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p:sldMasterIdLst>
    <p:sldMasterId id="2147483655" r:id="rId1"/>
  </p:sldMasterIdLst>
  <p:notesMasterIdLst>
    <p:notesMasterId r:id="rId44"/>
  </p:notesMasterIdLst>
  <p:handoutMasterIdLst>
    <p:handoutMasterId r:id="rId45"/>
  </p:handoutMasterIdLst>
  <p:sldIdLst>
    <p:sldId id="333" r:id="rId2"/>
    <p:sldId id="411" r:id="rId3"/>
    <p:sldId id="412" r:id="rId4"/>
    <p:sldId id="413" r:id="rId5"/>
    <p:sldId id="414" r:id="rId6"/>
    <p:sldId id="415" r:id="rId7"/>
    <p:sldId id="434" r:id="rId8"/>
    <p:sldId id="417" r:id="rId9"/>
    <p:sldId id="445" r:id="rId10"/>
    <p:sldId id="447" r:id="rId11"/>
    <p:sldId id="446" r:id="rId12"/>
    <p:sldId id="448" r:id="rId13"/>
    <p:sldId id="419" r:id="rId14"/>
    <p:sldId id="449" r:id="rId15"/>
    <p:sldId id="450" r:id="rId16"/>
    <p:sldId id="416" r:id="rId17"/>
    <p:sldId id="430" r:id="rId18"/>
    <p:sldId id="451" r:id="rId19"/>
    <p:sldId id="452" r:id="rId20"/>
    <p:sldId id="453" r:id="rId21"/>
    <p:sldId id="431" r:id="rId22"/>
    <p:sldId id="455" r:id="rId23"/>
    <p:sldId id="456" r:id="rId24"/>
    <p:sldId id="420" r:id="rId25"/>
    <p:sldId id="421" r:id="rId26"/>
    <p:sldId id="422" r:id="rId27"/>
    <p:sldId id="423" r:id="rId28"/>
    <p:sldId id="424" r:id="rId29"/>
    <p:sldId id="437" r:id="rId30"/>
    <p:sldId id="426" r:id="rId31"/>
    <p:sldId id="454" r:id="rId32"/>
    <p:sldId id="427" r:id="rId33"/>
    <p:sldId id="428" r:id="rId34"/>
    <p:sldId id="429" r:id="rId35"/>
    <p:sldId id="433" r:id="rId36"/>
    <p:sldId id="438" r:id="rId37"/>
    <p:sldId id="439" r:id="rId38"/>
    <p:sldId id="441" r:id="rId39"/>
    <p:sldId id="442" r:id="rId40"/>
    <p:sldId id="440" r:id="rId41"/>
    <p:sldId id="435" r:id="rId42"/>
    <p:sldId id="443" r:id="rId43"/>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33CC33"/>
    <a:srgbClr val="FF9933"/>
    <a:srgbClr val="0000CC"/>
    <a:srgbClr val="6699FF"/>
    <a:srgbClr val="969696"/>
    <a:srgbClr val="FF99FF"/>
    <a:srgbClr val="C0C0C0"/>
    <a:srgbClr val="00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autoAdjust="0"/>
    <p:restoredTop sz="94660" autoAdjust="0"/>
  </p:normalViewPr>
  <p:slideViewPr>
    <p:cSldViewPr snapToGrid="0">
      <p:cViewPr>
        <p:scale>
          <a:sx n="70" d="100"/>
          <a:sy n="70" d="100"/>
        </p:scale>
        <p:origin x="-2160" y="-480"/>
      </p:cViewPr>
      <p:guideLst>
        <p:guide orient="horz" pos="2206"/>
        <p:guide pos="291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482"/>
    </p:cViewPr>
  </p:sorterViewPr>
  <p:notesViewPr>
    <p:cSldViewPr snapToGrid="0">
      <p:cViewPr varScale="1">
        <p:scale>
          <a:sx n="26" d="100"/>
          <a:sy n="26" d="100"/>
        </p:scale>
        <p:origin x="-1320" y="-90"/>
      </p:cViewPr>
      <p:guideLst>
        <p:guide orient="horz" pos="3024"/>
        <p:guide pos="2303"/>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4"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7.wmf"/><Relationship Id="rId1" Type="http://schemas.openxmlformats.org/officeDocument/2006/relationships/image" Target="../media/image24.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2.wmf"/><Relationship Id="rId1" Type="http://schemas.openxmlformats.org/officeDocument/2006/relationships/image" Target="../media/image33.wmf"/><Relationship Id="rId5" Type="http://schemas.openxmlformats.org/officeDocument/2006/relationships/image" Target="../media/image4.wmf"/><Relationship Id="rId4" Type="http://schemas.openxmlformats.org/officeDocument/2006/relationships/image" Target="../media/image3.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6.wmf"/><Relationship Id="rId1" Type="http://schemas.openxmlformats.org/officeDocument/2006/relationships/image" Target="../media/image35.wmf"/><Relationship Id="rId4" Type="http://schemas.openxmlformats.org/officeDocument/2006/relationships/image" Target="../media/image34.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27.wmf"/><Relationship Id="rId1" Type="http://schemas.openxmlformats.org/officeDocument/2006/relationships/image" Target="../media/image37.wmf"/><Relationship Id="rId4" Type="http://schemas.openxmlformats.org/officeDocument/2006/relationships/image" Target="../media/image39.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 Id="rId4" Type="http://schemas.openxmlformats.org/officeDocument/2006/relationships/image" Target="../media/image56.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image" Target="../media/image57.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 Id="rId4" Type="http://schemas.openxmlformats.org/officeDocument/2006/relationships/image" Target="../media/image63.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65.wmf"/><Relationship Id="rId1" Type="http://schemas.openxmlformats.org/officeDocument/2006/relationships/image" Target="../media/image64.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image" Target="../media/image66.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70.wmf"/><Relationship Id="rId1" Type="http://schemas.openxmlformats.org/officeDocument/2006/relationships/image" Target="../media/image69.wmf"/><Relationship Id="rId4" Type="http://schemas.openxmlformats.org/officeDocument/2006/relationships/image" Target="../media/image6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72.wmf"/><Relationship Id="rId1" Type="http://schemas.openxmlformats.org/officeDocument/2006/relationships/image" Target="../media/image71.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73.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5.wmf"/><Relationship Id="rId1" Type="http://schemas.openxmlformats.org/officeDocument/2006/relationships/image" Target="../media/image74.w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78.wmf"/><Relationship Id="rId1" Type="http://schemas.openxmlformats.org/officeDocument/2006/relationships/image" Target="../media/image77.w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80.wmf"/><Relationship Id="rId1" Type="http://schemas.openxmlformats.org/officeDocument/2006/relationships/image" Target="../media/image79.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82.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8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7.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0.wmf"/><Relationship Id="rId1" Type="http://schemas.openxmlformats.org/officeDocument/2006/relationships/image" Target="../media/image16.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7.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bwMode="auto">
          <a:xfrm>
            <a:off x="0" y="0"/>
            <a:ext cx="3168650" cy="481013"/>
          </a:xfrm>
          <a:prstGeom prst="rect">
            <a:avLst/>
          </a:prstGeom>
          <a:noFill/>
          <a:ln w="9525">
            <a:noFill/>
            <a:miter lim="800000"/>
            <a:headEnd/>
            <a:tailEnd/>
          </a:ln>
          <a:effectLst/>
        </p:spPr>
        <p:txBody>
          <a:bodyPr vert="horz" wrap="square" lIns="96649" tIns="48325" rIns="96649" bIns="48325" numCol="1" anchor="t" anchorCtr="0" compatLnSpc="1">
            <a:prstTxWarp prst="textNoShape">
              <a:avLst/>
            </a:prstTxWarp>
          </a:bodyPr>
          <a:lstStyle>
            <a:lvl1pPr defTabSz="966788">
              <a:defRPr sz="1300">
                <a:latin typeface="Times New Roman" pitchFamily="18" charset="0"/>
              </a:defRPr>
            </a:lvl1pPr>
          </a:lstStyle>
          <a:p>
            <a:endParaRPr lang="en-US"/>
          </a:p>
        </p:txBody>
      </p:sp>
      <p:sp>
        <p:nvSpPr>
          <p:cNvPr id="72707" name="Rectangle 3"/>
          <p:cNvSpPr>
            <a:spLocks noGrp="1" noChangeArrowheads="1"/>
          </p:cNvSpPr>
          <p:nvPr>
            <p:ph type="dt" sz="quarter" idx="1"/>
          </p:nvPr>
        </p:nvSpPr>
        <p:spPr bwMode="auto">
          <a:xfrm>
            <a:off x="4146550" y="0"/>
            <a:ext cx="3168650" cy="481013"/>
          </a:xfrm>
          <a:prstGeom prst="rect">
            <a:avLst/>
          </a:prstGeom>
          <a:noFill/>
          <a:ln w="9525">
            <a:noFill/>
            <a:miter lim="800000"/>
            <a:headEnd/>
            <a:tailEnd/>
          </a:ln>
          <a:effectLst/>
        </p:spPr>
        <p:txBody>
          <a:bodyPr vert="horz" wrap="square" lIns="96649" tIns="48325" rIns="96649" bIns="48325" numCol="1" anchor="t" anchorCtr="0" compatLnSpc="1">
            <a:prstTxWarp prst="textNoShape">
              <a:avLst/>
            </a:prstTxWarp>
          </a:bodyPr>
          <a:lstStyle>
            <a:lvl1pPr algn="r" defTabSz="966788">
              <a:defRPr sz="1300">
                <a:latin typeface="Times New Roman" pitchFamily="18" charset="0"/>
              </a:defRPr>
            </a:lvl1pPr>
          </a:lstStyle>
          <a:p>
            <a:endParaRPr lang="en-US"/>
          </a:p>
        </p:txBody>
      </p:sp>
      <p:sp>
        <p:nvSpPr>
          <p:cNvPr id="72708" name="Rectangle 4"/>
          <p:cNvSpPr>
            <a:spLocks noGrp="1" noChangeArrowheads="1"/>
          </p:cNvSpPr>
          <p:nvPr>
            <p:ph type="ftr" sz="quarter" idx="2"/>
          </p:nvPr>
        </p:nvSpPr>
        <p:spPr bwMode="auto">
          <a:xfrm>
            <a:off x="0" y="9120188"/>
            <a:ext cx="3168650" cy="481012"/>
          </a:xfrm>
          <a:prstGeom prst="rect">
            <a:avLst/>
          </a:prstGeom>
          <a:noFill/>
          <a:ln w="9525">
            <a:noFill/>
            <a:miter lim="800000"/>
            <a:headEnd/>
            <a:tailEnd/>
          </a:ln>
          <a:effectLst/>
        </p:spPr>
        <p:txBody>
          <a:bodyPr vert="horz" wrap="square" lIns="96649" tIns="48325" rIns="96649" bIns="48325" numCol="1" anchor="b" anchorCtr="0" compatLnSpc="1">
            <a:prstTxWarp prst="textNoShape">
              <a:avLst/>
            </a:prstTxWarp>
          </a:bodyPr>
          <a:lstStyle>
            <a:lvl1pPr defTabSz="966788">
              <a:defRPr sz="1300">
                <a:latin typeface="Times New Roman" pitchFamily="18" charset="0"/>
              </a:defRPr>
            </a:lvl1pPr>
          </a:lstStyle>
          <a:p>
            <a:endParaRPr lang="en-US"/>
          </a:p>
        </p:txBody>
      </p:sp>
      <p:sp>
        <p:nvSpPr>
          <p:cNvPr id="72709" name="Rectangle 5"/>
          <p:cNvSpPr>
            <a:spLocks noGrp="1" noChangeArrowheads="1"/>
          </p:cNvSpPr>
          <p:nvPr>
            <p:ph type="sldNum" sz="quarter" idx="3"/>
          </p:nvPr>
        </p:nvSpPr>
        <p:spPr bwMode="auto">
          <a:xfrm>
            <a:off x="4146550" y="9120188"/>
            <a:ext cx="3168650" cy="481012"/>
          </a:xfrm>
          <a:prstGeom prst="rect">
            <a:avLst/>
          </a:prstGeom>
          <a:noFill/>
          <a:ln w="9525">
            <a:noFill/>
            <a:miter lim="800000"/>
            <a:headEnd/>
            <a:tailEnd/>
          </a:ln>
          <a:effectLst/>
        </p:spPr>
        <p:txBody>
          <a:bodyPr vert="horz" wrap="square" lIns="96649" tIns="48325" rIns="96649" bIns="48325" numCol="1" anchor="b" anchorCtr="0" compatLnSpc="1">
            <a:prstTxWarp prst="textNoShape">
              <a:avLst/>
            </a:prstTxWarp>
          </a:bodyPr>
          <a:lstStyle>
            <a:lvl1pPr algn="r" defTabSz="966788">
              <a:defRPr sz="1300">
                <a:latin typeface="Times New Roman" pitchFamily="18" charset="0"/>
              </a:defRPr>
            </a:lvl1pPr>
          </a:lstStyle>
          <a:p>
            <a:fld id="{1F796E60-1B04-4783-AEC1-BCCA18EDF8FE}"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3168650" cy="481013"/>
          </a:xfrm>
          <a:prstGeom prst="rect">
            <a:avLst/>
          </a:prstGeom>
          <a:noFill/>
          <a:ln w="12700">
            <a:noFill/>
            <a:miter lim="800000"/>
            <a:headEnd type="none" w="sm" len="sm"/>
            <a:tailEnd type="none" w="sm" len="sm"/>
          </a:ln>
          <a:effectLst/>
        </p:spPr>
        <p:txBody>
          <a:bodyPr vert="horz" wrap="none" lIns="96649" tIns="48325" rIns="96649" bIns="48325" numCol="1" anchor="t" anchorCtr="0" compatLnSpc="1">
            <a:prstTxWarp prst="textNoShape">
              <a:avLst/>
            </a:prstTxWarp>
          </a:bodyPr>
          <a:lstStyle>
            <a:lvl1pPr defTabSz="966788">
              <a:defRPr sz="1300">
                <a:latin typeface="Times New Roman" pitchFamily="18" charset="0"/>
              </a:defRPr>
            </a:lvl1pPr>
          </a:lstStyle>
          <a:p>
            <a:endParaRPr lang="en-US"/>
          </a:p>
        </p:txBody>
      </p:sp>
      <p:sp>
        <p:nvSpPr>
          <p:cNvPr id="50179" name="Rectangle 3"/>
          <p:cNvSpPr>
            <a:spLocks noGrp="1" noChangeArrowheads="1"/>
          </p:cNvSpPr>
          <p:nvPr>
            <p:ph type="dt" idx="1"/>
          </p:nvPr>
        </p:nvSpPr>
        <p:spPr bwMode="auto">
          <a:xfrm>
            <a:off x="4146550" y="0"/>
            <a:ext cx="3168650" cy="481013"/>
          </a:xfrm>
          <a:prstGeom prst="rect">
            <a:avLst/>
          </a:prstGeom>
          <a:noFill/>
          <a:ln w="12700">
            <a:noFill/>
            <a:miter lim="800000"/>
            <a:headEnd type="none" w="sm" len="sm"/>
            <a:tailEnd type="none" w="sm" len="sm"/>
          </a:ln>
          <a:effectLst/>
        </p:spPr>
        <p:txBody>
          <a:bodyPr vert="horz" wrap="none" lIns="96649" tIns="48325" rIns="96649" bIns="48325" numCol="1" anchor="t" anchorCtr="0" compatLnSpc="1">
            <a:prstTxWarp prst="textNoShape">
              <a:avLst/>
            </a:prstTxWarp>
          </a:bodyPr>
          <a:lstStyle>
            <a:lvl1pPr algn="r" defTabSz="966788">
              <a:defRPr sz="1300">
                <a:latin typeface="Times New Roman" pitchFamily="18" charset="0"/>
              </a:defRPr>
            </a:lvl1pPr>
          </a:lstStyle>
          <a:p>
            <a:endParaRPr lang="en-US"/>
          </a:p>
        </p:txBody>
      </p:sp>
      <p:sp>
        <p:nvSpPr>
          <p:cNvPr id="50180"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a:effectLst/>
        </p:spPr>
      </p:sp>
      <p:sp>
        <p:nvSpPr>
          <p:cNvPr id="50181" name="Rectangle 5"/>
          <p:cNvSpPr>
            <a:spLocks noGrp="1" noChangeArrowheads="1"/>
          </p:cNvSpPr>
          <p:nvPr>
            <p:ph type="body" sz="quarter" idx="3"/>
          </p:nvPr>
        </p:nvSpPr>
        <p:spPr bwMode="auto">
          <a:xfrm>
            <a:off x="974725" y="4560888"/>
            <a:ext cx="5365750" cy="4321175"/>
          </a:xfrm>
          <a:prstGeom prst="rect">
            <a:avLst/>
          </a:prstGeom>
          <a:noFill/>
          <a:ln w="12700">
            <a:noFill/>
            <a:miter lim="800000"/>
            <a:headEnd type="none" w="sm" len="sm"/>
            <a:tailEnd type="none" w="sm" len="sm"/>
          </a:ln>
          <a:effectLst/>
        </p:spPr>
        <p:txBody>
          <a:bodyPr vert="horz" wrap="none" lIns="96649" tIns="48325" rIns="96649" bIns="4832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0182" name="Rectangle 6"/>
          <p:cNvSpPr>
            <a:spLocks noGrp="1" noChangeArrowheads="1"/>
          </p:cNvSpPr>
          <p:nvPr>
            <p:ph type="ftr" sz="quarter" idx="4"/>
          </p:nvPr>
        </p:nvSpPr>
        <p:spPr bwMode="auto">
          <a:xfrm>
            <a:off x="0" y="9120188"/>
            <a:ext cx="3168650" cy="481012"/>
          </a:xfrm>
          <a:prstGeom prst="rect">
            <a:avLst/>
          </a:prstGeom>
          <a:noFill/>
          <a:ln w="12700">
            <a:noFill/>
            <a:miter lim="800000"/>
            <a:headEnd type="none" w="sm" len="sm"/>
            <a:tailEnd type="none" w="sm" len="sm"/>
          </a:ln>
          <a:effectLst/>
        </p:spPr>
        <p:txBody>
          <a:bodyPr vert="horz" wrap="none" lIns="96649" tIns="48325" rIns="96649" bIns="48325" numCol="1" anchor="b" anchorCtr="0" compatLnSpc="1">
            <a:prstTxWarp prst="textNoShape">
              <a:avLst/>
            </a:prstTxWarp>
          </a:bodyPr>
          <a:lstStyle>
            <a:lvl1pPr defTabSz="966788">
              <a:defRPr sz="1300">
                <a:latin typeface="Times New Roman" pitchFamily="18" charset="0"/>
              </a:defRPr>
            </a:lvl1pPr>
          </a:lstStyle>
          <a:p>
            <a:endParaRPr lang="en-US"/>
          </a:p>
        </p:txBody>
      </p:sp>
      <p:sp>
        <p:nvSpPr>
          <p:cNvPr id="50183" name="Rectangle 7"/>
          <p:cNvSpPr>
            <a:spLocks noGrp="1" noChangeArrowheads="1"/>
          </p:cNvSpPr>
          <p:nvPr>
            <p:ph type="sldNum" sz="quarter" idx="5"/>
          </p:nvPr>
        </p:nvSpPr>
        <p:spPr bwMode="auto">
          <a:xfrm>
            <a:off x="4146550" y="9120188"/>
            <a:ext cx="3168650" cy="481012"/>
          </a:xfrm>
          <a:prstGeom prst="rect">
            <a:avLst/>
          </a:prstGeom>
          <a:noFill/>
          <a:ln w="12700">
            <a:noFill/>
            <a:miter lim="800000"/>
            <a:headEnd type="none" w="sm" len="sm"/>
            <a:tailEnd type="none" w="sm" len="sm"/>
          </a:ln>
          <a:effectLst/>
        </p:spPr>
        <p:txBody>
          <a:bodyPr vert="horz" wrap="none" lIns="96649" tIns="48325" rIns="96649" bIns="48325" numCol="1" anchor="b" anchorCtr="0" compatLnSpc="1">
            <a:prstTxWarp prst="textNoShape">
              <a:avLst/>
            </a:prstTxWarp>
          </a:bodyPr>
          <a:lstStyle>
            <a:lvl1pPr algn="r" defTabSz="966788">
              <a:defRPr sz="1300">
                <a:latin typeface="Times New Roman" pitchFamily="18" charset="0"/>
              </a:defRPr>
            </a:lvl1pPr>
          </a:lstStyle>
          <a:p>
            <a:fld id="{9D60E878-AE2D-426E-B106-833D34FA1406}"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97F32D-D7F8-425C-B90A-4BC9FEB3003A}" type="slidenum">
              <a:rPr lang="en-US"/>
              <a:pPr/>
              <a:t>1</a:t>
            </a:fld>
            <a:endParaRPr lang="en-US"/>
          </a:p>
        </p:txBody>
      </p:sp>
      <p:sp>
        <p:nvSpPr>
          <p:cNvPr id="510978" name="Rectangle 2"/>
          <p:cNvSpPr>
            <a:spLocks noGrp="1" noRot="1" noChangeAspect="1" noChangeArrowheads="1" noTextEdit="1"/>
          </p:cNvSpPr>
          <p:nvPr>
            <p:ph type="sldImg"/>
          </p:nvPr>
        </p:nvSpPr>
        <p:spPr>
          <a:ln/>
        </p:spPr>
      </p:sp>
      <p:sp>
        <p:nvSpPr>
          <p:cNvPr id="510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181DCA-51BB-4A6A-8046-4F80E051997D}" type="slidenum">
              <a:rPr lang="en-US"/>
              <a:pPr/>
              <a:t>10</a:t>
            </a:fld>
            <a:endParaRPr lang="en-US"/>
          </a:p>
        </p:txBody>
      </p:sp>
      <p:sp>
        <p:nvSpPr>
          <p:cNvPr id="522242" name="Rectangle 2"/>
          <p:cNvSpPr>
            <a:spLocks noGrp="1" noRot="1" noChangeAspect="1" noChangeArrowheads="1" noTextEdit="1"/>
          </p:cNvSpPr>
          <p:nvPr>
            <p:ph type="sldImg"/>
          </p:nvPr>
        </p:nvSpPr>
        <p:spPr>
          <a:ln/>
        </p:spPr>
      </p:sp>
      <p:sp>
        <p:nvSpPr>
          <p:cNvPr id="522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181DCA-51BB-4A6A-8046-4F80E051997D}" type="slidenum">
              <a:rPr lang="en-US"/>
              <a:pPr/>
              <a:t>11</a:t>
            </a:fld>
            <a:endParaRPr lang="en-US"/>
          </a:p>
        </p:txBody>
      </p:sp>
      <p:sp>
        <p:nvSpPr>
          <p:cNvPr id="522242" name="Rectangle 2"/>
          <p:cNvSpPr>
            <a:spLocks noGrp="1" noRot="1" noChangeAspect="1" noChangeArrowheads="1" noTextEdit="1"/>
          </p:cNvSpPr>
          <p:nvPr>
            <p:ph type="sldImg"/>
          </p:nvPr>
        </p:nvSpPr>
        <p:spPr>
          <a:ln/>
        </p:spPr>
      </p:sp>
      <p:sp>
        <p:nvSpPr>
          <p:cNvPr id="522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181DCA-51BB-4A6A-8046-4F80E051997D}" type="slidenum">
              <a:rPr lang="en-US"/>
              <a:pPr/>
              <a:t>12</a:t>
            </a:fld>
            <a:endParaRPr lang="en-US"/>
          </a:p>
        </p:txBody>
      </p:sp>
      <p:sp>
        <p:nvSpPr>
          <p:cNvPr id="522242" name="Rectangle 2"/>
          <p:cNvSpPr>
            <a:spLocks noGrp="1" noRot="1" noChangeAspect="1" noChangeArrowheads="1" noTextEdit="1"/>
          </p:cNvSpPr>
          <p:nvPr>
            <p:ph type="sldImg"/>
          </p:nvPr>
        </p:nvSpPr>
        <p:spPr>
          <a:ln/>
        </p:spPr>
      </p:sp>
      <p:sp>
        <p:nvSpPr>
          <p:cNvPr id="522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181DCA-51BB-4A6A-8046-4F80E051997D}" type="slidenum">
              <a:rPr lang="en-US"/>
              <a:pPr/>
              <a:t>13</a:t>
            </a:fld>
            <a:endParaRPr lang="en-US"/>
          </a:p>
        </p:txBody>
      </p:sp>
      <p:sp>
        <p:nvSpPr>
          <p:cNvPr id="522242" name="Rectangle 2"/>
          <p:cNvSpPr>
            <a:spLocks noGrp="1" noRot="1" noChangeAspect="1" noChangeArrowheads="1" noTextEdit="1"/>
          </p:cNvSpPr>
          <p:nvPr>
            <p:ph type="sldImg"/>
          </p:nvPr>
        </p:nvSpPr>
        <p:spPr>
          <a:ln/>
        </p:spPr>
      </p:sp>
      <p:sp>
        <p:nvSpPr>
          <p:cNvPr id="522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181DCA-51BB-4A6A-8046-4F80E051997D}" type="slidenum">
              <a:rPr lang="en-US"/>
              <a:pPr/>
              <a:t>14</a:t>
            </a:fld>
            <a:endParaRPr lang="en-US"/>
          </a:p>
        </p:txBody>
      </p:sp>
      <p:sp>
        <p:nvSpPr>
          <p:cNvPr id="522242" name="Rectangle 2"/>
          <p:cNvSpPr>
            <a:spLocks noGrp="1" noRot="1" noChangeAspect="1" noChangeArrowheads="1" noTextEdit="1"/>
          </p:cNvSpPr>
          <p:nvPr>
            <p:ph type="sldImg"/>
          </p:nvPr>
        </p:nvSpPr>
        <p:spPr>
          <a:ln/>
        </p:spPr>
      </p:sp>
      <p:sp>
        <p:nvSpPr>
          <p:cNvPr id="522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181DCA-51BB-4A6A-8046-4F80E051997D}" type="slidenum">
              <a:rPr lang="en-US"/>
              <a:pPr/>
              <a:t>15</a:t>
            </a:fld>
            <a:endParaRPr lang="en-US"/>
          </a:p>
        </p:txBody>
      </p:sp>
      <p:sp>
        <p:nvSpPr>
          <p:cNvPr id="522242" name="Rectangle 2"/>
          <p:cNvSpPr>
            <a:spLocks noGrp="1" noRot="1" noChangeAspect="1" noChangeArrowheads="1" noTextEdit="1"/>
          </p:cNvSpPr>
          <p:nvPr>
            <p:ph type="sldImg"/>
          </p:nvPr>
        </p:nvSpPr>
        <p:spPr>
          <a:ln/>
        </p:spPr>
      </p:sp>
      <p:sp>
        <p:nvSpPr>
          <p:cNvPr id="522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C2E15A-A344-490B-A1FD-A7DCB1860BE2}" type="slidenum">
              <a:rPr lang="en-US"/>
              <a:pPr/>
              <a:t>16</a:t>
            </a:fld>
            <a:endParaRPr lang="en-US"/>
          </a:p>
        </p:txBody>
      </p:sp>
      <p:sp>
        <p:nvSpPr>
          <p:cNvPr id="517122" name="Rectangle 2"/>
          <p:cNvSpPr>
            <a:spLocks noGrp="1" noRot="1" noChangeAspect="1" noChangeArrowheads="1" noTextEdit="1"/>
          </p:cNvSpPr>
          <p:nvPr>
            <p:ph type="sldImg"/>
          </p:nvPr>
        </p:nvSpPr>
        <p:spPr>
          <a:ln/>
        </p:spPr>
      </p:sp>
      <p:sp>
        <p:nvSpPr>
          <p:cNvPr id="517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5311D7-BD36-4D21-A9EE-E1BA4FE3DDC3}" type="slidenum">
              <a:rPr lang="en-US"/>
              <a:pPr/>
              <a:t>17</a:t>
            </a:fld>
            <a:endParaRPr lang="en-US"/>
          </a:p>
        </p:txBody>
      </p:sp>
      <p:sp>
        <p:nvSpPr>
          <p:cNvPr id="518146" name="Rectangle 2"/>
          <p:cNvSpPr>
            <a:spLocks noGrp="1" noRot="1" noChangeAspect="1" noChangeArrowheads="1" noTextEdit="1"/>
          </p:cNvSpPr>
          <p:nvPr>
            <p:ph type="sldImg"/>
          </p:nvPr>
        </p:nvSpPr>
        <p:spPr>
          <a:ln/>
        </p:spPr>
      </p:sp>
      <p:sp>
        <p:nvSpPr>
          <p:cNvPr id="518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181DCA-51BB-4A6A-8046-4F80E051997D}" type="slidenum">
              <a:rPr lang="en-US"/>
              <a:pPr/>
              <a:t>18</a:t>
            </a:fld>
            <a:endParaRPr lang="en-US"/>
          </a:p>
        </p:txBody>
      </p:sp>
      <p:sp>
        <p:nvSpPr>
          <p:cNvPr id="522242" name="Rectangle 2"/>
          <p:cNvSpPr>
            <a:spLocks noGrp="1" noRot="1" noChangeAspect="1" noChangeArrowheads="1" noTextEdit="1"/>
          </p:cNvSpPr>
          <p:nvPr>
            <p:ph type="sldImg"/>
          </p:nvPr>
        </p:nvSpPr>
        <p:spPr>
          <a:ln/>
        </p:spPr>
      </p:sp>
      <p:sp>
        <p:nvSpPr>
          <p:cNvPr id="522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181DCA-51BB-4A6A-8046-4F80E051997D}" type="slidenum">
              <a:rPr lang="en-US"/>
              <a:pPr/>
              <a:t>19</a:t>
            </a:fld>
            <a:endParaRPr lang="en-US"/>
          </a:p>
        </p:txBody>
      </p:sp>
      <p:sp>
        <p:nvSpPr>
          <p:cNvPr id="522242" name="Rectangle 2"/>
          <p:cNvSpPr>
            <a:spLocks noGrp="1" noRot="1" noChangeAspect="1" noChangeArrowheads="1" noTextEdit="1"/>
          </p:cNvSpPr>
          <p:nvPr>
            <p:ph type="sldImg"/>
          </p:nvPr>
        </p:nvSpPr>
        <p:spPr>
          <a:ln/>
        </p:spPr>
      </p:sp>
      <p:sp>
        <p:nvSpPr>
          <p:cNvPr id="522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6B3A48-E96B-482F-8347-D1B9002F0BA4}" type="slidenum">
              <a:rPr lang="en-US"/>
              <a:pPr/>
              <a:t>2</a:t>
            </a:fld>
            <a:endParaRPr lang="en-US"/>
          </a:p>
        </p:txBody>
      </p:sp>
      <p:sp>
        <p:nvSpPr>
          <p:cNvPr id="512002" name="Rectangle 2"/>
          <p:cNvSpPr>
            <a:spLocks noGrp="1" noRot="1" noChangeAspect="1" noChangeArrowheads="1" noTextEdit="1"/>
          </p:cNvSpPr>
          <p:nvPr>
            <p:ph type="sldImg"/>
          </p:nvPr>
        </p:nvSpPr>
        <p:spPr>
          <a:ln/>
        </p:spPr>
      </p:sp>
      <p:sp>
        <p:nvSpPr>
          <p:cNvPr id="512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181DCA-51BB-4A6A-8046-4F80E051997D}" type="slidenum">
              <a:rPr lang="en-US"/>
              <a:pPr/>
              <a:t>20</a:t>
            </a:fld>
            <a:endParaRPr lang="en-US"/>
          </a:p>
        </p:txBody>
      </p:sp>
      <p:sp>
        <p:nvSpPr>
          <p:cNvPr id="522242" name="Rectangle 2"/>
          <p:cNvSpPr>
            <a:spLocks noGrp="1" noRot="1" noChangeAspect="1" noChangeArrowheads="1" noTextEdit="1"/>
          </p:cNvSpPr>
          <p:nvPr>
            <p:ph type="sldImg"/>
          </p:nvPr>
        </p:nvSpPr>
        <p:spPr>
          <a:ln/>
        </p:spPr>
      </p:sp>
      <p:sp>
        <p:nvSpPr>
          <p:cNvPr id="522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B8EB49-0D4C-4455-8995-351EC2D27450}" type="slidenum">
              <a:rPr lang="en-US"/>
              <a:pPr/>
              <a:t>21</a:t>
            </a:fld>
            <a:endParaRPr lang="en-US"/>
          </a:p>
        </p:txBody>
      </p:sp>
      <p:sp>
        <p:nvSpPr>
          <p:cNvPr id="520194" name="Rectangle 2"/>
          <p:cNvSpPr>
            <a:spLocks noGrp="1" noRot="1" noChangeAspect="1" noChangeArrowheads="1" noTextEdit="1"/>
          </p:cNvSpPr>
          <p:nvPr>
            <p:ph type="sldImg"/>
          </p:nvPr>
        </p:nvSpPr>
        <p:spPr>
          <a:ln/>
        </p:spPr>
      </p:sp>
      <p:sp>
        <p:nvSpPr>
          <p:cNvPr id="520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181DCA-51BB-4A6A-8046-4F80E051997D}" type="slidenum">
              <a:rPr lang="en-US"/>
              <a:pPr/>
              <a:t>22</a:t>
            </a:fld>
            <a:endParaRPr lang="en-US"/>
          </a:p>
        </p:txBody>
      </p:sp>
      <p:sp>
        <p:nvSpPr>
          <p:cNvPr id="522242" name="Rectangle 2"/>
          <p:cNvSpPr>
            <a:spLocks noGrp="1" noRot="1" noChangeAspect="1" noChangeArrowheads="1" noTextEdit="1"/>
          </p:cNvSpPr>
          <p:nvPr>
            <p:ph type="sldImg"/>
          </p:nvPr>
        </p:nvSpPr>
        <p:spPr>
          <a:ln/>
        </p:spPr>
      </p:sp>
      <p:sp>
        <p:nvSpPr>
          <p:cNvPr id="522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181DCA-51BB-4A6A-8046-4F80E051997D}" type="slidenum">
              <a:rPr lang="en-US"/>
              <a:pPr/>
              <a:t>23</a:t>
            </a:fld>
            <a:endParaRPr lang="en-US"/>
          </a:p>
        </p:txBody>
      </p:sp>
      <p:sp>
        <p:nvSpPr>
          <p:cNvPr id="522242" name="Rectangle 2"/>
          <p:cNvSpPr>
            <a:spLocks noGrp="1" noRot="1" noChangeAspect="1" noChangeArrowheads="1" noTextEdit="1"/>
          </p:cNvSpPr>
          <p:nvPr>
            <p:ph type="sldImg"/>
          </p:nvPr>
        </p:nvSpPr>
        <p:spPr>
          <a:ln/>
        </p:spPr>
      </p:sp>
      <p:sp>
        <p:nvSpPr>
          <p:cNvPr id="522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661E01-D74B-4EF3-88DA-4D87C5C63B75}" type="slidenum">
              <a:rPr lang="en-US"/>
              <a:pPr/>
              <a:t>24</a:t>
            </a:fld>
            <a:endParaRPr lang="en-US"/>
          </a:p>
        </p:txBody>
      </p:sp>
      <p:sp>
        <p:nvSpPr>
          <p:cNvPr id="524290" name="Rectangle 2"/>
          <p:cNvSpPr>
            <a:spLocks noGrp="1" noRot="1" noChangeAspect="1" noChangeArrowheads="1" noTextEdit="1"/>
          </p:cNvSpPr>
          <p:nvPr>
            <p:ph type="sldImg"/>
          </p:nvPr>
        </p:nvSpPr>
        <p:spPr>
          <a:ln/>
        </p:spPr>
      </p:sp>
      <p:sp>
        <p:nvSpPr>
          <p:cNvPr id="524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65C0E5-B679-467B-A663-66E1CA51CC09}" type="slidenum">
              <a:rPr lang="en-US"/>
              <a:pPr/>
              <a:t>25</a:t>
            </a:fld>
            <a:endParaRPr lang="en-US"/>
          </a:p>
        </p:txBody>
      </p:sp>
      <p:sp>
        <p:nvSpPr>
          <p:cNvPr id="525314" name="Rectangle 2"/>
          <p:cNvSpPr>
            <a:spLocks noGrp="1" noRot="1" noChangeAspect="1" noChangeArrowheads="1" noTextEdit="1"/>
          </p:cNvSpPr>
          <p:nvPr>
            <p:ph type="sldImg"/>
          </p:nvPr>
        </p:nvSpPr>
        <p:spPr>
          <a:ln/>
        </p:spPr>
      </p:sp>
      <p:sp>
        <p:nvSpPr>
          <p:cNvPr id="525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807A2B-DEC8-4528-BE5D-7ED7DD7AD824}" type="slidenum">
              <a:rPr lang="en-US"/>
              <a:pPr/>
              <a:t>26</a:t>
            </a:fld>
            <a:endParaRPr lang="en-US"/>
          </a:p>
        </p:txBody>
      </p:sp>
      <p:sp>
        <p:nvSpPr>
          <p:cNvPr id="526338" name="Rectangle 2"/>
          <p:cNvSpPr>
            <a:spLocks noGrp="1" noRot="1" noChangeAspect="1" noChangeArrowheads="1" noTextEdit="1"/>
          </p:cNvSpPr>
          <p:nvPr>
            <p:ph type="sldImg"/>
          </p:nvPr>
        </p:nvSpPr>
        <p:spPr>
          <a:ln/>
        </p:spPr>
      </p:sp>
      <p:sp>
        <p:nvSpPr>
          <p:cNvPr id="526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0AAC5A-FA99-41D6-8331-A31087769BC0}" type="slidenum">
              <a:rPr lang="en-US"/>
              <a:pPr/>
              <a:t>27</a:t>
            </a:fld>
            <a:endParaRPr lang="en-US"/>
          </a:p>
        </p:txBody>
      </p:sp>
      <p:sp>
        <p:nvSpPr>
          <p:cNvPr id="527362" name="Rectangle 2"/>
          <p:cNvSpPr>
            <a:spLocks noGrp="1" noRot="1" noChangeAspect="1" noChangeArrowheads="1" noTextEdit="1"/>
          </p:cNvSpPr>
          <p:nvPr>
            <p:ph type="sldImg"/>
          </p:nvPr>
        </p:nvSpPr>
        <p:spPr>
          <a:ln/>
        </p:spPr>
      </p:sp>
      <p:sp>
        <p:nvSpPr>
          <p:cNvPr id="527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9D2AA7-39FF-4859-AB5B-F5D4ECE507F0}" type="slidenum">
              <a:rPr lang="en-US"/>
              <a:pPr/>
              <a:t>28</a:t>
            </a:fld>
            <a:endParaRPr lang="en-US"/>
          </a:p>
        </p:txBody>
      </p:sp>
      <p:sp>
        <p:nvSpPr>
          <p:cNvPr id="528386" name="Rectangle 2"/>
          <p:cNvSpPr>
            <a:spLocks noGrp="1" noRot="1" noChangeAspect="1" noChangeArrowheads="1" noTextEdit="1"/>
          </p:cNvSpPr>
          <p:nvPr>
            <p:ph type="sldImg"/>
          </p:nvPr>
        </p:nvSpPr>
        <p:spPr>
          <a:ln/>
        </p:spPr>
      </p:sp>
      <p:sp>
        <p:nvSpPr>
          <p:cNvPr id="528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52E362-0069-4EA6-BB92-5613C8D6A99D}" type="slidenum">
              <a:rPr lang="en-US"/>
              <a:pPr/>
              <a:t>29</a:t>
            </a:fld>
            <a:endParaRPr lang="en-US"/>
          </a:p>
        </p:txBody>
      </p:sp>
      <p:sp>
        <p:nvSpPr>
          <p:cNvPr id="529410" name="Rectangle 2"/>
          <p:cNvSpPr>
            <a:spLocks noGrp="1" noRot="1" noChangeAspect="1" noChangeArrowheads="1" noTextEdit="1"/>
          </p:cNvSpPr>
          <p:nvPr>
            <p:ph type="sldImg"/>
          </p:nvPr>
        </p:nvSpPr>
        <p:spPr>
          <a:ln/>
        </p:spPr>
      </p:sp>
      <p:sp>
        <p:nvSpPr>
          <p:cNvPr id="529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027139-555A-486E-953E-1E387F8E9D5A}" type="slidenum">
              <a:rPr lang="en-US"/>
              <a:pPr/>
              <a:t>3</a:t>
            </a:fld>
            <a:endParaRPr lang="en-US"/>
          </a:p>
        </p:txBody>
      </p:sp>
      <p:sp>
        <p:nvSpPr>
          <p:cNvPr id="513026" name="Rectangle 2"/>
          <p:cNvSpPr>
            <a:spLocks noGrp="1" noRot="1" noChangeAspect="1" noChangeArrowheads="1" noTextEdit="1"/>
          </p:cNvSpPr>
          <p:nvPr>
            <p:ph type="sldImg"/>
          </p:nvPr>
        </p:nvSpPr>
        <p:spPr>
          <a:ln/>
        </p:spPr>
      </p:sp>
      <p:sp>
        <p:nvSpPr>
          <p:cNvPr id="513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C6AF15-CE18-4F57-9153-9119F4BCAC5D}" type="slidenum">
              <a:rPr lang="en-US"/>
              <a:pPr/>
              <a:t>30</a:t>
            </a:fld>
            <a:endParaRPr lang="en-US"/>
          </a:p>
        </p:txBody>
      </p:sp>
      <p:sp>
        <p:nvSpPr>
          <p:cNvPr id="530434" name="Rectangle 2"/>
          <p:cNvSpPr>
            <a:spLocks noGrp="1" noRot="1" noChangeAspect="1" noChangeArrowheads="1" noTextEdit="1"/>
          </p:cNvSpPr>
          <p:nvPr>
            <p:ph type="sldImg"/>
          </p:nvPr>
        </p:nvSpPr>
        <p:spPr>
          <a:ln/>
        </p:spPr>
      </p:sp>
      <p:sp>
        <p:nvSpPr>
          <p:cNvPr id="530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4B9234-D4CE-4F13-93D0-57B918B7EAF1}" type="slidenum">
              <a:rPr lang="en-US"/>
              <a:pPr/>
              <a:t>31</a:t>
            </a:fld>
            <a:endParaRPr lang="en-US"/>
          </a:p>
        </p:txBody>
      </p:sp>
      <p:sp>
        <p:nvSpPr>
          <p:cNvPr id="531458" name="Rectangle 2"/>
          <p:cNvSpPr>
            <a:spLocks noGrp="1" noRot="1" noChangeAspect="1" noChangeArrowheads="1" noTextEdit="1"/>
          </p:cNvSpPr>
          <p:nvPr>
            <p:ph type="sldImg"/>
          </p:nvPr>
        </p:nvSpPr>
        <p:spPr>
          <a:ln/>
        </p:spPr>
      </p:sp>
      <p:sp>
        <p:nvSpPr>
          <p:cNvPr id="531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4B9234-D4CE-4F13-93D0-57B918B7EAF1}" type="slidenum">
              <a:rPr lang="en-US"/>
              <a:pPr/>
              <a:t>32</a:t>
            </a:fld>
            <a:endParaRPr lang="en-US"/>
          </a:p>
        </p:txBody>
      </p:sp>
      <p:sp>
        <p:nvSpPr>
          <p:cNvPr id="531458" name="Rectangle 2"/>
          <p:cNvSpPr>
            <a:spLocks noGrp="1" noRot="1" noChangeAspect="1" noChangeArrowheads="1" noTextEdit="1"/>
          </p:cNvSpPr>
          <p:nvPr>
            <p:ph type="sldImg"/>
          </p:nvPr>
        </p:nvSpPr>
        <p:spPr>
          <a:ln/>
        </p:spPr>
      </p:sp>
      <p:sp>
        <p:nvSpPr>
          <p:cNvPr id="531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03B368-75C9-4FAB-8248-5674372FB594}" type="slidenum">
              <a:rPr lang="en-US"/>
              <a:pPr/>
              <a:t>33</a:t>
            </a:fld>
            <a:endParaRPr lang="en-US"/>
          </a:p>
        </p:txBody>
      </p:sp>
      <p:sp>
        <p:nvSpPr>
          <p:cNvPr id="533506" name="Rectangle 2"/>
          <p:cNvSpPr>
            <a:spLocks noGrp="1" noRot="1" noChangeAspect="1" noChangeArrowheads="1" noTextEdit="1"/>
          </p:cNvSpPr>
          <p:nvPr>
            <p:ph type="sldImg"/>
          </p:nvPr>
        </p:nvSpPr>
        <p:spPr>
          <a:ln/>
        </p:spPr>
      </p:sp>
      <p:sp>
        <p:nvSpPr>
          <p:cNvPr id="533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014675-6871-4015-9E08-DDE090FD75F3}" type="slidenum">
              <a:rPr lang="en-US"/>
              <a:pPr/>
              <a:t>34</a:t>
            </a:fld>
            <a:endParaRPr lang="en-US"/>
          </a:p>
        </p:txBody>
      </p:sp>
      <p:sp>
        <p:nvSpPr>
          <p:cNvPr id="534530" name="Rectangle 2"/>
          <p:cNvSpPr>
            <a:spLocks noGrp="1" noRot="1" noChangeAspect="1" noChangeArrowheads="1" noTextEdit="1"/>
          </p:cNvSpPr>
          <p:nvPr>
            <p:ph type="sldImg"/>
          </p:nvPr>
        </p:nvSpPr>
        <p:spPr>
          <a:ln/>
        </p:spPr>
      </p:sp>
      <p:sp>
        <p:nvSpPr>
          <p:cNvPr id="534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F7260B-5766-4684-A347-4A865B0E380A}" type="slidenum">
              <a:rPr lang="en-US"/>
              <a:pPr/>
              <a:t>35</a:t>
            </a:fld>
            <a:endParaRPr lang="en-US"/>
          </a:p>
        </p:txBody>
      </p:sp>
      <p:sp>
        <p:nvSpPr>
          <p:cNvPr id="535554" name="Rectangle 2"/>
          <p:cNvSpPr>
            <a:spLocks noGrp="1" noRot="1" noChangeAspect="1" noChangeArrowheads="1" noTextEdit="1"/>
          </p:cNvSpPr>
          <p:nvPr>
            <p:ph type="sldImg"/>
          </p:nvPr>
        </p:nvSpPr>
        <p:spPr>
          <a:ln/>
        </p:spPr>
      </p:sp>
      <p:sp>
        <p:nvSpPr>
          <p:cNvPr id="535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F7260B-5766-4684-A347-4A865B0E380A}" type="slidenum">
              <a:rPr lang="en-US"/>
              <a:pPr/>
              <a:t>36</a:t>
            </a:fld>
            <a:endParaRPr lang="en-US"/>
          </a:p>
        </p:txBody>
      </p:sp>
      <p:sp>
        <p:nvSpPr>
          <p:cNvPr id="535554" name="Rectangle 2"/>
          <p:cNvSpPr>
            <a:spLocks noGrp="1" noRot="1" noChangeAspect="1" noChangeArrowheads="1" noTextEdit="1"/>
          </p:cNvSpPr>
          <p:nvPr>
            <p:ph type="sldImg"/>
          </p:nvPr>
        </p:nvSpPr>
        <p:spPr>
          <a:ln/>
        </p:spPr>
      </p:sp>
      <p:sp>
        <p:nvSpPr>
          <p:cNvPr id="535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F7260B-5766-4684-A347-4A865B0E380A}" type="slidenum">
              <a:rPr lang="en-US"/>
              <a:pPr/>
              <a:t>37</a:t>
            </a:fld>
            <a:endParaRPr lang="en-US"/>
          </a:p>
        </p:txBody>
      </p:sp>
      <p:sp>
        <p:nvSpPr>
          <p:cNvPr id="535554" name="Rectangle 2"/>
          <p:cNvSpPr>
            <a:spLocks noGrp="1" noRot="1" noChangeAspect="1" noChangeArrowheads="1" noTextEdit="1"/>
          </p:cNvSpPr>
          <p:nvPr>
            <p:ph type="sldImg"/>
          </p:nvPr>
        </p:nvSpPr>
        <p:spPr>
          <a:ln/>
        </p:spPr>
      </p:sp>
      <p:sp>
        <p:nvSpPr>
          <p:cNvPr id="535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F7260B-5766-4684-A347-4A865B0E380A}" type="slidenum">
              <a:rPr lang="en-US"/>
              <a:pPr/>
              <a:t>38</a:t>
            </a:fld>
            <a:endParaRPr lang="en-US"/>
          </a:p>
        </p:txBody>
      </p:sp>
      <p:sp>
        <p:nvSpPr>
          <p:cNvPr id="535554" name="Rectangle 2"/>
          <p:cNvSpPr>
            <a:spLocks noGrp="1" noRot="1" noChangeAspect="1" noChangeArrowheads="1" noTextEdit="1"/>
          </p:cNvSpPr>
          <p:nvPr>
            <p:ph type="sldImg"/>
          </p:nvPr>
        </p:nvSpPr>
        <p:spPr>
          <a:ln/>
        </p:spPr>
      </p:sp>
      <p:sp>
        <p:nvSpPr>
          <p:cNvPr id="535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F7260B-5766-4684-A347-4A865B0E380A}" type="slidenum">
              <a:rPr lang="en-US"/>
              <a:pPr/>
              <a:t>39</a:t>
            </a:fld>
            <a:endParaRPr lang="en-US"/>
          </a:p>
        </p:txBody>
      </p:sp>
      <p:sp>
        <p:nvSpPr>
          <p:cNvPr id="535554" name="Rectangle 2"/>
          <p:cNvSpPr>
            <a:spLocks noGrp="1" noRot="1" noChangeAspect="1" noChangeArrowheads="1" noTextEdit="1"/>
          </p:cNvSpPr>
          <p:nvPr>
            <p:ph type="sldImg"/>
          </p:nvPr>
        </p:nvSpPr>
        <p:spPr>
          <a:ln/>
        </p:spPr>
      </p:sp>
      <p:sp>
        <p:nvSpPr>
          <p:cNvPr id="535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B0658D-1BBB-4109-BDD8-34D1CF265C54}" type="slidenum">
              <a:rPr lang="en-US"/>
              <a:pPr/>
              <a:t>4</a:t>
            </a:fld>
            <a:endParaRPr lang="en-US"/>
          </a:p>
        </p:txBody>
      </p:sp>
      <p:sp>
        <p:nvSpPr>
          <p:cNvPr id="514050" name="Rectangle 2"/>
          <p:cNvSpPr>
            <a:spLocks noGrp="1" noRot="1" noChangeAspect="1" noChangeArrowheads="1" noTextEdit="1"/>
          </p:cNvSpPr>
          <p:nvPr>
            <p:ph type="sldImg"/>
          </p:nvPr>
        </p:nvSpPr>
        <p:spPr>
          <a:ln/>
        </p:spPr>
      </p:sp>
      <p:sp>
        <p:nvSpPr>
          <p:cNvPr id="514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F7260B-5766-4684-A347-4A865B0E380A}" type="slidenum">
              <a:rPr lang="en-US"/>
              <a:pPr/>
              <a:t>40</a:t>
            </a:fld>
            <a:endParaRPr lang="en-US"/>
          </a:p>
        </p:txBody>
      </p:sp>
      <p:sp>
        <p:nvSpPr>
          <p:cNvPr id="535554" name="Rectangle 2"/>
          <p:cNvSpPr>
            <a:spLocks noGrp="1" noRot="1" noChangeAspect="1" noChangeArrowheads="1" noTextEdit="1"/>
          </p:cNvSpPr>
          <p:nvPr>
            <p:ph type="sldImg"/>
          </p:nvPr>
        </p:nvSpPr>
        <p:spPr>
          <a:ln/>
        </p:spPr>
      </p:sp>
      <p:sp>
        <p:nvSpPr>
          <p:cNvPr id="535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F7260B-5766-4684-A347-4A865B0E380A}" type="slidenum">
              <a:rPr lang="en-US"/>
              <a:pPr/>
              <a:t>41</a:t>
            </a:fld>
            <a:endParaRPr lang="en-US"/>
          </a:p>
        </p:txBody>
      </p:sp>
      <p:sp>
        <p:nvSpPr>
          <p:cNvPr id="535554" name="Rectangle 2"/>
          <p:cNvSpPr>
            <a:spLocks noGrp="1" noRot="1" noChangeAspect="1" noChangeArrowheads="1" noTextEdit="1"/>
          </p:cNvSpPr>
          <p:nvPr>
            <p:ph type="sldImg"/>
          </p:nvPr>
        </p:nvSpPr>
        <p:spPr>
          <a:ln/>
        </p:spPr>
      </p:sp>
      <p:sp>
        <p:nvSpPr>
          <p:cNvPr id="535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F7260B-5766-4684-A347-4A865B0E380A}" type="slidenum">
              <a:rPr lang="en-US"/>
              <a:pPr/>
              <a:t>42</a:t>
            </a:fld>
            <a:endParaRPr lang="en-US"/>
          </a:p>
        </p:txBody>
      </p:sp>
      <p:sp>
        <p:nvSpPr>
          <p:cNvPr id="535554" name="Rectangle 2"/>
          <p:cNvSpPr>
            <a:spLocks noGrp="1" noRot="1" noChangeAspect="1" noChangeArrowheads="1" noTextEdit="1"/>
          </p:cNvSpPr>
          <p:nvPr>
            <p:ph type="sldImg"/>
          </p:nvPr>
        </p:nvSpPr>
        <p:spPr>
          <a:ln/>
        </p:spPr>
      </p:sp>
      <p:sp>
        <p:nvSpPr>
          <p:cNvPr id="535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4F850D-0647-4FCD-BA4A-9AB5CACA2234}" type="slidenum">
              <a:rPr lang="en-US"/>
              <a:pPr/>
              <a:t>5</a:t>
            </a:fld>
            <a:endParaRPr lang="en-US"/>
          </a:p>
        </p:txBody>
      </p:sp>
      <p:sp>
        <p:nvSpPr>
          <p:cNvPr id="515074" name="Rectangle 2"/>
          <p:cNvSpPr>
            <a:spLocks noGrp="1" noRot="1" noChangeAspect="1" noChangeArrowheads="1" noTextEdit="1"/>
          </p:cNvSpPr>
          <p:nvPr>
            <p:ph type="sldImg"/>
          </p:nvPr>
        </p:nvSpPr>
        <p:spPr>
          <a:ln/>
        </p:spPr>
      </p:sp>
      <p:sp>
        <p:nvSpPr>
          <p:cNvPr id="515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412864-8BBB-4531-9051-F6B8035FC1AA}" type="slidenum">
              <a:rPr lang="en-US"/>
              <a:pPr/>
              <a:t>6</a:t>
            </a:fld>
            <a:endParaRPr lang="en-US"/>
          </a:p>
        </p:txBody>
      </p:sp>
      <p:sp>
        <p:nvSpPr>
          <p:cNvPr id="516098" name="Rectangle 2"/>
          <p:cNvSpPr>
            <a:spLocks noGrp="1" noRot="1" noChangeAspect="1" noChangeArrowheads="1" noTextEdit="1"/>
          </p:cNvSpPr>
          <p:nvPr>
            <p:ph type="sldImg"/>
          </p:nvPr>
        </p:nvSpPr>
        <p:spPr>
          <a:ln/>
        </p:spPr>
      </p:sp>
      <p:sp>
        <p:nvSpPr>
          <p:cNvPr id="516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C08377-135C-4E51-A4F1-0D63EC963499}" type="slidenum">
              <a:rPr lang="en-US"/>
              <a:pPr/>
              <a:t>7</a:t>
            </a:fld>
            <a:endParaRPr lang="en-US"/>
          </a:p>
        </p:txBody>
      </p:sp>
      <p:sp>
        <p:nvSpPr>
          <p:cNvPr id="537602" name="Rectangle 2"/>
          <p:cNvSpPr>
            <a:spLocks noGrp="1" noRot="1" noChangeAspect="1" noChangeArrowheads="1" noTextEdit="1"/>
          </p:cNvSpPr>
          <p:nvPr>
            <p:ph type="sldImg"/>
          </p:nvPr>
        </p:nvSpPr>
        <p:spPr>
          <a:ln/>
        </p:spPr>
      </p:sp>
      <p:sp>
        <p:nvSpPr>
          <p:cNvPr id="537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8D9146-60A4-48D0-ABCD-5F8301A4824C}" type="slidenum">
              <a:rPr lang="en-US"/>
              <a:pPr/>
              <a:t>8</a:t>
            </a:fld>
            <a:endParaRPr lang="en-US"/>
          </a:p>
        </p:txBody>
      </p:sp>
      <p:sp>
        <p:nvSpPr>
          <p:cNvPr id="519170" name="Rectangle 2"/>
          <p:cNvSpPr>
            <a:spLocks noGrp="1" noRot="1" noChangeAspect="1" noChangeArrowheads="1" noTextEdit="1"/>
          </p:cNvSpPr>
          <p:nvPr>
            <p:ph type="sldImg"/>
          </p:nvPr>
        </p:nvSpPr>
        <p:spPr>
          <a:ln/>
        </p:spPr>
      </p:sp>
      <p:sp>
        <p:nvSpPr>
          <p:cNvPr id="519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181DCA-51BB-4A6A-8046-4F80E051997D}" type="slidenum">
              <a:rPr lang="en-US"/>
              <a:pPr/>
              <a:t>9</a:t>
            </a:fld>
            <a:endParaRPr lang="en-US"/>
          </a:p>
        </p:txBody>
      </p:sp>
      <p:sp>
        <p:nvSpPr>
          <p:cNvPr id="522242" name="Rectangle 2"/>
          <p:cNvSpPr>
            <a:spLocks noGrp="1" noRot="1" noChangeAspect="1" noChangeArrowheads="1" noTextEdit="1"/>
          </p:cNvSpPr>
          <p:nvPr>
            <p:ph type="sldImg"/>
          </p:nvPr>
        </p:nvSpPr>
        <p:spPr>
          <a:ln/>
        </p:spPr>
      </p:sp>
      <p:sp>
        <p:nvSpPr>
          <p:cNvPr id="52224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66562" name="Group 2"/>
          <p:cNvGrpSpPr>
            <a:grpSpLocks/>
          </p:cNvGrpSpPr>
          <p:nvPr/>
        </p:nvGrpSpPr>
        <p:grpSpPr bwMode="auto">
          <a:xfrm>
            <a:off x="-1035050" y="1552575"/>
            <a:ext cx="10179050" cy="5305425"/>
            <a:chOff x="-652" y="978"/>
            <a:chExt cx="6412" cy="3342"/>
          </a:xfrm>
        </p:grpSpPr>
        <p:sp>
          <p:nvSpPr>
            <p:cNvPr id="66563" name="Freeform 3"/>
            <p:cNvSpPr>
              <a:spLocks/>
            </p:cNvSpPr>
            <p:nvPr/>
          </p:nvSpPr>
          <p:spPr bwMode="auto">
            <a:xfrm>
              <a:off x="2061" y="1707"/>
              <a:ext cx="3699" cy="2613"/>
            </a:xfrm>
            <a:custGeom>
              <a:avLst/>
              <a:gdLst/>
              <a:ahLst/>
              <a:cxnLst>
                <a:cxn ang="0">
                  <a:pos x="1523" y="2611"/>
                </a:cxn>
                <a:cxn ang="0">
                  <a:pos x="3698" y="2612"/>
                </a:cxn>
                <a:cxn ang="0">
                  <a:pos x="3698" y="2228"/>
                </a:cxn>
                <a:cxn ang="0">
                  <a:pos x="0" y="0"/>
                </a:cxn>
                <a:cxn ang="0">
                  <a:pos x="160" y="118"/>
                </a:cxn>
                <a:cxn ang="0">
                  <a:pos x="292" y="219"/>
                </a:cxn>
                <a:cxn ang="0">
                  <a:pos x="441" y="347"/>
                </a:cxn>
                <a:cxn ang="0">
                  <a:pos x="585" y="482"/>
                </a:cxn>
                <a:cxn ang="0">
                  <a:pos x="796" y="711"/>
                </a:cxn>
                <a:cxn ang="0">
                  <a:pos x="983" y="955"/>
                </a:cxn>
                <a:cxn ang="0">
                  <a:pos x="1119" y="1168"/>
                </a:cxn>
                <a:cxn ang="0">
                  <a:pos x="1238" y="1388"/>
                </a:cxn>
                <a:cxn ang="0">
                  <a:pos x="1331" y="1608"/>
                </a:cxn>
                <a:cxn ang="0">
                  <a:pos x="1400" y="1809"/>
                </a:cxn>
                <a:cxn ang="0">
                  <a:pos x="1447" y="1979"/>
                </a:cxn>
                <a:cxn ang="0">
                  <a:pos x="1490" y="2190"/>
                </a:cxn>
                <a:cxn ang="0">
                  <a:pos x="1511" y="2374"/>
                </a:cxn>
                <a:cxn ang="0">
                  <a:pos x="1523" y="2611"/>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endParaRPr lang="en-US"/>
            </a:p>
          </p:txBody>
        </p:sp>
        <p:sp>
          <p:nvSpPr>
            <p:cNvPr id="66564" name="Arc 4"/>
            <p:cNvSpPr>
              <a:spLocks/>
            </p:cNvSpPr>
            <p:nvPr/>
          </p:nvSpPr>
          <p:spPr bwMode="auto">
            <a:xfrm>
              <a:off x="-652" y="978"/>
              <a:ext cx="4237" cy="3342"/>
            </a:xfrm>
            <a:custGeom>
              <a:avLst/>
              <a:gdLst>
                <a:gd name="G0" fmla="+- 0 0 0"/>
                <a:gd name="G1" fmla="+- 21231 0 0"/>
                <a:gd name="G2" fmla="+- 21600 0 0"/>
                <a:gd name="T0" fmla="*/ 3977 w 21600"/>
                <a:gd name="T1" fmla="*/ 0 h 21231"/>
                <a:gd name="T2" fmla="*/ 21600 w 21600"/>
                <a:gd name="T3" fmla="*/ 21231 h 21231"/>
                <a:gd name="T4" fmla="*/ 0 w 21600"/>
                <a:gd name="T5" fmla="*/ 21231 h 21231"/>
              </a:gdLst>
              <a:ahLst/>
              <a:cxnLst>
                <a:cxn ang="0">
                  <a:pos x="T0" y="T1"/>
                </a:cxn>
                <a:cxn ang="0">
                  <a:pos x="T2" y="T3"/>
                </a:cxn>
                <a:cxn ang="0">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close/>
                </a:path>
              </a:pathLst>
            </a:custGeom>
            <a:noFill/>
            <a:ln w="12700" cap="rnd">
              <a:solidFill>
                <a:schemeClr val="accent2"/>
              </a:solidFill>
              <a:round/>
              <a:headEnd type="none" w="sm" len="sm"/>
              <a:tailEnd type="none" w="sm" len="sm"/>
            </a:ln>
            <a:effectLst/>
          </p:spPr>
          <p:txBody>
            <a:bodyPr wrap="none" anchor="ctr"/>
            <a:lstStyle/>
            <a:p>
              <a:endParaRPr lang="en-US"/>
            </a:p>
          </p:txBody>
        </p:sp>
      </p:grpSp>
      <p:sp>
        <p:nvSpPr>
          <p:cNvPr id="66565" name="Rectangle 5"/>
          <p:cNvSpPr>
            <a:spLocks noGrp="1" noChangeArrowheads="1"/>
          </p:cNvSpPr>
          <p:nvPr>
            <p:ph type="ctrTitle" sz="quarter"/>
          </p:nvPr>
        </p:nvSpPr>
        <p:spPr bwMode="auto">
          <a:xfrm>
            <a:off x="1293813" y="762000"/>
            <a:ext cx="7772400" cy="1143000"/>
          </a:xfrm>
          <a:prstGeom prst="rect">
            <a:avLst/>
          </a:prstGeom>
          <a:noFill/>
          <a:ln>
            <a:miter lim="800000"/>
            <a:headEnd/>
            <a:tailEnd/>
          </a:ln>
        </p:spPr>
        <p:txBody>
          <a:bodyPr vert="horz" wrap="square" lIns="92075" tIns="46038" rIns="92075" bIns="46038" numCol="1" anchor="b" anchorCtr="0" compatLnSpc="1">
            <a:prstTxWarp prst="textNoShape">
              <a:avLst/>
            </a:prstTxWarp>
          </a:bodyPr>
          <a:lstStyle>
            <a:lvl1pPr>
              <a:defRPr/>
            </a:lvl1pPr>
          </a:lstStyle>
          <a:p>
            <a:r>
              <a:rPr lang="en-US"/>
              <a:t>Click to edit Master title style</a:t>
            </a:r>
          </a:p>
        </p:txBody>
      </p:sp>
      <p:sp>
        <p:nvSpPr>
          <p:cNvPr id="66566" name="Rectangle 6"/>
          <p:cNvSpPr>
            <a:spLocks noGrp="1" noChangeArrowheads="1"/>
          </p:cNvSpPr>
          <p:nvPr>
            <p:ph type="subTitle" sz="quarter" idx="1"/>
          </p:nvPr>
        </p:nvSpPr>
        <p:spPr bwMode="auto">
          <a:xfrm>
            <a:off x="685800" y="3429000"/>
            <a:ext cx="6400800" cy="1752600"/>
          </a:xfrm>
          <a:prstGeom prst="rect">
            <a:avLst/>
          </a:prstGeom>
          <a:noFill/>
          <a:ln>
            <a:miter lim="800000"/>
            <a:headEnd/>
            <a:tailEnd/>
          </a:ln>
        </p:spPr>
        <p:txBody>
          <a:bodyPr vert="horz" wrap="square" lIns="92075" tIns="46038" rIns="92075" bIns="46038" numCol="1" anchor="ctr" anchorCtr="0" compatLnSpc="1">
            <a:prstTxWarp prst="textNoShape">
              <a:avLst/>
            </a:prstTxWarp>
          </a:bodyPr>
          <a:lstStyle>
            <a:lvl1pPr marL="0" indent="0" algn="ctr">
              <a:buFont typeface="Wingdings" pitchFamily="2" charset="2"/>
              <a:buNone/>
              <a:defRPr/>
            </a:lvl1pPr>
          </a:lstStyle>
          <a:p>
            <a:r>
              <a:rPr lang="en-US"/>
              <a:t>Click to edit Master subtitle style</a:t>
            </a:r>
          </a:p>
        </p:txBody>
      </p:sp>
      <p:sp>
        <p:nvSpPr>
          <p:cNvPr id="66567" name="Rectangle 7"/>
          <p:cNvSpPr>
            <a:spLocks noGrp="1" noChangeArrowheads="1"/>
          </p:cNvSpPr>
          <p:nvPr>
            <p:ph type="dt" sz="quarter" idx="2"/>
          </p:nvPr>
        </p:nvSpPr>
        <p:spPr bwMode="auto">
          <a:xfrm>
            <a:off x="685800" y="6248400"/>
            <a:ext cx="1905000" cy="457200"/>
          </a:xfrm>
          <a:prstGeom prst="rect">
            <a:avLst/>
          </a:prstGeom>
          <a:noFill/>
          <a:ln>
            <a:miter lim="800000"/>
            <a:headEnd/>
            <a:tailEnd/>
          </a:ln>
        </p:spPr>
        <p:txBody>
          <a:bodyPr vert="horz" wrap="square" lIns="92075" tIns="46038" rIns="92075" bIns="46038" numCol="1" anchor="ctr" anchorCtr="0" compatLnSpc="1">
            <a:prstTxWarp prst="textNoShape">
              <a:avLst/>
            </a:prstTxWarp>
          </a:bodyPr>
          <a:lstStyle>
            <a:lvl1pPr>
              <a:defRPr sz="1400">
                <a:latin typeface="+mn-lt"/>
              </a:defRPr>
            </a:lvl1pPr>
          </a:lstStyle>
          <a:p>
            <a:endParaRPr lang="en-US"/>
          </a:p>
        </p:txBody>
      </p:sp>
      <p:sp>
        <p:nvSpPr>
          <p:cNvPr id="66568" name="Rectangle 8"/>
          <p:cNvSpPr>
            <a:spLocks noGrp="1" noChangeArrowheads="1"/>
          </p:cNvSpPr>
          <p:nvPr>
            <p:ph type="ftr" sz="quarter" idx="3"/>
          </p:nvPr>
        </p:nvSpPr>
        <p:spPr bwMode="auto">
          <a:xfrm>
            <a:off x="3124200" y="6248400"/>
            <a:ext cx="2895600" cy="457200"/>
          </a:xfrm>
          <a:prstGeom prst="rect">
            <a:avLst/>
          </a:prstGeom>
          <a:noFill/>
          <a:ln>
            <a:miter lim="800000"/>
            <a:headEnd/>
            <a:tailEnd/>
          </a:ln>
        </p:spPr>
        <p:txBody>
          <a:bodyPr vert="horz" wrap="square" lIns="92075" tIns="46038" rIns="92075" bIns="46038" numCol="1" anchor="ctr" anchorCtr="0" compatLnSpc="1">
            <a:prstTxWarp prst="textNoShape">
              <a:avLst/>
            </a:prstTxWarp>
          </a:bodyPr>
          <a:lstStyle>
            <a:lvl1pPr algn="ctr">
              <a:defRPr sz="1400">
                <a:latin typeface="+mn-lt"/>
              </a:defRPr>
            </a:lvl1pPr>
          </a:lstStyle>
          <a:p>
            <a:endParaRPr lang="en-US"/>
          </a:p>
        </p:txBody>
      </p:sp>
      <p:sp>
        <p:nvSpPr>
          <p:cNvPr id="10" name="Slide Number Placeholder 1"/>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bg2"/>
                </a:solidFill>
              </a:defRPr>
            </a:lvl1pPr>
          </a:lstStyle>
          <a:p>
            <a:fld id="{9C25AA31-AF74-48BE-9CAD-B890F461733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1"/>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bg2"/>
                </a:solidFill>
              </a:defRPr>
            </a:lvl1pPr>
          </a:lstStyle>
          <a:p>
            <a:fld id="{9C25AA31-AF74-48BE-9CAD-B890F461733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1"/>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bg2"/>
                </a:solidFill>
              </a:defRPr>
            </a:lvl1pPr>
          </a:lstStyle>
          <a:p>
            <a:fld id="{9C25AA31-AF74-48BE-9CAD-B890F461733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1"/>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bg2"/>
                </a:solidFill>
              </a:defRPr>
            </a:lvl1pPr>
          </a:lstStyle>
          <a:p>
            <a:fld id="{9C25AA31-AF74-48BE-9CAD-B890F461733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1"/>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bg2"/>
                </a:solidFill>
              </a:defRPr>
            </a:lvl1pPr>
          </a:lstStyle>
          <a:p>
            <a:fld id="{9C25AA31-AF74-48BE-9CAD-B890F461733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1"/>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bg2"/>
                </a:solidFill>
              </a:defRPr>
            </a:lvl1pPr>
          </a:lstStyle>
          <a:p>
            <a:fld id="{9C25AA31-AF74-48BE-9CAD-B890F461733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1"/>
          <p:cNvSpPr>
            <a:spLocks noGrp="1"/>
          </p:cNvSpPr>
          <p:nvPr>
            <p:ph type="sldNum" sz="quarter" idx="10"/>
          </p:nvPr>
        </p:nvSpPr>
        <p:spPr>
          <a:xfrm>
            <a:off x="7010400" y="6492875"/>
            <a:ext cx="2133600" cy="365125"/>
          </a:xfrm>
          <a:prstGeom prst="rect">
            <a:avLst/>
          </a:prstGeom>
        </p:spPr>
        <p:txBody>
          <a:bodyPr vert="horz" lIns="91440" tIns="45720" rIns="91440" bIns="45720" rtlCol="0" anchor="ctr"/>
          <a:lstStyle>
            <a:lvl1pPr algn="r">
              <a:defRPr sz="1200">
                <a:solidFill>
                  <a:schemeClr val="bg2"/>
                </a:solidFill>
              </a:defRPr>
            </a:lvl1pPr>
          </a:lstStyle>
          <a:p>
            <a:fld id="{9C25AA31-AF74-48BE-9CAD-B890F461733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Slide Number Placeholder 1"/>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bg2"/>
                </a:solidFill>
              </a:defRPr>
            </a:lvl1pPr>
          </a:lstStyle>
          <a:p>
            <a:fld id="{9C25AA31-AF74-48BE-9CAD-B890F461733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bg2"/>
                </a:solidFill>
              </a:defRPr>
            </a:lvl1pPr>
          </a:lstStyle>
          <a:p>
            <a:fld id="{9C25AA31-AF74-48BE-9CAD-B890F461733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1"/>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bg2"/>
                </a:solidFill>
              </a:defRPr>
            </a:lvl1pPr>
          </a:lstStyle>
          <a:p>
            <a:fld id="{9C25AA31-AF74-48BE-9CAD-B890F461733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1"/>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bg2"/>
                </a:solidFill>
              </a:defRPr>
            </a:lvl1pPr>
          </a:lstStyle>
          <a:p>
            <a:fld id="{9C25AA31-AF74-48BE-9CAD-B890F461733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bg2"/>
                </a:solidFill>
              </a:defRPr>
            </a:lvl1pPr>
          </a:lstStyle>
          <a:p>
            <a:fld id="{9C25AA31-AF74-48BE-9CAD-B890F461733B}" type="slidenum">
              <a:rPr lang="en-US" smtClean="0"/>
              <a:pPr/>
              <a:t>‹#›</a:t>
            </a:fld>
            <a:endParaRPr lang="en-US"/>
          </a:p>
        </p:txBody>
      </p:sp>
    </p:spTree>
  </p:cSld>
  <p:clrMap bg1="dk2" tx1="lt1" bg2="dk1"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hf hdr="0" ftr="0" dt="0"/>
  <p:txStyles>
    <p:titleStyle>
      <a:lvl1pPr algn="ctr" rtl="0" fontAlgn="base">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C0C0C0"/>
            </a:outerShdw>
          </a:effectLst>
          <a:latin typeface="Arial" pitchFamily="34" charset="0"/>
        </a:defRPr>
      </a:lvl2pPr>
      <a:lvl3pPr algn="ctr" rtl="0" fontAlgn="base">
        <a:spcBef>
          <a:spcPct val="0"/>
        </a:spcBef>
        <a:spcAft>
          <a:spcPct val="0"/>
        </a:spcAft>
        <a:defRPr sz="4400">
          <a:solidFill>
            <a:schemeClr val="tx2"/>
          </a:solidFill>
          <a:effectLst>
            <a:outerShdw blurRad="38100" dist="38100" dir="2700000" algn="tl">
              <a:srgbClr val="C0C0C0"/>
            </a:outerShdw>
          </a:effectLst>
          <a:latin typeface="Arial" pitchFamily="34" charset="0"/>
        </a:defRPr>
      </a:lvl3pPr>
      <a:lvl4pPr algn="ctr" rtl="0" fontAlgn="base">
        <a:spcBef>
          <a:spcPct val="0"/>
        </a:spcBef>
        <a:spcAft>
          <a:spcPct val="0"/>
        </a:spcAft>
        <a:defRPr sz="4400">
          <a:solidFill>
            <a:schemeClr val="tx2"/>
          </a:solidFill>
          <a:effectLst>
            <a:outerShdw blurRad="38100" dist="38100" dir="2700000" algn="tl">
              <a:srgbClr val="C0C0C0"/>
            </a:outerShdw>
          </a:effectLst>
          <a:latin typeface="Arial" pitchFamily="34" charset="0"/>
        </a:defRPr>
      </a:lvl4pPr>
      <a:lvl5pPr algn="ctr" rtl="0" fontAlgn="base">
        <a:spcBef>
          <a:spcPct val="0"/>
        </a:spcBef>
        <a:spcAft>
          <a:spcPct val="0"/>
        </a:spcAft>
        <a:defRPr sz="4400">
          <a:solidFill>
            <a:schemeClr val="tx2"/>
          </a:solidFill>
          <a:effectLst>
            <a:outerShdw blurRad="38100" dist="38100" dir="2700000" algn="tl">
              <a:srgbClr val="C0C0C0"/>
            </a:outerShdw>
          </a:effectLst>
          <a:latin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C0C0C0"/>
            </a:outerShdw>
          </a:effectLst>
          <a:latin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C0C0C0"/>
            </a:outerShdw>
          </a:effectLst>
          <a:latin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C0C0C0"/>
            </a:outerShdw>
          </a:effectLst>
          <a:latin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C0C0C0"/>
            </a:outerShdw>
          </a:effectLst>
          <a:latin typeface="Arial" pitchFamily="34" charset="0"/>
        </a:defRPr>
      </a:lvl9pPr>
    </p:titleStyle>
    <p:bodyStyle>
      <a:lvl1pPr marL="342900" indent="-342900" algn="l" rtl="0" fontAlgn="base">
        <a:spcBef>
          <a:spcPct val="20000"/>
        </a:spcBef>
        <a:spcAft>
          <a:spcPct val="0"/>
        </a:spcAft>
        <a:buClr>
          <a:schemeClr val="accent2"/>
        </a:buClr>
        <a:buSzPct val="80000"/>
        <a:buFont typeface="Wingdings" pitchFamily="2" charset="2"/>
        <a:buChar char="l"/>
        <a:defRPr sz="3200">
          <a:solidFill>
            <a:schemeClr val="tx1"/>
          </a:solidFill>
          <a:latin typeface="+mn-lt"/>
          <a:ea typeface="+mn-ea"/>
          <a:cs typeface="+mn-cs"/>
        </a:defRPr>
      </a:lvl1pPr>
      <a:lvl2pPr marL="742950" indent="-285750" algn="l" rtl="0" fontAlgn="base">
        <a:spcBef>
          <a:spcPct val="20000"/>
        </a:spcBef>
        <a:spcAft>
          <a:spcPct val="0"/>
        </a:spcAft>
        <a:buClr>
          <a:schemeClr val="tx1"/>
        </a:buClr>
        <a:buSzPct val="90000"/>
        <a:buChar char="–"/>
        <a:defRPr sz="2800">
          <a:solidFill>
            <a:schemeClr val="tx1"/>
          </a:solidFill>
          <a:latin typeface="+mn-lt"/>
        </a:defRPr>
      </a:lvl2pPr>
      <a:lvl3pPr marL="1143000" indent="-228600" algn="l" rtl="0" fontAlgn="base">
        <a:spcBef>
          <a:spcPct val="20000"/>
        </a:spcBef>
        <a:spcAft>
          <a:spcPct val="0"/>
        </a:spcAft>
        <a:buClr>
          <a:schemeClr val="accent1"/>
        </a:buClr>
        <a:buSzPct val="60000"/>
        <a:buFont typeface="Wingdings" pitchFamily="2" charset="2"/>
        <a:buChar char="l"/>
        <a:defRPr sz="2400">
          <a:solidFill>
            <a:schemeClr val="tx1"/>
          </a:solidFill>
          <a:latin typeface="+mn-lt"/>
        </a:defRPr>
      </a:lvl3pPr>
      <a:lvl4pPr marL="1600200" indent="-228600" algn="l" rtl="0" fontAlgn="base">
        <a:spcBef>
          <a:spcPct val="20000"/>
        </a:spcBef>
        <a:spcAft>
          <a:spcPct val="0"/>
        </a:spcAft>
        <a:buClr>
          <a:schemeClr val="tx1"/>
        </a:buClr>
        <a:buChar char="–"/>
        <a:defRPr sz="2000">
          <a:solidFill>
            <a:schemeClr val="tx1"/>
          </a:solidFill>
          <a:latin typeface="+mn-lt"/>
        </a:defRPr>
      </a:lvl4pPr>
      <a:lvl5pPr marL="2057400" indent="-228600" algn="l" rtl="0" fontAlgn="base">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24.bin"/><Relationship Id="rId5" Type="http://schemas.openxmlformats.org/officeDocument/2006/relationships/oleObject" Target="../embeddings/oleObject23.bin"/><Relationship Id="rId4" Type="http://schemas.openxmlformats.org/officeDocument/2006/relationships/oleObject" Target="../embeddings/oleObject22.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oleObject" Target="../embeddings/oleObject26.bin"/><Relationship Id="rId4" Type="http://schemas.openxmlformats.org/officeDocument/2006/relationships/oleObject" Target="../embeddings/oleObject25.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29.bin"/><Relationship Id="rId5" Type="http://schemas.openxmlformats.org/officeDocument/2006/relationships/oleObject" Target="../embeddings/oleObject28.bin"/><Relationship Id="rId4" Type="http://schemas.openxmlformats.org/officeDocument/2006/relationships/oleObject" Target="../embeddings/oleObject27.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32.bin"/><Relationship Id="rId5" Type="http://schemas.openxmlformats.org/officeDocument/2006/relationships/oleObject" Target="../embeddings/oleObject31.bin"/><Relationship Id="rId4" Type="http://schemas.openxmlformats.org/officeDocument/2006/relationships/oleObject" Target="../embeddings/oleObject30.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oleObject" Target="../embeddings/oleObject35.bin"/><Relationship Id="rId5" Type="http://schemas.openxmlformats.org/officeDocument/2006/relationships/oleObject" Target="../embeddings/oleObject34.bin"/><Relationship Id="rId4" Type="http://schemas.openxmlformats.org/officeDocument/2006/relationships/oleObject" Target="../embeddings/oleObject33.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oleObject" Target="../embeddings/oleObject37.bin"/><Relationship Id="rId4" Type="http://schemas.openxmlformats.org/officeDocument/2006/relationships/oleObject" Target="../embeddings/oleObject36.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42.bin"/><Relationship Id="rId3" Type="http://schemas.openxmlformats.org/officeDocument/2006/relationships/notesSlide" Target="../notesSlides/notesSlide16.xml"/><Relationship Id="rId7" Type="http://schemas.openxmlformats.org/officeDocument/2006/relationships/oleObject" Target="../embeddings/oleObject41.bin"/><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oleObject" Target="../embeddings/oleObject40.bin"/><Relationship Id="rId5" Type="http://schemas.openxmlformats.org/officeDocument/2006/relationships/oleObject" Target="../embeddings/oleObject39.bin"/><Relationship Id="rId4" Type="http://schemas.openxmlformats.org/officeDocument/2006/relationships/oleObject" Target="../embeddings/oleObject38.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oleObject" Target="../embeddings/oleObject46.bin"/><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oleObject" Target="../embeddings/oleObject45.bin"/><Relationship Id="rId5" Type="http://schemas.openxmlformats.org/officeDocument/2006/relationships/oleObject" Target="../embeddings/oleObject44.bin"/><Relationship Id="rId4" Type="http://schemas.openxmlformats.org/officeDocument/2006/relationships/oleObject" Target="../embeddings/oleObject43.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oleObject" Target="../embeddings/oleObject50.bin"/><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oleObject" Target="../embeddings/oleObject49.bin"/><Relationship Id="rId5" Type="http://schemas.openxmlformats.org/officeDocument/2006/relationships/oleObject" Target="../embeddings/oleObject48.bin"/><Relationship Id="rId4" Type="http://schemas.openxmlformats.org/officeDocument/2006/relationships/oleObject" Target="../embeddings/oleObject47.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oleObject" Target="../embeddings/oleObject53.bin"/><Relationship Id="rId5" Type="http://schemas.openxmlformats.org/officeDocument/2006/relationships/oleObject" Target="../embeddings/oleObject52.bin"/><Relationship Id="rId4" Type="http://schemas.openxmlformats.org/officeDocument/2006/relationships/oleObject" Target="../embeddings/oleObject51.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18.vml"/><Relationship Id="rId4" Type="http://schemas.openxmlformats.org/officeDocument/2006/relationships/oleObject" Target="../embeddings/oleObject54.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19.vml"/><Relationship Id="rId5" Type="http://schemas.openxmlformats.org/officeDocument/2006/relationships/oleObject" Target="../embeddings/oleObject56.bin"/><Relationship Id="rId4" Type="http://schemas.openxmlformats.org/officeDocument/2006/relationships/oleObject" Target="../embeddings/oleObject55.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20.vml"/><Relationship Id="rId5" Type="http://schemas.openxmlformats.org/officeDocument/2006/relationships/oleObject" Target="../embeddings/oleObject58.bin"/><Relationship Id="rId4" Type="http://schemas.openxmlformats.org/officeDocument/2006/relationships/oleObject" Target="../embeddings/oleObject57.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21.vml"/><Relationship Id="rId4" Type="http://schemas.openxmlformats.org/officeDocument/2006/relationships/oleObject" Target="../embeddings/oleObject59.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oleObject" Target="../embeddings/oleObject62.bin"/><Relationship Id="rId5" Type="http://schemas.openxmlformats.org/officeDocument/2006/relationships/oleObject" Target="../embeddings/oleObject61.bin"/><Relationship Id="rId4" Type="http://schemas.openxmlformats.org/officeDocument/2006/relationships/oleObject" Target="../embeddings/oleObject60.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mlDrawing" Target="../drawings/vmlDrawing23.vml"/><Relationship Id="rId4" Type="http://schemas.openxmlformats.org/officeDocument/2006/relationships/oleObject" Target="../embeddings/oleObject63.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oleObject" Target="../embeddings/oleObject67.bin"/><Relationship Id="rId2" Type="http://schemas.openxmlformats.org/officeDocument/2006/relationships/slideLayout" Target="../slideLayouts/slideLayout7.xml"/><Relationship Id="rId1" Type="http://schemas.openxmlformats.org/officeDocument/2006/relationships/vmlDrawing" Target="../drawings/vmlDrawing24.vml"/><Relationship Id="rId6" Type="http://schemas.openxmlformats.org/officeDocument/2006/relationships/oleObject" Target="../embeddings/oleObject66.bin"/><Relationship Id="rId5" Type="http://schemas.openxmlformats.org/officeDocument/2006/relationships/oleObject" Target="../embeddings/oleObject65.bin"/><Relationship Id="rId4" Type="http://schemas.openxmlformats.org/officeDocument/2006/relationships/oleObject" Target="../embeddings/oleObject64.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vmlDrawing" Target="../drawings/vmlDrawing25.vml"/><Relationship Id="rId6" Type="http://schemas.openxmlformats.org/officeDocument/2006/relationships/oleObject" Target="../embeddings/oleObject70.bin"/><Relationship Id="rId5" Type="http://schemas.openxmlformats.org/officeDocument/2006/relationships/oleObject" Target="../embeddings/oleObject69.bin"/><Relationship Id="rId4" Type="http://schemas.openxmlformats.org/officeDocument/2006/relationships/oleObject" Target="../embeddings/oleObject68.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oleObject" Target="../embeddings/oleObject74.bin"/><Relationship Id="rId2" Type="http://schemas.openxmlformats.org/officeDocument/2006/relationships/slideLayout" Target="../slideLayouts/slideLayout7.xml"/><Relationship Id="rId1" Type="http://schemas.openxmlformats.org/officeDocument/2006/relationships/vmlDrawing" Target="../drawings/vmlDrawing26.vml"/><Relationship Id="rId6" Type="http://schemas.openxmlformats.org/officeDocument/2006/relationships/oleObject" Target="../embeddings/oleObject73.bin"/><Relationship Id="rId5" Type="http://schemas.openxmlformats.org/officeDocument/2006/relationships/oleObject" Target="../embeddings/oleObject72.bin"/><Relationship Id="rId4" Type="http://schemas.openxmlformats.org/officeDocument/2006/relationships/oleObject" Target="../embeddings/oleObject71.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vmlDrawing" Target="../drawings/vmlDrawing27.vml"/><Relationship Id="rId5" Type="http://schemas.openxmlformats.org/officeDocument/2006/relationships/oleObject" Target="../embeddings/oleObject76.bin"/><Relationship Id="rId4" Type="http://schemas.openxmlformats.org/officeDocument/2006/relationships/oleObject" Target="../embeddings/oleObject75.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vmlDrawing" Target="../drawings/vmlDrawing28.vml"/><Relationship Id="rId6" Type="http://schemas.openxmlformats.org/officeDocument/2006/relationships/oleObject" Target="../embeddings/oleObject79.bin"/><Relationship Id="rId5" Type="http://schemas.openxmlformats.org/officeDocument/2006/relationships/oleObject" Target="../embeddings/oleObject78.bin"/><Relationship Id="rId4" Type="http://schemas.openxmlformats.org/officeDocument/2006/relationships/oleObject" Target="../embeddings/oleObject77.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oleObject" Target="../embeddings/oleObject83.bin"/><Relationship Id="rId2" Type="http://schemas.openxmlformats.org/officeDocument/2006/relationships/slideLayout" Target="../slideLayouts/slideLayout7.xml"/><Relationship Id="rId1" Type="http://schemas.openxmlformats.org/officeDocument/2006/relationships/vmlDrawing" Target="../drawings/vmlDrawing29.vml"/><Relationship Id="rId6" Type="http://schemas.openxmlformats.org/officeDocument/2006/relationships/oleObject" Target="../embeddings/oleObject82.bin"/><Relationship Id="rId5" Type="http://schemas.openxmlformats.org/officeDocument/2006/relationships/oleObject" Target="../embeddings/oleObject81.bin"/><Relationship Id="rId4" Type="http://schemas.openxmlformats.org/officeDocument/2006/relationships/oleObject" Target="../embeddings/oleObject80.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vmlDrawing" Target="../drawings/vmlDrawing30.vml"/><Relationship Id="rId5" Type="http://schemas.openxmlformats.org/officeDocument/2006/relationships/oleObject" Target="../embeddings/oleObject85.bin"/><Relationship Id="rId4" Type="http://schemas.openxmlformats.org/officeDocument/2006/relationships/oleObject" Target="../embeddings/oleObject84.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vmlDrawing" Target="../drawings/vmlDrawing31.vml"/><Relationship Id="rId4" Type="http://schemas.openxmlformats.org/officeDocument/2006/relationships/oleObject" Target="../embeddings/oleObject86.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vmlDrawing" Target="../drawings/vmlDrawing32.vml"/><Relationship Id="rId6" Type="http://schemas.openxmlformats.org/officeDocument/2006/relationships/oleObject" Target="../embeddings/oleObject89.bin"/><Relationship Id="rId5" Type="http://schemas.openxmlformats.org/officeDocument/2006/relationships/oleObject" Target="../embeddings/oleObject88.bin"/><Relationship Id="rId4" Type="http://schemas.openxmlformats.org/officeDocument/2006/relationships/oleObject" Target="../embeddings/oleObject87.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vmlDrawing" Target="../drawings/vmlDrawing33.vml"/><Relationship Id="rId5" Type="http://schemas.openxmlformats.org/officeDocument/2006/relationships/oleObject" Target="../embeddings/oleObject91.bin"/><Relationship Id="rId4" Type="http://schemas.openxmlformats.org/officeDocument/2006/relationships/oleObject" Target="../embeddings/oleObject90.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vmlDrawing" Target="../drawings/vmlDrawing34.vml"/><Relationship Id="rId5" Type="http://schemas.openxmlformats.org/officeDocument/2006/relationships/oleObject" Target="../embeddings/oleObject93.bin"/><Relationship Id="rId4" Type="http://schemas.openxmlformats.org/officeDocument/2006/relationships/oleObject" Target="../embeddings/oleObject92.bin"/></Relationships>
</file>

<file path=ppt/slides/_rels/slide3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vmlDrawing" Target="../drawings/vmlDrawing35.vml"/><Relationship Id="rId4" Type="http://schemas.openxmlformats.org/officeDocument/2006/relationships/oleObject" Target="../embeddings/oleObject94.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vmlDrawing" Target="../drawings/vmlDrawing36.vml"/><Relationship Id="rId4" Type="http://schemas.openxmlformats.org/officeDocument/2006/relationships/oleObject" Target="../embeddings/oleObject95.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oleObject" Target="../embeddings/oleObject8.bin"/><Relationship Id="rId4" Type="http://schemas.openxmlformats.org/officeDocument/2006/relationships/oleObject" Target="../embeddings/oleObject7.bin"/></Relationships>
</file>

<file path=ppt/slides/_rels/slide40.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upload.wikimedia.org/wikipedia/commons/5/5e/SDIM0241b.jpg" TargetMode="External"/><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85.jpeg"/></Relationships>
</file>

<file path=ppt/slides/_rels/slide42.xml.rels><?xml version="1.0" encoding="UTF-8" standalone="yes"?>
<Relationships xmlns="http://schemas.openxmlformats.org/package/2006/relationships"><Relationship Id="rId3" Type="http://schemas.openxmlformats.org/officeDocument/2006/relationships/hyperlink" Target="http://upload.wikimedia.org/wikipedia/commons/d/d8/CircularPolarizer.jpg" TargetMode="External"/><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86.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notesSlide" Target="../notesSlides/notesSlide6.xml"/><Relationship Id="rId7"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13.bin"/><Relationship Id="rId5" Type="http://schemas.openxmlformats.org/officeDocument/2006/relationships/oleObject" Target="../embeddings/oleObject12.bin"/><Relationship Id="rId4" Type="http://schemas.openxmlformats.org/officeDocument/2006/relationships/oleObject" Target="../embeddings/oleObject11.bin"/></Relationships>
</file>

<file path=ppt/slides/_rels/slide7.xml.rels><?xml version="1.0" encoding="UTF-8" standalone="yes"?>
<Relationships xmlns="http://schemas.openxmlformats.org/package/2006/relationships"><Relationship Id="rId3" Type="http://schemas.openxmlformats.org/officeDocument/2006/relationships/hyperlink" Target="http://en.wikipedia.org/wiki/File:GustavMie.gif"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18.bin"/><Relationship Id="rId5" Type="http://schemas.openxmlformats.org/officeDocument/2006/relationships/oleObject" Target="../embeddings/oleObject17.bin"/><Relationship Id="rId4" Type="http://schemas.openxmlformats.org/officeDocument/2006/relationships/oleObject" Target="../embeddings/oleObject16.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21.bin"/><Relationship Id="rId5" Type="http://schemas.openxmlformats.org/officeDocument/2006/relationships/oleObject" Target="../embeddings/oleObject20.bin"/><Relationship Id="rId4" Type="http://schemas.openxmlformats.org/officeDocument/2006/relationships/oleObject" Target="../embeddings/oleObject1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Text Box 2"/>
          <p:cNvSpPr txBox="1">
            <a:spLocks noChangeArrowheads="1"/>
          </p:cNvSpPr>
          <p:nvPr/>
        </p:nvSpPr>
        <p:spPr bwMode="auto">
          <a:xfrm>
            <a:off x="2821997" y="2262852"/>
            <a:ext cx="3284538" cy="822325"/>
          </a:xfrm>
          <a:prstGeom prst="rect">
            <a:avLst/>
          </a:prstGeom>
          <a:noFill/>
          <a:ln w="9525">
            <a:noFill/>
            <a:miter lim="800000"/>
            <a:headEnd/>
            <a:tailEnd/>
          </a:ln>
          <a:effectLst/>
        </p:spPr>
        <p:txBody>
          <a:bodyPr wrap="none">
            <a:spAutoFit/>
          </a:bodyPr>
          <a:lstStyle/>
          <a:p>
            <a:pPr algn="ctr" eaLnBrk="0" hangingPunct="0"/>
            <a:r>
              <a:rPr lang="en-US" sz="2400">
                <a:solidFill>
                  <a:schemeClr val="bg2"/>
                </a:solidFill>
              </a:rPr>
              <a:t>Prof. David R. Jackson</a:t>
            </a:r>
          </a:p>
          <a:p>
            <a:pPr algn="ctr" eaLnBrk="0" hangingPunct="0"/>
            <a:r>
              <a:rPr lang="en-US" sz="2400">
                <a:solidFill>
                  <a:schemeClr val="bg2"/>
                </a:solidFill>
              </a:rPr>
              <a:t>ECE Dept.</a:t>
            </a:r>
          </a:p>
        </p:txBody>
      </p:sp>
      <p:sp>
        <p:nvSpPr>
          <p:cNvPr id="234499" name="Text Box 3"/>
          <p:cNvSpPr txBox="1">
            <a:spLocks noChangeArrowheads="1"/>
          </p:cNvSpPr>
          <p:nvPr/>
        </p:nvSpPr>
        <p:spPr bwMode="auto">
          <a:xfrm>
            <a:off x="3408619" y="1497677"/>
            <a:ext cx="1928733" cy="461665"/>
          </a:xfrm>
          <a:prstGeom prst="rect">
            <a:avLst/>
          </a:prstGeom>
          <a:noFill/>
          <a:ln w="9525">
            <a:noFill/>
            <a:miter lim="800000"/>
            <a:headEnd/>
            <a:tailEnd/>
          </a:ln>
          <a:effectLst/>
        </p:spPr>
        <p:txBody>
          <a:bodyPr wrap="none">
            <a:spAutoFit/>
          </a:bodyPr>
          <a:lstStyle/>
          <a:p>
            <a:pPr algn="ctr" eaLnBrk="0" hangingPunct="0"/>
            <a:r>
              <a:rPr lang="en-US" sz="2400" b="1" dirty="0">
                <a:solidFill>
                  <a:srgbClr val="FF9933"/>
                </a:solidFill>
              </a:rPr>
              <a:t>Spring </a:t>
            </a:r>
            <a:r>
              <a:rPr lang="en-US" sz="2400" b="1" dirty="0" smtClean="0">
                <a:solidFill>
                  <a:srgbClr val="FF9933"/>
                </a:solidFill>
              </a:rPr>
              <a:t>2016</a:t>
            </a:r>
            <a:endParaRPr lang="en-US" sz="3200" dirty="0">
              <a:solidFill>
                <a:srgbClr val="FF9933"/>
              </a:solidFill>
            </a:endParaRPr>
          </a:p>
        </p:txBody>
      </p:sp>
      <p:sp>
        <p:nvSpPr>
          <p:cNvPr id="234500" name="Rectangle 4"/>
          <p:cNvSpPr>
            <a:spLocks noChangeArrowheads="1"/>
          </p:cNvSpPr>
          <p:nvPr/>
        </p:nvSpPr>
        <p:spPr bwMode="auto">
          <a:xfrm>
            <a:off x="4579255" y="4047218"/>
            <a:ext cx="3265488" cy="701675"/>
          </a:xfrm>
          <a:prstGeom prst="rect">
            <a:avLst/>
          </a:prstGeom>
          <a:noFill/>
          <a:ln w="9525">
            <a:noFill/>
            <a:miter lim="800000"/>
            <a:headEnd/>
            <a:tailEnd/>
          </a:ln>
          <a:effectLst/>
        </p:spPr>
        <p:txBody>
          <a:bodyPr>
            <a:spAutoFit/>
          </a:bodyPr>
          <a:lstStyle/>
          <a:p>
            <a:pPr algn="ctr" eaLnBrk="0" hangingPunct="0"/>
            <a:r>
              <a:rPr lang="en-US" sz="4000" dirty="0">
                <a:solidFill>
                  <a:schemeClr val="bg1"/>
                </a:solidFill>
              </a:rPr>
              <a:t>Notes 27</a:t>
            </a:r>
          </a:p>
        </p:txBody>
      </p:sp>
      <p:sp>
        <p:nvSpPr>
          <p:cNvPr id="234501" name="Text Box 5"/>
          <p:cNvSpPr txBox="1">
            <a:spLocks noChangeArrowheads="1"/>
          </p:cNvSpPr>
          <p:nvPr/>
        </p:nvSpPr>
        <p:spPr bwMode="auto">
          <a:xfrm>
            <a:off x="3291897" y="502314"/>
            <a:ext cx="2519363" cy="641350"/>
          </a:xfrm>
          <a:prstGeom prst="rect">
            <a:avLst/>
          </a:prstGeom>
          <a:noFill/>
          <a:ln w="12700">
            <a:noFill/>
            <a:miter lim="800000"/>
            <a:headEnd type="none" w="sm" len="sm"/>
            <a:tailEnd type="none" w="sm" len="sm"/>
          </a:ln>
          <a:effectLst/>
        </p:spPr>
        <p:txBody>
          <a:bodyPr>
            <a:spAutoFit/>
          </a:bodyPr>
          <a:lstStyle/>
          <a:p>
            <a:r>
              <a:rPr lang="en-US" sz="3600">
                <a:solidFill>
                  <a:srgbClr val="FF9933"/>
                </a:solidFill>
                <a:effectLst>
                  <a:outerShdw blurRad="38100" dist="38100" dir="2700000" algn="tl">
                    <a:srgbClr val="C0C0C0"/>
                  </a:outerShdw>
                </a:effectLst>
              </a:rPr>
              <a:t>ECE 6341 </a:t>
            </a:r>
          </a:p>
        </p:txBody>
      </p:sp>
      <p:sp>
        <p:nvSpPr>
          <p:cNvPr id="7" name="Slide Number Placeholder 6"/>
          <p:cNvSpPr>
            <a:spLocks noGrp="1"/>
          </p:cNvSpPr>
          <p:nvPr>
            <p:ph type="sldNum" sz="quarter" idx="4"/>
          </p:nvPr>
        </p:nvSpPr>
        <p:spPr/>
        <p:txBody>
          <a:bodyPr/>
          <a:lstStyle/>
          <a:p>
            <a:fld id="{9C25AA31-AF74-48BE-9CAD-B890F461733B}" type="slidenum">
              <a:rPr lang="en-US" smtClean="0"/>
              <a:pPr/>
              <a:t>1</a:t>
            </a:fld>
            <a:endParaRPr lang="en-US"/>
          </a:p>
        </p:txBody>
      </p:sp>
      <p:pic>
        <p:nvPicPr>
          <p:cNvPr id="8" name="Picture 7" descr="Animated image of spherical waves coming from a point source."/>
          <p:cNvPicPr>
            <a:picLocks noChangeAspect="1" noChangeArrowheads="1" noCrop="1"/>
          </p:cNvPicPr>
          <p:nvPr/>
        </p:nvPicPr>
        <p:blipFill>
          <a:blip r:embed="rId3" cstate="print"/>
          <a:srcRect/>
          <a:stretch>
            <a:fillRect/>
          </a:stretch>
        </p:blipFill>
        <p:spPr bwMode="auto">
          <a:xfrm>
            <a:off x="461736" y="4032250"/>
            <a:ext cx="2451100" cy="24511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4"/>
          </p:nvPr>
        </p:nvSpPr>
        <p:spPr/>
        <p:txBody>
          <a:bodyPr/>
          <a:lstStyle/>
          <a:p>
            <a:fld id="{9C25AA31-AF74-48BE-9CAD-B890F461733B}" type="slidenum">
              <a:rPr lang="en-US" smtClean="0"/>
              <a:pPr/>
              <a:t>10</a:t>
            </a:fld>
            <a:endParaRPr lang="en-US"/>
          </a:p>
        </p:txBody>
      </p:sp>
      <p:sp>
        <p:nvSpPr>
          <p:cNvPr id="14" name="Text Box 2"/>
          <p:cNvSpPr txBox="1">
            <a:spLocks noChangeArrowheads="1"/>
          </p:cNvSpPr>
          <p:nvPr/>
        </p:nvSpPr>
        <p:spPr bwMode="auto">
          <a:xfrm>
            <a:off x="724023" y="0"/>
            <a:ext cx="7800975" cy="701675"/>
          </a:xfrm>
          <a:prstGeom prst="rect">
            <a:avLst/>
          </a:prstGeom>
          <a:noFill/>
          <a:ln w="12700">
            <a:noFill/>
            <a:miter lim="800000"/>
            <a:headEnd type="none" w="sm" len="sm"/>
            <a:tailEnd type="none" w="sm" len="sm"/>
          </a:ln>
          <a:effectLst/>
        </p:spPr>
        <p:txBody>
          <a:bodyPr>
            <a:spAutoFit/>
          </a:bodyPr>
          <a:lstStyle/>
          <a:p>
            <a:pPr algn="ctr"/>
            <a:r>
              <a:rPr lang="en-US" sz="4000" dirty="0">
                <a:solidFill>
                  <a:srgbClr val="FF9933"/>
                </a:solidFill>
                <a:effectLst>
                  <a:outerShdw blurRad="38100" dist="38100" dir="2700000" algn="tl">
                    <a:srgbClr val="C0C0C0"/>
                  </a:outerShdw>
                </a:effectLst>
              </a:rPr>
              <a:t>Scattering by Sphere (cont.)</a:t>
            </a:r>
          </a:p>
        </p:txBody>
      </p:sp>
      <p:graphicFrame>
        <p:nvGraphicFramePr>
          <p:cNvPr id="558084" name="Object 4"/>
          <p:cNvGraphicFramePr>
            <a:graphicFrameLocks noChangeAspect="1"/>
          </p:cNvGraphicFramePr>
          <p:nvPr/>
        </p:nvGraphicFramePr>
        <p:xfrm>
          <a:off x="3966609" y="2518958"/>
          <a:ext cx="3935446" cy="1498726"/>
        </p:xfrm>
        <a:graphic>
          <a:graphicData uri="http://schemas.openxmlformats.org/presentationml/2006/ole">
            <p:oleObj spid="_x0000_s560130" name="Equation" r:id="rId4" imgW="2336760" imgH="888840" progId="Equation.DSMT4">
              <p:embed/>
            </p:oleObj>
          </a:graphicData>
        </a:graphic>
      </p:graphicFrame>
      <p:graphicFrame>
        <p:nvGraphicFramePr>
          <p:cNvPr id="558085" name="Object 5"/>
          <p:cNvGraphicFramePr>
            <a:graphicFrameLocks noChangeAspect="1"/>
          </p:cNvGraphicFramePr>
          <p:nvPr/>
        </p:nvGraphicFramePr>
        <p:xfrm>
          <a:off x="2671763" y="1206500"/>
          <a:ext cx="3322637" cy="1027113"/>
        </p:xfrm>
        <a:graphic>
          <a:graphicData uri="http://schemas.openxmlformats.org/presentationml/2006/ole">
            <p:oleObj spid="_x0000_s560131" name="Equation" r:id="rId5" imgW="1562040" imgH="482400" progId="Equation.DSMT4">
              <p:embed/>
            </p:oleObj>
          </a:graphicData>
        </a:graphic>
      </p:graphicFrame>
      <p:graphicFrame>
        <p:nvGraphicFramePr>
          <p:cNvPr id="558086" name="Object 6"/>
          <p:cNvGraphicFramePr>
            <a:graphicFrameLocks noChangeAspect="1"/>
          </p:cNvGraphicFramePr>
          <p:nvPr/>
        </p:nvGraphicFramePr>
        <p:xfrm>
          <a:off x="833438" y="5060950"/>
          <a:ext cx="7362825" cy="852488"/>
        </p:xfrm>
        <a:graphic>
          <a:graphicData uri="http://schemas.openxmlformats.org/presentationml/2006/ole">
            <p:oleObj spid="_x0000_s560132" name="Equation" r:id="rId6" imgW="3733560" imgH="431640" progId="Equation.DSMT4">
              <p:embed/>
            </p:oleObj>
          </a:graphicData>
        </a:graphic>
      </p:graphicFrame>
      <p:sp>
        <p:nvSpPr>
          <p:cNvPr id="11" name="Text Box 31"/>
          <p:cNvSpPr txBox="1">
            <a:spLocks noChangeArrowheads="1"/>
          </p:cNvSpPr>
          <p:nvPr/>
        </p:nvSpPr>
        <p:spPr bwMode="auto">
          <a:xfrm>
            <a:off x="1686019" y="929489"/>
            <a:ext cx="755335" cy="400110"/>
          </a:xfrm>
          <a:prstGeom prst="rect">
            <a:avLst/>
          </a:prstGeom>
          <a:noFill/>
          <a:ln w="12700">
            <a:noFill/>
            <a:miter lim="800000"/>
            <a:headEnd type="none" w="sm" len="sm"/>
            <a:tailEnd type="none" w="sm" len="sm"/>
          </a:ln>
          <a:effectLst/>
        </p:spPr>
        <p:txBody>
          <a:bodyPr wrap="none">
            <a:spAutoFit/>
          </a:bodyPr>
          <a:lstStyle/>
          <a:p>
            <a:r>
              <a:rPr lang="en-US" sz="2000" dirty="0" smtClean="0">
                <a:solidFill>
                  <a:schemeClr val="bg1"/>
                </a:solidFill>
              </a:rPr>
              <a:t>Also,</a:t>
            </a:r>
            <a:endParaRPr lang="en-US" sz="2000" dirty="0">
              <a:solidFill>
                <a:schemeClr val="bg1"/>
              </a:solidFill>
            </a:endParaRPr>
          </a:p>
        </p:txBody>
      </p:sp>
      <p:sp>
        <p:nvSpPr>
          <p:cNvPr id="12" name="Text Box 31"/>
          <p:cNvSpPr txBox="1">
            <a:spLocks noChangeArrowheads="1"/>
          </p:cNvSpPr>
          <p:nvPr/>
        </p:nvSpPr>
        <p:spPr bwMode="auto">
          <a:xfrm>
            <a:off x="2684580" y="2992578"/>
            <a:ext cx="970137" cy="400110"/>
          </a:xfrm>
          <a:prstGeom prst="rect">
            <a:avLst/>
          </a:prstGeom>
          <a:noFill/>
          <a:ln w="12700">
            <a:noFill/>
            <a:miter lim="800000"/>
            <a:headEnd type="none" w="sm" len="sm"/>
            <a:tailEnd type="none" w="sm" len="sm"/>
          </a:ln>
          <a:effectLst/>
        </p:spPr>
        <p:txBody>
          <a:bodyPr wrap="none">
            <a:spAutoFit/>
          </a:bodyPr>
          <a:lstStyle/>
          <a:p>
            <a:r>
              <a:rPr lang="en-US" sz="2000" dirty="0" smtClean="0">
                <a:solidFill>
                  <a:schemeClr val="bg1"/>
                </a:solidFill>
              </a:rPr>
              <a:t>Recall:</a:t>
            </a:r>
            <a:endParaRPr lang="en-US" sz="2000" dirty="0">
              <a:solidFill>
                <a:schemeClr val="bg1"/>
              </a:solidFill>
            </a:endParaRPr>
          </a:p>
        </p:txBody>
      </p:sp>
      <p:sp>
        <p:nvSpPr>
          <p:cNvPr id="13" name="Text Box 31"/>
          <p:cNvSpPr txBox="1">
            <a:spLocks noChangeArrowheads="1"/>
          </p:cNvSpPr>
          <p:nvPr/>
        </p:nvSpPr>
        <p:spPr bwMode="auto">
          <a:xfrm>
            <a:off x="566903" y="4368726"/>
            <a:ext cx="2023311" cy="400110"/>
          </a:xfrm>
          <a:prstGeom prst="rect">
            <a:avLst/>
          </a:prstGeom>
          <a:noFill/>
          <a:ln w="12700">
            <a:noFill/>
            <a:miter lim="800000"/>
            <a:headEnd type="none" w="sm" len="sm"/>
            <a:tailEnd type="none" w="sm" len="sm"/>
          </a:ln>
          <a:effectLst/>
        </p:spPr>
        <p:txBody>
          <a:bodyPr wrap="none">
            <a:spAutoFit/>
          </a:bodyPr>
          <a:lstStyle/>
          <a:p>
            <a:r>
              <a:rPr lang="en-US" sz="2000" dirty="0" smtClean="0">
                <a:solidFill>
                  <a:schemeClr val="bg1"/>
                </a:solidFill>
              </a:rPr>
              <a:t>Hence, we have</a:t>
            </a:r>
            <a:endParaRPr lang="en-US" sz="2000"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4"/>
          </p:nvPr>
        </p:nvSpPr>
        <p:spPr/>
        <p:txBody>
          <a:bodyPr/>
          <a:lstStyle/>
          <a:p>
            <a:fld id="{9C25AA31-AF74-48BE-9CAD-B890F461733B}" type="slidenum">
              <a:rPr lang="en-US" smtClean="0"/>
              <a:pPr/>
              <a:t>11</a:t>
            </a:fld>
            <a:endParaRPr lang="en-US"/>
          </a:p>
        </p:txBody>
      </p:sp>
      <p:sp>
        <p:nvSpPr>
          <p:cNvPr id="14" name="Text Box 2"/>
          <p:cNvSpPr txBox="1">
            <a:spLocks noChangeArrowheads="1"/>
          </p:cNvSpPr>
          <p:nvPr/>
        </p:nvSpPr>
        <p:spPr bwMode="auto">
          <a:xfrm>
            <a:off x="724023" y="0"/>
            <a:ext cx="7800975" cy="707886"/>
          </a:xfrm>
          <a:prstGeom prst="rect">
            <a:avLst/>
          </a:prstGeom>
          <a:noFill/>
          <a:ln w="12700">
            <a:noFill/>
            <a:miter lim="800000"/>
            <a:headEnd type="none" w="sm" len="sm"/>
            <a:tailEnd type="none" w="sm" len="sm"/>
          </a:ln>
          <a:effectLst/>
        </p:spPr>
        <p:txBody>
          <a:bodyPr>
            <a:spAutoFit/>
          </a:bodyPr>
          <a:lstStyle/>
          <a:p>
            <a:pPr algn="ctr"/>
            <a:r>
              <a:rPr lang="en-US" sz="4000" dirty="0" smtClean="0">
                <a:solidFill>
                  <a:srgbClr val="FF9933"/>
                </a:solidFill>
                <a:effectLst>
                  <a:outerShdw blurRad="38100" dist="38100" dir="2700000" algn="tl">
                    <a:srgbClr val="C0C0C0"/>
                  </a:outerShdw>
                </a:effectLst>
              </a:rPr>
              <a:t>Summary</a:t>
            </a:r>
            <a:endParaRPr lang="en-US" sz="4000" dirty="0">
              <a:solidFill>
                <a:srgbClr val="FF9933"/>
              </a:solidFill>
              <a:effectLst>
                <a:outerShdw blurRad="38100" dist="38100" dir="2700000" algn="tl">
                  <a:srgbClr val="C0C0C0"/>
                </a:outerShdw>
              </a:effectLst>
            </a:endParaRPr>
          </a:p>
        </p:txBody>
      </p:sp>
      <p:graphicFrame>
        <p:nvGraphicFramePr>
          <p:cNvPr id="558086" name="Object 6"/>
          <p:cNvGraphicFramePr>
            <a:graphicFrameLocks noChangeAspect="1"/>
          </p:cNvGraphicFramePr>
          <p:nvPr/>
        </p:nvGraphicFramePr>
        <p:xfrm>
          <a:off x="1110913" y="4053384"/>
          <a:ext cx="6561860" cy="1831358"/>
        </p:xfrm>
        <a:graphic>
          <a:graphicData uri="http://schemas.openxmlformats.org/presentationml/2006/ole">
            <p:oleObj spid="_x0000_s559108" name="Equation" r:id="rId4" imgW="3187440" imgH="888840" progId="Equation.DSMT4">
              <p:embed/>
            </p:oleObj>
          </a:graphicData>
        </a:graphic>
      </p:graphicFrame>
      <p:graphicFrame>
        <p:nvGraphicFramePr>
          <p:cNvPr id="559109" name="Object 5"/>
          <p:cNvGraphicFramePr>
            <a:graphicFrameLocks noChangeAspect="1"/>
          </p:cNvGraphicFramePr>
          <p:nvPr/>
        </p:nvGraphicFramePr>
        <p:xfrm>
          <a:off x="823189" y="1760561"/>
          <a:ext cx="7095416" cy="1730424"/>
        </p:xfrm>
        <a:graphic>
          <a:graphicData uri="http://schemas.openxmlformats.org/presentationml/2006/ole">
            <p:oleObj spid="_x0000_s559109" name="Equation" r:id="rId5" imgW="3644640" imgH="888840" progId="Equation.DSMT4">
              <p:embed/>
            </p:oleObj>
          </a:graphicData>
        </a:graphic>
      </p:graphicFrame>
      <p:sp>
        <p:nvSpPr>
          <p:cNvPr id="15" name="TextBox 14"/>
          <p:cNvSpPr txBox="1"/>
          <p:nvPr/>
        </p:nvSpPr>
        <p:spPr>
          <a:xfrm>
            <a:off x="3234519" y="996286"/>
            <a:ext cx="2776722" cy="400110"/>
          </a:xfrm>
          <a:prstGeom prst="rect">
            <a:avLst/>
          </a:prstGeom>
          <a:noFill/>
        </p:spPr>
        <p:txBody>
          <a:bodyPr wrap="none" rtlCol="0">
            <a:spAutoFit/>
          </a:bodyPr>
          <a:lstStyle/>
          <a:p>
            <a:r>
              <a:rPr lang="en-US" sz="2000" b="1" dirty="0" smtClean="0">
                <a:solidFill>
                  <a:schemeClr val="bg1"/>
                </a:solidFill>
              </a:rPr>
              <a:t>Exact Scattered Field</a:t>
            </a:r>
            <a:endParaRPr lang="en-US" sz="2000" b="1"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4"/>
          </p:nvPr>
        </p:nvSpPr>
        <p:spPr/>
        <p:txBody>
          <a:bodyPr/>
          <a:lstStyle/>
          <a:p>
            <a:fld id="{9C25AA31-AF74-48BE-9CAD-B890F461733B}" type="slidenum">
              <a:rPr lang="en-US" smtClean="0"/>
              <a:pPr/>
              <a:t>12</a:t>
            </a:fld>
            <a:endParaRPr lang="en-US"/>
          </a:p>
        </p:txBody>
      </p:sp>
      <p:sp>
        <p:nvSpPr>
          <p:cNvPr id="14" name="Text Box 2"/>
          <p:cNvSpPr txBox="1">
            <a:spLocks noChangeArrowheads="1"/>
          </p:cNvSpPr>
          <p:nvPr/>
        </p:nvSpPr>
        <p:spPr bwMode="auto">
          <a:xfrm>
            <a:off x="724023" y="0"/>
            <a:ext cx="7800975" cy="707886"/>
          </a:xfrm>
          <a:prstGeom prst="rect">
            <a:avLst/>
          </a:prstGeom>
          <a:noFill/>
          <a:ln w="12700">
            <a:noFill/>
            <a:miter lim="800000"/>
            <a:headEnd type="none" w="sm" len="sm"/>
            <a:tailEnd type="none" w="sm" len="sm"/>
          </a:ln>
          <a:effectLst/>
        </p:spPr>
        <p:txBody>
          <a:bodyPr>
            <a:spAutoFit/>
          </a:bodyPr>
          <a:lstStyle/>
          <a:p>
            <a:pPr algn="ctr"/>
            <a:r>
              <a:rPr lang="en-US" sz="4000" dirty="0" smtClean="0">
                <a:solidFill>
                  <a:srgbClr val="FF9933"/>
                </a:solidFill>
                <a:effectLst>
                  <a:outerShdw blurRad="38100" dist="38100" dir="2700000" algn="tl">
                    <a:srgbClr val="C0C0C0"/>
                  </a:outerShdw>
                </a:effectLst>
              </a:rPr>
              <a:t>Summary (cont.)</a:t>
            </a:r>
            <a:endParaRPr lang="en-US" sz="4000" dirty="0">
              <a:solidFill>
                <a:srgbClr val="FF9933"/>
              </a:solidFill>
              <a:effectLst>
                <a:outerShdw blurRad="38100" dist="38100" dir="2700000" algn="tl">
                  <a:srgbClr val="C0C0C0"/>
                </a:outerShdw>
              </a:effectLst>
            </a:endParaRPr>
          </a:p>
        </p:txBody>
      </p:sp>
      <p:graphicFrame>
        <p:nvGraphicFramePr>
          <p:cNvPr id="559110" name="Object 6"/>
          <p:cNvGraphicFramePr>
            <a:graphicFrameLocks noChangeAspect="1"/>
          </p:cNvGraphicFramePr>
          <p:nvPr/>
        </p:nvGraphicFramePr>
        <p:xfrm>
          <a:off x="2156939" y="3441179"/>
          <a:ext cx="4684712" cy="1038225"/>
        </p:xfrm>
        <a:graphic>
          <a:graphicData uri="http://schemas.openxmlformats.org/presentationml/2006/ole">
            <p:oleObj spid="_x0000_s561156" name="Equation" r:id="rId4" imgW="2577960" imgH="571320" progId="Equation.DSMT4">
              <p:embed/>
            </p:oleObj>
          </a:graphicData>
        </a:graphic>
      </p:graphicFrame>
      <p:graphicFrame>
        <p:nvGraphicFramePr>
          <p:cNvPr id="559111" name="Object 7"/>
          <p:cNvGraphicFramePr>
            <a:graphicFrameLocks noChangeAspect="1"/>
          </p:cNvGraphicFramePr>
          <p:nvPr/>
        </p:nvGraphicFramePr>
        <p:xfrm>
          <a:off x="3152988" y="5274552"/>
          <a:ext cx="2428875" cy="887412"/>
        </p:xfrm>
        <a:graphic>
          <a:graphicData uri="http://schemas.openxmlformats.org/presentationml/2006/ole">
            <p:oleObj spid="_x0000_s561157" name="Equation" r:id="rId5" imgW="1320480" imgH="482400" progId="Equation.DSMT4">
              <p:embed/>
            </p:oleObj>
          </a:graphicData>
        </a:graphic>
      </p:graphicFrame>
      <p:graphicFrame>
        <p:nvGraphicFramePr>
          <p:cNvPr id="561158" name="Object 6"/>
          <p:cNvGraphicFramePr>
            <a:graphicFrameLocks noChangeAspect="1"/>
          </p:cNvGraphicFramePr>
          <p:nvPr/>
        </p:nvGraphicFramePr>
        <p:xfrm>
          <a:off x="1065449" y="1321463"/>
          <a:ext cx="7362825" cy="852488"/>
        </p:xfrm>
        <a:graphic>
          <a:graphicData uri="http://schemas.openxmlformats.org/presentationml/2006/ole">
            <p:oleObj spid="_x0000_s561158" name="Equation" r:id="rId6" imgW="3733560" imgH="431640" progId="Equation.DSMT4">
              <p:embed/>
            </p:oleObj>
          </a:graphicData>
        </a:graphic>
      </p:graphicFrame>
      <p:sp>
        <p:nvSpPr>
          <p:cNvPr id="9" name="Text Box 14"/>
          <p:cNvSpPr txBox="1">
            <a:spLocks noChangeArrowheads="1"/>
          </p:cNvSpPr>
          <p:nvPr/>
        </p:nvSpPr>
        <p:spPr bwMode="auto">
          <a:xfrm>
            <a:off x="806048" y="2751070"/>
            <a:ext cx="1363946" cy="400110"/>
          </a:xfrm>
          <a:prstGeom prst="rect">
            <a:avLst/>
          </a:prstGeom>
          <a:noFill/>
          <a:ln w="12700">
            <a:noFill/>
            <a:miter lim="800000"/>
            <a:headEnd type="none" w="sm" len="sm"/>
            <a:tailEnd type="none" w="sm" len="sm"/>
          </a:ln>
          <a:effectLst/>
        </p:spPr>
        <p:txBody>
          <a:bodyPr wrap="square">
            <a:spAutoFit/>
          </a:bodyPr>
          <a:lstStyle/>
          <a:p>
            <a:r>
              <a:rPr lang="en-US" sz="2000" dirty="0" smtClean="0">
                <a:solidFill>
                  <a:schemeClr val="bg1"/>
                </a:solidFill>
              </a:rPr>
              <a:t>where</a:t>
            </a:r>
            <a:endParaRPr lang="en-US" sz="2000"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a:off x="3200400" y="1819058"/>
            <a:ext cx="838200" cy="674915"/>
          </a:xfrm>
          <a:prstGeom prst="rect">
            <a:avLst/>
          </a:prstGeom>
          <a:solidFill>
            <a:srgbClr val="FFFF66"/>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graphicFrame>
        <p:nvGraphicFramePr>
          <p:cNvPr id="493574" name="Object 6"/>
          <p:cNvGraphicFramePr>
            <a:graphicFrameLocks noChangeAspect="1"/>
          </p:cNvGraphicFramePr>
          <p:nvPr/>
        </p:nvGraphicFramePr>
        <p:xfrm>
          <a:off x="999604" y="3113965"/>
          <a:ext cx="7562850" cy="1695450"/>
        </p:xfrm>
        <a:graphic>
          <a:graphicData uri="http://schemas.openxmlformats.org/presentationml/2006/ole">
            <p:oleObj spid="_x0000_s493574" name="Equation" r:id="rId4" imgW="4533840" imgH="1015920" progId="Equation.DSMT4">
              <p:embed/>
            </p:oleObj>
          </a:graphicData>
        </a:graphic>
      </p:graphicFrame>
      <p:graphicFrame>
        <p:nvGraphicFramePr>
          <p:cNvPr id="493580" name="Object 12"/>
          <p:cNvGraphicFramePr>
            <a:graphicFrameLocks noChangeAspect="1"/>
          </p:cNvGraphicFramePr>
          <p:nvPr/>
        </p:nvGraphicFramePr>
        <p:xfrm>
          <a:off x="2124358" y="1685197"/>
          <a:ext cx="4733925" cy="889000"/>
        </p:xfrm>
        <a:graphic>
          <a:graphicData uri="http://schemas.openxmlformats.org/presentationml/2006/ole">
            <p:oleObj spid="_x0000_s493580" name="Equation" r:id="rId5" imgW="2234880" imgH="419040" progId="Equation.DSMT4">
              <p:embed/>
            </p:oleObj>
          </a:graphicData>
        </a:graphic>
      </p:graphicFrame>
      <p:sp>
        <p:nvSpPr>
          <p:cNvPr id="493581" name="Text Box 13"/>
          <p:cNvSpPr txBox="1">
            <a:spLocks noChangeArrowheads="1"/>
          </p:cNvSpPr>
          <p:nvPr/>
        </p:nvSpPr>
        <p:spPr bwMode="auto">
          <a:xfrm>
            <a:off x="200025" y="891251"/>
            <a:ext cx="8097814" cy="707886"/>
          </a:xfrm>
          <a:prstGeom prst="rect">
            <a:avLst/>
          </a:prstGeom>
          <a:noFill/>
          <a:ln w="12700">
            <a:noFill/>
            <a:miter lim="800000"/>
            <a:headEnd type="none" w="sm" len="sm"/>
            <a:tailEnd type="none" w="sm" len="sm"/>
          </a:ln>
          <a:effectLst/>
        </p:spPr>
        <p:txBody>
          <a:bodyPr wrap="square">
            <a:spAutoFit/>
          </a:bodyPr>
          <a:lstStyle/>
          <a:p>
            <a:r>
              <a:rPr lang="en-US" sz="2000" dirty="0" smtClean="0">
                <a:solidFill>
                  <a:schemeClr val="bg1"/>
                </a:solidFill>
              </a:rPr>
              <a:t>The associated Legendre  functions can be calculated in terms of the regular Legendre functions, if we wish:</a:t>
            </a:r>
            <a:endParaRPr lang="en-US" sz="2000" dirty="0">
              <a:solidFill>
                <a:schemeClr val="bg1"/>
              </a:solidFill>
            </a:endParaRPr>
          </a:p>
        </p:txBody>
      </p:sp>
      <p:sp>
        <p:nvSpPr>
          <p:cNvPr id="493582" name="Text Box 14"/>
          <p:cNvSpPr txBox="1">
            <a:spLocks noChangeArrowheads="1"/>
          </p:cNvSpPr>
          <p:nvPr/>
        </p:nvSpPr>
        <p:spPr bwMode="auto">
          <a:xfrm>
            <a:off x="642275" y="2532706"/>
            <a:ext cx="573087" cy="396875"/>
          </a:xfrm>
          <a:prstGeom prst="rect">
            <a:avLst/>
          </a:prstGeom>
          <a:noFill/>
          <a:ln w="12700">
            <a:noFill/>
            <a:miter lim="800000"/>
            <a:headEnd type="none" w="sm" len="sm"/>
            <a:tailEnd type="none" w="sm" len="sm"/>
          </a:ln>
          <a:effectLst/>
        </p:spPr>
        <p:txBody>
          <a:bodyPr>
            <a:spAutoFit/>
          </a:bodyPr>
          <a:lstStyle/>
          <a:p>
            <a:r>
              <a:rPr lang="en-US" sz="2000" dirty="0">
                <a:solidFill>
                  <a:schemeClr val="bg1"/>
                </a:solidFill>
              </a:rPr>
              <a:t>so</a:t>
            </a:r>
          </a:p>
        </p:txBody>
      </p:sp>
      <p:sp>
        <p:nvSpPr>
          <p:cNvPr id="10" name="Slide Number Placeholder 9"/>
          <p:cNvSpPr>
            <a:spLocks noGrp="1"/>
          </p:cNvSpPr>
          <p:nvPr>
            <p:ph type="sldNum" sz="quarter" idx="4"/>
          </p:nvPr>
        </p:nvSpPr>
        <p:spPr/>
        <p:txBody>
          <a:bodyPr/>
          <a:lstStyle/>
          <a:p>
            <a:fld id="{9C25AA31-AF74-48BE-9CAD-B890F461733B}" type="slidenum">
              <a:rPr lang="en-US" smtClean="0"/>
              <a:pPr/>
              <a:t>13</a:t>
            </a:fld>
            <a:endParaRPr lang="en-US"/>
          </a:p>
        </p:txBody>
      </p:sp>
      <p:sp>
        <p:nvSpPr>
          <p:cNvPr id="13" name="TextBox 12"/>
          <p:cNvSpPr txBox="1"/>
          <p:nvPr/>
        </p:nvSpPr>
        <p:spPr>
          <a:xfrm>
            <a:off x="6084626" y="2728422"/>
            <a:ext cx="2146742" cy="369332"/>
          </a:xfrm>
          <a:prstGeom prst="rect">
            <a:avLst/>
          </a:prstGeom>
          <a:noFill/>
        </p:spPr>
        <p:txBody>
          <a:bodyPr wrap="none" rtlCol="0">
            <a:spAutoFit/>
          </a:bodyPr>
          <a:lstStyle/>
          <a:p>
            <a:r>
              <a:rPr lang="en-US" dirty="0" smtClean="0">
                <a:solidFill>
                  <a:schemeClr val="bg2"/>
                </a:solidFill>
              </a:rPr>
              <a:t>Harrington notation</a:t>
            </a:r>
            <a:endParaRPr lang="en-US" dirty="0">
              <a:solidFill>
                <a:schemeClr val="bg2"/>
              </a:solidFill>
            </a:endParaRPr>
          </a:p>
        </p:txBody>
      </p:sp>
      <p:sp>
        <p:nvSpPr>
          <p:cNvPr id="14" name="Text Box 2"/>
          <p:cNvSpPr txBox="1">
            <a:spLocks noChangeArrowheads="1"/>
          </p:cNvSpPr>
          <p:nvPr/>
        </p:nvSpPr>
        <p:spPr bwMode="auto">
          <a:xfrm>
            <a:off x="724023" y="0"/>
            <a:ext cx="7800975" cy="701675"/>
          </a:xfrm>
          <a:prstGeom prst="rect">
            <a:avLst/>
          </a:prstGeom>
          <a:noFill/>
          <a:ln w="12700">
            <a:noFill/>
            <a:miter lim="800000"/>
            <a:headEnd type="none" w="sm" len="sm"/>
            <a:tailEnd type="none" w="sm" len="sm"/>
          </a:ln>
          <a:effectLst/>
        </p:spPr>
        <p:txBody>
          <a:bodyPr>
            <a:spAutoFit/>
          </a:bodyPr>
          <a:lstStyle/>
          <a:p>
            <a:pPr algn="ctr"/>
            <a:r>
              <a:rPr lang="en-US" sz="4000" dirty="0" smtClean="0">
                <a:solidFill>
                  <a:srgbClr val="FF9933"/>
                </a:solidFill>
                <a:effectLst>
                  <a:outerShdw blurRad="38100" dist="38100" dir="2700000" algn="tl">
                    <a:srgbClr val="C0C0C0"/>
                  </a:outerShdw>
                </a:effectLst>
              </a:rPr>
              <a:t>Note on Legendre Functions</a:t>
            </a:r>
            <a:endParaRPr lang="en-US" sz="4000" dirty="0">
              <a:solidFill>
                <a:srgbClr val="FF9933"/>
              </a:solidFill>
              <a:effectLst>
                <a:outerShdw blurRad="38100" dist="38100" dir="2700000" algn="tl">
                  <a:srgbClr val="C0C0C0"/>
                </a:outerShdw>
              </a:effectLst>
            </a:endParaRPr>
          </a:p>
        </p:txBody>
      </p:sp>
      <p:cxnSp>
        <p:nvCxnSpPr>
          <p:cNvPr id="16" name="Straight Arrow Connector 15"/>
          <p:cNvCxnSpPr/>
          <p:nvPr/>
        </p:nvCxnSpPr>
        <p:spPr bwMode="auto">
          <a:xfrm flipH="1" flipV="1">
            <a:off x="4012442" y="2442956"/>
            <a:ext cx="1951630" cy="450376"/>
          </a:xfrm>
          <a:prstGeom prst="straightConnector1">
            <a:avLst/>
          </a:prstGeom>
          <a:solidFill>
            <a:schemeClr val="accent1"/>
          </a:solidFill>
          <a:ln w="12700" cap="flat" cmpd="sng" algn="ctr">
            <a:solidFill>
              <a:schemeClr val="bg2"/>
            </a:solidFill>
            <a:prstDash val="solid"/>
            <a:round/>
            <a:headEnd type="none" w="sm" len="sm"/>
            <a:tailEnd type="arrow"/>
          </a:ln>
          <a:effectLst/>
        </p:spPr>
      </p:cxnSp>
      <p:graphicFrame>
        <p:nvGraphicFramePr>
          <p:cNvPr id="4" name="Object 15"/>
          <p:cNvGraphicFramePr>
            <a:graphicFrameLocks noChangeAspect="1"/>
          </p:cNvGraphicFramePr>
          <p:nvPr/>
        </p:nvGraphicFramePr>
        <p:xfrm>
          <a:off x="2040174" y="5531821"/>
          <a:ext cx="3876675" cy="933450"/>
        </p:xfrm>
        <a:graphic>
          <a:graphicData uri="http://schemas.openxmlformats.org/presentationml/2006/ole">
            <p:oleObj spid="_x0000_s493583" name="Equation" r:id="rId6" imgW="2323800" imgH="558720" progId="Equation.DSMT4">
              <p:embed/>
            </p:oleObj>
          </a:graphicData>
        </a:graphic>
      </p:graphicFrame>
      <p:sp>
        <p:nvSpPr>
          <p:cNvPr id="20" name="Text Box 14"/>
          <p:cNvSpPr txBox="1">
            <a:spLocks noChangeArrowheads="1"/>
          </p:cNvSpPr>
          <p:nvPr/>
        </p:nvSpPr>
        <p:spPr bwMode="auto">
          <a:xfrm>
            <a:off x="985743" y="5100760"/>
            <a:ext cx="1307081" cy="400110"/>
          </a:xfrm>
          <a:prstGeom prst="rect">
            <a:avLst/>
          </a:prstGeom>
          <a:noFill/>
          <a:ln w="12700">
            <a:noFill/>
            <a:miter lim="800000"/>
            <a:headEnd type="none" w="sm" len="sm"/>
            <a:tailEnd type="none" w="sm" len="sm"/>
          </a:ln>
          <a:effectLst/>
        </p:spPr>
        <p:txBody>
          <a:bodyPr wrap="square">
            <a:spAutoFit/>
          </a:bodyPr>
          <a:lstStyle/>
          <a:p>
            <a:r>
              <a:rPr lang="en-US" sz="2000" dirty="0" smtClean="0">
                <a:solidFill>
                  <a:schemeClr val="bg1"/>
                </a:solidFill>
              </a:rPr>
              <a:t>And thus</a:t>
            </a:r>
            <a:endParaRPr lang="en-US" sz="2000" dirty="0">
              <a:solidFill>
                <a:schemeClr val="bg1"/>
              </a:solidFill>
            </a:endParaRPr>
          </a:p>
        </p:txBody>
      </p:sp>
      <p:sp>
        <p:nvSpPr>
          <p:cNvPr id="15" name="TextBox 14"/>
          <p:cNvSpPr txBox="1"/>
          <p:nvPr/>
        </p:nvSpPr>
        <p:spPr>
          <a:xfrm>
            <a:off x="6291618" y="5540992"/>
            <a:ext cx="2320119" cy="954107"/>
          </a:xfrm>
          <a:prstGeom prst="rect">
            <a:avLst/>
          </a:prstGeom>
          <a:noFill/>
          <a:ln>
            <a:solidFill>
              <a:schemeClr val="bg2"/>
            </a:solidFill>
          </a:ln>
        </p:spPr>
        <p:txBody>
          <a:bodyPr wrap="square" rtlCol="0">
            <a:spAutoFit/>
          </a:bodyPr>
          <a:lstStyle/>
          <a:p>
            <a:r>
              <a:rPr lang="en-US" sz="1400" b="1" dirty="0" smtClean="0">
                <a:solidFill>
                  <a:schemeClr val="bg2"/>
                </a:solidFill>
              </a:rPr>
              <a:t>Note:</a:t>
            </a:r>
            <a:r>
              <a:rPr lang="en-US" sz="1400" dirty="0" smtClean="0">
                <a:solidFill>
                  <a:schemeClr val="bg2"/>
                </a:solidFill>
              </a:rPr>
              <a:t> Recurrence formulas can be used to calculate the derivatives of the Legendre polynomials.</a:t>
            </a:r>
            <a:endParaRPr lang="en-US" sz="1400" dirty="0">
              <a:solidFill>
                <a:schemeClr val="bg2"/>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4"/>
          </p:nvPr>
        </p:nvSpPr>
        <p:spPr/>
        <p:txBody>
          <a:bodyPr/>
          <a:lstStyle/>
          <a:p>
            <a:fld id="{9C25AA31-AF74-48BE-9CAD-B890F461733B}" type="slidenum">
              <a:rPr lang="en-US" smtClean="0"/>
              <a:pPr/>
              <a:t>14</a:t>
            </a:fld>
            <a:endParaRPr lang="en-US"/>
          </a:p>
        </p:txBody>
      </p:sp>
      <p:sp>
        <p:nvSpPr>
          <p:cNvPr id="14" name="Text Box 2"/>
          <p:cNvSpPr txBox="1">
            <a:spLocks noChangeArrowheads="1"/>
          </p:cNvSpPr>
          <p:nvPr/>
        </p:nvSpPr>
        <p:spPr bwMode="auto">
          <a:xfrm>
            <a:off x="724023" y="0"/>
            <a:ext cx="7800975" cy="701675"/>
          </a:xfrm>
          <a:prstGeom prst="rect">
            <a:avLst/>
          </a:prstGeom>
          <a:noFill/>
          <a:ln w="12700">
            <a:noFill/>
            <a:miter lim="800000"/>
            <a:headEnd type="none" w="sm" len="sm"/>
            <a:tailEnd type="none" w="sm" len="sm"/>
          </a:ln>
          <a:effectLst/>
        </p:spPr>
        <p:txBody>
          <a:bodyPr>
            <a:spAutoFit/>
          </a:bodyPr>
          <a:lstStyle/>
          <a:p>
            <a:pPr algn="ctr"/>
            <a:r>
              <a:rPr lang="en-US" sz="4000" dirty="0" smtClean="0">
                <a:solidFill>
                  <a:srgbClr val="FF9933"/>
                </a:solidFill>
                <a:effectLst>
                  <a:outerShdw blurRad="38100" dist="38100" dir="2700000" algn="tl">
                    <a:srgbClr val="C0C0C0"/>
                  </a:outerShdw>
                </a:effectLst>
              </a:rPr>
              <a:t>Far Field</a:t>
            </a:r>
            <a:endParaRPr lang="en-US" sz="4000" dirty="0">
              <a:solidFill>
                <a:srgbClr val="FF9933"/>
              </a:solidFill>
              <a:effectLst>
                <a:outerShdw blurRad="38100" dist="38100" dir="2700000" algn="tl">
                  <a:srgbClr val="C0C0C0"/>
                </a:outerShdw>
              </a:effectLst>
            </a:endParaRPr>
          </a:p>
        </p:txBody>
      </p:sp>
      <p:sp>
        <p:nvSpPr>
          <p:cNvPr id="11" name="Text Box 31"/>
          <p:cNvSpPr txBox="1">
            <a:spLocks noChangeArrowheads="1"/>
          </p:cNvSpPr>
          <p:nvPr/>
        </p:nvSpPr>
        <p:spPr bwMode="auto">
          <a:xfrm>
            <a:off x="771619" y="970432"/>
            <a:ext cx="2760692" cy="400110"/>
          </a:xfrm>
          <a:prstGeom prst="rect">
            <a:avLst/>
          </a:prstGeom>
          <a:noFill/>
          <a:ln w="12700">
            <a:noFill/>
            <a:miter lim="800000"/>
            <a:headEnd type="none" w="sm" len="sm"/>
            <a:tailEnd type="none" w="sm" len="sm"/>
          </a:ln>
          <a:effectLst/>
        </p:spPr>
        <p:txBody>
          <a:bodyPr wrap="none">
            <a:spAutoFit/>
          </a:bodyPr>
          <a:lstStyle/>
          <a:p>
            <a:r>
              <a:rPr lang="en-US" sz="2000" dirty="0" smtClean="0">
                <a:solidFill>
                  <a:schemeClr val="bg1"/>
                </a:solidFill>
              </a:rPr>
              <a:t>In the far field we have</a:t>
            </a:r>
            <a:endParaRPr lang="en-US" sz="2000" dirty="0">
              <a:solidFill>
                <a:schemeClr val="bg1"/>
              </a:solidFill>
            </a:endParaRPr>
          </a:p>
        </p:txBody>
      </p:sp>
      <p:graphicFrame>
        <p:nvGraphicFramePr>
          <p:cNvPr id="562181" name="Object 5"/>
          <p:cNvGraphicFramePr>
            <a:graphicFrameLocks noChangeAspect="1"/>
          </p:cNvGraphicFramePr>
          <p:nvPr/>
        </p:nvGraphicFramePr>
        <p:xfrm>
          <a:off x="2123057" y="1438726"/>
          <a:ext cx="4538662" cy="2711450"/>
        </p:xfrm>
        <a:graphic>
          <a:graphicData uri="http://schemas.openxmlformats.org/presentationml/2006/ole">
            <p:oleObj spid="_x0000_s562181" name="Equation" r:id="rId4" imgW="2019240" imgH="1206360" progId="Equation.DSMT4">
              <p:embed/>
            </p:oleObj>
          </a:graphicData>
        </a:graphic>
      </p:graphicFrame>
      <p:graphicFrame>
        <p:nvGraphicFramePr>
          <p:cNvPr id="562182" name="Object 6"/>
          <p:cNvGraphicFramePr>
            <a:graphicFrameLocks noChangeAspect="1"/>
          </p:cNvGraphicFramePr>
          <p:nvPr/>
        </p:nvGraphicFramePr>
        <p:xfrm>
          <a:off x="1813661" y="4929923"/>
          <a:ext cx="2511425" cy="569913"/>
        </p:xfrm>
        <a:graphic>
          <a:graphicData uri="http://schemas.openxmlformats.org/presentationml/2006/ole">
            <p:oleObj spid="_x0000_s562182" name="Equation" r:id="rId5" imgW="1117440" imgH="253800" progId="Equation.DSMT4">
              <p:embed/>
            </p:oleObj>
          </a:graphicData>
        </a:graphic>
      </p:graphicFrame>
      <p:sp>
        <p:nvSpPr>
          <p:cNvPr id="15" name="Text Box 31"/>
          <p:cNvSpPr txBox="1">
            <a:spLocks noChangeArrowheads="1"/>
          </p:cNvSpPr>
          <p:nvPr/>
        </p:nvSpPr>
        <p:spPr bwMode="auto">
          <a:xfrm>
            <a:off x="869428" y="4248170"/>
            <a:ext cx="1524776" cy="400110"/>
          </a:xfrm>
          <a:prstGeom prst="rect">
            <a:avLst/>
          </a:prstGeom>
          <a:noFill/>
          <a:ln w="12700">
            <a:noFill/>
            <a:miter lim="800000"/>
            <a:headEnd type="none" w="sm" len="sm"/>
            <a:tailEnd type="none" w="sm" len="sm"/>
          </a:ln>
          <a:effectLst/>
        </p:spPr>
        <p:txBody>
          <a:bodyPr wrap="none">
            <a:spAutoFit/>
          </a:bodyPr>
          <a:lstStyle/>
          <a:p>
            <a:r>
              <a:rPr lang="en-US" sz="2000" dirty="0" smtClean="0">
                <a:solidFill>
                  <a:schemeClr val="bg1"/>
                </a:solidFill>
              </a:rPr>
              <a:t>So we have</a:t>
            </a:r>
            <a:endParaRPr lang="en-US" sz="2000" dirty="0">
              <a:solidFill>
                <a:schemeClr val="bg1"/>
              </a:solidFill>
            </a:endParaRPr>
          </a:p>
        </p:txBody>
      </p:sp>
      <p:graphicFrame>
        <p:nvGraphicFramePr>
          <p:cNvPr id="562183" name="Object 7"/>
          <p:cNvGraphicFramePr>
            <a:graphicFrameLocks noChangeAspect="1"/>
          </p:cNvGraphicFramePr>
          <p:nvPr/>
        </p:nvGraphicFramePr>
        <p:xfrm>
          <a:off x="1693863" y="5653088"/>
          <a:ext cx="4338637" cy="655637"/>
        </p:xfrm>
        <a:graphic>
          <a:graphicData uri="http://schemas.openxmlformats.org/presentationml/2006/ole">
            <p:oleObj spid="_x0000_s562183" name="Equation" r:id="rId6" imgW="1930320" imgH="291960" progId="Equation.DSMT4">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4"/>
          </p:nvPr>
        </p:nvSpPr>
        <p:spPr/>
        <p:txBody>
          <a:bodyPr/>
          <a:lstStyle/>
          <a:p>
            <a:fld id="{9C25AA31-AF74-48BE-9CAD-B890F461733B}" type="slidenum">
              <a:rPr lang="en-US" smtClean="0"/>
              <a:pPr/>
              <a:t>15</a:t>
            </a:fld>
            <a:endParaRPr lang="en-US"/>
          </a:p>
        </p:txBody>
      </p:sp>
      <p:sp>
        <p:nvSpPr>
          <p:cNvPr id="14" name="Text Box 2"/>
          <p:cNvSpPr txBox="1">
            <a:spLocks noChangeArrowheads="1"/>
          </p:cNvSpPr>
          <p:nvPr/>
        </p:nvSpPr>
        <p:spPr bwMode="auto">
          <a:xfrm>
            <a:off x="724023" y="0"/>
            <a:ext cx="7800975" cy="707886"/>
          </a:xfrm>
          <a:prstGeom prst="rect">
            <a:avLst/>
          </a:prstGeom>
          <a:noFill/>
          <a:ln w="12700">
            <a:noFill/>
            <a:miter lim="800000"/>
            <a:headEnd type="none" w="sm" len="sm"/>
            <a:tailEnd type="none" w="sm" len="sm"/>
          </a:ln>
          <a:effectLst/>
        </p:spPr>
        <p:txBody>
          <a:bodyPr>
            <a:spAutoFit/>
          </a:bodyPr>
          <a:lstStyle/>
          <a:p>
            <a:pPr algn="ctr"/>
            <a:r>
              <a:rPr lang="en-US" sz="4000" dirty="0" smtClean="0">
                <a:solidFill>
                  <a:srgbClr val="FF9933"/>
                </a:solidFill>
                <a:effectLst>
                  <a:outerShdw blurRad="38100" dist="38100" dir="2700000" algn="tl">
                    <a:srgbClr val="C0C0C0"/>
                  </a:outerShdw>
                </a:effectLst>
              </a:rPr>
              <a:t>Far Field (cont.)</a:t>
            </a:r>
            <a:endParaRPr lang="en-US" sz="4000" dirty="0">
              <a:solidFill>
                <a:srgbClr val="FF9933"/>
              </a:solidFill>
              <a:effectLst>
                <a:outerShdw blurRad="38100" dist="38100" dir="2700000" algn="tl">
                  <a:srgbClr val="C0C0C0"/>
                </a:outerShdw>
              </a:effectLst>
            </a:endParaRPr>
          </a:p>
        </p:txBody>
      </p:sp>
      <p:graphicFrame>
        <p:nvGraphicFramePr>
          <p:cNvPr id="558086" name="Object 6"/>
          <p:cNvGraphicFramePr>
            <a:graphicFrameLocks noChangeAspect="1"/>
          </p:cNvGraphicFramePr>
          <p:nvPr/>
        </p:nvGraphicFramePr>
        <p:xfrm>
          <a:off x="1314450" y="3852863"/>
          <a:ext cx="6508750" cy="1989137"/>
        </p:xfrm>
        <a:graphic>
          <a:graphicData uri="http://schemas.openxmlformats.org/presentationml/2006/ole">
            <p:oleObj spid="_x0000_s563202" name="Equation" r:id="rId4" imgW="3162240" imgH="965160" progId="Equation.DSMT4">
              <p:embed/>
            </p:oleObj>
          </a:graphicData>
        </a:graphic>
      </p:graphicFrame>
      <p:graphicFrame>
        <p:nvGraphicFramePr>
          <p:cNvPr id="559109" name="Object 5"/>
          <p:cNvGraphicFramePr>
            <a:graphicFrameLocks noChangeAspect="1"/>
          </p:cNvGraphicFramePr>
          <p:nvPr/>
        </p:nvGraphicFramePr>
        <p:xfrm>
          <a:off x="1089973" y="1630528"/>
          <a:ext cx="6972300" cy="1879600"/>
        </p:xfrm>
        <a:graphic>
          <a:graphicData uri="http://schemas.openxmlformats.org/presentationml/2006/ole">
            <p:oleObj spid="_x0000_s563203" name="Equation" r:id="rId5" imgW="3581280" imgH="965160" progId="Equation.DSMT4">
              <p:embed/>
            </p:oleObj>
          </a:graphicData>
        </a:graphic>
      </p:graphicFrame>
      <p:sp>
        <p:nvSpPr>
          <p:cNvPr id="6" name="TextBox 5"/>
          <p:cNvSpPr txBox="1"/>
          <p:nvPr/>
        </p:nvSpPr>
        <p:spPr>
          <a:xfrm>
            <a:off x="2347414" y="6086901"/>
            <a:ext cx="4168770" cy="369332"/>
          </a:xfrm>
          <a:prstGeom prst="rect">
            <a:avLst/>
          </a:prstGeom>
          <a:noFill/>
        </p:spPr>
        <p:txBody>
          <a:bodyPr wrap="none" rtlCol="0">
            <a:spAutoFit/>
          </a:bodyPr>
          <a:lstStyle/>
          <a:p>
            <a:r>
              <a:rPr lang="en-US" dirty="0" smtClean="0">
                <a:solidFill>
                  <a:schemeClr val="bg1"/>
                </a:solidFill>
              </a:rPr>
              <a:t>Note: We can ignore </a:t>
            </a:r>
            <a:r>
              <a:rPr lang="en-US" i="1" dirty="0" smtClean="0">
                <a:solidFill>
                  <a:schemeClr val="bg1"/>
                </a:solidFill>
                <a:latin typeface="+mn-lt"/>
              </a:rPr>
              <a:t>E</a:t>
            </a:r>
            <a:r>
              <a:rPr lang="en-US" i="1" baseline="-25000" dirty="0" smtClean="0">
                <a:solidFill>
                  <a:schemeClr val="bg1"/>
                </a:solidFill>
                <a:latin typeface="+mn-lt"/>
              </a:rPr>
              <a:t>r</a:t>
            </a:r>
            <a:r>
              <a:rPr lang="en-US" dirty="0" smtClean="0">
                <a:solidFill>
                  <a:schemeClr val="bg1"/>
                </a:solidFill>
              </a:rPr>
              <a:t> in the far field.</a:t>
            </a:r>
            <a:endParaRPr lang="en-US" dirty="0">
              <a:solidFill>
                <a:schemeClr val="bg1"/>
              </a:solidFill>
            </a:endParaRPr>
          </a:p>
        </p:txBody>
      </p:sp>
      <p:sp>
        <p:nvSpPr>
          <p:cNvPr id="7" name="TextBox 6"/>
          <p:cNvSpPr txBox="1"/>
          <p:nvPr/>
        </p:nvSpPr>
        <p:spPr>
          <a:xfrm>
            <a:off x="2784142" y="968991"/>
            <a:ext cx="3246402" cy="400110"/>
          </a:xfrm>
          <a:prstGeom prst="rect">
            <a:avLst/>
          </a:prstGeom>
          <a:noFill/>
        </p:spPr>
        <p:txBody>
          <a:bodyPr wrap="none" rtlCol="0">
            <a:spAutoFit/>
          </a:bodyPr>
          <a:lstStyle/>
          <a:p>
            <a:r>
              <a:rPr lang="en-US" sz="2000" b="1" dirty="0" smtClean="0">
                <a:solidFill>
                  <a:schemeClr val="bg1"/>
                </a:solidFill>
              </a:rPr>
              <a:t>Exact Scattered Far Field</a:t>
            </a:r>
            <a:endParaRPr lang="en-US" sz="2000" b="1" dirty="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9" name="Text Box 3"/>
          <p:cNvSpPr txBox="1">
            <a:spLocks noChangeArrowheads="1"/>
          </p:cNvSpPr>
          <p:nvPr/>
        </p:nvSpPr>
        <p:spPr bwMode="auto">
          <a:xfrm>
            <a:off x="735899" y="0"/>
            <a:ext cx="7800975" cy="701675"/>
          </a:xfrm>
          <a:prstGeom prst="rect">
            <a:avLst/>
          </a:prstGeom>
          <a:noFill/>
          <a:ln w="12700">
            <a:noFill/>
            <a:miter lim="800000"/>
            <a:headEnd type="none" w="sm" len="sm"/>
            <a:tailEnd type="none" w="sm" len="sm"/>
          </a:ln>
          <a:effectLst/>
        </p:spPr>
        <p:txBody>
          <a:bodyPr>
            <a:spAutoFit/>
          </a:bodyPr>
          <a:lstStyle/>
          <a:p>
            <a:pPr algn="ctr"/>
            <a:r>
              <a:rPr lang="en-US" sz="4000" dirty="0">
                <a:solidFill>
                  <a:srgbClr val="FF9933"/>
                </a:solidFill>
                <a:effectLst>
                  <a:outerShdw blurRad="38100" dist="38100" dir="2700000" algn="tl">
                    <a:srgbClr val="C0C0C0"/>
                  </a:outerShdw>
                </a:effectLst>
              </a:rPr>
              <a:t>Backscattered Field</a:t>
            </a:r>
          </a:p>
        </p:txBody>
      </p:sp>
      <p:graphicFrame>
        <p:nvGraphicFramePr>
          <p:cNvPr id="490527" name="Object 31"/>
          <p:cNvGraphicFramePr>
            <a:graphicFrameLocks noChangeAspect="1"/>
          </p:cNvGraphicFramePr>
          <p:nvPr/>
        </p:nvGraphicFramePr>
        <p:xfrm>
          <a:off x="2521329" y="5961424"/>
          <a:ext cx="3903931" cy="640467"/>
        </p:xfrm>
        <a:graphic>
          <a:graphicData uri="http://schemas.openxmlformats.org/presentationml/2006/ole">
            <p:oleObj spid="_x0000_s490527" name="Equation" r:id="rId4" imgW="1625400" imgH="266400" progId="Equation.DSMT4">
              <p:embed/>
            </p:oleObj>
          </a:graphicData>
        </a:graphic>
      </p:graphicFrame>
      <p:sp>
        <p:nvSpPr>
          <p:cNvPr id="490528" name="Text Box 32"/>
          <p:cNvSpPr txBox="1">
            <a:spLocks noChangeArrowheads="1"/>
          </p:cNvSpPr>
          <p:nvPr/>
        </p:nvSpPr>
        <p:spPr bwMode="auto">
          <a:xfrm>
            <a:off x="586854" y="5381887"/>
            <a:ext cx="2126396" cy="400110"/>
          </a:xfrm>
          <a:prstGeom prst="rect">
            <a:avLst/>
          </a:prstGeom>
          <a:noFill/>
          <a:ln w="12700">
            <a:noFill/>
            <a:miter lim="800000"/>
            <a:headEnd type="none" w="sm" len="sm"/>
            <a:tailEnd type="none" w="sm" len="sm"/>
          </a:ln>
          <a:effectLst/>
        </p:spPr>
        <p:txBody>
          <a:bodyPr wrap="square">
            <a:spAutoFit/>
          </a:bodyPr>
          <a:lstStyle/>
          <a:p>
            <a:r>
              <a:rPr lang="en-US" sz="2000" dirty="0">
                <a:solidFill>
                  <a:schemeClr val="bg1"/>
                </a:solidFill>
              </a:rPr>
              <a:t>From symmetry,</a:t>
            </a:r>
          </a:p>
        </p:txBody>
      </p:sp>
      <p:sp>
        <p:nvSpPr>
          <p:cNvPr id="29" name="Slide Number Placeholder 28"/>
          <p:cNvSpPr>
            <a:spLocks noGrp="1"/>
          </p:cNvSpPr>
          <p:nvPr>
            <p:ph type="sldNum" sz="quarter" idx="4"/>
          </p:nvPr>
        </p:nvSpPr>
        <p:spPr/>
        <p:txBody>
          <a:bodyPr/>
          <a:lstStyle/>
          <a:p>
            <a:fld id="{9C25AA31-AF74-48BE-9CAD-B890F461733B}" type="slidenum">
              <a:rPr lang="en-US" smtClean="0"/>
              <a:pPr/>
              <a:t>16</a:t>
            </a:fld>
            <a:endParaRPr lang="en-US"/>
          </a:p>
        </p:txBody>
      </p:sp>
      <p:grpSp>
        <p:nvGrpSpPr>
          <p:cNvPr id="42" name="Group 41"/>
          <p:cNvGrpSpPr/>
          <p:nvPr/>
        </p:nvGrpSpPr>
        <p:grpSpPr>
          <a:xfrm>
            <a:off x="2672024" y="649062"/>
            <a:ext cx="3701481" cy="4446978"/>
            <a:chOff x="2726615" y="771892"/>
            <a:chExt cx="3701481" cy="4446978"/>
          </a:xfrm>
        </p:grpSpPr>
        <p:sp>
          <p:nvSpPr>
            <p:cNvPr id="490507" name="Text Box 11"/>
            <p:cNvSpPr txBox="1">
              <a:spLocks noChangeArrowheads="1"/>
            </p:cNvSpPr>
            <p:nvPr/>
          </p:nvSpPr>
          <p:spPr bwMode="auto">
            <a:xfrm>
              <a:off x="4334121" y="771892"/>
              <a:ext cx="558800" cy="396875"/>
            </a:xfrm>
            <a:prstGeom prst="rect">
              <a:avLst/>
            </a:prstGeom>
            <a:noFill/>
            <a:ln w="12700">
              <a:noFill/>
              <a:miter lim="800000"/>
              <a:headEnd type="none" w="sm" len="sm"/>
              <a:tailEnd type="none" w="sm" len="sm"/>
            </a:ln>
            <a:effectLst/>
          </p:spPr>
          <p:txBody>
            <a:bodyPr>
              <a:spAutoFit/>
            </a:bodyPr>
            <a:lstStyle/>
            <a:p>
              <a:r>
                <a:rPr lang="en-US" sz="2000" i="1" dirty="0">
                  <a:solidFill>
                    <a:schemeClr val="bg2"/>
                  </a:solidFill>
                  <a:latin typeface="Times New Roman" pitchFamily="18" charset="0"/>
                </a:rPr>
                <a:t>z </a:t>
              </a:r>
            </a:p>
          </p:txBody>
        </p:sp>
        <p:sp>
          <p:nvSpPr>
            <p:cNvPr id="490500" name="Oval 4"/>
            <p:cNvSpPr>
              <a:spLocks noChangeArrowheads="1"/>
            </p:cNvSpPr>
            <p:nvPr/>
          </p:nvSpPr>
          <p:spPr bwMode="auto">
            <a:xfrm>
              <a:off x="3764295" y="1956370"/>
              <a:ext cx="1389063" cy="1373188"/>
            </a:xfrm>
            <a:prstGeom prst="ellipse">
              <a:avLst/>
            </a:prstGeom>
            <a:gradFill rotWithShape="0">
              <a:gsLst>
                <a:gs pos="0">
                  <a:srgbClr val="FFFF00"/>
                </a:gs>
                <a:gs pos="100000">
                  <a:srgbClr val="FFFF00">
                    <a:gamma/>
                    <a:shade val="63529"/>
                    <a:invGamma/>
                  </a:srgbClr>
                </a:gs>
              </a:gsLst>
              <a:path path="shape">
                <a:fillToRect l="50000" t="50000" r="50000" b="50000"/>
              </a:path>
            </a:gradFill>
            <a:ln w="12700">
              <a:solidFill>
                <a:schemeClr val="tx1"/>
              </a:solidFill>
              <a:round/>
              <a:headEnd type="none" w="sm" len="sm"/>
              <a:tailEnd type="none" w="sm" len="sm"/>
            </a:ln>
            <a:effectLst/>
          </p:spPr>
          <p:txBody>
            <a:bodyPr wrap="none" anchor="ctr"/>
            <a:lstStyle/>
            <a:p>
              <a:endParaRPr lang="en-US"/>
            </a:p>
          </p:txBody>
        </p:sp>
        <p:sp>
          <p:nvSpPr>
            <p:cNvPr id="490501" name="Line 5"/>
            <p:cNvSpPr>
              <a:spLocks noChangeShapeType="1"/>
            </p:cNvSpPr>
            <p:nvPr/>
          </p:nvSpPr>
          <p:spPr bwMode="auto">
            <a:xfrm>
              <a:off x="4461207" y="2632645"/>
              <a:ext cx="1427163" cy="1588"/>
            </a:xfrm>
            <a:prstGeom prst="line">
              <a:avLst/>
            </a:prstGeom>
            <a:noFill/>
            <a:ln w="12700">
              <a:solidFill>
                <a:schemeClr val="bg2"/>
              </a:solidFill>
              <a:round/>
              <a:headEnd type="none" w="med" len="med"/>
              <a:tailEnd type="none" w="med" len="med"/>
            </a:ln>
            <a:effectLst/>
          </p:spPr>
          <p:txBody>
            <a:bodyPr wrap="none"/>
            <a:lstStyle/>
            <a:p>
              <a:endParaRPr lang="en-US"/>
            </a:p>
          </p:txBody>
        </p:sp>
        <p:sp>
          <p:nvSpPr>
            <p:cNvPr id="490502" name="Line 6"/>
            <p:cNvSpPr>
              <a:spLocks noChangeShapeType="1"/>
            </p:cNvSpPr>
            <p:nvPr/>
          </p:nvSpPr>
          <p:spPr bwMode="auto">
            <a:xfrm flipH="1">
              <a:off x="3410282" y="2639943"/>
              <a:ext cx="1050925" cy="568325"/>
            </a:xfrm>
            <a:prstGeom prst="line">
              <a:avLst/>
            </a:prstGeom>
            <a:noFill/>
            <a:ln w="12700">
              <a:solidFill>
                <a:schemeClr val="bg2"/>
              </a:solidFill>
              <a:round/>
              <a:headEnd type="none" w="med" len="med"/>
              <a:tailEnd type="none" w="med" len="med"/>
            </a:ln>
            <a:effectLst/>
          </p:spPr>
          <p:txBody>
            <a:bodyPr wrap="none"/>
            <a:lstStyle/>
            <a:p>
              <a:endParaRPr lang="en-US"/>
            </a:p>
          </p:txBody>
        </p:sp>
        <p:sp>
          <p:nvSpPr>
            <p:cNvPr id="490503" name="Text Box 7"/>
            <p:cNvSpPr txBox="1">
              <a:spLocks noChangeArrowheads="1"/>
            </p:cNvSpPr>
            <p:nvPr/>
          </p:nvSpPr>
          <p:spPr bwMode="auto">
            <a:xfrm>
              <a:off x="5959785" y="2421507"/>
              <a:ext cx="468311" cy="396875"/>
            </a:xfrm>
            <a:prstGeom prst="rect">
              <a:avLst/>
            </a:prstGeom>
            <a:noFill/>
            <a:ln w="12700">
              <a:noFill/>
              <a:miter lim="800000"/>
              <a:headEnd type="none" w="sm" len="sm"/>
              <a:tailEnd type="none" w="sm" len="sm"/>
            </a:ln>
            <a:effectLst/>
          </p:spPr>
          <p:txBody>
            <a:bodyPr wrap="square">
              <a:spAutoFit/>
            </a:bodyPr>
            <a:lstStyle/>
            <a:p>
              <a:r>
                <a:rPr lang="en-US" sz="2000" i="1" dirty="0">
                  <a:solidFill>
                    <a:schemeClr val="bg2"/>
                  </a:solidFill>
                  <a:latin typeface="Times New Roman" pitchFamily="18" charset="0"/>
                </a:rPr>
                <a:t>y  </a:t>
              </a:r>
            </a:p>
          </p:txBody>
        </p:sp>
        <p:sp>
          <p:nvSpPr>
            <p:cNvPr id="490504" name="Text Box 8"/>
            <p:cNvSpPr txBox="1">
              <a:spLocks noChangeArrowheads="1"/>
            </p:cNvSpPr>
            <p:nvPr/>
          </p:nvSpPr>
          <p:spPr bwMode="auto">
            <a:xfrm>
              <a:off x="2927682" y="3124770"/>
              <a:ext cx="558800" cy="396875"/>
            </a:xfrm>
            <a:prstGeom prst="rect">
              <a:avLst/>
            </a:prstGeom>
            <a:noFill/>
            <a:ln w="12700">
              <a:noFill/>
              <a:miter lim="800000"/>
              <a:headEnd type="none" w="sm" len="sm"/>
              <a:tailEnd type="none" w="sm" len="sm"/>
            </a:ln>
            <a:effectLst/>
          </p:spPr>
          <p:txBody>
            <a:bodyPr>
              <a:spAutoFit/>
            </a:bodyPr>
            <a:lstStyle/>
            <a:p>
              <a:r>
                <a:rPr lang="en-US" sz="2000" i="1" dirty="0">
                  <a:solidFill>
                    <a:schemeClr val="bg2"/>
                  </a:solidFill>
                  <a:latin typeface="Times New Roman" pitchFamily="18" charset="0"/>
                </a:rPr>
                <a:t>x</a:t>
              </a:r>
            </a:p>
          </p:txBody>
        </p:sp>
        <p:graphicFrame>
          <p:nvGraphicFramePr>
            <p:cNvPr id="490505" name="Object 9"/>
            <p:cNvGraphicFramePr>
              <a:graphicFrameLocks noChangeAspect="1"/>
            </p:cNvGraphicFramePr>
            <p:nvPr/>
          </p:nvGraphicFramePr>
          <p:xfrm>
            <a:off x="4737056" y="2324271"/>
            <a:ext cx="225425" cy="254000"/>
          </p:xfrm>
          <a:graphic>
            <a:graphicData uri="http://schemas.openxmlformats.org/presentationml/2006/ole">
              <p:oleObj spid="_x0000_s490505" name="Equation" r:id="rId5" imgW="126720" imgH="139680" progId="Equation.DSMT4">
                <p:embed/>
              </p:oleObj>
            </a:graphicData>
          </a:graphic>
        </p:graphicFrame>
        <p:sp>
          <p:nvSpPr>
            <p:cNvPr id="490506" name="Line 10"/>
            <p:cNvSpPr>
              <a:spLocks noChangeShapeType="1"/>
            </p:cNvSpPr>
            <p:nvPr/>
          </p:nvSpPr>
          <p:spPr bwMode="auto">
            <a:xfrm flipH="1" flipV="1">
              <a:off x="4461207" y="1202307"/>
              <a:ext cx="0" cy="1436688"/>
            </a:xfrm>
            <a:prstGeom prst="line">
              <a:avLst/>
            </a:prstGeom>
            <a:noFill/>
            <a:ln w="12700">
              <a:solidFill>
                <a:schemeClr val="bg2"/>
              </a:solidFill>
              <a:round/>
              <a:headEnd type="none" w="med" len="med"/>
              <a:tailEnd type="none" w="med" len="med"/>
            </a:ln>
            <a:effectLst/>
          </p:spPr>
          <p:txBody>
            <a:bodyPr wrap="none"/>
            <a:lstStyle/>
            <a:p>
              <a:endParaRPr lang="en-US"/>
            </a:p>
          </p:txBody>
        </p:sp>
        <p:sp>
          <p:nvSpPr>
            <p:cNvPr id="490508" name="Line 12"/>
            <p:cNvSpPr>
              <a:spLocks noChangeShapeType="1"/>
            </p:cNvSpPr>
            <p:nvPr/>
          </p:nvSpPr>
          <p:spPr bwMode="auto">
            <a:xfrm flipV="1">
              <a:off x="4461207" y="2108770"/>
              <a:ext cx="430213" cy="520700"/>
            </a:xfrm>
            <a:prstGeom prst="line">
              <a:avLst/>
            </a:prstGeom>
            <a:noFill/>
            <a:ln w="12700">
              <a:solidFill>
                <a:schemeClr val="bg2"/>
              </a:solidFill>
              <a:round/>
              <a:headEnd type="none" w="sm" len="sm"/>
              <a:tailEnd type="triangle" w="med" len="med"/>
            </a:ln>
            <a:effectLst/>
          </p:spPr>
          <p:txBody>
            <a:bodyPr wrap="none"/>
            <a:lstStyle/>
            <a:p>
              <a:endParaRPr lang="en-US"/>
            </a:p>
          </p:txBody>
        </p:sp>
        <p:grpSp>
          <p:nvGrpSpPr>
            <p:cNvPr id="490531" name="Group 35"/>
            <p:cNvGrpSpPr>
              <a:grpSpLocks/>
            </p:cNvGrpSpPr>
            <p:nvPr/>
          </p:nvGrpSpPr>
          <p:grpSpPr bwMode="auto">
            <a:xfrm>
              <a:off x="4140532" y="3462907"/>
              <a:ext cx="676275" cy="606425"/>
              <a:chOff x="2634" y="2061"/>
              <a:chExt cx="426" cy="382"/>
            </a:xfrm>
          </p:grpSpPr>
          <p:sp>
            <p:nvSpPr>
              <p:cNvPr id="490509" name="Line 13"/>
              <p:cNvSpPr>
                <a:spLocks noChangeShapeType="1"/>
              </p:cNvSpPr>
              <p:nvPr/>
            </p:nvSpPr>
            <p:spPr bwMode="auto">
              <a:xfrm flipV="1">
                <a:off x="2847" y="2061"/>
                <a:ext cx="0" cy="382"/>
              </a:xfrm>
              <a:prstGeom prst="line">
                <a:avLst/>
              </a:prstGeom>
              <a:noFill/>
              <a:ln w="38100">
                <a:solidFill>
                  <a:srgbClr val="FF99FF"/>
                </a:solidFill>
                <a:round/>
                <a:headEnd type="none" w="sm" len="sm"/>
                <a:tailEnd type="triangle" w="sm" len="sm"/>
              </a:ln>
              <a:effectLst/>
            </p:spPr>
            <p:txBody>
              <a:bodyPr wrap="none"/>
              <a:lstStyle/>
              <a:p>
                <a:endParaRPr lang="en-US"/>
              </a:p>
            </p:txBody>
          </p:sp>
          <p:sp>
            <p:nvSpPr>
              <p:cNvPr id="490510" name="Line 14"/>
              <p:cNvSpPr>
                <a:spLocks noChangeShapeType="1"/>
              </p:cNvSpPr>
              <p:nvPr/>
            </p:nvSpPr>
            <p:spPr bwMode="auto">
              <a:xfrm>
                <a:off x="2634" y="2222"/>
                <a:ext cx="426" cy="0"/>
              </a:xfrm>
              <a:prstGeom prst="line">
                <a:avLst/>
              </a:prstGeom>
              <a:noFill/>
              <a:ln w="12700">
                <a:solidFill>
                  <a:schemeClr val="hlink"/>
                </a:solidFill>
                <a:round/>
                <a:headEnd type="none" w="sm" len="sm"/>
                <a:tailEnd type="none" w="sm" len="sm"/>
              </a:ln>
              <a:effectLst/>
            </p:spPr>
            <p:txBody>
              <a:bodyPr wrap="none"/>
              <a:lstStyle/>
              <a:p>
                <a:endParaRPr lang="en-US"/>
              </a:p>
            </p:txBody>
          </p:sp>
          <p:sp>
            <p:nvSpPr>
              <p:cNvPr id="490511" name="Line 15"/>
              <p:cNvSpPr>
                <a:spLocks noChangeShapeType="1"/>
              </p:cNvSpPr>
              <p:nvPr/>
            </p:nvSpPr>
            <p:spPr bwMode="auto">
              <a:xfrm>
                <a:off x="2634" y="2278"/>
                <a:ext cx="426" cy="0"/>
              </a:xfrm>
              <a:prstGeom prst="line">
                <a:avLst/>
              </a:prstGeom>
              <a:noFill/>
              <a:ln w="12700">
                <a:solidFill>
                  <a:schemeClr val="hlink"/>
                </a:solidFill>
                <a:round/>
                <a:headEnd type="none" w="sm" len="sm"/>
                <a:tailEnd type="none" w="sm" len="sm"/>
              </a:ln>
              <a:effectLst/>
            </p:spPr>
            <p:txBody>
              <a:bodyPr wrap="none"/>
              <a:lstStyle/>
              <a:p>
                <a:endParaRPr lang="en-US"/>
              </a:p>
            </p:txBody>
          </p:sp>
          <p:sp>
            <p:nvSpPr>
              <p:cNvPr id="490512" name="Line 16"/>
              <p:cNvSpPr>
                <a:spLocks noChangeShapeType="1"/>
              </p:cNvSpPr>
              <p:nvPr/>
            </p:nvSpPr>
            <p:spPr bwMode="auto">
              <a:xfrm>
                <a:off x="2634" y="2335"/>
                <a:ext cx="426" cy="0"/>
              </a:xfrm>
              <a:prstGeom prst="line">
                <a:avLst/>
              </a:prstGeom>
              <a:noFill/>
              <a:ln w="12700">
                <a:solidFill>
                  <a:schemeClr val="hlink"/>
                </a:solidFill>
                <a:round/>
                <a:headEnd type="none" w="sm" len="sm"/>
                <a:tailEnd type="none" w="sm" len="sm"/>
              </a:ln>
              <a:effectLst/>
            </p:spPr>
            <p:txBody>
              <a:bodyPr wrap="none"/>
              <a:lstStyle/>
              <a:p>
                <a:endParaRPr lang="en-US"/>
              </a:p>
            </p:txBody>
          </p:sp>
        </p:grpSp>
        <p:sp>
          <p:nvSpPr>
            <p:cNvPr id="490515" name="Text Box 19"/>
            <p:cNvSpPr txBox="1">
              <a:spLocks noChangeArrowheads="1"/>
            </p:cNvSpPr>
            <p:nvPr/>
          </p:nvSpPr>
          <p:spPr bwMode="auto">
            <a:xfrm>
              <a:off x="3013407" y="1618232"/>
              <a:ext cx="1460500" cy="396875"/>
            </a:xfrm>
            <a:prstGeom prst="rect">
              <a:avLst/>
            </a:prstGeom>
            <a:noFill/>
            <a:ln w="12700">
              <a:noFill/>
              <a:miter lim="800000"/>
              <a:headEnd type="none" w="sm" len="sm"/>
              <a:tailEnd type="none" w="sm" len="sm"/>
            </a:ln>
            <a:effectLst/>
          </p:spPr>
          <p:txBody>
            <a:bodyPr>
              <a:spAutoFit/>
            </a:bodyPr>
            <a:lstStyle/>
            <a:p>
              <a:r>
                <a:rPr lang="en-US" sz="2000">
                  <a:solidFill>
                    <a:schemeClr val="bg1"/>
                  </a:solidFill>
                </a:rPr>
                <a:t>PEC</a:t>
              </a:r>
            </a:p>
          </p:txBody>
        </p:sp>
        <p:grpSp>
          <p:nvGrpSpPr>
            <p:cNvPr id="490532" name="Group 36"/>
            <p:cNvGrpSpPr>
              <a:grpSpLocks/>
            </p:cNvGrpSpPr>
            <p:nvPr/>
          </p:nvGrpSpPr>
          <p:grpSpPr bwMode="auto">
            <a:xfrm>
              <a:off x="4150057" y="4445833"/>
              <a:ext cx="676275" cy="606425"/>
              <a:chOff x="2640" y="2577"/>
              <a:chExt cx="426" cy="382"/>
            </a:xfrm>
          </p:grpSpPr>
          <p:sp>
            <p:nvSpPr>
              <p:cNvPr id="490520" name="Line 24"/>
              <p:cNvSpPr>
                <a:spLocks noChangeShapeType="1"/>
              </p:cNvSpPr>
              <p:nvPr/>
            </p:nvSpPr>
            <p:spPr bwMode="auto">
              <a:xfrm>
                <a:off x="2853" y="2577"/>
                <a:ext cx="0" cy="382"/>
              </a:xfrm>
              <a:prstGeom prst="line">
                <a:avLst/>
              </a:prstGeom>
              <a:noFill/>
              <a:ln w="38100">
                <a:solidFill>
                  <a:srgbClr val="FF99FF"/>
                </a:solidFill>
                <a:round/>
                <a:headEnd type="none" w="sm" len="sm"/>
                <a:tailEnd type="triangle" w="sm" len="sm"/>
              </a:ln>
              <a:effectLst/>
            </p:spPr>
            <p:txBody>
              <a:bodyPr wrap="none"/>
              <a:lstStyle/>
              <a:p>
                <a:endParaRPr lang="en-US"/>
              </a:p>
            </p:txBody>
          </p:sp>
          <p:sp>
            <p:nvSpPr>
              <p:cNvPr id="490521" name="Line 25"/>
              <p:cNvSpPr>
                <a:spLocks noChangeShapeType="1"/>
              </p:cNvSpPr>
              <p:nvPr/>
            </p:nvSpPr>
            <p:spPr bwMode="auto">
              <a:xfrm>
                <a:off x="2640" y="2738"/>
                <a:ext cx="426" cy="0"/>
              </a:xfrm>
              <a:prstGeom prst="line">
                <a:avLst/>
              </a:prstGeom>
              <a:noFill/>
              <a:ln w="12700">
                <a:solidFill>
                  <a:schemeClr val="hlink"/>
                </a:solidFill>
                <a:round/>
                <a:headEnd type="none" w="sm" len="sm"/>
                <a:tailEnd type="none" w="sm" len="sm"/>
              </a:ln>
              <a:effectLst/>
            </p:spPr>
            <p:txBody>
              <a:bodyPr wrap="none"/>
              <a:lstStyle/>
              <a:p>
                <a:endParaRPr lang="en-US"/>
              </a:p>
            </p:txBody>
          </p:sp>
          <p:sp>
            <p:nvSpPr>
              <p:cNvPr id="490522" name="Line 26"/>
              <p:cNvSpPr>
                <a:spLocks noChangeShapeType="1"/>
              </p:cNvSpPr>
              <p:nvPr/>
            </p:nvSpPr>
            <p:spPr bwMode="auto">
              <a:xfrm>
                <a:off x="2640" y="2794"/>
                <a:ext cx="426" cy="0"/>
              </a:xfrm>
              <a:prstGeom prst="line">
                <a:avLst/>
              </a:prstGeom>
              <a:noFill/>
              <a:ln w="12700">
                <a:solidFill>
                  <a:schemeClr val="hlink"/>
                </a:solidFill>
                <a:round/>
                <a:headEnd type="none" w="sm" len="sm"/>
                <a:tailEnd type="none" w="sm" len="sm"/>
              </a:ln>
              <a:effectLst/>
            </p:spPr>
            <p:txBody>
              <a:bodyPr wrap="none"/>
              <a:lstStyle/>
              <a:p>
                <a:endParaRPr lang="en-US"/>
              </a:p>
            </p:txBody>
          </p:sp>
          <p:sp>
            <p:nvSpPr>
              <p:cNvPr id="490523" name="Line 27"/>
              <p:cNvSpPr>
                <a:spLocks noChangeShapeType="1"/>
              </p:cNvSpPr>
              <p:nvPr/>
            </p:nvSpPr>
            <p:spPr bwMode="auto">
              <a:xfrm>
                <a:off x="2640" y="2852"/>
                <a:ext cx="426" cy="0"/>
              </a:xfrm>
              <a:prstGeom prst="line">
                <a:avLst/>
              </a:prstGeom>
              <a:noFill/>
              <a:ln w="12700">
                <a:solidFill>
                  <a:schemeClr val="hlink"/>
                </a:solidFill>
                <a:round/>
                <a:headEnd type="none" w="sm" len="sm"/>
                <a:tailEnd type="none" w="sm" len="sm"/>
              </a:ln>
              <a:effectLst/>
            </p:spPr>
            <p:txBody>
              <a:bodyPr wrap="none"/>
              <a:lstStyle/>
              <a:p>
                <a:endParaRPr lang="en-US"/>
              </a:p>
            </p:txBody>
          </p:sp>
        </p:grpSp>
        <p:graphicFrame>
          <p:nvGraphicFramePr>
            <p:cNvPr id="490524" name="Object 28"/>
            <p:cNvGraphicFramePr>
              <a:graphicFrameLocks noChangeAspect="1"/>
            </p:cNvGraphicFramePr>
            <p:nvPr/>
          </p:nvGraphicFramePr>
          <p:xfrm>
            <a:off x="5049885" y="4756844"/>
            <a:ext cx="750413" cy="351257"/>
          </p:xfrm>
          <a:graphic>
            <a:graphicData uri="http://schemas.openxmlformats.org/presentationml/2006/ole">
              <p:oleObj spid="_x0000_s490524" name="Equation" r:id="rId6" imgW="380880" imgH="177480" progId="Equation.DSMT4">
                <p:embed/>
              </p:oleObj>
            </a:graphicData>
          </a:graphic>
        </p:graphicFrame>
        <p:sp>
          <p:nvSpPr>
            <p:cNvPr id="490529" name="Text Box 33"/>
            <p:cNvSpPr txBox="1">
              <a:spLocks noChangeArrowheads="1"/>
            </p:cNvSpPr>
            <p:nvPr/>
          </p:nvSpPr>
          <p:spPr bwMode="auto">
            <a:xfrm>
              <a:off x="2726615" y="4821995"/>
              <a:ext cx="1460500" cy="396875"/>
            </a:xfrm>
            <a:prstGeom prst="rect">
              <a:avLst/>
            </a:prstGeom>
            <a:noFill/>
            <a:ln w="12700">
              <a:noFill/>
              <a:miter lim="800000"/>
              <a:headEnd type="none" w="sm" len="sm"/>
              <a:tailEnd type="none" w="sm" len="sm"/>
            </a:ln>
            <a:effectLst/>
          </p:spPr>
          <p:txBody>
            <a:bodyPr>
              <a:spAutoFit/>
            </a:bodyPr>
            <a:lstStyle/>
            <a:p>
              <a:r>
                <a:rPr lang="en-US" sz="2000" dirty="0">
                  <a:solidFill>
                    <a:schemeClr val="bg1"/>
                  </a:solidFill>
                </a:rPr>
                <a:t>S</a:t>
              </a:r>
              <a:r>
                <a:rPr lang="en-US" sz="2000" dirty="0" smtClean="0">
                  <a:solidFill>
                    <a:schemeClr val="bg1"/>
                  </a:solidFill>
                </a:rPr>
                <a:t>cattered</a:t>
              </a:r>
              <a:endParaRPr lang="en-US" sz="2000" dirty="0">
                <a:solidFill>
                  <a:schemeClr val="bg1"/>
                </a:solidFill>
              </a:endParaRPr>
            </a:p>
          </p:txBody>
        </p:sp>
        <p:sp>
          <p:nvSpPr>
            <p:cNvPr id="490530" name="Text Box 34"/>
            <p:cNvSpPr txBox="1">
              <a:spLocks noChangeArrowheads="1"/>
            </p:cNvSpPr>
            <p:nvPr/>
          </p:nvSpPr>
          <p:spPr bwMode="auto">
            <a:xfrm>
              <a:off x="4863247" y="3327425"/>
              <a:ext cx="1266825" cy="396875"/>
            </a:xfrm>
            <a:prstGeom prst="rect">
              <a:avLst/>
            </a:prstGeom>
            <a:noFill/>
            <a:ln w="12700">
              <a:noFill/>
              <a:miter lim="800000"/>
              <a:headEnd type="none" w="sm" len="sm"/>
              <a:tailEnd type="none" w="sm" len="sm"/>
            </a:ln>
            <a:effectLst/>
          </p:spPr>
          <p:txBody>
            <a:bodyPr>
              <a:spAutoFit/>
            </a:bodyPr>
            <a:lstStyle/>
            <a:p>
              <a:r>
                <a:rPr lang="en-US" sz="2000" dirty="0">
                  <a:solidFill>
                    <a:schemeClr val="bg1"/>
                  </a:solidFill>
                </a:rPr>
                <a:t>I</a:t>
              </a:r>
              <a:r>
                <a:rPr lang="en-US" sz="2000" dirty="0" smtClean="0">
                  <a:solidFill>
                    <a:schemeClr val="bg1"/>
                  </a:solidFill>
                </a:rPr>
                <a:t>ncident</a:t>
              </a:r>
              <a:endParaRPr lang="en-US" sz="2000" dirty="0">
                <a:solidFill>
                  <a:schemeClr val="bg1"/>
                </a:solidFill>
              </a:endParaRPr>
            </a:p>
          </p:txBody>
        </p:sp>
        <p:sp>
          <p:nvSpPr>
            <p:cNvPr id="38" name="Line 26"/>
            <p:cNvSpPr>
              <a:spLocks noChangeShapeType="1"/>
            </p:cNvSpPr>
            <p:nvPr/>
          </p:nvSpPr>
          <p:spPr bwMode="auto">
            <a:xfrm flipH="1">
              <a:off x="3712581" y="4021183"/>
              <a:ext cx="701675" cy="387350"/>
            </a:xfrm>
            <a:prstGeom prst="line">
              <a:avLst/>
            </a:prstGeom>
            <a:noFill/>
            <a:ln w="38100">
              <a:solidFill>
                <a:schemeClr val="hlink"/>
              </a:solidFill>
              <a:round/>
              <a:headEnd type="none" w="sm" len="sm"/>
              <a:tailEnd type="triangle" w="med" len="med"/>
            </a:ln>
            <a:effectLst/>
          </p:spPr>
          <p:txBody>
            <a:bodyPr wrap="none"/>
            <a:lstStyle/>
            <a:p>
              <a:endParaRPr lang="en-US"/>
            </a:p>
          </p:txBody>
        </p:sp>
        <p:graphicFrame>
          <p:nvGraphicFramePr>
            <p:cNvPr id="39" name="Object 27"/>
            <p:cNvGraphicFramePr>
              <a:graphicFrameLocks noChangeAspect="1"/>
            </p:cNvGraphicFramePr>
            <p:nvPr/>
          </p:nvGraphicFramePr>
          <p:xfrm>
            <a:off x="5383192" y="3823754"/>
            <a:ext cx="376164" cy="421005"/>
          </p:xfrm>
          <a:graphic>
            <a:graphicData uri="http://schemas.openxmlformats.org/presentationml/2006/ole">
              <p:oleObj spid="_x0000_s490536" name="Equation" r:id="rId7" imgW="215640" imgH="241200" progId="Equation.DSMT4">
                <p:embed/>
              </p:oleObj>
            </a:graphicData>
          </a:graphic>
        </p:graphicFrame>
        <p:sp>
          <p:nvSpPr>
            <p:cNvPr id="40" name="Line 31"/>
            <p:cNvSpPr>
              <a:spLocks noChangeShapeType="1"/>
            </p:cNvSpPr>
            <p:nvPr/>
          </p:nvSpPr>
          <p:spPr bwMode="auto">
            <a:xfrm flipV="1">
              <a:off x="4531959" y="4019885"/>
              <a:ext cx="695490" cy="2886"/>
            </a:xfrm>
            <a:prstGeom prst="line">
              <a:avLst/>
            </a:prstGeom>
            <a:noFill/>
            <a:ln w="38100">
              <a:solidFill>
                <a:schemeClr val="bg1"/>
              </a:solidFill>
              <a:round/>
              <a:headEnd type="none" w="sm" len="sm"/>
              <a:tailEnd type="triangle" w="med" len="med"/>
            </a:ln>
            <a:effectLst/>
          </p:spPr>
          <p:txBody>
            <a:bodyPr wrap="none"/>
            <a:lstStyle/>
            <a:p>
              <a:endParaRPr lang="en-US"/>
            </a:p>
          </p:txBody>
        </p:sp>
        <p:graphicFrame>
          <p:nvGraphicFramePr>
            <p:cNvPr id="41" name="Object 32"/>
            <p:cNvGraphicFramePr>
              <a:graphicFrameLocks noChangeAspect="1"/>
            </p:cNvGraphicFramePr>
            <p:nvPr/>
          </p:nvGraphicFramePr>
          <p:xfrm>
            <a:off x="3406020" y="3916907"/>
            <a:ext cx="333027" cy="421918"/>
          </p:xfrm>
          <a:graphic>
            <a:graphicData uri="http://schemas.openxmlformats.org/presentationml/2006/ole">
              <p:oleObj spid="_x0000_s490537" name="Equation" r:id="rId8" imgW="190440" imgH="241200" progId="Equation.DSMT4">
                <p:embed/>
              </p:oleObj>
            </a:graphicData>
          </a:graphic>
        </p:graphicFrame>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4854" name="Object 22"/>
          <p:cNvGraphicFramePr>
            <a:graphicFrameLocks noChangeAspect="1"/>
          </p:cNvGraphicFramePr>
          <p:nvPr/>
        </p:nvGraphicFramePr>
        <p:xfrm>
          <a:off x="3860800" y="4989513"/>
          <a:ext cx="3249613" cy="536575"/>
        </p:xfrm>
        <a:graphic>
          <a:graphicData uri="http://schemas.openxmlformats.org/presentationml/2006/ole">
            <p:oleObj spid="_x0000_s504854" name="Equation" r:id="rId4" imgW="1612800" imgH="266400" progId="Equation.DSMT4">
              <p:embed/>
            </p:oleObj>
          </a:graphicData>
        </a:graphic>
      </p:graphicFrame>
      <p:sp>
        <p:nvSpPr>
          <p:cNvPr id="504856" name="Text Box 24"/>
          <p:cNvSpPr txBox="1">
            <a:spLocks noChangeArrowheads="1"/>
          </p:cNvSpPr>
          <p:nvPr/>
        </p:nvSpPr>
        <p:spPr bwMode="auto">
          <a:xfrm>
            <a:off x="677863" y="5051425"/>
            <a:ext cx="2136775" cy="396875"/>
          </a:xfrm>
          <a:prstGeom prst="rect">
            <a:avLst/>
          </a:prstGeom>
          <a:noFill/>
          <a:ln w="12700">
            <a:noFill/>
            <a:miter lim="800000"/>
            <a:headEnd type="none" w="sm" len="sm"/>
            <a:tailEnd type="none" w="sm" len="sm"/>
          </a:ln>
          <a:effectLst/>
        </p:spPr>
        <p:txBody>
          <a:bodyPr>
            <a:spAutoFit/>
          </a:bodyPr>
          <a:lstStyle/>
          <a:p>
            <a:r>
              <a:rPr lang="en-US" sz="2000" dirty="0">
                <a:solidFill>
                  <a:schemeClr val="bg2"/>
                </a:solidFill>
              </a:rPr>
              <a:t>Choose this one</a:t>
            </a:r>
          </a:p>
        </p:txBody>
      </p:sp>
      <p:graphicFrame>
        <p:nvGraphicFramePr>
          <p:cNvPr id="504861" name="Object 29"/>
          <p:cNvGraphicFramePr>
            <a:graphicFrameLocks noChangeAspect="1"/>
          </p:cNvGraphicFramePr>
          <p:nvPr/>
        </p:nvGraphicFramePr>
        <p:xfrm>
          <a:off x="3742875" y="5932487"/>
          <a:ext cx="3771900" cy="554037"/>
        </p:xfrm>
        <a:graphic>
          <a:graphicData uri="http://schemas.openxmlformats.org/presentationml/2006/ole">
            <p:oleObj spid="_x0000_s504861" name="Equation" r:id="rId5" imgW="1815840" imgH="266400" progId="Equation.DSMT4">
              <p:embed/>
            </p:oleObj>
          </a:graphicData>
        </a:graphic>
      </p:graphicFrame>
      <p:sp>
        <p:nvSpPr>
          <p:cNvPr id="504862" name="Line 30"/>
          <p:cNvSpPr>
            <a:spLocks noChangeShapeType="1"/>
          </p:cNvSpPr>
          <p:nvPr/>
        </p:nvSpPr>
        <p:spPr bwMode="auto">
          <a:xfrm>
            <a:off x="2847975" y="5260975"/>
            <a:ext cx="839788" cy="0"/>
          </a:xfrm>
          <a:prstGeom prst="line">
            <a:avLst/>
          </a:prstGeom>
          <a:noFill/>
          <a:ln w="12700">
            <a:solidFill>
              <a:schemeClr val="bg2"/>
            </a:solidFill>
            <a:round/>
            <a:headEnd type="none" w="sm" len="sm"/>
            <a:tailEnd type="triangle" w="med" len="med"/>
          </a:ln>
          <a:effectLst/>
        </p:spPr>
        <p:txBody>
          <a:bodyPr wrap="none"/>
          <a:lstStyle/>
          <a:p>
            <a:endParaRPr lang="en-US"/>
          </a:p>
        </p:txBody>
      </p:sp>
      <p:sp>
        <p:nvSpPr>
          <p:cNvPr id="504863" name="Text Box 31"/>
          <p:cNvSpPr txBox="1">
            <a:spLocks noChangeArrowheads="1"/>
          </p:cNvSpPr>
          <p:nvPr/>
        </p:nvSpPr>
        <p:spPr bwMode="auto">
          <a:xfrm>
            <a:off x="3291341" y="5537427"/>
            <a:ext cx="533400" cy="396875"/>
          </a:xfrm>
          <a:prstGeom prst="rect">
            <a:avLst/>
          </a:prstGeom>
          <a:noFill/>
          <a:ln w="12700">
            <a:noFill/>
            <a:miter lim="800000"/>
            <a:headEnd type="none" w="sm" len="sm"/>
            <a:tailEnd type="none" w="sm" len="sm"/>
          </a:ln>
          <a:effectLst/>
        </p:spPr>
        <p:txBody>
          <a:bodyPr>
            <a:spAutoFit/>
          </a:bodyPr>
          <a:lstStyle/>
          <a:p>
            <a:r>
              <a:rPr lang="en-US" sz="2000" dirty="0">
                <a:solidFill>
                  <a:schemeClr val="bg1"/>
                </a:solidFill>
              </a:rPr>
              <a:t>or</a:t>
            </a:r>
          </a:p>
        </p:txBody>
      </p:sp>
      <p:sp>
        <p:nvSpPr>
          <p:cNvPr id="504864" name="Text Box 32"/>
          <p:cNvSpPr txBox="1">
            <a:spLocks noChangeArrowheads="1"/>
          </p:cNvSpPr>
          <p:nvPr/>
        </p:nvSpPr>
        <p:spPr bwMode="auto">
          <a:xfrm>
            <a:off x="387350" y="1938338"/>
            <a:ext cx="3381375" cy="1233487"/>
          </a:xfrm>
          <a:prstGeom prst="rect">
            <a:avLst/>
          </a:prstGeom>
          <a:noFill/>
          <a:ln w="12700">
            <a:solidFill>
              <a:schemeClr val="bg2"/>
            </a:solidFill>
            <a:miter lim="800000"/>
            <a:headEnd type="none" w="sm" len="sm"/>
            <a:tailEnd type="none" w="sm" len="sm"/>
          </a:ln>
          <a:effectLst/>
        </p:spPr>
        <p:txBody>
          <a:bodyPr>
            <a:spAutoFit/>
          </a:bodyPr>
          <a:lstStyle/>
          <a:p>
            <a:r>
              <a:rPr lang="en-US" b="1" dirty="0" smtClean="0">
                <a:solidFill>
                  <a:schemeClr val="bg1"/>
                </a:solidFill>
              </a:rPr>
              <a:t>Note:</a:t>
            </a:r>
            <a:r>
              <a:rPr lang="en-US" dirty="0" smtClean="0">
                <a:solidFill>
                  <a:schemeClr val="bg1"/>
                </a:solidFill>
              </a:rPr>
              <a:t> The </a:t>
            </a:r>
            <a:r>
              <a:rPr lang="en-US" dirty="0">
                <a:solidFill>
                  <a:schemeClr val="bg1"/>
                </a:solidFill>
              </a:rPr>
              <a:t>backscattered field can be represented in different ways, depending on the angle </a:t>
            </a:r>
            <a:r>
              <a:rPr lang="en-US" sz="2000" i="1" dirty="0" smtClean="0">
                <a:solidFill>
                  <a:schemeClr val="bg1"/>
                </a:solidFill>
                <a:sym typeface="Symbol" pitchFamily="18" charset="2"/>
              </a:rPr>
              <a:t> </a:t>
            </a:r>
            <a:r>
              <a:rPr lang="en-US" dirty="0" smtClean="0">
                <a:solidFill>
                  <a:schemeClr val="bg1"/>
                </a:solidFill>
              </a:rPr>
              <a:t> </a:t>
            </a:r>
            <a:r>
              <a:rPr lang="en-US" dirty="0">
                <a:solidFill>
                  <a:schemeClr val="bg1"/>
                </a:solidFill>
              </a:rPr>
              <a:t>that is chosen.</a:t>
            </a:r>
          </a:p>
        </p:txBody>
      </p:sp>
      <p:grpSp>
        <p:nvGrpSpPr>
          <p:cNvPr id="25" name="Group 24"/>
          <p:cNvGrpSpPr/>
          <p:nvPr/>
        </p:nvGrpSpPr>
        <p:grpSpPr>
          <a:xfrm>
            <a:off x="4579229" y="661438"/>
            <a:ext cx="3462338" cy="3815953"/>
            <a:chOff x="4347217" y="675086"/>
            <a:chExt cx="3462338" cy="3815953"/>
          </a:xfrm>
        </p:grpSpPr>
        <p:sp>
          <p:nvSpPr>
            <p:cNvPr id="504842" name="Text Box 10"/>
            <p:cNvSpPr txBox="1">
              <a:spLocks noChangeArrowheads="1"/>
            </p:cNvSpPr>
            <p:nvPr/>
          </p:nvSpPr>
          <p:spPr bwMode="auto">
            <a:xfrm>
              <a:off x="5685831" y="675086"/>
              <a:ext cx="558800" cy="396875"/>
            </a:xfrm>
            <a:prstGeom prst="rect">
              <a:avLst/>
            </a:prstGeom>
            <a:noFill/>
            <a:ln w="12700">
              <a:noFill/>
              <a:miter lim="800000"/>
              <a:headEnd type="none" w="sm" len="sm"/>
              <a:tailEnd type="none" w="sm" len="sm"/>
            </a:ln>
            <a:effectLst/>
          </p:spPr>
          <p:txBody>
            <a:bodyPr>
              <a:spAutoFit/>
            </a:bodyPr>
            <a:lstStyle/>
            <a:p>
              <a:r>
                <a:rPr lang="en-US" sz="2000" i="1" dirty="0">
                  <a:solidFill>
                    <a:schemeClr val="bg2"/>
                  </a:solidFill>
                  <a:latin typeface="Times New Roman" pitchFamily="18" charset="0"/>
                </a:rPr>
                <a:t>z </a:t>
              </a:r>
            </a:p>
          </p:txBody>
        </p:sp>
        <p:grpSp>
          <p:nvGrpSpPr>
            <p:cNvPr id="504867" name="Group 35"/>
            <p:cNvGrpSpPr>
              <a:grpSpLocks/>
            </p:cNvGrpSpPr>
            <p:nvPr/>
          </p:nvGrpSpPr>
          <p:grpSpPr bwMode="auto">
            <a:xfrm>
              <a:off x="4347217" y="1111251"/>
              <a:ext cx="3462338" cy="3379788"/>
              <a:chOff x="2747" y="700"/>
              <a:chExt cx="2181" cy="2129"/>
            </a:xfrm>
          </p:grpSpPr>
          <p:sp>
            <p:nvSpPr>
              <p:cNvPr id="504838" name="Text Box 6"/>
              <p:cNvSpPr txBox="1">
                <a:spLocks noChangeArrowheads="1"/>
              </p:cNvSpPr>
              <p:nvPr/>
            </p:nvSpPr>
            <p:spPr bwMode="auto">
              <a:xfrm>
                <a:off x="3692" y="1420"/>
                <a:ext cx="352" cy="250"/>
              </a:xfrm>
              <a:prstGeom prst="rect">
                <a:avLst/>
              </a:prstGeom>
              <a:noFill/>
              <a:ln w="12700">
                <a:noFill/>
                <a:miter lim="800000"/>
                <a:headEnd type="none" w="sm" len="sm"/>
                <a:tailEnd type="none" w="sm" len="sm"/>
              </a:ln>
              <a:effectLst/>
            </p:spPr>
            <p:txBody>
              <a:bodyPr>
                <a:spAutoFit/>
              </a:bodyPr>
              <a:lstStyle/>
              <a:p>
                <a:r>
                  <a:rPr lang="en-US" sz="2000" i="1">
                    <a:solidFill>
                      <a:schemeClr val="bg2"/>
                    </a:solidFill>
                    <a:latin typeface="Times New Roman" pitchFamily="18" charset="0"/>
                  </a:rPr>
                  <a:t>y  </a:t>
                </a:r>
              </a:p>
            </p:txBody>
          </p:sp>
          <p:sp>
            <p:nvSpPr>
              <p:cNvPr id="504835" name="Oval 3"/>
              <p:cNvSpPr>
                <a:spLocks noChangeArrowheads="1"/>
              </p:cNvSpPr>
              <p:nvPr/>
            </p:nvSpPr>
            <p:spPr bwMode="auto">
              <a:xfrm>
                <a:off x="3220" y="1184"/>
                <a:ext cx="875" cy="865"/>
              </a:xfrm>
              <a:prstGeom prst="ellipse">
                <a:avLst/>
              </a:prstGeom>
              <a:gradFill rotWithShape="0">
                <a:gsLst>
                  <a:gs pos="0">
                    <a:srgbClr val="FFFF00"/>
                  </a:gs>
                  <a:gs pos="100000">
                    <a:srgbClr val="FFFF00">
                      <a:gamma/>
                      <a:shade val="63529"/>
                      <a:invGamma/>
                    </a:srgbClr>
                  </a:gs>
                </a:gsLst>
                <a:path path="shape">
                  <a:fillToRect l="50000" t="50000" r="50000" b="50000"/>
                </a:path>
              </a:gradFill>
              <a:ln w="12700">
                <a:solidFill>
                  <a:schemeClr val="tx1"/>
                </a:solidFill>
                <a:round/>
                <a:headEnd type="none" w="sm" len="sm"/>
                <a:tailEnd type="none" w="sm" len="sm"/>
              </a:ln>
              <a:effectLst/>
            </p:spPr>
            <p:txBody>
              <a:bodyPr wrap="none" anchor="ctr"/>
              <a:lstStyle/>
              <a:p>
                <a:endParaRPr lang="en-US"/>
              </a:p>
            </p:txBody>
          </p:sp>
          <p:sp>
            <p:nvSpPr>
              <p:cNvPr id="504836" name="Line 4"/>
              <p:cNvSpPr>
                <a:spLocks noChangeShapeType="1"/>
              </p:cNvSpPr>
              <p:nvPr/>
            </p:nvSpPr>
            <p:spPr bwMode="auto">
              <a:xfrm flipV="1">
                <a:off x="3659" y="1608"/>
                <a:ext cx="854" cy="2"/>
              </a:xfrm>
              <a:prstGeom prst="line">
                <a:avLst/>
              </a:prstGeom>
              <a:noFill/>
              <a:ln w="12700">
                <a:solidFill>
                  <a:schemeClr val="bg2"/>
                </a:solidFill>
                <a:round/>
                <a:headEnd type="none" w="med" len="med"/>
                <a:tailEnd type="none" w="med" len="med"/>
              </a:ln>
              <a:effectLst/>
            </p:spPr>
            <p:txBody>
              <a:bodyPr wrap="none"/>
              <a:lstStyle/>
              <a:p>
                <a:endParaRPr lang="en-US"/>
              </a:p>
            </p:txBody>
          </p:sp>
          <p:sp>
            <p:nvSpPr>
              <p:cNvPr id="504837" name="Line 5"/>
              <p:cNvSpPr>
                <a:spLocks noChangeShapeType="1"/>
              </p:cNvSpPr>
              <p:nvPr/>
            </p:nvSpPr>
            <p:spPr bwMode="auto">
              <a:xfrm flipH="1">
                <a:off x="2997" y="1606"/>
                <a:ext cx="662" cy="358"/>
              </a:xfrm>
              <a:prstGeom prst="line">
                <a:avLst/>
              </a:prstGeom>
              <a:noFill/>
              <a:ln w="12700">
                <a:solidFill>
                  <a:schemeClr val="bg2"/>
                </a:solidFill>
                <a:round/>
                <a:headEnd type="none" w="med" len="med"/>
                <a:tailEnd type="none" w="med" len="med"/>
              </a:ln>
              <a:effectLst/>
            </p:spPr>
            <p:txBody>
              <a:bodyPr wrap="none"/>
              <a:lstStyle/>
              <a:p>
                <a:endParaRPr lang="en-US"/>
              </a:p>
            </p:txBody>
          </p:sp>
          <p:sp>
            <p:nvSpPr>
              <p:cNvPr id="504839" name="Text Box 7"/>
              <p:cNvSpPr txBox="1">
                <a:spLocks noChangeArrowheads="1"/>
              </p:cNvSpPr>
              <p:nvPr/>
            </p:nvSpPr>
            <p:spPr bwMode="auto">
              <a:xfrm>
                <a:off x="2784" y="1860"/>
                <a:ext cx="352" cy="250"/>
              </a:xfrm>
              <a:prstGeom prst="rect">
                <a:avLst/>
              </a:prstGeom>
              <a:noFill/>
              <a:ln w="12700">
                <a:noFill/>
                <a:miter lim="800000"/>
                <a:headEnd type="none" w="sm" len="sm"/>
                <a:tailEnd type="none" w="sm" len="sm"/>
              </a:ln>
              <a:effectLst/>
            </p:spPr>
            <p:txBody>
              <a:bodyPr>
                <a:spAutoFit/>
              </a:bodyPr>
              <a:lstStyle/>
              <a:p>
                <a:r>
                  <a:rPr lang="en-US" sz="2000" i="1" dirty="0">
                    <a:solidFill>
                      <a:schemeClr val="bg2"/>
                    </a:solidFill>
                    <a:latin typeface="Times New Roman" pitchFamily="18" charset="0"/>
                  </a:rPr>
                  <a:t>x</a:t>
                </a:r>
              </a:p>
            </p:txBody>
          </p:sp>
          <p:graphicFrame>
            <p:nvGraphicFramePr>
              <p:cNvPr id="504840" name="Object 8"/>
              <p:cNvGraphicFramePr>
                <a:graphicFrameLocks noChangeAspect="1"/>
              </p:cNvGraphicFramePr>
              <p:nvPr/>
            </p:nvGraphicFramePr>
            <p:xfrm>
              <a:off x="3721" y="1261"/>
              <a:ext cx="142" cy="160"/>
            </p:xfrm>
            <a:graphic>
              <a:graphicData uri="http://schemas.openxmlformats.org/presentationml/2006/ole">
                <p:oleObj spid="_x0000_s504840" name="Equation" r:id="rId6" imgW="126720" imgH="139680" progId="Equation.DSMT4">
                  <p:embed/>
                </p:oleObj>
              </a:graphicData>
            </a:graphic>
          </p:graphicFrame>
          <p:sp>
            <p:nvSpPr>
              <p:cNvPr id="504841" name="Line 9"/>
              <p:cNvSpPr>
                <a:spLocks noChangeShapeType="1"/>
              </p:cNvSpPr>
              <p:nvPr/>
            </p:nvSpPr>
            <p:spPr bwMode="auto">
              <a:xfrm flipH="1" flipV="1">
                <a:off x="3659" y="700"/>
                <a:ext cx="0" cy="905"/>
              </a:xfrm>
              <a:prstGeom prst="line">
                <a:avLst/>
              </a:prstGeom>
              <a:noFill/>
              <a:ln w="12700">
                <a:solidFill>
                  <a:schemeClr val="bg2"/>
                </a:solidFill>
                <a:round/>
                <a:headEnd type="none" w="med" len="med"/>
                <a:tailEnd type="none" w="med" len="med"/>
              </a:ln>
              <a:effectLst/>
            </p:spPr>
            <p:txBody>
              <a:bodyPr wrap="none"/>
              <a:lstStyle/>
              <a:p>
                <a:endParaRPr lang="en-US"/>
              </a:p>
            </p:txBody>
          </p:sp>
          <p:sp>
            <p:nvSpPr>
              <p:cNvPr id="504843" name="Line 11"/>
              <p:cNvSpPr>
                <a:spLocks noChangeShapeType="1"/>
              </p:cNvSpPr>
              <p:nvPr/>
            </p:nvSpPr>
            <p:spPr bwMode="auto">
              <a:xfrm flipV="1">
                <a:off x="3659" y="1280"/>
                <a:ext cx="271" cy="328"/>
              </a:xfrm>
              <a:prstGeom prst="line">
                <a:avLst/>
              </a:prstGeom>
              <a:noFill/>
              <a:ln w="12700">
                <a:solidFill>
                  <a:schemeClr val="bg2"/>
                </a:solidFill>
                <a:round/>
                <a:headEnd type="none" w="sm" len="sm"/>
                <a:tailEnd type="triangle" w="med" len="med"/>
              </a:ln>
              <a:effectLst/>
            </p:spPr>
            <p:txBody>
              <a:bodyPr wrap="none"/>
              <a:lstStyle/>
              <a:p>
                <a:endParaRPr lang="en-US"/>
              </a:p>
            </p:txBody>
          </p:sp>
          <p:sp>
            <p:nvSpPr>
              <p:cNvPr id="504848" name="Text Box 16"/>
              <p:cNvSpPr txBox="1">
                <a:spLocks noChangeArrowheads="1"/>
              </p:cNvSpPr>
              <p:nvPr/>
            </p:nvSpPr>
            <p:spPr bwMode="auto">
              <a:xfrm>
                <a:off x="2747" y="971"/>
                <a:ext cx="920" cy="250"/>
              </a:xfrm>
              <a:prstGeom prst="rect">
                <a:avLst/>
              </a:prstGeom>
              <a:noFill/>
              <a:ln w="12700">
                <a:noFill/>
                <a:miter lim="800000"/>
                <a:headEnd type="none" w="sm" len="sm"/>
                <a:tailEnd type="none" w="sm" len="sm"/>
              </a:ln>
              <a:effectLst/>
            </p:spPr>
            <p:txBody>
              <a:bodyPr>
                <a:spAutoFit/>
              </a:bodyPr>
              <a:lstStyle/>
              <a:p>
                <a:r>
                  <a:rPr lang="en-US" sz="2000">
                    <a:solidFill>
                      <a:schemeClr val="bg1"/>
                    </a:solidFill>
                  </a:rPr>
                  <a:t>PEC</a:t>
                </a:r>
              </a:p>
            </p:txBody>
          </p:sp>
          <p:graphicFrame>
            <p:nvGraphicFramePr>
              <p:cNvPr id="504853" name="Object 21"/>
              <p:cNvGraphicFramePr>
                <a:graphicFrameLocks noChangeAspect="1"/>
              </p:cNvGraphicFramePr>
              <p:nvPr/>
            </p:nvGraphicFramePr>
            <p:xfrm>
              <a:off x="3901" y="2419"/>
              <a:ext cx="449" cy="210"/>
            </p:xfrm>
            <a:graphic>
              <a:graphicData uri="http://schemas.openxmlformats.org/presentationml/2006/ole">
                <p:oleObj spid="_x0000_s504853" name="Equation" r:id="rId7" imgW="380880" imgH="177480" progId="Equation.DSMT4">
                  <p:embed/>
                </p:oleObj>
              </a:graphicData>
            </a:graphic>
          </p:graphicFrame>
          <p:sp>
            <p:nvSpPr>
              <p:cNvPr id="504859" name="Line 27"/>
              <p:cNvSpPr>
                <a:spLocks noChangeShapeType="1"/>
              </p:cNvSpPr>
              <p:nvPr/>
            </p:nvSpPr>
            <p:spPr bwMode="auto">
              <a:xfrm>
                <a:off x="3656" y="2130"/>
                <a:ext cx="0" cy="699"/>
              </a:xfrm>
              <a:prstGeom prst="line">
                <a:avLst/>
              </a:prstGeom>
              <a:noFill/>
              <a:ln w="12700">
                <a:solidFill>
                  <a:schemeClr val="bg2"/>
                </a:solidFill>
                <a:round/>
                <a:headEnd type="none" w="sm" len="sm"/>
                <a:tailEnd type="none" w="sm" len="sm"/>
              </a:ln>
              <a:effectLst/>
            </p:spPr>
            <p:txBody>
              <a:bodyPr wrap="none"/>
              <a:lstStyle/>
              <a:p>
                <a:endParaRPr lang="en-US"/>
              </a:p>
            </p:txBody>
          </p:sp>
          <p:sp>
            <p:nvSpPr>
              <p:cNvPr id="504860" name="Oval 28"/>
              <p:cNvSpPr>
                <a:spLocks noChangeArrowheads="1"/>
              </p:cNvSpPr>
              <p:nvPr/>
            </p:nvSpPr>
            <p:spPr bwMode="auto">
              <a:xfrm>
                <a:off x="3610" y="2489"/>
                <a:ext cx="85" cy="85"/>
              </a:xfrm>
              <a:prstGeom prst="ellipse">
                <a:avLst/>
              </a:prstGeom>
              <a:solidFill>
                <a:schemeClr val="accent1"/>
              </a:solidFill>
              <a:ln w="12700">
                <a:solidFill>
                  <a:schemeClr val="bg2"/>
                </a:solidFill>
                <a:round/>
                <a:headEnd type="none" w="sm" len="sm"/>
                <a:tailEnd type="none" w="sm" len="sm"/>
              </a:ln>
              <a:effectLst/>
            </p:spPr>
            <p:txBody>
              <a:bodyPr wrap="none" anchor="ctr"/>
              <a:lstStyle/>
              <a:p>
                <a:endParaRPr lang="en-US"/>
              </a:p>
            </p:txBody>
          </p:sp>
          <p:sp>
            <p:nvSpPr>
              <p:cNvPr id="504866" name="Text Box 34"/>
              <p:cNvSpPr txBox="1">
                <a:spLocks noChangeArrowheads="1"/>
              </p:cNvSpPr>
              <p:nvPr/>
            </p:nvSpPr>
            <p:spPr bwMode="auto">
              <a:xfrm>
                <a:off x="4576" y="1458"/>
                <a:ext cx="352" cy="250"/>
              </a:xfrm>
              <a:prstGeom prst="rect">
                <a:avLst/>
              </a:prstGeom>
              <a:noFill/>
              <a:ln w="12700">
                <a:noFill/>
                <a:miter lim="800000"/>
                <a:headEnd type="none" w="sm" len="sm"/>
                <a:tailEnd type="none" w="sm" len="sm"/>
              </a:ln>
              <a:effectLst/>
            </p:spPr>
            <p:txBody>
              <a:bodyPr>
                <a:spAutoFit/>
              </a:bodyPr>
              <a:lstStyle/>
              <a:p>
                <a:r>
                  <a:rPr lang="en-US" sz="2000" i="1" dirty="0">
                    <a:solidFill>
                      <a:schemeClr val="bg2"/>
                    </a:solidFill>
                    <a:latin typeface="Times New Roman" pitchFamily="18" charset="0"/>
                  </a:rPr>
                  <a:t>y</a:t>
                </a:r>
              </a:p>
            </p:txBody>
          </p:sp>
        </p:grpSp>
      </p:grpSp>
      <p:sp>
        <p:nvSpPr>
          <p:cNvPr id="24" name="Slide Number Placeholder 23"/>
          <p:cNvSpPr>
            <a:spLocks noGrp="1"/>
          </p:cNvSpPr>
          <p:nvPr>
            <p:ph type="sldNum" sz="quarter" idx="4"/>
          </p:nvPr>
        </p:nvSpPr>
        <p:spPr/>
        <p:txBody>
          <a:bodyPr/>
          <a:lstStyle/>
          <a:p>
            <a:fld id="{9C25AA31-AF74-48BE-9CAD-B890F461733B}" type="slidenum">
              <a:rPr lang="en-US" smtClean="0"/>
              <a:pPr/>
              <a:t>17</a:t>
            </a:fld>
            <a:endParaRPr lang="en-US"/>
          </a:p>
        </p:txBody>
      </p:sp>
      <p:sp>
        <p:nvSpPr>
          <p:cNvPr id="26" name="Text Box 2"/>
          <p:cNvSpPr txBox="1">
            <a:spLocks noChangeArrowheads="1"/>
          </p:cNvSpPr>
          <p:nvPr/>
        </p:nvSpPr>
        <p:spPr bwMode="auto">
          <a:xfrm>
            <a:off x="730582" y="0"/>
            <a:ext cx="7800975" cy="701675"/>
          </a:xfrm>
          <a:prstGeom prst="rect">
            <a:avLst/>
          </a:prstGeom>
          <a:noFill/>
          <a:ln w="12700">
            <a:noFill/>
            <a:miter lim="800000"/>
            <a:headEnd type="none" w="sm" len="sm"/>
            <a:tailEnd type="none" w="sm" len="sm"/>
          </a:ln>
          <a:effectLst/>
        </p:spPr>
        <p:txBody>
          <a:bodyPr>
            <a:spAutoFit/>
          </a:bodyPr>
          <a:lstStyle/>
          <a:p>
            <a:pPr algn="ctr"/>
            <a:r>
              <a:rPr lang="en-US" sz="4000" dirty="0">
                <a:solidFill>
                  <a:srgbClr val="FF9933"/>
                </a:solidFill>
                <a:effectLst>
                  <a:outerShdw blurRad="38100" dist="38100" dir="2700000" algn="tl">
                    <a:srgbClr val="C0C0C0"/>
                  </a:outerShdw>
                </a:effectLst>
              </a:rPr>
              <a:t>Backscattered Field (cont.)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4"/>
          </p:nvPr>
        </p:nvSpPr>
        <p:spPr/>
        <p:txBody>
          <a:bodyPr/>
          <a:lstStyle/>
          <a:p>
            <a:fld id="{9C25AA31-AF74-48BE-9CAD-B890F461733B}" type="slidenum">
              <a:rPr lang="en-US" smtClean="0"/>
              <a:pPr/>
              <a:t>18</a:t>
            </a:fld>
            <a:endParaRPr lang="en-US"/>
          </a:p>
        </p:txBody>
      </p:sp>
      <p:graphicFrame>
        <p:nvGraphicFramePr>
          <p:cNvPr id="559109" name="Object 5"/>
          <p:cNvGraphicFramePr>
            <a:graphicFrameLocks noChangeAspect="1"/>
          </p:cNvGraphicFramePr>
          <p:nvPr/>
        </p:nvGraphicFramePr>
        <p:xfrm>
          <a:off x="1033249" y="1587628"/>
          <a:ext cx="6200065" cy="1813010"/>
        </p:xfrm>
        <a:graphic>
          <a:graphicData uri="http://schemas.openxmlformats.org/presentationml/2006/ole">
            <p:oleObj spid="_x0000_s564227" name="Equation" r:id="rId4" imgW="3301920" imgH="965160" progId="Equation.DSMT4">
              <p:embed/>
            </p:oleObj>
          </a:graphicData>
        </a:graphic>
      </p:graphicFrame>
      <p:sp>
        <p:nvSpPr>
          <p:cNvPr id="7" name="Text Box 2"/>
          <p:cNvSpPr txBox="1">
            <a:spLocks noChangeArrowheads="1"/>
          </p:cNvSpPr>
          <p:nvPr/>
        </p:nvSpPr>
        <p:spPr bwMode="auto">
          <a:xfrm>
            <a:off x="730582" y="0"/>
            <a:ext cx="7800975" cy="701675"/>
          </a:xfrm>
          <a:prstGeom prst="rect">
            <a:avLst/>
          </a:prstGeom>
          <a:noFill/>
          <a:ln w="12700">
            <a:noFill/>
            <a:miter lim="800000"/>
            <a:headEnd type="none" w="sm" len="sm"/>
            <a:tailEnd type="none" w="sm" len="sm"/>
          </a:ln>
          <a:effectLst/>
        </p:spPr>
        <p:txBody>
          <a:bodyPr>
            <a:spAutoFit/>
          </a:bodyPr>
          <a:lstStyle/>
          <a:p>
            <a:pPr algn="ctr"/>
            <a:r>
              <a:rPr lang="en-US" sz="4000" dirty="0">
                <a:solidFill>
                  <a:srgbClr val="FF9933"/>
                </a:solidFill>
                <a:effectLst>
                  <a:outerShdw blurRad="38100" dist="38100" dir="2700000" algn="tl">
                    <a:srgbClr val="C0C0C0"/>
                  </a:outerShdw>
                </a:effectLst>
              </a:rPr>
              <a:t>Backscattered Field (cont.)</a:t>
            </a:r>
          </a:p>
        </p:txBody>
      </p:sp>
      <p:graphicFrame>
        <p:nvGraphicFramePr>
          <p:cNvPr id="564228" name="Object 4"/>
          <p:cNvGraphicFramePr>
            <a:graphicFrameLocks noChangeAspect="1"/>
          </p:cNvGraphicFramePr>
          <p:nvPr/>
        </p:nvGraphicFramePr>
        <p:xfrm>
          <a:off x="3473853" y="3812512"/>
          <a:ext cx="3876675" cy="933450"/>
        </p:xfrm>
        <a:graphic>
          <a:graphicData uri="http://schemas.openxmlformats.org/presentationml/2006/ole">
            <p:oleObj spid="_x0000_s564228" name="Equation" r:id="rId5" imgW="2323800" imgH="558720" progId="Equation.DSMT4">
              <p:embed/>
            </p:oleObj>
          </a:graphicData>
        </a:graphic>
      </p:graphicFrame>
      <p:graphicFrame>
        <p:nvGraphicFramePr>
          <p:cNvPr id="564229" name="Object 5"/>
          <p:cNvGraphicFramePr>
            <a:graphicFrameLocks noChangeAspect="1"/>
          </p:cNvGraphicFramePr>
          <p:nvPr/>
        </p:nvGraphicFramePr>
        <p:xfrm>
          <a:off x="539750" y="4849075"/>
          <a:ext cx="7990101" cy="1706330"/>
        </p:xfrm>
        <a:graphic>
          <a:graphicData uri="http://schemas.openxmlformats.org/presentationml/2006/ole">
            <p:oleObj spid="_x0000_s564229" name="Equation" r:id="rId6" imgW="4520880" imgH="965160" progId="Equation.DSMT4">
              <p:embed/>
            </p:oleObj>
          </a:graphicData>
        </a:graphic>
      </p:graphicFrame>
      <p:graphicFrame>
        <p:nvGraphicFramePr>
          <p:cNvPr id="564230" name="Object 6"/>
          <p:cNvGraphicFramePr>
            <a:graphicFrameLocks noChangeAspect="1"/>
          </p:cNvGraphicFramePr>
          <p:nvPr/>
        </p:nvGraphicFramePr>
        <p:xfrm>
          <a:off x="5530429" y="5207166"/>
          <a:ext cx="1106334" cy="443006"/>
        </p:xfrm>
        <a:graphic>
          <a:graphicData uri="http://schemas.openxmlformats.org/presentationml/2006/ole">
            <p:oleObj spid="_x0000_s564230" name="Equation" r:id="rId7" imgW="444240" imgH="177480" progId="Equation.DSMT4">
              <p:embed/>
            </p:oleObj>
          </a:graphicData>
        </a:graphic>
      </p:graphicFrame>
      <p:sp>
        <p:nvSpPr>
          <p:cNvPr id="11" name="Text Box 31"/>
          <p:cNvSpPr txBox="1">
            <a:spLocks noChangeArrowheads="1"/>
          </p:cNvSpPr>
          <p:nvPr/>
        </p:nvSpPr>
        <p:spPr bwMode="auto">
          <a:xfrm>
            <a:off x="2019869" y="3817808"/>
            <a:ext cx="1310184" cy="400110"/>
          </a:xfrm>
          <a:prstGeom prst="rect">
            <a:avLst/>
          </a:prstGeom>
          <a:noFill/>
          <a:ln w="12700">
            <a:noFill/>
            <a:miter lim="800000"/>
            <a:headEnd type="none" w="sm" len="sm"/>
            <a:tailEnd type="none" w="sm" len="sm"/>
          </a:ln>
          <a:effectLst/>
        </p:spPr>
        <p:txBody>
          <a:bodyPr wrap="square">
            <a:spAutoFit/>
          </a:bodyPr>
          <a:lstStyle/>
          <a:p>
            <a:r>
              <a:rPr lang="en-US" sz="2000" dirty="0" smtClean="0">
                <a:solidFill>
                  <a:schemeClr val="bg1"/>
                </a:solidFill>
              </a:rPr>
              <a:t>Next, use</a:t>
            </a:r>
            <a:endParaRPr lang="en-US" sz="2000" dirty="0">
              <a:solidFill>
                <a:schemeClr val="bg1"/>
              </a:solidFill>
            </a:endParaRPr>
          </a:p>
        </p:txBody>
      </p:sp>
      <p:sp>
        <p:nvSpPr>
          <p:cNvPr id="12" name="Text Box 31"/>
          <p:cNvSpPr txBox="1">
            <a:spLocks noChangeArrowheads="1"/>
          </p:cNvSpPr>
          <p:nvPr/>
        </p:nvSpPr>
        <p:spPr bwMode="auto">
          <a:xfrm>
            <a:off x="359346" y="4475176"/>
            <a:ext cx="1210146" cy="400110"/>
          </a:xfrm>
          <a:prstGeom prst="rect">
            <a:avLst/>
          </a:prstGeom>
          <a:noFill/>
          <a:ln w="12700">
            <a:noFill/>
            <a:miter lim="800000"/>
            <a:headEnd type="none" w="sm" len="sm"/>
            <a:tailEnd type="none" w="sm" len="sm"/>
          </a:ln>
          <a:effectLst/>
        </p:spPr>
        <p:txBody>
          <a:bodyPr wrap="square">
            <a:spAutoFit/>
          </a:bodyPr>
          <a:lstStyle/>
          <a:p>
            <a:r>
              <a:rPr lang="en-US" sz="2000" dirty="0" smtClean="0">
                <a:solidFill>
                  <a:schemeClr val="bg1"/>
                </a:solidFill>
              </a:rPr>
              <a:t>so that</a:t>
            </a:r>
            <a:endParaRPr lang="en-US" sz="2000" dirty="0">
              <a:solidFill>
                <a:schemeClr val="bg1"/>
              </a:solidFill>
            </a:endParaRPr>
          </a:p>
        </p:txBody>
      </p:sp>
      <p:sp>
        <p:nvSpPr>
          <p:cNvPr id="13" name="Text Box 31"/>
          <p:cNvSpPr txBox="1">
            <a:spLocks noChangeArrowheads="1"/>
          </p:cNvSpPr>
          <p:nvPr/>
        </p:nvSpPr>
        <p:spPr bwMode="auto">
          <a:xfrm>
            <a:off x="425356" y="1104178"/>
            <a:ext cx="1310184" cy="400110"/>
          </a:xfrm>
          <a:prstGeom prst="rect">
            <a:avLst/>
          </a:prstGeom>
          <a:noFill/>
          <a:ln w="12700">
            <a:noFill/>
            <a:miter lim="800000"/>
            <a:headEnd type="none" w="sm" len="sm"/>
            <a:tailEnd type="none" w="sm" len="sm"/>
          </a:ln>
          <a:effectLst/>
        </p:spPr>
        <p:txBody>
          <a:bodyPr wrap="square">
            <a:spAutoFit/>
          </a:bodyPr>
          <a:lstStyle/>
          <a:p>
            <a:r>
              <a:rPr lang="en-US" sz="2000" dirty="0" smtClean="0">
                <a:solidFill>
                  <a:schemeClr val="bg1"/>
                </a:solidFill>
              </a:rPr>
              <a:t>Set </a:t>
            </a:r>
            <a:r>
              <a:rPr lang="en-US" sz="2000" i="1" dirty="0" smtClean="0">
                <a:solidFill>
                  <a:schemeClr val="bg1"/>
                </a:solidFill>
                <a:latin typeface="+mn-lt"/>
                <a:sym typeface="Symbol"/>
              </a:rPr>
              <a:t></a:t>
            </a:r>
            <a:r>
              <a:rPr lang="en-US" sz="2000" dirty="0" smtClean="0">
                <a:solidFill>
                  <a:schemeClr val="bg1"/>
                </a:solidFill>
                <a:latin typeface="+mn-lt"/>
                <a:sym typeface="Symbol"/>
              </a:rPr>
              <a:t> = 0</a:t>
            </a:r>
            <a:r>
              <a:rPr lang="en-US" sz="2000" dirty="0" smtClean="0">
                <a:solidFill>
                  <a:schemeClr val="bg1"/>
                </a:solidFill>
                <a:sym typeface="Symbol"/>
              </a:rPr>
              <a:t>:</a:t>
            </a:r>
            <a:endParaRPr lang="en-US" sz="2000" dirty="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4"/>
          </p:nvPr>
        </p:nvSpPr>
        <p:spPr/>
        <p:txBody>
          <a:bodyPr/>
          <a:lstStyle/>
          <a:p>
            <a:fld id="{9C25AA31-AF74-48BE-9CAD-B890F461733B}" type="slidenum">
              <a:rPr lang="en-US" smtClean="0"/>
              <a:pPr/>
              <a:t>19</a:t>
            </a:fld>
            <a:endParaRPr lang="en-US"/>
          </a:p>
        </p:txBody>
      </p:sp>
      <p:sp>
        <p:nvSpPr>
          <p:cNvPr id="7" name="Text Box 2"/>
          <p:cNvSpPr txBox="1">
            <a:spLocks noChangeArrowheads="1"/>
          </p:cNvSpPr>
          <p:nvPr/>
        </p:nvSpPr>
        <p:spPr bwMode="auto">
          <a:xfrm>
            <a:off x="730582" y="0"/>
            <a:ext cx="7800975" cy="701675"/>
          </a:xfrm>
          <a:prstGeom prst="rect">
            <a:avLst/>
          </a:prstGeom>
          <a:noFill/>
          <a:ln w="12700">
            <a:noFill/>
            <a:miter lim="800000"/>
            <a:headEnd type="none" w="sm" len="sm"/>
            <a:tailEnd type="none" w="sm" len="sm"/>
          </a:ln>
          <a:effectLst/>
        </p:spPr>
        <p:txBody>
          <a:bodyPr>
            <a:spAutoFit/>
          </a:bodyPr>
          <a:lstStyle/>
          <a:p>
            <a:pPr algn="ctr"/>
            <a:r>
              <a:rPr lang="en-US" sz="4000" dirty="0">
                <a:solidFill>
                  <a:srgbClr val="FF9933"/>
                </a:solidFill>
                <a:effectLst>
                  <a:outerShdw blurRad="38100" dist="38100" dir="2700000" algn="tl">
                    <a:srgbClr val="C0C0C0"/>
                  </a:outerShdw>
                </a:effectLst>
              </a:rPr>
              <a:t>Backscattered Field (cont.)</a:t>
            </a:r>
          </a:p>
        </p:txBody>
      </p:sp>
      <p:graphicFrame>
        <p:nvGraphicFramePr>
          <p:cNvPr id="564229" name="Object 5"/>
          <p:cNvGraphicFramePr>
            <a:graphicFrameLocks noChangeAspect="1"/>
          </p:cNvGraphicFramePr>
          <p:nvPr/>
        </p:nvGraphicFramePr>
        <p:xfrm>
          <a:off x="1926703" y="1638868"/>
          <a:ext cx="5085904" cy="1923198"/>
        </p:xfrm>
        <a:graphic>
          <a:graphicData uri="http://schemas.openxmlformats.org/presentationml/2006/ole">
            <p:oleObj spid="_x0000_s565252" name="Equation" r:id="rId4" imgW="2552400" imgH="965160" progId="Equation.DSMT4">
              <p:embed/>
            </p:oleObj>
          </a:graphicData>
        </a:graphic>
      </p:graphicFrame>
      <p:sp>
        <p:nvSpPr>
          <p:cNvPr id="12" name="Text Box 31"/>
          <p:cNvSpPr txBox="1">
            <a:spLocks noChangeArrowheads="1"/>
          </p:cNvSpPr>
          <p:nvPr/>
        </p:nvSpPr>
        <p:spPr bwMode="auto">
          <a:xfrm>
            <a:off x="454881" y="1049588"/>
            <a:ext cx="3885108" cy="400110"/>
          </a:xfrm>
          <a:prstGeom prst="rect">
            <a:avLst/>
          </a:prstGeom>
          <a:noFill/>
          <a:ln w="12700">
            <a:noFill/>
            <a:miter lim="800000"/>
            <a:headEnd type="none" w="sm" len="sm"/>
            <a:tailEnd type="none" w="sm" len="sm"/>
          </a:ln>
          <a:effectLst/>
        </p:spPr>
        <p:txBody>
          <a:bodyPr wrap="square">
            <a:spAutoFit/>
          </a:bodyPr>
          <a:lstStyle/>
          <a:p>
            <a:r>
              <a:rPr lang="en-US" sz="2000" dirty="0" smtClean="0">
                <a:solidFill>
                  <a:schemeClr val="bg1"/>
                </a:solidFill>
              </a:rPr>
              <a:t>We then have, letting </a:t>
            </a:r>
            <a:r>
              <a:rPr lang="en-US" sz="2000" i="1" dirty="0" smtClean="0">
                <a:solidFill>
                  <a:schemeClr val="bg1"/>
                </a:solidFill>
                <a:sym typeface="Symbol"/>
              </a:rPr>
              <a:t></a:t>
            </a:r>
            <a:r>
              <a:rPr lang="en-US" sz="2000" dirty="0" smtClean="0">
                <a:solidFill>
                  <a:schemeClr val="bg1"/>
                </a:solidFill>
                <a:sym typeface="Symbol"/>
              </a:rPr>
              <a:t>  </a:t>
            </a:r>
            <a:r>
              <a:rPr lang="en-US" sz="2000" i="1" dirty="0" smtClean="0">
                <a:solidFill>
                  <a:schemeClr val="bg1"/>
                </a:solidFill>
                <a:sym typeface="Symbol"/>
              </a:rPr>
              <a:t></a:t>
            </a:r>
            <a:r>
              <a:rPr lang="en-US" sz="2000" dirty="0" smtClean="0">
                <a:solidFill>
                  <a:schemeClr val="bg1"/>
                </a:solidFill>
              </a:rPr>
              <a:t> </a:t>
            </a:r>
            <a:endParaRPr lang="en-US" sz="2000" dirty="0">
              <a:solidFill>
                <a:schemeClr val="bg1"/>
              </a:solidFill>
            </a:endParaRPr>
          </a:p>
        </p:txBody>
      </p:sp>
      <p:sp>
        <p:nvSpPr>
          <p:cNvPr id="13" name="Text Box 31"/>
          <p:cNvSpPr txBox="1">
            <a:spLocks noChangeArrowheads="1"/>
          </p:cNvSpPr>
          <p:nvPr/>
        </p:nvSpPr>
        <p:spPr bwMode="auto">
          <a:xfrm>
            <a:off x="593633" y="3863302"/>
            <a:ext cx="3885108" cy="400110"/>
          </a:xfrm>
          <a:prstGeom prst="rect">
            <a:avLst/>
          </a:prstGeom>
          <a:noFill/>
          <a:ln w="12700">
            <a:noFill/>
            <a:miter lim="800000"/>
            <a:headEnd type="none" w="sm" len="sm"/>
            <a:tailEnd type="none" w="sm" len="sm"/>
          </a:ln>
          <a:effectLst/>
        </p:spPr>
        <p:txBody>
          <a:bodyPr wrap="square">
            <a:spAutoFit/>
          </a:bodyPr>
          <a:lstStyle/>
          <a:p>
            <a:r>
              <a:rPr lang="en-US" sz="2000" dirty="0" smtClean="0">
                <a:solidFill>
                  <a:schemeClr val="bg1"/>
                </a:solidFill>
              </a:rPr>
              <a:t>We can also write this as</a:t>
            </a:r>
            <a:endParaRPr lang="en-US" sz="2000" dirty="0">
              <a:solidFill>
                <a:schemeClr val="bg1"/>
              </a:solidFill>
            </a:endParaRPr>
          </a:p>
        </p:txBody>
      </p:sp>
      <p:graphicFrame>
        <p:nvGraphicFramePr>
          <p:cNvPr id="565254" name="Object 5"/>
          <p:cNvGraphicFramePr>
            <a:graphicFrameLocks noChangeAspect="1"/>
          </p:cNvGraphicFramePr>
          <p:nvPr/>
        </p:nvGraphicFramePr>
        <p:xfrm>
          <a:off x="1711112" y="4588538"/>
          <a:ext cx="5084762" cy="1924050"/>
        </p:xfrm>
        <a:graphic>
          <a:graphicData uri="http://schemas.openxmlformats.org/presentationml/2006/ole">
            <p:oleObj spid="_x0000_s565254" name="Equation" r:id="rId5" imgW="2552400" imgH="965160" progId="Equation.DSMT4">
              <p:embed/>
            </p:oleObj>
          </a:graphicData>
        </a:graphic>
      </p:graphicFrame>
      <p:graphicFrame>
        <p:nvGraphicFramePr>
          <p:cNvPr id="14" name="Object 5"/>
          <p:cNvGraphicFramePr>
            <a:graphicFrameLocks noChangeAspect="1"/>
          </p:cNvGraphicFramePr>
          <p:nvPr/>
        </p:nvGraphicFramePr>
        <p:xfrm flipV="1">
          <a:off x="3915721" y="3900796"/>
          <a:ext cx="2778125" cy="409575"/>
        </p:xfrm>
        <a:graphic>
          <a:graphicData uri="http://schemas.openxmlformats.org/presentationml/2006/ole">
            <p:oleObj spid="_x0000_s565256" name="Equation" r:id="rId6" imgW="1726920" imgH="253800" progId="Equation.DSMT4">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4" name="Text Box 4"/>
          <p:cNvSpPr txBox="1">
            <a:spLocks noChangeArrowheads="1"/>
          </p:cNvSpPr>
          <p:nvPr/>
        </p:nvSpPr>
        <p:spPr bwMode="auto">
          <a:xfrm>
            <a:off x="724024" y="0"/>
            <a:ext cx="7800975" cy="701675"/>
          </a:xfrm>
          <a:prstGeom prst="rect">
            <a:avLst/>
          </a:prstGeom>
          <a:noFill/>
          <a:ln w="12700">
            <a:noFill/>
            <a:miter lim="800000"/>
            <a:headEnd type="none" w="sm" len="sm"/>
            <a:tailEnd type="none" w="sm" len="sm"/>
          </a:ln>
          <a:effectLst/>
        </p:spPr>
        <p:txBody>
          <a:bodyPr>
            <a:spAutoFit/>
          </a:bodyPr>
          <a:lstStyle/>
          <a:p>
            <a:pPr algn="ctr"/>
            <a:r>
              <a:rPr lang="en-US" sz="4000" dirty="0">
                <a:solidFill>
                  <a:srgbClr val="FF9933"/>
                </a:solidFill>
                <a:effectLst>
                  <a:outerShdw blurRad="38100" dist="38100" dir="2700000" algn="tl">
                    <a:srgbClr val="C0C0C0"/>
                  </a:outerShdw>
                </a:effectLst>
              </a:rPr>
              <a:t>Scattering by Sphere</a:t>
            </a:r>
          </a:p>
        </p:txBody>
      </p:sp>
      <p:sp>
        <p:nvSpPr>
          <p:cNvPr id="471057" name="Text Box 17"/>
          <p:cNvSpPr txBox="1">
            <a:spLocks noChangeArrowheads="1"/>
          </p:cNvSpPr>
          <p:nvPr/>
        </p:nvSpPr>
        <p:spPr bwMode="auto">
          <a:xfrm>
            <a:off x="4254050" y="802250"/>
            <a:ext cx="558800" cy="396875"/>
          </a:xfrm>
          <a:prstGeom prst="rect">
            <a:avLst/>
          </a:prstGeom>
          <a:noFill/>
          <a:ln w="12700">
            <a:noFill/>
            <a:miter lim="800000"/>
            <a:headEnd type="none" w="sm" len="sm"/>
            <a:tailEnd type="none" w="sm" len="sm"/>
          </a:ln>
          <a:effectLst/>
        </p:spPr>
        <p:txBody>
          <a:bodyPr>
            <a:spAutoFit/>
          </a:bodyPr>
          <a:lstStyle/>
          <a:p>
            <a:r>
              <a:rPr lang="en-US" sz="2000" i="1" dirty="0">
                <a:solidFill>
                  <a:schemeClr val="bg2"/>
                </a:solidFill>
                <a:latin typeface="Times New Roman" pitchFamily="18" charset="0"/>
              </a:rPr>
              <a:t>z </a:t>
            </a:r>
          </a:p>
        </p:txBody>
      </p:sp>
      <p:sp>
        <p:nvSpPr>
          <p:cNvPr id="471050" name="Oval 10"/>
          <p:cNvSpPr>
            <a:spLocks noChangeArrowheads="1"/>
          </p:cNvSpPr>
          <p:nvPr/>
        </p:nvSpPr>
        <p:spPr bwMode="auto">
          <a:xfrm>
            <a:off x="3687763" y="1974850"/>
            <a:ext cx="1389062" cy="1373188"/>
          </a:xfrm>
          <a:prstGeom prst="ellipse">
            <a:avLst/>
          </a:prstGeom>
          <a:gradFill rotWithShape="0">
            <a:gsLst>
              <a:gs pos="0">
                <a:srgbClr val="FFFF00"/>
              </a:gs>
              <a:gs pos="100000">
                <a:srgbClr val="FFFF00">
                  <a:gamma/>
                  <a:shade val="63529"/>
                  <a:invGamma/>
                </a:srgbClr>
              </a:gs>
            </a:gsLst>
            <a:path path="shape">
              <a:fillToRect l="50000" t="50000" r="50000" b="50000"/>
            </a:path>
          </a:gradFill>
          <a:ln w="12700">
            <a:solidFill>
              <a:schemeClr val="tx1"/>
            </a:solidFill>
            <a:round/>
            <a:headEnd type="none" w="sm" len="sm"/>
            <a:tailEnd type="none" w="sm" len="sm"/>
          </a:ln>
          <a:effectLst/>
        </p:spPr>
        <p:txBody>
          <a:bodyPr wrap="none" anchor="ctr"/>
          <a:lstStyle/>
          <a:p>
            <a:endParaRPr lang="en-US"/>
          </a:p>
        </p:txBody>
      </p:sp>
      <p:sp>
        <p:nvSpPr>
          <p:cNvPr id="471051" name="Line 11"/>
          <p:cNvSpPr>
            <a:spLocks noChangeShapeType="1"/>
          </p:cNvSpPr>
          <p:nvPr/>
        </p:nvSpPr>
        <p:spPr bwMode="auto">
          <a:xfrm flipV="1">
            <a:off x="4384675" y="2649538"/>
            <a:ext cx="1365250" cy="1587"/>
          </a:xfrm>
          <a:prstGeom prst="line">
            <a:avLst/>
          </a:prstGeom>
          <a:noFill/>
          <a:ln w="12700">
            <a:solidFill>
              <a:schemeClr val="bg2"/>
            </a:solidFill>
            <a:round/>
            <a:headEnd type="none" w="med" len="med"/>
            <a:tailEnd type="none" w="med" len="med"/>
          </a:ln>
          <a:effectLst/>
        </p:spPr>
        <p:txBody>
          <a:bodyPr wrap="none"/>
          <a:lstStyle/>
          <a:p>
            <a:endParaRPr lang="en-US"/>
          </a:p>
        </p:txBody>
      </p:sp>
      <p:sp>
        <p:nvSpPr>
          <p:cNvPr id="471052" name="Line 12"/>
          <p:cNvSpPr>
            <a:spLocks noChangeShapeType="1"/>
          </p:cNvSpPr>
          <p:nvPr/>
        </p:nvSpPr>
        <p:spPr bwMode="auto">
          <a:xfrm flipH="1">
            <a:off x="3333750" y="2644775"/>
            <a:ext cx="1050925" cy="568325"/>
          </a:xfrm>
          <a:prstGeom prst="line">
            <a:avLst/>
          </a:prstGeom>
          <a:noFill/>
          <a:ln w="12700">
            <a:solidFill>
              <a:schemeClr val="bg2"/>
            </a:solidFill>
            <a:round/>
            <a:headEnd type="none" w="med" len="med"/>
            <a:tailEnd type="none" w="med" len="med"/>
          </a:ln>
          <a:effectLst/>
        </p:spPr>
        <p:txBody>
          <a:bodyPr wrap="none"/>
          <a:lstStyle/>
          <a:p>
            <a:endParaRPr lang="en-US"/>
          </a:p>
        </p:txBody>
      </p:sp>
      <p:sp>
        <p:nvSpPr>
          <p:cNvPr id="471053" name="Text Box 13"/>
          <p:cNvSpPr txBox="1">
            <a:spLocks noChangeArrowheads="1"/>
          </p:cNvSpPr>
          <p:nvPr/>
        </p:nvSpPr>
        <p:spPr bwMode="auto">
          <a:xfrm>
            <a:off x="5874200" y="2416300"/>
            <a:ext cx="558800" cy="396875"/>
          </a:xfrm>
          <a:prstGeom prst="rect">
            <a:avLst/>
          </a:prstGeom>
          <a:noFill/>
          <a:ln w="12700">
            <a:noFill/>
            <a:miter lim="800000"/>
            <a:headEnd type="none" w="sm" len="sm"/>
            <a:tailEnd type="none" w="sm" len="sm"/>
          </a:ln>
          <a:effectLst/>
        </p:spPr>
        <p:txBody>
          <a:bodyPr>
            <a:spAutoFit/>
          </a:bodyPr>
          <a:lstStyle/>
          <a:p>
            <a:r>
              <a:rPr lang="en-US" sz="2000" i="1" dirty="0">
                <a:solidFill>
                  <a:schemeClr val="bg2"/>
                </a:solidFill>
                <a:latin typeface="Times New Roman" pitchFamily="18" charset="0"/>
              </a:rPr>
              <a:t>y  </a:t>
            </a:r>
          </a:p>
        </p:txBody>
      </p:sp>
      <p:sp>
        <p:nvSpPr>
          <p:cNvPr id="471054" name="Text Box 14"/>
          <p:cNvSpPr txBox="1">
            <a:spLocks noChangeArrowheads="1"/>
          </p:cNvSpPr>
          <p:nvPr/>
        </p:nvSpPr>
        <p:spPr bwMode="auto">
          <a:xfrm>
            <a:off x="2992950" y="3059625"/>
            <a:ext cx="558800" cy="396875"/>
          </a:xfrm>
          <a:prstGeom prst="rect">
            <a:avLst/>
          </a:prstGeom>
          <a:noFill/>
          <a:ln w="12700">
            <a:noFill/>
            <a:miter lim="800000"/>
            <a:headEnd type="none" w="sm" len="sm"/>
            <a:tailEnd type="none" w="sm" len="sm"/>
          </a:ln>
          <a:effectLst/>
        </p:spPr>
        <p:txBody>
          <a:bodyPr>
            <a:spAutoFit/>
          </a:bodyPr>
          <a:lstStyle/>
          <a:p>
            <a:r>
              <a:rPr lang="en-US" sz="2000" i="1" dirty="0">
                <a:solidFill>
                  <a:schemeClr val="bg2"/>
                </a:solidFill>
                <a:latin typeface="Times New Roman" pitchFamily="18" charset="0"/>
              </a:rPr>
              <a:t>x</a:t>
            </a:r>
          </a:p>
        </p:txBody>
      </p:sp>
      <p:graphicFrame>
        <p:nvGraphicFramePr>
          <p:cNvPr id="471055" name="Object 15"/>
          <p:cNvGraphicFramePr>
            <a:graphicFrameLocks noChangeAspect="1"/>
          </p:cNvGraphicFramePr>
          <p:nvPr/>
        </p:nvGraphicFramePr>
        <p:xfrm>
          <a:off x="4483100" y="2097088"/>
          <a:ext cx="225425" cy="254000"/>
        </p:xfrm>
        <a:graphic>
          <a:graphicData uri="http://schemas.openxmlformats.org/presentationml/2006/ole">
            <p:oleObj spid="_x0000_s471055" name="Equation" r:id="rId4" imgW="126720" imgH="139680" progId="Equation.DSMT4">
              <p:embed/>
            </p:oleObj>
          </a:graphicData>
        </a:graphic>
      </p:graphicFrame>
      <p:sp>
        <p:nvSpPr>
          <p:cNvPr id="471056" name="Line 16"/>
          <p:cNvSpPr>
            <a:spLocks noChangeShapeType="1"/>
          </p:cNvSpPr>
          <p:nvPr/>
        </p:nvSpPr>
        <p:spPr bwMode="auto">
          <a:xfrm flipH="1" flipV="1">
            <a:off x="4384675" y="1220788"/>
            <a:ext cx="0" cy="1436687"/>
          </a:xfrm>
          <a:prstGeom prst="line">
            <a:avLst/>
          </a:prstGeom>
          <a:noFill/>
          <a:ln w="12700">
            <a:solidFill>
              <a:schemeClr val="bg2"/>
            </a:solidFill>
            <a:round/>
            <a:headEnd type="none" w="med" len="med"/>
            <a:tailEnd type="none" w="med" len="med"/>
          </a:ln>
          <a:effectLst/>
        </p:spPr>
        <p:txBody>
          <a:bodyPr wrap="none"/>
          <a:lstStyle/>
          <a:p>
            <a:endParaRPr lang="en-US"/>
          </a:p>
        </p:txBody>
      </p:sp>
      <p:sp>
        <p:nvSpPr>
          <p:cNvPr id="471058" name="Line 18"/>
          <p:cNvSpPr>
            <a:spLocks noChangeShapeType="1"/>
          </p:cNvSpPr>
          <p:nvPr/>
        </p:nvSpPr>
        <p:spPr bwMode="auto">
          <a:xfrm flipV="1">
            <a:off x="4384675" y="2127250"/>
            <a:ext cx="430213" cy="520700"/>
          </a:xfrm>
          <a:prstGeom prst="line">
            <a:avLst/>
          </a:prstGeom>
          <a:noFill/>
          <a:ln w="12700">
            <a:solidFill>
              <a:schemeClr val="bg2"/>
            </a:solidFill>
            <a:round/>
            <a:headEnd type="none" w="sm" len="sm"/>
            <a:tailEnd type="triangle" w="sm" len="sm"/>
          </a:ln>
          <a:effectLst/>
        </p:spPr>
        <p:txBody>
          <a:bodyPr wrap="none"/>
          <a:lstStyle/>
          <a:p>
            <a:endParaRPr lang="en-US"/>
          </a:p>
        </p:txBody>
      </p:sp>
      <p:sp>
        <p:nvSpPr>
          <p:cNvPr id="471062" name="Line 22"/>
          <p:cNvSpPr>
            <a:spLocks noChangeShapeType="1"/>
          </p:cNvSpPr>
          <p:nvPr/>
        </p:nvSpPr>
        <p:spPr bwMode="auto">
          <a:xfrm flipV="1">
            <a:off x="4397375" y="3424238"/>
            <a:ext cx="0" cy="606425"/>
          </a:xfrm>
          <a:prstGeom prst="line">
            <a:avLst/>
          </a:prstGeom>
          <a:noFill/>
          <a:ln w="38100">
            <a:solidFill>
              <a:srgbClr val="FF99FF"/>
            </a:solidFill>
            <a:round/>
            <a:headEnd type="none" w="sm" len="sm"/>
            <a:tailEnd type="triangle" w="sm" len="med"/>
          </a:ln>
          <a:effectLst/>
        </p:spPr>
        <p:txBody>
          <a:bodyPr wrap="none"/>
          <a:lstStyle/>
          <a:p>
            <a:endParaRPr lang="en-US"/>
          </a:p>
        </p:txBody>
      </p:sp>
      <p:sp>
        <p:nvSpPr>
          <p:cNvPr id="471063" name="Line 23"/>
          <p:cNvSpPr>
            <a:spLocks noChangeShapeType="1"/>
          </p:cNvSpPr>
          <p:nvPr/>
        </p:nvSpPr>
        <p:spPr bwMode="auto">
          <a:xfrm>
            <a:off x="4059238" y="3679825"/>
            <a:ext cx="676275" cy="0"/>
          </a:xfrm>
          <a:prstGeom prst="line">
            <a:avLst/>
          </a:prstGeom>
          <a:noFill/>
          <a:ln w="12700">
            <a:solidFill>
              <a:schemeClr val="hlink"/>
            </a:solidFill>
            <a:round/>
            <a:headEnd type="none" w="sm" len="sm"/>
            <a:tailEnd type="none" w="sm" len="sm"/>
          </a:ln>
          <a:effectLst/>
        </p:spPr>
        <p:txBody>
          <a:bodyPr wrap="none"/>
          <a:lstStyle/>
          <a:p>
            <a:endParaRPr lang="en-US"/>
          </a:p>
        </p:txBody>
      </p:sp>
      <p:sp>
        <p:nvSpPr>
          <p:cNvPr id="471064" name="Line 24"/>
          <p:cNvSpPr>
            <a:spLocks noChangeShapeType="1"/>
          </p:cNvSpPr>
          <p:nvPr/>
        </p:nvSpPr>
        <p:spPr bwMode="auto">
          <a:xfrm>
            <a:off x="4059238" y="3768725"/>
            <a:ext cx="676275" cy="0"/>
          </a:xfrm>
          <a:prstGeom prst="line">
            <a:avLst/>
          </a:prstGeom>
          <a:noFill/>
          <a:ln w="12700">
            <a:solidFill>
              <a:schemeClr val="hlink"/>
            </a:solidFill>
            <a:round/>
            <a:headEnd type="none" w="sm" len="sm"/>
            <a:tailEnd type="none" w="sm" len="sm"/>
          </a:ln>
          <a:effectLst/>
        </p:spPr>
        <p:txBody>
          <a:bodyPr wrap="none"/>
          <a:lstStyle/>
          <a:p>
            <a:endParaRPr lang="en-US"/>
          </a:p>
        </p:txBody>
      </p:sp>
      <p:sp>
        <p:nvSpPr>
          <p:cNvPr id="471065" name="Line 25"/>
          <p:cNvSpPr>
            <a:spLocks noChangeShapeType="1"/>
          </p:cNvSpPr>
          <p:nvPr/>
        </p:nvSpPr>
        <p:spPr bwMode="auto">
          <a:xfrm>
            <a:off x="4059238" y="3859213"/>
            <a:ext cx="676275" cy="0"/>
          </a:xfrm>
          <a:prstGeom prst="line">
            <a:avLst/>
          </a:prstGeom>
          <a:noFill/>
          <a:ln w="12700">
            <a:solidFill>
              <a:schemeClr val="hlink"/>
            </a:solidFill>
            <a:round/>
            <a:headEnd type="none" w="sm" len="sm"/>
            <a:tailEnd type="none" w="sm" len="sm"/>
          </a:ln>
          <a:effectLst/>
        </p:spPr>
        <p:txBody>
          <a:bodyPr wrap="none"/>
          <a:lstStyle/>
          <a:p>
            <a:endParaRPr lang="en-US"/>
          </a:p>
        </p:txBody>
      </p:sp>
      <p:sp>
        <p:nvSpPr>
          <p:cNvPr id="471066" name="Line 26"/>
          <p:cNvSpPr>
            <a:spLocks noChangeShapeType="1"/>
          </p:cNvSpPr>
          <p:nvPr/>
        </p:nvSpPr>
        <p:spPr bwMode="auto">
          <a:xfrm flipH="1">
            <a:off x="3668713" y="4157663"/>
            <a:ext cx="701675" cy="387350"/>
          </a:xfrm>
          <a:prstGeom prst="line">
            <a:avLst/>
          </a:prstGeom>
          <a:noFill/>
          <a:ln w="38100">
            <a:solidFill>
              <a:schemeClr val="hlink"/>
            </a:solidFill>
            <a:round/>
            <a:headEnd type="none" w="sm" len="sm"/>
            <a:tailEnd type="triangle" w="med" len="med"/>
          </a:ln>
          <a:effectLst/>
        </p:spPr>
        <p:txBody>
          <a:bodyPr wrap="none"/>
          <a:lstStyle/>
          <a:p>
            <a:endParaRPr lang="en-US"/>
          </a:p>
        </p:txBody>
      </p:sp>
      <p:graphicFrame>
        <p:nvGraphicFramePr>
          <p:cNvPr id="471067" name="Object 27"/>
          <p:cNvGraphicFramePr>
            <a:graphicFrameLocks noChangeAspect="1"/>
          </p:cNvGraphicFramePr>
          <p:nvPr/>
        </p:nvGraphicFramePr>
        <p:xfrm>
          <a:off x="5314950" y="4008438"/>
          <a:ext cx="479425" cy="536575"/>
        </p:xfrm>
        <a:graphic>
          <a:graphicData uri="http://schemas.openxmlformats.org/presentationml/2006/ole">
            <p:oleObj spid="_x0000_s471067" name="Equation" r:id="rId5" imgW="215640" imgH="241200" progId="Equation.DSMT4">
              <p:embed/>
            </p:oleObj>
          </a:graphicData>
        </a:graphic>
      </p:graphicFrame>
      <p:sp>
        <p:nvSpPr>
          <p:cNvPr id="471069" name="Text Box 29"/>
          <p:cNvSpPr txBox="1">
            <a:spLocks noChangeArrowheads="1"/>
          </p:cNvSpPr>
          <p:nvPr/>
        </p:nvSpPr>
        <p:spPr bwMode="auto">
          <a:xfrm>
            <a:off x="1992086" y="1516970"/>
            <a:ext cx="1743982" cy="400110"/>
          </a:xfrm>
          <a:prstGeom prst="rect">
            <a:avLst/>
          </a:prstGeom>
          <a:noFill/>
          <a:ln w="12700">
            <a:noFill/>
            <a:miter lim="800000"/>
            <a:headEnd type="none" w="sm" len="sm"/>
            <a:tailEnd type="none" w="sm" len="sm"/>
          </a:ln>
          <a:effectLst/>
        </p:spPr>
        <p:txBody>
          <a:bodyPr wrap="square">
            <a:spAutoFit/>
          </a:bodyPr>
          <a:lstStyle/>
          <a:p>
            <a:r>
              <a:rPr lang="en-US" sz="2000" dirty="0" smtClean="0">
                <a:solidFill>
                  <a:schemeClr val="bg1"/>
                </a:solidFill>
              </a:rPr>
              <a:t>PEC sphere</a:t>
            </a:r>
            <a:endParaRPr lang="en-US" sz="2000" dirty="0">
              <a:solidFill>
                <a:schemeClr val="bg1"/>
              </a:solidFill>
            </a:endParaRPr>
          </a:p>
        </p:txBody>
      </p:sp>
      <p:sp>
        <p:nvSpPr>
          <p:cNvPr id="471070" name="Text Box 30"/>
          <p:cNvSpPr txBox="1">
            <a:spLocks noChangeArrowheads="1"/>
          </p:cNvSpPr>
          <p:nvPr/>
        </p:nvSpPr>
        <p:spPr bwMode="auto">
          <a:xfrm>
            <a:off x="4829175" y="3424238"/>
            <a:ext cx="620713" cy="396875"/>
          </a:xfrm>
          <a:prstGeom prst="rect">
            <a:avLst/>
          </a:prstGeom>
          <a:noFill/>
          <a:ln w="12700">
            <a:noFill/>
            <a:miter lim="800000"/>
            <a:headEnd type="none" w="sm" len="sm"/>
            <a:tailEnd type="none" w="sm" len="sm"/>
          </a:ln>
          <a:effectLst/>
        </p:spPr>
        <p:txBody>
          <a:bodyPr>
            <a:spAutoFit/>
          </a:bodyPr>
          <a:lstStyle/>
          <a:p>
            <a:r>
              <a:rPr lang="en-US" sz="2000">
                <a:solidFill>
                  <a:schemeClr val="bg1"/>
                </a:solidFill>
              </a:rPr>
              <a:t>PW</a:t>
            </a:r>
          </a:p>
        </p:txBody>
      </p:sp>
      <p:sp>
        <p:nvSpPr>
          <p:cNvPr id="471071" name="Line 31"/>
          <p:cNvSpPr>
            <a:spLocks noChangeShapeType="1"/>
          </p:cNvSpPr>
          <p:nvPr/>
        </p:nvSpPr>
        <p:spPr bwMode="auto">
          <a:xfrm flipV="1">
            <a:off x="4422775" y="4156365"/>
            <a:ext cx="695490" cy="2886"/>
          </a:xfrm>
          <a:prstGeom prst="line">
            <a:avLst/>
          </a:prstGeom>
          <a:noFill/>
          <a:ln w="38100">
            <a:solidFill>
              <a:schemeClr val="bg1"/>
            </a:solidFill>
            <a:round/>
            <a:headEnd type="none" w="sm" len="sm"/>
            <a:tailEnd type="triangle" w="med" len="med"/>
          </a:ln>
          <a:effectLst/>
        </p:spPr>
        <p:txBody>
          <a:bodyPr wrap="none"/>
          <a:lstStyle/>
          <a:p>
            <a:endParaRPr lang="en-US"/>
          </a:p>
        </p:txBody>
      </p:sp>
      <p:graphicFrame>
        <p:nvGraphicFramePr>
          <p:cNvPr id="471072" name="Object 32"/>
          <p:cNvGraphicFramePr>
            <a:graphicFrameLocks noChangeAspect="1"/>
          </p:cNvGraphicFramePr>
          <p:nvPr/>
        </p:nvGraphicFramePr>
        <p:xfrm>
          <a:off x="3051175" y="4349750"/>
          <a:ext cx="422275" cy="534988"/>
        </p:xfrm>
        <a:graphic>
          <a:graphicData uri="http://schemas.openxmlformats.org/presentationml/2006/ole">
            <p:oleObj spid="_x0000_s471072" name="Equation" r:id="rId6" imgW="190440" imgH="241200" progId="Equation.DSMT4">
              <p:embed/>
            </p:oleObj>
          </a:graphicData>
        </a:graphic>
      </p:graphicFrame>
      <p:graphicFrame>
        <p:nvGraphicFramePr>
          <p:cNvPr id="471075" name="Object 35"/>
          <p:cNvGraphicFramePr>
            <a:graphicFrameLocks noChangeAspect="1"/>
          </p:cNvGraphicFramePr>
          <p:nvPr/>
        </p:nvGraphicFramePr>
        <p:xfrm>
          <a:off x="1943100" y="5476875"/>
          <a:ext cx="5035550" cy="1011238"/>
        </p:xfrm>
        <a:graphic>
          <a:graphicData uri="http://schemas.openxmlformats.org/presentationml/2006/ole">
            <p:oleObj spid="_x0000_s471075" name="Equation" r:id="rId7" imgW="2082600" imgH="419040" progId="Equation.DSMT4">
              <p:embed/>
            </p:oleObj>
          </a:graphicData>
        </a:graphic>
      </p:graphicFrame>
      <p:sp>
        <p:nvSpPr>
          <p:cNvPr id="23" name="Slide Number Placeholder 22"/>
          <p:cNvSpPr>
            <a:spLocks noGrp="1"/>
          </p:cNvSpPr>
          <p:nvPr>
            <p:ph type="sldNum" sz="quarter" idx="4"/>
          </p:nvPr>
        </p:nvSpPr>
        <p:spPr/>
        <p:txBody>
          <a:bodyPr/>
          <a:lstStyle/>
          <a:p>
            <a:fld id="{9C25AA31-AF74-48BE-9CAD-B890F461733B}"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4"/>
          </p:nvPr>
        </p:nvSpPr>
        <p:spPr/>
        <p:txBody>
          <a:bodyPr/>
          <a:lstStyle/>
          <a:p>
            <a:fld id="{9C25AA31-AF74-48BE-9CAD-B890F461733B}" type="slidenum">
              <a:rPr lang="en-US" smtClean="0"/>
              <a:pPr/>
              <a:t>20</a:t>
            </a:fld>
            <a:endParaRPr lang="en-US"/>
          </a:p>
        </p:txBody>
      </p:sp>
      <p:graphicFrame>
        <p:nvGraphicFramePr>
          <p:cNvPr id="565254" name="Object 5"/>
          <p:cNvGraphicFramePr>
            <a:graphicFrameLocks noChangeAspect="1"/>
          </p:cNvGraphicFramePr>
          <p:nvPr/>
        </p:nvGraphicFramePr>
        <p:xfrm>
          <a:off x="1452895" y="2062755"/>
          <a:ext cx="5521325" cy="2154238"/>
        </p:xfrm>
        <a:graphic>
          <a:graphicData uri="http://schemas.openxmlformats.org/presentationml/2006/ole">
            <p:oleObj spid="_x0000_s566275" name="Equation" r:id="rId4" imgW="2476440" imgH="965160" progId="Equation.DSMT4">
              <p:embed/>
            </p:oleObj>
          </a:graphicData>
        </a:graphic>
      </p:graphicFrame>
      <p:sp>
        <p:nvSpPr>
          <p:cNvPr id="9" name="TextBox 8"/>
          <p:cNvSpPr txBox="1"/>
          <p:nvPr/>
        </p:nvSpPr>
        <p:spPr>
          <a:xfrm>
            <a:off x="2388357" y="1214650"/>
            <a:ext cx="3744936" cy="400110"/>
          </a:xfrm>
          <a:prstGeom prst="rect">
            <a:avLst/>
          </a:prstGeom>
          <a:noFill/>
        </p:spPr>
        <p:txBody>
          <a:bodyPr wrap="none" rtlCol="0">
            <a:spAutoFit/>
          </a:bodyPr>
          <a:lstStyle/>
          <a:p>
            <a:r>
              <a:rPr lang="en-US" sz="2000" b="1" dirty="0" smtClean="0">
                <a:solidFill>
                  <a:schemeClr val="bg1"/>
                </a:solidFill>
              </a:rPr>
              <a:t>Final Backscattered Far Field</a:t>
            </a:r>
            <a:endParaRPr lang="en-US" sz="2000" b="1" dirty="0">
              <a:solidFill>
                <a:schemeClr val="bg1"/>
              </a:solidFill>
            </a:endParaRPr>
          </a:p>
        </p:txBody>
      </p:sp>
      <p:sp>
        <p:nvSpPr>
          <p:cNvPr id="11" name="Text Box 2"/>
          <p:cNvSpPr txBox="1">
            <a:spLocks noChangeArrowheads="1"/>
          </p:cNvSpPr>
          <p:nvPr/>
        </p:nvSpPr>
        <p:spPr bwMode="auto">
          <a:xfrm>
            <a:off x="730582" y="0"/>
            <a:ext cx="7800975" cy="701675"/>
          </a:xfrm>
          <a:prstGeom prst="rect">
            <a:avLst/>
          </a:prstGeom>
          <a:noFill/>
          <a:ln w="12700">
            <a:noFill/>
            <a:miter lim="800000"/>
            <a:headEnd type="none" w="sm" len="sm"/>
            <a:tailEnd type="none" w="sm" len="sm"/>
          </a:ln>
          <a:effectLst/>
        </p:spPr>
        <p:txBody>
          <a:bodyPr>
            <a:spAutoFit/>
          </a:bodyPr>
          <a:lstStyle/>
          <a:p>
            <a:pPr algn="ctr"/>
            <a:r>
              <a:rPr lang="en-US" sz="4000" dirty="0">
                <a:solidFill>
                  <a:srgbClr val="FF9933"/>
                </a:solidFill>
                <a:effectLst>
                  <a:outerShdw blurRad="38100" dist="38100" dir="2700000" algn="tl">
                    <a:srgbClr val="C0C0C0"/>
                  </a:outerShdw>
                </a:effectLst>
              </a:rPr>
              <a:t>Backscattered Field (cont.)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5860" name="Object 4"/>
          <p:cNvGraphicFramePr>
            <a:graphicFrameLocks noChangeAspect="1"/>
          </p:cNvGraphicFramePr>
          <p:nvPr/>
        </p:nvGraphicFramePr>
        <p:xfrm>
          <a:off x="1983050" y="1452704"/>
          <a:ext cx="1233488" cy="1076325"/>
        </p:xfrm>
        <a:graphic>
          <a:graphicData uri="http://schemas.openxmlformats.org/presentationml/2006/ole">
            <p:oleObj spid="_x0000_s505860" name="Equation" r:id="rId4" imgW="495000" imgH="431640" progId="Equation.DSMT4">
              <p:embed/>
            </p:oleObj>
          </a:graphicData>
        </a:graphic>
      </p:graphicFrame>
      <p:sp>
        <p:nvSpPr>
          <p:cNvPr id="505861" name="Text Box 5"/>
          <p:cNvSpPr txBox="1">
            <a:spLocks noChangeArrowheads="1"/>
          </p:cNvSpPr>
          <p:nvPr/>
        </p:nvSpPr>
        <p:spPr bwMode="auto">
          <a:xfrm>
            <a:off x="1039458" y="1147405"/>
            <a:ext cx="600075" cy="396875"/>
          </a:xfrm>
          <a:prstGeom prst="rect">
            <a:avLst/>
          </a:prstGeom>
          <a:noFill/>
          <a:ln w="12700">
            <a:noFill/>
            <a:miter lim="800000"/>
            <a:headEnd type="none" w="sm" len="sm"/>
            <a:tailEnd type="none" w="sm" len="sm"/>
          </a:ln>
          <a:effectLst/>
        </p:spPr>
        <p:txBody>
          <a:bodyPr>
            <a:spAutoFit/>
          </a:bodyPr>
          <a:lstStyle/>
          <a:p>
            <a:r>
              <a:rPr lang="en-US" sz="2000" dirty="0">
                <a:solidFill>
                  <a:schemeClr val="bg1"/>
                </a:solidFill>
              </a:rPr>
              <a:t>Let</a:t>
            </a:r>
          </a:p>
        </p:txBody>
      </p:sp>
      <p:sp>
        <p:nvSpPr>
          <p:cNvPr id="505862" name="Text Box 6"/>
          <p:cNvSpPr txBox="1">
            <a:spLocks noChangeArrowheads="1"/>
          </p:cNvSpPr>
          <p:nvPr/>
        </p:nvSpPr>
        <p:spPr bwMode="auto">
          <a:xfrm>
            <a:off x="897744" y="3019782"/>
            <a:ext cx="7727641" cy="461665"/>
          </a:xfrm>
          <a:prstGeom prst="rect">
            <a:avLst/>
          </a:prstGeom>
          <a:noFill/>
          <a:ln w="12700">
            <a:noFill/>
            <a:miter lim="800000"/>
            <a:headEnd type="none" w="sm" len="sm"/>
            <a:tailEnd type="none" w="sm" len="sm"/>
          </a:ln>
          <a:effectLst/>
        </p:spPr>
        <p:txBody>
          <a:bodyPr wrap="square">
            <a:spAutoFit/>
          </a:bodyPr>
          <a:lstStyle/>
          <a:p>
            <a:r>
              <a:rPr lang="en-US" sz="2000" dirty="0">
                <a:solidFill>
                  <a:schemeClr val="bg1"/>
                </a:solidFill>
              </a:rPr>
              <a:t>Keep the </a:t>
            </a:r>
            <a:r>
              <a:rPr lang="en-US" sz="2000" dirty="0">
                <a:solidFill>
                  <a:schemeClr val="hlink"/>
                </a:solidFill>
              </a:rPr>
              <a:t>dominant</a:t>
            </a:r>
            <a:r>
              <a:rPr lang="en-US" sz="2000" dirty="0">
                <a:solidFill>
                  <a:schemeClr val="bg1"/>
                </a:solidFill>
              </a:rPr>
              <a:t> term in the series, which is the </a:t>
            </a:r>
            <a:r>
              <a:rPr lang="en-US" sz="2400" i="1" dirty="0">
                <a:solidFill>
                  <a:srgbClr val="FF0000"/>
                </a:solidFill>
                <a:latin typeface="Times New Roman" pitchFamily="18" charset="0"/>
              </a:rPr>
              <a:t>n </a:t>
            </a:r>
            <a:r>
              <a:rPr lang="en-US" sz="2000" dirty="0">
                <a:solidFill>
                  <a:srgbClr val="FF0000"/>
                </a:solidFill>
                <a:latin typeface="+mn-lt"/>
              </a:rPr>
              <a:t>= 1</a:t>
            </a:r>
            <a:r>
              <a:rPr lang="en-US" sz="2000" dirty="0">
                <a:solidFill>
                  <a:srgbClr val="FF0000"/>
                </a:solidFill>
              </a:rPr>
              <a:t> </a:t>
            </a:r>
            <a:r>
              <a:rPr lang="en-US" sz="2000" dirty="0">
                <a:solidFill>
                  <a:schemeClr val="bg1"/>
                </a:solidFill>
              </a:rPr>
              <a:t>term</a:t>
            </a:r>
          </a:p>
        </p:txBody>
      </p:sp>
      <p:graphicFrame>
        <p:nvGraphicFramePr>
          <p:cNvPr id="505863" name="Object 7"/>
          <p:cNvGraphicFramePr>
            <a:graphicFrameLocks noChangeAspect="1"/>
          </p:cNvGraphicFramePr>
          <p:nvPr/>
        </p:nvGraphicFramePr>
        <p:xfrm>
          <a:off x="925739" y="3554866"/>
          <a:ext cx="6861175" cy="736600"/>
        </p:xfrm>
        <a:graphic>
          <a:graphicData uri="http://schemas.openxmlformats.org/presentationml/2006/ole">
            <p:oleObj spid="_x0000_s505863" name="Equation" r:id="rId5" imgW="4025880" imgH="431640" progId="Equation.DSMT4">
              <p:embed/>
            </p:oleObj>
          </a:graphicData>
        </a:graphic>
      </p:graphicFrame>
      <p:sp>
        <p:nvSpPr>
          <p:cNvPr id="505866" name="Text Box 10"/>
          <p:cNvSpPr txBox="1">
            <a:spLocks noChangeArrowheads="1"/>
          </p:cNvSpPr>
          <p:nvPr/>
        </p:nvSpPr>
        <p:spPr bwMode="auto">
          <a:xfrm>
            <a:off x="201859" y="4458268"/>
            <a:ext cx="8778365" cy="400110"/>
          </a:xfrm>
          <a:prstGeom prst="rect">
            <a:avLst/>
          </a:prstGeom>
          <a:noFill/>
          <a:ln w="12700">
            <a:noFill/>
            <a:miter lim="800000"/>
            <a:headEnd type="none" w="sm" len="sm"/>
            <a:tailEnd type="none" w="sm" len="sm"/>
          </a:ln>
          <a:effectLst/>
        </p:spPr>
        <p:txBody>
          <a:bodyPr wrap="none">
            <a:spAutoFit/>
          </a:bodyPr>
          <a:lstStyle/>
          <a:p>
            <a:r>
              <a:rPr lang="en-US" dirty="0" smtClean="0">
                <a:solidFill>
                  <a:schemeClr val="bg1"/>
                </a:solidFill>
              </a:rPr>
              <a:t>Please see </a:t>
            </a:r>
            <a:r>
              <a:rPr lang="en-US" dirty="0">
                <a:solidFill>
                  <a:schemeClr val="bg1"/>
                </a:solidFill>
              </a:rPr>
              <a:t>the formulas for </a:t>
            </a:r>
            <a:r>
              <a:rPr lang="en-US" sz="2000" i="1" dirty="0" err="1">
                <a:solidFill>
                  <a:schemeClr val="bg1"/>
                </a:solidFill>
                <a:latin typeface="Times New Roman" pitchFamily="18" charset="0"/>
              </a:rPr>
              <a:t>d</a:t>
            </a:r>
            <a:r>
              <a:rPr lang="en-US" sz="2000" i="1" baseline="-25000" dirty="0" err="1">
                <a:solidFill>
                  <a:schemeClr val="bg1"/>
                </a:solidFill>
                <a:latin typeface="Times New Roman" pitchFamily="18" charset="0"/>
              </a:rPr>
              <a:t>n</a:t>
            </a:r>
            <a:r>
              <a:rPr lang="en-US" dirty="0">
                <a:solidFill>
                  <a:schemeClr val="bg1"/>
                </a:solidFill>
              </a:rPr>
              <a:t> and </a:t>
            </a:r>
            <a:r>
              <a:rPr lang="en-US" sz="2000" i="1" dirty="0">
                <a:solidFill>
                  <a:schemeClr val="bg1"/>
                </a:solidFill>
                <a:latin typeface="Times New Roman" pitchFamily="18" charset="0"/>
              </a:rPr>
              <a:t>e</a:t>
            </a:r>
            <a:r>
              <a:rPr lang="en-US" sz="2000" i="1" baseline="-25000" dirty="0">
                <a:solidFill>
                  <a:schemeClr val="bg1"/>
                </a:solidFill>
                <a:latin typeface="Times New Roman" pitchFamily="18" charset="0"/>
              </a:rPr>
              <a:t>n</a:t>
            </a:r>
            <a:r>
              <a:rPr lang="en-US" dirty="0">
                <a:solidFill>
                  <a:schemeClr val="bg1"/>
                </a:solidFill>
              </a:rPr>
              <a:t> to verify that lower terms are more dominant.</a:t>
            </a:r>
          </a:p>
        </p:txBody>
      </p:sp>
      <p:sp>
        <p:nvSpPr>
          <p:cNvPr id="9" name="Slide Number Placeholder 8"/>
          <p:cNvSpPr>
            <a:spLocks noGrp="1"/>
          </p:cNvSpPr>
          <p:nvPr>
            <p:ph type="sldNum" sz="quarter" idx="4"/>
          </p:nvPr>
        </p:nvSpPr>
        <p:spPr/>
        <p:txBody>
          <a:bodyPr/>
          <a:lstStyle/>
          <a:p>
            <a:fld id="{9C25AA31-AF74-48BE-9CAD-B890F461733B}" type="slidenum">
              <a:rPr lang="en-US" smtClean="0"/>
              <a:pPr/>
              <a:t>21</a:t>
            </a:fld>
            <a:endParaRPr lang="en-US"/>
          </a:p>
        </p:txBody>
      </p:sp>
      <p:sp>
        <p:nvSpPr>
          <p:cNvPr id="11" name="Text Box 2"/>
          <p:cNvSpPr txBox="1">
            <a:spLocks noChangeArrowheads="1"/>
          </p:cNvSpPr>
          <p:nvPr/>
        </p:nvSpPr>
        <p:spPr bwMode="auto">
          <a:xfrm>
            <a:off x="286603" y="0"/>
            <a:ext cx="8598090" cy="707886"/>
          </a:xfrm>
          <a:prstGeom prst="rect">
            <a:avLst/>
          </a:prstGeom>
          <a:noFill/>
          <a:ln w="12700">
            <a:noFill/>
            <a:miter lim="800000"/>
            <a:headEnd type="none" w="sm" len="sm"/>
            <a:tailEnd type="none" w="sm" len="sm"/>
          </a:ln>
          <a:effectLst/>
        </p:spPr>
        <p:txBody>
          <a:bodyPr wrap="square">
            <a:spAutoFit/>
          </a:bodyPr>
          <a:lstStyle/>
          <a:p>
            <a:pPr algn="ctr"/>
            <a:r>
              <a:rPr lang="en-US" sz="4000" dirty="0" smtClean="0">
                <a:solidFill>
                  <a:srgbClr val="FF9933"/>
                </a:solidFill>
                <a:effectLst>
                  <a:outerShdw blurRad="38100" dist="38100" dir="2700000" algn="tl">
                    <a:srgbClr val="C0C0C0"/>
                  </a:outerShdw>
                </a:effectLst>
              </a:rPr>
              <a:t>Low-Frequency Approximation</a:t>
            </a:r>
            <a:endParaRPr lang="en-US" sz="4000" dirty="0">
              <a:solidFill>
                <a:srgbClr val="FF9933"/>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4"/>
          </p:nvPr>
        </p:nvSpPr>
        <p:spPr/>
        <p:txBody>
          <a:bodyPr/>
          <a:lstStyle/>
          <a:p>
            <a:fld id="{9C25AA31-AF74-48BE-9CAD-B890F461733B}" type="slidenum">
              <a:rPr lang="en-US" smtClean="0"/>
              <a:pPr/>
              <a:t>22</a:t>
            </a:fld>
            <a:endParaRPr lang="en-US"/>
          </a:p>
        </p:txBody>
      </p:sp>
      <p:graphicFrame>
        <p:nvGraphicFramePr>
          <p:cNvPr id="565254" name="Object 5"/>
          <p:cNvGraphicFramePr>
            <a:graphicFrameLocks noChangeAspect="1"/>
          </p:cNvGraphicFramePr>
          <p:nvPr/>
        </p:nvGraphicFramePr>
        <p:xfrm>
          <a:off x="2056405" y="1502604"/>
          <a:ext cx="4559300" cy="2154237"/>
        </p:xfrm>
        <a:graphic>
          <a:graphicData uri="http://schemas.openxmlformats.org/presentationml/2006/ole">
            <p:oleObj spid="_x0000_s568322" name="Equation" r:id="rId4" imgW="2044440" imgH="965160" progId="Equation.DSMT4">
              <p:embed/>
            </p:oleObj>
          </a:graphicData>
        </a:graphic>
      </p:graphicFrame>
      <p:sp>
        <p:nvSpPr>
          <p:cNvPr id="6" name="Text Box 2"/>
          <p:cNvSpPr txBox="1">
            <a:spLocks noChangeArrowheads="1"/>
          </p:cNvSpPr>
          <p:nvPr/>
        </p:nvSpPr>
        <p:spPr bwMode="auto">
          <a:xfrm>
            <a:off x="0" y="0"/>
            <a:ext cx="8968285" cy="707886"/>
          </a:xfrm>
          <a:prstGeom prst="rect">
            <a:avLst/>
          </a:prstGeom>
          <a:noFill/>
          <a:ln w="12700">
            <a:noFill/>
            <a:miter lim="800000"/>
            <a:headEnd type="none" w="sm" len="sm"/>
            <a:tailEnd type="none" w="sm" len="sm"/>
          </a:ln>
          <a:effectLst/>
        </p:spPr>
        <p:txBody>
          <a:bodyPr wrap="square">
            <a:spAutoFit/>
          </a:bodyPr>
          <a:lstStyle/>
          <a:p>
            <a:pPr algn="ctr"/>
            <a:r>
              <a:rPr lang="en-US" sz="4000" dirty="0" smtClean="0">
                <a:solidFill>
                  <a:srgbClr val="FF9933"/>
                </a:solidFill>
                <a:effectLst>
                  <a:outerShdw blurRad="38100" dist="38100" dir="2700000" algn="tl">
                    <a:srgbClr val="C0C0C0"/>
                  </a:outerShdw>
                </a:effectLst>
              </a:rPr>
              <a:t>Low-Frequency Backscattered Field</a:t>
            </a:r>
            <a:endParaRPr lang="en-US" sz="4000" dirty="0">
              <a:solidFill>
                <a:srgbClr val="FF9933"/>
              </a:solidFill>
              <a:effectLst>
                <a:outerShdw blurRad="38100" dist="38100" dir="2700000" algn="tl">
                  <a:srgbClr val="C0C0C0"/>
                </a:outerShdw>
              </a:effectLst>
            </a:endParaRPr>
          </a:p>
        </p:txBody>
      </p:sp>
      <p:sp>
        <p:nvSpPr>
          <p:cNvPr id="7" name="Text Box 5"/>
          <p:cNvSpPr txBox="1">
            <a:spLocks noChangeArrowheads="1"/>
          </p:cNvSpPr>
          <p:nvPr/>
        </p:nvSpPr>
        <p:spPr bwMode="auto">
          <a:xfrm>
            <a:off x="889333" y="969984"/>
            <a:ext cx="2099527" cy="400110"/>
          </a:xfrm>
          <a:prstGeom prst="rect">
            <a:avLst/>
          </a:prstGeom>
          <a:noFill/>
          <a:ln w="12700">
            <a:noFill/>
            <a:miter lim="800000"/>
            <a:headEnd type="none" w="sm" len="sm"/>
            <a:tailEnd type="none" w="sm" len="sm"/>
          </a:ln>
          <a:effectLst/>
        </p:spPr>
        <p:txBody>
          <a:bodyPr wrap="square">
            <a:spAutoFit/>
          </a:bodyPr>
          <a:lstStyle/>
          <a:p>
            <a:r>
              <a:rPr lang="en-US" sz="2000" dirty="0" smtClean="0">
                <a:solidFill>
                  <a:schemeClr val="bg1"/>
                </a:solidFill>
              </a:rPr>
              <a:t>We thus have</a:t>
            </a:r>
            <a:endParaRPr lang="en-US" sz="2000" dirty="0">
              <a:solidFill>
                <a:schemeClr val="bg1"/>
              </a:solidFill>
            </a:endParaRPr>
          </a:p>
        </p:txBody>
      </p:sp>
      <p:graphicFrame>
        <p:nvGraphicFramePr>
          <p:cNvPr id="568323" name="Object 6"/>
          <p:cNvGraphicFramePr>
            <a:graphicFrameLocks noChangeAspect="1"/>
          </p:cNvGraphicFramePr>
          <p:nvPr/>
        </p:nvGraphicFramePr>
        <p:xfrm>
          <a:off x="2867025" y="4725988"/>
          <a:ext cx="2860675" cy="566737"/>
        </p:xfrm>
        <a:graphic>
          <a:graphicData uri="http://schemas.openxmlformats.org/presentationml/2006/ole">
            <p:oleObj spid="_x0000_s568323" name="Equation" r:id="rId5" imgW="1282680" imgH="253800" progId="Equation.DSMT4">
              <p:embed/>
            </p:oleObj>
          </a:graphicData>
        </a:graphic>
      </p:graphicFrame>
      <p:sp>
        <p:nvSpPr>
          <p:cNvPr id="12" name="TextBox 11"/>
          <p:cNvSpPr txBox="1"/>
          <p:nvPr/>
        </p:nvSpPr>
        <p:spPr>
          <a:xfrm>
            <a:off x="1937982" y="4217157"/>
            <a:ext cx="883575" cy="400110"/>
          </a:xfrm>
          <a:prstGeom prst="rect">
            <a:avLst/>
          </a:prstGeom>
          <a:noFill/>
        </p:spPr>
        <p:txBody>
          <a:bodyPr wrap="none" rtlCol="0">
            <a:spAutoFit/>
          </a:bodyPr>
          <a:lstStyle/>
          <a:p>
            <a:r>
              <a:rPr lang="en-US" sz="2000" dirty="0" smtClean="0">
                <a:solidFill>
                  <a:schemeClr val="bg1"/>
                </a:solidFill>
              </a:rPr>
              <a:t>where</a:t>
            </a:r>
            <a:endParaRPr lang="en-US" sz="2000" dirty="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4"/>
          </p:nvPr>
        </p:nvSpPr>
        <p:spPr/>
        <p:txBody>
          <a:bodyPr/>
          <a:lstStyle/>
          <a:p>
            <a:fld id="{9C25AA31-AF74-48BE-9CAD-B890F461733B}" type="slidenum">
              <a:rPr lang="en-US" smtClean="0"/>
              <a:pPr/>
              <a:t>23</a:t>
            </a:fld>
            <a:endParaRPr lang="en-US"/>
          </a:p>
        </p:txBody>
      </p:sp>
      <p:graphicFrame>
        <p:nvGraphicFramePr>
          <p:cNvPr id="565254" name="Object 5"/>
          <p:cNvGraphicFramePr>
            <a:graphicFrameLocks noChangeAspect="1"/>
          </p:cNvGraphicFramePr>
          <p:nvPr/>
        </p:nvGraphicFramePr>
        <p:xfrm>
          <a:off x="2427643" y="1871852"/>
          <a:ext cx="3595688" cy="2154237"/>
        </p:xfrm>
        <a:graphic>
          <a:graphicData uri="http://schemas.openxmlformats.org/presentationml/2006/ole">
            <p:oleObj spid="_x0000_s569346" name="Equation" r:id="rId4" imgW="1612800" imgH="965160" progId="Equation.DSMT4">
              <p:embed/>
            </p:oleObj>
          </a:graphicData>
        </a:graphic>
      </p:graphicFrame>
      <p:sp>
        <p:nvSpPr>
          <p:cNvPr id="7" name="Text Box 5"/>
          <p:cNvSpPr txBox="1">
            <a:spLocks noChangeArrowheads="1"/>
          </p:cNvSpPr>
          <p:nvPr/>
        </p:nvSpPr>
        <p:spPr bwMode="auto">
          <a:xfrm>
            <a:off x="998515" y="1133757"/>
            <a:ext cx="2099527" cy="400110"/>
          </a:xfrm>
          <a:prstGeom prst="rect">
            <a:avLst/>
          </a:prstGeom>
          <a:noFill/>
          <a:ln w="12700">
            <a:noFill/>
            <a:miter lim="800000"/>
            <a:headEnd type="none" w="sm" len="sm"/>
            <a:tailEnd type="none" w="sm" len="sm"/>
          </a:ln>
          <a:effectLst/>
        </p:spPr>
        <p:txBody>
          <a:bodyPr wrap="square">
            <a:spAutoFit/>
          </a:bodyPr>
          <a:lstStyle/>
          <a:p>
            <a:r>
              <a:rPr lang="en-US" sz="2000" dirty="0" smtClean="0">
                <a:solidFill>
                  <a:schemeClr val="bg1"/>
                </a:solidFill>
              </a:rPr>
              <a:t>Hence, we have</a:t>
            </a:r>
            <a:endParaRPr lang="en-US" sz="2000" dirty="0">
              <a:solidFill>
                <a:schemeClr val="bg1"/>
              </a:solidFill>
            </a:endParaRPr>
          </a:p>
        </p:txBody>
      </p:sp>
      <p:sp>
        <p:nvSpPr>
          <p:cNvPr id="8" name="TextBox 7"/>
          <p:cNvSpPr txBox="1"/>
          <p:nvPr/>
        </p:nvSpPr>
        <p:spPr>
          <a:xfrm>
            <a:off x="1078173" y="5117909"/>
            <a:ext cx="6973960" cy="400110"/>
          </a:xfrm>
          <a:prstGeom prst="rect">
            <a:avLst/>
          </a:prstGeom>
          <a:noFill/>
        </p:spPr>
        <p:txBody>
          <a:bodyPr wrap="none" rtlCol="0">
            <a:spAutoFit/>
          </a:bodyPr>
          <a:lstStyle/>
          <a:p>
            <a:r>
              <a:rPr lang="en-US" sz="2000" dirty="0" smtClean="0">
                <a:solidFill>
                  <a:schemeClr val="bg1"/>
                </a:solidFill>
              </a:rPr>
              <a:t>We next evaluate the coefficients </a:t>
            </a:r>
            <a:r>
              <a:rPr lang="en-US" sz="2000" i="1" dirty="0" smtClean="0">
                <a:solidFill>
                  <a:schemeClr val="bg1"/>
                </a:solidFill>
                <a:latin typeface="+mn-lt"/>
              </a:rPr>
              <a:t>e</a:t>
            </a:r>
            <a:r>
              <a:rPr lang="en-US" sz="2000" baseline="-25000" dirty="0" smtClean="0">
                <a:solidFill>
                  <a:schemeClr val="bg1"/>
                </a:solidFill>
                <a:latin typeface="+mn-lt"/>
              </a:rPr>
              <a:t>1</a:t>
            </a:r>
            <a:r>
              <a:rPr lang="en-US" sz="2000" dirty="0" smtClean="0">
                <a:solidFill>
                  <a:schemeClr val="bg1"/>
                </a:solidFill>
              </a:rPr>
              <a:t> and </a:t>
            </a:r>
            <a:r>
              <a:rPr lang="en-US" sz="2000" i="1" dirty="0" smtClean="0">
                <a:solidFill>
                  <a:schemeClr val="bg1"/>
                </a:solidFill>
                <a:latin typeface="+mn-lt"/>
              </a:rPr>
              <a:t>d</a:t>
            </a:r>
            <a:r>
              <a:rPr lang="en-US" sz="2000" baseline="-25000" dirty="0" smtClean="0">
                <a:solidFill>
                  <a:schemeClr val="bg1"/>
                </a:solidFill>
                <a:latin typeface="+mn-lt"/>
              </a:rPr>
              <a:t>1</a:t>
            </a:r>
            <a:r>
              <a:rPr lang="en-US" sz="2000" dirty="0" smtClean="0">
                <a:solidFill>
                  <a:schemeClr val="bg1"/>
                </a:solidFill>
              </a:rPr>
              <a:t> at low frequency.</a:t>
            </a:r>
            <a:endParaRPr lang="en-US" sz="2000" dirty="0">
              <a:solidFill>
                <a:schemeClr val="bg1"/>
              </a:solidFill>
            </a:endParaRPr>
          </a:p>
        </p:txBody>
      </p:sp>
      <p:sp>
        <p:nvSpPr>
          <p:cNvPr id="9" name="Text Box 2"/>
          <p:cNvSpPr txBox="1">
            <a:spLocks noChangeArrowheads="1"/>
          </p:cNvSpPr>
          <p:nvPr/>
        </p:nvSpPr>
        <p:spPr bwMode="auto">
          <a:xfrm>
            <a:off x="0" y="0"/>
            <a:ext cx="9144000" cy="646331"/>
          </a:xfrm>
          <a:prstGeom prst="rect">
            <a:avLst/>
          </a:prstGeom>
          <a:noFill/>
          <a:ln w="12700">
            <a:noFill/>
            <a:miter lim="800000"/>
            <a:headEnd type="none" w="sm" len="sm"/>
            <a:tailEnd type="none" w="sm" len="sm"/>
          </a:ln>
          <a:effectLst/>
        </p:spPr>
        <p:txBody>
          <a:bodyPr wrap="square">
            <a:spAutoFit/>
          </a:bodyPr>
          <a:lstStyle/>
          <a:p>
            <a:pPr algn="ctr"/>
            <a:r>
              <a:rPr lang="en-US" sz="3600" dirty="0" smtClean="0">
                <a:solidFill>
                  <a:srgbClr val="FF9933"/>
                </a:solidFill>
                <a:effectLst>
                  <a:outerShdw blurRad="38100" dist="38100" dir="2700000" algn="tl">
                    <a:srgbClr val="C0C0C0"/>
                  </a:outerShdw>
                </a:effectLst>
              </a:rPr>
              <a:t>Low-Frequency Backscattered Field (cont.)</a:t>
            </a:r>
            <a:endParaRPr lang="en-US" sz="3600" dirty="0">
              <a:solidFill>
                <a:srgbClr val="FF9933"/>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4600" name="Object 8"/>
          <p:cNvGraphicFramePr>
            <a:graphicFrameLocks noChangeAspect="1"/>
          </p:cNvGraphicFramePr>
          <p:nvPr/>
        </p:nvGraphicFramePr>
        <p:xfrm>
          <a:off x="2687959" y="1634250"/>
          <a:ext cx="2211388" cy="990600"/>
        </p:xfrm>
        <a:graphic>
          <a:graphicData uri="http://schemas.openxmlformats.org/presentationml/2006/ole">
            <p:oleObj spid="_x0000_s494600" name="Equation" r:id="rId4" imgW="1104840" imgH="495000" progId="Equation.DSMT4">
              <p:embed/>
            </p:oleObj>
          </a:graphicData>
        </a:graphic>
      </p:graphicFrame>
      <p:graphicFrame>
        <p:nvGraphicFramePr>
          <p:cNvPr id="494601" name="Object 9"/>
          <p:cNvGraphicFramePr>
            <a:graphicFrameLocks noChangeAspect="1"/>
          </p:cNvGraphicFramePr>
          <p:nvPr/>
        </p:nvGraphicFramePr>
        <p:xfrm>
          <a:off x="3883642" y="5381337"/>
          <a:ext cx="3062288" cy="922338"/>
        </p:xfrm>
        <a:graphic>
          <a:graphicData uri="http://schemas.openxmlformats.org/presentationml/2006/ole">
            <p:oleObj spid="_x0000_s494601" name="Equation" r:id="rId5" imgW="1562040" imgH="469800" progId="Equation.DSMT4">
              <p:embed/>
            </p:oleObj>
          </a:graphicData>
        </a:graphic>
      </p:graphicFrame>
      <p:graphicFrame>
        <p:nvGraphicFramePr>
          <p:cNvPr id="494603" name="Object 11"/>
          <p:cNvGraphicFramePr>
            <a:graphicFrameLocks noChangeAspect="1"/>
          </p:cNvGraphicFramePr>
          <p:nvPr/>
        </p:nvGraphicFramePr>
        <p:xfrm>
          <a:off x="3382944" y="3392992"/>
          <a:ext cx="2458298" cy="897473"/>
        </p:xfrm>
        <a:graphic>
          <a:graphicData uri="http://schemas.openxmlformats.org/presentationml/2006/ole">
            <p:oleObj spid="_x0000_s494603" name="Equation" r:id="rId6" imgW="1320480" imgH="482400" progId="Equation.DSMT4">
              <p:embed/>
            </p:oleObj>
          </a:graphicData>
        </a:graphic>
      </p:graphicFrame>
      <p:sp>
        <p:nvSpPr>
          <p:cNvPr id="494604" name="Text Box 12"/>
          <p:cNvSpPr txBox="1">
            <a:spLocks noChangeArrowheads="1"/>
          </p:cNvSpPr>
          <p:nvPr/>
        </p:nvSpPr>
        <p:spPr bwMode="auto">
          <a:xfrm>
            <a:off x="2019703" y="3020679"/>
            <a:ext cx="1460500" cy="396875"/>
          </a:xfrm>
          <a:prstGeom prst="rect">
            <a:avLst/>
          </a:prstGeom>
          <a:noFill/>
          <a:ln w="12700">
            <a:noFill/>
            <a:miter lim="800000"/>
            <a:headEnd type="none" w="sm" len="sm"/>
            <a:tailEnd type="none" w="sm" len="sm"/>
          </a:ln>
          <a:effectLst/>
        </p:spPr>
        <p:txBody>
          <a:bodyPr>
            <a:spAutoFit/>
          </a:bodyPr>
          <a:lstStyle/>
          <a:p>
            <a:r>
              <a:rPr lang="en-US" sz="2000" dirty="0">
                <a:solidFill>
                  <a:schemeClr val="bg1"/>
                </a:solidFill>
              </a:rPr>
              <a:t>Recall that</a:t>
            </a:r>
          </a:p>
        </p:txBody>
      </p:sp>
      <p:sp>
        <p:nvSpPr>
          <p:cNvPr id="494605" name="Text Box 13"/>
          <p:cNvSpPr txBox="1">
            <a:spLocks noChangeArrowheads="1"/>
          </p:cNvSpPr>
          <p:nvPr/>
        </p:nvSpPr>
        <p:spPr bwMode="auto">
          <a:xfrm>
            <a:off x="1001699" y="1171576"/>
            <a:ext cx="1655763" cy="457200"/>
          </a:xfrm>
          <a:prstGeom prst="rect">
            <a:avLst/>
          </a:prstGeom>
          <a:noFill/>
          <a:ln w="12700">
            <a:noFill/>
            <a:miter lim="800000"/>
            <a:headEnd type="none" w="sm" len="sm"/>
            <a:tailEnd type="none" w="sm" len="sm"/>
          </a:ln>
          <a:effectLst/>
        </p:spPr>
        <p:txBody>
          <a:bodyPr>
            <a:spAutoFit/>
          </a:bodyPr>
          <a:lstStyle/>
          <a:p>
            <a:r>
              <a:rPr lang="en-US" sz="2000" b="1" dirty="0">
                <a:solidFill>
                  <a:schemeClr val="bg1"/>
                </a:solidFill>
              </a:rPr>
              <a:t>Examine </a:t>
            </a:r>
            <a:r>
              <a:rPr lang="en-US" sz="2400" b="1" i="1" dirty="0">
                <a:solidFill>
                  <a:schemeClr val="bg1"/>
                </a:solidFill>
                <a:latin typeface="Times New Roman" pitchFamily="18" charset="0"/>
              </a:rPr>
              <a:t>e</a:t>
            </a:r>
            <a:r>
              <a:rPr lang="en-US" sz="2400" b="1" baseline="-25000" dirty="0">
                <a:solidFill>
                  <a:schemeClr val="bg1"/>
                </a:solidFill>
                <a:latin typeface="+mn-lt"/>
              </a:rPr>
              <a:t>1</a:t>
            </a:r>
            <a:r>
              <a:rPr lang="en-US" sz="2000" b="1" dirty="0">
                <a:solidFill>
                  <a:schemeClr val="bg1"/>
                </a:solidFill>
              </a:rPr>
              <a:t>:</a:t>
            </a:r>
          </a:p>
        </p:txBody>
      </p:sp>
      <p:sp>
        <p:nvSpPr>
          <p:cNvPr id="494606" name="Text Box 14"/>
          <p:cNvSpPr txBox="1">
            <a:spLocks noChangeArrowheads="1"/>
          </p:cNvSpPr>
          <p:nvPr/>
        </p:nvSpPr>
        <p:spPr bwMode="auto">
          <a:xfrm>
            <a:off x="3278444" y="4906604"/>
            <a:ext cx="492125" cy="396875"/>
          </a:xfrm>
          <a:prstGeom prst="rect">
            <a:avLst/>
          </a:prstGeom>
          <a:noFill/>
          <a:ln w="12700">
            <a:noFill/>
            <a:miter lim="800000"/>
            <a:headEnd type="none" w="sm" len="sm"/>
            <a:tailEnd type="none" w="sm" len="sm"/>
          </a:ln>
          <a:effectLst/>
        </p:spPr>
        <p:txBody>
          <a:bodyPr>
            <a:spAutoFit/>
          </a:bodyPr>
          <a:lstStyle/>
          <a:p>
            <a:r>
              <a:rPr lang="en-US" sz="2000" dirty="0">
                <a:solidFill>
                  <a:schemeClr val="bg1"/>
                </a:solidFill>
              </a:rPr>
              <a:t>so</a:t>
            </a:r>
          </a:p>
        </p:txBody>
      </p:sp>
      <p:sp>
        <p:nvSpPr>
          <p:cNvPr id="13" name="Slide Number Placeholder 12"/>
          <p:cNvSpPr>
            <a:spLocks noGrp="1"/>
          </p:cNvSpPr>
          <p:nvPr>
            <p:ph type="sldNum" sz="quarter" idx="4"/>
          </p:nvPr>
        </p:nvSpPr>
        <p:spPr/>
        <p:txBody>
          <a:bodyPr/>
          <a:lstStyle/>
          <a:p>
            <a:fld id="{9C25AA31-AF74-48BE-9CAD-B890F461733B}" type="slidenum">
              <a:rPr lang="en-US" smtClean="0"/>
              <a:pPr/>
              <a:t>24</a:t>
            </a:fld>
            <a:endParaRPr lang="en-US"/>
          </a:p>
        </p:txBody>
      </p:sp>
      <p:sp>
        <p:nvSpPr>
          <p:cNvPr id="18" name="Text Box 2"/>
          <p:cNvSpPr txBox="1">
            <a:spLocks noChangeArrowheads="1"/>
          </p:cNvSpPr>
          <p:nvPr/>
        </p:nvSpPr>
        <p:spPr bwMode="auto">
          <a:xfrm>
            <a:off x="0" y="0"/>
            <a:ext cx="9144000" cy="646331"/>
          </a:xfrm>
          <a:prstGeom prst="rect">
            <a:avLst/>
          </a:prstGeom>
          <a:noFill/>
          <a:ln w="12700">
            <a:noFill/>
            <a:miter lim="800000"/>
            <a:headEnd type="none" w="sm" len="sm"/>
            <a:tailEnd type="none" w="sm" len="sm"/>
          </a:ln>
          <a:effectLst/>
        </p:spPr>
        <p:txBody>
          <a:bodyPr wrap="square">
            <a:spAutoFit/>
          </a:bodyPr>
          <a:lstStyle/>
          <a:p>
            <a:pPr algn="ctr"/>
            <a:r>
              <a:rPr lang="en-US" sz="3600" dirty="0" smtClean="0">
                <a:solidFill>
                  <a:srgbClr val="FF9933"/>
                </a:solidFill>
                <a:effectLst>
                  <a:outerShdw blurRad="38100" dist="38100" dir="2700000" algn="tl">
                    <a:srgbClr val="C0C0C0"/>
                  </a:outerShdw>
                </a:effectLst>
              </a:rPr>
              <a:t>Low-Frequency Backscattered Field (cont.)</a:t>
            </a:r>
            <a:endParaRPr lang="en-US" sz="3600" dirty="0">
              <a:solidFill>
                <a:srgbClr val="FF9933"/>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9" name="Text Box 3"/>
          <p:cNvSpPr txBox="1">
            <a:spLocks noChangeArrowheads="1"/>
          </p:cNvSpPr>
          <p:nvPr/>
        </p:nvSpPr>
        <p:spPr bwMode="auto">
          <a:xfrm>
            <a:off x="849063" y="881913"/>
            <a:ext cx="6825366" cy="461665"/>
          </a:xfrm>
          <a:prstGeom prst="rect">
            <a:avLst/>
          </a:prstGeom>
          <a:noFill/>
          <a:ln w="12700">
            <a:noFill/>
            <a:miter lim="800000"/>
            <a:headEnd type="none" w="sm" len="sm"/>
            <a:tailEnd type="none" w="sm" len="sm"/>
          </a:ln>
          <a:effectLst/>
        </p:spPr>
        <p:txBody>
          <a:bodyPr wrap="square">
            <a:spAutoFit/>
          </a:bodyPr>
          <a:lstStyle/>
          <a:p>
            <a:r>
              <a:rPr lang="en-US" sz="2000" dirty="0">
                <a:solidFill>
                  <a:schemeClr val="bg1"/>
                </a:solidFill>
              </a:rPr>
              <a:t>Next, examine the Bessel function terms as </a:t>
            </a:r>
            <a:r>
              <a:rPr lang="en-US" sz="2400" i="1" dirty="0" smtClean="0">
                <a:solidFill>
                  <a:schemeClr val="bg1"/>
                </a:solidFill>
                <a:latin typeface="+mn-lt"/>
              </a:rPr>
              <a:t>x</a:t>
            </a:r>
            <a:r>
              <a:rPr lang="en-US" sz="2400" dirty="0" smtClean="0">
                <a:solidFill>
                  <a:schemeClr val="bg1"/>
                </a:solidFill>
                <a:latin typeface="+mn-lt"/>
              </a:rPr>
              <a:t> =</a:t>
            </a:r>
            <a:r>
              <a:rPr lang="en-US" sz="2000" dirty="0" smtClean="0">
                <a:solidFill>
                  <a:schemeClr val="bg1"/>
                </a:solidFill>
              </a:rPr>
              <a:t> </a:t>
            </a:r>
            <a:r>
              <a:rPr lang="en-US" sz="2400" i="1" dirty="0" smtClean="0">
                <a:solidFill>
                  <a:schemeClr val="bg1"/>
                </a:solidFill>
                <a:latin typeface="Times New Roman" pitchFamily="18" charset="0"/>
              </a:rPr>
              <a:t>ka</a:t>
            </a:r>
            <a:r>
              <a:rPr lang="en-US" sz="2000" dirty="0" smtClean="0">
                <a:solidFill>
                  <a:schemeClr val="bg1"/>
                </a:solidFill>
              </a:rPr>
              <a:t> </a:t>
            </a:r>
            <a:r>
              <a:rPr lang="en-US" sz="2400" dirty="0">
                <a:solidFill>
                  <a:schemeClr val="bg1"/>
                </a:solidFill>
                <a:latin typeface="+mn-lt"/>
                <a:sym typeface="Symbol" pitchFamily="18" charset="2"/>
              </a:rPr>
              <a:t></a:t>
            </a:r>
            <a:r>
              <a:rPr lang="en-US" sz="2000" dirty="0">
                <a:solidFill>
                  <a:schemeClr val="bg1"/>
                </a:solidFill>
                <a:sym typeface="Symbol" pitchFamily="18" charset="2"/>
              </a:rPr>
              <a:t> </a:t>
            </a:r>
            <a:r>
              <a:rPr lang="en-US" sz="2400" dirty="0">
                <a:solidFill>
                  <a:schemeClr val="bg1"/>
                </a:solidFill>
                <a:latin typeface="Times New Roman" pitchFamily="18" charset="0"/>
                <a:sym typeface="Symbol" pitchFamily="18" charset="2"/>
              </a:rPr>
              <a:t>0</a:t>
            </a:r>
            <a:r>
              <a:rPr lang="en-US" sz="2000" dirty="0">
                <a:solidFill>
                  <a:schemeClr val="bg1"/>
                </a:solidFill>
              </a:rPr>
              <a:t>:</a:t>
            </a:r>
          </a:p>
        </p:txBody>
      </p:sp>
      <p:graphicFrame>
        <p:nvGraphicFramePr>
          <p:cNvPr id="495623" name="Object 7"/>
          <p:cNvGraphicFramePr>
            <a:graphicFrameLocks noChangeAspect="1"/>
          </p:cNvGraphicFramePr>
          <p:nvPr/>
        </p:nvGraphicFramePr>
        <p:xfrm>
          <a:off x="2511878" y="1682311"/>
          <a:ext cx="2985407" cy="4492157"/>
        </p:xfrm>
        <a:graphic>
          <a:graphicData uri="http://schemas.openxmlformats.org/presentationml/2006/ole">
            <p:oleObj spid="_x0000_s495623" name="Equation" r:id="rId4" imgW="1638000" imgH="2463480" progId="Equation.DSMT4">
              <p:embed/>
            </p:oleObj>
          </a:graphicData>
        </a:graphic>
      </p:graphicFrame>
      <p:sp>
        <p:nvSpPr>
          <p:cNvPr id="5" name="Slide Number Placeholder 4"/>
          <p:cNvSpPr>
            <a:spLocks noGrp="1"/>
          </p:cNvSpPr>
          <p:nvPr>
            <p:ph type="sldNum" sz="quarter" idx="4"/>
          </p:nvPr>
        </p:nvSpPr>
        <p:spPr/>
        <p:txBody>
          <a:bodyPr/>
          <a:lstStyle/>
          <a:p>
            <a:fld id="{9C25AA31-AF74-48BE-9CAD-B890F461733B}" type="slidenum">
              <a:rPr lang="en-US" smtClean="0"/>
              <a:pPr/>
              <a:t>25</a:t>
            </a:fld>
            <a:endParaRPr lang="en-US"/>
          </a:p>
        </p:txBody>
      </p:sp>
      <p:sp>
        <p:nvSpPr>
          <p:cNvPr id="6" name="Text Box 2"/>
          <p:cNvSpPr txBox="1">
            <a:spLocks noChangeArrowheads="1"/>
          </p:cNvSpPr>
          <p:nvPr/>
        </p:nvSpPr>
        <p:spPr bwMode="auto">
          <a:xfrm>
            <a:off x="0" y="0"/>
            <a:ext cx="9144000" cy="646331"/>
          </a:xfrm>
          <a:prstGeom prst="rect">
            <a:avLst/>
          </a:prstGeom>
          <a:noFill/>
          <a:ln w="12700">
            <a:noFill/>
            <a:miter lim="800000"/>
            <a:headEnd type="none" w="sm" len="sm"/>
            <a:tailEnd type="none" w="sm" len="sm"/>
          </a:ln>
          <a:effectLst/>
        </p:spPr>
        <p:txBody>
          <a:bodyPr wrap="square">
            <a:spAutoFit/>
          </a:bodyPr>
          <a:lstStyle/>
          <a:p>
            <a:pPr algn="ctr"/>
            <a:r>
              <a:rPr lang="en-US" sz="3600" dirty="0" smtClean="0">
                <a:solidFill>
                  <a:srgbClr val="FF9933"/>
                </a:solidFill>
                <a:effectLst>
                  <a:outerShdw blurRad="38100" dist="38100" dir="2700000" algn="tl">
                    <a:srgbClr val="C0C0C0"/>
                  </a:outerShdw>
                </a:effectLst>
              </a:rPr>
              <a:t>Low-Frequency Backscattered Field (cont.)</a:t>
            </a:r>
            <a:endParaRPr lang="en-US" sz="3600" dirty="0">
              <a:solidFill>
                <a:srgbClr val="FF9933"/>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3" name="Text Box 3"/>
          <p:cNvSpPr txBox="1">
            <a:spLocks noChangeArrowheads="1"/>
          </p:cNvSpPr>
          <p:nvPr/>
        </p:nvSpPr>
        <p:spPr bwMode="auto">
          <a:xfrm>
            <a:off x="693738" y="1184275"/>
            <a:ext cx="1460500" cy="396875"/>
          </a:xfrm>
          <a:prstGeom prst="rect">
            <a:avLst/>
          </a:prstGeom>
          <a:noFill/>
          <a:ln w="12700">
            <a:noFill/>
            <a:miter lim="800000"/>
            <a:headEnd type="none" w="sm" len="sm"/>
            <a:tailEnd type="none" w="sm" len="sm"/>
          </a:ln>
          <a:effectLst/>
        </p:spPr>
        <p:txBody>
          <a:bodyPr>
            <a:spAutoFit/>
          </a:bodyPr>
          <a:lstStyle/>
          <a:p>
            <a:r>
              <a:rPr lang="en-US" sz="2000">
                <a:solidFill>
                  <a:schemeClr val="bg1"/>
                </a:solidFill>
              </a:rPr>
              <a:t>Also</a:t>
            </a:r>
          </a:p>
        </p:txBody>
      </p:sp>
      <p:graphicFrame>
        <p:nvGraphicFramePr>
          <p:cNvPr id="496645" name="Object 5"/>
          <p:cNvGraphicFramePr>
            <a:graphicFrameLocks noChangeAspect="1"/>
          </p:cNvGraphicFramePr>
          <p:nvPr/>
        </p:nvGraphicFramePr>
        <p:xfrm>
          <a:off x="295275" y="2016125"/>
          <a:ext cx="5568950" cy="3833813"/>
        </p:xfrm>
        <a:graphic>
          <a:graphicData uri="http://schemas.openxmlformats.org/presentationml/2006/ole">
            <p:oleObj spid="_x0000_s496645" name="Equation" r:id="rId4" imgW="3098520" imgH="2133360" progId="Equation.DSMT4">
              <p:embed/>
            </p:oleObj>
          </a:graphicData>
        </a:graphic>
      </p:graphicFrame>
      <p:sp>
        <p:nvSpPr>
          <p:cNvPr id="496646" name="Line 6"/>
          <p:cNvSpPr>
            <a:spLocks noChangeShapeType="1"/>
          </p:cNvSpPr>
          <p:nvPr/>
        </p:nvSpPr>
        <p:spPr bwMode="auto">
          <a:xfrm flipV="1">
            <a:off x="3736975" y="4953000"/>
            <a:ext cx="427038" cy="1052513"/>
          </a:xfrm>
          <a:prstGeom prst="line">
            <a:avLst/>
          </a:prstGeom>
          <a:noFill/>
          <a:ln w="12700">
            <a:solidFill>
              <a:schemeClr val="hlink"/>
            </a:solidFill>
            <a:round/>
            <a:headEnd type="none" w="med" len="med"/>
            <a:tailEnd type="none" w="med" len="med"/>
          </a:ln>
          <a:effectLst/>
        </p:spPr>
        <p:txBody>
          <a:bodyPr wrap="none"/>
          <a:lstStyle/>
          <a:p>
            <a:endParaRPr lang="en-US"/>
          </a:p>
        </p:txBody>
      </p:sp>
      <p:graphicFrame>
        <p:nvGraphicFramePr>
          <p:cNvPr id="496647" name="Object 7"/>
          <p:cNvGraphicFramePr>
            <a:graphicFrameLocks noChangeAspect="1"/>
          </p:cNvGraphicFramePr>
          <p:nvPr/>
        </p:nvGraphicFramePr>
        <p:xfrm>
          <a:off x="4319588" y="4653886"/>
          <a:ext cx="492405" cy="362613"/>
        </p:xfrm>
        <a:graphic>
          <a:graphicData uri="http://schemas.openxmlformats.org/presentationml/2006/ole">
            <p:oleObj spid="_x0000_s496647" name="Equation" r:id="rId5" imgW="241200" imgH="177480" progId="Equation.DSMT4">
              <p:embed/>
            </p:oleObj>
          </a:graphicData>
        </a:graphic>
      </p:graphicFrame>
      <p:graphicFrame>
        <p:nvGraphicFramePr>
          <p:cNvPr id="496648" name="Object 8"/>
          <p:cNvGraphicFramePr>
            <a:graphicFrameLocks noChangeAspect="1"/>
          </p:cNvGraphicFramePr>
          <p:nvPr/>
        </p:nvGraphicFramePr>
        <p:xfrm>
          <a:off x="6067004" y="3166081"/>
          <a:ext cx="2067067" cy="464554"/>
        </p:xfrm>
        <a:graphic>
          <a:graphicData uri="http://schemas.openxmlformats.org/presentationml/2006/ole">
            <p:oleObj spid="_x0000_s496648" name="Equation" r:id="rId6" imgW="1130040" imgH="253800" progId="Equation.DSMT4">
              <p:embed/>
            </p:oleObj>
          </a:graphicData>
        </a:graphic>
      </p:graphicFrame>
      <p:graphicFrame>
        <p:nvGraphicFramePr>
          <p:cNvPr id="496649" name="Object 9"/>
          <p:cNvGraphicFramePr>
            <a:graphicFrameLocks noChangeAspect="1"/>
          </p:cNvGraphicFramePr>
          <p:nvPr/>
        </p:nvGraphicFramePr>
        <p:xfrm>
          <a:off x="5218926" y="1385383"/>
          <a:ext cx="3338228" cy="735517"/>
        </p:xfrm>
        <a:graphic>
          <a:graphicData uri="http://schemas.openxmlformats.org/presentationml/2006/ole">
            <p:oleObj spid="_x0000_s496649" name="Equation" r:id="rId7" imgW="1904760" imgH="419040" progId="Equation.DSMT4">
              <p:embed/>
            </p:oleObj>
          </a:graphicData>
        </a:graphic>
      </p:graphicFrame>
      <p:sp>
        <p:nvSpPr>
          <p:cNvPr id="496651" name="AutoShape 11"/>
          <p:cNvSpPr>
            <a:spLocks noChangeArrowheads="1"/>
          </p:cNvSpPr>
          <p:nvPr/>
        </p:nvSpPr>
        <p:spPr bwMode="auto">
          <a:xfrm>
            <a:off x="6946900" y="2416175"/>
            <a:ext cx="258763" cy="531813"/>
          </a:xfrm>
          <a:prstGeom prst="downArrow">
            <a:avLst>
              <a:gd name="adj1" fmla="val 50000"/>
              <a:gd name="adj2" fmla="val 51380"/>
            </a:avLst>
          </a:prstGeom>
          <a:solidFill>
            <a:schemeClr val="accent1"/>
          </a:solidFill>
          <a:ln w="12700">
            <a:solidFill>
              <a:schemeClr val="bg2"/>
            </a:solidFill>
            <a:miter lim="800000"/>
            <a:headEnd type="none" w="sm" len="sm"/>
            <a:tailEnd type="none" w="sm" len="sm"/>
          </a:ln>
          <a:effectLst/>
        </p:spPr>
        <p:txBody>
          <a:bodyPr wrap="none" anchor="ctr"/>
          <a:lstStyle/>
          <a:p>
            <a:endParaRPr lang="en-US"/>
          </a:p>
        </p:txBody>
      </p:sp>
      <p:sp>
        <p:nvSpPr>
          <p:cNvPr id="10" name="Slide Number Placeholder 9"/>
          <p:cNvSpPr>
            <a:spLocks noGrp="1"/>
          </p:cNvSpPr>
          <p:nvPr>
            <p:ph type="sldNum" sz="quarter" idx="4"/>
          </p:nvPr>
        </p:nvSpPr>
        <p:spPr/>
        <p:txBody>
          <a:bodyPr/>
          <a:lstStyle/>
          <a:p>
            <a:fld id="{9C25AA31-AF74-48BE-9CAD-B890F461733B}" type="slidenum">
              <a:rPr lang="en-US" smtClean="0"/>
              <a:pPr/>
              <a:t>26</a:t>
            </a:fld>
            <a:endParaRPr lang="en-US"/>
          </a:p>
        </p:txBody>
      </p:sp>
      <p:sp>
        <p:nvSpPr>
          <p:cNvPr id="11" name="Text Box 2"/>
          <p:cNvSpPr txBox="1">
            <a:spLocks noChangeArrowheads="1"/>
          </p:cNvSpPr>
          <p:nvPr/>
        </p:nvSpPr>
        <p:spPr bwMode="auto">
          <a:xfrm>
            <a:off x="0" y="0"/>
            <a:ext cx="9144000" cy="646331"/>
          </a:xfrm>
          <a:prstGeom prst="rect">
            <a:avLst/>
          </a:prstGeom>
          <a:noFill/>
          <a:ln w="12700">
            <a:noFill/>
            <a:miter lim="800000"/>
            <a:headEnd type="none" w="sm" len="sm"/>
            <a:tailEnd type="none" w="sm" len="sm"/>
          </a:ln>
          <a:effectLst/>
        </p:spPr>
        <p:txBody>
          <a:bodyPr wrap="square">
            <a:spAutoFit/>
          </a:bodyPr>
          <a:lstStyle/>
          <a:p>
            <a:pPr algn="ctr"/>
            <a:r>
              <a:rPr lang="en-US" sz="3600" dirty="0" smtClean="0">
                <a:solidFill>
                  <a:srgbClr val="FF9933"/>
                </a:solidFill>
                <a:effectLst>
                  <a:outerShdw blurRad="38100" dist="38100" dir="2700000" algn="tl">
                    <a:srgbClr val="C0C0C0"/>
                  </a:outerShdw>
                </a:effectLst>
              </a:rPr>
              <a:t>Low-Frequency Backscattered Field (cont.)</a:t>
            </a:r>
            <a:endParaRPr lang="en-US" sz="3600" dirty="0">
              <a:solidFill>
                <a:srgbClr val="FF9933"/>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7" name="Text Box 3"/>
          <p:cNvSpPr txBox="1">
            <a:spLocks noChangeArrowheads="1"/>
          </p:cNvSpPr>
          <p:nvPr/>
        </p:nvSpPr>
        <p:spPr bwMode="auto">
          <a:xfrm>
            <a:off x="1402379" y="1404060"/>
            <a:ext cx="955675" cy="396875"/>
          </a:xfrm>
          <a:prstGeom prst="rect">
            <a:avLst/>
          </a:prstGeom>
          <a:noFill/>
          <a:ln w="12700">
            <a:noFill/>
            <a:miter lim="800000"/>
            <a:headEnd type="none" w="sm" len="sm"/>
            <a:tailEnd type="none" w="sm" len="sm"/>
          </a:ln>
          <a:effectLst/>
        </p:spPr>
        <p:txBody>
          <a:bodyPr>
            <a:spAutoFit/>
          </a:bodyPr>
          <a:lstStyle/>
          <a:p>
            <a:r>
              <a:rPr lang="en-US" sz="2000" dirty="0">
                <a:solidFill>
                  <a:schemeClr val="bg1"/>
                </a:solidFill>
              </a:rPr>
              <a:t>Hence</a:t>
            </a:r>
          </a:p>
        </p:txBody>
      </p:sp>
      <p:graphicFrame>
        <p:nvGraphicFramePr>
          <p:cNvPr id="497671" name="Object 7"/>
          <p:cNvGraphicFramePr>
            <a:graphicFrameLocks noChangeAspect="1"/>
          </p:cNvGraphicFramePr>
          <p:nvPr/>
        </p:nvGraphicFramePr>
        <p:xfrm>
          <a:off x="2122488" y="1490663"/>
          <a:ext cx="5173662" cy="2546350"/>
        </p:xfrm>
        <a:graphic>
          <a:graphicData uri="http://schemas.openxmlformats.org/presentationml/2006/ole">
            <p:oleObj spid="_x0000_s497671" name="Equation" r:id="rId4" imgW="2501640" imgH="1231560" progId="Equation.DSMT4">
              <p:embed/>
            </p:oleObj>
          </a:graphicData>
        </a:graphic>
      </p:graphicFrame>
      <p:graphicFrame>
        <p:nvGraphicFramePr>
          <p:cNvPr id="497672" name="Object 8"/>
          <p:cNvGraphicFramePr>
            <a:graphicFrameLocks noChangeAspect="1"/>
          </p:cNvGraphicFramePr>
          <p:nvPr/>
        </p:nvGraphicFramePr>
        <p:xfrm>
          <a:off x="2943225" y="4679950"/>
          <a:ext cx="3043238" cy="1793875"/>
        </p:xfrm>
        <a:graphic>
          <a:graphicData uri="http://schemas.openxmlformats.org/presentationml/2006/ole">
            <p:oleObj spid="_x0000_s497672" name="Equation" r:id="rId5" imgW="1422360" imgH="838080" progId="Equation.DSMT4">
              <p:embed/>
            </p:oleObj>
          </a:graphicData>
        </a:graphic>
      </p:graphicFrame>
      <p:sp>
        <p:nvSpPr>
          <p:cNvPr id="497673" name="Text Box 9"/>
          <p:cNvSpPr txBox="1">
            <a:spLocks noChangeArrowheads="1"/>
          </p:cNvSpPr>
          <p:nvPr/>
        </p:nvSpPr>
        <p:spPr bwMode="auto">
          <a:xfrm>
            <a:off x="2429254" y="4444052"/>
            <a:ext cx="450850" cy="396875"/>
          </a:xfrm>
          <a:prstGeom prst="rect">
            <a:avLst/>
          </a:prstGeom>
          <a:noFill/>
          <a:ln w="12700">
            <a:noFill/>
            <a:miter lim="800000"/>
            <a:headEnd type="none" w="sm" len="sm"/>
            <a:tailEnd type="none" w="sm" len="sm"/>
          </a:ln>
          <a:effectLst/>
        </p:spPr>
        <p:txBody>
          <a:bodyPr>
            <a:spAutoFit/>
          </a:bodyPr>
          <a:lstStyle/>
          <a:p>
            <a:r>
              <a:rPr lang="en-US" sz="2000" dirty="0">
                <a:solidFill>
                  <a:schemeClr val="bg1"/>
                </a:solidFill>
              </a:rPr>
              <a:t>or</a:t>
            </a:r>
          </a:p>
        </p:txBody>
      </p:sp>
      <p:sp>
        <p:nvSpPr>
          <p:cNvPr id="7" name="Slide Number Placeholder 6"/>
          <p:cNvSpPr>
            <a:spLocks noGrp="1"/>
          </p:cNvSpPr>
          <p:nvPr>
            <p:ph type="sldNum" sz="quarter" idx="4"/>
          </p:nvPr>
        </p:nvSpPr>
        <p:spPr/>
        <p:txBody>
          <a:bodyPr/>
          <a:lstStyle/>
          <a:p>
            <a:fld id="{9C25AA31-AF74-48BE-9CAD-B890F461733B}" type="slidenum">
              <a:rPr lang="en-US" smtClean="0"/>
              <a:pPr/>
              <a:t>27</a:t>
            </a:fld>
            <a:endParaRPr lang="en-US"/>
          </a:p>
        </p:txBody>
      </p:sp>
      <p:sp>
        <p:nvSpPr>
          <p:cNvPr id="8" name="Text Box 2"/>
          <p:cNvSpPr txBox="1">
            <a:spLocks noChangeArrowheads="1"/>
          </p:cNvSpPr>
          <p:nvPr/>
        </p:nvSpPr>
        <p:spPr bwMode="auto">
          <a:xfrm>
            <a:off x="0" y="0"/>
            <a:ext cx="9144000" cy="646331"/>
          </a:xfrm>
          <a:prstGeom prst="rect">
            <a:avLst/>
          </a:prstGeom>
          <a:noFill/>
          <a:ln w="12700">
            <a:noFill/>
            <a:miter lim="800000"/>
            <a:headEnd type="none" w="sm" len="sm"/>
            <a:tailEnd type="none" w="sm" len="sm"/>
          </a:ln>
          <a:effectLst/>
        </p:spPr>
        <p:txBody>
          <a:bodyPr wrap="square">
            <a:spAutoFit/>
          </a:bodyPr>
          <a:lstStyle/>
          <a:p>
            <a:pPr algn="ctr"/>
            <a:r>
              <a:rPr lang="en-US" sz="3600" dirty="0" smtClean="0">
                <a:solidFill>
                  <a:srgbClr val="FF9933"/>
                </a:solidFill>
                <a:effectLst>
                  <a:outerShdw blurRad="38100" dist="38100" dir="2700000" algn="tl">
                    <a:srgbClr val="C0C0C0"/>
                  </a:outerShdw>
                </a:effectLst>
              </a:rPr>
              <a:t>Low-Frequency Backscattered Field (cont.)</a:t>
            </a:r>
            <a:endParaRPr lang="en-US" sz="3600" dirty="0">
              <a:solidFill>
                <a:srgbClr val="FF9933"/>
              </a:solidFill>
              <a:effectLst>
                <a:outerShdw blurRad="38100" dist="38100" dir="2700000" algn="tl">
                  <a:srgbClr val="C0C0C0"/>
                </a:outerShdw>
              </a:effectLst>
            </a:endParaRPr>
          </a:p>
        </p:txBody>
      </p:sp>
      <p:graphicFrame>
        <p:nvGraphicFramePr>
          <p:cNvPr id="2" name="Object 9"/>
          <p:cNvGraphicFramePr>
            <a:graphicFrameLocks noChangeAspect="1"/>
          </p:cNvGraphicFramePr>
          <p:nvPr/>
        </p:nvGraphicFramePr>
        <p:xfrm>
          <a:off x="6570307" y="4331945"/>
          <a:ext cx="1864009" cy="419822"/>
        </p:xfrm>
        <a:graphic>
          <a:graphicData uri="http://schemas.openxmlformats.org/presentationml/2006/ole">
            <p:oleObj spid="_x0000_s497673" name="Equation" r:id="rId6" imgW="901440" imgH="203040" progId="Equation.DSMT4">
              <p:embed/>
            </p:oleObj>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1" name="Text Box 3"/>
          <p:cNvSpPr txBox="1">
            <a:spLocks noChangeArrowheads="1"/>
          </p:cNvSpPr>
          <p:nvPr/>
        </p:nvSpPr>
        <p:spPr bwMode="auto">
          <a:xfrm>
            <a:off x="1523652" y="2227791"/>
            <a:ext cx="573087" cy="396875"/>
          </a:xfrm>
          <a:prstGeom prst="rect">
            <a:avLst/>
          </a:prstGeom>
          <a:noFill/>
          <a:ln w="12700">
            <a:noFill/>
            <a:miter lim="800000"/>
            <a:headEnd type="none" w="sm" len="sm"/>
            <a:tailEnd type="none" w="sm" len="sm"/>
          </a:ln>
          <a:effectLst/>
        </p:spPr>
        <p:txBody>
          <a:bodyPr>
            <a:spAutoFit/>
          </a:bodyPr>
          <a:lstStyle/>
          <a:p>
            <a:r>
              <a:rPr lang="en-US" sz="2000" dirty="0">
                <a:solidFill>
                  <a:schemeClr val="bg1"/>
                </a:solidFill>
              </a:rPr>
              <a:t>so</a:t>
            </a:r>
          </a:p>
        </p:txBody>
      </p:sp>
      <p:graphicFrame>
        <p:nvGraphicFramePr>
          <p:cNvPr id="498694" name="Object 6"/>
          <p:cNvGraphicFramePr>
            <a:graphicFrameLocks noChangeAspect="1"/>
          </p:cNvGraphicFramePr>
          <p:nvPr/>
        </p:nvGraphicFramePr>
        <p:xfrm>
          <a:off x="1192400" y="966379"/>
          <a:ext cx="3800570" cy="1020875"/>
        </p:xfrm>
        <a:graphic>
          <a:graphicData uri="http://schemas.openxmlformats.org/presentationml/2006/ole">
            <p:oleObj spid="_x0000_s498694" name="Equation" r:id="rId4" imgW="1892160" imgH="507960" progId="Equation.DSMT4">
              <p:embed/>
            </p:oleObj>
          </a:graphicData>
        </a:graphic>
      </p:graphicFrame>
      <p:graphicFrame>
        <p:nvGraphicFramePr>
          <p:cNvPr id="498695" name="Object 7"/>
          <p:cNvGraphicFramePr>
            <a:graphicFrameLocks noChangeAspect="1"/>
          </p:cNvGraphicFramePr>
          <p:nvPr/>
        </p:nvGraphicFramePr>
        <p:xfrm>
          <a:off x="2111375" y="2326703"/>
          <a:ext cx="3076575" cy="1574800"/>
        </p:xfrm>
        <a:graphic>
          <a:graphicData uri="http://schemas.openxmlformats.org/presentationml/2006/ole">
            <p:oleObj spid="_x0000_s498695" name="Equation" r:id="rId5" imgW="1638000" imgH="838080" progId="Equation.DSMT4">
              <p:embed/>
            </p:oleObj>
          </a:graphicData>
        </a:graphic>
      </p:graphicFrame>
      <p:sp>
        <p:nvSpPr>
          <p:cNvPr id="498696" name="Text Box 8"/>
          <p:cNvSpPr txBox="1">
            <a:spLocks noChangeArrowheads="1"/>
          </p:cNvSpPr>
          <p:nvPr/>
        </p:nvSpPr>
        <p:spPr bwMode="auto">
          <a:xfrm>
            <a:off x="1897517" y="3929411"/>
            <a:ext cx="449262" cy="396875"/>
          </a:xfrm>
          <a:prstGeom prst="rect">
            <a:avLst/>
          </a:prstGeom>
          <a:noFill/>
          <a:ln w="12700">
            <a:noFill/>
            <a:miter lim="800000"/>
            <a:headEnd type="none" w="sm" len="sm"/>
            <a:tailEnd type="none" w="sm" len="sm"/>
          </a:ln>
          <a:effectLst/>
        </p:spPr>
        <p:txBody>
          <a:bodyPr>
            <a:spAutoFit/>
          </a:bodyPr>
          <a:lstStyle/>
          <a:p>
            <a:r>
              <a:rPr lang="en-US" sz="2000" dirty="0">
                <a:solidFill>
                  <a:schemeClr val="bg1"/>
                </a:solidFill>
              </a:rPr>
              <a:t>or</a:t>
            </a:r>
          </a:p>
        </p:txBody>
      </p:sp>
      <p:graphicFrame>
        <p:nvGraphicFramePr>
          <p:cNvPr id="498697" name="Object 9"/>
          <p:cNvGraphicFramePr>
            <a:graphicFrameLocks noChangeAspect="1"/>
          </p:cNvGraphicFramePr>
          <p:nvPr/>
        </p:nvGraphicFramePr>
        <p:xfrm>
          <a:off x="2662901" y="4357473"/>
          <a:ext cx="2959100" cy="825500"/>
        </p:xfrm>
        <a:graphic>
          <a:graphicData uri="http://schemas.openxmlformats.org/presentationml/2006/ole">
            <p:oleObj spid="_x0000_s498697" name="Equation" r:id="rId6" imgW="1409400" imgH="393480" progId="Equation.DSMT4">
              <p:embed/>
            </p:oleObj>
          </a:graphicData>
        </a:graphic>
      </p:graphicFrame>
      <p:sp>
        <p:nvSpPr>
          <p:cNvPr id="8" name="Slide Number Placeholder 7"/>
          <p:cNvSpPr>
            <a:spLocks noGrp="1"/>
          </p:cNvSpPr>
          <p:nvPr>
            <p:ph type="sldNum" sz="quarter" idx="4"/>
          </p:nvPr>
        </p:nvSpPr>
        <p:spPr/>
        <p:txBody>
          <a:bodyPr/>
          <a:lstStyle/>
          <a:p>
            <a:fld id="{9C25AA31-AF74-48BE-9CAD-B890F461733B}" type="slidenum">
              <a:rPr lang="en-US" smtClean="0"/>
              <a:pPr/>
              <a:t>28</a:t>
            </a:fld>
            <a:endParaRPr lang="en-US"/>
          </a:p>
        </p:txBody>
      </p:sp>
      <p:sp>
        <p:nvSpPr>
          <p:cNvPr id="9" name="Text Box 2"/>
          <p:cNvSpPr txBox="1">
            <a:spLocks noChangeArrowheads="1"/>
          </p:cNvSpPr>
          <p:nvPr/>
        </p:nvSpPr>
        <p:spPr bwMode="auto">
          <a:xfrm>
            <a:off x="0" y="0"/>
            <a:ext cx="9144000" cy="646331"/>
          </a:xfrm>
          <a:prstGeom prst="rect">
            <a:avLst/>
          </a:prstGeom>
          <a:noFill/>
          <a:ln w="12700">
            <a:noFill/>
            <a:miter lim="800000"/>
            <a:headEnd type="none" w="sm" len="sm"/>
            <a:tailEnd type="none" w="sm" len="sm"/>
          </a:ln>
          <a:effectLst/>
        </p:spPr>
        <p:txBody>
          <a:bodyPr wrap="square">
            <a:spAutoFit/>
          </a:bodyPr>
          <a:lstStyle/>
          <a:p>
            <a:pPr algn="ctr"/>
            <a:r>
              <a:rPr lang="en-US" sz="3600" dirty="0" smtClean="0">
                <a:solidFill>
                  <a:srgbClr val="FF9933"/>
                </a:solidFill>
                <a:effectLst>
                  <a:outerShdw blurRad="38100" dist="38100" dir="2700000" algn="tl">
                    <a:srgbClr val="C0C0C0"/>
                  </a:outerShdw>
                </a:effectLst>
              </a:rPr>
              <a:t>Low-Frequency Backscattered Field (cont.)</a:t>
            </a:r>
            <a:endParaRPr lang="en-US" sz="3600" dirty="0">
              <a:solidFill>
                <a:srgbClr val="FF9933"/>
              </a:solidFill>
              <a:effectLst>
                <a:outerShdw blurRad="38100" dist="38100" dir="2700000" algn="tl">
                  <a:srgbClr val="C0C0C0"/>
                </a:outerShdw>
              </a:effectLst>
            </a:endParaRPr>
          </a:p>
        </p:txBody>
      </p:sp>
      <p:graphicFrame>
        <p:nvGraphicFramePr>
          <p:cNvPr id="498698" name="Object 10"/>
          <p:cNvGraphicFramePr>
            <a:graphicFrameLocks noChangeAspect="1"/>
          </p:cNvGraphicFramePr>
          <p:nvPr/>
        </p:nvGraphicFramePr>
        <p:xfrm>
          <a:off x="5344205" y="5812065"/>
          <a:ext cx="1787525" cy="825500"/>
        </p:xfrm>
        <a:graphic>
          <a:graphicData uri="http://schemas.openxmlformats.org/presentationml/2006/ole">
            <p:oleObj spid="_x0000_s498698" name="Equation" r:id="rId7" imgW="850680" imgH="393480" progId="Equation.DSMT4">
              <p:embed/>
            </p:oleObj>
          </a:graphicData>
        </a:graphic>
      </p:graphicFrame>
      <p:sp>
        <p:nvSpPr>
          <p:cNvPr id="10" name="TextBox 9"/>
          <p:cNvSpPr txBox="1"/>
          <p:nvPr/>
        </p:nvSpPr>
        <p:spPr>
          <a:xfrm>
            <a:off x="4332840" y="5495501"/>
            <a:ext cx="926857" cy="400110"/>
          </a:xfrm>
          <a:prstGeom prst="rect">
            <a:avLst/>
          </a:prstGeom>
          <a:noFill/>
        </p:spPr>
        <p:txBody>
          <a:bodyPr wrap="none" rtlCol="0">
            <a:spAutoFit/>
          </a:bodyPr>
          <a:lstStyle/>
          <a:p>
            <a:r>
              <a:rPr lang="en-US" sz="2000" dirty="0" smtClean="0">
                <a:solidFill>
                  <a:schemeClr val="bg1"/>
                </a:solidFill>
              </a:rPr>
              <a:t>Hence</a:t>
            </a:r>
            <a:endParaRPr lang="en-US" sz="2000" dirty="0">
              <a:solidFill>
                <a:schemeClr val="bg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9722" name="Object 10"/>
          <p:cNvGraphicFramePr>
            <a:graphicFrameLocks noChangeAspect="1"/>
          </p:cNvGraphicFramePr>
          <p:nvPr/>
        </p:nvGraphicFramePr>
        <p:xfrm>
          <a:off x="3007355" y="1637743"/>
          <a:ext cx="2017713" cy="984250"/>
        </p:xfrm>
        <a:graphic>
          <a:graphicData uri="http://schemas.openxmlformats.org/presentationml/2006/ole">
            <p:oleObj spid="_x0000_s539651" name="Equation" r:id="rId4" imgW="1117440" imgH="545760" progId="Equation.DSMT4">
              <p:embed/>
            </p:oleObj>
          </a:graphicData>
        </a:graphic>
      </p:graphicFrame>
      <p:sp>
        <p:nvSpPr>
          <p:cNvPr id="10" name="Slide Number Placeholder 9"/>
          <p:cNvSpPr>
            <a:spLocks noGrp="1"/>
          </p:cNvSpPr>
          <p:nvPr>
            <p:ph type="sldNum" sz="quarter" idx="4"/>
          </p:nvPr>
        </p:nvSpPr>
        <p:spPr/>
        <p:txBody>
          <a:bodyPr/>
          <a:lstStyle/>
          <a:p>
            <a:fld id="{9C25AA31-AF74-48BE-9CAD-B890F461733B}" type="slidenum">
              <a:rPr lang="en-US" smtClean="0"/>
              <a:pPr/>
              <a:t>29</a:t>
            </a:fld>
            <a:endParaRPr lang="en-US"/>
          </a:p>
        </p:txBody>
      </p:sp>
      <p:sp>
        <p:nvSpPr>
          <p:cNvPr id="11" name="Text Box 2"/>
          <p:cNvSpPr txBox="1">
            <a:spLocks noChangeArrowheads="1"/>
          </p:cNvSpPr>
          <p:nvPr/>
        </p:nvSpPr>
        <p:spPr bwMode="auto">
          <a:xfrm>
            <a:off x="0" y="0"/>
            <a:ext cx="9144000" cy="646331"/>
          </a:xfrm>
          <a:prstGeom prst="rect">
            <a:avLst/>
          </a:prstGeom>
          <a:noFill/>
          <a:ln w="12700">
            <a:noFill/>
            <a:miter lim="800000"/>
            <a:headEnd type="none" w="sm" len="sm"/>
            <a:tailEnd type="none" w="sm" len="sm"/>
          </a:ln>
          <a:effectLst/>
        </p:spPr>
        <p:txBody>
          <a:bodyPr wrap="square">
            <a:spAutoFit/>
          </a:bodyPr>
          <a:lstStyle/>
          <a:p>
            <a:pPr algn="ctr"/>
            <a:r>
              <a:rPr lang="en-US" sz="3600" dirty="0" smtClean="0">
                <a:solidFill>
                  <a:srgbClr val="FF9933"/>
                </a:solidFill>
                <a:effectLst>
                  <a:outerShdw blurRad="38100" dist="38100" dir="2700000" algn="tl">
                    <a:srgbClr val="C0C0C0"/>
                  </a:outerShdw>
                </a:effectLst>
              </a:rPr>
              <a:t>Low-Frequency Backscattered Field (cont.)</a:t>
            </a:r>
            <a:endParaRPr lang="en-US" sz="3600" dirty="0">
              <a:solidFill>
                <a:srgbClr val="FF9933"/>
              </a:solidFill>
              <a:effectLst>
                <a:outerShdw blurRad="38100" dist="38100" dir="2700000" algn="tl">
                  <a:srgbClr val="C0C0C0"/>
                </a:outerShdw>
              </a:effectLst>
            </a:endParaRPr>
          </a:p>
        </p:txBody>
      </p:sp>
      <p:graphicFrame>
        <p:nvGraphicFramePr>
          <p:cNvPr id="539654" name="Object 10"/>
          <p:cNvGraphicFramePr>
            <a:graphicFrameLocks noChangeAspect="1"/>
          </p:cNvGraphicFramePr>
          <p:nvPr/>
        </p:nvGraphicFramePr>
        <p:xfrm>
          <a:off x="3023173" y="4171280"/>
          <a:ext cx="1879600" cy="892175"/>
        </p:xfrm>
        <a:graphic>
          <a:graphicData uri="http://schemas.openxmlformats.org/presentationml/2006/ole">
            <p:oleObj spid="_x0000_s539654" name="Equation" r:id="rId5" imgW="1041120" imgH="495000" progId="Equation.DSMT4">
              <p:embed/>
            </p:oleObj>
          </a:graphicData>
        </a:graphic>
      </p:graphicFrame>
      <p:sp>
        <p:nvSpPr>
          <p:cNvPr id="13" name="Text Box 6"/>
          <p:cNvSpPr txBox="1">
            <a:spLocks noChangeArrowheads="1"/>
          </p:cNvSpPr>
          <p:nvPr/>
        </p:nvSpPr>
        <p:spPr bwMode="auto">
          <a:xfrm>
            <a:off x="728776" y="3423711"/>
            <a:ext cx="6449947" cy="400110"/>
          </a:xfrm>
          <a:prstGeom prst="rect">
            <a:avLst/>
          </a:prstGeom>
          <a:noFill/>
          <a:ln w="12700">
            <a:noFill/>
            <a:miter lim="800000"/>
            <a:headEnd type="none" w="sm" len="sm"/>
            <a:tailEnd type="none" w="sm" len="sm"/>
          </a:ln>
          <a:effectLst/>
        </p:spPr>
        <p:txBody>
          <a:bodyPr wrap="square">
            <a:spAutoFit/>
          </a:bodyPr>
          <a:lstStyle/>
          <a:p>
            <a:r>
              <a:rPr lang="en-US" sz="2000" dirty="0" smtClean="0">
                <a:solidFill>
                  <a:schemeClr val="bg1"/>
                </a:solidFill>
              </a:rPr>
              <a:t>As a shortcut, compare with what we just did for </a:t>
            </a:r>
            <a:r>
              <a:rPr lang="en-US" sz="2000" i="1" dirty="0" smtClean="0">
                <a:solidFill>
                  <a:schemeClr val="bg1"/>
                </a:solidFill>
                <a:latin typeface="+mn-lt"/>
              </a:rPr>
              <a:t>e</a:t>
            </a:r>
            <a:r>
              <a:rPr lang="en-US" sz="2000" baseline="-25000" dirty="0" smtClean="0">
                <a:solidFill>
                  <a:schemeClr val="bg1"/>
                </a:solidFill>
                <a:latin typeface="+mn-lt"/>
              </a:rPr>
              <a:t>1</a:t>
            </a:r>
            <a:r>
              <a:rPr lang="en-US" sz="2000" dirty="0" smtClean="0">
                <a:solidFill>
                  <a:schemeClr val="bg1"/>
                </a:solidFill>
              </a:rPr>
              <a:t>:</a:t>
            </a:r>
            <a:endParaRPr lang="en-US" sz="2000" dirty="0">
              <a:solidFill>
                <a:schemeClr val="bg1"/>
              </a:solidFill>
            </a:endParaRPr>
          </a:p>
        </p:txBody>
      </p:sp>
      <p:sp>
        <p:nvSpPr>
          <p:cNvPr id="8" name="Text Box 13"/>
          <p:cNvSpPr txBox="1">
            <a:spLocks noChangeArrowheads="1"/>
          </p:cNvSpPr>
          <p:nvPr/>
        </p:nvSpPr>
        <p:spPr bwMode="auto">
          <a:xfrm>
            <a:off x="1301950" y="1076046"/>
            <a:ext cx="1655763" cy="457200"/>
          </a:xfrm>
          <a:prstGeom prst="rect">
            <a:avLst/>
          </a:prstGeom>
          <a:noFill/>
          <a:ln w="12700">
            <a:noFill/>
            <a:miter lim="800000"/>
            <a:headEnd type="none" w="sm" len="sm"/>
            <a:tailEnd type="none" w="sm" len="sm"/>
          </a:ln>
          <a:effectLst/>
        </p:spPr>
        <p:txBody>
          <a:bodyPr>
            <a:spAutoFit/>
          </a:bodyPr>
          <a:lstStyle/>
          <a:p>
            <a:r>
              <a:rPr lang="en-US" sz="2000" b="1" dirty="0">
                <a:solidFill>
                  <a:schemeClr val="bg1"/>
                </a:solidFill>
              </a:rPr>
              <a:t>Examine </a:t>
            </a:r>
            <a:r>
              <a:rPr lang="en-US" sz="2400" b="1" i="1" dirty="0" smtClean="0">
                <a:solidFill>
                  <a:schemeClr val="bg1"/>
                </a:solidFill>
                <a:latin typeface="Times New Roman" pitchFamily="18" charset="0"/>
              </a:rPr>
              <a:t>d</a:t>
            </a:r>
            <a:r>
              <a:rPr lang="en-US" sz="2400" b="1" baseline="-25000" dirty="0" smtClean="0">
                <a:solidFill>
                  <a:schemeClr val="bg1"/>
                </a:solidFill>
                <a:latin typeface="+mn-lt"/>
              </a:rPr>
              <a:t>1</a:t>
            </a:r>
            <a:r>
              <a:rPr lang="en-US" sz="2000" b="1" dirty="0">
                <a:solidFill>
                  <a:schemeClr val="bg1"/>
                </a:solidFill>
              </a:rPr>
              <a: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3" name="Text Box 3"/>
          <p:cNvSpPr txBox="1">
            <a:spLocks noChangeArrowheads="1"/>
          </p:cNvSpPr>
          <p:nvPr/>
        </p:nvSpPr>
        <p:spPr bwMode="auto">
          <a:xfrm>
            <a:off x="771525" y="0"/>
            <a:ext cx="7800975" cy="701675"/>
          </a:xfrm>
          <a:prstGeom prst="rect">
            <a:avLst/>
          </a:prstGeom>
          <a:noFill/>
          <a:ln w="12700">
            <a:noFill/>
            <a:miter lim="800000"/>
            <a:headEnd type="none" w="sm" len="sm"/>
            <a:tailEnd type="none" w="sm" len="sm"/>
          </a:ln>
          <a:effectLst/>
        </p:spPr>
        <p:txBody>
          <a:bodyPr>
            <a:spAutoFit/>
          </a:bodyPr>
          <a:lstStyle/>
          <a:p>
            <a:pPr algn="ctr"/>
            <a:r>
              <a:rPr lang="en-US" sz="4000" dirty="0">
                <a:solidFill>
                  <a:srgbClr val="FF9933"/>
                </a:solidFill>
                <a:effectLst>
                  <a:outerShdw blurRad="38100" dist="38100" dir="2700000" algn="tl">
                    <a:srgbClr val="C0C0C0"/>
                  </a:outerShdw>
                </a:effectLst>
              </a:rPr>
              <a:t>Scattering by Sphere (cont.)</a:t>
            </a:r>
          </a:p>
        </p:txBody>
      </p:sp>
      <p:graphicFrame>
        <p:nvGraphicFramePr>
          <p:cNvPr id="486424" name="Object 24"/>
          <p:cNvGraphicFramePr>
            <a:graphicFrameLocks noChangeAspect="1"/>
          </p:cNvGraphicFramePr>
          <p:nvPr/>
        </p:nvGraphicFramePr>
        <p:xfrm>
          <a:off x="2271713" y="1336675"/>
          <a:ext cx="4908550" cy="1985963"/>
        </p:xfrm>
        <a:graphic>
          <a:graphicData uri="http://schemas.openxmlformats.org/presentationml/2006/ole">
            <p:oleObj spid="_x0000_s486424" name="Equation" r:id="rId4" imgW="2197080" imgH="888840" progId="Equation.DSMT4">
              <p:embed/>
            </p:oleObj>
          </a:graphicData>
        </a:graphic>
      </p:graphicFrame>
      <p:sp>
        <p:nvSpPr>
          <p:cNvPr id="486426" name="Text Box 26"/>
          <p:cNvSpPr txBox="1">
            <a:spLocks noChangeArrowheads="1"/>
          </p:cNvSpPr>
          <p:nvPr/>
        </p:nvSpPr>
        <p:spPr bwMode="auto">
          <a:xfrm>
            <a:off x="1828397" y="3935081"/>
            <a:ext cx="971550" cy="396875"/>
          </a:xfrm>
          <a:prstGeom prst="rect">
            <a:avLst/>
          </a:prstGeom>
          <a:noFill/>
          <a:ln w="12700">
            <a:noFill/>
            <a:miter lim="800000"/>
            <a:headEnd type="none" w="sm" len="sm"/>
            <a:tailEnd type="none" w="sm" len="sm"/>
          </a:ln>
          <a:effectLst/>
        </p:spPr>
        <p:txBody>
          <a:bodyPr>
            <a:spAutoFit/>
          </a:bodyPr>
          <a:lstStyle/>
          <a:p>
            <a:r>
              <a:rPr lang="en-US" sz="2000" dirty="0">
                <a:solidFill>
                  <a:schemeClr val="bg1"/>
                </a:solidFill>
              </a:rPr>
              <a:t>where</a:t>
            </a:r>
          </a:p>
        </p:txBody>
      </p:sp>
      <p:graphicFrame>
        <p:nvGraphicFramePr>
          <p:cNvPr id="486427" name="Object 27"/>
          <p:cNvGraphicFramePr>
            <a:graphicFrameLocks noChangeAspect="1"/>
          </p:cNvGraphicFramePr>
          <p:nvPr/>
        </p:nvGraphicFramePr>
        <p:xfrm>
          <a:off x="2880302" y="4530232"/>
          <a:ext cx="3081111" cy="1126340"/>
        </p:xfrm>
        <a:graphic>
          <a:graphicData uri="http://schemas.openxmlformats.org/presentationml/2006/ole">
            <p:oleObj spid="_x0000_s486427" name="Equation" r:id="rId5" imgW="1320480" imgH="482400" progId="Equation.DSMT4">
              <p:embed/>
            </p:oleObj>
          </a:graphicData>
        </a:graphic>
      </p:graphicFrame>
      <p:sp>
        <p:nvSpPr>
          <p:cNvPr id="6" name="Slide Number Placeholder 5"/>
          <p:cNvSpPr>
            <a:spLocks noGrp="1"/>
          </p:cNvSpPr>
          <p:nvPr>
            <p:ph type="sldNum" sz="quarter" idx="4"/>
          </p:nvPr>
        </p:nvSpPr>
        <p:spPr/>
        <p:txBody>
          <a:bodyPr/>
          <a:lstStyle/>
          <a:p>
            <a:fld id="{9C25AA31-AF74-48BE-9CAD-B890F461733B}"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9" name="Text Box 3"/>
          <p:cNvSpPr txBox="1">
            <a:spLocks noChangeArrowheads="1"/>
          </p:cNvSpPr>
          <p:nvPr/>
        </p:nvSpPr>
        <p:spPr bwMode="auto">
          <a:xfrm>
            <a:off x="1246291" y="2572113"/>
            <a:ext cx="1009650" cy="396875"/>
          </a:xfrm>
          <a:prstGeom prst="rect">
            <a:avLst/>
          </a:prstGeom>
          <a:noFill/>
          <a:ln w="12700">
            <a:noFill/>
            <a:miter lim="800000"/>
            <a:headEnd type="none" w="sm" len="sm"/>
            <a:tailEnd type="none" w="sm" len="sm"/>
          </a:ln>
          <a:effectLst/>
        </p:spPr>
        <p:txBody>
          <a:bodyPr>
            <a:spAutoFit/>
          </a:bodyPr>
          <a:lstStyle/>
          <a:p>
            <a:r>
              <a:rPr lang="en-US" sz="2000" dirty="0">
                <a:solidFill>
                  <a:schemeClr val="bg1"/>
                </a:solidFill>
              </a:rPr>
              <a:t>Hence</a:t>
            </a:r>
          </a:p>
        </p:txBody>
      </p:sp>
      <p:graphicFrame>
        <p:nvGraphicFramePr>
          <p:cNvPr id="500744" name="Object 8"/>
          <p:cNvGraphicFramePr>
            <a:graphicFrameLocks noChangeAspect="1"/>
          </p:cNvGraphicFramePr>
          <p:nvPr/>
        </p:nvGraphicFramePr>
        <p:xfrm>
          <a:off x="3803650" y="1519238"/>
          <a:ext cx="2103438" cy="1235075"/>
        </p:xfrm>
        <a:graphic>
          <a:graphicData uri="http://schemas.openxmlformats.org/presentationml/2006/ole">
            <p:oleObj spid="_x0000_s500744" name="Equation" r:id="rId4" imgW="1079280" imgH="634680" progId="Equation.DSMT4">
              <p:embed/>
            </p:oleObj>
          </a:graphicData>
        </a:graphic>
      </p:graphicFrame>
      <p:graphicFrame>
        <p:nvGraphicFramePr>
          <p:cNvPr id="500745" name="Object 9"/>
          <p:cNvGraphicFramePr>
            <a:graphicFrameLocks noChangeAspect="1"/>
          </p:cNvGraphicFramePr>
          <p:nvPr/>
        </p:nvGraphicFramePr>
        <p:xfrm>
          <a:off x="2122488" y="3217863"/>
          <a:ext cx="3076575" cy="3252787"/>
        </p:xfrm>
        <a:graphic>
          <a:graphicData uri="http://schemas.openxmlformats.org/presentationml/2006/ole">
            <p:oleObj spid="_x0000_s500745" name="Equation" r:id="rId5" imgW="1765080" imgH="1866600" progId="Equation.DSMT4">
              <p:embed/>
            </p:oleObj>
          </a:graphicData>
        </a:graphic>
      </p:graphicFrame>
      <p:sp>
        <p:nvSpPr>
          <p:cNvPr id="6" name="Slide Number Placeholder 5"/>
          <p:cNvSpPr>
            <a:spLocks noGrp="1"/>
          </p:cNvSpPr>
          <p:nvPr>
            <p:ph type="sldNum" sz="quarter" idx="4"/>
          </p:nvPr>
        </p:nvSpPr>
        <p:spPr/>
        <p:txBody>
          <a:bodyPr/>
          <a:lstStyle/>
          <a:p>
            <a:fld id="{9C25AA31-AF74-48BE-9CAD-B890F461733B}" type="slidenum">
              <a:rPr lang="en-US" smtClean="0"/>
              <a:pPr/>
              <a:t>30</a:t>
            </a:fld>
            <a:endParaRPr lang="en-US"/>
          </a:p>
        </p:txBody>
      </p:sp>
      <p:sp>
        <p:nvSpPr>
          <p:cNvPr id="7" name="Text Box 2"/>
          <p:cNvSpPr txBox="1">
            <a:spLocks noChangeArrowheads="1"/>
          </p:cNvSpPr>
          <p:nvPr/>
        </p:nvSpPr>
        <p:spPr bwMode="auto">
          <a:xfrm>
            <a:off x="0" y="0"/>
            <a:ext cx="9144000" cy="646331"/>
          </a:xfrm>
          <a:prstGeom prst="rect">
            <a:avLst/>
          </a:prstGeom>
          <a:noFill/>
          <a:ln w="12700">
            <a:noFill/>
            <a:miter lim="800000"/>
            <a:headEnd type="none" w="sm" len="sm"/>
            <a:tailEnd type="none" w="sm" len="sm"/>
          </a:ln>
          <a:effectLst/>
        </p:spPr>
        <p:txBody>
          <a:bodyPr wrap="square">
            <a:spAutoFit/>
          </a:bodyPr>
          <a:lstStyle/>
          <a:p>
            <a:pPr algn="ctr"/>
            <a:r>
              <a:rPr lang="en-US" sz="3600" dirty="0" smtClean="0">
                <a:solidFill>
                  <a:srgbClr val="FF9933"/>
                </a:solidFill>
                <a:effectLst>
                  <a:outerShdw blurRad="38100" dist="38100" dir="2700000" algn="tl">
                    <a:srgbClr val="C0C0C0"/>
                  </a:outerShdw>
                </a:effectLst>
              </a:rPr>
              <a:t>Low-Frequency Backscattered Field (cont.)</a:t>
            </a:r>
            <a:endParaRPr lang="en-US" sz="3600" dirty="0">
              <a:solidFill>
                <a:srgbClr val="FF9933"/>
              </a:solidFill>
              <a:effectLst>
                <a:outerShdw blurRad="38100" dist="38100" dir="2700000" algn="tl">
                  <a:srgbClr val="C0C0C0"/>
                </a:outerShdw>
              </a:effectLst>
            </a:endParaRPr>
          </a:p>
        </p:txBody>
      </p:sp>
      <p:sp>
        <p:nvSpPr>
          <p:cNvPr id="10" name="Text Box 3"/>
          <p:cNvSpPr txBox="1">
            <a:spLocks noChangeArrowheads="1"/>
          </p:cNvSpPr>
          <p:nvPr/>
        </p:nvSpPr>
        <p:spPr bwMode="auto">
          <a:xfrm>
            <a:off x="662035" y="941530"/>
            <a:ext cx="6522536" cy="400110"/>
          </a:xfrm>
          <a:prstGeom prst="rect">
            <a:avLst/>
          </a:prstGeom>
          <a:noFill/>
          <a:ln w="12700">
            <a:noFill/>
            <a:miter lim="800000"/>
            <a:headEnd type="none" w="sm" len="sm"/>
            <a:tailEnd type="none" w="sm" len="sm"/>
          </a:ln>
          <a:effectLst/>
        </p:spPr>
        <p:txBody>
          <a:bodyPr wrap="square">
            <a:spAutoFit/>
          </a:bodyPr>
          <a:lstStyle/>
          <a:p>
            <a:r>
              <a:rPr lang="en-US" sz="2000" dirty="0" smtClean="0">
                <a:solidFill>
                  <a:schemeClr val="bg1"/>
                </a:solidFill>
              </a:rPr>
              <a:t>From the previous approximations for </a:t>
            </a:r>
            <a:r>
              <a:rPr lang="en-US" sz="2000" i="1" dirty="0" smtClean="0">
                <a:solidFill>
                  <a:schemeClr val="bg1"/>
                </a:solidFill>
                <a:latin typeface="+mn-lt"/>
              </a:rPr>
              <a:t>e</a:t>
            </a:r>
            <a:r>
              <a:rPr lang="en-US" sz="2000" baseline="-25000" dirty="0" smtClean="0">
                <a:solidFill>
                  <a:schemeClr val="bg1"/>
                </a:solidFill>
                <a:latin typeface="+mn-lt"/>
              </a:rPr>
              <a:t>1</a:t>
            </a:r>
            <a:r>
              <a:rPr lang="en-US" sz="2000" dirty="0" smtClean="0">
                <a:solidFill>
                  <a:schemeClr val="bg1"/>
                </a:solidFill>
              </a:rPr>
              <a:t>, we note that</a:t>
            </a:r>
            <a:endParaRPr lang="en-US" sz="2000" dirty="0">
              <a:solidFill>
                <a:schemeClr val="bg1"/>
              </a:solidFill>
            </a:endParaRPr>
          </a:p>
        </p:txBody>
      </p:sp>
      <p:sp>
        <p:nvSpPr>
          <p:cNvPr id="8" name="Text Box 3"/>
          <p:cNvSpPr txBox="1">
            <a:spLocks noChangeArrowheads="1"/>
          </p:cNvSpPr>
          <p:nvPr/>
        </p:nvSpPr>
        <p:spPr bwMode="auto">
          <a:xfrm>
            <a:off x="5975580" y="5287959"/>
            <a:ext cx="1451728" cy="400110"/>
          </a:xfrm>
          <a:prstGeom prst="rect">
            <a:avLst/>
          </a:prstGeom>
          <a:noFill/>
          <a:ln w="12700">
            <a:noFill/>
            <a:miter lim="800000"/>
            <a:headEnd type="none" w="sm" len="sm"/>
            <a:tailEnd type="none" w="sm" len="sm"/>
          </a:ln>
          <a:effectLst/>
        </p:spPr>
        <p:txBody>
          <a:bodyPr wrap="square">
            <a:spAutoFit/>
          </a:bodyPr>
          <a:lstStyle/>
          <a:p>
            <a:r>
              <a:rPr lang="en-US" sz="2000" dirty="0" smtClean="0">
                <a:solidFill>
                  <a:schemeClr val="bg1"/>
                </a:solidFill>
              </a:rPr>
              <a:t>Therefore</a:t>
            </a:r>
            <a:endParaRPr lang="en-US" sz="2000" dirty="0">
              <a:solidFill>
                <a:schemeClr val="bg1"/>
              </a:solidFill>
            </a:endParaRPr>
          </a:p>
        </p:txBody>
      </p:sp>
      <p:graphicFrame>
        <p:nvGraphicFramePr>
          <p:cNvPr id="9" name="Object 6"/>
          <p:cNvGraphicFramePr>
            <a:graphicFrameLocks noChangeAspect="1"/>
          </p:cNvGraphicFramePr>
          <p:nvPr/>
        </p:nvGraphicFramePr>
        <p:xfrm>
          <a:off x="6740695" y="5884348"/>
          <a:ext cx="1321559" cy="517244"/>
        </p:xfrm>
        <a:graphic>
          <a:graphicData uri="http://schemas.openxmlformats.org/presentationml/2006/ole">
            <p:oleObj spid="_x0000_s500746" name="Equation" r:id="rId6" imgW="583920" imgH="228600" progId="Equation.DSMT4">
              <p:embed/>
            </p:oleObj>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9" name="Text Box 9"/>
          <p:cNvSpPr txBox="1">
            <a:spLocks noChangeArrowheads="1"/>
          </p:cNvSpPr>
          <p:nvPr/>
        </p:nvSpPr>
        <p:spPr bwMode="auto">
          <a:xfrm>
            <a:off x="354841" y="4680724"/>
            <a:ext cx="4844369" cy="400110"/>
          </a:xfrm>
          <a:prstGeom prst="rect">
            <a:avLst/>
          </a:prstGeom>
          <a:noFill/>
          <a:ln w="12700">
            <a:noFill/>
            <a:miter lim="800000"/>
            <a:headEnd type="none" w="sm" len="sm"/>
            <a:tailEnd type="none" w="sm" len="sm"/>
          </a:ln>
          <a:effectLst/>
        </p:spPr>
        <p:txBody>
          <a:bodyPr wrap="square">
            <a:spAutoFit/>
          </a:bodyPr>
          <a:lstStyle/>
          <a:p>
            <a:r>
              <a:rPr lang="en-US" sz="2000" dirty="0">
                <a:solidFill>
                  <a:schemeClr val="bg1"/>
                </a:solidFill>
              </a:rPr>
              <a:t>The total </a:t>
            </a:r>
            <a:r>
              <a:rPr lang="en-US" sz="2000" dirty="0" smtClean="0">
                <a:solidFill>
                  <a:schemeClr val="bg1"/>
                </a:solidFill>
              </a:rPr>
              <a:t>backscattered field </a:t>
            </a:r>
            <a:r>
              <a:rPr lang="en-US" sz="2000" dirty="0">
                <a:solidFill>
                  <a:schemeClr val="bg1"/>
                </a:solidFill>
              </a:rPr>
              <a:t>is then:</a:t>
            </a:r>
          </a:p>
        </p:txBody>
      </p:sp>
      <p:sp>
        <p:nvSpPr>
          <p:cNvPr id="9" name="Slide Number Placeholder 8"/>
          <p:cNvSpPr>
            <a:spLocks noGrp="1"/>
          </p:cNvSpPr>
          <p:nvPr>
            <p:ph type="sldNum" sz="quarter" idx="4"/>
          </p:nvPr>
        </p:nvSpPr>
        <p:spPr/>
        <p:txBody>
          <a:bodyPr/>
          <a:lstStyle/>
          <a:p>
            <a:fld id="{9C25AA31-AF74-48BE-9CAD-B890F461733B}" type="slidenum">
              <a:rPr lang="en-US" smtClean="0"/>
              <a:pPr/>
              <a:t>31</a:t>
            </a:fld>
            <a:endParaRPr lang="en-US"/>
          </a:p>
        </p:txBody>
      </p:sp>
      <p:sp>
        <p:nvSpPr>
          <p:cNvPr id="10" name="Text Box 2"/>
          <p:cNvSpPr txBox="1">
            <a:spLocks noChangeArrowheads="1"/>
          </p:cNvSpPr>
          <p:nvPr/>
        </p:nvSpPr>
        <p:spPr bwMode="auto">
          <a:xfrm>
            <a:off x="0" y="0"/>
            <a:ext cx="9144000" cy="646331"/>
          </a:xfrm>
          <a:prstGeom prst="rect">
            <a:avLst/>
          </a:prstGeom>
          <a:noFill/>
          <a:ln w="12700">
            <a:noFill/>
            <a:miter lim="800000"/>
            <a:headEnd type="none" w="sm" len="sm"/>
            <a:tailEnd type="none" w="sm" len="sm"/>
          </a:ln>
          <a:effectLst/>
        </p:spPr>
        <p:txBody>
          <a:bodyPr wrap="square">
            <a:spAutoFit/>
          </a:bodyPr>
          <a:lstStyle/>
          <a:p>
            <a:pPr algn="ctr"/>
            <a:r>
              <a:rPr lang="en-US" sz="3600" dirty="0" smtClean="0">
                <a:solidFill>
                  <a:srgbClr val="FF9933"/>
                </a:solidFill>
                <a:effectLst>
                  <a:outerShdw blurRad="38100" dist="38100" dir="2700000" algn="tl">
                    <a:srgbClr val="C0C0C0"/>
                  </a:outerShdw>
                </a:effectLst>
              </a:rPr>
              <a:t>Low-Frequency Backscattered Field (cont.)</a:t>
            </a:r>
            <a:endParaRPr lang="en-US" sz="3600" dirty="0">
              <a:solidFill>
                <a:srgbClr val="FF9933"/>
              </a:solidFill>
              <a:effectLst>
                <a:outerShdw blurRad="38100" dist="38100" dir="2700000" algn="tl">
                  <a:srgbClr val="C0C0C0"/>
                </a:outerShdw>
              </a:effectLst>
            </a:endParaRPr>
          </a:p>
        </p:txBody>
      </p:sp>
      <p:graphicFrame>
        <p:nvGraphicFramePr>
          <p:cNvPr id="567303" name="Object 6"/>
          <p:cNvGraphicFramePr>
            <a:graphicFrameLocks noChangeAspect="1"/>
          </p:cNvGraphicFramePr>
          <p:nvPr/>
        </p:nvGraphicFramePr>
        <p:xfrm>
          <a:off x="2653377" y="1192806"/>
          <a:ext cx="3359150" cy="2014538"/>
        </p:xfrm>
        <a:graphic>
          <a:graphicData uri="http://schemas.openxmlformats.org/presentationml/2006/ole">
            <p:oleObj spid="_x0000_s567303" name="Equation" r:id="rId4" imgW="1612800" imgH="965160" progId="Equation.DSMT4">
              <p:embed/>
            </p:oleObj>
          </a:graphicData>
        </a:graphic>
      </p:graphicFrame>
      <p:graphicFrame>
        <p:nvGraphicFramePr>
          <p:cNvPr id="567304" name="Object 6"/>
          <p:cNvGraphicFramePr>
            <a:graphicFrameLocks noChangeAspect="1"/>
          </p:cNvGraphicFramePr>
          <p:nvPr/>
        </p:nvGraphicFramePr>
        <p:xfrm>
          <a:off x="1672918" y="5383402"/>
          <a:ext cx="3333750" cy="1008062"/>
        </p:xfrm>
        <a:graphic>
          <a:graphicData uri="http://schemas.openxmlformats.org/presentationml/2006/ole">
            <p:oleObj spid="_x0000_s567304" name="Equation" r:id="rId5" imgW="1600200" imgH="482400" progId="Equation.DSMT4">
              <p:embed/>
            </p:oleObj>
          </a:graphicData>
        </a:graphic>
      </p:graphicFrame>
      <p:graphicFrame>
        <p:nvGraphicFramePr>
          <p:cNvPr id="567305" name="Object 9"/>
          <p:cNvGraphicFramePr>
            <a:graphicFrameLocks noChangeAspect="1"/>
          </p:cNvGraphicFramePr>
          <p:nvPr/>
        </p:nvGraphicFramePr>
        <p:xfrm>
          <a:off x="3615188" y="3742165"/>
          <a:ext cx="1322388" cy="515937"/>
        </p:xfrm>
        <a:graphic>
          <a:graphicData uri="http://schemas.openxmlformats.org/presentationml/2006/ole">
            <p:oleObj spid="_x0000_s567305" name="Equation" r:id="rId6" imgW="583920" imgH="228600" progId="Equation.DSMT4">
              <p:embed/>
            </p:oleObj>
          </a:graphicData>
        </a:graphic>
      </p:graphicFrame>
      <p:sp>
        <p:nvSpPr>
          <p:cNvPr id="15" name="Text Box 9"/>
          <p:cNvSpPr txBox="1">
            <a:spLocks noChangeArrowheads="1"/>
          </p:cNvSpPr>
          <p:nvPr/>
        </p:nvSpPr>
        <p:spPr bwMode="auto">
          <a:xfrm>
            <a:off x="1010683" y="1039048"/>
            <a:ext cx="1254846" cy="400110"/>
          </a:xfrm>
          <a:prstGeom prst="rect">
            <a:avLst/>
          </a:prstGeom>
          <a:noFill/>
          <a:ln w="12700">
            <a:noFill/>
            <a:miter lim="800000"/>
            <a:headEnd type="none" w="sm" len="sm"/>
            <a:tailEnd type="none" w="sm" len="sm"/>
          </a:ln>
          <a:effectLst/>
        </p:spPr>
        <p:txBody>
          <a:bodyPr wrap="square">
            <a:spAutoFit/>
          </a:bodyPr>
          <a:lstStyle/>
          <a:p>
            <a:r>
              <a:rPr lang="en-US" sz="2000" dirty="0" smtClean="0">
                <a:solidFill>
                  <a:schemeClr val="bg1"/>
                </a:solidFill>
              </a:rPr>
              <a:t>Recall:</a:t>
            </a:r>
            <a:endParaRPr lang="en-US" sz="2000" dirty="0">
              <a:solidFill>
                <a:schemeClr val="bg1"/>
              </a:solidFill>
            </a:endParaRPr>
          </a:p>
        </p:txBody>
      </p:sp>
      <p:sp>
        <p:nvSpPr>
          <p:cNvPr id="18" name="Text Box 9"/>
          <p:cNvSpPr txBox="1">
            <a:spLocks noChangeArrowheads="1"/>
          </p:cNvSpPr>
          <p:nvPr/>
        </p:nvSpPr>
        <p:spPr bwMode="auto">
          <a:xfrm>
            <a:off x="2582450" y="3429681"/>
            <a:ext cx="829490" cy="400110"/>
          </a:xfrm>
          <a:prstGeom prst="rect">
            <a:avLst/>
          </a:prstGeom>
          <a:noFill/>
          <a:ln w="12700">
            <a:noFill/>
            <a:miter lim="800000"/>
            <a:headEnd type="none" w="sm" len="sm"/>
            <a:tailEnd type="none" w="sm" len="sm"/>
          </a:ln>
          <a:effectLst/>
        </p:spPr>
        <p:txBody>
          <a:bodyPr wrap="square">
            <a:spAutoFit/>
          </a:bodyPr>
          <a:lstStyle/>
          <a:p>
            <a:r>
              <a:rPr lang="en-US" sz="2000" dirty="0" smtClean="0">
                <a:solidFill>
                  <a:schemeClr val="bg1"/>
                </a:solidFill>
              </a:rPr>
              <a:t>and</a:t>
            </a:r>
            <a:endParaRPr lang="en-US" sz="2000" dirty="0">
              <a:solidFill>
                <a:schemeClr val="bg1"/>
              </a:solidFill>
            </a:endParaRPr>
          </a:p>
        </p:txBody>
      </p:sp>
      <p:graphicFrame>
        <p:nvGraphicFramePr>
          <p:cNvPr id="567307" name="Object 11"/>
          <p:cNvGraphicFramePr>
            <a:graphicFrameLocks noChangeAspect="1"/>
          </p:cNvGraphicFramePr>
          <p:nvPr/>
        </p:nvGraphicFramePr>
        <p:xfrm>
          <a:off x="6312517" y="5443348"/>
          <a:ext cx="1787525" cy="825500"/>
        </p:xfrm>
        <a:graphic>
          <a:graphicData uri="http://schemas.openxmlformats.org/presentationml/2006/ole">
            <p:oleObj spid="_x0000_s567307" name="Equation" r:id="rId7" imgW="850680" imgH="393480" progId="Equation.DSMT4">
              <p:embed/>
            </p:oleObj>
          </a:graphicData>
        </a:graphic>
      </p:graphicFrame>
      <p:sp>
        <p:nvSpPr>
          <p:cNvPr id="20" name="Text Box 9"/>
          <p:cNvSpPr txBox="1">
            <a:spLocks noChangeArrowheads="1"/>
          </p:cNvSpPr>
          <p:nvPr/>
        </p:nvSpPr>
        <p:spPr bwMode="auto">
          <a:xfrm>
            <a:off x="6774587" y="4878619"/>
            <a:ext cx="829490" cy="400110"/>
          </a:xfrm>
          <a:prstGeom prst="rect">
            <a:avLst/>
          </a:prstGeom>
          <a:noFill/>
          <a:ln w="12700">
            <a:noFill/>
            <a:miter lim="800000"/>
            <a:headEnd type="none" w="sm" len="sm"/>
            <a:tailEnd type="none" w="sm" len="sm"/>
          </a:ln>
          <a:effectLst/>
        </p:spPr>
        <p:txBody>
          <a:bodyPr wrap="square">
            <a:spAutoFit/>
          </a:bodyPr>
          <a:lstStyle/>
          <a:p>
            <a:r>
              <a:rPr lang="en-US" sz="2000" dirty="0" smtClean="0">
                <a:solidFill>
                  <a:schemeClr val="bg1"/>
                </a:solidFill>
              </a:rPr>
              <a:t>with</a:t>
            </a:r>
            <a:endParaRPr lang="en-US" sz="2000" dirty="0">
              <a:solidFill>
                <a:schemeClr val="bg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9" name="Text Box 9"/>
          <p:cNvSpPr txBox="1">
            <a:spLocks noChangeArrowheads="1"/>
          </p:cNvSpPr>
          <p:nvPr/>
        </p:nvSpPr>
        <p:spPr bwMode="auto">
          <a:xfrm>
            <a:off x="448849" y="1309727"/>
            <a:ext cx="6456918" cy="400110"/>
          </a:xfrm>
          <a:prstGeom prst="rect">
            <a:avLst/>
          </a:prstGeom>
          <a:noFill/>
          <a:ln w="12700">
            <a:noFill/>
            <a:miter lim="800000"/>
            <a:headEnd type="none" w="sm" len="sm"/>
            <a:tailEnd type="none" w="sm" len="sm"/>
          </a:ln>
          <a:effectLst/>
        </p:spPr>
        <p:txBody>
          <a:bodyPr wrap="square">
            <a:spAutoFit/>
          </a:bodyPr>
          <a:lstStyle/>
          <a:p>
            <a:r>
              <a:rPr lang="en-US" sz="2000" dirty="0">
                <a:solidFill>
                  <a:schemeClr val="bg1"/>
                </a:solidFill>
              </a:rPr>
              <a:t>The total </a:t>
            </a:r>
            <a:r>
              <a:rPr lang="en-US" sz="2000" dirty="0" smtClean="0">
                <a:solidFill>
                  <a:schemeClr val="bg1"/>
                </a:solidFill>
              </a:rPr>
              <a:t>low-frequency backscattered field </a:t>
            </a:r>
            <a:r>
              <a:rPr lang="en-US" sz="2000" dirty="0">
                <a:solidFill>
                  <a:schemeClr val="bg1"/>
                </a:solidFill>
              </a:rPr>
              <a:t>is then:</a:t>
            </a:r>
          </a:p>
        </p:txBody>
      </p:sp>
      <p:graphicFrame>
        <p:nvGraphicFramePr>
          <p:cNvPr id="501770" name="Object 10"/>
          <p:cNvGraphicFramePr>
            <a:graphicFrameLocks noChangeAspect="1"/>
          </p:cNvGraphicFramePr>
          <p:nvPr/>
        </p:nvGraphicFramePr>
        <p:xfrm>
          <a:off x="1969804" y="2031147"/>
          <a:ext cx="4619625" cy="1050925"/>
        </p:xfrm>
        <a:graphic>
          <a:graphicData uri="http://schemas.openxmlformats.org/presentationml/2006/ole">
            <p:oleObj spid="_x0000_s501770" name="Equation" r:id="rId4" imgW="2120760" imgH="482400" progId="Equation.DSMT4">
              <p:embed/>
            </p:oleObj>
          </a:graphicData>
        </a:graphic>
      </p:graphicFrame>
      <p:sp>
        <p:nvSpPr>
          <p:cNvPr id="9" name="Slide Number Placeholder 8"/>
          <p:cNvSpPr>
            <a:spLocks noGrp="1"/>
          </p:cNvSpPr>
          <p:nvPr>
            <p:ph type="sldNum" sz="quarter" idx="4"/>
          </p:nvPr>
        </p:nvSpPr>
        <p:spPr/>
        <p:txBody>
          <a:bodyPr/>
          <a:lstStyle/>
          <a:p>
            <a:fld id="{9C25AA31-AF74-48BE-9CAD-B890F461733B}" type="slidenum">
              <a:rPr lang="en-US" smtClean="0"/>
              <a:pPr/>
              <a:t>32</a:t>
            </a:fld>
            <a:endParaRPr lang="en-US"/>
          </a:p>
        </p:txBody>
      </p:sp>
      <p:sp>
        <p:nvSpPr>
          <p:cNvPr id="10" name="Text Box 2"/>
          <p:cNvSpPr txBox="1">
            <a:spLocks noChangeArrowheads="1"/>
          </p:cNvSpPr>
          <p:nvPr/>
        </p:nvSpPr>
        <p:spPr bwMode="auto">
          <a:xfrm>
            <a:off x="0" y="0"/>
            <a:ext cx="9144000" cy="646331"/>
          </a:xfrm>
          <a:prstGeom prst="rect">
            <a:avLst/>
          </a:prstGeom>
          <a:noFill/>
          <a:ln w="12700">
            <a:noFill/>
            <a:miter lim="800000"/>
            <a:headEnd type="none" w="sm" len="sm"/>
            <a:tailEnd type="none" w="sm" len="sm"/>
          </a:ln>
          <a:effectLst/>
        </p:spPr>
        <p:txBody>
          <a:bodyPr wrap="square">
            <a:spAutoFit/>
          </a:bodyPr>
          <a:lstStyle/>
          <a:p>
            <a:pPr algn="ctr"/>
            <a:r>
              <a:rPr lang="en-US" sz="3600" dirty="0" smtClean="0">
                <a:solidFill>
                  <a:srgbClr val="FF9933"/>
                </a:solidFill>
                <a:effectLst>
                  <a:outerShdw blurRad="38100" dist="38100" dir="2700000" algn="tl">
                    <a:srgbClr val="C0C0C0"/>
                  </a:outerShdw>
                </a:effectLst>
              </a:rPr>
              <a:t>Low-Frequency Backscattered Field (cont.)</a:t>
            </a:r>
            <a:endParaRPr lang="en-US" sz="3600" dirty="0">
              <a:solidFill>
                <a:srgbClr val="FF9933"/>
              </a:solidFill>
              <a:effectLst>
                <a:outerShdw blurRad="38100" dist="38100" dir="2700000" algn="tl">
                  <a:srgbClr val="C0C0C0"/>
                </a:outerShdw>
              </a:effectLst>
            </a:endParaRPr>
          </a:p>
        </p:txBody>
      </p:sp>
      <p:graphicFrame>
        <p:nvGraphicFramePr>
          <p:cNvPr id="501774" name="Object 14"/>
          <p:cNvGraphicFramePr>
            <a:graphicFrameLocks noChangeAspect="1"/>
          </p:cNvGraphicFramePr>
          <p:nvPr/>
        </p:nvGraphicFramePr>
        <p:xfrm>
          <a:off x="1927889" y="4363658"/>
          <a:ext cx="4684713" cy="787400"/>
        </p:xfrm>
        <a:graphic>
          <a:graphicData uri="http://schemas.openxmlformats.org/presentationml/2006/ole">
            <p:oleObj spid="_x0000_s501774" name="Equation" r:id="rId5" imgW="2730240" imgH="457200" progId="Equation.DSMT4">
              <p:embed/>
            </p:oleObj>
          </a:graphicData>
        </a:graphic>
      </p:graphicFrame>
      <p:cxnSp>
        <p:nvCxnSpPr>
          <p:cNvPr id="14" name="Straight Arrow Connector 13"/>
          <p:cNvCxnSpPr/>
          <p:nvPr/>
        </p:nvCxnSpPr>
        <p:spPr bwMode="auto">
          <a:xfrm flipV="1">
            <a:off x="3657600" y="3002510"/>
            <a:ext cx="1569493" cy="1555843"/>
          </a:xfrm>
          <a:prstGeom prst="straightConnector1">
            <a:avLst/>
          </a:prstGeom>
          <a:solidFill>
            <a:schemeClr val="accent1"/>
          </a:solidFill>
          <a:ln w="12700" cap="flat" cmpd="sng" algn="ctr">
            <a:solidFill>
              <a:schemeClr val="bg2"/>
            </a:solidFill>
            <a:prstDash val="solid"/>
            <a:round/>
            <a:headEnd type="none" w="sm" len="sm"/>
            <a:tailEnd type="arrow"/>
          </a:ln>
          <a:effectLst/>
        </p:spPr>
      </p:cxn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2793" name="Object 9"/>
          <p:cNvGraphicFramePr>
            <a:graphicFrameLocks noChangeAspect="1"/>
          </p:cNvGraphicFramePr>
          <p:nvPr/>
        </p:nvGraphicFramePr>
        <p:xfrm>
          <a:off x="1614488" y="2565400"/>
          <a:ext cx="5635625" cy="1322388"/>
        </p:xfrm>
        <a:graphic>
          <a:graphicData uri="http://schemas.openxmlformats.org/presentationml/2006/ole">
            <p:oleObj spid="_x0000_s502793" name="Equation" r:id="rId4" imgW="2057400" imgH="482400" progId="Equation.DSMT4">
              <p:embed/>
            </p:oleObj>
          </a:graphicData>
        </a:graphic>
      </p:graphicFrame>
      <p:sp>
        <p:nvSpPr>
          <p:cNvPr id="502796" name="Text Box 12"/>
          <p:cNvSpPr txBox="1">
            <a:spLocks noChangeArrowheads="1"/>
          </p:cNvSpPr>
          <p:nvPr/>
        </p:nvSpPr>
        <p:spPr bwMode="auto">
          <a:xfrm>
            <a:off x="1835718" y="1655242"/>
            <a:ext cx="5170005" cy="400110"/>
          </a:xfrm>
          <a:prstGeom prst="rect">
            <a:avLst/>
          </a:prstGeom>
          <a:noFill/>
          <a:ln w="12700">
            <a:noFill/>
            <a:miter lim="800000"/>
            <a:headEnd type="none" w="sm" len="sm"/>
            <a:tailEnd type="none" w="sm" len="sm"/>
          </a:ln>
          <a:effectLst/>
        </p:spPr>
        <p:txBody>
          <a:bodyPr wrap="none">
            <a:spAutoFit/>
          </a:bodyPr>
          <a:lstStyle/>
          <a:p>
            <a:r>
              <a:rPr lang="en-US" sz="2000" b="1" dirty="0" smtClean="0">
                <a:solidFill>
                  <a:schemeClr val="bg1"/>
                </a:solidFill>
              </a:rPr>
              <a:t>Final Low-frequency Backscattered Field</a:t>
            </a:r>
            <a:endParaRPr lang="en-US" sz="2000" b="1" dirty="0">
              <a:solidFill>
                <a:schemeClr val="bg1"/>
              </a:solidFill>
            </a:endParaRPr>
          </a:p>
        </p:txBody>
      </p:sp>
      <p:sp>
        <p:nvSpPr>
          <p:cNvPr id="7" name="Slide Number Placeholder 6"/>
          <p:cNvSpPr>
            <a:spLocks noGrp="1"/>
          </p:cNvSpPr>
          <p:nvPr>
            <p:ph type="sldNum" sz="quarter" idx="4"/>
          </p:nvPr>
        </p:nvSpPr>
        <p:spPr/>
        <p:txBody>
          <a:bodyPr/>
          <a:lstStyle/>
          <a:p>
            <a:fld id="{9C25AA31-AF74-48BE-9CAD-B890F461733B}" type="slidenum">
              <a:rPr lang="en-US" smtClean="0"/>
              <a:pPr/>
              <a:t>33</a:t>
            </a:fld>
            <a:endParaRPr lang="en-US"/>
          </a:p>
        </p:txBody>
      </p:sp>
      <p:sp>
        <p:nvSpPr>
          <p:cNvPr id="8" name="Text Box 2"/>
          <p:cNvSpPr txBox="1">
            <a:spLocks noChangeArrowheads="1"/>
          </p:cNvSpPr>
          <p:nvPr/>
        </p:nvSpPr>
        <p:spPr bwMode="auto">
          <a:xfrm>
            <a:off x="0" y="0"/>
            <a:ext cx="9144000" cy="646331"/>
          </a:xfrm>
          <a:prstGeom prst="rect">
            <a:avLst/>
          </a:prstGeom>
          <a:noFill/>
          <a:ln w="12700">
            <a:noFill/>
            <a:miter lim="800000"/>
            <a:headEnd type="none" w="sm" len="sm"/>
            <a:tailEnd type="none" w="sm" len="sm"/>
          </a:ln>
          <a:effectLst/>
        </p:spPr>
        <p:txBody>
          <a:bodyPr wrap="square">
            <a:spAutoFit/>
          </a:bodyPr>
          <a:lstStyle/>
          <a:p>
            <a:pPr algn="ctr"/>
            <a:r>
              <a:rPr lang="en-US" sz="3600" dirty="0" smtClean="0">
                <a:solidFill>
                  <a:srgbClr val="FF9933"/>
                </a:solidFill>
                <a:effectLst>
                  <a:outerShdw blurRad="38100" dist="38100" dir="2700000" algn="tl">
                    <a:srgbClr val="C0C0C0"/>
                  </a:outerShdw>
                </a:effectLst>
              </a:rPr>
              <a:t>Low-Frequency Backscattered Field (cont.)</a:t>
            </a:r>
            <a:endParaRPr lang="en-US" sz="3600" dirty="0">
              <a:solidFill>
                <a:srgbClr val="FF9933"/>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Text Box 2"/>
          <p:cNvSpPr txBox="1">
            <a:spLocks noChangeArrowheads="1"/>
          </p:cNvSpPr>
          <p:nvPr/>
        </p:nvSpPr>
        <p:spPr bwMode="auto">
          <a:xfrm>
            <a:off x="771525" y="0"/>
            <a:ext cx="7800975" cy="701675"/>
          </a:xfrm>
          <a:prstGeom prst="rect">
            <a:avLst/>
          </a:prstGeom>
          <a:noFill/>
          <a:ln w="12700">
            <a:noFill/>
            <a:miter lim="800000"/>
            <a:headEnd type="none" w="sm" len="sm"/>
            <a:tailEnd type="none" w="sm" len="sm"/>
          </a:ln>
          <a:effectLst/>
        </p:spPr>
        <p:txBody>
          <a:bodyPr>
            <a:spAutoFit/>
          </a:bodyPr>
          <a:lstStyle/>
          <a:p>
            <a:pPr algn="ctr"/>
            <a:r>
              <a:rPr lang="en-US" sz="4000" dirty="0">
                <a:solidFill>
                  <a:srgbClr val="FF9933"/>
                </a:solidFill>
                <a:effectLst>
                  <a:outerShdw blurRad="38100" dist="38100" dir="2700000" algn="tl">
                    <a:srgbClr val="C0C0C0"/>
                  </a:outerShdw>
                </a:effectLst>
              </a:rPr>
              <a:t>Echo Area (Radar Cross Section)</a:t>
            </a:r>
          </a:p>
        </p:txBody>
      </p:sp>
      <p:sp>
        <p:nvSpPr>
          <p:cNvPr id="503811" name="Text Box 3"/>
          <p:cNvSpPr txBox="1">
            <a:spLocks noChangeArrowheads="1"/>
          </p:cNvSpPr>
          <p:nvPr/>
        </p:nvSpPr>
        <p:spPr bwMode="auto">
          <a:xfrm>
            <a:off x="277813" y="3151188"/>
            <a:ext cx="2143125" cy="701675"/>
          </a:xfrm>
          <a:prstGeom prst="rect">
            <a:avLst/>
          </a:prstGeom>
          <a:noFill/>
          <a:ln w="12700">
            <a:noFill/>
            <a:miter lim="800000"/>
            <a:headEnd type="none" w="sm" len="sm"/>
            <a:tailEnd type="none" w="sm" len="sm"/>
          </a:ln>
          <a:effectLst/>
        </p:spPr>
        <p:txBody>
          <a:bodyPr>
            <a:spAutoFit/>
          </a:bodyPr>
          <a:lstStyle/>
          <a:p>
            <a:r>
              <a:rPr lang="en-US" sz="2000">
                <a:solidFill>
                  <a:schemeClr val="bg1"/>
                </a:solidFill>
              </a:rPr>
              <a:t>Physical interpretation:</a:t>
            </a:r>
          </a:p>
        </p:txBody>
      </p:sp>
      <p:sp>
        <p:nvSpPr>
          <p:cNvPr id="503812" name="Text Box 4"/>
          <p:cNvSpPr txBox="1">
            <a:spLocks noChangeArrowheads="1"/>
          </p:cNvSpPr>
          <p:nvPr/>
        </p:nvSpPr>
        <p:spPr bwMode="auto">
          <a:xfrm>
            <a:off x="528526" y="5229077"/>
            <a:ext cx="2756848" cy="1077218"/>
          </a:xfrm>
          <a:prstGeom prst="rect">
            <a:avLst/>
          </a:prstGeom>
          <a:noFill/>
          <a:ln w="12700">
            <a:solidFill>
              <a:schemeClr val="bg2"/>
            </a:solidFill>
            <a:miter lim="800000"/>
            <a:headEnd type="none" w="sm" len="sm"/>
            <a:tailEnd type="none" w="sm" len="sm"/>
          </a:ln>
          <a:effectLst/>
        </p:spPr>
        <p:txBody>
          <a:bodyPr wrap="square">
            <a:spAutoFit/>
          </a:bodyPr>
          <a:lstStyle/>
          <a:p>
            <a:pPr algn="ctr"/>
            <a:r>
              <a:rPr lang="en-US" sz="1600" dirty="0" smtClean="0">
                <a:solidFill>
                  <a:schemeClr val="bg1"/>
                </a:solidFill>
              </a:rPr>
              <a:t>This is the radiated </a:t>
            </a:r>
            <a:r>
              <a:rPr lang="en-US" sz="1600" dirty="0">
                <a:solidFill>
                  <a:schemeClr val="bg1"/>
                </a:solidFill>
              </a:rPr>
              <a:t>power of </a:t>
            </a:r>
            <a:r>
              <a:rPr lang="en-US" sz="1600" dirty="0" smtClean="0">
                <a:solidFill>
                  <a:schemeClr val="bg1"/>
                </a:solidFill>
              </a:rPr>
              <a:t>an isotropic </a:t>
            </a:r>
            <a:r>
              <a:rPr lang="en-US" sz="1600" dirty="0">
                <a:solidFill>
                  <a:schemeClr val="bg1"/>
                </a:solidFill>
              </a:rPr>
              <a:t>radiating “black body” disk that absorbs all incident </a:t>
            </a:r>
            <a:r>
              <a:rPr lang="en-US" sz="1600" dirty="0" smtClean="0">
                <a:solidFill>
                  <a:schemeClr val="bg1"/>
                </a:solidFill>
              </a:rPr>
              <a:t>power.</a:t>
            </a:r>
            <a:endParaRPr lang="en-US" sz="1600" dirty="0">
              <a:solidFill>
                <a:schemeClr val="bg1"/>
              </a:solidFill>
            </a:endParaRPr>
          </a:p>
        </p:txBody>
      </p:sp>
      <p:graphicFrame>
        <p:nvGraphicFramePr>
          <p:cNvPr id="503815" name="Object 7"/>
          <p:cNvGraphicFramePr>
            <a:graphicFrameLocks noChangeAspect="1"/>
          </p:cNvGraphicFramePr>
          <p:nvPr/>
        </p:nvGraphicFramePr>
        <p:xfrm>
          <a:off x="2325688" y="889000"/>
          <a:ext cx="3073400" cy="1411288"/>
        </p:xfrm>
        <a:graphic>
          <a:graphicData uri="http://schemas.openxmlformats.org/presentationml/2006/ole">
            <p:oleObj spid="_x0000_s503815" name="Equation" r:id="rId4" imgW="1244520" imgH="571320" progId="Equation.DSMT4">
              <p:embed/>
            </p:oleObj>
          </a:graphicData>
        </a:graphic>
      </p:graphicFrame>
      <p:graphicFrame>
        <p:nvGraphicFramePr>
          <p:cNvPr id="503816" name="Object 8"/>
          <p:cNvGraphicFramePr>
            <a:graphicFrameLocks noChangeAspect="1"/>
          </p:cNvGraphicFramePr>
          <p:nvPr/>
        </p:nvGraphicFramePr>
        <p:xfrm>
          <a:off x="2220913" y="2870200"/>
          <a:ext cx="3632200" cy="1381125"/>
        </p:xfrm>
        <a:graphic>
          <a:graphicData uri="http://schemas.openxmlformats.org/presentationml/2006/ole">
            <p:oleObj spid="_x0000_s503816" name="Equation" r:id="rId5" imgW="1536480" imgH="583920" progId="Equation.DSMT4">
              <p:embed/>
            </p:oleObj>
          </a:graphicData>
        </a:graphic>
      </p:graphicFrame>
      <p:sp>
        <p:nvSpPr>
          <p:cNvPr id="503817" name="AutoShape 9"/>
          <p:cNvSpPr>
            <a:spLocks noChangeArrowheads="1"/>
          </p:cNvSpPr>
          <p:nvPr/>
        </p:nvSpPr>
        <p:spPr bwMode="auto">
          <a:xfrm rot="2021629">
            <a:off x="3362314" y="4493094"/>
            <a:ext cx="275241" cy="552754"/>
          </a:xfrm>
          <a:prstGeom prst="upArrow">
            <a:avLst>
              <a:gd name="adj1" fmla="val 50000"/>
              <a:gd name="adj2" fmla="val 47028"/>
            </a:avLst>
          </a:prstGeom>
          <a:solidFill>
            <a:schemeClr val="accent1"/>
          </a:solidFill>
          <a:ln w="12700">
            <a:solidFill>
              <a:schemeClr val="bg2"/>
            </a:solidFill>
            <a:miter lim="800000"/>
            <a:headEnd type="none" w="sm" len="sm"/>
            <a:tailEnd type="none" w="sm" len="sm"/>
          </a:ln>
          <a:effectLst/>
        </p:spPr>
        <p:txBody>
          <a:bodyPr wrap="none" anchor="ctr"/>
          <a:lstStyle/>
          <a:p>
            <a:endParaRPr lang="en-US"/>
          </a:p>
        </p:txBody>
      </p:sp>
      <p:grpSp>
        <p:nvGrpSpPr>
          <p:cNvPr id="34" name="Group 33"/>
          <p:cNvGrpSpPr/>
          <p:nvPr/>
        </p:nvGrpSpPr>
        <p:grpSpPr>
          <a:xfrm>
            <a:off x="5501183" y="2481037"/>
            <a:ext cx="3619667" cy="4075926"/>
            <a:chOff x="5533835" y="2546351"/>
            <a:chExt cx="3619667" cy="4075926"/>
          </a:xfrm>
        </p:grpSpPr>
        <p:grpSp>
          <p:nvGrpSpPr>
            <p:cNvPr id="503823" name="Group 15"/>
            <p:cNvGrpSpPr>
              <a:grpSpLocks/>
            </p:cNvGrpSpPr>
            <p:nvPr/>
          </p:nvGrpSpPr>
          <p:grpSpPr bwMode="auto">
            <a:xfrm>
              <a:off x="6953250" y="6015852"/>
              <a:ext cx="676275" cy="606425"/>
              <a:chOff x="2634" y="2061"/>
              <a:chExt cx="426" cy="382"/>
            </a:xfrm>
          </p:grpSpPr>
          <p:sp>
            <p:nvSpPr>
              <p:cNvPr id="503824" name="Line 16"/>
              <p:cNvSpPr>
                <a:spLocks noChangeShapeType="1"/>
              </p:cNvSpPr>
              <p:nvPr/>
            </p:nvSpPr>
            <p:spPr bwMode="auto">
              <a:xfrm flipV="1">
                <a:off x="2847" y="2061"/>
                <a:ext cx="0" cy="382"/>
              </a:xfrm>
              <a:prstGeom prst="line">
                <a:avLst/>
              </a:prstGeom>
              <a:noFill/>
              <a:ln w="38100">
                <a:solidFill>
                  <a:srgbClr val="FF99FF"/>
                </a:solidFill>
                <a:round/>
                <a:headEnd type="none" w="sm" len="sm"/>
                <a:tailEnd type="triangle" w="med" len="med"/>
              </a:ln>
              <a:effectLst/>
            </p:spPr>
            <p:txBody>
              <a:bodyPr wrap="none"/>
              <a:lstStyle/>
              <a:p>
                <a:endParaRPr lang="en-US"/>
              </a:p>
            </p:txBody>
          </p:sp>
          <p:sp>
            <p:nvSpPr>
              <p:cNvPr id="503825" name="Line 17"/>
              <p:cNvSpPr>
                <a:spLocks noChangeShapeType="1"/>
              </p:cNvSpPr>
              <p:nvPr/>
            </p:nvSpPr>
            <p:spPr bwMode="auto">
              <a:xfrm>
                <a:off x="2634" y="2222"/>
                <a:ext cx="426" cy="0"/>
              </a:xfrm>
              <a:prstGeom prst="line">
                <a:avLst/>
              </a:prstGeom>
              <a:noFill/>
              <a:ln w="12700">
                <a:solidFill>
                  <a:schemeClr val="hlink"/>
                </a:solidFill>
                <a:round/>
                <a:headEnd type="none" w="sm" len="sm"/>
                <a:tailEnd type="none" w="sm" len="sm"/>
              </a:ln>
              <a:effectLst/>
            </p:spPr>
            <p:txBody>
              <a:bodyPr wrap="none"/>
              <a:lstStyle/>
              <a:p>
                <a:endParaRPr lang="en-US"/>
              </a:p>
            </p:txBody>
          </p:sp>
          <p:sp>
            <p:nvSpPr>
              <p:cNvPr id="503826" name="Line 18"/>
              <p:cNvSpPr>
                <a:spLocks noChangeShapeType="1"/>
              </p:cNvSpPr>
              <p:nvPr/>
            </p:nvSpPr>
            <p:spPr bwMode="auto">
              <a:xfrm>
                <a:off x="2634" y="2278"/>
                <a:ext cx="426" cy="0"/>
              </a:xfrm>
              <a:prstGeom prst="line">
                <a:avLst/>
              </a:prstGeom>
              <a:noFill/>
              <a:ln w="12700">
                <a:solidFill>
                  <a:schemeClr val="hlink"/>
                </a:solidFill>
                <a:round/>
                <a:headEnd type="none" w="sm" len="sm"/>
                <a:tailEnd type="none" w="sm" len="sm"/>
              </a:ln>
              <a:effectLst/>
            </p:spPr>
            <p:txBody>
              <a:bodyPr wrap="none"/>
              <a:lstStyle/>
              <a:p>
                <a:endParaRPr lang="en-US"/>
              </a:p>
            </p:txBody>
          </p:sp>
          <p:sp>
            <p:nvSpPr>
              <p:cNvPr id="503827" name="Line 19"/>
              <p:cNvSpPr>
                <a:spLocks noChangeShapeType="1"/>
              </p:cNvSpPr>
              <p:nvPr/>
            </p:nvSpPr>
            <p:spPr bwMode="auto">
              <a:xfrm>
                <a:off x="2634" y="2335"/>
                <a:ext cx="426" cy="0"/>
              </a:xfrm>
              <a:prstGeom prst="line">
                <a:avLst/>
              </a:prstGeom>
              <a:noFill/>
              <a:ln w="12700">
                <a:solidFill>
                  <a:schemeClr val="hlink"/>
                </a:solidFill>
                <a:round/>
                <a:headEnd type="none" w="sm" len="sm"/>
                <a:tailEnd type="none" w="sm" len="sm"/>
              </a:ln>
              <a:effectLst/>
            </p:spPr>
            <p:txBody>
              <a:bodyPr wrap="none"/>
              <a:lstStyle/>
              <a:p>
                <a:endParaRPr lang="en-US"/>
              </a:p>
            </p:txBody>
          </p:sp>
        </p:grpSp>
        <p:grpSp>
          <p:nvGrpSpPr>
            <p:cNvPr id="32" name="Group 31"/>
            <p:cNvGrpSpPr/>
            <p:nvPr/>
          </p:nvGrpSpPr>
          <p:grpSpPr>
            <a:xfrm>
              <a:off x="5533835" y="2546351"/>
              <a:ext cx="3619667" cy="3260205"/>
              <a:chOff x="5533835" y="2385823"/>
              <a:chExt cx="3619667" cy="3260205"/>
            </a:xfrm>
          </p:grpSpPr>
          <p:sp>
            <p:nvSpPr>
              <p:cNvPr id="503837" name="Oval 29"/>
              <p:cNvSpPr>
                <a:spLocks noChangeArrowheads="1"/>
              </p:cNvSpPr>
              <p:nvPr/>
            </p:nvSpPr>
            <p:spPr bwMode="auto">
              <a:xfrm rot="20662294">
                <a:off x="6270625" y="3859213"/>
                <a:ext cx="1857375" cy="1168400"/>
              </a:xfrm>
              <a:prstGeom prst="ellipse">
                <a:avLst/>
              </a:prstGeom>
              <a:gradFill rotWithShape="1">
                <a:gsLst>
                  <a:gs pos="0">
                    <a:srgbClr val="C0C0C0"/>
                  </a:gs>
                  <a:gs pos="100000">
                    <a:srgbClr val="C0C0C0">
                      <a:gamma/>
                      <a:shade val="66275"/>
                      <a:invGamma/>
                    </a:srgbClr>
                  </a:gs>
                </a:gsLst>
                <a:path path="shape">
                  <a:fillToRect l="50000" t="50000" r="50000" b="50000"/>
                </a:path>
              </a:gradFill>
              <a:ln w="12700">
                <a:solidFill>
                  <a:schemeClr val="tx1"/>
                </a:solidFill>
                <a:round/>
                <a:headEnd type="none" w="sm" len="sm"/>
                <a:tailEnd type="none" w="sm" len="sm"/>
              </a:ln>
              <a:effectLst/>
            </p:spPr>
            <p:txBody>
              <a:bodyPr wrap="none" anchor="ctr"/>
              <a:lstStyle/>
              <a:p>
                <a:endParaRPr lang="en-US"/>
              </a:p>
            </p:txBody>
          </p:sp>
          <p:graphicFrame>
            <p:nvGraphicFramePr>
              <p:cNvPr id="503822" name="Object 14"/>
              <p:cNvGraphicFramePr>
                <a:graphicFrameLocks noChangeAspect="1"/>
              </p:cNvGraphicFramePr>
              <p:nvPr/>
            </p:nvGraphicFramePr>
            <p:xfrm>
              <a:off x="6670675" y="3957638"/>
              <a:ext cx="419100" cy="541337"/>
            </p:xfrm>
            <a:graphic>
              <a:graphicData uri="http://schemas.openxmlformats.org/presentationml/2006/ole">
                <p:oleObj spid="_x0000_s503822" name="Equation" r:id="rId6" imgW="177480" imgH="228600" progId="Equation.DSMT4">
                  <p:embed/>
                </p:oleObj>
              </a:graphicData>
            </a:graphic>
          </p:graphicFrame>
          <p:sp>
            <p:nvSpPr>
              <p:cNvPr id="503828" name="AutoShape 20"/>
              <p:cNvSpPr>
                <a:spLocks noChangeArrowheads="1"/>
              </p:cNvSpPr>
              <p:nvPr/>
            </p:nvSpPr>
            <p:spPr bwMode="auto">
              <a:xfrm>
                <a:off x="8142288" y="4427538"/>
                <a:ext cx="493712" cy="158750"/>
              </a:xfrm>
              <a:prstGeom prst="rightArrow">
                <a:avLst>
                  <a:gd name="adj1" fmla="val 50000"/>
                  <a:gd name="adj2" fmla="val 77750"/>
                </a:avLst>
              </a:prstGeom>
              <a:solidFill>
                <a:schemeClr val="hlink"/>
              </a:solidFill>
              <a:ln w="12700">
                <a:solidFill>
                  <a:schemeClr val="tx1"/>
                </a:solidFill>
                <a:miter lim="800000"/>
                <a:headEnd type="none" w="sm" len="sm"/>
                <a:tailEnd type="none" w="sm" len="sm"/>
              </a:ln>
              <a:effectLst/>
            </p:spPr>
            <p:txBody>
              <a:bodyPr wrap="none" anchor="ctr"/>
              <a:lstStyle/>
              <a:p>
                <a:endParaRPr lang="en-US"/>
              </a:p>
            </p:txBody>
          </p:sp>
          <p:sp>
            <p:nvSpPr>
              <p:cNvPr id="503829" name="AutoShape 21"/>
              <p:cNvSpPr>
                <a:spLocks noChangeArrowheads="1"/>
              </p:cNvSpPr>
              <p:nvPr/>
            </p:nvSpPr>
            <p:spPr bwMode="auto">
              <a:xfrm flipH="1">
                <a:off x="5706802" y="4336434"/>
                <a:ext cx="493713" cy="158750"/>
              </a:xfrm>
              <a:prstGeom prst="rightArrow">
                <a:avLst>
                  <a:gd name="adj1" fmla="val 50000"/>
                  <a:gd name="adj2" fmla="val 77750"/>
                </a:avLst>
              </a:prstGeom>
              <a:solidFill>
                <a:schemeClr val="hlink"/>
              </a:solidFill>
              <a:ln w="12700">
                <a:solidFill>
                  <a:schemeClr val="tx1"/>
                </a:solidFill>
                <a:miter lim="800000"/>
                <a:headEnd type="none" w="sm" len="sm"/>
                <a:tailEnd type="none" w="sm" len="sm"/>
              </a:ln>
              <a:effectLst/>
            </p:spPr>
            <p:txBody>
              <a:bodyPr wrap="none" anchor="ctr"/>
              <a:lstStyle/>
              <a:p>
                <a:endParaRPr lang="en-US"/>
              </a:p>
            </p:txBody>
          </p:sp>
          <p:sp>
            <p:nvSpPr>
              <p:cNvPr id="503830" name="AutoShape 22"/>
              <p:cNvSpPr>
                <a:spLocks noChangeArrowheads="1"/>
              </p:cNvSpPr>
              <p:nvPr/>
            </p:nvSpPr>
            <p:spPr bwMode="auto">
              <a:xfrm rot="5400000" flipH="1">
                <a:off x="7054057" y="3439319"/>
                <a:ext cx="493712" cy="158750"/>
              </a:xfrm>
              <a:prstGeom prst="rightArrow">
                <a:avLst>
                  <a:gd name="adj1" fmla="val 50000"/>
                  <a:gd name="adj2" fmla="val 77750"/>
                </a:avLst>
              </a:prstGeom>
              <a:solidFill>
                <a:schemeClr val="hlink"/>
              </a:solidFill>
              <a:ln w="12700">
                <a:solidFill>
                  <a:schemeClr val="tx1"/>
                </a:solidFill>
                <a:miter lim="800000"/>
                <a:headEnd type="none" w="sm" len="sm"/>
                <a:tailEnd type="none" w="sm" len="sm"/>
              </a:ln>
              <a:effectLst/>
            </p:spPr>
            <p:txBody>
              <a:bodyPr wrap="none" anchor="ctr"/>
              <a:lstStyle/>
              <a:p>
                <a:endParaRPr lang="en-US"/>
              </a:p>
            </p:txBody>
          </p:sp>
          <p:sp>
            <p:nvSpPr>
              <p:cNvPr id="503831" name="AutoShape 23"/>
              <p:cNvSpPr>
                <a:spLocks noChangeArrowheads="1"/>
              </p:cNvSpPr>
              <p:nvPr/>
            </p:nvSpPr>
            <p:spPr bwMode="auto">
              <a:xfrm rot="16200000" flipH="1" flipV="1">
                <a:off x="7059766" y="5319797"/>
                <a:ext cx="493713" cy="158750"/>
              </a:xfrm>
              <a:prstGeom prst="rightArrow">
                <a:avLst>
                  <a:gd name="adj1" fmla="val 50000"/>
                  <a:gd name="adj2" fmla="val 77750"/>
                </a:avLst>
              </a:prstGeom>
              <a:solidFill>
                <a:schemeClr val="hlink"/>
              </a:solidFill>
              <a:ln w="12700">
                <a:solidFill>
                  <a:schemeClr val="tx1"/>
                </a:solidFill>
                <a:miter lim="800000"/>
                <a:headEnd type="none" w="sm" len="sm"/>
                <a:tailEnd type="none" w="sm" len="sm"/>
              </a:ln>
              <a:effectLst/>
            </p:spPr>
            <p:txBody>
              <a:bodyPr wrap="none" anchor="ctr"/>
              <a:lstStyle/>
              <a:p>
                <a:endParaRPr lang="en-US"/>
              </a:p>
            </p:txBody>
          </p:sp>
          <p:sp>
            <p:nvSpPr>
              <p:cNvPr id="503832" name="AutoShape 24"/>
              <p:cNvSpPr>
                <a:spLocks noChangeArrowheads="1"/>
              </p:cNvSpPr>
              <p:nvPr/>
            </p:nvSpPr>
            <p:spPr bwMode="auto">
              <a:xfrm rot="2912879" flipH="1">
                <a:off x="6251423" y="3776816"/>
                <a:ext cx="493712" cy="158750"/>
              </a:xfrm>
              <a:prstGeom prst="rightArrow">
                <a:avLst>
                  <a:gd name="adj1" fmla="val 50000"/>
                  <a:gd name="adj2" fmla="val 77750"/>
                </a:avLst>
              </a:prstGeom>
              <a:solidFill>
                <a:schemeClr val="hlink"/>
              </a:solidFill>
              <a:ln w="12700">
                <a:solidFill>
                  <a:schemeClr val="tx1"/>
                </a:solidFill>
                <a:miter lim="800000"/>
                <a:headEnd type="none" w="sm" len="sm"/>
                <a:tailEnd type="none" w="sm" len="sm"/>
              </a:ln>
              <a:effectLst/>
            </p:spPr>
            <p:txBody>
              <a:bodyPr rot="10800000" vert="eaVert" wrap="none" anchor="ctr"/>
              <a:lstStyle/>
              <a:p>
                <a:pPr algn="ctr"/>
                <a:endParaRPr lang="en-US"/>
              </a:p>
            </p:txBody>
          </p:sp>
          <p:sp>
            <p:nvSpPr>
              <p:cNvPr id="503833" name="AutoShape 25"/>
              <p:cNvSpPr>
                <a:spLocks noChangeArrowheads="1"/>
              </p:cNvSpPr>
              <p:nvPr/>
            </p:nvSpPr>
            <p:spPr bwMode="auto">
              <a:xfrm rot="18687121">
                <a:off x="7944265" y="3567976"/>
                <a:ext cx="493712" cy="158750"/>
              </a:xfrm>
              <a:prstGeom prst="rightArrow">
                <a:avLst>
                  <a:gd name="adj1" fmla="val 50000"/>
                  <a:gd name="adj2" fmla="val 77750"/>
                </a:avLst>
              </a:prstGeom>
              <a:solidFill>
                <a:schemeClr val="hlink"/>
              </a:solidFill>
              <a:ln w="12700">
                <a:solidFill>
                  <a:schemeClr val="tx1"/>
                </a:solidFill>
                <a:miter lim="800000"/>
                <a:headEnd type="none" w="sm" len="sm"/>
                <a:tailEnd type="none" w="sm" len="sm"/>
              </a:ln>
              <a:effectLst/>
            </p:spPr>
            <p:txBody>
              <a:bodyPr vert="eaVert" wrap="none" anchor="ctr"/>
              <a:lstStyle/>
              <a:p>
                <a:pPr algn="ctr"/>
                <a:endParaRPr lang="en-US"/>
              </a:p>
            </p:txBody>
          </p:sp>
          <p:sp>
            <p:nvSpPr>
              <p:cNvPr id="503834" name="AutoShape 26"/>
              <p:cNvSpPr>
                <a:spLocks noChangeArrowheads="1"/>
              </p:cNvSpPr>
              <p:nvPr/>
            </p:nvSpPr>
            <p:spPr bwMode="auto">
              <a:xfrm rot="18687121" flipH="1" flipV="1">
                <a:off x="6067699" y="5226418"/>
                <a:ext cx="493712" cy="158750"/>
              </a:xfrm>
              <a:prstGeom prst="rightArrow">
                <a:avLst>
                  <a:gd name="adj1" fmla="val 50000"/>
                  <a:gd name="adj2" fmla="val 77750"/>
                </a:avLst>
              </a:prstGeom>
              <a:solidFill>
                <a:schemeClr val="hlink"/>
              </a:solidFill>
              <a:ln w="12700">
                <a:solidFill>
                  <a:schemeClr val="tx1"/>
                </a:solidFill>
                <a:miter lim="800000"/>
                <a:headEnd type="none" w="sm" len="sm"/>
                <a:tailEnd type="none" w="sm" len="sm"/>
              </a:ln>
              <a:effectLst/>
            </p:spPr>
            <p:txBody>
              <a:bodyPr rot="10800000" vert="eaVert" wrap="none" anchor="ctr"/>
              <a:lstStyle/>
              <a:p>
                <a:pPr algn="ctr"/>
                <a:endParaRPr lang="en-US"/>
              </a:p>
            </p:txBody>
          </p:sp>
          <p:sp>
            <p:nvSpPr>
              <p:cNvPr id="503835" name="AutoShape 27"/>
              <p:cNvSpPr>
                <a:spLocks noChangeArrowheads="1"/>
              </p:cNvSpPr>
              <p:nvPr/>
            </p:nvSpPr>
            <p:spPr bwMode="auto">
              <a:xfrm rot="2912879" flipV="1">
                <a:off x="7763646" y="5041698"/>
                <a:ext cx="493712" cy="158750"/>
              </a:xfrm>
              <a:prstGeom prst="rightArrow">
                <a:avLst>
                  <a:gd name="adj1" fmla="val 50000"/>
                  <a:gd name="adj2" fmla="val 77750"/>
                </a:avLst>
              </a:prstGeom>
              <a:solidFill>
                <a:schemeClr val="hlink"/>
              </a:solidFill>
              <a:ln w="12700">
                <a:solidFill>
                  <a:schemeClr val="tx1"/>
                </a:solidFill>
                <a:miter lim="800000"/>
                <a:headEnd type="none" w="sm" len="sm"/>
                <a:tailEnd type="none" w="sm" len="sm"/>
              </a:ln>
              <a:effectLst/>
            </p:spPr>
            <p:txBody>
              <a:bodyPr vert="eaVert" wrap="none" anchor="ctr"/>
              <a:lstStyle/>
              <a:p>
                <a:pPr algn="ctr"/>
                <a:endParaRPr lang="en-US"/>
              </a:p>
            </p:txBody>
          </p:sp>
          <p:sp>
            <p:nvSpPr>
              <p:cNvPr id="503838" name="Line 30"/>
              <p:cNvSpPr>
                <a:spLocks noChangeShapeType="1"/>
              </p:cNvSpPr>
              <p:nvPr/>
            </p:nvSpPr>
            <p:spPr bwMode="auto">
              <a:xfrm flipH="1">
                <a:off x="5922015" y="4425311"/>
                <a:ext cx="1320800" cy="422275"/>
              </a:xfrm>
              <a:prstGeom prst="line">
                <a:avLst/>
              </a:prstGeom>
              <a:noFill/>
              <a:ln w="12700">
                <a:solidFill>
                  <a:schemeClr val="bg2"/>
                </a:solidFill>
                <a:round/>
                <a:headEnd type="none" w="sm" len="sm"/>
                <a:tailEnd type="none" w="sm" len="sm"/>
              </a:ln>
              <a:effectLst/>
            </p:spPr>
            <p:txBody>
              <a:bodyPr wrap="none"/>
              <a:lstStyle/>
              <a:p>
                <a:endParaRPr lang="en-US"/>
              </a:p>
            </p:txBody>
          </p:sp>
          <p:sp>
            <p:nvSpPr>
              <p:cNvPr id="503839" name="Line 31"/>
              <p:cNvSpPr>
                <a:spLocks noChangeShapeType="1"/>
              </p:cNvSpPr>
              <p:nvPr/>
            </p:nvSpPr>
            <p:spPr bwMode="auto">
              <a:xfrm>
                <a:off x="7256463" y="4427538"/>
                <a:ext cx="1524000" cy="0"/>
              </a:xfrm>
              <a:prstGeom prst="line">
                <a:avLst/>
              </a:prstGeom>
              <a:noFill/>
              <a:ln w="12700">
                <a:solidFill>
                  <a:schemeClr val="bg2"/>
                </a:solidFill>
                <a:round/>
                <a:headEnd type="none" w="sm" len="sm"/>
                <a:tailEnd type="none" w="sm" len="sm"/>
              </a:ln>
              <a:effectLst/>
            </p:spPr>
            <p:txBody>
              <a:bodyPr wrap="none"/>
              <a:lstStyle/>
              <a:p>
                <a:endParaRPr lang="en-US"/>
              </a:p>
            </p:txBody>
          </p:sp>
          <p:sp>
            <p:nvSpPr>
              <p:cNvPr id="503840" name="Line 32"/>
              <p:cNvSpPr>
                <a:spLocks noChangeShapeType="1"/>
              </p:cNvSpPr>
              <p:nvPr/>
            </p:nvSpPr>
            <p:spPr bwMode="auto">
              <a:xfrm flipH="1" flipV="1">
                <a:off x="7227888" y="2771775"/>
                <a:ext cx="14287" cy="1639888"/>
              </a:xfrm>
              <a:prstGeom prst="line">
                <a:avLst/>
              </a:prstGeom>
              <a:noFill/>
              <a:ln w="12700">
                <a:solidFill>
                  <a:schemeClr val="bg2"/>
                </a:solidFill>
                <a:round/>
                <a:headEnd type="none" w="sm" len="sm"/>
                <a:tailEnd type="none" w="sm" len="sm"/>
              </a:ln>
              <a:effectLst/>
            </p:spPr>
            <p:txBody>
              <a:bodyPr wrap="none"/>
              <a:lstStyle/>
              <a:p>
                <a:endParaRPr lang="en-US"/>
              </a:p>
            </p:txBody>
          </p:sp>
          <p:sp>
            <p:nvSpPr>
              <p:cNvPr id="503841" name="Text Box 33"/>
              <p:cNvSpPr txBox="1">
                <a:spLocks noChangeArrowheads="1"/>
              </p:cNvSpPr>
              <p:nvPr/>
            </p:nvSpPr>
            <p:spPr bwMode="auto">
              <a:xfrm>
                <a:off x="5533835" y="4711771"/>
                <a:ext cx="285750" cy="366712"/>
              </a:xfrm>
              <a:prstGeom prst="rect">
                <a:avLst/>
              </a:prstGeom>
              <a:noFill/>
              <a:ln w="12700">
                <a:noFill/>
                <a:miter lim="800000"/>
                <a:headEnd type="none" w="sm" len="sm"/>
                <a:tailEnd type="none" w="sm" len="sm"/>
              </a:ln>
              <a:effectLst/>
            </p:spPr>
            <p:txBody>
              <a:bodyPr wrap="none">
                <a:spAutoFit/>
              </a:bodyPr>
              <a:lstStyle/>
              <a:p>
                <a:r>
                  <a:rPr lang="en-US" i="1" dirty="0">
                    <a:solidFill>
                      <a:schemeClr val="bg2"/>
                    </a:solidFill>
                    <a:latin typeface="Times New Roman" pitchFamily="18" charset="0"/>
                  </a:rPr>
                  <a:t>x</a:t>
                </a:r>
              </a:p>
            </p:txBody>
          </p:sp>
          <p:sp>
            <p:nvSpPr>
              <p:cNvPr id="503842" name="Text Box 34"/>
              <p:cNvSpPr txBox="1">
                <a:spLocks noChangeArrowheads="1"/>
              </p:cNvSpPr>
              <p:nvPr/>
            </p:nvSpPr>
            <p:spPr bwMode="auto">
              <a:xfrm>
                <a:off x="8867752" y="4195904"/>
                <a:ext cx="285750" cy="366712"/>
              </a:xfrm>
              <a:prstGeom prst="rect">
                <a:avLst/>
              </a:prstGeom>
              <a:noFill/>
              <a:ln w="12700">
                <a:noFill/>
                <a:miter lim="800000"/>
                <a:headEnd type="none" w="sm" len="sm"/>
                <a:tailEnd type="none" w="sm" len="sm"/>
              </a:ln>
              <a:effectLst/>
            </p:spPr>
            <p:txBody>
              <a:bodyPr wrap="none">
                <a:spAutoFit/>
              </a:bodyPr>
              <a:lstStyle/>
              <a:p>
                <a:r>
                  <a:rPr lang="en-US" i="1" dirty="0">
                    <a:solidFill>
                      <a:schemeClr val="bg2"/>
                    </a:solidFill>
                    <a:latin typeface="Times New Roman" pitchFamily="18" charset="0"/>
                  </a:rPr>
                  <a:t>y</a:t>
                </a:r>
              </a:p>
            </p:txBody>
          </p:sp>
          <p:sp>
            <p:nvSpPr>
              <p:cNvPr id="503843" name="Text Box 35"/>
              <p:cNvSpPr txBox="1">
                <a:spLocks noChangeArrowheads="1"/>
              </p:cNvSpPr>
              <p:nvPr/>
            </p:nvSpPr>
            <p:spPr bwMode="auto">
              <a:xfrm>
                <a:off x="7094633" y="2385823"/>
                <a:ext cx="273050" cy="366712"/>
              </a:xfrm>
              <a:prstGeom prst="rect">
                <a:avLst/>
              </a:prstGeom>
              <a:noFill/>
              <a:ln w="12700">
                <a:noFill/>
                <a:miter lim="800000"/>
                <a:headEnd type="none" w="sm" len="sm"/>
                <a:tailEnd type="none" w="sm" len="sm"/>
              </a:ln>
              <a:effectLst/>
            </p:spPr>
            <p:txBody>
              <a:bodyPr wrap="none">
                <a:spAutoFit/>
              </a:bodyPr>
              <a:lstStyle/>
              <a:p>
                <a:r>
                  <a:rPr lang="en-US" i="1" dirty="0">
                    <a:solidFill>
                      <a:schemeClr val="bg2"/>
                    </a:solidFill>
                    <a:latin typeface="Times New Roman" pitchFamily="18" charset="0"/>
                  </a:rPr>
                  <a:t>z</a:t>
                </a:r>
              </a:p>
            </p:txBody>
          </p:sp>
        </p:grpSp>
      </p:grpSp>
      <p:sp>
        <p:nvSpPr>
          <p:cNvPr id="503844" name="Text Box 36"/>
          <p:cNvSpPr txBox="1">
            <a:spLocks noChangeArrowheads="1"/>
          </p:cNvSpPr>
          <p:nvPr/>
        </p:nvSpPr>
        <p:spPr bwMode="auto">
          <a:xfrm>
            <a:off x="4231944" y="5691839"/>
            <a:ext cx="2634054" cy="369332"/>
          </a:xfrm>
          <a:prstGeom prst="rect">
            <a:avLst/>
          </a:prstGeom>
          <a:noFill/>
          <a:ln w="12700">
            <a:noFill/>
            <a:miter lim="800000"/>
            <a:headEnd type="none" w="sm" len="sm"/>
            <a:tailEnd type="none" w="sm" len="sm"/>
          </a:ln>
          <a:effectLst/>
        </p:spPr>
        <p:txBody>
          <a:bodyPr wrap="none">
            <a:spAutoFit/>
          </a:bodyPr>
          <a:lstStyle/>
          <a:p>
            <a:r>
              <a:rPr lang="en-US" dirty="0">
                <a:solidFill>
                  <a:schemeClr val="bg2"/>
                </a:solidFill>
              </a:rPr>
              <a:t>P</a:t>
            </a:r>
            <a:r>
              <a:rPr lang="en-US" dirty="0" smtClean="0">
                <a:solidFill>
                  <a:schemeClr val="bg2"/>
                </a:solidFill>
              </a:rPr>
              <a:t>erfectly </a:t>
            </a:r>
            <a:r>
              <a:rPr lang="en-US" dirty="0">
                <a:solidFill>
                  <a:schemeClr val="bg2"/>
                </a:solidFill>
              </a:rPr>
              <a:t>absorbing disk</a:t>
            </a:r>
          </a:p>
        </p:txBody>
      </p:sp>
      <p:sp>
        <p:nvSpPr>
          <p:cNvPr id="31" name="Slide Number Placeholder 30"/>
          <p:cNvSpPr>
            <a:spLocks noGrp="1"/>
          </p:cNvSpPr>
          <p:nvPr>
            <p:ph type="sldNum" sz="quarter" idx="4"/>
          </p:nvPr>
        </p:nvSpPr>
        <p:spPr>
          <a:xfrm>
            <a:off x="7010400" y="6492875"/>
            <a:ext cx="2133600" cy="365125"/>
          </a:xfrm>
        </p:spPr>
        <p:txBody>
          <a:bodyPr/>
          <a:lstStyle/>
          <a:p>
            <a:fld id="{9C25AA31-AF74-48BE-9CAD-B890F461733B}" type="slidenum">
              <a:rPr lang="en-US" smtClean="0"/>
              <a:pPr/>
              <a:t>34</a:t>
            </a:fld>
            <a:endParaRPr lang="en-US"/>
          </a:p>
        </p:txBody>
      </p:sp>
      <p:sp>
        <p:nvSpPr>
          <p:cNvPr id="33" name="TextBox 32"/>
          <p:cNvSpPr txBox="1"/>
          <p:nvPr/>
        </p:nvSpPr>
        <p:spPr>
          <a:xfrm>
            <a:off x="5704113" y="1426029"/>
            <a:ext cx="1851789" cy="369332"/>
          </a:xfrm>
          <a:prstGeom prst="rect">
            <a:avLst/>
          </a:prstGeom>
          <a:noFill/>
        </p:spPr>
        <p:txBody>
          <a:bodyPr wrap="none" rtlCol="0">
            <a:spAutoFit/>
          </a:bodyPr>
          <a:lstStyle/>
          <a:p>
            <a:r>
              <a:rPr lang="en-US" dirty="0" err="1" smtClean="0">
                <a:solidFill>
                  <a:schemeClr val="bg1"/>
                </a:solidFill>
              </a:rPr>
              <a:t>Monostatic</a:t>
            </a:r>
            <a:r>
              <a:rPr lang="en-US" dirty="0" smtClean="0">
                <a:solidFill>
                  <a:schemeClr val="bg1"/>
                </a:solidFill>
              </a:rPr>
              <a:t> RCS</a:t>
            </a:r>
            <a:endParaRPr lang="en-US" dirty="0">
              <a:solidFill>
                <a:schemeClr val="bg1"/>
              </a:solidFill>
            </a:endParaRPr>
          </a:p>
        </p:txBody>
      </p:sp>
      <p:cxnSp>
        <p:nvCxnSpPr>
          <p:cNvPr id="36" name="Straight Connector 35"/>
          <p:cNvCxnSpPr/>
          <p:nvPr/>
        </p:nvCxnSpPr>
        <p:spPr bwMode="auto">
          <a:xfrm>
            <a:off x="3480179" y="4326340"/>
            <a:ext cx="1282890" cy="0"/>
          </a:xfrm>
          <a:prstGeom prst="line">
            <a:avLst/>
          </a:prstGeom>
          <a:solidFill>
            <a:schemeClr val="accent1"/>
          </a:solidFill>
          <a:ln w="28575" cap="flat" cmpd="sng" algn="ctr">
            <a:solidFill>
              <a:schemeClr val="bg2"/>
            </a:solidFill>
            <a:prstDash val="solid"/>
            <a:round/>
            <a:headEnd type="none" w="sm" len="sm"/>
            <a:tailEnd type="none" w="sm" len="sm"/>
          </a:ln>
          <a:effectLst/>
        </p:spPr>
      </p:cxn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Text Box 2"/>
          <p:cNvSpPr txBox="1">
            <a:spLocks noChangeArrowheads="1"/>
          </p:cNvSpPr>
          <p:nvPr/>
        </p:nvSpPr>
        <p:spPr bwMode="auto">
          <a:xfrm>
            <a:off x="0" y="0"/>
            <a:ext cx="8980227" cy="646331"/>
          </a:xfrm>
          <a:prstGeom prst="rect">
            <a:avLst/>
          </a:prstGeom>
          <a:noFill/>
          <a:ln w="12700">
            <a:noFill/>
            <a:miter lim="800000"/>
            <a:headEnd type="none" w="sm" len="sm"/>
            <a:tailEnd type="none" w="sm" len="sm"/>
          </a:ln>
          <a:effectLst/>
        </p:spPr>
        <p:txBody>
          <a:bodyPr wrap="square">
            <a:spAutoFit/>
          </a:bodyPr>
          <a:lstStyle/>
          <a:p>
            <a:pPr algn="ctr"/>
            <a:r>
              <a:rPr lang="en-US" sz="3600" dirty="0">
                <a:solidFill>
                  <a:srgbClr val="FF9933"/>
                </a:solidFill>
                <a:effectLst>
                  <a:outerShdw blurRad="38100" dist="38100" dir="2700000" algn="tl">
                    <a:srgbClr val="C0C0C0"/>
                  </a:outerShdw>
                </a:effectLst>
              </a:rPr>
              <a:t>Echo Area (Radar Cross Section</a:t>
            </a:r>
            <a:r>
              <a:rPr lang="en-US" sz="3600" dirty="0" smtClean="0">
                <a:solidFill>
                  <a:srgbClr val="FF9933"/>
                </a:solidFill>
                <a:effectLst>
                  <a:outerShdw blurRad="38100" dist="38100" dir="2700000" algn="tl">
                    <a:srgbClr val="C0C0C0"/>
                  </a:outerShdw>
                </a:effectLst>
              </a:rPr>
              <a:t>) (cont.)</a:t>
            </a:r>
            <a:endParaRPr lang="en-US" sz="3600" dirty="0">
              <a:solidFill>
                <a:srgbClr val="FF9933"/>
              </a:solidFill>
              <a:effectLst>
                <a:outerShdw blurRad="38100" dist="38100" dir="2700000" algn="tl">
                  <a:srgbClr val="C0C0C0"/>
                </a:outerShdw>
              </a:effectLst>
            </a:endParaRPr>
          </a:p>
        </p:txBody>
      </p:sp>
      <p:graphicFrame>
        <p:nvGraphicFramePr>
          <p:cNvPr id="507913" name="Object 9"/>
          <p:cNvGraphicFramePr>
            <a:graphicFrameLocks noChangeAspect="1"/>
          </p:cNvGraphicFramePr>
          <p:nvPr/>
        </p:nvGraphicFramePr>
        <p:xfrm>
          <a:off x="2908300" y="3451225"/>
          <a:ext cx="3116263" cy="1098550"/>
        </p:xfrm>
        <a:graphic>
          <a:graphicData uri="http://schemas.openxmlformats.org/presentationml/2006/ole">
            <p:oleObj spid="_x0000_s507913" name="Equation" r:id="rId4" imgW="1117440" imgH="393480" progId="Equation.DSMT4">
              <p:embed/>
            </p:oleObj>
          </a:graphicData>
        </a:graphic>
      </p:graphicFrame>
      <p:graphicFrame>
        <p:nvGraphicFramePr>
          <p:cNvPr id="507919" name="Object 15"/>
          <p:cNvGraphicFramePr>
            <a:graphicFrameLocks noChangeAspect="1"/>
          </p:cNvGraphicFramePr>
          <p:nvPr/>
        </p:nvGraphicFramePr>
        <p:xfrm>
          <a:off x="1527175" y="955675"/>
          <a:ext cx="5892800" cy="1271588"/>
        </p:xfrm>
        <a:graphic>
          <a:graphicData uri="http://schemas.openxmlformats.org/presentationml/2006/ole">
            <p:oleObj spid="_x0000_s507919" name="Equation" r:id="rId5" imgW="2590560" imgH="558720" progId="Equation.DSMT4">
              <p:embed/>
            </p:oleObj>
          </a:graphicData>
        </a:graphic>
      </p:graphicFrame>
      <p:sp>
        <p:nvSpPr>
          <p:cNvPr id="507920" name="Text Box 16"/>
          <p:cNvSpPr txBox="1">
            <a:spLocks noChangeArrowheads="1"/>
          </p:cNvSpPr>
          <p:nvPr/>
        </p:nvSpPr>
        <p:spPr bwMode="auto">
          <a:xfrm>
            <a:off x="902728" y="3004848"/>
            <a:ext cx="2500313" cy="396875"/>
          </a:xfrm>
          <a:prstGeom prst="rect">
            <a:avLst/>
          </a:prstGeom>
          <a:noFill/>
          <a:ln w="12700">
            <a:noFill/>
            <a:miter lim="800000"/>
            <a:headEnd type="none" w="sm" len="sm"/>
            <a:tailEnd type="none" w="sm" len="sm"/>
          </a:ln>
          <a:effectLst/>
        </p:spPr>
        <p:txBody>
          <a:bodyPr wrap="none">
            <a:spAutoFit/>
          </a:bodyPr>
          <a:lstStyle/>
          <a:p>
            <a:r>
              <a:rPr lang="en-US" sz="2000" dirty="0">
                <a:solidFill>
                  <a:schemeClr val="bg1"/>
                </a:solidFill>
              </a:rPr>
              <a:t>Simplifying, we have</a:t>
            </a:r>
          </a:p>
        </p:txBody>
      </p:sp>
      <p:sp>
        <p:nvSpPr>
          <p:cNvPr id="7" name="Slide Number Placeholder 6"/>
          <p:cNvSpPr>
            <a:spLocks noGrp="1"/>
          </p:cNvSpPr>
          <p:nvPr>
            <p:ph type="sldNum" sz="quarter" idx="4"/>
          </p:nvPr>
        </p:nvSpPr>
        <p:spPr/>
        <p:txBody>
          <a:bodyPr/>
          <a:lstStyle/>
          <a:p>
            <a:fld id="{9C25AA31-AF74-48BE-9CAD-B890F461733B}"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Text Box 2"/>
          <p:cNvSpPr txBox="1">
            <a:spLocks noChangeArrowheads="1"/>
          </p:cNvSpPr>
          <p:nvPr/>
        </p:nvSpPr>
        <p:spPr bwMode="auto">
          <a:xfrm>
            <a:off x="0" y="0"/>
            <a:ext cx="8980227" cy="646331"/>
          </a:xfrm>
          <a:prstGeom prst="rect">
            <a:avLst/>
          </a:prstGeom>
          <a:noFill/>
          <a:ln w="12700">
            <a:noFill/>
            <a:miter lim="800000"/>
            <a:headEnd type="none" w="sm" len="sm"/>
            <a:tailEnd type="none" w="sm" len="sm"/>
          </a:ln>
          <a:effectLst/>
        </p:spPr>
        <p:txBody>
          <a:bodyPr wrap="square">
            <a:spAutoFit/>
          </a:bodyPr>
          <a:lstStyle/>
          <a:p>
            <a:pPr algn="ctr"/>
            <a:r>
              <a:rPr lang="en-US" sz="3600" dirty="0">
                <a:solidFill>
                  <a:srgbClr val="FF9933"/>
                </a:solidFill>
                <a:effectLst>
                  <a:outerShdw blurRad="38100" dist="38100" dir="2700000" algn="tl">
                    <a:srgbClr val="C0C0C0"/>
                  </a:outerShdw>
                </a:effectLst>
              </a:rPr>
              <a:t>Echo Area (Radar Cross Section</a:t>
            </a:r>
            <a:r>
              <a:rPr lang="en-US" sz="3600" dirty="0" smtClean="0">
                <a:solidFill>
                  <a:srgbClr val="FF9933"/>
                </a:solidFill>
                <a:effectLst>
                  <a:outerShdw blurRad="38100" dist="38100" dir="2700000" algn="tl">
                    <a:srgbClr val="C0C0C0"/>
                  </a:outerShdw>
                </a:effectLst>
              </a:rPr>
              <a:t>) (cont.)</a:t>
            </a:r>
            <a:endParaRPr lang="en-US" sz="3600" dirty="0">
              <a:solidFill>
                <a:srgbClr val="FF9933"/>
              </a:solidFill>
              <a:effectLst>
                <a:outerShdw blurRad="38100" dist="38100" dir="2700000" algn="tl">
                  <a:srgbClr val="C0C0C0"/>
                </a:outerShdw>
              </a:effectLst>
            </a:endParaRPr>
          </a:p>
        </p:txBody>
      </p:sp>
      <p:graphicFrame>
        <p:nvGraphicFramePr>
          <p:cNvPr id="507913" name="Object 9"/>
          <p:cNvGraphicFramePr>
            <a:graphicFrameLocks noChangeAspect="1"/>
          </p:cNvGraphicFramePr>
          <p:nvPr/>
        </p:nvGraphicFramePr>
        <p:xfrm>
          <a:off x="2970189" y="1645954"/>
          <a:ext cx="3082925" cy="1098550"/>
        </p:xfrm>
        <a:graphic>
          <a:graphicData uri="http://schemas.openxmlformats.org/presentationml/2006/ole">
            <p:oleObj spid="_x0000_s540674" name="Equation" r:id="rId4" imgW="1104840" imgH="393480" progId="Equation.DSMT4">
              <p:embed/>
            </p:oleObj>
          </a:graphicData>
        </a:graphic>
      </p:graphicFrame>
      <p:sp>
        <p:nvSpPr>
          <p:cNvPr id="507915" name="Text Box 11"/>
          <p:cNvSpPr txBox="1">
            <a:spLocks noChangeArrowheads="1"/>
          </p:cNvSpPr>
          <p:nvPr/>
        </p:nvSpPr>
        <p:spPr bwMode="auto">
          <a:xfrm>
            <a:off x="942520" y="3297010"/>
            <a:ext cx="7170738" cy="714375"/>
          </a:xfrm>
          <a:prstGeom prst="rect">
            <a:avLst/>
          </a:prstGeom>
          <a:noFill/>
          <a:ln w="12700">
            <a:solidFill>
              <a:schemeClr val="bg2"/>
            </a:solidFill>
            <a:miter lim="800000"/>
            <a:headEnd type="none" w="sm" len="sm"/>
            <a:tailEnd type="none" w="sm" len="sm"/>
          </a:ln>
          <a:effectLst/>
        </p:spPr>
        <p:txBody>
          <a:bodyPr>
            <a:spAutoFit/>
          </a:bodyPr>
          <a:lstStyle/>
          <a:p>
            <a:pPr algn="ctr"/>
            <a:r>
              <a:rPr lang="en-US" sz="2000">
                <a:solidFill>
                  <a:schemeClr val="bg1"/>
                </a:solidFill>
              </a:rPr>
              <a:t>For electrically small particles, there is a much stronger scattering from the particles as the size increases.</a:t>
            </a:r>
          </a:p>
        </p:txBody>
      </p:sp>
      <p:sp>
        <p:nvSpPr>
          <p:cNvPr id="7" name="Slide Number Placeholder 6"/>
          <p:cNvSpPr>
            <a:spLocks noGrp="1"/>
          </p:cNvSpPr>
          <p:nvPr>
            <p:ph type="sldNum" sz="quarter" idx="4"/>
          </p:nvPr>
        </p:nvSpPr>
        <p:spPr/>
        <p:txBody>
          <a:bodyPr/>
          <a:lstStyle/>
          <a:p>
            <a:fld id="{9C25AA31-AF74-48BE-9CAD-B890F461733B}" type="slidenum">
              <a:rPr lang="en-US" smtClean="0"/>
              <a:pPr/>
              <a:t>36</a:t>
            </a:fld>
            <a:endParaRPr lang="en-US"/>
          </a:p>
        </p:txBody>
      </p:sp>
      <p:sp>
        <p:nvSpPr>
          <p:cNvPr id="8" name="TextBox 7"/>
          <p:cNvSpPr txBox="1"/>
          <p:nvPr/>
        </p:nvSpPr>
        <p:spPr>
          <a:xfrm>
            <a:off x="1034143" y="4680856"/>
            <a:ext cx="6938118" cy="707886"/>
          </a:xfrm>
          <a:prstGeom prst="rect">
            <a:avLst/>
          </a:prstGeom>
          <a:noFill/>
        </p:spPr>
        <p:txBody>
          <a:bodyPr wrap="none" rtlCol="0">
            <a:spAutoFit/>
          </a:bodyPr>
          <a:lstStyle/>
          <a:p>
            <a:r>
              <a:rPr lang="en-US" sz="2000" dirty="0" smtClean="0">
                <a:solidFill>
                  <a:srgbClr val="FF0000"/>
                </a:solidFill>
              </a:rPr>
              <a:t>Scattering from small dielectric or metallic particles is called</a:t>
            </a:r>
          </a:p>
          <a:p>
            <a:pPr algn="ctr"/>
            <a:r>
              <a:rPr lang="en-US" sz="2000" dirty="0" smtClean="0">
                <a:solidFill>
                  <a:srgbClr val="FF0000"/>
                </a:solidFill>
              </a:rPr>
              <a:t> “Rayleigh scattering.”</a:t>
            </a:r>
            <a:endParaRPr lang="en-US" sz="2000" dirty="0">
              <a:solidFill>
                <a:srgbClr val="FF0000"/>
              </a:solidFill>
            </a:endParaRPr>
          </a:p>
        </p:txBody>
      </p:sp>
      <p:sp>
        <p:nvSpPr>
          <p:cNvPr id="9" name="TextBox 8"/>
          <p:cNvSpPr txBox="1"/>
          <p:nvPr/>
        </p:nvSpPr>
        <p:spPr>
          <a:xfrm>
            <a:off x="3548743" y="936172"/>
            <a:ext cx="1811714" cy="461665"/>
          </a:xfrm>
          <a:prstGeom prst="rect">
            <a:avLst/>
          </a:prstGeom>
          <a:noFill/>
        </p:spPr>
        <p:txBody>
          <a:bodyPr wrap="none" rtlCol="0">
            <a:spAutoFit/>
          </a:bodyPr>
          <a:lstStyle/>
          <a:p>
            <a:r>
              <a:rPr lang="en-US" sz="2400" dirty="0" smtClean="0">
                <a:solidFill>
                  <a:srgbClr val="FF0000"/>
                </a:solidFill>
              </a:rPr>
              <a:t>Final Result</a:t>
            </a:r>
            <a:endParaRPr lang="en-US" sz="2400" dirty="0">
              <a:solidFill>
                <a:srgbClr val="FF0000"/>
              </a:solidFill>
            </a:endParaRPr>
          </a:p>
        </p:txBody>
      </p:sp>
      <p:graphicFrame>
        <p:nvGraphicFramePr>
          <p:cNvPr id="540675" name="Object 9"/>
          <p:cNvGraphicFramePr>
            <a:graphicFrameLocks noChangeAspect="1"/>
          </p:cNvGraphicFramePr>
          <p:nvPr/>
        </p:nvGraphicFramePr>
        <p:xfrm>
          <a:off x="3968680" y="5686249"/>
          <a:ext cx="1121936" cy="532700"/>
        </p:xfrm>
        <a:graphic>
          <a:graphicData uri="http://schemas.openxmlformats.org/presentationml/2006/ole">
            <p:oleObj spid="_x0000_s540675" name="Equation" r:id="rId5" imgW="507960" imgH="241200" progId="Equation.DSMT4">
              <p:embed/>
            </p:oleObj>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Text Box 2"/>
          <p:cNvSpPr txBox="1">
            <a:spLocks noChangeArrowheads="1"/>
          </p:cNvSpPr>
          <p:nvPr/>
        </p:nvSpPr>
        <p:spPr bwMode="auto">
          <a:xfrm>
            <a:off x="0" y="0"/>
            <a:ext cx="8980227" cy="646331"/>
          </a:xfrm>
          <a:prstGeom prst="rect">
            <a:avLst/>
          </a:prstGeom>
          <a:noFill/>
          <a:ln w="12700">
            <a:noFill/>
            <a:miter lim="800000"/>
            <a:headEnd type="none" w="sm" len="sm"/>
            <a:tailEnd type="none" w="sm" len="sm"/>
          </a:ln>
          <a:effectLst/>
        </p:spPr>
        <p:txBody>
          <a:bodyPr wrap="square">
            <a:spAutoFit/>
          </a:bodyPr>
          <a:lstStyle/>
          <a:p>
            <a:pPr algn="ctr"/>
            <a:r>
              <a:rPr lang="en-US" sz="3600" dirty="0">
                <a:solidFill>
                  <a:srgbClr val="FF9933"/>
                </a:solidFill>
                <a:effectLst>
                  <a:outerShdw blurRad="38100" dist="38100" dir="2700000" algn="tl">
                    <a:srgbClr val="C0C0C0"/>
                  </a:outerShdw>
                </a:effectLst>
              </a:rPr>
              <a:t>Echo Area (Radar Cross Section</a:t>
            </a:r>
            <a:r>
              <a:rPr lang="en-US" sz="3600" dirty="0" smtClean="0">
                <a:solidFill>
                  <a:srgbClr val="FF9933"/>
                </a:solidFill>
                <a:effectLst>
                  <a:outerShdw blurRad="38100" dist="38100" dir="2700000" algn="tl">
                    <a:srgbClr val="C0C0C0"/>
                  </a:outerShdw>
                </a:effectLst>
              </a:rPr>
              <a:t>) (cont.)</a:t>
            </a:r>
            <a:endParaRPr lang="en-US" sz="3600" dirty="0">
              <a:solidFill>
                <a:srgbClr val="FF9933"/>
              </a:solidFill>
              <a:effectLst>
                <a:outerShdw blurRad="38100" dist="38100" dir="2700000" algn="tl">
                  <a:srgbClr val="C0C0C0"/>
                </a:outerShdw>
              </a:effectLst>
            </a:endParaRPr>
          </a:p>
        </p:txBody>
      </p:sp>
      <p:sp>
        <p:nvSpPr>
          <p:cNvPr id="7" name="Slide Number Placeholder 6"/>
          <p:cNvSpPr>
            <a:spLocks noGrp="1"/>
          </p:cNvSpPr>
          <p:nvPr>
            <p:ph type="sldNum" sz="quarter" idx="4"/>
          </p:nvPr>
        </p:nvSpPr>
        <p:spPr/>
        <p:txBody>
          <a:bodyPr/>
          <a:lstStyle/>
          <a:p>
            <a:fld id="{9C25AA31-AF74-48BE-9CAD-B890F461733B}" type="slidenum">
              <a:rPr lang="en-US" smtClean="0"/>
              <a:pPr/>
              <a:t>37</a:t>
            </a:fld>
            <a:endParaRPr lang="en-US"/>
          </a:p>
        </p:txBody>
      </p:sp>
      <p:pic>
        <p:nvPicPr>
          <p:cNvPr id="550914" name="Picture 2"/>
          <p:cNvPicPr>
            <a:picLocks noChangeAspect="1" noChangeArrowheads="1"/>
          </p:cNvPicPr>
          <p:nvPr/>
        </p:nvPicPr>
        <p:blipFill>
          <a:blip r:embed="rId3" cstate="print"/>
          <a:srcRect/>
          <a:stretch>
            <a:fillRect/>
          </a:stretch>
        </p:blipFill>
        <p:spPr bwMode="auto">
          <a:xfrm>
            <a:off x="1524000" y="979714"/>
            <a:ext cx="6096000" cy="4572000"/>
          </a:xfrm>
          <a:prstGeom prst="rect">
            <a:avLst/>
          </a:prstGeom>
          <a:noFill/>
          <a:ln w="9525">
            <a:noFill/>
            <a:miter lim="800000"/>
            <a:headEnd/>
            <a:tailEnd/>
          </a:ln>
        </p:spPr>
      </p:pic>
      <p:sp>
        <p:nvSpPr>
          <p:cNvPr id="8" name="Rectangle 7"/>
          <p:cNvSpPr/>
          <p:nvPr/>
        </p:nvSpPr>
        <p:spPr>
          <a:xfrm>
            <a:off x="2372650" y="6161706"/>
            <a:ext cx="4442242" cy="369332"/>
          </a:xfrm>
          <a:prstGeom prst="rect">
            <a:avLst/>
          </a:prstGeom>
        </p:spPr>
        <p:txBody>
          <a:bodyPr wrap="none">
            <a:spAutoFit/>
          </a:bodyPr>
          <a:lstStyle/>
          <a:p>
            <a:r>
              <a:rPr lang="en-US" dirty="0" smtClean="0">
                <a:solidFill>
                  <a:schemeClr val="bg2"/>
                </a:solidFill>
              </a:rPr>
              <a:t>http://en.wikipedia.org/wiki/Mie_scattering</a:t>
            </a:r>
            <a:endParaRPr lang="en-US" dirty="0">
              <a:solidFill>
                <a:schemeClr val="bg2"/>
              </a:solidFill>
            </a:endParaRPr>
          </a:p>
        </p:txBody>
      </p:sp>
      <p:sp>
        <p:nvSpPr>
          <p:cNvPr id="11" name="TextBox 10"/>
          <p:cNvSpPr txBox="1"/>
          <p:nvPr/>
        </p:nvSpPr>
        <p:spPr>
          <a:xfrm>
            <a:off x="3341914" y="3472543"/>
            <a:ext cx="3788217" cy="369332"/>
          </a:xfrm>
          <a:prstGeom prst="rect">
            <a:avLst/>
          </a:prstGeom>
          <a:noFill/>
        </p:spPr>
        <p:txBody>
          <a:bodyPr wrap="none" rtlCol="0">
            <a:spAutoFit/>
          </a:bodyPr>
          <a:lstStyle/>
          <a:p>
            <a:r>
              <a:rPr lang="en-US" dirty="0" smtClean="0">
                <a:solidFill>
                  <a:schemeClr val="bg2"/>
                </a:solidFill>
              </a:rPr>
              <a:t>Rayleigh scattering (low frequency)</a:t>
            </a:r>
            <a:endParaRPr lang="en-US" dirty="0">
              <a:solidFill>
                <a:schemeClr val="bg2"/>
              </a:solidFill>
            </a:endParaRPr>
          </a:p>
        </p:txBody>
      </p:sp>
      <p:cxnSp>
        <p:nvCxnSpPr>
          <p:cNvPr id="13" name="Straight Arrow Connector 12"/>
          <p:cNvCxnSpPr/>
          <p:nvPr/>
        </p:nvCxnSpPr>
        <p:spPr bwMode="auto">
          <a:xfrm flipH="1" flipV="1">
            <a:off x="3156857" y="3058886"/>
            <a:ext cx="217714" cy="446314"/>
          </a:xfrm>
          <a:prstGeom prst="straightConnector1">
            <a:avLst/>
          </a:prstGeom>
          <a:solidFill>
            <a:schemeClr val="accent1"/>
          </a:solidFill>
          <a:ln w="12700" cap="flat" cmpd="sng" algn="ctr">
            <a:solidFill>
              <a:schemeClr val="bg2"/>
            </a:solidFill>
            <a:prstDash val="solid"/>
            <a:round/>
            <a:headEnd type="none" w="sm" len="sm"/>
            <a:tailEnd type="arrow"/>
          </a:ln>
          <a:effectLst/>
        </p:spPr>
      </p:cxnSp>
      <p:sp>
        <p:nvSpPr>
          <p:cNvPr id="14" name="TextBox 13"/>
          <p:cNvSpPr txBox="1"/>
          <p:nvPr/>
        </p:nvSpPr>
        <p:spPr>
          <a:xfrm>
            <a:off x="3679373" y="2667000"/>
            <a:ext cx="3037114" cy="646331"/>
          </a:xfrm>
          <a:prstGeom prst="rect">
            <a:avLst/>
          </a:prstGeom>
          <a:noFill/>
        </p:spPr>
        <p:txBody>
          <a:bodyPr wrap="square" rtlCol="0">
            <a:spAutoFit/>
          </a:bodyPr>
          <a:lstStyle/>
          <a:p>
            <a:pPr algn="ctr"/>
            <a:r>
              <a:rPr lang="en-US" dirty="0" smtClean="0">
                <a:solidFill>
                  <a:schemeClr val="bg2"/>
                </a:solidFill>
              </a:rPr>
              <a:t>High-frequency (geometrical optics) limit</a:t>
            </a:r>
            <a:endParaRPr lang="en-US" dirty="0">
              <a:solidFill>
                <a:schemeClr val="bg2"/>
              </a:solidFill>
            </a:endParaRPr>
          </a:p>
        </p:txBody>
      </p:sp>
      <p:cxnSp>
        <p:nvCxnSpPr>
          <p:cNvPr id="15" name="Straight Arrow Connector 14"/>
          <p:cNvCxnSpPr/>
          <p:nvPr/>
        </p:nvCxnSpPr>
        <p:spPr bwMode="auto">
          <a:xfrm flipV="1">
            <a:off x="6128657" y="2111829"/>
            <a:ext cx="533400" cy="620486"/>
          </a:xfrm>
          <a:prstGeom prst="straightConnector1">
            <a:avLst/>
          </a:prstGeom>
          <a:solidFill>
            <a:schemeClr val="accent1"/>
          </a:solidFill>
          <a:ln w="12700" cap="flat" cmpd="sng" algn="ctr">
            <a:solidFill>
              <a:schemeClr val="bg2"/>
            </a:solidFill>
            <a:prstDash val="solid"/>
            <a:round/>
            <a:headEnd type="none" w="sm" len="sm"/>
            <a:tailEnd type="arrow"/>
          </a:ln>
          <a:effectLst/>
        </p:spPr>
      </p:cxnSp>
      <p:sp>
        <p:nvSpPr>
          <p:cNvPr id="10" name="TextBox 9"/>
          <p:cNvSpPr txBox="1"/>
          <p:nvPr/>
        </p:nvSpPr>
        <p:spPr>
          <a:xfrm>
            <a:off x="5609230" y="1405719"/>
            <a:ext cx="1467068" cy="369332"/>
          </a:xfrm>
          <a:prstGeom prst="rect">
            <a:avLst/>
          </a:prstGeom>
          <a:noFill/>
        </p:spPr>
        <p:txBody>
          <a:bodyPr wrap="none" rtlCol="0">
            <a:spAutoFit/>
          </a:bodyPr>
          <a:lstStyle/>
          <a:p>
            <a:r>
              <a:rPr lang="en-US" dirty="0" smtClean="0">
                <a:solidFill>
                  <a:schemeClr val="bg2"/>
                </a:solidFill>
              </a:rPr>
              <a:t>Resonances</a:t>
            </a:r>
            <a:endParaRPr lang="en-US" dirty="0">
              <a:solidFill>
                <a:schemeClr val="bg2"/>
              </a:solidFill>
            </a:endParaRPr>
          </a:p>
        </p:txBody>
      </p:sp>
      <p:cxnSp>
        <p:nvCxnSpPr>
          <p:cNvPr id="16" name="Straight Arrow Connector 15"/>
          <p:cNvCxnSpPr>
            <a:stCxn id="10" idx="1"/>
          </p:cNvCxnSpPr>
          <p:nvPr/>
        </p:nvCxnSpPr>
        <p:spPr bwMode="auto">
          <a:xfrm flipH="1">
            <a:off x="4694830" y="1590385"/>
            <a:ext cx="914400" cy="156528"/>
          </a:xfrm>
          <a:prstGeom prst="straightConnector1">
            <a:avLst/>
          </a:prstGeom>
          <a:solidFill>
            <a:schemeClr val="accent1"/>
          </a:solidFill>
          <a:ln w="12700" cap="flat" cmpd="sng" algn="ctr">
            <a:solidFill>
              <a:schemeClr val="bg2"/>
            </a:solidFill>
            <a:prstDash val="solid"/>
            <a:round/>
            <a:headEnd type="none" w="sm" len="sm"/>
            <a:tailEnd type="arrow"/>
          </a:ln>
          <a:effectLst/>
        </p:spPr>
      </p:cxn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Text Box 2"/>
          <p:cNvSpPr txBox="1">
            <a:spLocks noChangeArrowheads="1"/>
          </p:cNvSpPr>
          <p:nvPr/>
        </p:nvSpPr>
        <p:spPr bwMode="auto">
          <a:xfrm>
            <a:off x="0" y="0"/>
            <a:ext cx="8980227" cy="646331"/>
          </a:xfrm>
          <a:prstGeom prst="rect">
            <a:avLst/>
          </a:prstGeom>
          <a:noFill/>
          <a:ln w="12700">
            <a:noFill/>
            <a:miter lim="800000"/>
            <a:headEnd type="none" w="sm" len="sm"/>
            <a:tailEnd type="none" w="sm" len="sm"/>
          </a:ln>
          <a:effectLst/>
        </p:spPr>
        <p:txBody>
          <a:bodyPr wrap="square">
            <a:spAutoFit/>
          </a:bodyPr>
          <a:lstStyle/>
          <a:p>
            <a:pPr algn="ctr"/>
            <a:r>
              <a:rPr lang="en-US" sz="3600" dirty="0">
                <a:solidFill>
                  <a:srgbClr val="FF9933"/>
                </a:solidFill>
                <a:effectLst>
                  <a:outerShdw blurRad="38100" dist="38100" dir="2700000" algn="tl">
                    <a:srgbClr val="C0C0C0"/>
                  </a:outerShdw>
                </a:effectLst>
              </a:rPr>
              <a:t>Echo Area (Radar Cross Section</a:t>
            </a:r>
            <a:r>
              <a:rPr lang="en-US" sz="3600" dirty="0" smtClean="0">
                <a:solidFill>
                  <a:srgbClr val="FF9933"/>
                </a:solidFill>
                <a:effectLst>
                  <a:outerShdw blurRad="38100" dist="38100" dir="2700000" algn="tl">
                    <a:srgbClr val="C0C0C0"/>
                  </a:outerShdw>
                </a:effectLst>
              </a:rPr>
              <a:t>) (cont.)</a:t>
            </a:r>
            <a:endParaRPr lang="en-US" sz="3600" dirty="0">
              <a:solidFill>
                <a:srgbClr val="FF9933"/>
              </a:solidFill>
              <a:effectLst>
                <a:outerShdw blurRad="38100" dist="38100" dir="2700000" algn="tl">
                  <a:srgbClr val="C0C0C0"/>
                </a:outerShdw>
              </a:effectLst>
            </a:endParaRPr>
          </a:p>
        </p:txBody>
      </p:sp>
      <p:graphicFrame>
        <p:nvGraphicFramePr>
          <p:cNvPr id="507913" name="Object 9"/>
          <p:cNvGraphicFramePr>
            <a:graphicFrameLocks noChangeAspect="1"/>
          </p:cNvGraphicFramePr>
          <p:nvPr/>
        </p:nvGraphicFramePr>
        <p:xfrm>
          <a:off x="1985963" y="2136775"/>
          <a:ext cx="4745037" cy="1419225"/>
        </p:xfrm>
        <a:graphic>
          <a:graphicData uri="http://schemas.openxmlformats.org/presentationml/2006/ole">
            <p:oleObj spid="_x0000_s550914" name="Equation" r:id="rId4" imgW="1701720" imgH="507960" progId="Equation.DSMT4">
              <p:embed/>
            </p:oleObj>
          </a:graphicData>
        </a:graphic>
      </p:graphicFrame>
      <p:sp>
        <p:nvSpPr>
          <p:cNvPr id="7" name="Slide Number Placeholder 6"/>
          <p:cNvSpPr>
            <a:spLocks noGrp="1"/>
          </p:cNvSpPr>
          <p:nvPr>
            <p:ph type="sldNum" sz="quarter" idx="4"/>
          </p:nvPr>
        </p:nvSpPr>
        <p:spPr/>
        <p:txBody>
          <a:bodyPr/>
          <a:lstStyle/>
          <a:p>
            <a:fld id="{9C25AA31-AF74-48BE-9CAD-B890F461733B}" type="slidenum">
              <a:rPr lang="en-US" smtClean="0"/>
              <a:pPr/>
              <a:t>38</a:t>
            </a:fld>
            <a:endParaRPr lang="en-US"/>
          </a:p>
        </p:txBody>
      </p:sp>
      <p:sp>
        <p:nvSpPr>
          <p:cNvPr id="9" name="TextBox 8"/>
          <p:cNvSpPr txBox="1"/>
          <p:nvPr/>
        </p:nvSpPr>
        <p:spPr>
          <a:xfrm>
            <a:off x="1436752" y="1366076"/>
            <a:ext cx="6655989" cy="461665"/>
          </a:xfrm>
          <a:prstGeom prst="rect">
            <a:avLst/>
          </a:prstGeom>
          <a:noFill/>
        </p:spPr>
        <p:txBody>
          <a:bodyPr wrap="none" rtlCol="0">
            <a:spAutoFit/>
          </a:bodyPr>
          <a:lstStyle/>
          <a:p>
            <a:r>
              <a:rPr lang="en-US" sz="2400" dirty="0" smtClean="0">
                <a:solidFill>
                  <a:srgbClr val="FF0000"/>
                </a:solidFill>
              </a:rPr>
              <a:t>Result for Dielectric Sphere (derivation omitted)</a:t>
            </a:r>
            <a:endParaRPr lang="en-US" sz="2400" dirty="0">
              <a:solidFill>
                <a:srgbClr val="FF0000"/>
              </a:solidFill>
            </a:endParaRPr>
          </a:p>
        </p:txBody>
      </p:sp>
      <p:sp>
        <p:nvSpPr>
          <p:cNvPr id="10" name="TextBox 9"/>
          <p:cNvSpPr txBox="1"/>
          <p:nvPr/>
        </p:nvSpPr>
        <p:spPr>
          <a:xfrm>
            <a:off x="4826642" y="4664598"/>
            <a:ext cx="2069797" cy="369332"/>
          </a:xfrm>
          <a:prstGeom prst="rect">
            <a:avLst/>
          </a:prstGeom>
          <a:noFill/>
        </p:spPr>
        <p:txBody>
          <a:bodyPr wrap="none" rtlCol="0">
            <a:spAutoFit/>
          </a:bodyPr>
          <a:lstStyle/>
          <a:p>
            <a:r>
              <a:rPr lang="en-US" dirty="0" smtClean="0">
                <a:solidFill>
                  <a:schemeClr val="bg1"/>
                </a:solidFill>
              </a:rPr>
              <a:t>Extra factor added</a:t>
            </a:r>
            <a:endParaRPr lang="en-US" dirty="0">
              <a:solidFill>
                <a:schemeClr val="bg1"/>
              </a:solidFill>
            </a:endParaRPr>
          </a:p>
        </p:txBody>
      </p:sp>
      <p:cxnSp>
        <p:nvCxnSpPr>
          <p:cNvPr id="12" name="Straight Arrow Connector 11"/>
          <p:cNvCxnSpPr/>
          <p:nvPr/>
        </p:nvCxnSpPr>
        <p:spPr bwMode="auto">
          <a:xfrm flipV="1">
            <a:off x="5845216" y="3692324"/>
            <a:ext cx="0" cy="798653"/>
          </a:xfrm>
          <a:prstGeom prst="straightConnector1">
            <a:avLst/>
          </a:prstGeom>
          <a:solidFill>
            <a:schemeClr val="accent1"/>
          </a:solidFill>
          <a:ln w="38100" cap="flat" cmpd="sng" algn="ctr">
            <a:solidFill>
              <a:schemeClr val="bg2"/>
            </a:solidFill>
            <a:prstDash val="solid"/>
            <a:round/>
            <a:headEnd type="none" w="sm" len="sm"/>
            <a:tailEnd type="arrow"/>
          </a:ln>
          <a:effectLst/>
        </p:spPr>
      </p:cxn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Text Box 2"/>
          <p:cNvSpPr txBox="1">
            <a:spLocks noChangeArrowheads="1"/>
          </p:cNvSpPr>
          <p:nvPr/>
        </p:nvSpPr>
        <p:spPr bwMode="auto">
          <a:xfrm>
            <a:off x="0" y="0"/>
            <a:ext cx="8980227" cy="646331"/>
          </a:xfrm>
          <a:prstGeom prst="rect">
            <a:avLst/>
          </a:prstGeom>
          <a:noFill/>
          <a:ln w="12700">
            <a:noFill/>
            <a:miter lim="800000"/>
            <a:headEnd type="none" w="sm" len="sm"/>
            <a:tailEnd type="none" w="sm" len="sm"/>
          </a:ln>
          <a:effectLst/>
        </p:spPr>
        <p:txBody>
          <a:bodyPr wrap="square">
            <a:spAutoFit/>
          </a:bodyPr>
          <a:lstStyle/>
          <a:p>
            <a:pPr algn="ctr"/>
            <a:r>
              <a:rPr lang="en-US" sz="3600" dirty="0" smtClean="0">
                <a:solidFill>
                  <a:srgbClr val="FF9933"/>
                </a:solidFill>
                <a:effectLst>
                  <a:outerShdw blurRad="38100" dist="38100" dir="2700000" algn="tl">
                    <a:srgbClr val="C0C0C0"/>
                  </a:outerShdw>
                </a:effectLst>
              </a:rPr>
              <a:t>Dipole Moment of Particle</a:t>
            </a:r>
            <a:endParaRPr lang="en-US" sz="3600" dirty="0">
              <a:solidFill>
                <a:srgbClr val="FF9933"/>
              </a:solidFill>
              <a:effectLst>
                <a:outerShdw blurRad="38100" dist="38100" dir="2700000" algn="tl">
                  <a:srgbClr val="C0C0C0"/>
                </a:outerShdw>
              </a:effectLst>
            </a:endParaRPr>
          </a:p>
        </p:txBody>
      </p:sp>
      <p:sp>
        <p:nvSpPr>
          <p:cNvPr id="7" name="Slide Number Placeholder 6"/>
          <p:cNvSpPr>
            <a:spLocks noGrp="1"/>
          </p:cNvSpPr>
          <p:nvPr>
            <p:ph type="sldNum" sz="quarter" idx="4"/>
          </p:nvPr>
        </p:nvSpPr>
        <p:spPr/>
        <p:txBody>
          <a:bodyPr/>
          <a:lstStyle/>
          <a:p>
            <a:fld id="{9C25AA31-AF74-48BE-9CAD-B890F461733B}" type="slidenum">
              <a:rPr lang="en-US" smtClean="0"/>
              <a:pPr/>
              <a:t>39</a:t>
            </a:fld>
            <a:endParaRPr lang="en-US"/>
          </a:p>
        </p:txBody>
      </p:sp>
      <p:sp>
        <p:nvSpPr>
          <p:cNvPr id="9" name="TextBox 8"/>
          <p:cNvSpPr txBox="1"/>
          <p:nvPr/>
        </p:nvSpPr>
        <p:spPr>
          <a:xfrm>
            <a:off x="2753404" y="1149252"/>
            <a:ext cx="3097964" cy="461665"/>
          </a:xfrm>
          <a:prstGeom prst="rect">
            <a:avLst/>
          </a:prstGeom>
          <a:noFill/>
        </p:spPr>
        <p:txBody>
          <a:bodyPr wrap="none" rtlCol="0">
            <a:spAutoFit/>
          </a:bodyPr>
          <a:lstStyle/>
          <a:p>
            <a:r>
              <a:rPr lang="en-US" sz="2400" dirty="0" smtClean="0">
                <a:solidFill>
                  <a:srgbClr val="FF0000"/>
                </a:solidFill>
              </a:rPr>
              <a:t>Dipole Approximation</a:t>
            </a:r>
            <a:endParaRPr lang="en-US" sz="2400" dirty="0">
              <a:solidFill>
                <a:srgbClr val="FF0000"/>
              </a:solidFill>
            </a:endParaRPr>
          </a:p>
        </p:txBody>
      </p:sp>
      <p:sp>
        <p:nvSpPr>
          <p:cNvPr id="6" name="Text Box 16"/>
          <p:cNvSpPr txBox="1">
            <a:spLocks noChangeArrowheads="1"/>
          </p:cNvSpPr>
          <p:nvPr/>
        </p:nvSpPr>
        <p:spPr bwMode="auto">
          <a:xfrm>
            <a:off x="711315" y="1899720"/>
            <a:ext cx="7101597" cy="707886"/>
          </a:xfrm>
          <a:prstGeom prst="rect">
            <a:avLst/>
          </a:prstGeom>
          <a:noFill/>
          <a:ln w="12700">
            <a:solidFill>
              <a:schemeClr val="bg2"/>
            </a:solidFill>
            <a:miter lim="800000"/>
            <a:headEnd type="none" w="sm" len="sm"/>
            <a:tailEnd type="none" w="sm" len="sm"/>
          </a:ln>
          <a:effectLst/>
        </p:spPr>
        <p:txBody>
          <a:bodyPr wrap="square">
            <a:spAutoFit/>
          </a:bodyPr>
          <a:lstStyle/>
          <a:p>
            <a:pPr algn="ctr"/>
            <a:r>
              <a:rPr lang="en-US" sz="2000" dirty="0" smtClean="0">
                <a:solidFill>
                  <a:schemeClr val="bg1"/>
                </a:solidFill>
              </a:rPr>
              <a:t>The sphere acts as a small radiating dipole in the </a:t>
            </a:r>
            <a:r>
              <a:rPr lang="en-US" sz="2000" i="1" dirty="0" smtClean="0">
                <a:solidFill>
                  <a:schemeClr val="bg1"/>
                </a:solidFill>
                <a:latin typeface="+mn-lt"/>
              </a:rPr>
              <a:t>x</a:t>
            </a:r>
            <a:r>
              <a:rPr lang="en-US" sz="2000" dirty="0" smtClean="0">
                <a:solidFill>
                  <a:schemeClr val="bg1"/>
                </a:solidFill>
              </a:rPr>
              <a:t> direction (the direction of the incident electric field).</a:t>
            </a:r>
            <a:endParaRPr lang="en-US" sz="2000" dirty="0">
              <a:solidFill>
                <a:schemeClr val="bg1"/>
              </a:solidFill>
            </a:endParaRPr>
          </a:p>
        </p:txBody>
      </p:sp>
      <p:graphicFrame>
        <p:nvGraphicFramePr>
          <p:cNvPr id="551939" name="Object 3"/>
          <p:cNvGraphicFramePr>
            <a:graphicFrameLocks noChangeAspect="1"/>
          </p:cNvGraphicFramePr>
          <p:nvPr/>
        </p:nvGraphicFramePr>
        <p:xfrm>
          <a:off x="1951630" y="4171666"/>
          <a:ext cx="4976813" cy="1357313"/>
        </p:xfrm>
        <a:graphic>
          <a:graphicData uri="http://schemas.openxmlformats.org/presentationml/2006/ole">
            <p:oleObj spid="_x0000_s551939" name="Equation" r:id="rId4" imgW="1815840" imgH="495000" progId="Equation.DSMT4">
              <p:embed/>
            </p:oleObj>
          </a:graphicData>
        </a:graphic>
      </p:graphicFrame>
      <p:sp>
        <p:nvSpPr>
          <p:cNvPr id="8" name="Rectangle 7"/>
          <p:cNvSpPr/>
          <p:nvPr/>
        </p:nvSpPr>
        <p:spPr>
          <a:xfrm>
            <a:off x="827562" y="3558233"/>
            <a:ext cx="4229043" cy="400110"/>
          </a:xfrm>
          <a:prstGeom prst="rect">
            <a:avLst/>
          </a:prstGeom>
        </p:spPr>
        <p:txBody>
          <a:bodyPr wrap="none">
            <a:spAutoFit/>
          </a:bodyPr>
          <a:lstStyle/>
          <a:p>
            <a:r>
              <a:rPr lang="en-US" sz="2000" dirty="0" smtClean="0">
                <a:solidFill>
                  <a:schemeClr val="bg1"/>
                </a:solidFill>
              </a:rPr>
              <a:t>The dipole moment that is given by:</a:t>
            </a:r>
            <a:endParaRPr lang="en-US"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8" name="Text Box 4"/>
          <p:cNvSpPr txBox="1">
            <a:spLocks noChangeArrowheads="1"/>
          </p:cNvSpPr>
          <p:nvPr/>
        </p:nvSpPr>
        <p:spPr bwMode="auto">
          <a:xfrm>
            <a:off x="735899" y="0"/>
            <a:ext cx="7800975" cy="701675"/>
          </a:xfrm>
          <a:prstGeom prst="rect">
            <a:avLst/>
          </a:prstGeom>
          <a:noFill/>
          <a:ln w="12700">
            <a:noFill/>
            <a:miter lim="800000"/>
            <a:headEnd type="none" w="sm" len="sm"/>
            <a:tailEnd type="none" w="sm" len="sm"/>
          </a:ln>
          <a:effectLst/>
        </p:spPr>
        <p:txBody>
          <a:bodyPr>
            <a:spAutoFit/>
          </a:bodyPr>
          <a:lstStyle/>
          <a:p>
            <a:pPr algn="ctr"/>
            <a:r>
              <a:rPr lang="en-US" sz="4000" dirty="0">
                <a:solidFill>
                  <a:srgbClr val="FF9933"/>
                </a:solidFill>
                <a:effectLst>
                  <a:outerShdw blurRad="38100" dist="38100" dir="2700000" algn="tl">
                    <a:srgbClr val="C0C0C0"/>
                  </a:outerShdw>
                </a:effectLst>
              </a:rPr>
              <a:t>Scattering by Sphere (cont.)</a:t>
            </a:r>
          </a:p>
        </p:txBody>
      </p:sp>
      <p:sp>
        <p:nvSpPr>
          <p:cNvPr id="487430" name="Text Box 6"/>
          <p:cNvSpPr txBox="1">
            <a:spLocks noChangeArrowheads="1"/>
          </p:cNvSpPr>
          <p:nvPr/>
        </p:nvSpPr>
        <p:spPr bwMode="auto">
          <a:xfrm>
            <a:off x="2484438" y="1190625"/>
            <a:ext cx="623887" cy="396875"/>
          </a:xfrm>
          <a:prstGeom prst="rect">
            <a:avLst/>
          </a:prstGeom>
          <a:noFill/>
          <a:ln w="12700">
            <a:noFill/>
            <a:miter lim="800000"/>
            <a:headEnd type="none" w="sm" len="sm"/>
            <a:tailEnd type="none" w="sm" len="sm"/>
          </a:ln>
          <a:effectLst/>
        </p:spPr>
        <p:txBody>
          <a:bodyPr>
            <a:spAutoFit/>
          </a:bodyPr>
          <a:lstStyle/>
          <a:p>
            <a:r>
              <a:rPr lang="en-US" sz="2000">
                <a:solidFill>
                  <a:schemeClr val="bg1"/>
                </a:solidFill>
              </a:rPr>
              <a:t>Let</a:t>
            </a:r>
          </a:p>
        </p:txBody>
      </p:sp>
      <p:graphicFrame>
        <p:nvGraphicFramePr>
          <p:cNvPr id="487432" name="Object 8"/>
          <p:cNvGraphicFramePr>
            <a:graphicFrameLocks noChangeAspect="1"/>
          </p:cNvGraphicFramePr>
          <p:nvPr/>
        </p:nvGraphicFramePr>
        <p:xfrm>
          <a:off x="3377293" y="1480458"/>
          <a:ext cx="1935163" cy="1166813"/>
        </p:xfrm>
        <a:graphic>
          <a:graphicData uri="http://schemas.openxmlformats.org/presentationml/2006/ole">
            <p:oleObj spid="_x0000_s487432" name="Equation" r:id="rId4" imgW="799920" imgH="482400" progId="Equation.DSMT4">
              <p:embed/>
            </p:oleObj>
          </a:graphicData>
        </a:graphic>
      </p:graphicFrame>
      <p:graphicFrame>
        <p:nvGraphicFramePr>
          <p:cNvPr id="487433" name="Object 9"/>
          <p:cNvGraphicFramePr>
            <a:graphicFrameLocks noChangeAspect="1"/>
          </p:cNvGraphicFramePr>
          <p:nvPr/>
        </p:nvGraphicFramePr>
        <p:xfrm>
          <a:off x="1993900" y="3170238"/>
          <a:ext cx="4810125" cy="1828800"/>
        </p:xfrm>
        <a:graphic>
          <a:graphicData uri="http://schemas.openxmlformats.org/presentationml/2006/ole">
            <p:oleObj spid="_x0000_s487433" name="Equation" r:id="rId5" imgW="2336760" imgH="888840" progId="Equation.DSMT4">
              <p:embed/>
            </p:oleObj>
          </a:graphicData>
        </a:graphic>
      </p:graphicFrame>
      <p:sp>
        <p:nvSpPr>
          <p:cNvPr id="487434" name="Text Box 10"/>
          <p:cNvSpPr txBox="1">
            <a:spLocks noChangeArrowheads="1"/>
          </p:cNvSpPr>
          <p:nvPr/>
        </p:nvSpPr>
        <p:spPr bwMode="auto">
          <a:xfrm>
            <a:off x="603250" y="5487988"/>
            <a:ext cx="8108950" cy="396875"/>
          </a:xfrm>
          <a:prstGeom prst="rect">
            <a:avLst/>
          </a:prstGeom>
          <a:noFill/>
          <a:ln w="12700">
            <a:noFill/>
            <a:miter lim="800000"/>
            <a:headEnd type="none" w="sm" len="sm"/>
            <a:tailEnd type="none" w="sm" len="sm"/>
          </a:ln>
          <a:effectLst/>
        </p:spPr>
        <p:txBody>
          <a:bodyPr>
            <a:spAutoFit/>
          </a:bodyPr>
          <a:lstStyle/>
          <a:p>
            <a:r>
              <a:rPr lang="en-US" sz="2000">
                <a:solidFill>
                  <a:schemeClr val="bg1"/>
                </a:solidFill>
              </a:rPr>
              <a:t>Examine the field components to determine the boundary conditions.</a:t>
            </a:r>
          </a:p>
        </p:txBody>
      </p:sp>
      <p:sp>
        <p:nvSpPr>
          <p:cNvPr id="487435" name="Text Box 11"/>
          <p:cNvSpPr txBox="1">
            <a:spLocks noChangeArrowheads="1"/>
          </p:cNvSpPr>
          <p:nvPr/>
        </p:nvSpPr>
        <p:spPr bwMode="auto">
          <a:xfrm>
            <a:off x="895350" y="2657475"/>
            <a:ext cx="971550" cy="396875"/>
          </a:xfrm>
          <a:prstGeom prst="rect">
            <a:avLst/>
          </a:prstGeom>
          <a:noFill/>
          <a:ln w="12700">
            <a:noFill/>
            <a:miter lim="800000"/>
            <a:headEnd type="none" w="sm" len="sm"/>
            <a:tailEnd type="none" w="sm" len="sm"/>
          </a:ln>
          <a:effectLst/>
        </p:spPr>
        <p:txBody>
          <a:bodyPr>
            <a:spAutoFit/>
          </a:bodyPr>
          <a:lstStyle/>
          <a:p>
            <a:r>
              <a:rPr lang="en-US" sz="2000">
                <a:solidFill>
                  <a:schemeClr val="bg1"/>
                </a:solidFill>
              </a:rPr>
              <a:t>where</a:t>
            </a:r>
          </a:p>
        </p:txBody>
      </p:sp>
      <p:sp>
        <p:nvSpPr>
          <p:cNvPr id="8" name="Slide Number Placeholder 7"/>
          <p:cNvSpPr>
            <a:spLocks noGrp="1"/>
          </p:cNvSpPr>
          <p:nvPr>
            <p:ph type="sldNum" sz="quarter" idx="4"/>
          </p:nvPr>
        </p:nvSpPr>
        <p:spPr/>
        <p:txBody>
          <a:bodyPr/>
          <a:lstStyle/>
          <a:p>
            <a:fld id="{9C25AA31-AF74-48BE-9CAD-B890F461733B}"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Text Box 2"/>
          <p:cNvSpPr txBox="1">
            <a:spLocks noChangeArrowheads="1"/>
          </p:cNvSpPr>
          <p:nvPr/>
        </p:nvSpPr>
        <p:spPr bwMode="auto">
          <a:xfrm>
            <a:off x="0" y="0"/>
            <a:ext cx="8980227" cy="646331"/>
          </a:xfrm>
          <a:prstGeom prst="rect">
            <a:avLst/>
          </a:prstGeom>
          <a:noFill/>
          <a:ln w="12700">
            <a:noFill/>
            <a:miter lim="800000"/>
            <a:headEnd type="none" w="sm" len="sm"/>
            <a:tailEnd type="none" w="sm" len="sm"/>
          </a:ln>
          <a:effectLst/>
        </p:spPr>
        <p:txBody>
          <a:bodyPr wrap="square">
            <a:spAutoFit/>
          </a:bodyPr>
          <a:lstStyle/>
          <a:p>
            <a:pPr algn="ctr"/>
            <a:r>
              <a:rPr lang="en-US" sz="3600" dirty="0" smtClean="0">
                <a:solidFill>
                  <a:srgbClr val="FF9933"/>
                </a:solidFill>
                <a:effectLst>
                  <a:outerShdw blurRad="38100" dist="38100" dir="2700000" algn="tl">
                    <a:srgbClr val="C0C0C0"/>
                  </a:outerShdw>
                </a:effectLst>
              </a:rPr>
              <a:t>Rayleigh Scattering in the Sky</a:t>
            </a:r>
            <a:endParaRPr lang="en-US" sz="3600" dirty="0">
              <a:solidFill>
                <a:srgbClr val="FF9933"/>
              </a:solidFill>
              <a:effectLst>
                <a:outerShdw blurRad="38100" dist="38100" dir="2700000" algn="tl">
                  <a:srgbClr val="C0C0C0"/>
                </a:outerShdw>
              </a:effectLst>
            </a:endParaRPr>
          </a:p>
        </p:txBody>
      </p:sp>
      <p:sp>
        <p:nvSpPr>
          <p:cNvPr id="7" name="Slide Number Placeholder 6"/>
          <p:cNvSpPr>
            <a:spLocks noGrp="1"/>
          </p:cNvSpPr>
          <p:nvPr>
            <p:ph type="sldNum" sz="quarter" idx="4"/>
          </p:nvPr>
        </p:nvSpPr>
        <p:spPr/>
        <p:txBody>
          <a:bodyPr/>
          <a:lstStyle/>
          <a:p>
            <a:fld id="{9C25AA31-AF74-48BE-9CAD-B890F461733B}" type="slidenum">
              <a:rPr lang="en-US" smtClean="0"/>
              <a:pPr/>
              <a:t>40</a:t>
            </a:fld>
            <a:endParaRPr lang="en-US"/>
          </a:p>
        </p:txBody>
      </p:sp>
      <p:pic>
        <p:nvPicPr>
          <p:cNvPr id="552962" name="Picture 2" descr="http://upload.wikimedia.org/wikipedia/commons/a/a6/Knysnasunset.jpg"/>
          <p:cNvPicPr>
            <a:picLocks noChangeAspect="1" noChangeArrowheads="1"/>
          </p:cNvPicPr>
          <p:nvPr/>
        </p:nvPicPr>
        <p:blipFill>
          <a:blip r:embed="rId3" cstate="print"/>
          <a:srcRect/>
          <a:stretch>
            <a:fillRect/>
          </a:stretch>
        </p:blipFill>
        <p:spPr bwMode="auto">
          <a:xfrm>
            <a:off x="716643" y="992992"/>
            <a:ext cx="3735615" cy="4983266"/>
          </a:xfrm>
          <a:prstGeom prst="rect">
            <a:avLst/>
          </a:prstGeom>
          <a:noFill/>
        </p:spPr>
      </p:pic>
      <p:sp>
        <p:nvSpPr>
          <p:cNvPr id="8" name="Rectangle 7"/>
          <p:cNvSpPr/>
          <p:nvPr/>
        </p:nvSpPr>
        <p:spPr>
          <a:xfrm>
            <a:off x="2176708" y="6237906"/>
            <a:ext cx="4442242" cy="369332"/>
          </a:xfrm>
          <a:prstGeom prst="rect">
            <a:avLst/>
          </a:prstGeom>
        </p:spPr>
        <p:txBody>
          <a:bodyPr wrap="none">
            <a:spAutoFit/>
          </a:bodyPr>
          <a:lstStyle/>
          <a:p>
            <a:r>
              <a:rPr lang="en-US" dirty="0" smtClean="0">
                <a:solidFill>
                  <a:schemeClr val="bg2"/>
                </a:solidFill>
              </a:rPr>
              <a:t>http://en.wikipedia.org/wiki/Mie_scattering</a:t>
            </a:r>
            <a:endParaRPr lang="en-US" dirty="0">
              <a:solidFill>
                <a:schemeClr val="bg2"/>
              </a:solidFill>
            </a:endParaRPr>
          </a:p>
        </p:txBody>
      </p:sp>
      <p:sp>
        <p:nvSpPr>
          <p:cNvPr id="11" name="Rectangle 10"/>
          <p:cNvSpPr/>
          <p:nvPr/>
        </p:nvSpPr>
        <p:spPr>
          <a:xfrm>
            <a:off x="4780344" y="1746245"/>
            <a:ext cx="4104349" cy="2308324"/>
          </a:xfrm>
          <a:prstGeom prst="rect">
            <a:avLst/>
          </a:prstGeom>
          <a:ln>
            <a:solidFill>
              <a:schemeClr val="bg2"/>
            </a:solidFill>
          </a:ln>
        </p:spPr>
        <p:txBody>
          <a:bodyPr wrap="square">
            <a:spAutoFit/>
          </a:bodyPr>
          <a:lstStyle/>
          <a:p>
            <a:r>
              <a:rPr lang="en-US" sz="1600" dirty="0" smtClean="0">
                <a:solidFill>
                  <a:schemeClr val="bg2"/>
                </a:solidFill>
              </a:rPr>
              <a:t>The change of sky color at sunset (red nearest the sun, blue furthest away) is caused by Rayleigh scattering from atmospheric gas particles which are much smaller than the wavelengths of visible light. The grey/white color of the clouds is caused by Mie scattering by water droplets which are of a comparable size to the wavelengths of visible light.</a:t>
            </a:r>
            <a:endParaRPr lang="en-US" sz="1600" dirty="0">
              <a:solidFill>
                <a:schemeClr val="bg2"/>
              </a:solidFill>
            </a:endParaRPr>
          </a:p>
        </p:txBody>
      </p:sp>
      <p:sp>
        <p:nvSpPr>
          <p:cNvPr id="9" name="Rectangle 8"/>
          <p:cNvSpPr/>
          <p:nvPr/>
        </p:nvSpPr>
        <p:spPr>
          <a:xfrm>
            <a:off x="4681961" y="4484809"/>
            <a:ext cx="4242121" cy="1169551"/>
          </a:xfrm>
          <a:prstGeom prst="rect">
            <a:avLst/>
          </a:prstGeom>
        </p:spPr>
        <p:txBody>
          <a:bodyPr wrap="square">
            <a:spAutoFit/>
          </a:bodyPr>
          <a:lstStyle/>
          <a:p>
            <a:r>
              <a:rPr lang="en-US" sz="1400" dirty="0" smtClean="0">
                <a:solidFill>
                  <a:schemeClr val="bg2"/>
                </a:solidFill>
              </a:rPr>
              <a:t>John </a:t>
            </a:r>
            <a:r>
              <a:rPr lang="en-US" sz="1400" dirty="0" err="1" smtClean="0">
                <a:solidFill>
                  <a:schemeClr val="bg2"/>
                </a:solidFill>
              </a:rPr>
              <a:t>Strutt</a:t>
            </a:r>
            <a:r>
              <a:rPr lang="en-US" sz="1400" dirty="0" smtClean="0">
                <a:solidFill>
                  <a:schemeClr val="bg2"/>
                </a:solidFill>
              </a:rPr>
              <a:t> (Lord Rayleigh), “On the transmission of light through an atmosphere containing small particles in suspension, and on the origin of the blue of the sky,” </a:t>
            </a:r>
            <a:r>
              <a:rPr lang="en-US" sz="1400" i="1" dirty="0" smtClean="0">
                <a:solidFill>
                  <a:schemeClr val="bg2"/>
                </a:solidFill>
              </a:rPr>
              <a:t>Philosophical Magazine</a:t>
            </a:r>
            <a:r>
              <a:rPr lang="en-US" sz="1400" dirty="0" smtClean="0">
                <a:solidFill>
                  <a:schemeClr val="bg2"/>
                </a:solidFill>
              </a:rPr>
              <a:t>, series 5, vol. 47, pp. 375-394, 1899.</a:t>
            </a:r>
            <a:endParaRPr lang="en-US" sz="1400" dirty="0">
              <a:solidFill>
                <a:schemeClr val="bg2"/>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
          </p:nvPr>
        </p:nvSpPr>
        <p:spPr/>
        <p:txBody>
          <a:bodyPr/>
          <a:lstStyle/>
          <a:p>
            <a:fld id="{9C25AA31-AF74-48BE-9CAD-B890F461733B}" type="slidenum">
              <a:rPr lang="en-US" smtClean="0"/>
              <a:pPr/>
              <a:t>41</a:t>
            </a:fld>
            <a:endParaRPr lang="en-US"/>
          </a:p>
        </p:txBody>
      </p:sp>
      <p:pic>
        <p:nvPicPr>
          <p:cNvPr id="535557" name="Picture 5" descr="File:SDIM0241b.jpg">
            <a:hlinkClick r:id="rId3"/>
          </p:cNvPr>
          <p:cNvPicPr>
            <a:picLocks noChangeAspect="1" noChangeArrowheads="1"/>
          </p:cNvPicPr>
          <p:nvPr/>
        </p:nvPicPr>
        <p:blipFill>
          <a:blip r:embed="rId4" cstate="print"/>
          <a:srcRect/>
          <a:stretch>
            <a:fillRect/>
          </a:stretch>
        </p:blipFill>
        <p:spPr bwMode="auto">
          <a:xfrm>
            <a:off x="1472748" y="1696794"/>
            <a:ext cx="6310539" cy="4204397"/>
          </a:xfrm>
          <a:prstGeom prst="rect">
            <a:avLst/>
          </a:prstGeom>
          <a:noFill/>
        </p:spPr>
      </p:pic>
      <p:sp>
        <p:nvSpPr>
          <p:cNvPr id="9" name="Rectangle 8"/>
          <p:cNvSpPr/>
          <p:nvPr/>
        </p:nvSpPr>
        <p:spPr>
          <a:xfrm>
            <a:off x="336967" y="825865"/>
            <a:ext cx="8643257" cy="646331"/>
          </a:xfrm>
          <a:prstGeom prst="rect">
            <a:avLst/>
          </a:prstGeom>
        </p:spPr>
        <p:txBody>
          <a:bodyPr wrap="square">
            <a:spAutoFit/>
          </a:bodyPr>
          <a:lstStyle/>
          <a:p>
            <a:r>
              <a:rPr lang="en-US" dirty="0" smtClean="0">
                <a:solidFill>
                  <a:schemeClr val="bg2"/>
                </a:solidFill>
              </a:rPr>
              <a:t>Rayleigh scattering is more evident after sunset. This picture was taken about one hour after sunset at a 500m altitude, looking at the horizon where the sun had set.</a:t>
            </a:r>
            <a:endParaRPr lang="en-US" dirty="0">
              <a:solidFill>
                <a:schemeClr val="bg2"/>
              </a:solidFill>
            </a:endParaRPr>
          </a:p>
        </p:txBody>
      </p:sp>
      <p:sp>
        <p:nvSpPr>
          <p:cNvPr id="10" name="Rectangle 9"/>
          <p:cNvSpPr/>
          <p:nvPr/>
        </p:nvSpPr>
        <p:spPr>
          <a:xfrm>
            <a:off x="2068286" y="6186493"/>
            <a:ext cx="5105400" cy="369332"/>
          </a:xfrm>
          <a:prstGeom prst="rect">
            <a:avLst/>
          </a:prstGeom>
        </p:spPr>
        <p:txBody>
          <a:bodyPr wrap="square">
            <a:spAutoFit/>
          </a:bodyPr>
          <a:lstStyle/>
          <a:p>
            <a:r>
              <a:rPr lang="en-US" dirty="0" smtClean="0">
                <a:solidFill>
                  <a:schemeClr val="bg2"/>
                </a:solidFill>
              </a:rPr>
              <a:t>http://en.wikipedia.org/wiki/Rayleigh_scattering</a:t>
            </a:r>
            <a:endParaRPr lang="en-US" dirty="0">
              <a:solidFill>
                <a:schemeClr val="bg2"/>
              </a:solidFill>
            </a:endParaRPr>
          </a:p>
        </p:txBody>
      </p:sp>
      <p:sp>
        <p:nvSpPr>
          <p:cNvPr id="8" name="Text Box 2"/>
          <p:cNvSpPr txBox="1">
            <a:spLocks noChangeArrowheads="1"/>
          </p:cNvSpPr>
          <p:nvPr/>
        </p:nvSpPr>
        <p:spPr bwMode="auto">
          <a:xfrm>
            <a:off x="0" y="0"/>
            <a:ext cx="8980227" cy="646331"/>
          </a:xfrm>
          <a:prstGeom prst="rect">
            <a:avLst/>
          </a:prstGeom>
          <a:noFill/>
          <a:ln w="12700">
            <a:noFill/>
            <a:miter lim="800000"/>
            <a:headEnd type="none" w="sm" len="sm"/>
            <a:tailEnd type="none" w="sm" len="sm"/>
          </a:ln>
          <a:effectLst/>
        </p:spPr>
        <p:txBody>
          <a:bodyPr wrap="square">
            <a:spAutoFit/>
          </a:bodyPr>
          <a:lstStyle/>
          <a:p>
            <a:pPr algn="ctr"/>
            <a:r>
              <a:rPr lang="en-US" sz="3600" dirty="0" smtClean="0">
                <a:solidFill>
                  <a:srgbClr val="FF9933"/>
                </a:solidFill>
                <a:effectLst>
                  <a:outerShdw blurRad="38100" dist="38100" dir="2700000" algn="tl">
                    <a:srgbClr val="C0C0C0"/>
                  </a:outerShdw>
                </a:effectLst>
              </a:rPr>
              <a:t>Rayleigh Scattering in the Sky (cont.)</a:t>
            </a:r>
            <a:endParaRPr lang="en-US" sz="3600" dirty="0">
              <a:solidFill>
                <a:srgbClr val="FF9933"/>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
          </p:nvPr>
        </p:nvSpPr>
        <p:spPr/>
        <p:txBody>
          <a:bodyPr/>
          <a:lstStyle/>
          <a:p>
            <a:fld id="{9C25AA31-AF74-48BE-9CAD-B890F461733B}" type="slidenum">
              <a:rPr lang="en-US" smtClean="0"/>
              <a:pPr/>
              <a:t>42</a:t>
            </a:fld>
            <a:endParaRPr lang="en-US"/>
          </a:p>
        </p:txBody>
      </p:sp>
      <p:sp>
        <p:nvSpPr>
          <p:cNvPr id="10" name="Rectangle 9"/>
          <p:cNvSpPr/>
          <p:nvPr/>
        </p:nvSpPr>
        <p:spPr>
          <a:xfrm>
            <a:off x="2045137" y="6313814"/>
            <a:ext cx="5105400" cy="369332"/>
          </a:xfrm>
          <a:prstGeom prst="rect">
            <a:avLst/>
          </a:prstGeom>
        </p:spPr>
        <p:txBody>
          <a:bodyPr wrap="square">
            <a:spAutoFit/>
          </a:bodyPr>
          <a:lstStyle/>
          <a:p>
            <a:r>
              <a:rPr lang="en-US" dirty="0" smtClean="0">
                <a:solidFill>
                  <a:schemeClr val="bg2"/>
                </a:solidFill>
              </a:rPr>
              <a:t>http://en.wikipedia.org/wiki/Rayleigh_scattering</a:t>
            </a:r>
            <a:endParaRPr lang="en-US" dirty="0">
              <a:solidFill>
                <a:schemeClr val="bg2"/>
              </a:solidFill>
            </a:endParaRPr>
          </a:p>
        </p:txBody>
      </p:sp>
      <p:pic>
        <p:nvPicPr>
          <p:cNvPr id="558082" name="Picture 2" descr="File:CircularPolarizer.jpg">
            <a:hlinkClick r:id="rId3"/>
          </p:cNvPr>
          <p:cNvPicPr>
            <a:picLocks noChangeAspect="1" noChangeArrowheads="1"/>
          </p:cNvPicPr>
          <p:nvPr/>
        </p:nvPicPr>
        <p:blipFill>
          <a:blip r:embed="rId4" cstate="print"/>
          <a:srcRect/>
          <a:stretch>
            <a:fillRect/>
          </a:stretch>
        </p:blipFill>
        <p:spPr bwMode="auto">
          <a:xfrm>
            <a:off x="688010" y="1036858"/>
            <a:ext cx="7620000" cy="2905125"/>
          </a:xfrm>
          <a:prstGeom prst="rect">
            <a:avLst/>
          </a:prstGeom>
          <a:noFill/>
        </p:spPr>
      </p:pic>
      <p:sp>
        <p:nvSpPr>
          <p:cNvPr id="8" name="Rectangle 7"/>
          <p:cNvSpPr/>
          <p:nvPr/>
        </p:nvSpPr>
        <p:spPr>
          <a:xfrm>
            <a:off x="428265" y="4159924"/>
            <a:ext cx="8449519" cy="646331"/>
          </a:xfrm>
          <a:prstGeom prst="rect">
            <a:avLst/>
          </a:prstGeom>
        </p:spPr>
        <p:txBody>
          <a:bodyPr wrap="square">
            <a:spAutoFit/>
          </a:bodyPr>
          <a:lstStyle/>
          <a:p>
            <a:r>
              <a:rPr lang="en-US" dirty="0" smtClean="0">
                <a:solidFill>
                  <a:schemeClr val="bg2"/>
                </a:solidFill>
              </a:rPr>
              <a:t>Scattered blue light is polarized. The picture on the right is shot through a polarizing filter which removes light that is linearly polarized in a specific direction</a:t>
            </a:r>
            <a:endParaRPr lang="en-US" dirty="0">
              <a:solidFill>
                <a:schemeClr val="bg2"/>
              </a:solidFill>
            </a:endParaRPr>
          </a:p>
        </p:txBody>
      </p:sp>
      <p:sp>
        <p:nvSpPr>
          <p:cNvPr id="11" name="TextBox 10"/>
          <p:cNvSpPr txBox="1"/>
          <p:nvPr/>
        </p:nvSpPr>
        <p:spPr>
          <a:xfrm>
            <a:off x="509288" y="4988688"/>
            <a:ext cx="8345346" cy="954107"/>
          </a:xfrm>
          <a:prstGeom prst="rect">
            <a:avLst/>
          </a:prstGeom>
          <a:noFill/>
        </p:spPr>
        <p:txBody>
          <a:bodyPr wrap="square" rtlCol="0">
            <a:spAutoFit/>
          </a:bodyPr>
          <a:lstStyle/>
          <a:p>
            <a:r>
              <a:rPr lang="en-US" sz="1400" b="1" dirty="0" smtClean="0">
                <a:solidFill>
                  <a:schemeClr val="bg2"/>
                </a:solidFill>
              </a:rPr>
              <a:t>Note:</a:t>
            </a:r>
            <a:r>
              <a:rPr lang="en-US" sz="1400" dirty="0" smtClean="0">
                <a:solidFill>
                  <a:schemeClr val="bg2"/>
                </a:solidFill>
              </a:rPr>
              <a:t> When looking up at the sky at sunset or sunrise, the light scattered by the sky above you will be polarized in a north-south direction. (There is little radiated field from the dipole moment that is vertically polarized since you are looking at the axis of the dipole; therefore the horizontal (north-south) polarization dominates.)</a:t>
            </a:r>
            <a:endParaRPr lang="en-US" sz="1400" dirty="0">
              <a:solidFill>
                <a:schemeClr val="bg2"/>
              </a:solidFill>
            </a:endParaRPr>
          </a:p>
        </p:txBody>
      </p:sp>
      <p:sp>
        <p:nvSpPr>
          <p:cNvPr id="12" name="Text Box 2"/>
          <p:cNvSpPr txBox="1">
            <a:spLocks noChangeArrowheads="1"/>
          </p:cNvSpPr>
          <p:nvPr/>
        </p:nvSpPr>
        <p:spPr bwMode="auto">
          <a:xfrm>
            <a:off x="0" y="0"/>
            <a:ext cx="8980227" cy="646331"/>
          </a:xfrm>
          <a:prstGeom prst="rect">
            <a:avLst/>
          </a:prstGeom>
          <a:noFill/>
          <a:ln w="12700">
            <a:noFill/>
            <a:miter lim="800000"/>
            <a:headEnd type="none" w="sm" len="sm"/>
            <a:tailEnd type="none" w="sm" len="sm"/>
          </a:ln>
          <a:effectLst/>
        </p:spPr>
        <p:txBody>
          <a:bodyPr wrap="square">
            <a:spAutoFit/>
          </a:bodyPr>
          <a:lstStyle/>
          <a:p>
            <a:pPr algn="ctr"/>
            <a:r>
              <a:rPr lang="en-US" sz="3600" dirty="0" smtClean="0">
                <a:solidFill>
                  <a:srgbClr val="FF9933"/>
                </a:solidFill>
                <a:effectLst>
                  <a:outerShdw blurRad="38100" dist="38100" dir="2700000" algn="tl">
                    <a:srgbClr val="C0C0C0"/>
                  </a:outerShdw>
                </a:effectLst>
              </a:rPr>
              <a:t>Rayleigh Scattering in the Sky (cont.)</a:t>
            </a:r>
            <a:endParaRPr lang="en-US" sz="3600" dirty="0">
              <a:solidFill>
                <a:srgbClr val="FF9933"/>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Text Box 2"/>
          <p:cNvSpPr txBox="1">
            <a:spLocks noChangeArrowheads="1"/>
          </p:cNvSpPr>
          <p:nvPr/>
        </p:nvSpPr>
        <p:spPr bwMode="auto">
          <a:xfrm>
            <a:off x="771525" y="0"/>
            <a:ext cx="7800975" cy="701675"/>
          </a:xfrm>
          <a:prstGeom prst="rect">
            <a:avLst/>
          </a:prstGeom>
          <a:noFill/>
          <a:ln w="12700">
            <a:noFill/>
            <a:miter lim="800000"/>
            <a:headEnd type="none" w="sm" len="sm"/>
            <a:tailEnd type="none" w="sm" len="sm"/>
          </a:ln>
          <a:effectLst/>
        </p:spPr>
        <p:txBody>
          <a:bodyPr>
            <a:spAutoFit/>
          </a:bodyPr>
          <a:lstStyle/>
          <a:p>
            <a:pPr algn="ctr"/>
            <a:r>
              <a:rPr lang="en-US" sz="4000" dirty="0">
                <a:solidFill>
                  <a:srgbClr val="FF9933"/>
                </a:solidFill>
                <a:effectLst>
                  <a:outerShdw blurRad="38100" dist="38100" dir="2700000" algn="tl">
                    <a:srgbClr val="C0C0C0"/>
                  </a:outerShdw>
                </a:effectLst>
              </a:rPr>
              <a:t>Scattering by Sphere (cont.)</a:t>
            </a:r>
          </a:p>
        </p:txBody>
      </p:sp>
      <p:sp>
        <p:nvSpPr>
          <p:cNvPr id="488451" name="Text Box 3"/>
          <p:cNvSpPr txBox="1">
            <a:spLocks noChangeArrowheads="1"/>
          </p:cNvSpPr>
          <p:nvPr/>
        </p:nvSpPr>
        <p:spPr bwMode="auto">
          <a:xfrm>
            <a:off x="830263" y="1455738"/>
            <a:ext cx="1682750" cy="396875"/>
          </a:xfrm>
          <a:prstGeom prst="rect">
            <a:avLst/>
          </a:prstGeom>
          <a:noFill/>
          <a:ln w="12700">
            <a:noFill/>
            <a:miter lim="800000"/>
            <a:headEnd type="none" w="sm" len="sm"/>
            <a:tailEnd type="none" w="sm" len="sm"/>
          </a:ln>
          <a:effectLst/>
        </p:spPr>
        <p:txBody>
          <a:bodyPr>
            <a:spAutoFit/>
          </a:bodyPr>
          <a:lstStyle/>
          <a:p>
            <a:r>
              <a:rPr lang="en-US" sz="2000">
                <a:solidFill>
                  <a:schemeClr val="bg1"/>
                </a:solidFill>
              </a:rPr>
              <a:t>For example,</a:t>
            </a:r>
          </a:p>
        </p:txBody>
      </p:sp>
      <p:graphicFrame>
        <p:nvGraphicFramePr>
          <p:cNvPr id="488455" name="Object 7"/>
          <p:cNvGraphicFramePr>
            <a:graphicFrameLocks noChangeAspect="1"/>
          </p:cNvGraphicFramePr>
          <p:nvPr/>
        </p:nvGraphicFramePr>
        <p:xfrm>
          <a:off x="2029980" y="2054803"/>
          <a:ext cx="4240192" cy="933819"/>
        </p:xfrm>
        <a:graphic>
          <a:graphicData uri="http://schemas.openxmlformats.org/presentationml/2006/ole">
            <p:oleObj spid="_x0000_s488455" name="Equation" r:id="rId4" imgW="2019240" imgH="444240" progId="Equation.DSMT4">
              <p:embed/>
            </p:oleObj>
          </a:graphicData>
        </a:graphic>
      </p:graphicFrame>
      <p:sp>
        <p:nvSpPr>
          <p:cNvPr id="488456" name="AutoShape 8"/>
          <p:cNvSpPr>
            <a:spLocks noChangeArrowheads="1"/>
          </p:cNvSpPr>
          <p:nvPr/>
        </p:nvSpPr>
        <p:spPr bwMode="auto">
          <a:xfrm>
            <a:off x="1670050" y="4779963"/>
            <a:ext cx="487363" cy="257175"/>
          </a:xfrm>
          <a:prstGeom prst="rightArrow">
            <a:avLst>
              <a:gd name="adj1" fmla="val 50000"/>
              <a:gd name="adj2" fmla="val 47377"/>
            </a:avLst>
          </a:prstGeom>
          <a:solidFill>
            <a:schemeClr val="accent1"/>
          </a:solidFill>
          <a:ln w="12700">
            <a:solidFill>
              <a:schemeClr val="bg2"/>
            </a:solidFill>
            <a:miter lim="800000"/>
            <a:headEnd type="none" w="sm" len="sm"/>
            <a:tailEnd type="none" w="sm" len="sm"/>
          </a:ln>
          <a:effectLst/>
        </p:spPr>
        <p:txBody>
          <a:bodyPr wrap="none" anchor="ctr"/>
          <a:lstStyle/>
          <a:p>
            <a:endParaRPr lang="en-US"/>
          </a:p>
        </p:txBody>
      </p:sp>
      <p:graphicFrame>
        <p:nvGraphicFramePr>
          <p:cNvPr id="488458" name="Object 10"/>
          <p:cNvGraphicFramePr>
            <a:graphicFrameLocks noChangeAspect="1"/>
          </p:cNvGraphicFramePr>
          <p:nvPr/>
        </p:nvGraphicFramePr>
        <p:xfrm>
          <a:off x="2655388" y="4519023"/>
          <a:ext cx="3329776" cy="825390"/>
        </p:xfrm>
        <a:graphic>
          <a:graphicData uri="http://schemas.openxmlformats.org/presentationml/2006/ole">
            <p:oleObj spid="_x0000_s488458" name="Equation" r:id="rId5" imgW="1587240" imgH="393480" progId="Equation.DSMT4">
              <p:embed/>
            </p:oleObj>
          </a:graphicData>
        </a:graphic>
      </p:graphicFrame>
      <p:sp>
        <p:nvSpPr>
          <p:cNvPr id="7" name="Slide Number Placeholder 6"/>
          <p:cNvSpPr>
            <a:spLocks noGrp="1"/>
          </p:cNvSpPr>
          <p:nvPr>
            <p:ph type="sldNum" sz="quarter" idx="4"/>
          </p:nvPr>
        </p:nvSpPr>
        <p:spPr/>
        <p:txBody>
          <a:bodyPr/>
          <a:lstStyle/>
          <a:p>
            <a:fld id="{9C25AA31-AF74-48BE-9CAD-B890F461733B}"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Text Box 2"/>
          <p:cNvSpPr txBox="1">
            <a:spLocks noChangeArrowheads="1"/>
          </p:cNvSpPr>
          <p:nvPr/>
        </p:nvSpPr>
        <p:spPr bwMode="auto">
          <a:xfrm>
            <a:off x="771525" y="0"/>
            <a:ext cx="7800975" cy="701675"/>
          </a:xfrm>
          <a:prstGeom prst="rect">
            <a:avLst/>
          </a:prstGeom>
          <a:noFill/>
          <a:ln w="12700">
            <a:noFill/>
            <a:miter lim="800000"/>
            <a:headEnd type="none" w="sm" len="sm"/>
            <a:tailEnd type="none" w="sm" len="sm"/>
          </a:ln>
          <a:effectLst/>
        </p:spPr>
        <p:txBody>
          <a:bodyPr>
            <a:spAutoFit/>
          </a:bodyPr>
          <a:lstStyle/>
          <a:p>
            <a:pPr algn="ctr"/>
            <a:r>
              <a:rPr lang="en-US" sz="4000" dirty="0">
                <a:solidFill>
                  <a:srgbClr val="FF9933"/>
                </a:solidFill>
                <a:effectLst>
                  <a:outerShdw blurRad="38100" dist="38100" dir="2700000" algn="tl">
                    <a:srgbClr val="C0C0C0"/>
                  </a:outerShdw>
                </a:effectLst>
              </a:rPr>
              <a:t>Scattering by Sphere (cont.)</a:t>
            </a:r>
          </a:p>
        </p:txBody>
      </p:sp>
      <p:sp>
        <p:nvSpPr>
          <p:cNvPr id="489475" name="Text Box 3"/>
          <p:cNvSpPr txBox="1">
            <a:spLocks noChangeArrowheads="1"/>
          </p:cNvSpPr>
          <p:nvPr/>
        </p:nvSpPr>
        <p:spPr bwMode="auto">
          <a:xfrm>
            <a:off x="5616575" y="1576388"/>
            <a:ext cx="1173163" cy="396875"/>
          </a:xfrm>
          <a:prstGeom prst="rect">
            <a:avLst/>
          </a:prstGeom>
          <a:noFill/>
          <a:ln w="12700">
            <a:noFill/>
            <a:miter lim="800000"/>
            <a:headEnd type="none" w="sm" len="sm"/>
            <a:tailEnd type="none" w="sm" len="sm"/>
          </a:ln>
          <a:effectLst/>
        </p:spPr>
        <p:txBody>
          <a:bodyPr>
            <a:spAutoFit/>
          </a:bodyPr>
          <a:lstStyle/>
          <a:p>
            <a:r>
              <a:rPr lang="en-US" sz="2000" dirty="0">
                <a:solidFill>
                  <a:schemeClr val="bg1"/>
                </a:solidFill>
              </a:rPr>
              <a:t>Hence</a:t>
            </a:r>
          </a:p>
        </p:txBody>
      </p:sp>
      <p:graphicFrame>
        <p:nvGraphicFramePr>
          <p:cNvPr id="489479" name="Object 7"/>
          <p:cNvGraphicFramePr>
            <a:graphicFrameLocks noChangeAspect="1"/>
          </p:cNvGraphicFramePr>
          <p:nvPr/>
        </p:nvGraphicFramePr>
        <p:xfrm>
          <a:off x="5472814" y="2211243"/>
          <a:ext cx="2693987" cy="2379663"/>
        </p:xfrm>
        <a:graphic>
          <a:graphicData uri="http://schemas.openxmlformats.org/presentationml/2006/ole">
            <p:oleObj spid="_x0000_s489479" name="Equation" r:id="rId4" imgW="1206360" imgH="1066680" progId="Equation.DSMT4">
              <p:embed/>
            </p:oleObj>
          </a:graphicData>
        </a:graphic>
      </p:graphicFrame>
      <p:graphicFrame>
        <p:nvGraphicFramePr>
          <p:cNvPr id="489481" name="Object 9"/>
          <p:cNvGraphicFramePr>
            <a:graphicFrameLocks noChangeAspect="1"/>
          </p:cNvGraphicFramePr>
          <p:nvPr/>
        </p:nvGraphicFramePr>
        <p:xfrm>
          <a:off x="404897" y="1572820"/>
          <a:ext cx="4030624" cy="1629148"/>
        </p:xfrm>
        <a:graphic>
          <a:graphicData uri="http://schemas.openxmlformats.org/presentationml/2006/ole">
            <p:oleObj spid="_x0000_s489481" name="Equation" r:id="rId5" imgW="2197080" imgH="888840" progId="Equation.DSMT4">
              <p:embed/>
            </p:oleObj>
          </a:graphicData>
        </a:graphic>
      </p:graphicFrame>
      <p:graphicFrame>
        <p:nvGraphicFramePr>
          <p:cNvPr id="489482" name="Object 10"/>
          <p:cNvGraphicFramePr>
            <a:graphicFrameLocks noChangeAspect="1"/>
          </p:cNvGraphicFramePr>
          <p:nvPr/>
        </p:nvGraphicFramePr>
        <p:xfrm>
          <a:off x="356216" y="3708433"/>
          <a:ext cx="4379557" cy="1666250"/>
        </p:xfrm>
        <a:graphic>
          <a:graphicData uri="http://schemas.openxmlformats.org/presentationml/2006/ole">
            <p:oleObj spid="_x0000_s489482" name="Equation" r:id="rId6" imgW="2336760" imgH="888840" progId="Equation.DSMT4">
              <p:embed/>
            </p:oleObj>
          </a:graphicData>
        </a:graphic>
      </p:graphicFrame>
      <p:sp>
        <p:nvSpPr>
          <p:cNvPr id="7" name="Slide Number Placeholder 6"/>
          <p:cNvSpPr>
            <a:spLocks noGrp="1"/>
          </p:cNvSpPr>
          <p:nvPr>
            <p:ph type="sldNum" sz="quarter" idx="4"/>
          </p:nvPr>
        </p:nvSpPr>
        <p:spPr/>
        <p:txBody>
          <a:bodyPr/>
          <a:lstStyle/>
          <a:p>
            <a:fld id="{9C25AA31-AF74-48BE-9CAD-B890F461733B}" type="slidenum">
              <a:rPr lang="en-US" smtClean="0"/>
              <a:pPr/>
              <a:t>6</a:t>
            </a:fld>
            <a:endParaRPr lang="en-US"/>
          </a:p>
        </p:txBody>
      </p:sp>
      <p:graphicFrame>
        <p:nvGraphicFramePr>
          <p:cNvPr id="489483" name="Object 11"/>
          <p:cNvGraphicFramePr>
            <a:graphicFrameLocks noChangeAspect="1"/>
          </p:cNvGraphicFramePr>
          <p:nvPr/>
        </p:nvGraphicFramePr>
        <p:xfrm>
          <a:off x="5595630" y="5014575"/>
          <a:ext cx="2429254" cy="887348"/>
        </p:xfrm>
        <a:graphic>
          <a:graphicData uri="http://schemas.openxmlformats.org/presentationml/2006/ole">
            <p:oleObj spid="_x0000_s489483" name="Equation" r:id="rId7" imgW="1320480" imgH="482400" progId="Equation.DSMT4">
              <p:embed/>
            </p:oleObj>
          </a:graphicData>
        </a:graphic>
      </p:graphicFrame>
      <p:graphicFrame>
        <p:nvGraphicFramePr>
          <p:cNvPr id="489484" name="Object 12"/>
          <p:cNvGraphicFramePr>
            <a:graphicFrameLocks noChangeAspect="1"/>
          </p:cNvGraphicFramePr>
          <p:nvPr/>
        </p:nvGraphicFramePr>
        <p:xfrm>
          <a:off x="1038960" y="5817150"/>
          <a:ext cx="2550402" cy="632432"/>
        </p:xfrm>
        <a:graphic>
          <a:graphicData uri="http://schemas.openxmlformats.org/presentationml/2006/ole">
            <p:oleObj spid="_x0000_s489484" name="Equation" r:id="rId8" imgW="1587240" imgH="393480" progId="Equation.DSMT4">
              <p:embed/>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Text Box 2"/>
          <p:cNvSpPr txBox="1">
            <a:spLocks noChangeArrowheads="1"/>
          </p:cNvSpPr>
          <p:nvPr/>
        </p:nvSpPr>
        <p:spPr bwMode="auto">
          <a:xfrm>
            <a:off x="724023" y="0"/>
            <a:ext cx="7800975" cy="701675"/>
          </a:xfrm>
          <a:prstGeom prst="rect">
            <a:avLst/>
          </a:prstGeom>
          <a:noFill/>
          <a:ln w="12700">
            <a:noFill/>
            <a:miter lim="800000"/>
            <a:headEnd type="none" w="sm" len="sm"/>
            <a:tailEnd type="none" w="sm" len="sm"/>
          </a:ln>
          <a:effectLst/>
        </p:spPr>
        <p:txBody>
          <a:bodyPr>
            <a:spAutoFit/>
          </a:bodyPr>
          <a:lstStyle/>
          <a:p>
            <a:pPr algn="ctr"/>
            <a:r>
              <a:rPr lang="en-US" sz="4000" dirty="0">
                <a:solidFill>
                  <a:srgbClr val="FF9933"/>
                </a:solidFill>
                <a:effectLst>
                  <a:outerShdw blurRad="38100" dist="38100" dir="2700000" algn="tl">
                    <a:srgbClr val="C0C0C0"/>
                  </a:outerShdw>
                </a:effectLst>
              </a:rPr>
              <a:t>Scattering by Sphere (cont.)</a:t>
            </a:r>
          </a:p>
        </p:txBody>
      </p:sp>
      <p:sp>
        <p:nvSpPr>
          <p:cNvPr id="536584" name="Rectangle 8"/>
          <p:cNvSpPr>
            <a:spLocks noChangeArrowheads="1"/>
          </p:cNvSpPr>
          <p:nvPr/>
        </p:nvSpPr>
        <p:spPr bwMode="auto">
          <a:xfrm>
            <a:off x="498290" y="2690668"/>
            <a:ext cx="4856162" cy="1739900"/>
          </a:xfrm>
          <a:prstGeom prst="rect">
            <a:avLst/>
          </a:prstGeom>
          <a:noFill/>
          <a:ln w="12700">
            <a:noFill/>
            <a:miter lim="800000"/>
            <a:headEnd type="none" w="sm" len="sm"/>
            <a:tailEnd type="none" w="sm" len="sm"/>
          </a:ln>
          <a:effectLst/>
        </p:spPr>
        <p:txBody>
          <a:bodyPr anchor="ctr">
            <a:spAutoFit/>
          </a:bodyPr>
          <a:lstStyle/>
          <a:p>
            <a:pPr eaLnBrk="0" hangingPunct="0"/>
            <a:r>
              <a:rPr lang="en-US" sz="2000" baseline="30000" dirty="0">
                <a:solidFill>
                  <a:schemeClr val="bg1"/>
                </a:solidFill>
                <a:cs typeface="Arial" pitchFamily="34" charset="0"/>
              </a:rPr>
              <a:t>†</a:t>
            </a:r>
            <a:r>
              <a:rPr lang="en-US" b="1" dirty="0">
                <a:solidFill>
                  <a:schemeClr val="bg1"/>
                </a:solidFill>
              </a:rPr>
              <a:t> Gustav Adolf Feodor Wilhelm Ludwig Mie</a:t>
            </a:r>
            <a:r>
              <a:rPr lang="en-US" dirty="0">
                <a:solidFill>
                  <a:schemeClr val="bg1"/>
                </a:solidFill>
              </a:rPr>
              <a:t> (Sept. 29, 1869 – Feb. 13, 1957) was a German physicist.</a:t>
            </a:r>
          </a:p>
          <a:p>
            <a:pPr eaLnBrk="0" hangingPunct="0"/>
            <a:endParaRPr lang="en-US" dirty="0">
              <a:solidFill>
                <a:schemeClr val="bg1"/>
              </a:solidFill>
            </a:endParaRPr>
          </a:p>
          <a:p>
            <a:pPr eaLnBrk="0" hangingPunct="0"/>
            <a:r>
              <a:rPr lang="en-US" dirty="0">
                <a:solidFill>
                  <a:schemeClr val="bg1"/>
                </a:solidFill>
              </a:rPr>
              <a:t>He was the first to publish the solution to scattering by a dielectric sphere. </a:t>
            </a:r>
          </a:p>
        </p:txBody>
      </p:sp>
      <p:sp>
        <p:nvSpPr>
          <p:cNvPr id="536585" name="Text Box 9"/>
          <p:cNvSpPr txBox="1">
            <a:spLocks noChangeArrowheads="1"/>
          </p:cNvSpPr>
          <p:nvPr/>
        </p:nvSpPr>
        <p:spPr bwMode="auto">
          <a:xfrm>
            <a:off x="446088" y="1298575"/>
            <a:ext cx="7859712" cy="701675"/>
          </a:xfrm>
          <a:prstGeom prst="rect">
            <a:avLst/>
          </a:prstGeom>
          <a:noFill/>
          <a:ln w="12700">
            <a:noFill/>
            <a:miter lim="800000"/>
            <a:headEnd type="none" w="sm" len="sm"/>
            <a:tailEnd type="none" w="sm" len="sm"/>
          </a:ln>
          <a:effectLst/>
        </p:spPr>
        <p:txBody>
          <a:bodyPr>
            <a:spAutoFit/>
          </a:bodyPr>
          <a:lstStyle/>
          <a:p>
            <a:r>
              <a:rPr lang="en-US" sz="2000">
                <a:solidFill>
                  <a:schemeClr val="bg1"/>
                </a:solidFill>
              </a:rPr>
              <a:t>The exact solution to scattering by spherical particles is called the </a:t>
            </a:r>
            <a:r>
              <a:rPr lang="en-US" sz="2000">
                <a:solidFill>
                  <a:schemeClr val="hlink"/>
                </a:solidFill>
              </a:rPr>
              <a:t>Mie</a:t>
            </a:r>
            <a:r>
              <a:rPr lang="en-US" sz="2000" baseline="30000">
                <a:solidFill>
                  <a:schemeClr val="hlink"/>
                </a:solidFill>
                <a:cs typeface="Arial" pitchFamily="34" charset="0"/>
              </a:rPr>
              <a:t>†</a:t>
            </a:r>
            <a:r>
              <a:rPr lang="en-US" sz="2000">
                <a:solidFill>
                  <a:schemeClr val="hlink"/>
                </a:solidFill>
              </a:rPr>
              <a:t> series</a:t>
            </a:r>
            <a:r>
              <a:rPr lang="en-US" sz="2000">
                <a:solidFill>
                  <a:schemeClr val="bg1"/>
                </a:solidFill>
              </a:rPr>
              <a:t> solution (first published in 1908).</a:t>
            </a:r>
          </a:p>
        </p:txBody>
      </p:sp>
      <p:pic>
        <p:nvPicPr>
          <p:cNvPr id="536587" name="Picture 11" descr="Gustav Adolf Feodor Wilhelm Ludwig Mie">
            <a:hlinkClick r:id="rId3" tooltip="Gustav Adolf Feodor Wilhelm Ludwig Mie"/>
          </p:cNvPr>
          <p:cNvPicPr>
            <a:picLocks noChangeAspect="1" noChangeArrowheads="1"/>
          </p:cNvPicPr>
          <p:nvPr/>
        </p:nvPicPr>
        <p:blipFill>
          <a:blip r:embed="rId4" cstate="print"/>
          <a:srcRect/>
          <a:stretch>
            <a:fillRect/>
          </a:stretch>
        </p:blipFill>
        <p:spPr bwMode="auto">
          <a:xfrm>
            <a:off x="5885811" y="2325460"/>
            <a:ext cx="2143125" cy="3257550"/>
          </a:xfrm>
          <a:prstGeom prst="rect">
            <a:avLst/>
          </a:prstGeom>
          <a:noFill/>
        </p:spPr>
      </p:pic>
      <p:sp>
        <p:nvSpPr>
          <p:cNvPr id="6" name="Slide Number Placeholder 5"/>
          <p:cNvSpPr>
            <a:spLocks noGrp="1"/>
          </p:cNvSpPr>
          <p:nvPr>
            <p:ph type="sldNum" sz="quarter" idx="4"/>
          </p:nvPr>
        </p:nvSpPr>
        <p:spPr/>
        <p:txBody>
          <a:bodyPr/>
          <a:lstStyle/>
          <a:p>
            <a:fld id="{9C25AA31-AF74-48BE-9CAD-B890F461733B}" type="slidenum">
              <a:rPr lang="en-US" smtClean="0"/>
              <a:pPr/>
              <a:t>7</a:t>
            </a:fld>
            <a:endParaRPr lang="en-US"/>
          </a:p>
        </p:txBody>
      </p:sp>
      <p:sp>
        <p:nvSpPr>
          <p:cNvPr id="7" name="Rectangle 6"/>
          <p:cNvSpPr/>
          <p:nvPr/>
        </p:nvSpPr>
        <p:spPr>
          <a:xfrm>
            <a:off x="1808638" y="5750028"/>
            <a:ext cx="2837636" cy="276999"/>
          </a:xfrm>
          <a:prstGeom prst="rect">
            <a:avLst/>
          </a:prstGeom>
        </p:spPr>
        <p:txBody>
          <a:bodyPr wrap="none">
            <a:spAutoFit/>
          </a:bodyPr>
          <a:lstStyle/>
          <a:p>
            <a:r>
              <a:rPr lang="en-US" sz="1200" dirty="0" smtClean="0">
                <a:solidFill>
                  <a:schemeClr val="bg2"/>
                </a:solidFill>
              </a:rPr>
              <a:t>http://en.wikipedia.org/wiki/Gustav_Mie</a:t>
            </a:r>
            <a:endParaRPr lang="en-US" sz="1200" dirty="0">
              <a:solidFill>
                <a:schemeClr val="bg2"/>
              </a:solidFill>
            </a:endParaRPr>
          </a:p>
        </p:txBody>
      </p:sp>
      <p:sp>
        <p:nvSpPr>
          <p:cNvPr id="8" name="Rectangle 7"/>
          <p:cNvSpPr/>
          <p:nvPr/>
        </p:nvSpPr>
        <p:spPr>
          <a:xfrm>
            <a:off x="549234" y="4636763"/>
            <a:ext cx="4572000" cy="584775"/>
          </a:xfrm>
          <a:prstGeom prst="rect">
            <a:avLst/>
          </a:prstGeom>
        </p:spPr>
        <p:txBody>
          <a:bodyPr>
            <a:spAutoFit/>
          </a:bodyPr>
          <a:lstStyle/>
          <a:p>
            <a:r>
              <a:rPr lang="en-US" sz="1600" dirty="0" smtClean="0">
                <a:solidFill>
                  <a:schemeClr val="bg2"/>
                </a:solidFill>
              </a:rPr>
              <a:t>He received a doctorate degree in mathematics at the age of 22.</a:t>
            </a:r>
            <a:endParaRPr lang="en-US" sz="1600" dirty="0">
              <a:solidFill>
                <a:schemeClr val="bg2"/>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1543" name="Object 23"/>
          <p:cNvGraphicFramePr>
            <a:graphicFrameLocks noChangeAspect="1"/>
          </p:cNvGraphicFramePr>
          <p:nvPr/>
        </p:nvGraphicFramePr>
        <p:xfrm>
          <a:off x="1149350" y="4691063"/>
          <a:ext cx="6632575" cy="1628775"/>
        </p:xfrm>
        <a:graphic>
          <a:graphicData uri="http://schemas.openxmlformats.org/presentationml/2006/ole">
            <p:oleObj spid="_x0000_s491543" name="Equation" r:id="rId4" imgW="3619440" imgH="888840" progId="Equation.DSMT4">
              <p:embed/>
            </p:oleObj>
          </a:graphicData>
        </a:graphic>
      </p:graphicFrame>
      <p:graphicFrame>
        <p:nvGraphicFramePr>
          <p:cNvPr id="491550" name="Object 30"/>
          <p:cNvGraphicFramePr>
            <a:graphicFrameLocks noChangeAspect="1"/>
          </p:cNvGraphicFramePr>
          <p:nvPr/>
        </p:nvGraphicFramePr>
        <p:xfrm>
          <a:off x="2010036" y="1450709"/>
          <a:ext cx="4295229" cy="945940"/>
        </p:xfrm>
        <a:graphic>
          <a:graphicData uri="http://schemas.openxmlformats.org/presentationml/2006/ole">
            <p:oleObj spid="_x0000_s491550" name="Equation" r:id="rId5" imgW="2019240" imgH="444240" progId="Equation.DSMT4">
              <p:embed/>
            </p:oleObj>
          </a:graphicData>
        </a:graphic>
      </p:graphicFrame>
      <p:sp>
        <p:nvSpPr>
          <p:cNvPr id="491551" name="Text Box 31"/>
          <p:cNvSpPr txBox="1">
            <a:spLocks noChangeArrowheads="1"/>
          </p:cNvSpPr>
          <p:nvPr/>
        </p:nvSpPr>
        <p:spPr bwMode="auto">
          <a:xfrm>
            <a:off x="782993" y="872625"/>
            <a:ext cx="2985497" cy="400110"/>
          </a:xfrm>
          <a:prstGeom prst="rect">
            <a:avLst/>
          </a:prstGeom>
          <a:noFill/>
          <a:ln w="12700">
            <a:noFill/>
            <a:miter lim="800000"/>
            <a:headEnd type="none" w="sm" len="sm"/>
            <a:tailEnd type="none" w="sm" len="sm"/>
          </a:ln>
          <a:effectLst/>
        </p:spPr>
        <p:txBody>
          <a:bodyPr wrap="none">
            <a:spAutoFit/>
          </a:bodyPr>
          <a:lstStyle/>
          <a:p>
            <a:r>
              <a:rPr lang="en-US" sz="2000" dirty="0">
                <a:solidFill>
                  <a:schemeClr val="bg1"/>
                </a:solidFill>
              </a:rPr>
              <a:t>From the </a:t>
            </a:r>
            <a:r>
              <a:rPr lang="en-US" sz="2000" dirty="0" err="1" smtClean="0">
                <a:solidFill>
                  <a:schemeClr val="bg1"/>
                </a:solidFill>
              </a:rPr>
              <a:t>TE</a:t>
            </a:r>
            <a:r>
              <a:rPr lang="en-US" sz="2000" i="1" baseline="-25000" dirty="0" err="1" smtClean="0">
                <a:solidFill>
                  <a:schemeClr val="bg1"/>
                </a:solidFill>
                <a:latin typeface="+mn-lt"/>
              </a:rPr>
              <a:t>r</a:t>
            </a:r>
            <a:r>
              <a:rPr lang="en-US" sz="2000" i="1" baseline="-25000" dirty="0" smtClean="0">
                <a:solidFill>
                  <a:schemeClr val="bg1"/>
                </a:solidFill>
                <a:latin typeface="+mn-lt"/>
              </a:rPr>
              <a:t> </a:t>
            </a:r>
            <a:r>
              <a:rPr lang="en-US" sz="2000" dirty="0" smtClean="0">
                <a:solidFill>
                  <a:schemeClr val="bg1"/>
                </a:solidFill>
              </a:rPr>
              <a:t>/ </a:t>
            </a:r>
            <a:r>
              <a:rPr lang="en-US" sz="2000" dirty="0" err="1" smtClean="0">
                <a:solidFill>
                  <a:schemeClr val="bg1"/>
                </a:solidFill>
              </a:rPr>
              <a:t>TM</a:t>
            </a:r>
            <a:r>
              <a:rPr lang="en-US" sz="2000" i="1" baseline="-25000" dirty="0" err="1" smtClean="0">
                <a:solidFill>
                  <a:schemeClr val="bg1"/>
                </a:solidFill>
                <a:latin typeface="+mn-lt"/>
              </a:rPr>
              <a:t>r</a:t>
            </a:r>
            <a:r>
              <a:rPr lang="en-US" sz="2000" dirty="0" smtClean="0">
                <a:solidFill>
                  <a:schemeClr val="bg1"/>
                </a:solidFill>
              </a:rPr>
              <a:t> table:</a:t>
            </a:r>
            <a:endParaRPr lang="en-US" sz="2000" dirty="0">
              <a:solidFill>
                <a:schemeClr val="bg1"/>
              </a:solidFill>
            </a:endParaRPr>
          </a:p>
        </p:txBody>
      </p:sp>
      <p:sp>
        <p:nvSpPr>
          <p:cNvPr id="6" name="Slide Number Placeholder 5"/>
          <p:cNvSpPr>
            <a:spLocks noGrp="1"/>
          </p:cNvSpPr>
          <p:nvPr>
            <p:ph type="sldNum" sz="quarter" idx="4"/>
          </p:nvPr>
        </p:nvSpPr>
        <p:spPr/>
        <p:txBody>
          <a:bodyPr/>
          <a:lstStyle/>
          <a:p>
            <a:fld id="{9C25AA31-AF74-48BE-9CAD-B890F461733B}" type="slidenum">
              <a:rPr lang="en-US" smtClean="0"/>
              <a:pPr/>
              <a:t>8</a:t>
            </a:fld>
            <a:endParaRPr lang="en-US"/>
          </a:p>
        </p:txBody>
      </p:sp>
      <p:sp>
        <p:nvSpPr>
          <p:cNvPr id="7" name="Text Box 31"/>
          <p:cNvSpPr txBox="1">
            <a:spLocks noChangeArrowheads="1"/>
          </p:cNvSpPr>
          <p:nvPr/>
        </p:nvSpPr>
        <p:spPr bwMode="auto">
          <a:xfrm>
            <a:off x="389482" y="4068475"/>
            <a:ext cx="2023311" cy="400110"/>
          </a:xfrm>
          <a:prstGeom prst="rect">
            <a:avLst/>
          </a:prstGeom>
          <a:noFill/>
          <a:ln w="12700">
            <a:noFill/>
            <a:miter lim="800000"/>
            <a:headEnd type="none" w="sm" len="sm"/>
            <a:tailEnd type="none" w="sm" len="sm"/>
          </a:ln>
          <a:effectLst/>
        </p:spPr>
        <p:txBody>
          <a:bodyPr wrap="none">
            <a:spAutoFit/>
          </a:bodyPr>
          <a:lstStyle/>
          <a:p>
            <a:r>
              <a:rPr lang="en-US" sz="2000" dirty="0" smtClean="0">
                <a:solidFill>
                  <a:schemeClr val="bg1"/>
                </a:solidFill>
              </a:rPr>
              <a:t>Hence, we have</a:t>
            </a:r>
            <a:endParaRPr lang="en-US" sz="2000" dirty="0">
              <a:solidFill>
                <a:schemeClr val="bg1"/>
              </a:solidFill>
            </a:endParaRPr>
          </a:p>
        </p:txBody>
      </p:sp>
      <p:graphicFrame>
        <p:nvGraphicFramePr>
          <p:cNvPr id="2" name="Object 31"/>
          <p:cNvGraphicFramePr>
            <a:graphicFrameLocks noChangeAspect="1"/>
          </p:cNvGraphicFramePr>
          <p:nvPr/>
        </p:nvGraphicFramePr>
        <p:xfrm>
          <a:off x="3426430" y="2729549"/>
          <a:ext cx="3642776" cy="1386340"/>
        </p:xfrm>
        <a:graphic>
          <a:graphicData uri="http://schemas.openxmlformats.org/presentationml/2006/ole">
            <p:oleObj spid="_x0000_s491551" name="Equation" r:id="rId6" imgW="2336760" imgH="888840" progId="Equation.DSMT4">
              <p:embed/>
            </p:oleObj>
          </a:graphicData>
        </a:graphic>
      </p:graphicFrame>
      <p:sp>
        <p:nvSpPr>
          <p:cNvPr id="9" name="Text Box 31"/>
          <p:cNvSpPr txBox="1">
            <a:spLocks noChangeArrowheads="1"/>
          </p:cNvSpPr>
          <p:nvPr/>
        </p:nvSpPr>
        <p:spPr bwMode="auto">
          <a:xfrm>
            <a:off x="2152318" y="3074464"/>
            <a:ext cx="970137" cy="400110"/>
          </a:xfrm>
          <a:prstGeom prst="rect">
            <a:avLst/>
          </a:prstGeom>
          <a:noFill/>
          <a:ln w="12700">
            <a:noFill/>
            <a:miter lim="800000"/>
            <a:headEnd type="none" w="sm" len="sm"/>
            <a:tailEnd type="none" w="sm" len="sm"/>
          </a:ln>
          <a:effectLst/>
        </p:spPr>
        <p:txBody>
          <a:bodyPr wrap="none">
            <a:spAutoFit/>
          </a:bodyPr>
          <a:lstStyle/>
          <a:p>
            <a:r>
              <a:rPr lang="en-US" sz="2000" dirty="0" smtClean="0">
                <a:solidFill>
                  <a:schemeClr val="bg1"/>
                </a:solidFill>
              </a:rPr>
              <a:t>Recall:</a:t>
            </a:r>
            <a:endParaRPr lang="en-US" sz="2000" dirty="0">
              <a:solidFill>
                <a:schemeClr val="bg1"/>
              </a:solidFill>
            </a:endParaRPr>
          </a:p>
        </p:txBody>
      </p:sp>
      <p:sp>
        <p:nvSpPr>
          <p:cNvPr id="11" name="Text Box 2"/>
          <p:cNvSpPr txBox="1">
            <a:spLocks noChangeArrowheads="1"/>
          </p:cNvSpPr>
          <p:nvPr/>
        </p:nvSpPr>
        <p:spPr bwMode="auto">
          <a:xfrm>
            <a:off x="724023" y="0"/>
            <a:ext cx="7800975" cy="701675"/>
          </a:xfrm>
          <a:prstGeom prst="rect">
            <a:avLst/>
          </a:prstGeom>
          <a:noFill/>
          <a:ln w="12700">
            <a:noFill/>
            <a:miter lim="800000"/>
            <a:headEnd type="none" w="sm" len="sm"/>
            <a:tailEnd type="none" w="sm" len="sm"/>
          </a:ln>
          <a:effectLst/>
        </p:spPr>
        <p:txBody>
          <a:bodyPr>
            <a:spAutoFit/>
          </a:bodyPr>
          <a:lstStyle/>
          <a:p>
            <a:pPr algn="ctr"/>
            <a:r>
              <a:rPr lang="en-US" sz="4000" dirty="0">
                <a:solidFill>
                  <a:srgbClr val="FF9933"/>
                </a:solidFill>
                <a:effectLst>
                  <a:outerShdw blurRad="38100" dist="38100" dir="2700000" algn="tl">
                    <a:srgbClr val="C0C0C0"/>
                  </a:outerShdw>
                </a:effectLst>
              </a:rPr>
              <a:t>Scattering by Sphere (cont.)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4"/>
          </p:nvPr>
        </p:nvSpPr>
        <p:spPr/>
        <p:txBody>
          <a:bodyPr/>
          <a:lstStyle/>
          <a:p>
            <a:fld id="{9C25AA31-AF74-48BE-9CAD-B890F461733B}" type="slidenum">
              <a:rPr lang="en-US" smtClean="0"/>
              <a:pPr/>
              <a:t>9</a:t>
            </a:fld>
            <a:endParaRPr lang="en-US"/>
          </a:p>
        </p:txBody>
      </p:sp>
      <p:sp>
        <p:nvSpPr>
          <p:cNvPr id="14" name="Text Box 2"/>
          <p:cNvSpPr txBox="1">
            <a:spLocks noChangeArrowheads="1"/>
          </p:cNvSpPr>
          <p:nvPr/>
        </p:nvSpPr>
        <p:spPr bwMode="auto">
          <a:xfrm>
            <a:off x="724023" y="0"/>
            <a:ext cx="7800975" cy="701675"/>
          </a:xfrm>
          <a:prstGeom prst="rect">
            <a:avLst/>
          </a:prstGeom>
          <a:noFill/>
          <a:ln w="12700">
            <a:noFill/>
            <a:miter lim="800000"/>
            <a:headEnd type="none" w="sm" len="sm"/>
            <a:tailEnd type="none" w="sm" len="sm"/>
          </a:ln>
          <a:effectLst/>
        </p:spPr>
        <p:txBody>
          <a:bodyPr>
            <a:spAutoFit/>
          </a:bodyPr>
          <a:lstStyle/>
          <a:p>
            <a:pPr algn="ctr"/>
            <a:r>
              <a:rPr lang="en-US" sz="4000" dirty="0">
                <a:solidFill>
                  <a:srgbClr val="FF9933"/>
                </a:solidFill>
                <a:effectLst>
                  <a:outerShdw blurRad="38100" dist="38100" dir="2700000" algn="tl">
                    <a:srgbClr val="C0C0C0"/>
                  </a:outerShdw>
                </a:effectLst>
              </a:rPr>
              <a:t>Scattering by Sphere (cont.)</a:t>
            </a:r>
          </a:p>
        </p:txBody>
      </p:sp>
      <p:graphicFrame>
        <p:nvGraphicFramePr>
          <p:cNvPr id="558084" name="Object 4"/>
          <p:cNvGraphicFramePr>
            <a:graphicFrameLocks noChangeAspect="1"/>
          </p:cNvGraphicFramePr>
          <p:nvPr/>
        </p:nvGraphicFramePr>
        <p:xfrm>
          <a:off x="3966609" y="2518958"/>
          <a:ext cx="3935446" cy="1498726"/>
        </p:xfrm>
        <a:graphic>
          <a:graphicData uri="http://schemas.openxmlformats.org/presentationml/2006/ole">
            <p:oleObj spid="_x0000_s558084" name="Equation" r:id="rId4" imgW="2336760" imgH="888840" progId="Equation.DSMT4">
              <p:embed/>
            </p:oleObj>
          </a:graphicData>
        </a:graphic>
      </p:graphicFrame>
      <p:graphicFrame>
        <p:nvGraphicFramePr>
          <p:cNvPr id="558085" name="Object 5"/>
          <p:cNvGraphicFramePr>
            <a:graphicFrameLocks noChangeAspect="1"/>
          </p:cNvGraphicFramePr>
          <p:nvPr/>
        </p:nvGraphicFramePr>
        <p:xfrm>
          <a:off x="2201058" y="1245572"/>
          <a:ext cx="4267200" cy="946150"/>
        </p:xfrm>
        <a:graphic>
          <a:graphicData uri="http://schemas.openxmlformats.org/presentationml/2006/ole">
            <p:oleObj spid="_x0000_s558085" name="Equation" r:id="rId5" imgW="2006280" imgH="444240" progId="Equation.DSMT4">
              <p:embed/>
            </p:oleObj>
          </a:graphicData>
        </a:graphic>
      </p:graphicFrame>
      <p:graphicFrame>
        <p:nvGraphicFramePr>
          <p:cNvPr id="558086" name="Object 6"/>
          <p:cNvGraphicFramePr>
            <a:graphicFrameLocks noChangeAspect="1"/>
          </p:cNvGraphicFramePr>
          <p:nvPr/>
        </p:nvGraphicFramePr>
        <p:xfrm>
          <a:off x="1550370" y="4679089"/>
          <a:ext cx="6283446" cy="1753656"/>
        </p:xfrm>
        <a:graphic>
          <a:graphicData uri="http://schemas.openxmlformats.org/presentationml/2006/ole">
            <p:oleObj spid="_x0000_s558086" name="Equation" r:id="rId6" imgW="3187440" imgH="888840" progId="Equation.DSMT4">
              <p:embed/>
            </p:oleObj>
          </a:graphicData>
        </a:graphic>
      </p:graphicFrame>
      <p:sp>
        <p:nvSpPr>
          <p:cNvPr id="11" name="Text Box 31"/>
          <p:cNvSpPr txBox="1">
            <a:spLocks noChangeArrowheads="1"/>
          </p:cNvSpPr>
          <p:nvPr/>
        </p:nvSpPr>
        <p:spPr bwMode="auto">
          <a:xfrm>
            <a:off x="676085" y="943137"/>
            <a:ext cx="1207575" cy="400110"/>
          </a:xfrm>
          <a:prstGeom prst="rect">
            <a:avLst/>
          </a:prstGeom>
          <a:noFill/>
          <a:ln w="12700">
            <a:noFill/>
            <a:miter lim="800000"/>
            <a:headEnd type="none" w="sm" len="sm"/>
            <a:tailEnd type="none" w="sm" len="sm"/>
          </a:ln>
          <a:effectLst/>
        </p:spPr>
        <p:txBody>
          <a:bodyPr wrap="none">
            <a:spAutoFit/>
          </a:bodyPr>
          <a:lstStyle/>
          <a:p>
            <a:r>
              <a:rPr lang="en-US" sz="2000" dirty="0" smtClean="0">
                <a:solidFill>
                  <a:schemeClr val="bg1"/>
                </a:solidFill>
              </a:rPr>
              <a:t>Similarly,</a:t>
            </a:r>
            <a:endParaRPr lang="en-US" sz="2000" dirty="0">
              <a:solidFill>
                <a:schemeClr val="bg1"/>
              </a:solidFill>
            </a:endParaRPr>
          </a:p>
        </p:txBody>
      </p:sp>
      <p:sp>
        <p:nvSpPr>
          <p:cNvPr id="12" name="Text Box 31"/>
          <p:cNvSpPr txBox="1">
            <a:spLocks noChangeArrowheads="1"/>
          </p:cNvSpPr>
          <p:nvPr/>
        </p:nvSpPr>
        <p:spPr bwMode="auto">
          <a:xfrm>
            <a:off x="2684580" y="2992578"/>
            <a:ext cx="970137" cy="400110"/>
          </a:xfrm>
          <a:prstGeom prst="rect">
            <a:avLst/>
          </a:prstGeom>
          <a:noFill/>
          <a:ln w="12700">
            <a:noFill/>
            <a:miter lim="800000"/>
            <a:headEnd type="none" w="sm" len="sm"/>
            <a:tailEnd type="none" w="sm" len="sm"/>
          </a:ln>
          <a:effectLst/>
        </p:spPr>
        <p:txBody>
          <a:bodyPr wrap="none">
            <a:spAutoFit/>
          </a:bodyPr>
          <a:lstStyle/>
          <a:p>
            <a:r>
              <a:rPr lang="en-US" sz="2000" dirty="0" smtClean="0">
                <a:solidFill>
                  <a:schemeClr val="bg1"/>
                </a:solidFill>
              </a:rPr>
              <a:t>Recall:</a:t>
            </a:r>
            <a:endParaRPr lang="en-US" sz="2000" dirty="0">
              <a:solidFill>
                <a:schemeClr val="bg1"/>
              </a:solidFill>
            </a:endParaRPr>
          </a:p>
        </p:txBody>
      </p:sp>
      <p:sp>
        <p:nvSpPr>
          <p:cNvPr id="13" name="Text Box 31"/>
          <p:cNvSpPr txBox="1">
            <a:spLocks noChangeArrowheads="1"/>
          </p:cNvSpPr>
          <p:nvPr/>
        </p:nvSpPr>
        <p:spPr bwMode="auto">
          <a:xfrm>
            <a:off x="389482" y="4068475"/>
            <a:ext cx="2023311" cy="400110"/>
          </a:xfrm>
          <a:prstGeom prst="rect">
            <a:avLst/>
          </a:prstGeom>
          <a:noFill/>
          <a:ln w="12700">
            <a:noFill/>
            <a:miter lim="800000"/>
            <a:headEnd type="none" w="sm" len="sm"/>
            <a:tailEnd type="none" w="sm" len="sm"/>
          </a:ln>
          <a:effectLst/>
        </p:spPr>
        <p:txBody>
          <a:bodyPr wrap="none">
            <a:spAutoFit/>
          </a:bodyPr>
          <a:lstStyle/>
          <a:p>
            <a:r>
              <a:rPr lang="en-US" sz="2000" dirty="0" smtClean="0">
                <a:solidFill>
                  <a:schemeClr val="bg1"/>
                </a:solidFill>
              </a:rPr>
              <a:t>Hence, we have</a:t>
            </a:r>
            <a:endParaRPr lang="en-US" sz="2000"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oaring">
  <a:themeElements>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Soaring">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Soaring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Soaring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oaring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Soaring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Designs\Notebook.pot</Template>
  <TotalTime>12601</TotalTime>
  <Words>1097</Words>
  <Application>Microsoft Office PowerPoint</Application>
  <PresentationFormat>On-screen Show (4:3)</PresentationFormat>
  <Paragraphs>245</Paragraphs>
  <Slides>42</Slides>
  <Notes>42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42</vt:i4>
      </vt:variant>
    </vt:vector>
  </HeadingPairs>
  <TitlesOfParts>
    <vt:vector size="49" baseType="lpstr">
      <vt:lpstr>Arial</vt:lpstr>
      <vt:lpstr>Times New Roman</vt:lpstr>
      <vt:lpstr>Symbol</vt:lpstr>
      <vt:lpstr>Wingdings</vt:lpstr>
      <vt:lpstr>Soaring</vt:lpstr>
      <vt:lpstr>Equation</vt:lpstr>
      <vt:lpstr>MathType 6.0 Equation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vector>
  </TitlesOfParts>
  <Company>UH ECE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 1100 Introduction to Electrical and Computer Engineering</dc:title>
  <dc:creator>Len Trombetta, Dave Shattuck</dc:creator>
  <cp:lastModifiedBy>Reviewer</cp:lastModifiedBy>
  <cp:revision>913</cp:revision>
  <cp:lastPrinted>1999-08-25T18:07:04Z</cp:lastPrinted>
  <dcterms:created xsi:type="dcterms:W3CDTF">1999-08-24T13:57:19Z</dcterms:created>
  <dcterms:modified xsi:type="dcterms:W3CDTF">2016-07-21T23:35:03Z</dcterms:modified>
</cp:coreProperties>
</file>