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259" r:id="rId3"/>
    <p:sldId id="278" r:id="rId4"/>
    <p:sldId id="279" r:id="rId5"/>
    <p:sldId id="258" r:id="rId6"/>
    <p:sldId id="276" r:id="rId7"/>
    <p:sldId id="260" r:id="rId8"/>
    <p:sldId id="261" r:id="rId9"/>
    <p:sldId id="262" r:id="rId10"/>
    <p:sldId id="263" r:id="rId11"/>
    <p:sldId id="264" r:id="rId12"/>
    <p:sldId id="273" r:id="rId13"/>
    <p:sldId id="265" r:id="rId14"/>
    <p:sldId id="266" r:id="rId15"/>
    <p:sldId id="267" r:id="rId16"/>
    <p:sldId id="272" r:id="rId17"/>
    <p:sldId id="280" r:id="rId18"/>
    <p:sldId id="269" r:id="rId19"/>
    <p:sldId id="274" r:id="rId20"/>
    <p:sldId id="270" r:id="rId21"/>
    <p:sldId id="281" r:id="rId22"/>
    <p:sldId id="271" r:id="rId23"/>
    <p:sldId id="275" r:id="rId24"/>
    <p:sldId id="284" r:id="rId25"/>
    <p:sldId id="282" r:id="rId26"/>
    <p:sldId id="283" r:id="rId2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FF"/>
    <a:srgbClr val="CC00CC"/>
    <a:srgbClr val="FFFF99"/>
    <a:srgbClr val="00FFFF"/>
    <a:srgbClr val="0066FF"/>
    <a:srgbClr val="0099FF"/>
    <a:srgbClr val="800000"/>
    <a:srgbClr val="FF9900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/>
  </p:normalViewPr>
  <p:slideViewPr>
    <p:cSldViewPr snapToGrid="0">
      <p:cViewPr>
        <p:scale>
          <a:sx n="70" d="100"/>
          <a:sy n="70" d="100"/>
        </p:scale>
        <p:origin x="-2160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48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5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4" Type="http://schemas.openxmlformats.org/officeDocument/2006/relationships/image" Target="../media/image77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12.wmf"/><Relationship Id="rId1" Type="http://schemas.openxmlformats.org/officeDocument/2006/relationships/image" Target="../media/image78.wmf"/><Relationship Id="rId4" Type="http://schemas.openxmlformats.org/officeDocument/2006/relationships/image" Target="../media/image80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4" Type="http://schemas.openxmlformats.org/officeDocument/2006/relationships/image" Target="../media/image9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image" Target="../media/image14.wmf"/><Relationship Id="rId9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AB7757AE-57F6-4BB8-8221-4267D421A31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92EA71-8CD7-42AB-A657-F531968512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FF4D94-11E5-4B18-B10F-E4DA03AF45D5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00BD7D-9D01-43B7-8D4C-F71FD31B04B5}" type="slidenum">
              <a:rPr lang="en-US"/>
              <a:pPr/>
              <a:t>10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AD98B7-FC8D-4313-ACED-9DB77374A014}" type="slidenum">
              <a:rPr lang="en-US"/>
              <a:pPr/>
              <a:t>11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AD1E0-0BDD-43A3-8030-62581BBB116E}" type="slidenum">
              <a:rPr lang="en-US"/>
              <a:pPr/>
              <a:t>12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44D0F2-5B6E-4E76-B7EE-5EDA9FDC0040}" type="slidenum">
              <a:rPr lang="en-US"/>
              <a:pPr/>
              <a:t>13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E338BD-C495-48F3-A0A4-F91DBB47C09B}" type="slidenum">
              <a:rPr lang="en-US"/>
              <a:pPr/>
              <a:t>14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910212-3C23-4ABD-B0B1-A13E37761F96}" type="slidenum">
              <a:rPr lang="en-US"/>
              <a:pPr/>
              <a:t>15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9F25AA-0206-40BA-BF20-DEB348EA5D92}" type="slidenum">
              <a:rPr lang="en-US"/>
              <a:pPr/>
              <a:t>16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BA6792-AAD5-4A31-BDCD-54686312AF2B}" type="slidenum">
              <a:rPr lang="en-US"/>
              <a:pPr/>
              <a:t>17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5499AE-1C69-40DE-827B-0990F8DFFDF3}" type="slidenum">
              <a:rPr lang="en-US"/>
              <a:pPr/>
              <a:t>18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201CE9-E1AF-4C06-A3F6-D94FA81277E2}" type="slidenum">
              <a:rPr lang="en-US"/>
              <a:pPr/>
              <a:t>19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6DE88-EF52-4A80-82F0-3D565A40FEDE}" type="slidenum">
              <a:rPr lang="en-US"/>
              <a:pPr/>
              <a:t>2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346A58-99FF-4C13-862F-82E417CCC47A}" type="slidenum">
              <a:rPr lang="en-US"/>
              <a:pPr/>
              <a:t>20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346A58-99FF-4C13-862F-82E417CCC47A}" type="slidenum">
              <a:rPr lang="en-US"/>
              <a:pPr/>
              <a:t>21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F96B9-D580-4914-B3CE-E2369B07BE2A}" type="slidenum">
              <a:rPr lang="en-US"/>
              <a:pPr/>
              <a:t>22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800741-7C06-4A15-A7B7-784D0EB15D8D}" type="slidenum">
              <a:rPr lang="en-US"/>
              <a:pPr/>
              <a:t>23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800741-7C06-4A15-A7B7-784D0EB15D8D}" type="slidenum">
              <a:rPr lang="en-US"/>
              <a:pPr/>
              <a:t>24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800741-7C06-4A15-A7B7-784D0EB15D8D}" type="slidenum">
              <a:rPr lang="en-US"/>
              <a:pPr/>
              <a:t>25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800741-7C06-4A15-A7B7-784D0EB15D8D}" type="slidenum">
              <a:rPr lang="en-US"/>
              <a:pPr/>
              <a:t>26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911797-53E6-4DE3-971D-23A880F519E4}" type="slidenum">
              <a:rPr lang="en-US"/>
              <a:pPr/>
              <a:t>3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187828-5CAE-4B04-8C01-82C117FAC45C}" type="slidenum">
              <a:rPr lang="en-US"/>
              <a:pPr/>
              <a:t>4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D918D4-D727-4F8B-BDF3-6C8638677C3C}" type="slidenum">
              <a:rPr lang="en-US"/>
              <a:pPr/>
              <a:t>5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FFAD3A-F940-41CE-98BC-0553E2F584AF}" type="slidenum">
              <a:rPr lang="en-US"/>
              <a:pPr/>
              <a:t>6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6DA63-1209-4710-A768-B75CE504131B}" type="slidenum">
              <a:rPr lang="en-US"/>
              <a:pPr/>
              <a:t>7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0AD1E4-38E1-4500-82F9-CCD7DB033534}" type="slidenum">
              <a:rPr lang="en-US"/>
              <a:pPr/>
              <a:t>8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06A91B-E3C9-4640-9151-ACDDFE4D1EDF}" type="slidenum">
              <a:rPr lang="en-US"/>
              <a:pPr/>
              <a:t>9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6F2C4F65-2879-4DE3-85F0-FB1FF68BE6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CBC34705-C8AB-4BC4-8BC3-A2A1EB92B9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D2F14993-0F26-4A41-B1FD-D881097805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122ED602-A801-4265-BA58-7D576D9E08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991EE732-3B45-41C3-A378-E6AEEDD93B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162A3842-5A96-4E56-A870-C25FE67277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51EB9888-6F06-4F14-B3B1-C01F79C967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B7066190-8998-4720-8E9A-4C488C9633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F4047AE1-A731-4E6A-808D-A2FEB77A0A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BAAA636F-7E84-49DB-859C-A63A59075A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1CC4D046-356D-4817-A57A-41D9956FBC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 smtClean="0"/>
          </a:p>
          <a:p>
            <a:fld id="{D7E51F9D-9F9D-46E3-9254-E331508E04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65.bin"/><Relationship Id="rId12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4.bin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3.bin"/><Relationship Id="rId10" Type="http://schemas.openxmlformats.org/officeDocument/2006/relationships/oleObject" Target="../embeddings/oleObject68.bin"/><Relationship Id="rId4" Type="http://schemas.openxmlformats.org/officeDocument/2006/relationships/oleObject" Target="../embeddings/oleObject62.bin"/><Relationship Id="rId9" Type="http://schemas.openxmlformats.org/officeDocument/2006/relationships/oleObject" Target="../embeddings/oleObject6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6.bin"/><Relationship Id="rId5" Type="http://schemas.openxmlformats.org/officeDocument/2006/relationships/oleObject" Target="../embeddings/oleObject75.bin"/><Relationship Id="rId4" Type="http://schemas.openxmlformats.org/officeDocument/2006/relationships/oleObject" Target="../embeddings/oleObject7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0.bin"/><Relationship Id="rId5" Type="http://schemas.openxmlformats.org/officeDocument/2006/relationships/oleObject" Target="../embeddings/oleObject79.bin"/><Relationship Id="rId4" Type="http://schemas.openxmlformats.org/officeDocument/2006/relationships/oleObject" Target="../embeddings/oleObject7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8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85.bin"/><Relationship Id="rId5" Type="http://schemas.openxmlformats.org/officeDocument/2006/relationships/oleObject" Target="../embeddings/oleObject84.bin"/><Relationship Id="rId4" Type="http://schemas.openxmlformats.org/officeDocument/2006/relationships/oleObject" Target="../embeddings/oleObject8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90.bin"/><Relationship Id="rId5" Type="http://schemas.openxmlformats.org/officeDocument/2006/relationships/oleObject" Target="../embeddings/oleObject89.bin"/><Relationship Id="rId4" Type="http://schemas.openxmlformats.org/officeDocument/2006/relationships/oleObject" Target="../embeddings/oleObject8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9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93.bin"/><Relationship Id="rId5" Type="http://schemas.openxmlformats.org/officeDocument/2006/relationships/oleObject" Target="../embeddings/oleObject92.bin"/><Relationship Id="rId4" Type="http://schemas.openxmlformats.org/officeDocument/2006/relationships/oleObject" Target="../embeddings/oleObject91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8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97.bin"/><Relationship Id="rId5" Type="http://schemas.openxmlformats.org/officeDocument/2006/relationships/oleObject" Target="../embeddings/oleObject96.bin"/><Relationship Id="rId4" Type="http://schemas.openxmlformats.org/officeDocument/2006/relationships/oleObject" Target="../embeddings/oleObject9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01.bin"/><Relationship Id="rId5" Type="http://schemas.openxmlformats.org/officeDocument/2006/relationships/oleObject" Target="../embeddings/oleObject100.bin"/><Relationship Id="rId4" Type="http://schemas.openxmlformats.org/officeDocument/2006/relationships/oleObject" Target="../embeddings/oleObject9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04.bin"/><Relationship Id="rId5" Type="http://schemas.openxmlformats.org/officeDocument/2006/relationships/oleObject" Target="../embeddings/oleObject103.bin"/><Relationship Id="rId4" Type="http://schemas.openxmlformats.org/officeDocument/2006/relationships/oleObject" Target="../embeddings/oleObject10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10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07.bin"/><Relationship Id="rId5" Type="http://schemas.openxmlformats.org/officeDocument/2006/relationships/oleObject" Target="../embeddings/oleObject106.bin"/><Relationship Id="rId4" Type="http://schemas.openxmlformats.org/officeDocument/2006/relationships/oleObject" Target="../embeddings/oleObject10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661285" y="227742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latin typeface="Arial" pitchFamily="34" charset="0"/>
              </a:rPr>
              <a:t>Prof. David R. Jackson</a:t>
            </a:r>
          </a:p>
          <a:p>
            <a:pPr algn="ctr" eaLnBrk="0" hangingPunct="0"/>
            <a:r>
              <a:rPr lang="en-US" sz="2400">
                <a:latin typeface="Arial" pitchFamily="34" charset="0"/>
              </a:rPr>
              <a:t>ECE Dept.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247907" y="151225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00"/>
                </a:solidFill>
                <a:latin typeface="Arial" pitchFamily="34" charset="0"/>
              </a:rPr>
              <a:t>Spring </a:t>
            </a:r>
            <a:r>
              <a:rPr lang="en-US" sz="2400" b="1" dirty="0" smtClean="0">
                <a:solidFill>
                  <a:srgbClr val="FF9900"/>
                </a:solidFill>
                <a:latin typeface="Arial" pitchFamily="34" charset="0"/>
              </a:rPr>
              <a:t>2016</a:t>
            </a:r>
            <a:endParaRPr lang="en-US" sz="3200" dirty="0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643120" y="4064635"/>
            <a:ext cx="3265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rgbClr val="0000FF"/>
                </a:solidFill>
                <a:latin typeface="Arial" pitchFamily="34" charset="0"/>
              </a:rPr>
              <a:t>Notes 29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131185" y="516890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ECE 6341 </a:t>
            </a:r>
          </a:p>
        </p:txBody>
      </p:sp>
      <p:pic>
        <p:nvPicPr>
          <p:cNvPr id="8" name="Picture 7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438" y="4102384"/>
            <a:ext cx="2451100" cy="2451100"/>
          </a:xfrm>
          <a:prstGeom prst="rect">
            <a:avLst/>
          </a:prstGeom>
          <a:noFill/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162A3842-5A96-4E56-A870-C25FE672771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832100" y="1236663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or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52463" y="1954213"/>
            <a:ext cx="1806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Hence, letting </a:t>
            </a:r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2719070" y="2199323"/>
          <a:ext cx="2879725" cy="531812"/>
        </p:xfrm>
        <a:graphic>
          <a:graphicData uri="http://schemas.openxmlformats.org/presentationml/2006/ole">
            <p:oleObj spid="_x0000_s9221" name="Equation" r:id="rId4" imgW="1384200" imgH="253800" progId="Equation.DSMT4">
              <p:embed/>
            </p:oleObj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1937069" y="3474702"/>
          <a:ext cx="5189811" cy="1016018"/>
        </p:xfrm>
        <a:graphic>
          <a:graphicData uri="http://schemas.openxmlformats.org/presentationml/2006/ole">
            <p:oleObj spid="_x0000_s9223" name="Equation" r:id="rId5" imgW="2400120" imgH="469800" progId="Equation.DSMT4">
              <p:embed/>
            </p:oleObj>
          </a:graphicData>
        </a:graphic>
      </p:graphicFrame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715963" y="4595813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or</a:t>
            </a:r>
          </a:p>
        </p:txBody>
      </p:sp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1496378" y="5190258"/>
          <a:ext cx="6123622" cy="925745"/>
        </p:xfrm>
        <a:graphic>
          <a:graphicData uri="http://schemas.openxmlformats.org/presentationml/2006/ole">
            <p:oleObj spid="_x0000_s9225" name="Equation" r:id="rId6" imgW="3111480" imgH="469800" progId="Equation.DSMT4">
              <p:embed/>
            </p:oleObj>
          </a:graphicData>
        </a:graphic>
      </p:graphicFrame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250633" y="4861560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or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137920" y="3084513"/>
            <a:ext cx="1054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Hence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94005" y="0"/>
            <a:ext cx="8510588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High-Frequency Scattering by Cylinder (cont.)</a:t>
            </a:r>
          </a:p>
        </p:txBody>
      </p:sp>
      <p:graphicFrame>
        <p:nvGraphicFramePr>
          <p:cNvPr id="3" name="Object 11"/>
          <p:cNvGraphicFramePr>
            <a:graphicFrameLocks noChangeAspect="1"/>
          </p:cNvGraphicFramePr>
          <p:nvPr/>
        </p:nvGraphicFramePr>
        <p:xfrm>
          <a:off x="2419985" y="879158"/>
          <a:ext cx="3871913" cy="1001712"/>
        </p:xfrm>
        <a:graphic>
          <a:graphicData uri="http://schemas.openxmlformats.org/presentationml/2006/ole">
            <p:oleObj spid="_x0000_s9227" name="Equation" r:id="rId7" imgW="1815840" imgH="469800" progId="Equation.DSMT4">
              <p:embed/>
            </p:oleObj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4047AE1-A731-4E6A-808D-A2FEB77A0A5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03238" y="4760913"/>
            <a:ext cx="18907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For the integral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923609" y="1645011"/>
          <a:ext cx="7346632" cy="933724"/>
        </p:xfrm>
        <a:graphic>
          <a:graphicData uri="http://schemas.openxmlformats.org/presentationml/2006/ole">
            <p:oleObj spid="_x0000_s10244" name="Equation" r:id="rId4" imgW="3797280" imgH="482400" progId="Equation.DSMT4">
              <p:embed/>
            </p:oleObj>
          </a:graphicData>
        </a:graphic>
      </p:graphicFrame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77838" y="2716213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Hence</a:t>
            </a:r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663575" y="4071938"/>
          <a:ext cx="7600950" cy="1065212"/>
        </p:xfrm>
        <a:graphic>
          <a:graphicData uri="http://schemas.openxmlformats.org/presentationml/2006/ole">
            <p:oleObj spid="_x0000_s10246" name="Equation" r:id="rId5" imgW="3352680" imgH="469800" progId="Equation.DSMT4">
              <p:embed/>
            </p:oleObj>
          </a:graphicData>
        </a:graphic>
      </p:graphicFrame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32118" y="3315018"/>
            <a:ext cx="47698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Integrating over the lit region, we have,</a:t>
            </a:r>
            <a:endParaRPr lang="en-US" sz="2000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54965" y="0"/>
            <a:ext cx="8510588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High-Frequency Scattering by Cylinder (cont.)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42633" y="1132840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or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4047AE1-A731-4E6A-808D-A2FEB77A0A5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1027"/>
          <p:cNvSpPr txBox="1">
            <a:spLocks noChangeArrowheads="1"/>
          </p:cNvSpPr>
          <p:nvPr/>
        </p:nvSpPr>
        <p:spPr bwMode="auto">
          <a:xfrm>
            <a:off x="503238" y="4760913"/>
            <a:ext cx="18907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For the integral</a:t>
            </a:r>
          </a:p>
        </p:txBody>
      </p:sp>
      <p:sp>
        <p:nvSpPr>
          <p:cNvPr id="19461" name="Text Box 1029"/>
          <p:cNvSpPr txBox="1">
            <a:spLocks noChangeArrowheads="1"/>
          </p:cNvSpPr>
          <p:nvPr/>
        </p:nvSpPr>
        <p:spPr bwMode="auto">
          <a:xfrm>
            <a:off x="477838" y="2716213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Hence</a:t>
            </a:r>
          </a:p>
        </p:txBody>
      </p:sp>
      <p:graphicFrame>
        <p:nvGraphicFramePr>
          <p:cNvPr id="19463" name="Object 1031"/>
          <p:cNvGraphicFramePr>
            <a:graphicFrameLocks noChangeAspect="1"/>
          </p:cNvGraphicFramePr>
          <p:nvPr/>
        </p:nvGraphicFramePr>
        <p:xfrm>
          <a:off x="3543300" y="5019040"/>
          <a:ext cx="3457575" cy="1493838"/>
        </p:xfrm>
        <a:graphic>
          <a:graphicData uri="http://schemas.openxmlformats.org/presentationml/2006/ole">
            <p:oleObj spid="_x0000_s19463" name="Equation" r:id="rId4" imgW="1676160" imgH="723600" progId="Equation.DSMT4">
              <p:embed/>
            </p:oleObj>
          </a:graphicData>
        </a:graphic>
      </p:graphicFrame>
      <p:graphicFrame>
        <p:nvGraphicFramePr>
          <p:cNvPr id="19465" name="Object 1033"/>
          <p:cNvGraphicFramePr>
            <a:graphicFrameLocks noChangeAspect="1"/>
          </p:cNvGraphicFramePr>
          <p:nvPr/>
        </p:nvGraphicFramePr>
        <p:xfrm>
          <a:off x="2884488" y="1189038"/>
          <a:ext cx="4252912" cy="1014412"/>
        </p:xfrm>
        <a:graphic>
          <a:graphicData uri="http://schemas.openxmlformats.org/presentationml/2006/ole">
            <p:oleObj spid="_x0000_s19465" name="Equation" r:id="rId5" imgW="1968480" imgH="469800" progId="Equation.DSMT4">
              <p:embed/>
            </p:oleObj>
          </a:graphicData>
        </a:graphic>
      </p:graphicFrame>
      <p:graphicFrame>
        <p:nvGraphicFramePr>
          <p:cNvPr id="19466" name="Object 1034"/>
          <p:cNvGraphicFramePr>
            <a:graphicFrameLocks noChangeAspect="1"/>
          </p:cNvGraphicFramePr>
          <p:nvPr/>
        </p:nvGraphicFramePr>
        <p:xfrm>
          <a:off x="1955800" y="2786063"/>
          <a:ext cx="5191125" cy="731837"/>
        </p:xfrm>
        <a:graphic>
          <a:graphicData uri="http://schemas.openxmlformats.org/presentationml/2006/ole">
            <p:oleObj spid="_x0000_s19466" name="Equation" r:id="rId6" imgW="2336760" imgH="330120" progId="Equation.DSMT4">
              <p:embed/>
            </p:oleObj>
          </a:graphicData>
        </a:graphic>
      </p:graphicFrame>
      <p:sp>
        <p:nvSpPr>
          <p:cNvPr id="19467" name="Text Box 1035"/>
          <p:cNvSpPr txBox="1">
            <a:spLocks noChangeArrowheads="1"/>
          </p:cNvSpPr>
          <p:nvPr/>
        </p:nvSpPr>
        <p:spPr bwMode="auto">
          <a:xfrm>
            <a:off x="543878" y="816610"/>
            <a:ext cx="2913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This may be written as</a:t>
            </a:r>
          </a:p>
        </p:txBody>
      </p:sp>
      <p:sp>
        <p:nvSpPr>
          <p:cNvPr id="19468" name="Text Box 1036"/>
          <p:cNvSpPr txBox="1">
            <a:spLocks noChangeArrowheads="1"/>
          </p:cNvSpPr>
          <p:nvPr/>
        </p:nvSpPr>
        <p:spPr bwMode="auto">
          <a:xfrm>
            <a:off x="1314450" y="2322195"/>
            <a:ext cx="919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where</a:t>
            </a:r>
          </a:p>
        </p:txBody>
      </p:sp>
      <p:sp>
        <p:nvSpPr>
          <p:cNvPr id="19469" name="Text Box 1037"/>
          <p:cNvSpPr txBox="1">
            <a:spLocks noChangeArrowheads="1"/>
          </p:cNvSpPr>
          <p:nvPr/>
        </p:nvSpPr>
        <p:spPr bwMode="auto">
          <a:xfrm>
            <a:off x="498475" y="5183188"/>
            <a:ext cx="2760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Hence, we can identify</a:t>
            </a:r>
          </a:p>
        </p:txBody>
      </p:sp>
      <p:sp>
        <p:nvSpPr>
          <p:cNvPr id="19470" name="Text Box 1038"/>
          <p:cNvSpPr txBox="1">
            <a:spLocks noChangeArrowheads="1"/>
          </p:cNvSpPr>
          <p:nvPr/>
        </p:nvSpPr>
        <p:spPr bwMode="auto">
          <a:xfrm>
            <a:off x="283845" y="0"/>
            <a:ext cx="8510588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High-Frequency Scattering by Cylinder (cont.)</a:t>
            </a:r>
          </a:p>
        </p:txBody>
      </p:sp>
      <p:graphicFrame>
        <p:nvGraphicFramePr>
          <p:cNvPr id="19471" name="Object 1039"/>
          <p:cNvGraphicFramePr>
            <a:graphicFrameLocks noChangeAspect="1"/>
          </p:cNvGraphicFramePr>
          <p:nvPr/>
        </p:nvGraphicFramePr>
        <p:xfrm>
          <a:off x="2876550" y="3941763"/>
          <a:ext cx="3198813" cy="700087"/>
        </p:xfrm>
        <a:graphic>
          <a:graphicData uri="http://schemas.openxmlformats.org/presentationml/2006/ole">
            <p:oleObj spid="_x0000_s19471" name="Equation" r:id="rId7" imgW="1511280" imgH="330120" progId="Equation.DSMT4">
              <p:embed/>
            </p:oleObj>
          </a:graphicData>
        </a:graphic>
      </p:graphicFrame>
      <p:sp>
        <p:nvSpPr>
          <p:cNvPr id="19472" name="Text Box 1040"/>
          <p:cNvSpPr txBox="1">
            <a:spLocks noChangeArrowheads="1"/>
          </p:cNvSpPr>
          <p:nvPr/>
        </p:nvSpPr>
        <p:spPr bwMode="auto">
          <a:xfrm>
            <a:off x="895350" y="4092575"/>
            <a:ext cx="1858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Compare with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4047AE1-A731-4E6A-808D-A2FEB77A0A5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92213" y="3140075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or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55638" y="1116013"/>
            <a:ext cx="6937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SPP</a:t>
            </a:r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2222500" y="2337118"/>
          <a:ext cx="2806700" cy="2068512"/>
        </p:xfrm>
        <a:graphic>
          <a:graphicData uri="http://schemas.openxmlformats.org/presentationml/2006/ole">
            <p:oleObj spid="_x0000_s11269" name="Equation" r:id="rId4" imgW="1447560" imgH="1066680" progId="Equation.DSMT4">
              <p:embed/>
            </p:oleObj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743585" y="5140960"/>
          <a:ext cx="3365500" cy="1157288"/>
        </p:xfrm>
        <a:graphic>
          <a:graphicData uri="http://schemas.openxmlformats.org/presentationml/2006/ole">
            <p:oleObj spid="_x0000_s11273" name="Equation" r:id="rId5" imgW="1549080" imgH="533160" progId="Equation.DSMT4">
              <p:embed/>
            </p:oleObj>
          </a:graphicData>
        </a:graphic>
      </p:graphicFrame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2225041" y="1488887"/>
          <a:ext cx="3586480" cy="542796"/>
        </p:xfrm>
        <a:graphic>
          <a:graphicData uri="http://schemas.openxmlformats.org/presentationml/2006/ole">
            <p:oleObj spid="_x0000_s11274" name="Equation" r:id="rId6" imgW="1676160" imgH="253800" progId="Equation.DSMT4">
              <p:embed/>
            </p:oleObj>
          </a:graphicData>
        </a:graphic>
      </p:graphicFrame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5331143" y="4987608"/>
          <a:ext cx="2944812" cy="1484312"/>
        </p:xfrm>
        <a:graphic>
          <a:graphicData uri="http://schemas.openxmlformats.org/presentationml/2006/ole">
            <p:oleObj spid="_x0000_s11275" name="Equation" r:id="rId7" imgW="1358640" imgH="685800" progId="Equation.DSMT4">
              <p:embed/>
            </p:oleObj>
          </a:graphicData>
        </a:graphic>
      </p:graphicFrame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940753" y="6377623"/>
            <a:ext cx="26811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</a:rPr>
              <a:t>(No SPP.  Assume </a:t>
            </a:r>
            <a:r>
              <a:rPr lang="en-US" sz="1600" i="1" dirty="0">
                <a:solidFill>
                  <a:srgbClr val="0000FF"/>
                </a:solidFill>
                <a:latin typeface="Arial" pitchFamily="34" charset="0"/>
                <a:sym typeface="Symbol" pitchFamily="18" charset="2"/>
              </a:rPr>
              <a:t></a:t>
            </a:r>
            <a:r>
              <a:rPr lang="en-US" sz="1600" dirty="0">
                <a:solidFill>
                  <a:srgbClr val="0000FF"/>
                </a:solidFill>
                <a:latin typeface="Arial" pitchFamily="34" charset="0"/>
                <a:sym typeface="Symbol" pitchFamily="18" charset="2"/>
              </a:rPr>
              <a:t> </a:t>
            </a:r>
            <a:r>
              <a:rPr lang="en-US" sz="1600" dirty="0">
                <a:solidFill>
                  <a:srgbClr val="0000FF"/>
                </a:solidFill>
                <a:sym typeface="Symbol" pitchFamily="18" charset="2"/>
              </a:rPr>
              <a:t> 2</a:t>
            </a:r>
            <a:r>
              <a:rPr lang="en-US" sz="1600" i="1" dirty="0">
                <a:solidFill>
                  <a:srgbClr val="0000FF"/>
                </a:solidFill>
                <a:sym typeface="Symbol" pitchFamily="18" charset="2"/>
              </a:rPr>
              <a:t> n</a:t>
            </a:r>
            <a:r>
              <a:rPr lang="en-US" sz="1600" dirty="0">
                <a:solidFill>
                  <a:srgbClr val="0000FF"/>
                </a:solidFill>
                <a:latin typeface="Arial" pitchFamily="34" charset="0"/>
              </a:rPr>
              <a:t>)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88315" y="772478"/>
            <a:ext cx="54040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Arial" pitchFamily="34" charset="0"/>
              </a:rPr>
              <a:t>Find the stationary-phase 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</a:rPr>
              <a:t>point (SPP):</a:t>
            </a:r>
            <a:endParaRPr lang="en-US" sz="2400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1439228" y="3320733"/>
            <a:ext cx="614362" cy="173037"/>
          </a:xfrm>
          <a:prstGeom prst="rightArrow">
            <a:avLst>
              <a:gd name="adj1" fmla="val 50000"/>
              <a:gd name="adj2" fmla="val 88762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1524000" y="3995103"/>
            <a:ext cx="614363" cy="173037"/>
          </a:xfrm>
          <a:prstGeom prst="rightArrow">
            <a:avLst>
              <a:gd name="adj1" fmla="val 50000"/>
              <a:gd name="adj2" fmla="val 88762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294005" y="0"/>
            <a:ext cx="8510588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High-Frequency Scattering by Cylinder (cont.)</a:t>
            </a:r>
          </a:p>
        </p:txBody>
      </p:sp>
      <p:graphicFrame>
        <p:nvGraphicFramePr>
          <p:cNvPr id="11284" name="Object 20"/>
          <p:cNvGraphicFramePr>
            <a:graphicFrameLocks noChangeAspect="1"/>
          </p:cNvGraphicFramePr>
          <p:nvPr/>
        </p:nvGraphicFramePr>
        <p:xfrm>
          <a:off x="6370638" y="2667000"/>
          <a:ext cx="1654175" cy="1733550"/>
        </p:xfrm>
        <a:graphic>
          <a:graphicData uri="http://schemas.openxmlformats.org/presentationml/2006/ole">
            <p:oleObj spid="_x0000_s11284" name="Equation" r:id="rId8" imgW="1041120" imgH="1091880" progId="Equation.DSMT4">
              <p:embed/>
            </p:oleObj>
          </a:graphicData>
        </a:graphic>
      </p:graphicFrame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2821940" y="4330700"/>
            <a:ext cx="76200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4559300" y="4279900"/>
            <a:ext cx="30480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3052445" y="434181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A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4530725" y="434181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00880" y="564896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or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4047AE1-A731-4E6A-808D-A2FEB77A0A5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85988" y="1373188"/>
            <a:ext cx="4937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(b)</a:t>
            </a:r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3728720" y="1271905"/>
          <a:ext cx="1841500" cy="908050"/>
        </p:xfrm>
        <a:graphic>
          <a:graphicData uri="http://schemas.openxmlformats.org/presentationml/2006/ole">
            <p:oleObj spid="_x0000_s12294" name="Equation" r:id="rId4" imgW="876240" imgH="431640" progId="Equation.DSMT4">
              <p:embed/>
            </p:oleObj>
          </a:graphicData>
        </a:graphic>
      </p:graphicFrame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240088" y="3624263"/>
            <a:ext cx="777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since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647825" y="4776788"/>
            <a:ext cx="1003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choose</a:t>
            </a:r>
          </a:p>
        </p:txBody>
      </p:sp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4290695" y="5239703"/>
          <a:ext cx="1751013" cy="952500"/>
        </p:xfrm>
        <a:graphic>
          <a:graphicData uri="http://schemas.openxmlformats.org/presentationml/2006/ole">
            <p:oleObj spid="_x0000_s12298" name="Equation" r:id="rId5" imgW="723600" imgH="393480" progId="Equation.DSMT4">
              <p:embed/>
            </p:oleObj>
          </a:graphicData>
        </a:graphic>
      </p:graphicFrame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838835" y="903605"/>
            <a:ext cx="3509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We require the restriction that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352550" y="5456238"/>
            <a:ext cx="275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Hence, choose </a:t>
            </a:r>
            <a:r>
              <a:rPr lang="en-US" sz="2400" i="1" dirty="0">
                <a:solidFill>
                  <a:srgbClr val="0000FF"/>
                </a:solidFill>
              </a:rPr>
              <a:t>n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+mn-lt"/>
              </a:rPr>
              <a:t>=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+mn-lt"/>
              </a:rPr>
              <a:t>-1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 :</a:t>
            </a:r>
          </a:p>
        </p:txBody>
      </p:sp>
      <p:graphicFrame>
        <p:nvGraphicFramePr>
          <p:cNvPr id="12301" name="Object 13"/>
          <p:cNvGraphicFramePr>
            <a:graphicFrameLocks noChangeAspect="1"/>
          </p:cNvGraphicFramePr>
          <p:nvPr/>
        </p:nvGraphicFramePr>
        <p:xfrm>
          <a:off x="2913698" y="3006090"/>
          <a:ext cx="2316162" cy="885825"/>
        </p:xfrm>
        <a:graphic>
          <a:graphicData uri="http://schemas.openxmlformats.org/presentationml/2006/ole">
            <p:oleObj spid="_x0000_s12301" name="Equation" r:id="rId6" imgW="1028520" imgH="393480" progId="Equation.DSMT4">
              <p:embed/>
            </p:oleObj>
          </a:graphicData>
        </a:graphic>
      </p:graphicFrame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837883" y="2379345"/>
            <a:ext cx="2892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From the previous slide,</a:t>
            </a:r>
          </a:p>
        </p:txBody>
      </p:sp>
      <p:graphicFrame>
        <p:nvGraphicFramePr>
          <p:cNvPr id="12303" name="Object 15"/>
          <p:cNvGraphicFramePr>
            <a:graphicFrameLocks noChangeAspect="1"/>
          </p:cNvGraphicFramePr>
          <p:nvPr/>
        </p:nvGraphicFramePr>
        <p:xfrm>
          <a:off x="3638868" y="4028758"/>
          <a:ext cx="3257550" cy="758825"/>
        </p:xfrm>
        <a:graphic>
          <a:graphicData uri="http://schemas.openxmlformats.org/presentationml/2006/ole">
            <p:oleObj spid="_x0000_s12303" name="Equation" r:id="rId7" imgW="1688760" imgH="393480" progId="Equation.DSMT4">
              <p:embed/>
            </p:oleObj>
          </a:graphicData>
        </a:graphic>
      </p:graphicFrame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14325" y="0"/>
            <a:ext cx="8510588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High-Frequency Scattering by Cylinder (cont.)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2732405" y="4202113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Arial" pitchFamily="34" charset="0"/>
              </a:rPr>
              <a:t>Also,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4047AE1-A731-4E6A-808D-A2FEB77A0A55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74104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Geometrical Optics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44525" y="1047750"/>
            <a:ext cx="1808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itchFamily="34" charset="0"/>
              </a:rPr>
              <a:t>Specular point</a:t>
            </a: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6215063" y="2911475"/>
          <a:ext cx="1155700" cy="652463"/>
        </p:xfrm>
        <a:graphic>
          <a:graphicData uri="http://schemas.openxmlformats.org/presentationml/2006/ole">
            <p:oleObj spid="_x0000_s13317" name="Equation" r:id="rId4" imgW="495000" imgH="279360" progId="Equation.DSMT4">
              <p:embed/>
            </p:oleObj>
          </a:graphicData>
        </a:graphic>
      </p:graphicFrame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601663" y="937260"/>
            <a:ext cx="7940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itchFamily="34" charset="0"/>
              </a:rPr>
              <a:t>The specular point of reflection is the point at which the ray reflects off and travels to the observation point.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5557838" y="2336800"/>
            <a:ext cx="226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We can show that</a:t>
            </a:r>
          </a:p>
        </p:txBody>
      </p:sp>
      <p:sp>
        <p:nvSpPr>
          <p:cNvPr id="13362" name="Text Box 50"/>
          <p:cNvSpPr txBox="1">
            <a:spLocks noChangeArrowheads="1"/>
          </p:cNvSpPr>
          <p:nvPr/>
        </p:nvSpPr>
        <p:spPr bwMode="auto">
          <a:xfrm>
            <a:off x="1300481" y="2182813"/>
            <a:ext cx="22738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Observation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point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534160" y="2733675"/>
            <a:ext cx="6693853" cy="3692525"/>
            <a:chOff x="1534160" y="2733675"/>
            <a:chExt cx="6693853" cy="3692525"/>
          </a:xfrm>
        </p:grpSpPr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>
              <a:off x="4619625" y="3484563"/>
              <a:ext cx="1588" cy="29416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2" name="Oval 10"/>
            <p:cNvSpPr>
              <a:spLocks noChangeArrowheads="1"/>
            </p:cNvSpPr>
            <p:nvPr/>
          </p:nvSpPr>
          <p:spPr bwMode="auto">
            <a:xfrm>
              <a:off x="3516313" y="3889375"/>
              <a:ext cx="2205037" cy="214153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>
              <a:off x="2339975" y="4976813"/>
              <a:ext cx="54991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3320" name="Object 8"/>
            <p:cNvGraphicFramePr>
              <a:graphicFrameLocks noChangeAspect="1"/>
            </p:cNvGraphicFramePr>
            <p:nvPr/>
          </p:nvGraphicFramePr>
          <p:xfrm>
            <a:off x="7921625" y="4819650"/>
            <a:ext cx="306388" cy="338138"/>
          </p:xfrm>
          <a:graphic>
            <a:graphicData uri="http://schemas.openxmlformats.org/presentationml/2006/ole">
              <p:oleObj spid="_x0000_s13320" name="Equation" r:id="rId5" imgW="126720" imgH="139680" progId="Equation.DSMT4">
                <p:embed/>
              </p:oleObj>
            </a:graphicData>
          </a:graphic>
        </p:graphicFrame>
        <p:graphicFrame>
          <p:nvGraphicFramePr>
            <p:cNvPr id="13321" name="Object 9"/>
            <p:cNvGraphicFramePr>
              <a:graphicFrameLocks noChangeAspect="1"/>
            </p:cNvGraphicFramePr>
            <p:nvPr/>
          </p:nvGraphicFramePr>
          <p:xfrm>
            <a:off x="4710113" y="3311525"/>
            <a:ext cx="307975" cy="363538"/>
          </p:xfrm>
          <a:graphic>
            <a:graphicData uri="http://schemas.openxmlformats.org/presentationml/2006/ole">
              <p:oleObj spid="_x0000_s13321" name="Equation" r:id="rId6" imgW="139680" imgH="164880" progId="Equation.DSMT4">
                <p:embed/>
              </p:oleObj>
            </a:graphicData>
          </a:graphic>
        </p:graphicFrame>
        <p:graphicFrame>
          <p:nvGraphicFramePr>
            <p:cNvPr id="13323" name="Object 11"/>
            <p:cNvGraphicFramePr>
              <a:graphicFrameLocks noChangeAspect="1"/>
            </p:cNvGraphicFramePr>
            <p:nvPr/>
          </p:nvGraphicFramePr>
          <p:xfrm>
            <a:off x="4824413" y="4297363"/>
            <a:ext cx="458787" cy="677862"/>
          </p:xfrm>
          <a:graphic>
            <a:graphicData uri="http://schemas.openxmlformats.org/presentationml/2006/ole">
              <p:oleObj spid="_x0000_s13323" name="Equation" r:id="rId7" imgW="190440" imgH="279360" progId="Equation.DSMT4">
                <p:embed/>
              </p:oleObj>
            </a:graphicData>
          </a:graphic>
        </p:graphicFrame>
        <p:sp>
          <p:nvSpPr>
            <p:cNvPr id="13324" name="Line 12"/>
            <p:cNvSpPr>
              <a:spLocks noChangeShapeType="1"/>
            </p:cNvSpPr>
            <p:nvPr/>
          </p:nvSpPr>
          <p:spPr bwMode="auto">
            <a:xfrm flipH="1" flipV="1">
              <a:off x="2681288" y="3514725"/>
              <a:ext cx="1939925" cy="14620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5" name="Line 13"/>
            <p:cNvSpPr>
              <a:spLocks noChangeShapeType="1"/>
            </p:cNvSpPr>
            <p:nvPr/>
          </p:nvSpPr>
          <p:spPr bwMode="auto">
            <a:xfrm flipV="1">
              <a:off x="2805113" y="3178175"/>
              <a:ext cx="1841500" cy="23050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6" name="Line 14"/>
            <p:cNvSpPr>
              <a:spLocks noChangeShapeType="1"/>
            </p:cNvSpPr>
            <p:nvPr/>
          </p:nvSpPr>
          <p:spPr bwMode="auto">
            <a:xfrm flipH="1">
              <a:off x="1631950" y="4298950"/>
              <a:ext cx="2103438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7" name="Line 15"/>
            <p:cNvSpPr>
              <a:spLocks noChangeShapeType="1"/>
            </p:cNvSpPr>
            <p:nvPr/>
          </p:nvSpPr>
          <p:spPr bwMode="auto">
            <a:xfrm flipH="1" flipV="1">
              <a:off x="3336925" y="2816225"/>
              <a:ext cx="374650" cy="1443038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8" name="Arc 16"/>
            <p:cNvSpPr>
              <a:spLocks/>
            </p:cNvSpPr>
            <p:nvPr/>
          </p:nvSpPr>
          <p:spPr bwMode="auto">
            <a:xfrm>
              <a:off x="3332163" y="3808413"/>
              <a:ext cx="330200" cy="292100"/>
            </a:xfrm>
            <a:custGeom>
              <a:avLst/>
              <a:gdLst>
                <a:gd name="G0" fmla="+- 20324 0 0"/>
                <a:gd name="G1" fmla="+- 20918 0 0"/>
                <a:gd name="G2" fmla="+- 21600 0 0"/>
                <a:gd name="T0" fmla="*/ 0 w 20324"/>
                <a:gd name="T1" fmla="*/ 13604 h 20918"/>
                <a:gd name="T2" fmla="*/ 14939 w 20324"/>
                <a:gd name="T3" fmla="*/ 0 h 20918"/>
                <a:gd name="T4" fmla="*/ 20324 w 20324"/>
                <a:gd name="T5" fmla="*/ 20918 h 20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24" h="20918" fill="none" extrusionOk="0">
                  <a:moveTo>
                    <a:pt x="-1" y="13603"/>
                  </a:moveTo>
                  <a:cubicBezTo>
                    <a:pt x="2421" y="6876"/>
                    <a:pt x="8014" y="1782"/>
                    <a:pt x="14939" y="0"/>
                  </a:cubicBezTo>
                </a:path>
                <a:path w="20324" h="20918" stroke="0" extrusionOk="0">
                  <a:moveTo>
                    <a:pt x="-1" y="13603"/>
                  </a:moveTo>
                  <a:cubicBezTo>
                    <a:pt x="2421" y="6876"/>
                    <a:pt x="8014" y="1782"/>
                    <a:pt x="14939" y="0"/>
                  </a:cubicBezTo>
                  <a:lnTo>
                    <a:pt x="20324" y="20918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9" name="Arc 17"/>
            <p:cNvSpPr>
              <a:spLocks/>
            </p:cNvSpPr>
            <p:nvPr/>
          </p:nvSpPr>
          <p:spPr bwMode="auto">
            <a:xfrm rot="16433099">
              <a:off x="3229769" y="4015581"/>
              <a:ext cx="287338" cy="30162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7703"/>
                <a:gd name="T1" fmla="*/ 0 h 21600"/>
                <a:gd name="T2" fmla="*/ 17703 w 17703"/>
                <a:gd name="T3" fmla="*/ 9224 h 21600"/>
                <a:gd name="T4" fmla="*/ 0 w 1770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703" h="21600" fill="none" extrusionOk="0">
                  <a:moveTo>
                    <a:pt x="-1" y="0"/>
                  </a:moveTo>
                  <a:cubicBezTo>
                    <a:pt x="7053" y="0"/>
                    <a:pt x="13661" y="3443"/>
                    <a:pt x="17702" y="9224"/>
                  </a:cubicBezTo>
                </a:path>
                <a:path w="17703" h="21600" stroke="0" extrusionOk="0">
                  <a:moveTo>
                    <a:pt x="-1" y="0"/>
                  </a:moveTo>
                  <a:cubicBezTo>
                    <a:pt x="7053" y="0"/>
                    <a:pt x="13661" y="3443"/>
                    <a:pt x="17702" y="922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3" name="Line 21"/>
            <p:cNvSpPr>
              <a:spLocks noChangeShapeType="1"/>
            </p:cNvSpPr>
            <p:nvPr/>
          </p:nvSpPr>
          <p:spPr bwMode="auto">
            <a:xfrm flipV="1">
              <a:off x="2019300" y="4293425"/>
              <a:ext cx="393700" cy="0"/>
            </a:xfrm>
            <a:prstGeom prst="line">
              <a:avLst/>
            </a:prstGeom>
            <a:noFill/>
            <a:ln w="12700">
              <a:solidFill>
                <a:srgbClr val="0066FF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4" name="Line 22"/>
            <p:cNvSpPr>
              <a:spLocks noChangeShapeType="1"/>
            </p:cNvSpPr>
            <p:nvPr/>
          </p:nvSpPr>
          <p:spPr bwMode="auto">
            <a:xfrm rot="-6569509">
              <a:off x="3317991" y="3404571"/>
              <a:ext cx="371974" cy="21295"/>
            </a:xfrm>
            <a:prstGeom prst="line">
              <a:avLst/>
            </a:prstGeom>
            <a:noFill/>
            <a:ln w="12700">
              <a:solidFill>
                <a:srgbClr val="0066FF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5" name="Arc 23"/>
            <p:cNvSpPr>
              <a:spLocks/>
            </p:cNvSpPr>
            <p:nvPr/>
          </p:nvSpPr>
          <p:spPr bwMode="auto">
            <a:xfrm>
              <a:off x="4400550" y="4754563"/>
              <a:ext cx="571500" cy="225425"/>
            </a:xfrm>
            <a:custGeom>
              <a:avLst/>
              <a:gdLst>
                <a:gd name="G0" fmla="+- 13613 0 0"/>
                <a:gd name="G1" fmla="+- 21600 0 0"/>
                <a:gd name="G2" fmla="+- 21600 0 0"/>
                <a:gd name="T0" fmla="*/ 0 w 35213"/>
                <a:gd name="T1" fmla="*/ 4830 h 21600"/>
                <a:gd name="T2" fmla="*/ 35213 w 35213"/>
                <a:gd name="T3" fmla="*/ 21600 h 21600"/>
                <a:gd name="T4" fmla="*/ 13613 w 3521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213" h="21600" fill="none" extrusionOk="0">
                  <a:moveTo>
                    <a:pt x="-1" y="4829"/>
                  </a:moveTo>
                  <a:cubicBezTo>
                    <a:pt x="3848" y="1705"/>
                    <a:pt x="8655" y="-1"/>
                    <a:pt x="13613" y="0"/>
                  </a:cubicBezTo>
                  <a:cubicBezTo>
                    <a:pt x="25542" y="0"/>
                    <a:pt x="35213" y="9670"/>
                    <a:pt x="35213" y="21600"/>
                  </a:cubicBezTo>
                </a:path>
                <a:path w="35213" h="21600" stroke="0" extrusionOk="0">
                  <a:moveTo>
                    <a:pt x="-1" y="4829"/>
                  </a:moveTo>
                  <a:cubicBezTo>
                    <a:pt x="3848" y="1705"/>
                    <a:pt x="8655" y="-1"/>
                    <a:pt x="13613" y="0"/>
                  </a:cubicBezTo>
                  <a:cubicBezTo>
                    <a:pt x="25542" y="0"/>
                    <a:pt x="35213" y="9670"/>
                    <a:pt x="35213" y="21600"/>
                  </a:cubicBezTo>
                  <a:lnTo>
                    <a:pt x="13613" y="21600"/>
                  </a:lnTo>
                  <a:close/>
                </a:path>
              </a:pathLst>
            </a:custGeom>
            <a:noFill/>
            <a:ln w="127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8" name="Line 26"/>
            <p:cNvSpPr>
              <a:spLocks noChangeShapeType="1"/>
            </p:cNvSpPr>
            <p:nvPr/>
          </p:nvSpPr>
          <p:spPr bwMode="auto">
            <a:xfrm>
              <a:off x="3732213" y="4318000"/>
              <a:ext cx="290671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46" name="Oval 34"/>
            <p:cNvSpPr>
              <a:spLocks noChangeArrowheads="1"/>
            </p:cNvSpPr>
            <p:nvPr/>
          </p:nvSpPr>
          <p:spPr bwMode="auto">
            <a:xfrm>
              <a:off x="3643313" y="4244975"/>
              <a:ext cx="141287" cy="14128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4" name="Text Box 42"/>
            <p:cNvSpPr txBox="1">
              <a:spLocks noChangeArrowheads="1"/>
            </p:cNvSpPr>
            <p:nvPr/>
          </p:nvSpPr>
          <p:spPr bwMode="auto">
            <a:xfrm>
              <a:off x="1534160" y="4456113"/>
              <a:ext cx="188740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err="1" smtClean="0">
                  <a:solidFill>
                    <a:srgbClr val="FF0000"/>
                  </a:solidFill>
                  <a:latin typeface="Arial" pitchFamily="34" charset="0"/>
                </a:rPr>
                <a:t>Specular</a:t>
              </a:r>
              <a:r>
                <a:rPr lang="en-US" sz="2000" dirty="0" smtClean="0">
                  <a:solidFill>
                    <a:srgbClr val="FF0000"/>
                  </a:solidFill>
                  <a:latin typeface="Arial" pitchFamily="34" charset="0"/>
                </a:rPr>
                <a:t> point</a:t>
              </a:r>
              <a:endParaRPr lang="en-US" sz="2000" dirty="0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13356" name="Line 44"/>
            <p:cNvSpPr>
              <a:spLocks noChangeShapeType="1"/>
            </p:cNvSpPr>
            <p:nvPr/>
          </p:nvSpPr>
          <p:spPr bwMode="auto">
            <a:xfrm>
              <a:off x="3632200" y="389890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Freeform 48"/>
            <p:cNvSpPr>
              <a:spLocks/>
            </p:cNvSpPr>
            <p:nvPr/>
          </p:nvSpPr>
          <p:spPr bwMode="auto">
            <a:xfrm>
              <a:off x="3632200" y="3846513"/>
              <a:ext cx="647700" cy="458787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80" y="9"/>
                </a:cxn>
                <a:cxn ang="0">
                  <a:pos x="176" y="1"/>
                </a:cxn>
                <a:cxn ang="0">
                  <a:pos x="256" y="17"/>
                </a:cxn>
                <a:cxn ang="0">
                  <a:pos x="320" y="49"/>
                </a:cxn>
                <a:cxn ang="0">
                  <a:pos x="368" y="121"/>
                </a:cxn>
                <a:cxn ang="0">
                  <a:pos x="400" y="193"/>
                </a:cxn>
                <a:cxn ang="0">
                  <a:pos x="408" y="289"/>
                </a:cxn>
              </a:cxnLst>
              <a:rect l="0" t="0" r="r" b="b"/>
              <a:pathLst>
                <a:path w="408" h="289">
                  <a:moveTo>
                    <a:pt x="0" y="33"/>
                  </a:moveTo>
                  <a:cubicBezTo>
                    <a:pt x="13" y="29"/>
                    <a:pt x="51" y="14"/>
                    <a:pt x="80" y="9"/>
                  </a:cubicBezTo>
                  <a:cubicBezTo>
                    <a:pt x="109" y="4"/>
                    <a:pt x="147" y="0"/>
                    <a:pt x="176" y="1"/>
                  </a:cubicBezTo>
                  <a:cubicBezTo>
                    <a:pt x="205" y="2"/>
                    <a:pt x="232" y="9"/>
                    <a:pt x="256" y="17"/>
                  </a:cubicBezTo>
                  <a:cubicBezTo>
                    <a:pt x="280" y="25"/>
                    <a:pt x="301" y="32"/>
                    <a:pt x="320" y="49"/>
                  </a:cubicBezTo>
                  <a:cubicBezTo>
                    <a:pt x="339" y="66"/>
                    <a:pt x="355" y="97"/>
                    <a:pt x="368" y="121"/>
                  </a:cubicBezTo>
                  <a:cubicBezTo>
                    <a:pt x="381" y="145"/>
                    <a:pt x="393" y="165"/>
                    <a:pt x="400" y="193"/>
                  </a:cubicBezTo>
                  <a:cubicBezTo>
                    <a:pt x="407" y="221"/>
                    <a:pt x="406" y="269"/>
                    <a:pt x="408" y="289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361" name="Object 49"/>
            <p:cNvGraphicFramePr>
              <a:graphicFrameLocks noChangeAspect="1"/>
            </p:cNvGraphicFramePr>
            <p:nvPr/>
          </p:nvGraphicFramePr>
          <p:xfrm>
            <a:off x="3776663" y="3282950"/>
            <a:ext cx="306387" cy="492125"/>
          </p:xfrm>
          <a:graphic>
            <a:graphicData uri="http://schemas.openxmlformats.org/presentationml/2006/ole">
              <p:oleObj spid="_x0000_s13361" name="Equation" r:id="rId8" imgW="126720" imgH="203040" progId="Equation.DSMT4">
                <p:embed/>
              </p:oleObj>
            </a:graphicData>
          </a:graphic>
        </p:graphicFrame>
        <p:sp>
          <p:nvSpPr>
            <p:cNvPr id="13363" name="Oval 51"/>
            <p:cNvSpPr>
              <a:spLocks noChangeArrowheads="1"/>
            </p:cNvSpPr>
            <p:nvPr/>
          </p:nvSpPr>
          <p:spPr bwMode="auto">
            <a:xfrm>
              <a:off x="3262313" y="2733675"/>
              <a:ext cx="141287" cy="14128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4047AE1-A731-4E6A-808D-A2FEB77A0A55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3" name="Rectangle 41"/>
          <p:cNvSpPr>
            <a:spLocks noChangeArrowheads="1"/>
          </p:cNvSpPr>
          <p:nvPr/>
        </p:nvSpPr>
        <p:spPr bwMode="auto">
          <a:xfrm>
            <a:off x="5747385" y="1188720"/>
            <a:ext cx="2884488" cy="331216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7207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Geometrical Optics (cont.)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934845" y="1271270"/>
            <a:ext cx="1808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itchFamily="34" charset="0"/>
              </a:rPr>
              <a:t>Specular point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268220" y="1428433"/>
            <a:ext cx="115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FF3300"/>
                </a:solidFill>
                <a:latin typeface="Arial" pitchFamily="34" charset="0"/>
              </a:rPr>
              <a:t>Proof</a:t>
            </a:r>
          </a:p>
        </p:txBody>
      </p:sp>
      <p:graphicFrame>
        <p:nvGraphicFramePr>
          <p:cNvPr id="18470" name="Object 38"/>
          <p:cNvGraphicFramePr>
            <a:graphicFrameLocks noChangeAspect="1"/>
          </p:cNvGraphicFramePr>
          <p:nvPr/>
        </p:nvGraphicFramePr>
        <p:xfrm>
          <a:off x="3255645" y="1242695"/>
          <a:ext cx="1452563" cy="830263"/>
        </p:xfrm>
        <a:graphic>
          <a:graphicData uri="http://schemas.openxmlformats.org/presentationml/2006/ole">
            <p:oleObj spid="_x0000_s18470" name="Equation" r:id="rId4" imgW="622080" imgH="355320" progId="Equation.DSMT4">
              <p:embed/>
            </p:oleObj>
          </a:graphicData>
        </a:graphic>
      </p:graphicFrame>
      <p:graphicFrame>
        <p:nvGraphicFramePr>
          <p:cNvPr id="18472" name="Object 40"/>
          <p:cNvGraphicFramePr>
            <a:graphicFrameLocks noChangeAspect="1"/>
          </p:cNvGraphicFramePr>
          <p:nvPr/>
        </p:nvGraphicFramePr>
        <p:xfrm>
          <a:off x="6105526" y="1402080"/>
          <a:ext cx="2159420" cy="2937510"/>
        </p:xfrm>
        <a:graphic>
          <a:graphicData uri="http://schemas.openxmlformats.org/presentationml/2006/ole">
            <p:oleObj spid="_x0000_s18472" name="Equation" r:id="rId5" imgW="1130040" imgH="1536480" progId="Equation.DSMT4">
              <p:embed/>
            </p:oleObj>
          </a:graphicData>
        </a:graphic>
      </p:graphicFrame>
      <p:grpSp>
        <p:nvGrpSpPr>
          <p:cNvPr id="43" name="Group 42"/>
          <p:cNvGrpSpPr/>
          <p:nvPr/>
        </p:nvGrpSpPr>
        <p:grpSpPr>
          <a:xfrm>
            <a:off x="373698" y="2285365"/>
            <a:ext cx="5425824" cy="4111625"/>
            <a:chOff x="373698" y="2285365"/>
            <a:chExt cx="5425824" cy="4111625"/>
          </a:xfrm>
        </p:grpSpPr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>
              <a:off x="1732598" y="4947603"/>
              <a:ext cx="371633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>
              <a:off x="3361373" y="3455353"/>
              <a:ext cx="1587" cy="29416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8442" name="Object 10"/>
            <p:cNvGraphicFramePr>
              <a:graphicFrameLocks noChangeAspect="1"/>
            </p:cNvGraphicFramePr>
            <p:nvPr/>
          </p:nvGraphicFramePr>
          <p:xfrm>
            <a:off x="5530534" y="4815839"/>
            <a:ext cx="268988" cy="296863"/>
          </p:xfrm>
          <a:graphic>
            <a:graphicData uri="http://schemas.openxmlformats.org/presentationml/2006/ole">
              <p:oleObj spid="_x0000_s18442" name="Equation" r:id="rId6" imgW="126720" imgH="139680" progId="Equation.DSMT4">
                <p:embed/>
              </p:oleObj>
            </a:graphicData>
          </a:graphic>
        </p:graphicFrame>
        <p:graphicFrame>
          <p:nvGraphicFramePr>
            <p:cNvPr id="18443" name="Object 11"/>
            <p:cNvGraphicFramePr>
              <a:graphicFrameLocks noChangeAspect="1"/>
            </p:cNvGraphicFramePr>
            <p:nvPr/>
          </p:nvGraphicFramePr>
          <p:xfrm>
            <a:off x="3248661" y="3029483"/>
            <a:ext cx="276860" cy="326809"/>
          </p:xfrm>
          <a:graphic>
            <a:graphicData uri="http://schemas.openxmlformats.org/presentationml/2006/ole">
              <p:oleObj spid="_x0000_s18443" name="Equation" r:id="rId7" imgW="139680" imgH="164880" progId="Equation.DSMT4">
                <p:embed/>
              </p:oleObj>
            </a:graphicData>
          </a:graphic>
        </p:graphicFrame>
        <p:sp>
          <p:nvSpPr>
            <p:cNvPr id="18444" name="Oval 12"/>
            <p:cNvSpPr>
              <a:spLocks noChangeArrowheads="1"/>
            </p:cNvSpPr>
            <p:nvPr/>
          </p:nvSpPr>
          <p:spPr bwMode="auto">
            <a:xfrm>
              <a:off x="2258060" y="3860165"/>
              <a:ext cx="2205038" cy="214153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8445" name="Object 13"/>
            <p:cNvGraphicFramePr>
              <a:graphicFrameLocks noChangeAspect="1"/>
            </p:cNvGraphicFramePr>
            <p:nvPr/>
          </p:nvGraphicFramePr>
          <p:xfrm>
            <a:off x="3586480" y="4186873"/>
            <a:ext cx="460375" cy="677862"/>
          </p:xfrm>
          <a:graphic>
            <a:graphicData uri="http://schemas.openxmlformats.org/presentationml/2006/ole">
              <p:oleObj spid="_x0000_s18445" name="Equation" r:id="rId8" imgW="190440" imgH="279360" progId="Equation.DSMT4">
                <p:embed/>
              </p:oleObj>
            </a:graphicData>
          </a:graphic>
        </p:graphicFrame>
        <p:sp>
          <p:nvSpPr>
            <p:cNvPr id="18446" name="Line 14"/>
            <p:cNvSpPr>
              <a:spLocks noChangeShapeType="1"/>
            </p:cNvSpPr>
            <p:nvPr/>
          </p:nvSpPr>
          <p:spPr bwMode="auto">
            <a:xfrm flipH="1" flipV="1">
              <a:off x="1423035" y="3485515"/>
              <a:ext cx="1939925" cy="14620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7" name="Line 15"/>
            <p:cNvSpPr>
              <a:spLocks noChangeShapeType="1"/>
            </p:cNvSpPr>
            <p:nvPr/>
          </p:nvSpPr>
          <p:spPr bwMode="auto">
            <a:xfrm flipV="1">
              <a:off x="1689100" y="3467098"/>
              <a:ext cx="1447800" cy="179070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8" name="Line 16"/>
            <p:cNvSpPr>
              <a:spLocks noChangeShapeType="1"/>
            </p:cNvSpPr>
            <p:nvPr/>
          </p:nvSpPr>
          <p:spPr bwMode="auto">
            <a:xfrm flipH="1">
              <a:off x="373698" y="4269740"/>
              <a:ext cx="2103437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9" name="Line 17"/>
            <p:cNvSpPr>
              <a:spLocks noChangeShapeType="1"/>
            </p:cNvSpPr>
            <p:nvPr/>
          </p:nvSpPr>
          <p:spPr bwMode="auto">
            <a:xfrm flipH="1" flipV="1">
              <a:off x="1964373" y="2367915"/>
              <a:ext cx="488950" cy="1862138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0" name="Arc 18"/>
            <p:cNvSpPr>
              <a:spLocks/>
            </p:cNvSpPr>
            <p:nvPr/>
          </p:nvSpPr>
          <p:spPr bwMode="auto">
            <a:xfrm>
              <a:off x="2073910" y="3779203"/>
              <a:ext cx="330200" cy="292100"/>
            </a:xfrm>
            <a:custGeom>
              <a:avLst/>
              <a:gdLst>
                <a:gd name="G0" fmla="+- 20324 0 0"/>
                <a:gd name="G1" fmla="+- 20918 0 0"/>
                <a:gd name="G2" fmla="+- 21600 0 0"/>
                <a:gd name="T0" fmla="*/ 0 w 20324"/>
                <a:gd name="T1" fmla="*/ 13604 h 20918"/>
                <a:gd name="T2" fmla="*/ 14939 w 20324"/>
                <a:gd name="T3" fmla="*/ 0 h 20918"/>
                <a:gd name="T4" fmla="*/ 20324 w 20324"/>
                <a:gd name="T5" fmla="*/ 20918 h 20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24" h="20918" fill="none" extrusionOk="0">
                  <a:moveTo>
                    <a:pt x="-1" y="13603"/>
                  </a:moveTo>
                  <a:cubicBezTo>
                    <a:pt x="2421" y="6876"/>
                    <a:pt x="8014" y="1782"/>
                    <a:pt x="14939" y="0"/>
                  </a:cubicBezTo>
                </a:path>
                <a:path w="20324" h="20918" stroke="0" extrusionOk="0">
                  <a:moveTo>
                    <a:pt x="-1" y="13603"/>
                  </a:moveTo>
                  <a:cubicBezTo>
                    <a:pt x="2421" y="6876"/>
                    <a:pt x="8014" y="1782"/>
                    <a:pt x="14939" y="0"/>
                  </a:cubicBezTo>
                  <a:lnTo>
                    <a:pt x="20324" y="20918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Arc 19"/>
            <p:cNvSpPr>
              <a:spLocks/>
            </p:cNvSpPr>
            <p:nvPr/>
          </p:nvSpPr>
          <p:spPr bwMode="auto">
            <a:xfrm rot="16433099">
              <a:off x="1971517" y="3986371"/>
              <a:ext cx="287338" cy="30162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7703"/>
                <a:gd name="T1" fmla="*/ 0 h 21600"/>
                <a:gd name="T2" fmla="*/ 17703 w 17703"/>
                <a:gd name="T3" fmla="*/ 9224 h 21600"/>
                <a:gd name="T4" fmla="*/ 0 w 1770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703" h="21600" fill="none" extrusionOk="0">
                  <a:moveTo>
                    <a:pt x="-1" y="0"/>
                  </a:moveTo>
                  <a:cubicBezTo>
                    <a:pt x="7053" y="0"/>
                    <a:pt x="13661" y="3443"/>
                    <a:pt x="17702" y="9224"/>
                  </a:cubicBezTo>
                </a:path>
                <a:path w="17703" h="21600" stroke="0" extrusionOk="0">
                  <a:moveTo>
                    <a:pt x="-1" y="0"/>
                  </a:moveTo>
                  <a:cubicBezTo>
                    <a:pt x="7053" y="0"/>
                    <a:pt x="13661" y="3443"/>
                    <a:pt x="17702" y="922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8452" name="Object 20"/>
            <p:cNvGraphicFramePr>
              <a:graphicFrameLocks noChangeAspect="1"/>
            </p:cNvGraphicFramePr>
            <p:nvPr/>
          </p:nvGraphicFramePr>
          <p:xfrm>
            <a:off x="2488248" y="3468053"/>
            <a:ext cx="304800" cy="490537"/>
          </p:xfrm>
          <a:graphic>
            <a:graphicData uri="http://schemas.openxmlformats.org/presentationml/2006/ole">
              <p:oleObj spid="_x0000_s18452" name="Equation" r:id="rId9" imgW="126720" imgH="203040" progId="Equation.DSMT4">
                <p:embed/>
              </p:oleObj>
            </a:graphicData>
          </a:graphic>
        </p:graphicFrame>
        <p:graphicFrame>
          <p:nvGraphicFramePr>
            <p:cNvPr id="18453" name="Object 21"/>
            <p:cNvGraphicFramePr>
              <a:graphicFrameLocks noChangeAspect="1"/>
            </p:cNvGraphicFramePr>
            <p:nvPr/>
          </p:nvGraphicFramePr>
          <p:xfrm>
            <a:off x="1567498" y="3840480"/>
            <a:ext cx="317214" cy="423863"/>
          </p:xfrm>
          <a:graphic>
            <a:graphicData uri="http://schemas.openxmlformats.org/presentationml/2006/ole">
              <p:oleObj spid="_x0000_s18453" name="Equation" r:id="rId10" imgW="152280" imgH="203040" progId="Equation.DSMT4">
                <p:embed/>
              </p:oleObj>
            </a:graphicData>
          </a:graphic>
        </p:graphicFrame>
        <p:graphicFrame>
          <p:nvGraphicFramePr>
            <p:cNvPr id="18454" name="Object 22"/>
            <p:cNvGraphicFramePr>
              <a:graphicFrameLocks noChangeAspect="1"/>
            </p:cNvGraphicFramePr>
            <p:nvPr/>
          </p:nvGraphicFramePr>
          <p:xfrm>
            <a:off x="1846263" y="3352800"/>
            <a:ext cx="342638" cy="457835"/>
          </p:xfrm>
          <a:graphic>
            <a:graphicData uri="http://schemas.openxmlformats.org/presentationml/2006/ole">
              <p:oleObj spid="_x0000_s18454" name="Equation" r:id="rId11" imgW="152280" imgH="203040" progId="Equation.DSMT4">
                <p:embed/>
              </p:oleObj>
            </a:graphicData>
          </a:graphic>
        </p:graphicFrame>
        <p:sp>
          <p:nvSpPr>
            <p:cNvPr id="18455" name="Line 23"/>
            <p:cNvSpPr>
              <a:spLocks noChangeShapeType="1"/>
            </p:cNvSpPr>
            <p:nvPr/>
          </p:nvSpPr>
          <p:spPr bwMode="auto">
            <a:xfrm flipV="1">
              <a:off x="609600" y="4267200"/>
              <a:ext cx="444500" cy="0"/>
            </a:xfrm>
            <a:prstGeom prst="line">
              <a:avLst/>
            </a:prstGeom>
            <a:noFill/>
            <a:ln w="12700">
              <a:solidFill>
                <a:srgbClr val="0066FF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7" name="Arc 25"/>
            <p:cNvSpPr>
              <a:spLocks/>
            </p:cNvSpPr>
            <p:nvPr/>
          </p:nvSpPr>
          <p:spPr bwMode="auto">
            <a:xfrm>
              <a:off x="3142298" y="4725353"/>
              <a:ext cx="571500" cy="225425"/>
            </a:xfrm>
            <a:custGeom>
              <a:avLst/>
              <a:gdLst>
                <a:gd name="G0" fmla="+- 13613 0 0"/>
                <a:gd name="G1" fmla="+- 21600 0 0"/>
                <a:gd name="G2" fmla="+- 21600 0 0"/>
                <a:gd name="T0" fmla="*/ 0 w 35213"/>
                <a:gd name="T1" fmla="*/ 4830 h 21600"/>
                <a:gd name="T2" fmla="*/ 35213 w 35213"/>
                <a:gd name="T3" fmla="*/ 21600 h 21600"/>
                <a:gd name="T4" fmla="*/ 13613 w 3521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213" h="21600" fill="none" extrusionOk="0">
                  <a:moveTo>
                    <a:pt x="-1" y="4829"/>
                  </a:moveTo>
                  <a:cubicBezTo>
                    <a:pt x="3848" y="1705"/>
                    <a:pt x="8655" y="-1"/>
                    <a:pt x="13613" y="0"/>
                  </a:cubicBezTo>
                  <a:cubicBezTo>
                    <a:pt x="25542" y="0"/>
                    <a:pt x="35213" y="9670"/>
                    <a:pt x="35213" y="21600"/>
                  </a:cubicBezTo>
                </a:path>
                <a:path w="35213" h="21600" stroke="0" extrusionOk="0">
                  <a:moveTo>
                    <a:pt x="-1" y="4829"/>
                  </a:moveTo>
                  <a:cubicBezTo>
                    <a:pt x="3848" y="1705"/>
                    <a:pt x="8655" y="-1"/>
                    <a:pt x="13613" y="0"/>
                  </a:cubicBezTo>
                  <a:cubicBezTo>
                    <a:pt x="25542" y="0"/>
                    <a:pt x="35213" y="9670"/>
                    <a:pt x="35213" y="21600"/>
                  </a:cubicBezTo>
                  <a:lnTo>
                    <a:pt x="13613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8" name="Arc 26"/>
            <p:cNvSpPr>
              <a:spLocks/>
            </p:cNvSpPr>
            <p:nvPr/>
          </p:nvSpPr>
          <p:spPr bwMode="auto">
            <a:xfrm rot="16433099">
              <a:off x="2903379" y="4665821"/>
              <a:ext cx="261938" cy="30162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6119"/>
                <a:gd name="T1" fmla="*/ 0 h 21600"/>
                <a:gd name="T2" fmla="*/ 16119 w 16119"/>
                <a:gd name="T3" fmla="*/ 7222 h 21600"/>
                <a:gd name="T4" fmla="*/ 0 w 1611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119" h="21600" fill="none" extrusionOk="0">
                  <a:moveTo>
                    <a:pt x="-1" y="0"/>
                  </a:moveTo>
                  <a:cubicBezTo>
                    <a:pt x="6156" y="0"/>
                    <a:pt x="12020" y="2627"/>
                    <a:pt x="16119" y="7221"/>
                  </a:cubicBezTo>
                </a:path>
                <a:path w="16119" h="21600" stroke="0" extrusionOk="0">
                  <a:moveTo>
                    <a:pt x="-1" y="0"/>
                  </a:moveTo>
                  <a:cubicBezTo>
                    <a:pt x="6156" y="0"/>
                    <a:pt x="12020" y="2627"/>
                    <a:pt x="16119" y="722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8459" name="Object 27"/>
            <p:cNvGraphicFramePr>
              <a:graphicFrameLocks noChangeAspect="1"/>
            </p:cNvGraphicFramePr>
            <p:nvPr/>
          </p:nvGraphicFramePr>
          <p:xfrm>
            <a:off x="2488248" y="4551680"/>
            <a:ext cx="328381" cy="438785"/>
          </p:xfrm>
          <a:graphic>
            <a:graphicData uri="http://schemas.openxmlformats.org/presentationml/2006/ole">
              <p:oleObj spid="_x0000_s18459" name="Equation" r:id="rId12" imgW="152280" imgH="203040" progId="Equation.DSMT4">
                <p:embed/>
              </p:oleObj>
            </a:graphicData>
          </a:graphic>
        </p:graphicFrame>
        <p:sp>
          <p:nvSpPr>
            <p:cNvPr id="18460" name="Line 28"/>
            <p:cNvSpPr>
              <a:spLocks noChangeShapeType="1"/>
            </p:cNvSpPr>
            <p:nvPr/>
          </p:nvSpPr>
          <p:spPr bwMode="auto">
            <a:xfrm>
              <a:off x="2473960" y="4288790"/>
              <a:ext cx="290671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61" name="Arc 29"/>
            <p:cNvSpPr>
              <a:spLocks/>
            </p:cNvSpPr>
            <p:nvPr/>
          </p:nvSpPr>
          <p:spPr bwMode="auto">
            <a:xfrm>
              <a:off x="2402523" y="3979228"/>
              <a:ext cx="373062" cy="301625"/>
            </a:xfrm>
            <a:custGeom>
              <a:avLst/>
              <a:gdLst>
                <a:gd name="G0" fmla="+- 1380 0 0"/>
                <a:gd name="G1" fmla="+- 21600 0 0"/>
                <a:gd name="G2" fmla="+- 21600 0 0"/>
                <a:gd name="T0" fmla="*/ 0 w 22980"/>
                <a:gd name="T1" fmla="*/ 44 h 21600"/>
                <a:gd name="T2" fmla="*/ 22980 w 22980"/>
                <a:gd name="T3" fmla="*/ 21600 h 21600"/>
                <a:gd name="T4" fmla="*/ 1380 w 2298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80" h="21600" fill="none" extrusionOk="0">
                  <a:moveTo>
                    <a:pt x="0" y="44"/>
                  </a:moveTo>
                  <a:cubicBezTo>
                    <a:pt x="459" y="14"/>
                    <a:pt x="919" y="-1"/>
                    <a:pt x="1380" y="0"/>
                  </a:cubicBezTo>
                  <a:cubicBezTo>
                    <a:pt x="13309" y="0"/>
                    <a:pt x="22980" y="9670"/>
                    <a:pt x="22980" y="21600"/>
                  </a:cubicBezTo>
                </a:path>
                <a:path w="22980" h="21600" stroke="0" extrusionOk="0">
                  <a:moveTo>
                    <a:pt x="0" y="44"/>
                  </a:moveTo>
                  <a:cubicBezTo>
                    <a:pt x="459" y="14"/>
                    <a:pt x="919" y="-1"/>
                    <a:pt x="1380" y="0"/>
                  </a:cubicBezTo>
                  <a:cubicBezTo>
                    <a:pt x="13309" y="0"/>
                    <a:pt x="22980" y="9670"/>
                    <a:pt x="22980" y="21600"/>
                  </a:cubicBezTo>
                  <a:lnTo>
                    <a:pt x="138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2" name="Line 30"/>
            <p:cNvSpPr>
              <a:spLocks noChangeShapeType="1"/>
            </p:cNvSpPr>
            <p:nvPr/>
          </p:nvSpPr>
          <p:spPr bwMode="auto">
            <a:xfrm flipV="1">
              <a:off x="2431098" y="3987165"/>
              <a:ext cx="47625" cy="793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63" name="Line 31"/>
            <p:cNvSpPr>
              <a:spLocks noChangeShapeType="1"/>
            </p:cNvSpPr>
            <p:nvPr/>
          </p:nvSpPr>
          <p:spPr bwMode="auto">
            <a:xfrm flipV="1">
              <a:off x="2456498" y="4003040"/>
              <a:ext cx="92075" cy="1555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64" name="Line 32"/>
            <p:cNvSpPr>
              <a:spLocks noChangeShapeType="1"/>
            </p:cNvSpPr>
            <p:nvPr/>
          </p:nvSpPr>
          <p:spPr bwMode="auto">
            <a:xfrm flipV="1">
              <a:off x="2608898" y="4114165"/>
              <a:ext cx="107950" cy="1778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65" name="Line 33"/>
            <p:cNvSpPr>
              <a:spLocks noChangeShapeType="1"/>
            </p:cNvSpPr>
            <p:nvPr/>
          </p:nvSpPr>
          <p:spPr bwMode="auto">
            <a:xfrm flipV="1">
              <a:off x="2532698" y="4069715"/>
              <a:ext cx="142875" cy="2159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66" name="Line 34"/>
            <p:cNvSpPr>
              <a:spLocks noChangeShapeType="1"/>
            </p:cNvSpPr>
            <p:nvPr/>
          </p:nvSpPr>
          <p:spPr bwMode="auto">
            <a:xfrm flipV="1">
              <a:off x="2478723" y="4025265"/>
              <a:ext cx="139700" cy="2413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67" name="Line 35"/>
            <p:cNvSpPr>
              <a:spLocks noChangeShapeType="1"/>
            </p:cNvSpPr>
            <p:nvPr/>
          </p:nvSpPr>
          <p:spPr bwMode="auto">
            <a:xfrm flipV="1">
              <a:off x="2688273" y="4177665"/>
              <a:ext cx="63500" cy="1079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68" name="Oval 36"/>
            <p:cNvSpPr>
              <a:spLocks noChangeArrowheads="1"/>
            </p:cNvSpPr>
            <p:nvPr/>
          </p:nvSpPr>
          <p:spPr bwMode="auto">
            <a:xfrm>
              <a:off x="2385060" y="4215765"/>
              <a:ext cx="141288" cy="14128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4" name="Oval 42"/>
            <p:cNvSpPr>
              <a:spLocks noChangeArrowheads="1"/>
            </p:cNvSpPr>
            <p:nvPr/>
          </p:nvSpPr>
          <p:spPr bwMode="auto">
            <a:xfrm>
              <a:off x="1889760" y="2285365"/>
              <a:ext cx="141288" cy="14128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23"/>
            <p:cNvSpPr>
              <a:spLocks noChangeShapeType="1"/>
            </p:cNvSpPr>
            <p:nvPr/>
          </p:nvSpPr>
          <p:spPr bwMode="auto">
            <a:xfrm flipH="1" flipV="1">
              <a:off x="2082800" y="2794000"/>
              <a:ext cx="114300" cy="444500"/>
            </a:xfrm>
            <a:prstGeom prst="line">
              <a:avLst/>
            </a:prstGeom>
            <a:noFill/>
            <a:ln w="12700">
              <a:solidFill>
                <a:srgbClr val="0066FF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4047AE1-A731-4E6A-808D-A2FEB77A0A5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581025" y="1160463"/>
            <a:ext cx="763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Then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304165" y="0"/>
            <a:ext cx="8510588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High-Frequency Scattering by Cylinder (cont.)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853440" y="917893"/>
            <a:ext cx="6715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Note that there is always a stationary-phase point, for all observation angles (except </a:t>
            </a:r>
            <a:r>
              <a:rPr lang="en-US" sz="2400" i="1" dirty="0">
                <a:solidFill>
                  <a:srgbClr val="0000FF"/>
                </a:solidFill>
                <a:sym typeface="Symbol" pitchFamily="18" charset="2"/>
              </a:rPr>
              <a:t></a:t>
            </a:r>
            <a:r>
              <a:rPr lang="en-US" sz="2400" dirty="0">
                <a:solidFill>
                  <a:srgbClr val="0000FF"/>
                </a:solidFill>
                <a:sym typeface="Symbol" pitchFamily="18" charset="2"/>
              </a:rPr>
              <a:t> = 0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sym typeface="Symbol" pitchFamily="18" charset="2"/>
              </a:rPr>
              <a:t>).</a:t>
            </a:r>
            <a:endParaRPr lang="en-US" sz="2000" dirty="0">
              <a:solidFill>
                <a:srgbClr val="0000FF"/>
              </a:solidFill>
              <a:latin typeface="Arial" pitchFamily="34" charset="0"/>
              <a:sym typeface="Symbol" pitchFamily="18" charset="2"/>
            </a:endParaRPr>
          </a:p>
        </p:txBody>
      </p:sp>
      <p:graphicFrame>
        <p:nvGraphicFramePr>
          <p:cNvPr id="28685" name="Object 13"/>
          <p:cNvGraphicFramePr>
            <a:graphicFrameLocks noChangeAspect="1"/>
          </p:cNvGraphicFramePr>
          <p:nvPr/>
        </p:nvGraphicFramePr>
        <p:xfrm>
          <a:off x="6365875" y="1856423"/>
          <a:ext cx="1751013" cy="952500"/>
        </p:xfrm>
        <a:graphic>
          <a:graphicData uri="http://schemas.openxmlformats.org/presentationml/2006/ole">
            <p:oleObj spid="_x0000_s28685" name="Equation" r:id="rId4" imgW="723600" imgH="393480" progId="Equation.DSMT4">
              <p:embed/>
            </p:oleObj>
          </a:graphicData>
        </a:graphic>
      </p:graphicFrame>
      <p:grpSp>
        <p:nvGrpSpPr>
          <p:cNvPr id="47" name="Group 46"/>
          <p:cNvGrpSpPr/>
          <p:nvPr/>
        </p:nvGrpSpPr>
        <p:grpSpPr>
          <a:xfrm>
            <a:off x="569913" y="1938657"/>
            <a:ext cx="5901837" cy="4663756"/>
            <a:chOff x="569913" y="1938657"/>
            <a:chExt cx="5901837" cy="4663756"/>
          </a:xfrm>
        </p:grpSpPr>
        <p:graphicFrame>
          <p:nvGraphicFramePr>
            <p:cNvPr id="28688" name="Object 16"/>
            <p:cNvGraphicFramePr>
              <a:graphicFrameLocks noChangeAspect="1"/>
            </p:cNvGraphicFramePr>
            <p:nvPr/>
          </p:nvGraphicFramePr>
          <p:xfrm>
            <a:off x="6218873" y="4277359"/>
            <a:ext cx="252877" cy="279083"/>
          </p:xfrm>
          <a:graphic>
            <a:graphicData uri="http://schemas.openxmlformats.org/presentationml/2006/ole">
              <p:oleObj spid="_x0000_s28688" name="Equation" r:id="rId5" imgW="126720" imgH="139680" progId="Equation.DSMT4">
                <p:embed/>
              </p:oleObj>
            </a:graphicData>
          </a:graphic>
        </p:graphicFrame>
        <p:graphicFrame>
          <p:nvGraphicFramePr>
            <p:cNvPr id="28689" name="Object 17"/>
            <p:cNvGraphicFramePr>
              <a:graphicFrameLocks noChangeAspect="1"/>
            </p:cNvGraphicFramePr>
            <p:nvPr/>
          </p:nvGraphicFramePr>
          <p:xfrm>
            <a:off x="3876041" y="1938657"/>
            <a:ext cx="269240" cy="317815"/>
          </p:xfrm>
          <a:graphic>
            <a:graphicData uri="http://schemas.openxmlformats.org/presentationml/2006/ole">
              <p:oleObj spid="_x0000_s28689" name="Equation" r:id="rId6" imgW="139680" imgH="164880" progId="Equation.DSMT4">
                <p:embed/>
              </p:oleObj>
            </a:graphicData>
          </a:graphic>
        </p:graphicFrame>
        <p:sp>
          <p:nvSpPr>
            <p:cNvPr id="28690" name="Oval 18"/>
            <p:cNvSpPr>
              <a:spLocks noChangeArrowheads="1"/>
            </p:cNvSpPr>
            <p:nvPr/>
          </p:nvSpPr>
          <p:spPr bwMode="auto">
            <a:xfrm>
              <a:off x="2895600" y="3324225"/>
              <a:ext cx="2205038" cy="2141538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4" name="Line 22"/>
            <p:cNvSpPr>
              <a:spLocks noChangeShapeType="1"/>
            </p:cNvSpPr>
            <p:nvPr/>
          </p:nvSpPr>
          <p:spPr bwMode="auto">
            <a:xfrm flipH="1">
              <a:off x="1011238" y="3733800"/>
              <a:ext cx="2103437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95" name="Line 23"/>
            <p:cNvSpPr>
              <a:spLocks noChangeShapeType="1"/>
            </p:cNvSpPr>
            <p:nvPr/>
          </p:nvSpPr>
          <p:spPr bwMode="auto">
            <a:xfrm flipH="1" flipV="1">
              <a:off x="2754313" y="2428875"/>
              <a:ext cx="336550" cy="129063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16" name="Line 44"/>
            <p:cNvSpPr>
              <a:spLocks noChangeShapeType="1"/>
            </p:cNvSpPr>
            <p:nvPr/>
          </p:nvSpPr>
          <p:spPr bwMode="auto">
            <a:xfrm flipH="1">
              <a:off x="935038" y="4991100"/>
              <a:ext cx="2103437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20" name="Line 48"/>
            <p:cNvSpPr>
              <a:spLocks noChangeShapeType="1"/>
            </p:cNvSpPr>
            <p:nvPr/>
          </p:nvSpPr>
          <p:spPr bwMode="auto">
            <a:xfrm flipH="1">
              <a:off x="769938" y="4318000"/>
              <a:ext cx="2103437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26" name="Line 54"/>
            <p:cNvSpPr>
              <a:spLocks noChangeShapeType="1"/>
            </p:cNvSpPr>
            <p:nvPr/>
          </p:nvSpPr>
          <p:spPr bwMode="auto">
            <a:xfrm flipH="1">
              <a:off x="820738" y="4546600"/>
              <a:ext cx="2103437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27" name="Line 55"/>
            <p:cNvSpPr>
              <a:spLocks noChangeShapeType="1"/>
            </p:cNvSpPr>
            <p:nvPr/>
          </p:nvSpPr>
          <p:spPr bwMode="auto">
            <a:xfrm flipH="1" flipV="1">
              <a:off x="569913" y="3457575"/>
              <a:ext cx="2317750" cy="84613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28" name="Line 56"/>
            <p:cNvSpPr>
              <a:spLocks noChangeShapeType="1"/>
            </p:cNvSpPr>
            <p:nvPr/>
          </p:nvSpPr>
          <p:spPr bwMode="auto">
            <a:xfrm flipH="1">
              <a:off x="569913" y="4549775"/>
              <a:ext cx="2317750" cy="84613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29" name="Line 57"/>
            <p:cNvSpPr>
              <a:spLocks noChangeShapeType="1"/>
            </p:cNvSpPr>
            <p:nvPr/>
          </p:nvSpPr>
          <p:spPr bwMode="auto">
            <a:xfrm flipH="1">
              <a:off x="2703513" y="4981575"/>
              <a:ext cx="336550" cy="129063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30" name="Line 58"/>
            <p:cNvSpPr>
              <a:spLocks noChangeShapeType="1"/>
            </p:cNvSpPr>
            <p:nvPr/>
          </p:nvSpPr>
          <p:spPr bwMode="auto">
            <a:xfrm flipH="1">
              <a:off x="1531938" y="3378200"/>
              <a:ext cx="2103437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31" name="Line 59"/>
            <p:cNvSpPr>
              <a:spLocks noChangeShapeType="1"/>
            </p:cNvSpPr>
            <p:nvPr/>
          </p:nvSpPr>
          <p:spPr bwMode="auto">
            <a:xfrm flipH="1">
              <a:off x="1443038" y="5384800"/>
              <a:ext cx="2103437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32" name="Line 60"/>
            <p:cNvSpPr>
              <a:spLocks noChangeShapeType="1"/>
            </p:cNvSpPr>
            <p:nvPr/>
          </p:nvSpPr>
          <p:spPr bwMode="auto">
            <a:xfrm flipV="1">
              <a:off x="3636963" y="2136775"/>
              <a:ext cx="806450" cy="121443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33" name="Line 61"/>
            <p:cNvSpPr>
              <a:spLocks noChangeShapeType="1"/>
            </p:cNvSpPr>
            <p:nvPr/>
          </p:nvSpPr>
          <p:spPr bwMode="auto">
            <a:xfrm>
              <a:off x="3535363" y="5387975"/>
              <a:ext cx="806450" cy="121443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34" name="Line 62"/>
            <p:cNvSpPr>
              <a:spLocks noChangeShapeType="1"/>
            </p:cNvSpPr>
            <p:nvPr/>
          </p:nvSpPr>
          <p:spPr bwMode="auto">
            <a:xfrm flipH="1">
              <a:off x="1887538" y="3302000"/>
              <a:ext cx="2103437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35" name="Line 63"/>
            <p:cNvSpPr>
              <a:spLocks noChangeShapeType="1"/>
            </p:cNvSpPr>
            <p:nvPr/>
          </p:nvSpPr>
          <p:spPr bwMode="auto">
            <a:xfrm flipH="1">
              <a:off x="1824038" y="5486400"/>
              <a:ext cx="2103437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36" name="Line 64"/>
            <p:cNvSpPr>
              <a:spLocks noChangeShapeType="1"/>
            </p:cNvSpPr>
            <p:nvPr/>
          </p:nvSpPr>
          <p:spPr bwMode="auto">
            <a:xfrm flipV="1">
              <a:off x="3992563" y="3203575"/>
              <a:ext cx="2139950" cy="12223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37" name="Line 65"/>
            <p:cNvSpPr>
              <a:spLocks noChangeShapeType="1"/>
            </p:cNvSpPr>
            <p:nvPr/>
          </p:nvSpPr>
          <p:spPr bwMode="auto">
            <a:xfrm>
              <a:off x="3941763" y="5464175"/>
              <a:ext cx="2139950" cy="12223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38" name="Line 66"/>
            <p:cNvSpPr>
              <a:spLocks noChangeShapeType="1"/>
            </p:cNvSpPr>
            <p:nvPr/>
          </p:nvSpPr>
          <p:spPr bwMode="auto">
            <a:xfrm>
              <a:off x="2044700" y="3733800"/>
              <a:ext cx="292100" cy="0"/>
            </a:xfrm>
            <a:prstGeom prst="line">
              <a:avLst/>
            </a:prstGeom>
            <a:noFill/>
            <a:ln w="12700">
              <a:solidFill>
                <a:srgbClr val="0066FF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39" name="Line 67"/>
            <p:cNvSpPr>
              <a:spLocks noChangeShapeType="1"/>
            </p:cNvSpPr>
            <p:nvPr/>
          </p:nvSpPr>
          <p:spPr bwMode="auto">
            <a:xfrm>
              <a:off x="1765300" y="4318000"/>
              <a:ext cx="292100" cy="0"/>
            </a:xfrm>
            <a:prstGeom prst="line">
              <a:avLst/>
            </a:prstGeom>
            <a:noFill/>
            <a:ln w="12700">
              <a:solidFill>
                <a:srgbClr val="0066FF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40" name="Line 68"/>
            <p:cNvSpPr>
              <a:spLocks noChangeShapeType="1"/>
            </p:cNvSpPr>
            <p:nvPr/>
          </p:nvSpPr>
          <p:spPr bwMode="auto">
            <a:xfrm>
              <a:off x="1778000" y="4546600"/>
              <a:ext cx="292100" cy="0"/>
            </a:xfrm>
            <a:prstGeom prst="line">
              <a:avLst/>
            </a:prstGeom>
            <a:noFill/>
            <a:ln w="12700">
              <a:solidFill>
                <a:srgbClr val="0066FF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41" name="Line 69"/>
            <p:cNvSpPr>
              <a:spLocks noChangeShapeType="1"/>
            </p:cNvSpPr>
            <p:nvPr/>
          </p:nvSpPr>
          <p:spPr bwMode="auto">
            <a:xfrm>
              <a:off x="2044700" y="4991100"/>
              <a:ext cx="292100" cy="0"/>
            </a:xfrm>
            <a:prstGeom prst="line">
              <a:avLst/>
            </a:prstGeom>
            <a:noFill/>
            <a:ln w="12700">
              <a:solidFill>
                <a:srgbClr val="0066FF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42" name="Line 70"/>
            <p:cNvSpPr>
              <a:spLocks noChangeShapeType="1"/>
            </p:cNvSpPr>
            <p:nvPr/>
          </p:nvSpPr>
          <p:spPr bwMode="auto">
            <a:xfrm>
              <a:off x="2667000" y="3378200"/>
              <a:ext cx="292100" cy="0"/>
            </a:xfrm>
            <a:prstGeom prst="line">
              <a:avLst/>
            </a:prstGeom>
            <a:noFill/>
            <a:ln w="12700">
              <a:solidFill>
                <a:srgbClr val="0066FF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43" name="Line 71"/>
            <p:cNvSpPr>
              <a:spLocks noChangeShapeType="1"/>
            </p:cNvSpPr>
            <p:nvPr/>
          </p:nvSpPr>
          <p:spPr bwMode="auto">
            <a:xfrm>
              <a:off x="2705100" y="5384800"/>
              <a:ext cx="292100" cy="0"/>
            </a:xfrm>
            <a:prstGeom prst="line">
              <a:avLst/>
            </a:prstGeom>
            <a:noFill/>
            <a:ln w="12700">
              <a:solidFill>
                <a:srgbClr val="0066FF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44" name="Line 72"/>
            <p:cNvSpPr>
              <a:spLocks noChangeShapeType="1"/>
            </p:cNvSpPr>
            <p:nvPr/>
          </p:nvSpPr>
          <p:spPr bwMode="auto">
            <a:xfrm>
              <a:off x="3365500" y="3289300"/>
              <a:ext cx="292100" cy="0"/>
            </a:xfrm>
            <a:prstGeom prst="line">
              <a:avLst/>
            </a:prstGeom>
            <a:noFill/>
            <a:ln w="12700">
              <a:solidFill>
                <a:srgbClr val="0066FF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45" name="Line 73"/>
            <p:cNvSpPr>
              <a:spLocks noChangeShapeType="1"/>
            </p:cNvSpPr>
            <p:nvPr/>
          </p:nvSpPr>
          <p:spPr bwMode="auto">
            <a:xfrm>
              <a:off x="3314700" y="5486400"/>
              <a:ext cx="292100" cy="0"/>
            </a:xfrm>
            <a:prstGeom prst="line">
              <a:avLst/>
            </a:prstGeom>
            <a:noFill/>
            <a:ln w="12700">
              <a:solidFill>
                <a:srgbClr val="0066FF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46" name="Line 74"/>
            <p:cNvSpPr>
              <a:spLocks noChangeShapeType="1"/>
            </p:cNvSpPr>
            <p:nvPr/>
          </p:nvSpPr>
          <p:spPr bwMode="auto">
            <a:xfrm flipV="1">
              <a:off x="4927600" y="3235960"/>
              <a:ext cx="368300" cy="2540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47" name="Line 75"/>
            <p:cNvSpPr>
              <a:spLocks noChangeShapeType="1"/>
            </p:cNvSpPr>
            <p:nvPr/>
          </p:nvSpPr>
          <p:spPr bwMode="auto">
            <a:xfrm>
              <a:off x="5097780" y="5524500"/>
              <a:ext cx="266700" cy="1270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48" name="Line 76"/>
            <p:cNvSpPr>
              <a:spLocks noChangeShapeType="1"/>
            </p:cNvSpPr>
            <p:nvPr/>
          </p:nvSpPr>
          <p:spPr bwMode="auto">
            <a:xfrm flipV="1">
              <a:off x="4117340" y="2298700"/>
              <a:ext cx="203200" cy="31750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49" name="Line 77"/>
            <p:cNvSpPr>
              <a:spLocks noChangeShapeType="1"/>
            </p:cNvSpPr>
            <p:nvPr/>
          </p:nvSpPr>
          <p:spPr bwMode="auto">
            <a:xfrm>
              <a:off x="4000500" y="6096000"/>
              <a:ext cx="190500" cy="27940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50" name="Line 78"/>
            <p:cNvSpPr>
              <a:spLocks noChangeShapeType="1"/>
            </p:cNvSpPr>
            <p:nvPr/>
          </p:nvSpPr>
          <p:spPr bwMode="auto">
            <a:xfrm flipH="1" flipV="1">
              <a:off x="2809240" y="2654300"/>
              <a:ext cx="88900" cy="34290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51" name="Line 79"/>
            <p:cNvSpPr>
              <a:spLocks noChangeShapeType="1"/>
            </p:cNvSpPr>
            <p:nvPr/>
          </p:nvSpPr>
          <p:spPr bwMode="auto">
            <a:xfrm flipH="1">
              <a:off x="2717800" y="5803900"/>
              <a:ext cx="101600" cy="35560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52" name="Line 80"/>
            <p:cNvSpPr>
              <a:spLocks noChangeShapeType="1"/>
            </p:cNvSpPr>
            <p:nvPr/>
          </p:nvSpPr>
          <p:spPr bwMode="auto">
            <a:xfrm flipH="1" flipV="1">
              <a:off x="736600" y="3517900"/>
              <a:ext cx="355600" cy="12700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53" name="Line 81"/>
            <p:cNvSpPr>
              <a:spLocks noChangeShapeType="1"/>
            </p:cNvSpPr>
            <p:nvPr/>
          </p:nvSpPr>
          <p:spPr bwMode="auto">
            <a:xfrm flipH="1">
              <a:off x="685800" y="5196840"/>
              <a:ext cx="406400" cy="13970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Line 14"/>
            <p:cNvSpPr>
              <a:spLocks noChangeShapeType="1"/>
            </p:cNvSpPr>
            <p:nvPr/>
          </p:nvSpPr>
          <p:spPr bwMode="auto">
            <a:xfrm>
              <a:off x="2370138" y="4411663"/>
              <a:ext cx="371633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7" name="Line 15"/>
            <p:cNvSpPr>
              <a:spLocks noChangeShapeType="1"/>
            </p:cNvSpPr>
            <p:nvPr/>
          </p:nvSpPr>
          <p:spPr bwMode="auto">
            <a:xfrm>
              <a:off x="4000500" y="2336801"/>
              <a:ext cx="0" cy="35242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6353300" y="3372593"/>
            <a:ext cx="241069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Note: </a:t>
            </a:r>
          </a:p>
          <a:p>
            <a:pPr algn="ctr"/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 stationary-phase method will fail for </a:t>
            </a:r>
            <a:r>
              <a:rPr lang="en-US" sz="1400" i="1" dirty="0" smtClean="0">
                <a:solidFill>
                  <a:srgbClr val="0000FF"/>
                </a:solidFill>
                <a:latin typeface="+mn-lt"/>
                <a:cs typeface="Arial" pitchFamily="34" charset="0"/>
                <a:sym typeface="Symbol"/>
              </a:rPr>
              <a:t></a:t>
            </a:r>
            <a:r>
              <a:rPr lang="en-US" sz="1400" dirty="0" smtClean="0">
                <a:solidFill>
                  <a:srgbClr val="0000FF"/>
                </a:solidFill>
                <a:latin typeface="+mn-lt"/>
                <a:cs typeface="Arial" pitchFamily="34" charset="0"/>
                <a:sym typeface="Symbol"/>
              </a:rPr>
              <a:t> = </a:t>
            </a:r>
            <a:r>
              <a:rPr lang="en-US" sz="1400" i="1" dirty="0" smtClean="0">
                <a:solidFill>
                  <a:srgbClr val="0000FF"/>
                </a:solidFill>
                <a:latin typeface="+mn-lt"/>
                <a:cs typeface="Arial" pitchFamily="34" charset="0"/>
                <a:sym typeface="Symbol"/>
              </a:rPr>
              <a:t></a:t>
            </a:r>
            <a:r>
              <a:rPr lang="en-US" sz="1400" dirty="0" smtClean="0">
                <a:solidFill>
                  <a:srgbClr val="0000FF"/>
                </a:solidFill>
                <a:latin typeface="+mn-lt"/>
                <a:cs typeface="Arial" pitchFamily="34" charset="0"/>
                <a:sym typeface="Symbol"/>
              </a:rPr>
              <a:t> / 2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.</a:t>
            </a:r>
            <a:endParaRPr lang="en-US" sz="1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4047AE1-A731-4E6A-808D-A2FEB77A0A55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82625" y="1160463"/>
            <a:ext cx="1073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At SPP:</a:t>
            </a:r>
          </a:p>
        </p:txBody>
      </p:sp>
      <p:graphicFrame>
        <p:nvGraphicFramePr>
          <p:cNvPr id="53248" name="Object 0"/>
          <p:cNvGraphicFramePr>
            <a:graphicFrameLocks noChangeAspect="1"/>
          </p:cNvGraphicFramePr>
          <p:nvPr/>
        </p:nvGraphicFramePr>
        <p:xfrm>
          <a:off x="1864678" y="2177733"/>
          <a:ext cx="4665662" cy="3141662"/>
        </p:xfrm>
        <a:graphic>
          <a:graphicData uri="http://schemas.openxmlformats.org/presentationml/2006/ole">
            <p:oleObj spid="_x0000_s53248" name="Equation" r:id="rId4" imgW="2565360" imgH="1726920" progId="Equation.DSMT4">
              <p:embed/>
            </p:oleObj>
          </a:graphicData>
        </a:graphic>
      </p:graphicFrame>
      <p:graphicFrame>
        <p:nvGraphicFramePr>
          <p:cNvPr id="53249" name="Object 1"/>
          <p:cNvGraphicFramePr>
            <a:graphicFrameLocks noChangeAspect="1"/>
          </p:cNvGraphicFramePr>
          <p:nvPr/>
        </p:nvGraphicFramePr>
        <p:xfrm>
          <a:off x="2354898" y="1324610"/>
          <a:ext cx="3954462" cy="598488"/>
        </p:xfrm>
        <a:graphic>
          <a:graphicData uri="http://schemas.openxmlformats.org/presentationml/2006/ole">
            <p:oleObj spid="_x0000_s53249" name="Equation" r:id="rId5" imgW="1676160" imgH="253800" progId="Equation.DSMT4">
              <p:embed/>
            </p:oleObj>
          </a:graphicData>
        </a:graphic>
      </p:graphicFrame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59460" y="744600"/>
            <a:ext cx="6792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Next, calculate the </a:t>
            </a:r>
            <a:r>
              <a:rPr lang="en-US" sz="2400" i="1" dirty="0">
                <a:solidFill>
                  <a:srgbClr val="FF0000"/>
                </a:solidFill>
              </a:rPr>
              <a:t>g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</a:rPr>
              <a:t> function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 at the stationary-phase point: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14325" y="0"/>
            <a:ext cx="8510588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High-Frequency Scattering by Cylinder (cont.)</a:t>
            </a:r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6553518" y="2046886"/>
          <a:ext cx="2062162" cy="680121"/>
        </p:xfrm>
        <a:graphic>
          <a:graphicData uri="http://schemas.openxmlformats.org/presentationml/2006/ole">
            <p:oleObj spid="_x0000_s53250" name="Equation" r:id="rId6" imgW="1193760" imgH="393480" progId="Equation.DSMT4">
              <p:embed/>
            </p:oleObj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3336093" y="5821874"/>
          <a:ext cx="2054225" cy="785812"/>
        </p:xfrm>
        <a:graphic>
          <a:graphicData uri="http://schemas.openxmlformats.org/presentationml/2006/ole">
            <p:oleObj spid="_x0000_s53251" name="Equation" r:id="rId7" imgW="1130040" imgH="43164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58125" y="5447343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Hence, we have</a:t>
            </a:r>
            <a:endParaRPr lang="en-US" sz="2000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4047AE1-A731-4E6A-808D-A2FEB77A0A55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967105" y="3405823"/>
            <a:ext cx="1073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At </a:t>
            </a:r>
            <a:r>
              <a:rPr lang="en-US" sz="2000" dirty="0" err="1">
                <a:solidFill>
                  <a:srgbClr val="0000FF"/>
                </a:solidFill>
                <a:latin typeface="Arial" pitchFamily="34" charset="0"/>
              </a:rPr>
              <a:t>SPP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:</a:t>
            </a: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2225358" y="3243580"/>
          <a:ext cx="4043362" cy="1470025"/>
        </p:xfrm>
        <a:graphic>
          <a:graphicData uri="http://schemas.openxmlformats.org/presentationml/2006/ole">
            <p:oleObj spid="_x0000_s20484" name="Equation" r:id="rId4" imgW="1955520" imgH="711000" progId="Equation.DSMT4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2418080" y="1581468"/>
          <a:ext cx="3956050" cy="598487"/>
        </p:xfrm>
        <a:graphic>
          <a:graphicData uri="http://schemas.openxmlformats.org/presentationml/2006/ole">
            <p:oleObj spid="_x0000_s20485" name="Equation" r:id="rId5" imgW="1676160" imgH="253800" progId="Equation.DSMT4">
              <p:embed/>
            </p:oleObj>
          </a:graphicData>
        </a:graphic>
      </p:graphicFrame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104900" y="927418"/>
            <a:ext cx="6272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Next, calculate the </a:t>
            </a:r>
            <a:r>
              <a:rPr lang="en-US" sz="2000" dirty="0">
                <a:solidFill>
                  <a:srgbClr val="FF3300"/>
                </a:solidFill>
                <a:latin typeface="Arial" pitchFamily="34" charset="0"/>
              </a:rPr>
              <a:t>second derivative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 of the </a:t>
            </a:r>
            <a:r>
              <a:rPr lang="en-US" sz="2400" i="1" dirty="0">
                <a:solidFill>
                  <a:srgbClr val="0000FF"/>
                </a:solidFill>
              </a:rPr>
              <a:t>g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 function: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747193" y="4976178"/>
            <a:ext cx="790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Note:</a:t>
            </a:r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6479223" y="5482590"/>
          <a:ext cx="1557337" cy="781050"/>
        </p:xfrm>
        <a:graphic>
          <a:graphicData uri="http://schemas.openxmlformats.org/presentationml/2006/ole">
            <p:oleObj spid="_x0000_s20488" name="Equation" r:id="rId6" imgW="711000" imgH="355320" progId="Equation.DSMT4">
              <p:embed/>
            </p:oleObj>
          </a:graphicData>
        </a:graphic>
      </p:graphicFrame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94005" y="0"/>
            <a:ext cx="8510588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High-Frequency Scattering by Cylinder (cont.)</a:t>
            </a:r>
          </a:p>
        </p:txBody>
      </p:sp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2639695" y="5534025"/>
          <a:ext cx="2625725" cy="892175"/>
        </p:xfrm>
        <a:graphic>
          <a:graphicData uri="http://schemas.openxmlformats.org/presentationml/2006/ole">
            <p:oleObj spid="_x0000_s20489" name="Equation" r:id="rId7" imgW="1269720" imgH="43164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85520" y="4988560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Hence, we have</a:t>
            </a:r>
            <a:endParaRPr lang="en-US" sz="2000" dirty="0">
              <a:solidFill>
                <a:srgbClr val="0000FF"/>
              </a:solidFill>
              <a:latin typeface="Arial" pitchFamily="34" charset="0"/>
            </a:endParaRPr>
          </a:p>
        </p:txBody>
      </p:sp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2401888" y="2232025"/>
          <a:ext cx="4376737" cy="598488"/>
        </p:xfrm>
        <a:graphic>
          <a:graphicData uri="http://schemas.openxmlformats.org/presentationml/2006/ole">
            <p:oleObj spid="_x0000_s20490" name="Equation" r:id="rId8" imgW="1854000" imgH="253800" progId="Equation.DSMT4">
              <p:embed/>
            </p:oleObj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4047AE1-A731-4E6A-808D-A2FEB77A0A55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3088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Physical Optics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712788" y="998538"/>
            <a:ext cx="36147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Physical Optics Approximation</a:t>
            </a:r>
          </a:p>
        </p:txBody>
      </p:sp>
      <p:grpSp>
        <p:nvGrpSpPr>
          <p:cNvPr id="5142" name="Group 22"/>
          <p:cNvGrpSpPr>
            <a:grpSpLocks/>
          </p:cNvGrpSpPr>
          <p:nvPr/>
        </p:nvGrpSpPr>
        <p:grpSpPr bwMode="auto">
          <a:xfrm>
            <a:off x="1901825" y="2446338"/>
            <a:ext cx="1290638" cy="401637"/>
            <a:chOff x="1491" y="3165"/>
            <a:chExt cx="2344" cy="742"/>
          </a:xfrm>
        </p:grpSpPr>
        <p:sp>
          <p:nvSpPr>
            <p:cNvPr id="5143" name="Freeform 23"/>
            <p:cNvSpPr>
              <a:spLocks/>
            </p:cNvSpPr>
            <p:nvPr/>
          </p:nvSpPr>
          <p:spPr bwMode="auto">
            <a:xfrm>
              <a:off x="1491" y="3165"/>
              <a:ext cx="1713" cy="742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229" y="725"/>
                </a:cxn>
                <a:cxn ang="0">
                  <a:pos x="497" y="46"/>
                </a:cxn>
                <a:cxn ang="0">
                  <a:pos x="718" y="725"/>
                </a:cxn>
                <a:cxn ang="0">
                  <a:pos x="1002" y="39"/>
                </a:cxn>
                <a:cxn ang="0">
                  <a:pos x="1239" y="741"/>
                </a:cxn>
                <a:cxn ang="0">
                  <a:pos x="1531" y="46"/>
                </a:cxn>
                <a:cxn ang="0">
                  <a:pos x="1713" y="465"/>
                </a:cxn>
              </a:cxnLst>
              <a:rect l="0" t="0" r="r" b="b"/>
              <a:pathLst>
                <a:path w="1713" h="742">
                  <a:moveTo>
                    <a:pt x="0" y="31"/>
                  </a:moveTo>
                  <a:cubicBezTo>
                    <a:pt x="38" y="147"/>
                    <a:pt x="146" y="723"/>
                    <a:pt x="229" y="725"/>
                  </a:cubicBezTo>
                  <a:cubicBezTo>
                    <a:pt x="312" y="727"/>
                    <a:pt x="416" y="46"/>
                    <a:pt x="497" y="46"/>
                  </a:cubicBezTo>
                  <a:cubicBezTo>
                    <a:pt x="578" y="46"/>
                    <a:pt x="634" y="726"/>
                    <a:pt x="718" y="725"/>
                  </a:cubicBezTo>
                  <a:cubicBezTo>
                    <a:pt x="802" y="724"/>
                    <a:pt x="915" y="36"/>
                    <a:pt x="1002" y="39"/>
                  </a:cubicBezTo>
                  <a:cubicBezTo>
                    <a:pt x="1089" y="42"/>
                    <a:pt x="1151" y="740"/>
                    <a:pt x="1239" y="741"/>
                  </a:cubicBezTo>
                  <a:cubicBezTo>
                    <a:pt x="1327" y="742"/>
                    <a:pt x="1452" y="92"/>
                    <a:pt x="1531" y="46"/>
                  </a:cubicBezTo>
                  <a:cubicBezTo>
                    <a:pt x="1610" y="0"/>
                    <a:pt x="1675" y="378"/>
                    <a:pt x="1713" y="465"/>
                  </a:cubicBezTo>
                </a:path>
              </a:pathLst>
            </a:custGeom>
            <a:noFill/>
            <a:ln w="38100" cap="flat" cmpd="sng">
              <a:solidFill>
                <a:srgbClr val="FF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44" name="Line 24"/>
            <p:cNvSpPr>
              <a:spLocks noChangeShapeType="1"/>
            </p:cNvSpPr>
            <p:nvPr/>
          </p:nvSpPr>
          <p:spPr bwMode="auto">
            <a:xfrm>
              <a:off x="3204" y="3622"/>
              <a:ext cx="631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1477963" y="1779588"/>
            <a:ext cx="0" cy="1565275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1617663" y="1779588"/>
            <a:ext cx="0" cy="1565275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1782763" y="1779588"/>
            <a:ext cx="0" cy="1565275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48" name="Oval 28"/>
          <p:cNvSpPr>
            <a:spLocks noChangeArrowheads="1"/>
          </p:cNvSpPr>
          <p:nvPr/>
        </p:nvSpPr>
        <p:spPr bwMode="auto">
          <a:xfrm>
            <a:off x="3649663" y="1947863"/>
            <a:ext cx="2773362" cy="1527175"/>
          </a:xfrm>
          <a:prstGeom prst="ellipse">
            <a:avLst/>
          </a:prstGeom>
          <a:gradFill rotWithShape="0">
            <a:gsLst>
              <a:gs pos="0">
                <a:srgbClr val="FF9933"/>
              </a:gs>
              <a:gs pos="100000">
                <a:srgbClr val="FF9933">
                  <a:gamma/>
                  <a:shade val="39216"/>
                  <a:invGamma/>
                </a:srgbClr>
              </a:gs>
            </a:gsLst>
            <a:lin ang="0" scaled="1"/>
          </a:gradFill>
          <a:ln w="254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50" name="Group 30"/>
          <p:cNvGrpSpPr>
            <a:grpSpLocks/>
          </p:cNvGrpSpPr>
          <p:nvPr/>
        </p:nvGrpSpPr>
        <p:grpSpPr bwMode="auto">
          <a:xfrm>
            <a:off x="935038" y="2398713"/>
            <a:ext cx="228600" cy="228600"/>
            <a:chOff x="1392" y="3648"/>
            <a:chExt cx="144" cy="144"/>
          </a:xfrm>
        </p:grpSpPr>
        <p:sp>
          <p:nvSpPr>
            <p:cNvPr id="5151" name="Oval 31"/>
            <p:cNvSpPr>
              <a:spLocks noChangeArrowheads="1"/>
            </p:cNvSpPr>
            <p:nvPr/>
          </p:nvSpPr>
          <p:spPr bwMode="auto">
            <a:xfrm>
              <a:off x="1392" y="3648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2" name="Oval 32"/>
            <p:cNvSpPr>
              <a:spLocks noChangeArrowheads="1"/>
            </p:cNvSpPr>
            <p:nvPr/>
          </p:nvSpPr>
          <p:spPr bwMode="auto">
            <a:xfrm>
              <a:off x="1440" y="369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53" name="AutoShape 33"/>
          <p:cNvSpPr>
            <a:spLocks noChangeArrowheads="1"/>
          </p:cNvSpPr>
          <p:nvPr/>
        </p:nvSpPr>
        <p:spPr bwMode="auto">
          <a:xfrm flipH="1">
            <a:off x="982663" y="2779713"/>
            <a:ext cx="152400" cy="762000"/>
          </a:xfrm>
          <a:prstGeom prst="downArrow">
            <a:avLst>
              <a:gd name="adj1" fmla="val 50000"/>
              <a:gd name="adj2" fmla="val 1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54" name="Object 34"/>
          <p:cNvGraphicFramePr>
            <a:graphicFrameLocks noChangeAspect="1"/>
          </p:cNvGraphicFramePr>
          <p:nvPr/>
        </p:nvGraphicFramePr>
        <p:xfrm>
          <a:off x="766763" y="1566863"/>
          <a:ext cx="496887" cy="628650"/>
        </p:xfrm>
        <a:graphic>
          <a:graphicData uri="http://schemas.openxmlformats.org/presentationml/2006/ole">
            <p:oleObj spid="_x0000_s5154" name="Equation" r:id="rId4" imgW="190440" imgH="241200" progId="Equation.DSMT4">
              <p:embed/>
            </p:oleObj>
          </a:graphicData>
        </a:graphic>
      </p:graphicFrame>
      <p:graphicFrame>
        <p:nvGraphicFramePr>
          <p:cNvPr id="5155" name="Object 35"/>
          <p:cNvGraphicFramePr>
            <a:graphicFrameLocks noChangeAspect="1"/>
          </p:cNvGraphicFramePr>
          <p:nvPr/>
        </p:nvGraphicFramePr>
        <p:xfrm>
          <a:off x="696913" y="3694113"/>
          <a:ext cx="563562" cy="628650"/>
        </p:xfrm>
        <a:graphic>
          <a:graphicData uri="http://schemas.openxmlformats.org/presentationml/2006/ole">
            <p:oleObj spid="_x0000_s5155" name="Equation" r:id="rId5" imgW="215640" imgH="241200" progId="Equation.DSMT4">
              <p:embed/>
            </p:oleObj>
          </a:graphicData>
        </a:graphic>
      </p:graphicFrame>
      <p:sp>
        <p:nvSpPr>
          <p:cNvPr id="5159" name="Line 39"/>
          <p:cNvSpPr>
            <a:spLocks noChangeShapeType="1"/>
          </p:cNvSpPr>
          <p:nvPr/>
        </p:nvSpPr>
        <p:spPr bwMode="auto">
          <a:xfrm>
            <a:off x="5045075" y="1525588"/>
            <a:ext cx="0" cy="24272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4100513" y="1420813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Arial" pitchFamily="34" charset="0"/>
              </a:rPr>
              <a:t>Lit</a:t>
            </a:r>
            <a:endParaRPr lang="en-US" sz="2000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5529262" y="1430338"/>
            <a:ext cx="10036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Arial" pitchFamily="34" charset="0"/>
              </a:rPr>
              <a:t>Dark</a:t>
            </a:r>
            <a:endParaRPr lang="en-US" sz="2000" dirty="0">
              <a:solidFill>
                <a:schemeClr val="accent2"/>
              </a:solidFill>
              <a:latin typeface="Arial" pitchFamily="34" charset="0"/>
            </a:endParaRPr>
          </a:p>
        </p:txBody>
      </p:sp>
      <p:graphicFrame>
        <p:nvGraphicFramePr>
          <p:cNvPr id="5165" name="Object 45"/>
          <p:cNvGraphicFramePr>
            <a:graphicFrameLocks noChangeAspect="1"/>
          </p:cNvGraphicFramePr>
          <p:nvPr/>
        </p:nvGraphicFramePr>
        <p:xfrm>
          <a:off x="3173413" y="5486400"/>
          <a:ext cx="3290887" cy="488950"/>
        </p:xfrm>
        <a:graphic>
          <a:graphicData uri="http://schemas.openxmlformats.org/presentationml/2006/ole">
            <p:oleObj spid="_x0000_s5165" name="Equation" r:id="rId6" imgW="1447560" imgH="215640" progId="Equation.DSMT4">
              <p:embed/>
            </p:oleObj>
          </a:graphicData>
        </a:graphic>
      </p:graphicFrame>
      <p:sp>
        <p:nvSpPr>
          <p:cNvPr id="5166" name="Line 46"/>
          <p:cNvSpPr>
            <a:spLocks noChangeShapeType="1"/>
          </p:cNvSpPr>
          <p:nvPr/>
        </p:nvSpPr>
        <p:spPr bwMode="auto">
          <a:xfrm flipH="1" flipV="1">
            <a:off x="6007100" y="3362325"/>
            <a:ext cx="304800" cy="595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6148388" y="4002088"/>
            <a:ext cx="26368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FF3300"/>
                </a:solidFill>
                <a:latin typeface="Arial" pitchFamily="34" charset="0"/>
              </a:rPr>
              <a:t>Dark region</a:t>
            </a:r>
            <a:endParaRPr lang="en-US" sz="2000" dirty="0">
              <a:solidFill>
                <a:srgbClr val="FF3300"/>
              </a:solidFill>
              <a:latin typeface="Arial" pitchFamily="34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(not seen by incident plane wave)</a:t>
            </a:r>
          </a:p>
        </p:txBody>
      </p:sp>
      <p:sp>
        <p:nvSpPr>
          <p:cNvPr id="5170" name="Line 50"/>
          <p:cNvSpPr>
            <a:spLocks noChangeShapeType="1"/>
          </p:cNvSpPr>
          <p:nvPr/>
        </p:nvSpPr>
        <p:spPr bwMode="auto">
          <a:xfrm>
            <a:off x="2643188" y="3286125"/>
            <a:ext cx="12287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71" name="Line 51"/>
          <p:cNvSpPr>
            <a:spLocks noChangeShapeType="1"/>
          </p:cNvSpPr>
          <p:nvPr/>
        </p:nvSpPr>
        <p:spPr bwMode="auto">
          <a:xfrm>
            <a:off x="4029075" y="3371850"/>
            <a:ext cx="128588" cy="8429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72" name="Line 52"/>
          <p:cNvSpPr>
            <a:spLocks noChangeShapeType="1"/>
          </p:cNvSpPr>
          <p:nvPr/>
        </p:nvSpPr>
        <p:spPr bwMode="auto">
          <a:xfrm flipH="1">
            <a:off x="3600450" y="3328988"/>
            <a:ext cx="34290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2465388" y="3821113"/>
            <a:ext cx="10118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Normal</a:t>
            </a:r>
            <a:endParaRPr lang="en-US" sz="2000" dirty="0">
              <a:latin typeface="Arial" pitchFamily="34" charset="0"/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4047AE1-A731-4E6A-808D-A2FEB77A0A5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22325" y="1566863"/>
            <a:ext cx="2498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Hence the integral is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2024063" y="5380038"/>
          <a:ext cx="5322887" cy="1223962"/>
        </p:xfrm>
        <a:graphic>
          <a:graphicData uri="http://schemas.openxmlformats.org/presentationml/2006/ole">
            <p:oleObj spid="_x0000_s16388" name="Equation" r:id="rId4" imgW="2984400" imgH="685800" progId="Equation.DSMT4">
              <p:embed/>
            </p:oleObj>
          </a:graphicData>
        </a:graphic>
      </p:graphicFrame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196340" y="5028248"/>
            <a:ext cx="919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Hence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63525" y="0"/>
            <a:ext cx="8510588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High-Frequency Scattering by Cylinder (cont.)</a:t>
            </a:r>
          </a:p>
        </p:txBody>
      </p:sp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1639888" y="1406525"/>
          <a:ext cx="4618037" cy="1025525"/>
        </p:xfrm>
        <a:graphic>
          <a:graphicData uri="http://schemas.openxmlformats.org/presentationml/2006/ole">
            <p:oleObj spid="_x0000_s16394" name="Equation" r:id="rId5" imgW="2286000" imgH="507960" progId="Equation.DSMT4">
              <p:embed/>
            </p:oleObj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6478905" y="1511026"/>
          <a:ext cx="1527175" cy="837204"/>
        </p:xfrm>
        <a:graphic>
          <a:graphicData uri="http://schemas.openxmlformats.org/presentationml/2006/ole">
            <p:oleObj spid="_x0000_s16395" name="Equation" r:id="rId6" imgW="927000" imgH="507960" progId="Equation.DSMT4">
              <p:embed/>
            </p:oleObj>
          </a:graphicData>
        </a:graphic>
      </p:graphicFrame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003300" y="964248"/>
            <a:ext cx="9701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Recall:</a:t>
            </a:r>
            <a:endParaRPr lang="en-US" sz="2000" dirty="0">
              <a:solidFill>
                <a:srgbClr val="0000FF"/>
              </a:solidFill>
              <a:latin typeface="Arial" pitchFamily="34" charset="0"/>
            </a:endParaRPr>
          </a:p>
        </p:txBody>
      </p:sp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5385498" y="2825115"/>
          <a:ext cx="1930400" cy="1947863"/>
        </p:xfrm>
        <a:graphic>
          <a:graphicData uri="http://schemas.openxmlformats.org/presentationml/2006/ole">
            <p:oleObj spid="_x0000_s16398" name="Equation" r:id="rId7" imgW="1282680" imgH="1295280" progId="Equation.DSMT4">
              <p:embed/>
            </p:oleObj>
          </a:graphicData>
        </a:graphic>
      </p:graphicFrame>
      <p:graphicFrame>
        <p:nvGraphicFramePr>
          <p:cNvPr id="16401" name="Object 17"/>
          <p:cNvGraphicFramePr>
            <a:graphicFrameLocks noChangeAspect="1"/>
          </p:cNvGraphicFramePr>
          <p:nvPr/>
        </p:nvGraphicFramePr>
        <p:xfrm>
          <a:off x="1452563" y="3053080"/>
          <a:ext cx="2874962" cy="1239838"/>
        </p:xfrm>
        <a:graphic>
          <a:graphicData uri="http://schemas.openxmlformats.org/presentationml/2006/ole">
            <p:oleObj spid="_x0000_s16401" name="Equation" r:id="rId8" imgW="1676160" imgH="72360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4047AE1-A731-4E6A-808D-A2FEB77A0A55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947863" y="1098550"/>
          <a:ext cx="5324475" cy="1223963"/>
        </p:xfrm>
        <a:graphic>
          <a:graphicData uri="http://schemas.openxmlformats.org/presentationml/2006/ole">
            <p:oleObj spid="_x0000_s65538" name="Equation" r:id="rId4" imgW="2984400" imgH="685800" progId="Equation.DSMT4">
              <p:embed/>
            </p:oleObj>
          </a:graphicData>
        </a:graphic>
      </p:graphicFrame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711200" y="4119563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or</a:t>
            </a:r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2055813" y="5045075"/>
          <a:ext cx="5221287" cy="1095375"/>
        </p:xfrm>
        <a:graphic>
          <a:graphicData uri="http://schemas.openxmlformats.org/presentationml/2006/ole">
            <p:oleObj spid="_x0000_s65539" name="Equation" r:id="rId5" imgW="2298600" imgH="482400" progId="Equation.DSMT4">
              <p:embed/>
            </p:oleObj>
          </a:graphicData>
        </a:graphic>
      </p:graphicFrame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63525" y="0"/>
            <a:ext cx="8510588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High-Frequency Scattering by Cylinder (cont.)</a:t>
            </a:r>
          </a:p>
        </p:txBody>
      </p:sp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3266758" y="3182781"/>
          <a:ext cx="2312300" cy="721199"/>
        </p:xfrm>
        <a:graphic>
          <a:graphicData uri="http://schemas.openxmlformats.org/presentationml/2006/ole">
            <p:oleObj spid="_x0000_s65542" name="Equation" r:id="rId6" imgW="1384200" imgH="43164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164080" y="2489200"/>
            <a:ext cx="1768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Simplify using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84300" y="4318000"/>
            <a:ext cx="1795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Then we have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4047AE1-A731-4E6A-808D-A2FEB77A0A55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81025" y="1462088"/>
            <a:ext cx="763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Then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212850" y="3906838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or</a:t>
            </a:r>
          </a:p>
        </p:txBody>
      </p:sp>
      <p:graphicFrame>
        <p:nvGraphicFramePr>
          <p:cNvPr id="54272" name="Object 0"/>
          <p:cNvGraphicFramePr>
            <a:graphicFrameLocks noChangeAspect="1"/>
          </p:cNvGraphicFramePr>
          <p:nvPr/>
        </p:nvGraphicFramePr>
        <p:xfrm>
          <a:off x="893129" y="2850759"/>
          <a:ext cx="7377112" cy="1052586"/>
        </p:xfrm>
        <a:graphic>
          <a:graphicData uri="http://schemas.openxmlformats.org/presentationml/2006/ole">
            <p:oleObj spid="_x0000_s54272" name="Equation" r:id="rId4" imgW="3733560" imgH="533160" progId="Equation.DSMT4">
              <p:embed/>
            </p:oleObj>
          </a:graphicData>
        </a:graphic>
      </p:graphicFrame>
      <p:graphicFrame>
        <p:nvGraphicFramePr>
          <p:cNvPr id="54273" name="Object 1"/>
          <p:cNvGraphicFramePr>
            <a:graphicFrameLocks noChangeAspect="1"/>
          </p:cNvGraphicFramePr>
          <p:nvPr/>
        </p:nvGraphicFramePr>
        <p:xfrm>
          <a:off x="2138998" y="5477193"/>
          <a:ext cx="4583112" cy="995362"/>
        </p:xfrm>
        <a:graphic>
          <a:graphicData uri="http://schemas.openxmlformats.org/presentationml/2006/ole">
            <p:oleObj spid="_x0000_s54273" name="Equation" r:id="rId5" imgW="2222280" imgH="482400" progId="Equation.DSMT4">
              <p:embed/>
            </p:oleObj>
          </a:graphicData>
        </a:graphic>
      </p:graphicFrame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665798" y="4961890"/>
            <a:ext cx="25234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Simplifying, we have</a:t>
            </a:r>
            <a:endParaRPr lang="en-US" sz="2000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190500" y="2309813"/>
            <a:ext cx="25254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Therefore, we have</a:t>
            </a:r>
            <a:endParaRPr lang="en-US" sz="2000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354965" y="0"/>
            <a:ext cx="8510588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High-Frequency Scattering by Cylinder (cont.)</a:t>
            </a:r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2395538" y="1223963"/>
          <a:ext cx="3957637" cy="962025"/>
        </p:xfrm>
        <a:graphic>
          <a:graphicData uri="http://schemas.openxmlformats.org/presentationml/2006/ole">
            <p:oleObj spid="_x0000_s54274" name="Equation" r:id="rId6" imgW="1930320" imgH="469800" progId="Equation.DSMT4">
              <p:embed/>
            </p:oleObj>
          </a:graphicData>
        </a:graphic>
      </p:graphicFrame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1511300" y="900113"/>
            <a:ext cx="112271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Recall:</a:t>
            </a:r>
            <a:endParaRPr lang="en-US" sz="2000" dirty="0">
              <a:solidFill>
                <a:srgbClr val="0000FF"/>
              </a:solidFill>
              <a:latin typeface="Arial" pitchFamily="34" charset="0"/>
            </a:endParaRPr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2011507" y="4116883"/>
          <a:ext cx="1558925" cy="331787"/>
        </p:xfrm>
        <a:graphic>
          <a:graphicData uri="http://schemas.openxmlformats.org/presentationml/2006/ole">
            <p:oleObj spid="_x0000_s54275" name="Equation" r:id="rId7" imgW="952200" imgH="203040" progId="Equation.DSMT4">
              <p:embed/>
            </p:oleObj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4047AE1-A731-4E6A-808D-A2FEB77A0A55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81025" y="1160463"/>
            <a:ext cx="763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Then</a:t>
            </a:r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1992313" y="2151063"/>
          <a:ext cx="4792662" cy="1039812"/>
        </p:xfrm>
        <a:graphic>
          <a:graphicData uri="http://schemas.openxmlformats.org/presentationml/2006/ole">
            <p:oleObj spid="_x0000_s21510" name="Equation" r:id="rId4" imgW="2222280" imgH="482400" progId="Equation.DSMT4">
              <p:embed/>
            </p:oleObj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199" y="3820186"/>
            <a:ext cx="3028306" cy="2689790"/>
            <a:chOff x="1952624" y="3457011"/>
            <a:chExt cx="3028306" cy="2689790"/>
          </a:xfrm>
        </p:grpSpPr>
        <p:sp>
          <p:nvSpPr>
            <p:cNvPr id="21511" name="Line 7"/>
            <p:cNvSpPr>
              <a:spLocks noChangeShapeType="1"/>
            </p:cNvSpPr>
            <p:nvPr/>
          </p:nvSpPr>
          <p:spPr bwMode="auto">
            <a:xfrm flipV="1">
              <a:off x="1952624" y="4978400"/>
              <a:ext cx="2603501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>
              <a:off x="3676650" y="3906838"/>
              <a:ext cx="0" cy="22399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1513" name="Object 9"/>
            <p:cNvGraphicFramePr>
              <a:graphicFrameLocks noChangeAspect="1"/>
            </p:cNvGraphicFramePr>
            <p:nvPr/>
          </p:nvGraphicFramePr>
          <p:xfrm>
            <a:off x="4732655" y="4841239"/>
            <a:ext cx="248275" cy="274003"/>
          </p:xfrm>
          <a:graphic>
            <a:graphicData uri="http://schemas.openxmlformats.org/presentationml/2006/ole">
              <p:oleObj spid="_x0000_s21513" name="Equation" r:id="rId5" imgW="126720" imgH="139680" progId="Equation.DSMT4">
                <p:embed/>
              </p:oleObj>
            </a:graphicData>
          </a:graphic>
        </p:graphicFrame>
        <p:graphicFrame>
          <p:nvGraphicFramePr>
            <p:cNvPr id="21514" name="Object 10"/>
            <p:cNvGraphicFramePr>
              <a:graphicFrameLocks noChangeAspect="1"/>
            </p:cNvGraphicFramePr>
            <p:nvPr/>
          </p:nvGraphicFramePr>
          <p:xfrm>
            <a:off x="3588385" y="3457011"/>
            <a:ext cx="241935" cy="287583"/>
          </p:xfrm>
          <a:graphic>
            <a:graphicData uri="http://schemas.openxmlformats.org/presentationml/2006/ole">
              <p:oleObj spid="_x0000_s21514" name="Equation" r:id="rId6" imgW="139680" imgH="164880" progId="Equation.DSMT4">
                <p:embed/>
              </p:oleObj>
            </a:graphicData>
          </a:graphic>
        </p:graphicFrame>
        <p:sp>
          <p:nvSpPr>
            <p:cNvPr id="21515" name="Freeform 11"/>
            <p:cNvSpPr>
              <a:spLocks/>
            </p:cNvSpPr>
            <p:nvPr/>
          </p:nvSpPr>
          <p:spPr bwMode="auto">
            <a:xfrm>
              <a:off x="2511425" y="4256088"/>
              <a:ext cx="1390650" cy="1423988"/>
            </a:xfrm>
            <a:custGeom>
              <a:avLst/>
              <a:gdLst/>
              <a:ahLst/>
              <a:cxnLst>
                <a:cxn ang="0">
                  <a:pos x="745" y="456"/>
                </a:cxn>
                <a:cxn ang="0">
                  <a:pos x="875" y="236"/>
                </a:cxn>
                <a:cxn ang="0">
                  <a:pos x="739" y="68"/>
                </a:cxn>
                <a:cxn ang="0">
                  <a:pos x="258" y="113"/>
                </a:cxn>
                <a:cxn ang="0">
                  <a:pos x="204" y="758"/>
                </a:cxn>
                <a:cxn ang="0">
                  <a:pos x="739" y="842"/>
                </a:cxn>
                <a:cxn ang="0">
                  <a:pos x="855" y="649"/>
                </a:cxn>
                <a:cxn ang="0">
                  <a:pos x="745" y="456"/>
                </a:cxn>
              </a:cxnLst>
              <a:rect l="0" t="0" r="r" b="b"/>
              <a:pathLst>
                <a:path w="876" h="897">
                  <a:moveTo>
                    <a:pt x="745" y="456"/>
                  </a:moveTo>
                  <a:cubicBezTo>
                    <a:pt x="795" y="404"/>
                    <a:pt x="876" y="300"/>
                    <a:pt x="875" y="236"/>
                  </a:cubicBezTo>
                  <a:cubicBezTo>
                    <a:pt x="874" y="171"/>
                    <a:pt x="842" y="88"/>
                    <a:pt x="739" y="68"/>
                  </a:cubicBezTo>
                  <a:cubicBezTo>
                    <a:pt x="675" y="47"/>
                    <a:pt x="516" y="0"/>
                    <a:pt x="258" y="113"/>
                  </a:cubicBezTo>
                  <a:cubicBezTo>
                    <a:pt x="0" y="226"/>
                    <a:pt x="10" y="619"/>
                    <a:pt x="204" y="758"/>
                  </a:cubicBezTo>
                  <a:cubicBezTo>
                    <a:pt x="398" y="897"/>
                    <a:pt x="631" y="860"/>
                    <a:pt x="739" y="842"/>
                  </a:cubicBezTo>
                  <a:cubicBezTo>
                    <a:pt x="847" y="824"/>
                    <a:pt x="871" y="705"/>
                    <a:pt x="855" y="649"/>
                  </a:cubicBezTo>
                  <a:cubicBezTo>
                    <a:pt x="840" y="592"/>
                    <a:pt x="809" y="538"/>
                    <a:pt x="745" y="456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1097280" y="1049973"/>
            <a:ext cx="66751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</a:rPr>
              <a:t>Final high-frequency radiation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</a:rPr>
              <a:t>pattern of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</a:rPr>
              <a:t>cylinder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</a:rPr>
              <a:t> (scattered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</a:rPr>
              <a:t>field)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273685" y="0"/>
            <a:ext cx="8510588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High-Frequency Scattering by Cylinder (cont.)</a:t>
            </a:r>
          </a:p>
        </p:txBody>
      </p:sp>
      <p:pic>
        <p:nvPicPr>
          <p:cNvPr id="2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71975" y="4367657"/>
            <a:ext cx="4403725" cy="1913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Object 11"/>
          <p:cNvGraphicFramePr>
            <a:graphicFrameLocks noChangeAspect="1"/>
          </p:cNvGraphicFramePr>
          <p:nvPr/>
        </p:nvGraphicFramePr>
        <p:xfrm>
          <a:off x="4014334" y="3591800"/>
          <a:ext cx="733425" cy="419100"/>
        </p:xfrm>
        <a:graphic>
          <a:graphicData uri="http://schemas.openxmlformats.org/presentationml/2006/ole">
            <p:oleObj spid="_x0000_s21515" name="Equation" r:id="rId8" imgW="355320" imgH="203040" progId="Equation.DSMT4">
              <p:embed/>
            </p:oleObj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4047AE1-A731-4E6A-808D-A2FEB77A0A55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81025" y="1160463"/>
            <a:ext cx="763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Then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092334" y="788716"/>
            <a:ext cx="2643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</a:rPr>
              <a:t>Solution for </a:t>
            </a:r>
            <a:r>
              <a:rPr lang="en-US" sz="2000" b="1" i="1" dirty="0" smtClean="0">
                <a:solidFill>
                  <a:srgbClr val="FF0000"/>
                </a:solidFill>
                <a:latin typeface="+mn-lt"/>
                <a:sym typeface="Symbol"/>
              </a:rPr>
              <a:t>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  <a:sym typeface="Symbol"/>
              </a:rPr>
              <a:t> = 0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 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273685" y="0"/>
            <a:ext cx="8510588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High-Frequency Scattering by Cylinder (cont.)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4047AE1-A731-4E6A-808D-A2FEB77A0A55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75782" name="Object 6"/>
          <p:cNvGraphicFramePr>
            <a:graphicFrameLocks noChangeAspect="1"/>
          </p:cNvGraphicFramePr>
          <p:nvPr/>
        </p:nvGraphicFramePr>
        <p:xfrm>
          <a:off x="2271863" y="1906679"/>
          <a:ext cx="4511074" cy="1654608"/>
        </p:xfrm>
        <a:graphic>
          <a:graphicData uri="http://schemas.openxmlformats.org/presentationml/2006/ole">
            <p:oleObj spid="_x0000_s75782" name="Equation" r:id="rId4" imgW="2349360" imgH="863280" progId="Equation.DSMT4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62714" y="1350952"/>
            <a:ext cx="2576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 this case we have: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5783" name="Object 7"/>
          <p:cNvGraphicFramePr>
            <a:graphicFrameLocks noChangeAspect="1"/>
          </p:cNvGraphicFramePr>
          <p:nvPr/>
        </p:nvGraphicFramePr>
        <p:xfrm>
          <a:off x="2491406" y="4218533"/>
          <a:ext cx="3622792" cy="874666"/>
        </p:xfrm>
        <a:graphic>
          <a:graphicData uri="http://schemas.openxmlformats.org/presentationml/2006/ole">
            <p:oleObj spid="_x0000_s75783" name="Equation" r:id="rId5" imgW="1942920" imgH="469800" progId="Equation.DSMT4">
              <p:embed/>
            </p:oleObj>
          </a:graphicData>
        </a:graphic>
      </p:graphicFrame>
      <p:graphicFrame>
        <p:nvGraphicFramePr>
          <p:cNvPr id="75784" name="Object 8"/>
          <p:cNvGraphicFramePr>
            <a:graphicFrameLocks noChangeAspect="1"/>
          </p:cNvGraphicFramePr>
          <p:nvPr/>
        </p:nvGraphicFramePr>
        <p:xfrm>
          <a:off x="2921000" y="5607050"/>
          <a:ext cx="3048000" cy="962025"/>
        </p:xfrm>
        <a:graphic>
          <a:graphicData uri="http://schemas.openxmlformats.org/presentationml/2006/ole">
            <p:oleObj spid="_x0000_s75784" name="Equation" r:id="rId6" imgW="1485720" imgH="469800" progId="Equation.DSMT4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388319" y="5556738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Hence: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63299" y="3975872"/>
            <a:ext cx="970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Recall: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81025" y="1160463"/>
            <a:ext cx="763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Then</a:t>
            </a:r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705418" y="1577023"/>
          <a:ext cx="3122612" cy="1012825"/>
        </p:xfrm>
        <a:graphic>
          <a:graphicData uri="http://schemas.openxmlformats.org/presentationml/2006/ole">
            <p:oleObj spid="_x0000_s71682" name="Equation" r:id="rId4" imgW="1447560" imgH="469800" progId="Equation.DSMT4">
              <p:embed/>
            </p:oleObj>
          </a:graphicData>
        </a:graphic>
      </p:graphicFrame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273685" y="0"/>
            <a:ext cx="8510588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High-Frequency Scattering by Cylinder (cont.)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00100" y="876300"/>
            <a:ext cx="4405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 the backscattered direction (</a:t>
            </a:r>
            <a:r>
              <a:rPr lang="en-US" sz="2000" i="1" dirty="0" smtClean="0">
                <a:solidFill>
                  <a:srgbClr val="0000FF"/>
                </a:solidFill>
                <a:latin typeface="+mn-lt"/>
                <a:cs typeface="Arial" pitchFamily="34" charset="0"/>
                <a:sym typeface="Symbol"/>
              </a:rPr>
              <a:t>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Arial" pitchFamily="34" charset="0"/>
                <a:sym typeface="Symbol"/>
              </a:rPr>
              <a:t> = </a:t>
            </a:r>
            <a:r>
              <a:rPr lang="en-US" sz="2000" i="1" dirty="0" smtClean="0">
                <a:solidFill>
                  <a:srgbClr val="0000FF"/>
                </a:solidFill>
                <a:latin typeface="+mn-lt"/>
                <a:cs typeface="Arial" pitchFamily="34" charset="0"/>
                <a:sym typeface="Symbol"/>
              </a:rPr>
              <a:t>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)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3100" y="3129280"/>
            <a:ext cx="3603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Echo width (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monostatic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RCS):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5511483" y="4000500"/>
          <a:ext cx="2886075" cy="1411288"/>
        </p:xfrm>
        <a:graphic>
          <a:graphicData uri="http://schemas.openxmlformats.org/presentationml/2006/ole">
            <p:oleObj spid="_x0000_s71685" name="Equation" r:id="rId5" imgW="1168200" imgH="571320" progId="Equation.DSMT4">
              <p:embed/>
            </p:oleObj>
          </a:graphicData>
        </a:graphic>
      </p:graphicFrame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336550" y="3992563"/>
          <a:ext cx="3952875" cy="1377950"/>
        </p:xfrm>
        <a:graphic>
          <a:graphicData uri="http://schemas.openxmlformats.org/presentationml/2006/ole">
            <p:oleObj spid="_x0000_s71686" name="Equation" r:id="rId6" imgW="1600200" imgH="558720" progId="Equation.DSMT4">
              <p:embed/>
            </p:oleObj>
          </a:graphicData>
        </a:graphic>
      </p:graphicFrame>
      <p:sp>
        <p:nvSpPr>
          <p:cNvPr id="19" name="Right Arrow 18"/>
          <p:cNvSpPr/>
          <p:nvPr/>
        </p:nvSpPr>
        <p:spPr>
          <a:xfrm>
            <a:off x="4559300" y="4597400"/>
            <a:ext cx="495300" cy="292100"/>
          </a:xfrm>
          <a:prstGeom prst="rightArrow">
            <a:avLst/>
          </a:prstGeom>
          <a:solidFill>
            <a:srgbClr val="00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111500" y="6096000"/>
            <a:ext cx="2961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Note: </a:t>
            </a:r>
            <a:r>
              <a:rPr lang="en-US" sz="2000" i="1" dirty="0" smtClean="0">
                <a:solidFill>
                  <a:srgbClr val="0000FF"/>
                </a:solidFill>
                <a:latin typeface="+mn-lt"/>
                <a:cs typeface="Arial" pitchFamily="34" charset="0"/>
              </a:rPr>
              <a:t>E</a:t>
            </a:r>
            <a:r>
              <a:rPr lang="en-US" sz="2000" baseline="-25000" dirty="0" smtClean="0">
                <a:solidFill>
                  <a:srgbClr val="0000FF"/>
                </a:solidFill>
                <a:latin typeface="+mn-lt"/>
                <a:cs typeface="Arial" pitchFamily="34" charset="0"/>
              </a:rPr>
              <a:t>0</a:t>
            </a:r>
            <a:r>
              <a:rPr lang="en-US" sz="2000" dirty="0" smtClean="0">
                <a:solidFill>
                  <a:srgbClr val="0000FF"/>
                </a:solidFill>
                <a:latin typeface="+mn-lt"/>
                <a:cs typeface="Arial" pitchFamily="34" charset="0"/>
              </a:rPr>
              <a:t> = 1 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 our case.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4047AE1-A731-4E6A-808D-A2FEB77A0A55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81025" y="1160463"/>
            <a:ext cx="763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Then</a:t>
            </a:r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980373" y="1960563"/>
          <a:ext cx="3013075" cy="1012825"/>
        </p:xfrm>
        <a:graphic>
          <a:graphicData uri="http://schemas.openxmlformats.org/presentationml/2006/ole">
            <p:oleObj spid="_x0000_s72706" name="Equation" r:id="rId4" imgW="1396800" imgH="469800" progId="Equation.DSMT4">
              <p:embed/>
            </p:oleObj>
          </a:graphicData>
        </a:graphic>
      </p:graphicFrame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273685" y="0"/>
            <a:ext cx="8510588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High-Frequency Scattering by Cylinder (cont.)</a:t>
            </a:r>
          </a:p>
        </p:txBody>
      </p:sp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2371725" y="3690938"/>
          <a:ext cx="3763963" cy="1319212"/>
        </p:xfrm>
        <a:graphic>
          <a:graphicData uri="http://schemas.openxmlformats.org/presentationml/2006/ole">
            <p:oleObj spid="_x0000_s72707" name="Equation" r:id="rId5" imgW="1523880" imgH="533160" progId="Equation.DSMT4">
              <p:embed/>
            </p:oleObj>
          </a:graphicData>
        </a:graphic>
      </p:graphicFrame>
      <p:graphicFrame>
        <p:nvGraphicFramePr>
          <p:cNvPr id="72709" name="Object 5"/>
          <p:cNvGraphicFramePr>
            <a:graphicFrameLocks noChangeAspect="1"/>
          </p:cNvGraphicFramePr>
          <p:nvPr/>
        </p:nvGraphicFramePr>
        <p:xfrm>
          <a:off x="3270250" y="900113"/>
          <a:ext cx="2322513" cy="752475"/>
        </p:xfrm>
        <a:graphic>
          <a:graphicData uri="http://schemas.openxmlformats.org/presentationml/2006/ole">
            <p:oleObj spid="_x0000_s72709" name="Equation" r:id="rId6" imgW="939600" imgH="304560" progId="Equation.DSMT4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557020" y="3251200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Hence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2710" name="Object 5"/>
          <p:cNvGraphicFramePr>
            <a:graphicFrameLocks noChangeAspect="1"/>
          </p:cNvGraphicFramePr>
          <p:nvPr/>
        </p:nvGraphicFramePr>
        <p:xfrm>
          <a:off x="3606800" y="5794375"/>
          <a:ext cx="1317625" cy="565150"/>
        </p:xfrm>
        <a:graphic>
          <a:graphicData uri="http://schemas.openxmlformats.org/presentationml/2006/ole">
            <p:oleObj spid="_x0000_s72710" name="Equation" r:id="rId7" imgW="533160" imgH="228600" progId="Equation.DSMT4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229860" y="5963920"/>
            <a:ext cx="26725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(circumference of lit region)</a:t>
            </a:r>
            <a:endParaRPr lang="en-US" sz="16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1660" y="5242560"/>
            <a:ext cx="1760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We then have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4047AE1-A731-4E6A-808D-A2FEB77A0A55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426845" y="0"/>
            <a:ext cx="63531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Physical Optics (cont.)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712788" y="998538"/>
            <a:ext cx="36147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Physical Optics Approximation</a:t>
            </a:r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1520825" y="1719263"/>
            <a:ext cx="2773363" cy="1527175"/>
          </a:xfrm>
          <a:prstGeom prst="ellipse">
            <a:avLst/>
          </a:prstGeom>
          <a:gradFill rotWithShape="0">
            <a:gsLst>
              <a:gs pos="0">
                <a:srgbClr val="FF9933"/>
              </a:gs>
              <a:gs pos="100000">
                <a:srgbClr val="FF9933">
                  <a:gamma/>
                  <a:shade val="39216"/>
                  <a:invGamma/>
                </a:srgbClr>
              </a:gs>
            </a:gsLst>
            <a:lin ang="0" scaled="1"/>
          </a:gradFill>
          <a:ln w="254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2916238" y="1296988"/>
            <a:ext cx="0" cy="24272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1971675" y="1192213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Arial" pitchFamily="34" charset="0"/>
              </a:rPr>
              <a:t>Lit</a:t>
            </a:r>
            <a:endParaRPr lang="en-US" sz="2000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3400425" y="1201738"/>
            <a:ext cx="9988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Arial" pitchFamily="34" charset="0"/>
              </a:rPr>
              <a:t>Dark</a:t>
            </a:r>
            <a:endParaRPr lang="en-US" sz="2000" dirty="0">
              <a:solidFill>
                <a:schemeClr val="accent2"/>
              </a:solidFill>
              <a:latin typeface="Arial" pitchFamily="34" charset="0"/>
            </a:endParaRPr>
          </a:p>
        </p:txBody>
      </p:sp>
      <p:graphicFrame>
        <p:nvGraphicFramePr>
          <p:cNvPr id="24602" name="Object 26"/>
          <p:cNvGraphicFramePr>
            <a:graphicFrameLocks noChangeAspect="1"/>
          </p:cNvGraphicFramePr>
          <p:nvPr/>
        </p:nvGraphicFramePr>
        <p:xfrm>
          <a:off x="5627689" y="2966742"/>
          <a:ext cx="1778952" cy="401298"/>
        </p:xfrm>
        <a:graphic>
          <a:graphicData uri="http://schemas.openxmlformats.org/presentationml/2006/ole">
            <p:oleObj spid="_x0000_s24602" name="Equation" r:id="rId4" imgW="901440" imgH="203040" progId="Equation.DSMT4">
              <p:embed/>
            </p:oleObj>
          </a:graphicData>
        </a:graphic>
      </p:graphicFrame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500063" y="3043238"/>
            <a:ext cx="12287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>
            <a:off x="1928813" y="3157538"/>
            <a:ext cx="128587" cy="84296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 flipH="1">
            <a:off x="1500188" y="3100388"/>
            <a:ext cx="34290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336550" y="3617913"/>
            <a:ext cx="9284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pitchFamily="34" charset="0"/>
              </a:rPr>
              <a:t>Normal</a:t>
            </a:r>
            <a:endParaRPr lang="en-US" sz="1800" dirty="0">
              <a:latin typeface="Arial" pitchFamily="34" charset="0"/>
            </a:endParaRP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5144453" y="1513205"/>
            <a:ext cx="35464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Locally, the reflection acts like plane-wave reflection from a flat surface.</a:t>
            </a:r>
          </a:p>
        </p:txBody>
      </p:sp>
      <p:sp>
        <p:nvSpPr>
          <p:cNvPr id="24608" name="Line 32"/>
          <p:cNvSpPr>
            <a:spLocks noChangeShapeType="1"/>
          </p:cNvSpPr>
          <p:nvPr/>
        </p:nvSpPr>
        <p:spPr bwMode="auto">
          <a:xfrm>
            <a:off x="533400" y="1838325"/>
            <a:ext cx="12287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>
            <a:off x="228600" y="2462213"/>
            <a:ext cx="12287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4611" name="Object 35"/>
          <p:cNvGraphicFramePr>
            <a:graphicFrameLocks noChangeAspect="1"/>
          </p:cNvGraphicFramePr>
          <p:nvPr/>
        </p:nvGraphicFramePr>
        <p:xfrm>
          <a:off x="2508250" y="4054475"/>
          <a:ext cx="3889375" cy="690563"/>
        </p:xfrm>
        <a:graphic>
          <a:graphicData uri="http://schemas.openxmlformats.org/presentationml/2006/ole">
            <p:oleObj spid="_x0000_s24611" name="Equation" r:id="rId5" imgW="1714320" imgH="304560" progId="Equation.DSMT4">
              <p:embed/>
            </p:oleObj>
          </a:graphicData>
        </a:graphic>
      </p:graphicFrame>
      <p:graphicFrame>
        <p:nvGraphicFramePr>
          <p:cNvPr id="24612" name="Object 36"/>
          <p:cNvGraphicFramePr>
            <a:graphicFrameLocks noChangeAspect="1"/>
          </p:cNvGraphicFramePr>
          <p:nvPr/>
        </p:nvGraphicFramePr>
        <p:xfrm>
          <a:off x="1569085" y="4917123"/>
          <a:ext cx="6221413" cy="477837"/>
        </p:xfrm>
        <a:graphic>
          <a:graphicData uri="http://schemas.openxmlformats.org/presentationml/2006/ole">
            <p:oleObj spid="_x0000_s24612" name="Equation" r:id="rId6" imgW="3301920" imgH="253800" progId="Equation.DSMT4">
              <p:embed/>
            </p:oleObj>
          </a:graphicData>
        </a:graphic>
      </p:graphicFrame>
      <p:graphicFrame>
        <p:nvGraphicFramePr>
          <p:cNvPr id="24613" name="Object 37"/>
          <p:cNvGraphicFramePr>
            <a:graphicFrameLocks noChangeAspect="1"/>
          </p:cNvGraphicFramePr>
          <p:nvPr/>
        </p:nvGraphicFramePr>
        <p:xfrm>
          <a:off x="2436178" y="5855850"/>
          <a:ext cx="4117022" cy="694932"/>
        </p:xfrm>
        <a:graphic>
          <a:graphicData uri="http://schemas.openxmlformats.org/presentationml/2006/ole">
            <p:oleObj spid="_x0000_s24613" name="Equation" r:id="rId7" imgW="2705040" imgH="457200" progId="Equation.DSMT4">
              <p:embed/>
            </p:oleObj>
          </a:graphicData>
        </a:graphic>
      </p:graphicFrame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4047AE1-A731-4E6A-808D-A2FEB77A0A5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2679700" y="4559300"/>
            <a:ext cx="3835400" cy="1714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712788" y="998538"/>
            <a:ext cx="36147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Physical Optics Approximation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1477963" y="1779588"/>
            <a:ext cx="0" cy="1565275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1617663" y="1779588"/>
            <a:ext cx="0" cy="1565275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1782763" y="1779588"/>
            <a:ext cx="0" cy="1565275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5610" name="Oval 10"/>
          <p:cNvSpPr>
            <a:spLocks noChangeArrowheads="1"/>
          </p:cNvSpPr>
          <p:nvPr/>
        </p:nvSpPr>
        <p:spPr bwMode="auto">
          <a:xfrm>
            <a:off x="3649663" y="1947863"/>
            <a:ext cx="2773362" cy="1527175"/>
          </a:xfrm>
          <a:prstGeom prst="ellipse">
            <a:avLst/>
          </a:prstGeom>
          <a:gradFill rotWithShape="0">
            <a:gsLst>
              <a:gs pos="0">
                <a:srgbClr val="FF9933"/>
              </a:gs>
              <a:gs pos="100000">
                <a:srgbClr val="FF9933">
                  <a:gamma/>
                  <a:shade val="39216"/>
                  <a:invGamma/>
                </a:srgbClr>
              </a:gs>
            </a:gsLst>
            <a:lin ang="0" scaled="1"/>
          </a:gradFill>
          <a:ln w="254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1" name="Group 11"/>
          <p:cNvGrpSpPr>
            <a:grpSpLocks/>
          </p:cNvGrpSpPr>
          <p:nvPr/>
        </p:nvGrpSpPr>
        <p:grpSpPr bwMode="auto">
          <a:xfrm>
            <a:off x="935038" y="2398713"/>
            <a:ext cx="228600" cy="228600"/>
            <a:chOff x="1392" y="3648"/>
            <a:chExt cx="144" cy="144"/>
          </a:xfrm>
        </p:grpSpPr>
        <p:sp>
          <p:nvSpPr>
            <p:cNvPr id="25612" name="Oval 12"/>
            <p:cNvSpPr>
              <a:spLocks noChangeArrowheads="1"/>
            </p:cNvSpPr>
            <p:nvPr/>
          </p:nvSpPr>
          <p:spPr bwMode="auto">
            <a:xfrm>
              <a:off x="1392" y="3648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3" name="Oval 13"/>
            <p:cNvSpPr>
              <a:spLocks noChangeArrowheads="1"/>
            </p:cNvSpPr>
            <p:nvPr/>
          </p:nvSpPr>
          <p:spPr bwMode="auto">
            <a:xfrm>
              <a:off x="1440" y="369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14" name="AutoShape 14"/>
          <p:cNvSpPr>
            <a:spLocks noChangeArrowheads="1"/>
          </p:cNvSpPr>
          <p:nvPr/>
        </p:nvSpPr>
        <p:spPr bwMode="auto">
          <a:xfrm flipH="1">
            <a:off x="982663" y="2779713"/>
            <a:ext cx="152400" cy="762000"/>
          </a:xfrm>
          <a:prstGeom prst="downArrow">
            <a:avLst>
              <a:gd name="adj1" fmla="val 50000"/>
              <a:gd name="adj2" fmla="val 1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615" name="Object 15"/>
          <p:cNvGraphicFramePr>
            <a:graphicFrameLocks noChangeAspect="1"/>
          </p:cNvGraphicFramePr>
          <p:nvPr/>
        </p:nvGraphicFramePr>
        <p:xfrm>
          <a:off x="766763" y="1566863"/>
          <a:ext cx="496887" cy="628650"/>
        </p:xfrm>
        <a:graphic>
          <a:graphicData uri="http://schemas.openxmlformats.org/presentationml/2006/ole">
            <p:oleObj spid="_x0000_s25615" name="Equation" r:id="rId4" imgW="190440" imgH="241200" progId="Equation.DSMT4">
              <p:embed/>
            </p:oleObj>
          </a:graphicData>
        </a:graphic>
      </p:graphicFrame>
      <p:graphicFrame>
        <p:nvGraphicFramePr>
          <p:cNvPr id="25616" name="Object 16"/>
          <p:cNvGraphicFramePr>
            <a:graphicFrameLocks noChangeAspect="1"/>
          </p:cNvGraphicFramePr>
          <p:nvPr/>
        </p:nvGraphicFramePr>
        <p:xfrm>
          <a:off x="696913" y="3694113"/>
          <a:ext cx="563562" cy="628650"/>
        </p:xfrm>
        <a:graphic>
          <a:graphicData uri="http://schemas.openxmlformats.org/presentationml/2006/ole">
            <p:oleObj spid="_x0000_s25616" name="Equation" r:id="rId5" imgW="215640" imgH="241200" progId="Equation.DSMT4">
              <p:embed/>
            </p:oleObj>
          </a:graphicData>
        </a:graphic>
      </p:graphicFrame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5045075" y="1525588"/>
            <a:ext cx="0" cy="24272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4100513" y="1420813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Arial" pitchFamily="34" charset="0"/>
              </a:rPr>
              <a:t>Lit</a:t>
            </a:r>
            <a:endParaRPr lang="en-US" sz="2000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5529262" y="1430338"/>
            <a:ext cx="9020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Arial" pitchFamily="34" charset="0"/>
              </a:rPr>
              <a:t>Dark</a:t>
            </a:r>
            <a:endParaRPr lang="en-US" sz="2000" dirty="0">
              <a:solidFill>
                <a:schemeClr val="accent2"/>
              </a:solidFill>
              <a:latin typeface="Arial" pitchFamily="34" charset="0"/>
            </a:endParaRPr>
          </a:p>
        </p:txBody>
      </p:sp>
      <p:graphicFrame>
        <p:nvGraphicFramePr>
          <p:cNvPr id="25620" name="Object 20"/>
          <p:cNvGraphicFramePr>
            <a:graphicFrameLocks noChangeAspect="1"/>
          </p:cNvGraphicFramePr>
          <p:nvPr/>
        </p:nvGraphicFramePr>
        <p:xfrm>
          <a:off x="4259263" y="4827588"/>
          <a:ext cx="1844675" cy="547687"/>
        </p:xfrm>
        <a:graphic>
          <a:graphicData uri="http://schemas.openxmlformats.org/presentationml/2006/ole">
            <p:oleObj spid="_x0000_s25620" name="Equation" r:id="rId6" imgW="812520" imgH="241200" progId="Equation.DSMT4">
              <p:embed/>
            </p:oleObj>
          </a:graphicData>
        </a:graphic>
      </p:graphicFrame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2854961" y="4937125"/>
            <a:ext cx="14836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Arial" pitchFamily="34" charset="0"/>
              </a:rPr>
              <a:t>Lit 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</a:rPr>
              <a:t>region:</a:t>
            </a:r>
            <a:endParaRPr lang="en-US" sz="2000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2834641" y="5556885"/>
            <a:ext cx="17910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Arial" pitchFamily="34" charset="0"/>
              </a:rPr>
              <a:t>Dark 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</a:rPr>
              <a:t>region:</a:t>
            </a:r>
            <a:endParaRPr lang="en-US" sz="2000" dirty="0">
              <a:solidFill>
                <a:srgbClr val="C00000"/>
              </a:solidFill>
              <a:latin typeface="Arial" pitchFamily="34" charset="0"/>
            </a:endParaRPr>
          </a:p>
        </p:txBody>
      </p:sp>
      <p:graphicFrame>
        <p:nvGraphicFramePr>
          <p:cNvPr id="25625" name="Object 25"/>
          <p:cNvGraphicFramePr>
            <a:graphicFrameLocks noChangeAspect="1"/>
          </p:cNvGraphicFramePr>
          <p:nvPr/>
        </p:nvGraphicFramePr>
        <p:xfrm>
          <a:off x="4651375" y="5514975"/>
          <a:ext cx="981075" cy="517525"/>
        </p:xfrm>
        <a:graphic>
          <a:graphicData uri="http://schemas.openxmlformats.org/presentationml/2006/ole">
            <p:oleObj spid="_x0000_s25625" name="Equation" r:id="rId7" imgW="431640" imgH="228600" progId="Equation.DSMT4">
              <p:embed/>
            </p:oleObj>
          </a:graphicData>
        </a:graphic>
      </p:graphicFrame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1513205" y="0"/>
            <a:ext cx="63531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Physical Optics (cont.)</a:t>
            </a:r>
          </a:p>
        </p:txBody>
      </p:sp>
      <p:grpSp>
        <p:nvGrpSpPr>
          <p:cNvPr id="28" name="Group 22"/>
          <p:cNvGrpSpPr>
            <a:grpSpLocks/>
          </p:cNvGrpSpPr>
          <p:nvPr/>
        </p:nvGrpSpPr>
        <p:grpSpPr bwMode="auto">
          <a:xfrm>
            <a:off x="1901825" y="2446338"/>
            <a:ext cx="1290638" cy="401637"/>
            <a:chOff x="1491" y="3165"/>
            <a:chExt cx="2344" cy="742"/>
          </a:xfrm>
        </p:grpSpPr>
        <p:sp>
          <p:nvSpPr>
            <p:cNvPr id="29" name="Freeform 23"/>
            <p:cNvSpPr>
              <a:spLocks/>
            </p:cNvSpPr>
            <p:nvPr/>
          </p:nvSpPr>
          <p:spPr bwMode="auto">
            <a:xfrm>
              <a:off x="1491" y="3165"/>
              <a:ext cx="1713" cy="742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229" y="725"/>
                </a:cxn>
                <a:cxn ang="0">
                  <a:pos x="497" y="46"/>
                </a:cxn>
                <a:cxn ang="0">
                  <a:pos x="718" y="725"/>
                </a:cxn>
                <a:cxn ang="0">
                  <a:pos x="1002" y="39"/>
                </a:cxn>
                <a:cxn ang="0">
                  <a:pos x="1239" y="741"/>
                </a:cxn>
                <a:cxn ang="0">
                  <a:pos x="1531" y="46"/>
                </a:cxn>
                <a:cxn ang="0">
                  <a:pos x="1713" y="465"/>
                </a:cxn>
              </a:cxnLst>
              <a:rect l="0" t="0" r="r" b="b"/>
              <a:pathLst>
                <a:path w="1713" h="742">
                  <a:moveTo>
                    <a:pt x="0" y="31"/>
                  </a:moveTo>
                  <a:cubicBezTo>
                    <a:pt x="38" y="147"/>
                    <a:pt x="146" y="723"/>
                    <a:pt x="229" y="725"/>
                  </a:cubicBezTo>
                  <a:cubicBezTo>
                    <a:pt x="312" y="727"/>
                    <a:pt x="416" y="46"/>
                    <a:pt x="497" y="46"/>
                  </a:cubicBezTo>
                  <a:cubicBezTo>
                    <a:pt x="578" y="46"/>
                    <a:pt x="634" y="726"/>
                    <a:pt x="718" y="725"/>
                  </a:cubicBezTo>
                  <a:cubicBezTo>
                    <a:pt x="802" y="724"/>
                    <a:pt x="915" y="36"/>
                    <a:pt x="1002" y="39"/>
                  </a:cubicBezTo>
                  <a:cubicBezTo>
                    <a:pt x="1089" y="42"/>
                    <a:pt x="1151" y="740"/>
                    <a:pt x="1239" y="741"/>
                  </a:cubicBezTo>
                  <a:cubicBezTo>
                    <a:pt x="1327" y="742"/>
                    <a:pt x="1452" y="92"/>
                    <a:pt x="1531" y="46"/>
                  </a:cubicBezTo>
                  <a:cubicBezTo>
                    <a:pt x="1610" y="0"/>
                    <a:pt x="1675" y="378"/>
                    <a:pt x="1713" y="465"/>
                  </a:cubicBezTo>
                </a:path>
              </a:pathLst>
            </a:custGeom>
            <a:noFill/>
            <a:ln w="38100" cap="flat" cmpd="sng">
              <a:solidFill>
                <a:srgbClr val="FF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Line 24"/>
            <p:cNvSpPr>
              <a:spLocks noChangeShapeType="1"/>
            </p:cNvSpPr>
            <p:nvPr/>
          </p:nvSpPr>
          <p:spPr bwMode="auto">
            <a:xfrm>
              <a:off x="3204" y="3622"/>
              <a:ext cx="631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4047AE1-A731-4E6A-808D-A2FEB77A0A5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26098" y="0"/>
            <a:ext cx="805338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High-Frequency Scattering by Cylinder</a:t>
            </a:r>
          </a:p>
        </p:txBody>
      </p:sp>
      <p:graphicFrame>
        <p:nvGraphicFramePr>
          <p:cNvPr id="4113" name="Object 17"/>
          <p:cNvGraphicFramePr>
            <a:graphicFrameLocks noChangeAspect="1"/>
          </p:cNvGraphicFramePr>
          <p:nvPr/>
        </p:nvGraphicFramePr>
        <p:xfrm>
          <a:off x="3328035" y="4576371"/>
          <a:ext cx="2432685" cy="1530742"/>
        </p:xfrm>
        <a:graphic>
          <a:graphicData uri="http://schemas.openxmlformats.org/presentationml/2006/ole">
            <p:oleObj spid="_x0000_s4113" name="Equation" r:id="rId4" imgW="1130040" imgH="711000" progId="Equation.DSMT4">
              <p:embed/>
            </p:oleObj>
          </a:graphicData>
        </a:graphic>
      </p:graphicFrame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3468688" y="6008688"/>
            <a:ext cx="1101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Assume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680662" y="1113163"/>
            <a:ext cx="7704263" cy="3337561"/>
            <a:chOff x="597535" y="994409"/>
            <a:chExt cx="7704263" cy="3337561"/>
          </a:xfrm>
        </p:grpSpPr>
        <p:sp>
          <p:nvSpPr>
            <p:cNvPr id="4099" name="Line 3"/>
            <p:cNvSpPr>
              <a:spLocks noChangeShapeType="1"/>
            </p:cNvSpPr>
            <p:nvPr/>
          </p:nvSpPr>
          <p:spPr bwMode="auto">
            <a:xfrm>
              <a:off x="2400935" y="2685733"/>
              <a:ext cx="54991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00" name="Line 4"/>
            <p:cNvSpPr>
              <a:spLocks noChangeShapeType="1"/>
            </p:cNvSpPr>
            <p:nvPr/>
          </p:nvSpPr>
          <p:spPr bwMode="auto">
            <a:xfrm>
              <a:off x="4680585" y="1383983"/>
              <a:ext cx="0" cy="24542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101" name="Object 5"/>
            <p:cNvGraphicFramePr>
              <a:graphicFrameLocks noChangeAspect="1"/>
            </p:cNvGraphicFramePr>
            <p:nvPr/>
          </p:nvGraphicFramePr>
          <p:xfrm>
            <a:off x="8033385" y="2540000"/>
            <a:ext cx="268413" cy="296228"/>
          </p:xfrm>
          <a:graphic>
            <a:graphicData uri="http://schemas.openxmlformats.org/presentationml/2006/ole">
              <p:oleObj spid="_x0000_s4101" name="Equation" r:id="rId5" imgW="126720" imgH="139680" progId="Equation.DSMT4">
                <p:embed/>
              </p:oleObj>
            </a:graphicData>
          </a:graphic>
        </p:graphicFrame>
        <p:graphicFrame>
          <p:nvGraphicFramePr>
            <p:cNvPr id="4102" name="Object 6"/>
            <p:cNvGraphicFramePr>
              <a:graphicFrameLocks noChangeAspect="1"/>
            </p:cNvGraphicFramePr>
            <p:nvPr/>
          </p:nvGraphicFramePr>
          <p:xfrm>
            <a:off x="4552633" y="994409"/>
            <a:ext cx="265747" cy="313691"/>
          </p:xfrm>
          <a:graphic>
            <a:graphicData uri="http://schemas.openxmlformats.org/presentationml/2006/ole">
              <p:oleObj spid="_x0000_s4102" name="Equation" r:id="rId6" imgW="139680" imgH="164880" progId="Equation.DSMT4">
                <p:embed/>
              </p:oleObj>
            </a:graphicData>
          </a:graphic>
        </p:graphicFrame>
        <p:grpSp>
          <p:nvGrpSpPr>
            <p:cNvPr id="4103" name="Group 7"/>
            <p:cNvGrpSpPr>
              <a:grpSpLocks/>
            </p:cNvGrpSpPr>
            <p:nvPr/>
          </p:nvGrpSpPr>
          <p:grpSpPr bwMode="auto">
            <a:xfrm>
              <a:off x="1802448" y="2455545"/>
              <a:ext cx="1290637" cy="401638"/>
              <a:chOff x="1491" y="3165"/>
              <a:chExt cx="2344" cy="742"/>
            </a:xfrm>
          </p:grpSpPr>
          <p:sp>
            <p:nvSpPr>
              <p:cNvPr id="4104" name="Freeform 8"/>
              <p:cNvSpPr>
                <a:spLocks/>
              </p:cNvSpPr>
              <p:nvPr/>
            </p:nvSpPr>
            <p:spPr bwMode="auto">
              <a:xfrm>
                <a:off x="1491" y="3165"/>
                <a:ext cx="1713" cy="742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229" y="725"/>
                  </a:cxn>
                  <a:cxn ang="0">
                    <a:pos x="497" y="46"/>
                  </a:cxn>
                  <a:cxn ang="0">
                    <a:pos x="718" y="725"/>
                  </a:cxn>
                  <a:cxn ang="0">
                    <a:pos x="1002" y="39"/>
                  </a:cxn>
                  <a:cxn ang="0">
                    <a:pos x="1239" y="741"/>
                  </a:cxn>
                  <a:cxn ang="0">
                    <a:pos x="1531" y="46"/>
                  </a:cxn>
                  <a:cxn ang="0">
                    <a:pos x="1713" y="465"/>
                  </a:cxn>
                </a:cxnLst>
                <a:rect l="0" t="0" r="r" b="b"/>
                <a:pathLst>
                  <a:path w="1713" h="742">
                    <a:moveTo>
                      <a:pt x="0" y="31"/>
                    </a:moveTo>
                    <a:cubicBezTo>
                      <a:pt x="38" y="147"/>
                      <a:pt x="146" y="723"/>
                      <a:pt x="229" y="725"/>
                    </a:cubicBezTo>
                    <a:cubicBezTo>
                      <a:pt x="312" y="727"/>
                      <a:pt x="416" y="46"/>
                      <a:pt x="497" y="46"/>
                    </a:cubicBezTo>
                    <a:cubicBezTo>
                      <a:pt x="578" y="46"/>
                      <a:pt x="634" y="726"/>
                      <a:pt x="718" y="725"/>
                    </a:cubicBezTo>
                    <a:cubicBezTo>
                      <a:pt x="802" y="724"/>
                      <a:pt x="915" y="36"/>
                      <a:pt x="1002" y="39"/>
                    </a:cubicBezTo>
                    <a:cubicBezTo>
                      <a:pt x="1089" y="42"/>
                      <a:pt x="1151" y="740"/>
                      <a:pt x="1239" y="741"/>
                    </a:cubicBezTo>
                    <a:cubicBezTo>
                      <a:pt x="1327" y="742"/>
                      <a:pt x="1452" y="92"/>
                      <a:pt x="1531" y="46"/>
                    </a:cubicBezTo>
                    <a:cubicBezTo>
                      <a:pt x="1610" y="0"/>
                      <a:pt x="1675" y="378"/>
                      <a:pt x="1713" y="465"/>
                    </a:cubicBezTo>
                  </a:path>
                </a:pathLst>
              </a:custGeom>
              <a:noFill/>
              <a:ln w="38100" cap="flat" cmpd="sng">
                <a:solidFill>
                  <a:srgbClr val="FF0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05" name="Line 9"/>
              <p:cNvSpPr>
                <a:spLocks noChangeShapeType="1"/>
              </p:cNvSpPr>
              <p:nvPr/>
            </p:nvSpPr>
            <p:spPr bwMode="auto">
              <a:xfrm>
                <a:off x="3204" y="3599"/>
                <a:ext cx="631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>
              <a:off x="1378585" y="1788795"/>
              <a:ext cx="0" cy="1565275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>
              <a:off x="1518285" y="1788795"/>
              <a:ext cx="0" cy="1565275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08" name="Line 12"/>
            <p:cNvSpPr>
              <a:spLocks noChangeShapeType="1"/>
            </p:cNvSpPr>
            <p:nvPr/>
          </p:nvSpPr>
          <p:spPr bwMode="auto">
            <a:xfrm>
              <a:off x="1683385" y="1788795"/>
              <a:ext cx="0" cy="1565275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3882073" y="1926908"/>
              <a:ext cx="1590675" cy="1527175"/>
            </a:xfrm>
            <a:prstGeom prst="ellipse">
              <a:avLst/>
            </a:prstGeom>
            <a:noFill/>
            <a:ln w="381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114" name="Object 18"/>
            <p:cNvGraphicFramePr>
              <a:graphicFrameLocks noChangeAspect="1"/>
            </p:cNvGraphicFramePr>
            <p:nvPr/>
          </p:nvGraphicFramePr>
          <p:xfrm>
            <a:off x="5772785" y="2068195"/>
            <a:ext cx="938213" cy="374650"/>
          </p:xfrm>
          <a:graphic>
            <a:graphicData uri="http://schemas.openxmlformats.org/presentationml/2006/ole">
              <p:oleObj spid="_x0000_s4114" name="Equation" r:id="rId7" imgW="444240" imgH="177480" progId="Equation.DSMT4">
                <p:embed/>
              </p:oleObj>
            </a:graphicData>
          </a:graphic>
        </p:graphicFrame>
        <p:grpSp>
          <p:nvGrpSpPr>
            <p:cNvPr id="4119" name="Group 23"/>
            <p:cNvGrpSpPr>
              <a:grpSpLocks/>
            </p:cNvGrpSpPr>
            <p:nvPr/>
          </p:nvGrpSpPr>
          <p:grpSpPr bwMode="auto">
            <a:xfrm>
              <a:off x="835660" y="2407920"/>
              <a:ext cx="228600" cy="228600"/>
              <a:chOff x="1392" y="3648"/>
              <a:chExt cx="144" cy="144"/>
            </a:xfrm>
          </p:grpSpPr>
          <p:sp>
            <p:nvSpPr>
              <p:cNvPr id="4118" name="Oval 22"/>
              <p:cNvSpPr>
                <a:spLocks noChangeArrowheads="1"/>
              </p:cNvSpPr>
              <p:nvPr/>
            </p:nvSpPr>
            <p:spPr bwMode="auto">
              <a:xfrm>
                <a:off x="1392" y="3648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Oval 20"/>
              <p:cNvSpPr>
                <a:spLocks noChangeArrowheads="1"/>
              </p:cNvSpPr>
              <p:nvPr/>
            </p:nvSpPr>
            <p:spPr bwMode="auto">
              <a:xfrm>
                <a:off x="1440" y="36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20" name="AutoShape 24"/>
            <p:cNvSpPr>
              <a:spLocks noChangeArrowheads="1"/>
            </p:cNvSpPr>
            <p:nvPr/>
          </p:nvSpPr>
          <p:spPr bwMode="auto">
            <a:xfrm flipH="1">
              <a:off x="883285" y="2788920"/>
              <a:ext cx="152400" cy="762000"/>
            </a:xfrm>
            <a:prstGeom prst="downArrow">
              <a:avLst>
                <a:gd name="adj1" fmla="val 50000"/>
                <a:gd name="adj2" fmla="val 125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121" name="Object 25"/>
            <p:cNvGraphicFramePr>
              <a:graphicFrameLocks noChangeAspect="1"/>
            </p:cNvGraphicFramePr>
            <p:nvPr/>
          </p:nvGraphicFramePr>
          <p:xfrm>
            <a:off x="667385" y="1576070"/>
            <a:ext cx="496888" cy="628650"/>
          </p:xfrm>
          <a:graphic>
            <a:graphicData uri="http://schemas.openxmlformats.org/presentationml/2006/ole">
              <p:oleObj spid="_x0000_s4121" name="Equation" r:id="rId8" imgW="190440" imgH="241200" progId="Equation.DSMT4">
                <p:embed/>
              </p:oleObj>
            </a:graphicData>
          </a:graphic>
        </p:graphicFrame>
        <p:graphicFrame>
          <p:nvGraphicFramePr>
            <p:cNvPr id="4122" name="Object 26"/>
            <p:cNvGraphicFramePr>
              <a:graphicFrameLocks noChangeAspect="1"/>
            </p:cNvGraphicFramePr>
            <p:nvPr/>
          </p:nvGraphicFramePr>
          <p:xfrm>
            <a:off x="597535" y="3703320"/>
            <a:ext cx="563563" cy="628650"/>
          </p:xfrm>
          <a:graphic>
            <a:graphicData uri="http://schemas.openxmlformats.org/presentationml/2006/ole">
              <p:oleObj spid="_x0000_s4122" name="Equation" r:id="rId9" imgW="215640" imgH="241200" progId="Equation.DSMT4">
                <p:embed/>
              </p:oleObj>
            </a:graphicData>
          </a:graphic>
        </p:graphicFrame>
        <p:sp>
          <p:nvSpPr>
            <p:cNvPr id="4123" name="Text Box 27"/>
            <p:cNvSpPr txBox="1">
              <a:spLocks noChangeArrowheads="1"/>
            </p:cNvSpPr>
            <p:nvPr/>
          </p:nvSpPr>
          <p:spPr bwMode="auto">
            <a:xfrm>
              <a:off x="5720398" y="3181033"/>
              <a:ext cx="1679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Arial" pitchFamily="34" charset="0"/>
                </a:rPr>
                <a:t>PEC cylinder</a:t>
              </a:r>
            </a:p>
          </p:txBody>
        </p:sp>
        <p:graphicFrame>
          <p:nvGraphicFramePr>
            <p:cNvPr id="4124" name="Object 28"/>
            <p:cNvGraphicFramePr>
              <a:graphicFrameLocks noChangeAspect="1"/>
            </p:cNvGraphicFramePr>
            <p:nvPr/>
          </p:nvGraphicFramePr>
          <p:xfrm>
            <a:off x="3843973" y="1642745"/>
            <a:ext cx="306387" cy="338138"/>
          </p:xfrm>
          <a:graphic>
            <a:graphicData uri="http://schemas.openxmlformats.org/presentationml/2006/ole">
              <p:oleObj spid="_x0000_s4124" name="Equation" r:id="rId10" imgW="126720" imgH="139680" progId="Equation.DSMT4">
                <p:embed/>
              </p:oleObj>
            </a:graphicData>
          </a:graphic>
        </p:graphicFrame>
        <p:sp>
          <p:nvSpPr>
            <p:cNvPr id="4125" name="Line 29"/>
            <p:cNvSpPr>
              <a:spLocks noChangeShapeType="1"/>
            </p:cNvSpPr>
            <p:nvPr/>
          </p:nvSpPr>
          <p:spPr bwMode="auto">
            <a:xfrm flipH="1" flipV="1">
              <a:off x="4277802" y="2051436"/>
              <a:ext cx="399608" cy="634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31" name="Straight Connector 30"/>
            <p:cNvCxnSpPr>
              <a:stCxn id="4125" idx="0"/>
            </p:cNvCxnSpPr>
            <p:nvPr/>
          </p:nvCxnSpPr>
          <p:spPr>
            <a:xfrm flipV="1">
              <a:off x="4677410" y="1193801"/>
              <a:ext cx="1570990" cy="149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6235700" y="1155700"/>
              <a:ext cx="63500" cy="635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" name="Object 29"/>
            <p:cNvGraphicFramePr>
              <a:graphicFrameLocks noChangeAspect="1"/>
            </p:cNvGraphicFramePr>
            <p:nvPr/>
          </p:nvGraphicFramePr>
          <p:xfrm>
            <a:off x="6499226" y="1058340"/>
            <a:ext cx="701674" cy="439196"/>
          </p:xfrm>
          <a:graphic>
            <a:graphicData uri="http://schemas.openxmlformats.org/presentationml/2006/ole">
              <p:oleObj spid="_x0000_s4125" name="Equation" r:id="rId11" imgW="406080" imgH="253800" progId="Equation.DSMT4">
                <p:embed/>
              </p:oleObj>
            </a:graphicData>
          </a:graphic>
        </p:graphicFrame>
        <p:graphicFrame>
          <p:nvGraphicFramePr>
            <p:cNvPr id="4126" name="Object 30"/>
            <p:cNvGraphicFramePr>
              <a:graphicFrameLocks noChangeAspect="1"/>
            </p:cNvGraphicFramePr>
            <p:nvPr/>
          </p:nvGraphicFramePr>
          <p:xfrm>
            <a:off x="5306951" y="1586490"/>
            <a:ext cx="263525" cy="284162"/>
          </p:xfrm>
          <a:graphic>
            <a:graphicData uri="http://schemas.openxmlformats.org/presentationml/2006/ole">
              <p:oleObj spid="_x0000_s4126" name="Equation" r:id="rId12" imgW="152280" imgH="164880" progId="Equation.DSMT4">
                <p:embed/>
              </p:oleObj>
            </a:graphicData>
          </a:graphic>
        </p:graphicFrame>
      </p:grp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4047AE1-A731-4E6A-808D-A2FEB77A0A5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0" name="Text Box 1036"/>
          <p:cNvSpPr txBox="1">
            <a:spLocks noChangeArrowheads="1"/>
          </p:cNvSpPr>
          <p:nvPr/>
        </p:nvSpPr>
        <p:spPr bwMode="auto">
          <a:xfrm>
            <a:off x="712788" y="998538"/>
            <a:ext cx="36147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Physical Optics Approximation</a:t>
            </a:r>
          </a:p>
        </p:txBody>
      </p:sp>
      <p:graphicFrame>
        <p:nvGraphicFramePr>
          <p:cNvPr id="22542" name="Object 1038"/>
          <p:cNvGraphicFramePr>
            <a:graphicFrameLocks noChangeAspect="1"/>
          </p:cNvGraphicFramePr>
          <p:nvPr/>
        </p:nvGraphicFramePr>
        <p:xfrm>
          <a:off x="2506980" y="958850"/>
          <a:ext cx="3922713" cy="1128713"/>
        </p:xfrm>
        <a:graphic>
          <a:graphicData uri="http://schemas.openxmlformats.org/presentationml/2006/ole">
            <p:oleObj spid="_x0000_s22542" name="Equation" r:id="rId4" imgW="1765080" imgH="507960" progId="Equation.DSMT4">
              <p:embed/>
            </p:oleObj>
          </a:graphicData>
        </a:graphic>
      </p:graphicFrame>
      <p:graphicFrame>
        <p:nvGraphicFramePr>
          <p:cNvPr id="22543" name="Object 1039"/>
          <p:cNvGraphicFramePr>
            <a:graphicFrameLocks noChangeAspect="1"/>
          </p:cNvGraphicFramePr>
          <p:nvPr/>
        </p:nvGraphicFramePr>
        <p:xfrm>
          <a:off x="1655763" y="3290888"/>
          <a:ext cx="1360487" cy="669925"/>
        </p:xfrm>
        <a:graphic>
          <a:graphicData uri="http://schemas.openxmlformats.org/presentationml/2006/ole">
            <p:oleObj spid="_x0000_s22543" name="Equation" r:id="rId5" imgW="799920" imgH="393480" progId="Equation.DSMT4">
              <p:embed/>
            </p:oleObj>
          </a:graphicData>
        </a:graphic>
      </p:graphicFrame>
      <p:sp>
        <p:nvSpPr>
          <p:cNvPr id="22544" name="Text Box 1040"/>
          <p:cNvSpPr txBox="1">
            <a:spLocks noChangeArrowheads="1"/>
          </p:cNvSpPr>
          <p:nvPr/>
        </p:nvSpPr>
        <p:spPr bwMode="auto">
          <a:xfrm>
            <a:off x="273685" y="0"/>
            <a:ext cx="8510588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High-Frequency Scattering by Cylinder (cont.)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298700" y="3539136"/>
            <a:ext cx="5935275" cy="2888652"/>
            <a:chOff x="2298700" y="3539136"/>
            <a:chExt cx="5935275" cy="2888652"/>
          </a:xfrm>
        </p:grpSpPr>
        <p:sp>
          <p:nvSpPr>
            <p:cNvPr id="22530" name="Arc 1026"/>
            <p:cNvSpPr>
              <a:spLocks/>
            </p:cNvSpPr>
            <p:nvPr/>
          </p:nvSpPr>
          <p:spPr bwMode="auto">
            <a:xfrm flipH="1">
              <a:off x="3846513" y="4521200"/>
              <a:ext cx="788987" cy="1503363"/>
            </a:xfrm>
            <a:custGeom>
              <a:avLst/>
              <a:gdLst>
                <a:gd name="G0" fmla="+- 374 0 0"/>
                <a:gd name="G1" fmla="+- 21600 0 0"/>
                <a:gd name="G2" fmla="+- 21600 0 0"/>
                <a:gd name="T0" fmla="*/ 374 w 21974"/>
                <a:gd name="T1" fmla="*/ 0 h 43200"/>
                <a:gd name="T2" fmla="*/ 0 w 21974"/>
                <a:gd name="T3" fmla="*/ 43197 h 43200"/>
                <a:gd name="T4" fmla="*/ 374 w 2197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74" h="43200" fill="none" extrusionOk="0">
                  <a:moveTo>
                    <a:pt x="373" y="0"/>
                  </a:moveTo>
                  <a:cubicBezTo>
                    <a:pt x="12303" y="0"/>
                    <a:pt x="21974" y="9670"/>
                    <a:pt x="21974" y="21600"/>
                  </a:cubicBezTo>
                  <a:cubicBezTo>
                    <a:pt x="21974" y="33529"/>
                    <a:pt x="12303" y="43200"/>
                    <a:pt x="374" y="43200"/>
                  </a:cubicBezTo>
                  <a:cubicBezTo>
                    <a:pt x="249" y="43200"/>
                    <a:pt x="124" y="43198"/>
                    <a:pt x="0" y="43196"/>
                  </a:cubicBezTo>
                </a:path>
                <a:path w="21974" h="43200" stroke="0" extrusionOk="0">
                  <a:moveTo>
                    <a:pt x="373" y="0"/>
                  </a:moveTo>
                  <a:cubicBezTo>
                    <a:pt x="12303" y="0"/>
                    <a:pt x="21974" y="9670"/>
                    <a:pt x="21974" y="21600"/>
                  </a:cubicBezTo>
                  <a:cubicBezTo>
                    <a:pt x="21974" y="33529"/>
                    <a:pt x="12303" y="43200"/>
                    <a:pt x="374" y="43200"/>
                  </a:cubicBezTo>
                  <a:cubicBezTo>
                    <a:pt x="249" y="43200"/>
                    <a:pt x="124" y="43198"/>
                    <a:pt x="0" y="43196"/>
                  </a:cubicBezTo>
                  <a:lnTo>
                    <a:pt x="374" y="21600"/>
                  </a:lnTo>
                  <a:close/>
                </a:path>
              </a:pathLst>
            </a:custGeom>
            <a:noFill/>
            <a:ln w="1270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2" name="Line 1028"/>
            <p:cNvSpPr>
              <a:spLocks noChangeShapeType="1"/>
            </p:cNvSpPr>
            <p:nvPr/>
          </p:nvSpPr>
          <p:spPr bwMode="auto">
            <a:xfrm>
              <a:off x="2352675" y="5275263"/>
              <a:ext cx="54991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33" name="Line 1029"/>
            <p:cNvSpPr>
              <a:spLocks noChangeShapeType="1"/>
            </p:cNvSpPr>
            <p:nvPr/>
          </p:nvSpPr>
          <p:spPr bwMode="auto">
            <a:xfrm>
              <a:off x="4632325" y="3973513"/>
              <a:ext cx="0" cy="24542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2534" name="Object 1030"/>
            <p:cNvGraphicFramePr>
              <a:graphicFrameLocks noChangeAspect="1"/>
            </p:cNvGraphicFramePr>
            <p:nvPr/>
          </p:nvGraphicFramePr>
          <p:xfrm>
            <a:off x="7985125" y="5140960"/>
            <a:ext cx="248850" cy="274638"/>
          </p:xfrm>
          <a:graphic>
            <a:graphicData uri="http://schemas.openxmlformats.org/presentationml/2006/ole">
              <p:oleObj spid="_x0000_s22534" name="Equation" r:id="rId6" imgW="126720" imgH="139680" progId="Equation.DSMT4">
                <p:embed/>
              </p:oleObj>
            </a:graphicData>
          </a:graphic>
        </p:graphicFrame>
        <p:graphicFrame>
          <p:nvGraphicFramePr>
            <p:cNvPr id="22535" name="Object 1031"/>
            <p:cNvGraphicFramePr>
              <a:graphicFrameLocks noChangeAspect="1"/>
            </p:cNvGraphicFramePr>
            <p:nvPr/>
          </p:nvGraphicFramePr>
          <p:xfrm>
            <a:off x="4504373" y="3539136"/>
            <a:ext cx="260667" cy="307694"/>
          </p:xfrm>
          <a:graphic>
            <a:graphicData uri="http://schemas.openxmlformats.org/presentationml/2006/ole">
              <p:oleObj spid="_x0000_s22535" name="Equation" r:id="rId7" imgW="139680" imgH="164880" progId="Equation.DSMT4">
                <p:embed/>
              </p:oleObj>
            </a:graphicData>
          </a:graphic>
        </p:graphicFrame>
        <p:sp>
          <p:nvSpPr>
            <p:cNvPr id="22536" name="Text Box 1032"/>
            <p:cNvSpPr txBox="1">
              <a:spLocks noChangeArrowheads="1"/>
            </p:cNvSpPr>
            <p:nvPr/>
          </p:nvSpPr>
          <p:spPr bwMode="auto">
            <a:xfrm>
              <a:off x="5370513" y="4538663"/>
              <a:ext cx="7080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  <a:latin typeface="Arial" pitchFamily="34" charset="0"/>
                </a:rPr>
                <a:t>PEC</a:t>
              </a:r>
            </a:p>
          </p:txBody>
        </p:sp>
        <p:sp>
          <p:nvSpPr>
            <p:cNvPr id="22537" name="Oval 1033"/>
            <p:cNvSpPr>
              <a:spLocks noChangeArrowheads="1"/>
            </p:cNvSpPr>
            <p:nvPr/>
          </p:nvSpPr>
          <p:spPr bwMode="auto">
            <a:xfrm>
              <a:off x="3833813" y="4516438"/>
              <a:ext cx="1590675" cy="1527175"/>
            </a:xfrm>
            <a:prstGeom prst="ellipse">
              <a:avLst/>
            </a:prstGeom>
            <a:noFill/>
            <a:ln w="254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8" name="Line 1034"/>
            <p:cNvSpPr>
              <a:spLocks noChangeShapeType="1"/>
            </p:cNvSpPr>
            <p:nvPr/>
          </p:nvSpPr>
          <p:spPr bwMode="auto">
            <a:xfrm flipV="1">
              <a:off x="4646613" y="4754563"/>
              <a:ext cx="527050" cy="539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2539" name="Object 1035"/>
            <p:cNvGraphicFramePr>
              <a:graphicFrameLocks noChangeAspect="1"/>
            </p:cNvGraphicFramePr>
            <p:nvPr/>
          </p:nvGraphicFramePr>
          <p:xfrm>
            <a:off x="4696144" y="4714239"/>
            <a:ext cx="244534" cy="269875"/>
          </p:xfrm>
          <a:graphic>
            <a:graphicData uri="http://schemas.openxmlformats.org/presentationml/2006/ole">
              <p:oleObj spid="_x0000_s22539" name="Equation" r:id="rId8" imgW="126720" imgH="139680" progId="Equation.DSMT4">
                <p:embed/>
              </p:oleObj>
            </a:graphicData>
          </a:graphic>
        </p:graphicFrame>
        <p:sp>
          <p:nvSpPr>
            <p:cNvPr id="22541" name="Text Box 1037"/>
            <p:cNvSpPr txBox="1">
              <a:spLocks noChangeArrowheads="1"/>
            </p:cNvSpPr>
            <p:nvPr/>
          </p:nvSpPr>
          <p:spPr bwMode="auto">
            <a:xfrm>
              <a:off x="3602038" y="5792788"/>
              <a:ext cx="3683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  <a:latin typeface="Arial" pitchFamily="34" charset="0"/>
                </a:rPr>
                <a:t>lit</a:t>
              </a:r>
            </a:p>
          </p:txBody>
        </p:sp>
        <p:sp>
          <p:nvSpPr>
            <p:cNvPr id="22545" name="Line 1041"/>
            <p:cNvSpPr>
              <a:spLocks noChangeShapeType="1"/>
            </p:cNvSpPr>
            <p:nvPr/>
          </p:nvSpPr>
          <p:spPr bwMode="auto">
            <a:xfrm>
              <a:off x="2298700" y="4927600"/>
              <a:ext cx="106680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46" name="Line 1042"/>
            <p:cNvSpPr>
              <a:spLocks noChangeShapeType="1"/>
            </p:cNvSpPr>
            <p:nvPr/>
          </p:nvSpPr>
          <p:spPr bwMode="auto">
            <a:xfrm>
              <a:off x="2374900" y="5499100"/>
              <a:ext cx="106680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47" name="Line 1043"/>
            <p:cNvSpPr>
              <a:spLocks noChangeShapeType="1"/>
            </p:cNvSpPr>
            <p:nvPr/>
          </p:nvSpPr>
          <p:spPr bwMode="auto">
            <a:xfrm>
              <a:off x="2667000" y="5842000"/>
              <a:ext cx="106680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48" name="Line 1044"/>
            <p:cNvSpPr>
              <a:spLocks noChangeShapeType="1"/>
            </p:cNvSpPr>
            <p:nvPr/>
          </p:nvSpPr>
          <p:spPr bwMode="auto">
            <a:xfrm>
              <a:off x="2603500" y="4622800"/>
              <a:ext cx="106680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Line 1045"/>
            <p:cNvSpPr>
              <a:spLocks noChangeShapeType="1"/>
            </p:cNvSpPr>
            <p:nvPr/>
          </p:nvSpPr>
          <p:spPr bwMode="auto">
            <a:xfrm>
              <a:off x="3111500" y="6121400"/>
              <a:ext cx="106680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50" name="Line 1046"/>
            <p:cNvSpPr>
              <a:spLocks noChangeShapeType="1"/>
            </p:cNvSpPr>
            <p:nvPr/>
          </p:nvSpPr>
          <p:spPr bwMode="auto">
            <a:xfrm>
              <a:off x="3111500" y="4457700"/>
              <a:ext cx="106680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51" name="Text Box 1047"/>
          <p:cNvSpPr txBox="1">
            <a:spLocks noChangeArrowheads="1"/>
          </p:cNvSpPr>
          <p:nvPr/>
        </p:nvSpPr>
        <p:spPr bwMode="auto">
          <a:xfrm>
            <a:off x="774065" y="2797493"/>
            <a:ext cx="13099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3300"/>
                </a:solidFill>
                <a:latin typeface="Arial" pitchFamily="34" charset="0"/>
              </a:rPr>
              <a:t>Lit </a:t>
            </a:r>
            <a:r>
              <a:rPr lang="en-US" sz="2000" dirty="0">
                <a:solidFill>
                  <a:srgbClr val="FF3300"/>
                </a:solidFill>
                <a:latin typeface="Arial" pitchFamily="34" charset="0"/>
              </a:rPr>
              <a:t>region: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4047AE1-A731-4E6A-808D-A2FEB77A0A5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444625" y="4301490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or</a:t>
            </a: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976313" y="1006475"/>
          <a:ext cx="6881812" cy="2068513"/>
        </p:xfrm>
        <a:graphic>
          <a:graphicData uri="http://schemas.openxmlformats.org/presentationml/2006/ole">
            <p:oleObj spid="_x0000_s6149" name="Equation" r:id="rId4" imgW="3213000" imgH="965160" progId="Equation.DSMT4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1743075" y="3656965"/>
          <a:ext cx="4135438" cy="1181100"/>
        </p:xfrm>
        <a:graphic>
          <a:graphicData uri="http://schemas.openxmlformats.org/presentationml/2006/ole">
            <p:oleObj spid="_x0000_s6150" name="Equation" r:id="rId5" imgW="1600200" imgH="457200" progId="Equation.DSMT4">
              <p:embed/>
            </p:oleObj>
          </a:graphicData>
        </a:graphic>
      </p:graphicFrame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73685" y="0"/>
            <a:ext cx="8510588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High-Frequency Scattering by Cylinder (cont.)</a:t>
            </a:r>
          </a:p>
        </p:txBody>
      </p:sp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6303963" y="3890328"/>
          <a:ext cx="1360487" cy="669925"/>
        </p:xfrm>
        <a:graphic>
          <a:graphicData uri="http://schemas.openxmlformats.org/presentationml/2006/ole">
            <p:oleObj spid="_x0000_s6153" name="Equation" r:id="rId6" imgW="799920" imgH="39348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32560" y="5618480"/>
            <a:ext cx="5744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We next calculate the radiation from this current. 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4047AE1-A731-4E6A-808D-A2FEB77A0A5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4598035" y="1554479"/>
            <a:ext cx="2101815" cy="1697991"/>
            <a:chOff x="3825875" y="1584959"/>
            <a:chExt cx="2101815" cy="1697991"/>
          </a:xfrm>
        </p:grpSpPr>
        <p:sp>
          <p:nvSpPr>
            <p:cNvPr id="7171" name="Line 3"/>
            <p:cNvSpPr>
              <a:spLocks noChangeShapeType="1"/>
            </p:cNvSpPr>
            <p:nvPr/>
          </p:nvSpPr>
          <p:spPr bwMode="auto">
            <a:xfrm>
              <a:off x="3825875" y="2663825"/>
              <a:ext cx="17272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2" name="Line 4"/>
            <p:cNvSpPr>
              <a:spLocks noChangeShapeType="1"/>
            </p:cNvSpPr>
            <p:nvPr/>
          </p:nvSpPr>
          <p:spPr bwMode="auto">
            <a:xfrm flipH="1">
              <a:off x="4606925" y="1984375"/>
              <a:ext cx="12700" cy="12985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173" name="Object 5"/>
            <p:cNvGraphicFramePr>
              <a:graphicFrameLocks noChangeAspect="1"/>
            </p:cNvGraphicFramePr>
            <p:nvPr/>
          </p:nvGraphicFramePr>
          <p:xfrm>
            <a:off x="5706745" y="2550160"/>
            <a:ext cx="220945" cy="243840"/>
          </p:xfrm>
          <a:graphic>
            <a:graphicData uri="http://schemas.openxmlformats.org/presentationml/2006/ole">
              <p:oleObj spid="_x0000_s7173" name="Equation" r:id="rId4" imgW="126720" imgH="139680" progId="Equation.DSMT4">
                <p:embed/>
              </p:oleObj>
            </a:graphicData>
          </a:graphic>
        </p:graphicFrame>
        <p:graphicFrame>
          <p:nvGraphicFramePr>
            <p:cNvPr id="7174" name="Object 6"/>
            <p:cNvGraphicFramePr>
              <a:graphicFrameLocks noChangeAspect="1"/>
            </p:cNvGraphicFramePr>
            <p:nvPr/>
          </p:nvGraphicFramePr>
          <p:xfrm>
            <a:off x="4522154" y="1584959"/>
            <a:ext cx="220290" cy="260033"/>
          </p:xfrm>
          <a:graphic>
            <a:graphicData uri="http://schemas.openxmlformats.org/presentationml/2006/ole">
              <p:oleObj spid="_x0000_s7174" name="Equation" r:id="rId5" imgW="139680" imgH="164880" progId="Equation.DSMT4">
                <p:embed/>
              </p:oleObj>
            </a:graphicData>
          </a:graphic>
        </p:graphicFrame>
        <p:sp>
          <p:nvSpPr>
            <p:cNvPr id="7175" name="Oval 7"/>
            <p:cNvSpPr>
              <a:spLocks noChangeArrowheads="1"/>
            </p:cNvSpPr>
            <p:nvPr/>
          </p:nvSpPr>
          <p:spPr bwMode="auto">
            <a:xfrm>
              <a:off x="4546600" y="2589213"/>
              <a:ext cx="142875" cy="144462"/>
            </a:xfrm>
            <a:prstGeom prst="ellipse">
              <a:avLst/>
            </a:prstGeom>
            <a:solidFill>
              <a:srgbClr val="0000FF"/>
            </a:solidFill>
            <a:ln w="254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176" name="Object 8"/>
            <p:cNvGraphicFramePr>
              <a:graphicFrameLocks noChangeAspect="1"/>
            </p:cNvGraphicFramePr>
            <p:nvPr/>
          </p:nvGraphicFramePr>
          <p:xfrm>
            <a:off x="4803775" y="2128656"/>
            <a:ext cx="225425" cy="297044"/>
          </p:xfrm>
          <a:graphic>
            <a:graphicData uri="http://schemas.openxmlformats.org/presentationml/2006/ole">
              <p:oleObj spid="_x0000_s7176" name="Equation" r:id="rId6" imgW="126720" imgH="164880" progId="Equation.DSMT4">
                <p:embed/>
              </p:oleObj>
            </a:graphicData>
          </a:graphic>
        </p:graphicFrame>
      </p:grp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712788" y="1111250"/>
            <a:ext cx="1876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Scattered field:</a:t>
            </a:r>
          </a:p>
        </p:txBody>
      </p:sp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1285875" y="3630295"/>
          <a:ext cx="6491288" cy="1817688"/>
        </p:xfrm>
        <a:graphic>
          <a:graphicData uri="http://schemas.openxmlformats.org/presentationml/2006/ole">
            <p:oleObj spid="_x0000_s7178" name="Equation" r:id="rId7" imgW="3263760" imgH="914400" progId="Equation.DSMT4">
              <p:embed/>
            </p:oleObj>
          </a:graphicData>
        </a:graphic>
      </p:graphicFrame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61974" y="1498600"/>
            <a:ext cx="378650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Consider 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first a </a:t>
            </a:r>
            <a:r>
              <a:rPr lang="en-US" sz="2400" i="1" dirty="0">
                <a:solidFill>
                  <a:srgbClr val="0000FF"/>
                </a:solidFill>
              </a:rPr>
              <a:t>z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-directed line source at the origin: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14325" y="0"/>
            <a:ext cx="8510588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High-Frequency Scattering by Cylinder (cont.)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4047AE1-A731-4E6A-808D-A2FEB77A0A5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399665" y="1270953"/>
          <a:ext cx="3600450" cy="1001712"/>
        </p:xfrm>
        <a:graphic>
          <a:graphicData uri="http://schemas.openxmlformats.org/presentationml/2006/ole">
            <p:oleObj spid="_x0000_s8196" name="Equation" r:id="rId4" imgW="1688760" imgH="469800" progId="Equation.DSMT4">
              <p:embed/>
            </p:oleObj>
          </a:graphicData>
        </a:graphic>
      </p:graphicFrame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810895" y="2674938"/>
            <a:ext cx="57689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For current at                , include phase shift terms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459865" y="942975"/>
            <a:ext cx="1400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Far field: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00038" y="2424113"/>
            <a:ext cx="62734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Next, consider the line source to be located at (</a:t>
            </a:r>
            <a:r>
              <a:rPr lang="en-US" sz="2400" i="1" dirty="0">
                <a:solidFill>
                  <a:srgbClr val="0000FF"/>
                </a:solidFill>
              </a:rPr>
              <a:t>x</a:t>
            </a:r>
            <a:r>
              <a:rPr lang="en-US" sz="2000" dirty="0">
                <a:solidFill>
                  <a:srgbClr val="0000FF"/>
                </a:solidFill>
                <a:cs typeface="Times New Roman" pitchFamily="18" charset="0"/>
              </a:rPr>
              <a:t>´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, </a:t>
            </a:r>
            <a:r>
              <a:rPr lang="en-US" sz="2400" i="1" dirty="0">
                <a:solidFill>
                  <a:srgbClr val="0000FF"/>
                </a:solidFill>
              </a:rPr>
              <a:t>y</a:t>
            </a:r>
            <a:r>
              <a:rPr lang="en-US" sz="2000" dirty="0">
                <a:solidFill>
                  <a:srgbClr val="0000FF"/>
                </a:solidFill>
                <a:cs typeface="Times New Roman" pitchFamily="18" charset="0"/>
              </a:rPr>
              <a:t>´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):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73685" y="0"/>
            <a:ext cx="8510588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High-Frequency Scattering by Cylinder (cont.)</a:t>
            </a:r>
          </a:p>
        </p:txBody>
      </p:sp>
      <p:graphicFrame>
        <p:nvGraphicFramePr>
          <p:cNvPr id="3" name="Object 10"/>
          <p:cNvGraphicFramePr>
            <a:graphicFrameLocks noChangeAspect="1"/>
          </p:cNvGraphicFramePr>
          <p:nvPr/>
        </p:nvGraphicFramePr>
        <p:xfrm>
          <a:off x="2257108" y="2993073"/>
          <a:ext cx="3871912" cy="1001712"/>
        </p:xfrm>
        <a:graphic>
          <a:graphicData uri="http://schemas.openxmlformats.org/presentationml/2006/ole">
            <p:oleObj spid="_x0000_s8202" name="Equation" r:id="rId5" imgW="1815840" imgH="469800" progId="Equation.DSMT4">
              <p:embed/>
            </p:oleObj>
          </a:graphicData>
        </a:graphic>
      </p:graphicFrame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1845945" y="4388168"/>
          <a:ext cx="3414713" cy="544512"/>
        </p:xfrm>
        <a:graphic>
          <a:graphicData uri="http://schemas.openxmlformats.org/presentationml/2006/ole">
            <p:oleObj spid="_x0000_s8203" name="Equation" r:id="rId6" imgW="1676160" imgH="266400" progId="Equation.DSMT4">
              <p:embed/>
            </p:oleObj>
          </a:graphicData>
        </a:graphic>
      </p:graphicFrame>
      <p:graphicFrame>
        <p:nvGraphicFramePr>
          <p:cNvPr id="8204" name="Object 8"/>
          <p:cNvGraphicFramePr>
            <a:graphicFrameLocks noChangeAspect="1"/>
          </p:cNvGraphicFramePr>
          <p:nvPr/>
        </p:nvGraphicFramePr>
        <p:xfrm>
          <a:off x="2070418" y="5212079"/>
          <a:ext cx="3138796" cy="852805"/>
        </p:xfrm>
        <a:graphic>
          <a:graphicData uri="http://schemas.openxmlformats.org/presentationml/2006/ole">
            <p:oleObj spid="_x0000_s8204" name="Equation" r:id="rId7" imgW="1726920" imgH="469800" progId="Equation.DSMT4">
              <p:embed/>
            </p:oleObj>
          </a:graphicData>
        </a:graphic>
      </p:graphicFrame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6066155" y="5755958"/>
          <a:ext cx="2386013" cy="571500"/>
        </p:xfrm>
        <a:graphic>
          <a:graphicData uri="http://schemas.openxmlformats.org/presentationml/2006/ole">
            <p:oleObj spid="_x0000_s8206" name="Equation" r:id="rId8" imgW="901440" imgH="215640" progId="Equation.DSMT4">
              <p:embed/>
            </p:oleObj>
          </a:graphicData>
        </a:graphic>
      </p:graphicFrame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6187440" y="5228273"/>
            <a:ext cx="1054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Hence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4047AE1-A731-4E6A-808D-A2FEB77A0A5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611</Words>
  <Application>Microsoft Office PowerPoint</Application>
  <PresentationFormat>On-screen Show (4:3)</PresentationFormat>
  <Paragraphs>212</Paragraphs>
  <Slides>26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Times New Roman</vt:lpstr>
      <vt:lpstr>Symbol</vt:lpstr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Osman Yesim</dc:creator>
  <cp:lastModifiedBy>Reviewer</cp:lastModifiedBy>
  <cp:revision>139</cp:revision>
  <dcterms:created xsi:type="dcterms:W3CDTF">2005-03-17T04:45:25Z</dcterms:created>
  <dcterms:modified xsi:type="dcterms:W3CDTF">2016-04-05T23:06:50Z</dcterms:modified>
</cp:coreProperties>
</file>