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8" r:id="rId6"/>
    <p:sldId id="261" r:id="rId7"/>
    <p:sldId id="262" r:id="rId8"/>
    <p:sldId id="272" r:id="rId9"/>
    <p:sldId id="269" r:id="rId10"/>
    <p:sldId id="263" r:id="rId11"/>
    <p:sldId id="264" r:id="rId12"/>
    <p:sldId id="265" r:id="rId13"/>
    <p:sldId id="266" r:id="rId14"/>
    <p:sldId id="267" r:id="rId15"/>
    <p:sldId id="270" r:id="rId16"/>
    <p:sldId id="271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00FFFF"/>
    <a:srgbClr val="FF9933"/>
    <a:srgbClr val="0066FF"/>
    <a:srgbClr val="CCECFF"/>
    <a:srgbClr val="99CCFF"/>
    <a:srgbClr val="66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456" autoAdjust="0"/>
    <p:restoredTop sz="90929"/>
  </p:normalViewPr>
  <p:slideViewPr>
    <p:cSldViewPr snapToGrid="0">
      <p:cViewPr>
        <p:scale>
          <a:sx n="80" d="100"/>
          <a:sy n="80" d="100"/>
        </p:scale>
        <p:origin x="-1860" y="-252"/>
      </p:cViewPr>
      <p:guideLst>
        <p:guide orient="horz" pos="2160"/>
        <p:guide pos="1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-2796" y="-11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AEC12-273A-4139-B29F-B9AF4D4825A4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13E8C-EDE1-4C32-842B-005245534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87AC83-AB2D-4E01-89F6-E48ACCAC0F1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FA0800-BF0E-4924-B944-E930AF5296EF}" type="slidenum">
              <a:rPr lang="en-US"/>
              <a:pPr/>
              <a:t>1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E71E4F-FBF9-4D64-AFCE-E3F5D4B5C5B8}" type="slidenum">
              <a:rPr lang="en-US"/>
              <a:pPr/>
              <a:t>10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90B825-2C0A-4BB0-9F9F-5C253701AA8E}" type="slidenum">
              <a:rPr lang="en-US"/>
              <a:pPr/>
              <a:t>11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3DE1B8-454A-45B7-90BF-3419100E6CD5}" type="slidenum">
              <a:rPr lang="en-US"/>
              <a:pPr/>
              <a:t>12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B16CE1-F062-46D6-B663-214AE54581E6}" type="slidenum">
              <a:rPr lang="en-US"/>
              <a:pPr/>
              <a:t>13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7B263C-F7EE-4B83-AB4F-C39DD51FAF47}" type="slidenum">
              <a:rPr lang="en-US"/>
              <a:pPr/>
              <a:t>14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AC6776-A8E5-49A9-AB96-D89F91E9AE22}" type="slidenum">
              <a:rPr lang="en-US"/>
              <a:pPr/>
              <a:t>15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21707-2B39-40DC-9B6F-B16CD5B8857A}" type="slidenum">
              <a:rPr lang="en-US"/>
              <a:pPr/>
              <a:t>16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40C673-89A9-4031-82A9-4F8C9D7EC6E2}" type="slidenum">
              <a:rPr lang="en-US"/>
              <a:pPr/>
              <a:t>2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06CA8E-7917-4DD0-B241-35220FC0CDB4}" type="slidenum">
              <a:rPr lang="en-US"/>
              <a:pPr/>
              <a:t>3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F450F8-90B2-4C88-9B3A-0588B0ECBB72}" type="slidenum">
              <a:rPr lang="en-US"/>
              <a:pPr/>
              <a:t>4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AC863E-D786-4FEE-A399-A0EEBB84BBCB}" type="slidenum">
              <a:rPr lang="en-US"/>
              <a:pPr/>
              <a:t>5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83D315-CF74-4963-B175-752867C88D57}" type="slidenum">
              <a:rPr lang="en-US"/>
              <a:pPr/>
              <a:t>6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8B56DA-640F-4BAB-944A-83E42D2D9CA2}" type="slidenum">
              <a:rPr lang="en-US"/>
              <a:pPr/>
              <a:t>7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9C96F3-035E-469C-A403-9C907BB0CC35}" type="slidenum">
              <a:rPr lang="en-US"/>
              <a:pPr/>
              <a:t>8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BC064B-668D-46C5-8F19-274DC49CBAB9}" type="slidenum">
              <a:rPr lang="en-US"/>
              <a:pPr/>
              <a:t>9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6AAFD5CD-0DEF-4BB0-9B4F-DEFC6CE73B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6AAFD5CD-0DEF-4BB0-9B4F-DEFC6CE73B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6AAFD5CD-0DEF-4BB0-9B4F-DEFC6CE73B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6AAFD5CD-0DEF-4BB0-9B4F-DEFC6CE73B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6AAFD5CD-0DEF-4BB0-9B4F-DEFC6CE73B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6AAFD5CD-0DEF-4BB0-9B4F-DEFC6CE73B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6AAFD5CD-0DEF-4BB0-9B4F-DEFC6CE73B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6AAFD5CD-0DEF-4BB0-9B4F-DEFC6CE73B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6AAFD5CD-0DEF-4BB0-9B4F-DEFC6CE73B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6AAFD5CD-0DEF-4BB0-9B4F-DEFC6CE73B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6AAFD5CD-0DEF-4BB0-9B4F-DEFC6CE73B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6AAFD5CD-0DEF-4BB0-9B4F-DEFC6CE73B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882900" y="237013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latin typeface="Arial" pitchFamily="34" charset="0"/>
              </a:rPr>
              <a:t>Prof. David R. Jackson</a:t>
            </a:r>
          </a:p>
          <a:p>
            <a:pPr algn="ctr" eaLnBrk="0" hangingPunct="0"/>
            <a:r>
              <a:rPr lang="en-US">
                <a:latin typeface="Arial" pitchFamily="34" charset="0"/>
              </a:rPr>
              <a:t>ECE Dept.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469521" y="160496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>
                <a:solidFill>
                  <a:srgbClr val="FF9933"/>
                </a:solidFill>
                <a:latin typeface="Arial" pitchFamily="34" charset="0"/>
              </a:rPr>
              <a:t>Spring </a:t>
            </a:r>
            <a:r>
              <a:rPr lang="en-US" b="1" dirty="0" smtClean="0">
                <a:solidFill>
                  <a:srgbClr val="FF9933"/>
                </a:solidFill>
                <a:latin typeface="Arial" pitchFamily="34" charset="0"/>
              </a:rPr>
              <a:t>2016</a:t>
            </a:r>
            <a:endParaRPr lang="en-US" sz="3200" dirty="0">
              <a:solidFill>
                <a:srgbClr val="FF9933"/>
              </a:solidFill>
              <a:latin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648200" y="4038600"/>
            <a:ext cx="3265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rgbClr val="0000FF"/>
                </a:solidFill>
                <a:latin typeface="Arial" pitchFamily="34" charset="0"/>
              </a:rPr>
              <a:t>Notes 30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352800" y="609600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ECE 6341 </a:t>
            </a:r>
          </a:p>
        </p:txBody>
      </p:sp>
      <p:pic>
        <p:nvPicPr>
          <p:cNvPr id="8" name="Picture 7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038600"/>
            <a:ext cx="2451100" cy="2451100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AFD5CD-0DEF-4BB0-9B4F-DEFC6CE73B78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620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2-D Stationary Phase (cont.)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354737" y="3936711"/>
            <a:ext cx="989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Define: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15224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Integral in </a:t>
            </a:r>
            <a:r>
              <a:rPr lang="en-US" i="1">
                <a:solidFill>
                  <a:srgbClr val="0000FF"/>
                </a:solidFill>
              </a:rPr>
              <a:t>t</a:t>
            </a: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:</a:t>
            </a:r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1905000" y="1905000"/>
          <a:ext cx="5143500" cy="1520825"/>
        </p:xfrm>
        <a:graphic>
          <a:graphicData uri="http://schemas.openxmlformats.org/presentationml/2006/ole">
            <p:oleObj spid="_x0000_s9221" name="Equation" r:id="rId4" imgW="1803240" imgH="533160" progId="Equation.DSMT4">
              <p:embed/>
            </p:oleObj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3475884" y="4274767"/>
          <a:ext cx="3276600" cy="1082675"/>
        </p:xfrm>
        <a:graphic>
          <a:graphicData uri="http://schemas.openxmlformats.org/presentationml/2006/ole">
            <p:oleObj spid="_x0000_s9222" name="Equation" r:id="rId5" imgW="1422360" imgH="46980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AFD5CD-0DEF-4BB0-9B4F-DEFC6CE73B7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960871" y="5371647"/>
            <a:ext cx="155202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And then let</a:t>
            </a:r>
            <a:endParaRPr lang="en-US" sz="2000" dirty="0">
              <a:solidFill>
                <a:srgbClr val="0000FF"/>
              </a:solidFill>
              <a:latin typeface="Arial" pitchFamily="34" charset="0"/>
            </a:endParaRPr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3512746" y="5814538"/>
          <a:ext cx="1727200" cy="585788"/>
        </p:xfrm>
        <a:graphic>
          <a:graphicData uri="http://schemas.openxmlformats.org/presentationml/2006/ole">
            <p:oleObj spid="_x0000_s9223" name="Equation" r:id="rId6" imgW="74916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620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2-D Stationary Phase (cont.)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57200" y="4572000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Hence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1779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Then we have</a:t>
            </a:r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3048000" y="1219200"/>
          <a:ext cx="3294063" cy="1185863"/>
        </p:xfrm>
        <a:graphic>
          <a:graphicData uri="http://schemas.openxmlformats.org/presentationml/2006/ole">
            <p:oleObj spid="_x0000_s10245" name="Equation" r:id="rId4" imgW="1269720" imgH="457200" progId="Equation.DSMT4">
              <p:embed/>
            </p:oleObj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152400" y="4876800"/>
          <a:ext cx="8458200" cy="1149350"/>
        </p:xfrm>
        <a:graphic>
          <a:graphicData uri="http://schemas.openxmlformats.org/presentationml/2006/ole">
            <p:oleObj spid="_x0000_s10246" name="Equation" r:id="rId5" imgW="4483080" imgH="609480" progId="Equation.DSMT4">
              <p:embed/>
            </p:oleObj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2209800" y="2743200"/>
          <a:ext cx="3911600" cy="1249363"/>
        </p:xfrm>
        <a:graphic>
          <a:graphicData uri="http://schemas.openxmlformats.org/presentationml/2006/ole">
            <p:oleObj spid="_x0000_s10247" name="Equation" r:id="rId6" imgW="1828800" imgH="583920" progId="Equation.DSMT4">
              <p:embed/>
            </p:oleObj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6705600" y="2355926"/>
          <a:ext cx="1524000" cy="615873"/>
        </p:xfrm>
        <a:graphic>
          <a:graphicData uri="http://schemas.openxmlformats.org/presentationml/2006/ole">
            <p:oleObj spid="_x0000_s10248" name="Equation" r:id="rId7" imgW="723600" imgH="291960" progId="Equation.DSMT4">
              <p:embed/>
            </p:oleObj>
          </a:graphicData>
        </a:graphic>
      </p:graphicFrame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934200" y="1828800"/>
            <a:ext cx="64152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Use</a:t>
            </a:r>
            <a:endParaRPr lang="en-US" sz="2000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AFD5CD-0DEF-4BB0-9B4F-DEFC6CE73B78}" type="slidenum">
              <a:rPr lang="en-US" smtClean="0"/>
              <a:pPr/>
              <a:t>11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500748" y="6068293"/>
            <a:ext cx="118753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7113855" y="6160717"/>
          <a:ext cx="298450" cy="488950"/>
        </p:xfrm>
        <a:graphic>
          <a:graphicData uri="http://schemas.openxmlformats.org/presentationml/2006/ole">
            <p:oleObj spid="_x0000_s10249" name="Equation" r:id="rId8" imgW="139680" imgH="228600" progId="Equation.DSMT4">
              <p:embed/>
            </p:oleObj>
          </a:graphicData>
        </a:graphic>
      </p:graphicFrame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4983739" y="6170613"/>
          <a:ext cx="327025" cy="488950"/>
        </p:xfrm>
        <a:graphic>
          <a:graphicData uri="http://schemas.openxmlformats.org/presentationml/2006/ole">
            <p:oleObj spid="_x0000_s10250" name="Equation" r:id="rId9" imgW="152280" imgH="228600" progId="Equation.DSMT4">
              <p:embed/>
            </p:oleObj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6113813" y="6078190"/>
            <a:ext cx="2258291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20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2-D Stationary Phase (cont.)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03263" y="1184275"/>
            <a:ext cx="176061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We then have</a:t>
            </a:r>
            <a:endParaRPr lang="en-US" sz="2000" dirty="0">
              <a:solidFill>
                <a:srgbClr val="0000FF"/>
              </a:solidFill>
              <a:latin typeface="Arial" pitchFamily="34" charset="0"/>
            </a:endParaRP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1752600" y="1752600"/>
          <a:ext cx="5897562" cy="4363150"/>
        </p:xfrm>
        <a:graphic>
          <a:graphicData uri="http://schemas.openxmlformats.org/presentationml/2006/ole">
            <p:oleObj spid="_x0000_s11268" name="Equation" r:id="rId4" imgW="2489040" imgH="184140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AFD5CD-0DEF-4BB0-9B4F-DEFC6CE73B78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620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2-D Stationary Phase (cont.)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066800" y="1143000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or</a:t>
            </a:r>
          </a:p>
        </p:txBody>
      </p:sp>
      <p:graphicFrame>
        <p:nvGraphicFramePr>
          <p:cNvPr id="41984" name="Object 0"/>
          <p:cNvGraphicFramePr>
            <a:graphicFrameLocks noChangeAspect="1"/>
          </p:cNvGraphicFramePr>
          <p:nvPr/>
        </p:nvGraphicFramePr>
        <p:xfrm>
          <a:off x="1633538" y="1905000"/>
          <a:ext cx="6026150" cy="3402013"/>
        </p:xfrm>
        <a:graphic>
          <a:graphicData uri="http://schemas.openxmlformats.org/presentationml/2006/ole">
            <p:oleObj spid="_x0000_s41984" name="Equation" r:id="rId4" imgW="2654280" imgH="149832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AFD5CD-0DEF-4BB0-9B4F-DEFC6CE73B78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7620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2-D Stationary Phase (cont.)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914400" y="2209800"/>
          <a:ext cx="2978150" cy="433388"/>
        </p:xfrm>
        <a:graphic>
          <a:graphicData uri="http://schemas.openxmlformats.org/presentationml/2006/ole">
            <p:oleObj spid="_x0000_s13316" name="Equation" r:id="rId4" imgW="1396800" imgH="203040" progId="Equation.DSMT4">
              <p:embed/>
            </p:oleObj>
          </a:graphicData>
        </a:graphic>
      </p:graphicFrame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57200" y="1295400"/>
            <a:ext cx="641233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</a:rPr>
              <a:t>Important special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</a:rPr>
              <a:t>case (often met in practice):</a:t>
            </a:r>
            <a:endParaRPr lang="en-US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09600" y="4343400"/>
            <a:ext cx="15367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In this case:</a:t>
            </a:r>
          </a:p>
        </p:txBody>
      </p:sp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2895600" y="5257800"/>
          <a:ext cx="1262063" cy="601663"/>
        </p:xfrm>
        <a:graphic>
          <a:graphicData uri="http://schemas.openxmlformats.org/presentationml/2006/ole">
            <p:oleObj spid="_x0000_s13322" name="Equation" r:id="rId5" imgW="533160" imgH="253800" progId="Equation.DSMT4">
              <p:embed/>
            </p:oleObj>
          </a:graphicData>
        </a:graphic>
      </p:graphicFrame>
      <p:graphicFrame>
        <p:nvGraphicFramePr>
          <p:cNvPr id="13323" name="Object 11"/>
          <p:cNvGraphicFramePr>
            <a:graphicFrameLocks noChangeAspect="1"/>
          </p:cNvGraphicFramePr>
          <p:nvPr/>
        </p:nvGraphicFramePr>
        <p:xfrm>
          <a:off x="2436813" y="4038600"/>
          <a:ext cx="5378450" cy="1562100"/>
        </p:xfrm>
        <a:graphic>
          <a:graphicData uri="http://schemas.openxmlformats.org/presentationml/2006/ole">
            <p:oleObj spid="_x0000_s13323" name="Equation" r:id="rId6" imgW="2273040" imgH="660240" progId="Equation.DSMT4">
              <p:embed/>
            </p:oleObj>
          </a:graphicData>
        </a:graphic>
      </p:graphicFrame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286000" y="3048000"/>
            <a:ext cx="608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itchFamily="34" charset="0"/>
              </a:rPr>
              <a:t>and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133600" y="5334000"/>
            <a:ext cx="452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so</a:t>
            </a:r>
          </a:p>
        </p:txBody>
      </p:sp>
      <p:graphicFrame>
        <p:nvGraphicFramePr>
          <p:cNvPr id="13326" name="Object 14"/>
          <p:cNvGraphicFramePr>
            <a:graphicFrameLocks noChangeAspect="1"/>
          </p:cNvGraphicFramePr>
          <p:nvPr/>
        </p:nvGraphicFramePr>
        <p:xfrm>
          <a:off x="3124200" y="2763838"/>
          <a:ext cx="1651000" cy="893762"/>
        </p:xfrm>
        <a:graphic>
          <a:graphicData uri="http://schemas.openxmlformats.org/presentationml/2006/ole">
            <p:oleObj spid="_x0000_s13326" name="Equation" r:id="rId7" imgW="774360" imgH="419040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AFD5CD-0DEF-4BB0-9B4F-DEFC6CE73B78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7620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2-D Stationary Phase (cont.)</a:t>
            </a: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000496" y="1848592"/>
          <a:ext cx="6577012" cy="1947862"/>
        </p:xfrm>
        <a:graphic>
          <a:graphicData uri="http://schemas.openxmlformats.org/presentationml/2006/ole">
            <p:oleObj spid="_x0000_s17412" name="Equation" r:id="rId4" imgW="3085920" imgH="914400" progId="Equation.DSMT4">
              <p:embed/>
            </p:oleObj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3074987" y="4482981"/>
          <a:ext cx="2150156" cy="891630"/>
        </p:xfrm>
        <a:graphic>
          <a:graphicData uri="http://schemas.openxmlformats.org/presentationml/2006/ole">
            <p:oleObj spid="_x0000_s17413" name="Equation" r:id="rId5" imgW="1041120" imgH="431640" progId="Equation.DSMT4">
              <p:embed/>
            </p:oleObj>
          </a:graphicData>
        </a:graphic>
      </p:graphicFrame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127662" y="3983182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where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57200" y="1371600"/>
            <a:ext cx="18192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We then have: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AFD5CD-0DEF-4BB0-9B4F-DEFC6CE73B78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7620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2-D Stationary Phase (cont.)</a:t>
            </a: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1447800" y="2057400"/>
          <a:ext cx="6251575" cy="1947863"/>
        </p:xfrm>
        <a:graphic>
          <a:graphicData uri="http://schemas.openxmlformats.org/presentationml/2006/ole">
            <p:oleObj spid="_x0000_s18435" name="Equation" r:id="rId4" imgW="2933640" imgH="914400" progId="Equation.DSMT4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3210297" y="5205592"/>
          <a:ext cx="2240478" cy="929084"/>
        </p:xfrm>
        <a:graphic>
          <a:graphicData uri="http://schemas.openxmlformats.org/presentationml/2006/ole">
            <p:oleObj spid="_x0000_s18436" name="Equation" r:id="rId5" imgW="1041120" imgH="431640" progId="Equation.DSMT4">
              <p:embed/>
            </p:oleObj>
          </a:graphicData>
        </a:graphic>
      </p:graphicFrame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981200" y="4572000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where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838200" y="1219200"/>
            <a:ext cx="298992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Hence, the final result is </a:t>
            </a:r>
            <a:endParaRPr lang="en-US" sz="2000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AFD5CD-0DEF-4BB0-9B4F-DEFC6CE73B78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620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2-D Stationary Phase Method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09600" y="2619375"/>
            <a:ext cx="316144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itchFamily="34" charset="0"/>
              </a:rPr>
              <a:t>2D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</a:rPr>
              <a:t>stationary phase point:</a:t>
            </a:r>
            <a:endParaRPr lang="en-US" sz="2000" dirty="0">
              <a:solidFill>
                <a:srgbClr val="FF0000"/>
              </a:solidFill>
              <a:latin typeface="Arial" pitchFamily="34" charset="0"/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209800" y="990600"/>
          <a:ext cx="4572000" cy="1036638"/>
        </p:xfrm>
        <a:graphic>
          <a:graphicData uri="http://schemas.openxmlformats.org/presentationml/2006/ole">
            <p:oleObj spid="_x0000_s4100" name="Equation" r:id="rId4" imgW="1942920" imgH="380880" progId="Equation.DSMT4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962400" y="2286000"/>
          <a:ext cx="2079625" cy="1171575"/>
        </p:xfrm>
        <a:graphic>
          <a:graphicData uri="http://schemas.openxmlformats.org/presentationml/2006/ole">
            <p:oleObj spid="_x0000_s4101" name="Equation" r:id="rId5" imgW="901440" imgH="507960" progId="Equation.DSMT4">
              <p:embed/>
            </p:oleObj>
          </a:graphicData>
        </a:graphic>
      </p:graphicFrame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914400" y="3810000"/>
            <a:ext cx="1171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Assume </a:t>
            </a:r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2057400" y="3733800"/>
          <a:ext cx="2251075" cy="577850"/>
        </p:xfrm>
        <a:graphic>
          <a:graphicData uri="http://schemas.openxmlformats.org/presentationml/2006/ole">
            <p:oleObj spid="_x0000_s4103" name="Equation" r:id="rId6" imgW="990360" imgH="253800" progId="Equation.DSMT4">
              <p:embed/>
            </p:oleObj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1638300" y="4595813"/>
          <a:ext cx="5980113" cy="1993900"/>
        </p:xfrm>
        <a:graphic>
          <a:graphicData uri="http://schemas.openxmlformats.org/presentationml/2006/ole">
            <p:oleObj spid="_x0000_s4104" name="Equation" r:id="rId7" imgW="2781000" imgH="927000" progId="Equation.DSMT4">
              <p:embed/>
            </p:oleObj>
          </a:graphicData>
        </a:graphic>
      </p:graphicFrame>
      <p:sp>
        <p:nvSpPr>
          <p:cNvPr id="4105" name="Line 9"/>
          <p:cNvSpPr>
            <a:spLocks noChangeShapeType="1"/>
          </p:cNvSpPr>
          <p:nvPr/>
        </p:nvSpPr>
        <p:spPr bwMode="auto">
          <a:xfrm flipV="1">
            <a:off x="4343400" y="4572000"/>
            <a:ext cx="588963" cy="727075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V="1">
            <a:off x="6096000" y="4495800"/>
            <a:ext cx="588963" cy="727075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AFD5CD-0DEF-4BB0-9B4F-DEFC6CE73B7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2-D Stationary Phase (cont.)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057400" y="1295400"/>
            <a:ext cx="1003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Denote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839190" y="4243449"/>
            <a:ext cx="833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Then </a:t>
            </a:r>
          </a:p>
        </p:txBody>
      </p:sp>
      <p:graphicFrame>
        <p:nvGraphicFramePr>
          <p:cNvPr id="38912" name="Object 1024"/>
          <p:cNvGraphicFramePr>
            <a:graphicFrameLocks noChangeAspect="1"/>
          </p:cNvGraphicFramePr>
          <p:nvPr/>
        </p:nvGraphicFramePr>
        <p:xfrm>
          <a:off x="3441700" y="1547813"/>
          <a:ext cx="2357438" cy="2301875"/>
        </p:xfrm>
        <a:graphic>
          <a:graphicData uri="http://schemas.openxmlformats.org/presentationml/2006/ole">
            <p:oleObj spid="_x0000_s38912" name="Equation" r:id="rId4" imgW="1091880" imgH="1066680" progId="Equation.DSMT4">
              <p:embed/>
            </p:oleObj>
          </a:graphicData>
        </a:graphic>
      </p:graphicFrame>
      <p:graphicFrame>
        <p:nvGraphicFramePr>
          <p:cNvPr id="38913" name="Object 1025"/>
          <p:cNvGraphicFramePr>
            <a:graphicFrameLocks noChangeAspect="1"/>
          </p:cNvGraphicFramePr>
          <p:nvPr/>
        </p:nvGraphicFramePr>
        <p:xfrm>
          <a:off x="355600" y="4800600"/>
          <a:ext cx="8342313" cy="958850"/>
        </p:xfrm>
        <a:graphic>
          <a:graphicData uri="http://schemas.openxmlformats.org/presentationml/2006/ole">
            <p:oleObj spid="_x0000_s38913" name="Equation" r:id="rId5" imgW="3974760" imgH="45720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AFD5CD-0DEF-4BB0-9B4F-DEFC6CE73B78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620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2-D Stationary Phase (cont.)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219200" y="1219200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Let</a:t>
            </a:r>
          </a:p>
        </p:txBody>
      </p:sp>
      <p:graphicFrame>
        <p:nvGraphicFramePr>
          <p:cNvPr id="39936" name="Object 1024"/>
          <p:cNvGraphicFramePr>
            <a:graphicFrameLocks noChangeAspect="1"/>
          </p:cNvGraphicFramePr>
          <p:nvPr/>
        </p:nvGraphicFramePr>
        <p:xfrm>
          <a:off x="2120900" y="1196975"/>
          <a:ext cx="1398588" cy="987425"/>
        </p:xfrm>
        <a:graphic>
          <a:graphicData uri="http://schemas.openxmlformats.org/presentationml/2006/ole">
            <p:oleObj spid="_x0000_s39936" name="Equation" r:id="rId4" imgW="647640" imgH="457200" progId="Equation.DSMT4">
              <p:embed/>
            </p:oleObj>
          </a:graphicData>
        </a:graphic>
      </p:graphicFrame>
      <p:graphicFrame>
        <p:nvGraphicFramePr>
          <p:cNvPr id="39937" name="Object 1025"/>
          <p:cNvGraphicFramePr>
            <a:graphicFrameLocks noChangeAspect="1"/>
          </p:cNvGraphicFramePr>
          <p:nvPr/>
        </p:nvGraphicFramePr>
        <p:xfrm>
          <a:off x="5257801" y="2514600"/>
          <a:ext cx="2667000" cy="2007000"/>
        </p:xfrm>
        <a:graphic>
          <a:graphicData uri="http://schemas.openxmlformats.org/presentationml/2006/ole">
            <p:oleObj spid="_x0000_s39937" name="Equation" r:id="rId5" imgW="1282680" imgH="965160" progId="Equation.DSMT4">
              <p:embed/>
            </p:oleObj>
          </a:graphicData>
        </a:graphic>
      </p:graphicFrame>
      <p:graphicFrame>
        <p:nvGraphicFramePr>
          <p:cNvPr id="39938" name="Object 1026"/>
          <p:cNvGraphicFramePr>
            <a:graphicFrameLocks noChangeAspect="1"/>
          </p:cNvGraphicFramePr>
          <p:nvPr/>
        </p:nvGraphicFramePr>
        <p:xfrm>
          <a:off x="1752600" y="2819400"/>
          <a:ext cx="1654175" cy="1120775"/>
        </p:xfrm>
        <a:graphic>
          <a:graphicData uri="http://schemas.openxmlformats.org/presentationml/2006/ole">
            <p:oleObj spid="_x0000_s39938" name="Equation" r:id="rId6" imgW="787320" imgH="533160" progId="Equation.DSMT4">
              <p:embed/>
            </p:oleObj>
          </a:graphicData>
        </a:graphic>
      </p:graphicFrame>
      <p:graphicFrame>
        <p:nvGraphicFramePr>
          <p:cNvPr id="39939" name="Object 1027"/>
          <p:cNvGraphicFramePr>
            <a:graphicFrameLocks noChangeAspect="1"/>
          </p:cNvGraphicFramePr>
          <p:nvPr/>
        </p:nvGraphicFramePr>
        <p:xfrm>
          <a:off x="565150" y="5257800"/>
          <a:ext cx="8158163" cy="1052513"/>
        </p:xfrm>
        <a:graphic>
          <a:graphicData uri="http://schemas.openxmlformats.org/presentationml/2006/ole">
            <p:oleObj spid="_x0000_s39939" name="Equation" r:id="rId7" imgW="3543120" imgH="457200" progId="Equation.DSMT4">
              <p:embed/>
            </p:oleObj>
          </a:graphicData>
        </a:graphic>
      </p:graphicFrame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191000" y="2743200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where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914400" y="2819400"/>
            <a:ext cx="608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and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57200" y="4724400"/>
            <a:ext cx="1749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We then have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AFD5CD-0DEF-4BB0-9B4F-DEFC6CE73B7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620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2-D Stationary Phase (cont.)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676400" y="2590800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Let</a:t>
            </a:r>
          </a:p>
        </p:txBody>
      </p:sp>
      <p:graphicFrame>
        <p:nvGraphicFramePr>
          <p:cNvPr id="40960" name="Object 0"/>
          <p:cNvGraphicFramePr>
            <a:graphicFrameLocks noChangeAspect="1"/>
          </p:cNvGraphicFramePr>
          <p:nvPr/>
        </p:nvGraphicFramePr>
        <p:xfrm>
          <a:off x="2362200" y="2895600"/>
          <a:ext cx="3476625" cy="673100"/>
        </p:xfrm>
        <a:graphic>
          <a:graphicData uri="http://schemas.openxmlformats.org/presentationml/2006/ole">
            <p:oleObj spid="_x0000_s40960" name="Equation" r:id="rId4" imgW="1511280" imgH="291960" progId="Equation.DSMT4">
              <p:embed/>
            </p:oleObj>
          </a:graphicData>
        </a:graphic>
      </p:graphicFrame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457200" y="4572000"/>
          <a:ext cx="8248650" cy="1398588"/>
        </p:xfrm>
        <a:graphic>
          <a:graphicData uri="http://schemas.openxmlformats.org/presentationml/2006/ole">
            <p:oleObj spid="_x0000_s40961" name="Equation" r:id="rId5" imgW="3670200" imgH="622080" progId="Equation.DSMT4">
              <p:embed/>
            </p:oleObj>
          </a:graphicData>
        </a:graphic>
      </p:graphicFrame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685800" y="4267200"/>
            <a:ext cx="1749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We then have</a:t>
            </a: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457200" y="1219200"/>
          <a:ext cx="8158163" cy="1052513"/>
        </p:xfrm>
        <a:graphic>
          <a:graphicData uri="http://schemas.openxmlformats.org/presentationml/2006/ole">
            <p:oleObj spid="_x0000_s40962" name="Equation" r:id="rId6" imgW="3543120" imgH="45720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AFD5CD-0DEF-4BB0-9B4F-DEFC6CE73B78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382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2-D Stationary Phase (cont.)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457200" y="1219200"/>
          <a:ext cx="8248650" cy="1398588"/>
        </p:xfrm>
        <a:graphic>
          <a:graphicData uri="http://schemas.openxmlformats.org/presentationml/2006/ole">
            <p:oleObj spid="_x0000_s7172" name="Equation" r:id="rId4" imgW="3670200" imgH="622080" progId="Equation.DSMT4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533400" y="3962400"/>
          <a:ext cx="7848600" cy="2098647"/>
        </p:xfrm>
        <a:graphic>
          <a:graphicData uri="http://schemas.openxmlformats.org/presentationml/2006/ole">
            <p:oleObj spid="_x0000_s7173" name="Equation" r:id="rId5" imgW="4559040" imgH="1218960" progId="Equation.DSMT4">
              <p:embed/>
            </p:oleObj>
          </a:graphicData>
        </a:graphic>
      </p:graphicFrame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28600" y="3352800"/>
            <a:ext cx="2609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Complete the square: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876800" y="2667000"/>
            <a:ext cx="3810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6629400" y="2819400"/>
          <a:ext cx="342900" cy="512763"/>
        </p:xfrm>
        <a:graphic>
          <a:graphicData uri="http://schemas.openxmlformats.org/presentationml/2006/ole">
            <p:oleObj spid="_x0000_s7177" name="Equation" r:id="rId6" imgW="152280" imgH="22860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AFD5CD-0DEF-4BB0-9B4F-DEFC6CE73B78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8382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2-D Stationary Phase (cont.)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62000" y="3429000"/>
            <a:ext cx="1295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Now use</a:t>
            </a:r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533400" y="1524000"/>
          <a:ext cx="8077200" cy="1870075"/>
        </p:xfrm>
        <a:graphic>
          <a:graphicData uri="http://schemas.openxmlformats.org/presentationml/2006/ole">
            <p:oleObj spid="_x0000_s8197" name="Equation" r:id="rId4" imgW="3288960" imgH="761760" progId="Equation.DSMT4">
              <p:embed/>
            </p:oleObj>
          </a:graphicData>
        </a:graphic>
      </p:graphicFrame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81000" y="1066800"/>
            <a:ext cx="269176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The integral </a:t>
            </a:r>
            <a:r>
              <a:rPr lang="en-US" i="1" dirty="0" smtClean="0">
                <a:solidFill>
                  <a:srgbClr val="0000FF"/>
                </a:solidFill>
              </a:rPr>
              <a:t>I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is then</a:t>
            </a:r>
          </a:p>
        </p:txBody>
      </p:sp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2249488" y="3505200"/>
          <a:ext cx="2582862" cy="1012825"/>
        </p:xfrm>
        <a:graphic>
          <a:graphicData uri="http://schemas.openxmlformats.org/presentationml/2006/ole">
            <p:oleObj spid="_x0000_s8202" name="Equation" r:id="rId5" imgW="1231560" imgH="482400" progId="Equation.DSMT4">
              <p:embed/>
            </p:oleObj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5791200" y="3810000"/>
          <a:ext cx="1038225" cy="373063"/>
        </p:xfrm>
        <a:graphic>
          <a:graphicData uri="http://schemas.openxmlformats.org/presentationml/2006/ole">
            <p:oleObj spid="_x0000_s8203" name="Equation" r:id="rId6" imgW="495000" imgH="177480" progId="Equation.DSMT4">
              <p:embed/>
            </p:oleObj>
          </a:graphicData>
        </a:graphic>
      </p:graphicFrame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1676401" y="5048633"/>
          <a:ext cx="6019799" cy="1204530"/>
        </p:xfrm>
        <a:graphic>
          <a:graphicData uri="http://schemas.openxmlformats.org/presentationml/2006/ole">
            <p:oleObj spid="_x0000_s8204" name="Equation" r:id="rId7" imgW="2730240" imgH="545760" progId="Equation.DSMT4">
              <p:embed/>
            </p:oleObj>
          </a:graphicData>
        </a:graphic>
      </p:graphicFrame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143000" y="47244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so</a:t>
            </a:r>
            <a:endParaRPr lang="en-US" sz="2000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AFD5CD-0DEF-4BB0-9B4F-DEFC6CE73B78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7620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2-D Stationary Phase (cont.)</a:t>
            </a:r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881063" y="2633663"/>
          <a:ext cx="7232650" cy="1560512"/>
        </p:xfrm>
        <a:graphic>
          <a:graphicData uri="http://schemas.openxmlformats.org/presentationml/2006/ole">
            <p:oleObj spid="_x0000_s20488" name="Equation" r:id="rId4" imgW="2946240" imgH="634680" progId="Equation.DSMT4">
              <p:embed/>
            </p:oleObj>
          </a:graphicData>
        </a:graphic>
      </p:graphicFrame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57200" y="1752600"/>
            <a:ext cx="7903126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The integral </a:t>
            </a:r>
            <a:r>
              <a:rPr lang="en-US" i="1" dirty="0" smtClean="0">
                <a:solidFill>
                  <a:srgbClr val="0000FF"/>
                </a:solidFill>
              </a:rPr>
              <a:t>I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is then in the form of the product of 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two 1-D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integrals: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AFD5CD-0DEF-4BB0-9B4F-DEFC6CE73B78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620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2-D Stationary Phase (cont.)</a:t>
            </a:r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2652713" y="2819400"/>
          <a:ext cx="3036887" cy="3308350"/>
        </p:xfrm>
        <a:graphic>
          <a:graphicData uri="http://schemas.openxmlformats.org/presentationml/2006/ole">
            <p:oleObj spid="_x0000_s16391" name="Equation" r:id="rId4" imgW="1295280" imgH="1409400" progId="Equation.DSMT4">
              <p:embed/>
            </p:oleObj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2957513" y="1295400"/>
          <a:ext cx="1419225" cy="568325"/>
        </p:xfrm>
        <a:graphic>
          <a:graphicData uri="http://schemas.openxmlformats.org/presentationml/2006/ole">
            <p:oleObj spid="_x0000_s16392" name="Equation" r:id="rId5" imgW="571320" imgH="228600" progId="Equation.DSMT4">
              <p:embed/>
            </p:oleObj>
          </a:graphicData>
        </a:graphic>
      </p:graphicFrame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09600" y="1371600"/>
            <a:ext cx="21431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This has the form</a:t>
            </a:r>
          </a:p>
        </p:txBody>
      </p:sp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6705600" y="3581400"/>
          <a:ext cx="1398588" cy="506413"/>
        </p:xfrm>
        <a:graphic>
          <a:graphicData uri="http://schemas.openxmlformats.org/presentationml/2006/ole">
            <p:oleObj spid="_x0000_s16394" name="Equation" r:id="rId6" imgW="596880" imgH="215640" progId="Equation.DSMT4">
              <p:embed/>
            </p:oleObj>
          </a:graphicData>
        </a:graphic>
      </p:graphicFrame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705600" y="3124200"/>
            <a:ext cx="64152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Use</a:t>
            </a:r>
            <a:endParaRPr lang="en-US" sz="2000" dirty="0">
              <a:solidFill>
                <a:srgbClr val="0000FF"/>
              </a:solidFill>
              <a:latin typeface="Arial" pitchFamily="34" charset="0"/>
            </a:endParaRPr>
          </a:p>
        </p:txBody>
      </p:sp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5943600" y="5181600"/>
          <a:ext cx="2828925" cy="935038"/>
        </p:xfrm>
        <a:graphic>
          <a:graphicData uri="http://schemas.openxmlformats.org/presentationml/2006/ole">
            <p:oleObj spid="_x0000_s16396" name="Equation" r:id="rId7" imgW="1384200" imgH="457200" progId="Equation.DSMT4">
              <p:embed/>
            </p:oleObj>
          </a:graphicData>
        </a:graphic>
      </p:graphicFrame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6781800" y="4876800"/>
            <a:ext cx="1384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Recall that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AFD5CD-0DEF-4BB0-9B4F-DEFC6CE73B78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066800" y="2572000"/>
            <a:ext cx="1662635" cy="400110"/>
            <a:chOff x="1066800" y="2619500"/>
            <a:chExt cx="1662635" cy="400110"/>
          </a:xfrm>
        </p:grpSpPr>
        <p:sp>
          <p:nvSpPr>
            <p:cNvPr id="16388" name="Text Box 4"/>
            <p:cNvSpPr txBox="1">
              <a:spLocks noChangeArrowheads="1"/>
            </p:cNvSpPr>
            <p:nvPr/>
          </p:nvSpPr>
          <p:spPr bwMode="auto">
            <a:xfrm>
              <a:off x="1066800" y="2619500"/>
              <a:ext cx="1662635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  <a:latin typeface="Arial" pitchFamily="34" charset="0"/>
                </a:rPr>
                <a:t>Integral </a:t>
              </a:r>
              <a:r>
                <a:rPr lang="en-US" sz="2000" dirty="0" smtClean="0">
                  <a:solidFill>
                    <a:srgbClr val="0000FF"/>
                  </a:solidFill>
                  <a:latin typeface="Arial" pitchFamily="34" charset="0"/>
                </a:rPr>
                <a:t>in    :</a:t>
              </a:r>
              <a:endParaRPr lang="en-US" sz="2000" dirty="0">
                <a:solidFill>
                  <a:srgbClr val="0000FF"/>
                </a:solidFill>
                <a:latin typeface="Arial" pitchFamily="34" charset="0"/>
              </a:endParaRPr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/>
          </p:nvGraphicFramePr>
          <p:xfrm>
            <a:off x="2286000" y="2663060"/>
            <a:ext cx="241300" cy="313690"/>
          </p:xfrm>
          <a:graphic>
            <a:graphicData uri="http://schemas.openxmlformats.org/presentationml/2006/ole">
              <p:oleObj spid="_x0000_s16397" name="Equation" r:id="rId8" imgW="126720" imgH="16488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236</Words>
  <Application>Microsoft Office PowerPoint</Application>
  <PresentationFormat>On-screen Show (4:3)</PresentationFormat>
  <Paragraphs>87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Default Design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Osman Yesim</dc:creator>
  <cp:lastModifiedBy>Reviewer</cp:lastModifiedBy>
  <cp:revision>74</cp:revision>
  <dcterms:created xsi:type="dcterms:W3CDTF">2005-03-28T07:06:17Z</dcterms:created>
  <dcterms:modified xsi:type="dcterms:W3CDTF">2016-03-29T01:55:52Z</dcterms:modified>
</cp:coreProperties>
</file>