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9" r:id="rId17"/>
    <p:sldId id="280" r:id="rId18"/>
    <p:sldId id="271" r:id="rId19"/>
    <p:sldId id="272" r:id="rId20"/>
    <p:sldId id="273" r:id="rId21"/>
    <p:sldId id="274" r:id="rId22"/>
    <p:sldId id="275" r:id="rId23"/>
    <p:sldId id="281" r:id="rId24"/>
    <p:sldId id="276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0000FF"/>
    <a:srgbClr val="00FFFF"/>
    <a:srgbClr val="FF0000"/>
    <a:srgbClr val="FF3300"/>
    <a:srgbClr val="FF9933"/>
    <a:srgbClr val="FF6600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10" autoAdjust="0"/>
    <p:restoredTop sz="93388" autoAdjust="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60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8.wmf"/><Relationship Id="rId2" Type="http://schemas.openxmlformats.org/officeDocument/2006/relationships/image" Target="../media/image4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4.wmf"/><Relationship Id="rId7" Type="http://schemas.openxmlformats.org/officeDocument/2006/relationships/image" Target="../media/image34.wmf"/><Relationship Id="rId2" Type="http://schemas.openxmlformats.org/officeDocument/2006/relationships/image" Target="../media/image3.wmf"/><Relationship Id="rId1" Type="http://schemas.openxmlformats.org/officeDocument/2006/relationships/image" Target="../media/image3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6.wmf"/><Relationship Id="rId9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7BC39-E466-4651-8553-A33586F609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725C-E5A6-4685-9C20-C9D9BCE9D403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CCDA5-543B-443A-84DA-F84B65044BD3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7218E-0AB4-4A28-848B-2631CF08ADCE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7CF02-2AC2-4D62-B6AF-218160C79895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ACD2C-5702-4480-BD25-865CDF61B187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85ABD-DDA3-4C4C-B65A-8BFC70CA89F0}" type="slidenum">
              <a:rPr lang="en-US"/>
              <a:pPr/>
              <a:t>14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B45B8-A6B5-48E8-8AEF-EBEED803516E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82BCF-D8CD-4E21-9701-C69CB0A2696A}" type="slidenum">
              <a:rPr lang="en-US"/>
              <a:pPr/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EB481-80DB-48E7-8D33-29CE34FBD8B4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457B4-5E0A-4D55-BF60-8FD02B1EC183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E7E03-A54B-4B48-9CA9-6B49C314F72F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26F42-0CFF-4527-A30E-9EB74366D54F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8C180-3025-40B9-9883-F0DF62128F43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B52AF-36F2-4701-A855-3DF8A7BFCF16}" type="slidenum">
              <a:rPr lang="en-US"/>
              <a:pPr/>
              <a:t>21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709A1-E4D6-449A-96A8-A114351F8E90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23692-7BF8-45E7-A326-8AE835430C09}" type="slidenum">
              <a:rPr lang="en-US"/>
              <a:pPr/>
              <a:t>23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3C13-C339-4139-B594-BB80113FEDCC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58311-E2CA-4CEE-9F65-A65BC79CEC8A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C49D7-A98F-47FB-8250-0E73A88A1BD0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83602-66AB-4A85-9B1F-BBBACAFB2531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5899C-582C-4F8E-90A5-C1530ADA5BD1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BC9C4-67B2-4943-87D1-9725EF729FD4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5B82F-5C52-47FD-A715-B8399320E2F4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2978F-DFD5-4062-A5EE-D1002E9CD6AA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9711CF14-B0AD-496D-A107-229AE35590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8989EFC7-0360-409E-B0A4-E3F70A9E5E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59B97D9B-9564-4CFA-A100-58AA11E1EC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32BF5482-67EA-4BCB-B35C-D1EF0FD50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97DC67B3-44A0-4144-AA28-4E4050746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 sz="1200"/>
            </a:lvl1pPr>
          </a:lstStyle>
          <a:p>
            <a:fld id="{6ED2FBBD-FA18-4409-86FA-4ABAF5833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AE7D8486-76F2-4FEF-AD58-538AD715F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8E45DCA6-1E7F-4398-9A7F-351F153667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C46D3799-E205-41A1-8A28-7EAB76B813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BC3E7FC8-A3DB-414F-928D-0A044E54B8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E92356D4-2C66-4E26-98B4-F7E5AA7631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E47D3471-16E6-4F6A-A594-57262474BE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82900" y="221773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pitchFamily="34" charset="0"/>
              </a:rPr>
              <a:t>Prof. David R. Jackson</a:t>
            </a:r>
          </a:p>
          <a:p>
            <a:pPr algn="ctr" eaLnBrk="0" hangingPunct="0"/>
            <a:r>
              <a:rPr lang="en-US">
                <a:latin typeface="Arial" pitchFamily="34" charset="0"/>
              </a:rPr>
              <a:t>ECE Dept.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69521" y="145256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FF9933"/>
                </a:solidFill>
                <a:latin typeface="Arial" pitchFamily="34" charset="0"/>
              </a:rPr>
              <a:t>Spring </a:t>
            </a:r>
            <a:r>
              <a:rPr lang="en-US" b="1" dirty="0" smtClean="0">
                <a:solidFill>
                  <a:srgbClr val="FF9933"/>
                </a:solidFill>
                <a:latin typeface="Arial" pitchFamily="34" charset="0"/>
              </a:rPr>
              <a:t>2016</a:t>
            </a:r>
            <a:endParaRPr lang="en-US" sz="32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0" y="4038600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  <a:latin typeface="Arial" pitchFamily="34" charset="0"/>
              </a:rPr>
              <a:t>Notes 31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52800" y="45720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FBBD-FA18-4409-86FA-4ABAF58334C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874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676400" y="4495800"/>
            <a:ext cx="62520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(The details of these calculations have been omitted.)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082800" y="1511300"/>
          <a:ext cx="4956175" cy="2349500"/>
        </p:xfrm>
        <a:graphic>
          <a:graphicData uri="http://schemas.openxmlformats.org/presentationml/2006/ole">
            <p:oleObj spid="_x0000_s21508" name="Equation" r:id="rId4" imgW="2197080" imgH="104112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089400" y="1308100"/>
          <a:ext cx="908050" cy="1028700"/>
        </p:xfrm>
        <a:graphic>
          <a:graphicData uri="http://schemas.openxmlformats.org/presentationml/2006/ole">
            <p:oleObj spid="_x0000_s22531" name="Equation" r:id="rId4" imgW="380880" imgH="43164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62000" y="3124200"/>
          <a:ext cx="7535862" cy="2607914"/>
        </p:xfrm>
        <a:graphic>
          <a:graphicData uri="http://schemas.openxmlformats.org/presentationml/2006/ole">
            <p:oleObj spid="_x0000_s22532" name="Equation" r:id="rId5" imgW="4000320" imgH="1384200" progId="Equation.DSMT4">
              <p:embed/>
            </p:oleObj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19400" y="10668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Also,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71525" y="20002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640013" y="1446213"/>
          <a:ext cx="4086225" cy="2411412"/>
        </p:xfrm>
        <a:graphic>
          <a:graphicData uri="http://schemas.openxmlformats.org/presentationml/2006/ole">
            <p:oleObj spid="_x0000_s23555" name="Equation" r:id="rId4" imgW="2044440" imgH="1206360" progId="Equation.DSMT4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060700" y="4445000"/>
          <a:ext cx="3157538" cy="947737"/>
        </p:xfrm>
        <a:graphic>
          <a:graphicData uri="http://schemas.openxmlformats.org/presentationml/2006/ole">
            <p:oleObj spid="_x0000_s23556" name="Equation" r:id="rId5" imgW="1396800" imgH="419040" progId="Equation.DSMT4">
              <p:embed/>
            </p:oleObj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54213" y="4322762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814838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This problem thus fits into the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</a:rPr>
              <a:t>“important special case” mentioned in Notes 30.</a:t>
            </a:r>
            <a:endParaRPr lang="en-US" sz="18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08063" y="1130300"/>
            <a:ext cx="509626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Recall that for this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“important special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case,”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295400" y="1600200"/>
          <a:ext cx="6251575" cy="1949450"/>
        </p:xfrm>
        <a:graphic>
          <a:graphicData uri="http://schemas.openxmlformats.org/presentationml/2006/ole">
            <p:oleObj spid="_x0000_s24581" name="Equation" r:id="rId4" imgW="2933640" imgH="914400" progId="Equation.DSMT4">
              <p:embed/>
            </p:oleObj>
          </a:graphicData>
        </a:graphic>
      </p:graphicFrame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219200" y="4495800"/>
            <a:ext cx="4357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Choose + sign, since </a:t>
            </a:r>
            <a:r>
              <a:rPr lang="en-US" sz="2000" i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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sz="2000">
                <a:solidFill>
                  <a:srgbClr val="0000FF"/>
                </a:solidFill>
                <a:sym typeface="Symbol" pitchFamily="18" charset="2"/>
              </a:rPr>
              <a:t>&gt; 0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and </a:t>
            </a:r>
            <a:r>
              <a:rPr lang="en-US" sz="2000" i="1">
                <a:solidFill>
                  <a:srgbClr val="0000FF"/>
                </a:solidFill>
                <a:sym typeface="Symbol" pitchFamily="18" charset="2"/>
              </a:rPr>
              <a:t></a:t>
            </a:r>
            <a:r>
              <a:rPr lang="en-US" sz="2000">
                <a:solidFill>
                  <a:srgbClr val="0000FF"/>
                </a:solidFill>
                <a:sym typeface="Symbol" pitchFamily="18" charset="2"/>
              </a:rPr>
              <a:t> &gt;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sz="200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.</a:t>
            </a:r>
            <a:endParaRPr lang="en-US" sz="200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795588" y="5257800"/>
          <a:ext cx="3859212" cy="914400"/>
        </p:xfrm>
        <a:graphic>
          <a:graphicData uri="http://schemas.openxmlformats.org/presentationml/2006/ole">
            <p:oleObj spid="_x0000_s24584" name="Equation" r:id="rId5" imgW="1981080" imgH="469800" progId="Equation.DSMT4">
              <p:embed/>
            </p:oleObj>
          </a:graphicData>
        </a:graphic>
      </p:graphicFrame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38200" y="5565775"/>
            <a:ext cx="1919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Also, recall that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2300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Therefore we have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085850" y="1981200"/>
          <a:ext cx="6553200" cy="3148013"/>
        </p:xfrm>
        <a:graphic>
          <a:graphicData uri="http://schemas.openxmlformats.org/presentationml/2006/ole">
            <p:oleObj spid="_x0000_s34820" name="Equation" r:id="rId4" imgW="2908080" imgH="13968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55800" y="49657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887413" y="1898650"/>
          <a:ext cx="7067550" cy="2078038"/>
        </p:xfrm>
        <a:graphic>
          <a:graphicData uri="http://schemas.openxmlformats.org/presentationml/2006/ole">
            <p:oleObj spid="_x0000_s25605" name="Equation" r:id="rId4" imgW="4228920" imgH="124452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767013" y="5410200"/>
          <a:ext cx="3086100" cy="709613"/>
        </p:xfrm>
        <a:graphic>
          <a:graphicData uri="http://schemas.openxmlformats.org/presentationml/2006/ole">
            <p:oleObj spid="_x0000_s25606" name="Equation" r:id="rId5" imgW="1104840" imgH="2538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" y="1016000"/>
            <a:ext cx="4456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At the stationary phase point we have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096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31900" y="17399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Also,</a:t>
            </a: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2133600" y="2286000"/>
          <a:ext cx="4275138" cy="1379538"/>
        </p:xfrm>
        <a:graphic>
          <a:graphicData uri="http://schemas.openxmlformats.org/presentationml/2006/ole">
            <p:oleObj spid="_x0000_s35848" name="Equation" r:id="rId4" imgW="2006280" imgH="647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10922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806450" y="1549400"/>
          <a:ext cx="7423150" cy="1055688"/>
        </p:xfrm>
        <a:graphic>
          <a:graphicData uri="http://schemas.openxmlformats.org/presentationml/2006/ole">
            <p:oleObj spid="_x0000_s36869" name="Equation" r:id="rId4" imgW="3479760" imgH="495000" progId="Equation.DSMT4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514600" y="3086100"/>
          <a:ext cx="3581400" cy="1066800"/>
        </p:xfrm>
        <a:graphic>
          <a:graphicData uri="http://schemas.openxmlformats.org/presentationml/2006/ole">
            <p:oleObj spid="_x0000_s36870" name="Equation" r:id="rId5" imgW="1663560" imgH="495000" progId="Equation.DSMT4">
              <p:embed/>
            </p:oleObj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600200" y="3390900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Note:</a:t>
            </a: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524000" y="4876800"/>
          <a:ext cx="5867400" cy="1000125"/>
        </p:xfrm>
        <a:graphic>
          <a:graphicData uri="http://schemas.openxmlformats.org/presentationml/2006/ole">
            <p:oleObj spid="_x0000_s36872" name="Equation" r:id="rId6" imgW="2831760" imgH="482400" progId="Equation.DSMT4">
              <p:embed/>
            </p:oleObj>
          </a:graphicData>
        </a:graphic>
      </p:graphicFrame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33400" y="44196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905000" y="6089650"/>
            <a:ext cx="4983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</a:rPr>
              <a:t>(We are returning </a:t>
            </a:r>
            <a:r>
              <a:rPr lang="en-US" sz="1600" dirty="0">
                <a:latin typeface="Arial" pitchFamily="34" charset="0"/>
              </a:rPr>
              <a:t>to </a:t>
            </a:r>
            <a:r>
              <a:rPr lang="en-US" sz="1600" dirty="0" err="1">
                <a:latin typeface="Arial" pitchFamily="34" charset="0"/>
              </a:rPr>
              <a:t>unnormalized</a:t>
            </a:r>
            <a:r>
              <a:rPr lang="en-US" sz="1600" dirty="0">
                <a:latin typeface="Arial" pitchFamily="34" charset="0"/>
              </a:rPr>
              <a:t> variable </a:t>
            </a:r>
            <a:r>
              <a:rPr lang="en-US" sz="1600" dirty="0" smtClean="0">
                <a:latin typeface="Arial" pitchFamily="34" charset="0"/>
              </a:rPr>
              <a:t>notation.)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6403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Assume that only the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</a:rPr>
              <a:t>tangential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aperture field is known:</a:t>
            </a: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692400" y="1714500"/>
          <a:ext cx="3405188" cy="492125"/>
        </p:xfrm>
        <a:graphic>
          <a:graphicData uri="http://schemas.openxmlformats.org/presentationml/2006/ole">
            <p:oleObj spid="_x0000_s27653" name="Equation" r:id="rId4" imgW="1663560" imgH="24120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481138" y="3733800"/>
          <a:ext cx="5529262" cy="1016000"/>
        </p:xfrm>
        <a:graphic>
          <a:graphicData uri="http://schemas.openxmlformats.org/presentationml/2006/ole">
            <p:oleObj spid="_x0000_s27654" name="Equation" r:id="rId5" imgW="2628720" imgH="482400" progId="Equation.DSMT4">
              <p:embed/>
            </p:oleObj>
          </a:graphicData>
        </a:graphic>
      </p:graphicFrame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81000" y="5334000"/>
            <a:ext cx="76962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It should be possible to find the far-field components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i="1" baseline="-25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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 and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i="1" baseline="-25000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in spherical coordinates from these.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" y="2667000"/>
            <a:ext cx="7696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 uniqueness principle indicates that this should be sufficient to determine the far field.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171575"/>
            <a:ext cx="1914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To find  </a:t>
            </a:r>
            <a:r>
              <a:rPr lang="en-US" i="1" dirty="0" err="1">
                <a:solidFill>
                  <a:srgbClr val="0000FF"/>
                </a:solidFill>
              </a:rPr>
              <a:t>E</a:t>
            </a:r>
            <a:r>
              <a:rPr lang="en-US" i="1" baseline="-25000" dirty="0" err="1">
                <a:solidFill>
                  <a:srgbClr val="0000FF"/>
                </a:solidFill>
              </a:rPr>
              <a:t>z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, use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429000" y="1676400"/>
          <a:ext cx="1295400" cy="500063"/>
        </p:xfrm>
        <a:graphic>
          <a:graphicData uri="http://schemas.openxmlformats.org/presentationml/2006/ole">
            <p:oleObj spid="_x0000_s28677" name="Equation" r:id="rId4" imgW="558720" imgH="21564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819400" y="2438400"/>
          <a:ext cx="2698750" cy="925513"/>
        </p:xfrm>
        <a:graphic>
          <a:graphicData uri="http://schemas.openxmlformats.org/presentationml/2006/ole">
            <p:oleObj spid="_x0000_s28678" name="Equation" r:id="rId5" imgW="1295280" imgH="44424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752600" y="4800600"/>
          <a:ext cx="4724400" cy="568325"/>
        </p:xfrm>
        <a:graphic>
          <a:graphicData uri="http://schemas.openxmlformats.org/presentationml/2006/ole">
            <p:oleObj spid="_x0000_s28679" name="Equation" r:id="rId6" imgW="2108160" imgH="253800" progId="Equation.DSMT4">
              <p:embed/>
            </p:oleObj>
          </a:graphicData>
        </a:graphic>
      </p:graphicFrame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62000" y="4114800"/>
            <a:ext cx="5080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Assuming a plane-wave field in the far field,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2057400" y="1828800"/>
            <a:ext cx="5562600" cy="1905000"/>
          </a:xfrm>
          <a:prstGeom prst="parallelogram">
            <a:avLst>
              <a:gd name="adj" fmla="val 73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057400" y="4038600"/>
            <a:ext cx="43000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Given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: A known field on the aperture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066800" y="5486400"/>
          <a:ext cx="6858000" cy="976278"/>
        </p:xfrm>
        <a:graphic>
          <a:graphicData uri="http://schemas.openxmlformats.org/presentationml/2006/ole">
            <p:oleObj spid="_x0000_s14341" name="Equation" r:id="rId4" imgW="3479760" imgH="495000" progId="Equation.DSMT4">
              <p:embed/>
            </p:oleObj>
          </a:graphicData>
        </a:graphic>
      </p:graphicFrame>
      <p:sp>
        <p:nvSpPr>
          <p:cNvPr id="14338" name="Freeform 2"/>
          <p:cNvSpPr>
            <a:spLocks/>
          </p:cNvSpPr>
          <p:nvPr/>
        </p:nvSpPr>
        <p:spPr bwMode="auto">
          <a:xfrm>
            <a:off x="3794125" y="1958975"/>
            <a:ext cx="2212975" cy="1501775"/>
          </a:xfrm>
          <a:custGeom>
            <a:avLst/>
            <a:gdLst/>
            <a:ahLst/>
            <a:cxnLst>
              <a:cxn ang="0">
                <a:pos x="18" y="538"/>
              </a:cxn>
              <a:cxn ang="0">
                <a:pos x="263" y="916"/>
              </a:cxn>
              <a:cxn ang="0">
                <a:pos x="855" y="956"/>
              </a:cxn>
              <a:cxn ang="0">
                <a:pos x="1352" y="640"/>
              </a:cxn>
              <a:cxn ang="0">
                <a:pos x="1368" y="253"/>
              </a:cxn>
              <a:cxn ang="0">
                <a:pos x="965" y="17"/>
              </a:cxn>
              <a:cxn ang="0">
                <a:pos x="373" y="151"/>
              </a:cxn>
              <a:cxn ang="0">
                <a:pos x="18" y="538"/>
              </a:cxn>
            </a:cxnLst>
            <a:rect l="0" t="0" r="r" b="b"/>
            <a:pathLst>
              <a:path w="1438" h="1002">
                <a:moveTo>
                  <a:pt x="18" y="538"/>
                </a:moveTo>
                <a:cubicBezTo>
                  <a:pt x="0" y="665"/>
                  <a:pt x="124" y="846"/>
                  <a:pt x="263" y="916"/>
                </a:cubicBezTo>
                <a:cubicBezTo>
                  <a:pt x="402" y="986"/>
                  <a:pt x="674" y="1002"/>
                  <a:pt x="855" y="956"/>
                </a:cubicBezTo>
                <a:cubicBezTo>
                  <a:pt x="1036" y="910"/>
                  <a:pt x="1266" y="757"/>
                  <a:pt x="1352" y="640"/>
                </a:cubicBezTo>
                <a:cubicBezTo>
                  <a:pt x="1438" y="523"/>
                  <a:pt x="1432" y="357"/>
                  <a:pt x="1368" y="253"/>
                </a:cubicBezTo>
                <a:cubicBezTo>
                  <a:pt x="1304" y="149"/>
                  <a:pt x="1131" y="34"/>
                  <a:pt x="965" y="17"/>
                </a:cubicBezTo>
                <a:cubicBezTo>
                  <a:pt x="799" y="0"/>
                  <a:pt x="527" y="63"/>
                  <a:pt x="373" y="151"/>
                </a:cubicBezTo>
                <a:cubicBezTo>
                  <a:pt x="219" y="239"/>
                  <a:pt x="36" y="411"/>
                  <a:pt x="18" y="538"/>
                </a:cubicBezTo>
                <a:close/>
              </a:path>
            </a:pathLst>
          </a:cu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914900" y="2665412"/>
            <a:ext cx="302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4902200" y="1468438"/>
            <a:ext cx="0" cy="1198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208337" y="3276600"/>
          <a:ext cx="296863" cy="319088"/>
        </p:xfrm>
        <a:graphic>
          <a:graphicData uri="http://schemas.openxmlformats.org/presentationml/2006/ole">
            <p:oleObj spid="_x0000_s14344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8083550" y="2486025"/>
          <a:ext cx="298450" cy="342900"/>
        </p:xfrm>
        <a:graphic>
          <a:graphicData uri="http://schemas.openxmlformats.org/presentationml/2006/ole">
            <p:oleObj spid="_x0000_s14345" name="Equation" r:id="rId6" imgW="139680" imgH="164880" progId="Equation.DSMT4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411663" y="2925473"/>
          <a:ext cx="287337" cy="397165"/>
        </p:xfrm>
        <a:graphic>
          <a:graphicData uri="http://schemas.openxmlformats.org/presentationml/2006/ole">
            <p:oleObj spid="_x0000_s14346" name="Equation" r:id="rId7" imgW="152280" imgH="215640" progId="Equation.DSMT4">
              <p:embed/>
            </p:oleObj>
          </a:graphicData>
        </a:graphic>
      </p:graphicFrame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3556000" y="2667000"/>
            <a:ext cx="1333500" cy="730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860925" y="2813050"/>
            <a:ext cx="377825" cy="3794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800600" y="1030287"/>
          <a:ext cx="271463" cy="265113"/>
        </p:xfrm>
        <a:graphic>
          <a:graphicData uri="http://schemas.openxmlformats.org/presentationml/2006/ole">
            <p:oleObj spid="_x0000_s14349" name="Equation" r:id="rId8" imgW="126720" imgH="126720" progId="Equation.DSMT4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6413500" y="4038600"/>
          <a:ext cx="1066800" cy="426227"/>
        </p:xfrm>
        <a:graphic>
          <a:graphicData uri="http://schemas.openxmlformats.org/presentationml/2006/ole">
            <p:oleObj spid="_x0000_s14350" name="Equation" r:id="rId9" imgW="634680" imgH="253800" progId="Equation.DSMT4">
              <p:embed/>
            </p:oleObj>
          </a:graphicData>
        </a:graphic>
      </p:graphicFrame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57200" y="914400"/>
            <a:ext cx="374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Far field from 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aperture:</a:t>
            </a:r>
            <a:endParaRPr lang="en-US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53000" y="2209800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Aperture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1981200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Ground plane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953000"/>
            <a:ext cx="79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From previous Fourier transform analysis, we know that above the aperture, 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143000" y="13716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64512" name="Object 0"/>
          <p:cNvGraphicFramePr>
            <a:graphicFrameLocks noChangeAspect="1"/>
          </p:cNvGraphicFramePr>
          <p:nvPr/>
        </p:nvGraphicFramePr>
        <p:xfrm>
          <a:off x="2144713" y="1828800"/>
          <a:ext cx="4471987" cy="998538"/>
        </p:xfrm>
        <a:graphic>
          <a:graphicData uri="http://schemas.openxmlformats.org/presentationml/2006/ole">
            <p:oleObj spid="_x0000_s64512" name="Equation" r:id="rId4" imgW="1930320" imgH="431640" progId="Equation.DSMT4">
              <p:embed/>
            </p:oleObj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76871" y="3581400"/>
            <a:ext cx="87414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For the plane wave that corresponds to the stationary-phase point, we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1409700" y="4305300"/>
          <a:ext cx="6477000" cy="884238"/>
        </p:xfrm>
        <a:graphic>
          <a:graphicData uri="http://schemas.openxmlformats.org/presentationml/2006/ole">
            <p:oleObj spid="_x0000_s64513" name="Equation" r:id="rId5" imgW="2882880" imgH="39348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28800" y="0"/>
            <a:ext cx="5019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180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In the far-field,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2925763"/>
            <a:ext cx="6323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To eliminate </a:t>
            </a:r>
            <a:r>
              <a:rPr lang="en-US" i="1" dirty="0" err="1">
                <a:solidFill>
                  <a:srgbClr val="0000FF"/>
                </a:solidFill>
              </a:rPr>
              <a:t>E</a:t>
            </a:r>
            <a:r>
              <a:rPr lang="en-US" i="1" baseline="-25000" dirty="0" err="1">
                <a:solidFill>
                  <a:srgbClr val="0000FF"/>
                </a:solidFill>
              </a:rPr>
              <a:t>z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in the second equation above</a:t>
            </a:r>
            <a:r>
              <a:rPr lang="en-US" i="1" dirty="0">
                <a:solidFill>
                  <a:srgbClr val="0000FF"/>
                </a:solidFill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we use </a:t>
            </a:r>
          </a:p>
        </p:txBody>
      </p:sp>
      <p:graphicFrame>
        <p:nvGraphicFramePr>
          <p:cNvPr id="65536" name="Object 0"/>
          <p:cNvGraphicFramePr>
            <a:graphicFrameLocks noChangeAspect="1"/>
          </p:cNvGraphicFramePr>
          <p:nvPr/>
        </p:nvGraphicFramePr>
        <p:xfrm>
          <a:off x="838200" y="1524000"/>
          <a:ext cx="7010400" cy="1068388"/>
        </p:xfrm>
        <a:graphic>
          <a:graphicData uri="http://schemas.openxmlformats.org/presentationml/2006/ole">
            <p:oleObj spid="_x0000_s65536" name="Equation" r:id="rId4" imgW="3492360" imgH="533160" progId="Equation.DSMT4">
              <p:embed/>
            </p:oleObj>
          </a:graphicData>
        </a:graphic>
      </p:graphicFrame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728663" y="3435350"/>
          <a:ext cx="7764462" cy="823913"/>
        </p:xfrm>
        <a:graphic>
          <a:graphicData uri="http://schemas.openxmlformats.org/presentationml/2006/ole">
            <p:oleObj spid="_x0000_s65537" name="Equation" r:id="rId5" imgW="4063680" imgH="431640" progId="Equation.DSMT4">
              <p:embed/>
            </p:oleObj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04800" y="463232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655638" y="5029200"/>
          <a:ext cx="7907337" cy="1412875"/>
        </p:xfrm>
        <a:graphic>
          <a:graphicData uri="http://schemas.openxmlformats.org/presentationml/2006/ole">
            <p:oleObj spid="_x0000_s65538" name="Equation" r:id="rId6" imgW="4267080" imgH="7617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676400" y="2209800"/>
            <a:ext cx="5562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772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 far-field spherical components are thus expressed in terms of the far-field rectangular components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(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,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</a:rPr>
              <a:t>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) as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2133600" y="2438400"/>
          <a:ext cx="4267200" cy="533400"/>
        </p:xfrm>
        <a:graphic>
          <a:graphicData uri="http://schemas.openxmlformats.org/presentationml/2006/ole">
            <p:oleObj spid="_x0000_s31760" name="Equation" r:id="rId4" imgW="2031840" imgH="253800" progId="Equation.DSMT4">
              <p:embed/>
            </p:oleObj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2133600" y="3124200"/>
          <a:ext cx="4565650" cy="596900"/>
        </p:xfrm>
        <a:graphic>
          <a:graphicData uri="http://schemas.openxmlformats.org/presentationml/2006/ole">
            <p:oleObj spid="_x0000_s31761" name="Equation" r:id="rId5" imgW="2133360" imgH="279360" progId="Equation.DSMT4">
              <p:embed/>
            </p:oleObj>
          </a:graphicData>
        </a:graphic>
      </p:graphicFrame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4800" y="4495800"/>
            <a:ext cx="815178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We now use the result from the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2-D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stationary-phase method, which is</a:t>
            </a:r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1708150" y="5181600"/>
          <a:ext cx="5529263" cy="1016000"/>
        </p:xfrm>
        <a:graphic>
          <a:graphicData uri="http://schemas.openxmlformats.org/presentationml/2006/ole">
            <p:oleObj spid="_x0000_s31764" name="Equation" r:id="rId6" imgW="2628720" imgH="4824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1752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Final result: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317625" y="1676400"/>
          <a:ext cx="6278563" cy="1863725"/>
        </p:xfrm>
        <a:graphic>
          <a:graphicData uri="http://schemas.openxmlformats.org/presentationml/2006/ole">
            <p:oleObj spid="_x0000_s37892" name="Equation" r:id="rId4" imgW="3251160" imgH="965160" progId="Equation.DSMT4">
              <p:embed/>
            </p:oleObj>
          </a:graphicData>
        </a:graphic>
      </p:graphicFrame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622800" y="6051550"/>
            <a:ext cx="3806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211763" y="4254500"/>
            <a:ext cx="0" cy="214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105400" y="3913187"/>
          <a:ext cx="235352" cy="277813"/>
        </p:xfrm>
        <a:graphic>
          <a:graphicData uri="http://schemas.openxmlformats.org/presentationml/2006/ole">
            <p:oleObj spid="_x0000_s37895" name="Equation" r:id="rId5" imgW="139680" imgH="164880" progId="Equation.DSMT4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8558797" y="5943600"/>
          <a:ext cx="204203" cy="223838"/>
        </p:xfrm>
        <a:graphic>
          <a:graphicData uri="http://schemas.openxmlformats.org/presentationml/2006/ole">
            <p:oleObj spid="_x0000_s37896" name="Equation" r:id="rId6" imgW="126720" imgH="139680" progId="Equation.DSMT4">
              <p:embed/>
            </p:oleObj>
          </a:graphicData>
        </a:graphic>
      </p:graphicFrame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5211763" y="4584700"/>
            <a:ext cx="2419350" cy="14652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7631113" y="4497388"/>
            <a:ext cx="114300" cy="1270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6072188" y="5521325"/>
          <a:ext cx="306387" cy="490538"/>
        </p:xfrm>
        <a:graphic>
          <a:graphicData uri="http://schemas.openxmlformats.org/presentationml/2006/ole">
            <p:oleObj spid="_x0000_s37899" name="Equation" r:id="rId7" imgW="126720" imgH="203040" progId="Equation.DSMT4">
              <p:embed/>
            </p:oleObj>
          </a:graphicData>
        </a:graphic>
      </p:graphicFrame>
      <p:sp>
        <p:nvSpPr>
          <p:cNvPr id="37900" name="Line 12"/>
          <p:cNvSpPr>
            <a:spLocks noChangeShapeType="1"/>
          </p:cNvSpPr>
          <p:nvPr/>
        </p:nvSpPr>
        <p:spPr bwMode="auto">
          <a:xfrm flipH="1" flipV="1">
            <a:off x="7372350" y="4076700"/>
            <a:ext cx="250825" cy="411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901" name="Arc 13"/>
          <p:cNvSpPr>
            <a:spLocks/>
          </p:cNvSpPr>
          <p:nvPr/>
        </p:nvSpPr>
        <p:spPr bwMode="auto">
          <a:xfrm flipV="1">
            <a:off x="5753100" y="5727700"/>
            <a:ext cx="215900" cy="5159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20 w 20420"/>
              <a:gd name="T1" fmla="*/ 7042 h 20695"/>
              <a:gd name="T2" fmla="*/ 6186 w 20420"/>
              <a:gd name="T3" fmla="*/ 20695 h 20695"/>
              <a:gd name="T4" fmla="*/ 0 w 20420"/>
              <a:gd name="T5" fmla="*/ 0 h 20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20" h="20695" fill="none" extrusionOk="0">
                <a:moveTo>
                  <a:pt x="20419" y="7041"/>
                </a:moveTo>
                <a:cubicBezTo>
                  <a:pt x="18151" y="13620"/>
                  <a:pt x="12852" y="18702"/>
                  <a:pt x="6186" y="20695"/>
                </a:cubicBezTo>
              </a:path>
              <a:path w="20420" h="20695" stroke="0" extrusionOk="0">
                <a:moveTo>
                  <a:pt x="20419" y="7041"/>
                </a:moveTo>
                <a:cubicBezTo>
                  <a:pt x="18151" y="13620"/>
                  <a:pt x="12852" y="18702"/>
                  <a:pt x="6186" y="20695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7788275" y="4254500"/>
            <a:ext cx="452438" cy="2603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736600" y="4800600"/>
          <a:ext cx="2947988" cy="1031875"/>
        </p:xfrm>
        <a:graphic>
          <a:graphicData uri="http://schemas.openxmlformats.org/presentationml/2006/ole">
            <p:oleObj spid="_x0000_s37903" name="Equation" r:id="rId8" imgW="1447560" imgH="507960" progId="Equation.DSMT4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8229600" y="4470400"/>
          <a:ext cx="258763" cy="414338"/>
        </p:xfrm>
        <a:graphic>
          <a:graphicData uri="http://schemas.openxmlformats.org/presentationml/2006/ole">
            <p:oleObj spid="_x0000_s37904" name="Equation" r:id="rId9" imgW="126720" imgH="203040" progId="Equation.DSMT4">
              <p:embed/>
            </p:oleObj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6934200" y="3937000"/>
          <a:ext cx="260350" cy="414338"/>
        </p:xfrm>
        <a:graphic>
          <a:graphicData uri="http://schemas.openxmlformats.org/presentationml/2006/ole">
            <p:oleObj spid="_x0000_s37905" name="Equation" r:id="rId10" imgW="126720" imgH="203040" progId="Equation.DSMT4">
              <p:embed/>
            </p:oleObj>
          </a:graphicData>
        </a:graphic>
      </p:graphicFrame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57200" y="4191000"/>
            <a:ext cx="321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Introduce new unit vectors: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112963" y="2006600"/>
          <a:ext cx="5094287" cy="2290763"/>
        </p:xfrm>
        <a:graphic>
          <a:graphicData uri="http://schemas.openxmlformats.org/presentationml/2006/ole">
            <p:oleObj spid="_x0000_s32774" name="Equation" r:id="rId4" imgW="2145960" imgH="965160" progId="Equation.DSMT4">
              <p:embed/>
            </p:oleObj>
          </a:graphicData>
        </a:graphic>
      </p:graphicFrame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3119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The final simplified form is</a:t>
            </a: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3175000" y="4800600"/>
          <a:ext cx="2946400" cy="1031875"/>
        </p:xfrm>
        <a:graphic>
          <a:graphicData uri="http://schemas.openxmlformats.org/presentationml/2006/ole">
            <p:oleObj spid="_x0000_s32777" name="Equation" r:id="rId5" imgW="1447560" imgH="50796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65163" y="1241425"/>
            <a:ext cx="38285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Goal: Approximate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this result for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572000" y="1143000"/>
          <a:ext cx="1219200" cy="577850"/>
        </p:xfrm>
        <a:graphic>
          <a:graphicData uri="http://schemas.openxmlformats.org/presentationml/2006/ole">
            <p:oleObj spid="_x0000_s15364" name="Equation" r:id="rId4" imgW="482400" imgH="228600" progId="Equation.DSMT4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114800" y="2609850"/>
          <a:ext cx="1828800" cy="1187450"/>
        </p:xfrm>
        <a:graphic>
          <a:graphicData uri="http://schemas.openxmlformats.org/presentationml/2006/ole">
            <p:oleObj spid="_x0000_s15365" name="Equation" r:id="rId5" imgW="977760" imgH="634680" progId="Equation.DSMT4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87363" y="4953000"/>
          <a:ext cx="2606675" cy="722313"/>
        </p:xfrm>
        <a:graphic>
          <a:graphicData uri="http://schemas.openxmlformats.org/presentationml/2006/ole">
            <p:oleObj spid="_x0000_s15366" name="Equation" r:id="rId6" imgW="1650960" imgH="457200" progId="Equation.DSMT4">
              <p:embed/>
            </p:oleObj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3176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Use spherical coordinates: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62000" y="4419600"/>
            <a:ext cx="1370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and define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181600" y="4648200"/>
          <a:ext cx="2806700" cy="1474788"/>
        </p:xfrm>
        <a:graphic>
          <a:graphicData uri="http://schemas.openxmlformats.org/presentationml/2006/ole">
            <p:oleObj spid="_x0000_s15369" name="Equation" r:id="rId7" imgW="1498320" imgH="78732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77875" y="1727200"/>
          <a:ext cx="7205663" cy="1693863"/>
        </p:xfrm>
        <a:graphic>
          <a:graphicData uri="http://schemas.openxmlformats.org/presentationml/2006/ole">
            <p:oleObj spid="_x0000_s16387" name="Equation" r:id="rId4" imgW="3454200" imgH="812520" progId="Equation.DSMT4">
              <p:embed/>
            </p:oleObj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where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57200" y="121920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We then have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122488" y="5073650"/>
          <a:ext cx="4594225" cy="930275"/>
        </p:xfrm>
        <a:graphic>
          <a:graphicData uri="http://schemas.openxmlformats.org/presentationml/2006/ole">
            <p:oleObj spid="_x0000_s16393" name="Equation" r:id="rId5" imgW="2628720" imgH="533160" progId="Equation.DSMT4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905000" y="4191000"/>
          <a:ext cx="5802313" cy="635000"/>
        </p:xfrm>
        <a:graphic>
          <a:graphicData uri="http://schemas.openxmlformats.org/presentationml/2006/ole">
            <p:oleObj spid="_x0000_s16394" name="Equation" r:id="rId6" imgW="2781000" imgH="3045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33796" name="Object 1028"/>
          <p:cNvGraphicFramePr>
            <a:graphicFrameLocks noChangeAspect="1"/>
          </p:cNvGraphicFramePr>
          <p:nvPr/>
        </p:nvGraphicFramePr>
        <p:xfrm>
          <a:off x="3240088" y="4470400"/>
          <a:ext cx="3884612" cy="914400"/>
        </p:xfrm>
        <a:graphic>
          <a:graphicData uri="http://schemas.openxmlformats.org/presentationml/2006/ole">
            <p:oleObj spid="_x0000_s33796" name="Equation" r:id="rId4" imgW="1993680" imgH="469800" progId="Equation.DSMT4">
              <p:embed/>
            </p:oleObj>
          </a:graphicData>
        </a:graphic>
      </p:graphicFrame>
      <p:graphicFrame>
        <p:nvGraphicFramePr>
          <p:cNvPr id="33797" name="Object 1029"/>
          <p:cNvGraphicFramePr>
            <a:graphicFrameLocks noChangeAspect="1"/>
          </p:cNvGraphicFramePr>
          <p:nvPr/>
        </p:nvGraphicFramePr>
        <p:xfrm>
          <a:off x="757238" y="5816600"/>
          <a:ext cx="7493000" cy="668338"/>
        </p:xfrm>
        <a:graphic>
          <a:graphicData uri="http://schemas.openxmlformats.org/presentationml/2006/ole">
            <p:oleObj spid="_x0000_s33797" name="Equation" r:id="rId5" imgW="3987720" imgH="355320" progId="Equation.DSMT4">
              <p:embed/>
            </p:oleObj>
          </a:graphicData>
        </a:graphic>
      </p:graphicFrame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850900" y="3162300"/>
            <a:ext cx="18373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Compare with: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33800" name="Object 1032"/>
          <p:cNvGraphicFramePr>
            <a:graphicFrameLocks noChangeAspect="1"/>
          </p:cNvGraphicFramePr>
          <p:nvPr/>
        </p:nvGraphicFramePr>
        <p:xfrm>
          <a:off x="1739900" y="4686300"/>
          <a:ext cx="1092200" cy="490538"/>
        </p:xfrm>
        <a:graphic>
          <a:graphicData uri="http://schemas.openxmlformats.org/presentationml/2006/ole">
            <p:oleObj spid="_x0000_s33800" name="Equation" r:id="rId6" imgW="507960" imgH="228600" progId="Equation.DSMT4">
              <p:embed/>
            </p:oleObj>
          </a:graphicData>
        </a:graphic>
      </p:graphicFrame>
      <p:graphicFrame>
        <p:nvGraphicFramePr>
          <p:cNvPr id="33802" name="Object 1034"/>
          <p:cNvGraphicFramePr>
            <a:graphicFrameLocks noChangeAspect="1"/>
          </p:cNvGraphicFramePr>
          <p:nvPr/>
        </p:nvGraphicFramePr>
        <p:xfrm>
          <a:off x="1003300" y="1092200"/>
          <a:ext cx="6983413" cy="1643063"/>
        </p:xfrm>
        <a:graphic>
          <a:graphicData uri="http://schemas.openxmlformats.org/presentationml/2006/ole">
            <p:oleObj spid="_x0000_s33802" name="Equation" r:id="rId7" imgW="3454200" imgH="81252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3803" name="Object 1035"/>
          <p:cNvGraphicFramePr>
            <a:graphicFrameLocks noChangeAspect="1"/>
          </p:cNvGraphicFramePr>
          <p:nvPr/>
        </p:nvGraphicFramePr>
        <p:xfrm>
          <a:off x="2786063" y="3011488"/>
          <a:ext cx="4208462" cy="911225"/>
        </p:xfrm>
        <a:graphic>
          <a:graphicData uri="http://schemas.openxmlformats.org/presentationml/2006/ole">
            <p:oleObj spid="_x0000_s33803" name="Equation" r:id="rId8" imgW="2234880" imgH="4190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93800" y="4051300"/>
            <a:ext cx="1518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We identify: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95400" y="1295400"/>
            <a:ext cx="32608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2-D stationary-phase point: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52975" y="1201738"/>
          <a:ext cx="1160463" cy="2055812"/>
        </p:xfrm>
        <a:graphic>
          <a:graphicData uri="http://schemas.openxmlformats.org/presentationml/2006/ole">
            <p:oleObj spid="_x0000_s17412" name="Equation" r:id="rId4" imgW="507960" imgH="901440" progId="Equation.DSMT4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054225" y="3702050"/>
          <a:ext cx="3968750" cy="1014413"/>
        </p:xfrm>
        <a:graphic>
          <a:graphicData uri="http://schemas.openxmlformats.org/presentationml/2006/ole">
            <p:oleObj spid="_x0000_s17413" name="Equation" r:id="rId5" imgW="2082600" imgH="533160" progId="Equation.DSMT4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5800" y="33528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995488" y="5218113"/>
          <a:ext cx="3944937" cy="1038225"/>
        </p:xfrm>
        <a:graphic>
          <a:graphicData uri="http://schemas.openxmlformats.org/presentationml/2006/ole">
            <p:oleObj spid="_x0000_s17416" name="Equation" r:id="rId6" imgW="2070000" imgH="5457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868488" y="1906588"/>
          <a:ext cx="4794250" cy="1185862"/>
        </p:xfrm>
        <a:graphic>
          <a:graphicData uri="http://schemas.openxmlformats.org/presentationml/2006/ole">
            <p:oleObj spid="_x0000_s18436" name="Equation" r:id="rId4" imgW="2361960" imgH="583920" progId="Equation.DSMT4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3584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Squaring both sides, we have: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3033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Add these two equations: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874838" y="4562475"/>
          <a:ext cx="5164137" cy="604838"/>
        </p:xfrm>
        <a:graphic>
          <a:graphicData uri="http://schemas.openxmlformats.org/presentationml/2006/ole">
            <p:oleObj spid="_x0000_s18439" name="Equation" r:id="rId5" imgW="2387520" imgH="279360" progId="Equation.DSMT4">
              <p:embed/>
            </p:oleObj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933700" y="563880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or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500438" y="5948363"/>
          <a:ext cx="2460625" cy="592137"/>
        </p:xfrm>
        <a:graphic>
          <a:graphicData uri="http://schemas.openxmlformats.org/presentationml/2006/ole">
            <p:oleObj spid="_x0000_s18441" name="Equation" r:id="rId6" imgW="105408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49300" y="838200"/>
            <a:ext cx="60484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, from the first equation on the previous slide, 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720850" y="2389188"/>
          <a:ext cx="4964113" cy="1184275"/>
        </p:xfrm>
        <a:graphic>
          <a:graphicData uri="http://schemas.openxmlformats.org/presentationml/2006/ole">
            <p:oleObj spid="_x0000_s19463" name="Equation" r:id="rId4" imgW="2234880" imgH="533160" progId="Equation.DSMT4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276600" y="4191000"/>
          <a:ext cx="2106613" cy="512763"/>
        </p:xfrm>
        <a:graphic>
          <a:graphicData uri="http://schemas.openxmlformats.org/presentationml/2006/ole">
            <p:oleObj spid="_x0000_s19464" name="Equation" r:id="rId5" imgW="990360" imgH="241200" progId="Equation.DSMT4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303588" y="5118100"/>
          <a:ext cx="2105025" cy="547688"/>
        </p:xfrm>
        <a:graphic>
          <a:graphicData uri="http://schemas.openxmlformats.org/presentationml/2006/ole">
            <p:oleObj spid="_x0000_s19466" name="Equation" r:id="rId6" imgW="977760" imgH="253800" progId="Equation.DSMT4">
              <p:embed/>
            </p:oleObj>
          </a:graphicData>
        </a:graphic>
      </p:graphicFrame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905000" y="4902200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Similarly,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997200" y="5919788"/>
          <a:ext cx="3584575" cy="642937"/>
        </p:xfrm>
        <a:graphic>
          <a:graphicData uri="http://schemas.openxmlformats.org/presentationml/2006/ole">
            <p:oleObj spid="_x0000_s19470" name="Equation" r:id="rId7" imgW="1765080" imgH="317160" progId="Equation.DSMT4">
              <p:embed/>
            </p:oleObj>
          </a:graphicData>
        </a:graphic>
      </p:graphicFrame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943100" y="60579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Also,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2020888" y="1365250"/>
          <a:ext cx="4794250" cy="566738"/>
        </p:xfrm>
        <a:graphic>
          <a:graphicData uri="http://schemas.openxmlformats.org/presentationml/2006/ole">
            <p:oleObj spid="_x0000_s19471" name="Equation" r:id="rId8" imgW="2361960" imgH="279360" progId="Equation.DSMT4">
              <p:embed/>
            </p:oleObj>
          </a:graphicData>
        </a:graphic>
      </p:graphicFrame>
      <p:sp>
        <p:nvSpPr>
          <p:cNvPr id="14" name="Down Arrow 13"/>
          <p:cNvSpPr/>
          <p:nvPr/>
        </p:nvSpPr>
        <p:spPr>
          <a:xfrm>
            <a:off x="4191000" y="1993900"/>
            <a:ext cx="266700" cy="381000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28800" y="3721100"/>
            <a:ext cx="13660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Therefore,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49288" y="2382838"/>
          <a:ext cx="2154237" cy="1104900"/>
        </p:xfrm>
        <a:graphic>
          <a:graphicData uri="http://schemas.openxmlformats.org/presentationml/2006/ole">
            <p:oleObj spid="_x0000_s20489" name="Equation" r:id="rId4" imgW="990360" imgH="507960" progId="Equation.DSMT4">
              <p:embed/>
            </p:oleObj>
          </a:graphicData>
        </a:graphic>
      </p:graphicFrame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854200" y="1066800"/>
            <a:ext cx="5604419" cy="8002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Physical interpretation: </a:t>
            </a:r>
          </a:p>
          <a:p>
            <a:endParaRPr lang="en-US" sz="600" dirty="0">
              <a:solidFill>
                <a:srgbClr val="0000FF"/>
              </a:solidFill>
              <a:latin typeface="Arial" pitchFamily="34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The plane wave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that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propagates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at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angles (</a:t>
            </a:r>
            <a:r>
              <a:rPr lang="en-US" sz="2000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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,</a:t>
            </a:r>
            <a:r>
              <a:rPr lang="en-US" sz="2000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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).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3799-E205-41A1-8A28-7EAB76B8130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" name="Object 32"/>
          <p:cNvGraphicFramePr>
            <a:graphicFrameLocks noChangeAspect="1"/>
          </p:cNvGraphicFramePr>
          <p:nvPr/>
        </p:nvGraphicFramePr>
        <p:xfrm>
          <a:off x="930275" y="3638550"/>
          <a:ext cx="1490663" cy="523875"/>
        </p:xfrm>
        <a:graphic>
          <a:graphicData uri="http://schemas.openxmlformats.org/presentationml/2006/ole">
            <p:oleObj spid="_x0000_s20512" name="Equation" r:id="rId5" imgW="685800" imgH="241200" progId="Equation.DSMT4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679700" y="2209800"/>
            <a:ext cx="5753100" cy="3975100"/>
            <a:chOff x="2679700" y="2400300"/>
            <a:chExt cx="5753100" cy="3975100"/>
          </a:xfrm>
        </p:grpSpPr>
        <p:sp>
          <p:nvSpPr>
            <p:cNvPr id="20482" name="Line 2"/>
            <p:cNvSpPr>
              <a:spLocks noChangeShapeType="1"/>
            </p:cNvSpPr>
            <p:nvPr/>
          </p:nvSpPr>
          <p:spPr bwMode="auto">
            <a:xfrm flipH="1" flipV="1">
              <a:off x="4643437" y="4645024"/>
              <a:ext cx="2455862" cy="1730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4649788" y="4627563"/>
              <a:ext cx="3170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4649788" y="2852738"/>
              <a:ext cx="0" cy="1762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493" name="Object 13"/>
            <p:cNvGraphicFramePr>
              <a:graphicFrameLocks noChangeAspect="1"/>
            </p:cNvGraphicFramePr>
            <p:nvPr/>
          </p:nvGraphicFramePr>
          <p:xfrm>
            <a:off x="2679700" y="5981700"/>
            <a:ext cx="301625" cy="333375"/>
          </p:xfrm>
          <a:graphic>
            <a:graphicData uri="http://schemas.openxmlformats.org/presentationml/2006/ole">
              <p:oleObj spid="_x0000_s20493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20494" name="Object 14"/>
            <p:cNvGraphicFramePr>
              <a:graphicFrameLocks noChangeAspect="1"/>
            </p:cNvGraphicFramePr>
            <p:nvPr/>
          </p:nvGraphicFramePr>
          <p:xfrm>
            <a:off x="8015288" y="4446588"/>
            <a:ext cx="303213" cy="358775"/>
          </p:xfrm>
          <a:graphic>
            <a:graphicData uri="http://schemas.openxmlformats.org/presentationml/2006/ole">
              <p:oleObj spid="_x0000_s20494" name="Equation" r:id="rId7" imgW="139680" imgH="164880" progId="Equation.DSMT4">
                <p:embed/>
              </p:oleObj>
            </a:graphicData>
          </a:graphic>
        </p:graphicFrame>
        <p:grpSp>
          <p:nvGrpSpPr>
            <p:cNvPr id="20495" name="Group 15"/>
            <p:cNvGrpSpPr>
              <a:grpSpLocks/>
            </p:cNvGrpSpPr>
            <p:nvPr/>
          </p:nvGrpSpPr>
          <p:grpSpPr bwMode="auto">
            <a:xfrm rot="20308073">
              <a:off x="4714876" y="4524377"/>
              <a:ext cx="661988" cy="1033463"/>
              <a:chOff x="2862" y="3298"/>
              <a:chExt cx="423" cy="659"/>
            </a:xfrm>
          </p:grpSpPr>
          <p:sp>
            <p:nvSpPr>
              <p:cNvPr id="20496" name="Freeform 16"/>
              <p:cNvSpPr>
                <a:spLocks/>
              </p:cNvSpPr>
              <p:nvPr/>
            </p:nvSpPr>
            <p:spPr bwMode="auto">
              <a:xfrm>
                <a:off x="2862" y="3298"/>
                <a:ext cx="423" cy="510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29" y="208"/>
                  </a:cxn>
                  <a:cxn ang="0">
                    <a:pos x="265" y="158"/>
                  </a:cxn>
                  <a:cxn ang="0">
                    <a:pos x="92" y="321"/>
                  </a:cxn>
                  <a:cxn ang="0">
                    <a:pos x="333" y="273"/>
                  </a:cxn>
                  <a:cxn ang="0">
                    <a:pos x="153" y="445"/>
                  </a:cxn>
                  <a:cxn ang="0">
                    <a:pos x="398" y="398"/>
                  </a:cxn>
                  <a:cxn ang="0">
                    <a:pos x="297" y="510"/>
                  </a:cxn>
                </a:cxnLst>
                <a:rect l="0" t="0" r="r" b="b"/>
                <a:pathLst>
                  <a:path w="423" h="510">
                    <a:moveTo>
                      <a:pt x="89" y="0"/>
                    </a:moveTo>
                    <a:cubicBezTo>
                      <a:pt x="79" y="36"/>
                      <a:pt x="0" y="182"/>
                      <a:pt x="29" y="208"/>
                    </a:cubicBezTo>
                    <a:cubicBezTo>
                      <a:pt x="58" y="234"/>
                      <a:pt x="254" y="138"/>
                      <a:pt x="265" y="158"/>
                    </a:cubicBezTo>
                    <a:cubicBezTo>
                      <a:pt x="276" y="177"/>
                      <a:pt x="80" y="302"/>
                      <a:pt x="92" y="321"/>
                    </a:cubicBezTo>
                    <a:cubicBezTo>
                      <a:pt x="102" y="341"/>
                      <a:pt x="322" y="253"/>
                      <a:pt x="333" y="273"/>
                    </a:cubicBezTo>
                    <a:cubicBezTo>
                      <a:pt x="343" y="294"/>
                      <a:pt x="143" y="424"/>
                      <a:pt x="153" y="445"/>
                    </a:cubicBezTo>
                    <a:cubicBezTo>
                      <a:pt x="164" y="465"/>
                      <a:pt x="375" y="387"/>
                      <a:pt x="398" y="398"/>
                    </a:cubicBezTo>
                    <a:cubicBezTo>
                      <a:pt x="423" y="409"/>
                      <a:pt x="318" y="486"/>
                      <a:pt x="297" y="510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 rot="3660278">
                <a:off x="3119" y="3874"/>
                <a:ext cx="16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5459413" y="3725863"/>
              <a:ext cx="393700" cy="6191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 flipH="1">
              <a:off x="3095625" y="4630738"/>
              <a:ext cx="1554163" cy="13477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00" name="Object 20"/>
            <p:cNvGraphicFramePr>
              <a:graphicFrameLocks noChangeAspect="1"/>
            </p:cNvGraphicFramePr>
            <p:nvPr/>
          </p:nvGraphicFramePr>
          <p:xfrm>
            <a:off x="4487863" y="2400300"/>
            <a:ext cx="325438" cy="325438"/>
          </p:xfrm>
          <a:graphic>
            <a:graphicData uri="http://schemas.openxmlformats.org/presentationml/2006/ole">
              <p:oleObj spid="_x0000_s20500" name="Equation" r:id="rId8" imgW="126720" imgH="126720" progId="Equation.DSMT4">
                <p:embed/>
              </p:oleObj>
            </a:graphicData>
          </a:graphic>
        </p:graphicFrame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V="1">
              <a:off x="4649788" y="3178175"/>
              <a:ext cx="2384425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5546725" y="3675063"/>
              <a:ext cx="393700" cy="6191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5622925" y="3613150"/>
              <a:ext cx="392113" cy="6191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04" name="Object 24"/>
            <p:cNvGraphicFramePr>
              <a:graphicFrameLocks noChangeAspect="1"/>
            </p:cNvGraphicFramePr>
            <p:nvPr/>
          </p:nvGraphicFramePr>
          <p:xfrm>
            <a:off x="4887417" y="5588000"/>
            <a:ext cx="1085169" cy="482599"/>
          </p:xfrm>
          <a:graphic>
            <a:graphicData uri="http://schemas.openxmlformats.org/presentationml/2006/ole">
              <p:oleObj spid="_x0000_s20504" name="Equation" r:id="rId9" imgW="571320" imgH="253800" progId="Equation.DSMT4">
                <p:embed/>
              </p:oleObj>
            </a:graphicData>
          </a:graphic>
        </p:graphicFrame>
        <p:sp>
          <p:nvSpPr>
            <p:cNvPr id="20505" name="Arc 25"/>
            <p:cNvSpPr>
              <a:spLocks/>
            </p:cNvSpPr>
            <p:nvPr/>
          </p:nvSpPr>
          <p:spPr bwMode="auto">
            <a:xfrm>
              <a:off x="4303713" y="4872038"/>
              <a:ext cx="741363" cy="271463"/>
            </a:xfrm>
            <a:custGeom>
              <a:avLst/>
              <a:gdLst>
                <a:gd name="G0" fmla="+- 20673 0 0"/>
                <a:gd name="G1" fmla="+- 0 0 0"/>
                <a:gd name="G2" fmla="+- 21600 0 0"/>
                <a:gd name="T0" fmla="*/ 40557 w 40557"/>
                <a:gd name="T1" fmla="*/ 8437 h 21600"/>
                <a:gd name="T2" fmla="*/ 0 w 40557"/>
                <a:gd name="T3" fmla="*/ 6261 h 21600"/>
                <a:gd name="T4" fmla="*/ 20673 w 4055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557" h="21600" fill="none" extrusionOk="0">
                  <a:moveTo>
                    <a:pt x="40557" y="8437"/>
                  </a:moveTo>
                  <a:cubicBezTo>
                    <a:pt x="37170" y="16417"/>
                    <a:pt x="29341" y="21599"/>
                    <a:pt x="20673" y="21600"/>
                  </a:cubicBezTo>
                  <a:cubicBezTo>
                    <a:pt x="11155" y="21600"/>
                    <a:pt x="2759" y="15370"/>
                    <a:pt x="0" y="6260"/>
                  </a:cubicBezTo>
                </a:path>
                <a:path w="40557" h="21600" stroke="0" extrusionOk="0">
                  <a:moveTo>
                    <a:pt x="40557" y="8437"/>
                  </a:moveTo>
                  <a:cubicBezTo>
                    <a:pt x="37170" y="16417"/>
                    <a:pt x="29341" y="21599"/>
                    <a:pt x="20673" y="21600"/>
                  </a:cubicBezTo>
                  <a:cubicBezTo>
                    <a:pt x="11155" y="21600"/>
                    <a:pt x="2759" y="15370"/>
                    <a:pt x="0" y="6260"/>
                  </a:cubicBezTo>
                  <a:lnTo>
                    <a:pt x="20673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7034213" y="3092450"/>
              <a:ext cx="112713" cy="12541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07" name="Object 27"/>
            <p:cNvGraphicFramePr>
              <a:graphicFrameLocks noChangeAspect="1"/>
            </p:cNvGraphicFramePr>
            <p:nvPr/>
          </p:nvGraphicFramePr>
          <p:xfrm>
            <a:off x="7143750" y="2578030"/>
            <a:ext cx="1289050" cy="447745"/>
          </p:xfrm>
          <a:graphic>
            <a:graphicData uri="http://schemas.openxmlformats.org/presentationml/2006/ole">
              <p:oleObj spid="_x0000_s20507" name="Equation" r:id="rId10" imgW="622080" imgH="215640" progId="Equation.DSMT4">
                <p:embed/>
              </p:oleObj>
            </a:graphicData>
          </a:graphic>
        </p:graphicFrame>
        <p:graphicFrame>
          <p:nvGraphicFramePr>
            <p:cNvPr id="20508" name="Object 28"/>
            <p:cNvGraphicFramePr>
              <a:graphicFrameLocks noChangeAspect="1"/>
            </p:cNvGraphicFramePr>
            <p:nvPr/>
          </p:nvGraphicFramePr>
          <p:xfrm>
            <a:off x="4278313" y="5227638"/>
            <a:ext cx="301625" cy="484188"/>
          </p:xfrm>
          <a:graphic>
            <a:graphicData uri="http://schemas.openxmlformats.org/presentationml/2006/ole">
              <p:oleObj spid="_x0000_s20508" name="Equation" r:id="rId11" imgW="126720" imgH="203040" progId="Equation.DSMT4">
                <p:embed/>
              </p:oleObj>
            </a:graphicData>
          </a:graphic>
        </p:graphicFrame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 flipV="1">
              <a:off x="5715000" y="3794125"/>
              <a:ext cx="300038" cy="1936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10" name="Arc 30"/>
            <p:cNvSpPr>
              <a:spLocks/>
            </p:cNvSpPr>
            <p:nvPr/>
          </p:nvSpPr>
          <p:spPr bwMode="auto">
            <a:xfrm flipV="1">
              <a:off x="4649788" y="4233863"/>
              <a:ext cx="414338" cy="196850"/>
            </a:xfrm>
            <a:custGeom>
              <a:avLst/>
              <a:gdLst>
                <a:gd name="G0" fmla="+- 19362 0 0"/>
                <a:gd name="G1" fmla="+- 0 0 0"/>
                <a:gd name="G2" fmla="+- 21600 0 0"/>
                <a:gd name="T0" fmla="*/ 39782 w 39782"/>
                <a:gd name="T1" fmla="*/ 7042 h 21600"/>
                <a:gd name="T2" fmla="*/ 0 w 39782"/>
                <a:gd name="T3" fmla="*/ 9575 h 21600"/>
                <a:gd name="T4" fmla="*/ 19362 w 3978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782" h="21600" fill="none" extrusionOk="0">
                  <a:moveTo>
                    <a:pt x="39781" y="7041"/>
                  </a:moveTo>
                  <a:cubicBezTo>
                    <a:pt x="36777" y="15753"/>
                    <a:pt x="28577" y="21599"/>
                    <a:pt x="19362" y="21600"/>
                  </a:cubicBezTo>
                  <a:cubicBezTo>
                    <a:pt x="11146" y="21600"/>
                    <a:pt x="3642" y="16939"/>
                    <a:pt x="0" y="9574"/>
                  </a:cubicBezTo>
                </a:path>
                <a:path w="39782" h="21600" stroke="0" extrusionOk="0">
                  <a:moveTo>
                    <a:pt x="39781" y="7041"/>
                  </a:moveTo>
                  <a:cubicBezTo>
                    <a:pt x="36777" y="15753"/>
                    <a:pt x="28577" y="21599"/>
                    <a:pt x="19362" y="21600"/>
                  </a:cubicBezTo>
                  <a:cubicBezTo>
                    <a:pt x="11146" y="21600"/>
                    <a:pt x="3642" y="16939"/>
                    <a:pt x="0" y="9574"/>
                  </a:cubicBezTo>
                  <a:lnTo>
                    <a:pt x="19362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1" name="Object 31"/>
            <p:cNvGraphicFramePr>
              <a:graphicFrameLocks noChangeAspect="1"/>
            </p:cNvGraphicFramePr>
            <p:nvPr/>
          </p:nvGraphicFramePr>
          <p:xfrm>
            <a:off x="4859338" y="3679825"/>
            <a:ext cx="301625" cy="422275"/>
          </p:xfrm>
          <a:graphic>
            <a:graphicData uri="http://schemas.openxmlformats.org/presentationml/2006/ole">
              <p:oleObj spid="_x0000_s20511" name="Equation" r:id="rId12" imgW="126720" imgH="177480" progId="Equation.DSMT4">
                <p:embed/>
              </p:oleObj>
            </a:graphicData>
          </a:graphic>
        </p:graphicFrame>
        <p:cxnSp>
          <p:nvCxnSpPr>
            <p:cNvPr id="32" name="Straight Connector 31"/>
            <p:cNvCxnSpPr>
              <a:stCxn id="20506" idx="4"/>
            </p:cNvCxnSpPr>
            <p:nvPr/>
          </p:nvCxnSpPr>
          <p:spPr>
            <a:xfrm flipH="1">
              <a:off x="7086600" y="3217863"/>
              <a:ext cx="3970" cy="31575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469</Words>
  <Application>Microsoft Office PowerPoint</Application>
  <PresentationFormat>On-screen Show (4:3)</PresentationFormat>
  <Paragraphs>131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Symbol</vt:lpstr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Yesim</dc:creator>
  <cp:lastModifiedBy>Reviewer</cp:lastModifiedBy>
  <cp:revision>111</cp:revision>
  <dcterms:created xsi:type="dcterms:W3CDTF">2005-03-28T07:06:17Z</dcterms:created>
  <dcterms:modified xsi:type="dcterms:W3CDTF">2016-03-29T01:52:54Z</dcterms:modified>
</cp:coreProperties>
</file>