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7" r:id="rId2"/>
    <p:sldId id="258" r:id="rId3"/>
    <p:sldId id="259" r:id="rId4"/>
    <p:sldId id="276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7" r:id="rId16"/>
    <p:sldId id="278" r:id="rId17"/>
    <p:sldId id="270" r:id="rId18"/>
    <p:sldId id="271" r:id="rId19"/>
    <p:sldId id="272" r:id="rId20"/>
    <p:sldId id="273" r:id="rId21"/>
    <p:sldId id="279" r:id="rId22"/>
    <p:sldId id="274" r:id="rId23"/>
    <p:sldId id="281" r:id="rId24"/>
    <p:sldId id="275" r:id="rId25"/>
    <p:sldId id="280" r:id="rId2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FFFF"/>
    <a:srgbClr val="66FFFF"/>
    <a:srgbClr val="FF9900"/>
    <a:srgbClr val="FF0000"/>
    <a:srgbClr val="FF3300"/>
    <a:srgbClr val="00FFFF"/>
    <a:srgbClr val="FF6600"/>
    <a:srgbClr val="FFFF00"/>
    <a:srgbClr val="66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-2160" y="-480"/>
      </p:cViewPr>
      <p:guideLst>
        <p:guide orient="horz" pos="2160"/>
        <p:guide pos="1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2.wmf"/><Relationship Id="rId1" Type="http://schemas.openxmlformats.org/officeDocument/2006/relationships/image" Target="../media/image59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4" Type="http://schemas.openxmlformats.org/officeDocument/2006/relationships/image" Target="../media/image6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4" Type="http://schemas.openxmlformats.org/officeDocument/2006/relationships/image" Target="../media/image70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4" Type="http://schemas.openxmlformats.org/officeDocument/2006/relationships/image" Target="../media/image7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2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8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2" Type="http://schemas.openxmlformats.org/officeDocument/2006/relationships/image" Target="../media/image87.wmf"/><Relationship Id="rId1" Type="http://schemas.openxmlformats.org/officeDocument/2006/relationships/image" Target="../media/image8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14.wmf"/><Relationship Id="rId7" Type="http://schemas.openxmlformats.org/officeDocument/2006/relationships/image" Target="../media/image17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6.wmf"/><Relationship Id="rId5" Type="http://schemas.openxmlformats.org/officeDocument/2006/relationships/image" Target="../media/image5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.wmf"/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5.wmf"/><Relationship Id="rId7" Type="http://schemas.openxmlformats.org/officeDocument/2006/relationships/image" Target="../media/image34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3.wmf"/><Relationship Id="rId5" Type="http://schemas.openxmlformats.org/officeDocument/2006/relationships/image" Target="../media/image7.wmf"/><Relationship Id="rId10" Type="http://schemas.openxmlformats.org/officeDocument/2006/relationships/image" Target="../media/image37.wmf"/><Relationship Id="rId4" Type="http://schemas.openxmlformats.org/officeDocument/2006/relationships/image" Target="../media/image32.wmf"/><Relationship Id="rId9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91756534-1C1A-4C64-BC98-5697FB51556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F65C10-4207-4829-A2D3-266BBA403C2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92E6A3-C06D-4AD8-A072-B420D045C9BB}" type="slidenum">
              <a:rPr lang="en-US"/>
              <a:pPr/>
              <a:t>1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3C82D7-780E-44A3-A278-F2DCEC68FA3D}" type="slidenum">
              <a:rPr lang="en-US"/>
              <a:pPr/>
              <a:t>10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4ABE9C-BFCC-41C4-A799-A61C041E3CCF}" type="slidenum">
              <a:rPr lang="en-US"/>
              <a:pPr/>
              <a:t>11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53C6B7-9B38-403D-999D-ECB0C461A19D}" type="slidenum">
              <a:rPr lang="en-US"/>
              <a:pPr/>
              <a:t>12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851297-0123-4E72-BF88-D825207261BB}" type="slidenum">
              <a:rPr lang="en-US"/>
              <a:pPr/>
              <a:t>13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32F7FF-E367-4AD5-8846-FDA31FDFBAF6}" type="slidenum">
              <a:rPr lang="en-US"/>
              <a:pPr/>
              <a:t>14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D878F4-B3CA-4E32-A5E9-D9C8E57413BC}" type="slidenum">
              <a:rPr lang="en-US"/>
              <a:pPr/>
              <a:t>15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6B036B-FBD8-491A-BC81-B8CB3DE0C13D}" type="slidenum">
              <a:rPr lang="en-US"/>
              <a:pPr/>
              <a:t>16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E6C5E4-48A7-4F48-9E93-67BA023ECD90}" type="slidenum">
              <a:rPr lang="en-US"/>
              <a:pPr/>
              <a:t>17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2AF71C-5C14-47F1-B6DD-C3A615C30BFE}" type="slidenum">
              <a:rPr lang="en-US"/>
              <a:pPr/>
              <a:t>18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CC6E50-F447-4431-89FA-F282D3E644DA}" type="slidenum">
              <a:rPr lang="en-US"/>
              <a:pPr/>
              <a:t>19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36EABE-711A-4A1A-94CE-84D52923F24A}" type="slidenum">
              <a:rPr lang="en-US"/>
              <a:pPr/>
              <a:t>2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BD3625-7631-4BE9-A1EA-1BE8347C5710}" type="slidenum">
              <a:rPr lang="en-US"/>
              <a:pPr/>
              <a:t>20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82C444-7291-473A-A0D0-C64F6130AD1E}" type="slidenum">
              <a:rPr lang="en-US"/>
              <a:pPr/>
              <a:t>21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1D0A31-D2E2-47F3-8496-7E9F28CC775D}" type="slidenum">
              <a:rPr lang="en-US"/>
              <a:pPr/>
              <a:t>22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D4C589-786F-435C-8B7D-B600B9D9FBA6}" type="slidenum">
              <a:rPr lang="en-US"/>
              <a:pPr/>
              <a:t>23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715137-E617-40DA-9714-822AFE8EF738}" type="slidenum">
              <a:rPr lang="en-US"/>
              <a:pPr/>
              <a:t>24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D81D44-989A-49FD-B995-E35F74BC90A1}" type="slidenum">
              <a:rPr lang="en-US"/>
              <a:pPr/>
              <a:t>25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220CAB-F4D3-4F78-ACFB-EC73583AE61D}" type="slidenum">
              <a:rPr lang="en-US"/>
              <a:pPr/>
              <a:t>3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053BD9-E8D3-45A5-83F1-76ECFEB4FAEF}" type="slidenum">
              <a:rPr lang="en-US"/>
              <a:pPr/>
              <a:t>4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1341F-04B0-4E50-AE01-CDE62C3E8F7C}" type="slidenum">
              <a:rPr lang="en-US"/>
              <a:pPr/>
              <a:t>5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E41D75-1259-4693-8EB1-F94801E36450}" type="slidenum">
              <a:rPr lang="en-US"/>
              <a:pPr/>
              <a:t>6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F20A77-4F1E-478C-BF09-04DFED56F835}" type="slidenum">
              <a:rPr lang="en-US"/>
              <a:pPr/>
              <a:t>7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CB8F6F-372B-4B87-B78E-72F6BC3EE5DA}" type="slidenum">
              <a:rPr lang="en-US"/>
              <a:pPr/>
              <a:t>8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E9726E-1406-44EA-9DE1-5C9F1F48B0EB}" type="slidenum">
              <a:rPr lang="en-US"/>
              <a:pPr/>
              <a:t>9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2EC40-88F4-40C5-AE07-B57EE1F49B1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241EB-9803-435A-89DC-B2ED072ABD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4C9A8-38DE-45E5-8A65-7FEBEDCDFA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E1DD1-DAF4-4EE1-8EA8-0A84584115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3D892-7754-4F5E-8B71-70FE27E555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94F62-F87D-4C1F-AED9-72D1AE1A90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B852C-92AC-4853-B706-FF98AD30EF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E5BF43-44E2-45C4-BCA1-593B6FF238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96F16-1D4B-4BA4-9427-C3511A6867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42821-68A3-4743-962A-D98F88500B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EE55A-D070-4682-B018-25DF8E2807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37278"/>
            <a:ext cx="1905000" cy="320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47F3086B-F002-4769-B88F-30E778CD24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4.bin"/><Relationship Id="rId9" Type="http://schemas.openxmlformats.org/officeDocument/2006/relationships/oleObject" Target="../embeddings/oleObject4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9.bin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2.bin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5.bin"/><Relationship Id="rId5" Type="http://schemas.openxmlformats.org/officeDocument/2006/relationships/oleObject" Target="../embeddings/oleObject64.bin"/><Relationship Id="rId4" Type="http://schemas.openxmlformats.org/officeDocument/2006/relationships/oleObject" Target="../embeddings/oleObject6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6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8.bin"/><Relationship Id="rId5" Type="http://schemas.openxmlformats.org/officeDocument/2006/relationships/oleObject" Target="../embeddings/oleObject67.bin"/><Relationship Id="rId4" Type="http://schemas.openxmlformats.org/officeDocument/2006/relationships/oleObject" Target="../embeddings/oleObject6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73.bin"/><Relationship Id="rId5" Type="http://schemas.openxmlformats.org/officeDocument/2006/relationships/oleObject" Target="../embeddings/oleObject72.bin"/><Relationship Id="rId4" Type="http://schemas.openxmlformats.org/officeDocument/2006/relationships/oleObject" Target="../embeddings/oleObject7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7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77.bin"/><Relationship Id="rId5" Type="http://schemas.openxmlformats.org/officeDocument/2006/relationships/oleObject" Target="../embeddings/oleObject76.bin"/><Relationship Id="rId4" Type="http://schemas.openxmlformats.org/officeDocument/2006/relationships/oleObject" Target="../embeddings/oleObject7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8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81.bin"/><Relationship Id="rId5" Type="http://schemas.openxmlformats.org/officeDocument/2006/relationships/oleObject" Target="../embeddings/oleObject80.bin"/><Relationship Id="rId4" Type="http://schemas.openxmlformats.org/officeDocument/2006/relationships/oleObject" Target="../embeddings/oleObject7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85.bin"/><Relationship Id="rId5" Type="http://schemas.openxmlformats.org/officeDocument/2006/relationships/oleObject" Target="../embeddings/oleObject84.bin"/><Relationship Id="rId4" Type="http://schemas.openxmlformats.org/officeDocument/2006/relationships/oleObject" Target="../embeddings/oleObject8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8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88.bin"/><Relationship Id="rId4" Type="http://schemas.openxmlformats.org/officeDocument/2006/relationships/oleObject" Target="../embeddings/oleObject8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91.bin"/><Relationship Id="rId5" Type="http://schemas.openxmlformats.org/officeDocument/2006/relationships/oleObject" Target="../embeddings/oleObject90.bin"/><Relationship Id="rId4" Type="http://schemas.openxmlformats.org/officeDocument/2006/relationships/oleObject" Target="../embeddings/oleObject89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94.bin"/><Relationship Id="rId5" Type="http://schemas.openxmlformats.org/officeDocument/2006/relationships/oleObject" Target="../embeddings/oleObject93.bin"/><Relationship Id="rId4" Type="http://schemas.openxmlformats.org/officeDocument/2006/relationships/oleObject" Target="../embeddings/oleObject9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97.bin"/><Relationship Id="rId5" Type="http://schemas.openxmlformats.org/officeDocument/2006/relationships/oleObject" Target="../embeddings/oleObject96.bin"/><Relationship Id="rId4" Type="http://schemas.openxmlformats.org/officeDocument/2006/relationships/oleObject" Target="../embeddings/oleObject9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oleObject" Target="../embeddings/oleObject42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6.bin"/><Relationship Id="rId12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5.bin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4.bin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3.bin"/><Relationship Id="rId9" Type="http://schemas.openxmlformats.org/officeDocument/2006/relationships/oleObject" Target="../embeddings/oleObject38.bin"/><Relationship Id="rId14" Type="http://schemas.openxmlformats.org/officeDocument/2006/relationships/oleObject" Target="../embeddings/oleObject4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916011" y="2450874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latin typeface="Arial" pitchFamily="34" charset="0"/>
              </a:rPr>
              <a:t>Prof. David R. Jackson</a:t>
            </a:r>
          </a:p>
          <a:p>
            <a:pPr algn="ctr" eaLnBrk="0" hangingPunct="0"/>
            <a:r>
              <a:rPr lang="en-US">
                <a:latin typeface="Arial" pitchFamily="34" charset="0"/>
              </a:rPr>
              <a:t>ECE Dept.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502633" y="1685699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dirty="0">
                <a:solidFill>
                  <a:srgbClr val="FF9900"/>
                </a:solidFill>
                <a:latin typeface="Arial" pitchFamily="34" charset="0"/>
              </a:rPr>
              <a:t>Spring </a:t>
            </a:r>
            <a:r>
              <a:rPr lang="en-US" b="1" dirty="0" smtClean="0">
                <a:solidFill>
                  <a:srgbClr val="FF9900"/>
                </a:solidFill>
                <a:latin typeface="Arial" pitchFamily="34" charset="0"/>
              </a:rPr>
              <a:t>2016</a:t>
            </a:r>
            <a:endParaRPr lang="en-US" sz="3200" dirty="0">
              <a:solidFill>
                <a:srgbClr val="FF9900"/>
              </a:solidFill>
              <a:latin typeface="Arial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699000" y="4036333"/>
            <a:ext cx="32654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>
                <a:solidFill>
                  <a:srgbClr val="0000FF"/>
                </a:solidFill>
                <a:latin typeface="Arial" pitchFamily="34" charset="0"/>
              </a:rPr>
              <a:t>Notes 32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385911" y="690336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ECE 6341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94F62-F87D-4C1F-AED9-72D1AE1A90F0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Animated image of spherical waves coming from a point source.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962400"/>
            <a:ext cx="2451100" cy="245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Complete Asymptotic Expansion (cont.)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699979" y="2123167"/>
            <a:ext cx="92685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</a:rPr>
              <a:t>Define</a:t>
            </a:r>
            <a:endParaRPr lang="en-US" sz="2000" dirty="0">
              <a:solidFill>
                <a:srgbClr val="0000FF"/>
              </a:solidFill>
              <a:latin typeface="Arial" pitchFamily="34" charset="0"/>
            </a:endParaRPr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1785257" y="859971"/>
          <a:ext cx="5559425" cy="995363"/>
        </p:xfrm>
        <a:graphic>
          <a:graphicData uri="http://schemas.openxmlformats.org/presentationml/2006/ole">
            <p:oleObj spid="_x0000_s40964" name="Equation" r:id="rId4" imgW="2412720" imgH="431640" progId="Equation.DSMT4">
              <p:embed/>
            </p:oleObj>
          </a:graphicData>
        </a:graphic>
      </p:graphicFrame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2812143" y="2247220"/>
          <a:ext cx="3581400" cy="1106487"/>
        </p:xfrm>
        <a:graphic>
          <a:graphicData uri="http://schemas.openxmlformats.org/presentationml/2006/ole">
            <p:oleObj spid="_x0000_s40965" name="Equation" r:id="rId5" imgW="1562040" imgH="482400" progId="Equation.DSMT4">
              <p:embed/>
            </p:oleObj>
          </a:graphicData>
        </a:graphic>
      </p:graphicFrame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2198460" y="3866470"/>
          <a:ext cx="4906963" cy="960437"/>
        </p:xfrm>
        <a:graphic>
          <a:graphicData uri="http://schemas.openxmlformats.org/presentationml/2006/ole">
            <p:oleObj spid="_x0000_s40966" name="Equation" r:id="rId6" imgW="1815840" imgH="355320" progId="Equation.DSMT4">
              <p:embed/>
            </p:oleObj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2022928" y="5170488"/>
            <a:ext cx="5661025" cy="1446212"/>
            <a:chOff x="2120900" y="5246688"/>
            <a:chExt cx="5661025" cy="1446212"/>
          </a:xfrm>
        </p:grpSpPr>
        <p:sp>
          <p:nvSpPr>
            <p:cNvPr id="40967" name="Line 7"/>
            <p:cNvSpPr>
              <a:spLocks noChangeShapeType="1"/>
            </p:cNvSpPr>
            <p:nvPr/>
          </p:nvSpPr>
          <p:spPr bwMode="auto">
            <a:xfrm>
              <a:off x="2120900" y="5897563"/>
              <a:ext cx="52990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968" name="Line 8"/>
            <p:cNvSpPr>
              <a:spLocks noChangeShapeType="1"/>
            </p:cNvSpPr>
            <p:nvPr/>
          </p:nvSpPr>
          <p:spPr bwMode="auto">
            <a:xfrm>
              <a:off x="4570413" y="5246688"/>
              <a:ext cx="0" cy="12906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969" name="Line 9"/>
            <p:cNvSpPr>
              <a:spLocks noChangeShapeType="1"/>
            </p:cNvSpPr>
            <p:nvPr/>
          </p:nvSpPr>
          <p:spPr bwMode="auto">
            <a:xfrm>
              <a:off x="3382963" y="5811838"/>
              <a:ext cx="0" cy="2381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970" name="Line 10"/>
            <p:cNvSpPr>
              <a:spLocks noChangeShapeType="1"/>
            </p:cNvSpPr>
            <p:nvPr/>
          </p:nvSpPr>
          <p:spPr bwMode="auto">
            <a:xfrm>
              <a:off x="5857875" y="5800725"/>
              <a:ext cx="0" cy="2381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0971" name="Object 11"/>
            <p:cNvGraphicFramePr>
              <a:graphicFrameLocks noChangeAspect="1"/>
            </p:cNvGraphicFramePr>
            <p:nvPr/>
          </p:nvGraphicFramePr>
          <p:xfrm>
            <a:off x="3181350" y="6049963"/>
            <a:ext cx="522288" cy="569912"/>
          </p:xfrm>
          <a:graphic>
            <a:graphicData uri="http://schemas.openxmlformats.org/presentationml/2006/ole">
              <p:oleObj spid="_x0000_s40971" name="Equation" r:id="rId7" imgW="139680" imgH="152280" progId="Equation.DSMT4">
                <p:embed/>
              </p:oleObj>
            </a:graphicData>
          </a:graphic>
        </p:graphicFrame>
        <p:graphicFrame>
          <p:nvGraphicFramePr>
            <p:cNvPr id="40972" name="Object 12"/>
            <p:cNvGraphicFramePr>
              <a:graphicFrameLocks noChangeAspect="1"/>
            </p:cNvGraphicFramePr>
            <p:nvPr/>
          </p:nvGraphicFramePr>
          <p:xfrm>
            <a:off x="5673725" y="5870575"/>
            <a:ext cx="503238" cy="822325"/>
          </p:xfrm>
          <a:graphic>
            <a:graphicData uri="http://schemas.openxmlformats.org/presentationml/2006/ole">
              <p:oleObj spid="_x0000_s40972" name="Equation" r:id="rId8" imgW="139680" imgH="228600" progId="Equation.DSMT4">
                <p:embed/>
              </p:oleObj>
            </a:graphicData>
          </a:graphic>
        </p:graphicFrame>
        <p:graphicFrame>
          <p:nvGraphicFramePr>
            <p:cNvPr id="40973" name="Object 13"/>
            <p:cNvGraphicFramePr>
              <a:graphicFrameLocks noChangeAspect="1"/>
            </p:cNvGraphicFramePr>
            <p:nvPr/>
          </p:nvGraphicFramePr>
          <p:xfrm>
            <a:off x="4684713" y="5486400"/>
            <a:ext cx="706437" cy="366713"/>
          </p:xfrm>
          <a:graphic>
            <a:graphicData uri="http://schemas.openxmlformats.org/presentationml/2006/ole">
              <p:oleObj spid="_x0000_s40973" name="Equation" r:id="rId9" imgW="342720" imgH="177480" progId="Equation.DSMT4">
                <p:embed/>
              </p:oleObj>
            </a:graphicData>
          </a:graphic>
        </p:graphicFrame>
        <p:graphicFrame>
          <p:nvGraphicFramePr>
            <p:cNvPr id="40974" name="Object 14"/>
            <p:cNvGraphicFramePr>
              <a:graphicFrameLocks noChangeAspect="1"/>
            </p:cNvGraphicFramePr>
            <p:nvPr/>
          </p:nvGraphicFramePr>
          <p:xfrm>
            <a:off x="7502525" y="5730875"/>
            <a:ext cx="279400" cy="339725"/>
          </p:xfrm>
          <a:graphic>
            <a:graphicData uri="http://schemas.openxmlformats.org/presentationml/2006/ole">
              <p:oleObj spid="_x0000_s40974" name="Equation" r:id="rId10" imgW="114120" imgH="139680" progId="Equation.DSMT4">
                <p:embed/>
              </p:oleObj>
            </a:graphicData>
          </a:graphic>
        </p:graphicFrame>
        <p:sp>
          <p:nvSpPr>
            <p:cNvPr id="40975" name="Oval 15"/>
            <p:cNvSpPr>
              <a:spLocks noChangeArrowheads="1"/>
            </p:cNvSpPr>
            <p:nvPr/>
          </p:nvSpPr>
          <p:spPr bwMode="auto">
            <a:xfrm>
              <a:off x="4495800" y="5816600"/>
              <a:ext cx="152400" cy="1524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6F16-1D4B-4BA4-9427-C3511A68677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199236" y="3505653"/>
            <a:ext cx="176061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</a:rPr>
              <a:t>We then have</a:t>
            </a:r>
            <a:endParaRPr lang="en-US" sz="2000" dirty="0">
              <a:solidFill>
                <a:srgbClr val="0000FF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119188" y="2778125"/>
            <a:ext cx="1101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Assume</a:t>
            </a:r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2435225" y="2710542"/>
          <a:ext cx="4087813" cy="800100"/>
        </p:xfrm>
        <a:graphic>
          <a:graphicData uri="http://schemas.openxmlformats.org/presentationml/2006/ole">
            <p:oleObj spid="_x0000_s41988" name="Equation" r:id="rId4" imgW="1815840" imgH="355320" progId="Equation.DSMT4">
              <p:embed/>
            </p:oleObj>
          </a:graphicData>
        </a:graphic>
      </p:graphicFrame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2845233" y="5248220"/>
            <a:ext cx="320344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</a:rPr>
              <a:t>(This is Watson’s Lemma.)</a:t>
            </a:r>
            <a:endParaRPr lang="en-US" sz="2000" dirty="0">
              <a:solidFill>
                <a:srgbClr val="FF0000"/>
              </a:solidFill>
              <a:latin typeface="Arial" pitchFamily="34" charset="0"/>
            </a:endParaRPr>
          </a:p>
        </p:txBody>
      </p:sp>
      <p:graphicFrame>
        <p:nvGraphicFramePr>
          <p:cNvPr id="41992" name="Object 8"/>
          <p:cNvGraphicFramePr>
            <a:graphicFrameLocks noChangeAspect="1"/>
          </p:cNvGraphicFramePr>
          <p:nvPr/>
        </p:nvGraphicFramePr>
        <p:xfrm>
          <a:off x="1635125" y="3974310"/>
          <a:ext cx="5348288" cy="1008062"/>
        </p:xfrm>
        <a:graphic>
          <a:graphicData uri="http://schemas.openxmlformats.org/presentationml/2006/ole">
            <p:oleObj spid="_x0000_s41992" name="Equation" r:id="rId5" imgW="2158920" imgH="406080" progId="Equation.DSMT4">
              <p:embed/>
            </p:oleObj>
          </a:graphicData>
        </a:graphic>
      </p:graphicFrame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708025" y="4158460"/>
            <a:ext cx="7635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Then</a:t>
            </a:r>
          </a:p>
        </p:txBody>
      </p:sp>
      <p:graphicFrame>
        <p:nvGraphicFramePr>
          <p:cNvPr id="41995" name="Object 11"/>
          <p:cNvGraphicFramePr>
            <a:graphicFrameLocks noChangeAspect="1"/>
          </p:cNvGraphicFramePr>
          <p:nvPr/>
        </p:nvGraphicFramePr>
        <p:xfrm>
          <a:off x="2111375" y="1166813"/>
          <a:ext cx="4906963" cy="960437"/>
        </p:xfrm>
        <a:graphic>
          <a:graphicData uri="http://schemas.openxmlformats.org/presentationml/2006/ole">
            <p:oleObj spid="_x0000_s41995" name="Equation" r:id="rId6" imgW="1815840" imgH="355320" progId="Equation.DSMT4">
              <p:embed/>
            </p:oleObj>
          </a:graphicData>
        </a:graphic>
      </p:graphicFrame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Complete Asymptotic Expansion (cont.)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6F16-1D4B-4BA4-9427-C3511A68677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119116" y="5936776"/>
            <a:ext cx="6919415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For a proof of Watson’s Lemma, please see: Norman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Bleistein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and Richard A.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Handelsman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, Asymptotic Expansion of Integrals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Holt, Rinehart, and Winston, 1975.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169760" y="1137104"/>
            <a:ext cx="63976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Since only the </a:t>
            </a:r>
            <a:r>
              <a:rPr lang="en-US" sz="2000" u="sng" dirty="0">
                <a:solidFill>
                  <a:srgbClr val="0000FF"/>
                </a:solidFill>
                <a:latin typeface="Arial" pitchFamily="34" charset="0"/>
              </a:rPr>
              <a:t>local neighborhood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 of </a:t>
            </a:r>
            <a:r>
              <a:rPr lang="en-US" i="1" dirty="0">
                <a:solidFill>
                  <a:srgbClr val="0000FF"/>
                </a:solidFill>
              </a:rPr>
              <a:t>s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=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0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 is important, 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041400" y="4171950"/>
            <a:ext cx="2692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Because of symmetry,</a:t>
            </a:r>
          </a:p>
        </p:txBody>
      </p:sp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1676400" y="1978025"/>
          <a:ext cx="5797550" cy="1077913"/>
        </p:xfrm>
        <a:graphic>
          <a:graphicData uri="http://schemas.openxmlformats.org/presentationml/2006/ole">
            <p:oleObj spid="_x0000_s43013" name="Equation" r:id="rId4" imgW="2184120" imgH="406080" progId="Equation.DSMT4">
              <p:embed/>
            </p:oleObj>
          </a:graphicData>
        </a:graphic>
      </p:graphicFrame>
      <p:graphicFrame>
        <p:nvGraphicFramePr>
          <p:cNvPr id="43014" name="Object 6"/>
          <p:cNvGraphicFramePr>
            <a:graphicFrameLocks noChangeAspect="1"/>
          </p:cNvGraphicFramePr>
          <p:nvPr/>
        </p:nvGraphicFramePr>
        <p:xfrm>
          <a:off x="1522413" y="4708525"/>
          <a:ext cx="5981700" cy="1100138"/>
        </p:xfrm>
        <a:graphic>
          <a:graphicData uri="http://schemas.openxmlformats.org/presentationml/2006/ole">
            <p:oleObj spid="_x0000_s43014" name="Equation" r:id="rId5" imgW="2209680" imgH="406080" progId="Equation.DSMT4">
              <p:embed/>
            </p:oleObj>
          </a:graphicData>
        </a:graphic>
      </p:graphicFrame>
      <p:graphicFrame>
        <p:nvGraphicFramePr>
          <p:cNvPr id="43015" name="Object 7"/>
          <p:cNvGraphicFramePr>
            <a:graphicFrameLocks noChangeAspect="1"/>
          </p:cNvGraphicFramePr>
          <p:nvPr/>
        </p:nvGraphicFramePr>
        <p:xfrm>
          <a:off x="3871913" y="6108700"/>
          <a:ext cx="1527175" cy="365125"/>
        </p:xfrm>
        <a:graphic>
          <a:graphicData uri="http://schemas.openxmlformats.org/presentationml/2006/ole">
            <p:oleObj spid="_x0000_s43015" name="Equation" r:id="rId6" imgW="583920" imgH="139680" progId="Equation.DSMT4">
              <p:embed/>
            </p:oleObj>
          </a:graphicData>
        </a:graphic>
      </p:graphicFrame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Complete Asymptotic Expansion (cont.)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893763" y="3214688"/>
            <a:ext cx="72231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(The error made in extending the limits is exponentially small.) 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6F16-1D4B-4BA4-9427-C3511A68677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035402" y="1245733"/>
            <a:ext cx="1003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Denote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2949575" y="2317750"/>
            <a:ext cx="6365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Use</a:t>
            </a:r>
          </a:p>
        </p:txBody>
      </p:sp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3227388" y="1033463"/>
          <a:ext cx="2684462" cy="841375"/>
        </p:xfrm>
        <a:graphic>
          <a:graphicData uri="http://schemas.openxmlformats.org/presentationml/2006/ole">
            <p:oleObj spid="_x0000_s44037" name="Equation" r:id="rId4" imgW="1054080" imgH="330120" progId="Equation.DSMT4">
              <p:embed/>
            </p:oleObj>
          </a:graphicData>
        </a:graphic>
      </p:graphicFrame>
      <p:graphicFrame>
        <p:nvGraphicFramePr>
          <p:cNvPr id="44038" name="Object 6"/>
          <p:cNvGraphicFramePr>
            <a:graphicFrameLocks noChangeAspect="1"/>
          </p:cNvGraphicFramePr>
          <p:nvPr/>
        </p:nvGraphicFramePr>
        <p:xfrm>
          <a:off x="3633788" y="2251075"/>
          <a:ext cx="1873250" cy="1087438"/>
        </p:xfrm>
        <a:graphic>
          <a:graphicData uri="http://schemas.openxmlformats.org/presentationml/2006/ole">
            <p:oleObj spid="_x0000_s44038" name="Equation" r:id="rId5" imgW="787320" imgH="457200" progId="Equation.DSMT4">
              <p:embed/>
            </p:oleObj>
          </a:graphicData>
        </a:graphic>
      </p:graphicFrame>
      <p:graphicFrame>
        <p:nvGraphicFramePr>
          <p:cNvPr id="44039" name="Object 7"/>
          <p:cNvGraphicFramePr>
            <a:graphicFrameLocks noChangeAspect="1"/>
          </p:cNvGraphicFramePr>
          <p:nvPr/>
        </p:nvGraphicFramePr>
        <p:xfrm>
          <a:off x="1074738" y="4470400"/>
          <a:ext cx="6623050" cy="1647825"/>
        </p:xfrm>
        <a:graphic>
          <a:graphicData uri="http://schemas.openxmlformats.org/presentationml/2006/ole">
            <p:oleObj spid="_x0000_s44039" name="Equation" r:id="rId6" imgW="2908080" imgH="723600" progId="Equation.DSMT4">
              <p:embed/>
            </p:oleObj>
          </a:graphicData>
        </a:graphic>
      </p:graphicFrame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Complete Asymptotic Expansion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6F16-1D4B-4BA4-9427-C3511A68677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718004" y="3852636"/>
            <a:ext cx="193811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</a:rPr>
              <a:t>Then we have</a:t>
            </a:r>
            <a:endParaRPr lang="en-US" sz="2000" dirty="0">
              <a:solidFill>
                <a:srgbClr val="0000FF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143000" y="3124200"/>
            <a:ext cx="1173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Now use</a:t>
            </a:r>
          </a:p>
        </p:txBody>
      </p:sp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2535238" y="2931205"/>
          <a:ext cx="4105275" cy="784225"/>
        </p:xfrm>
        <a:graphic>
          <a:graphicData uri="http://schemas.openxmlformats.org/presentationml/2006/ole">
            <p:oleObj spid="_x0000_s45062" name="Equation" r:id="rId4" imgW="1726920" imgH="330120" progId="Equation.DSMT4">
              <p:embed/>
            </p:oleObj>
          </a:graphicData>
        </a:graphic>
      </p:graphicFrame>
      <p:graphicFrame>
        <p:nvGraphicFramePr>
          <p:cNvPr id="45063" name="Object 7"/>
          <p:cNvGraphicFramePr>
            <a:graphicFrameLocks noChangeAspect="1"/>
          </p:cNvGraphicFramePr>
          <p:nvPr/>
        </p:nvGraphicFramePr>
        <p:xfrm>
          <a:off x="2808288" y="5054146"/>
          <a:ext cx="3479800" cy="1431925"/>
        </p:xfrm>
        <a:graphic>
          <a:graphicData uri="http://schemas.openxmlformats.org/presentationml/2006/ole">
            <p:oleObj spid="_x0000_s45063" name="Equation" r:id="rId5" imgW="1358640" imgH="558720" progId="Equation.DSMT4">
              <p:embed/>
            </p:oleObj>
          </a:graphicData>
        </a:graphic>
      </p:graphicFrame>
      <p:graphicFrame>
        <p:nvGraphicFramePr>
          <p:cNvPr id="45066" name="Object 10"/>
          <p:cNvGraphicFramePr>
            <a:graphicFrameLocks noChangeAspect="1"/>
          </p:cNvGraphicFramePr>
          <p:nvPr/>
        </p:nvGraphicFramePr>
        <p:xfrm>
          <a:off x="2656114" y="968828"/>
          <a:ext cx="3851275" cy="1463675"/>
        </p:xfrm>
        <a:graphic>
          <a:graphicData uri="http://schemas.openxmlformats.org/presentationml/2006/ole">
            <p:oleObj spid="_x0000_s45066" name="Equation" r:id="rId6" imgW="1536480" imgH="583920" progId="Equation.DSMT4">
              <p:embed/>
            </p:oleObj>
          </a:graphicData>
        </a:graphic>
      </p:graphicFrame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2024746" y="4386930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Hence</a:t>
            </a: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Complete Asymptotic Expansion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6F16-1D4B-4BA4-9427-C3511A68677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59" name="Object 11"/>
          <p:cNvGraphicFramePr>
            <a:graphicFrameLocks noChangeAspect="1"/>
          </p:cNvGraphicFramePr>
          <p:nvPr/>
        </p:nvGraphicFramePr>
        <p:xfrm>
          <a:off x="1619250" y="1599517"/>
          <a:ext cx="5657850" cy="1039812"/>
        </p:xfrm>
        <a:graphic>
          <a:graphicData uri="http://schemas.openxmlformats.org/presentationml/2006/ole">
            <p:oleObj spid="_x0000_s53259" name="Equation" r:id="rId4" imgW="2209680" imgH="406080" progId="Equation.DSMT4">
              <p:embed/>
            </p:oleObj>
          </a:graphicData>
        </a:graphic>
      </p:graphicFrame>
      <p:graphicFrame>
        <p:nvGraphicFramePr>
          <p:cNvPr id="53260" name="Object 12"/>
          <p:cNvGraphicFramePr>
            <a:graphicFrameLocks noChangeAspect="1"/>
          </p:cNvGraphicFramePr>
          <p:nvPr/>
        </p:nvGraphicFramePr>
        <p:xfrm>
          <a:off x="2673350" y="2782204"/>
          <a:ext cx="4097338" cy="1036638"/>
        </p:xfrm>
        <a:graphic>
          <a:graphicData uri="http://schemas.openxmlformats.org/presentationml/2006/ole">
            <p:oleObj spid="_x0000_s53260" name="Equation" r:id="rId5" imgW="2209680" imgH="558720" progId="Equation.DSMT4">
              <p:embed/>
            </p:oleObj>
          </a:graphicData>
        </a:graphic>
      </p:graphicFrame>
      <p:graphicFrame>
        <p:nvGraphicFramePr>
          <p:cNvPr id="53261" name="Object 13"/>
          <p:cNvGraphicFramePr>
            <a:graphicFrameLocks noChangeAspect="1"/>
          </p:cNvGraphicFramePr>
          <p:nvPr/>
        </p:nvGraphicFramePr>
        <p:xfrm>
          <a:off x="1649413" y="4800600"/>
          <a:ext cx="5516562" cy="1338263"/>
        </p:xfrm>
        <a:graphic>
          <a:graphicData uri="http://schemas.openxmlformats.org/presentationml/2006/ole">
            <p:oleObj spid="_x0000_s53261" name="Equation" r:id="rId6" imgW="2145960" imgH="520560" progId="Equation.DSMT4">
              <p:embed/>
            </p:oleObj>
          </a:graphicData>
        </a:graphic>
      </p:graphicFrame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990600" y="4495800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Hence</a:t>
            </a:r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658813" y="1150254"/>
            <a:ext cx="1384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Recall that</a:t>
            </a:r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Complete Asymptotic Expansion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6F16-1D4B-4BA4-9427-C3511A68677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3428699" y="716439"/>
            <a:ext cx="158889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itchFamily="34" charset="0"/>
              </a:rPr>
              <a:t>Summary</a:t>
            </a:r>
          </a:p>
        </p:txBody>
      </p:sp>
      <p:graphicFrame>
        <p:nvGraphicFramePr>
          <p:cNvPr id="54278" name="Object 6"/>
          <p:cNvGraphicFramePr>
            <a:graphicFrameLocks noChangeAspect="1"/>
          </p:cNvGraphicFramePr>
          <p:nvPr/>
        </p:nvGraphicFramePr>
        <p:xfrm>
          <a:off x="812711" y="5178481"/>
          <a:ext cx="5713413" cy="1338262"/>
        </p:xfrm>
        <a:graphic>
          <a:graphicData uri="http://schemas.openxmlformats.org/presentationml/2006/ole">
            <p:oleObj spid="_x0000_s54278" name="Equation" r:id="rId4" imgW="2222280" imgH="520560" progId="Equation.DSMT4">
              <p:embed/>
            </p:oleObj>
          </a:graphicData>
        </a:graphic>
      </p:graphicFrame>
      <p:graphicFrame>
        <p:nvGraphicFramePr>
          <p:cNvPr id="54279" name="Object 7"/>
          <p:cNvGraphicFramePr>
            <a:graphicFrameLocks noChangeAspect="1"/>
          </p:cNvGraphicFramePr>
          <p:nvPr/>
        </p:nvGraphicFramePr>
        <p:xfrm>
          <a:off x="2135868" y="1355950"/>
          <a:ext cx="3816350" cy="855662"/>
        </p:xfrm>
        <a:graphic>
          <a:graphicData uri="http://schemas.openxmlformats.org/presentationml/2006/ole">
            <p:oleObj spid="_x0000_s54279" name="Equation" r:id="rId5" imgW="1473120" imgH="330120" progId="Equation.DSMT4">
              <p:embed/>
            </p:oleObj>
          </a:graphicData>
        </a:graphic>
      </p:graphicFrame>
      <p:graphicFrame>
        <p:nvGraphicFramePr>
          <p:cNvPr id="54281" name="Object 9"/>
          <p:cNvGraphicFramePr>
            <a:graphicFrameLocks noChangeAspect="1"/>
          </p:cNvGraphicFramePr>
          <p:nvPr/>
        </p:nvGraphicFramePr>
        <p:xfrm>
          <a:off x="2153604" y="3783784"/>
          <a:ext cx="4268788" cy="835025"/>
        </p:xfrm>
        <a:graphic>
          <a:graphicData uri="http://schemas.openxmlformats.org/presentationml/2006/ole">
            <p:oleObj spid="_x0000_s54281" name="Equation" r:id="rId6" imgW="1815840" imgH="355320" progId="Equation.DSMT4">
              <p:embed/>
            </p:oleObj>
          </a:graphicData>
        </a:graphic>
      </p:graphicFrame>
      <p:graphicFrame>
        <p:nvGraphicFramePr>
          <p:cNvPr id="54282" name="Object 10"/>
          <p:cNvGraphicFramePr>
            <a:graphicFrameLocks noChangeAspect="1"/>
          </p:cNvGraphicFramePr>
          <p:nvPr/>
        </p:nvGraphicFramePr>
        <p:xfrm>
          <a:off x="1618123" y="2386559"/>
          <a:ext cx="5351010" cy="883878"/>
        </p:xfrm>
        <a:graphic>
          <a:graphicData uri="http://schemas.openxmlformats.org/presentationml/2006/ole">
            <p:oleObj spid="_x0000_s54282" name="Equation" r:id="rId7" imgW="2920680" imgH="482400" progId="Equation.DSMT4">
              <p:embed/>
            </p:oleObj>
          </a:graphicData>
        </a:graphic>
      </p:graphicFrame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Complete Asymptotic Expansion (cont.)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6740455" y="5503005"/>
            <a:ext cx="2119312" cy="915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dirty="0">
                <a:latin typeface="Arial" pitchFamily="34" charset="0"/>
              </a:rPr>
              <a:t>Note: The hard part is determining the </a:t>
            </a:r>
            <a:r>
              <a:rPr lang="en-US" sz="1800" i="1" dirty="0"/>
              <a:t>a</a:t>
            </a:r>
            <a:r>
              <a:rPr lang="en-US" sz="1800" i="1" baseline="-25000" dirty="0"/>
              <a:t>n</a:t>
            </a:r>
            <a:r>
              <a:rPr lang="en-US" sz="1800" dirty="0">
                <a:latin typeface="Arial" pitchFamily="34" charset="0"/>
              </a:rPr>
              <a:t> coefficients!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6F16-1D4B-4BA4-9427-C3511A68677D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3" name="Object 12"/>
          <p:cNvGraphicFramePr>
            <a:graphicFrameLocks noChangeAspect="1"/>
          </p:cNvGraphicFramePr>
          <p:nvPr/>
        </p:nvGraphicFramePr>
        <p:xfrm>
          <a:off x="6373765" y="1444916"/>
          <a:ext cx="2169733" cy="694418"/>
        </p:xfrm>
        <a:graphic>
          <a:graphicData uri="http://schemas.openxmlformats.org/presentationml/2006/ole">
            <p:oleObj spid="_x0000_s54284" name="Equation" r:id="rId8" imgW="1587240" imgH="50796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050718" y="3371159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Assume</a:t>
            </a:r>
            <a:endParaRPr lang="en-US" sz="2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0117" y="4582886"/>
            <a:ext cx="7697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Then</a:t>
            </a:r>
            <a:endParaRPr lang="en-US" sz="2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81800" y="3603009"/>
            <a:ext cx="206195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Note: Integer powers are assumed.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797048" y="1023636"/>
            <a:ext cx="433644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Arial" pitchFamily="34" charset="0"/>
              </a:rPr>
              <a:t>Calculation of </a:t>
            </a:r>
            <a:r>
              <a:rPr lang="en-US" b="1" u="sng" dirty="0" smtClean="0">
                <a:solidFill>
                  <a:srgbClr val="0000FF"/>
                </a:solidFill>
                <a:latin typeface="Arial" pitchFamily="34" charset="0"/>
              </a:rPr>
              <a:t>Leading </a:t>
            </a:r>
            <a:r>
              <a:rPr lang="en-US" b="1" u="sng" dirty="0">
                <a:solidFill>
                  <a:srgbClr val="0000FF"/>
                </a:solidFill>
                <a:latin typeface="Arial" pitchFamily="34" charset="0"/>
              </a:rPr>
              <a:t>term</a:t>
            </a:r>
            <a:r>
              <a:rPr lang="en-US" b="1" dirty="0">
                <a:solidFill>
                  <a:srgbClr val="0000FF"/>
                </a:solidFill>
                <a:latin typeface="Arial" pitchFamily="34" charset="0"/>
              </a:rPr>
              <a:t>: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097088" y="4845050"/>
            <a:ext cx="9445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so that</a:t>
            </a:r>
          </a:p>
        </p:txBody>
      </p:sp>
      <p:graphicFrame>
        <p:nvGraphicFramePr>
          <p:cNvPr id="46085" name="Object 5"/>
          <p:cNvGraphicFramePr>
            <a:graphicFrameLocks noChangeAspect="1"/>
          </p:cNvGraphicFramePr>
          <p:nvPr/>
        </p:nvGraphicFramePr>
        <p:xfrm>
          <a:off x="3019426" y="3525158"/>
          <a:ext cx="2405063" cy="579438"/>
        </p:xfrm>
        <a:graphic>
          <a:graphicData uri="http://schemas.openxmlformats.org/presentationml/2006/ole">
            <p:oleObj spid="_x0000_s46085" name="Equation" r:id="rId4" imgW="1054080" imgH="253800" progId="Equation.DSMT4">
              <p:embed/>
            </p:oleObj>
          </a:graphicData>
        </a:graphic>
      </p:graphicFrame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2062163" y="1930400"/>
          <a:ext cx="3673475" cy="987425"/>
        </p:xfrm>
        <a:graphic>
          <a:graphicData uri="http://schemas.openxmlformats.org/presentationml/2006/ole">
            <p:oleObj spid="_x0000_s46086" name="Equation" r:id="rId5" imgW="1701720" imgH="457200" progId="Equation.DSMT4">
              <p:embed/>
            </p:oleObj>
          </a:graphicData>
        </a:graphic>
      </p:graphicFrame>
      <p:graphicFrame>
        <p:nvGraphicFramePr>
          <p:cNvPr id="46087" name="Object 7"/>
          <p:cNvGraphicFramePr>
            <a:graphicFrameLocks noChangeAspect="1"/>
          </p:cNvGraphicFramePr>
          <p:nvPr/>
        </p:nvGraphicFramePr>
        <p:xfrm>
          <a:off x="3025775" y="5159375"/>
          <a:ext cx="3349625" cy="1184275"/>
        </p:xfrm>
        <a:graphic>
          <a:graphicData uri="http://schemas.openxmlformats.org/presentationml/2006/ole">
            <p:oleObj spid="_x0000_s46087" name="Equation" r:id="rId6" imgW="1257120" imgH="444240" progId="Equation.DSMT4">
              <p:embed/>
            </p:oleObj>
          </a:graphicData>
        </a:graphic>
      </p:graphicFrame>
      <p:graphicFrame>
        <p:nvGraphicFramePr>
          <p:cNvPr id="46088" name="Object 8"/>
          <p:cNvGraphicFramePr>
            <a:graphicFrameLocks noChangeAspect="1"/>
          </p:cNvGraphicFramePr>
          <p:nvPr/>
        </p:nvGraphicFramePr>
        <p:xfrm>
          <a:off x="6836933" y="2194687"/>
          <a:ext cx="1203325" cy="671512"/>
        </p:xfrm>
        <a:graphic>
          <a:graphicData uri="http://schemas.openxmlformats.org/presentationml/2006/ole">
            <p:oleObj spid="_x0000_s46088" name="Equation" r:id="rId7" imgW="774360" imgH="431640" progId="Equation.DSMT4">
              <p:embed/>
            </p:oleObj>
          </a:graphicData>
        </a:graphic>
      </p:graphicFrame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Complete Asymptotic Expansion (cont.)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6F16-1D4B-4BA4-9427-C3511A68677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028597" y="1733265"/>
            <a:ext cx="797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Note:</a:t>
            </a:r>
            <a:endParaRPr lang="en-US" sz="2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4077380" y="907705"/>
          <a:ext cx="1512887" cy="617537"/>
        </p:xfrm>
        <a:graphic>
          <a:graphicData uri="http://schemas.openxmlformats.org/presentationml/2006/ole">
            <p:oleObj spid="_x0000_s47107" name="Equation" r:id="rId4" imgW="622080" imgH="253800" progId="Equation.DSMT4">
              <p:embed/>
            </p:oleObj>
          </a:graphicData>
        </a:graphic>
      </p:graphicFrame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3132138" y="1899666"/>
          <a:ext cx="2708275" cy="884237"/>
        </p:xfrm>
        <a:graphic>
          <a:graphicData uri="http://schemas.openxmlformats.org/presentationml/2006/ole">
            <p:oleObj spid="_x0000_s47108" name="Equation" r:id="rId5" imgW="1206360" imgH="393480" progId="Equation.DSMT4">
              <p:embed/>
            </p:oleObj>
          </a:graphicData>
        </a:graphic>
      </p:graphicFrame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1688927" y="5052441"/>
          <a:ext cx="2427287" cy="1401762"/>
        </p:xfrm>
        <a:graphic>
          <a:graphicData uri="http://schemas.openxmlformats.org/presentationml/2006/ole">
            <p:oleObj spid="_x0000_s47109" name="Equation" r:id="rId6" imgW="1143000" imgH="660240" progId="Equation.DSMT4">
              <p:embed/>
            </p:oleObj>
          </a:graphicData>
        </a:graphic>
      </p:graphicFrame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2409825" y="993203"/>
            <a:ext cx="1384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Recall that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1795463" y="2112391"/>
            <a:ext cx="11001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and that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820738" y="4139628"/>
            <a:ext cx="7494587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To find </a:t>
            </a:r>
            <a:r>
              <a:rPr lang="en-US" i="1">
                <a:solidFill>
                  <a:srgbClr val="0000FF"/>
                </a:solidFill>
              </a:rPr>
              <a:t>h</a:t>
            </a:r>
            <a:r>
              <a:rPr lang="en-US" sz="2000">
                <a:solidFill>
                  <a:srgbClr val="0000FF"/>
                </a:solidFill>
              </a:rPr>
              <a:t>(0)</a:t>
            </a:r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, we must evaluate the derivative term. To do this, we take the derivative with respect to </a:t>
            </a:r>
            <a:r>
              <a:rPr lang="en-US" i="1">
                <a:solidFill>
                  <a:srgbClr val="0000FF"/>
                </a:solidFill>
              </a:rPr>
              <a:t>x</a:t>
            </a:r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:</a:t>
            </a:r>
          </a:p>
        </p:txBody>
      </p:sp>
      <p:graphicFrame>
        <p:nvGraphicFramePr>
          <p:cNvPr id="47113" name="Object 9"/>
          <p:cNvGraphicFramePr>
            <a:graphicFrameLocks noChangeAspect="1"/>
          </p:cNvGraphicFramePr>
          <p:nvPr/>
        </p:nvGraphicFramePr>
        <p:xfrm>
          <a:off x="3217863" y="2856928"/>
          <a:ext cx="2817812" cy="1027113"/>
        </p:xfrm>
        <a:graphic>
          <a:graphicData uri="http://schemas.openxmlformats.org/presentationml/2006/ole">
            <p:oleObj spid="_x0000_s47113" name="Equation" r:id="rId7" imgW="1218960" imgH="444240" progId="Equation.DSMT4">
              <p:embed/>
            </p:oleObj>
          </a:graphicData>
        </a:graphic>
      </p:graphicFrame>
      <p:sp>
        <p:nvSpPr>
          <p:cNvPr id="47114" name="AutoShape 10"/>
          <p:cNvSpPr>
            <a:spLocks noChangeArrowheads="1"/>
          </p:cNvSpPr>
          <p:nvPr/>
        </p:nvSpPr>
        <p:spPr bwMode="auto">
          <a:xfrm>
            <a:off x="2100942" y="3177323"/>
            <a:ext cx="855209" cy="321861"/>
          </a:xfrm>
          <a:prstGeom prst="rightArrow">
            <a:avLst>
              <a:gd name="adj1" fmla="val 42177"/>
              <a:gd name="adj2" fmla="val 118976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4449169" y="5771120"/>
            <a:ext cx="4258101" cy="584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Arial" pitchFamily="34" charset="0"/>
              </a:rPr>
              <a:t>Note: </a:t>
            </a:r>
            <a:endParaRPr lang="en-US" sz="1600" dirty="0" smtClean="0">
              <a:latin typeface="Arial" pitchFamily="34" charset="0"/>
            </a:endParaRPr>
          </a:p>
          <a:p>
            <a:pPr algn="ctr"/>
            <a:r>
              <a:rPr lang="en-US" sz="1600" dirty="0" smtClean="0">
                <a:latin typeface="Arial" pitchFamily="34" charset="0"/>
              </a:rPr>
              <a:t>At </a:t>
            </a:r>
            <a:r>
              <a:rPr lang="en-US" sz="1600" i="1" dirty="0"/>
              <a:t>s </a:t>
            </a:r>
            <a:r>
              <a:rPr lang="en-US" sz="1600" dirty="0"/>
              <a:t>=</a:t>
            </a:r>
            <a:r>
              <a:rPr lang="en-US" sz="1600" dirty="0">
                <a:latin typeface="Arial" pitchFamily="34" charset="0"/>
              </a:rPr>
              <a:t> </a:t>
            </a:r>
            <a:r>
              <a:rPr lang="en-US" sz="1600" dirty="0"/>
              <a:t>0</a:t>
            </a:r>
            <a:r>
              <a:rPr lang="en-US" sz="1600" dirty="0">
                <a:latin typeface="Arial" pitchFamily="34" charset="0"/>
              </a:rPr>
              <a:t> (</a:t>
            </a:r>
            <a:r>
              <a:rPr lang="en-US" sz="1600" i="1" dirty="0"/>
              <a:t>x </a:t>
            </a:r>
            <a:r>
              <a:rPr lang="en-US" sz="1600" dirty="0"/>
              <a:t>=</a:t>
            </a:r>
            <a:r>
              <a:rPr lang="en-US" sz="1600" dirty="0">
                <a:latin typeface="Arial" pitchFamily="34" charset="0"/>
              </a:rPr>
              <a:t> </a:t>
            </a:r>
            <a:r>
              <a:rPr lang="en-US" sz="1600" i="1" dirty="0"/>
              <a:t>x</a:t>
            </a:r>
            <a:r>
              <a:rPr lang="en-US" sz="1600" baseline="-25000" dirty="0"/>
              <a:t>0</a:t>
            </a:r>
            <a:r>
              <a:rPr lang="en-US" sz="1600" dirty="0"/>
              <a:t>)</a:t>
            </a:r>
            <a:r>
              <a:rPr lang="en-US" sz="1600" dirty="0">
                <a:latin typeface="Arial" pitchFamily="34" charset="0"/>
              </a:rPr>
              <a:t>, this yields </a:t>
            </a:r>
            <a:r>
              <a:rPr lang="en-US" sz="1600" dirty="0">
                <a:latin typeface="+mn-lt"/>
              </a:rPr>
              <a:t>0 = 0 </a:t>
            </a:r>
            <a:r>
              <a:rPr lang="en-US" sz="1600" dirty="0">
                <a:latin typeface="Arial" pitchFamily="34" charset="0"/>
              </a:rPr>
              <a:t>(not useful).</a:t>
            </a: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Complete Asymptotic Expansion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6F16-1D4B-4BA4-9427-C3511A68677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3" name="Object 5"/>
          <p:cNvGraphicFramePr>
            <a:graphicFrameLocks noChangeAspect="1"/>
          </p:cNvGraphicFramePr>
          <p:nvPr/>
        </p:nvGraphicFramePr>
        <p:xfrm>
          <a:off x="2592388" y="2649538"/>
          <a:ext cx="4075112" cy="1103312"/>
        </p:xfrm>
        <a:graphic>
          <a:graphicData uri="http://schemas.openxmlformats.org/presentationml/2006/ole">
            <p:oleObj spid="_x0000_s48133" name="Equation" r:id="rId4" imgW="1688760" imgH="457200" progId="Equation.DSMT4">
              <p:embed/>
            </p:oleObj>
          </a:graphicData>
        </a:graphic>
      </p:graphicFrame>
      <p:graphicFrame>
        <p:nvGraphicFramePr>
          <p:cNvPr id="48134" name="Object 6"/>
          <p:cNvGraphicFramePr>
            <a:graphicFrameLocks noChangeAspect="1"/>
          </p:cNvGraphicFramePr>
          <p:nvPr/>
        </p:nvGraphicFramePr>
        <p:xfrm>
          <a:off x="1385888" y="4459288"/>
          <a:ext cx="2076450" cy="498475"/>
        </p:xfrm>
        <a:graphic>
          <a:graphicData uri="http://schemas.openxmlformats.org/presentationml/2006/ole">
            <p:oleObj spid="_x0000_s48134" name="Equation" r:id="rId5" imgW="952200" imgH="228600" progId="Equation.DSMT4">
              <p:embed/>
            </p:oleObj>
          </a:graphicData>
        </a:graphic>
      </p:graphicFrame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912813" y="4508500"/>
            <a:ext cx="4238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At</a:t>
            </a:r>
          </a:p>
        </p:txBody>
      </p:sp>
      <p:graphicFrame>
        <p:nvGraphicFramePr>
          <p:cNvPr id="48136" name="Object 8"/>
          <p:cNvGraphicFramePr>
            <a:graphicFrameLocks noChangeAspect="1"/>
          </p:cNvGraphicFramePr>
          <p:nvPr/>
        </p:nvGraphicFramePr>
        <p:xfrm>
          <a:off x="3248025" y="5200650"/>
          <a:ext cx="2817813" cy="1079500"/>
        </p:xfrm>
        <a:graphic>
          <a:graphicData uri="http://schemas.openxmlformats.org/presentationml/2006/ole">
            <p:oleObj spid="_x0000_s48136" name="Equation" r:id="rId6" imgW="1193760" imgH="457200" progId="Equation.DSMT4">
              <p:embed/>
            </p:oleObj>
          </a:graphicData>
        </a:graphic>
      </p:graphicFrame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457654" y="2050143"/>
            <a:ext cx="3117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Take one more derivative:</a:t>
            </a:r>
          </a:p>
        </p:txBody>
      </p:sp>
      <p:graphicFrame>
        <p:nvGraphicFramePr>
          <p:cNvPr id="48138" name="Object 10"/>
          <p:cNvGraphicFramePr>
            <a:graphicFrameLocks noChangeAspect="1"/>
          </p:cNvGraphicFramePr>
          <p:nvPr/>
        </p:nvGraphicFramePr>
        <p:xfrm>
          <a:off x="3492500" y="1011238"/>
          <a:ext cx="2103438" cy="835025"/>
        </p:xfrm>
        <a:graphic>
          <a:graphicData uri="http://schemas.openxmlformats.org/presentationml/2006/ole">
            <p:oleObj spid="_x0000_s48138" name="Equation" r:id="rId7" imgW="990360" imgH="393480" progId="Equation.DSMT4">
              <p:embed/>
            </p:oleObj>
          </a:graphicData>
        </a:graphic>
      </p:graphicFrame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Complete Asymptotic Expansion (cont.)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6F16-1D4B-4BA4-9427-C3511A68677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2514600" y="1524000"/>
            <a:ext cx="4495800" cy="2057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785257" y="0"/>
            <a:ext cx="57054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Laplace’s Method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071207" y="956813"/>
            <a:ext cx="1201738" cy="396875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Consider</a:t>
            </a:r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2774950" y="1749425"/>
          <a:ext cx="3816350" cy="855663"/>
        </p:xfrm>
        <a:graphic>
          <a:graphicData uri="http://schemas.openxmlformats.org/presentationml/2006/ole">
            <p:oleObj spid="_x0000_s33796" name="Equation" r:id="rId4" imgW="1473120" imgH="330120" progId="Equation.DSMT4">
              <p:embed/>
            </p:oleObj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4078288" y="2981325"/>
          <a:ext cx="1209675" cy="446088"/>
        </p:xfrm>
        <a:graphic>
          <a:graphicData uri="http://schemas.openxmlformats.org/presentationml/2006/ole">
            <p:oleObj spid="_x0000_s33797" name="Equation" r:id="rId5" imgW="482400" imgH="177480" progId="Equation.DSMT4">
              <p:embed/>
            </p:oleObj>
          </a:graphicData>
        </a:graphic>
      </p:graphicFrame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2895600" y="4114800"/>
          <a:ext cx="3810000" cy="1190625"/>
        </p:xfrm>
        <a:graphic>
          <a:graphicData uri="http://schemas.openxmlformats.org/presentationml/2006/ole">
            <p:oleObj spid="_x0000_s33798" name="Equation" r:id="rId6" imgW="1625400" imgH="507960" progId="Equation.DSMT4">
              <p:embed/>
            </p:oleObj>
          </a:graphicData>
        </a:graphic>
      </p:graphicFrame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838200" y="3962400"/>
            <a:ext cx="1708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Assumptions: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457200" y="5562600"/>
            <a:ext cx="830580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Arial" pitchFamily="34" charset="0"/>
              </a:rPr>
              <a:t>Note: </a:t>
            </a:r>
            <a:r>
              <a:rPr lang="en-US" sz="1800" dirty="0" smtClean="0">
                <a:solidFill>
                  <a:srgbClr val="0000FF"/>
                </a:solidFill>
                <a:latin typeface="Arial" pitchFamily="34" charset="0"/>
              </a:rPr>
              <a:t>If </a:t>
            </a:r>
            <a:r>
              <a:rPr lang="en-US" sz="1800" dirty="0">
                <a:solidFill>
                  <a:srgbClr val="0000FF"/>
                </a:solidFill>
                <a:latin typeface="Arial" pitchFamily="34" charset="0"/>
              </a:rPr>
              <a:t>there is no point where the derivative of the </a:t>
            </a:r>
            <a:r>
              <a:rPr lang="en-US" sz="1800" i="1" dirty="0">
                <a:solidFill>
                  <a:srgbClr val="0000FF"/>
                </a:solidFill>
              </a:rPr>
              <a:t>g</a:t>
            </a:r>
            <a:r>
              <a:rPr lang="en-US" sz="1800" dirty="0">
                <a:solidFill>
                  <a:srgbClr val="0000FF"/>
                </a:solidFill>
                <a:latin typeface="Arial" pitchFamily="34" charset="0"/>
              </a:rPr>
              <a:t> function vanishes, then integration by parts may be used, in exactly the same manner as was done for the case when there was a </a:t>
            </a:r>
            <a:r>
              <a:rPr lang="en-US" sz="1800" i="1" dirty="0">
                <a:solidFill>
                  <a:srgbClr val="0000FF"/>
                </a:solidFill>
              </a:rPr>
              <a:t>j </a:t>
            </a:r>
            <a:r>
              <a:rPr lang="en-US" sz="1800" dirty="0">
                <a:solidFill>
                  <a:srgbClr val="0000FF"/>
                </a:solidFill>
                <a:latin typeface="Arial" pitchFamily="34" charset="0"/>
              </a:rPr>
              <a:t>in the </a:t>
            </a:r>
            <a:r>
              <a:rPr lang="en-US" sz="1800" dirty="0" smtClean="0">
                <a:solidFill>
                  <a:srgbClr val="0000FF"/>
                </a:solidFill>
                <a:latin typeface="Arial" pitchFamily="34" charset="0"/>
              </a:rPr>
              <a:t>exponent (Notes 28). </a:t>
            </a:r>
            <a:endParaRPr lang="en-US" sz="1800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6F16-1D4B-4BA4-9427-C3511A68677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523629" y="4258103"/>
            <a:ext cx="1741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(“saddle point”)</a:t>
            </a:r>
            <a:endParaRPr lang="en-US" sz="1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979839" y="1121682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Hence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988559" y="3023281"/>
            <a:ext cx="1749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We then have</a:t>
            </a:r>
          </a:p>
        </p:txBody>
      </p:sp>
      <p:graphicFrame>
        <p:nvGraphicFramePr>
          <p:cNvPr id="87040" name="Object 0"/>
          <p:cNvGraphicFramePr>
            <a:graphicFrameLocks noChangeAspect="1"/>
          </p:cNvGraphicFramePr>
          <p:nvPr/>
        </p:nvGraphicFramePr>
        <p:xfrm>
          <a:off x="3444195" y="1428978"/>
          <a:ext cx="2316162" cy="1220787"/>
        </p:xfrm>
        <a:graphic>
          <a:graphicData uri="http://schemas.openxmlformats.org/presentationml/2006/ole">
            <p:oleObj spid="_x0000_s87040" name="Equation" r:id="rId4" imgW="939600" imgH="495000" progId="Equation.DSMT4">
              <p:embed/>
            </p:oleObj>
          </a:graphicData>
        </a:graphic>
      </p:graphicFrame>
      <p:graphicFrame>
        <p:nvGraphicFramePr>
          <p:cNvPr id="87041" name="Object 1"/>
          <p:cNvGraphicFramePr>
            <a:graphicFrameLocks noChangeAspect="1"/>
          </p:cNvGraphicFramePr>
          <p:nvPr/>
        </p:nvGraphicFramePr>
        <p:xfrm>
          <a:off x="2796266" y="3469821"/>
          <a:ext cx="5153025" cy="1087438"/>
        </p:xfrm>
        <a:graphic>
          <a:graphicData uri="http://schemas.openxmlformats.org/presentationml/2006/ole">
            <p:oleObj spid="_x0000_s87041" name="Equation" r:id="rId5" imgW="2349360" imgH="495000" progId="Equation.DSMT4">
              <p:embed/>
            </p:oleObj>
          </a:graphicData>
        </a:graphic>
      </p:graphicFrame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1049111" y="4882017"/>
            <a:ext cx="12842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Therefore</a:t>
            </a:r>
          </a:p>
        </p:txBody>
      </p:sp>
      <p:graphicFrame>
        <p:nvGraphicFramePr>
          <p:cNvPr id="87042" name="Object 2"/>
          <p:cNvGraphicFramePr>
            <a:graphicFrameLocks noChangeAspect="1"/>
          </p:cNvGraphicFramePr>
          <p:nvPr/>
        </p:nvGraphicFramePr>
        <p:xfrm>
          <a:off x="2126575" y="5235575"/>
          <a:ext cx="5072062" cy="1203325"/>
        </p:xfrm>
        <a:graphic>
          <a:graphicData uri="http://schemas.openxmlformats.org/presentationml/2006/ole">
            <p:oleObj spid="_x0000_s87042" name="Equation" r:id="rId6" imgW="2247840" imgH="533160" progId="Equation.DSMT4">
              <p:embed/>
            </p:oleObj>
          </a:graphicData>
        </a:graphic>
      </p:graphicFrame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Complete Asymptotic Expansion (cont.)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6F16-1D4B-4BA4-9427-C3511A68677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064" name="Object 1024"/>
          <p:cNvGraphicFramePr>
            <a:graphicFrameLocks noChangeAspect="1"/>
          </p:cNvGraphicFramePr>
          <p:nvPr/>
        </p:nvGraphicFramePr>
        <p:xfrm>
          <a:off x="2090738" y="2435225"/>
          <a:ext cx="5065712" cy="1266825"/>
        </p:xfrm>
        <a:graphic>
          <a:graphicData uri="http://schemas.openxmlformats.org/presentationml/2006/ole">
            <p:oleObj spid="_x0000_s88064" name="Equation" r:id="rId4" imgW="1981080" imgH="495000" progId="Equation.DSMT4">
              <p:embed/>
            </p:oleObj>
          </a:graphicData>
        </a:graphic>
      </p:graphicFrame>
      <p:sp>
        <p:nvSpPr>
          <p:cNvPr id="55307" name="Text Box 1035"/>
          <p:cNvSpPr txBox="1">
            <a:spLocks noChangeArrowheads="1"/>
          </p:cNvSpPr>
          <p:nvPr/>
        </p:nvSpPr>
        <p:spPr bwMode="auto">
          <a:xfrm>
            <a:off x="1621518" y="1600200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or</a:t>
            </a:r>
          </a:p>
        </p:txBody>
      </p:sp>
      <p:sp>
        <p:nvSpPr>
          <p:cNvPr id="55308" name="Text Box 1036"/>
          <p:cNvSpPr txBox="1"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Complete Asymptotic Expansion (cont.)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6F16-1D4B-4BA4-9427-C3511A68677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00199" y="4506685"/>
            <a:ext cx="5904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This agrees with the result from Laplace’s method.</a:t>
            </a:r>
            <a:endParaRPr lang="en-US" sz="2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Watson’s Lemma (Alternative Form)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725535" y="4156407"/>
            <a:ext cx="777240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latin typeface="Arial" pitchFamily="34" charset="0"/>
              </a:rPr>
              <a:t>Here we do </a:t>
            </a:r>
            <a:r>
              <a:rPr lang="en-US" sz="2000" u="sng" dirty="0">
                <a:latin typeface="Arial" pitchFamily="34" charset="0"/>
              </a:rPr>
              <a:t>not</a:t>
            </a:r>
            <a:r>
              <a:rPr lang="en-US" sz="2000" dirty="0">
                <a:latin typeface="Arial" pitchFamily="34" charset="0"/>
              </a:rPr>
              <a:t> necessarily assume </a:t>
            </a:r>
            <a:r>
              <a:rPr lang="en-US" sz="2000" u="sng" dirty="0">
                <a:latin typeface="Arial" pitchFamily="34" charset="0"/>
              </a:rPr>
              <a:t>integer powers</a:t>
            </a:r>
            <a:r>
              <a:rPr lang="en-US" sz="2000" dirty="0">
                <a:latin typeface="Arial" pitchFamily="34" charset="0"/>
              </a:rPr>
              <a:t> in the expansion of the function, and we also start the integral at </a:t>
            </a:r>
            <a:r>
              <a:rPr lang="en-US" i="1" dirty="0"/>
              <a:t>s</a:t>
            </a:r>
            <a:r>
              <a:rPr lang="en-US" sz="2000" dirty="0">
                <a:latin typeface="Arial" pitchFamily="34" charset="0"/>
              </a:rPr>
              <a:t> </a:t>
            </a:r>
            <a:r>
              <a:rPr lang="en-US" sz="2000" dirty="0"/>
              <a:t>= 0</a:t>
            </a:r>
            <a:r>
              <a:rPr lang="en-US" sz="2000" dirty="0">
                <a:latin typeface="Arial" pitchFamily="34" charset="0"/>
              </a:rPr>
              <a:t>.</a:t>
            </a:r>
          </a:p>
        </p:txBody>
      </p:sp>
      <p:graphicFrame>
        <p:nvGraphicFramePr>
          <p:cNvPr id="89088" name="Object 0"/>
          <p:cNvGraphicFramePr>
            <a:graphicFrameLocks noChangeAspect="1"/>
          </p:cNvGraphicFramePr>
          <p:nvPr/>
        </p:nvGraphicFramePr>
        <p:xfrm>
          <a:off x="2381930" y="1019628"/>
          <a:ext cx="3868737" cy="939800"/>
        </p:xfrm>
        <a:graphic>
          <a:graphicData uri="http://schemas.openxmlformats.org/presentationml/2006/ole">
            <p:oleObj spid="_x0000_s89088" name="Equation" r:id="rId4" imgW="1358640" imgH="330120" progId="Equation.DSMT4">
              <p:embed/>
            </p:oleObj>
          </a:graphicData>
        </a:graphic>
      </p:graphicFrame>
      <p:graphicFrame>
        <p:nvGraphicFramePr>
          <p:cNvPr id="89089" name="Object 1"/>
          <p:cNvGraphicFramePr>
            <a:graphicFrameLocks noChangeAspect="1"/>
          </p:cNvGraphicFramePr>
          <p:nvPr/>
        </p:nvGraphicFramePr>
        <p:xfrm>
          <a:off x="2310493" y="2862263"/>
          <a:ext cx="4140200" cy="841375"/>
        </p:xfrm>
        <a:graphic>
          <a:graphicData uri="http://schemas.openxmlformats.org/presentationml/2006/ole">
            <p:oleObj spid="_x0000_s89089" name="Equation" r:id="rId5" imgW="1688760" imgH="342720" progId="Equation.DSMT4">
              <p:embed/>
            </p:oleObj>
          </a:graphicData>
        </a:graphic>
      </p:graphicFrame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1115105" y="2320245"/>
            <a:ext cx="1101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Assume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806450" y="5440363"/>
            <a:ext cx="7523163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</a:rPr>
              <a:t>Note: This </a:t>
            </a:r>
            <a:r>
              <a:rPr lang="en-US" sz="2000" u="sng" dirty="0">
                <a:solidFill>
                  <a:srgbClr val="0000FF"/>
                </a:solidFill>
                <a:latin typeface="Arial" pitchFamily="34" charset="0"/>
              </a:rPr>
              <a:t>one-sided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 form occurs when integrating along branch cuts in the complex 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</a:rPr>
              <a:t>plane 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(discussed later).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6F16-1D4B-4BA4-9427-C3511A68677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Watson’s Lemma (Alternative Form) (cont.)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752827" y="3755227"/>
            <a:ext cx="7635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Then</a:t>
            </a:r>
          </a:p>
        </p:txBody>
      </p:sp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2623911" y="791817"/>
          <a:ext cx="3462338" cy="841375"/>
        </p:xfrm>
        <a:graphic>
          <a:graphicData uri="http://schemas.openxmlformats.org/presentationml/2006/ole">
            <p:oleObj spid="_x0000_s57350" name="Equation" r:id="rId4" imgW="1358640" imgH="330120" progId="Equation.DSMT4">
              <p:embed/>
            </p:oleObj>
          </a:graphicData>
        </a:graphic>
      </p:graphicFrame>
      <p:graphicFrame>
        <p:nvGraphicFramePr>
          <p:cNvPr id="57351" name="Object 7"/>
          <p:cNvGraphicFramePr>
            <a:graphicFrameLocks noChangeAspect="1"/>
          </p:cNvGraphicFramePr>
          <p:nvPr/>
        </p:nvGraphicFramePr>
        <p:xfrm>
          <a:off x="2316163" y="2356866"/>
          <a:ext cx="3903662" cy="792162"/>
        </p:xfrm>
        <a:graphic>
          <a:graphicData uri="http://schemas.openxmlformats.org/presentationml/2006/ole">
            <p:oleObj spid="_x0000_s57351" name="Equation" r:id="rId5" imgW="1688760" imgH="342720" progId="Equation.DSMT4">
              <p:embed/>
            </p:oleObj>
          </a:graphicData>
        </a:graphic>
      </p:graphicFrame>
      <p:graphicFrame>
        <p:nvGraphicFramePr>
          <p:cNvPr id="57352" name="Object 8"/>
          <p:cNvGraphicFramePr>
            <a:graphicFrameLocks noChangeAspect="1"/>
          </p:cNvGraphicFramePr>
          <p:nvPr/>
        </p:nvGraphicFramePr>
        <p:xfrm>
          <a:off x="2513466" y="4126929"/>
          <a:ext cx="4033837" cy="1017588"/>
        </p:xfrm>
        <a:graphic>
          <a:graphicData uri="http://schemas.openxmlformats.org/presentationml/2006/ole">
            <p:oleObj spid="_x0000_s57352" name="Equation" r:id="rId6" imgW="1562040" imgH="393480" progId="Equation.DSMT4">
              <p:embed/>
            </p:oleObj>
          </a:graphicData>
        </a:graphic>
      </p:graphicFrame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2068276" y="5374785"/>
            <a:ext cx="500842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</a:rPr>
              <a:t>(This is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</a:rPr>
              <a:t>another form of Watson’s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</a:rPr>
              <a:t>Lemma.)</a:t>
            </a:r>
            <a:endParaRPr lang="en-US" sz="2000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1174297" y="1799425"/>
            <a:ext cx="1101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Assume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6F16-1D4B-4BA4-9427-C3511A68677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119116" y="6127848"/>
            <a:ext cx="6919415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For a proof of Watson’s Lemma, please see: Norman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Bleistein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and Richard A.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Handelsman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, Asymptotic Expansion of Integrals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Holt, Rinehart, and Winston, 1975.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419225" y="5161416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Hence</a:t>
            </a:r>
          </a:p>
        </p:txBody>
      </p:sp>
      <p:graphicFrame>
        <p:nvGraphicFramePr>
          <p:cNvPr id="51205" name="Object 5"/>
          <p:cNvGraphicFramePr>
            <a:graphicFrameLocks noChangeAspect="1"/>
          </p:cNvGraphicFramePr>
          <p:nvPr/>
        </p:nvGraphicFramePr>
        <p:xfrm>
          <a:off x="2696312" y="884942"/>
          <a:ext cx="3065463" cy="3810000"/>
        </p:xfrm>
        <a:graphic>
          <a:graphicData uri="http://schemas.openxmlformats.org/presentationml/2006/ole">
            <p:oleObj spid="_x0000_s51205" name="Equation" r:id="rId4" imgW="1307880" imgH="1625400" progId="Equation.DSMT4">
              <p:embed/>
            </p:oleObj>
          </a:graphicData>
        </a:graphic>
      </p:graphicFrame>
      <p:graphicFrame>
        <p:nvGraphicFramePr>
          <p:cNvPr id="51206" name="Object 6"/>
          <p:cNvGraphicFramePr>
            <a:graphicFrameLocks noChangeAspect="1"/>
          </p:cNvGraphicFramePr>
          <p:nvPr/>
        </p:nvGraphicFramePr>
        <p:xfrm>
          <a:off x="2401888" y="5599113"/>
          <a:ext cx="4572000" cy="1062037"/>
        </p:xfrm>
        <a:graphic>
          <a:graphicData uri="http://schemas.openxmlformats.org/presentationml/2006/ole">
            <p:oleObj spid="_x0000_s51206" name="Equation" r:id="rId5" imgW="1803240" imgH="419040" progId="Equation.DSMT4">
              <p:embed/>
            </p:oleObj>
          </a:graphicData>
        </a:graphic>
      </p:graphicFrame>
      <p:graphicFrame>
        <p:nvGraphicFramePr>
          <p:cNvPr id="51207" name="Object 7"/>
          <p:cNvGraphicFramePr>
            <a:graphicFrameLocks noChangeAspect="1"/>
          </p:cNvGraphicFramePr>
          <p:nvPr/>
        </p:nvGraphicFramePr>
        <p:xfrm>
          <a:off x="6905625" y="1593397"/>
          <a:ext cx="1352550" cy="958850"/>
        </p:xfrm>
        <a:graphic>
          <a:graphicData uri="http://schemas.openxmlformats.org/presentationml/2006/ole">
            <p:oleObj spid="_x0000_s51207" name="Equation" r:id="rId6" imgW="609480" imgH="431640" progId="Equation.DSMT4">
              <p:embed/>
            </p:oleObj>
          </a:graphicData>
        </a:graphic>
      </p:graphicFrame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Watson’s Lemma (Alternative Form) (cont.)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6F16-1D4B-4BA4-9427-C3511A68677D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281636" y="1071563"/>
            <a:ext cx="536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Let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3482553" y="957537"/>
            <a:ext cx="158889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itchFamily="34" charset="0"/>
              </a:rPr>
              <a:t>Summary</a:t>
            </a:r>
          </a:p>
        </p:txBody>
      </p:sp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2231571" y="5170714"/>
          <a:ext cx="4572000" cy="1062038"/>
        </p:xfrm>
        <a:graphic>
          <a:graphicData uri="http://schemas.openxmlformats.org/presentationml/2006/ole">
            <p:oleObj spid="_x0000_s56325" name="Equation" r:id="rId4" imgW="1803240" imgH="419040" progId="Equation.DSMT4">
              <p:embed/>
            </p:oleObj>
          </a:graphicData>
        </a:graphic>
      </p:graphicFrame>
      <p:graphicFrame>
        <p:nvGraphicFramePr>
          <p:cNvPr id="56327" name="Object 7"/>
          <p:cNvGraphicFramePr>
            <a:graphicFrameLocks noChangeAspect="1"/>
          </p:cNvGraphicFramePr>
          <p:nvPr/>
        </p:nvGraphicFramePr>
        <p:xfrm>
          <a:off x="2492149" y="1792742"/>
          <a:ext cx="3717925" cy="877887"/>
        </p:xfrm>
        <a:graphic>
          <a:graphicData uri="http://schemas.openxmlformats.org/presentationml/2006/ole">
            <p:oleObj spid="_x0000_s56327" name="Equation" r:id="rId5" imgW="1396800" imgH="330120" progId="Equation.DSMT4">
              <p:embed/>
            </p:oleObj>
          </a:graphicData>
        </a:graphic>
      </p:graphicFrame>
      <p:graphicFrame>
        <p:nvGraphicFramePr>
          <p:cNvPr id="56328" name="Object 8"/>
          <p:cNvGraphicFramePr>
            <a:graphicFrameLocks noChangeAspect="1"/>
          </p:cNvGraphicFramePr>
          <p:nvPr/>
        </p:nvGraphicFramePr>
        <p:xfrm>
          <a:off x="2605541" y="3485242"/>
          <a:ext cx="4352925" cy="884238"/>
        </p:xfrm>
        <a:graphic>
          <a:graphicData uri="http://schemas.openxmlformats.org/presentationml/2006/ole">
            <p:oleObj spid="_x0000_s56328" name="Equation" r:id="rId6" imgW="1688760" imgH="342720" progId="Equation.DSMT4">
              <p:embed/>
            </p:oleObj>
          </a:graphicData>
        </a:graphic>
      </p:graphicFrame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Watson’s Lemma (Alternative Form) (cont.)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6F16-1D4B-4BA4-9427-C3511A68677D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60714" y="3102429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Assume</a:t>
            </a:r>
            <a:endParaRPr lang="en-US" sz="2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45778" y="4528459"/>
            <a:ext cx="7697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Then</a:t>
            </a:r>
            <a:endParaRPr lang="en-US" sz="2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68444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Laplace’s Method (cont.)</a:t>
            </a:r>
          </a:p>
        </p:txBody>
      </p:sp>
      <p:graphicFrame>
        <p:nvGraphicFramePr>
          <p:cNvPr id="34835" name="Object 19"/>
          <p:cNvGraphicFramePr>
            <a:graphicFrameLocks noChangeAspect="1"/>
          </p:cNvGraphicFramePr>
          <p:nvPr/>
        </p:nvGraphicFramePr>
        <p:xfrm>
          <a:off x="2797629" y="968828"/>
          <a:ext cx="3816350" cy="855663"/>
        </p:xfrm>
        <a:graphic>
          <a:graphicData uri="http://schemas.openxmlformats.org/presentationml/2006/ole">
            <p:oleObj spid="_x0000_s34835" name="Equation" r:id="rId4" imgW="1473120" imgH="330120" progId="Equation.DSMT4">
              <p:embed/>
            </p:oleObj>
          </a:graphicData>
        </a:graphic>
      </p:graphicFrame>
      <p:grpSp>
        <p:nvGrpSpPr>
          <p:cNvPr id="34840" name="Group 24"/>
          <p:cNvGrpSpPr>
            <a:grpSpLocks/>
          </p:cNvGrpSpPr>
          <p:nvPr/>
        </p:nvGrpSpPr>
        <p:grpSpPr bwMode="auto">
          <a:xfrm>
            <a:off x="1425575" y="2997200"/>
            <a:ext cx="6899276" cy="3048000"/>
            <a:chOff x="898" y="1888"/>
            <a:chExt cx="4346" cy="1920"/>
          </a:xfrm>
        </p:grpSpPr>
        <p:sp>
          <p:nvSpPr>
            <p:cNvPr id="34820" name="Line 4"/>
            <p:cNvSpPr>
              <a:spLocks noChangeShapeType="1"/>
            </p:cNvSpPr>
            <p:nvPr/>
          </p:nvSpPr>
          <p:spPr bwMode="auto">
            <a:xfrm>
              <a:off x="898" y="3358"/>
              <a:ext cx="41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21" name="Line 5"/>
            <p:cNvSpPr>
              <a:spLocks noChangeShapeType="1"/>
            </p:cNvSpPr>
            <p:nvPr/>
          </p:nvSpPr>
          <p:spPr bwMode="auto">
            <a:xfrm>
              <a:off x="1838" y="1945"/>
              <a:ext cx="0" cy="18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22" name="Freeform 6"/>
            <p:cNvSpPr>
              <a:spLocks/>
            </p:cNvSpPr>
            <p:nvPr/>
          </p:nvSpPr>
          <p:spPr bwMode="auto">
            <a:xfrm>
              <a:off x="1890" y="2215"/>
              <a:ext cx="2718" cy="1133"/>
            </a:xfrm>
            <a:custGeom>
              <a:avLst/>
              <a:gdLst/>
              <a:ahLst/>
              <a:cxnLst>
                <a:cxn ang="0">
                  <a:pos x="0" y="1133"/>
                </a:cxn>
                <a:cxn ang="0">
                  <a:pos x="462" y="1046"/>
                </a:cxn>
                <a:cxn ang="0">
                  <a:pos x="824" y="781"/>
                </a:cxn>
                <a:cxn ang="0">
                  <a:pos x="1354" y="7"/>
                </a:cxn>
                <a:cxn ang="0">
                  <a:pos x="1890" y="741"/>
                </a:cxn>
                <a:cxn ang="0">
                  <a:pos x="2316" y="1031"/>
                </a:cxn>
                <a:cxn ang="0">
                  <a:pos x="2718" y="1118"/>
                </a:cxn>
              </a:cxnLst>
              <a:rect l="0" t="0" r="r" b="b"/>
              <a:pathLst>
                <a:path w="2718" h="1133">
                  <a:moveTo>
                    <a:pt x="0" y="1133"/>
                  </a:moveTo>
                  <a:cubicBezTo>
                    <a:pt x="77" y="1119"/>
                    <a:pt x="325" y="1105"/>
                    <a:pt x="462" y="1046"/>
                  </a:cubicBezTo>
                  <a:cubicBezTo>
                    <a:pt x="599" y="987"/>
                    <a:pt x="675" y="954"/>
                    <a:pt x="824" y="781"/>
                  </a:cubicBezTo>
                  <a:cubicBezTo>
                    <a:pt x="975" y="603"/>
                    <a:pt x="1177" y="14"/>
                    <a:pt x="1354" y="7"/>
                  </a:cubicBezTo>
                  <a:cubicBezTo>
                    <a:pt x="1531" y="0"/>
                    <a:pt x="1730" y="570"/>
                    <a:pt x="1890" y="741"/>
                  </a:cubicBezTo>
                  <a:cubicBezTo>
                    <a:pt x="2061" y="906"/>
                    <a:pt x="2178" y="968"/>
                    <a:pt x="2316" y="1031"/>
                  </a:cubicBezTo>
                  <a:cubicBezTo>
                    <a:pt x="2454" y="1094"/>
                    <a:pt x="2634" y="1100"/>
                    <a:pt x="2718" y="1118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25" name="Line 9"/>
            <p:cNvSpPr>
              <a:spLocks noChangeShapeType="1"/>
            </p:cNvSpPr>
            <p:nvPr/>
          </p:nvSpPr>
          <p:spPr bwMode="auto">
            <a:xfrm>
              <a:off x="3227" y="3295"/>
              <a:ext cx="0" cy="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4829" name="Object 13"/>
            <p:cNvGraphicFramePr>
              <a:graphicFrameLocks noChangeAspect="1"/>
            </p:cNvGraphicFramePr>
            <p:nvPr/>
          </p:nvGraphicFramePr>
          <p:xfrm>
            <a:off x="3114" y="3404"/>
            <a:ext cx="237" cy="329"/>
          </p:xfrm>
          <a:graphic>
            <a:graphicData uri="http://schemas.openxmlformats.org/presentationml/2006/ole">
              <p:oleObj spid="_x0000_s34829" name="Equation" r:id="rId5" imgW="164880" imgH="228600" progId="Equation.DSMT4">
                <p:embed/>
              </p:oleObj>
            </a:graphicData>
          </a:graphic>
        </p:graphicFrame>
        <p:sp>
          <p:nvSpPr>
            <p:cNvPr id="34831" name="Line 15"/>
            <p:cNvSpPr>
              <a:spLocks noChangeShapeType="1"/>
            </p:cNvSpPr>
            <p:nvPr/>
          </p:nvSpPr>
          <p:spPr bwMode="auto">
            <a:xfrm>
              <a:off x="1838" y="2208"/>
              <a:ext cx="138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4832" name="Object 16"/>
            <p:cNvGraphicFramePr>
              <a:graphicFrameLocks noChangeAspect="1"/>
            </p:cNvGraphicFramePr>
            <p:nvPr/>
          </p:nvGraphicFramePr>
          <p:xfrm>
            <a:off x="960" y="2352"/>
            <a:ext cx="619" cy="442"/>
          </p:xfrm>
          <a:graphic>
            <a:graphicData uri="http://schemas.openxmlformats.org/presentationml/2006/ole">
              <p:oleObj spid="_x0000_s34832" name="Equation" r:id="rId6" imgW="355320" imgH="253800" progId="Equation.DSMT4">
                <p:embed/>
              </p:oleObj>
            </a:graphicData>
          </a:graphic>
        </p:graphicFrame>
        <p:graphicFrame>
          <p:nvGraphicFramePr>
            <p:cNvPr id="34833" name="Object 17"/>
            <p:cNvGraphicFramePr>
              <a:graphicFrameLocks noChangeAspect="1"/>
            </p:cNvGraphicFramePr>
            <p:nvPr/>
          </p:nvGraphicFramePr>
          <p:xfrm>
            <a:off x="5057" y="3265"/>
            <a:ext cx="187" cy="205"/>
          </p:xfrm>
          <a:graphic>
            <a:graphicData uri="http://schemas.openxmlformats.org/presentationml/2006/ole">
              <p:oleObj spid="_x0000_s34833" name="Equation" r:id="rId7" imgW="126720" imgH="139680" progId="Equation.DSMT4">
                <p:embed/>
              </p:oleObj>
            </a:graphicData>
          </a:graphic>
        </p:graphicFrame>
        <p:graphicFrame>
          <p:nvGraphicFramePr>
            <p:cNvPr id="34834" name="Object 18"/>
            <p:cNvGraphicFramePr>
              <a:graphicFrameLocks noChangeAspect="1"/>
            </p:cNvGraphicFramePr>
            <p:nvPr/>
          </p:nvGraphicFramePr>
          <p:xfrm>
            <a:off x="2208" y="1888"/>
            <a:ext cx="528" cy="330"/>
          </p:xfrm>
          <a:graphic>
            <a:graphicData uri="http://schemas.openxmlformats.org/presentationml/2006/ole">
              <p:oleObj spid="_x0000_s34834" name="Equation" r:id="rId8" imgW="406080" imgH="253800" progId="Equation.DSMT4">
                <p:embed/>
              </p:oleObj>
            </a:graphicData>
          </a:graphic>
        </p:graphicFrame>
        <p:sp>
          <p:nvSpPr>
            <p:cNvPr id="34836" name="Line 20"/>
            <p:cNvSpPr>
              <a:spLocks noChangeShapeType="1"/>
            </p:cNvSpPr>
            <p:nvPr/>
          </p:nvSpPr>
          <p:spPr bwMode="auto">
            <a:xfrm>
              <a:off x="2544" y="3312"/>
              <a:ext cx="0" cy="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37" name="Line 21"/>
            <p:cNvSpPr>
              <a:spLocks noChangeShapeType="1"/>
            </p:cNvSpPr>
            <p:nvPr/>
          </p:nvSpPr>
          <p:spPr bwMode="auto">
            <a:xfrm>
              <a:off x="3984" y="3306"/>
              <a:ext cx="0" cy="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4838" name="Object 22"/>
            <p:cNvGraphicFramePr>
              <a:graphicFrameLocks noChangeAspect="1"/>
            </p:cNvGraphicFramePr>
            <p:nvPr/>
          </p:nvGraphicFramePr>
          <p:xfrm>
            <a:off x="2448" y="3585"/>
            <a:ext cx="189" cy="207"/>
          </p:xfrm>
          <a:graphic>
            <a:graphicData uri="http://schemas.openxmlformats.org/presentationml/2006/ole">
              <p:oleObj spid="_x0000_s34838" name="Equation" r:id="rId9" imgW="126720" imgH="139680" progId="Equation.DSMT4">
                <p:embed/>
              </p:oleObj>
            </a:graphicData>
          </a:graphic>
        </p:graphicFrame>
        <p:graphicFrame>
          <p:nvGraphicFramePr>
            <p:cNvPr id="34839" name="Object 23"/>
            <p:cNvGraphicFramePr>
              <a:graphicFrameLocks noChangeAspect="1"/>
            </p:cNvGraphicFramePr>
            <p:nvPr/>
          </p:nvGraphicFramePr>
          <p:xfrm>
            <a:off x="3888" y="3531"/>
            <a:ext cx="187" cy="261"/>
          </p:xfrm>
          <a:graphic>
            <a:graphicData uri="http://schemas.openxmlformats.org/presentationml/2006/ole">
              <p:oleObj spid="_x0000_s34839" name="Equation" r:id="rId10" imgW="126720" imgH="177480" progId="Equation.DSMT4">
                <p:embed/>
              </p:oleObj>
            </a:graphicData>
          </a:graphic>
        </p:graphicFrame>
      </p:grp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6F16-1D4B-4BA4-9427-C3511A68677D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2" name="Object 24"/>
          <p:cNvGraphicFramePr>
            <a:graphicFrameLocks noChangeAspect="1"/>
          </p:cNvGraphicFramePr>
          <p:nvPr/>
        </p:nvGraphicFramePr>
        <p:xfrm>
          <a:off x="6822849" y="2526833"/>
          <a:ext cx="1308780" cy="476036"/>
        </p:xfrm>
        <a:graphic>
          <a:graphicData uri="http://schemas.openxmlformats.org/presentationml/2006/ole">
            <p:oleObj spid="_x0000_s34840" name="Equation" r:id="rId11" imgW="698400" imgH="253800" progId="Equation.DSMT4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999514" y="2068285"/>
            <a:ext cx="797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Note:</a:t>
            </a:r>
            <a:endParaRPr lang="en-US" sz="2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738868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Laplace’s Method (cont.)</a:t>
            </a:r>
          </a:p>
        </p:txBody>
      </p:sp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1676400" y="1055915"/>
          <a:ext cx="5888038" cy="869950"/>
        </p:xfrm>
        <a:graphic>
          <a:graphicData uri="http://schemas.openxmlformats.org/presentationml/2006/ole">
            <p:oleObj spid="_x0000_s52227" name="Equation" r:id="rId4" imgW="2234880" imgH="330120" progId="Equation.DSMT4">
              <p:embed/>
            </p:oleObj>
          </a:graphicData>
        </a:graphic>
      </p:graphicFrame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1425575" y="5330825"/>
            <a:ext cx="65135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>
            <a:off x="2917825" y="3087688"/>
            <a:ext cx="0" cy="2957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230" name="Freeform 6"/>
          <p:cNvSpPr>
            <a:spLocks/>
          </p:cNvSpPr>
          <p:nvPr/>
        </p:nvSpPr>
        <p:spPr bwMode="auto">
          <a:xfrm>
            <a:off x="3000375" y="3516313"/>
            <a:ext cx="4314825" cy="1798637"/>
          </a:xfrm>
          <a:custGeom>
            <a:avLst/>
            <a:gdLst/>
            <a:ahLst/>
            <a:cxnLst>
              <a:cxn ang="0">
                <a:pos x="0" y="1133"/>
              </a:cxn>
              <a:cxn ang="0">
                <a:pos x="462" y="1046"/>
              </a:cxn>
              <a:cxn ang="0">
                <a:pos x="824" y="781"/>
              </a:cxn>
              <a:cxn ang="0">
                <a:pos x="1354" y="7"/>
              </a:cxn>
              <a:cxn ang="0">
                <a:pos x="1890" y="741"/>
              </a:cxn>
              <a:cxn ang="0">
                <a:pos x="2316" y="1031"/>
              </a:cxn>
              <a:cxn ang="0">
                <a:pos x="2718" y="1118"/>
              </a:cxn>
            </a:cxnLst>
            <a:rect l="0" t="0" r="r" b="b"/>
            <a:pathLst>
              <a:path w="2718" h="1133">
                <a:moveTo>
                  <a:pt x="0" y="1133"/>
                </a:moveTo>
                <a:cubicBezTo>
                  <a:pt x="77" y="1119"/>
                  <a:pt x="325" y="1105"/>
                  <a:pt x="462" y="1046"/>
                </a:cubicBezTo>
                <a:cubicBezTo>
                  <a:pt x="599" y="987"/>
                  <a:pt x="675" y="954"/>
                  <a:pt x="824" y="781"/>
                </a:cubicBezTo>
                <a:cubicBezTo>
                  <a:pt x="975" y="603"/>
                  <a:pt x="1177" y="14"/>
                  <a:pt x="1354" y="7"/>
                </a:cubicBezTo>
                <a:cubicBezTo>
                  <a:pt x="1531" y="0"/>
                  <a:pt x="1730" y="570"/>
                  <a:pt x="1890" y="741"/>
                </a:cubicBezTo>
                <a:cubicBezTo>
                  <a:pt x="2061" y="906"/>
                  <a:pt x="2178" y="968"/>
                  <a:pt x="2316" y="1031"/>
                </a:cubicBezTo>
                <a:cubicBezTo>
                  <a:pt x="2454" y="1094"/>
                  <a:pt x="2634" y="1100"/>
                  <a:pt x="2718" y="111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231" name="Freeform 7"/>
          <p:cNvSpPr>
            <a:spLocks/>
          </p:cNvSpPr>
          <p:nvPr/>
        </p:nvSpPr>
        <p:spPr bwMode="auto">
          <a:xfrm>
            <a:off x="3776663" y="3541713"/>
            <a:ext cx="2705100" cy="1782762"/>
          </a:xfrm>
          <a:custGeom>
            <a:avLst/>
            <a:gdLst/>
            <a:ahLst/>
            <a:cxnLst>
              <a:cxn ang="0">
                <a:pos x="0" y="1123"/>
              </a:cxn>
              <a:cxn ang="0">
                <a:pos x="303" y="1006"/>
              </a:cxn>
              <a:cxn ang="0">
                <a:pos x="497" y="781"/>
              </a:cxn>
              <a:cxn ang="0">
                <a:pos x="866" y="7"/>
              </a:cxn>
              <a:cxn ang="0">
                <a:pos x="1240" y="741"/>
              </a:cxn>
              <a:cxn ang="0">
                <a:pos x="1473" y="1024"/>
              </a:cxn>
              <a:cxn ang="0">
                <a:pos x="1704" y="1117"/>
              </a:cxn>
            </a:cxnLst>
            <a:rect l="0" t="0" r="r" b="b"/>
            <a:pathLst>
              <a:path w="1704" h="1123">
                <a:moveTo>
                  <a:pt x="0" y="1123"/>
                </a:moveTo>
                <a:cubicBezTo>
                  <a:pt x="50" y="1104"/>
                  <a:pt x="220" y="1063"/>
                  <a:pt x="303" y="1006"/>
                </a:cubicBezTo>
                <a:cubicBezTo>
                  <a:pt x="386" y="949"/>
                  <a:pt x="403" y="947"/>
                  <a:pt x="497" y="781"/>
                </a:cubicBezTo>
                <a:cubicBezTo>
                  <a:pt x="602" y="603"/>
                  <a:pt x="743" y="14"/>
                  <a:pt x="866" y="7"/>
                </a:cubicBezTo>
                <a:cubicBezTo>
                  <a:pt x="990" y="0"/>
                  <a:pt x="1139" y="571"/>
                  <a:pt x="1240" y="741"/>
                </a:cubicBezTo>
                <a:cubicBezTo>
                  <a:pt x="1345" y="903"/>
                  <a:pt x="1396" y="961"/>
                  <a:pt x="1473" y="1024"/>
                </a:cubicBezTo>
                <a:cubicBezTo>
                  <a:pt x="1550" y="1087"/>
                  <a:pt x="1656" y="1098"/>
                  <a:pt x="1704" y="1117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232" name="Freeform 8"/>
          <p:cNvSpPr>
            <a:spLocks/>
          </p:cNvSpPr>
          <p:nvPr/>
        </p:nvSpPr>
        <p:spPr bwMode="auto">
          <a:xfrm>
            <a:off x="4181475" y="3554413"/>
            <a:ext cx="1800225" cy="1765300"/>
          </a:xfrm>
          <a:custGeom>
            <a:avLst/>
            <a:gdLst/>
            <a:ahLst/>
            <a:cxnLst>
              <a:cxn ang="0">
                <a:pos x="0" y="1112"/>
              </a:cxn>
              <a:cxn ang="0">
                <a:pos x="321" y="1019"/>
              </a:cxn>
              <a:cxn ang="0">
                <a:pos x="453" y="781"/>
              </a:cxn>
              <a:cxn ang="0">
                <a:pos x="620" y="7"/>
              </a:cxn>
              <a:cxn ang="0">
                <a:pos x="789" y="741"/>
              </a:cxn>
              <a:cxn ang="0">
                <a:pos x="918" y="1007"/>
              </a:cxn>
              <a:cxn ang="0">
                <a:pos x="1134" y="1106"/>
              </a:cxn>
            </a:cxnLst>
            <a:rect l="0" t="0" r="r" b="b"/>
            <a:pathLst>
              <a:path w="1134" h="1112">
                <a:moveTo>
                  <a:pt x="0" y="1112"/>
                </a:moveTo>
                <a:cubicBezTo>
                  <a:pt x="53" y="1097"/>
                  <a:pt x="246" y="1074"/>
                  <a:pt x="321" y="1019"/>
                </a:cubicBezTo>
                <a:cubicBezTo>
                  <a:pt x="396" y="964"/>
                  <a:pt x="403" y="950"/>
                  <a:pt x="453" y="781"/>
                </a:cubicBezTo>
                <a:cubicBezTo>
                  <a:pt x="501" y="603"/>
                  <a:pt x="564" y="14"/>
                  <a:pt x="620" y="7"/>
                </a:cubicBezTo>
                <a:cubicBezTo>
                  <a:pt x="676" y="0"/>
                  <a:pt x="739" y="574"/>
                  <a:pt x="789" y="741"/>
                </a:cubicBezTo>
                <a:cubicBezTo>
                  <a:pt x="850" y="905"/>
                  <a:pt x="861" y="946"/>
                  <a:pt x="918" y="1007"/>
                </a:cubicBezTo>
                <a:cubicBezTo>
                  <a:pt x="975" y="1068"/>
                  <a:pt x="1089" y="1086"/>
                  <a:pt x="1134" y="1106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5122863" y="5230813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52234" name="Object 10"/>
          <p:cNvGraphicFramePr>
            <a:graphicFrameLocks noChangeAspect="1"/>
          </p:cNvGraphicFramePr>
          <p:nvPr/>
        </p:nvGraphicFramePr>
        <p:xfrm>
          <a:off x="6488113" y="4784725"/>
          <a:ext cx="668337" cy="300038"/>
        </p:xfrm>
        <a:graphic>
          <a:graphicData uri="http://schemas.openxmlformats.org/presentationml/2006/ole">
            <p:oleObj spid="_x0000_s52234" name="Equation" r:id="rId5" imgW="368280" imgH="164880" progId="Equation.DSMT4">
              <p:embed/>
            </p:oleObj>
          </a:graphicData>
        </a:graphic>
      </p:graphicFrame>
      <p:graphicFrame>
        <p:nvGraphicFramePr>
          <p:cNvPr id="52235" name="Object 11"/>
          <p:cNvGraphicFramePr>
            <a:graphicFrameLocks noChangeAspect="1"/>
          </p:cNvGraphicFramePr>
          <p:nvPr/>
        </p:nvGraphicFramePr>
        <p:xfrm>
          <a:off x="6130925" y="4913313"/>
          <a:ext cx="222250" cy="288925"/>
        </p:xfrm>
        <a:graphic>
          <a:graphicData uri="http://schemas.openxmlformats.org/presentationml/2006/ole">
            <p:oleObj spid="_x0000_s52235" name="Equation" r:id="rId6" imgW="126720" imgH="164880" progId="Equation.DSMT4">
              <p:embed/>
            </p:oleObj>
          </a:graphicData>
        </a:graphic>
      </p:graphicFrame>
      <p:graphicFrame>
        <p:nvGraphicFramePr>
          <p:cNvPr id="52236" name="Object 12"/>
          <p:cNvGraphicFramePr>
            <a:graphicFrameLocks noChangeAspect="1"/>
          </p:cNvGraphicFramePr>
          <p:nvPr/>
        </p:nvGraphicFramePr>
        <p:xfrm>
          <a:off x="5653088" y="4902200"/>
          <a:ext cx="200025" cy="311150"/>
        </p:xfrm>
        <a:graphic>
          <a:graphicData uri="http://schemas.openxmlformats.org/presentationml/2006/ole">
            <p:oleObj spid="_x0000_s52236" name="Equation" r:id="rId7" imgW="114120" imgH="177480" progId="Equation.DSMT4">
              <p:embed/>
            </p:oleObj>
          </a:graphicData>
        </a:graphic>
      </p:graphicFrame>
      <p:graphicFrame>
        <p:nvGraphicFramePr>
          <p:cNvPr id="52237" name="Object 13"/>
          <p:cNvGraphicFramePr>
            <a:graphicFrameLocks noChangeAspect="1"/>
          </p:cNvGraphicFramePr>
          <p:nvPr/>
        </p:nvGraphicFramePr>
        <p:xfrm>
          <a:off x="4916488" y="5314950"/>
          <a:ext cx="441325" cy="611188"/>
        </p:xfrm>
        <a:graphic>
          <a:graphicData uri="http://schemas.openxmlformats.org/presentationml/2006/ole">
            <p:oleObj spid="_x0000_s52237" name="Equation" r:id="rId8" imgW="164880" imgH="228600" progId="Equation.DSMT4">
              <p:embed/>
            </p:oleObj>
          </a:graphicData>
        </a:graphic>
      </p:graphicFrame>
      <p:graphicFrame>
        <p:nvGraphicFramePr>
          <p:cNvPr id="52238" name="Object 14"/>
          <p:cNvGraphicFramePr>
            <a:graphicFrameLocks noChangeAspect="1"/>
          </p:cNvGraphicFramePr>
          <p:nvPr/>
        </p:nvGraphicFramePr>
        <p:xfrm>
          <a:off x="2990850" y="3076575"/>
          <a:ext cx="214313" cy="396875"/>
        </p:xfrm>
        <a:graphic>
          <a:graphicData uri="http://schemas.openxmlformats.org/presentationml/2006/ole">
            <p:oleObj spid="_x0000_s52238" name="Equation" r:id="rId9" imgW="88560" imgH="164880" progId="Equation.DSMT4">
              <p:embed/>
            </p:oleObj>
          </a:graphicData>
        </a:graphic>
      </p:graphicFrame>
      <p:sp>
        <p:nvSpPr>
          <p:cNvPr id="52239" name="Line 15"/>
          <p:cNvSpPr>
            <a:spLocks noChangeShapeType="1"/>
          </p:cNvSpPr>
          <p:nvPr/>
        </p:nvSpPr>
        <p:spPr bwMode="auto">
          <a:xfrm>
            <a:off x="2917825" y="3540125"/>
            <a:ext cx="2205038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52240" name="Object 16"/>
          <p:cNvGraphicFramePr>
            <a:graphicFrameLocks noChangeAspect="1"/>
          </p:cNvGraphicFramePr>
          <p:nvPr/>
        </p:nvGraphicFramePr>
        <p:xfrm>
          <a:off x="830263" y="3230563"/>
          <a:ext cx="2035175" cy="666750"/>
        </p:xfrm>
        <a:graphic>
          <a:graphicData uri="http://schemas.openxmlformats.org/presentationml/2006/ole">
            <p:oleObj spid="_x0000_s52240" name="Equation" r:id="rId10" imgW="736560" imgH="241200" progId="Equation.DSMT4">
              <p:embed/>
            </p:oleObj>
          </a:graphicData>
        </a:graphic>
      </p:graphicFrame>
      <p:graphicFrame>
        <p:nvGraphicFramePr>
          <p:cNvPr id="52241" name="Object 17"/>
          <p:cNvGraphicFramePr>
            <a:graphicFrameLocks noChangeAspect="1"/>
          </p:cNvGraphicFramePr>
          <p:nvPr/>
        </p:nvGraphicFramePr>
        <p:xfrm>
          <a:off x="7974013" y="5135563"/>
          <a:ext cx="339725" cy="373062"/>
        </p:xfrm>
        <a:graphic>
          <a:graphicData uri="http://schemas.openxmlformats.org/presentationml/2006/ole">
            <p:oleObj spid="_x0000_s52241" name="Equation" r:id="rId11" imgW="126720" imgH="139680" progId="Equation.DSMT4">
              <p:embed/>
            </p:oleObj>
          </a:graphicData>
        </a:graphic>
      </p:graphicFrame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614148" y="2286332"/>
            <a:ext cx="81750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The exponential function behaves similar to a </a:t>
            </a:r>
            <a:r>
              <a:rPr lang="en-US" sz="2000" i="1" dirty="0">
                <a:solidFill>
                  <a:srgbClr val="0000FF"/>
                </a:solidFill>
                <a:latin typeface="Arial" pitchFamily="34" charset="0"/>
                <a:sym typeface="Symbol" pitchFamily="18" charset="2"/>
              </a:rPr>
              <a:t>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</a:rPr>
              <a:t> function 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as 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sym typeface="Symbol" pitchFamily="18" charset="2"/>
              </a:rPr>
              <a:t>  .</a:t>
            </a:r>
            <a:endParaRPr lang="en-US" sz="2000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6F16-1D4B-4BA4-9427-C3511A68677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7715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Laplace’s Method (cont.)</a:t>
            </a:r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1741714" y="1197429"/>
          <a:ext cx="5537200" cy="803275"/>
        </p:xfrm>
        <a:graphic>
          <a:graphicData uri="http://schemas.openxmlformats.org/presentationml/2006/ole">
            <p:oleObj spid="_x0000_s35843" name="Equation" r:id="rId4" imgW="2273040" imgH="330120" progId="Equation.DSMT4">
              <p:embed/>
            </p:oleObj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819150" y="3165475"/>
          <a:ext cx="7364413" cy="923925"/>
        </p:xfrm>
        <a:graphic>
          <a:graphicData uri="http://schemas.openxmlformats.org/presentationml/2006/ole">
            <p:oleObj spid="_x0000_s35844" name="Equation" r:id="rId5" imgW="3136680" imgH="393480" progId="Equation.DSMT4">
              <p:embed/>
            </p:oleObj>
          </a:graphicData>
        </a:graphic>
      </p:graphicFrame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2197100" y="4598988"/>
          <a:ext cx="4779963" cy="1701800"/>
        </p:xfrm>
        <a:graphic>
          <a:graphicData uri="http://schemas.openxmlformats.org/presentationml/2006/ole">
            <p:oleObj spid="_x0000_s35845" name="Equation" r:id="rId6" imgW="2209680" imgH="787320" progId="Equation.DSMT4">
              <p:embed/>
            </p:oleObj>
          </a:graphicData>
        </a:graphic>
      </p:graphicFrame>
      <p:sp>
        <p:nvSpPr>
          <p:cNvPr id="35846" name="Line 6"/>
          <p:cNvSpPr>
            <a:spLocks noChangeShapeType="1"/>
          </p:cNvSpPr>
          <p:nvPr/>
        </p:nvSpPr>
        <p:spPr bwMode="auto">
          <a:xfrm flipV="1">
            <a:off x="3124200" y="3200400"/>
            <a:ext cx="727075" cy="9096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6F16-1D4B-4BA4-9427-C3511A68677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60311" y="4339989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Hence</a:t>
            </a:r>
            <a:endParaRPr lang="en-US" sz="2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7715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Laplace’s Method (cont.)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685800" y="1099456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Hence</a:t>
            </a:r>
          </a:p>
        </p:txBody>
      </p:sp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1279525" y="1524000"/>
          <a:ext cx="6165850" cy="958850"/>
        </p:xfrm>
        <a:graphic>
          <a:graphicData uri="http://schemas.openxmlformats.org/presentationml/2006/ole">
            <p:oleObj spid="_x0000_s36870" name="Equation" r:id="rId4" imgW="2450880" imgH="380880" progId="Equation.DSMT4">
              <p:embed/>
            </p:oleObj>
          </a:graphicData>
        </a:graphic>
      </p:graphicFrame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1279525" y="3505200"/>
          <a:ext cx="6292850" cy="954088"/>
        </p:xfrm>
        <a:graphic>
          <a:graphicData uri="http://schemas.openxmlformats.org/presentationml/2006/ole">
            <p:oleObj spid="_x0000_s36871" name="Equation" r:id="rId5" imgW="2514600" imgH="380880" progId="Equation.DSMT4">
              <p:embed/>
            </p:oleObj>
          </a:graphicData>
        </a:graphic>
      </p:graphicFrame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381000" y="2971800"/>
            <a:ext cx="7516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Since only the local neighborhood of </a:t>
            </a:r>
            <a:r>
              <a:rPr lang="en-US" i="1">
                <a:solidFill>
                  <a:srgbClr val="0000FF"/>
                </a:solidFill>
              </a:rPr>
              <a:t>x</a:t>
            </a:r>
            <a:r>
              <a:rPr lang="en-US" baseline="-25000">
                <a:solidFill>
                  <a:srgbClr val="0000FF"/>
                </a:solidFill>
              </a:rPr>
              <a:t>0</a:t>
            </a:r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 is important, we can write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782970" y="5102604"/>
            <a:ext cx="1114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Next, let</a:t>
            </a:r>
          </a:p>
        </p:txBody>
      </p:sp>
      <p:graphicFrame>
        <p:nvGraphicFramePr>
          <p:cNvPr id="36874" name="Object 10"/>
          <p:cNvGraphicFramePr>
            <a:graphicFrameLocks noChangeAspect="1"/>
          </p:cNvGraphicFramePr>
          <p:nvPr/>
        </p:nvGraphicFramePr>
        <p:xfrm>
          <a:off x="1589088" y="5497513"/>
          <a:ext cx="2919412" cy="931862"/>
        </p:xfrm>
        <a:graphic>
          <a:graphicData uri="http://schemas.openxmlformats.org/presentationml/2006/ole">
            <p:oleObj spid="_x0000_s36874" name="Equation" r:id="rId6" imgW="1511280" imgH="482400" progId="Equation.DSMT4">
              <p:embed/>
            </p:oleObj>
          </a:graphicData>
        </a:graphic>
      </p:graphicFrame>
      <p:graphicFrame>
        <p:nvGraphicFramePr>
          <p:cNvPr id="36875" name="Object 11"/>
          <p:cNvGraphicFramePr>
            <a:graphicFrameLocks noChangeAspect="1"/>
          </p:cNvGraphicFramePr>
          <p:nvPr/>
        </p:nvGraphicFramePr>
        <p:xfrm>
          <a:off x="5638800" y="5497513"/>
          <a:ext cx="2430463" cy="931862"/>
        </p:xfrm>
        <a:graphic>
          <a:graphicData uri="http://schemas.openxmlformats.org/presentationml/2006/ole">
            <p:oleObj spid="_x0000_s36875" name="Equation" r:id="rId7" imgW="1257120" imgH="482400" progId="Equation.DSMT4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6F16-1D4B-4BA4-9427-C3511A68677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7715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Laplace’s Method (cont.)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600200" y="3330567"/>
            <a:ext cx="11858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pitchFamily="34" charset="0"/>
              </a:rPr>
              <a:t>Next use</a:t>
            </a:r>
          </a:p>
        </p:txBody>
      </p:sp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1371600" y="1523992"/>
          <a:ext cx="5805488" cy="1116013"/>
        </p:xfrm>
        <a:graphic>
          <a:graphicData uri="http://schemas.openxmlformats.org/presentationml/2006/ole">
            <p:oleObj spid="_x0000_s37894" name="Equation" r:id="rId4" imgW="2641320" imgH="507960" progId="Equation.DSMT4">
              <p:embed/>
            </p:oleObj>
          </a:graphicData>
        </a:graphic>
      </p:graphicFrame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3048000" y="3124192"/>
          <a:ext cx="2647950" cy="882650"/>
        </p:xfrm>
        <a:graphic>
          <a:graphicData uri="http://schemas.openxmlformats.org/presentationml/2006/ole">
            <p:oleObj spid="_x0000_s37895" name="Equation" r:id="rId5" imgW="990360" imgH="330120" progId="Equation.DSMT4">
              <p:embed/>
            </p:oleObj>
          </a:graphicData>
        </a:graphic>
      </p:graphicFrame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838200" y="1066792"/>
            <a:ext cx="7635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Then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1142773" y="4636180"/>
            <a:ext cx="176061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</a:rPr>
              <a:t>We then have</a:t>
            </a:r>
            <a:endParaRPr lang="en-US" sz="2000" dirty="0">
              <a:solidFill>
                <a:srgbClr val="0000FF"/>
              </a:solidFill>
              <a:latin typeface="Arial" pitchFamily="34" charset="0"/>
            </a:endParaRPr>
          </a:p>
        </p:txBody>
      </p:sp>
      <p:graphicFrame>
        <p:nvGraphicFramePr>
          <p:cNvPr id="37899" name="Object 11"/>
          <p:cNvGraphicFramePr>
            <a:graphicFrameLocks noChangeAspect="1"/>
          </p:cNvGraphicFramePr>
          <p:nvPr/>
        </p:nvGraphicFramePr>
        <p:xfrm>
          <a:off x="2125639" y="5239440"/>
          <a:ext cx="5072063" cy="1260475"/>
        </p:xfrm>
        <a:graphic>
          <a:graphicData uri="http://schemas.openxmlformats.org/presentationml/2006/ole">
            <p:oleObj spid="_x0000_s37899" name="Equation" r:id="rId6" imgW="2044440" imgH="507960" progId="Equation.DSMT4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6F16-1D4B-4BA4-9427-C3511A68677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749753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Laplace’s Method (cont.)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728762" y="932597"/>
            <a:ext cx="158889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Arial" pitchFamily="34" charset="0"/>
              </a:rPr>
              <a:t>Summary</a:t>
            </a:r>
          </a:p>
        </p:txBody>
      </p:sp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2227263" y="4740275"/>
          <a:ext cx="4883150" cy="1228725"/>
        </p:xfrm>
        <a:graphic>
          <a:graphicData uri="http://schemas.openxmlformats.org/presentationml/2006/ole">
            <p:oleObj spid="_x0000_s38917" name="Equation" r:id="rId4" imgW="1968480" imgH="495000" progId="Equation.DSMT4">
              <p:embed/>
            </p:oleObj>
          </a:graphicData>
        </a:graphic>
      </p:graphicFrame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2555544" y="1750325"/>
          <a:ext cx="3816350" cy="855663"/>
        </p:xfrm>
        <a:graphic>
          <a:graphicData uri="http://schemas.openxmlformats.org/presentationml/2006/ole">
            <p:oleObj spid="_x0000_s38918" name="Equation" r:id="rId5" imgW="1473120" imgH="330120" progId="Equation.DSMT4">
              <p:embed/>
            </p:oleObj>
          </a:graphicData>
        </a:graphic>
      </p:graphicFrame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2806078" y="2901835"/>
          <a:ext cx="3501788" cy="1094309"/>
        </p:xfrm>
        <a:graphic>
          <a:graphicData uri="http://schemas.openxmlformats.org/presentationml/2006/ole">
            <p:oleObj spid="_x0000_s38919" name="Equation" r:id="rId6" imgW="1625400" imgH="507960" progId="Equation.DSMT4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6F16-1D4B-4BA4-9427-C3511A68677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783771" y="0"/>
            <a:ext cx="7696200" cy="1311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Complete Asymptotic Expansion </a:t>
            </a:r>
          </a:p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(Using Watson’s Lemma)</a:t>
            </a:r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1584325" y="1754188"/>
          <a:ext cx="6169025" cy="912812"/>
        </p:xfrm>
        <a:graphic>
          <a:graphicData uri="http://schemas.openxmlformats.org/presentationml/2006/ole">
            <p:oleObj spid="_x0000_s39940" name="Equation" r:id="rId4" imgW="2234880" imgH="330120" progId="Equation.DSMT4">
              <p:embed/>
            </p:oleObj>
          </a:graphicData>
        </a:graphic>
      </p:graphicFrame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2968625" y="2934153"/>
            <a:ext cx="536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itchFamily="34" charset="0"/>
              </a:rPr>
              <a:t>Let</a:t>
            </a:r>
          </a:p>
        </p:txBody>
      </p:sp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3614058" y="2881952"/>
          <a:ext cx="2436813" cy="541338"/>
        </p:xfrm>
        <a:graphic>
          <a:graphicData uri="http://schemas.openxmlformats.org/presentationml/2006/ole">
            <p:oleObj spid="_x0000_s39942" name="Equation" r:id="rId5" imgW="1143000" imgH="253800" progId="Equation.DSMT4">
              <p:embed/>
            </p:oleObj>
          </a:graphicData>
        </a:graphic>
      </p:graphicFrame>
      <p:grpSp>
        <p:nvGrpSpPr>
          <p:cNvPr id="39964" name="Group 28"/>
          <p:cNvGrpSpPr>
            <a:grpSpLocks/>
          </p:cNvGrpSpPr>
          <p:nvPr/>
        </p:nvGrpSpPr>
        <p:grpSpPr bwMode="auto">
          <a:xfrm>
            <a:off x="630238" y="3744913"/>
            <a:ext cx="6329363" cy="2998787"/>
            <a:chOff x="919" y="2359"/>
            <a:chExt cx="3987" cy="1889"/>
          </a:xfrm>
        </p:grpSpPr>
        <p:sp>
          <p:nvSpPr>
            <p:cNvPr id="39943" name="Line 7"/>
            <p:cNvSpPr>
              <a:spLocks noChangeShapeType="1"/>
            </p:cNvSpPr>
            <p:nvPr/>
          </p:nvSpPr>
          <p:spPr bwMode="auto">
            <a:xfrm>
              <a:off x="1329" y="3873"/>
              <a:ext cx="33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44" name="Line 8"/>
            <p:cNvSpPr>
              <a:spLocks noChangeShapeType="1"/>
            </p:cNvSpPr>
            <p:nvPr/>
          </p:nvSpPr>
          <p:spPr bwMode="auto">
            <a:xfrm>
              <a:off x="1504" y="2658"/>
              <a:ext cx="0" cy="12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45" name="Freeform 9"/>
            <p:cNvSpPr>
              <a:spLocks/>
            </p:cNvSpPr>
            <p:nvPr/>
          </p:nvSpPr>
          <p:spPr bwMode="auto">
            <a:xfrm>
              <a:off x="1932" y="2746"/>
              <a:ext cx="1831" cy="1073"/>
            </a:xfrm>
            <a:custGeom>
              <a:avLst/>
              <a:gdLst/>
              <a:ahLst/>
              <a:cxnLst>
                <a:cxn ang="0">
                  <a:pos x="0" y="781"/>
                </a:cxn>
                <a:cxn ang="0">
                  <a:pos x="530" y="7"/>
                </a:cxn>
                <a:cxn ang="0">
                  <a:pos x="1066" y="741"/>
                </a:cxn>
              </a:cxnLst>
              <a:rect l="0" t="0" r="r" b="b"/>
              <a:pathLst>
                <a:path w="1066" h="781">
                  <a:moveTo>
                    <a:pt x="0" y="781"/>
                  </a:moveTo>
                  <a:cubicBezTo>
                    <a:pt x="88" y="652"/>
                    <a:pt x="353" y="14"/>
                    <a:pt x="530" y="7"/>
                  </a:cubicBezTo>
                  <a:cubicBezTo>
                    <a:pt x="707" y="0"/>
                    <a:pt x="977" y="619"/>
                    <a:pt x="1066" y="741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46" name="Line 10"/>
            <p:cNvSpPr>
              <a:spLocks noChangeShapeType="1"/>
            </p:cNvSpPr>
            <p:nvPr/>
          </p:nvSpPr>
          <p:spPr bwMode="auto">
            <a:xfrm>
              <a:off x="2877" y="3810"/>
              <a:ext cx="0" cy="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9948" name="Object 12"/>
            <p:cNvGraphicFramePr>
              <a:graphicFrameLocks noChangeAspect="1"/>
            </p:cNvGraphicFramePr>
            <p:nvPr/>
          </p:nvGraphicFramePr>
          <p:xfrm>
            <a:off x="2764" y="3920"/>
            <a:ext cx="237" cy="328"/>
          </p:xfrm>
          <a:graphic>
            <a:graphicData uri="http://schemas.openxmlformats.org/presentationml/2006/ole">
              <p:oleObj spid="_x0000_s39948" name="Equation" r:id="rId6" imgW="164880" imgH="228600" progId="Equation.DSMT4">
                <p:embed/>
              </p:oleObj>
            </a:graphicData>
          </a:graphic>
        </p:graphicFrame>
        <p:sp>
          <p:nvSpPr>
            <p:cNvPr id="39949" name="Line 13"/>
            <p:cNvSpPr>
              <a:spLocks noChangeShapeType="1"/>
            </p:cNvSpPr>
            <p:nvPr/>
          </p:nvSpPr>
          <p:spPr bwMode="auto">
            <a:xfrm>
              <a:off x="1504" y="2745"/>
              <a:ext cx="2367" cy="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9950" name="Object 14"/>
            <p:cNvGraphicFramePr>
              <a:graphicFrameLocks noChangeAspect="1"/>
            </p:cNvGraphicFramePr>
            <p:nvPr/>
          </p:nvGraphicFramePr>
          <p:xfrm>
            <a:off x="2398" y="2493"/>
            <a:ext cx="449" cy="232"/>
          </p:xfrm>
          <a:graphic>
            <a:graphicData uri="http://schemas.openxmlformats.org/presentationml/2006/ole">
              <p:oleObj spid="_x0000_s39950" name="Equation" r:id="rId7" imgW="342720" imgH="177480" progId="Equation.DSMT4">
                <p:embed/>
              </p:oleObj>
            </a:graphicData>
          </a:graphic>
        </p:graphicFrame>
        <p:graphicFrame>
          <p:nvGraphicFramePr>
            <p:cNvPr id="39951" name="Object 15"/>
            <p:cNvGraphicFramePr>
              <a:graphicFrameLocks noChangeAspect="1"/>
            </p:cNvGraphicFramePr>
            <p:nvPr/>
          </p:nvGraphicFramePr>
          <p:xfrm>
            <a:off x="4706" y="3783"/>
            <a:ext cx="200" cy="220"/>
          </p:xfrm>
          <a:graphic>
            <a:graphicData uri="http://schemas.openxmlformats.org/presentationml/2006/ole">
              <p:oleObj spid="_x0000_s39951" name="Equation" r:id="rId8" imgW="126720" imgH="139680" progId="Equation.DSMT4">
                <p:embed/>
              </p:oleObj>
            </a:graphicData>
          </a:graphic>
        </p:graphicFrame>
        <p:sp>
          <p:nvSpPr>
            <p:cNvPr id="39952" name="Line 16"/>
            <p:cNvSpPr>
              <a:spLocks noChangeShapeType="1"/>
            </p:cNvSpPr>
            <p:nvPr/>
          </p:nvSpPr>
          <p:spPr bwMode="auto">
            <a:xfrm>
              <a:off x="2247" y="2748"/>
              <a:ext cx="0" cy="59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53" name="Line 17"/>
            <p:cNvSpPr>
              <a:spLocks noChangeShapeType="1"/>
            </p:cNvSpPr>
            <p:nvPr/>
          </p:nvSpPr>
          <p:spPr bwMode="auto">
            <a:xfrm>
              <a:off x="3463" y="2756"/>
              <a:ext cx="0" cy="59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54" name="Line 18"/>
            <p:cNvSpPr>
              <a:spLocks noChangeShapeType="1"/>
            </p:cNvSpPr>
            <p:nvPr/>
          </p:nvSpPr>
          <p:spPr bwMode="auto">
            <a:xfrm flipV="1">
              <a:off x="2878" y="2359"/>
              <a:ext cx="0" cy="15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9955" name="Object 19"/>
            <p:cNvGraphicFramePr>
              <a:graphicFrameLocks noChangeAspect="1"/>
            </p:cNvGraphicFramePr>
            <p:nvPr/>
          </p:nvGraphicFramePr>
          <p:xfrm>
            <a:off x="2909" y="2489"/>
            <a:ext cx="448" cy="232"/>
          </p:xfrm>
          <a:graphic>
            <a:graphicData uri="http://schemas.openxmlformats.org/presentationml/2006/ole">
              <p:oleObj spid="_x0000_s39955" name="Equation" r:id="rId9" imgW="342720" imgH="177480" progId="Equation.DSMT4">
                <p:embed/>
              </p:oleObj>
            </a:graphicData>
          </a:graphic>
        </p:graphicFrame>
        <p:graphicFrame>
          <p:nvGraphicFramePr>
            <p:cNvPr id="39956" name="Object 20"/>
            <p:cNvGraphicFramePr>
              <a:graphicFrameLocks noChangeAspect="1"/>
            </p:cNvGraphicFramePr>
            <p:nvPr/>
          </p:nvGraphicFramePr>
          <p:xfrm>
            <a:off x="1723" y="4041"/>
            <a:ext cx="180" cy="197"/>
          </p:xfrm>
          <a:graphic>
            <a:graphicData uri="http://schemas.openxmlformats.org/presentationml/2006/ole">
              <p:oleObj spid="_x0000_s39956" name="Equation" r:id="rId10" imgW="126720" imgH="139680" progId="Equation.DSMT4">
                <p:embed/>
              </p:oleObj>
            </a:graphicData>
          </a:graphic>
        </p:graphicFrame>
        <p:graphicFrame>
          <p:nvGraphicFramePr>
            <p:cNvPr id="39957" name="Object 21"/>
            <p:cNvGraphicFramePr>
              <a:graphicFrameLocks noChangeAspect="1"/>
            </p:cNvGraphicFramePr>
            <p:nvPr/>
          </p:nvGraphicFramePr>
          <p:xfrm>
            <a:off x="3752" y="3980"/>
            <a:ext cx="184" cy="258"/>
          </p:xfrm>
          <a:graphic>
            <a:graphicData uri="http://schemas.openxmlformats.org/presentationml/2006/ole">
              <p:oleObj spid="_x0000_s39957" name="Equation" r:id="rId11" imgW="126720" imgH="177480" progId="Equation.DSMT4">
                <p:embed/>
              </p:oleObj>
            </a:graphicData>
          </a:graphic>
        </p:graphicFrame>
        <p:sp>
          <p:nvSpPr>
            <p:cNvPr id="39958" name="Line 22"/>
            <p:cNvSpPr>
              <a:spLocks noChangeShapeType="1"/>
            </p:cNvSpPr>
            <p:nvPr/>
          </p:nvSpPr>
          <p:spPr bwMode="auto">
            <a:xfrm>
              <a:off x="1836" y="3835"/>
              <a:ext cx="0" cy="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959" name="Line 23"/>
            <p:cNvSpPr>
              <a:spLocks noChangeShapeType="1"/>
            </p:cNvSpPr>
            <p:nvPr/>
          </p:nvSpPr>
          <p:spPr bwMode="auto">
            <a:xfrm>
              <a:off x="3843" y="3820"/>
              <a:ext cx="0" cy="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9960" name="Object 24"/>
            <p:cNvGraphicFramePr>
              <a:graphicFrameLocks noChangeAspect="1"/>
            </p:cNvGraphicFramePr>
            <p:nvPr/>
          </p:nvGraphicFramePr>
          <p:xfrm>
            <a:off x="3491" y="2874"/>
            <a:ext cx="216" cy="265"/>
          </p:xfrm>
          <a:graphic>
            <a:graphicData uri="http://schemas.openxmlformats.org/presentationml/2006/ole">
              <p:oleObj spid="_x0000_s39960" name="Equation" r:id="rId12" imgW="164880" imgH="203040" progId="Equation.DSMT4">
                <p:embed/>
              </p:oleObj>
            </a:graphicData>
          </a:graphic>
        </p:graphicFrame>
        <p:graphicFrame>
          <p:nvGraphicFramePr>
            <p:cNvPr id="39961" name="Object 25"/>
            <p:cNvGraphicFramePr>
              <a:graphicFrameLocks noChangeAspect="1"/>
            </p:cNvGraphicFramePr>
            <p:nvPr/>
          </p:nvGraphicFramePr>
          <p:xfrm>
            <a:off x="2017" y="2875"/>
            <a:ext cx="216" cy="265"/>
          </p:xfrm>
          <a:graphic>
            <a:graphicData uri="http://schemas.openxmlformats.org/presentationml/2006/ole">
              <p:oleObj spid="_x0000_s39961" name="Equation" r:id="rId13" imgW="164880" imgH="203040" progId="Equation.DSMT4">
                <p:embed/>
              </p:oleObj>
            </a:graphicData>
          </a:graphic>
        </p:graphicFrame>
        <p:graphicFrame>
          <p:nvGraphicFramePr>
            <p:cNvPr id="39962" name="Object 26"/>
            <p:cNvGraphicFramePr>
              <a:graphicFrameLocks noChangeAspect="1"/>
            </p:cNvGraphicFramePr>
            <p:nvPr/>
          </p:nvGraphicFramePr>
          <p:xfrm>
            <a:off x="919" y="2835"/>
            <a:ext cx="477" cy="341"/>
          </p:xfrm>
          <a:graphic>
            <a:graphicData uri="http://schemas.openxmlformats.org/presentationml/2006/ole">
              <p:oleObj spid="_x0000_s39962" name="Equation" r:id="rId14" imgW="355320" imgH="253800" progId="Equation.DSMT4">
                <p:embed/>
              </p:oleObj>
            </a:graphicData>
          </a:graphic>
        </p:graphicFrame>
      </p:grpSp>
      <p:sp>
        <p:nvSpPr>
          <p:cNvPr id="39963" name="Text Box 27"/>
          <p:cNvSpPr txBox="1">
            <a:spLocks noChangeArrowheads="1"/>
          </p:cNvSpPr>
          <p:nvPr/>
        </p:nvSpPr>
        <p:spPr bwMode="auto">
          <a:xfrm>
            <a:off x="5780314" y="3884373"/>
            <a:ext cx="3135085" cy="10772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latin typeface="Arial" pitchFamily="34" charset="0"/>
              </a:rPr>
              <a:t>We adopt the convention of positive and negative </a:t>
            </a:r>
            <a:r>
              <a:rPr lang="en-US" sz="1600" i="1" dirty="0"/>
              <a:t>s</a:t>
            </a:r>
            <a:r>
              <a:rPr lang="en-US" sz="1600" dirty="0">
                <a:latin typeface="Arial" pitchFamily="34" charset="0"/>
              </a:rPr>
              <a:t> as shown in the figure, in order to make the mapping </a:t>
            </a:r>
            <a:r>
              <a:rPr lang="en-US" sz="1600" i="1" dirty="0"/>
              <a:t>x</a:t>
            </a:r>
            <a:r>
              <a:rPr lang="en-US" sz="1600" dirty="0">
                <a:latin typeface="Arial" pitchFamily="34" charset="0"/>
              </a:rPr>
              <a:t>(</a:t>
            </a:r>
            <a:r>
              <a:rPr lang="en-US" sz="1600" i="1" dirty="0"/>
              <a:t>s</a:t>
            </a:r>
            <a:r>
              <a:rPr lang="en-US" sz="1600" dirty="0">
                <a:latin typeface="Arial" pitchFamily="34" charset="0"/>
              </a:rPr>
              <a:t>) unique.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6F16-1D4B-4BA4-9427-C3511A68677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607</Words>
  <Application>Microsoft Office PowerPoint</Application>
  <PresentationFormat>On-screen Show (4:3)</PresentationFormat>
  <Paragraphs>144</Paragraphs>
  <Slides>25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Times New Roman</vt:lpstr>
      <vt:lpstr>Symbol</vt:lpstr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Osman Yesim</dc:creator>
  <cp:lastModifiedBy>Reviewer</cp:lastModifiedBy>
  <cp:revision>110</cp:revision>
  <dcterms:created xsi:type="dcterms:W3CDTF">2005-03-28T07:06:17Z</dcterms:created>
  <dcterms:modified xsi:type="dcterms:W3CDTF">2016-04-04T14:47:57Z</dcterms:modified>
</cp:coreProperties>
</file>