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42"/>
  </p:notesMasterIdLst>
  <p:handoutMasterIdLst>
    <p:handoutMasterId r:id="rId43"/>
  </p:handoutMasterIdLst>
  <p:sldIdLst>
    <p:sldId id="333" r:id="rId2"/>
    <p:sldId id="412" r:id="rId3"/>
    <p:sldId id="452" r:id="rId4"/>
    <p:sldId id="436" r:id="rId5"/>
    <p:sldId id="413" r:id="rId6"/>
    <p:sldId id="414" r:id="rId7"/>
    <p:sldId id="446" r:id="rId8"/>
    <p:sldId id="447" r:id="rId9"/>
    <p:sldId id="437" r:id="rId10"/>
    <p:sldId id="415" r:id="rId11"/>
    <p:sldId id="416" r:id="rId12"/>
    <p:sldId id="417" r:id="rId13"/>
    <p:sldId id="418" r:id="rId14"/>
    <p:sldId id="448" r:id="rId15"/>
    <p:sldId id="438" r:id="rId16"/>
    <p:sldId id="439" r:id="rId17"/>
    <p:sldId id="440" r:id="rId18"/>
    <p:sldId id="419" r:id="rId19"/>
    <p:sldId id="420" r:id="rId20"/>
    <p:sldId id="421" r:id="rId21"/>
    <p:sldId id="422" r:id="rId22"/>
    <p:sldId id="423" r:id="rId23"/>
    <p:sldId id="441" r:id="rId24"/>
    <p:sldId id="425" r:id="rId25"/>
    <p:sldId id="426" r:id="rId26"/>
    <p:sldId id="428" r:id="rId27"/>
    <p:sldId id="442" r:id="rId28"/>
    <p:sldId id="429" r:id="rId29"/>
    <p:sldId id="430" r:id="rId30"/>
    <p:sldId id="431" r:id="rId31"/>
    <p:sldId id="432" r:id="rId32"/>
    <p:sldId id="443" r:id="rId33"/>
    <p:sldId id="433" r:id="rId34"/>
    <p:sldId id="444" r:id="rId35"/>
    <p:sldId id="434" r:id="rId36"/>
    <p:sldId id="435" r:id="rId37"/>
    <p:sldId id="445" r:id="rId38"/>
    <p:sldId id="450" r:id="rId39"/>
    <p:sldId id="451" r:id="rId40"/>
    <p:sldId id="449" r:id="rId4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CC"/>
    <a:srgbClr val="66FFFF"/>
    <a:srgbClr val="009900"/>
    <a:srgbClr val="33CC33"/>
    <a:srgbClr val="FF9933"/>
    <a:srgbClr val="6699FF"/>
    <a:srgbClr val="969696"/>
    <a:srgbClr val="FF99FF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2160" y="-480"/>
      </p:cViewPr>
      <p:guideLst>
        <p:guide orient="horz" pos="2159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31.wmf"/><Relationship Id="rId1" Type="http://schemas.openxmlformats.org/officeDocument/2006/relationships/image" Target="../media/image37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65.wmf"/><Relationship Id="rId1" Type="http://schemas.openxmlformats.org/officeDocument/2006/relationships/image" Target="../media/image31.wmf"/><Relationship Id="rId4" Type="http://schemas.openxmlformats.org/officeDocument/2006/relationships/image" Target="../media/image12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8.wmf"/><Relationship Id="rId7" Type="http://schemas.openxmlformats.org/officeDocument/2006/relationships/image" Target="../media/image70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12.wmf"/><Relationship Id="rId11" Type="http://schemas.openxmlformats.org/officeDocument/2006/relationships/image" Target="../media/image74.wmf"/><Relationship Id="rId5" Type="http://schemas.openxmlformats.org/officeDocument/2006/relationships/image" Target="../media/image69.wmf"/><Relationship Id="rId10" Type="http://schemas.openxmlformats.org/officeDocument/2006/relationships/image" Target="../media/image73.wmf"/><Relationship Id="rId4" Type="http://schemas.openxmlformats.org/officeDocument/2006/relationships/image" Target="../media/image31.wmf"/><Relationship Id="rId9" Type="http://schemas.openxmlformats.org/officeDocument/2006/relationships/image" Target="../media/image72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4" Type="http://schemas.openxmlformats.org/officeDocument/2006/relationships/image" Target="../media/image84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6" Type="http://schemas.openxmlformats.org/officeDocument/2006/relationships/image" Target="../media/image14.wmf"/><Relationship Id="rId5" Type="http://schemas.openxmlformats.org/officeDocument/2006/relationships/image" Target="../media/image38.wmf"/><Relationship Id="rId4" Type="http://schemas.openxmlformats.org/officeDocument/2006/relationships/image" Target="../media/image8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Relationship Id="rId4" Type="http://schemas.openxmlformats.org/officeDocument/2006/relationships/image" Target="../media/image9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31.wmf"/><Relationship Id="rId1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38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4" Type="http://schemas.openxmlformats.org/officeDocument/2006/relationships/image" Target="../media/image2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wmf"/><Relationship Id="rId2" Type="http://schemas.openxmlformats.org/officeDocument/2006/relationships/image" Target="../media/image111.wmf"/><Relationship Id="rId1" Type="http://schemas.openxmlformats.org/officeDocument/2006/relationships/image" Target="../media/image1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wmf"/><Relationship Id="rId7" Type="http://schemas.openxmlformats.org/officeDocument/2006/relationships/image" Target="../media/image108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38.wmf"/><Relationship Id="rId5" Type="http://schemas.openxmlformats.org/officeDocument/2006/relationships/image" Target="../media/image115.wmf"/><Relationship Id="rId4" Type="http://schemas.openxmlformats.org/officeDocument/2006/relationships/image" Target="../media/image31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38.wmf"/><Relationship Id="rId7" Type="http://schemas.openxmlformats.org/officeDocument/2006/relationships/image" Target="../media/image115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Relationship Id="rId6" Type="http://schemas.openxmlformats.org/officeDocument/2006/relationships/image" Target="../media/image118.wmf"/><Relationship Id="rId5" Type="http://schemas.openxmlformats.org/officeDocument/2006/relationships/image" Target="../media/image108.wmf"/><Relationship Id="rId10" Type="http://schemas.openxmlformats.org/officeDocument/2006/relationships/image" Target="../media/image120.wmf"/><Relationship Id="rId4" Type="http://schemas.openxmlformats.org/officeDocument/2006/relationships/image" Target="../media/image107.wmf"/><Relationship Id="rId9" Type="http://schemas.openxmlformats.org/officeDocument/2006/relationships/image" Target="../media/image119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wmf"/><Relationship Id="rId2" Type="http://schemas.openxmlformats.org/officeDocument/2006/relationships/image" Target="../media/image122.wmf"/><Relationship Id="rId1" Type="http://schemas.openxmlformats.org/officeDocument/2006/relationships/image" Target="../media/image121.wmf"/><Relationship Id="rId4" Type="http://schemas.openxmlformats.org/officeDocument/2006/relationships/image" Target="../media/image124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5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127.wmf"/><Relationship Id="rId2" Type="http://schemas.openxmlformats.org/officeDocument/2006/relationships/image" Target="../media/image117.wmf"/><Relationship Id="rId1" Type="http://schemas.openxmlformats.org/officeDocument/2006/relationships/image" Target="../media/image31.wmf"/><Relationship Id="rId6" Type="http://schemas.openxmlformats.org/officeDocument/2006/relationships/image" Target="../media/image126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9.wmf"/><Relationship Id="rId1" Type="http://schemas.openxmlformats.org/officeDocument/2006/relationships/image" Target="../media/image128.wmf"/><Relationship Id="rId4" Type="http://schemas.openxmlformats.org/officeDocument/2006/relationships/image" Target="../media/image131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2.wmf"/></Relationships>
</file>

<file path=ppt/drawings/_rels/vmlDrawing3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5.wmf"/><Relationship Id="rId2" Type="http://schemas.openxmlformats.org/officeDocument/2006/relationships/image" Target="../media/image134.wmf"/><Relationship Id="rId1" Type="http://schemas.openxmlformats.org/officeDocument/2006/relationships/image" Target="../media/image133.wmf"/><Relationship Id="rId5" Type="http://schemas.openxmlformats.org/officeDocument/2006/relationships/image" Target="../media/image137.wmf"/><Relationship Id="rId4" Type="http://schemas.openxmlformats.org/officeDocument/2006/relationships/image" Target="../media/image136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wmf"/><Relationship Id="rId2" Type="http://schemas.openxmlformats.org/officeDocument/2006/relationships/image" Target="../media/image139.wmf"/><Relationship Id="rId1" Type="http://schemas.openxmlformats.org/officeDocument/2006/relationships/image" Target="../media/image138.wmf"/><Relationship Id="rId5" Type="http://schemas.openxmlformats.org/officeDocument/2006/relationships/image" Target="../media/image137.wmf"/><Relationship Id="rId4" Type="http://schemas.openxmlformats.org/officeDocument/2006/relationships/image" Target="../media/image141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wmf"/><Relationship Id="rId2" Type="http://schemas.openxmlformats.org/officeDocument/2006/relationships/image" Target="../media/image143.wmf"/><Relationship Id="rId1" Type="http://schemas.openxmlformats.org/officeDocument/2006/relationships/image" Target="../media/image142.wmf"/><Relationship Id="rId5" Type="http://schemas.openxmlformats.org/officeDocument/2006/relationships/image" Target="../media/image146.wmf"/><Relationship Id="rId4" Type="http://schemas.openxmlformats.org/officeDocument/2006/relationships/image" Target="../media/image14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14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ACDA40AF-2F2B-4BCA-AC20-5E31F8873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8467C431-F630-44CF-8E33-F8067FC0B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0B9E7-3FCE-4BA4-A50C-390EB30C005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28B7E-E5E4-423E-8E25-E1392794EA8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837C27-A5C6-4499-A49C-34361646FF6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14B104-1ED3-46B3-AF39-EA196FD46CB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9E74B2-9465-426E-8AE3-1DF94437B6B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2BB646-DDEC-43FF-B940-D4A962C1C5B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A9961-C6A5-41C9-91D9-EAB49FCB4E0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35E8F6-35E3-4BFC-81EC-4855BA37942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48D54A-4884-491D-A263-2E6D7AB277D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22AC3A-5F88-4BB4-901A-FEC8F7E2248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37AEBC-8A11-46A2-AB87-87672A0BB8D2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A2B09E-EBA6-488F-9A32-7117F40BE8B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B320D9-5418-4889-9B36-107A4ADD587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5470AA-E2AA-4F4E-8588-15E4EEE1768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600F8-1D26-4C3C-B72E-0DA496D19C2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E00A4B-E0CF-48B5-AD7D-344F258B1C4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EF8E3-DC45-445E-937C-491928084BE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C6700-497A-492C-B7A9-2BC527F5354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98EF6-D8B1-4E82-8A6B-1683CF43909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766DA3-3A9F-4274-BF47-138C7E0AB78A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3C3E1-B2EA-4FF8-BA6C-8CB97135112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3B0F8-DDCF-4507-ACCB-9E5A8F7BC4D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BCBAB3-8151-4352-99EC-8D76D06B7C3E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E9BE2-4BB1-4ADF-94DB-45F8912D0B59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4F1EF2-44AE-4889-BFB7-496C821ADB89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671F45-E815-40CB-B8DD-5306A0641F33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4B09F8-CB8B-4B1E-AC59-D3D7DA9C756B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A9ECCB-31AA-4C15-9CEF-D12B51129C1C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DE38D0-1128-49E2-974B-AA0B9A266829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CCFA57-2FFC-48CE-A8AC-C20A476A4FAA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80F164-EE97-4B82-B89E-7BAF57459F36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B1763D-2F7C-4816-8513-B82370E8835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6E8BB-566D-4064-A471-5C00324259B5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AD256-515C-4D27-BFF8-B4CA7E97637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32A7C-504F-4087-9856-970E33CF4E7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C5336-E13B-4BCD-9BA1-8C75102B8D5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A3C59F-559C-4F5F-B926-24FF9664155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0FAEC0-DC60-4172-A689-17258843F8D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7.bin"/><Relationship Id="rId5" Type="http://schemas.openxmlformats.org/officeDocument/2006/relationships/oleObject" Target="../embeddings/oleObject56.bin"/><Relationship Id="rId4" Type="http://schemas.openxmlformats.org/officeDocument/2006/relationships/oleObject" Target="../embeddings/oleObject5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8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oleObject" Target="../embeddings/oleObject84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78.bin"/><Relationship Id="rId12" Type="http://schemas.openxmlformats.org/officeDocument/2006/relationships/oleObject" Target="../embeddings/oleObject8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7.bin"/><Relationship Id="rId11" Type="http://schemas.openxmlformats.org/officeDocument/2006/relationships/oleObject" Target="../embeddings/oleObject82.bin"/><Relationship Id="rId5" Type="http://schemas.openxmlformats.org/officeDocument/2006/relationships/oleObject" Target="../embeddings/oleObject76.bin"/><Relationship Id="rId10" Type="http://schemas.openxmlformats.org/officeDocument/2006/relationships/oleObject" Target="../embeddings/oleObject81.bin"/><Relationship Id="rId4" Type="http://schemas.openxmlformats.org/officeDocument/2006/relationships/oleObject" Target="../embeddings/oleObject75.bin"/><Relationship Id="rId9" Type="http://schemas.openxmlformats.org/officeDocument/2006/relationships/oleObject" Target="../embeddings/oleObject80.bin"/><Relationship Id="rId14" Type="http://schemas.openxmlformats.org/officeDocument/2006/relationships/oleObject" Target="../embeddings/oleObject8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hyperlink" Target="http://en.wikipedia.org/wiki/File:Georg_Friedrich_Bernhard_Riemann.jpeg" TargetMode="Externa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8.bin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notesSlide" Target="../notesSlides/notesSlide23.xml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oleObject" Target="../embeddings/oleObject10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06.bin"/><Relationship Id="rId5" Type="http://schemas.openxmlformats.org/officeDocument/2006/relationships/oleObject" Target="../embeddings/oleObject105.bin"/><Relationship Id="rId4" Type="http://schemas.openxmlformats.org/officeDocument/2006/relationships/oleObject" Target="../embeddings/oleObject104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notesSlide" Target="../notesSlides/notesSlide26.xml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4" Type="http://schemas.openxmlformats.org/officeDocument/2006/relationships/oleObject" Target="../embeddings/oleObject11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notesSlide" Target="../notesSlides/notesSlide28.xml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19.bin"/><Relationship Id="rId5" Type="http://schemas.openxmlformats.org/officeDocument/2006/relationships/oleObject" Target="../embeddings/oleObject118.bin"/><Relationship Id="rId4" Type="http://schemas.openxmlformats.org/officeDocument/2006/relationships/oleObject" Target="../embeddings/oleObject117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6.bin"/><Relationship Id="rId3" Type="http://schemas.openxmlformats.org/officeDocument/2006/relationships/notesSlide" Target="../notesSlides/notesSlide29.xml"/><Relationship Id="rId7" Type="http://schemas.openxmlformats.org/officeDocument/2006/relationships/oleObject" Target="../embeddings/oleObject1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24.bin"/><Relationship Id="rId5" Type="http://schemas.openxmlformats.org/officeDocument/2006/relationships/oleObject" Target="../embeddings/oleObject123.bin"/><Relationship Id="rId4" Type="http://schemas.openxmlformats.org/officeDocument/2006/relationships/oleObject" Target="../embeddings/oleObject122.bin"/><Relationship Id="rId9" Type="http://schemas.openxmlformats.org/officeDocument/2006/relationships/oleObject" Target="../embeddings/oleObject12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30.bin"/><Relationship Id="rId5" Type="http://schemas.openxmlformats.org/officeDocument/2006/relationships/oleObject" Target="../embeddings/oleObject129.bin"/><Relationship Id="rId4" Type="http://schemas.openxmlformats.org/officeDocument/2006/relationships/oleObject" Target="../embeddings/oleObject128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5.bin"/><Relationship Id="rId3" Type="http://schemas.openxmlformats.org/officeDocument/2006/relationships/notesSlide" Target="../notesSlides/notesSlide31.xml"/><Relationship Id="rId7" Type="http://schemas.openxmlformats.org/officeDocument/2006/relationships/oleObject" Target="../embeddings/oleObject1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10" Type="http://schemas.openxmlformats.org/officeDocument/2006/relationships/oleObject" Target="../embeddings/oleObject137.bin"/><Relationship Id="rId4" Type="http://schemas.openxmlformats.org/officeDocument/2006/relationships/oleObject" Target="../embeddings/oleObject131.bin"/><Relationship Id="rId9" Type="http://schemas.openxmlformats.org/officeDocument/2006/relationships/oleObject" Target="../embeddings/oleObject136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2.bin"/><Relationship Id="rId13" Type="http://schemas.openxmlformats.org/officeDocument/2006/relationships/oleObject" Target="../embeddings/oleObject147.bin"/><Relationship Id="rId3" Type="http://schemas.openxmlformats.org/officeDocument/2006/relationships/notesSlide" Target="../notesSlides/notesSlide32.xml"/><Relationship Id="rId7" Type="http://schemas.openxmlformats.org/officeDocument/2006/relationships/oleObject" Target="../embeddings/oleObject141.bin"/><Relationship Id="rId12" Type="http://schemas.openxmlformats.org/officeDocument/2006/relationships/oleObject" Target="../embeddings/oleObject1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40.bin"/><Relationship Id="rId11" Type="http://schemas.openxmlformats.org/officeDocument/2006/relationships/oleObject" Target="../embeddings/oleObject145.bin"/><Relationship Id="rId5" Type="http://schemas.openxmlformats.org/officeDocument/2006/relationships/oleObject" Target="../embeddings/oleObject139.bin"/><Relationship Id="rId10" Type="http://schemas.openxmlformats.org/officeDocument/2006/relationships/oleObject" Target="../embeddings/oleObject144.bin"/><Relationship Id="rId4" Type="http://schemas.openxmlformats.org/officeDocument/2006/relationships/oleObject" Target="../embeddings/oleObject138.bin"/><Relationship Id="rId9" Type="http://schemas.openxmlformats.org/officeDocument/2006/relationships/oleObject" Target="../embeddings/oleObject14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oleObject" Target="../embeddings/oleObject1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50.bin"/><Relationship Id="rId5" Type="http://schemas.openxmlformats.org/officeDocument/2006/relationships/oleObject" Target="../embeddings/oleObject149.bin"/><Relationship Id="rId4" Type="http://schemas.openxmlformats.org/officeDocument/2006/relationships/oleObject" Target="../embeddings/oleObject148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152.bin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3" Type="http://schemas.openxmlformats.org/officeDocument/2006/relationships/notesSlide" Target="../notesSlides/notesSlide35.xml"/><Relationship Id="rId7" Type="http://schemas.openxmlformats.org/officeDocument/2006/relationships/oleObject" Target="../embeddings/oleObject1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55.bin"/><Relationship Id="rId5" Type="http://schemas.openxmlformats.org/officeDocument/2006/relationships/oleObject" Target="../embeddings/oleObject154.bin"/><Relationship Id="rId10" Type="http://schemas.openxmlformats.org/officeDocument/2006/relationships/oleObject" Target="../embeddings/oleObject159.bin"/><Relationship Id="rId4" Type="http://schemas.openxmlformats.org/officeDocument/2006/relationships/oleObject" Target="../embeddings/oleObject153.bin"/><Relationship Id="rId9" Type="http://schemas.openxmlformats.org/officeDocument/2006/relationships/oleObject" Target="../embeddings/oleObject15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7" Type="http://schemas.openxmlformats.org/officeDocument/2006/relationships/oleObject" Target="../embeddings/oleObject16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6" Type="http://schemas.openxmlformats.org/officeDocument/2006/relationships/oleObject" Target="../embeddings/oleObject162.bin"/><Relationship Id="rId5" Type="http://schemas.openxmlformats.org/officeDocument/2006/relationships/oleObject" Target="../embeddings/oleObject161.bin"/><Relationship Id="rId4" Type="http://schemas.openxmlformats.org/officeDocument/2006/relationships/oleObject" Target="../embeddings/oleObject16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oleObject164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9.bin"/><Relationship Id="rId3" Type="http://schemas.openxmlformats.org/officeDocument/2006/relationships/notesSlide" Target="../notesSlides/notesSlide38.xml"/><Relationship Id="rId7" Type="http://schemas.openxmlformats.org/officeDocument/2006/relationships/oleObject" Target="../embeddings/oleObject16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67.bin"/><Relationship Id="rId5" Type="http://schemas.openxmlformats.org/officeDocument/2006/relationships/oleObject" Target="../embeddings/oleObject166.bin"/><Relationship Id="rId4" Type="http://schemas.openxmlformats.org/officeDocument/2006/relationships/oleObject" Target="../embeddings/oleObject165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4.bin"/><Relationship Id="rId3" Type="http://schemas.openxmlformats.org/officeDocument/2006/relationships/notesSlide" Target="../notesSlides/notesSlide39.xml"/><Relationship Id="rId7" Type="http://schemas.openxmlformats.org/officeDocument/2006/relationships/oleObject" Target="../embeddings/oleObject17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72.bin"/><Relationship Id="rId5" Type="http://schemas.openxmlformats.org/officeDocument/2006/relationships/oleObject" Target="../embeddings/oleObject171.bin"/><Relationship Id="rId4" Type="http://schemas.openxmlformats.org/officeDocument/2006/relationships/oleObject" Target="../embeddings/oleObject17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9.bin"/><Relationship Id="rId3" Type="http://schemas.openxmlformats.org/officeDocument/2006/relationships/notesSlide" Target="../notesSlides/notesSlide40.xml"/><Relationship Id="rId7" Type="http://schemas.openxmlformats.org/officeDocument/2006/relationships/oleObject" Target="../embeddings/oleObject17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77.bin"/><Relationship Id="rId5" Type="http://schemas.openxmlformats.org/officeDocument/2006/relationships/oleObject" Target="../embeddings/oleObject176.bin"/><Relationship Id="rId4" Type="http://schemas.openxmlformats.org/officeDocument/2006/relationships/oleObject" Target="../embeddings/oleObject17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Relationship Id="rId9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945765" y="245014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b="0">
                <a:solidFill>
                  <a:schemeClr val="bg2"/>
                </a:solidFill>
              </a:rPr>
              <a:t>ECE Dept.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532387" y="168497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33"/>
                </a:solidFill>
              </a:rPr>
              <a:t>Spring </a:t>
            </a:r>
            <a:r>
              <a:rPr lang="en-US" sz="2400" dirty="0" smtClean="0">
                <a:solidFill>
                  <a:srgbClr val="FF9933"/>
                </a:solidFill>
              </a:rPr>
              <a:t>2016</a:t>
            </a:r>
            <a:endParaRPr lang="en-US" sz="3200" b="0" dirty="0">
              <a:solidFill>
                <a:srgbClr val="FF9933"/>
              </a:solidFill>
            </a:endParaRP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4644073" y="4036060"/>
            <a:ext cx="32654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chemeClr val="bg1"/>
                </a:solidFill>
              </a:rPr>
              <a:t>Notes 33</a:t>
            </a:r>
          </a:p>
        </p:txBody>
      </p:sp>
      <p:sp>
        <p:nvSpPr>
          <p:cNvPr id="234501" name="Text Box 5"/>
          <p:cNvSpPr txBox="1">
            <a:spLocks noChangeArrowheads="1"/>
          </p:cNvSpPr>
          <p:nvPr/>
        </p:nvSpPr>
        <p:spPr bwMode="auto">
          <a:xfrm>
            <a:off x="3415665" y="68961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7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962400"/>
            <a:ext cx="2451100" cy="245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8196" name="Text Box 26"/>
          <p:cNvSpPr txBox="1">
            <a:spLocks noChangeArrowheads="1"/>
          </p:cNvSpPr>
          <p:nvPr/>
        </p:nvSpPr>
        <p:spPr bwMode="auto">
          <a:xfrm>
            <a:off x="927245" y="1051606"/>
            <a:ext cx="713528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Along any </a:t>
            </a:r>
            <a:r>
              <a:rPr lang="en-US" sz="2000" b="0" u="sng" dirty="0">
                <a:solidFill>
                  <a:schemeClr val="bg1"/>
                </a:solidFill>
              </a:rPr>
              <a:t>descending path</a:t>
            </a:r>
            <a:r>
              <a:rPr lang="en-US" sz="2000" b="0" dirty="0">
                <a:solidFill>
                  <a:schemeClr val="bg1"/>
                </a:solidFill>
              </a:rPr>
              <a:t> (where the </a:t>
            </a:r>
            <a:r>
              <a:rPr lang="en-US" sz="2000" b="0" i="1" dirty="0">
                <a:solidFill>
                  <a:schemeClr val="bg1"/>
                </a:solidFill>
                <a:latin typeface="Times New Roman" pitchFamily="18" charset="0"/>
              </a:rPr>
              <a:t>u</a:t>
            </a:r>
            <a:r>
              <a:rPr lang="en-US" sz="2000" b="0" dirty="0">
                <a:solidFill>
                  <a:schemeClr val="bg1"/>
                </a:solidFill>
              </a:rPr>
              <a:t> function decreases):</a:t>
            </a:r>
          </a:p>
        </p:txBody>
      </p:sp>
      <p:graphicFrame>
        <p:nvGraphicFramePr>
          <p:cNvPr id="8194" name="Object 27"/>
          <p:cNvGraphicFramePr>
            <a:graphicFrameLocks noChangeAspect="1"/>
          </p:cNvGraphicFramePr>
          <p:nvPr/>
        </p:nvGraphicFramePr>
        <p:xfrm>
          <a:off x="1780041" y="1711407"/>
          <a:ext cx="5473700" cy="1017588"/>
        </p:xfrm>
        <a:graphic>
          <a:graphicData uri="http://schemas.openxmlformats.org/presentationml/2006/ole">
            <p:oleObj spid="_x0000_s8194" name="Equation" r:id="rId4" imgW="2184120" imgH="406080" progId="Equation.DSMT4">
              <p:embed/>
            </p:oleObj>
          </a:graphicData>
        </a:graphic>
      </p:graphicFrame>
      <p:sp>
        <p:nvSpPr>
          <p:cNvPr id="8197" name="Text Box 28"/>
          <p:cNvSpPr txBox="1">
            <a:spLocks noChangeArrowheads="1"/>
          </p:cNvSpPr>
          <p:nvPr/>
        </p:nvSpPr>
        <p:spPr bwMode="auto">
          <a:xfrm>
            <a:off x="743466" y="4935104"/>
            <a:ext cx="790472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Both the phase and amplitude change along an arbitrary </a:t>
            </a:r>
            <a:r>
              <a:rPr lang="en-US" b="0" dirty="0" smtClean="0">
                <a:solidFill>
                  <a:schemeClr val="bg1"/>
                </a:solidFill>
              </a:rPr>
              <a:t>descending path </a:t>
            </a:r>
            <a:r>
              <a:rPr lang="en-US" b="0" i="1" dirty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b="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8198" name="Text Box 29"/>
          <p:cNvSpPr txBox="1">
            <a:spLocks noChangeArrowheads="1"/>
          </p:cNvSpPr>
          <p:nvPr/>
        </p:nvSpPr>
        <p:spPr bwMode="auto">
          <a:xfrm>
            <a:off x="680253" y="5643253"/>
            <a:ext cx="788185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chemeClr val="hlink"/>
                </a:solidFill>
              </a:rPr>
              <a:t>If we can find a path along which the phase does not </a:t>
            </a:r>
            <a:r>
              <a:rPr lang="en-US" b="0" dirty="0" smtClean="0">
                <a:solidFill>
                  <a:schemeClr val="hlink"/>
                </a:solidFill>
              </a:rPr>
              <a:t>change (</a:t>
            </a:r>
            <a:r>
              <a:rPr lang="en-US" b="0" i="1" dirty="0" smtClean="0">
                <a:solidFill>
                  <a:schemeClr val="hlink"/>
                </a:solidFill>
                <a:latin typeface="+mn-lt"/>
              </a:rPr>
              <a:t>v</a:t>
            </a:r>
            <a:r>
              <a:rPr lang="en-US" b="0" dirty="0" smtClean="0">
                <a:solidFill>
                  <a:schemeClr val="hlink"/>
                </a:solidFill>
              </a:rPr>
              <a:t> is constant), then the </a:t>
            </a:r>
            <a:r>
              <a:rPr lang="en-US" b="0" dirty="0">
                <a:solidFill>
                  <a:schemeClr val="hlink"/>
                </a:solidFill>
              </a:rPr>
              <a:t>integral will look like that in Laplace’s method.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195" name="Object 27"/>
          <p:cNvGraphicFramePr>
            <a:graphicFrameLocks noChangeAspect="1"/>
          </p:cNvGraphicFramePr>
          <p:nvPr/>
        </p:nvGraphicFramePr>
        <p:xfrm>
          <a:off x="1203531" y="3300474"/>
          <a:ext cx="7192963" cy="1017588"/>
        </p:xfrm>
        <a:graphic>
          <a:graphicData uri="http://schemas.openxmlformats.org/presentationml/2006/ole">
            <p:oleObj spid="_x0000_s8195" name="Equation" r:id="rId5" imgW="2869920" imgH="406080" progId="Equation.DSMT4">
              <p:embed/>
            </p:oleObj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919018" y="2690833"/>
            <a:ext cx="3898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47013" y="4476998"/>
            <a:ext cx="21371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0" dirty="0" smtClean="0">
                <a:solidFill>
                  <a:schemeClr val="bg2"/>
                </a:solidFill>
              </a:rPr>
              <a:t>Behaves like a delta function</a:t>
            </a:r>
            <a:endParaRPr lang="en-US" sz="1200" b="0" dirty="0">
              <a:solidFill>
                <a:schemeClr val="bg2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6115792" y="3942608"/>
            <a:ext cx="273133" cy="5581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Text Box 2"/>
          <p:cNvSpPr txBox="1">
            <a:spLocks noChangeArrowheads="1"/>
          </p:cNvSpPr>
          <p:nvPr/>
        </p:nvSpPr>
        <p:spPr bwMode="auto">
          <a:xfrm>
            <a:off x="6597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605790" y="1102995"/>
            <a:ext cx="37655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Choose path of </a:t>
            </a:r>
            <a:r>
              <a:rPr lang="en-US" sz="2000" b="0" u="sng" dirty="0">
                <a:solidFill>
                  <a:schemeClr val="hlink"/>
                </a:solidFill>
              </a:rPr>
              <a:t>constant phase</a:t>
            </a:r>
            <a:r>
              <a:rPr lang="en-US" sz="2000" b="0" dirty="0">
                <a:solidFill>
                  <a:schemeClr val="hlink"/>
                </a:solidFill>
              </a:rPr>
              <a:t>:</a:t>
            </a:r>
          </a:p>
        </p:txBody>
      </p:sp>
      <p:graphicFrame>
        <p:nvGraphicFramePr>
          <p:cNvPr id="9218" name="Object 9"/>
          <p:cNvGraphicFramePr>
            <a:graphicFrameLocks noChangeAspect="1"/>
          </p:cNvGraphicFramePr>
          <p:nvPr/>
        </p:nvGraphicFramePr>
        <p:xfrm>
          <a:off x="2433638" y="1745933"/>
          <a:ext cx="3830637" cy="534987"/>
        </p:xfrm>
        <a:graphic>
          <a:graphicData uri="http://schemas.openxmlformats.org/presentationml/2006/ole">
            <p:oleObj spid="_x0000_s9218" name="Equation" r:id="rId4" imgW="1815840" imgH="253800" progId="Equation.DSMT4">
              <p:embed/>
            </p:oleObj>
          </a:graphicData>
        </a:graphic>
      </p:graphicFrame>
      <p:grpSp>
        <p:nvGrpSpPr>
          <p:cNvPr id="9225" name="Group 33"/>
          <p:cNvGrpSpPr>
            <a:grpSpLocks/>
          </p:cNvGrpSpPr>
          <p:nvPr/>
        </p:nvGrpSpPr>
        <p:grpSpPr bwMode="auto">
          <a:xfrm>
            <a:off x="1760538" y="2846387"/>
            <a:ext cx="5545137" cy="3346450"/>
            <a:chOff x="1109" y="1793"/>
            <a:chExt cx="3493" cy="2108"/>
          </a:xfrm>
        </p:grpSpPr>
        <p:grpSp>
          <p:nvGrpSpPr>
            <p:cNvPr id="9226" name="Group 31"/>
            <p:cNvGrpSpPr>
              <a:grpSpLocks/>
            </p:cNvGrpSpPr>
            <p:nvPr/>
          </p:nvGrpSpPr>
          <p:grpSpPr bwMode="auto">
            <a:xfrm>
              <a:off x="1109" y="1793"/>
              <a:ext cx="3493" cy="2108"/>
              <a:chOff x="1230" y="2128"/>
              <a:chExt cx="3493" cy="2108"/>
            </a:xfrm>
          </p:grpSpPr>
          <p:sp>
            <p:nvSpPr>
              <p:cNvPr id="9228" name="Line 12"/>
              <p:cNvSpPr>
                <a:spLocks noChangeShapeType="1"/>
              </p:cNvSpPr>
              <p:nvPr/>
            </p:nvSpPr>
            <p:spPr bwMode="auto">
              <a:xfrm flipV="1">
                <a:off x="1464" y="3673"/>
                <a:ext cx="3016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29" name="Line 13"/>
              <p:cNvSpPr>
                <a:spLocks noChangeShapeType="1"/>
              </p:cNvSpPr>
              <p:nvPr/>
            </p:nvSpPr>
            <p:spPr bwMode="auto">
              <a:xfrm flipV="1">
                <a:off x="2589" y="2441"/>
                <a:ext cx="0" cy="179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9219" name="Object 14"/>
              <p:cNvGraphicFramePr>
                <a:graphicFrameLocks noChangeAspect="1"/>
              </p:cNvGraphicFramePr>
              <p:nvPr/>
            </p:nvGraphicFramePr>
            <p:xfrm>
              <a:off x="2497" y="2128"/>
              <a:ext cx="209" cy="247"/>
            </p:xfrm>
            <a:graphic>
              <a:graphicData uri="http://schemas.openxmlformats.org/presentationml/2006/ole">
                <p:oleObj spid="_x0000_s9219" name="Equation" r:id="rId5" imgW="139680" imgH="164880" progId="Equation.DSMT4">
                  <p:embed/>
                </p:oleObj>
              </a:graphicData>
            </a:graphic>
          </p:graphicFrame>
          <p:sp>
            <p:nvSpPr>
              <p:cNvPr id="9230" name="Freeform 20"/>
              <p:cNvSpPr>
                <a:spLocks/>
              </p:cNvSpPr>
              <p:nvPr/>
            </p:nvSpPr>
            <p:spPr bwMode="auto">
              <a:xfrm>
                <a:off x="1230" y="2857"/>
                <a:ext cx="3212" cy="619"/>
              </a:xfrm>
              <a:custGeom>
                <a:avLst/>
                <a:gdLst>
                  <a:gd name="T0" fmla="*/ 0 w 3212"/>
                  <a:gd name="T1" fmla="*/ 583 h 619"/>
                  <a:gd name="T2" fmla="*/ 1494 w 3212"/>
                  <a:gd name="T3" fmla="*/ 526 h 619"/>
                  <a:gd name="T4" fmla="*/ 3212 w 3212"/>
                  <a:gd name="T5" fmla="*/ 28 h 619"/>
                  <a:gd name="T6" fmla="*/ 0 60000 65536"/>
                  <a:gd name="T7" fmla="*/ 0 60000 65536"/>
                  <a:gd name="T8" fmla="*/ 0 60000 65536"/>
                  <a:gd name="T9" fmla="*/ 0 w 3212"/>
                  <a:gd name="T10" fmla="*/ 0 h 619"/>
                  <a:gd name="T11" fmla="*/ 3212 w 3212"/>
                  <a:gd name="T12" fmla="*/ 619 h 6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212" h="619">
                    <a:moveTo>
                      <a:pt x="0" y="583"/>
                    </a:moveTo>
                    <a:cubicBezTo>
                      <a:pt x="490" y="619"/>
                      <a:pt x="959" y="619"/>
                      <a:pt x="1494" y="526"/>
                    </a:cubicBezTo>
                    <a:cubicBezTo>
                      <a:pt x="2029" y="433"/>
                      <a:pt x="2297" y="0"/>
                      <a:pt x="3212" y="28"/>
                    </a:cubicBezTo>
                  </a:path>
                </a:pathLst>
              </a:cu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9220" name="Object 27"/>
              <p:cNvGraphicFramePr>
                <a:graphicFrameLocks noChangeAspect="1"/>
              </p:cNvGraphicFramePr>
              <p:nvPr/>
            </p:nvGraphicFramePr>
            <p:xfrm>
              <a:off x="3163" y="2769"/>
              <a:ext cx="211" cy="292"/>
            </p:xfrm>
            <a:graphic>
              <a:graphicData uri="http://schemas.openxmlformats.org/presentationml/2006/ole">
                <p:oleObj spid="_x0000_s9220" name="Equation" r:id="rId6" imgW="164880" imgH="228600" progId="Equation.DSMT4">
                  <p:embed/>
                </p:oleObj>
              </a:graphicData>
            </a:graphic>
          </p:graphicFrame>
          <p:sp>
            <p:nvSpPr>
              <p:cNvPr id="9231" name="Oval 28"/>
              <p:cNvSpPr>
                <a:spLocks noChangeArrowheads="1"/>
              </p:cNvSpPr>
              <p:nvPr/>
            </p:nvSpPr>
            <p:spPr bwMode="auto">
              <a:xfrm>
                <a:off x="3344" y="3064"/>
                <a:ext cx="91" cy="9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aphicFrame>
            <p:nvGraphicFramePr>
              <p:cNvPr id="9221" name="Object 29"/>
              <p:cNvGraphicFramePr>
                <a:graphicFrameLocks noChangeAspect="1"/>
              </p:cNvGraphicFramePr>
              <p:nvPr/>
            </p:nvGraphicFramePr>
            <p:xfrm>
              <a:off x="4533" y="3574"/>
              <a:ext cx="190" cy="209"/>
            </p:xfrm>
            <a:graphic>
              <a:graphicData uri="http://schemas.openxmlformats.org/presentationml/2006/ole">
                <p:oleObj spid="_x0000_s9221" name="Equation" r:id="rId7" imgW="126720" imgH="139680" progId="Equation.DSMT4">
                  <p:embed/>
                </p:oleObj>
              </a:graphicData>
            </a:graphic>
          </p:graphicFrame>
          <p:graphicFrame>
            <p:nvGraphicFramePr>
              <p:cNvPr id="9222" name="Object 30"/>
              <p:cNvGraphicFramePr>
                <a:graphicFrameLocks noChangeAspect="1"/>
              </p:cNvGraphicFramePr>
              <p:nvPr/>
            </p:nvGraphicFramePr>
            <p:xfrm>
              <a:off x="4047" y="2493"/>
              <a:ext cx="254" cy="304"/>
            </p:xfrm>
            <a:graphic>
              <a:graphicData uri="http://schemas.openxmlformats.org/presentationml/2006/ole">
                <p:oleObj spid="_x0000_s9222" name="Equation" r:id="rId8" imgW="190440" imgH="228600" progId="Equation.DSMT4">
                  <p:embed/>
                </p:oleObj>
              </a:graphicData>
            </a:graphic>
          </p:graphicFrame>
        </p:grpSp>
        <p:sp>
          <p:nvSpPr>
            <p:cNvPr id="9227" name="Line 32"/>
            <p:cNvSpPr>
              <a:spLocks noChangeShapeType="1"/>
            </p:cNvSpPr>
            <p:nvPr/>
          </p:nvSpPr>
          <p:spPr bwMode="auto">
            <a:xfrm>
              <a:off x="1780" y="3118"/>
              <a:ext cx="20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Text Box 2"/>
          <p:cNvSpPr txBox="1">
            <a:spLocks noChangeArrowheads="1"/>
          </p:cNvSpPr>
          <p:nvPr/>
        </p:nvSpPr>
        <p:spPr bwMode="auto">
          <a:xfrm>
            <a:off x="6496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557399" y="3288950"/>
            <a:ext cx="5746750" cy="65405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Hence </a:t>
            </a:r>
            <a:r>
              <a:rPr lang="en-US" b="0" i="1" dirty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b="0" baseline="-25000" dirty="0">
                <a:solidFill>
                  <a:schemeClr val="bg1"/>
                </a:solidFill>
              </a:rPr>
              <a:t>0</a:t>
            </a:r>
            <a:r>
              <a:rPr lang="en-US" b="0" dirty="0">
                <a:solidFill>
                  <a:schemeClr val="bg1"/>
                </a:solidFill>
              </a:rPr>
              <a:t> is either a “path of steepest descent” (SDP)  or a “path of steepest ascent” (SAP).</a:t>
            </a:r>
          </a:p>
        </p:txBody>
      </p:sp>
      <p:graphicFrame>
        <p:nvGraphicFramePr>
          <p:cNvPr id="10242" name="Object 13"/>
          <p:cNvGraphicFramePr>
            <a:graphicFrameLocks noChangeAspect="1"/>
          </p:cNvGraphicFramePr>
          <p:nvPr/>
        </p:nvGraphicFramePr>
        <p:xfrm>
          <a:off x="2400300" y="2058988"/>
          <a:ext cx="3790950" cy="606425"/>
        </p:xfrm>
        <a:graphic>
          <a:graphicData uri="http://schemas.openxmlformats.org/presentationml/2006/ole">
            <p:oleObj spid="_x0000_s10242" name="Equation" r:id="rId4" imgW="1587240" imgH="253800" progId="Equation.DSMT4">
              <p:embed/>
            </p:oleObj>
          </a:graphicData>
        </a:graphic>
      </p:graphicFrame>
      <p:sp>
        <p:nvSpPr>
          <p:cNvPr id="10245" name="Text Box 17"/>
          <p:cNvSpPr txBox="1">
            <a:spLocks noChangeArrowheads="1"/>
          </p:cNvSpPr>
          <p:nvPr/>
        </p:nvSpPr>
        <p:spPr bwMode="auto">
          <a:xfrm>
            <a:off x="985838" y="1309688"/>
            <a:ext cx="54546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bg1"/>
                </a:solidFill>
              </a:rPr>
              <a:t>Gradient Property (proof on next slide):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4306" y="5011388"/>
            <a:ext cx="78694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1600" b="0" dirty="0" smtClean="0">
                <a:solidFill>
                  <a:schemeClr val="bg2"/>
                </a:solidFill>
              </a:rPr>
              <a:t>SDP: </a:t>
            </a:r>
            <a:r>
              <a:rPr lang="en-US" sz="1600" b="0" i="1" dirty="0" smtClean="0">
                <a:solidFill>
                  <a:schemeClr val="bg2"/>
                </a:solidFill>
                <a:latin typeface="+mn-lt"/>
              </a:rPr>
              <a:t>u</a:t>
            </a:r>
            <a:r>
              <a:rPr lang="en-US" sz="1600" b="0" dirty="0" smtClean="0">
                <a:solidFill>
                  <a:schemeClr val="bg2"/>
                </a:solidFill>
                <a:latin typeface="+mn-lt"/>
              </a:rPr>
              <a:t>(</a:t>
            </a:r>
            <a:r>
              <a:rPr lang="en-US" sz="1600" b="0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600" b="0" dirty="0" smtClean="0">
                <a:solidFill>
                  <a:schemeClr val="bg2"/>
                </a:solidFill>
                <a:latin typeface="+mn-lt"/>
              </a:rPr>
              <a:t>,</a:t>
            </a:r>
            <a:r>
              <a:rPr lang="en-US" sz="1600" b="0" i="1" dirty="0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sz="1600" b="0" dirty="0" smtClean="0">
                <a:solidFill>
                  <a:schemeClr val="bg2"/>
                </a:solidFill>
                <a:latin typeface="+mn-lt"/>
              </a:rPr>
              <a:t>)</a:t>
            </a:r>
            <a:r>
              <a:rPr lang="en-US" sz="1600" b="0" dirty="0" smtClean="0">
                <a:solidFill>
                  <a:schemeClr val="bg2"/>
                </a:solidFill>
              </a:rPr>
              <a:t> </a:t>
            </a:r>
            <a:r>
              <a:rPr lang="en-US" sz="1600" b="0" u="sng" dirty="0" smtClean="0">
                <a:solidFill>
                  <a:schemeClr val="bg2"/>
                </a:solidFill>
              </a:rPr>
              <a:t>decreases</a:t>
            </a:r>
            <a:r>
              <a:rPr lang="en-US" sz="1600" b="0" dirty="0" smtClean="0">
                <a:solidFill>
                  <a:schemeClr val="bg2"/>
                </a:solidFill>
              </a:rPr>
              <a:t> as fast as possible along the path away from the saddle point.</a:t>
            </a:r>
          </a:p>
          <a:p>
            <a:pPr>
              <a:spcAft>
                <a:spcPts val="1200"/>
              </a:spcAft>
            </a:pPr>
            <a:r>
              <a:rPr lang="en-US" sz="1600" b="0" dirty="0" smtClean="0">
                <a:solidFill>
                  <a:schemeClr val="bg2"/>
                </a:solidFill>
              </a:rPr>
              <a:t>SAP: </a:t>
            </a:r>
            <a:r>
              <a:rPr lang="en-US" sz="1600" b="0" i="1" dirty="0" smtClean="0">
                <a:solidFill>
                  <a:schemeClr val="bg2"/>
                </a:solidFill>
                <a:latin typeface="+mn-lt"/>
              </a:rPr>
              <a:t>u</a:t>
            </a:r>
            <a:r>
              <a:rPr lang="en-US" sz="1600" b="0" dirty="0" smtClean="0">
                <a:solidFill>
                  <a:schemeClr val="bg2"/>
                </a:solidFill>
                <a:latin typeface="+mn-lt"/>
              </a:rPr>
              <a:t>(</a:t>
            </a:r>
            <a:r>
              <a:rPr lang="en-US" sz="1600" b="0" i="1" dirty="0" smtClean="0">
                <a:solidFill>
                  <a:schemeClr val="bg2"/>
                </a:solidFill>
                <a:latin typeface="+mn-lt"/>
              </a:rPr>
              <a:t>x</a:t>
            </a:r>
            <a:r>
              <a:rPr lang="en-US" sz="1600" b="0" dirty="0" smtClean="0">
                <a:solidFill>
                  <a:schemeClr val="bg2"/>
                </a:solidFill>
                <a:latin typeface="+mn-lt"/>
              </a:rPr>
              <a:t>,</a:t>
            </a:r>
            <a:r>
              <a:rPr lang="en-US" sz="1600" b="0" i="1" dirty="0" smtClean="0">
                <a:solidFill>
                  <a:schemeClr val="bg2"/>
                </a:solidFill>
                <a:latin typeface="+mn-lt"/>
              </a:rPr>
              <a:t>y</a:t>
            </a:r>
            <a:r>
              <a:rPr lang="en-US" sz="1600" b="0" dirty="0" smtClean="0">
                <a:solidFill>
                  <a:schemeClr val="bg2"/>
                </a:solidFill>
                <a:latin typeface="+mn-lt"/>
              </a:rPr>
              <a:t>)</a:t>
            </a:r>
            <a:r>
              <a:rPr lang="en-US" sz="1600" b="0" dirty="0" smtClean="0">
                <a:solidFill>
                  <a:schemeClr val="bg2"/>
                </a:solidFill>
              </a:rPr>
              <a:t> </a:t>
            </a:r>
            <a:r>
              <a:rPr lang="en-US" sz="1600" b="0" u="sng" dirty="0" smtClean="0">
                <a:solidFill>
                  <a:schemeClr val="bg2"/>
                </a:solidFill>
              </a:rPr>
              <a:t>increases</a:t>
            </a:r>
            <a:r>
              <a:rPr lang="en-US" sz="1600" b="0" dirty="0" smtClean="0">
                <a:solidFill>
                  <a:schemeClr val="bg2"/>
                </a:solidFill>
              </a:rPr>
              <a:t> as fast as possible along the path away from the saddle point. </a:t>
            </a:r>
            <a:endParaRPr lang="en-US" sz="1600" b="0" dirty="0">
              <a:solidFill>
                <a:schemeClr val="bg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6307" y="4168239"/>
            <a:ext cx="441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bg2"/>
                </a:solidFill>
              </a:rPr>
              <a:t>(Of course, we want to choose the SDP.)</a:t>
            </a:r>
            <a:endParaRPr lang="en-US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Text Box 2"/>
          <p:cNvSpPr txBox="1">
            <a:spLocks noChangeArrowheads="1"/>
          </p:cNvSpPr>
          <p:nvPr/>
        </p:nvSpPr>
        <p:spPr bwMode="auto">
          <a:xfrm>
            <a:off x="7004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11274" name="Text Box 6"/>
          <p:cNvSpPr txBox="1">
            <a:spLocks noChangeArrowheads="1"/>
          </p:cNvSpPr>
          <p:nvPr/>
        </p:nvSpPr>
        <p:spPr bwMode="auto">
          <a:xfrm>
            <a:off x="2512060" y="4193540"/>
            <a:ext cx="9973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Hence,</a:t>
            </a:r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4872289" y="1965056"/>
          <a:ext cx="3616325" cy="2070328"/>
        </p:xfrm>
        <a:graphic>
          <a:graphicData uri="http://schemas.openxmlformats.org/presentationml/2006/ole">
            <p:oleObj spid="_x0000_s11266" name="Equation" r:id="rId4" imgW="1930320" imgH="1104840" progId="Equation.DSMT4">
              <p:embed/>
            </p:oleObj>
          </a:graphicData>
        </a:graphic>
      </p:graphicFrame>
      <p:graphicFrame>
        <p:nvGraphicFramePr>
          <p:cNvPr id="11267" name="Object 10"/>
          <p:cNvGraphicFramePr>
            <a:graphicFrameLocks noChangeAspect="1"/>
          </p:cNvGraphicFramePr>
          <p:nvPr/>
        </p:nvGraphicFramePr>
        <p:xfrm>
          <a:off x="3604508" y="4193416"/>
          <a:ext cx="1511300" cy="493713"/>
        </p:xfrm>
        <a:graphic>
          <a:graphicData uri="http://schemas.openxmlformats.org/presentationml/2006/ole">
            <p:oleObj spid="_x0000_s11267" name="Equation" r:id="rId5" imgW="622080" imgH="203040" progId="Equation.DSMT4">
              <p:embed/>
            </p:oleObj>
          </a:graphicData>
        </a:graphic>
      </p:graphicFrame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703388" y="6086475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11268" name="Object 12"/>
          <p:cNvGraphicFramePr>
            <a:graphicFrameLocks noChangeAspect="1"/>
          </p:cNvGraphicFramePr>
          <p:nvPr/>
        </p:nvGraphicFramePr>
        <p:xfrm>
          <a:off x="2809240" y="6049917"/>
          <a:ext cx="1143000" cy="541065"/>
        </p:xfrm>
        <a:graphic>
          <a:graphicData uri="http://schemas.openxmlformats.org/presentationml/2006/ole">
            <p:oleObj spid="_x0000_s11268" name="Equation" r:id="rId6" imgW="482400" imgH="228600" progId="Equation.DSMT4">
              <p:embed/>
            </p:oleObj>
          </a:graphicData>
        </a:graphic>
      </p:graphicFrame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407658" y="1109477"/>
            <a:ext cx="3158237" cy="40011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b="0" dirty="0" smtClean="0">
                <a:solidFill>
                  <a:schemeClr val="bg1"/>
                </a:solidFill>
              </a:rPr>
              <a:t>Proof of gradient property 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11269" name="Object 14"/>
          <p:cNvGraphicFramePr>
            <a:graphicFrameLocks noChangeAspect="1"/>
          </p:cNvGraphicFramePr>
          <p:nvPr/>
        </p:nvGraphicFramePr>
        <p:xfrm>
          <a:off x="599123" y="1820228"/>
          <a:ext cx="2346325" cy="1855787"/>
        </p:xfrm>
        <a:graphic>
          <a:graphicData uri="http://schemas.openxmlformats.org/presentationml/2006/ole">
            <p:oleObj spid="_x0000_s11269" name="Equation" r:id="rId7" imgW="1091880" imgH="863280" progId="Equation.DSMT4">
              <p:embed/>
            </p:oleObj>
          </a:graphicData>
        </a:graphic>
      </p:graphicFrame>
      <p:graphicFrame>
        <p:nvGraphicFramePr>
          <p:cNvPr id="11270" name="Object 15"/>
          <p:cNvGraphicFramePr>
            <a:graphicFrameLocks noChangeAspect="1"/>
          </p:cNvGraphicFramePr>
          <p:nvPr/>
        </p:nvGraphicFramePr>
        <p:xfrm>
          <a:off x="1535113" y="5218113"/>
          <a:ext cx="4178300" cy="522287"/>
        </p:xfrm>
        <a:graphic>
          <a:graphicData uri="http://schemas.openxmlformats.org/presentationml/2006/ole">
            <p:oleObj spid="_x0000_s11270" name="Equation" r:id="rId8" imgW="1828800" imgH="228600" progId="Equation.DSMT4">
              <p:embed/>
            </p:oleObj>
          </a:graphicData>
        </a:graphic>
      </p:graphicFrame>
      <p:sp>
        <p:nvSpPr>
          <p:cNvPr id="11277" name="Text Box 16"/>
          <p:cNvSpPr txBox="1">
            <a:spLocks noChangeArrowheads="1"/>
          </p:cNvSpPr>
          <p:nvPr/>
        </p:nvSpPr>
        <p:spPr bwMode="auto">
          <a:xfrm>
            <a:off x="742575" y="5248275"/>
            <a:ext cx="75533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Also,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6742115" y="3847465"/>
            <a:ext cx="2360613" cy="2259013"/>
            <a:chOff x="6742115" y="3847465"/>
            <a:chExt cx="2360613" cy="2259013"/>
          </a:xfrm>
        </p:grpSpPr>
        <p:grpSp>
          <p:nvGrpSpPr>
            <p:cNvPr id="11278" name="Group 28"/>
            <p:cNvGrpSpPr>
              <a:grpSpLocks/>
            </p:cNvGrpSpPr>
            <p:nvPr/>
          </p:nvGrpSpPr>
          <p:grpSpPr bwMode="auto">
            <a:xfrm>
              <a:off x="6742115" y="3847465"/>
              <a:ext cx="2360613" cy="2259013"/>
              <a:chOff x="4324" y="2704"/>
              <a:chExt cx="1487" cy="1423"/>
            </a:xfrm>
          </p:grpSpPr>
          <p:sp>
            <p:nvSpPr>
              <p:cNvPr id="11280" name="Line 17"/>
              <p:cNvSpPr>
                <a:spLocks noChangeShapeType="1"/>
              </p:cNvSpPr>
              <p:nvPr/>
            </p:nvSpPr>
            <p:spPr bwMode="auto">
              <a:xfrm>
                <a:off x="4840" y="2992"/>
                <a:ext cx="0" cy="113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1" name="Line 18"/>
              <p:cNvSpPr>
                <a:spLocks noChangeShapeType="1"/>
              </p:cNvSpPr>
              <p:nvPr/>
            </p:nvSpPr>
            <p:spPr bwMode="auto">
              <a:xfrm>
                <a:off x="4324" y="3757"/>
                <a:ext cx="1273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2" name="Freeform 19"/>
              <p:cNvSpPr>
                <a:spLocks/>
              </p:cNvSpPr>
              <p:nvPr/>
            </p:nvSpPr>
            <p:spPr bwMode="auto">
              <a:xfrm>
                <a:off x="4617" y="3204"/>
                <a:ext cx="842" cy="255"/>
              </a:xfrm>
              <a:custGeom>
                <a:avLst/>
                <a:gdLst>
                  <a:gd name="T0" fmla="*/ 0 w 842"/>
                  <a:gd name="T1" fmla="*/ 97 h 255"/>
                  <a:gd name="T2" fmla="*/ 77 w 842"/>
                  <a:gd name="T3" fmla="*/ 80 h 255"/>
                  <a:gd name="T4" fmla="*/ 215 w 842"/>
                  <a:gd name="T5" fmla="*/ 28 h 255"/>
                  <a:gd name="T6" fmla="*/ 369 w 842"/>
                  <a:gd name="T7" fmla="*/ 11 h 255"/>
                  <a:gd name="T8" fmla="*/ 524 w 842"/>
                  <a:gd name="T9" fmla="*/ 97 h 255"/>
                  <a:gd name="T10" fmla="*/ 644 w 842"/>
                  <a:gd name="T11" fmla="*/ 209 h 255"/>
                  <a:gd name="T12" fmla="*/ 791 w 842"/>
                  <a:gd name="T13" fmla="*/ 252 h 255"/>
                  <a:gd name="T14" fmla="*/ 842 w 842"/>
                  <a:gd name="T15" fmla="*/ 226 h 2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42"/>
                  <a:gd name="T25" fmla="*/ 0 h 255"/>
                  <a:gd name="T26" fmla="*/ 842 w 842"/>
                  <a:gd name="T27" fmla="*/ 255 h 25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42" h="255">
                    <a:moveTo>
                      <a:pt x="0" y="97"/>
                    </a:moveTo>
                    <a:cubicBezTo>
                      <a:pt x="20" y="94"/>
                      <a:pt x="41" y="91"/>
                      <a:pt x="77" y="80"/>
                    </a:cubicBezTo>
                    <a:cubicBezTo>
                      <a:pt x="113" y="69"/>
                      <a:pt x="166" y="40"/>
                      <a:pt x="215" y="28"/>
                    </a:cubicBezTo>
                    <a:cubicBezTo>
                      <a:pt x="264" y="16"/>
                      <a:pt x="318" y="0"/>
                      <a:pt x="369" y="11"/>
                    </a:cubicBezTo>
                    <a:cubicBezTo>
                      <a:pt x="420" y="22"/>
                      <a:pt x="478" y="64"/>
                      <a:pt x="524" y="97"/>
                    </a:cubicBezTo>
                    <a:cubicBezTo>
                      <a:pt x="570" y="130"/>
                      <a:pt x="600" y="183"/>
                      <a:pt x="644" y="209"/>
                    </a:cubicBezTo>
                    <a:cubicBezTo>
                      <a:pt x="688" y="235"/>
                      <a:pt x="758" y="249"/>
                      <a:pt x="791" y="252"/>
                    </a:cubicBezTo>
                    <a:cubicBezTo>
                      <a:pt x="824" y="255"/>
                      <a:pt x="838" y="242"/>
                      <a:pt x="842" y="226"/>
                    </a:cubicBezTo>
                  </a:path>
                </a:pathLst>
              </a:custGeom>
              <a:noFill/>
              <a:ln w="2857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3" name="Line 20"/>
              <p:cNvSpPr>
                <a:spLocks noChangeShapeType="1"/>
              </p:cNvSpPr>
              <p:nvPr/>
            </p:nvSpPr>
            <p:spPr bwMode="auto">
              <a:xfrm flipV="1">
                <a:off x="4694" y="3220"/>
                <a:ext cx="172" cy="6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triangle" w="lg" len="lg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84" name="Line 21"/>
              <p:cNvSpPr>
                <a:spLocks noChangeShapeType="1"/>
              </p:cNvSpPr>
              <p:nvPr/>
            </p:nvSpPr>
            <p:spPr bwMode="auto">
              <a:xfrm flipV="1">
                <a:off x="5141" y="3121"/>
                <a:ext cx="164" cy="171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11271" name="Object 22"/>
              <p:cNvGraphicFramePr>
                <a:graphicFrameLocks noChangeAspect="1"/>
              </p:cNvGraphicFramePr>
              <p:nvPr/>
            </p:nvGraphicFramePr>
            <p:xfrm>
              <a:off x="5094" y="2838"/>
              <a:ext cx="356" cy="259"/>
            </p:xfrm>
            <a:graphic>
              <a:graphicData uri="http://schemas.openxmlformats.org/presentationml/2006/ole">
                <p:oleObj spid="_x0000_s11271" name="Equation" r:id="rId9" imgW="279360" imgH="203040" progId="Equation.DSMT4">
                  <p:embed/>
                </p:oleObj>
              </a:graphicData>
            </a:graphic>
          </p:graphicFrame>
          <p:sp>
            <p:nvSpPr>
              <p:cNvPr id="11285" name="Line 23"/>
              <p:cNvSpPr>
                <a:spLocks noChangeShapeType="1"/>
              </p:cNvSpPr>
              <p:nvPr/>
            </p:nvSpPr>
            <p:spPr bwMode="auto">
              <a:xfrm>
                <a:off x="5135" y="3308"/>
                <a:ext cx="163" cy="17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11272" name="Object 24"/>
              <p:cNvGraphicFramePr>
                <a:graphicFrameLocks noChangeAspect="1"/>
              </p:cNvGraphicFramePr>
              <p:nvPr/>
            </p:nvGraphicFramePr>
            <p:xfrm>
              <a:off x="4941" y="3449"/>
              <a:ext cx="372" cy="259"/>
            </p:xfrm>
            <a:graphic>
              <a:graphicData uri="http://schemas.openxmlformats.org/presentationml/2006/ole">
                <p:oleObj spid="_x0000_s11272" name="Equation" r:id="rId10" imgW="291960" imgH="203040" progId="Equation.DSMT4">
                  <p:embed/>
                </p:oleObj>
              </a:graphicData>
            </a:graphic>
          </p:graphicFrame>
          <p:sp>
            <p:nvSpPr>
              <p:cNvPr id="11286" name="Text Box 26"/>
              <p:cNvSpPr txBox="1">
                <a:spLocks noChangeArrowheads="1"/>
              </p:cNvSpPr>
              <p:nvPr/>
            </p:nvSpPr>
            <p:spPr bwMode="auto">
              <a:xfrm>
                <a:off x="5624" y="3614"/>
                <a:ext cx="18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 i="1" dirty="0">
                    <a:solidFill>
                      <a:schemeClr val="bg2"/>
                    </a:solidFill>
                    <a:latin typeface="Times New Roman" pitchFamily="18" charset="0"/>
                  </a:rPr>
                  <a:t>x</a:t>
                </a:r>
              </a:p>
            </p:txBody>
          </p:sp>
          <p:sp>
            <p:nvSpPr>
              <p:cNvPr id="11287" name="Text Box 27"/>
              <p:cNvSpPr txBox="1">
                <a:spLocks noChangeArrowheads="1"/>
              </p:cNvSpPr>
              <p:nvPr/>
            </p:nvSpPr>
            <p:spPr bwMode="auto">
              <a:xfrm>
                <a:off x="4753" y="2704"/>
                <a:ext cx="18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 i="1" dirty="0">
                    <a:solidFill>
                      <a:schemeClr val="bg2"/>
                    </a:solidFill>
                    <a:latin typeface="Times New Roman" pitchFamily="18" charset="0"/>
                  </a:rPr>
                  <a:t>y</a:t>
                </a:r>
              </a:p>
            </p:txBody>
          </p:sp>
        </p:grpSp>
        <p:sp>
          <p:nvSpPr>
            <p:cNvPr id="11279" name="Text Box 29"/>
            <p:cNvSpPr txBox="1">
              <a:spLocks noChangeArrowheads="1"/>
            </p:cNvSpPr>
            <p:nvPr/>
          </p:nvSpPr>
          <p:spPr bwMode="auto">
            <a:xfrm>
              <a:off x="6805930" y="4344353"/>
              <a:ext cx="4127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 i="1" dirty="0">
                  <a:solidFill>
                    <a:schemeClr val="bg2"/>
                  </a:solidFill>
                  <a:latin typeface="Times New Roman" pitchFamily="18" charset="0"/>
                </a:rPr>
                <a:t>C</a:t>
              </a:r>
              <a:r>
                <a:rPr lang="en-US" b="0" baseline="-25000" dirty="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</a:p>
          </p:txBody>
        </p:sp>
      </p:grp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11273" name="Object 22"/>
          <p:cNvGraphicFramePr>
            <a:graphicFrameLocks noChangeAspect="1"/>
          </p:cNvGraphicFramePr>
          <p:nvPr/>
        </p:nvGraphicFramePr>
        <p:xfrm>
          <a:off x="4042290" y="1055350"/>
          <a:ext cx="2833523" cy="550170"/>
        </p:xfrm>
        <a:graphic>
          <a:graphicData uri="http://schemas.openxmlformats.org/presentationml/2006/ole">
            <p:oleObj spid="_x0000_s11273" name="Equation" r:id="rId11" imgW="13078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Text Box 2"/>
          <p:cNvSpPr txBox="1">
            <a:spLocks noChangeArrowheads="1"/>
          </p:cNvSpPr>
          <p:nvPr/>
        </p:nvSpPr>
        <p:spPr bwMode="auto">
          <a:xfrm>
            <a:off x="7512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graphicFrame>
        <p:nvGraphicFramePr>
          <p:cNvPr id="12290" name="Object 6"/>
          <p:cNvGraphicFramePr>
            <a:graphicFrameLocks noChangeAspect="1"/>
          </p:cNvGraphicFramePr>
          <p:nvPr/>
        </p:nvGraphicFramePr>
        <p:xfrm>
          <a:off x="787017" y="1471795"/>
          <a:ext cx="7192962" cy="1019175"/>
        </p:xfrm>
        <a:graphic>
          <a:graphicData uri="http://schemas.openxmlformats.org/presentationml/2006/ole">
            <p:oleObj spid="_x0000_s12290" name="Equation" r:id="rId4" imgW="2869920" imgH="406080" progId="Equation.DSMT4">
              <p:embed/>
            </p:oleObj>
          </a:graphicData>
        </a:graphic>
      </p:graphicFrame>
      <p:graphicFrame>
        <p:nvGraphicFramePr>
          <p:cNvPr id="12291" name="Object 7"/>
          <p:cNvGraphicFramePr>
            <a:graphicFrameLocks noChangeAspect="1"/>
          </p:cNvGraphicFramePr>
          <p:nvPr/>
        </p:nvGraphicFramePr>
        <p:xfrm>
          <a:off x="1848726" y="3331175"/>
          <a:ext cx="5170170" cy="930283"/>
        </p:xfrm>
        <a:graphic>
          <a:graphicData uri="http://schemas.openxmlformats.org/presentationml/2006/ole">
            <p:oleObj spid="_x0000_s12291" name="Equation" r:id="rId5" imgW="2260440" imgH="406080" progId="Equation.DSMT4">
              <p:embed/>
            </p:oleObj>
          </a:graphicData>
        </a:graphic>
      </p:graphicFrame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957384" y="2708944"/>
            <a:ext cx="684572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Because the </a:t>
            </a:r>
            <a:r>
              <a:rPr lang="en-US" sz="2000" b="0" i="1" dirty="0">
                <a:solidFill>
                  <a:schemeClr val="bg1"/>
                </a:solidFill>
                <a:latin typeface="Times New Roman" pitchFamily="18" charset="0"/>
              </a:rPr>
              <a:t>v</a:t>
            </a:r>
            <a:r>
              <a:rPr lang="en-US" sz="2000" b="0" dirty="0">
                <a:solidFill>
                  <a:schemeClr val="bg1"/>
                </a:solidFill>
              </a:rPr>
              <a:t> function is constant along the SDP, we have</a:t>
            </a:r>
          </a:p>
        </p:txBody>
      </p:sp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1827771" y="4981691"/>
          <a:ext cx="5485765" cy="981567"/>
        </p:xfrm>
        <a:graphic>
          <a:graphicData uri="http://schemas.openxmlformats.org/presentationml/2006/ole">
            <p:oleObj spid="_x0000_s12292" name="Equation" r:id="rId6" imgW="2273040" imgH="406080" progId="Equation.DSMT4">
              <p:embed/>
            </p:oleObj>
          </a:graphicData>
        </a:graphic>
      </p:graphicFrame>
      <p:sp>
        <p:nvSpPr>
          <p:cNvPr id="12295" name="Text Box 10"/>
          <p:cNvSpPr txBox="1">
            <a:spLocks noChangeArrowheads="1"/>
          </p:cNvSpPr>
          <p:nvPr/>
        </p:nvSpPr>
        <p:spPr bwMode="auto">
          <a:xfrm>
            <a:off x="1203772" y="4472984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2296" name="Text Box 11"/>
          <p:cNvSpPr txBox="1">
            <a:spLocks noChangeArrowheads="1"/>
          </p:cNvSpPr>
          <p:nvPr/>
        </p:nvSpPr>
        <p:spPr bwMode="auto">
          <a:xfrm>
            <a:off x="5018636" y="6228049"/>
            <a:ext cx="257865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This is real </a:t>
            </a:r>
            <a:r>
              <a:rPr lang="en-US" b="0" dirty="0" smtClean="0">
                <a:solidFill>
                  <a:schemeClr val="bg1"/>
                </a:solidFill>
              </a:rPr>
              <a:t>on the SDP.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12297" name="Line 12"/>
          <p:cNvSpPr>
            <a:spLocks noChangeShapeType="1"/>
          </p:cNvSpPr>
          <p:nvPr/>
        </p:nvSpPr>
        <p:spPr bwMode="auto">
          <a:xfrm>
            <a:off x="5693016" y="5453988"/>
            <a:ext cx="1143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298" name="Line 13"/>
          <p:cNvSpPr>
            <a:spLocks noChangeShapeType="1"/>
          </p:cNvSpPr>
          <p:nvPr/>
        </p:nvSpPr>
        <p:spPr bwMode="auto">
          <a:xfrm flipH="1" flipV="1">
            <a:off x="6201016" y="5530188"/>
            <a:ext cx="0" cy="6477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8094" y="935847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Recall:</a:t>
            </a:r>
            <a:endParaRPr lang="en-US" sz="2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Text Box 2"/>
          <p:cNvSpPr txBox="1">
            <a:spLocks noChangeArrowheads="1"/>
          </p:cNvSpPr>
          <p:nvPr/>
        </p:nvSpPr>
        <p:spPr bwMode="auto">
          <a:xfrm>
            <a:off x="7308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13319" name="Text Box 11"/>
          <p:cNvSpPr txBox="1">
            <a:spLocks noChangeArrowheads="1"/>
          </p:cNvSpPr>
          <p:nvPr/>
        </p:nvSpPr>
        <p:spPr bwMode="auto">
          <a:xfrm>
            <a:off x="1779654" y="967295"/>
            <a:ext cx="515237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hlink"/>
                </a:solidFill>
              </a:rPr>
              <a:t>Local behavior near </a:t>
            </a:r>
            <a:r>
              <a:rPr lang="en-US" sz="2400" b="0" dirty="0" smtClean="0">
                <a:solidFill>
                  <a:schemeClr val="hlink"/>
                </a:solidFill>
              </a:rPr>
              <a:t>the saddle point</a:t>
            </a:r>
            <a:endParaRPr lang="en-US" sz="2400" b="0" dirty="0">
              <a:solidFill>
                <a:schemeClr val="hlink"/>
              </a:solidFill>
            </a:endParaRPr>
          </a:p>
        </p:txBody>
      </p:sp>
      <p:graphicFrame>
        <p:nvGraphicFramePr>
          <p:cNvPr id="13314" name="Object 23"/>
          <p:cNvGraphicFramePr>
            <a:graphicFrameLocks noChangeAspect="1"/>
          </p:cNvGraphicFramePr>
          <p:nvPr/>
        </p:nvGraphicFramePr>
        <p:xfrm>
          <a:off x="746537" y="1729035"/>
          <a:ext cx="6184900" cy="790575"/>
        </p:xfrm>
        <a:graphic>
          <a:graphicData uri="http://schemas.openxmlformats.org/presentationml/2006/ole">
            <p:oleObj spid="_x0000_s13314" name="Equation" r:id="rId4" imgW="3073320" imgH="393480" progId="Equation.DSMT4">
              <p:embed/>
            </p:oleObj>
          </a:graphicData>
        </a:graphic>
      </p:graphicFrame>
      <p:graphicFrame>
        <p:nvGraphicFramePr>
          <p:cNvPr id="13315" name="Object 24"/>
          <p:cNvGraphicFramePr>
            <a:graphicFrameLocks noChangeAspect="1"/>
          </p:cNvGraphicFramePr>
          <p:nvPr/>
        </p:nvGraphicFramePr>
        <p:xfrm>
          <a:off x="1346200" y="2706688"/>
          <a:ext cx="4178300" cy="796925"/>
        </p:xfrm>
        <a:graphic>
          <a:graphicData uri="http://schemas.openxmlformats.org/presentationml/2006/ole">
            <p:oleObj spid="_x0000_s13315" name="Equation" r:id="rId5" imgW="2057400" imgH="393480" progId="Equation.DSMT4">
              <p:embed/>
            </p:oleObj>
          </a:graphicData>
        </a:graphic>
      </p:graphicFrame>
      <p:sp>
        <p:nvSpPr>
          <p:cNvPr id="13320" name="Text Box 25"/>
          <p:cNvSpPr txBox="1">
            <a:spLocks noChangeArrowheads="1"/>
          </p:cNvSpPr>
          <p:nvPr/>
        </p:nvSpPr>
        <p:spPr bwMode="auto">
          <a:xfrm>
            <a:off x="781050" y="2932113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13316" name="Object 26"/>
          <p:cNvGraphicFramePr>
            <a:graphicFrameLocks noChangeAspect="1"/>
          </p:cNvGraphicFramePr>
          <p:nvPr/>
        </p:nvGraphicFramePr>
        <p:xfrm>
          <a:off x="2739363" y="4044941"/>
          <a:ext cx="1968500" cy="1092200"/>
        </p:xfrm>
        <a:graphic>
          <a:graphicData uri="http://schemas.openxmlformats.org/presentationml/2006/ole">
            <p:oleObj spid="_x0000_s13316" name="Equation" r:id="rId6" imgW="914400" imgH="507960" progId="Equation.DSMT4">
              <p:embed/>
            </p:oleObj>
          </a:graphicData>
        </a:graphic>
      </p:graphicFrame>
      <p:sp>
        <p:nvSpPr>
          <p:cNvPr id="13321" name="Text Box 27"/>
          <p:cNvSpPr txBox="1">
            <a:spLocks noChangeArrowheads="1"/>
          </p:cNvSpPr>
          <p:nvPr/>
        </p:nvSpPr>
        <p:spPr bwMode="auto">
          <a:xfrm>
            <a:off x="1482725" y="4110673"/>
            <a:ext cx="101181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Denote</a:t>
            </a:r>
          </a:p>
        </p:txBody>
      </p:sp>
      <p:graphicFrame>
        <p:nvGraphicFramePr>
          <p:cNvPr id="13317" name="Object 28"/>
          <p:cNvGraphicFramePr>
            <a:graphicFrameLocks noChangeAspect="1"/>
          </p:cNvGraphicFramePr>
          <p:nvPr/>
        </p:nvGraphicFramePr>
        <p:xfrm>
          <a:off x="2051066" y="5680073"/>
          <a:ext cx="3857625" cy="846138"/>
        </p:xfrm>
        <a:graphic>
          <a:graphicData uri="http://schemas.openxmlformats.org/presentationml/2006/ole">
            <p:oleObj spid="_x0000_s13317" name="Equation" r:id="rId7" imgW="1790640" imgH="393480" progId="Equation.DSMT4">
              <p:embed/>
            </p:oleObj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6375400" y="3260408"/>
            <a:ext cx="2427288" cy="2264092"/>
            <a:chOff x="6375400" y="3260408"/>
            <a:chExt cx="2427288" cy="2264092"/>
          </a:xfrm>
        </p:grpSpPr>
        <p:sp>
          <p:nvSpPr>
            <p:cNvPr id="13322" name="Line 29"/>
            <p:cNvSpPr>
              <a:spLocks noChangeShapeType="1"/>
            </p:cNvSpPr>
            <p:nvPr/>
          </p:nvSpPr>
          <p:spPr bwMode="auto">
            <a:xfrm>
              <a:off x="7416800" y="3746500"/>
              <a:ext cx="0" cy="1778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3" name="Line 30"/>
            <p:cNvSpPr>
              <a:spLocks noChangeShapeType="1"/>
            </p:cNvSpPr>
            <p:nvPr/>
          </p:nvSpPr>
          <p:spPr bwMode="auto">
            <a:xfrm>
              <a:off x="6375400" y="4648200"/>
              <a:ext cx="20066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4" name="Text Box 31"/>
            <p:cNvSpPr txBox="1">
              <a:spLocks noChangeArrowheads="1"/>
            </p:cNvSpPr>
            <p:nvPr/>
          </p:nvSpPr>
          <p:spPr bwMode="auto">
            <a:xfrm>
              <a:off x="8505825" y="4459288"/>
              <a:ext cx="2968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3325" name="Text Box 51"/>
            <p:cNvSpPr txBox="1">
              <a:spLocks noChangeArrowheads="1"/>
            </p:cNvSpPr>
            <p:nvPr/>
          </p:nvSpPr>
          <p:spPr bwMode="auto">
            <a:xfrm>
              <a:off x="7273925" y="3260408"/>
              <a:ext cx="29686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3328" name="Line 55"/>
            <p:cNvSpPr>
              <a:spLocks noChangeShapeType="1"/>
            </p:cNvSpPr>
            <p:nvPr/>
          </p:nvSpPr>
          <p:spPr bwMode="auto">
            <a:xfrm flipV="1">
              <a:off x="8026400" y="3835400"/>
              <a:ext cx="292100" cy="3302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9" name="Text Box 56"/>
            <p:cNvSpPr txBox="1">
              <a:spLocks noChangeArrowheads="1"/>
            </p:cNvSpPr>
            <p:nvPr/>
          </p:nvSpPr>
          <p:spPr bwMode="auto">
            <a:xfrm>
              <a:off x="7883525" y="3659188"/>
              <a:ext cx="28257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solidFill>
                    <a:schemeClr val="bg2"/>
                  </a:solidFill>
                  <a:latin typeface="Times New Roman" pitchFamily="18" charset="0"/>
                </a:rPr>
                <a:t>r</a:t>
              </a:r>
            </a:p>
          </p:txBody>
        </p:sp>
        <p:sp>
          <p:nvSpPr>
            <p:cNvPr id="13330" name="Text Box 57"/>
            <p:cNvSpPr txBox="1">
              <a:spLocks noChangeArrowheads="1"/>
            </p:cNvSpPr>
            <p:nvPr/>
          </p:nvSpPr>
          <p:spPr bwMode="auto">
            <a:xfrm>
              <a:off x="8162925" y="3830638"/>
              <a:ext cx="315913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solidFill>
                    <a:schemeClr val="bg2"/>
                  </a:solidFill>
                  <a:latin typeface="Times New Roman" pitchFamily="18" charset="0"/>
                  <a:sym typeface="Symbol" pitchFamily="18" charset="2"/>
                </a:rPr>
                <a:t></a:t>
              </a:r>
            </a:p>
          </p:txBody>
        </p:sp>
        <p:sp>
          <p:nvSpPr>
            <p:cNvPr id="13331" name="Text Box 58"/>
            <p:cNvSpPr txBox="1">
              <a:spLocks noChangeArrowheads="1"/>
            </p:cNvSpPr>
            <p:nvPr/>
          </p:nvSpPr>
          <p:spPr bwMode="auto">
            <a:xfrm>
              <a:off x="7743825" y="4205288"/>
              <a:ext cx="3651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  <a:r>
                <a:rPr lang="en-US" sz="2000" b="0" baseline="-25000">
                  <a:solidFill>
                    <a:schemeClr val="bg2"/>
                  </a:solidFill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13332" name="Line 53"/>
            <p:cNvSpPr>
              <a:spLocks noChangeShapeType="1"/>
            </p:cNvSpPr>
            <p:nvPr/>
          </p:nvSpPr>
          <p:spPr bwMode="auto">
            <a:xfrm>
              <a:off x="7607300" y="4216400"/>
              <a:ext cx="8128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26" name="Oval 52"/>
            <p:cNvSpPr>
              <a:spLocks noChangeArrowheads="1"/>
            </p:cNvSpPr>
            <p:nvPr/>
          </p:nvSpPr>
          <p:spPr bwMode="auto">
            <a:xfrm>
              <a:off x="7937500" y="4165600"/>
              <a:ext cx="101600" cy="10160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7" name="Oval 54"/>
            <p:cNvSpPr>
              <a:spLocks noChangeArrowheads="1"/>
            </p:cNvSpPr>
            <p:nvPr/>
          </p:nvSpPr>
          <p:spPr bwMode="auto">
            <a:xfrm>
              <a:off x="8293100" y="3760148"/>
              <a:ext cx="101600" cy="101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4" name="Straight Connector 23"/>
          <p:cNvCxnSpPr/>
          <p:nvPr/>
        </p:nvCxnSpPr>
        <p:spPr bwMode="auto">
          <a:xfrm flipV="1">
            <a:off x="2731325" y="1757549"/>
            <a:ext cx="570015" cy="8193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1396555" y="5371022"/>
            <a:ext cx="179568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Then we have</a:t>
            </a:r>
            <a:endParaRPr lang="en-US" sz="2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7" name="Rectangle 21"/>
          <p:cNvSpPr>
            <a:spLocks noChangeArrowheads="1"/>
          </p:cNvSpPr>
          <p:nvPr/>
        </p:nvSpPr>
        <p:spPr bwMode="auto">
          <a:xfrm>
            <a:off x="5311075" y="4129975"/>
            <a:ext cx="3175000" cy="13335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8" name="Rectangle 20"/>
          <p:cNvSpPr>
            <a:spLocks noChangeArrowheads="1"/>
          </p:cNvSpPr>
          <p:nvPr/>
        </p:nvSpPr>
        <p:spPr bwMode="auto">
          <a:xfrm>
            <a:off x="5292600" y="2438400"/>
            <a:ext cx="3175000" cy="13335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00CC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4466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graphicFrame>
        <p:nvGraphicFramePr>
          <p:cNvPr id="14338" name="Object 9"/>
          <p:cNvGraphicFramePr>
            <a:graphicFrameLocks noChangeAspect="1"/>
          </p:cNvGraphicFramePr>
          <p:nvPr/>
        </p:nvGraphicFramePr>
        <p:xfrm>
          <a:off x="450528" y="1071811"/>
          <a:ext cx="3503958" cy="727263"/>
        </p:xfrm>
        <a:graphic>
          <a:graphicData uri="http://schemas.openxmlformats.org/presentationml/2006/ole">
            <p:oleObj spid="_x0000_s14338" name="Equation" r:id="rId4" imgW="1892160" imgH="393480" progId="Equation.DSMT4">
              <p:embed/>
            </p:oleObj>
          </a:graphicData>
        </a:graphic>
      </p:graphicFrame>
      <p:sp>
        <p:nvSpPr>
          <p:cNvPr id="14350" name="Text Box 10"/>
          <p:cNvSpPr txBox="1">
            <a:spLocks noChangeArrowheads="1"/>
          </p:cNvSpPr>
          <p:nvPr/>
        </p:nvSpPr>
        <p:spPr bwMode="auto">
          <a:xfrm>
            <a:off x="554038" y="4229100"/>
            <a:ext cx="895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chemeClr val="hlink"/>
                </a:solidFill>
              </a:rPr>
              <a:t>SDP:</a:t>
            </a:r>
          </a:p>
        </p:txBody>
      </p:sp>
      <p:graphicFrame>
        <p:nvGraphicFramePr>
          <p:cNvPr id="14339" name="Object 11"/>
          <p:cNvGraphicFramePr>
            <a:graphicFrameLocks noChangeAspect="1"/>
          </p:cNvGraphicFramePr>
          <p:nvPr/>
        </p:nvGraphicFramePr>
        <p:xfrm>
          <a:off x="1782763" y="2503488"/>
          <a:ext cx="2270125" cy="436562"/>
        </p:xfrm>
        <a:graphic>
          <a:graphicData uri="http://schemas.openxmlformats.org/presentationml/2006/ole">
            <p:oleObj spid="_x0000_s14339" name="Equation" r:id="rId5" imgW="1054080" imgH="203040" progId="Equation.DSMT4">
              <p:embed/>
            </p:oleObj>
          </a:graphicData>
        </a:graphic>
      </p:graphicFrame>
      <p:sp>
        <p:nvSpPr>
          <p:cNvPr id="14351" name="Text Box 12"/>
          <p:cNvSpPr txBox="1">
            <a:spLocks noChangeArrowheads="1"/>
          </p:cNvSpPr>
          <p:nvPr/>
        </p:nvSpPr>
        <p:spPr bwMode="auto">
          <a:xfrm>
            <a:off x="584200" y="2445721"/>
            <a:ext cx="8778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bg1"/>
                </a:solidFill>
              </a:rPr>
              <a:t>SAP:</a:t>
            </a:r>
          </a:p>
        </p:txBody>
      </p:sp>
      <p:graphicFrame>
        <p:nvGraphicFramePr>
          <p:cNvPr id="14340" name="Object 13"/>
          <p:cNvGraphicFramePr>
            <a:graphicFrameLocks noChangeAspect="1"/>
          </p:cNvGraphicFramePr>
          <p:nvPr/>
        </p:nvGraphicFramePr>
        <p:xfrm>
          <a:off x="1814513" y="4262438"/>
          <a:ext cx="2325687" cy="436562"/>
        </p:xfrm>
        <a:graphic>
          <a:graphicData uri="http://schemas.openxmlformats.org/presentationml/2006/ole">
            <p:oleObj spid="_x0000_s14340" name="Equation" r:id="rId6" imgW="1079280" imgH="203040" progId="Equation.DSMT4">
              <p:embed/>
            </p:oleObj>
          </a:graphicData>
        </a:graphic>
      </p:graphicFrame>
      <p:graphicFrame>
        <p:nvGraphicFramePr>
          <p:cNvPr id="14341" name="Object 14"/>
          <p:cNvGraphicFramePr>
            <a:graphicFrameLocks noChangeAspect="1"/>
          </p:cNvGraphicFramePr>
          <p:nvPr/>
        </p:nvGraphicFramePr>
        <p:xfrm>
          <a:off x="1786289" y="3079318"/>
          <a:ext cx="2270125" cy="846137"/>
        </p:xfrm>
        <a:graphic>
          <a:graphicData uri="http://schemas.openxmlformats.org/presentationml/2006/ole">
            <p:oleObj spid="_x0000_s14341" name="Equation" r:id="rId7" imgW="1054080" imgH="393480" progId="Equation.DSMT4">
              <p:embed/>
            </p:oleObj>
          </a:graphicData>
        </a:graphic>
      </p:graphicFrame>
      <p:graphicFrame>
        <p:nvGraphicFramePr>
          <p:cNvPr id="14342" name="Object 15"/>
          <p:cNvGraphicFramePr>
            <a:graphicFrameLocks noChangeAspect="1"/>
          </p:cNvGraphicFramePr>
          <p:nvPr/>
        </p:nvGraphicFramePr>
        <p:xfrm>
          <a:off x="1458913" y="4789488"/>
          <a:ext cx="3363912" cy="846137"/>
        </p:xfrm>
        <a:graphic>
          <a:graphicData uri="http://schemas.openxmlformats.org/presentationml/2006/ole">
            <p:oleObj spid="_x0000_s14342" name="Equation" r:id="rId8" imgW="1562040" imgH="393480" progId="Equation.DSMT4">
              <p:embed/>
            </p:oleObj>
          </a:graphicData>
        </a:graphic>
      </p:graphicFrame>
      <p:graphicFrame>
        <p:nvGraphicFramePr>
          <p:cNvPr id="14343" name="Object 16"/>
          <p:cNvGraphicFramePr>
            <a:graphicFrameLocks noChangeAspect="1"/>
          </p:cNvGraphicFramePr>
          <p:nvPr/>
        </p:nvGraphicFramePr>
        <p:xfrm>
          <a:off x="5776913" y="3225800"/>
          <a:ext cx="2078037" cy="492125"/>
        </p:xfrm>
        <a:graphic>
          <a:graphicData uri="http://schemas.openxmlformats.org/presentationml/2006/ole">
            <p:oleObj spid="_x0000_s14343" name="Equation" r:id="rId9" imgW="965160" imgH="228600" progId="Equation.DSMT4">
              <p:embed/>
            </p:oleObj>
          </a:graphicData>
        </a:graphic>
      </p:graphicFrame>
      <p:graphicFrame>
        <p:nvGraphicFramePr>
          <p:cNvPr id="14344" name="Object 17"/>
          <p:cNvGraphicFramePr>
            <a:graphicFrameLocks noChangeAspect="1"/>
          </p:cNvGraphicFramePr>
          <p:nvPr/>
        </p:nvGraphicFramePr>
        <p:xfrm>
          <a:off x="5715888" y="4968175"/>
          <a:ext cx="2078037" cy="492125"/>
        </p:xfrm>
        <a:graphic>
          <a:graphicData uri="http://schemas.openxmlformats.org/presentationml/2006/ole">
            <p:oleObj spid="_x0000_s14344" name="Equation" r:id="rId10" imgW="965160" imgH="228600" progId="Equation.DSMT4">
              <p:embed/>
            </p:oleObj>
          </a:graphicData>
        </a:graphic>
      </p:graphicFrame>
      <p:graphicFrame>
        <p:nvGraphicFramePr>
          <p:cNvPr id="14345" name="Object 18"/>
          <p:cNvGraphicFramePr>
            <a:graphicFrameLocks noChangeAspect="1"/>
          </p:cNvGraphicFramePr>
          <p:nvPr/>
        </p:nvGraphicFramePr>
        <p:xfrm>
          <a:off x="5603050" y="2413000"/>
          <a:ext cx="2679700" cy="847725"/>
        </p:xfrm>
        <a:graphic>
          <a:graphicData uri="http://schemas.openxmlformats.org/presentationml/2006/ole">
            <p:oleObj spid="_x0000_s14345" name="Equation" r:id="rId11" imgW="1244520" imgH="393480" progId="Equation.DSMT4">
              <p:embed/>
            </p:oleObj>
          </a:graphicData>
        </a:graphic>
      </p:graphicFrame>
      <p:graphicFrame>
        <p:nvGraphicFramePr>
          <p:cNvPr id="14346" name="Object 19"/>
          <p:cNvGraphicFramePr>
            <a:graphicFrameLocks noChangeAspect="1"/>
          </p:cNvGraphicFramePr>
          <p:nvPr/>
        </p:nvGraphicFramePr>
        <p:xfrm>
          <a:off x="5420613" y="4129975"/>
          <a:ext cx="2898775" cy="847725"/>
        </p:xfrm>
        <a:graphic>
          <a:graphicData uri="http://schemas.openxmlformats.org/presentationml/2006/ole">
            <p:oleObj spid="_x0000_s14346" name="Equation" r:id="rId12" imgW="1346040" imgH="39348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76297" y="6107462"/>
            <a:ext cx="5750292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solidFill>
                  <a:schemeClr val="bg2"/>
                </a:solidFill>
              </a:rPr>
              <a:t>Note: The two paths are 90</a:t>
            </a:r>
            <a:r>
              <a:rPr lang="en-US" b="0" baseline="30000" dirty="0" smtClean="0">
                <a:solidFill>
                  <a:schemeClr val="bg2"/>
                </a:solidFill>
              </a:rPr>
              <a:t>o</a:t>
            </a:r>
            <a:r>
              <a:rPr lang="en-US" b="0" dirty="0" smtClean="0">
                <a:solidFill>
                  <a:schemeClr val="bg2"/>
                </a:solidFill>
              </a:rPr>
              <a:t> apart at the saddle point.</a:t>
            </a:r>
            <a:endParaRPr lang="en-US" b="0" dirty="0">
              <a:solidFill>
                <a:schemeClr val="bg2"/>
              </a:solidFill>
            </a:endParaRP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4786828" y="1057338"/>
          <a:ext cx="4044950" cy="727075"/>
        </p:xfrm>
        <a:graphic>
          <a:graphicData uri="http://schemas.openxmlformats.org/presentationml/2006/ole">
            <p:oleObj spid="_x0000_s14347" name="Equation" r:id="rId13" imgW="2184120" imgH="393480" progId="Equation.DSMT4">
              <p:embed/>
            </p:oleObj>
          </a:graphicData>
        </a:graphic>
      </p:graphicFrame>
      <p:sp>
        <p:nvSpPr>
          <p:cNvPr id="19" name="Right Arrow 18"/>
          <p:cNvSpPr/>
          <p:nvPr/>
        </p:nvSpPr>
        <p:spPr bwMode="auto">
          <a:xfrm>
            <a:off x="4120738" y="1270660"/>
            <a:ext cx="427512" cy="2731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6699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grpSp>
        <p:nvGrpSpPr>
          <p:cNvPr id="15365" name="Group 36"/>
          <p:cNvGrpSpPr>
            <a:grpSpLocks/>
          </p:cNvGrpSpPr>
          <p:nvPr/>
        </p:nvGrpSpPr>
        <p:grpSpPr bwMode="auto">
          <a:xfrm>
            <a:off x="796925" y="1238251"/>
            <a:ext cx="7264402" cy="4252913"/>
            <a:chOff x="502" y="780"/>
            <a:chExt cx="4576" cy="2679"/>
          </a:xfrm>
        </p:grpSpPr>
        <p:sp>
          <p:nvSpPr>
            <p:cNvPr id="15366" name="Text Box 4"/>
            <p:cNvSpPr txBox="1">
              <a:spLocks noChangeArrowheads="1"/>
            </p:cNvSpPr>
            <p:nvPr/>
          </p:nvSpPr>
          <p:spPr bwMode="auto">
            <a:xfrm>
              <a:off x="2292" y="2684"/>
              <a:ext cx="440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bg1"/>
                  </a:solidFill>
                </a:rPr>
                <a:t>SAP</a:t>
              </a:r>
            </a:p>
          </p:txBody>
        </p:sp>
        <p:sp>
          <p:nvSpPr>
            <p:cNvPr id="15367" name="Line 10"/>
            <p:cNvSpPr>
              <a:spLocks noChangeShapeType="1"/>
            </p:cNvSpPr>
            <p:nvPr/>
          </p:nvSpPr>
          <p:spPr bwMode="auto">
            <a:xfrm flipH="1">
              <a:off x="1739" y="1138"/>
              <a:ext cx="1" cy="232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8" name="Line 11"/>
            <p:cNvSpPr>
              <a:spLocks noChangeShapeType="1"/>
            </p:cNvSpPr>
            <p:nvPr/>
          </p:nvSpPr>
          <p:spPr bwMode="auto">
            <a:xfrm flipV="1">
              <a:off x="502" y="3056"/>
              <a:ext cx="4282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69" name="Freeform 12"/>
            <p:cNvSpPr>
              <a:spLocks/>
            </p:cNvSpPr>
            <p:nvPr/>
          </p:nvSpPr>
          <p:spPr bwMode="auto">
            <a:xfrm>
              <a:off x="1396" y="1832"/>
              <a:ext cx="2682" cy="461"/>
            </a:xfrm>
            <a:custGeom>
              <a:avLst/>
              <a:gdLst>
                <a:gd name="T0" fmla="*/ 0 w 2682"/>
                <a:gd name="T1" fmla="*/ 148 h 461"/>
                <a:gd name="T2" fmla="*/ 206 w 2682"/>
                <a:gd name="T3" fmla="*/ 71 h 461"/>
                <a:gd name="T4" fmla="*/ 378 w 2682"/>
                <a:gd name="T5" fmla="*/ 28 h 461"/>
                <a:gd name="T6" fmla="*/ 593 w 2682"/>
                <a:gd name="T7" fmla="*/ 11 h 461"/>
                <a:gd name="T8" fmla="*/ 903 w 2682"/>
                <a:gd name="T9" fmla="*/ 97 h 461"/>
                <a:gd name="T10" fmla="*/ 1186 w 2682"/>
                <a:gd name="T11" fmla="*/ 243 h 461"/>
                <a:gd name="T12" fmla="*/ 1659 w 2682"/>
                <a:gd name="T13" fmla="*/ 423 h 461"/>
                <a:gd name="T14" fmla="*/ 2037 w 2682"/>
                <a:gd name="T15" fmla="*/ 458 h 461"/>
                <a:gd name="T16" fmla="*/ 2355 w 2682"/>
                <a:gd name="T17" fmla="*/ 406 h 461"/>
                <a:gd name="T18" fmla="*/ 2682 w 2682"/>
                <a:gd name="T19" fmla="*/ 260 h 46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82"/>
                <a:gd name="T31" fmla="*/ 0 h 461"/>
                <a:gd name="T32" fmla="*/ 2682 w 2682"/>
                <a:gd name="T33" fmla="*/ 461 h 46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82" h="461">
                  <a:moveTo>
                    <a:pt x="0" y="148"/>
                  </a:moveTo>
                  <a:cubicBezTo>
                    <a:pt x="71" y="119"/>
                    <a:pt x="143" y="91"/>
                    <a:pt x="206" y="71"/>
                  </a:cubicBezTo>
                  <a:cubicBezTo>
                    <a:pt x="269" y="51"/>
                    <a:pt x="314" y="38"/>
                    <a:pt x="378" y="28"/>
                  </a:cubicBezTo>
                  <a:cubicBezTo>
                    <a:pt x="442" y="18"/>
                    <a:pt x="506" y="0"/>
                    <a:pt x="593" y="11"/>
                  </a:cubicBezTo>
                  <a:cubicBezTo>
                    <a:pt x="680" y="22"/>
                    <a:pt x="804" y="58"/>
                    <a:pt x="903" y="97"/>
                  </a:cubicBezTo>
                  <a:cubicBezTo>
                    <a:pt x="1002" y="136"/>
                    <a:pt x="1060" y="189"/>
                    <a:pt x="1186" y="243"/>
                  </a:cubicBezTo>
                  <a:cubicBezTo>
                    <a:pt x="1312" y="297"/>
                    <a:pt x="1517" y="387"/>
                    <a:pt x="1659" y="423"/>
                  </a:cubicBezTo>
                  <a:cubicBezTo>
                    <a:pt x="1801" y="459"/>
                    <a:pt x="1921" y="461"/>
                    <a:pt x="2037" y="458"/>
                  </a:cubicBezTo>
                  <a:cubicBezTo>
                    <a:pt x="2153" y="455"/>
                    <a:pt x="2248" y="439"/>
                    <a:pt x="2355" y="406"/>
                  </a:cubicBezTo>
                  <a:cubicBezTo>
                    <a:pt x="2462" y="373"/>
                    <a:pt x="2627" y="284"/>
                    <a:pt x="2682" y="260"/>
                  </a:cubicBez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0" name="Freeform 13"/>
            <p:cNvSpPr>
              <a:spLocks/>
            </p:cNvSpPr>
            <p:nvPr/>
          </p:nvSpPr>
          <p:spPr bwMode="auto">
            <a:xfrm>
              <a:off x="1765" y="1550"/>
              <a:ext cx="1814" cy="1127"/>
            </a:xfrm>
            <a:custGeom>
              <a:avLst/>
              <a:gdLst>
                <a:gd name="T0" fmla="*/ 1814 w 1814"/>
                <a:gd name="T1" fmla="*/ 0 h 1127"/>
                <a:gd name="T2" fmla="*/ 1600 w 1814"/>
                <a:gd name="T3" fmla="*/ 95 h 1127"/>
                <a:gd name="T4" fmla="*/ 1402 w 1814"/>
                <a:gd name="T5" fmla="*/ 258 h 1127"/>
                <a:gd name="T6" fmla="*/ 1281 w 1814"/>
                <a:gd name="T7" fmla="*/ 439 h 1127"/>
                <a:gd name="T8" fmla="*/ 1186 w 1814"/>
                <a:gd name="T9" fmla="*/ 646 h 1127"/>
                <a:gd name="T10" fmla="*/ 1098 w 1814"/>
                <a:gd name="T11" fmla="*/ 814 h 1127"/>
                <a:gd name="T12" fmla="*/ 960 w 1814"/>
                <a:gd name="T13" fmla="*/ 960 h 1127"/>
                <a:gd name="T14" fmla="*/ 799 w 1814"/>
                <a:gd name="T15" fmla="*/ 1050 h 1127"/>
                <a:gd name="T16" fmla="*/ 645 w 1814"/>
                <a:gd name="T17" fmla="*/ 1109 h 1127"/>
                <a:gd name="T18" fmla="*/ 447 w 1814"/>
                <a:gd name="T19" fmla="*/ 1127 h 1127"/>
                <a:gd name="T20" fmla="*/ 241 w 1814"/>
                <a:gd name="T21" fmla="*/ 1110 h 1127"/>
                <a:gd name="T22" fmla="*/ 0 w 1814"/>
                <a:gd name="T23" fmla="*/ 1024 h 112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14"/>
                <a:gd name="T37" fmla="*/ 0 h 1127"/>
                <a:gd name="T38" fmla="*/ 1814 w 1814"/>
                <a:gd name="T39" fmla="*/ 1127 h 112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14" h="1127">
                  <a:moveTo>
                    <a:pt x="1814" y="0"/>
                  </a:moveTo>
                  <a:cubicBezTo>
                    <a:pt x="1778" y="16"/>
                    <a:pt x="1669" y="52"/>
                    <a:pt x="1600" y="95"/>
                  </a:cubicBezTo>
                  <a:cubicBezTo>
                    <a:pt x="1531" y="138"/>
                    <a:pt x="1455" y="201"/>
                    <a:pt x="1402" y="258"/>
                  </a:cubicBezTo>
                  <a:cubicBezTo>
                    <a:pt x="1349" y="315"/>
                    <a:pt x="1317" y="374"/>
                    <a:pt x="1281" y="439"/>
                  </a:cubicBezTo>
                  <a:cubicBezTo>
                    <a:pt x="1245" y="504"/>
                    <a:pt x="1217" y="584"/>
                    <a:pt x="1186" y="646"/>
                  </a:cubicBezTo>
                  <a:cubicBezTo>
                    <a:pt x="1155" y="708"/>
                    <a:pt x="1136" y="762"/>
                    <a:pt x="1098" y="814"/>
                  </a:cubicBezTo>
                  <a:cubicBezTo>
                    <a:pt x="1060" y="866"/>
                    <a:pt x="1010" y="921"/>
                    <a:pt x="960" y="960"/>
                  </a:cubicBezTo>
                  <a:cubicBezTo>
                    <a:pt x="910" y="999"/>
                    <a:pt x="851" y="1025"/>
                    <a:pt x="799" y="1050"/>
                  </a:cubicBezTo>
                  <a:cubicBezTo>
                    <a:pt x="747" y="1075"/>
                    <a:pt x="704" y="1096"/>
                    <a:pt x="645" y="1109"/>
                  </a:cubicBezTo>
                  <a:cubicBezTo>
                    <a:pt x="586" y="1122"/>
                    <a:pt x="514" y="1127"/>
                    <a:pt x="447" y="1127"/>
                  </a:cubicBezTo>
                  <a:cubicBezTo>
                    <a:pt x="380" y="1127"/>
                    <a:pt x="315" y="1127"/>
                    <a:pt x="241" y="1110"/>
                  </a:cubicBezTo>
                  <a:cubicBezTo>
                    <a:pt x="167" y="1093"/>
                    <a:pt x="83" y="1058"/>
                    <a:pt x="0" y="1024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1" name="Text Box 14"/>
            <p:cNvSpPr txBox="1">
              <a:spLocks noChangeArrowheads="1"/>
            </p:cNvSpPr>
            <p:nvPr/>
          </p:nvSpPr>
          <p:spPr bwMode="auto">
            <a:xfrm>
              <a:off x="3729" y="1722"/>
              <a:ext cx="450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hlink"/>
                  </a:solidFill>
                </a:rPr>
                <a:t>SDP</a:t>
              </a:r>
            </a:p>
          </p:txBody>
        </p:sp>
        <p:sp>
          <p:nvSpPr>
            <p:cNvPr id="15372" name="Oval 15"/>
            <p:cNvSpPr>
              <a:spLocks noChangeArrowheads="1"/>
            </p:cNvSpPr>
            <p:nvPr/>
          </p:nvSpPr>
          <p:spPr bwMode="auto">
            <a:xfrm>
              <a:off x="2892" y="2170"/>
              <a:ext cx="103" cy="9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Text Box 16"/>
            <p:cNvSpPr txBox="1">
              <a:spLocks noChangeArrowheads="1"/>
            </p:cNvSpPr>
            <p:nvPr/>
          </p:nvSpPr>
          <p:spPr bwMode="auto">
            <a:xfrm>
              <a:off x="2579" y="1766"/>
              <a:ext cx="332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chemeClr val="bg2"/>
                  </a:solidFill>
                </a:rPr>
                <a:t>SP</a:t>
              </a:r>
            </a:p>
          </p:txBody>
        </p:sp>
        <p:sp>
          <p:nvSpPr>
            <p:cNvPr id="15374" name="Text Box 17"/>
            <p:cNvSpPr txBox="1">
              <a:spLocks noChangeArrowheads="1"/>
            </p:cNvSpPr>
            <p:nvPr/>
          </p:nvSpPr>
          <p:spPr bwMode="auto">
            <a:xfrm>
              <a:off x="4891" y="2923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15375" name="Text Box 18"/>
            <p:cNvSpPr txBox="1">
              <a:spLocks noChangeArrowheads="1"/>
            </p:cNvSpPr>
            <p:nvPr/>
          </p:nvSpPr>
          <p:spPr bwMode="auto">
            <a:xfrm>
              <a:off x="1653" y="780"/>
              <a:ext cx="18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sp>
          <p:nvSpPr>
            <p:cNvPr id="15376" name="Line 19"/>
            <p:cNvSpPr>
              <a:spLocks noChangeShapeType="1"/>
            </p:cNvSpPr>
            <p:nvPr/>
          </p:nvSpPr>
          <p:spPr bwMode="auto">
            <a:xfrm>
              <a:off x="3198" y="2278"/>
              <a:ext cx="155" cy="1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7" name="Line 20"/>
            <p:cNvSpPr>
              <a:spLocks noChangeShapeType="1"/>
            </p:cNvSpPr>
            <p:nvPr/>
          </p:nvSpPr>
          <p:spPr bwMode="auto">
            <a:xfrm rot="977163" flipH="1" flipV="1">
              <a:off x="2555" y="2091"/>
              <a:ext cx="155" cy="17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8" name="Line 21"/>
            <p:cNvSpPr>
              <a:spLocks noChangeShapeType="1"/>
            </p:cNvSpPr>
            <p:nvPr/>
          </p:nvSpPr>
          <p:spPr bwMode="auto">
            <a:xfrm rot="18136029">
              <a:off x="3011" y="1909"/>
              <a:ext cx="155" cy="1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9" name="Line 22"/>
            <p:cNvSpPr>
              <a:spLocks noChangeShapeType="1"/>
            </p:cNvSpPr>
            <p:nvPr/>
          </p:nvSpPr>
          <p:spPr bwMode="auto">
            <a:xfrm rot="18136029" flipH="1" flipV="1">
              <a:off x="2738" y="2410"/>
              <a:ext cx="155" cy="1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80" name="Text Box 23"/>
            <p:cNvSpPr txBox="1">
              <a:spLocks noChangeArrowheads="1"/>
            </p:cNvSpPr>
            <p:nvPr/>
          </p:nvSpPr>
          <p:spPr bwMode="auto">
            <a:xfrm>
              <a:off x="4135" y="2157"/>
              <a:ext cx="900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solidFill>
                    <a:schemeClr val="hlink"/>
                  </a:solidFill>
                  <a:latin typeface="Times New Roman" pitchFamily="18" charset="0"/>
                </a:rPr>
                <a:t>u</a:t>
              </a:r>
              <a:r>
                <a:rPr lang="en-US" b="0">
                  <a:solidFill>
                    <a:schemeClr val="hlink"/>
                  </a:solidFill>
                </a:rPr>
                <a:t> decreases</a:t>
              </a:r>
            </a:p>
          </p:txBody>
        </p:sp>
        <p:sp>
          <p:nvSpPr>
            <p:cNvPr id="15381" name="Text Box 24"/>
            <p:cNvSpPr txBox="1">
              <a:spLocks noChangeArrowheads="1"/>
            </p:cNvSpPr>
            <p:nvPr/>
          </p:nvSpPr>
          <p:spPr bwMode="auto">
            <a:xfrm>
              <a:off x="3291" y="1186"/>
              <a:ext cx="8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 i="1">
                  <a:solidFill>
                    <a:schemeClr val="bg1"/>
                  </a:solidFill>
                  <a:latin typeface="Times New Roman" pitchFamily="18" charset="0"/>
                </a:rPr>
                <a:t>u</a:t>
              </a:r>
              <a:r>
                <a:rPr lang="en-US" b="0">
                  <a:solidFill>
                    <a:schemeClr val="bg1"/>
                  </a:solidFill>
                </a:rPr>
                <a:t> increases</a:t>
              </a:r>
            </a:p>
          </p:txBody>
        </p:sp>
        <p:sp>
          <p:nvSpPr>
            <p:cNvPr id="15382" name="Text Box 28"/>
            <p:cNvSpPr txBox="1">
              <a:spLocks noChangeArrowheads="1"/>
            </p:cNvSpPr>
            <p:nvPr/>
          </p:nvSpPr>
          <p:spPr bwMode="auto">
            <a:xfrm>
              <a:off x="3029" y="2003"/>
              <a:ext cx="329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0">
                  <a:solidFill>
                    <a:schemeClr val="bg2"/>
                  </a:solidFill>
                </a:rPr>
                <a:t>90</a:t>
              </a:r>
              <a:r>
                <a:rPr lang="en-US" b="0" baseline="30000">
                  <a:solidFill>
                    <a:schemeClr val="bg2"/>
                  </a:solidFill>
                </a:rPr>
                <a:t>o</a:t>
              </a:r>
            </a:p>
          </p:txBody>
        </p:sp>
        <p:sp>
          <p:nvSpPr>
            <p:cNvPr id="15383" name="Line 31"/>
            <p:cNvSpPr>
              <a:spLocks noChangeShapeType="1"/>
            </p:cNvSpPr>
            <p:nvPr/>
          </p:nvSpPr>
          <p:spPr bwMode="auto">
            <a:xfrm flipH="1">
              <a:off x="3464" y="2320"/>
              <a:ext cx="256" cy="4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362" name="Object 32"/>
            <p:cNvGraphicFramePr>
              <a:graphicFrameLocks noChangeAspect="1"/>
            </p:cNvGraphicFramePr>
            <p:nvPr/>
          </p:nvGraphicFramePr>
          <p:xfrm>
            <a:off x="3492" y="2383"/>
            <a:ext cx="259" cy="191"/>
          </p:xfrm>
          <a:graphic>
            <a:graphicData uri="http://schemas.openxmlformats.org/presentationml/2006/ole">
              <p:oleObj spid="_x0000_s15362" name="Equation" r:id="rId4" imgW="241200" imgH="177480" progId="Equation.DSMT4">
                <p:embed/>
              </p:oleObj>
            </a:graphicData>
          </a:graphic>
        </p:graphicFrame>
        <p:sp>
          <p:nvSpPr>
            <p:cNvPr id="15384" name="Line 33"/>
            <p:cNvSpPr>
              <a:spLocks noChangeShapeType="1"/>
            </p:cNvSpPr>
            <p:nvPr/>
          </p:nvSpPr>
          <p:spPr bwMode="auto">
            <a:xfrm flipV="1">
              <a:off x="3096" y="1608"/>
              <a:ext cx="192" cy="16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5363" name="Object 34"/>
            <p:cNvGraphicFramePr>
              <a:graphicFrameLocks noChangeAspect="1"/>
            </p:cNvGraphicFramePr>
            <p:nvPr/>
          </p:nvGraphicFramePr>
          <p:xfrm>
            <a:off x="2908" y="1495"/>
            <a:ext cx="259" cy="191"/>
          </p:xfrm>
          <a:graphic>
            <a:graphicData uri="http://schemas.openxmlformats.org/presentationml/2006/ole">
              <p:oleObj spid="_x0000_s15363" name="Equation" r:id="rId5" imgW="241200" imgH="177480" progId="Equation.DSMT4">
                <p:embed/>
              </p:oleObj>
            </a:graphicData>
          </a:graphic>
        </p:graphicFrame>
      </p:grp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>
            <a:off x="3698543" y="3302758"/>
            <a:ext cx="407727" cy="145766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H="1">
            <a:off x="4384913" y="3859481"/>
            <a:ext cx="258339" cy="299675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Text Box 2"/>
          <p:cNvSpPr txBox="1">
            <a:spLocks noChangeArrowheads="1"/>
          </p:cNvSpPr>
          <p:nvPr/>
        </p:nvSpPr>
        <p:spPr bwMode="auto">
          <a:xfrm>
            <a:off x="568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796033" y="927779"/>
            <a:ext cx="6094509" cy="5421355"/>
            <a:chOff x="1831659" y="595270"/>
            <a:chExt cx="6094509" cy="5421355"/>
          </a:xfrm>
        </p:grpSpPr>
        <p:sp>
          <p:nvSpPr>
            <p:cNvPr id="16391" name="Freeform 30"/>
            <p:cNvSpPr>
              <a:spLocks/>
            </p:cNvSpPr>
            <p:nvPr/>
          </p:nvSpPr>
          <p:spPr bwMode="auto">
            <a:xfrm>
              <a:off x="4881563" y="2992438"/>
              <a:ext cx="1652587" cy="889000"/>
            </a:xfrm>
            <a:custGeom>
              <a:avLst/>
              <a:gdLst>
                <a:gd name="T0" fmla="*/ 1652587 w 1041"/>
                <a:gd name="T1" fmla="*/ 889000 h 560"/>
                <a:gd name="T2" fmla="*/ 738187 w 1041"/>
                <a:gd name="T3" fmla="*/ 106363 h 560"/>
                <a:gd name="T4" fmla="*/ 0 w 1041"/>
                <a:gd name="T5" fmla="*/ 55563 h 560"/>
                <a:gd name="T6" fmla="*/ 147637 w 1041"/>
                <a:gd name="T7" fmla="*/ 541337 h 560"/>
                <a:gd name="T8" fmla="*/ 1652587 w 1041"/>
                <a:gd name="T9" fmla="*/ 889000 h 5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1"/>
                <a:gd name="T16" fmla="*/ 0 h 560"/>
                <a:gd name="T17" fmla="*/ 1041 w 1041"/>
                <a:gd name="T18" fmla="*/ 560 h 5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1" h="560">
                  <a:moveTo>
                    <a:pt x="1041" y="560"/>
                  </a:moveTo>
                  <a:cubicBezTo>
                    <a:pt x="846" y="55"/>
                    <a:pt x="531" y="0"/>
                    <a:pt x="465" y="67"/>
                  </a:cubicBezTo>
                  <a:cubicBezTo>
                    <a:pt x="318" y="46"/>
                    <a:pt x="201" y="50"/>
                    <a:pt x="0" y="35"/>
                  </a:cubicBezTo>
                  <a:cubicBezTo>
                    <a:pt x="111" y="357"/>
                    <a:pt x="212" y="18"/>
                    <a:pt x="93" y="341"/>
                  </a:cubicBezTo>
                  <a:cubicBezTo>
                    <a:pt x="645" y="470"/>
                    <a:pt x="351" y="401"/>
                    <a:pt x="1041" y="560"/>
                  </a:cubicBezTo>
                  <a:close/>
                </a:path>
              </a:pathLst>
            </a:custGeom>
            <a:solidFill>
              <a:srgbClr val="8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2" name="Freeform 25"/>
            <p:cNvSpPr>
              <a:spLocks/>
            </p:cNvSpPr>
            <p:nvPr/>
          </p:nvSpPr>
          <p:spPr bwMode="auto">
            <a:xfrm>
              <a:off x="3511859" y="3575050"/>
              <a:ext cx="1920875" cy="1997075"/>
            </a:xfrm>
            <a:custGeom>
              <a:avLst/>
              <a:gdLst>
                <a:gd name="T0" fmla="*/ 0 w 2233"/>
                <a:gd name="T1" fmla="*/ 1997075 h 1258"/>
                <a:gd name="T2" fmla="*/ 1009040 w 2233"/>
                <a:gd name="T3" fmla="*/ 958850 h 1258"/>
                <a:gd name="T4" fmla="*/ 1920875 w 2233"/>
                <a:gd name="T5" fmla="*/ 0 h 1258"/>
                <a:gd name="T6" fmla="*/ 0 60000 65536"/>
                <a:gd name="T7" fmla="*/ 0 60000 65536"/>
                <a:gd name="T8" fmla="*/ 0 60000 65536"/>
                <a:gd name="T9" fmla="*/ 0 w 2233"/>
                <a:gd name="T10" fmla="*/ 0 h 1258"/>
                <a:gd name="T11" fmla="*/ 2233 w 2233"/>
                <a:gd name="T12" fmla="*/ 1258 h 12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33" h="1258">
                  <a:moveTo>
                    <a:pt x="0" y="1258"/>
                  </a:moveTo>
                  <a:cubicBezTo>
                    <a:pt x="340" y="854"/>
                    <a:pt x="771" y="749"/>
                    <a:pt x="1173" y="604"/>
                  </a:cubicBezTo>
                  <a:cubicBezTo>
                    <a:pt x="1575" y="459"/>
                    <a:pt x="1877" y="384"/>
                    <a:pt x="2233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3" name="Text Box 3"/>
            <p:cNvSpPr txBox="1">
              <a:spLocks noChangeArrowheads="1"/>
            </p:cNvSpPr>
            <p:nvPr/>
          </p:nvSpPr>
          <p:spPr bwMode="auto">
            <a:xfrm>
              <a:off x="6381750" y="4968875"/>
              <a:ext cx="69373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bg1"/>
                  </a:solidFill>
                </a:rPr>
                <a:t>SAP</a:t>
              </a:r>
            </a:p>
          </p:txBody>
        </p:sp>
        <p:sp>
          <p:nvSpPr>
            <p:cNvPr id="16394" name="Text Box 6"/>
            <p:cNvSpPr txBox="1">
              <a:spLocks noChangeArrowheads="1"/>
            </p:cNvSpPr>
            <p:nvPr/>
          </p:nvSpPr>
          <p:spPr bwMode="auto">
            <a:xfrm>
              <a:off x="3001963" y="5619750"/>
              <a:ext cx="7080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hlink"/>
                  </a:solidFill>
                </a:rPr>
                <a:t>SDP</a:t>
              </a:r>
            </a:p>
          </p:txBody>
        </p:sp>
        <p:sp>
          <p:nvSpPr>
            <p:cNvPr id="16395" name="Line 9"/>
            <p:cNvSpPr>
              <a:spLocks noChangeShapeType="1"/>
            </p:cNvSpPr>
            <p:nvPr/>
          </p:nvSpPr>
          <p:spPr bwMode="auto">
            <a:xfrm flipV="1">
              <a:off x="4463411" y="2751138"/>
              <a:ext cx="3033712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6" name="Line 10"/>
            <p:cNvSpPr>
              <a:spLocks noChangeShapeType="1"/>
            </p:cNvSpPr>
            <p:nvPr/>
          </p:nvSpPr>
          <p:spPr bwMode="auto">
            <a:xfrm flipV="1">
              <a:off x="4457700" y="1234127"/>
              <a:ext cx="0" cy="15176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6386" name="Object 11"/>
            <p:cNvGraphicFramePr>
              <a:graphicFrameLocks noChangeAspect="1"/>
            </p:cNvGraphicFramePr>
            <p:nvPr/>
          </p:nvGraphicFramePr>
          <p:xfrm>
            <a:off x="7629843" y="2600960"/>
            <a:ext cx="296325" cy="350203"/>
          </p:xfrm>
          <a:graphic>
            <a:graphicData uri="http://schemas.openxmlformats.org/presentationml/2006/ole">
              <p:oleObj spid="_x0000_s16386" name="Equation" r:id="rId4" imgW="139680" imgH="164880" progId="Equation.DSMT4">
                <p:embed/>
              </p:oleObj>
            </a:graphicData>
          </a:graphic>
        </p:graphicFrame>
        <p:graphicFrame>
          <p:nvGraphicFramePr>
            <p:cNvPr id="16387" name="Object 12"/>
            <p:cNvGraphicFramePr>
              <a:graphicFrameLocks noChangeAspect="1"/>
            </p:cNvGraphicFramePr>
            <p:nvPr/>
          </p:nvGraphicFramePr>
          <p:xfrm>
            <a:off x="3932119" y="595270"/>
            <a:ext cx="1085850" cy="482600"/>
          </p:xfrm>
          <a:graphic>
            <a:graphicData uri="http://schemas.openxmlformats.org/presentationml/2006/ole">
              <p:oleObj spid="_x0000_s16387" name="Equation" r:id="rId5" imgW="457200" imgH="203040" progId="Equation.DSMT4">
                <p:embed/>
              </p:oleObj>
            </a:graphicData>
          </a:graphic>
        </p:graphicFrame>
        <p:graphicFrame>
          <p:nvGraphicFramePr>
            <p:cNvPr id="16388" name="Object 13"/>
            <p:cNvGraphicFramePr>
              <a:graphicFrameLocks noChangeAspect="1"/>
            </p:cNvGraphicFramePr>
            <p:nvPr/>
          </p:nvGraphicFramePr>
          <p:xfrm>
            <a:off x="4135438" y="4675188"/>
            <a:ext cx="334962" cy="463550"/>
          </p:xfrm>
          <a:graphic>
            <a:graphicData uri="http://schemas.openxmlformats.org/presentationml/2006/ole">
              <p:oleObj spid="_x0000_s16388" name="Equation" r:id="rId6" imgW="164880" imgH="228600" progId="Equation.DSMT4">
                <p:embed/>
              </p:oleObj>
            </a:graphicData>
          </a:graphic>
        </p:graphicFrame>
        <p:sp>
          <p:nvSpPr>
            <p:cNvPr id="16397" name="Line 14"/>
            <p:cNvSpPr>
              <a:spLocks noChangeShapeType="1"/>
            </p:cNvSpPr>
            <p:nvPr/>
          </p:nvSpPr>
          <p:spPr bwMode="auto">
            <a:xfrm flipH="1">
              <a:off x="2197740" y="2757488"/>
              <a:ext cx="2246312" cy="14795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2975" name="Freeform 15"/>
            <p:cNvSpPr>
              <a:spLocks/>
            </p:cNvSpPr>
            <p:nvPr/>
          </p:nvSpPr>
          <p:spPr bwMode="auto">
            <a:xfrm>
              <a:off x="2063750" y="2263775"/>
              <a:ext cx="3727450" cy="2143125"/>
            </a:xfrm>
            <a:custGeom>
              <a:avLst/>
              <a:gdLst/>
              <a:ahLst/>
              <a:cxnLst>
                <a:cxn ang="0">
                  <a:pos x="0" y="729"/>
                </a:cxn>
                <a:cxn ang="0">
                  <a:pos x="443" y="0"/>
                </a:cxn>
                <a:cxn ang="0">
                  <a:pos x="2348" y="513"/>
                </a:cxn>
                <a:cxn ang="0">
                  <a:pos x="1859" y="1350"/>
                </a:cxn>
                <a:cxn ang="0">
                  <a:pos x="0" y="729"/>
                </a:cxn>
              </a:cxnLst>
              <a:rect l="0" t="0" r="r" b="b"/>
              <a:pathLst>
                <a:path w="2348" h="1350">
                  <a:moveTo>
                    <a:pt x="0" y="729"/>
                  </a:moveTo>
                  <a:cubicBezTo>
                    <a:pt x="14" y="318"/>
                    <a:pt x="134" y="102"/>
                    <a:pt x="443" y="0"/>
                  </a:cubicBezTo>
                  <a:cubicBezTo>
                    <a:pt x="1025" y="381"/>
                    <a:pt x="1604" y="447"/>
                    <a:pt x="2348" y="513"/>
                  </a:cubicBezTo>
                  <a:cubicBezTo>
                    <a:pt x="2018" y="645"/>
                    <a:pt x="1899" y="1015"/>
                    <a:pt x="1859" y="1350"/>
                  </a:cubicBezTo>
                  <a:cubicBezTo>
                    <a:pt x="1472" y="1224"/>
                    <a:pt x="313" y="843"/>
                    <a:pt x="0" y="72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399" name="Freeform 16"/>
            <p:cNvSpPr>
              <a:spLocks/>
            </p:cNvSpPr>
            <p:nvPr/>
          </p:nvSpPr>
          <p:spPr bwMode="auto">
            <a:xfrm>
              <a:off x="4999038" y="3024188"/>
              <a:ext cx="1554162" cy="1362075"/>
            </a:xfrm>
            <a:custGeom>
              <a:avLst/>
              <a:gdLst>
                <a:gd name="T0" fmla="*/ 0 w 979"/>
                <a:gd name="T1" fmla="*/ 1355725 h 858"/>
                <a:gd name="T2" fmla="*/ 722312 w 979"/>
                <a:gd name="T3" fmla="*/ 79375 h 858"/>
                <a:gd name="T4" fmla="*/ 1554162 w 979"/>
                <a:gd name="T5" fmla="*/ 862013 h 858"/>
                <a:gd name="T6" fmla="*/ 0 60000 65536"/>
                <a:gd name="T7" fmla="*/ 0 60000 65536"/>
                <a:gd name="T8" fmla="*/ 0 60000 65536"/>
                <a:gd name="T9" fmla="*/ 0 w 979"/>
                <a:gd name="T10" fmla="*/ 0 h 858"/>
                <a:gd name="T11" fmla="*/ 979 w 979"/>
                <a:gd name="T12" fmla="*/ 858 h 8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79" h="858">
                  <a:moveTo>
                    <a:pt x="0" y="854"/>
                  </a:moveTo>
                  <a:cubicBezTo>
                    <a:pt x="22" y="858"/>
                    <a:pt x="99" y="185"/>
                    <a:pt x="455" y="50"/>
                  </a:cubicBezTo>
                  <a:cubicBezTo>
                    <a:pt x="711" y="0"/>
                    <a:pt x="872" y="344"/>
                    <a:pt x="979" y="543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0" name="Freeform 17"/>
            <p:cNvSpPr>
              <a:spLocks/>
            </p:cNvSpPr>
            <p:nvPr/>
          </p:nvSpPr>
          <p:spPr bwMode="auto">
            <a:xfrm>
              <a:off x="2039938" y="1736725"/>
              <a:ext cx="4967287" cy="1447800"/>
            </a:xfrm>
            <a:custGeom>
              <a:avLst/>
              <a:gdLst>
                <a:gd name="T0" fmla="*/ 0 w 3129"/>
                <a:gd name="T1" fmla="*/ 0 h 912"/>
                <a:gd name="T2" fmla="*/ 2246312 w 3129"/>
                <a:gd name="T3" fmla="*/ 1141413 h 912"/>
                <a:gd name="T4" fmla="*/ 4967287 w 3129"/>
                <a:gd name="T5" fmla="*/ 1208088 h 912"/>
                <a:gd name="T6" fmla="*/ 0 60000 65536"/>
                <a:gd name="T7" fmla="*/ 0 60000 65536"/>
                <a:gd name="T8" fmla="*/ 0 60000 65536"/>
                <a:gd name="T9" fmla="*/ 0 w 3129"/>
                <a:gd name="T10" fmla="*/ 0 h 912"/>
                <a:gd name="T11" fmla="*/ 3129 w 3129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912">
                  <a:moveTo>
                    <a:pt x="0" y="0"/>
                  </a:moveTo>
                  <a:cubicBezTo>
                    <a:pt x="121" y="178"/>
                    <a:pt x="789" y="584"/>
                    <a:pt x="1415" y="719"/>
                  </a:cubicBezTo>
                  <a:cubicBezTo>
                    <a:pt x="1937" y="846"/>
                    <a:pt x="2645" y="912"/>
                    <a:pt x="3129" y="761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1" name="Freeform 18"/>
            <p:cNvSpPr>
              <a:spLocks/>
            </p:cNvSpPr>
            <p:nvPr/>
          </p:nvSpPr>
          <p:spPr bwMode="auto">
            <a:xfrm>
              <a:off x="2041525" y="2279650"/>
              <a:ext cx="720725" cy="1123950"/>
            </a:xfrm>
            <a:custGeom>
              <a:avLst/>
              <a:gdLst>
                <a:gd name="T0" fmla="*/ 0 w 425"/>
                <a:gd name="T1" fmla="*/ 1117472 h 694"/>
                <a:gd name="T2" fmla="*/ 720725 w 425"/>
                <a:gd name="T3" fmla="*/ 0 h 694"/>
                <a:gd name="T4" fmla="*/ 0 60000 65536"/>
                <a:gd name="T5" fmla="*/ 0 60000 65536"/>
                <a:gd name="T6" fmla="*/ 0 w 425"/>
                <a:gd name="T7" fmla="*/ 0 h 694"/>
                <a:gd name="T8" fmla="*/ 425 w 425"/>
                <a:gd name="T9" fmla="*/ 694 h 6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5" h="694">
                  <a:moveTo>
                    <a:pt x="0" y="690"/>
                  </a:moveTo>
                  <a:cubicBezTo>
                    <a:pt x="23" y="694"/>
                    <a:pt x="48" y="57"/>
                    <a:pt x="425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2" name="Freeform 20"/>
            <p:cNvSpPr>
              <a:spLocks/>
            </p:cNvSpPr>
            <p:nvPr/>
          </p:nvSpPr>
          <p:spPr bwMode="auto">
            <a:xfrm>
              <a:off x="3711552" y="2924484"/>
              <a:ext cx="736600" cy="1044575"/>
            </a:xfrm>
            <a:custGeom>
              <a:avLst/>
              <a:gdLst>
                <a:gd name="T0" fmla="*/ 0 w 440"/>
                <a:gd name="T1" fmla="*/ 1039694 h 642"/>
                <a:gd name="T2" fmla="*/ 736600 w 440"/>
                <a:gd name="T3" fmla="*/ 0 h 642"/>
                <a:gd name="T4" fmla="*/ 0 60000 65536"/>
                <a:gd name="T5" fmla="*/ 0 60000 65536"/>
                <a:gd name="T6" fmla="*/ 0 w 440"/>
                <a:gd name="T7" fmla="*/ 0 h 642"/>
                <a:gd name="T8" fmla="*/ 440 w 440"/>
                <a:gd name="T9" fmla="*/ 642 h 6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0" h="642">
                  <a:moveTo>
                    <a:pt x="0" y="639"/>
                  </a:moveTo>
                  <a:cubicBezTo>
                    <a:pt x="21" y="642"/>
                    <a:pt x="96" y="107"/>
                    <a:pt x="440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3" name="Line 21"/>
            <p:cNvSpPr>
              <a:spLocks noChangeShapeType="1"/>
            </p:cNvSpPr>
            <p:nvPr/>
          </p:nvSpPr>
          <p:spPr bwMode="auto">
            <a:xfrm>
              <a:off x="4437063" y="2933700"/>
              <a:ext cx="22225" cy="162718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6389" name="Object 23"/>
            <p:cNvGraphicFramePr>
              <a:graphicFrameLocks noChangeAspect="1"/>
            </p:cNvGraphicFramePr>
            <p:nvPr/>
          </p:nvGraphicFramePr>
          <p:xfrm>
            <a:off x="1831659" y="4257040"/>
            <a:ext cx="246496" cy="271145"/>
          </p:xfrm>
          <a:graphic>
            <a:graphicData uri="http://schemas.openxmlformats.org/presentationml/2006/ole">
              <p:oleObj spid="_x0000_s16389" name="Equation" r:id="rId7" imgW="126720" imgH="139680" progId="Equation.DSMT4">
                <p:embed/>
              </p:oleObj>
            </a:graphicData>
          </a:graphic>
        </p:graphicFrame>
        <p:sp>
          <p:nvSpPr>
            <p:cNvPr id="16404" name="Freeform 24"/>
            <p:cNvSpPr>
              <a:spLocks/>
            </p:cNvSpPr>
            <p:nvPr/>
          </p:nvSpPr>
          <p:spPr bwMode="auto">
            <a:xfrm>
              <a:off x="2387600" y="4070350"/>
              <a:ext cx="4165600" cy="903288"/>
            </a:xfrm>
            <a:custGeom>
              <a:avLst/>
              <a:gdLst>
                <a:gd name="T0" fmla="*/ 0 w 2624"/>
                <a:gd name="T1" fmla="*/ 0 h 569"/>
                <a:gd name="T2" fmla="*/ 2100262 w 2624"/>
                <a:gd name="T3" fmla="*/ 474663 h 569"/>
                <a:gd name="T4" fmla="*/ 4165600 w 2624"/>
                <a:gd name="T5" fmla="*/ 903288 h 569"/>
                <a:gd name="T6" fmla="*/ 0 60000 65536"/>
                <a:gd name="T7" fmla="*/ 0 60000 65536"/>
                <a:gd name="T8" fmla="*/ 0 60000 65536"/>
                <a:gd name="T9" fmla="*/ 0 w 2624"/>
                <a:gd name="T10" fmla="*/ 0 h 569"/>
                <a:gd name="T11" fmla="*/ 2624 w 2624"/>
                <a:gd name="T12" fmla="*/ 569 h 56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24" h="569">
                  <a:moveTo>
                    <a:pt x="0" y="0"/>
                  </a:moveTo>
                  <a:cubicBezTo>
                    <a:pt x="512" y="221"/>
                    <a:pt x="818" y="235"/>
                    <a:pt x="1323" y="299"/>
                  </a:cubicBezTo>
                  <a:cubicBezTo>
                    <a:pt x="1828" y="363"/>
                    <a:pt x="2176" y="356"/>
                    <a:pt x="2624" y="569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 bwMode="auto">
            <a:xfrm flipV="1">
              <a:off x="3807722" y="3316407"/>
              <a:ext cx="177421" cy="36848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684896" y="4888174"/>
              <a:ext cx="288875" cy="36621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5194480" y="3675799"/>
              <a:ext cx="187285" cy="31803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16405" name="Oval 22"/>
            <p:cNvSpPr>
              <a:spLocks noChangeArrowheads="1"/>
            </p:cNvSpPr>
            <p:nvPr/>
          </p:nvSpPr>
          <p:spPr bwMode="auto">
            <a:xfrm>
              <a:off x="4398963" y="4471988"/>
              <a:ext cx="144462" cy="14446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7" name="Text Box 3"/>
          <p:cNvSpPr txBox="1">
            <a:spLocks noChangeArrowheads="1"/>
          </p:cNvSpPr>
          <p:nvPr/>
        </p:nvSpPr>
        <p:spPr bwMode="auto">
          <a:xfrm>
            <a:off x="6496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graphicFrame>
        <p:nvGraphicFramePr>
          <p:cNvPr id="17410" name="Object 26"/>
          <p:cNvGraphicFramePr>
            <a:graphicFrameLocks noChangeAspect="1"/>
          </p:cNvGraphicFramePr>
          <p:nvPr/>
        </p:nvGraphicFramePr>
        <p:xfrm>
          <a:off x="1735773" y="896938"/>
          <a:ext cx="5345112" cy="966787"/>
        </p:xfrm>
        <a:graphic>
          <a:graphicData uri="http://schemas.openxmlformats.org/presentationml/2006/ole">
            <p:oleObj spid="_x0000_s17410" name="Equation" r:id="rId4" imgW="2247840" imgH="406080" progId="Equation.DSMT4">
              <p:embed/>
            </p:oleObj>
          </a:graphicData>
        </a:graphic>
      </p:graphicFrame>
      <p:sp>
        <p:nvSpPr>
          <p:cNvPr id="17420" name="Text Box 27"/>
          <p:cNvSpPr txBox="1">
            <a:spLocks noChangeArrowheads="1"/>
          </p:cNvSpPr>
          <p:nvPr/>
        </p:nvSpPr>
        <p:spPr bwMode="auto">
          <a:xfrm>
            <a:off x="2356283" y="2133219"/>
            <a:ext cx="92685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Define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17411" name="Object 28"/>
          <p:cNvGraphicFramePr>
            <a:graphicFrameLocks noChangeAspect="1"/>
          </p:cNvGraphicFramePr>
          <p:nvPr/>
        </p:nvGraphicFramePr>
        <p:xfrm>
          <a:off x="3362008" y="2084769"/>
          <a:ext cx="2308225" cy="536575"/>
        </p:xfrm>
        <a:graphic>
          <a:graphicData uri="http://schemas.openxmlformats.org/presentationml/2006/ole">
            <p:oleObj spid="_x0000_s17411" name="Equation" r:id="rId5" imgW="1091880" imgH="253800" progId="Equation.DSMT4">
              <p:embed/>
            </p:oleObj>
          </a:graphicData>
        </a:graphic>
      </p:graphicFrame>
      <p:sp>
        <p:nvSpPr>
          <p:cNvPr id="17421" name="Text Box 29"/>
          <p:cNvSpPr txBox="1">
            <a:spLocks noChangeArrowheads="1"/>
          </p:cNvSpPr>
          <p:nvPr/>
        </p:nvSpPr>
        <p:spPr bwMode="auto">
          <a:xfrm>
            <a:off x="6043814" y="2169275"/>
            <a:ext cx="1554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This defines</a:t>
            </a:r>
          </a:p>
        </p:txBody>
      </p:sp>
      <p:graphicFrame>
        <p:nvGraphicFramePr>
          <p:cNvPr id="17412" name="Object 36"/>
          <p:cNvGraphicFramePr>
            <a:graphicFrameLocks noChangeAspect="1"/>
          </p:cNvGraphicFramePr>
          <p:nvPr/>
        </p:nvGraphicFramePr>
        <p:xfrm>
          <a:off x="6273879" y="2596030"/>
          <a:ext cx="1076946" cy="420272"/>
        </p:xfrm>
        <a:graphic>
          <a:graphicData uri="http://schemas.openxmlformats.org/presentationml/2006/ole">
            <p:oleObj spid="_x0000_s17412" name="Equation" r:id="rId6" imgW="520560" imgH="203040" progId="Equation.DSMT4">
              <p:embed/>
            </p:oleObj>
          </a:graphicData>
        </a:graphic>
      </p:graphicFrame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1433513" y="2922457"/>
            <a:ext cx="5972176" cy="3772031"/>
            <a:chOff x="1433513" y="2922457"/>
            <a:chExt cx="5972176" cy="3772031"/>
          </a:xfrm>
        </p:grpSpPr>
        <p:sp>
          <p:nvSpPr>
            <p:cNvPr id="17423" name="Freeform 55"/>
            <p:cNvSpPr>
              <a:spLocks/>
            </p:cNvSpPr>
            <p:nvPr/>
          </p:nvSpPr>
          <p:spPr bwMode="auto">
            <a:xfrm>
              <a:off x="4435476" y="4673600"/>
              <a:ext cx="1652588" cy="889000"/>
            </a:xfrm>
            <a:custGeom>
              <a:avLst/>
              <a:gdLst>
                <a:gd name="T0" fmla="*/ 1041 w 1041"/>
                <a:gd name="T1" fmla="*/ 560 h 560"/>
                <a:gd name="T2" fmla="*/ 465 w 1041"/>
                <a:gd name="T3" fmla="*/ 67 h 560"/>
                <a:gd name="T4" fmla="*/ 0 w 1041"/>
                <a:gd name="T5" fmla="*/ 35 h 560"/>
                <a:gd name="T6" fmla="*/ 93 w 1041"/>
                <a:gd name="T7" fmla="*/ 341 h 560"/>
                <a:gd name="T8" fmla="*/ 1041 w 1041"/>
                <a:gd name="T9" fmla="*/ 560 h 5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1"/>
                <a:gd name="T16" fmla="*/ 0 h 560"/>
                <a:gd name="T17" fmla="*/ 1041 w 1041"/>
                <a:gd name="T18" fmla="*/ 560 h 5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1" h="560">
                  <a:moveTo>
                    <a:pt x="1041" y="560"/>
                  </a:moveTo>
                  <a:cubicBezTo>
                    <a:pt x="846" y="55"/>
                    <a:pt x="531" y="0"/>
                    <a:pt x="465" y="67"/>
                  </a:cubicBezTo>
                  <a:cubicBezTo>
                    <a:pt x="318" y="46"/>
                    <a:pt x="201" y="50"/>
                    <a:pt x="0" y="35"/>
                  </a:cubicBezTo>
                  <a:cubicBezTo>
                    <a:pt x="111" y="357"/>
                    <a:pt x="212" y="18"/>
                    <a:pt x="93" y="341"/>
                  </a:cubicBezTo>
                  <a:cubicBezTo>
                    <a:pt x="645" y="470"/>
                    <a:pt x="351" y="401"/>
                    <a:pt x="1041" y="560"/>
                  </a:cubicBezTo>
                  <a:close/>
                </a:path>
              </a:pathLst>
            </a:custGeom>
            <a:solidFill>
              <a:srgbClr val="8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5" name="Line 33"/>
            <p:cNvSpPr>
              <a:spLocks noChangeShapeType="1"/>
            </p:cNvSpPr>
            <p:nvPr/>
          </p:nvSpPr>
          <p:spPr bwMode="auto">
            <a:xfrm flipV="1">
              <a:off x="3970338" y="4514850"/>
              <a:ext cx="3033713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26" name="Line 34"/>
            <p:cNvSpPr>
              <a:spLocks noChangeShapeType="1"/>
            </p:cNvSpPr>
            <p:nvPr/>
          </p:nvSpPr>
          <p:spPr bwMode="auto">
            <a:xfrm flipH="1" flipV="1">
              <a:off x="3978233" y="3538846"/>
              <a:ext cx="42" cy="98235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413" name="Object 35"/>
            <p:cNvGraphicFramePr>
              <a:graphicFrameLocks noChangeAspect="1"/>
            </p:cNvGraphicFramePr>
            <p:nvPr/>
          </p:nvGraphicFramePr>
          <p:xfrm>
            <a:off x="7129464" y="4378325"/>
            <a:ext cx="276225" cy="325438"/>
          </p:xfrm>
          <a:graphic>
            <a:graphicData uri="http://schemas.openxmlformats.org/presentationml/2006/ole">
              <p:oleObj spid="_x0000_s17413" name="Equation" r:id="rId7" imgW="139680" imgH="164880" progId="Equation.DSMT4">
                <p:embed/>
              </p:oleObj>
            </a:graphicData>
          </a:graphic>
        </p:graphicFrame>
        <p:graphicFrame>
          <p:nvGraphicFramePr>
            <p:cNvPr id="17414" name="Object 37"/>
            <p:cNvGraphicFramePr>
              <a:graphicFrameLocks noChangeAspect="1"/>
            </p:cNvGraphicFramePr>
            <p:nvPr/>
          </p:nvGraphicFramePr>
          <p:xfrm>
            <a:off x="2543877" y="5974134"/>
            <a:ext cx="695325" cy="360363"/>
          </p:xfrm>
          <a:graphic>
            <a:graphicData uri="http://schemas.openxmlformats.org/presentationml/2006/ole">
              <p:oleObj spid="_x0000_s17414" name="Equation" r:id="rId8" imgW="342720" imgH="177480" progId="Equation.DSMT4">
                <p:embed/>
              </p:oleObj>
            </a:graphicData>
          </a:graphic>
        </p:graphicFrame>
        <p:sp>
          <p:nvSpPr>
            <p:cNvPr id="17427" name="Line 38"/>
            <p:cNvSpPr>
              <a:spLocks noChangeShapeType="1"/>
            </p:cNvSpPr>
            <p:nvPr/>
          </p:nvSpPr>
          <p:spPr bwMode="auto">
            <a:xfrm flipH="1">
              <a:off x="1731963" y="4506913"/>
              <a:ext cx="2246313" cy="14795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4023" name="Freeform 39"/>
            <p:cNvSpPr>
              <a:spLocks/>
            </p:cNvSpPr>
            <p:nvPr/>
          </p:nvSpPr>
          <p:spPr bwMode="auto">
            <a:xfrm>
              <a:off x="1584326" y="3905250"/>
              <a:ext cx="3727451" cy="2143125"/>
            </a:xfrm>
            <a:custGeom>
              <a:avLst/>
              <a:gdLst/>
              <a:ahLst/>
              <a:cxnLst>
                <a:cxn ang="0">
                  <a:pos x="0" y="729"/>
                </a:cxn>
                <a:cxn ang="0">
                  <a:pos x="443" y="0"/>
                </a:cxn>
                <a:cxn ang="0">
                  <a:pos x="2348" y="513"/>
                </a:cxn>
                <a:cxn ang="0">
                  <a:pos x="1859" y="1350"/>
                </a:cxn>
                <a:cxn ang="0">
                  <a:pos x="0" y="729"/>
                </a:cxn>
              </a:cxnLst>
              <a:rect l="0" t="0" r="r" b="b"/>
              <a:pathLst>
                <a:path w="2348" h="1350">
                  <a:moveTo>
                    <a:pt x="0" y="729"/>
                  </a:moveTo>
                  <a:cubicBezTo>
                    <a:pt x="14" y="318"/>
                    <a:pt x="134" y="102"/>
                    <a:pt x="443" y="0"/>
                  </a:cubicBezTo>
                  <a:cubicBezTo>
                    <a:pt x="1025" y="381"/>
                    <a:pt x="1604" y="447"/>
                    <a:pt x="2348" y="513"/>
                  </a:cubicBezTo>
                  <a:cubicBezTo>
                    <a:pt x="2018" y="645"/>
                    <a:pt x="1899" y="1015"/>
                    <a:pt x="1859" y="1350"/>
                  </a:cubicBezTo>
                  <a:cubicBezTo>
                    <a:pt x="1472" y="1224"/>
                    <a:pt x="313" y="843"/>
                    <a:pt x="0" y="72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429" name="Freeform 40"/>
            <p:cNvSpPr>
              <a:spLocks/>
            </p:cNvSpPr>
            <p:nvPr/>
          </p:nvSpPr>
          <p:spPr bwMode="auto">
            <a:xfrm>
              <a:off x="4506914" y="4665663"/>
              <a:ext cx="1579563" cy="1362075"/>
            </a:xfrm>
            <a:custGeom>
              <a:avLst/>
              <a:gdLst>
                <a:gd name="T0" fmla="*/ 0 w 995"/>
                <a:gd name="T1" fmla="*/ 854 h 858"/>
                <a:gd name="T2" fmla="*/ 455 w 995"/>
                <a:gd name="T3" fmla="*/ 50 h 858"/>
                <a:gd name="T4" fmla="*/ 995 w 995"/>
                <a:gd name="T5" fmla="*/ 548 h 858"/>
                <a:gd name="T6" fmla="*/ 0 60000 65536"/>
                <a:gd name="T7" fmla="*/ 0 60000 65536"/>
                <a:gd name="T8" fmla="*/ 0 60000 65536"/>
                <a:gd name="T9" fmla="*/ 0 w 995"/>
                <a:gd name="T10" fmla="*/ 0 h 858"/>
                <a:gd name="T11" fmla="*/ 995 w 995"/>
                <a:gd name="T12" fmla="*/ 858 h 8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5" h="858">
                  <a:moveTo>
                    <a:pt x="0" y="854"/>
                  </a:moveTo>
                  <a:cubicBezTo>
                    <a:pt x="22" y="858"/>
                    <a:pt x="99" y="185"/>
                    <a:pt x="455" y="50"/>
                  </a:cubicBezTo>
                  <a:cubicBezTo>
                    <a:pt x="711" y="0"/>
                    <a:pt x="888" y="349"/>
                    <a:pt x="995" y="548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0" name="Freeform 41"/>
            <p:cNvSpPr>
              <a:spLocks/>
            </p:cNvSpPr>
            <p:nvPr/>
          </p:nvSpPr>
          <p:spPr bwMode="auto">
            <a:xfrm>
              <a:off x="1560513" y="3378200"/>
              <a:ext cx="4967288" cy="1447800"/>
            </a:xfrm>
            <a:custGeom>
              <a:avLst/>
              <a:gdLst>
                <a:gd name="T0" fmla="*/ 0 w 3129"/>
                <a:gd name="T1" fmla="*/ 0 h 912"/>
                <a:gd name="T2" fmla="*/ 1415 w 3129"/>
                <a:gd name="T3" fmla="*/ 719 h 912"/>
                <a:gd name="T4" fmla="*/ 3129 w 3129"/>
                <a:gd name="T5" fmla="*/ 761 h 912"/>
                <a:gd name="T6" fmla="*/ 0 60000 65536"/>
                <a:gd name="T7" fmla="*/ 0 60000 65536"/>
                <a:gd name="T8" fmla="*/ 0 60000 65536"/>
                <a:gd name="T9" fmla="*/ 0 w 3129"/>
                <a:gd name="T10" fmla="*/ 0 h 912"/>
                <a:gd name="T11" fmla="*/ 3129 w 3129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912">
                  <a:moveTo>
                    <a:pt x="0" y="0"/>
                  </a:moveTo>
                  <a:cubicBezTo>
                    <a:pt x="121" y="178"/>
                    <a:pt x="789" y="584"/>
                    <a:pt x="1415" y="719"/>
                  </a:cubicBezTo>
                  <a:cubicBezTo>
                    <a:pt x="1937" y="846"/>
                    <a:pt x="2645" y="912"/>
                    <a:pt x="3129" y="761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1" name="Freeform 42"/>
            <p:cNvSpPr>
              <a:spLocks/>
            </p:cNvSpPr>
            <p:nvPr/>
          </p:nvSpPr>
          <p:spPr bwMode="auto">
            <a:xfrm>
              <a:off x="1562101" y="3921125"/>
              <a:ext cx="720725" cy="1123950"/>
            </a:xfrm>
            <a:custGeom>
              <a:avLst/>
              <a:gdLst>
                <a:gd name="T0" fmla="*/ 0 w 425"/>
                <a:gd name="T1" fmla="*/ 704 h 694"/>
                <a:gd name="T2" fmla="*/ 454 w 425"/>
                <a:gd name="T3" fmla="*/ 0 h 694"/>
                <a:gd name="T4" fmla="*/ 0 60000 65536"/>
                <a:gd name="T5" fmla="*/ 0 60000 65536"/>
                <a:gd name="T6" fmla="*/ 0 w 425"/>
                <a:gd name="T7" fmla="*/ 0 h 694"/>
                <a:gd name="T8" fmla="*/ 425 w 425"/>
                <a:gd name="T9" fmla="*/ 694 h 6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5" h="694">
                  <a:moveTo>
                    <a:pt x="0" y="690"/>
                  </a:moveTo>
                  <a:cubicBezTo>
                    <a:pt x="23" y="694"/>
                    <a:pt x="48" y="57"/>
                    <a:pt x="425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2" name="Freeform 44"/>
            <p:cNvSpPr>
              <a:spLocks/>
            </p:cNvSpPr>
            <p:nvPr/>
          </p:nvSpPr>
          <p:spPr bwMode="auto">
            <a:xfrm>
              <a:off x="3246438" y="4551363"/>
              <a:ext cx="704850" cy="1046163"/>
            </a:xfrm>
            <a:custGeom>
              <a:avLst/>
              <a:gdLst>
                <a:gd name="T0" fmla="*/ 0 w 444"/>
                <a:gd name="T1" fmla="*/ 656 h 635"/>
                <a:gd name="T2" fmla="*/ 444 w 444"/>
                <a:gd name="T3" fmla="*/ 0 h 635"/>
                <a:gd name="T4" fmla="*/ 0 60000 65536"/>
                <a:gd name="T5" fmla="*/ 0 60000 65536"/>
                <a:gd name="T6" fmla="*/ 0 w 444"/>
                <a:gd name="T7" fmla="*/ 0 h 635"/>
                <a:gd name="T8" fmla="*/ 444 w 444"/>
                <a:gd name="T9" fmla="*/ 635 h 63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44" h="635">
                  <a:moveTo>
                    <a:pt x="0" y="632"/>
                  </a:moveTo>
                  <a:cubicBezTo>
                    <a:pt x="21" y="635"/>
                    <a:pt x="97" y="106"/>
                    <a:pt x="444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3" name="Line 45"/>
            <p:cNvSpPr>
              <a:spLocks noChangeShapeType="1"/>
            </p:cNvSpPr>
            <p:nvPr/>
          </p:nvSpPr>
          <p:spPr bwMode="auto">
            <a:xfrm>
              <a:off x="3979863" y="4584700"/>
              <a:ext cx="0" cy="1592263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7415" name="Object 46"/>
            <p:cNvGraphicFramePr>
              <a:graphicFrameLocks noChangeAspect="1"/>
            </p:cNvGraphicFramePr>
            <p:nvPr/>
          </p:nvGraphicFramePr>
          <p:xfrm>
            <a:off x="1433513" y="5953125"/>
            <a:ext cx="233363" cy="257175"/>
          </p:xfrm>
          <a:graphic>
            <a:graphicData uri="http://schemas.openxmlformats.org/presentationml/2006/ole">
              <p:oleObj spid="_x0000_s17415" name="Equation" r:id="rId9" imgW="126720" imgH="139680" progId="Equation.DSMT4">
                <p:embed/>
              </p:oleObj>
            </a:graphicData>
          </a:graphic>
        </p:graphicFrame>
        <p:graphicFrame>
          <p:nvGraphicFramePr>
            <p:cNvPr id="17416" name="Object 53"/>
            <p:cNvGraphicFramePr>
              <a:graphicFrameLocks noChangeAspect="1"/>
            </p:cNvGraphicFramePr>
            <p:nvPr/>
          </p:nvGraphicFramePr>
          <p:xfrm>
            <a:off x="4642098" y="5898325"/>
            <a:ext cx="695325" cy="360363"/>
          </p:xfrm>
          <a:graphic>
            <a:graphicData uri="http://schemas.openxmlformats.org/presentationml/2006/ole">
              <p:oleObj spid="_x0000_s17416" name="Equation" r:id="rId10" imgW="342720" imgH="177480" progId="Equation.DSMT4">
                <p:embed/>
              </p:oleObj>
            </a:graphicData>
          </a:graphic>
        </p:graphicFrame>
        <p:graphicFrame>
          <p:nvGraphicFramePr>
            <p:cNvPr id="17417" name="Object 57"/>
            <p:cNvGraphicFramePr>
              <a:graphicFrameLocks noChangeAspect="1"/>
            </p:cNvGraphicFramePr>
            <p:nvPr/>
          </p:nvGraphicFramePr>
          <p:xfrm>
            <a:off x="3492644" y="2922457"/>
            <a:ext cx="1008103" cy="530581"/>
          </p:xfrm>
          <a:graphic>
            <a:graphicData uri="http://schemas.openxmlformats.org/presentationml/2006/ole">
              <p:oleObj spid="_x0000_s17417" name="Equation" r:id="rId11" imgW="482400" imgH="253800" progId="Equation.DSMT4">
                <p:embed/>
              </p:oleObj>
            </a:graphicData>
          </a:graphic>
        </p:graphicFrame>
        <p:sp>
          <p:nvSpPr>
            <p:cNvPr id="17438" name="Text Box 59"/>
            <p:cNvSpPr txBox="1">
              <a:spLocks noChangeArrowheads="1"/>
            </p:cNvSpPr>
            <p:nvPr/>
          </p:nvSpPr>
          <p:spPr bwMode="auto">
            <a:xfrm>
              <a:off x="4378326" y="6297613"/>
              <a:ext cx="708025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hlink"/>
                  </a:solidFill>
                </a:rPr>
                <a:t>SDP</a:t>
              </a:r>
            </a:p>
          </p:txBody>
        </p:sp>
        <p:graphicFrame>
          <p:nvGraphicFramePr>
            <p:cNvPr id="17418" name="Object 60"/>
            <p:cNvGraphicFramePr>
              <a:graphicFrameLocks noChangeAspect="1"/>
            </p:cNvGraphicFramePr>
            <p:nvPr/>
          </p:nvGraphicFramePr>
          <p:xfrm>
            <a:off x="3881438" y="6154738"/>
            <a:ext cx="334963" cy="463550"/>
          </p:xfrm>
          <a:graphic>
            <a:graphicData uri="http://schemas.openxmlformats.org/presentationml/2006/ole">
              <p:oleObj spid="_x0000_s17418" name="Equation" r:id="rId12" imgW="164880" imgH="228600" progId="Equation.DSMT4">
                <p:embed/>
              </p:oleObj>
            </a:graphicData>
          </a:graphic>
        </p:graphicFrame>
        <p:sp>
          <p:nvSpPr>
            <p:cNvPr id="17424" name="Freeform 30"/>
            <p:cNvSpPr>
              <a:spLocks/>
            </p:cNvSpPr>
            <p:nvPr/>
          </p:nvSpPr>
          <p:spPr bwMode="auto">
            <a:xfrm>
              <a:off x="3162301" y="5770563"/>
              <a:ext cx="1749425" cy="744538"/>
            </a:xfrm>
            <a:custGeom>
              <a:avLst/>
              <a:gdLst>
                <a:gd name="T0" fmla="*/ 0 w 1024"/>
                <a:gd name="T1" fmla="*/ 469 h 426"/>
                <a:gd name="T2" fmla="*/ 1102 w 1024"/>
                <a:gd name="T3" fmla="*/ 0 h 426"/>
                <a:gd name="T4" fmla="*/ 0 60000 65536"/>
                <a:gd name="T5" fmla="*/ 0 60000 65536"/>
                <a:gd name="T6" fmla="*/ 0 w 1024"/>
                <a:gd name="T7" fmla="*/ 0 h 426"/>
                <a:gd name="T8" fmla="*/ 1024 w 1024"/>
                <a:gd name="T9" fmla="*/ 426 h 4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24" h="426">
                  <a:moveTo>
                    <a:pt x="0" y="426"/>
                  </a:moveTo>
                  <a:cubicBezTo>
                    <a:pt x="202" y="293"/>
                    <a:pt x="822" y="133"/>
                    <a:pt x="1024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34" name="Oval 48"/>
            <p:cNvSpPr>
              <a:spLocks noChangeArrowheads="1"/>
            </p:cNvSpPr>
            <p:nvPr/>
          </p:nvSpPr>
          <p:spPr bwMode="auto">
            <a:xfrm>
              <a:off x="3921126" y="6111875"/>
              <a:ext cx="114300" cy="114300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 flipV="1">
              <a:off x="3360717" y="4981435"/>
              <a:ext cx="133109" cy="25558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3206340" y="6365172"/>
              <a:ext cx="296884" cy="11875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4132613" y="6009776"/>
              <a:ext cx="280012" cy="10601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9" name="Line 45"/>
            <p:cNvSpPr>
              <a:spLocks noChangeShapeType="1"/>
            </p:cNvSpPr>
            <p:nvPr/>
          </p:nvSpPr>
          <p:spPr bwMode="auto">
            <a:xfrm>
              <a:off x="3586348" y="4833257"/>
              <a:ext cx="23749" cy="1496292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41" name="Straight Arrow Connector 40"/>
            <p:cNvCxnSpPr/>
            <p:nvPr/>
          </p:nvCxnSpPr>
          <p:spPr bwMode="auto">
            <a:xfrm>
              <a:off x="3978323" y="4524233"/>
              <a:ext cx="0" cy="22518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17419" name="Object 53"/>
            <p:cNvGraphicFramePr>
              <a:graphicFrameLocks noChangeAspect="1"/>
            </p:cNvGraphicFramePr>
            <p:nvPr/>
          </p:nvGraphicFramePr>
          <p:xfrm>
            <a:off x="4106741" y="4635153"/>
            <a:ext cx="334962" cy="412750"/>
          </p:xfrm>
          <a:graphic>
            <a:graphicData uri="http://schemas.openxmlformats.org/presentationml/2006/ole">
              <p:oleObj spid="_x0000_s17419" name="Equation" r:id="rId13" imgW="164880" imgH="203040" progId="Equation.DSMT4">
                <p:embed/>
              </p:oleObj>
            </a:graphicData>
          </a:graphic>
        </p:graphicFrame>
        <p:cxnSp>
          <p:nvCxnSpPr>
            <p:cNvPr id="43" name="Straight Connector 42"/>
            <p:cNvCxnSpPr>
              <a:stCxn id="39" idx="0"/>
            </p:cNvCxnSpPr>
            <p:nvPr/>
          </p:nvCxnSpPr>
          <p:spPr bwMode="auto">
            <a:xfrm flipV="1">
              <a:off x="3586348" y="4728949"/>
              <a:ext cx="391974" cy="10430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2" name="Object 53"/>
            <p:cNvGraphicFramePr>
              <a:graphicFrameLocks noChangeAspect="1"/>
            </p:cNvGraphicFramePr>
            <p:nvPr/>
          </p:nvGraphicFramePr>
          <p:xfrm>
            <a:off x="3539156" y="6373503"/>
            <a:ext cx="258762" cy="258763"/>
          </p:xfrm>
          <a:graphic>
            <a:graphicData uri="http://schemas.openxmlformats.org/presentationml/2006/ole">
              <p:oleObj spid="_x0000_s17420" name="Equation" r:id="rId14" imgW="126720" imgH="126720" progId="Equation.DSMT4">
                <p:embed/>
              </p:oleObj>
            </a:graphicData>
          </a:graphic>
        </p:graphicFrame>
        <p:sp>
          <p:nvSpPr>
            <p:cNvPr id="52" name="Oval 48"/>
            <p:cNvSpPr>
              <a:spLocks noChangeArrowheads="1"/>
            </p:cNvSpPr>
            <p:nvPr/>
          </p:nvSpPr>
          <p:spPr bwMode="auto">
            <a:xfrm>
              <a:off x="3551010" y="6260113"/>
              <a:ext cx="106588" cy="106588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</a:t>
            </a:r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434129" y="928422"/>
            <a:ext cx="2173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Complex Integral: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526601" y="3871886"/>
            <a:ext cx="1779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</a:rPr>
              <a:t>Peter Joseph William Debye </a:t>
            </a:r>
            <a:r>
              <a:rPr lang="en-US" sz="1200" b="0" dirty="0" smtClean="0">
                <a:solidFill>
                  <a:schemeClr val="bg2"/>
                </a:solidFill>
              </a:rPr>
              <a:t>(March 24, 1884 – November 2, 1966) was a Dutch physicist and physical chemist, and Nobel laureate in Chemistry.</a:t>
            </a:r>
            <a:endParaRPr lang="en-US" sz="1200" b="0" dirty="0">
              <a:solidFill>
                <a:schemeClr val="bg2"/>
              </a:solidFill>
            </a:endParaRPr>
          </a:p>
        </p:txBody>
      </p:sp>
      <p:pic>
        <p:nvPicPr>
          <p:cNvPr id="15" name="Picture 12" descr="http://upload.wikimedia.org/wikipedia/commons/6/62/Debye1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9298" y="1212283"/>
            <a:ext cx="1698997" cy="2412576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3836112" y="5827198"/>
            <a:ext cx="29129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dirty="0" smtClean="0">
                <a:solidFill>
                  <a:schemeClr val="bg2"/>
                </a:solidFill>
              </a:rPr>
              <a:t>http://en.wikipedia.org/wiki/Peter_Debye</a:t>
            </a:r>
            <a:endParaRPr lang="en-US" sz="1200" b="0" dirty="0">
              <a:solidFill>
                <a:schemeClr val="bg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203" y="4216802"/>
            <a:ext cx="341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chemeClr val="bg2"/>
                </a:solidFill>
              </a:rPr>
              <a:t>The method was published by Peter Debye in 1909. Debye noted in his work that the method was developed in a unpublished note by Bernhard Riemann (1863). </a:t>
            </a:r>
            <a:endParaRPr lang="en-US" sz="1600" b="0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923" y="2903251"/>
            <a:ext cx="3411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chemeClr val="bg2"/>
                </a:solidFill>
              </a:rPr>
              <a:t>This is an extension of Laplace’s method to treat integrals in the </a:t>
            </a:r>
            <a:r>
              <a:rPr lang="en-US" b="0" i="1" dirty="0" smtClean="0">
                <a:solidFill>
                  <a:schemeClr val="bg2"/>
                </a:solidFill>
              </a:rPr>
              <a:t>complex plane</a:t>
            </a:r>
            <a:r>
              <a:rPr lang="en-US" b="0" dirty="0" smtClean="0">
                <a:solidFill>
                  <a:schemeClr val="bg2"/>
                </a:solidFill>
              </a:rPr>
              <a:t>.</a:t>
            </a:r>
            <a:endParaRPr lang="en-US" b="0" dirty="0">
              <a:solidFill>
                <a:schemeClr val="bg2"/>
              </a:solidFill>
            </a:endParaRPr>
          </a:p>
        </p:txBody>
      </p:sp>
      <p:pic>
        <p:nvPicPr>
          <p:cNvPr id="1028" name="Picture 4" descr="http://upload.wikimedia.org/wikipedia/commons/thumb/8/82/Georg_Friedrich_Bernhard_Riemann.jpeg/225px-Georg_Friedrich_Bernhard_Riemann.jpe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92001" y="1350880"/>
            <a:ext cx="2143125" cy="2343151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567058" y="3887664"/>
            <a:ext cx="2458192" cy="149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088" tIns="7935" rIns="38088" bIns="793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  <a:t>Georg Friedrich Bernhard Riemann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  <a:cs typeface="Arial" charset="0"/>
              </a:rPr>
              <a:t> (September 17, 1826 – July 20, 1866) was an influential German mathematician who made lasting contributions to analysis and differential geometry, some of them enabling the later development of general relativity.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7917" y="6151418"/>
            <a:ext cx="342603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0" dirty="0" smtClean="0">
                <a:solidFill>
                  <a:schemeClr val="bg2"/>
                </a:solidFill>
              </a:rPr>
              <a:t>http://en.wikipedia.org/wiki/Bernhard_Riemann</a:t>
            </a:r>
            <a:endParaRPr lang="en-US" sz="1200" b="0" dirty="0">
              <a:solidFill>
                <a:schemeClr val="bg2"/>
              </a:solidFill>
            </a:endParaRPr>
          </a:p>
        </p:txBody>
      </p:sp>
      <p:sp>
        <p:nvSpPr>
          <p:cNvPr id="20" name="Rectangle 41"/>
          <p:cNvSpPr>
            <a:spLocks noChangeArrowheads="1"/>
          </p:cNvSpPr>
          <p:nvPr/>
        </p:nvSpPr>
        <p:spPr bwMode="auto">
          <a:xfrm>
            <a:off x="238661" y="1421748"/>
            <a:ext cx="3849688" cy="1214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465157" y="1658015"/>
          <a:ext cx="3357563" cy="908050"/>
        </p:xfrm>
        <a:graphic>
          <a:graphicData uri="http://schemas.openxmlformats.org/presentationml/2006/ole">
            <p:oleObj spid="_x0000_s1026" name="Equation" r:id="rId7" imgW="1409400" imgH="380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Text Box 2"/>
          <p:cNvSpPr txBox="1">
            <a:spLocks noChangeArrowheads="1"/>
          </p:cNvSpPr>
          <p:nvPr/>
        </p:nvSpPr>
        <p:spPr bwMode="auto">
          <a:xfrm>
            <a:off x="6800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1878920" y="4885112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18434" name="Object 30"/>
          <p:cNvGraphicFramePr>
            <a:graphicFrameLocks noChangeAspect="1"/>
          </p:cNvGraphicFramePr>
          <p:nvPr/>
        </p:nvGraphicFramePr>
        <p:xfrm>
          <a:off x="1964690" y="1184910"/>
          <a:ext cx="4770438" cy="906463"/>
        </p:xfrm>
        <a:graphic>
          <a:graphicData uri="http://schemas.openxmlformats.org/presentationml/2006/ole">
            <p:oleObj spid="_x0000_s18434" name="Equation" r:id="rId4" imgW="2273040" imgH="431640" progId="Equation.DSMT4">
              <p:embed/>
            </p:oleObj>
          </a:graphicData>
        </a:graphic>
      </p:graphicFrame>
      <p:graphicFrame>
        <p:nvGraphicFramePr>
          <p:cNvPr id="18435" name="Object 31"/>
          <p:cNvGraphicFramePr>
            <a:graphicFrameLocks noChangeAspect="1"/>
          </p:cNvGraphicFramePr>
          <p:nvPr/>
        </p:nvGraphicFramePr>
        <p:xfrm>
          <a:off x="1876611" y="2679185"/>
          <a:ext cx="5345112" cy="974725"/>
        </p:xfrm>
        <a:graphic>
          <a:graphicData uri="http://schemas.openxmlformats.org/presentationml/2006/ole">
            <p:oleObj spid="_x0000_s18435" name="Equation" r:id="rId5" imgW="2438280" imgH="444240" progId="Equation.DSMT4">
              <p:embed/>
            </p:oleObj>
          </a:graphicData>
        </a:graphic>
      </p:graphicFrame>
      <p:graphicFrame>
        <p:nvGraphicFramePr>
          <p:cNvPr id="18436" name="Object 32"/>
          <p:cNvGraphicFramePr>
            <a:graphicFrameLocks noChangeAspect="1"/>
          </p:cNvGraphicFramePr>
          <p:nvPr/>
        </p:nvGraphicFramePr>
        <p:xfrm>
          <a:off x="2324223" y="5340762"/>
          <a:ext cx="4497388" cy="1033463"/>
        </p:xfrm>
        <a:graphic>
          <a:graphicData uri="http://schemas.openxmlformats.org/presentationml/2006/ole">
            <p:oleObj spid="_x0000_s18436" name="Equation" r:id="rId6" imgW="2044440" imgH="469800" progId="Equation.DSMT4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91310" y="3954483"/>
            <a:ext cx="6083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chemeClr val="bg2"/>
                </a:solidFill>
              </a:rPr>
              <a:t>(This gives the leading term of the asymptotic expansion.)</a:t>
            </a:r>
            <a:endParaRPr lang="en-US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762000" y="4338638"/>
            <a:ext cx="31178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Take one more derivative:</a:t>
            </a:r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auto">
          <a:xfrm>
            <a:off x="679768" y="1036955"/>
            <a:ext cx="3160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To evaluate the derivative:</a:t>
            </a:r>
          </a:p>
        </p:txBody>
      </p:sp>
      <p:graphicFrame>
        <p:nvGraphicFramePr>
          <p:cNvPr id="19458" name="Object 8"/>
          <p:cNvGraphicFramePr>
            <a:graphicFrameLocks noChangeAspect="1"/>
          </p:cNvGraphicFramePr>
          <p:nvPr/>
        </p:nvGraphicFramePr>
        <p:xfrm>
          <a:off x="2513013" y="1593850"/>
          <a:ext cx="2600325" cy="1082675"/>
        </p:xfrm>
        <a:graphic>
          <a:graphicData uri="http://schemas.openxmlformats.org/presentationml/2006/ole">
            <p:oleObj spid="_x0000_s19458" name="Equation" r:id="rId4" imgW="1218960" imgH="507960" progId="Equation.DSMT4">
              <p:embed/>
            </p:oleObj>
          </a:graphicData>
        </a:graphic>
      </p:graphicFrame>
      <p:graphicFrame>
        <p:nvGraphicFramePr>
          <p:cNvPr id="19459" name="Object 9"/>
          <p:cNvGraphicFramePr>
            <a:graphicFrameLocks noChangeAspect="1"/>
          </p:cNvGraphicFramePr>
          <p:nvPr/>
        </p:nvGraphicFramePr>
        <p:xfrm>
          <a:off x="2421890" y="4992053"/>
          <a:ext cx="4378325" cy="1008062"/>
        </p:xfrm>
        <a:graphic>
          <a:graphicData uri="http://schemas.openxmlformats.org/presentationml/2006/ole">
            <p:oleObj spid="_x0000_s19459" name="Equation" r:id="rId5" imgW="1930320" imgH="444240" progId="Equation.DSMT4">
              <p:embed/>
            </p:oleObj>
          </a:graphicData>
        </a:graphic>
      </p:graphicFrame>
      <p:sp>
        <p:nvSpPr>
          <p:cNvPr id="19464" name="Text Box 11"/>
          <p:cNvSpPr txBox="1">
            <a:spLocks noChangeArrowheads="1"/>
          </p:cNvSpPr>
          <p:nvPr/>
        </p:nvSpPr>
        <p:spPr bwMode="auto">
          <a:xfrm>
            <a:off x="5368925" y="3238375"/>
            <a:ext cx="3328155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 b="0" dirty="0">
                <a:solidFill>
                  <a:schemeClr val="hlink"/>
                </a:solidFill>
              </a:rPr>
              <a:t>At the </a:t>
            </a:r>
            <a:r>
              <a:rPr lang="en-US" sz="1600" b="0" dirty="0" smtClean="0">
                <a:solidFill>
                  <a:schemeClr val="hlink"/>
                </a:solidFill>
              </a:rPr>
              <a:t>saddle point </a:t>
            </a:r>
            <a:r>
              <a:rPr lang="en-US" sz="1600" b="0" dirty="0">
                <a:solidFill>
                  <a:schemeClr val="hlink"/>
                </a:solidFill>
              </a:rPr>
              <a:t>this gives </a:t>
            </a:r>
            <a:r>
              <a:rPr lang="en-US" sz="1600" b="0" dirty="0">
                <a:solidFill>
                  <a:schemeClr val="hlink"/>
                </a:solidFill>
                <a:latin typeface="Times New Roman" pitchFamily="18" charset="0"/>
              </a:rPr>
              <a:t>0 = 0.</a:t>
            </a:r>
          </a:p>
        </p:txBody>
      </p:sp>
      <p:graphicFrame>
        <p:nvGraphicFramePr>
          <p:cNvPr id="19460" name="Object 12"/>
          <p:cNvGraphicFramePr>
            <a:graphicFrameLocks noChangeAspect="1"/>
          </p:cNvGraphicFramePr>
          <p:nvPr/>
        </p:nvGraphicFramePr>
        <p:xfrm>
          <a:off x="2787650" y="2946400"/>
          <a:ext cx="2355850" cy="919163"/>
        </p:xfrm>
        <a:graphic>
          <a:graphicData uri="http://schemas.openxmlformats.org/presentationml/2006/ole">
            <p:oleObj spid="_x0000_s19460" name="Equation" r:id="rId6" imgW="1104840" imgH="43164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213268" y="2268186"/>
            <a:ext cx="32022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2"/>
                </a:solidFill>
              </a:rPr>
              <a:t>(Recall: </a:t>
            </a:r>
            <a:r>
              <a:rPr lang="en-US" sz="1600" b="0" i="1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b="0" dirty="0" smtClean="0">
                <a:solidFill>
                  <a:schemeClr val="bg2"/>
                </a:solidFill>
              </a:rPr>
              <a:t> is constant along SDP.)</a:t>
            </a:r>
            <a:endParaRPr lang="en-US" sz="16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171884" y="1464623"/>
            <a:ext cx="4238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At</a:t>
            </a:r>
          </a:p>
        </p:txBody>
      </p:sp>
      <p:graphicFrame>
        <p:nvGraphicFramePr>
          <p:cNvPr id="20482" name="Object 7"/>
          <p:cNvGraphicFramePr>
            <a:graphicFrameLocks noChangeAspect="1"/>
          </p:cNvGraphicFramePr>
          <p:nvPr/>
        </p:nvGraphicFramePr>
        <p:xfrm>
          <a:off x="1716088" y="1446204"/>
          <a:ext cx="877887" cy="396875"/>
        </p:xfrm>
        <a:graphic>
          <a:graphicData uri="http://schemas.openxmlformats.org/presentationml/2006/ole">
            <p:oleObj spid="_x0000_s20482" name="Equation" r:id="rId4" imgW="393480" imgH="177480" progId="Equation.DSMT4">
              <p:embed/>
            </p:oleObj>
          </a:graphicData>
        </a:graphic>
      </p:graphicFrame>
      <p:graphicFrame>
        <p:nvGraphicFramePr>
          <p:cNvPr id="20483" name="Object 8"/>
          <p:cNvGraphicFramePr>
            <a:graphicFrameLocks noChangeAspect="1"/>
          </p:cNvGraphicFramePr>
          <p:nvPr/>
        </p:nvGraphicFramePr>
        <p:xfrm>
          <a:off x="3211513" y="1498600"/>
          <a:ext cx="2551112" cy="985838"/>
        </p:xfrm>
        <a:graphic>
          <a:graphicData uri="http://schemas.openxmlformats.org/presentationml/2006/ole">
            <p:oleObj spid="_x0000_s20483" name="Equation" r:id="rId5" imgW="1346040" imgH="520560" progId="Equation.DSMT4">
              <p:embed/>
            </p:oleObj>
          </a:graphicData>
        </a:graphic>
      </p:graphicFrame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2447872" y="2760778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20484" name="Object 10"/>
          <p:cNvGraphicFramePr>
            <a:graphicFrameLocks noChangeAspect="1"/>
          </p:cNvGraphicFramePr>
          <p:nvPr/>
        </p:nvGraphicFramePr>
        <p:xfrm>
          <a:off x="3073400" y="3030538"/>
          <a:ext cx="3089275" cy="1177925"/>
        </p:xfrm>
        <a:graphic>
          <a:graphicData uri="http://schemas.openxmlformats.org/presentationml/2006/ole">
            <p:oleObj spid="_x0000_s20484" name="Equation" r:id="rId6" imgW="1396800" imgH="533160" progId="Equation.DSMT4">
              <p:embed/>
            </p:oleObj>
          </a:graphicData>
        </a:graphic>
      </p:graphicFrame>
      <p:graphicFrame>
        <p:nvGraphicFramePr>
          <p:cNvPr id="20485" name="Object 12"/>
          <p:cNvGraphicFramePr>
            <a:graphicFrameLocks noChangeAspect="1"/>
          </p:cNvGraphicFramePr>
          <p:nvPr/>
        </p:nvGraphicFramePr>
        <p:xfrm>
          <a:off x="1957388" y="5267325"/>
          <a:ext cx="5054600" cy="1173163"/>
        </p:xfrm>
        <a:graphic>
          <a:graphicData uri="http://schemas.openxmlformats.org/presentationml/2006/ole">
            <p:oleObj spid="_x0000_s20485" name="Equation" r:id="rId7" imgW="2298600" imgH="533160" progId="Equation.DSMT4">
              <p:embed/>
            </p:oleObj>
          </a:graphicData>
        </a:graphic>
      </p:graphicFrame>
      <p:sp>
        <p:nvSpPr>
          <p:cNvPr id="20489" name="Text Box 13"/>
          <p:cNvSpPr txBox="1">
            <a:spLocks noChangeArrowheads="1"/>
          </p:cNvSpPr>
          <p:nvPr/>
        </p:nvSpPr>
        <p:spPr bwMode="auto">
          <a:xfrm>
            <a:off x="1166813" y="4691063"/>
            <a:ext cx="2005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Hence, we have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Text Box 2"/>
          <p:cNvSpPr txBox="1">
            <a:spLocks noChangeArrowheads="1"/>
          </p:cNvSpPr>
          <p:nvPr/>
        </p:nvSpPr>
        <p:spPr bwMode="auto">
          <a:xfrm>
            <a:off x="7410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21513" name="Text Box 3"/>
          <p:cNvSpPr txBox="1">
            <a:spLocks noChangeArrowheads="1"/>
          </p:cNvSpPr>
          <p:nvPr/>
        </p:nvSpPr>
        <p:spPr bwMode="auto">
          <a:xfrm>
            <a:off x="292735" y="1037021"/>
            <a:ext cx="654397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Note: </a:t>
            </a:r>
            <a:r>
              <a:rPr lang="en-US" sz="2000" b="0" dirty="0" smtClean="0">
                <a:solidFill>
                  <a:schemeClr val="hlink"/>
                </a:solidFill>
              </a:rPr>
              <a:t>There </a:t>
            </a:r>
            <a:r>
              <a:rPr lang="en-US" sz="2000" b="0" dirty="0">
                <a:solidFill>
                  <a:schemeClr val="hlink"/>
                </a:solidFill>
              </a:rPr>
              <a:t>is an </a:t>
            </a:r>
            <a:r>
              <a:rPr lang="en-US" sz="2000" b="0" u="sng" dirty="0">
                <a:solidFill>
                  <a:schemeClr val="hlink"/>
                </a:solidFill>
              </a:rPr>
              <a:t>ambiguity</a:t>
            </a:r>
            <a:r>
              <a:rPr lang="en-US" sz="2000" b="0" dirty="0">
                <a:solidFill>
                  <a:schemeClr val="hlink"/>
                </a:solidFill>
              </a:rPr>
              <a:t> in </a:t>
            </a:r>
            <a:r>
              <a:rPr lang="en-US" sz="2000" b="0" dirty="0" smtClean="0">
                <a:solidFill>
                  <a:schemeClr val="hlink"/>
                </a:solidFill>
              </a:rPr>
              <a:t>sign for the square root:</a:t>
            </a:r>
            <a:endParaRPr lang="en-US" sz="2000" b="0" dirty="0">
              <a:solidFill>
                <a:schemeClr val="hlink"/>
              </a:solidFill>
            </a:endParaRPr>
          </a:p>
        </p:txBody>
      </p:sp>
      <p:graphicFrame>
        <p:nvGraphicFramePr>
          <p:cNvPr id="21506" name="Object 9"/>
          <p:cNvGraphicFramePr>
            <a:graphicFrameLocks noChangeAspect="1"/>
          </p:cNvGraphicFramePr>
          <p:nvPr/>
        </p:nvGraphicFramePr>
        <p:xfrm>
          <a:off x="512763" y="4859338"/>
          <a:ext cx="2535237" cy="965200"/>
        </p:xfrm>
        <a:graphic>
          <a:graphicData uri="http://schemas.openxmlformats.org/presentationml/2006/ole">
            <p:oleObj spid="_x0000_s21506" name="Equation" r:id="rId4" imgW="1168200" imgH="444240" progId="Equation.DSMT4">
              <p:embed/>
            </p:oleObj>
          </a:graphicData>
        </a:graphic>
      </p:graphicFrame>
      <p:graphicFrame>
        <p:nvGraphicFramePr>
          <p:cNvPr id="21507" name="Object 10"/>
          <p:cNvGraphicFramePr>
            <a:graphicFrameLocks noChangeAspect="1"/>
          </p:cNvGraphicFramePr>
          <p:nvPr/>
        </p:nvGraphicFramePr>
        <p:xfrm>
          <a:off x="895350" y="1793875"/>
          <a:ext cx="3087688" cy="1177925"/>
        </p:xfrm>
        <a:graphic>
          <a:graphicData uri="http://schemas.openxmlformats.org/presentationml/2006/ole">
            <p:oleObj spid="_x0000_s21507" name="Equation" r:id="rId5" imgW="1396800" imgH="533160" progId="Equation.DSMT4">
              <p:embed/>
            </p:oleObj>
          </a:graphicData>
        </a:graphic>
      </p:graphicFrame>
      <p:sp>
        <p:nvSpPr>
          <p:cNvPr id="21514" name="Text Box 11"/>
          <p:cNvSpPr txBox="1">
            <a:spLocks noChangeArrowheads="1"/>
          </p:cNvSpPr>
          <p:nvPr/>
        </p:nvSpPr>
        <p:spPr bwMode="auto">
          <a:xfrm>
            <a:off x="187325" y="4203700"/>
            <a:ext cx="36131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To avoid this ambiguity, define</a:t>
            </a:r>
          </a:p>
        </p:txBody>
      </p:sp>
      <p:grpSp>
        <p:nvGrpSpPr>
          <p:cNvPr id="21515" name="Group 26"/>
          <p:cNvGrpSpPr>
            <a:grpSpLocks/>
          </p:cNvGrpSpPr>
          <p:nvPr/>
        </p:nvGrpSpPr>
        <p:grpSpPr bwMode="auto">
          <a:xfrm>
            <a:off x="4795849" y="2717800"/>
            <a:ext cx="3414718" cy="3467099"/>
            <a:chOff x="3063" y="1934"/>
            <a:chExt cx="2151" cy="2184"/>
          </a:xfrm>
        </p:grpSpPr>
        <p:sp>
          <p:nvSpPr>
            <p:cNvPr id="21516" name="Line 13"/>
            <p:cNvSpPr>
              <a:spLocks noChangeShapeType="1"/>
            </p:cNvSpPr>
            <p:nvPr/>
          </p:nvSpPr>
          <p:spPr bwMode="auto">
            <a:xfrm flipV="1">
              <a:off x="3063" y="3556"/>
              <a:ext cx="186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7" name="Line 14"/>
            <p:cNvSpPr>
              <a:spLocks noChangeShapeType="1"/>
            </p:cNvSpPr>
            <p:nvPr/>
          </p:nvSpPr>
          <p:spPr bwMode="auto">
            <a:xfrm flipH="1" flipV="1">
              <a:off x="3473" y="2177"/>
              <a:ext cx="1" cy="194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508" name="Object 15"/>
            <p:cNvGraphicFramePr>
              <a:graphicFrameLocks noChangeAspect="1"/>
            </p:cNvGraphicFramePr>
            <p:nvPr/>
          </p:nvGraphicFramePr>
          <p:xfrm>
            <a:off x="3398" y="1934"/>
            <a:ext cx="168" cy="200"/>
          </p:xfrm>
          <a:graphic>
            <a:graphicData uri="http://schemas.openxmlformats.org/presentationml/2006/ole">
              <p:oleObj spid="_x0000_s21508" name="Equation" r:id="rId6" imgW="139680" imgH="164880" progId="Equation.DSMT4">
                <p:embed/>
              </p:oleObj>
            </a:graphicData>
          </a:graphic>
        </p:graphicFrame>
        <p:sp>
          <p:nvSpPr>
            <p:cNvPr id="21518" name="Freeform 16"/>
            <p:cNvSpPr>
              <a:spLocks/>
            </p:cNvSpPr>
            <p:nvPr/>
          </p:nvSpPr>
          <p:spPr bwMode="auto">
            <a:xfrm>
              <a:off x="3691" y="2363"/>
              <a:ext cx="1180" cy="1678"/>
            </a:xfrm>
            <a:custGeom>
              <a:avLst/>
              <a:gdLst>
                <a:gd name="T0" fmla="*/ 0 w 1180"/>
                <a:gd name="T1" fmla="*/ 1678 h 1678"/>
                <a:gd name="T2" fmla="*/ 628 w 1180"/>
                <a:gd name="T3" fmla="*/ 816 h 1678"/>
                <a:gd name="T4" fmla="*/ 1180 w 1180"/>
                <a:gd name="T5" fmla="*/ 0 h 1678"/>
                <a:gd name="T6" fmla="*/ 0 60000 65536"/>
                <a:gd name="T7" fmla="*/ 0 60000 65536"/>
                <a:gd name="T8" fmla="*/ 0 60000 65536"/>
                <a:gd name="T9" fmla="*/ 0 w 1180"/>
                <a:gd name="T10" fmla="*/ 0 h 1678"/>
                <a:gd name="T11" fmla="*/ 1180 w 1180"/>
                <a:gd name="T12" fmla="*/ 1678 h 1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80" h="1678">
                  <a:moveTo>
                    <a:pt x="0" y="1678"/>
                  </a:moveTo>
                  <a:cubicBezTo>
                    <a:pt x="149" y="1345"/>
                    <a:pt x="277" y="1117"/>
                    <a:pt x="628" y="816"/>
                  </a:cubicBezTo>
                  <a:cubicBezTo>
                    <a:pt x="979" y="515"/>
                    <a:pt x="1138" y="193"/>
                    <a:pt x="1180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509" name="Object 17"/>
            <p:cNvGraphicFramePr>
              <a:graphicFrameLocks noChangeAspect="1"/>
            </p:cNvGraphicFramePr>
            <p:nvPr/>
          </p:nvGraphicFramePr>
          <p:xfrm>
            <a:off x="4668" y="2790"/>
            <a:ext cx="389" cy="308"/>
          </p:xfrm>
          <a:graphic>
            <a:graphicData uri="http://schemas.openxmlformats.org/presentationml/2006/ole">
              <p:oleObj spid="_x0000_s21509" name="Equation" r:id="rId7" imgW="304560" imgH="241200" progId="Equation.DSMT4">
                <p:embed/>
              </p:oleObj>
            </a:graphicData>
          </a:graphic>
        </p:graphicFrame>
        <p:graphicFrame>
          <p:nvGraphicFramePr>
            <p:cNvPr id="21510" name="Object 18"/>
            <p:cNvGraphicFramePr>
              <a:graphicFrameLocks noChangeAspect="1"/>
            </p:cNvGraphicFramePr>
            <p:nvPr/>
          </p:nvGraphicFramePr>
          <p:xfrm>
            <a:off x="5062" y="3480"/>
            <a:ext cx="152" cy="168"/>
          </p:xfrm>
          <a:graphic>
            <a:graphicData uri="http://schemas.openxmlformats.org/presentationml/2006/ole">
              <p:oleObj spid="_x0000_s21510" name="Equation" r:id="rId8" imgW="126720" imgH="139680" progId="Equation.DSMT4">
                <p:embed/>
              </p:oleObj>
            </a:graphicData>
          </a:graphic>
        </p:graphicFrame>
        <p:sp>
          <p:nvSpPr>
            <p:cNvPr id="21519" name="Line 19"/>
            <p:cNvSpPr>
              <a:spLocks noChangeShapeType="1"/>
            </p:cNvSpPr>
            <p:nvPr/>
          </p:nvSpPr>
          <p:spPr bwMode="auto">
            <a:xfrm>
              <a:off x="4374" y="3117"/>
              <a:ext cx="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20" name="Line 20"/>
            <p:cNvSpPr>
              <a:spLocks noChangeShapeType="1"/>
            </p:cNvSpPr>
            <p:nvPr/>
          </p:nvSpPr>
          <p:spPr bwMode="auto">
            <a:xfrm flipV="1">
              <a:off x="4594" y="2833"/>
              <a:ext cx="49" cy="64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21" name="Arc 21"/>
            <p:cNvSpPr>
              <a:spLocks/>
            </p:cNvSpPr>
            <p:nvPr/>
          </p:nvSpPr>
          <p:spPr bwMode="auto">
            <a:xfrm>
              <a:off x="4492" y="2999"/>
              <a:ext cx="108" cy="12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511" name="Object 22"/>
            <p:cNvGraphicFramePr>
              <a:graphicFrameLocks noChangeAspect="1"/>
            </p:cNvGraphicFramePr>
            <p:nvPr/>
          </p:nvGraphicFramePr>
          <p:xfrm>
            <a:off x="4080" y="2737"/>
            <a:ext cx="254" cy="352"/>
          </p:xfrm>
          <a:graphic>
            <a:graphicData uri="http://schemas.openxmlformats.org/presentationml/2006/ole">
              <p:oleObj spid="_x0000_s21511" name="Equation" r:id="rId9" imgW="164880" imgH="228600" progId="Equation.DSMT4">
                <p:embed/>
              </p:oleObj>
            </a:graphicData>
          </a:graphic>
        </p:graphicFrame>
        <p:sp>
          <p:nvSpPr>
            <p:cNvPr id="21522" name="Oval 23"/>
            <p:cNvSpPr>
              <a:spLocks noChangeArrowheads="1"/>
            </p:cNvSpPr>
            <p:nvPr/>
          </p:nvSpPr>
          <p:spPr bwMode="auto">
            <a:xfrm>
              <a:off x="4357" y="3069"/>
              <a:ext cx="88" cy="79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Text Box 2"/>
          <p:cNvSpPr txBox="1">
            <a:spLocks noChangeArrowheads="1"/>
          </p:cNvSpPr>
          <p:nvPr/>
        </p:nvSpPr>
        <p:spPr bwMode="auto">
          <a:xfrm>
            <a:off x="706211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931863" y="3708400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22530" name="Object 14"/>
          <p:cNvGraphicFramePr>
            <a:graphicFrameLocks noChangeAspect="1"/>
          </p:cNvGraphicFramePr>
          <p:nvPr/>
        </p:nvGraphicFramePr>
        <p:xfrm>
          <a:off x="2284413" y="1974850"/>
          <a:ext cx="3676650" cy="1176338"/>
        </p:xfrm>
        <a:graphic>
          <a:graphicData uri="http://schemas.openxmlformats.org/presentationml/2006/ole">
            <p:oleObj spid="_x0000_s22530" name="Equation" r:id="rId4" imgW="1587240" imgH="507960" progId="Equation.DSMT4">
              <p:embed/>
            </p:oleObj>
          </a:graphicData>
        </a:graphic>
      </p:graphicFrame>
      <p:sp>
        <p:nvSpPr>
          <p:cNvPr id="22535" name="Text Box 16"/>
          <p:cNvSpPr txBox="1">
            <a:spLocks noChangeArrowheads="1"/>
          </p:cNvSpPr>
          <p:nvPr/>
        </p:nvSpPr>
        <p:spPr bwMode="auto">
          <a:xfrm>
            <a:off x="1000125" y="1226911"/>
            <a:ext cx="36941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 derivative term is therefore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622675" y="4320725"/>
            <a:ext cx="5727700" cy="1535113"/>
            <a:chOff x="1717675" y="4451350"/>
            <a:chExt cx="5727700" cy="1535113"/>
          </a:xfrm>
        </p:grpSpPr>
        <p:sp>
          <p:nvSpPr>
            <p:cNvPr id="22532" name="Rectangle 18"/>
            <p:cNvSpPr>
              <a:spLocks noChangeArrowheads="1"/>
            </p:cNvSpPr>
            <p:nvPr/>
          </p:nvSpPr>
          <p:spPr bwMode="auto">
            <a:xfrm>
              <a:off x="1717675" y="4451350"/>
              <a:ext cx="5727700" cy="15351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531" name="Object 17"/>
            <p:cNvGraphicFramePr>
              <a:graphicFrameLocks noChangeAspect="1"/>
            </p:cNvGraphicFramePr>
            <p:nvPr/>
          </p:nvGraphicFramePr>
          <p:xfrm>
            <a:off x="1774825" y="4657024"/>
            <a:ext cx="5640388" cy="1157288"/>
          </p:xfrm>
          <a:graphic>
            <a:graphicData uri="http://schemas.openxmlformats.org/presentationml/2006/ole">
              <p:oleObj spid="_x0000_s22531" name="Equation" r:id="rId5" imgW="2476440" imgH="507960" progId="Equation.DSMT4">
                <p:embed/>
              </p:oleObj>
            </a:graphicData>
          </a:graphic>
        </p:graphicFrame>
      </p:grp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Text Box 2"/>
          <p:cNvSpPr txBox="1">
            <a:spLocks noChangeArrowheads="1"/>
          </p:cNvSpPr>
          <p:nvPr/>
        </p:nvSpPr>
        <p:spPr bwMode="auto">
          <a:xfrm>
            <a:off x="65178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899103" y="1039401"/>
            <a:ext cx="16049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To find </a:t>
            </a:r>
            <a:r>
              <a:rPr lang="en-US" sz="2000" b="0" i="1" dirty="0">
                <a:solidFill>
                  <a:schemeClr val="hlink"/>
                </a:solidFill>
                <a:sym typeface="Symbol" pitchFamily="18" charset="2"/>
              </a:rPr>
              <a:t></a:t>
            </a:r>
            <a:r>
              <a:rPr lang="en-US" sz="2000" b="0" i="1" baseline="-25000" dirty="0">
                <a:solidFill>
                  <a:schemeClr val="hlink"/>
                </a:solidFill>
                <a:latin typeface="Times New Roman" pitchFamily="18" charset="0"/>
                <a:sym typeface="Symbol" pitchFamily="18" charset="2"/>
              </a:rPr>
              <a:t>SDP</a:t>
            </a:r>
            <a:r>
              <a:rPr lang="en-US" sz="2000" b="0" i="1" dirty="0">
                <a:solidFill>
                  <a:schemeClr val="hlink"/>
                </a:solidFill>
                <a:sym typeface="Symbol" pitchFamily="18" charset="2"/>
              </a:rPr>
              <a:t> </a:t>
            </a:r>
            <a:r>
              <a:rPr lang="en-US" sz="2000" b="0" dirty="0">
                <a:solidFill>
                  <a:schemeClr val="hlink"/>
                </a:solidFill>
              </a:rPr>
              <a:t>:</a:t>
            </a:r>
          </a:p>
        </p:txBody>
      </p:sp>
      <p:graphicFrame>
        <p:nvGraphicFramePr>
          <p:cNvPr id="23554" name="Object 8"/>
          <p:cNvGraphicFramePr>
            <a:graphicFrameLocks noChangeAspect="1"/>
          </p:cNvGraphicFramePr>
          <p:nvPr/>
        </p:nvGraphicFramePr>
        <p:xfrm>
          <a:off x="2835049" y="2137682"/>
          <a:ext cx="2338387" cy="1198563"/>
        </p:xfrm>
        <a:graphic>
          <a:graphicData uri="http://schemas.openxmlformats.org/presentationml/2006/ole">
            <p:oleObj spid="_x0000_s23554" name="Equation" r:id="rId4" imgW="990360" imgH="507960" progId="Equation.DSMT4">
              <p:embed/>
            </p:oleObj>
          </a:graphicData>
        </a:graphic>
      </p:graphicFrame>
      <p:sp>
        <p:nvSpPr>
          <p:cNvPr id="23560" name="Text Box 9"/>
          <p:cNvSpPr txBox="1">
            <a:spLocks noChangeArrowheads="1"/>
          </p:cNvSpPr>
          <p:nvPr/>
        </p:nvSpPr>
        <p:spPr bwMode="auto">
          <a:xfrm>
            <a:off x="1875044" y="1775568"/>
            <a:ext cx="108234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Denote: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23555" name="Object 11"/>
          <p:cNvGraphicFramePr>
            <a:graphicFrameLocks noChangeAspect="1"/>
          </p:cNvGraphicFramePr>
          <p:nvPr/>
        </p:nvGraphicFramePr>
        <p:xfrm>
          <a:off x="2743200" y="4816475"/>
          <a:ext cx="2981325" cy="1504950"/>
        </p:xfrm>
        <a:graphic>
          <a:graphicData uri="http://schemas.openxmlformats.org/presentationml/2006/ole">
            <p:oleObj spid="_x0000_s23555" name="Equation" r:id="rId5" imgW="1257120" imgH="634680" progId="Equation.DSMT4">
              <p:embed/>
            </p:oleObj>
          </a:graphicData>
        </a:graphic>
      </p:graphicFrame>
      <p:graphicFrame>
        <p:nvGraphicFramePr>
          <p:cNvPr id="23556" name="Object 12"/>
          <p:cNvGraphicFramePr>
            <a:graphicFrameLocks noChangeAspect="1"/>
          </p:cNvGraphicFramePr>
          <p:nvPr/>
        </p:nvGraphicFramePr>
        <p:xfrm>
          <a:off x="1183231" y="3614629"/>
          <a:ext cx="6346256" cy="766671"/>
        </p:xfrm>
        <a:graphic>
          <a:graphicData uri="http://schemas.openxmlformats.org/presentationml/2006/ole">
            <p:oleObj spid="_x0000_s23556" name="Equation" r:id="rId6" imgW="3251160" imgH="393480" progId="Equation.DSMT4">
              <p:embed/>
            </p:oleObj>
          </a:graphicData>
        </a:graphic>
      </p:graphicFrame>
      <p:graphicFrame>
        <p:nvGraphicFramePr>
          <p:cNvPr id="23557" name="Object 13"/>
          <p:cNvGraphicFramePr>
            <a:graphicFrameLocks noChangeAspect="1"/>
          </p:cNvGraphicFramePr>
          <p:nvPr/>
        </p:nvGraphicFramePr>
        <p:xfrm>
          <a:off x="5649913" y="2139950"/>
          <a:ext cx="2170112" cy="574675"/>
        </p:xfrm>
        <a:graphic>
          <a:graphicData uri="http://schemas.openxmlformats.org/presentationml/2006/ole">
            <p:oleObj spid="_x0000_s23557" name="Equation" r:id="rId7" imgW="1054080" imgH="27936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Text Box 2"/>
          <p:cNvSpPr txBox="1">
            <a:spLocks noChangeArrowheads="1"/>
          </p:cNvSpPr>
          <p:nvPr/>
        </p:nvSpPr>
        <p:spPr bwMode="auto">
          <a:xfrm>
            <a:off x="673553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graphicFrame>
        <p:nvGraphicFramePr>
          <p:cNvPr id="24578" name="Object 22"/>
          <p:cNvGraphicFramePr>
            <a:graphicFrameLocks noChangeAspect="1"/>
          </p:cNvGraphicFramePr>
          <p:nvPr/>
        </p:nvGraphicFramePr>
        <p:xfrm>
          <a:off x="5957063" y="1431039"/>
          <a:ext cx="2438400" cy="1022350"/>
        </p:xfrm>
        <a:graphic>
          <a:graphicData uri="http://schemas.openxmlformats.org/presentationml/2006/ole">
            <p:oleObj spid="_x0000_s24578" name="Equation" r:id="rId4" imgW="939600" imgH="393480" progId="Equation.DSMT4">
              <p:embed/>
            </p:oleObj>
          </a:graphicData>
        </a:graphic>
      </p:graphicFrame>
      <p:sp>
        <p:nvSpPr>
          <p:cNvPr id="24584" name="Text Box 24"/>
          <p:cNvSpPr txBox="1">
            <a:spLocks noChangeArrowheads="1"/>
          </p:cNvSpPr>
          <p:nvPr/>
        </p:nvSpPr>
        <p:spPr bwMode="auto">
          <a:xfrm>
            <a:off x="5864225" y="4024313"/>
            <a:ext cx="2997200" cy="1920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Note: The direction of</a:t>
            </a:r>
          </a:p>
          <a:p>
            <a:r>
              <a:rPr lang="en-US" sz="2000" b="0">
                <a:solidFill>
                  <a:schemeClr val="bg1"/>
                </a:solidFill>
              </a:rPr>
              <a:t>integration determines</a:t>
            </a:r>
          </a:p>
          <a:p>
            <a:r>
              <a:rPr lang="en-US" sz="2000" b="0">
                <a:solidFill>
                  <a:schemeClr val="bg1"/>
                </a:solidFill>
              </a:rPr>
              <a:t>The sign.</a:t>
            </a:r>
          </a:p>
          <a:p>
            <a:endParaRPr lang="en-US" sz="2000" b="0">
              <a:solidFill>
                <a:schemeClr val="bg1"/>
              </a:solidFill>
            </a:endParaRPr>
          </a:p>
          <a:p>
            <a:r>
              <a:rPr lang="en-US" sz="2000" b="0">
                <a:solidFill>
                  <a:schemeClr val="hlink"/>
                </a:solidFill>
              </a:rPr>
              <a:t>The “user” must determine this.</a:t>
            </a:r>
          </a:p>
        </p:txBody>
      </p:sp>
      <p:grpSp>
        <p:nvGrpSpPr>
          <p:cNvPr id="24585" name="Group 27"/>
          <p:cNvGrpSpPr>
            <a:grpSpLocks/>
          </p:cNvGrpSpPr>
          <p:nvPr/>
        </p:nvGrpSpPr>
        <p:grpSpPr bwMode="auto">
          <a:xfrm>
            <a:off x="877888" y="1938348"/>
            <a:ext cx="4075116" cy="3276610"/>
            <a:chOff x="553" y="1221"/>
            <a:chExt cx="2567" cy="2064"/>
          </a:xfrm>
        </p:grpSpPr>
        <p:sp>
          <p:nvSpPr>
            <p:cNvPr id="24586" name="Text Box 4"/>
            <p:cNvSpPr txBox="1">
              <a:spLocks noChangeArrowheads="1"/>
            </p:cNvSpPr>
            <p:nvPr/>
          </p:nvSpPr>
          <p:spPr bwMode="auto">
            <a:xfrm>
              <a:off x="2345" y="1484"/>
              <a:ext cx="44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hlink"/>
                  </a:solidFill>
                </a:rPr>
                <a:t>SDP</a:t>
              </a:r>
            </a:p>
          </p:txBody>
        </p:sp>
        <p:sp>
          <p:nvSpPr>
            <p:cNvPr id="24587" name="Text Box 5"/>
            <p:cNvSpPr txBox="1">
              <a:spLocks noChangeArrowheads="1"/>
            </p:cNvSpPr>
            <p:nvPr/>
          </p:nvSpPr>
          <p:spPr bwMode="auto">
            <a:xfrm>
              <a:off x="2486" y="2948"/>
              <a:ext cx="43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bg1"/>
                  </a:solidFill>
                </a:rPr>
                <a:t>SAP</a:t>
              </a:r>
            </a:p>
          </p:txBody>
        </p:sp>
        <p:sp>
          <p:nvSpPr>
            <p:cNvPr id="24588" name="Line 11"/>
            <p:cNvSpPr>
              <a:spLocks noChangeShapeType="1"/>
            </p:cNvSpPr>
            <p:nvPr/>
          </p:nvSpPr>
          <p:spPr bwMode="auto">
            <a:xfrm flipV="1">
              <a:off x="553" y="2722"/>
              <a:ext cx="2285" cy="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89" name="Line 12"/>
            <p:cNvSpPr>
              <a:spLocks noChangeShapeType="1"/>
            </p:cNvSpPr>
            <p:nvPr/>
          </p:nvSpPr>
          <p:spPr bwMode="auto">
            <a:xfrm flipV="1">
              <a:off x="947" y="1490"/>
              <a:ext cx="0" cy="17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4579" name="Object 13"/>
            <p:cNvGraphicFramePr>
              <a:graphicFrameLocks noChangeAspect="1"/>
            </p:cNvGraphicFramePr>
            <p:nvPr/>
          </p:nvGraphicFramePr>
          <p:xfrm>
            <a:off x="874" y="1221"/>
            <a:ext cx="175" cy="207"/>
          </p:xfrm>
          <a:graphic>
            <a:graphicData uri="http://schemas.openxmlformats.org/presentationml/2006/ole">
              <p:oleObj spid="_x0000_s24579" name="Equation" r:id="rId5" imgW="139680" imgH="164880" progId="Equation.DSMT4">
                <p:embed/>
              </p:oleObj>
            </a:graphicData>
          </a:graphic>
        </p:graphicFrame>
        <p:sp>
          <p:nvSpPr>
            <p:cNvPr id="24590" name="Freeform 14"/>
            <p:cNvSpPr>
              <a:spLocks/>
            </p:cNvSpPr>
            <p:nvPr/>
          </p:nvSpPr>
          <p:spPr bwMode="auto">
            <a:xfrm>
              <a:off x="1164" y="1530"/>
              <a:ext cx="1180" cy="1678"/>
            </a:xfrm>
            <a:custGeom>
              <a:avLst/>
              <a:gdLst>
                <a:gd name="T0" fmla="*/ 0 w 1180"/>
                <a:gd name="T1" fmla="*/ 1678 h 1678"/>
                <a:gd name="T2" fmla="*/ 628 w 1180"/>
                <a:gd name="T3" fmla="*/ 816 h 1678"/>
                <a:gd name="T4" fmla="*/ 1180 w 1180"/>
                <a:gd name="T5" fmla="*/ 0 h 1678"/>
                <a:gd name="T6" fmla="*/ 0 60000 65536"/>
                <a:gd name="T7" fmla="*/ 0 60000 65536"/>
                <a:gd name="T8" fmla="*/ 0 60000 65536"/>
                <a:gd name="T9" fmla="*/ 0 w 1180"/>
                <a:gd name="T10" fmla="*/ 0 h 1678"/>
                <a:gd name="T11" fmla="*/ 1180 w 1180"/>
                <a:gd name="T12" fmla="*/ 1678 h 1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80" h="1678">
                  <a:moveTo>
                    <a:pt x="0" y="1678"/>
                  </a:moveTo>
                  <a:cubicBezTo>
                    <a:pt x="149" y="1345"/>
                    <a:pt x="277" y="1117"/>
                    <a:pt x="628" y="816"/>
                  </a:cubicBezTo>
                  <a:cubicBezTo>
                    <a:pt x="979" y="515"/>
                    <a:pt x="1138" y="193"/>
                    <a:pt x="1180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4580" name="Object 15"/>
            <p:cNvGraphicFramePr>
              <a:graphicFrameLocks noChangeAspect="1"/>
            </p:cNvGraphicFramePr>
            <p:nvPr/>
          </p:nvGraphicFramePr>
          <p:xfrm>
            <a:off x="2107" y="1975"/>
            <a:ext cx="372" cy="292"/>
          </p:xfrm>
          <a:graphic>
            <a:graphicData uri="http://schemas.openxmlformats.org/presentationml/2006/ole">
              <p:oleObj spid="_x0000_s24580" name="Equation" r:id="rId6" imgW="291960" imgH="228600" progId="Equation.DSMT4">
                <p:embed/>
              </p:oleObj>
            </a:graphicData>
          </a:graphic>
        </p:graphicFrame>
        <p:graphicFrame>
          <p:nvGraphicFramePr>
            <p:cNvPr id="24581" name="Object 16"/>
            <p:cNvGraphicFramePr>
              <a:graphicFrameLocks noChangeAspect="1"/>
            </p:cNvGraphicFramePr>
            <p:nvPr/>
          </p:nvGraphicFramePr>
          <p:xfrm>
            <a:off x="2939" y="2626"/>
            <a:ext cx="181" cy="199"/>
          </p:xfrm>
          <a:graphic>
            <a:graphicData uri="http://schemas.openxmlformats.org/presentationml/2006/ole">
              <p:oleObj spid="_x0000_s24581" name="Equation" r:id="rId7" imgW="126720" imgH="139680" progId="Equation.DSMT4">
                <p:embed/>
              </p:oleObj>
            </a:graphicData>
          </a:graphic>
        </p:graphicFrame>
        <p:sp>
          <p:nvSpPr>
            <p:cNvPr id="24591" name="Line 17"/>
            <p:cNvSpPr>
              <a:spLocks noChangeShapeType="1"/>
            </p:cNvSpPr>
            <p:nvPr/>
          </p:nvSpPr>
          <p:spPr bwMode="auto">
            <a:xfrm>
              <a:off x="1854" y="2291"/>
              <a:ext cx="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2" name="Line 18"/>
            <p:cNvSpPr>
              <a:spLocks noChangeShapeType="1"/>
            </p:cNvSpPr>
            <p:nvPr/>
          </p:nvSpPr>
          <p:spPr bwMode="auto">
            <a:xfrm flipV="1">
              <a:off x="2067" y="2000"/>
              <a:ext cx="49" cy="64"/>
            </a:xfrm>
            <a:prstGeom prst="line">
              <a:avLst/>
            </a:prstGeom>
            <a:noFill/>
            <a:ln w="76200">
              <a:solidFill>
                <a:schemeClr val="hlink"/>
              </a:solidFill>
              <a:round/>
              <a:headEnd type="none" w="sm" len="sm"/>
              <a:tailEnd type="triangl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3" name="Arc 19"/>
            <p:cNvSpPr>
              <a:spLocks/>
            </p:cNvSpPr>
            <p:nvPr/>
          </p:nvSpPr>
          <p:spPr bwMode="auto">
            <a:xfrm>
              <a:off x="1968" y="2171"/>
              <a:ext cx="108" cy="120"/>
            </a:xfrm>
            <a:custGeom>
              <a:avLst/>
              <a:gdLst>
                <a:gd name="T0" fmla="*/ 0 w 21600"/>
                <a:gd name="T1" fmla="*/ 0 h 21600"/>
                <a:gd name="T2" fmla="*/ 1 w 21600"/>
                <a:gd name="T3" fmla="*/ 1 h 21600"/>
                <a:gd name="T4" fmla="*/ 0 w 21600"/>
                <a:gd name="T5" fmla="*/ 1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4" name="Freeform 21"/>
            <p:cNvSpPr>
              <a:spLocks/>
            </p:cNvSpPr>
            <p:nvPr/>
          </p:nvSpPr>
          <p:spPr bwMode="auto">
            <a:xfrm flipH="1">
              <a:off x="1274" y="1487"/>
              <a:ext cx="1180" cy="1586"/>
            </a:xfrm>
            <a:custGeom>
              <a:avLst/>
              <a:gdLst>
                <a:gd name="T0" fmla="*/ 0 w 1180"/>
                <a:gd name="T1" fmla="*/ 1586 h 1678"/>
                <a:gd name="T2" fmla="*/ 628 w 1180"/>
                <a:gd name="T3" fmla="*/ 771 h 1678"/>
                <a:gd name="T4" fmla="*/ 1180 w 1180"/>
                <a:gd name="T5" fmla="*/ 0 h 1678"/>
                <a:gd name="T6" fmla="*/ 0 60000 65536"/>
                <a:gd name="T7" fmla="*/ 0 60000 65536"/>
                <a:gd name="T8" fmla="*/ 0 60000 65536"/>
                <a:gd name="T9" fmla="*/ 0 w 1180"/>
                <a:gd name="T10" fmla="*/ 0 h 1678"/>
                <a:gd name="T11" fmla="*/ 1180 w 1180"/>
                <a:gd name="T12" fmla="*/ 1678 h 1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80" h="1678">
                  <a:moveTo>
                    <a:pt x="0" y="1678"/>
                  </a:moveTo>
                  <a:cubicBezTo>
                    <a:pt x="149" y="1345"/>
                    <a:pt x="277" y="1117"/>
                    <a:pt x="628" y="816"/>
                  </a:cubicBezTo>
                  <a:cubicBezTo>
                    <a:pt x="979" y="515"/>
                    <a:pt x="1138" y="193"/>
                    <a:pt x="1180" y="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595" name="Oval 25"/>
            <p:cNvSpPr>
              <a:spLocks noChangeArrowheads="1"/>
            </p:cNvSpPr>
            <p:nvPr/>
          </p:nvSpPr>
          <p:spPr bwMode="auto">
            <a:xfrm>
              <a:off x="1813" y="2251"/>
              <a:ext cx="77" cy="7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/>
        </p:nvGraphicFramePr>
        <p:xfrm>
          <a:off x="6148677" y="2698091"/>
          <a:ext cx="2170112" cy="574675"/>
        </p:xfrm>
        <a:graphic>
          <a:graphicData uri="http://schemas.openxmlformats.org/presentationml/2006/ole">
            <p:oleObj spid="_x0000_s24582" name="Equation" r:id="rId8" imgW="105408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9" name="Text Box 3"/>
          <p:cNvSpPr txBox="1">
            <a:spLocks noChangeArrowheads="1"/>
          </p:cNvSpPr>
          <p:nvPr/>
        </p:nvSpPr>
        <p:spPr bwMode="auto">
          <a:xfrm>
            <a:off x="70621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3913208" y="860797"/>
            <a:ext cx="1588897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</a:rPr>
              <a:t>Summary</a:t>
            </a:r>
          </a:p>
        </p:txBody>
      </p:sp>
      <p:graphicFrame>
        <p:nvGraphicFramePr>
          <p:cNvPr id="25602" name="Object 8"/>
          <p:cNvGraphicFramePr>
            <a:graphicFrameLocks noChangeAspect="1"/>
          </p:cNvGraphicFramePr>
          <p:nvPr/>
        </p:nvGraphicFramePr>
        <p:xfrm>
          <a:off x="3541713" y="4635500"/>
          <a:ext cx="2108200" cy="884238"/>
        </p:xfrm>
        <a:graphic>
          <a:graphicData uri="http://schemas.openxmlformats.org/presentationml/2006/ole">
            <p:oleObj spid="_x0000_s25602" name="Equation" r:id="rId4" imgW="939600" imgH="393480" progId="Equation.DSMT4">
              <p:embed/>
            </p:oleObj>
          </a:graphicData>
        </a:graphic>
      </p:graphicFrame>
      <p:graphicFrame>
        <p:nvGraphicFramePr>
          <p:cNvPr id="25603" name="Object 10"/>
          <p:cNvGraphicFramePr>
            <a:graphicFrameLocks noChangeAspect="1"/>
          </p:cNvGraphicFramePr>
          <p:nvPr/>
        </p:nvGraphicFramePr>
        <p:xfrm>
          <a:off x="3422650" y="5945188"/>
          <a:ext cx="2487613" cy="658812"/>
        </p:xfrm>
        <a:graphic>
          <a:graphicData uri="http://schemas.openxmlformats.org/presentationml/2006/ole">
            <p:oleObj spid="_x0000_s25603" name="Equation" r:id="rId5" imgW="1054080" imgH="279360" progId="Equation.DSMT4">
              <p:embed/>
            </p:oleObj>
          </a:graphicData>
        </a:graphic>
      </p:graphicFrame>
      <p:graphicFrame>
        <p:nvGraphicFramePr>
          <p:cNvPr id="25604" name="Object 12"/>
          <p:cNvGraphicFramePr>
            <a:graphicFrameLocks noChangeAspect="1"/>
          </p:cNvGraphicFramePr>
          <p:nvPr/>
        </p:nvGraphicFramePr>
        <p:xfrm>
          <a:off x="1882775" y="3099375"/>
          <a:ext cx="5640388" cy="1157288"/>
        </p:xfrm>
        <a:graphic>
          <a:graphicData uri="http://schemas.openxmlformats.org/presentationml/2006/ole">
            <p:oleObj spid="_x0000_s25604" name="Equation" r:id="rId6" imgW="2476440" imgH="507960" progId="Equation.DSMT4">
              <p:embed/>
            </p:oleObj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2660073" y="1579419"/>
            <a:ext cx="3847605" cy="1175657"/>
            <a:chOff x="2660073" y="1579419"/>
            <a:chExt cx="3847605" cy="1175657"/>
          </a:xfrm>
        </p:grpSpPr>
        <p:sp>
          <p:nvSpPr>
            <p:cNvPr id="11" name="Rectangle 10"/>
            <p:cNvSpPr/>
            <p:nvPr/>
          </p:nvSpPr>
          <p:spPr bwMode="auto">
            <a:xfrm>
              <a:off x="2660073" y="1579419"/>
              <a:ext cx="3847605" cy="117565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25605" name="Object 14"/>
            <p:cNvGraphicFramePr>
              <a:graphicFrameLocks noChangeAspect="1"/>
            </p:cNvGraphicFramePr>
            <p:nvPr/>
          </p:nvGraphicFramePr>
          <p:xfrm>
            <a:off x="2895723" y="1760101"/>
            <a:ext cx="3357563" cy="908050"/>
          </p:xfrm>
          <a:graphic>
            <a:graphicData uri="http://schemas.openxmlformats.org/presentationml/2006/ole">
              <p:oleObj spid="_x0000_s25605" name="Equation" r:id="rId7" imgW="1409400" imgH="380880" progId="Equation.DSMT4">
                <p:embed/>
              </p:oleObj>
            </a:graphicData>
          </a:graphic>
        </p:graphicFrame>
      </p:grp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3" name="Text Box 3"/>
          <p:cNvSpPr txBox="1">
            <a:spLocks noChangeArrowheads="1"/>
          </p:cNvSpPr>
          <p:nvPr/>
        </p:nvSpPr>
        <p:spPr bwMode="auto">
          <a:xfrm>
            <a:off x="60823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26626" name="Object 27"/>
          <p:cNvGraphicFramePr>
            <a:graphicFrameLocks noChangeAspect="1"/>
          </p:cNvGraphicFramePr>
          <p:nvPr/>
        </p:nvGraphicFramePr>
        <p:xfrm>
          <a:off x="2224088" y="1187450"/>
          <a:ext cx="4414837" cy="1833563"/>
        </p:xfrm>
        <a:graphic>
          <a:graphicData uri="http://schemas.openxmlformats.org/presentationml/2006/ole">
            <p:oleObj spid="_x0000_s26626" name="Equation" r:id="rId4" imgW="1955520" imgH="812520" progId="Equation.DSMT4">
              <p:embed/>
            </p:oleObj>
          </a:graphicData>
        </a:graphic>
      </p:graphicFrame>
      <p:graphicFrame>
        <p:nvGraphicFramePr>
          <p:cNvPr id="26627" name="Object 28"/>
          <p:cNvGraphicFramePr>
            <a:graphicFrameLocks noChangeAspect="1"/>
          </p:cNvGraphicFramePr>
          <p:nvPr/>
        </p:nvGraphicFramePr>
        <p:xfrm>
          <a:off x="2043113" y="5530850"/>
          <a:ext cx="1716087" cy="952500"/>
        </p:xfrm>
        <a:graphic>
          <a:graphicData uri="http://schemas.openxmlformats.org/presentationml/2006/ole">
            <p:oleObj spid="_x0000_s26627" name="Equation" r:id="rId5" imgW="914400" imgH="507960" progId="Equation.DSMT4">
              <p:embed/>
            </p:oleObj>
          </a:graphicData>
        </a:graphic>
      </p:graphicFrame>
      <p:graphicFrame>
        <p:nvGraphicFramePr>
          <p:cNvPr id="26628" name="Object 29"/>
          <p:cNvGraphicFramePr>
            <a:graphicFrameLocks noChangeAspect="1"/>
          </p:cNvGraphicFramePr>
          <p:nvPr/>
        </p:nvGraphicFramePr>
        <p:xfrm>
          <a:off x="5780088" y="5164138"/>
          <a:ext cx="2574925" cy="495300"/>
        </p:xfrm>
        <a:graphic>
          <a:graphicData uri="http://schemas.openxmlformats.org/presentationml/2006/ole">
            <p:oleObj spid="_x0000_s26628" name="Equation" r:id="rId6" imgW="1320480" imgH="253800" progId="Equation.DSMT4">
              <p:embed/>
            </p:oleObj>
          </a:graphicData>
        </a:graphic>
      </p:graphicFrame>
      <p:graphicFrame>
        <p:nvGraphicFramePr>
          <p:cNvPr id="26629" name="Object 30"/>
          <p:cNvGraphicFramePr>
            <a:graphicFrameLocks noChangeAspect="1"/>
          </p:cNvGraphicFramePr>
          <p:nvPr/>
        </p:nvGraphicFramePr>
        <p:xfrm>
          <a:off x="2757488" y="3641725"/>
          <a:ext cx="3176587" cy="750888"/>
        </p:xfrm>
        <a:graphic>
          <a:graphicData uri="http://schemas.openxmlformats.org/presentationml/2006/ole">
            <p:oleObj spid="_x0000_s26629" name="Equation" r:id="rId7" imgW="1396800" imgH="330120" progId="Equation.DSMT4">
              <p:embed/>
            </p:oleObj>
          </a:graphicData>
        </a:graphic>
      </p:graphicFrame>
      <p:sp>
        <p:nvSpPr>
          <p:cNvPr id="26632" name="Text Box 31"/>
          <p:cNvSpPr txBox="1">
            <a:spLocks noChangeArrowheads="1"/>
          </p:cNvSpPr>
          <p:nvPr/>
        </p:nvSpPr>
        <p:spPr bwMode="auto">
          <a:xfrm>
            <a:off x="1798638" y="3226707"/>
            <a:ext cx="876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where</a:t>
            </a:r>
          </a:p>
        </p:txBody>
      </p:sp>
      <p:sp>
        <p:nvSpPr>
          <p:cNvPr id="26633" name="Text Box 32"/>
          <p:cNvSpPr txBox="1">
            <a:spLocks noChangeArrowheads="1"/>
          </p:cNvSpPr>
          <p:nvPr/>
        </p:nvSpPr>
        <p:spPr bwMode="auto">
          <a:xfrm>
            <a:off x="749300" y="4905375"/>
            <a:ext cx="23288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Hence, we identify:</a:t>
            </a:r>
          </a:p>
        </p:txBody>
      </p:sp>
      <p:sp>
        <p:nvSpPr>
          <p:cNvPr id="26634" name="AutoShape 33"/>
          <p:cNvSpPr>
            <a:spLocks noChangeArrowheads="1"/>
          </p:cNvSpPr>
          <p:nvPr/>
        </p:nvSpPr>
        <p:spPr bwMode="auto">
          <a:xfrm>
            <a:off x="5605648" y="6131626"/>
            <a:ext cx="546100" cy="190500"/>
          </a:xfrm>
          <a:prstGeom prst="rightArrow">
            <a:avLst>
              <a:gd name="adj1" fmla="val 50000"/>
              <a:gd name="adj2" fmla="val 71667"/>
            </a:avLst>
          </a:prstGeom>
          <a:solidFill>
            <a:schemeClr val="accent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6630" name="Object 34"/>
          <p:cNvGraphicFramePr>
            <a:graphicFrameLocks noChangeAspect="1"/>
          </p:cNvGraphicFramePr>
          <p:nvPr/>
        </p:nvGraphicFramePr>
        <p:xfrm>
          <a:off x="6356350" y="5949950"/>
          <a:ext cx="1689100" cy="542925"/>
        </p:xfrm>
        <a:graphic>
          <a:graphicData uri="http://schemas.openxmlformats.org/presentationml/2006/ole">
            <p:oleObj spid="_x0000_s26630" name="Equation" r:id="rId8" imgW="711000" imgH="22860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Text Box 2"/>
          <p:cNvSpPr txBox="1">
            <a:spLocks noChangeArrowheads="1"/>
          </p:cNvSpPr>
          <p:nvPr/>
        </p:nvSpPr>
        <p:spPr bwMode="auto">
          <a:xfrm>
            <a:off x="717096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7650" name="Object 12"/>
          <p:cNvGraphicFramePr>
            <a:graphicFrameLocks noChangeAspect="1"/>
          </p:cNvGraphicFramePr>
          <p:nvPr/>
        </p:nvGraphicFramePr>
        <p:xfrm>
          <a:off x="631640" y="4222348"/>
          <a:ext cx="3334718" cy="2129034"/>
        </p:xfrm>
        <a:graphic>
          <a:graphicData uri="http://schemas.openxmlformats.org/presentationml/2006/ole">
            <p:oleObj spid="_x0000_s27650" name="Equation" r:id="rId4" imgW="1650960" imgH="1054080" progId="Equation.DSMT4">
              <p:embed/>
            </p:oleObj>
          </a:graphicData>
        </a:graphic>
      </p:graphicFrame>
      <p:graphicFrame>
        <p:nvGraphicFramePr>
          <p:cNvPr id="27651" name="Object 13"/>
          <p:cNvGraphicFramePr>
            <a:graphicFrameLocks noChangeAspect="1"/>
          </p:cNvGraphicFramePr>
          <p:nvPr/>
        </p:nvGraphicFramePr>
        <p:xfrm>
          <a:off x="597787" y="3294517"/>
          <a:ext cx="1993900" cy="560387"/>
        </p:xfrm>
        <a:graphic>
          <a:graphicData uri="http://schemas.openxmlformats.org/presentationml/2006/ole">
            <p:oleObj spid="_x0000_s27651" name="Equation" r:id="rId5" imgW="901440" imgH="253800" progId="Equation.DSMT4">
              <p:embed/>
            </p:oleObj>
          </a:graphicData>
        </a:graphic>
      </p:graphicFrame>
      <p:graphicFrame>
        <p:nvGraphicFramePr>
          <p:cNvPr id="27652" name="Object 20"/>
          <p:cNvGraphicFramePr>
            <a:graphicFrameLocks noChangeAspect="1"/>
          </p:cNvGraphicFramePr>
          <p:nvPr/>
        </p:nvGraphicFramePr>
        <p:xfrm>
          <a:off x="5580516" y="5545818"/>
          <a:ext cx="2217737" cy="800100"/>
        </p:xfrm>
        <a:graphic>
          <a:graphicData uri="http://schemas.openxmlformats.org/presentationml/2006/ole">
            <p:oleObj spid="_x0000_s27652" name="Equation" r:id="rId6" imgW="1091880" imgH="393480" progId="Equation.DSMT4">
              <p:embed/>
            </p:oleObj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2328863" y="754709"/>
            <a:ext cx="4999804" cy="2286709"/>
            <a:chOff x="2328863" y="659709"/>
            <a:chExt cx="4999804" cy="2286709"/>
          </a:xfrm>
        </p:grpSpPr>
        <p:graphicFrame>
          <p:nvGraphicFramePr>
            <p:cNvPr id="27653" name="Object 3"/>
            <p:cNvGraphicFramePr>
              <a:graphicFrameLocks noChangeAspect="1"/>
            </p:cNvGraphicFramePr>
            <p:nvPr/>
          </p:nvGraphicFramePr>
          <p:xfrm>
            <a:off x="2876551" y="2209815"/>
            <a:ext cx="519113" cy="731840"/>
          </p:xfrm>
          <a:graphic>
            <a:graphicData uri="http://schemas.openxmlformats.org/presentationml/2006/ole">
              <p:oleObj spid="_x0000_s27653" name="Equation" r:id="rId7" imgW="279360" imgH="393480" progId="Equation.DSMT4">
                <p:embed/>
              </p:oleObj>
            </a:graphicData>
          </a:graphic>
        </p:graphicFrame>
        <p:sp>
          <p:nvSpPr>
            <p:cNvPr id="27658" name="Line 4"/>
            <p:cNvSpPr>
              <a:spLocks noChangeShapeType="1"/>
            </p:cNvSpPr>
            <p:nvPr/>
          </p:nvSpPr>
          <p:spPr bwMode="auto">
            <a:xfrm>
              <a:off x="2328863" y="2043127"/>
              <a:ext cx="4606929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59" name="Line 5"/>
            <p:cNvSpPr>
              <a:spLocks noChangeShapeType="1"/>
            </p:cNvSpPr>
            <p:nvPr/>
          </p:nvSpPr>
          <p:spPr bwMode="auto">
            <a:xfrm>
              <a:off x="4497390" y="1162061"/>
              <a:ext cx="0" cy="130969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60" name="Line 6"/>
            <p:cNvSpPr>
              <a:spLocks noChangeShapeType="1"/>
            </p:cNvSpPr>
            <p:nvPr/>
          </p:nvSpPr>
          <p:spPr bwMode="auto">
            <a:xfrm flipH="1">
              <a:off x="3203576" y="1922476"/>
              <a:ext cx="0" cy="2492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61" name="Line 7"/>
            <p:cNvSpPr>
              <a:spLocks noChangeShapeType="1"/>
            </p:cNvSpPr>
            <p:nvPr/>
          </p:nvSpPr>
          <p:spPr bwMode="auto">
            <a:xfrm flipH="1">
              <a:off x="5741991" y="1939939"/>
              <a:ext cx="0" cy="2492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7654" name="Object 8"/>
            <p:cNvGraphicFramePr>
              <a:graphicFrameLocks noChangeAspect="1"/>
            </p:cNvGraphicFramePr>
            <p:nvPr/>
          </p:nvGraphicFramePr>
          <p:xfrm>
            <a:off x="5573716" y="2214578"/>
            <a:ext cx="306388" cy="731840"/>
          </p:xfrm>
          <a:graphic>
            <a:graphicData uri="http://schemas.openxmlformats.org/presentationml/2006/ole">
              <p:oleObj spid="_x0000_s27654" name="Equation" r:id="rId8" imgW="164880" imgH="393480" progId="Equation.DSMT4">
                <p:embed/>
              </p:oleObj>
            </a:graphicData>
          </a:graphic>
        </p:graphicFrame>
        <p:sp>
          <p:nvSpPr>
            <p:cNvPr id="27664" name="Line 14"/>
            <p:cNvSpPr>
              <a:spLocks noChangeShapeType="1"/>
            </p:cNvSpPr>
            <p:nvPr/>
          </p:nvSpPr>
          <p:spPr bwMode="auto">
            <a:xfrm>
              <a:off x="3206751" y="2043127"/>
              <a:ext cx="2552702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665" name="Text Box 15"/>
            <p:cNvSpPr txBox="1">
              <a:spLocks noChangeArrowheads="1"/>
            </p:cNvSpPr>
            <p:nvPr/>
          </p:nvSpPr>
          <p:spPr bwMode="auto">
            <a:xfrm>
              <a:off x="7031804" y="1808239"/>
              <a:ext cx="296863" cy="3968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7666" name="Text Box 16"/>
            <p:cNvSpPr txBox="1">
              <a:spLocks noChangeArrowheads="1"/>
            </p:cNvSpPr>
            <p:nvPr/>
          </p:nvSpPr>
          <p:spPr bwMode="auto">
            <a:xfrm>
              <a:off x="4373627" y="659709"/>
              <a:ext cx="296863" cy="3968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0" i="1" dirty="0">
                  <a:solidFill>
                    <a:schemeClr val="bg2"/>
                  </a:solidFill>
                  <a:latin typeface="Times New Roman" pitchFamily="18" charset="0"/>
                </a:rPr>
                <a:t>y</a:t>
              </a:r>
            </a:p>
          </p:txBody>
        </p:sp>
        <p:graphicFrame>
          <p:nvGraphicFramePr>
            <p:cNvPr id="27655" name="Object 18"/>
            <p:cNvGraphicFramePr>
              <a:graphicFrameLocks noChangeAspect="1"/>
            </p:cNvGraphicFramePr>
            <p:nvPr/>
          </p:nvGraphicFramePr>
          <p:xfrm>
            <a:off x="4659315" y="1465275"/>
            <a:ext cx="720726" cy="404814"/>
          </p:xfrm>
          <a:graphic>
            <a:graphicData uri="http://schemas.openxmlformats.org/presentationml/2006/ole">
              <p:oleObj spid="_x0000_s27655" name="Equation" r:id="rId9" imgW="406080" imgH="228600" progId="Equation.DSMT4">
                <p:embed/>
              </p:oleObj>
            </a:graphicData>
          </a:graphic>
        </p:graphicFrame>
        <p:sp>
          <p:nvSpPr>
            <p:cNvPr id="27662" name="Oval 9"/>
            <p:cNvSpPr>
              <a:spLocks noChangeArrowheads="1"/>
            </p:cNvSpPr>
            <p:nvPr/>
          </p:nvSpPr>
          <p:spPr bwMode="auto">
            <a:xfrm>
              <a:off x="4429127" y="1960577"/>
              <a:ext cx="131763" cy="14605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>
              <a:off x="4995081" y="2037654"/>
              <a:ext cx="30025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3663068" y="2047550"/>
              <a:ext cx="30025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3903663" y="4907913"/>
            <a:ext cx="1760537" cy="6699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41"/>
          <p:cNvSpPr>
            <a:spLocks noChangeArrowheads="1"/>
          </p:cNvSpPr>
          <p:nvPr/>
        </p:nvSpPr>
        <p:spPr bwMode="auto">
          <a:xfrm>
            <a:off x="2578100" y="1659255"/>
            <a:ext cx="3849688" cy="1214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Method (cont.)</a:t>
            </a:r>
            <a:endParaRPr lang="en-US" sz="4000" b="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719138" y="1070928"/>
            <a:ext cx="21732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Complex Integral:</a:t>
            </a:r>
          </a:p>
        </p:txBody>
      </p:sp>
      <p:sp>
        <p:nvSpPr>
          <p:cNvPr id="1034" name="Text Box 14"/>
          <p:cNvSpPr txBox="1">
            <a:spLocks noChangeArrowheads="1"/>
          </p:cNvSpPr>
          <p:nvPr/>
        </p:nvSpPr>
        <p:spPr bwMode="auto">
          <a:xfrm>
            <a:off x="813753" y="3365183"/>
            <a:ext cx="7399337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0" dirty="0">
                <a:solidFill>
                  <a:schemeClr val="bg1"/>
                </a:solidFill>
                <a:latin typeface="Arial" charset="0"/>
              </a:rPr>
              <a:t>The functions </a:t>
            </a:r>
            <a:r>
              <a:rPr lang="en-US" b="0" i="1" dirty="0" smtClean="0">
                <a:solidFill>
                  <a:schemeClr val="bg1"/>
                </a:solidFill>
                <a:latin typeface="Times New Roman" pitchFamily="18" charset="0"/>
              </a:rPr>
              <a:t>f </a:t>
            </a:r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(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b="0" dirty="0">
                <a:solidFill>
                  <a:schemeClr val="bg1"/>
                </a:solidFill>
                <a:latin typeface="Arial" charset="0"/>
              </a:rPr>
              <a:t>) and </a:t>
            </a:r>
            <a:r>
              <a:rPr lang="en-US" b="0" i="1" dirty="0">
                <a:solidFill>
                  <a:schemeClr val="bg1"/>
                </a:solidFill>
                <a:latin typeface="Times New Roman" pitchFamily="18" charset="0"/>
              </a:rPr>
              <a:t>g</a:t>
            </a:r>
            <a:r>
              <a:rPr lang="en-US" b="0" dirty="0">
                <a:solidFill>
                  <a:schemeClr val="bg1"/>
                </a:solidFill>
                <a:latin typeface="Arial" charset="0"/>
              </a:rPr>
              <a:t>(</a:t>
            </a:r>
            <a:r>
              <a:rPr lang="en-US" b="0" i="1" dirty="0">
                <a:solidFill>
                  <a:schemeClr val="bg1"/>
                </a:solidFill>
                <a:latin typeface="+mn-lt"/>
              </a:rPr>
              <a:t>z</a:t>
            </a:r>
            <a:r>
              <a:rPr lang="en-US" b="0" dirty="0">
                <a:solidFill>
                  <a:schemeClr val="bg1"/>
                </a:solidFill>
                <a:latin typeface="Arial" charset="0"/>
              </a:rPr>
              <a:t>) are </a:t>
            </a:r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analytic (except for poles or branch points), </a:t>
            </a:r>
            <a:r>
              <a:rPr lang="en-US" b="0" dirty="0">
                <a:solidFill>
                  <a:schemeClr val="bg1"/>
                </a:solidFill>
                <a:latin typeface="Arial" charset="0"/>
              </a:rPr>
              <a:t>so that the path </a:t>
            </a:r>
            <a:r>
              <a:rPr lang="en-US" b="0" i="1" dirty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b="0" dirty="0">
                <a:solidFill>
                  <a:schemeClr val="bg1"/>
                </a:solidFill>
                <a:latin typeface="Arial" charset="0"/>
              </a:rPr>
              <a:t> may be deformed if </a:t>
            </a:r>
            <a:r>
              <a:rPr lang="en-US" b="0" dirty="0" smtClean="0">
                <a:solidFill>
                  <a:schemeClr val="bg1"/>
                </a:solidFill>
                <a:latin typeface="Arial" charset="0"/>
              </a:rPr>
              <a:t>necessary (possibly adding residue contributions or branch-cut integrals).</a:t>
            </a:r>
            <a:endParaRPr lang="en-US" b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035" name="Text Box 15"/>
          <p:cNvSpPr txBox="1">
            <a:spLocks noChangeArrowheads="1"/>
          </p:cNvSpPr>
          <p:nvPr/>
        </p:nvSpPr>
        <p:spPr bwMode="auto">
          <a:xfrm>
            <a:off x="1487446" y="5045408"/>
            <a:ext cx="229421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Saddle </a:t>
            </a:r>
            <a:r>
              <a:rPr lang="en-US" sz="2000" b="0" dirty="0" smtClean="0">
                <a:solidFill>
                  <a:schemeClr val="bg1"/>
                </a:solidFill>
              </a:rPr>
              <a:t>Point (SP):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2765425" y="1878330"/>
          <a:ext cx="3357563" cy="908050"/>
        </p:xfrm>
        <a:graphic>
          <a:graphicData uri="http://schemas.openxmlformats.org/presentationml/2006/ole">
            <p:oleObj spid="_x0000_s94210" name="Equation" r:id="rId4" imgW="1409400" imgH="380880" progId="Equation.DSMT4">
              <p:embed/>
            </p:oleObj>
          </a:graphicData>
        </a:graphic>
      </p:graphicFrame>
      <p:graphicFrame>
        <p:nvGraphicFramePr>
          <p:cNvPr id="1027" name="Object 40"/>
          <p:cNvGraphicFramePr>
            <a:graphicFrameLocks noChangeAspect="1"/>
          </p:cNvGraphicFramePr>
          <p:nvPr/>
        </p:nvGraphicFramePr>
        <p:xfrm>
          <a:off x="4143375" y="5034913"/>
          <a:ext cx="1301750" cy="501650"/>
        </p:xfrm>
        <a:graphic>
          <a:graphicData uri="http://schemas.openxmlformats.org/presentationml/2006/ole">
            <p:oleObj spid="_x0000_s94211" name="Equation" r:id="rId5" imgW="660240" imgH="253800" progId="Equation.DSMT4">
              <p:embed/>
            </p:oleObj>
          </a:graphicData>
        </a:graphic>
      </p:graphicFrame>
      <p:graphicFrame>
        <p:nvGraphicFramePr>
          <p:cNvPr id="1028" name="Object 43"/>
          <p:cNvGraphicFramePr>
            <a:graphicFrameLocks noChangeAspect="1"/>
          </p:cNvGraphicFramePr>
          <p:nvPr/>
        </p:nvGraphicFramePr>
        <p:xfrm>
          <a:off x="3387725" y="5791200"/>
          <a:ext cx="901700" cy="777875"/>
        </p:xfrm>
        <a:graphic>
          <a:graphicData uri="http://schemas.openxmlformats.org/presentationml/2006/ole">
            <p:oleObj spid="_x0000_s94212" name="Equation" r:id="rId6" imgW="457200" imgH="393480" progId="Equation.DSMT4">
              <p:embed/>
            </p:oleObj>
          </a:graphicData>
        </a:graphic>
      </p:graphicFrame>
      <p:graphicFrame>
        <p:nvGraphicFramePr>
          <p:cNvPr id="1029" name="Object 44"/>
          <p:cNvGraphicFramePr>
            <a:graphicFrameLocks noChangeAspect="1"/>
          </p:cNvGraphicFramePr>
          <p:nvPr/>
        </p:nvGraphicFramePr>
        <p:xfrm>
          <a:off x="4633913" y="5803900"/>
          <a:ext cx="901700" cy="828675"/>
        </p:xfrm>
        <a:graphic>
          <a:graphicData uri="http://schemas.openxmlformats.org/presentationml/2006/ole">
            <p:oleObj spid="_x0000_s94213" name="Equation" r:id="rId7" imgW="457200" imgH="419040" progId="Equation.DSMT4">
              <p:embed/>
            </p:oleObj>
          </a:graphicData>
        </a:graphic>
      </p:graphicFrame>
      <p:sp>
        <p:nvSpPr>
          <p:cNvPr id="1036" name="AutoShape 45"/>
          <p:cNvSpPr>
            <a:spLocks noChangeArrowheads="1"/>
          </p:cNvSpPr>
          <p:nvPr/>
        </p:nvSpPr>
        <p:spPr bwMode="auto">
          <a:xfrm>
            <a:off x="2471738" y="6062663"/>
            <a:ext cx="619125" cy="260350"/>
          </a:xfrm>
          <a:prstGeom prst="rightArrow">
            <a:avLst>
              <a:gd name="adj1" fmla="val 50000"/>
              <a:gd name="adj2" fmla="val 59451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Text Box 2"/>
          <p:cNvSpPr txBox="1">
            <a:spLocks noChangeArrowheads="1"/>
          </p:cNvSpPr>
          <p:nvPr/>
        </p:nvSpPr>
        <p:spPr bwMode="auto">
          <a:xfrm>
            <a:off x="72798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431800" y="4640261"/>
            <a:ext cx="1851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SDP and SAP:</a:t>
            </a:r>
          </a:p>
        </p:txBody>
      </p:sp>
      <p:graphicFrame>
        <p:nvGraphicFramePr>
          <p:cNvPr id="28674" name="Object 14"/>
          <p:cNvGraphicFramePr>
            <a:graphicFrameLocks noChangeAspect="1"/>
          </p:cNvGraphicFramePr>
          <p:nvPr/>
        </p:nvGraphicFramePr>
        <p:xfrm>
          <a:off x="2254250" y="1712913"/>
          <a:ext cx="4983163" cy="2543175"/>
        </p:xfrm>
        <a:graphic>
          <a:graphicData uri="http://schemas.openxmlformats.org/presentationml/2006/ole">
            <p:oleObj spid="_x0000_s28674" name="Equation" r:id="rId4" imgW="2438280" imgH="1244520" progId="Equation.DSMT4">
              <p:embed/>
            </p:oleObj>
          </a:graphicData>
        </a:graphic>
      </p:graphicFrame>
      <p:graphicFrame>
        <p:nvGraphicFramePr>
          <p:cNvPr id="28675" name="Object 15"/>
          <p:cNvGraphicFramePr>
            <a:graphicFrameLocks noChangeAspect="1"/>
          </p:cNvGraphicFramePr>
          <p:nvPr/>
        </p:nvGraphicFramePr>
        <p:xfrm>
          <a:off x="2421000" y="4580000"/>
          <a:ext cx="3297238" cy="558800"/>
        </p:xfrm>
        <a:graphic>
          <a:graphicData uri="http://schemas.openxmlformats.org/presentationml/2006/ole">
            <p:oleObj spid="_x0000_s28675" name="Equation" r:id="rId5" imgW="1498320" imgH="253800" progId="Equation.DSMT4">
              <p:embed/>
            </p:oleObj>
          </a:graphicData>
        </a:graphic>
      </p:graphicFrame>
      <p:graphicFrame>
        <p:nvGraphicFramePr>
          <p:cNvPr id="28676" name="Object 16"/>
          <p:cNvGraphicFramePr>
            <a:graphicFrameLocks noChangeAspect="1"/>
          </p:cNvGraphicFramePr>
          <p:nvPr/>
        </p:nvGraphicFramePr>
        <p:xfrm>
          <a:off x="2110144" y="5725850"/>
          <a:ext cx="5300590" cy="494500"/>
        </p:xfrm>
        <a:graphic>
          <a:graphicData uri="http://schemas.openxmlformats.org/presentationml/2006/ole">
            <p:oleObj spid="_x0000_s28676" name="Equation" r:id="rId6" imgW="2717640" imgH="253800" progId="Equation.DSMT4">
              <p:embed/>
            </p:oleObj>
          </a:graphicData>
        </a:graphic>
      </p:graphicFrame>
      <p:sp>
        <p:nvSpPr>
          <p:cNvPr id="28679" name="Text Box 17"/>
          <p:cNvSpPr txBox="1">
            <a:spLocks noChangeArrowheads="1"/>
          </p:cNvSpPr>
          <p:nvPr/>
        </p:nvSpPr>
        <p:spPr bwMode="auto">
          <a:xfrm>
            <a:off x="727075" y="1131888"/>
            <a:ext cx="31607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Identify the SDP and SAP: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Text Box 2"/>
          <p:cNvSpPr txBox="1">
            <a:spLocks noChangeArrowheads="1"/>
          </p:cNvSpPr>
          <p:nvPr/>
        </p:nvSpPr>
        <p:spPr bwMode="auto">
          <a:xfrm>
            <a:off x="65178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29698" name="Object 48"/>
          <p:cNvGraphicFramePr>
            <a:graphicFrameLocks noChangeAspect="1"/>
          </p:cNvGraphicFramePr>
          <p:nvPr/>
        </p:nvGraphicFramePr>
        <p:xfrm>
          <a:off x="725488" y="2262188"/>
          <a:ext cx="2122487" cy="452437"/>
        </p:xfrm>
        <a:graphic>
          <a:graphicData uri="http://schemas.openxmlformats.org/presentationml/2006/ole">
            <p:oleObj spid="_x0000_s29698" name="Equation" r:id="rId4" imgW="952200" imgH="203040" progId="Equation.DSMT4">
              <p:embed/>
            </p:oleObj>
          </a:graphicData>
        </a:graphic>
      </p:graphicFrame>
      <p:graphicFrame>
        <p:nvGraphicFramePr>
          <p:cNvPr id="29699" name="Object 58"/>
          <p:cNvGraphicFramePr>
            <a:graphicFrameLocks noChangeAspect="1"/>
          </p:cNvGraphicFramePr>
          <p:nvPr/>
        </p:nvGraphicFramePr>
        <p:xfrm>
          <a:off x="458788" y="4606925"/>
          <a:ext cx="3119437" cy="600075"/>
        </p:xfrm>
        <a:graphic>
          <a:graphicData uri="http://schemas.openxmlformats.org/presentationml/2006/ole">
            <p:oleObj spid="_x0000_s29699" name="Equation" r:id="rId5" imgW="1320480" imgH="253800" progId="Equation.DSMT4">
              <p:embed/>
            </p:oleObj>
          </a:graphicData>
        </a:graphic>
      </p:graphicFrame>
      <p:sp>
        <p:nvSpPr>
          <p:cNvPr id="29706" name="Text Box 60"/>
          <p:cNvSpPr txBox="1">
            <a:spLocks noChangeArrowheads="1"/>
          </p:cNvSpPr>
          <p:nvPr/>
        </p:nvSpPr>
        <p:spPr bwMode="auto">
          <a:xfrm>
            <a:off x="392729" y="3523255"/>
            <a:ext cx="3335337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Examination of the </a:t>
            </a:r>
            <a:r>
              <a:rPr lang="en-US" b="0" i="1" dirty="0">
                <a:solidFill>
                  <a:schemeClr val="bg1"/>
                </a:solidFill>
                <a:latin typeface="Times New Roman" pitchFamily="18" charset="0"/>
              </a:rPr>
              <a:t>u</a:t>
            </a:r>
            <a:r>
              <a:rPr lang="en-US" b="0" dirty="0">
                <a:solidFill>
                  <a:schemeClr val="bg1"/>
                </a:solidFill>
              </a:rPr>
              <a:t> function reveals which of the two paths is the SDP.</a:t>
            </a:r>
          </a:p>
        </p:txBody>
      </p:sp>
      <p:sp>
        <p:nvSpPr>
          <p:cNvPr id="29707" name="Text Box 61"/>
          <p:cNvSpPr txBox="1">
            <a:spLocks noChangeArrowheads="1"/>
          </p:cNvSpPr>
          <p:nvPr/>
        </p:nvSpPr>
        <p:spPr bwMode="auto">
          <a:xfrm>
            <a:off x="801688" y="1725613"/>
            <a:ext cx="1851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SDP and SAP:</a:t>
            </a:r>
          </a:p>
        </p:txBody>
      </p:sp>
      <p:grpSp>
        <p:nvGrpSpPr>
          <p:cNvPr id="29708" name="Group 63"/>
          <p:cNvGrpSpPr>
            <a:grpSpLocks/>
          </p:cNvGrpSpPr>
          <p:nvPr/>
        </p:nvGrpSpPr>
        <p:grpSpPr bwMode="auto">
          <a:xfrm>
            <a:off x="4238625" y="1882776"/>
            <a:ext cx="3916363" cy="3349625"/>
            <a:chOff x="2670" y="1186"/>
            <a:chExt cx="2467" cy="2110"/>
          </a:xfrm>
        </p:grpSpPr>
        <p:sp>
          <p:nvSpPr>
            <p:cNvPr id="29709" name="Line 10"/>
            <p:cNvSpPr>
              <a:spLocks noChangeShapeType="1"/>
            </p:cNvSpPr>
            <p:nvPr/>
          </p:nvSpPr>
          <p:spPr bwMode="auto">
            <a:xfrm flipV="1">
              <a:off x="2900" y="2303"/>
              <a:ext cx="2002" cy="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9700" name="Object 20"/>
            <p:cNvGraphicFramePr>
              <a:graphicFrameLocks noChangeAspect="1"/>
            </p:cNvGraphicFramePr>
            <p:nvPr/>
          </p:nvGraphicFramePr>
          <p:xfrm>
            <a:off x="2670" y="2308"/>
            <a:ext cx="327" cy="461"/>
          </p:xfrm>
          <a:graphic>
            <a:graphicData uri="http://schemas.openxmlformats.org/presentationml/2006/ole">
              <p:oleObj spid="_x0000_s29700" name="Equation" r:id="rId6" imgW="279360" imgH="393480" progId="Equation.DSMT4">
                <p:embed/>
              </p:oleObj>
            </a:graphicData>
          </a:graphic>
        </p:graphicFrame>
        <p:sp>
          <p:nvSpPr>
            <p:cNvPr id="29710" name="Text Box 8"/>
            <p:cNvSpPr txBox="1">
              <a:spLocks noChangeArrowheads="1"/>
            </p:cNvSpPr>
            <p:nvPr/>
          </p:nvSpPr>
          <p:spPr bwMode="auto">
            <a:xfrm>
              <a:off x="3967" y="1301"/>
              <a:ext cx="437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bg1"/>
                  </a:solidFill>
                </a:rPr>
                <a:t>SAP</a:t>
              </a:r>
            </a:p>
          </p:txBody>
        </p:sp>
        <p:sp>
          <p:nvSpPr>
            <p:cNvPr id="29711" name="Text Box 9"/>
            <p:cNvSpPr txBox="1">
              <a:spLocks noChangeArrowheads="1"/>
            </p:cNvSpPr>
            <p:nvPr/>
          </p:nvSpPr>
          <p:spPr bwMode="auto">
            <a:xfrm>
              <a:off x="3794" y="2871"/>
              <a:ext cx="44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b="0">
                  <a:solidFill>
                    <a:schemeClr val="hlink"/>
                  </a:solidFill>
                </a:rPr>
                <a:t>SDP</a:t>
              </a:r>
            </a:p>
          </p:txBody>
        </p:sp>
        <p:sp>
          <p:nvSpPr>
            <p:cNvPr id="29712" name="Line 11"/>
            <p:cNvSpPr>
              <a:spLocks noChangeShapeType="1"/>
            </p:cNvSpPr>
            <p:nvPr/>
          </p:nvSpPr>
          <p:spPr bwMode="auto">
            <a:xfrm flipV="1">
              <a:off x="3743" y="1459"/>
              <a:ext cx="0" cy="17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9701" name="Object 12"/>
            <p:cNvGraphicFramePr>
              <a:graphicFrameLocks noChangeAspect="1"/>
            </p:cNvGraphicFramePr>
            <p:nvPr/>
          </p:nvGraphicFramePr>
          <p:xfrm>
            <a:off x="3662" y="1186"/>
            <a:ext cx="179" cy="211"/>
          </p:xfrm>
          <a:graphic>
            <a:graphicData uri="http://schemas.openxmlformats.org/presentationml/2006/ole">
              <p:oleObj spid="_x0000_s29701" name="Equation" r:id="rId7" imgW="139680" imgH="164880" progId="Equation.DSMT4">
                <p:embed/>
              </p:oleObj>
            </a:graphicData>
          </a:graphic>
        </p:graphicFrame>
        <p:sp>
          <p:nvSpPr>
            <p:cNvPr id="29713" name="Freeform 13"/>
            <p:cNvSpPr>
              <a:spLocks/>
            </p:cNvSpPr>
            <p:nvPr/>
          </p:nvSpPr>
          <p:spPr bwMode="auto">
            <a:xfrm>
              <a:off x="3114" y="1604"/>
              <a:ext cx="1109" cy="1510"/>
            </a:xfrm>
            <a:custGeom>
              <a:avLst/>
              <a:gdLst>
                <a:gd name="T0" fmla="*/ 0 w 1180"/>
                <a:gd name="T1" fmla="*/ 1510 h 1678"/>
                <a:gd name="T2" fmla="*/ 590 w 1180"/>
                <a:gd name="T3" fmla="*/ 734 h 1678"/>
                <a:gd name="T4" fmla="*/ 1109 w 1180"/>
                <a:gd name="T5" fmla="*/ 0 h 1678"/>
                <a:gd name="T6" fmla="*/ 0 60000 65536"/>
                <a:gd name="T7" fmla="*/ 0 60000 65536"/>
                <a:gd name="T8" fmla="*/ 0 60000 65536"/>
                <a:gd name="T9" fmla="*/ 0 w 1180"/>
                <a:gd name="T10" fmla="*/ 0 h 1678"/>
                <a:gd name="T11" fmla="*/ 1180 w 1180"/>
                <a:gd name="T12" fmla="*/ 1678 h 1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80" h="1678">
                  <a:moveTo>
                    <a:pt x="0" y="1678"/>
                  </a:moveTo>
                  <a:cubicBezTo>
                    <a:pt x="149" y="1345"/>
                    <a:pt x="277" y="1117"/>
                    <a:pt x="628" y="816"/>
                  </a:cubicBezTo>
                  <a:cubicBezTo>
                    <a:pt x="979" y="515"/>
                    <a:pt x="1138" y="193"/>
                    <a:pt x="1180" y="0"/>
                  </a:cubicBezTo>
                </a:path>
              </a:pathLst>
            </a:custGeom>
            <a:noFill/>
            <a:ln w="38100">
              <a:solidFill>
                <a:schemeClr val="bg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9702" name="Object 14"/>
            <p:cNvGraphicFramePr>
              <a:graphicFrameLocks noChangeAspect="1"/>
            </p:cNvGraphicFramePr>
            <p:nvPr/>
          </p:nvGraphicFramePr>
          <p:xfrm>
            <a:off x="4088" y="2057"/>
            <a:ext cx="185" cy="216"/>
          </p:xfrm>
          <a:graphic>
            <a:graphicData uri="http://schemas.openxmlformats.org/presentationml/2006/ole">
              <p:oleObj spid="_x0000_s29702" name="Equation" r:id="rId8" imgW="152280" imgH="177480" progId="Equation.DSMT4">
                <p:embed/>
              </p:oleObj>
            </a:graphicData>
          </a:graphic>
        </p:graphicFrame>
        <p:graphicFrame>
          <p:nvGraphicFramePr>
            <p:cNvPr id="29703" name="Object 15"/>
            <p:cNvGraphicFramePr>
              <a:graphicFrameLocks noChangeAspect="1"/>
            </p:cNvGraphicFramePr>
            <p:nvPr/>
          </p:nvGraphicFramePr>
          <p:xfrm>
            <a:off x="4969" y="2229"/>
            <a:ext cx="168" cy="184"/>
          </p:xfrm>
          <a:graphic>
            <a:graphicData uri="http://schemas.openxmlformats.org/presentationml/2006/ole">
              <p:oleObj spid="_x0000_s29703" name="Equation" r:id="rId9" imgW="126720" imgH="139680" progId="Equation.DSMT4">
                <p:embed/>
              </p:oleObj>
            </a:graphicData>
          </a:graphic>
        </p:graphicFrame>
        <p:sp>
          <p:nvSpPr>
            <p:cNvPr id="29714" name="Freeform 19"/>
            <p:cNvSpPr>
              <a:spLocks/>
            </p:cNvSpPr>
            <p:nvPr/>
          </p:nvSpPr>
          <p:spPr bwMode="auto">
            <a:xfrm flipH="1">
              <a:off x="3153" y="1519"/>
              <a:ext cx="1180" cy="1586"/>
            </a:xfrm>
            <a:custGeom>
              <a:avLst/>
              <a:gdLst>
                <a:gd name="T0" fmla="*/ 0 w 1180"/>
                <a:gd name="T1" fmla="*/ 1586 h 1678"/>
                <a:gd name="T2" fmla="*/ 628 w 1180"/>
                <a:gd name="T3" fmla="*/ 771 h 1678"/>
                <a:gd name="T4" fmla="*/ 1180 w 1180"/>
                <a:gd name="T5" fmla="*/ 0 h 1678"/>
                <a:gd name="T6" fmla="*/ 0 60000 65536"/>
                <a:gd name="T7" fmla="*/ 0 60000 65536"/>
                <a:gd name="T8" fmla="*/ 0 60000 65536"/>
                <a:gd name="T9" fmla="*/ 0 w 1180"/>
                <a:gd name="T10" fmla="*/ 0 h 1678"/>
                <a:gd name="T11" fmla="*/ 1180 w 1180"/>
                <a:gd name="T12" fmla="*/ 1678 h 167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80" h="1678">
                  <a:moveTo>
                    <a:pt x="0" y="1678"/>
                  </a:moveTo>
                  <a:cubicBezTo>
                    <a:pt x="149" y="1345"/>
                    <a:pt x="277" y="1117"/>
                    <a:pt x="628" y="816"/>
                  </a:cubicBezTo>
                  <a:cubicBezTo>
                    <a:pt x="979" y="515"/>
                    <a:pt x="1138" y="193"/>
                    <a:pt x="1180" y="0"/>
                  </a:cubicBezTo>
                </a:path>
              </a:pathLst>
            </a:custGeom>
            <a:noFill/>
            <a:ln w="38100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15" name="Line 21"/>
            <p:cNvSpPr>
              <a:spLocks noChangeShapeType="1"/>
            </p:cNvSpPr>
            <p:nvPr/>
          </p:nvSpPr>
          <p:spPr bwMode="auto">
            <a:xfrm flipH="1">
              <a:off x="3049" y="2236"/>
              <a:ext cx="0" cy="15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16" name="Line 22"/>
            <p:cNvSpPr>
              <a:spLocks noChangeShapeType="1"/>
            </p:cNvSpPr>
            <p:nvPr/>
          </p:nvSpPr>
          <p:spPr bwMode="auto">
            <a:xfrm flipH="1">
              <a:off x="4445" y="2247"/>
              <a:ext cx="0" cy="15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9704" name="Object 23"/>
            <p:cNvGraphicFramePr>
              <a:graphicFrameLocks noChangeAspect="1"/>
            </p:cNvGraphicFramePr>
            <p:nvPr/>
          </p:nvGraphicFramePr>
          <p:xfrm>
            <a:off x="4518" y="2348"/>
            <a:ext cx="193" cy="461"/>
          </p:xfrm>
          <a:graphic>
            <a:graphicData uri="http://schemas.openxmlformats.org/presentationml/2006/ole">
              <p:oleObj spid="_x0000_s29704" name="Equation" r:id="rId10" imgW="164880" imgH="393480" progId="Equation.DSMT4">
                <p:embed/>
              </p:oleObj>
            </a:graphicData>
          </a:graphic>
        </p:graphicFrame>
        <p:sp>
          <p:nvSpPr>
            <p:cNvPr id="29718" name="Line 52"/>
            <p:cNvSpPr>
              <a:spLocks noChangeShapeType="1"/>
            </p:cNvSpPr>
            <p:nvPr/>
          </p:nvSpPr>
          <p:spPr bwMode="auto">
            <a:xfrm>
              <a:off x="4443" y="1471"/>
              <a:ext cx="0" cy="182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19" name="Line 53"/>
            <p:cNvSpPr>
              <a:spLocks noChangeShapeType="1"/>
            </p:cNvSpPr>
            <p:nvPr/>
          </p:nvSpPr>
          <p:spPr bwMode="auto">
            <a:xfrm>
              <a:off x="3047" y="2313"/>
              <a:ext cx="1410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20" name="Line 55"/>
            <p:cNvSpPr>
              <a:spLocks noChangeShapeType="1"/>
            </p:cNvSpPr>
            <p:nvPr/>
          </p:nvSpPr>
          <p:spPr bwMode="auto">
            <a:xfrm>
              <a:off x="3044" y="1474"/>
              <a:ext cx="0" cy="1822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21" name="Oval 51"/>
            <p:cNvSpPr>
              <a:spLocks noChangeArrowheads="1"/>
            </p:cNvSpPr>
            <p:nvPr/>
          </p:nvSpPr>
          <p:spPr bwMode="auto">
            <a:xfrm>
              <a:off x="3684" y="2259"/>
              <a:ext cx="106" cy="99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31</a:t>
            </a:fld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6578220" y="3669481"/>
            <a:ext cx="30025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Text Box 2"/>
          <p:cNvSpPr txBox="1">
            <a:spLocks noChangeArrowheads="1"/>
          </p:cNvSpPr>
          <p:nvPr/>
        </p:nvSpPr>
        <p:spPr bwMode="auto">
          <a:xfrm>
            <a:off x="630011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0732" name="Text Box 46"/>
          <p:cNvSpPr txBox="1">
            <a:spLocks noChangeArrowheads="1"/>
          </p:cNvSpPr>
          <p:nvPr/>
        </p:nvSpPr>
        <p:spPr bwMode="auto">
          <a:xfrm>
            <a:off x="384175" y="1229626"/>
            <a:ext cx="40163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Vertical paths are added so that the path now has limits at infinity. </a:t>
            </a:r>
          </a:p>
        </p:txBody>
      </p:sp>
      <p:graphicFrame>
        <p:nvGraphicFramePr>
          <p:cNvPr id="30722" name="Object 49"/>
          <p:cNvGraphicFramePr>
            <a:graphicFrameLocks noChangeAspect="1"/>
          </p:cNvGraphicFramePr>
          <p:nvPr/>
        </p:nvGraphicFramePr>
        <p:xfrm>
          <a:off x="1441806" y="4091793"/>
          <a:ext cx="1392237" cy="800100"/>
        </p:xfrm>
        <a:graphic>
          <a:graphicData uri="http://schemas.openxmlformats.org/presentationml/2006/ole">
            <p:oleObj spid="_x0000_s30722" name="Equation" r:id="rId4" imgW="685800" imgH="393480" progId="Equation.DSMT4">
              <p:embed/>
            </p:oleObj>
          </a:graphicData>
        </a:graphic>
      </p:graphicFrame>
      <p:sp>
        <p:nvSpPr>
          <p:cNvPr id="30734" name="Text Box 51"/>
          <p:cNvSpPr txBox="1">
            <a:spLocks noChangeArrowheads="1"/>
          </p:cNvSpPr>
          <p:nvPr/>
        </p:nvSpPr>
        <p:spPr bwMode="auto">
          <a:xfrm>
            <a:off x="352781" y="3172630"/>
            <a:ext cx="38242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chemeClr val="bg1"/>
                </a:solidFill>
              </a:rPr>
              <a:t>It is now clear which choice is correct for the departure angle: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32</a:t>
            </a:fld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4637088" y="1739900"/>
            <a:ext cx="4052887" cy="3698875"/>
            <a:chOff x="4637088" y="1739900"/>
            <a:chExt cx="4052887" cy="3698875"/>
          </a:xfrm>
        </p:grpSpPr>
        <p:grpSp>
          <p:nvGrpSpPr>
            <p:cNvPr id="30731" name="Group 55"/>
            <p:cNvGrpSpPr>
              <a:grpSpLocks/>
            </p:cNvGrpSpPr>
            <p:nvPr/>
          </p:nvGrpSpPr>
          <p:grpSpPr bwMode="auto">
            <a:xfrm>
              <a:off x="4637088" y="1739900"/>
              <a:ext cx="4052887" cy="3698875"/>
              <a:chOff x="2921" y="1096"/>
              <a:chExt cx="2553" cy="2330"/>
            </a:xfrm>
          </p:grpSpPr>
          <p:sp>
            <p:nvSpPr>
              <p:cNvPr id="30735" name="Text Box 6"/>
              <p:cNvSpPr txBox="1">
                <a:spLocks noChangeArrowheads="1"/>
              </p:cNvSpPr>
              <p:nvPr/>
            </p:nvSpPr>
            <p:spPr bwMode="auto">
              <a:xfrm>
                <a:off x="3992" y="2842"/>
                <a:ext cx="44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="0">
                    <a:solidFill>
                      <a:schemeClr val="hlink"/>
                    </a:solidFill>
                  </a:rPr>
                  <a:t>SDP</a:t>
                </a:r>
              </a:p>
            </p:txBody>
          </p:sp>
          <p:sp>
            <p:nvSpPr>
              <p:cNvPr id="30736" name="Line 7"/>
              <p:cNvSpPr>
                <a:spLocks noChangeShapeType="1"/>
              </p:cNvSpPr>
              <p:nvPr/>
            </p:nvSpPr>
            <p:spPr bwMode="auto">
              <a:xfrm flipV="1">
                <a:off x="3104" y="2297"/>
                <a:ext cx="2113" cy="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37" name="Line 8"/>
              <p:cNvSpPr>
                <a:spLocks noChangeShapeType="1"/>
              </p:cNvSpPr>
              <p:nvPr/>
            </p:nvSpPr>
            <p:spPr bwMode="auto">
              <a:xfrm flipV="1">
                <a:off x="3978" y="1442"/>
                <a:ext cx="0" cy="1795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30723" name="Object 9"/>
              <p:cNvGraphicFramePr>
                <a:graphicFrameLocks noChangeAspect="1"/>
              </p:cNvGraphicFramePr>
              <p:nvPr/>
            </p:nvGraphicFramePr>
            <p:xfrm>
              <a:off x="2921" y="1734"/>
              <a:ext cx="275" cy="292"/>
            </p:xfrm>
            <a:graphic>
              <a:graphicData uri="http://schemas.openxmlformats.org/presentationml/2006/ole">
                <p:oleObj spid="_x0000_s30723" name="Equation" r:id="rId5" imgW="215640" imgH="228600" progId="Equation.DSMT4">
                  <p:embed/>
                </p:oleObj>
              </a:graphicData>
            </a:graphic>
          </p:graphicFrame>
          <p:graphicFrame>
            <p:nvGraphicFramePr>
              <p:cNvPr id="30724" name="Object 10"/>
              <p:cNvGraphicFramePr>
                <a:graphicFrameLocks noChangeAspect="1"/>
              </p:cNvGraphicFramePr>
              <p:nvPr/>
            </p:nvGraphicFramePr>
            <p:xfrm>
              <a:off x="5329" y="2235"/>
              <a:ext cx="145" cy="160"/>
            </p:xfrm>
            <a:graphic>
              <a:graphicData uri="http://schemas.openxmlformats.org/presentationml/2006/ole">
                <p:oleObj spid="_x0000_s30724" name="Equation" r:id="rId6" imgW="126720" imgH="139680" progId="Equation.DSMT4">
                  <p:embed/>
                </p:oleObj>
              </a:graphicData>
            </a:graphic>
          </p:graphicFrame>
          <p:sp>
            <p:nvSpPr>
              <p:cNvPr id="30738" name="Freeform 11"/>
              <p:cNvSpPr>
                <a:spLocks/>
              </p:cNvSpPr>
              <p:nvPr/>
            </p:nvSpPr>
            <p:spPr bwMode="auto">
              <a:xfrm>
                <a:off x="3335" y="1096"/>
                <a:ext cx="1282" cy="2248"/>
              </a:xfrm>
              <a:custGeom>
                <a:avLst/>
                <a:gdLst>
                  <a:gd name="T0" fmla="*/ 1282 w 1282"/>
                  <a:gd name="T1" fmla="*/ 2248 h 2248"/>
                  <a:gd name="T2" fmla="*/ 1232 w 1282"/>
                  <a:gd name="T3" fmla="*/ 2032 h 2248"/>
                  <a:gd name="T4" fmla="*/ 1118 w 1282"/>
                  <a:gd name="T5" fmla="*/ 1793 h 2248"/>
                  <a:gd name="T6" fmla="*/ 1000 w 1282"/>
                  <a:gd name="T7" fmla="*/ 1624 h 2248"/>
                  <a:gd name="T8" fmla="*/ 818 w 1282"/>
                  <a:gd name="T9" fmla="*/ 1414 h 2248"/>
                  <a:gd name="T10" fmla="*/ 654 w 1282"/>
                  <a:gd name="T11" fmla="*/ 1217 h 2248"/>
                  <a:gd name="T12" fmla="*/ 408 w 1282"/>
                  <a:gd name="T13" fmla="*/ 912 h 2248"/>
                  <a:gd name="T14" fmla="*/ 264 w 1282"/>
                  <a:gd name="T15" fmla="*/ 720 h 2248"/>
                  <a:gd name="T16" fmla="*/ 128 w 1282"/>
                  <a:gd name="T17" fmla="*/ 496 h 2248"/>
                  <a:gd name="T18" fmla="*/ 40 w 1282"/>
                  <a:gd name="T19" fmla="*/ 224 h 2248"/>
                  <a:gd name="T20" fmla="*/ 0 w 1282"/>
                  <a:gd name="T21" fmla="*/ 0 h 224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82"/>
                  <a:gd name="T34" fmla="*/ 0 h 2248"/>
                  <a:gd name="T35" fmla="*/ 1282 w 1282"/>
                  <a:gd name="T36" fmla="*/ 2248 h 224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82" h="2248">
                    <a:moveTo>
                      <a:pt x="1282" y="2248"/>
                    </a:moveTo>
                    <a:cubicBezTo>
                      <a:pt x="1275" y="2212"/>
                      <a:pt x="1259" y="2108"/>
                      <a:pt x="1232" y="2032"/>
                    </a:cubicBezTo>
                    <a:cubicBezTo>
                      <a:pt x="1205" y="1956"/>
                      <a:pt x="1157" y="1861"/>
                      <a:pt x="1118" y="1793"/>
                    </a:cubicBezTo>
                    <a:cubicBezTo>
                      <a:pt x="1079" y="1725"/>
                      <a:pt x="1050" y="1687"/>
                      <a:pt x="1000" y="1624"/>
                    </a:cubicBezTo>
                    <a:cubicBezTo>
                      <a:pt x="950" y="1561"/>
                      <a:pt x="876" y="1482"/>
                      <a:pt x="818" y="1414"/>
                    </a:cubicBezTo>
                    <a:cubicBezTo>
                      <a:pt x="760" y="1346"/>
                      <a:pt x="722" y="1301"/>
                      <a:pt x="654" y="1217"/>
                    </a:cubicBezTo>
                    <a:cubicBezTo>
                      <a:pt x="586" y="1133"/>
                      <a:pt x="473" y="995"/>
                      <a:pt x="408" y="912"/>
                    </a:cubicBezTo>
                    <a:cubicBezTo>
                      <a:pt x="355" y="844"/>
                      <a:pt x="312" y="791"/>
                      <a:pt x="264" y="720"/>
                    </a:cubicBezTo>
                    <a:cubicBezTo>
                      <a:pt x="217" y="651"/>
                      <a:pt x="165" y="579"/>
                      <a:pt x="128" y="496"/>
                    </a:cubicBezTo>
                    <a:cubicBezTo>
                      <a:pt x="48" y="280"/>
                      <a:pt x="61" y="307"/>
                      <a:pt x="40" y="224"/>
                    </a:cubicBezTo>
                    <a:cubicBezTo>
                      <a:pt x="19" y="141"/>
                      <a:pt x="8" y="47"/>
                      <a:pt x="0" y="0"/>
                    </a:cubicBezTo>
                  </a:path>
                </a:pathLst>
              </a:custGeom>
              <a:noFill/>
              <a:ln w="38100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30725" name="Object 12"/>
              <p:cNvGraphicFramePr>
                <a:graphicFrameLocks noChangeAspect="1"/>
              </p:cNvGraphicFramePr>
              <p:nvPr/>
            </p:nvGraphicFramePr>
            <p:xfrm>
              <a:off x="3007" y="2334"/>
              <a:ext cx="282" cy="398"/>
            </p:xfrm>
            <a:graphic>
              <a:graphicData uri="http://schemas.openxmlformats.org/presentationml/2006/ole">
                <p:oleObj spid="_x0000_s30725" name="Equation" r:id="rId7" imgW="279360" imgH="393480" progId="Equation.DSMT4">
                  <p:embed/>
                </p:oleObj>
              </a:graphicData>
            </a:graphic>
          </p:graphicFrame>
          <p:sp>
            <p:nvSpPr>
              <p:cNvPr id="30739" name="Line 13"/>
              <p:cNvSpPr>
                <a:spLocks noChangeShapeType="1"/>
              </p:cNvSpPr>
              <p:nvPr/>
            </p:nvSpPr>
            <p:spPr bwMode="auto">
              <a:xfrm flipH="1">
                <a:off x="3284" y="2219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40" name="Line 14"/>
              <p:cNvSpPr>
                <a:spLocks noChangeShapeType="1"/>
              </p:cNvSpPr>
              <p:nvPr/>
            </p:nvSpPr>
            <p:spPr bwMode="auto">
              <a:xfrm flipH="1">
                <a:off x="4680" y="2230"/>
                <a:ext cx="0" cy="157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30726" name="Object 15"/>
              <p:cNvGraphicFramePr>
                <a:graphicFrameLocks noChangeAspect="1"/>
              </p:cNvGraphicFramePr>
              <p:nvPr/>
            </p:nvGraphicFramePr>
            <p:xfrm>
              <a:off x="4737" y="2269"/>
              <a:ext cx="158" cy="377"/>
            </p:xfrm>
            <a:graphic>
              <a:graphicData uri="http://schemas.openxmlformats.org/presentationml/2006/ole">
                <p:oleObj spid="_x0000_s30726" name="Equation" r:id="rId8" imgW="164880" imgH="393480" progId="Equation.DSMT4">
                  <p:embed/>
                </p:oleObj>
              </a:graphicData>
            </a:graphic>
          </p:graphicFrame>
          <p:sp>
            <p:nvSpPr>
              <p:cNvPr id="30742" name="Line 17"/>
              <p:cNvSpPr>
                <a:spLocks noChangeShapeType="1"/>
              </p:cNvSpPr>
              <p:nvPr/>
            </p:nvSpPr>
            <p:spPr bwMode="auto">
              <a:xfrm>
                <a:off x="3285" y="1113"/>
                <a:ext cx="2" cy="1196"/>
              </a:xfrm>
              <a:prstGeom prst="line">
                <a:avLst/>
              </a:prstGeom>
              <a:noFill/>
              <a:ln w="38100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43" name="Line 18"/>
              <p:cNvSpPr>
                <a:spLocks noChangeShapeType="1"/>
              </p:cNvSpPr>
              <p:nvPr/>
            </p:nvSpPr>
            <p:spPr bwMode="auto">
              <a:xfrm>
                <a:off x="4673" y="2299"/>
                <a:ext cx="1" cy="1127"/>
              </a:xfrm>
              <a:prstGeom prst="line">
                <a:avLst/>
              </a:prstGeom>
              <a:noFill/>
              <a:ln w="38100">
                <a:solidFill>
                  <a:srgbClr val="0099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0744" name="Line 19"/>
              <p:cNvSpPr>
                <a:spLocks noChangeShapeType="1"/>
              </p:cNvSpPr>
              <p:nvPr/>
            </p:nvSpPr>
            <p:spPr bwMode="auto">
              <a:xfrm flipH="1" flipV="1">
                <a:off x="3274" y="2298"/>
                <a:ext cx="1399" cy="1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30727" name="Object 24"/>
              <p:cNvGraphicFramePr>
                <a:graphicFrameLocks noChangeAspect="1"/>
              </p:cNvGraphicFramePr>
              <p:nvPr/>
            </p:nvGraphicFramePr>
            <p:xfrm>
              <a:off x="4722" y="2783"/>
              <a:ext cx="308" cy="292"/>
            </p:xfrm>
            <a:graphic>
              <a:graphicData uri="http://schemas.openxmlformats.org/presentationml/2006/ole">
                <p:oleObj spid="_x0000_s30727" name="Equation" r:id="rId9" imgW="241200" imgH="228600" progId="Equation.DSMT4">
                  <p:embed/>
                </p:oleObj>
              </a:graphicData>
            </a:graphic>
          </p:graphicFrame>
          <p:graphicFrame>
            <p:nvGraphicFramePr>
              <p:cNvPr id="30728" name="Object 25"/>
              <p:cNvGraphicFramePr>
                <a:graphicFrameLocks noChangeAspect="1"/>
              </p:cNvGraphicFramePr>
              <p:nvPr/>
            </p:nvGraphicFramePr>
            <p:xfrm>
              <a:off x="4333" y="2005"/>
              <a:ext cx="194" cy="227"/>
            </p:xfrm>
            <a:graphic>
              <a:graphicData uri="http://schemas.openxmlformats.org/presentationml/2006/ole">
                <p:oleObj spid="_x0000_s30728" name="Equation" r:id="rId10" imgW="152280" imgH="177480" progId="Equation.DSMT4">
                  <p:embed/>
                </p:oleObj>
              </a:graphicData>
            </a:graphic>
          </p:graphicFrame>
          <p:graphicFrame>
            <p:nvGraphicFramePr>
              <p:cNvPr id="30729" name="Object 38"/>
              <p:cNvGraphicFramePr>
                <a:graphicFrameLocks noChangeAspect="1"/>
              </p:cNvGraphicFramePr>
              <p:nvPr/>
            </p:nvGraphicFramePr>
            <p:xfrm>
              <a:off x="3909" y="1195"/>
              <a:ext cx="157" cy="185"/>
            </p:xfrm>
            <a:graphic>
              <a:graphicData uri="http://schemas.openxmlformats.org/presentationml/2006/ole">
                <p:oleObj spid="_x0000_s30729" name="Equation" r:id="rId11" imgW="139680" imgH="164880" progId="Equation.DSMT4">
                  <p:embed/>
                </p:oleObj>
              </a:graphicData>
            </a:graphic>
          </p:graphicFrame>
          <p:sp>
            <p:nvSpPr>
              <p:cNvPr id="30749" name="Oval 45"/>
              <p:cNvSpPr>
                <a:spLocks noChangeArrowheads="1"/>
              </p:cNvSpPr>
              <p:nvPr/>
            </p:nvSpPr>
            <p:spPr bwMode="auto">
              <a:xfrm>
                <a:off x="3946" y="2253"/>
                <a:ext cx="86" cy="8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 bwMode="auto">
            <a:xfrm>
              <a:off x="6919420" y="3643958"/>
              <a:ext cx="30025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5447708" y="3646230"/>
              <a:ext cx="300251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7438030" y="4244454"/>
              <a:ext cx="0" cy="21836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5215720" y="2595349"/>
              <a:ext cx="0" cy="21836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>
              <a:off x="6758832" y="4168239"/>
              <a:ext cx="151488" cy="20359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  <p:graphicFrame>
        <p:nvGraphicFramePr>
          <p:cNvPr id="30730" name="Object 49"/>
          <p:cNvGraphicFramePr>
            <a:graphicFrameLocks noChangeAspect="1"/>
          </p:cNvGraphicFramePr>
          <p:nvPr/>
        </p:nvGraphicFramePr>
        <p:xfrm>
          <a:off x="985956" y="2161228"/>
          <a:ext cx="2500313" cy="463550"/>
        </p:xfrm>
        <a:graphic>
          <a:graphicData uri="http://schemas.openxmlformats.org/presentationml/2006/ole">
            <p:oleObj spid="_x0000_s30730" name="Equation" r:id="rId12" imgW="1231560" imgH="228600" progId="Equation.DSMT4">
              <p:embed/>
            </p:oleObj>
          </a:graphicData>
        </a:graphic>
      </p:graphicFrame>
      <p:graphicFrame>
        <p:nvGraphicFramePr>
          <p:cNvPr id="2" name="Object 49"/>
          <p:cNvGraphicFramePr>
            <a:graphicFrameLocks noChangeAspect="1"/>
          </p:cNvGraphicFramePr>
          <p:nvPr/>
        </p:nvGraphicFramePr>
        <p:xfrm>
          <a:off x="763588" y="5535613"/>
          <a:ext cx="2732087" cy="515937"/>
        </p:xfrm>
        <a:graphic>
          <a:graphicData uri="http://schemas.openxmlformats.org/presentationml/2006/ole">
            <p:oleObj spid="_x0000_s30731" name="Equation" r:id="rId13" imgW="134604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Text Box 2"/>
          <p:cNvSpPr txBox="1">
            <a:spLocks noChangeArrowheads="1"/>
          </p:cNvSpPr>
          <p:nvPr/>
        </p:nvSpPr>
        <p:spPr bwMode="auto">
          <a:xfrm>
            <a:off x="74975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259307" y="2348292"/>
            <a:ext cx="872092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b="0" dirty="0" smtClean="0">
                <a:solidFill>
                  <a:schemeClr val="bg1"/>
                </a:solidFill>
              </a:rPr>
              <a:t>This is the answer  for </a:t>
            </a:r>
            <a:r>
              <a:rPr lang="en-US" b="0" i="1" dirty="0" smtClean="0">
                <a:solidFill>
                  <a:schemeClr val="bg1"/>
                </a:solidFill>
                <a:latin typeface="+mn-lt"/>
              </a:rPr>
              <a:t>I</a:t>
            </a:r>
            <a:r>
              <a:rPr lang="en-US" b="0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b="0" dirty="0" smtClean="0">
                <a:solidFill>
                  <a:schemeClr val="bg1"/>
                </a:solidFill>
                <a:latin typeface="+mn-lt"/>
                <a:sym typeface="Symbol"/>
              </a:rPr>
              <a:t>)</a:t>
            </a:r>
            <a:r>
              <a:rPr lang="en-US" b="0" dirty="0" smtClean="0">
                <a:solidFill>
                  <a:schemeClr val="bg1"/>
                </a:solidFill>
                <a:sym typeface="Symbol"/>
              </a:rPr>
              <a:t> i</a:t>
            </a:r>
            <a:r>
              <a:rPr lang="en-US" b="0" dirty="0" smtClean="0">
                <a:solidFill>
                  <a:schemeClr val="bg1"/>
                </a:solidFill>
              </a:rPr>
              <a:t>f </a:t>
            </a:r>
            <a:r>
              <a:rPr lang="en-US" b="0" dirty="0">
                <a:solidFill>
                  <a:schemeClr val="bg1"/>
                </a:solidFill>
              </a:rPr>
              <a:t>we ignore the contributions </a:t>
            </a:r>
            <a:r>
              <a:rPr lang="en-US" b="0" dirty="0" smtClean="0">
                <a:solidFill>
                  <a:schemeClr val="bg1"/>
                </a:solidFill>
              </a:rPr>
              <a:t>from </a:t>
            </a:r>
            <a:r>
              <a:rPr lang="en-US" b="0" dirty="0">
                <a:solidFill>
                  <a:schemeClr val="bg1"/>
                </a:solidFill>
              </a:rPr>
              <a:t>the vertical paths</a:t>
            </a:r>
            <a:r>
              <a:rPr lang="en-US" b="0" dirty="0" smtClean="0">
                <a:solidFill>
                  <a:schemeClr val="bg1"/>
                </a:solidFill>
              </a:rPr>
              <a:t>.</a:t>
            </a:r>
            <a:endParaRPr lang="en-US" b="0" dirty="0">
              <a:solidFill>
                <a:schemeClr val="bg1"/>
              </a:solidFill>
            </a:endParaRPr>
          </a:p>
        </p:txBody>
      </p:sp>
      <p:graphicFrame>
        <p:nvGraphicFramePr>
          <p:cNvPr id="31746" name="Object 39"/>
          <p:cNvGraphicFramePr>
            <a:graphicFrameLocks noChangeAspect="1"/>
          </p:cNvGraphicFramePr>
          <p:nvPr/>
        </p:nvGraphicFramePr>
        <p:xfrm>
          <a:off x="2714340" y="3238738"/>
          <a:ext cx="3952875" cy="968375"/>
        </p:xfrm>
        <a:graphic>
          <a:graphicData uri="http://schemas.openxmlformats.org/presentationml/2006/ole">
            <p:oleObj spid="_x0000_s31746" name="Equation" r:id="rId4" imgW="2019240" imgH="495000" progId="Equation.DSMT4">
              <p:embed/>
            </p:oleObj>
          </a:graphicData>
        </a:graphic>
      </p:graphicFrame>
      <p:graphicFrame>
        <p:nvGraphicFramePr>
          <p:cNvPr id="31747" name="Object 40"/>
          <p:cNvGraphicFramePr>
            <a:graphicFrameLocks noChangeAspect="1"/>
          </p:cNvGraphicFramePr>
          <p:nvPr/>
        </p:nvGraphicFramePr>
        <p:xfrm>
          <a:off x="3391942" y="5620390"/>
          <a:ext cx="3406775" cy="993775"/>
        </p:xfrm>
        <a:graphic>
          <a:graphicData uri="http://schemas.openxmlformats.org/presentationml/2006/ole">
            <p:oleObj spid="_x0000_s31747" name="Equation" r:id="rId5" imgW="1828800" imgH="533160" progId="Equation.DSMT4">
              <p:embed/>
            </p:oleObj>
          </a:graphicData>
        </a:graphic>
      </p:graphicFrame>
      <p:sp>
        <p:nvSpPr>
          <p:cNvPr id="31751" name="Text Box 43"/>
          <p:cNvSpPr txBox="1">
            <a:spLocks noChangeArrowheads="1"/>
          </p:cNvSpPr>
          <p:nvPr/>
        </p:nvSpPr>
        <p:spPr bwMode="auto">
          <a:xfrm>
            <a:off x="2889850" y="5484237"/>
            <a:ext cx="465137" cy="409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31748" name="Object 45"/>
          <p:cNvGraphicFramePr>
            <a:graphicFrameLocks noChangeAspect="1"/>
          </p:cNvGraphicFramePr>
          <p:nvPr/>
        </p:nvGraphicFramePr>
        <p:xfrm>
          <a:off x="2057092" y="929068"/>
          <a:ext cx="4792662" cy="1025525"/>
        </p:xfrm>
        <a:graphic>
          <a:graphicData uri="http://schemas.openxmlformats.org/presentationml/2006/ole">
            <p:oleObj spid="_x0000_s31748" name="Equation" r:id="rId6" imgW="2374560" imgH="507960" progId="Equation.DSMT4">
              <p:embed/>
            </p:oleObj>
          </a:graphicData>
        </a:graphic>
      </p:graphicFrame>
      <p:sp>
        <p:nvSpPr>
          <p:cNvPr id="31752" name="Text Box 46"/>
          <p:cNvSpPr txBox="1">
            <a:spLocks noChangeArrowheads="1"/>
          </p:cNvSpPr>
          <p:nvPr/>
        </p:nvSpPr>
        <p:spPr bwMode="auto">
          <a:xfrm>
            <a:off x="1644691" y="3065519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Hence,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31749" name="Object 39"/>
          <p:cNvGraphicFramePr>
            <a:graphicFrameLocks noChangeAspect="1"/>
          </p:cNvGraphicFramePr>
          <p:nvPr/>
        </p:nvGraphicFramePr>
        <p:xfrm>
          <a:off x="3064231" y="4560152"/>
          <a:ext cx="2411412" cy="895350"/>
        </p:xfrm>
        <a:graphic>
          <a:graphicData uri="http://schemas.openxmlformats.org/presentationml/2006/ole">
            <p:oleObj spid="_x0000_s31749" name="Equation" r:id="rId7" imgW="1231560" imgH="457200" progId="Equation.DSMT4">
              <p:embed/>
            </p:oleObj>
          </a:graphicData>
        </a:graphic>
      </p:graphicFrame>
      <p:sp>
        <p:nvSpPr>
          <p:cNvPr id="11" name="Text Box 43"/>
          <p:cNvSpPr txBox="1">
            <a:spLocks noChangeArrowheads="1"/>
          </p:cNvSpPr>
          <p:nvPr/>
        </p:nvSpPr>
        <p:spPr bwMode="auto">
          <a:xfrm>
            <a:off x="2591874" y="4367394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or</a:t>
            </a:r>
            <a:endParaRPr lang="en-US" sz="2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7" name="Text Box 3"/>
          <p:cNvSpPr txBox="1">
            <a:spLocks noChangeArrowheads="1"/>
          </p:cNvSpPr>
          <p:nvPr/>
        </p:nvSpPr>
        <p:spPr bwMode="auto">
          <a:xfrm>
            <a:off x="78241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552121" y="169386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2770" name="Object 7"/>
          <p:cNvGraphicFramePr>
            <a:graphicFrameLocks noChangeAspect="1"/>
          </p:cNvGraphicFramePr>
          <p:nvPr/>
        </p:nvGraphicFramePr>
        <p:xfrm>
          <a:off x="2558411" y="2366323"/>
          <a:ext cx="3670300" cy="1017588"/>
        </p:xfrm>
        <a:graphic>
          <a:graphicData uri="http://schemas.openxmlformats.org/presentationml/2006/ole">
            <p:oleObj spid="_x0000_s32770" name="Equation" r:id="rId4" imgW="1739880" imgH="482400" progId="Equation.DSMT4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Text Box 2"/>
          <p:cNvSpPr txBox="1">
            <a:spLocks noChangeArrowheads="1"/>
          </p:cNvSpPr>
          <p:nvPr/>
        </p:nvSpPr>
        <p:spPr bwMode="auto">
          <a:xfrm>
            <a:off x="749754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33799" name="Object 39"/>
          <p:cNvGraphicFramePr>
            <a:graphicFrameLocks noChangeAspect="1"/>
          </p:cNvGraphicFramePr>
          <p:nvPr/>
        </p:nvGraphicFramePr>
        <p:xfrm>
          <a:off x="2657249" y="4498295"/>
          <a:ext cx="3516312" cy="847725"/>
        </p:xfrm>
        <a:graphic>
          <a:graphicData uri="http://schemas.openxmlformats.org/presentationml/2006/ole">
            <p:oleObj spid="_x0000_s33799" name="Equation" r:id="rId4" imgW="1054080" imgH="253800" progId="Equation.DSMT4">
              <p:embed/>
            </p:oleObj>
          </a:graphicData>
        </a:graphic>
      </p:graphicFrame>
      <p:graphicFrame>
        <p:nvGraphicFramePr>
          <p:cNvPr id="33800" name="Object 40"/>
          <p:cNvGraphicFramePr>
            <a:graphicFrameLocks noChangeAspect="1"/>
          </p:cNvGraphicFramePr>
          <p:nvPr/>
        </p:nvGraphicFramePr>
        <p:xfrm>
          <a:off x="3582988" y="5627688"/>
          <a:ext cx="1857375" cy="844550"/>
        </p:xfrm>
        <a:graphic>
          <a:graphicData uri="http://schemas.openxmlformats.org/presentationml/2006/ole">
            <p:oleObj spid="_x0000_s33800" name="Equation" r:id="rId5" imgW="558720" imgH="253800" progId="Equation.DSMT4">
              <p:embed/>
            </p:oleObj>
          </a:graphicData>
        </a:graphic>
      </p:graphicFrame>
      <p:sp>
        <p:nvSpPr>
          <p:cNvPr id="33808" name="Text Box 45"/>
          <p:cNvSpPr txBox="1">
            <a:spLocks noChangeArrowheads="1"/>
          </p:cNvSpPr>
          <p:nvPr/>
        </p:nvSpPr>
        <p:spPr bwMode="auto">
          <a:xfrm>
            <a:off x="1632550" y="969906"/>
            <a:ext cx="5375189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hlink"/>
                </a:solidFill>
              </a:rPr>
              <a:t>Examine the path </a:t>
            </a:r>
            <a:r>
              <a:rPr lang="en-US" sz="2400" b="0" i="1" dirty="0">
                <a:solidFill>
                  <a:schemeClr val="hlink"/>
                </a:solidFill>
                <a:latin typeface="Times New Roman" pitchFamily="18" charset="0"/>
              </a:rPr>
              <a:t>C</a:t>
            </a:r>
            <a:r>
              <a:rPr lang="en-US" sz="2000" b="0" i="1" baseline="-25000" dirty="0">
                <a:solidFill>
                  <a:schemeClr val="hlink"/>
                </a:solidFill>
                <a:latin typeface="+mn-lt"/>
              </a:rPr>
              <a:t>v</a:t>
            </a:r>
            <a:r>
              <a:rPr lang="en-US" sz="2000" b="0" baseline="-25000" dirty="0">
                <a:solidFill>
                  <a:schemeClr val="hlink"/>
                </a:solidFill>
                <a:latin typeface="+mn-lt"/>
              </a:rPr>
              <a:t>1</a:t>
            </a:r>
            <a:r>
              <a:rPr lang="en-US" sz="2000" b="0" dirty="0">
                <a:solidFill>
                  <a:schemeClr val="hlink"/>
                </a:solidFill>
              </a:rPr>
              <a:t> (the path </a:t>
            </a:r>
            <a:r>
              <a:rPr lang="en-US" sz="2400" b="0" i="1" dirty="0">
                <a:solidFill>
                  <a:schemeClr val="hlink"/>
                </a:solidFill>
                <a:latin typeface="Times New Roman" pitchFamily="18" charset="0"/>
              </a:rPr>
              <a:t>C</a:t>
            </a:r>
            <a:r>
              <a:rPr lang="en-US" sz="2000" b="0" i="1" baseline="-25000" dirty="0">
                <a:solidFill>
                  <a:schemeClr val="hlink"/>
                </a:solidFill>
                <a:latin typeface="+mn-lt"/>
              </a:rPr>
              <a:t>v</a:t>
            </a:r>
            <a:r>
              <a:rPr lang="en-US" sz="2000" b="0" baseline="-25000" dirty="0">
                <a:solidFill>
                  <a:schemeClr val="hlink"/>
                </a:solidFill>
                <a:latin typeface="+mn-lt"/>
              </a:rPr>
              <a:t>2</a:t>
            </a:r>
            <a:r>
              <a:rPr lang="en-US" sz="2000" b="0" dirty="0">
                <a:solidFill>
                  <a:schemeClr val="hlink"/>
                </a:solidFill>
              </a:rPr>
              <a:t> is similar).</a:t>
            </a:r>
          </a:p>
        </p:txBody>
      </p:sp>
      <p:sp>
        <p:nvSpPr>
          <p:cNvPr id="33809" name="Text Box 46"/>
          <p:cNvSpPr txBox="1">
            <a:spLocks noChangeArrowheads="1"/>
          </p:cNvSpPr>
          <p:nvPr/>
        </p:nvSpPr>
        <p:spPr bwMode="auto">
          <a:xfrm>
            <a:off x="2913680" y="5871854"/>
            <a:ext cx="5365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Let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2178050" y="1676400"/>
            <a:ext cx="4819787" cy="2592388"/>
            <a:chOff x="2178050" y="1676400"/>
            <a:chExt cx="4819787" cy="2592388"/>
          </a:xfrm>
        </p:grpSpPr>
        <p:sp>
          <p:nvSpPr>
            <p:cNvPr id="33802" name="Line 19"/>
            <p:cNvSpPr>
              <a:spLocks noChangeShapeType="1"/>
            </p:cNvSpPr>
            <p:nvPr/>
          </p:nvSpPr>
          <p:spPr bwMode="auto">
            <a:xfrm flipV="1">
              <a:off x="2251075" y="3405188"/>
              <a:ext cx="4297363" cy="15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3" name="Line 20"/>
            <p:cNvSpPr>
              <a:spLocks noChangeShapeType="1"/>
            </p:cNvSpPr>
            <p:nvPr/>
          </p:nvSpPr>
          <p:spPr bwMode="auto">
            <a:xfrm flipV="1">
              <a:off x="4116388" y="2047875"/>
              <a:ext cx="0" cy="22209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3794" name="Object 21"/>
            <p:cNvGraphicFramePr>
              <a:graphicFrameLocks noChangeAspect="1"/>
            </p:cNvGraphicFramePr>
            <p:nvPr/>
          </p:nvGraphicFramePr>
          <p:xfrm>
            <a:off x="4011386" y="1676400"/>
            <a:ext cx="237216" cy="280988"/>
          </p:xfrm>
          <a:graphic>
            <a:graphicData uri="http://schemas.openxmlformats.org/presentationml/2006/ole">
              <p:oleObj spid="_x0000_s33794" name="Equation" r:id="rId6" imgW="139680" imgH="164880" progId="Equation.DSMT4">
                <p:embed/>
              </p:oleObj>
            </a:graphicData>
          </a:graphic>
        </p:graphicFrame>
        <p:graphicFrame>
          <p:nvGraphicFramePr>
            <p:cNvPr id="33795" name="Object 22"/>
            <p:cNvGraphicFramePr>
              <a:graphicFrameLocks noChangeAspect="1"/>
            </p:cNvGraphicFramePr>
            <p:nvPr/>
          </p:nvGraphicFramePr>
          <p:xfrm>
            <a:off x="2178050" y="2551113"/>
            <a:ext cx="436563" cy="463550"/>
          </p:xfrm>
          <a:graphic>
            <a:graphicData uri="http://schemas.openxmlformats.org/presentationml/2006/ole">
              <p:oleObj spid="_x0000_s33795" name="Equation" r:id="rId7" imgW="215640" imgH="228600" progId="Equation.DSMT4">
                <p:embed/>
              </p:oleObj>
            </a:graphicData>
          </a:graphic>
        </p:graphicFrame>
        <p:graphicFrame>
          <p:nvGraphicFramePr>
            <p:cNvPr id="33796" name="Object 23"/>
            <p:cNvGraphicFramePr>
              <a:graphicFrameLocks noChangeAspect="1"/>
            </p:cNvGraphicFramePr>
            <p:nvPr/>
          </p:nvGraphicFramePr>
          <p:xfrm>
            <a:off x="6761616" y="3309256"/>
            <a:ext cx="236221" cy="260125"/>
          </p:xfrm>
          <a:graphic>
            <a:graphicData uri="http://schemas.openxmlformats.org/presentationml/2006/ole">
              <p:oleObj spid="_x0000_s33796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33797" name="Object 25"/>
            <p:cNvGraphicFramePr>
              <a:graphicFrameLocks noChangeAspect="1"/>
            </p:cNvGraphicFramePr>
            <p:nvPr/>
          </p:nvGraphicFramePr>
          <p:xfrm>
            <a:off x="2520950" y="3368675"/>
            <a:ext cx="447675" cy="631825"/>
          </p:xfrm>
          <a:graphic>
            <a:graphicData uri="http://schemas.openxmlformats.org/presentationml/2006/ole">
              <p:oleObj spid="_x0000_s33797" name="Equation" r:id="rId9" imgW="279360" imgH="393480" progId="Equation.DSMT4">
                <p:embed/>
              </p:oleObj>
            </a:graphicData>
          </a:graphic>
        </p:graphicFrame>
        <p:sp>
          <p:nvSpPr>
            <p:cNvPr id="33804" name="Line 26"/>
            <p:cNvSpPr>
              <a:spLocks noChangeShapeType="1"/>
            </p:cNvSpPr>
            <p:nvPr/>
          </p:nvSpPr>
          <p:spPr bwMode="auto">
            <a:xfrm flipH="1">
              <a:off x="3014663" y="3281363"/>
              <a:ext cx="0" cy="24923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5" name="Line 27"/>
            <p:cNvSpPr>
              <a:spLocks noChangeShapeType="1"/>
            </p:cNvSpPr>
            <p:nvPr/>
          </p:nvSpPr>
          <p:spPr bwMode="auto">
            <a:xfrm flipH="1">
              <a:off x="5230813" y="3298825"/>
              <a:ext cx="0" cy="2492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3798" name="Object 28"/>
            <p:cNvGraphicFramePr>
              <a:graphicFrameLocks noChangeAspect="1"/>
            </p:cNvGraphicFramePr>
            <p:nvPr/>
          </p:nvGraphicFramePr>
          <p:xfrm>
            <a:off x="5321300" y="3360738"/>
            <a:ext cx="250825" cy="598487"/>
          </p:xfrm>
          <a:graphic>
            <a:graphicData uri="http://schemas.openxmlformats.org/presentationml/2006/ole">
              <p:oleObj spid="_x0000_s33798" name="Equation" r:id="rId10" imgW="164880" imgH="393480" progId="Equation.DSMT4">
                <p:embed/>
              </p:oleObj>
            </a:graphicData>
          </a:graphic>
        </p:graphicFrame>
        <p:sp>
          <p:nvSpPr>
            <p:cNvPr id="33806" name="Line 30"/>
            <p:cNvSpPr>
              <a:spLocks noChangeShapeType="1"/>
            </p:cNvSpPr>
            <p:nvPr/>
          </p:nvSpPr>
          <p:spPr bwMode="auto">
            <a:xfrm>
              <a:off x="3017838" y="2317750"/>
              <a:ext cx="1587" cy="1106488"/>
            </a:xfrm>
            <a:prstGeom prst="line">
              <a:avLst/>
            </a:prstGeom>
            <a:noFill/>
            <a:ln w="38100">
              <a:solidFill>
                <a:srgbClr val="0099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>
              <a:off x="3016155" y="2743200"/>
              <a:ext cx="0" cy="21836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99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Text Box 2"/>
          <p:cNvSpPr txBox="1">
            <a:spLocks noChangeArrowheads="1"/>
          </p:cNvSpPr>
          <p:nvPr/>
        </p:nvSpPr>
        <p:spPr bwMode="auto">
          <a:xfrm>
            <a:off x="70621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34818" name="Object 16"/>
          <p:cNvGraphicFramePr>
            <a:graphicFrameLocks noChangeAspect="1"/>
          </p:cNvGraphicFramePr>
          <p:nvPr/>
        </p:nvGraphicFramePr>
        <p:xfrm>
          <a:off x="750888" y="1092200"/>
          <a:ext cx="7245350" cy="1119188"/>
        </p:xfrm>
        <a:graphic>
          <a:graphicData uri="http://schemas.openxmlformats.org/presentationml/2006/ole">
            <p:oleObj spid="_x0000_s34818" name="Equation" r:id="rId4" imgW="2298600" imgH="355320" progId="Equation.DSMT4">
              <p:embed/>
            </p:oleObj>
          </a:graphicData>
        </a:graphic>
      </p:graphicFrame>
      <p:graphicFrame>
        <p:nvGraphicFramePr>
          <p:cNvPr id="34819" name="Object 20"/>
          <p:cNvGraphicFramePr>
            <a:graphicFrameLocks noChangeAspect="1"/>
          </p:cNvGraphicFramePr>
          <p:nvPr/>
        </p:nvGraphicFramePr>
        <p:xfrm>
          <a:off x="438150" y="4165600"/>
          <a:ext cx="4198938" cy="1973263"/>
        </p:xfrm>
        <a:graphic>
          <a:graphicData uri="http://schemas.openxmlformats.org/presentationml/2006/ole">
            <p:oleObj spid="_x0000_s34819" name="Equation" r:id="rId5" imgW="1460160" imgH="685800" progId="Equation.DSMT4">
              <p:embed/>
            </p:oleObj>
          </a:graphicData>
        </a:graphic>
      </p:graphicFrame>
      <p:graphicFrame>
        <p:nvGraphicFramePr>
          <p:cNvPr id="34820" name="Object 21"/>
          <p:cNvGraphicFramePr>
            <a:graphicFrameLocks noChangeAspect="1"/>
          </p:cNvGraphicFramePr>
          <p:nvPr/>
        </p:nvGraphicFramePr>
        <p:xfrm>
          <a:off x="5740400" y="5283200"/>
          <a:ext cx="1973263" cy="987425"/>
        </p:xfrm>
        <a:graphic>
          <a:graphicData uri="http://schemas.openxmlformats.org/presentationml/2006/ole">
            <p:oleObj spid="_x0000_s34820" name="Equation" r:id="rId6" imgW="558720" imgH="279360" progId="Equation.DSMT4">
              <p:embed/>
            </p:oleObj>
          </a:graphicData>
        </a:graphic>
      </p:graphicFrame>
      <p:sp>
        <p:nvSpPr>
          <p:cNvPr id="34823" name="Text Box 23"/>
          <p:cNvSpPr txBox="1">
            <a:spLocks noChangeArrowheads="1"/>
          </p:cNvSpPr>
          <p:nvPr/>
        </p:nvSpPr>
        <p:spPr bwMode="auto">
          <a:xfrm>
            <a:off x="448747" y="3647436"/>
            <a:ext cx="7076296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Use integration by parts (we can also use Watson’s Lemma):</a:t>
            </a:r>
          </a:p>
        </p:txBody>
      </p:sp>
      <p:graphicFrame>
        <p:nvGraphicFramePr>
          <p:cNvPr id="34821" name="Object 24"/>
          <p:cNvGraphicFramePr>
            <a:graphicFrameLocks noChangeAspect="1"/>
          </p:cNvGraphicFramePr>
          <p:nvPr/>
        </p:nvGraphicFramePr>
        <p:xfrm>
          <a:off x="2902405" y="2355171"/>
          <a:ext cx="3230563" cy="657225"/>
        </p:xfrm>
        <a:graphic>
          <a:graphicData uri="http://schemas.openxmlformats.org/presentationml/2006/ole">
            <p:oleObj spid="_x0000_s34821" name="Equation" r:id="rId7" imgW="2120760" imgH="431640" progId="Equation.DSMT4">
              <p:embed/>
            </p:oleObj>
          </a:graphicData>
        </a:graphic>
      </p:graphicFrame>
      <p:sp>
        <p:nvSpPr>
          <p:cNvPr id="34824" name="Text Box 25"/>
          <p:cNvSpPr txBox="1">
            <a:spLocks noChangeArrowheads="1"/>
          </p:cNvSpPr>
          <p:nvPr/>
        </p:nvSpPr>
        <p:spPr bwMode="auto">
          <a:xfrm>
            <a:off x="2054225" y="2462213"/>
            <a:ext cx="7841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since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684439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35842" name="Object 4"/>
          <p:cNvGraphicFramePr>
            <a:graphicFrameLocks noChangeAspect="1"/>
          </p:cNvGraphicFramePr>
          <p:nvPr/>
        </p:nvGraphicFramePr>
        <p:xfrm>
          <a:off x="2481263" y="2192338"/>
          <a:ext cx="1785937" cy="914400"/>
        </p:xfrm>
        <a:graphic>
          <a:graphicData uri="http://schemas.openxmlformats.org/presentationml/2006/ole">
            <p:oleObj spid="_x0000_s35842" name="Equation" r:id="rId4" imgW="545760" imgH="279360" progId="Equation.DSMT4">
              <p:embed/>
            </p:oleObj>
          </a:graphicData>
        </a:graphic>
      </p:graphicFrame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1527629" y="1547813"/>
            <a:ext cx="10334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Hence,</a:t>
            </a:r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821807" y="5047220"/>
            <a:ext cx="7829550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However, if </a:t>
            </a:r>
            <a:r>
              <a:rPr lang="en-US" b="0" dirty="0">
                <a:solidFill>
                  <a:schemeClr val="bg1"/>
                </a:solidFill>
              </a:rPr>
              <a:t>we want an asymptotic expansion that is accurate to order 1/ </a:t>
            </a:r>
            <a:r>
              <a:rPr lang="en-US" b="0" dirty="0">
                <a:solidFill>
                  <a:schemeClr val="bg1"/>
                </a:solidFill>
                <a:sym typeface="Symbol" pitchFamily="18" charset="2"/>
              </a:rPr>
              <a:t>, then the vertical paths </a:t>
            </a:r>
            <a:r>
              <a:rPr lang="en-US" b="0" u="sng" dirty="0">
                <a:solidFill>
                  <a:schemeClr val="bg1"/>
                </a:solidFill>
                <a:sym typeface="Symbol" pitchFamily="18" charset="2"/>
              </a:rPr>
              <a:t>must</a:t>
            </a:r>
            <a:r>
              <a:rPr lang="en-US" b="0" dirty="0">
                <a:solidFill>
                  <a:schemeClr val="bg1"/>
                </a:solidFill>
                <a:sym typeface="Symbol" pitchFamily="18" charset="2"/>
              </a:rPr>
              <a:t> be considered.</a:t>
            </a:r>
            <a:r>
              <a:rPr lang="en-US" b="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79592" y="3735409"/>
            <a:ext cx="6986236" cy="3385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2"/>
                </a:solidFill>
              </a:rPr>
              <a:t>Note: </a:t>
            </a:r>
            <a:r>
              <a:rPr lang="en-US" sz="1600" b="0" dirty="0" smtClean="0">
                <a:solidFill>
                  <a:schemeClr val="bg2"/>
                </a:solidFill>
              </a:rPr>
              <a:t> </a:t>
            </a:r>
            <a:r>
              <a:rPr lang="en-US" sz="1600" b="0" i="1" dirty="0" smtClean="0">
                <a:solidFill>
                  <a:schemeClr val="bg2"/>
                </a:solidFill>
                <a:latin typeface="+mn-lt"/>
              </a:rPr>
              <a:t>I</a:t>
            </a:r>
            <a:r>
              <a:rPr lang="en-US" sz="1600" b="0" i="1" baseline="-25000" dirty="0" smtClean="0">
                <a:solidFill>
                  <a:schemeClr val="bg2"/>
                </a:solidFill>
                <a:latin typeface="+mn-lt"/>
              </a:rPr>
              <a:t>v</a:t>
            </a:r>
            <a:r>
              <a:rPr lang="en-US" sz="1600" b="0" baseline="-25000" dirty="0" smtClean="0">
                <a:solidFill>
                  <a:schemeClr val="bg2"/>
                </a:solidFill>
                <a:latin typeface="+mn-lt"/>
              </a:rPr>
              <a:t>1</a:t>
            </a:r>
            <a:r>
              <a:rPr lang="en-US" sz="1600" b="0" dirty="0" smtClean="0">
                <a:solidFill>
                  <a:schemeClr val="bg2"/>
                </a:solidFill>
              </a:rPr>
              <a:t> </a:t>
            </a:r>
            <a:r>
              <a:rPr lang="en-US" sz="1600" b="0" dirty="0" smtClean="0">
                <a:solidFill>
                  <a:schemeClr val="bg2"/>
                </a:solidFill>
              </a:rPr>
              <a:t>is negligible compared to the saddle-point contribution as </a:t>
            </a:r>
            <a:r>
              <a:rPr lang="en-US" sz="1600" b="0" dirty="0" smtClean="0">
                <a:solidFill>
                  <a:schemeClr val="bg2"/>
                </a:solidFill>
                <a:sym typeface="Symbol"/>
              </a:rPr>
              <a:t>  </a:t>
            </a:r>
            <a:r>
              <a:rPr lang="en-US" sz="1600" b="0" dirty="0" smtClean="0">
                <a:solidFill>
                  <a:schemeClr val="bg2"/>
                </a:solidFill>
              </a:rPr>
              <a:t>.</a:t>
            </a:r>
            <a:endParaRPr lang="en-US" sz="1600" b="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727982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441325" y="1204913"/>
            <a:ext cx="803328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</a:rPr>
              <a:t>Alternative evaluation of </a:t>
            </a:r>
            <a:r>
              <a:rPr lang="en-US" sz="2000" b="0" i="1" dirty="0">
                <a:solidFill>
                  <a:srgbClr val="FF0000"/>
                </a:solidFill>
                <a:latin typeface="Times New Roman" pitchFamily="18" charset="0"/>
              </a:rPr>
              <a:t>I</a:t>
            </a:r>
            <a:r>
              <a:rPr lang="en-US" sz="2000" b="0" i="1" baseline="-25000" dirty="0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sz="2000" b="0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en-US" sz="2000" b="0" dirty="0">
                <a:solidFill>
                  <a:srgbClr val="FF0000"/>
                </a:solidFill>
              </a:rPr>
              <a:t> using Watson’s Lemma (alternative form):</a:t>
            </a:r>
          </a:p>
        </p:txBody>
      </p:sp>
      <p:graphicFrame>
        <p:nvGraphicFramePr>
          <p:cNvPr id="36866" name="Object 8"/>
          <p:cNvGraphicFramePr>
            <a:graphicFrameLocks noChangeAspect="1"/>
          </p:cNvGraphicFramePr>
          <p:nvPr/>
        </p:nvGraphicFramePr>
        <p:xfrm>
          <a:off x="835025" y="1703388"/>
          <a:ext cx="2466975" cy="1028700"/>
        </p:xfrm>
        <a:graphic>
          <a:graphicData uri="http://schemas.openxmlformats.org/presentationml/2006/ole">
            <p:oleObj spid="_x0000_s36866" name="Equation" r:id="rId4" imgW="850680" imgH="355320" progId="Equation.DSMT4">
              <p:embed/>
            </p:oleObj>
          </a:graphicData>
        </a:graphic>
      </p:graphicFrame>
      <p:graphicFrame>
        <p:nvGraphicFramePr>
          <p:cNvPr id="36867" name="Object 9"/>
          <p:cNvGraphicFramePr>
            <a:graphicFrameLocks noChangeAspect="1"/>
          </p:cNvGraphicFramePr>
          <p:nvPr/>
        </p:nvGraphicFramePr>
        <p:xfrm>
          <a:off x="4629033" y="2524693"/>
          <a:ext cx="1266800" cy="989060"/>
        </p:xfrm>
        <a:graphic>
          <a:graphicData uri="http://schemas.openxmlformats.org/presentationml/2006/ole">
            <p:oleObj spid="_x0000_s36867" name="Equation" r:id="rId5" imgW="876240" imgH="685800" progId="Equation.DSMT4">
              <p:embed/>
            </p:oleObj>
          </a:graphicData>
        </a:graphic>
      </p:graphicFrame>
      <p:sp>
        <p:nvSpPr>
          <p:cNvPr id="36872" name="Text Box 6"/>
          <p:cNvSpPr txBox="1">
            <a:spLocks noChangeArrowheads="1"/>
          </p:cNvSpPr>
          <p:nvPr/>
        </p:nvSpPr>
        <p:spPr bwMode="auto">
          <a:xfrm>
            <a:off x="4206695" y="2064855"/>
            <a:ext cx="85662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Use</a:t>
            </a:r>
          </a:p>
        </p:txBody>
      </p:sp>
      <p:graphicFrame>
        <p:nvGraphicFramePr>
          <p:cNvPr id="36868" name="Object 10"/>
          <p:cNvGraphicFramePr>
            <a:graphicFrameLocks noChangeAspect="1"/>
          </p:cNvGraphicFramePr>
          <p:nvPr/>
        </p:nvGraphicFramePr>
        <p:xfrm>
          <a:off x="538163" y="2959100"/>
          <a:ext cx="2976562" cy="3360738"/>
        </p:xfrm>
        <a:graphic>
          <a:graphicData uri="http://schemas.openxmlformats.org/presentationml/2006/ole">
            <p:oleObj spid="_x0000_s36868" name="Equation" r:id="rId6" imgW="1257120" imgH="1422360" progId="Equation.DSMT4">
              <p:embed/>
            </p:oleObj>
          </a:graphicData>
        </a:graphic>
      </p:graphicFrame>
      <p:sp>
        <p:nvSpPr>
          <p:cNvPr id="36873" name="Text Box 23"/>
          <p:cNvSpPr txBox="1">
            <a:spLocks noChangeArrowheads="1"/>
          </p:cNvSpPr>
          <p:nvPr/>
        </p:nvSpPr>
        <p:spPr bwMode="auto">
          <a:xfrm>
            <a:off x="4582473" y="4024313"/>
            <a:ext cx="327717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Applying Watson’s Lemma: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36870" name="Object 10"/>
          <p:cNvGraphicFramePr>
            <a:graphicFrameLocks noChangeAspect="1"/>
          </p:cNvGraphicFramePr>
          <p:nvPr/>
        </p:nvGraphicFramePr>
        <p:xfrm>
          <a:off x="5263180" y="4520252"/>
          <a:ext cx="2120260" cy="770079"/>
        </p:xfrm>
        <a:graphic>
          <a:graphicData uri="http://schemas.openxmlformats.org/presentationml/2006/ole">
            <p:oleObj spid="_x0000_s36870" name="Equation" r:id="rId7" imgW="1257120" imgH="457200" progId="Equation.DSMT4">
              <p:embed/>
            </p:oleObj>
          </a:graphicData>
        </a:graphic>
      </p:graphicFrame>
      <p:cxnSp>
        <p:nvCxnSpPr>
          <p:cNvPr id="13" name="Straight Arrow Connector 12"/>
          <p:cNvCxnSpPr/>
          <p:nvPr/>
        </p:nvCxnSpPr>
        <p:spPr bwMode="auto">
          <a:xfrm flipV="1">
            <a:off x="3248168" y="4967785"/>
            <a:ext cx="1692322" cy="8461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arrow"/>
          </a:ln>
          <a:effectLst/>
        </p:spPr>
      </p:cxn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4035425" y="5595938"/>
          <a:ext cx="4906963" cy="1008062"/>
        </p:xfrm>
        <a:graphic>
          <a:graphicData uri="http://schemas.openxmlformats.org/presentationml/2006/ole">
            <p:oleObj spid="_x0000_s36871" name="Equation" r:id="rId8" imgW="1726920" imgH="355320" progId="Equation.DSMT4">
              <p:embed/>
            </p:oleObj>
          </a:graphicData>
        </a:graphic>
      </p:graphicFrame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4538123" y="5382832"/>
            <a:ext cx="42832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so</a:t>
            </a:r>
            <a:endParaRPr lang="en-US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706211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37891" name="Object 6"/>
          <p:cNvGraphicFramePr>
            <a:graphicFrameLocks noChangeAspect="1"/>
          </p:cNvGraphicFramePr>
          <p:nvPr/>
        </p:nvGraphicFramePr>
        <p:xfrm>
          <a:off x="2373639" y="2319550"/>
          <a:ext cx="4294187" cy="1008062"/>
        </p:xfrm>
        <a:graphic>
          <a:graphicData uri="http://schemas.openxmlformats.org/presentationml/2006/ole">
            <p:oleObj spid="_x0000_s37891" name="Equation" r:id="rId4" imgW="1511280" imgH="355320" progId="Equation.DSMT4">
              <p:embed/>
            </p:oleObj>
          </a:graphicData>
        </a:graphic>
      </p:graphicFrame>
      <p:graphicFrame>
        <p:nvGraphicFramePr>
          <p:cNvPr id="37892" name="Object 7"/>
          <p:cNvGraphicFramePr>
            <a:graphicFrameLocks noChangeAspect="1"/>
          </p:cNvGraphicFramePr>
          <p:nvPr/>
        </p:nvGraphicFramePr>
        <p:xfrm>
          <a:off x="2869293" y="5671324"/>
          <a:ext cx="3465513" cy="865187"/>
        </p:xfrm>
        <a:graphic>
          <a:graphicData uri="http://schemas.openxmlformats.org/presentationml/2006/ole">
            <p:oleObj spid="_x0000_s37892" name="Equation" r:id="rId5" imgW="1218960" imgH="304560" progId="Equation.DSMT4">
              <p:embed/>
            </p:oleObj>
          </a:graphicData>
        </a:graphic>
      </p:graphicFrame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924132" y="5227029"/>
            <a:ext cx="10334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Hence,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814286" y="2130537"/>
            <a:ext cx="103346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so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3233256" y="3778303"/>
          <a:ext cx="3298825" cy="706438"/>
        </p:xfrm>
        <a:graphic>
          <a:graphicData uri="http://schemas.openxmlformats.org/presentationml/2006/ole">
            <p:oleObj spid="_x0000_s37893" name="Equation" r:id="rId6" imgW="1841400" imgH="39348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95055" y="3716989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Recall: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6"/>
          <p:cNvGraphicFramePr>
            <a:graphicFrameLocks noChangeAspect="1"/>
          </p:cNvGraphicFramePr>
          <p:nvPr/>
        </p:nvGraphicFramePr>
        <p:xfrm>
          <a:off x="3584874" y="4665900"/>
          <a:ext cx="2594903" cy="495701"/>
        </p:xfrm>
        <a:graphic>
          <a:graphicData uri="http://schemas.openxmlformats.org/presentationml/2006/ole">
            <p:oleObj spid="_x0000_s37894" name="Equation" r:id="rId7" imgW="1726920" imgH="330120" progId="Equation.DSMT4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487363" y="901700"/>
          <a:ext cx="4906962" cy="1008063"/>
        </p:xfrm>
        <a:graphic>
          <a:graphicData uri="http://schemas.openxmlformats.org/presentationml/2006/ole">
            <p:oleObj spid="_x0000_s37895" name="Equation" r:id="rId8" imgW="1726920" imgH="3553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Text Box 2"/>
          <p:cNvSpPr txBox="1">
            <a:spLocks noChangeArrowheads="1"/>
          </p:cNvSpPr>
          <p:nvPr/>
        </p:nvSpPr>
        <p:spPr bwMode="auto">
          <a:xfrm>
            <a:off x="71056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2060" name="Text Box 20"/>
          <p:cNvSpPr txBox="1">
            <a:spLocks noChangeArrowheads="1"/>
          </p:cNvSpPr>
          <p:nvPr/>
        </p:nvSpPr>
        <p:spPr bwMode="auto">
          <a:xfrm>
            <a:off x="463550" y="911601"/>
            <a:ext cx="19875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chemeClr val="hlink"/>
                </a:solidFill>
              </a:rPr>
              <a:t>Path deformation:</a:t>
            </a:r>
          </a:p>
        </p:txBody>
      </p:sp>
      <p:sp>
        <p:nvSpPr>
          <p:cNvPr id="2061" name="Text Box 24"/>
          <p:cNvSpPr txBox="1">
            <a:spLocks noChangeArrowheads="1"/>
          </p:cNvSpPr>
          <p:nvPr/>
        </p:nvSpPr>
        <p:spPr bwMode="auto">
          <a:xfrm>
            <a:off x="558800" y="1395789"/>
            <a:ext cx="8040688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If the path does not go through a </a:t>
            </a:r>
            <a:r>
              <a:rPr lang="en-US" b="0" dirty="0" smtClean="0">
                <a:solidFill>
                  <a:schemeClr val="bg1"/>
                </a:solidFill>
              </a:rPr>
              <a:t>saddle point, </a:t>
            </a:r>
            <a:r>
              <a:rPr lang="en-US" b="0" dirty="0">
                <a:solidFill>
                  <a:schemeClr val="bg1"/>
                </a:solidFill>
              </a:rPr>
              <a:t>we assume that it can be deformed to do so. </a:t>
            </a:r>
          </a:p>
          <a:p>
            <a:endParaRPr lang="en-US" sz="1200" b="0" dirty="0">
              <a:solidFill>
                <a:schemeClr val="bg1"/>
              </a:solidFill>
            </a:endParaRPr>
          </a:p>
          <a:p>
            <a:r>
              <a:rPr lang="en-US" b="0" dirty="0">
                <a:solidFill>
                  <a:schemeClr val="bg1"/>
                </a:solidFill>
              </a:rPr>
              <a:t>If any singularities are encountered during the path deformation, they must be accounted for (e.g., residue of captured poles). </a:t>
            </a:r>
          </a:p>
        </p:txBody>
      </p:sp>
      <p:graphicFrame>
        <p:nvGraphicFramePr>
          <p:cNvPr id="2050" name="Object 29"/>
          <p:cNvGraphicFramePr>
            <a:graphicFrameLocks noChangeAspect="1"/>
          </p:cNvGraphicFramePr>
          <p:nvPr/>
        </p:nvGraphicFramePr>
        <p:xfrm>
          <a:off x="5631161" y="3186998"/>
          <a:ext cx="1919288" cy="1058863"/>
        </p:xfrm>
        <a:graphic>
          <a:graphicData uri="http://schemas.openxmlformats.org/presentationml/2006/ole">
            <p:oleObj spid="_x0000_s2050" name="Equation" r:id="rId4" imgW="939600" imgH="406080" progId="Equation.DSMT4">
              <p:embed/>
            </p:oleObj>
          </a:graphicData>
        </a:graphic>
      </p:graphicFrame>
      <p:graphicFrame>
        <p:nvGraphicFramePr>
          <p:cNvPr id="2051" name="Object 31"/>
          <p:cNvGraphicFramePr>
            <a:graphicFrameLocks noChangeAspect="1"/>
          </p:cNvGraphicFramePr>
          <p:nvPr/>
        </p:nvGraphicFramePr>
        <p:xfrm>
          <a:off x="6027738" y="4538663"/>
          <a:ext cx="2565400" cy="754062"/>
        </p:xfrm>
        <a:graphic>
          <a:graphicData uri="http://schemas.openxmlformats.org/presentationml/2006/ole">
            <p:oleObj spid="_x0000_s2051" name="Equation" r:id="rId5" imgW="1765080" imgH="406080" progId="Equation.DSMT4">
              <p:embed/>
            </p:oleObj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485775" y="3165454"/>
            <a:ext cx="6569078" cy="3454422"/>
            <a:chOff x="485775" y="3165454"/>
            <a:chExt cx="6569078" cy="3454422"/>
          </a:xfrm>
        </p:grpSpPr>
        <p:sp>
          <p:nvSpPr>
            <p:cNvPr id="2063" name="Line 6"/>
            <p:cNvSpPr>
              <a:spLocks noChangeShapeType="1"/>
            </p:cNvSpPr>
            <p:nvPr/>
          </p:nvSpPr>
          <p:spPr bwMode="auto">
            <a:xfrm>
              <a:off x="485775" y="5688013"/>
              <a:ext cx="611346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4" name="Line 7"/>
            <p:cNvSpPr>
              <a:spLocks noChangeShapeType="1"/>
            </p:cNvSpPr>
            <p:nvPr/>
          </p:nvSpPr>
          <p:spPr bwMode="auto">
            <a:xfrm flipV="1">
              <a:off x="2441576" y="3644900"/>
              <a:ext cx="0" cy="29019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5" name="Freeform 8"/>
            <p:cNvSpPr>
              <a:spLocks/>
            </p:cNvSpPr>
            <p:nvPr/>
          </p:nvSpPr>
          <p:spPr bwMode="auto">
            <a:xfrm>
              <a:off x="1689802" y="4052888"/>
              <a:ext cx="2867026" cy="2566988"/>
            </a:xfrm>
            <a:custGeom>
              <a:avLst/>
              <a:gdLst>
                <a:gd name="T0" fmla="*/ 0 w 1806"/>
                <a:gd name="T1" fmla="*/ 0 h 1617"/>
                <a:gd name="T2" fmla="*/ 803 w 1806"/>
                <a:gd name="T3" fmla="*/ 476 h 1617"/>
                <a:gd name="T4" fmla="*/ 1351 w 1806"/>
                <a:gd name="T5" fmla="*/ 1315 h 1617"/>
                <a:gd name="T6" fmla="*/ 1806 w 1806"/>
                <a:gd name="T7" fmla="*/ 1617 h 16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06"/>
                <a:gd name="T13" fmla="*/ 0 h 1617"/>
                <a:gd name="T14" fmla="*/ 1806 w 1806"/>
                <a:gd name="T15" fmla="*/ 1617 h 16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06" h="1617">
                  <a:moveTo>
                    <a:pt x="0" y="0"/>
                  </a:moveTo>
                  <a:cubicBezTo>
                    <a:pt x="134" y="78"/>
                    <a:pt x="578" y="257"/>
                    <a:pt x="803" y="476"/>
                  </a:cubicBezTo>
                  <a:cubicBezTo>
                    <a:pt x="1028" y="695"/>
                    <a:pt x="1184" y="1125"/>
                    <a:pt x="1351" y="1315"/>
                  </a:cubicBezTo>
                  <a:cubicBezTo>
                    <a:pt x="1518" y="1505"/>
                    <a:pt x="1711" y="1554"/>
                    <a:pt x="1806" y="1617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6" name="Freeform 11"/>
            <p:cNvSpPr>
              <a:spLocks/>
            </p:cNvSpPr>
            <p:nvPr/>
          </p:nvSpPr>
          <p:spPr bwMode="auto">
            <a:xfrm>
              <a:off x="2461593" y="3165454"/>
              <a:ext cx="2867026" cy="2566988"/>
            </a:xfrm>
            <a:custGeom>
              <a:avLst/>
              <a:gdLst>
                <a:gd name="T0" fmla="*/ 0 w 1806"/>
                <a:gd name="T1" fmla="*/ 0 h 1617"/>
                <a:gd name="T2" fmla="*/ 803 w 1806"/>
                <a:gd name="T3" fmla="*/ 476 h 1617"/>
                <a:gd name="T4" fmla="*/ 1351 w 1806"/>
                <a:gd name="T5" fmla="*/ 1315 h 1617"/>
                <a:gd name="T6" fmla="*/ 1806 w 1806"/>
                <a:gd name="T7" fmla="*/ 1617 h 16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06"/>
                <a:gd name="T13" fmla="*/ 0 h 1617"/>
                <a:gd name="T14" fmla="*/ 1806 w 1806"/>
                <a:gd name="T15" fmla="*/ 1617 h 16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06" h="1617">
                  <a:moveTo>
                    <a:pt x="0" y="0"/>
                  </a:moveTo>
                  <a:cubicBezTo>
                    <a:pt x="134" y="78"/>
                    <a:pt x="578" y="257"/>
                    <a:pt x="803" y="476"/>
                  </a:cubicBezTo>
                  <a:cubicBezTo>
                    <a:pt x="1028" y="695"/>
                    <a:pt x="1184" y="1125"/>
                    <a:pt x="1351" y="1315"/>
                  </a:cubicBezTo>
                  <a:cubicBezTo>
                    <a:pt x="1518" y="1505"/>
                    <a:pt x="1711" y="1554"/>
                    <a:pt x="1806" y="1617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7" name="Line 12"/>
            <p:cNvSpPr>
              <a:spLocks noChangeShapeType="1"/>
            </p:cNvSpPr>
            <p:nvPr/>
          </p:nvSpPr>
          <p:spPr bwMode="auto">
            <a:xfrm>
              <a:off x="4049485" y="6329548"/>
              <a:ext cx="261257" cy="1781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8" name="Oval 13"/>
            <p:cNvSpPr>
              <a:spLocks noChangeArrowheads="1"/>
            </p:cNvSpPr>
            <p:nvPr/>
          </p:nvSpPr>
          <p:spPr bwMode="auto">
            <a:xfrm>
              <a:off x="3924302" y="4176713"/>
              <a:ext cx="174625" cy="146050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AutoShape 14"/>
            <p:cNvSpPr>
              <a:spLocks noChangeArrowheads="1"/>
            </p:cNvSpPr>
            <p:nvPr/>
          </p:nvSpPr>
          <p:spPr bwMode="auto">
            <a:xfrm rot="19441591">
              <a:off x="3322639" y="4492625"/>
              <a:ext cx="441325" cy="303213"/>
            </a:xfrm>
            <a:prstGeom prst="rightArrow">
              <a:avLst>
                <a:gd name="adj1" fmla="val 50000"/>
                <a:gd name="adj2" fmla="val 36387"/>
              </a:avLst>
            </a:prstGeom>
            <a:solidFill>
              <a:schemeClr val="accent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2" name="Object 15"/>
            <p:cNvGraphicFramePr>
              <a:graphicFrameLocks noChangeAspect="1"/>
            </p:cNvGraphicFramePr>
            <p:nvPr/>
          </p:nvGraphicFramePr>
          <p:xfrm>
            <a:off x="3182939" y="6040438"/>
            <a:ext cx="269875" cy="433388"/>
          </p:xfrm>
          <a:graphic>
            <a:graphicData uri="http://schemas.openxmlformats.org/presentationml/2006/ole">
              <p:oleObj spid="_x0000_s2052" name="Equation" r:id="rId6" imgW="152280" imgH="177480" progId="Equation.DSMT4">
                <p:embed/>
              </p:oleObj>
            </a:graphicData>
          </a:graphic>
        </p:graphicFrame>
        <p:graphicFrame>
          <p:nvGraphicFramePr>
            <p:cNvPr id="2053" name="Object 16"/>
            <p:cNvGraphicFramePr>
              <a:graphicFrameLocks noChangeAspect="1"/>
            </p:cNvGraphicFramePr>
            <p:nvPr/>
          </p:nvGraphicFramePr>
          <p:xfrm>
            <a:off x="3518808" y="3268849"/>
            <a:ext cx="431800" cy="403225"/>
          </p:xfrm>
          <a:graphic>
            <a:graphicData uri="http://schemas.openxmlformats.org/presentationml/2006/ole">
              <p:oleObj spid="_x0000_s2053" name="Equation" r:id="rId7" imgW="190440" imgH="177480" progId="Equation.DSMT4">
                <p:embed/>
              </p:oleObj>
            </a:graphicData>
          </a:graphic>
        </p:graphicFrame>
        <p:graphicFrame>
          <p:nvGraphicFramePr>
            <p:cNvPr id="2054" name="Object 17"/>
            <p:cNvGraphicFramePr>
              <a:graphicFrameLocks noChangeAspect="1"/>
            </p:cNvGraphicFramePr>
            <p:nvPr/>
          </p:nvGraphicFramePr>
          <p:xfrm>
            <a:off x="6781803" y="5557838"/>
            <a:ext cx="273050" cy="301625"/>
          </p:xfrm>
          <a:graphic>
            <a:graphicData uri="http://schemas.openxmlformats.org/presentationml/2006/ole">
              <p:oleObj spid="_x0000_s2054" name="Equation" r:id="rId8" imgW="126720" imgH="139680" progId="Equation.DSMT4">
                <p:embed/>
              </p:oleObj>
            </a:graphicData>
          </a:graphic>
        </p:graphicFrame>
        <p:graphicFrame>
          <p:nvGraphicFramePr>
            <p:cNvPr id="2055" name="Object 18"/>
            <p:cNvGraphicFramePr>
              <a:graphicFrameLocks noChangeAspect="1"/>
            </p:cNvGraphicFramePr>
            <p:nvPr/>
          </p:nvGraphicFramePr>
          <p:xfrm>
            <a:off x="2339913" y="3271775"/>
            <a:ext cx="249238" cy="293688"/>
          </p:xfrm>
          <a:graphic>
            <a:graphicData uri="http://schemas.openxmlformats.org/presentationml/2006/ole">
              <p:oleObj spid="_x0000_s2055" name="Equation" r:id="rId9" imgW="139680" imgH="164880" progId="Equation.DSMT4">
                <p:embed/>
              </p:oleObj>
            </a:graphicData>
          </a:graphic>
        </p:graphicFrame>
        <p:graphicFrame>
          <p:nvGraphicFramePr>
            <p:cNvPr id="2056" name="Object 19"/>
            <p:cNvGraphicFramePr>
              <a:graphicFrameLocks noChangeAspect="1"/>
            </p:cNvGraphicFramePr>
            <p:nvPr/>
          </p:nvGraphicFramePr>
          <p:xfrm>
            <a:off x="4122739" y="3979863"/>
            <a:ext cx="334963" cy="463550"/>
          </p:xfrm>
          <a:graphic>
            <a:graphicData uri="http://schemas.openxmlformats.org/presentationml/2006/ole">
              <p:oleObj spid="_x0000_s2056" name="Equation" r:id="rId10" imgW="164880" imgH="228600" progId="Equation.DSMT4">
                <p:embed/>
              </p:oleObj>
            </a:graphicData>
          </a:graphic>
        </p:graphicFrame>
        <p:sp>
          <p:nvSpPr>
            <p:cNvPr id="2071" name="Text Box 25"/>
            <p:cNvSpPr txBox="1">
              <a:spLocks noChangeArrowheads="1"/>
            </p:cNvSpPr>
            <p:nvPr/>
          </p:nvSpPr>
          <p:spPr bwMode="auto">
            <a:xfrm>
              <a:off x="3851277" y="4989575"/>
              <a:ext cx="3365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X</a:t>
              </a:r>
            </a:p>
          </p:txBody>
        </p:sp>
        <p:sp>
          <p:nvSpPr>
            <p:cNvPr id="2072" name="Oval 26"/>
            <p:cNvSpPr>
              <a:spLocks noChangeArrowheads="1"/>
            </p:cNvSpPr>
            <p:nvPr/>
          </p:nvSpPr>
          <p:spPr bwMode="auto">
            <a:xfrm>
              <a:off x="3765551" y="4954588"/>
              <a:ext cx="476250" cy="476250"/>
            </a:xfrm>
            <a:prstGeom prst="ellips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7" name="Object 28"/>
            <p:cNvGraphicFramePr>
              <a:graphicFrameLocks noChangeAspect="1"/>
            </p:cNvGraphicFramePr>
            <p:nvPr/>
          </p:nvGraphicFramePr>
          <p:xfrm>
            <a:off x="4238627" y="5254625"/>
            <a:ext cx="361950" cy="430213"/>
          </p:xfrm>
          <a:graphic>
            <a:graphicData uri="http://schemas.openxmlformats.org/presentationml/2006/ole">
              <p:oleObj spid="_x0000_s2057" name="Equation" r:id="rId11" imgW="203040" imgH="241200" progId="Equation.DSMT4">
                <p:embed/>
              </p:oleObj>
            </a:graphicData>
          </a:graphic>
        </p:graphicFrame>
        <p:graphicFrame>
          <p:nvGraphicFramePr>
            <p:cNvPr id="2058" name="Object 32"/>
            <p:cNvGraphicFramePr>
              <a:graphicFrameLocks noChangeAspect="1"/>
            </p:cNvGraphicFramePr>
            <p:nvPr/>
          </p:nvGraphicFramePr>
          <p:xfrm>
            <a:off x="3348039" y="4818063"/>
            <a:ext cx="360363" cy="488950"/>
          </p:xfrm>
          <a:graphic>
            <a:graphicData uri="http://schemas.openxmlformats.org/presentationml/2006/ole">
              <p:oleObj spid="_x0000_s2058" name="Equation" r:id="rId12" imgW="177480" imgH="241200" progId="Equation.DSMT4">
                <p:embed/>
              </p:oleObj>
            </a:graphicData>
          </a:graphic>
        </p:graphicFrame>
        <p:sp>
          <p:nvSpPr>
            <p:cNvPr id="27" name="Line 12"/>
            <p:cNvSpPr>
              <a:spLocks noChangeShapeType="1"/>
            </p:cNvSpPr>
            <p:nvPr/>
          </p:nvSpPr>
          <p:spPr bwMode="auto">
            <a:xfrm>
              <a:off x="4771901" y="5413169"/>
              <a:ext cx="261257" cy="17813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12"/>
            <p:cNvSpPr>
              <a:spLocks noChangeShapeType="1"/>
            </p:cNvSpPr>
            <p:nvPr/>
          </p:nvSpPr>
          <p:spPr bwMode="auto">
            <a:xfrm>
              <a:off x="3800105" y="5296394"/>
              <a:ext cx="95002" cy="10687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lg" len="lg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42" name="Text Box 2"/>
          <p:cNvSpPr txBox="1">
            <a:spLocks noChangeArrowheads="1"/>
          </p:cNvSpPr>
          <p:nvPr/>
        </p:nvSpPr>
        <p:spPr bwMode="auto">
          <a:xfrm>
            <a:off x="6953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Complete Asymptotic Expansion</a:t>
            </a: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697536" y="947340"/>
            <a:ext cx="7829550" cy="584775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600" b="0" dirty="0">
                <a:solidFill>
                  <a:schemeClr val="bg1"/>
                </a:solidFill>
              </a:rPr>
              <a:t>By using Watson's lemma, we can obtain the </a:t>
            </a:r>
            <a:r>
              <a:rPr lang="en-US" sz="1600" b="0" u="sng" dirty="0">
                <a:solidFill>
                  <a:schemeClr val="bg1"/>
                </a:solidFill>
              </a:rPr>
              <a:t>complete</a:t>
            </a:r>
            <a:r>
              <a:rPr lang="en-US" sz="1600" b="0" dirty="0">
                <a:solidFill>
                  <a:schemeClr val="bg1"/>
                </a:solidFill>
              </a:rPr>
              <a:t> asymptotic expansion of the integral in the steepest-descent method, exactly as we did in Laplace's method. </a:t>
            </a:r>
          </a:p>
        </p:txBody>
      </p:sp>
      <p:graphicFrame>
        <p:nvGraphicFramePr>
          <p:cNvPr id="38914" name="Object 7"/>
          <p:cNvGraphicFramePr>
            <a:graphicFrameLocks noChangeAspect="1"/>
          </p:cNvGraphicFramePr>
          <p:nvPr/>
        </p:nvGraphicFramePr>
        <p:xfrm>
          <a:off x="1732932" y="5434303"/>
          <a:ext cx="5321012" cy="1246349"/>
        </p:xfrm>
        <a:graphic>
          <a:graphicData uri="http://schemas.openxmlformats.org/presentationml/2006/ole">
            <p:oleObj spid="_x0000_s38914" name="Equation" r:id="rId4" imgW="2222280" imgH="520560" progId="Equation.DSMT4">
              <p:embed/>
            </p:oleObj>
          </a:graphicData>
        </a:graphic>
      </p:graphicFrame>
      <p:graphicFrame>
        <p:nvGraphicFramePr>
          <p:cNvPr id="38915" name="Object 8"/>
          <p:cNvGraphicFramePr>
            <a:graphicFrameLocks noChangeAspect="1"/>
          </p:cNvGraphicFramePr>
          <p:nvPr/>
        </p:nvGraphicFramePr>
        <p:xfrm>
          <a:off x="2550847" y="1848250"/>
          <a:ext cx="3657600" cy="827087"/>
        </p:xfrm>
        <a:graphic>
          <a:graphicData uri="http://schemas.openxmlformats.org/presentationml/2006/ole">
            <p:oleObj spid="_x0000_s38915" name="Equation" r:id="rId5" imgW="1460160" imgH="330120" progId="Equation.DSMT4">
              <p:embed/>
            </p:oleObj>
          </a:graphicData>
        </a:graphic>
      </p:graphicFrame>
      <p:graphicFrame>
        <p:nvGraphicFramePr>
          <p:cNvPr id="38916" name="Object 9"/>
          <p:cNvGraphicFramePr>
            <a:graphicFrameLocks noChangeAspect="1"/>
          </p:cNvGraphicFramePr>
          <p:nvPr/>
        </p:nvGraphicFramePr>
        <p:xfrm>
          <a:off x="4746564" y="3005268"/>
          <a:ext cx="2782887" cy="874712"/>
        </p:xfrm>
        <a:graphic>
          <a:graphicData uri="http://schemas.openxmlformats.org/presentationml/2006/ole">
            <p:oleObj spid="_x0000_s38916" name="Equation" r:id="rId6" imgW="1536480" imgH="482400" progId="Equation.DSMT4">
              <p:embed/>
            </p:oleObj>
          </a:graphicData>
        </a:graphic>
      </p:graphicFrame>
      <p:graphicFrame>
        <p:nvGraphicFramePr>
          <p:cNvPr id="38917" name="Object 10"/>
          <p:cNvGraphicFramePr>
            <a:graphicFrameLocks noChangeAspect="1"/>
          </p:cNvGraphicFramePr>
          <p:nvPr/>
        </p:nvGraphicFramePr>
        <p:xfrm>
          <a:off x="3048640" y="4312834"/>
          <a:ext cx="3365808" cy="652654"/>
        </p:xfrm>
        <a:graphic>
          <a:graphicData uri="http://schemas.openxmlformats.org/presentationml/2006/ole">
            <p:oleObj spid="_x0000_s38917" name="Equation" r:id="rId7" imgW="1828800" imgH="355320" progId="Equation.DSMT4">
              <p:embed/>
            </p:oleObj>
          </a:graphicData>
        </a:graphic>
      </p:graphicFrame>
      <p:graphicFrame>
        <p:nvGraphicFramePr>
          <p:cNvPr id="38918" name="Object 11"/>
          <p:cNvGraphicFramePr>
            <a:graphicFrameLocks noChangeAspect="1"/>
          </p:cNvGraphicFramePr>
          <p:nvPr/>
        </p:nvGraphicFramePr>
        <p:xfrm>
          <a:off x="1546925" y="3154938"/>
          <a:ext cx="2728192" cy="530481"/>
        </p:xfrm>
        <a:graphic>
          <a:graphicData uri="http://schemas.openxmlformats.org/presentationml/2006/ole">
            <p:oleObj spid="_x0000_s38918" name="Equation" r:id="rId8" imgW="1434960" imgH="27936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635077" y="4326165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Assume: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7419" y="2712859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Define: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89" y="4955350"/>
            <a:ext cx="1795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chemeClr val="bg1"/>
                </a:solidFill>
              </a:rPr>
              <a:t>Then we have</a:t>
            </a:r>
            <a:endParaRPr lang="en-US" sz="2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Text Box 2"/>
          <p:cNvSpPr txBox="1">
            <a:spLocks noChangeArrowheads="1"/>
          </p:cNvSpPr>
          <p:nvPr/>
        </p:nvSpPr>
        <p:spPr bwMode="auto">
          <a:xfrm>
            <a:off x="74104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3078" name="Text Box 3"/>
          <p:cNvSpPr txBox="1">
            <a:spLocks noChangeArrowheads="1"/>
          </p:cNvSpPr>
          <p:nvPr/>
        </p:nvSpPr>
        <p:spPr bwMode="auto">
          <a:xfrm>
            <a:off x="1879600" y="1332230"/>
            <a:ext cx="10033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Denote</a:t>
            </a:r>
          </a:p>
        </p:txBody>
      </p:sp>
      <p:sp>
        <p:nvSpPr>
          <p:cNvPr id="3079" name="Text Box 20"/>
          <p:cNvSpPr txBox="1">
            <a:spLocks noChangeArrowheads="1"/>
          </p:cNvSpPr>
          <p:nvPr/>
        </p:nvSpPr>
        <p:spPr bwMode="auto">
          <a:xfrm>
            <a:off x="765175" y="2392363"/>
            <a:ext cx="2752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chemeClr val="hlink"/>
                </a:solidFill>
              </a:rPr>
              <a:t>Cauchy Reimann eqs.:</a:t>
            </a:r>
          </a:p>
        </p:txBody>
      </p:sp>
      <p:graphicFrame>
        <p:nvGraphicFramePr>
          <p:cNvPr id="3074" name="Object 22"/>
          <p:cNvGraphicFramePr>
            <a:graphicFrameLocks noChangeAspect="1"/>
          </p:cNvGraphicFramePr>
          <p:nvPr/>
        </p:nvGraphicFramePr>
        <p:xfrm>
          <a:off x="3021013" y="1238250"/>
          <a:ext cx="2992437" cy="581025"/>
        </p:xfrm>
        <a:graphic>
          <a:graphicData uri="http://schemas.openxmlformats.org/presentationml/2006/ole">
            <p:oleObj spid="_x0000_s3074" name="Equation" r:id="rId4" imgW="1307880" imgH="253800" progId="Equation.DSMT4">
              <p:embed/>
            </p:oleObj>
          </a:graphicData>
        </a:graphic>
      </p:graphicFrame>
      <p:graphicFrame>
        <p:nvGraphicFramePr>
          <p:cNvPr id="3075" name="Object 23"/>
          <p:cNvGraphicFramePr>
            <a:graphicFrameLocks noChangeAspect="1"/>
          </p:cNvGraphicFramePr>
          <p:nvPr/>
        </p:nvGraphicFramePr>
        <p:xfrm>
          <a:off x="3901123" y="2372360"/>
          <a:ext cx="1438275" cy="1917700"/>
        </p:xfrm>
        <a:graphic>
          <a:graphicData uri="http://schemas.openxmlformats.org/presentationml/2006/ole">
            <p:oleObj spid="_x0000_s3075" name="Equation" r:id="rId5" imgW="647640" imgH="863280" progId="Equation.DSMT4">
              <p:embed/>
            </p:oleObj>
          </a:graphicData>
        </a:graphic>
      </p:graphicFrame>
      <p:sp>
        <p:nvSpPr>
          <p:cNvPr id="3080" name="Text Box 24"/>
          <p:cNvSpPr txBox="1">
            <a:spLocks noChangeArrowheads="1"/>
          </p:cNvSpPr>
          <p:nvPr/>
        </p:nvSpPr>
        <p:spPr bwMode="auto">
          <a:xfrm>
            <a:off x="1849438" y="4878388"/>
            <a:ext cx="9191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Hence</a:t>
            </a:r>
          </a:p>
        </p:txBody>
      </p:sp>
      <p:graphicFrame>
        <p:nvGraphicFramePr>
          <p:cNvPr id="3076" name="Object 26"/>
          <p:cNvGraphicFramePr>
            <a:graphicFrameLocks noChangeAspect="1"/>
          </p:cNvGraphicFramePr>
          <p:nvPr/>
        </p:nvGraphicFramePr>
        <p:xfrm>
          <a:off x="3026084" y="4692321"/>
          <a:ext cx="4781550" cy="1987550"/>
        </p:xfrm>
        <a:graphic>
          <a:graphicData uri="http://schemas.openxmlformats.org/presentationml/2006/ole">
            <p:oleObj spid="_x0000_s3076" name="Equation" r:id="rId6" imgW="2260440" imgH="9396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Text Box 2"/>
          <p:cNvSpPr txBox="1">
            <a:spLocks noChangeArrowheads="1"/>
          </p:cNvSpPr>
          <p:nvPr/>
        </p:nvSpPr>
        <p:spPr bwMode="auto">
          <a:xfrm>
            <a:off x="68008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2997200" y="1479550"/>
            <a:ext cx="41229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3821113" y="1123950"/>
          <a:ext cx="2163762" cy="1098550"/>
        </p:xfrm>
        <a:graphic>
          <a:graphicData uri="http://schemas.openxmlformats.org/presentationml/2006/ole">
            <p:oleObj spid="_x0000_s4098" name="Equation" r:id="rId4" imgW="876240" imgH="444240" progId="Equation.DSMT4">
              <p:embed/>
            </p:oleObj>
          </a:graphicData>
        </a:graphic>
      </p:graphicFrame>
      <p:graphicFrame>
        <p:nvGraphicFramePr>
          <p:cNvPr id="4099" name="Object 10"/>
          <p:cNvGraphicFramePr>
            <a:graphicFrameLocks noChangeAspect="1"/>
          </p:cNvGraphicFramePr>
          <p:nvPr/>
        </p:nvGraphicFramePr>
        <p:xfrm>
          <a:off x="3992563" y="2527300"/>
          <a:ext cx="1100137" cy="520700"/>
        </p:xfrm>
        <a:graphic>
          <a:graphicData uri="http://schemas.openxmlformats.org/presentationml/2006/ole">
            <p:oleObj spid="_x0000_s4099" name="Equation" r:id="rId5" imgW="482400" imgH="228600" progId="Equation.DSMT4">
              <p:embed/>
            </p:oleObj>
          </a:graphicData>
        </a:graphic>
      </p:graphicFrame>
      <p:graphicFrame>
        <p:nvGraphicFramePr>
          <p:cNvPr id="4100" name="Object 38"/>
          <p:cNvGraphicFramePr>
            <a:graphicFrameLocks noChangeAspect="1"/>
          </p:cNvGraphicFramePr>
          <p:nvPr/>
        </p:nvGraphicFramePr>
        <p:xfrm>
          <a:off x="1544638" y="3865563"/>
          <a:ext cx="6154737" cy="1751012"/>
        </p:xfrm>
        <a:graphic>
          <a:graphicData uri="http://schemas.openxmlformats.org/presentationml/2006/ole">
            <p:oleObj spid="_x0000_s4100" name="Equation" r:id="rId6" imgW="2857320" imgH="812520" progId="Equation.DSMT4">
              <p:embed/>
            </p:oleObj>
          </a:graphicData>
        </a:graphic>
      </p:graphicFrame>
      <p:sp>
        <p:nvSpPr>
          <p:cNvPr id="4104" name="Line 39"/>
          <p:cNvSpPr>
            <a:spLocks noChangeShapeType="1"/>
          </p:cNvSpPr>
          <p:nvPr/>
        </p:nvSpPr>
        <p:spPr bwMode="auto">
          <a:xfrm>
            <a:off x="5213350" y="5549900"/>
            <a:ext cx="2403475" cy="317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105" name="Text Box 40"/>
          <p:cNvSpPr txBox="1">
            <a:spLocks noChangeArrowheads="1"/>
          </p:cNvSpPr>
          <p:nvPr/>
        </p:nvSpPr>
        <p:spPr bwMode="auto">
          <a:xfrm>
            <a:off x="4572014" y="5676283"/>
            <a:ext cx="3780429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600" b="0" dirty="0">
                <a:solidFill>
                  <a:schemeClr val="bg1"/>
                </a:solidFill>
              </a:rPr>
              <a:t>Ignore (</a:t>
            </a:r>
            <a:r>
              <a:rPr lang="en-US" sz="1600" b="0" dirty="0" smtClean="0">
                <a:solidFill>
                  <a:schemeClr val="bg1"/>
                </a:solidFill>
              </a:rPr>
              <a:t>rotate coordinates to </a:t>
            </a:r>
            <a:r>
              <a:rPr lang="en-US" sz="1600" b="0" dirty="0">
                <a:solidFill>
                  <a:schemeClr val="bg1"/>
                </a:solidFill>
              </a:rPr>
              <a:t>eliminate</a:t>
            </a:r>
            <a:r>
              <a:rPr lang="en-US" sz="1600" b="0" dirty="0" smtClean="0">
                <a:solidFill>
                  <a:schemeClr val="bg1"/>
                </a:solidFill>
              </a:rPr>
              <a:t>).</a:t>
            </a:r>
            <a:endParaRPr lang="en-US" sz="1600" b="0" dirty="0">
              <a:solidFill>
                <a:schemeClr val="bg1"/>
              </a:solidFill>
            </a:endParaRPr>
          </a:p>
        </p:txBody>
      </p:sp>
      <p:sp>
        <p:nvSpPr>
          <p:cNvPr id="4106" name="Text Box 41"/>
          <p:cNvSpPr txBox="1">
            <a:spLocks noChangeArrowheads="1"/>
          </p:cNvSpPr>
          <p:nvPr/>
        </p:nvSpPr>
        <p:spPr bwMode="auto">
          <a:xfrm>
            <a:off x="284495" y="3430635"/>
            <a:ext cx="28400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Near the saddle point:</a:t>
            </a:r>
          </a:p>
        </p:txBody>
      </p:sp>
      <p:graphicFrame>
        <p:nvGraphicFramePr>
          <p:cNvPr id="4101" name="Object 42"/>
          <p:cNvGraphicFramePr>
            <a:graphicFrameLocks noChangeAspect="1"/>
          </p:cNvGraphicFramePr>
          <p:nvPr/>
        </p:nvGraphicFramePr>
        <p:xfrm>
          <a:off x="6065838" y="2533333"/>
          <a:ext cx="1042987" cy="550862"/>
        </p:xfrm>
        <a:graphic>
          <a:graphicData uri="http://schemas.openxmlformats.org/presentationml/2006/ole">
            <p:oleObj spid="_x0000_s4101" name="Equation" r:id="rId7" imgW="457200" imgH="241200" progId="Equation.DSMT4">
              <p:embed/>
            </p:oleObj>
          </a:graphicData>
        </a:graphic>
      </p:graphicFrame>
      <p:sp>
        <p:nvSpPr>
          <p:cNvPr id="4107" name="Text Box 43"/>
          <p:cNvSpPr txBox="1">
            <a:spLocks noChangeArrowheads="1"/>
          </p:cNvSpPr>
          <p:nvPr/>
        </p:nvSpPr>
        <p:spPr bwMode="auto">
          <a:xfrm>
            <a:off x="3543300" y="2592450"/>
            <a:ext cx="32573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If</a:t>
            </a:r>
          </a:p>
        </p:txBody>
      </p:sp>
      <p:sp>
        <p:nvSpPr>
          <p:cNvPr id="4108" name="Text Box 44"/>
          <p:cNvSpPr txBox="1">
            <a:spLocks noChangeArrowheads="1"/>
          </p:cNvSpPr>
          <p:nvPr/>
        </p:nvSpPr>
        <p:spPr bwMode="auto">
          <a:xfrm>
            <a:off x="5232400" y="2590863"/>
            <a:ext cx="68320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then</a:t>
            </a:r>
          </a:p>
        </p:txBody>
      </p:sp>
      <p:sp>
        <p:nvSpPr>
          <p:cNvPr id="4109" name="AutoShape 45"/>
          <p:cNvSpPr>
            <a:spLocks noChangeArrowheads="1"/>
          </p:cNvSpPr>
          <p:nvPr/>
        </p:nvSpPr>
        <p:spPr bwMode="auto">
          <a:xfrm>
            <a:off x="2717800" y="2673795"/>
            <a:ext cx="584200" cy="228600"/>
          </a:xfrm>
          <a:prstGeom prst="rightArrow">
            <a:avLst>
              <a:gd name="adj1" fmla="val 50000"/>
              <a:gd name="adj2" fmla="val 63889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Text Box 2"/>
          <p:cNvSpPr txBox="1">
            <a:spLocks noChangeArrowheads="1"/>
          </p:cNvSpPr>
          <p:nvPr/>
        </p:nvSpPr>
        <p:spPr bwMode="auto">
          <a:xfrm>
            <a:off x="72072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graphicFrame>
        <p:nvGraphicFramePr>
          <p:cNvPr id="5122" name="Object 6"/>
          <p:cNvGraphicFramePr>
            <a:graphicFrameLocks noChangeAspect="1"/>
          </p:cNvGraphicFramePr>
          <p:nvPr/>
        </p:nvGraphicFramePr>
        <p:xfrm>
          <a:off x="822325" y="1170305"/>
          <a:ext cx="7815263" cy="692150"/>
        </p:xfrm>
        <a:graphic>
          <a:graphicData uri="http://schemas.openxmlformats.org/presentationml/2006/ole">
            <p:oleObj spid="_x0000_s5122" name="Equation" r:id="rId4" imgW="4444920" imgH="393480" progId="Equation.DSMT4">
              <p:embed/>
            </p:oleObj>
          </a:graphicData>
        </a:graphic>
      </p:graphicFrame>
      <p:graphicFrame>
        <p:nvGraphicFramePr>
          <p:cNvPr id="5123" name="Object 10"/>
          <p:cNvGraphicFramePr>
            <a:graphicFrameLocks noChangeAspect="1"/>
          </p:cNvGraphicFramePr>
          <p:nvPr/>
        </p:nvGraphicFramePr>
        <p:xfrm>
          <a:off x="1290638" y="3022600"/>
          <a:ext cx="5737225" cy="673100"/>
        </p:xfrm>
        <a:graphic>
          <a:graphicData uri="http://schemas.openxmlformats.org/presentationml/2006/ole">
            <p:oleObj spid="_x0000_s5123" name="Equation" r:id="rId5" imgW="3352680" imgH="393480" progId="Equation.DSMT4">
              <p:embed/>
            </p:oleObj>
          </a:graphicData>
        </a:graphic>
      </p:graphicFrame>
      <p:sp>
        <p:nvSpPr>
          <p:cNvPr id="5127" name="Text Box 11"/>
          <p:cNvSpPr txBox="1">
            <a:spLocks noChangeArrowheads="1"/>
          </p:cNvSpPr>
          <p:nvPr/>
        </p:nvSpPr>
        <p:spPr bwMode="auto">
          <a:xfrm>
            <a:off x="642938" y="2517775"/>
            <a:ext cx="480251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In the rotated coordinate system:</a:t>
            </a:r>
          </a:p>
        </p:txBody>
      </p:sp>
      <p:sp>
        <p:nvSpPr>
          <p:cNvPr id="5128" name="Text Box 12"/>
          <p:cNvSpPr txBox="1">
            <a:spLocks noChangeArrowheads="1"/>
          </p:cNvSpPr>
          <p:nvPr/>
        </p:nvSpPr>
        <p:spPr bwMode="auto">
          <a:xfrm>
            <a:off x="658178" y="4674235"/>
            <a:ext cx="6230937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Assume that the coordinate system is rotated so that </a:t>
            </a:r>
          </a:p>
        </p:txBody>
      </p:sp>
      <p:graphicFrame>
        <p:nvGraphicFramePr>
          <p:cNvPr id="5124" name="Object 13"/>
          <p:cNvGraphicFramePr>
            <a:graphicFrameLocks noChangeAspect="1"/>
          </p:cNvGraphicFramePr>
          <p:nvPr/>
        </p:nvGraphicFramePr>
        <p:xfrm>
          <a:off x="3200400" y="5181600"/>
          <a:ext cx="825500" cy="392113"/>
        </p:xfrm>
        <a:graphic>
          <a:graphicData uri="http://schemas.openxmlformats.org/presentationml/2006/ole">
            <p:oleObj spid="_x0000_s5124" name="Equation" r:id="rId6" imgW="482400" imgH="228600" progId="Equation.DSMT4">
              <p:embed/>
            </p:oleObj>
          </a:graphicData>
        </a:graphic>
      </p:graphicFrame>
      <p:graphicFrame>
        <p:nvGraphicFramePr>
          <p:cNvPr id="5125" name="Object 14"/>
          <p:cNvGraphicFramePr>
            <a:graphicFrameLocks noChangeAspect="1"/>
          </p:cNvGraphicFramePr>
          <p:nvPr/>
        </p:nvGraphicFramePr>
        <p:xfrm>
          <a:off x="4397375" y="5183188"/>
          <a:ext cx="846138" cy="414337"/>
        </p:xfrm>
        <a:graphic>
          <a:graphicData uri="http://schemas.openxmlformats.org/presentationml/2006/ole">
            <p:oleObj spid="_x0000_s5125" name="Equation" r:id="rId7" imgW="495000" imgH="241200" progId="Equation.DSMT4">
              <p:embed/>
            </p:oleObj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Text Box 2"/>
          <p:cNvSpPr txBox="1">
            <a:spLocks noChangeArrowheads="1"/>
          </p:cNvSpPr>
          <p:nvPr/>
        </p:nvSpPr>
        <p:spPr bwMode="auto">
          <a:xfrm>
            <a:off x="700405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6151" name="Text Box 22"/>
          <p:cNvSpPr txBox="1">
            <a:spLocks noChangeArrowheads="1"/>
          </p:cNvSpPr>
          <p:nvPr/>
        </p:nvSpPr>
        <p:spPr bwMode="auto">
          <a:xfrm>
            <a:off x="730559" y="917060"/>
            <a:ext cx="7648248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 </a:t>
            </a:r>
            <a:r>
              <a:rPr lang="en-US" sz="2400" b="0" i="1" dirty="0">
                <a:solidFill>
                  <a:schemeClr val="bg1"/>
                </a:solidFill>
                <a:latin typeface="Times New Roman" pitchFamily="18" charset="0"/>
              </a:rPr>
              <a:t>u</a:t>
            </a:r>
            <a:r>
              <a:rPr lang="en-US" sz="600" b="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b="0" dirty="0">
                <a:solidFill>
                  <a:schemeClr val="bg1"/>
                </a:solidFill>
              </a:rPr>
              <a:t>(</a:t>
            </a:r>
            <a:r>
              <a:rPr lang="en-US" sz="2400" b="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sz="2400" b="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</a:t>
            </a:r>
            <a:r>
              <a:rPr lang="en-US" sz="2000" b="0" dirty="0">
                <a:solidFill>
                  <a:schemeClr val="bg1"/>
                </a:solidFill>
              </a:rPr>
              <a:t>, </a:t>
            </a:r>
            <a:r>
              <a:rPr lang="en-US" sz="2400" b="0" i="1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sz="2400" b="0" dirty="0" smtClean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</a:t>
            </a:r>
            <a:r>
              <a:rPr lang="en-US" sz="2000" b="0" dirty="0" smtClean="0">
                <a:solidFill>
                  <a:schemeClr val="bg1"/>
                </a:solidFill>
              </a:rPr>
              <a:t>) </a:t>
            </a:r>
            <a:r>
              <a:rPr lang="en-US" sz="2000" b="0" dirty="0">
                <a:solidFill>
                  <a:schemeClr val="bg1"/>
                </a:solidFill>
              </a:rPr>
              <a:t>function has a  “saddle” shape near the </a:t>
            </a:r>
            <a:r>
              <a:rPr lang="en-US" sz="2000" b="0" dirty="0" smtClean="0">
                <a:solidFill>
                  <a:schemeClr val="bg1"/>
                </a:solidFill>
              </a:rPr>
              <a:t>saddle point:</a:t>
            </a:r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120777" y="1644118"/>
            <a:ext cx="6525618" cy="4579708"/>
            <a:chOff x="1120777" y="1644118"/>
            <a:chExt cx="6525618" cy="4579708"/>
          </a:xfrm>
        </p:grpSpPr>
        <p:sp>
          <p:nvSpPr>
            <p:cNvPr id="6153" name="Line 10"/>
            <p:cNvSpPr>
              <a:spLocks noChangeShapeType="1"/>
            </p:cNvSpPr>
            <p:nvPr/>
          </p:nvSpPr>
          <p:spPr bwMode="auto">
            <a:xfrm flipH="1">
              <a:off x="1600201" y="3613976"/>
              <a:ext cx="2616200" cy="21955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47" name="Object 19"/>
            <p:cNvGraphicFramePr>
              <a:graphicFrameLocks noChangeAspect="1"/>
            </p:cNvGraphicFramePr>
            <p:nvPr/>
          </p:nvGraphicFramePr>
          <p:xfrm>
            <a:off x="1120777" y="5842660"/>
            <a:ext cx="353940" cy="381166"/>
          </p:xfrm>
          <a:graphic>
            <a:graphicData uri="http://schemas.openxmlformats.org/presentationml/2006/ole">
              <p:oleObj spid="_x0000_s6147" name="Equation" r:id="rId4" imgW="164880" imgH="177480" progId="Equation.DSMT4">
                <p:embed/>
              </p:oleObj>
            </a:graphicData>
          </a:graphic>
        </p:graphicFrame>
        <p:sp>
          <p:nvSpPr>
            <p:cNvPr id="6155" name="Freeform 4"/>
            <p:cNvSpPr>
              <a:spLocks/>
            </p:cNvSpPr>
            <p:nvPr/>
          </p:nvSpPr>
          <p:spPr bwMode="auto">
            <a:xfrm>
              <a:off x="4613276" y="3783838"/>
              <a:ext cx="1520825" cy="801688"/>
            </a:xfrm>
            <a:custGeom>
              <a:avLst/>
              <a:gdLst>
                <a:gd name="T0" fmla="*/ 958 w 958"/>
                <a:gd name="T1" fmla="*/ 505 h 505"/>
                <a:gd name="T2" fmla="*/ 479 w 958"/>
                <a:gd name="T3" fmla="*/ 83 h 505"/>
                <a:gd name="T4" fmla="*/ 0 w 958"/>
                <a:gd name="T5" fmla="*/ 51 h 505"/>
                <a:gd name="T6" fmla="*/ 118 w 958"/>
                <a:gd name="T7" fmla="*/ 473 h 505"/>
                <a:gd name="T8" fmla="*/ 958 w 958"/>
                <a:gd name="T9" fmla="*/ 505 h 5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8"/>
                <a:gd name="T16" fmla="*/ 0 h 505"/>
                <a:gd name="T17" fmla="*/ 958 w 958"/>
                <a:gd name="T18" fmla="*/ 505 h 5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8" h="505">
                  <a:moveTo>
                    <a:pt x="958" y="505"/>
                  </a:moveTo>
                  <a:cubicBezTo>
                    <a:pt x="757" y="0"/>
                    <a:pt x="547" y="16"/>
                    <a:pt x="479" y="83"/>
                  </a:cubicBezTo>
                  <a:cubicBezTo>
                    <a:pt x="328" y="62"/>
                    <a:pt x="207" y="66"/>
                    <a:pt x="0" y="51"/>
                  </a:cubicBezTo>
                  <a:cubicBezTo>
                    <a:pt x="114" y="373"/>
                    <a:pt x="241" y="150"/>
                    <a:pt x="118" y="473"/>
                  </a:cubicBezTo>
                  <a:cubicBezTo>
                    <a:pt x="886" y="505"/>
                    <a:pt x="246" y="489"/>
                    <a:pt x="958" y="505"/>
                  </a:cubicBezTo>
                  <a:close/>
                </a:path>
              </a:pathLst>
            </a:custGeom>
            <a:solidFill>
              <a:srgbClr val="8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6" name="Line 5"/>
            <p:cNvSpPr>
              <a:spLocks noChangeShapeType="1"/>
            </p:cNvSpPr>
            <p:nvPr/>
          </p:nvSpPr>
          <p:spPr bwMode="auto">
            <a:xfrm flipV="1">
              <a:off x="4208464" y="3620326"/>
              <a:ext cx="3033713" cy="15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7" name="Line 6"/>
            <p:cNvSpPr>
              <a:spLocks noChangeShapeType="1"/>
            </p:cNvSpPr>
            <p:nvPr/>
          </p:nvSpPr>
          <p:spPr bwMode="auto">
            <a:xfrm flipH="1" flipV="1">
              <a:off x="4215739" y="2101933"/>
              <a:ext cx="661" cy="150892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48" name="Object 7"/>
            <p:cNvGraphicFramePr>
              <a:graphicFrameLocks noChangeAspect="1"/>
            </p:cNvGraphicFramePr>
            <p:nvPr/>
          </p:nvGraphicFramePr>
          <p:xfrm>
            <a:off x="7312726" y="3408218"/>
            <a:ext cx="333669" cy="410669"/>
          </p:xfrm>
          <a:graphic>
            <a:graphicData uri="http://schemas.openxmlformats.org/presentationml/2006/ole">
              <p:oleObj spid="_x0000_s6148" name="Equation" r:id="rId5" imgW="164880" imgH="203040" progId="Equation.DSMT4">
                <p:embed/>
              </p:oleObj>
            </a:graphicData>
          </a:graphic>
        </p:graphicFrame>
        <p:graphicFrame>
          <p:nvGraphicFramePr>
            <p:cNvPr id="6149" name="Object 8"/>
            <p:cNvGraphicFramePr>
              <a:graphicFrameLocks noChangeAspect="1"/>
            </p:cNvGraphicFramePr>
            <p:nvPr/>
          </p:nvGraphicFramePr>
          <p:xfrm>
            <a:off x="3734007" y="1644118"/>
            <a:ext cx="1004247" cy="391901"/>
          </p:xfrm>
          <a:graphic>
            <a:graphicData uri="http://schemas.openxmlformats.org/presentationml/2006/ole">
              <p:oleObj spid="_x0000_s6149" name="Equation" r:id="rId6" imgW="520560" imgH="203040" progId="Equation.DSMT4">
                <p:embed/>
              </p:oleObj>
            </a:graphicData>
          </a:graphic>
        </p:graphicFrame>
        <p:sp>
          <p:nvSpPr>
            <p:cNvPr id="584715" name="Freeform 11"/>
            <p:cNvSpPr>
              <a:spLocks/>
            </p:cNvSpPr>
            <p:nvPr/>
          </p:nvSpPr>
          <p:spPr bwMode="auto">
            <a:xfrm>
              <a:off x="1822451" y="3518726"/>
              <a:ext cx="3657600" cy="1757363"/>
            </a:xfrm>
            <a:custGeom>
              <a:avLst/>
              <a:gdLst/>
              <a:ahLst/>
              <a:cxnLst>
                <a:cxn ang="0">
                  <a:pos x="20" y="1040"/>
                </a:cxn>
                <a:cxn ang="0">
                  <a:pos x="336" y="0"/>
                </a:cxn>
                <a:cxn ang="0">
                  <a:pos x="2304" y="208"/>
                </a:cxn>
                <a:cxn ang="0">
                  <a:pos x="1940" y="1100"/>
                </a:cxn>
                <a:cxn ang="0">
                  <a:pos x="20" y="1040"/>
                </a:cxn>
              </a:cxnLst>
              <a:rect l="0" t="0" r="r" b="b"/>
              <a:pathLst>
                <a:path w="2304" h="1107">
                  <a:moveTo>
                    <a:pt x="20" y="1040"/>
                  </a:moveTo>
                  <a:cubicBezTo>
                    <a:pt x="0" y="624"/>
                    <a:pt x="49" y="150"/>
                    <a:pt x="336" y="0"/>
                  </a:cubicBezTo>
                  <a:cubicBezTo>
                    <a:pt x="972" y="244"/>
                    <a:pt x="1565" y="255"/>
                    <a:pt x="2304" y="208"/>
                  </a:cubicBezTo>
                  <a:cubicBezTo>
                    <a:pt x="2002" y="391"/>
                    <a:pt x="1926" y="757"/>
                    <a:pt x="1940" y="1100"/>
                  </a:cubicBezTo>
                  <a:cubicBezTo>
                    <a:pt x="1542" y="1033"/>
                    <a:pt x="344" y="1107"/>
                    <a:pt x="20" y="104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9" name="Freeform 12"/>
            <p:cNvSpPr>
              <a:spLocks/>
            </p:cNvSpPr>
            <p:nvPr/>
          </p:nvSpPr>
          <p:spPr bwMode="auto">
            <a:xfrm>
              <a:off x="4883151" y="3785426"/>
              <a:ext cx="1212850" cy="1485900"/>
            </a:xfrm>
            <a:custGeom>
              <a:avLst/>
              <a:gdLst>
                <a:gd name="T0" fmla="*/ 0 w 764"/>
                <a:gd name="T1" fmla="*/ 936 h 936"/>
                <a:gd name="T2" fmla="*/ 343 w 764"/>
                <a:gd name="T3" fmla="*/ 65 h 936"/>
                <a:gd name="T4" fmla="*/ 764 w 764"/>
                <a:gd name="T5" fmla="*/ 480 h 936"/>
                <a:gd name="T6" fmla="*/ 0 60000 65536"/>
                <a:gd name="T7" fmla="*/ 0 60000 65536"/>
                <a:gd name="T8" fmla="*/ 0 60000 65536"/>
                <a:gd name="T9" fmla="*/ 0 w 764"/>
                <a:gd name="T10" fmla="*/ 0 h 936"/>
                <a:gd name="T11" fmla="*/ 764 w 764"/>
                <a:gd name="T12" fmla="*/ 936 h 9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4" h="936">
                  <a:moveTo>
                    <a:pt x="0" y="936"/>
                  </a:moveTo>
                  <a:cubicBezTo>
                    <a:pt x="8" y="928"/>
                    <a:pt x="1" y="227"/>
                    <a:pt x="343" y="65"/>
                  </a:cubicBezTo>
                  <a:cubicBezTo>
                    <a:pt x="591" y="0"/>
                    <a:pt x="649" y="274"/>
                    <a:pt x="764" y="48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0" name="Freeform 13"/>
            <p:cNvSpPr>
              <a:spLocks/>
            </p:cNvSpPr>
            <p:nvPr/>
          </p:nvSpPr>
          <p:spPr bwMode="auto">
            <a:xfrm rot="21266798">
              <a:off x="1511301" y="2872613"/>
              <a:ext cx="5238750" cy="1217613"/>
            </a:xfrm>
            <a:custGeom>
              <a:avLst/>
              <a:gdLst>
                <a:gd name="T0" fmla="*/ 0 w 3129"/>
                <a:gd name="T1" fmla="*/ 0 h 912"/>
                <a:gd name="T2" fmla="*/ 1492 w 3129"/>
                <a:gd name="T3" fmla="*/ 605 h 912"/>
                <a:gd name="T4" fmla="*/ 3300 w 3129"/>
                <a:gd name="T5" fmla="*/ 640 h 912"/>
                <a:gd name="T6" fmla="*/ 0 60000 65536"/>
                <a:gd name="T7" fmla="*/ 0 60000 65536"/>
                <a:gd name="T8" fmla="*/ 0 60000 65536"/>
                <a:gd name="T9" fmla="*/ 0 w 3129"/>
                <a:gd name="T10" fmla="*/ 0 h 912"/>
                <a:gd name="T11" fmla="*/ 3129 w 3129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912">
                  <a:moveTo>
                    <a:pt x="0" y="0"/>
                  </a:moveTo>
                  <a:cubicBezTo>
                    <a:pt x="121" y="178"/>
                    <a:pt x="789" y="584"/>
                    <a:pt x="1415" y="719"/>
                  </a:cubicBezTo>
                  <a:cubicBezTo>
                    <a:pt x="1937" y="846"/>
                    <a:pt x="2645" y="912"/>
                    <a:pt x="3129" y="761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1" name="Freeform 14"/>
            <p:cNvSpPr>
              <a:spLocks/>
            </p:cNvSpPr>
            <p:nvPr/>
          </p:nvSpPr>
          <p:spPr bwMode="auto">
            <a:xfrm>
              <a:off x="1812926" y="3542538"/>
              <a:ext cx="515938" cy="1617663"/>
            </a:xfrm>
            <a:custGeom>
              <a:avLst/>
              <a:gdLst>
                <a:gd name="T0" fmla="*/ 10 w 325"/>
                <a:gd name="T1" fmla="*/ 1017 h 1019"/>
                <a:gd name="T2" fmla="*/ 325 w 325"/>
                <a:gd name="T3" fmla="*/ 0 h 1019"/>
                <a:gd name="T4" fmla="*/ 0 60000 65536"/>
                <a:gd name="T5" fmla="*/ 0 60000 65536"/>
                <a:gd name="T6" fmla="*/ 0 w 325"/>
                <a:gd name="T7" fmla="*/ 0 h 1019"/>
                <a:gd name="T8" fmla="*/ 325 w 325"/>
                <a:gd name="T9" fmla="*/ 1019 h 10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5" h="1019">
                  <a:moveTo>
                    <a:pt x="10" y="1017"/>
                  </a:moveTo>
                  <a:cubicBezTo>
                    <a:pt x="31" y="1019"/>
                    <a:pt x="0" y="87"/>
                    <a:pt x="325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2" name="Freeform 16"/>
            <p:cNvSpPr>
              <a:spLocks/>
            </p:cNvSpPr>
            <p:nvPr/>
          </p:nvSpPr>
          <p:spPr bwMode="auto">
            <a:xfrm>
              <a:off x="3325501" y="3829176"/>
              <a:ext cx="496888" cy="1362075"/>
            </a:xfrm>
            <a:custGeom>
              <a:avLst/>
              <a:gdLst>
                <a:gd name="T0" fmla="*/ 60 w 313"/>
                <a:gd name="T1" fmla="*/ 854 h 858"/>
                <a:gd name="T2" fmla="*/ 313 w 313"/>
                <a:gd name="T3" fmla="*/ 0 h 858"/>
                <a:gd name="T4" fmla="*/ 0 60000 65536"/>
                <a:gd name="T5" fmla="*/ 0 60000 65536"/>
                <a:gd name="T6" fmla="*/ 0 w 313"/>
                <a:gd name="T7" fmla="*/ 0 h 858"/>
                <a:gd name="T8" fmla="*/ 313 w 313"/>
                <a:gd name="T9" fmla="*/ 858 h 8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3" h="858">
                  <a:moveTo>
                    <a:pt x="60" y="854"/>
                  </a:moveTo>
                  <a:cubicBezTo>
                    <a:pt x="79" y="858"/>
                    <a:pt x="0" y="135"/>
                    <a:pt x="313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Line 17"/>
            <p:cNvSpPr>
              <a:spLocks noChangeShapeType="1"/>
            </p:cNvSpPr>
            <p:nvPr/>
          </p:nvSpPr>
          <p:spPr bwMode="auto">
            <a:xfrm>
              <a:off x="3762376" y="3883213"/>
              <a:ext cx="2102" cy="8906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4" name="Oval 18"/>
            <p:cNvSpPr>
              <a:spLocks noChangeArrowheads="1"/>
            </p:cNvSpPr>
            <p:nvPr/>
          </p:nvSpPr>
          <p:spPr bwMode="auto">
            <a:xfrm>
              <a:off x="3690115" y="4725926"/>
              <a:ext cx="144463" cy="14446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46" name="Object 9"/>
            <p:cNvGraphicFramePr>
              <a:graphicFrameLocks noChangeAspect="1"/>
            </p:cNvGraphicFramePr>
            <p:nvPr/>
          </p:nvGraphicFramePr>
          <p:xfrm>
            <a:off x="3972812" y="4408225"/>
            <a:ext cx="334963" cy="463550"/>
          </p:xfrm>
          <a:graphic>
            <a:graphicData uri="http://schemas.openxmlformats.org/presentationml/2006/ole">
              <p:oleObj spid="_x0000_s6146" name="Equation" r:id="rId7" imgW="164880" imgH="228600" progId="Equation.DSMT4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5" name="Text Box 3"/>
          <p:cNvSpPr txBox="1">
            <a:spLocks noChangeArrowheads="1"/>
          </p:cNvSpPr>
          <p:nvPr/>
        </p:nvSpPr>
        <p:spPr bwMode="auto">
          <a:xfrm>
            <a:off x="759650" y="0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Steepest-Descent </a:t>
            </a: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Method (cont.)</a:t>
            </a:r>
          </a:p>
        </p:txBody>
      </p:sp>
      <p:sp>
        <p:nvSpPr>
          <p:cNvPr id="7176" name="Text Box 48"/>
          <p:cNvSpPr txBox="1">
            <a:spLocks noChangeArrowheads="1"/>
          </p:cNvSpPr>
          <p:nvPr/>
        </p:nvSpPr>
        <p:spPr bwMode="auto">
          <a:xfrm>
            <a:off x="549337" y="5824483"/>
            <a:ext cx="809466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Note: The saddle does not necessarily open along one of the principal axes (only when </a:t>
            </a:r>
            <a:r>
              <a:rPr lang="en-US" b="0" i="1" dirty="0" err="1">
                <a:solidFill>
                  <a:schemeClr val="bg1"/>
                </a:solidFill>
                <a:latin typeface="Times New Roman" pitchFamily="18" charset="0"/>
              </a:rPr>
              <a:t>u</a:t>
            </a:r>
            <a:r>
              <a:rPr lang="en-US" b="0" i="1" baseline="-25000" dirty="0" err="1">
                <a:solidFill>
                  <a:schemeClr val="bg1"/>
                </a:solidFill>
                <a:latin typeface="Times New Roman" pitchFamily="18" charset="0"/>
              </a:rPr>
              <a:t>xy</a:t>
            </a:r>
            <a:r>
              <a:rPr lang="en-US" b="0" dirty="0">
                <a:solidFill>
                  <a:schemeClr val="bg1"/>
                </a:solidFill>
              </a:rPr>
              <a:t> (</a:t>
            </a:r>
            <a:r>
              <a:rPr lang="en-US" b="0" i="1" dirty="0">
                <a:solidFill>
                  <a:schemeClr val="bg1"/>
                </a:solidFill>
                <a:latin typeface="Times New Roman" pitchFamily="18" charset="0"/>
              </a:rPr>
              <a:t>x</a:t>
            </a:r>
            <a:r>
              <a:rPr lang="en-US" b="0" baseline="-25000" dirty="0">
                <a:solidFill>
                  <a:schemeClr val="bg1"/>
                </a:solidFill>
              </a:rPr>
              <a:t>0</a:t>
            </a:r>
            <a:r>
              <a:rPr lang="en-US" b="0" dirty="0">
                <a:solidFill>
                  <a:schemeClr val="bg1"/>
                </a:solidFill>
              </a:rPr>
              <a:t>, </a:t>
            </a:r>
            <a:r>
              <a:rPr lang="en-US" b="0" i="1" dirty="0">
                <a:solidFill>
                  <a:schemeClr val="bg1"/>
                </a:solidFill>
                <a:latin typeface="Times New Roman" pitchFamily="18" charset="0"/>
              </a:rPr>
              <a:t>y</a:t>
            </a:r>
            <a:r>
              <a:rPr lang="en-US" b="0" baseline="-25000" dirty="0">
                <a:solidFill>
                  <a:schemeClr val="bg1"/>
                </a:solidFill>
              </a:rPr>
              <a:t>0</a:t>
            </a:r>
            <a:r>
              <a:rPr lang="en-US" b="0" dirty="0">
                <a:solidFill>
                  <a:schemeClr val="bg1"/>
                </a:solidFill>
              </a:rPr>
              <a:t>) </a:t>
            </a:r>
            <a:r>
              <a:rPr lang="en-US" b="0" dirty="0">
                <a:solidFill>
                  <a:schemeClr val="bg1"/>
                </a:solidFill>
                <a:latin typeface="Times New Roman" pitchFamily="18" charset="0"/>
              </a:rPr>
              <a:t>=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dirty="0">
                <a:solidFill>
                  <a:schemeClr val="bg1"/>
                </a:solidFill>
                <a:latin typeface="Times New Roman" pitchFamily="18" charset="0"/>
              </a:rPr>
              <a:t>0</a:t>
            </a:r>
            <a:r>
              <a:rPr lang="en-US" b="0" dirty="0">
                <a:solidFill>
                  <a:schemeClr val="bg1"/>
                </a:solidFill>
              </a:rPr>
              <a:t>). 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1697038" y="922317"/>
            <a:ext cx="6140448" cy="4084658"/>
            <a:chOff x="1697038" y="922317"/>
            <a:chExt cx="6140448" cy="4084658"/>
          </a:xfrm>
        </p:grpSpPr>
        <p:sp>
          <p:nvSpPr>
            <p:cNvPr id="7177" name="Freeform 30"/>
            <p:cNvSpPr>
              <a:spLocks/>
            </p:cNvSpPr>
            <p:nvPr/>
          </p:nvSpPr>
          <p:spPr bwMode="auto">
            <a:xfrm>
              <a:off x="4778374" y="3094038"/>
              <a:ext cx="1652587" cy="889000"/>
            </a:xfrm>
            <a:custGeom>
              <a:avLst/>
              <a:gdLst>
                <a:gd name="T0" fmla="*/ 1041 w 1041"/>
                <a:gd name="T1" fmla="*/ 560 h 560"/>
                <a:gd name="T2" fmla="*/ 465 w 1041"/>
                <a:gd name="T3" fmla="*/ 67 h 560"/>
                <a:gd name="T4" fmla="*/ 0 w 1041"/>
                <a:gd name="T5" fmla="*/ 35 h 560"/>
                <a:gd name="T6" fmla="*/ 93 w 1041"/>
                <a:gd name="T7" fmla="*/ 341 h 560"/>
                <a:gd name="T8" fmla="*/ 1041 w 1041"/>
                <a:gd name="T9" fmla="*/ 560 h 5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41"/>
                <a:gd name="T16" fmla="*/ 0 h 560"/>
                <a:gd name="T17" fmla="*/ 1041 w 1041"/>
                <a:gd name="T18" fmla="*/ 560 h 5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41" h="560">
                  <a:moveTo>
                    <a:pt x="1041" y="560"/>
                  </a:moveTo>
                  <a:cubicBezTo>
                    <a:pt x="846" y="55"/>
                    <a:pt x="531" y="0"/>
                    <a:pt x="465" y="67"/>
                  </a:cubicBezTo>
                  <a:cubicBezTo>
                    <a:pt x="318" y="46"/>
                    <a:pt x="201" y="50"/>
                    <a:pt x="0" y="35"/>
                  </a:cubicBezTo>
                  <a:cubicBezTo>
                    <a:pt x="111" y="357"/>
                    <a:pt x="212" y="18"/>
                    <a:pt x="93" y="341"/>
                  </a:cubicBezTo>
                  <a:cubicBezTo>
                    <a:pt x="645" y="470"/>
                    <a:pt x="351" y="401"/>
                    <a:pt x="1041" y="560"/>
                  </a:cubicBezTo>
                  <a:close/>
                </a:path>
              </a:pathLst>
            </a:custGeom>
            <a:solidFill>
              <a:srgbClr val="80808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8" name="Line 31"/>
            <p:cNvSpPr>
              <a:spLocks noChangeShapeType="1"/>
            </p:cNvSpPr>
            <p:nvPr/>
          </p:nvSpPr>
          <p:spPr bwMode="auto">
            <a:xfrm>
              <a:off x="4335461" y="2833687"/>
              <a:ext cx="3074742" cy="451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79" name="Line 32"/>
            <p:cNvSpPr>
              <a:spLocks noChangeShapeType="1"/>
            </p:cNvSpPr>
            <p:nvPr/>
          </p:nvSpPr>
          <p:spPr bwMode="auto">
            <a:xfrm flipV="1">
              <a:off x="4343399" y="1436913"/>
              <a:ext cx="2969" cy="139759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0" name="Object 33"/>
            <p:cNvGraphicFramePr>
              <a:graphicFrameLocks noChangeAspect="1"/>
            </p:cNvGraphicFramePr>
            <p:nvPr/>
          </p:nvGraphicFramePr>
          <p:xfrm>
            <a:off x="7505699" y="2660650"/>
            <a:ext cx="331787" cy="392113"/>
          </p:xfrm>
          <a:graphic>
            <a:graphicData uri="http://schemas.openxmlformats.org/presentationml/2006/ole">
              <p:oleObj spid="_x0000_s7170" name="Equation" r:id="rId4" imgW="139680" imgH="164880" progId="Equation.DSMT4">
                <p:embed/>
              </p:oleObj>
            </a:graphicData>
          </a:graphic>
        </p:graphicFrame>
        <p:graphicFrame>
          <p:nvGraphicFramePr>
            <p:cNvPr id="7171" name="Object 34"/>
            <p:cNvGraphicFramePr>
              <a:graphicFrameLocks noChangeAspect="1"/>
            </p:cNvGraphicFramePr>
            <p:nvPr/>
          </p:nvGraphicFramePr>
          <p:xfrm>
            <a:off x="3849748" y="922317"/>
            <a:ext cx="1085850" cy="482600"/>
          </p:xfrm>
          <a:graphic>
            <a:graphicData uri="http://schemas.openxmlformats.org/presentationml/2006/ole">
              <p:oleObj spid="_x0000_s7171" name="Equation" r:id="rId5" imgW="457200" imgH="203040" progId="Equation.DSMT4">
                <p:embed/>
              </p:oleObj>
            </a:graphicData>
          </a:graphic>
        </p:graphicFrame>
        <p:graphicFrame>
          <p:nvGraphicFramePr>
            <p:cNvPr id="7172" name="Object 35"/>
            <p:cNvGraphicFramePr>
              <a:graphicFrameLocks noChangeAspect="1"/>
            </p:cNvGraphicFramePr>
            <p:nvPr/>
          </p:nvGraphicFramePr>
          <p:xfrm>
            <a:off x="3784600" y="4543425"/>
            <a:ext cx="334962" cy="463550"/>
          </p:xfrm>
          <a:graphic>
            <a:graphicData uri="http://schemas.openxmlformats.org/presentationml/2006/ole">
              <p:oleObj spid="_x0000_s7172" name="Equation" r:id="rId6" imgW="164880" imgH="228600" progId="Equation.DSMT4">
                <p:embed/>
              </p:oleObj>
            </a:graphicData>
          </a:graphic>
        </p:graphicFrame>
        <p:sp>
          <p:nvSpPr>
            <p:cNvPr id="7180" name="Line 36"/>
            <p:cNvSpPr>
              <a:spLocks noChangeShapeType="1"/>
            </p:cNvSpPr>
            <p:nvPr/>
          </p:nvSpPr>
          <p:spPr bwMode="auto">
            <a:xfrm flipH="1">
              <a:off x="2097088" y="2838450"/>
              <a:ext cx="2246312" cy="147955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1429" name="Freeform 37"/>
            <p:cNvSpPr>
              <a:spLocks/>
            </p:cNvSpPr>
            <p:nvPr/>
          </p:nvSpPr>
          <p:spPr bwMode="auto">
            <a:xfrm>
              <a:off x="1949450" y="2344738"/>
              <a:ext cx="3727449" cy="2143125"/>
            </a:xfrm>
            <a:custGeom>
              <a:avLst/>
              <a:gdLst/>
              <a:ahLst/>
              <a:cxnLst>
                <a:cxn ang="0">
                  <a:pos x="0" y="729"/>
                </a:cxn>
                <a:cxn ang="0">
                  <a:pos x="443" y="0"/>
                </a:cxn>
                <a:cxn ang="0">
                  <a:pos x="2348" y="513"/>
                </a:cxn>
                <a:cxn ang="0">
                  <a:pos x="1859" y="1350"/>
                </a:cxn>
                <a:cxn ang="0">
                  <a:pos x="0" y="729"/>
                </a:cxn>
              </a:cxnLst>
              <a:rect l="0" t="0" r="r" b="b"/>
              <a:pathLst>
                <a:path w="2348" h="1350">
                  <a:moveTo>
                    <a:pt x="0" y="729"/>
                  </a:moveTo>
                  <a:cubicBezTo>
                    <a:pt x="14" y="318"/>
                    <a:pt x="134" y="102"/>
                    <a:pt x="443" y="0"/>
                  </a:cubicBezTo>
                  <a:cubicBezTo>
                    <a:pt x="1025" y="381"/>
                    <a:pt x="1604" y="447"/>
                    <a:pt x="2348" y="513"/>
                  </a:cubicBezTo>
                  <a:cubicBezTo>
                    <a:pt x="2018" y="645"/>
                    <a:pt x="1899" y="1015"/>
                    <a:pt x="1859" y="1350"/>
                  </a:cubicBezTo>
                  <a:cubicBezTo>
                    <a:pt x="1472" y="1224"/>
                    <a:pt x="313" y="843"/>
                    <a:pt x="0" y="729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2" name="Freeform 38"/>
            <p:cNvSpPr>
              <a:spLocks/>
            </p:cNvSpPr>
            <p:nvPr/>
          </p:nvSpPr>
          <p:spPr bwMode="auto">
            <a:xfrm>
              <a:off x="4872037" y="3105150"/>
              <a:ext cx="1579562" cy="1362075"/>
            </a:xfrm>
            <a:custGeom>
              <a:avLst/>
              <a:gdLst>
                <a:gd name="T0" fmla="*/ 0 w 995"/>
                <a:gd name="T1" fmla="*/ 854 h 858"/>
                <a:gd name="T2" fmla="*/ 455 w 995"/>
                <a:gd name="T3" fmla="*/ 50 h 858"/>
                <a:gd name="T4" fmla="*/ 995 w 995"/>
                <a:gd name="T5" fmla="*/ 548 h 858"/>
                <a:gd name="T6" fmla="*/ 0 60000 65536"/>
                <a:gd name="T7" fmla="*/ 0 60000 65536"/>
                <a:gd name="T8" fmla="*/ 0 60000 65536"/>
                <a:gd name="T9" fmla="*/ 0 w 995"/>
                <a:gd name="T10" fmla="*/ 0 h 858"/>
                <a:gd name="T11" fmla="*/ 995 w 995"/>
                <a:gd name="T12" fmla="*/ 858 h 85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95" h="858">
                  <a:moveTo>
                    <a:pt x="0" y="854"/>
                  </a:moveTo>
                  <a:cubicBezTo>
                    <a:pt x="22" y="858"/>
                    <a:pt x="99" y="185"/>
                    <a:pt x="455" y="50"/>
                  </a:cubicBezTo>
                  <a:cubicBezTo>
                    <a:pt x="711" y="0"/>
                    <a:pt x="888" y="349"/>
                    <a:pt x="995" y="548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3" name="Freeform 39"/>
            <p:cNvSpPr>
              <a:spLocks/>
            </p:cNvSpPr>
            <p:nvPr/>
          </p:nvSpPr>
          <p:spPr bwMode="auto">
            <a:xfrm>
              <a:off x="1925638" y="1817688"/>
              <a:ext cx="4967286" cy="1447800"/>
            </a:xfrm>
            <a:custGeom>
              <a:avLst/>
              <a:gdLst>
                <a:gd name="T0" fmla="*/ 0 w 3129"/>
                <a:gd name="T1" fmla="*/ 0 h 912"/>
                <a:gd name="T2" fmla="*/ 1415 w 3129"/>
                <a:gd name="T3" fmla="*/ 719 h 912"/>
                <a:gd name="T4" fmla="*/ 3129 w 3129"/>
                <a:gd name="T5" fmla="*/ 761 h 912"/>
                <a:gd name="T6" fmla="*/ 0 60000 65536"/>
                <a:gd name="T7" fmla="*/ 0 60000 65536"/>
                <a:gd name="T8" fmla="*/ 0 60000 65536"/>
                <a:gd name="T9" fmla="*/ 0 w 3129"/>
                <a:gd name="T10" fmla="*/ 0 h 912"/>
                <a:gd name="T11" fmla="*/ 3129 w 3129"/>
                <a:gd name="T12" fmla="*/ 912 h 9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9" h="912">
                  <a:moveTo>
                    <a:pt x="0" y="0"/>
                  </a:moveTo>
                  <a:cubicBezTo>
                    <a:pt x="121" y="178"/>
                    <a:pt x="789" y="584"/>
                    <a:pt x="1415" y="719"/>
                  </a:cubicBezTo>
                  <a:cubicBezTo>
                    <a:pt x="1937" y="846"/>
                    <a:pt x="2645" y="912"/>
                    <a:pt x="3129" y="761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4" name="Freeform 40"/>
            <p:cNvSpPr>
              <a:spLocks/>
            </p:cNvSpPr>
            <p:nvPr/>
          </p:nvSpPr>
          <p:spPr bwMode="auto">
            <a:xfrm>
              <a:off x="1927225" y="2360613"/>
              <a:ext cx="720725" cy="1123950"/>
            </a:xfrm>
            <a:custGeom>
              <a:avLst/>
              <a:gdLst>
                <a:gd name="T0" fmla="*/ 0 w 425"/>
                <a:gd name="T1" fmla="*/ 704 h 694"/>
                <a:gd name="T2" fmla="*/ 454 w 425"/>
                <a:gd name="T3" fmla="*/ 0 h 694"/>
                <a:gd name="T4" fmla="*/ 0 60000 65536"/>
                <a:gd name="T5" fmla="*/ 0 60000 65536"/>
                <a:gd name="T6" fmla="*/ 0 w 425"/>
                <a:gd name="T7" fmla="*/ 0 h 694"/>
                <a:gd name="T8" fmla="*/ 425 w 425"/>
                <a:gd name="T9" fmla="*/ 694 h 69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25" h="694">
                  <a:moveTo>
                    <a:pt x="0" y="690"/>
                  </a:moveTo>
                  <a:cubicBezTo>
                    <a:pt x="23" y="694"/>
                    <a:pt x="48" y="57"/>
                    <a:pt x="425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5" name="Freeform 42"/>
            <p:cNvSpPr>
              <a:spLocks/>
            </p:cNvSpPr>
            <p:nvPr/>
          </p:nvSpPr>
          <p:spPr bwMode="auto">
            <a:xfrm>
              <a:off x="3639887" y="3006600"/>
              <a:ext cx="693737" cy="1066800"/>
            </a:xfrm>
            <a:custGeom>
              <a:avLst/>
              <a:gdLst>
                <a:gd name="T0" fmla="*/ 0 w 437"/>
                <a:gd name="T1" fmla="*/ 669 h 672"/>
                <a:gd name="T2" fmla="*/ 437 w 437"/>
                <a:gd name="T3" fmla="*/ 0 h 672"/>
                <a:gd name="T4" fmla="*/ 0 60000 65536"/>
                <a:gd name="T5" fmla="*/ 0 60000 65536"/>
                <a:gd name="T6" fmla="*/ 0 w 437"/>
                <a:gd name="T7" fmla="*/ 0 h 672"/>
                <a:gd name="T8" fmla="*/ 437 w 437"/>
                <a:gd name="T9" fmla="*/ 672 h 6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37" h="672">
                  <a:moveTo>
                    <a:pt x="0" y="669"/>
                  </a:moveTo>
                  <a:cubicBezTo>
                    <a:pt x="21" y="672"/>
                    <a:pt x="95" y="112"/>
                    <a:pt x="437" y="0"/>
                  </a:cubicBezTo>
                </a:path>
              </a:pathLst>
            </a:cu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6" name="Line 43"/>
            <p:cNvSpPr>
              <a:spLocks noChangeShapeType="1"/>
            </p:cNvSpPr>
            <p:nvPr/>
          </p:nvSpPr>
          <p:spPr bwMode="auto">
            <a:xfrm>
              <a:off x="4333874" y="2992438"/>
              <a:ext cx="619" cy="83141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3" name="Object 45"/>
            <p:cNvGraphicFramePr>
              <a:graphicFrameLocks noChangeAspect="1"/>
            </p:cNvGraphicFramePr>
            <p:nvPr/>
          </p:nvGraphicFramePr>
          <p:xfrm>
            <a:off x="1697038" y="4318000"/>
            <a:ext cx="301625" cy="331788"/>
          </p:xfrm>
          <a:graphic>
            <a:graphicData uri="http://schemas.openxmlformats.org/presentationml/2006/ole">
              <p:oleObj spid="_x0000_s7173" name="Equation" r:id="rId7" imgW="126720" imgH="139680" progId="Equation.DSMT4">
                <p:embed/>
              </p:oleObj>
            </a:graphicData>
          </a:graphic>
        </p:graphicFrame>
        <p:sp>
          <p:nvSpPr>
            <p:cNvPr id="7188" name="Line 46"/>
            <p:cNvSpPr>
              <a:spLocks noChangeShapeType="1"/>
            </p:cNvSpPr>
            <p:nvPr/>
          </p:nvSpPr>
          <p:spPr bwMode="auto">
            <a:xfrm>
              <a:off x="4345873" y="3836719"/>
              <a:ext cx="1854199" cy="5588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4" name="Object 33"/>
            <p:cNvGraphicFramePr>
              <a:graphicFrameLocks noChangeAspect="1"/>
            </p:cNvGraphicFramePr>
            <p:nvPr/>
          </p:nvGraphicFramePr>
          <p:xfrm>
            <a:off x="6321673" y="4295179"/>
            <a:ext cx="328509" cy="404318"/>
          </p:xfrm>
          <a:graphic>
            <a:graphicData uri="http://schemas.openxmlformats.org/presentationml/2006/ole">
              <p:oleObj spid="_x0000_s7174" name="Equation" r:id="rId8" imgW="164880" imgH="203040" progId="Equation.DSMT4">
                <p:embed/>
              </p:oleObj>
            </a:graphicData>
          </a:graphic>
        </p:graphicFrame>
        <p:sp>
          <p:nvSpPr>
            <p:cNvPr id="24" name="Line 46"/>
            <p:cNvSpPr>
              <a:spLocks noChangeShapeType="1"/>
            </p:cNvSpPr>
            <p:nvPr/>
          </p:nvSpPr>
          <p:spPr bwMode="auto">
            <a:xfrm flipH="1">
              <a:off x="2945080" y="3847605"/>
              <a:ext cx="1377534" cy="60564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175" name="Object 7"/>
            <p:cNvGraphicFramePr>
              <a:graphicFrameLocks noChangeAspect="1"/>
            </p:cNvGraphicFramePr>
            <p:nvPr/>
          </p:nvGraphicFramePr>
          <p:xfrm>
            <a:off x="2520001" y="4405257"/>
            <a:ext cx="341951" cy="368254"/>
          </p:xfrm>
          <a:graphic>
            <a:graphicData uri="http://schemas.openxmlformats.org/presentationml/2006/ole">
              <p:oleObj spid="_x0000_s7175" name="Equation" r:id="rId9" imgW="164880" imgH="177480" progId="Equation.DSMT4">
                <p:embed/>
              </p:oleObj>
            </a:graphicData>
          </a:graphic>
        </p:graphicFrame>
        <p:sp>
          <p:nvSpPr>
            <p:cNvPr id="7187" name="Oval 44"/>
            <p:cNvSpPr>
              <a:spLocks noChangeArrowheads="1"/>
            </p:cNvSpPr>
            <p:nvPr/>
          </p:nvSpPr>
          <p:spPr bwMode="auto">
            <a:xfrm>
              <a:off x="4275137" y="3762828"/>
              <a:ext cx="144462" cy="14446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13193</TotalTime>
  <Words>1115</Words>
  <Application>Microsoft Office PowerPoint</Application>
  <PresentationFormat>On-screen Show (4:3)</PresentationFormat>
  <Paragraphs>257</Paragraphs>
  <Slides>40</Slides>
  <Notes>40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Times New Roman</vt:lpstr>
      <vt:lpstr>Symbol</vt:lpstr>
      <vt:lpstr>Wingdings</vt:lpstr>
      <vt:lpstr>Soaring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999</cp:revision>
  <cp:lastPrinted>1999-08-25T18:07:04Z</cp:lastPrinted>
  <dcterms:created xsi:type="dcterms:W3CDTF">1999-08-24T13:57:19Z</dcterms:created>
  <dcterms:modified xsi:type="dcterms:W3CDTF">2016-04-04T21:09:54Z</dcterms:modified>
</cp:coreProperties>
</file>