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41"/>
  </p:notesMasterIdLst>
  <p:handoutMasterIdLst>
    <p:handoutMasterId r:id="rId42"/>
  </p:handoutMasterIdLst>
  <p:sldIdLst>
    <p:sldId id="333" r:id="rId2"/>
    <p:sldId id="430" r:id="rId3"/>
    <p:sldId id="445" r:id="rId4"/>
    <p:sldId id="431" r:id="rId5"/>
    <p:sldId id="432" r:id="rId6"/>
    <p:sldId id="433" r:id="rId7"/>
    <p:sldId id="434" r:id="rId8"/>
    <p:sldId id="444" r:id="rId9"/>
    <p:sldId id="435" r:id="rId10"/>
    <p:sldId id="436" r:id="rId11"/>
    <p:sldId id="457" r:id="rId12"/>
    <p:sldId id="458" r:id="rId13"/>
    <p:sldId id="437" r:id="rId14"/>
    <p:sldId id="449" r:id="rId15"/>
    <p:sldId id="438" r:id="rId16"/>
    <p:sldId id="450" r:id="rId17"/>
    <p:sldId id="452" r:id="rId18"/>
    <p:sldId id="451" r:id="rId19"/>
    <p:sldId id="439" r:id="rId20"/>
    <p:sldId id="440" r:id="rId21"/>
    <p:sldId id="441" r:id="rId22"/>
    <p:sldId id="442" r:id="rId23"/>
    <p:sldId id="456" r:id="rId24"/>
    <p:sldId id="454" r:id="rId25"/>
    <p:sldId id="455" r:id="rId26"/>
    <p:sldId id="453" r:id="rId27"/>
    <p:sldId id="461" r:id="rId28"/>
    <p:sldId id="460" r:id="rId29"/>
    <p:sldId id="465" r:id="rId30"/>
    <p:sldId id="466" r:id="rId31"/>
    <p:sldId id="462" r:id="rId32"/>
    <p:sldId id="463" r:id="rId33"/>
    <p:sldId id="464" r:id="rId34"/>
    <p:sldId id="467" r:id="rId35"/>
    <p:sldId id="468" r:id="rId36"/>
    <p:sldId id="443" r:id="rId37"/>
    <p:sldId id="446" r:id="rId38"/>
    <p:sldId id="447" r:id="rId39"/>
    <p:sldId id="448" r:id="rId4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99"/>
    <a:srgbClr val="996633"/>
    <a:srgbClr val="33CC33"/>
    <a:srgbClr val="FF9933"/>
    <a:srgbClr val="0000CC"/>
    <a:srgbClr val="6699FF"/>
    <a:srgbClr val="CC9900"/>
    <a:srgbClr val="FF99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51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9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41.wmf"/><Relationship Id="rId5" Type="http://schemas.openxmlformats.org/officeDocument/2006/relationships/image" Target="../media/image32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4.wmf"/><Relationship Id="rId7" Type="http://schemas.openxmlformats.org/officeDocument/2006/relationships/image" Target="../media/image51.wmf"/><Relationship Id="rId2" Type="http://schemas.openxmlformats.org/officeDocument/2006/relationships/image" Target="../media/image43.wmf"/><Relationship Id="rId1" Type="http://schemas.openxmlformats.org/officeDocument/2006/relationships/image" Target="../media/image50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4.wmf"/><Relationship Id="rId4" Type="http://schemas.openxmlformats.org/officeDocument/2006/relationships/image" Target="../media/image45.wmf"/><Relationship Id="rId9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45.wmf"/><Relationship Id="rId7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52.wmf"/><Relationship Id="rId5" Type="http://schemas.openxmlformats.org/officeDocument/2006/relationships/image" Target="../media/image47.wmf"/><Relationship Id="rId10" Type="http://schemas.openxmlformats.org/officeDocument/2006/relationships/image" Target="../media/image57.wmf"/><Relationship Id="rId4" Type="http://schemas.openxmlformats.org/officeDocument/2006/relationships/image" Target="../media/image46.wmf"/><Relationship Id="rId9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7.wmf"/><Relationship Id="rId1" Type="http://schemas.openxmlformats.org/officeDocument/2006/relationships/image" Target="../media/image60.wmf"/><Relationship Id="rId4" Type="http://schemas.openxmlformats.org/officeDocument/2006/relationships/image" Target="../media/image6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3.wmf"/><Relationship Id="rId7" Type="http://schemas.openxmlformats.org/officeDocument/2006/relationships/image" Target="../media/image83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Relationship Id="rId9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85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8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72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94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3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wmf"/><Relationship Id="rId1" Type="http://schemas.openxmlformats.org/officeDocument/2006/relationships/image" Target="../media/image120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wmf"/><Relationship Id="rId1" Type="http://schemas.openxmlformats.org/officeDocument/2006/relationships/image" Target="../media/image122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7" Type="http://schemas.openxmlformats.org/officeDocument/2006/relationships/image" Target="../media/image132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5" Type="http://schemas.openxmlformats.org/officeDocument/2006/relationships/image" Target="../media/image130.wmf"/><Relationship Id="rId4" Type="http://schemas.openxmlformats.org/officeDocument/2006/relationships/image" Target="../media/image129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5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06F91EA1-0360-41D6-B396-B7EC1DEB4C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818C3614-430F-4B49-8D5F-565B1CFF8D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CD590-3118-4988-BFEB-CECD50DDEA82}" type="slidenum">
              <a:rPr lang="en-US"/>
              <a:pPr/>
              <a:t>1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9A7EA-0E37-48B1-B60B-A0D55B462B6A}" type="slidenum">
              <a:rPr lang="en-US"/>
              <a:pPr/>
              <a:t>10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9A7EA-0E37-48B1-B60B-A0D55B462B6A}" type="slidenum">
              <a:rPr lang="en-US"/>
              <a:pPr/>
              <a:t>11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9A7EA-0E37-48B1-B60B-A0D55B462B6A}" type="slidenum">
              <a:rPr lang="en-US"/>
              <a:pPr/>
              <a:t>12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70239-3441-4746-BCC2-EAFA876FCD2B}" type="slidenum">
              <a:rPr lang="en-US"/>
              <a:pPr/>
              <a:t>13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70239-3441-4746-BCC2-EAFA876FCD2B}" type="slidenum">
              <a:rPr lang="en-US"/>
              <a:pPr/>
              <a:t>14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4874F-6420-48D5-B7CC-E4EABC7200F7}" type="slidenum">
              <a:rPr lang="en-US"/>
              <a:pPr/>
              <a:t>15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4874F-6420-48D5-B7CC-E4EABC7200F7}" type="slidenum">
              <a:rPr lang="en-US"/>
              <a:pPr/>
              <a:t>16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4874F-6420-48D5-B7CC-E4EABC7200F7}" type="slidenum">
              <a:rPr lang="en-US"/>
              <a:pPr/>
              <a:t>17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4874F-6420-48D5-B7CC-E4EABC7200F7}" type="slidenum">
              <a:rPr lang="en-US"/>
              <a:pPr/>
              <a:t>18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740EB-7DD8-4F69-BFAA-708A947EA5F8}" type="slidenum">
              <a:rPr lang="en-US"/>
              <a:pPr/>
              <a:t>19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09108-6A8D-47B5-A038-A87F8A31E418}" type="slidenum">
              <a:rPr lang="en-US"/>
              <a:pPr/>
              <a:t>2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FEAA6-4705-48BF-B3CA-E55B5F040679}" type="slidenum">
              <a:rPr lang="en-US"/>
              <a:pPr/>
              <a:t>20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E0D87-B377-4545-8A64-0D819EA43EF1}" type="slidenum">
              <a:rPr lang="en-US"/>
              <a:pPr/>
              <a:t>21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22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23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24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25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26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27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28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29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8445A-5C0D-443A-83C3-79CD17941813}" type="slidenum">
              <a:rPr lang="en-US"/>
              <a:pPr/>
              <a:t>3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30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31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32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33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34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67A9-ED40-4D3E-9DEC-5017953AE463}" type="slidenum">
              <a:rPr lang="en-US"/>
              <a:pPr/>
              <a:t>35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E1A76-E4BA-4E5D-A6E0-7FE426F5BE8E}" type="slidenum">
              <a:rPr lang="en-US"/>
              <a:pPr/>
              <a:t>36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4669E-BA93-46E6-BE44-F15406A41669}" type="slidenum">
              <a:rPr lang="en-US"/>
              <a:pPr/>
              <a:t>37</a:t>
            </a:fld>
            <a:endParaRPr lang="en-US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F6BE7-FADC-4B9C-ADF1-2ED3EE826F14}" type="slidenum">
              <a:rPr lang="en-US"/>
              <a:pPr/>
              <a:t>38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E4C9F-359E-4C3C-AC3D-2A324AAD6A15}" type="slidenum">
              <a:rPr lang="en-US"/>
              <a:pPr/>
              <a:t>39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87DE7-1334-4A6A-9562-2BDB11F7C1AC}" type="slidenum">
              <a:rPr lang="en-US"/>
              <a:pPr/>
              <a:t>4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7DDC0-C158-412E-8541-2F5943B14800}" type="slidenum">
              <a:rPr lang="en-US"/>
              <a:pPr/>
              <a:t>5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8B41F-3532-41E9-A944-D45F2AAB5625}" type="slidenum">
              <a:rPr lang="en-US"/>
              <a:pPr/>
              <a:t>6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9BACD-0949-455F-8DA0-7A1FA4D0FD74}" type="slidenum">
              <a:rPr lang="en-US"/>
              <a:pPr/>
              <a:t>7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33CAA-A883-4BFC-A05B-1F715E848468}" type="slidenum">
              <a:rPr lang="en-US"/>
              <a:pPr/>
              <a:t>8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0E2A8-8C5F-457B-9C80-65442C729645}" type="slidenum">
              <a:rPr lang="en-US"/>
              <a:pPr/>
              <a:t>9</a:t>
            </a:fld>
            <a:endParaRPr lang="en-US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F7B3F9E-5A69-4FAB-B8BF-7CA360782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08.bin"/><Relationship Id="rId12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6.bin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17.bin"/><Relationship Id="rId12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6.bin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5.bin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4.bin"/><Relationship Id="rId9" Type="http://schemas.openxmlformats.org/officeDocument/2006/relationships/oleObject" Target="../embeddings/oleObject11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Relationship Id="rId9" Type="http://schemas.openxmlformats.org/officeDocument/2006/relationships/oleObject" Target="../embeddings/oleObject14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1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46.bin"/><Relationship Id="rId5" Type="http://schemas.openxmlformats.org/officeDocument/2006/relationships/oleObject" Target="../embeddings/oleObject145.bin"/><Relationship Id="rId4" Type="http://schemas.openxmlformats.org/officeDocument/2006/relationships/oleObject" Target="../embeddings/oleObject14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1.bin"/><Relationship Id="rId5" Type="http://schemas.openxmlformats.org/officeDocument/2006/relationships/oleObject" Target="../embeddings/oleObject150.bin"/><Relationship Id="rId4" Type="http://schemas.openxmlformats.org/officeDocument/2006/relationships/oleObject" Target="../embeddings/oleObject14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54.bin"/><Relationship Id="rId5" Type="http://schemas.openxmlformats.org/officeDocument/2006/relationships/oleObject" Target="../embeddings/oleObject153.bin"/><Relationship Id="rId4" Type="http://schemas.openxmlformats.org/officeDocument/2006/relationships/oleObject" Target="../embeddings/oleObject152.bin"/><Relationship Id="rId9" Type="http://schemas.openxmlformats.org/officeDocument/2006/relationships/oleObject" Target="../embeddings/oleObject15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163.bin"/><Relationship Id="rId4" Type="http://schemas.openxmlformats.org/officeDocument/2006/relationships/oleObject" Target="../embeddings/oleObject16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165.bin"/><Relationship Id="rId4" Type="http://schemas.openxmlformats.org/officeDocument/2006/relationships/oleObject" Target="../embeddings/oleObject16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1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68.bin"/><Relationship Id="rId5" Type="http://schemas.openxmlformats.org/officeDocument/2006/relationships/oleObject" Target="../embeddings/oleObject167.bin"/><Relationship Id="rId10" Type="http://schemas.openxmlformats.org/officeDocument/2006/relationships/oleObject" Target="../embeddings/oleObject172.bin"/><Relationship Id="rId4" Type="http://schemas.openxmlformats.org/officeDocument/2006/relationships/oleObject" Target="../embeddings/oleObject166.bin"/><Relationship Id="rId9" Type="http://schemas.openxmlformats.org/officeDocument/2006/relationships/oleObject" Target="../embeddings/oleObject171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1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75.bin"/><Relationship Id="rId11" Type="http://schemas.openxmlformats.org/officeDocument/2006/relationships/oleObject" Target="../embeddings/oleObject180.bin"/><Relationship Id="rId5" Type="http://schemas.openxmlformats.org/officeDocument/2006/relationships/oleObject" Target="../embeddings/oleObject174.bin"/><Relationship Id="rId10" Type="http://schemas.openxmlformats.org/officeDocument/2006/relationships/oleObject" Target="../embeddings/oleObject179.bin"/><Relationship Id="rId4" Type="http://schemas.openxmlformats.org/officeDocument/2006/relationships/oleObject" Target="../embeddings/oleObject173.bin"/><Relationship Id="rId9" Type="http://schemas.openxmlformats.org/officeDocument/2006/relationships/oleObject" Target="../embeddings/oleObject17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41625" y="24018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28247" y="16367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648200" y="40036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35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11525" y="6413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543" y="4016829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746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SDM (cont.)</a:t>
            </a:r>
          </a:p>
        </p:txBody>
      </p:sp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923022" y="1090613"/>
            <a:ext cx="15712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2nd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):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94953" name="Text Box 9"/>
          <p:cNvSpPr txBox="1">
            <a:spLocks noChangeArrowheads="1"/>
          </p:cNvSpPr>
          <p:nvPr/>
        </p:nvSpPr>
        <p:spPr bwMode="auto">
          <a:xfrm>
            <a:off x="1492704" y="4367212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594955" name="Object 11"/>
          <p:cNvGraphicFramePr>
            <a:graphicFrameLocks noChangeAspect="1"/>
          </p:cNvGraphicFramePr>
          <p:nvPr/>
        </p:nvGraphicFramePr>
        <p:xfrm>
          <a:off x="3109913" y="2733675"/>
          <a:ext cx="2803525" cy="1214438"/>
        </p:xfrm>
        <a:graphic>
          <a:graphicData uri="http://schemas.openxmlformats.org/presentationml/2006/ole">
            <p:oleObj spid="_x0000_s594955" name="Equation" r:id="rId4" imgW="1231560" imgH="533160" progId="Equation.DSMT4">
              <p:embed/>
            </p:oleObj>
          </a:graphicData>
        </a:graphic>
      </p:graphicFrame>
      <p:graphicFrame>
        <p:nvGraphicFramePr>
          <p:cNvPr id="594956" name="Object 12"/>
          <p:cNvGraphicFramePr>
            <a:graphicFrameLocks noChangeAspect="1"/>
          </p:cNvGraphicFramePr>
          <p:nvPr/>
        </p:nvGraphicFramePr>
        <p:xfrm>
          <a:off x="2209347" y="4927826"/>
          <a:ext cx="3152775" cy="1116012"/>
        </p:xfrm>
        <a:graphic>
          <a:graphicData uri="http://schemas.openxmlformats.org/presentationml/2006/ole">
            <p:oleObj spid="_x0000_s594956" name="Equation" r:id="rId5" imgW="1434960" imgH="507960" progId="Equation.DSMT4">
              <p:embed/>
            </p:oleObj>
          </a:graphicData>
        </a:graphic>
      </p:graphicFrame>
      <p:graphicFrame>
        <p:nvGraphicFramePr>
          <p:cNvPr id="594962" name="Object 18"/>
          <p:cNvGraphicFramePr>
            <a:graphicFrameLocks noChangeAspect="1"/>
          </p:cNvGraphicFramePr>
          <p:nvPr/>
        </p:nvGraphicFramePr>
        <p:xfrm>
          <a:off x="2605088" y="1033463"/>
          <a:ext cx="4443412" cy="590550"/>
        </p:xfrm>
        <a:graphic>
          <a:graphicData uri="http://schemas.openxmlformats.org/presentationml/2006/ole">
            <p:oleObj spid="_x0000_s594962" name="Equation" r:id="rId6" imgW="2197080" imgH="291960" progId="Equation.DSMT4">
              <p:embed/>
            </p:oleObj>
          </a:graphicData>
        </a:graphic>
      </p:graphicFrame>
      <p:sp>
        <p:nvSpPr>
          <p:cNvPr id="594963" name="Line 19"/>
          <p:cNvSpPr>
            <a:spLocks noChangeShapeType="1"/>
          </p:cNvSpPr>
          <p:nvPr/>
        </p:nvSpPr>
        <p:spPr bwMode="auto">
          <a:xfrm flipV="1">
            <a:off x="5181600" y="1041400"/>
            <a:ext cx="965200" cy="736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4964" name="Text Box 20"/>
          <p:cNvSpPr txBox="1">
            <a:spLocks noChangeArrowheads="1"/>
          </p:cNvSpPr>
          <p:nvPr/>
        </p:nvSpPr>
        <p:spPr bwMode="auto">
          <a:xfrm>
            <a:off x="1200150" y="2420938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6127548" y="4993082"/>
          <a:ext cx="2088242" cy="1161074"/>
        </p:xfrm>
        <a:graphic>
          <a:graphicData uri="http://schemas.openxmlformats.org/presentationml/2006/ole">
            <p:oleObj spid="_x0000_s594963" name="Equation" r:id="rId7" imgW="1028520" imgH="571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746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SDM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609600" y="2748294"/>
          <a:ext cx="8175171" cy="1061177"/>
        </p:xfrm>
        <a:graphic>
          <a:graphicData uri="http://schemas.openxmlformats.org/presentationml/2006/ole">
            <p:oleObj spid="_x0000_s669703" name="Equation" r:id="rId4" imgW="4686120" imgH="609480" progId="Equation.DSMT4">
              <p:embed/>
            </p:oleObj>
          </a:graphicData>
        </a:graphic>
      </p:graphicFrame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887027" y="3360827"/>
            <a:ext cx="72487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(3rd)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69704" name="Object 8"/>
          <p:cNvGraphicFramePr>
            <a:graphicFrameLocks noChangeAspect="1"/>
          </p:cNvGraphicFramePr>
          <p:nvPr/>
        </p:nvGraphicFramePr>
        <p:xfrm>
          <a:off x="2515295" y="1055420"/>
          <a:ext cx="4743450" cy="698500"/>
        </p:xfrm>
        <a:graphic>
          <a:graphicData uri="http://schemas.openxmlformats.org/presentationml/2006/ole">
            <p:oleObj spid="_x0000_s669704" name="Equation" r:id="rId5" imgW="2070000" imgH="304560" progId="Equation.DSMT4">
              <p:embed/>
            </p:oleObj>
          </a:graphicData>
        </a:graphic>
      </p:graphicFrame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498603" y="1216022"/>
            <a:ext cx="7825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smtClean="0">
                <a:solidFill>
                  <a:schemeClr val="bg1"/>
                </a:solidFill>
              </a:rPr>
              <a:t>2nd)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69705" name="Object 9"/>
          <p:cNvGraphicFramePr>
            <a:graphicFrameLocks noChangeAspect="1"/>
          </p:cNvGraphicFramePr>
          <p:nvPr/>
        </p:nvGraphicFramePr>
        <p:xfrm>
          <a:off x="1463675" y="4257675"/>
          <a:ext cx="6402388" cy="530225"/>
        </p:xfrm>
        <a:graphic>
          <a:graphicData uri="http://schemas.openxmlformats.org/presentationml/2006/ole">
            <p:oleObj spid="_x0000_s669705" name="Equation" r:id="rId6" imgW="3670200" imgH="304560" progId="Equation.DSMT4">
              <p:embed/>
            </p:oleObj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 flipV="1">
            <a:off x="6302829" y="4093029"/>
            <a:ext cx="696685" cy="9688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669706" name="Object 10"/>
          <p:cNvGraphicFramePr>
            <a:graphicFrameLocks noChangeAspect="1"/>
          </p:cNvGraphicFramePr>
          <p:nvPr/>
        </p:nvGraphicFramePr>
        <p:xfrm>
          <a:off x="2693761" y="5672137"/>
          <a:ext cx="4030663" cy="530225"/>
        </p:xfrm>
        <a:graphic>
          <a:graphicData uri="http://schemas.openxmlformats.org/presentationml/2006/ole">
            <p:oleObj spid="_x0000_s669706" name="Equation" r:id="rId7" imgW="2311200" imgH="304560" progId="Equation.DSMT4">
              <p:embed/>
            </p:oleObj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124075" y="5216298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023" y="2088105"/>
            <a:ext cx="4869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Take one more derivative to calculate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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: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746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SDM (cont.)</a:t>
            </a:r>
          </a:p>
        </p:txBody>
      </p:sp>
      <p:sp>
        <p:nvSpPr>
          <p:cNvPr id="594959" name="Text Box 15"/>
          <p:cNvSpPr txBox="1">
            <a:spLocks noChangeArrowheads="1"/>
          </p:cNvSpPr>
          <p:nvPr/>
        </p:nvSpPr>
        <p:spPr bwMode="auto">
          <a:xfrm>
            <a:off x="1375681" y="1068841"/>
            <a:ext cx="130220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94961" name="Object 17"/>
          <p:cNvGraphicFramePr>
            <a:graphicFrameLocks noChangeAspect="1"/>
          </p:cNvGraphicFramePr>
          <p:nvPr/>
        </p:nvGraphicFramePr>
        <p:xfrm>
          <a:off x="2971822" y="5039486"/>
          <a:ext cx="2859087" cy="1120775"/>
        </p:xfrm>
        <a:graphic>
          <a:graphicData uri="http://schemas.openxmlformats.org/presentationml/2006/ole">
            <p:oleObj spid="_x0000_s670722" name="Equation" r:id="rId4" imgW="1295280" imgH="50796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70725" name="Object 5"/>
          <p:cNvGraphicFramePr>
            <a:graphicFrameLocks noChangeAspect="1"/>
          </p:cNvGraphicFramePr>
          <p:nvPr/>
        </p:nvGraphicFramePr>
        <p:xfrm>
          <a:off x="2548391" y="1457325"/>
          <a:ext cx="3363936" cy="1002847"/>
        </p:xfrm>
        <a:graphic>
          <a:graphicData uri="http://schemas.openxmlformats.org/presentationml/2006/ole">
            <p:oleObj spid="_x0000_s670725" name="Equation" r:id="rId5" imgW="1739880" imgH="520560" progId="Equation.DSMT4">
              <p:embed/>
            </p:oleObj>
          </a:graphicData>
        </a:graphic>
      </p:graphicFrame>
      <p:graphicFrame>
        <p:nvGraphicFramePr>
          <p:cNvPr id="670726" name="Object 6"/>
          <p:cNvGraphicFramePr>
            <a:graphicFrameLocks noChangeAspect="1"/>
          </p:cNvGraphicFramePr>
          <p:nvPr/>
        </p:nvGraphicFramePr>
        <p:xfrm>
          <a:off x="3394075" y="3006725"/>
          <a:ext cx="2317750" cy="1003300"/>
        </p:xfrm>
        <a:graphic>
          <a:graphicData uri="http://schemas.openxmlformats.org/presentationml/2006/ole">
            <p:oleObj spid="_x0000_s670726" name="Equation" r:id="rId6" imgW="1231560" imgH="533160" progId="Equation.DSMT4">
              <p:embed/>
            </p:oleObj>
          </a:graphicData>
        </a:graphic>
      </p:graphicFrame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854652" y="4367212"/>
            <a:ext cx="149814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Therefore,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469686" y="2766562"/>
            <a:ext cx="8835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80" name="Rectangle 12"/>
          <p:cNvSpPr>
            <a:spLocks noChangeArrowheads="1"/>
          </p:cNvSpPr>
          <p:nvPr/>
        </p:nvSpPr>
        <p:spPr bwMode="auto">
          <a:xfrm>
            <a:off x="927100" y="1939925"/>
            <a:ext cx="7377113" cy="3895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758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SDM (cont.)</a:t>
            </a:r>
          </a:p>
        </p:txBody>
      </p:sp>
      <p:sp>
        <p:nvSpPr>
          <p:cNvPr id="595972" name="Text Box 4"/>
          <p:cNvSpPr txBox="1">
            <a:spLocks noChangeArrowheads="1"/>
          </p:cNvSpPr>
          <p:nvPr/>
        </p:nvSpPr>
        <p:spPr bwMode="auto">
          <a:xfrm>
            <a:off x="603250" y="1157288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95979" name="Object 11"/>
          <p:cNvGraphicFramePr>
            <a:graphicFrameLocks noChangeAspect="1"/>
          </p:cNvGraphicFramePr>
          <p:nvPr/>
        </p:nvGraphicFramePr>
        <p:xfrm>
          <a:off x="1166813" y="2536825"/>
          <a:ext cx="6910387" cy="2752725"/>
        </p:xfrm>
        <a:graphic>
          <a:graphicData uri="http://schemas.openxmlformats.org/presentationml/2006/ole">
            <p:oleObj spid="_x0000_s595979" name="Equation" r:id="rId4" imgW="2933640" imgH="11682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15686" y="1371924"/>
            <a:ext cx="8632371" cy="495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758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SDM (cont.)</a:t>
            </a:r>
          </a:p>
        </p:txBody>
      </p:sp>
      <p:sp>
        <p:nvSpPr>
          <p:cNvPr id="595972" name="Text Box 4"/>
          <p:cNvSpPr txBox="1">
            <a:spLocks noChangeArrowheads="1"/>
          </p:cNvSpPr>
          <p:nvPr/>
        </p:nvSpPr>
        <p:spPr bwMode="auto">
          <a:xfrm>
            <a:off x="3660835" y="803745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Summary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595979" name="Object 11"/>
          <p:cNvGraphicFramePr>
            <a:graphicFrameLocks noChangeAspect="1"/>
          </p:cNvGraphicFramePr>
          <p:nvPr/>
        </p:nvGraphicFramePr>
        <p:xfrm>
          <a:off x="633413" y="4056063"/>
          <a:ext cx="5321300" cy="2119312"/>
        </p:xfrm>
        <a:graphic>
          <a:graphicData uri="http://schemas.openxmlformats.org/presentationml/2006/ole">
            <p:oleObj spid="_x0000_s627714" name="Equation" r:id="rId4" imgW="2933640" imgH="11682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Object 40"/>
          <p:cNvGraphicFramePr>
            <a:graphicFrameLocks noChangeAspect="1"/>
          </p:cNvGraphicFramePr>
          <p:nvPr/>
        </p:nvGraphicFramePr>
        <p:xfrm>
          <a:off x="2342017" y="1720941"/>
          <a:ext cx="3177041" cy="859077"/>
        </p:xfrm>
        <a:graphic>
          <a:graphicData uri="http://schemas.openxmlformats.org/presentationml/2006/ole">
            <p:oleObj spid="_x0000_s627715" name="Equation" r:id="rId5" imgW="1409400" imgH="380880" progId="Equation.DSMT4">
              <p:embed/>
            </p:oleObj>
          </a:graphicData>
        </a:graphic>
      </p:graphicFrame>
      <p:graphicFrame>
        <p:nvGraphicFramePr>
          <p:cNvPr id="10" name="Object 41"/>
          <p:cNvGraphicFramePr>
            <a:graphicFrameLocks noChangeAspect="1"/>
          </p:cNvGraphicFramePr>
          <p:nvPr/>
        </p:nvGraphicFramePr>
        <p:xfrm>
          <a:off x="6277885" y="1745326"/>
          <a:ext cx="1353004" cy="530345"/>
        </p:xfrm>
        <a:graphic>
          <a:graphicData uri="http://schemas.openxmlformats.org/presentationml/2006/ole">
            <p:oleObj spid="_x0000_s627716" name="Equation" r:id="rId6" imgW="647640" imgH="253800" progId="Equation.DSMT4">
              <p:embed/>
            </p:oleObj>
          </a:graphicData>
        </a:graphic>
      </p:graphicFrame>
      <p:graphicFrame>
        <p:nvGraphicFramePr>
          <p:cNvPr id="627717" name="Object 5"/>
          <p:cNvGraphicFramePr>
            <a:graphicFrameLocks noChangeAspect="1"/>
          </p:cNvGraphicFramePr>
          <p:nvPr/>
        </p:nvGraphicFramePr>
        <p:xfrm>
          <a:off x="2085975" y="2759075"/>
          <a:ext cx="4305300" cy="903288"/>
        </p:xfrm>
        <a:graphic>
          <a:graphicData uri="http://schemas.openxmlformats.org/presentationml/2006/ole">
            <p:oleObj spid="_x0000_s627717" name="Equation" r:id="rId7" imgW="2057400" imgH="431640" progId="Equation.DSMT4">
              <p:embed/>
            </p:oleObj>
          </a:graphicData>
        </a:graphic>
      </p:graphicFrame>
      <p:graphicFrame>
        <p:nvGraphicFramePr>
          <p:cNvPr id="627718" name="Object 6"/>
          <p:cNvGraphicFramePr>
            <a:graphicFrameLocks noChangeAspect="1"/>
          </p:cNvGraphicFramePr>
          <p:nvPr/>
        </p:nvGraphicFramePr>
        <p:xfrm>
          <a:off x="6500130" y="4622904"/>
          <a:ext cx="2089150" cy="1160462"/>
        </p:xfrm>
        <a:graphic>
          <a:graphicData uri="http://schemas.openxmlformats.org/presentationml/2006/ole">
            <p:oleObj spid="_x0000_s627718" name="Equation" r:id="rId8" imgW="1028520" imgH="571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597011" name="Text Box 19"/>
          <p:cNvSpPr txBox="1">
            <a:spLocks noChangeArrowheads="1"/>
          </p:cNvSpPr>
          <p:nvPr/>
        </p:nvSpPr>
        <p:spPr bwMode="auto">
          <a:xfrm>
            <a:off x="1366880" y="1200960"/>
            <a:ext cx="5893729" cy="46166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 line source is located </a:t>
            </a:r>
            <a:r>
              <a:rPr lang="en-US" sz="2400" dirty="0" smtClean="0">
                <a:solidFill>
                  <a:schemeClr val="bg1"/>
                </a:solidFill>
              </a:rPr>
              <a:t>on the </a:t>
            </a:r>
            <a:r>
              <a:rPr lang="en-US" sz="2400" dirty="0">
                <a:solidFill>
                  <a:schemeClr val="bg1"/>
                </a:solidFill>
              </a:rPr>
              <a:t>interface.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049688" y="2467429"/>
            <a:ext cx="5351463" cy="3005138"/>
            <a:chOff x="2593975" y="1041401"/>
            <a:chExt cx="5351463" cy="3005138"/>
          </a:xfrm>
        </p:grpSpPr>
        <p:grpSp>
          <p:nvGrpSpPr>
            <p:cNvPr id="26" name="Group 25"/>
            <p:cNvGrpSpPr/>
            <p:nvPr/>
          </p:nvGrpSpPr>
          <p:grpSpPr>
            <a:xfrm>
              <a:off x="2593975" y="1041401"/>
              <a:ext cx="5351463" cy="3005138"/>
              <a:chOff x="2593975" y="1041401"/>
              <a:chExt cx="5351463" cy="3005138"/>
            </a:xfrm>
          </p:grpSpPr>
          <p:grpSp>
            <p:nvGrpSpPr>
              <p:cNvPr id="597014" name="Group 22"/>
              <p:cNvGrpSpPr>
                <a:grpSpLocks/>
              </p:cNvGrpSpPr>
              <p:nvPr/>
            </p:nvGrpSpPr>
            <p:grpSpPr bwMode="auto">
              <a:xfrm>
                <a:off x="2593975" y="1041401"/>
                <a:ext cx="5351463" cy="3005138"/>
                <a:chOff x="1530" y="656"/>
                <a:chExt cx="3371" cy="1893"/>
              </a:xfrm>
            </p:grpSpPr>
            <p:sp>
              <p:nvSpPr>
                <p:cNvPr id="597008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0" y="1623"/>
                  <a:ext cx="2992" cy="926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699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541" y="1622"/>
                  <a:ext cx="3104" cy="1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6999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714" y="910"/>
                  <a:ext cx="0" cy="49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graphicFrame>
              <p:nvGraphicFramePr>
                <p:cNvPr id="597000" name="Object 8"/>
                <p:cNvGraphicFramePr>
                  <a:graphicFrameLocks noChangeAspect="1"/>
                </p:cNvGraphicFramePr>
                <p:nvPr/>
              </p:nvGraphicFramePr>
              <p:xfrm>
                <a:off x="2650" y="656"/>
                <a:ext cx="142" cy="168"/>
              </p:xfrm>
              <a:graphic>
                <a:graphicData uri="http://schemas.openxmlformats.org/presentationml/2006/ole">
                  <p:oleObj spid="_x0000_s597000" name="Equation" r:id="rId4" imgW="139680" imgH="164880" progId="Equation.DSMT4">
                    <p:embed/>
                  </p:oleObj>
                </a:graphicData>
              </a:graphic>
            </p:graphicFrame>
            <p:graphicFrame>
              <p:nvGraphicFramePr>
                <p:cNvPr id="597001" name="Object 9"/>
                <p:cNvGraphicFramePr>
                  <a:graphicFrameLocks noChangeAspect="1"/>
                </p:cNvGraphicFramePr>
                <p:nvPr/>
              </p:nvGraphicFramePr>
              <p:xfrm>
                <a:off x="2369" y="1223"/>
                <a:ext cx="209" cy="315"/>
              </p:xfrm>
              <a:graphic>
                <a:graphicData uri="http://schemas.openxmlformats.org/presentationml/2006/ole">
                  <p:oleObj spid="_x0000_s597001" name="Equation" r:id="rId5" imgW="152280" imgH="228600" progId="Equation.DSMT4">
                    <p:embed/>
                  </p:oleObj>
                </a:graphicData>
              </a:graphic>
            </p:graphicFrame>
            <p:graphicFrame>
              <p:nvGraphicFramePr>
                <p:cNvPr id="597002" name="Object 10"/>
                <p:cNvGraphicFramePr>
                  <a:graphicFrameLocks noChangeAspect="1"/>
                </p:cNvGraphicFramePr>
                <p:nvPr/>
              </p:nvGraphicFramePr>
              <p:xfrm>
                <a:off x="4765" y="1552"/>
                <a:ext cx="136" cy="149"/>
              </p:xfrm>
              <a:graphic>
                <a:graphicData uri="http://schemas.openxmlformats.org/presentationml/2006/ole">
                  <p:oleObj spid="_x0000_s597002" name="Equation" r:id="rId6" imgW="126720" imgH="139680" progId="Equation.DSMT4">
                    <p:embed/>
                  </p:oleObj>
                </a:graphicData>
              </a:graphic>
            </p:graphicFrame>
            <p:sp>
              <p:nvSpPr>
                <p:cNvPr id="597003" name="Oval 11"/>
                <p:cNvSpPr>
                  <a:spLocks noChangeArrowheads="1"/>
                </p:cNvSpPr>
                <p:nvPr/>
              </p:nvSpPr>
              <p:spPr bwMode="auto">
                <a:xfrm>
                  <a:off x="2658" y="1571"/>
                  <a:ext cx="111" cy="10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597005" name="Object 13"/>
                <p:cNvGraphicFramePr>
                  <a:graphicFrameLocks noChangeAspect="1"/>
                </p:cNvGraphicFramePr>
                <p:nvPr/>
              </p:nvGraphicFramePr>
              <p:xfrm>
                <a:off x="1702" y="1026"/>
                <a:ext cx="260" cy="326"/>
              </p:xfrm>
              <a:graphic>
                <a:graphicData uri="http://schemas.openxmlformats.org/presentationml/2006/ole">
                  <p:oleObj spid="_x0000_s597005" name="Equation" r:id="rId7" imgW="152280" imgH="190440" progId="Equation.DSMT4">
                    <p:embed/>
                  </p:oleObj>
                </a:graphicData>
              </a:graphic>
            </p:graphicFrame>
            <p:graphicFrame>
              <p:nvGraphicFramePr>
                <p:cNvPr id="597006" name="Object 14"/>
                <p:cNvGraphicFramePr>
                  <a:graphicFrameLocks noChangeAspect="1"/>
                </p:cNvGraphicFramePr>
                <p:nvPr/>
              </p:nvGraphicFramePr>
              <p:xfrm>
                <a:off x="1706" y="1867"/>
                <a:ext cx="251" cy="342"/>
              </p:xfrm>
              <a:graphic>
                <a:graphicData uri="http://schemas.openxmlformats.org/presentationml/2006/ole">
                  <p:oleObj spid="_x0000_s597006" name="Equation" r:id="rId8" imgW="139680" imgH="190440" progId="Equation.DSMT4">
                    <p:embed/>
                  </p:oleObj>
                </a:graphicData>
              </a:graphic>
            </p:graphicFrame>
            <p:sp>
              <p:nvSpPr>
                <p:cNvPr id="59701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190" y="2151"/>
                  <a:ext cx="1659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2"/>
                      </a:solidFill>
                    </a:rPr>
                    <a:t>Semi-infinite </a:t>
                  </a:r>
                  <a:r>
                    <a:rPr lang="en-US" dirty="0">
                      <a:solidFill>
                        <a:schemeClr val="bg2"/>
                      </a:solidFill>
                    </a:rPr>
                    <a:t>lossy earth</a:t>
                  </a: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470400" y="1371600"/>
                <a:ext cx="812801" cy="876300"/>
                <a:chOff x="4470400" y="1371600"/>
                <a:chExt cx="812801" cy="876300"/>
              </a:xfrm>
            </p:grpSpPr>
            <p:cxnSp>
              <p:nvCxnSpPr>
                <p:cNvPr id="22" name="Straight Connector 21"/>
                <p:cNvCxnSpPr/>
                <p:nvPr/>
              </p:nvCxnSpPr>
              <p:spPr bwMode="auto">
                <a:xfrm flipV="1">
                  <a:off x="4660900" y="1371600"/>
                  <a:ext cx="596900" cy="8763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graphicFrame>
              <p:nvGraphicFramePr>
                <p:cNvPr id="23" name="Object 13"/>
                <p:cNvGraphicFramePr>
                  <a:graphicFrameLocks noChangeAspect="1"/>
                </p:cNvGraphicFramePr>
                <p:nvPr/>
              </p:nvGraphicFramePr>
              <p:xfrm>
                <a:off x="4979989" y="1862999"/>
                <a:ext cx="303212" cy="332514"/>
              </p:xfrm>
              <a:graphic>
                <a:graphicData uri="http://schemas.openxmlformats.org/presentationml/2006/ole">
                  <p:oleObj spid="_x0000_s597017" name="Equation" r:id="rId9" imgW="139680" imgH="152280" progId="Equation.DSMT4">
                    <p:embed/>
                  </p:oleObj>
                </a:graphicData>
              </a:graphic>
            </p:graphicFrame>
            <p:graphicFrame>
              <p:nvGraphicFramePr>
                <p:cNvPr id="597018" name="Object 26"/>
                <p:cNvGraphicFramePr>
                  <a:graphicFrameLocks noChangeAspect="1"/>
                </p:cNvGraphicFramePr>
                <p:nvPr/>
              </p:nvGraphicFramePr>
              <p:xfrm>
                <a:off x="4625975" y="1495425"/>
                <a:ext cx="249238" cy="331788"/>
              </p:xfrm>
              <a:graphic>
                <a:graphicData uri="http://schemas.openxmlformats.org/presentationml/2006/ole">
                  <p:oleObj spid="_x0000_s597018" name="Equation" r:id="rId10" imgW="114120" imgH="152280" progId="Equation.DSMT4">
                    <p:embed/>
                  </p:oleObj>
                </a:graphicData>
              </a:graphic>
            </p:graphicFrame>
            <p:sp>
              <p:nvSpPr>
                <p:cNvPr id="24" name="Freeform 23"/>
                <p:cNvSpPr/>
                <p:nvPr/>
              </p:nvSpPr>
              <p:spPr bwMode="auto">
                <a:xfrm>
                  <a:off x="4470400" y="2025650"/>
                  <a:ext cx="279400" cy="95250"/>
                </a:xfrm>
                <a:custGeom>
                  <a:avLst/>
                  <a:gdLst>
                    <a:gd name="connsiteX0" fmla="*/ 0 w 279400"/>
                    <a:gd name="connsiteY0" fmla="*/ 6350 h 95250"/>
                    <a:gd name="connsiteX1" fmla="*/ 127000 w 279400"/>
                    <a:gd name="connsiteY1" fmla="*/ 6350 h 95250"/>
                    <a:gd name="connsiteX2" fmla="*/ 241300 w 279400"/>
                    <a:gd name="connsiteY2" fmla="*/ 44450 h 95250"/>
                    <a:gd name="connsiteX3" fmla="*/ 279400 w 279400"/>
                    <a:gd name="connsiteY3" fmla="*/ 95250 h 95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9400" h="95250">
                      <a:moveTo>
                        <a:pt x="0" y="6350"/>
                      </a:moveTo>
                      <a:cubicBezTo>
                        <a:pt x="43391" y="3175"/>
                        <a:pt x="86783" y="0"/>
                        <a:pt x="127000" y="6350"/>
                      </a:cubicBezTo>
                      <a:cubicBezTo>
                        <a:pt x="167217" y="12700"/>
                        <a:pt x="215900" y="29633"/>
                        <a:pt x="241300" y="44450"/>
                      </a:cubicBezTo>
                      <a:cubicBezTo>
                        <a:pt x="266700" y="59267"/>
                        <a:pt x="273050" y="77258"/>
                        <a:pt x="279400" y="9525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27" name="Oval 26"/>
            <p:cNvSpPr/>
            <p:nvPr/>
          </p:nvSpPr>
          <p:spPr bwMode="auto">
            <a:xfrm>
              <a:off x="5194300" y="1346200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597015" name="Object 23"/>
          <p:cNvGraphicFramePr>
            <a:graphicFrameLocks noChangeAspect="1"/>
          </p:cNvGraphicFramePr>
          <p:nvPr/>
        </p:nvGraphicFramePr>
        <p:xfrm>
          <a:off x="5513614" y="3187701"/>
          <a:ext cx="1036638" cy="533400"/>
        </p:xfrm>
        <a:graphic>
          <a:graphicData uri="http://schemas.openxmlformats.org/presentationml/2006/ole">
            <p:oleObj spid="_x0000_s628739" name="Equation" r:id="rId4" imgW="444240" imgH="22860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97010" name="Text Box 18"/>
          <p:cNvSpPr txBox="1">
            <a:spLocks noChangeArrowheads="1"/>
          </p:cNvSpPr>
          <p:nvPr/>
        </p:nvSpPr>
        <p:spPr bwMode="auto">
          <a:xfrm>
            <a:off x="838201" y="2371498"/>
            <a:ext cx="330880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field is TM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and also TE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597013" name="Object 21"/>
          <p:cNvGraphicFramePr>
            <a:graphicFrameLocks noChangeAspect="1"/>
          </p:cNvGraphicFramePr>
          <p:nvPr/>
        </p:nvGraphicFramePr>
        <p:xfrm>
          <a:off x="4242026" y="2357438"/>
          <a:ext cx="1046163" cy="461963"/>
        </p:xfrm>
        <a:graphic>
          <a:graphicData uri="http://schemas.openxmlformats.org/presentationml/2006/ole">
            <p:oleObj spid="_x0000_s628746" name="Equation" r:id="rId5" imgW="520560" imgH="228600" progId="Equation.DSMT4">
              <p:embed/>
            </p:oleObj>
          </a:graphicData>
        </a:graphic>
      </p:graphicFrame>
      <p:sp>
        <p:nvSpPr>
          <p:cNvPr id="597008" name="Rectangle 16"/>
          <p:cNvSpPr>
            <a:spLocks noChangeArrowheads="1"/>
          </p:cNvSpPr>
          <p:nvPr/>
        </p:nvSpPr>
        <p:spPr bwMode="auto">
          <a:xfrm>
            <a:off x="1853745" y="4601257"/>
            <a:ext cx="4749800" cy="14700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8" name="Line 6"/>
          <p:cNvSpPr>
            <a:spLocks noChangeShapeType="1"/>
          </p:cNvSpPr>
          <p:nvPr/>
        </p:nvSpPr>
        <p:spPr bwMode="auto">
          <a:xfrm flipV="1">
            <a:off x="1871208" y="4599669"/>
            <a:ext cx="492760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6999" name="Line 7"/>
          <p:cNvSpPr>
            <a:spLocks noChangeShapeType="1"/>
          </p:cNvSpPr>
          <p:nvPr/>
        </p:nvSpPr>
        <p:spPr bwMode="auto">
          <a:xfrm flipV="1">
            <a:off x="3733345" y="3730633"/>
            <a:ext cx="0" cy="7842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97000" name="Object 8"/>
          <p:cNvGraphicFramePr>
            <a:graphicFrameLocks noChangeAspect="1"/>
          </p:cNvGraphicFramePr>
          <p:nvPr/>
        </p:nvGraphicFramePr>
        <p:xfrm>
          <a:off x="3631745" y="3360066"/>
          <a:ext cx="225425" cy="266700"/>
        </p:xfrm>
        <a:graphic>
          <a:graphicData uri="http://schemas.openxmlformats.org/presentationml/2006/ole">
            <p:oleObj spid="_x0000_s628741" name="Equation" r:id="rId6" imgW="139680" imgH="164880" progId="Equation.DSMT4">
              <p:embed/>
            </p:oleObj>
          </a:graphicData>
        </a:graphic>
      </p:graphicFrame>
      <p:graphicFrame>
        <p:nvGraphicFramePr>
          <p:cNvPr id="597001" name="Object 9"/>
          <p:cNvGraphicFramePr>
            <a:graphicFrameLocks noChangeAspect="1"/>
          </p:cNvGraphicFramePr>
          <p:nvPr/>
        </p:nvGraphicFramePr>
        <p:xfrm>
          <a:off x="3185658" y="3966257"/>
          <a:ext cx="331788" cy="500063"/>
        </p:xfrm>
        <a:graphic>
          <a:graphicData uri="http://schemas.openxmlformats.org/presentationml/2006/ole">
            <p:oleObj spid="_x0000_s628742" name="Equation" r:id="rId7" imgW="152280" imgH="228600" progId="Equation.DSMT4">
              <p:embed/>
            </p:oleObj>
          </a:graphicData>
        </a:graphic>
      </p:graphicFrame>
      <p:graphicFrame>
        <p:nvGraphicFramePr>
          <p:cNvPr id="597002" name="Object 10"/>
          <p:cNvGraphicFramePr>
            <a:graphicFrameLocks noChangeAspect="1"/>
          </p:cNvGraphicFramePr>
          <p:nvPr/>
        </p:nvGraphicFramePr>
        <p:xfrm>
          <a:off x="6989308" y="4488544"/>
          <a:ext cx="215900" cy="236538"/>
        </p:xfrm>
        <a:graphic>
          <a:graphicData uri="http://schemas.openxmlformats.org/presentationml/2006/ole">
            <p:oleObj spid="_x0000_s628743" name="Equation" r:id="rId8" imgW="126720" imgH="139680" progId="Equation.DSMT4">
              <p:embed/>
            </p:oleObj>
          </a:graphicData>
        </a:graphic>
      </p:graphicFrame>
      <p:sp>
        <p:nvSpPr>
          <p:cNvPr id="597003" name="Oval 11"/>
          <p:cNvSpPr>
            <a:spLocks noChangeArrowheads="1"/>
          </p:cNvSpPr>
          <p:nvPr/>
        </p:nvSpPr>
        <p:spPr bwMode="auto">
          <a:xfrm>
            <a:off x="3644445" y="4039496"/>
            <a:ext cx="176213" cy="16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7005" name="Object 13"/>
          <p:cNvGraphicFramePr>
            <a:graphicFrameLocks noChangeAspect="1"/>
          </p:cNvGraphicFramePr>
          <p:nvPr/>
        </p:nvGraphicFramePr>
        <p:xfrm>
          <a:off x="2094137" y="3805923"/>
          <a:ext cx="412750" cy="517525"/>
        </p:xfrm>
        <a:graphic>
          <a:graphicData uri="http://schemas.openxmlformats.org/presentationml/2006/ole">
            <p:oleObj spid="_x0000_s628744" name="Equation" r:id="rId9" imgW="152280" imgH="190440" progId="Equation.DSMT4">
              <p:embed/>
            </p:oleObj>
          </a:graphicData>
        </a:graphic>
      </p:graphicFrame>
      <p:graphicFrame>
        <p:nvGraphicFramePr>
          <p:cNvPr id="597006" name="Object 14"/>
          <p:cNvGraphicFramePr>
            <a:graphicFrameLocks noChangeAspect="1"/>
          </p:cNvGraphicFramePr>
          <p:nvPr/>
        </p:nvGraphicFramePr>
        <p:xfrm>
          <a:off x="2133145" y="4988607"/>
          <a:ext cx="398463" cy="542925"/>
        </p:xfrm>
        <a:graphic>
          <a:graphicData uri="http://schemas.openxmlformats.org/presentationml/2006/ole">
            <p:oleObj spid="_x0000_s628745" name="Equation" r:id="rId10" imgW="139680" imgH="190440" progId="Equation.DSMT4">
              <p:embed/>
            </p:oleObj>
          </a:graphicData>
        </a:graphic>
      </p:graphicFrame>
      <p:sp>
        <p:nvSpPr>
          <p:cNvPr id="597012" name="Text Box 20"/>
          <p:cNvSpPr txBox="1">
            <a:spLocks noChangeArrowheads="1"/>
          </p:cNvSpPr>
          <p:nvPr/>
        </p:nvSpPr>
        <p:spPr bwMode="auto">
          <a:xfrm>
            <a:off x="2901495" y="5439457"/>
            <a:ext cx="2633663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Semi-infinite </a:t>
            </a:r>
            <a:r>
              <a:rPr lang="en-US" dirty="0">
                <a:solidFill>
                  <a:schemeClr val="bg2"/>
                </a:solidFill>
              </a:rPr>
              <a:t>lossy earth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3918853" y="4136571"/>
            <a:ext cx="162197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5159847" y="4125686"/>
            <a:ext cx="0" cy="4789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aphicFrame>
        <p:nvGraphicFramePr>
          <p:cNvPr id="628749" name="Object 10"/>
          <p:cNvGraphicFramePr>
            <a:graphicFrameLocks noChangeAspect="1"/>
          </p:cNvGraphicFramePr>
          <p:nvPr/>
        </p:nvGraphicFramePr>
        <p:xfrm>
          <a:off x="5268704" y="4228193"/>
          <a:ext cx="215900" cy="301625"/>
        </p:xfrm>
        <a:graphic>
          <a:graphicData uri="http://schemas.openxmlformats.org/presentationml/2006/ole">
            <p:oleObj spid="_x0000_s628749" name="Equation" r:id="rId11" imgW="126720" imgH="17748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72886" y="1121227"/>
            <a:ext cx="7287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Consider first the line source at a height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sz="2000" dirty="0" smtClean="0">
                <a:solidFill>
                  <a:schemeClr val="bg2"/>
                </a:solidFill>
              </a:rPr>
              <a:t> above the interface. 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628750" name="Object 23"/>
          <p:cNvGraphicFramePr>
            <a:graphicFrameLocks noChangeAspect="1"/>
          </p:cNvGraphicFramePr>
          <p:nvPr/>
        </p:nvGraphicFramePr>
        <p:xfrm>
          <a:off x="5972628" y="2346099"/>
          <a:ext cx="2428875" cy="474662"/>
        </p:xfrm>
        <a:graphic>
          <a:graphicData uri="http://schemas.openxmlformats.org/presentationml/2006/ole">
            <p:oleObj spid="_x0000_s628750" name="Equation" r:id="rId12" imgW="1041120" imgH="203040" progId="Equation.DSMT4">
              <p:embed/>
            </p:oleObj>
          </a:graphicData>
        </a:graphic>
      </p:graphicFrame>
      <p:cxnSp>
        <p:nvCxnSpPr>
          <p:cNvPr id="38" name="Straight Connector 37"/>
          <p:cNvCxnSpPr/>
          <p:nvPr/>
        </p:nvCxnSpPr>
        <p:spPr bwMode="auto">
          <a:xfrm flipV="1">
            <a:off x="7859488" y="2198911"/>
            <a:ext cx="359228" cy="7728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Arrow Connector 40"/>
          <p:cNvCxnSpPr>
            <a:stCxn id="597003" idx="7"/>
          </p:cNvCxnSpPr>
          <p:nvPr/>
        </p:nvCxnSpPr>
        <p:spPr bwMode="auto">
          <a:xfrm flipV="1">
            <a:off x="3794852" y="3385457"/>
            <a:ext cx="744491" cy="677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4306481" y="3831772"/>
            <a:ext cx="744491" cy="677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" name="Straight Arrow Connector 44"/>
          <p:cNvCxnSpPr>
            <a:stCxn id="597003" idx="5"/>
          </p:cNvCxnSpPr>
          <p:nvPr/>
        </p:nvCxnSpPr>
        <p:spPr bwMode="auto">
          <a:xfrm>
            <a:off x="3794852" y="4179063"/>
            <a:ext cx="417919" cy="3167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628751" name="Object 23"/>
          <p:cNvGraphicFramePr>
            <a:graphicFrameLocks noChangeAspect="1"/>
          </p:cNvGraphicFramePr>
          <p:nvPr/>
        </p:nvGraphicFramePr>
        <p:xfrm>
          <a:off x="4091442" y="4657952"/>
          <a:ext cx="592137" cy="444500"/>
        </p:xfrm>
        <a:graphic>
          <a:graphicData uri="http://schemas.openxmlformats.org/presentationml/2006/ole">
            <p:oleObj spid="_x0000_s628751" name="Equation" r:id="rId13" imgW="2538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939345" y="3392723"/>
            <a:ext cx="5351463" cy="2711216"/>
            <a:chOff x="1853745" y="3360066"/>
            <a:chExt cx="5351463" cy="2711216"/>
          </a:xfrm>
        </p:grpSpPr>
        <p:sp>
          <p:nvSpPr>
            <p:cNvPr id="597008" name="Rectangle 16"/>
            <p:cNvSpPr>
              <a:spLocks noChangeArrowheads="1"/>
            </p:cNvSpPr>
            <p:nvPr/>
          </p:nvSpPr>
          <p:spPr bwMode="auto">
            <a:xfrm>
              <a:off x="1853745" y="4601257"/>
              <a:ext cx="4749800" cy="147002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98" name="Line 6"/>
            <p:cNvSpPr>
              <a:spLocks noChangeShapeType="1"/>
            </p:cNvSpPr>
            <p:nvPr/>
          </p:nvSpPr>
          <p:spPr bwMode="auto">
            <a:xfrm flipV="1">
              <a:off x="1871208" y="4599669"/>
              <a:ext cx="4927600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6999" name="Line 7"/>
            <p:cNvSpPr>
              <a:spLocks noChangeShapeType="1"/>
            </p:cNvSpPr>
            <p:nvPr/>
          </p:nvSpPr>
          <p:spPr bwMode="auto">
            <a:xfrm flipV="1">
              <a:off x="3733345" y="3730633"/>
              <a:ext cx="0" cy="7842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97000" name="Object 8"/>
            <p:cNvGraphicFramePr>
              <a:graphicFrameLocks noChangeAspect="1"/>
            </p:cNvGraphicFramePr>
            <p:nvPr/>
          </p:nvGraphicFramePr>
          <p:xfrm>
            <a:off x="3631745" y="3360066"/>
            <a:ext cx="225425" cy="266700"/>
          </p:xfrm>
          <a:graphic>
            <a:graphicData uri="http://schemas.openxmlformats.org/presentationml/2006/ole">
              <p:oleObj spid="_x0000_s630787" name="Equation" r:id="rId4" imgW="139680" imgH="164880" progId="Equation.DSMT4">
                <p:embed/>
              </p:oleObj>
            </a:graphicData>
          </a:graphic>
        </p:graphicFrame>
        <p:graphicFrame>
          <p:nvGraphicFramePr>
            <p:cNvPr id="597001" name="Object 9"/>
            <p:cNvGraphicFramePr>
              <a:graphicFrameLocks noChangeAspect="1"/>
            </p:cNvGraphicFramePr>
            <p:nvPr/>
          </p:nvGraphicFramePr>
          <p:xfrm>
            <a:off x="3185658" y="3966257"/>
            <a:ext cx="331788" cy="500063"/>
          </p:xfrm>
          <a:graphic>
            <a:graphicData uri="http://schemas.openxmlformats.org/presentationml/2006/ole">
              <p:oleObj spid="_x0000_s630788" name="Equation" r:id="rId5" imgW="152280" imgH="228600" progId="Equation.DSMT4">
                <p:embed/>
              </p:oleObj>
            </a:graphicData>
          </a:graphic>
        </p:graphicFrame>
        <p:graphicFrame>
          <p:nvGraphicFramePr>
            <p:cNvPr id="597002" name="Object 10"/>
            <p:cNvGraphicFramePr>
              <a:graphicFrameLocks noChangeAspect="1"/>
            </p:cNvGraphicFramePr>
            <p:nvPr/>
          </p:nvGraphicFramePr>
          <p:xfrm>
            <a:off x="6989308" y="4488544"/>
            <a:ext cx="215900" cy="236538"/>
          </p:xfrm>
          <a:graphic>
            <a:graphicData uri="http://schemas.openxmlformats.org/presentationml/2006/ole">
              <p:oleObj spid="_x0000_s630789" name="Equation" r:id="rId6" imgW="126720" imgH="139680" progId="Equation.DSMT4">
                <p:embed/>
              </p:oleObj>
            </a:graphicData>
          </a:graphic>
        </p:graphicFrame>
        <p:sp>
          <p:nvSpPr>
            <p:cNvPr id="597003" name="Oval 11"/>
            <p:cNvSpPr>
              <a:spLocks noChangeArrowheads="1"/>
            </p:cNvSpPr>
            <p:nvPr/>
          </p:nvSpPr>
          <p:spPr bwMode="auto">
            <a:xfrm>
              <a:off x="3644445" y="4039496"/>
              <a:ext cx="176213" cy="1635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7005" name="Object 13"/>
            <p:cNvGraphicFramePr>
              <a:graphicFrameLocks noChangeAspect="1"/>
            </p:cNvGraphicFramePr>
            <p:nvPr/>
          </p:nvGraphicFramePr>
          <p:xfrm>
            <a:off x="2094137" y="3805923"/>
            <a:ext cx="412750" cy="517525"/>
          </p:xfrm>
          <a:graphic>
            <a:graphicData uri="http://schemas.openxmlformats.org/presentationml/2006/ole">
              <p:oleObj spid="_x0000_s630790" name="Equation" r:id="rId7" imgW="152280" imgH="190440" progId="Equation.DSMT4">
                <p:embed/>
              </p:oleObj>
            </a:graphicData>
          </a:graphic>
        </p:graphicFrame>
        <p:graphicFrame>
          <p:nvGraphicFramePr>
            <p:cNvPr id="597006" name="Object 14"/>
            <p:cNvGraphicFramePr>
              <a:graphicFrameLocks noChangeAspect="1"/>
            </p:cNvGraphicFramePr>
            <p:nvPr/>
          </p:nvGraphicFramePr>
          <p:xfrm>
            <a:off x="2133145" y="4988607"/>
            <a:ext cx="398463" cy="542925"/>
          </p:xfrm>
          <a:graphic>
            <a:graphicData uri="http://schemas.openxmlformats.org/presentationml/2006/ole">
              <p:oleObj spid="_x0000_s630791" name="Equation" r:id="rId8" imgW="139680" imgH="190440" progId="Equation.DSMT4">
                <p:embed/>
              </p:oleObj>
            </a:graphicData>
          </a:graphic>
        </p:graphicFrame>
        <p:sp>
          <p:nvSpPr>
            <p:cNvPr id="597012" name="Text Box 20"/>
            <p:cNvSpPr txBox="1">
              <a:spLocks noChangeArrowheads="1"/>
            </p:cNvSpPr>
            <p:nvPr/>
          </p:nvSpPr>
          <p:spPr bwMode="auto">
            <a:xfrm>
              <a:off x="2901495" y="5439457"/>
              <a:ext cx="2633663" cy="3698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Semi-infinite </a:t>
              </a:r>
              <a:r>
                <a:rPr lang="en-US" dirty="0">
                  <a:solidFill>
                    <a:schemeClr val="bg2"/>
                  </a:solidFill>
                </a:rPr>
                <a:t>lossy earth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3918853" y="4136571"/>
              <a:ext cx="162197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5159847" y="4125686"/>
              <a:ext cx="0" cy="47897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628749" name="Object 10"/>
            <p:cNvGraphicFramePr>
              <a:graphicFrameLocks noChangeAspect="1"/>
            </p:cNvGraphicFramePr>
            <p:nvPr/>
          </p:nvGraphicFramePr>
          <p:xfrm>
            <a:off x="5268704" y="4228193"/>
            <a:ext cx="215900" cy="301625"/>
          </p:xfrm>
          <a:graphic>
            <a:graphicData uri="http://schemas.openxmlformats.org/presentationml/2006/ole">
              <p:oleObj spid="_x0000_s630793" name="Equation" r:id="rId9" imgW="126720" imgH="177480" progId="Equation.DSMT4">
                <p:embed/>
              </p:oleObj>
            </a:graphicData>
          </a:graphic>
        </p:graphicFrame>
        <p:cxnSp>
          <p:nvCxnSpPr>
            <p:cNvPr id="41" name="Straight Arrow Connector 40"/>
            <p:cNvCxnSpPr>
              <a:stCxn id="597003" idx="7"/>
            </p:cNvCxnSpPr>
            <p:nvPr/>
          </p:nvCxnSpPr>
          <p:spPr bwMode="auto">
            <a:xfrm flipV="1">
              <a:off x="3794852" y="3385457"/>
              <a:ext cx="744491" cy="6779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4306481" y="3831772"/>
              <a:ext cx="744491" cy="6779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5" name="Straight Arrow Connector 44"/>
            <p:cNvCxnSpPr>
              <a:stCxn id="597003" idx="5"/>
            </p:cNvCxnSpPr>
            <p:nvPr/>
          </p:nvCxnSpPr>
          <p:spPr bwMode="auto">
            <a:xfrm>
              <a:off x="3794852" y="4179063"/>
              <a:ext cx="417919" cy="3167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628751" name="Object 23"/>
            <p:cNvGraphicFramePr>
              <a:graphicFrameLocks noChangeAspect="1"/>
            </p:cNvGraphicFramePr>
            <p:nvPr/>
          </p:nvGraphicFramePr>
          <p:xfrm>
            <a:off x="4091442" y="4657952"/>
            <a:ext cx="592137" cy="444500"/>
          </p:xfrm>
          <a:graphic>
            <a:graphicData uri="http://schemas.openxmlformats.org/presentationml/2006/ole">
              <p:oleObj spid="_x0000_s630795" name="Equation" r:id="rId10" imgW="253800" imgH="190440" progId="Equation.DSMT4">
                <p:embed/>
              </p:oleObj>
            </a:graphicData>
          </a:graphic>
        </p:graphicFrame>
      </p:grpSp>
      <p:graphicFrame>
        <p:nvGraphicFramePr>
          <p:cNvPr id="630796" name="Object 15"/>
          <p:cNvGraphicFramePr>
            <a:graphicFrameLocks noChangeAspect="1"/>
          </p:cNvGraphicFramePr>
          <p:nvPr/>
        </p:nvGraphicFramePr>
        <p:xfrm>
          <a:off x="625475" y="1011238"/>
          <a:ext cx="7529513" cy="1085850"/>
        </p:xfrm>
        <a:graphic>
          <a:graphicData uri="http://schemas.openxmlformats.org/presentationml/2006/ole">
            <p:oleObj spid="_x0000_s630796" name="Equation" r:id="rId11" imgW="3517560" imgH="507960" progId="Equation.DSMT4">
              <p:embed/>
            </p:oleObj>
          </a:graphicData>
        </a:graphic>
      </p:graphicFrame>
      <p:graphicFrame>
        <p:nvGraphicFramePr>
          <p:cNvPr id="630797" name="Object 15"/>
          <p:cNvGraphicFramePr>
            <a:graphicFrameLocks noChangeAspect="1"/>
          </p:cNvGraphicFramePr>
          <p:nvPr/>
        </p:nvGraphicFramePr>
        <p:xfrm>
          <a:off x="5890534" y="2452104"/>
          <a:ext cx="2066924" cy="875069"/>
        </p:xfrm>
        <a:graphic>
          <a:graphicData uri="http://schemas.openxmlformats.org/presentationml/2006/ole">
            <p:oleObj spid="_x0000_s630797" name="Equation" r:id="rId12" imgW="1079280" imgH="457200" progId="Equation.DSMT4">
              <p:embed/>
            </p:oleObj>
          </a:graphicData>
        </a:graphic>
      </p:graphicFrame>
      <p:graphicFrame>
        <p:nvGraphicFramePr>
          <p:cNvPr id="630798" name="Object 14"/>
          <p:cNvGraphicFramePr>
            <a:graphicFrameLocks noChangeAspect="1"/>
          </p:cNvGraphicFramePr>
          <p:nvPr/>
        </p:nvGraphicFramePr>
        <p:xfrm>
          <a:off x="7542440" y="4288971"/>
          <a:ext cx="1181209" cy="1546908"/>
        </p:xfrm>
        <a:graphic>
          <a:graphicData uri="http://schemas.openxmlformats.org/presentationml/2006/ole">
            <p:oleObj spid="_x0000_s630798" name="Equation" r:id="rId13" imgW="698400" imgH="91440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772401" y="377734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y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597007" name="Object 15"/>
          <p:cNvGraphicFramePr>
            <a:graphicFrameLocks noChangeAspect="1"/>
          </p:cNvGraphicFramePr>
          <p:nvPr/>
        </p:nvGraphicFramePr>
        <p:xfrm>
          <a:off x="1320718" y="4786972"/>
          <a:ext cx="6261100" cy="1046321"/>
        </p:xfrm>
        <a:graphic>
          <a:graphicData uri="http://schemas.openxmlformats.org/presentationml/2006/ole">
            <p:oleObj spid="_x0000_s629762" name="Equation" r:id="rId4" imgW="3035160" imgH="507960" progId="Equation.DSMT4">
              <p:embed/>
            </p:oleObj>
          </a:graphicData>
        </a:graphic>
      </p:graphicFrame>
      <p:graphicFrame>
        <p:nvGraphicFramePr>
          <p:cNvPr id="597016" name="Object 24"/>
          <p:cNvGraphicFramePr>
            <a:graphicFrameLocks noChangeAspect="1"/>
          </p:cNvGraphicFramePr>
          <p:nvPr/>
        </p:nvGraphicFramePr>
        <p:xfrm>
          <a:off x="3664404" y="6114696"/>
          <a:ext cx="1743075" cy="509587"/>
        </p:xfrm>
        <a:graphic>
          <a:graphicData uri="http://schemas.openxmlformats.org/presentationml/2006/ole">
            <p:oleObj spid="_x0000_s629764" name="Equation" r:id="rId5" imgW="1041120" imgH="30456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147662" y="1422400"/>
            <a:ext cx="5351463" cy="3005138"/>
            <a:chOff x="1734004" y="1139372"/>
            <a:chExt cx="5351463" cy="3005138"/>
          </a:xfrm>
        </p:grpSpPr>
        <p:sp>
          <p:nvSpPr>
            <p:cNvPr id="597008" name="Rectangle 16"/>
            <p:cNvSpPr>
              <a:spLocks noChangeArrowheads="1"/>
            </p:cNvSpPr>
            <p:nvPr/>
          </p:nvSpPr>
          <p:spPr bwMode="auto">
            <a:xfrm>
              <a:off x="1734004" y="2674485"/>
              <a:ext cx="4749800" cy="147002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98" name="Line 6"/>
            <p:cNvSpPr>
              <a:spLocks noChangeShapeType="1"/>
            </p:cNvSpPr>
            <p:nvPr/>
          </p:nvSpPr>
          <p:spPr bwMode="auto">
            <a:xfrm flipV="1">
              <a:off x="1751467" y="2672897"/>
              <a:ext cx="4927600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6999" name="Line 7"/>
            <p:cNvSpPr>
              <a:spLocks noChangeShapeType="1"/>
            </p:cNvSpPr>
            <p:nvPr/>
          </p:nvSpPr>
          <p:spPr bwMode="auto">
            <a:xfrm flipV="1">
              <a:off x="3613604" y="1542597"/>
              <a:ext cx="0" cy="7842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97000" name="Object 8"/>
            <p:cNvGraphicFramePr>
              <a:graphicFrameLocks noChangeAspect="1"/>
            </p:cNvGraphicFramePr>
            <p:nvPr/>
          </p:nvGraphicFramePr>
          <p:xfrm>
            <a:off x="3512004" y="1139372"/>
            <a:ext cx="225425" cy="266700"/>
          </p:xfrm>
          <a:graphic>
            <a:graphicData uri="http://schemas.openxmlformats.org/presentationml/2006/ole">
              <p:oleObj spid="_x0000_s629765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597001" name="Object 9"/>
            <p:cNvGraphicFramePr>
              <a:graphicFrameLocks noChangeAspect="1"/>
            </p:cNvGraphicFramePr>
            <p:nvPr/>
          </p:nvGraphicFramePr>
          <p:xfrm>
            <a:off x="3065917" y="2039485"/>
            <a:ext cx="331788" cy="500063"/>
          </p:xfrm>
          <a:graphic>
            <a:graphicData uri="http://schemas.openxmlformats.org/presentationml/2006/ole">
              <p:oleObj spid="_x0000_s629766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597002" name="Object 10"/>
            <p:cNvGraphicFramePr>
              <a:graphicFrameLocks noChangeAspect="1"/>
            </p:cNvGraphicFramePr>
            <p:nvPr/>
          </p:nvGraphicFramePr>
          <p:xfrm>
            <a:off x="6869567" y="2561772"/>
            <a:ext cx="215900" cy="236538"/>
          </p:xfrm>
          <a:graphic>
            <a:graphicData uri="http://schemas.openxmlformats.org/presentationml/2006/ole">
              <p:oleObj spid="_x0000_s629767" name="Equation" r:id="rId8" imgW="126720" imgH="139680" progId="Equation.DSMT4">
                <p:embed/>
              </p:oleObj>
            </a:graphicData>
          </a:graphic>
        </p:graphicFrame>
        <p:sp>
          <p:nvSpPr>
            <p:cNvPr id="597003" name="Oval 11"/>
            <p:cNvSpPr>
              <a:spLocks noChangeArrowheads="1"/>
            </p:cNvSpPr>
            <p:nvPr/>
          </p:nvSpPr>
          <p:spPr bwMode="auto">
            <a:xfrm>
              <a:off x="3524704" y="2580822"/>
              <a:ext cx="176213" cy="1635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7005" name="Object 13"/>
            <p:cNvGraphicFramePr>
              <a:graphicFrameLocks noChangeAspect="1"/>
            </p:cNvGraphicFramePr>
            <p:nvPr/>
          </p:nvGraphicFramePr>
          <p:xfrm>
            <a:off x="2007054" y="1726747"/>
            <a:ext cx="412750" cy="517525"/>
          </p:xfrm>
          <a:graphic>
            <a:graphicData uri="http://schemas.openxmlformats.org/presentationml/2006/ole">
              <p:oleObj spid="_x0000_s629768" name="Equation" r:id="rId9" imgW="152280" imgH="190440" progId="Equation.DSMT4">
                <p:embed/>
              </p:oleObj>
            </a:graphicData>
          </a:graphic>
        </p:graphicFrame>
        <p:graphicFrame>
          <p:nvGraphicFramePr>
            <p:cNvPr id="597006" name="Object 14"/>
            <p:cNvGraphicFramePr>
              <a:graphicFrameLocks noChangeAspect="1"/>
            </p:cNvGraphicFramePr>
            <p:nvPr/>
          </p:nvGraphicFramePr>
          <p:xfrm>
            <a:off x="2013404" y="3061835"/>
            <a:ext cx="398463" cy="542925"/>
          </p:xfrm>
          <a:graphic>
            <a:graphicData uri="http://schemas.openxmlformats.org/presentationml/2006/ole">
              <p:oleObj spid="_x0000_s629769" name="Equation" r:id="rId10" imgW="139680" imgH="190440" progId="Equation.DSMT4">
                <p:embed/>
              </p:oleObj>
            </a:graphicData>
          </a:graphic>
        </p:graphicFrame>
        <p:sp>
          <p:nvSpPr>
            <p:cNvPr id="597012" name="Text Box 20"/>
            <p:cNvSpPr txBox="1">
              <a:spLocks noChangeArrowheads="1"/>
            </p:cNvSpPr>
            <p:nvPr/>
          </p:nvSpPr>
          <p:spPr bwMode="auto">
            <a:xfrm>
              <a:off x="2781754" y="3512685"/>
              <a:ext cx="2633663" cy="3698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Semi-infinite </a:t>
              </a:r>
              <a:r>
                <a:rPr lang="en-US" dirty="0">
                  <a:solidFill>
                    <a:schemeClr val="bg2"/>
                  </a:solidFill>
                </a:rPr>
                <a:t>lossy earth</a:t>
              </a:r>
            </a:p>
          </p:txBody>
        </p:sp>
        <p:grpSp>
          <p:nvGrpSpPr>
            <p:cNvPr id="5" name="Group 24"/>
            <p:cNvGrpSpPr/>
            <p:nvPr/>
          </p:nvGrpSpPr>
          <p:grpSpPr>
            <a:xfrm>
              <a:off x="3610429" y="1469571"/>
              <a:ext cx="812801" cy="876300"/>
              <a:chOff x="4470400" y="1371600"/>
              <a:chExt cx="812801" cy="876300"/>
            </a:xfrm>
          </p:grpSpPr>
          <p:cxnSp>
            <p:nvCxnSpPr>
              <p:cNvPr id="22" name="Straight Connector 21"/>
              <p:cNvCxnSpPr/>
              <p:nvPr/>
            </p:nvCxnSpPr>
            <p:spPr bwMode="auto">
              <a:xfrm flipV="1">
                <a:off x="4660900" y="1371600"/>
                <a:ext cx="596900" cy="8763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aphicFrame>
            <p:nvGraphicFramePr>
              <p:cNvPr id="23" name="Object 13"/>
              <p:cNvGraphicFramePr>
                <a:graphicFrameLocks noChangeAspect="1"/>
              </p:cNvGraphicFramePr>
              <p:nvPr/>
            </p:nvGraphicFramePr>
            <p:xfrm>
              <a:off x="4979989" y="1862999"/>
              <a:ext cx="303212" cy="332514"/>
            </p:xfrm>
            <a:graphic>
              <a:graphicData uri="http://schemas.openxmlformats.org/presentationml/2006/ole">
                <p:oleObj spid="_x0000_s629771" name="Equation" r:id="rId11" imgW="139680" imgH="152280" progId="Equation.DSMT4">
                  <p:embed/>
                </p:oleObj>
              </a:graphicData>
            </a:graphic>
          </p:graphicFrame>
          <p:graphicFrame>
            <p:nvGraphicFramePr>
              <p:cNvPr id="597018" name="Object 26"/>
              <p:cNvGraphicFramePr>
                <a:graphicFrameLocks noChangeAspect="1"/>
              </p:cNvGraphicFramePr>
              <p:nvPr/>
            </p:nvGraphicFramePr>
            <p:xfrm>
              <a:off x="4625975" y="1495425"/>
              <a:ext cx="249238" cy="331788"/>
            </p:xfrm>
            <a:graphic>
              <a:graphicData uri="http://schemas.openxmlformats.org/presentationml/2006/ole">
                <p:oleObj spid="_x0000_s629772" name="Equation" r:id="rId12" imgW="114120" imgH="152280" progId="Equation.DSMT4">
                  <p:embed/>
                </p:oleObj>
              </a:graphicData>
            </a:graphic>
          </p:graphicFrame>
          <p:sp>
            <p:nvSpPr>
              <p:cNvPr id="24" name="Freeform 23"/>
              <p:cNvSpPr/>
              <p:nvPr/>
            </p:nvSpPr>
            <p:spPr bwMode="auto">
              <a:xfrm>
                <a:off x="4470400" y="2025650"/>
                <a:ext cx="279400" cy="95250"/>
              </a:xfrm>
              <a:custGeom>
                <a:avLst/>
                <a:gdLst>
                  <a:gd name="connsiteX0" fmla="*/ 0 w 279400"/>
                  <a:gd name="connsiteY0" fmla="*/ 6350 h 95250"/>
                  <a:gd name="connsiteX1" fmla="*/ 127000 w 279400"/>
                  <a:gd name="connsiteY1" fmla="*/ 6350 h 95250"/>
                  <a:gd name="connsiteX2" fmla="*/ 241300 w 279400"/>
                  <a:gd name="connsiteY2" fmla="*/ 44450 h 95250"/>
                  <a:gd name="connsiteX3" fmla="*/ 279400 w 279400"/>
                  <a:gd name="connsiteY3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95250">
                    <a:moveTo>
                      <a:pt x="0" y="6350"/>
                    </a:moveTo>
                    <a:cubicBezTo>
                      <a:pt x="43391" y="3175"/>
                      <a:pt x="86783" y="0"/>
                      <a:pt x="127000" y="6350"/>
                    </a:cubicBezTo>
                    <a:cubicBezTo>
                      <a:pt x="167217" y="12700"/>
                      <a:pt x="215900" y="29633"/>
                      <a:pt x="241300" y="44450"/>
                    </a:cubicBezTo>
                    <a:cubicBezTo>
                      <a:pt x="266700" y="59267"/>
                      <a:pt x="273050" y="77258"/>
                      <a:pt x="279400" y="9525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7" name="Oval 26"/>
            <p:cNvSpPr/>
            <p:nvPr/>
          </p:nvSpPr>
          <p:spPr bwMode="auto">
            <a:xfrm>
              <a:off x="4334329" y="1444171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04800" y="858385"/>
            <a:ext cx="570411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 smtClean="0">
                <a:solidFill>
                  <a:schemeClr val="bg1"/>
                </a:solidFill>
              </a:rPr>
              <a:t>line source is now at the interface (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h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= 0</a:t>
            </a:r>
            <a:r>
              <a:rPr lang="en-US" sz="2000" dirty="0" smtClean="0">
                <a:solidFill>
                  <a:schemeClr val="bg1"/>
                </a:solidFill>
              </a:rPr>
              <a:t>).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29773" name="Object 23"/>
          <p:cNvGraphicFramePr>
            <a:graphicFrameLocks noChangeAspect="1"/>
          </p:cNvGraphicFramePr>
          <p:nvPr/>
        </p:nvGraphicFramePr>
        <p:xfrm>
          <a:off x="5752873" y="1848757"/>
          <a:ext cx="1036637" cy="533400"/>
        </p:xfrm>
        <a:graphic>
          <a:graphicData uri="http://schemas.openxmlformats.org/presentationml/2006/ole">
            <p:oleObj spid="_x0000_s629773" name="Equation" r:id="rId13" imgW="444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Text Box 2"/>
          <p:cNvSpPr txBox="1">
            <a:spLocks noChangeArrowheads="1"/>
          </p:cNvSpPr>
          <p:nvPr/>
        </p:nvSpPr>
        <p:spPr bwMode="auto">
          <a:xfrm>
            <a:off x="6826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98028" name="Object 12"/>
          <p:cNvGraphicFramePr>
            <a:graphicFrameLocks noChangeAspect="1"/>
          </p:cNvGraphicFramePr>
          <p:nvPr/>
        </p:nvGraphicFramePr>
        <p:xfrm>
          <a:off x="1824536" y="1880121"/>
          <a:ext cx="3971925" cy="1050925"/>
        </p:xfrm>
        <a:graphic>
          <a:graphicData uri="http://schemas.openxmlformats.org/presentationml/2006/ole">
            <p:oleObj spid="_x0000_s598028" name="Equation" r:id="rId4" imgW="1726920" imgH="457200" progId="Equation.DSMT4">
              <p:embed/>
            </p:oleObj>
          </a:graphicData>
        </a:graphic>
      </p:graphicFrame>
      <p:graphicFrame>
        <p:nvGraphicFramePr>
          <p:cNvPr id="598029" name="Object 13"/>
          <p:cNvGraphicFramePr>
            <a:graphicFrameLocks noChangeAspect="1"/>
          </p:cNvGraphicFramePr>
          <p:nvPr/>
        </p:nvGraphicFramePr>
        <p:xfrm>
          <a:off x="2867594" y="3495580"/>
          <a:ext cx="1538288" cy="2014538"/>
        </p:xfrm>
        <a:graphic>
          <a:graphicData uri="http://schemas.openxmlformats.org/presentationml/2006/ole">
            <p:oleObj spid="_x0000_s598029" name="Equation" r:id="rId5" imgW="698400" imgH="914400" progId="Equation.DSMT4">
              <p:embed/>
            </p:oleObj>
          </a:graphicData>
        </a:graphic>
      </p:graphicFrame>
      <p:graphicFrame>
        <p:nvGraphicFramePr>
          <p:cNvPr id="598030" name="Object 14"/>
          <p:cNvGraphicFramePr>
            <a:graphicFrameLocks noChangeAspect="1"/>
          </p:cNvGraphicFramePr>
          <p:nvPr/>
        </p:nvGraphicFramePr>
        <p:xfrm>
          <a:off x="5083744" y="3700368"/>
          <a:ext cx="1743075" cy="509587"/>
        </p:xfrm>
        <a:graphic>
          <a:graphicData uri="http://schemas.openxmlformats.org/presentationml/2006/ole">
            <p:oleObj spid="_x0000_s598030" name="Equation" r:id="rId6" imgW="1041120" imgH="304560" progId="Equation.DSMT4">
              <p:embed/>
            </p:oleObj>
          </a:graphicData>
        </a:graphic>
      </p:graphicFrame>
      <p:graphicFrame>
        <p:nvGraphicFramePr>
          <p:cNvPr id="598031" name="Object 15"/>
          <p:cNvGraphicFramePr>
            <a:graphicFrameLocks noChangeAspect="1"/>
          </p:cNvGraphicFramePr>
          <p:nvPr/>
        </p:nvGraphicFramePr>
        <p:xfrm>
          <a:off x="5055169" y="4665568"/>
          <a:ext cx="1722438" cy="509587"/>
        </p:xfrm>
        <a:graphic>
          <a:graphicData uri="http://schemas.openxmlformats.org/presentationml/2006/ole">
            <p:oleObj spid="_x0000_s598031" name="Equation" r:id="rId7" imgW="1028520" imgH="3045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82638" y="1050877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Simplifying,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352425" y="0"/>
            <a:ext cx="8575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</a:t>
            </a:r>
          </a:p>
        </p:txBody>
      </p:sp>
      <p:sp>
        <p:nvSpPr>
          <p:cNvPr id="564237" name="Text Box 13"/>
          <p:cNvSpPr txBox="1">
            <a:spLocks noChangeArrowheads="1"/>
          </p:cNvSpPr>
          <p:nvPr/>
        </p:nvSpPr>
        <p:spPr bwMode="auto">
          <a:xfrm>
            <a:off x="2279650" y="2468563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564264" name="Object 40"/>
          <p:cNvGraphicFramePr>
            <a:graphicFrameLocks noChangeAspect="1"/>
          </p:cNvGraphicFramePr>
          <p:nvPr/>
        </p:nvGraphicFramePr>
        <p:xfrm>
          <a:off x="2820988" y="1073150"/>
          <a:ext cx="3598862" cy="973138"/>
        </p:xfrm>
        <a:graphic>
          <a:graphicData uri="http://schemas.openxmlformats.org/presentationml/2006/ole">
            <p:oleObj spid="_x0000_s564264" name="Equation" r:id="rId4" imgW="1409400" imgH="380880" progId="Equation.DSMT4">
              <p:embed/>
            </p:oleObj>
          </a:graphicData>
        </a:graphic>
      </p:graphicFrame>
      <p:graphicFrame>
        <p:nvGraphicFramePr>
          <p:cNvPr id="564265" name="Object 41"/>
          <p:cNvGraphicFramePr>
            <a:graphicFrameLocks noChangeAspect="1"/>
          </p:cNvGraphicFramePr>
          <p:nvPr/>
        </p:nvGraphicFramePr>
        <p:xfrm>
          <a:off x="3689682" y="2378075"/>
          <a:ext cx="1543050" cy="604838"/>
        </p:xfrm>
        <a:graphic>
          <a:graphicData uri="http://schemas.openxmlformats.org/presentationml/2006/ole">
            <p:oleObj spid="_x0000_s564265" name="Equation" r:id="rId5" imgW="647640" imgH="253800" progId="Equation.DSMT4">
              <p:embed/>
            </p:oleObj>
          </a:graphicData>
        </a:graphic>
      </p:graphicFrame>
      <p:sp>
        <p:nvSpPr>
          <p:cNvPr id="564270" name="Text Box 46"/>
          <p:cNvSpPr txBox="1">
            <a:spLocks noChangeArrowheads="1"/>
          </p:cNvSpPr>
          <p:nvPr/>
        </p:nvSpPr>
        <p:spPr bwMode="auto">
          <a:xfrm>
            <a:off x="762000" y="3576638"/>
            <a:ext cx="799592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important special case arises when asymptotically evaluating the </a:t>
            </a:r>
            <a:r>
              <a:rPr lang="en-US" sz="2000" dirty="0">
                <a:solidFill>
                  <a:schemeClr val="hlink"/>
                </a:solidFill>
              </a:rPr>
              <a:t>field along an interface </a:t>
            </a:r>
            <a:r>
              <a:rPr lang="en-US" sz="2000" dirty="0">
                <a:solidFill>
                  <a:schemeClr val="bg1"/>
                </a:solidFill>
              </a:rPr>
              <a:t>(discussed </a:t>
            </a:r>
            <a:r>
              <a:rPr lang="en-US" sz="2000" dirty="0" smtClean="0">
                <a:solidFill>
                  <a:schemeClr val="bg1"/>
                </a:solidFill>
              </a:rPr>
              <a:t>later in the notes).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941388" y="4776788"/>
            <a:ext cx="7069137" cy="1511301"/>
            <a:chOff x="941388" y="4776788"/>
            <a:chExt cx="7069137" cy="1511301"/>
          </a:xfrm>
        </p:grpSpPr>
        <p:sp>
          <p:nvSpPr>
            <p:cNvPr id="564272" name="Rectangle 48"/>
            <p:cNvSpPr>
              <a:spLocks noChangeArrowheads="1"/>
            </p:cNvSpPr>
            <p:nvPr/>
          </p:nvSpPr>
          <p:spPr bwMode="auto">
            <a:xfrm>
              <a:off x="941388" y="5086351"/>
              <a:ext cx="7069137" cy="120173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4285" name="Group 61"/>
            <p:cNvGrpSpPr>
              <a:grpSpLocks/>
            </p:cNvGrpSpPr>
            <p:nvPr/>
          </p:nvGrpSpPr>
          <p:grpSpPr bwMode="auto">
            <a:xfrm>
              <a:off x="5243513" y="4776788"/>
              <a:ext cx="1328737" cy="282575"/>
              <a:chOff x="3311" y="3119"/>
              <a:chExt cx="837" cy="178"/>
            </a:xfrm>
          </p:grpSpPr>
          <p:sp>
            <p:nvSpPr>
              <p:cNvPr id="564279" name="Freeform 55"/>
              <p:cNvSpPr>
                <a:spLocks/>
              </p:cNvSpPr>
              <p:nvPr/>
            </p:nvSpPr>
            <p:spPr bwMode="auto">
              <a:xfrm>
                <a:off x="3311" y="3119"/>
                <a:ext cx="607" cy="178"/>
              </a:xfrm>
              <a:custGeom>
                <a:avLst/>
                <a:gdLst/>
                <a:ahLst/>
                <a:cxnLst>
                  <a:cxn ang="0">
                    <a:pos x="0" y="675"/>
                  </a:cxn>
                  <a:cxn ang="0">
                    <a:pos x="205" y="60"/>
                  </a:cxn>
                  <a:cxn ang="0">
                    <a:pos x="529" y="667"/>
                  </a:cxn>
                  <a:cxn ang="0">
                    <a:pos x="813" y="60"/>
                  </a:cxn>
                  <a:cxn ang="0">
                    <a:pos x="1113" y="660"/>
                  </a:cxn>
                  <a:cxn ang="0">
                    <a:pos x="1429" y="36"/>
                  </a:cxn>
                  <a:cxn ang="0">
                    <a:pos x="1673" y="447"/>
                  </a:cxn>
                </a:cxnLst>
                <a:rect l="0" t="0" r="r" b="b"/>
                <a:pathLst>
                  <a:path w="1673" h="675">
                    <a:moveTo>
                      <a:pt x="0" y="675"/>
                    </a:moveTo>
                    <a:cubicBezTo>
                      <a:pt x="34" y="573"/>
                      <a:pt x="117" y="61"/>
                      <a:pt x="205" y="60"/>
                    </a:cubicBezTo>
                    <a:cubicBezTo>
                      <a:pt x="293" y="59"/>
                      <a:pt x="428" y="667"/>
                      <a:pt x="529" y="667"/>
                    </a:cubicBezTo>
                    <a:cubicBezTo>
                      <a:pt x="630" y="667"/>
                      <a:pt x="716" y="61"/>
                      <a:pt x="813" y="60"/>
                    </a:cubicBezTo>
                    <a:cubicBezTo>
                      <a:pt x="910" y="59"/>
                      <a:pt x="1010" y="664"/>
                      <a:pt x="1113" y="660"/>
                    </a:cubicBezTo>
                    <a:cubicBezTo>
                      <a:pt x="1216" y="656"/>
                      <a:pt x="1336" y="72"/>
                      <a:pt x="1429" y="36"/>
                    </a:cubicBezTo>
                    <a:cubicBezTo>
                      <a:pt x="1522" y="0"/>
                      <a:pt x="1622" y="362"/>
                      <a:pt x="1673" y="447"/>
                    </a:cubicBezTo>
                  </a:path>
                </a:pathLst>
              </a:custGeom>
              <a:noFill/>
              <a:ln w="19050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280" name="Line 56"/>
              <p:cNvSpPr>
                <a:spLocks noChangeShapeType="1"/>
              </p:cNvSpPr>
              <p:nvPr/>
            </p:nvSpPr>
            <p:spPr bwMode="auto">
              <a:xfrm>
                <a:off x="3912" y="3234"/>
                <a:ext cx="236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64286" name="Group 62"/>
            <p:cNvGrpSpPr>
              <a:grpSpLocks/>
            </p:cNvGrpSpPr>
            <p:nvPr/>
          </p:nvGrpSpPr>
          <p:grpSpPr bwMode="auto">
            <a:xfrm flipH="1">
              <a:off x="2190750" y="4778376"/>
              <a:ext cx="1328737" cy="282575"/>
              <a:chOff x="3311" y="3119"/>
              <a:chExt cx="837" cy="178"/>
            </a:xfrm>
          </p:grpSpPr>
          <p:sp>
            <p:nvSpPr>
              <p:cNvPr id="564287" name="Freeform 63"/>
              <p:cNvSpPr>
                <a:spLocks/>
              </p:cNvSpPr>
              <p:nvPr/>
            </p:nvSpPr>
            <p:spPr bwMode="auto">
              <a:xfrm>
                <a:off x="3311" y="3119"/>
                <a:ext cx="607" cy="178"/>
              </a:xfrm>
              <a:custGeom>
                <a:avLst/>
                <a:gdLst/>
                <a:ahLst/>
                <a:cxnLst>
                  <a:cxn ang="0">
                    <a:pos x="0" y="675"/>
                  </a:cxn>
                  <a:cxn ang="0">
                    <a:pos x="205" y="60"/>
                  </a:cxn>
                  <a:cxn ang="0">
                    <a:pos x="529" y="667"/>
                  </a:cxn>
                  <a:cxn ang="0">
                    <a:pos x="813" y="60"/>
                  </a:cxn>
                  <a:cxn ang="0">
                    <a:pos x="1113" y="660"/>
                  </a:cxn>
                  <a:cxn ang="0">
                    <a:pos x="1429" y="36"/>
                  </a:cxn>
                  <a:cxn ang="0">
                    <a:pos x="1673" y="447"/>
                  </a:cxn>
                </a:cxnLst>
                <a:rect l="0" t="0" r="r" b="b"/>
                <a:pathLst>
                  <a:path w="1673" h="675">
                    <a:moveTo>
                      <a:pt x="0" y="675"/>
                    </a:moveTo>
                    <a:cubicBezTo>
                      <a:pt x="34" y="573"/>
                      <a:pt x="117" y="61"/>
                      <a:pt x="205" y="60"/>
                    </a:cubicBezTo>
                    <a:cubicBezTo>
                      <a:pt x="293" y="59"/>
                      <a:pt x="428" y="667"/>
                      <a:pt x="529" y="667"/>
                    </a:cubicBezTo>
                    <a:cubicBezTo>
                      <a:pt x="630" y="667"/>
                      <a:pt x="716" y="61"/>
                      <a:pt x="813" y="60"/>
                    </a:cubicBezTo>
                    <a:cubicBezTo>
                      <a:pt x="910" y="59"/>
                      <a:pt x="1010" y="664"/>
                      <a:pt x="1113" y="660"/>
                    </a:cubicBezTo>
                    <a:cubicBezTo>
                      <a:pt x="1216" y="656"/>
                      <a:pt x="1336" y="72"/>
                      <a:pt x="1429" y="36"/>
                    </a:cubicBezTo>
                    <a:cubicBezTo>
                      <a:pt x="1522" y="0"/>
                      <a:pt x="1622" y="362"/>
                      <a:pt x="1673" y="447"/>
                    </a:cubicBezTo>
                  </a:path>
                </a:pathLst>
              </a:custGeom>
              <a:noFill/>
              <a:ln w="19050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288" name="Line 64"/>
              <p:cNvSpPr>
                <a:spLocks noChangeShapeType="1"/>
              </p:cNvSpPr>
              <p:nvPr/>
            </p:nvSpPr>
            <p:spPr bwMode="auto">
              <a:xfrm>
                <a:off x="3912" y="3234"/>
                <a:ext cx="236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564266" name="Object 42"/>
            <p:cNvGraphicFramePr>
              <a:graphicFrameLocks noChangeAspect="1"/>
            </p:cNvGraphicFramePr>
            <p:nvPr/>
          </p:nvGraphicFramePr>
          <p:xfrm>
            <a:off x="5473700" y="5405438"/>
            <a:ext cx="392113" cy="544512"/>
          </p:xfrm>
          <a:graphic>
            <a:graphicData uri="http://schemas.openxmlformats.org/presentationml/2006/ole">
              <p:oleObj spid="_x0000_s564266" name="Equation" r:id="rId6" imgW="164880" imgH="228600" progId="Equation.DSMT4">
                <p:embed/>
              </p:oleObj>
            </a:graphicData>
          </a:graphic>
        </p:graphicFrame>
        <p:sp>
          <p:nvSpPr>
            <p:cNvPr id="564275" name="Oval 51"/>
            <p:cNvSpPr>
              <a:spLocks noChangeArrowheads="1"/>
            </p:cNvSpPr>
            <p:nvPr/>
          </p:nvSpPr>
          <p:spPr bwMode="auto">
            <a:xfrm>
              <a:off x="4294188" y="5010151"/>
              <a:ext cx="176212" cy="1635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Text Box 2"/>
          <p:cNvSpPr txBox="1">
            <a:spLocks noChangeArrowheads="1"/>
          </p:cNvSpPr>
          <p:nvPr/>
        </p:nvSpPr>
        <p:spPr bwMode="auto">
          <a:xfrm>
            <a:off x="631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99045" name="Object 5"/>
          <p:cNvGraphicFramePr>
            <a:graphicFrameLocks noChangeAspect="1"/>
          </p:cNvGraphicFramePr>
          <p:nvPr/>
        </p:nvGraphicFramePr>
        <p:xfrm>
          <a:off x="2586291" y="1186561"/>
          <a:ext cx="4151313" cy="1825625"/>
        </p:xfrm>
        <a:graphic>
          <a:graphicData uri="http://schemas.openxmlformats.org/presentationml/2006/ole">
            <p:oleObj spid="_x0000_s599045" name="Equation" r:id="rId4" imgW="2108160" imgH="927000" progId="Equation.DSMT4">
              <p:embed/>
            </p:oleObj>
          </a:graphicData>
        </a:graphic>
      </p:graphicFrame>
      <p:sp>
        <p:nvSpPr>
          <p:cNvPr id="599046" name="Text Box 6"/>
          <p:cNvSpPr txBox="1">
            <a:spLocks noChangeArrowheads="1"/>
          </p:cNvSpPr>
          <p:nvPr/>
        </p:nvSpPr>
        <p:spPr bwMode="auto">
          <a:xfrm>
            <a:off x="1367609" y="1050065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99047" name="Text Box 7"/>
          <p:cNvSpPr txBox="1">
            <a:spLocks noChangeArrowheads="1"/>
          </p:cNvSpPr>
          <p:nvPr/>
        </p:nvSpPr>
        <p:spPr bwMode="auto">
          <a:xfrm>
            <a:off x="704146" y="2952303"/>
            <a:ext cx="1354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Therefore,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99048" name="Object 8"/>
          <p:cNvGraphicFramePr>
            <a:graphicFrameLocks noChangeAspect="1"/>
          </p:cNvGraphicFramePr>
          <p:nvPr/>
        </p:nvGraphicFramePr>
        <p:xfrm>
          <a:off x="1856906" y="3595803"/>
          <a:ext cx="5459412" cy="1168400"/>
        </p:xfrm>
        <a:graphic>
          <a:graphicData uri="http://schemas.openxmlformats.org/presentationml/2006/ole">
            <p:oleObj spid="_x0000_s599048" name="Equation" r:id="rId5" imgW="2374560" imgH="507960" progId="Equation.DSMT4">
              <p:embed/>
            </p:oleObj>
          </a:graphicData>
        </a:graphic>
      </p:graphicFrame>
      <p:sp>
        <p:nvSpPr>
          <p:cNvPr id="599049" name="Text Box 9"/>
          <p:cNvSpPr txBox="1">
            <a:spLocks noChangeArrowheads="1"/>
          </p:cNvSpPr>
          <p:nvPr/>
        </p:nvSpPr>
        <p:spPr bwMode="auto">
          <a:xfrm>
            <a:off x="2565400" y="5014913"/>
            <a:ext cx="125386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Now use: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99050" name="Object 10"/>
          <p:cNvGraphicFramePr>
            <a:graphicFrameLocks noChangeAspect="1"/>
          </p:cNvGraphicFramePr>
          <p:nvPr/>
        </p:nvGraphicFramePr>
        <p:xfrm>
          <a:off x="3843565" y="5380988"/>
          <a:ext cx="1936750" cy="1267462"/>
        </p:xfrm>
        <a:graphic>
          <a:graphicData uri="http://schemas.openxmlformats.org/presentationml/2006/ole">
            <p:oleObj spid="_x0000_s599050" name="Equation" r:id="rId6" imgW="1066680" imgH="6984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99051" name="Object 11"/>
          <p:cNvGraphicFramePr>
            <a:graphicFrameLocks noChangeAspect="1"/>
          </p:cNvGraphicFramePr>
          <p:nvPr/>
        </p:nvGraphicFramePr>
        <p:xfrm>
          <a:off x="6205085" y="5615668"/>
          <a:ext cx="1292225" cy="784225"/>
        </p:xfrm>
        <a:graphic>
          <a:graphicData uri="http://schemas.openxmlformats.org/presentationml/2006/ole">
            <p:oleObj spid="_x0000_s599051" name="Equation" r:id="rId7" imgW="7110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00069" name="Text Box 5"/>
          <p:cNvSpPr txBox="1">
            <a:spLocks noChangeArrowheads="1"/>
          </p:cNvSpPr>
          <p:nvPr/>
        </p:nvSpPr>
        <p:spPr bwMode="auto">
          <a:xfrm>
            <a:off x="817952" y="2728558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0073" name="Object 9"/>
          <p:cNvGraphicFramePr>
            <a:graphicFrameLocks noChangeAspect="1"/>
          </p:cNvGraphicFramePr>
          <p:nvPr/>
        </p:nvGraphicFramePr>
        <p:xfrm>
          <a:off x="1162050" y="1071563"/>
          <a:ext cx="6689725" cy="1211262"/>
        </p:xfrm>
        <a:graphic>
          <a:graphicData uri="http://schemas.openxmlformats.org/presentationml/2006/ole">
            <p:oleObj spid="_x0000_s600073" name="Equation" r:id="rId4" imgW="3504960" imgH="634680" progId="Equation.DSMT4">
              <p:embed/>
            </p:oleObj>
          </a:graphicData>
        </a:graphic>
      </p:graphicFrame>
      <p:graphicFrame>
        <p:nvGraphicFramePr>
          <p:cNvPr id="600074" name="Object 10"/>
          <p:cNvGraphicFramePr>
            <a:graphicFrameLocks noChangeAspect="1"/>
          </p:cNvGraphicFramePr>
          <p:nvPr/>
        </p:nvGraphicFramePr>
        <p:xfrm>
          <a:off x="1253793" y="3332495"/>
          <a:ext cx="6527800" cy="1298575"/>
        </p:xfrm>
        <a:graphic>
          <a:graphicData uri="http://schemas.openxmlformats.org/presentationml/2006/ole">
            <p:oleObj spid="_x0000_s600074" name="Equation" r:id="rId5" imgW="3187440" imgH="63468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00075" name="Object 11"/>
          <p:cNvGraphicFramePr>
            <a:graphicFrameLocks noChangeAspect="1"/>
          </p:cNvGraphicFramePr>
          <p:nvPr/>
        </p:nvGraphicFramePr>
        <p:xfrm>
          <a:off x="2918513" y="4744777"/>
          <a:ext cx="2190750" cy="482600"/>
        </p:xfrm>
        <a:graphic>
          <a:graphicData uri="http://schemas.openxmlformats.org/presentationml/2006/ole">
            <p:oleObj spid="_x0000_s600075" name="Equation" r:id="rId6" imgW="1206360" imgH="2664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1569" y="5145207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Note: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00076" name="Object 12"/>
          <p:cNvGraphicFramePr>
            <a:graphicFrameLocks noChangeAspect="1"/>
          </p:cNvGraphicFramePr>
          <p:nvPr/>
        </p:nvGraphicFramePr>
        <p:xfrm>
          <a:off x="1711325" y="5748338"/>
          <a:ext cx="5726113" cy="890587"/>
        </p:xfrm>
        <a:graphic>
          <a:graphicData uri="http://schemas.openxmlformats.org/presentationml/2006/ole">
            <p:oleObj spid="_x0000_s600076" name="Equation" r:id="rId7" imgW="3759120" imgH="5839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6603" y="5581934"/>
            <a:ext cx="283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For a lossless </a:t>
            </a:r>
            <a:r>
              <a:rPr lang="en-US" dirty="0" smtClean="0">
                <a:solidFill>
                  <a:schemeClr val="bg2"/>
                </a:solidFill>
              </a:rPr>
              <a:t>earth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01095" name="Object 7"/>
          <p:cNvGraphicFramePr>
            <a:graphicFrameLocks noChangeAspect="1"/>
          </p:cNvGraphicFramePr>
          <p:nvPr/>
        </p:nvGraphicFramePr>
        <p:xfrm>
          <a:off x="4210050" y="1722438"/>
          <a:ext cx="4352925" cy="1152525"/>
        </p:xfrm>
        <a:graphic>
          <a:graphicData uri="http://schemas.openxmlformats.org/presentationml/2006/ole">
            <p:oleObj spid="_x0000_s601095" name="Equation" r:id="rId4" imgW="1917360" imgH="507960" progId="Equation.DSMT4">
              <p:embed/>
            </p:oleObj>
          </a:graphicData>
        </a:graphic>
      </p:graphicFrame>
      <p:graphicFrame>
        <p:nvGraphicFramePr>
          <p:cNvPr id="601096" name="Object 8"/>
          <p:cNvGraphicFramePr>
            <a:graphicFrameLocks noChangeAspect="1"/>
          </p:cNvGraphicFramePr>
          <p:nvPr/>
        </p:nvGraphicFramePr>
        <p:xfrm>
          <a:off x="4638902" y="3277735"/>
          <a:ext cx="1060450" cy="561975"/>
        </p:xfrm>
        <a:graphic>
          <a:graphicData uri="http://schemas.openxmlformats.org/presentationml/2006/ole">
            <p:oleObj spid="_x0000_s601096" name="Equation" r:id="rId5" imgW="431640" imgH="228600" progId="Equation.DSMT4">
              <p:embed/>
            </p:oleObj>
          </a:graphicData>
        </a:graphic>
      </p:graphicFrame>
      <p:sp>
        <p:nvSpPr>
          <p:cNvPr id="601098" name="Text Box 10"/>
          <p:cNvSpPr txBox="1">
            <a:spLocks noChangeArrowheads="1"/>
          </p:cNvSpPr>
          <p:nvPr/>
        </p:nvSpPr>
        <p:spPr bwMode="auto">
          <a:xfrm>
            <a:off x="2838677" y="3349172"/>
            <a:ext cx="16818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Saddle </a:t>
            </a:r>
            <a:r>
              <a:rPr lang="en-US" sz="2000" dirty="0">
                <a:solidFill>
                  <a:schemeClr val="bg1"/>
                </a:solidFill>
              </a:rPr>
              <a:t>point: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1103" name="Text Box 15"/>
          <p:cNvSpPr txBox="1">
            <a:spLocks noChangeArrowheads="1"/>
          </p:cNvSpPr>
          <p:nvPr/>
        </p:nvSpPr>
        <p:spPr bwMode="auto">
          <a:xfrm>
            <a:off x="633413" y="992188"/>
            <a:ext cx="71819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then </a:t>
            </a:r>
            <a:r>
              <a:rPr lang="en-US" sz="2000" dirty="0" smtClean="0">
                <a:solidFill>
                  <a:schemeClr val="bg1"/>
                </a:solidFill>
              </a:rPr>
              <a:t>identify (ignoring the constant in front of the integral):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1105" name="Text Box 17"/>
          <p:cNvSpPr txBox="1">
            <a:spLocks noChangeArrowheads="1"/>
          </p:cNvSpPr>
          <p:nvPr/>
        </p:nvSpPr>
        <p:spPr bwMode="auto">
          <a:xfrm>
            <a:off x="614149" y="4236666"/>
            <a:ext cx="8024883" cy="15081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Notes: </a:t>
            </a:r>
          </a:p>
          <a:p>
            <a:endParaRPr lang="en-US" sz="600" dirty="0" smtClean="0">
              <a:solidFill>
                <a:schemeClr val="bg2"/>
              </a:solidFill>
            </a:endParaRPr>
          </a:p>
          <a:p>
            <a:r>
              <a:rPr lang="en-US" sz="1600" dirty="0" smtClean="0">
                <a:solidFill>
                  <a:schemeClr val="bg2"/>
                </a:solidFill>
              </a:rPr>
              <a:t>There </a:t>
            </a:r>
            <a:r>
              <a:rPr lang="en-US" sz="1600" dirty="0">
                <a:solidFill>
                  <a:schemeClr val="bg2"/>
                </a:solidFill>
              </a:rPr>
              <a:t>are </a:t>
            </a:r>
            <a:r>
              <a:rPr lang="en-US" sz="1600" dirty="0" smtClean="0">
                <a:solidFill>
                  <a:schemeClr val="bg2"/>
                </a:solidFill>
              </a:rPr>
              <a:t>branch </a:t>
            </a:r>
            <a:r>
              <a:rPr lang="en-US" sz="1600" dirty="0">
                <a:solidFill>
                  <a:schemeClr val="bg2"/>
                </a:solidFill>
              </a:rPr>
              <a:t>points in the complex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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 </a:t>
            </a:r>
            <a:r>
              <a:rPr lang="en-US" sz="1600" dirty="0" smtClean="0">
                <a:solidFill>
                  <a:schemeClr val="bg2"/>
                </a:solidFill>
              </a:rPr>
              <a:t>plane arising from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baseline="-25000" dirty="0" smtClean="0">
                <a:solidFill>
                  <a:schemeClr val="bg2"/>
                </a:solidFill>
                <a:latin typeface="+mn-lt"/>
              </a:rPr>
              <a:t>1</a:t>
            </a:r>
            <a:r>
              <a:rPr lang="en-US" sz="1600" dirty="0" smtClean="0">
                <a:solidFill>
                  <a:schemeClr val="bg2"/>
                </a:solidFill>
              </a:rPr>
              <a:t>, </a:t>
            </a:r>
            <a:r>
              <a:rPr lang="en-US" sz="1600" dirty="0">
                <a:solidFill>
                  <a:schemeClr val="bg2"/>
                </a:solidFill>
              </a:rPr>
              <a:t>but we are ignoring these for a lossy earth (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n</a:t>
            </a:r>
            <a:r>
              <a:rPr lang="en-US" sz="1600" baseline="-25000" dirty="0">
                <a:solidFill>
                  <a:schemeClr val="bg2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chemeClr val="bg2"/>
                </a:solidFill>
              </a:rPr>
              <a:t> is complex</a:t>
            </a:r>
            <a:r>
              <a:rPr lang="en-US" sz="1600" dirty="0" smtClean="0">
                <a:solidFill>
                  <a:schemeClr val="bg2"/>
                </a:solidFill>
              </a:rPr>
              <a:t>). </a:t>
            </a:r>
          </a:p>
          <a:p>
            <a:endParaRPr lang="en-US" sz="600" dirty="0" smtClean="0">
              <a:solidFill>
                <a:schemeClr val="bg2"/>
              </a:solidFill>
            </a:endParaRPr>
          </a:p>
          <a:p>
            <a:r>
              <a:rPr lang="en-US" sz="1600" dirty="0" smtClean="0">
                <a:solidFill>
                  <a:schemeClr val="bg2"/>
                </a:solidFill>
              </a:rPr>
              <a:t>There are no branch points in the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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 </a:t>
            </a:r>
            <a:r>
              <a:rPr lang="en-US" sz="1600" dirty="0" smtClean="0">
                <a:solidFill>
                  <a:schemeClr val="bg2"/>
                </a:solidFill>
              </a:rPr>
              <a:t>plane arising from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baseline="-25000" dirty="0" smtClean="0">
                <a:solidFill>
                  <a:schemeClr val="bg2"/>
                </a:solidFill>
                <a:latin typeface="+mn-lt"/>
              </a:rPr>
              <a:t>0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en-US" sz="1600" dirty="0" smtClean="0">
                <a:solidFill>
                  <a:schemeClr val="bg2"/>
                </a:solidFill>
              </a:rPr>
              <a:t>since the steepest-descent transformation has removed them.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01106" name="Object 18"/>
          <p:cNvGraphicFramePr>
            <a:graphicFrameLocks noChangeAspect="1"/>
          </p:cNvGraphicFramePr>
          <p:nvPr/>
        </p:nvGraphicFramePr>
        <p:xfrm>
          <a:off x="569913" y="2315030"/>
          <a:ext cx="2994025" cy="554038"/>
        </p:xfrm>
        <a:graphic>
          <a:graphicData uri="http://schemas.openxmlformats.org/presentationml/2006/ole">
            <p:oleObj spid="_x0000_s601106" name="Equation" r:id="rId6" imgW="1371600" imgH="253800" progId="Equation.DSMT4">
              <p:embed/>
            </p:oleObj>
          </a:graphicData>
        </a:graphic>
      </p:graphicFrame>
      <p:graphicFrame>
        <p:nvGraphicFramePr>
          <p:cNvPr id="601107" name="Object 19"/>
          <p:cNvGraphicFramePr>
            <a:graphicFrameLocks noChangeAspect="1"/>
          </p:cNvGraphicFramePr>
          <p:nvPr/>
        </p:nvGraphicFramePr>
        <p:xfrm>
          <a:off x="1512888" y="1672093"/>
          <a:ext cx="1081087" cy="442912"/>
        </p:xfrm>
        <a:graphic>
          <a:graphicData uri="http://schemas.openxmlformats.org/presentationml/2006/ole">
            <p:oleObj spid="_x0000_s601107" name="Equation" r:id="rId7" imgW="495000" imgH="203040" progId="Equation.DSMT4">
              <p:embed/>
            </p:oleObj>
          </a:graphicData>
        </a:graphic>
      </p:graphicFrame>
      <p:graphicFrame>
        <p:nvGraphicFramePr>
          <p:cNvPr id="601111" name="Object 23"/>
          <p:cNvGraphicFramePr>
            <a:graphicFrameLocks noChangeAspect="1"/>
          </p:cNvGraphicFramePr>
          <p:nvPr/>
        </p:nvGraphicFramePr>
        <p:xfrm>
          <a:off x="2806678" y="5881309"/>
          <a:ext cx="3067050" cy="550862"/>
        </p:xfrm>
        <a:graphic>
          <a:graphicData uri="http://schemas.openxmlformats.org/presentationml/2006/ole">
            <p:oleObj spid="_x0000_s601111" name="Equation" r:id="rId8" imgW="168876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2725003" y="3147515"/>
          <a:ext cx="2971800" cy="482600"/>
        </p:xfrm>
        <a:graphic>
          <a:graphicData uri="http://schemas.openxmlformats.org/presentationml/2006/ole">
            <p:oleObj spid="_x0000_s654342" name="Equation" r:id="rId4" imgW="1485720" imgH="241200" progId="Equation.DSMT4">
              <p:embed/>
            </p:oleObj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3496408" y="3872431"/>
          <a:ext cx="1609725" cy="617538"/>
        </p:xfrm>
        <a:graphic>
          <a:graphicData uri="http://schemas.openxmlformats.org/presentationml/2006/ole">
            <p:oleObj spid="_x0000_s654343" name="Equation" r:id="rId5" imgW="660240" imgH="253800" progId="Equation.DSMT4">
              <p:embed/>
            </p:oleObj>
          </a:graphicData>
        </a:graphic>
      </p:graphicFrame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456969" y="3999122"/>
            <a:ext cx="19097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(unless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n</a:t>
            </a:r>
            <a:r>
              <a:rPr lang="en-US" sz="2000" baseline="-250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1</a:t>
            </a:r>
            <a:r>
              <a:rPr lang="en-US" sz="2000" baseline="-250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</a:t>
            </a:r>
          </a:p>
        </p:txBody>
      </p:sp>
      <p:graphicFrame>
        <p:nvGraphicFramePr>
          <p:cNvPr id="654344" name="Object 8"/>
          <p:cNvGraphicFramePr>
            <a:graphicFrameLocks noChangeAspect="1"/>
          </p:cNvGraphicFramePr>
          <p:nvPr/>
        </p:nvGraphicFramePr>
        <p:xfrm>
          <a:off x="2176132" y="1039549"/>
          <a:ext cx="4351337" cy="1154113"/>
        </p:xfrm>
        <a:graphic>
          <a:graphicData uri="http://schemas.openxmlformats.org/presentationml/2006/ole">
            <p:oleObj spid="_x0000_s654344" name="Equation" r:id="rId6" imgW="1917360" imgH="507960" progId="Equation.DSMT4">
              <p:embed/>
            </p:oleObj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307627" y="3961829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64" y="5390866"/>
            <a:ext cx="8093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need the higher-order steepest-descent method when we evaluate the </a:t>
            </a:r>
            <a:r>
              <a:rPr lang="en-US" u="sng" dirty="0" smtClean="0">
                <a:solidFill>
                  <a:schemeClr val="bg1"/>
                </a:solidFill>
              </a:rPr>
              <a:t>fields along the interface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8298" y="2524838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Fields on the interface: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01095" name="Object 7"/>
          <p:cNvGraphicFramePr>
            <a:graphicFrameLocks noChangeAspect="1"/>
          </p:cNvGraphicFramePr>
          <p:nvPr/>
        </p:nvGraphicFramePr>
        <p:xfrm>
          <a:off x="3716362" y="1705686"/>
          <a:ext cx="4383088" cy="1152525"/>
        </p:xfrm>
        <a:graphic>
          <a:graphicData uri="http://schemas.openxmlformats.org/presentationml/2006/ole">
            <p:oleObj spid="_x0000_s632834" name="Equation" r:id="rId4" imgW="1930320" imgH="507960" progId="Equation.DSMT4">
              <p:embed/>
            </p:oleObj>
          </a:graphicData>
        </a:graphic>
      </p:graphicFrame>
      <p:sp>
        <p:nvSpPr>
          <p:cNvPr id="601103" name="Text Box 15"/>
          <p:cNvSpPr txBox="1">
            <a:spLocks noChangeArrowheads="1"/>
          </p:cNvSpPr>
          <p:nvPr/>
        </p:nvSpPr>
        <p:spPr bwMode="auto">
          <a:xfrm>
            <a:off x="633413" y="992188"/>
            <a:ext cx="520046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Far-field (antenna) radiation pattern: 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01106" name="Object 18"/>
          <p:cNvGraphicFramePr>
            <a:graphicFrameLocks noChangeAspect="1"/>
          </p:cNvGraphicFramePr>
          <p:nvPr/>
        </p:nvGraphicFramePr>
        <p:xfrm>
          <a:off x="1356108" y="3008174"/>
          <a:ext cx="1635125" cy="554038"/>
        </p:xfrm>
        <a:graphic>
          <a:graphicData uri="http://schemas.openxmlformats.org/presentationml/2006/ole">
            <p:oleObj spid="_x0000_s632836" name="Equation" r:id="rId5" imgW="749160" imgH="253800" progId="Equation.DSMT4">
              <p:embed/>
            </p:oleObj>
          </a:graphicData>
        </a:graphic>
      </p:graphicFrame>
      <p:graphicFrame>
        <p:nvGraphicFramePr>
          <p:cNvPr id="601107" name="Object 19"/>
          <p:cNvGraphicFramePr>
            <a:graphicFrameLocks noChangeAspect="1"/>
          </p:cNvGraphicFramePr>
          <p:nvPr/>
        </p:nvGraphicFramePr>
        <p:xfrm>
          <a:off x="1431002" y="1644798"/>
          <a:ext cx="1081087" cy="442912"/>
        </p:xfrm>
        <a:graphic>
          <a:graphicData uri="http://schemas.openxmlformats.org/presentationml/2006/ole">
            <p:oleObj spid="_x0000_s632837" name="Equation" r:id="rId6" imgW="495000" imgH="203040" progId="Equation.DSMT4">
              <p:embed/>
            </p:oleObj>
          </a:graphicData>
        </a:graphic>
      </p:graphicFrame>
      <p:graphicFrame>
        <p:nvGraphicFramePr>
          <p:cNvPr id="632838" name="Object 8"/>
          <p:cNvGraphicFramePr>
            <a:graphicFrameLocks noChangeAspect="1"/>
          </p:cNvGraphicFramePr>
          <p:nvPr/>
        </p:nvGraphicFramePr>
        <p:xfrm>
          <a:off x="5830651" y="1063921"/>
          <a:ext cx="1740126" cy="392886"/>
        </p:xfrm>
        <a:graphic>
          <a:graphicData uri="http://schemas.openxmlformats.org/presentationml/2006/ole">
            <p:oleObj spid="_x0000_s632838" name="Equation" r:id="rId7" imgW="787320" imgH="177480" progId="Equation.DSMT4">
              <p:embed/>
            </p:oleObj>
          </a:graphicData>
        </a:graphic>
      </p:graphicFrame>
      <p:graphicFrame>
        <p:nvGraphicFramePr>
          <p:cNvPr id="632840" name="Object 18"/>
          <p:cNvGraphicFramePr>
            <a:graphicFrameLocks noChangeAspect="1"/>
          </p:cNvGraphicFramePr>
          <p:nvPr/>
        </p:nvGraphicFramePr>
        <p:xfrm>
          <a:off x="3286978" y="3025396"/>
          <a:ext cx="1550988" cy="554038"/>
        </p:xfrm>
        <a:graphic>
          <a:graphicData uri="http://schemas.openxmlformats.org/presentationml/2006/ole">
            <p:oleObj spid="_x0000_s632840" name="Equation" r:id="rId8" imgW="711000" imgH="253800" progId="Equation.DSMT4">
              <p:embed/>
            </p:oleObj>
          </a:graphicData>
        </a:graphic>
      </p:graphicFrame>
      <p:graphicFrame>
        <p:nvGraphicFramePr>
          <p:cNvPr id="632841" name="Object 9"/>
          <p:cNvGraphicFramePr>
            <a:graphicFrameLocks noChangeAspect="1"/>
          </p:cNvGraphicFramePr>
          <p:nvPr/>
        </p:nvGraphicFramePr>
        <p:xfrm>
          <a:off x="1619820" y="5449250"/>
          <a:ext cx="5886450" cy="1085086"/>
        </p:xfrm>
        <a:graphic>
          <a:graphicData uri="http://schemas.openxmlformats.org/presentationml/2006/ole">
            <p:oleObj spid="_x0000_s632841" name="Equation" r:id="rId9" imgW="3441600" imgH="634680" progId="Equation.DSMT4">
              <p:embed/>
            </p:oleObj>
          </a:graphicData>
        </a:graphic>
      </p:graphicFrame>
      <p:graphicFrame>
        <p:nvGraphicFramePr>
          <p:cNvPr id="632842" name="Object 10"/>
          <p:cNvGraphicFramePr>
            <a:graphicFrameLocks noChangeAspect="1"/>
          </p:cNvGraphicFramePr>
          <p:nvPr/>
        </p:nvGraphicFramePr>
        <p:xfrm>
          <a:off x="2000581" y="4516390"/>
          <a:ext cx="4654550" cy="946150"/>
        </p:xfrm>
        <a:graphic>
          <a:graphicData uri="http://schemas.openxmlformats.org/presentationml/2006/ole">
            <p:oleObj spid="_x0000_s632842" name="Equation" r:id="rId10" imgW="2501640" imgH="50796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9433" y="3985147"/>
            <a:ext cx="5213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usual steepest-descent method applies: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32843" name="Object 11"/>
          <p:cNvGraphicFramePr>
            <a:graphicFrameLocks noChangeAspect="1"/>
          </p:cNvGraphicFramePr>
          <p:nvPr/>
        </p:nvGraphicFramePr>
        <p:xfrm>
          <a:off x="5518387" y="3076694"/>
          <a:ext cx="2127250" cy="473075"/>
        </p:xfrm>
        <a:graphic>
          <a:graphicData uri="http://schemas.openxmlformats.org/presentationml/2006/ole">
            <p:oleObj spid="_x0000_s632843" name="Equation" r:id="rId11" imgW="1143000" imgH="253800" progId="Equation.DSMT4">
              <p:embed/>
            </p:oleObj>
          </a:graphicData>
        </a:graphic>
      </p:graphicFrame>
      <p:graphicFrame>
        <p:nvGraphicFramePr>
          <p:cNvPr id="632844" name="Object 12"/>
          <p:cNvGraphicFramePr>
            <a:graphicFrameLocks noChangeAspect="1"/>
          </p:cNvGraphicFramePr>
          <p:nvPr/>
        </p:nvGraphicFramePr>
        <p:xfrm>
          <a:off x="1404156" y="2213663"/>
          <a:ext cx="1060450" cy="561975"/>
        </p:xfrm>
        <a:graphic>
          <a:graphicData uri="http://schemas.openxmlformats.org/presentationml/2006/ole">
            <p:oleObj spid="_x0000_s632844" name="Equation" r:id="rId12" imgW="431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01103" name="Text Box 15"/>
          <p:cNvSpPr txBox="1">
            <a:spLocks noChangeArrowheads="1"/>
          </p:cNvSpPr>
          <p:nvPr/>
        </p:nvSpPr>
        <p:spPr bwMode="auto">
          <a:xfrm>
            <a:off x="633413" y="992188"/>
            <a:ext cx="373050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Final far-field radiation pattern: 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32841" name="Object 9"/>
          <p:cNvGraphicFramePr>
            <a:graphicFrameLocks noChangeAspect="1"/>
          </p:cNvGraphicFramePr>
          <p:nvPr/>
        </p:nvGraphicFramePr>
        <p:xfrm>
          <a:off x="839788" y="1627188"/>
          <a:ext cx="7040562" cy="1225550"/>
        </p:xfrm>
        <a:graphic>
          <a:graphicData uri="http://schemas.openxmlformats.org/presentationml/2006/ole">
            <p:oleObj spid="_x0000_s633863" name="Equation" r:id="rId4" imgW="3644640" imgH="634680" progId="Equation.DSMT4">
              <p:embed/>
            </p:oleObj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655507" y="3438858"/>
            <a:ext cx="5351463" cy="3005138"/>
            <a:chOff x="1734004" y="1139372"/>
            <a:chExt cx="5351463" cy="3005138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1734004" y="2674485"/>
              <a:ext cx="4749800" cy="147002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 flipV="1">
              <a:off x="1751467" y="2672897"/>
              <a:ext cx="4927600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V="1">
              <a:off x="3613604" y="1542597"/>
              <a:ext cx="0" cy="7842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" name="Object 8"/>
            <p:cNvGraphicFramePr>
              <a:graphicFrameLocks noChangeAspect="1"/>
            </p:cNvGraphicFramePr>
            <p:nvPr/>
          </p:nvGraphicFramePr>
          <p:xfrm>
            <a:off x="3512004" y="1139372"/>
            <a:ext cx="225425" cy="266700"/>
          </p:xfrm>
          <a:graphic>
            <a:graphicData uri="http://schemas.openxmlformats.org/presentationml/2006/ole">
              <p:oleObj spid="_x0000_s633865" name="Equation" r:id="rId5" imgW="139680" imgH="164880" progId="Equation.DSMT4">
                <p:embed/>
              </p:oleObj>
            </a:graphicData>
          </a:graphic>
        </p:graphicFrame>
        <p:graphicFrame>
          <p:nvGraphicFramePr>
            <p:cNvPr id="18" name="Object 9"/>
            <p:cNvGraphicFramePr>
              <a:graphicFrameLocks noChangeAspect="1"/>
            </p:cNvGraphicFramePr>
            <p:nvPr/>
          </p:nvGraphicFramePr>
          <p:xfrm>
            <a:off x="3065917" y="2039485"/>
            <a:ext cx="331788" cy="500063"/>
          </p:xfrm>
          <a:graphic>
            <a:graphicData uri="http://schemas.openxmlformats.org/presentationml/2006/ole">
              <p:oleObj spid="_x0000_s633866" name="Equation" r:id="rId6" imgW="152280" imgH="228600" progId="Equation.DSMT4">
                <p:embed/>
              </p:oleObj>
            </a:graphicData>
          </a:graphic>
        </p:graphicFrame>
        <p:graphicFrame>
          <p:nvGraphicFramePr>
            <p:cNvPr id="19" name="Object 10"/>
            <p:cNvGraphicFramePr>
              <a:graphicFrameLocks noChangeAspect="1"/>
            </p:cNvGraphicFramePr>
            <p:nvPr/>
          </p:nvGraphicFramePr>
          <p:xfrm>
            <a:off x="6869567" y="2561772"/>
            <a:ext cx="215900" cy="236538"/>
          </p:xfrm>
          <a:graphic>
            <a:graphicData uri="http://schemas.openxmlformats.org/presentationml/2006/ole">
              <p:oleObj spid="_x0000_s633867" name="Equation" r:id="rId7" imgW="126720" imgH="139680" progId="Equation.DSMT4">
                <p:embed/>
              </p:oleObj>
            </a:graphicData>
          </a:graphic>
        </p:graphicFrame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3524704" y="2580822"/>
              <a:ext cx="176213" cy="1635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" name="Object 13"/>
            <p:cNvGraphicFramePr>
              <a:graphicFrameLocks noChangeAspect="1"/>
            </p:cNvGraphicFramePr>
            <p:nvPr/>
          </p:nvGraphicFramePr>
          <p:xfrm>
            <a:off x="2007054" y="1726747"/>
            <a:ext cx="412750" cy="517525"/>
          </p:xfrm>
          <a:graphic>
            <a:graphicData uri="http://schemas.openxmlformats.org/presentationml/2006/ole">
              <p:oleObj spid="_x0000_s633868" name="Equation" r:id="rId8" imgW="152280" imgH="190440" progId="Equation.DSMT4">
                <p:embed/>
              </p:oleObj>
            </a:graphicData>
          </a:graphic>
        </p:graphicFrame>
        <p:graphicFrame>
          <p:nvGraphicFramePr>
            <p:cNvPr id="22" name="Object 14"/>
            <p:cNvGraphicFramePr>
              <a:graphicFrameLocks noChangeAspect="1"/>
            </p:cNvGraphicFramePr>
            <p:nvPr/>
          </p:nvGraphicFramePr>
          <p:xfrm>
            <a:off x="2013404" y="3061835"/>
            <a:ext cx="398463" cy="542925"/>
          </p:xfrm>
          <a:graphic>
            <a:graphicData uri="http://schemas.openxmlformats.org/presentationml/2006/ole">
              <p:oleObj spid="_x0000_s633869" name="Equation" r:id="rId9" imgW="139680" imgH="190440" progId="Equation.DSMT4">
                <p:embed/>
              </p:oleObj>
            </a:graphicData>
          </a:graphic>
        </p:graphicFrame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2781754" y="3512685"/>
              <a:ext cx="2633663" cy="3698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Semi-infinite </a:t>
              </a:r>
              <a:r>
                <a:rPr lang="en-US" dirty="0">
                  <a:solidFill>
                    <a:schemeClr val="bg2"/>
                  </a:solidFill>
                </a:rPr>
                <a:t>lossy earth</a:t>
              </a:r>
            </a:p>
          </p:txBody>
        </p:sp>
        <p:grpSp>
          <p:nvGrpSpPr>
            <p:cNvPr id="24" name="Group 24"/>
            <p:cNvGrpSpPr/>
            <p:nvPr/>
          </p:nvGrpSpPr>
          <p:grpSpPr>
            <a:xfrm>
              <a:off x="3610429" y="1469571"/>
              <a:ext cx="812801" cy="876300"/>
              <a:chOff x="4470400" y="1371600"/>
              <a:chExt cx="812801" cy="876300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 flipV="1">
                <a:off x="4660900" y="1371600"/>
                <a:ext cx="596900" cy="8763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aphicFrame>
            <p:nvGraphicFramePr>
              <p:cNvPr id="27" name="Object 13"/>
              <p:cNvGraphicFramePr>
                <a:graphicFrameLocks noChangeAspect="1"/>
              </p:cNvGraphicFramePr>
              <p:nvPr/>
            </p:nvGraphicFramePr>
            <p:xfrm>
              <a:off x="4979989" y="1862999"/>
              <a:ext cx="303212" cy="332514"/>
            </p:xfrm>
            <a:graphic>
              <a:graphicData uri="http://schemas.openxmlformats.org/presentationml/2006/ole">
                <p:oleObj spid="_x0000_s633870" name="Equation" r:id="rId10" imgW="139680" imgH="152280" progId="Equation.DSMT4">
                  <p:embed/>
                </p:oleObj>
              </a:graphicData>
            </a:graphic>
          </p:graphicFrame>
          <p:graphicFrame>
            <p:nvGraphicFramePr>
              <p:cNvPr id="28" name="Object 26"/>
              <p:cNvGraphicFramePr>
                <a:graphicFrameLocks noChangeAspect="1"/>
              </p:cNvGraphicFramePr>
              <p:nvPr/>
            </p:nvGraphicFramePr>
            <p:xfrm>
              <a:off x="4625975" y="1495425"/>
              <a:ext cx="249238" cy="331788"/>
            </p:xfrm>
            <a:graphic>
              <a:graphicData uri="http://schemas.openxmlformats.org/presentationml/2006/ole">
                <p:oleObj spid="_x0000_s633871" name="Equation" r:id="rId11" imgW="114120" imgH="152280" progId="Equation.DSMT4">
                  <p:embed/>
                </p:oleObj>
              </a:graphicData>
            </a:graphic>
          </p:graphicFrame>
          <p:sp>
            <p:nvSpPr>
              <p:cNvPr id="29" name="Freeform 28"/>
              <p:cNvSpPr/>
              <p:nvPr/>
            </p:nvSpPr>
            <p:spPr bwMode="auto">
              <a:xfrm>
                <a:off x="4470400" y="2025650"/>
                <a:ext cx="279400" cy="95250"/>
              </a:xfrm>
              <a:custGeom>
                <a:avLst/>
                <a:gdLst>
                  <a:gd name="connsiteX0" fmla="*/ 0 w 279400"/>
                  <a:gd name="connsiteY0" fmla="*/ 6350 h 95250"/>
                  <a:gd name="connsiteX1" fmla="*/ 127000 w 279400"/>
                  <a:gd name="connsiteY1" fmla="*/ 6350 h 95250"/>
                  <a:gd name="connsiteX2" fmla="*/ 241300 w 279400"/>
                  <a:gd name="connsiteY2" fmla="*/ 44450 h 95250"/>
                  <a:gd name="connsiteX3" fmla="*/ 279400 w 279400"/>
                  <a:gd name="connsiteY3" fmla="*/ 9525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95250">
                    <a:moveTo>
                      <a:pt x="0" y="6350"/>
                    </a:moveTo>
                    <a:cubicBezTo>
                      <a:pt x="43391" y="3175"/>
                      <a:pt x="86783" y="0"/>
                      <a:pt x="127000" y="6350"/>
                    </a:cubicBezTo>
                    <a:cubicBezTo>
                      <a:pt x="167217" y="12700"/>
                      <a:pt x="215900" y="29633"/>
                      <a:pt x="241300" y="44450"/>
                    </a:cubicBezTo>
                    <a:cubicBezTo>
                      <a:pt x="266700" y="59267"/>
                      <a:pt x="273050" y="77258"/>
                      <a:pt x="279400" y="9525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5" name="Oval 24"/>
            <p:cNvSpPr/>
            <p:nvPr/>
          </p:nvSpPr>
          <p:spPr bwMode="auto">
            <a:xfrm>
              <a:off x="4334329" y="1444171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633872" name="Object 16"/>
          <p:cNvGraphicFramePr>
            <a:graphicFrameLocks noChangeAspect="1"/>
          </p:cNvGraphicFramePr>
          <p:nvPr/>
        </p:nvGraphicFramePr>
        <p:xfrm>
          <a:off x="4883196" y="3158556"/>
          <a:ext cx="1933575" cy="436563"/>
        </p:xfrm>
        <a:graphic>
          <a:graphicData uri="http://schemas.openxmlformats.org/presentationml/2006/ole">
            <p:oleObj spid="_x0000_s633872" name="Equation" r:id="rId12" imgW="787320" imgH="17748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601222" y="4177353"/>
            <a:ext cx="5349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Note: The pattern has a null as we approach the horizon.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87777" y="962130"/>
            <a:ext cx="22028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Interface field: 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3021013" y="998311"/>
          <a:ext cx="1403350" cy="436563"/>
        </p:xfrm>
        <a:graphic>
          <a:graphicData uri="http://schemas.openxmlformats.org/presentationml/2006/ole">
            <p:oleObj spid="_x0000_s631817" name="Equation" r:id="rId4" imgW="571320" imgH="177480" progId="Equation.DSMT4">
              <p:embed/>
            </p:oleObj>
          </a:graphicData>
        </a:graphic>
      </p:graphicFrame>
      <p:graphicFrame>
        <p:nvGraphicFramePr>
          <p:cNvPr id="631818" name="Object 10"/>
          <p:cNvGraphicFramePr>
            <a:graphicFrameLocks noChangeAspect="1"/>
          </p:cNvGraphicFramePr>
          <p:nvPr/>
        </p:nvGraphicFramePr>
        <p:xfrm>
          <a:off x="1295400" y="1747838"/>
          <a:ext cx="6121400" cy="1219200"/>
        </p:xfrm>
        <a:graphic>
          <a:graphicData uri="http://schemas.openxmlformats.org/presentationml/2006/ole">
            <p:oleObj spid="_x0000_s631818" name="Equation" r:id="rId5" imgW="3187440" imgH="634680" progId="Equation.DSMT4">
              <p:embed/>
            </p:oleObj>
          </a:graphicData>
        </a:graphic>
      </p:graphicFrame>
      <p:graphicFrame>
        <p:nvGraphicFramePr>
          <p:cNvPr id="631820" name="Object 12"/>
          <p:cNvGraphicFramePr>
            <a:graphicFrameLocks noChangeAspect="1"/>
          </p:cNvGraphicFramePr>
          <p:nvPr/>
        </p:nvGraphicFramePr>
        <p:xfrm>
          <a:off x="2101850" y="5381625"/>
          <a:ext cx="4046538" cy="849313"/>
        </p:xfrm>
        <a:graphic>
          <a:graphicData uri="http://schemas.openxmlformats.org/presentationml/2006/ole">
            <p:oleObj spid="_x0000_s631820" name="Equation" r:id="rId6" imgW="2057400" imgH="431640" progId="Equation.DSMT4">
              <p:embed/>
            </p:oleObj>
          </a:graphicData>
        </a:graphic>
      </p:graphicFrame>
      <p:graphicFrame>
        <p:nvGraphicFramePr>
          <p:cNvPr id="631822" name="Object 14"/>
          <p:cNvGraphicFramePr>
            <a:graphicFrameLocks noChangeAspect="1"/>
          </p:cNvGraphicFramePr>
          <p:nvPr/>
        </p:nvGraphicFramePr>
        <p:xfrm>
          <a:off x="1237065" y="3540637"/>
          <a:ext cx="1804988" cy="804862"/>
        </p:xfrm>
        <a:graphic>
          <a:graphicData uri="http://schemas.openxmlformats.org/presentationml/2006/ole">
            <p:oleObj spid="_x0000_s631822" name="Equation" r:id="rId7" imgW="939600" imgH="419040" progId="Equation.DSMT4">
              <p:embed/>
            </p:oleObj>
          </a:graphicData>
        </a:graphic>
      </p:graphicFrame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44860" y="4660999"/>
            <a:ext cx="700223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the higher-order steepest-descent method, we have: 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31824" name="Object 16"/>
          <p:cNvGraphicFramePr>
            <a:graphicFrameLocks noChangeAspect="1"/>
          </p:cNvGraphicFramePr>
          <p:nvPr/>
        </p:nvGraphicFramePr>
        <p:xfrm>
          <a:off x="5378498" y="3061506"/>
          <a:ext cx="3143250" cy="804863"/>
        </p:xfrm>
        <a:graphic>
          <a:graphicData uri="http://schemas.openxmlformats.org/presentationml/2006/ole">
            <p:oleObj spid="_x0000_s631824" name="Equation" r:id="rId8" imgW="1688760" imgH="4316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28048" y="3111690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Recall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31821" name="Object 13"/>
          <p:cNvGraphicFramePr>
            <a:graphicFrameLocks noChangeAspect="1"/>
          </p:cNvGraphicFramePr>
          <p:nvPr/>
        </p:nvGraphicFramePr>
        <p:xfrm>
          <a:off x="1439385" y="4436893"/>
          <a:ext cx="5851525" cy="989012"/>
        </p:xfrm>
        <a:graphic>
          <a:graphicData uri="http://schemas.openxmlformats.org/presentationml/2006/ole">
            <p:oleObj spid="_x0000_s674822" name="Equation" r:id="rId4" imgW="2857320" imgH="482400" progId="Equation.DSMT4">
              <p:embed/>
            </p:oleObj>
          </a:graphicData>
        </a:graphic>
      </p:graphicFrame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690278" y="3700618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156577" y="1259943"/>
            <a:ext cx="9701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Recall: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8" name="Object 23"/>
          <p:cNvGraphicFramePr>
            <a:graphicFrameLocks noChangeAspect="1"/>
          </p:cNvGraphicFramePr>
          <p:nvPr/>
        </p:nvGraphicFramePr>
        <p:xfrm>
          <a:off x="2692125" y="2204801"/>
          <a:ext cx="3079750" cy="533400"/>
        </p:xfrm>
        <a:graphic>
          <a:graphicData uri="http://schemas.openxmlformats.org/presentationml/2006/ole">
            <p:oleObj spid="_x0000_s674824" name="Equation" r:id="rId5" imgW="1320480" imgH="228600" progId="Equation.DSMT4">
              <p:embed/>
            </p:oleObj>
          </a:graphicData>
        </a:graphic>
      </p:graphicFrame>
      <p:graphicFrame>
        <p:nvGraphicFramePr>
          <p:cNvPr id="9" name="Object 23"/>
          <p:cNvGraphicFramePr>
            <a:graphicFrameLocks noChangeAspect="1"/>
          </p:cNvGraphicFramePr>
          <p:nvPr/>
        </p:nvGraphicFramePr>
        <p:xfrm>
          <a:off x="2328676" y="1254278"/>
          <a:ext cx="2428875" cy="474662"/>
        </p:xfrm>
        <a:graphic>
          <a:graphicData uri="http://schemas.openxmlformats.org/presentationml/2006/ole">
            <p:oleObj spid="_x0000_s674825" name="Equation" r:id="rId6" imgW="1041120" imgH="203040" progId="Equation.DSMT4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V="1">
            <a:off x="4215536" y="1107090"/>
            <a:ext cx="359228" cy="7728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074469" y="226552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232126" y="894216"/>
            <a:ext cx="11915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71752" name="Object 8"/>
          <p:cNvGraphicFramePr>
            <a:graphicFrameLocks noChangeAspect="1"/>
          </p:cNvGraphicFramePr>
          <p:nvPr/>
        </p:nvGraphicFramePr>
        <p:xfrm>
          <a:off x="5577342" y="5558887"/>
          <a:ext cx="2815543" cy="521010"/>
        </p:xfrm>
        <a:graphic>
          <a:graphicData uri="http://schemas.openxmlformats.org/presentationml/2006/ole">
            <p:oleObj spid="_x0000_s673796" name="Equation" r:id="rId4" imgW="1371600" imgH="253800" progId="Equation.DSMT4">
              <p:embed/>
            </p:oleObj>
          </a:graphicData>
        </a:graphic>
      </p:graphicFrame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20498" y="4029303"/>
            <a:ext cx="6415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with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73798" name="Object 11"/>
          <p:cNvGraphicFramePr>
            <a:graphicFrameLocks noChangeAspect="1"/>
          </p:cNvGraphicFramePr>
          <p:nvPr/>
        </p:nvGraphicFramePr>
        <p:xfrm>
          <a:off x="1816100" y="1519238"/>
          <a:ext cx="5414963" cy="2119312"/>
        </p:xfrm>
        <a:graphic>
          <a:graphicData uri="http://schemas.openxmlformats.org/presentationml/2006/ole">
            <p:oleObj spid="_x0000_s673798" name="Equation" r:id="rId5" imgW="2984400" imgH="1168200" progId="Equation.DSMT4">
              <p:embed/>
            </p:oleObj>
          </a:graphicData>
        </a:graphic>
      </p:graphicFrame>
      <p:graphicFrame>
        <p:nvGraphicFramePr>
          <p:cNvPr id="673799" name="Object 7"/>
          <p:cNvGraphicFramePr>
            <a:graphicFrameLocks noChangeAspect="1"/>
          </p:cNvGraphicFramePr>
          <p:nvPr/>
        </p:nvGraphicFramePr>
        <p:xfrm>
          <a:off x="1483632" y="4543878"/>
          <a:ext cx="1782763" cy="471488"/>
        </p:xfrm>
        <a:graphic>
          <a:graphicData uri="http://schemas.openxmlformats.org/presentationml/2006/ole">
            <p:oleObj spid="_x0000_s673799" name="Equation" r:id="rId6" imgW="863280" imgH="228600" progId="Equation.DSMT4">
              <p:embed/>
            </p:oleObj>
          </a:graphicData>
        </a:graphic>
      </p:graphicFrame>
      <p:graphicFrame>
        <p:nvGraphicFramePr>
          <p:cNvPr id="673800" name="Object 10"/>
          <p:cNvGraphicFramePr>
            <a:graphicFrameLocks noChangeAspect="1"/>
          </p:cNvGraphicFramePr>
          <p:nvPr/>
        </p:nvGraphicFramePr>
        <p:xfrm>
          <a:off x="923925" y="5418138"/>
          <a:ext cx="3729038" cy="974725"/>
        </p:xfrm>
        <a:graphic>
          <a:graphicData uri="http://schemas.openxmlformats.org/presentationml/2006/ole">
            <p:oleObj spid="_x0000_s673800" name="Equation" r:id="rId7" imgW="1942920" imgH="507960" progId="Equation.DSMT4">
              <p:embed/>
            </p:oleObj>
          </a:graphicData>
        </a:graphic>
      </p:graphicFrame>
      <p:graphicFrame>
        <p:nvGraphicFramePr>
          <p:cNvPr id="673801" name="Object 11"/>
          <p:cNvGraphicFramePr>
            <a:graphicFrameLocks noChangeAspect="1"/>
          </p:cNvGraphicFramePr>
          <p:nvPr/>
        </p:nvGraphicFramePr>
        <p:xfrm>
          <a:off x="4111625" y="4387170"/>
          <a:ext cx="1060450" cy="714375"/>
        </p:xfrm>
        <a:graphic>
          <a:graphicData uri="http://schemas.openxmlformats.org/presentationml/2006/ole">
            <p:oleObj spid="_x0000_s673801" name="Equation" r:id="rId8" imgW="5839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533515" y="1060589"/>
            <a:ext cx="11915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78920" name="Object 8"/>
          <p:cNvGraphicFramePr>
            <a:graphicFrameLocks noChangeAspect="1"/>
          </p:cNvGraphicFramePr>
          <p:nvPr/>
        </p:nvGraphicFramePr>
        <p:xfrm>
          <a:off x="2690586" y="1488848"/>
          <a:ext cx="2841625" cy="520700"/>
        </p:xfrm>
        <a:graphic>
          <a:graphicData uri="http://schemas.openxmlformats.org/presentationml/2006/ole">
            <p:oleObj spid="_x0000_s678920" name="Equation" r:id="rId4" imgW="1384200" imgH="253800" progId="Equation.DSMT4">
              <p:embed/>
            </p:oleObj>
          </a:graphicData>
        </a:graphic>
      </p:graphicFrame>
      <p:graphicFrame>
        <p:nvGraphicFramePr>
          <p:cNvPr id="678921" name="Object 8"/>
          <p:cNvGraphicFramePr>
            <a:graphicFrameLocks noChangeAspect="1"/>
          </p:cNvGraphicFramePr>
          <p:nvPr/>
        </p:nvGraphicFramePr>
        <p:xfrm>
          <a:off x="3633068" y="3534910"/>
          <a:ext cx="1538288" cy="520700"/>
        </p:xfrm>
        <a:graphic>
          <a:graphicData uri="http://schemas.openxmlformats.org/presentationml/2006/ole">
            <p:oleObj spid="_x0000_s678921" name="Equation" r:id="rId5" imgW="749160" imgH="253800" progId="Equation.DSMT4">
              <p:embed/>
            </p:oleObj>
          </a:graphicData>
        </a:graphic>
      </p:graphicFrame>
      <p:graphicFrame>
        <p:nvGraphicFramePr>
          <p:cNvPr id="678922" name="Object 8"/>
          <p:cNvGraphicFramePr>
            <a:graphicFrameLocks noChangeAspect="1"/>
          </p:cNvGraphicFramePr>
          <p:nvPr/>
        </p:nvGraphicFramePr>
        <p:xfrm>
          <a:off x="3635602" y="4244295"/>
          <a:ext cx="1408112" cy="520700"/>
        </p:xfrm>
        <a:graphic>
          <a:graphicData uri="http://schemas.openxmlformats.org/presentationml/2006/ole">
            <p:oleObj spid="_x0000_s678922" name="Equation" r:id="rId6" imgW="685800" imgH="253800" progId="Equation.DSMT4">
              <p:embed/>
            </p:oleObj>
          </a:graphicData>
        </a:graphic>
      </p:graphicFrame>
      <p:graphicFrame>
        <p:nvGraphicFramePr>
          <p:cNvPr id="678923" name="Object 8"/>
          <p:cNvGraphicFramePr>
            <a:graphicFrameLocks noChangeAspect="1"/>
          </p:cNvGraphicFramePr>
          <p:nvPr/>
        </p:nvGraphicFramePr>
        <p:xfrm>
          <a:off x="3621088" y="4964671"/>
          <a:ext cx="1460500" cy="520700"/>
        </p:xfrm>
        <a:graphic>
          <a:graphicData uri="http://schemas.openxmlformats.org/presentationml/2006/ole">
            <p:oleObj spid="_x0000_s678923" name="Equation" r:id="rId7" imgW="711000" imgH="253800" progId="Equation.DSMT4">
              <p:embed/>
            </p:oleObj>
          </a:graphicData>
        </a:graphic>
      </p:graphicFrame>
      <p:graphicFrame>
        <p:nvGraphicFramePr>
          <p:cNvPr id="678924" name="Object 8"/>
          <p:cNvGraphicFramePr>
            <a:graphicFrameLocks noChangeAspect="1"/>
          </p:cNvGraphicFramePr>
          <p:nvPr/>
        </p:nvGraphicFramePr>
        <p:xfrm>
          <a:off x="3611936" y="5775575"/>
          <a:ext cx="1512887" cy="520700"/>
        </p:xfrm>
        <a:graphic>
          <a:graphicData uri="http://schemas.openxmlformats.org/presentationml/2006/ole">
            <p:oleObj spid="_x0000_s678924" name="Equation" r:id="rId8" imgW="736560" imgH="253800" progId="Equation.DSMT4">
              <p:embed/>
            </p:oleObj>
          </a:graphicData>
        </a:graphic>
      </p:graphicFrame>
      <p:graphicFrame>
        <p:nvGraphicFramePr>
          <p:cNvPr id="678925" name="Object 13"/>
          <p:cNvGraphicFramePr>
            <a:graphicFrameLocks noChangeAspect="1"/>
          </p:cNvGraphicFramePr>
          <p:nvPr/>
        </p:nvGraphicFramePr>
        <p:xfrm>
          <a:off x="3424732" y="2276109"/>
          <a:ext cx="1782762" cy="471488"/>
        </p:xfrm>
        <a:graphic>
          <a:graphicData uri="http://schemas.openxmlformats.org/presentationml/2006/ole">
            <p:oleObj spid="_x0000_s678925" name="Equation" r:id="rId9" imgW="863280" imgH="2286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34278" y="3098041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7" name="Text Box 3"/>
          <p:cNvSpPr txBox="1">
            <a:spLocks noChangeArrowheads="1"/>
          </p:cNvSpPr>
          <p:nvPr/>
        </p:nvSpPr>
        <p:spPr bwMode="auto">
          <a:xfrm>
            <a:off x="7080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 (cont.)</a:t>
            </a:r>
          </a:p>
        </p:txBody>
      </p:sp>
      <p:sp>
        <p:nvSpPr>
          <p:cNvPr id="605189" name="Text Box 5"/>
          <p:cNvSpPr txBox="1">
            <a:spLocks noChangeArrowheads="1"/>
          </p:cNvSpPr>
          <p:nvPr/>
        </p:nvSpPr>
        <p:spPr bwMode="auto">
          <a:xfrm>
            <a:off x="565603" y="3939267"/>
            <a:ext cx="1498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Along SDP:</a:t>
            </a:r>
          </a:p>
        </p:txBody>
      </p:sp>
      <p:graphicFrame>
        <p:nvGraphicFramePr>
          <p:cNvPr id="605190" name="Object 6"/>
          <p:cNvGraphicFramePr>
            <a:graphicFrameLocks noChangeAspect="1"/>
          </p:cNvGraphicFramePr>
          <p:nvPr/>
        </p:nvGraphicFramePr>
        <p:xfrm>
          <a:off x="2816225" y="1042988"/>
          <a:ext cx="3230563" cy="873125"/>
        </p:xfrm>
        <a:graphic>
          <a:graphicData uri="http://schemas.openxmlformats.org/presentationml/2006/ole">
            <p:oleObj spid="_x0000_s605190" name="Equation" r:id="rId4" imgW="1409400" imgH="380880" progId="Equation.DSMT4">
              <p:embed/>
            </p:oleObj>
          </a:graphicData>
        </a:graphic>
      </p:graphicFrame>
      <p:graphicFrame>
        <p:nvGraphicFramePr>
          <p:cNvPr id="605192" name="Object 8"/>
          <p:cNvGraphicFramePr>
            <a:graphicFrameLocks noChangeAspect="1"/>
          </p:cNvGraphicFramePr>
          <p:nvPr/>
        </p:nvGraphicFramePr>
        <p:xfrm>
          <a:off x="1516063" y="2314575"/>
          <a:ext cx="5722937" cy="1012825"/>
        </p:xfrm>
        <a:graphic>
          <a:graphicData uri="http://schemas.openxmlformats.org/presentationml/2006/ole">
            <p:oleObj spid="_x0000_s605192" name="Equation" r:id="rId5" imgW="2298600" imgH="406080" progId="Equation.DSMT4">
              <p:embed/>
            </p:oleObj>
          </a:graphicData>
        </a:graphic>
      </p:graphicFrame>
      <p:graphicFrame>
        <p:nvGraphicFramePr>
          <p:cNvPr id="605193" name="Object 9"/>
          <p:cNvGraphicFramePr>
            <a:graphicFrameLocks noChangeAspect="1"/>
          </p:cNvGraphicFramePr>
          <p:nvPr/>
        </p:nvGraphicFramePr>
        <p:xfrm>
          <a:off x="2137234" y="3897502"/>
          <a:ext cx="3066143" cy="506634"/>
        </p:xfrm>
        <a:graphic>
          <a:graphicData uri="http://schemas.openxmlformats.org/presentationml/2006/ole">
            <p:oleObj spid="_x0000_s605193" name="Equation" r:id="rId6" imgW="1536480" imgH="253800" progId="Equation.DSMT4">
              <p:embed/>
            </p:oleObj>
          </a:graphicData>
        </a:graphic>
      </p:graphicFrame>
      <p:graphicFrame>
        <p:nvGraphicFramePr>
          <p:cNvPr id="605194" name="Object 10"/>
          <p:cNvGraphicFramePr>
            <a:graphicFrameLocks noChangeAspect="1"/>
          </p:cNvGraphicFramePr>
          <p:nvPr/>
        </p:nvGraphicFramePr>
        <p:xfrm>
          <a:off x="2029370" y="5318410"/>
          <a:ext cx="5561012" cy="1006475"/>
        </p:xfrm>
        <a:graphic>
          <a:graphicData uri="http://schemas.openxmlformats.org/presentationml/2006/ole">
            <p:oleObj spid="_x0000_s605194" name="Equation" r:id="rId7" imgW="2387520" imgH="431640" progId="Equation.DSMT4">
              <p:embed/>
            </p:oleObj>
          </a:graphicData>
        </a:graphic>
      </p:graphicFrame>
      <p:sp>
        <p:nvSpPr>
          <p:cNvPr id="605195" name="Text Box 11"/>
          <p:cNvSpPr txBox="1">
            <a:spLocks noChangeArrowheads="1"/>
          </p:cNvSpPr>
          <p:nvPr/>
        </p:nvSpPr>
        <p:spPr bwMode="auto">
          <a:xfrm>
            <a:off x="948282" y="557876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08172" y="3829173"/>
            <a:ext cx="3341916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Note: The variable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600" dirty="0" smtClean="0">
                <a:solidFill>
                  <a:schemeClr val="bg2"/>
                </a:solidFill>
              </a:rPr>
              <a:t> is taken as positive after we leave the saddle point, and negative before we enter the saddle point.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145040" y="1101044"/>
            <a:ext cx="228639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therefore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170410" y="3858220"/>
            <a:ext cx="6415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with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73798" name="Object 11"/>
          <p:cNvGraphicFramePr>
            <a:graphicFrameLocks noChangeAspect="1"/>
          </p:cNvGraphicFramePr>
          <p:nvPr/>
        </p:nvGraphicFramePr>
        <p:xfrm>
          <a:off x="2606675" y="1949450"/>
          <a:ext cx="3670300" cy="596900"/>
        </p:xfrm>
        <a:graphic>
          <a:graphicData uri="http://schemas.openxmlformats.org/presentationml/2006/ole">
            <p:oleObj spid="_x0000_s679939" name="Equation" r:id="rId4" imgW="1562040" imgH="253800" progId="Equation.DSMT4">
              <p:embed/>
            </p:oleObj>
          </a:graphicData>
        </a:graphic>
      </p:graphicFrame>
      <p:graphicFrame>
        <p:nvGraphicFramePr>
          <p:cNvPr id="673800" name="Object 10"/>
          <p:cNvGraphicFramePr>
            <a:graphicFrameLocks noChangeAspect="1"/>
          </p:cNvGraphicFramePr>
          <p:nvPr/>
        </p:nvGraphicFramePr>
        <p:xfrm>
          <a:off x="2720975" y="4481513"/>
          <a:ext cx="3727450" cy="974725"/>
        </p:xfrm>
        <a:graphic>
          <a:graphicData uri="http://schemas.openxmlformats.org/presentationml/2006/ole">
            <p:oleObj spid="_x0000_s679941" name="Equation" r:id="rId5" imgW="194292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851126" y="937759"/>
            <a:ext cx="56302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next calculate the derivates of the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sz="2000" dirty="0" smtClean="0">
                <a:solidFill>
                  <a:schemeClr val="bg1"/>
                </a:solidFill>
              </a:rPr>
              <a:t> function: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73800" name="Object 10"/>
          <p:cNvGraphicFramePr>
            <a:graphicFrameLocks noChangeAspect="1"/>
          </p:cNvGraphicFramePr>
          <p:nvPr/>
        </p:nvGraphicFramePr>
        <p:xfrm>
          <a:off x="2954954" y="1501420"/>
          <a:ext cx="3171825" cy="827087"/>
        </p:xfrm>
        <a:graphic>
          <a:graphicData uri="http://schemas.openxmlformats.org/presentationml/2006/ole">
            <p:oleObj spid="_x0000_s675845" name="Equation" r:id="rId4" imgW="1942920" imgH="507960" progId="Equation.DSMT4">
              <p:embed/>
            </p:oleObj>
          </a:graphicData>
        </a:graphic>
      </p:graphicFrame>
      <p:graphicFrame>
        <p:nvGraphicFramePr>
          <p:cNvPr id="675847" name="Object 10"/>
          <p:cNvGraphicFramePr>
            <a:graphicFrameLocks noChangeAspect="1"/>
          </p:cNvGraphicFramePr>
          <p:nvPr/>
        </p:nvGraphicFramePr>
        <p:xfrm>
          <a:off x="2027238" y="5373688"/>
          <a:ext cx="5808662" cy="428625"/>
        </p:xfrm>
        <a:graphic>
          <a:graphicData uri="http://schemas.openxmlformats.org/presentationml/2006/ole">
            <p:oleObj spid="_x0000_s675847" name="Equation" r:id="rId5" imgW="4825800" imgH="355320" progId="Equation.DSMT4">
              <p:embed/>
            </p:oleObj>
          </a:graphicData>
        </a:graphic>
      </p:graphicFrame>
      <p:graphicFrame>
        <p:nvGraphicFramePr>
          <p:cNvPr id="675848" name="Object 8"/>
          <p:cNvGraphicFramePr>
            <a:graphicFrameLocks noChangeAspect="1"/>
          </p:cNvGraphicFramePr>
          <p:nvPr/>
        </p:nvGraphicFramePr>
        <p:xfrm>
          <a:off x="3227145" y="4251584"/>
          <a:ext cx="2782887" cy="566738"/>
        </p:xfrm>
        <a:graphic>
          <a:graphicData uri="http://schemas.openxmlformats.org/presentationml/2006/ole">
            <p:oleObj spid="_x0000_s675848" name="Equation" r:id="rId6" imgW="2311200" imgH="469800" progId="Equation.DSMT4">
              <p:embed/>
            </p:oleObj>
          </a:graphicData>
        </a:graphic>
      </p:graphicFrame>
      <p:graphicFrame>
        <p:nvGraphicFramePr>
          <p:cNvPr id="675849" name="Object 9"/>
          <p:cNvGraphicFramePr>
            <a:graphicFrameLocks noChangeAspect="1"/>
          </p:cNvGraphicFramePr>
          <p:nvPr/>
        </p:nvGraphicFramePr>
        <p:xfrm>
          <a:off x="1162050" y="2708654"/>
          <a:ext cx="6877050" cy="1036638"/>
        </p:xfrm>
        <a:graphic>
          <a:graphicData uri="http://schemas.openxmlformats.org/presentationml/2006/ole">
            <p:oleObj spid="_x0000_s675849" name="Equation" r:id="rId7" imgW="4889160" imgH="736560" progId="Equation.DSMT4">
              <p:embed/>
            </p:oleObj>
          </a:graphicData>
        </a:graphic>
      </p:graphicFrame>
      <p:graphicFrame>
        <p:nvGraphicFramePr>
          <p:cNvPr id="675850" name="Object 10"/>
          <p:cNvGraphicFramePr>
            <a:graphicFrameLocks noChangeAspect="1"/>
          </p:cNvGraphicFramePr>
          <p:nvPr/>
        </p:nvGraphicFramePr>
        <p:xfrm>
          <a:off x="2023920" y="5957936"/>
          <a:ext cx="2493962" cy="473075"/>
        </p:xfrm>
        <a:graphic>
          <a:graphicData uri="http://schemas.openxmlformats.org/presentationml/2006/ole">
            <p:oleObj spid="_x0000_s675850" name="Equation" r:id="rId8" imgW="20700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851126" y="937759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75848" name="Object 8"/>
          <p:cNvGraphicFramePr>
            <a:graphicFrameLocks noChangeAspect="1"/>
          </p:cNvGraphicFramePr>
          <p:nvPr/>
        </p:nvGraphicFramePr>
        <p:xfrm>
          <a:off x="2716003" y="1565898"/>
          <a:ext cx="3761738" cy="766082"/>
        </p:xfrm>
        <a:graphic>
          <a:graphicData uri="http://schemas.openxmlformats.org/presentationml/2006/ole">
            <p:oleObj spid="_x0000_s676868" name="Equation" r:id="rId4" imgW="2311200" imgH="469800" progId="Equation.DSMT4">
              <p:embed/>
            </p:oleObj>
          </a:graphicData>
        </a:graphic>
      </p:graphicFrame>
      <p:graphicFrame>
        <p:nvGraphicFramePr>
          <p:cNvPr id="676871" name="Object 7"/>
          <p:cNvGraphicFramePr>
            <a:graphicFrameLocks noChangeAspect="1"/>
          </p:cNvGraphicFramePr>
          <p:nvPr/>
        </p:nvGraphicFramePr>
        <p:xfrm>
          <a:off x="1455762" y="3606610"/>
          <a:ext cx="6069013" cy="1806575"/>
        </p:xfrm>
        <a:graphic>
          <a:graphicData uri="http://schemas.openxmlformats.org/presentationml/2006/ole">
            <p:oleObj spid="_x0000_s676871" name="Equation" r:id="rId5" imgW="5041800" imgH="1498320" progId="Equation.DSMT4">
              <p:embed/>
            </p:oleObj>
          </a:graphicData>
        </a:graphic>
      </p:graphicFrame>
      <p:graphicFrame>
        <p:nvGraphicFramePr>
          <p:cNvPr id="676874" name="Object 10"/>
          <p:cNvGraphicFramePr>
            <a:graphicFrameLocks noChangeAspect="1"/>
          </p:cNvGraphicFramePr>
          <p:nvPr/>
        </p:nvGraphicFramePr>
        <p:xfrm>
          <a:off x="1377075" y="5851643"/>
          <a:ext cx="5322887" cy="427037"/>
        </p:xfrm>
        <a:graphic>
          <a:graphicData uri="http://schemas.openxmlformats.org/presentationml/2006/ole">
            <p:oleObj spid="_x0000_s676874" name="Equation" r:id="rId6" imgW="4419360" imgH="355320" progId="Equation.DSMT4">
              <p:embed/>
            </p:oleObj>
          </a:graphicData>
        </a:graphic>
      </p:graphicFrame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13590" y="2862096"/>
            <a:ext cx="8835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851126" y="937759"/>
            <a:ext cx="333296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At the saddle point we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76871" name="Object 7"/>
          <p:cNvGraphicFramePr>
            <a:graphicFrameLocks noChangeAspect="1"/>
          </p:cNvGraphicFramePr>
          <p:nvPr/>
        </p:nvGraphicFramePr>
        <p:xfrm>
          <a:off x="5626554" y="3128736"/>
          <a:ext cx="1271588" cy="452438"/>
        </p:xfrm>
        <a:graphic>
          <a:graphicData uri="http://schemas.openxmlformats.org/presentationml/2006/ole">
            <p:oleObj spid="_x0000_s677891" name="Equation" r:id="rId4" imgW="711000" imgH="253800" progId="Equation.DSMT4">
              <p:embed/>
            </p:oleObj>
          </a:graphicData>
        </a:graphic>
      </p:graphicFrame>
      <p:graphicFrame>
        <p:nvGraphicFramePr>
          <p:cNvPr id="676874" name="Object 10"/>
          <p:cNvGraphicFramePr>
            <a:graphicFrameLocks noChangeAspect="1"/>
          </p:cNvGraphicFramePr>
          <p:nvPr/>
        </p:nvGraphicFramePr>
        <p:xfrm>
          <a:off x="5180693" y="3673020"/>
          <a:ext cx="2305050" cy="539750"/>
        </p:xfrm>
        <a:graphic>
          <a:graphicData uri="http://schemas.openxmlformats.org/presentationml/2006/ole">
            <p:oleObj spid="_x0000_s677892" name="Equation" r:id="rId5" imgW="1244520" imgH="291960" progId="Equation.DSMT4">
              <p:embed/>
            </p:oleObj>
          </a:graphicData>
        </a:graphic>
      </p:graphicFrame>
      <p:graphicFrame>
        <p:nvGraphicFramePr>
          <p:cNvPr id="677893" name="Object 5"/>
          <p:cNvGraphicFramePr>
            <a:graphicFrameLocks noChangeAspect="1"/>
          </p:cNvGraphicFramePr>
          <p:nvPr/>
        </p:nvGraphicFramePr>
        <p:xfrm>
          <a:off x="3354364" y="1634486"/>
          <a:ext cx="2436813" cy="941387"/>
        </p:xfrm>
        <a:graphic>
          <a:graphicData uri="http://schemas.openxmlformats.org/presentationml/2006/ole">
            <p:oleObj spid="_x0000_s677893" name="Equation" r:id="rId6" imgW="1218960" imgH="469800" progId="Equation.DSMT4">
              <p:embed/>
            </p:oleObj>
          </a:graphicData>
        </a:graphic>
      </p:graphicFrame>
      <p:graphicFrame>
        <p:nvGraphicFramePr>
          <p:cNvPr id="677894" name="Object 6"/>
          <p:cNvGraphicFramePr>
            <a:graphicFrameLocks noChangeAspect="1"/>
          </p:cNvGraphicFramePr>
          <p:nvPr/>
        </p:nvGraphicFramePr>
        <p:xfrm>
          <a:off x="2273752" y="3773304"/>
          <a:ext cx="1710420" cy="461237"/>
        </p:xfrm>
        <a:graphic>
          <a:graphicData uri="http://schemas.openxmlformats.org/presentationml/2006/ole">
            <p:oleObj spid="_x0000_s677894" name="Equation" r:id="rId7" imgW="939600" imgH="253800" progId="Equation.DSMT4">
              <p:embed/>
            </p:oleObj>
          </a:graphicData>
        </a:graphic>
      </p:graphicFrame>
      <p:graphicFrame>
        <p:nvGraphicFramePr>
          <p:cNvPr id="677895" name="Object 8"/>
          <p:cNvGraphicFramePr>
            <a:graphicFrameLocks noChangeAspect="1"/>
          </p:cNvGraphicFramePr>
          <p:nvPr/>
        </p:nvGraphicFramePr>
        <p:xfrm>
          <a:off x="3578223" y="4960030"/>
          <a:ext cx="2055477" cy="874712"/>
        </p:xfrm>
        <a:graphic>
          <a:graphicData uri="http://schemas.openxmlformats.org/presentationml/2006/ole">
            <p:oleObj spid="_x0000_s677895" name="Equation" r:id="rId8" imgW="1015920" imgH="431640" progId="Equation.DSMT4">
              <p:embed/>
            </p:oleObj>
          </a:graphicData>
        </a:graphic>
      </p:graphicFrame>
      <p:graphicFrame>
        <p:nvGraphicFramePr>
          <p:cNvPr id="677896" name="Object 8"/>
          <p:cNvGraphicFramePr>
            <a:graphicFrameLocks noChangeAspect="1"/>
          </p:cNvGraphicFramePr>
          <p:nvPr/>
        </p:nvGraphicFramePr>
        <p:xfrm>
          <a:off x="2012950" y="3037115"/>
          <a:ext cx="2137830" cy="538724"/>
        </p:xfrm>
        <a:graphic>
          <a:graphicData uri="http://schemas.openxmlformats.org/presentationml/2006/ole">
            <p:oleObj spid="_x0000_s677896" name="Equation" r:id="rId9" imgW="115560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851126" y="937759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80968" name="Object 11"/>
          <p:cNvGraphicFramePr>
            <a:graphicFrameLocks noChangeAspect="1"/>
          </p:cNvGraphicFramePr>
          <p:nvPr/>
        </p:nvGraphicFramePr>
        <p:xfrm>
          <a:off x="2398713" y="1495425"/>
          <a:ext cx="3759200" cy="1135063"/>
        </p:xfrm>
        <a:graphic>
          <a:graphicData uri="http://schemas.openxmlformats.org/presentationml/2006/ole">
            <p:oleObj spid="_x0000_s680968" name="Equation" r:id="rId4" imgW="1600200" imgH="482400" progId="Equation.DSMT4">
              <p:embed/>
            </p:oleObj>
          </a:graphicData>
        </a:graphic>
      </p:graphicFrame>
      <p:graphicFrame>
        <p:nvGraphicFramePr>
          <p:cNvPr id="680969" name="Object 13"/>
          <p:cNvGraphicFramePr>
            <a:graphicFrameLocks noChangeAspect="1"/>
          </p:cNvGraphicFramePr>
          <p:nvPr/>
        </p:nvGraphicFramePr>
        <p:xfrm>
          <a:off x="690563" y="3702847"/>
          <a:ext cx="7804150" cy="1131888"/>
        </p:xfrm>
        <a:graphic>
          <a:graphicData uri="http://schemas.openxmlformats.org/presentationml/2006/ole">
            <p:oleObj spid="_x0000_s680969" name="Equation" r:id="rId5" imgW="3593880" imgH="520560" progId="Equation.DSMT4">
              <p:embed/>
            </p:oleObj>
          </a:graphicData>
        </a:graphic>
      </p:graphicFrame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02783" y="3061929"/>
            <a:ext cx="41729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field along the interface is then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1821" y="5459104"/>
            <a:ext cx="7383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  Far away from the source, the wave along the interface of the lossy earth travels with a wavenumber of </a:t>
            </a:r>
            <a:r>
              <a:rPr lang="en-US" u="sng" dirty="0" smtClean="0">
                <a:solidFill>
                  <a:schemeClr val="bg1"/>
                </a:solidFill>
              </a:rPr>
              <a:t>free space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851126" y="1743323"/>
            <a:ext cx="36295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field in space (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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  &lt;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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/ 2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) </a:t>
            </a:r>
            <a:r>
              <a:rPr lang="en-US" sz="2000" dirty="0" smtClean="0">
                <a:solidFill>
                  <a:schemeClr val="bg1"/>
                </a:solidFill>
              </a:rPr>
              <a:t>is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80969" name="Object 13"/>
          <p:cNvGraphicFramePr>
            <a:graphicFrameLocks noChangeAspect="1"/>
          </p:cNvGraphicFramePr>
          <p:nvPr/>
        </p:nvGraphicFramePr>
        <p:xfrm>
          <a:off x="690563" y="5000625"/>
          <a:ext cx="7804150" cy="1131888"/>
        </p:xfrm>
        <a:graphic>
          <a:graphicData uri="http://schemas.openxmlformats.org/presentationml/2006/ole">
            <p:oleObj spid="_x0000_s681987" name="Equation" r:id="rId4" imgW="3593880" imgH="520560" progId="Equation.DSMT4">
              <p:embed/>
            </p:oleObj>
          </a:graphicData>
        </a:graphic>
      </p:graphicFrame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02783" y="4290581"/>
            <a:ext cx="478849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field along the interface (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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 =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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/ 2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chemeClr val="bg1"/>
                </a:solidFill>
              </a:rPr>
              <a:t> is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81988" name="Object 9"/>
          <p:cNvGraphicFramePr>
            <a:graphicFrameLocks noChangeAspect="1"/>
          </p:cNvGraphicFramePr>
          <p:nvPr/>
        </p:nvGraphicFramePr>
        <p:xfrm>
          <a:off x="839788" y="2432050"/>
          <a:ext cx="7040562" cy="1225550"/>
        </p:xfrm>
        <a:graphic>
          <a:graphicData uri="http://schemas.openxmlformats.org/presentationml/2006/ole">
            <p:oleObj spid="_x0000_s681988" name="Equation" r:id="rId5" imgW="3644640" imgH="634680" progId="Equation.DSMT4">
              <p:embed/>
            </p:oleObj>
          </a:graphicData>
        </a:graphic>
      </p:graphicFrame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654441" y="937759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Summary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Text Box 2"/>
          <p:cNvSpPr txBox="1">
            <a:spLocks noChangeArrowheads="1"/>
          </p:cNvSpPr>
          <p:nvPr/>
        </p:nvSpPr>
        <p:spPr bwMode="auto">
          <a:xfrm>
            <a:off x="6826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02174" name="Text Box 62"/>
          <p:cNvSpPr txBox="1">
            <a:spLocks noChangeArrowheads="1"/>
          </p:cNvSpPr>
          <p:nvPr/>
        </p:nvSpPr>
        <p:spPr bwMode="auto">
          <a:xfrm>
            <a:off x="5888038" y="1436688"/>
            <a:ext cx="16530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Space </a:t>
            </a:r>
            <a:r>
              <a:rPr lang="en-US" sz="2000" dirty="0">
                <a:solidFill>
                  <a:schemeClr val="bg1"/>
                </a:solidFill>
              </a:rPr>
              <a:t>wave 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2176" name="Text Box 64"/>
          <p:cNvSpPr txBox="1">
            <a:spLocks noChangeArrowheads="1"/>
          </p:cNvSpPr>
          <p:nvPr/>
        </p:nvSpPr>
        <p:spPr bwMode="auto">
          <a:xfrm>
            <a:off x="1111250" y="1316038"/>
            <a:ext cx="1812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Line Source</a:t>
            </a:r>
            <a:endParaRPr lang="en-US" sz="24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grpSp>
        <p:nvGrpSpPr>
          <p:cNvPr id="602178" name="Group 66"/>
          <p:cNvGrpSpPr>
            <a:grpSpLocks/>
          </p:cNvGrpSpPr>
          <p:nvPr/>
        </p:nvGrpSpPr>
        <p:grpSpPr bwMode="auto">
          <a:xfrm>
            <a:off x="1420813" y="1681163"/>
            <a:ext cx="6510337" cy="4529137"/>
            <a:chOff x="807" y="947"/>
            <a:chExt cx="4101" cy="2853"/>
          </a:xfrm>
        </p:grpSpPr>
        <p:sp>
          <p:nvSpPr>
            <p:cNvPr id="602173" name="Rectangle 61"/>
            <p:cNvSpPr>
              <a:spLocks noChangeArrowheads="1"/>
            </p:cNvSpPr>
            <p:nvPr/>
          </p:nvSpPr>
          <p:spPr bwMode="auto">
            <a:xfrm>
              <a:off x="807" y="2261"/>
              <a:ext cx="4101" cy="1539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115" name="Text Box 3"/>
            <p:cNvSpPr txBox="1">
              <a:spLocks noChangeArrowheads="1"/>
            </p:cNvSpPr>
            <p:nvPr/>
          </p:nvSpPr>
          <p:spPr bwMode="auto">
            <a:xfrm>
              <a:off x="3237" y="2371"/>
              <a:ext cx="103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hlink"/>
                  </a:solidFill>
                </a:rPr>
                <a:t>Lateral </a:t>
              </a:r>
              <a:r>
                <a:rPr lang="en-US" sz="2000" dirty="0">
                  <a:solidFill>
                    <a:schemeClr val="hlink"/>
                  </a:solidFill>
                </a:rPr>
                <a:t>wave</a:t>
              </a:r>
              <a:endParaRPr lang="en-US" sz="2400" dirty="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602120" name="Line 8"/>
            <p:cNvSpPr>
              <a:spLocks noChangeShapeType="1"/>
            </p:cNvSpPr>
            <p:nvPr/>
          </p:nvSpPr>
          <p:spPr bwMode="auto">
            <a:xfrm flipV="1">
              <a:off x="2623" y="1487"/>
              <a:ext cx="0" cy="49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2127" name="Line 15"/>
            <p:cNvSpPr>
              <a:spLocks noChangeShapeType="1"/>
            </p:cNvSpPr>
            <p:nvPr/>
          </p:nvSpPr>
          <p:spPr bwMode="auto">
            <a:xfrm flipV="1">
              <a:off x="2711" y="1577"/>
              <a:ext cx="197" cy="48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2128" name="Line 16"/>
            <p:cNvSpPr>
              <a:spLocks noChangeShapeType="1"/>
            </p:cNvSpPr>
            <p:nvPr/>
          </p:nvSpPr>
          <p:spPr bwMode="auto">
            <a:xfrm flipH="1" flipV="1">
              <a:off x="2287" y="1585"/>
              <a:ext cx="252" cy="47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2131" name="Group 19"/>
            <p:cNvGrpSpPr>
              <a:grpSpLocks/>
            </p:cNvGrpSpPr>
            <p:nvPr/>
          </p:nvGrpSpPr>
          <p:grpSpPr bwMode="auto">
            <a:xfrm>
              <a:off x="3302" y="2066"/>
              <a:ext cx="837" cy="178"/>
              <a:chOff x="2927" y="3325"/>
              <a:chExt cx="1034" cy="178"/>
            </a:xfrm>
          </p:grpSpPr>
          <p:sp>
            <p:nvSpPr>
              <p:cNvPr id="602129" name="Freeform 17"/>
              <p:cNvSpPr>
                <a:spLocks/>
              </p:cNvSpPr>
              <p:nvPr/>
            </p:nvSpPr>
            <p:spPr bwMode="auto">
              <a:xfrm>
                <a:off x="2927" y="3325"/>
                <a:ext cx="750" cy="178"/>
              </a:xfrm>
              <a:custGeom>
                <a:avLst/>
                <a:gdLst/>
                <a:ahLst/>
                <a:cxnLst>
                  <a:cxn ang="0">
                    <a:pos x="0" y="675"/>
                  </a:cxn>
                  <a:cxn ang="0">
                    <a:pos x="205" y="60"/>
                  </a:cxn>
                  <a:cxn ang="0">
                    <a:pos x="529" y="667"/>
                  </a:cxn>
                  <a:cxn ang="0">
                    <a:pos x="813" y="60"/>
                  </a:cxn>
                  <a:cxn ang="0">
                    <a:pos x="1113" y="660"/>
                  </a:cxn>
                  <a:cxn ang="0">
                    <a:pos x="1429" y="36"/>
                  </a:cxn>
                  <a:cxn ang="0">
                    <a:pos x="1673" y="447"/>
                  </a:cxn>
                </a:cxnLst>
                <a:rect l="0" t="0" r="r" b="b"/>
                <a:pathLst>
                  <a:path w="1673" h="675">
                    <a:moveTo>
                      <a:pt x="0" y="675"/>
                    </a:moveTo>
                    <a:cubicBezTo>
                      <a:pt x="34" y="573"/>
                      <a:pt x="117" y="61"/>
                      <a:pt x="205" y="60"/>
                    </a:cubicBezTo>
                    <a:cubicBezTo>
                      <a:pt x="293" y="59"/>
                      <a:pt x="428" y="667"/>
                      <a:pt x="529" y="667"/>
                    </a:cubicBezTo>
                    <a:cubicBezTo>
                      <a:pt x="630" y="667"/>
                      <a:pt x="716" y="61"/>
                      <a:pt x="813" y="60"/>
                    </a:cubicBezTo>
                    <a:cubicBezTo>
                      <a:pt x="910" y="59"/>
                      <a:pt x="1010" y="664"/>
                      <a:pt x="1113" y="660"/>
                    </a:cubicBezTo>
                    <a:cubicBezTo>
                      <a:pt x="1216" y="656"/>
                      <a:pt x="1336" y="72"/>
                      <a:pt x="1429" y="36"/>
                    </a:cubicBezTo>
                    <a:cubicBezTo>
                      <a:pt x="1522" y="0"/>
                      <a:pt x="1622" y="362"/>
                      <a:pt x="1673" y="447"/>
                    </a:cubicBezTo>
                  </a:path>
                </a:pathLst>
              </a:custGeom>
              <a:noFill/>
              <a:ln w="1905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2130" name="Line 18"/>
              <p:cNvSpPr>
                <a:spLocks noChangeShapeType="1"/>
              </p:cNvSpPr>
              <p:nvPr/>
            </p:nvSpPr>
            <p:spPr bwMode="auto">
              <a:xfrm>
                <a:off x="3669" y="3440"/>
                <a:ext cx="29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602132" name="Object 20"/>
            <p:cNvGraphicFramePr>
              <a:graphicFrameLocks noChangeAspect="1"/>
            </p:cNvGraphicFramePr>
            <p:nvPr/>
          </p:nvGraphicFramePr>
          <p:xfrm>
            <a:off x="2892" y="947"/>
            <a:ext cx="741" cy="540"/>
          </p:xfrm>
          <a:graphic>
            <a:graphicData uri="http://schemas.openxmlformats.org/presentationml/2006/ole">
              <p:oleObj spid="_x0000_s602132" name="Equation" r:id="rId4" imgW="609480" imgH="444240" progId="Equation.DSMT4">
                <p:embed/>
              </p:oleObj>
            </a:graphicData>
          </a:graphic>
        </p:graphicFrame>
        <p:graphicFrame>
          <p:nvGraphicFramePr>
            <p:cNvPr id="602133" name="Object 21"/>
            <p:cNvGraphicFramePr>
              <a:graphicFrameLocks noChangeAspect="1"/>
            </p:cNvGraphicFramePr>
            <p:nvPr/>
          </p:nvGraphicFramePr>
          <p:xfrm>
            <a:off x="3898" y="1446"/>
            <a:ext cx="900" cy="593"/>
          </p:xfrm>
          <a:graphic>
            <a:graphicData uri="http://schemas.openxmlformats.org/presentationml/2006/ole">
              <p:oleObj spid="_x0000_s602133" name="Equation" r:id="rId5" imgW="634680" imgH="419040" progId="Equation.DSMT4">
                <p:embed/>
              </p:oleObj>
            </a:graphicData>
          </a:graphic>
        </p:graphicFrame>
        <p:sp>
          <p:nvSpPr>
            <p:cNvPr id="602124" name="Oval 12"/>
            <p:cNvSpPr>
              <a:spLocks noChangeArrowheads="1"/>
            </p:cNvSpPr>
            <p:nvPr/>
          </p:nvSpPr>
          <p:spPr bwMode="auto">
            <a:xfrm>
              <a:off x="2567" y="2213"/>
              <a:ext cx="111" cy="10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2179" name="Text Box 67"/>
          <p:cNvSpPr txBox="1">
            <a:spLocks noChangeArrowheads="1"/>
          </p:cNvSpPr>
          <p:nvPr/>
        </p:nvSpPr>
        <p:spPr bwMode="auto">
          <a:xfrm>
            <a:off x="3413125" y="4751388"/>
            <a:ext cx="17764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Lossy </a:t>
            </a:r>
            <a:r>
              <a:rPr lang="en-US" sz="2400" dirty="0">
                <a:solidFill>
                  <a:srgbClr val="006600"/>
                </a:solidFill>
              </a:rPr>
              <a:t>earth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1203325" y="0"/>
            <a:ext cx="63912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Extension to Dipole </a:t>
            </a:r>
          </a:p>
        </p:txBody>
      </p:sp>
      <p:sp>
        <p:nvSpPr>
          <p:cNvPr id="606221" name="Text Box 13"/>
          <p:cNvSpPr txBox="1">
            <a:spLocks noChangeArrowheads="1"/>
          </p:cNvSpPr>
          <p:nvPr/>
        </p:nvSpPr>
        <p:spPr bwMode="auto">
          <a:xfrm>
            <a:off x="1250950" y="1125538"/>
            <a:ext cx="2101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Dipole Source</a:t>
            </a:r>
            <a:endParaRPr lang="en-US" sz="24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06255" name="Text Box 47"/>
          <p:cNvSpPr txBox="1">
            <a:spLocks noChangeArrowheads="1"/>
          </p:cNvSpPr>
          <p:nvPr/>
        </p:nvSpPr>
        <p:spPr bwMode="auto">
          <a:xfrm>
            <a:off x="5826623" y="1270071"/>
            <a:ext cx="16530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Space </a:t>
            </a:r>
            <a:r>
              <a:rPr lang="en-US" sz="2000" dirty="0">
                <a:solidFill>
                  <a:schemeClr val="bg1"/>
                </a:solidFill>
              </a:rPr>
              <a:t>wave 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606258" name="Group 50"/>
          <p:cNvGrpSpPr>
            <a:grpSpLocks/>
          </p:cNvGrpSpPr>
          <p:nvPr/>
        </p:nvGrpSpPr>
        <p:grpSpPr bwMode="auto">
          <a:xfrm>
            <a:off x="1524000" y="1565274"/>
            <a:ext cx="6303963" cy="4721225"/>
            <a:chOff x="1066" y="986"/>
            <a:chExt cx="3649" cy="2625"/>
          </a:xfrm>
        </p:grpSpPr>
        <p:sp>
          <p:nvSpPr>
            <p:cNvPr id="606253" name="Rectangle 45"/>
            <p:cNvSpPr>
              <a:spLocks noChangeArrowheads="1"/>
            </p:cNvSpPr>
            <p:nvPr/>
          </p:nvSpPr>
          <p:spPr bwMode="auto">
            <a:xfrm>
              <a:off x="1066" y="2261"/>
              <a:ext cx="3293" cy="135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22" name="Line 14"/>
            <p:cNvSpPr>
              <a:spLocks noChangeShapeType="1"/>
            </p:cNvSpPr>
            <p:nvPr/>
          </p:nvSpPr>
          <p:spPr bwMode="auto">
            <a:xfrm flipV="1">
              <a:off x="2716" y="1467"/>
              <a:ext cx="0" cy="49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6224" name="Line 16"/>
            <p:cNvSpPr>
              <a:spLocks noChangeShapeType="1"/>
            </p:cNvSpPr>
            <p:nvPr/>
          </p:nvSpPr>
          <p:spPr bwMode="auto">
            <a:xfrm flipV="1">
              <a:off x="2804" y="1557"/>
              <a:ext cx="197" cy="48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6225" name="Line 17"/>
            <p:cNvSpPr>
              <a:spLocks noChangeShapeType="1"/>
            </p:cNvSpPr>
            <p:nvPr/>
          </p:nvSpPr>
          <p:spPr bwMode="auto">
            <a:xfrm flipH="1" flipV="1">
              <a:off x="2380" y="1565"/>
              <a:ext cx="252" cy="47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6226" name="Group 18"/>
            <p:cNvGrpSpPr>
              <a:grpSpLocks/>
            </p:cNvGrpSpPr>
            <p:nvPr/>
          </p:nvGrpSpPr>
          <p:grpSpPr bwMode="auto">
            <a:xfrm>
              <a:off x="3395" y="2046"/>
              <a:ext cx="837" cy="178"/>
              <a:chOff x="2927" y="3325"/>
              <a:chExt cx="1034" cy="178"/>
            </a:xfrm>
          </p:grpSpPr>
          <p:sp>
            <p:nvSpPr>
              <p:cNvPr id="606227" name="Freeform 19"/>
              <p:cNvSpPr>
                <a:spLocks/>
              </p:cNvSpPr>
              <p:nvPr/>
            </p:nvSpPr>
            <p:spPr bwMode="auto">
              <a:xfrm>
                <a:off x="2927" y="3325"/>
                <a:ext cx="750" cy="178"/>
              </a:xfrm>
              <a:custGeom>
                <a:avLst/>
                <a:gdLst/>
                <a:ahLst/>
                <a:cxnLst>
                  <a:cxn ang="0">
                    <a:pos x="0" y="675"/>
                  </a:cxn>
                  <a:cxn ang="0">
                    <a:pos x="205" y="60"/>
                  </a:cxn>
                  <a:cxn ang="0">
                    <a:pos x="529" y="667"/>
                  </a:cxn>
                  <a:cxn ang="0">
                    <a:pos x="813" y="60"/>
                  </a:cxn>
                  <a:cxn ang="0">
                    <a:pos x="1113" y="660"/>
                  </a:cxn>
                  <a:cxn ang="0">
                    <a:pos x="1429" y="36"/>
                  </a:cxn>
                  <a:cxn ang="0">
                    <a:pos x="1673" y="447"/>
                  </a:cxn>
                </a:cxnLst>
                <a:rect l="0" t="0" r="r" b="b"/>
                <a:pathLst>
                  <a:path w="1673" h="675">
                    <a:moveTo>
                      <a:pt x="0" y="675"/>
                    </a:moveTo>
                    <a:cubicBezTo>
                      <a:pt x="34" y="573"/>
                      <a:pt x="117" y="61"/>
                      <a:pt x="205" y="60"/>
                    </a:cubicBezTo>
                    <a:cubicBezTo>
                      <a:pt x="293" y="59"/>
                      <a:pt x="428" y="667"/>
                      <a:pt x="529" y="667"/>
                    </a:cubicBezTo>
                    <a:cubicBezTo>
                      <a:pt x="630" y="667"/>
                      <a:pt x="716" y="61"/>
                      <a:pt x="813" y="60"/>
                    </a:cubicBezTo>
                    <a:cubicBezTo>
                      <a:pt x="910" y="59"/>
                      <a:pt x="1010" y="664"/>
                      <a:pt x="1113" y="660"/>
                    </a:cubicBezTo>
                    <a:cubicBezTo>
                      <a:pt x="1216" y="656"/>
                      <a:pt x="1336" y="72"/>
                      <a:pt x="1429" y="36"/>
                    </a:cubicBezTo>
                    <a:cubicBezTo>
                      <a:pt x="1522" y="0"/>
                      <a:pt x="1622" y="362"/>
                      <a:pt x="1673" y="447"/>
                    </a:cubicBezTo>
                  </a:path>
                </a:pathLst>
              </a:custGeom>
              <a:noFill/>
              <a:ln w="1905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6228" name="Line 20"/>
              <p:cNvSpPr>
                <a:spLocks noChangeShapeType="1"/>
              </p:cNvSpPr>
              <p:nvPr/>
            </p:nvSpPr>
            <p:spPr bwMode="auto">
              <a:xfrm>
                <a:off x="3669" y="3440"/>
                <a:ext cx="292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606229" name="Object 21"/>
            <p:cNvGraphicFramePr>
              <a:graphicFrameLocks noChangeAspect="1"/>
            </p:cNvGraphicFramePr>
            <p:nvPr/>
          </p:nvGraphicFramePr>
          <p:xfrm>
            <a:off x="3995" y="1468"/>
            <a:ext cx="720" cy="557"/>
          </p:xfrm>
          <a:graphic>
            <a:graphicData uri="http://schemas.openxmlformats.org/presentationml/2006/ole">
              <p:oleObj spid="_x0000_s606229" name="Equation" r:id="rId4" imgW="507960" imgH="393480" progId="Equation.DSMT4">
                <p:embed/>
              </p:oleObj>
            </a:graphicData>
          </a:graphic>
        </p:graphicFrame>
        <p:graphicFrame>
          <p:nvGraphicFramePr>
            <p:cNvPr id="606233" name="Object 25"/>
            <p:cNvGraphicFramePr>
              <a:graphicFrameLocks noChangeAspect="1"/>
            </p:cNvGraphicFramePr>
            <p:nvPr/>
          </p:nvGraphicFramePr>
          <p:xfrm>
            <a:off x="3056" y="986"/>
            <a:ext cx="630" cy="557"/>
          </p:xfrm>
          <a:graphic>
            <a:graphicData uri="http://schemas.openxmlformats.org/presentationml/2006/ole">
              <p:oleObj spid="_x0000_s606233" name="Equation" r:id="rId5" imgW="444240" imgH="393480" progId="Equation.DSMT4">
                <p:embed/>
              </p:oleObj>
            </a:graphicData>
          </a:graphic>
        </p:graphicFrame>
        <p:sp>
          <p:nvSpPr>
            <p:cNvPr id="606254" name="Text Box 46"/>
            <p:cNvSpPr txBox="1">
              <a:spLocks noChangeArrowheads="1"/>
            </p:cNvSpPr>
            <p:nvPr/>
          </p:nvSpPr>
          <p:spPr bwMode="auto">
            <a:xfrm>
              <a:off x="3256" y="2353"/>
              <a:ext cx="103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hlink"/>
                  </a:solidFill>
                </a:rPr>
                <a:t>Lateral </a:t>
              </a:r>
              <a:r>
                <a:rPr lang="en-US" sz="2000" dirty="0">
                  <a:solidFill>
                    <a:schemeClr val="hlink"/>
                  </a:solidFill>
                </a:rPr>
                <a:t>wave</a:t>
              </a:r>
              <a:endParaRPr lang="en-US" sz="2400" dirty="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606256" name="AutoShape 48"/>
            <p:cNvSpPr>
              <a:spLocks noChangeArrowheads="1"/>
            </p:cNvSpPr>
            <p:nvPr/>
          </p:nvSpPr>
          <p:spPr bwMode="auto">
            <a:xfrm>
              <a:off x="2570" y="2234"/>
              <a:ext cx="267" cy="56"/>
            </a:xfrm>
            <a:prstGeom prst="rightArrow">
              <a:avLst>
                <a:gd name="adj1" fmla="val 50000"/>
                <a:gd name="adj2" fmla="val 119196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6259" name="Text Box 51"/>
          <p:cNvSpPr txBox="1">
            <a:spLocks noChangeArrowheads="1"/>
          </p:cNvSpPr>
          <p:nvPr/>
        </p:nvSpPr>
        <p:spPr bwMode="auto">
          <a:xfrm>
            <a:off x="3375025" y="4789488"/>
            <a:ext cx="17764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Lossy </a:t>
            </a:r>
            <a:r>
              <a:rPr lang="en-US" sz="2400" dirty="0">
                <a:solidFill>
                  <a:srgbClr val="006600"/>
                </a:solidFill>
              </a:rPr>
              <a:t>earth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657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Important Geophysical Problem</a:t>
            </a:r>
          </a:p>
        </p:txBody>
      </p:sp>
      <p:grpSp>
        <p:nvGrpSpPr>
          <p:cNvPr id="607309" name="Group 77"/>
          <p:cNvGrpSpPr>
            <a:grpSpLocks/>
          </p:cNvGrpSpPr>
          <p:nvPr/>
        </p:nvGrpSpPr>
        <p:grpSpPr bwMode="auto">
          <a:xfrm>
            <a:off x="1136650" y="3922713"/>
            <a:ext cx="7056438" cy="2513012"/>
            <a:chOff x="716" y="2471"/>
            <a:chExt cx="4445" cy="1583"/>
          </a:xfrm>
        </p:grpSpPr>
        <p:sp>
          <p:nvSpPr>
            <p:cNvPr id="607236" name="Rectangle 4"/>
            <p:cNvSpPr>
              <a:spLocks noChangeArrowheads="1"/>
            </p:cNvSpPr>
            <p:nvPr/>
          </p:nvSpPr>
          <p:spPr bwMode="auto">
            <a:xfrm>
              <a:off x="716" y="2782"/>
              <a:ext cx="4445" cy="1272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37" name="Text Box 5"/>
            <p:cNvSpPr txBox="1">
              <a:spLocks noChangeArrowheads="1"/>
            </p:cNvSpPr>
            <p:nvPr/>
          </p:nvSpPr>
          <p:spPr bwMode="auto">
            <a:xfrm>
              <a:off x="2398" y="2471"/>
              <a:ext cx="103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hlink"/>
                  </a:solidFill>
                </a:rPr>
                <a:t>Lateral </a:t>
              </a:r>
              <a:r>
                <a:rPr lang="en-US" sz="2000" dirty="0">
                  <a:solidFill>
                    <a:schemeClr val="hlink"/>
                  </a:solidFill>
                </a:rPr>
                <a:t>wave</a:t>
              </a:r>
              <a:endParaRPr lang="en-US" sz="2400" dirty="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607249" name="Oval 17"/>
            <p:cNvSpPr>
              <a:spLocks noChangeArrowheads="1"/>
            </p:cNvSpPr>
            <p:nvPr/>
          </p:nvSpPr>
          <p:spPr bwMode="auto">
            <a:xfrm>
              <a:off x="3940" y="3174"/>
              <a:ext cx="111" cy="103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50" name="Text Box 18"/>
            <p:cNvSpPr txBox="1">
              <a:spLocks noChangeArrowheads="1"/>
            </p:cNvSpPr>
            <p:nvPr/>
          </p:nvSpPr>
          <p:spPr bwMode="auto">
            <a:xfrm>
              <a:off x="1480" y="3589"/>
              <a:ext cx="113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</a:rPr>
                <a:t>TX line source</a:t>
              </a:r>
              <a:endParaRPr lang="en-US" sz="24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07251" name="Text Box 19"/>
            <p:cNvSpPr txBox="1">
              <a:spLocks noChangeArrowheads="1"/>
            </p:cNvSpPr>
            <p:nvPr/>
          </p:nvSpPr>
          <p:spPr bwMode="auto">
            <a:xfrm>
              <a:off x="3974" y="3281"/>
              <a:ext cx="11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</a:rPr>
                <a:t>RX line source</a:t>
              </a:r>
              <a:endParaRPr lang="en-US" sz="24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07252" name="Line 20"/>
            <p:cNvSpPr>
              <a:spLocks noChangeShapeType="1"/>
            </p:cNvSpPr>
            <p:nvPr/>
          </p:nvSpPr>
          <p:spPr bwMode="auto">
            <a:xfrm flipV="1">
              <a:off x="1655" y="2782"/>
              <a:ext cx="653" cy="55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3" name="Line 21"/>
            <p:cNvSpPr>
              <a:spLocks noChangeShapeType="1"/>
            </p:cNvSpPr>
            <p:nvPr/>
          </p:nvSpPr>
          <p:spPr bwMode="auto">
            <a:xfrm>
              <a:off x="2308" y="2782"/>
              <a:ext cx="125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4" name="Line 22"/>
            <p:cNvSpPr>
              <a:spLocks noChangeShapeType="1"/>
            </p:cNvSpPr>
            <p:nvPr/>
          </p:nvSpPr>
          <p:spPr bwMode="auto">
            <a:xfrm>
              <a:off x="3555" y="2782"/>
              <a:ext cx="421" cy="39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39" name="Oval 7"/>
            <p:cNvSpPr>
              <a:spLocks noChangeArrowheads="1"/>
            </p:cNvSpPr>
            <p:nvPr/>
          </p:nvSpPr>
          <p:spPr bwMode="auto">
            <a:xfrm>
              <a:off x="1600" y="3284"/>
              <a:ext cx="111" cy="10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55" name="Line 23"/>
            <p:cNvSpPr>
              <a:spLocks noChangeShapeType="1"/>
            </p:cNvSpPr>
            <p:nvPr/>
          </p:nvSpPr>
          <p:spPr bwMode="auto">
            <a:xfrm flipV="1">
              <a:off x="1690" y="3230"/>
              <a:ext cx="2209" cy="10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6" name="Text Box 24"/>
            <p:cNvSpPr txBox="1">
              <a:spLocks noChangeArrowheads="1"/>
            </p:cNvSpPr>
            <p:nvPr/>
          </p:nvSpPr>
          <p:spPr bwMode="auto">
            <a:xfrm>
              <a:off x="2782" y="3429"/>
              <a:ext cx="9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Space </a:t>
              </a:r>
              <a:r>
                <a:rPr lang="en-US" sz="2000" dirty="0">
                  <a:solidFill>
                    <a:schemeClr val="bg1"/>
                  </a:solidFill>
                </a:rPr>
                <a:t>wave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07258" name="Line 26"/>
            <p:cNvSpPr>
              <a:spLocks noChangeShapeType="1"/>
            </p:cNvSpPr>
            <p:nvPr/>
          </p:nvSpPr>
          <p:spPr bwMode="auto">
            <a:xfrm>
              <a:off x="1665" y="2813"/>
              <a:ext cx="0" cy="4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7259" name="Object 27"/>
            <p:cNvGraphicFramePr>
              <a:graphicFrameLocks noChangeAspect="1"/>
            </p:cNvGraphicFramePr>
            <p:nvPr/>
          </p:nvGraphicFramePr>
          <p:xfrm>
            <a:off x="1393" y="2903"/>
            <a:ext cx="212" cy="293"/>
          </p:xfrm>
          <a:graphic>
            <a:graphicData uri="http://schemas.openxmlformats.org/presentationml/2006/ole">
              <p:oleObj spid="_x0000_s607259" name="Equation" r:id="rId4" imgW="164880" imgH="228600" progId="Equation.DSMT4">
                <p:embed/>
              </p:oleObj>
            </a:graphicData>
          </a:graphic>
        </p:graphicFrame>
        <p:sp>
          <p:nvSpPr>
            <p:cNvPr id="607260" name="Line 28"/>
            <p:cNvSpPr>
              <a:spLocks noChangeShapeType="1"/>
            </p:cNvSpPr>
            <p:nvPr/>
          </p:nvSpPr>
          <p:spPr bwMode="auto">
            <a:xfrm>
              <a:off x="3997" y="2857"/>
              <a:ext cx="0" cy="29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7261" name="Object 29"/>
            <p:cNvGraphicFramePr>
              <a:graphicFrameLocks noChangeAspect="1"/>
            </p:cNvGraphicFramePr>
            <p:nvPr/>
          </p:nvGraphicFramePr>
          <p:xfrm>
            <a:off x="4065" y="2802"/>
            <a:ext cx="212" cy="293"/>
          </p:xfrm>
          <a:graphic>
            <a:graphicData uri="http://schemas.openxmlformats.org/presentationml/2006/ole">
              <p:oleObj spid="_x0000_s607261" name="Equation" r:id="rId5" imgW="164880" imgH="228600" progId="Equation.DSMT4">
                <p:embed/>
              </p:oleObj>
            </a:graphicData>
          </a:graphic>
        </p:graphicFrame>
        <p:sp>
          <p:nvSpPr>
            <p:cNvPr id="607262" name="Freeform 30"/>
            <p:cNvSpPr>
              <a:spLocks/>
            </p:cNvSpPr>
            <p:nvPr/>
          </p:nvSpPr>
          <p:spPr bwMode="auto">
            <a:xfrm>
              <a:off x="1664" y="3098"/>
              <a:ext cx="172" cy="8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"/>
                </a:cxn>
                <a:cxn ang="0">
                  <a:pos x="129" y="29"/>
                </a:cxn>
                <a:cxn ang="0">
                  <a:pos x="172" y="80"/>
                </a:cxn>
              </a:cxnLst>
              <a:rect l="0" t="0" r="r" b="b"/>
              <a:pathLst>
                <a:path w="172" h="80">
                  <a:moveTo>
                    <a:pt x="0" y="11"/>
                  </a:moveTo>
                  <a:cubicBezTo>
                    <a:pt x="23" y="5"/>
                    <a:pt x="47" y="0"/>
                    <a:pt x="68" y="3"/>
                  </a:cubicBezTo>
                  <a:cubicBezTo>
                    <a:pt x="89" y="6"/>
                    <a:pt x="112" y="16"/>
                    <a:pt x="129" y="29"/>
                  </a:cubicBezTo>
                  <a:cubicBezTo>
                    <a:pt x="146" y="42"/>
                    <a:pt x="159" y="61"/>
                    <a:pt x="172" y="8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63" name="Freeform 31"/>
            <p:cNvSpPr>
              <a:spLocks/>
            </p:cNvSpPr>
            <p:nvPr/>
          </p:nvSpPr>
          <p:spPr bwMode="auto">
            <a:xfrm>
              <a:off x="3847" y="3008"/>
              <a:ext cx="146" cy="51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52" y="8"/>
                </a:cxn>
                <a:cxn ang="0">
                  <a:pos x="0" y="51"/>
                </a:cxn>
              </a:cxnLst>
              <a:rect l="0" t="0" r="r" b="b"/>
              <a:pathLst>
                <a:path w="146" h="51">
                  <a:moveTo>
                    <a:pt x="146" y="0"/>
                  </a:moveTo>
                  <a:cubicBezTo>
                    <a:pt x="111" y="0"/>
                    <a:pt x="76" y="0"/>
                    <a:pt x="52" y="8"/>
                  </a:cubicBezTo>
                  <a:cubicBezTo>
                    <a:pt x="28" y="16"/>
                    <a:pt x="10" y="42"/>
                    <a:pt x="0" y="51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7265" name="Object 33"/>
            <p:cNvGraphicFramePr>
              <a:graphicFrameLocks noChangeAspect="1"/>
            </p:cNvGraphicFramePr>
            <p:nvPr/>
          </p:nvGraphicFramePr>
          <p:xfrm>
            <a:off x="2251" y="3328"/>
            <a:ext cx="196" cy="212"/>
          </p:xfrm>
          <a:graphic>
            <a:graphicData uri="http://schemas.openxmlformats.org/presentationml/2006/ole">
              <p:oleObj spid="_x0000_s607265" name="Equation" r:id="rId6" imgW="152280" imgH="164880" progId="Equation.DSMT4">
                <p:embed/>
              </p:oleObj>
            </a:graphicData>
          </a:graphic>
        </p:graphicFrame>
        <p:sp>
          <p:nvSpPr>
            <p:cNvPr id="607267" name="Line 35"/>
            <p:cNvSpPr>
              <a:spLocks noChangeShapeType="1"/>
            </p:cNvSpPr>
            <p:nvPr/>
          </p:nvSpPr>
          <p:spPr bwMode="auto">
            <a:xfrm flipV="1">
              <a:off x="1689" y="2774"/>
              <a:ext cx="1298" cy="5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68" name="Line 36"/>
            <p:cNvSpPr>
              <a:spLocks noChangeShapeType="1"/>
            </p:cNvSpPr>
            <p:nvPr/>
          </p:nvSpPr>
          <p:spPr bwMode="auto">
            <a:xfrm>
              <a:off x="2956" y="2783"/>
              <a:ext cx="942" cy="3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7273" name="Object 41"/>
            <p:cNvGraphicFramePr>
              <a:graphicFrameLocks noChangeAspect="1"/>
            </p:cNvGraphicFramePr>
            <p:nvPr/>
          </p:nvGraphicFramePr>
          <p:xfrm>
            <a:off x="1821" y="2791"/>
            <a:ext cx="196" cy="272"/>
          </p:xfrm>
          <a:graphic>
            <a:graphicData uri="http://schemas.openxmlformats.org/presentationml/2006/ole">
              <p:oleObj spid="_x0000_s607273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607274" name="Object 42"/>
            <p:cNvGraphicFramePr>
              <a:graphicFrameLocks noChangeAspect="1"/>
            </p:cNvGraphicFramePr>
            <p:nvPr/>
          </p:nvGraphicFramePr>
          <p:xfrm>
            <a:off x="3718" y="2743"/>
            <a:ext cx="204" cy="246"/>
          </p:xfrm>
          <a:graphic>
            <a:graphicData uri="http://schemas.openxmlformats.org/presentationml/2006/ole">
              <p:oleObj spid="_x0000_s607274" name="Equation" r:id="rId8" imgW="190440" imgH="228600" progId="Equation.DSMT4">
                <p:embed/>
              </p:oleObj>
            </a:graphicData>
          </a:graphic>
        </p:graphicFrame>
        <p:graphicFrame>
          <p:nvGraphicFramePr>
            <p:cNvPr id="607276" name="Object 44"/>
            <p:cNvGraphicFramePr>
              <a:graphicFrameLocks noChangeAspect="1"/>
            </p:cNvGraphicFramePr>
            <p:nvPr/>
          </p:nvGraphicFramePr>
          <p:xfrm>
            <a:off x="2856" y="2835"/>
            <a:ext cx="210" cy="269"/>
          </p:xfrm>
          <a:graphic>
            <a:graphicData uri="http://schemas.openxmlformats.org/presentationml/2006/ole">
              <p:oleObj spid="_x0000_s607276" name="Equation" r:id="rId9" imgW="177480" imgH="228600" progId="Equation.DSMT4">
                <p:embed/>
              </p:oleObj>
            </a:graphicData>
          </a:graphic>
        </p:graphicFrame>
        <p:sp>
          <p:nvSpPr>
            <p:cNvPr id="607278" name="Text Box 46"/>
            <p:cNvSpPr txBox="1">
              <a:spLocks noChangeArrowheads="1"/>
            </p:cNvSpPr>
            <p:nvPr/>
          </p:nvSpPr>
          <p:spPr bwMode="auto">
            <a:xfrm>
              <a:off x="3886" y="3767"/>
              <a:ext cx="95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9900"/>
                  </a:solidFill>
                </a:rPr>
                <a:t>Lossy </a:t>
              </a:r>
              <a:r>
                <a:rPr lang="en-US" sz="2000" dirty="0">
                  <a:solidFill>
                    <a:srgbClr val="009900"/>
                  </a:solidFill>
                </a:rPr>
                <a:t>earth</a:t>
              </a:r>
            </a:p>
          </p:txBody>
        </p:sp>
        <p:sp>
          <p:nvSpPr>
            <p:cNvPr id="607281" name="Line 49"/>
            <p:cNvSpPr>
              <a:spLocks noChangeShapeType="1"/>
            </p:cNvSpPr>
            <p:nvPr/>
          </p:nvSpPr>
          <p:spPr bwMode="auto">
            <a:xfrm flipV="1">
              <a:off x="2744" y="3280"/>
              <a:ext cx="200" cy="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82" name="Line 50"/>
            <p:cNvSpPr>
              <a:spLocks noChangeShapeType="1"/>
            </p:cNvSpPr>
            <p:nvPr/>
          </p:nvSpPr>
          <p:spPr bwMode="auto">
            <a:xfrm flipV="1">
              <a:off x="2312" y="2962"/>
              <a:ext cx="232" cy="9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83" name="Line 51"/>
            <p:cNvSpPr>
              <a:spLocks noChangeShapeType="1"/>
            </p:cNvSpPr>
            <p:nvPr/>
          </p:nvSpPr>
          <p:spPr bwMode="auto">
            <a:xfrm>
              <a:off x="3352" y="2951"/>
              <a:ext cx="176" cy="7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84" name="Line 52"/>
            <p:cNvSpPr>
              <a:spLocks noChangeShapeType="1"/>
            </p:cNvSpPr>
            <p:nvPr/>
          </p:nvSpPr>
          <p:spPr bwMode="auto">
            <a:xfrm flipV="1">
              <a:off x="2040" y="2872"/>
              <a:ext cx="168" cy="1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85" name="Line 53"/>
            <p:cNvSpPr>
              <a:spLocks noChangeShapeType="1"/>
            </p:cNvSpPr>
            <p:nvPr/>
          </p:nvSpPr>
          <p:spPr bwMode="auto">
            <a:xfrm flipV="1">
              <a:off x="2472" y="2784"/>
              <a:ext cx="22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86" name="Line 54"/>
            <p:cNvSpPr>
              <a:spLocks noChangeShapeType="1"/>
            </p:cNvSpPr>
            <p:nvPr/>
          </p:nvSpPr>
          <p:spPr bwMode="auto">
            <a:xfrm flipV="1">
              <a:off x="3224" y="2784"/>
              <a:ext cx="22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87" name="Line 55"/>
            <p:cNvSpPr>
              <a:spLocks noChangeShapeType="1"/>
            </p:cNvSpPr>
            <p:nvPr/>
          </p:nvSpPr>
          <p:spPr bwMode="auto">
            <a:xfrm>
              <a:off x="3664" y="2888"/>
              <a:ext cx="170" cy="16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7289" name="Text Box 57"/>
          <p:cNvSpPr txBox="1">
            <a:spLocks noChangeArrowheads="1"/>
          </p:cNvSpPr>
          <p:nvPr/>
        </p:nvSpPr>
        <p:spPr bwMode="auto">
          <a:xfrm>
            <a:off x="555625" y="1420813"/>
            <a:ext cx="4171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The field is asymptotically evaluated for</a:t>
            </a:r>
          </a:p>
        </p:txBody>
      </p:sp>
      <p:graphicFrame>
        <p:nvGraphicFramePr>
          <p:cNvPr id="607304" name="Object 72"/>
          <p:cNvGraphicFramePr>
            <a:graphicFrameLocks noChangeAspect="1"/>
          </p:cNvGraphicFramePr>
          <p:nvPr/>
        </p:nvGraphicFramePr>
        <p:xfrm>
          <a:off x="4788727" y="1393336"/>
          <a:ext cx="986064" cy="373510"/>
        </p:xfrm>
        <a:graphic>
          <a:graphicData uri="http://schemas.openxmlformats.org/presentationml/2006/ole">
            <p:oleObj spid="_x0000_s607304" name="Equation" r:id="rId10" imgW="469800" imgH="177480" progId="Equation.DSMT4">
              <p:embed/>
            </p:oleObj>
          </a:graphicData>
        </a:graphic>
      </p:graphicFrame>
      <p:sp>
        <p:nvSpPr>
          <p:cNvPr id="607305" name="Text Box 73"/>
          <p:cNvSpPr txBox="1">
            <a:spLocks noChangeArrowheads="1"/>
          </p:cNvSpPr>
          <p:nvPr/>
        </p:nvSpPr>
        <p:spPr bwMode="auto">
          <a:xfrm>
            <a:off x="898525" y="2119313"/>
            <a:ext cx="6076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Two types of wave fields are important for large distances:</a:t>
            </a:r>
          </a:p>
        </p:txBody>
      </p:sp>
      <p:sp>
        <p:nvSpPr>
          <p:cNvPr id="607306" name="Text Box 74"/>
          <p:cNvSpPr txBox="1">
            <a:spLocks noChangeArrowheads="1"/>
          </p:cNvSpPr>
          <p:nvPr/>
        </p:nvSpPr>
        <p:spPr bwMode="auto">
          <a:xfrm>
            <a:off x="1162571" y="2627313"/>
            <a:ext cx="1739579" cy="8002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chemeClr val="bg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Space </a:t>
            </a:r>
            <a:r>
              <a:rPr lang="en-US" dirty="0">
                <a:solidFill>
                  <a:schemeClr val="bg1"/>
                </a:solidFill>
              </a:rPr>
              <a:t>wave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Lateral </a:t>
            </a:r>
            <a:r>
              <a:rPr lang="en-US" dirty="0">
                <a:solidFill>
                  <a:schemeClr val="hlink"/>
                </a:solidFill>
              </a:rPr>
              <a:t>wave</a:t>
            </a:r>
          </a:p>
        </p:txBody>
      </p:sp>
      <p:sp>
        <p:nvSpPr>
          <p:cNvPr id="607307" name="Text Box 75"/>
          <p:cNvSpPr txBox="1">
            <a:spLocks noChangeArrowheads="1"/>
          </p:cNvSpPr>
          <p:nvPr/>
        </p:nvSpPr>
        <p:spPr bwMode="auto">
          <a:xfrm>
            <a:off x="3417671" y="2745404"/>
            <a:ext cx="5010150" cy="5810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Note: More will be said about these waves in the next chapter on “Radiation Physics of Layered Media.”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Important Geophysical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09283" name="Object 3"/>
          <p:cNvGraphicFramePr>
            <a:graphicFrameLocks noChangeAspect="1"/>
          </p:cNvGraphicFramePr>
          <p:nvPr/>
        </p:nvGraphicFramePr>
        <p:xfrm>
          <a:off x="2735263" y="3992563"/>
          <a:ext cx="3311525" cy="930275"/>
        </p:xfrm>
        <a:graphic>
          <a:graphicData uri="http://schemas.openxmlformats.org/presentationml/2006/ole">
            <p:oleObj spid="_x0000_s609283" name="Equation" r:id="rId4" imgW="1625400" imgH="457200" progId="Equation.DSMT4">
              <p:embed/>
            </p:oleObj>
          </a:graphicData>
        </a:graphic>
      </p:graphicFrame>
      <p:graphicFrame>
        <p:nvGraphicFramePr>
          <p:cNvPr id="609284" name="Object 4"/>
          <p:cNvGraphicFramePr>
            <a:graphicFrameLocks noChangeAspect="1"/>
          </p:cNvGraphicFramePr>
          <p:nvPr/>
        </p:nvGraphicFramePr>
        <p:xfrm>
          <a:off x="2640013" y="4900613"/>
          <a:ext cx="3184525" cy="1084262"/>
        </p:xfrm>
        <a:graphic>
          <a:graphicData uri="http://schemas.openxmlformats.org/presentationml/2006/ole">
            <p:oleObj spid="_x0000_s609284" name="Equation" r:id="rId5" imgW="1562040" imgH="533160" progId="Equation.DSMT4">
              <p:embed/>
            </p:oleObj>
          </a:graphicData>
        </a:graphic>
      </p:graphicFrame>
      <p:sp>
        <p:nvSpPr>
          <p:cNvPr id="609285" name="Text Box 5"/>
          <p:cNvSpPr txBox="1">
            <a:spLocks noChangeArrowheads="1"/>
          </p:cNvSpPr>
          <p:nvPr/>
        </p:nvSpPr>
        <p:spPr bwMode="auto">
          <a:xfrm>
            <a:off x="779463" y="4198938"/>
            <a:ext cx="16530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Space </a:t>
            </a:r>
            <a:r>
              <a:rPr lang="en-US" sz="2000" dirty="0">
                <a:solidFill>
                  <a:schemeClr val="bg1"/>
                </a:solidFill>
              </a:rPr>
              <a:t>wave: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9286" name="Text Box 6"/>
          <p:cNvSpPr txBox="1">
            <a:spLocks noChangeArrowheads="1"/>
          </p:cNvSpPr>
          <p:nvPr/>
        </p:nvSpPr>
        <p:spPr bwMode="auto">
          <a:xfrm>
            <a:off x="777875" y="5235575"/>
            <a:ext cx="17091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Lateral </a:t>
            </a:r>
            <a:r>
              <a:rPr lang="en-US" sz="2000" dirty="0">
                <a:solidFill>
                  <a:schemeClr val="hlink"/>
                </a:solidFill>
              </a:rPr>
              <a:t>wave:</a:t>
            </a:r>
            <a:endParaRPr lang="en-US" sz="24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09287" name="Text Box 7"/>
          <p:cNvSpPr txBox="1">
            <a:spLocks noChangeArrowheads="1"/>
          </p:cNvSpPr>
          <p:nvPr/>
        </p:nvSpPr>
        <p:spPr bwMode="auto">
          <a:xfrm>
            <a:off x="6098268" y="4996770"/>
            <a:ext cx="2838904" cy="95410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hlink"/>
                </a:solidFill>
              </a:rPr>
              <a:t>This will be the dominant field for a </a:t>
            </a:r>
            <a:r>
              <a:rPr lang="en-US" u="sng" dirty="0">
                <a:solidFill>
                  <a:schemeClr val="hlink"/>
                </a:solidFill>
              </a:rPr>
              <a:t>lossy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earth</a:t>
            </a:r>
          </a:p>
          <a:p>
            <a:pPr algn="ctr"/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sz="2000" i="1" dirty="0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sz="2000" baseline="-25000" dirty="0">
                <a:solidFill>
                  <a:schemeClr val="hlink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chemeClr val="hlink"/>
                </a:solidFill>
              </a:rPr>
              <a:t> is complex).</a:t>
            </a:r>
          </a:p>
        </p:txBody>
      </p:sp>
      <p:sp>
        <p:nvSpPr>
          <p:cNvPr id="609288" name="Text Box 8"/>
          <p:cNvSpPr txBox="1">
            <a:spLocks noChangeArrowheads="1"/>
          </p:cNvSpPr>
          <p:nvPr/>
        </p:nvSpPr>
        <p:spPr bwMode="auto">
          <a:xfrm>
            <a:off x="1774824" y="6306684"/>
            <a:ext cx="544258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Note: </a:t>
            </a:r>
            <a:r>
              <a:rPr lang="en-US" dirty="0" smtClean="0">
                <a:solidFill>
                  <a:schemeClr val="bg2"/>
                </a:solidFill>
              </a:rPr>
              <a:t>Amplitude </a:t>
            </a:r>
            <a:r>
              <a:rPr lang="en-US" dirty="0" smtClean="0">
                <a:solidFill>
                  <a:schemeClr val="bg2"/>
                </a:solidFill>
              </a:rPr>
              <a:t>terms </a:t>
            </a:r>
            <a:r>
              <a:rPr lang="en-US" dirty="0">
                <a:solidFill>
                  <a:schemeClr val="bg2"/>
                </a:solidFill>
              </a:rPr>
              <a:t>have been </a:t>
            </a:r>
            <a:r>
              <a:rPr lang="en-US" dirty="0" smtClean="0">
                <a:solidFill>
                  <a:schemeClr val="bg2"/>
                </a:solidFill>
              </a:rPr>
              <a:t>suppressed here.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39</a:t>
            </a:fld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1187450" y="936625"/>
            <a:ext cx="7056438" cy="2743200"/>
            <a:chOff x="1187450" y="936625"/>
            <a:chExt cx="7056438" cy="2743200"/>
          </a:xfrm>
        </p:grpSpPr>
        <p:sp>
          <p:nvSpPr>
            <p:cNvPr id="609323" name="Rectangle 43"/>
            <p:cNvSpPr>
              <a:spLocks noChangeArrowheads="1"/>
            </p:cNvSpPr>
            <p:nvPr/>
          </p:nvSpPr>
          <p:spPr bwMode="auto">
            <a:xfrm>
              <a:off x="1187450" y="1660525"/>
              <a:ext cx="7056438" cy="20193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324" name="Text Box 44"/>
            <p:cNvSpPr txBox="1">
              <a:spLocks noChangeArrowheads="1"/>
            </p:cNvSpPr>
            <p:nvPr/>
          </p:nvSpPr>
          <p:spPr bwMode="auto">
            <a:xfrm>
              <a:off x="1978025" y="1116013"/>
              <a:ext cx="163859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hlink"/>
                  </a:solidFill>
                </a:rPr>
                <a:t>Lateral </a:t>
              </a:r>
              <a:r>
                <a:rPr lang="en-US" sz="2000" dirty="0">
                  <a:solidFill>
                    <a:schemeClr val="hlink"/>
                  </a:solidFill>
                </a:rPr>
                <a:t>wave</a:t>
              </a:r>
              <a:endParaRPr lang="en-US" sz="2400" dirty="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609326" name="Oval 46"/>
            <p:cNvSpPr>
              <a:spLocks noChangeArrowheads="1"/>
            </p:cNvSpPr>
            <p:nvPr/>
          </p:nvSpPr>
          <p:spPr bwMode="auto">
            <a:xfrm>
              <a:off x="6305550" y="2282825"/>
              <a:ext cx="176213" cy="163513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327" name="Text Box 47"/>
            <p:cNvSpPr txBox="1">
              <a:spLocks noChangeArrowheads="1"/>
            </p:cNvSpPr>
            <p:nvPr/>
          </p:nvSpPr>
          <p:spPr bwMode="auto">
            <a:xfrm>
              <a:off x="2400300" y="2941638"/>
              <a:ext cx="18081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</a:rPr>
                <a:t>TX line source</a:t>
              </a:r>
              <a:endParaRPr lang="en-US" sz="24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09328" name="Text Box 48"/>
            <p:cNvSpPr txBox="1">
              <a:spLocks noChangeArrowheads="1"/>
            </p:cNvSpPr>
            <p:nvPr/>
          </p:nvSpPr>
          <p:spPr bwMode="auto">
            <a:xfrm>
              <a:off x="6359525" y="2452688"/>
              <a:ext cx="18367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</a:rPr>
                <a:t>RX line source</a:t>
              </a:r>
              <a:endParaRPr lang="en-US" sz="24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09329" name="Line 49"/>
            <p:cNvSpPr>
              <a:spLocks noChangeShapeType="1"/>
            </p:cNvSpPr>
            <p:nvPr/>
          </p:nvSpPr>
          <p:spPr bwMode="auto">
            <a:xfrm flipV="1">
              <a:off x="2678113" y="1660525"/>
              <a:ext cx="1036637" cy="8731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31" name="Line 51"/>
            <p:cNvSpPr>
              <a:spLocks noChangeShapeType="1"/>
            </p:cNvSpPr>
            <p:nvPr/>
          </p:nvSpPr>
          <p:spPr bwMode="auto">
            <a:xfrm>
              <a:off x="5690961" y="1649639"/>
              <a:ext cx="668338" cy="63023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32" name="Oval 52"/>
            <p:cNvSpPr>
              <a:spLocks noChangeArrowheads="1"/>
            </p:cNvSpPr>
            <p:nvPr/>
          </p:nvSpPr>
          <p:spPr bwMode="auto">
            <a:xfrm>
              <a:off x="2590800" y="2457450"/>
              <a:ext cx="176213" cy="1635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333" name="Line 53"/>
            <p:cNvSpPr>
              <a:spLocks noChangeShapeType="1"/>
            </p:cNvSpPr>
            <p:nvPr/>
          </p:nvSpPr>
          <p:spPr bwMode="auto">
            <a:xfrm flipV="1">
              <a:off x="2733675" y="2371725"/>
              <a:ext cx="3506788" cy="1619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34" name="Text Box 54"/>
            <p:cNvSpPr txBox="1">
              <a:spLocks noChangeArrowheads="1"/>
            </p:cNvSpPr>
            <p:nvPr/>
          </p:nvSpPr>
          <p:spPr bwMode="auto">
            <a:xfrm>
              <a:off x="4467225" y="2687638"/>
              <a:ext cx="1582484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Space </a:t>
              </a:r>
              <a:r>
                <a:rPr lang="en-US" sz="2000" dirty="0">
                  <a:solidFill>
                    <a:schemeClr val="bg1"/>
                  </a:solidFill>
                </a:rPr>
                <a:t>wave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09335" name="Line 55"/>
            <p:cNvSpPr>
              <a:spLocks noChangeShapeType="1"/>
            </p:cNvSpPr>
            <p:nvPr/>
          </p:nvSpPr>
          <p:spPr bwMode="auto">
            <a:xfrm>
              <a:off x="2693988" y="1709738"/>
              <a:ext cx="0" cy="64135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9336" name="Object 56"/>
            <p:cNvGraphicFramePr>
              <a:graphicFrameLocks noChangeAspect="1"/>
            </p:cNvGraphicFramePr>
            <p:nvPr/>
          </p:nvGraphicFramePr>
          <p:xfrm>
            <a:off x="2262188" y="1852613"/>
            <a:ext cx="336550" cy="465137"/>
          </p:xfrm>
          <a:graphic>
            <a:graphicData uri="http://schemas.openxmlformats.org/presentationml/2006/ole">
              <p:oleObj spid="_x0000_s609336" name="Equation" r:id="rId6" imgW="164880" imgH="228600" progId="Equation.DSMT4">
                <p:embed/>
              </p:oleObj>
            </a:graphicData>
          </a:graphic>
        </p:graphicFrame>
        <p:sp>
          <p:nvSpPr>
            <p:cNvPr id="609337" name="Line 57"/>
            <p:cNvSpPr>
              <a:spLocks noChangeShapeType="1"/>
            </p:cNvSpPr>
            <p:nvPr/>
          </p:nvSpPr>
          <p:spPr bwMode="auto">
            <a:xfrm>
              <a:off x="6396038" y="1779588"/>
              <a:ext cx="0" cy="46513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9338" name="Object 58"/>
            <p:cNvGraphicFramePr>
              <a:graphicFrameLocks noChangeAspect="1"/>
            </p:cNvGraphicFramePr>
            <p:nvPr/>
          </p:nvGraphicFramePr>
          <p:xfrm>
            <a:off x="6503988" y="1692275"/>
            <a:ext cx="336550" cy="465138"/>
          </p:xfrm>
          <a:graphic>
            <a:graphicData uri="http://schemas.openxmlformats.org/presentationml/2006/ole">
              <p:oleObj spid="_x0000_s609338" name="Equation" r:id="rId7" imgW="164880" imgH="228600" progId="Equation.DSMT4">
                <p:embed/>
              </p:oleObj>
            </a:graphicData>
          </a:graphic>
        </p:graphicFrame>
        <p:sp>
          <p:nvSpPr>
            <p:cNvPr id="609339" name="Freeform 59"/>
            <p:cNvSpPr>
              <a:spLocks/>
            </p:cNvSpPr>
            <p:nvPr/>
          </p:nvSpPr>
          <p:spPr bwMode="auto">
            <a:xfrm>
              <a:off x="2692400" y="2162175"/>
              <a:ext cx="273050" cy="1270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"/>
                </a:cxn>
                <a:cxn ang="0">
                  <a:pos x="129" y="29"/>
                </a:cxn>
                <a:cxn ang="0">
                  <a:pos x="172" y="80"/>
                </a:cxn>
              </a:cxnLst>
              <a:rect l="0" t="0" r="r" b="b"/>
              <a:pathLst>
                <a:path w="172" h="80">
                  <a:moveTo>
                    <a:pt x="0" y="11"/>
                  </a:moveTo>
                  <a:cubicBezTo>
                    <a:pt x="23" y="5"/>
                    <a:pt x="47" y="0"/>
                    <a:pt x="68" y="3"/>
                  </a:cubicBezTo>
                  <a:cubicBezTo>
                    <a:pt x="89" y="6"/>
                    <a:pt x="112" y="16"/>
                    <a:pt x="129" y="29"/>
                  </a:cubicBezTo>
                  <a:cubicBezTo>
                    <a:pt x="146" y="42"/>
                    <a:pt x="159" y="61"/>
                    <a:pt x="172" y="8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40" name="Freeform 60"/>
            <p:cNvSpPr>
              <a:spLocks/>
            </p:cNvSpPr>
            <p:nvPr/>
          </p:nvSpPr>
          <p:spPr bwMode="auto">
            <a:xfrm>
              <a:off x="6157913" y="2019300"/>
              <a:ext cx="231775" cy="80963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52" y="8"/>
                </a:cxn>
                <a:cxn ang="0">
                  <a:pos x="0" y="51"/>
                </a:cxn>
              </a:cxnLst>
              <a:rect l="0" t="0" r="r" b="b"/>
              <a:pathLst>
                <a:path w="146" h="51">
                  <a:moveTo>
                    <a:pt x="146" y="0"/>
                  </a:moveTo>
                  <a:cubicBezTo>
                    <a:pt x="111" y="0"/>
                    <a:pt x="76" y="0"/>
                    <a:pt x="52" y="8"/>
                  </a:cubicBezTo>
                  <a:cubicBezTo>
                    <a:pt x="28" y="16"/>
                    <a:pt x="10" y="42"/>
                    <a:pt x="0" y="51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9341" name="Object 61"/>
            <p:cNvGraphicFramePr>
              <a:graphicFrameLocks noChangeAspect="1"/>
            </p:cNvGraphicFramePr>
            <p:nvPr/>
          </p:nvGraphicFramePr>
          <p:xfrm>
            <a:off x="3624263" y="2527300"/>
            <a:ext cx="311150" cy="336550"/>
          </p:xfrm>
          <a:graphic>
            <a:graphicData uri="http://schemas.openxmlformats.org/presentationml/2006/ole">
              <p:oleObj spid="_x0000_s609341" name="Equation" r:id="rId8" imgW="152280" imgH="164880" progId="Equation.DSMT4">
                <p:embed/>
              </p:oleObj>
            </a:graphicData>
          </a:graphic>
        </p:graphicFrame>
        <p:sp>
          <p:nvSpPr>
            <p:cNvPr id="609342" name="Line 62"/>
            <p:cNvSpPr>
              <a:spLocks noChangeShapeType="1"/>
            </p:cNvSpPr>
            <p:nvPr/>
          </p:nvSpPr>
          <p:spPr bwMode="auto">
            <a:xfrm flipV="1">
              <a:off x="2732088" y="1647825"/>
              <a:ext cx="2060575" cy="8588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43" name="Line 63"/>
            <p:cNvSpPr>
              <a:spLocks noChangeShapeType="1"/>
            </p:cNvSpPr>
            <p:nvPr/>
          </p:nvSpPr>
          <p:spPr bwMode="auto">
            <a:xfrm>
              <a:off x="4743450" y="1662113"/>
              <a:ext cx="1495425" cy="6286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9344" name="Object 64"/>
            <p:cNvGraphicFramePr>
              <a:graphicFrameLocks noChangeAspect="1"/>
            </p:cNvGraphicFramePr>
            <p:nvPr/>
          </p:nvGraphicFramePr>
          <p:xfrm>
            <a:off x="2941638" y="1674813"/>
            <a:ext cx="311150" cy="431800"/>
          </p:xfrm>
          <a:graphic>
            <a:graphicData uri="http://schemas.openxmlformats.org/presentationml/2006/ole">
              <p:oleObj spid="_x0000_s609344" name="Equation" r:id="rId9" imgW="164880" imgH="228600" progId="Equation.DSMT4">
                <p:embed/>
              </p:oleObj>
            </a:graphicData>
          </a:graphic>
        </p:graphicFrame>
        <p:graphicFrame>
          <p:nvGraphicFramePr>
            <p:cNvPr id="609345" name="Object 65"/>
            <p:cNvGraphicFramePr>
              <a:graphicFrameLocks noChangeAspect="1"/>
            </p:cNvGraphicFramePr>
            <p:nvPr/>
          </p:nvGraphicFramePr>
          <p:xfrm>
            <a:off x="5953125" y="1598613"/>
            <a:ext cx="323850" cy="390525"/>
          </p:xfrm>
          <a:graphic>
            <a:graphicData uri="http://schemas.openxmlformats.org/presentationml/2006/ole">
              <p:oleObj spid="_x0000_s609345" name="Equation" r:id="rId10" imgW="190440" imgH="228600" progId="Equation.DSMT4">
                <p:embed/>
              </p:oleObj>
            </a:graphicData>
          </a:graphic>
        </p:graphicFrame>
        <p:graphicFrame>
          <p:nvGraphicFramePr>
            <p:cNvPr id="609346" name="Object 66"/>
            <p:cNvGraphicFramePr>
              <a:graphicFrameLocks noChangeAspect="1"/>
            </p:cNvGraphicFramePr>
            <p:nvPr/>
          </p:nvGraphicFramePr>
          <p:xfrm>
            <a:off x="4584700" y="1744663"/>
            <a:ext cx="333375" cy="427037"/>
          </p:xfrm>
          <a:graphic>
            <a:graphicData uri="http://schemas.openxmlformats.org/presentationml/2006/ole">
              <p:oleObj spid="_x0000_s609346" name="Equation" r:id="rId11" imgW="177480" imgH="228600" progId="Equation.DSMT4">
                <p:embed/>
              </p:oleObj>
            </a:graphicData>
          </a:graphic>
        </p:graphicFrame>
        <p:sp>
          <p:nvSpPr>
            <p:cNvPr id="609347" name="Text Box 67"/>
            <p:cNvSpPr txBox="1">
              <a:spLocks noChangeArrowheads="1"/>
            </p:cNvSpPr>
            <p:nvPr/>
          </p:nvSpPr>
          <p:spPr bwMode="auto">
            <a:xfrm>
              <a:off x="6219825" y="3224213"/>
              <a:ext cx="137730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9900"/>
                  </a:solidFill>
                </a:rPr>
                <a:t>Lossy </a:t>
              </a:r>
              <a:r>
                <a:rPr lang="en-US" dirty="0">
                  <a:solidFill>
                    <a:srgbClr val="009900"/>
                  </a:solidFill>
                </a:rPr>
                <a:t>earth</a:t>
              </a:r>
            </a:p>
          </p:txBody>
        </p:sp>
        <p:sp>
          <p:nvSpPr>
            <p:cNvPr id="609348" name="Line 68"/>
            <p:cNvSpPr>
              <a:spLocks noChangeShapeType="1"/>
            </p:cNvSpPr>
            <p:nvPr/>
          </p:nvSpPr>
          <p:spPr bwMode="auto">
            <a:xfrm flipV="1">
              <a:off x="4406900" y="2451100"/>
              <a:ext cx="317500" cy="127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49" name="Line 69"/>
            <p:cNvSpPr>
              <a:spLocks noChangeShapeType="1"/>
            </p:cNvSpPr>
            <p:nvPr/>
          </p:nvSpPr>
          <p:spPr bwMode="auto">
            <a:xfrm flipV="1">
              <a:off x="3721100" y="1955800"/>
              <a:ext cx="355600" cy="127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50" name="Line 70"/>
            <p:cNvSpPr>
              <a:spLocks noChangeShapeType="1"/>
            </p:cNvSpPr>
            <p:nvPr/>
          </p:nvSpPr>
          <p:spPr bwMode="auto">
            <a:xfrm>
              <a:off x="5372100" y="1917700"/>
              <a:ext cx="279400" cy="1143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51" name="Line 71"/>
            <p:cNvSpPr>
              <a:spLocks noChangeShapeType="1"/>
            </p:cNvSpPr>
            <p:nvPr/>
          </p:nvSpPr>
          <p:spPr bwMode="auto">
            <a:xfrm flipV="1">
              <a:off x="3289300" y="1803400"/>
              <a:ext cx="266700" cy="2159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52" name="Line 72"/>
            <p:cNvSpPr>
              <a:spLocks noChangeShapeType="1"/>
            </p:cNvSpPr>
            <p:nvPr/>
          </p:nvSpPr>
          <p:spPr bwMode="auto">
            <a:xfrm flipV="1">
              <a:off x="3975100" y="1663700"/>
              <a:ext cx="3556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53" name="Line 73"/>
            <p:cNvSpPr>
              <a:spLocks noChangeShapeType="1"/>
            </p:cNvSpPr>
            <p:nvPr/>
          </p:nvSpPr>
          <p:spPr bwMode="auto">
            <a:xfrm flipV="1">
              <a:off x="5168900" y="1663700"/>
              <a:ext cx="3556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54" name="Line 74"/>
            <p:cNvSpPr>
              <a:spLocks noChangeShapeType="1"/>
            </p:cNvSpPr>
            <p:nvPr/>
          </p:nvSpPr>
          <p:spPr bwMode="auto">
            <a:xfrm>
              <a:off x="5900057" y="1839686"/>
              <a:ext cx="246742" cy="23041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56" name="Text Box 76"/>
            <p:cNvSpPr txBox="1">
              <a:spLocks noChangeArrowheads="1"/>
            </p:cNvSpPr>
            <p:nvPr/>
          </p:nvSpPr>
          <p:spPr bwMode="auto">
            <a:xfrm>
              <a:off x="1647825" y="1831975"/>
              <a:ext cx="4381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400" baseline="-25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09357" name="Text Box 77"/>
            <p:cNvSpPr txBox="1">
              <a:spLocks noChangeArrowheads="1"/>
            </p:cNvSpPr>
            <p:nvPr/>
          </p:nvSpPr>
          <p:spPr bwMode="auto">
            <a:xfrm>
              <a:off x="6931025" y="1755775"/>
              <a:ext cx="4381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400" baseline="-25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9358" name="Line 78"/>
            <p:cNvSpPr>
              <a:spLocks noChangeShapeType="1"/>
            </p:cNvSpPr>
            <p:nvPr/>
          </p:nvSpPr>
          <p:spPr bwMode="auto">
            <a:xfrm>
              <a:off x="2070100" y="1676400"/>
              <a:ext cx="0" cy="889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59" name="Line 79"/>
            <p:cNvSpPr>
              <a:spLocks noChangeShapeType="1"/>
            </p:cNvSpPr>
            <p:nvPr/>
          </p:nvSpPr>
          <p:spPr bwMode="auto">
            <a:xfrm flipH="1">
              <a:off x="6896100" y="1663700"/>
              <a:ext cx="12700" cy="762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60" name="Text Box 80"/>
            <p:cNvSpPr txBox="1">
              <a:spLocks noChangeArrowheads="1"/>
            </p:cNvSpPr>
            <p:nvPr/>
          </p:nvSpPr>
          <p:spPr bwMode="auto">
            <a:xfrm>
              <a:off x="4568825" y="936625"/>
              <a:ext cx="35083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</a:t>
              </a:r>
              <a:endParaRPr lang="en-US" sz="2400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09361" name="Line 81"/>
            <p:cNvSpPr>
              <a:spLocks noChangeShapeType="1"/>
            </p:cNvSpPr>
            <p:nvPr/>
          </p:nvSpPr>
          <p:spPr bwMode="auto">
            <a:xfrm>
              <a:off x="3695700" y="1435100"/>
              <a:ext cx="19685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9330" name="Line 50"/>
            <p:cNvSpPr>
              <a:spLocks noChangeShapeType="1"/>
            </p:cNvSpPr>
            <p:nvPr/>
          </p:nvSpPr>
          <p:spPr bwMode="auto">
            <a:xfrm>
              <a:off x="3714750" y="1660525"/>
              <a:ext cx="1992313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ext Box 2"/>
          <p:cNvSpPr txBox="1">
            <a:spLocks noChangeArrowheads="1"/>
          </p:cNvSpPr>
          <p:nvPr/>
        </p:nvSpPr>
        <p:spPr bwMode="auto">
          <a:xfrm>
            <a:off x="758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 (cont.)</a:t>
            </a:r>
          </a:p>
        </p:txBody>
      </p:sp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2540226" y="2771094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Define</a:t>
            </a:r>
          </a:p>
        </p:txBody>
      </p:sp>
      <p:sp>
        <p:nvSpPr>
          <p:cNvPr id="589828" name="Text Box 4"/>
          <p:cNvSpPr txBox="1">
            <a:spLocks noChangeArrowheads="1"/>
          </p:cNvSpPr>
          <p:nvPr/>
        </p:nvSpPr>
        <p:spPr bwMode="auto">
          <a:xfrm>
            <a:off x="918546" y="5834063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589833" name="Object 9"/>
          <p:cNvGraphicFramePr>
            <a:graphicFrameLocks noChangeAspect="1"/>
          </p:cNvGraphicFramePr>
          <p:nvPr/>
        </p:nvGraphicFramePr>
        <p:xfrm>
          <a:off x="1617663" y="1184275"/>
          <a:ext cx="5561012" cy="1006475"/>
        </p:xfrm>
        <a:graphic>
          <a:graphicData uri="http://schemas.openxmlformats.org/presentationml/2006/ole">
            <p:oleObj spid="_x0000_s589833" name="Equation" r:id="rId4" imgW="2387520" imgH="431640" progId="Equation.DSMT4">
              <p:embed/>
            </p:oleObj>
          </a:graphicData>
        </a:graphic>
      </p:graphicFrame>
      <p:graphicFrame>
        <p:nvGraphicFramePr>
          <p:cNvPr id="589835" name="Object 11"/>
          <p:cNvGraphicFramePr>
            <a:graphicFrameLocks noChangeAspect="1"/>
          </p:cNvGraphicFramePr>
          <p:nvPr/>
        </p:nvGraphicFramePr>
        <p:xfrm>
          <a:off x="3596821" y="2586491"/>
          <a:ext cx="2425700" cy="817562"/>
        </p:xfrm>
        <a:graphic>
          <a:graphicData uri="http://schemas.openxmlformats.org/presentationml/2006/ole">
            <p:oleObj spid="_x0000_s589835" name="Equation" r:id="rId5" imgW="1168200" imgH="393480" progId="Equation.DSMT4">
              <p:embed/>
            </p:oleObj>
          </a:graphicData>
        </a:graphic>
      </p:graphicFrame>
      <p:graphicFrame>
        <p:nvGraphicFramePr>
          <p:cNvPr id="589836" name="Object 12"/>
          <p:cNvGraphicFramePr>
            <a:graphicFrameLocks noChangeAspect="1"/>
          </p:cNvGraphicFramePr>
          <p:nvPr/>
        </p:nvGraphicFramePr>
        <p:xfrm>
          <a:off x="2199944" y="4021469"/>
          <a:ext cx="4314825" cy="773112"/>
        </p:xfrm>
        <a:graphic>
          <a:graphicData uri="http://schemas.openxmlformats.org/presentationml/2006/ole">
            <p:oleObj spid="_x0000_s589836" name="Equation" r:id="rId6" imgW="1841400" imgH="330120" progId="Equation.DSMT4">
              <p:embed/>
            </p:oleObj>
          </a:graphicData>
        </a:graphic>
      </p:graphicFrame>
      <p:graphicFrame>
        <p:nvGraphicFramePr>
          <p:cNvPr id="589837" name="Object 13"/>
          <p:cNvGraphicFramePr>
            <a:graphicFrameLocks noChangeAspect="1"/>
          </p:cNvGraphicFramePr>
          <p:nvPr/>
        </p:nvGraphicFramePr>
        <p:xfrm>
          <a:off x="2155825" y="5583238"/>
          <a:ext cx="4765675" cy="911225"/>
        </p:xfrm>
        <a:graphic>
          <a:graphicData uri="http://schemas.openxmlformats.org/presentationml/2006/ole">
            <p:oleObj spid="_x0000_s589837" name="Equation" r:id="rId7" imgW="2057400" imgH="393480" progId="Equation.DSMT4">
              <p:embed/>
            </p:oleObj>
          </a:graphicData>
        </a:graphic>
      </p:graphicFrame>
      <p:sp>
        <p:nvSpPr>
          <p:cNvPr id="589838" name="Line 14"/>
          <p:cNvSpPr>
            <a:spLocks noChangeShapeType="1"/>
          </p:cNvSpPr>
          <p:nvPr/>
        </p:nvSpPr>
        <p:spPr bwMode="auto">
          <a:xfrm flipV="1">
            <a:off x="3155950" y="5673725"/>
            <a:ext cx="890588" cy="8143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89840" name="Object 16"/>
          <p:cNvGraphicFramePr>
            <a:graphicFrameLocks noChangeAspect="1"/>
          </p:cNvGraphicFramePr>
          <p:nvPr/>
        </p:nvGraphicFramePr>
        <p:xfrm>
          <a:off x="4149725" y="5235575"/>
          <a:ext cx="1023938" cy="401638"/>
        </p:xfrm>
        <a:graphic>
          <a:graphicData uri="http://schemas.openxmlformats.org/presentationml/2006/ole">
            <p:oleObj spid="_x0000_s589840" name="Equation" r:id="rId8" imgW="647640" imgH="2538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310142" y="4208009"/>
            <a:ext cx="7697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8096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 (cont.)</a:t>
            </a:r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2259978" y="1517795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</a:t>
            </a:r>
          </a:p>
        </p:txBody>
      </p:sp>
      <p:sp>
        <p:nvSpPr>
          <p:cNvPr id="590852" name="Text Box 4"/>
          <p:cNvSpPr txBox="1">
            <a:spLocks noChangeArrowheads="1"/>
          </p:cNvSpPr>
          <p:nvPr/>
        </p:nvSpPr>
        <p:spPr bwMode="auto">
          <a:xfrm>
            <a:off x="5876925" y="1503363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n-US" sz="2000">
                <a:solidFill>
                  <a:schemeClr val="bg1"/>
                </a:solidFill>
              </a:rPr>
              <a:t> is odd)</a:t>
            </a:r>
          </a:p>
        </p:txBody>
      </p:sp>
      <p:graphicFrame>
        <p:nvGraphicFramePr>
          <p:cNvPr id="590859" name="Object 11"/>
          <p:cNvGraphicFramePr>
            <a:graphicFrameLocks noChangeAspect="1"/>
          </p:cNvGraphicFramePr>
          <p:nvPr/>
        </p:nvGraphicFramePr>
        <p:xfrm>
          <a:off x="3192463" y="1341438"/>
          <a:ext cx="2347912" cy="773112"/>
        </p:xfrm>
        <a:graphic>
          <a:graphicData uri="http://schemas.openxmlformats.org/presentationml/2006/ole">
            <p:oleObj spid="_x0000_s590859" name="Equation" r:id="rId4" imgW="1002960" imgH="330120" progId="Equation.DSMT4">
              <p:embed/>
            </p:oleObj>
          </a:graphicData>
        </a:graphic>
      </p:graphicFrame>
      <p:sp>
        <p:nvSpPr>
          <p:cNvPr id="590860" name="Text Box 12"/>
          <p:cNvSpPr txBox="1">
            <a:spLocks noChangeArrowheads="1"/>
          </p:cNvSpPr>
          <p:nvPr/>
        </p:nvSpPr>
        <p:spPr bwMode="auto">
          <a:xfrm>
            <a:off x="1693863" y="289718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90861" name="Object 13"/>
          <p:cNvGraphicFramePr>
            <a:graphicFrameLocks noChangeAspect="1"/>
          </p:cNvGraphicFramePr>
          <p:nvPr/>
        </p:nvGraphicFramePr>
        <p:xfrm>
          <a:off x="2854325" y="2663825"/>
          <a:ext cx="3327400" cy="882650"/>
        </p:xfrm>
        <a:graphic>
          <a:graphicData uri="http://schemas.openxmlformats.org/presentationml/2006/ole">
            <p:oleObj spid="_x0000_s590861" name="Equation" r:id="rId5" imgW="1485720" imgH="393480" progId="Equation.DSMT4">
              <p:embed/>
            </p:oleObj>
          </a:graphicData>
        </a:graphic>
      </p:graphicFrame>
      <p:graphicFrame>
        <p:nvGraphicFramePr>
          <p:cNvPr id="590862" name="Object 14"/>
          <p:cNvGraphicFramePr>
            <a:graphicFrameLocks noChangeAspect="1"/>
          </p:cNvGraphicFramePr>
          <p:nvPr/>
        </p:nvGraphicFramePr>
        <p:xfrm>
          <a:off x="2027238" y="4154488"/>
          <a:ext cx="4908550" cy="787400"/>
        </p:xfrm>
        <a:graphic>
          <a:graphicData uri="http://schemas.openxmlformats.org/presentationml/2006/ole">
            <p:oleObj spid="_x0000_s590862" name="Equation" r:id="rId6" imgW="2057400" imgH="330120" progId="Equation.DSMT4">
              <p:embed/>
            </p:oleObj>
          </a:graphicData>
        </a:graphic>
      </p:graphicFrame>
      <p:sp>
        <p:nvSpPr>
          <p:cNvPr id="590863" name="Text Box 15"/>
          <p:cNvSpPr txBox="1">
            <a:spLocks noChangeArrowheads="1"/>
          </p:cNvSpPr>
          <p:nvPr/>
        </p:nvSpPr>
        <p:spPr bwMode="auto">
          <a:xfrm>
            <a:off x="1093788" y="4376738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590864" name="Text Box 16"/>
          <p:cNvSpPr txBox="1">
            <a:spLocks noChangeArrowheads="1"/>
          </p:cNvSpPr>
          <p:nvPr/>
        </p:nvSpPr>
        <p:spPr bwMode="auto">
          <a:xfrm>
            <a:off x="2697163" y="5508625"/>
            <a:ext cx="636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Use</a:t>
            </a:r>
          </a:p>
        </p:txBody>
      </p:sp>
      <p:graphicFrame>
        <p:nvGraphicFramePr>
          <p:cNvPr id="590865" name="Object 17"/>
          <p:cNvGraphicFramePr>
            <a:graphicFrameLocks noChangeAspect="1"/>
          </p:cNvGraphicFramePr>
          <p:nvPr/>
        </p:nvGraphicFramePr>
        <p:xfrm>
          <a:off x="3597275" y="5445125"/>
          <a:ext cx="1708150" cy="992188"/>
        </p:xfrm>
        <a:graphic>
          <a:graphicData uri="http://schemas.openxmlformats.org/presentationml/2006/ole">
            <p:oleObj spid="_x0000_s590865" name="Equation" r:id="rId7" imgW="787320" imgH="4572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3275462" y="928048"/>
            <a:ext cx="2906974" cy="1951630"/>
          </a:xfrm>
          <a:prstGeom prst="rect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1874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 (cont.)</a:t>
            </a:r>
          </a:p>
        </p:txBody>
      </p:sp>
      <p:graphicFrame>
        <p:nvGraphicFramePr>
          <p:cNvPr id="591884" name="Object 12"/>
          <p:cNvGraphicFramePr>
            <a:graphicFrameLocks noChangeAspect="1"/>
          </p:cNvGraphicFramePr>
          <p:nvPr/>
        </p:nvGraphicFramePr>
        <p:xfrm>
          <a:off x="492788" y="2947916"/>
          <a:ext cx="3139142" cy="3658906"/>
        </p:xfrm>
        <a:graphic>
          <a:graphicData uri="http://schemas.openxmlformats.org/presentationml/2006/ole">
            <p:oleObj spid="_x0000_s591884" name="Equation" r:id="rId4" imgW="1917360" imgH="2234880" progId="Equation.DSMT4">
              <p:embed/>
            </p:oleObj>
          </a:graphicData>
        </a:graphic>
      </p:graphicFrame>
      <p:graphicFrame>
        <p:nvGraphicFramePr>
          <p:cNvPr id="591885" name="Object 13"/>
          <p:cNvGraphicFramePr>
            <a:graphicFrameLocks noChangeAspect="1"/>
          </p:cNvGraphicFramePr>
          <p:nvPr/>
        </p:nvGraphicFramePr>
        <p:xfrm>
          <a:off x="6107113" y="3608388"/>
          <a:ext cx="2165350" cy="900112"/>
        </p:xfrm>
        <a:graphic>
          <a:graphicData uri="http://schemas.openxmlformats.org/presentationml/2006/ole">
            <p:oleObj spid="_x0000_s591885" name="Equation" r:id="rId5" imgW="1130040" imgH="469800" progId="Equation.DSMT4">
              <p:embed/>
            </p:oleObj>
          </a:graphicData>
        </a:graphic>
      </p:graphicFrame>
      <p:graphicFrame>
        <p:nvGraphicFramePr>
          <p:cNvPr id="591886" name="Object 14"/>
          <p:cNvGraphicFramePr>
            <a:graphicFrameLocks noChangeAspect="1"/>
          </p:cNvGraphicFramePr>
          <p:nvPr/>
        </p:nvGraphicFramePr>
        <p:xfrm>
          <a:off x="6532336" y="5867392"/>
          <a:ext cx="1414235" cy="437023"/>
        </p:xfrm>
        <a:graphic>
          <a:graphicData uri="http://schemas.openxmlformats.org/presentationml/2006/ole">
            <p:oleObj spid="_x0000_s591886" name="Equation" r:id="rId6" imgW="863280" imgH="266400" progId="Equation.DSMT4">
              <p:embed/>
            </p:oleObj>
          </a:graphicData>
        </a:graphic>
      </p:graphicFrame>
      <p:graphicFrame>
        <p:nvGraphicFramePr>
          <p:cNvPr id="591887" name="Object 15"/>
          <p:cNvGraphicFramePr>
            <a:graphicFrameLocks noChangeAspect="1"/>
          </p:cNvGraphicFramePr>
          <p:nvPr/>
        </p:nvGraphicFramePr>
        <p:xfrm>
          <a:off x="5500688" y="4619625"/>
          <a:ext cx="3284537" cy="842963"/>
        </p:xfrm>
        <a:graphic>
          <a:graphicData uri="http://schemas.openxmlformats.org/presentationml/2006/ole">
            <p:oleObj spid="_x0000_s591887" name="Equation" r:id="rId7" imgW="1981080" imgH="507960" progId="Equation.DSMT4">
              <p:embed/>
            </p:oleObj>
          </a:graphicData>
        </a:graphic>
      </p:graphicFrame>
      <p:sp>
        <p:nvSpPr>
          <p:cNvPr id="591888" name="Text Box 16"/>
          <p:cNvSpPr txBox="1">
            <a:spLocks noChangeArrowheads="1"/>
          </p:cNvSpPr>
          <p:nvPr/>
        </p:nvSpPr>
        <p:spPr bwMode="auto">
          <a:xfrm>
            <a:off x="6651625" y="3086100"/>
            <a:ext cx="962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Recall: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3407700" y="933166"/>
          <a:ext cx="2665412" cy="787400"/>
        </p:xfrm>
        <a:graphic>
          <a:graphicData uri="http://schemas.openxmlformats.org/presentationml/2006/ole">
            <p:oleObj spid="_x0000_s591888" name="Equation" r:id="rId8" imgW="1117440" imgH="330120" progId="Equation.DSMT4">
              <p:embed/>
            </p:oleObj>
          </a:graphicData>
        </a:graphic>
      </p:graphicFrame>
      <p:graphicFrame>
        <p:nvGraphicFramePr>
          <p:cNvPr id="591889" name="Object 17"/>
          <p:cNvGraphicFramePr>
            <a:graphicFrameLocks noChangeAspect="1"/>
          </p:cNvGraphicFramePr>
          <p:nvPr/>
        </p:nvGraphicFramePr>
        <p:xfrm>
          <a:off x="3965764" y="1842116"/>
          <a:ext cx="1708150" cy="992188"/>
        </p:xfrm>
        <a:graphic>
          <a:graphicData uri="http://schemas.openxmlformats.org/presentationml/2006/ole">
            <p:oleObj spid="_x0000_s591889" name="Equation" r:id="rId9" imgW="7873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ext Box 2"/>
          <p:cNvSpPr txBox="1">
            <a:spLocks noChangeArrowheads="1"/>
          </p:cNvSpPr>
          <p:nvPr/>
        </p:nvSpPr>
        <p:spPr bwMode="auto">
          <a:xfrm>
            <a:off x="8096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 (cont.)</a:t>
            </a:r>
          </a:p>
        </p:txBody>
      </p:sp>
      <p:sp>
        <p:nvSpPr>
          <p:cNvPr id="592900" name="Text Box 4"/>
          <p:cNvSpPr txBox="1">
            <a:spLocks noChangeArrowheads="1"/>
          </p:cNvSpPr>
          <p:nvPr/>
        </p:nvSpPr>
        <p:spPr bwMode="auto">
          <a:xfrm>
            <a:off x="1393967" y="1601764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92901" name="Object 5"/>
          <p:cNvGraphicFramePr>
            <a:graphicFrameLocks noChangeAspect="1"/>
          </p:cNvGraphicFramePr>
          <p:nvPr/>
        </p:nvGraphicFramePr>
        <p:xfrm>
          <a:off x="2198688" y="2328863"/>
          <a:ext cx="4752975" cy="996950"/>
        </p:xfrm>
        <a:graphic>
          <a:graphicData uri="http://schemas.openxmlformats.org/presentationml/2006/ole">
            <p:oleObj spid="_x0000_s592901" name="Equation" r:id="rId4" imgW="2057400" imgH="431640" progId="Equation.DSMT4">
              <p:embed/>
            </p:oleObj>
          </a:graphicData>
        </a:graphic>
      </p:graphicFrame>
      <p:sp>
        <p:nvSpPr>
          <p:cNvPr id="592902" name="Text Box 6"/>
          <p:cNvSpPr txBox="1">
            <a:spLocks noChangeArrowheads="1"/>
          </p:cNvSpPr>
          <p:nvPr/>
        </p:nvSpPr>
        <p:spPr bwMode="auto">
          <a:xfrm>
            <a:off x="1771650" y="5499100"/>
            <a:ext cx="3556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now we need to calculate </a:t>
            </a:r>
          </a:p>
        </p:txBody>
      </p:sp>
      <p:graphicFrame>
        <p:nvGraphicFramePr>
          <p:cNvPr id="592903" name="Object 7"/>
          <p:cNvGraphicFramePr>
            <a:graphicFrameLocks noChangeAspect="1"/>
          </p:cNvGraphicFramePr>
          <p:nvPr/>
        </p:nvGraphicFramePr>
        <p:xfrm>
          <a:off x="5322888" y="5400675"/>
          <a:ext cx="995362" cy="620713"/>
        </p:xfrm>
        <a:graphic>
          <a:graphicData uri="http://schemas.openxmlformats.org/presentationml/2006/ole">
            <p:oleObj spid="_x0000_s592903" name="Equation" r:id="rId5" imgW="406080" imgH="253800" progId="Equation.DSMT4">
              <p:embed/>
            </p:oleObj>
          </a:graphicData>
        </a:graphic>
      </p:graphicFrame>
      <p:sp>
        <p:nvSpPr>
          <p:cNvPr id="592906" name="Text Box 10"/>
          <p:cNvSpPr txBox="1">
            <a:spLocks noChangeArrowheads="1"/>
          </p:cNvSpPr>
          <p:nvPr/>
        </p:nvSpPr>
        <p:spPr bwMode="auto">
          <a:xfrm>
            <a:off x="793750" y="4429125"/>
            <a:ext cx="7493000" cy="3968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Note: The leading term of the expansion now behaves as 1 / 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</a:t>
            </a:r>
            <a:r>
              <a:rPr lang="en-US" sz="2000" baseline="30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3/2</a:t>
            </a:r>
            <a:r>
              <a:rPr lang="en-US" sz="2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.</a:t>
            </a:r>
            <a:endParaRPr lang="en-US" sz="2000" baseline="3000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Text Box 3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 (cont.)</a:t>
            </a:r>
          </a:p>
        </p:txBody>
      </p:sp>
      <p:graphicFrame>
        <p:nvGraphicFramePr>
          <p:cNvPr id="604168" name="Object 8"/>
          <p:cNvGraphicFramePr>
            <a:graphicFrameLocks noChangeAspect="1"/>
          </p:cNvGraphicFramePr>
          <p:nvPr/>
        </p:nvGraphicFramePr>
        <p:xfrm>
          <a:off x="1106488" y="1308100"/>
          <a:ext cx="6630987" cy="2336800"/>
        </p:xfrm>
        <a:graphic>
          <a:graphicData uri="http://schemas.openxmlformats.org/presentationml/2006/ole">
            <p:oleObj spid="_x0000_s604168" name="Equation" r:id="rId4" imgW="3314520" imgH="1168200" progId="Equation.DSMT4">
              <p:embed/>
            </p:oleObj>
          </a:graphicData>
        </a:graphic>
      </p:graphicFrame>
      <p:sp>
        <p:nvSpPr>
          <p:cNvPr id="604169" name="Line 9"/>
          <p:cNvSpPr>
            <a:spLocks noChangeShapeType="1"/>
          </p:cNvSpPr>
          <p:nvPr/>
        </p:nvSpPr>
        <p:spPr bwMode="auto">
          <a:xfrm flipV="1">
            <a:off x="6705600" y="4559300"/>
            <a:ext cx="812800" cy="8318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04170" name="Object 10"/>
          <p:cNvGraphicFramePr>
            <a:graphicFrameLocks noChangeAspect="1"/>
          </p:cNvGraphicFramePr>
          <p:nvPr/>
        </p:nvGraphicFramePr>
        <p:xfrm>
          <a:off x="412750" y="4552950"/>
          <a:ext cx="8196263" cy="622300"/>
        </p:xfrm>
        <a:graphic>
          <a:graphicData uri="http://schemas.openxmlformats.org/presentationml/2006/ole">
            <p:oleObj spid="_x0000_s604170" name="Equation" r:id="rId5" imgW="3848040" imgH="29196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3" name="Text Box 3"/>
          <p:cNvSpPr txBox="1">
            <a:spLocks noChangeArrowheads="1"/>
          </p:cNvSpPr>
          <p:nvPr/>
        </p:nvSpPr>
        <p:spPr bwMode="auto">
          <a:xfrm>
            <a:off x="758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Higher-order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 (cont.)</a:t>
            </a:r>
          </a:p>
        </p:txBody>
      </p:sp>
      <p:sp>
        <p:nvSpPr>
          <p:cNvPr id="593924" name="Text Box 4"/>
          <p:cNvSpPr txBox="1">
            <a:spLocks noChangeArrowheads="1"/>
          </p:cNvSpPr>
          <p:nvPr/>
        </p:nvSpPr>
        <p:spPr bwMode="auto">
          <a:xfrm>
            <a:off x="871538" y="1381125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93929" name="Object 9"/>
          <p:cNvGraphicFramePr>
            <a:graphicFrameLocks noChangeAspect="1"/>
          </p:cNvGraphicFramePr>
          <p:nvPr/>
        </p:nvGraphicFramePr>
        <p:xfrm>
          <a:off x="2084960" y="1294121"/>
          <a:ext cx="5719762" cy="592138"/>
        </p:xfrm>
        <a:graphic>
          <a:graphicData uri="http://schemas.openxmlformats.org/presentationml/2006/ole">
            <p:oleObj spid="_x0000_s593929" name="Equation" r:id="rId4" imgW="2819160" imgH="291960" progId="Equation.DSMT4">
              <p:embed/>
            </p:oleObj>
          </a:graphicData>
        </a:graphic>
      </p:graphicFrame>
      <p:sp>
        <p:nvSpPr>
          <p:cNvPr id="593930" name="Text Box 10"/>
          <p:cNvSpPr txBox="1">
            <a:spLocks noChangeArrowheads="1"/>
          </p:cNvSpPr>
          <p:nvPr/>
        </p:nvSpPr>
        <p:spPr bwMode="auto">
          <a:xfrm>
            <a:off x="1560506" y="2376034"/>
            <a:ext cx="533210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next take </a:t>
            </a:r>
            <a:r>
              <a:rPr lang="en-US" sz="2000" dirty="0" smtClean="0">
                <a:solidFill>
                  <a:schemeClr val="bg1"/>
                </a:solidFill>
              </a:rPr>
              <a:t>two derivatives with respect to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in </a:t>
            </a:r>
            <a:r>
              <a:rPr lang="en-US" sz="2000" dirty="0">
                <a:solidFill>
                  <a:schemeClr val="bg1"/>
                </a:solidFill>
              </a:rPr>
              <a:t>order to calculate</a:t>
            </a:r>
          </a:p>
        </p:txBody>
      </p:sp>
      <p:graphicFrame>
        <p:nvGraphicFramePr>
          <p:cNvPr id="593931" name="Object 11"/>
          <p:cNvGraphicFramePr>
            <a:graphicFrameLocks noChangeAspect="1"/>
          </p:cNvGraphicFramePr>
          <p:nvPr/>
        </p:nvGraphicFramePr>
        <p:xfrm>
          <a:off x="4012289" y="2677884"/>
          <a:ext cx="1498537" cy="454027"/>
        </p:xfrm>
        <a:graphic>
          <a:graphicData uri="http://schemas.openxmlformats.org/presentationml/2006/ole">
            <p:oleObj spid="_x0000_s593931" name="Equation" r:id="rId5" imgW="838080" imgH="253800" progId="Equation.DSMT4">
              <p:embed/>
            </p:oleObj>
          </a:graphicData>
        </a:graphic>
      </p:graphicFrame>
      <p:graphicFrame>
        <p:nvGraphicFramePr>
          <p:cNvPr id="593932" name="Object 12"/>
          <p:cNvGraphicFramePr>
            <a:graphicFrameLocks noChangeAspect="1"/>
          </p:cNvGraphicFramePr>
          <p:nvPr/>
        </p:nvGraphicFramePr>
        <p:xfrm>
          <a:off x="2348367" y="4726853"/>
          <a:ext cx="4743450" cy="1279525"/>
        </p:xfrm>
        <a:graphic>
          <a:graphicData uri="http://schemas.openxmlformats.org/presentationml/2006/ole">
            <p:oleObj spid="_x0000_s593932" name="Equation" r:id="rId6" imgW="2070000" imgH="558720" progId="Equation.DSMT4">
              <p:embed/>
            </p:oleObj>
          </a:graphicData>
        </a:graphic>
      </p:graphicFrame>
      <p:sp>
        <p:nvSpPr>
          <p:cNvPr id="593934" name="Text Box 14"/>
          <p:cNvSpPr txBox="1">
            <a:spLocks noChangeArrowheads="1"/>
          </p:cNvSpPr>
          <p:nvPr/>
        </p:nvSpPr>
        <p:spPr bwMode="auto">
          <a:xfrm>
            <a:off x="1415910" y="4790847"/>
            <a:ext cx="6960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smtClean="0">
                <a:solidFill>
                  <a:schemeClr val="bg1"/>
                </a:solidFill>
              </a:rPr>
              <a:t>1st)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93935" name="Text Box 15"/>
          <p:cNvSpPr txBox="1">
            <a:spLocks noChangeArrowheads="1"/>
          </p:cNvSpPr>
          <p:nvPr/>
        </p:nvSpPr>
        <p:spPr bwMode="auto">
          <a:xfrm>
            <a:off x="1392017" y="5461451"/>
            <a:ext cx="7825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smtClean="0">
                <a:solidFill>
                  <a:schemeClr val="bg1"/>
                </a:solidFill>
              </a:rPr>
              <a:t>2nd)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7B3F9E-5A69-4FAB-B8BF-7CA36078272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2926097" y="3732254"/>
          <a:ext cx="2590800" cy="581025"/>
        </p:xfrm>
        <a:graphic>
          <a:graphicData uri="http://schemas.openxmlformats.org/presentationml/2006/ole">
            <p:oleObj spid="_x0000_s593933" name="Equation" r:id="rId7" imgW="11300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13312</TotalTime>
  <Words>816</Words>
  <Application>Microsoft Office PowerPoint</Application>
  <PresentationFormat>On-screen Show (4:3)</PresentationFormat>
  <Paragraphs>240</Paragraphs>
  <Slides>39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Times New Roman</vt:lpstr>
      <vt:lpstr>Symbol</vt:lpstr>
      <vt:lpstr>Wingdings</vt:lpstr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969</cp:revision>
  <cp:lastPrinted>1999-08-25T18:07:04Z</cp:lastPrinted>
  <dcterms:created xsi:type="dcterms:W3CDTF">1999-08-24T13:57:19Z</dcterms:created>
  <dcterms:modified xsi:type="dcterms:W3CDTF">2016-04-07T02:54:17Z</dcterms:modified>
</cp:coreProperties>
</file>