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</p:sldMasterIdLst>
  <p:notesMasterIdLst>
    <p:notesMasterId r:id="rId48"/>
  </p:notesMasterIdLst>
  <p:handoutMasterIdLst>
    <p:handoutMasterId r:id="rId49"/>
  </p:handoutMasterIdLst>
  <p:sldIdLst>
    <p:sldId id="333" r:id="rId2"/>
    <p:sldId id="430" r:id="rId3"/>
    <p:sldId id="431" r:id="rId4"/>
    <p:sldId id="456" r:id="rId5"/>
    <p:sldId id="432" r:id="rId6"/>
    <p:sldId id="479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36" r:id="rId22"/>
    <p:sldId id="477" r:id="rId23"/>
    <p:sldId id="458" r:id="rId24"/>
    <p:sldId id="461" r:id="rId25"/>
    <p:sldId id="437" r:id="rId26"/>
    <p:sldId id="433" r:id="rId27"/>
    <p:sldId id="476" r:id="rId28"/>
    <p:sldId id="457" r:id="rId29"/>
    <p:sldId id="434" r:id="rId30"/>
    <p:sldId id="435" r:id="rId31"/>
    <p:sldId id="445" r:id="rId32"/>
    <p:sldId id="439" r:id="rId33"/>
    <p:sldId id="440" r:id="rId34"/>
    <p:sldId id="441" r:id="rId35"/>
    <p:sldId id="442" r:id="rId36"/>
    <p:sldId id="443" r:id="rId37"/>
    <p:sldId id="460" r:id="rId38"/>
    <p:sldId id="447" r:id="rId39"/>
    <p:sldId id="448" r:id="rId40"/>
    <p:sldId id="455" r:id="rId41"/>
    <p:sldId id="449" r:id="rId42"/>
    <p:sldId id="450" r:id="rId43"/>
    <p:sldId id="451" r:id="rId44"/>
    <p:sldId id="452" r:id="rId45"/>
    <p:sldId id="453" r:id="rId46"/>
    <p:sldId id="454" r:id="rId4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33"/>
    <a:srgbClr val="FF9933"/>
    <a:srgbClr val="0000CC"/>
    <a:srgbClr val="6699FF"/>
    <a:srgbClr val="969696"/>
    <a:srgbClr val="FF99FF"/>
    <a:srgbClr val="C0C0C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860" y="-252"/>
      </p:cViewPr>
      <p:guideLst>
        <p:guide orient="horz" pos="2150"/>
        <p:guide pos="2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48.wmf"/><Relationship Id="rId7" Type="http://schemas.openxmlformats.org/officeDocument/2006/relationships/image" Target="../media/image62.wmf"/><Relationship Id="rId2" Type="http://schemas.openxmlformats.org/officeDocument/2006/relationships/image" Target="../media/image47.wmf"/><Relationship Id="rId1" Type="http://schemas.openxmlformats.org/officeDocument/2006/relationships/image" Target="../media/image49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66.wmf"/><Relationship Id="rId2" Type="http://schemas.openxmlformats.org/officeDocument/2006/relationships/image" Target="../media/image47.wmf"/><Relationship Id="rId1" Type="http://schemas.openxmlformats.org/officeDocument/2006/relationships/image" Target="../media/image49.wmf"/><Relationship Id="rId6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48.wmf"/><Relationship Id="rId7" Type="http://schemas.openxmlformats.org/officeDocument/2006/relationships/image" Target="../media/image68.wmf"/><Relationship Id="rId2" Type="http://schemas.openxmlformats.org/officeDocument/2006/relationships/image" Target="../media/image47.wmf"/><Relationship Id="rId1" Type="http://schemas.openxmlformats.org/officeDocument/2006/relationships/image" Target="../media/image49.wmf"/><Relationship Id="rId6" Type="http://schemas.openxmlformats.org/officeDocument/2006/relationships/image" Target="../media/image61.wmf"/><Relationship Id="rId11" Type="http://schemas.openxmlformats.org/officeDocument/2006/relationships/image" Target="../media/image72.wmf"/><Relationship Id="rId5" Type="http://schemas.openxmlformats.org/officeDocument/2006/relationships/image" Target="../media/image67.wmf"/><Relationship Id="rId10" Type="http://schemas.openxmlformats.org/officeDocument/2006/relationships/image" Target="../media/image71.wmf"/><Relationship Id="rId4" Type="http://schemas.openxmlformats.org/officeDocument/2006/relationships/image" Target="../media/image59.wmf"/><Relationship Id="rId9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74.wmf"/><Relationship Id="rId2" Type="http://schemas.openxmlformats.org/officeDocument/2006/relationships/image" Target="../media/image47.wmf"/><Relationship Id="rId1" Type="http://schemas.openxmlformats.org/officeDocument/2006/relationships/image" Target="../media/image49.wmf"/><Relationship Id="rId6" Type="http://schemas.openxmlformats.org/officeDocument/2006/relationships/image" Target="../media/image61.wmf"/><Relationship Id="rId5" Type="http://schemas.openxmlformats.org/officeDocument/2006/relationships/image" Target="../media/image73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49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61.wmf"/><Relationship Id="rId10" Type="http://schemas.openxmlformats.org/officeDocument/2006/relationships/image" Target="../media/image79.wmf"/><Relationship Id="rId4" Type="http://schemas.openxmlformats.org/officeDocument/2006/relationships/image" Target="../media/image59.wmf"/><Relationship Id="rId9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12" Type="http://schemas.openxmlformats.org/officeDocument/2006/relationships/image" Target="../media/image95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87.wmf"/><Relationship Id="rId5" Type="http://schemas.openxmlformats.org/officeDocument/2006/relationships/image" Target="../media/image92.wmf"/><Relationship Id="rId10" Type="http://schemas.openxmlformats.org/officeDocument/2006/relationships/image" Target="../media/image86.wmf"/><Relationship Id="rId4" Type="http://schemas.openxmlformats.org/officeDocument/2006/relationships/image" Target="../media/image91.wmf"/><Relationship Id="rId9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97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51.wmf"/><Relationship Id="rId7" Type="http://schemas.openxmlformats.org/officeDocument/2006/relationships/image" Target="../media/image57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6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7.wmf"/><Relationship Id="rId1" Type="http://schemas.openxmlformats.org/officeDocument/2006/relationships/image" Target="../media/image100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105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27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11.wmf"/><Relationship Id="rId7" Type="http://schemas.openxmlformats.org/officeDocument/2006/relationships/image" Target="../media/image27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26.wmf"/><Relationship Id="rId5" Type="http://schemas.openxmlformats.org/officeDocument/2006/relationships/image" Target="../media/image113.wmf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image" Target="../media/image114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18.wmf"/><Relationship Id="rId7" Type="http://schemas.openxmlformats.org/officeDocument/2006/relationships/image" Target="../media/image106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26.wmf"/><Relationship Id="rId11" Type="http://schemas.openxmlformats.org/officeDocument/2006/relationships/image" Target="../media/image112.wmf"/><Relationship Id="rId5" Type="http://schemas.openxmlformats.org/officeDocument/2006/relationships/image" Target="../media/image27.wmf"/><Relationship Id="rId10" Type="http://schemas.openxmlformats.org/officeDocument/2006/relationships/image" Target="../media/image111.wmf"/><Relationship Id="rId4" Type="http://schemas.openxmlformats.org/officeDocument/2006/relationships/image" Target="../media/image119.wmf"/><Relationship Id="rId9" Type="http://schemas.openxmlformats.org/officeDocument/2006/relationships/image" Target="../media/image12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14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06.wmf"/><Relationship Id="rId5" Type="http://schemas.openxmlformats.org/officeDocument/2006/relationships/image" Target="../media/image26.wmf"/><Relationship Id="rId4" Type="http://schemas.openxmlformats.org/officeDocument/2006/relationships/image" Target="../media/image2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3.wmf"/><Relationship Id="rId7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24.wmf"/><Relationship Id="rId9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10" Type="http://schemas.openxmlformats.org/officeDocument/2006/relationships/image" Target="../media/image138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4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6.wmf"/><Relationship Id="rId1" Type="http://schemas.openxmlformats.org/officeDocument/2006/relationships/image" Target="../media/image141.wmf"/><Relationship Id="rId5" Type="http://schemas.openxmlformats.org/officeDocument/2006/relationships/image" Target="../media/image142.wmf"/><Relationship Id="rId4" Type="http://schemas.openxmlformats.org/officeDocument/2006/relationships/image" Target="../media/image3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6.wmf"/><Relationship Id="rId1" Type="http://schemas.openxmlformats.org/officeDocument/2006/relationships/image" Target="../media/image141.wmf"/><Relationship Id="rId4" Type="http://schemas.openxmlformats.org/officeDocument/2006/relationships/image" Target="../media/image3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6.wmf"/><Relationship Id="rId1" Type="http://schemas.openxmlformats.org/officeDocument/2006/relationships/image" Target="../media/image141.wmf"/><Relationship Id="rId4" Type="http://schemas.openxmlformats.org/officeDocument/2006/relationships/image" Target="../media/image3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41.wmf"/><Relationship Id="rId1" Type="http://schemas.openxmlformats.org/officeDocument/2006/relationships/image" Target="../media/image143.wmf"/><Relationship Id="rId5" Type="http://schemas.openxmlformats.org/officeDocument/2006/relationships/image" Target="../media/image34.wmf"/><Relationship Id="rId4" Type="http://schemas.openxmlformats.org/officeDocument/2006/relationships/image" Target="../media/image14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7" Type="http://schemas.openxmlformats.org/officeDocument/2006/relationships/image" Target="../media/image25.wmf"/><Relationship Id="rId2" Type="http://schemas.openxmlformats.org/officeDocument/2006/relationships/image" Target="../media/image136.wmf"/><Relationship Id="rId1" Type="http://schemas.openxmlformats.org/officeDocument/2006/relationships/image" Target="../media/image141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3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7" Type="http://schemas.openxmlformats.org/officeDocument/2006/relationships/image" Target="../media/image25.wmf"/><Relationship Id="rId2" Type="http://schemas.openxmlformats.org/officeDocument/2006/relationships/image" Target="../media/image136.wmf"/><Relationship Id="rId1" Type="http://schemas.openxmlformats.org/officeDocument/2006/relationships/image" Target="../media/image141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34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36.wmf"/><Relationship Id="rId7" Type="http://schemas.openxmlformats.org/officeDocument/2006/relationships/image" Target="../media/image148.wmf"/><Relationship Id="rId2" Type="http://schemas.openxmlformats.org/officeDocument/2006/relationships/image" Target="../media/image141.wmf"/><Relationship Id="rId1" Type="http://schemas.openxmlformats.org/officeDocument/2006/relationships/image" Target="../media/image146.wmf"/><Relationship Id="rId6" Type="http://schemas.openxmlformats.org/officeDocument/2006/relationships/image" Target="../media/image147.wmf"/><Relationship Id="rId5" Type="http://schemas.openxmlformats.org/officeDocument/2006/relationships/image" Target="../media/image144.wmf"/><Relationship Id="rId4" Type="http://schemas.openxmlformats.org/officeDocument/2006/relationships/image" Target="../media/image34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52.wmf"/><Relationship Id="rId7" Type="http://schemas.openxmlformats.org/officeDocument/2006/relationships/image" Target="../media/image153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40.wmf"/><Relationship Id="rId5" Type="http://schemas.openxmlformats.org/officeDocument/2006/relationships/image" Target="../media/image136.wmf"/><Relationship Id="rId10" Type="http://schemas.openxmlformats.org/officeDocument/2006/relationships/image" Target="../media/image25.wmf"/><Relationship Id="rId4" Type="http://schemas.openxmlformats.org/officeDocument/2006/relationships/image" Target="../media/image135.wmf"/><Relationship Id="rId9" Type="http://schemas.openxmlformats.org/officeDocument/2006/relationships/image" Target="../media/image14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4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7.wmf"/><Relationship Id="rId7" Type="http://schemas.openxmlformats.org/officeDocument/2006/relationships/image" Target="../media/image32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35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54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55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82D8DA3-D2C4-4773-9539-5BEE79985E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F0C291F6-3584-4555-A246-8AC6DDB091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584F8-FC6D-495B-ABA1-41908B4B6A05}" type="slidenum">
              <a:rPr lang="en-US"/>
              <a:pPr/>
              <a:t>1</a:t>
            </a:fld>
            <a:endParaRPr 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B875F-41B1-4D78-9BFE-DF1C6824A6F7}" type="slidenum">
              <a:rPr lang="en-US"/>
              <a:pPr/>
              <a:t>10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EF6E3-AB59-48C3-A12D-51B3F7804FA8}" type="slidenum">
              <a:rPr lang="en-US"/>
              <a:pPr/>
              <a:t>11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559E7-694D-4110-8CBD-5F4BE2C36714}" type="slidenum">
              <a:rPr lang="en-US"/>
              <a:pPr/>
              <a:t>12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52993-983A-446B-9750-B61FA842B58D}" type="slidenum">
              <a:rPr lang="en-US"/>
              <a:pPr/>
              <a:t>13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E947A-2A4C-4035-AB12-937752D9ADE1}" type="slidenum">
              <a:rPr lang="en-US"/>
              <a:pPr/>
              <a:t>14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85906-7FB4-4293-B31D-6650A1454A25}" type="slidenum">
              <a:rPr lang="en-US"/>
              <a:pPr/>
              <a:t>15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D2767-06E4-4A56-A2AE-524C1334E712}" type="slidenum">
              <a:rPr lang="en-US"/>
              <a:pPr/>
              <a:t>16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06DD1-D86A-4D87-A8F1-927F8533A6CE}" type="slidenum">
              <a:rPr lang="en-US"/>
              <a:pPr/>
              <a:t>17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B2860-3006-4372-BF8E-D41F861AFFF1}" type="slidenum">
              <a:rPr lang="en-US"/>
              <a:pPr/>
              <a:t>18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DF66C-CBE4-49E0-8496-250106C3F803}" type="slidenum">
              <a:rPr lang="en-US"/>
              <a:pPr/>
              <a:t>19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92410-F020-4181-A9BA-5CA177960432}" type="slidenum">
              <a:rPr lang="en-US"/>
              <a:pPr/>
              <a:t>2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D604C-DC59-4A44-B5D1-139677883578}" type="slidenum">
              <a:rPr lang="en-US"/>
              <a:pPr/>
              <a:t>20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63CCC-F758-465C-9D16-908633AAF2CE}" type="slidenum">
              <a:rPr lang="en-US"/>
              <a:pPr/>
              <a:t>21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63CCC-F758-465C-9D16-908633AAF2CE}" type="slidenum">
              <a:rPr lang="en-US"/>
              <a:pPr/>
              <a:t>22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F3783-BC79-4C89-AA19-0A74BF90C8A3}" type="slidenum">
              <a:rPr lang="en-US"/>
              <a:pPr/>
              <a:t>23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242A5-1D70-400B-80C5-3377FBEFADFE}" type="slidenum">
              <a:rPr lang="en-US"/>
              <a:pPr/>
              <a:t>24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AA934-CCAE-4666-B30F-21609E66D6C4}" type="slidenum">
              <a:rPr lang="en-US"/>
              <a:pPr/>
              <a:t>25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4D681-ACE1-4A78-8D28-B3FC7273027F}" type="slidenum">
              <a:rPr lang="en-US"/>
              <a:pPr/>
              <a:t>26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9AF2D-CBD6-4EA4-A863-0CB218CFDB14}" type="slidenum">
              <a:rPr lang="en-US"/>
              <a:pPr/>
              <a:t>27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00FF4-4EBF-45AB-80CD-07DED27CC353}" type="slidenum">
              <a:rPr lang="en-US"/>
              <a:pPr/>
              <a:t>28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01DBC-FD1D-47EA-818D-9C8E39B14DF3}" type="slidenum">
              <a:rPr lang="en-US"/>
              <a:pPr/>
              <a:t>29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331FD-D541-4E12-A986-20CF7492883D}" type="slidenum">
              <a:rPr lang="en-US"/>
              <a:pPr/>
              <a:t>3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EB1C4-8FC5-4D36-AFF5-F83BA71AC6CA}" type="slidenum">
              <a:rPr lang="en-US"/>
              <a:pPr/>
              <a:t>30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07BC4-782D-4403-A0A8-2526A78D6FF3}" type="slidenum">
              <a:rPr lang="en-US"/>
              <a:pPr/>
              <a:t>31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F66B7-41BB-4CD2-A5E9-710567D26FF0}" type="slidenum">
              <a:rPr lang="en-US"/>
              <a:pPr/>
              <a:t>32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C7FA0-73A3-4384-9F53-9B725A034594}" type="slidenum">
              <a:rPr lang="en-US"/>
              <a:pPr/>
              <a:t>33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DE8F1-7974-40AF-B27B-2B0B0B3E58FC}" type="slidenum">
              <a:rPr lang="en-US"/>
              <a:pPr/>
              <a:t>34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525E5-0A92-40C6-811C-3327C8608F75}" type="slidenum">
              <a:rPr lang="en-US"/>
              <a:pPr/>
              <a:t>35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9F69C-3E17-40F3-A883-113B1B31837A}" type="slidenum">
              <a:rPr lang="en-US"/>
              <a:pPr/>
              <a:t>36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AB632-FD08-4310-AC0B-B735336300AA}" type="slidenum">
              <a:rPr lang="en-US"/>
              <a:pPr/>
              <a:t>37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5BDDC-EE65-4092-AB59-94DA03A6E23D}" type="slidenum">
              <a:rPr lang="en-US"/>
              <a:pPr/>
              <a:t>38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5A099-CC86-4609-B21C-FEB065D1F341}" type="slidenum">
              <a:rPr lang="en-US"/>
              <a:pPr/>
              <a:t>39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CB292-FABD-41B2-9AC5-85F36AC14E41}" type="slidenum">
              <a:rPr lang="en-US"/>
              <a:pPr/>
              <a:t>4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45709-BAE4-4C71-A435-9E7EE7CAE48A}" type="slidenum">
              <a:rPr lang="en-US"/>
              <a:pPr/>
              <a:t>40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1AC90-BBD2-4992-9D90-1C1FFE246C39}" type="slidenum">
              <a:rPr lang="en-US"/>
              <a:pPr/>
              <a:t>41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A2944-CE62-4269-BA9C-37135BE440BF}" type="slidenum">
              <a:rPr lang="en-US"/>
              <a:pPr/>
              <a:t>42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2592A-45E2-4AC8-B3AC-9AC2B80E7382}" type="slidenum">
              <a:rPr lang="en-US"/>
              <a:pPr/>
              <a:t>43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30999-5993-4ABB-AEBC-E83D3FC8E497}" type="slidenum">
              <a:rPr lang="en-US"/>
              <a:pPr/>
              <a:t>44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EFDD3-65CE-4ADD-8F90-92344671E5AE}" type="slidenum">
              <a:rPr lang="en-US"/>
              <a:pPr/>
              <a:t>45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A38AC-BE7C-4637-98D5-4BF1DD9E4B17}" type="slidenum">
              <a:rPr lang="en-US"/>
              <a:pPr/>
              <a:t>46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1D37A-CC2A-49C2-8F1B-B4E4C7DBE441}" type="slidenum">
              <a:rPr lang="en-US"/>
              <a:pPr/>
              <a:t>5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1D37A-CC2A-49C2-8F1B-B4E4C7DBE441}" type="slidenum">
              <a:rPr lang="en-US"/>
              <a:pPr/>
              <a:t>6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B49D1-0371-49D4-9CDB-A7A823B32C08}" type="slidenum">
              <a:rPr lang="en-US"/>
              <a:pPr/>
              <a:t>7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8262B-B700-429C-B4BE-CF3807A9B62C}" type="slidenum">
              <a:rPr lang="en-US"/>
              <a:pPr/>
              <a:t>8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DB431-7B21-4CDE-BCD4-C6F790FDEDA3}" type="slidenum">
              <a:rPr lang="en-US"/>
              <a:pPr/>
              <a:t>9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9B3D879-4CC7-49FC-94BE-F592B125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6.bin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5.bin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10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oleObject" Target="../embeddings/oleObject119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13.bin"/><Relationship Id="rId12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2.bin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1.bin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0.bin"/><Relationship Id="rId9" Type="http://schemas.openxmlformats.org/officeDocument/2006/relationships/oleObject" Target="../embeddings/oleObject115.bin"/><Relationship Id="rId14" Type="http://schemas.openxmlformats.org/officeDocument/2006/relationships/oleObject" Target="../embeddings/oleObject1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1.bin"/><Relationship Id="rId9" Type="http://schemas.openxmlformats.org/officeDocument/2006/relationships/oleObject" Target="../embeddings/oleObject12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oleObject" Target="../embeddings/oleObject137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9.bin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28.bin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4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oleObject" Target="../embeddings/oleObject155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49.bin"/><Relationship Id="rId12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8.bin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47.bin"/><Relationship Id="rId15" Type="http://schemas.openxmlformats.org/officeDocument/2006/relationships/oleObject" Target="../embeddings/oleObject157.bin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6.bin"/><Relationship Id="rId9" Type="http://schemas.openxmlformats.org/officeDocument/2006/relationships/oleObject" Target="../embeddings/oleObject151.bin"/><Relationship Id="rId14" Type="http://schemas.openxmlformats.org/officeDocument/2006/relationships/oleObject" Target="../embeddings/oleObject15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eorg_Friedrich_Bernhard_Riemann.jpe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60.bin"/><Relationship Id="rId5" Type="http://schemas.openxmlformats.org/officeDocument/2006/relationships/oleObject" Target="../embeddings/oleObject159.bin"/><Relationship Id="rId4" Type="http://schemas.openxmlformats.org/officeDocument/2006/relationships/oleObject" Target="../embeddings/oleObject15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oleObject" Target="../embeddings/oleObject170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64.bin"/><Relationship Id="rId12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3.bin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72.bin"/><Relationship Id="rId10" Type="http://schemas.openxmlformats.org/officeDocument/2006/relationships/oleObject" Target="../embeddings/oleObject167.bin"/><Relationship Id="rId4" Type="http://schemas.openxmlformats.org/officeDocument/2006/relationships/oleObject" Target="../embeddings/oleObject161.bin"/><Relationship Id="rId9" Type="http://schemas.openxmlformats.org/officeDocument/2006/relationships/oleObject" Target="../embeddings/oleObject166.bin"/><Relationship Id="rId14" Type="http://schemas.openxmlformats.org/officeDocument/2006/relationships/oleObject" Target="../embeddings/oleObject17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oleObject" Target="../embeddings/oleObject184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78.bin"/><Relationship Id="rId12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7.bin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6.bin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87.bin"/><Relationship Id="rId5" Type="http://schemas.openxmlformats.org/officeDocument/2006/relationships/oleObject" Target="../embeddings/oleObject186.bin"/><Relationship Id="rId4" Type="http://schemas.openxmlformats.org/officeDocument/2006/relationships/oleObject" Target="../embeddings/oleObject18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92.bin"/><Relationship Id="rId5" Type="http://schemas.openxmlformats.org/officeDocument/2006/relationships/oleObject" Target="../embeddings/oleObject191.bin"/><Relationship Id="rId4" Type="http://schemas.openxmlformats.org/officeDocument/2006/relationships/oleObject" Target="../embeddings/oleObject19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95.bin"/><Relationship Id="rId11" Type="http://schemas.openxmlformats.org/officeDocument/2006/relationships/oleObject" Target="../embeddings/oleObject200.bin"/><Relationship Id="rId5" Type="http://schemas.openxmlformats.org/officeDocument/2006/relationships/oleObject" Target="../embeddings/oleObject194.bin"/><Relationship Id="rId10" Type="http://schemas.openxmlformats.org/officeDocument/2006/relationships/oleObject" Target="../embeddings/oleObject199.bin"/><Relationship Id="rId4" Type="http://schemas.openxmlformats.org/officeDocument/2006/relationships/oleObject" Target="../embeddings/oleObject193.bin"/><Relationship Id="rId9" Type="http://schemas.openxmlformats.org/officeDocument/2006/relationships/oleObject" Target="../embeddings/oleObject19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oleObject" Target="../embeddings/oleObject210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04.bin"/><Relationship Id="rId12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03.bin"/><Relationship Id="rId11" Type="http://schemas.openxmlformats.org/officeDocument/2006/relationships/oleObject" Target="../embeddings/oleObject208.bin"/><Relationship Id="rId5" Type="http://schemas.openxmlformats.org/officeDocument/2006/relationships/oleObject" Target="../embeddings/oleObject202.bin"/><Relationship Id="rId10" Type="http://schemas.openxmlformats.org/officeDocument/2006/relationships/oleObject" Target="../embeddings/oleObject207.bin"/><Relationship Id="rId4" Type="http://schemas.openxmlformats.org/officeDocument/2006/relationships/oleObject" Target="../embeddings/oleObject201.bin"/><Relationship Id="rId9" Type="http://schemas.openxmlformats.org/officeDocument/2006/relationships/oleObject" Target="../embeddings/oleObject20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13" Type="http://schemas.openxmlformats.org/officeDocument/2006/relationships/oleObject" Target="../embeddings/oleObject220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14.bin"/><Relationship Id="rId12" Type="http://schemas.openxmlformats.org/officeDocument/2006/relationships/oleObject" Target="../embeddings/oleObject2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13.bin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2.bin"/><Relationship Id="rId10" Type="http://schemas.openxmlformats.org/officeDocument/2006/relationships/oleObject" Target="../embeddings/oleObject217.bin"/><Relationship Id="rId4" Type="http://schemas.openxmlformats.org/officeDocument/2006/relationships/oleObject" Target="../embeddings/oleObject211.bin"/><Relationship Id="rId9" Type="http://schemas.openxmlformats.org/officeDocument/2006/relationships/oleObject" Target="../embeddings/oleObject216.bin"/><Relationship Id="rId14" Type="http://schemas.openxmlformats.org/officeDocument/2006/relationships/oleObject" Target="../embeddings/oleObject22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6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24.bin"/><Relationship Id="rId5" Type="http://schemas.openxmlformats.org/officeDocument/2006/relationships/oleObject" Target="../embeddings/oleObject223.bin"/><Relationship Id="rId10" Type="http://schemas.openxmlformats.org/officeDocument/2006/relationships/oleObject" Target="../embeddings/oleObject228.bin"/><Relationship Id="rId4" Type="http://schemas.openxmlformats.org/officeDocument/2006/relationships/oleObject" Target="../embeddings/oleObject222.bin"/><Relationship Id="rId9" Type="http://schemas.openxmlformats.org/officeDocument/2006/relationships/oleObject" Target="../embeddings/oleObject22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31.bin"/><Relationship Id="rId5" Type="http://schemas.openxmlformats.org/officeDocument/2006/relationships/oleObject" Target="../embeddings/oleObject230.bin"/><Relationship Id="rId4" Type="http://schemas.openxmlformats.org/officeDocument/2006/relationships/oleObject" Target="../embeddings/oleObject22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13" Type="http://schemas.openxmlformats.org/officeDocument/2006/relationships/oleObject" Target="../embeddings/oleObject243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37.bin"/><Relationship Id="rId12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36.bin"/><Relationship Id="rId11" Type="http://schemas.openxmlformats.org/officeDocument/2006/relationships/oleObject" Target="../embeddings/oleObject241.bin"/><Relationship Id="rId5" Type="http://schemas.openxmlformats.org/officeDocument/2006/relationships/oleObject" Target="../embeddings/oleObject235.bin"/><Relationship Id="rId10" Type="http://schemas.openxmlformats.org/officeDocument/2006/relationships/oleObject" Target="../embeddings/oleObject240.bin"/><Relationship Id="rId4" Type="http://schemas.openxmlformats.org/officeDocument/2006/relationships/oleObject" Target="../embeddings/oleObject234.bin"/><Relationship Id="rId9" Type="http://schemas.openxmlformats.org/officeDocument/2006/relationships/oleObject" Target="../embeddings/oleObject23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8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46.bin"/><Relationship Id="rId5" Type="http://schemas.openxmlformats.org/officeDocument/2006/relationships/oleObject" Target="../embeddings/oleObject245.bin"/><Relationship Id="rId4" Type="http://schemas.openxmlformats.org/officeDocument/2006/relationships/oleObject" Target="../embeddings/oleObject24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2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51.bin"/><Relationship Id="rId5" Type="http://schemas.openxmlformats.org/officeDocument/2006/relationships/oleObject" Target="../embeddings/oleObject250.bin"/><Relationship Id="rId4" Type="http://schemas.openxmlformats.org/officeDocument/2006/relationships/oleObject" Target="../embeddings/oleObject24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56.bin"/><Relationship Id="rId5" Type="http://schemas.openxmlformats.org/officeDocument/2006/relationships/oleObject" Target="../embeddings/oleObject255.bin"/><Relationship Id="rId4" Type="http://schemas.openxmlformats.org/officeDocument/2006/relationships/oleObject" Target="../embeddings/oleObject25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60.bin"/><Relationship Id="rId11" Type="http://schemas.openxmlformats.org/officeDocument/2006/relationships/oleObject" Target="../embeddings/oleObject265.bin"/><Relationship Id="rId5" Type="http://schemas.openxmlformats.org/officeDocument/2006/relationships/oleObject" Target="../embeddings/oleObject259.bin"/><Relationship Id="rId10" Type="http://schemas.openxmlformats.org/officeDocument/2006/relationships/oleObject" Target="../embeddings/oleObject264.bin"/><Relationship Id="rId4" Type="http://schemas.openxmlformats.org/officeDocument/2006/relationships/oleObject" Target="../embeddings/oleObject258.bin"/><Relationship Id="rId9" Type="http://schemas.openxmlformats.org/officeDocument/2006/relationships/oleObject" Target="../embeddings/oleObject26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0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68.bin"/><Relationship Id="rId5" Type="http://schemas.openxmlformats.org/officeDocument/2006/relationships/oleObject" Target="../embeddings/oleObject267.bin"/><Relationship Id="rId4" Type="http://schemas.openxmlformats.org/officeDocument/2006/relationships/oleObject" Target="../embeddings/oleObject26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2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73.bin"/><Relationship Id="rId5" Type="http://schemas.openxmlformats.org/officeDocument/2006/relationships/oleObject" Target="../embeddings/oleObject272.bin"/><Relationship Id="rId10" Type="http://schemas.openxmlformats.org/officeDocument/2006/relationships/oleObject" Target="../embeddings/oleObject277.bin"/><Relationship Id="rId4" Type="http://schemas.openxmlformats.org/officeDocument/2006/relationships/oleObject" Target="../embeddings/oleObject271.bin"/><Relationship Id="rId9" Type="http://schemas.openxmlformats.org/officeDocument/2006/relationships/oleObject" Target="../embeddings/oleObject27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2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2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80.bin"/><Relationship Id="rId5" Type="http://schemas.openxmlformats.org/officeDocument/2006/relationships/oleObject" Target="../embeddings/oleObject279.bin"/><Relationship Id="rId10" Type="http://schemas.openxmlformats.org/officeDocument/2006/relationships/oleObject" Target="../embeddings/oleObject284.bin"/><Relationship Id="rId4" Type="http://schemas.openxmlformats.org/officeDocument/2006/relationships/oleObject" Target="../embeddings/oleObject278.bin"/><Relationship Id="rId9" Type="http://schemas.openxmlformats.org/officeDocument/2006/relationships/oleObject" Target="../embeddings/oleObject28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9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87.bin"/><Relationship Id="rId11" Type="http://schemas.openxmlformats.org/officeDocument/2006/relationships/oleObject" Target="../embeddings/oleObject292.bin"/><Relationship Id="rId5" Type="http://schemas.openxmlformats.org/officeDocument/2006/relationships/oleObject" Target="../embeddings/oleObject286.bin"/><Relationship Id="rId10" Type="http://schemas.openxmlformats.org/officeDocument/2006/relationships/oleObject" Target="../embeddings/oleObject291.bin"/><Relationship Id="rId4" Type="http://schemas.openxmlformats.org/officeDocument/2006/relationships/oleObject" Target="../embeddings/oleObject285.bin"/><Relationship Id="rId9" Type="http://schemas.openxmlformats.org/officeDocument/2006/relationships/oleObject" Target="../embeddings/oleObject29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7.bin"/><Relationship Id="rId13" Type="http://schemas.openxmlformats.org/officeDocument/2006/relationships/oleObject" Target="../embeddings/oleObject302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296.bin"/><Relationship Id="rId12" Type="http://schemas.openxmlformats.org/officeDocument/2006/relationships/oleObject" Target="../embeddings/oleObject3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95.bin"/><Relationship Id="rId11" Type="http://schemas.openxmlformats.org/officeDocument/2006/relationships/oleObject" Target="../embeddings/oleObject300.bin"/><Relationship Id="rId5" Type="http://schemas.openxmlformats.org/officeDocument/2006/relationships/oleObject" Target="../embeddings/oleObject294.bin"/><Relationship Id="rId10" Type="http://schemas.openxmlformats.org/officeDocument/2006/relationships/oleObject" Target="../embeddings/oleObject299.bin"/><Relationship Id="rId4" Type="http://schemas.openxmlformats.org/officeDocument/2006/relationships/oleObject" Target="../embeddings/oleObject293.bin"/><Relationship Id="rId9" Type="http://schemas.openxmlformats.org/officeDocument/2006/relationships/oleObject" Target="../embeddings/oleObject29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3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05.bin"/><Relationship Id="rId5" Type="http://schemas.openxmlformats.org/officeDocument/2006/relationships/oleObject" Target="../embeddings/oleObject304.bin"/><Relationship Id="rId4" Type="http://schemas.openxmlformats.org/officeDocument/2006/relationships/oleObject" Target="../embeddings/oleObject303.bin"/><Relationship Id="rId9" Type="http://schemas.openxmlformats.org/officeDocument/2006/relationships/oleObject" Target="../embeddings/oleObject30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3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3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11.bin"/><Relationship Id="rId5" Type="http://schemas.openxmlformats.org/officeDocument/2006/relationships/oleObject" Target="../embeddings/oleObject310.bin"/><Relationship Id="rId4" Type="http://schemas.openxmlformats.org/officeDocument/2006/relationships/oleObject" Target="../embeddings/oleObject30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31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17.bin"/><Relationship Id="rId5" Type="http://schemas.openxmlformats.org/officeDocument/2006/relationships/oleObject" Target="../embeddings/oleObject316.bin"/><Relationship Id="rId4" Type="http://schemas.openxmlformats.org/officeDocument/2006/relationships/oleObject" Target="../embeddings/oleObject3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2691765" y="2358708"/>
            <a:ext cx="3284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ECE Dept.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292674" y="1476058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9933"/>
                </a:solidFill>
              </a:rPr>
              <a:t>Spring </a:t>
            </a:r>
            <a:r>
              <a:rPr lang="en-US" sz="2400" b="1" dirty="0" smtClean="0">
                <a:solidFill>
                  <a:srgbClr val="FF9933"/>
                </a:solidFill>
              </a:rPr>
              <a:t>2016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937760" y="3942715"/>
            <a:ext cx="326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36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3161665" y="59817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6341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Animated image of spherical waves coming from a point source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43" y="4016829"/>
            <a:ext cx="24511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Text Box 2"/>
          <p:cNvSpPr txBox="1">
            <a:spLocks noChangeArrowheads="1"/>
          </p:cNvSpPr>
          <p:nvPr/>
        </p:nvSpPr>
        <p:spPr bwMode="auto">
          <a:xfrm>
            <a:off x="19716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graphicFrame>
        <p:nvGraphicFramePr>
          <p:cNvPr id="640003" name="Object 3"/>
          <p:cNvGraphicFramePr>
            <a:graphicFrameLocks noChangeAspect="1"/>
          </p:cNvGraphicFramePr>
          <p:nvPr/>
        </p:nvGraphicFramePr>
        <p:xfrm>
          <a:off x="1645920" y="1173480"/>
          <a:ext cx="2101850" cy="593725"/>
        </p:xfrm>
        <a:graphic>
          <a:graphicData uri="http://schemas.openxmlformats.org/presentationml/2006/ole">
            <p:oleObj spid="_x0000_s640003" name="Equation" r:id="rId4" imgW="761760" imgH="215640" progId="Equation.DSMT4">
              <p:embed/>
            </p:oleObj>
          </a:graphicData>
        </a:graphic>
      </p:graphicFrame>
      <p:graphicFrame>
        <p:nvGraphicFramePr>
          <p:cNvPr id="640004" name="Object 4"/>
          <p:cNvGraphicFramePr>
            <a:graphicFrameLocks noChangeAspect="1"/>
          </p:cNvGraphicFramePr>
          <p:nvPr/>
        </p:nvGraphicFramePr>
        <p:xfrm>
          <a:off x="882650" y="4332288"/>
          <a:ext cx="2330450" cy="1612900"/>
        </p:xfrm>
        <a:graphic>
          <a:graphicData uri="http://schemas.openxmlformats.org/presentationml/2006/ole">
            <p:oleObj spid="_x0000_s640004" name="Equation" r:id="rId5" imgW="1155600" imgH="799920" progId="Equation.DSMT4">
              <p:embed/>
            </p:oleObj>
          </a:graphicData>
        </a:graphic>
      </p:graphicFrame>
      <p:sp>
        <p:nvSpPr>
          <p:cNvPr id="640005" name="Text Box 5"/>
          <p:cNvSpPr txBox="1">
            <a:spLocks noChangeArrowheads="1"/>
          </p:cNvSpPr>
          <p:nvPr/>
        </p:nvSpPr>
        <p:spPr bwMode="auto">
          <a:xfrm>
            <a:off x="4314825" y="5002213"/>
            <a:ext cx="3702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We don’t get back the same result!</a:t>
            </a:r>
          </a:p>
        </p:txBody>
      </p:sp>
      <p:sp>
        <p:nvSpPr>
          <p:cNvPr id="640020" name="Line 20"/>
          <p:cNvSpPr>
            <a:spLocks noChangeShapeType="1"/>
          </p:cNvSpPr>
          <p:nvPr/>
        </p:nvSpPr>
        <p:spPr bwMode="auto">
          <a:xfrm flipH="1" flipV="1">
            <a:off x="2781300" y="4991100"/>
            <a:ext cx="1422400" cy="17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0021" name="Line 21"/>
          <p:cNvSpPr>
            <a:spLocks noChangeShapeType="1"/>
          </p:cNvSpPr>
          <p:nvPr/>
        </p:nvSpPr>
        <p:spPr bwMode="auto">
          <a:xfrm flipH="1">
            <a:off x="2730500" y="5168900"/>
            <a:ext cx="1473200" cy="546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3410268" y="1035692"/>
            <a:ext cx="4527550" cy="3297245"/>
            <a:chOff x="1649" y="1798"/>
            <a:chExt cx="2852" cy="2077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2879" y="2014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" name="Object 9"/>
            <p:cNvGraphicFramePr>
              <a:graphicFrameLocks noChangeAspect="1"/>
            </p:cNvGraphicFramePr>
            <p:nvPr/>
          </p:nvGraphicFramePr>
          <p:xfrm>
            <a:off x="4347" y="2880"/>
            <a:ext cx="154" cy="169"/>
          </p:xfrm>
          <a:graphic>
            <a:graphicData uri="http://schemas.openxmlformats.org/presentationml/2006/ole">
              <p:oleObj spid="_x0000_s640022" name="Equation" r:id="rId6" imgW="126720" imgH="139680" progId="Equation.DSMT4">
                <p:embed/>
              </p:oleObj>
            </a:graphicData>
          </a:graphic>
        </p:graphicFrame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1649" y="2960"/>
              <a:ext cx="25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7" name="Object 11"/>
            <p:cNvGraphicFramePr>
              <a:graphicFrameLocks noChangeAspect="1"/>
            </p:cNvGraphicFramePr>
            <p:nvPr/>
          </p:nvGraphicFramePr>
          <p:xfrm>
            <a:off x="2817" y="1798"/>
            <a:ext cx="163" cy="193"/>
          </p:xfrm>
          <a:graphic>
            <a:graphicData uri="http://schemas.openxmlformats.org/presentationml/2006/ole">
              <p:oleObj spid="_x0000_s640023" name="Equation" r:id="rId7" imgW="139680" imgH="164880" progId="Equation.DSMT4">
                <p:embed/>
              </p:oleObj>
            </a:graphicData>
          </a:graphic>
        </p:graphicFrame>
        <p:graphicFrame>
          <p:nvGraphicFramePr>
            <p:cNvPr id="28" name="Object 12"/>
            <p:cNvGraphicFramePr>
              <a:graphicFrameLocks noChangeAspect="1"/>
            </p:cNvGraphicFramePr>
            <p:nvPr/>
          </p:nvGraphicFramePr>
          <p:xfrm>
            <a:off x="3220" y="2957"/>
            <a:ext cx="144" cy="156"/>
          </p:xfrm>
          <a:graphic>
            <a:graphicData uri="http://schemas.openxmlformats.org/presentationml/2006/ole">
              <p:oleObj spid="_x0000_s640024" name="Equation" r:id="rId8" imgW="152280" imgH="164880" progId="Equation.DSMT4">
                <p:embed/>
              </p:oleObj>
            </a:graphicData>
          </a:graphic>
        </p:graphicFrame>
        <p:sp>
          <p:nvSpPr>
            <p:cNvPr id="29" name="Arc 13"/>
            <p:cNvSpPr>
              <a:spLocks/>
            </p:cNvSpPr>
            <p:nvPr/>
          </p:nvSpPr>
          <p:spPr bwMode="auto">
            <a:xfrm rot="-5400000">
              <a:off x="2497" y="2147"/>
              <a:ext cx="540" cy="10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45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rc 14"/>
            <p:cNvSpPr>
              <a:spLocks/>
            </p:cNvSpPr>
            <p:nvPr/>
          </p:nvSpPr>
          <p:spPr bwMode="auto">
            <a:xfrm rot="-5400000" flipH="1" flipV="1">
              <a:off x="2542" y="2622"/>
              <a:ext cx="624" cy="1263"/>
            </a:xfrm>
            <a:custGeom>
              <a:avLst/>
              <a:gdLst>
                <a:gd name="G0" fmla="+- 0 0 0"/>
                <a:gd name="G1" fmla="+- 21553 0 0"/>
                <a:gd name="G2" fmla="+- 21600 0 0"/>
                <a:gd name="T0" fmla="*/ 1428 w 21600"/>
                <a:gd name="T1" fmla="*/ 0 h 43150"/>
                <a:gd name="T2" fmla="*/ 345 w 21600"/>
                <a:gd name="T3" fmla="*/ 43150 h 43150"/>
                <a:gd name="T4" fmla="*/ 0 w 21600"/>
                <a:gd name="T5" fmla="*/ 21553 h 43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50" fill="none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</a:path>
                <a:path w="21600" h="43150" stroke="0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  <a:lnTo>
                    <a:pt x="0" y="21553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1" name="Object 15"/>
            <p:cNvGraphicFramePr>
              <a:graphicFrameLocks noChangeAspect="1"/>
            </p:cNvGraphicFramePr>
            <p:nvPr/>
          </p:nvGraphicFramePr>
          <p:xfrm>
            <a:off x="2096" y="2801"/>
            <a:ext cx="144" cy="156"/>
          </p:xfrm>
          <a:graphic>
            <a:graphicData uri="http://schemas.openxmlformats.org/presentationml/2006/ole">
              <p:oleObj spid="_x0000_s640025" name="Equation" r:id="rId9" imgW="152280" imgH="164880" progId="Equation.DSMT4">
                <p:embed/>
              </p:oleObj>
            </a:graphicData>
          </a:graphic>
        </p:graphicFrame>
        <p:graphicFrame>
          <p:nvGraphicFramePr>
            <p:cNvPr id="32" name="Object 16"/>
            <p:cNvGraphicFramePr>
              <a:graphicFrameLocks noChangeAspect="1"/>
            </p:cNvGraphicFramePr>
            <p:nvPr/>
          </p:nvGraphicFramePr>
          <p:xfrm>
            <a:off x="3484" y="2795"/>
            <a:ext cx="144" cy="168"/>
          </p:xfrm>
          <a:graphic>
            <a:graphicData uri="http://schemas.openxmlformats.org/presentationml/2006/ole">
              <p:oleObj spid="_x0000_s640026" name="Equation" r:id="rId10" imgW="152280" imgH="177480" progId="Equation.DSMT4">
                <p:embed/>
              </p:oleObj>
            </a:graphicData>
          </a:graphic>
        </p:graphicFrame>
        <p:sp>
          <p:nvSpPr>
            <p:cNvPr id="33" name="Oval 17"/>
            <p:cNvSpPr>
              <a:spLocks noChangeArrowheads="1"/>
            </p:cNvSpPr>
            <p:nvPr/>
          </p:nvSpPr>
          <p:spPr bwMode="auto">
            <a:xfrm>
              <a:off x="2855" y="2931"/>
              <a:ext cx="56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3499" y="2306"/>
              <a:ext cx="5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  <a:r>
                <a:rPr lang="en-US" sz="2400" dirty="0">
                  <a:solidFill>
                    <a:schemeClr val="bg2"/>
                  </a:solidFill>
                </a:rPr>
                <a:t> </a:t>
              </a:r>
              <a:r>
                <a:rPr lang="en-US" sz="2400" dirty="0">
                  <a:solidFill>
                    <a:schemeClr val="bg2"/>
                  </a:solidFill>
                  <a:latin typeface="+mn-lt"/>
                </a:rPr>
                <a:t>=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465455" y="1282700"/>
            <a:ext cx="292798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Now consider encircling the origin twice: </a:t>
            </a:r>
          </a:p>
        </p:txBody>
      </p:sp>
      <p:graphicFrame>
        <p:nvGraphicFramePr>
          <p:cNvPr id="641027" name="Object 3"/>
          <p:cNvGraphicFramePr>
            <a:graphicFrameLocks noChangeAspect="1"/>
          </p:cNvGraphicFramePr>
          <p:nvPr/>
        </p:nvGraphicFramePr>
        <p:xfrm>
          <a:off x="6182360" y="991235"/>
          <a:ext cx="2000250" cy="565150"/>
        </p:xfrm>
        <a:graphic>
          <a:graphicData uri="http://schemas.openxmlformats.org/presentationml/2006/ole">
            <p:oleObj spid="_x0000_s641027" name="Equation" r:id="rId4" imgW="761760" imgH="215640" progId="Equation.DSMT4">
              <p:embed/>
            </p:oleObj>
          </a:graphicData>
        </a:graphic>
      </p:graphicFrame>
      <p:graphicFrame>
        <p:nvGraphicFramePr>
          <p:cNvPr id="641028" name="Object 4"/>
          <p:cNvGraphicFramePr>
            <a:graphicFrameLocks noChangeAspect="1"/>
          </p:cNvGraphicFramePr>
          <p:nvPr/>
        </p:nvGraphicFramePr>
        <p:xfrm>
          <a:off x="539750" y="4049713"/>
          <a:ext cx="2330450" cy="2381250"/>
        </p:xfrm>
        <a:graphic>
          <a:graphicData uri="http://schemas.openxmlformats.org/presentationml/2006/ole">
            <p:oleObj spid="_x0000_s641028" name="Equation" r:id="rId5" imgW="1155600" imgH="1180800" progId="Equation.DSMT4">
              <p:embed/>
            </p:oleObj>
          </a:graphicData>
        </a:graphic>
      </p:graphicFrame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4467225" y="5459413"/>
            <a:ext cx="3625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We now get back the same result!</a:t>
            </a:r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4416425" y="5967413"/>
            <a:ext cx="4222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Hence the square-root function is a </a:t>
            </a:r>
            <a:r>
              <a:rPr lang="en-US">
                <a:solidFill>
                  <a:schemeClr val="hlink"/>
                </a:solidFill>
              </a:rPr>
              <a:t>double-valued</a:t>
            </a:r>
            <a:r>
              <a:rPr lang="en-US">
                <a:solidFill>
                  <a:schemeClr val="bg1"/>
                </a:solidFill>
              </a:rPr>
              <a:t> function.</a:t>
            </a:r>
          </a:p>
        </p:txBody>
      </p:sp>
      <p:sp>
        <p:nvSpPr>
          <p:cNvPr id="641031" name="Text Box 7"/>
          <p:cNvSpPr txBox="1">
            <a:spLocks noChangeArrowheads="1"/>
          </p:cNvSpPr>
          <p:nvPr/>
        </p:nvSpPr>
        <p:spPr bwMode="auto">
          <a:xfrm>
            <a:off x="18700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sp>
        <p:nvSpPr>
          <p:cNvPr id="641032" name="Line 8"/>
          <p:cNvSpPr>
            <a:spLocks noChangeShapeType="1"/>
          </p:cNvSpPr>
          <p:nvPr/>
        </p:nvSpPr>
        <p:spPr bwMode="auto">
          <a:xfrm flipH="1" flipV="1">
            <a:off x="2374900" y="4711700"/>
            <a:ext cx="2057400" cy="927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1033" name="Line 9"/>
          <p:cNvSpPr>
            <a:spLocks noChangeShapeType="1"/>
          </p:cNvSpPr>
          <p:nvPr/>
        </p:nvSpPr>
        <p:spPr bwMode="auto">
          <a:xfrm flipH="1">
            <a:off x="2413000" y="5651500"/>
            <a:ext cx="2019300" cy="558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41034" name="Group 10"/>
          <p:cNvGrpSpPr>
            <a:grpSpLocks/>
          </p:cNvGrpSpPr>
          <p:nvPr/>
        </p:nvGrpSpPr>
        <p:grpSpPr bwMode="auto">
          <a:xfrm>
            <a:off x="2820988" y="1260477"/>
            <a:ext cx="4876801" cy="3392491"/>
            <a:chOff x="1777" y="842"/>
            <a:chExt cx="3072" cy="2137"/>
          </a:xfrm>
        </p:grpSpPr>
        <p:sp>
          <p:nvSpPr>
            <p:cNvPr id="641035" name="Line 11"/>
            <p:cNvSpPr>
              <a:spLocks noChangeShapeType="1"/>
            </p:cNvSpPr>
            <p:nvPr/>
          </p:nvSpPr>
          <p:spPr bwMode="auto">
            <a:xfrm flipV="1">
              <a:off x="3151" y="1118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1036" name="Object 12"/>
            <p:cNvGraphicFramePr>
              <a:graphicFrameLocks noChangeAspect="1"/>
            </p:cNvGraphicFramePr>
            <p:nvPr/>
          </p:nvGraphicFramePr>
          <p:xfrm>
            <a:off x="4694" y="1968"/>
            <a:ext cx="155" cy="171"/>
          </p:xfrm>
          <a:graphic>
            <a:graphicData uri="http://schemas.openxmlformats.org/presentationml/2006/ole">
              <p:oleObj spid="_x0000_s641036" name="Equation" r:id="rId6" imgW="126720" imgH="139680" progId="Equation.DSMT4">
                <p:embed/>
              </p:oleObj>
            </a:graphicData>
          </a:graphic>
        </p:graphicFrame>
        <p:sp>
          <p:nvSpPr>
            <p:cNvPr id="641037" name="Line 13"/>
            <p:cNvSpPr>
              <a:spLocks noChangeShapeType="1"/>
            </p:cNvSpPr>
            <p:nvPr/>
          </p:nvSpPr>
          <p:spPr bwMode="auto">
            <a:xfrm flipV="1">
              <a:off x="1777" y="2064"/>
              <a:ext cx="282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1038" name="Object 14"/>
            <p:cNvGraphicFramePr>
              <a:graphicFrameLocks noChangeAspect="1"/>
            </p:cNvGraphicFramePr>
            <p:nvPr/>
          </p:nvGraphicFramePr>
          <p:xfrm>
            <a:off x="3077" y="842"/>
            <a:ext cx="171" cy="202"/>
          </p:xfrm>
          <a:graphic>
            <a:graphicData uri="http://schemas.openxmlformats.org/presentationml/2006/ole">
              <p:oleObj spid="_x0000_s641038" name="Equation" r:id="rId7" imgW="139680" imgH="164880" progId="Equation.DSMT4">
                <p:embed/>
              </p:oleObj>
            </a:graphicData>
          </a:graphic>
        </p:graphicFrame>
        <p:graphicFrame>
          <p:nvGraphicFramePr>
            <p:cNvPr id="641039" name="Object 15"/>
            <p:cNvGraphicFramePr>
              <a:graphicFrameLocks noChangeAspect="1"/>
            </p:cNvGraphicFramePr>
            <p:nvPr/>
          </p:nvGraphicFramePr>
          <p:xfrm>
            <a:off x="3492" y="2061"/>
            <a:ext cx="144" cy="156"/>
          </p:xfrm>
          <a:graphic>
            <a:graphicData uri="http://schemas.openxmlformats.org/presentationml/2006/ole">
              <p:oleObj spid="_x0000_s641039" name="Equation" r:id="rId8" imgW="152280" imgH="164880" progId="Equation.DSMT4">
                <p:embed/>
              </p:oleObj>
            </a:graphicData>
          </a:graphic>
        </p:graphicFrame>
        <p:sp>
          <p:nvSpPr>
            <p:cNvPr id="641040" name="Arc 16"/>
            <p:cNvSpPr>
              <a:spLocks/>
            </p:cNvSpPr>
            <p:nvPr/>
          </p:nvSpPr>
          <p:spPr bwMode="auto">
            <a:xfrm rot="-5400000">
              <a:off x="2769" y="1251"/>
              <a:ext cx="540" cy="10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45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041" name="Arc 17"/>
            <p:cNvSpPr>
              <a:spLocks/>
            </p:cNvSpPr>
            <p:nvPr/>
          </p:nvSpPr>
          <p:spPr bwMode="auto">
            <a:xfrm rot="-5400000" flipH="1" flipV="1">
              <a:off x="2814" y="1726"/>
              <a:ext cx="624" cy="1263"/>
            </a:xfrm>
            <a:custGeom>
              <a:avLst/>
              <a:gdLst>
                <a:gd name="G0" fmla="+- 0 0 0"/>
                <a:gd name="G1" fmla="+- 21553 0 0"/>
                <a:gd name="G2" fmla="+- 21600 0 0"/>
                <a:gd name="T0" fmla="*/ 1428 w 21600"/>
                <a:gd name="T1" fmla="*/ 0 h 43150"/>
                <a:gd name="T2" fmla="*/ 345 w 21600"/>
                <a:gd name="T3" fmla="*/ 43150 h 43150"/>
                <a:gd name="T4" fmla="*/ 0 w 21600"/>
                <a:gd name="T5" fmla="*/ 21553 h 43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50" fill="none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</a:path>
                <a:path w="21600" h="43150" stroke="0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  <a:lnTo>
                    <a:pt x="0" y="21553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1042" name="Object 18"/>
            <p:cNvGraphicFramePr>
              <a:graphicFrameLocks noChangeAspect="1"/>
            </p:cNvGraphicFramePr>
            <p:nvPr/>
          </p:nvGraphicFramePr>
          <p:xfrm>
            <a:off x="2368" y="1905"/>
            <a:ext cx="144" cy="156"/>
          </p:xfrm>
          <a:graphic>
            <a:graphicData uri="http://schemas.openxmlformats.org/presentationml/2006/ole">
              <p:oleObj spid="_x0000_s641042" name="Equation" r:id="rId9" imgW="152280" imgH="164880" progId="Equation.DSMT4">
                <p:embed/>
              </p:oleObj>
            </a:graphicData>
          </a:graphic>
        </p:graphicFrame>
        <p:graphicFrame>
          <p:nvGraphicFramePr>
            <p:cNvPr id="641043" name="Object 19"/>
            <p:cNvGraphicFramePr>
              <a:graphicFrameLocks noChangeAspect="1"/>
            </p:cNvGraphicFramePr>
            <p:nvPr/>
          </p:nvGraphicFramePr>
          <p:xfrm>
            <a:off x="3756" y="1899"/>
            <a:ext cx="144" cy="168"/>
          </p:xfrm>
          <a:graphic>
            <a:graphicData uri="http://schemas.openxmlformats.org/presentationml/2006/ole">
              <p:oleObj spid="_x0000_s641043" name="Equation" r:id="rId10" imgW="152280" imgH="177480" progId="Equation.DSMT4">
                <p:embed/>
              </p:oleObj>
            </a:graphicData>
          </a:graphic>
        </p:graphicFrame>
        <p:graphicFrame>
          <p:nvGraphicFramePr>
            <p:cNvPr id="641044" name="Object 20"/>
            <p:cNvGraphicFramePr>
              <a:graphicFrameLocks noChangeAspect="1"/>
            </p:cNvGraphicFramePr>
            <p:nvPr/>
          </p:nvGraphicFramePr>
          <p:xfrm>
            <a:off x="2114" y="1865"/>
            <a:ext cx="156" cy="156"/>
          </p:xfrm>
          <a:graphic>
            <a:graphicData uri="http://schemas.openxmlformats.org/presentationml/2006/ole">
              <p:oleObj spid="_x0000_s641044" name="Equation" r:id="rId11" imgW="164880" imgH="164880" progId="Equation.DSMT4">
                <p:embed/>
              </p:oleObj>
            </a:graphicData>
          </a:graphic>
        </p:graphicFrame>
        <p:graphicFrame>
          <p:nvGraphicFramePr>
            <p:cNvPr id="641045" name="Object 21"/>
            <p:cNvGraphicFramePr>
              <a:graphicFrameLocks noChangeAspect="1"/>
            </p:cNvGraphicFramePr>
            <p:nvPr/>
          </p:nvGraphicFramePr>
          <p:xfrm>
            <a:off x="3988" y="2069"/>
            <a:ext cx="144" cy="156"/>
          </p:xfrm>
          <a:graphic>
            <a:graphicData uri="http://schemas.openxmlformats.org/presentationml/2006/ole">
              <p:oleObj spid="_x0000_s641045" name="Equation" r:id="rId12" imgW="152280" imgH="164880" progId="Equation.DSMT4">
                <p:embed/>
              </p:oleObj>
            </a:graphicData>
          </a:graphic>
        </p:graphicFrame>
        <p:sp>
          <p:nvSpPr>
            <p:cNvPr id="641046" name="Arc 22"/>
            <p:cNvSpPr>
              <a:spLocks/>
            </p:cNvSpPr>
            <p:nvPr/>
          </p:nvSpPr>
          <p:spPr bwMode="auto">
            <a:xfrm rot="5400000" flipH="1">
              <a:off x="2649" y="988"/>
              <a:ext cx="744" cy="1459"/>
            </a:xfrm>
            <a:custGeom>
              <a:avLst/>
              <a:gdLst>
                <a:gd name="G0" fmla="+- 0 0 0"/>
                <a:gd name="G1" fmla="+- 21553 0 0"/>
                <a:gd name="G2" fmla="+- 21600 0 0"/>
                <a:gd name="T0" fmla="*/ 1428 w 21600"/>
                <a:gd name="T1" fmla="*/ 0 h 43150"/>
                <a:gd name="T2" fmla="*/ 345 w 21600"/>
                <a:gd name="T3" fmla="*/ 43150 h 43150"/>
                <a:gd name="T4" fmla="*/ 0 w 21600"/>
                <a:gd name="T5" fmla="*/ 21553 h 43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50" fill="none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</a:path>
                <a:path w="21600" h="43150" stroke="0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  <a:lnTo>
                    <a:pt x="0" y="21553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047" name="Arc 23"/>
            <p:cNvSpPr>
              <a:spLocks/>
            </p:cNvSpPr>
            <p:nvPr/>
          </p:nvSpPr>
          <p:spPr bwMode="auto">
            <a:xfrm rot="-5400000" flipH="1" flipV="1">
              <a:off x="2714" y="1630"/>
              <a:ext cx="855" cy="1693"/>
            </a:xfrm>
            <a:custGeom>
              <a:avLst/>
              <a:gdLst>
                <a:gd name="G0" fmla="+- 495 0 0"/>
                <a:gd name="G1" fmla="+- 21600 0 0"/>
                <a:gd name="G2" fmla="+- 21600 0 0"/>
                <a:gd name="T0" fmla="*/ 0 w 22095"/>
                <a:gd name="T1" fmla="*/ 6 h 43197"/>
                <a:gd name="T2" fmla="*/ 840 w 22095"/>
                <a:gd name="T3" fmla="*/ 43197 h 43197"/>
                <a:gd name="T4" fmla="*/ 495 w 22095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95" h="43197" fill="none" extrusionOk="0">
                  <a:moveTo>
                    <a:pt x="-1" y="5"/>
                  </a:moveTo>
                  <a:cubicBezTo>
                    <a:pt x="164" y="1"/>
                    <a:pt x="329" y="-1"/>
                    <a:pt x="495" y="0"/>
                  </a:cubicBezTo>
                  <a:cubicBezTo>
                    <a:pt x="12424" y="0"/>
                    <a:pt x="22095" y="9670"/>
                    <a:pt x="22095" y="21600"/>
                  </a:cubicBezTo>
                  <a:cubicBezTo>
                    <a:pt x="22095" y="33394"/>
                    <a:pt x="12633" y="43008"/>
                    <a:pt x="840" y="43197"/>
                  </a:cubicBezTo>
                </a:path>
                <a:path w="22095" h="43197" stroke="0" extrusionOk="0">
                  <a:moveTo>
                    <a:pt x="-1" y="5"/>
                  </a:moveTo>
                  <a:cubicBezTo>
                    <a:pt x="164" y="1"/>
                    <a:pt x="329" y="-1"/>
                    <a:pt x="495" y="0"/>
                  </a:cubicBezTo>
                  <a:cubicBezTo>
                    <a:pt x="12424" y="0"/>
                    <a:pt x="22095" y="9670"/>
                    <a:pt x="22095" y="21600"/>
                  </a:cubicBezTo>
                  <a:cubicBezTo>
                    <a:pt x="22095" y="33394"/>
                    <a:pt x="12633" y="43008"/>
                    <a:pt x="840" y="43197"/>
                  </a:cubicBezTo>
                  <a:lnTo>
                    <a:pt x="495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048" name="Oval 24"/>
            <p:cNvSpPr>
              <a:spLocks noChangeArrowheads="1"/>
            </p:cNvSpPr>
            <p:nvPr/>
          </p:nvSpPr>
          <p:spPr bwMode="auto">
            <a:xfrm>
              <a:off x="3127" y="2035"/>
              <a:ext cx="56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049" name="Text Box 25"/>
            <p:cNvSpPr txBox="1">
              <a:spLocks noChangeArrowheads="1"/>
            </p:cNvSpPr>
            <p:nvPr/>
          </p:nvSpPr>
          <p:spPr bwMode="auto">
            <a:xfrm>
              <a:off x="3771" y="1440"/>
              <a:ext cx="44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+mn-lt"/>
                </a:rPr>
                <a:t>r</a:t>
              </a:r>
              <a:r>
                <a:rPr lang="en-US" sz="2000" dirty="0">
                  <a:solidFill>
                    <a:schemeClr val="bg2"/>
                  </a:solidFill>
                  <a:latin typeface="+mn-lt"/>
                </a:rPr>
                <a:t> = 1</a:t>
              </a:r>
            </a:p>
          </p:txBody>
        </p:sp>
        <p:sp>
          <p:nvSpPr>
            <p:cNvPr id="641050" name="Line 26"/>
            <p:cNvSpPr>
              <a:spLocks noChangeShapeType="1"/>
            </p:cNvSpPr>
            <p:nvPr/>
          </p:nvSpPr>
          <p:spPr bwMode="auto">
            <a:xfrm flipV="1">
              <a:off x="3144" y="1680"/>
              <a:ext cx="28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1051" name="Text Box 27"/>
            <p:cNvSpPr txBox="1">
              <a:spLocks noChangeArrowheads="1"/>
            </p:cNvSpPr>
            <p:nvPr/>
          </p:nvSpPr>
          <p:spPr bwMode="auto">
            <a:xfrm>
              <a:off x="3147" y="1664"/>
              <a:ext cx="1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  <a:endParaRPr lang="en-US" sz="2000">
                <a:solidFill>
                  <a:schemeClr val="bg2"/>
                </a:solidFill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2"/>
          <p:cNvSpPr txBox="1">
            <a:spLocks noChangeArrowheads="1"/>
          </p:cNvSpPr>
          <p:nvPr/>
        </p:nvSpPr>
        <p:spPr bwMode="auto">
          <a:xfrm>
            <a:off x="625475" y="1854200"/>
            <a:ext cx="74009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 order to make the square-root function single-valued, we must put a “barrier” or “</a:t>
            </a:r>
            <a:r>
              <a:rPr lang="en-US" sz="2000">
                <a:solidFill>
                  <a:schemeClr val="hlink"/>
                </a:solidFill>
              </a:rPr>
              <a:t>branch cut</a:t>
            </a:r>
            <a:r>
              <a:rPr lang="en-US" sz="2000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536575" y="952500"/>
            <a:ext cx="78962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origin is called a </a:t>
            </a:r>
            <a:r>
              <a:rPr lang="en-US" sz="2000" dirty="0">
                <a:solidFill>
                  <a:schemeClr val="hlink"/>
                </a:solidFill>
              </a:rPr>
              <a:t>branch point</a:t>
            </a:r>
            <a:r>
              <a:rPr lang="en-US" sz="2000" dirty="0">
                <a:solidFill>
                  <a:schemeClr val="bg1"/>
                </a:solidFill>
              </a:rPr>
              <a:t>: we are not allowed to encircle it if we wish to make the square-root function </a:t>
            </a:r>
            <a:r>
              <a:rPr lang="en-US" sz="2000" i="1" dirty="0">
                <a:solidFill>
                  <a:schemeClr val="bg2"/>
                </a:solidFill>
              </a:rPr>
              <a:t>single-valued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4820" y="2712720"/>
            <a:ext cx="7583950" cy="3319463"/>
            <a:chOff x="495300" y="2895600"/>
            <a:chExt cx="7583950" cy="3319463"/>
          </a:xfrm>
        </p:grpSpPr>
        <p:sp>
          <p:nvSpPr>
            <p:cNvPr id="642052" name="Line 4"/>
            <p:cNvSpPr>
              <a:spLocks noChangeShapeType="1"/>
            </p:cNvSpPr>
            <p:nvPr/>
          </p:nvSpPr>
          <p:spPr bwMode="auto">
            <a:xfrm flipV="1">
              <a:off x="4570413" y="3260725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2053" name="Object 5"/>
            <p:cNvGraphicFramePr>
              <a:graphicFrameLocks noChangeAspect="1"/>
            </p:cNvGraphicFramePr>
            <p:nvPr/>
          </p:nvGraphicFramePr>
          <p:xfrm>
            <a:off x="7807643" y="4622800"/>
            <a:ext cx="271607" cy="298768"/>
          </p:xfrm>
          <a:graphic>
            <a:graphicData uri="http://schemas.openxmlformats.org/presentationml/2006/ole">
              <p:oleObj spid="_x0000_s642053" name="Equation" r:id="rId4" imgW="126720" imgH="139680" progId="Equation.DSMT4">
                <p:embed/>
              </p:oleObj>
            </a:graphicData>
          </a:graphic>
        </p:graphicFrame>
        <p:sp>
          <p:nvSpPr>
            <p:cNvPr id="642054" name="Line 6"/>
            <p:cNvSpPr>
              <a:spLocks noChangeShapeType="1"/>
            </p:cNvSpPr>
            <p:nvPr/>
          </p:nvSpPr>
          <p:spPr bwMode="auto">
            <a:xfrm>
              <a:off x="1550988" y="4762500"/>
              <a:ext cx="60388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2055" name="Oval 7"/>
            <p:cNvSpPr>
              <a:spLocks noChangeArrowheads="1"/>
            </p:cNvSpPr>
            <p:nvPr/>
          </p:nvSpPr>
          <p:spPr bwMode="auto">
            <a:xfrm>
              <a:off x="4532313" y="471646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56" name="Text Box 8"/>
            <p:cNvSpPr txBox="1">
              <a:spLocks noChangeArrowheads="1"/>
            </p:cNvSpPr>
            <p:nvPr/>
          </p:nvSpPr>
          <p:spPr bwMode="auto">
            <a:xfrm>
              <a:off x="495300" y="3810000"/>
              <a:ext cx="140936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</a:t>
              </a:r>
              <a:r>
                <a:rPr lang="en-US" sz="2000" dirty="0" smtClean="0">
                  <a:solidFill>
                    <a:schemeClr val="bg1"/>
                  </a:solidFill>
                </a:rPr>
                <a:t>ranch </a:t>
              </a:r>
              <a:r>
                <a:rPr lang="en-US" sz="2000" dirty="0">
                  <a:solidFill>
                    <a:schemeClr val="bg1"/>
                  </a:solidFill>
                </a:rPr>
                <a:t>cut</a:t>
              </a:r>
            </a:p>
          </p:txBody>
        </p:sp>
        <p:sp>
          <p:nvSpPr>
            <p:cNvPr id="642057" name="Line 9"/>
            <p:cNvSpPr>
              <a:spLocks noChangeShapeType="1"/>
            </p:cNvSpPr>
            <p:nvPr/>
          </p:nvSpPr>
          <p:spPr bwMode="auto">
            <a:xfrm>
              <a:off x="1541463" y="4232275"/>
              <a:ext cx="801687" cy="4397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2058" name="Object 10"/>
            <p:cNvGraphicFramePr>
              <a:graphicFrameLocks noChangeAspect="1"/>
            </p:cNvGraphicFramePr>
            <p:nvPr/>
          </p:nvGraphicFramePr>
          <p:xfrm>
            <a:off x="4462780" y="2895600"/>
            <a:ext cx="222927" cy="286068"/>
          </p:xfrm>
          <a:graphic>
            <a:graphicData uri="http://schemas.openxmlformats.org/presentationml/2006/ole">
              <p:oleObj spid="_x0000_s642058" name="Equation" r:id="rId5" imgW="139680" imgH="164880" progId="Equation.DSMT4">
                <p:embed/>
              </p:oleObj>
            </a:graphicData>
          </a:graphic>
        </p:graphicFrame>
        <p:sp>
          <p:nvSpPr>
            <p:cNvPr id="642059" name="Freeform 11"/>
            <p:cNvSpPr>
              <a:spLocks/>
            </p:cNvSpPr>
            <p:nvPr/>
          </p:nvSpPr>
          <p:spPr bwMode="auto">
            <a:xfrm rot="16200000" flipH="1">
              <a:off x="4094956" y="429021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2060" name="Freeform 12"/>
            <p:cNvSpPr>
              <a:spLocks/>
            </p:cNvSpPr>
            <p:nvPr/>
          </p:nvSpPr>
          <p:spPr bwMode="auto">
            <a:xfrm rot="16200000" flipH="1">
              <a:off x="3167856" y="430291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2061" name="Freeform 13"/>
            <p:cNvSpPr>
              <a:spLocks/>
            </p:cNvSpPr>
            <p:nvPr/>
          </p:nvSpPr>
          <p:spPr bwMode="auto">
            <a:xfrm rot="16200000" flipH="1">
              <a:off x="2266156" y="430291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42062" name="Text Box 14"/>
          <p:cNvSpPr txBox="1">
            <a:spLocks noChangeArrowheads="1"/>
          </p:cNvSpPr>
          <p:nvPr/>
        </p:nvSpPr>
        <p:spPr bwMode="auto">
          <a:xfrm>
            <a:off x="263525" y="6107113"/>
            <a:ext cx="878958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Here the branch cut was chosen to lie on the negative real axis (an arbitrary choice</a:t>
            </a:r>
            <a:r>
              <a:rPr lang="en-US" dirty="0" smtClean="0">
                <a:solidFill>
                  <a:schemeClr val="bg2"/>
                </a:solidFill>
              </a:rPr>
              <a:t>).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42063" name="Text Box 15"/>
          <p:cNvSpPr txBox="1">
            <a:spLocks noChangeArrowheads="1"/>
          </p:cNvSpPr>
          <p:nvPr/>
        </p:nvSpPr>
        <p:spPr bwMode="auto">
          <a:xfrm>
            <a:off x="20732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509526" y="747189"/>
            <a:ext cx="78962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must now choose what </a:t>
            </a:r>
            <a:r>
              <a:rPr lang="en-US" sz="2000" dirty="0">
                <a:solidFill>
                  <a:schemeClr val="hlink"/>
                </a:solidFill>
              </a:rPr>
              <a:t>“branch”</a:t>
            </a:r>
            <a:r>
              <a:rPr lang="en-US" sz="2000" dirty="0">
                <a:solidFill>
                  <a:schemeClr val="bg1"/>
                </a:solidFill>
              </a:rPr>
              <a:t> of the function we want.</a:t>
            </a:r>
          </a:p>
        </p:txBody>
      </p:sp>
      <p:graphicFrame>
        <p:nvGraphicFramePr>
          <p:cNvPr id="643084" name="Object 12"/>
          <p:cNvGraphicFramePr>
            <a:graphicFrameLocks noChangeAspect="1"/>
          </p:cNvGraphicFramePr>
          <p:nvPr/>
        </p:nvGraphicFramePr>
        <p:xfrm>
          <a:off x="2703018" y="1278226"/>
          <a:ext cx="1262062" cy="558800"/>
        </p:xfrm>
        <a:graphic>
          <a:graphicData uri="http://schemas.openxmlformats.org/presentationml/2006/ole">
            <p:oleObj spid="_x0000_s643084" name="Equation" r:id="rId4" imgW="457200" imgH="203040" progId="Equation.DSMT4">
              <p:embed/>
            </p:oleObj>
          </a:graphicData>
        </a:graphic>
      </p:graphicFrame>
      <p:graphicFrame>
        <p:nvGraphicFramePr>
          <p:cNvPr id="643085" name="Object 13"/>
          <p:cNvGraphicFramePr>
            <a:graphicFrameLocks noChangeAspect="1"/>
          </p:cNvGraphicFramePr>
          <p:nvPr/>
        </p:nvGraphicFramePr>
        <p:xfrm>
          <a:off x="4304805" y="1248063"/>
          <a:ext cx="2101850" cy="593725"/>
        </p:xfrm>
        <a:graphic>
          <a:graphicData uri="http://schemas.openxmlformats.org/presentationml/2006/ole">
            <p:oleObj spid="_x0000_s643085" name="Equation" r:id="rId5" imgW="761760" imgH="215640" progId="Equation.DSMT4">
              <p:embed/>
            </p:oleObj>
          </a:graphicData>
        </a:graphic>
      </p:graphicFrame>
      <p:graphicFrame>
        <p:nvGraphicFramePr>
          <p:cNvPr id="643087" name="Object 15"/>
          <p:cNvGraphicFramePr>
            <a:graphicFrameLocks noChangeAspect="1"/>
          </p:cNvGraphicFramePr>
          <p:nvPr/>
        </p:nvGraphicFramePr>
        <p:xfrm>
          <a:off x="3675251" y="2144534"/>
          <a:ext cx="1717675" cy="419100"/>
        </p:xfrm>
        <a:graphic>
          <a:graphicData uri="http://schemas.openxmlformats.org/presentationml/2006/ole">
            <p:oleObj spid="_x0000_s643087" name="Equation" r:id="rId6" imgW="622080" imgH="152280" progId="Equation.DSMT4">
              <p:embed/>
            </p:oleObj>
          </a:graphicData>
        </a:graphic>
      </p:graphicFrame>
      <p:sp>
        <p:nvSpPr>
          <p:cNvPr id="643091" name="Text Box 19"/>
          <p:cNvSpPr txBox="1">
            <a:spLocks noChangeArrowheads="1"/>
          </p:cNvSpPr>
          <p:nvPr/>
        </p:nvSpPr>
        <p:spPr bwMode="auto">
          <a:xfrm>
            <a:off x="18700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842220" y="2729392"/>
            <a:ext cx="5223597" cy="428625"/>
            <a:chOff x="488433" y="2693767"/>
            <a:chExt cx="5223597" cy="428625"/>
          </a:xfrm>
        </p:grpSpPr>
        <p:sp>
          <p:nvSpPr>
            <p:cNvPr id="643092" name="Text Box 20"/>
            <p:cNvSpPr txBox="1">
              <a:spLocks noChangeArrowheads="1"/>
            </p:cNvSpPr>
            <p:nvPr/>
          </p:nvSpPr>
          <p:spPr bwMode="auto">
            <a:xfrm>
              <a:off x="488433" y="2730487"/>
              <a:ext cx="5223597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This is the "principle" branch, denoted </a:t>
              </a:r>
              <a:r>
                <a:rPr lang="en-US" dirty="0" smtClean="0">
                  <a:solidFill>
                    <a:schemeClr val="bg2"/>
                  </a:solidFill>
                </a:rPr>
                <a:t>by        .    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643093" name="Object 21"/>
            <p:cNvGraphicFramePr>
              <a:graphicFrameLocks noChangeAspect="1"/>
            </p:cNvGraphicFramePr>
            <p:nvPr/>
          </p:nvGraphicFramePr>
          <p:xfrm>
            <a:off x="4878079" y="2693767"/>
            <a:ext cx="458787" cy="428625"/>
          </p:xfrm>
          <a:graphic>
            <a:graphicData uri="http://schemas.openxmlformats.org/presentationml/2006/ole">
              <p:oleObj spid="_x0000_s643093" name="Equation" r:id="rId7" imgW="203040" imgH="190440" progId="Equation.DSMT4">
                <p:embed/>
              </p:oleObj>
            </a:graphicData>
          </a:graphic>
        </p:graphicFrame>
      </p:grp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90300" y="3608098"/>
            <a:ext cx="7545388" cy="2868207"/>
            <a:chOff x="590300" y="3370598"/>
            <a:chExt cx="7545388" cy="2868207"/>
          </a:xfrm>
        </p:grpSpPr>
        <p:sp>
          <p:nvSpPr>
            <p:cNvPr id="643075" name="Line 3"/>
            <p:cNvSpPr>
              <a:spLocks noChangeShapeType="1"/>
            </p:cNvSpPr>
            <p:nvPr/>
          </p:nvSpPr>
          <p:spPr bwMode="auto">
            <a:xfrm flipV="1">
              <a:off x="4665413" y="3788235"/>
              <a:ext cx="0" cy="245057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3076" name="Object 4"/>
            <p:cNvGraphicFramePr>
              <a:graphicFrameLocks noChangeAspect="1"/>
            </p:cNvGraphicFramePr>
            <p:nvPr/>
          </p:nvGraphicFramePr>
          <p:xfrm>
            <a:off x="7884863" y="4882327"/>
            <a:ext cx="250825" cy="275908"/>
          </p:xfrm>
          <a:graphic>
            <a:graphicData uri="http://schemas.openxmlformats.org/presentationml/2006/ole">
              <p:oleObj spid="_x0000_s643076" name="Equation" r:id="rId8" imgW="126720" imgH="139680" progId="Equation.DSMT4">
                <p:embed/>
              </p:oleObj>
            </a:graphicData>
          </a:graphic>
        </p:graphicFrame>
        <p:sp>
          <p:nvSpPr>
            <p:cNvPr id="643077" name="Line 5"/>
            <p:cNvSpPr>
              <a:spLocks noChangeShapeType="1"/>
            </p:cNvSpPr>
            <p:nvPr/>
          </p:nvSpPr>
          <p:spPr bwMode="auto">
            <a:xfrm>
              <a:off x="1645988" y="5011867"/>
              <a:ext cx="60388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3078" name="Oval 6"/>
            <p:cNvSpPr>
              <a:spLocks noChangeArrowheads="1"/>
            </p:cNvSpPr>
            <p:nvPr/>
          </p:nvSpPr>
          <p:spPr bwMode="auto">
            <a:xfrm>
              <a:off x="4627313" y="4965830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79" name="Text Box 7"/>
            <p:cNvSpPr txBox="1">
              <a:spLocks noChangeArrowheads="1"/>
            </p:cNvSpPr>
            <p:nvPr/>
          </p:nvSpPr>
          <p:spPr bwMode="auto">
            <a:xfrm>
              <a:off x="590300" y="4059367"/>
              <a:ext cx="140936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</a:t>
              </a:r>
              <a:r>
                <a:rPr lang="en-US" sz="2000" dirty="0" smtClean="0">
                  <a:solidFill>
                    <a:schemeClr val="bg1"/>
                  </a:solidFill>
                </a:rPr>
                <a:t>ranch </a:t>
              </a:r>
              <a:r>
                <a:rPr lang="en-US" sz="2000" dirty="0">
                  <a:solidFill>
                    <a:schemeClr val="bg1"/>
                  </a:solidFill>
                </a:rPr>
                <a:t>cut</a:t>
              </a:r>
            </a:p>
          </p:txBody>
        </p:sp>
        <p:sp>
          <p:nvSpPr>
            <p:cNvPr id="643080" name="Line 8"/>
            <p:cNvSpPr>
              <a:spLocks noChangeShapeType="1"/>
            </p:cNvSpPr>
            <p:nvPr/>
          </p:nvSpPr>
          <p:spPr bwMode="auto">
            <a:xfrm>
              <a:off x="1636463" y="4481642"/>
              <a:ext cx="801687" cy="4397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3081" name="Freeform 9"/>
            <p:cNvSpPr>
              <a:spLocks/>
            </p:cNvSpPr>
            <p:nvPr/>
          </p:nvSpPr>
          <p:spPr bwMode="auto">
            <a:xfrm rot="16200000" flipH="1">
              <a:off x="4189956" y="4539586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3082" name="Freeform 10"/>
            <p:cNvSpPr>
              <a:spLocks/>
            </p:cNvSpPr>
            <p:nvPr/>
          </p:nvSpPr>
          <p:spPr bwMode="auto">
            <a:xfrm rot="16200000" flipH="1">
              <a:off x="3262856" y="4552286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3083" name="Freeform 11"/>
            <p:cNvSpPr>
              <a:spLocks/>
            </p:cNvSpPr>
            <p:nvPr/>
          </p:nvSpPr>
          <p:spPr bwMode="auto">
            <a:xfrm rot="16200000" flipH="1">
              <a:off x="2361156" y="4552286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3086" name="Object 14"/>
            <p:cNvGraphicFramePr>
              <a:graphicFrameLocks noChangeAspect="1"/>
            </p:cNvGraphicFramePr>
            <p:nvPr/>
          </p:nvGraphicFramePr>
          <p:xfrm>
            <a:off x="4567750" y="3370598"/>
            <a:ext cx="237491" cy="280670"/>
          </p:xfrm>
          <a:graphic>
            <a:graphicData uri="http://schemas.openxmlformats.org/presentationml/2006/ole">
              <p:oleObj spid="_x0000_s643086" name="Equation" r:id="rId9" imgW="139680" imgH="164880" progId="Equation.DSMT4">
                <p:embed/>
              </p:oleObj>
            </a:graphicData>
          </a:graphic>
        </p:graphicFrame>
        <p:sp>
          <p:nvSpPr>
            <p:cNvPr id="643088" name="Oval 16"/>
            <p:cNvSpPr>
              <a:spLocks noChangeArrowheads="1"/>
            </p:cNvSpPr>
            <p:nvPr/>
          </p:nvSpPr>
          <p:spPr bwMode="auto">
            <a:xfrm>
              <a:off x="5721100" y="4962881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3089" name="Object 17"/>
            <p:cNvGraphicFramePr>
              <a:graphicFrameLocks noChangeAspect="1"/>
            </p:cNvGraphicFramePr>
            <p:nvPr/>
          </p:nvGraphicFramePr>
          <p:xfrm>
            <a:off x="5798888" y="5110292"/>
            <a:ext cx="581025" cy="288925"/>
          </p:xfrm>
          <a:graphic>
            <a:graphicData uri="http://schemas.openxmlformats.org/presentationml/2006/ole">
              <p:oleObj spid="_x0000_s643089" name="Equation" r:id="rId10" imgW="279360" imgH="139680" progId="Equation.DSMT4">
                <p:embed/>
              </p:oleObj>
            </a:graphicData>
          </a:graphic>
        </p:graphicFrame>
        <p:graphicFrame>
          <p:nvGraphicFramePr>
            <p:cNvPr id="643090" name="Object 18"/>
            <p:cNvGraphicFramePr>
              <a:graphicFrameLocks noChangeAspect="1"/>
            </p:cNvGraphicFramePr>
            <p:nvPr/>
          </p:nvGraphicFramePr>
          <p:xfrm>
            <a:off x="5817938" y="5507167"/>
            <a:ext cx="917575" cy="371475"/>
          </p:xfrm>
          <a:graphic>
            <a:graphicData uri="http://schemas.openxmlformats.org/presentationml/2006/ole">
              <p:oleObj spid="_x0000_s643090" name="Equation" r:id="rId11" imgW="406080" imgH="164880" progId="Equation.DSMT4">
                <p:embed/>
              </p:oleObj>
            </a:graphicData>
          </a:graphic>
        </p:graphicFrame>
        <p:graphicFrame>
          <p:nvGraphicFramePr>
            <p:cNvPr id="643095" name="Object 23"/>
            <p:cNvGraphicFramePr>
              <a:graphicFrameLocks noChangeAspect="1"/>
            </p:cNvGraphicFramePr>
            <p:nvPr/>
          </p:nvGraphicFramePr>
          <p:xfrm>
            <a:off x="1585420" y="5465171"/>
            <a:ext cx="2595563" cy="350837"/>
          </p:xfrm>
          <a:graphic>
            <a:graphicData uri="http://schemas.openxmlformats.org/presentationml/2006/ole">
              <p:oleObj spid="_x0000_s643095" name="Equation" r:id="rId12" imgW="1307880" imgH="17748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536575" y="1079500"/>
            <a:ext cx="4365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Here is the other choice of branch.</a:t>
            </a:r>
          </a:p>
        </p:txBody>
      </p:sp>
      <p:graphicFrame>
        <p:nvGraphicFramePr>
          <p:cNvPr id="644108" name="Object 12"/>
          <p:cNvGraphicFramePr>
            <a:graphicFrameLocks noChangeAspect="1"/>
          </p:cNvGraphicFramePr>
          <p:nvPr/>
        </p:nvGraphicFramePr>
        <p:xfrm>
          <a:off x="2513013" y="1693863"/>
          <a:ext cx="1262062" cy="558800"/>
        </p:xfrm>
        <a:graphic>
          <a:graphicData uri="http://schemas.openxmlformats.org/presentationml/2006/ole">
            <p:oleObj spid="_x0000_s644108" name="Equation" r:id="rId4" imgW="457200" imgH="203040" progId="Equation.DSMT4">
              <p:embed/>
            </p:oleObj>
          </a:graphicData>
        </a:graphic>
      </p:graphicFrame>
      <p:graphicFrame>
        <p:nvGraphicFramePr>
          <p:cNvPr id="644109" name="Object 13"/>
          <p:cNvGraphicFramePr>
            <a:graphicFrameLocks noChangeAspect="1"/>
          </p:cNvGraphicFramePr>
          <p:nvPr/>
        </p:nvGraphicFramePr>
        <p:xfrm>
          <a:off x="4114800" y="1663700"/>
          <a:ext cx="2101850" cy="593725"/>
        </p:xfrm>
        <a:graphic>
          <a:graphicData uri="http://schemas.openxmlformats.org/presentationml/2006/ole">
            <p:oleObj spid="_x0000_s644109" name="Equation" r:id="rId5" imgW="761760" imgH="215640" progId="Equation.DSMT4">
              <p:embed/>
            </p:oleObj>
          </a:graphicData>
        </a:graphic>
      </p:graphicFrame>
      <p:graphicFrame>
        <p:nvGraphicFramePr>
          <p:cNvPr id="644111" name="Object 15"/>
          <p:cNvGraphicFramePr>
            <a:graphicFrameLocks noChangeAspect="1"/>
          </p:cNvGraphicFramePr>
          <p:nvPr/>
        </p:nvGraphicFramePr>
        <p:xfrm>
          <a:off x="3864552" y="2655188"/>
          <a:ext cx="1646238" cy="419100"/>
        </p:xfrm>
        <a:graphic>
          <a:graphicData uri="http://schemas.openxmlformats.org/presentationml/2006/ole">
            <p:oleObj spid="_x0000_s644111" name="Equation" r:id="rId6" imgW="596880" imgH="152280" progId="Equation.DSMT4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554677" y="3694124"/>
            <a:ext cx="7471498" cy="2699077"/>
            <a:chOff x="495300" y="3171610"/>
            <a:chExt cx="7471498" cy="2699077"/>
          </a:xfrm>
        </p:grpSpPr>
        <p:sp>
          <p:nvSpPr>
            <p:cNvPr id="644099" name="Line 3"/>
            <p:cNvSpPr>
              <a:spLocks noChangeShapeType="1"/>
            </p:cNvSpPr>
            <p:nvPr/>
          </p:nvSpPr>
          <p:spPr bwMode="auto">
            <a:xfrm flipV="1">
              <a:off x="4570413" y="3633858"/>
              <a:ext cx="0" cy="22368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4100" name="Object 4"/>
            <p:cNvGraphicFramePr>
              <a:graphicFrameLocks noChangeAspect="1"/>
            </p:cNvGraphicFramePr>
            <p:nvPr/>
          </p:nvGraphicFramePr>
          <p:xfrm>
            <a:off x="7688264" y="4632960"/>
            <a:ext cx="278534" cy="306388"/>
          </p:xfrm>
          <a:graphic>
            <a:graphicData uri="http://schemas.openxmlformats.org/presentationml/2006/ole">
              <p:oleObj spid="_x0000_s644100" name="Equation" r:id="rId7" imgW="126720" imgH="139680" progId="Equation.DSMT4">
                <p:embed/>
              </p:oleObj>
            </a:graphicData>
          </a:graphic>
        </p:graphicFrame>
        <p:sp>
          <p:nvSpPr>
            <p:cNvPr id="644101" name="Line 5"/>
            <p:cNvSpPr>
              <a:spLocks noChangeShapeType="1"/>
            </p:cNvSpPr>
            <p:nvPr/>
          </p:nvSpPr>
          <p:spPr bwMode="auto">
            <a:xfrm>
              <a:off x="1550988" y="4762500"/>
              <a:ext cx="60388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2" name="Oval 6"/>
            <p:cNvSpPr>
              <a:spLocks noChangeArrowheads="1"/>
            </p:cNvSpPr>
            <p:nvPr/>
          </p:nvSpPr>
          <p:spPr bwMode="auto">
            <a:xfrm>
              <a:off x="4532313" y="471646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03" name="Text Box 7"/>
            <p:cNvSpPr txBox="1">
              <a:spLocks noChangeArrowheads="1"/>
            </p:cNvSpPr>
            <p:nvPr/>
          </p:nvSpPr>
          <p:spPr bwMode="auto">
            <a:xfrm>
              <a:off x="495300" y="3810000"/>
              <a:ext cx="140936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</a:t>
              </a:r>
              <a:r>
                <a:rPr lang="en-US" sz="2000" dirty="0" smtClean="0">
                  <a:solidFill>
                    <a:schemeClr val="bg1"/>
                  </a:solidFill>
                </a:rPr>
                <a:t>ranch </a:t>
              </a:r>
              <a:r>
                <a:rPr lang="en-US" sz="2000" dirty="0">
                  <a:solidFill>
                    <a:schemeClr val="bg1"/>
                  </a:solidFill>
                </a:rPr>
                <a:t>cut</a:t>
              </a:r>
            </a:p>
          </p:txBody>
        </p:sp>
        <p:sp>
          <p:nvSpPr>
            <p:cNvPr id="644104" name="Line 8"/>
            <p:cNvSpPr>
              <a:spLocks noChangeShapeType="1"/>
            </p:cNvSpPr>
            <p:nvPr/>
          </p:nvSpPr>
          <p:spPr bwMode="auto">
            <a:xfrm>
              <a:off x="1541463" y="4232275"/>
              <a:ext cx="801687" cy="4397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5" name="Freeform 9"/>
            <p:cNvSpPr>
              <a:spLocks/>
            </p:cNvSpPr>
            <p:nvPr/>
          </p:nvSpPr>
          <p:spPr bwMode="auto">
            <a:xfrm rot="16200000" flipH="1">
              <a:off x="4094956" y="429021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6" name="Freeform 10"/>
            <p:cNvSpPr>
              <a:spLocks/>
            </p:cNvSpPr>
            <p:nvPr/>
          </p:nvSpPr>
          <p:spPr bwMode="auto">
            <a:xfrm rot="16200000" flipH="1">
              <a:off x="3167856" y="430291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7" name="Freeform 11"/>
            <p:cNvSpPr>
              <a:spLocks/>
            </p:cNvSpPr>
            <p:nvPr/>
          </p:nvSpPr>
          <p:spPr bwMode="auto">
            <a:xfrm rot="16200000" flipH="1">
              <a:off x="2266156" y="430291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4110" name="Object 14"/>
            <p:cNvGraphicFramePr>
              <a:graphicFrameLocks noChangeAspect="1"/>
            </p:cNvGraphicFramePr>
            <p:nvPr/>
          </p:nvGraphicFramePr>
          <p:xfrm>
            <a:off x="4443985" y="3171610"/>
            <a:ext cx="294005" cy="347460"/>
          </p:xfrm>
          <a:graphic>
            <a:graphicData uri="http://schemas.openxmlformats.org/presentationml/2006/ole">
              <p:oleObj spid="_x0000_s644110" name="Equation" r:id="rId8" imgW="139680" imgH="164880" progId="Equation.DSMT4">
                <p:embed/>
              </p:oleObj>
            </a:graphicData>
          </a:graphic>
        </p:graphicFrame>
        <p:sp>
          <p:nvSpPr>
            <p:cNvPr id="644112" name="Oval 16"/>
            <p:cNvSpPr>
              <a:spLocks noChangeArrowheads="1"/>
            </p:cNvSpPr>
            <p:nvPr/>
          </p:nvSpPr>
          <p:spPr bwMode="auto">
            <a:xfrm>
              <a:off x="5626100" y="4724400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4113" name="Object 17"/>
            <p:cNvGraphicFramePr>
              <a:graphicFrameLocks noChangeAspect="1"/>
            </p:cNvGraphicFramePr>
            <p:nvPr/>
          </p:nvGraphicFramePr>
          <p:xfrm>
            <a:off x="5703888" y="4860925"/>
            <a:ext cx="581025" cy="288925"/>
          </p:xfrm>
          <a:graphic>
            <a:graphicData uri="http://schemas.openxmlformats.org/presentationml/2006/ole">
              <p:oleObj spid="_x0000_s644113" name="Equation" r:id="rId9" imgW="279360" imgH="139680" progId="Equation.DSMT4">
                <p:embed/>
              </p:oleObj>
            </a:graphicData>
          </a:graphic>
        </p:graphicFrame>
        <p:graphicFrame>
          <p:nvGraphicFramePr>
            <p:cNvPr id="644114" name="Object 18"/>
            <p:cNvGraphicFramePr>
              <a:graphicFrameLocks noChangeAspect="1"/>
            </p:cNvGraphicFramePr>
            <p:nvPr/>
          </p:nvGraphicFramePr>
          <p:xfrm>
            <a:off x="5622925" y="5257800"/>
            <a:ext cx="1117600" cy="371475"/>
          </p:xfrm>
          <a:graphic>
            <a:graphicData uri="http://schemas.openxmlformats.org/presentationml/2006/ole">
              <p:oleObj spid="_x0000_s644114" name="Equation" r:id="rId10" imgW="495000" imgH="164880" progId="Equation.DSMT4">
                <p:embed/>
              </p:oleObj>
            </a:graphicData>
          </a:graphic>
        </p:graphicFrame>
      </p:grpSp>
      <p:sp>
        <p:nvSpPr>
          <p:cNvPr id="644115" name="Text Box 19"/>
          <p:cNvSpPr txBox="1">
            <a:spLocks noChangeArrowheads="1"/>
          </p:cNvSpPr>
          <p:nvPr/>
        </p:nvSpPr>
        <p:spPr bwMode="auto">
          <a:xfrm>
            <a:off x="19716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2"/>
          <p:cNvSpPr txBox="1">
            <a:spLocks noChangeArrowheads="1"/>
          </p:cNvSpPr>
          <p:nvPr/>
        </p:nvSpPr>
        <p:spPr bwMode="auto">
          <a:xfrm>
            <a:off x="562041" y="869373"/>
            <a:ext cx="78962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 that the function is </a:t>
            </a:r>
            <a:r>
              <a:rPr lang="en-US" sz="2000" u="sng" dirty="0">
                <a:solidFill>
                  <a:schemeClr val="bg1"/>
                </a:solidFill>
              </a:rPr>
              <a:t>discontinuous across the branch cut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645132" name="Object 12"/>
          <p:cNvGraphicFramePr>
            <a:graphicFrameLocks noChangeAspect="1"/>
          </p:cNvGraphicFramePr>
          <p:nvPr/>
        </p:nvGraphicFramePr>
        <p:xfrm>
          <a:off x="2619891" y="1468232"/>
          <a:ext cx="1262062" cy="558800"/>
        </p:xfrm>
        <a:graphic>
          <a:graphicData uri="http://schemas.openxmlformats.org/presentationml/2006/ole">
            <p:oleObj spid="_x0000_s645132" name="Equation" r:id="rId4" imgW="457200" imgH="203040" progId="Equation.DSMT4">
              <p:embed/>
            </p:oleObj>
          </a:graphicData>
        </a:graphic>
      </p:graphicFrame>
      <p:graphicFrame>
        <p:nvGraphicFramePr>
          <p:cNvPr id="645133" name="Object 13"/>
          <p:cNvGraphicFramePr>
            <a:graphicFrameLocks noChangeAspect="1"/>
          </p:cNvGraphicFramePr>
          <p:nvPr/>
        </p:nvGraphicFramePr>
        <p:xfrm>
          <a:off x="4221678" y="1438069"/>
          <a:ext cx="2101850" cy="593725"/>
        </p:xfrm>
        <a:graphic>
          <a:graphicData uri="http://schemas.openxmlformats.org/presentationml/2006/ole">
            <p:oleObj spid="_x0000_s645133" name="Equation" r:id="rId5" imgW="761760" imgH="215640" progId="Equation.DSMT4">
              <p:embed/>
            </p:oleObj>
          </a:graphicData>
        </a:graphic>
      </p:graphicFrame>
      <p:graphicFrame>
        <p:nvGraphicFramePr>
          <p:cNvPr id="645135" name="Object 15"/>
          <p:cNvGraphicFramePr>
            <a:graphicFrameLocks noChangeAspect="1"/>
          </p:cNvGraphicFramePr>
          <p:nvPr/>
        </p:nvGraphicFramePr>
        <p:xfrm>
          <a:off x="3782125" y="2512684"/>
          <a:ext cx="1717675" cy="419100"/>
        </p:xfrm>
        <a:graphic>
          <a:graphicData uri="http://schemas.openxmlformats.org/presentationml/2006/ole">
            <p:oleObj spid="_x0000_s645135" name="Equation" r:id="rId6" imgW="622080" imgH="152280" progId="Equation.DSMT4">
              <p:embed/>
            </p:oleObj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25929" y="3494092"/>
            <a:ext cx="7520940" cy="2887232"/>
            <a:chOff x="495300" y="3090331"/>
            <a:chExt cx="7520940" cy="2887232"/>
          </a:xfrm>
        </p:grpSpPr>
        <p:sp>
          <p:nvSpPr>
            <p:cNvPr id="645123" name="Line 3"/>
            <p:cNvSpPr>
              <a:spLocks noChangeShapeType="1"/>
            </p:cNvSpPr>
            <p:nvPr/>
          </p:nvSpPr>
          <p:spPr bwMode="auto">
            <a:xfrm flipV="1">
              <a:off x="4570413" y="3550729"/>
              <a:ext cx="0" cy="24268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5124" name="Object 4"/>
            <p:cNvGraphicFramePr>
              <a:graphicFrameLocks noChangeAspect="1"/>
            </p:cNvGraphicFramePr>
            <p:nvPr/>
          </p:nvGraphicFramePr>
          <p:xfrm>
            <a:off x="7759383" y="4646644"/>
            <a:ext cx="256857" cy="282543"/>
          </p:xfrm>
          <a:graphic>
            <a:graphicData uri="http://schemas.openxmlformats.org/presentationml/2006/ole">
              <p:oleObj spid="_x0000_s645124" name="Equation" r:id="rId7" imgW="126720" imgH="139680" progId="Equation.DSMT4">
                <p:embed/>
              </p:oleObj>
            </a:graphicData>
          </a:graphic>
        </p:graphicFrame>
        <p:sp>
          <p:nvSpPr>
            <p:cNvPr id="645125" name="Line 5"/>
            <p:cNvSpPr>
              <a:spLocks noChangeShapeType="1"/>
            </p:cNvSpPr>
            <p:nvPr/>
          </p:nvSpPr>
          <p:spPr bwMode="auto">
            <a:xfrm>
              <a:off x="1550988" y="4762500"/>
              <a:ext cx="60388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126" name="Oval 6"/>
            <p:cNvSpPr>
              <a:spLocks noChangeArrowheads="1"/>
            </p:cNvSpPr>
            <p:nvPr/>
          </p:nvSpPr>
          <p:spPr bwMode="auto">
            <a:xfrm>
              <a:off x="4532313" y="471646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27" name="Text Box 7"/>
            <p:cNvSpPr txBox="1">
              <a:spLocks noChangeArrowheads="1"/>
            </p:cNvSpPr>
            <p:nvPr/>
          </p:nvSpPr>
          <p:spPr bwMode="auto">
            <a:xfrm>
              <a:off x="495300" y="3810000"/>
              <a:ext cx="140936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</a:t>
              </a:r>
              <a:r>
                <a:rPr lang="en-US" sz="2000" dirty="0" smtClean="0">
                  <a:solidFill>
                    <a:schemeClr val="bg1"/>
                  </a:solidFill>
                </a:rPr>
                <a:t>ranch </a:t>
              </a:r>
              <a:r>
                <a:rPr lang="en-US" sz="2000" dirty="0">
                  <a:solidFill>
                    <a:schemeClr val="bg1"/>
                  </a:solidFill>
                </a:rPr>
                <a:t>cut</a:t>
              </a:r>
            </a:p>
          </p:txBody>
        </p:sp>
        <p:sp>
          <p:nvSpPr>
            <p:cNvPr id="645128" name="Line 8"/>
            <p:cNvSpPr>
              <a:spLocks noChangeShapeType="1"/>
            </p:cNvSpPr>
            <p:nvPr/>
          </p:nvSpPr>
          <p:spPr bwMode="auto">
            <a:xfrm>
              <a:off x="1541463" y="4232275"/>
              <a:ext cx="801687" cy="4397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129" name="Freeform 9"/>
            <p:cNvSpPr>
              <a:spLocks/>
            </p:cNvSpPr>
            <p:nvPr/>
          </p:nvSpPr>
          <p:spPr bwMode="auto">
            <a:xfrm rot="16200000" flipH="1">
              <a:off x="4094956" y="429021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130" name="Freeform 10"/>
            <p:cNvSpPr>
              <a:spLocks/>
            </p:cNvSpPr>
            <p:nvPr/>
          </p:nvSpPr>
          <p:spPr bwMode="auto">
            <a:xfrm rot="16200000" flipH="1">
              <a:off x="3167856" y="430291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131" name="Freeform 11"/>
            <p:cNvSpPr>
              <a:spLocks/>
            </p:cNvSpPr>
            <p:nvPr/>
          </p:nvSpPr>
          <p:spPr bwMode="auto">
            <a:xfrm rot="16200000" flipH="1">
              <a:off x="2266156" y="430291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5134" name="Object 14"/>
            <p:cNvGraphicFramePr>
              <a:graphicFrameLocks noChangeAspect="1"/>
            </p:cNvGraphicFramePr>
            <p:nvPr/>
          </p:nvGraphicFramePr>
          <p:xfrm>
            <a:off x="4442271" y="3090331"/>
            <a:ext cx="283845" cy="335453"/>
          </p:xfrm>
          <a:graphic>
            <a:graphicData uri="http://schemas.openxmlformats.org/presentationml/2006/ole">
              <p:oleObj spid="_x0000_s645134" name="Equation" r:id="rId8" imgW="139680" imgH="164880" progId="Equation.DSMT4">
                <p:embed/>
              </p:oleObj>
            </a:graphicData>
          </a:graphic>
        </p:graphicFrame>
        <p:sp>
          <p:nvSpPr>
            <p:cNvPr id="645136" name="Oval 16"/>
            <p:cNvSpPr>
              <a:spLocks noChangeArrowheads="1"/>
            </p:cNvSpPr>
            <p:nvPr/>
          </p:nvSpPr>
          <p:spPr bwMode="auto">
            <a:xfrm>
              <a:off x="5626100" y="4724400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5137" name="Object 17"/>
            <p:cNvGraphicFramePr>
              <a:graphicFrameLocks noChangeAspect="1"/>
            </p:cNvGraphicFramePr>
            <p:nvPr/>
          </p:nvGraphicFramePr>
          <p:xfrm>
            <a:off x="5703888" y="4860925"/>
            <a:ext cx="581025" cy="288925"/>
          </p:xfrm>
          <a:graphic>
            <a:graphicData uri="http://schemas.openxmlformats.org/presentationml/2006/ole">
              <p:oleObj spid="_x0000_s645137" name="Equation" r:id="rId9" imgW="279360" imgH="139680" progId="Equation.DSMT4">
                <p:embed/>
              </p:oleObj>
            </a:graphicData>
          </a:graphic>
        </p:graphicFrame>
        <p:graphicFrame>
          <p:nvGraphicFramePr>
            <p:cNvPr id="645138" name="Object 18"/>
            <p:cNvGraphicFramePr>
              <a:graphicFrameLocks noChangeAspect="1"/>
            </p:cNvGraphicFramePr>
            <p:nvPr/>
          </p:nvGraphicFramePr>
          <p:xfrm>
            <a:off x="5676265" y="5257800"/>
            <a:ext cx="889000" cy="371475"/>
          </p:xfrm>
          <a:graphic>
            <a:graphicData uri="http://schemas.openxmlformats.org/presentationml/2006/ole">
              <p:oleObj spid="_x0000_s645138" name="Equation" r:id="rId10" imgW="393480" imgH="164880" progId="Equation.DSMT4">
                <p:embed/>
              </p:oleObj>
            </a:graphicData>
          </a:graphic>
        </p:graphicFrame>
        <p:sp>
          <p:nvSpPr>
            <p:cNvPr id="645139" name="Oval 19"/>
            <p:cNvSpPr>
              <a:spLocks noChangeArrowheads="1"/>
            </p:cNvSpPr>
            <p:nvPr/>
          </p:nvSpPr>
          <p:spPr bwMode="auto">
            <a:xfrm>
              <a:off x="3314700" y="4610100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5140" name="Object 20"/>
            <p:cNvGraphicFramePr>
              <a:graphicFrameLocks noChangeAspect="1"/>
            </p:cNvGraphicFramePr>
            <p:nvPr/>
          </p:nvGraphicFramePr>
          <p:xfrm>
            <a:off x="2624138" y="3703638"/>
            <a:ext cx="1584325" cy="420687"/>
          </p:xfrm>
          <a:graphic>
            <a:graphicData uri="http://schemas.openxmlformats.org/presentationml/2006/ole">
              <p:oleObj spid="_x0000_s645140" name="Equation" r:id="rId11" imgW="761760" imgH="203040" progId="Equation.DSMT4">
                <p:embed/>
              </p:oleObj>
            </a:graphicData>
          </a:graphic>
        </p:graphicFrame>
        <p:graphicFrame>
          <p:nvGraphicFramePr>
            <p:cNvPr id="645141" name="Object 21"/>
            <p:cNvGraphicFramePr>
              <a:graphicFrameLocks noChangeAspect="1"/>
            </p:cNvGraphicFramePr>
            <p:nvPr/>
          </p:nvGraphicFramePr>
          <p:xfrm>
            <a:off x="2508250" y="4960938"/>
            <a:ext cx="1743075" cy="420687"/>
          </p:xfrm>
          <a:graphic>
            <a:graphicData uri="http://schemas.openxmlformats.org/presentationml/2006/ole">
              <p:oleObj spid="_x0000_s645141" name="Equation" r:id="rId12" imgW="838080" imgH="203040" progId="Equation.DSMT4">
                <p:embed/>
              </p:oleObj>
            </a:graphicData>
          </a:graphic>
        </p:graphicFrame>
        <p:sp>
          <p:nvSpPr>
            <p:cNvPr id="645142" name="Oval 22"/>
            <p:cNvSpPr>
              <a:spLocks noChangeArrowheads="1"/>
            </p:cNvSpPr>
            <p:nvPr/>
          </p:nvSpPr>
          <p:spPr bwMode="auto">
            <a:xfrm>
              <a:off x="3314700" y="4826000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5143" name="Object 23"/>
            <p:cNvGraphicFramePr>
              <a:graphicFrameLocks noChangeAspect="1"/>
            </p:cNvGraphicFramePr>
            <p:nvPr/>
          </p:nvGraphicFramePr>
          <p:xfrm>
            <a:off x="2938463" y="4033838"/>
            <a:ext cx="974725" cy="457200"/>
          </p:xfrm>
          <a:graphic>
            <a:graphicData uri="http://schemas.openxmlformats.org/presentationml/2006/ole">
              <p:oleObj spid="_x0000_s645143" name="Equation" r:id="rId13" imgW="431640" imgH="203040" progId="Equation.DSMT4">
                <p:embed/>
              </p:oleObj>
            </a:graphicData>
          </a:graphic>
        </p:graphicFrame>
        <p:graphicFrame>
          <p:nvGraphicFramePr>
            <p:cNvPr id="645144" name="Object 24"/>
            <p:cNvGraphicFramePr>
              <a:graphicFrameLocks noChangeAspect="1"/>
            </p:cNvGraphicFramePr>
            <p:nvPr/>
          </p:nvGraphicFramePr>
          <p:xfrm>
            <a:off x="2776538" y="5278438"/>
            <a:ext cx="1147762" cy="457200"/>
          </p:xfrm>
          <a:graphic>
            <a:graphicData uri="http://schemas.openxmlformats.org/presentationml/2006/ole">
              <p:oleObj spid="_x0000_s645144" name="Equation" r:id="rId14" imgW="507960" imgH="203040" progId="Equation.DSMT4">
                <p:embed/>
              </p:oleObj>
            </a:graphicData>
          </a:graphic>
        </p:graphicFrame>
      </p:grpSp>
      <p:sp>
        <p:nvSpPr>
          <p:cNvPr id="645145" name="Text Box 25"/>
          <p:cNvSpPr txBox="1">
            <a:spLocks noChangeArrowheads="1"/>
          </p:cNvSpPr>
          <p:nvPr/>
        </p:nvSpPr>
        <p:spPr bwMode="auto">
          <a:xfrm>
            <a:off x="20732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1892935" y="1056640"/>
            <a:ext cx="501586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u="sng" dirty="0">
                <a:solidFill>
                  <a:schemeClr val="bg1"/>
                </a:solidFill>
              </a:rPr>
              <a:t>shape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of the branch cut is arbitrary.</a:t>
            </a:r>
          </a:p>
        </p:txBody>
      </p:sp>
      <p:graphicFrame>
        <p:nvGraphicFramePr>
          <p:cNvPr id="646155" name="Object 11"/>
          <p:cNvGraphicFramePr>
            <a:graphicFrameLocks noChangeAspect="1"/>
          </p:cNvGraphicFramePr>
          <p:nvPr/>
        </p:nvGraphicFramePr>
        <p:xfrm>
          <a:off x="1420813" y="1846263"/>
          <a:ext cx="1262062" cy="558800"/>
        </p:xfrm>
        <a:graphic>
          <a:graphicData uri="http://schemas.openxmlformats.org/presentationml/2006/ole">
            <p:oleObj spid="_x0000_s646155" name="Equation" r:id="rId4" imgW="457200" imgH="203040" progId="Equation.DSMT4">
              <p:embed/>
            </p:oleObj>
          </a:graphicData>
        </a:graphic>
      </p:graphicFrame>
      <p:graphicFrame>
        <p:nvGraphicFramePr>
          <p:cNvPr id="646156" name="Object 12"/>
          <p:cNvGraphicFramePr>
            <a:graphicFrameLocks noChangeAspect="1"/>
          </p:cNvGraphicFramePr>
          <p:nvPr/>
        </p:nvGraphicFramePr>
        <p:xfrm>
          <a:off x="1143000" y="2446338"/>
          <a:ext cx="1847850" cy="522287"/>
        </p:xfrm>
        <a:graphic>
          <a:graphicData uri="http://schemas.openxmlformats.org/presentationml/2006/ole">
            <p:oleObj spid="_x0000_s646156" name="Equation" r:id="rId5" imgW="761760" imgH="215640" progId="Equation.DSMT4">
              <p:embed/>
            </p:oleObj>
          </a:graphicData>
        </a:graphic>
      </p:graphicFrame>
      <p:graphicFrame>
        <p:nvGraphicFramePr>
          <p:cNvPr id="646158" name="Object 14"/>
          <p:cNvGraphicFramePr>
            <a:graphicFrameLocks noChangeAspect="1"/>
          </p:cNvGraphicFramePr>
          <p:nvPr/>
        </p:nvGraphicFramePr>
        <p:xfrm>
          <a:off x="5074475" y="1865432"/>
          <a:ext cx="2628900" cy="454025"/>
        </p:xfrm>
        <a:graphic>
          <a:graphicData uri="http://schemas.openxmlformats.org/presentationml/2006/ole">
            <p:oleObj spid="_x0000_s646158" name="Equation" r:id="rId6" imgW="952200" imgH="164880" progId="Equation.DSMT4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867725" y="2427490"/>
            <a:ext cx="4894552" cy="3809942"/>
            <a:chOff x="1879600" y="2178108"/>
            <a:chExt cx="4894552" cy="3809942"/>
          </a:xfrm>
        </p:grpSpPr>
        <p:sp>
          <p:nvSpPr>
            <p:cNvPr id="646147" name="Line 3"/>
            <p:cNvSpPr>
              <a:spLocks noChangeShapeType="1"/>
            </p:cNvSpPr>
            <p:nvPr/>
          </p:nvSpPr>
          <p:spPr bwMode="auto">
            <a:xfrm flipV="1">
              <a:off x="4341813" y="2651125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6148" name="Object 4"/>
            <p:cNvGraphicFramePr>
              <a:graphicFrameLocks noChangeAspect="1"/>
            </p:cNvGraphicFramePr>
            <p:nvPr/>
          </p:nvGraphicFramePr>
          <p:xfrm>
            <a:off x="6532563" y="4033520"/>
            <a:ext cx="241589" cy="265748"/>
          </p:xfrm>
          <a:graphic>
            <a:graphicData uri="http://schemas.openxmlformats.org/presentationml/2006/ole">
              <p:oleObj spid="_x0000_s646148" name="Equation" r:id="rId7" imgW="126720" imgH="139680" progId="Equation.DSMT4">
                <p:embed/>
              </p:oleObj>
            </a:graphicData>
          </a:graphic>
        </p:graphicFrame>
        <p:sp>
          <p:nvSpPr>
            <p:cNvPr id="646149" name="Line 5"/>
            <p:cNvSpPr>
              <a:spLocks noChangeShapeType="1"/>
            </p:cNvSpPr>
            <p:nvPr/>
          </p:nvSpPr>
          <p:spPr bwMode="auto">
            <a:xfrm>
              <a:off x="2554288" y="4152900"/>
              <a:ext cx="3765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150" name="Text Box 6"/>
            <p:cNvSpPr txBox="1">
              <a:spLocks noChangeArrowheads="1"/>
            </p:cNvSpPr>
            <p:nvPr/>
          </p:nvSpPr>
          <p:spPr bwMode="auto">
            <a:xfrm>
              <a:off x="1879600" y="4635500"/>
              <a:ext cx="140936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</a:t>
              </a:r>
              <a:r>
                <a:rPr lang="en-US" sz="2000" dirty="0" smtClean="0">
                  <a:solidFill>
                    <a:schemeClr val="bg1"/>
                  </a:solidFill>
                </a:rPr>
                <a:t>ranch </a:t>
              </a:r>
              <a:r>
                <a:rPr lang="en-US" sz="2000" dirty="0">
                  <a:solidFill>
                    <a:schemeClr val="bg1"/>
                  </a:solidFill>
                </a:rPr>
                <a:t>cut</a:t>
              </a:r>
            </a:p>
          </p:txBody>
        </p:sp>
        <p:sp>
          <p:nvSpPr>
            <p:cNvPr id="646151" name="Line 7"/>
            <p:cNvSpPr>
              <a:spLocks noChangeShapeType="1"/>
            </p:cNvSpPr>
            <p:nvPr/>
          </p:nvSpPr>
          <p:spPr bwMode="auto">
            <a:xfrm>
              <a:off x="3332163" y="5019675"/>
              <a:ext cx="801687" cy="4397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152" name="Oval 8"/>
            <p:cNvSpPr>
              <a:spLocks noChangeArrowheads="1"/>
            </p:cNvSpPr>
            <p:nvPr/>
          </p:nvSpPr>
          <p:spPr bwMode="auto">
            <a:xfrm rot="16200000">
              <a:off x="4289425" y="4103688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153" name="Freeform 9"/>
            <p:cNvSpPr>
              <a:spLocks/>
            </p:cNvSpPr>
            <p:nvPr/>
          </p:nvSpPr>
          <p:spPr bwMode="auto">
            <a:xfrm rot="10800000" flipH="1">
              <a:off x="4294188" y="4156075"/>
              <a:ext cx="42862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154" name="Freeform 10"/>
            <p:cNvSpPr>
              <a:spLocks/>
            </p:cNvSpPr>
            <p:nvPr/>
          </p:nvSpPr>
          <p:spPr bwMode="auto">
            <a:xfrm rot="10800000" flipH="1">
              <a:off x="4306888" y="5083175"/>
              <a:ext cx="42862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6157" name="Object 13"/>
            <p:cNvGraphicFramePr>
              <a:graphicFrameLocks noChangeAspect="1"/>
            </p:cNvGraphicFramePr>
            <p:nvPr/>
          </p:nvGraphicFramePr>
          <p:xfrm>
            <a:off x="4222115" y="2178108"/>
            <a:ext cx="268605" cy="317441"/>
          </p:xfrm>
          <a:graphic>
            <a:graphicData uri="http://schemas.openxmlformats.org/presentationml/2006/ole">
              <p:oleObj spid="_x0000_s646157" name="Equation" r:id="rId8" imgW="139680" imgH="164880" progId="Equation.DSMT4">
                <p:embed/>
              </p:oleObj>
            </a:graphicData>
          </a:graphic>
        </p:graphicFrame>
        <p:sp>
          <p:nvSpPr>
            <p:cNvPr id="646159" name="Oval 15"/>
            <p:cNvSpPr>
              <a:spLocks noChangeArrowheads="1"/>
            </p:cNvSpPr>
            <p:nvPr/>
          </p:nvSpPr>
          <p:spPr bwMode="auto">
            <a:xfrm>
              <a:off x="5397500" y="4104640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6160" name="Object 16"/>
            <p:cNvGraphicFramePr>
              <a:graphicFrameLocks noChangeAspect="1"/>
            </p:cNvGraphicFramePr>
            <p:nvPr/>
          </p:nvGraphicFramePr>
          <p:xfrm>
            <a:off x="5475288" y="4251325"/>
            <a:ext cx="581025" cy="288925"/>
          </p:xfrm>
          <a:graphic>
            <a:graphicData uri="http://schemas.openxmlformats.org/presentationml/2006/ole">
              <p:oleObj spid="_x0000_s646160" name="Equation" r:id="rId9" imgW="279360" imgH="139680" progId="Equation.DSMT4">
                <p:embed/>
              </p:oleObj>
            </a:graphicData>
          </a:graphic>
        </p:graphicFrame>
        <p:graphicFrame>
          <p:nvGraphicFramePr>
            <p:cNvPr id="646161" name="Object 17"/>
            <p:cNvGraphicFramePr>
              <a:graphicFrameLocks noChangeAspect="1"/>
            </p:cNvGraphicFramePr>
            <p:nvPr/>
          </p:nvGraphicFramePr>
          <p:xfrm>
            <a:off x="5508625" y="4648200"/>
            <a:ext cx="889000" cy="371475"/>
          </p:xfrm>
          <a:graphic>
            <a:graphicData uri="http://schemas.openxmlformats.org/presentationml/2006/ole">
              <p:oleObj spid="_x0000_s646161" name="Equation" r:id="rId10" imgW="393480" imgH="164880" progId="Equation.DSMT4">
                <p:embed/>
              </p:oleObj>
            </a:graphicData>
          </a:graphic>
        </p:graphicFrame>
      </p:grpSp>
      <p:sp>
        <p:nvSpPr>
          <p:cNvPr id="646162" name="Text Box 18"/>
          <p:cNvSpPr txBox="1">
            <a:spLocks noChangeArrowheads="1"/>
          </p:cNvSpPr>
          <p:nvPr/>
        </p:nvSpPr>
        <p:spPr bwMode="auto">
          <a:xfrm>
            <a:off x="20732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1195194" y="878642"/>
            <a:ext cx="65373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hlink"/>
                </a:solidFill>
              </a:rPr>
              <a:t>The branch cut does not </a:t>
            </a:r>
            <a:r>
              <a:rPr lang="en-US" sz="2000" dirty="0" smtClean="0">
                <a:solidFill>
                  <a:schemeClr val="hlink"/>
                </a:solidFill>
              </a:rPr>
              <a:t>have </a:t>
            </a:r>
            <a:r>
              <a:rPr lang="en-US" sz="2000" dirty="0">
                <a:solidFill>
                  <a:schemeClr val="hlink"/>
                </a:solidFill>
              </a:rPr>
              <a:t>to be a straight </a:t>
            </a:r>
            <a:r>
              <a:rPr lang="en-US" sz="2000" dirty="0" smtClean="0">
                <a:solidFill>
                  <a:schemeClr val="hlink"/>
                </a:solidFill>
              </a:rPr>
              <a:t>line.</a:t>
            </a:r>
            <a:endParaRPr lang="en-US" sz="2000" dirty="0">
              <a:solidFill>
                <a:schemeClr val="hlink"/>
              </a:solidFill>
            </a:endParaRPr>
          </a:p>
        </p:txBody>
      </p:sp>
      <p:graphicFrame>
        <p:nvGraphicFramePr>
          <p:cNvPr id="647171" name="Object 3"/>
          <p:cNvGraphicFramePr>
            <a:graphicFrameLocks noChangeAspect="1"/>
          </p:cNvGraphicFramePr>
          <p:nvPr/>
        </p:nvGraphicFramePr>
        <p:xfrm>
          <a:off x="635062" y="1615683"/>
          <a:ext cx="1262062" cy="558800"/>
        </p:xfrm>
        <a:graphic>
          <a:graphicData uri="http://schemas.openxmlformats.org/presentationml/2006/ole">
            <p:oleObj spid="_x0000_s647171" name="Equation" r:id="rId4" imgW="457200" imgH="203040" progId="Equation.DSMT4">
              <p:embed/>
            </p:oleObj>
          </a:graphicData>
        </a:graphic>
      </p:graphicFrame>
      <p:graphicFrame>
        <p:nvGraphicFramePr>
          <p:cNvPr id="647172" name="Object 4"/>
          <p:cNvGraphicFramePr>
            <a:graphicFrameLocks noChangeAspect="1"/>
          </p:cNvGraphicFramePr>
          <p:nvPr/>
        </p:nvGraphicFramePr>
        <p:xfrm>
          <a:off x="406400" y="2293938"/>
          <a:ext cx="1847850" cy="522287"/>
        </p:xfrm>
        <a:graphic>
          <a:graphicData uri="http://schemas.openxmlformats.org/presentationml/2006/ole">
            <p:oleObj spid="_x0000_s647172" name="Equation" r:id="rId5" imgW="761760" imgH="215640" progId="Equation.DSMT4">
              <p:embed/>
            </p:oleObj>
          </a:graphicData>
        </a:graphic>
      </p:graphicFrame>
      <p:sp>
        <p:nvSpPr>
          <p:cNvPr id="647184" name="Text Box 16"/>
          <p:cNvSpPr txBox="1">
            <a:spLocks noChangeArrowheads="1"/>
          </p:cNvSpPr>
          <p:nvPr/>
        </p:nvSpPr>
        <p:spPr bwMode="auto">
          <a:xfrm>
            <a:off x="2574925" y="1616393"/>
            <a:ext cx="6254750" cy="83099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 this case the branch is determined by requiring that the square-root function (and hence the angle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 </a:t>
            </a:r>
            <a:r>
              <a:rPr lang="en-US" sz="1600" dirty="0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lang="en-US" sz="1600" dirty="0">
                <a:solidFill>
                  <a:schemeClr val="bg1"/>
                </a:solidFill>
              </a:rPr>
              <a:t>change continuously as we start from a specified value (e.g.,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= 1</a:t>
            </a:r>
            <a:r>
              <a:rPr lang="en-US" sz="1600" dirty="0">
                <a:solidFill>
                  <a:schemeClr val="bg1"/>
                </a:solidFill>
              </a:rPr>
              <a:t>).</a:t>
            </a:r>
          </a:p>
        </p:txBody>
      </p:sp>
      <p:grpSp>
        <p:nvGrpSpPr>
          <p:cNvPr id="647195" name="Group 27"/>
          <p:cNvGrpSpPr>
            <a:grpSpLocks/>
          </p:cNvGrpSpPr>
          <p:nvPr/>
        </p:nvGrpSpPr>
        <p:grpSpPr bwMode="auto">
          <a:xfrm>
            <a:off x="1587500" y="2854325"/>
            <a:ext cx="5416550" cy="3570288"/>
            <a:chOff x="320" y="1966"/>
            <a:chExt cx="3412" cy="2249"/>
          </a:xfrm>
        </p:grpSpPr>
        <p:sp>
          <p:nvSpPr>
            <p:cNvPr id="647173" name="Line 5"/>
            <p:cNvSpPr>
              <a:spLocks noChangeShapeType="1"/>
            </p:cNvSpPr>
            <p:nvPr/>
          </p:nvSpPr>
          <p:spPr bwMode="auto">
            <a:xfrm flipV="1">
              <a:off x="2191" y="2206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7174" name="Object 6"/>
            <p:cNvGraphicFramePr>
              <a:graphicFrameLocks noChangeAspect="1"/>
            </p:cNvGraphicFramePr>
            <p:nvPr/>
          </p:nvGraphicFramePr>
          <p:xfrm>
            <a:off x="3571" y="3080"/>
            <a:ext cx="161" cy="177"/>
          </p:xfrm>
          <a:graphic>
            <a:graphicData uri="http://schemas.openxmlformats.org/presentationml/2006/ole">
              <p:oleObj spid="_x0000_s647174" name="Equation" r:id="rId6" imgW="126720" imgH="139680" progId="Equation.DSMT4">
                <p:embed/>
              </p:oleObj>
            </a:graphicData>
          </a:graphic>
        </p:graphicFrame>
        <p:sp>
          <p:nvSpPr>
            <p:cNvPr id="647175" name="Line 7"/>
            <p:cNvSpPr>
              <a:spLocks noChangeShapeType="1"/>
            </p:cNvSpPr>
            <p:nvPr/>
          </p:nvSpPr>
          <p:spPr bwMode="auto">
            <a:xfrm>
              <a:off x="1065" y="3152"/>
              <a:ext cx="237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76" name="Text Box 8"/>
            <p:cNvSpPr txBox="1">
              <a:spLocks noChangeArrowheads="1"/>
            </p:cNvSpPr>
            <p:nvPr/>
          </p:nvSpPr>
          <p:spPr bwMode="auto">
            <a:xfrm>
              <a:off x="320" y="3360"/>
              <a:ext cx="888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</a:t>
              </a:r>
              <a:r>
                <a:rPr lang="en-US" sz="2000" dirty="0" smtClean="0">
                  <a:solidFill>
                    <a:schemeClr val="bg1"/>
                  </a:solidFill>
                </a:rPr>
                <a:t>ranch </a:t>
              </a:r>
              <a:r>
                <a:rPr lang="en-US" sz="2000" dirty="0">
                  <a:solidFill>
                    <a:schemeClr val="bg1"/>
                  </a:solidFill>
                </a:rPr>
                <a:t>cut</a:t>
              </a:r>
            </a:p>
          </p:txBody>
        </p:sp>
        <p:sp>
          <p:nvSpPr>
            <p:cNvPr id="647177" name="Line 9"/>
            <p:cNvSpPr>
              <a:spLocks noChangeShapeType="1"/>
            </p:cNvSpPr>
            <p:nvPr/>
          </p:nvSpPr>
          <p:spPr bwMode="auto">
            <a:xfrm>
              <a:off x="1195" y="3490"/>
              <a:ext cx="585" cy="27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78" name="Oval 10"/>
            <p:cNvSpPr>
              <a:spLocks noChangeArrowheads="1"/>
            </p:cNvSpPr>
            <p:nvPr/>
          </p:nvSpPr>
          <p:spPr bwMode="auto">
            <a:xfrm rot="16200000">
              <a:off x="2158" y="3121"/>
              <a:ext cx="56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7179" name="Object 11"/>
            <p:cNvGraphicFramePr>
              <a:graphicFrameLocks noChangeAspect="1"/>
            </p:cNvGraphicFramePr>
            <p:nvPr/>
          </p:nvGraphicFramePr>
          <p:xfrm>
            <a:off x="2116" y="1966"/>
            <a:ext cx="169" cy="200"/>
          </p:xfrm>
          <a:graphic>
            <a:graphicData uri="http://schemas.openxmlformats.org/presentationml/2006/ole">
              <p:oleObj spid="_x0000_s647179" name="Equation" r:id="rId7" imgW="139680" imgH="164880" progId="Equation.DSMT4">
                <p:embed/>
              </p:oleObj>
            </a:graphicData>
          </a:graphic>
        </p:graphicFrame>
        <p:sp>
          <p:nvSpPr>
            <p:cNvPr id="647180" name="Oval 12"/>
            <p:cNvSpPr>
              <a:spLocks noChangeArrowheads="1"/>
            </p:cNvSpPr>
            <p:nvPr/>
          </p:nvSpPr>
          <p:spPr bwMode="auto">
            <a:xfrm>
              <a:off x="2856" y="3122"/>
              <a:ext cx="56" cy="5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7181" name="Object 13"/>
            <p:cNvGraphicFramePr>
              <a:graphicFrameLocks noChangeAspect="1"/>
            </p:cNvGraphicFramePr>
            <p:nvPr/>
          </p:nvGraphicFramePr>
          <p:xfrm>
            <a:off x="2889" y="3214"/>
            <a:ext cx="366" cy="182"/>
          </p:xfrm>
          <a:graphic>
            <a:graphicData uri="http://schemas.openxmlformats.org/presentationml/2006/ole">
              <p:oleObj spid="_x0000_s647181" name="Equation" r:id="rId8" imgW="279360" imgH="139680" progId="Equation.DSMT4">
                <p:embed/>
              </p:oleObj>
            </a:graphicData>
          </a:graphic>
        </p:graphicFrame>
        <p:graphicFrame>
          <p:nvGraphicFramePr>
            <p:cNvPr id="647182" name="Object 14"/>
            <p:cNvGraphicFramePr>
              <a:graphicFrameLocks noChangeAspect="1"/>
            </p:cNvGraphicFramePr>
            <p:nvPr/>
          </p:nvGraphicFramePr>
          <p:xfrm>
            <a:off x="2886" y="3456"/>
            <a:ext cx="559" cy="234"/>
          </p:xfrm>
          <a:graphic>
            <a:graphicData uri="http://schemas.openxmlformats.org/presentationml/2006/ole">
              <p:oleObj spid="_x0000_s647182" name="Equation" r:id="rId9" imgW="393480" imgH="164880" progId="Equation.DSMT4">
                <p:embed/>
              </p:oleObj>
            </a:graphicData>
          </a:graphic>
        </p:graphicFrame>
        <p:sp>
          <p:nvSpPr>
            <p:cNvPr id="647183" name="Freeform 15"/>
            <p:cNvSpPr>
              <a:spLocks/>
            </p:cNvSpPr>
            <p:nvPr/>
          </p:nvSpPr>
          <p:spPr bwMode="auto">
            <a:xfrm>
              <a:off x="1830" y="3166"/>
              <a:ext cx="326" cy="929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242" y="59"/>
                </a:cxn>
                <a:cxn ang="0">
                  <a:pos x="131" y="139"/>
                </a:cxn>
                <a:cxn ang="0">
                  <a:pos x="131" y="251"/>
                </a:cxn>
                <a:cxn ang="0">
                  <a:pos x="19" y="371"/>
                </a:cxn>
                <a:cxn ang="0">
                  <a:pos x="79" y="500"/>
                </a:cxn>
                <a:cxn ang="0">
                  <a:pos x="51" y="579"/>
                </a:cxn>
                <a:cxn ang="0">
                  <a:pos x="2" y="638"/>
                </a:cxn>
                <a:cxn ang="0">
                  <a:pos x="41" y="683"/>
                </a:cxn>
                <a:cxn ang="0">
                  <a:pos x="10" y="810"/>
                </a:cxn>
                <a:cxn ang="0">
                  <a:pos x="32" y="929"/>
                </a:cxn>
              </a:cxnLst>
              <a:rect l="0" t="0" r="r" b="b"/>
              <a:pathLst>
                <a:path w="326" h="929">
                  <a:moveTo>
                    <a:pt x="326" y="0"/>
                  </a:moveTo>
                  <a:cubicBezTo>
                    <a:pt x="312" y="10"/>
                    <a:pt x="274" y="36"/>
                    <a:pt x="242" y="59"/>
                  </a:cubicBezTo>
                  <a:cubicBezTo>
                    <a:pt x="210" y="82"/>
                    <a:pt x="149" y="107"/>
                    <a:pt x="131" y="139"/>
                  </a:cubicBezTo>
                  <a:cubicBezTo>
                    <a:pt x="113" y="171"/>
                    <a:pt x="150" y="212"/>
                    <a:pt x="131" y="251"/>
                  </a:cubicBezTo>
                  <a:cubicBezTo>
                    <a:pt x="112" y="290"/>
                    <a:pt x="28" y="330"/>
                    <a:pt x="19" y="371"/>
                  </a:cubicBezTo>
                  <a:cubicBezTo>
                    <a:pt x="10" y="412"/>
                    <a:pt x="74" y="465"/>
                    <a:pt x="79" y="500"/>
                  </a:cubicBezTo>
                  <a:cubicBezTo>
                    <a:pt x="84" y="535"/>
                    <a:pt x="64" y="556"/>
                    <a:pt x="51" y="579"/>
                  </a:cubicBezTo>
                  <a:cubicBezTo>
                    <a:pt x="38" y="602"/>
                    <a:pt x="4" y="621"/>
                    <a:pt x="2" y="638"/>
                  </a:cubicBezTo>
                  <a:cubicBezTo>
                    <a:pt x="0" y="655"/>
                    <a:pt x="40" y="654"/>
                    <a:pt x="41" y="683"/>
                  </a:cubicBezTo>
                  <a:cubicBezTo>
                    <a:pt x="42" y="712"/>
                    <a:pt x="12" y="769"/>
                    <a:pt x="10" y="810"/>
                  </a:cubicBezTo>
                  <a:cubicBezTo>
                    <a:pt x="8" y="851"/>
                    <a:pt x="28" y="904"/>
                    <a:pt x="32" y="929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85" name="Oval 17"/>
            <p:cNvSpPr>
              <a:spLocks noChangeArrowheads="1"/>
            </p:cNvSpPr>
            <p:nvPr/>
          </p:nvSpPr>
          <p:spPr bwMode="auto">
            <a:xfrm>
              <a:off x="1400" y="3128"/>
              <a:ext cx="56" cy="56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7186" name="Object 18"/>
            <p:cNvGraphicFramePr>
              <a:graphicFrameLocks noChangeAspect="1"/>
            </p:cNvGraphicFramePr>
            <p:nvPr/>
          </p:nvGraphicFramePr>
          <p:xfrm>
            <a:off x="1191" y="2553"/>
            <a:ext cx="410" cy="155"/>
          </p:xfrm>
          <a:graphic>
            <a:graphicData uri="http://schemas.openxmlformats.org/presentationml/2006/ole">
              <p:oleObj spid="_x0000_s647186" name="Equation" r:id="rId10" imgW="368280" imgH="139680" progId="Equation.DSMT4">
                <p:embed/>
              </p:oleObj>
            </a:graphicData>
          </a:graphic>
        </p:graphicFrame>
        <p:graphicFrame>
          <p:nvGraphicFramePr>
            <p:cNvPr id="647187" name="Object 19"/>
            <p:cNvGraphicFramePr>
              <a:graphicFrameLocks noChangeAspect="1"/>
            </p:cNvGraphicFramePr>
            <p:nvPr/>
          </p:nvGraphicFramePr>
          <p:xfrm>
            <a:off x="1123" y="2743"/>
            <a:ext cx="542" cy="254"/>
          </p:xfrm>
          <a:graphic>
            <a:graphicData uri="http://schemas.openxmlformats.org/presentationml/2006/ole">
              <p:oleObj spid="_x0000_s647187" name="Equation" r:id="rId11" imgW="431640" imgH="203040" progId="Equation.DSMT4">
                <p:embed/>
              </p:oleObj>
            </a:graphicData>
          </a:graphic>
        </p:graphicFrame>
        <p:sp>
          <p:nvSpPr>
            <p:cNvPr id="647188" name="Oval 20"/>
            <p:cNvSpPr>
              <a:spLocks noChangeArrowheads="1"/>
            </p:cNvSpPr>
            <p:nvPr/>
          </p:nvSpPr>
          <p:spPr bwMode="auto">
            <a:xfrm>
              <a:off x="2160" y="2552"/>
              <a:ext cx="56" cy="56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7189" name="Object 21"/>
            <p:cNvGraphicFramePr>
              <a:graphicFrameLocks noChangeAspect="1"/>
            </p:cNvGraphicFramePr>
            <p:nvPr/>
          </p:nvGraphicFramePr>
          <p:xfrm>
            <a:off x="2313" y="2500"/>
            <a:ext cx="319" cy="185"/>
          </p:xfrm>
          <a:graphic>
            <a:graphicData uri="http://schemas.openxmlformats.org/presentationml/2006/ole">
              <p:oleObj spid="_x0000_s647189" name="Equation" r:id="rId12" imgW="304560" imgH="177480" progId="Equation.DSMT4">
                <p:embed/>
              </p:oleObj>
            </a:graphicData>
          </a:graphic>
        </p:graphicFrame>
        <p:graphicFrame>
          <p:nvGraphicFramePr>
            <p:cNvPr id="647190" name="Object 22"/>
            <p:cNvGraphicFramePr>
              <a:graphicFrameLocks noChangeAspect="1"/>
            </p:cNvGraphicFramePr>
            <p:nvPr/>
          </p:nvGraphicFramePr>
          <p:xfrm>
            <a:off x="2253" y="2663"/>
            <a:ext cx="1226" cy="216"/>
          </p:xfrm>
          <a:graphic>
            <a:graphicData uri="http://schemas.openxmlformats.org/presentationml/2006/ole">
              <p:oleObj spid="_x0000_s647190" name="Equation" r:id="rId13" imgW="1295280" imgH="228600" progId="Equation.DSMT4">
                <p:embed/>
              </p:oleObj>
            </a:graphicData>
          </a:graphic>
        </p:graphicFrame>
        <p:sp>
          <p:nvSpPr>
            <p:cNvPr id="647191" name="Oval 23"/>
            <p:cNvSpPr>
              <a:spLocks noChangeArrowheads="1"/>
            </p:cNvSpPr>
            <p:nvPr/>
          </p:nvSpPr>
          <p:spPr bwMode="auto">
            <a:xfrm>
              <a:off x="2160" y="3712"/>
              <a:ext cx="56" cy="56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7192" name="Object 24"/>
            <p:cNvGraphicFramePr>
              <a:graphicFrameLocks noChangeAspect="1"/>
            </p:cNvGraphicFramePr>
            <p:nvPr/>
          </p:nvGraphicFramePr>
          <p:xfrm>
            <a:off x="2249" y="3812"/>
            <a:ext cx="399" cy="185"/>
          </p:xfrm>
          <a:graphic>
            <a:graphicData uri="http://schemas.openxmlformats.org/presentationml/2006/ole">
              <p:oleObj spid="_x0000_s647192" name="Equation" r:id="rId14" imgW="380880" imgH="177480" progId="Equation.DSMT4">
                <p:embed/>
              </p:oleObj>
            </a:graphicData>
          </a:graphic>
        </p:graphicFrame>
        <p:graphicFrame>
          <p:nvGraphicFramePr>
            <p:cNvPr id="647193" name="Object 25"/>
            <p:cNvGraphicFramePr>
              <a:graphicFrameLocks noChangeAspect="1"/>
            </p:cNvGraphicFramePr>
            <p:nvPr/>
          </p:nvGraphicFramePr>
          <p:xfrm>
            <a:off x="2251" y="3999"/>
            <a:ext cx="1262" cy="216"/>
          </p:xfrm>
          <a:graphic>
            <a:graphicData uri="http://schemas.openxmlformats.org/presentationml/2006/ole">
              <p:oleObj spid="_x0000_s647193" name="Equation" r:id="rId15" imgW="1333440" imgH="228600" progId="Equation.DSMT4">
                <p:embed/>
              </p:oleObj>
            </a:graphicData>
          </a:graphic>
        </p:graphicFrame>
      </p:grpSp>
      <p:sp>
        <p:nvSpPr>
          <p:cNvPr id="647194" name="Text Box 26"/>
          <p:cNvSpPr txBox="1">
            <a:spLocks noChangeArrowheads="1"/>
          </p:cNvSpPr>
          <p:nvPr/>
        </p:nvSpPr>
        <p:spPr bwMode="auto">
          <a:xfrm>
            <a:off x="17684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1120775" y="1117600"/>
            <a:ext cx="3146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Consider this function:</a:t>
            </a:r>
          </a:p>
        </p:txBody>
      </p:sp>
      <p:graphicFrame>
        <p:nvGraphicFramePr>
          <p:cNvPr id="648195" name="Object 3"/>
          <p:cNvGraphicFramePr>
            <a:graphicFrameLocks noChangeAspect="1"/>
          </p:cNvGraphicFramePr>
          <p:nvPr/>
        </p:nvGraphicFramePr>
        <p:xfrm>
          <a:off x="3214873" y="1733365"/>
          <a:ext cx="2185988" cy="644525"/>
        </p:xfrm>
        <a:graphic>
          <a:graphicData uri="http://schemas.openxmlformats.org/presentationml/2006/ole">
            <p:oleObj spid="_x0000_s648195" name="Equation" r:id="rId4" imgW="901440" imgH="266400" progId="Equation.DSMT4">
              <p:embed/>
            </p:oleObj>
          </a:graphicData>
        </a:graphic>
      </p:graphicFrame>
      <p:sp>
        <p:nvSpPr>
          <p:cNvPr id="648196" name="Text Box 4"/>
          <p:cNvSpPr txBox="1">
            <a:spLocks noChangeArrowheads="1"/>
          </p:cNvSpPr>
          <p:nvPr/>
        </p:nvSpPr>
        <p:spPr bwMode="auto">
          <a:xfrm>
            <a:off x="19716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sp>
        <p:nvSpPr>
          <p:cNvPr id="648197" name="Text Box 5"/>
          <p:cNvSpPr txBox="1">
            <a:spLocks noChangeArrowheads="1"/>
          </p:cNvSpPr>
          <p:nvPr/>
        </p:nvSpPr>
        <p:spPr bwMode="auto">
          <a:xfrm>
            <a:off x="1045845" y="3729673"/>
            <a:ext cx="7169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the branch points and branch cuts look like for this function?</a:t>
            </a:r>
          </a:p>
        </p:txBody>
      </p:sp>
      <p:sp>
        <p:nvSpPr>
          <p:cNvPr id="648198" name="Text Box 6"/>
          <p:cNvSpPr txBox="1">
            <a:spLocks noChangeArrowheads="1"/>
          </p:cNvSpPr>
          <p:nvPr/>
        </p:nvSpPr>
        <p:spPr bwMode="auto">
          <a:xfrm>
            <a:off x="2440305" y="2573973"/>
            <a:ext cx="3879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(similar to our wavenumber function)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9218" name="Object 2"/>
          <p:cNvGraphicFramePr>
            <a:graphicFrameLocks noChangeAspect="1"/>
          </p:cNvGraphicFramePr>
          <p:nvPr/>
        </p:nvGraphicFramePr>
        <p:xfrm>
          <a:off x="740093" y="1016953"/>
          <a:ext cx="7543800" cy="644525"/>
        </p:xfrm>
        <a:graphic>
          <a:graphicData uri="http://schemas.openxmlformats.org/presentationml/2006/ole">
            <p:oleObj spid="_x0000_s649218" name="Equation" r:id="rId4" imgW="3111480" imgH="266400" progId="Equation.DSMT4">
              <p:embed/>
            </p:oleObj>
          </a:graphicData>
        </a:graphic>
      </p:graphicFrame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18700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grpSp>
        <p:nvGrpSpPr>
          <p:cNvPr id="649220" name="Group 4"/>
          <p:cNvGrpSpPr>
            <a:grpSpLocks/>
          </p:cNvGrpSpPr>
          <p:nvPr/>
        </p:nvGrpSpPr>
        <p:grpSpPr bwMode="auto">
          <a:xfrm>
            <a:off x="1220788" y="1956756"/>
            <a:ext cx="6440488" cy="3516316"/>
            <a:chOff x="753" y="1591"/>
            <a:chExt cx="4057" cy="2215"/>
          </a:xfrm>
        </p:grpSpPr>
        <p:sp>
          <p:nvSpPr>
            <p:cNvPr id="649221" name="Line 5"/>
            <p:cNvSpPr>
              <a:spLocks noChangeShapeType="1"/>
            </p:cNvSpPr>
            <p:nvPr/>
          </p:nvSpPr>
          <p:spPr bwMode="auto">
            <a:xfrm flipV="1">
              <a:off x="2655" y="1818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9222" name="Object 6"/>
            <p:cNvGraphicFramePr>
              <a:graphicFrameLocks noChangeAspect="1"/>
            </p:cNvGraphicFramePr>
            <p:nvPr/>
          </p:nvGraphicFramePr>
          <p:xfrm>
            <a:off x="4659" y="2687"/>
            <a:ext cx="151" cy="166"/>
          </p:xfrm>
          <a:graphic>
            <a:graphicData uri="http://schemas.openxmlformats.org/presentationml/2006/ole">
              <p:oleObj spid="_x0000_s649222" name="Equation" r:id="rId5" imgW="126720" imgH="139680" progId="Equation.DSMT4">
                <p:embed/>
              </p:oleObj>
            </a:graphicData>
          </a:graphic>
        </p:graphicFrame>
        <p:sp>
          <p:nvSpPr>
            <p:cNvPr id="649223" name="Line 7"/>
            <p:cNvSpPr>
              <a:spLocks noChangeShapeType="1"/>
            </p:cNvSpPr>
            <p:nvPr/>
          </p:nvSpPr>
          <p:spPr bwMode="auto">
            <a:xfrm>
              <a:off x="753" y="2764"/>
              <a:ext cx="380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9224" name="Object 8"/>
            <p:cNvGraphicFramePr>
              <a:graphicFrameLocks noChangeAspect="1"/>
            </p:cNvGraphicFramePr>
            <p:nvPr/>
          </p:nvGraphicFramePr>
          <p:xfrm>
            <a:off x="2580" y="1591"/>
            <a:ext cx="163" cy="192"/>
          </p:xfrm>
          <a:graphic>
            <a:graphicData uri="http://schemas.openxmlformats.org/presentationml/2006/ole">
              <p:oleObj spid="_x0000_s649224" name="Equation" r:id="rId6" imgW="139680" imgH="164880" progId="Equation.DSMT4">
                <p:embed/>
              </p:oleObj>
            </a:graphicData>
          </a:graphic>
        </p:graphicFrame>
        <p:sp>
          <p:nvSpPr>
            <p:cNvPr id="649225" name="Line 9"/>
            <p:cNvSpPr>
              <a:spLocks noChangeShapeType="1"/>
            </p:cNvSpPr>
            <p:nvPr/>
          </p:nvSpPr>
          <p:spPr bwMode="auto">
            <a:xfrm>
              <a:off x="1850" y="2682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9226" name="Line 10"/>
            <p:cNvSpPr>
              <a:spLocks noChangeShapeType="1"/>
            </p:cNvSpPr>
            <p:nvPr/>
          </p:nvSpPr>
          <p:spPr bwMode="auto">
            <a:xfrm>
              <a:off x="3465" y="2688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9227" name="Freeform 11"/>
            <p:cNvSpPr>
              <a:spLocks/>
            </p:cNvSpPr>
            <p:nvPr/>
          </p:nvSpPr>
          <p:spPr bwMode="auto">
            <a:xfrm>
              <a:off x="1843" y="1698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9228" name="Oval 12"/>
            <p:cNvSpPr>
              <a:spLocks noChangeArrowheads="1"/>
            </p:cNvSpPr>
            <p:nvPr/>
          </p:nvSpPr>
          <p:spPr bwMode="auto">
            <a:xfrm>
              <a:off x="1817" y="2727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229" name="Oval 13"/>
            <p:cNvSpPr>
              <a:spLocks noChangeArrowheads="1"/>
            </p:cNvSpPr>
            <p:nvPr/>
          </p:nvSpPr>
          <p:spPr bwMode="auto">
            <a:xfrm>
              <a:off x="3435" y="2724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230" name="Freeform 14"/>
            <p:cNvSpPr>
              <a:spLocks/>
            </p:cNvSpPr>
            <p:nvPr/>
          </p:nvSpPr>
          <p:spPr bwMode="auto">
            <a:xfrm flipV="1">
              <a:off x="3460" y="2740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9231" name="Object 15"/>
            <p:cNvGraphicFramePr>
              <a:graphicFrameLocks noChangeAspect="1"/>
            </p:cNvGraphicFramePr>
            <p:nvPr/>
          </p:nvGraphicFramePr>
          <p:xfrm>
            <a:off x="1699" y="2936"/>
            <a:ext cx="264" cy="229"/>
          </p:xfrm>
          <a:graphic>
            <a:graphicData uri="http://schemas.openxmlformats.org/presentationml/2006/ole">
              <p:oleObj spid="_x0000_s649231" name="Equation" r:id="rId7" imgW="190440" imgH="164880" progId="Equation.DSMT4">
                <p:embed/>
              </p:oleObj>
            </a:graphicData>
          </a:graphic>
        </p:graphicFrame>
        <p:graphicFrame>
          <p:nvGraphicFramePr>
            <p:cNvPr id="649232" name="Object 16"/>
            <p:cNvGraphicFramePr>
              <a:graphicFrameLocks noChangeAspect="1"/>
            </p:cNvGraphicFramePr>
            <p:nvPr/>
          </p:nvGraphicFramePr>
          <p:xfrm>
            <a:off x="3423" y="2421"/>
            <a:ext cx="127" cy="238"/>
          </p:xfrm>
          <a:graphic>
            <a:graphicData uri="http://schemas.openxmlformats.org/presentationml/2006/ole">
              <p:oleObj spid="_x0000_s649232" name="Equation" r:id="rId8" imgW="88560" imgH="164880" progId="Equation.DSMT4">
                <p:embed/>
              </p:oleObj>
            </a:graphicData>
          </a:graphic>
        </p:graphicFrame>
      </p:grpSp>
      <p:sp>
        <p:nvSpPr>
          <p:cNvPr id="649233" name="Text Box 17"/>
          <p:cNvSpPr txBox="1">
            <a:spLocks noChangeArrowheads="1"/>
          </p:cNvSpPr>
          <p:nvPr/>
        </p:nvSpPr>
        <p:spPr bwMode="auto">
          <a:xfrm>
            <a:off x="756285" y="5789613"/>
            <a:ext cx="7994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are </a:t>
            </a:r>
            <a:r>
              <a:rPr lang="en-US" u="sng" dirty="0">
                <a:solidFill>
                  <a:schemeClr val="bg1"/>
                </a:solidFill>
              </a:rPr>
              <a:t>two</a:t>
            </a:r>
            <a:r>
              <a:rPr lang="en-US" dirty="0">
                <a:solidFill>
                  <a:schemeClr val="bg1"/>
                </a:solidFill>
              </a:rPr>
              <a:t> branch cuts: we are not allowed to encircle either branch point.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217488" y="6985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Radiation Physics in Layered Media</a:t>
            </a:r>
          </a:p>
        </p:txBody>
      </p:sp>
      <p:sp>
        <p:nvSpPr>
          <p:cNvPr id="564262" name="Text Box 38"/>
          <p:cNvSpPr txBox="1">
            <a:spLocks noChangeArrowheads="1"/>
          </p:cNvSpPr>
          <p:nvPr/>
        </p:nvSpPr>
        <p:spPr bwMode="auto">
          <a:xfrm>
            <a:off x="866458" y="3794443"/>
            <a:ext cx="47386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Note: </a:t>
            </a:r>
            <a:r>
              <a:rPr lang="en-US" sz="2000" dirty="0" err="1">
                <a:solidFill>
                  <a:schemeClr val="bg1"/>
                </a:solidFill>
              </a:rPr>
              <a:t>TM</a:t>
            </a:r>
            <a:r>
              <a:rPr lang="en-US" sz="2000" i="1" baseline="-25000" dirty="0" err="1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and also </a:t>
            </a:r>
            <a:r>
              <a:rPr lang="en-US" sz="2000" dirty="0" err="1">
                <a:solidFill>
                  <a:schemeClr val="bg1"/>
                </a:solidFill>
              </a:rPr>
              <a:t>TE</a:t>
            </a:r>
            <a:r>
              <a:rPr lang="en-US" sz="2000" i="1" baseline="-25000" dirty="0" err="1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en-US" sz="2000" dirty="0">
                <a:solidFill>
                  <a:schemeClr val="bg1"/>
                </a:solidFill>
              </a:rPr>
              <a:t>   (since             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564282" name="Object 58"/>
          <p:cNvGraphicFramePr>
            <a:graphicFrameLocks noChangeAspect="1"/>
          </p:cNvGraphicFramePr>
          <p:nvPr/>
        </p:nvGraphicFramePr>
        <p:xfrm>
          <a:off x="4535170" y="3607118"/>
          <a:ext cx="854075" cy="796925"/>
        </p:xfrm>
        <a:graphic>
          <a:graphicData uri="http://schemas.openxmlformats.org/presentationml/2006/ole">
            <p:oleObj spid="_x0000_s564282" name="Equation" r:id="rId4" imgW="380880" imgH="355320" progId="Equation.DSMT4">
              <p:embed/>
            </p:oleObj>
          </a:graphicData>
        </a:graphic>
      </p:graphicFrame>
      <p:graphicFrame>
        <p:nvGraphicFramePr>
          <p:cNvPr id="564283" name="Object 59"/>
          <p:cNvGraphicFramePr>
            <a:graphicFrameLocks noChangeAspect="1"/>
          </p:cNvGraphicFramePr>
          <p:nvPr/>
        </p:nvGraphicFramePr>
        <p:xfrm>
          <a:off x="1803400" y="5096407"/>
          <a:ext cx="5359400" cy="1370433"/>
        </p:xfrm>
        <a:graphic>
          <a:graphicData uri="http://schemas.openxmlformats.org/presentationml/2006/ole">
            <p:oleObj spid="_x0000_s564283" name="Equation" r:id="rId5" imgW="2336760" imgH="596880" progId="Equation.DSMT4">
              <p:embed/>
            </p:oleObj>
          </a:graphicData>
        </a:graphic>
      </p:graphicFrame>
      <p:sp>
        <p:nvSpPr>
          <p:cNvPr id="564285" name="Text Box 61"/>
          <p:cNvSpPr txBox="1">
            <a:spLocks noChangeArrowheads="1"/>
          </p:cNvSpPr>
          <p:nvPr/>
        </p:nvSpPr>
        <p:spPr bwMode="auto">
          <a:xfrm>
            <a:off x="1448118" y="4807903"/>
            <a:ext cx="12493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&gt;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564286" name="Object 62"/>
          <p:cNvGraphicFramePr>
            <a:graphicFrameLocks noChangeAspect="1"/>
          </p:cNvGraphicFramePr>
          <p:nvPr/>
        </p:nvGraphicFramePr>
        <p:xfrm>
          <a:off x="6084888" y="3754438"/>
          <a:ext cx="1765300" cy="482600"/>
        </p:xfrm>
        <a:graphic>
          <a:graphicData uri="http://schemas.openxmlformats.org/presentationml/2006/ole">
            <p:oleObj spid="_x0000_s564286" name="Equation" r:id="rId6" imgW="787320" imgH="215640" progId="Equation.DSMT4">
              <p:embed/>
            </p:oleObj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927230" y="894639"/>
            <a:ext cx="6684049" cy="2515888"/>
            <a:chOff x="1624013" y="608312"/>
            <a:chExt cx="6684049" cy="2515888"/>
          </a:xfrm>
        </p:grpSpPr>
        <p:sp>
          <p:nvSpPr>
            <p:cNvPr id="564269" name="Rectangle 45"/>
            <p:cNvSpPr>
              <a:spLocks noChangeArrowheads="1"/>
            </p:cNvSpPr>
            <p:nvPr/>
          </p:nvSpPr>
          <p:spPr bwMode="auto">
            <a:xfrm>
              <a:off x="1624013" y="1849438"/>
              <a:ext cx="5969000" cy="116681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71" name="Line 47"/>
            <p:cNvSpPr>
              <a:spLocks noChangeShapeType="1"/>
            </p:cNvSpPr>
            <p:nvPr/>
          </p:nvSpPr>
          <p:spPr bwMode="auto">
            <a:xfrm flipV="1">
              <a:off x="4621213" y="966788"/>
              <a:ext cx="0" cy="7635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64272" name="Object 48"/>
            <p:cNvGraphicFramePr>
              <a:graphicFrameLocks noChangeAspect="1"/>
            </p:cNvGraphicFramePr>
            <p:nvPr/>
          </p:nvGraphicFramePr>
          <p:xfrm>
            <a:off x="4535488" y="608312"/>
            <a:ext cx="239712" cy="283546"/>
          </p:xfrm>
          <a:graphic>
            <a:graphicData uri="http://schemas.openxmlformats.org/presentationml/2006/ole">
              <p:oleObj spid="_x0000_s564272" name="Equation" r:id="rId7" imgW="139680" imgH="164880" progId="Equation.DSMT4">
                <p:embed/>
              </p:oleObj>
            </a:graphicData>
          </a:graphic>
        </p:graphicFrame>
        <p:graphicFrame>
          <p:nvGraphicFramePr>
            <p:cNvPr id="564273" name="Object 49"/>
            <p:cNvGraphicFramePr>
              <a:graphicFrameLocks noChangeAspect="1"/>
            </p:cNvGraphicFramePr>
            <p:nvPr/>
          </p:nvGraphicFramePr>
          <p:xfrm>
            <a:off x="4139884" y="1361440"/>
            <a:ext cx="267422" cy="403543"/>
          </p:xfrm>
          <a:graphic>
            <a:graphicData uri="http://schemas.openxmlformats.org/presentationml/2006/ole">
              <p:oleObj spid="_x0000_s564273" name="Equation" r:id="rId8" imgW="152280" imgH="228600" progId="Equation.DSMT4">
                <p:embed/>
              </p:oleObj>
            </a:graphicData>
          </a:graphic>
        </p:graphicFrame>
        <p:graphicFrame>
          <p:nvGraphicFramePr>
            <p:cNvPr id="564274" name="Object 50"/>
            <p:cNvGraphicFramePr>
              <a:graphicFrameLocks noChangeAspect="1"/>
            </p:cNvGraphicFramePr>
            <p:nvPr/>
          </p:nvGraphicFramePr>
          <p:xfrm>
            <a:off x="8067993" y="1757680"/>
            <a:ext cx="240069" cy="263524"/>
          </p:xfrm>
          <a:graphic>
            <a:graphicData uri="http://schemas.openxmlformats.org/presentationml/2006/ole">
              <p:oleObj spid="_x0000_s564274" name="Equation" r:id="rId9" imgW="126720" imgH="139680" progId="Equation.DSMT4">
                <p:embed/>
              </p:oleObj>
            </a:graphicData>
          </a:graphic>
        </p:graphicFrame>
        <p:graphicFrame>
          <p:nvGraphicFramePr>
            <p:cNvPr id="564277" name="Object 53"/>
            <p:cNvGraphicFramePr>
              <a:graphicFrameLocks noChangeAspect="1"/>
            </p:cNvGraphicFramePr>
            <p:nvPr/>
          </p:nvGraphicFramePr>
          <p:xfrm>
            <a:off x="5837873" y="2222761"/>
            <a:ext cx="359727" cy="449002"/>
          </p:xfrm>
          <a:graphic>
            <a:graphicData uri="http://schemas.openxmlformats.org/presentationml/2006/ole">
              <p:oleObj spid="_x0000_s564277" name="Equation" r:id="rId10" imgW="152280" imgH="190440" progId="Equation.DSMT4">
                <p:embed/>
              </p:oleObj>
            </a:graphicData>
          </a:graphic>
        </p:graphicFrame>
        <p:sp>
          <p:nvSpPr>
            <p:cNvPr id="564280" name="Line 56"/>
            <p:cNvSpPr>
              <a:spLocks noChangeShapeType="1"/>
            </p:cNvSpPr>
            <p:nvPr/>
          </p:nvSpPr>
          <p:spPr bwMode="auto">
            <a:xfrm>
              <a:off x="4876800" y="1869440"/>
              <a:ext cx="302768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4275" name="Oval 51"/>
            <p:cNvSpPr>
              <a:spLocks noChangeArrowheads="1"/>
            </p:cNvSpPr>
            <p:nvPr/>
          </p:nvSpPr>
          <p:spPr bwMode="auto">
            <a:xfrm>
              <a:off x="4532313" y="1758950"/>
              <a:ext cx="169862" cy="163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84" name="Rectangle 60"/>
            <p:cNvSpPr>
              <a:spLocks noChangeArrowheads="1"/>
            </p:cNvSpPr>
            <p:nvPr/>
          </p:nvSpPr>
          <p:spPr bwMode="auto">
            <a:xfrm>
              <a:off x="1636713" y="3001963"/>
              <a:ext cx="5951537" cy="122237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87" name="Line 63"/>
            <p:cNvSpPr>
              <a:spLocks noChangeShapeType="1"/>
            </p:cNvSpPr>
            <p:nvPr/>
          </p:nvSpPr>
          <p:spPr bwMode="auto">
            <a:xfrm>
              <a:off x="2603500" y="1854200"/>
              <a:ext cx="0" cy="1130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64288" name="Object 64"/>
            <p:cNvGraphicFramePr>
              <a:graphicFrameLocks noChangeAspect="1"/>
            </p:cNvGraphicFramePr>
            <p:nvPr/>
          </p:nvGraphicFramePr>
          <p:xfrm>
            <a:off x="2732088" y="2181225"/>
            <a:ext cx="252412" cy="354013"/>
          </p:xfrm>
          <a:graphic>
            <a:graphicData uri="http://schemas.openxmlformats.org/presentationml/2006/ole">
              <p:oleObj spid="_x0000_s564288" name="Equation" r:id="rId11" imgW="126720" imgH="177480" progId="Equation.DSMT4">
                <p:embed/>
              </p:oleObj>
            </a:graphicData>
          </a:graphic>
        </p:graphicFrame>
      </p:grp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0597" y="994723"/>
            <a:ext cx="434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Line source on grounded substrate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242" name="Object 2"/>
          <p:cNvGraphicFramePr>
            <a:graphicFrameLocks noChangeAspect="1"/>
          </p:cNvGraphicFramePr>
          <p:nvPr/>
        </p:nvGraphicFramePr>
        <p:xfrm>
          <a:off x="3427743" y="1135574"/>
          <a:ext cx="4926012" cy="644525"/>
        </p:xfrm>
        <a:graphic>
          <a:graphicData uri="http://schemas.openxmlformats.org/presentationml/2006/ole">
            <p:oleObj spid="_x0000_s650242" name="Equation" r:id="rId4" imgW="2031840" imgH="266400" progId="Equation.DSMT4">
              <p:embed/>
            </p:oleObj>
          </a:graphicData>
        </a:graphic>
      </p:graphicFrame>
      <p:sp>
        <p:nvSpPr>
          <p:cNvPr id="650243" name="Text Box 3"/>
          <p:cNvSpPr txBox="1">
            <a:spLocks noChangeArrowheads="1"/>
          </p:cNvSpPr>
          <p:nvPr/>
        </p:nvSpPr>
        <p:spPr bwMode="auto">
          <a:xfrm>
            <a:off x="1666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sp>
        <p:nvSpPr>
          <p:cNvPr id="650244" name="Text Box 4"/>
          <p:cNvSpPr txBox="1">
            <a:spLocks noChangeArrowheads="1"/>
          </p:cNvSpPr>
          <p:nvPr/>
        </p:nvSpPr>
        <p:spPr bwMode="auto">
          <a:xfrm>
            <a:off x="348169" y="919344"/>
            <a:ext cx="29322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Geometric interpretation</a:t>
            </a:r>
          </a:p>
        </p:txBody>
      </p:sp>
      <p:graphicFrame>
        <p:nvGraphicFramePr>
          <p:cNvPr id="650268" name="Object 28"/>
          <p:cNvGraphicFramePr>
            <a:graphicFrameLocks noChangeAspect="1"/>
          </p:cNvGraphicFramePr>
          <p:nvPr/>
        </p:nvGraphicFramePr>
        <p:xfrm>
          <a:off x="1945472" y="5814189"/>
          <a:ext cx="3756025" cy="644525"/>
        </p:xfrm>
        <a:graphic>
          <a:graphicData uri="http://schemas.openxmlformats.org/presentationml/2006/ole">
            <p:oleObj spid="_x0000_s650268" name="Equation" r:id="rId5" imgW="1549080" imgH="266400" progId="Equation.DSMT4">
              <p:embed/>
            </p:oleObj>
          </a:graphicData>
        </a:graphic>
      </p:graphicFrame>
      <p:graphicFrame>
        <p:nvGraphicFramePr>
          <p:cNvPr id="650269" name="Object 29"/>
          <p:cNvGraphicFramePr>
            <a:graphicFrameLocks noChangeAspect="1"/>
          </p:cNvGraphicFramePr>
          <p:nvPr/>
        </p:nvGraphicFramePr>
        <p:xfrm>
          <a:off x="6492875" y="2111375"/>
          <a:ext cx="2230438" cy="841375"/>
        </p:xfrm>
        <a:graphic>
          <a:graphicData uri="http://schemas.openxmlformats.org/presentationml/2006/ole">
            <p:oleObj spid="_x0000_s650269" name="Equation" r:id="rId6" imgW="1104840" imgH="419040" progId="Equation.DSMT4">
              <p:embed/>
            </p:oleObj>
          </a:graphicData>
        </a:graphic>
      </p:graphicFrame>
      <p:sp>
        <p:nvSpPr>
          <p:cNvPr id="650270" name="Text Box 30"/>
          <p:cNvSpPr txBox="1">
            <a:spLocks noChangeArrowheads="1"/>
          </p:cNvSpPr>
          <p:nvPr/>
        </p:nvSpPr>
        <p:spPr bwMode="auto">
          <a:xfrm>
            <a:off x="5284519" y="4418013"/>
            <a:ext cx="3621975" cy="738664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The </a:t>
            </a:r>
            <a:r>
              <a:rPr lang="en-US" sz="1400" dirty="0">
                <a:solidFill>
                  <a:schemeClr val="bg2"/>
                </a:solidFill>
              </a:rPr>
              <a:t>function </a:t>
            </a:r>
            <a:r>
              <a:rPr lang="en-US" sz="1400" i="1" dirty="0">
                <a:solidFill>
                  <a:schemeClr val="bg2"/>
                </a:solidFill>
                <a:latin typeface="Times New Roman" pitchFamily="18" charset="0"/>
              </a:rPr>
              <a:t>f </a:t>
            </a:r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1400" dirty="0">
                <a:solidFill>
                  <a:schemeClr val="bg2"/>
                </a:solidFill>
              </a:rPr>
              <a:t>) is unique once we specify </a:t>
            </a:r>
            <a:r>
              <a:rPr lang="en-US" sz="1400" dirty="0" smtClean="0">
                <a:solidFill>
                  <a:schemeClr val="bg2"/>
                </a:solidFill>
              </a:rPr>
              <a:t>its </a:t>
            </a:r>
            <a:r>
              <a:rPr lang="en-US" sz="1400" dirty="0">
                <a:solidFill>
                  <a:schemeClr val="bg2"/>
                </a:solidFill>
              </a:rPr>
              <a:t>value at any point</a:t>
            </a:r>
            <a:r>
              <a:rPr lang="en-US" sz="1400" dirty="0" smtClean="0">
                <a:solidFill>
                  <a:schemeClr val="bg2"/>
                </a:solidFill>
              </a:rPr>
              <a:t>. (The function must change continuously away from this point.)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58788" y="1951038"/>
            <a:ext cx="6500814" cy="3557588"/>
            <a:chOff x="458788" y="1951038"/>
            <a:chExt cx="6500814" cy="3557588"/>
          </a:xfrm>
        </p:grpSpPr>
        <p:sp>
          <p:nvSpPr>
            <p:cNvPr id="650247" name="Line 7"/>
            <p:cNvSpPr>
              <a:spLocks noChangeShapeType="1"/>
            </p:cNvSpPr>
            <p:nvPr/>
          </p:nvSpPr>
          <p:spPr bwMode="auto">
            <a:xfrm flipV="1">
              <a:off x="3478214" y="2352676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0248" name="Object 8"/>
            <p:cNvGraphicFramePr>
              <a:graphicFrameLocks noChangeAspect="1"/>
            </p:cNvGraphicFramePr>
            <p:nvPr/>
          </p:nvGraphicFramePr>
          <p:xfrm>
            <a:off x="6689727" y="3719513"/>
            <a:ext cx="269875" cy="296863"/>
          </p:xfrm>
          <a:graphic>
            <a:graphicData uri="http://schemas.openxmlformats.org/presentationml/2006/ole">
              <p:oleObj spid="_x0000_s650248" name="Equation" r:id="rId7" imgW="126720" imgH="139680" progId="Equation.DSMT4">
                <p:embed/>
              </p:oleObj>
            </a:graphicData>
          </a:graphic>
        </p:graphicFrame>
        <p:sp>
          <p:nvSpPr>
            <p:cNvPr id="650249" name="Line 9"/>
            <p:cNvSpPr>
              <a:spLocks noChangeShapeType="1"/>
            </p:cNvSpPr>
            <p:nvPr/>
          </p:nvSpPr>
          <p:spPr bwMode="auto">
            <a:xfrm>
              <a:off x="458788" y="3854451"/>
              <a:ext cx="6038851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0250" name="Object 10"/>
            <p:cNvGraphicFramePr>
              <a:graphicFrameLocks noChangeAspect="1"/>
            </p:cNvGraphicFramePr>
            <p:nvPr/>
          </p:nvGraphicFramePr>
          <p:xfrm>
            <a:off x="3348039" y="1951038"/>
            <a:ext cx="276225" cy="327025"/>
          </p:xfrm>
          <a:graphic>
            <a:graphicData uri="http://schemas.openxmlformats.org/presentationml/2006/ole">
              <p:oleObj spid="_x0000_s650250" name="Equation" r:id="rId8" imgW="139680" imgH="164880" progId="Equation.DSMT4">
                <p:embed/>
              </p:oleObj>
            </a:graphicData>
          </a:graphic>
        </p:graphicFrame>
        <p:sp>
          <p:nvSpPr>
            <p:cNvPr id="650251" name="Line 11"/>
            <p:cNvSpPr>
              <a:spLocks noChangeShapeType="1"/>
            </p:cNvSpPr>
            <p:nvPr/>
          </p:nvSpPr>
          <p:spPr bwMode="auto">
            <a:xfrm>
              <a:off x="2200276" y="3724276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0252" name="Line 12"/>
            <p:cNvSpPr>
              <a:spLocks noChangeShapeType="1"/>
            </p:cNvSpPr>
            <p:nvPr/>
          </p:nvSpPr>
          <p:spPr bwMode="auto">
            <a:xfrm>
              <a:off x="4764089" y="3733801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0253" name="Freeform 13"/>
            <p:cNvSpPr>
              <a:spLocks/>
            </p:cNvSpPr>
            <p:nvPr/>
          </p:nvSpPr>
          <p:spPr bwMode="auto">
            <a:xfrm>
              <a:off x="2189163" y="2162176"/>
              <a:ext cx="42863" cy="16922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0254" name="Oval 14"/>
            <p:cNvSpPr>
              <a:spLocks noChangeArrowheads="1"/>
            </p:cNvSpPr>
            <p:nvPr/>
          </p:nvSpPr>
          <p:spPr bwMode="auto">
            <a:xfrm>
              <a:off x="2147888" y="3795713"/>
              <a:ext cx="90488" cy="106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5" name="Oval 15"/>
            <p:cNvSpPr>
              <a:spLocks noChangeArrowheads="1"/>
            </p:cNvSpPr>
            <p:nvPr/>
          </p:nvSpPr>
          <p:spPr bwMode="auto">
            <a:xfrm>
              <a:off x="4716464" y="3790951"/>
              <a:ext cx="90488" cy="106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6" name="Freeform 16"/>
            <p:cNvSpPr>
              <a:spLocks/>
            </p:cNvSpPr>
            <p:nvPr/>
          </p:nvSpPr>
          <p:spPr bwMode="auto">
            <a:xfrm flipV="1">
              <a:off x="4756151" y="3816351"/>
              <a:ext cx="42863" cy="16922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0257" name="Object 17"/>
            <p:cNvGraphicFramePr>
              <a:graphicFrameLocks noChangeAspect="1"/>
            </p:cNvGraphicFramePr>
            <p:nvPr/>
          </p:nvGraphicFramePr>
          <p:xfrm>
            <a:off x="1960563" y="4127501"/>
            <a:ext cx="419100" cy="363538"/>
          </p:xfrm>
          <a:graphic>
            <a:graphicData uri="http://schemas.openxmlformats.org/presentationml/2006/ole">
              <p:oleObj spid="_x0000_s650257" name="Equation" r:id="rId9" imgW="190440" imgH="164880" progId="Equation.DSMT4">
                <p:embed/>
              </p:oleObj>
            </a:graphicData>
          </a:graphic>
        </p:graphicFrame>
        <p:graphicFrame>
          <p:nvGraphicFramePr>
            <p:cNvPr id="650258" name="Object 18"/>
            <p:cNvGraphicFramePr>
              <a:graphicFrameLocks noChangeAspect="1"/>
            </p:cNvGraphicFramePr>
            <p:nvPr/>
          </p:nvGraphicFramePr>
          <p:xfrm>
            <a:off x="4697414" y="3309938"/>
            <a:ext cx="201613" cy="377825"/>
          </p:xfrm>
          <a:graphic>
            <a:graphicData uri="http://schemas.openxmlformats.org/presentationml/2006/ole">
              <p:oleObj spid="_x0000_s650258" name="Equation" r:id="rId10" imgW="88560" imgH="164880" progId="Equation.DSMT4">
                <p:embed/>
              </p:oleObj>
            </a:graphicData>
          </a:graphic>
        </p:graphicFrame>
        <p:sp>
          <p:nvSpPr>
            <p:cNvPr id="650260" name="Line 20"/>
            <p:cNvSpPr>
              <a:spLocks noChangeShapeType="1"/>
            </p:cNvSpPr>
            <p:nvPr/>
          </p:nvSpPr>
          <p:spPr bwMode="auto">
            <a:xfrm flipV="1">
              <a:off x="4737101" y="2654301"/>
              <a:ext cx="914400" cy="1193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0261" name="Line 21"/>
            <p:cNvSpPr>
              <a:spLocks noChangeShapeType="1"/>
            </p:cNvSpPr>
            <p:nvPr/>
          </p:nvSpPr>
          <p:spPr bwMode="auto">
            <a:xfrm flipV="1">
              <a:off x="2197101" y="2654301"/>
              <a:ext cx="3429001" cy="11811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0262" name="Object 22"/>
            <p:cNvGraphicFramePr>
              <a:graphicFrameLocks noChangeAspect="1"/>
            </p:cNvGraphicFramePr>
            <p:nvPr/>
          </p:nvGraphicFramePr>
          <p:xfrm>
            <a:off x="5426077" y="2986088"/>
            <a:ext cx="369888" cy="460375"/>
          </p:xfrm>
          <a:graphic>
            <a:graphicData uri="http://schemas.openxmlformats.org/presentationml/2006/ole">
              <p:oleObj spid="_x0000_s650262" name="Equation" r:id="rId11" imgW="152280" imgH="190440" progId="Equation.DSMT4">
                <p:embed/>
              </p:oleObj>
            </a:graphicData>
          </a:graphic>
        </p:graphicFrame>
        <p:graphicFrame>
          <p:nvGraphicFramePr>
            <p:cNvPr id="650263" name="Object 23"/>
            <p:cNvGraphicFramePr>
              <a:graphicFrameLocks noChangeAspect="1"/>
            </p:cNvGraphicFramePr>
            <p:nvPr/>
          </p:nvGraphicFramePr>
          <p:xfrm>
            <a:off x="3748089" y="2732088"/>
            <a:ext cx="400050" cy="460375"/>
          </p:xfrm>
          <a:graphic>
            <a:graphicData uri="http://schemas.openxmlformats.org/presentationml/2006/ole">
              <p:oleObj spid="_x0000_s650263" name="Equation" r:id="rId12" imgW="164880" imgH="190440" progId="Equation.DSMT4">
                <p:embed/>
              </p:oleObj>
            </a:graphicData>
          </a:graphic>
        </p:graphicFrame>
        <p:graphicFrame>
          <p:nvGraphicFramePr>
            <p:cNvPr id="650264" name="Object 24"/>
            <p:cNvGraphicFramePr>
              <a:graphicFrameLocks noChangeAspect="1"/>
            </p:cNvGraphicFramePr>
            <p:nvPr/>
          </p:nvGraphicFramePr>
          <p:xfrm>
            <a:off x="5137152" y="3462338"/>
            <a:ext cx="258763" cy="352425"/>
          </p:xfrm>
          <a:graphic>
            <a:graphicData uri="http://schemas.openxmlformats.org/presentationml/2006/ole">
              <p:oleObj spid="_x0000_s650264" name="Equation" r:id="rId13" imgW="139680" imgH="190440" progId="Equation.DSMT4">
                <p:embed/>
              </p:oleObj>
            </a:graphicData>
          </a:graphic>
        </p:graphicFrame>
        <p:graphicFrame>
          <p:nvGraphicFramePr>
            <p:cNvPr id="650265" name="Object 25"/>
            <p:cNvGraphicFramePr>
              <a:graphicFrameLocks noChangeAspect="1"/>
            </p:cNvGraphicFramePr>
            <p:nvPr/>
          </p:nvGraphicFramePr>
          <p:xfrm>
            <a:off x="3040064" y="3513138"/>
            <a:ext cx="276225" cy="346075"/>
          </p:xfrm>
          <a:graphic>
            <a:graphicData uri="http://schemas.openxmlformats.org/presentationml/2006/ole">
              <p:oleObj spid="_x0000_s650265" name="Equation" r:id="rId14" imgW="152280" imgH="190440" progId="Equation.DSMT4">
                <p:embed/>
              </p:oleObj>
            </a:graphicData>
          </a:graphic>
        </p:graphicFrame>
        <p:sp>
          <p:nvSpPr>
            <p:cNvPr id="650266" name="Freeform 26"/>
            <p:cNvSpPr>
              <a:spLocks/>
            </p:cNvSpPr>
            <p:nvPr/>
          </p:nvSpPr>
          <p:spPr bwMode="auto">
            <a:xfrm>
              <a:off x="2825751" y="3619501"/>
              <a:ext cx="79375" cy="234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44"/>
                </a:cxn>
                <a:cxn ang="0">
                  <a:pos x="48" y="88"/>
                </a:cxn>
                <a:cxn ang="0">
                  <a:pos x="48" y="124"/>
                </a:cxn>
                <a:cxn ang="0">
                  <a:pos x="40" y="148"/>
                </a:cxn>
              </a:cxnLst>
              <a:rect l="0" t="0" r="r" b="b"/>
              <a:pathLst>
                <a:path w="50" h="148">
                  <a:moveTo>
                    <a:pt x="0" y="0"/>
                  </a:moveTo>
                  <a:cubicBezTo>
                    <a:pt x="6" y="7"/>
                    <a:pt x="28" y="29"/>
                    <a:pt x="36" y="44"/>
                  </a:cubicBezTo>
                  <a:cubicBezTo>
                    <a:pt x="44" y="59"/>
                    <a:pt x="46" y="75"/>
                    <a:pt x="48" y="88"/>
                  </a:cubicBezTo>
                  <a:cubicBezTo>
                    <a:pt x="50" y="101"/>
                    <a:pt x="49" y="114"/>
                    <a:pt x="48" y="124"/>
                  </a:cubicBezTo>
                  <a:cubicBezTo>
                    <a:pt x="47" y="134"/>
                    <a:pt x="44" y="141"/>
                    <a:pt x="40" y="148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0267" name="Freeform 27"/>
            <p:cNvSpPr>
              <a:spLocks/>
            </p:cNvSpPr>
            <p:nvPr/>
          </p:nvSpPr>
          <p:spPr bwMode="auto">
            <a:xfrm>
              <a:off x="4921252" y="3625851"/>
              <a:ext cx="79375" cy="234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44"/>
                </a:cxn>
                <a:cxn ang="0">
                  <a:pos x="48" y="88"/>
                </a:cxn>
                <a:cxn ang="0">
                  <a:pos x="48" y="124"/>
                </a:cxn>
                <a:cxn ang="0">
                  <a:pos x="40" y="148"/>
                </a:cxn>
              </a:cxnLst>
              <a:rect l="0" t="0" r="r" b="b"/>
              <a:pathLst>
                <a:path w="50" h="148">
                  <a:moveTo>
                    <a:pt x="0" y="0"/>
                  </a:moveTo>
                  <a:cubicBezTo>
                    <a:pt x="6" y="7"/>
                    <a:pt x="28" y="29"/>
                    <a:pt x="36" y="44"/>
                  </a:cubicBezTo>
                  <a:cubicBezTo>
                    <a:pt x="44" y="59"/>
                    <a:pt x="46" y="75"/>
                    <a:pt x="48" y="88"/>
                  </a:cubicBezTo>
                  <a:cubicBezTo>
                    <a:pt x="50" y="101"/>
                    <a:pt x="49" y="114"/>
                    <a:pt x="48" y="124"/>
                  </a:cubicBezTo>
                  <a:cubicBezTo>
                    <a:pt x="47" y="134"/>
                    <a:pt x="44" y="141"/>
                    <a:pt x="40" y="148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0259" name="Oval 19"/>
            <p:cNvSpPr>
              <a:spLocks noChangeArrowheads="1"/>
            </p:cNvSpPr>
            <p:nvPr/>
          </p:nvSpPr>
          <p:spPr bwMode="auto">
            <a:xfrm>
              <a:off x="5613402" y="2603501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50271" name="Object 31"/>
            <p:cNvGraphicFramePr>
              <a:graphicFrameLocks noChangeAspect="1"/>
            </p:cNvGraphicFramePr>
            <p:nvPr/>
          </p:nvGraphicFramePr>
          <p:xfrm>
            <a:off x="5642717" y="2233943"/>
            <a:ext cx="269875" cy="269875"/>
          </p:xfrm>
          <a:graphic>
            <a:graphicData uri="http://schemas.openxmlformats.org/presentationml/2006/ole">
              <p:oleObj spid="_x0000_s650271" name="Equation" r:id="rId15" imgW="126720" imgH="12672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Text Box 2"/>
          <p:cNvSpPr txBox="1">
            <a:spLocks noChangeArrowheads="1"/>
          </p:cNvSpPr>
          <p:nvPr/>
        </p:nvSpPr>
        <p:spPr bwMode="auto">
          <a:xfrm>
            <a:off x="14636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Riemann Surface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" name="Picture 12" descr="http://upload.wikimedia.org/wikipedia/commons/thumb/8/82/Georg_Friedrich_Bernhard_Riemann.jpeg/225px-Georg_Friedrich_Bernhard_Riemann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847" y="1325032"/>
            <a:ext cx="2143125" cy="2343151"/>
          </a:xfrm>
          <a:prstGeom prst="rect">
            <a:avLst/>
          </a:prstGeom>
          <a:noFill/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82904" y="3861816"/>
            <a:ext cx="2458192" cy="149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088" tIns="7935" rIns="38088" bIns="7935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Georg Friedrich Bernhard Riemann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 (September 17, 1826 – July 20, 1866) was an influential German mathematician who made lasting contributions to analysis and differential geometry, some of them enabling the later development of general relativity. 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07670" y="4396740"/>
            <a:ext cx="4568801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function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</a:rPr>
              <a:t>1/2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is </a:t>
            </a:r>
            <a:r>
              <a:rPr lang="en-US" sz="2000" u="sng" dirty="0">
                <a:solidFill>
                  <a:schemeClr val="bg1"/>
                </a:solidFill>
              </a:rPr>
              <a:t>continuous</a:t>
            </a:r>
            <a:r>
              <a:rPr lang="en-US" sz="2000" dirty="0">
                <a:solidFill>
                  <a:schemeClr val="bg1"/>
                </a:solidFill>
              </a:rPr>
              <a:t> everywhere on this surface (there are no branch cuts). It also assumes all possible values on the surface.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7501" y="1725613"/>
            <a:ext cx="480059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The Riemann surface is </a:t>
            </a:r>
            <a:r>
              <a:rPr lang="en-US" sz="2000" dirty="0" smtClean="0">
                <a:solidFill>
                  <a:schemeClr val="hlink"/>
                </a:solidFill>
              </a:rPr>
              <a:t>a set of multiple </a:t>
            </a:r>
            <a:r>
              <a:rPr lang="en-US" sz="2000" dirty="0">
                <a:solidFill>
                  <a:schemeClr val="hlink"/>
                </a:solidFill>
              </a:rPr>
              <a:t>complex planes connected together.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82270" y="3050540"/>
            <a:ext cx="4568801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function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</a:rPr>
              <a:t>1/2</a:t>
            </a:r>
            <a:r>
              <a:rPr lang="en-US" sz="2000" dirty="0" smtClean="0">
                <a:solidFill>
                  <a:schemeClr val="bg1"/>
                </a:solidFill>
              </a:rPr>
              <a:t> has a surface with </a:t>
            </a:r>
            <a:r>
              <a:rPr lang="en-US" sz="2000" u="sng" dirty="0" smtClean="0">
                <a:solidFill>
                  <a:schemeClr val="bg1"/>
                </a:solidFill>
              </a:rPr>
              <a:t>two</a:t>
            </a:r>
            <a:r>
              <a:rPr lang="en-US" sz="2000" dirty="0" smtClean="0">
                <a:solidFill>
                  <a:schemeClr val="bg1"/>
                </a:solidFill>
              </a:rPr>
              <a:t> sheets.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Text Box 2"/>
          <p:cNvSpPr txBox="1">
            <a:spLocks noChangeArrowheads="1"/>
          </p:cNvSpPr>
          <p:nvPr/>
        </p:nvSpPr>
        <p:spPr bwMode="auto">
          <a:xfrm>
            <a:off x="14636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Riemann Surface</a:t>
            </a:r>
          </a:p>
        </p:txBody>
      </p:sp>
      <p:sp>
        <p:nvSpPr>
          <p:cNvPr id="609295" name="Text Box 15"/>
          <p:cNvSpPr txBox="1">
            <a:spLocks noChangeArrowheads="1"/>
          </p:cNvSpPr>
          <p:nvPr/>
        </p:nvSpPr>
        <p:spPr bwMode="auto">
          <a:xfrm>
            <a:off x="752475" y="1409700"/>
            <a:ext cx="60499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concept of the Riemann surface is illustrated for</a:t>
            </a:r>
          </a:p>
        </p:txBody>
      </p:sp>
      <p:graphicFrame>
        <p:nvGraphicFramePr>
          <p:cNvPr id="609302" name="Object 22"/>
          <p:cNvGraphicFramePr>
            <a:graphicFrameLocks noChangeAspect="1"/>
          </p:cNvGraphicFramePr>
          <p:nvPr/>
        </p:nvGraphicFramePr>
        <p:xfrm>
          <a:off x="2686050" y="2095500"/>
          <a:ext cx="1681163" cy="593725"/>
        </p:xfrm>
        <a:graphic>
          <a:graphicData uri="http://schemas.openxmlformats.org/presentationml/2006/ole">
            <p:oleObj spid="_x0000_s697346" name="Equation" r:id="rId4" imgW="609480" imgH="215640" progId="Equation.DSMT4">
              <p:embed/>
            </p:oleObj>
          </a:graphicData>
        </a:graphic>
      </p:graphicFrame>
      <p:graphicFrame>
        <p:nvGraphicFramePr>
          <p:cNvPr id="609305" name="Object 25"/>
          <p:cNvGraphicFramePr>
            <a:graphicFrameLocks noChangeAspect="1"/>
          </p:cNvGraphicFramePr>
          <p:nvPr/>
        </p:nvGraphicFramePr>
        <p:xfrm>
          <a:off x="3511550" y="3887788"/>
          <a:ext cx="3408363" cy="1216025"/>
        </p:xfrm>
        <a:graphic>
          <a:graphicData uri="http://schemas.openxmlformats.org/presentationml/2006/ole">
            <p:oleObj spid="_x0000_s697347" name="Equation" r:id="rId5" imgW="1244520" imgH="444240" progId="Equation.DSMT4">
              <p:embed/>
            </p:oleObj>
          </a:graphicData>
        </a:graphic>
      </p:graphicFrame>
      <p:sp>
        <p:nvSpPr>
          <p:cNvPr id="609306" name="Text Box 26"/>
          <p:cNvSpPr txBox="1">
            <a:spLocks noChangeArrowheads="1"/>
          </p:cNvSpPr>
          <p:nvPr/>
        </p:nvSpPr>
        <p:spPr bwMode="auto">
          <a:xfrm>
            <a:off x="1890713" y="4024313"/>
            <a:ext cx="13827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Top sheet:</a:t>
            </a:r>
          </a:p>
        </p:txBody>
      </p:sp>
      <p:sp>
        <p:nvSpPr>
          <p:cNvPr id="609307" name="Text Box 27"/>
          <p:cNvSpPr txBox="1">
            <a:spLocks noChangeArrowheads="1"/>
          </p:cNvSpPr>
          <p:nvPr/>
        </p:nvSpPr>
        <p:spPr bwMode="auto">
          <a:xfrm>
            <a:off x="1852613" y="4629150"/>
            <a:ext cx="17478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Bottom sheet:</a:t>
            </a:r>
          </a:p>
        </p:txBody>
      </p:sp>
      <p:sp>
        <p:nvSpPr>
          <p:cNvPr id="609308" name="Text Box 28"/>
          <p:cNvSpPr txBox="1">
            <a:spLocks noChangeArrowheads="1"/>
          </p:cNvSpPr>
          <p:nvPr/>
        </p:nvSpPr>
        <p:spPr bwMode="auto">
          <a:xfrm>
            <a:off x="1308100" y="3441700"/>
            <a:ext cx="2541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Consider this choice:</a:t>
            </a:r>
          </a:p>
        </p:txBody>
      </p:sp>
      <p:graphicFrame>
        <p:nvGraphicFramePr>
          <p:cNvPr id="609309" name="Object 29"/>
          <p:cNvGraphicFramePr>
            <a:graphicFrameLocks noChangeAspect="1"/>
          </p:cNvGraphicFramePr>
          <p:nvPr/>
        </p:nvGraphicFramePr>
        <p:xfrm>
          <a:off x="5053013" y="2112963"/>
          <a:ext cx="1262062" cy="558800"/>
        </p:xfrm>
        <a:graphic>
          <a:graphicData uri="http://schemas.openxmlformats.org/presentationml/2006/ole">
            <p:oleObj spid="_x0000_s697348" name="Equation" r:id="rId6" imgW="457200" imgH="203040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4385" y="5700155"/>
            <a:ext cx="8499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For a single complex plane, this would correspond to a branch cut on the negative real axis.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Text Box 2"/>
          <p:cNvSpPr txBox="1">
            <a:spLocks noChangeArrowheads="1"/>
          </p:cNvSpPr>
          <p:nvPr/>
        </p:nvSpPr>
        <p:spPr bwMode="auto">
          <a:xfrm>
            <a:off x="18700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Riemann Surface (cont.)</a:t>
            </a:r>
          </a:p>
        </p:txBody>
      </p:sp>
      <p:grpSp>
        <p:nvGrpSpPr>
          <p:cNvPr id="631882" name="Group 74"/>
          <p:cNvGrpSpPr>
            <a:grpSpLocks/>
          </p:cNvGrpSpPr>
          <p:nvPr/>
        </p:nvGrpSpPr>
        <p:grpSpPr bwMode="auto">
          <a:xfrm>
            <a:off x="603250" y="941388"/>
            <a:ext cx="8058151" cy="3319462"/>
            <a:chOff x="444" y="785"/>
            <a:chExt cx="5076" cy="2091"/>
          </a:xfrm>
        </p:grpSpPr>
        <p:sp>
          <p:nvSpPr>
            <p:cNvPr id="631812" name="AutoShape 4"/>
            <p:cNvSpPr>
              <a:spLocks noChangeArrowheads="1"/>
            </p:cNvSpPr>
            <p:nvPr/>
          </p:nvSpPr>
          <p:spPr bwMode="auto">
            <a:xfrm>
              <a:off x="444" y="1734"/>
              <a:ext cx="4779" cy="1142"/>
            </a:xfrm>
            <a:prstGeom prst="parallelogram">
              <a:avLst>
                <a:gd name="adj" fmla="val 108939"/>
              </a:avLst>
            </a:prstGeom>
            <a:solidFill>
              <a:srgbClr val="6699FF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31813" name="Object 5"/>
            <p:cNvGraphicFramePr>
              <a:graphicFrameLocks noChangeAspect="1"/>
            </p:cNvGraphicFramePr>
            <p:nvPr/>
          </p:nvGraphicFramePr>
          <p:xfrm>
            <a:off x="3816" y="785"/>
            <a:ext cx="152" cy="167"/>
          </p:xfrm>
          <a:graphic>
            <a:graphicData uri="http://schemas.openxmlformats.org/presentationml/2006/ole">
              <p:oleObj spid="_x0000_s631813" name="Equation" r:id="rId4" imgW="126720" imgH="139680" progId="Equation.DSMT4">
                <p:embed/>
              </p:oleObj>
            </a:graphicData>
          </a:graphic>
        </p:graphicFrame>
        <p:graphicFrame>
          <p:nvGraphicFramePr>
            <p:cNvPr id="631814" name="Object 6"/>
            <p:cNvGraphicFramePr>
              <a:graphicFrameLocks noChangeAspect="1"/>
            </p:cNvGraphicFramePr>
            <p:nvPr/>
          </p:nvGraphicFramePr>
          <p:xfrm>
            <a:off x="735" y="1500"/>
            <a:ext cx="155" cy="183"/>
          </p:xfrm>
          <a:graphic>
            <a:graphicData uri="http://schemas.openxmlformats.org/presentationml/2006/ole">
              <p:oleObj spid="_x0000_s631814" name="Equation" r:id="rId5" imgW="139680" imgH="164880" progId="Equation.DSMT4">
                <p:embed/>
              </p:oleObj>
            </a:graphicData>
          </a:graphic>
        </p:graphicFrame>
        <p:graphicFrame>
          <p:nvGraphicFramePr>
            <p:cNvPr id="631815" name="Object 7"/>
            <p:cNvGraphicFramePr>
              <a:graphicFrameLocks noChangeAspect="1"/>
            </p:cNvGraphicFramePr>
            <p:nvPr/>
          </p:nvGraphicFramePr>
          <p:xfrm>
            <a:off x="3277" y="2413"/>
            <a:ext cx="144" cy="156"/>
          </p:xfrm>
          <a:graphic>
            <a:graphicData uri="http://schemas.openxmlformats.org/presentationml/2006/ole">
              <p:oleObj spid="_x0000_s631815" name="Equation" r:id="rId6" imgW="152280" imgH="164880" progId="Equation.DSMT4">
                <p:embed/>
              </p:oleObj>
            </a:graphicData>
          </a:graphic>
        </p:graphicFrame>
        <p:graphicFrame>
          <p:nvGraphicFramePr>
            <p:cNvPr id="631816" name="Object 8"/>
            <p:cNvGraphicFramePr>
              <a:graphicFrameLocks noChangeAspect="1"/>
            </p:cNvGraphicFramePr>
            <p:nvPr/>
          </p:nvGraphicFramePr>
          <p:xfrm>
            <a:off x="1402" y="2423"/>
            <a:ext cx="156" cy="156"/>
          </p:xfrm>
          <a:graphic>
            <a:graphicData uri="http://schemas.openxmlformats.org/presentationml/2006/ole">
              <p:oleObj spid="_x0000_s631816" name="Equation" r:id="rId7" imgW="164880" imgH="164880" progId="Equation.DSMT4">
                <p:embed/>
              </p:oleObj>
            </a:graphicData>
          </a:graphic>
        </p:graphicFrame>
        <p:sp>
          <p:nvSpPr>
            <p:cNvPr id="631817" name="Text Box 9"/>
            <p:cNvSpPr txBox="1">
              <a:spLocks noChangeArrowheads="1"/>
            </p:cNvSpPr>
            <p:nvPr/>
          </p:nvSpPr>
          <p:spPr bwMode="auto">
            <a:xfrm>
              <a:off x="5053" y="937"/>
              <a:ext cx="377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Top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1818" name="Text Box 10"/>
            <p:cNvSpPr txBox="1">
              <a:spLocks noChangeArrowheads="1"/>
            </p:cNvSpPr>
            <p:nvPr/>
          </p:nvSpPr>
          <p:spPr bwMode="auto">
            <a:xfrm>
              <a:off x="4893" y="2062"/>
              <a:ext cx="627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Bottom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1819" name="Freeform 11"/>
            <p:cNvSpPr>
              <a:spLocks/>
            </p:cNvSpPr>
            <p:nvPr/>
          </p:nvSpPr>
          <p:spPr bwMode="auto">
            <a:xfrm>
              <a:off x="1619" y="2200"/>
              <a:ext cx="1358" cy="4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33" y="70"/>
                </a:cxn>
                <a:cxn ang="0">
                  <a:pos x="718" y="433"/>
                </a:cxn>
                <a:cxn ang="0">
                  <a:pos x="1002" y="618"/>
                </a:cxn>
                <a:cxn ang="0">
                  <a:pos x="1358" y="646"/>
                </a:cxn>
              </a:cxnLst>
              <a:rect l="0" t="0" r="r" b="b"/>
              <a:pathLst>
                <a:path w="1358" h="653">
                  <a:moveTo>
                    <a:pt x="0" y="10"/>
                  </a:moveTo>
                  <a:cubicBezTo>
                    <a:pt x="72" y="20"/>
                    <a:pt x="313" y="0"/>
                    <a:pt x="433" y="70"/>
                  </a:cubicBezTo>
                  <a:cubicBezTo>
                    <a:pt x="553" y="140"/>
                    <a:pt x="623" y="342"/>
                    <a:pt x="718" y="433"/>
                  </a:cubicBezTo>
                  <a:cubicBezTo>
                    <a:pt x="813" y="524"/>
                    <a:pt x="895" y="583"/>
                    <a:pt x="1002" y="618"/>
                  </a:cubicBezTo>
                  <a:cubicBezTo>
                    <a:pt x="1109" y="653"/>
                    <a:pt x="1284" y="640"/>
                    <a:pt x="1358" y="64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20" name="AutoShape 12"/>
            <p:cNvSpPr>
              <a:spLocks noChangeArrowheads="1"/>
            </p:cNvSpPr>
            <p:nvPr/>
          </p:nvSpPr>
          <p:spPr bwMode="auto">
            <a:xfrm>
              <a:off x="601" y="1212"/>
              <a:ext cx="4822" cy="1142"/>
            </a:xfrm>
            <a:prstGeom prst="parallelogram">
              <a:avLst>
                <a:gd name="adj" fmla="val 110154"/>
              </a:avLst>
            </a:prstGeom>
            <a:solidFill>
              <a:srgbClr val="6699FF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821" name="Line 13"/>
            <p:cNvSpPr>
              <a:spLocks noChangeShapeType="1"/>
            </p:cNvSpPr>
            <p:nvPr/>
          </p:nvSpPr>
          <p:spPr bwMode="auto">
            <a:xfrm flipH="1">
              <a:off x="1027" y="1598"/>
              <a:ext cx="2083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22" name="Line 14"/>
            <p:cNvSpPr>
              <a:spLocks noChangeShapeType="1"/>
            </p:cNvSpPr>
            <p:nvPr/>
          </p:nvSpPr>
          <p:spPr bwMode="auto">
            <a:xfrm flipV="1">
              <a:off x="3099" y="1002"/>
              <a:ext cx="677" cy="59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23" name="Freeform 15"/>
            <p:cNvSpPr>
              <a:spLocks/>
            </p:cNvSpPr>
            <p:nvPr/>
          </p:nvSpPr>
          <p:spPr bwMode="auto">
            <a:xfrm>
              <a:off x="1610" y="2438"/>
              <a:ext cx="669" cy="174"/>
            </a:xfrm>
            <a:custGeom>
              <a:avLst/>
              <a:gdLst/>
              <a:ahLst/>
              <a:cxnLst>
                <a:cxn ang="0">
                  <a:pos x="640" y="0"/>
                </a:cxn>
                <a:cxn ang="0">
                  <a:pos x="356" y="117"/>
                </a:cxn>
                <a:cxn ang="0">
                  <a:pos x="0" y="135"/>
                </a:cxn>
              </a:cxnLst>
              <a:rect l="0" t="0" r="r" b="b"/>
              <a:pathLst>
                <a:path w="640" h="139">
                  <a:moveTo>
                    <a:pt x="640" y="0"/>
                  </a:moveTo>
                  <a:cubicBezTo>
                    <a:pt x="593" y="19"/>
                    <a:pt x="463" y="95"/>
                    <a:pt x="356" y="117"/>
                  </a:cubicBezTo>
                  <a:cubicBezTo>
                    <a:pt x="249" y="139"/>
                    <a:pt x="74" y="131"/>
                    <a:pt x="0" y="13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24" name="Line 16"/>
            <p:cNvSpPr>
              <a:spLocks noChangeShapeType="1"/>
            </p:cNvSpPr>
            <p:nvPr/>
          </p:nvSpPr>
          <p:spPr bwMode="auto">
            <a:xfrm rot="21205930" flipV="1">
              <a:off x="1583" y="2362"/>
              <a:ext cx="323" cy="23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25" name="Line 17"/>
            <p:cNvSpPr>
              <a:spLocks noChangeShapeType="1"/>
            </p:cNvSpPr>
            <p:nvPr/>
          </p:nvSpPr>
          <p:spPr bwMode="auto">
            <a:xfrm flipV="1">
              <a:off x="2288" y="1793"/>
              <a:ext cx="718" cy="62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26" name="Line 18"/>
            <p:cNvSpPr>
              <a:spLocks noChangeShapeType="1"/>
            </p:cNvSpPr>
            <p:nvPr/>
          </p:nvSpPr>
          <p:spPr bwMode="auto">
            <a:xfrm rot="21217190" flipV="1">
              <a:off x="2916" y="1606"/>
              <a:ext cx="776" cy="55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27" name="Line 19"/>
            <p:cNvSpPr>
              <a:spLocks noChangeShapeType="1"/>
            </p:cNvSpPr>
            <p:nvPr/>
          </p:nvSpPr>
          <p:spPr bwMode="auto">
            <a:xfrm rot="21217190" flipV="1">
              <a:off x="1885" y="1994"/>
              <a:ext cx="435" cy="31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28" name="Line 20"/>
            <p:cNvSpPr>
              <a:spLocks noChangeShapeType="1"/>
            </p:cNvSpPr>
            <p:nvPr/>
          </p:nvSpPr>
          <p:spPr bwMode="auto">
            <a:xfrm rot="21217190" flipV="1">
              <a:off x="2965" y="2392"/>
              <a:ext cx="282" cy="18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29" name="Line 21"/>
            <p:cNvSpPr>
              <a:spLocks noChangeShapeType="1"/>
            </p:cNvSpPr>
            <p:nvPr/>
          </p:nvSpPr>
          <p:spPr bwMode="auto">
            <a:xfrm rot="21199074" flipV="1">
              <a:off x="3213" y="1983"/>
              <a:ext cx="516" cy="36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30" name="Freeform 22"/>
            <p:cNvSpPr>
              <a:spLocks/>
            </p:cNvSpPr>
            <p:nvPr/>
          </p:nvSpPr>
          <p:spPr bwMode="auto">
            <a:xfrm>
              <a:off x="2338" y="1561"/>
              <a:ext cx="1358" cy="4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33" y="70"/>
                </a:cxn>
                <a:cxn ang="0">
                  <a:pos x="718" y="433"/>
                </a:cxn>
                <a:cxn ang="0">
                  <a:pos x="1002" y="618"/>
                </a:cxn>
                <a:cxn ang="0">
                  <a:pos x="1358" y="646"/>
                </a:cxn>
              </a:cxnLst>
              <a:rect l="0" t="0" r="r" b="b"/>
              <a:pathLst>
                <a:path w="1358" h="653">
                  <a:moveTo>
                    <a:pt x="0" y="10"/>
                  </a:moveTo>
                  <a:cubicBezTo>
                    <a:pt x="72" y="20"/>
                    <a:pt x="313" y="0"/>
                    <a:pt x="433" y="70"/>
                  </a:cubicBezTo>
                  <a:cubicBezTo>
                    <a:pt x="553" y="140"/>
                    <a:pt x="623" y="342"/>
                    <a:pt x="718" y="433"/>
                  </a:cubicBezTo>
                  <a:cubicBezTo>
                    <a:pt x="813" y="524"/>
                    <a:pt x="895" y="583"/>
                    <a:pt x="1002" y="618"/>
                  </a:cubicBezTo>
                  <a:cubicBezTo>
                    <a:pt x="1109" y="653"/>
                    <a:pt x="1284" y="640"/>
                    <a:pt x="1358" y="64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31" name="Freeform 23"/>
            <p:cNvSpPr>
              <a:spLocks/>
            </p:cNvSpPr>
            <p:nvPr/>
          </p:nvSpPr>
          <p:spPr bwMode="auto">
            <a:xfrm flipH="1">
              <a:off x="2308" y="1561"/>
              <a:ext cx="1358" cy="4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33" y="70"/>
                </a:cxn>
                <a:cxn ang="0">
                  <a:pos x="718" y="433"/>
                </a:cxn>
                <a:cxn ang="0">
                  <a:pos x="1002" y="618"/>
                </a:cxn>
                <a:cxn ang="0">
                  <a:pos x="1358" y="646"/>
                </a:cxn>
              </a:cxnLst>
              <a:rect l="0" t="0" r="r" b="b"/>
              <a:pathLst>
                <a:path w="1358" h="653">
                  <a:moveTo>
                    <a:pt x="0" y="10"/>
                  </a:moveTo>
                  <a:cubicBezTo>
                    <a:pt x="72" y="20"/>
                    <a:pt x="313" y="0"/>
                    <a:pt x="433" y="70"/>
                  </a:cubicBezTo>
                  <a:cubicBezTo>
                    <a:pt x="553" y="140"/>
                    <a:pt x="623" y="342"/>
                    <a:pt x="718" y="433"/>
                  </a:cubicBezTo>
                  <a:cubicBezTo>
                    <a:pt x="813" y="524"/>
                    <a:pt x="895" y="583"/>
                    <a:pt x="1002" y="618"/>
                  </a:cubicBezTo>
                  <a:cubicBezTo>
                    <a:pt x="1109" y="653"/>
                    <a:pt x="1284" y="640"/>
                    <a:pt x="1358" y="64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32" name="Line 24"/>
            <p:cNvSpPr>
              <a:spLocks noChangeShapeType="1"/>
            </p:cNvSpPr>
            <p:nvPr/>
          </p:nvSpPr>
          <p:spPr bwMode="auto">
            <a:xfrm rot="21217190" flipV="1">
              <a:off x="1584" y="1604"/>
              <a:ext cx="776" cy="55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33" name="Freeform 25"/>
            <p:cNvSpPr>
              <a:spLocks/>
            </p:cNvSpPr>
            <p:nvPr/>
          </p:nvSpPr>
          <p:spPr bwMode="auto">
            <a:xfrm>
              <a:off x="1616" y="2200"/>
              <a:ext cx="718" cy="26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33" y="43"/>
                </a:cxn>
                <a:cxn ang="0">
                  <a:pos x="718" y="265"/>
                </a:cxn>
              </a:cxnLst>
              <a:rect l="0" t="0" r="r" b="b"/>
              <a:pathLst>
                <a:path w="718" h="265">
                  <a:moveTo>
                    <a:pt x="0" y="6"/>
                  </a:moveTo>
                  <a:cubicBezTo>
                    <a:pt x="72" y="12"/>
                    <a:pt x="313" y="0"/>
                    <a:pt x="433" y="43"/>
                  </a:cubicBezTo>
                  <a:cubicBezTo>
                    <a:pt x="553" y="86"/>
                    <a:pt x="670" y="228"/>
                    <a:pt x="718" y="26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34" name="Freeform 26"/>
            <p:cNvSpPr>
              <a:spLocks/>
            </p:cNvSpPr>
            <p:nvPr/>
          </p:nvSpPr>
          <p:spPr bwMode="auto">
            <a:xfrm flipH="1">
              <a:off x="2230" y="2205"/>
              <a:ext cx="718" cy="26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33" y="43"/>
                </a:cxn>
                <a:cxn ang="0">
                  <a:pos x="718" y="265"/>
                </a:cxn>
              </a:cxnLst>
              <a:rect l="0" t="0" r="r" b="b"/>
              <a:pathLst>
                <a:path w="718" h="265">
                  <a:moveTo>
                    <a:pt x="0" y="6"/>
                  </a:moveTo>
                  <a:cubicBezTo>
                    <a:pt x="72" y="12"/>
                    <a:pt x="313" y="0"/>
                    <a:pt x="433" y="43"/>
                  </a:cubicBezTo>
                  <a:cubicBezTo>
                    <a:pt x="553" y="86"/>
                    <a:pt x="670" y="228"/>
                    <a:pt x="718" y="26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1835" name="Object 27"/>
            <p:cNvGraphicFramePr>
              <a:graphicFrameLocks noChangeAspect="1"/>
            </p:cNvGraphicFramePr>
            <p:nvPr/>
          </p:nvGraphicFramePr>
          <p:xfrm>
            <a:off x="1725" y="1755"/>
            <a:ext cx="144" cy="156"/>
          </p:xfrm>
          <a:graphic>
            <a:graphicData uri="http://schemas.openxmlformats.org/presentationml/2006/ole">
              <p:oleObj spid="_x0000_s631835" name="Equation" r:id="rId8" imgW="152280" imgH="164880" progId="Equation.DSMT4">
                <p:embed/>
              </p:oleObj>
            </a:graphicData>
          </a:graphic>
        </p:graphicFrame>
        <p:graphicFrame>
          <p:nvGraphicFramePr>
            <p:cNvPr id="631836" name="Object 28"/>
            <p:cNvGraphicFramePr>
              <a:graphicFrameLocks noChangeAspect="1"/>
            </p:cNvGraphicFramePr>
            <p:nvPr/>
          </p:nvGraphicFramePr>
          <p:xfrm>
            <a:off x="3654" y="1609"/>
            <a:ext cx="156" cy="156"/>
          </p:xfrm>
          <a:graphic>
            <a:graphicData uri="http://schemas.openxmlformats.org/presentationml/2006/ole">
              <p:oleObj spid="_x0000_s631836" name="Equation" r:id="rId9" imgW="164880" imgH="164880" progId="Equation.DSMT4">
                <p:embed/>
              </p:oleObj>
            </a:graphicData>
          </a:graphic>
        </p:graphicFrame>
      </p:grpSp>
      <p:grpSp>
        <p:nvGrpSpPr>
          <p:cNvPr id="631861" name="Group 53"/>
          <p:cNvGrpSpPr>
            <a:grpSpLocks/>
          </p:cNvGrpSpPr>
          <p:nvPr/>
        </p:nvGrpSpPr>
        <p:grpSpPr bwMode="auto">
          <a:xfrm>
            <a:off x="604838" y="5318125"/>
            <a:ext cx="2968625" cy="963613"/>
            <a:chOff x="900" y="3360"/>
            <a:chExt cx="1870" cy="607"/>
          </a:xfrm>
        </p:grpSpPr>
        <p:sp>
          <p:nvSpPr>
            <p:cNvPr id="631837" name="Freeform 29"/>
            <p:cNvSpPr>
              <a:spLocks/>
            </p:cNvSpPr>
            <p:nvPr/>
          </p:nvSpPr>
          <p:spPr bwMode="auto">
            <a:xfrm>
              <a:off x="1159" y="3468"/>
              <a:ext cx="1358" cy="4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33" y="70"/>
                </a:cxn>
                <a:cxn ang="0">
                  <a:pos x="718" y="433"/>
                </a:cxn>
                <a:cxn ang="0">
                  <a:pos x="1002" y="618"/>
                </a:cxn>
                <a:cxn ang="0">
                  <a:pos x="1358" y="646"/>
                </a:cxn>
              </a:cxnLst>
              <a:rect l="0" t="0" r="r" b="b"/>
              <a:pathLst>
                <a:path w="1358" h="653">
                  <a:moveTo>
                    <a:pt x="0" y="10"/>
                  </a:moveTo>
                  <a:cubicBezTo>
                    <a:pt x="72" y="20"/>
                    <a:pt x="313" y="0"/>
                    <a:pt x="433" y="70"/>
                  </a:cubicBezTo>
                  <a:cubicBezTo>
                    <a:pt x="553" y="140"/>
                    <a:pt x="623" y="342"/>
                    <a:pt x="718" y="433"/>
                  </a:cubicBezTo>
                  <a:cubicBezTo>
                    <a:pt x="813" y="524"/>
                    <a:pt x="895" y="583"/>
                    <a:pt x="1002" y="618"/>
                  </a:cubicBezTo>
                  <a:cubicBezTo>
                    <a:pt x="1109" y="653"/>
                    <a:pt x="1284" y="640"/>
                    <a:pt x="1358" y="64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38" name="Freeform 30"/>
            <p:cNvSpPr>
              <a:spLocks/>
            </p:cNvSpPr>
            <p:nvPr/>
          </p:nvSpPr>
          <p:spPr bwMode="auto">
            <a:xfrm flipH="1">
              <a:off x="1129" y="3468"/>
              <a:ext cx="1358" cy="4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33" y="70"/>
                </a:cxn>
                <a:cxn ang="0">
                  <a:pos x="718" y="433"/>
                </a:cxn>
                <a:cxn ang="0">
                  <a:pos x="1002" y="618"/>
                </a:cxn>
                <a:cxn ang="0">
                  <a:pos x="1358" y="646"/>
                </a:cxn>
              </a:cxnLst>
              <a:rect l="0" t="0" r="r" b="b"/>
              <a:pathLst>
                <a:path w="1358" h="653">
                  <a:moveTo>
                    <a:pt x="0" y="10"/>
                  </a:moveTo>
                  <a:cubicBezTo>
                    <a:pt x="72" y="20"/>
                    <a:pt x="313" y="0"/>
                    <a:pt x="433" y="70"/>
                  </a:cubicBezTo>
                  <a:cubicBezTo>
                    <a:pt x="553" y="140"/>
                    <a:pt x="623" y="342"/>
                    <a:pt x="718" y="433"/>
                  </a:cubicBezTo>
                  <a:cubicBezTo>
                    <a:pt x="813" y="524"/>
                    <a:pt x="895" y="583"/>
                    <a:pt x="1002" y="618"/>
                  </a:cubicBezTo>
                  <a:cubicBezTo>
                    <a:pt x="1109" y="653"/>
                    <a:pt x="1284" y="640"/>
                    <a:pt x="1358" y="64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1839" name="Object 31"/>
            <p:cNvGraphicFramePr>
              <a:graphicFrameLocks noChangeAspect="1"/>
            </p:cNvGraphicFramePr>
            <p:nvPr/>
          </p:nvGraphicFramePr>
          <p:xfrm>
            <a:off x="2603" y="3360"/>
            <a:ext cx="156" cy="156"/>
          </p:xfrm>
          <a:graphic>
            <a:graphicData uri="http://schemas.openxmlformats.org/presentationml/2006/ole">
              <p:oleObj spid="_x0000_s631839" name="Equation" r:id="rId10" imgW="164880" imgH="164880" progId="Equation.DSMT4">
                <p:embed/>
              </p:oleObj>
            </a:graphicData>
          </a:graphic>
        </p:graphicFrame>
        <p:graphicFrame>
          <p:nvGraphicFramePr>
            <p:cNvPr id="631840" name="Object 32"/>
            <p:cNvGraphicFramePr>
              <a:graphicFrameLocks noChangeAspect="1"/>
            </p:cNvGraphicFramePr>
            <p:nvPr/>
          </p:nvGraphicFramePr>
          <p:xfrm>
            <a:off x="2626" y="3811"/>
            <a:ext cx="144" cy="156"/>
          </p:xfrm>
          <a:graphic>
            <a:graphicData uri="http://schemas.openxmlformats.org/presentationml/2006/ole">
              <p:oleObj spid="_x0000_s631840" name="Equation" r:id="rId11" imgW="152280" imgH="164880" progId="Equation.DSMT4">
                <p:embed/>
              </p:oleObj>
            </a:graphicData>
          </a:graphic>
        </p:graphicFrame>
        <p:graphicFrame>
          <p:nvGraphicFramePr>
            <p:cNvPr id="631841" name="Object 33"/>
            <p:cNvGraphicFramePr>
              <a:graphicFrameLocks noChangeAspect="1"/>
            </p:cNvGraphicFramePr>
            <p:nvPr/>
          </p:nvGraphicFramePr>
          <p:xfrm>
            <a:off x="941" y="3363"/>
            <a:ext cx="144" cy="156"/>
          </p:xfrm>
          <a:graphic>
            <a:graphicData uri="http://schemas.openxmlformats.org/presentationml/2006/ole">
              <p:oleObj spid="_x0000_s631841" name="Equation" r:id="rId12" imgW="152280" imgH="164880" progId="Equation.DSMT4">
                <p:embed/>
              </p:oleObj>
            </a:graphicData>
          </a:graphic>
        </p:graphicFrame>
        <p:graphicFrame>
          <p:nvGraphicFramePr>
            <p:cNvPr id="631842" name="Object 34"/>
            <p:cNvGraphicFramePr>
              <a:graphicFrameLocks noChangeAspect="1"/>
            </p:cNvGraphicFramePr>
            <p:nvPr/>
          </p:nvGraphicFramePr>
          <p:xfrm>
            <a:off x="900" y="3804"/>
            <a:ext cx="156" cy="156"/>
          </p:xfrm>
          <a:graphic>
            <a:graphicData uri="http://schemas.openxmlformats.org/presentationml/2006/ole">
              <p:oleObj spid="_x0000_s631842" name="Equation" r:id="rId13" imgW="164880" imgH="164880" progId="Equation.DSMT4">
                <p:embed/>
              </p:oleObj>
            </a:graphicData>
          </a:graphic>
        </p:graphicFrame>
      </p:grpSp>
      <p:sp>
        <p:nvSpPr>
          <p:cNvPr id="631860" name="Text Box 52"/>
          <p:cNvSpPr txBox="1">
            <a:spLocks noChangeArrowheads="1"/>
          </p:cNvSpPr>
          <p:nvPr/>
        </p:nvSpPr>
        <p:spPr bwMode="auto">
          <a:xfrm>
            <a:off x="1463675" y="6230938"/>
            <a:ext cx="12303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side view</a:t>
            </a:r>
          </a:p>
        </p:txBody>
      </p:sp>
      <p:grpSp>
        <p:nvGrpSpPr>
          <p:cNvPr id="631880" name="Group 72"/>
          <p:cNvGrpSpPr>
            <a:grpSpLocks/>
          </p:cNvGrpSpPr>
          <p:nvPr/>
        </p:nvGrpSpPr>
        <p:grpSpPr bwMode="auto">
          <a:xfrm>
            <a:off x="4803775" y="4572000"/>
            <a:ext cx="3848100" cy="1973263"/>
            <a:chOff x="3026" y="2880"/>
            <a:chExt cx="2424" cy="1243"/>
          </a:xfrm>
        </p:grpSpPr>
        <p:graphicFrame>
          <p:nvGraphicFramePr>
            <p:cNvPr id="631863" name="Object 55"/>
            <p:cNvGraphicFramePr>
              <a:graphicFrameLocks noChangeAspect="1"/>
            </p:cNvGraphicFramePr>
            <p:nvPr/>
          </p:nvGraphicFramePr>
          <p:xfrm>
            <a:off x="5339" y="3602"/>
            <a:ext cx="111" cy="130"/>
          </p:xfrm>
          <a:graphic>
            <a:graphicData uri="http://schemas.openxmlformats.org/presentationml/2006/ole">
              <p:oleObj spid="_x0000_s631863" name="Equation" r:id="rId14" imgW="126720" imgH="139680" progId="Equation.DSMT4">
                <p:embed/>
              </p:oleObj>
            </a:graphicData>
          </a:graphic>
        </p:graphicFrame>
        <p:sp>
          <p:nvSpPr>
            <p:cNvPr id="631864" name="Line 56"/>
            <p:cNvSpPr>
              <a:spLocks noChangeShapeType="1"/>
            </p:cNvSpPr>
            <p:nvPr/>
          </p:nvSpPr>
          <p:spPr bwMode="auto">
            <a:xfrm>
              <a:off x="3026" y="3647"/>
              <a:ext cx="2221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1865" name="Object 57"/>
            <p:cNvGraphicFramePr>
              <a:graphicFrameLocks noChangeAspect="1"/>
            </p:cNvGraphicFramePr>
            <p:nvPr/>
          </p:nvGraphicFramePr>
          <p:xfrm>
            <a:off x="4112" y="2880"/>
            <a:ext cx="122" cy="153"/>
          </p:xfrm>
          <a:graphic>
            <a:graphicData uri="http://schemas.openxmlformats.org/presentationml/2006/ole">
              <p:oleObj spid="_x0000_s631865" name="Equation" r:id="rId15" imgW="139680" imgH="164880" progId="Equation.DSMT4">
                <p:embed/>
              </p:oleObj>
            </a:graphicData>
          </a:graphic>
        </p:graphicFrame>
        <p:sp>
          <p:nvSpPr>
            <p:cNvPr id="631877" name="Oval 69"/>
            <p:cNvSpPr>
              <a:spLocks noChangeArrowheads="1"/>
            </p:cNvSpPr>
            <p:nvPr/>
          </p:nvSpPr>
          <p:spPr bwMode="auto">
            <a:xfrm>
              <a:off x="4122" y="3629"/>
              <a:ext cx="33" cy="3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878" name="Line 70"/>
            <p:cNvSpPr>
              <a:spLocks noChangeShapeType="1"/>
            </p:cNvSpPr>
            <p:nvPr/>
          </p:nvSpPr>
          <p:spPr bwMode="auto">
            <a:xfrm flipH="1">
              <a:off x="3050" y="3645"/>
              <a:ext cx="109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1879" name="Line 71"/>
            <p:cNvSpPr>
              <a:spLocks noChangeShapeType="1"/>
            </p:cNvSpPr>
            <p:nvPr/>
          </p:nvSpPr>
          <p:spPr bwMode="auto">
            <a:xfrm flipV="1">
              <a:off x="4144" y="3061"/>
              <a:ext cx="1" cy="10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31881" name="Text Box 73"/>
          <p:cNvSpPr txBox="1">
            <a:spLocks noChangeArrowheads="1"/>
          </p:cNvSpPr>
          <p:nvPr/>
        </p:nvSpPr>
        <p:spPr bwMode="auto">
          <a:xfrm>
            <a:off x="7042150" y="6159500"/>
            <a:ext cx="1116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top view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20732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Riemann Surface (cont.)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17609" y="1223880"/>
            <a:ext cx="8092002" cy="4733657"/>
            <a:chOff x="244476" y="784493"/>
            <a:chExt cx="8092002" cy="4733657"/>
          </a:xfrm>
        </p:grpSpPr>
        <p:sp>
          <p:nvSpPr>
            <p:cNvPr id="635950" name="Text Box 46"/>
            <p:cNvSpPr txBox="1">
              <a:spLocks noChangeArrowheads="1"/>
            </p:cNvSpPr>
            <p:nvPr/>
          </p:nvSpPr>
          <p:spPr bwMode="auto">
            <a:xfrm>
              <a:off x="5975352" y="5151438"/>
              <a:ext cx="2292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bg2"/>
                  </a:solidFill>
                </a:rPr>
                <a:t>Bottom  </a:t>
              </a:r>
              <a:r>
                <a:rPr lang="en-US" dirty="0">
                  <a:solidFill>
                    <a:schemeClr val="bg2"/>
                  </a:solidFill>
                </a:rPr>
                <a:t>sheet</a:t>
              </a:r>
            </a:p>
          </p:txBody>
        </p:sp>
        <p:sp>
          <p:nvSpPr>
            <p:cNvPr id="635951" name="Arc 47"/>
            <p:cNvSpPr>
              <a:spLocks/>
            </p:cNvSpPr>
            <p:nvPr/>
          </p:nvSpPr>
          <p:spPr bwMode="auto">
            <a:xfrm flipH="1">
              <a:off x="2647951" y="2047875"/>
              <a:ext cx="3832225" cy="270668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8244 w 43200"/>
                <a:gd name="T1" fmla="*/ 42153 h 43200"/>
                <a:gd name="T2" fmla="*/ 39482 w 43200"/>
                <a:gd name="T3" fmla="*/ 3371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8243" y="42152"/>
                  </a:moveTo>
                  <a:cubicBezTo>
                    <a:pt x="26097" y="42846"/>
                    <a:pt x="2385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919"/>
                    <a:pt x="41904" y="30139"/>
                    <a:pt x="39481" y="33715"/>
                  </a:cubicBezTo>
                </a:path>
                <a:path w="43200" h="43200" stroke="0" extrusionOk="0">
                  <a:moveTo>
                    <a:pt x="28243" y="42152"/>
                  </a:moveTo>
                  <a:cubicBezTo>
                    <a:pt x="26097" y="42846"/>
                    <a:pt x="2385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919"/>
                    <a:pt x="41904" y="30139"/>
                    <a:pt x="39481" y="3371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52" name="Arc 48"/>
            <p:cNvSpPr>
              <a:spLocks/>
            </p:cNvSpPr>
            <p:nvPr/>
          </p:nvSpPr>
          <p:spPr bwMode="auto">
            <a:xfrm flipH="1">
              <a:off x="2684464" y="2568575"/>
              <a:ext cx="3759200" cy="1352550"/>
            </a:xfrm>
            <a:custGeom>
              <a:avLst/>
              <a:gdLst>
                <a:gd name="G0" fmla="+- 21168 0 0"/>
                <a:gd name="G1" fmla="+- 21600 0 0"/>
                <a:gd name="G2" fmla="+- 21600 0 0"/>
                <a:gd name="T0" fmla="*/ 0 w 42379"/>
                <a:gd name="T1" fmla="*/ 17303 h 21600"/>
                <a:gd name="T2" fmla="*/ 42379 w 42379"/>
                <a:gd name="T3" fmla="*/ 17517 h 21600"/>
                <a:gd name="T4" fmla="*/ 21168 w 423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79" h="21600" fill="none" extrusionOk="0">
                  <a:moveTo>
                    <a:pt x="-1" y="17302"/>
                  </a:moveTo>
                  <a:cubicBezTo>
                    <a:pt x="2043" y="7235"/>
                    <a:pt x="10895" y="-1"/>
                    <a:pt x="21168" y="0"/>
                  </a:cubicBezTo>
                  <a:cubicBezTo>
                    <a:pt x="31523" y="0"/>
                    <a:pt x="40421" y="7348"/>
                    <a:pt x="42378" y="17517"/>
                  </a:cubicBezTo>
                </a:path>
                <a:path w="42379" h="21600" stroke="0" extrusionOk="0">
                  <a:moveTo>
                    <a:pt x="-1" y="17302"/>
                  </a:moveTo>
                  <a:cubicBezTo>
                    <a:pt x="2043" y="7235"/>
                    <a:pt x="10895" y="-1"/>
                    <a:pt x="21168" y="0"/>
                  </a:cubicBezTo>
                  <a:cubicBezTo>
                    <a:pt x="31523" y="0"/>
                    <a:pt x="40421" y="7348"/>
                    <a:pt x="42378" y="17517"/>
                  </a:cubicBezTo>
                  <a:lnTo>
                    <a:pt x="21168" y="21600"/>
                  </a:lnTo>
                  <a:close/>
                </a:path>
              </a:pathLst>
            </a:cu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  <p:sp>
          <p:nvSpPr>
            <p:cNvPr id="635953" name="Freeform 49"/>
            <p:cNvSpPr>
              <a:spLocks/>
            </p:cNvSpPr>
            <p:nvPr/>
          </p:nvSpPr>
          <p:spPr bwMode="auto">
            <a:xfrm>
              <a:off x="2951164" y="4649788"/>
              <a:ext cx="1063625" cy="125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50"/>
                </a:cxn>
                <a:cxn ang="0">
                  <a:pos x="228" y="48"/>
                </a:cxn>
                <a:cxn ang="0">
                  <a:pos x="370" y="8"/>
                </a:cxn>
                <a:cxn ang="0">
                  <a:pos x="506" y="22"/>
                </a:cxn>
              </a:cxnLst>
              <a:rect l="0" t="0" r="r" b="b"/>
              <a:pathLst>
                <a:path w="506" h="58">
                  <a:moveTo>
                    <a:pt x="0" y="0"/>
                  </a:moveTo>
                  <a:cubicBezTo>
                    <a:pt x="15" y="8"/>
                    <a:pt x="52" y="42"/>
                    <a:pt x="90" y="50"/>
                  </a:cubicBezTo>
                  <a:cubicBezTo>
                    <a:pt x="128" y="58"/>
                    <a:pt x="181" y="55"/>
                    <a:pt x="228" y="48"/>
                  </a:cubicBezTo>
                  <a:cubicBezTo>
                    <a:pt x="275" y="41"/>
                    <a:pt x="324" y="12"/>
                    <a:pt x="370" y="8"/>
                  </a:cubicBezTo>
                  <a:cubicBezTo>
                    <a:pt x="416" y="4"/>
                    <a:pt x="478" y="19"/>
                    <a:pt x="506" y="22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954" name="Freeform 50"/>
            <p:cNvSpPr>
              <a:spLocks/>
            </p:cNvSpPr>
            <p:nvPr/>
          </p:nvSpPr>
          <p:spPr bwMode="auto">
            <a:xfrm>
              <a:off x="2973389" y="4146550"/>
              <a:ext cx="1049338" cy="1074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116"/>
                </a:cxn>
                <a:cxn ang="0">
                  <a:pos x="218" y="282"/>
                </a:cxn>
                <a:cxn ang="0">
                  <a:pos x="358" y="438"/>
                </a:cxn>
                <a:cxn ang="0">
                  <a:pos x="500" y="496"/>
                </a:cxn>
              </a:cxnLst>
              <a:rect l="0" t="0" r="r" b="b"/>
              <a:pathLst>
                <a:path w="500" h="496">
                  <a:moveTo>
                    <a:pt x="0" y="0"/>
                  </a:moveTo>
                  <a:cubicBezTo>
                    <a:pt x="18" y="19"/>
                    <a:pt x="70" y="69"/>
                    <a:pt x="106" y="116"/>
                  </a:cubicBezTo>
                  <a:cubicBezTo>
                    <a:pt x="142" y="163"/>
                    <a:pt x="176" y="228"/>
                    <a:pt x="218" y="282"/>
                  </a:cubicBezTo>
                  <a:cubicBezTo>
                    <a:pt x="260" y="336"/>
                    <a:pt x="311" y="402"/>
                    <a:pt x="358" y="438"/>
                  </a:cubicBezTo>
                  <a:cubicBezTo>
                    <a:pt x="405" y="474"/>
                    <a:pt x="471" y="484"/>
                    <a:pt x="500" y="496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955" name="Line 51"/>
            <p:cNvSpPr>
              <a:spLocks noChangeShapeType="1"/>
            </p:cNvSpPr>
            <p:nvPr/>
          </p:nvSpPr>
          <p:spPr bwMode="auto">
            <a:xfrm flipV="1">
              <a:off x="3433764" y="3540125"/>
              <a:ext cx="1109663" cy="12192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956" name="Arc 52"/>
            <p:cNvSpPr>
              <a:spLocks/>
            </p:cNvSpPr>
            <p:nvPr/>
          </p:nvSpPr>
          <p:spPr bwMode="auto">
            <a:xfrm flipH="1">
              <a:off x="4014789" y="3656013"/>
              <a:ext cx="2462213" cy="1622425"/>
            </a:xfrm>
            <a:custGeom>
              <a:avLst/>
              <a:gdLst>
                <a:gd name="G0" fmla="+- 21600 0 0"/>
                <a:gd name="G1" fmla="+- 4316 0 0"/>
                <a:gd name="G2" fmla="+- 21600 0 0"/>
                <a:gd name="T0" fmla="*/ 27785 w 27785"/>
                <a:gd name="T1" fmla="*/ 25012 h 25916"/>
                <a:gd name="T2" fmla="*/ 436 w 27785"/>
                <a:gd name="T3" fmla="*/ 0 h 25916"/>
                <a:gd name="T4" fmla="*/ 21600 w 27785"/>
                <a:gd name="T5" fmla="*/ 4316 h 25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785" h="25916" fill="none" extrusionOk="0">
                  <a:moveTo>
                    <a:pt x="27784" y="25011"/>
                  </a:moveTo>
                  <a:cubicBezTo>
                    <a:pt x="25778" y="25611"/>
                    <a:pt x="23694" y="25915"/>
                    <a:pt x="21600" y="25916"/>
                  </a:cubicBezTo>
                  <a:cubicBezTo>
                    <a:pt x="9670" y="25916"/>
                    <a:pt x="0" y="16245"/>
                    <a:pt x="0" y="4316"/>
                  </a:cubicBezTo>
                  <a:cubicBezTo>
                    <a:pt x="-1" y="2866"/>
                    <a:pt x="145" y="1420"/>
                    <a:pt x="435" y="-1"/>
                  </a:cubicBezTo>
                </a:path>
                <a:path w="27785" h="25916" stroke="0" extrusionOk="0">
                  <a:moveTo>
                    <a:pt x="27784" y="25011"/>
                  </a:moveTo>
                  <a:cubicBezTo>
                    <a:pt x="25778" y="25611"/>
                    <a:pt x="23694" y="25915"/>
                    <a:pt x="21600" y="25916"/>
                  </a:cubicBezTo>
                  <a:cubicBezTo>
                    <a:pt x="9670" y="25916"/>
                    <a:pt x="0" y="16245"/>
                    <a:pt x="0" y="4316"/>
                  </a:cubicBezTo>
                  <a:cubicBezTo>
                    <a:pt x="-1" y="2866"/>
                    <a:pt x="145" y="1420"/>
                    <a:pt x="435" y="-1"/>
                  </a:cubicBezTo>
                  <a:lnTo>
                    <a:pt x="21600" y="431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57" name="Arc 53"/>
            <p:cNvSpPr>
              <a:spLocks/>
            </p:cNvSpPr>
            <p:nvPr/>
          </p:nvSpPr>
          <p:spPr bwMode="auto">
            <a:xfrm flipH="1">
              <a:off x="2647951" y="3657600"/>
              <a:ext cx="1916113" cy="1009650"/>
            </a:xfrm>
            <a:custGeom>
              <a:avLst/>
              <a:gdLst>
                <a:gd name="G0" fmla="+- 0 0 0"/>
                <a:gd name="G1" fmla="+- 4167 0 0"/>
                <a:gd name="G2" fmla="+- 21600 0 0"/>
                <a:gd name="T0" fmla="*/ 21194 w 21600"/>
                <a:gd name="T1" fmla="*/ 0 h 16102"/>
                <a:gd name="T2" fmla="*/ 18003 w 21600"/>
                <a:gd name="T3" fmla="*/ 16102 h 16102"/>
                <a:gd name="T4" fmla="*/ 0 w 21600"/>
                <a:gd name="T5" fmla="*/ 4167 h 16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102" fill="none" extrusionOk="0">
                  <a:moveTo>
                    <a:pt x="21194" y="-1"/>
                  </a:moveTo>
                  <a:cubicBezTo>
                    <a:pt x="21464" y="1372"/>
                    <a:pt x="21600" y="2768"/>
                    <a:pt x="21600" y="4167"/>
                  </a:cubicBezTo>
                  <a:cubicBezTo>
                    <a:pt x="21600" y="8412"/>
                    <a:pt x="20348" y="12563"/>
                    <a:pt x="18003" y="16102"/>
                  </a:cubicBezTo>
                </a:path>
                <a:path w="21600" h="16102" stroke="0" extrusionOk="0">
                  <a:moveTo>
                    <a:pt x="21194" y="-1"/>
                  </a:moveTo>
                  <a:cubicBezTo>
                    <a:pt x="21464" y="1372"/>
                    <a:pt x="21600" y="2768"/>
                    <a:pt x="21600" y="4167"/>
                  </a:cubicBezTo>
                  <a:cubicBezTo>
                    <a:pt x="21600" y="8412"/>
                    <a:pt x="20348" y="12563"/>
                    <a:pt x="18003" y="16102"/>
                  </a:cubicBezTo>
                  <a:lnTo>
                    <a:pt x="0" y="4167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958" name="Group 54"/>
            <p:cNvGrpSpPr>
              <a:grpSpLocks/>
            </p:cNvGrpSpPr>
            <p:nvPr/>
          </p:nvGrpSpPr>
          <p:grpSpPr bwMode="auto">
            <a:xfrm>
              <a:off x="3313114" y="2768600"/>
              <a:ext cx="2552700" cy="1862137"/>
              <a:chOff x="1804" y="2060"/>
              <a:chExt cx="1216" cy="860"/>
            </a:xfrm>
          </p:grpSpPr>
          <p:sp>
            <p:nvSpPr>
              <p:cNvPr id="635959" name="Arc 55"/>
              <p:cNvSpPr>
                <a:spLocks/>
              </p:cNvSpPr>
              <p:nvPr/>
            </p:nvSpPr>
            <p:spPr bwMode="auto">
              <a:xfrm flipH="1">
                <a:off x="1804" y="2060"/>
                <a:ext cx="1216" cy="70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8244 w 43200"/>
                  <a:gd name="T1" fmla="*/ 42153 h 43200"/>
                  <a:gd name="T2" fmla="*/ 39482 w 43200"/>
                  <a:gd name="T3" fmla="*/ 33716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8243" y="42152"/>
                    </a:moveTo>
                    <a:cubicBezTo>
                      <a:pt x="26097" y="42846"/>
                      <a:pt x="23855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919"/>
                      <a:pt x="41904" y="30139"/>
                      <a:pt x="39481" y="33715"/>
                    </a:cubicBezTo>
                  </a:path>
                  <a:path w="43200" h="43200" stroke="0" extrusionOk="0">
                    <a:moveTo>
                      <a:pt x="28243" y="42152"/>
                    </a:moveTo>
                    <a:cubicBezTo>
                      <a:pt x="26097" y="42846"/>
                      <a:pt x="23855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919"/>
                      <a:pt x="41904" y="30139"/>
                      <a:pt x="39481" y="3371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60" name="Freeform 56"/>
              <p:cNvSpPr>
                <a:spLocks/>
              </p:cNvSpPr>
              <p:nvPr/>
            </p:nvSpPr>
            <p:spPr bwMode="auto">
              <a:xfrm>
                <a:off x="1896" y="2607"/>
                <a:ext cx="153" cy="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60"/>
                  </a:cxn>
                  <a:cxn ang="0">
                    <a:pos x="153" y="162"/>
                  </a:cxn>
                </a:cxnLst>
                <a:rect l="0" t="0" r="r" b="b"/>
                <a:pathLst>
                  <a:path w="153" h="162">
                    <a:moveTo>
                      <a:pt x="0" y="0"/>
                    </a:moveTo>
                    <a:cubicBezTo>
                      <a:pt x="12" y="10"/>
                      <a:pt x="50" y="33"/>
                      <a:pt x="75" y="60"/>
                    </a:cubicBezTo>
                    <a:cubicBezTo>
                      <a:pt x="100" y="87"/>
                      <a:pt x="137" y="141"/>
                      <a:pt x="153" y="16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61" name="Arc 57"/>
              <p:cNvSpPr>
                <a:spLocks/>
              </p:cNvSpPr>
              <p:nvPr/>
            </p:nvSpPr>
            <p:spPr bwMode="auto">
              <a:xfrm flipH="1">
                <a:off x="1804" y="2212"/>
                <a:ext cx="1216" cy="70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8244 w 43200"/>
                  <a:gd name="T1" fmla="*/ 42153 h 43200"/>
                  <a:gd name="T2" fmla="*/ 39482 w 43200"/>
                  <a:gd name="T3" fmla="*/ 33716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8243" y="42152"/>
                    </a:moveTo>
                    <a:cubicBezTo>
                      <a:pt x="26097" y="42846"/>
                      <a:pt x="23855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919"/>
                      <a:pt x="41904" y="30139"/>
                      <a:pt x="39481" y="33715"/>
                    </a:cubicBezTo>
                  </a:path>
                  <a:path w="43200" h="43200" stroke="0" extrusionOk="0">
                    <a:moveTo>
                      <a:pt x="28243" y="42152"/>
                    </a:moveTo>
                    <a:cubicBezTo>
                      <a:pt x="26097" y="42846"/>
                      <a:pt x="23855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919"/>
                      <a:pt x="41904" y="30139"/>
                      <a:pt x="39481" y="3371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62" name="Freeform 58"/>
              <p:cNvSpPr>
                <a:spLocks/>
              </p:cNvSpPr>
              <p:nvPr/>
            </p:nvSpPr>
            <p:spPr bwMode="auto">
              <a:xfrm>
                <a:off x="1987" y="2680"/>
                <a:ext cx="254" cy="2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99"/>
                  </a:cxn>
                  <a:cxn ang="0">
                    <a:pos x="157" y="192"/>
                  </a:cxn>
                  <a:cxn ang="0">
                    <a:pos x="239" y="224"/>
                  </a:cxn>
                  <a:cxn ang="0">
                    <a:pos x="246" y="227"/>
                  </a:cxn>
                </a:cxnLst>
                <a:rect l="0" t="0" r="r" b="b"/>
                <a:pathLst>
                  <a:path w="254" h="230">
                    <a:moveTo>
                      <a:pt x="0" y="0"/>
                    </a:moveTo>
                    <a:cubicBezTo>
                      <a:pt x="12" y="17"/>
                      <a:pt x="44" y="67"/>
                      <a:pt x="70" y="99"/>
                    </a:cubicBezTo>
                    <a:cubicBezTo>
                      <a:pt x="96" y="131"/>
                      <a:pt x="129" y="171"/>
                      <a:pt x="157" y="192"/>
                    </a:cubicBezTo>
                    <a:cubicBezTo>
                      <a:pt x="185" y="213"/>
                      <a:pt x="224" y="218"/>
                      <a:pt x="239" y="224"/>
                    </a:cubicBezTo>
                    <a:cubicBezTo>
                      <a:pt x="254" y="230"/>
                      <a:pt x="245" y="226"/>
                      <a:pt x="246" y="227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63" name="Freeform 59"/>
              <p:cNvSpPr>
                <a:spLocks/>
              </p:cNvSpPr>
              <p:nvPr/>
            </p:nvSpPr>
            <p:spPr bwMode="auto">
              <a:xfrm>
                <a:off x="1906" y="2761"/>
                <a:ext cx="137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9"/>
                  </a:cxn>
                  <a:cxn ang="0">
                    <a:pos x="134" y="20"/>
                  </a:cxn>
                </a:cxnLst>
                <a:rect l="0" t="0" r="r" b="b"/>
                <a:pathLst>
                  <a:path w="134" h="32">
                    <a:moveTo>
                      <a:pt x="0" y="0"/>
                    </a:moveTo>
                    <a:cubicBezTo>
                      <a:pt x="9" y="5"/>
                      <a:pt x="34" y="26"/>
                      <a:pt x="56" y="29"/>
                    </a:cubicBezTo>
                    <a:cubicBezTo>
                      <a:pt x="78" y="32"/>
                      <a:pt x="118" y="22"/>
                      <a:pt x="134" y="2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64" name="Freeform 60"/>
              <p:cNvSpPr>
                <a:spLocks/>
              </p:cNvSpPr>
              <p:nvPr/>
            </p:nvSpPr>
            <p:spPr bwMode="auto">
              <a:xfrm>
                <a:off x="2048" y="2744"/>
                <a:ext cx="194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92" y="2"/>
                  </a:cxn>
                  <a:cxn ang="0">
                    <a:pos x="194" y="13"/>
                  </a:cxn>
                </a:cxnLst>
                <a:rect l="0" t="0" r="r" b="b"/>
                <a:pathLst>
                  <a:path w="194" h="28">
                    <a:moveTo>
                      <a:pt x="0" y="28"/>
                    </a:moveTo>
                    <a:cubicBezTo>
                      <a:pt x="15" y="24"/>
                      <a:pt x="60" y="4"/>
                      <a:pt x="92" y="2"/>
                    </a:cubicBezTo>
                    <a:cubicBezTo>
                      <a:pt x="124" y="0"/>
                      <a:pt x="173" y="11"/>
                      <a:pt x="194" y="13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65" name="Line 61"/>
              <p:cNvSpPr>
                <a:spLocks noChangeShapeType="1"/>
              </p:cNvSpPr>
              <p:nvPr/>
            </p:nvSpPr>
            <p:spPr bwMode="auto">
              <a:xfrm flipV="1">
                <a:off x="2547" y="2745"/>
                <a:ext cx="63" cy="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66" name="Line 62"/>
              <p:cNvSpPr>
                <a:spLocks noChangeShapeType="1"/>
              </p:cNvSpPr>
              <p:nvPr/>
            </p:nvSpPr>
            <p:spPr bwMode="auto">
              <a:xfrm flipH="1">
                <a:off x="2037" y="2112"/>
                <a:ext cx="57" cy="2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67" name="Line 63"/>
              <p:cNvSpPr>
                <a:spLocks noChangeShapeType="1"/>
              </p:cNvSpPr>
              <p:nvPr/>
            </p:nvSpPr>
            <p:spPr bwMode="auto">
              <a:xfrm flipV="1">
                <a:off x="2553" y="2895"/>
                <a:ext cx="63" cy="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68" name="Line 64"/>
              <p:cNvSpPr>
                <a:spLocks noChangeShapeType="1"/>
              </p:cNvSpPr>
              <p:nvPr/>
            </p:nvSpPr>
            <p:spPr bwMode="auto">
              <a:xfrm flipH="1">
                <a:off x="2046" y="2262"/>
                <a:ext cx="57" cy="2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969" name="Text Box 65"/>
            <p:cNvSpPr txBox="1">
              <a:spLocks noChangeArrowheads="1"/>
            </p:cNvSpPr>
            <p:nvPr/>
          </p:nvSpPr>
          <p:spPr bwMode="auto">
            <a:xfrm>
              <a:off x="1868221" y="1063212"/>
              <a:ext cx="1600200" cy="3667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bg2"/>
                  </a:solidFill>
                </a:rPr>
                <a:t>Top </a:t>
              </a:r>
              <a:r>
                <a:rPr lang="en-US" dirty="0">
                  <a:solidFill>
                    <a:schemeClr val="bg2"/>
                  </a:solidFill>
                </a:rPr>
                <a:t>sheet</a:t>
              </a:r>
            </a:p>
          </p:txBody>
        </p:sp>
        <p:sp>
          <p:nvSpPr>
            <p:cNvPr id="635970" name="Line 66"/>
            <p:cNvSpPr>
              <a:spLocks noChangeShapeType="1"/>
            </p:cNvSpPr>
            <p:nvPr/>
          </p:nvSpPr>
          <p:spPr bwMode="auto">
            <a:xfrm>
              <a:off x="2743200" y="1401288"/>
              <a:ext cx="474727" cy="9650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971" name="Line 67"/>
            <p:cNvSpPr>
              <a:spLocks noChangeShapeType="1"/>
            </p:cNvSpPr>
            <p:nvPr/>
          </p:nvSpPr>
          <p:spPr bwMode="auto">
            <a:xfrm flipH="1" flipV="1">
              <a:off x="6236340" y="4718628"/>
              <a:ext cx="365125" cy="5334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972" name="Text Box 68"/>
            <p:cNvSpPr txBox="1">
              <a:spLocks noChangeArrowheads="1"/>
            </p:cNvSpPr>
            <p:nvPr/>
          </p:nvSpPr>
          <p:spPr bwMode="auto">
            <a:xfrm>
              <a:off x="244476" y="3833813"/>
              <a:ext cx="2357438" cy="7842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bg2"/>
                  </a:solidFill>
                </a:rPr>
                <a:t>Branch cut</a:t>
              </a: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bg2"/>
                  </a:solidFill>
                </a:rPr>
                <a:t>(where it used to be)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35973" name="Line 69"/>
            <p:cNvSpPr>
              <a:spLocks noChangeShapeType="1"/>
            </p:cNvSpPr>
            <p:nvPr/>
          </p:nvSpPr>
          <p:spPr bwMode="auto">
            <a:xfrm>
              <a:off x="2043114" y="4049713"/>
              <a:ext cx="1577975" cy="4762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974" name="Oval 70"/>
            <p:cNvSpPr>
              <a:spLocks noChangeArrowheads="1"/>
            </p:cNvSpPr>
            <p:nvPr/>
          </p:nvSpPr>
          <p:spPr bwMode="auto">
            <a:xfrm>
              <a:off x="4483102" y="3505200"/>
              <a:ext cx="1397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75" name="Text Box 71"/>
            <p:cNvSpPr txBox="1">
              <a:spLocks noChangeArrowheads="1"/>
            </p:cNvSpPr>
            <p:nvPr/>
          </p:nvSpPr>
          <p:spPr bwMode="auto">
            <a:xfrm>
              <a:off x="4224072" y="784493"/>
              <a:ext cx="4112406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bg2"/>
                  </a:solidFill>
                </a:rPr>
                <a:t>Branch point (where it used to be)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35976" name="Line 72"/>
            <p:cNvSpPr>
              <a:spLocks noChangeShapeType="1"/>
            </p:cNvSpPr>
            <p:nvPr/>
          </p:nvSpPr>
          <p:spPr bwMode="auto">
            <a:xfrm flipH="1">
              <a:off x="4571998" y="1258784"/>
              <a:ext cx="510640" cy="213756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flipH="1" flipV="1">
              <a:off x="2576945" y="2280062"/>
              <a:ext cx="1911927" cy="12112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36" name="Object 5"/>
            <p:cNvGraphicFramePr>
              <a:graphicFrameLocks noChangeAspect="1"/>
            </p:cNvGraphicFramePr>
            <p:nvPr/>
          </p:nvGraphicFramePr>
          <p:xfrm>
            <a:off x="5730670" y="1748911"/>
            <a:ext cx="241300" cy="265112"/>
          </p:xfrm>
          <a:graphic>
            <a:graphicData uri="http://schemas.openxmlformats.org/presentationml/2006/ole">
              <p:oleObj spid="_x0000_s803841" name="Equation" r:id="rId4" imgW="126720" imgH="139680" progId="Equation.DSMT4">
                <p:embed/>
              </p:oleObj>
            </a:graphicData>
          </a:graphic>
        </p:graphicFrame>
        <p:graphicFrame>
          <p:nvGraphicFramePr>
            <p:cNvPr id="803842" name="Object 2"/>
            <p:cNvGraphicFramePr>
              <a:graphicFrameLocks noChangeAspect="1"/>
            </p:cNvGraphicFramePr>
            <p:nvPr/>
          </p:nvGraphicFramePr>
          <p:xfrm>
            <a:off x="2238107" y="2020000"/>
            <a:ext cx="265112" cy="314325"/>
          </p:xfrm>
          <a:graphic>
            <a:graphicData uri="http://schemas.openxmlformats.org/presentationml/2006/ole">
              <p:oleObj spid="_x0000_s803842" name="Equation" r:id="rId5" imgW="139680" imgH="164880" progId="Equation.DSMT4">
                <p:embed/>
              </p:oleObj>
            </a:graphicData>
          </a:graphic>
        </p:graphicFrame>
        <p:cxnSp>
          <p:nvCxnSpPr>
            <p:cNvPr id="38" name="Straight Connector 37"/>
            <p:cNvCxnSpPr/>
            <p:nvPr/>
          </p:nvCxnSpPr>
          <p:spPr bwMode="auto">
            <a:xfrm flipV="1">
              <a:off x="4629397" y="2066307"/>
              <a:ext cx="1058883" cy="14349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Riemann Surface (cont.)</a:t>
            </a:r>
          </a:p>
        </p:txBody>
      </p:sp>
      <p:sp>
        <p:nvSpPr>
          <p:cNvPr id="610307" name="Line 3"/>
          <p:cNvSpPr>
            <a:spLocks noChangeShapeType="1"/>
          </p:cNvSpPr>
          <p:nvPr/>
        </p:nvSpPr>
        <p:spPr bwMode="auto">
          <a:xfrm flipV="1">
            <a:off x="4621213" y="1177925"/>
            <a:ext cx="0" cy="29543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10308" name="Object 4"/>
          <p:cNvGraphicFramePr>
            <a:graphicFrameLocks noChangeAspect="1"/>
          </p:cNvGraphicFramePr>
          <p:nvPr/>
        </p:nvGraphicFramePr>
        <p:xfrm>
          <a:off x="7485063" y="2565400"/>
          <a:ext cx="266700" cy="293688"/>
        </p:xfrm>
        <a:graphic>
          <a:graphicData uri="http://schemas.openxmlformats.org/presentationml/2006/ole">
            <p:oleObj spid="_x0000_s610308" name="Equation" r:id="rId4" imgW="126720" imgH="139680" progId="Equation.DSMT4">
              <p:embed/>
            </p:oleObj>
          </a:graphicData>
        </a:graphic>
      </p:graphicFrame>
      <p:sp>
        <p:nvSpPr>
          <p:cNvPr id="610309" name="Line 5"/>
          <p:cNvSpPr>
            <a:spLocks noChangeShapeType="1"/>
          </p:cNvSpPr>
          <p:nvPr/>
        </p:nvSpPr>
        <p:spPr bwMode="auto">
          <a:xfrm>
            <a:off x="1601788" y="2679700"/>
            <a:ext cx="56959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10310" name="Object 6"/>
          <p:cNvGraphicFramePr>
            <a:graphicFrameLocks noChangeAspect="1"/>
          </p:cNvGraphicFramePr>
          <p:nvPr/>
        </p:nvGraphicFramePr>
        <p:xfrm>
          <a:off x="4490403" y="797243"/>
          <a:ext cx="274637" cy="323850"/>
        </p:xfrm>
        <a:graphic>
          <a:graphicData uri="http://schemas.openxmlformats.org/presentationml/2006/ole">
            <p:oleObj spid="_x0000_s610310" name="Equation" r:id="rId5" imgW="139680" imgH="164880" progId="Equation.DSMT4">
              <p:embed/>
            </p:oleObj>
          </a:graphicData>
        </a:graphic>
      </p:graphicFrame>
      <p:graphicFrame>
        <p:nvGraphicFramePr>
          <p:cNvPr id="610318" name="Object 14"/>
          <p:cNvGraphicFramePr>
            <a:graphicFrameLocks noChangeAspect="1"/>
          </p:cNvGraphicFramePr>
          <p:nvPr/>
        </p:nvGraphicFramePr>
        <p:xfrm>
          <a:off x="5162550" y="2674938"/>
          <a:ext cx="228600" cy="247650"/>
        </p:xfrm>
        <a:graphic>
          <a:graphicData uri="http://schemas.openxmlformats.org/presentationml/2006/ole">
            <p:oleObj spid="_x0000_s610318" name="Equation" r:id="rId6" imgW="152280" imgH="164880" progId="Equation.DSMT4">
              <p:embed/>
            </p:oleObj>
          </a:graphicData>
        </a:graphic>
      </p:graphicFrame>
      <p:sp>
        <p:nvSpPr>
          <p:cNvPr id="610325" name="Arc 21"/>
          <p:cNvSpPr>
            <a:spLocks/>
          </p:cNvSpPr>
          <p:nvPr/>
        </p:nvSpPr>
        <p:spPr bwMode="auto">
          <a:xfrm rot="-5400000">
            <a:off x="4014788" y="1389063"/>
            <a:ext cx="857250" cy="1739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7"/>
              <a:gd name="T2" fmla="*/ 345 w 21600"/>
              <a:gd name="T3" fmla="*/ 43197 h 43197"/>
              <a:gd name="T4" fmla="*/ 0 w 21600"/>
              <a:gd name="T5" fmla="*/ 21600 h 4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326" name="Arc 22"/>
          <p:cNvSpPr>
            <a:spLocks/>
          </p:cNvSpPr>
          <p:nvPr/>
        </p:nvSpPr>
        <p:spPr bwMode="auto">
          <a:xfrm rot="-5400000" flipH="1" flipV="1">
            <a:off x="4085432" y="2143918"/>
            <a:ext cx="990600" cy="2005013"/>
          </a:xfrm>
          <a:custGeom>
            <a:avLst/>
            <a:gdLst>
              <a:gd name="G0" fmla="+- 0 0 0"/>
              <a:gd name="G1" fmla="+- 21553 0 0"/>
              <a:gd name="G2" fmla="+- 21600 0 0"/>
              <a:gd name="T0" fmla="*/ 1428 w 21600"/>
              <a:gd name="T1" fmla="*/ 0 h 43150"/>
              <a:gd name="T2" fmla="*/ 345 w 21600"/>
              <a:gd name="T3" fmla="*/ 43150 h 43150"/>
              <a:gd name="T4" fmla="*/ 0 w 21600"/>
              <a:gd name="T5" fmla="*/ 21553 h 4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50" fill="none" extrusionOk="0">
                <a:moveTo>
                  <a:pt x="1427" y="0"/>
                </a:moveTo>
                <a:cubicBezTo>
                  <a:pt x="12778" y="752"/>
                  <a:pt x="21600" y="10177"/>
                  <a:pt x="21600" y="21553"/>
                </a:cubicBezTo>
                <a:cubicBezTo>
                  <a:pt x="21600" y="33347"/>
                  <a:pt x="12138" y="42961"/>
                  <a:pt x="345" y="43150"/>
                </a:cubicBezTo>
              </a:path>
              <a:path w="21600" h="43150" stroke="0" extrusionOk="0">
                <a:moveTo>
                  <a:pt x="1427" y="0"/>
                </a:moveTo>
                <a:cubicBezTo>
                  <a:pt x="12778" y="752"/>
                  <a:pt x="21600" y="10177"/>
                  <a:pt x="21600" y="21553"/>
                </a:cubicBezTo>
                <a:cubicBezTo>
                  <a:pt x="21600" y="33347"/>
                  <a:pt x="12138" y="42961"/>
                  <a:pt x="345" y="43150"/>
                </a:cubicBezTo>
                <a:lnTo>
                  <a:pt x="0" y="21553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0327" name="Object 23"/>
          <p:cNvGraphicFramePr>
            <a:graphicFrameLocks noChangeAspect="1"/>
          </p:cNvGraphicFramePr>
          <p:nvPr/>
        </p:nvGraphicFramePr>
        <p:xfrm>
          <a:off x="3378200" y="2427288"/>
          <a:ext cx="228600" cy="247650"/>
        </p:xfrm>
        <a:graphic>
          <a:graphicData uri="http://schemas.openxmlformats.org/presentationml/2006/ole">
            <p:oleObj spid="_x0000_s610327" name="Equation" r:id="rId7" imgW="152280" imgH="164880" progId="Equation.DSMT4">
              <p:embed/>
            </p:oleObj>
          </a:graphicData>
        </a:graphic>
      </p:graphicFrame>
      <p:graphicFrame>
        <p:nvGraphicFramePr>
          <p:cNvPr id="610328" name="Object 24"/>
          <p:cNvGraphicFramePr>
            <a:graphicFrameLocks noChangeAspect="1"/>
          </p:cNvGraphicFramePr>
          <p:nvPr/>
        </p:nvGraphicFramePr>
        <p:xfrm>
          <a:off x="5581650" y="2417763"/>
          <a:ext cx="228600" cy="266700"/>
        </p:xfrm>
        <a:graphic>
          <a:graphicData uri="http://schemas.openxmlformats.org/presentationml/2006/ole">
            <p:oleObj spid="_x0000_s610328" name="Equation" r:id="rId8" imgW="152280" imgH="177480" progId="Equation.DSMT4">
              <p:embed/>
            </p:oleObj>
          </a:graphicData>
        </a:graphic>
      </p:graphicFrame>
      <p:graphicFrame>
        <p:nvGraphicFramePr>
          <p:cNvPr id="610329" name="Object 25"/>
          <p:cNvGraphicFramePr>
            <a:graphicFrameLocks noChangeAspect="1"/>
          </p:cNvGraphicFramePr>
          <p:nvPr/>
        </p:nvGraphicFramePr>
        <p:xfrm>
          <a:off x="2974975" y="2363788"/>
          <a:ext cx="247650" cy="247650"/>
        </p:xfrm>
        <a:graphic>
          <a:graphicData uri="http://schemas.openxmlformats.org/presentationml/2006/ole">
            <p:oleObj spid="_x0000_s610329" name="Equation" r:id="rId9" imgW="164880" imgH="164880" progId="Equation.DSMT4">
              <p:embed/>
            </p:oleObj>
          </a:graphicData>
        </a:graphic>
      </p:graphicFrame>
      <p:graphicFrame>
        <p:nvGraphicFramePr>
          <p:cNvPr id="610330" name="Object 26"/>
          <p:cNvGraphicFramePr>
            <a:graphicFrameLocks noChangeAspect="1"/>
          </p:cNvGraphicFramePr>
          <p:nvPr/>
        </p:nvGraphicFramePr>
        <p:xfrm>
          <a:off x="5949950" y="2687638"/>
          <a:ext cx="228600" cy="247650"/>
        </p:xfrm>
        <a:graphic>
          <a:graphicData uri="http://schemas.openxmlformats.org/presentationml/2006/ole">
            <p:oleObj spid="_x0000_s610330" name="Equation" r:id="rId10" imgW="152280" imgH="164880" progId="Equation.DSMT4">
              <p:embed/>
            </p:oleObj>
          </a:graphicData>
        </a:graphic>
      </p:graphicFrame>
      <p:sp>
        <p:nvSpPr>
          <p:cNvPr id="610331" name="Arc 27"/>
          <p:cNvSpPr>
            <a:spLocks/>
          </p:cNvSpPr>
          <p:nvPr/>
        </p:nvSpPr>
        <p:spPr bwMode="auto">
          <a:xfrm rot="5400000" flipH="1">
            <a:off x="3823494" y="972344"/>
            <a:ext cx="1181100" cy="2316162"/>
          </a:xfrm>
          <a:custGeom>
            <a:avLst/>
            <a:gdLst>
              <a:gd name="G0" fmla="+- 0 0 0"/>
              <a:gd name="G1" fmla="+- 21553 0 0"/>
              <a:gd name="G2" fmla="+- 21600 0 0"/>
              <a:gd name="T0" fmla="*/ 1428 w 21600"/>
              <a:gd name="T1" fmla="*/ 0 h 43150"/>
              <a:gd name="T2" fmla="*/ 345 w 21600"/>
              <a:gd name="T3" fmla="*/ 43150 h 43150"/>
              <a:gd name="T4" fmla="*/ 0 w 21600"/>
              <a:gd name="T5" fmla="*/ 21553 h 4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50" fill="none" extrusionOk="0">
                <a:moveTo>
                  <a:pt x="1427" y="0"/>
                </a:moveTo>
                <a:cubicBezTo>
                  <a:pt x="12778" y="752"/>
                  <a:pt x="21600" y="10177"/>
                  <a:pt x="21600" y="21553"/>
                </a:cubicBezTo>
                <a:cubicBezTo>
                  <a:pt x="21600" y="33347"/>
                  <a:pt x="12138" y="42961"/>
                  <a:pt x="345" y="43150"/>
                </a:cubicBezTo>
              </a:path>
              <a:path w="21600" h="43150" stroke="0" extrusionOk="0">
                <a:moveTo>
                  <a:pt x="1427" y="0"/>
                </a:moveTo>
                <a:cubicBezTo>
                  <a:pt x="12778" y="752"/>
                  <a:pt x="21600" y="10177"/>
                  <a:pt x="21600" y="21553"/>
                </a:cubicBezTo>
                <a:cubicBezTo>
                  <a:pt x="21600" y="33347"/>
                  <a:pt x="12138" y="42961"/>
                  <a:pt x="345" y="43150"/>
                </a:cubicBezTo>
                <a:lnTo>
                  <a:pt x="0" y="21553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0332" name="Object 28"/>
          <p:cNvGraphicFramePr>
            <a:graphicFrameLocks noChangeAspect="1"/>
          </p:cNvGraphicFramePr>
          <p:nvPr/>
        </p:nvGraphicFramePr>
        <p:xfrm>
          <a:off x="3359150" y="2681288"/>
          <a:ext cx="228600" cy="247650"/>
        </p:xfrm>
        <a:graphic>
          <a:graphicData uri="http://schemas.openxmlformats.org/presentationml/2006/ole">
            <p:oleObj spid="_x0000_s610332" name="Equation" r:id="rId11" imgW="152280" imgH="164880" progId="Equation.DSMT4">
              <p:embed/>
            </p:oleObj>
          </a:graphicData>
        </a:graphic>
      </p:graphicFrame>
      <p:sp>
        <p:nvSpPr>
          <p:cNvPr id="610333" name="Arc 29"/>
          <p:cNvSpPr>
            <a:spLocks/>
          </p:cNvSpPr>
          <p:nvPr/>
        </p:nvSpPr>
        <p:spPr bwMode="auto">
          <a:xfrm rot="-5400000" flipH="1" flipV="1">
            <a:off x="3927476" y="1990725"/>
            <a:ext cx="1357312" cy="2687637"/>
          </a:xfrm>
          <a:custGeom>
            <a:avLst/>
            <a:gdLst>
              <a:gd name="G0" fmla="+- 495 0 0"/>
              <a:gd name="G1" fmla="+- 21600 0 0"/>
              <a:gd name="G2" fmla="+- 21600 0 0"/>
              <a:gd name="T0" fmla="*/ 0 w 22095"/>
              <a:gd name="T1" fmla="*/ 6 h 43197"/>
              <a:gd name="T2" fmla="*/ 840 w 22095"/>
              <a:gd name="T3" fmla="*/ 43197 h 43197"/>
              <a:gd name="T4" fmla="*/ 495 w 22095"/>
              <a:gd name="T5" fmla="*/ 21600 h 4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95" h="43197" fill="none" extrusionOk="0">
                <a:moveTo>
                  <a:pt x="-1" y="5"/>
                </a:moveTo>
                <a:cubicBezTo>
                  <a:pt x="164" y="1"/>
                  <a:pt x="329" y="-1"/>
                  <a:pt x="495" y="0"/>
                </a:cubicBezTo>
                <a:cubicBezTo>
                  <a:pt x="12424" y="0"/>
                  <a:pt x="22095" y="9670"/>
                  <a:pt x="22095" y="21600"/>
                </a:cubicBezTo>
                <a:cubicBezTo>
                  <a:pt x="22095" y="33394"/>
                  <a:pt x="12633" y="43008"/>
                  <a:pt x="840" y="43197"/>
                </a:cubicBezTo>
              </a:path>
              <a:path w="22095" h="43197" stroke="0" extrusionOk="0">
                <a:moveTo>
                  <a:pt x="-1" y="5"/>
                </a:moveTo>
                <a:cubicBezTo>
                  <a:pt x="164" y="1"/>
                  <a:pt x="329" y="-1"/>
                  <a:pt x="495" y="0"/>
                </a:cubicBezTo>
                <a:cubicBezTo>
                  <a:pt x="12424" y="0"/>
                  <a:pt x="22095" y="9670"/>
                  <a:pt x="22095" y="21600"/>
                </a:cubicBezTo>
                <a:cubicBezTo>
                  <a:pt x="22095" y="33394"/>
                  <a:pt x="12633" y="43008"/>
                  <a:pt x="840" y="43197"/>
                </a:cubicBezTo>
                <a:lnTo>
                  <a:pt x="495" y="21600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0334" name="Object 30"/>
          <p:cNvGraphicFramePr>
            <a:graphicFrameLocks noChangeAspect="1"/>
          </p:cNvGraphicFramePr>
          <p:nvPr/>
        </p:nvGraphicFramePr>
        <p:xfrm>
          <a:off x="2968625" y="2719388"/>
          <a:ext cx="247650" cy="247650"/>
        </p:xfrm>
        <a:graphic>
          <a:graphicData uri="http://schemas.openxmlformats.org/presentationml/2006/ole">
            <p:oleObj spid="_x0000_s610334" name="Equation" r:id="rId12" imgW="164880" imgH="164880" progId="Equation.DSMT4">
              <p:embed/>
            </p:oleObj>
          </a:graphicData>
        </a:graphic>
      </p:graphicFrame>
      <p:sp>
        <p:nvSpPr>
          <p:cNvPr id="610335" name="Oval 31"/>
          <p:cNvSpPr>
            <a:spLocks noChangeArrowheads="1"/>
          </p:cNvSpPr>
          <p:nvPr/>
        </p:nvSpPr>
        <p:spPr bwMode="auto">
          <a:xfrm>
            <a:off x="4583113" y="2633663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336" name="Text Box 32"/>
          <p:cNvSpPr txBox="1">
            <a:spLocks noChangeArrowheads="1"/>
          </p:cNvSpPr>
          <p:nvPr/>
        </p:nvSpPr>
        <p:spPr bwMode="auto">
          <a:xfrm>
            <a:off x="546100" y="1180935"/>
            <a:ext cx="252344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Connection </a:t>
            </a:r>
            <a:r>
              <a:rPr lang="en-US" sz="2000" dirty="0">
                <a:solidFill>
                  <a:schemeClr val="bg1"/>
                </a:solidFill>
              </a:rPr>
              <a:t>between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Sheets (“escalator”)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0337" name="Line 33"/>
          <p:cNvSpPr>
            <a:spLocks noChangeShapeType="1"/>
          </p:cNvSpPr>
          <p:nvPr/>
        </p:nvSpPr>
        <p:spPr bwMode="auto">
          <a:xfrm>
            <a:off x="1781299" y="1876301"/>
            <a:ext cx="510640" cy="712519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10338" name="Object 34"/>
          <p:cNvGraphicFramePr>
            <a:graphicFrameLocks noChangeAspect="1"/>
          </p:cNvGraphicFramePr>
          <p:nvPr/>
        </p:nvGraphicFramePr>
        <p:xfrm>
          <a:off x="3498850" y="4329113"/>
          <a:ext cx="2355850" cy="2381250"/>
        </p:xfrm>
        <a:graphic>
          <a:graphicData uri="http://schemas.openxmlformats.org/presentationml/2006/ole">
            <p:oleObj spid="_x0000_s610338" name="Equation" r:id="rId13" imgW="1168200" imgH="1180800" progId="Equation.DSMT4">
              <p:embed/>
            </p:oleObj>
          </a:graphicData>
        </a:graphic>
      </p:graphicFrame>
      <p:sp>
        <p:nvSpPr>
          <p:cNvPr id="610356" name="Line 52"/>
          <p:cNvSpPr>
            <a:spLocks noChangeShapeType="1"/>
          </p:cNvSpPr>
          <p:nvPr/>
        </p:nvSpPr>
        <p:spPr bwMode="auto">
          <a:xfrm flipH="1" flipV="1">
            <a:off x="1724025" y="2682875"/>
            <a:ext cx="28924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0357" name="Text Box 53"/>
          <p:cNvSpPr txBox="1">
            <a:spLocks noChangeArrowheads="1"/>
          </p:cNvSpPr>
          <p:nvPr/>
        </p:nvSpPr>
        <p:spPr bwMode="auto">
          <a:xfrm>
            <a:off x="5541963" y="1514475"/>
            <a:ext cx="787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+mn-lt"/>
              </a:rPr>
              <a:t>r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 = 1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2"/>
          <p:cNvSpPr txBox="1">
            <a:spLocks noChangeArrowheads="1"/>
          </p:cNvSpPr>
          <p:nvPr/>
        </p:nvSpPr>
        <p:spPr bwMode="auto">
          <a:xfrm>
            <a:off x="18700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in Radiation Problem</a:t>
            </a:r>
          </a:p>
        </p:txBody>
      </p:sp>
      <p:sp>
        <p:nvSpPr>
          <p:cNvPr id="606259" name="Text Box 51"/>
          <p:cNvSpPr txBox="1">
            <a:spLocks noChangeArrowheads="1"/>
          </p:cNvSpPr>
          <p:nvPr/>
        </p:nvSpPr>
        <p:spPr bwMode="auto">
          <a:xfrm>
            <a:off x="339725" y="1144588"/>
            <a:ext cx="73613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Now we return to </a:t>
            </a:r>
            <a:r>
              <a:rPr lang="en-US" sz="2000" dirty="0" smtClean="0">
                <a:solidFill>
                  <a:schemeClr val="bg1"/>
                </a:solidFill>
              </a:rPr>
              <a:t>the problem (line source over </a:t>
            </a:r>
            <a:r>
              <a:rPr lang="en-US" sz="2000" u="sng" dirty="0" smtClean="0">
                <a:solidFill>
                  <a:schemeClr val="bg1"/>
                </a:solidFill>
              </a:rPr>
              <a:t>grounded slab</a:t>
            </a:r>
            <a:r>
              <a:rPr lang="en-US" sz="2000" dirty="0" smtClean="0">
                <a:solidFill>
                  <a:schemeClr val="bg1"/>
                </a:solidFill>
              </a:rPr>
              <a:t>):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06260" name="Object 52"/>
          <p:cNvGraphicFramePr>
            <a:graphicFrameLocks noChangeAspect="1"/>
          </p:cNvGraphicFramePr>
          <p:nvPr/>
        </p:nvGraphicFramePr>
        <p:xfrm>
          <a:off x="3284538" y="3512750"/>
          <a:ext cx="2125662" cy="628650"/>
        </p:xfrm>
        <a:graphic>
          <a:graphicData uri="http://schemas.openxmlformats.org/presentationml/2006/ole">
            <p:oleObj spid="_x0000_s606260" name="Equation" r:id="rId4" imgW="901440" imgH="266400" progId="Equation.DSMT4">
              <p:embed/>
            </p:oleObj>
          </a:graphicData>
        </a:graphic>
      </p:graphicFrame>
      <p:graphicFrame>
        <p:nvGraphicFramePr>
          <p:cNvPr id="606261" name="Object 53"/>
          <p:cNvGraphicFramePr>
            <a:graphicFrameLocks noChangeAspect="1"/>
          </p:cNvGraphicFramePr>
          <p:nvPr/>
        </p:nvGraphicFramePr>
        <p:xfrm>
          <a:off x="1308166" y="1657309"/>
          <a:ext cx="6220460" cy="1589244"/>
        </p:xfrm>
        <a:graphic>
          <a:graphicData uri="http://schemas.openxmlformats.org/presentationml/2006/ole">
            <p:oleObj spid="_x0000_s606261" name="Equation" r:id="rId5" imgW="2336760" imgH="59688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7400" y="4681525"/>
            <a:ext cx="464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Note: There are no branch points from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</a:rPr>
              <a:t>y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: 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606262" name="Object 54"/>
          <p:cNvGraphicFramePr>
            <a:graphicFrameLocks noChangeAspect="1"/>
          </p:cNvGraphicFramePr>
          <p:nvPr/>
        </p:nvGraphicFramePr>
        <p:xfrm>
          <a:off x="1407783" y="5155281"/>
          <a:ext cx="1689100" cy="500062"/>
        </p:xfrm>
        <a:graphic>
          <a:graphicData uri="http://schemas.openxmlformats.org/presentationml/2006/ole">
            <p:oleObj spid="_x0000_s606262" name="Equation" r:id="rId6" imgW="901440" imgH="266400" progId="Equation.DSMT4">
              <p:embed/>
            </p:oleObj>
          </a:graphicData>
        </a:graphic>
      </p:graphicFrame>
      <p:graphicFrame>
        <p:nvGraphicFramePr>
          <p:cNvPr id="606263" name="Object 55"/>
          <p:cNvGraphicFramePr>
            <a:graphicFrameLocks noChangeAspect="1"/>
          </p:cNvGraphicFramePr>
          <p:nvPr/>
        </p:nvGraphicFramePr>
        <p:xfrm>
          <a:off x="3598533" y="5201554"/>
          <a:ext cx="2814637" cy="498239"/>
        </p:xfrm>
        <a:graphic>
          <a:graphicData uri="http://schemas.openxmlformats.org/presentationml/2006/ole">
            <p:oleObj spid="_x0000_s606263" name="Equation" r:id="rId7" imgW="1358640" imgH="241200" progId="Equation.DSMT4">
              <p:embed/>
            </p:oleObj>
          </a:graphicData>
        </a:graphic>
      </p:graphicFrame>
      <p:graphicFrame>
        <p:nvGraphicFramePr>
          <p:cNvPr id="606264" name="Object 56"/>
          <p:cNvGraphicFramePr>
            <a:graphicFrameLocks noChangeAspect="1"/>
          </p:cNvGraphicFramePr>
          <p:nvPr/>
        </p:nvGraphicFramePr>
        <p:xfrm>
          <a:off x="6854495" y="5146760"/>
          <a:ext cx="1044575" cy="687971"/>
        </p:xfrm>
        <a:graphic>
          <a:graphicData uri="http://schemas.openxmlformats.org/presentationml/2006/ole">
            <p:oleObj spid="_x0000_s606264" name="Equation" r:id="rId8" imgW="596880" imgH="393480" progId="Equation.DSMT4">
              <p:embed/>
            </p:oleObj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8805" y="6069121"/>
            <a:ext cx="486950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(The integrand is an </a:t>
            </a:r>
            <a:r>
              <a:rPr lang="en-US" dirty="0">
                <a:solidFill>
                  <a:schemeClr val="hlink"/>
                </a:solidFill>
              </a:rPr>
              <a:t>even</a:t>
            </a:r>
            <a:r>
              <a:rPr lang="en-US" dirty="0">
                <a:solidFill>
                  <a:schemeClr val="bg1"/>
                </a:solidFill>
              </a:rPr>
              <a:t> function of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ext Box 2"/>
          <p:cNvSpPr txBox="1">
            <a:spLocks noChangeArrowheads="1"/>
          </p:cNvSpPr>
          <p:nvPr/>
        </p:nvSpPr>
        <p:spPr bwMode="auto">
          <a:xfrm>
            <a:off x="1666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</a:t>
            </a:r>
          </a:p>
        </p:txBody>
      </p:sp>
      <p:graphicFrame>
        <p:nvGraphicFramePr>
          <p:cNvPr id="651267" name="Object 3"/>
          <p:cNvGraphicFramePr>
            <a:graphicFrameLocks noChangeAspect="1"/>
          </p:cNvGraphicFramePr>
          <p:nvPr/>
        </p:nvGraphicFramePr>
        <p:xfrm>
          <a:off x="2079625" y="1311275"/>
          <a:ext cx="5121275" cy="1227138"/>
        </p:xfrm>
        <a:graphic>
          <a:graphicData uri="http://schemas.openxmlformats.org/presentationml/2006/ole">
            <p:oleObj spid="_x0000_s651267" name="Equation" r:id="rId4" imgW="2171520" imgH="520560" progId="Equation.DSMT4">
              <p:embed/>
            </p:oleObj>
          </a:graphicData>
        </a:graphic>
      </p:graphicFrame>
      <p:sp>
        <p:nvSpPr>
          <p:cNvPr id="651268" name="Text Box 4"/>
          <p:cNvSpPr txBox="1">
            <a:spLocks noChangeArrowheads="1"/>
          </p:cNvSpPr>
          <p:nvPr/>
        </p:nvSpPr>
        <p:spPr bwMode="auto">
          <a:xfrm>
            <a:off x="1109663" y="4498013"/>
            <a:ext cx="2736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Branch points appear at  </a:t>
            </a:r>
          </a:p>
        </p:txBody>
      </p:sp>
      <p:graphicFrame>
        <p:nvGraphicFramePr>
          <p:cNvPr id="651269" name="Object 5"/>
          <p:cNvGraphicFramePr>
            <a:graphicFrameLocks noChangeAspect="1"/>
          </p:cNvGraphicFramePr>
          <p:nvPr/>
        </p:nvGraphicFramePr>
        <p:xfrm>
          <a:off x="3878263" y="4444038"/>
          <a:ext cx="1157287" cy="468312"/>
        </p:xfrm>
        <a:graphic>
          <a:graphicData uri="http://schemas.openxmlformats.org/presentationml/2006/ole">
            <p:oleObj spid="_x0000_s651269" name="Equation" r:id="rId5" imgW="469800" imgH="190440" progId="Equation.DSMT4">
              <p:embed/>
            </p:oleObj>
          </a:graphicData>
        </a:graphic>
      </p:graphicFrame>
      <p:sp>
        <p:nvSpPr>
          <p:cNvPr id="651270" name="Text Box 6"/>
          <p:cNvSpPr txBox="1">
            <a:spLocks noChangeArrowheads="1"/>
          </p:cNvSpPr>
          <p:nvPr/>
        </p:nvSpPr>
        <p:spPr bwMode="auto">
          <a:xfrm>
            <a:off x="1028700" y="5331450"/>
            <a:ext cx="2813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No branch cuts appear at </a:t>
            </a:r>
          </a:p>
        </p:txBody>
      </p:sp>
      <p:graphicFrame>
        <p:nvGraphicFramePr>
          <p:cNvPr id="651271" name="Object 7"/>
          <p:cNvGraphicFramePr>
            <a:graphicFrameLocks noChangeAspect="1"/>
          </p:cNvGraphicFramePr>
          <p:nvPr/>
        </p:nvGraphicFramePr>
        <p:xfrm>
          <a:off x="3897313" y="5307638"/>
          <a:ext cx="1125537" cy="468312"/>
        </p:xfrm>
        <a:graphic>
          <a:graphicData uri="http://schemas.openxmlformats.org/presentationml/2006/ole">
            <p:oleObj spid="_x0000_s651271" name="Equation" r:id="rId6" imgW="457200" imgH="190440" progId="Equation.DSMT4">
              <p:embed/>
            </p:oleObj>
          </a:graphicData>
        </a:graphic>
      </p:graphicFrame>
      <p:sp>
        <p:nvSpPr>
          <p:cNvPr id="651272" name="Text Box 8"/>
          <p:cNvSpPr txBox="1">
            <a:spLocks noChangeArrowheads="1"/>
          </p:cNvSpPr>
          <p:nvPr/>
        </p:nvSpPr>
        <p:spPr bwMode="auto">
          <a:xfrm>
            <a:off x="5129524" y="5404104"/>
            <a:ext cx="357509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(The integrand is an even function of </a:t>
            </a:r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sz="1400" i="1" baseline="-25000" dirty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en-US" sz="140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651273" name="Text Box 9"/>
          <p:cNvSpPr txBox="1">
            <a:spLocks noChangeArrowheads="1"/>
          </p:cNvSpPr>
          <p:nvPr/>
        </p:nvSpPr>
        <p:spPr bwMode="auto">
          <a:xfrm>
            <a:off x="899990" y="2934010"/>
            <a:ext cx="7432675" cy="671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arbitrary that we have factored out a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j</a:t>
            </a:r>
            <a:r>
              <a:rPr lang="en-US" dirty="0">
                <a:solidFill>
                  <a:schemeClr val="bg1"/>
                </a:solidFill>
              </a:rPr>
              <a:t> instead of a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+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j</a:t>
            </a:r>
            <a:r>
              <a:rPr lang="en-US" dirty="0">
                <a:solidFill>
                  <a:schemeClr val="bg1"/>
                </a:solidFill>
              </a:rPr>
              <a:t>, since we have not yet determined the meaning of the square </a:t>
            </a:r>
            <a:r>
              <a:rPr lang="en-US" dirty="0" smtClean="0">
                <a:solidFill>
                  <a:schemeClr val="bg1"/>
                </a:solidFill>
              </a:rPr>
              <a:t>roots yet.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1666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(cont.)</a:t>
            </a:r>
          </a:p>
        </p:txBody>
      </p:sp>
      <p:graphicFrame>
        <p:nvGraphicFramePr>
          <p:cNvPr id="630787" name="Object 3"/>
          <p:cNvGraphicFramePr>
            <a:graphicFrameLocks noChangeAspect="1"/>
          </p:cNvGraphicFramePr>
          <p:nvPr/>
        </p:nvGraphicFramePr>
        <p:xfrm>
          <a:off x="2637229" y="1130877"/>
          <a:ext cx="3722688" cy="560388"/>
        </p:xfrm>
        <a:graphic>
          <a:graphicData uri="http://schemas.openxmlformats.org/presentationml/2006/ole">
            <p:oleObj spid="_x0000_s630787" name="Equation" r:id="rId4" imgW="1600200" imgH="241200" progId="Equation.DSMT4">
              <p:embed/>
            </p:oleObj>
          </a:graphicData>
        </a:graphic>
      </p:graphicFrame>
      <p:grpSp>
        <p:nvGrpSpPr>
          <p:cNvPr id="630788" name="Group 4"/>
          <p:cNvGrpSpPr>
            <a:grpSpLocks/>
          </p:cNvGrpSpPr>
          <p:nvPr/>
        </p:nvGrpSpPr>
        <p:grpSpPr bwMode="auto">
          <a:xfrm>
            <a:off x="1258888" y="2082800"/>
            <a:ext cx="6604000" cy="3654425"/>
            <a:chOff x="1009" y="1870"/>
            <a:chExt cx="4160" cy="2302"/>
          </a:xfrm>
        </p:grpSpPr>
        <p:sp>
          <p:nvSpPr>
            <p:cNvPr id="630789" name="Line 5"/>
            <p:cNvSpPr>
              <a:spLocks noChangeShapeType="1"/>
            </p:cNvSpPr>
            <p:nvPr/>
          </p:nvSpPr>
          <p:spPr bwMode="auto">
            <a:xfrm flipV="1">
              <a:off x="2911" y="2184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0790" name="Object 6"/>
            <p:cNvGraphicFramePr>
              <a:graphicFrameLocks noChangeAspect="1"/>
            </p:cNvGraphicFramePr>
            <p:nvPr/>
          </p:nvGraphicFramePr>
          <p:xfrm>
            <a:off x="3006" y="2806"/>
            <a:ext cx="222" cy="261"/>
          </p:xfrm>
          <a:graphic>
            <a:graphicData uri="http://schemas.openxmlformats.org/presentationml/2006/ole">
              <p:oleObj spid="_x0000_s630790" name="Equation" r:id="rId5" imgW="152280" imgH="177480" progId="Equation.DSMT4">
                <p:embed/>
              </p:oleObj>
            </a:graphicData>
          </a:graphic>
        </p:graphicFrame>
        <p:graphicFrame>
          <p:nvGraphicFramePr>
            <p:cNvPr id="630791" name="Object 7"/>
            <p:cNvGraphicFramePr>
              <a:graphicFrameLocks noChangeAspect="1"/>
            </p:cNvGraphicFramePr>
            <p:nvPr/>
          </p:nvGraphicFramePr>
          <p:xfrm>
            <a:off x="4914" y="2990"/>
            <a:ext cx="255" cy="286"/>
          </p:xfrm>
          <a:graphic>
            <a:graphicData uri="http://schemas.openxmlformats.org/presentationml/2006/ole">
              <p:oleObj spid="_x0000_s630791" name="Equation" r:id="rId6" imgW="203040" imgH="228600" progId="Equation.DSMT4">
                <p:embed/>
              </p:oleObj>
            </a:graphicData>
          </a:graphic>
        </p:graphicFrame>
        <p:sp>
          <p:nvSpPr>
            <p:cNvPr id="630792" name="Line 8"/>
            <p:cNvSpPr>
              <a:spLocks noChangeShapeType="1"/>
            </p:cNvSpPr>
            <p:nvPr/>
          </p:nvSpPr>
          <p:spPr bwMode="auto">
            <a:xfrm>
              <a:off x="1009" y="3130"/>
              <a:ext cx="380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0793" name="Object 9"/>
            <p:cNvGraphicFramePr>
              <a:graphicFrameLocks noChangeAspect="1"/>
            </p:cNvGraphicFramePr>
            <p:nvPr/>
          </p:nvGraphicFramePr>
          <p:xfrm>
            <a:off x="2780" y="1870"/>
            <a:ext cx="240" cy="288"/>
          </p:xfrm>
          <a:graphic>
            <a:graphicData uri="http://schemas.openxmlformats.org/presentationml/2006/ole">
              <p:oleObj spid="_x0000_s630793" name="Equation" r:id="rId7" imgW="190440" imgH="228600" progId="Equation.DSMT4">
                <p:embed/>
              </p:oleObj>
            </a:graphicData>
          </a:graphic>
        </p:graphicFrame>
        <p:sp>
          <p:nvSpPr>
            <p:cNvPr id="630794" name="Line 10"/>
            <p:cNvSpPr>
              <a:spLocks noChangeShapeType="1"/>
            </p:cNvSpPr>
            <p:nvPr/>
          </p:nvSpPr>
          <p:spPr bwMode="auto">
            <a:xfrm>
              <a:off x="1103" y="3127"/>
              <a:ext cx="363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0795" name="Line 11"/>
            <p:cNvSpPr>
              <a:spLocks noChangeShapeType="1"/>
            </p:cNvSpPr>
            <p:nvPr/>
          </p:nvSpPr>
          <p:spPr bwMode="auto">
            <a:xfrm>
              <a:off x="3165" y="3126"/>
              <a:ext cx="9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0796" name="Line 12"/>
            <p:cNvSpPr>
              <a:spLocks noChangeShapeType="1"/>
            </p:cNvSpPr>
            <p:nvPr/>
          </p:nvSpPr>
          <p:spPr bwMode="auto">
            <a:xfrm>
              <a:off x="2106" y="3048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0797" name="Line 13"/>
            <p:cNvSpPr>
              <a:spLocks noChangeShapeType="1"/>
            </p:cNvSpPr>
            <p:nvPr/>
          </p:nvSpPr>
          <p:spPr bwMode="auto">
            <a:xfrm>
              <a:off x="3721" y="3054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0798" name="Line 14"/>
            <p:cNvSpPr>
              <a:spLocks noChangeShapeType="1"/>
            </p:cNvSpPr>
            <p:nvPr/>
          </p:nvSpPr>
          <p:spPr bwMode="auto">
            <a:xfrm>
              <a:off x="4374" y="3054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0799" name="Freeform 15"/>
            <p:cNvSpPr>
              <a:spLocks/>
            </p:cNvSpPr>
            <p:nvPr/>
          </p:nvSpPr>
          <p:spPr bwMode="auto">
            <a:xfrm>
              <a:off x="2099" y="2064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0800" name="Oval 16"/>
            <p:cNvSpPr>
              <a:spLocks noChangeArrowheads="1"/>
            </p:cNvSpPr>
            <p:nvPr/>
          </p:nvSpPr>
          <p:spPr bwMode="auto">
            <a:xfrm>
              <a:off x="2073" y="3093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801" name="Oval 17"/>
            <p:cNvSpPr>
              <a:spLocks noChangeArrowheads="1"/>
            </p:cNvSpPr>
            <p:nvPr/>
          </p:nvSpPr>
          <p:spPr bwMode="auto">
            <a:xfrm>
              <a:off x="3691" y="3090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802" name="Freeform 18"/>
            <p:cNvSpPr>
              <a:spLocks/>
            </p:cNvSpPr>
            <p:nvPr/>
          </p:nvSpPr>
          <p:spPr bwMode="auto">
            <a:xfrm flipV="1">
              <a:off x="3716" y="3106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0803" name="Object 19"/>
            <p:cNvGraphicFramePr>
              <a:graphicFrameLocks noChangeAspect="1"/>
            </p:cNvGraphicFramePr>
            <p:nvPr/>
          </p:nvGraphicFramePr>
          <p:xfrm>
            <a:off x="1911" y="3258"/>
            <a:ext cx="352" cy="317"/>
          </p:xfrm>
          <a:graphic>
            <a:graphicData uri="http://schemas.openxmlformats.org/presentationml/2006/ole">
              <p:oleObj spid="_x0000_s630803" name="Equation" r:id="rId8" imgW="253800" imgH="228600" progId="Equation.DSMT4">
                <p:embed/>
              </p:oleObj>
            </a:graphicData>
          </a:graphic>
        </p:graphicFrame>
        <p:graphicFrame>
          <p:nvGraphicFramePr>
            <p:cNvPr id="630804" name="Object 20"/>
            <p:cNvGraphicFramePr>
              <a:graphicFrameLocks noChangeAspect="1"/>
            </p:cNvGraphicFramePr>
            <p:nvPr/>
          </p:nvGraphicFramePr>
          <p:xfrm>
            <a:off x="3624" y="2742"/>
            <a:ext cx="237" cy="329"/>
          </p:xfrm>
          <a:graphic>
            <a:graphicData uri="http://schemas.openxmlformats.org/presentationml/2006/ole">
              <p:oleObj spid="_x0000_s630804" name="Equation" r:id="rId9" imgW="164880" imgH="228600" progId="Equation.DSMT4">
                <p:embed/>
              </p:oleObj>
            </a:graphicData>
          </a:graphic>
        </p:graphicFrame>
        <p:grpSp>
          <p:nvGrpSpPr>
            <p:cNvPr id="630805" name="Group 21"/>
            <p:cNvGrpSpPr>
              <a:grpSpLocks/>
            </p:cNvGrpSpPr>
            <p:nvPr/>
          </p:nvGrpSpPr>
          <p:grpSpPr bwMode="auto">
            <a:xfrm>
              <a:off x="4002" y="3196"/>
              <a:ext cx="108" cy="112"/>
              <a:chOff x="1536" y="1312"/>
              <a:chExt cx="108" cy="172"/>
            </a:xfrm>
          </p:grpSpPr>
          <p:sp>
            <p:nvSpPr>
              <p:cNvPr id="630806" name="Line 22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0807" name="Line 23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30808" name="Group 24"/>
            <p:cNvGrpSpPr>
              <a:grpSpLocks/>
            </p:cNvGrpSpPr>
            <p:nvPr/>
          </p:nvGrpSpPr>
          <p:grpSpPr bwMode="auto">
            <a:xfrm>
              <a:off x="1756" y="2910"/>
              <a:ext cx="108" cy="112"/>
              <a:chOff x="1536" y="1312"/>
              <a:chExt cx="108" cy="172"/>
            </a:xfrm>
          </p:grpSpPr>
          <p:sp>
            <p:nvSpPr>
              <p:cNvPr id="630809" name="Line 2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0810" name="Line 2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aphicFrame>
          <p:nvGraphicFramePr>
            <p:cNvPr id="630811" name="Object 27"/>
            <p:cNvGraphicFramePr>
              <a:graphicFrameLocks noChangeAspect="1"/>
            </p:cNvGraphicFramePr>
            <p:nvPr/>
          </p:nvGraphicFramePr>
          <p:xfrm>
            <a:off x="4426" y="3212"/>
            <a:ext cx="184" cy="276"/>
          </p:xfrm>
          <a:graphic>
            <a:graphicData uri="http://schemas.openxmlformats.org/presentationml/2006/ole">
              <p:oleObj spid="_x0000_s630811" name="Equation" r:id="rId10" imgW="152280" imgH="228600" progId="Equation.DSMT4">
                <p:embed/>
              </p:oleObj>
            </a:graphicData>
          </a:graphic>
        </p:graphicFrame>
        <p:graphicFrame>
          <p:nvGraphicFramePr>
            <p:cNvPr id="630812" name="Object 28"/>
            <p:cNvGraphicFramePr>
              <a:graphicFrameLocks noChangeAspect="1"/>
            </p:cNvGraphicFramePr>
            <p:nvPr/>
          </p:nvGraphicFramePr>
          <p:xfrm>
            <a:off x="1192" y="3214"/>
            <a:ext cx="292" cy="276"/>
          </p:xfrm>
          <a:graphic>
            <a:graphicData uri="http://schemas.openxmlformats.org/presentationml/2006/ole">
              <p:oleObj spid="_x0000_s630812" name="Equation" r:id="rId11" imgW="241200" imgH="228600" progId="Equation.DSMT4">
                <p:embed/>
              </p:oleObj>
            </a:graphicData>
          </a:graphic>
        </p:graphicFrame>
        <p:sp>
          <p:nvSpPr>
            <p:cNvPr id="630813" name="Line 29"/>
            <p:cNvSpPr>
              <a:spLocks noChangeShapeType="1"/>
            </p:cNvSpPr>
            <p:nvPr/>
          </p:nvSpPr>
          <p:spPr bwMode="auto">
            <a:xfrm>
              <a:off x="1495" y="3047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30814" name="Text Box 30"/>
          <p:cNvSpPr txBox="1">
            <a:spLocks noChangeArrowheads="1"/>
          </p:cNvSpPr>
          <p:nvPr/>
        </p:nvSpPr>
        <p:spPr bwMode="auto">
          <a:xfrm>
            <a:off x="1552699" y="6058416"/>
            <a:ext cx="5768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Branch cuts are lines we are not allowed to cross.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52" name="Text Box 20"/>
          <p:cNvSpPr txBox="1">
            <a:spLocks noChangeArrowheads="1"/>
          </p:cNvSpPr>
          <p:nvPr/>
        </p:nvSpPr>
        <p:spPr bwMode="auto">
          <a:xfrm>
            <a:off x="821093" y="1439152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</a:t>
            </a:r>
          </a:p>
        </p:txBody>
      </p:sp>
      <p:graphicFrame>
        <p:nvGraphicFramePr>
          <p:cNvPr id="607253" name="Object 21"/>
          <p:cNvGraphicFramePr>
            <a:graphicFrameLocks noChangeAspect="1"/>
          </p:cNvGraphicFramePr>
          <p:nvPr/>
        </p:nvGraphicFramePr>
        <p:xfrm>
          <a:off x="1722438" y="1235075"/>
          <a:ext cx="1765300" cy="1012825"/>
        </p:xfrm>
        <a:graphic>
          <a:graphicData uri="http://schemas.openxmlformats.org/presentationml/2006/ole">
            <p:oleObj spid="_x0000_s607253" name="Equation" r:id="rId4" imgW="774360" imgH="444240" progId="Equation.DSMT4">
              <p:embed/>
            </p:oleObj>
          </a:graphicData>
        </a:graphic>
      </p:graphicFrame>
      <p:grpSp>
        <p:nvGrpSpPr>
          <p:cNvPr id="607262" name="Group 30"/>
          <p:cNvGrpSpPr>
            <a:grpSpLocks/>
          </p:cNvGrpSpPr>
          <p:nvPr/>
        </p:nvGrpSpPr>
        <p:grpSpPr bwMode="auto">
          <a:xfrm>
            <a:off x="2233613" y="2913063"/>
            <a:ext cx="6681787" cy="3346450"/>
            <a:chOff x="1009" y="1777"/>
            <a:chExt cx="4209" cy="2108"/>
          </a:xfrm>
        </p:grpSpPr>
        <p:sp>
          <p:nvSpPr>
            <p:cNvPr id="607235" name="Line 3"/>
            <p:cNvSpPr>
              <a:spLocks noChangeShapeType="1"/>
            </p:cNvSpPr>
            <p:nvPr/>
          </p:nvSpPr>
          <p:spPr bwMode="auto">
            <a:xfrm flipV="1">
              <a:off x="2911" y="1897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07237" name="Object 5"/>
            <p:cNvGraphicFramePr>
              <a:graphicFrameLocks noChangeAspect="1"/>
            </p:cNvGraphicFramePr>
            <p:nvPr/>
          </p:nvGraphicFramePr>
          <p:xfrm>
            <a:off x="4914" y="2705"/>
            <a:ext cx="304" cy="342"/>
          </p:xfrm>
          <a:graphic>
            <a:graphicData uri="http://schemas.openxmlformats.org/presentationml/2006/ole">
              <p:oleObj spid="_x0000_s607237" name="Equation" r:id="rId5" imgW="203040" imgH="228600" progId="Equation.DSMT4">
                <p:embed/>
              </p:oleObj>
            </a:graphicData>
          </a:graphic>
        </p:graphicFrame>
        <p:sp>
          <p:nvSpPr>
            <p:cNvPr id="607238" name="Line 6"/>
            <p:cNvSpPr>
              <a:spLocks noChangeShapeType="1"/>
            </p:cNvSpPr>
            <p:nvPr/>
          </p:nvSpPr>
          <p:spPr bwMode="auto">
            <a:xfrm>
              <a:off x="1009" y="2843"/>
              <a:ext cx="380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07239" name="Object 7"/>
            <p:cNvGraphicFramePr>
              <a:graphicFrameLocks noChangeAspect="1"/>
            </p:cNvGraphicFramePr>
            <p:nvPr/>
          </p:nvGraphicFramePr>
          <p:xfrm>
            <a:off x="3036" y="1804"/>
            <a:ext cx="285" cy="342"/>
          </p:xfrm>
          <a:graphic>
            <a:graphicData uri="http://schemas.openxmlformats.org/presentationml/2006/ole">
              <p:oleObj spid="_x0000_s607239" name="Equation" r:id="rId6" imgW="190440" imgH="228600" progId="Equation.DSMT4">
                <p:embed/>
              </p:oleObj>
            </a:graphicData>
          </a:graphic>
        </p:graphicFrame>
        <p:sp>
          <p:nvSpPr>
            <p:cNvPr id="607242" name="Line 10"/>
            <p:cNvSpPr>
              <a:spLocks noChangeShapeType="1"/>
            </p:cNvSpPr>
            <p:nvPr/>
          </p:nvSpPr>
          <p:spPr bwMode="auto">
            <a:xfrm>
              <a:off x="2106" y="2761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3" name="Line 11"/>
            <p:cNvSpPr>
              <a:spLocks noChangeShapeType="1"/>
            </p:cNvSpPr>
            <p:nvPr/>
          </p:nvSpPr>
          <p:spPr bwMode="auto">
            <a:xfrm>
              <a:off x="3721" y="2767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6" name="Freeform 14"/>
            <p:cNvSpPr>
              <a:spLocks/>
            </p:cNvSpPr>
            <p:nvPr/>
          </p:nvSpPr>
          <p:spPr bwMode="auto">
            <a:xfrm>
              <a:off x="2099" y="1777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7" name="Oval 15"/>
            <p:cNvSpPr>
              <a:spLocks noChangeArrowheads="1"/>
            </p:cNvSpPr>
            <p:nvPr/>
          </p:nvSpPr>
          <p:spPr bwMode="auto">
            <a:xfrm>
              <a:off x="2073" y="2806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48" name="Oval 16"/>
            <p:cNvSpPr>
              <a:spLocks noChangeArrowheads="1"/>
            </p:cNvSpPr>
            <p:nvPr/>
          </p:nvSpPr>
          <p:spPr bwMode="auto">
            <a:xfrm>
              <a:off x="3691" y="2803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49" name="Freeform 17"/>
            <p:cNvSpPr>
              <a:spLocks/>
            </p:cNvSpPr>
            <p:nvPr/>
          </p:nvSpPr>
          <p:spPr bwMode="auto">
            <a:xfrm flipV="1">
              <a:off x="3716" y="2819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07250" name="Object 18"/>
            <p:cNvGraphicFramePr>
              <a:graphicFrameLocks noChangeAspect="1"/>
            </p:cNvGraphicFramePr>
            <p:nvPr/>
          </p:nvGraphicFramePr>
          <p:xfrm>
            <a:off x="1911" y="2946"/>
            <a:ext cx="380" cy="342"/>
          </p:xfrm>
          <a:graphic>
            <a:graphicData uri="http://schemas.openxmlformats.org/presentationml/2006/ole">
              <p:oleObj spid="_x0000_s607250" name="Equation" r:id="rId7" imgW="253800" imgH="228600" progId="Equation.DSMT4">
                <p:embed/>
              </p:oleObj>
            </a:graphicData>
          </a:graphic>
        </p:graphicFrame>
        <p:graphicFrame>
          <p:nvGraphicFramePr>
            <p:cNvPr id="607251" name="Object 19"/>
            <p:cNvGraphicFramePr>
              <a:graphicFrameLocks noChangeAspect="1"/>
            </p:cNvGraphicFramePr>
            <p:nvPr/>
          </p:nvGraphicFramePr>
          <p:xfrm>
            <a:off x="3596" y="2451"/>
            <a:ext cx="247" cy="342"/>
          </p:xfrm>
          <a:graphic>
            <a:graphicData uri="http://schemas.openxmlformats.org/presentationml/2006/ole">
              <p:oleObj spid="_x0000_s607251" name="Equation" r:id="rId8" imgW="164880" imgH="228600" progId="Equation.DSMT4">
                <p:embed/>
              </p:oleObj>
            </a:graphicData>
          </a:graphic>
        </p:graphicFrame>
        <p:sp>
          <p:nvSpPr>
            <p:cNvPr id="607255" name="Oval 23"/>
            <p:cNvSpPr>
              <a:spLocks noChangeArrowheads="1"/>
            </p:cNvSpPr>
            <p:nvPr/>
          </p:nvSpPr>
          <p:spPr bwMode="auto">
            <a:xfrm>
              <a:off x="4092" y="2785"/>
              <a:ext cx="105" cy="11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7256" name="Text Box 24"/>
          <p:cNvSpPr txBox="1">
            <a:spLocks noChangeArrowheads="1"/>
          </p:cNvSpPr>
          <p:nvPr/>
        </p:nvSpPr>
        <p:spPr bwMode="auto">
          <a:xfrm>
            <a:off x="4702175" y="1624013"/>
            <a:ext cx="1060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Choose</a:t>
            </a:r>
          </a:p>
        </p:txBody>
      </p:sp>
      <p:graphicFrame>
        <p:nvGraphicFramePr>
          <p:cNvPr id="607257" name="Object 25"/>
          <p:cNvGraphicFramePr>
            <a:graphicFrameLocks noChangeAspect="1"/>
          </p:cNvGraphicFramePr>
          <p:nvPr/>
        </p:nvGraphicFramePr>
        <p:xfrm>
          <a:off x="6094413" y="1335088"/>
          <a:ext cx="2139950" cy="1038225"/>
        </p:xfrm>
        <a:graphic>
          <a:graphicData uri="http://schemas.openxmlformats.org/presentationml/2006/ole">
            <p:oleObj spid="_x0000_s607257" name="Equation" r:id="rId9" imgW="863280" imgH="419040" progId="Equation.DSMT4">
              <p:embed/>
            </p:oleObj>
          </a:graphicData>
        </a:graphic>
      </p:graphicFrame>
      <p:sp>
        <p:nvSpPr>
          <p:cNvPr id="607258" name="Text Box 26"/>
          <p:cNvSpPr txBox="1">
            <a:spLocks noChangeArrowheads="1"/>
          </p:cNvSpPr>
          <p:nvPr/>
        </p:nvSpPr>
        <p:spPr bwMode="auto">
          <a:xfrm>
            <a:off x="188913" y="5616575"/>
            <a:ext cx="472757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choice then uniquely defines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u="sng" dirty="0">
                <a:solidFill>
                  <a:schemeClr val="bg1"/>
                </a:solidFill>
              </a:rPr>
              <a:t>everywhere</a:t>
            </a:r>
            <a:r>
              <a:rPr lang="en-US" sz="2000" dirty="0">
                <a:solidFill>
                  <a:schemeClr val="bg1"/>
                </a:solidFill>
              </a:rPr>
              <a:t> in the complex plane.</a:t>
            </a:r>
          </a:p>
        </p:txBody>
      </p:sp>
      <p:graphicFrame>
        <p:nvGraphicFramePr>
          <p:cNvPr id="607260" name="Object 28"/>
          <p:cNvGraphicFramePr>
            <a:graphicFrameLocks noChangeAspect="1"/>
          </p:cNvGraphicFramePr>
          <p:nvPr/>
        </p:nvGraphicFramePr>
        <p:xfrm>
          <a:off x="362492" y="2897476"/>
          <a:ext cx="1620692" cy="480436"/>
        </p:xfrm>
        <a:graphic>
          <a:graphicData uri="http://schemas.openxmlformats.org/presentationml/2006/ole">
            <p:oleObj spid="_x0000_s607260" name="Equation" r:id="rId10" imgW="901440" imgH="266400" progId="Equation.DSMT4">
              <p:embed/>
            </p:oleObj>
          </a:graphicData>
        </a:graphic>
      </p:graphicFrame>
      <p:graphicFrame>
        <p:nvGraphicFramePr>
          <p:cNvPr id="607261" name="Object 29"/>
          <p:cNvGraphicFramePr>
            <a:graphicFrameLocks noChangeAspect="1"/>
          </p:cNvGraphicFramePr>
          <p:nvPr/>
        </p:nvGraphicFramePr>
        <p:xfrm>
          <a:off x="369522" y="3321250"/>
          <a:ext cx="2908074" cy="439002"/>
        </p:xfrm>
        <a:graphic>
          <a:graphicData uri="http://schemas.openxmlformats.org/presentationml/2006/ole">
            <p:oleObj spid="_x0000_s607261" name="Equation" r:id="rId11" imgW="1600200" imgH="241200" progId="Equation.DSMT4">
              <p:embed/>
            </p:oleObj>
          </a:graphicData>
        </a:graphic>
      </p:graphicFrame>
      <p:sp>
        <p:nvSpPr>
          <p:cNvPr id="607263" name="Text Box 31"/>
          <p:cNvSpPr txBox="1">
            <a:spLocks noChangeArrowheads="1"/>
          </p:cNvSpPr>
          <p:nvPr/>
        </p:nvSpPr>
        <p:spPr bwMode="auto">
          <a:xfrm>
            <a:off x="18700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(cont.)</a:t>
            </a:r>
          </a:p>
        </p:txBody>
      </p:sp>
      <p:graphicFrame>
        <p:nvGraphicFramePr>
          <p:cNvPr id="607264" name="Object 32"/>
          <p:cNvGraphicFramePr>
            <a:graphicFrameLocks noChangeAspect="1"/>
          </p:cNvGraphicFramePr>
          <p:nvPr/>
        </p:nvGraphicFramePr>
        <p:xfrm>
          <a:off x="5889625" y="1281113"/>
          <a:ext cx="439738" cy="1173162"/>
        </p:xfrm>
        <a:graphic>
          <a:graphicData uri="http://schemas.openxmlformats.org/presentationml/2006/ole">
            <p:oleObj spid="_x0000_s607264" name="Equation" r:id="rId12" imgW="177480" imgH="596880" progId="Equation.DSMT4">
              <p:embed/>
            </p:oleObj>
          </a:graphicData>
        </a:graphic>
      </p:graphicFrame>
      <p:sp>
        <p:nvSpPr>
          <p:cNvPr id="607265" name="Text Box 33"/>
          <p:cNvSpPr txBox="1">
            <a:spLocks noChangeArrowheads="1"/>
          </p:cNvSpPr>
          <p:nvPr/>
        </p:nvSpPr>
        <p:spPr bwMode="auto">
          <a:xfrm>
            <a:off x="6310374" y="2521590"/>
            <a:ext cx="1352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 this point</a:t>
            </a:r>
          </a:p>
        </p:txBody>
      </p:sp>
      <p:sp>
        <p:nvSpPr>
          <p:cNvPr id="607266" name="Line 34"/>
          <p:cNvSpPr>
            <a:spLocks noChangeShapeType="1"/>
          </p:cNvSpPr>
          <p:nvPr/>
        </p:nvSpPr>
        <p:spPr bwMode="auto">
          <a:xfrm>
            <a:off x="6828312" y="3016332"/>
            <a:ext cx="334488" cy="137786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07267" name="Object 35"/>
          <p:cNvGraphicFramePr>
            <a:graphicFrameLocks noChangeAspect="1"/>
          </p:cNvGraphicFramePr>
          <p:nvPr/>
        </p:nvGraphicFramePr>
        <p:xfrm>
          <a:off x="6966585" y="5114608"/>
          <a:ext cx="1744663" cy="614362"/>
        </p:xfrm>
        <a:graphic>
          <a:graphicData uri="http://schemas.openxmlformats.org/presentationml/2006/ole">
            <p:oleObj spid="_x0000_s607267" name="Equation" r:id="rId13" imgW="685800" imgH="241200" progId="Equation.DSMT4">
              <p:embed/>
            </p:oleObj>
          </a:graphicData>
        </a:graphic>
      </p:graphicFrame>
      <p:sp>
        <p:nvSpPr>
          <p:cNvPr id="29" name="AutoShape 33"/>
          <p:cNvSpPr>
            <a:spLocks/>
          </p:cNvSpPr>
          <p:nvPr/>
        </p:nvSpPr>
        <p:spPr bwMode="auto">
          <a:xfrm>
            <a:off x="1574800" y="1193800"/>
            <a:ext cx="88900" cy="990600"/>
          </a:xfrm>
          <a:prstGeom prst="leftBrace">
            <a:avLst>
              <a:gd name="adj1" fmla="val 9285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Text Box 2"/>
          <p:cNvSpPr txBox="1">
            <a:spLocks noChangeArrowheads="1"/>
          </p:cNvSpPr>
          <p:nvPr/>
        </p:nvSpPr>
        <p:spPr bwMode="auto">
          <a:xfrm>
            <a:off x="14636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Reflection Coefficient</a:t>
            </a:r>
          </a:p>
        </p:txBody>
      </p:sp>
      <p:graphicFrame>
        <p:nvGraphicFramePr>
          <p:cNvPr id="604175" name="Object 15"/>
          <p:cNvGraphicFramePr>
            <a:graphicFrameLocks noChangeAspect="1"/>
          </p:cNvGraphicFramePr>
          <p:nvPr/>
        </p:nvGraphicFramePr>
        <p:xfrm>
          <a:off x="2649538" y="1169988"/>
          <a:ext cx="3636962" cy="960437"/>
        </p:xfrm>
        <a:graphic>
          <a:graphicData uri="http://schemas.openxmlformats.org/presentationml/2006/ole">
            <p:oleObj spid="_x0000_s604175" name="Equation" r:id="rId4" imgW="1587240" imgH="419040" progId="Equation.DSMT4">
              <p:embed/>
            </p:oleObj>
          </a:graphicData>
        </a:graphic>
      </p:graphicFrame>
      <p:graphicFrame>
        <p:nvGraphicFramePr>
          <p:cNvPr id="604182" name="Object 22"/>
          <p:cNvGraphicFramePr>
            <a:graphicFrameLocks noChangeAspect="1"/>
          </p:cNvGraphicFramePr>
          <p:nvPr/>
        </p:nvGraphicFramePr>
        <p:xfrm>
          <a:off x="2608263" y="2927350"/>
          <a:ext cx="3246437" cy="574675"/>
        </p:xfrm>
        <a:graphic>
          <a:graphicData uri="http://schemas.openxmlformats.org/presentationml/2006/ole">
            <p:oleObj spid="_x0000_s604182" name="Equation" r:id="rId5" imgW="1358640" imgH="241200" progId="Equation.DSMT4">
              <p:embed/>
            </p:oleObj>
          </a:graphicData>
        </a:graphic>
      </p:graphicFrame>
      <p:graphicFrame>
        <p:nvGraphicFramePr>
          <p:cNvPr id="604183" name="Object 23"/>
          <p:cNvGraphicFramePr>
            <a:graphicFrameLocks noChangeAspect="1"/>
          </p:cNvGraphicFramePr>
          <p:nvPr/>
        </p:nvGraphicFramePr>
        <p:xfrm>
          <a:off x="2219008" y="5283518"/>
          <a:ext cx="1511300" cy="995362"/>
        </p:xfrm>
        <a:graphic>
          <a:graphicData uri="http://schemas.openxmlformats.org/presentationml/2006/ole">
            <p:oleObj spid="_x0000_s604183" name="Equation" r:id="rId6" imgW="596880" imgH="393480" progId="Equation.DSMT4">
              <p:embed/>
            </p:oleObj>
          </a:graphicData>
        </a:graphic>
      </p:graphicFrame>
      <p:graphicFrame>
        <p:nvGraphicFramePr>
          <p:cNvPr id="604184" name="Object 24"/>
          <p:cNvGraphicFramePr>
            <a:graphicFrameLocks noChangeAspect="1"/>
          </p:cNvGraphicFramePr>
          <p:nvPr/>
        </p:nvGraphicFramePr>
        <p:xfrm>
          <a:off x="4967288" y="5324158"/>
          <a:ext cx="2255837" cy="674687"/>
        </p:xfrm>
        <a:graphic>
          <a:graphicData uri="http://schemas.openxmlformats.org/presentationml/2006/ole">
            <p:oleObj spid="_x0000_s604184" name="Equation" r:id="rId7" imgW="888840" imgH="266400" progId="Equation.DSMT4">
              <p:embed/>
            </p:oleObj>
          </a:graphicData>
        </a:graphic>
      </p:graphicFrame>
      <p:sp>
        <p:nvSpPr>
          <p:cNvPr id="604185" name="Text Box 25"/>
          <p:cNvSpPr txBox="1">
            <a:spLocks noChangeArrowheads="1"/>
          </p:cNvSpPr>
          <p:nvPr/>
        </p:nvSpPr>
        <p:spPr bwMode="auto">
          <a:xfrm>
            <a:off x="1501775" y="2559050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where</a:t>
            </a:r>
          </a:p>
        </p:txBody>
      </p:sp>
      <p:graphicFrame>
        <p:nvGraphicFramePr>
          <p:cNvPr id="604186" name="Object 26"/>
          <p:cNvGraphicFramePr>
            <a:graphicFrameLocks noChangeAspect="1"/>
          </p:cNvGraphicFramePr>
          <p:nvPr/>
        </p:nvGraphicFramePr>
        <p:xfrm>
          <a:off x="2205038" y="4240213"/>
          <a:ext cx="1430337" cy="941387"/>
        </p:xfrm>
        <a:graphic>
          <a:graphicData uri="http://schemas.openxmlformats.org/presentationml/2006/ole">
            <p:oleObj spid="_x0000_s604186" name="Equation" r:id="rId8" imgW="596880" imgH="393480" progId="Equation.DSMT4">
              <p:embed/>
            </p:oleObj>
          </a:graphicData>
        </a:graphic>
      </p:graphicFrame>
      <p:graphicFrame>
        <p:nvGraphicFramePr>
          <p:cNvPr id="604187" name="Object 27"/>
          <p:cNvGraphicFramePr>
            <a:graphicFrameLocks noChangeAspect="1"/>
          </p:cNvGraphicFramePr>
          <p:nvPr/>
        </p:nvGraphicFramePr>
        <p:xfrm>
          <a:off x="4995863" y="4310380"/>
          <a:ext cx="2163762" cy="638175"/>
        </p:xfrm>
        <a:graphic>
          <a:graphicData uri="http://schemas.openxmlformats.org/presentationml/2006/ole">
            <p:oleObj spid="_x0000_s604187" name="Equation" r:id="rId9" imgW="901440" imgH="2664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975153" y="2024063"/>
            <a:ext cx="1442090" cy="1881599"/>
            <a:chOff x="1848180" y="4112801"/>
            <a:chExt cx="1442090" cy="1881599"/>
          </a:xfrm>
        </p:grpSpPr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105252" y="5037388"/>
              <a:ext cx="88900" cy="8887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159000" y="4170360"/>
              <a:ext cx="0" cy="86972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159000" y="5124677"/>
              <a:ext cx="0" cy="86972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2152650" y="5981703"/>
              <a:ext cx="8255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2918052" y="5024691"/>
              <a:ext cx="88900" cy="8887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2971800" y="4157663"/>
              <a:ext cx="0" cy="86972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971800" y="5111981"/>
              <a:ext cx="0" cy="86972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" name="Object 16"/>
            <p:cNvGraphicFramePr>
              <a:graphicFrameLocks noChangeAspect="1"/>
            </p:cNvGraphicFramePr>
            <p:nvPr/>
          </p:nvGraphicFramePr>
          <p:xfrm>
            <a:off x="2364757" y="4112801"/>
            <a:ext cx="390525" cy="352425"/>
          </p:xfrm>
          <a:graphic>
            <a:graphicData uri="http://schemas.openxmlformats.org/presentationml/2006/ole">
              <p:oleObj spid="_x0000_s604188" name="Equation" r:id="rId10" imgW="266400" imgH="241200" progId="Equation.DSMT4">
                <p:embed/>
              </p:oleObj>
            </a:graphicData>
          </a:graphic>
        </p:graphicFrame>
        <p:graphicFrame>
          <p:nvGraphicFramePr>
            <p:cNvPr id="20" name="Object 17"/>
            <p:cNvGraphicFramePr>
              <a:graphicFrameLocks noChangeAspect="1"/>
            </p:cNvGraphicFramePr>
            <p:nvPr/>
          </p:nvGraphicFramePr>
          <p:xfrm>
            <a:off x="2379045" y="5428838"/>
            <a:ext cx="407987" cy="368300"/>
          </p:xfrm>
          <a:graphic>
            <a:graphicData uri="http://schemas.openxmlformats.org/presentationml/2006/ole">
              <p:oleObj spid="_x0000_s604189" name="Equation" r:id="rId11" imgW="266400" imgH="241200" progId="Equation.DSMT4">
                <p:embed/>
              </p:oleObj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 bwMode="auto">
            <a:xfrm flipV="1">
              <a:off x="2149434" y="4524499"/>
              <a:ext cx="0" cy="3681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2" name="Object 16"/>
            <p:cNvGraphicFramePr>
              <a:graphicFrameLocks noChangeAspect="1"/>
            </p:cNvGraphicFramePr>
            <p:nvPr/>
          </p:nvGraphicFramePr>
          <p:xfrm>
            <a:off x="1848180" y="4582288"/>
            <a:ext cx="185738" cy="241300"/>
          </p:xfrm>
          <a:graphic>
            <a:graphicData uri="http://schemas.openxmlformats.org/presentationml/2006/ole">
              <p:oleObj spid="_x0000_s604190" name="Equation" r:id="rId12" imgW="126720" imgH="164880" progId="Equation.DSMT4">
                <p:embed/>
              </p:oleObj>
            </a:graphicData>
          </a:graphic>
        </p:graphicFrame>
        <p:graphicFrame>
          <p:nvGraphicFramePr>
            <p:cNvPr id="23" name="Object 16"/>
            <p:cNvGraphicFramePr>
              <a:graphicFrameLocks noChangeAspect="1"/>
            </p:cNvGraphicFramePr>
            <p:nvPr/>
          </p:nvGraphicFramePr>
          <p:xfrm>
            <a:off x="2493074" y="4702358"/>
            <a:ext cx="222250" cy="258762"/>
          </p:xfrm>
          <a:graphic>
            <a:graphicData uri="http://schemas.openxmlformats.org/presentationml/2006/ole">
              <p:oleObj spid="_x0000_s604191" name="Equation" r:id="rId13" imgW="152280" imgH="177480" progId="Equation.DSMT4">
                <p:embed/>
              </p:oleObj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101935" y="471450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17460" y="470065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3192483" y="5603174"/>
              <a:ext cx="0" cy="3681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7" name="Object 16"/>
            <p:cNvGraphicFramePr>
              <a:graphicFrameLocks noChangeAspect="1"/>
            </p:cNvGraphicFramePr>
            <p:nvPr/>
          </p:nvGraphicFramePr>
          <p:xfrm>
            <a:off x="3123582" y="5343113"/>
            <a:ext cx="166688" cy="184150"/>
          </p:xfrm>
          <a:graphic>
            <a:graphicData uri="http://schemas.openxmlformats.org/presentationml/2006/ole">
              <p:oleObj spid="_x0000_s604192" name="Equation" r:id="rId14" imgW="114120" imgH="12672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74" name="Text Box 18"/>
          <p:cNvSpPr txBox="1">
            <a:spLocks noChangeArrowheads="1"/>
          </p:cNvSpPr>
          <p:nvPr/>
        </p:nvSpPr>
        <p:spPr bwMode="auto">
          <a:xfrm>
            <a:off x="766502" y="1438205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</a:t>
            </a:r>
          </a:p>
        </p:txBody>
      </p:sp>
      <p:graphicFrame>
        <p:nvGraphicFramePr>
          <p:cNvPr id="608275" name="Object 19"/>
          <p:cNvGraphicFramePr>
            <a:graphicFrameLocks noChangeAspect="1"/>
          </p:cNvGraphicFramePr>
          <p:nvPr/>
        </p:nvGraphicFramePr>
        <p:xfrm>
          <a:off x="1758950" y="1212850"/>
          <a:ext cx="1452563" cy="977900"/>
        </p:xfrm>
        <a:graphic>
          <a:graphicData uri="http://schemas.openxmlformats.org/presentationml/2006/ole">
            <p:oleObj spid="_x0000_s608275" name="Equation" r:id="rId4" imgW="583920" imgH="393480" progId="Equation.DSMT4">
              <p:embed/>
            </p:oleObj>
          </a:graphicData>
        </a:graphic>
      </p:graphicFrame>
      <p:sp>
        <p:nvSpPr>
          <p:cNvPr id="608277" name="Text Box 21"/>
          <p:cNvSpPr txBox="1">
            <a:spLocks noChangeArrowheads="1"/>
          </p:cNvSpPr>
          <p:nvPr/>
        </p:nvSpPr>
        <p:spPr bwMode="auto">
          <a:xfrm>
            <a:off x="3690938" y="1316038"/>
            <a:ext cx="1130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we have</a:t>
            </a:r>
          </a:p>
        </p:txBody>
      </p:sp>
      <p:graphicFrame>
        <p:nvGraphicFramePr>
          <p:cNvPr id="608278" name="Object 22"/>
          <p:cNvGraphicFramePr>
            <a:graphicFrameLocks noChangeAspect="1"/>
          </p:cNvGraphicFramePr>
          <p:nvPr/>
        </p:nvGraphicFramePr>
        <p:xfrm>
          <a:off x="4929188" y="1293813"/>
          <a:ext cx="1935162" cy="925512"/>
        </p:xfrm>
        <a:graphic>
          <a:graphicData uri="http://schemas.openxmlformats.org/presentationml/2006/ole">
            <p:oleObj spid="_x0000_s608278" name="Equation" r:id="rId5" imgW="876240" imgH="419040" progId="Equation.DSMT4">
              <p:embed/>
            </p:oleObj>
          </a:graphicData>
        </a:graphic>
      </p:graphicFrame>
      <p:graphicFrame>
        <p:nvGraphicFramePr>
          <p:cNvPr id="608279" name="Object 23"/>
          <p:cNvGraphicFramePr>
            <a:graphicFrameLocks noChangeAspect="1"/>
          </p:cNvGraphicFramePr>
          <p:nvPr/>
        </p:nvGraphicFramePr>
        <p:xfrm>
          <a:off x="3943433" y="2456996"/>
          <a:ext cx="4498975" cy="608013"/>
        </p:xfrm>
        <a:graphic>
          <a:graphicData uri="http://schemas.openxmlformats.org/presentationml/2006/ole">
            <p:oleObj spid="_x0000_s608279" name="Equation" r:id="rId6" imgW="2158920" imgH="291960" progId="Equation.DSMT4">
              <p:embed/>
            </p:oleObj>
          </a:graphicData>
        </a:graphic>
      </p:graphicFrame>
      <p:graphicFrame>
        <p:nvGraphicFramePr>
          <p:cNvPr id="608281" name="Object 25"/>
          <p:cNvGraphicFramePr>
            <a:graphicFrameLocks noChangeAspect="1"/>
          </p:cNvGraphicFramePr>
          <p:nvPr/>
        </p:nvGraphicFramePr>
        <p:xfrm>
          <a:off x="746621" y="4252171"/>
          <a:ext cx="1389063" cy="614362"/>
        </p:xfrm>
        <a:graphic>
          <a:graphicData uri="http://schemas.openxmlformats.org/presentationml/2006/ole">
            <p:oleObj spid="_x0000_s608281" name="Equation" r:id="rId7" imgW="545760" imgH="241200" progId="Equation.DSMT4">
              <p:embed/>
            </p:oleObj>
          </a:graphicData>
        </a:graphic>
      </p:graphicFrame>
      <p:sp>
        <p:nvSpPr>
          <p:cNvPr id="608283" name="Text Box 27"/>
          <p:cNvSpPr txBox="1">
            <a:spLocks noChangeArrowheads="1"/>
          </p:cNvSpPr>
          <p:nvPr/>
        </p:nvSpPr>
        <p:spPr bwMode="auto">
          <a:xfrm>
            <a:off x="950146" y="3796829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608287" name="Text Box 31"/>
          <p:cNvSpPr txBox="1">
            <a:spLocks noChangeArrowheads="1"/>
          </p:cNvSpPr>
          <p:nvPr/>
        </p:nvSpPr>
        <p:spPr bwMode="auto">
          <a:xfrm>
            <a:off x="19716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(cont.)</a:t>
            </a:r>
          </a:p>
        </p:txBody>
      </p:sp>
      <p:grpSp>
        <p:nvGrpSpPr>
          <p:cNvPr id="608290" name="Group 34"/>
          <p:cNvGrpSpPr>
            <a:grpSpLocks/>
          </p:cNvGrpSpPr>
          <p:nvPr/>
        </p:nvGrpSpPr>
        <p:grpSpPr bwMode="auto">
          <a:xfrm>
            <a:off x="1616075" y="3335338"/>
            <a:ext cx="6681788" cy="3451225"/>
            <a:chOff x="1018" y="2101"/>
            <a:chExt cx="4209" cy="2174"/>
          </a:xfrm>
        </p:grpSpPr>
        <p:graphicFrame>
          <p:nvGraphicFramePr>
            <p:cNvPr id="608263" name="Object 7"/>
            <p:cNvGraphicFramePr>
              <a:graphicFrameLocks noChangeAspect="1"/>
            </p:cNvGraphicFramePr>
            <p:nvPr/>
          </p:nvGraphicFramePr>
          <p:xfrm>
            <a:off x="3037" y="2128"/>
            <a:ext cx="285" cy="342"/>
          </p:xfrm>
          <a:graphic>
            <a:graphicData uri="http://schemas.openxmlformats.org/presentationml/2006/ole">
              <p:oleObj spid="_x0000_s608263" name="Equation" r:id="rId8" imgW="190440" imgH="228600" progId="Equation.DSMT4">
                <p:embed/>
              </p:oleObj>
            </a:graphicData>
          </a:graphic>
        </p:graphicFrame>
        <p:sp>
          <p:nvSpPr>
            <p:cNvPr id="608268" name="Freeform 12"/>
            <p:cNvSpPr>
              <a:spLocks/>
            </p:cNvSpPr>
            <p:nvPr/>
          </p:nvSpPr>
          <p:spPr bwMode="auto">
            <a:xfrm>
              <a:off x="2099" y="2101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8259" name="Line 3"/>
            <p:cNvSpPr>
              <a:spLocks noChangeShapeType="1"/>
            </p:cNvSpPr>
            <p:nvPr/>
          </p:nvSpPr>
          <p:spPr bwMode="auto">
            <a:xfrm flipV="1">
              <a:off x="2920" y="2287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08261" name="Object 5"/>
            <p:cNvGraphicFramePr>
              <a:graphicFrameLocks noChangeAspect="1"/>
            </p:cNvGraphicFramePr>
            <p:nvPr/>
          </p:nvGraphicFramePr>
          <p:xfrm>
            <a:off x="4923" y="3095"/>
            <a:ext cx="304" cy="342"/>
          </p:xfrm>
          <a:graphic>
            <a:graphicData uri="http://schemas.openxmlformats.org/presentationml/2006/ole">
              <p:oleObj spid="_x0000_s608261" name="Equation" r:id="rId9" imgW="203040" imgH="228600" progId="Equation.DSMT4">
                <p:embed/>
              </p:oleObj>
            </a:graphicData>
          </a:graphic>
        </p:graphicFrame>
        <p:sp>
          <p:nvSpPr>
            <p:cNvPr id="608262" name="Line 6"/>
            <p:cNvSpPr>
              <a:spLocks noChangeShapeType="1"/>
            </p:cNvSpPr>
            <p:nvPr/>
          </p:nvSpPr>
          <p:spPr bwMode="auto">
            <a:xfrm>
              <a:off x="1018" y="3233"/>
              <a:ext cx="380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8266" name="Line 10"/>
            <p:cNvSpPr>
              <a:spLocks noChangeShapeType="1"/>
            </p:cNvSpPr>
            <p:nvPr/>
          </p:nvSpPr>
          <p:spPr bwMode="auto">
            <a:xfrm>
              <a:off x="2115" y="3151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8267" name="Line 11"/>
            <p:cNvSpPr>
              <a:spLocks noChangeShapeType="1"/>
            </p:cNvSpPr>
            <p:nvPr/>
          </p:nvSpPr>
          <p:spPr bwMode="auto">
            <a:xfrm>
              <a:off x="3730" y="3157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8269" name="Oval 13"/>
            <p:cNvSpPr>
              <a:spLocks noChangeArrowheads="1"/>
            </p:cNvSpPr>
            <p:nvPr/>
          </p:nvSpPr>
          <p:spPr bwMode="auto">
            <a:xfrm>
              <a:off x="2082" y="3196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270" name="Oval 14"/>
            <p:cNvSpPr>
              <a:spLocks noChangeArrowheads="1"/>
            </p:cNvSpPr>
            <p:nvPr/>
          </p:nvSpPr>
          <p:spPr bwMode="auto">
            <a:xfrm>
              <a:off x="3700" y="3193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271" name="Freeform 15"/>
            <p:cNvSpPr>
              <a:spLocks/>
            </p:cNvSpPr>
            <p:nvPr/>
          </p:nvSpPr>
          <p:spPr bwMode="auto">
            <a:xfrm flipV="1">
              <a:off x="3725" y="3209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08272" name="Object 16"/>
            <p:cNvGraphicFramePr>
              <a:graphicFrameLocks noChangeAspect="1"/>
            </p:cNvGraphicFramePr>
            <p:nvPr/>
          </p:nvGraphicFramePr>
          <p:xfrm>
            <a:off x="1920" y="3336"/>
            <a:ext cx="380" cy="342"/>
          </p:xfrm>
          <a:graphic>
            <a:graphicData uri="http://schemas.openxmlformats.org/presentationml/2006/ole">
              <p:oleObj spid="_x0000_s608272" name="Equation" r:id="rId10" imgW="253800" imgH="228600" progId="Equation.DSMT4">
                <p:embed/>
              </p:oleObj>
            </a:graphicData>
          </a:graphic>
        </p:graphicFrame>
        <p:graphicFrame>
          <p:nvGraphicFramePr>
            <p:cNvPr id="608273" name="Object 17"/>
            <p:cNvGraphicFramePr>
              <a:graphicFrameLocks noChangeAspect="1"/>
            </p:cNvGraphicFramePr>
            <p:nvPr/>
          </p:nvGraphicFramePr>
          <p:xfrm>
            <a:off x="3805" y="3289"/>
            <a:ext cx="247" cy="342"/>
          </p:xfrm>
          <a:graphic>
            <a:graphicData uri="http://schemas.openxmlformats.org/presentationml/2006/ole">
              <p:oleObj spid="_x0000_s608273" name="Equation" r:id="rId11" imgW="164880" imgH="228600" progId="Equation.DSMT4">
                <p:embed/>
              </p:oleObj>
            </a:graphicData>
          </a:graphic>
        </p:graphicFrame>
        <p:sp>
          <p:nvSpPr>
            <p:cNvPr id="608276" name="Oval 20"/>
            <p:cNvSpPr>
              <a:spLocks noChangeArrowheads="1"/>
            </p:cNvSpPr>
            <p:nvPr/>
          </p:nvSpPr>
          <p:spPr bwMode="auto">
            <a:xfrm>
              <a:off x="3375" y="3175"/>
              <a:ext cx="105" cy="11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288" name="Freeform 32"/>
            <p:cNvSpPr>
              <a:spLocks/>
            </p:cNvSpPr>
            <p:nvPr/>
          </p:nvSpPr>
          <p:spPr bwMode="auto">
            <a:xfrm>
              <a:off x="3424" y="2908"/>
              <a:ext cx="656" cy="316"/>
            </a:xfrm>
            <a:custGeom>
              <a:avLst/>
              <a:gdLst>
                <a:gd name="connsiteX0" fmla="*/ 10000 w 10000"/>
                <a:gd name="connsiteY0" fmla="*/ 10000 h 10000"/>
                <a:gd name="connsiteX1" fmla="*/ 9512 w 10000"/>
                <a:gd name="connsiteY1" fmla="*/ 5949 h 10000"/>
                <a:gd name="connsiteX2" fmla="*/ 8101 w 10000"/>
                <a:gd name="connsiteY2" fmla="*/ 2441 h 10000"/>
                <a:gd name="connsiteX3" fmla="*/ 5854 w 10000"/>
                <a:gd name="connsiteY3" fmla="*/ 380 h 10000"/>
                <a:gd name="connsiteX4" fmla="*/ 3293 w 10000"/>
                <a:gd name="connsiteY4" fmla="*/ 380 h 10000"/>
                <a:gd name="connsiteX5" fmla="*/ 1220 w 10000"/>
                <a:gd name="connsiteY5" fmla="*/ 2658 h 10000"/>
                <a:gd name="connsiteX6" fmla="*/ 244 w 10000"/>
                <a:gd name="connsiteY6" fmla="*/ 4937 h 10000"/>
                <a:gd name="connsiteX7" fmla="*/ 0 w 10000"/>
                <a:gd name="connsiteY7" fmla="*/ 797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cubicBezTo>
                    <a:pt x="9939" y="9335"/>
                    <a:pt x="9828" y="7209"/>
                    <a:pt x="9512" y="5949"/>
                  </a:cubicBezTo>
                  <a:cubicBezTo>
                    <a:pt x="9196" y="4689"/>
                    <a:pt x="8710" y="3359"/>
                    <a:pt x="8101" y="2441"/>
                  </a:cubicBezTo>
                  <a:cubicBezTo>
                    <a:pt x="7491" y="1524"/>
                    <a:pt x="6707" y="759"/>
                    <a:pt x="5854" y="380"/>
                  </a:cubicBezTo>
                  <a:cubicBezTo>
                    <a:pt x="5000" y="0"/>
                    <a:pt x="4070" y="0"/>
                    <a:pt x="3293" y="380"/>
                  </a:cubicBezTo>
                  <a:cubicBezTo>
                    <a:pt x="2515" y="759"/>
                    <a:pt x="1723" y="1899"/>
                    <a:pt x="1220" y="2658"/>
                  </a:cubicBezTo>
                  <a:cubicBezTo>
                    <a:pt x="716" y="3418"/>
                    <a:pt x="442" y="4051"/>
                    <a:pt x="244" y="4937"/>
                  </a:cubicBezTo>
                  <a:cubicBezTo>
                    <a:pt x="46" y="5823"/>
                    <a:pt x="46" y="7342"/>
                    <a:pt x="0" y="7975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8289" name="AutoShape 33"/>
          <p:cNvSpPr>
            <a:spLocks/>
          </p:cNvSpPr>
          <p:nvPr/>
        </p:nvSpPr>
        <p:spPr bwMode="auto">
          <a:xfrm>
            <a:off x="1625600" y="1193800"/>
            <a:ext cx="88900" cy="990600"/>
          </a:xfrm>
          <a:prstGeom prst="leftBrace">
            <a:avLst>
              <a:gd name="adj1" fmla="val 9285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08282" name="Object 26"/>
          <p:cNvGraphicFramePr>
            <a:graphicFrameLocks noChangeAspect="1"/>
          </p:cNvGraphicFramePr>
          <p:nvPr/>
        </p:nvGraphicFramePr>
        <p:xfrm>
          <a:off x="6530975" y="3624263"/>
          <a:ext cx="1933575" cy="501650"/>
        </p:xfrm>
        <a:graphic>
          <a:graphicData uri="http://schemas.openxmlformats.org/presentationml/2006/ole">
            <p:oleObj spid="_x0000_s608282" name="Equation" r:id="rId12" imgW="927000" imgH="241200" progId="Equation.DSMT4">
              <p:embed/>
            </p:oleObj>
          </a:graphicData>
        </a:graphic>
      </p:graphicFrame>
      <p:sp>
        <p:nvSpPr>
          <p:cNvPr id="28" name="Down Arrow 27"/>
          <p:cNvSpPr/>
          <p:nvPr/>
        </p:nvSpPr>
        <p:spPr bwMode="auto">
          <a:xfrm>
            <a:off x="7422078" y="3123210"/>
            <a:ext cx="249382" cy="332509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Object 27"/>
          <p:cNvGraphicFramePr>
            <a:graphicFrameLocks noChangeAspect="1"/>
          </p:cNvGraphicFramePr>
          <p:nvPr/>
        </p:nvGraphicFramePr>
        <p:xfrm>
          <a:off x="173204" y="2422175"/>
          <a:ext cx="1619250" cy="481012"/>
        </p:xfrm>
        <a:graphic>
          <a:graphicData uri="http://schemas.openxmlformats.org/presentationml/2006/ole">
            <p:oleObj spid="_x0000_s608283" name="Equation" r:id="rId13" imgW="901440" imgH="266400" progId="Equation.DSMT4">
              <p:embed/>
            </p:oleObj>
          </a:graphicData>
        </a:graphic>
      </p:graphicFrame>
      <p:graphicFrame>
        <p:nvGraphicFramePr>
          <p:cNvPr id="608284" name="Object 28"/>
          <p:cNvGraphicFramePr>
            <a:graphicFrameLocks noChangeAspect="1"/>
          </p:cNvGraphicFramePr>
          <p:nvPr/>
        </p:nvGraphicFramePr>
        <p:xfrm>
          <a:off x="167616" y="2882037"/>
          <a:ext cx="2908300" cy="438150"/>
        </p:xfrm>
        <a:graphic>
          <a:graphicData uri="http://schemas.openxmlformats.org/presentationml/2006/ole">
            <p:oleObj spid="_x0000_s608284" name="Equation" r:id="rId14" imgW="16002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38" name="Rectangle 42"/>
          <p:cNvSpPr>
            <a:spLocks noChangeArrowheads="1"/>
          </p:cNvSpPr>
          <p:nvPr/>
        </p:nvSpPr>
        <p:spPr bwMode="auto">
          <a:xfrm>
            <a:off x="569913" y="1079500"/>
            <a:ext cx="2832100" cy="82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22" name="Text Box 26"/>
          <p:cNvSpPr txBox="1">
            <a:spLocks noChangeArrowheads="1"/>
          </p:cNvSpPr>
          <p:nvPr/>
        </p:nvSpPr>
        <p:spPr bwMode="auto">
          <a:xfrm>
            <a:off x="1843088" y="0"/>
            <a:ext cx="53514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Riemann Surface</a:t>
            </a:r>
          </a:p>
        </p:txBody>
      </p:sp>
      <p:graphicFrame>
        <p:nvGraphicFramePr>
          <p:cNvPr id="618524" name="Object 28"/>
          <p:cNvGraphicFramePr>
            <a:graphicFrameLocks noChangeAspect="1"/>
          </p:cNvGraphicFramePr>
          <p:nvPr/>
        </p:nvGraphicFramePr>
        <p:xfrm>
          <a:off x="866775" y="1143000"/>
          <a:ext cx="2357438" cy="698500"/>
        </p:xfrm>
        <a:graphic>
          <a:graphicData uri="http://schemas.openxmlformats.org/presentationml/2006/ole">
            <p:oleObj spid="_x0000_s618524" name="Equation" r:id="rId4" imgW="901440" imgH="266400" progId="Equation.DSMT4">
              <p:embed/>
            </p:oleObj>
          </a:graphicData>
        </a:graphic>
      </p:graphicFrame>
      <p:sp>
        <p:nvSpPr>
          <p:cNvPr id="618525" name="Text Box 29"/>
          <p:cNvSpPr txBox="1">
            <a:spLocks noChangeArrowheads="1"/>
          </p:cNvSpPr>
          <p:nvPr/>
        </p:nvSpPr>
        <p:spPr bwMode="auto">
          <a:xfrm>
            <a:off x="1843542" y="5784336"/>
            <a:ext cx="53038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 are two sheets, joined at the blue lines.</a:t>
            </a:r>
          </a:p>
        </p:txBody>
      </p:sp>
      <p:grpSp>
        <p:nvGrpSpPr>
          <p:cNvPr id="618528" name="Group 32"/>
          <p:cNvGrpSpPr>
            <a:grpSpLocks/>
          </p:cNvGrpSpPr>
          <p:nvPr/>
        </p:nvGrpSpPr>
        <p:grpSpPr bwMode="auto">
          <a:xfrm>
            <a:off x="1271588" y="1604963"/>
            <a:ext cx="6670674" cy="3806825"/>
            <a:chOff x="801" y="1011"/>
            <a:chExt cx="4202" cy="2398"/>
          </a:xfrm>
        </p:grpSpPr>
        <p:graphicFrame>
          <p:nvGraphicFramePr>
            <p:cNvPr id="618503" name="Object 7"/>
            <p:cNvGraphicFramePr>
              <a:graphicFrameLocks noChangeAspect="1"/>
            </p:cNvGraphicFramePr>
            <p:nvPr/>
          </p:nvGraphicFramePr>
          <p:xfrm>
            <a:off x="2607" y="1011"/>
            <a:ext cx="260" cy="312"/>
          </p:xfrm>
          <a:graphic>
            <a:graphicData uri="http://schemas.openxmlformats.org/presentationml/2006/ole">
              <p:oleObj spid="_x0000_s618503" name="Equation" r:id="rId5" imgW="190440" imgH="228600" progId="Equation.DSMT4">
                <p:embed/>
              </p:oleObj>
            </a:graphicData>
          </a:graphic>
        </p:graphicFrame>
        <p:sp>
          <p:nvSpPr>
            <p:cNvPr id="618506" name="Line 10"/>
            <p:cNvSpPr>
              <a:spLocks noChangeShapeType="1"/>
            </p:cNvSpPr>
            <p:nvPr/>
          </p:nvSpPr>
          <p:spPr bwMode="auto">
            <a:xfrm flipV="1">
              <a:off x="2703" y="1428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8507" name="Object 11"/>
            <p:cNvGraphicFramePr>
              <a:graphicFrameLocks noChangeAspect="1"/>
            </p:cNvGraphicFramePr>
            <p:nvPr/>
          </p:nvGraphicFramePr>
          <p:xfrm>
            <a:off x="4725" y="2214"/>
            <a:ext cx="278" cy="312"/>
          </p:xfrm>
          <a:graphic>
            <a:graphicData uri="http://schemas.openxmlformats.org/presentationml/2006/ole">
              <p:oleObj spid="_x0000_s618507" name="Equation" r:id="rId6" imgW="203040" imgH="228600" progId="Equation.DSMT4">
                <p:embed/>
              </p:oleObj>
            </a:graphicData>
          </a:graphic>
        </p:graphicFrame>
        <p:sp>
          <p:nvSpPr>
            <p:cNvPr id="618508" name="Line 12"/>
            <p:cNvSpPr>
              <a:spLocks noChangeShapeType="1"/>
            </p:cNvSpPr>
            <p:nvPr/>
          </p:nvSpPr>
          <p:spPr bwMode="auto">
            <a:xfrm>
              <a:off x="801" y="2374"/>
              <a:ext cx="380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509" name="Line 13"/>
            <p:cNvSpPr>
              <a:spLocks noChangeShapeType="1"/>
            </p:cNvSpPr>
            <p:nvPr/>
          </p:nvSpPr>
          <p:spPr bwMode="auto">
            <a:xfrm>
              <a:off x="1898" y="2292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510" name="Line 14"/>
            <p:cNvSpPr>
              <a:spLocks noChangeShapeType="1"/>
            </p:cNvSpPr>
            <p:nvPr/>
          </p:nvSpPr>
          <p:spPr bwMode="auto">
            <a:xfrm>
              <a:off x="3513" y="2298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511" name="Oval 15"/>
            <p:cNvSpPr>
              <a:spLocks noChangeArrowheads="1"/>
            </p:cNvSpPr>
            <p:nvPr/>
          </p:nvSpPr>
          <p:spPr bwMode="auto">
            <a:xfrm>
              <a:off x="1865" y="2337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12" name="Oval 16"/>
            <p:cNvSpPr>
              <a:spLocks noChangeArrowheads="1"/>
            </p:cNvSpPr>
            <p:nvPr/>
          </p:nvSpPr>
          <p:spPr bwMode="auto">
            <a:xfrm>
              <a:off x="3483" y="2334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8514" name="Object 18"/>
            <p:cNvGraphicFramePr>
              <a:graphicFrameLocks noChangeAspect="1"/>
            </p:cNvGraphicFramePr>
            <p:nvPr/>
          </p:nvGraphicFramePr>
          <p:xfrm>
            <a:off x="1703" y="2477"/>
            <a:ext cx="380" cy="342"/>
          </p:xfrm>
          <a:graphic>
            <a:graphicData uri="http://schemas.openxmlformats.org/presentationml/2006/ole">
              <p:oleObj spid="_x0000_s618514" name="Equation" r:id="rId7" imgW="253800" imgH="228600" progId="Equation.DSMT4">
                <p:embed/>
              </p:oleObj>
            </a:graphicData>
          </a:graphic>
        </p:graphicFrame>
        <p:graphicFrame>
          <p:nvGraphicFramePr>
            <p:cNvPr id="618515" name="Object 19"/>
            <p:cNvGraphicFramePr>
              <a:graphicFrameLocks noChangeAspect="1"/>
            </p:cNvGraphicFramePr>
            <p:nvPr/>
          </p:nvGraphicFramePr>
          <p:xfrm>
            <a:off x="3388" y="1982"/>
            <a:ext cx="247" cy="342"/>
          </p:xfrm>
          <a:graphic>
            <a:graphicData uri="http://schemas.openxmlformats.org/presentationml/2006/ole">
              <p:oleObj spid="_x0000_s618515" name="Equation" r:id="rId8" imgW="164880" imgH="228600" progId="Equation.DSMT4">
                <p:embed/>
              </p:oleObj>
            </a:graphicData>
          </a:graphic>
        </p:graphicFrame>
        <p:sp>
          <p:nvSpPr>
            <p:cNvPr id="618526" name="Line 30"/>
            <p:cNvSpPr>
              <a:spLocks noChangeShapeType="1"/>
            </p:cNvSpPr>
            <p:nvPr/>
          </p:nvSpPr>
          <p:spPr bwMode="auto">
            <a:xfrm>
              <a:off x="3513" y="2370"/>
              <a:ext cx="0" cy="103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527" name="Line 31"/>
            <p:cNvSpPr>
              <a:spLocks noChangeShapeType="1"/>
            </p:cNvSpPr>
            <p:nvPr/>
          </p:nvSpPr>
          <p:spPr bwMode="auto">
            <a:xfrm>
              <a:off x="1900" y="1333"/>
              <a:ext cx="0" cy="103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8529" name="Oval 33"/>
          <p:cNvSpPr>
            <a:spLocks noChangeArrowheads="1"/>
          </p:cNvSpPr>
          <p:nvPr/>
        </p:nvSpPr>
        <p:spPr bwMode="auto">
          <a:xfrm>
            <a:off x="6265863" y="3644900"/>
            <a:ext cx="225425" cy="2254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30" name="Oval 34"/>
          <p:cNvSpPr>
            <a:spLocks noChangeArrowheads="1"/>
          </p:cNvSpPr>
          <p:nvPr/>
        </p:nvSpPr>
        <p:spPr bwMode="auto">
          <a:xfrm>
            <a:off x="6656388" y="3644900"/>
            <a:ext cx="225425" cy="225425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31" name="Text Box 35"/>
          <p:cNvSpPr txBox="1">
            <a:spLocks noChangeArrowheads="1"/>
          </p:cNvSpPr>
          <p:nvPr/>
        </p:nvSpPr>
        <p:spPr bwMode="auto">
          <a:xfrm>
            <a:off x="6319963" y="1402463"/>
            <a:ext cx="11850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hlink"/>
                </a:solidFill>
              </a:rPr>
              <a:t>Top </a:t>
            </a:r>
            <a:r>
              <a:rPr lang="en-US" dirty="0">
                <a:solidFill>
                  <a:schemeClr val="hlink"/>
                </a:solidFill>
              </a:rPr>
              <a:t>sheet</a:t>
            </a:r>
          </a:p>
        </p:txBody>
      </p:sp>
      <p:sp>
        <p:nvSpPr>
          <p:cNvPr id="618532" name="Text Box 36"/>
          <p:cNvSpPr txBox="1">
            <a:spLocks noChangeArrowheads="1"/>
          </p:cNvSpPr>
          <p:nvPr/>
        </p:nvSpPr>
        <p:spPr bwMode="auto">
          <a:xfrm>
            <a:off x="6611938" y="5197090"/>
            <a:ext cx="166211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hlink"/>
                </a:solidFill>
              </a:rPr>
              <a:t>Bottom </a:t>
            </a:r>
            <a:r>
              <a:rPr lang="en-US" dirty="0">
                <a:solidFill>
                  <a:schemeClr val="hlink"/>
                </a:solidFill>
              </a:rPr>
              <a:t>sheet</a:t>
            </a:r>
          </a:p>
        </p:txBody>
      </p:sp>
      <p:sp>
        <p:nvSpPr>
          <p:cNvPr id="618533" name="Freeform 37"/>
          <p:cNvSpPr>
            <a:spLocks/>
          </p:cNvSpPr>
          <p:nvPr/>
        </p:nvSpPr>
        <p:spPr bwMode="auto">
          <a:xfrm>
            <a:off x="4886325" y="2947988"/>
            <a:ext cx="1470025" cy="1397000"/>
          </a:xfrm>
          <a:custGeom>
            <a:avLst/>
            <a:gdLst/>
            <a:ahLst/>
            <a:cxnLst>
              <a:cxn ang="0">
                <a:pos x="926" y="428"/>
              </a:cxn>
              <a:cxn ang="0">
                <a:pos x="869" y="192"/>
              </a:cxn>
              <a:cxn ang="0">
                <a:pos x="680" y="32"/>
              </a:cxn>
              <a:cxn ang="0">
                <a:pos x="501" y="3"/>
              </a:cxn>
              <a:cxn ang="0">
                <a:pos x="331" y="32"/>
              </a:cxn>
              <a:cxn ang="0">
                <a:pos x="170" y="145"/>
              </a:cxn>
              <a:cxn ang="0">
                <a:pos x="48" y="296"/>
              </a:cxn>
              <a:cxn ang="0">
                <a:pos x="0" y="532"/>
              </a:cxn>
              <a:cxn ang="0">
                <a:pos x="48" y="693"/>
              </a:cxn>
              <a:cxn ang="0">
                <a:pos x="189" y="825"/>
              </a:cxn>
              <a:cxn ang="0">
                <a:pos x="321" y="872"/>
              </a:cxn>
              <a:cxn ang="0">
                <a:pos x="425" y="872"/>
              </a:cxn>
            </a:cxnLst>
            <a:rect l="0" t="0" r="r" b="b"/>
            <a:pathLst>
              <a:path w="926" h="880">
                <a:moveTo>
                  <a:pt x="926" y="428"/>
                </a:moveTo>
                <a:cubicBezTo>
                  <a:pt x="917" y="389"/>
                  <a:pt x="910" y="258"/>
                  <a:pt x="869" y="192"/>
                </a:cubicBezTo>
                <a:cubicBezTo>
                  <a:pt x="828" y="126"/>
                  <a:pt x="741" y="64"/>
                  <a:pt x="680" y="32"/>
                </a:cubicBezTo>
                <a:cubicBezTo>
                  <a:pt x="619" y="0"/>
                  <a:pt x="559" y="3"/>
                  <a:pt x="501" y="3"/>
                </a:cubicBezTo>
                <a:cubicBezTo>
                  <a:pt x="443" y="3"/>
                  <a:pt x="386" y="8"/>
                  <a:pt x="331" y="32"/>
                </a:cubicBezTo>
                <a:cubicBezTo>
                  <a:pt x="276" y="56"/>
                  <a:pt x="217" y="101"/>
                  <a:pt x="170" y="145"/>
                </a:cubicBezTo>
                <a:cubicBezTo>
                  <a:pt x="123" y="189"/>
                  <a:pt x="76" y="232"/>
                  <a:pt x="48" y="296"/>
                </a:cubicBezTo>
                <a:cubicBezTo>
                  <a:pt x="20" y="360"/>
                  <a:pt x="0" y="466"/>
                  <a:pt x="0" y="532"/>
                </a:cubicBezTo>
                <a:cubicBezTo>
                  <a:pt x="0" y="598"/>
                  <a:pt x="17" y="644"/>
                  <a:pt x="48" y="693"/>
                </a:cubicBezTo>
                <a:cubicBezTo>
                  <a:pt x="79" y="742"/>
                  <a:pt x="144" y="795"/>
                  <a:pt x="189" y="825"/>
                </a:cubicBezTo>
                <a:cubicBezTo>
                  <a:pt x="234" y="855"/>
                  <a:pt x="282" y="864"/>
                  <a:pt x="321" y="872"/>
                </a:cubicBezTo>
                <a:cubicBezTo>
                  <a:pt x="360" y="880"/>
                  <a:pt x="403" y="872"/>
                  <a:pt x="425" y="872"/>
                </a:cubicBezTo>
              </a:path>
            </a:pathLst>
          </a:custGeom>
          <a:noFill/>
          <a:ln w="2857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8535" name="Freeform 39"/>
          <p:cNvSpPr>
            <a:spLocks/>
          </p:cNvSpPr>
          <p:nvPr/>
        </p:nvSpPr>
        <p:spPr bwMode="auto">
          <a:xfrm>
            <a:off x="5635625" y="3897313"/>
            <a:ext cx="1079500" cy="449262"/>
          </a:xfrm>
          <a:custGeom>
            <a:avLst/>
            <a:gdLst/>
            <a:ahLst/>
            <a:cxnLst>
              <a:cxn ang="0">
                <a:pos x="0" y="283"/>
              </a:cxn>
              <a:cxn ang="0">
                <a:pos x="246" y="264"/>
              </a:cxn>
              <a:cxn ang="0">
                <a:pos x="482" y="198"/>
              </a:cxn>
              <a:cxn ang="0">
                <a:pos x="680" y="0"/>
              </a:cxn>
            </a:cxnLst>
            <a:rect l="0" t="0" r="r" b="b"/>
            <a:pathLst>
              <a:path w="680" h="283">
                <a:moveTo>
                  <a:pt x="0" y="283"/>
                </a:moveTo>
                <a:cubicBezTo>
                  <a:pt x="41" y="280"/>
                  <a:pt x="166" y="278"/>
                  <a:pt x="246" y="264"/>
                </a:cubicBezTo>
                <a:cubicBezTo>
                  <a:pt x="326" y="250"/>
                  <a:pt x="410" y="242"/>
                  <a:pt x="482" y="198"/>
                </a:cubicBezTo>
                <a:cubicBezTo>
                  <a:pt x="554" y="154"/>
                  <a:pt x="639" y="41"/>
                  <a:pt x="680" y="0"/>
                </a:cubicBezTo>
              </a:path>
            </a:pathLst>
          </a:custGeom>
          <a:noFill/>
          <a:ln w="28575" cap="flat" cmpd="sng">
            <a:solidFill>
              <a:srgbClr val="FF9933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18536" name="Object 40"/>
          <p:cNvGraphicFramePr>
            <a:graphicFrameLocks noChangeAspect="1"/>
          </p:cNvGraphicFramePr>
          <p:nvPr/>
        </p:nvGraphicFramePr>
        <p:xfrm>
          <a:off x="6150883" y="1770886"/>
          <a:ext cx="1556204" cy="539935"/>
        </p:xfrm>
        <a:graphic>
          <a:graphicData uri="http://schemas.openxmlformats.org/presentationml/2006/ole">
            <p:oleObj spid="_x0000_s618536" name="Equation" r:id="rId9" imgW="698400" imgH="241200" progId="Equation.DSMT4">
              <p:embed/>
            </p:oleObj>
          </a:graphicData>
        </a:graphic>
      </p:graphicFrame>
      <p:sp>
        <p:nvSpPr>
          <p:cNvPr id="618537" name="Line 41"/>
          <p:cNvSpPr>
            <a:spLocks noChangeShapeType="1"/>
          </p:cNvSpPr>
          <p:nvPr/>
        </p:nvSpPr>
        <p:spPr bwMode="auto">
          <a:xfrm flipH="1">
            <a:off x="6430963" y="2428875"/>
            <a:ext cx="314325" cy="11239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18539" name="Object 43"/>
          <p:cNvGraphicFramePr>
            <a:graphicFrameLocks noChangeAspect="1"/>
          </p:cNvGraphicFramePr>
          <p:nvPr/>
        </p:nvGraphicFramePr>
        <p:xfrm>
          <a:off x="6629917" y="4725818"/>
          <a:ext cx="1480931" cy="513819"/>
        </p:xfrm>
        <a:graphic>
          <a:graphicData uri="http://schemas.openxmlformats.org/presentationml/2006/ole">
            <p:oleObj spid="_x0000_s618539" name="Equation" r:id="rId10" imgW="698400" imgH="241200" progId="Equation.DSMT4">
              <p:embed/>
            </p:oleObj>
          </a:graphicData>
        </a:graphic>
      </p:graphicFrame>
      <p:sp>
        <p:nvSpPr>
          <p:cNvPr id="618540" name="Line 44"/>
          <p:cNvSpPr>
            <a:spLocks noChangeShapeType="1"/>
          </p:cNvSpPr>
          <p:nvPr/>
        </p:nvSpPr>
        <p:spPr bwMode="auto">
          <a:xfrm flipH="1" flipV="1">
            <a:off x="6850063" y="3927475"/>
            <a:ext cx="269875" cy="7794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8541" name="Line 45"/>
          <p:cNvSpPr>
            <a:spLocks noChangeShapeType="1"/>
          </p:cNvSpPr>
          <p:nvPr/>
        </p:nvSpPr>
        <p:spPr bwMode="auto">
          <a:xfrm flipH="1">
            <a:off x="5143500" y="3048000"/>
            <a:ext cx="165100" cy="1524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 type="none" w="sm" len="sm"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185059" y="6305799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path of integration is on the </a:t>
            </a:r>
            <a:r>
              <a:rPr lang="en-US" u="sng" dirty="0" smtClean="0">
                <a:solidFill>
                  <a:schemeClr val="bg2"/>
                </a:solidFill>
              </a:rPr>
              <a:t>top</a:t>
            </a:r>
            <a:r>
              <a:rPr lang="en-US" dirty="0" smtClean="0">
                <a:solidFill>
                  <a:schemeClr val="bg2"/>
                </a:solidFill>
              </a:rPr>
              <a:t> sheet.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 / Improper Regions</a:t>
            </a:r>
          </a:p>
        </p:txBody>
      </p:sp>
      <p:sp>
        <p:nvSpPr>
          <p:cNvPr id="612360" name="Text Box 8"/>
          <p:cNvSpPr txBox="1">
            <a:spLocks noChangeArrowheads="1"/>
          </p:cNvSpPr>
          <p:nvPr/>
        </p:nvSpPr>
        <p:spPr bwMode="auto">
          <a:xfrm>
            <a:off x="1488188" y="946338"/>
            <a:ext cx="536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Let</a:t>
            </a:r>
          </a:p>
        </p:txBody>
      </p:sp>
      <p:sp>
        <p:nvSpPr>
          <p:cNvPr id="612361" name="Text Box 9"/>
          <p:cNvSpPr txBox="1">
            <a:spLocks noChangeArrowheads="1"/>
          </p:cNvSpPr>
          <p:nvPr/>
        </p:nvSpPr>
        <p:spPr bwMode="auto">
          <a:xfrm>
            <a:off x="1465263" y="3841750"/>
            <a:ext cx="197842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“Proper</a:t>
            </a:r>
            <a:r>
              <a:rPr lang="en-US" sz="2000" dirty="0">
                <a:solidFill>
                  <a:schemeClr val="bg1"/>
                </a:solidFill>
              </a:rPr>
              <a:t>” region:</a:t>
            </a:r>
          </a:p>
        </p:txBody>
      </p:sp>
      <p:graphicFrame>
        <p:nvGraphicFramePr>
          <p:cNvPr id="612403" name="Object 51"/>
          <p:cNvGraphicFramePr>
            <a:graphicFrameLocks noChangeAspect="1"/>
          </p:cNvGraphicFramePr>
          <p:nvPr/>
        </p:nvGraphicFramePr>
        <p:xfrm>
          <a:off x="2136961" y="1258146"/>
          <a:ext cx="2055812" cy="1217612"/>
        </p:xfrm>
        <a:graphic>
          <a:graphicData uri="http://schemas.openxmlformats.org/presentationml/2006/ole">
            <p:oleObj spid="_x0000_s612403" name="Equation" r:id="rId4" imgW="749160" imgH="444240" progId="Equation.DSMT4">
              <p:embed/>
            </p:oleObj>
          </a:graphicData>
        </a:graphic>
      </p:graphicFrame>
      <p:graphicFrame>
        <p:nvGraphicFramePr>
          <p:cNvPr id="612404" name="Object 52"/>
          <p:cNvGraphicFramePr>
            <a:graphicFrameLocks noChangeAspect="1"/>
          </p:cNvGraphicFramePr>
          <p:nvPr/>
        </p:nvGraphicFramePr>
        <p:xfrm>
          <a:off x="2029836" y="2746148"/>
          <a:ext cx="2211387" cy="654050"/>
        </p:xfrm>
        <a:graphic>
          <a:graphicData uri="http://schemas.openxmlformats.org/presentationml/2006/ole">
            <p:oleObj spid="_x0000_s612404" name="Equation" r:id="rId5" imgW="901440" imgH="266400" progId="Equation.DSMT4">
              <p:embed/>
            </p:oleObj>
          </a:graphicData>
        </a:graphic>
      </p:graphicFrame>
      <p:sp>
        <p:nvSpPr>
          <p:cNvPr id="612405" name="Text Box 53"/>
          <p:cNvSpPr txBox="1">
            <a:spLocks noChangeArrowheads="1"/>
          </p:cNvSpPr>
          <p:nvPr/>
        </p:nvSpPr>
        <p:spPr bwMode="auto">
          <a:xfrm>
            <a:off x="1465263" y="4430713"/>
            <a:ext cx="22910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“Improper</a:t>
            </a:r>
            <a:r>
              <a:rPr lang="en-US" sz="2000" dirty="0">
                <a:solidFill>
                  <a:schemeClr val="bg1"/>
                </a:solidFill>
              </a:rPr>
              <a:t>” region:</a:t>
            </a:r>
          </a:p>
        </p:txBody>
      </p:sp>
      <p:graphicFrame>
        <p:nvGraphicFramePr>
          <p:cNvPr id="612406" name="Object 54"/>
          <p:cNvGraphicFramePr>
            <a:graphicFrameLocks noChangeAspect="1"/>
          </p:cNvGraphicFramePr>
          <p:nvPr/>
        </p:nvGraphicFramePr>
        <p:xfrm>
          <a:off x="3833813" y="3768725"/>
          <a:ext cx="1574800" cy="1181100"/>
        </p:xfrm>
        <a:graphic>
          <a:graphicData uri="http://schemas.openxmlformats.org/presentationml/2006/ole">
            <p:oleObj spid="_x0000_s612406" name="Equation" r:id="rId6" imgW="558720" imgH="419040" progId="Equation.DSMT4">
              <p:embed/>
            </p:oleObj>
          </a:graphicData>
        </a:graphic>
      </p:graphicFrame>
      <p:sp>
        <p:nvSpPr>
          <p:cNvPr id="612407" name="Text Box 55"/>
          <p:cNvSpPr txBox="1">
            <a:spLocks noChangeArrowheads="1"/>
          </p:cNvSpPr>
          <p:nvPr/>
        </p:nvSpPr>
        <p:spPr bwMode="auto">
          <a:xfrm>
            <a:off x="2141991" y="5234214"/>
            <a:ext cx="13532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oundary</a:t>
            </a:r>
            <a:r>
              <a:rPr lang="en-US" sz="2000" dirty="0">
                <a:solidFill>
                  <a:schemeClr val="hlink"/>
                </a:solidFill>
              </a:rPr>
              <a:t>:</a:t>
            </a:r>
          </a:p>
        </p:txBody>
      </p:sp>
      <p:graphicFrame>
        <p:nvGraphicFramePr>
          <p:cNvPr id="612408" name="Object 56"/>
          <p:cNvGraphicFramePr>
            <a:graphicFrameLocks noChangeAspect="1"/>
          </p:cNvGraphicFramePr>
          <p:nvPr/>
        </p:nvGraphicFramePr>
        <p:xfrm>
          <a:off x="3510414" y="5195484"/>
          <a:ext cx="1557337" cy="566737"/>
        </p:xfrm>
        <a:graphic>
          <a:graphicData uri="http://schemas.openxmlformats.org/presentationml/2006/ole">
            <p:oleObj spid="_x0000_s612408" name="Equation" r:id="rId7" imgW="558720" imgH="203040" progId="Equation.DSMT4">
              <p:embed/>
            </p:oleObj>
          </a:graphicData>
        </a:graphic>
      </p:graphicFrame>
      <p:sp>
        <p:nvSpPr>
          <p:cNvPr id="612409" name="AutoShape 57"/>
          <p:cNvSpPr>
            <a:spLocks noChangeArrowheads="1"/>
          </p:cNvSpPr>
          <p:nvPr/>
        </p:nvSpPr>
        <p:spPr bwMode="auto">
          <a:xfrm>
            <a:off x="2053711" y="6080167"/>
            <a:ext cx="576262" cy="307811"/>
          </a:xfrm>
          <a:prstGeom prst="rightArrow">
            <a:avLst>
              <a:gd name="adj1" fmla="val 50000"/>
              <a:gd name="adj2" fmla="val 69808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2410" name="Object 58"/>
          <p:cNvGraphicFramePr>
            <a:graphicFrameLocks noChangeAspect="1"/>
          </p:cNvGraphicFramePr>
          <p:nvPr/>
        </p:nvGraphicFramePr>
        <p:xfrm>
          <a:off x="2982913" y="5955538"/>
          <a:ext cx="5005387" cy="555625"/>
        </p:xfrm>
        <a:graphic>
          <a:graphicData uri="http://schemas.openxmlformats.org/presentationml/2006/ole">
            <p:oleObj spid="_x0000_s612410" name="Equation" r:id="rId8" imgW="1942920" imgH="215640" progId="Equation.DSMT4">
              <p:embed/>
            </p:oleObj>
          </a:graphicData>
        </a:graphic>
      </p:graphicFrame>
      <p:sp>
        <p:nvSpPr>
          <p:cNvPr id="612411" name="Text Box 59"/>
          <p:cNvSpPr txBox="1">
            <a:spLocks noChangeArrowheads="1"/>
          </p:cNvSpPr>
          <p:nvPr/>
        </p:nvSpPr>
        <p:spPr bwMode="auto">
          <a:xfrm>
            <a:off x="5241925" y="1522413"/>
            <a:ext cx="3419475" cy="92868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The goal is to figure out which regions of the complex plane are "proper" and "improper."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 / Improper Regions (cont.)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950913" y="1192213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613383" name="Text Box 7"/>
          <p:cNvSpPr txBox="1">
            <a:spLocks noChangeArrowheads="1"/>
          </p:cNvSpPr>
          <p:nvPr/>
        </p:nvSpPr>
        <p:spPr bwMode="auto">
          <a:xfrm>
            <a:off x="341313" y="3719513"/>
            <a:ext cx="2397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One point on curve:</a:t>
            </a:r>
          </a:p>
        </p:txBody>
      </p:sp>
      <p:graphicFrame>
        <p:nvGraphicFramePr>
          <p:cNvPr id="613389" name="Object 13"/>
          <p:cNvGraphicFramePr>
            <a:graphicFrameLocks noChangeAspect="1"/>
          </p:cNvGraphicFramePr>
          <p:nvPr/>
        </p:nvGraphicFramePr>
        <p:xfrm>
          <a:off x="1323975" y="1876425"/>
          <a:ext cx="6500813" cy="679450"/>
        </p:xfrm>
        <a:graphic>
          <a:graphicData uri="http://schemas.openxmlformats.org/presentationml/2006/ole">
            <p:oleObj spid="_x0000_s613389" name="Equation" r:id="rId4" imgW="2793960" imgH="291960" progId="Equation.DSMT4">
              <p:embed/>
            </p:oleObj>
          </a:graphicData>
        </a:graphic>
      </p:graphicFrame>
      <p:graphicFrame>
        <p:nvGraphicFramePr>
          <p:cNvPr id="613390" name="Object 14"/>
          <p:cNvGraphicFramePr>
            <a:graphicFrameLocks noChangeAspect="1"/>
          </p:cNvGraphicFramePr>
          <p:nvPr/>
        </p:nvGraphicFramePr>
        <p:xfrm>
          <a:off x="3578452" y="2874056"/>
          <a:ext cx="2133600" cy="654050"/>
        </p:xfrm>
        <a:graphic>
          <a:graphicData uri="http://schemas.openxmlformats.org/presentationml/2006/ole">
            <p:oleObj spid="_x0000_s613390" name="Equation" r:id="rId5" imgW="787320" imgH="241200" progId="Equation.DSMT4">
              <p:embed/>
            </p:oleObj>
          </a:graphicData>
        </a:graphic>
      </p:graphicFrame>
      <p:graphicFrame>
        <p:nvGraphicFramePr>
          <p:cNvPr id="613391" name="Object 15"/>
          <p:cNvGraphicFramePr>
            <a:graphicFrameLocks noChangeAspect="1"/>
          </p:cNvGraphicFramePr>
          <p:nvPr/>
        </p:nvGraphicFramePr>
        <p:xfrm>
          <a:off x="681038" y="4129088"/>
          <a:ext cx="1473200" cy="1266825"/>
        </p:xfrm>
        <a:graphic>
          <a:graphicData uri="http://schemas.openxmlformats.org/presentationml/2006/ole">
            <p:oleObj spid="_x0000_s613391" name="Equation" r:id="rId6" imgW="545760" imgH="469800" progId="Equation.DSMT4">
              <p:embed/>
            </p:oleObj>
          </a:graphicData>
        </a:graphic>
      </p:graphicFrame>
      <p:grpSp>
        <p:nvGrpSpPr>
          <p:cNvPr id="613422" name="Group 46"/>
          <p:cNvGrpSpPr>
            <a:grpSpLocks/>
          </p:cNvGrpSpPr>
          <p:nvPr/>
        </p:nvGrpSpPr>
        <p:grpSpPr bwMode="auto">
          <a:xfrm>
            <a:off x="2843213" y="3946525"/>
            <a:ext cx="4565650" cy="2743200"/>
            <a:chOff x="1791" y="2486"/>
            <a:chExt cx="2876" cy="1728"/>
          </a:xfrm>
        </p:grpSpPr>
        <p:sp>
          <p:nvSpPr>
            <p:cNvPr id="613392" name="Line 16"/>
            <p:cNvSpPr>
              <a:spLocks noChangeShapeType="1"/>
            </p:cNvSpPr>
            <p:nvPr/>
          </p:nvSpPr>
          <p:spPr bwMode="auto">
            <a:xfrm flipV="1">
              <a:off x="2911" y="2486"/>
              <a:ext cx="0" cy="171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3394" name="Line 18"/>
            <p:cNvSpPr>
              <a:spLocks noChangeShapeType="1"/>
            </p:cNvSpPr>
            <p:nvPr/>
          </p:nvSpPr>
          <p:spPr bwMode="auto">
            <a:xfrm>
              <a:off x="1840" y="3432"/>
              <a:ext cx="252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3395" name="Object 19"/>
            <p:cNvGraphicFramePr>
              <a:graphicFrameLocks noChangeAspect="1"/>
            </p:cNvGraphicFramePr>
            <p:nvPr/>
          </p:nvGraphicFramePr>
          <p:xfrm>
            <a:off x="2949" y="2495"/>
            <a:ext cx="233" cy="279"/>
          </p:xfrm>
          <a:graphic>
            <a:graphicData uri="http://schemas.openxmlformats.org/presentationml/2006/ole">
              <p:oleObj spid="_x0000_s613395" name="Equation" r:id="rId7" imgW="190440" imgH="228600" progId="Equation.DSMT4">
                <p:embed/>
              </p:oleObj>
            </a:graphicData>
          </a:graphic>
        </p:graphicFrame>
        <p:graphicFrame>
          <p:nvGraphicFramePr>
            <p:cNvPr id="613397" name="Object 21"/>
            <p:cNvGraphicFramePr>
              <a:graphicFrameLocks noChangeAspect="1"/>
            </p:cNvGraphicFramePr>
            <p:nvPr/>
          </p:nvGraphicFramePr>
          <p:xfrm>
            <a:off x="3266" y="3607"/>
            <a:ext cx="196" cy="272"/>
          </p:xfrm>
          <a:graphic>
            <a:graphicData uri="http://schemas.openxmlformats.org/presentationml/2006/ole">
              <p:oleObj spid="_x0000_s613397" name="Equation" r:id="rId8" imgW="164880" imgH="228600" progId="Equation.DSMT4">
                <p:embed/>
              </p:oleObj>
            </a:graphicData>
          </a:graphic>
        </p:graphicFrame>
        <p:sp>
          <p:nvSpPr>
            <p:cNvPr id="613410" name="Oval 34"/>
            <p:cNvSpPr>
              <a:spLocks noChangeArrowheads="1"/>
            </p:cNvSpPr>
            <p:nvPr/>
          </p:nvSpPr>
          <p:spPr bwMode="auto">
            <a:xfrm>
              <a:off x="3159" y="3611"/>
              <a:ext cx="56" cy="5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411" name="Freeform 35"/>
            <p:cNvSpPr>
              <a:spLocks/>
            </p:cNvSpPr>
            <p:nvPr/>
          </p:nvSpPr>
          <p:spPr bwMode="auto">
            <a:xfrm>
              <a:off x="1791" y="2637"/>
              <a:ext cx="1068" cy="74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813" y="614"/>
                </a:cxn>
                <a:cxn ang="0">
                  <a:pos x="1068" y="0"/>
                </a:cxn>
              </a:cxnLst>
              <a:rect l="0" t="0" r="r" b="b"/>
              <a:pathLst>
                <a:path w="1068" h="740">
                  <a:moveTo>
                    <a:pt x="0" y="740"/>
                  </a:moveTo>
                  <a:cubicBezTo>
                    <a:pt x="363" y="726"/>
                    <a:pt x="642" y="738"/>
                    <a:pt x="813" y="614"/>
                  </a:cubicBezTo>
                  <a:cubicBezTo>
                    <a:pt x="1059" y="426"/>
                    <a:pt x="1047" y="144"/>
                    <a:pt x="1068" y="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3413" name="Freeform 37"/>
            <p:cNvSpPr>
              <a:spLocks/>
            </p:cNvSpPr>
            <p:nvPr/>
          </p:nvSpPr>
          <p:spPr bwMode="auto">
            <a:xfrm flipH="1" flipV="1">
              <a:off x="2976" y="3474"/>
              <a:ext cx="1068" cy="74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813" y="614"/>
                </a:cxn>
                <a:cxn ang="0">
                  <a:pos x="1068" y="0"/>
                </a:cxn>
              </a:cxnLst>
              <a:rect l="0" t="0" r="r" b="b"/>
              <a:pathLst>
                <a:path w="1068" h="740">
                  <a:moveTo>
                    <a:pt x="0" y="740"/>
                  </a:moveTo>
                  <a:cubicBezTo>
                    <a:pt x="363" y="726"/>
                    <a:pt x="642" y="738"/>
                    <a:pt x="813" y="614"/>
                  </a:cubicBezTo>
                  <a:cubicBezTo>
                    <a:pt x="1059" y="426"/>
                    <a:pt x="1047" y="144"/>
                    <a:pt x="1068" y="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3414" name="Object 38"/>
            <p:cNvGraphicFramePr>
              <a:graphicFrameLocks noChangeAspect="1"/>
            </p:cNvGraphicFramePr>
            <p:nvPr/>
          </p:nvGraphicFramePr>
          <p:xfrm>
            <a:off x="2335" y="2899"/>
            <a:ext cx="301" cy="272"/>
          </p:xfrm>
          <a:graphic>
            <a:graphicData uri="http://schemas.openxmlformats.org/presentationml/2006/ole">
              <p:oleObj spid="_x0000_s613414" name="Equation" r:id="rId9" imgW="253800" imgH="228600" progId="Equation.DSMT4">
                <p:embed/>
              </p:oleObj>
            </a:graphicData>
          </a:graphic>
        </p:graphicFrame>
        <p:sp>
          <p:nvSpPr>
            <p:cNvPr id="613415" name="Oval 39"/>
            <p:cNvSpPr>
              <a:spLocks noChangeArrowheads="1"/>
            </p:cNvSpPr>
            <p:nvPr/>
          </p:nvSpPr>
          <p:spPr bwMode="auto">
            <a:xfrm>
              <a:off x="2637" y="3164"/>
              <a:ext cx="56" cy="5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3416" name="Object 40"/>
            <p:cNvGraphicFramePr>
              <a:graphicFrameLocks noChangeAspect="1"/>
            </p:cNvGraphicFramePr>
            <p:nvPr/>
          </p:nvGraphicFramePr>
          <p:xfrm>
            <a:off x="4418" y="3325"/>
            <a:ext cx="249" cy="279"/>
          </p:xfrm>
          <a:graphic>
            <a:graphicData uri="http://schemas.openxmlformats.org/presentationml/2006/ole">
              <p:oleObj spid="_x0000_s613416" name="Equation" r:id="rId10" imgW="203040" imgH="228600" progId="Equation.DSMT4">
                <p:embed/>
              </p:oleObj>
            </a:graphicData>
          </a:graphic>
        </p:graphicFrame>
      </p:grpSp>
      <p:graphicFrame>
        <p:nvGraphicFramePr>
          <p:cNvPr id="613417" name="Object 41"/>
          <p:cNvGraphicFramePr>
            <a:graphicFrameLocks noChangeAspect="1"/>
          </p:cNvGraphicFramePr>
          <p:nvPr/>
        </p:nvGraphicFramePr>
        <p:xfrm>
          <a:off x="2193925" y="995363"/>
          <a:ext cx="4878388" cy="819150"/>
        </p:xfrm>
        <a:graphic>
          <a:graphicData uri="http://schemas.openxmlformats.org/presentationml/2006/ole">
            <p:oleObj spid="_x0000_s613417" name="Equation" r:id="rId11" imgW="1892160" imgH="317160" progId="Equation.DSMT4">
              <p:embed/>
            </p:oleObj>
          </a:graphicData>
        </a:graphic>
      </p:graphicFrame>
      <p:sp>
        <p:nvSpPr>
          <p:cNvPr id="613418" name="Text Box 42"/>
          <p:cNvSpPr txBox="1">
            <a:spLocks noChangeArrowheads="1"/>
          </p:cNvSpPr>
          <p:nvPr/>
        </p:nvSpPr>
        <p:spPr bwMode="auto">
          <a:xfrm>
            <a:off x="2052547" y="3039791"/>
            <a:ext cx="1284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Therefore</a:t>
            </a:r>
          </a:p>
        </p:txBody>
      </p:sp>
      <p:graphicFrame>
        <p:nvGraphicFramePr>
          <p:cNvPr id="613419" name="Object 43"/>
          <p:cNvGraphicFramePr>
            <a:graphicFrameLocks noChangeAspect="1"/>
          </p:cNvGraphicFramePr>
          <p:nvPr/>
        </p:nvGraphicFramePr>
        <p:xfrm>
          <a:off x="964565" y="5699327"/>
          <a:ext cx="2388235" cy="590221"/>
        </p:xfrm>
        <a:graphic>
          <a:graphicData uri="http://schemas.openxmlformats.org/presentationml/2006/ole">
            <p:oleObj spid="_x0000_s613419" name="Equation" r:id="rId12" imgW="977760" imgH="241200" progId="Equation.DSMT4">
              <p:embed/>
            </p:oleObj>
          </a:graphicData>
        </a:graphic>
      </p:graphicFrame>
      <p:sp>
        <p:nvSpPr>
          <p:cNvPr id="613421" name="Text Box 45"/>
          <p:cNvSpPr txBox="1">
            <a:spLocks noChangeArrowheads="1"/>
          </p:cNvSpPr>
          <p:nvPr/>
        </p:nvSpPr>
        <p:spPr bwMode="auto">
          <a:xfrm>
            <a:off x="5996849" y="2994706"/>
            <a:ext cx="1595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(hyperbolas)</a:t>
            </a:r>
          </a:p>
        </p:txBody>
      </p:sp>
      <p:sp>
        <p:nvSpPr>
          <p:cNvPr id="613423" name="AutoShape 47"/>
          <p:cNvSpPr>
            <a:spLocks noChangeArrowheads="1"/>
          </p:cNvSpPr>
          <p:nvPr/>
        </p:nvSpPr>
        <p:spPr bwMode="auto">
          <a:xfrm>
            <a:off x="292100" y="5892800"/>
            <a:ext cx="393700" cy="266700"/>
          </a:xfrm>
          <a:prstGeom prst="rightArrow">
            <a:avLst>
              <a:gd name="adj1" fmla="val 50000"/>
              <a:gd name="adj2" fmla="val 36905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3424" name="Object 48"/>
          <p:cNvGraphicFramePr>
            <a:graphicFrameLocks noChangeAspect="1"/>
          </p:cNvGraphicFramePr>
          <p:nvPr/>
        </p:nvGraphicFramePr>
        <p:xfrm>
          <a:off x="5934075" y="5926138"/>
          <a:ext cx="1397000" cy="457200"/>
        </p:xfrm>
        <a:graphic>
          <a:graphicData uri="http://schemas.openxmlformats.org/presentationml/2006/ole">
            <p:oleObj spid="_x0000_s613424" name="Equation" r:id="rId13" imgW="736560" imgH="241200" progId="Equation.DSMT4">
              <p:embed/>
            </p:oleObj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Text Box 2"/>
          <p:cNvSpPr txBox="1">
            <a:spLocks noChangeArrowheads="1"/>
          </p:cNvSpPr>
          <p:nvPr/>
        </p:nvSpPr>
        <p:spPr bwMode="auto">
          <a:xfrm>
            <a:off x="20732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 / Improper Regions (cont.)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1712913" y="1164653"/>
            <a:ext cx="679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Also</a:t>
            </a:r>
          </a:p>
        </p:txBody>
      </p:sp>
      <p:graphicFrame>
        <p:nvGraphicFramePr>
          <p:cNvPr id="614406" name="Object 6"/>
          <p:cNvGraphicFramePr>
            <a:graphicFrameLocks noChangeAspect="1"/>
          </p:cNvGraphicFramePr>
          <p:nvPr/>
        </p:nvGraphicFramePr>
        <p:xfrm>
          <a:off x="2732088" y="939228"/>
          <a:ext cx="3835400" cy="750888"/>
        </p:xfrm>
        <a:graphic>
          <a:graphicData uri="http://schemas.openxmlformats.org/presentationml/2006/ole">
            <p:oleObj spid="_x0000_s614406" name="Equation" r:id="rId4" imgW="1231560" imgH="241200" progId="Equation.DSMT4">
              <p:embed/>
            </p:oleObj>
          </a:graphicData>
        </a:graphic>
      </p:graphicFrame>
      <p:grpSp>
        <p:nvGrpSpPr>
          <p:cNvPr id="614427" name="Group 27"/>
          <p:cNvGrpSpPr>
            <a:grpSpLocks/>
          </p:cNvGrpSpPr>
          <p:nvPr/>
        </p:nvGrpSpPr>
        <p:grpSpPr bwMode="auto">
          <a:xfrm>
            <a:off x="1682750" y="1944688"/>
            <a:ext cx="5815013" cy="4511675"/>
            <a:chOff x="1438" y="1139"/>
            <a:chExt cx="3663" cy="2842"/>
          </a:xfrm>
        </p:grpSpPr>
        <p:sp>
          <p:nvSpPr>
            <p:cNvPr id="614409" name="Line 9"/>
            <p:cNvSpPr>
              <a:spLocks noChangeShapeType="1"/>
            </p:cNvSpPr>
            <p:nvPr/>
          </p:nvSpPr>
          <p:spPr bwMode="auto">
            <a:xfrm flipV="1">
              <a:off x="2891" y="1557"/>
              <a:ext cx="0" cy="23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410" name="Line 10"/>
            <p:cNvSpPr>
              <a:spLocks noChangeShapeType="1"/>
            </p:cNvSpPr>
            <p:nvPr/>
          </p:nvSpPr>
          <p:spPr bwMode="auto">
            <a:xfrm>
              <a:off x="1544" y="2842"/>
              <a:ext cx="317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4411" name="Object 11"/>
            <p:cNvGraphicFramePr>
              <a:graphicFrameLocks noChangeAspect="1"/>
            </p:cNvGraphicFramePr>
            <p:nvPr/>
          </p:nvGraphicFramePr>
          <p:xfrm>
            <a:off x="2793" y="1139"/>
            <a:ext cx="293" cy="379"/>
          </p:xfrm>
          <a:graphic>
            <a:graphicData uri="http://schemas.openxmlformats.org/presentationml/2006/ole">
              <p:oleObj spid="_x0000_s614411" name="Equation" r:id="rId5" imgW="190440" imgH="228600" progId="Equation.DSMT4">
                <p:embed/>
              </p:oleObj>
            </a:graphicData>
          </a:graphic>
        </p:graphicFrame>
        <p:graphicFrame>
          <p:nvGraphicFramePr>
            <p:cNvPr id="614412" name="Object 12"/>
            <p:cNvGraphicFramePr>
              <a:graphicFrameLocks noChangeAspect="1"/>
            </p:cNvGraphicFramePr>
            <p:nvPr/>
          </p:nvGraphicFramePr>
          <p:xfrm>
            <a:off x="3362" y="3079"/>
            <a:ext cx="247" cy="370"/>
          </p:xfrm>
          <a:graphic>
            <a:graphicData uri="http://schemas.openxmlformats.org/presentationml/2006/ole">
              <p:oleObj spid="_x0000_s614412" name="Equation" r:id="rId6" imgW="164880" imgH="228600" progId="Equation.DSMT4">
                <p:embed/>
              </p:oleObj>
            </a:graphicData>
          </a:graphic>
        </p:graphicFrame>
        <p:sp>
          <p:nvSpPr>
            <p:cNvPr id="614414" name="Oval 14"/>
            <p:cNvSpPr>
              <a:spLocks noChangeArrowheads="1"/>
            </p:cNvSpPr>
            <p:nvPr/>
          </p:nvSpPr>
          <p:spPr bwMode="auto">
            <a:xfrm>
              <a:off x="3262" y="3085"/>
              <a:ext cx="70" cy="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15" name="Freeform 15"/>
            <p:cNvSpPr>
              <a:spLocks/>
            </p:cNvSpPr>
            <p:nvPr/>
          </p:nvSpPr>
          <p:spPr bwMode="auto">
            <a:xfrm>
              <a:off x="2484" y="1717"/>
              <a:ext cx="320" cy="834"/>
            </a:xfrm>
            <a:custGeom>
              <a:avLst/>
              <a:gdLst/>
              <a:ahLst/>
              <a:cxnLst>
                <a:cxn ang="0">
                  <a:pos x="0" y="614"/>
                </a:cxn>
                <a:cxn ang="0">
                  <a:pos x="255" y="0"/>
                </a:cxn>
              </a:cxnLst>
              <a:rect l="0" t="0" r="r" b="b"/>
              <a:pathLst>
                <a:path w="255" h="614">
                  <a:moveTo>
                    <a:pt x="0" y="614"/>
                  </a:moveTo>
                  <a:cubicBezTo>
                    <a:pt x="252" y="479"/>
                    <a:pt x="234" y="144"/>
                    <a:pt x="255" y="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416" name="Freeform 16"/>
            <p:cNvSpPr>
              <a:spLocks/>
            </p:cNvSpPr>
            <p:nvPr/>
          </p:nvSpPr>
          <p:spPr bwMode="auto">
            <a:xfrm>
              <a:off x="3318" y="2931"/>
              <a:ext cx="1023" cy="171"/>
            </a:xfrm>
            <a:custGeom>
              <a:avLst/>
              <a:gdLst/>
              <a:ahLst/>
              <a:cxnLst>
                <a:cxn ang="0">
                  <a:pos x="813" y="0"/>
                </a:cxn>
                <a:cxn ang="0">
                  <a:pos x="0" y="126"/>
                </a:cxn>
              </a:cxnLst>
              <a:rect l="0" t="0" r="r" b="b"/>
              <a:pathLst>
                <a:path w="813" h="126">
                  <a:moveTo>
                    <a:pt x="813" y="0"/>
                  </a:moveTo>
                  <a:cubicBezTo>
                    <a:pt x="450" y="14"/>
                    <a:pt x="166" y="5"/>
                    <a:pt x="0" y="126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4417" name="Object 17"/>
            <p:cNvGraphicFramePr>
              <a:graphicFrameLocks noChangeAspect="1"/>
            </p:cNvGraphicFramePr>
            <p:nvPr/>
          </p:nvGraphicFramePr>
          <p:xfrm>
            <a:off x="2119" y="2118"/>
            <a:ext cx="378" cy="369"/>
          </p:xfrm>
          <a:graphic>
            <a:graphicData uri="http://schemas.openxmlformats.org/presentationml/2006/ole">
              <p:oleObj spid="_x0000_s614417" name="Equation" r:id="rId7" imgW="253800" imgH="228600" progId="Equation.DSMT4">
                <p:embed/>
              </p:oleObj>
            </a:graphicData>
          </a:graphic>
        </p:graphicFrame>
        <p:sp>
          <p:nvSpPr>
            <p:cNvPr id="614418" name="Oval 18"/>
            <p:cNvSpPr>
              <a:spLocks noChangeArrowheads="1"/>
            </p:cNvSpPr>
            <p:nvPr/>
          </p:nvSpPr>
          <p:spPr bwMode="auto">
            <a:xfrm>
              <a:off x="2450" y="2510"/>
              <a:ext cx="70" cy="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419" name="Object 19"/>
            <p:cNvGraphicFramePr>
              <a:graphicFrameLocks noChangeAspect="1"/>
            </p:cNvGraphicFramePr>
            <p:nvPr/>
          </p:nvGraphicFramePr>
          <p:xfrm>
            <a:off x="4788" y="2696"/>
            <a:ext cx="313" cy="379"/>
          </p:xfrm>
          <a:graphic>
            <a:graphicData uri="http://schemas.openxmlformats.org/presentationml/2006/ole">
              <p:oleObj spid="_x0000_s614419" name="Equation" r:id="rId8" imgW="203040" imgH="228600" progId="Equation.DSMT4">
                <p:embed/>
              </p:oleObj>
            </a:graphicData>
          </a:graphic>
        </p:graphicFrame>
        <p:sp>
          <p:nvSpPr>
            <p:cNvPr id="614420" name="Freeform 20"/>
            <p:cNvSpPr>
              <a:spLocks/>
            </p:cNvSpPr>
            <p:nvPr/>
          </p:nvSpPr>
          <p:spPr bwMode="auto">
            <a:xfrm>
              <a:off x="1438" y="2575"/>
              <a:ext cx="1023" cy="180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813" y="0"/>
                </a:cxn>
              </a:cxnLst>
              <a:rect l="0" t="0" r="r" b="b"/>
              <a:pathLst>
                <a:path w="813" h="132">
                  <a:moveTo>
                    <a:pt x="0" y="126"/>
                  </a:moveTo>
                  <a:cubicBezTo>
                    <a:pt x="363" y="112"/>
                    <a:pt x="535" y="132"/>
                    <a:pt x="813" y="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421" name="Freeform 21"/>
            <p:cNvSpPr>
              <a:spLocks/>
            </p:cNvSpPr>
            <p:nvPr/>
          </p:nvSpPr>
          <p:spPr bwMode="auto">
            <a:xfrm>
              <a:off x="2971" y="3147"/>
              <a:ext cx="301" cy="834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614"/>
                </a:cxn>
              </a:cxnLst>
              <a:rect l="0" t="0" r="r" b="b"/>
              <a:pathLst>
                <a:path w="255" h="614">
                  <a:moveTo>
                    <a:pt x="255" y="0"/>
                  </a:moveTo>
                  <a:cubicBezTo>
                    <a:pt x="76" y="122"/>
                    <a:pt x="21" y="470"/>
                    <a:pt x="0" y="614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26" name="Text Box 26"/>
          <p:cNvSpPr txBox="1">
            <a:spLocks noChangeArrowheads="1"/>
          </p:cNvSpPr>
          <p:nvPr/>
        </p:nvSpPr>
        <p:spPr bwMode="auto">
          <a:xfrm>
            <a:off x="5307013" y="2992438"/>
            <a:ext cx="26431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solid curves satisfy this condition.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46" name="Freeform 22" descr="Wide upward diagonal"/>
          <p:cNvSpPr>
            <a:spLocks/>
          </p:cNvSpPr>
          <p:nvPr/>
        </p:nvSpPr>
        <p:spPr bwMode="auto">
          <a:xfrm>
            <a:off x="3894138" y="3802063"/>
            <a:ext cx="552450" cy="1452562"/>
          </a:xfrm>
          <a:custGeom>
            <a:avLst/>
            <a:gdLst/>
            <a:ahLst/>
            <a:cxnLst>
              <a:cxn ang="0">
                <a:pos x="342" y="0"/>
              </a:cxn>
              <a:cxn ang="0">
                <a:pos x="111" y="363"/>
              </a:cxn>
              <a:cxn ang="0">
                <a:pos x="27" y="888"/>
              </a:cxn>
              <a:cxn ang="0">
                <a:pos x="339" y="876"/>
              </a:cxn>
              <a:cxn ang="0">
                <a:pos x="342" y="0"/>
              </a:cxn>
            </a:cxnLst>
            <a:rect l="0" t="0" r="r" b="b"/>
            <a:pathLst>
              <a:path w="348" h="915">
                <a:moveTo>
                  <a:pt x="342" y="0"/>
                </a:moveTo>
                <a:cubicBezTo>
                  <a:pt x="225" y="120"/>
                  <a:pt x="160" y="214"/>
                  <a:pt x="111" y="363"/>
                </a:cubicBezTo>
                <a:cubicBezTo>
                  <a:pt x="59" y="511"/>
                  <a:pt x="0" y="795"/>
                  <a:pt x="27" y="888"/>
                </a:cubicBezTo>
                <a:cubicBezTo>
                  <a:pt x="204" y="882"/>
                  <a:pt x="190" y="915"/>
                  <a:pt x="339" y="876"/>
                </a:cubicBezTo>
                <a:cubicBezTo>
                  <a:pt x="339" y="528"/>
                  <a:pt x="348" y="192"/>
                  <a:pt x="342" y="0"/>
                </a:cubicBezTo>
                <a:close/>
              </a:path>
            </a:pathLst>
          </a:custGeom>
          <a:pattFill prst="wdUpDiag">
            <a:fgClr>
              <a:srgbClr val="969696"/>
            </a:fgClr>
            <a:bgClr>
              <a:schemeClr val="tx1"/>
            </a:bgClr>
          </a:patt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5445" name="Freeform 21" descr="Wide upward diagonal"/>
          <p:cNvSpPr>
            <a:spLocks/>
          </p:cNvSpPr>
          <p:nvPr/>
        </p:nvSpPr>
        <p:spPr bwMode="auto">
          <a:xfrm>
            <a:off x="3060700" y="1382713"/>
            <a:ext cx="565150" cy="1471612"/>
          </a:xfrm>
          <a:custGeom>
            <a:avLst/>
            <a:gdLst/>
            <a:ahLst/>
            <a:cxnLst>
              <a:cxn ang="0">
                <a:pos x="64" y="927"/>
              </a:cxn>
              <a:cxn ang="0">
                <a:pos x="288" y="585"/>
              </a:cxn>
              <a:cxn ang="0">
                <a:pos x="356" y="9"/>
              </a:cxn>
              <a:cxn ang="0">
                <a:pos x="70" y="39"/>
              </a:cxn>
              <a:cxn ang="0">
                <a:pos x="64" y="927"/>
              </a:cxn>
            </a:cxnLst>
            <a:rect l="0" t="0" r="r" b="b"/>
            <a:pathLst>
              <a:path w="356" h="927">
                <a:moveTo>
                  <a:pt x="64" y="927"/>
                </a:moveTo>
                <a:cubicBezTo>
                  <a:pt x="181" y="807"/>
                  <a:pt x="239" y="738"/>
                  <a:pt x="288" y="585"/>
                </a:cubicBezTo>
                <a:cubicBezTo>
                  <a:pt x="337" y="432"/>
                  <a:pt x="354" y="237"/>
                  <a:pt x="356" y="9"/>
                </a:cubicBezTo>
                <a:cubicBezTo>
                  <a:pt x="179" y="15"/>
                  <a:pt x="219" y="0"/>
                  <a:pt x="70" y="39"/>
                </a:cubicBezTo>
                <a:cubicBezTo>
                  <a:pt x="0" y="375"/>
                  <a:pt x="33" y="735"/>
                  <a:pt x="64" y="927"/>
                </a:cubicBezTo>
                <a:close/>
              </a:path>
            </a:pathLst>
          </a:custGeom>
          <a:pattFill prst="wdUpDiag">
            <a:fgClr>
              <a:srgbClr val="969696"/>
            </a:fgClr>
            <a:bgClr>
              <a:schemeClr val="tx1"/>
            </a:bgClr>
          </a:patt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4398034" y="1628238"/>
            <a:ext cx="36433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Complex plane: top sheet</a:t>
            </a: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 flipV="1">
            <a:off x="3763963" y="1303338"/>
            <a:ext cx="0" cy="3690937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5430" name="Line 6"/>
          <p:cNvSpPr>
            <a:spLocks noChangeShapeType="1"/>
          </p:cNvSpPr>
          <p:nvPr/>
        </p:nvSpPr>
        <p:spPr bwMode="auto">
          <a:xfrm>
            <a:off x="1625600" y="3343275"/>
            <a:ext cx="50434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15431" name="Object 7"/>
          <p:cNvGraphicFramePr>
            <a:graphicFrameLocks noChangeAspect="1"/>
          </p:cNvGraphicFramePr>
          <p:nvPr/>
        </p:nvGraphicFramePr>
        <p:xfrm>
          <a:off x="3573780" y="772160"/>
          <a:ext cx="364010" cy="470853"/>
        </p:xfrm>
        <a:graphic>
          <a:graphicData uri="http://schemas.openxmlformats.org/presentationml/2006/ole">
            <p:oleObj spid="_x0000_s615431" name="Equation" r:id="rId4" imgW="190440" imgH="228600" progId="Equation.DSMT4">
              <p:embed/>
            </p:oleObj>
          </a:graphicData>
        </a:graphic>
      </p:graphicFrame>
      <p:graphicFrame>
        <p:nvGraphicFramePr>
          <p:cNvPr id="615432" name="Object 8"/>
          <p:cNvGraphicFramePr>
            <a:graphicFrameLocks noChangeAspect="1"/>
          </p:cNvGraphicFramePr>
          <p:nvPr/>
        </p:nvGraphicFramePr>
        <p:xfrm>
          <a:off x="4537075" y="3494088"/>
          <a:ext cx="325438" cy="487362"/>
        </p:xfrm>
        <a:graphic>
          <a:graphicData uri="http://schemas.openxmlformats.org/presentationml/2006/ole">
            <p:oleObj spid="_x0000_s615432" name="Equation" r:id="rId5" imgW="164880" imgH="228600" progId="Equation.DSMT4">
              <p:embed/>
            </p:oleObj>
          </a:graphicData>
        </a:graphic>
      </p:graphicFrame>
      <p:sp>
        <p:nvSpPr>
          <p:cNvPr id="615433" name="Oval 9"/>
          <p:cNvSpPr>
            <a:spLocks noChangeArrowheads="1"/>
          </p:cNvSpPr>
          <p:nvPr/>
        </p:nvSpPr>
        <p:spPr bwMode="auto">
          <a:xfrm>
            <a:off x="4378325" y="3729038"/>
            <a:ext cx="111125" cy="1206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34" name="Freeform 10"/>
          <p:cNvSpPr>
            <a:spLocks/>
          </p:cNvSpPr>
          <p:nvPr/>
        </p:nvSpPr>
        <p:spPr bwMode="auto">
          <a:xfrm>
            <a:off x="3117850" y="1557338"/>
            <a:ext cx="508000" cy="1323975"/>
          </a:xfrm>
          <a:custGeom>
            <a:avLst/>
            <a:gdLst/>
            <a:ahLst/>
            <a:cxnLst>
              <a:cxn ang="0">
                <a:pos x="0" y="614"/>
              </a:cxn>
              <a:cxn ang="0">
                <a:pos x="255" y="0"/>
              </a:cxn>
            </a:cxnLst>
            <a:rect l="0" t="0" r="r" b="b"/>
            <a:pathLst>
              <a:path w="255" h="614">
                <a:moveTo>
                  <a:pt x="0" y="614"/>
                </a:moveTo>
                <a:cubicBezTo>
                  <a:pt x="252" y="479"/>
                  <a:pt x="234" y="144"/>
                  <a:pt x="255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15436" name="Object 12"/>
          <p:cNvGraphicFramePr>
            <a:graphicFrameLocks noChangeAspect="1"/>
          </p:cNvGraphicFramePr>
          <p:nvPr/>
        </p:nvGraphicFramePr>
        <p:xfrm>
          <a:off x="2538413" y="2628900"/>
          <a:ext cx="474662" cy="463550"/>
        </p:xfrm>
        <a:graphic>
          <a:graphicData uri="http://schemas.openxmlformats.org/presentationml/2006/ole">
            <p:oleObj spid="_x0000_s615436" name="Equation" r:id="rId6" imgW="253800" imgH="228600" progId="Equation.DSMT4">
              <p:embed/>
            </p:oleObj>
          </a:graphicData>
        </a:graphic>
      </p:graphicFrame>
      <p:sp>
        <p:nvSpPr>
          <p:cNvPr id="615437" name="Oval 13"/>
          <p:cNvSpPr>
            <a:spLocks noChangeArrowheads="1"/>
          </p:cNvSpPr>
          <p:nvPr/>
        </p:nvSpPr>
        <p:spPr bwMode="auto">
          <a:xfrm>
            <a:off x="3063875" y="2816225"/>
            <a:ext cx="111125" cy="1206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40" name="Freeform 16"/>
          <p:cNvSpPr>
            <a:spLocks/>
          </p:cNvSpPr>
          <p:nvPr/>
        </p:nvSpPr>
        <p:spPr bwMode="auto">
          <a:xfrm>
            <a:off x="3916363" y="3827463"/>
            <a:ext cx="477837" cy="1323975"/>
          </a:xfrm>
          <a:custGeom>
            <a:avLst/>
            <a:gdLst/>
            <a:ahLst/>
            <a:cxnLst>
              <a:cxn ang="0">
                <a:pos x="255" y="0"/>
              </a:cxn>
              <a:cxn ang="0">
                <a:pos x="0" y="614"/>
              </a:cxn>
            </a:cxnLst>
            <a:rect l="0" t="0" r="r" b="b"/>
            <a:pathLst>
              <a:path w="255" h="614">
                <a:moveTo>
                  <a:pt x="255" y="0"/>
                </a:moveTo>
                <a:cubicBezTo>
                  <a:pt x="76" y="122"/>
                  <a:pt x="21" y="470"/>
                  <a:pt x="0" y="614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5443" name="Freeform 19"/>
          <p:cNvSpPr>
            <a:spLocks/>
          </p:cNvSpPr>
          <p:nvPr/>
        </p:nvSpPr>
        <p:spPr bwMode="auto">
          <a:xfrm rot="10800000">
            <a:off x="3098800" y="1444625"/>
            <a:ext cx="42863" cy="1422400"/>
          </a:xfrm>
          <a:custGeom>
            <a:avLst/>
            <a:gdLst/>
            <a:ahLst/>
            <a:cxnLst>
              <a:cxn ang="0">
                <a:pos x="310" y="0"/>
              </a:cxn>
              <a:cxn ang="0">
                <a:pos x="62" y="220"/>
              </a:cxn>
              <a:cxn ang="0">
                <a:pos x="424" y="441"/>
              </a:cxn>
              <a:cxn ang="0">
                <a:pos x="90" y="789"/>
              </a:cxn>
              <a:cxn ang="0">
                <a:pos x="396" y="1159"/>
              </a:cxn>
              <a:cxn ang="0">
                <a:pos x="26" y="1444"/>
              </a:cxn>
              <a:cxn ang="0">
                <a:pos x="367" y="1714"/>
              </a:cxn>
              <a:cxn ang="0">
                <a:pos x="26" y="1906"/>
              </a:cxn>
              <a:cxn ang="0">
                <a:pos x="211" y="2254"/>
              </a:cxn>
            </a:cxnLst>
            <a:rect l="0" t="0" r="r" b="b"/>
            <a:pathLst>
              <a:path w="429" h="2254">
                <a:moveTo>
                  <a:pt x="310" y="0"/>
                </a:moveTo>
                <a:cubicBezTo>
                  <a:pt x="176" y="73"/>
                  <a:pt x="43" y="147"/>
                  <a:pt x="62" y="220"/>
                </a:cubicBezTo>
                <a:cubicBezTo>
                  <a:pt x="81" y="293"/>
                  <a:pt x="419" y="346"/>
                  <a:pt x="424" y="441"/>
                </a:cubicBezTo>
                <a:cubicBezTo>
                  <a:pt x="429" y="536"/>
                  <a:pt x="95" y="669"/>
                  <a:pt x="90" y="789"/>
                </a:cubicBezTo>
                <a:cubicBezTo>
                  <a:pt x="85" y="909"/>
                  <a:pt x="407" y="1050"/>
                  <a:pt x="396" y="1159"/>
                </a:cubicBezTo>
                <a:cubicBezTo>
                  <a:pt x="385" y="1268"/>
                  <a:pt x="31" y="1352"/>
                  <a:pt x="26" y="1444"/>
                </a:cubicBezTo>
                <a:cubicBezTo>
                  <a:pt x="21" y="1536"/>
                  <a:pt x="367" y="1637"/>
                  <a:pt x="367" y="1714"/>
                </a:cubicBezTo>
                <a:cubicBezTo>
                  <a:pt x="367" y="1791"/>
                  <a:pt x="52" y="1816"/>
                  <a:pt x="26" y="1906"/>
                </a:cubicBezTo>
                <a:cubicBezTo>
                  <a:pt x="0" y="1996"/>
                  <a:pt x="105" y="2125"/>
                  <a:pt x="211" y="225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5444" name="Freeform 20"/>
          <p:cNvSpPr>
            <a:spLocks/>
          </p:cNvSpPr>
          <p:nvPr/>
        </p:nvSpPr>
        <p:spPr bwMode="auto">
          <a:xfrm rot="10800000">
            <a:off x="4418013" y="3776663"/>
            <a:ext cx="42862" cy="1422400"/>
          </a:xfrm>
          <a:custGeom>
            <a:avLst/>
            <a:gdLst/>
            <a:ahLst/>
            <a:cxnLst>
              <a:cxn ang="0">
                <a:pos x="310" y="0"/>
              </a:cxn>
              <a:cxn ang="0">
                <a:pos x="62" y="220"/>
              </a:cxn>
              <a:cxn ang="0">
                <a:pos x="424" y="441"/>
              </a:cxn>
              <a:cxn ang="0">
                <a:pos x="90" y="789"/>
              </a:cxn>
              <a:cxn ang="0">
                <a:pos x="396" y="1159"/>
              </a:cxn>
              <a:cxn ang="0">
                <a:pos x="26" y="1444"/>
              </a:cxn>
              <a:cxn ang="0">
                <a:pos x="367" y="1714"/>
              </a:cxn>
              <a:cxn ang="0">
                <a:pos x="26" y="1906"/>
              </a:cxn>
              <a:cxn ang="0">
                <a:pos x="211" y="2254"/>
              </a:cxn>
            </a:cxnLst>
            <a:rect l="0" t="0" r="r" b="b"/>
            <a:pathLst>
              <a:path w="429" h="2254">
                <a:moveTo>
                  <a:pt x="310" y="0"/>
                </a:moveTo>
                <a:cubicBezTo>
                  <a:pt x="176" y="73"/>
                  <a:pt x="43" y="147"/>
                  <a:pt x="62" y="220"/>
                </a:cubicBezTo>
                <a:cubicBezTo>
                  <a:pt x="81" y="293"/>
                  <a:pt x="419" y="346"/>
                  <a:pt x="424" y="441"/>
                </a:cubicBezTo>
                <a:cubicBezTo>
                  <a:pt x="429" y="536"/>
                  <a:pt x="95" y="669"/>
                  <a:pt x="90" y="789"/>
                </a:cubicBezTo>
                <a:cubicBezTo>
                  <a:pt x="85" y="909"/>
                  <a:pt x="407" y="1050"/>
                  <a:pt x="396" y="1159"/>
                </a:cubicBezTo>
                <a:cubicBezTo>
                  <a:pt x="385" y="1268"/>
                  <a:pt x="31" y="1352"/>
                  <a:pt x="26" y="1444"/>
                </a:cubicBezTo>
                <a:cubicBezTo>
                  <a:pt x="21" y="1536"/>
                  <a:pt x="367" y="1637"/>
                  <a:pt x="367" y="1714"/>
                </a:cubicBezTo>
                <a:cubicBezTo>
                  <a:pt x="367" y="1791"/>
                  <a:pt x="52" y="1816"/>
                  <a:pt x="26" y="1906"/>
                </a:cubicBezTo>
                <a:cubicBezTo>
                  <a:pt x="0" y="1996"/>
                  <a:pt x="105" y="2125"/>
                  <a:pt x="211" y="225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15447" name="Object 23"/>
          <p:cNvGraphicFramePr>
            <a:graphicFrameLocks noChangeAspect="1"/>
          </p:cNvGraphicFramePr>
          <p:nvPr/>
        </p:nvGraphicFramePr>
        <p:xfrm>
          <a:off x="6863080" y="3088640"/>
          <a:ext cx="418225" cy="506413"/>
        </p:xfrm>
        <a:graphic>
          <a:graphicData uri="http://schemas.openxmlformats.org/presentationml/2006/ole">
            <p:oleObj spid="_x0000_s615447" name="Equation" r:id="rId7" imgW="203040" imgH="228600" progId="Equation.DSMT4">
              <p:embed/>
            </p:oleObj>
          </a:graphicData>
        </a:graphic>
      </p:graphicFrame>
      <p:sp>
        <p:nvSpPr>
          <p:cNvPr id="615448" name="Line 24"/>
          <p:cNvSpPr>
            <a:spLocks noChangeShapeType="1"/>
          </p:cNvSpPr>
          <p:nvPr/>
        </p:nvSpPr>
        <p:spPr bwMode="auto">
          <a:xfrm flipH="1" flipV="1">
            <a:off x="4259263" y="4772025"/>
            <a:ext cx="1577975" cy="3381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5449" name="Text Box 25"/>
          <p:cNvSpPr txBox="1">
            <a:spLocks noChangeArrowheads="1"/>
          </p:cNvSpPr>
          <p:nvPr/>
        </p:nvSpPr>
        <p:spPr bwMode="auto">
          <a:xfrm>
            <a:off x="5832475" y="4926013"/>
            <a:ext cx="199285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Improper </a:t>
            </a:r>
            <a:r>
              <a:rPr lang="en-US" sz="2000" dirty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615450" name="Text Box 26"/>
          <p:cNvSpPr txBox="1">
            <a:spLocks noChangeArrowheads="1"/>
          </p:cNvSpPr>
          <p:nvPr/>
        </p:nvSpPr>
        <p:spPr bwMode="auto">
          <a:xfrm>
            <a:off x="1909763" y="4189413"/>
            <a:ext cx="9541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Proper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5451" name="Text Box 27"/>
          <p:cNvSpPr txBox="1">
            <a:spLocks noChangeArrowheads="1"/>
          </p:cNvSpPr>
          <p:nvPr/>
        </p:nvSpPr>
        <p:spPr bwMode="auto">
          <a:xfrm>
            <a:off x="752475" y="5872163"/>
            <a:ext cx="8075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On the complex plane corresponding to the bottom sheet, the proper and improper regions are reversed from what is shown here.</a:t>
            </a:r>
          </a:p>
        </p:txBody>
      </p:sp>
      <p:sp>
        <p:nvSpPr>
          <p:cNvPr id="615452" name="Text Box 28"/>
          <p:cNvSpPr txBox="1">
            <a:spLocks noChangeArrowheads="1"/>
          </p:cNvSpPr>
          <p:nvPr/>
        </p:nvSpPr>
        <p:spPr bwMode="auto">
          <a:xfrm>
            <a:off x="19716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 / Improper Regions (cont.)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5856288" y="2152650"/>
          <a:ext cx="1257300" cy="434975"/>
        </p:xfrm>
        <a:graphic>
          <a:graphicData uri="http://schemas.openxmlformats.org/presentationml/2006/ole">
            <p:oleObj spid="_x0000_s615448" name="Equation" r:id="rId8" imgW="698400" imgH="241200" progId="Equation.DSMT4">
              <p:embed/>
            </p:oleObj>
          </a:graphicData>
        </a:graphic>
      </p:graphicFrame>
      <p:sp>
        <p:nvSpPr>
          <p:cNvPr id="24" name="Oval 23"/>
          <p:cNvSpPr/>
          <p:nvPr/>
        </p:nvSpPr>
        <p:spPr bwMode="auto">
          <a:xfrm>
            <a:off x="5569528" y="3277590"/>
            <a:ext cx="95003" cy="9500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5747657" y="2588821"/>
            <a:ext cx="498764" cy="6175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1089978" y="0"/>
            <a:ext cx="67865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Branch Cuts</a:t>
            </a:r>
          </a:p>
        </p:txBody>
      </p:sp>
      <p:sp>
        <p:nvSpPr>
          <p:cNvPr id="616471" name="Text Box 23"/>
          <p:cNvSpPr txBox="1">
            <a:spLocks noChangeArrowheads="1"/>
          </p:cNvSpPr>
          <p:nvPr/>
        </p:nvSpPr>
        <p:spPr bwMode="auto">
          <a:xfrm>
            <a:off x="536452" y="5448237"/>
            <a:ext cx="7975260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</a:rPr>
              <a:t>Complex plane corresponding to top sheet: </a:t>
            </a:r>
            <a:r>
              <a:rPr lang="en-US" sz="2000" dirty="0">
                <a:solidFill>
                  <a:schemeClr val="hlink"/>
                </a:solidFill>
              </a:rPr>
              <a:t>proper</a:t>
            </a:r>
            <a:r>
              <a:rPr lang="en-US" sz="2000" dirty="0">
                <a:solidFill>
                  <a:schemeClr val="bg1"/>
                </a:solidFill>
              </a:rPr>
              <a:t> everywhere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</a:rPr>
              <a:t>Complex plane corresponding to bottom sheet: </a:t>
            </a:r>
            <a:r>
              <a:rPr lang="en-US" sz="2000" dirty="0">
                <a:solidFill>
                  <a:schemeClr val="hlink"/>
                </a:solidFill>
              </a:rPr>
              <a:t>improper</a:t>
            </a:r>
            <a:r>
              <a:rPr lang="en-US" sz="2000" dirty="0">
                <a:solidFill>
                  <a:schemeClr val="bg1"/>
                </a:solidFill>
              </a:rPr>
              <a:t> everywhere</a:t>
            </a:r>
          </a:p>
        </p:txBody>
      </p:sp>
      <p:grpSp>
        <p:nvGrpSpPr>
          <p:cNvPr id="616478" name="Group 30"/>
          <p:cNvGrpSpPr>
            <a:grpSpLocks/>
          </p:cNvGrpSpPr>
          <p:nvPr/>
        </p:nvGrpSpPr>
        <p:grpSpPr bwMode="auto">
          <a:xfrm>
            <a:off x="1473200" y="755650"/>
            <a:ext cx="5805488" cy="4246563"/>
            <a:chOff x="1568" y="668"/>
            <a:chExt cx="3657" cy="2675"/>
          </a:xfrm>
        </p:grpSpPr>
        <p:sp>
          <p:nvSpPr>
            <p:cNvPr id="616454" name="Line 6"/>
            <p:cNvSpPr>
              <a:spLocks noChangeShapeType="1"/>
            </p:cNvSpPr>
            <p:nvPr/>
          </p:nvSpPr>
          <p:spPr bwMode="auto">
            <a:xfrm flipV="1">
              <a:off x="2915" y="829"/>
              <a:ext cx="0" cy="23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55" name="Line 7"/>
            <p:cNvSpPr>
              <a:spLocks noChangeShapeType="1"/>
            </p:cNvSpPr>
            <p:nvPr/>
          </p:nvSpPr>
          <p:spPr bwMode="auto">
            <a:xfrm>
              <a:off x="1568" y="2114"/>
              <a:ext cx="317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6456" name="Object 8"/>
            <p:cNvGraphicFramePr>
              <a:graphicFrameLocks noChangeAspect="1"/>
            </p:cNvGraphicFramePr>
            <p:nvPr/>
          </p:nvGraphicFramePr>
          <p:xfrm>
            <a:off x="3128" y="668"/>
            <a:ext cx="293" cy="379"/>
          </p:xfrm>
          <a:graphic>
            <a:graphicData uri="http://schemas.openxmlformats.org/presentationml/2006/ole">
              <p:oleObj spid="_x0000_s616456" name="Equation" r:id="rId4" imgW="190440" imgH="228600" progId="Equation.DSMT4">
                <p:embed/>
              </p:oleObj>
            </a:graphicData>
          </a:graphic>
        </p:graphicFrame>
        <p:graphicFrame>
          <p:nvGraphicFramePr>
            <p:cNvPr id="616457" name="Object 9"/>
            <p:cNvGraphicFramePr>
              <a:graphicFrameLocks noChangeAspect="1"/>
            </p:cNvGraphicFramePr>
            <p:nvPr/>
          </p:nvGraphicFramePr>
          <p:xfrm>
            <a:off x="3402" y="2209"/>
            <a:ext cx="205" cy="307"/>
          </p:xfrm>
          <a:graphic>
            <a:graphicData uri="http://schemas.openxmlformats.org/presentationml/2006/ole">
              <p:oleObj spid="_x0000_s616457" name="Equation" r:id="rId5" imgW="164880" imgH="228600" progId="Equation.DSMT4">
                <p:embed/>
              </p:oleObj>
            </a:graphicData>
          </a:graphic>
        </p:graphicFrame>
        <p:sp>
          <p:nvSpPr>
            <p:cNvPr id="616458" name="Oval 10"/>
            <p:cNvSpPr>
              <a:spLocks noChangeArrowheads="1"/>
            </p:cNvSpPr>
            <p:nvPr/>
          </p:nvSpPr>
          <p:spPr bwMode="auto">
            <a:xfrm>
              <a:off x="3302" y="2357"/>
              <a:ext cx="70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6460" name="Object 12"/>
            <p:cNvGraphicFramePr>
              <a:graphicFrameLocks noChangeAspect="1"/>
            </p:cNvGraphicFramePr>
            <p:nvPr/>
          </p:nvGraphicFramePr>
          <p:xfrm>
            <a:off x="2143" y="1664"/>
            <a:ext cx="299" cy="292"/>
          </p:xfrm>
          <a:graphic>
            <a:graphicData uri="http://schemas.openxmlformats.org/presentationml/2006/ole">
              <p:oleObj spid="_x0000_s616460" name="Equation" r:id="rId6" imgW="253800" imgH="228600" progId="Equation.DSMT4">
                <p:embed/>
              </p:oleObj>
            </a:graphicData>
          </a:graphic>
        </p:graphicFrame>
        <p:sp>
          <p:nvSpPr>
            <p:cNvPr id="616461" name="Oval 13"/>
            <p:cNvSpPr>
              <a:spLocks noChangeArrowheads="1"/>
            </p:cNvSpPr>
            <p:nvPr/>
          </p:nvSpPr>
          <p:spPr bwMode="auto">
            <a:xfrm>
              <a:off x="2474" y="1782"/>
              <a:ext cx="70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6467" name="Object 19"/>
            <p:cNvGraphicFramePr>
              <a:graphicFrameLocks noChangeAspect="1"/>
            </p:cNvGraphicFramePr>
            <p:nvPr/>
          </p:nvGraphicFramePr>
          <p:xfrm>
            <a:off x="4912" y="1932"/>
            <a:ext cx="313" cy="379"/>
          </p:xfrm>
          <a:graphic>
            <a:graphicData uri="http://schemas.openxmlformats.org/presentationml/2006/ole">
              <p:oleObj spid="_x0000_s616467" name="Equation" r:id="rId7" imgW="203040" imgH="228600" progId="Equation.DSMT4">
                <p:embed/>
              </p:oleObj>
            </a:graphicData>
          </a:graphic>
        </p:graphicFrame>
        <p:sp>
          <p:nvSpPr>
            <p:cNvPr id="616468" name="Line 20"/>
            <p:cNvSpPr>
              <a:spLocks noChangeShapeType="1"/>
            </p:cNvSpPr>
            <p:nvPr/>
          </p:nvSpPr>
          <p:spPr bwMode="auto">
            <a:xfrm flipH="1" flipV="1">
              <a:off x="3141" y="2809"/>
              <a:ext cx="994" cy="2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69" name="Text Box 21"/>
            <p:cNvSpPr txBox="1">
              <a:spLocks noChangeArrowheads="1"/>
            </p:cNvSpPr>
            <p:nvPr/>
          </p:nvSpPr>
          <p:spPr bwMode="auto">
            <a:xfrm>
              <a:off x="4171" y="2906"/>
              <a:ext cx="853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Hyperbola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6473" name="Freeform 25"/>
            <p:cNvSpPr>
              <a:spLocks/>
            </p:cNvSpPr>
            <p:nvPr/>
          </p:nvSpPr>
          <p:spPr bwMode="auto">
            <a:xfrm>
              <a:off x="2990" y="2414"/>
              <a:ext cx="326" cy="929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242" y="59"/>
                </a:cxn>
                <a:cxn ang="0">
                  <a:pos x="131" y="139"/>
                </a:cxn>
                <a:cxn ang="0">
                  <a:pos x="131" y="251"/>
                </a:cxn>
                <a:cxn ang="0">
                  <a:pos x="19" y="371"/>
                </a:cxn>
                <a:cxn ang="0">
                  <a:pos x="79" y="500"/>
                </a:cxn>
                <a:cxn ang="0">
                  <a:pos x="51" y="579"/>
                </a:cxn>
                <a:cxn ang="0">
                  <a:pos x="2" y="638"/>
                </a:cxn>
                <a:cxn ang="0">
                  <a:pos x="41" y="683"/>
                </a:cxn>
                <a:cxn ang="0">
                  <a:pos x="10" y="810"/>
                </a:cxn>
                <a:cxn ang="0">
                  <a:pos x="32" y="929"/>
                </a:cxn>
              </a:cxnLst>
              <a:rect l="0" t="0" r="r" b="b"/>
              <a:pathLst>
                <a:path w="326" h="929">
                  <a:moveTo>
                    <a:pt x="326" y="0"/>
                  </a:moveTo>
                  <a:cubicBezTo>
                    <a:pt x="312" y="10"/>
                    <a:pt x="274" y="36"/>
                    <a:pt x="242" y="59"/>
                  </a:cubicBezTo>
                  <a:cubicBezTo>
                    <a:pt x="210" y="82"/>
                    <a:pt x="149" y="107"/>
                    <a:pt x="131" y="139"/>
                  </a:cubicBezTo>
                  <a:cubicBezTo>
                    <a:pt x="113" y="171"/>
                    <a:pt x="150" y="212"/>
                    <a:pt x="131" y="251"/>
                  </a:cubicBezTo>
                  <a:cubicBezTo>
                    <a:pt x="112" y="290"/>
                    <a:pt x="28" y="330"/>
                    <a:pt x="19" y="371"/>
                  </a:cubicBezTo>
                  <a:cubicBezTo>
                    <a:pt x="10" y="412"/>
                    <a:pt x="74" y="465"/>
                    <a:pt x="79" y="500"/>
                  </a:cubicBezTo>
                  <a:cubicBezTo>
                    <a:pt x="84" y="535"/>
                    <a:pt x="64" y="556"/>
                    <a:pt x="51" y="579"/>
                  </a:cubicBezTo>
                  <a:cubicBezTo>
                    <a:pt x="38" y="602"/>
                    <a:pt x="4" y="621"/>
                    <a:pt x="2" y="638"/>
                  </a:cubicBezTo>
                  <a:cubicBezTo>
                    <a:pt x="0" y="655"/>
                    <a:pt x="40" y="654"/>
                    <a:pt x="41" y="683"/>
                  </a:cubicBezTo>
                  <a:cubicBezTo>
                    <a:pt x="42" y="712"/>
                    <a:pt x="12" y="769"/>
                    <a:pt x="10" y="810"/>
                  </a:cubicBezTo>
                  <a:cubicBezTo>
                    <a:pt x="8" y="851"/>
                    <a:pt x="28" y="904"/>
                    <a:pt x="32" y="929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74" name="Freeform 26"/>
            <p:cNvSpPr>
              <a:spLocks/>
            </p:cNvSpPr>
            <p:nvPr/>
          </p:nvSpPr>
          <p:spPr bwMode="auto">
            <a:xfrm>
              <a:off x="2512" y="868"/>
              <a:ext cx="312" cy="929"/>
            </a:xfrm>
            <a:custGeom>
              <a:avLst/>
              <a:gdLst/>
              <a:ahLst/>
              <a:cxnLst>
                <a:cxn ang="0">
                  <a:pos x="0" y="929"/>
                </a:cxn>
                <a:cxn ang="0">
                  <a:pos x="84" y="870"/>
                </a:cxn>
                <a:cxn ang="0">
                  <a:pos x="93" y="757"/>
                </a:cxn>
                <a:cxn ang="0">
                  <a:pos x="239" y="679"/>
                </a:cxn>
                <a:cxn ang="0">
                  <a:pos x="187" y="542"/>
                </a:cxn>
                <a:cxn ang="0">
                  <a:pos x="299" y="456"/>
                </a:cxn>
                <a:cxn ang="0">
                  <a:pos x="222" y="344"/>
                </a:cxn>
                <a:cxn ang="0">
                  <a:pos x="308" y="241"/>
                </a:cxn>
                <a:cxn ang="0">
                  <a:pos x="248" y="129"/>
                </a:cxn>
                <a:cxn ang="0">
                  <a:pos x="294" y="0"/>
                </a:cxn>
              </a:cxnLst>
              <a:rect l="0" t="0" r="r" b="b"/>
              <a:pathLst>
                <a:path w="312" h="929">
                  <a:moveTo>
                    <a:pt x="0" y="929"/>
                  </a:moveTo>
                  <a:cubicBezTo>
                    <a:pt x="14" y="919"/>
                    <a:pt x="69" y="899"/>
                    <a:pt x="84" y="870"/>
                  </a:cubicBezTo>
                  <a:cubicBezTo>
                    <a:pt x="99" y="841"/>
                    <a:pt x="67" y="789"/>
                    <a:pt x="93" y="757"/>
                  </a:cubicBezTo>
                  <a:cubicBezTo>
                    <a:pt x="119" y="725"/>
                    <a:pt x="223" y="715"/>
                    <a:pt x="239" y="679"/>
                  </a:cubicBezTo>
                  <a:cubicBezTo>
                    <a:pt x="255" y="643"/>
                    <a:pt x="177" y="579"/>
                    <a:pt x="187" y="542"/>
                  </a:cubicBezTo>
                  <a:cubicBezTo>
                    <a:pt x="197" y="505"/>
                    <a:pt x="293" y="489"/>
                    <a:pt x="299" y="456"/>
                  </a:cubicBezTo>
                  <a:cubicBezTo>
                    <a:pt x="305" y="423"/>
                    <a:pt x="221" y="380"/>
                    <a:pt x="222" y="344"/>
                  </a:cubicBezTo>
                  <a:cubicBezTo>
                    <a:pt x="223" y="308"/>
                    <a:pt x="304" y="277"/>
                    <a:pt x="308" y="241"/>
                  </a:cubicBezTo>
                  <a:cubicBezTo>
                    <a:pt x="312" y="205"/>
                    <a:pt x="250" y="169"/>
                    <a:pt x="248" y="129"/>
                  </a:cubicBezTo>
                  <a:cubicBezTo>
                    <a:pt x="246" y="89"/>
                    <a:pt x="285" y="27"/>
                    <a:pt x="294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805498" y="0"/>
            <a:ext cx="67865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Branch Cuts</a:t>
            </a:r>
          </a:p>
        </p:txBody>
      </p:sp>
      <p:sp>
        <p:nvSpPr>
          <p:cNvPr id="633873" name="Text Box 17"/>
          <p:cNvSpPr txBox="1">
            <a:spLocks noChangeArrowheads="1"/>
          </p:cNvSpPr>
          <p:nvPr/>
        </p:nvSpPr>
        <p:spPr bwMode="auto">
          <a:xfrm>
            <a:off x="238125" y="5088573"/>
            <a:ext cx="89058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Note: </a:t>
            </a:r>
            <a:r>
              <a:rPr lang="en-US" dirty="0" smtClean="0">
                <a:solidFill>
                  <a:schemeClr val="bg2"/>
                </a:solidFill>
              </a:rPr>
              <a:t>We </a:t>
            </a:r>
            <a:r>
              <a:rPr lang="en-US" dirty="0">
                <a:solidFill>
                  <a:schemeClr val="bg2"/>
                </a:solidFill>
              </a:rPr>
              <a:t>can think of a </a:t>
            </a:r>
            <a:r>
              <a:rPr lang="en-US" dirty="0" smtClean="0">
                <a:solidFill>
                  <a:schemeClr val="bg2"/>
                </a:solidFill>
              </a:rPr>
              <a:t>two </a:t>
            </a:r>
            <a:r>
              <a:rPr lang="en-US" dirty="0">
                <a:solidFill>
                  <a:schemeClr val="bg2"/>
                </a:solidFill>
              </a:rPr>
              <a:t>complex </a:t>
            </a:r>
            <a:r>
              <a:rPr lang="en-US" dirty="0" smtClean="0">
                <a:solidFill>
                  <a:schemeClr val="bg2"/>
                </a:solidFill>
              </a:rPr>
              <a:t>planes </a:t>
            </a:r>
            <a:r>
              <a:rPr lang="en-US" dirty="0">
                <a:solidFill>
                  <a:schemeClr val="bg2"/>
                </a:solidFill>
              </a:rPr>
              <a:t>with branch cuts, or a Riemann surface with  hyperbolic-shaped  “ramps” connecting the two sheets. </a:t>
            </a:r>
          </a:p>
        </p:txBody>
      </p:sp>
      <p:grpSp>
        <p:nvGrpSpPr>
          <p:cNvPr id="633891" name="Group 35"/>
          <p:cNvGrpSpPr>
            <a:grpSpLocks/>
          </p:cNvGrpSpPr>
          <p:nvPr/>
        </p:nvGrpSpPr>
        <p:grpSpPr bwMode="auto">
          <a:xfrm>
            <a:off x="5044440" y="829310"/>
            <a:ext cx="3708400" cy="3925888"/>
            <a:chOff x="3056" y="692"/>
            <a:chExt cx="2336" cy="2473"/>
          </a:xfrm>
        </p:grpSpPr>
        <p:sp>
          <p:nvSpPr>
            <p:cNvPr id="633876" name="Line 20"/>
            <p:cNvSpPr>
              <a:spLocks noChangeShapeType="1"/>
            </p:cNvSpPr>
            <p:nvPr/>
          </p:nvSpPr>
          <p:spPr bwMode="auto">
            <a:xfrm flipV="1">
              <a:off x="3899" y="757"/>
              <a:ext cx="0" cy="23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3877" name="Line 21"/>
            <p:cNvSpPr>
              <a:spLocks noChangeShapeType="1"/>
            </p:cNvSpPr>
            <p:nvPr/>
          </p:nvSpPr>
          <p:spPr bwMode="auto">
            <a:xfrm>
              <a:off x="3056" y="2042"/>
              <a:ext cx="1713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3878" name="Object 22"/>
            <p:cNvGraphicFramePr>
              <a:graphicFrameLocks noChangeAspect="1"/>
            </p:cNvGraphicFramePr>
            <p:nvPr/>
          </p:nvGraphicFramePr>
          <p:xfrm>
            <a:off x="4112" y="692"/>
            <a:ext cx="219" cy="283"/>
          </p:xfrm>
          <a:graphic>
            <a:graphicData uri="http://schemas.openxmlformats.org/presentationml/2006/ole">
              <p:oleObj spid="_x0000_s633878" name="Equation" r:id="rId4" imgW="190440" imgH="228600" progId="Equation.DSMT4">
                <p:embed/>
              </p:oleObj>
            </a:graphicData>
          </a:graphic>
        </p:graphicFrame>
        <p:graphicFrame>
          <p:nvGraphicFramePr>
            <p:cNvPr id="633879" name="Object 23"/>
            <p:cNvGraphicFramePr>
              <a:graphicFrameLocks noChangeAspect="1"/>
            </p:cNvGraphicFramePr>
            <p:nvPr/>
          </p:nvGraphicFramePr>
          <p:xfrm>
            <a:off x="4386" y="2137"/>
            <a:ext cx="205" cy="307"/>
          </p:xfrm>
          <a:graphic>
            <a:graphicData uri="http://schemas.openxmlformats.org/presentationml/2006/ole">
              <p:oleObj spid="_x0000_s633879" name="Equation" r:id="rId5" imgW="164880" imgH="228600" progId="Equation.DSMT4">
                <p:embed/>
              </p:oleObj>
            </a:graphicData>
          </a:graphic>
        </p:graphicFrame>
        <p:sp>
          <p:nvSpPr>
            <p:cNvPr id="633880" name="Oval 24"/>
            <p:cNvSpPr>
              <a:spLocks noChangeArrowheads="1"/>
            </p:cNvSpPr>
            <p:nvPr/>
          </p:nvSpPr>
          <p:spPr bwMode="auto">
            <a:xfrm>
              <a:off x="4286" y="2285"/>
              <a:ext cx="70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33881" name="Object 25"/>
            <p:cNvGraphicFramePr>
              <a:graphicFrameLocks noChangeAspect="1"/>
            </p:cNvGraphicFramePr>
            <p:nvPr/>
          </p:nvGraphicFramePr>
          <p:xfrm>
            <a:off x="3127" y="1592"/>
            <a:ext cx="299" cy="292"/>
          </p:xfrm>
          <a:graphic>
            <a:graphicData uri="http://schemas.openxmlformats.org/presentationml/2006/ole">
              <p:oleObj spid="_x0000_s633881" name="Equation" r:id="rId6" imgW="253800" imgH="228600" progId="Equation.DSMT4">
                <p:embed/>
              </p:oleObj>
            </a:graphicData>
          </a:graphic>
        </p:graphicFrame>
        <p:sp>
          <p:nvSpPr>
            <p:cNvPr id="633882" name="Oval 26"/>
            <p:cNvSpPr>
              <a:spLocks noChangeArrowheads="1"/>
            </p:cNvSpPr>
            <p:nvPr/>
          </p:nvSpPr>
          <p:spPr bwMode="auto">
            <a:xfrm>
              <a:off x="3458" y="1710"/>
              <a:ext cx="70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33883" name="Object 27"/>
            <p:cNvGraphicFramePr>
              <a:graphicFrameLocks noChangeAspect="1"/>
            </p:cNvGraphicFramePr>
            <p:nvPr/>
          </p:nvGraphicFramePr>
          <p:xfrm>
            <a:off x="4896" y="1876"/>
            <a:ext cx="240" cy="291"/>
          </p:xfrm>
          <a:graphic>
            <a:graphicData uri="http://schemas.openxmlformats.org/presentationml/2006/ole">
              <p:oleObj spid="_x0000_s633883" name="Equation" r:id="rId7" imgW="203040" imgH="228600" progId="Equation.DSMT4">
                <p:embed/>
              </p:oleObj>
            </a:graphicData>
          </a:graphic>
        </p:graphicFrame>
        <p:sp>
          <p:nvSpPr>
            <p:cNvPr id="633886" name="Freeform 30"/>
            <p:cNvSpPr>
              <a:spLocks/>
            </p:cNvSpPr>
            <p:nvPr/>
          </p:nvSpPr>
          <p:spPr bwMode="auto">
            <a:xfrm>
              <a:off x="4019" y="2331"/>
              <a:ext cx="301" cy="834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614"/>
                </a:cxn>
              </a:cxnLst>
              <a:rect l="0" t="0" r="r" b="b"/>
              <a:pathLst>
                <a:path w="255" h="614">
                  <a:moveTo>
                    <a:pt x="255" y="0"/>
                  </a:moveTo>
                  <a:cubicBezTo>
                    <a:pt x="76" y="122"/>
                    <a:pt x="21" y="470"/>
                    <a:pt x="0" y="61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3887" name="Freeform 31"/>
            <p:cNvSpPr>
              <a:spLocks/>
            </p:cNvSpPr>
            <p:nvPr/>
          </p:nvSpPr>
          <p:spPr bwMode="auto">
            <a:xfrm flipH="1" flipV="1">
              <a:off x="3499" y="899"/>
              <a:ext cx="301" cy="834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614"/>
                </a:cxn>
              </a:cxnLst>
              <a:rect l="0" t="0" r="r" b="b"/>
              <a:pathLst>
                <a:path w="255" h="614">
                  <a:moveTo>
                    <a:pt x="255" y="0"/>
                  </a:moveTo>
                  <a:cubicBezTo>
                    <a:pt x="76" y="122"/>
                    <a:pt x="21" y="470"/>
                    <a:pt x="0" y="61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3888" name="Text Box 32"/>
            <p:cNvSpPr txBox="1">
              <a:spLocks noChangeArrowheads="1"/>
            </p:cNvSpPr>
            <p:nvPr/>
          </p:nvSpPr>
          <p:spPr bwMode="auto">
            <a:xfrm>
              <a:off x="4044" y="1335"/>
              <a:ext cx="134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</a:rPr>
                <a:t>Riemann surface</a:t>
              </a:r>
            </a:p>
          </p:txBody>
        </p:sp>
      </p:grpSp>
      <p:grpSp>
        <p:nvGrpSpPr>
          <p:cNvPr id="633890" name="Group 34"/>
          <p:cNvGrpSpPr>
            <a:grpSpLocks/>
          </p:cNvGrpSpPr>
          <p:nvPr/>
        </p:nvGrpSpPr>
        <p:grpSpPr bwMode="auto">
          <a:xfrm>
            <a:off x="878840" y="816610"/>
            <a:ext cx="3708400" cy="4094163"/>
            <a:chOff x="432" y="716"/>
            <a:chExt cx="2336" cy="2579"/>
          </a:xfrm>
        </p:grpSpPr>
        <p:grpSp>
          <p:nvGrpSpPr>
            <p:cNvPr id="633874" name="Group 18"/>
            <p:cNvGrpSpPr>
              <a:grpSpLocks/>
            </p:cNvGrpSpPr>
            <p:nvPr/>
          </p:nvGrpSpPr>
          <p:grpSpPr bwMode="auto">
            <a:xfrm>
              <a:off x="432" y="716"/>
              <a:ext cx="2080" cy="2579"/>
              <a:chOff x="1432" y="572"/>
              <a:chExt cx="2080" cy="2579"/>
            </a:xfrm>
          </p:grpSpPr>
          <p:sp>
            <p:nvSpPr>
              <p:cNvPr id="633861" name="Line 5"/>
              <p:cNvSpPr>
                <a:spLocks noChangeShapeType="1"/>
              </p:cNvSpPr>
              <p:nvPr/>
            </p:nvSpPr>
            <p:spPr bwMode="auto">
              <a:xfrm flipV="1">
                <a:off x="2275" y="637"/>
                <a:ext cx="0" cy="232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3862" name="Line 6"/>
              <p:cNvSpPr>
                <a:spLocks noChangeShapeType="1"/>
              </p:cNvSpPr>
              <p:nvPr/>
            </p:nvSpPr>
            <p:spPr bwMode="auto">
              <a:xfrm>
                <a:off x="1432" y="1922"/>
                <a:ext cx="1713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33863" name="Object 7"/>
              <p:cNvGraphicFramePr>
                <a:graphicFrameLocks noChangeAspect="1"/>
              </p:cNvGraphicFramePr>
              <p:nvPr/>
            </p:nvGraphicFramePr>
            <p:xfrm>
              <a:off x="2488" y="572"/>
              <a:ext cx="219" cy="283"/>
            </p:xfrm>
            <a:graphic>
              <a:graphicData uri="http://schemas.openxmlformats.org/presentationml/2006/ole">
                <p:oleObj spid="_x0000_s633863" name="Equation" r:id="rId8" imgW="190440" imgH="228600" progId="Equation.DSMT4">
                  <p:embed/>
                </p:oleObj>
              </a:graphicData>
            </a:graphic>
          </p:graphicFrame>
          <p:graphicFrame>
            <p:nvGraphicFramePr>
              <p:cNvPr id="633864" name="Object 8"/>
              <p:cNvGraphicFramePr>
                <a:graphicFrameLocks noChangeAspect="1"/>
              </p:cNvGraphicFramePr>
              <p:nvPr/>
            </p:nvGraphicFramePr>
            <p:xfrm>
              <a:off x="2762" y="2017"/>
              <a:ext cx="205" cy="307"/>
            </p:xfrm>
            <a:graphic>
              <a:graphicData uri="http://schemas.openxmlformats.org/presentationml/2006/ole">
                <p:oleObj spid="_x0000_s633864" name="Equation" r:id="rId9" imgW="164880" imgH="228600" progId="Equation.DSMT4">
                  <p:embed/>
                </p:oleObj>
              </a:graphicData>
            </a:graphic>
          </p:graphicFrame>
          <p:sp>
            <p:nvSpPr>
              <p:cNvPr id="633865" name="Oval 9"/>
              <p:cNvSpPr>
                <a:spLocks noChangeArrowheads="1"/>
              </p:cNvSpPr>
              <p:nvPr/>
            </p:nvSpPr>
            <p:spPr bwMode="auto">
              <a:xfrm>
                <a:off x="2662" y="2165"/>
                <a:ext cx="70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33866" name="Object 10"/>
              <p:cNvGraphicFramePr>
                <a:graphicFrameLocks noChangeAspect="1"/>
              </p:cNvGraphicFramePr>
              <p:nvPr/>
            </p:nvGraphicFramePr>
            <p:xfrm>
              <a:off x="1503" y="1472"/>
              <a:ext cx="299" cy="292"/>
            </p:xfrm>
            <a:graphic>
              <a:graphicData uri="http://schemas.openxmlformats.org/presentationml/2006/ole">
                <p:oleObj spid="_x0000_s633866" name="Equation" r:id="rId10" imgW="253800" imgH="228600" progId="Equation.DSMT4">
                  <p:embed/>
                </p:oleObj>
              </a:graphicData>
            </a:graphic>
          </p:graphicFrame>
          <p:sp>
            <p:nvSpPr>
              <p:cNvPr id="633867" name="Oval 11"/>
              <p:cNvSpPr>
                <a:spLocks noChangeArrowheads="1"/>
              </p:cNvSpPr>
              <p:nvPr/>
            </p:nvSpPr>
            <p:spPr bwMode="auto">
              <a:xfrm>
                <a:off x="1834" y="1590"/>
                <a:ext cx="70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33868" name="Object 12"/>
              <p:cNvGraphicFramePr>
                <a:graphicFrameLocks noChangeAspect="1"/>
              </p:cNvGraphicFramePr>
              <p:nvPr/>
            </p:nvGraphicFramePr>
            <p:xfrm>
              <a:off x="3272" y="1756"/>
              <a:ext cx="240" cy="291"/>
            </p:xfrm>
            <a:graphic>
              <a:graphicData uri="http://schemas.openxmlformats.org/presentationml/2006/ole">
                <p:oleObj spid="_x0000_s633868" name="Equation" r:id="rId11" imgW="203040" imgH="228600" progId="Equation.DSMT4">
                  <p:embed/>
                </p:oleObj>
              </a:graphicData>
            </a:graphic>
          </p:graphicFrame>
          <p:sp>
            <p:nvSpPr>
              <p:cNvPr id="633871" name="Freeform 15"/>
              <p:cNvSpPr>
                <a:spLocks/>
              </p:cNvSpPr>
              <p:nvPr/>
            </p:nvSpPr>
            <p:spPr bwMode="auto">
              <a:xfrm>
                <a:off x="2350" y="2222"/>
                <a:ext cx="326" cy="929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242" y="59"/>
                  </a:cxn>
                  <a:cxn ang="0">
                    <a:pos x="131" y="139"/>
                  </a:cxn>
                  <a:cxn ang="0">
                    <a:pos x="131" y="251"/>
                  </a:cxn>
                  <a:cxn ang="0">
                    <a:pos x="19" y="371"/>
                  </a:cxn>
                  <a:cxn ang="0">
                    <a:pos x="79" y="500"/>
                  </a:cxn>
                  <a:cxn ang="0">
                    <a:pos x="51" y="579"/>
                  </a:cxn>
                  <a:cxn ang="0">
                    <a:pos x="2" y="638"/>
                  </a:cxn>
                  <a:cxn ang="0">
                    <a:pos x="41" y="683"/>
                  </a:cxn>
                  <a:cxn ang="0">
                    <a:pos x="10" y="810"/>
                  </a:cxn>
                  <a:cxn ang="0">
                    <a:pos x="32" y="929"/>
                  </a:cxn>
                </a:cxnLst>
                <a:rect l="0" t="0" r="r" b="b"/>
                <a:pathLst>
                  <a:path w="326" h="929">
                    <a:moveTo>
                      <a:pt x="326" y="0"/>
                    </a:moveTo>
                    <a:cubicBezTo>
                      <a:pt x="312" y="10"/>
                      <a:pt x="274" y="36"/>
                      <a:pt x="242" y="59"/>
                    </a:cubicBezTo>
                    <a:cubicBezTo>
                      <a:pt x="210" y="82"/>
                      <a:pt x="149" y="107"/>
                      <a:pt x="131" y="139"/>
                    </a:cubicBezTo>
                    <a:cubicBezTo>
                      <a:pt x="113" y="171"/>
                      <a:pt x="150" y="212"/>
                      <a:pt x="131" y="251"/>
                    </a:cubicBezTo>
                    <a:cubicBezTo>
                      <a:pt x="112" y="290"/>
                      <a:pt x="28" y="330"/>
                      <a:pt x="19" y="371"/>
                    </a:cubicBezTo>
                    <a:cubicBezTo>
                      <a:pt x="10" y="412"/>
                      <a:pt x="74" y="465"/>
                      <a:pt x="79" y="500"/>
                    </a:cubicBezTo>
                    <a:cubicBezTo>
                      <a:pt x="84" y="535"/>
                      <a:pt x="64" y="556"/>
                      <a:pt x="51" y="579"/>
                    </a:cubicBezTo>
                    <a:cubicBezTo>
                      <a:pt x="38" y="602"/>
                      <a:pt x="4" y="621"/>
                      <a:pt x="2" y="638"/>
                    </a:cubicBezTo>
                    <a:cubicBezTo>
                      <a:pt x="0" y="655"/>
                      <a:pt x="40" y="654"/>
                      <a:pt x="41" y="683"/>
                    </a:cubicBezTo>
                    <a:cubicBezTo>
                      <a:pt x="42" y="712"/>
                      <a:pt x="12" y="769"/>
                      <a:pt x="10" y="810"/>
                    </a:cubicBezTo>
                    <a:cubicBezTo>
                      <a:pt x="8" y="851"/>
                      <a:pt x="28" y="904"/>
                      <a:pt x="32" y="929"/>
                    </a:cubicBez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3872" name="Freeform 16"/>
              <p:cNvSpPr>
                <a:spLocks/>
              </p:cNvSpPr>
              <p:nvPr/>
            </p:nvSpPr>
            <p:spPr bwMode="auto">
              <a:xfrm>
                <a:off x="1872" y="676"/>
                <a:ext cx="312" cy="929"/>
              </a:xfrm>
              <a:custGeom>
                <a:avLst/>
                <a:gdLst/>
                <a:ahLst/>
                <a:cxnLst>
                  <a:cxn ang="0">
                    <a:pos x="0" y="929"/>
                  </a:cxn>
                  <a:cxn ang="0">
                    <a:pos x="84" y="870"/>
                  </a:cxn>
                  <a:cxn ang="0">
                    <a:pos x="93" y="757"/>
                  </a:cxn>
                  <a:cxn ang="0">
                    <a:pos x="239" y="679"/>
                  </a:cxn>
                  <a:cxn ang="0">
                    <a:pos x="187" y="542"/>
                  </a:cxn>
                  <a:cxn ang="0">
                    <a:pos x="299" y="456"/>
                  </a:cxn>
                  <a:cxn ang="0">
                    <a:pos x="222" y="344"/>
                  </a:cxn>
                  <a:cxn ang="0">
                    <a:pos x="308" y="241"/>
                  </a:cxn>
                  <a:cxn ang="0">
                    <a:pos x="248" y="129"/>
                  </a:cxn>
                  <a:cxn ang="0">
                    <a:pos x="294" y="0"/>
                  </a:cxn>
                </a:cxnLst>
                <a:rect l="0" t="0" r="r" b="b"/>
                <a:pathLst>
                  <a:path w="312" h="929">
                    <a:moveTo>
                      <a:pt x="0" y="929"/>
                    </a:moveTo>
                    <a:cubicBezTo>
                      <a:pt x="14" y="919"/>
                      <a:pt x="69" y="899"/>
                      <a:pt x="84" y="870"/>
                    </a:cubicBezTo>
                    <a:cubicBezTo>
                      <a:pt x="99" y="841"/>
                      <a:pt x="67" y="789"/>
                      <a:pt x="93" y="757"/>
                    </a:cubicBezTo>
                    <a:cubicBezTo>
                      <a:pt x="119" y="725"/>
                      <a:pt x="223" y="715"/>
                      <a:pt x="239" y="679"/>
                    </a:cubicBezTo>
                    <a:cubicBezTo>
                      <a:pt x="255" y="643"/>
                      <a:pt x="177" y="579"/>
                      <a:pt x="187" y="542"/>
                    </a:cubicBezTo>
                    <a:cubicBezTo>
                      <a:pt x="197" y="505"/>
                      <a:pt x="293" y="489"/>
                      <a:pt x="299" y="456"/>
                    </a:cubicBezTo>
                    <a:cubicBezTo>
                      <a:pt x="305" y="423"/>
                      <a:pt x="221" y="380"/>
                      <a:pt x="222" y="344"/>
                    </a:cubicBezTo>
                    <a:cubicBezTo>
                      <a:pt x="223" y="308"/>
                      <a:pt x="304" y="277"/>
                      <a:pt x="308" y="241"/>
                    </a:cubicBezTo>
                    <a:cubicBezTo>
                      <a:pt x="312" y="205"/>
                      <a:pt x="250" y="169"/>
                      <a:pt x="248" y="129"/>
                    </a:cubicBezTo>
                    <a:cubicBezTo>
                      <a:pt x="246" y="89"/>
                      <a:pt x="285" y="27"/>
                      <a:pt x="294" y="0"/>
                    </a:cubicBez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33889" name="Text Box 33"/>
            <p:cNvSpPr txBox="1">
              <a:spLocks noChangeArrowheads="1"/>
            </p:cNvSpPr>
            <p:nvPr/>
          </p:nvSpPr>
          <p:spPr bwMode="auto">
            <a:xfrm>
              <a:off x="1420" y="1263"/>
              <a:ext cx="134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</a:rPr>
                <a:t>Complex plane</a:t>
              </a:r>
            </a:p>
          </p:txBody>
        </p:sp>
      </p:grpSp>
      <p:sp>
        <p:nvSpPr>
          <p:cNvPr id="633892" name="Text Box 36"/>
          <p:cNvSpPr txBox="1">
            <a:spLocks noChangeArrowheads="1"/>
          </p:cNvSpPr>
          <p:nvPr/>
        </p:nvSpPr>
        <p:spPr bwMode="auto">
          <a:xfrm>
            <a:off x="627768" y="5962399"/>
            <a:ext cx="7778750" cy="6540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Riemann surface allows us to show </a:t>
            </a:r>
            <a:r>
              <a:rPr lang="en-US" u="sng" dirty="0">
                <a:solidFill>
                  <a:schemeClr val="bg1"/>
                </a:solidFill>
              </a:rPr>
              <a:t>all possible poles</a:t>
            </a:r>
            <a:r>
              <a:rPr lang="en-US" dirty="0">
                <a:solidFill>
                  <a:schemeClr val="bg1"/>
                </a:solidFill>
              </a:rPr>
              <a:t>, both proper (surface-wave) and improper (leaky-wave).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Branch Cut</a:t>
            </a:r>
          </a:p>
        </p:txBody>
      </p:sp>
      <p:sp>
        <p:nvSpPr>
          <p:cNvPr id="620556" name="Text Box 12"/>
          <p:cNvSpPr txBox="1">
            <a:spLocks noChangeArrowheads="1"/>
          </p:cNvSpPr>
          <p:nvPr/>
        </p:nvSpPr>
        <p:spPr bwMode="auto">
          <a:xfrm>
            <a:off x="917575" y="1573213"/>
            <a:ext cx="536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Let</a:t>
            </a:r>
          </a:p>
        </p:txBody>
      </p:sp>
      <p:grpSp>
        <p:nvGrpSpPr>
          <p:cNvPr id="620563" name="Group 19"/>
          <p:cNvGrpSpPr>
            <a:grpSpLocks/>
          </p:cNvGrpSpPr>
          <p:nvPr/>
        </p:nvGrpSpPr>
        <p:grpSpPr bwMode="auto">
          <a:xfrm>
            <a:off x="1930400" y="1014413"/>
            <a:ext cx="5567363" cy="4325937"/>
            <a:chOff x="1392" y="927"/>
            <a:chExt cx="3507" cy="2725"/>
          </a:xfrm>
        </p:grpSpPr>
        <p:sp>
          <p:nvSpPr>
            <p:cNvPr id="620547" name="Line 3"/>
            <p:cNvSpPr>
              <a:spLocks noChangeShapeType="1"/>
            </p:cNvSpPr>
            <p:nvPr/>
          </p:nvSpPr>
          <p:spPr bwMode="auto">
            <a:xfrm flipV="1">
              <a:off x="2915" y="1277"/>
              <a:ext cx="0" cy="23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548" name="Line 4"/>
            <p:cNvSpPr>
              <a:spLocks noChangeShapeType="1"/>
            </p:cNvSpPr>
            <p:nvPr/>
          </p:nvSpPr>
          <p:spPr bwMode="auto">
            <a:xfrm>
              <a:off x="1392" y="2562"/>
              <a:ext cx="317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0549" name="Object 5"/>
            <p:cNvGraphicFramePr>
              <a:graphicFrameLocks noChangeAspect="1"/>
            </p:cNvGraphicFramePr>
            <p:nvPr/>
          </p:nvGraphicFramePr>
          <p:xfrm>
            <a:off x="2815" y="927"/>
            <a:ext cx="228" cy="295"/>
          </p:xfrm>
          <a:graphic>
            <a:graphicData uri="http://schemas.openxmlformats.org/presentationml/2006/ole">
              <p:oleObj spid="_x0000_s620549" name="Equation" r:id="rId4" imgW="190440" imgH="228600" progId="Equation.DSMT4">
                <p:embed/>
              </p:oleObj>
            </a:graphicData>
          </a:graphic>
        </p:graphicFrame>
        <p:graphicFrame>
          <p:nvGraphicFramePr>
            <p:cNvPr id="620550" name="Object 6"/>
            <p:cNvGraphicFramePr>
              <a:graphicFrameLocks noChangeAspect="1"/>
            </p:cNvGraphicFramePr>
            <p:nvPr/>
          </p:nvGraphicFramePr>
          <p:xfrm>
            <a:off x="3480" y="2697"/>
            <a:ext cx="205" cy="307"/>
          </p:xfrm>
          <a:graphic>
            <a:graphicData uri="http://schemas.openxmlformats.org/presentationml/2006/ole">
              <p:oleObj spid="_x0000_s620550" name="Equation" r:id="rId5" imgW="164880" imgH="228600" progId="Equation.DSMT4">
                <p:embed/>
              </p:oleObj>
            </a:graphicData>
          </a:graphic>
        </p:graphicFrame>
        <p:sp>
          <p:nvSpPr>
            <p:cNvPr id="620551" name="Oval 7"/>
            <p:cNvSpPr>
              <a:spLocks noChangeArrowheads="1"/>
            </p:cNvSpPr>
            <p:nvPr/>
          </p:nvSpPr>
          <p:spPr bwMode="auto">
            <a:xfrm>
              <a:off x="3507" y="2522"/>
              <a:ext cx="70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0552" name="Object 8"/>
            <p:cNvGraphicFramePr>
              <a:graphicFrameLocks noChangeAspect="1"/>
            </p:cNvGraphicFramePr>
            <p:nvPr/>
          </p:nvGraphicFramePr>
          <p:xfrm>
            <a:off x="2048" y="2159"/>
            <a:ext cx="299" cy="292"/>
          </p:xfrm>
          <a:graphic>
            <a:graphicData uri="http://schemas.openxmlformats.org/presentationml/2006/ole">
              <p:oleObj spid="_x0000_s620552" name="Equation" r:id="rId6" imgW="253800" imgH="228600" progId="Equation.DSMT4">
                <p:embed/>
              </p:oleObj>
            </a:graphicData>
          </a:graphic>
        </p:graphicFrame>
        <p:sp>
          <p:nvSpPr>
            <p:cNvPr id="620553" name="Oval 9"/>
            <p:cNvSpPr>
              <a:spLocks noChangeArrowheads="1"/>
            </p:cNvSpPr>
            <p:nvPr/>
          </p:nvSpPr>
          <p:spPr bwMode="auto">
            <a:xfrm>
              <a:off x="2257" y="2522"/>
              <a:ext cx="70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0554" name="Object 10"/>
            <p:cNvGraphicFramePr>
              <a:graphicFrameLocks noChangeAspect="1"/>
            </p:cNvGraphicFramePr>
            <p:nvPr/>
          </p:nvGraphicFramePr>
          <p:xfrm>
            <a:off x="4650" y="2419"/>
            <a:ext cx="249" cy="301"/>
          </p:xfrm>
          <a:graphic>
            <a:graphicData uri="http://schemas.openxmlformats.org/presentationml/2006/ole">
              <p:oleObj spid="_x0000_s620554" name="Equation" r:id="rId7" imgW="203040" imgH="228600" progId="Equation.DSMT4">
                <p:embed/>
              </p:oleObj>
            </a:graphicData>
          </a:graphic>
        </p:graphicFrame>
        <p:sp>
          <p:nvSpPr>
            <p:cNvPr id="620557" name="Freeform 13"/>
            <p:cNvSpPr>
              <a:spLocks/>
            </p:cNvSpPr>
            <p:nvPr/>
          </p:nvSpPr>
          <p:spPr bwMode="auto">
            <a:xfrm>
              <a:off x="2932" y="2586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558" name="Freeform 14"/>
            <p:cNvSpPr>
              <a:spLocks/>
            </p:cNvSpPr>
            <p:nvPr/>
          </p:nvSpPr>
          <p:spPr bwMode="auto">
            <a:xfrm>
              <a:off x="2872" y="1475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559" name="Freeform 15"/>
            <p:cNvSpPr>
              <a:spLocks/>
            </p:cNvSpPr>
            <p:nvPr/>
          </p:nvSpPr>
          <p:spPr bwMode="auto">
            <a:xfrm rot="5400000">
              <a:off x="2591" y="2251"/>
              <a:ext cx="27" cy="57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560" name="Freeform 16"/>
            <p:cNvSpPr>
              <a:spLocks/>
            </p:cNvSpPr>
            <p:nvPr/>
          </p:nvSpPr>
          <p:spPr bwMode="auto">
            <a:xfrm rot="16200000" flipH="1">
              <a:off x="3227" y="2303"/>
              <a:ext cx="27" cy="57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620561" name="Object 17"/>
          <p:cNvGraphicFramePr>
            <a:graphicFrameLocks noChangeAspect="1"/>
          </p:cNvGraphicFramePr>
          <p:nvPr/>
        </p:nvGraphicFramePr>
        <p:xfrm>
          <a:off x="1573213" y="1408113"/>
          <a:ext cx="1144587" cy="620712"/>
        </p:xfrm>
        <a:graphic>
          <a:graphicData uri="http://schemas.openxmlformats.org/presentationml/2006/ole">
            <p:oleObj spid="_x0000_s620561" name="Equation" r:id="rId8" imgW="444240" imgH="241200" progId="Equation.DSMT4">
              <p:embed/>
            </p:oleObj>
          </a:graphicData>
        </a:graphic>
      </p:graphicFrame>
      <p:sp>
        <p:nvSpPr>
          <p:cNvPr id="620564" name="Text Box 20"/>
          <p:cNvSpPr txBox="1">
            <a:spLocks noChangeArrowheads="1"/>
          </p:cNvSpPr>
          <p:nvPr/>
        </p:nvSpPr>
        <p:spPr bwMode="auto">
          <a:xfrm>
            <a:off x="619125" y="5726113"/>
            <a:ext cx="8248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The branch cuts now lie along the imaginary axis, and part of the real axis.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2"/>
          <p:cNvSpPr txBox="1">
            <a:spLocks noChangeArrowheads="1"/>
          </p:cNvSpPr>
          <p:nvPr/>
        </p:nvSpPr>
        <p:spPr bwMode="auto">
          <a:xfrm>
            <a:off x="18700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Path of Integration</a:t>
            </a:r>
          </a:p>
        </p:txBody>
      </p:sp>
      <p:grpSp>
        <p:nvGrpSpPr>
          <p:cNvPr id="621611" name="Group 43"/>
          <p:cNvGrpSpPr>
            <a:grpSpLocks/>
          </p:cNvGrpSpPr>
          <p:nvPr/>
        </p:nvGrpSpPr>
        <p:grpSpPr bwMode="auto">
          <a:xfrm>
            <a:off x="1555750" y="893763"/>
            <a:ext cx="5943600" cy="4365626"/>
            <a:chOff x="1012" y="891"/>
            <a:chExt cx="3744" cy="2750"/>
          </a:xfrm>
        </p:grpSpPr>
        <p:sp>
          <p:nvSpPr>
            <p:cNvPr id="621571" name="Line 3"/>
            <p:cNvSpPr>
              <a:spLocks noChangeShapeType="1"/>
            </p:cNvSpPr>
            <p:nvPr/>
          </p:nvSpPr>
          <p:spPr bwMode="auto">
            <a:xfrm flipV="1">
              <a:off x="2683" y="1259"/>
              <a:ext cx="0" cy="23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572" name="Line 4"/>
            <p:cNvSpPr>
              <a:spLocks noChangeShapeType="1"/>
            </p:cNvSpPr>
            <p:nvPr/>
          </p:nvSpPr>
          <p:spPr bwMode="auto">
            <a:xfrm>
              <a:off x="1160" y="2544"/>
              <a:ext cx="317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1573" name="Object 5"/>
            <p:cNvGraphicFramePr>
              <a:graphicFrameLocks noChangeAspect="1"/>
            </p:cNvGraphicFramePr>
            <p:nvPr/>
          </p:nvGraphicFramePr>
          <p:xfrm>
            <a:off x="2576" y="891"/>
            <a:ext cx="230" cy="298"/>
          </p:xfrm>
          <a:graphic>
            <a:graphicData uri="http://schemas.openxmlformats.org/presentationml/2006/ole">
              <p:oleObj spid="_x0000_s621573" name="Equation" r:id="rId4" imgW="190440" imgH="228600" progId="Equation.DSMT4">
                <p:embed/>
              </p:oleObj>
            </a:graphicData>
          </a:graphic>
        </p:graphicFrame>
        <p:graphicFrame>
          <p:nvGraphicFramePr>
            <p:cNvPr id="621574" name="Object 6"/>
            <p:cNvGraphicFramePr>
              <a:graphicFrameLocks noChangeAspect="1"/>
            </p:cNvGraphicFramePr>
            <p:nvPr/>
          </p:nvGraphicFramePr>
          <p:xfrm>
            <a:off x="3200" y="2623"/>
            <a:ext cx="205" cy="307"/>
          </p:xfrm>
          <a:graphic>
            <a:graphicData uri="http://schemas.openxmlformats.org/presentationml/2006/ole">
              <p:oleObj spid="_x0000_s621574" name="Equation" r:id="rId5" imgW="164880" imgH="228600" progId="Equation.DSMT4">
                <p:embed/>
              </p:oleObj>
            </a:graphicData>
          </a:graphic>
        </p:graphicFrame>
        <p:sp>
          <p:nvSpPr>
            <p:cNvPr id="621575" name="Oval 7"/>
            <p:cNvSpPr>
              <a:spLocks noChangeArrowheads="1"/>
            </p:cNvSpPr>
            <p:nvPr/>
          </p:nvSpPr>
          <p:spPr bwMode="auto">
            <a:xfrm>
              <a:off x="3275" y="2504"/>
              <a:ext cx="70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1576" name="Object 8"/>
            <p:cNvGraphicFramePr>
              <a:graphicFrameLocks noChangeAspect="1"/>
            </p:cNvGraphicFramePr>
            <p:nvPr/>
          </p:nvGraphicFramePr>
          <p:xfrm>
            <a:off x="1816" y="2141"/>
            <a:ext cx="299" cy="292"/>
          </p:xfrm>
          <a:graphic>
            <a:graphicData uri="http://schemas.openxmlformats.org/presentationml/2006/ole">
              <p:oleObj spid="_x0000_s621576" name="Equation" r:id="rId6" imgW="253800" imgH="228600" progId="Equation.DSMT4">
                <p:embed/>
              </p:oleObj>
            </a:graphicData>
          </a:graphic>
        </p:graphicFrame>
        <p:sp>
          <p:nvSpPr>
            <p:cNvPr id="621577" name="Oval 9"/>
            <p:cNvSpPr>
              <a:spLocks noChangeArrowheads="1"/>
            </p:cNvSpPr>
            <p:nvPr/>
          </p:nvSpPr>
          <p:spPr bwMode="auto">
            <a:xfrm>
              <a:off x="2025" y="2504"/>
              <a:ext cx="70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1578" name="Object 10"/>
            <p:cNvGraphicFramePr>
              <a:graphicFrameLocks noChangeAspect="1"/>
            </p:cNvGraphicFramePr>
            <p:nvPr/>
          </p:nvGraphicFramePr>
          <p:xfrm>
            <a:off x="4507" y="2402"/>
            <a:ext cx="249" cy="301"/>
          </p:xfrm>
          <a:graphic>
            <a:graphicData uri="http://schemas.openxmlformats.org/presentationml/2006/ole">
              <p:oleObj spid="_x0000_s621578" name="Equation" r:id="rId7" imgW="203040" imgH="228600" progId="Equation.DSMT4">
                <p:embed/>
              </p:oleObj>
            </a:graphicData>
          </a:graphic>
        </p:graphicFrame>
        <p:sp>
          <p:nvSpPr>
            <p:cNvPr id="621580" name="Freeform 12"/>
            <p:cNvSpPr>
              <a:spLocks/>
            </p:cNvSpPr>
            <p:nvPr/>
          </p:nvSpPr>
          <p:spPr bwMode="auto">
            <a:xfrm>
              <a:off x="2707" y="2575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581" name="Freeform 13"/>
            <p:cNvSpPr>
              <a:spLocks/>
            </p:cNvSpPr>
            <p:nvPr/>
          </p:nvSpPr>
          <p:spPr bwMode="auto">
            <a:xfrm>
              <a:off x="2640" y="1457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582" name="Freeform 14"/>
            <p:cNvSpPr>
              <a:spLocks/>
            </p:cNvSpPr>
            <p:nvPr/>
          </p:nvSpPr>
          <p:spPr bwMode="auto">
            <a:xfrm rot="5400000">
              <a:off x="2359" y="2233"/>
              <a:ext cx="27" cy="57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583" name="Freeform 15"/>
            <p:cNvSpPr>
              <a:spLocks/>
            </p:cNvSpPr>
            <p:nvPr/>
          </p:nvSpPr>
          <p:spPr bwMode="auto">
            <a:xfrm rot="16200000" flipH="1">
              <a:off x="2995" y="2285"/>
              <a:ext cx="27" cy="57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585" name="Line 17"/>
            <p:cNvSpPr>
              <a:spLocks noChangeShapeType="1"/>
            </p:cNvSpPr>
            <p:nvPr/>
          </p:nvSpPr>
          <p:spPr bwMode="auto">
            <a:xfrm>
              <a:off x="1338" y="2475"/>
              <a:ext cx="0" cy="1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586" name="Line 18"/>
            <p:cNvSpPr>
              <a:spLocks noChangeShapeType="1"/>
            </p:cNvSpPr>
            <p:nvPr/>
          </p:nvSpPr>
          <p:spPr bwMode="auto">
            <a:xfrm>
              <a:off x="3951" y="2469"/>
              <a:ext cx="0" cy="1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1587" name="Object 19"/>
            <p:cNvGraphicFramePr>
              <a:graphicFrameLocks noChangeAspect="1"/>
            </p:cNvGraphicFramePr>
            <p:nvPr/>
          </p:nvGraphicFramePr>
          <p:xfrm>
            <a:off x="3889" y="2624"/>
            <a:ext cx="189" cy="307"/>
          </p:xfrm>
          <a:graphic>
            <a:graphicData uri="http://schemas.openxmlformats.org/presentationml/2006/ole">
              <p:oleObj spid="_x0000_s621587" name="Equation" r:id="rId8" imgW="152280" imgH="228600" progId="Equation.DSMT4">
                <p:embed/>
              </p:oleObj>
            </a:graphicData>
          </a:graphic>
        </p:graphicFrame>
        <p:graphicFrame>
          <p:nvGraphicFramePr>
            <p:cNvPr id="621588" name="Object 20"/>
            <p:cNvGraphicFramePr>
              <a:graphicFrameLocks noChangeAspect="1"/>
            </p:cNvGraphicFramePr>
            <p:nvPr/>
          </p:nvGraphicFramePr>
          <p:xfrm>
            <a:off x="1088" y="2156"/>
            <a:ext cx="300" cy="307"/>
          </p:xfrm>
          <a:graphic>
            <a:graphicData uri="http://schemas.openxmlformats.org/presentationml/2006/ole">
              <p:oleObj spid="_x0000_s621588" name="Equation" r:id="rId9" imgW="241200" imgH="228600" progId="Equation.DSMT4">
                <p:embed/>
              </p:oleObj>
            </a:graphicData>
          </a:graphic>
        </p:graphicFrame>
        <p:grpSp>
          <p:nvGrpSpPr>
            <p:cNvPr id="621592" name="Group 24"/>
            <p:cNvGrpSpPr>
              <a:grpSpLocks/>
            </p:cNvGrpSpPr>
            <p:nvPr/>
          </p:nvGrpSpPr>
          <p:grpSpPr bwMode="auto">
            <a:xfrm>
              <a:off x="1568" y="2490"/>
              <a:ext cx="108" cy="112"/>
              <a:chOff x="1536" y="1312"/>
              <a:chExt cx="108" cy="172"/>
            </a:xfrm>
          </p:grpSpPr>
          <p:sp>
            <p:nvSpPr>
              <p:cNvPr id="621593" name="Line 2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1594" name="Line 2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1595" name="Group 27"/>
            <p:cNvGrpSpPr>
              <a:grpSpLocks/>
            </p:cNvGrpSpPr>
            <p:nvPr/>
          </p:nvGrpSpPr>
          <p:grpSpPr bwMode="auto">
            <a:xfrm>
              <a:off x="3580" y="2496"/>
              <a:ext cx="108" cy="112"/>
              <a:chOff x="1536" y="1312"/>
              <a:chExt cx="108" cy="172"/>
            </a:xfrm>
          </p:grpSpPr>
          <p:sp>
            <p:nvSpPr>
              <p:cNvPr id="621596" name="Line 2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1597" name="Line 2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1601" name="Line 33"/>
            <p:cNvSpPr>
              <a:spLocks noChangeShapeType="1"/>
            </p:cNvSpPr>
            <p:nvPr/>
          </p:nvSpPr>
          <p:spPr bwMode="auto">
            <a:xfrm>
              <a:off x="1012" y="2737"/>
              <a:ext cx="1312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602" name="Line 34"/>
            <p:cNvSpPr>
              <a:spLocks noChangeShapeType="1"/>
            </p:cNvSpPr>
            <p:nvPr/>
          </p:nvSpPr>
          <p:spPr bwMode="auto">
            <a:xfrm>
              <a:off x="1757" y="2740"/>
              <a:ext cx="9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603" name="Line 35"/>
            <p:cNvSpPr>
              <a:spLocks noChangeShapeType="1"/>
            </p:cNvSpPr>
            <p:nvPr/>
          </p:nvSpPr>
          <p:spPr bwMode="auto">
            <a:xfrm>
              <a:off x="3168" y="2347"/>
              <a:ext cx="1277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604" name="Line 36"/>
            <p:cNvSpPr>
              <a:spLocks noChangeShapeType="1"/>
            </p:cNvSpPr>
            <p:nvPr/>
          </p:nvSpPr>
          <p:spPr bwMode="auto">
            <a:xfrm>
              <a:off x="3705" y="2344"/>
              <a:ext cx="9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605" name="Freeform 37"/>
            <p:cNvSpPr>
              <a:spLocks/>
            </p:cNvSpPr>
            <p:nvPr/>
          </p:nvSpPr>
          <p:spPr bwMode="auto">
            <a:xfrm>
              <a:off x="2317" y="2345"/>
              <a:ext cx="852" cy="394"/>
            </a:xfrm>
            <a:custGeom>
              <a:avLst/>
              <a:gdLst/>
              <a:ahLst/>
              <a:cxnLst>
                <a:cxn ang="0">
                  <a:pos x="0" y="556"/>
                </a:cxn>
                <a:cxn ang="0">
                  <a:pos x="265" y="460"/>
                </a:cxn>
                <a:cxn ang="0">
                  <a:pos x="496" y="76"/>
                </a:cxn>
                <a:cxn ang="0">
                  <a:pos x="852" y="3"/>
                </a:cxn>
              </a:cxnLst>
              <a:rect l="0" t="0" r="r" b="b"/>
              <a:pathLst>
                <a:path w="852" h="556">
                  <a:moveTo>
                    <a:pt x="0" y="556"/>
                  </a:moveTo>
                  <a:cubicBezTo>
                    <a:pt x="85" y="550"/>
                    <a:pt x="182" y="540"/>
                    <a:pt x="265" y="460"/>
                  </a:cubicBezTo>
                  <a:cubicBezTo>
                    <a:pt x="348" y="380"/>
                    <a:pt x="398" y="152"/>
                    <a:pt x="496" y="76"/>
                  </a:cubicBezTo>
                  <a:cubicBezTo>
                    <a:pt x="594" y="0"/>
                    <a:pt x="739" y="7"/>
                    <a:pt x="852" y="3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1606" name="Object 38"/>
            <p:cNvGraphicFramePr>
              <a:graphicFrameLocks noChangeAspect="1"/>
            </p:cNvGraphicFramePr>
            <p:nvPr/>
          </p:nvGraphicFramePr>
          <p:xfrm>
            <a:off x="2996" y="2027"/>
            <a:ext cx="222" cy="261"/>
          </p:xfrm>
          <a:graphic>
            <a:graphicData uri="http://schemas.openxmlformats.org/presentationml/2006/ole">
              <p:oleObj spid="_x0000_s621606" name="Equation" r:id="rId10" imgW="152280" imgH="177480" progId="Equation.DSMT4">
                <p:embed/>
              </p:oleObj>
            </a:graphicData>
          </a:graphic>
        </p:graphicFrame>
      </p:grpSp>
      <p:sp>
        <p:nvSpPr>
          <p:cNvPr id="621612" name="Text Box 44"/>
          <p:cNvSpPr txBox="1">
            <a:spLocks noChangeArrowheads="1"/>
          </p:cNvSpPr>
          <p:nvPr/>
        </p:nvSpPr>
        <p:spPr bwMode="auto">
          <a:xfrm>
            <a:off x="517525" y="5662613"/>
            <a:ext cx="7740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The path is on the complex plane corresponding to the </a:t>
            </a:r>
            <a:r>
              <a:rPr lang="en-US">
                <a:solidFill>
                  <a:schemeClr val="hlink"/>
                </a:solidFill>
              </a:rPr>
              <a:t>top</a:t>
            </a:r>
            <a:r>
              <a:rPr lang="en-US">
                <a:solidFill>
                  <a:schemeClr val="bg2"/>
                </a:solidFill>
              </a:rPr>
              <a:t> Riemann sheet.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20732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Poles</a:t>
            </a:r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1001395" y="2210118"/>
            <a:ext cx="8980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Poles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629764" name="Object 4"/>
          <p:cNvGraphicFramePr>
            <a:graphicFrameLocks noChangeAspect="1"/>
          </p:cNvGraphicFramePr>
          <p:nvPr/>
        </p:nvGraphicFramePr>
        <p:xfrm>
          <a:off x="2185035" y="792163"/>
          <a:ext cx="3976688" cy="1049337"/>
        </p:xfrm>
        <a:graphic>
          <a:graphicData uri="http://schemas.openxmlformats.org/presentationml/2006/ole">
            <p:oleObj spid="_x0000_s629764" name="Equation" r:id="rId4" imgW="1587240" imgH="419040" progId="Equation.DSMT4">
              <p:embed/>
            </p:oleObj>
          </a:graphicData>
        </a:graphic>
      </p:graphicFrame>
      <p:graphicFrame>
        <p:nvGraphicFramePr>
          <p:cNvPr id="629765" name="Object 5"/>
          <p:cNvGraphicFramePr>
            <a:graphicFrameLocks noChangeAspect="1"/>
          </p:cNvGraphicFramePr>
          <p:nvPr/>
        </p:nvGraphicFramePr>
        <p:xfrm>
          <a:off x="1811020" y="2832418"/>
          <a:ext cx="3124200" cy="646112"/>
        </p:xfrm>
        <a:graphic>
          <a:graphicData uri="http://schemas.openxmlformats.org/presentationml/2006/ole">
            <p:oleObj spid="_x0000_s629765" name="Equation" r:id="rId5" imgW="1168200" imgH="241200" progId="Equation.DSMT4">
              <p:embed/>
            </p:oleObj>
          </a:graphicData>
        </a:graphic>
      </p:graphicFrame>
      <p:sp>
        <p:nvSpPr>
          <p:cNvPr id="629766" name="Text Box 6"/>
          <p:cNvSpPr txBox="1">
            <a:spLocks noChangeArrowheads="1"/>
          </p:cNvSpPr>
          <p:nvPr/>
        </p:nvSpPr>
        <p:spPr bwMode="auto">
          <a:xfrm>
            <a:off x="375920" y="3789045"/>
            <a:ext cx="87680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is the same equation as the </a:t>
            </a:r>
            <a:r>
              <a:rPr lang="en-US" dirty="0" err="1">
                <a:solidFill>
                  <a:schemeClr val="bg1"/>
                </a:solidFill>
              </a:rPr>
              <a:t>TRE</a:t>
            </a:r>
            <a:r>
              <a:rPr lang="en-US" dirty="0">
                <a:solidFill>
                  <a:schemeClr val="bg1"/>
                </a:solidFill>
              </a:rPr>
              <a:t> for finding the wavenumber of a </a:t>
            </a:r>
            <a:r>
              <a:rPr lang="en-US" dirty="0" smtClean="0">
                <a:solidFill>
                  <a:schemeClr val="bg1"/>
                </a:solidFill>
              </a:rPr>
              <a:t>surface wave: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9767" name="AutoShape 7"/>
          <p:cNvSpPr>
            <a:spLocks noChangeArrowheads="1"/>
          </p:cNvSpPr>
          <p:nvPr/>
        </p:nvSpPr>
        <p:spPr bwMode="auto">
          <a:xfrm>
            <a:off x="1980565" y="5775960"/>
            <a:ext cx="384175" cy="212725"/>
          </a:xfrm>
          <a:prstGeom prst="rightArrow">
            <a:avLst>
              <a:gd name="adj1" fmla="val 50000"/>
              <a:gd name="adj2" fmla="val 4514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2584450" y="5632450"/>
            <a:ext cx="3113088" cy="469900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400" i="1" dirty="0" err="1">
                <a:solidFill>
                  <a:schemeClr val="hlink"/>
                </a:solidFill>
                <a:latin typeface="Times New Roman" pitchFamily="18" charset="0"/>
              </a:rPr>
              <a:t>k</a:t>
            </a:r>
            <a:r>
              <a:rPr lang="en-US" sz="2400" i="1" baseline="-25000" dirty="0" err="1">
                <a:solidFill>
                  <a:schemeClr val="hlink"/>
                </a:solidFill>
                <a:latin typeface="Times New Roman" pitchFamily="18" charset="0"/>
              </a:rPr>
              <a:t>xp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</a:rPr>
              <a:t>=</a:t>
            </a:r>
            <a:r>
              <a:rPr lang="en-US" sz="2000" dirty="0">
                <a:solidFill>
                  <a:schemeClr val="hlink"/>
                </a:solidFill>
              </a:rPr>
              <a:t> roots of </a:t>
            </a:r>
            <a:r>
              <a:rPr lang="en-US" sz="2000" dirty="0" err="1">
                <a:solidFill>
                  <a:schemeClr val="hlink"/>
                </a:solidFill>
              </a:rPr>
              <a:t>TRE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</a:rPr>
              <a:t>=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400" i="1" dirty="0" err="1" smtClean="0">
                <a:solidFill>
                  <a:schemeClr val="hlink"/>
                </a:solidFill>
                <a:latin typeface="Times New Roman" pitchFamily="18" charset="0"/>
              </a:rPr>
              <a:t>k</a:t>
            </a:r>
            <a:r>
              <a:rPr lang="en-US" sz="2400" i="1" baseline="-25000" dirty="0" err="1" smtClean="0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en-US" sz="2400" i="1" baseline="30000" dirty="0" err="1" smtClean="0">
                <a:solidFill>
                  <a:schemeClr val="hlink"/>
                </a:solidFill>
                <a:latin typeface="Times New Roman" pitchFamily="18" charset="0"/>
              </a:rPr>
              <a:t>SW</a:t>
            </a:r>
            <a:endParaRPr lang="en-US" sz="2400" i="1" baseline="30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629769" name="Object 9"/>
          <p:cNvGraphicFramePr>
            <a:graphicFrameLocks noChangeAspect="1"/>
          </p:cNvGraphicFramePr>
          <p:nvPr/>
        </p:nvGraphicFramePr>
        <p:xfrm>
          <a:off x="2020570" y="2152968"/>
          <a:ext cx="1290638" cy="608012"/>
        </p:xfrm>
        <a:graphic>
          <a:graphicData uri="http://schemas.openxmlformats.org/presentationml/2006/ole">
            <p:oleObj spid="_x0000_s629769" name="Equation" r:id="rId6" imgW="431640" imgH="20304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29770" name="Object 10"/>
          <p:cNvGraphicFramePr>
            <a:graphicFrameLocks noChangeAspect="1"/>
          </p:cNvGraphicFramePr>
          <p:nvPr/>
        </p:nvGraphicFramePr>
        <p:xfrm>
          <a:off x="1611313" y="4325938"/>
          <a:ext cx="3360737" cy="646112"/>
        </p:xfrm>
        <a:graphic>
          <a:graphicData uri="http://schemas.openxmlformats.org/presentationml/2006/ole">
            <p:oleObj spid="_x0000_s629770" name="Equation" r:id="rId7" imgW="1257120" imgH="241200" progId="Equation.DSMT4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629713" y="4503103"/>
            <a:ext cx="1442090" cy="1874284"/>
            <a:chOff x="1848180" y="4112801"/>
            <a:chExt cx="1442090" cy="1874284"/>
          </a:xfrm>
        </p:grpSpPr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2112567" y="5037388"/>
              <a:ext cx="88900" cy="8887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159000" y="4170360"/>
              <a:ext cx="0" cy="86972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159000" y="5117362"/>
              <a:ext cx="0" cy="86972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2152650" y="5981703"/>
              <a:ext cx="8255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918052" y="5024691"/>
              <a:ext cx="88900" cy="8887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971800" y="4157663"/>
              <a:ext cx="0" cy="86972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971800" y="5111981"/>
              <a:ext cx="0" cy="86972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" name="Object 16"/>
            <p:cNvGraphicFramePr>
              <a:graphicFrameLocks noChangeAspect="1"/>
            </p:cNvGraphicFramePr>
            <p:nvPr/>
          </p:nvGraphicFramePr>
          <p:xfrm>
            <a:off x="2364757" y="4112801"/>
            <a:ext cx="390525" cy="352425"/>
          </p:xfrm>
          <a:graphic>
            <a:graphicData uri="http://schemas.openxmlformats.org/presentationml/2006/ole">
              <p:oleObj spid="_x0000_s629771" name="Equation" r:id="rId8" imgW="266400" imgH="241200" progId="Equation.DSMT4">
                <p:embed/>
              </p:oleObj>
            </a:graphicData>
          </a:graphic>
        </p:graphicFrame>
        <p:graphicFrame>
          <p:nvGraphicFramePr>
            <p:cNvPr id="21" name="Object 17"/>
            <p:cNvGraphicFramePr>
              <a:graphicFrameLocks noChangeAspect="1"/>
            </p:cNvGraphicFramePr>
            <p:nvPr/>
          </p:nvGraphicFramePr>
          <p:xfrm>
            <a:off x="2379045" y="5428838"/>
            <a:ext cx="407987" cy="368300"/>
          </p:xfrm>
          <a:graphic>
            <a:graphicData uri="http://schemas.openxmlformats.org/presentationml/2006/ole">
              <p:oleObj spid="_x0000_s629772" name="Equation" r:id="rId9" imgW="266400" imgH="241200" progId="Equation.DSMT4">
                <p:embed/>
              </p:oleObj>
            </a:graphicData>
          </a:graphic>
        </p:graphicFrame>
        <p:cxnSp>
          <p:nvCxnSpPr>
            <p:cNvPr id="22" name="Straight Arrow Connector 21"/>
            <p:cNvCxnSpPr/>
            <p:nvPr/>
          </p:nvCxnSpPr>
          <p:spPr bwMode="auto">
            <a:xfrm flipV="1">
              <a:off x="2158060" y="4524499"/>
              <a:ext cx="0" cy="3681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3" name="Object 16"/>
            <p:cNvGraphicFramePr>
              <a:graphicFrameLocks noChangeAspect="1"/>
            </p:cNvGraphicFramePr>
            <p:nvPr/>
          </p:nvGraphicFramePr>
          <p:xfrm>
            <a:off x="1848180" y="4582288"/>
            <a:ext cx="185738" cy="241300"/>
          </p:xfrm>
          <a:graphic>
            <a:graphicData uri="http://schemas.openxmlformats.org/presentationml/2006/ole">
              <p:oleObj spid="_x0000_s629773" name="Equation" r:id="rId10" imgW="126720" imgH="164880" progId="Equation.DSMT4">
                <p:embed/>
              </p:oleObj>
            </a:graphicData>
          </a:graphic>
        </p:graphicFrame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2493074" y="4702358"/>
            <a:ext cx="222250" cy="258762"/>
          </p:xfrm>
          <a:graphic>
            <a:graphicData uri="http://schemas.openxmlformats.org/presentationml/2006/ole">
              <p:oleObj spid="_x0000_s629774" name="Equation" r:id="rId11" imgW="152280" imgH="177480" progId="Equation.DSMT4">
                <p:embed/>
              </p:oleObj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2101935" y="471450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17460" y="470065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V="1">
              <a:off x="3192483" y="5603174"/>
              <a:ext cx="0" cy="3681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8" name="Object 16"/>
            <p:cNvGraphicFramePr>
              <a:graphicFrameLocks noChangeAspect="1"/>
            </p:cNvGraphicFramePr>
            <p:nvPr/>
          </p:nvGraphicFramePr>
          <p:xfrm>
            <a:off x="3123582" y="5343113"/>
            <a:ext cx="166688" cy="184150"/>
          </p:xfrm>
          <a:graphic>
            <a:graphicData uri="http://schemas.openxmlformats.org/presentationml/2006/ole">
              <p:oleObj spid="_x0000_s629775" name="Equation" r:id="rId12" imgW="114120" imgH="12672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19716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Path of Integration</a:t>
            </a:r>
          </a:p>
        </p:txBody>
      </p:sp>
      <p:grpSp>
        <p:nvGrpSpPr>
          <p:cNvPr id="628811" name="Group 75"/>
          <p:cNvGrpSpPr>
            <a:grpSpLocks/>
          </p:cNvGrpSpPr>
          <p:nvPr/>
        </p:nvGrpSpPr>
        <p:grpSpPr bwMode="auto">
          <a:xfrm>
            <a:off x="101600" y="1376364"/>
            <a:ext cx="8675688" cy="4360863"/>
            <a:chOff x="64" y="867"/>
            <a:chExt cx="5465" cy="2747"/>
          </a:xfrm>
        </p:grpSpPr>
        <p:sp>
          <p:nvSpPr>
            <p:cNvPr id="628774" name="Line 38"/>
            <p:cNvSpPr>
              <a:spLocks noChangeShapeType="1"/>
            </p:cNvSpPr>
            <p:nvPr/>
          </p:nvSpPr>
          <p:spPr bwMode="auto">
            <a:xfrm flipV="1">
              <a:off x="2793" y="1239"/>
              <a:ext cx="0" cy="23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775" name="Line 39"/>
            <p:cNvSpPr>
              <a:spLocks noChangeShapeType="1"/>
            </p:cNvSpPr>
            <p:nvPr/>
          </p:nvSpPr>
          <p:spPr bwMode="auto">
            <a:xfrm>
              <a:off x="64" y="2508"/>
              <a:ext cx="5429" cy="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8776" name="Object 40"/>
            <p:cNvGraphicFramePr>
              <a:graphicFrameLocks noChangeAspect="1"/>
            </p:cNvGraphicFramePr>
            <p:nvPr/>
          </p:nvGraphicFramePr>
          <p:xfrm>
            <a:off x="2674" y="867"/>
            <a:ext cx="226" cy="292"/>
          </p:xfrm>
          <a:graphic>
            <a:graphicData uri="http://schemas.openxmlformats.org/presentationml/2006/ole">
              <p:oleObj spid="_x0000_s628776" name="Equation" r:id="rId4" imgW="190440" imgH="228600" progId="Equation.DSMT4">
                <p:embed/>
              </p:oleObj>
            </a:graphicData>
          </a:graphic>
        </p:graphicFrame>
        <p:graphicFrame>
          <p:nvGraphicFramePr>
            <p:cNvPr id="628777" name="Object 41"/>
            <p:cNvGraphicFramePr>
              <a:graphicFrameLocks noChangeAspect="1"/>
            </p:cNvGraphicFramePr>
            <p:nvPr/>
          </p:nvGraphicFramePr>
          <p:xfrm>
            <a:off x="3310" y="2603"/>
            <a:ext cx="205" cy="307"/>
          </p:xfrm>
          <a:graphic>
            <a:graphicData uri="http://schemas.openxmlformats.org/presentationml/2006/ole">
              <p:oleObj spid="_x0000_s628777" name="Equation" r:id="rId5" imgW="164880" imgH="228600" progId="Equation.DSMT4">
                <p:embed/>
              </p:oleObj>
            </a:graphicData>
          </a:graphic>
        </p:graphicFrame>
        <p:sp>
          <p:nvSpPr>
            <p:cNvPr id="628778" name="Oval 42"/>
            <p:cNvSpPr>
              <a:spLocks noChangeArrowheads="1"/>
            </p:cNvSpPr>
            <p:nvPr/>
          </p:nvSpPr>
          <p:spPr bwMode="auto">
            <a:xfrm>
              <a:off x="3385" y="2484"/>
              <a:ext cx="70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8779" name="Object 43"/>
            <p:cNvGraphicFramePr>
              <a:graphicFrameLocks noChangeAspect="1"/>
            </p:cNvGraphicFramePr>
            <p:nvPr/>
          </p:nvGraphicFramePr>
          <p:xfrm>
            <a:off x="1926" y="2121"/>
            <a:ext cx="299" cy="292"/>
          </p:xfrm>
          <a:graphic>
            <a:graphicData uri="http://schemas.openxmlformats.org/presentationml/2006/ole">
              <p:oleObj spid="_x0000_s628779" name="Equation" r:id="rId6" imgW="253800" imgH="228600" progId="Equation.DSMT4">
                <p:embed/>
              </p:oleObj>
            </a:graphicData>
          </a:graphic>
        </p:graphicFrame>
        <p:sp>
          <p:nvSpPr>
            <p:cNvPr id="628780" name="Oval 44"/>
            <p:cNvSpPr>
              <a:spLocks noChangeArrowheads="1"/>
            </p:cNvSpPr>
            <p:nvPr/>
          </p:nvSpPr>
          <p:spPr bwMode="auto">
            <a:xfrm>
              <a:off x="2135" y="2484"/>
              <a:ext cx="70" cy="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8781" name="Object 45"/>
            <p:cNvGraphicFramePr>
              <a:graphicFrameLocks noChangeAspect="1"/>
            </p:cNvGraphicFramePr>
            <p:nvPr/>
          </p:nvGraphicFramePr>
          <p:xfrm>
            <a:off x="5309" y="2579"/>
            <a:ext cx="220" cy="266"/>
          </p:xfrm>
          <a:graphic>
            <a:graphicData uri="http://schemas.openxmlformats.org/presentationml/2006/ole">
              <p:oleObj spid="_x0000_s628781" name="Equation" r:id="rId7" imgW="203040" imgH="228600" progId="Equation.DSMT4">
                <p:embed/>
              </p:oleObj>
            </a:graphicData>
          </a:graphic>
        </p:graphicFrame>
        <p:sp>
          <p:nvSpPr>
            <p:cNvPr id="628782" name="Freeform 46"/>
            <p:cNvSpPr>
              <a:spLocks/>
            </p:cNvSpPr>
            <p:nvPr/>
          </p:nvSpPr>
          <p:spPr bwMode="auto">
            <a:xfrm>
              <a:off x="2810" y="2548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783" name="Freeform 47"/>
            <p:cNvSpPr>
              <a:spLocks/>
            </p:cNvSpPr>
            <p:nvPr/>
          </p:nvSpPr>
          <p:spPr bwMode="auto">
            <a:xfrm>
              <a:off x="2750" y="1437"/>
              <a:ext cx="27" cy="106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784" name="Freeform 48"/>
            <p:cNvSpPr>
              <a:spLocks/>
            </p:cNvSpPr>
            <p:nvPr/>
          </p:nvSpPr>
          <p:spPr bwMode="auto">
            <a:xfrm rot="5400000">
              <a:off x="2469" y="2213"/>
              <a:ext cx="27" cy="57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785" name="Freeform 49"/>
            <p:cNvSpPr>
              <a:spLocks/>
            </p:cNvSpPr>
            <p:nvPr/>
          </p:nvSpPr>
          <p:spPr bwMode="auto">
            <a:xfrm rot="16200000" flipH="1">
              <a:off x="3105" y="2265"/>
              <a:ext cx="27" cy="57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786" name="Line 50"/>
            <p:cNvSpPr>
              <a:spLocks noChangeShapeType="1"/>
            </p:cNvSpPr>
            <p:nvPr/>
          </p:nvSpPr>
          <p:spPr bwMode="auto">
            <a:xfrm>
              <a:off x="1448" y="2455"/>
              <a:ext cx="0" cy="1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787" name="Line 51"/>
            <p:cNvSpPr>
              <a:spLocks noChangeShapeType="1"/>
            </p:cNvSpPr>
            <p:nvPr/>
          </p:nvSpPr>
          <p:spPr bwMode="auto">
            <a:xfrm>
              <a:off x="4061" y="2449"/>
              <a:ext cx="0" cy="1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8788" name="Object 52"/>
            <p:cNvGraphicFramePr>
              <a:graphicFrameLocks noChangeAspect="1"/>
            </p:cNvGraphicFramePr>
            <p:nvPr/>
          </p:nvGraphicFramePr>
          <p:xfrm>
            <a:off x="3999" y="2604"/>
            <a:ext cx="189" cy="307"/>
          </p:xfrm>
          <a:graphic>
            <a:graphicData uri="http://schemas.openxmlformats.org/presentationml/2006/ole">
              <p:oleObj spid="_x0000_s628788" name="Equation" r:id="rId8" imgW="152280" imgH="228600" progId="Equation.DSMT4">
                <p:embed/>
              </p:oleObj>
            </a:graphicData>
          </a:graphic>
        </p:graphicFrame>
        <p:graphicFrame>
          <p:nvGraphicFramePr>
            <p:cNvPr id="628789" name="Object 53"/>
            <p:cNvGraphicFramePr>
              <a:graphicFrameLocks noChangeAspect="1"/>
            </p:cNvGraphicFramePr>
            <p:nvPr/>
          </p:nvGraphicFramePr>
          <p:xfrm>
            <a:off x="1198" y="2136"/>
            <a:ext cx="300" cy="307"/>
          </p:xfrm>
          <a:graphic>
            <a:graphicData uri="http://schemas.openxmlformats.org/presentationml/2006/ole">
              <p:oleObj spid="_x0000_s628789" name="Equation" r:id="rId9" imgW="241200" imgH="228600" progId="Equation.DSMT4">
                <p:embed/>
              </p:oleObj>
            </a:graphicData>
          </a:graphic>
        </p:graphicFrame>
        <p:grpSp>
          <p:nvGrpSpPr>
            <p:cNvPr id="628790" name="Group 54"/>
            <p:cNvGrpSpPr>
              <a:grpSpLocks/>
            </p:cNvGrpSpPr>
            <p:nvPr/>
          </p:nvGrpSpPr>
          <p:grpSpPr bwMode="auto">
            <a:xfrm>
              <a:off x="1678" y="2470"/>
              <a:ext cx="108" cy="112"/>
              <a:chOff x="1536" y="1312"/>
              <a:chExt cx="108" cy="172"/>
            </a:xfrm>
          </p:grpSpPr>
          <p:sp>
            <p:nvSpPr>
              <p:cNvPr id="628791" name="Line 5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792" name="Line 5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8793" name="Group 57"/>
            <p:cNvGrpSpPr>
              <a:grpSpLocks/>
            </p:cNvGrpSpPr>
            <p:nvPr/>
          </p:nvGrpSpPr>
          <p:grpSpPr bwMode="auto">
            <a:xfrm>
              <a:off x="3690" y="2476"/>
              <a:ext cx="108" cy="112"/>
              <a:chOff x="1536" y="1312"/>
              <a:chExt cx="108" cy="172"/>
            </a:xfrm>
          </p:grpSpPr>
          <p:sp>
            <p:nvSpPr>
              <p:cNvPr id="628794" name="Line 5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795" name="Line 5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8796" name="Line 60"/>
            <p:cNvSpPr>
              <a:spLocks noChangeShapeType="1"/>
            </p:cNvSpPr>
            <p:nvPr/>
          </p:nvSpPr>
          <p:spPr bwMode="auto">
            <a:xfrm flipV="1">
              <a:off x="1172" y="2852"/>
              <a:ext cx="1610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797" name="Line 61"/>
            <p:cNvSpPr>
              <a:spLocks noChangeShapeType="1"/>
            </p:cNvSpPr>
            <p:nvPr/>
          </p:nvSpPr>
          <p:spPr bwMode="auto">
            <a:xfrm>
              <a:off x="1867" y="2856"/>
              <a:ext cx="9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798" name="Line 62"/>
            <p:cNvSpPr>
              <a:spLocks noChangeShapeType="1"/>
            </p:cNvSpPr>
            <p:nvPr/>
          </p:nvSpPr>
          <p:spPr bwMode="auto">
            <a:xfrm>
              <a:off x="2808" y="2157"/>
              <a:ext cx="149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799" name="Line 63"/>
            <p:cNvSpPr>
              <a:spLocks noChangeShapeType="1"/>
            </p:cNvSpPr>
            <p:nvPr/>
          </p:nvSpPr>
          <p:spPr bwMode="auto">
            <a:xfrm>
              <a:off x="3777" y="2152"/>
              <a:ext cx="9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8801" name="Object 65"/>
            <p:cNvGraphicFramePr>
              <a:graphicFrameLocks noChangeAspect="1"/>
            </p:cNvGraphicFramePr>
            <p:nvPr/>
          </p:nvGraphicFramePr>
          <p:xfrm>
            <a:off x="3295" y="1809"/>
            <a:ext cx="222" cy="261"/>
          </p:xfrm>
          <a:graphic>
            <a:graphicData uri="http://schemas.openxmlformats.org/presentationml/2006/ole">
              <p:oleObj spid="_x0000_s628801" name="Equation" r:id="rId10" imgW="152280" imgH="177480" progId="Equation.DSMT4">
                <p:embed/>
              </p:oleObj>
            </a:graphicData>
          </a:graphic>
        </p:graphicFrame>
        <p:sp>
          <p:nvSpPr>
            <p:cNvPr id="628803" name="Line 67"/>
            <p:cNvSpPr>
              <a:spLocks noChangeShapeType="1"/>
            </p:cNvSpPr>
            <p:nvPr/>
          </p:nvSpPr>
          <p:spPr bwMode="auto">
            <a:xfrm>
              <a:off x="2795" y="2143"/>
              <a:ext cx="10" cy="70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804" name="Line 68"/>
            <p:cNvSpPr>
              <a:spLocks noChangeShapeType="1"/>
            </p:cNvSpPr>
            <p:nvPr/>
          </p:nvSpPr>
          <p:spPr bwMode="auto">
            <a:xfrm>
              <a:off x="4297" y="2153"/>
              <a:ext cx="0" cy="3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805" name="Line 69"/>
            <p:cNvSpPr>
              <a:spLocks noChangeShapeType="1"/>
            </p:cNvSpPr>
            <p:nvPr/>
          </p:nvSpPr>
          <p:spPr bwMode="auto">
            <a:xfrm>
              <a:off x="4296" y="2511"/>
              <a:ext cx="91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809" name="Line 73"/>
            <p:cNvSpPr>
              <a:spLocks noChangeShapeType="1"/>
            </p:cNvSpPr>
            <p:nvPr/>
          </p:nvSpPr>
          <p:spPr bwMode="auto">
            <a:xfrm>
              <a:off x="280" y="2519"/>
              <a:ext cx="91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8810" name="Line 74"/>
            <p:cNvSpPr>
              <a:spLocks noChangeShapeType="1"/>
            </p:cNvSpPr>
            <p:nvPr/>
          </p:nvSpPr>
          <p:spPr bwMode="auto">
            <a:xfrm>
              <a:off x="1185" y="2521"/>
              <a:ext cx="0" cy="3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18700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Leaky-Mode Poles</a:t>
            </a:r>
          </a:p>
        </p:txBody>
      </p:sp>
      <p:sp>
        <p:nvSpPr>
          <p:cNvPr id="622601" name="Text Box 9"/>
          <p:cNvSpPr txBox="1">
            <a:spLocks noChangeArrowheads="1"/>
          </p:cNvSpPr>
          <p:nvPr/>
        </p:nvSpPr>
        <p:spPr bwMode="auto">
          <a:xfrm>
            <a:off x="466284" y="2644194"/>
            <a:ext cx="13541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(improper)</a:t>
            </a:r>
          </a:p>
        </p:txBody>
      </p:sp>
      <p:graphicFrame>
        <p:nvGraphicFramePr>
          <p:cNvPr id="622621" name="Object 29"/>
          <p:cNvGraphicFramePr>
            <a:graphicFrameLocks noChangeAspect="1"/>
          </p:cNvGraphicFramePr>
          <p:nvPr/>
        </p:nvGraphicFramePr>
        <p:xfrm>
          <a:off x="225425" y="1592263"/>
          <a:ext cx="2538413" cy="976312"/>
        </p:xfrm>
        <a:graphic>
          <a:graphicData uri="http://schemas.openxmlformats.org/presentationml/2006/ole">
            <p:oleObj spid="_x0000_s622621" name="Equation" r:id="rId4" imgW="1155600" imgH="444240" progId="Equation.DSMT4">
              <p:embed/>
            </p:oleObj>
          </a:graphicData>
        </a:graphic>
      </p:graphicFrame>
      <p:sp>
        <p:nvSpPr>
          <p:cNvPr id="622623" name="Text Box 31"/>
          <p:cNvSpPr txBox="1">
            <a:spLocks noChangeArrowheads="1"/>
          </p:cNvSpPr>
          <p:nvPr/>
        </p:nvSpPr>
        <p:spPr bwMode="auto">
          <a:xfrm>
            <a:off x="600075" y="5140325"/>
            <a:ext cx="28114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Note: TM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 never becomes </a:t>
            </a:r>
            <a:r>
              <a:rPr lang="en-US" sz="2000" dirty="0" smtClean="0">
                <a:solidFill>
                  <a:schemeClr val="bg1"/>
                </a:solidFill>
              </a:rPr>
              <a:t>improper.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2625" name="Text Box 33"/>
          <p:cNvSpPr txBox="1">
            <a:spLocks noChangeArrowheads="1"/>
          </p:cNvSpPr>
          <p:nvPr/>
        </p:nvSpPr>
        <p:spPr bwMode="auto">
          <a:xfrm>
            <a:off x="3415137" y="1133545"/>
            <a:ext cx="52421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</a:rPr>
              <a:t>Frequency behavior on the Riemann surface</a:t>
            </a:r>
            <a:endParaRPr lang="en-US" sz="2000" dirty="0">
              <a:solidFill>
                <a:schemeClr val="hlink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74383" y="1069658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TRE: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41880" y="1727836"/>
            <a:ext cx="6080126" cy="4867276"/>
            <a:chOff x="2341880" y="1727836"/>
            <a:chExt cx="6080126" cy="4867276"/>
          </a:xfrm>
        </p:grpSpPr>
        <p:sp>
          <p:nvSpPr>
            <p:cNvPr id="622596" name="Line 4"/>
            <p:cNvSpPr>
              <a:spLocks noChangeShapeType="1"/>
            </p:cNvSpPr>
            <p:nvPr/>
          </p:nvSpPr>
          <p:spPr bwMode="auto">
            <a:xfrm>
              <a:off x="2341880" y="4384675"/>
              <a:ext cx="504348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2595" name="Line 3"/>
            <p:cNvSpPr>
              <a:spLocks noChangeShapeType="1"/>
            </p:cNvSpPr>
            <p:nvPr/>
          </p:nvSpPr>
          <p:spPr bwMode="auto">
            <a:xfrm flipV="1">
              <a:off x="4759643" y="2354899"/>
              <a:ext cx="0" cy="39639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2597" name="Object 5"/>
            <p:cNvGraphicFramePr>
              <a:graphicFrameLocks noChangeAspect="1"/>
            </p:cNvGraphicFramePr>
            <p:nvPr/>
          </p:nvGraphicFramePr>
          <p:xfrm>
            <a:off x="4612006" y="1727836"/>
            <a:ext cx="361950" cy="466725"/>
          </p:xfrm>
          <a:graphic>
            <a:graphicData uri="http://schemas.openxmlformats.org/presentationml/2006/ole">
              <p:oleObj spid="_x0000_s622597" name="Equation" r:id="rId5" imgW="190440" imgH="228600" progId="Equation.DSMT4">
                <p:embed/>
              </p:oleObj>
            </a:graphicData>
          </a:graphic>
        </p:graphicFrame>
        <p:graphicFrame>
          <p:nvGraphicFramePr>
            <p:cNvPr id="622598" name="Object 6"/>
            <p:cNvGraphicFramePr>
              <a:graphicFrameLocks noChangeAspect="1"/>
            </p:cNvGraphicFramePr>
            <p:nvPr/>
          </p:nvGraphicFramePr>
          <p:xfrm>
            <a:off x="5556568" y="3740786"/>
            <a:ext cx="325438" cy="487363"/>
          </p:xfrm>
          <a:graphic>
            <a:graphicData uri="http://schemas.openxmlformats.org/presentationml/2006/ole">
              <p:oleObj spid="_x0000_s622598" name="Equation" r:id="rId6" imgW="164880" imgH="228600" progId="Equation.DSMT4">
                <p:embed/>
              </p:oleObj>
            </a:graphicData>
          </a:graphic>
        </p:graphicFrame>
        <p:sp>
          <p:nvSpPr>
            <p:cNvPr id="622599" name="Oval 7"/>
            <p:cNvSpPr>
              <a:spLocks noChangeArrowheads="1"/>
            </p:cNvSpPr>
            <p:nvPr/>
          </p:nvSpPr>
          <p:spPr bwMode="auto">
            <a:xfrm>
              <a:off x="5699443" y="4331337"/>
              <a:ext cx="111125" cy="120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2600" name="Object 8"/>
            <p:cNvGraphicFramePr>
              <a:graphicFrameLocks noChangeAspect="1"/>
            </p:cNvGraphicFramePr>
            <p:nvPr/>
          </p:nvGraphicFramePr>
          <p:xfrm>
            <a:off x="7629843" y="4185287"/>
            <a:ext cx="393700" cy="476250"/>
          </p:xfrm>
          <a:graphic>
            <a:graphicData uri="http://schemas.openxmlformats.org/presentationml/2006/ole">
              <p:oleObj spid="_x0000_s622600" name="Equation" r:id="rId7" imgW="203040" imgH="228600" progId="Equation.DSMT4">
                <p:embed/>
              </p:oleObj>
            </a:graphicData>
          </a:graphic>
        </p:graphicFrame>
        <p:sp>
          <p:nvSpPr>
            <p:cNvPr id="622604" name="Line 12"/>
            <p:cNvSpPr>
              <a:spLocks noChangeShapeType="1"/>
            </p:cNvSpPr>
            <p:nvPr/>
          </p:nvSpPr>
          <p:spPr bwMode="auto">
            <a:xfrm>
              <a:off x="6772593" y="4275774"/>
              <a:ext cx="0" cy="2381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2605" name="Object 13"/>
            <p:cNvGraphicFramePr>
              <a:graphicFrameLocks noChangeAspect="1"/>
            </p:cNvGraphicFramePr>
            <p:nvPr/>
          </p:nvGraphicFramePr>
          <p:xfrm>
            <a:off x="6674168" y="4521837"/>
            <a:ext cx="300038" cy="487363"/>
          </p:xfrm>
          <a:graphic>
            <a:graphicData uri="http://schemas.openxmlformats.org/presentationml/2006/ole">
              <p:oleObj spid="_x0000_s622605" name="Equation" r:id="rId8" imgW="152280" imgH="228600" progId="Equation.DSMT4">
                <p:embed/>
              </p:oleObj>
            </a:graphicData>
          </a:graphic>
        </p:graphicFrame>
        <p:grpSp>
          <p:nvGrpSpPr>
            <p:cNvPr id="622606" name="Group 14"/>
            <p:cNvGrpSpPr>
              <a:grpSpLocks/>
            </p:cNvGrpSpPr>
            <p:nvPr/>
          </p:nvGrpSpPr>
          <p:grpSpPr bwMode="auto">
            <a:xfrm>
              <a:off x="6404293" y="4144011"/>
              <a:ext cx="171450" cy="177800"/>
              <a:chOff x="1536" y="1312"/>
              <a:chExt cx="108" cy="172"/>
            </a:xfrm>
          </p:grpSpPr>
          <p:sp>
            <p:nvSpPr>
              <p:cNvPr id="622607" name="Line 1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2608" name="Line 1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2609" name="Line 17"/>
            <p:cNvSpPr>
              <a:spLocks noChangeShapeType="1"/>
            </p:cNvSpPr>
            <p:nvPr/>
          </p:nvSpPr>
          <p:spPr bwMode="auto">
            <a:xfrm>
              <a:off x="5680393" y="4232912"/>
              <a:ext cx="768350" cy="15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2610" name="Line 18"/>
            <p:cNvSpPr>
              <a:spLocks noChangeShapeType="1"/>
            </p:cNvSpPr>
            <p:nvPr/>
          </p:nvSpPr>
          <p:spPr bwMode="auto">
            <a:xfrm flipH="1">
              <a:off x="5939156" y="4226562"/>
              <a:ext cx="1524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2611" name="Freeform 19"/>
            <p:cNvSpPr>
              <a:spLocks/>
            </p:cNvSpPr>
            <p:nvPr/>
          </p:nvSpPr>
          <p:spPr bwMode="auto">
            <a:xfrm>
              <a:off x="5566093" y="4251962"/>
              <a:ext cx="633413" cy="355600"/>
            </a:xfrm>
            <a:custGeom>
              <a:avLst/>
              <a:gdLst/>
              <a:ahLst/>
              <a:cxnLst>
                <a:cxn ang="0">
                  <a:pos x="399" y="210"/>
                </a:cxn>
                <a:cxn ang="0">
                  <a:pos x="31" y="146"/>
                </a:cxn>
                <a:cxn ang="0">
                  <a:pos x="61" y="0"/>
                </a:cxn>
              </a:cxnLst>
              <a:rect l="0" t="0" r="r" b="b"/>
              <a:pathLst>
                <a:path w="399" h="239">
                  <a:moveTo>
                    <a:pt x="399" y="210"/>
                  </a:moveTo>
                  <a:cubicBezTo>
                    <a:pt x="147" y="204"/>
                    <a:pt x="35" y="239"/>
                    <a:pt x="31" y="146"/>
                  </a:cubicBezTo>
                  <a:cubicBezTo>
                    <a:pt x="27" y="54"/>
                    <a:pt x="0" y="69"/>
                    <a:pt x="61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2612" name="Object 20"/>
            <p:cNvGraphicFramePr>
              <a:graphicFrameLocks noChangeAspect="1"/>
            </p:cNvGraphicFramePr>
            <p:nvPr/>
          </p:nvGraphicFramePr>
          <p:xfrm>
            <a:off x="3010218" y="3101024"/>
            <a:ext cx="998538" cy="531813"/>
          </p:xfrm>
          <a:graphic>
            <a:graphicData uri="http://schemas.openxmlformats.org/presentationml/2006/ole">
              <p:oleObj spid="_x0000_s622612" name="Equation" r:id="rId9" imgW="431640" imgH="228600" progId="Equation.DSMT4">
                <p:embed/>
              </p:oleObj>
            </a:graphicData>
          </a:graphic>
        </p:graphicFrame>
        <p:sp>
          <p:nvSpPr>
            <p:cNvPr id="622614" name="Freeform 22"/>
            <p:cNvSpPr>
              <a:spLocks/>
            </p:cNvSpPr>
            <p:nvPr/>
          </p:nvSpPr>
          <p:spPr bwMode="auto">
            <a:xfrm>
              <a:off x="5389881" y="4588512"/>
              <a:ext cx="901700" cy="1858963"/>
            </a:xfrm>
            <a:custGeom>
              <a:avLst/>
              <a:gdLst/>
              <a:ahLst/>
              <a:cxnLst>
                <a:cxn ang="0">
                  <a:pos x="0" y="1171"/>
                </a:cxn>
                <a:cxn ang="0">
                  <a:pos x="125" y="699"/>
                </a:cxn>
                <a:cxn ang="0">
                  <a:pos x="276" y="453"/>
                </a:cxn>
                <a:cxn ang="0">
                  <a:pos x="522" y="227"/>
                </a:cxn>
                <a:cxn ang="0">
                  <a:pos x="550" y="0"/>
                </a:cxn>
              </a:cxnLst>
              <a:rect l="0" t="0" r="r" b="b"/>
              <a:pathLst>
                <a:path w="568" h="1171">
                  <a:moveTo>
                    <a:pt x="0" y="1171"/>
                  </a:moveTo>
                  <a:cubicBezTo>
                    <a:pt x="26" y="973"/>
                    <a:pt x="50" y="869"/>
                    <a:pt x="125" y="699"/>
                  </a:cubicBezTo>
                  <a:cubicBezTo>
                    <a:pt x="200" y="529"/>
                    <a:pt x="210" y="532"/>
                    <a:pt x="276" y="453"/>
                  </a:cubicBezTo>
                  <a:cubicBezTo>
                    <a:pt x="342" y="374"/>
                    <a:pt x="476" y="302"/>
                    <a:pt x="522" y="227"/>
                  </a:cubicBezTo>
                  <a:cubicBezTo>
                    <a:pt x="568" y="152"/>
                    <a:pt x="544" y="47"/>
                    <a:pt x="550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2615" name="Line 23"/>
            <p:cNvSpPr>
              <a:spLocks noChangeShapeType="1"/>
            </p:cNvSpPr>
            <p:nvPr/>
          </p:nvSpPr>
          <p:spPr bwMode="auto">
            <a:xfrm flipH="1">
              <a:off x="5377181" y="6395087"/>
              <a:ext cx="26988" cy="2000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2616" name="Line 24"/>
            <p:cNvSpPr>
              <a:spLocks noChangeShapeType="1"/>
            </p:cNvSpPr>
            <p:nvPr/>
          </p:nvSpPr>
          <p:spPr bwMode="auto">
            <a:xfrm>
              <a:off x="4123056" y="3518536"/>
              <a:ext cx="1438275" cy="6953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2617" name="Text Box 25"/>
            <p:cNvSpPr txBox="1">
              <a:spLocks noChangeArrowheads="1"/>
            </p:cNvSpPr>
            <p:nvPr/>
          </p:nvSpPr>
          <p:spPr bwMode="auto">
            <a:xfrm>
              <a:off x="6216968" y="3740786"/>
              <a:ext cx="5937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SW</a:t>
              </a:r>
            </a:p>
          </p:txBody>
        </p:sp>
        <p:sp>
          <p:nvSpPr>
            <p:cNvPr id="622618" name="Text Box 26"/>
            <p:cNvSpPr txBox="1">
              <a:spLocks noChangeArrowheads="1"/>
            </p:cNvSpPr>
            <p:nvPr/>
          </p:nvSpPr>
          <p:spPr bwMode="auto">
            <a:xfrm>
              <a:off x="5253356" y="4594862"/>
              <a:ext cx="6635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ISW</a:t>
              </a:r>
            </a:p>
          </p:txBody>
        </p:sp>
        <p:sp>
          <p:nvSpPr>
            <p:cNvPr id="622619" name="Text Box 27"/>
            <p:cNvSpPr txBox="1">
              <a:spLocks noChangeArrowheads="1"/>
            </p:cNvSpPr>
            <p:nvPr/>
          </p:nvSpPr>
          <p:spPr bwMode="auto">
            <a:xfrm>
              <a:off x="6080443" y="5367974"/>
              <a:ext cx="5651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LW</a:t>
              </a:r>
            </a:p>
          </p:txBody>
        </p:sp>
        <p:sp>
          <p:nvSpPr>
            <p:cNvPr id="622620" name="Line 28"/>
            <p:cNvSpPr>
              <a:spLocks noChangeShapeType="1"/>
            </p:cNvSpPr>
            <p:nvPr/>
          </p:nvSpPr>
          <p:spPr bwMode="auto">
            <a:xfrm flipH="1">
              <a:off x="6242368" y="4693287"/>
              <a:ext cx="1588" cy="2000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2622" name="Object 30"/>
            <p:cNvGraphicFramePr>
              <a:graphicFrameLocks noChangeAspect="1"/>
            </p:cNvGraphicFramePr>
            <p:nvPr/>
          </p:nvGraphicFramePr>
          <p:xfrm>
            <a:off x="6650356" y="2685099"/>
            <a:ext cx="1114425" cy="534988"/>
          </p:xfrm>
          <a:graphic>
            <a:graphicData uri="http://schemas.openxmlformats.org/presentationml/2006/ole">
              <p:oleObj spid="_x0000_s622622" name="Equation" r:id="rId10" imgW="457200" imgH="203040" progId="Equation.DSMT4">
                <p:embed/>
              </p:oleObj>
            </a:graphicData>
          </a:graphic>
        </p:graphicFrame>
        <p:graphicFrame>
          <p:nvGraphicFramePr>
            <p:cNvPr id="622627" name="Object 35"/>
            <p:cNvGraphicFramePr>
              <a:graphicFrameLocks noChangeAspect="1"/>
            </p:cNvGraphicFramePr>
            <p:nvPr/>
          </p:nvGraphicFramePr>
          <p:xfrm>
            <a:off x="7615556" y="5453699"/>
            <a:ext cx="806450" cy="430213"/>
          </p:xfrm>
          <a:graphic>
            <a:graphicData uri="http://schemas.openxmlformats.org/presentationml/2006/ole">
              <p:oleObj spid="_x0000_s622627" name="Equation" r:id="rId11" imgW="431640" imgH="228600" progId="Equation.DSMT4">
                <p:embed/>
              </p:oleObj>
            </a:graphicData>
          </a:graphic>
        </p:graphicFrame>
        <p:sp>
          <p:nvSpPr>
            <p:cNvPr id="622628" name="Line 36"/>
            <p:cNvSpPr>
              <a:spLocks noChangeShapeType="1"/>
            </p:cNvSpPr>
            <p:nvPr/>
          </p:nvSpPr>
          <p:spPr bwMode="auto">
            <a:xfrm flipH="1" flipV="1">
              <a:off x="6263006" y="4634549"/>
              <a:ext cx="1319213" cy="838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2629" name="Line 37"/>
            <p:cNvSpPr>
              <a:spLocks noChangeShapeType="1"/>
            </p:cNvSpPr>
            <p:nvPr/>
          </p:nvSpPr>
          <p:spPr bwMode="auto">
            <a:xfrm flipH="1" flipV="1">
              <a:off x="4758056" y="4393249"/>
              <a:ext cx="960438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2630" name="Line 38"/>
            <p:cNvSpPr>
              <a:spLocks noChangeShapeType="1"/>
            </p:cNvSpPr>
            <p:nvPr/>
          </p:nvSpPr>
          <p:spPr bwMode="auto">
            <a:xfrm>
              <a:off x="4758056" y="4393249"/>
              <a:ext cx="0" cy="16637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6092876"/>
              <a:ext cx="123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</a:rPr>
                <a:t>Bottom sheet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H="1" flipV="1">
              <a:off x="3806051" y="4391270"/>
              <a:ext cx="960438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3761786" y="4317483"/>
              <a:ext cx="111125" cy="120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4756077" y="2716849"/>
              <a:ext cx="0" cy="16637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1611948" y="0"/>
            <a:ext cx="54530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Riemann Surface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54188" y="1341438"/>
            <a:ext cx="5980112" cy="3525095"/>
            <a:chOff x="1754188" y="1341438"/>
            <a:chExt cx="5980112" cy="3525095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4263112" y="1351438"/>
              <a:ext cx="0" cy="351509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623670" name="Group 54"/>
            <p:cNvGrpSpPr>
              <a:grpSpLocks/>
            </p:cNvGrpSpPr>
            <p:nvPr/>
          </p:nvGrpSpPr>
          <p:grpSpPr bwMode="auto">
            <a:xfrm>
              <a:off x="1754188" y="1341438"/>
              <a:ext cx="5980112" cy="3324225"/>
              <a:chOff x="1105" y="981"/>
              <a:chExt cx="3767" cy="2094"/>
            </a:xfrm>
          </p:grpSpPr>
          <p:sp>
            <p:nvSpPr>
              <p:cNvPr id="623620" name="Line 4"/>
              <p:cNvSpPr>
                <a:spLocks noChangeShapeType="1"/>
              </p:cNvSpPr>
              <p:nvPr/>
            </p:nvSpPr>
            <p:spPr bwMode="auto">
              <a:xfrm>
                <a:off x="1159" y="2169"/>
                <a:ext cx="3177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23621" name="Object 5"/>
              <p:cNvGraphicFramePr>
                <a:graphicFrameLocks noChangeAspect="1"/>
              </p:cNvGraphicFramePr>
              <p:nvPr/>
            </p:nvGraphicFramePr>
            <p:xfrm>
              <a:off x="2814" y="981"/>
              <a:ext cx="243" cy="315"/>
            </p:xfrm>
            <a:graphic>
              <a:graphicData uri="http://schemas.openxmlformats.org/presentationml/2006/ole">
                <p:oleObj spid="_x0000_s623621" name="Equation" r:id="rId4" imgW="190440" imgH="228600" progId="Equation.DSMT4">
                  <p:embed/>
                </p:oleObj>
              </a:graphicData>
            </a:graphic>
          </p:graphicFrame>
          <p:graphicFrame>
            <p:nvGraphicFramePr>
              <p:cNvPr id="623622" name="Object 6"/>
              <p:cNvGraphicFramePr>
                <a:graphicFrameLocks noChangeAspect="1"/>
              </p:cNvGraphicFramePr>
              <p:nvPr/>
            </p:nvGraphicFramePr>
            <p:xfrm>
              <a:off x="3223" y="2216"/>
              <a:ext cx="168" cy="252"/>
            </p:xfrm>
            <a:graphic>
              <a:graphicData uri="http://schemas.openxmlformats.org/presentationml/2006/ole">
                <p:oleObj spid="_x0000_s623622" name="Equation" r:id="rId5" imgW="164880" imgH="228600" progId="Equation.DSMT4">
                  <p:embed/>
                </p:oleObj>
              </a:graphicData>
            </a:graphic>
          </p:graphicFrame>
          <p:sp>
            <p:nvSpPr>
              <p:cNvPr id="623623" name="Oval 7"/>
              <p:cNvSpPr>
                <a:spLocks noChangeArrowheads="1"/>
              </p:cNvSpPr>
              <p:nvPr/>
            </p:nvSpPr>
            <p:spPr bwMode="auto">
              <a:xfrm>
                <a:off x="3274" y="2129"/>
                <a:ext cx="70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23624" name="Object 8"/>
              <p:cNvGraphicFramePr>
                <a:graphicFrameLocks noChangeAspect="1"/>
              </p:cNvGraphicFramePr>
              <p:nvPr/>
            </p:nvGraphicFramePr>
            <p:xfrm>
              <a:off x="1884" y="1851"/>
              <a:ext cx="253" cy="247"/>
            </p:xfrm>
            <a:graphic>
              <a:graphicData uri="http://schemas.openxmlformats.org/presentationml/2006/ole">
                <p:oleObj spid="_x0000_s623624" name="Equation" r:id="rId6" imgW="253800" imgH="228600" progId="Equation.DSMT4">
                  <p:embed/>
                </p:oleObj>
              </a:graphicData>
            </a:graphic>
          </p:graphicFrame>
          <p:sp>
            <p:nvSpPr>
              <p:cNvPr id="623625" name="Oval 9"/>
              <p:cNvSpPr>
                <a:spLocks noChangeArrowheads="1"/>
              </p:cNvSpPr>
              <p:nvPr/>
            </p:nvSpPr>
            <p:spPr bwMode="auto">
              <a:xfrm>
                <a:off x="2024" y="2129"/>
                <a:ext cx="70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23626" name="Object 10"/>
              <p:cNvGraphicFramePr>
                <a:graphicFrameLocks noChangeAspect="1"/>
              </p:cNvGraphicFramePr>
              <p:nvPr/>
            </p:nvGraphicFramePr>
            <p:xfrm>
              <a:off x="4592" y="2035"/>
              <a:ext cx="280" cy="339"/>
            </p:xfrm>
            <a:graphic>
              <a:graphicData uri="http://schemas.openxmlformats.org/presentationml/2006/ole">
                <p:oleObj spid="_x0000_s623626" name="Equation" r:id="rId7" imgW="203040" imgH="228600" progId="Equation.DSMT4">
                  <p:embed/>
                </p:oleObj>
              </a:graphicData>
            </a:graphic>
          </p:graphicFrame>
          <p:sp>
            <p:nvSpPr>
              <p:cNvPr id="623631" name="Line 15"/>
              <p:cNvSpPr>
                <a:spLocks noChangeShapeType="1"/>
              </p:cNvSpPr>
              <p:nvPr/>
            </p:nvSpPr>
            <p:spPr bwMode="auto">
              <a:xfrm>
                <a:off x="1337" y="2100"/>
                <a:ext cx="0" cy="15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3632" name="Line 16"/>
              <p:cNvSpPr>
                <a:spLocks noChangeShapeType="1"/>
              </p:cNvSpPr>
              <p:nvPr/>
            </p:nvSpPr>
            <p:spPr bwMode="auto">
              <a:xfrm>
                <a:off x="3950" y="2094"/>
                <a:ext cx="0" cy="15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23633" name="Object 17"/>
              <p:cNvGraphicFramePr>
                <a:graphicFrameLocks noChangeAspect="1"/>
              </p:cNvGraphicFramePr>
              <p:nvPr/>
            </p:nvGraphicFramePr>
            <p:xfrm>
              <a:off x="3888" y="2241"/>
              <a:ext cx="150" cy="244"/>
            </p:xfrm>
            <a:graphic>
              <a:graphicData uri="http://schemas.openxmlformats.org/presentationml/2006/ole">
                <p:oleObj spid="_x0000_s623633" name="Equation" r:id="rId8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623634" name="Object 18"/>
              <p:cNvGraphicFramePr>
                <a:graphicFrameLocks noChangeAspect="1"/>
              </p:cNvGraphicFramePr>
              <p:nvPr/>
            </p:nvGraphicFramePr>
            <p:xfrm>
              <a:off x="1158" y="1838"/>
              <a:ext cx="244" cy="250"/>
            </p:xfrm>
            <a:graphic>
              <a:graphicData uri="http://schemas.openxmlformats.org/presentationml/2006/ole">
                <p:oleObj spid="_x0000_s623634" name="Equation" r:id="rId9" imgW="241200" imgH="228600" progId="Equation.DSMT4">
                  <p:embed/>
                </p:oleObj>
              </a:graphicData>
            </a:graphic>
          </p:graphicFrame>
          <p:grpSp>
            <p:nvGrpSpPr>
              <p:cNvPr id="623638" name="Group 22"/>
              <p:cNvGrpSpPr>
                <a:grpSpLocks/>
              </p:cNvGrpSpPr>
              <p:nvPr/>
            </p:nvGrpSpPr>
            <p:grpSpPr bwMode="auto">
              <a:xfrm>
                <a:off x="1605" y="2109"/>
                <a:ext cx="108" cy="112"/>
                <a:chOff x="1536" y="1312"/>
                <a:chExt cx="108" cy="172"/>
              </a:xfrm>
            </p:grpSpPr>
            <p:sp>
              <p:nvSpPr>
                <p:cNvPr id="623639" name="Line 23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364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23641" name="Group 25"/>
              <p:cNvGrpSpPr>
                <a:grpSpLocks/>
              </p:cNvGrpSpPr>
              <p:nvPr/>
            </p:nvGrpSpPr>
            <p:grpSpPr bwMode="auto">
              <a:xfrm>
                <a:off x="3551" y="2117"/>
                <a:ext cx="108" cy="112"/>
                <a:chOff x="1536" y="1312"/>
                <a:chExt cx="108" cy="172"/>
              </a:xfrm>
            </p:grpSpPr>
            <p:sp>
              <p:nvSpPr>
                <p:cNvPr id="623642" name="Line 26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3643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23647" name="Line 31"/>
              <p:cNvSpPr>
                <a:spLocks noChangeShapeType="1"/>
              </p:cNvSpPr>
              <p:nvPr/>
            </p:nvSpPr>
            <p:spPr bwMode="auto">
              <a:xfrm flipV="1">
                <a:off x="1105" y="2365"/>
                <a:ext cx="1218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3648" name="Line 32"/>
              <p:cNvSpPr>
                <a:spLocks noChangeShapeType="1"/>
              </p:cNvSpPr>
              <p:nvPr/>
            </p:nvSpPr>
            <p:spPr bwMode="auto">
              <a:xfrm>
                <a:off x="1756" y="236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3649" name="Line 33"/>
              <p:cNvSpPr>
                <a:spLocks noChangeShapeType="1"/>
              </p:cNvSpPr>
              <p:nvPr/>
            </p:nvSpPr>
            <p:spPr bwMode="auto">
              <a:xfrm flipV="1">
                <a:off x="3167" y="1971"/>
                <a:ext cx="1222" cy="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3650" name="Line 34"/>
              <p:cNvSpPr>
                <a:spLocks noChangeShapeType="1"/>
              </p:cNvSpPr>
              <p:nvPr/>
            </p:nvSpPr>
            <p:spPr bwMode="auto">
              <a:xfrm>
                <a:off x="3704" y="197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23652" name="Object 36"/>
              <p:cNvGraphicFramePr>
                <a:graphicFrameLocks noChangeAspect="1"/>
              </p:cNvGraphicFramePr>
              <p:nvPr/>
            </p:nvGraphicFramePr>
            <p:xfrm>
              <a:off x="4043" y="1652"/>
              <a:ext cx="222" cy="261"/>
            </p:xfrm>
            <a:graphic>
              <a:graphicData uri="http://schemas.openxmlformats.org/presentationml/2006/ole">
                <p:oleObj spid="_x0000_s623652" name="Equation" r:id="rId10" imgW="152280" imgH="177480" progId="Equation.DSMT4">
                  <p:embed/>
                </p:oleObj>
              </a:graphicData>
            </a:graphic>
          </p:graphicFrame>
          <p:grpSp>
            <p:nvGrpSpPr>
              <p:cNvPr id="623653" name="Group 37"/>
              <p:cNvGrpSpPr>
                <a:grpSpLocks/>
              </p:cNvGrpSpPr>
              <p:nvPr/>
            </p:nvGrpSpPr>
            <p:grpSpPr bwMode="auto">
              <a:xfrm>
                <a:off x="2901" y="2397"/>
                <a:ext cx="108" cy="112"/>
                <a:chOff x="1536" y="1312"/>
                <a:chExt cx="108" cy="172"/>
              </a:xfrm>
            </p:grpSpPr>
            <p:sp>
              <p:nvSpPr>
                <p:cNvPr id="623654" name="Line 38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3655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23656" name="Group 40"/>
              <p:cNvGrpSpPr>
                <a:grpSpLocks/>
              </p:cNvGrpSpPr>
              <p:nvPr/>
            </p:nvGrpSpPr>
            <p:grpSpPr bwMode="auto">
              <a:xfrm>
                <a:off x="2303" y="1870"/>
                <a:ext cx="108" cy="112"/>
                <a:chOff x="1536" y="1312"/>
                <a:chExt cx="108" cy="172"/>
              </a:xfrm>
            </p:grpSpPr>
            <p:sp>
              <p:nvSpPr>
                <p:cNvPr id="623657" name="Line 41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365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23659" name="Text Box 43"/>
              <p:cNvSpPr txBox="1">
                <a:spLocks noChangeArrowheads="1"/>
              </p:cNvSpPr>
              <p:nvPr/>
            </p:nvSpPr>
            <p:spPr bwMode="auto">
              <a:xfrm>
                <a:off x="3345" y="2347"/>
                <a:ext cx="48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2"/>
                    </a:solidFill>
                  </a:rPr>
                  <a:t>SWP</a:t>
                </a:r>
              </a:p>
            </p:txBody>
          </p:sp>
          <p:sp>
            <p:nvSpPr>
              <p:cNvPr id="623660" name="Text Box 44"/>
              <p:cNvSpPr txBox="1">
                <a:spLocks noChangeArrowheads="1"/>
              </p:cNvSpPr>
              <p:nvPr/>
            </p:nvSpPr>
            <p:spPr bwMode="auto">
              <a:xfrm>
                <a:off x="2775" y="2513"/>
                <a:ext cx="46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2"/>
                    </a:solidFill>
                  </a:rPr>
                  <a:t>LWP</a:t>
                </a:r>
              </a:p>
            </p:txBody>
          </p:sp>
          <p:sp>
            <p:nvSpPr>
              <p:cNvPr id="623661" name="Text Box 45"/>
              <p:cNvSpPr txBox="1">
                <a:spLocks noChangeArrowheads="1"/>
              </p:cNvSpPr>
              <p:nvPr/>
            </p:nvSpPr>
            <p:spPr bwMode="auto">
              <a:xfrm>
                <a:off x="3327" y="1946"/>
                <a:ext cx="33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2"/>
                    </a:solidFill>
                  </a:rPr>
                  <a:t>BP</a:t>
                </a:r>
              </a:p>
            </p:txBody>
          </p:sp>
          <p:sp>
            <p:nvSpPr>
              <p:cNvPr id="623662" name="Line 46"/>
              <p:cNvSpPr>
                <a:spLocks noChangeShapeType="1"/>
              </p:cNvSpPr>
              <p:nvPr/>
            </p:nvSpPr>
            <p:spPr bwMode="auto">
              <a:xfrm flipH="1">
                <a:off x="2690" y="2171"/>
                <a:ext cx="61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3663" name="Line 47"/>
              <p:cNvSpPr>
                <a:spLocks noChangeShapeType="1"/>
              </p:cNvSpPr>
              <p:nvPr/>
            </p:nvSpPr>
            <p:spPr bwMode="auto">
              <a:xfrm flipH="1">
                <a:off x="2097" y="2171"/>
                <a:ext cx="61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3664" name="Line 48"/>
              <p:cNvSpPr>
                <a:spLocks noChangeShapeType="1"/>
              </p:cNvSpPr>
              <p:nvPr/>
            </p:nvSpPr>
            <p:spPr bwMode="auto">
              <a:xfrm flipH="1">
                <a:off x="2687" y="2169"/>
                <a:ext cx="0" cy="9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3665" name="Line 49"/>
              <p:cNvSpPr>
                <a:spLocks noChangeShapeType="1"/>
              </p:cNvSpPr>
              <p:nvPr/>
            </p:nvSpPr>
            <p:spPr bwMode="auto">
              <a:xfrm>
                <a:off x="2687" y="1113"/>
                <a:ext cx="0" cy="106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3651" name="Freeform 35"/>
              <p:cNvSpPr>
                <a:spLocks/>
              </p:cNvSpPr>
              <p:nvPr/>
            </p:nvSpPr>
            <p:spPr bwMode="auto">
              <a:xfrm>
                <a:off x="2316" y="1970"/>
                <a:ext cx="852" cy="394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265" y="460"/>
                  </a:cxn>
                  <a:cxn ang="0">
                    <a:pos x="496" y="76"/>
                  </a:cxn>
                  <a:cxn ang="0">
                    <a:pos x="852" y="3"/>
                  </a:cxn>
                </a:cxnLst>
                <a:rect l="0" t="0" r="r" b="b"/>
                <a:pathLst>
                  <a:path w="852" h="556">
                    <a:moveTo>
                      <a:pt x="0" y="556"/>
                    </a:moveTo>
                    <a:cubicBezTo>
                      <a:pt x="85" y="550"/>
                      <a:pt x="182" y="540"/>
                      <a:pt x="265" y="460"/>
                    </a:cubicBezTo>
                    <a:cubicBezTo>
                      <a:pt x="348" y="380"/>
                      <a:pt x="398" y="152"/>
                      <a:pt x="496" y="76"/>
                    </a:cubicBezTo>
                    <a:cubicBezTo>
                      <a:pt x="594" y="0"/>
                      <a:pt x="739" y="7"/>
                      <a:pt x="852" y="3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aphicFrame>
        <p:nvGraphicFramePr>
          <p:cNvPr id="623667" name="Object 51"/>
          <p:cNvGraphicFramePr>
            <a:graphicFrameLocks noChangeAspect="1"/>
          </p:cNvGraphicFramePr>
          <p:nvPr/>
        </p:nvGraphicFramePr>
        <p:xfrm>
          <a:off x="835025" y="5497513"/>
          <a:ext cx="2127250" cy="515937"/>
        </p:xfrm>
        <a:graphic>
          <a:graphicData uri="http://schemas.openxmlformats.org/presentationml/2006/ole">
            <p:oleObj spid="_x0000_s623667" name="Equation" r:id="rId11" imgW="838080" imgH="203040" progId="Equation.DSMT4">
              <p:embed/>
            </p:oleObj>
          </a:graphicData>
        </a:graphic>
      </p:graphicFrame>
      <p:sp>
        <p:nvSpPr>
          <p:cNvPr id="623668" name="Text Box 52"/>
          <p:cNvSpPr txBox="1">
            <a:spLocks noChangeArrowheads="1"/>
          </p:cNvSpPr>
          <p:nvPr/>
        </p:nvSpPr>
        <p:spPr bwMode="auto">
          <a:xfrm>
            <a:off x="4512945" y="5345113"/>
            <a:ext cx="4159250" cy="92868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LW pole is then “close” to the path on the Riemann surface (and it usually makes an important contribution).</a:t>
            </a:r>
          </a:p>
        </p:txBody>
      </p:sp>
      <p:sp>
        <p:nvSpPr>
          <p:cNvPr id="623669" name="AutoShape 53"/>
          <p:cNvSpPr>
            <a:spLocks noChangeArrowheads="1"/>
          </p:cNvSpPr>
          <p:nvPr/>
        </p:nvSpPr>
        <p:spPr bwMode="auto">
          <a:xfrm>
            <a:off x="3594100" y="5613400"/>
            <a:ext cx="508000" cy="266700"/>
          </a:xfrm>
          <a:prstGeom prst="rightArrow">
            <a:avLst>
              <a:gd name="adj1" fmla="val 50000"/>
              <a:gd name="adj2" fmla="val 4761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671" name="Text Box 55"/>
          <p:cNvSpPr txBox="1">
            <a:spLocks noChangeArrowheads="1"/>
          </p:cNvSpPr>
          <p:nvPr/>
        </p:nvSpPr>
        <p:spPr bwMode="auto">
          <a:xfrm>
            <a:off x="504825" y="1319213"/>
            <a:ext cx="2546350" cy="654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We can now show the leaky-wave poles!</a:t>
            </a:r>
          </a:p>
        </p:txBody>
      </p:sp>
      <p:graphicFrame>
        <p:nvGraphicFramePr>
          <p:cNvPr id="623672" name="Object 56"/>
          <p:cNvGraphicFramePr>
            <a:graphicFrameLocks noChangeAspect="1"/>
          </p:cNvGraphicFramePr>
          <p:nvPr/>
        </p:nvGraphicFramePr>
        <p:xfrm>
          <a:off x="751011" y="4109791"/>
          <a:ext cx="2195512" cy="477837"/>
        </p:xfrm>
        <a:graphic>
          <a:graphicData uri="http://schemas.openxmlformats.org/presentationml/2006/ole">
            <p:oleObj spid="_x0000_s623672" name="Equation" r:id="rId12" imgW="990360" imgH="215640" progId="Equation.DSMT4">
              <p:embed/>
            </p:oleObj>
          </a:graphicData>
        </a:graphic>
      </p:graphicFrame>
      <p:graphicFrame>
        <p:nvGraphicFramePr>
          <p:cNvPr id="623673" name="Object 57"/>
          <p:cNvGraphicFramePr>
            <a:graphicFrameLocks noChangeAspect="1"/>
          </p:cNvGraphicFramePr>
          <p:nvPr/>
        </p:nvGraphicFramePr>
        <p:xfrm>
          <a:off x="825500" y="4655066"/>
          <a:ext cx="1882775" cy="511175"/>
        </p:xfrm>
        <a:graphic>
          <a:graphicData uri="http://schemas.openxmlformats.org/presentationml/2006/ole">
            <p:oleObj spid="_x0000_s623673" name="Equation" r:id="rId13" imgW="888840" imgH="241200" progId="Equation.DSMT4">
              <p:embed/>
            </p:oleObj>
          </a:graphicData>
        </a:graphic>
      </p:graphicFrame>
      <p:sp>
        <p:nvSpPr>
          <p:cNvPr id="47" name="Slide Number Placeholder 4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17684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 and CS Fields</a:t>
            </a:r>
          </a:p>
        </p:txBody>
      </p:sp>
      <p:sp>
        <p:nvSpPr>
          <p:cNvPr id="624658" name="Text Box 18"/>
          <p:cNvSpPr txBox="1">
            <a:spLocks noChangeArrowheads="1"/>
          </p:cNvSpPr>
          <p:nvPr/>
        </p:nvSpPr>
        <p:spPr bwMode="auto">
          <a:xfrm>
            <a:off x="1452707" y="4997574"/>
            <a:ext cx="6122189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Total field = </a:t>
            </a:r>
            <a:r>
              <a:rPr lang="en-US" sz="2400" dirty="0">
                <a:solidFill>
                  <a:srgbClr val="FF0000"/>
                </a:solidFill>
              </a:rPr>
              <a:t>surface-wave</a:t>
            </a:r>
            <a:r>
              <a:rPr lang="en-US" sz="2400" dirty="0">
                <a:solidFill>
                  <a:schemeClr val="bg2"/>
                </a:solidFill>
              </a:rPr>
              <a:t> (SW) field</a:t>
            </a:r>
          </a:p>
          <a:p>
            <a:r>
              <a:rPr lang="en-US" sz="2400" dirty="0">
                <a:solidFill>
                  <a:schemeClr val="bg2"/>
                </a:solidFill>
              </a:rPr>
              <a:t>                 + </a:t>
            </a:r>
            <a:r>
              <a:rPr lang="en-US" sz="2400" dirty="0">
                <a:solidFill>
                  <a:srgbClr val="FF0000"/>
                </a:solidFill>
              </a:rPr>
              <a:t>continuous-spectrum</a:t>
            </a:r>
            <a:r>
              <a:rPr lang="en-US" sz="2400" dirty="0">
                <a:solidFill>
                  <a:schemeClr val="bg2"/>
                </a:solidFill>
              </a:rPr>
              <a:t> (CS) field</a:t>
            </a:r>
          </a:p>
        </p:txBody>
      </p:sp>
      <p:sp>
        <p:nvSpPr>
          <p:cNvPr id="624689" name="Text Box 49"/>
          <p:cNvSpPr txBox="1">
            <a:spLocks noChangeArrowheads="1"/>
          </p:cNvSpPr>
          <p:nvPr/>
        </p:nvSpPr>
        <p:spPr bwMode="auto">
          <a:xfrm>
            <a:off x="1774825" y="6043613"/>
            <a:ext cx="5703356" cy="36933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Note: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CS field </a:t>
            </a:r>
            <a:r>
              <a:rPr lang="en-US" u="sng" dirty="0">
                <a:solidFill>
                  <a:schemeClr val="bg2"/>
                </a:solidFill>
              </a:rPr>
              <a:t>indirectly</a:t>
            </a:r>
            <a:r>
              <a:rPr lang="en-US" dirty="0">
                <a:solidFill>
                  <a:schemeClr val="bg2"/>
                </a:solidFill>
              </a:rPr>
              <a:t> accounts for the LW pole.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965200" y="737705"/>
            <a:ext cx="6288088" cy="4148138"/>
            <a:chOff x="965200" y="737705"/>
            <a:chExt cx="6288088" cy="4148138"/>
          </a:xfrm>
        </p:grpSpPr>
        <p:sp>
          <p:nvSpPr>
            <p:cNvPr id="624643" name="Line 3"/>
            <p:cNvSpPr>
              <a:spLocks noChangeShapeType="1"/>
            </p:cNvSpPr>
            <p:nvPr/>
          </p:nvSpPr>
          <p:spPr bwMode="auto">
            <a:xfrm flipV="1">
              <a:off x="3969341" y="1306030"/>
              <a:ext cx="1588" cy="357981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44" name="Line 4"/>
            <p:cNvSpPr>
              <a:spLocks noChangeShapeType="1"/>
            </p:cNvSpPr>
            <p:nvPr/>
          </p:nvSpPr>
          <p:spPr bwMode="auto">
            <a:xfrm>
              <a:off x="1570038" y="2715730"/>
              <a:ext cx="504348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4645" name="Object 5"/>
            <p:cNvGraphicFramePr>
              <a:graphicFrameLocks noChangeAspect="1"/>
            </p:cNvGraphicFramePr>
            <p:nvPr/>
          </p:nvGraphicFramePr>
          <p:xfrm>
            <a:off x="3821113" y="737705"/>
            <a:ext cx="395288" cy="511175"/>
          </p:xfrm>
          <a:graphic>
            <a:graphicData uri="http://schemas.openxmlformats.org/presentationml/2006/ole">
              <p:oleObj spid="_x0000_s624645" name="Equation" r:id="rId4" imgW="190440" imgH="228600" progId="Equation.DSMT4">
                <p:embed/>
              </p:oleObj>
            </a:graphicData>
          </a:graphic>
        </p:graphicFrame>
        <p:graphicFrame>
          <p:nvGraphicFramePr>
            <p:cNvPr id="624646" name="Object 6"/>
            <p:cNvGraphicFramePr>
              <a:graphicFrameLocks noChangeAspect="1"/>
            </p:cNvGraphicFramePr>
            <p:nvPr/>
          </p:nvGraphicFramePr>
          <p:xfrm>
            <a:off x="4784725" y="2061680"/>
            <a:ext cx="325438" cy="487363"/>
          </p:xfrm>
          <a:graphic>
            <a:graphicData uri="http://schemas.openxmlformats.org/presentationml/2006/ole">
              <p:oleObj spid="_x0000_s624646" name="Equation" r:id="rId5" imgW="164880" imgH="228600" progId="Equation.DSMT4">
                <p:embed/>
              </p:oleObj>
            </a:graphicData>
          </a:graphic>
        </p:graphicFrame>
        <p:sp>
          <p:nvSpPr>
            <p:cNvPr id="624647" name="Oval 7"/>
            <p:cNvSpPr>
              <a:spLocks noChangeArrowheads="1"/>
            </p:cNvSpPr>
            <p:nvPr/>
          </p:nvSpPr>
          <p:spPr bwMode="auto">
            <a:xfrm>
              <a:off x="4927600" y="2652230"/>
              <a:ext cx="111125" cy="120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4648" name="Object 8"/>
            <p:cNvGraphicFramePr>
              <a:graphicFrameLocks noChangeAspect="1"/>
            </p:cNvGraphicFramePr>
            <p:nvPr/>
          </p:nvGraphicFramePr>
          <p:xfrm>
            <a:off x="6843713" y="2485543"/>
            <a:ext cx="409575" cy="495300"/>
          </p:xfrm>
          <a:graphic>
            <a:graphicData uri="http://schemas.openxmlformats.org/presentationml/2006/ole">
              <p:oleObj spid="_x0000_s624648" name="Equation" r:id="rId6" imgW="203040" imgH="228600" progId="Equation.DSMT4">
                <p:embed/>
              </p:oleObj>
            </a:graphicData>
          </a:graphic>
        </p:graphicFrame>
        <p:sp>
          <p:nvSpPr>
            <p:cNvPr id="624651" name="Line 11"/>
            <p:cNvSpPr>
              <a:spLocks noChangeShapeType="1"/>
            </p:cNvSpPr>
            <p:nvPr/>
          </p:nvSpPr>
          <p:spPr bwMode="auto">
            <a:xfrm>
              <a:off x="6000750" y="2596668"/>
              <a:ext cx="0" cy="2381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4652" name="Object 12"/>
            <p:cNvGraphicFramePr>
              <a:graphicFrameLocks noChangeAspect="1"/>
            </p:cNvGraphicFramePr>
            <p:nvPr/>
          </p:nvGraphicFramePr>
          <p:xfrm>
            <a:off x="6127750" y="2153755"/>
            <a:ext cx="300038" cy="487363"/>
          </p:xfrm>
          <a:graphic>
            <a:graphicData uri="http://schemas.openxmlformats.org/presentationml/2006/ole">
              <p:oleObj spid="_x0000_s624652" name="Equation" r:id="rId7" imgW="152280" imgH="228600" progId="Equation.DSMT4">
                <p:embed/>
              </p:oleObj>
            </a:graphicData>
          </a:graphic>
        </p:graphicFrame>
        <p:grpSp>
          <p:nvGrpSpPr>
            <p:cNvPr id="624653" name="Group 13"/>
            <p:cNvGrpSpPr>
              <a:grpSpLocks/>
            </p:cNvGrpSpPr>
            <p:nvPr/>
          </p:nvGrpSpPr>
          <p:grpSpPr bwMode="auto">
            <a:xfrm>
              <a:off x="4413250" y="3112605"/>
              <a:ext cx="171450" cy="177800"/>
              <a:chOff x="1536" y="1312"/>
              <a:chExt cx="108" cy="172"/>
            </a:xfrm>
          </p:grpSpPr>
          <p:sp>
            <p:nvSpPr>
              <p:cNvPr id="624654" name="Line 14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655" name="Line 15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4656" name="Line 16"/>
            <p:cNvSpPr>
              <a:spLocks noChangeShapeType="1"/>
            </p:cNvSpPr>
            <p:nvPr/>
          </p:nvSpPr>
          <p:spPr bwMode="auto">
            <a:xfrm>
              <a:off x="4153694" y="3741724"/>
              <a:ext cx="0" cy="19638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57" name="Text Box 17"/>
            <p:cNvSpPr txBox="1">
              <a:spLocks noChangeArrowheads="1"/>
            </p:cNvSpPr>
            <p:nvPr/>
          </p:nvSpPr>
          <p:spPr bwMode="auto">
            <a:xfrm>
              <a:off x="5207000" y="3311043"/>
              <a:ext cx="5937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SW</a:t>
              </a:r>
            </a:p>
          </p:txBody>
        </p:sp>
        <p:sp>
          <p:nvSpPr>
            <p:cNvPr id="624659" name="Text Box 19"/>
            <p:cNvSpPr txBox="1">
              <a:spLocks noChangeArrowheads="1"/>
            </p:cNvSpPr>
            <p:nvPr/>
          </p:nvSpPr>
          <p:spPr bwMode="auto">
            <a:xfrm>
              <a:off x="4235450" y="3338030"/>
              <a:ext cx="5651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LW</a:t>
              </a:r>
            </a:p>
          </p:txBody>
        </p:sp>
        <p:graphicFrame>
          <p:nvGraphicFramePr>
            <p:cNvPr id="624661" name="Object 21"/>
            <p:cNvGraphicFramePr>
              <a:graphicFrameLocks noChangeAspect="1"/>
            </p:cNvGraphicFramePr>
            <p:nvPr/>
          </p:nvGraphicFramePr>
          <p:xfrm>
            <a:off x="3225800" y="3533293"/>
            <a:ext cx="441325" cy="569913"/>
          </p:xfrm>
          <a:graphic>
            <a:graphicData uri="http://schemas.openxmlformats.org/presentationml/2006/ole">
              <p:oleObj spid="_x0000_s624661" name="Equation" r:id="rId8" imgW="190440" imgH="228600" progId="Equation.DSMT4">
                <p:embed/>
              </p:oleObj>
            </a:graphicData>
          </a:graphic>
        </p:graphicFrame>
        <p:sp>
          <p:nvSpPr>
            <p:cNvPr id="624665" name="Line 25"/>
            <p:cNvSpPr>
              <a:spLocks noChangeShapeType="1"/>
            </p:cNvSpPr>
            <p:nvPr/>
          </p:nvSpPr>
          <p:spPr bwMode="auto">
            <a:xfrm>
              <a:off x="4155164" y="2900210"/>
              <a:ext cx="0" cy="150653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66" name="Line 26"/>
            <p:cNvSpPr>
              <a:spLocks noChangeShapeType="1"/>
            </p:cNvSpPr>
            <p:nvPr/>
          </p:nvSpPr>
          <p:spPr bwMode="auto">
            <a:xfrm flipV="1">
              <a:off x="3846141" y="3328505"/>
              <a:ext cx="4763" cy="2254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24671" name="Group 31"/>
            <p:cNvGrpSpPr>
              <a:grpSpLocks/>
            </p:cNvGrpSpPr>
            <p:nvPr/>
          </p:nvGrpSpPr>
          <p:grpSpPr bwMode="auto">
            <a:xfrm>
              <a:off x="5526088" y="2639530"/>
              <a:ext cx="171450" cy="177800"/>
              <a:chOff x="1536" y="1312"/>
              <a:chExt cx="108" cy="172"/>
            </a:xfrm>
          </p:grpSpPr>
          <p:sp>
            <p:nvSpPr>
              <p:cNvPr id="624672" name="Line 32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673" name="Line 33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4674" name="Oval 34"/>
            <p:cNvSpPr>
              <a:spLocks noChangeArrowheads="1"/>
            </p:cNvSpPr>
            <p:nvPr/>
          </p:nvSpPr>
          <p:spPr bwMode="auto">
            <a:xfrm>
              <a:off x="5453063" y="2571268"/>
              <a:ext cx="311150" cy="304800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75" name="Line 35"/>
            <p:cNvSpPr>
              <a:spLocks noChangeShapeType="1"/>
            </p:cNvSpPr>
            <p:nvPr/>
          </p:nvSpPr>
          <p:spPr bwMode="auto">
            <a:xfrm>
              <a:off x="5578475" y="2569680"/>
              <a:ext cx="80963" cy="1587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78" name="Text Box 38"/>
            <p:cNvSpPr txBox="1">
              <a:spLocks noChangeArrowheads="1"/>
            </p:cNvSpPr>
            <p:nvPr/>
          </p:nvSpPr>
          <p:spPr bwMode="auto">
            <a:xfrm>
              <a:off x="965200" y="1715605"/>
              <a:ext cx="10747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CS field</a:t>
              </a:r>
            </a:p>
          </p:txBody>
        </p:sp>
        <p:sp>
          <p:nvSpPr>
            <p:cNvPr id="624679" name="Text Box 39"/>
            <p:cNvSpPr txBox="1">
              <a:spLocks noChangeArrowheads="1"/>
            </p:cNvSpPr>
            <p:nvPr/>
          </p:nvSpPr>
          <p:spPr bwMode="auto">
            <a:xfrm>
              <a:off x="5764213" y="1372705"/>
              <a:ext cx="11303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SW field</a:t>
              </a:r>
            </a:p>
          </p:txBody>
        </p:sp>
        <p:sp>
          <p:nvSpPr>
            <p:cNvPr id="624680" name="Line 40"/>
            <p:cNvSpPr>
              <a:spLocks noChangeShapeType="1"/>
            </p:cNvSpPr>
            <p:nvPr/>
          </p:nvSpPr>
          <p:spPr bwMode="auto">
            <a:xfrm flipH="1">
              <a:off x="5694363" y="1823555"/>
              <a:ext cx="312738" cy="69056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81" name="Line 41"/>
            <p:cNvSpPr>
              <a:spLocks noChangeShapeType="1"/>
            </p:cNvSpPr>
            <p:nvPr/>
          </p:nvSpPr>
          <p:spPr bwMode="auto">
            <a:xfrm>
              <a:off x="2020888" y="2048980"/>
              <a:ext cx="1752600" cy="539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4682" name="Object 42"/>
            <p:cNvGraphicFramePr>
              <a:graphicFrameLocks noChangeAspect="1"/>
            </p:cNvGraphicFramePr>
            <p:nvPr/>
          </p:nvGraphicFramePr>
          <p:xfrm>
            <a:off x="5867400" y="2904643"/>
            <a:ext cx="354013" cy="452438"/>
          </p:xfrm>
          <a:graphic>
            <a:graphicData uri="http://schemas.openxmlformats.org/presentationml/2006/ole">
              <p:oleObj spid="_x0000_s624682" name="Equation" r:id="rId9" imgW="203040" imgH="241200" progId="Equation.DSMT4">
                <p:embed/>
              </p:oleObj>
            </a:graphicData>
          </a:graphic>
        </p:graphicFrame>
        <p:sp>
          <p:nvSpPr>
            <p:cNvPr id="624684" name="Line 44"/>
            <p:cNvSpPr>
              <a:spLocks noChangeShapeType="1"/>
            </p:cNvSpPr>
            <p:nvPr/>
          </p:nvSpPr>
          <p:spPr bwMode="auto">
            <a:xfrm flipH="1">
              <a:off x="3973531" y="2715730"/>
              <a:ext cx="9826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44"/>
            <p:cNvSpPr>
              <a:spLocks noChangeShapeType="1"/>
            </p:cNvSpPr>
            <p:nvPr/>
          </p:nvSpPr>
          <p:spPr bwMode="auto">
            <a:xfrm flipH="1">
              <a:off x="2992292" y="2713750"/>
              <a:ext cx="9826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2942441" y="2650250"/>
              <a:ext cx="111125" cy="120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3968191" y="2727667"/>
              <a:ext cx="0" cy="19713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966214" y="1563885"/>
              <a:ext cx="0" cy="11618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24664" name="Freeform 24"/>
            <p:cNvSpPr>
              <a:spLocks/>
            </p:cNvSpPr>
            <p:nvPr/>
          </p:nvSpPr>
          <p:spPr bwMode="auto">
            <a:xfrm>
              <a:off x="3825588" y="2849439"/>
              <a:ext cx="78729" cy="990834"/>
            </a:xfrm>
            <a:custGeom>
              <a:avLst/>
              <a:gdLst>
                <a:gd name="connsiteX0" fmla="*/ 615 w 1508"/>
                <a:gd name="connsiteY0" fmla="*/ 8408 h 8408"/>
                <a:gd name="connsiteX1" fmla="*/ 1508 w 1508"/>
                <a:gd name="connsiteY1" fmla="*/ 0 h 8408"/>
                <a:gd name="connsiteX0" fmla="*/ 5436 w 10000"/>
                <a:gd name="connsiteY0" fmla="*/ 9418 h 9418"/>
                <a:gd name="connsiteX1" fmla="*/ 10000 w 10000"/>
                <a:gd name="connsiteY1" fmla="*/ 0 h 9418"/>
                <a:gd name="connsiteX0" fmla="*/ 0 w 22212"/>
                <a:gd name="connsiteY0" fmla="*/ 9891 h 9891"/>
                <a:gd name="connsiteX1" fmla="*/ 22212 w 22212"/>
                <a:gd name="connsiteY1" fmla="*/ 0 h 9891"/>
                <a:gd name="connsiteX0" fmla="*/ 0 w 12445"/>
                <a:gd name="connsiteY0" fmla="*/ 10000 h 10000"/>
                <a:gd name="connsiteX1" fmla="*/ 12445 w 12445"/>
                <a:gd name="connsiteY1" fmla="*/ 0 h 10000"/>
                <a:gd name="connsiteX0" fmla="*/ 0 w 12445"/>
                <a:gd name="connsiteY0" fmla="*/ 10000 h 10000"/>
                <a:gd name="connsiteX1" fmla="*/ 6188 w 12445"/>
                <a:gd name="connsiteY1" fmla="*/ 1808 h 10000"/>
                <a:gd name="connsiteX2" fmla="*/ 12445 w 12445"/>
                <a:gd name="connsiteY2" fmla="*/ 0 h 10000"/>
                <a:gd name="connsiteX0" fmla="*/ 0 w 12445"/>
                <a:gd name="connsiteY0" fmla="*/ 10000 h 10000"/>
                <a:gd name="connsiteX1" fmla="*/ 6188 w 12445"/>
                <a:gd name="connsiteY1" fmla="*/ 1808 h 10000"/>
                <a:gd name="connsiteX2" fmla="*/ 12445 w 12445"/>
                <a:gd name="connsiteY2" fmla="*/ 0 h 10000"/>
                <a:gd name="connsiteX0" fmla="*/ 0 w 12445"/>
                <a:gd name="connsiteY0" fmla="*/ 10000 h 10000"/>
                <a:gd name="connsiteX1" fmla="*/ 6188 w 12445"/>
                <a:gd name="connsiteY1" fmla="*/ 1808 h 10000"/>
                <a:gd name="connsiteX2" fmla="*/ 12445 w 12445"/>
                <a:gd name="connsiteY2" fmla="*/ 0 h 10000"/>
                <a:gd name="connsiteX0" fmla="*/ 0 w 12445"/>
                <a:gd name="connsiteY0" fmla="*/ 10000 h 10000"/>
                <a:gd name="connsiteX1" fmla="*/ 8678 w 12445"/>
                <a:gd name="connsiteY1" fmla="*/ 2357 h 10000"/>
                <a:gd name="connsiteX2" fmla="*/ 12445 w 12445"/>
                <a:gd name="connsiteY2" fmla="*/ 0 h 10000"/>
                <a:gd name="connsiteX0" fmla="*/ 0 w 12445"/>
                <a:gd name="connsiteY0" fmla="*/ 10000 h 10000"/>
                <a:gd name="connsiteX1" fmla="*/ 2868 w 12445"/>
                <a:gd name="connsiteY1" fmla="*/ 7251 h 10000"/>
                <a:gd name="connsiteX2" fmla="*/ 8678 w 12445"/>
                <a:gd name="connsiteY2" fmla="*/ 2357 h 10000"/>
                <a:gd name="connsiteX3" fmla="*/ 12445 w 12445"/>
                <a:gd name="connsiteY3" fmla="*/ 0 h 10000"/>
                <a:gd name="connsiteX0" fmla="*/ 0 w 12445"/>
                <a:gd name="connsiteY0" fmla="*/ 10000 h 11246"/>
                <a:gd name="connsiteX1" fmla="*/ 1208 w 12445"/>
                <a:gd name="connsiteY1" fmla="*/ 11246 h 11246"/>
                <a:gd name="connsiteX2" fmla="*/ 2868 w 12445"/>
                <a:gd name="connsiteY2" fmla="*/ 7251 h 11246"/>
                <a:gd name="connsiteX3" fmla="*/ 8678 w 12445"/>
                <a:gd name="connsiteY3" fmla="*/ 2357 h 11246"/>
                <a:gd name="connsiteX4" fmla="*/ 12445 w 12445"/>
                <a:gd name="connsiteY4" fmla="*/ 0 h 11246"/>
                <a:gd name="connsiteX0" fmla="*/ 2112 w 11237"/>
                <a:gd name="connsiteY0" fmla="*/ 9900 h 11246"/>
                <a:gd name="connsiteX1" fmla="*/ 0 w 11237"/>
                <a:gd name="connsiteY1" fmla="*/ 11246 h 11246"/>
                <a:gd name="connsiteX2" fmla="*/ 1660 w 11237"/>
                <a:gd name="connsiteY2" fmla="*/ 7251 h 11246"/>
                <a:gd name="connsiteX3" fmla="*/ 7470 w 11237"/>
                <a:gd name="connsiteY3" fmla="*/ 2357 h 11246"/>
                <a:gd name="connsiteX4" fmla="*/ 11237 w 11237"/>
                <a:gd name="connsiteY4" fmla="*/ 0 h 11246"/>
                <a:gd name="connsiteX0" fmla="*/ 2112 w 11237"/>
                <a:gd name="connsiteY0" fmla="*/ 9900 h 11246"/>
                <a:gd name="connsiteX1" fmla="*/ 0 w 11237"/>
                <a:gd name="connsiteY1" fmla="*/ 11246 h 11246"/>
                <a:gd name="connsiteX2" fmla="*/ 0 w 11237"/>
                <a:gd name="connsiteY2" fmla="*/ 9947 h 11246"/>
                <a:gd name="connsiteX3" fmla="*/ 1660 w 11237"/>
                <a:gd name="connsiteY3" fmla="*/ 7251 h 11246"/>
                <a:gd name="connsiteX4" fmla="*/ 7470 w 11237"/>
                <a:gd name="connsiteY4" fmla="*/ 2357 h 11246"/>
                <a:gd name="connsiteX5" fmla="*/ 11237 w 11237"/>
                <a:gd name="connsiteY5" fmla="*/ 0 h 11246"/>
                <a:gd name="connsiteX0" fmla="*/ 0 w 11237"/>
                <a:gd name="connsiteY0" fmla="*/ 11246 h 11246"/>
                <a:gd name="connsiteX1" fmla="*/ 0 w 11237"/>
                <a:gd name="connsiteY1" fmla="*/ 9947 h 11246"/>
                <a:gd name="connsiteX2" fmla="*/ 1660 w 11237"/>
                <a:gd name="connsiteY2" fmla="*/ 7251 h 11246"/>
                <a:gd name="connsiteX3" fmla="*/ 7470 w 11237"/>
                <a:gd name="connsiteY3" fmla="*/ 2357 h 11246"/>
                <a:gd name="connsiteX4" fmla="*/ 11237 w 11237"/>
                <a:gd name="connsiteY4" fmla="*/ 0 h 11246"/>
                <a:gd name="connsiteX0" fmla="*/ 0 w 11237"/>
                <a:gd name="connsiteY0" fmla="*/ 11246 h 11246"/>
                <a:gd name="connsiteX1" fmla="*/ 1660 w 11237"/>
                <a:gd name="connsiteY1" fmla="*/ 7251 h 11246"/>
                <a:gd name="connsiteX2" fmla="*/ 7470 w 11237"/>
                <a:gd name="connsiteY2" fmla="*/ 2357 h 11246"/>
                <a:gd name="connsiteX3" fmla="*/ 11237 w 11237"/>
                <a:gd name="connsiteY3" fmla="*/ 0 h 11246"/>
                <a:gd name="connsiteX0" fmla="*/ 0 w 9577"/>
                <a:gd name="connsiteY0" fmla="*/ 7251 h 7251"/>
                <a:gd name="connsiteX1" fmla="*/ 5810 w 9577"/>
                <a:gd name="connsiteY1" fmla="*/ 2357 h 7251"/>
                <a:gd name="connsiteX2" fmla="*/ 9577 w 9577"/>
                <a:gd name="connsiteY2" fmla="*/ 0 h 7251"/>
                <a:gd name="connsiteX0" fmla="*/ 0 w 10000"/>
                <a:gd name="connsiteY0" fmla="*/ 10000 h 10000"/>
                <a:gd name="connsiteX1" fmla="*/ 3172 w 10000"/>
                <a:gd name="connsiteY1" fmla="*/ 6956 h 10000"/>
                <a:gd name="connsiteX2" fmla="*/ 6067 w 10000"/>
                <a:gd name="connsiteY2" fmla="*/ 3251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896 w 10000"/>
                <a:gd name="connsiteY1" fmla="*/ 6855 h 10000"/>
                <a:gd name="connsiteX2" fmla="*/ 6067 w 10000"/>
                <a:gd name="connsiteY2" fmla="*/ 3251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896 w 10000"/>
                <a:gd name="connsiteY1" fmla="*/ 6855 h 10000"/>
                <a:gd name="connsiteX2" fmla="*/ 6067 w 10000"/>
                <a:gd name="connsiteY2" fmla="*/ 304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896 w 10000"/>
                <a:gd name="connsiteY1" fmla="*/ 6855 h 10000"/>
                <a:gd name="connsiteX2" fmla="*/ 6067 w 10000"/>
                <a:gd name="connsiteY2" fmla="*/ 304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896 w 10000"/>
                <a:gd name="connsiteY1" fmla="*/ 6855 h 10000"/>
                <a:gd name="connsiteX2" fmla="*/ 5429 w 10000"/>
                <a:gd name="connsiteY2" fmla="*/ 3048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619 w 10000"/>
                <a:gd name="connsiteY1" fmla="*/ 8325 h 10000"/>
                <a:gd name="connsiteX2" fmla="*/ 1896 w 10000"/>
                <a:gd name="connsiteY2" fmla="*/ 6855 h 10000"/>
                <a:gd name="connsiteX3" fmla="*/ 5429 w 10000"/>
                <a:gd name="connsiteY3" fmla="*/ 3048 h 10000"/>
                <a:gd name="connsiteX4" fmla="*/ 1000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619" y="8325"/>
                  </a:lnTo>
                  <a:lnTo>
                    <a:pt x="1896" y="6855"/>
                  </a:lnTo>
                  <a:cubicBezTo>
                    <a:pt x="3286" y="5586"/>
                    <a:pt x="5953" y="2390"/>
                    <a:pt x="5429" y="3048"/>
                  </a:cubicBezTo>
                  <a:cubicBezTo>
                    <a:pt x="5034" y="4490"/>
                    <a:pt x="5299" y="2820"/>
                    <a:pt x="10000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63" name="Freeform 23"/>
            <p:cNvSpPr>
              <a:spLocks/>
            </p:cNvSpPr>
            <p:nvPr/>
          </p:nvSpPr>
          <p:spPr bwMode="auto">
            <a:xfrm>
              <a:off x="3899369" y="2529993"/>
              <a:ext cx="1397017" cy="419100"/>
            </a:xfrm>
            <a:custGeom>
              <a:avLst/>
              <a:gdLst>
                <a:gd name="connsiteX0" fmla="*/ 0 w 10070"/>
                <a:gd name="connsiteY0" fmla="*/ 9242 h 10000"/>
                <a:gd name="connsiteX1" fmla="*/ 9298 w 10070"/>
                <a:gd name="connsiteY1" fmla="*/ 5000 h 10000"/>
                <a:gd name="connsiteX2" fmla="*/ 351 w 10070"/>
                <a:gd name="connsiteY2" fmla="*/ 878 h 10000"/>
                <a:gd name="connsiteX0" fmla="*/ 1158 w 11228"/>
                <a:gd name="connsiteY0" fmla="*/ 9242 h 10000"/>
                <a:gd name="connsiteX1" fmla="*/ 10456 w 11228"/>
                <a:gd name="connsiteY1" fmla="*/ 5000 h 10000"/>
                <a:gd name="connsiteX2" fmla="*/ 1509 w 11228"/>
                <a:gd name="connsiteY2" fmla="*/ 878 h 10000"/>
                <a:gd name="connsiteX3" fmla="*/ 1400 w 11228"/>
                <a:gd name="connsiteY3" fmla="*/ 684 h 10000"/>
                <a:gd name="connsiteX0" fmla="*/ 1158 w 11228"/>
                <a:gd name="connsiteY0" fmla="*/ 9242 h 10000"/>
                <a:gd name="connsiteX1" fmla="*/ 10456 w 11228"/>
                <a:gd name="connsiteY1" fmla="*/ 5000 h 10000"/>
                <a:gd name="connsiteX2" fmla="*/ 1509 w 11228"/>
                <a:gd name="connsiteY2" fmla="*/ 878 h 10000"/>
                <a:gd name="connsiteX3" fmla="*/ 456 w 11228"/>
                <a:gd name="connsiteY3" fmla="*/ 1164 h 10000"/>
                <a:gd name="connsiteX0" fmla="*/ 1861 w 11931"/>
                <a:gd name="connsiteY0" fmla="*/ 9242 h 10000"/>
                <a:gd name="connsiteX1" fmla="*/ 11159 w 11931"/>
                <a:gd name="connsiteY1" fmla="*/ 5000 h 10000"/>
                <a:gd name="connsiteX2" fmla="*/ 2212 w 11931"/>
                <a:gd name="connsiteY2" fmla="*/ 878 h 10000"/>
                <a:gd name="connsiteX3" fmla="*/ 0 w 11931"/>
                <a:gd name="connsiteY3" fmla="*/ 7877 h 10000"/>
                <a:gd name="connsiteX0" fmla="*/ 2226 w 11931"/>
                <a:gd name="connsiteY0" fmla="*/ 9242 h 10000"/>
                <a:gd name="connsiteX1" fmla="*/ 11159 w 11931"/>
                <a:gd name="connsiteY1" fmla="*/ 5000 h 10000"/>
                <a:gd name="connsiteX2" fmla="*/ 2212 w 11931"/>
                <a:gd name="connsiteY2" fmla="*/ 878 h 10000"/>
                <a:gd name="connsiteX3" fmla="*/ 0 w 11931"/>
                <a:gd name="connsiteY3" fmla="*/ 7877 h 10000"/>
                <a:gd name="connsiteX0" fmla="*/ 2057 w 11931"/>
                <a:gd name="connsiteY0" fmla="*/ 9320 h 10000"/>
                <a:gd name="connsiteX1" fmla="*/ 11159 w 11931"/>
                <a:gd name="connsiteY1" fmla="*/ 5000 h 10000"/>
                <a:gd name="connsiteX2" fmla="*/ 2212 w 11931"/>
                <a:gd name="connsiteY2" fmla="*/ 878 h 10000"/>
                <a:gd name="connsiteX3" fmla="*/ 0 w 11931"/>
                <a:gd name="connsiteY3" fmla="*/ 787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1" h="10000">
                  <a:moveTo>
                    <a:pt x="2057" y="9320"/>
                  </a:moveTo>
                  <a:cubicBezTo>
                    <a:pt x="6975" y="9017"/>
                    <a:pt x="11135" y="10000"/>
                    <a:pt x="11159" y="5000"/>
                  </a:cubicBezTo>
                  <a:cubicBezTo>
                    <a:pt x="11182" y="0"/>
                    <a:pt x="11931" y="1181"/>
                    <a:pt x="2212" y="878"/>
                  </a:cubicBezTo>
                  <a:cubicBezTo>
                    <a:pt x="703" y="159"/>
                    <a:pt x="23" y="7917"/>
                    <a:pt x="0" y="7877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>
              <a:off x="3823505" y="3828133"/>
              <a:ext cx="0" cy="5894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18700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Leaky Waves</a:t>
            </a: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59740" y="994728"/>
            <a:ext cx="34686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LW poles may be important if</a:t>
            </a:r>
          </a:p>
        </p:txBody>
      </p:sp>
      <p:graphicFrame>
        <p:nvGraphicFramePr>
          <p:cNvPr id="625669" name="Object 5"/>
          <p:cNvGraphicFramePr>
            <a:graphicFrameLocks noChangeAspect="1"/>
          </p:cNvGraphicFramePr>
          <p:nvPr/>
        </p:nvGraphicFramePr>
        <p:xfrm>
          <a:off x="2825503" y="1736663"/>
          <a:ext cx="2127250" cy="515937"/>
        </p:xfrm>
        <a:graphic>
          <a:graphicData uri="http://schemas.openxmlformats.org/presentationml/2006/ole">
            <p:oleObj spid="_x0000_s625669" name="Equation" r:id="rId4" imgW="838080" imgH="203040" progId="Equation.DSMT4">
              <p:embed/>
            </p:oleObj>
          </a:graphicData>
        </a:graphic>
      </p:graphicFrame>
      <p:graphicFrame>
        <p:nvGraphicFramePr>
          <p:cNvPr id="625670" name="Object 6"/>
          <p:cNvGraphicFramePr>
            <a:graphicFrameLocks noChangeAspect="1"/>
          </p:cNvGraphicFramePr>
          <p:nvPr/>
        </p:nvGraphicFramePr>
        <p:xfrm>
          <a:off x="3197225" y="2333625"/>
          <a:ext cx="1227138" cy="466725"/>
        </p:xfrm>
        <a:graphic>
          <a:graphicData uri="http://schemas.openxmlformats.org/presentationml/2006/ole">
            <p:oleObj spid="_x0000_s625670" name="Equation" r:id="rId5" imgW="533160" imgH="203040" progId="Equation.DSMT4">
              <p:embed/>
            </p:oleObj>
          </a:graphicData>
        </a:graphic>
      </p:graphicFrame>
      <p:grpSp>
        <p:nvGrpSpPr>
          <p:cNvPr id="625689" name="Group 25"/>
          <p:cNvGrpSpPr>
            <a:grpSpLocks/>
          </p:cNvGrpSpPr>
          <p:nvPr/>
        </p:nvGrpSpPr>
        <p:grpSpPr bwMode="auto">
          <a:xfrm>
            <a:off x="1154113" y="3713163"/>
            <a:ext cx="6089650" cy="2395537"/>
            <a:chOff x="727" y="2339"/>
            <a:chExt cx="3836" cy="1509"/>
          </a:xfrm>
        </p:grpSpPr>
        <p:grpSp>
          <p:nvGrpSpPr>
            <p:cNvPr id="625687" name="Group 23"/>
            <p:cNvGrpSpPr>
              <a:grpSpLocks/>
            </p:cNvGrpSpPr>
            <p:nvPr/>
          </p:nvGrpSpPr>
          <p:grpSpPr bwMode="auto">
            <a:xfrm>
              <a:off x="727" y="2339"/>
              <a:ext cx="3836" cy="1509"/>
              <a:chOff x="850" y="2301"/>
              <a:chExt cx="3836" cy="1509"/>
            </a:xfrm>
          </p:grpSpPr>
          <p:sp>
            <p:nvSpPr>
              <p:cNvPr id="625671" name="Text Box 7"/>
              <p:cNvSpPr txBox="1">
                <a:spLocks noChangeArrowheads="1"/>
              </p:cNvSpPr>
              <p:nvPr/>
            </p:nvSpPr>
            <p:spPr bwMode="auto">
              <a:xfrm>
                <a:off x="850" y="2377"/>
                <a:ext cx="1698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Physical Interpretation</a:t>
                </a:r>
              </a:p>
            </p:txBody>
          </p:sp>
          <p:sp>
            <p:nvSpPr>
              <p:cNvPr id="625672" name="Rectangle 8"/>
              <p:cNvSpPr>
                <a:spLocks noChangeArrowheads="1"/>
              </p:cNvSpPr>
              <p:nvPr/>
            </p:nvSpPr>
            <p:spPr bwMode="auto">
              <a:xfrm>
                <a:off x="1250" y="3220"/>
                <a:ext cx="3293" cy="59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73" name="Line 9"/>
              <p:cNvSpPr>
                <a:spLocks noChangeShapeType="1"/>
              </p:cNvSpPr>
              <p:nvPr/>
            </p:nvSpPr>
            <p:spPr bwMode="auto">
              <a:xfrm flipV="1">
                <a:off x="3218" y="2731"/>
                <a:ext cx="240" cy="33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674" name="Line 10"/>
              <p:cNvSpPr>
                <a:spLocks noChangeShapeType="1"/>
              </p:cNvSpPr>
              <p:nvPr/>
            </p:nvSpPr>
            <p:spPr bwMode="auto">
              <a:xfrm flipV="1">
                <a:off x="2988" y="2375"/>
                <a:ext cx="485" cy="673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25675" name="Group 11"/>
              <p:cNvGrpSpPr>
                <a:grpSpLocks/>
              </p:cNvGrpSpPr>
              <p:nvPr/>
            </p:nvGrpSpPr>
            <p:grpSpPr bwMode="auto">
              <a:xfrm>
                <a:off x="2911" y="3098"/>
                <a:ext cx="837" cy="101"/>
                <a:chOff x="2927" y="3325"/>
                <a:chExt cx="1034" cy="178"/>
              </a:xfrm>
            </p:grpSpPr>
            <p:sp>
              <p:nvSpPr>
                <p:cNvPr id="625676" name="Freeform 12"/>
                <p:cNvSpPr>
                  <a:spLocks/>
                </p:cNvSpPr>
                <p:nvPr/>
              </p:nvSpPr>
              <p:spPr bwMode="auto">
                <a:xfrm>
                  <a:off x="2927" y="3325"/>
                  <a:ext cx="750" cy="178"/>
                </a:xfrm>
                <a:custGeom>
                  <a:avLst/>
                  <a:gdLst/>
                  <a:ahLst/>
                  <a:cxnLst>
                    <a:cxn ang="0">
                      <a:pos x="0" y="675"/>
                    </a:cxn>
                    <a:cxn ang="0">
                      <a:pos x="205" y="60"/>
                    </a:cxn>
                    <a:cxn ang="0">
                      <a:pos x="529" y="667"/>
                    </a:cxn>
                    <a:cxn ang="0">
                      <a:pos x="813" y="60"/>
                    </a:cxn>
                    <a:cxn ang="0">
                      <a:pos x="1113" y="660"/>
                    </a:cxn>
                    <a:cxn ang="0">
                      <a:pos x="1429" y="36"/>
                    </a:cxn>
                    <a:cxn ang="0">
                      <a:pos x="1673" y="447"/>
                    </a:cxn>
                  </a:cxnLst>
                  <a:rect l="0" t="0" r="r" b="b"/>
                  <a:pathLst>
                    <a:path w="1673" h="675">
                      <a:moveTo>
                        <a:pt x="0" y="675"/>
                      </a:moveTo>
                      <a:cubicBezTo>
                        <a:pt x="34" y="573"/>
                        <a:pt x="117" y="61"/>
                        <a:pt x="205" y="60"/>
                      </a:cubicBezTo>
                      <a:cubicBezTo>
                        <a:pt x="293" y="59"/>
                        <a:pt x="428" y="667"/>
                        <a:pt x="529" y="667"/>
                      </a:cubicBezTo>
                      <a:cubicBezTo>
                        <a:pt x="630" y="667"/>
                        <a:pt x="716" y="61"/>
                        <a:pt x="813" y="60"/>
                      </a:cubicBezTo>
                      <a:cubicBezTo>
                        <a:pt x="910" y="59"/>
                        <a:pt x="1010" y="664"/>
                        <a:pt x="1113" y="660"/>
                      </a:cubicBezTo>
                      <a:cubicBezTo>
                        <a:pt x="1216" y="656"/>
                        <a:pt x="1336" y="72"/>
                        <a:pt x="1429" y="36"/>
                      </a:cubicBezTo>
                      <a:cubicBezTo>
                        <a:pt x="1522" y="0"/>
                        <a:pt x="1622" y="362"/>
                        <a:pt x="1673" y="447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677" name="Line 13"/>
                <p:cNvSpPr>
                  <a:spLocks noChangeShapeType="1"/>
                </p:cNvSpPr>
                <p:nvPr/>
              </p:nvSpPr>
              <p:spPr bwMode="auto">
                <a:xfrm>
                  <a:off x="3669" y="3440"/>
                  <a:ext cx="29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25678" name="Object 14"/>
              <p:cNvGraphicFramePr>
                <a:graphicFrameLocks noChangeAspect="1"/>
              </p:cNvGraphicFramePr>
              <p:nvPr/>
            </p:nvGraphicFramePr>
            <p:xfrm>
              <a:off x="3658" y="2883"/>
              <a:ext cx="1028" cy="245"/>
            </p:xfrm>
            <a:graphic>
              <a:graphicData uri="http://schemas.openxmlformats.org/presentationml/2006/ole">
                <p:oleObj spid="_x0000_s625678" name="Equation" r:id="rId6" imgW="965160" imgH="253800" progId="Equation.DSMT4">
                  <p:embed/>
                </p:oleObj>
              </a:graphicData>
            </a:graphic>
          </p:graphicFrame>
          <p:sp>
            <p:nvSpPr>
              <p:cNvPr id="625679" name="Line 15"/>
              <p:cNvSpPr>
                <a:spLocks noChangeShapeType="1"/>
              </p:cNvSpPr>
              <p:nvPr/>
            </p:nvSpPr>
            <p:spPr bwMode="auto">
              <a:xfrm>
                <a:off x="1269" y="3218"/>
                <a:ext cx="327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25680" name="Object 16"/>
              <p:cNvGraphicFramePr>
                <a:graphicFrameLocks noChangeAspect="1"/>
              </p:cNvGraphicFramePr>
              <p:nvPr/>
            </p:nvGraphicFramePr>
            <p:xfrm>
              <a:off x="2931" y="2599"/>
              <a:ext cx="207" cy="253"/>
            </p:xfrm>
            <a:graphic>
              <a:graphicData uri="http://schemas.openxmlformats.org/presentationml/2006/ole">
                <p:oleObj spid="_x0000_s625680" name="Equation" r:id="rId7" imgW="164880" imgH="228600" progId="Equation.DSMT4">
                  <p:embed/>
                </p:oleObj>
              </a:graphicData>
            </a:graphic>
          </p:graphicFrame>
          <p:sp>
            <p:nvSpPr>
              <p:cNvPr id="625681" name="Text Box 17"/>
              <p:cNvSpPr txBox="1">
                <a:spLocks noChangeArrowheads="1"/>
              </p:cNvSpPr>
              <p:nvPr/>
            </p:nvSpPr>
            <p:spPr bwMode="auto">
              <a:xfrm>
                <a:off x="3440" y="3273"/>
                <a:ext cx="908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leaky wave</a:t>
                </a:r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5682" name="Text Box 18"/>
              <p:cNvSpPr txBox="1">
                <a:spLocks noChangeArrowheads="1"/>
              </p:cNvSpPr>
              <p:nvPr/>
            </p:nvSpPr>
            <p:spPr bwMode="auto">
              <a:xfrm>
                <a:off x="3497" y="2301"/>
                <a:ext cx="73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radiation</a:t>
                </a:r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5684" name="Line 20"/>
              <p:cNvSpPr>
                <a:spLocks noChangeShapeType="1"/>
              </p:cNvSpPr>
              <p:nvPr/>
            </p:nvSpPr>
            <p:spPr bwMode="auto">
              <a:xfrm flipV="1">
                <a:off x="2911" y="2442"/>
                <a:ext cx="0" cy="7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685" name="Arc 21"/>
              <p:cNvSpPr>
                <a:spLocks/>
              </p:cNvSpPr>
              <p:nvPr/>
            </p:nvSpPr>
            <p:spPr bwMode="auto">
              <a:xfrm>
                <a:off x="2911" y="2856"/>
                <a:ext cx="161" cy="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25686" name="Object 22"/>
              <p:cNvGraphicFramePr>
                <a:graphicFrameLocks noChangeAspect="1"/>
              </p:cNvGraphicFramePr>
              <p:nvPr/>
            </p:nvGraphicFramePr>
            <p:xfrm>
              <a:off x="1005" y="2706"/>
              <a:ext cx="1347" cy="301"/>
            </p:xfrm>
            <a:graphic>
              <a:graphicData uri="http://schemas.openxmlformats.org/presentationml/2006/ole">
                <p:oleObj spid="_x0000_s625686" name="Equation" r:id="rId8" imgW="927000" imgH="228600" progId="Equation.DSMT4">
                  <p:embed/>
                </p:oleObj>
              </a:graphicData>
            </a:graphic>
          </p:graphicFrame>
        </p:grpSp>
        <p:sp>
          <p:nvSpPr>
            <p:cNvPr id="625688" name="Oval 24"/>
            <p:cNvSpPr>
              <a:spLocks noChangeArrowheads="1"/>
            </p:cNvSpPr>
            <p:nvPr/>
          </p:nvSpPr>
          <p:spPr bwMode="auto">
            <a:xfrm>
              <a:off x="2751" y="3215"/>
              <a:ext cx="69" cy="6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690" name="Text Box 26"/>
          <p:cNvSpPr txBox="1">
            <a:spLocks noChangeArrowheads="1"/>
          </p:cNvSpPr>
          <p:nvPr/>
        </p:nvSpPr>
        <p:spPr bwMode="auto">
          <a:xfrm>
            <a:off x="5622925" y="1789113"/>
            <a:ext cx="2876550" cy="92868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The LW pole is then “close” to the path on the Riemann surface.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Improper Nature of LWs</a:t>
            </a:r>
          </a:p>
        </p:txBody>
      </p:sp>
      <p:sp>
        <p:nvSpPr>
          <p:cNvPr id="626706" name="Text Box 18"/>
          <p:cNvSpPr txBox="1">
            <a:spLocks noChangeArrowheads="1"/>
          </p:cNvSpPr>
          <p:nvPr/>
        </p:nvSpPr>
        <p:spPr bwMode="auto">
          <a:xfrm>
            <a:off x="636905" y="5465445"/>
            <a:ext cx="81264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rays are stronger near the beginning of the wave: this gives us </a:t>
            </a:r>
            <a:r>
              <a:rPr lang="en-US" sz="2000" dirty="0">
                <a:solidFill>
                  <a:schemeClr val="hlink"/>
                </a:solidFill>
              </a:rPr>
              <a:t>exponential growth vertically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626711" name="Group 23"/>
          <p:cNvGrpSpPr>
            <a:grpSpLocks/>
          </p:cNvGrpSpPr>
          <p:nvPr/>
        </p:nvGrpSpPr>
        <p:grpSpPr bwMode="auto">
          <a:xfrm>
            <a:off x="1511300" y="1987550"/>
            <a:ext cx="5729288" cy="2882900"/>
            <a:chOff x="952" y="1252"/>
            <a:chExt cx="3609" cy="1816"/>
          </a:xfrm>
        </p:grpSpPr>
        <p:sp>
          <p:nvSpPr>
            <p:cNvPr id="626708" name="AutoShape 20"/>
            <p:cNvSpPr>
              <a:spLocks noChangeArrowheads="1"/>
            </p:cNvSpPr>
            <p:nvPr/>
          </p:nvSpPr>
          <p:spPr bwMode="auto">
            <a:xfrm flipH="1">
              <a:off x="1505" y="1492"/>
              <a:ext cx="1037" cy="85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93" name="Text Box 5"/>
            <p:cNvSpPr txBox="1">
              <a:spLocks noChangeArrowheads="1"/>
            </p:cNvSpPr>
            <p:nvPr/>
          </p:nvSpPr>
          <p:spPr bwMode="auto">
            <a:xfrm>
              <a:off x="3019" y="1252"/>
              <a:ext cx="131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Region of strong leakage fields</a:t>
              </a:r>
            </a:p>
          </p:txBody>
        </p:sp>
        <p:sp>
          <p:nvSpPr>
            <p:cNvPr id="626694" name="Rectangle 6"/>
            <p:cNvSpPr>
              <a:spLocks noChangeArrowheads="1"/>
            </p:cNvSpPr>
            <p:nvPr/>
          </p:nvSpPr>
          <p:spPr bwMode="auto">
            <a:xfrm>
              <a:off x="1264" y="2398"/>
              <a:ext cx="3293" cy="5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95" name="Line 7"/>
            <p:cNvSpPr>
              <a:spLocks noChangeShapeType="1"/>
            </p:cNvSpPr>
            <p:nvPr/>
          </p:nvSpPr>
          <p:spPr bwMode="auto">
            <a:xfrm flipV="1">
              <a:off x="1818" y="1764"/>
              <a:ext cx="708" cy="59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696" name="Line 8"/>
            <p:cNvSpPr>
              <a:spLocks noChangeShapeType="1"/>
            </p:cNvSpPr>
            <p:nvPr/>
          </p:nvSpPr>
          <p:spPr bwMode="auto">
            <a:xfrm flipV="1">
              <a:off x="1550" y="1526"/>
              <a:ext cx="974" cy="8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6697" name="Object 9"/>
            <p:cNvGraphicFramePr>
              <a:graphicFrameLocks noChangeAspect="1"/>
            </p:cNvGraphicFramePr>
            <p:nvPr/>
          </p:nvGraphicFramePr>
          <p:xfrm>
            <a:off x="2962" y="1977"/>
            <a:ext cx="1040" cy="316"/>
          </p:xfrm>
          <a:graphic>
            <a:graphicData uri="http://schemas.openxmlformats.org/presentationml/2006/ole">
              <p:oleObj spid="_x0000_s626697" name="Equation" r:id="rId4" imgW="863280" imgH="253800" progId="Equation.DSMT4">
                <p:embed/>
              </p:oleObj>
            </a:graphicData>
          </a:graphic>
        </p:graphicFrame>
        <p:sp>
          <p:nvSpPr>
            <p:cNvPr id="626699" name="Text Box 11"/>
            <p:cNvSpPr txBox="1">
              <a:spLocks noChangeArrowheads="1"/>
            </p:cNvSpPr>
            <p:nvPr/>
          </p:nvSpPr>
          <p:spPr bwMode="auto">
            <a:xfrm>
              <a:off x="952" y="1543"/>
              <a:ext cx="112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“leakage rays”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26701" name="Line 13"/>
            <p:cNvSpPr>
              <a:spLocks noChangeShapeType="1"/>
            </p:cNvSpPr>
            <p:nvPr/>
          </p:nvSpPr>
          <p:spPr bwMode="auto">
            <a:xfrm flipV="1">
              <a:off x="2523" y="1456"/>
              <a:ext cx="0" cy="9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702" name="Line 14"/>
            <p:cNvSpPr>
              <a:spLocks noChangeShapeType="1"/>
            </p:cNvSpPr>
            <p:nvPr/>
          </p:nvSpPr>
          <p:spPr bwMode="auto">
            <a:xfrm flipV="1">
              <a:off x="2095" y="2010"/>
              <a:ext cx="440" cy="35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703" name="Line 15"/>
            <p:cNvSpPr>
              <a:spLocks noChangeShapeType="1"/>
            </p:cNvSpPr>
            <p:nvPr/>
          </p:nvSpPr>
          <p:spPr bwMode="auto">
            <a:xfrm flipV="1">
              <a:off x="2339" y="2216"/>
              <a:ext cx="189" cy="15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705" name="Line 17"/>
            <p:cNvSpPr>
              <a:spLocks noChangeShapeType="1"/>
            </p:cNvSpPr>
            <p:nvPr/>
          </p:nvSpPr>
          <p:spPr bwMode="auto">
            <a:xfrm flipV="1">
              <a:off x="1550" y="2380"/>
              <a:ext cx="164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707" name="Rectangle 19"/>
            <p:cNvSpPr>
              <a:spLocks noChangeArrowheads="1"/>
            </p:cNvSpPr>
            <p:nvPr/>
          </p:nvSpPr>
          <p:spPr bwMode="auto">
            <a:xfrm>
              <a:off x="1275" y="2983"/>
              <a:ext cx="3286" cy="85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09" name="Line 21"/>
            <p:cNvSpPr>
              <a:spLocks noChangeShapeType="1"/>
            </p:cNvSpPr>
            <p:nvPr/>
          </p:nvSpPr>
          <p:spPr bwMode="auto">
            <a:xfrm flipH="1">
              <a:off x="2606" y="1586"/>
              <a:ext cx="435" cy="2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6710" name="Oval 22"/>
            <p:cNvSpPr>
              <a:spLocks noChangeArrowheads="1"/>
            </p:cNvSpPr>
            <p:nvPr/>
          </p:nvSpPr>
          <p:spPr bwMode="auto">
            <a:xfrm>
              <a:off x="1484" y="2323"/>
              <a:ext cx="85" cy="8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Improper Nature (cont.)</a:t>
            </a:r>
          </a:p>
        </p:txBody>
      </p:sp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617855" y="800735"/>
            <a:ext cx="79009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Mathematical explanation of exponential growth (improper behavior):</a:t>
            </a:r>
          </a:p>
        </p:txBody>
      </p:sp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693738" y="3919538"/>
            <a:ext cx="286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Equate imaginary parts: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627717" name="Object 5"/>
          <p:cNvGraphicFramePr>
            <a:graphicFrameLocks noChangeAspect="1"/>
          </p:cNvGraphicFramePr>
          <p:nvPr/>
        </p:nvGraphicFramePr>
        <p:xfrm>
          <a:off x="2452688" y="1577975"/>
          <a:ext cx="3627437" cy="1917700"/>
        </p:xfrm>
        <a:graphic>
          <a:graphicData uri="http://schemas.openxmlformats.org/presentationml/2006/ole">
            <p:oleObj spid="_x0000_s627717" name="Equation" r:id="rId4" imgW="1536480" imgH="812520" progId="Equation.DSMT4">
              <p:embed/>
            </p:oleObj>
          </a:graphicData>
        </a:graphic>
      </p:graphicFrame>
      <p:graphicFrame>
        <p:nvGraphicFramePr>
          <p:cNvPr id="627718" name="Object 6"/>
          <p:cNvGraphicFramePr>
            <a:graphicFrameLocks noChangeAspect="1"/>
          </p:cNvGraphicFramePr>
          <p:nvPr/>
        </p:nvGraphicFramePr>
        <p:xfrm>
          <a:off x="3494088" y="4359275"/>
          <a:ext cx="2228850" cy="1601788"/>
        </p:xfrm>
        <a:graphic>
          <a:graphicData uri="http://schemas.openxmlformats.org/presentationml/2006/ole">
            <p:oleObj spid="_x0000_s627718" name="Equation" r:id="rId5" imgW="901440" imgH="647640" progId="Equation.DSMT4">
              <p:embed/>
            </p:oleObj>
          </a:graphicData>
        </a:graphic>
      </p:graphicFrame>
      <p:sp>
        <p:nvSpPr>
          <p:cNvPr id="627721" name="Text Box 9"/>
          <p:cNvSpPr txBox="1">
            <a:spLocks noChangeArrowheads="1"/>
          </p:cNvSpPr>
          <p:nvPr/>
        </p:nvSpPr>
        <p:spPr bwMode="auto">
          <a:xfrm>
            <a:off x="5649913" y="6089650"/>
            <a:ext cx="13541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(improper)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627722" name="Object 10"/>
          <p:cNvGraphicFramePr>
            <a:graphicFrameLocks noChangeAspect="1"/>
          </p:cNvGraphicFramePr>
          <p:nvPr/>
        </p:nvGraphicFramePr>
        <p:xfrm>
          <a:off x="2855913" y="6024563"/>
          <a:ext cx="2603500" cy="585787"/>
        </p:xfrm>
        <a:graphic>
          <a:graphicData uri="http://schemas.openxmlformats.org/presentationml/2006/ole">
            <p:oleObj spid="_x0000_s627722" name="Equation" r:id="rId6" imgW="901440" imgH="203040" progId="Equation.DSMT4">
              <p:embed/>
            </p:oleObj>
          </a:graphicData>
        </a:graphic>
      </p:graphicFrame>
      <p:sp>
        <p:nvSpPr>
          <p:cNvPr id="627723" name="AutoShape 11"/>
          <p:cNvSpPr>
            <a:spLocks noChangeArrowheads="1"/>
          </p:cNvSpPr>
          <p:nvPr/>
        </p:nvSpPr>
        <p:spPr bwMode="auto">
          <a:xfrm>
            <a:off x="2286000" y="2422566"/>
            <a:ext cx="609600" cy="231734"/>
          </a:xfrm>
          <a:prstGeom prst="rightArrow">
            <a:avLst>
              <a:gd name="adj1" fmla="val 50000"/>
              <a:gd name="adj2" fmla="val 92308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7724" name="AutoShape 12"/>
          <p:cNvSpPr>
            <a:spLocks noChangeArrowheads="1"/>
          </p:cNvSpPr>
          <p:nvPr/>
        </p:nvSpPr>
        <p:spPr bwMode="auto">
          <a:xfrm>
            <a:off x="1638300" y="3111335"/>
            <a:ext cx="609600" cy="216065"/>
          </a:xfrm>
          <a:prstGeom prst="rightArrow">
            <a:avLst>
              <a:gd name="adj1" fmla="val 50000"/>
              <a:gd name="adj2" fmla="val 92308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226" name="Text Box 42"/>
          <p:cNvSpPr txBox="1">
            <a:spLocks noChangeArrowheads="1"/>
          </p:cNvSpPr>
          <p:nvPr/>
        </p:nvSpPr>
        <p:spPr bwMode="auto">
          <a:xfrm>
            <a:off x="1792288" y="5630863"/>
            <a:ext cx="58293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If a slight loss is added, the SW poles are shifted off the real axis as shown.</a:t>
            </a:r>
          </a:p>
        </p:txBody>
      </p:sp>
      <p:sp>
        <p:nvSpPr>
          <p:cNvPr id="605234" name="Text Box 50"/>
          <p:cNvSpPr txBox="1">
            <a:spLocks noChangeArrowheads="1"/>
          </p:cNvSpPr>
          <p:nvPr/>
        </p:nvSpPr>
        <p:spPr bwMode="auto">
          <a:xfrm>
            <a:off x="1666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Poles (cont.)</a:t>
            </a:r>
          </a:p>
        </p:txBody>
      </p:sp>
      <p:sp>
        <p:nvSpPr>
          <p:cNvPr id="605236" name="Text Box 52"/>
          <p:cNvSpPr txBox="1">
            <a:spLocks noChangeArrowheads="1"/>
          </p:cNvSpPr>
          <p:nvPr/>
        </p:nvSpPr>
        <p:spPr bwMode="auto">
          <a:xfrm>
            <a:off x="753733" y="959160"/>
            <a:ext cx="25685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Complex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sz="2800" i="1" baseline="-25000" dirty="0" err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400" dirty="0">
                <a:solidFill>
                  <a:schemeClr val="bg1"/>
                </a:solidFill>
              </a:rPr>
              <a:t> plane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46225" y="1357313"/>
            <a:ext cx="6837363" cy="3981450"/>
            <a:chOff x="1546225" y="1357313"/>
            <a:chExt cx="6837363" cy="3981450"/>
          </a:xfrm>
        </p:grpSpPr>
        <p:sp>
          <p:nvSpPr>
            <p:cNvPr id="605194" name="Line 10"/>
            <p:cNvSpPr>
              <a:spLocks noChangeShapeType="1"/>
            </p:cNvSpPr>
            <p:nvPr/>
          </p:nvSpPr>
          <p:spPr bwMode="auto">
            <a:xfrm flipV="1">
              <a:off x="4621213" y="1955800"/>
              <a:ext cx="0" cy="33829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5238" name="Group 54"/>
            <p:cNvGrpSpPr>
              <a:grpSpLocks/>
            </p:cNvGrpSpPr>
            <p:nvPr/>
          </p:nvGrpSpPr>
          <p:grpSpPr bwMode="auto">
            <a:xfrm>
              <a:off x="1546225" y="1357313"/>
              <a:ext cx="6837363" cy="2938463"/>
              <a:chOff x="974" y="855"/>
              <a:chExt cx="4307" cy="1851"/>
            </a:xfrm>
          </p:grpSpPr>
          <p:graphicFrame>
            <p:nvGraphicFramePr>
              <p:cNvPr id="605196" name="Object 12"/>
              <p:cNvGraphicFramePr>
                <a:graphicFrameLocks noChangeAspect="1"/>
              </p:cNvGraphicFramePr>
              <p:nvPr/>
            </p:nvGraphicFramePr>
            <p:xfrm>
              <a:off x="3244" y="1903"/>
              <a:ext cx="222" cy="261"/>
            </p:xfrm>
            <a:graphic>
              <a:graphicData uri="http://schemas.openxmlformats.org/presentationml/2006/ole">
                <p:oleObj spid="_x0000_s605196" name="Equation" r:id="rId4" imgW="152280" imgH="177480" progId="Equation.DSMT4">
                  <p:embed/>
                </p:oleObj>
              </a:graphicData>
            </a:graphic>
          </p:graphicFrame>
          <p:graphicFrame>
            <p:nvGraphicFramePr>
              <p:cNvPr id="605197" name="Object 13"/>
              <p:cNvGraphicFramePr>
                <a:graphicFrameLocks noChangeAspect="1"/>
              </p:cNvGraphicFramePr>
              <p:nvPr/>
            </p:nvGraphicFramePr>
            <p:xfrm>
              <a:off x="5005" y="2105"/>
              <a:ext cx="276" cy="310"/>
            </p:xfrm>
            <a:graphic>
              <a:graphicData uri="http://schemas.openxmlformats.org/presentationml/2006/ole">
                <p:oleObj spid="_x0000_s605197" name="Equation" r:id="rId5" imgW="203040" imgH="228600" progId="Equation.DSMT4">
                  <p:embed/>
                </p:oleObj>
              </a:graphicData>
            </a:graphic>
          </p:graphicFrame>
          <p:sp>
            <p:nvSpPr>
              <p:cNvPr id="605198" name="Line 14"/>
              <p:cNvSpPr>
                <a:spLocks noChangeShapeType="1"/>
              </p:cNvSpPr>
              <p:nvPr/>
            </p:nvSpPr>
            <p:spPr bwMode="auto">
              <a:xfrm>
                <a:off x="1009" y="2262"/>
                <a:ext cx="388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05200" name="Object 16"/>
              <p:cNvGraphicFramePr>
                <a:graphicFrameLocks noChangeAspect="1"/>
              </p:cNvGraphicFramePr>
              <p:nvPr/>
            </p:nvGraphicFramePr>
            <p:xfrm>
              <a:off x="2793" y="855"/>
              <a:ext cx="245" cy="294"/>
            </p:xfrm>
            <a:graphic>
              <a:graphicData uri="http://schemas.openxmlformats.org/presentationml/2006/ole">
                <p:oleObj spid="_x0000_s605200" name="Equation" r:id="rId6" imgW="190440" imgH="228600" progId="Equation.DSMT4">
                  <p:embed/>
                </p:oleObj>
              </a:graphicData>
            </a:graphic>
          </p:graphicFrame>
          <p:sp>
            <p:nvSpPr>
              <p:cNvPr id="605201" name="Line 17"/>
              <p:cNvSpPr>
                <a:spLocks noChangeShapeType="1"/>
              </p:cNvSpPr>
              <p:nvPr/>
            </p:nvSpPr>
            <p:spPr bwMode="auto">
              <a:xfrm flipV="1">
                <a:off x="1094" y="2259"/>
                <a:ext cx="3634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5204" name="Line 20"/>
              <p:cNvSpPr>
                <a:spLocks noChangeShapeType="1"/>
              </p:cNvSpPr>
              <p:nvPr/>
            </p:nvSpPr>
            <p:spPr bwMode="auto">
              <a:xfrm flipV="1">
                <a:off x="3072" y="2258"/>
                <a:ext cx="189" cy="1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5205" name="Line 21"/>
              <p:cNvSpPr>
                <a:spLocks noChangeShapeType="1"/>
              </p:cNvSpPr>
              <p:nvPr/>
            </p:nvSpPr>
            <p:spPr bwMode="auto">
              <a:xfrm>
                <a:off x="2106" y="2180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5206" name="Line 22"/>
              <p:cNvSpPr>
                <a:spLocks noChangeShapeType="1"/>
              </p:cNvSpPr>
              <p:nvPr/>
            </p:nvSpPr>
            <p:spPr bwMode="auto">
              <a:xfrm>
                <a:off x="3721" y="218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5207" name="Line 23"/>
              <p:cNvSpPr>
                <a:spLocks noChangeShapeType="1"/>
              </p:cNvSpPr>
              <p:nvPr/>
            </p:nvSpPr>
            <p:spPr bwMode="auto">
              <a:xfrm>
                <a:off x="1457" y="218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5208" name="Line 24"/>
              <p:cNvSpPr>
                <a:spLocks noChangeShapeType="1"/>
              </p:cNvSpPr>
              <p:nvPr/>
            </p:nvSpPr>
            <p:spPr bwMode="auto">
              <a:xfrm>
                <a:off x="4374" y="2186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05216" name="Group 32"/>
              <p:cNvGrpSpPr>
                <a:grpSpLocks/>
              </p:cNvGrpSpPr>
              <p:nvPr/>
            </p:nvGrpSpPr>
            <p:grpSpPr bwMode="auto">
              <a:xfrm>
                <a:off x="1732" y="2080"/>
                <a:ext cx="108" cy="112"/>
                <a:chOff x="1536" y="1312"/>
                <a:chExt cx="108" cy="172"/>
              </a:xfrm>
            </p:grpSpPr>
            <p:sp>
              <p:nvSpPr>
                <p:cNvPr id="605217" name="Line 33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1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05222" name="Group 38"/>
              <p:cNvGrpSpPr>
                <a:grpSpLocks/>
              </p:cNvGrpSpPr>
              <p:nvPr/>
            </p:nvGrpSpPr>
            <p:grpSpPr bwMode="auto">
              <a:xfrm>
                <a:off x="3974" y="2318"/>
                <a:ext cx="108" cy="112"/>
                <a:chOff x="1536" y="1312"/>
                <a:chExt cx="108" cy="172"/>
              </a:xfrm>
            </p:grpSpPr>
            <p:sp>
              <p:nvSpPr>
                <p:cNvPr id="605223" name="Line 39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2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05225" name="Object 41"/>
              <p:cNvGraphicFramePr>
                <a:graphicFrameLocks noChangeAspect="1"/>
              </p:cNvGraphicFramePr>
              <p:nvPr/>
            </p:nvGraphicFramePr>
            <p:xfrm>
              <a:off x="3895" y="2512"/>
              <a:ext cx="303" cy="194"/>
            </p:xfrm>
            <a:graphic>
              <a:graphicData uri="http://schemas.openxmlformats.org/presentationml/2006/ole">
                <p:oleObj spid="_x0000_s605225" name="Equation" r:id="rId7" imgW="279360" imgH="177480" progId="Equation.DSMT4">
                  <p:embed/>
                </p:oleObj>
              </a:graphicData>
            </a:graphic>
          </p:graphicFrame>
          <p:graphicFrame>
            <p:nvGraphicFramePr>
              <p:cNvPr id="605227" name="Object 43"/>
              <p:cNvGraphicFramePr>
                <a:graphicFrameLocks noChangeAspect="1"/>
              </p:cNvGraphicFramePr>
              <p:nvPr/>
            </p:nvGraphicFramePr>
            <p:xfrm>
              <a:off x="3508" y="2379"/>
              <a:ext cx="179" cy="248"/>
            </p:xfrm>
            <a:graphic>
              <a:graphicData uri="http://schemas.openxmlformats.org/presentationml/2006/ole">
                <p:oleObj spid="_x0000_s605227" name="Equation" r:id="rId8" imgW="164880" imgH="228600" progId="Equation.DSMT4">
                  <p:embed/>
                </p:oleObj>
              </a:graphicData>
            </a:graphic>
          </p:graphicFrame>
          <p:graphicFrame>
            <p:nvGraphicFramePr>
              <p:cNvPr id="605228" name="Object 44"/>
              <p:cNvGraphicFramePr>
                <a:graphicFrameLocks noChangeAspect="1"/>
              </p:cNvGraphicFramePr>
              <p:nvPr/>
            </p:nvGraphicFramePr>
            <p:xfrm>
              <a:off x="4413" y="2400"/>
              <a:ext cx="165" cy="248"/>
            </p:xfrm>
            <a:graphic>
              <a:graphicData uri="http://schemas.openxmlformats.org/presentationml/2006/ole">
                <p:oleObj spid="_x0000_s605228" name="Equation" r:id="rId9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605229" name="Object 45"/>
              <p:cNvGraphicFramePr>
                <a:graphicFrameLocks noChangeAspect="1"/>
              </p:cNvGraphicFramePr>
              <p:nvPr/>
            </p:nvGraphicFramePr>
            <p:xfrm>
              <a:off x="2074" y="2352"/>
              <a:ext cx="275" cy="248"/>
            </p:xfrm>
            <a:graphic>
              <a:graphicData uri="http://schemas.openxmlformats.org/presentationml/2006/ole">
                <p:oleObj spid="_x0000_s605229" name="Equation" r:id="rId10" imgW="253800" imgH="228600" progId="Equation.DSMT4">
                  <p:embed/>
                </p:oleObj>
              </a:graphicData>
            </a:graphic>
          </p:graphicFrame>
          <p:graphicFrame>
            <p:nvGraphicFramePr>
              <p:cNvPr id="605230" name="Object 46"/>
              <p:cNvGraphicFramePr>
                <a:graphicFrameLocks noChangeAspect="1"/>
              </p:cNvGraphicFramePr>
              <p:nvPr/>
            </p:nvGraphicFramePr>
            <p:xfrm>
              <a:off x="1147" y="2345"/>
              <a:ext cx="261" cy="248"/>
            </p:xfrm>
            <a:graphic>
              <a:graphicData uri="http://schemas.openxmlformats.org/presentationml/2006/ole">
                <p:oleObj spid="_x0000_s605230" name="Equation" r:id="rId11" imgW="241200" imgH="228600" progId="Equation.DSMT4">
                  <p:embed/>
                </p:oleObj>
              </a:graphicData>
            </a:graphic>
          </p:graphicFrame>
          <p:graphicFrame>
            <p:nvGraphicFramePr>
              <p:cNvPr id="605231" name="Object 47"/>
              <p:cNvGraphicFramePr>
                <a:graphicFrameLocks noChangeAspect="1"/>
              </p:cNvGraphicFramePr>
              <p:nvPr/>
            </p:nvGraphicFramePr>
            <p:xfrm>
              <a:off x="1621" y="1796"/>
              <a:ext cx="303" cy="194"/>
            </p:xfrm>
            <a:graphic>
              <a:graphicData uri="http://schemas.openxmlformats.org/presentationml/2006/ole">
                <p:oleObj spid="_x0000_s605231" name="Equation" r:id="rId12" imgW="279360" imgH="177480" progId="Equation.DSMT4">
                  <p:embed/>
                </p:oleObj>
              </a:graphicData>
            </a:graphic>
          </p:graphicFrame>
          <p:graphicFrame>
            <p:nvGraphicFramePr>
              <p:cNvPr id="605237" name="Object 53"/>
              <p:cNvGraphicFramePr>
                <a:graphicFrameLocks noChangeAspect="1"/>
              </p:cNvGraphicFramePr>
              <p:nvPr/>
            </p:nvGraphicFramePr>
            <p:xfrm>
              <a:off x="974" y="1241"/>
              <a:ext cx="1143" cy="295"/>
            </p:xfrm>
            <a:graphic>
              <a:graphicData uri="http://schemas.openxmlformats.org/presentationml/2006/ole">
                <p:oleObj spid="_x0000_s605237" name="Equation" r:id="rId13" imgW="736560" imgH="190440" progId="Equation.DSMT4">
                  <p:embed/>
                </p:oleObj>
              </a:graphicData>
            </a:graphic>
          </p:graphicFrame>
        </p:grpSp>
      </p:grp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234" name="Text Box 50"/>
          <p:cNvSpPr txBox="1">
            <a:spLocks noChangeArrowheads="1"/>
          </p:cNvSpPr>
          <p:nvPr/>
        </p:nvSpPr>
        <p:spPr bwMode="auto">
          <a:xfrm>
            <a:off x="1666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Poles (cont.)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327150" y="922656"/>
            <a:ext cx="6621463" cy="2257424"/>
            <a:chOff x="1123950" y="841376"/>
            <a:chExt cx="6621463" cy="2257424"/>
          </a:xfrm>
        </p:grpSpPr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V="1">
              <a:off x="4397375" y="1365250"/>
              <a:ext cx="0" cy="17335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4" name="Group 78"/>
            <p:cNvGrpSpPr>
              <a:grpSpLocks/>
            </p:cNvGrpSpPr>
            <p:nvPr/>
          </p:nvGrpSpPr>
          <p:grpSpPr bwMode="auto">
            <a:xfrm>
              <a:off x="1123950" y="841376"/>
              <a:ext cx="6621463" cy="1909763"/>
              <a:chOff x="708" y="530"/>
              <a:chExt cx="4171" cy="1203"/>
            </a:xfrm>
          </p:grpSpPr>
          <p:graphicFrame>
            <p:nvGraphicFramePr>
              <p:cNvPr id="35" name="Object 5"/>
              <p:cNvGraphicFramePr>
                <a:graphicFrameLocks noChangeAspect="1"/>
              </p:cNvGraphicFramePr>
              <p:nvPr/>
            </p:nvGraphicFramePr>
            <p:xfrm>
              <a:off x="3821" y="928"/>
              <a:ext cx="222" cy="261"/>
            </p:xfrm>
            <a:graphic>
              <a:graphicData uri="http://schemas.openxmlformats.org/presentationml/2006/ole">
                <p:oleObj spid="_x0000_s780300" name="Equation" r:id="rId4" imgW="152280" imgH="177480" progId="Equation.DSMT4">
                  <p:embed/>
                </p:oleObj>
              </a:graphicData>
            </a:graphic>
          </p:graphicFrame>
          <p:graphicFrame>
            <p:nvGraphicFramePr>
              <p:cNvPr id="36" name="Object 6"/>
              <p:cNvGraphicFramePr>
                <a:graphicFrameLocks noChangeAspect="1"/>
              </p:cNvGraphicFramePr>
              <p:nvPr/>
            </p:nvGraphicFramePr>
            <p:xfrm>
              <a:off x="4613" y="1248"/>
              <a:ext cx="266" cy="299"/>
            </p:xfrm>
            <a:graphic>
              <a:graphicData uri="http://schemas.openxmlformats.org/presentationml/2006/ole">
                <p:oleObj spid="_x0000_s780301" name="Equation" r:id="rId5" imgW="203040" imgH="228600" progId="Equation.DSMT4">
                  <p:embed/>
                </p:oleObj>
              </a:graphicData>
            </a:graphic>
          </p:graphicFrame>
          <p:graphicFrame>
            <p:nvGraphicFramePr>
              <p:cNvPr id="37" name="Object 8"/>
              <p:cNvGraphicFramePr>
                <a:graphicFrameLocks noChangeAspect="1"/>
              </p:cNvGraphicFramePr>
              <p:nvPr/>
            </p:nvGraphicFramePr>
            <p:xfrm>
              <a:off x="2625" y="530"/>
              <a:ext cx="249" cy="299"/>
            </p:xfrm>
            <a:graphic>
              <a:graphicData uri="http://schemas.openxmlformats.org/presentationml/2006/ole">
                <p:oleObj spid="_x0000_s780302" name="Equation" r:id="rId6" imgW="190440" imgH="228600" progId="Equation.DSMT4">
                  <p:embed/>
                </p:oleObj>
              </a:graphicData>
            </a:graphic>
          </p:graphicFrame>
          <p:sp>
            <p:nvSpPr>
              <p:cNvPr id="38" name="Line 10"/>
              <p:cNvSpPr>
                <a:spLocks noChangeShapeType="1"/>
              </p:cNvSpPr>
              <p:nvPr/>
            </p:nvSpPr>
            <p:spPr bwMode="auto">
              <a:xfrm>
                <a:off x="2758" y="1408"/>
                <a:ext cx="202" cy="1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>
                <a:off x="1805" y="1322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3420" y="1337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>
                <a:off x="1156" y="1319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14"/>
              <p:cNvSpPr>
                <a:spLocks noChangeShapeType="1"/>
              </p:cNvSpPr>
              <p:nvPr/>
            </p:nvSpPr>
            <p:spPr bwMode="auto">
              <a:xfrm>
                <a:off x="4073" y="1328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43" name="Object 22"/>
              <p:cNvGraphicFramePr>
                <a:graphicFrameLocks noChangeAspect="1"/>
              </p:cNvGraphicFramePr>
              <p:nvPr/>
            </p:nvGraphicFramePr>
            <p:xfrm>
              <a:off x="3207" y="1422"/>
              <a:ext cx="206" cy="285"/>
            </p:xfrm>
            <a:graphic>
              <a:graphicData uri="http://schemas.openxmlformats.org/presentationml/2006/ole">
                <p:oleObj spid="_x0000_s780303" name="Equation" r:id="rId7" imgW="164880" imgH="228600" progId="Equation.DSMT4">
                  <p:embed/>
                </p:oleObj>
              </a:graphicData>
            </a:graphic>
          </p:graphicFrame>
          <p:graphicFrame>
            <p:nvGraphicFramePr>
              <p:cNvPr id="44" name="Object 23"/>
              <p:cNvGraphicFramePr>
                <a:graphicFrameLocks noChangeAspect="1"/>
              </p:cNvGraphicFramePr>
              <p:nvPr/>
            </p:nvGraphicFramePr>
            <p:xfrm>
              <a:off x="4112" y="1443"/>
              <a:ext cx="193" cy="290"/>
            </p:xfrm>
            <a:graphic>
              <a:graphicData uri="http://schemas.openxmlformats.org/presentationml/2006/ole">
                <p:oleObj spid="_x0000_s780304" name="Equation" r:id="rId8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45" name="Object 24"/>
              <p:cNvGraphicFramePr>
                <a:graphicFrameLocks noChangeAspect="1"/>
              </p:cNvGraphicFramePr>
              <p:nvPr/>
            </p:nvGraphicFramePr>
            <p:xfrm>
              <a:off x="1617" y="911"/>
              <a:ext cx="350" cy="316"/>
            </p:xfrm>
            <a:graphic>
              <a:graphicData uri="http://schemas.openxmlformats.org/presentationml/2006/ole">
                <p:oleObj spid="_x0000_s780305" name="Equation" r:id="rId9" imgW="253800" imgH="228600" progId="Equation.DSMT4">
                  <p:embed/>
                </p:oleObj>
              </a:graphicData>
            </a:graphic>
          </p:graphicFrame>
          <p:graphicFrame>
            <p:nvGraphicFramePr>
              <p:cNvPr id="46" name="Object 25"/>
              <p:cNvGraphicFramePr>
                <a:graphicFrameLocks noChangeAspect="1"/>
              </p:cNvGraphicFramePr>
              <p:nvPr/>
            </p:nvGraphicFramePr>
            <p:xfrm>
              <a:off x="919" y="919"/>
              <a:ext cx="336" cy="319"/>
            </p:xfrm>
            <a:graphic>
              <a:graphicData uri="http://schemas.openxmlformats.org/presentationml/2006/ole">
                <p:oleObj spid="_x0000_s780306" name="Equation" r:id="rId10" imgW="241200" imgH="228600" progId="Equation.DSMT4">
                  <p:embed/>
                </p:oleObj>
              </a:graphicData>
            </a:graphic>
          </p:graphicFrame>
          <p:grpSp>
            <p:nvGrpSpPr>
              <p:cNvPr id="47" name="Group 32"/>
              <p:cNvGrpSpPr>
                <a:grpSpLocks/>
              </p:cNvGrpSpPr>
              <p:nvPr/>
            </p:nvGrpSpPr>
            <p:grpSpPr bwMode="auto">
              <a:xfrm>
                <a:off x="3464" y="1237"/>
                <a:ext cx="539" cy="396"/>
                <a:chOff x="4171" y="935"/>
                <a:chExt cx="539" cy="396"/>
              </a:xfrm>
            </p:grpSpPr>
            <p:sp>
              <p:nvSpPr>
                <p:cNvPr id="61" name="Oval 30"/>
                <p:cNvSpPr>
                  <a:spLocks noChangeArrowheads="1"/>
                </p:cNvSpPr>
                <p:nvPr/>
              </p:nvSpPr>
              <p:spPr bwMode="auto">
                <a:xfrm>
                  <a:off x="4259" y="935"/>
                  <a:ext cx="377" cy="377"/>
                </a:xfrm>
                <a:prstGeom prst="ellips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Rectangle 31"/>
                <p:cNvSpPr>
                  <a:spLocks noChangeArrowheads="1"/>
                </p:cNvSpPr>
                <p:nvPr/>
              </p:nvSpPr>
              <p:spPr bwMode="auto">
                <a:xfrm>
                  <a:off x="4171" y="1133"/>
                  <a:ext cx="539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18"/>
              <p:cNvGrpSpPr>
                <a:grpSpLocks/>
              </p:cNvGrpSpPr>
              <p:nvPr/>
            </p:nvGrpSpPr>
            <p:grpSpPr bwMode="auto">
              <a:xfrm>
                <a:off x="3673" y="1352"/>
                <a:ext cx="108" cy="112"/>
                <a:chOff x="1536" y="1312"/>
                <a:chExt cx="108" cy="172"/>
              </a:xfrm>
            </p:grpSpPr>
            <p:sp>
              <p:nvSpPr>
                <p:cNvPr id="59" name="Line 19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936" y="1418"/>
                <a:ext cx="51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0" name="Group 39"/>
              <p:cNvGrpSpPr>
                <a:grpSpLocks/>
              </p:cNvGrpSpPr>
              <p:nvPr/>
            </p:nvGrpSpPr>
            <p:grpSpPr bwMode="auto">
              <a:xfrm flipV="1">
                <a:off x="1237" y="1224"/>
                <a:ext cx="464" cy="387"/>
                <a:chOff x="1482" y="859"/>
                <a:chExt cx="464" cy="387"/>
              </a:xfrm>
            </p:grpSpPr>
            <p:sp>
              <p:nvSpPr>
                <p:cNvPr id="57" name="Oval 36"/>
                <p:cNvSpPr>
                  <a:spLocks noChangeArrowheads="1"/>
                </p:cNvSpPr>
                <p:nvPr/>
              </p:nvSpPr>
              <p:spPr bwMode="auto">
                <a:xfrm>
                  <a:off x="1543" y="859"/>
                  <a:ext cx="377" cy="377"/>
                </a:xfrm>
                <a:prstGeom prst="ellips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Rectangle 37"/>
                <p:cNvSpPr>
                  <a:spLocks noChangeArrowheads="1"/>
                </p:cNvSpPr>
                <p:nvPr/>
              </p:nvSpPr>
              <p:spPr bwMode="auto">
                <a:xfrm>
                  <a:off x="1482" y="1048"/>
                  <a:ext cx="464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"/>
              <p:cNvGrpSpPr>
                <a:grpSpLocks/>
              </p:cNvGrpSpPr>
              <p:nvPr/>
            </p:nvGrpSpPr>
            <p:grpSpPr bwMode="auto">
              <a:xfrm>
                <a:off x="1431" y="1366"/>
                <a:ext cx="108" cy="112"/>
                <a:chOff x="1536" y="1312"/>
                <a:chExt cx="108" cy="172"/>
              </a:xfrm>
            </p:grpSpPr>
            <p:sp>
              <p:nvSpPr>
                <p:cNvPr id="55" name="Line 16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52" name="Line 7"/>
              <p:cNvSpPr>
                <a:spLocks noChangeShapeType="1"/>
              </p:cNvSpPr>
              <p:nvPr/>
            </p:nvSpPr>
            <p:spPr bwMode="auto">
              <a:xfrm>
                <a:off x="708" y="1422"/>
                <a:ext cx="380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" name="Line 38"/>
              <p:cNvSpPr>
                <a:spLocks noChangeShapeType="1"/>
              </p:cNvSpPr>
              <p:nvPr/>
            </p:nvSpPr>
            <p:spPr bwMode="auto">
              <a:xfrm flipH="1">
                <a:off x="822" y="1419"/>
                <a:ext cx="472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 flipV="1">
                <a:off x="1670" y="1412"/>
                <a:ext cx="1895" cy="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1203779" y="6110288"/>
            <a:ext cx="71612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the lossless case, two possible paths are shown here.</a:t>
            </a:r>
          </a:p>
        </p:txBody>
      </p:sp>
      <p:graphicFrame>
        <p:nvGraphicFramePr>
          <p:cNvPr id="103" name="Object 10"/>
          <p:cNvGraphicFramePr>
            <a:graphicFrameLocks noChangeAspect="1"/>
          </p:cNvGraphicFramePr>
          <p:nvPr/>
        </p:nvGraphicFramePr>
        <p:xfrm>
          <a:off x="11382149" y="5970362"/>
          <a:ext cx="395288" cy="477838"/>
        </p:xfrm>
        <a:graphic>
          <a:graphicData uri="http://schemas.openxmlformats.org/presentationml/2006/ole">
            <p:oleObj spid="_x0000_s780317" name="Equation" r:id="rId11" imgW="203040" imgH="228600" progId="Equation.DSMT4">
              <p:embed/>
            </p:oleObj>
          </a:graphicData>
        </a:graphic>
      </p:graphicFrame>
      <p:grpSp>
        <p:nvGrpSpPr>
          <p:cNvPr id="125" name="Group 124"/>
          <p:cNvGrpSpPr/>
          <p:nvPr/>
        </p:nvGrpSpPr>
        <p:grpSpPr>
          <a:xfrm>
            <a:off x="1339488" y="3394436"/>
            <a:ext cx="6621463" cy="2257424"/>
            <a:chOff x="1306830" y="3503296"/>
            <a:chExt cx="6621463" cy="2257424"/>
          </a:xfrm>
        </p:grpSpPr>
        <p:sp>
          <p:nvSpPr>
            <p:cNvPr id="64" name="Line 3"/>
            <p:cNvSpPr>
              <a:spLocks noChangeShapeType="1"/>
            </p:cNvSpPr>
            <p:nvPr/>
          </p:nvSpPr>
          <p:spPr bwMode="auto">
            <a:xfrm flipV="1">
              <a:off x="4580255" y="4027170"/>
              <a:ext cx="0" cy="17335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" name="Object 5"/>
            <p:cNvGraphicFramePr>
              <a:graphicFrameLocks noChangeAspect="1"/>
            </p:cNvGraphicFramePr>
            <p:nvPr/>
          </p:nvGraphicFramePr>
          <p:xfrm>
            <a:off x="6248718" y="4135121"/>
            <a:ext cx="352425" cy="414338"/>
          </p:xfrm>
          <a:graphic>
            <a:graphicData uri="http://schemas.openxmlformats.org/presentationml/2006/ole">
              <p:oleObj spid="_x0000_s780307" name="Equation" r:id="rId12" imgW="152280" imgH="177480" progId="Equation.DSMT4">
                <p:embed/>
              </p:oleObj>
            </a:graphicData>
          </a:graphic>
        </p:graphicFrame>
        <p:graphicFrame>
          <p:nvGraphicFramePr>
            <p:cNvPr id="67" name="Object 6"/>
            <p:cNvGraphicFramePr>
              <a:graphicFrameLocks noChangeAspect="1"/>
            </p:cNvGraphicFramePr>
            <p:nvPr/>
          </p:nvGraphicFramePr>
          <p:xfrm>
            <a:off x="7506018" y="4643121"/>
            <a:ext cx="422275" cy="474663"/>
          </p:xfrm>
          <a:graphic>
            <a:graphicData uri="http://schemas.openxmlformats.org/presentationml/2006/ole">
              <p:oleObj spid="_x0000_s780308" name="Equation" r:id="rId13" imgW="203040" imgH="228600" progId="Equation.DSMT4">
                <p:embed/>
              </p:oleObj>
            </a:graphicData>
          </a:graphic>
        </p:graphicFrame>
        <p:graphicFrame>
          <p:nvGraphicFramePr>
            <p:cNvPr id="68" name="Object 8"/>
            <p:cNvGraphicFramePr>
              <a:graphicFrameLocks noChangeAspect="1"/>
            </p:cNvGraphicFramePr>
            <p:nvPr/>
          </p:nvGraphicFramePr>
          <p:xfrm>
            <a:off x="4350068" y="3503296"/>
            <a:ext cx="395288" cy="474663"/>
          </p:xfrm>
          <a:graphic>
            <a:graphicData uri="http://schemas.openxmlformats.org/presentationml/2006/ole">
              <p:oleObj spid="_x0000_s780309" name="Equation" r:id="rId14" imgW="190440" imgH="228600" progId="Equation.DSMT4">
                <p:embed/>
              </p:oleObj>
            </a:graphicData>
          </a:graphic>
        </p:graphicFrame>
        <p:sp>
          <p:nvSpPr>
            <p:cNvPr id="70" name="Line 11"/>
            <p:cNvSpPr>
              <a:spLocks noChangeShapeType="1"/>
            </p:cNvSpPr>
            <p:nvPr/>
          </p:nvSpPr>
          <p:spPr bwMode="auto">
            <a:xfrm>
              <a:off x="3048318" y="4760596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12"/>
            <p:cNvSpPr>
              <a:spLocks noChangeShapeType="1"/>
            </p:cNvSpPr>
            <p:nvPr/>
          </p:nvSpPr>
          <p:spPr bwMode="auto">
            <a:xfrm>
              <a:off x="5612130" y="4784409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>
              <a:off x="2018030" y="4755834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Line 14"/>
            <p:cNvSpPr>
              <a:spLocks noChangeShapeType="1"/>
            </p:cNvSpPr>
            <p:nvPr/>
          </p:nvSpPr>
          <p:spPr bwMode="auto">
            <a:xfrm>
              <a:off x="6648768" y="4770121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4" name="Object 22"/>
            <p:cNvGraphicFramePr>
              <a:graphicFrameLocks noChangeAspect="1"/>
            </p:cNvGraphicFramePr>
            <p:nvPr/>
          </p:nvGraphicFramePr>
          <p:xfrm>
            <a:off x="5273993" y="4919346"/>
            <a:ext cx="327025" cy="452438"/>
          </p:xfrm>
          <a:graphic>
            <a:graphicData uri="http://schemas.openxmlformats.org/presentationml/2006/ole">
              <p:oleObj spid="_x0000_s780310" name="Equation" r:id="rId15" imgW="164880" imgH="228600" progId="Equation.DSMT4">
                <p:embed/>
              </p:oleObj>
            </a:graphicData>
          </a:graphic>
        </p:graphicFrame>
        <p:graphicFrame>
          <p:nvGraphicFramePr>
            <p:cNvPr id="75" name="Object 23"/>
            <p:cNvGraphicFramePr>
              <a:graphicFrameLocks noChangeAspect="1"/>
            </p:cNvGraphicFramePr>
            <p:nvPr/>
          </p:nvGraphicFramePr>
          <p:xfrm>
            <a:off x="6710680" y="4952684"/>
            <a:ext cx="306388" cy="460375"/>
          </p:xfrm>
          <a:graphic>
            <a:graphicData uri="http://schemas.openxmlformats.org/presentationml/2006/ole">
              <p:oleObj spid="_x0000_s780311" name="Equation" r:id="rId16" imgW="152280" imgH="228600" progId="Equation.DSMT4">
                <p:embed/>
              </p:oleObj>
            </a:graphicData>
          </a:graphic>
        </p:graphicFrame>
        <p:graphicFrame>
          <p:nvGraphicFramePr>
            <p:cNvPr id="76" name="Object 24"/>
            <p:cNvGraphicFramePr>
              <a:graphicFrameLocks noChangeAspect="1"/>
            </p:cNvGraphicFramePr>
            <p:nvPr/>
          </p:nvGraphicFramePr>
          <p:xfrm>
            <a:off x="2749868" y="4108134"/>
            <a:ext cx="555625" cy="501650"/>
          </p:xfrm>
          <a:graphic>
            <a:graphicData uri="http://schemas.openxmlformats.org/presentationml/2006/ole">
              <p:oleObj spid="_x0000_s780312" name="Equation" r:id="rId17" imgW="253800" imgH="228600" progId="Equation.DSMT4">
                <p:embed/>
              </p:oleObj>
            </a:graphicData>
          </a:graphic>
        </p:graphicFrame>
        <p:graphicFrame>
          <p:nvGraphicFramePr>
            <p:cNvPr id="77" name="Object 25"/>
            <p:cNvGraphicFramePr>
              <a:graphicFrameLocks noChangeAspect="1"/>
            </p:cNvGraphicFramePr>
            <p:nvPr/>
          </p:nvGraphicFramePr>
          <p:xfrm>
            <a:off x="1641793" y="4120834"/>
            <a:ext cx="533400" cy="506413"/>
          </p:xfrm>
          <a:graphic>
            <a:graphicData uri="http://schemas.openxmlformats.org/presentationml/2006/ole">
              <p:oleObj spid="_x0000_s780313" name="Equation" r:id="rId18" imgW="241200" imgH="228600" progId="Equation.DSMT4">
                <p:embed/>
              </p:oleObj>
            </a:graphicData>
          </a:graphic>
        </p:graphicFrame>
        <p:grpSp>
          <p:nvGrpSpPr>
            <p:cNvPr id="79" name="Group 18"/>
            <p:cNvGrpSpPr>
              <a:grpSpLocks/>
            </p:cNvGrpSpPr>
            <p:nvPr/>
          </p:nvGrpSpPr>
          <p:grpSpPr bwMode="auto">
            <a:xfrm>
              <a:off x="6013768" y="4808221"/>
              <a:ext cx="171450" cy="177800"/>
              <a:chOff x="1536" y="1312"/>
              <a:chExt cx="108" cy="172"/>
            </a:xfrm>
          </p:grpSpPr>
          <p:sp>
            <p:nvSpPr>
              <p:cNvPr id="90" name="Line 19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1" name="Line 20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2" name="Group 15"/>
            <p:cNvGrpSpPr>
              <a:grpSpLocks/>
            </p:cNvGrpSpPr>
            <p:nvPr/>
          </p:nvGrpSpPr>
          <p:grpSpPr bwMode="auto">
            <a:xfrm>
              <a:off x="2454593" y="4830446"/>
              <a:ext cx="171450" cy="177800"/>
              <a:chOff x="1536" y="1312"/>
              <a:chExt cx="108" cy="172"/>
            </a:xfrm>
          </p:grpSpPr>
          <p:sp>
            <p:nvSpPr>
              <p:cNvPr id="86" name="Line 16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" name="Line 17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3" name="Line 7"/>
            <p:cNvSpPr>
              <a:spLocks noChangeShapeType="1"/>
            </p:cNvSpPr>
            <p:nvPr/>
          </p:nvSpPr>
          <p:spPr bwMode="auto">
            <a:xfrm>
              <a:off x="1306830" y="4919346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" name="Line 33"/>
            <p:cNvSpPr>
              <a:spLocks noChangeShapeType="1"/>
            </p:cNvSpPr>
            <p:nvPr/>
          </p:nvSpPr>
          <p:spPr bwMode="auto">
            <a:xfrm>
              <a:off x="1925865" y="5270108"/>
              <a:ext cx="2082800" cy="15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" name="Line 34"/>
            <p:cNvSpPr>
              <a:spLocks noChangeShapeType="1"/>
            </p:cNvSpPr>
            <p:nvPr/>
          </p:nvSpPr>
          <p:spPr bwMode="auto">
            <a:xfrm flipV="1">
              <a:off x="6259285" y="4643501"/>
              <a:ext cx="343581" cy="272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" name="Line 35"/>
            <p:cNvSpPr>
              <a:spLocks noChangeShapeType="1"/>
            </p:cNvSpPr>
            <p:nvPr/>
          </p:nvSpPr>
          <p:spPr bwMode="auto">
            <a:xfrm flipV="1">
              <a:off x="5283200" y="4635337"/>
              <a:ext cx="1988457" cy="476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" name="Freeform 37"/>
            <p:cNvSpPr>
              <a:spLocks/>
            </p:cNvSpPr>
            <p:nvPr/>
          </p:nvSpPr>
          <p:spPr bwMode="auto">
            <a:xfrm>
              <a:off x="3964896" y="4649788"/>
              <a:ext cx="1352550" cy="625475"/>
            </a:xfrm>
            <a:custGeom>
              <a:avLst/>
              <a:gdLst/>
              <a:ahLst/>
              <a:cxnLst>
                <a:cxn ang="0">
                  <a:pos x="0" y="556"/>
                </a:cxn>
                <a:cxn ang="0">
                  <a:pos x="265" y="460"/>
                </a:cxn>
                <a:cxn ang="0">
                  <a:pos x="496" y="76"/>
                </a:cxn>
                <a:cxn ang="0">
                  <a:pos x="852" y="3"/>
                </a:cxn>
              </a:cxnLst>
              <a:rect l="0" t="0" r="r" b="b"/>
              <a:pathLst>
                <a:path w="852" h="556">
                  <a:moveTo>
                    <a:pt x="0" y="556"/>
                  </a:moveTo>
                  <a:cubicBezTo>
                    <a:pt x="85" y="550"/>
                    <a:pt x="182" y="540"/>
                    <a:pt x="265" y="460"/>
                  </a:cubicBezTo>
                  <a:cubicBezTo>
                    <a:pt x="348" y="380"/>
                    <a:pt x="398" y="152"/>
                    <a:pt x="496" y="76"/>
                  </a:cubicBezTo>
                  <a:cubicBezTo>
                    <a:pt x="594" y="0"/>
                    <a:pt x="739" y="7"/>
                    <a:pt x="852" y="3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4" name="Line 34"/>
            <p:cNvSpPr>
              <a:spLocks noChangeShapeType="1"/>
            </p:cNvSpPr>
            <p:nvPr/>
          </p:nvSpPr>
          <p:spPr bwMode="auto">
            <a:xfrm flipV="1">
              <a:off x="2841171" y="5274872"/>
              <a:ext cx="343581" cy="272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88" name="Text Box 60"/>
          <p:cNvSpPr txBox="1">
            <a:spLocks noChangeArrowheads="1"/>
          </p:cNvSpPr>
          <p:nvPr/>
        </p:nvSpPr>
        <p:spPr bwMode="auto">
          <a:xfrm>
            <a:off x="1525588" y="0"/>
            <a:ext cx="5719762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Review of Branch Cuts and Branch Points</a:t>
            </a:r>
          </a:p>
        </p:txBody>
      </p:sp>
      <p:sp>
        <p:nvSpPr>
          <p:cNvPr id="636989" name="Text Box 61"/>
          <p:cNvSpPr txBox="1">
            <a:spLocks noChangeArrowheads="1"/>
          </p:cNvSpPr>
          <p:nvPr/>
        </p:nvSpPr>
        <p:spPr bwMode="auto">
          <a:xfrm>
            <a:off x="720725" y="2427288"/>
            <a:ext cx="7943850" cy="835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In the next few slides we review the basic concepts of </a:t>
            </a:r>
            <a:r>
              <a:rPr lang="en-US" sz="2400">
                <a:solidFill>
                  <a:schemeClr val="hlink"/>
                </a:solidFill>
              </a:rPr>
              <a:t>branch points and branch cuts</a:t>
            </a:r>
            <a:r>
              <a:rPr lang="en-US" sz="24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739775" y="127000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637956" name="Object 4"/>
          <p:cNvGraphicFramePr>
            <a:graphicFrameLocks noChangeAspect="1"/>
          </p:cNvGraphicFramePr>
          <p:nvPr/>
        </p:nvGraphicFramePr>
        <p:xfrm>
          <a:off x="2241550" y="1206500"/>
          <a:ext cx="1681163" cy="593725"/>
        </p:xfrm>
        <a:graphic>
          <a:graphicData uri="http://schemas.openxmlformats.org/presentationml/2006/ole">
            <p:oleObj spid="_x0000_s637956" name="Equation" r:id="rId4" imgW="609480" imgH="215640" progId="Equation.DSMT4">
              <p:embed/>
            </p:oleObj>
          </a:graphicData>
        </a:graphic>
      </p:graphicFrame>
      <p:graphicFrame>
        <p:nvGraphicFramePr>
          <p:cNvPr id="637957" name="Object 5"/>
          <p:cNvGraphicFramePr>
            <a:graphicFrameLocks noChangeAspect="1"/>
          </p:cNvGraphicFramePr>
          <p:nvPr/>
        </p:nvGraphicFramePr>
        <p:xfrm>
          <a:off x="4404250" y="1224788"/>
          <a:ext cx="2454275" cy="558800"/>
        </p:xfrm>
        <a:graphic>
          <a:graphicData uri="http://schemas.openxmlformats.org/presentationml/2006/ole">
            <p:oleObj spid="_x0000_s637957" name="Equation" r:id="rId5" imgW="888840" imgH="203040" progId="Equation.DSMT4">
              <p:embed/>
            </p:oleObj>
          </a:graphicData>
        </a:graphic>
      </p:graphicFrame>
      <p:graphicFrame>
        <p:nvGraphicFramePr>
          <p:cNvPr id="637958" name="Object 6"/>
          <p:cNvGraphicFramePr>
            <a:graphicFrameLocks noChangeAspect="1"/>
          </p:cNvGraphicFramePr>
          <p:nvPr/>
        </p:nvGraphicFramePr>
        <p:xfrm>
          <a:off x="2028825" y="2279650"/>
          <a:ext cx="3608388" cy="733425"/>
        </p:xfrm>
        <a:graphic>
          <a:graphicData uri="http://schemas.openxmlformats.org/presentationml/2006/ole">
            <p:oleObj spid="_x0000_s637958" name="Equation" r:id="rId6" imgW="1307880" imgH="266400" progId="Equation.DSMT4">
              <p:embed/>
            </p:oleObj>
          </a:graphicData>
        </a:graphic>
      </p:graphicFrame>
      <p:graphicFrame>
        <p:nvGraphicFramePr>
          <p:cNvPr id="637959" name="Object 7"/>
          <p:cNvGraphicFramePr>
            <a:graphicFrameLocks noChangeAspect="1"/>
          </p:cNvGraphicFramePr>
          <p:nvPr/>
        </p:nvGraphicFramePr>
        <p:xfrm>
          <a:off x="1462088" y="3564625"/>
          <a:ext cx="771525" cy="384175"/>
        </p:xfrm>
        <a:graphic>
          <a:graphicData uri="http://schemas.openxmlformats.org/presentationml/2006/ole">
            <p:oleObj spid="_x0000_s637959" name="Equation" r:id="rId7" imgW="279360" imgH="139680" progId="Equation.DSMT4">
              <p:embed/>
            </p:oleObj>
          </a:graphicData>
        </a:graphic>
      </p:graphicFrame>
      <p:graphicFrame>
        <p:nvGraphicFramePr>
          <p:cNvPr id="637960" name="Object 8"/>
          <p:cNvGraphicFramePr>
            <a:graphicFrameLocks noChangeAspect="1"/>
          </p:cNvGraphicFramePr>
          <p:nvPr/>
        </p:nvGraphicFramePr>
        <p:xfrm>
          <a:off x="5013099" y="3645457"/>
          <a:ext cx="982662" cy="419100"/>
        </p:xfrm>
        <a:graphic>
          <a:graphicData uri="http://schemas.openxmlformats.org/presentationml/2006/ole">
            <p:oleObj spid="_x0000_s637960" name="Equation" r:id="rId8" imgW="355320" imgH="152280" progId="Equation.DSMT4">
              <p:embed/>
            </p:oleObj>
          </a:graphicData>
        </a:graphic>
      </p:graphicFrame>
      <p:graphicFrame>
        <p:nvGraphicFramePr>
          <p:cNvPr id="637961" name="Object 9"/>
          <p:cNvGraphicFramePr>
            <a:graphicFrameLocks noChangeAspect="1"/>
          </p:cNvGraphicFramePr>
          <p:nvPr/>
        </p:nvGraphicFramePr>
        <p:xfrm>
          <a:off x="6624411" y="3577194"/>
          <a:ext cx="1087438" cy="454025"/>
        </p:xfrm>
        <a:graphic>
          <a:graphicData uri="http://schemas.openxmlformats.org/presentationml/2006/ole">
            <p:oleObj spid="_x0000_s637961" name="Equation" r:id="rId9" imgW="393480" imgH="164880" progId="Equation.DSMT4">
              <p:embed/>
            </p:oleObj>
          </a:graphicData>
        </a:graphic>
      </p:graphicFrame>
      <p:graphicFrame>
        <p:nvGraphicFramePr>
          <p:cNvPr id="637962" name="Object 10"/>
          <p:cNvGraphicFramePr>
            <a:graphicFrameLocks noChangeAspect="1"/>
          </p:cNvGraphicFramePr>
          <p:nvPr/>
        </p:nvGraphicFramePr>
        <p:xfrm>
          <a:off x="4890861" y="4343957"/>
          <a:ext cx="1228725" cy="419100"/>
        </p:xfrm>
        <a:graphic>
          <a:graphicData uri="http://schemas.openxmlformats.org/presentationml/2006/ole">
            <p:oleObj spid="_x0000_s637962" name="Equation" r:id="rId10" imgW="444240" imgH="152280" progId="Equation.DSMT4">
              <p:embed/>
            </p:oleObj>
          </a:graphicData>
        </a:graphic>
      </p:graphicFrame>
      <p:graphicFrame>
        <p:nvGraphicFramePr>
          <p:cNvPr id="637963" name="Object 11"/>
          <p:cNvGraphicFramePr>
            <a:graphicFrameLocks noChangeAspect="1"/>
          </p:cNvGraphicFramePr>
          <p:nvPr/>
        </p:nvGraphicFramePr>
        <p:xfrm>
          <a:off x="6464074" y="4262994"/>
          <a:ext cx="1333500" cy="454025"/>
        </p:xfrm>
        <a:graphic>
          <a:graphicData uri="http://schemas.openxmlformats.org/presentationml/2006/ole">
            <p:oleObj spid="_x0000_s637963" name="Equation" r:id="rId11" imgW="482400" imgH="164880" progId="Equation.DSMT4">
              <p:embed/>
            </p:oleObj>
          </a:graphicData>
        </a:graphic>
      </p:graphicFrame>
      <p:graphicFrame>
        <p:nvGraphicFramePr>
          <p:cNvPr id="637964" name="Object 12"/>
          <p:cNvGraphicFramePr>
            <a:graphicFrameLocks noChangeAspect="1"/>
          </p:cNvGraphicFramePr>
          <p:nvPr/>
        </p:nvGraphicFramePr>
        <p:xfrm>
          <a:off x="4916261" y="5080557"/>
          <a:ext cx="1228725" cy="419100"/>
        </p:xfrm>
        <a:graphic>
          <a:graphicData uri="http://schemas.openxmlformats.org/presentationml/2006/ole">
            <p:oleObj spid="_x0000_s637964" name="Equation" r:id="rId12" imgW="444240" imgH="152280" progId="Equation.DSMT4">
              <p:embed/>
            </p:oleObj>
          </a:graphicData>
        </a:graphic>
      </p:graphicFrame>
      <p:graphicFrame>
        <p:nvGraphicFramePr>
          <p:cNvPr id="637965" name="Object 13"/>
          <p:cNvGraphicFramePr>
            <a:graphicFrameLocks noChangeAspect="1"/>
          </p:cNvGraphicFramePr>
          <p:nvPr/>
        </p:nvGraphicFramePr>
        <p:xfrm>
          <a:off x="6535511" y="5037694"/>
          <a:ext cx="1087438" cy="454025"/>
        </p:xfrm>
        <a:graphic>
          <a:graphicData uri="http://schemas.openxmlformats.org/presentationml/2006/ole">
            <p:oleObj spid="_x0000_s637965" name="Equation" r:id="rId13" imgW="393480" imgH="164880" progId="Equation.DSMT4">
              <p:embed/>
            </p:oleObj>
          </a:graphicData>
        </a:graphic>
      </p:graphicFrame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4363811" y="5906057"/>
            <a:ext cx="3282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There are </a:t>
            </a:r>
            <a:r>
              <a:rPr lang="en-US">
                <a:solidFill>
                  <a:schemeClr val="hlink"/>
                </a:solidFill>
              </a:rPr>
              <a:t>two</a:t>
            </a:r>
            <a:r>
              <a:rPr lang="en-US">
                <a:solidFill>
                  <a:schemeClr val="bg1"/>
                </a:solidFill>
              </a:rPr>
              <a:t> possible values.</a:t>
            </a:r>
          </a:p>
        </p:txBody>
      </p:sp>
      <p:sp>
        <p:nvSpPr>
          <p:cNvPr id="637967" name="Text Box 15"/>
          <p:cNvSpPr txBox="1">
            <a:spLocks noChangeArrowheads="1"/>
          </p:cNvSpPr>
          <p:nvPr/>
        </p:nvSpPr>
        <p:spPr bwMode="auto">
          <a:xfrm>
            <a:off x="358775" y="3561450"/>
            <a:ext cx="1060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Choose</a:t>
            </a:r>
          </a:p>
        </p:txBody>
      </p:sp>
      <p:sp>
        <p:nvSpPr>
          <p:cNvPr id="637968" name="Text Box 16"/>
          <p:cNvSpPr txBox="1">
            <a:spLocks noChangeArrowheads="1"/>
          </p:cNvSpPr>
          <p:nvPr/>
        </p:nvSpPr>
        <p:spPr bwMode="auto">
          <a:xfrm>
            <a:off x="14636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1333563" y="4052166"/>
          <a:ext cx="993775" cy="374650"/>
        </p:xfrm>
        <a:graphic>
          <a:graphicData uri="http://schemas.openxmlformats.org/presentationml/2006/ole">
            <p:oleObj spid="_x0000_s637966" name="Equation" r:id="rId14" imgW="469800" imgH="177480" progId="Equation.DSMT4">
              <p:embed/>
            </p:oleObj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629391" y="4649636"/>
            <a:ext cx="2540704" cy="1668033"/>
            <a:chOff x="783771" y="4982144"/>
            <a:chExt cx="2540704" cy="1668033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783771" y="5997032"/>
              <a:ext cx="213755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81299" y="5320140"/>
              <a:ext cx="0" cy="13300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2208811" y="5961406"/>
              <a:ext cx="71252" cy="7125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3" name="Object 15"/>
            <p:cNvGraphicFramePr>
              <a:graphicFrameLocks noChangeAspect="1"/>
            </p:cNvGraphicFramePr>
            <p:nvPr/>
          </p:nvGraphicFramePr>
          <p:xfrm>
            <a:off x="2255756" y="6138582"/>
            <a:ext cx="511195" cy="254546"/>
          </p:xfrm>
          <a:graphic>
            <a:graphicData uri="http://schemas.openxmlformats.org/presentationml/2006/ole">
              <p:oleObj spid="_x0000_s637967" name="Equation" r:id="rId15" imgW="279360" imgH="139680" progId="Equation.DSMT4">
                <p:embed/>
              </p:oleObj>
            </a:graphicData>
          </a:graphic>
        </p:graphicFrame>
        <p:graphicFrame>
          <p:nvGraphicFramePr>
            <p:cNvPr id="4" name="Object 16"/>
            <p:cNvGraphicFramePr>
              <a:graphicFrameLocks noChangeAspect="1"/>
            </p:cNvGraphicFramePr>
            <p:nvPr/>
          </p:nvGraphicFramePr>
          <p:xfrm>
            <a:off x="3116513" y="5921513"/>
            <a:ext cx="207962" cy="231775"/>
          </p:xfrm>
          <a:graphic>
            <a:graphicData uri="http://schemas.openxmlformats.org/presentationml/2006/ole">
              <p:oleObj spid="_x0000_s637968" name="Equation" r:id="rId16" imgW="114120" imgH="126720" progId="Equation.DSMT4">
                <p:embed/>
              </p:oleObj>
            </a:graphicData>
          </a:graphic>
        </p:graphicFrame>
        <p:graphicFrame>
          <p:nvGraphicFramePr>
            <p:cNvPr id="637969" name="Object 17"/>
            <p:cNvGraphicFramePr>
              <a:graphicFrameLocks noChangeAspect="1"/>
            </p:cNvGraphicFramePr>
            <p:nvPr/>
          </p:nvGraphicFramePr>
          <p:xfrm>
            <a:off x="1690007" y="4982144"/>
            <a:ext cx="230188" cy="277813"/>
          </p:xfrm>
          <a:graphic>
            <a:graphicData uri="http://schemas.openxmlformats.org/presentationml/2006/ole">
              <p:oleObj spid="_x0000_s637969" name="Equation" r:id="rId17" imgW="126720" imgH="15228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739775" y="1270000"/>
            <a:ext cx="3427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concept is illustrated for </a:t>
            </a:r>
          </a:p>
        </p:txBody>
      </p:sp>
      <p:graphicFrame>
        <p:nvGraphicFramePr>
          <p:cNvPr id="638980" name="Object 4"/>
          <p:cNvGraphicFramePr>
            <a:graphicFrameLocks noChangeAspect="1"/>
          </p:cNvGraphicFramePr>
          <p:nvPr/>
        </p:nvGraphicFramePr>
        <p:xfrm>
          <a:off x="4502150" y="1168400"/>
          <a:ext cx="1681163" cy="593725"/>
        </p:xfrm>
        <a:graphic>
          <a:graphicData uri="http://schemas.openxmlformats.org/presentationml/2006/ole">
            <p:oleObj spid="_x0000_s638980" name="Equation" r:id="rId4" imgW="609480" imgH="215640" progId="Equation.DSMT4">
              <p:embed/>
            </p:oleObj>
          </a:graphicData>
        </a:graphic>
      </p:graphicFrame>
      <p:graphicFrame>
        <p:nvGraphicFramePr>
          <p:cNvPr id="638981" name="Object 5"/>
          <p:cNvGraphicFramePr>
            <a:graphicFrameLocks noChangeAspect="1"/>
          </p:cNvGraphicFramePr>
          <p:nvPr/>
        </p:nvGraphicFramePr>
        <p:xfrm>
          <a:off x="6932613" y="1173163"/>
          <a:ext cx="1262062" cy="558800"/>
        </p:xfrm>
        <a:graphic>
          <a:graphicData uri="http://schemas.openxmlformats.org/presentationml/2006/ole">
            <p:oleObj spid="_x0000_s638981" name="Equation" r:id="rId5" imgW="457200" imgH="203040" progId="Equation.DSMT4">
              <p:embed/>
            </p:oleObj>
          </a:graphicData>
        </a:graphic>
      </p:graphicFrame>
      <p:graphicFrame>
        <p:nvGraphicFramePr>
          <p:cNvPr id="638982" name="Object 6"/>
          <p:cNvGraphicFramePr>
            <a:graphicFrameLocks noChangeAspect="1"/>
          </p:cNvGraphicFramePr>
          <p:nvPr/>
        </p:nvGraphicFramePr>
        <p:xfrm>
          <a:off x="3632200" y="1968500"/>
          <a:ext cx="2101850" cy="593725"/>
        </p:xfrm>
        <a:graphic>
          <a:graphicData uri="http://schemas.openxmlformats.org/presentationml/2006/ole">
            <p:oleObj spid="_x0000_s638982" name="Equation" r:id="rId6" imgW="761760" imgH="215640" progId="Equation.DSMT4">
              <p:embed/>
            </p:oleObj>
          </a:graphicData>
        </a:graphic>
      </p:graphicFrame>
      <p:grpSp>
        <p:nvGrpSpPr>
          <p:cNvPr id="638983" name="Group 7"/>
          <p:cNvGrpSpPr>
            <a:grpSpLocks/>
          </p:cNvGrpSpPr>
          <p:nvPr/>
        </p:nvGrpSpPr>
        <p:grpSpPr bwMode="auto">
          <a:xfrm>
            <a:off x="2699068" y="3047372"/>
            <a:ext cx="4527550" cy="3297245"/>
            <a:chOff x="1649" y="1798"/>
            <a:chExt cx="2852" cy="2077"/>
          </a:xfrm>
        </p:grpSpPr>
        <p:sp>
          <p:nvSpPr>
            <p:cNvPr id="638984" name="Line 8"/>
            <p:cNvSpPr>
              <a:spLocks noChangeShapeType="1"/>
            </p:cNvSpPr>
            <p:nvPr/>
          </p:nvSpPr>
          <p:spPr bwMode="auto">
            <a:xfrm flipV="1">
              <a:off x="2879" y="2014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8985" name="Object 9"/>
            <p:cNvGraphicFramePr>
              <a:graphicFrameLocks noChangeAspect="1"/>
            </p:cNvGraphicFramePr>
            <p:nvPr/>
          </p:nvGraphicFramePr>
          <p:xfrm>
            <a:off x="4347" y="2880"/>
            <a:ext cx="154" cy="169"/>
          </p:xfrm>
          <a:graphic>
            <a:graphicData uri="http://schemas.openxmlformats.org/presentationml/2006/ole">
              <p:oleObj spid="_x0000_s638985" name="Equation" r:id="rId7" imgW="126720" imgH="139680" progId="Equation.DSMT4">
                <p:embed/>
              </p:oleObj>
            </a:graphicData>
          </a:graphic>
        </p:graphicFrame>
        <p:sp>
          <p:nvSpPr>
            <p:cNvPr id="638986" name="Line 10"/>
            <p:cNvSpPr>
              <a:spLocks noChangeShapeType="1"/>
            </p:cNvSpPr>
            <p:nvPr/>
          </p:nvSpPr>
          <p:spPr bwMode="auto">
            <a:xfrm>
              <a:off x="1649" y="2960"/>
              <a:ext cx="25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8987" name="Object 11"/>
            <p:cNvGraphicFramePr>
              <a:graphicFrameLocks noChangeAspect="1"/>
            </p:cNvGraphicFramePr>
            <p:nvPr/>
          </p:nvGraphicFramePr>
          <p:xfrm>
            <a:off x="2817" y="1798"/>
            <a:ext cx="163" cy="193"/>
          </p:xfrm>
          <a:graphic>
            <a:graphicData uri="http://schemas.openxmlformats.org/presentationml/2006/ole">
              <p:oleObj spid="_x0000_s638987" name="Equation" r:id="rId8" imgW="139680" imgH="164880" progId="Equation.DSMT4">
                <p:embed/>
              </p:oleObj>
            </a:graphicData>
          </a:graphic>
        </p:graphicFrame>
        <p:graphicFrame>
          <p:nvGraphicFramePr>
            <p:cNvPr id="638988" name="Object 12"/>
            <p:cNvGraphicFramePr>
              <a:graphicFrameLocks noChangeAspect="1"/>
            </p:cNvGraphicFramePr>
            <p:nvPr/>
          </p:nvGraphicFramePr>
          <p:xfrm>
            <a:off x="3220" y="2957"/>
            <a:ext cx="144" cy="156"/>
          </p:xfrm>
          <a:graphic>
            <a:graphicData uri="http://schemas.openxmlformats.org/presentationml/2006/ole">
              <p:oleObj spid="_x0000_s638988" name="Equation" r:id="rId9" imgW="152280" imgH="164880" progId="Equation.DSMT4">
                <p:embed/>
              </p:oleObj>
            </a:graphicData>
          </a:graphic>
        </p:graphicFrame>
        <p:sp>
          <p:nvSpPr>
            <p:cNvPr id="638989" name="Arc 13"/>
            <p:cNvSpPr>
              <a:spLocks/>
            </p:cNvSpPr>
            <p:nvPr/>
          </p:nvSpPr>
          <p:spPr bwMode="auto">
            <a:xfrm rot="-5400000">
              <a:off x="2497" y="2147"/>
              <a:ext cx="540" cy="10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45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0" name="Arc 14"/>
            <p:cNvSpPr>
              <a:spLocks/>
            </p:cNvSpPr>
            <p:nvPr/>
          </p:nvSpPr>
          <p:spPr bwMode="auto">
            <a:xfrm rot="-5400000" flipH="1" flipV="1">
              <a:off x="2542" y="2622"/>
              <a:ext cx="624" cy="1263"/>
            </a:xfrm>
            <a:custGeom>
              <a:avLst/>
              <a:gdLst>
                <a:gd name="G0" fmla="+- 0 0 0"/>
                <a:gd name="G1" fmla="+- 21553 0 0"/>
                <a:gd name="G2" fmla="+- 21600 0 0"/>
                <a:gd name="T0" fmla="*/ 1428 w 21600"/>
                <a:gd name="T1" fmla="*/ 0 h 43150"/>
                <a:gd name="T2" fmla="*/ 345 w 21600"/>
                <a:gd name="T3" fmla="*/ 43150 h 43150"/>
                <a:gd name="T4" fmla="*/ 0 w 21600"/>
                <a:gd name="T5" fmla="*/ 21553 h 43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50" fill="none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</a:path>
                <a:path w="21600" h="43150" stroke="0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  <a:lnTo>
                    <a:pt x="0" y="21553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38991" name="Object 15"/>
            <p:cNvGraphicFramePr>
              <a:graphicFrameLocks noChangeAspect="1"/>
            </p:cNvGraphicFramePr>
            <p:nvPr/>
          </p:nvGraphicFramePr>
          <p:xfrm>
            <a:off x="2096" y="2801"/>
            <a:ext cx="144" cy="156"/>
          </p:xfrm>
          <a:graphic>
            <a:graphicData uri="http://schemas.openxmlformats.org/presentationml/2006/ole">
              <p:oleObj spid="_x0000_s638991" name="Equation" r:id="rId10" imgW="152280" imgH="164880" progId="Equation.DSMT4">
                <p:embed/>
              </p:oleObj>
            </a:graphicData>
          </a:graphic>
        </p:graphicFrame>
        <p:graphicFrame>
          <p:nvGraphicFramePr>
            <p:cNvPr id="638992" name="Object 16"/>
            <p:cNvGraphicFramePr>
              <a:graphicFrameLocks noChangeAspect="1"/>
            </p:cNvGraphicFramePr>
            <p:nvPr/>
          </p:nvGraphicFramePr>
          <p:xfrm>
            <a:off x="3484" y="2795"/>
            <a:ext cx="144" cy="168"/>
          </p:xfrm>
          <a:graphic>
            <a:graphicData uri="http://schemas.openxmlformats.org/presentationml/2006/ole">
              <p:oleObj spid="_x0000_s638992" name="Equation" r:id="rId11" imgW="152280" imgH="177480" progId="Equation.DSMT4">
                <p:embed/>
              </p:oleObj>
            </a:graphicData>
          </a:graphic>
        </p:graphicFrame>
        <p:sp>
          <p:nvSpPr>
            <p:cNvPr id="638993" name="Oval 17"/>
            <p:cNvSpPr>
              <a:spLocks noChangeArrowheads="1"/>
            </p:cNvSpPr>
            <p:nvPr/>
          </p:nvSpPr>
          <p:spPr bwMode="auto">
            <a:xfrm>
              <a:off x="2848" y="2931"/>
              <a:ext cx="56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4" name="Text Box 18"/>
            <p:cNvSpPr txBox="1">
              <a:spLocks noChangeArrowheads="1"/>
            </p:cNvSpPr>
            <p:nvPr/>
          </p:nvSpPr>
          <p:spPr bwMode="auto">
            <a:xfrm>
              <a:off x="3499" y="2306"/>
              <a:ext cx="5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  <a:r>
                <a:rPr lang="en-US" sz="2400" dirty="0">
                  <a:solidFill>
                    <a:schemeClr val="bg2"/>
                  </a:solidFill>
                </a:rPr>
                <a:t> </a:t>
              </a:r>
              <a:r>
                <a:rPr lang="en-US" sz="2400" dirty="0">
                  <a:solidFill>
                    <a:schemeClr val="bg2"/>
                  </a:solidFill>
                  <a:latin typeface="+mn-lt"/>
                </a:rPr>
                <a:t>= 1</a:t>
              </a:r>
            </a:p>
          </p:txBody>
        </p:sp>
      </p:grpSp>
      <p:sp>
        <p:nvSpPr>
          <p:cNvPr id="638995" name="Text Box 19"/>
          <p:cNvSpPr txBox="1">
            <a:spLocks noChangeArrowheads="1"/>
          </p:cNvSpPr>
          <p:nvPr/>
        </p:nvSpPr>
        <p:spPr bwMode="auto">
          <a:xfrm>
            <a:off x="314325" y="3122613"/>
            <a:ext cx="32448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Consider what happens if we encircle the origin:</a:t>
            </a:r>
          </a:p>
        </p:txBody>
      </p:sp>
      <p:sp>
        <p:nvSpPr>
          <p:cNvPr id="638996" name="Text Box 20"/>
          <p:cNvSpPr txBox="1">
            <a:spLocks noChangeArrowheads="1"/>
          </p:cNvSpPr>
          <p:nvPr/>
        </p:nvSpPr>
        <p:spPr bwMode="auto">
          <a:xfrm>
            <a:off x="1666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 Cuts and Points (cont.)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3D879-4CC7-49FC-94BE-F592B125B9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13959</TotalTime>
  <Words>1391</Words>
  <Application>Microsoft Office PowerPoint</Application>
  <PresentationFormat>On-screen Show (4:3)</PresentationFormat>
  <Paragraphs>288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Times New Roman</vt:lpstr>
      <vt:lpstr>Symbol</vt:lpstr>
      <vt:lpstr>Wingdings</vt:lpstr>
      <vt:lpstr>Soaring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Reviewer</cp:lastModifiedBy>
  <cp:revision>985</cp:revision>
  <cp:lastPrinted>1999-08-25T18:07:04Z</cp:lastPrinted>
  <dcterms:created xsi:type="dcterms:W3CDTF">1999-08-24T13:57:19Z</dcterms:created>
  <dcterms:modified xsi:type="dcterms:W3CDTF">2016-04-14T20:01:20Z</dcterms:modified>
</cp:coreProperties>
</file>