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333" r:id="rId2"/>
    <p:sldId id="484" r:id="rId3"/>
    <p:sldId id="483" r:id="rId4"/>
    <p:sldId id="481" r:id="rId5"/>
    <p:sldId id="473" r:id="rId6"/>
    <p:sldId id="477" r:id="rId7"/>
    <p:sldId id="486" r:id="rId8"/>
    <p:sldId id="454" r:id="rId9"/>
    <p:sldId id="485" r:id="rId10"/>
    <p:sldId id="455" r:id="rId11"/>
    <p:sldId id="456" r:id="rId12"/>
    <p:sldId id="457" r:id="rId13"/>
    <p:sldId id="451" r:id="rId14"/>
    <p:sldId id="458" r:id="rId15"/>
    <p:sldId id="459" r:id="rId16"/>
    <p:sldId id="460" r:id="rId17"/>
    <p:sldId id="461" r:id="rId18"/>
    <p:sldId id="462" r:id="rId19"/>
    <p:sldId id="479" r:id="rId20"/>
    <p:sldId id="463" r:id="rId21"/>
    <p:sldId id="464" r:id="rId22"/>
    <p:sldId id="467" r:id="rId23"/>
    <p:sldId id="478" r:id="rId24"/>
    <p:sldId id="469" r:id="rId25"/>
    <p:sldId id="470" r:id="rId26"/>
    <p:sldId id="471" r:id="rId27"/>
    <p:sldId id="472" r:id="rId28"/>
    <p:sldId id="475" r:id="rId29"/>
    <p:sldId id="480" r:id="rId30"/>
    <p:sldId id="476" r:id="rId31"/>
    <p:sldId id="465" r:id="rId32"/>
    <p:sldId id="466" r:id="rId33"/>
    <p:sldId id="474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9933"/>
    <a:srgbClr val="0000CC"/>
    <a:srgbClr val="33CC33"/>
    <a:srgbClr val="6699FF"/>
    <a:srgbClr val="969696"/>
    <a:srgbClr val="FF99FF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8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0.wmf"/><Relationship Id="rId5" Type="http://schemas.openxmlformats.org/officeDocument/2006/relationships/image" Target="../media/image8.wmf"/><Relationship Id="rId4" Type="http://schemas.openxmlformats.org/officeDocument/2006/relationships/image" Target="../media/image34.wmf"/><Relationship Id="rId9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8.wmf"/><Relationship Id="rId7" Type="http://schemas.openxmlformats.org/officeDocument/2006/relationships/image" Target="../media/image10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9.wmf"/><Relationship Id="rId11" Type="http://schemas.openxmlformats.org/officeDocument/2006/relationships/image" Target="../media/image55.wmf"/><Relationship Id="rId5" Type="http://schemas.openxmlformats.org/officeDocument/2006/relationships/image" Target="../media/image8.wmf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74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85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89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7" Type="http://schemas.openxmlformats.org/officeDocument/2006/relationships/image" Target="../media/image104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3.wmf"/><Relationship Id="rId5" Type="http://schemas.openxmlformats.org/officeDocument/2006/relationships/image" Target="../media/image54.wmf"/><Relationship Id="rId4" Type="http://schemas.openxmlformats.org/officeDocument/2006/relationships/image" Target="../media/image1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54.wmf"/><Relationship Id="rId1" Type="http://schemas.openxmlformats.org/officeDocument/2006/relationships/image" Target="../media/image1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image" Target="../media/image123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12" Type="http://schemas.openxmlformats.org/officeDocument/2006/relationships/image" Target="../media/image122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11" Type="http://schemas.openxmlformats.org/officeDocument/2006/relationships/image" Target="../media/image121.wmf"/><Relationship Id="rId5" Type="http://schemas.openxmlformats.org/officeDocument/2006/relationships/image" Target="../media/image115.wmf"/><Relationship Id="rId10" Type="http://schemas.openxmlformats.org/officeDocument/2006/relationships/image" Target="../media/image120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0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6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2.wmf"/><Relationship Id="rId7" Type="http://schemas.openxmlformats.org/officeDocument/2006/relationships/image" Target="../media/image17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6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9.wmf"/><Relationship Id="rId2" Type="http://schemas.openxmlformats.org/officeDocument/2006/relationships/image" Target="../media/image16.wmf"/><Relationship Id="rId1" Type="http://schemas.openxmlformats.org/officeDocument/2006/relationships/image" Target="../media/image27.wmf"/><Relationship Id="rId6" Type="http://schemas.openxmlformats.org/officeDocument/2006/relationships/image" Target="../media/image28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6.wmf"/><Relationship Id="rId5" Type="http://schemas.openxmlformats.org/officeDocument/2006/relationships/image" Target="../media/image18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FF4388F7-6AD0-4A19-8707-7DF339245F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54312DEF-4AEE-4834-B3A9-F2D28E702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1D490-DBE4-4F31-9DA1-957DB215E381}" type="slidenum">
              <a:rPr lang="en-US"/>
              <a:pPr/>
              <a:t>1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0823B-80F2-4E98-B52D-F1A159078A9C}" type="slidenum">
              <a:rPr lang="en-US"/>
              <a:pPr/>
              <a:t>10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95ED8-732C-4246-A63B-B9A7BD4CC443}" type="slidenum">
              <a:rPr lang="en-US"/>
              <a:pPr/>
              <a:t>11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FCAF5-54CA-4352-9BBE-29C449F26557}" type="slidenum">
              <a:rPr lang="en-US"/>
              <a:pPr/>
              <a:t>12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0891-F1C6-46ED-B157-45D02029D7DD}" type="slidenum">
              <a:rPr lang="en-US"/>
              <a:pPr/>
              <a:t>13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7E1D-D918-4070-9818-2C92DB38B880}" type="slidenum">
              <a:rPr lang="en-US"/>
              <a:pPr/>
              <a:t>14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F14E4-F757-4B1A-BA13-8CE39C31BA33}" type="slidenum">
              <a:rPr lang="en-US"/>
              <a:pPr/>
              <a:t>15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55BC-D58C-4C19-A1C5-368CB40EBF57}" type="slidenum">
              <a:rPr lang="en-US"/>
              <a:pPr/>
              <a:t>16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80740-D4B0-41E4-918D-17326915372D}" type="slidenum">
              <a:rPr lang="en-US"/>
              <a:pPr/>
              <a:t>17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05679-300C-4310-AAE5-3A5E40731FFC}" type="slidenum">
              <a:rPr lang="en-US"/>
              <a:pPr/>
              <a:t>18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8B75D-DCCB-4737-8A78-A9E138DBBFB6}" type="slidenum">
              <a:rPr lang="en-US"/>
              <a:pPr/>
              <a:t>19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83882-518C-45B2-B764-FE66D4066BEC}" type="slidenum">
              <a:rPr lang="en-US"/>
              <a:pPr/>
              <a:t>2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01542-380E-45A9-A406-82B8511BC6EC}" type="slidenum">
              <a:rPr lang="en-US"/>
              <a:pPr/>
              <a:t>20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00895-FDF0-4670-B527-DE80DF8A833B}" type="slidenum">
              <a:rPr lang="en-US"/>
              <a:pPr/>
              <a:t>21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559FB-0CAA-4FD2-ACDC-A2F20C4F26CD}" type="slidenum">
              <a:rPr lang="en-US"/>
              <a:pPr/>
              <a:t>22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D87C1-FEB2-4A4C-B694-C25A5809E8EA}" type="slidenum">
              <a:rPr lang="en-US"/>
              <a:pPr/>
              <a:t>23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9B8C0-34B1-41E3-A314-0D1A09BCD264}" type="slidenum">
              <a:rPr lang="en-US"/>
              <a:pPr/>
              <a:t>24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0F797-9E0D-46F8-9775-B6D0CDB76C39}" type="slidenum">
              <a:rPr lang="en-US"/>
              <a:pPr/>
              <a:t>25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CE4B6-F92C-45C2-95A6-514EFE9D1449}" type="slidenum">
              <a:rPr lang="en-US"/>
              <a:pPr/>
              <a:t>26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CFBDE-824C-482D-B4DF-3F81B9168398}" type="slidenum">
              <a:rPr lang="en-US"/>
              <a:pPr/>
              <a:t>27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F6086-665E-4A7A-99BB-EFF23435FA01}" type="slidenum">
              <a:rPr lang="en-US"/>
              <a:pPr/>
              <a:t>28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19FE9-6230-4EC8-B45B-6DF85D73184E}" type="slidenum">
              <a:rPr lang="en-US"/>
              <a:pPr/>
              <a:t>29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83882-518C-45B2-B764-FE66D4066BEC}" type="slidenum">
              <a:rPr lang="en-US"/>
              <a:pPr/>
              <a:t>3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57879-A385-4944-AEC2-B00A7DD75265}" type="slidenum">
              <a:rPr lang="en-US"/>
              <a:pPr/>
              <a:t>30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1A470-B16E-4A4B-8FE6-CA23731B8CE9}" type="slidenum">
              <a:rPr lang="en-US"/>
              <a:pPr/>
              <a:t>31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0D690-B69B-4F4B-A458-C13359372053}" type="slidenum">
              <a:rPr lang="en-US"/>
              <a:pPr/>
              <a:t>32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1D501-8231-40A7-A0BA-94A78C7DE3BD}" type="slidenum">
              <a:rPr lang="en-US"/>
              <a:pPr/>
              <a:t>33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83882-518C-45B2-B764-FE66D4066BEC}" type="slidenum">
              <a:rPr lang="en-US"/>
              <a:pPr/>
              <a:t>4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EEDC8-C82E-480F-8F57-B7D3897BE01C}" type="slidenum">
              <a:rPr lang="en-US"/>
              <a:pPr/>
              <a:t>5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46036-6D02-4F4F-8FFC-45A0999D97F1}" type="slidenum">
              <a:rPr lang="en-US"/>
              <a:pPr/>
              <a:t>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46036-6D02-4F4F-8FFC-45A0999D97F1}" type="slidenum">
              <a:rPr lang="en-US"/>
              <a:pPr/>
              <a:t>7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1E795-94E5-424F-807C-CE811CAA00BC}" type="slidenum">
              <a:rPr lang="en-US"/>
              <a:pPr/>
              <a:t>8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1E795-94E5-424F-807C-CE811CAA00BC}" type="slidenum">
              <a:rPr lang="en-US"/>
              <a:pPr/>
              <a:t>9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4DC64EF-D92B-4AF4-8699-9664C6189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1.bin"/><Relationship Id="rId5" Type="http://schemas.openxmlformats.org/officeDocument/2006/relationships/oleObject" Target="../embeddings/oleObject130.bin"/><Relationship Id="rId4" Type="http://schemas.openxmlformats.org/officeDocument/2006/relationships/oleObject" Target="../embeddings/oleObject12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Relationship Id="rId9" Type="http://schemas.openxmlformats.org/officeDocument/2006/relationships/oleObject" Target="../embeddings/oleObject15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oleObject" Target="../embeddings/oleObject164.bin"/><Relationship Id="rId18" Type="http://schemas.openxmlformats.org/officeDocument/2006/relationships/oleObject" Target="../embeddings/oleObject169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58.bin"/><Relationship Id="rId12" Type="http://schemas.openxmlformats.org/officeDocument/2006/relationships/oleObject" Target="../embeddings/oleObject163.bin"/><Relationship Id="rId17" Type="http://schemas.openxmlformats.org/officeDocument/2006/relationships/oleObject" Target="../embeddings/oleObject1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7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7.bin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6.bin"/><Relationship Id="rId15" Type="http://schemas.openxmlformats.org/officeDocument/2006/relationships/oleObject" Target="../embeddings/oleObject166.bin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60.bin"/><Relationship Id="rId14" Type="http://schemas.openxmlformats.org/officeDocument/2006/relationships/oleObject" Target="../embeddings/oleObject16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92425" y="24907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42547" y="16367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08500" y="39528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37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62325" y="7302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995" y="4079752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sp>
        <p:nvSpPr>
          <p:cNvPr id="628758" name="Text Box 22"/>
          <p:cNvSpPr txBox="1">
            <a:spLocks noChangeArrowheads="1"/>
          </p:cNvSpPr>
          <p:nvPr/>
        </p:nvSpPr>
        <p:spPr bwMode="auto">
          <a:xfrm>
            <a:off x="2859748" y="993445"/>
            <a:ext cx="2012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LWP captured:</a:t>
            </a:r>
          </a:p>
        </p:txBody>
      </p:sp>
      <p:graphicFrame>
        <p:nvGraphicFramePr>
          <p:cNvPr id="628769" name="Object 33"/>
          <p:cNvGraphicFramePr>
            <a:graphicFrameLocks noChangeAspect="1"/>
          </p:cNvGraphicFramePr>
          <p:nvPr/>
        </p:nvGraphicFramePr>
        <p:xfrm>
          <a:off x="4721885" y="937883"/>
          <a:ext cx="1038225" cy="557212"/>
        </p:xfrm>
        <a:graphic>
          <a:graphicData uri="http://schemas.openxmlformats.org/presentationml/2006/ole">
            <p:oleObj spid="_x0000_s628769" name="Equation" r:id="rId4" imgW="355320" imgH="190440" progId="Equation.DSMT4">
              <p:embed/>
            </p:oleObj>
          </a:graphicData>
        </a:graphic>
      </p:graphicFrame>
      <p:graphicFrame>
        <p:nvGraphicFramePr>
          <p:cNvPr id="628770" name="Object 34"/>
          <p:cNvGraphicFramePr>
            <a:graphicFrameLocks noChangeAspect="1"/>
          </p:cNvGraphicFramePr>
          <p:nvPr/>
        </p:nvGraphicFramePr>
        <p:xfrm>
          <a:off x="6794377" y="4204422"/>
          <a:ext cx="968375" cy="455612"/>
        </p:xfrm>
        <a:graphic>
          <a:graphicData uri="http://schemas.openxmlformats.org/presentationml/2006/ole">
            <p:oleObj spid="_x0000_s628770" name="Equation" r:id="rId5" imgW="431640" imgH="203040" progId="Equation.DSMT4">
              <p:embed/>
            </p:oleObj>
          </a:graphicData>
        </a:graphic>
      </p:graphicFrame>
      <p:sp>
        <p:nvSpPr>
          <p:cNvPr id="628772" name="Text Box 36"/>
          <p:cNvSpPr txBox="1">
            <a:spLocks noChangeArrowheads="1"/>
          </p:cNvSpPr>
          <p:nvPr/>
        </p:nvSpPr>
        <p:spPr bwMode="auto">
          <a:xfrm>
            <a:off x="6889627" y="3699020"/>
            <a:ext cx="862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sp>
        <p:nvSpPr>
          <p:cNvPr id="628776" name="Text Box 40"/>
          <p:cNvSpPr txBox="1">
            <a:spLocks noChangeArrowheads="1"/>
          </p:cNvSpPr>
          <p:nvPr/>
        </p:nvSpPr>
        <p:spPr bwMode="auto">
          <a:xfrm>
            <a:off x="4762002" y="2447488"/>
            <a:ext cx="4166612" cy="95410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angle 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represents the boundary for which the leaky-wave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pole is captured (the leaky-wave field exists).</a:t>
            </a:r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31141" y="1781318"/>
            <a:ext cx="4627748" cy="4741720"/>
            <a:chOff x="787400" y="1781318"/>
            <a:chExt cx="4627748" cy="4741720"/>
          </a:xfrm>
        </p:grpSpPr>
        <p:sp>
          <p:nvSpPr>
            <p:cNvPr id="628739" name="Line 3"/>
            <p:cNvSpPr>
              <a:spLocks noChangeShapeType="1"/>
            </p:cNvSpPr>
            <p:nvPr/>
          </p:nvSpPr>
          <p:spPr bwMode="auto">
            <a:xfrm flipV="1">
              <a:off x="2252663" y="2332038"/>
              <a:ext cx="0" cy="4191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40" name="Line 4"/>
            <p:cNvSpPr>
              <a:spLocks noChangeShapeType="1"/>
            </p:cNvSpPr>
            <p:nvPr/>
          </p:nvSpPr>
          <p:spPr bwMode="auto">
            <a:xfrm>
              <a:off x="787400" y="4371975"/>
              <a:ext cx="40909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8741" name="Object 5"/>
            <p:cNvGraphicFramePr>
              <a:graphicFrameLocks noChangeAspect="1"/>
            </p:cNvGraphicFramePr>
            <p:nvPr/>
          </p:nvGraphicFramePr>
          <p:xfrm>
            <a:off x="2097775" y="1781318"/>
            <a:ext cx="300633" cy="448583"/>
          </p:xfrm>
          <a:graphic>
            <a:graphicData uri="http://schemas.openxmlformats.org/presentationml/2006/ole">
              <p:oleObj spid="_x0000_s62874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628751" name="Object 15"/>
            <p:cNvGraphicFramePr>
              <a:graphicFrameLocks noChangeAspect="1"/>
            </p:cNvGraphicFramePr>
            <p:nvPr/>
          </p:nvGraphicFramePr>
          <p:xfrm>
            <a:off x="5060826" y="4092560"/>
            <a:ext cx="354322" cy="490103"/>
          </p:xfrm>
          <a:graphic>
            <a:graphicData uri="http://schemas.openxmlformats.org/presentationml/2006/ole">
              <p:oleObj spid="_x0000_s628751" name="Equation" r:id="rId7" imgW="177480" imgH="228600" progId="Equation.DSMT4">
                <p:embed/>
              </p:oleObj>
            </a:graphicData>
          </a:graphic>
        </p:graphicFrame>
        <p:sp>
          <p:nvSpPr>
            <p:cNvPr id="628757" name="Text Box 21"/>
            <p:cNvSpPr txBox="1">
              <a:spLocks noChangeArrowheads="1"/>
            </p:cNvSpPr>
            <p:nvPr/>
          </p:nvSpPr>
          <p:spPr bwMode="auto">
            <a:xfrm>
              <a:off x="3732213" y="2108200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SDP</a:t>
              </a:r>
            </a:p>
          </p:txBody>
        </p:sp>
        <p:sp>
          <p:nvSpPr>
            <p:cNvPr id="628762" name="Freeform 26"/>
            <p:cNvSpPr>
              <a:spLocks/>
            </p:cNvSpPr>
            <p:nvPr/>
          </p:nvSpPr>
          <p:spPr bwMode="auto">
            <a:xfrm>
              <a:off x="2401888" y="2581275"/>
              <a:ext cx="1565275" cy="3856038"/>
            </a:xfrm>
            <a:custGeom>
              <a:avLst/>
              <a:gdLst/>
              <a:ahLst/>
              <a:cxnLst>
                <a:cxn ang="0">
                  <a:pos x="0" y="2429"/>
                </a:cxn>
                <a:cxn ang="0">
                  <a:pos x="352" y="1412"/>
                </a:cxn>
                <a:cxn ang="0">
                  <a:pos x="875" y="534"/>
                </a:cxn>
                <a:cxn ang="0">
                  <a:pos x="986" y="0"/>
                </a:cxn>
              </a:cxnLst>
              <a:rect l="0" t="0" r="r" b="b"/>
              <a:pathLst>
                <a:path w="986" h="2429">
                  <a:moveTo>
                    <a:pt x="0" y="2429"/>
                  </a:moveTo>
                  <a:cubicBezTo>
                    <a:pt x="128" y="1885"/>
                    <a:pt x="152" y="1709"/>
                    <a:pt x="352" y="1412"/>
                  </a:cubicBezTo>
                  <a:cubicBezTo>
                    <a:pt x="553" y="1114"/>
                    <a:pt x="789" y="862"/>
                    <a:pt x="875" y="534"/>
                  </a:cubicBezTo>
                  <a:cubicBezTo>
                    <a:pt x="961" y="207"/>
                    <a:pt x="963" y="111"/>
                    <a:pt x="986" y="0"/>
                  </a:cubicBez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63" name="Line 27"/>
            <p:cNvSpPr>
              <a:spLocks noChangeShapeType="1"/>
            </p:cNvSpPr>
            <p:nvPr/>
          </p:nvSpPr>
          <p:spPr bwMode="auto">
            <a:xfrm>
              <a:off x="3270250" y="4264025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8764" name="Object 28"/>
            <p:cNvGraphicFramePr>
              <a:graphicFrameLocks noChangeAspect="1"/>
            </p:cNvGraphicFramePr>
            <p:nvPr/>
          </p:nvGraphicFramePr>
          <p:xfrm>
            <a:off x="3087688" y="3538538"/>
            <a:ext cx="398463" cy="595313"/>
          </p:xfrm>
          <a:graphic>
            <a:graphicData uri="http://schemas.openxmlformats.org/presentationml/2006/ole">
              <p:oleObj spid="_x0000_s628764" name="Equation" r:id="rId8" imgW="164880" imgH="228600" progId="Equation.DSMT4">
                <p:embed/>
              </p:oleObj>
            </a:graphicData>
          </a:graphic>
        </p:graphicFrame>
        <p:sp>
          <p:nvSpPr>
            <p:cNvPr id="628767" name="Line 31"/>
            <p:cNvSpPr>
              <a:spLocks noChangeShapeType="1"/>
            </p:cNvSpPr>
            <p:nvPr/>
          </p:nvSpPr>
          <p:spPr bwMode="auto">
            <a:xfrm>
              <a:off x="2940050" y="4278313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8745" name="Group 9"/>
            <p:cNvGrpSpPr>
              <a:grpSpLocks/>
            </p:cNvGrpSpPr>
            <p:nvPr/>
          </p:nvGrpSpPr>
          <p:grpSpPr bwMode="auto">
            <a:xfrm>
              <a:off x="2825750" y="4764088"/>
              <a:ext cx="207963" cy="190500"/>
              <a:chOff x="1536" y="1312"/>
              <a:chExt cx="108" cy="172"/>
            </a:xfrm>
          </p:grpSpPr>
          <p:sp>
            <p:nvSpPr>
              <p:cNvPr id="628746" name="Line 10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8747" name="Line 11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628768" name="Object 32"/>
            <p:cNvGraphicFramePr>
              <a:graphicFrameLocks noChangeAspect="1"/>
            </p:cNvGraphicFramePr>
            <p:nvPr/>
          </p:nvGraphicFramePr>
          <p:xfrm>
            <a:off x="2409825" y="3832225"/>
            <a:ext cx="425450" cy="512763"/>
          </p:xfrm>
          <a:graphic>
            <a:graphicData uri="http://schemas.openxmlformats.org/presentationml/2006/ole">
              <p:oleObj spid="_x0000_s628768" name="Equation" r:id="rId9" imgW="215640" imgH="241200" progId="Equation.DSMT4">
                <p:embed/>
              </p:oleObj>
            </a:graphicData>
          </a:graphic>
        </p:graphicFrame>
        <p:sp>
          <p:nvSpPr>
            <p:cNvPr id="628771" name="Line 35"/>
            <p:cNvSpPr>
              <a:spLocks noChangeShapeType="1"/>
            </p:cNvSpPr>
            <p:nvPr/>
          </p:nvSpPr>
          <p:spPr bwMode="auto">
            <a:xfrm>
              <a:off x="2935288" y="4583113"/>
              <a:ext cx="0" cy="12414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8778" name="Object 42"/>
            <p:cNvGraphicFramePr>
              <a:graphicFrameLocks noChangeAspect="1"/>
            </p:cNvGraphicFramePr>
            <p:nvPr/>
          </p:nvGraphicFramePr>
          <p:xfrm>
            <a:off x="3438525" y="4910138"/>
            <a:ext cx="1712913" cy="442912"/>
          </p:xfrm>
          <a:graphic>
            <a:graphicData uri="http://schemas.openxmlformats.org/presentationml/2006/ole">
              <p:oleObj spid="_x0000_s628778" name="Equation" r:id="rId10" imgW="787320" imgH="203040" progId="Equation.DSMT4">
                <p:embed/>
              </p:oleObj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 bwMode="auto">
            <a:xfrm flipV="1">
              <a:off x="3598225" y="3621975"/>
              <a:ext cx="142503" cy="273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2202397" y="4466195"/>
              <a:ext cx="8382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LWP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graphicFrame>
        <p:nvGraphicFramePr>
          <p:cNvPr id="629779" name="Object 19"/>
          <p:cNvGraphicFramePr>
            <a:graphicFrameLocks noChangeAspect="1"/>
          </p:cNvGraphicFramePr>
          <p:nvPr/>
        </p:nvGraphicFramePr>
        <p:xfrm>
          <a:off x="1784350" y="1622425"/>
          <a:ext cx="4843463" cy="1582738"/>
        </p:xfrm>
        <a:graphic>
          <a:graphicData uri="http://schemas.openxmlformats.org/presentationml/2006/ole">
            <p:oleObj spid="_x0000_s629779" name="Equation" r:id="rId4" imgW="1904760" imgH="622080" progId="Equation.DSMT4">
              <p:embed/>
            </p:oleObj>
          </a:graphicData>
        </a:graphic>
      </p:graphicFrame>
      <p:graphicFrame>
        <p:nvGraphicFramePr>
          <p:cNvPr id="629780" name="Object 20"/>
          <p:cNvGraphicFramePr>
            <a:graphicFrameLocks noChangeAspect="1"/>
          </p:cNvGraphicFramePr>
          <p:nvPr/>
        </p:nvGraphicFramePr>
        <p:xfrm>
          <a:off x="1063625" y="3817938"/>
          <a:ext cx="6659563" cy="717550"/>
        </p:xfrm>
        <a:graphic>
          <a:graphicData uri="http://schemas.openxmlformats.org/presentationml/2006/ole">
            <p:oleObj spid="_x0000_s629780" name="Equation" r:id="rId5" imgW="2476440" imgH="266400" progId="Equation.DSMT4">
              <p:embed/>
            </p:oleObj>
          </a:graphicData>
        </a:graphic>
      </p:graphicFrame>
      <p:sp>
        <p:nvSpPr>
          <p:cNvPr id="629781" name="Line 21"/>
          <p:cNvSpPr>
            <a:spLocks noChangeShapeType="1"/>
          </p:cNvSpPr>
          <p:nvPr/>
        </p:nvSpPr>
        <p:spPr bwMode="auto">
          <a:xfrm>
            <a:off x="5918200" y="4414838"/>
            <a:ext cx="200501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29782" name="Object 22"/>
          <p:cNvGraphicFramePr>
            <a:graphicFrameLocks noChangeAspect="1"/>
          </p:cNvGraphicFramePr>
          <p:nvPr/>
        </p:nvGraphicFramePr>
        <p:xfrm>
          <a:off x="6634163" y="4519613"/>
          <a:ext cx="438150" cy="477837"/>
        </p:xfrm>
        <a:graphic>
          <a:graphicData uri="http://schemas.openxmlformats.org/presentationml/2006/ole">
            <p:oleObj spid="_x0000_s629782" name="Equation" r:id="rId6" imgW="139680" imgH="152280" progId="Equation.DSMT4">
              <p:embed/>
            </p:oleObj>
          </a:graphicData>
        </a:graphic>
      </p:graphicFrame>
      <p:sp>
        <p:nvSpPr>
          <p:cNvPr id="629783" name="Text Box 23"/>
          <p:cNvSpPr txBox="1">
            <a:spLocks noChangeArrowheads="1"/>
          </p:cNvSpPr>
          <p:nvPr/>
        </p:nvSpPr>
        <p:spPr bwMode="auto">
          <a:xfrm>
            <a:off x="754372" y="1007857"/>
            <a:ext cx="2687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Behavior of LW field:</a:t>
            </a:r>
          </a:p>
        </p:txBody>
      </p:sp>
      <p:graphicFrame>
        <p:nvGraphicFramePr>
          <p:cNvPr id="629785" name="Object 25"/>
          <p:cNvGraphicFramePr>
            <a:graphicFrameLocks noChangeAspect="1"/>
          </p:cNvGraphicFramePr>
          <p:nvPr/>
        </p:nvGraphicFramePr>
        <p:xfrm>
          <a:off x="2527280" y="5486462"/>
          <a:ext cx="2709862" cy="547687"/>
        </p:xfrm>
        <a:graphic>
          <a:graphicData uri="http://schemas.openxmlformats.org/presentationml/2006/ole">
            <p:oleObj spid="_x0000_s629785" name="Equation" r:id="rId7" imgW="1066680" imgH="215640" progId="Equation.DSMT4">
              <p:embed/>
            </p:oleObj>
          </a:graphicData>
        </a:graphic>
      </p:graphicFrame>
      <p:sp>
        <p:nvSpPr>
          <p:cNvPr id="629786" name="Text Box 26"/>
          <p:cNvSpPr txBox="1">
            <a:spLocks noChangeArrowheads="1"/>
          </p:cNvSpPr>
          <p:nvPr/>
        </p:nvSpPr>
        <p:spPr bwMode="auto">
          <a:xfrm>
            <a:off x="974725" y="5129213"/>
            <a:ext cx="288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 rectangular coordinates:</a:t>
            </a:r>
          </a:p>
        </p:txBody>
      </p:sp>
      <p:graphicFrame>
        <p:nvGraphicFramePr>
          <p:cNvPr id="629787" name="Object 27"/>
          <p:cNvGraphicFramePr>
            <a:graphicFrameLocks noChangeAspect="1"/>
          </p:cNvGraphicFramePr>
          <p:nvPr/>
        </p:nvGraphicFramePr>
        <p:xfrm>
          <a:off x="4146560" y="6205764"/>
          <a:ext cx="2084388" cy="449263"/>
        </p:xfrm>
        <a:graphic>
          <a:graphicData uri="http://schemas.openxmlformats.org/presentationml/2006/ole">
            <p:oleObj spid="_x0000_s629787" name="Equation" r:id="rId8" imgW="1002960" imgH="215640" progId="Equation.DSMT4">
              <p:embed/>
            </p:oleObj>
          </a:graphicData>
        </a:graphic>
      </p:graphicFrame>
      <p:sp>
        <p:nvSpPr>
          <p:cNvPr id="629788" name="Text Box 28"/>
          <p:cNvSpPr txBox="1">
            <a:spLocks noChangeArrowheads="1"/>
          </p:cNvSpPr>
          <p:nvPr/>
        </p:nvSpPr>
        <p:spPr bwMode="auto">
          <a:xfrm>
            <a:off x="3283650" y="6222238"/>
            <a:ext cx="806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60769" y="5581411"/>
            <a:ext cx="36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(It is an inhomogeneous plane-wave field.)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181862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639763" y="1211263"/>
            <a:ext cx="3630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Examine the exponential term:</a:t>
            </a:r>
          </a:p>
        </p:txBody>
      </p:sp>
      <p:graphicFrame>
        <p:nvGraphicFramePr>
          <p:cNvPr id="630793" name="Object 9"/>
          <p:cNvGraphicFramePr>
            <a:graphicFrameLocks noChangeAspect="1"/>
          </p:cNvGraphicFramePr>
          <p:nvPr/>
        </p:nvGraphicFramePr>
        <p:xfrm>
          <a:off x="1231900" y="2114550"/>
          <a:ext cx="6523038" cy="1133475"/>
        </p:xfrm>
        <a:graphic>
          <a:graphicData uri="http://schemas.openxmlformats.org/presentationml/2006/ole">
            <p:oleObj spid="_x0000_s630793" name="Equation" r:id="rId4" imgW="2997000" imgH="520560" progId="Equation.DSMT4">
              <p:embed/>
            </p:oleObj>
          </a:graphicData>
        </a:graphic>
      </p:graphicFrame>
      <p:sp>
        <p:nvSpPr>
          <p:cNvPr id="630794" name="Text Box 10"/>
          <p:cNvSpPr txBox="1">
            <a:spLocks noChangeArrowheads="1"/>
          </p:cNvSpPr>
          <p:nvPr/>
        </p:nvSpPr>
        <p:spPr bwMode="auto">
          <a:xfrm>
            <a:off x="1401763" y="4267200"/>
            <a:ext cx="962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30795" name="Object 11"/>
          <p:cNvGraphicFramePr>
            <a:graphicFrameLocks noChangeAspect="1"/>
          </p:cNvGraphicFramePr>
          <p:nvPr/>
        </p:nvGraphicFramePr>
        <p:xfrm>
          <a:off x="2352675" y="4641850"/>
          <a:ext cx="3698875" cy="1439863"/>
        </p:xfrm>
        <a:graphic>
          <a:graphicData uri="http://schemas.openxmlformats.org/presentationml/2006/ole">
            <p:oleObj spid="_x0000_s630795" name="Equation" r:id="rId5" imgW="1206360" imgH="469800" progId="Equation.DSMT4">
              <p:embed/>
            </p:oleObj>
          </a:graphicData>
        </a:graphic>
      </p:graphicFrame>
      <p:graphicFrame>
        <p:nvGraphicFramePr>
          <p:cNvPr id="630796" name="Object 12"/>
          <p:cNvGraphicFramePr>
            <a:graphicFrameLocks noChangeAspect="1"/>
          </p:cNvGraphicFramePr>
          <p:nvPr/>
        </p:nvGraphicFramePr>
        <p:xfrm>
          <a:off x="4340225" y="1106488"/>
          <a:ext cx="2493963" cy="647700"/>
        </p:xfrm>
        <a:graphic>
          <a:graphicData uri="http://schemas.openxmlformats.org/presentationml/2006/ole">
            <p:oleObj spid="_x0000_s630796" name="Equation" r:id="rId6" imgW="927000" imgH="241200" progId="Equation.DSMT4">
              <p:embed/>
            </p:oleObj>
          </a:graphicData>
        </a:graphic>
      </p:graphicFrame>
      <p:graphicFrame>
        <p:nvGraphicFramePr>
          <p:cNvPr id="630797" name="Object 13"/>
          <p:cNvGraphicFramePr>
            <a:graphicFrameLocks noChangeAspect="1"/>
          </p:cNvGraphicFramePr>
          <p:nvPr/>
        </p:nvGraphicFramePr>
        <p:xfrm>
          <a:off x="7348538" y="5484813"/>
          <a:ext cx="855662" cy="455612"/>
        </p:xfrm>
        <a:graphic>
          <a:graphicData uri="http://schemas.openxmlformats.org/presentationml/2006/ole">
            <p:oleObj spid="_x0000_s630797" name="Equation" r:id="rId7" imgW="380880" imgH="203040" progId="Equation.DSMT4">
              <p:embed/>
            </p:oleObj>
          </a:graphicData>
        </a:graphic>
      </p:graphicFrame>
      <p:sp>
        <p:nvSpPr>
          <p:cNvPr id="630798" name="Text Box 14"/>
          <p:cNvSpPr txBox="1">
            <a:spLocks noChangeArrowheads="1"/>
          </p:cNvSpPr>
          <p:nvPr/>
        </p:nvSpPr>
        <p:spPr bwMode="auto">
          <a:xfrm>
            <a:off x="6507163" y="5499100"/>
            <a:ext cx="962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231775" y="1222375"/>
            <a:ext cx="2247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Radially decaying:</a:t>
            </a:r>
          </a:p>
        </p:txBody>
      </p:sp>
      <p:graphicFrame>
        <p:nvGraphicFramePr>
          <p:cNvPr id="624673" name="Object 33"/>
          <p:cNvGraphicFramePr>
            <a:graphicFrameLocks noChangeAspect="1"/>
          </p:cNvGraphicFramePr>
          <p:nvPr/>
        </p:nvGraphicFramePr>
        <p:xfrm>
          <a:off x="781050" y="1631950"/>
          <a:ext cx="857250" cy="442913"/>
        </p:xfrm>
        <a:graphic>
          <a:graphicData uri="http://schemas.openxmlformats.org/presentationml/2006/ole">
            <p:oleObj spid="_x0000_s624673" name="Equation" r:id="rId4" imgW="393480" imgH="203040" progId="Equation.DSMT4">
              <p:embed/>
            </p:oleObj>
          </a:graphicData>
        </a:graphic>
      </p:graphicFrame>
      <p:sp>
        <p:nvSpPr>
          <p:cNvPr id="624689" name="Text Box 49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graphicFrame>
        <p:nvGraphicFramePr>
          <p:cNvPr id="624691" name="Object 51"/>
          <p:cNvGraphicFramePr>
            <a:graphicFrameLocks noChangeAspect="1"/>
          </p:cNvGraphicFramePr>
          <p:nvPr/>
        </p:nvGraphicFramePr>
        <p:xfrm>
          <a:off x="3170752" y="833870"/>
          <a:ext cx="3641725" cy="768350"/>
        </p:xfrm>
        <a:graphic>
          <a:graphicData uri="http://schemas.openxmlformats.org/presentationml/2006/ole">
            <p:oleObj spid="_x0000_s624691" name="Equation" r:id="rId5" imgW="1206360" imgH="253800" progId="Equation.DSMT4">
              <p:embed/>
            </p:oleObj>
          </a:graphicData>
        </a:graphic>
      </p:graphicFrame>
      <p:sp>
        <p:nvSpPr>
          <p:cNvPr id="624692" name="Text Box 52"/>
          <p:cNvSpPr txBox="1">
            <a:spLocks noChangeArrowheads="1"/>
          </p:cNvSpPr>
          <p:nvPr/>
        </p:nvSpPr>
        <p:spPr bwMode="auto">
          <a:xfrm>
            <a:off x="460375" y="2403475"/>
            <a:ext cx="1354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LW exists:</a:t>
            </a:r>
          </a:p>
        </p:txBody>
      </p:sp>
      <p:graphicFrame>
        <p:nvGraphicFramePr>
          <p:cNvPr id="624693" name="Object 53"/>
          <p:cNvGraphicFramePr>
            <a:graphicFrameLocks noChangeAspect="1"/>
          </p:cNvGraphicFramePr>
          <p:nvPr/>
        </p:nvGraphicFramePr>
        <p:xfrm>
          <a:off x="684213" y="2794000"/>
          <a:ext cx="873125" cy="468313"/>
        </p:xfrm>
        <a:graphic>
          <a:graphicData uri="http://schemas.openxmlformats.org/presentationml/2006/ole">
            <p:oleObj spid="_x0000_s624693" name="Equation" r:id="rId6" imgW="355320" imgH="190440" progId="Equation.DSMT4">
              <p:embed/>
            </p:oleObj>
          </a:graphicData>
        </a:graphic>
      </p:graphicFrame>
      <p:graphicFrame>
        <p:nvGraphicFramePr>
          <p:cNvPr id="624694" name="Object 54"/>
          <p:cNvGraphicFramePr>
            <a:graphicFrameLocks noChangeAspect="1"/>
          </p:cNvGraphicFramePr>
          <p:nvPr/>
        </p:nvGraphicFramePr>
        <p:xfrm>
          <a:off x="638175" y="3979863"/>
          <a:ext cx="1006475" cy="474662"/>
        </p:xfrm>
        <a:graphic>
          <a:graphicData uri="http://schemas.openxmlformats.org/presentationml/2006/ole">
            <p:oleObj spid="_x0000_s624694" name="Equation" r:id="rId7" imgW="431640" imgH="203040" progId="Equation.DSMT4">
              <p:embed/>
            </p:oleObj>
          </a:graphicData>
        </a:graphic>
      </p:graphicFrame>
      <p:sp>
        <p:nvSpPr>
          <p:cNvPr id="624699" name="Text Box 59"/>
          <p:cNvSpPr txBox="1">
            <a:spLocks noChangeArrowheads="1"/>
          </p:cNvSpPr>
          <p:nvPr/>
        </p:nvSpPr>
        <p:spPr bwMode="auto">
          <a:xfrm>
            <a:off x="269875" y="3546475"/>
            <a:ext cx="1919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Also, recall that</a:t>
            </a:r>
          </a:p>
        </p:txBody>
      </p:sp>
      <p:sp>
        <p:nvSpPr>
          <p:cNvPr id="624700" name="Rectangle 60"/>
          <p:cNvSpPr>
            <a:spLocks noChangeArrowheads="1"/>
          </p:cNvSpPr>
          <p:nvPr/>
        </p:nvSpPr>
        <p:spPr bwMode="auto">
          <a:xfrm>
            <a:off x="241300" y="1181100"/>
            <a:ext cx="2222500" cy="8763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1" name="Rectangle 61"/>
          <p:cNvSpPr>
            <a:spLocks noChangeArrowheads="1"/>
          </p:cNvSpPr>
          <p:nvPr/>
        </p:nvSpPr>
        <p:spPr bwMode="auto">
          <a:xfrm>
            <a:off x="241300" y="2336800"/>
            <a:ext cx="1778000" cy="952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3975" y="1849438"/>
            <a:ext cx="6424613" cy="4032250"/>
            <a:chOff x="1800225" y="1849438"/>
            <a:chExt cx="6424613" cy="4032250"/>
          </a:xfrm>
        </p:grpSpPr>
        <p:grpSp>
          <p:nvGrpSpPr>
            <p:cNvPr id="624698" name="Group 58"/>
            <p:cNvGrpSpPr>
              <a:grpSpLocks/>
            </p:cNvGrpSpPr>
            <p:nvPr/>
          </p:nvGrpSpPr>
          <p:grpSpPr bwMode="auto">
            <a:xfrm>
              <a:off x="1800225" y="1849438"/>
              <a:ext cx="6424613" cy="4032250"/>
              <a:chOff x="1134" y="1165"/>
              <a:chExt cx="4047" cy="2540"/>
            </a:xfrm>
          </p:grpSpPr>
          <p:sp>
            <p:nvSpPr>
              <p:cNvPr id="624696" name="AutoShape 56"/>
              <p:cNvSpPr>
                <a:spLocks noChangeArrowheads="1"/>
              </p:cNvSpPr>
              <p:nvPr/>
            </p:nvSpPr>
            <p:spPr bwMode="auto">
              <a:xfrm flipH="1">
                <a:off x="1704" y="1207"/>
                <a:ext cx="1800" cy="1832"/>
              </a:xfrm>
              <a:prstGeom prst="rtTriangl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64" name="Line 24"/>
              <p:cNvSpPr>
                <a:spLocks noChangeShapeType="1"/>
              </p:cNvSpPr>
              <p:nvPr/>
            </p:nvSpPr>
            <p:spPr bwMode="auto">
              <a:xfrm flipV="1">
                <a:off x="1713" y="1219"/>
                <a:ext cx="1775" cy="184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648" name="Rectangle 8"/>
              <p:cNvSpPr>
                <a:spLocks noChangeArrowheads="1"/>
              </p:cNvSpPr>
              <p:nvPr/>
            </p:nvSpPr>
            <p:spPr bwMode="auto">
              <a:xfrm>
                <a:off x="1134" y="3062"/>
                <a:ext cx="3293" cy="59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50" name="Line 10"/>
              <p:cNvSpPr>
                <a:spLocks noChangeShapeType="1"/>
              </p:cNvSpPr>
              <p:nvPr/>
            </p:nvSpPr>
            <p:spPr bwMode="auto">
              <a:xfrm flipV="1">
                <a:off x="1725" y="1645"/>
                <a:ext cx="4" cy="138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655" name="Line 15"/>
              <p:cNvSpPr>
                <a:spLocks noChangeShapeType="1"/>
              </p:cNvSpPr>
              <p:nvPr/>
            </p:nvSpPr>
            <p:spPr bwMode="auto">
              <a:xfrm>
                <a:off x="1153" y="3060"/>
                <a:ext cx="327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658" name="Text Box 18"/>
              <p:cNvSpPr txBox="1">
                <a:spLocks noChangeArrowheads="1"/>
              </p:cNvSpPr>
              <p:nvPr/>
            </p:nvSpPr>
            <p:spPr bwMode="auto">
              <a:xfrm>
                <a:off x="4010" y="2237"/>
                <a:ext cx="809" cy="25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</a:rPr>
                  <a:t>LW exists</a:t>
                </a:r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624674" name="Object 34"/>
              <p:cNvGraphicFramePr>
                <a:graphicFrameLocks noChangeAspect="1"/>
              </p:cNvGraphicFramePr>
              <p:nvPr/>
            </p:nvGraphicFramePr>
            <p:xfrm>
              <a:off x="1293" y="3172"/>
              <a:ext cx="238" cy="339"/>
            </p:xfrm>
            <a:graphic>
              <a:graphicData uri="http://schemas.openxmlformats.org/presentationml/2006/ole">
                <p:oleObj spid="_x0000_s624674" name="Equation" r:id="rId8" imgW="164880" imgH="228600" progId="Equation.DSMT4">
                  <p:embed/>
                </p:oleObj>
              </a:graphicData>
            </a:graphic>
          </p:graphicFrame>
          <p:sp>
            <p:nvSpPr>
              <p:cNvPr id="624675" name="Line 35"/>
              <p:cNvSpPr>
                <a:spLocks noChangeShapeType="1"/>
              </p:cNvSpPr>
              <p:nvPr/>
            </p:nvSpPr>
            <p:spPr bwMode="auto">
              <a:xfrm flipV="1">
                <a:off x="1721" y="1532"/>
                <a:ext cx="2126" cy="15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676" name="Arc 36"/>
              <p:cNvSpPr>
                <a:spLocks/>
              </p:cNvSpPr>
              <p:nvPr/>
            </p:nvSpPr>
            <p:spPr bwMode="auto">
              <a:xfrm>
                <a:off x="1732" y="2566"/>
                <a:ext cx="332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77" name="Arc 37"/>
              <p:cNvSpPr>
                <a:spLocks/>
              </p:cNvSpPr>
              <p:nvPr/>
            </p:nvSpPr>
            <p:spPr bwMode="auto">
              <a:xfrm>
                <a:off x="1734" y="2189"/>
                <a:ext cx="498" cy="27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671"/>
                  <a:gd name="T2" fmla="*/ 21381 w 21600"/>
                  <a:gd name="T3" fmla="*/ 24671 h 24671"/>
                  <a:gd name="T4" fmla="*/ 0 w 21600"/>
                  <a:gd name="T5" fmla="*/ 21600 h 24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7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627"/>
                      <a:pt x="21526" y="23653"/>
                      <a:pt x="21380" y="24670"/>
                    </a:cubicBezTo>
                  </a:path>
                  <a:path w="21600" h="2467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627"/>
                      <a:pt x="21526" y="23653"/>
                      <a:pt x="21380" y="2467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79" name="Line 39"/>
              <p:cNvSpPr>
                <a:spLocks noChangeShapeType="1"/>
              </p:cNvSpPr>
              <p:nvPr/>
            </p:nvSpPr>
            <p:spPr bwMode="auto">
              <a:xfrm>
                <a:off x="2056" y="2758"/>
                <a:ext cx="16" cy="4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24680" name="Object 40"/>
              <p:cNvGraphicFramePr>
                <a:graphicFrameLocks noChangeAspect="1"/>
              </p:cNvGraphicFramePr>
              <p:nvPr/>
            </p:nvGraphicFramePr>
            <p:xfrm>
              <a:off x="1894" y="1832"/>
              <a:ext cx="427" cy="466"/>
            </p:xfrm>
            <a:graphic>
              <a:graphicData uri="http://schemas.openxmlformats.org/presentationml/2006/ole">
                <p:oleObj spid="_x0000_s624680" name="Equation" r:id="rId9" imgW="139680" imgH="152280" progId="Equation.DSMT4">
                  <p:embed/>
                </p:oleObj>
              </a:graphicData>
            </a:graphic>
          </p:graphicFrame>
          <p:graphicFrame>
            <p:nvGraphicFramePr>
              <p:cNvPr id="624681" name="Object 41"/>
              <p:cNvGraphicFramePr>
                <a:graphicFrameLocks noChangeAspect="1"/>
              </p:cNvGraphicFramePr>
              <p:nvPr/>
            </p:nvGraphicFramePr>
            <p:xfrm>
              <a:off x="1803" y="2287"/>
              <a:ext cx="296" cy="371"/>
            </p:xfrm>
            <a:graphic>
              <a:graphicData uri="http://schemas.openxmlformats.org/presentationml/2006/ole">
                <p:oleObj spid="_x0000_s624681" name="Equation" r:id="rId10" imgW="152280" imgH="190440" progId="Equation.DSMT4">
                  <p:embed/>
                </p:oleObj>
              </a:graphicData>
            </a:graphic>
          </p:graphicFrame>
          <p:sp>
            <p:nvSpPr>
              <p:cNvPr id="624685" name="AutoShape 45" descr="Wide upward diagonal"/>
              <p:cNvSpPr>
                <a:spLocks noChangeArrowheads="1"/>
              </p:cNvSpPr>
              <p:nvPr/>
            </p:nvSpPr>
            <p:spPr bwMode="auto">
              <a:xfrm flipH="1">
                <a:off x="1777" y="1563"/>
                <a:ext cx="2076" cy="1476"/>
              </a:xfrm>
              <a:prstGeom prst="rtTriangle">
                <a:avLst/>
              </a:prstGeom>
              <a:pattFill prst="wdUpDiag">
                <a:fgClr>
                  <a:srgbClr val="969696"/>
                </a:fgClr>
                <a:bgClr>
                  <a:schemeClr val="tx1"/>
                </a:bgClr>
              </a:patt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24686" name="Object 46"/>
              <p:cNvGraphicFramePr>
                <a:graphicFrameLocks noChangeAspect="1"/>
              </p:cNvGraphicFramePr>
              <p:nvPr/>
            </p:nvGraphicFramePr>
            <p:xfrm>
              <a:off x="1654" y="1390"/>
              <a:ext cx="193" cy="232"/>
            </p:xfrm>
            <a:graphic>
              <a:graphicData uri="http://schemas.openxmlformats.org/presentationml/2006/ole">
                <p:oleObj spid="_x0000_s624686" name="Equation" r:id="rId11" imgW="126720" imgH="152280" progId="Equation.DSMT4">
                  <p:embed/>
                </p:oleObj>
              </a:graphicData>
            </a:graphic>
          </p:graphicFrame>
          <p:sp>
            <p:nvSpPr>
              <p:cNvPr id="624687" name="Line 47"/>
              <p:cNvSpPr>
                <a:spLocks noChangeShapeType="1"/>
              </p:cNvSpPr>
              <p:nvPr/>
            </p:nvSpPr>
            <p:spPr bwMode="auto">
              <a:xfrm flipV="1">
                <a:off x="4496" y="3066"/>
                <a:ext cx="40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24688" name="Object 48"/>
              <p:cNvGraphicFramePr>
                <a:graphicFrameLocks noChangeAspect="1"/>
              </p:cNvGraphicFramePr>
              <p:nvPr/>
            </p:nvGraphicFramePr>
            <p:xfrm>
              <a:off x="4956" y="2976"/>
              <a:ext cx="176" cy="195"/>
            </p:xfrm>
            <a:graphic>
              <a:graphicData uri="http://schemas.openxmlformats.org/presentationml/2006/ole">
                <p:oleObj spid="_x0000_s624688" name="Equation" r:id="rId12" imgW="114120" imgH="126720" progId="Equation.DSMT4">
                  <p:embed/>
                </p:oleObj>
              </a:graphicData>
            </a:graphic>
          </p:graphicFrame>
          <p:sp>
            <p:nvSpPr>
              <p:cNvPr id="624690" name="Rectangle 50"/>
              <p:cNvSpPr>
                <a:spLocks noChangeArrowheads="1"/>
              </p:cNvSpPr>
              <p:nvPr/>
            </p:nvSpPr>
            <p:spPr bwMode="auto">
              <a:xfrm>
                <a:off x="1140" y="3641"/>
                <a:ext cx="3283" cy="64"/>
              </a:xfrm>
              <a:prstGeom prst="rect">
                <a:avLst/>
              </a:prstGeom>
              <a:solidFill>
                <a:srgbClr val="FF99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97" name="Text Box 57"/>
              <p:cNvSpPr txBox="1">
                <a:spLocks noChangeArrowheads="1"/>
              </p:cNvSpPr>
              <p:nvPr/>
            </p:nvSpPr>
            <p:spPr bwMode="auto">
              <a:xfrm>
                <a:off x="3722" y="1165"/>
                <a:ext cx="1459" cy="250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</a:rPr>
                  <a:t>LW decays radially</a:t>
                </a:r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678" name="Line 38"/>
              <p:cNvSpPr>
                <a:spLocks noChangeShapeType="1"/>
              </p:cNvSpPr>
              <p:nvPr/>
            </p:nvSpPr>
            <p:spPr bwMode="auto">
              <a:xfrm>
                <a:off x="2230" y="2429"/>
                <a:ext cx="16" cy="4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" name="Oval 33"/>
            <p:cNvSpPr/>
            <p:nvPr/>
          </p:nvSpPr>
          <p:spPr bwMode="auto">
            <a:xfrm>
              <a:off x="2670177" y="4785754"/>
              <a:ext cx="142504" cy="14250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826327" y="4963886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Line source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31" name="Text Box 23"/>
          <p:cNvSpPr txBox="1">
            <a:spLocks noChangeArrowheads="1"/>
          </p:cNvSpPr>
          <p:nvPr/>
        </p:nvSpPr>
        <p:spPr bwMode="auto">
          <a:xfrm>
            <a:off x="169987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Flow</a:t>
            </a:r>
          </a:p>
        </p:txBody>
      </p:sp>
      <p:graphicFrame>
        <p:nvGraphicFramePr>
          <p:cNvPr id="631832" name="Object 24"/>
          <p:cNvGraphicFramePr>
            <a:graphicFrameLocks noChangeAspect="1"/>
          </p:cNvGraphicFramePr>
          <p:nvPr/>
        </p:nvGraphicFramePr>
        <p:xfrm>
          <a:off x="1743382" y="1410617"/>
          <a:ext cx="5776003" cy="1547698"/>
        </p:xfrm>
        <a:graphic>
          <a:graphicData uri="http://schemas.openxmlformats.org/presentationml/2006/ole">
            <p:oleObj spid="_x0000_s631832" name="Equation" r:id="rId4" imgW="2844720" imgH="761760" progId="Equation.DSMT4">
              <p:embed/>
            </p:oleObj>
          </a:graphicData>
        </a:graphic>
      </p:graphicFrame>
      <p:grpSp>
        <p:nvGrpSpPr>
          <p:cNvPr id="631858" name="Group 50"/>
          <p:cNvGrpSpPr>
            <a:grpSpLocks/>
          </p:cNvGrpSpPr>
          <p:nvPr/>
        </p:nvGrpSpPr>
        <p:grpSpPr bwMode="auto">
          <a:xfrm>
            <a:off x="1640449" y="3205871"/>
            <a:ext cx="6462714" cy="3108334"/>
            <a:chOff x="1168" y="1997"/>
            <a:chExt cx="4071" cy="1958"/>
          </a:xfrm>
        </p:grpSpPr>
        <p:sp>
          <p:nvSpPr>
            <p:cNvPr id="631833" name="Line 25"/>
            <p:cNvSpPr>
              <a:spLocks noChangeShapeType="1"/>
            </p:cNvSpPr>
            <p:nvPr/>
          </p:nvSpPr>
          <p:spPr bwMode="auto">
            <a:xfrm flipV="1">
              <a:off x="3098" y="2584"/>
              <a:ext cx="826" cy="69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1834" name="Line 26"/>
            <p:cNvSpPr>
              <a:spLocks noChangeShapeType="1"/>
            </p:cNvSpPr>
            <p:nvPr/>
          </p:nvSpPr>
          <p:spPr bwMode="auto">
            <a:xfrm flipV="1">
              <a:off x="2830" y="2441"/>
              <a:ext cx="974" cy="8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1837" name="Line 29"/>
            <p:cNvSpPr>
              <a:spLocks noChangeShapeType="1"/>
            </p:cNvSpPr>
            <p:nvPr/>
          </p:nvSpPr>
          <p:spPr bwMode="auto">
            <a:xfrm flipV="1">
              <a:off x="3375" y="2728"/>
              <a:ext cx="685" cy="549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1841" name="Rectangle 33"/>
            <p:cNvSpPr>
              <a:spLocks noChangeArrowheads="1"/>
            </p:cNvSpPr>
            <p:nvPr/>
          </p:nvSpPr>
          <p:spPr bwMode="auto">
            <a:xfrm>
              <a:off x="1168" y="3297"/>
              <a:ext cx="3293" cy="59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47" name="Arc 39"/>
            <p:cNvSpPr>
              <a:spLocks/>
            </p:cNvSpPr>
            <p:nvPr/>
          </p:nvSpPr>
          <p:spPr bwMode="auto">
            <a:xfrm>
              <a:off x="2807" y="2881"/>
              <a:ext cx="261" cy="18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1848" name="Object 40"/>
            <p:cNvGraphicFramePr>
              <a:graphicFrameLocks noChangeAspect="1"/>
            </p:cNvGraphicFramePr>
            <p:nvPr/>
          </p:nvGraphicFramePr>
          <p:xfrm>
            <a:off x="2920" y="2588"/>
            <a:ext cx="229" cy="287"/>
          </p:xfrm>
          <a:graphic>
            <a:graphicData uri="http://schemas.openxmlformats.org/presentationml/2006/ole">
              <p:oleObj spid="_x0000_s631848" name="Equation" r:id="rId5" imgW="152280" imgH="190440" progId="Equation.DSMT4">
                <p:embed/>
              </p:oleObj>
            </a:graphicData>
          </a:graphic>
        </p:graphicFrame>
        <p:sp>
          <p:nvSpPr>
            <p:cNvPr id="631850" name="Line 42"/>
            <p:cNvSpPr>
              <a:spLocks noChangeShapeType="1"/>
            </p:cNvSpPr>
            <p:nvPr/>
          </p:nvSpPr>
          <p:spPr bwMode="auto">
            <a:xfrm>
              <a:off x="4557" y="3303"/>
              <a:ext cx="418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1851" name="Object 43"/>
            <p:cNvGraphicFramePr>
              <a:graphicFrameLocks noChangeAspect="1"/>
            </p:cNvGraphicFramePr>
            <p:nvPr/>
          </p:nvGraphicFramePr>
          <p:xfrm>
            <a:off x="5088" y="3232"/>
            <a:ext cx="151" cy="168"/>
          </p:xfrm>
          <a:graphic>
            <a:graphicData uri="http://schemas.openxmlformats.org/presentationml/2006/ole">
              <p:oleObj spid="_x0000_s631851" name="Equation" r:id="rId6" imgW="114120" imgH="126720" progId="Equation.DSMT4">
                <p:embed/>
              </p:oleObj>
            </a:graphicData>
          </a:graphic>
        </p:graphicFrame>
        <p:sp>
          <p:nvSpPr>
            <p:cNvPr id="631852" name="Line 44"/>
            <p:cNvSpPr>
              <a:spLocks noChangeShapeType="1"/>
            </p:cNvSpPr>
            <p:nvPr/>
          </p:nvSpPr>
          <p:spPr bwMode="auto">
            <a:xfrm flipV="1">
              <a:off x="2807" y="2264"/>
              <a:ext cx="0" cy="9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1853" name="Object 45"/>
            <p:cNvGraphicFramePr>
              <a:graphicFrameLocks noChangeAspect="1"/>
            </p:cNvGraphicFramePr>
            <p:nvPr/>
          </p:nvGraphicFramePr>
          <p:xfrm>
            <a:off x="2730" y="1997"/>
            <a:ext cx="173" cy="208"/>
          </p:xfrm>
          <a:graphic>
            <a:graphicData uri="http://schemas.openxmlformats.org/presentationml/2006/ole">
              <p:oleObj spid="_x0000_s631853" name="Equation" r:id="rId7" imgW="126720" imgH="152280" progId="Equation.DSMT4">
                <p:embed/>
              </p:oleObj>
            </a:graphicData>
          </a:graphic>
        </p:graphicFrame>
        <p:sp>
          <p:nvSpPr>
            <p:cNvPr id="631854" name="Rectangle 46"/>
            <p:cNvSpPr>
              <a:spLocks noChangeArrowheads="1"/>
            </p:cNvSpPr>
            <p:nvPr/>
          </p:nvSpPr>
          <p:spPr bwMode="auto">
            <a:xfrm>
              <a:off x="1171" y="3848"/>
              <a:ext cx="3285" cy="10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1856" name="Object 48"/>
            <p:cNvGraphicFramePr>
              <a:graphicFrameLocks noChangeAspect="1"/>
            </p:cNvGraphicFramePr>
            <p:nvPr/>
          </p:nvGraphicFramePr>
          <p:xfrm>
            <a:off x="4120" y="2298"/>
            <a:ext cx="201" cy="311"/>
          </p:xfrm>
          <a:graphic>
            <a:graphicData uri="http://schemas.openxmlformats.org/presentationml/2006/ole">
              <p:oleObj spid="_x0000_s631856" name="Equation" r:id="rId8" imgW="139680" imgH="215640" progId="Equation.DSMT4">
                <p:embed/>
              </p:oleObj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23802" y="783771"/>
            <a:ext cx="5051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Power flows in the direction of the </a:t>
            </a:r>
            <a:r>
              <a:rPr lang="en-US" sz="2000" i="1" u="sng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vector.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Flow (cont.)</a:t>
            </a:r>
          </a:p>
        </p:txBody>
      </p:sp>
      <p:graphicFrame>
        <p:nvGraphicFramePr>
          <p:cNvPr id="632849" name="Object 17"/>
          <p:cNvGraphicFramePr>
            <a:graphicFrameLocks noChangeAspect="1"/>
          </p:cNvGraphicFramePr>
          <p:nvPr/>
        </p:nvGraphicFramePr>
        <p:xfrm>
          <a:off x="398463" y="4333875"/>
          <a:ext cx="1241425" cy="584200"/>
        </p:xfrm>
        <a:graphic>
          <a:graphicData uri="http://schemas.openxmlformats.org/presentationml/2006/ole">
            <p:oleObj spid="_x0000_s632849" name="Equation" r:id="rId4" imgW="431640" imgH="203040" progId="Equation.DSMT4">
              <p:embed/>
            </p:oleObj>
          </a:graphicData>
        </a:graphic>
      </p:graphicFrame>
      <p:sp>
        <p:nvSpPr>
          <p:cNvPr id="632855" name="Text Box 23"/>
          <p:cNvSpPr txBox="1">
            <a:spLocks noChangeArrowheads="1"/>
          </p:cNvSpPr>
          <p:nvPr/>
        </p:nvSpPr>
        <p:spPr bwMode="auto">
          <a:xfrm>
            <a:off x="500063" y="39243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32882" name="Object 50"/>
          <p:cNvGraphicFramePr>
            <a:graphicFrameLocks noChangeAspect="1"/>
          </p:cNvGraphicFramePr>
          <p:nvPr/>
        </p:nvGraphicFramePr>
        <p:xfrm>
          <a:off x="244475" y="2995613"/>
          <a:ext cx="2205038" cy="801687"/>
        </p:xfrm>
        <a:graphic>
          <a:graphicData uri="http://schemas.openxmlformats.org/presentationml/2006/ole">
            <p:oleObj spid="_x0000_s632882" name="Equation" r:id="rId5" imgW="1079280" imgH="393480" progId="Equation.DSMT4">
              <p:embed/>
            </p:oleObj>
          </a:graphicData>
        </a:graphic>
      </p:graphicFrame>
      <p:sp>
        <p:nvSpPr>
          <p:cNvPr id="632883" name="Text Box 51"/>
          <p:cNvSpPr txBox="1">
            <a:spLocks noChangeArrowheads="1"/>
          </p:cNvSpPr>
          <p:nvPr/>
        </p:nvSpPr>
        <p:spPr bwMode="auto">
          <a:xfrm>
            <a:off x="427924" y="2497447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that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32886" name="Object 54"/>
          <p:cNvGraphicFramePr>
            <a:graphicFrameLocks noChangeAspect="1"/>
          </p:cNvGraphicFramePr>
          <p:nvPr/>
        </p:nvGraphicFramePr>
        <p:xfrm>
          <a:off x="2226355" y="803255"/>
          <a:ext cx="4745037" cy="557212"/>
        </p:xfrm>
        <a:graphic>
          <a:graphicData uri="http://schemas.openxmlformats.org/presentationml/2006/ole">
            <p:oleObj spid="_x0000_s632886" name="Equation" r:id="rId6" imgW="2273040" imgH="266400" progId="Equation.DSMT4">
              <p:embed/>
            </p:oleObj>
          </a:graphicData>
        </a:graphic>
      </p:graphicFrame>
      <p:sp>
        <p:nvSpPr>
          <p:cNvPr id="632891" name="Text Box 59"/>
          <p:cNvSpPr txBox="1">
            <a:spLocks noChangeArrowheads="1"/>
          </p:cNvSpPr>
          <p:nvPr/>
        </p:nvSpPr>
        <p:spPr bwMode="auto">
          <a:xfrm>
            <a:off x="2127082" y="1611871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Also,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" name="Object 57"/>
          <p:cNvGraphicFramePr>
            <a:graphicFrameLocks noChangeAspect="1"/>
          </p:cNvGraphicFramePr>
          <p:nvPr/>
        </p:nvGraphicFramePr>
        <p:xfrm>
          <a:off x="2884962" y="1561956"/>
          <a:ext cx="2995613" cy="557212"/>
        </p:xfrm>
        <a:graphic>
          <a:graphicData uri="http://schemas.openxmlformats.org/presentationml/2006/ole">
            <p:oleObj spid="_x0000_s632889" name="Equation" r:id="rId7" imgW="1434960" imgH="266400" progId="Equation.DSMT4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970907" y="2387088"/>
            <a:ext cx="6340475" cy="4076700"/>
            <a:chOff x="2530475" y="2387088"/>
            <a:chExt cx="6340475" cy="4076700"/>
          </a:xfrm>
        </p:grpSpPr>
        <p:graphicFrame>
          <p:nvGraphicFramePr>
            <p:cNvPr id="632863" name="Object 31"/>
            <p:cNvGraphicFramePr>
              <a:graphicFrameLocks noChangeAspect="1"/>
            </p:cNvGraphicFramePr>
            <p:nvPr/>
          </p:nvGraphicFramePr>
          <p:xfrm>
            <a:off x="5208588" y="2387088"/>
            <a:ext cx="1106488" cy="769938"/>
          </p:xfrm>
          <a:graphic>
            <a:graphicData uri="http://schemas.openxmlformats.org/presentationml/2006/ole">
              <p:oleObj spid="_x0000_s632863" name="Equation" r:id="rId8" imgW="291960" imgH="203040" progId="Equation.DSMT4">
                <p:embed/>
              </p:oleObj>
            </a:graphicData>
          </a:graphic>
        </p:graphicFrame>
        <p:sp>
          <p:nvSpPr>
            <p:cNvPr id="632851" name="Line 19"/>
            <p:cNvSpPr>
              <a:spLocks noChangeShapeType="1"/>
            </p:cNvSpPr>
            <p:nvPr/>
          </p:nvSpPr>
          <p:spPr bwMode="auto">
            <a:xfrm flipV="1">
              <a:off x="3454400" y="3029803"/>
              <a:ext cx="1950113" cy="23846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52" name="Rectangle 20"/>
            <p:cNvSpPr>
              <a:spLocks noChangeArrowheads="1"/>
            </p:cNvSpPr>
            <p:nvPr/>
          </p:nvSpPr>
          <p:spPr bwMode="auto">
            <a:xfrm>
              <a:off x="2530475" y="5447788"/>
              <a:ext cx="5227638" cy="9366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53" name="Line 21"/>
            <p:cNvSpPr>
              <a:spLocks noChangeShapeType="1"/>
            </p:cNvSpPr>
            <p:nvPr/>
          </p:nvSpPr>
          <p:spPr bwMode="auto">
            <a:xfrm flipH="1" flipV="1">
              <a:off x="3444875" y="3212588"/>
              <a:ext cx="9525" cy="2205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2857" name="Object 25"/>
            <p:cNvGraphicFramePr>
              <a:graphicFrameLocks noChangeAspect="1"/>
            </p:cNvGraphicFramePr>
            <p:nvPr/>
          </p:nvGraphicFramePr>
          <p:xfrm>
            <a:off x="6678613" y="5711313"/>
            <a:ext cx="341313" cy="485775"/>
          </p:xfrm>
          <a:graphic>
            <a:graphicData uri="http://schemas.openxmlformats.org/presentationml/2006/ole">
              <p:oleObj spid="_x0000_s632857" name="Equation" r:id="rId9" imgW="164880" imgH="228600" progId="Equation.DSMT4">
                <p:embed/>
              </p:oleObj>
            </a:graphicData>
          </a:graphic>
        </p:graphicFrame>
        <p:sp>
          <p:nvSpPr>
            <p:cNvPr id="632858" name="Line 26"/>
            <p:cNvSpPr>
              <a:spLocks noChangeShapeType="1"/>
            </p:cNvSpPr>
            <p:nvPr/>
          </p:nvSpPr>
          <p:spPr bwMode="auto">
            <a:xfrm flipV="1">
              <a:off x="3506788" y="3009388"/>
              <a:ext cx="3330575" cy="23812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2866" name="Object 34"/>
            <p:cNvGraphicFramePr>
              <a:graphicFrameLocks noChangeAspect="1"/>
            </p:cNvGraphicFramePr>
            <p:nvPr/>
          </p:nvGraphicFramePr>
          <p:xfrm>
            <a:off x="3332163" y="2801426"/>
            <a:ext cx="301625" cy="361950"/>
          </p:xfrm>
          <a:graphic>
            <a:graphicData uri="http://schemas.openxmlformats.org/presentationml/2006/ole">
              <p:oleObj spid="_x0000_s632866" name="Equation" r:id="rId10" imgW="126720" imgH="152280" progId="Equation.DSMT4">
                <p:embed/>
              </p:oleObj>
            </a:graphicData>
          </a:graphic>
        </p:graphicFrame>
        <p:sp>
          <p:nvSpPr>
            <p:cNvPr id="632867" name="Line 35"/>
            <p:cNvSpPr>
              <a:spLocks noChangeShapeType="1"/>
            </p:cNvSpPr>
            <p:nvPr/>
          </p:nvSpPr>
          <p:spPr bwMode="auto">
            <a:xfrm>
              <a:off x="7867650" y="5470013"/>
              <a:ext cx="611188" cy="4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2868" name="Object 36"/>
            <p:cNvGraphicFramePr>
              <a:graphicFrameLocks noChangeAspect="1"/>
            </p:cNvGraphicFramePr>
            <p:nvPr/>
          </p:nvGraphicFramePr>
          <p:xfrm>
            <a:off x="8597900" y="5331901"/>
            <a:ext cx="273050" cy="301625"/>
          </p:xfrm>
          <a:graphic>
            <a:graphicData uri="http://schemas.openxmlformats.org/presentationml/2006/ole">
              <p:oleObj spid="_x0000_s632868" name="Equation" r:id="rId11" imgW="114120" imgH="126720" progId="Equation.DSMT4">
                <p:embed/>
              </p:oleObj>
            </a:graphicData>
          </a:graphic>
        </p:graphicFrame>
        <p:graphicFrame>
          <p:nvGraphicFramePr>
            <p:cNvPr id="632869" name="Object 37"/>
            <p:cNvGraphicFramePr>
              <a:graphicFrameLocks noChangeAspect="1"/>
            </p:cNvGraphicFramePr>
            <p:nvPr/>
          </p:nvGraphicFramePr>
          <p:xfrm>
            <a:off x="7115175" y="2725226"/>
            <a:ext cx="873125" cy="468313"/>
          </p:xfrm>
          <a:graphic>
            <a:graphicData uri="http://schemas.openxmlformats.org/presentationml/2006/ole">
              <p:oleObj spid="_x0000_s632869" name="Equation" r:id="rId12" imgW="355320" imgH="190440" progId="Equation.DSMT4">
                <p:embed/>
              </p:oleObj>
            </a:graphicData>
          </a:graphic>
        </p:graphicFrame>
        <p:sp>
          <p:nvSpPr>
            <p:cNvPr id="632872" name="Line 40"/>
            <p:cNvSpPr>
              <a:spLocks noChangeShapeType="1"/>
            </p:cNvSpPr>
            <p:nvPr/>
          </p:nvSpPr>
          <p:spPr bwMode="auto">
            <a:xfrm flipV="1">
              <a:off x="3992563" y="4582601"/>
              <a:ext cx="695325" cy="84772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76" name="Line 44"/>
            <p:cNvSpPr>
              <a:spLocks noChangeShapeType="1"/>
            </p:cNvSpPr>
            <p:nvPr/>
          </p:nvSpPr>
          <p:spPr bwMode="auto">
            <a:xfrm flipV="1">
              <a:off x="4319588" y="4161913"/>
              <a:ext cx="984250" cy="127793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77" name="Line 45"/>
            <p:cNvSpPr>
              <a:spLocks noChangeShapeType="1"/>
            </p:cNvSpPr>
            <p:nvPr/>
          </p:nvSpPr>
          <p:spPr bwMode="auto">
            <a:xfrm flipV="1">
              <a:off x="4659313" y="3607876"/>
              <a:ext cx="1403350" cy="18303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78" name="Line 46"/>
            <p:cNvSpPr>
              <a:spLocks noChangeShapeType="1"/>
            </p:cNvSpPr>
            <p:nvPr/>
          </p:nvSpPr>
          <p:spPr bwMode="auto">
            <a:xfrm flipV="1">
              <a:off x="5051425" y="3050663"/>
              <a:ext cx="1797050" cy="236537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79" name="Line 47"/>
            <p:cNvSpPr>
              <a:spLocks noChangeShapeType="1"/>
            </p:cNvSpPr>
            <p:nvPr/>
          </p:nvSpPr>
          <p:spPr bwMode="auto">
            <a:xfrm flipV="1">
              <a:off x="3705225" y="5054088"/>
              <a:ext cx="304800" cy="37147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81" name="Oval 49"/>
            <p:cNvSpPr>
              <a:spLocks noChangeArrowheads="1"/>
            </p:cNvSpPr>
            <p:nvPr/>
          </p:nvSpPr>
          <p:spPr bwMode="auto">
            <a:xfrm>
              <a:off x="3371850" y="5379526"/>
              <a:ext cx="149225" cy="1397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84" name="Rectangle 52"/>
            <p:cNvSpPr>
              <a:spLocks noChangeArrowheads="1"/>
            </p:cNvSpPr>
            <p:nvPr/>
          </p:nvSpPr>
          <p:spPr bwMode="auto">
            <a:xfrm>
              <a:off x="2538413" y="6374888"/>
              <a:ext cx="5214938" cy="8890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2888" name="Object 56"/>
            <p:cNvGraphicFramePr>
              <a:graphicFrameLocks noChangeAspect="1"/>
            </p:cNvGraphicFramePr>
            <p:nvPr/>
          </p:nvGraphicFramePr>
          <p:xfrm>
            <a:off x="5529263" y="4639751"/>
            <a:ext cx="439738" cy="550863"/>
          </p:xfrm>
          <a:graphic>
            <a:graphicData uri="http://schemas.openxmlformats.org/presentationml/2006/ole">
              <p:oleObj spid="_x0000_s632888" name="Equation" r:id="rId13" imgW="152280" imgH="190440" progId="Equation.DSMT4">
                <p:embed/>
              </p:oleObj>
            </a:graphicData>
          </a:graphic>
        </p:graphicFrame>
        <p:sp>
          <p:nvSpPr>
            <p:cNvPr id="632889" name="Line 57"/>
            <p:cNvSpPr>
              <a:spLocks noChangeShapeType="1"/>
            </p:cNvSpPr>
            <p:nvPr/>
          </p:nvSpPr>
          <p:spPr bwMode="auto">
            <a:xfrm flipV="1">
              <a:off x="5200650" y="4614351"/>
              <a:ext cx="0" cy="4953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90" name="Freeform 58"/>
            <p:cNvSpPr>
              <a:spLocks/>
            </p:cNvSpPr>
            <p:nvPr/>
          </p:nvSpPr>
          <p:spPr bwMode="auto">
            <a:xfrm>
              <a:off x="5231452" y="4871526"/>
              <a:ext cx="179388" cy="698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6" y="6"/>
                </a:cxn>
                <a:cxn ang="0">
                  <a:pos x="113" y="44"/>
                </a:cxn>
              </a:cxnLst>
              <a:rect l="0" t="0" r="r" b="b"/>
              <a:pathLst>
                <a:path w="113" h="44">
                  <a:moveTo>
                    <a:pt x="0" y="6"/>
                  </a:moveTo>
                  <a:cubicBezTo>
                    <a:pt x="23" y="3"/>
                    <a:pt x="47" y="0"/>
                    <a:pt x="66" y="6"/>
                  </a:cubicBezTo>
                  <a:cubicBezTo>
                    <a:pt x="85" y="12"/>
                    <a:pt x="99" y="28"/>
                    <a:pt x="113" y="44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2" name="Object 48"/>
            <p:cNvGraphicFramePr>
              <a:graphicFrameLocks noChangeAspect="1"/>
            </p:cNvGraphicFramePr>
            <p:nvPr/>
          </p:nvGraphicFramePr>
          <p:xfrm>
            <a:off x="6421753" y="3944966"/>
            <a:ext cx="374832" cy="579965"/>
          </p:xfrm>
          <a:graphic>
            <a:graphicData uri="http://schemas.openxmlformats.org/presentationml/2006/ole">
              <p:oleObj spid="_x0000_s632890" name="Equation" r:id="rId14" imgW="139680" imgH="215640" progId="Equation.DSMT4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6782939" y="4176214"/>
            <a:ext cx="2033515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Note: There is no amplitude change along the rays (</a:t>
            </a:r>
            <a:r>
              <a:rPr lang="en-US" sz="1200" i="1" u="sng" dirty="0" smtClean="0">
                <a:solidFill>
                  <a:schemeClr val="bg2"/>
                </a:solidFill>
                <a:sym typeface="Symbol"/>
              </a:rPr>
              <a:t> </a:t>
            </a:r>
            <a:r>
              <a:rPr lang="en-US" sz="1200" dirty="0" smtClean="0">
                <a:solidFill>
                  <a:schemeClr val="bg2"/>
                </a:solidFill>
                <a:sym typeface="Symbol"/>
              </a:rPr>
              <a:t>is perpendicular to </a:t>
            </a:r>
            <a:r>
              <a:rPr lang="en-US" sz="1200" i="1" u="sng" dirty="0" smtClean="0">
                <a:solidFill>
                  <a:schemeClr val="bg2"/>
                </a:solidFill>
                <a:sym typeface="Symbol"/>
              </a:rPr>
              <a:t></a:t>
            </a:r>
            <a:r>
              <a:rPr lang="en-US" sz="1200" dirty="0" smtClean="0">
                <a:solidFill>
                  <a:schemeClr val="bg2"/>
                </a:solidFill>
                <a:sym typeface="Symbol"/>
              </a:rPr>
              <a:t> in a lossless region).</a:t>
            </a:r>
            <a:endParaRPr lang="en-US" sz="1200" i="1" u="sng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ESDP (Extreme SDP)</a:t>
            </a:r>
          </a:p>
        </p:txBody>
      </p:sp>
      <p:sp>
        <p:nvSpPr>
          <p:cNvPr id="633863" name="Text Box 7"/>
          <p:cNvSpPr txBox="1">
            <a:spLocks noChangeArrowheads="1"/>
          </p:cNvSpPr>
          <p:nvPr/>
        </p:nvSpPr>
        <p:spPr bwMode="auto">
          <a:xfrm>
            <a:off x="7551738" y="2249488"/>
            <a:ext cx="107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ESDP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972872" y="1971320"/>
            <a:ext cx="4571352" cy="4710097"/>
            <a:chOff x="3079750" y="1828816"/>
            <a:chExt cx="4571352" cy="4710097"/>
          </a:xfrm>
        </p:grpSpPr>
        <p:sp>
          <p:nvSpPr>
            <p:cNvPr id="633882" name="Rectangle 26"/>
            <p:cNvSpPr>
              <a:spLocks noChangeArrowheads="1"/>
            </p:cNvSpPr>
            <p:nvPr/>
          </p:nvSpPr>
          <p:spPr bwMode="auto">
            <a:xfrm>
              <a:off x="4137025" y="4394200"/>
              <a:ext cx="1841500" cy="2006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859" name="Line 3"/>
            <p:cNvSpPr>
              <a:spLocks noChangeShapeType="1"/>
            </p:cNvSpPr>
            <p:nvPr/>
          </p:nvSpPr>
          <p:spPr bwMode="auto">
            <a:xfrm flipV="1">
              <a:off x="4125913" y="2347913"/>
              <a:ext cx="0" cy="4191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3860" name="Line 4"/>
            <p:cNvSpPr>
              <a:spLocks noChangeShapeType="1"/>
            </p:cNvSpPr>
            <p:nvPr/>
          </p:nvSpPr>
          <p:spPr bwMode="auto">
            <a:xfrm>
              <a:off x="3079750" y="4387850"/>
              <a:ext cx="40909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3861" name="Object 5"/>
            <p:cNvGraphicFramePr>
              <a:graphicFrameLocks noChangeAspect="1"/>
            </p:cNvGraphicFramePr>
            <p:nvPr/>
          </p:nvGraphicFramePr>
          <p:xfrm>
            <a:off x="3959151" y="1828816"/>
            <a:ext cx="317020" cy="473034"/>
          </p:xfrm>
          <a:graphic>
            <a:graphicData uri="http://schemas.openxmlformats.org/presentationml/2006/ole">
              <p:oleObj spid="_x0000_s633861" name="Equation" r:id="rId4" imgW="164880" imgH="228600" progId="Equation.DSMT4">
                <p:embed/>
              </p:oleObj>
            </a:graphicData>
          </a:graphic>
        </p:graphicFrame>
        <p:graphicFrame>
          <p:nvGraphicFramePr>
            <p:cNvPr id="633862" name="Object 6"/>
            <p:cNvGraphicFramePr>
              <a:graphicFrameLocks noChangeAspect="1"/>
            </p:cNvGraphicFramePr>
            <p:nvPr/>
          </p:nvGraphicFramePr>
          <p:xfrm>
            <a:off x="7305676" y="4132616"/>
            <a:ext cx="345426" cy="477797"/>
          </p:xfrm>
          <a:graphic>
            <a:graphicData uri="http://schemas.openxmlformats.org/presentationml/2006/ole">
              <p:oleObj spid="_x0000_s633862" name="Equation" r:id="rId5" imgW="177480" imgH="228600" progId="Equation.DSMT4">
                <p:embed/>
              </p:oleObj>
            </a:graphicData>
          </a:graphic>
        </p:graphicFrame>
        <p:sp>
          <p:nvSpPr>
            <p:cNvPr id="633865" name="Freeform 9"/>
            <p:cNvSpPr>
              <a:spLocks/>
            </p:cNvSpPr>
            <p:nvPr/>
          </p:nvSpPr>
          <p:spPr bwMode="auto">
            <a:xfrm>
              <a:off x="4694238" y="2406650"/>
              <a:ext cx="2692400" cy="3856038"/>
            </a:xfrm>
            <a:custGeom>
              <a:avLst/>
              <a:gdLst/>
              <a:ahLst/>
              <a:cxnLst>
                <a:cxn ang="0">
                  <a:pos x="0" y="2429"/>
                </a:cxn>
                <a:cxn ang="0">
                  <a:pos x="352" y="1412"/>
                </a:cxn>
                <a:cxn ang="0">
                  <a:pos x="875" y="534"/>
                </a:cxn>
                <a:cxn ang="0">
                  <a:pos x="986" y="0"/>
                </a:cxn>
              </a:cxnLst>
              <a:rect l="0" t="0" r="r" b="b"/>
              <a:pathLst>
                <a:path w="986" h="2429">
                  <a:moveTo>
                    <a:pt x="0" y="2429"/>
                  </a:moveTo>
                  <a:cubicBezTo>
                    <a:pt x="128" y="1885"/>
                    <a:pt x="152" y="1709"/>
                    <a:pt x="352" y="1412"/>
                  </a:cubicBezTo>
                  <a:cubicBezTo>
                    <a:pt x="553" y="1114"/>
                    <a:pt x="789" y="862"/>
                    <a:pt x="875" y="534"/>
                  </a:cubicBezTo>
                  <a:cubicBezTo>
                    <a:pt x="961" y="207"/>
                    <a:pt x="963" y="111"/>
                    <a:pt x="986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3874" name="Object 18"/>
            <p:cNvGraphicFramePr>
              <a:graphicFrameLocks noChangeAspect="1"/>
            </p:cNvGraphicFramePr>
            <p:nvPr/>
          </p:nvGraphicFramePr>
          <p:xfrm>
            <a:off x="6049963" y="4394200"/>
            <a:ext cx="339725" cy="763588"/>
          </p:xfrm>
          <a:graphic>
            <a:graphicData uri="http://schemas.openxmlformats.org/presentationml/2006/ole">
              <p:oleObj spid="_x0000_s633874" name="Equation" r:id="rId6" imgW="152280" imgH="342720" progId="Equation.DSMT4">
                <p:embed/>
              </p:oleObj>
            </a:graphicData>
          </a:graphic>
        </p:graphicFrame>
        <p:sp>
          <p:nvSpPr>
            <p:cNvPr id="633875" name="Line 19"/>
            <p:cNvSpPr>
              <a:spLocks noChangeShapeType="1"/>
            </p:cNvSpPr>
            <p:nvPr/>
          </p:nvSpPr>
          <p:spPr bwMode="auto">
            <a:xfrm>
              <a:off x="5992813" y="2370138"/>
              <a:ext cx="0" cy="4057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3876" name="Line 20"/>
            <p:cNvSpPr>
              <a:spLocks noChangeShapeType="1"/>
            </p:cNvSpPr>
            <p:nvPr/>
          </p:nvSpPr>
          <p:spPr bwMode="auto">
            <a:xfrm flipV="1">
              <a:off x="7104063" y="2978150"/>
              <a:ext cx="87312" cy="2254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3877" name="Text Box 21"/>
            <p:cNvSpPr txBox="1">
              <a:spLocks noChangeArrowheads="1"/>
            </p:cNvSpPr>
            <p:nvPr/>
          </p:nvSpPr>
          <p:spPr bwMode="auto">
            <a:xfrm>
              <a:off x="4383088" y="4708525"/>
              <a:ext cx="7239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Fast</a:t>
              </a:r>
            </a:p>
          </p:txBody>
        </p:sp>
        <p:sp>
          <p:nvSpPr>
            <p:cNvPr id="633878" name="Text Box 22"/>
            <p:cNvSpPr txBox="1">
              <a:spLocks noChangeArrowheads="1"/>
            </p:cNvSpPr>
            <p:nvPr/>
          </p:nvSpPr>
          <p:spPr bwMode="auto">
            <a:xfrm>
              <a:off x="5129213" y="5561013"/>
              <a:ext cx="8858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Slow</a:t>
              </a:r>
            </a:p>
          </p:txBody>
        </p:sp>
      </p:grpSp>
      <p:sp>
        <p:nvSpPr>
          <p:cNvPr id="633880" name="Text Box 24"/>
          <p:cNvSpPr txBox="1">
            <a:spLocks noChangeArrowheads="1"/>
          </p:cNvSpPr>
          <p:nvPr/>
        </p:nvSpPr>
        <p:spPr bwMode="auto">
          <a:xfrm>
            <a:off x="285750" y="4133850"/>
            <a:ext cx="2070100" cy="14779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We can show that the </a:t>
            </a:r>
            <a:r>
              <a:rPr lang="en-US">
                <a:solidFill>
                  <a:schemeClr val="hlink"/>
                </a:solidFill>
              </a:rPr>
              <a:t>ESDP</a:t>
            </a:r>
            <a:r>
              <a:rPr lang="en-US">
                <a:solidFill>
                  <a:schemeClr val="bg1"/>
                </a:solidFill>
              </a:rPr>
              <a:t> divides the LW region into </a:t>
            </a:r>
            <a:r>
              <a:rPr lang="en-US">
                <a:solidFill>
                  <a:schemeClr val="hlink"/>
                </a:solidFill>
              </a:rPr>
              <a:t>slow-wave</a:t>
            </a:r>
            <a:r>
              <a:rPr lang="en-US">
                <a:solidFill>
                  <a:schemeClr val="bg1"/>
                </a:solidFill>
              </a:rPr>
              <a:t> and </a:t>
            </a:r>
            <a:r>
              <a:rPr lang="en-US">
                <a:solidFill>
                  <a:schemeClr val="hlink"/>
                </a:solidFill>
              </a:rPr>
              <a:t>fast-wave</a:t>
            </a:r>
            <a:r>
              <a:rPr lang="en-US">
                <a:solidFill>
                  <a:schemeClr val="bg1"/>
                </a:solidFill>
              </a:rPr>
              <a:t> regions.</a:t>
            </a:r>
          </a:p>
        </p:txBody>
      </p:sp>
      <p:sp>
        <p:nvSpPr>
          <p:cNvPr id="633885" name="Text Box 29"/>
          <p:cNvSpPr txBox="1">
            <a:spLocks noChangeArrowheads="1"/>
          </p:cNvSpPr>
          <p:nvPr/>
        </p:nvSpPr>
        <p:spPr bwMode="auto">
          <a:xfrm>
            <a:off x="336550" y="1250950"/>
            <a:ext cx="2413000" cy="1752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>
                <a:solidFill>
                  <a:schemeClr val="hlink"/>
                </a:solidFill>
              </a:rPr>
              <a:t>ESDP</a:t>
            </a:r>
            <a:r>
              <a:rPr lang="en-US">
                <a:solidFill>
                  <a:schemeClr val="bg1"/>
                </a:solidFill>
              </a:rPr>
              <a:t> is important for evaluating the fields on the </a:t>
            </a:r>
            <a:r>
              <a:rPr lang="en-US">
                <a:solidFill>
                  <a:schemeClr val="hlink"/>
                </a:solidFill>
              </a:rPr>
              <a:t>interface</a:t>
            </a:r>
            <a:r>
              <a:rPr lang="en-US">
                <a:solidFill>
                  <a:schemeClr val="bg1"/>
                </a:solidFill>
              </a:rPr>
              <a:t> (which determines the far-field pattern).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0718" y="855023"/>
            <a:ext cx="40547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The ESDP is the SDP for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  <a:sym typeface="Symbol"/>
              </a:rPr>
              <a:t>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Symbol"/>
              </a:rPr>
              <a:t> =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  <a:sym typeface="Symbol"/>
              </a:rPr>
              <a:t>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Symbol"/>
              </a:rPr>
              <a:t> / 2</a:t>
            </a:r>
            <a:r>
              <a:rPr lang="en-US" sz="2000" dirty="0" smtClean="0">
                <a:solidFill>
                  <a:schemeClr val="bg2"/>
                </a:solidFill>
                <a:sym typeface="Symbol"/>
              </a:rPr>
              <a:t>.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4651128" y="1405897"/>
          <a:ext cx="1476540" cy="381864"/>
        </p:xfrm>
        <a:graphic>
          <a:graphicData uri="http://schemas.openxmlformats.org/presentationml/2006/ole">
            <p:oleObj spid="_x0000_s633876" name="Equation" r:id="rId7" imgW="7365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ESDP (cont.)</a:t>
            </a:r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5889625" y="1425575"/>
            <a:ext cx="1046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(SDP)</a:t>
            </a:r>
          </a:p>
        </p:txBody>
      </p:sp>
      <p:sp>
        <p:nvSpPr>
          <p:cNvPr id="634896" name="Text Box 16"/>
          <p:cNvSpPr txBox="1">
            <a:spLocks noChangeArrowheads="1"/>
          </p:cNvSpPr>
          <p:nvPr/>
        </p:nvSpPr>
        <p:spPr bwMode="auto">
          <a:xfrm>
            <a:off x="5894388" y="1947863"/>
            <a:ext cx="1276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(ESDP)</a:t>
            </a:r>
          </a:p>
        </p:txBody>
      </p:sp>
      <p:graphicFrame>
        <p:nvGraphicFramePr>
          <p:cNvPr id="634897" name="Object 17"/>
          <p:cNvGraphicFramePr>
            <a:graphicFrameLocks noChangeAspect="1"/>
          </p:cNvGraphicFramePr>
          <p:nvPr/>
        </p:nvGraphicFramePr>
        <p:xfrm>
          <a:off x="2773363" y="1374713"/>
          <a:ext cx="3017837" cy="1071562"/>
        </p:xfrm>
        <a:graphic>
          <a:graphicData uri="http://schemas.openxmlformats.org/presentationml/2006/ole">
            <p:oleObj spid="_x0000_s634897" name="Equation" r:id="rId4" imgW="1180800" imgH="419040" progId="Equation.DSMT4">
              <p:embed/>
            </p:oleObj>
          </a:graphicData>
        </a:graphic>
      </p:graphicFrame>
      <p:sp>
        <p:nvSpPr>
          <p:cNvPr id="634898" name="Text Box 18"/>
          <p:cNvSpPr txBox="1">
            <a:spLocks noChangeArrowheads="1"/>
          </p:cNvSpPr>
          <p:nvPr/>
        </p:nvSpPr>
        <p:spPr bwMode="auto">
          <a:xfrm>
            <a:off x="1233488" y="3325875"/>
            <a:ext cx="1393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Recall that</a:t>
            </a:r>
          </a:p>
        </p:txBody>
      </p:sp>
      <p:graphicFrame>
        <p:nvGraphicFramePr>
          <p:cNvPr id="634899" name="Object 19"/>
          <p:cNvGraphicFramePr>
            <a:graphicFrameLocks noChangeAspect="1"/>
          </p:cNvGraphicFramePr>
          <p:nvPr/>
        </p:nvGraphicFramePr>
        <p:xfrm>
          <a:off x="2797175" y="3289300"/>
          <a:ext cx="3190875" cy="1174750"/>
        </p:xfrm>
        <a:graphic>
          <a:graphicData uri="http://schemas.openxmlformats.org/presentationml/2006/ole">
            <p:oleObj spid="_x0000_s634899" name="Equation" r:id="rId5" imgW="1206360" imgH="444240" progId="Equation.DSMT4">
              <p:embed/>
            </p:oleObj>
          </a:graphicData>
        </a:graphic>
      </p:graphicFrame>
      <p:graphicFrame>
        <p:nvGraphicFramePr>
          <p:cNvPr id="634900" name="Object 20"/>
          <p:cNvGraphicFramePr>
            <a:graphicFrameLocks noChangeAspect="1"/>
          </p:cNvGraphicFramePr>
          <p:nvPr/>
        </p:nvGraphicFramePr>
        <p:xfrm>
          <a:off x="2903538" y="5283200"/>
          <a:ext cx="3001962" cy="1127125"/>
        </p:xfrm>
        <a:graphic>
          <a:graphicData uri="http://schemas.openxmlformats.org/presentationml/2006/ole">
            <p:oleObj spid="_x0000_s634900" name="Equation" r:id="rId6" imgW="1117440" imgH="419040" progId="Equation.DSMT4">
              <p:embed/>
            </p:oleObj>
          </a:graphicData>
        </a:graphic>
      </p:graphicFrame>
      <p:sp>
        <p:nvSpPr>
          <p:cNvPr id="634901" name="Text Box 21"/>
          <p:cNvSpPr txBox="1">
            <a:spLocks noChangeArrowheads="1"/>
          </p:cNvSpPr>
          <p:nvPr/>
        </p:nvSpPr>
        <p:spPr bwMode="auto">
          <a:xfrm>
            <a:off x="1035050" y="1444625"/>
            <a:ext cx="1685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see this:</a:t>
            </a:r>
          </a:p>
        </p:txBody>
      </p:sp>
      <p:sp>
        <p:nvSpPr>
          <p:cNvPr id="634902" name="Text Box 22"/>
          <p:cNvSpPr txBox="1">
            <a:spLocks noChangeArrowheads="1"/>
          </p:cNvSpPr>
          <p:nvPr/>
        </p:nvSpPr>
        <p:spPr bwMode="auto">
          <a:xfrm>
            <a:off x="1811338" y="5332413"/>
            <a:ext cx="1042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ESDP (cont.)</a:t>
            </a:r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209675" y="2767013"/>
            <a:ext cx="2306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Fast-wave region: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1289050" y="3938588"/>
            <a:ext cx="2681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Slow-wave region:</a:t>
            </a:r>
          </a:p>
        </p:txBody>
      </p:sp>
      <p:graphicFrame>
        <p:nvGraphicFramePr>
          <p:cNvPr id="635913" name="Object 9"/>
          <p:cNvGraphicFramePr>
            <a:graphicFrameLocks noChangeAspect="1"/>
          </p:cNvGraphicFramePr>
          <p:nvPr/>
        </p:nvGraphicFramePr>
        <p:xfrm>
          <a:off x="3109913" y="1257300"/>
          <a:ext cx="2717800" cy="1006475"/>
        </p:xfrm>
        <a:graphic>
          <a:graphicData uri="http://schemas.openxmlformats.org/presentationml/2006/ole">
            <p:oleObj spid="_x0000_s635913" name="Equation" r:id="rId4" imgW="1028520" imgH="380880" progId="Equation.DSMT4">
              <p:embed/>
            </p:oleObj>
          </a:graphicData>
        </a:graphic>
      </p:graphicFrame>
      <p:graphicFrame>
        <p:nvGraphicFramePr>
          <p:cNvPr id="635914" name="Object 10"/>
          <p:cNvGraphicFramePr>
            <a:graphicFrameLocks noChangeAspect="1"/>
          </p:cNvGraphicFramePr>
          <p:nvPr/>
        </p:nvGraphicFramePr>
        <p:xfrm>
          <a:off x="3762375" y="2528888"/>
          <a:ext cx="879475" cy="942975"/>
        </p:xfrm>
        <a:graphic>
          <a:graphicData uri="http://schemas.openxmlformats.org/presentationml/2006/ole">
            <p:oleObj spid="_x0000_s635914" name="Equation" r:id="rId5" imgW="355320" imgH="380880" progId="Equation.DSMT4">
              <p:embed/>
            </p:oleObj>
          </a:graphicData>
        </a:graphic>
      </p:graphicFrame>
      <p:graphicFrame>
        <p:nvGraphicFramePr>
          <p:cNvPr id="635915" name="Object 11"/>
          <p:cNvGraphicFramePr>
            <a:graphicFrameLocks noChangeAspect="1"/>
          </p:cNvGraphicFramePr>
          <p:nvPr/>
        </p:nvGraphicFramePr>
        <p:xfrm>
          <a:off x="3736975" y="3684588"/>
          <a:ext cx="879475" cy="942975"/>
        </p:xfrm>
        <a:graphic>
          <a:graphicData uri="http://schemas.openxmlformats.org/presentationml/2006/ole">
            <p:oleObj spid="_x0000_s635915" name="Equation" r:id="rId6" imgW="355320" imgH="380880" progId="Equation.DSMT4">
              <p:embed/>
            </p:oleObj>
          </a:graphicData>
        </a:graphic>
      </p:graphicFrame>
      <p:sp>
        <p:nvSpPr>
          <p:cNvPr id="635918" name="Text Box 14"/>
          <p:cNvSpPr txBox="1">
            <a:spLocks noChangeArrowheads="1"/>
          </p:cNvSpPr>
          <p:nvPr/>
        </p:nvSpPr>
        <p:spPr bwMode="auto">
          <a:xfrm>
            <a:off x="1820863" y="1498600"/>
            <a:ext cx="1019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35919" name="Object 15"/>
          <p:cNvGraphicFramePr>
            <a:graphicFrameLocks noChangeAspect="1"/>
          </p:cNvGraphicFramePr>
          <p:nvPr/>
        </p:nvGraphicFramePr>
        <p:xfrm>
          <a:off x="3638550" y="5221288"/>
          <a:ext cx="2303463" cy="493712"/>
        </p:xfrm>
        <a:graphic>
          <a:graphicData uri="http://schemas.openxmlformats.org/presentationml/2006/ole">
            <p:oleObj spid="_x0000_s635919" name="Equation" r:id="rId7" imgW="888840" imgH="190440" progId="Equation.DSMT4">
              <p:embed/>
            </p:oleObj>
          </a:graphicData>
        </a:graphic>
      </p:graphicFrame>
      <p:graphicFrame>
        <p:nvGraphicFramePr>
          <p:cNvPr id="635921" name="Object 17"/>
          <p:cNvGraphicFramePr>
            <a:graphicFrameLocks noChangeAspect="1"/>
          </p:cNvGraphicFramePr>
          <p:nvPr/>
        </p:nvGraphicFramePr>
        <p:xfrm>
          <a:off x="5575300" y="2751138"/>
          <a:ext cx="2516188" cy="536575"/>
        </p:xfrm>
        <a:graphic>
          <a:graphicData uri="http://schemas.openxmlformats.org/presentationml/2006/ole">
            <p:oleObj spid="_x0000_s635921" name="Equation" r:id="rId8" imgW="952200" imgH="203040" progId="Equation.DSMT4">
              <p:embed/>
            </p:oleObj>
          </a:graphicData>
        </a:graphic>
      </p:graphicFrame>
      <p:graphicFrame>
        <p:nvGraphicFramePr>
          <p:cNvPr id="635922" name="Object 18"/>
          <p:cNvGraphicFramePr>
            <a:graphicFrameLocks noChangeAspect="1"/>
          </p:cNvGraphicFramePr>
          <p:nvPr/>
        </p:nvGraphicFramePr>
        <p:xfrm>
          <a:off x="5467350" y="3898900"/>
          <a:ext cx="2516188" cy="536575"/>
        </p:xfrm>
        <a:graphic>
          <a:graphicData uri="http://schemas.openxmlformats.org/presentationml/2006/ole">
            <p:oleObj spid="_x0000_s635922" name="Equation" r:id="rId9" imgW="952200" imgH="203040" progId="Equation.DSMT4">
              <p:embed/>
            </p:oleObj>
          </a:graphicData>
        </a:graphic>
      </p:graphicFrame>
      <p:sp>
        <p:nvSpPr>
          <p:cNvPr id="635923" name="Text Box 19"/>
          <p:cNvSpPr txBox="1">
            <a:spLocks noChangeArrowheads="1"/>
          </p:cNvSpPr>
          <p:nvPr/>
        </p:nvSpPr>
        <p:spPr bwMode="auto">
          <a:xfrm>
            <a:off x="958850" y="5267325"/>
            <a:ext cx="292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Compare with </a:t>
            </a:r>
            <a:r>
              <a:rPr lang="en-US" sz="2000">
                <a:solidFill>
                  <a:schemeClr val="hlink"/>
                </a:solidFill>
              </a:rPr>
              <a:t>ESDP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2388363" y="0"/>
            <a:ext cx="40306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ESDP (cont.)</a:t>
            </a:r>
          </a:p>
        </p:txBody>
      </p:sp>
      <p:graphicFrame>
        <p:nvGraphicFramePr>
          <p:cNvPr id="654339" name="Object 3"/>
          <p:cNvGraphicFramePr>
            <a:graphicFrameLocks noChangeAspect="1"/>
          </p:cNvGraphicFramePr>
          <p:nvPr/>
        </p:nvGraphicFramePr>
        <p:xfrm>
          <a:off x="7470775" y="2601913"/>
          <a:ext cx="990600" cy="349250"/>
        </p:xfrm>
        <a:graphic>
          <a:graphicData uri="http://schemas.openxmlformats.org/presentationml/2006/ole">
            <p:oleObj spid="_x0000_s654339" name="Equation" r:id="rId4" imgW="469800" imgH="164880" progId="Equation.DSMT4">
              <p:embed/>
            </p:oleObj>
          </a:graphicData>
        </a:graphic>
      </p:graphicFrame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4137025" y="4394200"/>
            <a:ext cx="1841500" cy="2006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41" name="Line 5"/>
          <p:cNvSpPr>
            <a:spLocks noChangeShapeType="1"/>
          </p:cNvSpPr>
          <p:nvPr/>
        </p:nvSpPr>
        <p:spPr bwMode="auto">
          <a:xfrm flipV="1">
            <a:off x="4125913" y="2347913"/>
            <a:ext cx="0" cy="4191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4342" name="Line 6"/>
          <p:cNvSpPr>
            <a:spLocks noChangeShapeType="1"/>
          </p:cNvSpPr>
          <p:nvPr/>
        </p:nvSpPr>
        <p:spPr bwMode="auto">
          <a:xfrm>
            <a:off x="3079750" y="4387850"/>
            <a:ext cx="40909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54343" name="Object 7"/>
          <p:cNvGraphicFramePr>
            <a:graphicFrameLocks noChangeAspect="1"/>
          </p:cNvGraphicFramePr>
          <p:nvPr/>
        </p:nvGraphicFramePr>
        <p:xfrm>
          <a:off x="3994770" y="1828802"/>
          <a:ext cx="293144" cy="437408"/>
        </p:xfrm>
        <a:graphic>
          <a:graphicData uri="http://schemas.openxmlformats.org/presentationml/2006/ole">
            <p:oleObj spid="_x0000_s654343" name="Equation" r:id="rId5" imgW="164880" imgH="228600" progId="Equation.DSMT4">
              <p:embed/>
            </p:oleObj>
          </a:graphicData>
        </a:graphic>
      </p:graphicFrame>
      <p:graphicFrame>
        <p:nvGraphicFramePr>
          <p:cNvPr id="654344" name="Object 8"/>
          <p:cNvGraphicFramePr>
            <a:graphicFrameLocks noChangeAspect="1"/>
          </p:cNvGraphicFramePr>
          <p:nvPr/>
        </p:nvGraphicFramePr>
        <p:xfrm>
          <a:off x="7317552" y="4180114"/>
          <a:ext cx="302500" cy="418423"/>
        </p:xfrm>
        <a:graphic>
          <a:graphicData uri="http://schemas.openxmlformats.org/presentationml/2006/ole">
            <p:oleObj spid="_x0000_s654344" name="Equation" r:id="rId6" imgW="177480" imgH="228600" progId="Equation.DSMT4">
              <p:embed/>
            </p:oleObj>
          </a:graphicData>
        </a:graphic>
      </p:graphicFrame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7551738" y="2249488"/>
            <a:ext cx="107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ESDP</a:t>
            </a:r>
          </a:p>
        </p:txBody>
      </p:sp>
      <p:sp>
        <p:nvSpPr>
          <p:cNvPr id="654346" name="Freeform 10"/>
          <p:cNvSpPr>
            <a:spLocks/>
          </p:cNvSpPr>
          <p:nvPr/>
        </p:nvSpPr>
        <p:spPr bwMode="auto">
          <a:xfrm>
            <a:off x="4694238" y="2406650"/>
            <a:ext cx="2692400" cy="3856038"/>
          </a:xfrm>
          <a:custGeom>
            <a:avLst/>
            <a:gdLst/>
            <a:ahLst/>
            <a:cxnLst>
              <a:cxn ang="0">
                <a:pos x="0" y="2429"/>
              </a:cxn>
              <a:cxn ang="0">
                <a:pos x="352" y="1412"/>
              </a:cxn>
              <a:cxn ang="0">
                <a:pos x="875" y="534"/>
              </a:cxn>
              <a:cxn ang="0">
                <a:pos x="986" y="0"/>
              </a:cxn>
            </a:cxnLst>
            <a:rect l="0" t="0" r="r" b="b"/>
            <a:pathLst>
              <a:path w="986" h="2429">
                <a:moveTo>
                  <a:pt x="0" y="2429"/>
                </a:moveTo>
                <a:cubicBezTo>
                  <a:pt x="128" y="1885"/>
                  <a:pt x="152" y="1709"/>
                  <a:pt x="352" y="1412"/>
                </a:cubicBezTo>
                <a:cubicBezTo>
                  <a:pt x="553" y="1114"/>
                  <a:pt x="789" y="862"/>
                  <a:pt x="875" y="534"/>
                </a:cubicBezTo>
                <a:cubicBezTo>
                  <a:pt x="961" y="207"/>
                  <a:pt x="963" y="111"/>
                  <a:pt x="986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54347" name="Object 11"/>
          <p:cNvGraphicFramePr>
            <a:graphicFrameLocks noChangeAspect="1"/>
          </p:cNvGraphicFramePr>
          <p:nvPr/>
        </p:nvGraphicFramePr>
        <p:xfrm>
          <a:off x="6049963" y="4394200"/>
          <a:ext cx="339725" cy="763588"/>
        </p:xfrm>
        <a:graphic>
          <a:graphicData uri="http://schemas.openxmlformats.org/presentationml/2006/ole">
            <p:oleObj spid="_x0000_s654347" name="Equation" r:id="rId7" imgW="152280" imgH="342720" progId="Equation.DSMT4">
              <p:embed/>
            </p:oleObj>
          </a:graphicData>
        </a:graphic>
      </p:graphicFrame>
      <p:sp>
        <p:nvSpPr>
          <p:cNvPr id="654348" name="Line 12"/>
          <p:cNvSpPr>
            <a:spLocks noChangeShapeType="1"/>
          </p:cNvSpPr>
          <p:nvPr/>
        </p:nvSpPr>
        <p:spPr bwMode="auto">
          <a:xfrm>
            <a:off x="5992813" y="2370138"/>
            <a:ext cx="0" cy="405765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4349" name="Line 13"/>
          <p:cNvSpPr>
            <a:spLocks noChangeShapeType="1"/>
          </p:cNvSpPr>
          <p:nvPr/>
        </p:nvSpPr>
        <p:spPr bwMode="auto">
          <a:xfrm flipV="1">
            <a:off x="7104063" y="2978150"/>
            <a:ext cx="87312" cy="2254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4350" name="Text Box 14"/>
          <p:cNvSpPr txBox="1">
            <a:spLocks noChangeArrowheads="1"/>
          </p:cNvSpPr>
          <p:nvPr/>
        </p:nvSpPr>
        <p:spPr bwMode="auto">
          <a:xfrm>
            <a:off x="4167188" y="4962525"/>
            <a:ext cx="723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654351" name="Text Box 15"/>
          <p:cNvSpPr txBox="1">
            <a:spLocks noChangeArrowheads="1"/>
          </p:cNvSpPr>
          <p:nvPr/>
        </p:nvSpPr>
        <p:spPr bwMode="auto">
          <a:xfrm>
            <a:off x="5129213" y="5561013"/>
            <a:ext cx="885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Slow</a:t>
            </a:r>
          </a:p>
        </p:txBody>
      </p:sp>
      <p:sp>
        <p:nvSpPr>
          <p:cNvPr id="654354" name="Text Box 18"/>
          <p:cNvSpPr txBox="1">
            <a:spLocks noChangeArrowheads="1"/>
          </p:cNvSpPr>
          <p:nvPr/>
        </p:nvSpPr>
        <p:spPr bwMode="auto">
          <a:xfrm>
            <a:off x="542554" y="948295"/>
            <a:ext cx="7480300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ESDP thus establishes that for fields on the interface, a leaky-wave pole is </a:t>
            </a:r>
            <a:r>
              <a:rPr lang="en-US" dirty="0">
                <a:solidFill>
                  <a:schemeClr val="hlink"/>
                </a:solidFill>
              </a:rPr>
              <a:t>physical (captured) </a:t>
            </a:r>
            <a:r>
              <a:rPr lang="en-US" dirty="0">
                <a:solidFill>
                  <a:schemeClr val="bg1"/>
                </a:solidFill>
              </a:rPr>
              <a:t>if it is a </a:t>
            </a:r>
            <a:r>
              <a:rPr lang="en-US" dirty="0">
                <a:solidFill>
                  <a:schemeClr val="hlink"/>
                </a:solidFill>
              </a:rPr>
              <a:t>fast wave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54355" name="Text Box 19"/>
          <p:cNvSpPr txBox="1">
            <a:spLocks noChangeArrowheads="1"/>
          </p:cNvSpPr>
          <p:nvPr/>
        </p:nvSpPr>
        <p:spPr bwMode="auto">
          <a:xfrm>
            <a:off x="1063625" y="4595813"/>
            <a:ext cx="1631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LWP captured</a:t>
            </a:r>
          </a:p>
        </p:txBody>
      </p:sp>
      <p:sp>
        <p:nvSpPr>
          <p:cNvPr id="654356" name="Line 20"/>
          <p:cNvSpPr>
            <a:spLocks noChangeShapeType="1"/>
          </p:cNvSpPr>
          <p:nvPr/>
        </p:nvSpPr>
        <p:spPr bwMode="auto">
          <a:xfrm flipV="1">
            <a:off x="2667000" y="4660900"/>
            <a:ext cx="2082800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4357" name="Text Box 21"/>
          <p:cNvSpPr txBox="1">
            <a:spLocks noChangeArrowheads="1"/>
          </p:cNvSpPr>
          <p:nvPr/>
        </p:nvSpPr>
        <p:spPr bwMode="auto">
          <a:xfrm>
            <a:off x="6592743" y="5907707"/>
            <a:ext cx="2012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LWP not captured</a:t>
            </a:r>
          </a:p>
        </p:txBody>
      </p:sp>
      <p:sp>
        <p:nvSpPr>
          <p:cNvPr id="654358" name="Line 22"/>
          <p:cNvSpPr>
            <a:spLocks noChangeShapeType="1"/>
          </p:cNvSpPr>
          <p:nvPr/>
        </p:nvSpPr>
        <p:spPr bwMode="auto">
          <a:xfrm flipH="1" flipV="1">
            <a:off x="5753100" y="5410200"/>
            <a:ext cx="730827" cy="49183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54365" name="Group 29"/>
          <p:cNvGrpSpPr>
            <a:grpSpLocks/>
          </p:cNvGrpSpPr>
          <p:nvPr/>
        </p:nvGrpSpPr>
        <p:grpSpPr bwMode="auto">
          <a:xfrm>
            <a:off x="4899025" y="4484688"/>
            <a:ext cx="425450" cy="425450"/>
            <a:chOff x="3086" y="2825"/>
            <a:chExt cx="268" cy="268"/>
          </a:xfrm>
        </p:grpSpPr>
        <p:grpSp>
          <p:nvGrpSpPr>
            <p:cNvPr id="654359" name="Group 23"/>
            <p:cNvGrpSpPr>
              <a:grpSpLocks/>
            </p:cNvGrpSpPr>
            <p:nvPr/>
          </p:nvGrpSpPr>
          <p:grpSpPr bwMode="auto">
            <a:xfrm>
              <a:off x="3166" y="2907"/>
              <a:ext cx="108" cy="112"/>
              <a:chOff x="1536" y="1312"/>
              <a:chExt cx="108" cy="172"/>
            </a:xfrm>
          </p:grpSpPr>
          <p:sp>
            <p:nvSpPr>
              <p:cNvPr id="654360" name="Line 24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4361" name="Line 25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4363" name="Oval 27"/>
            <p:cNvSpPr>
              <a:spLocks noChangeArrowheads="1"/>
            </p:cNvSpPr>
            <p:nvPr/>
          </p:nvSpPr>
          <p:spPr bwMode="auto">
            <a:xfrm>
              <a:off x="3086" y="2825"/>
              <a:ext cx="268" cy="268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64" name="Line 28"/>
            <p:cNvSpPr>
              <a:spLocks noChangeShapeType="1"/>
            </p:cNvSpPr>
            <p:nvPr/>
          </p:nvSpPr>
          <p:spPr bwMode="auto">
            <a:xfrm flipH="1">
              <a:off x="3326" y="2961"/>
              <a:ext cx="21" cy="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54367" name="Group 31"/>
          <p:cNvGrpSpPr>
            <a:grpSpLocks/>
          </p:cNvGrpSpPr>
          <p:nvPr/>
        </p:nvGrpSpPr>
        <p:grpSpPr bwMode="auto">
          <a:xfrm>
            <a:off x="5508625" y="5249863"/>
            <a:ext cx="171450" cy="177800"/>
            <a:chOff x="1536" y="1312"/>
            <a:chExt cx="108" cy="172"/>
          </a:xfrm>
        </p:grpSpPr>
        <p:sp>
          <p:nvSpPr>
            <p:cNvPr id="654368" name="Line 32"/>
            <p:cNvSpPr>
              <a:spLocks noChangeShapeType="1"/>
            </p:cNvSpPr>
            <p:nvPr/>
          </p:nvSpPr>
          <p:spPr bwMode="auto">
            <a:xfrm>
              <a:off x="1540" y="1312"/>
              <a:ext cx="104" cy="1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4369" name="Line 33"/>
            <p:cNvSpPr>
              <a:spLocks noChangeShapeType="1"/>
            </p:cNvSpPr>
            <p:nvPr/>
          </p:nvSpPr>
          <p:spPr bwMode="auto">
            <a:xfrm flipH="1">
              <a:off x="1536" y="1312"/>
              <a:ext cx="104" cy="1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54372" name="Group 36"/>
          <p:cNvGrpSpPr>
            <a:grpSpLocks/>
          </p:cNvGrpSpPr>
          <p:nvPr/>
        </p:nvGrpSpPr>
        <p:grpSpPr bwMode="auto">
          <a:xfrm>
            <a:off x="5788025" y="3049588"/>
            <a:ext cx="425450" cy="425450"/>
            <a:chOff x="3086" y="2825"/>
            <a:chExt cx="268" cy="268"/>
          </a:xfrm>
        </p:grpSpPr>
        <p:grpSp>
          <p:nvGrpSpPr>
            <p:cNvPr id="654373" name="Group 37"/>
            <p:cNvGrpSpPr>
              <a:grpSpLocks/>
            </p:cNvGrpSpPr>
            <p:nvPr/>
          </p:nvGrpSpPr>
          <p:grpSpPr bwMode="auto">
            <a:xfrm>
              <a:off x="3166" y="2907"/>
              <a:ext cx="108" cy="112"/>
              <a:chOff x="1536" y="1312"/>
              <a:chExt cx="108" cy="172"/>
            </a:xfrm>
          </p:grpSpPr>
          <p:sp>
            <p:nvSpPr>
              <p:cNvPr id="654374" name="Line 38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4375" name="Line 39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4376" name="Oval 40"/>
            <p:cNvSpPr>
              <a:spLocks noChangeArrowheads="1"/>
            </p:cNvSpPr>
            <p:nvPr/>
          </p:nvSpPr>
          <p:spPr bwMode="auto">
            <a:xfrm>
              <a:off x="3086" y="2825"/>
              <a:ext cx="268" cy="268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77" name="Line 41"/>
            <p:cNvSpPr>
              <a:spLocks noChangeShapeType="1"/>
            </p:cNvSpPr>
            <p:nvPr/>
          </p:nvSpPr>
          <p:spPr bwMode="auto">
            <a:xfrm flipH="1">
              <a:off x="3326" y="2961"/>
              <a:ext cx="21" cy="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54378" name="Text Box 42"/>
          <p:cNvSpPr txBox="1">
            <a:spLocks noChangeArrowheads="1"/>
          </p:cNvSpPr>
          <p:nvPr/>
        </p:nvSpPr>
        <p:spPr bwMode="auto">
          <a:xfrm>
            <a:off x="5229225" y="2601913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SWP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546244" y="5866407"/>
            <a:ext cx="5807034" cy="748146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278763" y="0"/>
            <a:ext cx="88058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 Source on a Grounded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Slab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26753" name="Object 65"/>
          <p:cNvGraphicFramePr>
            <a:graphicFrameLocks noChangeAspect="1"/>
          </p:cNvGraphicFramePr>
          <p:nvPr/>
        </p:nvGraphicFramePr>
        <p:xfrm>
          <a:off x="1565028" y="5111618"/>
          <a:ext cx="3671990" cy="506259"/>
        </p:xfrm>
        <a:graphic>
          <a:graphicData uri="http://schemas.openxmlformats.org/presentationml/2006/ole">
            <p:oleObj spid="_x0000_s691202" name="Equation" r:id="rId4" imgW="1930320" imgH="2664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41400" y="6066475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There are branch points only at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26754" name="Object 66"/>
          <p:cNvGraphicFramePr>
            <a:graphicFrameLocks noChangeAspect="1"/>
          </p:cNvGraphicFramePr>
          <p:nvPr/>
        </p:nvGraphicFramePr>
        <p:xfrm>
          <a:off x="4727238" y="6039550"/>
          <a:ext cx="1238250" cy="463550"/>
        </p:xfrm>
        <a:graphic>
          <a:graphicData uri="http://schemas.openxmlformats.org/presentationml/2006/ole">
            <p:oleObj spid="_x0000_s691203" name="Equation" r:id="rId5" imgW="507960" imgH="190440" progId="Equation.DSMT4">
              <p:embed/>
            </p:oleObj>
          </a:graphicData>
        </a:graphic>
      </p:graphicFrame>
      <p:graphicFrame>
        <p:nvGraphicFramePr>
          <p:cNvPr id="626760" name="Object 72"/>
          <p:cNvGraphicFramePr>
            <a:graphicFrameLocks noChangeAspect="1"/>
          </p:cNvGraphicFramePr>
          <p:nvPr/>
        </p:nvGraphicFramePr>
        <p:xfrm>
          <a:off x="763588" y="3449638"/>
          <a:ext cx="5097462" cy="1290637"/>
        </p:xfrm>
        <a:graphic>
          <a:graphicData uri="http://schemas.openxmlformats.org/presentationml/2006/ole">
            <p:oleObj spid="_x0000_s691207" name="Equation" r:id="rId6" imgW="2361960" imgH="596880" progId="Equation.DSMT4">
              <p:embed/>
            </p:oleObj>
          </a:graphicData>
        </a:graphic>
      </p:graphicFrame>
      <p:graphicFrame>
        <p:nvGraphicFramePr>
          <p:cNvPr id="626761" name="Object 73"/>
          <p:cNvGraphicFramePr>
            <a:graphicFrameLocks noChangeAspect="1"/>
          </p:cNvGraphicFramePr>
          <p:nvPr/>
        </p:nvGraphicFramePr>
        <p:xfrm>
          <a:off x="7324395" y="5785498"/>
          <a:ext cx="1120775" cy="738158"/>
        </p:xfrm>
        <a:graphic>
          <a:graphicData uri="http://schemas.openxmlformats.org/presentationml/2006/ole">
            <p:oleObj spid="_x0000_s691208" name="Equation" r:id="rId7" imgW="596880" imgH="393480" progId="Equation.DSMT4">
              <p:embed/>
            </p:oleObj>
          </a:graphicData>
        </a:graphic>
      </p:graphicFrame>
      <p:graphicFrame>
        <p:nvGraphicFramePr>
          <p:cNvPr id="626762" name="Object 74"/>
          <p:cNvGraphicFramePr>
            <a:graphicFrameLocks noChangeAspect="1"/>
          </p:cNvGraphicFramePr>
          <p:nvPr/>
        </p:nvGraphicFramePr>
        <p:xfrm>
          <a:off x="7335509" y="5096882"/>
          <a:ext cx="1084262" cy="713615"/>
        </p:xfrm>
        <a:graphic>
          <a:graphicData uri="http://schemas.openxmlformats.org/presentationml/2006/ole">
            <p:oleObj spid="_x0000_s691209" name="Equation" r:id="rId8" imgW="596880" imgH="393480" progId="Equation.DSMT4">
              <p:embed/>
            </p:oleObj>
          </a:graphicData>
        </a:graphic>
      </p:graphicFrame>
      <p:graphicFrame>
        <p:nvGraphicFramePr>
          <p:cNvPr id="626763" name="Object 75"/>
          <p:cNvGraphicFramePr>
            <a:graphicFrameLocks noChangeAspect="1"/>
          </p:cNvGraphicFramePr>
          <p:nvPr/>
        </p:nvGraphicFramePr>
        <p:xfrm>
          <a:off x="6332538" y="3394090"/>
          <a:ext cx="2620962" cy="692135"/>
        </p:xfrm>
        <a:graphic>
          <a:graphicData uri="http://schemas.openxmlformats.org/presentationml/2006/ole">
            <p:oleObj spid="_x0000_s691210" name="Equation" r:id="rId9" imgW="1587240" imgH="419040" progId="Equation.DSMT4">
              <p:embed/>
            </p:oleObj>
          </a:graphicData>
        </a:graphic>
      </p:graphicFrame>
      <p:grpSp>
        <p:nvGrpSpPr>
          <p:cNvPr id="22" name="Group 33"/>
          <p:cNvGrpSpPr/>
          <p:nvPr/>
        </p:nvGrpSpPr>
        <p:grpSpPr>
          <a:xfrm>
            <a:off x="1653929" y="951677"/>
            <a:ext cx="6376988" cy="2062164"/>
            <a:chOff x="1800225" y="3810002"/>
            <a:chExt cx="6376988" cy="2062164"/>
          </a:xfrm>
        </p:grpSpPr>
        <p:grpSp>
          <p:nvGrpSpPr>
            <p:cNvPr id="23" name="Group 58"/>
            <p:cNvGrpSpPr>
              <a:grpSpLocks/>
            </p:cNvGrpSpPr>
            <p:nvPr/>
          </p:nvGrpSpPr>
          <p:grpSpPr bwMode="auto">
            <a:xfrm>
              <a:off x="1800225" y="3810002"/>
              <a:ext cx="6376988" cy="2062164"/>
              <a:chOff x="1134" y="2400"/>
              <a:chExt cx="4017" cy="1299"/>
            </a:xfrm>
          </p:grpSpPr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134" y="3062"/>
                <a:ext cx="3293" cy="59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 flipH="1" flipV="1">
                <a:off x="2636" y="2646"/>
                <a:ext cx="0" cy="3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8" name="Object 34"/>
              <p:cNvGraphicFramePr>
                <a:graphicFrameLocks noChangeAspect="1"/>
              </p:cNvGraphicFramePr>
              <p:nvPr/>
            </p:nvGraphicFramePr>
            <p:xfrm>
              <a:off x="1293" y="3200"/>
              <a:ext cx="230" cy="328"/>
            </p:xfrm>
            <a:graphic>
              <a:graphicData uri="http://schemas.openxmlformats.org/presentationml/2006/ole">
                <p:oleObj spid="_x0000_s691211" name="Equation" r:id="rId10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29" name="Object 46"/>
              <p:cNvGraphicFramePr>
                <a:graphicFrameLocks noChangeAspect="1"/>
              </p:cNvGraphicFramePr>
              <p:nvPr/>
            </p:nvGraphicFramePr>
            <p:xfrm>
              <a:off x="2568" y="2400"/>
              <a:ext cx="184" cy="221"/>
            </p:xfrm>
            <a:graphic>
              <a:graphicData uri="http://schemas.openxmlformats.org/presentationml/2006/ole">
                <p:oleObj spid="_x0000_s691212" name="Equation" r:id="rId11" imgW="126720" imgH="152280" progId="Equation.DSMT4">
                  <p:embed/>
                </p:oleObj>
              </a:graphicData>
            </a:graphic>
          </p:graphicFrame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 flipV="1">
                <a:off x="4496" y="3066"/>
                <a:ext cx="40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4" name="Object 48"/>
              <p:cNvGraphicFramePr>
                <a:graphicFrameLocks noChangeAspect="1"/>
              </p:cNvGraphicFramePr>
              <p:nvPr/>
            </p:nvGraphicFramePr>
            <p:xfrm>
              <a:off x="4963" y="2960"/>
              <a:ext cx="188" cy="209"/>
            </p:xfrm>
            <a:graphic>
              <a:graphicData uri="http://schemas.openxmlformats.org/presentationml/2006/ole">
                <p:oleObj spid="_x0000_s691213" name="Equation" r:id="rId12" imgW="114120" imgH="126720" progId="Equation.DSMT4">
                  <p:embed/>
                </p:oleObj>
              </a:graphicData>
            </a:graphic>
          </p:graphicFrame>
          <p:sp>
            <p:nvSpPr>
              <p:cNvPr id="36" name="Rectangle 50"/>
              <p:cNvSpPr>
                <a:spLocks noChangeArrowheads="1"/>
              </p:cNvSpPr>
              <p:nvPr/>
            </p:nvSpPr>
            <p:spPr bwMode="auto">
              <a:xfrm>
                <a:off x="1138" y="3640"/>
                <a:ext cx="3286" cy="59"/>
              </a:xfrm>
              <a:prstGeom prst="rect">
                <a:avLst/>
              </a:prstGeom>
              <a:solidFill>
                <a:srgbClr val="FFC0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 bwMode="auto">
            <a:xfrm>
              <a:off x="4115625" y="4799775"/>
              <a:ext cx="139700" cy="1397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691214" name="Object 14"/>
          <p:cNvGraphicFramePr>
            <a:graphicFrameLocks noChangeAspect="1"/>
          </p:cNvGraphicFramePr>
          <p:nvPr/>
        </p:nvGraphicFramePr>
        <p:xfrm>
          <a:off x="6503369" y="4198369"/>
          <a:ext cx="2640631" cy="467437"/>
        </p:xfrm>
        <a:graphic>
          <a:graphicData uri="http://schemas.openxmlformats.org/presentationml/2006/ole">
            <p:oleObj spid="_x0000_s691214" name="Equation" r:id="rId13" imgW="1358640" imgH="2412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99556" y="4619504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(even function of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16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in </a:t>
            </a:r>
            <a:r>
              <a:rPr lang="en-US" sz="4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Plane</a:t>
            </a:r>
          </a:p>
        </p:txBody>
      </p:sp>
      <p:graphicFrame>
        <p:nvGraphicFramePr>
          <p:cNvPr id="636938" name="Object 10"/>
          <p:cNvGraphicFramePr>
            <a:graphicFrameLocks noChangeAspect="1"/>
          </p:cNvGraphicFramePr>
          <p:nvPr/>
        </p:nvGraphicFramePr>
        <p:xfrm>
          <a:off x="3216029" y="1820507"/>
          <a:ext cx="2496004" cy="947516"/>
        </p:xfrm>
        <a:graphic>
          <a:graphicData uri="http://schemas.openxmlformats.org/presentationml/2006/ole">
            <p:oleObj spid="_x0000_s636938" name="Equation" r:id="rId4" imgW="1104840" imgH="419040" progId="Equation.DSMT4">
              <p:embed/>
            </p:oleObj>
          </a:graphicData>
        </a:graphic>
      </p:graphicFrame>
      <p:graphicFrame>
        <p:nvGraphicFramePr>
          <p:cNvPr id="636941" name="Object 13"/>
          <p:cNvGraphicFramePr>
            <a:graphicFrameLocks noChangeAspect="1"/>
          </p:cNvGraphicFramePr>
          <p:nvPr/>
        </p:nvGraphicFramePr>
        <p:xfrm>
          <a:off x="3185165" y="3546713"/>
          <a:ext cx="2740622" cy="976900"/>
        </p:xfrm>
        <a:graphic>
          <a:graphicData uri="http://schemas.openxmlformats.org/presentationml/2006/ole">
            <p:oleObj spid="_x0000_s636941" name="Equation" r:id="rId5" imgW="1104840" imgH="393480" progId="Equation.DSMT4">
              <p:embed/>
            </p:oleObj>
          </a:graphicData>
        </a:graphic>
      </p:graphicFrame>
      <p:graphicFrame>
        <p:nvGraphicFramePr>
          <p:cNvPr id="636944" name="Object 16"/>
          <p:cNvGraphicFramePr>
            <a:graphicFrameLocks noChangeAspect="1"/>
          </p:cNvGraphicFramePr>
          <p:nvPr/>
        </p:nvGraphicFramePr>
        <p:xfrm>
          <a:off x="2867025" y="5024438"/>
          <a:ext cx="3297238" cy="601662"/>
        </p:xfrm>
        <a:graphic>
          <a:graphicData uri="http://schemas.openxmlformats.org/presentationml/2006/ole">
            <p:oleObj spid="_x0000_s636944" name="Equation" r:id="rId6" imgW="1180800" imgH="215640" progId="Equation.DSMT4">
              <p:embed/>
            </p:oleObj>
          </a:graphicData>
        </a:graphic>
      </p:graphicFrame>
      <p:sp>
        <p:nvSpPr>
          <p:cNvPr id="636945" name="Text Box 17"/>
          <p:cNvSpPr txBox="1">
            <a:spLocks noChangeArrowheads="1"/>
          </p:cNvSpPr>
          <p:nvPr/>
        </p:nvSpPr>
        <p:spPr bwMode="auto">
          <a:xfrm>
            <a:off x="1987550" y="5133975"/>
            <a:ext cx="795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SDP:</a:t>
            </a:r>
          </a:p>
        </p:txBody>
      </p:sp>
      <p:sp>
        <p:nvSpPr>
          <p:cNvPr id="636946" name="Text Box 18"/>
          <p:cNvSpPr txBox="1">
            <a:spLocks noChangeArrowheads="1"/>
          </p:cNvSpPr>
          <p:nvPr/>
        </p:nvSpPr>
        <p:spPr bwMode="auto">
          <a:xfrm>
            <a:off x="717407" y="1016310"/>
            <a:ext cx="76596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We now examine the shape of the SDP in the </a:t>
            </a:r>
            <a:r>
              <a:rPr lang="en-US" sz="2400" i="1" dirty="0" err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schemeClr val="hlink"/>
                </a:solidFill>
              </a:rPr>
              <a:t> plane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36947" name="Text Box 19"/>
          <p:cNvSpPr txBox="1">
            <a:spLocks noChangeArrowheads="1"/>
          </p:cNvSpPr>
          <p:nvPr/>
        </p:nvSpPr>
        <p:spPr bwMode="auto">
          <a:xfrm>
            <a:off x="792163" y="5875338"/>
            <a:ext cx="7526337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above equations allow us to </a:t>
            </a:r>
            <a:r>
              <a:rPr lang="en-US" sz="2000" u="sng" dirty="0">
                <a:solidFill>
                  <a:schemeClr val="bg1"/>
                </a:solidFill>
              </a:rPr>
              <a:t>numerically</a:t>
            </a:r>
            <a:r>
              <a:rPr lang="en-US" sz="2000" dirty="0">
                <a:solidFill>
                  <a:schemeClr val="bg1"/>
                </a:solidFill>
              </a:rPr>
              <a:t> plot the shape of the SDP in the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plane.</a:t>
            </a:r>
          </a:p>
        </p:txBody>
      </p:sp>
      <p:sp>
        <p:nvSpPr>
          <p:cNvPr id="636948" name="Text Box 20"/>
          <p:cNvSpPr txBox="1">
            <a:spLocks noChangeArrowheads="1"/>
          </p:cNvSpPr>
          <p:nvPr/>
        </p:nvSpPr>
        <p:spPr bwMode="auto">
          <a:xfrm>
            <a:off x="1916174" y="3137189"/>
            <a:ext cx="1023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 that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023" name="Text Box 71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in </a:t>
            </a:r>
            <a:r>
              <a:rPr lang="en-US" sz="4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Plane (cont.)</a:t>
            </a:r>
          </a:p>
        </p:txBody>
      </p:sp>
      <p:graphicFrame>
        <p:nvGraphicFramePr>
          <p:cNvPr id="638016" name="Object 64"/>
          <p:cNvGraphicFramePr>
            <a:graphicFrameLocks noChangeAspect="1"/>
          </p:cNvGraphicFramePr>
          <p:nvPr/>
        </p:nvGraphicFramePr>
        <p:xfrm>
          <a:off x="5723639" y="5421127"/>
          <a:ext cx="1284287" cy="825500"/>
        </p:xfrm>
        <a:graphic>
          <a:graphicData uri="http://schemas.openxmlformats.org/presentationml/2006/ole">
            <p:oleObj spid="_x0000_s638016" name="Equation" r:id="rId4" imgW="533160" imgH="342720" progId="Equation.DSMT4">
              <p:embed/>
            </p:oleObj>
          </a:graphicData>
        </a:graphic>
      </p:graphicFrame>
      <p:sp>
        <p:nvSpPr>
          <p:cNvPr id="638039" name="Text Box 87"/>
          <p:cNvSpPr txBox="1">
            <a:spLocks noChangeArrowheads="1"/>
          </p:cNvSpPr>
          <p:nvPr/>
        </p:nvSpPr>
        <p:spPr bwMode="auto">
          <a:xfrm>
            <a:off x="4297957" y="6210362"/>
            <a:ext cx="404469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(Please see </a:t>
            </a:r>
            <a:r>
              <a:rPr lang="en-US" dirty="0">
                <a:solidFill>
                  <a:schemeClr val="bg1"/>
                </a:solidFill>
              </a:rPr>
              <a:t>the appendix for a </a:t>
            </a:r>
            <a:r>
              <a:rPr lang="en-US" dirty="0" smtClean="0">
                <a:solidFill>
                  <a:schemeClr val="bg1"/>
                </a:solidFill>
              </a:rPr>
              <a:t>proof.)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38048" name="Group 96"/>
          <p:cNvGrpSpPr>
            <a:grpSpLocks/>
          </p:cNvGrpSpPr>
          <p:nvPr/>
        </p:nvGrpSpPr>
        <p:grpSpPr bwMode="auto">
          <a:xfrm>
            <a:off x="463550" y="779463"/>
            <a:ext cx="5881690" cy="5280026"/>
            <a:chOff x="292" y="491"/>
            <a:chExt cx="3705" cy="3326"/>
          </a:xfrm>
        </p:grpSpPr>
        <p:sp>
          <p:nvSpPr>
            <p:cNvPr id="637960" name="Text Box 8"/>
            <p:cNvSpPr txBox="1">
              <a:spLocks noChangeArrowheads="1"/>
            </p:cNvSpPr>
            <p:nvPr/>
          </p:nvSpPr>
          <p:spPr bwMode="auto">
            <a:xfrm>
              <a:off x="1392" y="2491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LW</a:t>
              </a:r>
            </a:p>
          </p:txBody>
        </p:sp>
        <p:sp>
          <p:nvSpPr>
            <p:cNvPr id="637961" name="Text Box 9"/>
            <p:cNvSpPr txBox="1">
              <a:spLocks noChangeArrowheads="1"/>
            </p:cNvSpPr>
            <p:nvPr/>
          </p:nvSpPr>
          <p:spPr bwMode="auto">
            <a:xfrm>
              <a:off x="3164" y="2917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SDP</a:t>
              </a:r>
            </a:p>
          </p:txBody>
        </p:sp>
        <p:sp>
          <p:nvSpPr>
            <p:cNvPr id="637962" name="Line 10"/>
            <p:cNvSpPr>
              <a:spLocks noChangeShapeType="1"/>
            </p:cNvSpPr>
            <p:nvPr/>
          </p:nvSpPr>
          <p:spPr bwMode="auto">
            <a:xfrm flipH="1" flipV="1">
              <a:off x="1908" y="858"/>
              <a:ext cx="1" cy="295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7963" name="Line 11"/>
            <p:cNvSpPr>
              <a:spLocks noChangeShapeType="1"/>
            </p:cNvSpPr>
            <p:nvPr/>
          </p:nvSpPr>
          <p:spPr bwMode="auto">
            <a:xfrm>
              <a:off x="385" y="2143"/>
              <a:ext cx="317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7964" name="Object 12"/>
            <p:cNvGraphicFramePr>
              <a:graphicFrameLocks noChangeAspect="1"/>
            </p:cNvGraphicFramePr>
            <p:nvPr/>
          </p:nvGraphicFramePr>
          <p:xfrm>
            <a:off x="1798" y="491"/>
            <a:ext cx="225" cy="291"/>
          </p:xfrm>
          <a:graphic>
            <a:graphicData uri="http://schemas.openxmlformats.org/presentationml/2006/ole">
              <p:oleObj spid="_x0000_s637964" name="Equation" r:id="rId5" imgW="190440" imgH="228600" progId="Equation.DSMT4">
                <p:embed/>
              </p:oleObj>
            </a:graphicData>
          </a:graphic>
        </p:graphicFrame>
        <p:graphicFrame>
          <p:nvGraphicFramePr>
            <p:cNvPr id="637965" name="Object 13"/>
            <p:cNvGraphicFramePr>
              <a:graphicFrameLocks noChangeAspect="1"/>
            </p:cNvGraphicFramePr>
            <p:nvPr/>
          </p:nvGraphicFramePr>
          <p:xfrm>
            <a:off x="2557" y="2276"/>
            <a:ext cx="210" cy="315"/>
          </p:xfrm>
          <a:graphic>
            <a:graphicData uri="http://schemas.openxmlformats.org/presentationml/2006/ole">
              <p:oleObj spid="_x0000_s637965" name="Equation" r:id="rId6" imgW="164880" imgH="228600" progId="Equation.DSMT4">
                <p:embed/>
              </p:oleObj>
            </a:graphicData>
          </a:graphic>
        </p:graphicFrame>
        <p:sp>
          <p:nvSpPr>
            <p:cNvPr id="637966" name="Oval 14"/>
            <p:cNvSpPr>
              <a:spLocks noChangeArrowheads="1"/>
            </p:cNvSpPr>
            <p:nvPr/>
          </p:nvSpPr>
          <p:spPr bwMode="auto">
            <a:xfrm>
              <a:off x="2500" y="2111"/>
              <a:ext cx="7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8" name="Oval 16"/>
            <p:cNvSpPr>
              <a:spLocks noChangeArrowheads="1"/>
            </p:cNvSpPr>
            <p:nvPr/>
          </p:nvSpPr>
          <p:spPr bwMode="auto">
            <a:xfrm>
              <a:off x="1250" y="2111"/>
              <a:ext cx="7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7969" name="Object 17"/>
            <p:cNvGraphicFramePr>
              <a:graphicFrameLocks noChangeAspect="1"/>
            </p:cNvGraphicFramePr>
            <p:nvPr/>
          </p:nvGraphicFramePr>
          <p:xfrm>
            <a:off x="3750" y="2000"/>
            <a:ext cx="247" cy="299"/>
          </p:xfrm>
          <a:graphic>
            <a:graphicData uri="http://schemas.openxmlformats.org/presentationml/2006/ole">
              <p:oleObj spid="_x0000_s637969" name="Equation" r:id="rId7" imgW="203040" imgH="228600" progId="Equation.DSMT4">
                <p:embed/>
              </p:oleObj>
            </a:graphicData>
          </a:graphic>
        </p:graphicFrame>
        <p:sp>
          <p:nvSpPr>
            <p:cNvPr id="637994" name="Freeform 42"/>
            <p:cNvSpPr>
              <a:spLocks/>
            </p:cNvSpPr>
            <p:nvPr/>
          </p:nvSpPr>
          <p:spPr bwMode="auto">
            <a:xfrm>
              <a:off x="1908" y="2139"/>
              <a:ext cx="539" cy="1193"/>
            </a:xfrm>
            <a:custGeom>
              <a:avLst/>
              <a:gdLst/>
              <a:ahLst/>
              <a:cxnLst>
                <a:cxn ang="0">
                  <a:pos x="0" y="1193"/>
                </a:cxn>
                <a:cxn ang="0">
                  <a:pos x="539" y="0"/>
                </a:cxn>
              </a:cxnLst>
              <a:rect l="0" t="0" r="r" b="b"/>
              <a:pathLst>
                <a:path w="539" h="1193">
                  <a:moveTo>
                    <a:pt x="0" y="1193"/>
                  </a:moveTo>
                  <a:cubicBezTo>
                    <a:pt x="90" y="994"/>
                    <a:pt x="427" y="249"/>
                    <a:pt x="539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37996" name="Group 44"/>
            <p:cNvGrpSpPr>
              <a:grpSpLocks/>
            </p:cNvGrpSpPr>
            <p:nvPr/>
          </p:nvGrpSpPr>
          <p:grpSpPr bwMode="auto">
            <a:xfrm>
              <a:off x="2095" y="2273"/>
              <a:ext cx="108" cy="112"/>
              <a:chOff x="1536" y="1312"/>
              <a:chExt cx="108" cy="172"/>
            </a:xfrm>
          </p:grpSpPr>
          <p:sp>
            <p:nvSpPr>
              <p:cNvPr id="637997" name="Line 45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7998" name="Line 46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38007" name="Oval 55"/>
            <p:cNvSpPr>
              <a:spLocks noChangeArrowheads="1"/>
            </p:cNvSpPr>
            <p:nvPr/>
          </p:nvSpPr>
          <p:spPr bwMode="auto">
            <a:xfrm>
              <a:off x="2038" y="2230"/>
              <a:ext cx="221" cy="20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8" name="Line 56"/>
            <p:cNvSpPr>
              <a:spLocks noChangeShapeType="1"/>
            </p:cNvSpPr>
            <p:nvPr/>
          </p:nvSpPr>
          <p:spPr bwMode="auto">
            <a:xfrm flipH="1">
              <a:off x="2224" y="2328"/>
              <a:ext cx="21" cy="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09" name="Freeform 57"/>
            <p:cNvSpPr>
              <a:spLocks/>
            </p:cNvSpPr>
            <p:nvPr/>
          </p:nvSpPr>
          <p:spPr bwMode="auto">
            <a:xfrm>
              <a:off x="2461" y="2007"/>
              <a:ext cx="852" cy="1606"/>
            </a:xfrm>
            <a:custGeom>
              <a:avLst/>
              <a:gdLst/>
              <a:ahLst/>
              <a:cxnLst>
                <a:cxn ang="0">
                  <a:pos x="852" y="1606"/>
                </a:cxn>
                <a:cxn ang="0">
                  <a:pos x="235" y="260"/>
                </a:cxn>
                <a:cxn ang="0">
                  <a:pos x="88" y="46"/>
                </a:cxn>
                <a:cxn ang="0">
                  <a:pos x="0" y="102"/>
                </a:cxn>
              </a:cxnLst>
              <a:rect l="0" t="0" r="r" b="b"/>
              <a:pathLst>
                <a:path w="852" h="1606">
                  <a:moveTo>
                    <a:pt x="852" y="1606"/>
                  </a:moveTo>
                  <a:cubicBezTo>
                    <a:pt x="750" y="1382"/>
                    <a:pt x="362" y="520"/>
                    <a:pt x="235" y="260"/>
                  </a:cubicBezTo>
                  <a:cubicBezTo>
                    <a:pt x="108" y="0"/>
                    <a:pt x="127" y="72"/>
                    <a:pt x="88" y="46"/>
                  </a:cubicBezTo>
                  <a:cubicBezTo>
                    <a:pt x="28" y="34"/>
                    <a:pt x="18" y="90"/>
                    <a:pt x="0" y="102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0" name="Freeform 58"/>
            <p:cNvSpPr>
              <a:spLocks/>
            </p:cNvSpPr>
            <p:nvPr/>
          </p:nvSpPr>
          <p:spPr bwMode="auto">
            <a:xfrm>
              <a:off x="1668" y="3356"/>
              <a:ext cx="224" cy="447"/>
            </a:xfrm>
            <a:custGeom>
              <a:avLst/>
              <a:gdLst/>
              <a:ahLst/>
              <a:cxnLst>
                <a:cxn ang="0">
                  <a:pos x="0" y="447"/>
                </a:cxn>
                <a:cxn ang="0">
                  <a:pos x="224" y="0"/>
                </a:cxn>
              </a:cxnLst>
              <a:rect l="0" t="0" r="r" b="b"/>
              <a:pathLst>
                <a:path w="224" h="447">
                  <a:moveTo>
                    <a:pt x="0" y="447"/>
                  </a:moveTo>
                  <a:cubicBezTo>
                    <a:pt x="39" y="373"/>
                    <a:pt x="177" y="93"/>
                    <a:pt x="224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1" name="Line 59"/>
            <p:cNvSpPr>
              <a:spLocks noChangeShapeType="1"/>
            </p:cNvSpPr>
            <p:nvPr/>
          </p:nvSpPr>
          <p:spPr bwMode="auto">
            <a:xfrm>
              <a:off x="2846" y="2563"/>
              <a:ext cx="48" cy="12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2" name="Line 60"/>
            <p:cNvSpPr>
              <a:spLocks noChangeShapeType="1"/>
            </p:cNvSpPr>
            <p:nvPr/>
          </p:nvSpPr>
          <p:spPr bwMode="auto">
            <a:xfrm flipV="1">
              <a:off x="2094" y="2787"/>
              <a:ext cx="64" cy="12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3" name="Line 61"/>
            <p:cNvSpPr>
              <a:spLocks noChangeShapeType="1"/>
            </p:cNvSpPr>
            <p:nvPr/>
          </p:nvSpPr>
          <p:spPr bwMode="auto">
            <a:xfrm>
              <a:off x="2536" y="2267"/>
              <a:ext cx="0" cy="13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4" name="Arc 62"/>
            <p:cNvSpPr>
              <a:spLocks/>
            </p:cNvSpPr>
            <p:nvPr/>
          </p:nvSpPr>
          <p:spPr bwMode="auto">
            <a:xfrm rot="7176703">
              <a:off x="2612" y="2750"/>
              <a:ext cx="271" cy="29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8015" name="Object 63"/>
            <p:cNvGraphicFramePr>
              <a:graphicFrameLocks noChangeAspect="1"/>
            </p:cNvGraphicFramePr>
            <p:nvPr/>
          </p:nvGraphicFramePr>
          <p:xfrm>
            <a:off x="2666" y="3037"/>
            <a:ext cx="270" cy="360"/>
          </p:xfrm>
          <a:graphic>
            <a:graphicData uri="http://schemas.openxmlformats.org/presentationml/2006/ole">
              <p:oleObj spid="_x0000_s638015" name="Equation" r:id="rId8" imgW="114120" imgH="152280" progId="Equation.DSMT4">
                <p:embed/>
              </p:oleObj>
            </a:graphicData>
          </a:graphic>
        </p:graphicFrame>
        <p:sp>
          <p:nvSpPr>
            <p:cNvPr id="638018" name="Line 66"/>
            <p:cNvSpPr>
              <a:spLocks noChangeShapeType="1"/>
            </p:cNvSpPr>
            <p:nvPr/>
          </p:nvSpPr>
          <p:spPr bwMode="auto">
            <a:xfrm flipH="1" flipV="1">
              <a:off x="1907" y="2147"/>
              <a:ext cx="628" cy="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19" name="Line 67"/>
            <p:cNvSpPr>
              <a:spLocks noChangeShapeType="1"/>
            </p:cNvSpPr>
            <p:nvPr/>
          </p:nvSpPr>
          <p:spPr bwMode="auto">
            <a:xfrm flipH="1" flipV="1">
              <a:off x="1316" y="2148"/>
              <a:ext cx="636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20" name="Line 68"/>
            <p:cNvSpPr>
              <a:spLocks noChangeShapeType="1"/>
            </p:cNvSpPr>
            <p:nvPr/>
          </p:nvSpPr>
          <p:spPr bwMode="auto">
            <a:xfrm>
              <a:off x="1908" y="2139"/>
              <a:ext cx="1" cy="143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21" name="Line 69"/>
            <p:cNvSpPr>
              <a:spLocks noChangeShapeType="1"/>
            </p:cNvSpPr>
            <p:nvPr/>
          </p:nvSpPr>
          <p:spPr bwMode="auto">
            <a:xfrm>
              <a:off x="1909" y="1169"/>
              <a:ext cx="1" cy="100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38029" name="Group 77"/>
            <p:cNvGrpSpPr>
              <a:grpSpLocks/>
            </p:cNvGrpSpPr>
            <p:nvPr/>
          </p:nvGrpSpPr>
          <p:grpSpPr bwMode="auto">
            <a:xfrm>
              <a:off x="3030" y="2001"/>
              <a:ext cx="268" cy="268"/>
              <a:chOff x="3086" y="2825"/>
              <a:chExt cx="268" cy="268"/>
            </a:xfrm>
          </p:grpSpPr>
          <p:grpSp>
            <p:nvGrpSpPr>
              <p:cNvPr id="638030" name="Group 78"/>
              <p:cNvGrpSpPr>
                <a:grpSpLocks/>
              </p:cNvGrpSpPr>
              <p:nvPr/>
            </p:nvGrpSpPr>
            <p:grpSpPr bwMode="auto">
              <a:xfrm>
                <a:off x="3166" y="2907"/>
                <a:ext cx="108" cy="112"/>
                <a:chOff x="1536" y="1312"/>
                <a:chExt cx="108" cy="172"/>
              </a:xfrm>
            </p:grpSpPr>
            <p:sp>
              <p:nvSpPr>
                <p:cNvPr id="638031" name="Line 79"/>
                <p:cNvSpPr>
                  <a:spLocks noChangeShapeType="1"/>
                </p:cNvSpPr>
                <p:nvPr/>
              </p:nvSpPr>
              <p:spPr bwMode="auto">
                <a:xfrm>
                  <a:off x="1540" y="1312"/>
                  <a:ext cx="104" cy="1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8032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536" y="1312"/>
                  <a:ext cx="104" cy="1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38033" name="Oval 81"/>
              <p:cNvSpPr>
                <a:spLocks noChangeArrowheads="1"/>
              </p:cNvSpPr>
              <p:nvPr/>
            </p:nvSpPr>
            <p:spPr bwMode="auto">
              <a:xfrm>
                <a:off x="3086" y="2825"/>
                <a:ext cx="268" cy="26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4" name="Line 82"/>
              <p:cNvSpPr>
                <a:spLocks noChangeShapeType="1"/>
              </p:cNvSpPr>
              <p:nvPr/>
            </p:nvSpPr>
            <p:spPr bwMode="auto">
              <a:xfrm flipH="1">
                <a:off x="3326" y="2961"/>
                <a:ext cx="21" cy="8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638037" name="Object 85"/>
            <p:cNvGraphicFramePr>
              <a:graphicFrameLocks noChangeAspect="1"/>
            </p:cNvGraphicFramePr>
            <p:nvPr/>
          </p:nvGraphicFramePr>
          <p:xfrm>
            <a:off x="2718" y="1158"/>
            <a:ext cx="1051" cy="306"/>
          </p:xfrm>
          <a:graphic>
            <a:graphicData uri="http://schemas.openxmlformats.org/presentationml/2006/ole">
              <p:oleObj spid="_x0000_s638037" name="Equation" r:id="rId9" imgW="787320" imgH="228600" progId="Equation.DSMT4">
                <p:embed/>
              </p:oleObj>
            </a:graphicData>
          </a:graphic>
        </p:graphicFrame>
        <p:sp>
          <p:nvSpPr>
            <p:cNvPr id="638041" name="Freeform 89"/>
            <p:cNvSpPr>
              <a:spLocks/>
            </p:cNvSpPr>
            <p:nvPr/>
          </p:nvSpPr>
          <p:spPr bwMode="auto">
            <a:xfrm>
              <a:off x="1533" y="1961"/>
              <a:ext cx="852" cy="394"/>
            </a:xfrm>
            <a:custGeom>
              <a:avLst/>
              <a:gdLst/>
              <a:ahLst/>
              <a:cxnLst>
                <a:cxn ang="0">
                  <a:pos x="0" y="556"/>
                </a:cxn>
                <a:cxn ang="0">
                  <a:pos x="265" y="460"/>
                </a:cxn>
                <a:cxn ang="0">
                  <a:pos x="496" y="76"/>
                </a:cxn>
                <a:cxn ang="0">
                  <a:pos x="852" y="3"/>
                </a:cxn>
              </a:cxnLst>
              <a:rect l="0" t="0" r="r" b="b"/>
              <a:pathLst>
                <a:path w="852" h="556">
                  <a:moveTo>
                    <a:pt x="0" y="556"/>
                  </a:moveTo>
                  <a:cubicBezTo>
                    <a:pt x="85" y="550"/>
                    <a:pt x="182" y="540"/>
                    <a:pt x="265" y="460"/>
                  </a:cubicBezTo>
                  <a:cubicBezTo>
                    <a:pt x="348" y="380"/>
                    <a:pt x="398" y="152"/>
                    <a:pt x="496" y="76"/>
                  </a:cubicBezTo>
                  <a:cubicBezTo>
                    <a:pt x="594" y="0"/>
                    <a:pt x="739" y="7"/>
                    <a:pt x="852" y="3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42" name="Line 90"/>
            <p:cNvSpPr>
              <a:spLocks noChangeShapeType="1"/>
            </p:cNvSpPr>
            <p:nvPr/>
          </p:nvSpPr>
          <p:spPr bwMode="auto">
            <a:xfrm>
              <a:off x="2304" y="1963"/>
              <a:ext cx="127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43" name="Line 91"/>
            <p:cNvSpPr>
              <a:spLocks noChangeShapeType="1"/>
            </p:cNvSpPr>
            <p:nvPr/>
          </p:nvSpPr>
          <p:spPr bwMode="auto">
            <a:xfrm>
              <a:off x="292" y="2358"/>
              <a:ext cx="127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8044" name="Line 92"/>
            <p:cNvSpPr>
              <a:spLocks noChangeShapeType="1"/>
            </p:cNvSpPr>
            <p:nvPr/>
          </p:nvSpPr>
          <p:spPr bwMode="auto">
            <a:xfrm>
              <a:off x="2897" y="1960"/>
              <a:ext cx="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8045" name="Object 93"/>
            <p:cNvGraphicFramePr>
              <a:graphicFrameLocks noChangeAspect="1"/>
            </p:cNvGraphicFramePr>
            <p:nvPr/>
          </p:nvGraphicFramePr>
          <p:xfrm>
            <a:off x="3172" y="1667"/>
            <a:ext cx="222" cy="261"/>
          </p:xfrm>
          <a:graphic>
            <a:graphicData uri="http://schemas.openxmlformats.org/presentationml/2006/ole">
              <p:oleObj spid="_x0000_s638045" name="Equation" r:id="rId10" imgW="152280" imgH="177480" progId="Equation.DSMT4">
                <p:embed/>
              </p:oleObj>
            </a:graphicData>
          </a:graphic>
        </p:graphicFrame>
        <p:sp>
          <p:nvSpPr>
            <p:cNvPr id="638046" name="Text Box 94"/>
            <p:cNvSpPr txBox="1">
              <a:spLocks noChangeArrowheads="1"/>
            </p:cNvSpPr>
            <p:nvPr/>
          </p:nvSpPr>
          <p:spPr bwMode="auto">
            <a:xfrm>
              <a:off x="3032" y="2323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SW</a:t>
              </a:r>
            </a:p>
          </p:txBody>
        </p:sp>
        <p:sp>
          <p:nvSpPr>
            <p:cNvPr id="638047" name="Line 95"/>
            <p:cNvSpPr>
              <a:spLocks noChangeShapeType="1"/>
            </p:cNvSpPr>
            <p:nvPr/>
          </p:nvSpPr>
          <p:spPr bwMode="auto">
            <a:xfrm>
              <a:off x="1233" y="2348"/>
              <a:ext cx="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on Interface</a:t>
            </a:r>
          </a:p>
        </p:txBody>
      </p:sp>
      <p:graphicFrame>
        <p:nvGraphicFramePr>
          <p:cNvPr id="641031" name="Object 7"/>
          <p:cNvGraphicFramePr>
            <a:graphicFrameLocks noChangeAspect="1"/>
          </p:cNvGraphicFramePr>
          <p:nvPr/>
        </p:nvGraphicFramePr>
        <p:xfrm>
          <a:off x="1960975" y="1515238"/>
          <a:ext cx="1104900" cy="931862"/>
        </p:xfrm>
        <a:graphic>
          <a:graphicData uri="http://schemas.openxmlformats.org/presentationml/2006/ole">
            <p:oleObj spid="_x0000_s641031" name="Equation" r:id="rId4" imgW="406080" imgH="342720" progId="Equation.DSMT4">
              <p:embed/>
            </p:oleObj>
          </a:graphicData>
        </a:graphic>
      </p:graphicFrame>
      <p:sp>
        <p:nvSpPr>
          <p:cNvPr id="641074" name="Text Box 50"/>
          <p:cNvSpPr txBox="1">
            <a:spLocks noChangeArrowheads="1"/>
          </p:cNvSpPr>
          <p:nvPr/>
        </p:nvSpPr>
        <p:spPr bwMode="auto">
          <a:xfrm>
            <a:off x="460375" y="4303713"/>
            <a:ext cx="362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leaky-wave pole is captured if it is in the </a:t>
            </a:r>
            <a:r>
              <a:rPr lang="en-US">
                <a:solidFill>
                  <a:schemeClr val="hlink"/>
                </a:solidFill>
              </a:rPr>
              <a:t>fast-wave </a:t>
            </a:r>
            <a:r>
              <a:rPr lang="en-US">
                <a:solidFill>
                  <a:schemeClr val="bg1"/>
                </a:solidFill>
              </a:rPr>
              <a:t>region.</a:t>
            </a:r>
          </a:p>
        </p:txBody>
      </p:sp>
      <p:grpSp>
        <p:nvGrpSpPr>
          <p:cNvPr id="641084" name="Group 60"/>
          <p:cNvGrpSpPr>
            <a:grpSpLocks/>
          </p:cNvGrpSpPr>
          <p:nvPr/>
        </p:nvGrpSpPr>
        <p:grpSpPr bwMode="auto">
          <a:xfrm>
            <a:off x="2152650" y="700088"/>
            <a:ext cx="5540375" cy="5319713"/>
            <a:chOff x="1356" y="441"/>
            <a:chExt cx="3490" cy="3351"/>
          </a:xfrm>
        </p:grpSpPr>
        <p:sp>
          <p:nvSpPr>
            <p:cNvPr id="641078" name="Rectangle 54"/>
            <p:cNvSpPr>
              <a:spLocks noChangeArrowheads="1"/>
            </p:cNvSpPr>
            <p:nvPr/>
          </p:nvSpPr>
          <p:spPr bwMode="auto">
            <a:xfrm>
              <a:off x="2912" y="2280"/>
              <a:ext cx="592" cy="129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32" name="Text Box 8"/>
            <p:cNvSpPr txBox="1">
              <a:spLocks noChangeArrowheads="1"/>
            </p:cNvSpPr>
            <p:nvPr/>
          </p:nvSpPr>
          <p:spPr bwMode="auto">
            <a:xfrm>
              <a:off x="2935" y="2578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LW</a:t>
              </a:r>
            </a:p>
          </p:txBody>
        </p:sp>
        <p:sp>
          <p:nvSpPr>
            <p:cNvPr id="641033" name="Text Box 9"/>
            <p:cNvSpPr txBox="1">
              <a:spLocks noChangeArrowheads="1"/>
            </p:cNvSpPr>
            <p:nvPr/>
          </p:nvSpPr>
          <p:spPr bwMode="auto">
            <a:xfrm>
              <a:off x="3747" y="2816"/>
              <a:ext cx="5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ESDP</a:t>
              </a:r>
            </a:p>
          </p:txBody>
        </p:sp>
        <p:sp>
          <p:nvSpPr>
            <p:cNvPr id="641034" name="Line 10"/>
            <p:cNvSpPr>
              <a:spLocks noChangeShapeType="1"/>
            </p:cNvSpPr>
            <p:nvPr/>
          </p:nvSpPr>
          <p:spPr bwMode="auto">
            <a:xfrm flipH="1" flipV="1">
              <a:off x="2879" y="739"/>
              <a:ext cx="5" cy="300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35" name="Line 11"/>
            <p:cNvSpPr>
              <a:spLocks noChangeShapeType="1"/>
            </p:cNvSpPr>
            <p:nvPr/>
          </p:nvSpPr>
          <p:spPr bwMode="auto">
            <a:xfrm>
              <a:off x="1356" y="2282"/>
              <a:ext cx="317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1036" name="Object 12"/>
            <p:cNvGraphicFramePr>
              <a:graphicFrameLocks noChangeAspect="1"/>
            </p:cNvGraphicFramePr>
            <p:nvPr/>
          </p:nvGraphicFramePr>
          <p:xfrm>
            <a:off x="2776" y="441"/>
            <a:ext cx="214" cy="277"/>
          </p:xfrm>
          <a:graphic>
            <a:graphicData uri="http://schemas.openxmlformats.org/presentationml/2006/ole">
              <p:oleObj spid="_x0000_s641036" name="Equation" r:id="rId5" imgW="190440" imgH="228600" progId="Equation.DSMT4">
                <p:embed/>
              </p:oleObj>
            </a:graphicData>
          </a:graphic>
        </p:graphicFrame>
        <p:graphicFrame>
          <p:nvGraphicFramePr>
            <p:cNvPr id="641037" name="Object 13"/>
            <p:cNvGraphicFramePr>
              <a:graphicFrameLocks noChangeAspect="1"/>
            </p:cNvGraphicFramePr>
            <p:nvPr/>
          </p:nvGraphicFramePr>
          <p:xfrm>
            <a:off x="3584" y="1863"/>
            <a:ext cx="220" cy="331"/>
          </p:xfrm>
          <a:graphic>
            <a:graphicData uri="http://schemas.openxmlformats.org/presentationml/2006/ole">
              <p:oleObj spid="_x0000_s641037" name="Equation" r:id="rId6" imgW="164880" imgH="228600" progId="Equation.DSMT4">
                <p:embed/>
              </p:oleObj>
            </a:graphicData>
          </a:graphic>
        </p:graphicFrame>
        <p:sp>
          <p:nvSpPr>
            <p:cNvPr id="641038" name="Oval 14"/>
            <p:cNvSpPr>
              <a:spLocks noChangeArrowheads="1"/>
            </p:cNvSpPr>
            <p:nvPr/>
          </p:nvSpPr>
          <p:spPr bwMode="auto">
            <a:xfrm>
              <a:off x="3471" y="2242"/>
              <a:ext cx="7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39" name="Oval 15"/>
            <p:cNvSpPr>
              <a:spLocks noChangeArrowheads="1"/>
            </p:cNvSpPr>
            <p:nvPr/>
          </p:nvSpPr>
          <p:spPr bwMode="auto">
            <a:xfrm>
              <a:off x="2221" y="2242"/>
              <a:ext cx="70" cy="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1040" name="Object 16"/>
            <p:cNvGraphicFramePr>
              <a:graphicFrameLocks noChangeAspect="1"/>
            </p:cNvGraphicFramePr>
            <p:nvPr/>
          </p:nvGraphicFramePr>
          <p:xfrm>
            <a:off x="4630" y="2147"/>
            <a:ext cx="216" cy="261"/>
          </p:xfrm>
          <a:graphic>
            <a:graphicData uri="http://schemas.openxmlformats.org/presentationml/2006/ole">
              <p:oleObj spid="_x0000_s641040" name="Equation" r:id="rId7" imgW="203040" imgH="228600" progId="Equation.DSMT4">
                <p:embed/>
              </p:oleObj>
            </a:graphicData>
          </a:graphic>
        </p:graphicFrame>
        <p:sp>
          <p:nvSpPr>
            <p:cNvPr id="641045" name="Freeform 21"/>
            <p:cNvSpPr>
              <a:spLocks/>
            </p:cNvSpPr>
            <p:nvPr/>
          </p:nvSpPr>
          <p:spPr bwMode="auto">
            <a:xfrm>
              <a:off x="3416" y="2278"/>
              <a:ext cx="2" cy="1441"/>
            </a:xfrm>
            <a:custGeom>
              <a:avLst/>
              <a:gdLst/>
              <a:ahLst/>
              <a:cxnLst>
                <a:cxn ang="0">
                  <a:pos x="0" y="1441"/>
                </a:cxn>
                <a:cxn ang="0">
                  <a:pos x="2" y="0"/>
                </a:cxn>
              </a:cxnLst>
              <a:rect l="0" t="0" r="r" b="b"/>
              <a:pathLst>
                <a:path w="2" h="1441">
                  <a:moveTo>
                    <a:pt x="0" y="1441"/>
                  </a:moveTo>
                  <a:cubicBezTo>
                    <a:pt x="2" y="1201"/>
                    <a:pt x="2" y="300"/>
                    <a:pt x="2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1046" name="Group 22"/>
            <p:cNvGrpSpPr>
              <a:grpSpLocks/>
            </p:cNvGrpSpPr>
            <p:nvPr/>
          </p:nvGrpSpPr>
          <p:grpSpPr bwMode="auto">
            <a:xfrm>
              <a:off x="3066" y="2423"/>
              <a:ext cx="108" cy="112"/>
              <a:chOff x="1536" y="1312"/>
              <a:chExt cx="108" cy="172"/>
            </a:xfrm>
          </p:grpSpPr>
          <p:sp>
            <p:nvSpPr>
              <p:cNvPr id="641047" name="Line 23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1048" name="Line 24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41049" name="Oval 25"/>
            <p:cNvSpPr>
              <a:spLocks noChangeArrowheads="1"/>
            </p:cNvSpPr>
            <p:nvPr/>
          </p:nvSpPr>
          <p:spPr bwMode="auto">
            <a:xfrm>
              <a:off x="4017" y="2177"/>
              <a:ext cx="221" cy="20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50" name="Line 26"/>
            <p:cNvSpPr>
              <a:spLocks noChangeShapeType="1"/>
            </p:cNvSpPr>
            <p:nvPr/>
          </p:nvSpPr>
          <p:spPr bwMode="auto">
            <a:xfrm flipV="1">
              <a:off x="3032" y="2367"/>
              <a:ext cx="83" cy="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51" name="Freeform 27"/>
            <p:cNvSpPr>
              <a:spLocks/>
            </p:cNvSpPr>
            <p:nvPr/>
          </p:nvSpPr>
          <p:spPr bwMode="auto">
            <a:xfrm>
              <a:off x="3404" y="2110"/>
              <a:ext cx="206" cy="1682"/>
            </a:xfrm>
            <a:custGeom>
              <a:avLst/>
              <a:gdLst/>
              <a:ahLst/>
              <a:cxnLst>
                <a:cxn ang="0">
                  <a:pos x="180" y="1682"/>
                </a:cxn>
                <a:cxn ang="0">
                  <a:pos x="183" y="1058"/>
                </a:cxn>
                <a:cxn ang="0">
                  <a:pos x="179" y="150"/>
                </a:cxn>
                <a:cxn ang="0">
                  <a:pos x="20" y="160"/>
                </a:cxn>
              </a:cxnLst>
              <a:rect l="0" t="0" r="r" b="b"/>
              <a:pathLst>
                <a:path w="206" h="1682">
                  <a:moveTo>
                    <a:pt x="180" y="1682"/>
                  </a:moveTo>
                  <a:cubicBezTo>
                    <a:pt x="172" y="1602"/>
                    <a:pt x="183" y="1313"/>
                    <a:pt x="183" y="1058"/>
                  </a:cubicBezTo>
                  <a:cubicBezTo>
                    <a:pt x="183" y="803"/>
                    <a:pt x="206" y="300"/>
                    <a:pt x="179" y="150"/>
                  </a:cubicBezTo>
                  <a:cubicBezTo>
                    <a:pt x="152" y="0"/>
                    <a:pt x="0" y="18"/>
                    <a:pt x="20" y="16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53" name="Line 29"/>
            <p:cNvSpPr>
              <a:spLocks noChangeShapeType="1"/>
            </p:cNvSpPr>
            <p:nvPr/>
          </p:nvSpPr>
          <p:spPr bwMode="auto">
            <a:xfrm>
              <a:off x="3597" y="2774"/>
              <a:ext cx="4" cy="1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55" name="Line 31"/>
            <p:cNvSpPr>
              <a:spLocks noChangeShapeType="1"/>
            </p:cNvSpPr>
            <p:nvPr/>
          </p:nvSpPr>
          <p:spPr bwMode="auto">
            <a:xfrm>
              <a:off x="3507" y="2342"/>
              <a:ext cx="0" cy="13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59" name="Text Box 35"/>
            <p:cNvSpPr txBox="1">
              <a:spLocks noChangeArrowheads="1"/>
            </p:cNvSpPr>
            <p:nvPr/>
          </p:nvSpPr>
          <p:spPr bwMode="auto">
            <a:xfrm>
              <a:off x="4043" y="1942"/>
              <a:ext cx="4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SW</a:t>
              </a:r>
            </a:p>
          </p:txBody>
        </p:sp>
        <p:grpSp>
          <p:nvGrpSpPr>
            <p:cNvPr id="641062" name="Group 38"/>
            <p:cNvGrpSpPr>
              <a:grpSpLocks/>
            </p:cNvGrpSpPr>
            <p:nvPr/>
          </p:nvGrpSpPr>
          <p:grpSpPr bwMode="auto">
            <a:xfrm>
              <a:off x="4074" y="2226"/>
              <a:ext cx="108" cy="112"/>
              <a:chOff x="1536" y="1312"/>
              <a:chExt cx="108" cy="172"/>
            </a:xfrm>
          </p:grpSpPr>
          <p:sp>
            <p:nvSpPr>
              <p:cNvPr id="641063" name="Line 39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1064" name="Line 40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41068" name="Line 44"/>
            <p:cNvSpPr>
              <a:spLocks noChangeShapeType="1"/>
            </p:cNvSpPr>
            <p:nvPr/>
          </p:nvSpPr>
          <p:spPr bwMode="auto">
            <a:xfrm flipH="1">
              <a:off x="2882" y="2281"/>
              <a:ext cx="6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69" name="Line 45"/>
            <p:cNvSpPr>
              <a:spLocks noChangeShapeType="1"/>
            </p:cNvSpPr>
            <p:nvPr/>
          </p:nvSpPr>
          <p:spPr bwMode="auto">
            <a:xfrm flipH="1">
              <a:off x="2247" y="2282"/>
              <a:ext cx="6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70" name="Line 46"/>
            <p:cNvSpPr>
              <a:spLocks noChangeShapeType="1"/>
            </p:cNvSpPr>
            <p:nvPr/>
          </p:nvSpPr>
          <p:spPr bwMode="auto">
            <a:xfrm flipH="1">
              <a:off x="2889" y="2272"/>
              <a:ext cx="2" cy="138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71" name="Line 47"/>
            <p:cNvSpPr>
              <a:spLocks noChangeShapeType="1"/>
            </p:cNvSpPr>
            <p:nvPr/>
          </p:nvSpPr>
          <p:spPr bwMode="auto">
            <a:xfrm flipH="1">
              <a:off x="2877" y="963"/>
              <a:ext cx="3" cy="13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77" name="Line 53"/>
            <p:cNvSpPr>
              <a:spLocks noChangeShapeType="1"/>
            </p:cNvSpPr>
            <p:nvPr/>
          </p:nvSpPr>
          <p:spPr bwMode="auto">
            <a:xfrm flipV="1">
              <a:off x="3413" y="2886"/>
              <a:ext cx="4" cy="1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1079" name="Text Box 55"/>
            <p:cNvSpPr txBox="1">
              <a:spLocks noChangeArrowheads="1"/>
            </p:cNvSpPr>
            <p:nvPr/>
          </p:nvSpPr>
          <p:spPr bwMode="auto">
            <a:xfrm>
              <a:off x="2907" y="2992"/>
              <a:ext cx="566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fast-wave region</a:t>
              </a:r>
            </a:p>
          </p:txBody>
        </p:sp>
        <p:sp>
          <p:nvSpPr>
            <p:cNvPr id="641082" name="Oval 58"/>
            <p:cNvSpPr>
              <a:spLocks noChangeArrowheads="1"/>
            </p:cNvSpPr>
            <p:nvPr/>
          </p:nvSpPr>
          <p:spPr bwMode="auto">
            <a:xfrm>
              <a:off x="3009" y="2377"/>
              <a:ext cx="221" cy="20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83" name="Line 59"/>
            <p:cNvSpPr>
              <a:spLocks noChangeShapeType="1"/>
            </p:cNvSpPr>
            <p:nvPr/>
          </p:nvSpPr>
          <p:spPr bwMode="auto">
            <a:xfrm flipH="1">
              <a:off x="4067" y="2171"/>
              <a:ext cx="21" cy="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058887" y="1923803"/>
            <a:ext cx="3776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SDP is now a lot </a:t>
            </a:r>
            <a:r>
              <a:rPr lang="en-US" dirty="0" smtClean="0">
                <a:solidFill>
                  <a:schemeClr val="bg2"/>
                </a:solidFill>
              </a:rPr>
              <a:t>simpler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 (two vertical paths)!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181862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on Interface (cont.)</a:t>
            </a:r>
          </a:p>
        </p:txBody>
      </p:sp>
      <p:graphicFrame>
        <p:nvGraphicFramePr>
          <p:cNvPr id="653316" name="Object 4"/>
          <p:cNvGraphicFramePr>
            <a:graphicFrameLocks noChangeAspect="1"/>
          </p:cNvGraphicFramePr>
          <p:nvPr/>
        </p:nvGraphicFramePr>
        <p:xfrm>
          <a:off x="711200" y="1811338"/>
          <a:ext cx="3209925" cy="1090612"/>
        </p:xfrm>
        <a:graphic>
          <a:graphicData uri="http://schemas.openxmlformats.org/presentationml/2006/ole">
            <p:oleObj spid="_x0000_s653316" name="Equation" r:id="rId4" imgW="1307880" imgH="444240" progId="Equation.DSMT4">
              <p:embed/>
            </p:oleObj>
          </a:graphicData>
        </a:graphic>
      </p:graphicFrame>
      <p:sp>
        <p:nvSpPr>
          <p:cNvPr id="653345" name="Text Box 33"/>
          <p:cNvSpPr txBox="1">
            <a:spLocks noChangeArrowheads="1"/>
          </p:cNvSpPr>
          <p:nvPr/>
        </p:nvSpPr>
        <p:spPr bwMode="auto">
          <a:xfrm>
            <a:off x="434975" y="4900613"/>
            <a:ext cx="3622675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contribution from the </a:t>
            </a:r>
            <a:r>
              <a:rPr lang="en-US" dirty="0">
                <a:solidFill>
                  <a:schemeClr val="hlink"/>
                </a:solidFill>
              </a:rPr>
              <a:t>ESDP</a:t>
            </a:r>
            <a:r>
              <a:rPr lang="en-US" dirty="0">
                <a:solidFill>
                  <a:schemeClr val="bg1"/>
                </a:solidFill>
              </a:rPr>
              <a:t> is called the </a:t>
            </a:r>
            <a:r>
              <a:rPr lang="en-US" dirty="0">
                <a:solidFill>
                  <a:schemeClr val="hlink"/>
                </a:solidFill>
              </a:rPr>
              <a:t>“space-wave” field</a:t>
            </a:r>
            <a:r>
              <a:rPr lang="en-US" dirty="0">
                <a:solidFill>
                  <a:schemeClr val="bg1"/>
                </a:solidFill>
              </a:rPr>
              <a:t> or the </a:t>
            </a:r>
            <a:r>
              <a:rPr lang="en-US" dirty="0">
                <a:solidFill>
                  <a:schemeClr val="hlink"/>
                </a:solidFill>
              </a:rPr>
              <a:t>“residual-wave” (RW) field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(It is similar to the lateral wave in the half-space problem.)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203450" y="1117986"/>
            <a:ext cx="5579992" cy="5460614"/>
            <a:chOff x="2203450" y="1117986"/>
            <a:chExt cx="5579992" cy="5460614"/>
          </a:xfrm>
        </p:grpSpPr>
        <p:graphicFrame>
          <p:nvGraphicFramePr>
            <p:cNvPr id="653315" name="Object 3"/>
            <p:cNvGraphicFramePr>
              <a:graphicFrameLocks noChangeAspect="1"/>
            </p:cNvGraphicFramePr>
            <p:nvPr/>
          </p:nvGraphicFramePr>
          <p:xfrm>
            <a:off x="5818972" y="1592098"/>
            <a:ext cx="1104900" cy="931862"/>
          </p:xfrm>
          <a:graphic>
            <a:graphicData uri="http://schemas.openxmlformats.org/presentationml/2006/ole">
              <p:oleObj spid="_x0000_s653315" name="Equation" r:id="rId5" imgW="406080" imgH="342720" progId="Equation.DSMT4">
                <p:embed/>
              </p:oleObj>
            </a:graphicData>
          </a:graphic>
        </p:graphicFrame>
        <p:sp>
          <p:nvSpPr>
            <p:cNvPr id="653317" name="Text Box 5"/>
            <p:cNvSpPr txBox="1">
              <a:spLocks noChangeArrowheads="1"/>
            </p:cNvSpPr>
            <p:nvPr/>
          </p:nvSpPr>
          <p:spPr bwMode="auto">
            <a:xfrm>
              <a:off x="4710113" y="4651375"/>
              <a:ext cx="7635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LW</a:t>
              </a:r>
            </a:p>
          </p:txBody>
        </p:sp>
        <p:sp>
          <p:nvSpPr>
            <p:cNvPr id="653318" name="Text Box 6"/>
            <p:cNvSpPr txBox="1">
              <a:spLocks noChangeArrowheads="1"/>
            </p:cNvSpPr>
            <p:nvPr/>
          </p:nvSpPr>
          <p:spPr bwMode="auto">
            <a:xfrm>
              <a:off x="5999163" y="5029200"/>
              <a:ext cx="898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ESDP</a:t>
              </a:r>
            </a:p>
          </p:txBody>
        </p:sp>
        <p:sp>
          <p:nvSpPr>
            <p:cNvPr id="653319" name="Line 7"/>
            <p:cNvSpPr>
              <a:spLocks noChangeShapeType="1"/>
            </p:cNvSpPr>
            <p:nvPr/>
          </p:nvSpPr>
          <p:spPr bwMode="auto">
            <a:xfrm flipH="1" flipV="1">
              <a:off x="4621213" y="1731963"/>
              <a:ext cx="7937" cy="4776787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20" name="Line 8"/>
            <p:cNvSpPr>
              <a:spLocks noChangeShapeType="1"/>
            </p:cNvSpPr>
            <p:nvPr/>
          </p:nvSpPr>
          <p:spPr bwMode="auto">
            <a:xfrm>
              <a:off x="2203450" y="4181475"/>
              <a:ext cx="50434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21" name="Object 9"/>
            <p:cNvGraphicFramePr>
              <a:graphicFrameLocks noChangeAspect="1"/>
            </p:cNvGraphicFramePr>
            <p:nvPr/>
          </p:nvGraphicFramePr>
          <p:xfrm>
            <a:off x="4445040" y="1117986"/>
            <a:ext cx="376342" cy="486235"/>
          </p:xfrm>
          <a:graphic>
            <a:graphicData uri="http://schemas.openxmlformats.org/presentationml/2006/ole">
              <p:oleObj spid="_x0000_s653321" name="Equation" r:id="rId6" imgW="190440" imgH="228600" progId="Equation.DSMT4">
                <p:embed/>
              </p:oleObj>
            </a:graphicData>
          </a:graphic>
        </p:graphicFrame>
        <p:graphicFrame>
          <p:nvGraphicFramePr>
            <p:cNvPr id="653322" name="Object 10"/>
            <p:cNvGraphicFramePr>
              <a:graphicFrameLocks noChangeAspect="1"/>
            </p:cNvGraphicFramePr>
            <p:nvPr/>
          </p:nvGraphicFramePr>
          <p:xfrm>
            <a:off x="5740400" y="3516313"/>
            <a:ext cx="349250" cy="525462"/>
          </p:xfrm>
          <a:graphic>
            <a:graphicData uri="http://schemas.openxmlformats.org/presentationml/2006/ole">
              <p:oleObj spid="_x0000_s653322" name="Equation" r:id="rId7" imgW="164880" imgH="228600" progId="Equation.DSMT4">
                <p:embed/>
              </p:oleObj>
            </a:graphicData>
          </a:graphic>
        </p:graphicFrame>
        <p:sp>
          <p:nvSpPr>
            <p:cNvPr id="653323" name="Oval 11"/>
            <p:cNvSpPr>
              <a:spLocks noChangeArrowheads="1"/>
            </p:cNvSpPr>
            <p:nvPr/>
          </p:nvSpPr>
          <p:spPr bwMode="auto">
            <a:xfrm>
              <a:off x="5561013" y="4117975"/>
              <a:ext cx="111125" cy="1206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324" name="Oval 12"/>
            <p:cNvSpPr>
              <a:spLocks noChangeArrowheads="1"/>
            </p:cNvSpPr>
            <p:nvPr/>
          </p:nvSpPr>
          <p:spPr bwMode="auto">
            <a:xfrm>
              <a:off x="3576638" y="4117975"/>
              <a:ext cx="111125" cy="1206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3325" name="Object 13"/>
            <p:cNvGraphicFramePr>
              <a:graphicFrameLocks noChangeAspect="1"/>
            </p:cNvGraphicFramePr>
            <p:nvPr/>
          </p:nvGraphicFramePr>
          <p:xfrm>
            <a:off x="7400926" y="3942608"/>
            <a:ext cx="382516" cy="462829"/>
          </p:xfrm>
          <a:graphic>
            <a:graphicData uri="http://schemas.openxmlformats.org/presentationml/2006/ole">
              <p:oleObj spid="_x0000_s653325" name="Equation" r:id="rId8" imgW="203040" imgH="228600" progId="Equation.DSMT4">
                <p:embed/>
              </p:oleObj>
            </a:graphicData>
          </a:graphic>
        </p:graphicFrame>
        <p:sp>
          <p:nvSpPr>
            <p:cNvPr id="653326" name="Freeform 14"/>
            <p:cNvSpPr>
              <a:spLocks/>
            </p:cNvSpPr>
            <p:nvPr/>
          </p:nvSpPr>
          <p:spPr bwMode="auto">
            <a:xfrm>
              <a:off x="5473700" y="4175125"/>
              <a:ext cx="3175" cy="2287588"/>
            </a:xfrm>
            <a:custGeom>
              <a:avLst/>
              <a:gdLst/>
              <a:ahLst/>
              <a:cxnLst>
                <a:cxn ang="0">
                  <a:pos x="0" y="1441"/>
                </a:cxn>
                <a:cxn ang="0">
                  <a:pos x="2" y="0"/>
                </a:cxn>
              </a:cxnLst>
              <a:rect l="0" t="0" r="r" b="b"/>
              <a:pathLst>
                <a:path w="2" h="1441">
                  <a:moveTo>
                    <a:pt x="0" y="1441"/>
                  </a:moveTo>
                  <a:cubicBezTo>
                    <a:pt x="2" y="1201"/>
                    <a:pt x="2" y="300"/>
                    <a:pt x="2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3327" name="Group 15"/>
            <p:cNvGrpSpPr>
              <a:grpSpLocks/>
            </p:cNvGrpSpPr>
            <p:nvPr/>
          </p:nvGrpSpPr>
          <p:grpSpPr bwMode="auto">
            <a:xfrm>
              <a:off x="4918075" y="4405313"/>
              <a:ext cx="171450" cy="177800"/>
              <a:chOff x="1536" y="1312"/>
              <a:chExt cx="108" cy="172"/>
            </a:xfrm>
          </p:grpSpPr>
          <p:sp>
            <p:nvSpPr>
              <p:cNvPr id="653328" name="Line 16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3329" name="Line 17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3330" name="Oval 18"/>
            <p:cNvSpPr>
              <a:spLocks noChangeArrowheads="1"/>
            </p:cNvSpPr>
            <p:nvPr/>
          </p:nvSpPr>
          <p:spPr bwMode="auto">
            <a:xfrm>
              <a:off x="4827588" y="4319588"/>
              <a:ext cx="350837" cy="3254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331" name="Line 19"/>
            <p:cNvSpPr>
              <a:spLocks noChangeShapeType="1"/>
            </p:cNvSpPr>
            <p:nvPr/>
          </p:nvSpPr>
          <p:spPr bwMode="auto">
            <a:xfrm flipH="1">
              <a:off x="5122863" y="4475163"/>
              <a:ext cx="33337" cy="1333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2" name="Freeform 20"/>
            <p:cNvSpPr>
              <a:spLocks/>
            </p:cNvSpPr>
            <p:nvPr/>
          </p:nvSpPr>
          <p:spPr bwMode="auto">
            <a:xfrm>
              <a:off x="5454650" y="3908425"/>
              <a:ext cx="327025" cy="2670175"/>
            </a:xfrm>
            <a:custGeom>
              <a:avLst/>
              <a:gdLst/>
              <a:ahLst/>
              <a:cxnLst>
                <a:cxn ang="0">
                  <a:pos x="180" y="1682"/>
                </a:cxn>
                <a:cxn ang="0">
                  <a:pos x="183" y="1058"/>
                </a:cxn>
                <a:cxn ang="0">
                  <a:pos x="179" y="150"/>
                </a:cxn>
                <a:cxn ang="0">
                  <a:pos x="20" y="160"/>
                </a:cxn>
              </a:cxnLst>
              <a:rect l="0" t="0" r="r" b="b"/>
              <a:pathLst>
                <a:path w="206" h="1682">
                  <a:moveTo>
                    <a:pt x="180" y="1682"/>
                  </a:moveTo>
                  <a:cubicBezTo>
                    <a:pt x="172" y="1602"/>
                    <a:pt x="183" y="1313"/>
                    <a:pt x="183" y="1058"/>
                  </a:cubicBezTo>
                  <a:cubicBezTo>
                    <a:pt x="183" y="803"/>
                    <a:pt x="206" y="300"/>
                    <a:pt x="179" y="150"/>
                  </a:cubicBezTo>
                  <a:cubicBezTo>
                    <a:pt x="152" y="0"/>
                    <a:pt x="0" y="18"/>
                    <a:pt x="20" y="16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4" name="Line 22"/>
            <p:cNvSpPr>
              <a:spLocks noChangeShapeType="1"/>
            </p:cNvSpPr>
            <p:nvPr/>
          </p:nvSpPr>
          <p:spPr bwMode="auto">
            <a:xfrm>
              <a:off x="5618163" y="4276725"/>
              <a:ext cx="0" cy="2192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5" name="Text Box 23"/>
            <p:cNvSpPr txBox="1">
              <a:spLocks noChangeArrowheads="1"/>
            </p:cNvSpPr>
            <p:nvPr/>
          </p:nvSpPr>
          <p:spPr bwMode="auto">
            <a:xfrm>
              <a:off x="6469063" y="3641725"/>
              <a:ext cx="7635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SW</a:t>
              </a:r>
            </a:p>
          </p:txBody>
        </p:sp>
        <p:grpSp>
          <p:nvGrpSpPr>
            <p:cNvPr id="653336" name="Group 24"/>
            <p:cNvGrpSpPr>
              <a:grpSpLocks/>
            </p:cNvGrpSpPr>
            <p:nvPr/>
          </p:nvGrpSpPr>
          <p:grpSpPr bwMode="auto">
            <a:xfrm>
              <a:off x="6518275" y="4092575"/>
              <a:ext cx="171450" cy="177800"/>
              <a:chOff x="1536" y="1312"/>
              <a:chExt cx="108" cy="172"/>
            </a:xfrm>
          </p:grpSpPr>
          <p:sp>
            <p:nvSpPr>
              <p:cNvPr id="653337" name="Line 25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3338" name="Line 26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3339" name="Oval 27"/>
            <p:cNvSpPr>
              <a:spLocks noChangeArrowheads="1"/>
            </p:cNvSpPr>
            <p:nvPr/>
          </p:nvSpPr>
          <p:spPr bwMode="auto">
            <a:xfrm>
              <a:off x="6427788" y="4021138"/>
              <a:ext cx="350837" cy="3254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340" name="Line 28"/>
            <p:cNvSpPr>
              <a:spLocks noChangeShapeType="1"/>
            </p:cNvSpPr>
            <p:nvPr/>
          </p:nvSpPr>
          <p:spPr bwMode="auto">
            <a:xfrm flipH="1">
              <a:off x="6723063" y="4176713"/>
              <a:ext cx="33337" cy="1333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41" name="Line 29"/>
            <p:cNvSpPr>
              <a:spLocks noChangeShapeType="1"/>
            </p:cNvSpPr>
            <p:nvPr/>
          </p:nvSpPr>
          <p:spPr bwMode="auto">
            <a:xfrm flipH="1">
              <a:off x="4625975" y="4179888"/>
              <a:ext cx="9969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42" name="Line 30"/>
            <p:cNvSpPr>
              <a:spLocks noChangeShapeType="1"/>
            </p:cNvSpPr>
            <p:nvPr/>
          </p:nvSpPr>
          <p:spPr bwMode="auto">
            <a:xfrm flipH="1">
              <a:off x="3617913" y="4181475"/>
              <a:ext cx="99695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43" name="Line 31"/>
            <p:cNvSpPr>
              <a:spLocks noChangeShapeType="1"/>
            </p:cNvSpPr>
            <p:nvPr/>
          </p:nvSpPr>
          <p:spPr bwMode="auto">
            <a:xfrm flipH="1">
              <a:off x="4640239" y="4165600"/>
              <a:ext cx="24" cy="21669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44" name="Line 32"/>
            <p:cNvSpPr>
              <a:spLocks noChangeShapeType="1"/>
            </p:cNvSpPr>
            <p:nvPr/>
          </p:nvSpPr>
          <p:spPr bwMode="auto">
            <a:xfrm>
              <a:off x="4626591" y="2060811"/>
              <a:ext cx="5734" cy="213305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3" name="Line 21"/>
            <p:cNvSpPr>
              <a:spLocks noChangeShapeType="1"/>
            </p:cNvSpPr>
            <p:nvPr/>
          </p:nvSpPr>
          <p:spPr bwMode="auto">
            <a:xfrm>
              <a:off x="5761038" y="4962525"/>
              <a:ext cx="10370" cy="25074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Text Box 2"/>
          <p:cNvSpPr txBox="1">
            <a:spLocks noChangeArrowheads="1"/>
          </p:cNvSpPr>
          <p:nvPr/>
        </p:nvSpPr>
        <p:spPr bwMode="auto">
          <a:xfrm>
            <a:off x="146236" y="0"/>
            <a:ext cx="8805862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Evaluation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</a:p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“Residual-Wave” Field</a:t>
            </a:r>
          </a:p>
        </p:txBody>
      </p:sp>
      <p:graphicFrame>
        <p:nvGraphicFramePr>
          <p:cNvPr id="643076" name="Object 4"/>
          <p:cNvGraphicFramePr>
            <a:graphicFrameLocks noChangeAspect="1"/>
          </p:cNvGraphicFramePr>
          <p:nvPr/>
        </p:nvGraphicFramePr>
        <p:xfrm>
          <a:off x="2327002" y="1704023"/>
          <a:ext cx="5121130" cy="830535"/>
        </p:xfrm>
        <a:graphic>
          <a:graphicData uri="http://schemas.openxmlformats.org/presentationml/2006/ole">
            <p:oleObj spid="_x0000_s643076" name="Equation" r:id="rId4" imgW="1955520" imgH="317160" progId="Equation.DSMT4">
              <p:embed/>
            </p:oleObj>
          </a:graphicData>
        </a:graphic>
      </p:graphicFrame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504825" y="31670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Use</a:t>
            </a:r>
          </a:p>
        </p:txBody>
      </p:sp>
      <p:graphicFrame>
        <p:nvGraphicFramePr>
          <p:cNvPr id="643078" name="Object 6"/>
          <p:cNvGraphicFramePr>
            <a:graphicFrameLocks noChangeAspect="1"/>
          </p:cNvGraphicFramePr>
          <p:nvPr/>
        </p:nvGraphicFramePr>
        <p:xfrm>
          <a:off x="461963" y="3786188"/>
          <a:ext cx="1663700" cy="1030287"/>
        </p:xfrm>
        <a:graphic>
          <a:graphicData uri="http://schemas.openxmlformats.org/presentationml/2006/ole">
            <p:oleObj spid="_x0000_s643078" name="Equation" r:id="rId5" imgW="634680" imgH="39348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326822" y="2843503"/>
            <a:ext cx="4862515" cy="3734723"/>
            <a:chOff x="3326822" y="2543247"/>
            <a:chExt cx="4862515" cy="3734723"/>
          </a:xfrm>
        </p:grpSpPr>
        <p:sp>
          <p:nvSpPr>
            <p:cNvPr id="643081" name="Line 9"/>
            <p:cNvSpPr>
              <a:spLocks noChangeShapeType="1"/>
            </p:cNvSpPr>
            <p:nvPr/>
          </p:nvSpPr>
          <p:spPr bwMode="auto">
            <a:xfrm flipH="1" flipV="1">
              <a:off x="5318188" y="3474997"/>
              <a:ext cx="7938" cy="25781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3082" name="Line 10"/>
            <p:cNvSpPr>
              <a:spLocks noChangeShapeType="1"/>
            </p:cNvSpPr>
            <p:nvPr/>
          </p:nvSpPr>
          <p:spPr bwMode="auto">
            <a:xfrm>
              <a:off x="3326822" y="4679910"/>
              <a:ext cx="421005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3083" name="Object 11"/>
            <p:cNvGraphicFramePr>
              <a:graphicFrameLocks noChangeAspect="1"/>
            </p:cNvGraphicFramePr>
            <p:nvPr/>
          </p:nvGraphicFramePr>
          <p:xfrm>
            <a:off x="5128635" y="2543247"/>
            <a:ext cx="441325" cy="473075"/>
          </p:xfrm>
          <a:graphic>
            <a:graphicData uri="http://schemas.openxmlformats.org/presentationml/2006/ole">
              <p:oleObj spid="_x0000_s643083" name="Equation" r:id="rId6" imgW="190440" imgH="228600" progId="Equation.DSMT4">
                <p:embed/>
              </p:oleObj>
            </a:graphicData>
          </a:graphic>
        </p:graphicFrame>
        <p:graphicFrame>
          <p:nvGraphicFramePr>
            <p:cNvPr id="643084" name="Object 12"/>
            <p:cNvGraphicFramePr>
              <a:graphicFrameLocks noChangeAspect="1"/>
            </p:cNvGraphicFramePr>
            <p:nvPr/>
          </p:nvGraphicFramePr>
          <p:xfrm>
            <a:off x="6074786" y="4008397"/>
            <a:ext cx="392113" cy="520700"/>
          </p:xfrm>
          <a:graphic>
            <a:graphicData uri="http://schemas.openxmlformats.org/presentationml/2006/ole">
              <p:oleObj spid="_x0000_s643084" name="Equation" r:id="rId7" imgW="164880" imgH="228600" progId="Equation.DSMT4">
                <p:embed/>
              </p:oleObj>
            </a:graphicData>
          </a:graphic>
        </p:graphicFrame>
        <p:sp>
          <p:nvSpPr>
            <p:cNvPr id="643085" name="Oval 13"/>
            <p:cNvSpPr>
              <a:spLocks noChangeArrowheads="1"/>
            </p:cNvSpPr>
            <p:nvPr/>
          </p:nvSpPr>
          <p:spPr bwMode="auto">
            <a:xfrm>
              <a:off x="6128761" y="4641810"/>
              <a:ext cx="93663" cy="714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3087" name="Object 15"/>
            <p:cNvGraphicFramePr>
              <a:graphicFrameLocks noChangeAspect="1"/>
            </p:cNvGraphicFramePr>
            <p:nvPr/>
          </p:nvGraphicFramePr>
          <p:xfrm>
            <a:off x="7722612" y="4417972"/>
            <a:ext cx="466725" cy="504825"/>
          </p:xfrm>
          <a:graphic>
            <a:graphicData uri="http://schemas.openxmlformats.org/presentationml/2006/ole">
              <p:oleObj spid="_x0000_s643087" name="Equation" r:id="rId8" imgW="203040" imgH="228600" progId="Equation.DSMT4">
                <p:embed/>
              </p:oleObj>
            </a:graphicData>
          </a:graphic>
        </p:graphicFrame>
        <p:sp>
          <p:nvSpPr>
            <p:cNvPr id="643092" name="Freeform 20"/>
            <p:cNvSpPr>
              <a:spLocks/>
            </p:cNvSpPr>
            <p:nvPr/>
          </p:nvSpPr>
          <p:spPr bwMode="auto">
            <a:xfrm>
              <a:off x="6055736" y="4675147"/>
              <a:ext cx="3175" cy="1350963"/>
            </a:xfrm>
            <a:custGeom>
              <a:avLst/>
              <a:gdLst/>
              <a:ahLst/>
              <a:cxnLst>
                <a:cxn ang="0">
                  <a:pos x="0" y="1441"/>
                </a:cxn>
                <a:cxn ang="0">
                  <a:pos x="2" y="0"/>
                </a:cxn>
              </a:cxnLst>
              <a:rect l="0" t="0" r="r" b="b"/>
              <a:pathLst>
                <a:path w="2" h="1441">
                  <a:moveTo>
                    <a:pt x="0" y="1441"/>
                  </a:moveTo>
                  <a:cubicBezTo>
                    <a:pt x="2" y="1201"/>
                    <a:pt x="2" y="300"/>
                    <a:pt x="2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3098" name="Freeform 26"/>
            <p:cNvSpPr>
              <a:spLocks/>
            </p:cNvSpPr>
            <p:nvPr/>
          </p:nvSpPr>
          <p:spPr bwMode="auto">
            <a:xfrm>
              <a:off x="6039861" y="4430672"/>
              <a:ext cx="276225" cy="1603375"/>
            </a:xfrm>
            <a:custGeom>
              <a:avLst/>
              <a:gdLst/>
              <a:ahLst/>
              <a:cxnLst>
                <a:cxn ang="0">
                  <a:pos x="208" y="1776"/>
                </a:cxn>
                <a:cxn ang="0">
                  <a:pos x="192" y="252"/>
                </a:cxn>
                <a:cxn ang="0">
                  <a:pos x="21" y="262"/>
                </a:cxn>
              </a:cxnLst>
              <a:rect l="0" t="0" r="r" b="b"/>
              <a:pathLst>
                <a:path w="223" h="1776">
                  <a:moveTo>
                    <a:pt x="208" y="1776"/>
                  </a:moveTo>
                  <a:cubicBezTo>
                    <a:pt x="196" y="1508"/>
                    <a:pt x="223" y="504"/>
                    <a:pt x="192" y="252"/>
                  </a:cubicBezTo>
                  <a:cubicBezTo>
                    <a:pt x="161" y="0"/>
                    <a:pt x="0" y="116"/>
                    <a:pt x="21" y="262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3099" name="Line 27"/>
            <p:cNvSpPr>
              <a:spLocks noChangeShapeType="1"/>
            </p:cNvSpPr>
            <p:nvPr/>
          </p:nvSpPr>
          <p:spPr bwMode="auto">
            <a:xfrm>
              <a:off x="6295449" y="5140285"/>
              <a:ext cx="6350" cy="1841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3108" name="Text Box 36"/>
            <p:cNvSpPr txBox="1">
              <a:spLocks noChangeArrowheads="1"/>
            </p:cNvSpPr>
            <p:nvPr/>
          </p:nvSpPr>
          <p:spPr bwMode="auto">
            <a:xfrm>
              <a:off x="5676323" y="5397460"/>
              <a:ext cx="11763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-        +</a:t>
              </a:r>
            </a:p>
          </p:txBody>
        </p:sp>
        <p:sp>
          <p:nvSpPr>
            <p:cNvPr id="643109" name="Line 37"/>
            <p:cNvSpPr>
              <a:spLocks noChangeShapeType="1"/>
            </p:cNvSpPr>
            <p:nvPr/>
          </p:nvSpPr>
          <p:spPr bwMode="auto">
            <a:xfrm>
              <a:off x="6984424" y="4713247"/>
              <a:ext cx="0" cy="6270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3110" name="Object 38"/>
            <p:cNvGraphicFramePr>
              <a:graphicFrameLocks noChangeAspect="1"/>
            </p:cNvGraphicFramePr>
            <p:nvPr/>
          </p:nvGraphicFramePr>
          <p:xfrm>
            <a:off x="7014586" y="5338722"/>
            <a:ext cx="271463" cy="319088"/>
          </p:xfrm>
          <a:graphic>
            <a:graphicData uri="http://schemas.openxmlformats.org/presentationml/2006/ole">
              <p:oleObj spid="_x0000_s643110" name="Equation" r:id="rId9" imgW="114120" imgH="139680" progId="Equation.DSMT4">
                <p:embed/>
              </p:oleObj>
            </a:graphicData>
          </a:graphic>
        </p:graphicFrame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 flipV="1">
              <a:off x="5308360" y="4672980"/>
              <a:ext cx="866808" cy="25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H="1">
              <a:off x="5322626" y="4681182"/>
              <a:ext cx="1" cy="15967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4464477" y="4671581"/>
              <a:ext cx="846777" cy="367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 flipH="1">
              <a:off x="5324900" y="3086668"/>
              <a:ext cx="1" cy="15967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4397770" y="4630437"/>
              <a:ext cx="93663" cy="714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2602851" y="5599716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</a:t>
            </a:r>
          </a:p>
        </p:txBody>
      </p:sp>
      <p:graphicFrame>
        <p:nvGraphicFramePr>
          <p:cNvPr id="644114" name="Object 18"/>
          <p:cNvGraphicFramePr>
            <a:graphicFrameLocks noChangeAspect="1"/>
          </p:cNvGraphicFramePr>
          <p:nvPr/>
        </p:nvGraphicFramePr>
        <p:xfrm>
          <a:off x="2109303" y="3546792"/>
          <a:ext cx="4730874" cy="1322241"/>
        </p:xfrm>
        <a:graphic>
          <a:graphicData uri="http://schemas.openxmlformats.org/presentationml/2006/ole">
            <p:oleObj spid="_x0000_s644114" name="Equation" r:id="rId4" imgW="2044440" imgH="571320" progId="Equation.DSMT4">
              <p:embed/>
            </p:oleObj>
          </a:graphicData>
        </a:graphic>
      </p:graphicFrame>
      <p:graphicFrame>
        <p:nvGraphicFramePr>
          <p:cNvPr id="644115" name="Object 19"/>
          <p:cNvGraphicFramePr>
            <a:graphicFrameLocks noChangeAspect="1"/>
          </p:cNvGraphicFramePr>
          <p:nvPr/>
        </p:nvGraphicFramePr>
        <p:xfrm>
          <a:off x="3641182" y="5567843"/>
          <a:ext cx="3033713" cy="536575"/>
        </p:xfrm>
        <a:graphic>
          <a:graphicData uri="http://schemas.openxmlformats.org/presentationml/2006/ole">
            <p:oleObj spid="_x0000_s644115" name="Equation" r:id="rId5" imgW="1218960" imgH="215640" progId="Equation.DSMT4">
              <p:embed/>
            </p:oleObj>
          </a:graphicData>
        </a:graphic>
      </p:graphicFrame>
      <p:graphicFrame>
        <p:nvGraphicFramePr>
          <p:cNvPr id="644117" name="Object 21"/>
          <p:cNvGraphicFramePr>
            <a:graphicFrameLocks noChangeAspect="1"/>
          </p:cNvGraphicFramePr>
          <p:nvPr/>
        </p:nvGraphicFramePr>
        <p:xfrm>
          <a:off x="2146300" y="1766888"/>
          <a:ext cx="4422775" cy="1244600"/>
        </p:xfrm>
        <a:graphic>
          <a:graphicData uri="http://schemas.openxmlformats.org/presentationml/2006/ole">
            <p:oleObj spid="_x0000_s644117" name="Equation" r:id="rId6" imgW="2031840" imgH="57132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6236" y="0"/>
            <a:ext cx="8805862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Evaluation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</a:p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“Residual-Wave”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Text Box 3"/>
          <p:cNvSpPr txBox="1">
            <a:spLocks noChangeArrowheads="1"/>
          </p:cNvSpPr>
          <p:nvPr/>
        </p:nvSpPr>
        <p:spPr bwMode="auto">
          <a:xfrm>
            <a:off x="1977777" y="1487817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645126" name="Object 6"/>
          <p:cNvGraphicFramePr>
            <a:graphicFrameLocks noChangeAspect="1"/>
          </p:cNvGraphicFramePr>
          <p:nvPr/>
        </p:nvGraphicFramePr>
        <p:xfrm>
          <a:off x="2957307" y="1744301"/>
          <a:ext cx="4156013" cy="755639"/>
        </p:xfrm>
        <a:graphic>
          <a:graphicData uri="http://schemas.openxmlformats.org/presentationml/2006/ole">
            <p:oleObj spid="_x0000_s645126" name="Equation" r:id="rId4" imgW="1536480" imgH="279360" progId="Equation.DSMT4">
              <p:embed/>
            </p:oleObj>
          </a:graphicData>
        </a:graphic>
      </p:graphicFrame>
      <p:graphicFrame>
        <p:nvGraphicFramePr>
          <p:cNvPr id="645127" name="Object 7"/>
          <p:cNvGraphicFramePr>
            <a:graphicFrameLocks noChangeAspect="1"/>
          </p:cNvGraphicFramePr>
          <p:nvPr/>
        </p:nvGraphicFramePr>
        <p:xfrm>
          <a:off x="3440731" y="2689233"/>
          <a:ext cx="3090697" cy="464799"/>
        </p:xfrm>
        <a:graphic>
          <a:graphicData uri="http://schemas.openxmlformats.org/presentationml/2006/ole">
            <p:oleObj spid="_x0000_s645127" name="Equation" r:id="rId5" imgW="1180800" imgH="177480" progId="Equation.DSMT4">
              <p:embed/>
            </p:oleObj>
          </a:graphicData>
        </a:graphic>
      </p:graphicFrame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366734" y="3618510"/>
            <a:ext cx="1352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645130" name="Object 10"/>
          <p:cNvGraphicFramePr>
            <a:graphicFrameLocks noChangeAspect="1"/>
          </p:cNvGraphicFramePr>
          <p:nvPr/>
        </p:nvGraphicFramePr>
        <p:xfrm>
          <a:off x="2604656" y="3568684"/>
          <a:ext cx="3748644" cy="583637"/>
        </p:xfrm>
        <a:graphic>
          <a:graphicData uri="http://schemas.openxmlformats.org/presentationml/2006/ole">
            <p:oleObj spid="_x0000_s645130" name="Equation" r:id="rId6" imgW="1384200" imgH="215640" progId="Equation.DSMT4">
              <p:embed/>
            </p:oleObj>
          </a:graphicData>
        </a:graphic>
      </p:graphicFrame>
      <p:graphicFrame>
        <p:nvGraphicFramePr>
          <p:cNvPr id="645132" name="Object 12"/>
          <p:cNvGraphicFramePr>
            <a:graphicFrameLocks noChangeAspect="1"/>
          </p:cNvGraphicFramePr>
          <p:nvPr/>
        </p:nvGraphicFramePr>
        <p:xfrm>
          <a:off x="2981325" y="5402263"/>
          <a:ext cx="3990975" cy="1125537"/>
        </p:xfrm>
        <a:graphic>
          <a:graphicData uri="http://schemas.openxmlformats.org/presentationml/2006/ole">
            <p:oleObj spid="_x0000_s645132" name="Equation" r:id="rId7" imgW="1485720" imgH="419040" progId="Equation.DSMT4">
              <p:embed/>
            </p:oleObj>
          </a:graphicData>
        </a:graphic>
      </p:graphicFrame>
      <p:sp>
        <p:nvSpPr>
          <p:cNvPr id="645133" name="Text Box 13"/>
          <p:cNvSpPr txBox="1">
            <a:spLocks noChangeArrowheads="1"/>
          </p:cNvSpPr>
          <p:nvPr/>
        </p:nvSpPr>
        <p:spPr bwMode="auto">
          <a:xfrm>
            <a:off x="332508" y="5564250"/>
            <a:ext cx="249381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hlink"/>
                </a:solidFill>
              </a:rPr>
              <a:t>Watson’s </a:t>
            </a:r>
            <a:r>
              <a:rPr lang="en-US" sz="2000" dirty="0" smtClean="0">
                <a:solidFill>
                  <a:schemeClr val="hlink"/>
                </a:solidFill>
              </a:rPr>
              <a:t>lemma (alternative form):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367683" y="4941558"/>
            <a:ext cx="19668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46236" y="0"/>
            <a:ext cx="8805862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Evaluation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</a:p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“Residual-Wave”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15635" y="1536515"/>
            <a:ext cx="83958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It turns out </a:t>
            </a:r>
            <a:r>
              <a:rPr lang="en-US" sz="2000" dirty="0" smtClean="0">
                <a:solidFill>
                  <a:schemeClr val="bg1"/>
                </a:solidFill>
              </a:rPr>
              <a:t>that for the line-source problem at an interface,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46150" name="Object 6"/>
          <p:cNvGraphicFramePr>
            <a:graphicFrameLocks noChangeAspect="1"/>
          </p:cNvGraphicFramePr>
          <p:nvPr/>
        </p:nvGraphicFramePr>
        <p:xfrm>
          <a:off x="3891973" y="2124632"/>
          <a:ext cx="1279525" cy="461962"/>
        </p:xfrm>
        <a:graphic>
          <a:graphicData uri="http://schemas.openxmlformats.org/presentationml/2006/ole">
            <p:oleObj spid="_x0000_s646150" name="Equation" r:id="rId4" imgW="457200" imgH="164880" progId="Equation.DSMT4">
              <p:embed/>
            </p:oleObj>
          </a:graphicData>
        </a:graphic>
      </p:graphicFrame>
      <p:sp>
        <p:nvSpPr>
          <p:cNvPr id="646151" name="Text Box 7"/>
          <p:cNvSpPr txBox="1">
            <a:spLocks noChangeArrowheads="1"/>
          </p:cNvSpPr>
          <p:nvPr/>
        </p:nvSpPr>
        <p:spPr bwMode="auto">
          <a:xfrm>
            <a:off x="1300307" y="2807277"/>
            <a:ext cx="1027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46152" name="Object 8"/>
          <p:cNvGraphicFramePr>
            <a:graphicFrameLocks noChangeAspect="1"/>
          </p:cNvGraphicFramePr>
          <p:nvPr/>
        </p:nvGraphicFramePr>
        <p:xfrm>
          <a:off x="2514600" y="3308350"/>
          <a:ext cx="3843338" cy="1174750"/>
        </p:xfrm>
        <a:graphic>
          <a:graphicData uri="http://schemas.openxmlformats.org/presentationml/2006/ole">
            <p:oleObj spid="_x0000_s646152" name="Equation" r:id="rId5" imgW="1371600" imgH="419040" progId="Equation.DSMT4">
              <p:embed/>
            </p:oleObj>
          </a:graphicData>
        </a:graphic>
      </p:graphicFrame>
      <p:sp>
        <p:nvSpPr>
          <p:cNvPr id="646153" name="Text Box 9"/>
          <p:cNvSpPr txBox="1">
            <a:spLocks noChangeArrowheads="1"/>
          </p:cNvSpPr>
          <p:nvPr/>
        </p:nvSpPr>
        <p:spPr bwMode="auto">
          <a:xfrm>
            <a:off x="900113" y="5611813"/>
            <a:ext cx="4246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For </a:t>
            </a:r>
            <a:r>
              <a:rPr lang="en-US" sz="2000" dirty="0" smtClean="0">
                <a:solidFill>
                  <a:schemeClr val="bg1"/>
                </a:solidFill>
              </a:rPr>
              <a:t>a dipole source </a:t>
            </a:r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>
                <a:solidFill>
                  <a:schemeClr val="bg1"/>
                </a:solidFill>
              </a:rPr>
              <a:t>have</a:t>
            </a:r>
          </a:p>
        </p:txBody>
      </p:sp>
      <p:graphicFrame>
        <p:nvGraphicFramePr>
          <p:cNvPr id="646154" name="Object 10"/>
          <p:cNvGraphicFramePr>
            <a:graphicFrameLocks noChangeAspect="1"/>
          </p:cNvGraphicFramePr>
          <p:nvPr/>
        </p:nvGraphicFramePr>
        <p:xfrm>
          <a:off x="5109832" y="5352411"/>
          <a:ext cx="2159000" cy="981075"/>
        </p:xfrm>
        <a:graphic>
          <a:graphicData uri="http://schemas.openxmlformats.org/presentationml/2006/ole">
            <p:oleObj spid="_x0000_s646154" name="Equation" r:id="rId6" imgW="838080" imgH="38088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6236" y="0"/>
            <a:ext cx="8805862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Asymptotic Evaluation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</a:p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“Residual-Wave”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4427" y="4738255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 that the wavenumber is that of </a:t>
            </a:r>
            <a:r>
              <a:rPr lang="en-US" u="sng" dirty="0" smtClean="0">
                <a:solidFill>
                  <a:schemeClr val="bg1"/>
                </a:solidFill>
              </a:rPr>
              <a:t>free space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Discussion of Asymptotic Methods</a:t>
            </a:r>
          </a:p>
        </p:txBody>
      </p:sp>
      <p:sp>
        <p:nvSpPr>
          <p:cNvPr id="650278" name="Text Box 38"/>
          <p:cNvSpPr txBox="1">
            <a:spLocks noChangeArrowheads="1"/>
          </p:cNvSpPr>
          <p:nvPr/>
        </p:nvSpPr>
        <p:spPr bwMode="auto">
          <a:xfrm>
            <a:off x="561975" y="1185863"/>
            <a:ext cx="8016875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We have now seen two ways to asymptotically evaluate the </a:t>
            </a:r>
            <a:r>
              <a:rPr lang="en-US" sz="2000" dirty="0">
                <a:solidFill>
                  <a:schemeClr val="bg1"/>
                </a:solidFill>
              </a:rPr>
              <a:t>fields on an interface as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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for a line source on a grounded substrate</a:t>
            </a:r>
            <a:r>
              <a:rPr lang="en-US" sz="2000" dirty="0" smtClean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50279" name="Text Box 39"/>
          <p:cNvSpPr txBox="1">
            <a:spLocks noChangeArrowheads="1"/>
          </p:cNvSpPr>
          <p:nvPr/>
        </p:nvSpPr>
        <p:spPr bwMode="auto">
          <a:xfrm>
            <a:off x="949325" y="2408238"/>
            <a:ext cx="333777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1) </a:t>
            </a:r>
            <a:r>
              <a:rPr lang="en-US" dirty="0" smtClean="0">
                <a:solidFill>
                  <a:schemeClr val="hlink"/>
                </a:solidFill>
              </a:rPr>
              <a:t>Steepest-descent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sz="2000" i="1" dirty="0" smtClean="0">
                <a:solidFill>
                  <a:schemeClr val="hlink"/>
                </a:solidFill>
                <a:sym typeface="Symbol" pitchFamily="18" charset="2"/>
              </a:rPr>
              <a:t></a:t>
            </a:r>
            <a:r>
              <a:rPr lang="en-US" sz="300" i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) </a:t>
            </a:r>
            <a:r>
              <a:rPr lang="en-US" dirty="0">
                <a:solidFill>
                  <a:schemeClr val="hlink"/>
                </a:solidFill>
              </a:rPr>
              <a:t>plane</a:t>
            </a:r>
          </a:p>
        </p:txBody>
      </p:sp>
      <p:sp>
        <p:nvSpPr>
          <p:cNvPr id="650280" name="Text Box 40"/>
          <p:cNvSpPr txBox="1">
            <a:spLocks noChangeArrowheads="1"/>
          </p:cNvSpPr>
          <p:nvPr/>
        </p:nvSpPr>
        <p:spPr bwMode="auto">
          <a:xfrm>
            <a:off x="974725" y="4281488"/>
            <a:ext cx="28530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2) </a:t>
            </a:r>
            <a:r>
              <a:rPr lang="en-US" dirty="0" smtClean="0">
                <a:solidFill>
                  <a:schemeClr val="hlink"/>
                </a:solidFill>
              </a:rPr>
              <a:t>Wavenumber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sz="2000" i="1" dirty="0" err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 err="1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hlink"/>
                </a:solidFill>
              </a:rPr>
              <a:t>) plane</a:t>
            </a:r>
          </a:p>
        </p:txBody>
      </p:sp>
      <p:sp>
        <p:nvSpPr>
          <p:cNvPr id="650281" name="Text Box 41"/>
          <p:cNvSpPr txBox="1">
            <a:spLocks noChangeArrowheads="1"/>
          </p:cNvSpPr>
          <p:nvPr/>
        </p:nvSpPr>
        <p:spPr bwMode="auto">
          <a:xfrm>
            <a:off x="1597025" y="2868613"/>
            <a:ext cx="685165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There are no branch points in the steepest-descent plane. The </a:t>
            </a:r>
            <a:r>
              <a:rPr lang="en-US" dirty="0" smtClean="0">
                <a:solidFill>
                  <a:schemeClr val="bg2"/>
                </a:solidFill>
              </a:rPr>
              <a:t>function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f </a:t>
            </a:r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</a:t>
            </a:r>
            <a:r>
              <a:rPr lang="en-US" dirty="0" smtClean="0">
                <a:solidFill>
                  <a:schemeClr val="bg2"/>
                </a:solidFill>
              </a:rPr>
              <a:t> ) is analytic at the saddle point 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</a:t>
            </a:r>
            <a:r>
              <a:rPr lang="en-US" baseline="-25000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 =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 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/2</a:t>
            </a:r>
            <a:r>
              <a:rPr lang="en-US" dirty="0" smtClean="0">
                <a:solidFill>
                  <a:schemeClr val="bg2"/>
                </a:solidFill>
              </a:rPr>
              <a:t>, but is zero there. The fields </a:t>
            </a:r>
            <a:r>
              <a:rPr lang="en-US" dirty="0">
                <a:solidFill>
                  <a:schemeClr val="bg2"/>
                </a:solidFill>
              </a:rPr>
              <a:t>on the interface correspond to a</a:t>
            </a:r>
            <a:r>
              <a:rPr lang="en-US" dirty="0">
                <a:solidFill>
                  <a:schemeClr val="bg1"/>
                </a:solidFill>
              </a:rPr>
              <a:t> higher-order </a:t>
            </a:r>
            <a:r>
              <a:rPr lang="en-US" dirty="0">
                <a:solidFill>
                  <a:schemeClr val="bg2"/>
                </a:solidFill>
              </a:rPr>
              <a:t>saddle-point </a:t>
            </a:r>
            <a:r>
              <a:rPr lang="en-US" dirty="0" smtClean="0">
                <a:solidFill>
                  <a:schemeClr val="bg2"/>
                </a:solidFill>
              </a:rPr>
              <a:t>evaluation.</a:t>
            </a:r>
            <a:endParaRPr lang="en-US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650282" name="Text Box 42"/>
          <p:cNvSpPr txBox="1">
            <a:spLocks noChangeArrowheads="1"/>
          </p:cNvSpPr>
          <p:nvPr/>
        </p:nvSpPr>
        <p:spPr bwMode="auto">
          <a:xfrm>
            <a:off x="1660525" y="4748213"/>
            <a:ext cx="6775450" cy="1495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The SDP becomes an integration along a vertical path that descends from the branch point at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= k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bg2"/>
                </a:solidFill>
              </a:rPr>
              <a:t>. The integrand is not analytic at the endpoint of integration (branch point) since there is a square-root behavior at the branch point. Watson’s lemma is used to asymptotically evaluate the integral. </a:t>
            </a:r>
            <a:endParaRPr lang="en-US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158112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Waves</a:t>
            </a:r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3169176" y="4857897"/>
          <a:ext cx="2616200" cy="1066800"/>
        </p:xfrm>
        <a:graphic>
          <a:graphicData uri="http://schemas.openxmlformats.org/presentationml/2006/ole">
            <p:oleObj spid="_x0000_s656387" name="Equation" r:id="rId4" imgW="1028520" imgH="419040" progId="Equation.DSMT4">
              <p:embed/>
            </p:oleObj>
          </a:graphicData>
        </a:graphic>
      </p:graphicFrame>
      <p:graphicFrame>
        <p:nvGraphicFramePr>
          <p:cNvPr id="656388" name="Object 4"/>
          <p:cNvGraphicFramePr>
            <a:graphicFrameLocks noChangeAspect="1"/>
          </p:cNvGraphicFramePr>
          <p:nvPr/>
        </p:nvGraphicFramePr>
        <p:xfrm>
          <a:off x="338763" y="5097344"/>
          <a:ext cx="2390775" cy="581025"/>
        </p:xfrm>
        <a:graphic>
          <a:graphicData uri="http://schemas.openxmlformats.org/presentationml/2006/ole">
            <p:oleObj spid="_x0000_s656388" name="Equation" r:id="rId5" imgW="939600" imgH="228600" progId="Equation.DSMT4">
              <p:embed/>
            </p:oleObj>
          </a:graphicData>
        </a:graphic>
      </p:graphicFrame>
      <p:graphicFrame>
        <p:nvGraphicFramePr>
          <p:cNvPr id="656389" name="Object 5"/>
          <p:cNvGraphicFramePr>
            <a:graphicFrameLocks noChangeAspect="1"/>
          </p:cNvGraphicFramePr>
          <p:nvPr/>
        </p:nvGraphicFramePr>
        <p:xfrm>
          <a:off x="6457761" y="5055263"/>
          <a:ext cx="2357438" cy="581025"/>
        </p:xfrm>
        <a:graphic>
          <a:graphicData uri="http://schemas.openxmlformats.org/presentationml/2006/ole">
            <p:oleObj spid="_x0000_s656389" name="Equation" r:id="rId6" imgW="927000" imgH="228600" progId="Equation.DSMT4">
              <p:embed/>
            </p:oleObj>
          </a:graphicData>
        </a:graphic>
      </p:graphicFrame>
      <p:sp>
        <p:nvSpPr>
          <p:cNvPr id="656390" name="Rectangle 6"/>
          <p:cNvSpPr>
            <a:spLocks noChangeArrowheads="1"/>
          </p:cNvSpPr>
          <p:nvPr/>
        </p:nvSpPr>
        <p:spPr bwMode="auto">
          <a:xfrm>
            <a:off x="117913" y="3160713"/>
            <a:ext cx="8194675" cy="9366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1" name="Line 7"/>
          <p:cNvSpPr>
            <a:spLocks noChangeShapeType="1"/>
          </p:cNvSpPr>
          <p:nvPr/>
        </p:nvSpPr>
        <p:spPr bwMode="auto">
          <a:xfrm>
            <a:off x="148075" y="3171825"/>
            <a:ext cx="8496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56392" name="Object 8"/>
          <p:cNvGraphicFramePr>
            <a:graphicFrameLocks noChangeAspect="1"/>
          </p:cNvGraphicFramePr>
          <p:nvPr/>
        </p:nvGraphicFramePr>
        <p:xfrm>
          <a:off x="8762339" y="3028209"/>
          <a:ext cx="274786" cy="304739"/>
        </p:xfrm>
        <a:graphic>
          <a:graphicData uri="http://schemas.openxmlformats.org/presentationml/2006/ole">
            <p:oleObj spid="_x0000_s656392" name="Equation" r:id="rId7" imgW="114120" imgH="126720" progId="Equation.DSMT4">
              <p:embed/>
            </p:oleObj>
          </a:graphicData>
        </a:graphic>
      </p:graphicFrame>
      <p:sp>
        <p:nvSpPr>
          <p:cNvPr id="656393" name="Line 9"/>
          <p:cNvSpPr>
            <a:spLocks noChangeShapeType="1"/>
          </p:cNvSpPr>
          <p:nvPr/>
        </p:nvSpPr>
        <p:spPr bwMode="auto">
          <a:xfrm flipV="1">
            <a:off x="991038" y="1535113"/>
            <a:ext cx="0" cy="15763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56394" name="Object 10"/>
          <p:cNvGraphicFramePr>
            <a:graphicFrameLocks noChangeAspect="1"/>
          </p:cNvGraphicFramePr>
          <p:nvPr/>
        </p:nvGraphicFramePr>
        <p:xfrm>
          <a:off x="879066" y="1068782"/>
          <a:ext cx="284720" cy="341907"/>
        </p:xfrm>
        <a:graphic>
          <a:graphicData uri="http://schemas.openxmlformats.org/presentationml/2006/ole">
            <p:oleObj spid="_x0000_s656394" name="Equation" r:id="rId8" imgW="126720" imgH="152280" progId="Equation.DSMT4">
              <p:embed/>
            </p:oleObj>
          </a:graphicData>
        </a:graphic>
      </p:graphicFrame>
      <p:sp>
        <p:nvSpPr>
          <p:cNvPr id="656395" name="Rectangle 11"/>
          <p:cNvSpPr>
            <a:spLocks noChangeArrowheads="1"/>
          </p:cNvSpPr>
          <p:nvPr/>
        </p:nvSpPr>
        <p:spPr bwMode="auto">
          <a:xfrm>
            <a:off x="126711" y="4089679"/>
            <a:ext cx="8183276" cy="102684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6" name="Oval 12"/>
          <p:cNvSpPr>
            <a:spLocks noChangeArrowheads="1"/>
          </p:cNvSpPr>
          <p:nvPr/>
        </p:nvSpPr>
        <p:spPr bwMode="auto">
          <a:xfrm>
            <a:off x="927538" y="3101975"/>
            <a:ext cx="134937" cy="1349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7" name="AutoShape 13"/>
          <p:cNvSpPr>
            <a:spLocks noChangeArrowheads="1"/>
          </p:cNvSpPr>
          <p:nvPr/>
        </p:nvSpPr>
        <p:spPr bwMode="auto">
          <a:xfrm>
            <a:off x="1186300" y="3098800"/>
            <a:ext cx="1528763" cy="119063"/>
          </a:xfrm>
          <a:prstGeom prst="rightArrow">
            <a:avLst>
              <a:gd name="adj1" fmla="val 50000"/>
              <a:gd name="adj2" fmla="val 320999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8" name="Line 14"/>
          <p:cNvSpPr>
            <a:spLocks noChangeShapeType="1"/>
          </p:cNvSpPr>
          <p:nvPr/>
        </p:nvSpPr>
        <p:spPr bwMode="auto">
          <a:xfrm flipV="1">
            <a:off x="1406963" y="1587500"/>
            <a:ext cx="1514475" cy="13350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399" name="Line 15"/>
          <p:cNvSpPr>
            <a:spLocks noChangeShapeType="1"/>
          </p:cNvSpPr>
          <p:nvPr/>
        </p:nvSpPr>
        <p:spPr bwMode="auto">
          <a:xfrm flipV="1">
            <a:off x="1886388" y="2127250"/>
            <a:ext cx="1004887" cy="8556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00" name="Line 16"/>
          <p:cNvSpPr>
            <a:spLocks noChangeShapeType="1"/>
          </p:cNvSpPr>
          <p:nvPr/>
        </p:nvSpPr>
        <p:spPr bwMode="auto">
          <a:xfrm flipV="1">
            <a:off x="2500750" y="2562225"/>
            <a:ext cx="420688" cy="3603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01" name="Text Box 17"/>
          <p:cNvSpPr txBox="1">
            <a:spLocks noChangeArrowheads="1"/>
          </p:cNvSpPr>
          <p:nvPr/>
        </p:nvSpPr>
        <p:spPr bwMode="auto">
          <a:xfrm>
            <a:off x="3338950" y="1755775"/>
            <a:ext cx="527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656402" name="AutoShape 18"/>
          <p:cNvSpPr>
            <a:spLocks noChangeArrowheads="1"/>
          </p:cNvSpPr>
          <p:nvPr/>
        </p:nvSpPr>
        <p:spPr bwMode="auto">
          <a:xfrm>
            <a:off x="6015475" y="3103563"/>
            <a:ext cx="1528763" cy="119062"/>
          </a:xfrm>
          <a:prstGeom prst="rightArrow">
            <a:avLst>
              <a:gd name="adj1" fmla="val 50000"/>
              <a:gd name="adj2" fmla="val 321001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403" name="Text Box 19"/>
          <p:cNvSpPr txBox="1">
            <a:spLocks noChangeArrowheads="1"/>
          </p:cNvSpPr>
          <p:nvPr/>
        </p:nvSpPr>
        <p:spPr bwMode="auto">
          <a:xfrm>
            <a:off x="6412350" y="2274888"/>
            <a:ext cx="552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656404" name="AutoShape 20"/>
          <p:cNvSpPr>
            <a:spLocks noChangeArrowheads="1"/>
          </p:cNvSpPr>
          <p:nvPr/>
        </p:nvSpPr>
        <p:spPr bwMode="auto">
          <a:xfrm flipV="1">
            <a:off x="3664388" y="3090863"/>
            <a:ext cx="1528762" cy="120650"/>
          </a:xfrm>
          <a:prstGeom prst="rightArrow">
            <a:avLst>
              <a:gd name="adj1" fmla="val 50000"/>
              <a:gd name="adj2" fmla="val 316776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405" name="Text Box 21"/>
          <p:cNvSpPr txBox="1">
            <a:spLocks noChangeArrowheads="1"/>
          </p:cNvSpPr>
          <p:nvPr/>
        </p:nvSpPr>
        <p:spPr bwMode="auto">
          <a:xfrm>
            <a:off x="4124763" y="2586038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RW</a:t>
            </a:r>
          </a:p>
        </p:txBody>
      </p:sp>
      <p:sp>
        <p:nvSpPr>
          <p:cNvPr id="656406" name="Text Box 22"/>
          <p:cNvSpPr txBox="1">
            <a:spLocks noChangeArrowheads="1"/>
          </p:cNvSpPr>
          <p:nvPr/>
        </p:nvSpPr>
        <p:spPr bwMode="auto">
          <a:xfrm>
            <a:off x="5145525" y="1519238"/>
            <a:ext cx="23647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Continuous </a:t>
            </a:r>
            <a:r>
              <a:rPr lang="en-US" dirty="0">
                <a:solidFill>
                  <a:srgbClr val="FF0066"/>
                </a:solidFill>
              </a:rPr>
              <a:t>spectrum</a:t>
            </a:r>
          </a:p>
        </p:txBody>
      </p:sp>
      <p:sp>
        <p:nvSpPr>
          <p:cNvPr id="656407" name="Line 23"/>
          <p:cNvSpPr>
            <a:spLocks noChangeShapeType="1"/>
          </p:cNvSpPr>
          <p:nvPr/>
        </p:nvSpPr>
        <p:spPr bwMode="auto">
          <a:xfrm flipH="1">
            <a:off x="4010463" y="1801813"/>
            <a:ext cx="1009650" cy="1222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08" name="Line 24"/>
          <p:cNvSpPr>
            <a:spLocks noChangeShapeType="1"/>
          </p:cNvSpPr>
          <p:nvPr/>
        </p:nvSpPr>
        <p:spPr bwMode="auto">
          <a:xfrm flipH="1">
            <a:off x="4459725" y="1801813"/>
            <a:ext cx="628650" cy="777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09" name="Line 25"/>
          <p:cNvSpPr>
            <a:spLocks noChangeShapeType="1"/>
          </p:cNvSpPr>
          <p:nvPr/>
        </p:nvSpPr>
        <p:spPr bwMode="auto">
          <a:xfrm>
            <a:off x="6806050" y="2895600"/>
            <a:ext cx="939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10" name="Line 26"/>
          <p:cNvSpPr>
            <a:spLocks noChangeShapeType="1"/>
          </p:cNvSpPr>
          <p:nvPr/>
        </p:nvSpPr>
        <p:spPr bwMode="auto">
          <a:xfrm>
            <a:off x="7009250" y="2743200"/>
            <a:ext cx="558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11" name="Line 27"/>
          <p:cNvSpPr>
            <a:spLocks noChangeShapeType="1"/>
          </p:cNvSpPr>
          <p:nvPr/>
        </p:nvSpPr>
        <p:spPr bwMode="auto">
          <a:xfrm>
            <a:off x="7136250" y="2590800"/>
            <a:ext cx="317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530877" y="5838730"/>
          <a:ext cx="1673190" cy="343705"/>
        </p:xfrm>
        <a:graphic>
          <a:graphicData uri="http://schemas.openxmlformats.org/presentationml/2006/ole">
            <p:oleObj spid="_x0000_s656395" name="Equation" r:id="rId9" imgW="990360" imgH="203040" progId="Equation.DSMT4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7347149" y="5806150"/>
          <a:ext cx="1077900" cy="376285"/>
        </p:xfrm>
        <a:graphic>
          <a:graphicData uri="http://schemas.openxmlformats.org/presentationml/2006/ole">
            <p:oleObj spid="_x0000_s656396" name="Equation" r:id="rId10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Path Physics</a:t>
            </a:r>
          </a:p>
        </p:txBody>
      </p:sp>
      <p:graphicFrame>
        <p:nvGraphicFramePr>
          <p:cNvPr id="626744" name="Object 56"/>
          <p:cNvGraphicFramePr>
            <a:graphicFrameLocks noChangeAspect="1"/>
          </p:cNvGraphicFramePr>
          <p:nvPr/>
        </p:nvGraphicFramePr>
        <p:xfrm>
          <a:off x="1882775" y="1941513"/>
          <a:ext cx="4521200" cy="568325"/>
        </p:xfrm>
        <a:graphic>
          <a:graphicData uri="http://schemas.openxmlformats.org/presentationml/2006/ole">
            <p:oleObj spid="_x0000_s690178" name="Equation" r:id="rId4" imgW="1612800" imgH="203040" progId="Equation.DSMT4">
              <p:embed/>
            </p:oleObj>
          </a:graphicData>
        </a:graphic>
      </p:graphicFrame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998537" y="3089275"/>
            <a:ext cx="73290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 There are no </a:t>
            </a:r>
            <a:r>
              <a:rPr lang="en-US" sz="2000" dirty="0">
                <a:solidFill>
                  <a:schemeClr val="bg2"/>
                </a:solidFill>
              </a:rPr>
              <a:t>branch points </a:t>
            </a:r>
            <a:r>
              <a:rPr lang="en-US" sz="2000" dirty="0" smtClean="0">
                <a:solidFill>
                  <a:schemeClr val="bg2"/>
                </a:solidFill>
              </a:rPr>
              <a:t>in the </a:t>
            </a: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</a:t>
            </a:r>
            <a:r>
              <a:rPr lang="en-US" sz="2000" dirty="0">
                <a:solidFill>
                  <a:schemeClr val="bg2"/>
                </a:solidFill>
              </a:rPr>
              <a:t> plane (</a:t>
            </a:r>
            <a:r>
              <a:rPr lang="en-US" sz="2000" dirty="0" smtClean="0">
                <a:solidFill>
                  <a:schemeClr val="bg2"/>
                </a:solidFill>
              </a:rPr>
              <a:t>cos</a:t>
            </a:r>
            <a:r>
              <a:rPr lang="en-US" sz="2000" i="1" dirty="0" smtClean="0">
                <a:solidFill>
                  <a:schemeClr val="bg2"/>
                </a:solidFill>
                <a:sym typeface="Symbol" pitchFamily="18" charset="2"/>
              </a:rPr>
              <a:t></a:t>
            </a:r>
            <a:r>
              <a:rPr lang="en-US" sz="800" dirty="0" smtClean="0">
                <a:solidFill>
                  <a:schemeClr val="bg2"/>
                </a:solidFill>
              </a:rPr>
              <a:t>  </a:t>
            </a:r>
            <a:r>
              <a:rPr lang="en-US" sz="2000" dirty="0" smtClean="0">
                <a:solidFill>
                  <a:schemeClr val="bg2"/>
                </a:solidFill>
              </a:rPr>
              <a:t>is </a:t>
            </a:r>
            <a:r>
              <a:rPr lang="en-US" sz="2000" dirty="0">
                <a:solidFill>
                  <a:schemeClr val="bg2"/>
                </a:solidFill>
              </a:rPr>
              <a:t>analytic). 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769938" y="4412632"/>
            <a:ext cx="730091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Both sheets of the 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2"/>
                </a:solidFill>
              </a:rPr>
              <a:t> plane get mapped into a </a:t>
            </a:r>
            <a:r>
              <a:rPr lang="en-US" sz="2000" dirty="0">
                <a:solidFill>
                  <a:srgbClr val="FF0000"/>
                </a:solidFill>
              </a:rPr>
              <a:t>single sheet </a:t>
            </a:r>
            <a:r>
              <a:rPr lang="en-US" sz="2000" dirty="0">
                <a:solidFill>
                  <a:schemeClr val="bg2"/>
                </a:solidFill>
              </a:rPr>
              <a:t>of the </a:t>
            </a: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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plane.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100" y="13081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Steepest-descent transformation: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Interpretation of RW Field</a:t>
            </a:r>
          </a:p>
        </p:txBody>
      </p:sp>
      <p:sp>
        <p:nvSpPr>
          <p:cNvPr id="651283" name="Text Box 19"/>
          <p:cNvSpPr txBox="1">
            <a:spLocks noChangeArrowheads="1"/>
          </p:cNvSpPr>
          <p:nvPr/>
        </p:nvSpPr>
        <p:spPr bwMode="auto">
          <a:xfrm>
            <a:off x="1592372" y="1202164"/>
            <a:ext cx="584570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The </a:t>
            </a:r>
            <a:r>
              <a:rPr lang="en-US" sz="2400" dirty="0" smtClean="0">
                <a:solidFill>
                  <a:schemeClr val="bg2"/>
                </a:solidFill>
              </a:rPr>
              <a:t>residual-wave (RW) </a:t>
            </a:r>
            <a:r>
              <a:rPr lang="en-US" sz="2400" dirty="0">
                <a:solidFill>
                  <a:schemeClr val="bg2"/>
                </a:solidFill>
              </a:rPr>
              <a:t>field is </a:t>
            </a:r>
            <a:r>
              <a:rPr lang="en-US" sz="2400" dirty="0" smtClean="0">
                <a:solidFill>
                  <a:schemeClr val="bg2"/>
                </a:solidFill>
              </a:rPr>
              <a:t>actually a</a:t>
            </a:r>
          </a:p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sum of </a:t>
            </a:r>
            <a:r>
              <a:rPr lang="en-US" sz="2400" dirty="0" smtClean="0">
                <a:solidFill>
                  <a:srgbClr val="FF0000"/>
                </a:solidFill>
              </a:rPr>
              <a:t>lateral-wave </a:t>
            </a:r>
            <a:r>
              <a:rPr lang="en-US" sz="2400" dirty="0" smtClean="0">
                <a:solidFill>
                  <a:schemeClr val="bg2"/>
                </a:solidFill>
              </a:rPr>
              <a:t>fields.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14863" y="2181226"/>
            <a:ext cx="8858242" cy="3167063"/>
            <a:chOff x="114863" y="2181226"/>
            <a:chExt cx="8858242" cy="3167063"/>
          </a:xfrm>
        </p:grpSpPr>
        <p:sp>
          <p:nvSpPr>
            <p:cNvPr id="651268" name="Rectangle 4"/>
            <p:cNvSpPr>
              <a:spLocks noChangeArrowheads="1"/>
            </p:cNvSpPr>
            <p:nvPr/>
          </p:nvSpPr>
          <p:spPr bwMode="auto">
            <a:xfrm>
              <a:off x="114863" y="4303714"/>
              <a:ext cx="8194668" cy="9366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69" name="Line 5"/>
            <p:cNvSpPr>
              <a:spLocks noChangeShapeType="1"/>
            </p:cNvSpPr>
            <p:nvPr/>
          </p:nvSpPr>
          <p:spPr bwMode="auto">
            <a:xfrm>
              <a:off x="145025" y="4314826"/>
              <a:ext cx="84962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1270" name="Object 6"/>
            <p:cNvGraphicFramePr>
              <a:graphicFrameLocks noChangeAspect="1"/>
            </p:cNvGraphicFramePr>
            <p:nvPr/>
          </p:nvGraphicFramePr>
          <p:xfrm>
            <a:off x="8695293" y="4156076"/>
            <a:ext cx="277812" cy="307975"/>
          </p:xfrm>
          <a:graphic>
            <a:graphicData uri="http://schemas.openxmlformats.org/presentationml/2006/ole">
              <p:oleObj spid="_x0000_s651270" name="Equation" r:id="rId4" imgW="114120" imgH="126720" progId="Equation.DSMT4">
                <p:embed/>
              </p:oleObj>
            </a:graphicData>
          </a:graphic>
        </p:graphicFrame>
        <p:sp>
          <p:nvSpPr>
            <p:cNvPr id="651271" name="Line 7"/>
            <p:cNvSpPr>
              <a:spLocks noChangeShapeType="1"/>
            </p:cNvSpPr>
            <p:nvPr/>
          </p:nvSpPr>
          <p:spPr bwMode="auto">
            <a:xfrm flipV="1">
              <a:off x="987987" y="2678114"/>
              <a:ext cx="0" cy="15763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1272" name="Object 8"/>
            <p:cNvGraphicFramePr>
              <a:graphicFrameLocks noChangeAspect="1"/>
            </p:cNvGraphicFramePr>
            <p:nvPr/>
          </p:nvGraphicFramePr>
          <p:xfrm>
            <a:off x="864162" y="2181226"/>
            <a:ext cx="300037" cy="360363"/>
          </p:xfrm>
          <a:graphic>
            <a:graphicData uri="http://schemas.openxmlformats.org/presentationml/2006/ole">
              <p:oleObj spid="_x0000_s651272" name="Equation" r:id="rId5" imgW="126720" imgH="152280" progId="Equation.DSMT4">
                <p:embed/>
              </p:oleObj>
            </a:graphicData>
          </a:graphic>
        </p:graphicFrame>
        <p:sp>
          <p:nvSpPr>
            <p:cNvPr id="651273" name="Rectangle 9"/>
            <p:cNvSpPr>
              <a:spLocks noChangeArrowheads="1"/>
            </p:cNvSpPr>
            <p:nvPr/>
          </p:nvSpPr>
          <p:spPr bwMode="auto">
            <a:xfrm>
              <a:off x="143438" y="5240339"/>
              <a:ext cx="8153393" cy="1079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84" name="Line 20"/>
            <p:cNvSpPr>
              <a:spLocks noChangeShapeType="1"/>
            </p:cNvSpPr>
            <p:nvPr/>
          </p:nvSpPr>
          <p:spPr bwMode="auto">
            <a:xfrm>
              <a:off x="1059425" y="4379914"/>
              <a:ext cx="644524" cy="82391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85" name="Line 21"/>
            <p:cNvSpPr>
              <a:spLocks noChangeShapeType="1"/>
            </p:cNvSpPr>
            <p:nvPr/>
          </p:nvSpPr>
          <p:spPr bwMode="auto">
            <a:xfrm flipV="1">
              <a:off x="1792849" y="4349751"/>
              <a:ext cx="809624" cy="7794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87" name="Line 23"/>
            <p:cNvSpPr>
              <a:spLocks noChangeShapeType="1"/>
            </p:cNvSpPr>
            <p:nvPr/>
          </p:nvSpPr>
          <p:spPr bwMode="auto">
            <a:xfrm>
              <a:off x="1748399" y="4454526"/>
              <a:ext cx="0" cy="585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1288" name="Object 24"/>
            <p:cNvGraphicFramePr>
              <a:graphicFrameLocks noChangeAspect="1"/>
            </p:cNvGraphicFramePr>
            <p:nvPr/>
          </p:nvGraphicFramePr>
          <p:xfrm>
            <a:off x="2267511" y="4637089"/>
            <a:ext cx="322262" cy="438150"/>
          </p:xfrm>
          <a:graphic>
            <a:graphicData uri="http://schemas.openxmlformats.org/presentationml/2006/ole">
              <p:oleObj spid="_x0000_s651288" name="Equation" r:id="rId6" imgW="139680" imgH="190440" progId="Equation.DSMT4">
                <p:embed/>
              </p:oleObj>
            </a:graphicData>
          </a:graphic>
        </p:graphicFrame>
        <p:sp>
          <p:nvSpPr>
            <p:cNvPr id="651290" name="Freeform 26"/>
            <p:cNvSpPr>
              <a:spLocks/>
            </p:cNvSpPr>
            <p:nvPr/>
          </p:nvSpPr>
          <p:spPr bwMode="auto">
            <a:xfrm>
              <a:off x="1778561" y="4702176"/>
              <a:ext cx="298450" cy="1571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13" y="14"/>
                </a:cxn>
                <a:cxn ang="0">
                  <a:pos x="188" y="99"/>
                </a:cxn>
              </a:cxnLst>
              <a:rect l="0" t="0" r="r" b="b"/>
              <a:pathLst>
                <a:path w="188" h="99">
                  <a:moveTo>
                    <a:pt x="0" y="14"/>
                  </a:moveTo>
                  <a:cubicBezTo>
                    <a:pt x="41" y="7"/>
                    <a:pt x="82" y="0"/>
                    <a:pt x="113" y="14"/>
                  </a:cubicBezTo>
                  <a:cubicBezTo>
                    <a:pt x="144" y="28"/>
                    <a:pt x="176" y="80"/>
                    <a:pt x="188" y="99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91" name="Line 27"/>
            <p:cNvSpPr>
              <a:spLocks noChangeShapeType="1"/>
            </p:cNvSpPr>
            <p:nvPr/>
          </p:nvSpPr>
          <p:spPr bwMode="auto">
            <a:xfrm>
              <a:off x="2710423" y="4397376"/>
              <a:ext cx="644524" cy="82391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92" name="Line 28"/>
            <p:cNvSpPr>
              <a:spLocks noChangeShapeType="1"/>
            </p:cNvSpPr>
            <p:nvPr/>
          </p:nvSpPr>
          <p:spPr bwMode="auto">
            <a:xfrm flipV="1">
              <a:off x="3534335" y="4352926"/>
              <a:ext cx="809624" cy="7794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93" name="Line 29"/>
            <p:cNvSpPr>
              <a:spLocks noChangeShapeType="1"/>
            </p:cNvSpPr>
            <p:nvPr/>
          </p:nvSpPr>
          <p:spPr bwMode="auto">
            <a:xfrm>
              <a:off x="2605648" y="4294828"/>
              <a:ext cx="116839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94" name="Line 30"/>
            <p:cNvSpPr>
              <a:spLocks noChangeShapeType="1"/>
            </p:cNvSpPr>
            <p:nvPr/>
          </p:nvSpPr>
          <p:spPr bwMode="auto">
            <a:xfrm>
              <a:off x="4377297" y="4297364"/>
              <a:ext cx="116839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86" name="Line 22"/>
            <p:cNvSpPr>
              <a:spLocks noChangeShapeType="1"/>
            </p:cNvSpPr>
            <p:nvPr/>
          </p:nvSpPr>
          <p:spPr bwMode="auto">
            <a:xfrm>
              <a:off x="984812" y="4305301"/>
              <a:ext cx="116839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74" name="Oval 10"/>
            <p:cNvSpPr>
              <a:spLocks noChangeArrowheads="1"/>
            </p:cNvSpPr>
            <p:nvPr/>
          </p:nvSpPr>
          <p:spPr bwMode="auto">
            <a:xfrm>
              <a:off x="924487" y="4244976"/>
              <a:ext cx="134937" cy="1349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006" name="Text Box 30"/>
          <p:cNvSpPr txBox="1">
            <a:spLocks noChangeArrowheads="1"/>
          </p:cNvSpPr>
          <p:nvPr/>
        </p:nvSpPr>
        <p:spPr bwMode="auto">
          <a:xfrm>
            <a:off x="525463" y="1068388"/>
            <a:ext cx="1947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Proof of angle property:</a:t>
            </a:r>
          </a:p>
        </p:txBody>
      </p:sp>
      <p:graphicFrame>
        <p:nvGraphicFramePr>
          <p:cNvPr id="639007" name="Object 31"/>
          <p:cNvGraphicFramePr>
            <a:graphicFrameLocks noChangeAspect="1"/>
          </p:cNvGraphicFramePr>
          <p:nvPr/>
        </p:nvGraphicFramePr>
        <p:xfrm>
          <a:off x="3028950" y="1330325"/>
          <a:ext cx="3887788" cy="1409700"/>
        </p:xfrm>
        <a:graphic>
          <a:graphicData uri="http://schemas.openxmlformats.org/presentationml/2006/ole">
            <p:oleObj spid="_x0000_s639007" name="Equation" r:id="rId4" imgW="1714320" imgH="622080" progId="Equation.DSMT4">
              <p:embed/>
            </p:oleObj>
          </a:graphicData>
        </a:graphic>
      </p:graphicFrame>
      <p:sp>
        <p:nvSpPr>
          <p:cNvPr id="639008" name="Text Box 32"/>
          <p:cNvSpPr txBox="1">
            <a:spLocks noChangeArrowheads="1"/>
          </p:cNvSpPr>
          <p:nvPr/>
        </p:nvSpPr>
        <p:spPr bwMode="auto">
          <a:xfrm>
            <a:off x="1344613" y="5144388"/>
            <a:ext cx="949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39009" name="Object 33"/>
          <p:cNvGraphicFramePr>
            <a:graphicFrameLocks noChangeAspect="1"/>
          </p:cNvGraphicFramePr>
          <p:nvPr/>
        </p:nvGraphicFramePr>
        <p:xfrm>
          <a:off x="2497138" y="5103813"/>
          <a:ext cx="1136650" cy="501650"/>
        </p:xfrm>
        <a:graphic>
          <a:graphicData uri="http://schemas.openxmlformats.org/presentationml/2006/ole">
            <p:oleObj spid="_x0000_s639009" name="Equation" r:id="rId5" imgW="431640" imgH="190440" progId="Equation.DSMT4">
              <p:embed/>
            </p:oleObj>
          </a:graphicData>
        </a:graphic>
      </p:graphicFrame>
      <p:sp>
        <p:nvSpPr>
          <p:cNvPr id="639016" name="Text Box 40"/>
          <p:cNvSpPr txBox="1">
            <a:spLocks noChangeArrowheads="1"/>
          </p:cNvSpPr>
          <p:nvPr/>
        </p:nvSpPr>
        <p:spPr bwMode="auto">
          <a:xfrm>
            <a:off x="169987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Proof of Angle Property</a:t>
            </a:r>
          </a:p>
        </p:txBody>
      </p:sp>
      <p:graphicFrame>
        <p:nvGraphicFramePr>
          <p:cNvPr id="639017" name="Object 41"/>
          <p:cNvGraphicFramePr>
            <a:graphicFrameLocks noChangeAspect="1"/>
          </p:cNvGraphicFramePr>
          <p:nvPr/>
        </p:nvGraphicFramePr>
        <p:xfrm>
          <a:off x="2998788" y="3413125"/>
          <a:ext cx="2673350" cy="952500"/>
        </p:xfrm>
        <a:graphic>
          <a:graphicData uri="http://schemas.openxmlformats.org/presentationml/2006/ole">
            <p:oleObj spid="_x0000_s639017" name="Equation" r:id="rId6" imgW="1104840" imgH="393480" progId="Equation.DSMT4">
              <p:embed/>
            </p:oleObj>
          </a:graphicData>
        </a:graphic>
      </p:graphicFrame>
      <p:sp>
        <p:nvSpPr>
          <p:cNvPr id="639018" name="Text Box 42"/>
          <p:cNvSpPr txBox="1">
            <a:spLocks noChangeArrowheads="1"/>
          </p:cNvSpPr>
          <p:nvPr/>
        </p:nvSpPr>
        <p:spPr bwMode="auto">
          <a:xfrm>
            <a:off x="779463" y="3433763"/>
            <a:ext cx="2314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last identity follows from</a:t>
            </a:r>
          </a:p>
        </p:txBody>
      </p:sp>
      <p:sp>
        <p:nvSpPr>
          <p:cNvPr id="639019" name="Text Box 43"/>
          <p:cNvSpPr txBox="1">
            <a:spLocks noChangeArrowheads="1"/>
          </p:cNvSpPr>
          <p:nvPr/>
        </p:nvSpPr>
        <p:spPr bwMode="auto">
          <a:xfrm>
            <a:off x="3797300" y="5159375"/>
            <a:ext cx="528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or</a:t>
            </a:r>
          </a:p>
        </p:txBody>
      </p:sp>
      <p:graphicFrame>
        <p:nvGraphicFramePr>
          <p:cNvPr id="639020" name="Object 44"/>
          <p:cNvGraphicFramePr>
            <a:graphicFrameLocks noChangeAspect="1"/>
          </p:cNvGraphicFramePr>
          <p:nvPr/>
        </p:nvGraphicFramePr>
        <p:xfrm>
          <a:off x="4545013" y="5121275"/>
          <a:ext cx="1506537" cy="514350"/>
        </p:xfrm>
        <a:graphic>
          <a:graphicData uri="http://schemas.openxmlformats.org/presentationml/2006/ole">
            <p:oleObj spid="_x0000_s639020" name="Equation" r:id="rId7" imgW="558720" imgH="190440" progId="Equation.DSMT4">
              <p:embed/>
            </p:oleObj>
          </a:graphicData>
        </a:graphic>
      </p:graphicFrame>
      <p:graphicFrame>
        <p:nvGraphicFramePr>
          <p:cNvPr id="639054" name="Object 78"/>
          <p:cNvGraphicFramePr>
            <a:graphicFrameLocks noChangeAspect="1"/>
          </p:cNvGraphicFramePr>
          <p:nvPr/>
        </p:nvGraphicFramePr>
        <p:xfrm>
          <a:off x="641350" y="1830388"/>
          <a:ext cx="1100138" cy="706437"/>
        </p:xfrm>
        <a:graphic>
          <a:graphicData uri="http://schemas.openxmlformats.org/presentationml/2006/ole">
            <p:oleObj spid="_x0000_s639054" name="Equation" r:id="rId8" imgW="533160" imgH="342720" progId="Equation.DSMT4">
              <p:embed/>
            </p:oleObj>
          </a:graphicData>
        </a:graphic>
      </p:graphicFrame>
      <p:graphicFrame>
        <p:nvGraphicFramePr>
          <p:cNvPr id="639055" name="Object 79"/>
          <p:cNvGraphicFramePr>
            <a:graphicFrameLocks noChangeAspect="1"/>
          </p:cNvGraphicFramePr>
          <p:nvPr/>
        </p:nvGraphicFramePr>
        <p:xfrm>
          <a:off x="7058025" y="3457575"/>
          <a:ext cx="1439863" cy="863600"/>
        </p:xfrm>
        <a:graphic>
          <a:graphicData uri="http://schemas.openxmlformats.org/presentationml/2006/ole">
            <p:oleObj spid="_x0000_s639055" name="Equation" r:id="rId9" imgW="634680" imgH="380880" progId="Equation.DSMT4">
              <p:embed/>
            </p:oleObj>
          </a:graphicData>
        </a:graphic>
      </p:graphicFrame>
      <p:sp>
        <p:nvSpPr>
          <p:cNvPr id="639056" name="AutoShape 80"/>
          <p:cNvSpPr>
            <a:spLocks noChangeArrowheads="1"/>
          </p:cNvSpPr>
          <p:nvPr/>
        </p:nvSpPr>
        <p:spPr bwMode="auto">
          <a:xfrm>
            <a:off x="6184900" y="3784600"/>
            <a:ext cx="584200" cy="190500"/>
          </a:xfrm>
          <a:prstGeom prst="rightArrow">
            <a:avLst>
              <a:gd name="adj1" fmla="val 50000"/>
              <a:gd name="adj2" fmla="val 7666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Text Box 3"/>
          <p:cNvSpPr txBox="1">
            <a:spLocks noChangeArrowheads="1"/>
          </p:cNvSpPr>
          <p:nvPr/>
        </p:nvSpPr>
        <p:spPr bwMode="auto">
          <a:xfrm>
            <a:off x="458788" y="1717675"/>
            <a:ext cx="550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</a:t>
            </a:r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981075" y="5027613"/>
            <a:ext cx="9223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40013" name="Object 13"/>
          <p:cNvGraphicFramePr>
            <a:graphicFrameLocks noChangeAspect="1"/>
          </p:cNvGraphicFramePr>
          <p:nvPr/>
        </p:nvGraphicFramePr>
        <p:xfrm>
          <a:off x="362774" y="2220685"/>
          <a:ext cx="1585829" cy="1336325"/>
        </p:xfrm>
        <a:graphic>
          <a:graphicData uri="http://schemas.openxmlformats.org/presentationml/2006/ole">
            <p:oleObj spid="_x0000_s640013" name="Equation" r:id="rId4" imgW="647640" imgH="545760" progId="Equation.DSMT4">
              <p:embed/>
            </p:oleObj>
          </a:graphicData>
        </a:graphic>
      </p:graphicFrame>
      <p:graphicFrame>
        <p:nvGraphicFramePr>
          <p:cNvPr id="640014" name="Object 14"/>
          <p:cNvGraphicFramePr>
            <a:graphicFrameLocks noChangeAspect="1"/>
          </p:cNvGraphicFramePr>
          <p:nvPr/>
        </p:nvGraphicFramePr>
        <p:xfrm>
          <a:off x="4995863" y="4776788"/>
          <a:ext cx="2074862" cy="1739900"/>
        </p:xfrm>
        <a:graphic>
          <a:graphicData uri="http://schemas.openxmlformats.org/presentationml/2006/ole">
            <p:oleObj spid="_x0000_s640014" name="Equation" r:id="rId5" imgW="863280" imgH="723600" progId="Equation.DSMT4">
              <p:embed/>
            </p:oleObj>
          </a:graphicData>
        </a:graphic>
      </p:graphicFrame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2388363" y="0"/>
            <a:ext cx="4005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(cont.)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233363" y="1162050"/>
            <a:ext cx="1247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On SDP:</a:t>
            </a:r>
          </a:p>
        </p:txBody>
      </p:sp>
      <p:graphicFrame>
        <p:nvGraphicFramePr>
          <p:cNvPr id="640017" name="Object 17"/>
          <p:cNvGraphicFramePr>
            <a:graphicFrameLocks noChangeAspect="1"/>
          </p:cNvGraphicFramePr>
          <p:nvPr/>
        </p:nvGraphicFramePr>
        <p:xfrm>
          <a:off x="2093913" y="4824413"/>
          <a:ext cx="1743075" cy="855662"/>
        </p:xfrm>
        <a:graphic>
          <a:graphicData uri="http://schemas.openxmlformats.org/presentationml/2006/ole">
            <p:oleObj spid="_x0000_s640017" name="Equation" r:id="rId6" imgW="749160" imgH="368280" progId="Equation.DSMT4">
              <p:embed/>
            </p:oleObj>
          </a:graphicData>
        </a:graphic>
      </p:graphicFrame>
      <p:sp>
        <p:nvSpPr>
          <p:cNvPr id="640018" name="Text Box 18"/>
          <p:cNvSpPr txBox="1">
            <a:spLocks noChangeArrowheads="1"/>
          </p:cNvSpPr>
          <p:nvPr/>
        </p:nvSpPr>
        <p:spPr bwMode="auto">
          <a:xfrm>
            <a:off x="4203700" y="5032375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359847" y="3674816"/>
            <a:ext cx="1771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(the asymptote)</a:t>
            </a:r>
          </a:p>
        </p:txBody>
      </p:sp>
      <p:grpSp>
        <p:nvGrpSpPr>
          <p:cNvPr id="640020" name="Group 20"/>
          <p:cNvGrpSpPr>
            <a:grpSpLocks/>
          </p:cNvGrpSpPr>
          <p:nvPr/>
        </p:nvGrpSpPr>
        <p:grpSpPr bwMode="auto">
          <a:xfrm>
            <a:off x="3419475" y="747464"/>
            <a:ext cx="5168900" cy="3670302"/>
            <a:chOff x="248" y="379"/>
            <a:chExt cx="3256" cy="2312"/>
          </a:xfrm>
        </p:grpSpPr>
        <p:sp>
          <p:nvSpPr>
            <p:cNvPr id="640021" name="Line 21"/>
            <p:cNvSpPr>
              <a:spLocks noChangeShapeType="1"/>
            </p:cNvSpPr>
            <p:nvPr/>
          </p:nvSpPr>
          <p:spPr bwMode="auto">
            <a:xfrm flipV="1">
              <a:off x="248" y="1739"/>
              <a:ext cx="2970" cy="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22" name="Line 22"/>
            <p:cNvSpPr>
              <a:spLocks noChangeShapeType="1"/>
            </p:cNvSpPr>
            <p:nvPr/>
          </p:nvSpPr>
          <p:spPr bwMode="auto">
            <a:xfrm flipH="1" flipV="1">
              <a:off x="1334" y="696"/>
              <a:ext cx="2" cy="194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23" name="Line 23"/>
            <p:cNvSpPr>
              <a:spLocks noChangeShapeType="1"/>
            </p:cNvSpPr>
            <p:nvPr/>
          </p:nvSpPr>
          <p:spPr bwMode="auto">
            <a:xfrm>
              <a:off x="988" y="816"/>
              <a:ext cx="1" cy="18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0024" name="Object 24"/>
            <p:cNvGraphicFramePr>
              <a:graphicFrameLocks noChangeAspect="1"/>
            </p:cNvGraphicFramePr>
            <p:nvPr/>
          </p:nvGraphicFramePr>
          <p:xfrm>
            <a:off x="2515" y="1793"/>
            <a:ext cx="414" cy="452"/>
          </p:xfrm>
          <a:graphic>
            <a:graphicData uri="http://schemas.openxmlformats.org/presentationml/2006/ole">
              <p:oleObj spid="_x0000_s640024" name="Equation" r:id="rId7" imgW="330120" imgH="342720" progId="Equation.DSMT4">
                <p:embed/>
              </p:oleObj>
            </a:graphicData>
          </a:graphic>
        </p:graphicFrame>
        <p:graphicFrame>
          <p:nvGraphicFramePr>
            <p:cNvPr id="640025" name="Object 25"/>
            <p:cNvGraphicFramePr>
              <a:graphicFrameLocks noChangeAspect="1"/>
            </p:cNvGraphicFramePr>
            <p:nvPr/>
          </p:nvGraphicFramePr>
          <p:xfrm>
            <a:off x="478" y="809"/>
            <a:ext cx="412" cy="216"/>
          </p:xfrm>
          <a:graphic>
            <a:graphicData uri="http://schemas.openxmlformats.org/presentationml/2006/ole">
              <p:oleObj spid="_x0000_s640025" name="Equation" r:id="rId8" imgW="304560" imgH="152280" progId="Equation.DSMT4">
                <p:embed/>
              </p:oleObj>
            </a:graphicData>
          </a:graphic>
        </p:graphicFrame>
        <p:graphicFrame>
          <p:nvGraphicFramePr>
            <p:cNvPr id="640026" name="Object 26"/>
            <p:cNvGraphicFramePr>
              <a:graphicFrameLocks noChangeAspect="1"/>
            </p:cNvGraphicFramePr>
            <p:nvPr/>
          </p:nvGraphicFramePr>
          <p:xfrm>
            <a:off x="3302" y="1621"/>
            <a:ext cx="202" cy="264"/>
          </p:xfrm>
          <a:graphic>
            <a:graphicData uri="http://schemas.openxmlformats.org/presentationml/2006/ole">
              <p:oleObj spid="_x0000_s640026" name="Equation" r:id="rId9" imgW="152280" imgH="190440" progId="Equation.DSMT4">
                <p:embed/>
              </p:oleObj>
            </a:graphicData>
          </a:graphic>
        </p:graphicFrame>
        <p:sp>
          <p:nvSpPr>
            <p:cNvPr id="640027" name="Line 27"/>
            <p:cNvSpPr>
              <a:spLocks noChangeShapeType="1"/>
            </p:cNvSpPr>
            <p:nvPr/>
          </p:nvSpPr>
          <p:spPr bwMode="auto">
            <a:xfrm>
              <a:off x="2461" y="728"/>
              <a:ext cx="1" cy="195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28" name="Freeform 28"/>
            <p:cNvSpPr>
              <a:spLocks/>
            </p:cNvSpPr>
            <p:nvPr/>
          </p:nvSpPr>
          <p:spPr bwMode="auto">
            <a:xfrm>
              <a:off x="1072" y="796"/>
              <a:ext cx="1314" cy="1876"/>
            </a:xfrm>
            <a:custGeom>
              <a:avLst/>
              <a:gdLst/>
              <a:ahLst/>
              <a:cxnLst>
                <a:cxn ang="0">
                  <a:pos x="0" y="1876"/>
                </a:cxn>
                <a:cxn ang="0">
                  <a:pos x="695" y="904"/>
                </a:cxn>
                <a:cxn ang="0">
                  <a:pos x="1314" y="0"/>
                </a:cxn>
              </a:cxnLst>
              <a:rect l="0" t="0" r="r" b="b"/>
              <a:pathLst>
                <a:path w="1314" h="1876">
                  <a:moveTo>
                    <a:pt x="0" y="1876"/>
                  </a:moveTo>
                  <a:cubicBezTo>
                    <a:pt x="64" y="1484"/>
                    <a:pt x="302" y="1237"/>
                    <a:pt x="695" y="904"/>
                  </a:cubicBezTo>
                  <a:cubicBezTo>
                    <a:pt x="1089" y="571"/>
                    <a:pt x="1296" y="228"/>
                    <a:pt x="1314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29" name="Freeform 29"/>
            <p:cNvSpPr>
              <a:spLocks/>
            </p:cNvSpPr>
            <p:nvPr/>
          </p:nvSpPr>
          <p:spPr bwMode="auto">
            <a:xfrm>
              <a:off x="1064" y="856"/>
              <a:ext cx="1317" cy="1781"/>
            </a:xfrm>
            <a:custGeom>
              <a:avLst/>
              <a:gdLst/>
              <a:ahLst/>
              <a:cxnLst>
                <a:cxn ang="0">
                  <a:pos x="1317" y="1781"/>
                </a:cxn>
                <a:cxn ang="0">
                  <a:pos x="638" y="856"/>
                </a:cxn>
                <a:cxn ang="0">
                  <a:pos x="0" y="0"/>
                </a:cxn>
              </a:cxnLst>
              <a:rect l="0" t="0" r="r" b="b"/>
              <a:pathLst>
                <a:path w="1317" h="1781">
                  <a:moveTo>
                    <a:pt x="1317" y="1781"/>
                  </a:moveTo>
                  <a:cubicBezTo>
                    <a:pt x="1248" y="1408"/>
                    <a:pt x="1017" y="1179"/>
                    <a:pt x="638" y="856"/>
                  </a:cubicBezTo>
                  <a:cubicBezTo>
                    <a:pt x="258" y="533"/>
                    <a:pt x="0" y="20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30" name="Line 30"/>
            <p:cNvSpPr>
              <a:spLocks noChangeShapeType="1"/>
            </p:cNvSpPr>
            <p:nvPr/>
          </p:nvSpPr>
          <p:spPr bwMode="auto">
            <a:xfrm flipH="1">
              <a:off x="668" y="1650"/>
              <a:ext cx="0" cy="1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0031" name="Line 31"/>
            <p:cNvSpPr>
              <a:spLocks noChangeShapeType="1"/>
            </p:cNvSpPr>
            <p:nvPr/>
          </p:nvSpPr>
          <p:spPr bwMode="auto">
            <a:xfrm flipH="1">
              <a:off x="2086" y="1647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0032" name="Object 32"/>
            <p:cNvGraphicFramePr>
              <a:graphicFrameLocks noChangeAspect="1"/>
            </p:cNvGraphicFramePr>
            <p:nvPr/>
          </p:nvGraphicFramePr>
          <p:xfrm>
            <a:off x="548" y="1845"/>
            <a:ext cx="415" cy="452"/>
          </p:xfrm>
          <a:graphic>
            <a:graphicData uri="http://schemas.openxmlformats.org/presentationml/2006/ole">
              <p:oleObj spid="_x0000_s640032" name="Equation" r:id="rId10" imgW="330120" imgH="342720" progId="Equation.DSMT4">
                <p:embed/>
              </p:oleObj>
            </a:graphicData>
          </a:graphic>
        </p:graphicFrame>
        <p:graphicFrame>
          <p:nvGraphicFramePr>
            <p:cNvPr id="640033" name="Object 33"/>
            <p:cNvGraphicFramePr>
              <a:graphicFrameLocks noChangeAspect="1"/>
            </p:cNvGraphicFramePr>
            <p:nvPr/>
          </p:nvGraphicFramePr>
          <p:xfrm>
            <a:off x="390" y="2457"/>
            <a:ext cx="445" cy="234"/>
          </p:xfrm>
          <a:graphic>
            <a:graphicData uri="http://schemas.openxmlformats.org/presentationml/2006/ole">
              <p:oleObj spid="_x0000_s640033" name="Equation" r:id="rId11" imgW="304560" imgH="152280" progId="Equation.DSMT4">
                <p:embed/>
              </p:oleObj>
            </a:graphicData>
          </a:graphic>
        </p:graphicFrame>
        <p:graphicFrame>
          <p:nvGraphicFramePr>
            <p:cNvPr id="640034" name="Object 34"/>
            <p:cNvGraphicFramePr>
              <a:graphicFrameLocks noChangeAspect="1"/>
            </p:cNvGraphicFramePr>
            <p:nvPr/>
          </p:nvGraphicFramePr>
          <p:xfrm>
            <a:off x="2538" y="745"/>
            <a:ext cx="412" cy="215"/>
          </p:xfrm>
          <a:graphic>
            <a:graphicData uri="http://schemas.openxmlformats.org/presentationml/2006/ole">
              <p:oleObj spid="_x0000_s640034" name="Equation" r:id="rId12" imgW="304560" imgH="152280" progId="Equation.DSMT4">
                <p:embed/>
              </p:oleObj>
            </a:graphicData>
          </a:graphic>
        </p:graphicFrame>
        <p:graphicFrame>
          <p:nvGraphicFramePr>
            <p:cNvPr id="640035" name="Object 35"/>
            <p:cNvGraphicFramePr>
              <a:graphicFrameLocks noChangeAspect="1"/>
            </p:cNvGraphicFramePr>
            <p:nvPr/>
          </p:nvGraphicFramePr>
          <p:xfrm>
            <a:off x="1646" y="1898"/>
            <a:ext cx="172" cy="241"/>
          </p:xfrm>
          <a:graphic>
            <a:graphicData uri="http://schemas.openxmlformats.org/presentationml/2006/ole">
              <p:oleObj spid="_x0000_s640035" name="Equation" r:id="rId13" imgW="114120" imgH="152280" progId="Equation.DSMT4">
                <p:embed/>
              </p:oleObj>
            </a:graphicData>
          </a:graphic>
        </p:graphicFrame>
        <p:sp>
          <p:nvSpPr>
            <p:cNvPr id="640036" name="Line 36"/>
            <p:cNvSpPr>
              <a:spLocks noChangeShapeType="1"/>
            </p:cNvSpPr>
            <p:nvPr/>
          </p:nvSpPr>
          <p:spPr bwMode="auto">
            <a:xfrm flipH="1">
              <a:off x="1728" y="1653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0037" name="Object 37"/>
            <p:cNvGraphicFramePr>
              <a:graphicFrameLocks noChangeAspect="1"/>
            </p:cNvGraphicFramePr>
            <p:nvPr/>
          </p:nvGraphicFramePr>
          <p:xfrm>
            <a:off x="2550" y="2429"/>
            <a:ext cx="421" cy="221"/>
          </p:xfrm>
          <a:graphic>
            <a:graphicData uri="http://schemas.openxmlformats.org/presentationml/2006/ole">
              <p:oleObj spid="_x0000_s640037" name="Equation" r:id="rId14" imgW="304560" imgH="152280" progId="Equation.DSMT4">
                <p:embed/>
              </p:oleObj>
            </a:graphicData>
          </a:graphic>
        </p:graphicFrame>
        <p:graphicFrame>
          <p:nvGraphicFramePr>
            <p:cNvPr id="640038" name="Object 38"/>
            <p:cNvGraphicFramePr>
              <a:graphicFrameLocks noChangeAspect="1"/>
            </p:cNvGraphicFramePr>
            <p:nvPr/>
          </p:nvGraphicFramePr>
          <p:xfrm>
            <a:off x="1513" y="1208"/>
            <a:ext cx="461" cy="241"/>
          </p:xfrm>
          <a:graphic>
            <a:graphicData uri="http://schemas.openxmlformats.org/presentationml/2006/ole">
              <p:oleObj spid="_x0000_s640038" name="Equation" r:id="rId15" imgW="304560" imgH="152280" progId="Equation.DSMT4">
                <p:embed/>
              </p:oleObj>
            </a:graphicData>
          </a:graphic>
        </p:graphicFrame>
        <p:sp>
          <p:nvSpPr>
            <p:cNvPr id="640039" name="Line 39"/>
            <p:cNvSpPr>
              <a:spLocks noChangeShapeType="1"/>
            </p:cNvSpPr>
            <p:nvPr/>
          </p:nvSpPr>
          <p:spPr bwMode="auto">
            <a:xfrm>
              <a:off x="1735" y="1450"/>
              <a:ext cx="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0040" name="Object 40"/>
            <p:cNvGraphicFramePr>
              <a:graphicFrameLocks noChangeAspect="1"/>
            </p:cNvGraphicFramePr>
            <p:nvPr/>
          </p:nvGraphicFramePr>
          <p:xfrm>
            <a:off x="1248" y="379"/>
            <a:ext cx="190" cy="272"/>
          </p:xfrm>
          <a:graphic>
            <a:graphicData uri="http://schemas.openxmlformats.org/presentationml/2006/ole">
              <p:oleObj spid="_x0000_s640040" name="Equation" r:id="rId16" imgW="139680" imgH="190440" progId="Equation.DSMT4">
                <p:embed/>
              </p:oleObj>
            </a:graphicData>
          </a:graphic>
        </p:graphicFrame>
        <p:sp>
          <p:nvSpPr>
            <p:cNvPr id="640041" name="Oval 41"/>
            <p:cNvSpPr>
              <a:spLocks noChangeArrowheads="1"/>
            </p:cNvSpPr>
            <p:nvPr/>
          </p:nvSpPr>
          <p:spPr bwMode="auto">
            <a:xfrm>
              <a:off x="1690" y="1697"/>
              <a:ext cx="82" cy="8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42" name="Text Box 42"/>
            <p:cNvSpPr txBox="1">
              <a:spLocks noChangeArrowheads="1"/>
            </p:cNvSpPr>
            <p:nvPr/>
          </p:nvSpPr>
          <p:spPr bwMode="auto">
            <a:xfrm>
              <a:off x="1818" y="779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</a:rPr>
                <a:t>SDP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640043" name="Text Box 43"/>
            <p:cNvSpPr txBox="1">
              <a:spLocks noChangeArrowheads="1"/>
            </p:cNvSpPr>
            <p:nvPr/>
          </p:nvSpPr>
          <p:spPr bwMode="auto">
            <a:xfrm>
              <a:off x="1760" y="2390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SAP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graphicFrame>
          <p:nvGraphicFramePr>
            <p:cNvPr id="640044" name="Object 44"/>
            <p:cNvGraphicFramePr>
              <a:graphicFrameLocks noChangeAspect="1"/>
            </p:cNvGraphicFramePr>
            <p:nvPr/>
          </p:nvGraphicFramePr>
          <p:xfrm>
            <a:off x="2137" y="1264"/>
            <a:ext cx="192" cy="452"/>
          </p:xfrm>
          <a:graphic>
            <a:graphicData uri="http://schemas.openxmlformats.org/presentationml/2006/ole">
              <p:oleObj spid="_x0000_s640044" name="Equation" r:id="rId17" imgW="152280" imgH="342720" progId="Equation.DSMT4">
                <p:embed/>
              </p:oleObj>
            </a:graphicData>
          </a:graphic>
        </p:graphicFrame>
        <p:graphicFrame>
          <p:nvGraphicFramePr>
            <p:cNvPr id="640045" name="Object 45"/>
            <p:cNvGraphicFramePr>
              <a:graphicFrameLocks noChangeAspect="1"/>
            </p:cNvGraphicFramePr>
            <p:nvPr/>
          </p:nvGraphicFramePr>
          <p:xfrm>
            <a:off x="365" y="1244"/>
            <a:ext cx="304" cy="452"/>
          </p:xfrm>
          <a:graphic>
            <a:graphicData uri="http://schemas.openxmlformats.org/presentationml/2006/ole">
              <p:oleObj spid="_x0000_s640045" name="Equation" r:id="rId18" imgW="241200" imgH="342720" progId="Equation.DSMT4">
                <p:embed/>
              </p:oleObj>
            </a:graphicData>
          </a:graphic>
        </p:graphicFrame>
      </p:grp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9221" name="Object 5"/>
          <p:cNvGraphicFramePr>
            <a:graphicFrameLocks noChangeAspect="1"/>
          </p:cNvGraphicFramePr>
          <p:nvPr/>
        </p:nvGraphicFramePr>
        <p:xfrm>
          <a:off x="3778250" y="4386263"/>
          <a:ext cx="1430338" cy="919162"/>
        </p:xfrm>
        <a:graphic>
          <a:graphicData uri="http://schemas.openxmlformats.org/presentationml/2006/ole">
            <p:oleObj spid="_x0000_s649221" name="Equation" r:id="rId4" imgW="533160" imgH="342720" progId="Equation.DSMT4">
              <p:embed/>
            </p:oleObj>
          </a:graphicData>
        </a:graphic>
      </p:graphicFrame>
      <p:sp>
        <p:nvSpPr>
          <p:cNvPr id="649223" name="Text Box 7"/>
          <p:cNvSpPr txBox="1">
            <a:spLocks noChangeArrowheads="1"/>
          </p:cNvSpPr>
          <p:nvPr/>
        </p:nvSpPr>
        <p:spPr bwMode="auto">
          <a:xfrm>
            <a:off x="1501775" y="2314575"/>
            <a:ext cx="1008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ESDP:</a:t>
            </a:r>
          </a:p>
        </p:txBody>
      </p:sp>
      <p:graphicFrame>
        <p:nvGraphicFramePr>
          <p:cNvPr id="649226" name="Object 10"/>
          <p:cNvGraphicFramePr>
            <a:graphicFrameLocks noChangeAspect="1"/>
          </p:cNvGraphicFramePr>
          <p:nvPr/>
        </p:nvGraphicFramePr>
        <p:xfrm>
          <a:off x="2676525" y="2024063"/>
          <a:ext cx="954088" cy="919162"/>
        </p:xfrm>
        <a:graphic>
          <a:graphicData uri="http://schemas.openxmlformats.org/presentationml/2006/ole">
            <p:oleObj spid="_x0000_s649226" name="Equation" r:id="rId5" imgW="355320" imgH="342720" progId="Equation.DSMT4">
              <p:embed/>
            </p:oleObj>
          </a:graphicData>
        </a:graphic>
      </p:graphicFrame>
      <p:graphicFrame>
        <p:nvGraphicFramePr>
          <p:cNvPr id="649227" name="Object 11"/>
          <p:cNvGraphicFramePr>
            <a:graphicFrameLocks noChangeAspect="1"/>
          </p:cNvGraphicFramePr>
          <p:nvPr/>
        </p:nvGraphicFramePr>
        <p:xfrm>
          <a:off x="7219950" y="3352738"/>
          <a:ext cx="852488" cy="476250"/>
        </p:xfrm>
        <a:graphic>
          <a:graphicData uri="http://schemas.openxmlformats.org/presentationml/2006/ole">
            <p:oleObj spid="_x0000_s649227" name="Equation" r:id="rId6" imgW="317160" imgH="177480" progId="Equation.DSMT4">
              <p:embed/>
            </p:oleObj>
          </a:graphicData>
        </a:graphic>
      </p:graphicFrame>
      <p:sp>
        <p:nvSpPr>
          <p:cNvPr id="649228" name="Text Box 12"/>
          <p:cNvSpPr txBox="1">
            <a:spLocks noChangeArrowheads="1"/>
          </p:cNvSpPr>
          <p:nvPr/>
        </p:nvSpPr>
        <p:spPr bwMode="auto">
          <a:xfrm>
            <a:off x="2528888" y="4683125"/>
            <a:ext cx="955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649232" name="Text Box 16"/>
          <p:cNvSpPr txBox="1">
            <a:spLocks noChangeArrowheads="1"/>
          </p:cNvSpPr>
          <p:nvPr/>
        </p:nvSpPr>
        <p:spPr bwMode="auto">
          <a:xfrm>
            <a:off x="393700" y="1422400"/>
            <a:ext cx="4727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To see which choice is correct:</a:t>
            </a:r>
          </a:p>
        </p:txBody>
      </p:sp>
      <p:sp>
        <p:nvSpPr>
          <p:cNvPr id="649233" name="Text Box 17"/>
          <p:cNvSpPr txBox="1">
            <a:spLocks noChangeArrowheads="1"/>
          </p:cNvSpPr>
          <p:nvPr/>
        </p:nvSpPr>
        <p:spPr bwMode="auto">
          <a:xfrm>
            <a:off x="484188" y="3308350"/>
            <a:ext cx="7362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plane, this corresponds to a vertical line for which</a:t>
            </a:r>
          </a:p>
        </p:txBody>
      </p:sp>
      <p:sp>
        <p:nvSpPr>
          <p:cNvPr id="649234" name="Text Box 18"/>
          <p:cNvSpPr txBox="1">
            <a:spLocks noChangeArrowheads="1"/>
          </p:cNvSpPr>
          <p:nvPr/>
        </p:nvSpPr>
        <p:spPr bwMode="auto">
          <a:xfrm>
            <a:off x="2376488" y="0"/>
            <a:ext cx="4005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Path Physics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>
            <a:off x="506867" y="1370569"/>
            <a:ext cx="73009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Examine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 to see where the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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plane is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proper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improper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626748" name="Object 60"/>
          <p:cNvGraphicFramePr>
            <a:graphicFrameLocks noChangeAspect="1"/>
          </p:cNvGraphicFramePr>
          <p:nvPr/>
        </p:nvGraphicFramePr>
        <p:xfrm>
          <a:off x="2002477" y="2359582"/>
          <a:ext cx="4787900" cy="1025525"/>
        </p:xfrm>
        <a:graphic>
          <a:graphicData uri="http://schemas.openxmlformats.org/presentationml/2006/ole">
            <p:oleObj spid="_x0000_s688131" name="Equation" r:id="rId4" imgW="2070000" imgH="444240" progId="Equation.DSMT4">
              <p:embed/>
            </p:oleObj>
          </a:graphicData>
        </a:graphic>
      </p:graphicFrame>
      <p:graphicFrame>
        <p:nvGraphicFramePr>
          <p:cNvPr id="626749" name="Object 61"/>
          <p:cNvGraphicFramePr>
            <a:graphicFrameLocks noChangeAspect="1"/>
          </p:cNvGraphicFramePr>
          <p:nvPr/>
        </p:nvGraphicFramePr>
        <p:xfrm>
          <a:off x="2838265" y="4159683"/>
          <a:ext cx="3319462" cy="503237"/>
        </p:xfrm>
        <a:graphic>
          <a:graphicData uri="http://schemas.openxmlformats.org/presentationml/2006/ole">
            <p:oleObj spid="_x0000_s688132" name="Equation" r:id="rId5" imgW="1333440" imgH="2030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88133" name="Object 61"/>
          <p:cNvGraphicFramePr>
            <a:graphicFrameLocks noChangeAspect="1"/>
          </p:cNvGraphicFramePr>
          <p:nvPr/>
        </p:nvGraphicFramePr>
        <p:xfrm>
          <a:off x="3002024" y="5054764"/>
          <a:ext cx="2844800" cy="1038225"/>
        </p:xfrm>
        <a:graphic>
          <a:graphicData uri="http://schemas.openxmlformats.org/presentationml/2006/ole">
            <p:oleObj spid="_x0000_s688133" name="Equation" r:id="rId6" imgW="11430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graphicFrame>
        <p:nvGraphicFramePr>
          <p:cNvPr id="647208" name="Object 40"/>
          <p:cNvGraphicFramePr>
            <a:graphicFrameLocks noChangeAspect="1"/>
          </p:cNvGraphicFramePr>
          <p:nvPr/>
        </p:nvGraphicFramePr>
        <p:xfrm>
          <a:off x="2330450" y="958850"/>
          <a:ext cx="3738563" cy="566738"/>
        </p:xfrm>
        <a:graphic>
          <a:graphicData uri="http://schemas.openxmlformats.org/presentationml/2006/ole">
            <p:oleObj spid="_x0000_s647208" name="Equation" r:id="rId4" imgW="1333440" imgH="203040" progId="Equation.DSMT4">
              <p:embed/>
            </p:oleObj>
          </a:graphicData>
        </a:graphic>
      </p:graphicFrame>
      <p:sp>
        <p:nvSpPr>
          <p:cNvPr id="647210" name="Text Box 42"/>
          <p:cNvSpPr txBox="1">
            <a:spLocks noChangeArrowheads="1"/>
          </p:cNvSpPr>
          <p:nvPr/>
        </p:nvSpPr>
        <p:spPr bwMode="auto">
          <a:xfrm>
            <a:off x="7072313" y="1603375"/>
            <a:ext cx="14779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P: proper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I:  improper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88963" y="1930400"/>
            <a:ext cx="6400800" cy="4303713"/>
            <a:chOff x="588963" y="1930400"/>
            <a:chExt cx="6400800" cy="4303713"/>
          </a:xfrm>
        </p:grpSpPr>
        <p:sp>
          <p:nvSpPr>
            <p:cNvPr id="647171" name="Line 3"/>
            <p:cNvSpPr>
              <a:spLocks noChangeShapeType="1"/>
            </p:cNvSpPr>
            <p:nvPr/>
          </p:nvSpPr>
          <p:spPr bwMode="auto">
            <a:xfrm flipV="1">
              <a:off x="3838576" y="2543175"/>
              <a:ext cx="0" cy="36909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72" name="Line 4"/>
            <p:cNvSpPr>
              <a:spLocks noChangeShapeType="1"/>
            </p:cNvSpPr>
            <p:nvPr/>
          </p:nvSpPr>
          <p:spPr bwMode="auto">
            <a:xfrm>
              <a:off x="1420813" y="4583113"/>
              <a:ext cx="50434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7173" name="Object 5"/>
            <p:cNvGraphicFramePr>
              <a:graphicFrameLocks noChangeAspect="1"/>
            </p:cNvGraphicFramePr>
            <p:nvPr/>
          </p:nvGraphicFramePr>
          <p:xfrm>
            <a:off x="3652838" y="1930400"/>
            <a:ext cx="327025" cy="487363"/>
          </p:xfrm>
          <a:graphic>
            <a:graphicData uri="http://schemas.openxmlformats.org/presentationml/2006/ole">
              <p:oleObj spid="_x0000_s647173" name="Equation" r:id="rId5" imgW="164880" imgH="228600" progId="Equation.DSMT4">
                <p:embed/>
              </p:oleObj>
            </a:graphicData>
          </a:graphic>
        </p:graphicFrame>
        <p:sp>
          <p:nvSpPr>
            <p:cNvPr id="647174" name="Text Box 6"/>
            <p:cNvSpPr txBox="1">
              <a:spLocks noChangeArrowheads="1"/>
            </p:cNvSpPr>
            <p:nvPr/>
          </p:nvSpPr>
          <p:spPr bwMode="auto">
            <a:xfrm>
              <a:off x="650876" y="319722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47175" name="Line 7"/>
            <p:cNvSpPr>
              <a:spLocks noChangeShapeType="1"/>
            </p:cNvSpPr>
            <p:nvPr/>
          </p:nvSpPr>
          <p:spPr bwMode="auto">
            <a:xfrm>
              <a:off x="1703388" y="4473575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76" name="Line 8"/>
            <p:cNvSpPr>
              <a:spLocks noChangeShapeType="1"/>
            </p:cNvSpPr>
            <p:nvPr/>
          </p:nvSpPr>
          <p:spPr bwMode="auto">
            <a:xfrm>
              <a:off x="5851526" y="4464050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7177" name="Object 9"/>
            <p:cNvGraphicFramePr>
              <a:graphicFrameLocks noChangeAspect="1"/>
            </p:cNvGraphicFramePr>
            <p:nvPr/>
          </p:nvGraphicFramePr>
          <p:xfrm>
            <a:off x="1104901" y="4606925"/>
            <a:ext cx="469900" cy="712788"/>
          </p:xfrm>
          <a:graphic>
            <a:graphicData uri="http://schemas.openxmlformats.org/presentationml/2006/ole">
              <p:oleObj spid="_x0000_s647177" name="Equation" r:id="rId6" imgW="279360" imgH="393480" progId="Equation.DSMT4">
                <p:embed/>
              </p:oleObj>
            </a:graphicData>
          </a:graphic>
        </p:graphicFrame>
        <p:sp>
          <p:nvSpPr>
            <p:cNvPr id="647181" name="Line 13"/>
            <p:cNvSpPr>
              <a:spLocks noChangeShapeType="1"/>
            </p:cNvSpPr>
            <p:nvPr/>
          </p:nvSpPr>
          <p:spPr bwMode="auto">
            <a:xfrm flipH="1" flipV="1">
              <a:off x="1701801" y="5243513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82" name="Line 14"/>
            <p:cNvSpPr>
              <a:spLocks noChangeShapeType="1"/>
            </p:cNvSpPr>
            <p:nvPr/>
          </p:nvSpPr>
          <p:spPr bwMode="auto">
            <a:xfrm flipV="1">
              <a:off x="5848351" y="2820988"/>
              <a:ext cx="4763" cy="175101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7184" name="Object 16"/>
            <p:cNvGraphicFramePr>
              <a:graphicFrameLocks noChangeAspect="1"/>
            </p:cNvGraphicFramePr>
            <p:nvPr/>
          </p:nvGraphicFramePr>
          <p:xfrm>
            <a:off x="6599238" y="4335463"/>
            <a:ext cx="352425" cy="487363"/>
          </p:xfrm>
          <a:graphic>
            <a:graphicData uri="http://schemas.openxmlformats.org/presentationml/2006/ole">
              <p:oleObj spid="_x0000_s647184" name="Equation" r:id="rId7" imgW="177480" imgH="228600" progId="Equation.DSMT4">
                <p:embed/>
              </p:oleObj>
            </a:graphicData>
          </a:graphic>
        </p:graphicFrame>
        <p:sp>
          <p:nvSpPr>
            <p:cNvPr id="647185" name="Line 17"/>
            <p:cNvSpPr>
              <a:spLocks noChangeShapeType="1"/>
            </p:cNvSpPr>
            <p:nvPr/>
          </p:nvSpPr>
          <p:spPr bwMode="auto">
            <a:xfrm flipV="1">
              <a:off x="1703388" y="4564063"/>
              <a:ext cx="4763" cy="16081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86" name="Line 18"/>
            <p:cNvSpPr>
              <a:spLocks noChangeShapeType="1"/>
            </p:cNvSpPr>
            <p:nvPr/>
          </p:nvSpPr>
          <p:spPr bwMode="auto">
            <a:xfrm flipH="1" flipV="1">
              <a:off x="5849938" y="3173413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7187" name="Object 19"/>
            <p:cNvGraphicFramePr>
              <a:graphicFrameLocks noChangeAspect="1"/>
            </p:cNvGraphicFramePr>
            <p:nvPr/>
          </p:nvGraphicFramePr>
          <p:xfrm>
            <a:off x="6022976" y="4684713"/>
            <a:ext cx="277813" cy="712788"/>
          </p:xfrm>
          <a:graphic>
            <a:graphicData uri="http://schemas.openxmlformats.org/presentationml/2006/ole">
              <p:oleObj spid="_x0000_s647187" name="Equation" r:id="rId8" imgW="164880" imgH="393480" progId="Equation.DSMT4">
                <p:embed/>
              </p:oleObj>
            </a:graphicData>
          </a:graphic>
        </p:graphicFrame>
        <p:sp>
          <p:nvSpPr>
            <p:cNvPr id="647188" name="Line 20"/>
            <p:cNvSpPr>
              <a:spLocks noChangeShapeType="1"/>
            </p:cNvSpPr>
            <p:nvPr/>
          </p:nvSpPr>
          <p:spPr bwMode="auto">
            <a:xfrm flipV="1">
              <a:off x="5848351" y="4613275"/>
              <a:ext cx="4763" cy="15017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89" name="Line 21"/>
            <p:cNvSpPr>
              <a:spLocks noChangeShapeType="1"/>
            </p:cNvSpPr>
            <p:nvPr/>
          </p:nvSpPr>
          <p:spPr bwMode="auto">
            <a:xfrm flipV="1">
              <a:off x="1704976" y="2773363"/>
              <a:ext cx="4763" cy="17526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90" name="Line 22"/>
            <p:cNvSpPr>
              <a:spLocks noChangeShapeType="1"/>
            </p:cNvSpPr>
            <p:nvPr/>
          </p:nvSpPr>
          <p:spPr bwMode="auto">
            <a:xfrm flipV="1">
              <a:off x="2671949" y="4568892"/>
              <a:ext cx="416008" cy="31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91" name="Line 23"/>
            <p:cNvSpPr>
              <a:spLocks noChangeShapeType="1"/>
            </p:cNvSpPr>
            <p:nvPr/>
          </p:nvSpPr>
          <p:spPr bwMode="auto">
            <a:xfrm flipH="1">
              <a:off x="1709738" y="4576000"/>
              <a:ext cx="4178300" cy="15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7197" name="Text Box 29"/>
            <p:cNvSpPr txBox="1">
              <a:spLocks noChangeArrowheads="1"/>
            </p:cNvSpPr>
            <p:nvPr/>
          </p:nvSpPr>
          <p:spPr bwMode="auto">
            <a:xfrm>
              <a:off x="2595563" y="319722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47198" name="Text Box 30"/>
            <p:cNvSpPr txBox="1">
              <a:spLocks noChangeArrowheads="1"/>
            </p:cNvSpPr>
            <p:nvPr/>
          </p:nvSpPr>
          <p:spPr bwMode="auto">
            <a:xfrm>
              <a:off x="6592888" y="57102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47199" name="Text Box 31"/>
            <p:cNvSpPr txBox="1">
              <a:spLocks noChangeArrowheads="1"/>
            </p:cNvSpPr>
            <p:nvPr/>
          </p:nvSpPr>
          <p:spPr bwMode="auto">
            <a:xfrm>
              <a:off x="4616451" y="5700713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47200" name="Text Box 32"/>
            <p:cNvSpPr txBox="1">
              <a:spLocks noChangeArrowheads="1"/>
            </p:cNvSpPr>
            <p:nvPr/>
          </p:nvSpPr>
          <p:spPr bwMode="auto">
            <a:xfrm>
              <a:off x="588963" y="56975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47201" name="Text Box 33"/>
            <p:cNvSpPr txBox="1">
              <a:spLocks noChangeArrowheads="1"/>
            </p:cNvSpPr>
            <p:nvPr/>
          </p:nvSpPr>
          <p:spPr bwMode="auto">
            <a:xfrm>
              <a:off x="2457451" y="57229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47202" name="Text Box 34"/>
            <p:cNvSpPr txBox="1">
              <a:spLocks noChangeArrowheads="1"/>
            </p:cNvSpPr>
            <p:nvPr/>
          </p:nvSpPr>
          <p:spPr bwMode="auto">
            <a:xfrm>
              <a:off x="4686301" y="319722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47203" name="Text Box 35"/>
            <p:cNvSpPr txBox="1">
              <a:spLocks noChangeArrowheads="1"/>
            </p:cNvSpPr>
            <p:nvPr/>
          </p:nvSpPr>
          <p:spPr bwMode="auto">
            <a:xfrm>
              <a:off x="6653213" y="319722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47235" name="Text Box 67"/>
            <p:cNvSpPr txBox="1">
              <a:spLocks noChangeArrowheads="1"/>
            </p:cNvSpPr>
            <p:nvPr/>
          </p:nvSpPr>
          <p:spPr bwMode="auto">
            <a:xfrm>
              <a:off x="6013451" y="2700338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hlink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flipV="1">
              <a:off x="4451268" y="4566912"/>
              <a:ext cx="416008" cy="31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47209" name="Object 61"/>
          <p:cNvGraphicFramePr>
            <a:graphicFrameLocks noChangeAspect="1"/>
          </p:cNvGraphicFramePr>
          <p:nvPr/>
        </p:nvGraphicFramePr>
        <p:xfrm>
          <a:off x="377517" y="1610079"/>
          <a:ext cx="2033175" cy="742018"/>
        </p:xfrm>
        <a:graphic>
          <a:graphicData uri="http://schemas.openxmlformats.org/presentationml/2006/ole">
            <p:oleObj spid="_x0000_s647209" name="Equation" r:id="rId9" imgW="11430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graphicFrame>
        <p:nvGraphicFramePr>
          <p:cNvPr id="652335" name="Object 47"/>
          <p:cNvGraphicFramePr>
            <a:graphicFrameLocks noChangeAspect="1"/>
          </p:cNvGraphicFramePr>
          <p:nvPr/>
        </p:nvGraphicFramePr>
        <p:xfrm>
          <a:off x="2398713" y="1060450"/>
          <a:ext cx="6051550" cy="514350"/>
        </p:xfrm>
        <a:graphic>
          <a:graphicData uri="http://schemas.openxmlformats.org/presentationml/2006/ole">
            <p:oleObj spid="_x0000_s652335" name="Equation" r:id="rId4" imgW="2539800" imgH="215640" progId="Equation.DSMT4">
              <p:embed/>
            </p:oleObj>
          </a:graphicData>
        </a:graphic>
      </p:graphicFrame>
      <p:sp>
        <p:nvSpPr>
          <p:cNvPr id="652336" name="Text Box 48"/>
          <p:cNvSpPr txBox="1">
            <a:spLocks noChangeArrowheads="1"/>
          </p:cNvSpPr>
          <p:nvPr/>
        </p:nvSpPr>
        <p:spPr bwMode="auto">
          <a:xfrm>
            <a:off x="473075" y="877888"/>
            <a:ext cx="1477963" cy="1079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Mapping of quadrants in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plane</a:t>
            </a: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6684963" y="1947554"/>
            <a:ext cx="2233612" cy="1859272"/>
            <a:chOff x="6684963" y="1947554"/>
            <a:chExt cx="2233612" cy="1859272"/>
          </a:xfrm>
        </p:grpSpPr>
        <p:sp>
          <p:nvSpPr>
            <p:cNvPr id="652347" name="Rectangle 59"/>
            <p:cNvSpPr>
              <a:spLocks noChangeArrowheads="1"/>
            </p:cNvSpPr>
            <p:nvPr/>
          </p:nvSpPr>
          <p:spPr bwMode="auto">
            <a:xfrm>
              <a:off x="6684963" y="1963738"/>
              <a:ext cx="2233612" cy="18430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38" name="Line 50"/>
            <p:cNvSpPr>
              <a:spLocks noChangeShapeType="1"/>
            </p:cNvSpPr>
            <p:nvPr/>
          </p:nvSpPr>
          <p:spPr bwMode="auto">
            <a:xfrm>
              <a:off x="7651750" y="2098675"/>
              <a:ext cx="0" cy="1574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39" name="Line 51"/>
            <p:cNvSpPr>
              <a:spLocks noChangeShapeType="1"/>
            </p:cNvSpPr>
            <p:nvPr/>
          </p:nvSpPr>
          <p:spPr bwMode="auto">
            <a:xfrm>
              <a:off x="6835775" y="2908300"/>
              <a:ext cx="1752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40" name="Object 52"/>
            <p:cNvGraphicFramePr>
              <a:graphicFrameLocks noChangeAspect="1"/>
            </p:cNvGraphicFramePr>
            <p:nvPr/>
          </p:nvGraphicFramePr>
          <p:xfrm>
            <a:off x="8507414" y="2933206"/>
            <a:ext cx="344942" cy="418070"/>
          </p:xfrm>
          <a:graphic>
            <a:graphicData uri="http://schemas.openxmlformats.org/presentationml/2006/ole">
              <p:oleObj spid="_x0000_s652340" name="Equation" r:id="rId5" imgW="203040" imgH="228600" progId="Equation.DSMT4">
                <p:embed/>
              </p:oleObj>
            </a:graphicData>
          </a:graphic>
        </p:graphicFrame>
        <p:graphicFrame>
          <p:nvGraphicFramePr>
            <p:cNvPr id="652341" name="Object 53"/>
            <p:cNvGraphicFramePr>
              <a:graphicFrameLocks noChangeAspect="1"/>
            </p:cNvGraphicFramePr>
            <p:nvPr/>
          </p:nvGraphicFramePr>
          <p:xfrm>
            <a:off x="7738489" y="1947554"/>
            <a:ext cx="322278" cy="415534"/>
          </p:xfrm>
          <a:graphic>
            <a:graphicData uri="http://schemas.openxmlformats.org/presentationml/2006/ole">
              <p:oleObj spid="_x0000_s652341" name="Equation" r:id="rId6" imgW="190440" imgH="228600" progId="Equation.DSMT4">
                <p:embed/>
              </p:oleObj>
            </a:graphicData>
          </a:graphic>
        </p:graphicFrame>
        <p:sp>
          <p:nvSpPr>
            <p:cNvPr id="652342" name="Text Box 54"/>
            <p:cNvSpPr txBox="1">
              <a:spLocks noChangeArrowheads="1"/>
            </p:cNvSpPr>
            <p:nvPr/>
          </p:nvSpPr>
          <p:spPr bwMode="auto">
            <a:xfrm>
              <a:off x="7756525" y="2463800"/>
              <a:ext cx="311150" cy="366713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52343" name="Text Box 55"/>
            <p:cNvSpPr txBox="1">
              <a:spLocks noChangeArrowheads="1"/>
            </p:cNvSpPr>
            <p:nvPr/>
          </p:nvSpPr>
          <p:spPr bwMode="auto">
            <a:xfrm>
              <a:off x="7262813" y="2451100"/>
              <a:ext cx="311150" cy="366713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652344" name="Text Box 56"/>
            <p:cNvSpPr txBox="1">
              <a:spLocks noChangeArrowheads="1"/>
            </p:cNvSpPr>
            <p:nvPr/>
          </p:nvSpPr>
          <p:spPr bwMode="auto">
            <a:xfrm>
              <a:off x="7275513" y="3003550"/>
              <a:ext cx="311150" cy="366713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652345" name="Text Box 57"/>
            <p:cNvSpPr txBox="1">
              <a:spLocks noChangeArrowheads="1"/>
            </p:cNvSpPr>
            <p:nvPr/>
          </p:nvSpPr>
          <p:spPr bwMode="auto">
            <a:xfrm>
              <a:off x="7737475" y="3016250"/>
              <a:ext cx="311150" cy="366713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4</a:t>
              </a:r>
            </a:p>
          </p:txBody>
        </p:sp>
        <p:graphicFrame>
          <p:nvGraphicFramePr>
            <p:cNvPr id="652350" name="Object 62"/>
            <p:cNvGraphicFramePr>
              <a:graphicFrameLocks noChangeAspect="1"/>
            </p:cNvGraphicFramePr>
            <p:nvPr/>
          </p:nvGraphicFramePr>
          <p:xfrm>
            <a:off x="8174038" y="2476500"/>
            <a:ext cx="261937" cy="390525"/>
          </p:xfrm>
          <a:graphic>
            <a:graphicData uri="http://schemas.openxmlformats.org/presentationml/2006/ole">
              <p:oleObj spid="_x0000_s652350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652351" name="Object 63"/>
            <p:cNvGraphicFramePr>
              <a:graphicFrameLocks noChangeAspect="1"/>
            </p:cNvGraphicFramePr>
            <p:nvPr/>
          </p:nvGraphicFramePr>
          <p:xfrm>
            <a:off x="6770688" y="2420938"/>
            <a:ext cx="403225" cy="390525"/>
          </p:xfrm>
          <a:graphic>
            <a:graphicData uri="http://schemas.openxmlformats.org/presentationml/2006/ole">
              <p:oleObj spid="_x0000_s652351" name="Equation" r:id="rId8" imgW="253800" imgH="228600" progId="Equation.DSMT4">
                <p:embed/>
              </p:oleObj>
            </a:graphicData>
          </a:graphic>
        </p:graphicFrame>
        <p:sp>
          <p:nvSpPr>
            <p:cNvPr id="652368" name="Line 80"/>
            <p:cNvSpPr>
              <a:spLocks noChangeShapeType="1"/>
            </p:cNvSpPr>
            <p:nvPr/>
          </p:nvSpPr>
          <p:spPr bwMode="auto">
            <a:xfrm>
              <a:off x="6851650" y="2906713"/>
              <a:ext cx="173355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69" name="Line 81"/>
            <p:cNvSpPr>
              <a:spLocks noChangeShapeType="1"/>
            </p:cNvSpPr>
            <p:nvPr/>
          </p:nvSpPr>
          <p:spPr bwMode="auto">
            <a:xfrm>
              <a:off x="7751763" y="2912712"/>
              <a:ext cx="271462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74" name="Line 86"/>
            <p:cNvSpPr>
              <a:spLocks noChangeShapeType="1"/>
            </p:cNvSpPr>
            <p:nvPr/>
          </p:nvSpPr>
          <p:spPr bwMode="auto">
            <a:xfrm flipH="1">
              <a:off x="7210425" y="2867025"/>
              <a:ext cx="42862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75" name="Line 87"/>
            <p:cNvSpPr>
              <a:spLocks noChangeShapeType="1"/>
            </p:cNvSpPr>
            <p:nvPr/>
          </p:nvSpPr>
          <p:spPr bwMode="auto">
            <a:xfrm>
              <a:off x="7690964" y="2933700"/>
              <a:ext cx="0" cy="7778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76" name="Line 88"/>
            <p:cNvSpPr>
              <a:spLocks noChangeShapeType="1"/>
            </p:cNvSpPr>
            <p:nvPr/>
          </p:nvSpPr>
          <p:spPr bwMode="auto">
            <a:xfrm>
              <a:off x="7631113" y="2089150"/>
              <a:ext cx="0" cy="7778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73" name="Line 85"/>
            <p:cNvSpPr>
              <a:spLocks noChangeShapeType="1"/>
            </p:cNvSpPr>
            <p:nvPr/>
          </p:nvSpPr>
          <p:spPr bwMode="auto">
            <a:xfrm flipH="1">
              <a:off x="7685088" y="2933700"/>
              <a:ext cx="47625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49" name="Oval 61"/>
            <p:cNvSpPr>
              <a:spLocks noChangeArrowheads="1"/>
            </p:cNvSpPr>
            <p:nvPr/>
          </p:nvSpPr>
          <p:spPr bwMode="auto">
            <a:xfrm>
              <a:off x="8128000" y="2879725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48" name="Oval 60"/>
            <p:cNvSpPr>
              <a:spLocks noChangeArrowheads="1"/>
            </p:cNvSpPr>
            <p:nvPr/>
          </p:nvSpPr>
          <p:spPr bwMode="auto">
            <a:xfrm>
              <a:off x="7135813" y="2825750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3363" y="2500313"/>
            <a:ext cx="6400800" cy="4027465"/>
            <a:chOff x="233363" y="2500313"/>
            <a:chExt cx="6400800" cy="4027465"/>
          </a:xfrm>
        </p:grpSpPr>
        <p:sp>
          <p:nvSpPr>
            <p:cNvPr id="652292" name="Line 4"/>
            <p:cNvSpPr>
              <a:spLocks noChangeShapeType="1"/>
            </p:cNvSpPr>
            <p:nvPr/>
          </p:nvSpPr>
          <p:spPr bwMode="auto">
            <a:xfrm flipV="1">
              <a:off x="3482976" y="2681288"/>
              <a:ext cx="0" cy="3690937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293" name="Line 5"/>
            <p:cNvSpPr>
              <a:spLocks noChangeShapeType="1"/>
            </p:cNvSpPr>
            <p:nvPr/>
          </p:nvSpPr>
          <p:spPr bwMode="auto">
            <a:xfrm>
              <a:off x="1065213" y="4721225"/>
              <a:ext cx="50434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4" name="Object 6"/>
            <p:cNvGraphicFramePr>
              <a:graphicFrameLocks noChangeAspect="1"/>
            </p:cNvGraphicFramePr>
            <p:nvPr/>
          </p:nvGraphicFramePr>
          <p:xfrm>
            <a:off x="3614738" y="2500313"/>
            <a:ext cx="327025" cy="487362"/>
          </p:xfrm>
          <a:graphic>
            <a:graphicData uri="http://schemas.openxmlformats.org/presentationml/2006/ole">
              <p:oleObj spid="_x0000_s652294" name="Equation" r:id="rId9" imgW="164880" imgH="228600" progId="Equation.DSMT4">
                <p:embed/>
              </p:oleObj>
            </a:graphicData>
          </a:graphic>
        </p:graphicFrame>
        <p:sp>
          <p:nvSpPr>
            <p:cNvPr id="652295" name="Text Box 7"/>
            <p:cNvSpPr txBox="1">
              <a:spLocks noChangeArrowheads="1"/>
            </p:cNvSpPr>
            <p:nvPr/>
          </p:nvSpPr>
          <p:spPr bwMode="auto">
            <a:xfrm>
              <a:off x="295276" y="33353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296" name="Line 8"/>
            <p:cNvSpPr>
              <a:spLocks noChangeShapeType="1"/>
            </p:cNvSpPr>
            <p:nvPr/>
          </p:nvSpPr>
          <p:spPr bwMode="auto">
            <a:xfrm>
              <a:off x="1347788" y="461168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297" name="Line 9"/>
            <p:cNvSpPr>
              <a:spLocks noChangeShapeType="1"/>
            </p:cNvSpPr>
            <p:nvPr/>
          </p:nvSpPr>
          <p:spPr bwMode="auto">
            <a:xfrm>
              <a:off x="5495926" y="4602163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8" name="Object 10"/>
            <p:cNvGraphicFramePr>
              <a:graphicFrameLocks noChangeAspect="1"/>
            </p:cNvGraphicFramePr>
            <p:nvPr/>
          </p:nvGraphicFramePr>
          <p:xfrm>
            <a:off x="749301" y="4745038"/>
            <a:ext cx="469900" cy="712787"/>
          </p:xfrm>
          <a:graphic>
            <a:graphicData uri="http://schemas.openxmlformats.org/presentationml/2006/ole">
              <p:oleObj spid="_x0000_s652298" name="Equation" r:id="rId10" imgW="279360" imgH="393480" progId="Equation.DSMT4">
                <p:embed/>
              </p:oleObj>
            </a:graphicData>
          </a:graphic>
        </p:graphicFrame>
        <p:grpSp>
          <p:nvGrpSpPr>
            <p:cNvPr id="652299" name="Group 11"/>
            <p:cNvGrpSpPr>
              <a:grpSpLocks/>
            </p:cNvGrpSpPr>
            <p:nvPr/>
          </p:nvGrpSpPr>
          <p:grpSpPr bwMode="auto">
            <a:xfrm>
              <a:off x="3779838" y="5004188"/>
              <a:ext cx="171450" cy="177800"/>
              <a:chOff x="1536" y="1312"/>
              <a:chExt cx="108" cy="172"/>
            </a:xfrm>
          </p:grpSpPr>
          <p:sp>
            <p:nvSpPr>
              <p:cNvPr id="652300" name="Line 12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01" name="Line 13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302" name="Line 14"/>
            <p:cNvSpPr>
              <a:spLocks noChangeShapeType="1"/>
            </p:cNvSpPr>
            <p:nvPr/>
          </p:nvSpPr>
          <p:spPr bwMode="auto">
            <a:xfrm flipH="1" flipV="1">
              <a:off x="1346201" y="5381625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3" name="Line 15"/>
            <p:cNvSpPr>
              <a:spLocks noChangeShapeType="1"/>
            </p:cNvSpPr>
            <p:nvPr/>
          </p:nvSpPr>
          <p:spPr bwMode="auto">
            <a:xfrm flipV="1">
              <a:off x="5492751" y="2959100"/>
              <a:ext cx="4763" cy="17510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4" name="Line 16"/>
            <p:cNvSpPr>
              <a:spLocks noChangeShapeType="1"/>
            </p:cNvSpPr>
            <p:nvPr/>
          </p:nvSpPr>
          <p:spPr bwMode="auto">
            <a:xfrm>
              <a:off x="2287588" y="4714875"/>
              <a:ext cx="1524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05" name="Object 17"/>
            <p:cNvGraphicFramePr>
              <a:graphicFrameLocks noChangeAspect="1"/>
            </p:cNvGraphicFramePr>
            <p:nvPr/>
          </p:nvGraphicFramePr>
          <p:xfrm>
            <a:off x="6230938" y="4498975"/>
            <a:ext cx="361950" cy="500062"/>
          </p:xfrm>
          <a:graphic>
            <a:graphicData uri="http://schemas.openxmlformats.org/presentationml/2006/ole">
              <p:oleObj spid="_x0000_s652305" name="Equation" r:id="rId11" imgW="177480" imgH="228600" progId="Equation.DSMT4">
                <p:embed/>
              </p:oleObj>
            </a:graphicData>
          </a:graphic>
        </p:graphicFrame>
        <p:sp>
          <p:nvSpPr>
            <p:cNvPr id="652306" name="Line 18"/>
            <p:cNvSpPr>
              <a:spLocks noChangeShapeType="1"/>
            </p:cNvSpPr>
            <p:nvPr/>
          </p:nvSpPr>
          <p:spPr bwMode="auto">
            <a:xfrm flipV="1">
              <a:off x="1347788" y="4702175"/>
              <a:ext cx="4763" cy="160813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7" name="Line 19"/>
            <p:cNvSpPr>
              <a:spLocks noChangeShapeType="1"/>
            </p:cNvSpPr>
            <p:nvPr/>
          </p:nvSpPr>
          <p:spPr bwMode="auto">
            <a:xfrm flipH="1" flipV="1">
              <a:off x="5481638" y="3311525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08" name="Object 20"/>
            <p:cNvGraphicFramePr>
              <a:graphicFrameLocks noChangeAspect="1"/>
            </p:cNvGraphicFramePr>
            <p:nvPr/>
          </p:nvGraphicFramePr>
          <p:xfrm>
            <a:off x="5667376" y="4822825"/>
            <a:ext cx="277813" cy="712787"/>
          </p:xfrm>
          <a:graphic>
            <a:graphicData uri="http://schemas.openxmlformats.org/presentationml/2006/ole">
              <p:oleObj spid="_x0000_s652308" name="Equation" r:id="rId12" imgW="164880" imgH="393480" progId="Equation.DSMT4">
                <p:embed/>
              </p:oleObj>
            </a:graphicData>
          </a:graphic>
        </p:graphicFrame>
        <p:sp>
          <p:nvSpPr>
            <p:cNvPr id="652309" name="Line 21"/>
            <p:cNvSpPr>
              <a:spLocks noChangeShapeType="1"/>
            </p:cNvSpPr>
            <p:nvPr/>
          </p:nvSpPr>
          <p:spPr bwMode="auto">
            <a:xfrm flipV="1">
              <a:off x="5492751" y="4751388"/>
              <a:ext cx="4763" cy="15017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0" name="Line 22"/>
            <p:cNvSpPr>
              <a:spLocks noChangeShapeType="1"/>
            </p:cNvSpPr>
            <p:nvPr/>
          </p:nvSpPr>
          <p:spPr bwMode="auto">
            <a:xfrm flipV="1">
              <a:off x="1349376" y="2911475"/>
              <a:ext cx="4763" cy="17526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1" name="Line 23"/>
            <p:cNvSpPr>
              <a:spLocks noChangeShapeType="1"/>
            </p:cNvSpPr>
            <p:nvPr/>
          </p:nvSpPr>
          <p:spPr bwMode="auto">
            <a:xfrm>
              <a:off x="4206876" y="4716463"/>
              <a:ext cx="1524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2" name="Line 24"/>
            <p:cNvSpPr>
              <a:spLocks noChangeShapeType="1"/>
            </p:cNvSpPr>
            <p:nvPr/>
          </p:nvSpPr>
          <p:spPr bwMode="auto">
            <a:xfrm flipH="1">
              <a:off x="1354138" y="4725988"/>
              <a:ext cx="4178300" cy="158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2313" name="Group 25"/>
            <p:cNvGrpSpPr>
              <a:grpSpLocks/>
            </p:cNvGrpSpPr>
            <p:nvPr/>
          </p:nvGrpSpPr>
          <p:grpSpPr bwMode="auto">
            <a:xfrm>
              <a:off x="5521326" y="3702050"/>
              <a:ext cx="171450" cy="177800"/>
              <a:chOff x="1536" y="1312"/>
              <a:chExt cx="108" cy="172"/>
            </a:xfrm>
          </p:grpSpPr>
          <p:sp>
            <p:nvSpPr>
              <p:cNvPr id="652314" name="Line 26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15" name="Line 27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316" name="Text Box 28"/>
            <p:cNvSpPr txBox="1">
              <a:spLocks noChangeArrowheads="1"/>
            </p:cNvSpPr>
            <p:nvPr/>
          </p:nvSpPr>
          <p:spPr bwMode="auto">
            <a:xfrm>
              <a:off x="4168776" y="4932363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LWP</a:t>
              </a:r>
            </a:p>
          </p:txBody>
        </p:sp>
        <p:sp>
          <p:nvSpPr>
            <p:cNvPr id="652317" name="Text Box 29"/>
            <p:cNvSpPr txBox="1">
              <a:spLocks noChangeArrowheads="1"/>
            </p:cNvSpPr>
            <p:nvPr/>
          </p:nvSpPr>
          <p:spPr bwMode="auto">
            <a:xfrm>
              <a:off x="5751513" y="3759200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SWP</a:t>
              </a:r>
            </a:p>
          </p:txBody>
        </p:sp>
        <p:sp>
          <p:nvSpPr>
            <p:cNvPr id="652318" name="Text Box 30"/>
            <p:cNvSpPr txBox="1">
              <a:spLocks noChangeArrowheads="1"/>
            </p:cNvSpPr>
            <p:nvPr/>
          </p:nvSpPr>
          <p:spPr bwMode="auto">
            <a:xfrm>
              <a:off x="2204335" y="306220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19" name="Text Box 31"/>
            <p:cNvSpPr txBox="1">
              <a:spLocks noChangeArrowheads="1"/>
            </p:cNvSpPr>
            <p:nvPr/>
          </p:nvSpPr>
          <p:spPr bwMode="auto">
            <a:xfrm>
              <a:off x="6237288" y="584835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20" name="Text Box 32"/>
            <p:cNvSpPr txBox="1">
              <a:spLocks noChangeArrowheads="1"/>
            </p:cNvSpPr>
            <p:nvPr/>
          </p:nvSpPr>
          <p:spPr bwMode="auto">
            <a:xfrm>
              <a:off x="4320226" y="6127668"/>
              <a:ext cx="33655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21" name="Text Box 33"/>
            <p:cNvSpPr txBox="1">
              <a:spLocks noChangeArrowheads="1"/>
            </p:cNvSpPr>
            <p:nvPr/>
          </p:nvSpPr>
          <p:spPr bwMode="auto">
            <a:xfrm>
              <a:off x="233363" y="579755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2" name="Text Box 34"/>
            <p:cNvSpPr txBox="1">
              <a:spLocks noChangeArrowheads="1"/>
            </p:cNvSpPr>
            <p:nvPr/>
          </p:nvSpPr>
          <p:spPr bwMode="auto">
            <a:xfrm>
              <a:off x="2089975" y="6084212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3" name="Text Box 35"/>
            <p:cNvSpPr txBox="1">
              <a:spLocks noChangeArrowheads="1"/>
            </p:cNvSpPr>
            <p:nvPr/>
          </p:nvSpPr>
          <p:spPr bwMode="auto">
            <a:xfrm>
              <a:off x="4330701" y="305033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4" name="Text Box 36"/>
            <p:cNvSpPr txBox="1">
              <a:spLocks noChangeArrowheads="1"/>
            </p:cNvSpPr>
            <p:nvPr/>
          </p:nvSpPr>
          <p:spPr bwMode="auto">
            <a:xfrm>
              <a:off x="6297613" y="33353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7" name="Text Box 39"/>
            <p:cNvSpPr txBox="1">
              <a:spLocks noChangeArrowheads="1"/>
            </p:cNvSpPr>
            <p:nvPr/>
          </p:nvSpPr>
          <p:spPr bwMode="auto">
            <a:xfrm>
              <a:off x="4277323" y="5721494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652328" name="Text Box 40"/>
            <p:cNvSpPr txBox="1">
              <a:spLocks noChangeArrowheads="1"/>
            </p:cNvSpPr>
            <p:nvPr/>
          </p:nvSpPr>
          <p:spPr bwMode="auto">
            <a:xfrm>
              <a:off x="4305194" y="3709534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52329" name="Text Box 41"/>
            <p:cNvSpPr txBox="1">
              <a:spLocks noChangeArrowheads="1"/>
            </p:cNvSpPr>
            <p:nvPr/>
          </p:nvSpPr>
          <p:spPr bwMode="auto">
            <a:xfrm>
              <a:off x="5881051" y="5981138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52330" name="Text Box 42"/>
            <p:cNvSpPr txBox="1">
              <a:spLocks noChangeArrowheads="1"/>
            </p:cNvSpPr>
            <p:nvPr/>
          </p:nvSpPr>
          <p:spPr bwMode="auto">
            <a:xfrm>
              <a:off x="5878513" y="3119875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652331" name="Text Box 43"/>
            <p:cNvSpPr txBox="1">
              <a:spLocks noChangeArrowheads="1"/>
            </p:cNvSpPr>
            <p:nvPr/>
          </p:nvSpPr>
          <p:spPr bwMode="auto">
            <a:xfrm>
              <a:off x="2109726" y="5678736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652332" name="Text Box 44"/>
            <p:cNvSpPr txBox="1">
              <a:spLocks noChangeArrowheads="1"/>
            </p:cNvSpPr>
            <p:nvPr/>
          </p:nvSpPr>
          <p:spPr bwMode="auto">
            <a:xfrm>
              <a:off x="2159454" y="3691577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652333" name="Text Box 45"/>
            <p:cNvSpPr txBox="1">
              <a:spLocks noChangeArrowheads="1"/>
            </p:cNvSpPr>
            <p:nvPr/>
          </p:nvSpPr>
          <p:spPr bwMode="auto">
            <a:xfrm>
              <a:off x="704276" y="5988050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652334" name="Text Box 46"/>
            <p:cNvSpPr txBox="1">
              <a:spLocks noChangeArrowheads="1"/>
            </p:cNvSpPr>
            <p:nvPr/>
          </p:nvSpPr>
          <p:spPr bwMode="auto">
            <a:xfrm>
              <a:off x="705413" y="3108325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3</a:t>
              </a:r>
            </a:p>
          </p:txBody>
        </p:sp>
        <p:grpSp>
          <p:nvGrpSpPr>
            <p:cNvPr id="652358" name="Group 70"/>
            <p:cNvGrpSpPr>
              <a:grpSpLocks/>
            </p:cNvGrpSpPr>
            <p:nvPr/>
          </p:nvGrpSpPr>
          <p:grpSpPr bwMode="auto">
            <a:xfrm>
              <a:off x="2937638" y="4331775"/>
              <a:ext cx="171450" cy="177800"/>
              <a:chOff x="1536" y="1312"/>
              <a:chExt cx="108" cy="172"/>
            </a:xfrm>
          </p:grpSpPr>
          <p:sp>
            <p:nvSpPr>
              <p:cNvPr id="652359" name="Line 71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60" name="Line 72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52361" name="Group 73"/>
            <p:cNvGrpSpPr>
              <a:grpSpLocks/>
            </p:cNvGrpSpPr>
            <p:nvPr/>
          </p:nvGrpSpPr>
          <p:grpSpPr bwMode="auto">
            <a:xfrm>
              <a:off x="1147763" y="5697538"/>
              <a:ext cx="171450" cy="177800"/>
              <a:chOff x="1536" y="1312"/>
              <a:chExt cx="108" cy="172"/>
            </a:xfrm>
          </p:grpSpPr>
          <p:sp>
            <p:nvSpPr>
              <p:cNvPr id="652362" name="Line 74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63" name="Line 75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4" name="Text Box 67"/>
            <p:cNvSpPr txBox="1">
              <a:spLocks noChangeArrowheads="1"/>
            </p:cNvSpPr>
            <p:nvPr/>
          </p:nvSpPr>
          <p:spPr bwMode="auto">
            <a:xfrm>
              <a:off x="5692818" y="2605335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hlink"/>
                  </a:solidFill>
                  <a:latin typeface="Times New Roman" pitchFamily="18" charset="0"/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sp>
        <p:nvSpPr>
          <p:cNvPr id="652356" name="Text Box 68"/>
          <p:cNvSpPr txBox="1">
            <a:spLocks noChangeArrowheads="1"/>
          </p:cNvSpPr>
          <p:nvPr/>
        </p:nvSpPr>
        <p:spPr bwMode="auto">
          <a:xfrm>
            <a:off x="594158" y="893782"/>
            <a:ext cx="75641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Non-physical “growing” LW </a:t>
            </a:r>
            <a:r>
              <a:rPr lang="en-US" sz="2000" dirty="0" smtClean="0">
                <a:solidFill>
                  <a:schemeClr val="bg1"/>
                </a:solidFill>
              </a:rPr>
              <a:t>poles </a:t>
            </a:r>
            <a:r>
              <a:rPr lang="en-US" sz="2000" dirty="0" smtClean="0">
                <a:solidFill>
                  <a:schemeClr val="bg1"/>
                </a:solidFill>
              </a:rPr>
              <a:t>(conjugate solution</a:t>
            </a:r>
            <a:r>
              <a:rPr lang="en-US" sz="2000" dirty="0" smtClean="0">
                <a:solidFill>
                  <a:schemeClr val="bg1"/>
                </a:solidFill>
              </a:rPr>
              <a:t>) also exist.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52380" name="Object 92"/>
          <p:cNvGraphicFramePr>
            <a:graphicFrameLocks noChangeAspect="1"/>
          </p:cNvGraphicFramePr>
          <p:nvPr/>
        </p:nvGraphicFramePr>
        <p:xfrm>
          <a:off x="4998191" y="5997225"/>
          <a:ext cx="2489200" cy="600075"/>
        </p:xfrm>
        <a:graphic>
          <a:graphicData uri="http://schemas.openxmlformats.org/presentationml/2006/ole">
            <p:oleObj spid="_x0000_s782347" name="Equation" r:id="rId4" imgW="1739880" imgH="419040" progId="Equation.DSMT4">
              <p:embed/>
            </p:oleObj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815253" y="1550286"/>
            <a:ext cx="7009988" cy="4027465"/>
            <a:chOff x="233363" y="2500313"/>
            <a:chExt cx="7009988" cy="4027465"/>
          </a:xfrm>
        </p:grpSpPr>
        <p:grpSp>
          <p:nvGrpSpPr>
            <p:cNvPr id="2" name="Group 65"/>
            <p:cNvGrpSpPr>
              <a:grpSpLocks/>
            </p:cNvGrpSpPr>
            <p:nvPr/>
          </p:nvGrpSpPr>
          <p:grpSpPr bwMode="auto">
            <a:xfrm>
              <a:off x="7071901" y="5040875"/>
              <a:ext cx="171450" cy="177800"/>
              <a:chOff x="1536" y="1312"/>
              <a:chExt cx="108" cy="172"/>
            </a:xfrm>
          </p:grpSpPr>
          <p:sp>
            <p:nvSpPr>
              <p:cNvPr id="652354" name="Line 66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55" name="Line 67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292" name="Line 4"/>
            <p:cNvSpPr>
              <a:spLocks noChangeShapeType="1"/>
            </p:cNvSpPr>
            <p:nvPr/>
          </p:nvSpPr>
          <p:spPr bwMode="auto">
            <a:xfrm flipV="1">
              <a:off x="3482976" y="2681288"/>
              <a:ext cx="0" cy="3690937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293" name="Line 5"/>
            <p:cNvSpPr>
              <a:spLocks noChangeShapeType="1"/>
            </p:cNvSpPr>
            <p:nvPr/>
          </p:nvSpPr>
          <p:spPr bwMode="auto">
            <a:xfrm>
              <a:off x="1065213" y="4721225"/>
              <a:ext cx="50434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4" name="Object 6"/>
            <p:cNvGraphicFramePr>
              <a:graphicFrameLocks noChangeAspect="1"/>
            </p:cNvGraphicFramePr>
            <p:nvPr/>
          </p:nvGraphicFramePr>
          <p:xfrm>
            <a:off x="3614738" y="2500313"/>
            <a:ext cx="327025" cy="487362"/>
          </p:xfrm>
          <a:graphic>
            <a:graphicData uri="http://schemas.openxmlformats.org/presentationml/2006/ole">
              <p:oleObj spid="_x0000_s782343" name="Equation" r:id="rId5" imgW="164880" imgH="228600" progId="Equation.DSMT4">
                <p:embed/>
              </p:oleObj>
            </a:graphicData>
          </a:graphic>
        </p:graphicFrame>
        <p:sp>
          <p:nvSpPr>
            <p:cNvPr id="652295" name="Text Box 7"/>
            <p:cNvSpPr txBox="1">
              <a:spLocks noChangeArrowheads="1"/>
            </p:cNvSpPr>
            <p:nvPr/>
          </p:nvSpPr>
          <p:spPr bwMode="auto">
            <a:xfrm>
              <a:off x="295276" y="33353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296" name="Line 8"/>
            <p:cNvSpPr>
              <a:spLocks noChangeShapeType="1"/>
            </p:cNvSpPr>
            <p:nvPr/>
          </p:nvSpPr>
          <p:spPr bwMode="auto">
            <a:xfrm>
              <a:off x="1347788" y="461168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297" name="Line 9"/>
            <p:cNvSpPr>
              <a:spLocks noChangeShapeType="1"/>
            </p:cNvSpPr>
            <p:nvPr/>
          </p:nvSpPr>
          <p:spPr bwMode="auto">
            <a:xfrm>
              <a:off x="5495926" y="4602163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8" name="Object 10"/>
            <p:cNvGraphicFramePr>
              <a:graphicFrameLocks noChangeAspect="1"/>
            </p:cNvGraphicFramePr>
            <p:nvPr/>
          </p:nvGraphicFramePr>
          <p:xfrm>
            <a:off x="749301" y="4745038"/>
            <a:ext cx="469900" cy="712787"/>
          </p:xfrm>
          <a:graphic>
            <a:graphicData uri="http://schemas.openxmlformats.org/presentationml/2006/ole">
              <p:oleObj spid="_x0000_s782344" name="Equation" r:id="rId6" imgW="279360" imgH="393480" progId="Equation.DSMT4">
                <p:embed/>
              </p:oleObj>
            </a:graphicData>
          </a:graphic>
        </p:graphicFrame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779838" y="5004188"/>
              <a:ext cx="171450" cy="177800"/>
              <a:chOff x="1536" y="1312"/>
              <a:chExt cx="108" cy="172"/>
            </a:xfrm>
          </p:grpSpPr>
          <p:sp>
            <p:nvSpPr>
              <p:cNvPr id="652300" name="Line 12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01" name="Line 13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302" name="Line 14"/>
            <p:cNvSpPr>
              <a:spLocks noChangeShapeType="1"/>
            </p:cNvSpPr>
            <p:nvPr/>
          </p:nvSpPr>
          <p:spPr bwMode="auto">
            <a:xfrm flipH="1" flipV="1">
              <a:off x="1346201" y="5381625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3" name="Line 15"/>
            <p:cNvSpPr>
              <a:spLocks noChangeShapeType="1"/>
            </p:cNvSpPr>
            <p:nvPr/>
          </p:nvSpPr>
          <p:spPr bwMode="auto">
            <a:xfrm flipV="1">
              <a:off x="5492751" y="2959100"/>
              <a:ext cx="4763" cy="17510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4" name="Line 16"/>
            <p:cNvSpPr>
              <a:spLocks noChangeShapeType="1"/>
            </p:cNvSpPr>
            <p:nvPr/>
          </p:nvSpPr>
          <p:spPr bwMode="auto">
            <a:xfrm>
              <a:off x="2287588" y="4714875"/>
              <a:ext cx="1524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05" name="Object 17"/>
            <p:cNvGraphicFramePr>
              <a:graphicFrameLocks noChangeAspect="1"/>
            </p:cNvGraphicFramePr>
            <p:nvPr/>
          </p:nvGraphicFramePr>
          <p:xfrm>
            <a:off x="6230938" y="4498975"/>
            <a:ext cx="361950" cy="500062"/>
          </p:xfrm>
          <a:graphic>
            <a:graphicData uri="http://schemas.openxmlformats.org/presentationml/2006/ole">
              <p:oleObj spid="_x0000_s782345" name="Equation" r:id="rId7" imgW="177480" imgH="228600" progId="Equation.DSMT4">
                <p:embed/>
              </p:oleObj>
            </a:graphicData>
          </a:graphic>
        </p:graphicFrame>
        <p:sp>
          <p:nvSpPr>
            <p:cNvPr id="652306" name="Line 18"/>
            <p:cNvSpPr>
              <a:spLocks noChangeShapeType="1"/>
            </p:cNvSpPr>
            <p:nvPr/>
          </p:nvSpPr>
          <p:spPr bwMode="auto">
            <a:xfrm flipV="1">
              <a:off x="1347788" y="4702175"/>
              <a:ext cx="4763" cy="160813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07" name="Line 19"/>
            <p:cNvSpPr>
              <a:spLocks noChangeShapeType="1"/>
            </p:cNvSpPr>
            <p:nvPr/>
          </p:nvSpPr>
          <p:spPr bwMode="auto">
            <a:xfrm flipH="1" flipV="1">
              <a:off x="5481638" y="3311525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08" name="Object 20"/>
            <p:cNvGraphicFramePr>
              <a:graphicFrameLocks noChangeAspect="1"/>
            </p:cNvGraphicFramePr>
            <p:nvPr/>
          </p:nvGraphicFramePr>
          <p:xfrm>
            <a:off x="5667376" y="4822825"/>
            <a:ext cx="277813" cy="712787"/>
          </p:xfrm>
          <a:graphic>
            <a:graphicData uri="http://schemas.openxmlformats.org/presentationml/2006/ole">
              <p:oleObj spid="_x0000_s782346" name="Equation" r:id="rId8" imgW="164880" imgH="393480" progId="Equation.DSMT4">
                <p:embed/>
              </p:oleObj>
            </a:graphicData>
          </a:graphic>
        </p:graphicFrame>
        <p:sp>
          <p:nvSpPr>
            <p:cNvPr id="652309" name="Line 21"/>
            <p:cNvSpPr>
              <a:spLocks noChangeShapeType="1"/>
            </p:cNvSpPr>
            <p:nvPr/>
          </p:nvSpPr>
          <p:spPr bwMode="auto">
            <a:xfrm flipV="1">
              <a:off x="5492751" y="4751388"/>
              <a:ext cx="4763" cy="15017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0" name="Line 22"/>
            <p:cNvSpPr>
              <a:spLocks noChangeShapeType="1"/>
            </p:cNvSpPr>
            <p:nvPr/>
          </p:nvSpPr>
          <p:spPr bwMode="auto">
            <a:xfrm flipV="1">
              <a:off x="1349376" y="2911475"/>
              <a:ext cx="4763" cy="17526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1" name="Line 23"/>
            <p:cNvSpPr>
              <a:spLocks noChangeShapeType="1"/>
            </p:cNvSpPr>
            <p:nvPr/>
          </p:nvSpPr>
          <p:spPr bwMode="auto">
            <a:xfrm>
              <a:off x="4206876" y="4716463"/>
              <a:ext cx="1524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2" name="Line 24"/>
            <p:cNvSpPr>
              <a:spLocks noChangeShapeType="1"/>
            </p:cNvSpPr>
            <p:nvPr/>
          </p:nvSpPr>
          <p:spPr bwMode="auto">
            <a:xfrm flipH="1">
              <a:off x="1354138" y="4725988"/>
              <a:ext cx="4178300" cy="158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5521326" y="3702050"/>
              <a:ext cx="171450" cy="177800"/>
              <a:chOff x="1536" y="1312"/>
              <a:chExt cx="108" cy="172"/>
            </a:xfrm>
          </p:grpSpPr>
          <p:sp>
            <p:nvSpPr>
              <p:cNvPr id="652314" name="Line 26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15" name="Line 27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316" name="Text Box 28"/>
            <p:cNvSpPr txBox="1">
              <a:spLocks noChangeArrowheads="1"/>
            </p:cNvSpPr>
            <p:nvPr/>
          </p:nvSpPr>
          <p:spPr bwMode="auto">
            <a:xfrm>
              <a:off x="4168776" y="4932363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LWP</a:t>
              </a:r>
            </a:p>
          </p:txBody>
        </p:sp>
        <p:sp>
          <p:nvSpPr>
            <p:cNvPr id="652317" name="Text Box 29"/>
            <p:cNvSpPr txBox="1">
              <a:spLocks noChangeArrowheads="1"/>
            </p:cNvSpPr>
            <p:nvPr/>
          </p:nvSpPr>
          <p:spPr bwMode="auto">
            <a:xfrm>
              <a:off x="5751513" y="3759200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SWP</a:t>
              </a:r>
            </a:p>
          </p:txBody>
        </p:sp>
        <p:sp>
          <p:nvSpPr>
            <p:cNvPr id="652318" name="Text Box 30"/>
            <p:cNvSpPr txBox="1">
              <a:spLocks noChangeArrowheads="1"/>
            </p:cNvSpPr>
            <p:nvPr/>
          </p:nvSpPr>
          <p:spPr bwMode="auto">
            <a:xfrm>
              <a:off x="2204335" y="3062205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19" name="Text Box 31"/>
            <p:cNvSpPr txBox="1">
              <a:spLocks noChangeArrowheads="1"/>
            </p:cNvSpPr>
            <p:nvPr/>
          </p:nvSpPr>
          <p:spPr bwMode="auto">
            <a:xfrm>
              <a:off x="6237288" y="584835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20" name="Text Box 32"/>
            <p:cNvSpPr txBox="1">
              <a:spLocks noChangeArrowheads="1"/>
            </p:cNvSpPr>
            <p:nvPr/>
          </p:nvSpPr>
          <p:spPr bwMode="auto">
            <a:xfrm>
              <a:off x="4320226" y="6127668"/>
              <a:ext cx="33655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652321" name="Text Box 33"/>
            <p:cNvSpPr txBox="1">
              <a:spLocks noChangeArrowheads="1"/>
            </p:cNvSpPr>
            <p:nvPr/>
          </p:nvSpPr>
          <p:spPr bwMode="auto">
            <a:xfrm>
              <a:off x="233363" y="579755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2" name="Text Box 34"/>
            <p:cNvSpPr txBox="1">
              <a:spLocks noChangeArrowheads="1"/>
            </p:cNvSpPr>
            <p:nvPr/>
          </p:nvSpPr>
          <p:spPr bwMode="auto">
            <a:xfrm>
              <a:off x="2089975" y="6084212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3" name="Text Box 35"/>
            <p:cNvSpPr txBox="1">
              <a:spLocks noChangeArrowheads="1"/>
            </p:cNvSpPr>
            <p:nvPr/>
          </p:nvSpPr>
          <p:spPr bwMode="auto">
            <a:xfrm>
              <a:off x="4330701" y="3050330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4" name="Text Box 36"/>
            <p:cNvSpPr txBox="1">
              <a:spLocks noChangeArrowheads="1"/>
            </p:cNvSpPr>
            <p:nvPr/>
          </p:nvSpPr>
          <p:spPr bwMode="auto">
            <a:xfrm>
              <a:off x="6297613" y="33353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652327" name="Text Box 39"/>
            <p:cNvSpPr txBox="1">
              <a:spLocks noChangeArrowheads="1"/>
            </p:cNvSpPr>
            <p:nvPr/>
          </p:nvSpPr>
          <p:spPr bwMode="auto">
            <a:xfrm>
              <a:off x="4277323" y="5721494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652328" name="Text Box 40"/>
            <p:cNvSpPr txBox="1">
              <a:spLocks noChangeArrowheads="1"/>
            </p:cNvSpPr>
            <p:nvPr/>
          </p:nvSpPr>
          <p:spPr bwMode="auto">
            <a:xfrm>
              <a:off x="4305194" y="3709534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52329" name="Text Box 41"/>
            <p:cNvSpPr txBox="1">
              <a:spLocks noChangeArrowheads="1"/>
            </p:cNvSpPr>
            <p:nvPr/>
          </p:nvSpPr>
          <p:spPr bwMode="auto">
            <a:xfrm>
              <a:off x="5881051" y="5981138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52330" name="Text Box 42"/>
            <p:cNvSpPr txBox="1">
              <a:spLocks noChangeArrowheads="1"/>
            </p:cNvSpPr>
            <p:nvPr/>
          </p:nvSpPr>
          <p:spPr bwMode="auto">
            <a:xfrm>
              <a:off x="5878513" y="3119875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652331" name="Text Box 43"/>
            <p:cNvSpPr txBox="1">
              <a:spLocks noChangeArrowheads="1"/>
            </p:cNvSpPr>
            <p:nvPr/>
          </p:nvSpPr>
          <p:spPr bwMode="auto">
            <a:xfrm>
              <a:off x="2109726" y="5678736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652332" name="Text Box 44"/>
            <p:cNvSpPr txBox="1">
              <a:spLocks noChangeArrowheads="1"/>
            </p:cNvSpPr>
            <p:nvPr/>
          </p:nvSpPr>
          <p:spPr bwMode="auto">
            <a:xfrm>
              <a:off x="2159454" y="3691577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652333" name="Text Box 45"/>
            <p:cNvSpPr txBox="1">
              <a:spLocks noChangeArrowheads="1"/>
            </p:cNvSpPr>
            <p:nvPr/>
          </p:nvSpPr>
          <p:spPr bwMode="auto">
            <a:xfrm>
              <a:off x="704276" y="5988050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652334" name="Text Box 46"/>
            <p:cNvSpPr txBox="1">
              <a:spLocks noChangeArrowheads="1"/>
            </p:cNvSpPr>
            <p:nvPr/>
          </p:nvSpPr>
          <p:spPr bwMode="auto">
            <a:xfrm>
              <a:off x="705413" y="3108325"/>
              <a:ext cx="311150" cy="36671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3</a:t>
              </a:r>
            </a:p>
          </p:txBody>
        </p: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937638" y="4331775"/>
              <a:ext cx="171450" cy="177800"/>
              <a:chOff x="1536" y="1312"/>
              <a:chExt cx="108" cy="172"/>
            </a:xfrm>
          </p:grpSpPr>
          <p:sp>
            <p:nvSpPr>
              <p:cNvPr id="652359" name="Line 71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60" name="Line 72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147763" y="5697538"/>
              <a:ext cx="171450" cy="177800"/>
              <a:chOff x="1536" y="1312"/>
              <a:chExt cx="108" cy="172"/>
            </a:xfrm>
          </p:grpSpPr>
          <p:sp>
            <p:nvSpPr>
              <p:cNvPr id="652362" name="Line 74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63" name="Line 75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720726" y="4000500"/>
              <a:ext cx="171450" cy="177800"/>
              <a:chOff x="1536" y="1312"/>
              <a:chExt cx="108" cy="172"/>
            </a:xfrm>
          </p:grpSpPr>
          <p:sp>
            <p:nvSpPr>
              <p:cNvPr id="652365" name="Line 77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66" name="Line 78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4" name="Text Box 67"/>
            <p:cNvSpPr txBox="1">
              <a:spLocks noChangeArrowheads="1"/>
            </p:cNvSpPr>
            <p:nvPr/>
          </p:nvSpPr>
          <p:spPr bwMode="auto">
            <a:xfrm>
              <a:off x="5692818" y="2605335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hlink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736271" y="6098959"/>
            <a:ext cx="4270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The conjugate pole is </a:t>
            </a:r>
            <a:r>
              <a:rPr lang="en-US" sz="1400" dirty="0" smtClean="0">
                <a:solidFill>
                  <a:schemeClr val="bg2"/>
                </a:solidFill>
              </a:rPr>
              <a:t>symmetric about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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/>
              </a:rPr>
              <a:t>/2</a:t>
            </a:r>
            <a:r>
              <a:rPr lang="en-US" sz="14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sym typeface="Symbol"/>
              </a:rPr>
              <a:t>line: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652381" name="Object 93"/>
          <p:cNvGraphicFramePr>
            <a:graphicFrameLocks noChangeAspect="1"/>
          </p:cNvGraphicFramePr>
          <p:nvPr/>
        </p:nvGraphicFramePr>
        <p:xfrm>
          <a:off x="7738341" y="4974483"/>
          <a:ext cx="1171754" cy="464416"/>
        </p:xfrm>
        <a:graphic>
          <a:graphicData uri="http://schemas.openxmlformats.org/presentationml/2006/ole">
            <p:oleObj spid="_x0000_s782348" name="Equation" r:id="rId9" imgW="545760" imgH="215640" progId="Equation.DSMT4">
              <p:embed/>
            </p:oleObj>
          </a:graphicData>
        </a:graphic>
      </p:graphicFrame>
      <p:cxnSp>
        <p:nvCxnSpPr>
          <p:cNvPr id="88" name="Straight Arrow Connector 87"/>
          <p:cNvCxnSpPr/>
          <p:nvPr/>
        </p:nvCxnSpPr>
        <p:spPr bwMode="auto">
          <a:xfrm flipH="1" flipV="1">
            <a:off x="7790213" y="4405746"/>
            <a:ext cx="249382" cy="4275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158112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sp>
        <p:nvSpPr>
          <p:cNvPr id="627749" name="Text Box 37"/>
          <p:cNvSpPr txBox="1">
            <a:spLocks noChangeArrowheads="1"/>
          </p:cNvSpPr>
          <p:nvPr/>
        </p:nvSpPr>
        <p:spPr bwMode="auto">
          <a:xfrm>
            <a:off x="2347377" y="996044"/>
            <a:ext cx="822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SDP:</a:t>
            </a:r>
          </a:p>
        </p:txBody>
      </p:sp>
      <p:graphicFrame>
        <p:nvGraphicFramePr>
          <p:cNvPr id="627752" name="Object 40"/>
          <p:cNvGraphicFramePr>
            <a:graphicFrameLocks noChangeAspect="1"/>
          </p:cNvGraphicFramePr>
          <p:nvPr/>
        </p:nvGraphicFramePr>
        <p:xfrm>
          <a:off x="3222152" y="926894"/>
          <a:ext cx="3162300" cy="577850"/>
        </p:xfrm>
        <a:graphic>
          <a:graphicData uri="http://schemas.openxmlformats.org/presentationml/2006/ole">
            <p:oleObj spid="_x0000_s627752" name="Equation" r:id="rId4" imgW="1180800" imgH="215640" progId="Equation.DSMT4">
              <p:embed/>
            </p:oleObj>
          </a:graphicData>
        </a:graphic>
      </p:graphicFrame>
      <p:sp>
        <p:nvSpPr>
          <p:cNvPr id="627760" name="Text Box 48"/>
          <p:cNvSpPr txBox="1">
            <a:spLocks noChangeArrowheads="1"/>
          </p:cNvSpPr>
          <p:nvPr/>
        </p:nvSpPr>
        <p:spPr bwMode="auto">
          <a:xfrm>
            <a:off x="163773" y="2262188"/>
            <a:ext cx="4148920" cy="120032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leaky-wave pole is considered to be </a:t>
            </a:r>
            <a:r>
              <a:rPr lang="en-US" dirty="0">
                <a:solidFill>
                  <a:schemeClr val="hlink"/>
                </a:solidFill>
              </a:rPr>
              <a:t>physical</a:t>
            </a:r>
            <a:r>
              <a:rPr lang="en-US" dirty="0">
                <a:solidFill>
                  <a:schemeClr val="bg1"/>
                </a:solidFill>
              </a:rPr>
              <a:t> if it is </a:t>
            </a:r>
            <a:r>
              <a:rPr lang="en-US" dirty="0">
                <a:solidFill>
                  <a:schemeClr val="hlink"/>
                </a:solidFill>
              </a:rPr>
              <a:t>captured </a:t>
            </a:r>
            <a:r>
              <a:rPr lang="en-US" dirty="0">
                <a:solidFill>
                  <a:schemeClr val="bg1"/>
                </a:solidFill>
              </a:rPr>
              <a:t>when deforming to the </a:t>
            </a:r>
            <a:r>
              <a:rPr lang="en-US" dirty="0" smtClean="0">
                <a:solidFill>
                  <a:schemeClr val="bg1"/>
                </a:solidFill>
              </a:rPr>
              <a:t>SDP (otherwise, there is no direct residue contribution).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893888" y="1709202"/>
            <a:ext cx="6111876" cy="4775736"/>
            <a:chOff x="1893888" y="1709202"/>
            <a:chExt cx="6111876" cy="4775736"/>
          </a:xfrm>
        </p:grpSpPr>
        <p:sp>
          <p:nvSpPr>
            <p:cNvPr id="627715" name="Line 3"/>
            <p:cNvSpPr>
              <a:spLocks noChangeShapeType="1"/>
            </p:cNvSpPr>
            <p:nvPr/>
          </p:nvSpPr>
          <p:spPr bwMode="auto">
            <a:xfrm flipV="1">
              <a:off x="4627563" y="2293938"/>
              <a:ext cx="0" cy="4191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16" name="Line 4"/>
            <p:cNvSpPr>
              <a:spLocks noChangeShapeType="1"/>
            </p:cNvSpPr>
            <p:nvPr/>
          </p:nvSpPr>
          <p:spPr bwMode="auto">
            <a:xfrm>
              <a:off x="2209801" y="4333876"/>
              <a:ext cx="50434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7717" name="Object 5"/>
            <p:cNvGraphicFramePr>
              <a:graphicFrameLocks noChangeAspect="1"/>
            </p:cNvGraphicFramePr>
            <p:nvPr/>
          </p:nvGraphicFramePr>
          <p:xfrm>
            <a:off x="4465742" y="1709202"/>
            <a:ext cx="317500" cy="474663"/>
          </p:xfrm>
          <a:graphic>
            <a:graphicData uri="http://schemas.openxmlformats.org/presentationml/2006/ole">
              <p:oleObj spid="_x0000_s627717" name="Equation" r:id="rId5" imgW="164880" imgH="228600" progId="Equation.DSMT4">
                <p:embed/>
              </p:oleObj>
            </a:graphicData>
          </a:graphic>
        </p:graphicFrame>
        <p:sp>
          <p:nvSpPr>
            <p:cNvPr id="627719" name="Line 7"/>
            <p:cNvSpPr>
              <a:spLocks noChangeShapeType="1"/>
            </p:cNvSpPr>
            <p:nvPr/>
          </p:nvSpPr>
          <p:spPr bwMode="auto">
            <a:xfrm>
              <a:off x="2492376" y="422433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20" name="Line 8"/>
            <p:cNvSpPr>
              <a:spLocks noChangeShapeType="1"/>
            </p:cNvSpPr>
            <p:nvPr/>
          </p:nvSpPr>
          <p:spPr bwMode="auto">
            <a:xfrm>
              <a:off x="6640513" y="4214813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7721" name="Object 9"/>
            <p:cNvGraphicFramePr>
              <a:graphicFrameLocks noChangeAspect="1"/>
            </p:cNvGraphicFramePr>
            <p:nvPr/>
          </p:nvGraphicFramePr>
          <p:xfrm>
            <a:off x="1893888" y="4319588"/>
            <a:ext cx="469900" cy="712788"/>
          </p:xfrm>
          <a:graphic>
            <a:graphicData uri="http://schemas.openxmlformats.org/presentationml/2006/ole">
              <p:oleObj spid="_x0000_s627721" name="Equation" r:id="rId6" imgW="279360" imgH="393480" progId="Equation.DSMT4">
                <p:embed/>
              </p:oleObj>
            </a:graphicData>
          </a:graphic>
        </p:graphicFrame>
        <p:grpSp>
          <p:nvGrpSpPr>
            <p:cNvPr id="627722" name="Group 10"/>
            <p:cNvGrpSpPr>
              <a:grpSpLocks/>
            </p:cNvGrpSpPr>
            <p:nvPr/>
          </p:nvGrpSpPr>
          <p:grpSpPr bwMode="auto">
            <a:xfrm>
              <a:off x="4949826" y="4538663"/>
              <a:ext cx="171450" cy="177800"/>
              <a:chOff x="1536" y="1312"/>
              <a:chExt cx="108" cy="172"/>
            </a:xfrm>
          </p:grpSpPr>
          <p:sp>
            <p:nvSpPr>
              <p:cNvPr id="627723" name="Line 11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7724" name="Line 12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7725" name="Line 13"/>
            <p:cNvSpPr>
              <a:spLocks noChangeShapeType="1"/>
            </p:cNvSpPr>
            <p:nvPr/>
          </p:nvSpPr>
          <p:spPr bwMode="auto">
            <a:xfrm flipH="1" flipV="1">
              <a:off x="2490788" y="4994276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26" name="Line 14"/>
            <p:cNvSpPr>
              <a:spLocks noChangeShapeType="1"/>
            </p:cNvSpPr>
            <p:nvPr/>
          </p:nvSpPr>
          <p:spPr bwMode="auto">
            <a:xfrm flipV="1">
              <a:off x="6649213" y="2259013"/>
              <a:ext cx="6350" cy="20637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7728" name="Object 16"/>
            <p:cNvGraphicFramePr>
              <a:graphicFrameLocks noChangeAspect="1"/>
            </p:cNvGraphicFramePr>
            <p:nvPr/>
          </p:nvGraphicFramePr>
          <p:xfrm>
            <a:off x="7388226" y="4111626"/>
            <a:ext cx="352425" cy="487363"/>
          </p:xfrm>
          <a:graphic>
            <a:graphicData uri="http://schemas.openxmlformats.org/presentationml/2006/ole">
              <p:oleObj spid="_x0000_s627728" name="Equation" r:id="rId7" imgW="177480" imgH="228600" progId="Equation.DSMT4">
                <p:embed/>
              </p:oleObj>
            </a:graphicData>
          </a:graphic>
        </p:graphicFrame>
        <p:sp>
          <p:nvSpPr>
            <p:cNvPr id="627729" name="Line 17"/>
            <p:cNvSpPr>
              <a:spLocks noChangeShapeType="1"/>
            </p:cNvSpPr>
            <p:nvPr/>
          </p:nvSpPr>
          <p:spPr bwMode="auto">
            <a:xfrm flipV="1">
              <a:off x="2504251" y="4314826"/>
              <a:ext cx="4763" cy="16081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30" name="Line 18"/>
            <p:cNvSpPr>
              <a:spLocks noChangeShapeType="1"/>
            </p:cNvSpPr>
            <p:nvPr/>
          </p:nvSpPr>
          <p:spPr bwMode="auto">
            <a:xfrm flipH="1" flipV="1">
              <a:off x="6650801" y="3241676"/>
              <a:ext cx="0" cy="2508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7731" name="Object 19"/>
            <p:cNvGraphicFramePr>
              <a:graphicFrameLocks noChangeAspect="1"/>
            </p:cNvGraphicFramePr>
            <p:nvPr/>
          </p:nvGraphicFramePr>
          <p:xfrm>
            <a:off x="6799263" y="4333876"/>
            <a:ext cx="277813" cy="712788"/>
          </p:xfrm>
          <a:graphic>
            <a:graphicData uri="http://schemas.openxmlformats.org/presentationml/2006/ole">
              <p:oleObj spid="_x0000_s627731" name="Equation" r:id="rId8" imgW="164880" imgH="393480" progId="Equation.DSMT4">
                <p:embed/>
              </p:oleObj>
            </a:graphicData>
          </a:graphic>
        </p:graphicFrame>
        <p:sp>
          <p:nvSpPr>
            <p:cNvPr id="627734" name="Line 22"/>
            <p:cNvSpPr>
              <a:spLocks noChangeShapeType="1"/>
            </p:cNvSpPr>
            <p:nvPr/>
          </p:nvSpPr>
          <p:spPr bwMode="auto">
            <a:xfrm flipV="1">
              <a:off x="5189517" y="4326340"/>
              <a:ext cx="324179" cy="81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35" name="Line 23"/>
            <p:cNvSpPr>
              <a:spLocks noChangeShapeType="1"/>
            </p:cNvSpPr>
            <p:nvPr/>
          </p:nvSpPr>
          <p:spPr bwMode="auto">
            <a:xfrm flipH="1">
              <a:off x="2511188" y="4339986"/>
              <a:ext cx="4135273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40" name="Text Box 28"/>
            <p:cNvSpPr txBox="1">
              <a:spLocks noChangeArrowheads="1"/>
            </p:cNvSpPr>
            <p:nvPr/>
          </p:nvSpPr>
          <p:spPr bwMode="auto">
            <a:xfrm>
              <a:off x="7143751" y="3246438"/>
              <a:ext cx="8620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SDP</a:t>
              </a:r>
            </a:p>
          </p:txBody>
        </p:sp>
        <p:sp>
          <p:nvSpPr>
            <p:cNvPr id="627753" name="Oval 41"/>
            <p:cNvSpPr>
              <a:spLocks noChangeArrowheads="1"/>
            </p:cNvSpPr>
            <p:nvPr/>
          </p:nvSpPr>
          <p:spPr bwMode="auto">
            <a:xfrm>
              <a:off x="4822826" y="4408488"/>
              <a:ext cx="425450" cy="42545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54" name="Line 42"/>
            <p:cNvSpPr>
              <a:spLocks noChangeShapeType="1"/>
            </p:cNvSpPr>
            <p:nvPr/>
          </p:nvSpPr>
          <p:spPr bwMode="auto">
            <a:xfrm flipH="1">
              <a:off x="5203826" y="4624388"/>
              <a:ext cx="33338" cy="133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55" name="Freeform 43"/>
            <p:cNvSpPr>
              <a:spLocks/>
            </p:cNvSpPr>
            <p:nvPr/>
          </p:nvSpPr>
          <p:spPr bwMode="auto">
            <a:xfrm>
              <a:off x="3770313" y="2568576"/>
              <a:ext cx="3570288" cy="3856038"/>
            </a:xfrm>
            <a:custGeom>
              <a:avLst/>
              <a:gdLst/>
              <a:ahLst/>
              <a:cxnLst>
                <a:cxn ang="0">
                  <a:pos x="0" y="2429"/>
                </a:cxn>
                <a:cxn ang="0">
                  <a:pos x="915" y="1525"/>
                </a:cxn>
                <a:cxn ang="0">
                  <a:pos x="1996" y="534"/>
                </a:cxn>
                <a:cxn ang="0">
                  <a:pos x="2249" y="0"/>
                </a:cxn>
              </a:cxnLst>
              <a:rect l="0" t="0" r="r" b="b"/>
              <a:pathLst>
                <a:path w="2249" h="2429">
                  <a:moveTo>
                    <a:pt x="0" y="2429"/>
                  </a:moveTo>
                  <a:cubicBezTo>
                    <a:pt x="292" y="1885"/>
                    <a:pt x="458" y="1822"/>
                    <a:pt x="915" y="1525"/>
                  </a:cubicBezTo>
                  <a:cubicBezTo>
                    <a:pt x="1372" y="1227"/>
                    <a:pt x="1799" y="862"/>
                    <a:pt x="1996" y="534"/>
                  </a:cubicBezTo>
                  <a:cubicBezTo>
                    <a:pt x="2193" y="207"/>
                    <a:pt x="2196" y="111"/>
                    <a:pt x="2249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7756" name="Line 44"/>
            <p:cNvSpPr>
              <a:spLocks noChangeShapeType="1"/>
            </p:cNvSpPr>
            <p:nvPr/>
          </p:nvSpPr>
          <p:spPr bwMode="auto">
            <a:xfrm>
              <a:off x="6115051" y="4225926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7757" name="Object 45"/>
            <p:cNvGraphicFramePr>
              <a:graphicFrameLocks noChangeAspect="1"/>
            </p:cNvGraphicFramePr>
            <p:nvPr/>
          </p:nvGraphicFramePr>
          <p:xfrm>
            <a:off x="5935663" y="3754438"/>
            <a:ext cx="306388" cy="463550"/>
          </p:xfrm>
          <a:graphic>
            <a:graphicData uri="http://schemas.openxmlformats.org/presentationml/2006/ole">
              <p:oleObj spid="_x0000_s627757" name="Equation" r:id="rId9" imgW="126720" imgH="177480" progId="Equation.DSMT4">
                <p:embed/>
              </p:oleObj>
            </a:graphicData>
          </a:graphic>
        </p:graphicFrame>
        <p:sp>
          <p:nvSpPr>
            <p:cNvPr id="627758" name="Text Box 46"/>
            <p:cNvSpPr txBox="1">
              <a:spLocks noChangeArrowheads="1"/>
            </p:cNvSpPr>
            <p:nvPr/>
          </p:nvSpPr>
          <p:spPr bwMode="auto">
            <a:xfrm>
              <a:off x="3627438" y="4679951"/>
              <a:ext cx="8382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LWP</a:t>
              </a:r>
            </a:p>
          </p:txBody>
        </p:sp>
        <p:sp>
          <p:nvSpPr>
            <p:cNvPr id="627759" name="Line 47"/>
            <p:cNvSpPr>
              <a:spLocks noChangeShapeType="1"/>
            </p:cNvSpPr>
            <p:nvPr/>
          </p:nvSpPr>
          <p:spPr bwMode="auto">
            <a:xfrm flipV="1">
              <a:off x="4346576" y="4683126"/>
              <a:ext cx="425450" cy="1381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7764" name="Group 52"/>
            <p:cNvGrpSpPr>
              <a:grpSpLocks/>
            </p:cNvGrpSpPr>
            <p:nvPr/>
          </p:nvGrpSpPr>
          <p:grpSpPr bwMode="auto">
            <a:xfrm>
              <a:off x="6715126" y="2646363"/>
              <a:ext cx="171450" cy="177800"/>
              <a:chOff x="1536" y="1312"/>
              <a:chExt cx="108" cy="172"/>
            </a:xfrm>
          </p:grpSpPr>
          <p:sp>
            <p:nvSpPr>
              <p:cNvPr id="627765" name="Line 53"/>
              <p:cNvSpPr>
                <a:spLocks noChangeShapeType="1"/>
              </p:cNvSpPr>
              <p:nvPr/>
            </p:nvSpPr>
            <p:spPr bwMode="auto">
              <a:xfrm>
                <a:off x="1540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7766" name="Line 54"/>
              <p:cNvSpPr>
                <a:spLocks noChangeShapeType="1"/>
              </p:cNvSpPr>
              <p:nvPr/>
            </p:nvSpPr>
            <p:spPr bwMode="auto">
              <a:xfrm flipH="1">
                <a:off x="1536" y="1312"/>
                <a:ext cx="104" cy="1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7769" name="Text Box 57"/>
            <p:cNvSpPr txBox="1">
              <a:spLocks noChangeArrowheads="1"/>
            </p:cNvSpPr>
            <p:nvPr/>
          </p:nvSpPr>
          <p:spPr bwMode="auto">
            <a:xfrm>
              <a:off x="5722938" y="2508251"/>
              <a:ext cx="8382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SWP</a:t>
              </a:r>
            </a:p>
          </p:txBody>
        </p:sp>
        <p:sp>
          <p:nvSpPr>
            <p:cNvPr id="627770" name="Oval 58"/>
            <p:cNvSpPr>
              <a:spLocks noChangeArrowheads="1"/>
            </p:cNvSpPr>
            <p:nvPr/>
          </p:nvSpPr>
          <p:spPr bwMode="auto">
            <a:xfrm>
              <a:off x="6588126" y="2516188"/>
              <a:ext cx="425450" cy="42545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71" name="Line 59"/>
            <p:cNvSpPr>
              <a:spLocks noChangeShapeType="1"/>
            </p:cNvSpPr>
            <p:nvPr/>
          </p:nvSpPr>
          <p:spPr bwMode="auto">
            <a:xfrm flipH="1">
              <a:off x="6981826" y="2693988"/>
              <a:ext cx="33338" cy="133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flipV="1">
              <a:off x="7042068" y="2968832"/>
              <a:ext cx="142503" cy="273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5" name="Text Box 67"/>
            <p:cNvSpPr txBox="1">
              <a:spLocks noChangeArrowheads="1"/>
            </p:cNvSpPr>
            <p:nvPr/>
          </p:nvSpPr>
          <p:spPr bwMode="auto">
            <a:xfrm>
              <a:off x="6785347" y="1880941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hlink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V="1">
              <a:off x="3334986" y="4339988"/>
              <a:ext cx="377205" cy="617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" name="Object 46"/>
          <p:cNvGraphicFramePr>
            <a:graphicFrameLocks noChangeAspect="1"/>
          </p:cNvGraphicFramePr>
          <p:nvPr/>
        </p:nvGraphicFramePr>
        <p:xfrm>
          <a:off x="6059405" y="5232813"/>
          <a:ext cx="1020762" cy="511175"/>
        </p:xfrm>
        <a:graphic>
          <a:graphicData uri="http://schemas.openxmlformats.org/presentationml/2006/ole">
            <p:oleObj spid="_x0000_s627758" name="Equation" r:id="rId10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158112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SDP Physics (cont.)</a:t>
            </a:r>
          </a:p>
        </p:txBody>
      </p:sp>
      <p:sp>
        <p:nvSpPr>
          <p:cNvPr id="627749" name="Text Box 37"/>
          <p:cNvSpPr txBox="1">
            <a:spLocks noChangeArrowheads="1"/>
          </p:cNvSpPr>
          <p:nvPr/>
        </p:nvSpPr>
        <p:spPr bwMode="auto">
          <a:xfrm>
            <a:off x="1340990" y="1877827"/>
            <a:ext cx="822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LWP: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DC64EF-D92B-4AF4-8699-9664C618918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40361" name="Object 9"/>
          <p:cNvGraphicFramePr>
            <a:graphicFrameLocks noChangeAspect="1"/>
          </p:cNvGraphicFramePr>
          <p:nvPr/>
        </p:nvGraphicFramePr>
        <p:xfrm>
          <a:off x="2370732" y="3220208"/>
          <a:ext cx="2209800" cy="1120775"/>
        </p:xfrm>
        <a:graphic>
          <a:graphicData uri="http://schemas.openxmlformats.org/presentationml/2006/ole">
            <p:oleObj spid="_x0000_s740361" name="Equation" r:id="rId4" imgW="825480" imgH="419040" progId="Equation.DSMT4">
              <p:embed/>
            </p:oleObj>
          </a:graphicData>
        </a:graphic>
      </p:graphicFrame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1384208" y="3579855"/>
            <a:ext cx="822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SDP:</a:t>
            </a:r>
          </a:p>
        </p:txBody>
      </p:sp>
      <p:graphicFrame>
        <p:nvGraphicFramePr>
          <p:cNvPr id="740362" name="Object 10"/>
          <p:cNvGraphicFramePr>
            <a:graphicFrameLocks noChangeAspect="1"/>
          </p:cNvGraphicFramePr>
          <p:nvPr/>
        </p:nvGraphicFramePr>
        <p:xfrm>
          <a:off x="2355092" y="1727885"/>
          <a:ext cx="3263900" cy="644525"/>
        </p:xfrm>
        <a:graphic>
          <a:graphicData uri="http://schemas.openxmlformats.org/presentationml/2006/ole">
            <p:oleObj spid="_x0000_s740362" name="Equation" r:id="rId5" imgW="1218960" imgH="241200" progId="Equation.DSMT4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785411" y="1885161"/>
            <a:ext cx="2512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(exists if pole is </a:t>
            </a:r>
            <a:r>
              <a:rPr lang="en-US" sz="1600" u="sng" dirty="0" smtClean="0">
                <a:solidFill>
                  <a:schemeClr val="bg2"/>
                </a:solidFill>
              </a:rPr>
              <a:t>captured</a:t>
            </a:r>
            <a:r>
              <a:rPr lang="en-US" sz="1600" dirty="0" smtClean="0">
                <a:solidFill>
                  <a:schemeClr val="bg2"/>
                </a:solidFill>
              </a:rPr>
              <a:t>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6162" y="4684364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leaky-wave field is </a:t>
            </a:r>
            <a:r>
              <a:rPr lang="en-US" u="sng" dirty="0" smtClean="0">
                <a:solidFill>
                  <a:schemeClr val="bg1"/>
                </a:solidFill>
              </a:rPr>
              <a:t>important</a:t>
            </a:r>
            <a:r>
              <a:rPr lang="en-US" dirty="0" smtClean="0">
                <a:solidFill>
                  <a:schemeClr val="bg1"/>
                </a:solidFill>
              </a:rPr>
              <a:t> if: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78674" y="5257569"/>
            <a:ext cx="6070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2"/>
                </a:solidFill>
              </a:rPr>
              <a:t>The pole is captured (the pole is said to be “physical”).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2"/>
                </a:solidFill>
              </a:rPr>
              <a:t>The residue is strong enough.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2"/>
                </a:solidFill>
              </a:rPr>
              <a:t>The attenuation constant 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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is small.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857263" y="1043513"/>
            <a:ext cx="57454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Comparison of </a:t>
            </a:r>
            <a:r>
              <a:rPr lang="en-US" sz="2000" dirty="0" smtClean="0">
                <a:solidFill>
                  <a:srgbClr val="FF0000"/>
                </a:solidFill>
              </a:rPr>
              <a:t>Fields on interface (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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  =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 /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40363" name="Object 11"/>
          <p:cNvGraphicFramePr>
            <a:graphicFrameLocks noChangeAspect="1"/>
          </p:cNvGraphicFramePr>
          <p:nvPr/>
        </p:nvGraphicFramePr>
        <p:xfrm>
          <a:off x="4995199" y="2442344"/>
          <a:ext cx="1274968" cy="351078"/>
        </p:xfrm>
        <a:graphic>
          <a:graphicData uri="http://schemas.openxmlformats.org/presentationml/2006/ole">
            <p:oleObj spid="_x0000_s740363" name="Equation" r:id="rId6" imgW="73656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50128" y="3645724"/>
            <a:ext cx="4272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(from higher-order steepest-descent method)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13675</TotalTime>
  <Words>1079</Words>
  <Application>Microsoft Office PowerPoint</Application>
  <PresentationFormat>On-screen Show (4:3)</PresentationFormat>
  <Paragraphs>287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1075</cp:revision>
  <cp:lastPrinted>1999-08-25T18:07:04Z</cp:lastPrinted>
  <dcterms:created xsi:type="dcterms:W3CDTF">1999-08-24T13:57:19Z</dcterms:created>
  <dcterms:modified xsi:type="dcterms:W3CDTF">2016-04-06T21:55:31Z</dcterms:modified>
</cp:coreProperties>
</file>