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25"/>
  </p:notesMasterIdLst>
  <p:handoutMasterIdLst>
    <p:handoutMasterId r:id="rId26"/>
  </p:handoutMasterIdLst>
  <p:sldIdLst>
    <p:sldId id="333" r:id="rId2"/>
    <p:sldId id="453" r:id="rId3"/>
    <p:sldId id="493" r:id="rId4"/>
    <p:sldId id="494" r:id="rId5"/>
    <p:sldId id="495" r:id="rId6"/>
    <p:sldId id="488" r:id="rId7"/>
    <p:sldId id="496" r:id="rId8"/>
    <p:sldId id="497" r:id="rId9"/>
    <p:sldId id="498" r:id="rId10"/>
    <p:sldId id="499" r:id="rId11"/>
    <p:sldId id="527" r:id="rId12"/>
    <p:sldId id="530" r:id="rId13"/>
    <p:sldId id="528" r:id="rId14"/>
    <p:sldId id="529" r:id="rId15"/>
    <p:sldId id="531" r:id="rId16"/>
    <p:sldId id="538" r:id="rId17"/>
    <p:sldId id="532" r:id="rId18"/>
    <p:sldId id="533" r:id="rId19"/>
    <p:sldId id="534" r:id="rId20"/>
    <p:sldId id="535" r:id="rId21"/>
    <p:sldId id="536" r:id="rId22"/>
    <p:sldId id="537" r:id="rId23"/>
    <p:sldId id="539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  <a:srgbClr val="FFFF99"/>
    <a:srgbClr val="00FFFF"/>
    <a:srgbClr val="33CC33"/>
    <a:srgbClr val="FF9933"/>
    <a:srgbClr val="0000CC"/>
    <a:srgbClr val="6699FF"/>
    <a:srgbClr val="969696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2160" y="-480"/>
      </p:cViewPr>
      <p:guideLst>
        <p:guide orient="horz" pos="2158"/>
        <p:guide pos="29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5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4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0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2.wmf"/><Relationship Id="rId4" Type="http://schemas.openxmlformats.org/officeDocument/2006/relationships/image" Target="../media/image5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image" Target="../media/image24.wmf"/><Relationship Id="rId7" Type="http://schemas.openxmlformats.org/officeDocument/2006/relationships/image" Target="../media/image75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10" Type="http://schemas.openxmlformats.org/officeDocument/2006/relationships/image" Target="../media/image78.wmf"/><Relationship Id="rId4" Type="http://schemas.openxmlformats.org/officeDocument/2006/relationships/image" Target="../media/image25.wmf"/><Relationship Id="rId9" Type="http://schemas.openxmlformats.org/officeDocument/2006/relationships/image" Target="../media/image77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11" Type="http://schemas.openxmlformats.org/officeDocument/2006/relationships/image" Target="../media/image89.wmf"/><Relationship Id="rId5" Type="http://schemas.openxmlformats.org/officeDocument/2006/relationships/image" Target="../media/image83.wmf"/><Relationship Id="rId10" Type="http://schemas.openxmlformats.org/officeDocument/2006/relationships/image" Target="../media/image88.wmf"/><Relationship Id="rId4" Type="http://schemas.openxmlformats.org/officeDocument/2006/relationships/image" Target="../media/image82.wmf"/><Relationship Id="rId9" Type="http://schemas.openxmlformats.org/officeDocument/2006/relationships/image" Target="../media/image8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4" Type="http://schemas.openxmlformats.org/officeDocument/2006/relationships/image" Target="../media/image9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94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6.wmf"/><Relationship Id="rId1" Type="http://schemas.openxmlformats.org/officeDocument/2006/relationships/image" Target="../media/image9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4" Type="http://schemas.openxmlformats.org/officeDocument/2006/relationships/image" Target="../media/image10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37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6.wmf"/><Relationship Id="rId5" Type="http://schemas.openxmlformats.org/officeDocument/2006/relationships/image" Target="../media/image10.wmf"/><Relationship Id="rId10" Type="http://schemas.openxmlformats.org/officeDocument/2006/relationships/image" Target="../media/image39.wmf"/><Relationship Id="rId4" Type="http://schemas.openxmlformats.org/officeDocument/2006/relationships/image" Target="../media/image9.wmf"/><Relationship Id="rId9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015FA350-024F-43C8-AF2A-F7F3E46DAAE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B765F380-8D26-4E32-A45C-49D873CD7EA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2433B0-667F-44DE-B7F7-2CE181C0965E}" type="slidenum">
              <a:rPr lang="en-US"/>
              <a:pPr/>
              <a:t>1</a:t>
            </a:fld>
            <a:endParaRPr lang="en-US"/>
          </a:p>
        </p:txBody>
      </p:sp>
      <p:sp>
        <p:nvSpPr>
          <p:cNvPr id="71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A01673-B714-49CC-9BC2-55FB96E2715A}" type="slidenum">
              <a:rPr lang="en-US"/>
              <a:pPr/>
              <a:t>10</a:t>
            </a:fld>
            <a:endParaRPr lang="en-US"/>
          </a:p>
        </p:txBody>
      </p:sp>
      <p:sp>
        <p:nvSpPr>
          <p:cNvPr id="72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FC7BE7-1F65-47C9-88CB-92C7E6E02A48}" type="slidenum">
              <a:rPr lang="en-US"/>
              <a:pPr/>
              <a:t>11</a:t>
            </a:fld>
            <a:endParaRPr lang="en-US"/>
          </a:p>
        </p:txBody>
      </p:sp>
      <p:sp>
        <p:nvSpPr>
          <p:cNvPr id="72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C5A4E8-B414-4BEB-87A7-C12FD0E2612A}" type="slidenum">
              <a:rPr lang="en-US"/>
              <a:pPr/>
              <a:t>12</a:t>
            </a:fld>
            <a:endParaRPr lang="en-US"/>
          </a:p>
        </p:txBody>
      </p:sp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0CD117-1618-40D9-A481-2ED4CDF21758}" type="slidenum">
              <a:rPr lang="en-US"/>
              <a:pPr/>
              <a:t>13</a:t>
            </a:fld>
            <a:endParaRPr lang="en-US"/>
          </a:p>
        </p:txBody>
      </p:sp>
      <p:sp>
        <p:nvSpPr>
          <p:cNvPr id="73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BFBF31-A3C4-4019-9AD4-338BDA249412}" type="slidenum">
              <a:rPr lang="en-US"/>
              <a:pPr/>
              <a:t>14</a:t>
            </a:fld>
            <a:endParaRPr 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CBCCAE-02C4-4132-BC04-1FC0FB3E179E}" type="slidenum">
              <a:rPr lang="en-US"/>
              <a:pPr/>
              <a:t>15</a:t>
            </a:fld>
            <a:endParaRPr lang="en-US"/>
          </a:p>
        </p:txBody>
      </p:sp>
      <p:sp>
        <p:nvSpPr>
          <p:cNvPr id="73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CBCCAE-02C4-4132-BC04-1FC0FB3E179E}" type="slidenum">
              <a:rPr lang="en-US"/>
              <a:pPr/>
              <a:t>16</a:t>
            </a:fld>
            <a:endParaRPr lang="en-US"/>
          </a:p>
        </p:txBody>
      </p:sp>
      <p:sp>
        <p:nvSpPr>
          <p:cNvPr id="73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78F9E9-7A23-4F88-A950-0B3A32FF42A7}" type="slidenum">
              <a:rPr lang="en-US"/>
              <a:pPr/>
              <a:t>17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3149BF-3B7F-4F7F-BE0B-89CDF6EBBF1E}" type="slidenum">
              <a:rPr lang="en-US"/>
              <a:pPr/>
              <a:t>18</a:t>
            </a:fld>
            <a:endParaRPr lang="en-US"/>
          </a:p>
        </p:txBody>
      </p:sp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3149BF-3B7F-4F7F-BE0B-89CDF6EBBF1E}" type="slidenum">
              <a:rPr lang="en-US"/>
              <a:pPr/>
              <a:t>19</a:t>
            </a:fld>
            <a:endParaRPr lang="en-US"/>
          </a:p>
        </p:txBody>
      </p:sp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F4FE7F-2E07-4230-AA43-2D2B59CF135C}" type="slidenum">
              <a:rPr lang="en-US"/>
              <a:pPr/>
              <a:t>2</a:t>
            </a:fld>
            <a:endParaRPr lang="en-US"/>
          </a:p>
        </p:txBody>
      </p:sp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3149BF-3B7F-4F7F-BE0B-89CDF6EBBF1E}" type="slidenum">
              <a:rPr lang="en-US"/>
              <a:pPr/>
              <a:t>20</a:t>
            </a:fld>
            <a:endParaRPr lang="en-US"/>
          </a:p>
        </p:txBody>
      </p:sp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3149BF-3B7F-4F7F-BE0B-89CDF6EBBF1E}" type="slidenum">
              <a:rPr lang="en-US"/>
              <a:pPr/>
              <a:t>21</a:t>
            </a:fld>
            <a:endParaRPr lang="en-US"/>
          </a:p>
        </p:txBody>
      </p:sp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3149BF-3B7F-4F7F-BE0B-89CDF6EBBF1E}" type="slidenum">
              <a:rPr lang="en-US"/>
              <a:pPr/>
              <a:t>22</a:t>
            </a:fld>
            <a:endParaRPr lang="en-US"/>
          </a:p>
        </p:txBody>
      </p:sp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3149BF-3B7F-4F7F-BE0B-89CDF6EBBF1E}" type="slidenum">
              <a:rPr lang="en-US"/>
              <a:pPr/>
              <a:t>23</a:t>
            </a:fld>
            <a:endParaRPr lang="en-US"/>
          </a:p>
        </p:txBody>
      </p:sp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A77E01-EAC9-4208-B27A-B60254526BA4}" type="slidenum">
              <a:rPr lang="en-US"/>
              <a:pPr/>
              <a:t>3</a:t>
            </a:fld>
            <a:endParaRPr lang="en-US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260D69-1DA1-4EBE-9E51-705D069AB0DC}" type="slidenum">
              <a:rPr lang="en-US"/>
              <a:pPr/>
              <a:t>4</a:t>
            </a:fld>
            <a:endParaRPr lang="en-US"/>
          </a:p>
        </p:txBody>
      </p:sp>
      <p:sp>
        <p:nvSpPr>
          <p:cNvPr id="72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D2910A-B87E-4649-9BC8-7EA4A5AA4698}" type="slidenum">
              <a:rPr lang="en-US"/>
              <a:pPr/>
              <a:t>5</a:t>
            </a:fld>
            <a:endParaRPr lang="en-US"/>
          </a:p>
        </p:txBody>
      </p:sp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3149BF-3B7F-4F7F-BE0B-89CDF6EBBF1E}" type="slidenum">
              <a:rPr lang="en-US"/>
              <a:pPr/>
              <a:t>6</a:t>
            </a:fld>
            <a:endParaRPr lang="en-US"/>
          </a:p>
        </p:txBody>
      </p:sp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365B83-64AE-47A7-B28A-2C9DA4FF1731}" type="slidenum">
              <a:rPr lang="en-US"/>
              <a:pPr/>
              <a:t>7</a:t>
            </a:fld>
            <a:endParaRPr lang="en-US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BB0180-A612-4AF1-8C43-7411D277F570}" type="slidenum">
              <a:rPr lang="en-US"/>
              <a:pPr/>
              <a:t>8</a:t>
            </a:fld>
            <a:endParaRPr lang="en-US"/>
          </a:p>
        </p:txBody>
      </p:sp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A527E2-AE62-4F8C-A280-3776E6808736}" type="slidenum">
              <a:rPr lang="en-US"/>
              <a:pPr/>
              <a:t>9</a:t>
            </a:fld>
            <a:endParaRPr lang="en-US"/>
          </a:p>
        </p:txBody>
      </p:sp>
      <p:sp>
        <p:nvSpPr>
          <p:cNvPr id="72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C7263A0-477A-4260-8042-069E609AB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C7263A0-477A-4260-8042-069E609AB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C7263A0-477A-4260-8042-069E609AB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C7263A0-477A-4260-8042-069E609AB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C7263A0-477A-4260-8042-069E609AB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C7263A0-477A-4260-8042-069E609AB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C7263A0-477A-4260-8042-069E609AB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C7263A0-477A-4260-8042-069E609AB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C7263A0-477A-4260-8042-069E609AB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C7263A0-477A-4260-8042-069E609AB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C7263A0-477A-4260-8042-069E609AB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C7263A0-477A-4260-8042-069E609AB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8.bin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5.bin"/><Relationship Id="rId5" Type="http://schemas.openxmlformats.org/officeDocument/2006/relationships/oleObject" Target="../embeddings/oleObject74.bin"/><Relationship Id="rId4" Type="http://schemas.openxmlformats.org/officeDocument/2006/relationships/oleObject" Target="../embeddings/oleObject73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oleObject" Target="../embeddings/oleObject87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81.bin"/><Relationship Id="rId12" Type="http://schemas.openxmlformats.org/officeDocument/2006/relationships/oleObject" Target="../embeddings/oleObject8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80.bin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79.bin"/><Relationship Id="rId10" Type="http://schemas.openxmlformats.org/officeDocument/2006/relationships/oleObject" Target="../embeddings/oleObject84.bin"/><Relationship Id="rId4" Type="http://schemas.openxmlformats.org/officeDocument/2006/relationships/oleObject" Target="../embeddings/oleObject78.bin"/><Relationship Id="rId9" Type="http://schemas.openxmlformats.org/officeDocument/2006/relationships/oleObject" Target="../embeddings/oleObject83.bin"/><Relationship Id="rId14" Type="http://schemas.openxmlformats.org/officeDocument/2006/relationships/oleObject" Target="../embeddings/oleObject8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13" Type="http://schemas.openxmlformats.org/officeDocument/2006/relationships/oleObject" Target="../embeddings/oleObject98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92.bin"/><Relationship Id="rId12" Type="http://schemas.openxmlformats.org/officeDocument/2006/relationships/oleObject" Target="../embeddings/oleObject9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91.bin"/><Relationship Id="rId11" Type="http://schemas.openxmlformats.org/officeDocument/2006/relationships/oleObject" Target="../embeddings/oleObject96.bin"/><Relationship Id="rId5" Type="http://schemas.openxmlformats.org/officeDocument/2006/relationships/oleObject" Target="../embeddings/oleObject90.bin"/><Relationship Id="rId10" Type="http://schemas.openxmlformats.org/officeDocument/2006/relationships/oleObject" Target="../embeddings/oleObject95.bin"/><Relationship Id="rId4" Type="http://schemas.openxmlformats.org/officeDocument/2006/relationships/oleObject" Target="../embeddings/oleObject89.bin"/><Relationship Id="rId9" Type="http://schemas.openxmlformats.org/officeDocument/2006/relationships/oleObject" Target="../embeddings/oleObject94.bin"/><Relationship Id="rId14" Type="http://schemas.openxmlformats.org/officeDocument/2006/relationships/oleObject" Target="../embeddings/oleObject9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10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02.bin"/><Relationship Id="rId5" Type="http://schemas.openxmlformats.org/officeDocument/2006/relationships/oleObject" Target="../embeddings/oleObject101.bin"/><Relationship Id="rId4" Type="http://schemas.openxmlformats.org/officeDocument/2006/relationships/oleObject" Target="../embeddings/oleObject10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06.bin"/><Relationship Id="rId5" Type="http://schemas.openxmlformats.org/officeDocument/2006/relationships/oleObject" Target="../embeddings/oleObject105.bin"/><Relationship Id="rId4" Type="http://schemas.openxmlformats.org/officeDocument/2006/relationships/oleObject" Target="../embeddings/oleObject10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108.bin"/><Relationship Id="rId4" Type="http://schemas.openxmlformats.org/officeDocument/2006/relationships/oleObject" Target="../embeddings/oleObject10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1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11.bin"/><Relationship Id="rId5" Type="http://schemas.openxmlformats.org/officeDocument/2006/relationships/oleObject" Target="../embeddings/oleObject110.bin"/><Relationship Id="rId4" Type="http://schemas.openxmlformats.org/officeDocument/2006/relationships/oleObject" Target="../embeddings/oleObject109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4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oleObject" Target="../embeddings/oleObject43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7.bin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5.bin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2978150" y="2414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 dirty="0" err="1">
                <a:solidFill>
                  <a:schemeClr val="bg2"/>
                </a:solidFill>
              </a:rPr>
              <a:t>ECE</a:t>
            </a:r>
            <a:r>
              <a:rPr lang="en-US" sz="2400" dirty="0">
                <a:solidFill>
                  <a:schemeClr val="bg2"/>
                </a:solidFill>
              </a:rPr>
              <a:t> Dept.</a:t>
            </a:r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3536197" y="164941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33"/>
                </a:solidFill>
              </a:rPr>
              <a:t>Spring </a:t>
            </a:r>
            <a:r>
              <a:rPr lang="en-US" sz="2400" b="1" dirty="0" smtClean="0">
                <a:solidFill>
                  <a:srgbClr val="FF9933"/>
                </a:solidFill>
              </a:rPr>
              <a:t>2016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4329113" y="3976688"/>
            <a:ext cx="32654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39</a:t>
            </a: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3324225" y="654050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7263A0-477A-4260-8042-069E609AB57E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995" y="4079752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Text Box 2"/>
          <p:cNvSpPr txBox="1">
            <a:spLocks noChangeArrowheads="1"/>
          </p:cNvSpPr>
          <p:nvPr/>
        </p:nvSpPr>
        <p:spPr bwMode="auto">
          <a:xfrm>
            <a:off x="16668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673798" name="Object 6"/>
          <p:cNvGraphicFramePr>
            <a:graphicFrameLocks noChangeAspect="1"/>
          </p:cNvGraphicFramePr>
          <p:nvPr/>
        </p:nvGraphicFramePr>
        <p:xfrm>
          <a:off x="654525" y="1550824"/>
          <a:ext cx="7846435" cy="1785700"/>
        </p:xfrm>
        <a:graphic>
          <a:graphicData uri="http://schemas.openxmlformats.org/presentationml/2006/ole">
            <p:oleObj spid="_x0000_s673798" name="Equation" r:id="rId4" imgW="3517560" imgH="799920" progId="Equation.DSMT4">
              <p:embed/>
            </p:oleObj>
          </a:graphicData>
        </a:graphic>
      </p:graphicFrame>
      <p:graphicFrame>
        <p:nvGraphicFramePr>
          <p:cNvPr id="673799" name="Object 7"/>
          <p:cNvGraphicFramePr>
            <a:graphicFrameLocks noChangeAspect="1"/>
          </p:cNvGraphicFramePr>
          <p:nvPr/>
        </p:nvGraphicFramePr>
        <p:xfrm>
          <a:off x="625475" y="4474404"/>
          <a:ext cx="7991475" cy="1825625"/>
        </p:xfrm>
        <a:graphic>
          <a:graphicData uri="http://schemas.openxmlformats.org/presentationml/2006/ole">
            <p:oleObj spid="_x0000_s673799" name="Equation" r:id="rId5" imgW="2946240" imgH="672840" progId="Equation.DSMT4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7263A0-477A-4260-8042-069E609AB57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594934" y="865140"/>
            <a:ext cx="107473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856516" y="3692501"/>
            <a:ext cx="54920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1534887" y="827314"/>
            <a:ext cx="5584371" cy="1883228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05538" name="Text Box 2"/>
          <p:cNvSpPr txBox="1">
            <a:spLocks noChangeArrowheads="1"/>
          </p:cNvSpPr>
          <p:nvPr/>
        </p:nvSpPr>
        <p:spPr bwMode="auto">
          <a:xfrm>
            <a:off x="725488" y="0"/>
            <a:ext cx="74977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Dyadic Green’s Function</a:t>
            </a:r>
          </a:p>
        </p:txBody>
      </p:sp>
      <p:graphicFrame>
        <p:nvGraphicFramePr>
          <p:cNvPr id="705543" name="Object 7"/>
          <p:cNvGraphicFramePr>
            <a:graphicFrameLocks noChangeAspect="1"/>
          </p:cNvGraphicFramePr>
          <p:nvPr/>
        </p:nvGraphicFramePr>
        <p:xfrm>
          <a:off x="874713" y="4554538"/>
          <a:ext cx="6826250" cy="862012"/>
        </p:xfrm>
        <a:graphic>
          <a:graphicData uri="http://schemas.openxmlformats.org/presentationml/2006/ole">
            <p:oleObj spid="_x0000_s705543" name="Equation" r:id="rId4" imgW="3111480" imgH="393480" progId="Equation.DSMT4">
              <p:embed/>
            </p:oleObj>
          </a:graphicData>
        </a:graphic>
      </p:graphicFrame>
      <p:graphicFrame>
        <p:nvGraphicFramePr>
          <p:cNvPr id="705544" name="Object 8"/>
          <p:cNvGraphicFramePr>
            <a:graphicFrameLocks noChangeAspect="1"/>
          </p:cNvGraphicFramePr>
          <p:nvPr/>
        </p:nvGraphicFramePr>
        <p:xfrm>
          <a:off x="1966006" y="1047750"/>
          <a:ext cx="4724400" cy="1373188"/>
        </p:xfrm>
        <a:graphic>
          <a:graphicData uri="http://schemas.openxmlformats.org/presentationml/2006/ole">
            <p:oleObj spid="_x0000_s705544" name="Equation" r:id="rId5" imgW="2133360" imgH="622080" progId="Equation.DSMT4">
              <p:embed/>
            </p:oleObj>
          </a:graphicData>
        </a:graphic>
      </p:graphicFrame>
      <p:graphicFrame>
        <p:nvGraphicFramePr>
          <p:cNvPr id="705545" name="Object 9"/>
          <p:cNvGraphicFramePr>
            <a:graphicFrameLocks noChangeAspect="1"/>
          </p:cNvGraphicFramePr>
          <p:nvPr/>
        </p:nvGraphicFramePr>
        <p:xfrm>
          <a:off x="1341348" y="3024827"/>
          <a:ext cx="2227262" cy="525463"/>
        </p:xfrm>
        <a:graphic>
          <a:graphicData uri="http://schemas.openxmlformats.org/presentationml/2006/ole">
            <p:oleObj spid="_x0000_s705545" name="Equation" r:id="rId6" imgW="914400" imgH="215640" progId="Equation.DSMT4">
              <p:embed/>
            </p:oleObj>
          </a:graphicData>
        </a:graphic>
      </p:graphicFrame>
      <p:sp>
        <p:nvSpPr>
          <p:cNvPr id="705546" name="Text Box 10"/>
          <p:cNvSpPr txBox="1">
            <a:spLocks noChangeArrowheads="1"/>
          </p:cNvSpPr>
          <p:nvPr/>
        </p:nvSpPr>
        <p:spPr bwMode="auto">
          <a:xfrm>
            <a:off x="3362325" y="3097213"/>
            <a:ext cx="4629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due to the unit-amplitude electric dipole at</a:t>
            </a:r>
          </a:p>
        </p:txBody>
      </p:sp>
      <p:graphicFrame>
        <p:nvGraphicFramePr>
          <p:cNvPr id="705547" name="Object 11"/>
          <p:cNvGraphicFramePr>
            <a:graphicFrameLocks noChangeAspect="1"/>
          </p:cNvGraphicFramePr>
          <p:nvPr/>
        </p:nvGraphicFramePr>
        <p:xfrm>
          <a:off x="3741738" y="3467100"/>
          <a:ext cx="4476750" cy="496888"/>
        </p:xfrm>
        <a:graphic>
          <a:graphicData uri="http://schemas.openxmlformats.org/presentationml/2006/ole">
            <p:oleObj spid="_x0000_s705547" name="Equation" r:id="rId7" imgW="2171520" imgH="241200" progId="Equation.DSMT4">
              <p:embed/>
            </p:oleObj>
          </a:graphicData>
        </a:graphic>
      </p:graphicFrame>
      <p:sp>
        <p:nvSpPr>
          <p:cNvPr id="705548" name="Text Box 12"/>
          <p:cNvSpPr txBox="1">
            <a:spLocks noChangeArrowheads="1"/>
          </p:cNvSpPr>
          <p:nvPr/>
        </p:nvSpPr>
        <p:spPr bwMode="auto">
          <a:xfrm>
            <a:off x="365125" y="4138613"/>
            <a:ext cx="22034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From superposition:</a:t>
            </a:r>
          </a:p>
        </p:txBody>
      </p:sp>
      <p:graphicFrame>
        <p:nvGraphicFramePr>
          <p:cNvPr id="705549" name="Object 13"/>
          <p:cNvGraphicFramePr>
            <a:graphicFrameLocks noChangeAspect="1"/>
          </p:cNvGraphicFramePr>
          <p:nvPr/>
        </p:nvGraphicFramePr>
        <p:xfrm>
          <a:off x="4688347" y="5410076"/>
          <a:ext cx="1254125" cy="1304925"/>
        </p:xfrm>
        <a:graphic>
          <a:graphicData uri="http://schemas.openxmlformats.org/presentationml/2006/ole">
            <p:oleObj spid="_x0000_s705549" name="Equation" r:id="rId8" imgW="571320" imgH="596880" progId="Equation.DSMT4">
              <p:embed/>
            </p:oleObj>
          </a:graphicData>
        </a:graphic>
      </p:graphicFrame>
      <p:sp>
        <p:nvSpPr>
          <p:cNvPr id="705550" name="Text Box 14"/>
          <p:cNvSpPr txBox="1">
            <a:spLocks noChangeArrowheads="1"/>
          </p:cNvSpPr>
          <p:nvPr/>
        </p:nvSpPr>
        <p:spPr bwMode="auto">
          <a:xfrm>
            <a:off x="462555" y="2693657"/>
            <a:ext cx="8064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where</a:t>
            </a:r>
          </a:p>
        </p:txBody>
      </p:sp>
      <p:sp>
        <p:nvSpPr>
          <p:cNvPr id="705551" name="Text Box 15"/>
          <p:cNvSpPr txBox="1">
            <a:spLocks noChangeArrowheads="1"/>
          </p:cNvSpPr>
          <p:nvPr/>
        </p:nvSpPr>
        <p:spPr bwMode="auto">
          <a:xfrm>
            <a:off x="2403400" y="5831259"/>
            <a:ext cx="8064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where</a:t>
            </a:r>
          </a:p>
        </p:txBody>
      </p:sp>
      <p:graphicFrame>
        <p:nvGraphicFramePr>
          <p:cNvPr id="705552" name="Object 16"/>
          <p:cNvGraphicFramePr>
            <a:graphicFrameLocks noChangeAspect="1"/>
          </p:cNvGraphicFramePr>
          <p:nvPr/>
        </p:nvGraphicFramePr>
        <p:xfrm>
          <a:off x="7766050" y="3089275"/>
          <a:ext cx="1173163" cy="423863"/>
        </p:xfrm>
        <a:graphic>
          <a:graphicData uri="http://schemas.openxmlformats.org/presentationml/2006/ole">
            <p:oleObj spid="_x0000_s705552" name="Equation" r:id="rId9" imgW="596880" imgH="215640" progId="Equation.DSMT4">
              <p:embed/>
            </p:oleObj>
          </a:graphicData>
        </a:graphic>
      </p:graphicFrame>
      <p:graphicFrame>
        <p:nvGraphicFramePr>
          <p:cNvPr id="705553" name="Object 17"/>
          <p:cNvGraphicFramePr>
            <a:graphicFrameLocks noChangeAspect="1"/>
          </p:cNvGraphicFramePr>
          <p:nvPr/>
        </p:nvGraphicFramePr>
        <p:xfrm>
          <a:off x="3269560" y="5386819"/>
          <a:ext cx="1143000" cy="1304925"/>
        </p:xfrm>
        <a:graphic>
          <a:graphicData uri="http://schemas.openxmlformats.org/presentationml/2006/ole">
            <p:oleObj spid="_x0000_s705553" name="Equation" r:id="rId10" imgW="520560" imgH="596880" progId="Equation.DSMT4">
              <p:embed/>
            </p:oleObj>
          </a:graphicData>
        </a:graphic>
      </p:graphicFrame>
      <p:sp>
        <p:nvSpPr>
          <p:cNvPr id="705554" name="Text Box 18"/>
          <p:cNvSpPr txBox="1">
            <a:spLocks noChangeArrowheads="1"/>
          </p:cNvSpPr>
          <p:nvPr/>
        </p:nvSpPr>
        <p:spPr bwMode="auto">
          <a:xfrm>
            <a:off x="6285971" y="5634746"/>
            <a:ext cx="2371147" cy="830997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bg2"/>
                </a:solidFill>
              </a:rPr>
              <a:t>We assume </a:t>
            </a:r>
            <a:r>
              <a:rPr lang="en-US" sz="1600" dirty="0" smtClean="0">
                <a:solidFill>
                  <a:schemeClr val="bg2"/>
                </a:solidFill>
              </a:rPr>
              <a:t>here that </a:t>
            </a:r>
            <a:r>
              <a:rPr lang="en-US" sz="1600" dirty="0">
                <a:solidFill>
                  <a:schemeClr val="bg2"/>
                </a:solidFill>
              </a:rPr>
              <a:t>the currents are located on a planar </a:t>
            </a:r>
            <a:r>
              <a:rPr lang="en-US" sz="1600" dirty="0" smtClean="0">
                <a:solidFill>
                  <a:schemeClr val="bg2"/>
                </a:solidFill>
              </a:rPr>
              <a:t>surface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sz="1600" dirty="0" smtClean="0">
                <a:solidFill>
                  <a:schemeClr val="bg2"/>
                </a:solidFill>
                <a:sym typeface="Symbol"/>
              </a:rPr>
              <a:t></a:t>
            </a:r>
            <a:r>
              <a:rPr lang="en-US" sz="1600" dirty="0" smtClean="0">
                <a:solidFill>
                  <a:schemeClr val="bg2"/>
                </a:solidFill>
              </a:rPr>
              <a:t>.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7263A0-477A-4260-8042-069E609AB57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521122" y="4408226"/>
            <a:ext cx="4737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2"/>
                </a:solidFill>
              </a:rPr>
              <a:t>Note: We have translational invariance due to the infinite substrate.</a:t>
            </a:r>
            <a:endParaRPr lang="en-US" sz="1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Text Box 2"/>
          <p:cNvSpPr txBox="1">
            <a:spLocks noChangeArrowheads="1"/>
          </p:cNvSpPr>
          <p:nvPr/>
        </p:nvSpPr>
        <p:spPr bwMode="auto">
          <a:xfrm>
            <a:off x="16668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Dyadic Green’s Function (cont.)</a:t>
            </a:r>
          </a:p>
        </p:txBody>
      </p:sp>
      <p:graphicFrame>
        <p:nvGraphicFramePr>
          <p:cNvPr id="708611" name="Object 3"/>
          <p:cNvGraphicFramePr>
            <a:graphicFrameLocks noChangeAspect="1"/>
          </p:cNvGraphicFramePr>
          <p:nvPr/>
        </p:nvGraphicFramePr>
        <p:xfrm>
          <a:off x="3257550" y="3001063"/>
          <a:ext cx="1557338" cy="600075"/>
        </p:xfrm>
        <a:graphic>
          <a:graphicData uri="http://schemas.openxmlformats.org/presentationml/2006/ole">
            <p:oleObj spid="_x0000_s708611" name="Equation" r:id="rId4" imgW="558720" imgH="215640" progId="Equation.DSMT4">
              <p:embed/>
            </p:oleObj>
          </a:graphicData>
        </a:graphic>
      </p:graphicFrame>
      <p:sp>
        <p:nvSpPr>
          <p:cNvPr id="708617" name="Text Box 9"/>
          <p:cNvSpPr txBox="1">
            <a:spLocks noChangeArrowheads="1"/>
          </p:cNvSpPr>
          <p:nvPr/>
        </p:nvSpPr>
        <p:spPr bwMode="auto">
          <a:xfrm>
            <a:off x="940253" y="2493056"/>
            <a:ext cx="41592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This is recognized as a 2D convolution:</a:t>
            </a:r>
          </a:p>
        </p:txBody>
      </p:sp>
      <p:graphicFrame>
        <p:nvGraphicFramePr>
          <p:cNvPr id="708618" name="Object 10"/>
          <p:cNvGraphicFramePr>
            <a:graphicFrameLocks noChangeAspect="1"/>
          </p:cNvGraphicFramePr>
          <p:nvPr/>
        </p:nvGraphicFramePr>
        <p:xfrm>
          <a:off x="3341688" y="4734238"/>
          <a:ext cx="1592262" cy="669925"/>
        </p:xfrm>
        <a:graphic>
          <a:graphicData uri="http://schemas.openxmlformats.org/presentationml/2006/ole">
            <p:oleObj spid="_x0000_s708618" name="Equation" r:id="rId5" imgW="571320" imgH="241200" progId="Equation.DSMT4">
              <p:embed/>
            </p:oleObj>
          </a:graphicData>
        </a:graphic>
      </p:graphicFrame>
      <p:sp>
        <p:nvSpPr>
          <p:cNvPr id="708619" name="Text Box 11"/>
          <p:cNvSpPr txBox="1">
            <a:spLocks noChangeArrowheads="1"/>
          </p:cNvSpPr>
          <p:nvPr/>
        </p:nvSpPr>
        <p:spPr bwMode="auto">
          <a:xfrm>
            <a:off x="962025" y="4379913"/>
            <a:ext cx="49085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Taking the 2D Fourier transform of both sides, </a:t>
            </a:r>
          </a:p>
        </p:txBody>
      </p:sp>
      <p:graphicFrame>
        <p:nvGraphicFramePr>
          <p:cNvPr id="708620" name="Object 12"/>
          <p:cNvGraphicFramePr>
            <a:graphicFrameLocks noChangeAspect="1"/>
          </p:cNvGraphicFramePr>
          <p:nvPr/>
        </p:nvGraphicFramePr>
        <p:xfrm>
          <a:off x="3082925" y="5900738"/>
          <a:ext cx="2185988" cy="523875"/>
        </p:xfrm>
        <a:graphic>
          <a:graphicData uri="http://schemas.openxmlformats.org/presentationml/2006/ole">
            <p:oleObj spid="_x0000_s708620" name="Equation" r:id="rId6" imgW="1002960" imgH="241200" progId="Equation.DSMT4">
              <p:embed/>
            </p:oleObj>
          </a:graphicData>
        </a:graphic>
      </p:graphicFrame>
      <p:sp>
        <p:nvSpPr>
          <p:cNvPr id="708621" name="Text Box 13"/>
          <p:cNvSpPr txBox="1">
            <a:spLocks noChangeArrowheads="1"/>
          </p:cNvSpPr>
          <p:nvPr/>
        </p:nvSpPr>
        <p:spPr bwMode="auto">
          <a:xfrm>
            <a:off x="2092325" y="5954713"/>
            <a:ext cx="8064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where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7263A0-477A-4260-8042-069E609AB57E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2" name="Object 13"/>
          <p:cNvGraphicFramePr>
            <a:graphicFrameLocks noChangeAspect="1"/>
          </p:cNvGraphicFramePr>
          <p:nvPr/>
        </p:nvGraphicFramePr>
        <p:xfrm>
          <a:off x="1076594" y="1122570"/>
          <a:ext cx="6826250" cy="862012"/>
        </p:xfrm>
        <a:graphic>
          <a:graphicData uri="http://schemas.openxmlformats.org/presentationml/2006/ole">
            <p:oleObj spid="_x0000_s708621" name="Equation" r:id="rId7" imgW="311148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63" name="Object 3"/>
          <p:cNvGraphicFramePr>
            <a:graphicFrameLocks noChangeAspect="1"/>
          </p:cNvGraphicFramePr>
          <p:nvPr/>
        </p:nvGraphicFramePr>
        <p:xfrm>
          <a:off x="899894" y="1137035"/>
          <a:ext cx="1746959" cy="735012"/>
        </p:xfrm>
        <a:graphic>
          <a:graphicData uri="http://schemas.openxmlformats.org/presentationml/2006/ole">
            <p:oleObj spid="_x0000_s706563" name="Equation" r:id="rId4" imgW="571320" imgH="241200" progId="Equation.DSMT4">
              <p:embed/>
            </p:oleObj>
          </a:graphicData>
        </a:graphic>
      </p:graphicFrame>
      <p:graphicFrame>
        <p:nvGraphicFramePr>
          <p:cNvPr id="706567" name="Object 7"/>
          <p:cNvGraphicFramePr>
            <a:graphicFrameLocks noChangeAspect="1"/>
          </p:cNvGraphicFramePr>
          <p:nvPr/>
        </p:nvGraphicFramePr>
        <p:xfrm>
          <a:off x="3556220" y="3123382"/>
          <a:ext cx="1838379" cy="575726"/>
        </p:xfrm>
        <a:graphic>
          <a:graphicData uri="http://schemas.openxmlformats.org/presentationml/2006/ole">
            <p:oleObj spid="_x0000_s706567" name="Equation" r:id="rId5" imgW="685800" imgH="215640" progId="Equation.DSMT4">
              <p:embed/>
            </p:oleObj>
          </a:graphicData>
        </a:graphic>
      </p:graphicFrame>
      <p:graphicFrame>
        <p:nvGraphicFramePr>
          <p:cNvPr id="706568" name="Object 8"/>
          <p:cNvGraphicFramePr>
            <a:graphicFrameLocks noChangeAspect="1"/>
          </p:cNvGraphicFramePr>
          <p:nvPr/>
        </p:nvGraphicFramePr>
        <p:xfrm>
          <a:off x="647700" y="4692228"/>
          <a:ext cx="7796213" cy="1395413"/>
        </p:xfrm>
        <a:graphic>
          <a:graphicData uri="http://schemas.openxmlformats.org/presentationml/2006/ole">
            <p:oleObj spid="_x0000_s706568" name="Equation" r:id="rId6" imgW="3759120" imgH="672840" progId="Equation.DSMT4">
              <p:embed/>
            </p:oleObj>
          </a:graphicData>
        </a:graphic>
      </p:graphicFrame>
      <p:sp>
        <p:nvSpPr>
          <p:cNvPr id="706569" name="Text Box 9"/>
          <p:cNvSpPr txBox="1">
            <a:spLocks noChangeArrowheads="1"/>
          </p:cNvSpPr>
          <p:nvPr/>
        </p:nvSpPr>
        <p:spPr bwMode="auto">
          <a:xfrm>
            <a:off x="428625" y="2384310"/>
            <a:ext cx="8108950" cy="6715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Assuming we wish the 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dirty="0">
                <a:solidFill>
                  <a:schemeClr val="bg1"/>
                </a:solidFill>
              </a:rPr>
              <a:t> component of the electric field due to an 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dirty="0">
                <a:solidFill>
                  <a:schemeClr val="bg1"/>
                </a:solidFill>
              </a:rPr>
              <a:t>-directed </a:t>
            </a:r>
            <a:r>
              <a:rPr lang="en-US" dirty="0" smtClean="0">
                <a:solidFill>
                  <a:schemeClr val="bg1"/>
                </a:solidFill>
              </a:rPr>
              <a:t>current </a:t>
            </a:r>
            <a:r>
              <a:rPr lang="en-US" i="1" dirty="0" err="1" smtClean="0">
                <a:solidFill>
                  <a:schemeClr val="bg1"/>
                </a:solidFill>
                <a:latin typeface="+mn-lt"/>
              </a:rPr>
              <a:t>J</a:t>
            </a:r>
            <a:r>
              <a:rPr lang="en-US" i="1" baseline="-25000" dirty="0" err="1" smtClean="0">
                <a:solidFill>
                  <a:schemeClr val="bg1"/>
                </a:solidFill>
                <a:latin typeface="+mn-lt"/>
              </a:rPr>
              <a:t>sx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x</a:t>
            </a:r>
            <a:r>
              <a:rPr lang="en-US" i="1" dirty="0" smtClean="0">
                <a:solidFill>
                  <a:schemeClr val="bg1"/>
                </a:solidFill>
                <a:latin typeface="+mn-lt"/>
                <a:sym typeface="Symbol"/>
              </a:rPr>
              <a:t></a:t>
            </a:r>
            <a:r>
              <a:rPr lang="en-US" dirty="0" smtClean="0">
                <a:solidFill>
                  <a:schemeClr val="bg1"/>
                </a:solidFill>
              </a:rPr>
              <a:t> ,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y</a:t>
            </a:r>
            <a:r>
              <a:rPr lang="en-US" i="1" dirty="0" smtClean="0">
                <a:solidFill>
                  <a:schemeClr val="bg1"/>
                </a:solidFill>
                <a:sym typeface="Symbol"/>
              </a:rPr>
              <a:t></a:t>
            </a:r>
            <a:r>
              <a:rPr lang="en-US" dirty="0" smtClean="0">
                <a:solidFill>
                  <a:schemeClr val="bg1"/>
                </a:solidFill>
              </a:rPr>
              <a:t> ), </a:t>
            </a:r>
            <a:r>
              <a:rPr lang="en-US" dirty="0">
                <a:solidFill>
                  <a:schemeClr val="bg1"/>
                </a:solidFill>
              </a:rPr>
              <a:t>we have</a:t>
            </a:r>
          </a:p>
        </p:txBody>
      </p:sp>
      <p:sp>
        <p:nvSpPr>
          <p:cNvPr id="706570" name="Text Box 10"/>
          <p:cNvSpPr txBox="1">
            <a:spLocks noChangeArrowheads="1"/>
          </p:cNvSpPr>
          <p:nvPr/>
        </p:nvSpPr>
        <p:spPr bwMode="auto">
          <a:xfrm>
            <a:off x="327025" y="4174637"/>
            <a:ext cx="40957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 order to </a:t>
            </a:r>
            <a:r>
              <a:rPr lang="en-US" dirty="0" smtClean="0">
                <a:solidFill>
                  <a:schemeClr val="bg1"/>
                </a:solidFill>
              </a:rPr>
              <a:t>indentify         </a:t>
            </a:r>
            <a:r>
              <a:rPr lang="en-US" dirty="0">
                <a:solidFill>
                  <a:schemeClr val="bg1"/>
                </a:solidFill>
              </a:rPr>
              <a:t>, we use </a:t>
            </a:r>
          </a:p>
        </p:txBody>
      </p:sp>
      <p:graphicFrame>
        <p:nvGraphicFramePr>
          <p:cNvPr id="706571" name="Object 11"/>
          <p:cNvGraphicFramePr>
            <a:graphicFrameLocks noChangeAspect="1"/>
          </p:cNvGraphicFramePr>
          <p:nvPr/>
        </p:nvGraphicFramePr>
        <p:xfrm>
          <a:off x="2463800" y="4164349"/>
          <a:ext cx="400626" cy="426275"/>
        </p:xfrm>
        <a:graphic>
          <a:graphicData uri="http://schemas.openxmlformats.org/presentationml/2006/ole">
            <p:oleObj spid="_x0000_s706571" name="Equation" r:id="rId7" imgW="203040" imgH="215640" progId="Equation.DSMT4">
              <p:embed/>
            </p:oleObj>
          </a:graphicData>
        </a:graphic>
      </p:graphicFrame>
      <p:sp>
        <p:nvSpPr>
          <p:cNvPr id="706572" name="Text Box 12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Dyadic Green’s Function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7263A0-477A-4260-8042-069E609AB57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612937" y="1228299"/>
            <a:ext cx="4519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i</a:t>
            </a:r>
            <a:r>
              <a:rPr lang="en-US" sz="1400" dirty="0" smtClean="0">
                <a:solidFill>
                  <a:schemeClr val="bg2"/>
                </a:solidFill>
              </a:rPr>
              <a:t>s called the spectral-domain dyadic Green’s function.</a:t>
            </a:r>
            <a:endParaRPr lang="en-US" sz="1400" dirty="0">
              <a:solidFill>
                <a:schemeClr val="bg2"/>
              </a:solidFill>
            </a:endParaRPr>
          </a:p>
        </p:txBody>
      </p:sp>
      <p:graphicFrame>
        <p:nvGraphicFramePr>
          <p:cNvPr id="2" name="Object 12"/>
          <p:cNvGraphicFramePr>
            <a:graphicFrameLocks noChangeAspect="1"/>
          </p:cNvGraphicFramePr>
          <p:nvPr/>
        </p:nvGraphicFramePr>
        <p:xfrm>
          <a:off x="3078538" y="1130885"/>
          <a:ext cx="1657231" cy="498246"/>
        </p:xfrm>
        <a:graphic>
          <a:graphicData uri="http://schemas.openxmlformats.org/presentationml/2006/ole">
            <p:oleObj spid="_x0000_s706572" name="Equation" r:id="rId8" imgW="799920" imgH="24120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166283" y="1651378"/>
            <a:ext cx="58592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It is the Fourier transform of the spatial-domain dyadic Green’s function.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7589" name="Object 5"/>
          <p:cNvGraphicFramePr>
            <a:graphicFrameLocks noChangeAspect="1"/>
          </p:cNvGraphicFramePr>
          <p:nvPr/>
        </p:nvGraphicFramePr>
        <p:xfrm>
          <a:off x="3070951" y="4476811"/>
          <a:ext cx="1661730" cy="520324"/>
        </p:xfrm>
        <a:graphic>
          <a:graphicData uri="http://schemas.openxmlformats.org/presentationml/2006/ole">
            <p:oleObj spid="_x0000_s707589" name="Equation" r:id="rId4" imgW="685800" imgH="215640" progId="Equation.DSMT4">
              <p:embed/>
            </p:oleObj>
          </a:graphicData>
        </a:graphic>
      </p:graphicFrame>
      <p:graphicFrame>
        <p:nvGraphicFramePr>
          <p:cNvPr id="707590" name="Object 6"/>
          <p:cNvGraphicFramePr>
            <a:graphicFrameLocks noChangeAspect="1"/>
          </p:cNvGraphicFramePr>
          <p:nvPr/>
        </p:nvGraphicFramePr>
        <p:xfrm>
          <a:off x="723900" y="996950"/>
          <a:ext cx="7424738" cy="1441450"/>
        </p:xfrm>
        <a:graphic>
          <a:graphicData uri="http://schemas.openxmlformats.org/presentationml/2006/ole">
            <p:oleObj spid="_x0000_s707590" name="Equation" r:id="rId5" imgW="3466800" imgH="672840" progId="Equation.DSMT4">
              <p:embed/>
            </p:oleObj>
          </a:graphicData>
        </a:graphic>
      </p:graphicFrame>
      <p:graphicFrame>
        <p:nvGraphicFramePr>
          <p:cNvPr id="707591" name="Object 7"/>
          <p:cNvGraphicFramePr>
            <a:graphicFrameLocks noChangeAspect="1"/>
          </p:cNvGraphicFramePr>
          <p:nvPr/>
        </p:nvGraphicFramePr>
        <p:xfrm>
          <a:off x="761314" y="3354263"/>
          <a:ext cx="7254524" cy="896300"/>
        </p:xfrm>
        <a:graphic>
          <a:graphicData uri="http://schemas.openxmlformats.org/presentationml/2006/ole">
            <p:oleObj spid="_x0000_s707591" name="Equation" r:id="rId6" imgW="3390840" imgH="419040" progId="Equation.DSMT4">
              <p:embed/>
            </p:oleObj>
          </a:graphicData>
        </a:graphic>
      </p:graphicFrame>
      <p:graphicFrame>
        <p:nvGraphicFramePr>
          <p:cNvPr id="707592" name="Object 8"/>
          <p:cNvGraphicFramePr>
            <a:graphicFrameLocks noChangeAspect="1"/>
          </p:cNvGraphicFramePr>
          <p:nvPr/>
        </p:nvGraphicFramePr>
        <p:xfrm>
          <a:off x="1818821" y="5603406"/>
          <a:ext cx="6511925" cy="892175"/>
        </p:xfrm>
        <a:graphic>
          <a:graphicData uri="http://schemas.openxmlformats.org/presentationml/2006/ole">
            <p:oleObj spid="_x0000_s707592" name="Equation" r:id="rId7" imgW="2781000" imgH="380880" progId="Equation.DSMT4">
              <p:embed/>
            </p:oleObj>
          </a:graphicData>
        </a:graphic>
      </p:graphicFrame>
      <p:sp>
        <p:nvSpPr>
          <p:cNvPr id="707593" name="AutoShape 9"/>
          <p:cNvSpPr>
            <a:spLocks noChangeArrowheads="1"/>
          </p:cNvSpPr>
          <p:nvPr/>
        </p:nvSpPr>
        <p:spPr bwMode="auto">
          <a:xfrm>
            <a:off x="4230914" y="2596407"/>
            <a:ext cx="341086" cy="584200"/>
          </a:xfrm>
          <a:prstGeom prst="downArrow">
            <a:avLst>
              <a:gd name="adj1" fmla="val 50000"/>
              <a:gd name="adj2" fmla="val 5750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07594" name="Text Box 10"/>
          <p:cNvSpPr txBox="1">
            <a:spLocks noChangeArrowheads="1"/>
          </p:cNvSpPr>
          <p:nvPr/>
        </p:nvSpPr>
        <p:spPr bwMode="auto">
          <a:xfrm>
            <a:off x="1711325" y="4545513"/>
            <a:ext cx="14033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Recall that</a:t>
            </a:r>
          </a:p>
        </p:txBody>
      </p:sp>
      <p:sp>
        <p:nvSpPr>
          <p:cNvPr id="707595" name="Text Box 11"/>
          <p:cNvSpPr txBox="1">
            <a:spLocks noChangeArrowheads="1"/>
          </p:cNvSpPr>
          <p:nvPr/>
        </p:nvSpPr>
        <p:spPr bwMode="auto">
          <a:xfrm>
            <a:off x="910571" y="5276835"/>
            <a:ext cx="9080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707596" name="Text Box 12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Dyadic Green’s Function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7263A0-477A-4260-8042-069E609AB57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9638" name="Object 6"/>
          <p:cNvGraphicFramePr>
            <a:graphicFrameLocks noChangeAspect="1"/>
          </p:cNvGraphicFramePr>
          <p:nvPr/>
        </p:nvGraphicFramePr>
        <p:xfrm>
          <a:off x="1171575" y="3272163"/>
          <a:ext cx="6515100" cy="892175"/>
        </p:xfrm>
        <a:graphic>
          <a:graphicData uri="http://schemas.openxmlformats.org/presentationml/2006/ole">
            <p:oleObj spid="_x0000_s709638" name="Equation" r:id="rId4" imgW="2781000" imgH="380880" progId="Equation.DSMT4">
              <p:embed/>
            </p:oleObj>
          </a:graphicData>
        </a:graphic>
      </p:graphicFrame>
      <p:graphicFrame>
        <p:nvGraphicFramePr>
          <p:cNvPr id="709642" name="Object 10"/>
          <p:cNvGraphicFramePr>
            <a:graphicFrameLocks noChangeAspect="1"/>
          </p:cNvGraphicFramePr>
          <p:nvPr/>
        </p:nvGraphicFramePr>
        <p:xfrm>
          <a:off x="3092450" y="1546550"/>
          <a:ext cx="2587625" cy="1373188"/>
        </p:xfrm>
        <a:graphic>
          <a:graphicData uri="http://schemas.openxmlformats.org/presentationml/2006/ole">
            <p:oleObj spid="_x0000_s709642" name="Equation" r:id="rId5" imgW="1168200" imgH="622080" progId="Equation.DSMT4">
              <p:embed/>
            </p:oleObj>
          </a:graphicData>
        </a:graphic>
      </p:graphicFrame>
      <p:sp>
        <p:nvSpPr>
          <p:cNvPr id="709643" name="Text Box 11"/>
          <p:cNvSpPr txBox="1">
            <a:spLocks noChangeArrowheads="1"/>
          </p:cNvSpPr>
          <p:nvPr/>
        </p:nvSpPr>
        <p:spPr bwMode="auto">
          <a:xfrm>
            <a:off x="1440832" y="4576103"/>
            <a:ext cx="6323078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The other eight components could be found in a similar way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bg1"/>
                </a:solidFill>
              </a:rPr>
              <a:t>We could also find the magnetic field components.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bg1"/>
                </a:solidFill>
              </a:rPr>
              <a:t>We can also find the fields due to a magnetic current.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09644" name="Text Box 12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Dyadic Green’s Function (cont.)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7263A0-477A-4260-8042-069E609AB57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76317" y="867476"/>
            <a:ext cx="1668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 then have: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11"/>
          <p:cNvGraphicFramePr>
            <a:graphicFrameLocks noChangeAspect="1"/>
          </p:cNvGraphicFramePr>
          <p:nvPr/>
        </p:nvGraphicFramePr>
        <p:xfrm>
          <a:off x="771525" y="5946775"/>
          <a:ext cx="7964488" cy="474663"/>
        </p:xfrm>
        <a:graphic>
          <a:graphicData uri="http://schemas.openxmlformats.org/presentationml/2006/ole">
            <p:oleObj spid="_x0000_s709643" name="Equation" r:id="rId6" imgW="34034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44" name="Text Box 12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Dyadic Green’s Function (cont.)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7263A0-477A-4260-8042-069E609AB57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42892" y="1162751"/>
            <a:ext cx="7054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different types of spectral-domain dyadic Green’s functions are: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24996" name="Object 4"/>
          <p:cNvGraphicFramePr>
            <a:graphicFrameLocks noChangeAspect="1"/>
          </p:cNvGraphicFramePr>
          <p:nvPr/>
        </p:nvGraphicFramePr>
        <p:xfrm>
          <a:off x="1878471" y="2009549"/>
          <a:ext cx="4964113" cy="504825"/>
        </p:xfrm>
        <a:graphic>
          <a:graphicData uri="http://schemas.openxmlformats.org/presentationml/2006/ole">
            <p:oleObj spid="_x0000_s724996" name="Equation" r:id="rId4" imgW="2120760" imgH="215640" progId="Equation.DSMT4">
              <p:embed/>
            </p:oleObj>
          </a:graphicData>
        </a:graphic>
      </p:graphicFrame>
      <p:graphicFrame>
        <p:nvGraphicFramePr>
          <p:cNvPr id="724998" name="Object 6"/>
          <p:cNvGraphicFramePr>
            <a:graphicFrameLocks noChangeAspect="1"/>
          </p:cNvGraphicFramePr>
          <p:nvPr/>
        </p:nvGraphicFramePr>
        <p:xfrm>
          <a:off x="1887997" y="2760661"/>
          <a:ext cx="5230812" cy="504825"/>
        </p:xfrm>
        <a:graphic>
          <a:graphicData uri="http://schemas.openxmlformats.org/presentationml/2006/ole">
            <p:oleObj spid="_x0000_s724998" name="Equation" r:id="rId5" imgW="2234880" imgH="215640" progId="Equation.DSMT4">
              <p:embed/>
            </p:oleObj>
          </a:graphicData>
        </a:graphic>
      </p:graphicFrame>
      <p:graphicFrame>
        <p:nvGraphicFramePr>
          <p:cNvPr id="724999" name="Object 7"/>
          <p:cNvGraphicFramePr>
            <a:graphicFrameLocks noChangeAspect="1"/>
          </p:cNvGraphicFramePr>
          <p:nvPr/>
        </p:nvGraphicFramePr>
        <p:xfrm>
          <a:off x="1854659" y="3571643"/>
          <a:ext cx="5200650" cy="504825"/>
        </p:xfrm>
        <a:graphic>
          <a:graphicData uri="http://schemas.openxmlformats.org/presentationml/2006/ole">
            <p:oleObj spid="_x0000_s724999" name="Equation" r:id="rId6" imgW="2222280" imgH="215640" progId="Equation.DSMT4">
              <p:embed/>
            </p:oleObj>
          </a:graphicData>
        </a:graphic>
      </p:graphicFrame>
      <p:graphicFrame>
        <p:nvGraphicFramePr>
          <p:cNvPr id="725000" name="Object 8"/>
          <p:cNvGraphicFramePr>
            <a:graphicFrameLocks noChangeAspect="1"/>
          </p:cNvGraphicFramePr>
          <p:nvPr/>
        </p:nvGraphicFramePr>
        <p:xfrm>
          <a:off x="1873709" y="4349967"/>
          <a:ext cx="5468938" cy="504825"/>
        </p:xfrm>
        <a:graphic>
          <a:graphicData uri="http://schemas.openxmlformats.org/presentationml/2006/ole">
            <p:oleObj spid="_x0000_s725000" name="Equation" r:id="rId7" imgW="2336760" imgH="215640" progId="Equation.DSMT4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70364" y="5346246"/>
            <a:ext cx="8028672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Note: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There are 36 terms here, though many are equal by reciprocity or symmetry.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There are 20 unique terms (five from each type of Green’s function).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8615" y="0"/>
            <a:ext cx="8256895" cy="612775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 of Results for All Sources</a:t>
            </a:r>
          </a:p>
        </p:txBody>
      </p:sp>
      <p:sp>
        <p:nvSpPr>
          <p:cNvPr id="2356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54" name="Object 8"/>
          <p:cNvGraphicFramePr>
            <a:graphicFrameLocks noChangeAspect="1"/>
          </p:cNvGraphicFramePr>
          <p:nvPr/>
        </p:nvGraphicFramePr>
        <p:xfrm>
          <a:off x="1014413" y="1492250"/>
          <a:ext cx="1463675" cy="2001838"/>
        </p:xfrm>
        <a:graphic>
          <a:graphicData uri="http://schemas.openxmlformats.org/presentationml/2006/ole">
            <p:oleObj spid="_x0000_s715778" name="Equation" r:id="rId4" imgW="672840" imgH="914400" progId="Equation.DSMT4">
              <p:embed/>
            </p:oleObj>
          </a:graphicData>
        </a:graphic>
      </p:graphicFrame>
      <p:graphicFrame>
        <p:nvGraphicFramePr>
          <p:cNvPr id="23557" name="Object 12"/>
          <p:cNvGraphicFramePr>
            <a:graphicFrameLocks noChangeAspect="1"/>
          </p:cNvGraphicFramePr>
          <p:nvPr/>
        </p:nvGraphicFramePr>
        <p:xfrm>
          <a:off x="5907088" y="1946516"/>
          <a:ext cx="2390775" cy="1258888"/>
        </p:xfrm>
        <a:graphic>
          <a:graphicData uri="http://schemas.openxmlformats.org/presentationml/2006/ole">
            <p:oleObj spid="_x0000_s715781" name="Equation" r:id="rId5" imgW="1346040" imgH="711000" progId="Equation.DSMT4">
              <p:embed/>
            </p:oleObj>
          </a:graphicData>
        </a:graphic>
      </p:graphicFrame>
      <p:graphicFrame>
        <p:nvGraphicFramePr>
          <p:cNvPr id="23558" name="Object 13"/>
          <p:cNvGraphicFramePr>
            <a:graphicFrameLocks noChangeAspect="1"/>
          </p:cNvGraphicFramePr>
          <p:nvPr/>
        </p:nvGraphicFramePr>
        <p:xfrm>
          <a:off x="2973388" y="1967154"/>
          <a:ext cx="2600325" cy="1230312"/>
        </p:xfrm>
        <a:graphic>
          <a:graphicData uri="http://schemas.openxmlformats.org/presentationml/2006/ole">
            <p:oleObj spid="_x0000_s715782" name="Equation" r:id="rId6" imgW="1460160" imgH="685800" progId="Equation.DSMT4">
              <p:embed/>
            </p:oleObj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17EFD-6D16-49D6-BDA5-4DA0F84D4CD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050888" y="4176218"/>
            <a:ext cx="4913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Definition of “vertical planar currents”: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715783" name="Object 8"/>
          <p:cNvGraphicFramePr>
            <a:graphicFrameLocks noChangeAspect="1"/>
          </p:cNvGraphicFramePr>
          <p:nvPr/>
        </p:nvGraphicFramePr>
        <p:xfrm>
          <a:off x="2792590" y="4819274"/>
          <a:ext cx="3355975" cy="523875"/>
        </p:xfrm>
        <a:graphic>
          <a:graphicData uri="http://schemas.openxmlformats.org/presentationml/2006/ole">
            <p:oleObj spid="_x0000_s715783" name="Equation" r:id="rId7" imgW="1650960" imgH="253800" progId="Equation.DSMT4">
              <p:embed/>
            </p:oleObj>
          </a:graphicData>
        </a:graphic>
      </p:graphicFrame>
      <p:graphicFrame>
        <p:nvGraphicFramePr>
          <p:cNvPr id="715784" name="Object 9"/>
          <p:cNvGraphicFramePr>
            <a:graphicFrameLocks noChangeAspect="1"/>
          </p:cNvGraphicFramePr>
          <p:nvPr/>
        </p:nvGraphicFramePr>
        <p:xfrm>
          <a:off x="2718854" y="5477139"/>
          <a:ext cx="3616325" cy="523875"/>
        </p:xfrm>
        <a:graphic>
          <a:graphicData uri="http://schemas.openxmlformats.org/presentationml/2006/ole">
            <p:oleObj spid="_x0000_s715784" name="Equation" r:id="rId8" imgW="1777680" imgH="253800" progId="Equation.DSMT4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374356" y="873991"/>
            <a:ext cx="45143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These results are derived in Notes 44.</a:t>
            </a:r>
            <a:endParaRPr lang="en-US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2559" name="Object 31"/>
          <p:cNvGraphicFramePr>
            <a:graphicFrameLocks noChangeAspect="1"/>
          </p:cNvGraphicFramePr>
          <p:nvPr/>
        </p:nvGraphicFramePr>
        <p:xfrm>
          <a:off x="466725" y="981075"/>
          <a:ext cx="1081088" cy="649288"/>
        </p:xfrm>
        <a:graphic>
          <a:graphicData uri="http://schemas.openxmlformats.org/presentationml/2006/ole">
            <p:oleObj spid="_x0000_s717826" name="Equation" r:id="rId4" imgW="380880" imgH="228600" progId="Equation.DSMT4">
              <p:embed/>
            </p:oleObj>
          </a:graphicData>
        </a:graphic>
      </p:graphicFrame>
      <p:sp>
        <p:nvSpPr>
          <p:cNvPr id="662563" name="Text Box 35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 used in Modeling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7263A0-477A-4260-8042-069E609AB57E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2" name="Group 26"/>
          <p:cNvGrpSpPr/>
          <p:nvPr/>
        </p:nvGrpSpPr>
        <p:grpSpPr>
          <a:xfrm>
            <a:off x="1373969" y="2089387"/>
            <a:ext cx="2227263" cy="3338513"/>
            <a:chOff x="1797050" y="1857376"/>
            <a:chExt cx="2227263" cy="3338513"/>
          </a:xfrm>
        </p:grpSpPr>
        <p:grpSp>
          <p:nvGrpSpPr>
            <p:cNvPr id="3" name="Group 34"/>
            <p:cNvGrpSpPr>
              <a:grpSpLocks/>
            </p:cNvGrpSpPr>
            <p:nvPr/>
          </p:nvGrpSpPr>
          <p:grpSpPr bwMode="auto">
            <a:xfrm>
              <a:off x="1797050" y="1857376"/>
              <a:ext cx="2227263" cy="3338513"/>
              <a:chOff x="1132" y="1170"/>
              <a:chExt cx="1403" cy="2103"/>
            </a:xfrm>
          </p:grpSpPr>
          <p:sp>
            <p:nvSpPr>
              <p:cNvPr id="662538" name="Line 10"/>
              <p:cNvSpPr>
                <a:spLocks noChangeShapeType="1"/>
              </p:cNvSpPr>
              <p:nvPr/>
            </p:nvSpPr>
            <p:spPr bwMode="auto">
              <a:xfrm>
                <a:off x="1598" y="1178"/>
                <a:ext cx="0" cy="2087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62539" name="Line 11"/>
              <p:cNvSpPr>
                <a:spLocks noChangeShapeType="1"/>
              </p:cNvSpPr>
              <p:nvPr/>
            </p:nvSpPr>
            <p:spPr bwMode="auto">
              <a:xfrm>
                <a:off x="2488" y="1170"/>
                <a:ext cx="1" cy="2103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62542" name="Oval 14"/>
              <p:cNvSpPr>
                <a:spLocks noChangeArrowheads="1"/>
              </p:cNvSpPr>
              <p:nvPr/>
            </p:nvSpPr>
            <p:spPr bwMode="auto">
              <a:xfrm>
                <a:off x="1564" y="1609"/>
                <a:ext cx="79" cy="7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2543" name="Oval 15"/>
              <p:cNvSpPr>
                <a:spLocks noChangeArrowheads="1"/>
              </p:cNvSpPr>
              <p:nvPr/>
            </p:nvSpPr>
            <p:spPr bwMode="auto">
              <a:xfrm>
                <a:off x="2440" y="1594"/>
                <a:ext cx="79" cy="8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2546" name="Oval 18"/>
              <p:cNvSpPr>
                <a:spLocks noChangeArrowheads="1"/>
              </p:cNvSpPr>
              <p:nvPr/>
            </p:nvSpPr>
            <p:spPr bwMode="auto">
              <a:xfrm>
                <a:off x="1556" y="2788"/>
                <a:ext cx="95" cy="94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2547" name="Oval 19"/>
              <p:cNvSpPr>
                <a:spLocks noChangeArrowheads="1"/>
              </p:cNvSpPr>
              <p:nvPr/>
            </p:nvSpPr>
            <p:spPr bwMode="auto">
              <a:xfrm>
                <a:off x="2440" y="2781"/>
                <a:ext cx="95" cy="94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2548" name="Line 20"/>
              <p:cNvSpPr>
                <a:spLocks noChangeShapeType="1"/>
              </p:cNvSpPr>
              <p:nvPr/>
            </p:nvSpPr>
            <p:spPr bwMode="auto">
              <a:xfrm flipV="1">
                <a:off x="1607" y="2165"/>
                <a:ext cx="889" cy="2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662550" name="Object 22"/>
              <p:cNvGraphicFramePr>
                <a:graphicFrameLocks noChangeAspect="1"/>
              </p:cNvGraphicFramePr>
              <p:nvPr/>
            </p:nvGraphicFramePr>
            <p:xfrm>
              <a:off x="1682" y="1441"/>
              <a:ext cx="761" cy="349"/>
            </p:xfrm>
            <a:graphic>
              <a:graphicData uri="http://schemas.openxmlformats.org/presentationml/2006/ole">
                <p:oleObj spid="_x0000_s717828" name="Equation" r:id="rId5" imgW="444240" imgH="203040" progId="Equation.DSMT4">
                  <p:embed/>
                </p:oleObj>
              </a:graphicData>
            </a:graphic>
          </p:graphicFrame>
          <p:graphicFrame>
            <p:nvGraphicFramePr>
              <p:cNvPr id="662552" name="Object 24"/>
              <p:cNvGraphicFramePr>
                <a:graphicFrameLocks noChangeAspect="1"/>
              </p:cNvGraphicFramePr>
              <p:nvPr/>
            </p:nvGraphicFramePr>
            <p:xfrm>
              <a:off x="1857" y="2375"/>
              <a:ext cx="413" cy="367"/>
            </p:xfrm>
            <a:graphic>
              <a:graphicData uri="http://schemas.openxmlformats.org/presentationml/2006/ole">
                <p:oleObj spid="_x0000_s717829" name="Equation" r:id="rId6" imgW="228600" imgH="203040" progId="Equation.DSMT4">
                  <p:embed/>
                </p:oleObj>
              </a:graphicData>
            </a:graphic>
          </p:graphicFrame>
          <p:graphicFrame>
            <p:nvGraphicFramePr>
              <p:cNvPr id="662553" name="Object 25"/>
              <p:cNvGraphicFramePr>
                <a:graphicFrameLocks noChangeAspect="1"/>
              </p:cNvGraphicFramePr>
              <p:nvPr/>
            </p:nvGraphicFramePr>
            <p:xfrm>
              <a:off x="1132" y="1192"/>
              <a:ext cx="413" cy="367"/>
            </p:xfrm>
            <a:graphic>
              <a:graphicData uri="http://schemas.openxmlformats.org/presentationml/2006/ole">
                <p:oleObj spid="_x0000_s717830" name="Equation" r:id="rId7" imgW="228600" imgH="203040" progId="Equation.DSMT4">
                  <p:embed/>
                </p:oleObj>
              </a:graphicData>
            </a:graphic>
          </p:graphicFrame>
          <p:sp>
            <p:nvSpPr>
              <p:cNvPr id="662554" name="Oval 26"/>
              <p:cNvSpPr>
                <a:spLocks noChangeArrowheads="1"/>
              </p:cNvSpPr>
              <p:nvPr/>
            </p:nvSpPr>
            <p:spPr bwMode="auto">
              <a:xfrm>
                <a:off x="1876" y="1982"/>
                <a:ext cx="349" cy="337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2555" name="Line 27"/>
              <p:cNvSpPr>
                <a:spLocks noChangeShapeType="1"/>
              </p:cNvSpPr>
              <p:nvPr/>
            </p:nvSpPr>
            <p:spPr bwMode="auto">
              <a:xfrm flipH="1">
                <a:off x="1941" y="2157"/>
                <a:ext cx="22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triangle" w="lg" len="lg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26" name="Straight Arrow Connector 25"/>
            <p:cNvCxnSpPr/>
            <p:nvPr/>
          </p:nvCxnSpPr>
          <p:spPr bwMode="auto">
            <a:xfrm flipV="1">
              <a:off x="2531927" y="1951629"/>
              <a:ext cx="0" cy="43672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5224912" y="2044344"/>
            <a:ext cx="2215388" cy="3453931"/>
            <a:chOff x="5224912" y="2044344"/>
            <a:chExt cx="2215388" cy="3453931"/>
          </a:xfrm>
        </p:grpSpPr>
        <p:sp>
          <p:nvSpPr>
            <p:cNvPr id="25" name="Line 10"/>
            <p:cNvSpPr>
              <a:spLocks noChangeShapeType="1"/>
            </p:cNvSpPr>
            <p:nvPr/>
          </p:nvSpPr>
          <p:spPr bwMode="auto">
            <a:xfrm flipH="1">
              <a:off x="5997038" y="2050694"/>
              <a:ext cx="4161" cy="344758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11"/>
            <p:cNvSpPr>
              <a:spLocks noChangeShapeType="1"/>
            </p:cNvSpPr>
            <p:nvPr/>
          </p:nvSpPr>
          <p:spPr bwMode="auto">
            <a:xfrm flipH="1">
              <a:off x="7362702" y="2044344"/>
              <a:ext cx="5336" cy="341830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Oval 14"/>
            <p:cNvSpPr>
              <a:spLocks noChangeArrowheads="1"/>
            </p:cNvSpPr>
            <p:nvPr/>
          </p:nvSpPr>
          <p:spPr bwMode="auto">
            <a:xfrm>
              <a:off x="5921825" y="2815869"/>
              <a:ext cx="125413" cy="12382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15"/>
            <p:cNvSpPr>
              <a:spLocks noChangeArrowheads="1"/>
            </p:cNvSpPr>
            <p:nvPr/>
          </p:nvSpPr>
          <p:spPr bwMode="auto">
            <a:xfrm>
              <a:off x="7301362" y="2792057"/>
              <a:ext cx="125413" cy="13652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18"/>
            <p:cNvSpPr>
              <a:spLocks noChangeArrowheads="1"/>
            </p:cNvSpPr>
            <p:nvPr/>
          </p:nvSpPr>
          <p:spPr bwMode="auto">
            <a:xfrm>
              <a:off x="5921825" y="4687532"/>
              <a:ext cx="150813" cy="14922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19"/>
            <p:cNvSpPr>
              <a:spLocks noChangeArrowheads="1"/>
            </p:cNvSpPr>
            <p:nvPr/>
          </p:nvSpPr>
          <p:spPr bwMode="auto">
            <a:xfrm>
              <a:off x="7289487" y="4676419"/>
              <a:ext cx="150813" cy="14922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3" name="Object 22"/>
            <p:cNvGraphicFramePr>
              <a:graphicFrameLocks noChangeAspect="1"/>
            </p:cNvGraphicFramePr>
            <p:nvPr/>
          </p:nvGraphicFramePr>
          <p:xfrm>
            <a:off x="6098037" y="2549169"/>
            <a:ext cx="1208088" cy="554038"/>
          </p:xfrm>
          <a:graphic>
            <a:graphicData uri="http://schemas.openxmlformats.org/presentationml/2006/ole">
              <p:oleObj spid="_x0000_s717831" name="Equation" r:id="rId8" imgW="444240" imgH="203040" progId="Equation.DSMT4">
                <p:embed/>
              </p:oleObj>
            </a:graphicData>
          </a:graphic>
        </p:graphicFrame>
        <p:graphicFrame>
          <p:nvGraphicFramePr>
            <p:cNvPr id="34" name="Object 24"/>
            <p:cNvGraphicFramePr>
              <a:graphicFrameLocks noChangeAspect="1"/>
            </p:cNvGraphicFramePr>
            <p:nvPr/>
          </p:nvGraphicFramePr>
          <p:xfrm>
            <a:off x="6338888" y="3949700"/>
            <a:ext cx="728662" cy="582613"/>
          </p:xfrm>
          <a:graphic>
            <a:graphicData uri="http://schemas.openxmlformats.org/presentationml/2006/ole">
              <p:oleObj spid="_x0000_s717832" name="Equation" r:id="rId9" imgW="253800" imgH="203040" progId="Equation.DSMT4">
                <p:embed/>
              </p:oleObj>
            </a:graphicData>
          </a:graphic>
        </p:graphicFrame>
        <p:graphicFrame>
          <p:nvGraphicFramePr>
            <p:cNvPr id="35" name="Object 25"/>
            <p:cNvGraphicFramePr>
              <a:graphicFrameLocks noChangeAspect="1"/>
            </p:cNvGraphicFramePr>
            <p:nvPr/>
          </p:nvGraphicFramePr>
          <p:xfrm>
            <a:off x="5224912" y="2153882"/>
            <a:ext cx="655638" cy="582613"/>
          </p:xfrm>
          <a:graphic>
            <a:graphicData uri="http://schemas.openxmlformats.org/presentationml/2006/ole">
              <p:oleObj spid="_x0000_s717833" name="Equation" r:id="rId10" imgW="228600" imgH="203040" progId="Equation.DSMT4">
                <p:embed/>
              </p:oleObj>
            </a:graphicData>
          </a:graphic>
        </p:graphicFrame>
        <p:sp>
          <p:nvSpPr>
            <p:cNvPr id="36" name="Oval 26"/>
            <p:cNvSpPr>
              <a:spLocks noChangeArrowheads="1"/>
            </p:cNvSpPr>
            <p:nvPr/>
          </p:nvSpPr>
          <p:spPr bwMode="auto">
            <a:xfrm>
              <a:off x="5709964" y="3408007"/>
              <a:ext cx="554038" cy="534988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 flipV="1">
              <a:off x="5995414" y="2213210"/>
              <a:ext cx="0" cy="43672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5813945" y="3370997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2"/>
                  </a:solidFill>
                </a:rPr>
                <a:t>+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843513" y="3577989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2"/>
                  </a:solidFill>
                </a:rPr>
                <a:t>-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</p:grpSp>
      <p:graphicFrame>
        <p:nvGraphicFramePr>
          <p:cNvPr id="717834" name="Object 10"/>
          <p:cNvGraphicFramePr>
            <a:graphicFrameLocks noChangeAspect="1"/>
          </p:cNvGraphicFramePr>
          <p:nvPr/>
        </p:nvGraphicFramePr>
        <p:xfrm>
          <a:off x="5580887" y="5724302"/>
          <a:ext cx="2351829" cy="437982"/>
        </p:xfrm>
        <a:graphic>
          <a:graphicData uri="http://schemas.openxmlformats.org/presentationml/2006/ole">
            <p:oleObj spid="_x0000_s717834" name="Equation" r:id="rId11" imgW="1384200" imgH="253800" progId="Equation.DSMT4">
              <p:embed/>
            </p:oleObj>
          </a:graphicData>
        </a:graphic>
      </p:graphicFrame>
      <p:graphicFrame>
        <p:nvGraphicFramePr>
          <p:cNvPr id="717835" name="Object 11"/>
          <p:cNvGraphicFramePr>
            <a:graphicFrameLocks noChangeAspect="1"/>
          </p:cNvGraphicFramePr>
          <p:nvPr/>
        </p:nvGraphicFramePr>
        <p:xfrm>
          <a:off x="1741488" y="5757863"/>
          <a:ext cx="2308225" cy="438150"/>
        </p:xfrm>
        <a:graphic>
          <a:graphicData uri="http://schemas.openxmlformats.org/presentationml/2006/ole">
            <p:oleObj spid="_x0000_s717835" name="Equation" r:id="rId12" imgW="1358640" imgH="253800" progId="Equation.DSMT4">
              <p:embed/>
            </p:oleObj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2481944" y="783774"/>
            <a:ext cx="4378891" cy="107721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V</a:t>
            </a:r>
            <a:r>
              <a:rPr lang="en-US" sz="1600" i="1" baseline="-25000" dirty="0" smtClean="0">
                <a:solidFill>
                  <a:schemeClr val="bg2"/>
                </a:solidFill>
                <a:latin typeface="+mn-lt"/>
              </a:rPr>
              <a:t>i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 =</a:t>
            </a:r>
            <a:r>
              <a:rPr lang="en-US" sz="1600" dirty="0" smtClean="0">
                <a:solidFill>
                  <a:schemeClr val="bg2"/>
                </a:solidFill>
              </a:rPr>
              <a:t> voltage due to 1[A] parallel current source</a:t>
            </a:r>
          </a:p>
          <a:p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I</a:t>
            </a:r>
            <a:r>
              <a:rPr lang="en-US" sz="1600" i="1" baseline="-25000" dirty="0" smtClean="0">
                <a:solidFill>
                  <a:schemeClr val="bg2"/>
                </a:solidFill>
                <a:latin typeface="+mn-lt"/>
              </a:rPr>
              <a:t>i</a:t>
            </a:r>
            <a:r>
              <a:rPr lang="en-US" sz="1600" dirty="0" smtClean="0">
                <a:solidFill>
                  <a:schemeClr val="bg2"/>
                </a:solidFill>
              </a:rPr>
              <a:t> = current due to 1[A] parallel current source</a:t>
            </a:r>
          </a:p>
          <a:p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V</a:t>
            </a:r>
            <a:r>
              <a:rPr lang="en-US" sz="1600" i="1" baseline="-25000" dirty="0" smtClean="0">
                <a:solidFill>
                  <a:schemeClr val="bg2"/>
                </a:solidFill>
                <a:latin typeface="+mn-lt"/>
              </a:rPr>
              <a:t>v</a:t>
            </a:r>
            <a:r>
              <a:rPr lang="en-US" sz="1600" i="1" dirty="0" smtClean="0">
                <a:solidFill>
                  <a:schemeClr val="bg2"/>
                </a:solidFill>
              </a:rPr>
              <a:t> =</a:t>
            </a:r>
            <a:r>
              <a:rPr lang="en-US" sz="1600" dirty="0" smtClean="0">
                <a:solidFill>
                  <a:schemeClr val="bg2"/>
                </a:solidFill>
              </a:rPr>
              <a:t> voltage due to 1[V] series voltage source</a:t>
            </a:r>
          </a:p>
          <a:p>
            <a:pPr lvl="0"/>
            <a:r>
              <a:rPr lang="en-US" sz="1600" i="1" dirty="0" smtClean="0">
                <a:solidFill>
                  <a:schemeClr val="bg2"/>
                </a:solidFill>
                <a:latin typeface="Times New Roman"/>
              </a:rPr>
              <a:t>I</a:t>
            </a:r>
            <a:r>
              <a:rPr lang="en-US" sz="1600" i="1" baseline="-25000" dirty="0" smtClean="0">
                <a:solidFill>
                  <a:schemeClr val="bg2"/>
                </a:solidFill>
                <a:latin typeface="Times New Roman"/>
              </a:rPr>
              <a:t>v</a:t>
            </a:r>
            <a:r>
              <a:rPr lang="en-US" sz="1600" dirty="0" smtClean="0">
                <a:solidFill>
                  <a:schemeClr val="bg2"/>
                </a:solidFill>
              </a:rPr>
              <a:t> = current due to 1[V] series voltage source</a:t>
            </a:r>
          </a:p>
        </p:txBody>
      </p:sp>
      <p:graphicFrame>
        <p:nvGraphicFramePr>
          <p:cNvPr id="717836" name="Object 12"/>
          <p:cNvGraphicFramePr>
            <a:graphicFrameLocks noChangeAspect="1"/>
          </p:cNvGraphicFramePr>
          <p:nvPr/>
        </p:nvGraphicFramePr>
        <p:xfrm>
          <a:off x="1746375" y="6230300"/>
          <a:ext cx="2220913" cy="438150"/>
        </p:xfrm>
        <a:graphic>
          <a:graphicData uri="http://schemas.openxmlformats.org/presentationml/2006/ole">
            <p:oleObj spid="_x0000_s717836" name="Equation" r:id="rId13" imgW="1307880" imgH="253800" progId="Equation.DSMT4">
              <p:embed/>
            </p:oleObj>
          </a:graphicData>
        </a:graphic>
      </p:graphicFrame>
      <p:graphicFrame>
        <p:nvGraphicFramePr>
          <p:cNvPr id="717837" name="Object 13"/>
          <p:cNvGraphicFramePr>
            <a:graphicFrameLocks noChangeAspect="1"/>
          </p:cNvGraphicFramePr>
          <p:nvPr/>
        </p:nvGraphicFramePr>
        <p:xfrm>
          <a:off x="5586413" y="6208713"/>
          <a:ext cx="2265362" cy="438150"/>
        </p:xfrm>
        <a:graphic>
          <a:graphicData uri="http://schemas.openxmlformats.org/presentationml/2006/ole">
            <p:oleObj spid="_x0000_s717837" name="Equation" r:id="rId14" imgW="133344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2559" name="Object 31"/>
          <p:cNvGraphicFramePr>
            <a:graphicFrameLocks noChangeAspect="1"/>
          </p:cNvGraphicFramePr>
          <p:nvPr/>
        </p:nvGraphicFramePr>
        <p:xfrm>
          <a:off x="506413" y="962025"/>
          <a:ext cx="1090612" cy="654050"/>
        </p:xfrm>
        <a:graphic>
          <a:graphicData uri="http://schemas.openxmlformats.org/presentationml/2006/ole">
            <p:oleObj spid="_x0000_s719874" name="Equation" r:id="rId4" imgW="317160" imgH="190440" progId="Equation.DSMT4">
              <p:embed/>
            </p:oleObj>
          </a:graphicData>
        </a:graphic>
      </p:graphicFrame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7263A0-477A-4260-8042-069E609AB57E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2" name="Group 26"/>
          <p:cNvGrpSpPr/>
          <p:nvPr/>
        </p:nvGrpSpPr>
        <p:grpSpPr>
          <a:xfrm>
            <a:off x="1410481" y="2021124"/>
            <a:ext cx="2190750" cy="3502026"/>
            <a:chOff x="1833562" y="1789113"/>
            <a:chExt cx="2190750" cy="3502026"/>
          </a:xfrm>
        </p:grpSpPr>
        <p:grpSp>
          <p:nvGrpSpPr>
            <p:cNvPr id="3" name="Group 34"/>
            <p:cNvGrpSpPr>
              <a:grpSpLocks/>
            </p:cNvGrpSpPr>
            <p:nvPr/>
          </p:nvGrpSpPr>
          <p:grpSpPr bwMode="auto">
            <a:xfrm>
              <a:off x="1833562" y="1789113"/>
              <a:ext cx="2190750" cy="3502026"/>
              <a:chOff x="1155" y="1127"/>
              <a:chExt cx="1380" cy="2206"/>
            </a:xfrm>
          </p:grpSpPr>
          <p:sp>
            <p:nvSpPr>
              <p:cNvPr id="662538" name="Line 10"/>
              <p:cNvSpPr>
                <a:spLocks noChangeShapeType="1"/>
              </p:cNvSpPr>
              <p:nvPr/>
            </p:nvSpPr>
            <p:spPr bwMode="auto">
              <a:xfrm flipH="1">
                <a:off x="1620" y="1127"/>
                <a:ext cx="1" cy="2175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62539" name="Line 11"/>
              <p:cNvSpPr>
                <a:spLocks noChangeShapeType="1"/>
              </p:cNvSpPr>
              <p:nvPr/>
            </p:nvSpPr>
            <p:spPr bwMode="auto">
              <a:xfrm>
                <a:off x="2488" y="1163"/>
                <a:ext cx="1" cy="217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62542" name="Oval 14"/>
              <p:cNvSpPr>
                <a:spLocks noChangeArrowheads="1"/>
              </p:cNvSpPr>
              <p:nvPr/>
            </p:nvSpPr>
            <p:spPr bwMode="auto">
              <a:xfrm>
                <a:off x="1578" y="1594"/>
                <a:ext cx="79" cy="7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2543" name="Oval 15"/>
              <p:cNvSpPr>
                <a:spLocks noChangeArrowheads="1"/>
              </p:cNvSpPr>
              <p:nvPr/>
            </p:nvSpPr>
            <p:spPr bwMode="auto">
              <a:xfrm>
                <a:off x="2440" y="1594"/>
                <a:ext cx="79" cy="8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2546" name="Oval 18"/>
              <p:cNvSpPr>
                <a:spLocks noChangeArrowheads="1"/>
              </p:cNvSpPr>
              <p:nvPr/>
            </p:nvSpPr>
            <p:spPr bwMode="auto">
              <a:xfrm>
                <a:off x="1571" y="2788"/>
                <a:ext cx="95" cy="94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2547" name="Oval 19"/>
              <p:cNvSpPr>
                <a:spLocks noChangeArrowheads="1"/>
              </p:cNvSpPr>
              <p:nvPr/>
            </p:nvSpPr>
            <p:spPr bwMode="auto">
              <a:xfrm>
                <a:off x="2440" y="2781"/>
                <a:ext cx="95" cy="94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2548" name="Line 20"/>
              <p:cNvSpPr>
                <a:spLocks noChangeShapeType="1"/>
              </p:cNvSpPr>
              <p:nvPr/>
            </p:nvSpPr>
            <p:spPr bwMode="auto">
              <a:xfrm flipV="1">
                <a:off x="1611" y="2165"/>
                <a:ext cx="881" cy="2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662550" name="Object 22"/>
              <p:cNvGraphicFramePr>
                <a:graphicFrameLocks noChangeAspect="1"/>
              </p:cNvGraphicFramePr>
              <p:nvPr/>
            </p:nvGraphicFramePr>
            <p:xfrm>
              <a:off x="1703" y="1441"/>
              <a:ext cx="718" cy="349"/>
            </p:xfrm>
            <a:graphic>
              <a:graphicData uri="http://schemas.openxmlformats.org/presentationml/2006/ole">
                <p:oleObj spid="_x0000_s719875" name="Equation" r:id="rId5" imgW="419040" imgH="203040" progId="Equation.DSMT4">
                  <p:embed/>
                </p:oleObj>
              </a:graphicData>
            </a:graphic>
          </p:graphicFrame>
          <p:graphicFrame>
            <p:nvGraphicFramePr>
              <p:cNvPr id="662552" name="Object 24"/>
              <p:cNvGraphicFramePr>
                <a:graphicFrameLocks noChangeAspect="1"/>
              </p:cNvGraphicFramePr>
              <p:nvPr/>
            </p:nvGraphicFramePr>
            <p:xfrm>
              <a:off x="1880" y="2383"/>
              <a:ext cx="367" cy="367"/>
            </p:xfrm>
            <a:graphic>
              <a:graphicData uri="http://schemas.openxmlformats.org/presentationml/2006/ole">
                <p:oleObj spid="_x0000_s719876" name="Equation" r:id="rId6" imgW="203040" imgH="203040" progId="Equation.DSMT4">
                  <p:embed/>
                </p:oleObj>
              </a:graphicData>
            </a:graphic>
          </p:graphicFrame>
          <p:graphicFrame>
            <p:nvGraphicFramePr>
              <p:cNvPr id="662553" name="Object 25"/>
              <p:cNvGraphicFramePr>
                <a:graphicFrameLocks noChangeAspect="1"/>
              </p:cNvGraphicFramePr>
              <p:nvPr/>
            </p:nvGraphicFramePr>
            <p:xfrm>
              <a:off x="1155" y="1226"/>
              <a:ext cx="367" cy="298"/>
            </p:xfrm>
            <a:graphic>
              <a:graphicData uri="http://schemas.openxmlformats.org/presentationml/2006/ole">
                <p:oleObj spid="_x0000_s719877" name="Equation" r:id="rId7" imgW="203040" imgH="164880" progId="Equation.DSMT4">
                  <p:embed/>
                </p:oleObj>
              </a:graphicData>
            </a:graphic>
          </p:graphicFrame>
          <p:sp>
            <p:nvSpPr>
              <p:cNvPr id="662554" name="Oval 26"/>
              <p:cNvSpPr>
                <a:spLocks noChangeArrowheads="1"/>
              </p:cNvSpPr>
              <p:nvPr/>
            </p:nvSpPr>
            <p:spPr bwMode="auto">
              <a:xfrm>
                <a:off x="1876" y="1982"/>
                <a:ext cx="349" cy="337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2555" name="Line 27"/>
              <p:cNvSpPr>
                <a:spLocks noChangeShapeType="1"/>
              </p:cNvSpPr>
              <p:nvPr/>
            </p:nvSpPr>
            <p:spPr bwMode="auto">
              <a:xfrm flipH="1">
                <a:off x="1941" y="2157"/>
                <a:ext cx="22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triangle" w="lg" len="lg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26" name="Straight Arrow Connector 25"/>
            <p:cNvCxnSpPr/>
            <p:nvPr/>
          </p:nvCxnSpPr>
          <p:spPr bwMode="auto">
            <a:xfrm flipV="1">
              <a:off x="2567552" y="1951629"/>
              <a:ext cx="0" cy="43672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7386451" y="2090057"/>
            <a:ext cx="67" cy="345572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" name="Oval 15"/>
          <p:cNvSpPr>
            <a:spLocks noChangeArrowheads="1"/>
          </p:cNvSpPr>
          <p:nvPr/>
        </p:nvSpPr>
        <p:spPr bwMode="auto">
          <a:xfrm>
            <a:off x="7317797" y="2784742"/>
            <a:ext cx="125413" cy="136525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19"/>
          <p:cNvSpPr>
            <a:spLocks noChangeArrowheads="1"/>
          </p:cNvSpPr>
          <p:nvPr/>
        </p:nvSpPr>
        <p:spPr bwMode="auto">
          <a:xfrm>
            <a:off x="7305922" y="4669104"/>
            <a:ext cx="150813" cy="149225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3" name="Object 22"/>
          <p:cNvGraphicFramePr>
            <a:graphicFrameLocks noChangeAspect="1"/>
          </p:cNvGraphicFramePr>
          <p:nvPr/>
        </p:nvGraphicFramePr>
        <p:xfrm>
          <a:off x="6125198" y="2542210"/>
          <a:ext cx="1138237" cy="554038"/>
        </p:xfrm>
        <a:graphic>
          <a:graphicData uri="http://schemas.openxmlformats.org/presentationml/2006/ole">
            <p:oleObj spid="_x0000_s719878" name="Equation" r:id="rId8" imgW="419040" imgH="203040" progId="Equation.DSMT4">
              <p:embed/>
            </p:oleObj>
          </a:graphicData>
        </a:graphic>
      </p:graphicFrame>
      <p:graphicFrame>
        <p:nvGraphicFramePr>
          <p:cNvPr id="34" name="Object 24"/>
          <p:cNvGraphicFramePr>
            <a:graphicFrameLocks noChangeAspect="1"/>
          </p:cNvGraphicFramePr>
          <p:nvPr/>
        </p:nvGraphicFramePr>
        <p:xfrm>
          <a:off x="6368085" y="3942385"/>
          <a:ext cx="655638" cy="582613"/>
        </p:xfrm>
        <a:graphic>
          <a:graphicData uri="http://schemas.openxmlformats.org/presentationml/2006/ole">
            <p:oleObj spid="_x0000_s719879" name="Equation" r:id="rId9" imgW="228600" imgH="203040" progId="Equation.DSMT4">
              <p:embed/>
            </p:oleObj>
          </a:graphicData>
        </a:graphic>
      </p:graphicFrame>
      <p:graphicFrame>
        <p:nvGraphicFramePr>
          <p:cNvPr id="35" name="Object 25"/>
          <p:cNvGraphicFramePr>
            <a:graphicFrameLocks noChangeAspect="1"/>
          </p:cNvGraphicFramePr>
          <p:nvPr/>
        </p:nvGraphicFramePr>
        <p:xfrm>
          <a:off x="5253660" y="2200898"/>
          <a:ext cx="582613" cy="473075"/>
        </p:xfrm>
        <a:graphic>
          <a:graphicData uri="http://schemas.openxmlformats.org/presentationml/2006/ole">
            <p:oleObj spid="_x0000_s719880" name="Equation" r:id="rId10" imgW="203040" imgH="164880" progId="Equation.DSMT4">
              <p:embed/>
            </p:oleObj>
          </a:graphicData>
        </a:graphic>
      </p:graphicFrame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297194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 used in Modeling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719881" name="Object 9"/>
          <p:cNvGraphicFramePr>
            <a:graphicFrameLocks noChangeAspect="1"/>
          </p:cNvGraphicFramePr>
          <p:nvPr/>
        </p:nvGraphicFramePr>
        <p:xfrm>
          <a:off x="5576888" y="5783263"/>
          <a:ext cx="2265362" cy="438150"/>
        </p:xfrm>
        <a:graphic>
          <a:graphicData uri="http://schemas.openxmlformats.org/presentationml/2006/ole">
            <p:oleObj spid="_x0000_s719881" name="Equation" r:id="rId11" imgW="1333440" imgH="253800" progId="Equation.DSMT4">
              <p:embed/>
            </p:oleObj>
          </a:graphicData>
        </a:graphic>
      </p:graphicFrame>
      <p:graphicFrame>
        <p:nvGraphicFramePr>
          <p:cNvPr id="719882" name="Object 10"/>
          <p:cNvGraphicFramePr>
            <a:graphicFrameLocks noChangeAspect="1"/>
          </p:cNvGraphicFramePr>
          <p:nvPr/>
        </p:nvGraphicFramePr>
        <p:xfrm>
          <a:off x="1816100" y="5757863"/>
          <a:ext cx="2157413" cy="438150"/>
        </p:xfrm>
        <a:graphic>
          <a:graphicData uri="http://schemas.openxmlformats.org/presentationml/2006/ole">
            <p:oleObj spid="_x0000_s719882" name="Equation" r:id="rId12" imgW="1269720" imgH="253800" progId="Equation.DSMT4">
              <p:embed/>
            </p:oleObj>
          </a:graphicData>
        </a:graphic>
      </p:graphicFrame>
      <p:sp>
        <p:nvSpPr>
          <p:cNvPr id="41" name="Line 11"/>
          <p:cNvSpPr>
            <a:spLocks noChangeShapeType="1"/>
          </p:cNvSpPr>
          <p:nvPr/>
        </p:nvSpPr>
        <p:spPr bwMode="auto">
          <a:xfrm flipH="1">
            <a:off x="5988043" y="2074460"/>
            <a:ext cx="3323" cy="3388947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" name="Oval 18"/>
          <p:cNvSpPr>
            <a:spLocks noChangeArrowheads="1"/>
          </p:cNvSpPr>
          <p:nvPr/>
        </p:nvSpPr>
        <p:spPr bwMode="auto">
          <a:xfrm>
            <a:off x="5914510" y="4680217"/>
            <a:ext cx="150813" cy="149225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14"/>
          <p:cNvSpPr>
            <a:spLocks noChangeArrowheads="1"/>
          </p:cNvSpPr>
          <p:nvPr/>
        </p:nvSpPr>
        <p:spPr bwMode="auto">
          <a:xfrm>
            <a:off x="5926385" y="2808554"/>
            <a:ext cx="125413" cy="123825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26"/>
          <p:cNvSpPr>
            <a:spLocks noChangeArrowheads="1"/>
          </p:cNvSpPr>
          <p:nvPr/>
        </p:nvSpPr>
        <p:spPr bwMode="auto">
          <a:xfrm>
            <a:off x="5702648" y="3364116"/>
            <a:ext cx="554038" cy="53498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821260" y="3327107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+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50828" y="3570674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-</a:t>
            </a:r>
            <a:endParaRPr lang="en-US" sz="2000" dirty="0">
              <a:solidFill>
                <a:schemeClr val="bg2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5988099" y="2205895"/>
            <a:ext cx="0" cy="4367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2481944" y="783774"/>
            <a:ext cx="4378891" cy="107721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V</a:t>
            </a:r>
            <a:r>
              <a:rPr lang="en-US" sz="1600" i="1" baseline="-25000" dirty="0" smtClean="0">
                <a:solidFill>
                  <a:schemeClr val="bg2"/>
                </a:solidFill>
                <a:latin typeface="+mn-lt"/>
              </a:rPr>
              <a:t>i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 =</a:t>
            </a:r>
            <a:r>
              <a:rPr lang="en-US" sz="1600" dirty="0" smtClean="0">
                <a:solidFill>
                  <a:schemeClr val="bg2"/>
                </a:solidFill>
              </a:rPr>
              <a:t> voltage due to 1[A] parallel current source</a:t>
            </a:r>
          </a:p>
          <a:p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I</a:t>
            </a:r>
            <a:r>
              <a:rPr lang="en-US" sz="1600" i="1" baseline="-25000" dirty="0" smtClean="0">
                <a:solidFill>
                  <a:schemeClr val="bg2"/>
                </a:solidFill>
                <a:latin typeface="+mn-lt"/>
              </a:rPr>
              <a:t>i</a:t>
            </a:r>
            <a:r>
              <a:rPr lang="en-US" sz="1600" dirty="0" smtClean="0">
                <a:solidFill>
                  <a:schemeClr val="bg2"/>
                </a:solidFill>
              </a:rPr>
              <a:t> = current due to 1[A] parallel current source</a:t>
            </a:r>
          </a:p>
          <a:p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V</a:t>
            </a:r>
            <a:r>
              <a:rPr lang="en-US" sz="1600" i="1" baseline="-25000" dirty="0" smtClean="0">
                <a:solidFill>
                  <a:schemeClr val="bg2"/>
                </a:solidFill>
                <a:latin typeface="+mn-lt"/>
              </a:rPr>
              <a:t>v</a:t>
            </a:r>
            <a:r>
              <a:rPr lang="en-US" sz="1600" i="1" dirty="0" smtClean="0">
                <a:solidFill>
                  <a:schemeClr val="bg2"/>
                </a:solidFill>
              </a:rPr>
              <a:t> =</a:t>
            </a:r>
            <a:r>
              <a:rPr lang="en-US" sz="1600" dirty="0" smtClean="0">
                <a:solidFill>
                  <a:schemeClr val="bg2"/>
                </a:solidFill>
              </a:rPr>
              <a:t> voltage due to 1[V] series voltage source</a:t>
            </a:r>
          </a:p>
          <a:p>
            <a:pPr lvl="0"/>
            <a:r>
              <a:rPr lang="en-US" sz="1600" i="1" dirty="0" smtClean="0">
                <a:solidFill>
                  <a:schemeClr val="bg2"/>
                </a:solidFill>
                <a:latin typeface="Times New Roman"/>
              </a:rPr>
              <a:t>I</a:t>
            </a:r>
            <a:r>
              <a:rPr lang="en-US" sz="1600" i="1" baseline="-25000" dirty="0" smtClean="0">
                <a:solidFill>
                  <a:schemeClr val="bg2"/>
                </a:solidFill>
                <a:latin typeface="Times New Roman"/>
              </a:rPr>
              <a:t>v</a:t>
            </a:r>
            <a:r>
              <a:rPr lang="en-US" sz="1600" dirty="0" smtClean="0">
                <a:solidFill>
                  <a:schemeClr val="bg2"/>
                </a:solidFill>
              </a:rPr>
              <a:t> = current due to 1[V] series voltage source</a:t>
            </a:r>
          </a:p>
        </p:txBody>
      </p:sp>
      <p:graphicFrame>
        <p:nvGraphicFramePr>
          <p:cNvPr id="719883" name="Object 11"/>
          <p:cNvGraphicFramePr>
            <a:graphicFrameLocks noChangeAspect="1"/>
          </p:cNvGraphicFramePr>
          <p:nvPr/>
        </p:nvGraphicFramePr>
        <p:xfrm>
          <a:off x="1844613" y="6230938"/>
          <a:ext cx="2070100" cy="438150"/>
        </p:xfrm>
        <a:graphic>
          <a:graphicData uri="http://schemas.openxmlformats.org/presentationml/2006/ole">
            <p:oleObj spid="_x0000_s719883" name="Equation" r:id="rId13" imgW="1218960" imgH="253800" progId="Equation.DSMT4">
              <p:embed/>
            </p:oleObj>
          </a:graphicData>
        </a:graphic>
      </p:graphicFrame>
      <p:graphicFrame>
        <p:nvGraphicFramePr>
          <p:cNvPr id="719884" name="Object 12"/>
          <p:cNvGraphicFramePr>
            <a:graphicFrameLocks noChangeAspect="1"/>
          </p:cNvGraphicFramePr>
          <p:nvPr/>
        </p:nvGraphicFramePr>
        <p:xfrm>
          <a:off x="5672138" y="6276975"/>
          <a:ext cx="2114550" cy="438150"/>
        </p:xfrm>
        <a:graphic>
          <a:graphicData uri="http://schemas.openxmlformats.org/presentationml/2006/ole">
            <p:oleObj spid="_x0000_s719884" name="Equation" r:id="rId14" imgW="124452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Text Box 2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Finite Source</a:t>
            </a:r>
          </a:p>
        </p:txBody>
      </p:sp>
      <p:sp>
        <p:nvSpPr>
          <p:cNvPr id="626773" name="Text Box 85"/>
          <p:cNvSpPr txBox="1">
            <a:spLocks noChangeArrowheads="1"/>
          </p:cNvSpPr>
          <p:nvPr/>
        </p:nvSpPr>
        <p:spPr bwMode="auto">
          <a:xfrm>
            <a:off x="496888" y="3173811"/>
            <a:ext cx="309245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For a </a:t>
            </a:r>
            <a:r>
              <a:rPr lang="en-US" dirty="0">
                <a:solidFill>
                  <a:schemeClr val="hlink"/>
                </a:solidFill>
              </a:rPr>
              <a:t>phased current sheet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</p:txBody>
      </p:sp>
      <p:graphicFrame>
        <p:nvGraphicFramePr>
          <p:cNvPr id="626774" name="Object 86"/>
          <p:cNvGraphicFramePr>
            <a:graphicFrameLocks noChangeAspect="1"/>
          </p:cNvGraphicFramePr>
          <p:nvPr/>
        </p:nvGraphicFramePr>
        <p:xfrm>
          <a:off x="1612900" y="4354795"/>
          <a:ext cx="5778500" cy="1312862"/>
        </p:xfrm>
        <a:graphic>
          <a:graphicData uri="http://schemas.openxmlformats.org/presentationml/2006/ole">
            <p:oleObj spid="_x0000_s626774" name="Equation" r:id="rId4" imgW="2514600" imgH="571320" progId="Equation.DSMT4">
              <p:embed/>
            </p:oleObj>
          </a:graphicData>
        </a:graphic>
      </p:graphicFrame>
      <p:graphicFrame>
        <p:nvGraphicFramePr>
          <p:cNvPr id="626775" name="Object 87"/>
          <p:cNvGraphicFramePr>
            <a:graphicFrameLocks noChangeAspect="1"/>
          </p:cNvGraphicFramePr>
          <p:nvPr/>
        </p:nvGraphicFramePr>
        <p:xfrm>
          <a:off x="3513536" y="3007763"/>
          <a:ext cx="3271838" cy="647700"/>
        </p:xfrm>
        <a:graphic>
          <a:graphicData uri="http://schemas.openxmlformats.org/presentationml/2006/ole">
            <p:oleObj spid="_x0000_s626775" name="Equation" r:id="rId5" imgW="1282680" imgH="253800" progId="Equation.DSMT4">
              <p:embed/>
            </p:oleObj>
          </a:graphicData>
        </a:graphic>
      </p:graphicFrame>
      <p:sp>
        <p:nvSpPr>
          <p:cNvPr id="626776" name="Text Box 88"/>
          <p:cNvSpPr txBox="1">
            <a:spLocks noChangeArrowheads="1"/>
          </p:cNvSpPr>
          <p:nvPr/>
        </p:nvSpPr>
        <p:spPr bwMode="auto">
          <a:xfrm>
            <a:off x="1318301" y="5950836"/>
            <a:ext cx="137030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Recall that</a:t>
            </a:r>
          </a:p>
        </p:txBody>
      </p:sp>
      <p:graphicFrame>
        <p:nvGraphicFramePr>
          <p:cNvPr id="626777" name="Object 89"/>
          <p:cNvGraphicFramePr>
            <a:graphicFrameLocks noChangeAspect="1"/>
          </p:cNvGraphicFramePr>
          <p:nvPr/>
        </p:nvGraphicFramePr>
        <p:xfrm>
          <a:off x="2720975" y="5708650"/>
          <a:ext cx="3743325" cy="973138"/>
        </p:xfrm>
        <a:graphic>
          <a:graphicData uri="http://schemas.openxmlformats.org/presentationml/2006/ole">
            <p:oleObj spid="_x0000_s626777" name="Equation" r:id="rId6" imgW="1562040" imgH="406080" progId="Equation.DSMT4">
              <p:embed/>
            </p:oleObj>
          </a:graphicData>
        </a:graphic>
      </p:graphicFrame>
      <p:grpSp>
        <p:nvGrpSpPr>
          <p:cNvPr id="626779" name="Group 91"/>
          <p:cNvGrpSpPr>
            <a:grpSpLocks/>
          </p:cNvGrpSpPr>
          <p:nvPr/>
        </p:nvGrpSpPr>
        <p:grpSpPr bwMode="auto">
          <a:xfrm>
            <a:off x="2074863" y="992581"/>
            <a:ext cx="4960937" cy="1702199"/>
            <a:chOff x="1264" y="792"/>
            <a:chExt cx="3297" cy="1276"/>
          </a:xfrm>
        </p:grpSpPr>
        <p:sp>
          <p:nvSpPr>
            <p:cNvPr id="626750" name="Rectangle 62"/>
            <p:cNvSpPr>
              <a:spLocks noChangeArrowheads="1"/>
            </p:cNvSpPr>
            <p:nvPr/>
          </p:nvSpPr>
          <p:spPr bwMode="auto">
            <a:xfrm>
              <a:off x="1268" y="1378"/>
              <a:ext cx="3293" cy="590"/>
            </a:xfrm>
            <a:prstGeom prst="rect">
              <a:avLst/>
            </a:prstGeom>
            <a:solidFill>
              <a:srgbClr val="969696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54" name="Line 66"/>
            <p:cNvSpPr>
              <a:spLocks noChangeShapeType="1"/>
            </p:cNvSpPr>
            <p:nvPr/>
          </p:nvSpPr>
          <p:spPr bwMode="auto">
            <a:xfrm>
              <a:off x="2408" y="1717"/>
              <a:ext cx="729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26758" name="Object 70"/>
            <p:cNvGraphicFramePr>
              <a:graphicFrameLocks noChangeAspect="1"/>
            </p:cNvGraphicFramePr>
            <p:nvPr/>
          </p:nvGraphicFramePr>
          <p:xfrm>
            <a:off x="3424" y="1462"/>
            <a:ext cx="818" cy="366"/>
          </p:xfrm>
          <a:graphic>
            <a:graphicData uri="http://schemas.openxmlformats.org/presentationml/2006/ole">
              <p:oleObj spid="_x0000_s626758" name="Equation" r:id="rId7" imgW="482400" imgH="215640" progId="Equation.DSMT4">
                <p:embed/>
              </p:oleObj>
            </a:graphicData>
          </a:graphic>
        </p:graphicFrame>
        <p:sp>
          <p:nvSpPr>
            <p:cNvPr id="626765" name="Rectangle 77"/>
            <p:cNvSpPr>
              <a:spLocks noChangeArrowheads="1"/>
            </p:cNvSpPr>
            <p:nvPr/>
          </p:nvSpPr>
          <p:spPr bwMode="auto">
            <a:xfrm>
              <a:off x="1265" y="1961"/>
              <a:ext cx="3292" cy="107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69" name="Rectangle 81"/>
            <p:cNvSpPr>
              <a:spLocks noChangeArrowheads="1"/>
            </p:cNvSpPr>
            <p:nvPr/>
          </p:nvSpPr>
          <p:spPr bwMode="auto">
            <a:xfrm>
              <a:off x="1264" y="792"/>
              <a:ext cx="3293" cy="590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78" name="Line 90"/>
            <p:cNvSpPr>
              <a:spLocks noChangeShapeType="1"/>
            </p:cNvSpPr>
            <p:nvPr/>
          </p:nvSpPr>
          <p:spPr bwMode="auto">
            <a:xfrm>
              <a:off x="2573" y="1718"/>
              <a:ext cx="34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7263A0-477A-4260-8042-069E609AB57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6" name="Text Box 88"/>
          <p:cNvSpPr txBox="1">
            <a:spLocks noChangeArrowheads="1"/>
          </p:cNvSpPr>
          <p:nvPr/>
        </p:nvSpPr>
        <p:spPr bwMode="auto">
          <a:xfrm>
            <a:off x="761015" y="3851354"/>
            <a:ext cx="626758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tangential electric field that is  produced is: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718457" y="821636"/>
            <a:ext cx="1767568" cy="745901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7263A0-477A-4260-8042-069E609AB57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297194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04871" y="960658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2"/>
                </a:solidFill>
              </a:rPr>
              <a:t>Find</a:t>
            </a:r>
            <a:endParaRPr lang="en-US" sz="2400" dirty="0">
              <a:solidFill>
                <a:schemeClr val="bg2"/>
              </a:solidFill>
            </a:endParaRPr>
          </a:p>
        </p:txBody>
      </p:sp>
      <p:graphicFrame>
        <p:nvGraphicFramePr>
          <p:cNvPr id="721933" name="Object 13"/>
          <p:cNvGraphicFramePr>
            <a:graphicFrameLocks noChangeAspect="1"/>
          </p:cNvGraphicFramePr>
          <p:nvPr/>
        </p:nvGraphicFramePr>
        <p:xfrm>
          <a:off x="1712686" y="942798"/>
          <a:ext cx="682171" cy="527223"/>
        </p:xfrm>
        <a:graphic>
          <a:graphicData uri="http://schemas.openxmlformats.org/presentationml/2006/ole">
            <p:oleObj spid="_x0000_s721933" name="Equation" r:id="rId4" imgW="317160" imgH="241200" progId="Equation.DSMT4">
              <p:embed/>
            </p:oleObj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514350" y="1857375"/>
            <a:ext cx="7592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This </a:t>
            </a:r>
            <a:r>
              <a:rPr lang="en-US" dirty="0" smtClean="0">
                <a:solidFill>
                  <a:schemeClr val="bg1"/>
                </a:solidFill>
              </a:rPr>
              <a:t>is the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xx</a:t>
            </a:r>
            <a:r>
              <a:rPr lang="en-US" dirty="0" smtClean="0">
                <a:solidFill>
                  <a:schemeClr val="bg1"/>
                </a:solidFill>
              </a:rPr>
              <a:t> component of the spectral-domain dyadic Green’s function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that </a:t>
            </a:r>
            <a:r>
              <a:rPr lang="en-US" dirty="0" smtClean="0">
                <a:solidFill>
                  <a:schemeClr val="bg1"/>
                </a:solidFill>
              </a:rPr>
              <a:t>is used to obtain </a:t>
            </a:r>
            <a:r>
              <a:rPr lang="en-US" i="1" dirty="0" err="1" smtClean="0">
                <a:solidFill>
                  <a:schemeClr val="bg1"/>
                </a:solidFill>
                <a:latin typeface="+mn-lt"/>
              </a:rPr>
              <a:t>H</a:t>
            </a:r>
            <a:r>
              <a:rPr lang="en-US" i="1" baseline="-25000" dirty="0" err="1" smtClean="0">
                <a:solidFill>
                  <a:schemeClr val="bg1"/>
                </a:solidFill>
                <a:latin typeface="+mn-lt"/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 from </a:t>
            </a:r>
            <a:r>
              <a:rPr lang="en-US" i="1" dirty="0" err="1" smtClean="0">
                <a:solidFill>
                  <a:schemeClr val="bg1"/>
                </a:solidFill>
                <a:latin typeface="+mn-lt"/>
              </a:rPr>
              <a:t>M</a:t>
            </a:r>
            <a:r>
              <a:rPr lang="en-US" i="1" baseline="-25000" dirty="0" err="1" smtClean="0">
                <a:solidFill>
                  <a:schemeClr val="bg1"/>
                </a:solidFill>
                <a:latin typeface="+mn-lt"/>
              </a:rPr>
              <a:t>sx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21934" name="Object 14"/>
          <p:cNvGraphicFramePr>
            <a:graphicFrameLocks noChangeAspect="1"/>
          </p:cNvGraphicFramePr>
          <p:nvPr/>
        </p:nvGraphicFramePr>
        <p:xfrm>
          <a:off x="1365250" y="3378200"/>
          <a:ext cx="5653088" cy="1233488"/>
        </p:xfrm>
        <a:graphic>
          <a:graphicData uri="http://schemas.openxmlformats.org/presentationml/2006/ole">
            <p:oleObj spid="_x0000_s721934" name="Equation" r:id="rId5" imgW="2387520" imgH="520560" progId="Equation.DSMT4">
              <p:embed/>
            </p:oleObj>
          </a:graphicData>
        </a:graphic>
      </p:graphicFrame>
      <p:graphicFrame>
        <p:nvGraphicFramePr>
          <p:cNvPr id="721935" name="Object 15"/>
          <p:cNvGraphicFramePr>
            <a:graphicFrameLocks noChangeAspect="1"/>
          </p:cNvGraphicFramePr>
          <p:nvPr/>
        </p:nvGraphicFramePr>
        <p:xfrm>
          <a:off x="1922463" y="5565775"/>
          <a:ext cx="2573337" cy="920750"/>
        </p:xfrm>
        <a:graphic>
          <a:graphicData uri="http://schemas.openxmlformats.org/presentationml/2006/ole">
            <p:oleObj spid="_x0000_s721935" name="Equation" r:id="rId6" imgW="1384200" imgH="495000" progId="Equation.DSMT4">
              <p:embed/>
            </p:oleObj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1514475" y="4981575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Recall: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21936" name="Object 16"/>
          <p:cNvGraphicFramePr>
            <a:graphicFrameLocks noChangeAspect="1"/>
          </p:cNvGraphicFramePr>
          <p:nvPr/>
        </p:nvGraphicFramePr>
        <p:xfrm>
          <a:off x="5022850" y="5584825"/>
          <a:ext cx="2430463" cy="920750"/>
        </p:xfrm>
        <a:graphic>
          <a:graphicData uri="http://schemas.openxmlformats.org/presentationml/2006/ole">
            <p:oleObj spid="_x0000_s721936" name="Equation" r:id="rId7" imgW="1307880" imgH="495000" progId="Equation.DSMT4">
              <p:embed/>
            </p:oleObj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1009650" y="2905125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Start with: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7263A0-477A-4260-8042-069E609AB57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297194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721934" name="Object 14"/>
          <p:cNvGraphicFramePr>
            <a:graphicFrameLocks noChangeAspect="1"/>
          </p:cNvGraphicFramePr>
          <p:nvPr/>
        </p:nvGraphicFramePr>
        <p:xfrm>
          <a:off x="944563" y="971550"/>
          <a:ext cx="7618412" cy="3703638"/>
        </p:xfrm>
        <a:graphic>
          <a:graphicData uri="http://schemas.openxmlformats.org/presentationml/2006/ole">
            <p:oleObj spid="_x0000_s722947" name="Equation" r:id="rId4" imgW="4000320" imgH="1942920" progId="Equation.DSMT4">
              <p:embed/>
            </p:oleObj>
          </a:graphicData>
        </a:graphic>
      </p:graphicFrame>
      <p:graphicFrame>
        <p:nvGraphicFramePr>
          <p:cNvPr id="722949" name="Object 12"/>
          <p:cNvGraphicFramePr>
            <a:graphicFrameLocks noChangeAspect="1"/>
          </p:cNvGraphicFramePr>
          <p:nvPr/>
        </p:nvGraphicFramePr>
        <p:xfrm>
          <a:off x="5059363" y="5356225"/>
          <a:ext cx="2390775" cy="1258888"/>
        </p:xfrm>
        <a:graphic>
          <a:graphicData uri="http://schemas.openxmlformats.org/presentationml/2006/ole">
            <p:oleObj spid="_x0000_s722949" name="Equation" r:id="rId5" imgW="1346040" imgH="711000" progId="Equation.DSMT4">
              <p:embed/>
            </p:oleObj>
          </a:graphicData>
        </a:graphic>
      </p:graphicFrame>
      <p:graphicFrame>
        <p:nvGraphicFramePr>
          <p:cNvPr id="722950" name="Object 13"/>
          <p:cNvGraphicFramePr>
            <a:graphicFrameLocks noChangeAspect="1"/>
          </p:cNvGraphicFramePr>
          <p:nvPr/>
        </p:nvGraphicFramePr>
        <p:xfrm>
          <a:off x="2125663" y="5367338"/>
          <a:ext cx="2600325" cy="1230312"/>
        </p:xfrm>
        <a:graphic>
          <a:graphicData uri="http://schemas.openxmlformats.org/presentationml/2006/ole">
            <p:oleObj spid="_x0000_s722950" name="Equation" r:id="rId6" imgW="1460160" imgH="68580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419225" y="4819650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Recall: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7263A0-477A-4260-8042-069E609AB57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297194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721934" name="Object 14"/>
          <p:cNvGraphicFramePr>
            <a:graphicFrameLocks noChangeAspect="1"/>
          </p:cNvGraphicFramePr>
          <p:nvPr/>
        </p:nvGraphicFramePr>
        <p:xfrm>
          <a:off x="1795463" y="1031875"/>
          <a:ext cx="4619625" cy="703263"/>
        </p:xfrm>
        <a:graphic>
          <a:graphicData uri="http://schemas.openxmlformats.org/presentationml/2006/ole">
            <p:oleObj spid="_x0000_s723970" name="Equation" r:id="rId4" imgW="2425680" imgH="368280" progId="Equation.DSMT4">
              <p:embed/>
            </p:oleObj>
          </a:graphicData>
        </a:graphic>
      </p:graphicFrame>
      <p:graphicFrame>
        <p:nvGraphicFramePr>
          <p:cNvPr id="723974" name="Object 14"/>
          <p:cNvGraphicFramePr>
            <a:graphicFrameLocks noChangeAspect="1"/>
          </p:cNvGraphicFramePr>
          <p:nvPr/>
        </p:nvGraphicFramePr>
        <p:xfrm>
          <a:off x="1064306" y="2913287"/>
          <a:ext cx="6842043" cy="929369"/>
        </p:xfrm>
        <a:graphic>
          <a:graphicData uri="http://schemas.openxmlformats.org/presentationml/2006/ole">
            <p:oleObj spid="_x0000_s723974" name="Equation" r:id="rId5" imgW="2717640" imgH="36828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52475" y="2114550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Hence, we have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52525" y="4743450"/>
            <a:ext cx="6962775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Note: The notation 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(</a:t>
            </a:r>
            <a:r>
              <a:rPr lang="en-US" i="1" dirty="0" err="1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dirty="0" err="1" smtClean="0">
                <a:solidFill>
                  <a:schemeClr val="bg1"/>
                </a:solidFill>
                <a:latin typeface="+mn-lt"/>
              </a:rPr>
              <a:t>,</a:t>
            </a:r>
            <a:r>
              <a:rPr lang="en-US" i="1" dirty="0" err="1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dirty="0" smtClean="0">
                <a:solidFill>
                  <a:schemeClr val="bg1"/>
                </a:solidFill>
                <a:latin typeface="+mn-lt"/>
                <a:sym typeface="Symbol"/>
              </a:rPr>
              <a:t>) 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has been used in the final result to emphasize that the terms depend on both </a:t>
            </a:r>
            <a:r>
              <a:rPr lang="en-US" i="1" dirty="0" smtClean="0">
                <a:solidFill>
                  <a:schemeClr val="bg1"/>
                </a:solidFill>
                <a:latin typeface="+mn-lt"/>
                <a:sym typeface="Symbol"/>
              </a:rPr>
              <a:t>z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and </a:t>
            </a:r>
            <a:r>
              <a:rPr lang="en-US" i="1" dirty="0" smtClean="0">
                <a:solidFill>
                  <a:schemeClr val="bg1"/>
                </a:solidFill>
                <a:latin typeface="+mn-lt"/>
                <a:sym typeface="Symbol"/>
              </a:rPr>
              <a:t>z</a:t>
            </a:r>
            <a:r>
              <a:rPr lang="en-US" dirty="0" smtClean="0">
                <a:solidFill>
                  <a:schemeClr val="bg1"/>
                </a:solidFill>
                <a:latin typeface="+mn-lt"/>
                <a:sym typeface="Symbol"/>
              </a:rPr>
              <a:t>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7263A0-477A-4260-8042-069E609AB57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297194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 of Spectral-Domain Recipe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3623" y="1534893"/>
            <a:ext cx="4685898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Start with a given planar current distribution.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3623" y="2764977"/>
            <a:ext cx="5198924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Take the Fourier transform of the surface current.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3623" y="3918859"/>
            <a:ext cx="4332534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Use the appropriate spectral-domain dyadic Green’s function to find the Fourier transform of the field of interest.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3623" y="5617027"/>
            <a:ext cx="4093048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Take the inverse Fourier transform (2D integral in </a:t>
            </a:r>
            <a:r>
              <a:rPr lang="en-US" i="1" dirty="0" err="1" smtClean="0">
                <a:solidFill>
                  <a:schemeClr val="bg1"/>
                </a:solidFill>
                <a:latin typeface="+mn-lt"/>
              </a:rPr>
              <a:t>k</a:t>
            </a:r>
            <a:r>
              <a:rPr lang="en-US" i="1" baseline="-25000" dirty="0" err="1" smtClean="0">
                <a:solidFill>
                  <a:schemeClr val="bg1"/>
                </a:solidFill>
                <a:latin typeface="+mn-lt"/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i="1" dirty="0" err="1" smtClean="0">
                <a:solidFill>
                  <a:schemeClr val="bg1"/>
                </a:solidFill>
                <a:latin typeface="+mn-lt"/>
              </a:rPr>
              <a:t>k</a:t>
            </a:r>
            <a:r>
              <a:rPr lang="en-US" i="1" baseline="-25000" dirty="0" err="1" smtClean="0">
                <a:solidFill>
                  <a:schemeClr val="bg1"/>
                </a:solidFill>
                <a:latin typeface="+mn-lt"/>
              </a:rPr>
              <a:t>y</a:t>
            </a:r>
            <a:r>
              <a:rPr lang="en-US" dirty="0" smtClean="0">
                <a:solidFill>
                  <a:schemeClr val="bg1"/>
                </a:solidFill>
              </a:rPr>
              <a:t>) to find the field of interest in the space domain.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33188" name="Object 4"/>
          <p:cNvGraphicFramePr>
            <a:graphicFrameLocks noChangeAspect="1"/>
          </p:cNvGraphicFramePr>
          <p:nvPr/>
        </p:nvGraphicFramePr>
        <p:xfrm>
          <a:off x="5704081" y="4184885"/>
          <a:ext cx="2281238" cy="517525"/>
        </p:xfrm>
        <a:graphic>
          <a:graphicData uri="http://schemas.openxmlformats.org/presentationml/2006/ole">
            <p:oleObj spid="_x0000_s733188" name="Equation" r:id="rId4" imgW="1066680" imgH="241200" progId="Equation.DSMT4">
              <p:embed/>
            </p:oleObj>
          </a:graphicData>
        </a:graphic>
      </p:graphicFrame>
      <p:sp>
        <p:nvSpPr>
          <p:cNvPr id="16" name="Down Arrow 15"/>
          <p:cNvSpPr/>
          <p:nvPr/>
        </p:nvSpPr>
        <p:spPr bwMode="auto">
          <a:xfrm>
            <a:off x="2247866" y="2177151"/>
            <a:ext cx="381000" cy="391885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33189" name="Object 5"/>
          <p:cNvGraphicFramePr>
            <a:graphicFrameLocks noChangeAspect="1"/>
          </p:cNvGraphicFramePr>
          <p:nvPr/>
        </p:nvGraphicFramePr>
        <p:xfrm>
          <a:off x="6172166" y="2692861"/>
          <a:ext cx="1249363" cy="517525"/>
        </p:xfrm>
        <a:graphic>
          <a:graphicData uri="http://schemas.openxmlformats.org/presentationml/2006/ole">
            <p:oleObj spid="_x0000_s733189" name="Equation" r:id="rId5" imgW="583920" imgH="241200" progId="Equation.DSMT4">
              <p:embed/>
            </p:oleObj>
          </a:graphicData>
        </a:graphic>
      </p:graphicFrame>
      <p:graphicFrame>
        <p:nvGraphicFramePr>
          <p:cNvPr id="733190" name="Object 6"/>
          <p:cNvGraphicFramePr>
            <a:graphicFrameLocks noChangeAspect="1"/>
          </p:cNvGraphicFramePr>
          <p:nvPr/>
        </p:nvGraphicFramePr>
        <p:xfrm>
          <a:off x="6270138" y="1478424"/>
          <a:ext cx="1085850" cy="463550"/>
        </p:xfrm>
        <a:graphic>
          <a:graphicData uri="http://schemas.openxmlformats.org/presentationml/2006/ole">
            <p:oleObj spid="_x0000_s733190" name="Equation" r:id="rId6" imgW="507960" imgH="215640" progId="Equation.DSMT4">
              <p:embed/>
            </p:oleObj>
          </a:graphicData>
        </a:graphic>
      </p:graphicFrame>
      <p:sp>
        <p:nvSpPr>
          <p:cNvPr id="21" name="Down Arrow 20"/>
          <p:cNvSpPr/>
          <p:nvPr/>
        </p:nvSpPr>
        <p:spPr bwMode="auto">
          <a:xfrm>
            <a:off x="2247866" y="3341918"/>
            <a:ext cx="381000" cy="391885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Down Arrow 21"/>
          <p:cNvSpPr/>
          <p:nvPr/>
        </p:nvSpPr>
        <p:spPr bwMode="auto">
          <a:xfrm>
            <a:off x="2247866" y="5050971"/>
            <a:ext cx="381000" cy="391885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33191" name="Object 7"/>
          <p:cNvGraphicFramePr>
            <a:graphicFrameLocks noChangeAspect="1"/>
          </p:cNvGraphicFramePr>
          <p:nvPr/>
        </p:nvGraphicFramePr>
        <p:xfrm>
          <a:off x="4629150" y="5610225"/>
          <a:ext cx="4438650" cy="882650"/>
        </p:xfrm>
        <a:graphic>
          <a:graphicData uri="http://schemas.openxmlformats.org/presentationml/2006/ole">
            <p:oleObj spid="_x0000_s733191" name="Equation" r:id="rId7" imgW="2425680" imgH="482400" progId="Equation.DSMT4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649669" y="914403"/>
            <a:ext cx="2395207" cy="369332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Example (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E</a:t>
            </a:r>
            <a:r>
              <a:rPr lang="en-US" i="1" baseline="-25000" dirty="0" smtClean="0">
                <a:solidFill>
                  <a:schemeClr val="bg2"/>
                </a:solidFill>
                <a:latin typeface="+mn-lt"/>
              </a:rPr>
              <a:t>x</a:t>
            </a:r>
            <a:r>
              <a:rPr lang="en-US" dirty="0" smtClean="0">
                <a:solidFill>
                  <a:schemeClr val="bg2"/>
                </a:solidFill>
              </a:rPr>
              <a:t> from </a:t>
            </a:r>
            <a:r>
              <a:rPr lang="en-US" i="1" dirty="0" err="1" smtClean="0">
                <a:solidFill>
                  <a:schemeClr val="bg2"/>
                </a:solidFill>
                <a:latin typeface="+mn-lt"/>
              </a:rPr>
              <a:t>J</a:t>
            </a:r>
            <a:r>
              <a:rPr lang="en-US" i="1" baseline="-25000" dirty="0" err="1" smtClean="0">
                <a:solidFill>
                  <a:schemeClr val="bg2"/>
                </a:solidFill>
                <a:latin typeface="+mn-lt"/>
              </a:rPr>
              <a:t>sx</a:t>
            </a:r>
            <a:r>
              <a:rPr lang="en-US" dirty="0" smtClean="0">
                <a:solidFill>
                  <a:schemeClr val="bg2"/>
                </a:solidFill>
              </a:rPr>
              <a:t>)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5" name="Down Arrow 24"/>
          <p:cNvSpPr/>
          <p:nvPr/>
        </p:nvSpPr>
        <p:spPr bwMode="auto">
          <a:xfrm>
            <a:off x="6553166" y="2144494"/>
            <a:ext cx="381000" cy="391885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Down Arrow 25"/>
          <p:cNvSpPr/>
          <p:nvPr/>
        </p:nvSpPr>
        <p:spPr bwMode="auto">
          <a:xfrm>
            <a:off x="6553166" y="3439894"/>
            <a:ext cx="381000" cy="391885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Down Arrow 26"/>
          <p:cNvSpPr/>
          <p:nvPr/>
        </p:nvSpPr>
        <p:spPr bwMode="auto">
          <a:xfrm>
            <a:off x="6553166" y="5105408"/>
            <a:ext cx="381000" cy="391885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Text Box 2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Finite Source (cont.)</a:t>
            </a:r>
          </a:p>
        </p:txBody>
      </p:sp>
      <p:sp>
        <p:nvSpPr>
          <p:cNvPr id="667659" name="Text Box 11"/>
          <p:cNvSpPr txBox="1">
            <a:spLocks noChangeArrowheads="1"/>
          </p:cNvSpPr>
          <p:nvPr/>
        </p:nvSpPr>
        <p:spPr bwMode="auto">
          <a:xfrm>
            <a:off x="560775" y="942913"/>
            <a:ext cx="98742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667662" name="Text Box 14"/>
          <p:cNvSpPr txBox="1">
            <a:spLocks noChangeArrowheads="1"/>
          </p:cNvSpPr>
          <p:nvPr/>
        </p:nvSpPr>
        <p:spPr bwMode="auto">
          <a:xfrm>
            <a:off x="2559750" y="3399848"/>
            <a:ext cx="83854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Note:</a:t>
            </a:r>
          </a:p>
        </p:txBody>
      </p:sp>
      <p:graphicFrame>
        <p:nvGraphicFramePr>
          <p:cNvPr id="667664" name="Object 16"/>
          <p:cNvGraphicFramePr>
            <a:graphicFrameLocks noChangeAspect="1"/>
          </p:cNvGraphicFramePr>
          <p:nvPr/>
        </p:nvGraphicFramePr>
        <p:xfrm>
          <a:off x="828675" y="1512888"/>
          <a:ext cx="7891463" cy="1689100"/>
        </p:xfrm>
        <a:graphic>
          <a:graphicData uri="http://schemas.openxmlformats.org/presentationml/2006/ole">
            <p:oleObj spid="_x0000_s667664" name="Equation" r:id="rId4" imgW="3263760" imgH="698400" progId="Equation.DSMT4">
              <p:embed/>
            </p:oleObj>
          </a:graphicData>
        </a:graphic>
      </p:graphicFrame>
      <p:graphicFrame>
        <p:nvGraphicFramePr>
          <p:cNvPr id="667665" name="Object 17"/>
          <p:cNvGraphicFramePr>
            <a:graphicFrameLocks noChangeAspect="1"/>
          </p:cNvGraphicFramePr>
          <p:nvPr/>
        </p:nvGraphicFramePr>
        <p:xfrm>
          <a:off x="3428939" y="3372066"/>
          <a:ext cx="2900610" cy="462819"/>
        </p:xfrm>
        <a:graphic>
          <a:graphicData uri="http://schemas.openxmlformats.org/presentationml/2006/ole">
            <p:oleObj spid="_x0000_s667665" name="Equation" r:id="rId5" imgW="1511280" imgH="241200" progId="Equation.DSMT4">
              <p:embed/>
            </p:oleObj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528136" y="4117825"/>
            <a:ext cx="3628469" cy="2155826"/>
            <a:chOff x="2060047" y="4129695"/>
            <a:chExt cx="3628469" cy="2155826"/>
          </a:xfrm>
        </p:grpSpPr>
        <p:graphicFrame>
          <p:nvGraphicFramePr>
            <p:cNvPr id="667668" name="Object 20"/>
            <p:cNvGraphicFramePr>
              <a:graphicFrameLocks noChangeAspect="1"/>
            </p:cNvGraphicFramePr>
            <p:nvPr/>
          </p:nvGraphicFramePr>
          <p:xfrm>
            <a:off x="4478841" y="4545372"/>
            <a:ext cx="1209675" cy="441325"/>
          </p:xfrm>
          <a:graphic>
            <a:graphicData uri="http://schemas.openxmlformats.org/presentationml/2006/ole">
              <p:oleObj spid="_x0000_s667668" name="Equation" r:id="rId6" imgW="660240" imgH="241200" progId="Equation.DSMT4">
                <p:embed/>
              </p:oleObj>
            </a:graphicData>
          </a:graphic>
        </p:graphicFrame>
        <p:sp>
          <p:nvSpPr>
            <p:cNvPr id="667669" name="Line 21"/>
            <p:cNvSpPr>
              <a:spLocks noChangeShapeType="1"/>
            </p:cNvSpPr>
            <p:nvPr/>
          </p:nvSpPr>
          <p:spPr bwMode="auto">
            <a:xfrm flipV="1">
              <a:off x="3406247" y="4539270"/>
              <a:ext cx="0" cy="15986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67670" name="Object 22"/>
            <p:cNvGraphicFramePr>
              <a:graphicFrameLocks noChangeAspect="1"/>
            </p:cNvGraphicFramePr>
            <p:nvPr/>
          </p:nvGraphicFramePr>
          <p:xfrm>
            <a:off x="3284010" y="4129695"/>
            <a:ext cx="292100" cy="354013"/>
          </p:xfrm>
          <a:graphic>
            <a:graphicData uri="http://schemas.openxmlformats.org/presentationml/2006/ole">
              <p:oleObj spid="_x0000_s667670" name="Equation" r:id="rId7" imgW="126720" imgH="152280" progId="Equation.DSMT4">
                <p:embed/>
              </p:oleObj>
            </a:graphicData>
          </a:graphic>
        </p:graphicFrame>
        <p:sp>
          <p:nvSpPr>
            <p:cNvPr id="667671" name="Line 23"/>
            <p:cNvSpPr>
              <a:spLocks noChangeShapeType="1"/>
            </p:cNvSpPr>
            <p:nvPr/>
          </p:nvSpPr>
          <p:spPr bwMode="auto">
            <a:xfrm>
              <a:off x="2060047" y="6137883"/>
              <a:ext cx="3070225" cy="15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67672" name="Object 24"/>
            <p:cNvGraphicFramePr>
              <a:graphicFrameLocks noChangeAspect="1"/>
            </p:cNvGraphicFramePr>
            <p:nvPr/>
          </p:nvGraphicFramePr>
          <p:xfrm>
            <a:off x="5385860" y="6010883"/>
            <a:ext cx="247650" cy="274638"/>
          </p:xfrm>
          <a:graphic>
            <a:graphicData uri="http://schemas.openxmlformats.org/presentationml/2006/ole">
              <p:oleObj spid="_x0000_s667672" name="Equation" r:id="rId8" imgW="114120" imgH="126720" progId="Equation.DSMT4">
                <p:embed/>
              </p:oleObj>
            </a:graphicData>
          </a:graphic>
        </p:graphicFrame>
        <p:sp>
          <p:nvSpPr>
            <p:cNvPr id="667673" name="Line 25"/>
            <p:cNvSpPr>
              <a:spLocks noChangeShapeType="1"/>
            </p:cNvSpPr>
            <p:nvPr/>
          </p:nvSpPr>
          <p:spPr bwMode="auto">
            <a:xfrm flipV="1">
              <a:off x="3406247" y="5512408"/>
              <a:ext cx="1001713" cy="62547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7674" name="Line 26"/>
            <p:cNvSpPr>
              <a:spLocks noChangeShapeType="1"/>
            </p:cNvSpPr>
            <p:nvPr/>
          </p:nvSpPr>
          <p:spPr bwMode="auto">
            <a:xfrm flipH="1" flipV="1">
              <a:off x="2734735" y="5099658"/>
              <a:ext cx="671513" cy="10382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7675" name="Line 27"/>
            <p:cNvSpPr>
              <a:spLocks noChangeShapeType="1"/>
            </p:cNvSpPr>
            <p:nvPr/>
          </p:nvSpPr>
          <p:spPr bwMode="auto">
            <a:xfrm flipV="1">
              <a:off x="3312585" y="5890233"/>
              <a:ext cx="174625" cy="11747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7676" name="Line 28"/>
            <p:cNvSpPr>
              <a:spLocks noChangeShapeType="1"/>
            </p:cNvSpPr>
            <p:nvPr/>
          </p:nvSpPr>
          <p:spPr bwMode="auto">
            <a:xfrm>
              <a:off x="3479272" y="5887058"/>
              <a:ext cx="103188" cy="15557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7677" name="Arc 29"/>
            <p:cNvSpPr>
              <a:spLocks/>
            </p:cNvSpPr>
            <p:nvPr/>
          </p:nvSpPr>
          <p:spPr bwMode="auto">
            <a:xfrm>
              <a:off x="3693585" y="5956908"/>
              <a:ext cx="101600" cy="1809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67678" name="Object 30"/>
            <p:cNvGraphicFramePr>
              <a:graphicFrameLocks noChangeAspect="1"/>
            </p:cNvGraphicFramePr>
            <p:nvPr/>
          </p:nvGraphicFramePr>
          <p:xfrm>
            <a:off x="3922185" y="5053620"/>
            <a:ext cx="265113" cy="442913"/>
          </p:xfrm>
          <a:graphic>
            <a:graphicData uri="http://schemas.openxmlformats.org/presentationml/2006/ole">
              <p:oleObj spid="_x0000_s667678" name="Equation" r:id="rId9" imgW="114120" imgH="190440" progId="Equation.DSMT4">
                <p:embed/>
              </p:oleObj>
            </a:graphicData>
          </a:graphic>
        </p:graphicFrame>
        <p:graphicFrame>
          <p:nvGraphicFramePr>
            <p:cNvPr id="667679" name="Object 31"/>
            <p:cNvGraphicFramePr>
              <a:graphicFrameLocks noChangeAspect="1"/>
            </p:cNvGraphicFramePr>
            <p:nvPr/>
          </p:nvGraphicFramePr>
          <p:xfrm>
            <a:off x="2412472" y="5218720"/>
            <a:ext cx="276225" cy="457200"/>
          </p:xfrm>
          <a:graphic>
            <a:graphicData uri="http://schemas.openxmlformats.org/presentationml/2006/ole">
              <p:oleObj spid="_x0000_s667679" name="Equation" r:id="rId10" imgW="114120" imgH="190440" progId="Equation.DSMT4">
                <p:embed/>
              </p:oleObj>
            </a:graphicData>
          </a:graphic>
        </p:graphicFrame>
        <p:sp>
          <p:nvSpPr>
            <p:cNvPr id="667684" name="Line 36"/>
            <p:cNvSpPr>
              <a:spLocks noChangeShapeType="1"/>
            </p:cNvSpPr>
            <p:nvPr/>
          </p:nvSpPr>
          <p:spPr bwMode="auto">
            <a:xfrm flipV="1">
              <a:off x="3399897" y="5177641"/>
              <a:ext cx="1528363" cy="94754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67686" name="Object 38"/>
            <p:cNvGraphicFramePr>
              <a:graphicFrameLocks noChangeAspect="1"/>
            </p:cNvGraphicFramePr>
            <p:nvPr/>
          </p:nvGraphicFramePr>
          <p:xfrm>
            <a:off x="4005110" y="5723901"/>
            <a:ext cx="234955" cy="444970"/>
          </p:xfrm>
          <a:graphic>
            <a:graphicData uri="http://schemas.openxmlformats.org/presentationml/2006/ole">
              <p:oleObj spid="_x0000_s667686" name="Equation" r:id="rId11" imgW="114120" imgH="215640" progId="Equation.DSMT4">
                <p:embed/>
              </p:oleObj>
            </a:graphicData>
          </a:graphic>
        </p:graphicFrame>
        <p:sp>
          <p:nvSpPr>
            <p:cNvPr id="667682" name="Oval 34"/>
            <p:cNvSpPr>
              <a:spLocks noChangeArrowheads="1"/>
            </p:cNvSpPr>
            <p:nvPr/>
          </p:nvSpPr>
          <p:spPr bwMode="auto">
            <a:xfrm>
              <a:off x="4919814" y="5088875"/>
              <a:ext cx="109538" cy="10953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7263A0-477A-4260-8042-069E609AB57E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5123636" y="4118144"/>
            <a:ext cx="3519039" cy="2234769"/>
            <a:chOff x="2060047" y="4108243"/>
            <a:chExt cx="3519039" cy="2234769"/>
          </a:xfrm>
        </p:grpSpPr>
        <p:graphicFrame>
          <p:nvGraphicFramePr>
            <p:cNvPr id="26" name="Object 20"/>
            <p:cNvGraphicFramePr>
              <a:graphicFrameLocks noChangeAspect="1"/>
            </p:cNvGraphicFramePr>
            <p:nvPr/>
          </p:nvGraphicFramePr>
          <p:xfrm>
            <a:off x="4699286" y="4544637"/>
            <a:ext cx="768350" cy="441325"/>
          </p:xfrm>
          <a:graphic>
            <a:graphicData uri="http://schemas.openxmlformats.org/presentationml/2006/ole">
              <p:oleObj spid="_x0000_s667687" name="Equation" r:id="rId12" imgW="419040" imgH="241200" progId="Equation.DSMT4">
                <p:embed/>
              </p:oleObj>
            </a:graphicData>
          </a:graphic>
        </p:graphicFrame>
        <p:sp>
          <p:nvSpPr>
            <p:cNvPr id="27" name="Line 21"/>
            <p:cNvSpPr>
              <a:spLocks noChangeShapeType="1"/>
            </p:cNvSpPr>
            <p:nvPr/>
          </p:nvSpPr>
          <p:spPr bwMode="auto">
            <a:xfrm flipV="1">
              <a:off x="3406247" y="4539270"/>
              <a:ext cx="0" cy="15986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8" name="Object 22"/>
            <p:cNvGraphicFramePr>
              <a:graphicFrameLocks noChangeAspect="1"/>
            </p:cNvGraphicFramePr>
            <p:nvPr/>
          </p:nvGraphicFramePr>
          <p:xfrm>
            <a:off x="3266611" y="4108243"/>
            <a:ext cx="296224" cy="398093"/>
          </p:xfrm>
          <a:graphic>
            <a:graphicData uri="http://schemas.openxmlformats.org/presentationml/2006/ole">
              <p:oleObj spid="_x0000_s667688" name="Equation" r:id="rId13" imgW="152280" imgH="203040" progId="Equation.DSMT4">
                <p:embed/>
              </p:oleObj>
            </a:graphicData>
          </a:graphic>
        </p:graphicFrame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2060047" y="6137883"/>
              <a:ext cx="3070225" cy="15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0" name="Object 24"/>
            <p:cNvGraphicFramePr>
              <a:graphicFrameLocks noChangeAspect="1"/>
            </p:cNvGraphicFramePr>
            <p:nvPr/>
          </p:nvGraphicFramePr>
          <p:xfrm>
            <a:off x="5248886" y="5930262"/>
            <a:ext cx="330200" cy="412750"/>
          </p:xfrm>
          <a:graphic>
            <a:graphicData uri="http://schemas.openxmlformats.org/presentationml/2006/ole">
              <p:oleObj spid="_x0000_s667689" name="Equation" r:id="rId14" imgW="152280" imgH="190440" progId="Equation.DSMT4">
                <p:embed/>
              </p:oleObj>
            </a:graphicData>
          </a:graphic>
        </p:graphicFrame>
        <p:sp>
          <p:nvSpPr>
            <p:cNvPr id="40" name="Oval 34"/>
            <p:cNvSpPr>
              <a:spLocks noChangeArrowheads="1"/>
            </p:cNvSpPr>
            <p:nvPr/>
          </p:nvSpPr>
          <p:spPr bwMode="auto">
            <a:xfrm>
              <a:off x="4919814" y="5088875"/>
              <a:ext cx="109538" cy="10953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Line 36"/>
          <p:cNvSpPr>
            <a:spLocks noChangeShapeType="1"/>
          </p:cNvSpPr>
          <p:nvPr/>
        </p:nvSpPr>
        <p:spPr bwMode="auto">
          <a:xfrm flipV="1">
            <a:off x="6461744" y="5187542"/>
            <a:ext cx="1528363" cy="947541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42" name="Object 38"/>
          <p:cNvGraphicFramePr>
            <a:graphicFrameLocks noChangeAspect="1"/>
          </p:cNvGraphicFramePr>
          <p:nvPr/>
        </p:nvGraphicFramePr>
        <p:xfrm>
          <a:off x="7138208" y="5747658"/>
          <a:ext cx="221368" cy="419239"/>
        </p:xfrm>
        <a:graphic>
          <a:graphicData uri="http://schemas.openxmlformats.org/presentationml/2006/ole">
            <p:oleObj spid="_x0000_s667693" name="Equation" r:id="rId15" imgW="114120" imgH="215640" progId="Equation.DSMT4">
              <p:embed/>
            </p:oleObj>
          </a:graphicData>
        </a:graphic>
      </p:graphicFrame>
      <p:sp>
        <p:nvSpPr>
          <p:cNvPr id="43" name="Arc 29"/>
          <p:cNvSpPr>
            <a:spLocks/>
          </p:cNvSpPr>
          <p:nvPr/>
        </p:nvSpPr>
        <p:spPr bwMode="auto">
          <a:xfrm>
            <a:off x="6826686" y="5943057"/>
            <a:ext cx="101600" cy="1809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211276" y="6293927"/>
            <a:ext cx="1707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Spatial coordinates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757546" y="6291948"/>
            <a:ext cx="1729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Wavenumber plane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Text Box 2"/>
          <p:cNvSpPr txBox="1">
            <a:spLocks noChangeArrowheads="1"/>
          </p:cNvSpPr>
          <p:nvPr/>
        </p:nvSpPr>
        <p:spPr bwMode="auto">
          <a:xfrm>
            <a:off x="-84950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 Model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Transform of Fields 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68675" name="Text Box 3"/>
          <p:cNvSpPr txBox="1">
            <a:spLocks noChangeArrowheads="1"/>
          </p:cNvSpPr>
          <p:nvPr/>
        </p:nvSpPr>
        <p:spPr bwMode="auto">
          <a:xfrm>
            <a:off x="831850" y="1058863"/>
            <a:ext cx="259715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We can also write</a:t>
            </a:r>
          </a:p>
        </p:txBody>
      </p:sp>
      <p:sp>
        <p:nvSpPr>
          <p:cNvPr id="668676" name="Text Box 4"/>
          <p:cNvSpPr txBox="1">
            <a:spLocks noChangeArrowheads="1"/>
          </p:cNvSpPr>
          <p:nvPr/>
        </p:nvSpPr>
        <p:spPr bwMode="auto">
          <a:xfrm>
            <a:off x="828675" y="2874963"/>
            <a:ext cx="583406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Comparing with the previous result, we have</a:t>
            </a:r>
          </a:p>
        </p:txBody>
      </p:sp>
      <p:graphicFrame>
        <p:nvGraphicFramePr>
          <p:cNvPr id="668693" name="Object 21"/>
          <p:cNvGraphicFramePr>
            <a:graphicFrameLocks noChangeAspect="1"/>
          </p:cNvGraphicFramePr>
          <p:nvPr/>
        </p:nvGraphicFramePr>
        <p:xfrm>
          <a:off x="1377950" y="1611313"/>
          <a:ext cx="5934075" cy="906462"/>
        </p:xfrm>
        <a:graphic>
          <a:graphicData uri="http://schemas.openxmlformats.org/presentationml/2006/ole">
            <p:oleObj spid="_x0000_s668693" name="Equation" r:id="rId4" imgW="2743200" imgH="419040" progId="Equation.DSMT4">
              <p:embed/>
            </p:oleObj>
          </a:graphicData>
        </a:graphic>
      </p:graphicFrame>
      <p:graphicFrame>
        <p:nvGraphicFramePr>
          <p:cNvPr id="668694" name="Object 22"/>
          <p:cNvGraphicFramePr>
            <a:graphicFrameLocks noChangeAspect="1"/>
          </p:cNvGraphicFramePr>
          <p:nvPr/>
        </p:nvGraphicFramePr>
        <p:xfrm>
          <a:off x="1238250" y="3360225"/>
          <a:ext cx="6270625" cy="565150"/>
        </p:xfrm>
        <a:graphic>
          <a:graphicData uri="http://schemas.openxmlformats.org/presentationml/2006/ole">
            <p:oleObj spid="_x0000_s668694" name="Equation" r:id="rId5" imgW="2679480" imgH="241200" progId="Equation.DSMT4">
              <p:embed/>
            </p:oleObj>
          </a:graphicData>
        </a:graphic>
      </p:graphicFrame>
      <p:sp>
        <p:nvSpPr>
          <p:cNvPr id="668695" name="Text Box 23"/>
          <p:cNvSpPr txBox="1">
            <a:spLocks noChangeArrowheads="1"/>
          </p:cNvSpPr>
          <p:nvPr/>
        </p:nvSpPr>
        <p:spPr bwMode="auto">
          <a:xfrm>
            <a:off x="584200" y="4406900"/>
            <a:ext cx="133985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Similarly,</a:t>
            </a:r>
          </a:p>
        </p:txBody>
      </p:sp>
      <p:sp>
        <p:nvSpPr>
          <p:cNvPr id="668696" name="Text Box 24"/>
          <p:cNvSpPr txBox="1">
            <a:spLocks noChangeArrowheads="1"/>
          </p:cNvSpPr>
          <p:nvPr/>
        </p:nvSpPr>
        <p:spPr bwMode="auto">
          <a:xfrm>
            <a:off x="850900" y="5975350"/>
            <a:ext cx="493575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This motivates the following identifications:</a:t>
            </a:r>
          </a:p>
        </p:txBody>
      </p:sp>
      <p:graphicFrame>
        <p:nvGraphicFramePr>
          <p:cNvPr id="668697" name="Object 25"/>
          <p:cNvGraphicFramePr>
            <a:graphicFrameLocks noChangeAspect="1"/>
          </p:cNvGraphicFramePr>
          <p:nvPr/>
        </p:nvGraphicFramePr>
        <p:xfrm>
          <a:off x="1196975" y="4884925"/>
          <a:ext cx="6121400" cy="547688"/>
        </p:xfrm>
        <a:graphic>
          <a:graphicData uri="http://schemas.openxmlformats.org/presentationml/2006/ole">
            <p:oleObj spid="_x0000_s668697" name="Equation" r:id="rId6" imgW="2692080" imgH="24120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7263A0-477A-4260-8042-069E609AB57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1965278" y="4899546"/>
            <a:ext cx="5240740" cy="1596788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69707" name="Rectangle 11"/>
          <p:cNvSpPr>
            <a:spLocks noChangeArrowheads="1"/>
          </p:cNvSpPr>
          <p:nvPr/>
        </p:nvSpPr>
        <p:spPr bwMode="auto">
          <a:xfrm>
            <a:off x="2017713" y="1348354"/>
            <a:ext cx="5173662" cy="34010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69706" name="Object 10"/>
          <p:cNvGraphicFramePr>
            <a:graphicFrameLocks noChangeAspect="1"/>
          </p:cNvGraphicFramePr>
          <p:nvPr/>
        </p:nvGraphicFramePr>
        <p:xfrm>
          <a:off x="2695575" y="1545776"/>
          <a:ext cx="3619500" cy="4770438"/>
        </p:xfrm>
        <a:graphic>
          <a:graphicData uri="http://schemas.openxmlformats.org/presentationml/2006/ole">
            <p:oleObj spid="_x0000_s669706" name="Equation" r:id="rId4" imgW="1396800" imgH="1841400" progId="Equation.DSMT4">
              <p:embed/>
            </p:oleObj>
          </a:graphicData>
        </a:graphic>
      </p:graphicFrame>
      <p:sp>
        <p:nvSpPr>
          <p:cNvPr id="669708" name="Text Box 12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 Model (cont.)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7263A0-477A-4260-8042-069E609AB57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84515" y="805541"/>
            <a:ext cx="66928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Modeling equations for horizontal electric surface current: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61" name="Rectangle 33"/>
          <p:cNvSpPr>
            <a:spLocks noChangeArrowheads="1"/>
          </p:cNvSpPr>
          <p:nvPr/>
        </p:nvSpPr>
        <p:spPr bwMode="auto">
          <a:xfrm>
            <a:off x="5517490" y="2043237"/>
            <a:ext cx="2643188" cy="28305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62559" name="Object 31"/>
          <p:cNvGraphicFramePr>
            <a:graphicFrameLocks noChangeAspect="1"/>
          </p:cNvGraphicFramePr>
          <p:nvPr/>
        </p:nvGraphicFramePr>
        <p:xfrm>
          <a:off x="725488" y="1016000"/>
          <a:ext cx="1131887" cy="654050"/>
        </p:xfrm>
        <a:graphic>
          <a:graphicData uri="http://schemas.openxmlformats.org/presentationml/2006/ole">
            <p:oleObj spid="_x0000_s662559" name="Equation" r:id="rId4" imgW="330120" imgH="190440" progId="Equation.DSMT4">
              <p:embed/>
            </p:oleObj>
          </a:graphicData>
        </a:graphic>
      </p:graphicFrame>
      <p:graphicFrame>
        <p:nvGraphicFramePr>
          <p:cNvPr id="662560" name="Object 32"/>
          <p:cNvGraphicFramePr>
            <a:graphicFrameLocks noChangeAspect="1"/>
          </p:cNvGraphicFramePr>
          <p:nvPr/>
        </p:nvGraphicFramePr>
        <p:xfrm>
          <a:off x="5692775" y="2422525"/>
          <a:ext cx="2178050" cy="1909763"/>
        </p:xfrm>
        <a:graphic>
          <a:graphicData uri="http://schemas.openxmlformats.org/presentationml/2006/ole">
            <p:oleObj spid="_x0000_s662560" name="Equation" r:id="rId5" imgW="723600" imgH="634680" progId="Equation.DSMT4">
              <p:embed/>
            </p:oleObj>
          </a:graphicData>
        </a:graphic>
      </p:graphicFrame>
      <p:sp>
        <p:nvSpPr>
          <p:cNvPr id="662563" name="Text Box 35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 Model (cont.)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7263A0-477A-4260-8042-069E609AB57E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797050" y="1778001"/>
            <a:ext cx="2238376" cy="3482975"/>
            <a:chOff x="1797050" y="1778001"/>
            <a:chExt cx="2238376" cy="3482975"/>
          </a:xfrm>
        </p:grpSpPr>
        <p:grpSp>
          <p:nvGrpSpPr>
            <p:cNvPr id="662562" name="Group 34"/>
            <p:cNvGrpSpPr>
              <a:grpSpLocks/>
            </p:cNvGrpSpPr>
            <p:nvPr/>
          </p:nvGrpSpPr>
          <p:grpSpPr bwMode="auto">
            <a:xfrm>
              <a:off x="1797050" y="1778001"/>
              <a:ext cx="2238376" cy="3482975"/>
              <a:chOff x="1132" y="1120"/>
              <a:chExt cx="1410" cy="2194"/>
            </a:xfrm>
          </p:grpSpPr>
          <p:sp>
            <p:nvSpPr>
              <p:cNvPr id="662538" name="Line 10"/>
              <p:cNvSpPr>
                <a:spLocks noChangeShapeType="1"/>
              </p:cNvSpPr>
              <p:nvPr/>
            </p:nvSpPr>
            <p:spPr bwMode="auto">
              <a:xfrm>
                <a:off x="1621" y="1120"/>
                <a:ext cx="2" cy="2194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62539" name="Line 11"/>
              <p:cNvSpPr>
                <a:spLocks noChangeShapeType="1"/>
              </p:cNvSpPr>
              <p:nvPr/>
            </p:nvSpPr>
            <p:spPr bwMode="auto">
              <a:xfrm>
                <a:off x="2498" y="1167"/>
                <a:ext cx="0" cy="213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62542" name="Oval 14"/>
              <p:cNvSpPr>
                <a:spLocks noChangeArrowheads="1"/>
              </p:cNvSpPr>
              <p:nvPr/>
            </p:nvSpPr>
            <p:spPr bwMode="auto">
              <a:xfrm>
                <a:off x="1571" y="1609"/>
                <a:ext cx="79" cy="7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2543" name="Oval 15"/>
              <p:cNvSpPr>
                <a:spLocks noChangeArrowheads="1"/>
              </p:cNvSpPr>
              <p:nvPr/>
            </p:nvSpPr>
            <p:spPr bwMode="auto">
              <a:xfrm>
                <a:off x="2447" y="1594"/>
                <a:ext cx="79" cy="8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2546" name="Oval 18"/>
              <p:cNvSpPr>
                <a:spLocks noChangeArrowheads="1"/>
              </p:cNvSpPr>
              <p:nvPr/>
            </p:nvSpPr>
            <p:spPr bwMode="auto">
              <a:xfrm>
                <a:off x="1571" y="2788"/>
                <a:ext cx="95" cy="94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2547" name="Oval 19"/>
              <p:cNvSpPr>
                <a:spLocks noChangeArrowheads="1"/>
              </p:cNvSpPr>
              <p:nvPr/>
            </p:nvSpPr>
            <p:spPr bwMode="auto">
              <a:xfrm>
                <a:off x="2447" y="2781"/>
                <a:ext cx="95" cy="94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2548" name="Line 20"/>
              <p:cNvSpPr>
                <a:spLocks noChangeShapeType="1"/>
              </p:cNvSpPr>
              <p:nvPr/>
            </p:nvSpPr>
            <p:spPr bwMode="auto">
              <a:xfrm>
                <a:off x="1614" y="2167"/>
                <a:ext cx="877" cy="2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662550" name="Object 22"/>
              <p:cNvGraphicFramePr>
                <a:graphicFrameLocks noChangeAspect="1"/>
              </p:cNvGraphicFramePr>
              <p:nvPr/>
            </p:nvGraphicFramePr>
            <p:xfrm>
              <a:off x="1682" y="1441"/>
              <a:ext cx="761" cy="349"/>
            </p:xfrm>
            <a:graphic>
              <a:graphicData uri="http://schemas.openxmlformats.org/presentationml/2006/ole">
                <p:oleObj spid="_x0000_s662550" name="Equation" r:id="rId6" imgW="444240" imgH="203040" progId="Equation.DSMT4">
                  <p:embed/>
                </p:oleObj>
              </a:graphicData>
            </a:graphic>
          </p:graphicFrame>
          <p:graphicFrame>
            <p:nvGraphicFramePr>
              <p:cNvPr id="662552" name="Object 24"/>
              <p:cNvGraphicFramePr>
                <a:graphicFrameLocks noChangeAspect="1"/>
              </p:cNvGraphicFramePr>
              <p:nvPr/>
            </p:nvGraphicFramePr>
            <p:xfrm>
              <a:off x="1857" y="2323"/>
              <a:ext cx="413" cy="367"/>
            </p:xfrm>
            <a:graphic>
              <a:graphicData uri="http://schemas.openxmlformats.org/presentationml/2006/ole">
                <p:oleObj spid="_x0000_s662552" name="Equation" r:id="rId7" imgW="228600" imgH="203040" progId="Equation.DSMT4">
                  <p:embed/>
                </p:oleObj>
              </a:graphicData>
            </a:graphic>
          </p:graphicFrame>
          <p:graphicFrame>
            <p:nvGraphicFramePr>
              <p:cNvPr id="662553" name="Object 25"/>
              <p:cNvGraphicFramePr>
                <a:graphicFrameLocks noChangeAspect="1"/>
              </p:cNvGraphicFramePr>
              <p:nvPr/>
            </p:nvGraphicFramePr>
            <p:xfrm>
              <a:off x="1132" y="1192"/>
              <a:ext cx="413" cy="367"/>
            </p:xfrm>
            <a:graphic>
              <a:graphicData uri="http://schemas.openxmlformats.org/presentationml/2006/ole">
                <p:oleObj spid="_x0000_s662553" name="Equation" r:id="rId8" imgW="228600" imgH="203040" progId="Equation.DSMT4">
                  <p:embed/>
                </p:oleObj>
              </a:graphicData>
            </a:graphic>
          </p:graphicFrame>
          <p:sp>
            <p:nvSpPr>
              <p:cNvPr id="662554" name="Oval 26"/>
              <p:cNvSpPr>
                <a:spLocks noChangeArrowheads="1"/>
              </p:cNvSpPr>
              <p:nvPr/>
            </p:nvSpPr>
            <p:spPr bwMode="auto">
              <a:xfrm>
                <a:off x="1876" y="1982"/>
                <a:ext cx="349" cy="337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2555" name="Line 27"/>
              <p:cNvSpPr>
                <a:spLocks noChangeShapeType="1"/>
              </p:cNvSpPr>
              <p:nvPr/>
            </p:nvSpPr>
            <p:spPr bwMode="auto">
              <a:xfrm flipH="1">
                <a:off x="1941" y="2157"/>
                <a:ext cx="22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triangle" w="lg" len="lg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26" name="Straight Arrow Connector 25"/>
            <p:cNvCxnSpPr/>
            <p:nvPr/>
          </p:nvCxnSpPr>
          <p:spPr bwMode="auto">
            <a:xfrm flipV="1">
              <a:off x="2579427" y="1951629"/>
              <a:ext cx="0" cy="43672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ChangeArrowheads="1"/>
          </p:cNvSpPr>
          <p:nvPr/>
        </p:nvSpPr>
        <p:spPr bwMode="auto">
          <a:xfrm>
            <a:off x="5397749" y="2033339"/>
            <a:ext cx="2643188" cy="28305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0723" name="Text Box 3"/>
          <p:cNvSpPr txBox="1">
            <a:spLocks noChangeArrowheads="1"/>
          </p:cNvSpPr>
          <p:nvPr/>
        </p:nvSpPr>
        <p:spPr bwMode="auto">
          <a:xfrm>
            <a:off x="17938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 Model (cont.)</a:t>
            </a:r>
          </a:p>
        </p:txBody>
      </p:sp>
      <p:graphicFrame>
        <p:nvGraphicFramePr>
          <p:cNvPr id="670738" name="Object 18"/>
          <p:cNvGraphicFramePr>
            <a:graphicFrameLocks noChangeAspect="1"/>
          </p:cNvGraphicFramePr>
          <p:nvPr/>
        </p:nvGraphicFramePr>
        <p:xfrm>
          <a:off x="746125" y="1016000"/>
          <a:ext cx="1090613" cy="654050"/>
        </p:xfrm>
        <a:graphic>
          <a:graphicData uri="http://schemas.openxmlformats.org/presentationml/2006/ole">
            <p:oleObj spid="_x0000_s670738" name="Equation" r:id="rId4" imgW="317160" imgH="190440" progId="Equation.DSMT4">
              <p:embed/>
            </p:oleObj>
          </a:graphicData>
        </a:graphic>
      </p:graphicFrame>
      <p:graphicFrame>
        <p:nvGraphicFramePr>
          <p:cNvPr id="670740" name="Object 20"/>
          <p:cNvGraphicFramePr>
            <a:graphicFrameLocks noChangeAspect="1"/>
          </p:cNvGraphicFramePr>
          <p:nvPr/>
        </p:nvGraphicFramePr>
        <p:xfrm>
          <a:off x="5613400" y="2466975"/>
          <a:ext cx="2141538" cy="1946275"/>
        </p:xfrm>
        <a:graphic>
          <a:graphicData uri="http://schemas.openxmlformats.org/presentationml/2006/ole">
            <p:oleObj spid="_x0000_s670740" name="Equation" r:id="rId5" imgW="698400" imgH="634680" progId="Equation.DSMT4">
              <p:embed/>
            </p:oleObj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7263A0-477A-4260-8042-069E609AB57E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833563" y="1777238"/>
            <a:ext cx="2202625" cy="3459780"/>
            <a:chOff x="1833563" y="1777238"/>
            <a:chExt cx="2202625" cy="3459780"/>
          </a:xfrm>
        </p:grpSpPr>
        <p:sp>
          <p:nvSpPr>
            <p:cNvPr id="670724" name="Line 4"/>
            <p:cNvSpPr>
              <a:spLocks noChangeShapeType="1"/>
            </p:cNvSpPr>
            <p:nvPr/>
          </p:nvSpPr>
          <p:spPr bwMode="auto">
            <a:xfrm>
              <a:off x="2573335" y="1777238"/>
              <a:ext cx="3610" cy="345978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0725" name="Line 5"/>
            <p:cNvSpPr>
              <a:spLocks noChangeShapeType="1"/>
            </p:cNvSpPr>
            <p:nvPr/>
          </p:nvSpPr>
          <p:spPr bwMode="auto">
            <a:xfrm flipH="1">
              <a:off x="3951287" y="1888177"/>
              <a:ext cx="3195" cy="330771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0726" name="Oval 6"/>
            <p:cNvSpPr>
              <a:spLocks noChangeArrowheads="1"/>
            </p:cNvSpPr>
            <p:nvPr/>
          </p:nvSpPr>
          <p:spPr bwMode="auto">
            <a:xfrm>
              <a:off x="2505838" y="2554288"/>
              <a:ext cx="125412" cy="12382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0727" name="Oval 7"/>
            <p:cNvSpPr>
              <a:spLocks noChangeArrowheads="1"/>
            </p:cNvSpPr>
            <p:nvPr/>
          </p:nvSpPr>
          <p:spPr bwMode="auto">
            <a:xfrm>
              <a:off x="3885375" y="2530475"/>
              <a:ext cx="125413" cy="13652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0728" name="Oval 8"/>
            <p:cNvSpPr>
              <a:spLocks noChangeArrowheads="1"/>
            </p:cNvSpPr>
            <p:nvPr/>
          </p:nvSpPr>
          <p:spPr bwMode="auto">
            <a:xfrm>
              <a:off x="2482088" y="4425950"/>
              <a:ext cx="150812" cy="14922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0729" name="Oval 9"/>
            <p:cNvSpPr>
              <a:spLocks noChangeArrowheads="1"/>
            </p:cNvSpPr>
            <p:nvPr/>
          </p:nvSpPr>
          <p:spPr bwMode="auto">
            <a:xfrm>
              <a:off x="3885375" y="4414838"/>
              <a:ext cx="150813" cy="14922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0730" name="Line 10"/>
            <p:cNvSpPr>
              <a:spLocks noChangeShapeType="1"/>
            </p:cNvSpPr>
            <p:nvPr/>
          </p:nvSpPr>
          <p:spPr bwMode="auto">
            <a:xfrm>
              <a:off x="2562988" y="3440113"/>
              <a:ext cx="1377950" cy="317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70731" name="Object 11"/>
            <p:cNvGraphicFramePr>
              <a:graphicFrameLocks noChangeAspect="1"/>
            </p:cNvGraphicFramePr>
            <p:nvPr/>
          </p:nvGraphicFramePr>
          <p:xfrm>
            <a:off x="2703844" y="2287588"/>
            <a:ext cx="1139825" cy="554037"/>
          </p:xfrm>
          <a:graphic>
            <a:graphicData uri="http://schemas.openxmlformats.org/presentationml/2006/ole">
              <p:oleObj spid="_x0000_s670731" name="Equation" r:id="rId6" imgW="419040" imgH="203040" progId="Equation.DSMT4">
                <p:embed/>
              </p:oleObj>
            </a:graphicData>
          </a:graphic>
        </p:graphicFrame>
        <p:graphicFrame>
          <p:nvGraphicFramePr>
            <p:cNvPr id="670733" name="Object 13"/>
            <p:cNvGraphicFramePr>
              <a:graphicFrameLocks noChangeAspect="1"/>
            </p:cNvGraphicFramePr>
            <p:nvPr/>
          </p:nvGraphicFramePr>
          <p:xfrm>
            <a:off x="2984500" y="3687763"/>
            <a:ext cx="582613" cy="582612"/>
          </p:xfrm>
          <a:graphic>
            <a:graphicData uri="http://schemas.openxmlformats.org/presentationml/2006/ole">
              <p:oleObj spid="_x0000_s670733" name="Equation" r:id="rId7" imgW="203040" imgH="203040" progId="Equation.DSMT4">
                <p:embed/>
              </p:oleObj>
            </a:graphicData>
          </a:graphic>
        </p:graphicFrame>
        <p:graphicFrame>
          <p:nvGraphicFramePr>
            <p:cNvPr id="670734" name="Object 14"/>
            <p:cNvGraphicFramePr>
              <a:graphicFrameLocks noChangeAspect="1"/>
            </p:cNvGraphicFramePr>
            <p:nvPr/>
          </p:nvGraphicFramePr>
          <p:xfrm>
            <a:off x="1833563" y="2070100"/>
            <a:ext cx="582612" cy="582613"/>
          </p:xfrm>
          <a:graphic>
            <a:graphicData uri="http://schemas.openxmlformats.org/presentationml/2006/ole">
              <p:oleObj spid="_x0000_s670734" name="Equation" r:id="rId8" imgW="203040" imgH="203040" progId="Equation.DSMT4">
                <p:embed/>
              </p:oleObj>
            </a:graphicData>
          </a:graphic>
        </p:graphicFrame>
        <p:sp>
          <p:nvSpPr>
            <p:cNvPr id="670735" name="Oval 15"/>
            <p:cNvSpPr>
              <a:spLocks noChangeArrowheads="1"/>
            </p:cNvSpPr>
            <p:nvPr/>
          </p:nvSpPr>
          <p:spPr bwMode="auto">
            <a:xfrm>
              <a:off x="2978150" y="3146425"/>
              <a:ext cx="554038" cy="534988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0736" name="Line 16"/>
            <p:cNvSpPr>
              <a:spLocks noChangeShapeType="1"/>
            </p:cNvSpPr>
            <p:nvPr/>
          </p:nvSpPr>
          <p:spPr bwMode="auto">
            <a:xfrm flipH="1">
              <a:off x="3081338" y="3424238"/>
              <a:ext cx="34925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flipV="1">
              <a:off x="2579427" y="1951629"/>
              <a:ext cx="0" cy="43672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 bwMode="auto">
          <a:xfrm>
            <a:off x="3152633" y="3562066"/>
            <a:ext cx="2770495" cy="791570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71747" name="Text Box 3"/>
          <p:cNvSpPr txBox="1">
            <a:spLocks noChangeArrowheads="1"/>
          </p:cNvSpPr>
          <p:nvPr/>
        </p:nvSpPr>
        <p:spPr bwMode="auto">
          <a:xfrm>
            <a:off x="92474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671772" name="Text Box 28"/>
          <p:cNvSpPr txBox="1">
            <a:spLocks noChangeArrowheads="1"/>
          </p:cNvSpPr>
          <p:nvPr/>
        </p:nvSpPr>
        <p:spPr bwMode="auto">
          <a:xfrm>
            <a:off x="3529251" y="3728730"/>
            <a:ext cx="82708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Find</a:t>
            </a:r>
          </a:p>
        </p:txBody>
      </p:sp>
      <p:graphicFrame>
        <p:nvGraphicFramePr>
          <p:cNvPr id="671773" name="Object 29"/>
          <p:cNvGraphicFramePr>
            <a:graphicFrameLocks noChangeAspect="1"/>
          </p:cNvGraphicFramePr>
          <p:nvPr/>
        </p:nvGraphicFramePr>
        <p:xfrm>
          <a:off x="4270967" y="3738209"/>
          <a:ext cx="1351910" cy="451536"/>
        </p:xfrm>
        <a:graphic>
          <a:graphicData uri="http://schemas.openxmlformats.org/presentationml/2006/ole">
            <p:oleObj spid="_x0000_s671773" name="Equation" r:id="rId4" imgW="571320" imgH="190440" progId="Equation.DSMT4">
              <p:embed/>
            </p:oleObj>
          </a:graphicData>
        </a:graphic>
      </p:graphicFrame>
      <p:graphicFrame>
        <p:nvGraphicFramePr>
          <p:cNvPr id="671774" name="Object 30"/>
          <p:cNvGraphicFramePr>
            <a:graphicFrameLocks noChangeAspect="1"/>
          </p:cNvGraphicFramePr>
          <p:nvPr/>
        </p:nvGraphicFramePr>
        <p:xfrm>
          <a:off x="1163638" y="4762500"/>
          <a:ext cx="6291262" cy="1316038"/>
        </p:xfrm>
        <a:graphic>
          <a:graphicData uri="http://schemas.openxmlformats.org/presentationml/2006/ole">
            <p:oleObj spid="_x0000_s671774" name="Equation" r:id="rId5" imgW="2489040" imgH="520560" progId="Equation.DSMT4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7263A0-477A-4260-8042-069E609AB57E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962839" y="1079876"/>
            <a:ext cx="5245432" cy="1954852"/>
            <a:chOff x="2003783" y="1257300"/>
            <a:chExt cx="5245432" cy="1954852"/>
          </a:xfrm>
        </p:grpSpPr>
        <p:sp>
          <p:nvSpPr>
            <p:cNvPr id="671763" name="Rectangle 19"/>
            <p:cNvSpPr>
              <a:spLocks noChangeArrowheads="1"/>
            </p:cNvSpPr>
            <p:nvPr/>
          </p:nvSpPr>
          <p:spPr bwMode="auto">
            <a:xfrm>
              <a:off x="2012950" y="2187575"/>
              <a:ext cx="5227638" cy="936625"/>
            </a:xfrm>
            <a:prstGeom prst="rect">
              <a:avLst/>
            </a:prstGeom>
            <a:solidFill>
              <a:srgbClr val="969696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1765" name="Line 21"/>
            <p:cNvSpPr>
              <a:spLocks noChangeShapeType="1"/>
            </p:cNvSpPr>
            <p:nvPr/>
          </p:nvSpPr>
          <p:spPr bwMode="auto">
            <a:xfrm>
              <a:off x="3890963" y="2740025"/>
              <a:ext cx="1174750" cy="158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71766" name="Object 22"/>
            <p:cNvGraphicFramePr>
              <a:graphicFrameLocks noChangeAspect="1"/>
            </p:cNvGraphicFramePr>
            <p:nvPr/>
          </p:nvGraphicFramePr>
          <p:xfrm>
            <a:off x="5133975" y="2248913"/>
            <a:ext cx="1889125" cy="481012"/>
          </p:xfrm>
          <a:graphic>
            <a:graphicData uri="http://schemas.openxmlformats.org/presentationml/2006/ole">
              <p:oleObj spid="_x0000_s671766" name="Equation" r:id="rId6" imgW="850680" imgH="215640" progId="Equation.DSMT4">
                <p:embed/>
              </p:oleObj>
            </a:graphicData>
          </a:graphic>
        </p:graphicFrame>
        <p:sp>
          <p:nvSpPr>
            <p:cNvPr id="671768" name="Rectangle 24"/>
            <p:cNvSpPr>
              <a:spLocks noChangeArrowheads="1"/>
            </p:cNvSpPr>
            <p:nvPr/>
          </p:nvSpPr>
          <p:spPr bwMode="auto">
            <a:xfrm>
              <a:off x="2003783" y="3125337"/>
              <a:ext cx="5245432" cy="86815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1769" name="Rectangle 25"/>
            <p:cNvSpPr>
              <a:spLocks noChangeArrowheads="1"/>
            </p:cNvSpPr>
            <p:nvPr/>
          </p:nvSpPr>
          <p:spPr bwMode="auto">
            <a:xfrm>
              <a:off x="2013045" y="1257300"/>
              <a:ext cx="5226244" cy="936625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rot="5400000" flipV="1">
              <a:off x="4517410" y="2524836"/>
              <a:ext cx="0" cy="43672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Text Box 2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672779" name="Text Box 11"/>
          <p:cNvSpPr txBox="1">
            <a:spLocks noChangeArrowheads="1"/>
          </p:cNvSpPr>
          <p:nvPr/>
        </p:nvSpPr>
        <p:spPr bwMode="auto">
          <a:xfrm>
            <a:off x="540343" y="3471863"/>
            <a:ext cx="107473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672782" name="Object 14"/>
          <p:cNvGraphicFramePr>
            <a:graphicFrameLocks noChangeAspect="1"/>
          </p:cNvGraphicFramePr>
          <p:nvPr/>
        </p:nvGraphicFramePr>
        <p:xfrm>
          <a:off x="631825" y="1092200"/>
          <a:ext cx="2462213" cy="1789113"/>
        </p:xfrm>
        <a:graphic>
          <a:graphicData uri="http://schemas.openxmlformats.org/presentationml/2006/ole">
            <p:oleObj spid="_x0000_s672782" name="Equation" r:id="rId4" imgW="1066680" imgH="774360" progId="Equation.DSMT4">
              <p:embed/>
            </p:oleObj>
          </a:graphicData>
        </a:graphic>
      </p:graphicFrame>
      <p:graphicFrame>
        <p:nvGraphicFramePr>
          <p:cNvPr id="672783" name="Object 15"/>
          <p:cNvGraphicFramePr>
            <a:graphicFrameLocks noChangeAspect="1"/>
          </p:cNvGraphicFramePr>
          <p:nvPr/>
        </p:nvGraphicFramePr>
        <p:xfrm>
          <a:off x="990861" y="3927618"/>
          <a:ext cx="7261225" cy="1933575"/>
        </p:xfrm>
        <a:graphic>
          <a:graphicData uri="http://schemas.openxmlformats.org/presentationml/2006/ole">
            <p:oleObj spid="_x0000_s672783" name="Equation" r:id="rId5" imgW="3098520" imgH="825480" progId="Equation.DSMT4">
              <p:embed/>
            </p:oleObj>
          </a:graphicData>
        </a:graphic>
      </p:graphicFrame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7263A0-477A-4260-8042-069E609AB57E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3906839" y="1181100"/>
            <a:ext cx="4670425" cy="2159000"/>
            <a:chOff x="3906839" y="1181100"/>
            <a:chExt cx="4670425" cy="2159000"/>
          </a:xfrm>
        </p:grpSpPr>
        <p:graphicFrame>
          <p:nvGraphicFramePr>
            <p:cNvPr id="672816" name="Object 48"/>
            <p:cNvGraphicFramePr>
              <a:graphicFrameLocks noChangeAspect="1"/>
            </p:cNvGraphicFramePr>
            <p:nvPr/>
          </p:nvGraphicFramePr>
          <p:xfrm>
            <a:off x="7026276" y="1379538"/>
            <a:ext cx="1550988" cy="566737"/>
          </p:xfrm>
          <a:graphic>
            <a:graphicData uri="http://schemas.openxmlformats.org/presentationml/2006/ole">
              <p:oleObj spid="_x0000_s672816" name="Equation" r:id="rId6" imgW="660240" imgH="241200" progId="Equation.DSMT4">
                <p:embed/>
              </p:oleObj>
            </a:graphicData>
          </a:graphic>
        </p:graphicFrame>
        <p:sp>
          <p:nvSpPr>
            <p:cNvPr id="672817" name="Line 49"/>
            <p:cNvSpPr>
              <a:spLocks noChangeShapeType="1"/>
            </p:cNvSpPr>
            <p:nvPr/>
          </p:nvSpPr>
          <p:spPr bwMode="auto">
            <a:xfrm flipV="1">
              <a:off x="5253038" y="1593850"/>
              <a:ext cx="0" cy="159861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72818" name="Object 50"/>
            <p:cNvGraphicFramePr>
              <a:graphicFrameLocks noChangeAspect="1"/>
            </p:cNvGraphicFramePr>
            <p:nvPr/>
          </p:nvGraphicFramePr>
          <p:xfrm>
            <a:off x="5143501" y="1181100"/>
            <a:ext cx="284631" cy="344488"/>
          </p:xfrm>
          <a:graphic>
            <a:graphicData uri="http://schemas.openxmlformats.org/presentationml/2006/ole">
              <p:oleObj spid="_x0000_s672818" name="Equation" r:id="rId7" imgW="126720" imgH="152280" progId="Equation.DSMT4">
                <p:embed/>
              </p:oleObj>
            </a:graphicData>
          </a:graphic>
        </p:graphicFrame>
        <p:sp>
          <p:nvSpPr>
            <p:cNvPr id="672819" name="Line 51"/>
            <p:cNvSpPr>
              <a:spLocks noChangeShapeType="1"/>
            </p:cNvSpPr>
            <p:nvPr/>
          </p:nvSpPr>
          <p:spPr bwMode="auto">
            <a:xfrm>
              <a:off x="3906839" y="3192462"/>
              <a:ext cx="3052102" cy="20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72820" name="Object 52"/>
            <p:cNvGraphicFramePr>
              <a:graphicFrameLocks noChangeAspect="1"/>
            </p:cNvGraphicFramePr>
            <p:nvPr/>
          </p:nvGraphicFramePr>
          <p:xfrm>
            <a:off x="7105651" y="3022600"/>
            <a:ext cx="286293" cy="317500"/>
          </p:xfrm>
          <a:graphic>
            <a:graphicData uri="http://schemas.openxmlformats.org/presentationml/2006/ole">
              <p:oleObj spid="_x0000_s672820" name="Equation" r:id="rId8" imgW="114120" imgH="126720" progId="Equation.DSMT4">
                <p:embed/>
              </p:oleObj>
            </a:graphicData>
          </a:graphic>
        </p:graphicFrame>
        <p:sp>
          <p:nvSpPr>
            <p:cNvPr id="672821" name="Line 53"/>
            <p:cNvSpPr>
              <a:spLocks noChangeShapeType="1"/>
            </p:cNvSpPr>
            <p:nvPr/>
          </p:nvSpPr>
          <p:spPr bwMode="auto">
            <a:xfrm flipV="1">
              <a:off x="5253038" y="2566988"/>
              <a:ext cx="1001713" cy="62547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2822" name="Line 54"/>
            <p:cNvSpPr>
              <a:spLocks noChangeShapeType="1"/>
            </p:cNvSpPr>
            <p:nvPr/>
          </p:nvSpPr>
          <p:spPr bwMode="auto">
            <a:xfrm flipH="1" flipV="1">
              <a:off x="4581526" y="2154238"/>
              <a:ext cx="671513" cy="10382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2823" name="Line 55"/>
            <p:cNvSpPr>
              <a:spLocks noChangeShapeType="1"/>
            </p:cNvSpPr>
            <p:nvPr/>
          </p:nvSpPr>
          <p:spPr bwMode="auto">
            <a:xfrm flipV="1">
              <a:off x="5159376" y="2944813"/>
              <a:ext cx="174625" cy="11747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2824" name="Line 56"/>
            <p:cNvSpPr>
              <a:spLocks noChangeShapeType="1"/>
            </p:cNvSpPr>
            <p:nvPr/>
          </p:nvSpPr>
          <p:spPr bwMode="auto">
            <a:xfrm>
              <a:off x="5326063" y="2941638"/>
              <a:ext cx="103188" cy="15557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2825" name="Arc 57"/>
            <p:cNvSpPr>
              <a:spLocks/>
            </p:cNvSpPr>
            <p:nvPr/>
          </p:nvSpPr>
          <p:spPr bwMode="auto">
            <a:xfrm>
              <a:off x="5540376" y="3011488"/>
              <a:ext cx="101600" cy="1809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72826" name="Object 58"/>
            <p:cNvGraphicFramePr>
              <a:graphicFrameLocks noChangeAspect="1"/>
            </p:cNvGraphicFramePr>
            <p:nvPr/>
          </p:nvGraphicFramePr>
          <p:xfrm>
            <a:off x="5756276" y="2120900"/>
            <a:ext cx="273368" cy="455613"/>
          </p:xfrm>
          <a:graphic>
            <a:graphicData uri="http://schemas.openxmlformats.org/presentationml/2006/ole">
              <p:oleObj spid="_x0000_s672826" name="Equation" r:id="rId9" imgW="114120" imgH="190440" progId="Equation.DSMT4">
                <p:embed/>
              </p:oleObj>
            </a:graphicData>
          </a:graphic>
        </p:graphicFrame>
        <p:graphicFrame>
          <p:nvGraphicFramePr>
            <p:cNvPr id="672827" name="Object 59"/>
            <p:cNvGraphicFramePr>
              <a:graphicFrameLocks noChangeAspect="1"/>
            </p:cNvGraphicFramePr>
            <p:nvPr/>
          </p:nvGraphicFramePr>
          <p:xfrm>
            <a:off x="4224338" y="2220913"/>
            <a:ext cx="296862" cy="493712"/>
          </p:xfrm>
          <a:graphic>
            <a:graphicData uri="http://schemas.openxmlformats.org/presentationml/2006/ole">
              <p:oleObj spid="_x0000_s672827" name="Equation" r:id="rId10" imgW="114120" imgH="190440" progId="Equation.DSMT4">
                <p:embed/>
              </p:oleObj>
            </a:graphicData>
          </a:graphic>
        </p:graphicFrame>
        <p:sp>
          <p:nvSpPr>
            <p:cNvPr id="672829" name="Line 61"/>
            <p:cNvSpPr>
              <a:spLocks noChangeShapeType="1"/>
            </p:cNvSpPr>
            <p:nvPr/>
          </p:nvSpPr>
          <p:spPr bwMode="auto">
            <a:xfrm flipV="1">
              <a:off x="5246688" y="2006600"/>
              <a:ext cx="1897063" cy="11731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72830" name="Object 62"/>
            <p:cNvGraphicFramePr>
              <a:graphicFrameLocks noChangeAspect="1"/>
            </p:cNvGraphicFramePr>
            <p:nvPr/>
          </p:nvGraphicFramePr>
          <p:xfrm>
            <a:off x="5994401" y="2697163"/>
            <a:ext cx="284163" cy="538162"/>
          </p:xfrm>
          <a:graphic>
            <a:graphicData uri="http://schemas.openxmlformats.org/presentationml/2006/ole">
              <p:oleObj spid="_x0000_s672830" name="Equation" r:id="rId11" imgW="114120" imgH="215640" progId="Equation.DSMT4">
                <p:embed/>
              </p:oleObj>
            </a:graphicData>
          </a:graphic>
        </p:graphicFrame>
        <p:sp>
          <p:nvSpPr>
            <p:cNvPr id="672828" name="Oval 60"/>
            <p:cNvSpPr>
              <a:spLocks noChangeArrowheads="1"/>
            </p:cNvSpPr>
            <p:nvPr/>
          </p:nvSpPr>
          <p:spPr bwMode="auto">
            <a:xfrm>
              <a:off x="7075488" y="1965325"/>
              <a:ext cx="109538" cy="10953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672831" name="Object 63"/>
          <p:cNvGraphicFramePr>
            <a:graphicFrameLocks noChangeAspect="1"/>
          </p:cNvGraphicFramePr>
          <p:nvPr/>
        </p:nvGraphicFramePr>
        <p:xfrm>
          <a:off x="1042716" y="6045960"/>
          <a:ext cx="3038118" cy="629840"/>
        </p:xfrm>
        <a:graphic>
          <a:graphicData uri="http://schemas.openxmlformats.org/presentationml/2006/ole">
            <p:oleObj spid="_x0000_s672831" name="Equation" r:id="rId12" imgW="2019240" imgH="419040" progId="Equation.DSMT4">
              <p:embed/>
            </p:oleObj>
          </a:graphicData>
        </a:graphic>
      </p:graphicFrame>
      <p:graphicFrame>
        <p:nvGraphicFramePr>
          <p:cNvPr id="672832" name="Object 64"/>
          <p:cNvGraphicFramePr>
            <a:graphicFrameLocks noChangeAspect="1"/>
          </p:cNvGraphicFramePr>
          <p:nvPr/>
        </p:nvGraphicFramePr>
        <p:xfrm>
          <a:off x="4594225" y="6046788"/>
          <a:ext cx="3421063" cy="630237"/>
        </p:xfrm>
        <a:graphic>
          <a:graphicData uri="http://schemas.openxmlformats.org/presentationml/2006/ole">
            <p:oleObj spid="_x0000_s672832" name="Equation" r:id="rId13" imgW="227304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15430</TotalTime>
  <Words>631</Words>
  <Application>Microsoft Office PowerPoint</Application>
  <PresentationFormat>On-screen Show (4:3)</PresentationFormat>
  <Paragraphs>139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Times New Roman</vt:lpstr>
      <vt:lpstr>Symbol</vt:lpstr>
      <vt:lpstr>Wingdings</vt:lpstr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Summary of Results for All Sources</vt:lpstr>
      <vt:lpstr>Slide 18</vt:lpstr>
      <vt:lpstr>Slide 19</vt:lpstr>
      <vt:lpstr>Slide 20</vt:lpstr>
      <vt:lpstr>Slide 21</vt:lpstr>
      <vt:lpstr>Slide 22</vt:lpstr>
      <vt:lpstr>Slide 23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1074</cp:revision>
  <cp:lastPrinted>1999-08-25T18:07:04Z</cp:lastPrinted>
  <dcterms:created xsi:type="dcterms:W3CDTF">1999-08-24T13:57:19Z</dcterms:created>
  <dcterms:modified xsi:type="dcterms:W3CDTF">2016-04-26T02:02:11Z</dcterms:modified>
</cp:coreProperties>
</file>