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5" r:id="rId1"/>
    <p:sldMasterId id="2147483667" r:id="rId2"/>
  </p:sldMasterIdLst>
  <p:notesMasterIdLst>
    <p:notesMasterId r:id="rId49"/>
  </p:notesMasterIdLst>
  <p:handoutMasterIdLst>
    <p:handoutMasterId r:id="rId50"/>
  </p:handoutMasterIdLst>
  <p:sldIdLst>
    <p:sldId id="333" r:id="rId3"/>
    <p:sldId id="500" r:id="rId4"/>
    <p:sldId id="516" r:id="rId5"/>
    <p:sldId id="517" r:id="rId6"/>
    <p:sldId id="518" r:id="rId7"/>
    <p:sldId id="519" r:id="rId8"/>
    <p:sldId id="532" r:id="rId9"/>
    <p:sldId id="520" r:id="rId10"/>
    <p:sldId id="521" r:id="rId11"/>
    <p:sldId id="539" r:id="rId12"/>
    <p:sldId id="538" r:id="rId13"/>
    <p:sldId id="522" r:id="rId14"/>
    <p:sldId id="546" r:id="rId15"/>
    <p:sldId id="523" r:id="rId16"/>
    <p:sldId id="533" r:id="rId17"/>
    <p:sldId id="524" r:id="rId18"/>
    <p:sldId id="525" r:id="rId19"/>
    <p:sldId id="559" r:id="rId20"/>
    <p:sldId id="526" r:id="rId21"/>
    <p:sldId id="544" r:id="rId22"/>
    <p:sldId id="543" r:id="rId23"/>
    <p:sldId id="534" r:id="rId24"/>
    <p:sldId id="535" r:id="rId25"/>
    <p:sldId id="547" r:id="rId26"/>
    <p:sldId id="548" r:id="rId27"/>
    <p:sldId id="549" r:id="rId28"/>
    <p:sldId id="550" r:id="rId29"/>
    <p:sldId id="551" r:id="rId30"/>
    <p:sldId id="552" r:id="rId31"/>
    <p:sldId id="553" r:id="rId32"/>
    <p:sldId id="554" r:id="rId33"/>
    <p:sldId id="560" r:id="rId34"/>
    <p:sldId id="536" r:id="rId35"/>
    <p:sldId id="542" r:id="rId36"/>
    <p:sldId id="537" r:id="rId37"/>
    <p:sldId id="540" r:id="rId38"/>
    <p:sldId id="545" r:id="rId39"/>
    <p:sldId id="541" r:id="rId40"/>
    <p:sldId id="561" r:id="rId41"/>
    <p:sldId id="564" r:id="rId42"/>
    <p:sldId id="565" r:id="rId43"/>
    <p:sldId id="566" r:id="rId44"/>
    <p:sldId id="555" r:id="rId45"/>
    <p:sldId id="556" r:id="rId46"/>
    <p:sldId id="557" r:id="rId47"/>
    <p:sldId id="558" r:id="rId48"/>
  </p:sldIdLst>
  <p:sldSz cx="9144000" cy="6858000" type="screen4x3"/>
  <p:notesSz cx="7315200" cy="9601200"/>
  <p:embeddedFontLst>
    <p:embeddedFont>
      <p:font typeface="Calibri" pitchFamily="34" charset="0"/>
      <p:regular r:id="rId51"/>
      <p:bold r:id="rId52"/>
      <p:italic r:id="rId53"/>
      <p:boldItalic r:id="rId5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99"/>
    <a:srgbClr val="33CC33"/>
    <a:srgbClr val="FF9933"/>
    <a:srgbClr val="0000CC"/>
    <a:srgbClr val="6699FF"/>
    <a:srgbClr val="969696"/>
    <a:srgbClr val="FF99FF"/>
    <a:srgbClr val="C0C0C0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-1860" y="-252"/>
      </p:cViewPr>
      <p:guideLst>
        <p:guide orient="horz" pos="2158"/>
        <p:guide pos="29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11"/>
    </p:cViewPr>
  </p:sorterViewPr>
  <p:notesViewPr>
    <p:cSldViewPr snapToGrid="0">
      <p:cViewPr varScale="1">
        <p:scale>
          <a:sx n="26" d="100"/>
          <a:sy n="26" d="100"/>
        </p:scale>
        <p:origin x="-1320" y="-90"/>
      </p:cViewPr>
      <p:guideLst>
        <p:guide orient="horz" pos="3024"/>
        <p:guide pos="230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3.fntdata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1.fntdata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40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39.wmf"/><Relationship Id="rId5" Type="http://schemas.openxmlformats.org/officeDocument/2006/relationships/image" Target="../media/image34.wmf"/><Relationship Id="rId4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image" Target="../media/image60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12" Type="http://schemas.openxmlformats.org/officeDocument/2006/relationships/image" Target="../media/image59.wmf"/><Relationship Id="rId2" Type="http://schemas.openxmlformats.org/officeDocument/2006/relationships/image" Target="../media/image49.wmf"/><Relationship Id="rId16" Type="http://schemas.openxmlformats.org/officeDocument/2006/relationships/image" Target="../media/image63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11" Type="http://schemas.openxmlformats.org/officeDocument/2006/relationships/image" Target="../media/image58.wmf"/><Relationship Id="rId5" Type="http://schemas.openxmlformats.org/officeDocument/2006/relationships/image" Target="../media/image52.wmf"/><Relationship Id="rId15" Type="http://schemas.openxmlformats.org/officeDocument/2006/relationships/image" Target="../media/image62.wmf"/><Relationship Id="rId10" Type="http://schemas.openxmlformats.org/officeDocument/2006/relationships/image" Target="../media/image57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Relationship Id="rId14" Type="http://schemas.openxmlformats.org/officeDocument/2006/relationships/image" Target="../media/image61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image" Target="../media/image71.wmf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12" Type="http://schemas.openxmlformats.org/officeDocument/2006/relationships/image" Target="../media/image70.wmf"/><Relationship Id="rId2" Type="http://schemas.openxmlformats.org/officeDocument/2006/relationships/image" Target="../media/image65.wmf"/><Relationship Id="rId16" Type="http://schemas.openxmlformats.org/officeDocument/2006/relationships/image" Target="../media/image74.wmf"/><Relationship Id="rId1" Type="http://schemas.openxmlformats.org/officeDocument/2006/relationships/image" Target="../media/image64.wmf"/><Relationship Id="rId6" Type="http://schemas.openxmlformats.org/officeDocument/2006/relationships/image" Target="../media/image54.wmf"/><Relationship Id="rId11" Type="http://schemas.openxmlformats.org/officeDocument/2006/relationships/image" Target="../media/image69.wmf"/><Relationship Id="rId5" Type="http://schemas.openxmlformats.org/officeDocument/2006/relationships/image" Target="../media/image67.wmf"/><Relationship Id="rId15" Type="http://schemas.openxmlformats.org/officeDocument/2006/relationships/image" Target="../media/image73.wmf"/><Relationship Id="rId10" Type="http://schemas.openxmlformats.org/officeDocument/2006/relationships/image" Target="../media/image68.wmf"/><Relationship Id="rId4" Type="http://schemas.openxmlformats.org/officeDocument/2006/relationships/image" Target="../media/image66.wmf"/><Relationship Id="rId9" Type="http://schemas.openxmlformats.org/officeDocument/2006/relationships/image" Target="../media/image57.wmf"/><Relationship Id="rId14" Type="http://schemas.openxmlformats.org/officeDocument/2006/relationships/image" Target="../media/image72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image" Target="../media/image59.wmf"/><Relationship Id="rId3" Type="http://schemas.openxmlformats.org/officeDocument/2006/relationships/image" Target="../media/image77.wmf"/><Relationship Id="rId7" Type="http://schemas.openxmlformats.org/officeDocument/2006/relationships/image" Target="../media/image80.wmf"/><Relationship Id="rId12" Type="http://schemas.openxmlformats.org/officeDocument/2006/relationships/image" Target="../media/image81.wmf"/><Relationship Id="rId2" Type="http://schemas.openxmlformats.org/officeDocument/2006/relationships/image" Target="../media/image76.wmf"/><Relationship Id="rId16" Type="http://schemas.openxmlformats.org/officeDocument/2006/relationships/image" Target="../media/image83.wmf"/><Relationship Id="rId1" Type="http://schemas.openxmlformats.org/officeDocument/2006/relationships/image" Target="../media/image75.wmf"/><Relationship Id="rId6" Type="http://schemas.openxmlformats.org/officeDocument/2006/relationships/image" Target="../media/image79.wmf"/><Relationship Id="rId11" Type="http://schemas.openxmlformats.org/officeDocument/2006/relationships/image" Target="../media/image57.wmf"/><Relationship Id="rId5" Type="http://schemas.openxmlformats.org/officeDocument/2006/relationships/image" Target="../media/image51.wmf"/><Relationship Id="rId15" Type="http://schemas.openxmlformats.org/officeDocument/2006/relationships/image" Target="../media/image82.wmf"/><Relationship Id="rId10" Type="http://schemas.openxmlformats.org/officeDocument/2006/relationships/image" Target="../media/image56.wmf"/><Relationship Id="rId4" Type="http://schemas.openxmlformats.org/officeDocument/2006/relationships/image" Target="../media/image78.wmf"/><Relationship Id="rId9" Type="http://schemas.openxmlformats.org/officeDocument/2006/relationships/image" Target="../media/image55.wmf"/><Relationship Id="rId14" Type="http://schemas.openxmlformats.org/officeDocument/2006/relationships/image" Target="../media/image6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17.wmf"/><Relationship Id="rId1" Type="http://schemas.openxmlformats.org/officeDocument/2006/relationships/image" Target="../media/image84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4" Type="http://schemas.openxmlformats.org/officeDocument/2006/relationships/image" Target="../media/image9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90.wmf"/><Relationship Id="rId1" Type="http://schemas.openxmlformats.org/officeDocument/2006/relationships/image" Target="../media/image9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95.wmf"/><Relationship Id="rId1" Type="http://schemas.openxmlformats.org/officeDocument/2006/relationships/image" Target="../media/image10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4" Type="http://schemas.openxmlformats.org/officeDocument/2006/relationships/image" Target="../media/image10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5" Type="http://schemas.openxmlformats.org/officeDocument/2006/relationships/image" Target="../media/image17.wmf"/><Relationship Id="rId4" Type="http://schemas.openxmlformats.org/officeDocument/2006/relationships/image" Target="../media/image110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7.wmf"/><Relationship Id="rId1" Type="http://schemas.openxmlformats.org/officeDocument/2006/relationships/image" Target="../media/image111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image" Target="../media/image52.wmf"/><Relationship Id="rId7" Type="http://schemas.openxmlformats.org/officeDocument/2006/relationships/image" Target="../media/image117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6" Type="http://schemas.openxmlformats.org/officeDocument/2006/relationships/image" Target="../media/image116.wmf"/><Relationship Id="rId11" Type="http://schemas.openxmlformats.org/officeDocument/2006/relationships/image" Target="../media/image121.wmf"/><Relationship Id="rId5" Type="http://schemas.openxmlformats.org/officeDocument/2006/relationships/image" Target="../media/image115.wmf"/><Relationship Id="rId10" Type="http://schemas.openxmlformats.org/officeDocument/2006/relationships/image" Target="../media/image120.wmf"/><Relationship Id="rId4" Type="http://schemas.openxmlformats.org/officeDocument/2006/relationships/image" Target="../media/image53.wmf"/><Relationship Id="rId9" Type="http://schemas.openxmlformats.org/officeDocument/2006/relationships/image" Target="../media/image119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5" Type="http://schemas.openxmlformats.org/officeDocument/2006/relationships/image" Target="../media/image126.wmf"/><Relationship Id="rId4" Type="http://schemas.openxmlformats.org/officeDocument/2006/relationships/image" Target="../media/image125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image" Target="../media/image126.wmf"/><Relationship Id="rId1" Type="http://schemas.openxmlformats.org/officeDocument/2006/relationships/image" Target="../media/image127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wmf"/><Relationship Id="rId1" Type="http://schemas.openxmlformats.org/officeDocument/2006/relationships/image" Target="../media/image129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wmf"/><Relationship Id="rId1" Type="http://schemas.openxmlformats.org/officeDocument/2006/relationships/image" Target="../media/image13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1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7.wmf"/><Relationship Id="rId1" Type="http://schemas.openxmlformats.org/officeDocument/2006/relationships/image" Target="../media/image111.wmf"/><Relationship Id="rId5" Type="http://schemas.openxmlformats.org/officeDocument/2006/relationships/image" Target="../media/image133.wmf"/><Relationship Id="rId4" Type="http://schemas.openxmlformats.org/officeDocument/2006/relationships/image" Target="../media/image129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image" Target="../media/image134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image" Target="../media/image135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wmf"/><Relationship Id="rId1" Type="http://schemas.openxmlformats.org/officeDocument/2006/relationships/image" Target="../media/image139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wmf"/><Relationship Id="rId1" Type="http://schemas.openxmlformats.org/officeDocument/2006/relationships/image" Target="../media/image141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wmf"/><Relationship Id="rId2" Type="http://schemas.openxmlformats.org/officeDocument/2006/relationships/image" Target="../media/image144.wmf"/><Relationship Id="rId1" Type="http://schemas.openxmlformats.org/officeDocument/2006/relationships/image" Target="../media/image143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wmf"/><Relationship Id="rId1" Type="http://schemas.openxmlformats.org/officeDocument/2006/relationships/image" Target="../media/image147.wmf"/></Relationships>
</file>

<file path=ppt/drawings/_rels/vmlDrawing3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wmf"/><Relationship Id="rId3" Type="http://schemas.openxmlformats.org/officeDocument/2006/relationships/image" Target="../media/image151.wmf"/><Relationship Id="rId7" Type="http://schemas.openxmlformats.org/officeDocument/2006/relationships/image" Target="../media/image154.wmf"/><Relationship Id="rId2" Type="http://schemas.openxmlformats.org/officeDocument/2006/relationships/image" Target="../media/image150.wmf"/><Relationship Id="rId1" Type="http://schemas.openxmlformats.org/officeDocument/2006/relationships/image" Target="../media/image149.wmf"/><Relationship Id="rId6" Type="http://schemas.openxmlformats.org/officeDocument/2006/relationships/image" Target="../media/image153.wmf"/><Relationship Id="rId5" Type="http://schemas.openxmlformats.org/officeDocument/2006/relationships/image" Target="../media/image4.wmf"/><Relationship Id="rId4" Type="http://schemas.openxmlformats.org/officeDocument/2006/relationships/image" Target="../media/image152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wmf"/><Relationship Id="rId2" Type="http://schemas.openxmlformats.org/officeDocument/2006/relationships/image" Target="../media/image157.wmf"/><Relationship Id="rId1" Type="http://schemas.openxmlformats.org/officeDocument/2006/relationships/image" Target="../media/image15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wmf"/><Relationship Id="rId2" Type="http://schemas.openxmlformats.org/officeDocument/2006/relationships/image" Target="../media/image160.wmf"/><Relationship Id="rId1" Type="http://schemas.openxmlformats.org/officeDocument/2006/relationships/image" Target="../media/image15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fld id="{015FA350-024F-43C8-AF2A-F7F3E46DAAE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fld id="{B765F380-8D26-4E32-A45C-49D873CD7EA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2433B0-667F-44DE-B7F7-2CE181C0965E}" type="slidenum">
              <a:rPr lang="en-US"/>
              <a:pPr/>
              <a:t>1</a:t>
            </a:fld>
            <a:endParaRPr lang="en-US"/>
          </a:p>
        </p:txBody>
      </p:sp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2A6B69-3F0E-4FEC-B4AE-485436ECA6CA}" type="slidenum">
              <a:rPr lang="en-US"/>
              <a:pPr/>
              <a:t>10</a:t>
            </a:fld>
            <a:endParaRPr lang="en-US"/>
          </a:p>
        </p:txBody>
      </p:sp>
      <p:sp>
        <p:nvSpPr>
          <p:cNvPr id="74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9FE3BF-D5B7-4F69-8BD6-178CED73B057}" type="slidenum">
              <a:rPr lang="en-US"/>
              <a:pPr/>
              <a:t>11</a:t>
            </a:fld>
            <a:endParaRPr lang="en-US"/>
          </a:p>
        </p:txBody>
      </p:sp>
      <p:sp>
        <p:nvSpPr>
          <p:cNvPr id="74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8960C1-B49D-4F46-8F4F-690F7F16FDDE}" type="slidenum">
              <a:rPr lang="en-US"/>
              <a:pPr/>
              <a:t>12</a:t>
            </a:fld>
            <a:endParaRPr lang="en-US"/>
          </a:p>
        </p:txBody>
      </p:sp>
      <p:sp>
        <p:nvSpPr>
          <p:cNvPr id="74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8960C1-B49D-4F46-8F4F-690F7F16FDDE}" type="slidenum">
              <a:rPr lang="en-US"/>
              <a:pPr/>
              <a:t>13</a:t>
            </a:fld>
            <a:endParaRPr lang="en-US"/>
          </a:p>
        </p:txBody>
      </p:sp>
      <p:sp>
        <p:nvSpPr>
          <p:cNvPr id="74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A68854-8429-4594-B5DA-98219348427B}" type="slidenum">
              <a:rPr lang="en-US"/>
              <a:pPr/>
              <a:t>14</a:t>
            </a:fld>
            <a:endParaRPr lang="en-US"/>
          </a:p>
        </p:txBody>
      </p:sp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8D3DA0-B27A-40AF-BED2-CE8B3217BAF9}" type="slidenum">
              <a:rPr lang="en-US"/>
              <a:pPr/>
              <a:t>15</a:t>
            </a:fld>
            <a:endParaRPr lang="en-US"/>
          </a:p>
        </p:txBody>
      </p:sp>
      <p:sp>
        <p:nvSpPr>
          <p:cNvPr id="74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E25CAF-8436-4290-B03D-56B6C7D2626A}" type="slidenum">
              <a:rPr lang="en-US"/>
              <a:pPr/>
              <a:t>16</a:t>
            </a:fld>
            <a:endParaRPr lang="en-US"/>
          </a:p>
        </p:txBody>
      </p:sp>
      <p:sp>
        <p:nvSpPr>
          <p:cNvPr id="74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DD3538-B21E-4C7A-ABA3-3C0E3F48530D}" type="slidenum">
              <a:rPr lang="en-US"/>
              <a:pPr/>
              <a:t>17</a:t>
            </a:fld>
            <a:endParaRPr lang="en-US"/>
          </a:p>
        </p:txBody>
      </p:sp>
      <p:sp>
        <p:nvSpPr>
          <p:cNvPr id="74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B60DA-59C3-4523-BD5E-44ECF5C48FF5}" type="slidenum">
              <a:rPr lang="en-US"/>
              <a:pPr/>
              <a:t>18</a:t>
            </a:fld>
            <a:endParaRPr lang="en-US"/>
          </a:p>
        </p:txBody>
      </p:sp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38CF6D-CBDA-4D39-9477-6839BC70607E}" type="slidenum">
              <a:rPr lang="en-US"/>
              <a:pPr/>
              <a:t>19</a:t>
            </a:fld>
            <a:endParaRPr lang="en-US"/>
          </a:p>
        </p:txBody>
      </p:sp>
      <p:sp>
        <p:nvSpPr>
          <p:cNvPr id="74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73AF22-5736-4C95-AA57-839D911A9788}" type="slidenum">
              <a:rPr lang="en-US"/>
              <a:pPr/>
              <a:t>2</a:t>
            </a:fld>
            <a:endParaRPr lang="en-US"/>
          </a:p>
        </p:txBody>
      </p:sp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E1A58-DEE4-44B1-8408-07CDD42701B9}" type="slidenum">
              <a:rPr lang="en-US"/>
              <a:pPr/>
              <a:t>20</a:t>
            </a:fld>
            <a:endParaRPr lang="en-US"/>
          </a:p>
        </p:txBody>
      </p:sp>
      <p:sp>
        <p:nvSpPr>
          <p:cNvPr id="76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1D0C48-2A9F-44D7-946B-B7D086B9958B}" type="slidenum">
              <a:rPr lang="en-US"/>
              <a:pPr/>
              <a:t>21</a:t>
            </a:fld>
            <a:endParaRPr lang="en-US"/>
          </a:p>
        </p:txBody>
      </p:sp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14404E-B306-4A7F-BCF5-5370230CB42E}" type="slidenum">
              <a:rPr lang="en-US"/>
              <a:pPr/>
              <a:t>22</a:t>
            </a:fld>
            <a:endParaRPr lang="en-US"/>
          </a:p>
        </p:txBody>
      </p:sp>
      <p:sp>
        <p:nvSpPr>
          <p:cNvPr id="75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6C7D5B-4CEF-48D1-9E92-45270AF554BB}" type="slidenum">
              <a:rPr lang="en-US"/>
              <a:pPr/>
              <a:t>23</a:t>
            </a:fld>
            <a:endParaRPr lang="en-US"/>
          </a:p>
        </p:txBody>
      </p:sp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6C7D5B-4CEF-48D1-9E92-45270AF554BB}" type="slidenum">
              <a:rPr lang="en-US"/>
              <a:pPr/>
              <a:t>24</a:t>
            </a:fld>
            <a:endParaRPr lang="en-US"/>
          </a:p>
        </p:txBody>
      </p:sp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6C7D5B-4CEF-48D1-9E92-45270AF554BB}" type="slidenum">
              <a:rPr lang="en-US"/>
              <a:pPr/>
              <a:t>25</a:t>
            </a:fld>
            <a:endParaRPr lang="en-US"/>
          </a:p>
        </p:txBody>
      </p:sp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6C7D5B-4CEF-48D1-9E92-45270AF554BB}" type="slidenum">
              <a:rPr lang="en-US"/>
              <a:pPr/>
              <a:t>26</a:t>
            </a:fld>
            <a:endParaRPr lang="en-US"/>
          </a:p>
        </p:txBody>
      </p:sp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F58A95-2526-4273-AF66-95B9EE9035A8}" type="slidenum">
              <a:rPr lang="en-US"/>
              <a:pPr/>
              <a:t>27</a:t>
            </a:fld>
            <a:endParaRPr lang="en-US"/>
          </a:p>
        </p:txBody>
      </p:sp>
      <p:sp>
        <p:nvSpPr>
          <p:cNvPr id="72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788500-9C99-4BDE-A0B0-9C5E5FDAF33C}" type="slidenum">
              <a:rPr lang="en-US"/>
              <a:pPr/>
              <a:t>28</a:t>
            </a:fld>
            <a:endParaRPr lang="en-US"/>
          </a:p>
        </p:txBody>
      </p:sp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5AF565-B237-4015-94D6-42CD46B8BC08}" type="slidenum">
              <a:rPr lang="en-US"/>
              <a:pPr/>
              <a:t>29</a:t>
            </a:fld>
            <a:endParaRPr lang="en-US"/>
          </a:p>
        </p:txBody>
      </p:sp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CEA80F-824D-4323-B5EF-B3F4327A785F}" type="slidenum">
              <a:rPr lang="en-US"/>
              <a:pPr/>
              <a:t>3</a:t>
            </a:fld>
            <a:endParaRPr lang="en-US"/>
          </a:p>
        </p:txBody>
      </p:sp>
      <p:sp>
        <p:nvSpPr>
          <p:cNvPr id="73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5AF565-B237-4015-94D6-42CD46B8BC08}" type="slidenum">
              <a:rPr lang="en-US"/>
              <a:pPr/>
              <a:t>30</a:t>
            </a:fld>
            <a:endParaRPr lang="en-US"/>
          </a:p>
        </p:txBody>
      </p:sp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5AF565-B237-4015-94D6-42CD46B8BC08}" type="slidenum">
              <a:rPr lang="en-US"/>
              <a:pPr/>
              <a:t>31</a:t>
            </a:fld>
            <a:endParaRPr lang="en-US"/>
          </a:p>
        </p:txBody>
      </p:sp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6C7D5B-4CEF-48D1-9E92-45270AF554BB}" type="slidenum">
              <a:rPr lang="en-US"/>
              <a:pPr/>
              <a:t>32</a:t>
            </a:fld>
            <a:endParaRPr lang="en-US"/>
          </a:p>
        </p:txBody>
      </p:sp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A92211-9428-4208-BC39-987E41E4430C}" type="slidenum">
              <a:rPr lang="en-US"/>
              <a:pPr/>
              <a:t>33</a:t>
            </a:fld>
            <a:endParaRPr lang="en-US"/>
          </a:p>
        </p:txBody>
      </p:sp>
      <p:sp>
        <p:nvSpPr>
          <p:cNvPr id="75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9ABF5-A1A2-43D8-B149-6503637527EE}" type="slidenum">
              <a:rPr lang="en-US"/>
              <a:pPr/>
              <a:t>34</a:t>
            </a:fld>
            <a:endParaRPr lang="en-US"/>
          </a:p>
        </p:txBody>
      </p:sp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F45EA-2769-4160-A3EA-D08A9D56D98D}" type="slidenum">
              <a:rPr lang="en-US"/>
              <a:pPr/>
              <a:t>35</a:t>
            </a:fld>
            <a:endParaRPr lang="en-US"/>
          </a:p>
        </p:txBody>
      </p:sp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E14B36-FADF-4EE8-87B3-BB4300269215}" type="slidenum">
              <a:rPr lang="en-US"/>
              <a:pPr/>
              <a:t>36</a:t>
            </a:fld>
            <a:endParaRPr lang="en-US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DF9E1E-64C9-4482-826F-93A0F2126A21}" type="slidenum">
              <a:rPr lang="en-US"/>
              <a:pPr/>
              <a:t>37</a:t>
            </a:fld>
            <a:endParaRPr lang="en-US"/>
          </a:p>
        </p:txBody>
      </p:sp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002C70-AF10-4DB1-BC5E-F7E8E33DE68A}" type="slidenum">
              <a:rPr lang="en-US"/>
              <a:pPr/>
              <a:t>38</a:t>
            </a:fld>
            <a:endParaRPr lang="en-US"/>
          </a:p>
        </p:txBody>
      </p:sp>
      <p:sp>
        <p:nvSpPr>
          <p:cNvPr id="75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643924-0BD8-458A-9D05-D88FA5D6E589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5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CFDD38-3AFC-44CC-A94A-C8E774C29502}" type="slidenum">
              <a:rPr lang="en-US"/>
              <a:pPr/>
              <a:t>4</a:t>
            </a:fld>
            <a:endParaRPr lang="en-US"/>
          </a:p>
        </p:txBody>
      </p:sp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3D259D-95D1-4B6C-A68D-8DD29415D26F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5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C0137C-12AF-4DDF-AFCB-965CD325BB94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5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523644-A212-4B6F-B9EB-FFB88579013C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5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AE93D-9677-4ED3-B676-83BD79BC6722}" type="slidenum">
              <a:rPr lang="en-US"/>
              <a:pPr/>
              <a:t>43</a:t>
            </a:fld>
            <a:endParaRPr lang="en-US"/>
          </a:p>
        </p:txBody>
      </p:sp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1E4FB0-604B-4288-9D5A-126009B99636}" type="slidenum">
              <a:rPr lang="en-US"/>
              <a:pPr/>
              <a:t>44</a:t>
            </a:fld>
            <a:endParaRPr lang="en-US"/>
          </a:p>
        </p:txBody>
      </p:sp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308D0B-DB83-4A4E-AB3F-155FFA49D4AD}" type="slidenum">
              <a:rPr lang="en-US"/>
              <a:pPr/>
              <a:t>45</a:t>
            </a:fld>
            <a:endParaRPr lang="en-US"/>
          </a:p>
        </p:txBody>
      </p:sp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498EC9-1E0B-4B0B-B7F2-E7F70D41C03E}" type="slidenum">
              <a:rPr lang="en-US"/>
              <a:pPr/>
              <a:t>46</a:t>
            </a:fld>
            <a:endParaRPr lang="en-US"/>
          </a:p>
        </p:txBody>
      </p:sp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D7E737-0C9B-4E2E-9F3C-5A355D5B03D6}" type="slidenum">
              <a:rPr lang="en-US"/>
              <a:pPr/>
              <a:t>5</a:t>
            </a:fld>
            <a:endParaRPr lang="en-US"/>
          </a:p>
        </p:txBody>
      </p:sp>
      <p:sp>
        <p:nvSpPr>
          <p:cNvPr id="73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083C72-E7A2-41BE-8337-B3D60DFFF612}" type="slidenum">
              <a:rPr lang="en-US"/>
              <a:pPr/>
              <a:t>6</a:t>
            </a:fld>
            <a:endParaRPr lang="en-U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A1240E-6F0C-460A-901B-7D6BE314D6C8}" type="slidenum">
              <a:rPr lang="en-US"/>
              <a:pPr/>
              <a:t>7</a:t>
            </a:fld>
            <a:endParaRPr lang="en-US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B60DA-59C3-4523-BD5E-44ECF5C48FF5}" type="slidenum">
              <a:rPr lang="en-US"/>
              <a:pPr/>
              <a:t>8</a:t>
            </a:fld>
            <a:endParaRPr lang="en-US"/>
          </a:p>
        </p:txBody>
      </p:sp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9E37E7-3572-409F-8F4D-D9728AA11870}" type="slidenum">
              <a:rPr lang="en-US"/>
              <a:pPr/>
              <a:t>9</a:t>
            </a:fld>
            <a:endParaRPr lang="en-US"/>
          </a:p>
        </p:txBody>
      </p:sp>
      <p:sp>
        <p:nvSpPr>
          <p:cNvPr id="74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66563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564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565" name="Rectangle 5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293813" y="7620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685800" y="34290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9C7263A0-477A-4260-8042-069E609AB5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9C7263A0-477A-4260-8042-069E609AB5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9C7263A0-477A-4260-8042-069E609AB5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66563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6564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66565" name="Rectangle 5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293813" y="7620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685800" y="34290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76BFBF1B-4C15-40E1-A9BB-3B1B3E09961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76BFBF1B-4C15-40E1-A9BB-3B1B3E09961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76BFBF1B-4C15-40E1-A9BB-3B1B3E09961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76BFBF1B-4C15-40E1-A9BB-3B1B3E09961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76BFBF1B-4C15-40E1-A9BB-3B1B3E09961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76BFBF1B-4C15-40E1-A9BB-3B1B3E09961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76BFBF1B-4C15-40E1-A9BB-3B1B3E09961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76BFBF1B-4C15-40E1-A9BB-3B1B3E09961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9C7263A0-477A-4260-8042-069E609AB5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76BFBF1B-4C15-40E1-A9BB-3B1B3E09961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76BFBF1B-4C15-40E1-A9BB-3B1B3E09961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76BFBF1B-4C15-40E1-A9BB-3B1B3E09961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76BFBF1B-4C15-40E1-A9BB-3B1B3E09961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9C7263A0-477A-4260-8042-069E609AB5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9C7263A0-477A-4260-8042-069E609AB5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9C7263A0-477A-4260-8042-069E609AB5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9C7263A0-477A-4260-8042-069E609AB5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9C7263A0-477A-4260-8042-069E609AB5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9C7263A0-477A-4260-8042-069E609AB5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9C7263A0-477A-4260-8042-069E609AB5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9C7263A0-477A-4260-8042-069E609AB5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76BFBF1B-4C15-40E1-A9BB-3B1B3E09961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9.bin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38.bin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37.bin"/><Relationship Id="rId9" Type="http://schemas.openxmlformats.org/officeDocument/2006/relationships/oleObject" Target="../embeddings/oleObject4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oleObject" Target="../embeddings/oleObject61.bin"/><Relationship Id="rId18" Type="http://schemas.openxmlformats.org/officeDocument/2006/relationships/oleObject" Target="../embeddings/oleObject66.bin"/><Relationship Id="rId3" Type="http://schemas.openxmlformats.org/officeDocument/2006/relationships/notesSlide" Target="../notesSlides/notesSlide15.xml"/><Relationship Id="rId21" Type="http://schemas.openxmlformats.org/officeDocument/2006/relationships/oleObject" Target="../embeddings/oleObject69.bin"/><Relationship Id="rId7" Type="http://schemas.openxmlformats.org/officeDocument/2006/relationships/oleObject" Target="../embeddings/oleObject55.bin"/><Relationship Id="rId12" Type="http://schemas.openxmlformats.org/officeDocument/2006/relationships/oleObject" Target="../embeddings/oleObject60.bin"/><Relationship Id="rId17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4.bin"/><Relationship Id="rId20" Type="http://schemas.openxmlformats.org/officeDocument/2006/relationships/oleObject" Target="../embeddings/oleObject68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4.bin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63.bin"/><Relationship Id="rId10" Type="http://schemas.openxmlformats.org/officeDocument/2006/relationships/oleObject" Target="../embeddings/oleObject58.bin"/><Relationship Id="rId19" Type="http://schemas.openxmlformats.org/officeDocument/2006/relationships/oleObject" Target="../embeddings/oleObject67.bin"/><Relationship Id="rId4" Type="http://schemas.openxmlformats.org/officeDocument/2006/relationships/oleObject" Target="../embeddings/oleObject52.bin"/><Relationship Id="rId9" Type="http://schemas.openxmlformats.org/officeDocument/2006/relationships/oleObject" Target="../embeddings/oleObject57.bin"/><Relationship Id="rId14" Type="http://schemas.openxmlformats.org/officeDocument/2006/relationships/oleObject" Target="../embeddings/oleObject6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13" Type="http://schemas.openxmlformats.org/officeDocument/2006/relationships/oleObject" Target="../embeddings/oleObject79.bin"/><Relationship Id="rId18" Type="http://schemas.openxmlformats.org/officeDocument/2006/relationships/oleObject" Target="../embeddings/oleObject84.bin"/><Relationship Id="rId3" Type="http://schemas.openxmlformats.org/officeDocument/2006/relationships/notesSlide" Target="../notesSlides/notesSlide16.xml"/><Relationship Id="rId21" Type="http://schemas.openxmlformats.org/officeDocument/2006/relationships/oleObject" Target="../embeddings/oleObject87.bin"/><Relationship Id="rId7" Type="http://schemas.openxmlformats.org/officeDocument/2006/relationships/oleObject" Target="../embeddings/oleObject73.bin"/><Relationship Id="rId12" Type="http://schemas.openxmlformats.org/officeDocument/2006/relationships/oleObject" Target="../embeddings/oleObject78.bin"/><Relationship Id="rId17" Type="http://schemas.openxmlformats.org/officeDocument/2006/relationships/oleObject" Target="../embeddings/oleObject8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2.bin"/><Relationship Id="rId20" Type="http://schemas.openxmlformats.org/officeDocument/2006/relationships/oleObject" Target="../embeddings/oleObject86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2.bin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1.bin"/><Relationship Id="rId15" Type="http://schemas.openxmlformats.org/officeDocument/2006/relationships/oleObject" Target="../embeddings/oleObject81.bin"/><Relationship Id="rId10" Type="http://schemas.openxmlformats.org/officeDocument/2006/relationships/oleObject" Target="../embeddings/oleObject76.bin"/><Relationship Id="rId19" Type="http://schemas.openxmlformats.org/officeDocument/2006/relationships/oleObject" Target="../embeddings/oleObject85.bin"/><Relationship Id="rId4" Type="http://schemas.openxmlformats.org/officeDocument/2006/relationships/oleObject" Target="../embeddings/oleObject70.bin"/><Relationship Id="rId9" Type="http://schemas.openxmlformats.org/officeDocument/2006/relationships/oleObject" Target="../embeddings/oleObject75.bin"/><Relationship Id="rId14" Type="http://schemas.openxmlformats.org/officeDocument/2006/relationships/oleObject" Target="../embeddings/oleObject8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13" Type="http://schemas.openxmlformats.org/officeDocument/2006/relationships/oleObject" Target="../embeddings/oleObject97.bin"/><Relationship Id="rId18" Type="http://schemas.openxmlformats.org/officeDocument/2006/relationships/oleObject" Target="../embeddings/oleObject102.bin"/><Relationship Id="rId3" Type="http://schemas.openxmlformats.org/officeDocument/2006/relationships/notesSlide" Target="../notesSlides/notesSlide17.xml"/><Relationship Id="rId21" Type="http://schemas.openxmlformats.org/officeDocument/2006/relationships/oleObject" Target="../embeddings/oleObject105.bin"/><Relationship Id="rId7" Type="http://schemas.openxmlformats.org/officeDocument/2006/relationships/oleObject" Target="../embeddings/oleObject91.bin"/><Relationship Id="rId12" Type="http://schemas.openxmlformats.org/officeDocument/2006/relationships/oleObject" Target="../embeddings/oleObject96.bin"/><Relationship Id="rId17" Type="http://schemas.openxmlformats.org/officeDocument/2006/relationships/oleObject" Target="../embeddings/oleObject10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0.bin"/><Relationship Id="rId20" Type="http://schemas.openxmlformats.org/officeDocument/2006/relationships/oleObject" Target="../embeddings/oleObject104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90.bin"/><Relationship Id="rId11" Type="http://schemas.openxmlformats.org/officeDocument/2006/relationships/oleObject" Target="../embeddings/oleObject95.bin"/><Relationship Id="rId5" Type="http://schemas.openxmlformats.org/officeDocument/2006/relationships/oleObject" Target="../embeddings/oleObject89.bin"/><Relationship Id="rId15" Type="http://schemas.openxmlformats.org/officeDocument/2006/relationships/oleObject" Target="../embeddings/oleObject99.bin"/><Relationship Id="rId10" Type="http://schemas.openxmlformats.org/officeDocument/2006/relationships/oleObject" Target="../embeddings/oleObject94.bin"/><Relationship Id="rId19" Type="http://schemas.openxmlformats.org/officeDocument/2006/relationships/oleObject" Target="../embeddings/oleObject103.bin"/><Relationship Id="rId4" Type="http://schemas.openxmlformats.org/officeDocument/2006/relationships/oleObject" Target="../embeddings/oleObject88.bin"/><Relationship Id="rId9" Type="http://schemas.openxmlformats.org/officeDocument/2006/relationships/oleObject" Target="../embeddings/oleObject93.bin"/><Relationship Id="rId14" Type="http://schemas.openxmlformats.org/officeDocument/2006/relationships/oleObject" Target="../embeddings/oleObject98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10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08.bin"/><Relationship Id="rId5" Type="http://schemas.openxmlformats.org/officeDocument/2006/relationships/oleObject" Target="../embeddings/oleObject107.bin"/><Relationship Id="rId4" Type="http://schemas.openxmlformats.org/officeDocument/2006/relationships/oleObject" Target="../embeddings/oleObject106.bin"/><Relationship Id="rId9" Type="http://schemas.openxmlformats.org/officeDocument/2006/relationships/oleObject" Target="../embeddings/oleObject1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1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13.bin"/><Relationship Id="rId5" Type="http://schemas.openxmlformats.org/officeDocument/2006/relationships/image" Target="../media/image92.jpeg"/><Relationship Id="rId4" Type="http://schemas.openxmlformats.org/officeDocument/2006/relationships/oleObject" Target="../embeddings/oleObject11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9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17.bin"/><Relationship Id="rId5" Type="http://schemas.openxmlformats.org/officeDocument/2006/relationships/oleObject" Target="../embeddings/oleObject116.bin"/><Relationship Id="rId4" Type="http://schemas.openxmlformats.org/officeDocument/2006/relationships/oleObject" Target="../embeddings/oleObject11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21.bin"/><Relationship Id="rId5" Type="http://schemas.openxmlformats.org/officeDocument/2006/relationships/oleObject" Target="../embeddings/oleObject120.bin"/><Relationship Id="rId4" Type="http://schemas.openxmlformats.org/officeDocument/2006/relationships/oleObject" Target="../embeddings/oleObject119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6.bin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1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24.bin"/><Relationship Id="rId5" Type="http://schemas.openxmlformats.org/officeDocument/2006/relationships/oleObject" Target="../embeddings/oleObject123.bin"/><Relationship Id="rId4" Type="http://schemas.openxmlformats.org/officeDocument/2006/relationships/oleObject" Target="../embeddings/oleObject12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29.bin"/><Relationship Id="rId5" Type="http://schemas.openxmlformats.org/officeDocument/2006/relationships/oleObject" Target="../embeddings/oleObject128.bin"/><Relationship Id="rId4" Type="http://schemas.openxmlformats.org/officeDocument/2006/relationships/oleObject" Target="../embeddings/oleObject12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1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32.bin"/><Relationship Id="rId5" Type="http://schemas.openxmlformats.org/officeDocument/2006/relationships/oleObject" Target="../embeddings/oleObject131.bin"/><Relationship Id="rId4" Type="http://schemas.openxmlformats.org/officeDocument/2006/relationships/oleObject" Target="../embeddings/oleObject130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8.bin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1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36.bin"/><Relationship Id="rId5" Type="http://schemas.openxmlformats.org/officeDocument/2006/relationships/oleObject" Target="../embeddings/oleObject135.bin"/><Relationship Id="rId4" Type="http://schemas.openxmlformats.org/officeDocument/2006/relationships/oleObject" Target="../embeddings/oleObject13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41.bin"/><Relationship Id="rId5" Type="http://schemas.openxmlformats.org/officeDocument/2006/relationships/oleObject" Target="../embeddings/oleObject140.bin"/><Relationship Id="rId4" Type="http://schemas.openxmlformats.org/officeDocument/2006/relationships/oleObject" Target="../embeddings/oleObject139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6.bin"/><Relationship Id="rId13" Type="http://schemas.openxmlformats.org/officeDocument/2006/relationships/oleObject" Target="../embeddings/oleObject151.bin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145.bin"/><Relationship Id="rId12" Type="http://schemas.openxmlformats.org/officeDocument/2006/relationships/oleObject" Target="../embeddings/oleObject1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44.bin"/><Relationship Id="rId11" Type="http://schemas.openxmlformats.org/officeDocument/2006/relationships/oleObject" Target="../embeddings/oleObject149.bin"/><Relationship Id="rId5" Type="http://schemas.openxmlformats.org/officeDocument/2006/relationships/oleObject" Target="../embeddings/oleObject143.bin"/><Relationship Id="rId10" Type="http://schemas.openxmlformats.org/officeDocument/2006/relationships/oleObject" Target="../embeddings/oleObject148.bin"/><Relationship Id="rId4" Type="http://schemas.openxmlformats.org/officeDocument/2006/relationships/oleObject" Target="../embeddings/oleObject142.bin"/><Relationship Id="rId9" Type="http://schemas.openxmlformats.org/officeDocument/2006/relationships/oleObject" Target="../embeddings/oleObject147.bin"/><Relationship Id="rId14" Type="http://schemas.openxmlformats.org/officeDocument/2006/relationships/oleObject" Target="../embeddings/oleObject152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7.bin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1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55.bin"/><Relationship Id="rId5" Type="http://schemas.openxmlformats.org/officeDocument/2006/relationships/oleObject" Target="../embeddings/oleObject154.bin"/><Relationship Id="rId4" Type="http://schemas.openxmlformats.org/officeDocument/2006/relationships/oleObject" Target="../embeddings/oleObject15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60.bin"/><Relationship Id="rId5" Type="http://schemas.openxmlformats.org/officeDocument/2006/relationships/oleObject" Target="../embeddings/oleObject159.bin"/><Relationship Id="rId4" Type="http://schemas.openxmlformats.org/officeDocument/2006/relationships/oleObject" Target="../embeddings/oleObject15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oleObject" Target="../embeddings/oleObject162.bin"/><Relationship Id="rId4" Type="http://schemas.openxmlformats.org/officeDocument/2006/relationships/oleObject" Target="../embeddings/oleObject16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5" Type="http://schemas.openxmlformats.org/officeDocument/2006/relationships/oleObject" Target="../embeddings/oleObject164.bin"/><Relationship Id="rId4" Type="http://schemas.openxmlformats.org/officeDocument/2006/relationships/oleObject" Target="../embeddings/oleObject163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9.bin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1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67.bin"/><Relationship Id="rId5" Type="http://schemas.openxmlformats.org/officeDocument/2006/relationships/oleObject" Target="../embeddings/oleObject166.bin"/><Relationship Id="rId4" Type="http://schemas.openxmlformats.org/officeDocument/2006/relationships/oleObject" Target="../embeddings/oleObject16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5" Type="http://schemas.openxmlformats.org/officeDocument/2006/relationships/oleObject" Target="../embeddings/oleObject171.bin"/><Relationship Id="rId4" Type="http://schemas.openxmlformats.org/officeDocument/2006/relationships/oleObject" Target="../embeddings/oleObject170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5" Type="http://schemas.openxmlformats.org/officeDocument/2006/relationships/oleObject" Target="../embeddings/oleObject173.bin"/><Relationship Id="rId4" Type="http://schemas.openxmlformats.org/officeDocument/2006/relationships/oleObject" Target="../embeddings/oleObject172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3.vml"/><Relationship Id="rId5" Type="http://schemas.openxmlformats.org/officeDocument/2006/relationships/oleObject" Target="../embeddings/oleObject175.bin"/><Relationship Id="rId4" Type="http://schemas.openxmlformats.org/officeDocument/2006/relationships/oleObject" Target="../embeddings/oleObject17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4.vml"/><Relationship Id="rId5" Type="http://schemas.openxmlformats.org/officeDocument/2006/relationships/oleObject" Target="../embeddings/oleObject177.bin"/><Relationship Id="rId4" Type="http://schemas.openxmlformats.org/officeDocument/2006/relationships/oleObject" Target="../embeddings/oleObject176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80.bin"/><Relationship Id="rId5" Type="http://schemas.openxmlformats.org/officeDocument/2006/relationships/oleObject" Target="../embeddings/oleObject179.bin"/><Relationship Id="rId4" Type="http://schemas.openxmlformats.org/officeDocument/2006/relationships/oleObject" Target="../embeddings/oleObject178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6.vml"/><Relationship Id="rId4" Type="http://schemas.openxmlformats.org/officeDocument/2006/relationships/oleObject" Target="../embeddings/oleObject181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5" Type="http://schemas.openxmlformats.org/officeDocument/2006/relationships/oleObject" Target="../embeddings/oleObject183.bin"/><Relationship Id="rId4" Type="http://schemas.openxmlformats.org/officeDocument/2006/relationships/oleObject" Target="../embeddings/oleObject182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8.bin"/><Relationship Id="rId3" Type="http://schemas.openxmlformats.org/officeDocument/2006/relationships/notesSlide" Target="../notesSlides/notesSlide44.xml"/><Relationship Id="rId7" Type="http://schemas.openxmlformats.org/officeDocument/2006/relationships/oleObject" Target="../embeddings/oleObject1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86.bin"/><Relationship Id="rId11" Type="http://schemas.openxmlformats.org/officeDocument/2006/relationships/oleObject" Target="../embeddings/oleObject191.bin"/><Relationship Id="rId5" Type="http://schemas.openxmlformats.org/officeDocument/2006/relationships/oleObject" Target="../embeddings/oleObject185.bin"/><Relationship Id="rId10" Type="http://schemas.openxmlformats.org/officeDocument/2006/relationships/oleObject" Target="../embeddings/oleObject190.bin"/><Relationship Id="rId4" Type="http://schemas.openxmlformats.org/officeDocument/2006/relationships/oleObject" Target="../embeddings/oleObject184.bin"/><Relationship Id="rId9" Type="http://schemas.openxmlformats.org/officeDocument/2006/relationships/oleObject" Target="../embeddings/oleObject189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94.bin"/><Relationship Id="rId5" Type="http://schemas.openxmlformats.org/officeDocument/2006/relationships/oleObject" Target="../embeddings/oleObject193.bin"/><Relationship Id="rId4" Type="http://schemas.openxmlformats.org/officeDocument/2006/relationships/oleObject" Target="../embeddings/oleObject192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97.bin"/><Relationship Id="rId5" Type="http://schemas.openxmlformats.org/officeDocument/2006/relationships/oleObject" Target="../embeddings/oleObject196.bin"/><Relationship Id="rId4" Type="http://schemas.openxmlformats.org/officeDocument/2006/relationships/oleObject" Target="../embeddings/oleObject19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ext Box 2"/>
          <p:cNvSpPr txBox="1">
            <a:spLocks noChangeArrowheads="1"/>
          </p:cNvSpPr>
          <p:nvPr/>
        </p:nvSpPr>
        <p:spPr bwMode="auto">
          <a:xfrm>
            <a:off x="2854325" y="2414588"/>
            <a:ext cx="32845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bg2"/>
                </a:solidFill>
              </a:rPr>
              <a:t>Prof. David R. Jackson</a:t>
            </a:r>
          </a:p>
          <a:p>
            <a:pPr algn="ctr" eaLnBrk="0" hangingPunct="0"/>
            <a:r>
              <a:rPr lang="en-US" sz="2400">
                <a:solidFill>
                  <a:schemeClr val="bg2"/>
                </a:solidFill>
              </a:rPr>
              <a:t>ECE Dept.</a:t>
            </a:r>
          </a:p>
        </p:txBody>
      </p:sp>
      <p:sp>
        <p:nvSpPr>
          <p:cNvPr id="234499" name="Text Box 3"/>
          <p:cNvSpPr txBox="1">
            <a:spLocks noChangeArrowheads="1"/>
          </p:cNvSpPr>
          <p:nvPr/>
        </p:nvSpPr>
        <p:spPr bwMode="auto">
          <a:xfrm>
            <a:off x="3440947" y="1649413"/>
            <a:ext cx="19287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9933"/>
                </a:solidFill>
              </a:rPr>
              <a:t>Spring </a:t>
            </a:r>
            <a:r>
              <a:rPr lang="en-US" sz="2400" b="1" smtClean="0">
                <a:solidFill>
                  <a:srgbClr val="FF9933"/>
                </a:solidFill>
              </a:rPr>
              <a:t>2016</a:t>
            </a:r>
            <a:endParaRPr lang="en-US" sz="3200" dirty="0">
              <a:solidFill>
                <a:srgbClr val="FF9933"/>
              </a:solidFill>
            </a:endParaRPr>
          </a:p>
        </p:txBody>
      </p:sp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4329113" y="3976688"/>
            <a:ext cx="32654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000" dirty="0">
                <a:solidFill>
                  <a:schemeClr val="bg1"/>
                </a:solidFill>
              </a:rPr>
              <a:t>Notes </a:t>
            </a:r>
            <a:r>
              <a:rPr lang="en-US" sz="4000" dirty="0" smtClean="0">
                <a:solidFill>
                  <a:schemeClr val="bg1"/>
                </a:solidFill>
              </a:rPr>
              <a:t>40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34501" name="Text Box 5"/>
          <p:cNvSpPr txBox="1">
            <a:spLocks noChangeArrowheads="1"/>
          </p:cNvSpPr>
          <p:nvPr/>
        </p:nvSpPr>
        <p:spPr bwMode="auto">
          <a:xfrm>
            <a:off x="3324225" y="654050"/>
            <a:ext cx="251936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60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ECE 6341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Picture 7" descr="Animated image of spherical waves coming from a point source.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995" y="4079752"/>
            <a:ext cx="2451100" cy="245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7" name="Text Box 3"/>
          <p:cNvSpPr txBox="1">
            <a:spLocks noChangeArrowheads="1"/>
          </p:cNvSpPr>
          <p:nvPr/>
        </p:nvSpPr>
        <p:spPr bwMode="auto">
          <a:xfrm>
            <a:off x="1479217" y="1052608"/>
            <a:ext cx="257416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Poles (</a:t>
            </a:r>
            <a:r>
              <a:rPr lang="en-US" sz="2000" i="1" dirty="0" err="1" smtClean="0">
                <a:solidFill>
                  <a:schemeClr val="bg1"/>
                </a:solidFill>
                <a:latin typeface="+mn-lt"/>
              </a:rPr>
              <a:t>k</a:t>
            </a:r>
            <a:r>
              <a:rPr lang="en-US" sz="2000" i="1" baseline="-25000" dirty="0" err="1" smtClean="0">
                <a:solidFill>
                  <a:schemeClr val="bg1"/>
                </a:solidFill>
                <a:latin typeface="+mn-lt"/>
              </a:rPr>
              <a:t>y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= </a:t>
            </a:r>
            <a:r>
              <a:rPr lang="en-US" sz="2000" i="1" dirty="0" err="1" smtClean="0">
                <a:solidFill>
                  <a:schemeClr val="bg1"/>
                </a:solidFill>
                <a:latin typeface="+mn-lt"/>
              </a:rPr>
              <a:t>k</a:t>
            </a:r>
            <a:r>
              <a:rPr lang="en-US" sz="2000" i="1" baseline="-25000" dirty="0" err="1" smtClean="0">
                <a:solidFill>
                  <a:schemeClr val="bg1"/>
                </a:solidFill>
                <a:latin typeface="+mn-lt"/>
              </a:rPr>
              <a:t>yp</a:t>
            </a:r>
            <a:r>
              <a:rPr lang="en-US" sz="2000" dirty="0" smtClean="0">
                <a:solidFill>
                  <a:schemeClr val="bg1"/>
                </a:solidFill>
              </a:rPr>
              <a:t>):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717828" name="Object 4"/>
          <p:cNvGraphicFramePr>
            <a:graphicFrameLocks noChangeAspect="1"/>
          </p:cNvGraphicFramePr>
          <p:nvPr/>
        </p:nvGraphicFramePr>
        <p:xfrm>
          <a:off x="2419350" y="1770063"/>
          <a:ext cx="2816225" cy="593725"/>
        </p:xfrm>
        <a:graphic>
          <a:graphicData uri="http://schemas.openxmlformats.org/presentationml/2006/ole">
            <p:oleObj spid="_x0000_s717828" name="Equation" r:id="rId4" imgW="1079280" imgH="228600" progId="Equation.DSMT4">
              <p:embed/>
            </p:oleObj>
          </a:graphicData>
        </a:graphic>
      </p:graphicFrame>
      <p:graphicFrame>
        <p:nvGraphicFramePr>
          <p:cNvPr id="717830" name="Object 6"/>
          <p:cNvGraphicFramePr>
            <a:graphicFrameLocks noChangeAspect="1"/>
          </p:cNvGraphicFramePr>
          <p:nvPr/>
        </p:nvGraphicFramePr>
        <p:xfrm>
          <a:off x="2763379" y="4483471"/>
          <a:ext cx="2548850" cy="634173"/>
        </p:xfrm>
        <a:graphic>
          <a:graphicData uri="http://schemas.openxmlformats.org/presentationml/2006/ole">
            <p:oleObj spid="_x0000_s717830" name="Equation" r:id="rId5" imgW="1066680" imgH="266400" progId="Equation.DSMT4">
              <p:embed/>
            </p:oleObj>
          </a:graphicData>
        </a:graphic>
      </p:graphicFrame>
      <p:sp>
        <p:nvSpPr>
          <p:cNvPr id="717832" name="AutoShape 8"/>
          <p:cNvSpPr>
            <a:spLocks noChangeArrowheads="1"/>
          </p:cNvSpPr>
          <p:nvPr/>
        </p:nvSpPr>
        <p:spPr bwMode="auto">
          <a:xfrm>
            <a:off x="2063750" y="2833688"/>
            <a:ext cx="438150" cy="193675"/>
          </a:xfrm>
          <a:prstGeom prst="rightArrow">
            <a:avLst>
              <a:gd name="adj1" fmla="val 50000"/>
              <a:gd name="adj2" fmla="val 56557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833" name="Text Box 9"/>
          <p:cNvSpPr txBox="1">
            <a:spLocks noChangeArrowheads="1"/>
          </p:cNvSpPr>
          <p:nvPr/>
        </p:nvSpPr>
        <p:spPr bwMode="auto">
          <a:xfrm>
            <a:off x="14938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graphicFrame>
        <p:nvGraphicFramePr>
          <p:cNvPr id="717836" name="Object 12"/>
          <p:cNvGraphicFramePr>
            <a:graphicFrameLocks noChangeAspect="1"/>
          </p:cNvGraphicFramePr>
          <p:nvPr/>
        </p:nvGraphicFramePr>
        <p:xfrm>
          <a:off x="2841625" y="2633663"/>
          <a:ext cx="2120900" cy="593725"/>
        </p:xfrm>
        <a:graphic>
          <a:graphicData uri="http://schemas.openxmlformats.org/presentationml/2006/ole">
            <p:oleObj spid="_x0000_s717836" name="Equation" r:id="rId6" imgW="812520" imgH="228600" progId="Equation.DSMT4">
              <p:embed/>
            </p:oleObj>
          </a:graphicData>
        </a:graphic>
      </p:graphicFrame>
      <p:sp>
        <p:nvSpPr>
          <p:cNvPr id="717837" name="Text Box 13"/>
          <p:cNvSpPr txBox="1">
            <a:spLocks noChangeArrowheads="1"/>
          </p:cNvSpPr>
          <p:nvPr/>
        </p:nvSpPr>
        <p:spPr bwMode="auto">
          <a:xfrm>
            <a:off x="2124075" y="4030663"/>
            <a:ext cx="50323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Text Box 2"/>
          <p:cNvSpPr txBox="1">
            <a:spLocks noChangeArrowheads="1"/>
          </p:cNvSpPr>
          <p:nvPr/>
        </p:nvSpPr>
        <p:spPr bwMode="auto">
          <a:xfrm>
            <a:off x="868363" y="1128709"/>
            <a:ext cx="19510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Branch points:</a:t>
            </a:r>
          </a:p>
        </p:txBody>
      </p:sp>
      <p:sp>
        <p:nvSpPr>
          <p:cNvPr id="716828" name="Text Box 28"/>
          <p:cNvSpPr txBox="1">
            <a:spLocks noChangeArrowheads="1"/>
          </p:cNvSpPr>
          <p:nvPr/>
        </p:nvSpPr>
        <p:spPr bwMode="auto">
          <a:xfrm>
            <a:off x="981075" y="1849887"/>
            <a:ext cx="10239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Poles:</a:t>
            </a:r>
          </a:p>
        </p:txBody>
      </p:sp>
      <p:sp>
        <p:nvSpPr>
          <p:cNvPr id="716834" name="Text Box 34"/>
          <p:cNvSpPr txBox="1">
            <a:spLocks noChangeArrowheads="1"/>
          </p:cNvSpPr>
          <p:nvPr/>
        </p:nvSpPr>
        <p:spPr bwMode="auto">
          <a:xfrm>
            <a:off x="14938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graphicFrame>
        <p:nvGraphicFramePr>
          <p:cNvPr id="716836" name="Object 36"/>
          <p:cNvGraphicFramePr>
            <a:graphicFrameLocks noChangeAspect="1"/>
          </p:cNvGraphicFramePr>
          <p:nvPr/>
        </p:nvGraphicFramePr>
        <p:xfrm>
          <a:off x="2723467" y="1038448"/>
          <a:ext cx="2106612" cy="550862"/>
        </p:xfrm>
        <a:graphic>
          <a:graphicData uri="http://schemas.openxmlformats.org/presentationml/2006/ole">
            <p:oleObj spid="_x0000_s716836" name="Equation" r:id="rId4" imgW="965160" imgH="253800" progId="Equation.DSMT4">
              <p:embed/>
            </p:oleObj>
          </a:graphicData>
        </a:graphic>
      </p:graphicFrame>
      <p:graphicFrame>
        <p:nvGraphicFramePr>
          <p:cNvPr id="716837" name="Object 37"/>
          <p:cNvGraphicFramePr>
            <a:graphicFrameLocks noChangeAspect="1"/>
          </p:cNvGraphicFramePr>
          <p:nvPr/>
        </p:nvGraphicFramePr>
        <p:xfrm>
          <a:off x="1917925" y="1752596"/>
          <a:ext cx="2328862" cy="579438"/>
        </p:xfrm>
        <a:graphic>
          <a:graphicData uri="http://schemas.openxmlformats.org/presentationml/2006/ole">
            <p:oleObj spid="_x0000_s716837" name="Equation" r:id="rId5" imgW="1066680" imgH="266400" progId="Equation.DSMT4">
              <p:embed/>
            </p:oleObj>
          </a:graphicData>
        </a:graphic>
      </p:graphicFrame>
      <p:sp>
        <p:nvSpPr>
          <p:cNvPr id="28" name="Slide Number Placeholder 2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1018494" y="2638418"/>
            <a:ext cx="7576643" cy="3903664"/>
            <a:chOff x="1104219" y="2495543"/>
            <a:chExt cx="7576643" cy="3903664"/>
          </a:xfrm>
        </p:grpSpPr>
        <p:sp>
          <p:nvSpPr>
            <p:cNvPr id="716804" name="Line 4"/>
            <p:cNvSpPr>
              <a:spLocks noChangeShapeType="1"/>
            </p:cNvSpPr>
            <p:nvPr/>
          </p:nvSpPr>
          <p:spPr bwMode="auto">
            <a:xfrm flipV="1">
              <a:off x="3521981" y="2708269"/>
              <a:ext cx="0" cy="369093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6805" name="Line 5"/>
            <p:cNvSpPr>
              <a:spLocks noChangeShapeType="1"/>
            </p:cNvSpPr>
            <p:nvPr/>
          </p:nvSpPr>
          <p:spPr bwMode="auto">
            <a:xfrm>
              <a:off x="1104219" y="4725301"/>
              <a:ext cx="6767512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716806" name="Object 6"/>
            <p:cNvGraphicFramePr>
              <a:graphicFrameLocks noChangeAspect="1"/>
            </p:cNvGraphicFramePr>
            <p:nvPr/>
          </p:nvGraphicFramePr>
          <p:xfrm>
            <a:off x="3698195" y="2495543"/>
            <a:ext cx="408158" cy="557213"/>
          </p:xfrm>
          <a:graphic>
            <a:graphicData uri="http://schemas.openxmlformats.org/presentationml/2006/ole">
              <p:oleObj spid="_x0000_s716806" name="Equation" r:id="rId6" imgW="190440" imgH="241200" progId="Equation.DSMT4">
                <p:embed/>
              </p:oleObj>
            </a:graphicData>
          </a:graphic>
        </p:graphicFrame>
        <p:graphicFrame>
          <p:nvGraphicFramePr>
            <p:cNvPr id="716807" name="Object 7"/>
            <p:cNvGraphicFramePr>
              <a:graphicFrameLocks noChangeAspect="1"/>
            </p:cNvGraphicFramePr>
            <p:nvPr/>
          </p:nvGraphicFramePr>
          <p:xfrm>
            <a:off x="8040006" y="4451344"/>
            <a:ext cx="408691" cy="522288"/>
          </p:xfrm>
          <a:graphic>
            <a:graphicData uri="http://schemas.openxmlformats.org/presentationml/2006/ole">
              <p:oleObj spid="_x0000_s716807" name="Equation" r:id="rId7" imgW="203040" imgH="241200" progId="Equation.DSMT4">
                <p:embed/>
              </p:oleObj>
            </a:graphicData>
          </a:graphic>
        </p:graphicFrame>
        <p:grpSp>
          <p:nvGrpSpPr>
            <p:cNvPr id="716808" name="Group 8"/>
            <p:cNvGrpSpPr>
              <a:grpSpLocks/>
            </p:cNvGrpSpPr>
            <p:nvPr/>
          </p:nvGrpSpPr>
          <p:grpSpPr bwMode="auto">
            <a:xfrm>
              <a:off x="3472769" y="5110157"/>
              <a:ext cx="122237" cy="1217612"/>
              <a:chOff x="2375" y="3255"/>
              <a:chExt cx="77" cy="767"/>
            </a:xfrm>
          </p:grpSpPr>
          <p:sp>
            <p:nvSpPr>
              <p:cNvPr id="716809" name="Oval 9"/>
              <p:cNvSpPr>
                <a:spLocks noChangeArrowheads="1"/>
              </p:cNvSpPr>
              <p:nvPr/>
            </p:nvSpPr>
            <p:spPr bwMode="auto">
              <a:xfrm>
                <a:off x="2382" y="3255"/>
                <a:ext cx="70" cy="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00CC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6810" name="Freeform 10"/>
              <p:cNvSpPr>
                <a:spLocks/>
              </p:cNvSpPr>
              <p:nvPr/>
            </p:nvSpPr>
            <p:spPr bwMode="auto">
              <a:xfrm>
                <a:off x="2375" y="3309"/>
                <a:ext cx="44" cy="713"/>
              </a:xfrm>
              <a:custGeom>
                <a:avLst/>
                <a:gdLst/>
                <a:ahLst/>
                <a:cxnLst>
                  <a:cxn ang="0">
                    <a:pos x="310" y="0"/>
                  </a:cxn>
                  <a:cxn ang="0">
                    <a:pos x="62" y="220"/>
                  </a:cxn>
                  <a:cxn ang="0">
                    <a:pos x="424" y="441"/>
                  </a:cxn>
                  <a:cxn ang="0">
                    <a:pos x="90" y="789"/>
                  </a:cxn>
                  <a:cxn ang="0">
                    <a:pos x="396" y="1159"/>
                  </a:cxn>
                  <a:cxn ang="0">
                    <a:pos x="26" y="1444"/>
                  </a:cxn>
                  <a:cxn ang="0">
                    <a:pos x="367" y="1714"/>
                  </a:cxn>
                  <a:cxn ang="0">
                    <a:pos x="26" y="1906"/>
                  </a:cxn>
                  <a:cxn ang="0">
                    <a:pos x="211" y="2254"/>
                  </a:cxn>
                </a:cxnLst>
                <a:rect l="0" t="0" r="r" b="b"/>
                <a:pathLst>
                  <a:path w="429" h="2254">
                    <a:moveTo>
                      <a:pt x="310" y="0"/>
                    </a:moveTo>
                    <a:cubicBezTo>
                      <a:pt x="176" y="73"/>
                      <a:pt x="43" y="147"/>
                      <a:pt x="62" y="220"/>
                    </a:cubicBezTo>
                    <a:cubicBezTo>
                      <a:pt x="81" y="293"/>
                      <a:pt x="419" y="346"/>
                      <a:pt x="424" y="441"/>
                    </a:cubicBezTo>
                    <a:cubicBezTo>
                      <a:pt x="429" y="536"/>
                      <a:pt x="95" y="669"/>
                      <a:pt x="90" y="789"/>
                    </a:cubicBezTo>
                    <a:cubicBezTo>
                      <a:pt x="85" y="909"/>
                      <a:pt x="407" y="1050"/>
                      <a:pt x="396" y="1159"/>
                    </a:cubicBezTo>
                    <a:cubicBezTo>
                      <a:pt x="385" y="1268"/>
                      <a:pt x="31" y="1352"/>
                      <a:pt x="26" y="1444"/>
                    </a:cubicBezTo>
                    <a:cubicBezTo>
                      <a:pt x="21" y="1536"/>
                      <a:pt x="367" y="1637"/>
                      <a:pt x="367" y="1714"/>
                    </a:cubicBezTo>
                    <a:cubicBezTo>
                      <a:pt x="367" y="1791"/>
                      <a:pt x="52" y="1816"/>
                      <a:pt x="26" y="1906"/>
                    </a:cubicBezTo>
                    <a:cubicBezTo>
                      <a:pt x="0" y="1996"/>
                      <a:pt x="105" y="2125"/>
                      <a:pt x="211" y="2254"/>
                    </a:cubicBezTo>
                  </a:path>
                </a:pathLst>
              </a:custGeom>
              <a:noFill/>
              <a:ln w="2857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16811" name="Group 11"/>
            <p:cNvGrpSpPr>
              <a:grpSpLocks/>
            </p:cNvGrpSpPr>
            <p:nvPr/>
          </p:nvGrpSpPr>
          <p:grpSpPr bwMode="auto">
            <a:xfrm>
              <a:off x="3468006" y="3248019"/>
              <a:ext cx="111125" cy="1016000"/>
              <a:chOff x="2276" y="2082"/>
              <a:chExt cx="70" cy="640"/>
            </a:xfrm>
          </p:grpSpPr>
          <p:sp>
            <p:nvSpPr>
              <p:cNvPr id="716812" name="Oval 12"/>
              <p:cNvSpPr>
                <a:spLocks noChangeArrowheads="1"/>
              </p:cNvSpPr>
              <p:nvPr/>
            </p:nvSpPr>
            <p:spPr bwMode="auto">
              <a:xfrm>
                <a:off x="2276" y="2646"/>
                <a:ext cx="70" cy="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00CC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6813" name="Freeform 13"/>
              <p:cNvSpPr>
                <a:spLocks/>
              </p:cNvSpPr>
              <p:nvPr/>
            </p:nvSpPr>
            <p:spPr bwMode="auto">
              <a:xfrm>
                <a:off x="2291" y="2082"/>
                <a:ext cx="51" cy="620"/>
              </a:xfrm>
              <a:custGeom>
                <a:avLst/>
                <a:gdLst/>
                <a:ahLst/>
                <a:cxnLst>
                  <a:cxn ang="0">
                    <a:pos x="310" y="0"/>
                  </a:cxn>
                  <a:cxn ang="0">
                    <a:pos x="62" y="220"/>
                  </a:cxn>
                  <a:cxn ang="0">
                    <a:pos x="424" y="441"/>
                  </a:cxn>
                  <a:cxn ang="0">
                    <a:pos x="90" y="789"/>
                  </a:cxn>
                  <a:cxn ang="0">
                    <a:pos x="396" y="1159"/>
                  </a:cxn>
                  <a:cxn ang="0">
                    <a:pos x="26" y="1444"/>
                  </a:cxn>
                  <a:cxn ang="0">
                    <a:pos x="367" y="1714"/>
                  </a:cxn>
                  <a:cxn ang="0">
                    <a:pos x="26" y="1906"/>
                  </a:cxn>
                  <a:cxn ang="0">
                    <a:pos x="211" y="2254"/>
                  </a:cxn>
                </a:cxnLst>
                <a:rect l="0" t="0" r="r" b="b"/>
                <a:pathLst>
                  <a:path w="429" h="2254">
                    <a:moveTo>
                      <a:pt x="310" y="0"/>
                    </a:moveTo>
                    <a:cubicBezTo>
                      <a:pt x="176" y="73"/>
                      <a:pt x="43" y="147"/>
                      <a:pt x="62" y="220"/>
                    </a:cubicBezTo>
                    <a:cubicBezTo>
                      <a:pt x="81" y="293"/>
                      <a:pt x="419" y="346"/>
                      <a:pt x="424" y="441"/>
                    </a:cubicBezTo>
                    <a:cubicBezTo>
                      <a:pt x="429" y="536"/>
                      <a:pt x="95" y="669"/>
                      <a:pt x="90" y="789"/>
                    </a:cubicBezTo>
                    <a:cubicBezTo>
                      <a:pt x="85" y="909"/>
                      <a:pt x="407" y="1050"/>
                      <a:pt x="396" y="1159"/>
                    </a:cubicBezTo>
                    <a:cubicBezTo>
                      <a:pt x="385" y="1268"/>
                      <a:pt x="31" y="1352"/>
                      <a:pt x="26" y="1444"/>
                    </a:cubicBezTo>
                    <a:cubicBezTo>
                      <a:pt x="21" y="1536"/>
                      <a:pt x="367" y="1637"/>
                      <a:pt x="367" y="1714"/>
                    </a:cubicBezTo>
                    <a:cubicBezTo>
                      <a:pt x="367" y="1791"/>
                      <a:pt x="52" y="1816"/>
                      <a:pt x="26" y="1906"/>
                    </a:cubicBezTo>
                    <a:cubicBezTo>
                      <a:pt x="0" y="1996"/>
                      <a:pt x="105" y="2125"/>
                      <a:pt x="211" y="2254"/>
                    </a:cubicBezTo>
                  </a:path>
                </a:pathLst>
              </a:custGeom>
              <a:noFill/>
              <a:ln w="2857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16814" name="Group 14"/>
            <p:cNvGrpSpPr>
              <a:grpSpLocks/>
            </p:cNvGrpSpPr>
            <p:nvPr/>
          </p:nvGrpSpPr>
          <p:grpSpPr bwMode="auto">
            <a:xfrm>
              <a:off x="3439431" y="4379907"/>
              <a:ext cx="171450" cy="177800"/>
              <a:chOff x="1536" y="1312"/>
              <a:chExt cx="108" cy="172"/>
            </a:xfrm>
          </p:grpSpPr>
          <p:sp>
            <p:nvSpPr>
              <p:cNvPr id="716815" name="Line 15"/>
              <p:cNvSpPr>
                <a:spLocks noChangeShapeType="1"/>
              </p:cNvSpPr>
              <p:nvPr/>
            </p:nvSpPr>
            <p:spPr bwMode="auto">
              <a:xfrm>
                <a:off x="1540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6816" name="Line 16"/>
              <p:cNvSpPr>
                <a:spLocks noChangeShapeType="1"/>
              </p:cNvSpPr>
              <p:nvPr/>
            </p:nvSpPr>
            <p:spPr bwMode="auto">
              <a:xfrm flipH="1">
                <a:off x="1536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16817" name="Group 17"/>
            <p:cNvGrpSpPr>
              <a:grpSpLocks/>
            </p:cNvGrpSpPr>
            <p:nvPr/>
          </p:nvGrpSpPr>
          <p:grpSpPr bwMode="auto">
            <a:xfrm>
              <a:off x="3452131" y="4840282"/>
              <a:ext cx="171450" cy="177800"/>
              <a:chOff x="1536" y="1312"/>
              <a:chExt cx="108" cy="172"/>
            </a:xfrm>
          </p:grpSpPr>
          <p:sp>
            <p:nvSpPr>
              <p:cNvPr id="716818" name="Line 18"/>
              <p:cNvSpPr>
                <a:spLocks noChangeShapeType="1"/>
              </p:cNvSpPr>
              <p:nvPr/>
            </p:nvSpPr>
            <p:spPr bwMode="auto">
              <a:xfrm>
                <a:off x="1540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6819" name="Line 19"/>
              <p:cNvSpPr>
                <a:spLocks noChangeShapeType="1"/>
              </p:cNvSpPr>
              <p:nvPr/>
            </p:nvSpPr>
            <p:spPr bwMode="auto">
              <a:xfrm flipH="1">
                <a:off x="1536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16822" name="Line 22"/>
            <p:cNvSpPr>
              <a:spLocks noChangeShapeType="1"/>
            </p:cNvSpPr>
            <p:nvPr/>
          </p:nvSpPr>
          <p:spPr bwMode="auto">
            <a:xfrm flipV="1">
              <a:off x="3518806" y="4709571"/>
              <a:ext cx="4090988" cy="1111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716824" name="Object 24"/>
            <p:cNvGraphicFramePr>
              <a:graphicFrameLocks noChangeAspect="1"/>
            </p:cNvGraphicFramePr>
            <p:nvPr/>
          </p:nvGraphicFramePr>
          <p:xfrm>
            <a:off x="5376181" y="4205282"/>
            <a:ext cx="352425" cy="414337"/>
          </p:xfrm>
          <a:graphic>
            <a:graphicData uri="http://schemas.openxmlformats.org/presentationml/2006/ole">
              <p:oleObj spid="_x0000_s716824" name="Equation" r:id="rId8" imgW="152280" imgH="177480" progId="Equation.DSMT4">
                <p:embed/>
              </p:oleObj>
            </a:graphicData>
          </a:graphic>
        </p:graphicFrame>
        <p:cxnSp>
          <p:nvCxnSpPr>
            <p:cNvPr id="30" name="Straight Arrow Connector 29"/>
            <p:cNvCxnSpPr/>
            <p:nvPr/>
          </p:nvCxnSpPr>
          <p:spPr bwMode="auto">
            <a:xfrm>
              <a:off x="5642881" y="4729156"/>
              <a:ext cx="2667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31" name="Oval 30"/>
            <p:cNvSpPr/>
            <p:nvPr/>
          </p:nvSpPr>
          <p:spPr bwMode="auto">
            <a:xfrm>
              <a:off x="3471181" y="4681531"/>
              <a:ext cx="85725" cy="8572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aphicFrame>
          <p:nvGraphicFramePr>
            <p:cNvPr id="716838" name="Object 38"/>
            <p:cNvGraphicFramePr>
              <a:graphicFrameLocks noChangeAspect="1"/>
            </p:cNvGraphicFramePr>
            <p:nvPr/>
          </p:nvGraphicFramePr>
          <p:xfrm>
            <a:off x="2938916" y="4085091"/>
            <a:ext cx="415925" cy="441325"/>
          </p:xfrm>
          <a:graphic>
            <a:graphicData uri="http://schemas.openxmlformats.org/presentationml/2006/ole">
              <p:oleObj spid="_x0000_s716838" name="Equation" r:id="rId9" imgW="190440" imgH="203040" progId="Equation.DSMT4">
                <p:embed/>
              </p:oleObj>
            </a:graphicData>
          </a:graphic>
        </p:graphicFrame>
        <p:graphicFrame>
          <p:nvGraphicFramePr>
            <p:cNvPr id="716839" name="Object 39"/>
            <p:cNvGraphicFramePr>
              <a:graphicFrameLocks noChangeAspect="1"/>
            </p:cNvGraphicFramePr>
            <p:nvPr/>
          </p:nvGraphicFramePr>
          <p:xfrm>
            <a:off x="2916692" y="4694238"/>
            <a:ext cx="415925" cy="441325"/>
          </p:xfrm>
          <a:graphic>
            <a:graphicData uri="http://schemas.openxmlformats.org/presentationml/2006/ole">
              <p:oleObj spid="_x0000_s716839" name="Equation" r:id="rId10" imgW="190440" imgH="203040" progId="Equation.DSMT4">
                <p:embed/>
              </p:oleObj>
            </a:graphicData>
          </a:graphic>
        </p:graphicFrame>
        <p:sp>
          <p:nvSpPr>
            <p:cNvPr id="33" name="TextBox 32"/>
            <p:cNvSpPr txBox="1"/>
            <p:nvPr/>
          </p:nvSpPr>
          <p:spPr>
            <a:xfrm>
              <a:off x="4821382" y="2529445"/>
              <a:ext cx="3859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There will be no singularities on the path of integration </a:t>
              </a:r>
              <a:r>
                <a:rPr lang="en-US" i="1" dirty="0" smtClean="0">
                  <a:solidFill>
                    <a:schemeClr val="bg2"/>
                  </a:solidFill>
                  <a:latin typeface="+mn-lt"/>
                </a:rPr>
                <a:t>C</a:t>
              </a:r>
              <a:r>
                <a:rPr lang="en-US" dirty="0" smtClean="0">
                  <a:solidFill>
                    <a:schemeClr val="bg2"/>
                  </a:solidFill>
                </a:rPr>
                <a:t>, provided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graphicFrame>
          <p:nvGraphicFramePr>
            <p:cNvPr id="716840" name="Object 40"/>
            <p:cNvGraphicFramePr>
              <a:graphicFrameLocks noChangeAspect="1"/>
            </p:cNvGraphicFramePr>
            <p:nvPr/>
          </p:nvGraphicFramePr>
          <p:xfrm>
            <a:off x="5914076" y="3272663"/>
            <a:ext cx="1720850" cy="468312"/>
          </p:xfrm>
          <a:graphic>
            <a:graphicData uri="http://schemas.openxmlformats.org/presentationml/2006/ole">
              <p:oleObj spid="_x0000_s716840" name="Equation" r:id="rId11" imgW="787320" imgH="21564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7" name="Text Box 3"/>
          <p:cNvSpPr txBox="1">
            <a:spLocks noChangeArrowheads="1"/>
          </p:cNvSpPr>
          <p:nvPr/>
        </p:nvSpPr>
        <p:spPr bwMode="auto">
          <a:xfrm>
            <a:off x="2301195" y="833664"/>
            <a:ext cx="4001634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hlink"/>
                </a:solidFill>
              </a:rPr>
              <a:t>Note on </a:t>
            </a:r>
            <a:r>
              <a:rPr lang="en-US" sz="2400" dirty="0" smtClean="0">
                <a:solidFill>
                  <a:schemeClr val="hlink"/>
                </a:solidFill>
              </a:rPr>
              <a:t>wavenumber </a:t>
            </a:r>
            <a:r>
              <a:rPr lang="en-US" sz="2400" i="1" dirty="0" smtClean="0">
                <a:solidFill>
                  <a:schemeClr val="hlink"/>
                </a:solidFill>
                <a:latin typeface="+mn-lt"/>
              </a:rPr>
              <a:t>k</a:t>
            </a:r>
            <a:r>
              <a:rPr lang="en-US" sz="2400" i="1" baseline="-25000" dirty="0" smtClean="0">
                <a:solidFill>
                  <a:schemeClr val="hlink"/>
                </a:solidFill>
                <a:latin typeface="+mn-lt"/>
              </a:rPr>
              <a:t>x</a:t>
            </a:r>
            <a:r>
              <a:rPr lang="en-US" sz="2400" baseline="-25000" dirty="0" smtClean="0">
                <a:solidFill>
                  <a:schemeClr val="hlink"/>
                </a:solidFill>
                <a:latin typeface="+mn-lt"/>
              </a:rPr>
              <a:t>0</a:t>
            </a:r>
            <a:endParaRPr lang="en-US" sz="2400" baseline="-25000" dirty="0">
              <a:solidFill>
                <a:schemeClr val="hlink"/>
              </a:solidFill>
              <a:latin typeface="+mn-lt"/>
            </a:endParaRPr>
          </a:p>
        </p:txBody>
      </p:sp>
      <p:sp>
        <p:nvSpPr>
          <p:cNvPr id="697377" name="Text Box 33"/>
          <p:cNvSpPr txBox="1">
            <a:spLocks noChangeArrowheads="1"/>
          </p:cNvSpPr>
          <p:nvPr/>
        </p:nvSpPr>
        <p:spPr bwMode="auto">
          <a:xfrm>
            <a:off x="868362" y="2444750"/>
            <a:ext cx="500992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For a real wavenumber 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k</a:t>
            </a:r>
            <a:r>
              <a:rPr lang="en-US" i="1" baseline="-25000" dirty="0" smtClean="0">
                <a:solidFill>
                  <a:schemeClr val="bg1"/>
                </a:solidFill>
                <a:latin typeface="+mn-lt"/>
              </a:rPr>
              <a:t>x</a:t>
            </a:r>
            <a:r>
              <a:rPr lang="en-US" baseline="-25000" dirty="0" smtClean="0">
                <a:solidFill>
                  <a:schemeClr val="bg1"/>
                </a:solidFill>
                <a:latin typeface="+mn-lt"/>
              </a:rPr>
              <a:t>0</a:t>
            </a:r>
            <a:r>
              <a:rPr lang="en-US" dirty="0" smtClean="0">
                <a:solidFill>
                  <a:schemeClr val="bg1"/>
                </a:solidFill>
              </a:rPr>
              <a:t>, we </a:t>
            </a:r>
            <a:r>
              <a:rPr lang="en-US" dirty="0">
                <a:solidFill>
                  <a:schemeClr val="bg1"/>
                </a:solidFill>
              </a:rPr>
              <a:t>must have that </a:t>
            </a:r>
          </a:p>
        </p:txBody>
      </p:sp>
      <p:graphicFrame>
        <p:nvGraphicFramePr>
          <p:cNvPr id="697378" name="Object 34"/>
          <p:cNvGraphicFramePr>
            <a:graphicFrameLocks noChangeAspect="1"/>
          </p:cNvGraphicFramePr>
          <p:nvPr/>
        </p:nvGraphicFramePr>
        <p:xfrm>
          <a:off x="5831987" y="2403783"/>
          <a:ext cx="1193800" cy="496887"/>
        </p:xfrm>
        <a:graphic>
          <a:graphicData uri="http://schemas.openxmlformats.org/presentationml/2006/ole">
            <p:oleObj spid="_x0000_s697378" name="Equation" r:id="rId4" imgW="545760" imgH="228600" progId="Equation.DSMT4">
              <p:embed/>
            </p:oleObj>
          </a:graphicData>
        </a:graphic>
      </p:graphicFrame>
      <p:sp>
        <p:nvSpPr>
          <p:cNvPr id="697379" name="Text Box 35"/>
          <p:cNvSpPr txBox="1">
            <a:spLocks noChangeArrowheads="1"/>
          </p:cNvSpPr>
          <p:nvPr/>
        </p:nvSpPr>
        <p:spPr bwMode="auto">
          <a:xfrm>
            <a:off x="435428" y="3176595"/>
            <a:ext cx="820782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Otherwise, there would be poles on the real axis, and this would correspond to leakage into the TM</a:t>
            </a:r>
            <a:r>
              <a:rPr lang="en-US" baseline="-25000" dirty="0">
                <a:solidFill>
                  <a:schemeClr val="bg2"/>
                </a:solidFill>
                <a:latin typeface="Times New Roman" pitchFamily="18" charset="0"/>
              </a:rPr>
              <a:t>0</a:t>
            </a:r>
            <a:r>
              <a:rPr lang="en-US" dirty="0">
                <a:solidFill>
                  <a:schemeClr val="bg2"/>
                </a:solidFill>
              </a:rPr>
              <a:t> surface-wave mode of the grounded substrate.</a:t>
            </a:r>
          </a:p>
        </p:txBody>
      </p:sp>
      <p:sp>
        <p:nvSpPr>
          <p:cNvPr id="697380" name="Text Box 36"/>
          <p:cNvSpPr txBox="1">
            <a:spLocks noChangeArrowheads="1"/>
          </p:cNvSpPr>
          <p:nvPr/>
        </p:nvSpPr>
        <p:spPr bwMode="auto">
          <a:xfrm>
            <a:off x="1169825" y="3923174"/>
            <a:ext cx="6790353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The mode would then be a leaky </a:t>
            </a:r>
            <a:r>
              <a:rPr lang="en-US" sz="1600" dirty="0" smtClean="0">
                <a:solidFill>
                  <a:schemeClr val="bg2"/>
                </a:solidFill>
              </a:rPr>
              <a:t>mode with a complex wavenumber </a:t>
            </a:r>
            <a:r>
              <a:rPr lang="en-US" sz="1600" i="1" dirty="0" smtClean="0">
                <a:solidFill>
                  <a:schemeClr val="bg2"/>
                </a:solidFill>
                <a:latin typeface="+mn-lt"/>
              </a:rPr>
              <a:t>k</a:t>
            </a:r>
            <a:r>
              <a:rPr lang="en-US" sz="1600" i="1" baseline="-25000" dirty="0" smtClean="0">
                <a:solidFill>
                  <a:schemeClr val="bg2"/>
                </a:solidFill>
                <a:latin typeface="+mn-lt"/>
              </a:rPr>
              <a:t>x</a:t>
            </a:r>
            <a:r>
              <a:rPr lang="en-US" sz="1600" baseline="-25000" dirty="0" smtClean="0">
                <a:solidFill>
                  <a:schemeClr val="bg2"/>
                </a:solidFill>
                <a:latin typeface="+mn-lt"/>
              </a:rPr>
              <a:t>0</a:t>
            </a:r>
            <a:r>
              <a:rPr lang="en-US" sz="1600" dirty="0" smtClean="0">
                <a:solidFill>
                  <a:schemeClr val="bg2"/>
                </a:solidFill>
              </a:rPr>
              <a:t>, which contradicts the assumption that the pole is on the real axis.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697381" name="Text Box 37"/>
          <p:cNvSpPr txBox="1">
            <a:spLocks noChangeArrowheads="1"/>
          </p:cNvSpPr>
          <p:nvPr/>
        </p:nvSpPr>
        <p:spPr bwMode="auto">
          <a:xfrm>
            <a:off x="15192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graphicFrame>
        <p:nvGraphicFramePr>
          <p:cNvPr id="697382" name="Object 38"/>
          <p:cNvGraphicFramePr>
            <a:graphicFrameLocks noChangeAspect="1"/>
          </p:cNvGraphicFramePr>
          <p:nvPr/>
        </p:nvGraphicFramePr>
        <p:xfrm>
          <a:off x="3030992" y="1511754"/>
          <a:ext cx="2579687" cy="635000"/>
        </p:xfrm>
        <a:graphic>
          <a:graphicData uri="http://schemas.openxmlformats.org/presentationml/2006/ole">
            <p:oleObj spid="_x0000_s697382" name="Equation" r:id="rId5" imgW="1180800" imgH="291960" progId="Equation.DSMT4">
              <p:embed/>
            </p:oleObj>
          </a:graphicData>
        </a:graphic>
      </p:graphicFrame>
      <p:graphicFrame>
        <p:nvGraphicFramePr>
          <p:cNvPr id="697383" name="Object 39"/>
          <p:cNvGraphicFramePr>
            <a:graphicFrameLocks noChangeAspect="1"/>
          </p:cNvGraphicFramePr>
          <p:nvPr/>
        </p:nvGraphicFramePr>
        <p:xfrm>
          <a:off x="2995613" y="5680075"/>
          <a:ext cx="2165350" cy="468313"/>
        </p:xfrm>
        <a:graphic>
          <a:graphicData uri="http://schemas.openxmlformats.org/presentationml/2006/ole">
            <p:oleObj spid="_x0000_s697383" name="Equation" r:id="rId6" imgW="990360" imgH="215640" progId="Equation.DSMT4">
              <p:embed/>
            </p:oleObj>
          </a:graphicData>
        </a:graphic>
      </p:graphicFrame>
      <p:sp>
        <p:nvSpPr>
          <p:cNvPr id="697384" name="Text Box 40"/>
          <p:cNvSpPr txBox="1">
            <a:spLocks noChangeArrowheads="1"/>
          </p:cNvSpPr>
          <p:nvPr/>
        </p:nvSpPr>
        <p:spPr bwMode="auto">
          <a:xfrm>
            <a:off x="2349789" y="5173911"/>
            <a:ext cx="8445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Hence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77" name="Text Box 33"/>
          <p:cNvSpPr txBox="1">
            <a:spLocks noChangeArrowheads="1"/>
          </p:cNvSpPr>
          <p:nvPr/>
        </p:nvSpPr>
        <p:spPr bwMode="auto">
          <a:xfrm>
            <a:off x="377043" y="807018"/>
            <a:ext cx="7634192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If we wanted to use multiple basis functions, we could consider the following choices: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97381" name="Text Box 37"/>
          <p:cNvSpPr txBox="1">
            <a:spLocks noChangeArrowheads="1"/>
          </p:cNvSpPr>
          <p:nvPr/>
        </p:nvSpPr>
        <p:spPr bwMode="auto">
          <a:xfrm>
            <a:off x="15192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12654" y="1537546"/>
            <a:ext cx="460895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Fourier-Maxwell Basis Function Expansion:</a:t>
            </a:r>
          </a:p>
        </p:txBody>
      </p:sp>
      <p:graphicFrame>
        <p:nvGraphicFramePr>
          <p:cNvPr id="13" name="Object 16"/>
          <p:cNvGraphicFramePr>
            <a:graphicFrameLocks noChangeAspect="1"/>
          </p:cNvGraphicFramePr>
          <p:nvPr/>
        </p:nvGraphicFramePr>
        <p:xfrm>
          <a:off x="1533525" y="1931988"/>
          <a:ext cx="4978400" cy="1114425"/>
        </p:xfrm>
        <a:graphic>
          <a:graphicData uri="http://schemas.openxmlformats.org/presentationml/2006/ole">
            <p:oleObj spid="_x0000_s773125" name="Equation" r:id="rId4" imgW="3225600" imgH="723600" progId="Equation.DSMT4">
              <p:embed/>
            </p:oleObj>
          </a:graphicData>
        </a:graphic>
      </p:graphicFrame>
      <p:graphicFrame>
        <p:nvGraphicFramePr>
          <p:cNvPr id="14" name="Object 17"/>
          <p:cNvGraphicFramePr>
            <a:graphicFrameLocks noChangeAspect="1"/>
          </p:cNvGraphicFramePr>
          <p:nvPr/>
        </p:nvGraphicFramePr>
        <p:xfrm>
          <a:off x="1550988" y="3106738"/>
          <a:ext cx="5233987" cy="820737"/>
        </p:xfrm>
        <a:graphic>
          <a:graphicData uri="http://schemas.openxmlformats.org/presentationml/2006/ole">
            <p:oleObj spid="_x0000_s773126" name="Equation" r:id="rId5" imgW="3403440" imgH="533160" progId="Equation.DSMT4">
              <p:embed/>
            </p:oleObj>
          </a:graphicData>
        </a:graphic>
      </p:graphicFrame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725660" y="4122962"/>
            <a:ext cx="5032147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Chebyshev-Maxwell Basis Function Expansion: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546225" y="4581525"/>
          <a:ext cx="5994400" cy="1157288"/>
        </p:xfrm>
        <a:graphic>
          <a:graphicData uri="http://schemas.openxmlformats.org/presentationml/2006/ole">
            <p:oleObj spid="_x0000_s773127" name="Equation" r:id="rId6" imgW="3771720" imgH="736560" progId="Equation.DSMT4">
              <p:embed/>
            </p:oleObj>
          </a:graphicData>
        </a:graphic>
      </p:graphicFrame>
      <p:graphicFrame>
        <p:nvGraphicFramePr>
          <p:cNvPr id="17" name="Object 21"/>
          <p:cNvGraphicFramePr>
            <a:graphicFrameLocks noChangeAspect="1"/>
          </p:cNvGraphicFramePr>
          <p:nvPr/>
        </p:nvGraphicFramePr>
        <p:xfrm>
          <a:off x="1552575" y="5732463"/>
          <a:ext cx="5510213" cy="811212"/>
        </p:xfrm>
        <a:graphic>
          <a:graphicData uri="http://schemas.openxmlformats.org/presentationml/2006/ole">
            <p:oleObj spid="_x0000_s773128" name="Equation" r:id="rId7" imgW="3403440" imgH="5079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412" name="Text Box 1044"/>
          <p:cNvSpPr txBox="1">
            <a:spLocks noChangeArrowheads="1"/>
          </p:cNvSpPr>
          <p:nvPr/>
        </p:nvSpPr>
        <p:spPr bwMode="auto">
          <a:xfrm>
            <a:off x="15573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sp>
        <p:nvSpPr>
          <p:cNvPr id="699413" name="Text Box 1045"/>
          <p:cNvSpPr txBox="1">
            <a:spLocks noChangeArrowheads="1"/>
          </p:cNvSpPr>
          <p:nvPr/>
        </p:nvSpPr>
        <p:spPr bwMode="auto">
          <a:xfrm>
            <a:off x="581593" y="1953597"/>
            <a:ext cx="7729893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We next proceed to calculate the </a:t>
            </a:r>
            <a:r>
              <a:rPr lang="en-US" sz="2400" dirty="0" smtClean="0">
                <a:solidFill>
                  <a:schemeClr val="bg1"/>
                </a:solidFill>
              </a:rPr>
              <a:t>Michalski voltage </a:t>
            </a:r>
            <a:r>
              <a:rPr lang="en-US" sz="2400" dirty="0">
                <a:solidFill>
                  <a:schemeClr val="bg1"/>
                </a:solidFill>
              </a:rPr>
              <a:t>functions explicitly.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1682" name="Object 2"/>
          <p:cNvGraphicFramePr>
            <a:graphicFrameLocks noChangeAspect="1"/>
          </p:cNvGraphicFramePr>
          <p:nvPr/>
        </p:nvGraphicFramePr>
        <p:xfrm>
          <a:off x="788101" y="1106549"/>
          <a:ext cx="915988" cy="654050"/>
        </p:xfrm>
        <a:graphic>
          <a:graphicData uri="http://schemas.openxmlformats.org/presentationml/2006/ole">
            <p:oleObj spid="_x0000_s711682" name="Equation" r:id="rId4" imgW="266400" imgH="190440" progId="Equation.DSMT4">
              <p:embed/>
            </p:oleObj>
          </a:graphicData>
        </a:graphic>
      </p:graphicFrame>
      <p:graphicFrame>
        <p:nvGraphicFramePr>
          <p:cNvPr id="711697" name="Object 17"/>
          <p:cNvGraphicFramePr>
            <a:graphicFrameLocks noChangeAspect="1"/>
          </p:cNvGraphicFramePr>
          <p:nvPr/>
        </p:nvGraphicFramePr>
        <p:xfrm>
          <a:off x="1481138" y="5500688"/>
          <a:ext cx="5673725" cy="895350"/>
        </p:xfrm>
        <a:graphic>
          <a:graphicData uri="http://schemas.openxmlformats.org/presentationml/2006/ole">
            <p:oleObj spid="_x0000_s711697" name="Equation" r:id="rId5" imgW="2654280" imgH="419040" progId="Equation.DSMT4">
              <p:embed/>
            </p:oleObj>
          </a:graphicData>
        </a:graphic>
      </p:graphicFrame>
      <p:graphicFrame>
        <p:nvGraphicFramePr>
          <p:cNvPr id="711698" name="Object 18"/>
          <p:cNvGraphicFramePr>
            <a:graphicFrameLocks noChangeAspect="1"/>
          </p:cNvGraphicFramePr>
          <p:nvPr/>
        </p:nvGraphicFramePr>
        <p:xfrm>
          <a:off x="5891213" y="1493838"/>
          <a:ext cx="2306637" cy="1089025"/>
        </p:xfrm>
        <a:graphic>
          <a:graphicData uri="http://schemas.openxmlformats.org/presentationml/2006/ole">
            <p:oleObj spid="_x0000_s711698" name="Equation" r:id="rId6" imgW="1155600" imgH="545760" progId="Equation.DSMT4">
              <p:embed/>
            </p:oleObj>
          </a:graphicData>
        </a:graphic>
      </p:graphicFrame>
      <p:sp>
        <p:nvSpPr>
          <p:cNvPr id="711699" name="Text Box 19"/>
          <p:cNvSpPr txBox="1">
            <a:spLocks noChangeArrowheads="1"/>
          </p:cNvSpPr>
          <p:nvPr/>
        </p:nvSpPr>
        <p:spPr bwMode="auto">
          <a:xfrm>
            <a:off x="14811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711719" name="Object 39"/>
          <p:cNvGraphicFramePr>
            <a:graphicFrameLocks noChangeAspect="1"/>
          </p:cNvGraphicFramePr>
          <p:nvPr/>
        </p:nvGraphicFramePr>
        <p:xfrm>
          <a:off x="542925" y="1987550"/>
          <a:ext cx="1433513" cy="566738"/>
        </p:xfrm>
        <a:graphic>
          <a:graphicData uri="http://schemas.openxmlformats.org/presentationml/2006/ole">
            <p:oleObj spid="_x0000_s711719" name="Equation" r:id="rId7" imgW="545760" imgH="215640" progId="Equation.DSMT4">
              <p:embed/>
            </p:oleObj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2151063" y="1520826"/>
            <a:ext cx="3097212" cy="3379787"/>
            <a:chOff x="2151063" y="1520826"/>
            <a:chExt cx="3097212" cy="3379787"/>
          </a:xfrm>
        </p:grpSpPr>
        <p:sp>
          <p:nvSpPr>
            <p:cNvPr id="711701" name="Line 21"/>
            <p:cNvSpPr>
              <a:spLocks noChangeShapeType="1"/>
            </p:cNvSpPr>
            <p:nvPr/>
          </p:nvSpPr>
          <p:spPr bwMode="auto">
            <a:xfrm flipH="1">
              <a:off x="2897188" y="1562038"/>
              <a:ext cx="0" cy="324643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702" name="Line 22"/>
            <p:cNvSpPr>
              <a:spLocks noChangeShapeType="1"/>
            </p:cNvSpPr>
            <p:nvPr/>
          </p:nvSpPr>
          <p:spPr bwMode="auto">
            <a:xfrm flipH="1">
              <a:off x="4287838" y="1544638"/>
              <a:ext cx="1588" cy="323532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703" name="Line 23"/>
            <p:cNvSpPr>
              <a:spLocks noChangeShapeType="1"/>
            </p:cNvSpPr>
            <p:nvPr/>
          </p:nvSpPr>
          <p:spPr bwMode="auto">
            <a:xfrm>
              <a:off x="2887663" y="3700461"/>
              <a:ext cx="1411205" cy="4639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711704" name="Object 24"/>
            <p:cNvGraphicFramePr>
              <a:graphicFrameLocks noChangeAspect="1"/>
            </p:cNvGraphicFramePr>
            <p:nvPr/>
          </p:nvGraphicFramePr>
          <p:xfrm>
            <a:off x="3659188" y="3962400"/>
            <a:ext cx="521783" cy="317500"/>
          </p:xfrm>
          <a:graphic>
            <a:graphicData uri="http://schemas.openxmlformats.org/presentationml/2006/ole">
              <p:oleObj spid="_x0000_s711704" name="Equation" r:id="rId8" imgW="291960" imgH="177480" progId="Equation.DSMT4">
                <p:embed/>
              </p:oleObj>
            </a:graphicData>
          </a:graphic>
        </p:graphicFrame>
        <p:sp>
          <p:nvSpPr>
            <p:cNvPr id="711705" name="Oval 25"/>
            <p:cNvSpPr>
              <a:spLocks noChangeArrowheads="1"/>
            </p:cNvSpPr>
            <p:nvPr/>
          </p:nvSpPr>
          <p:spPr bwMode="auto">
            <a:xfrm>
              <a:off x="3314701" y="3406775"/>
              <a:ext cx="554038" cy="53498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1706" name="Line 26"/>
            <p:cNvSpPr>
              <a:spLocks noChangeShapeType="1"/>
            </p:cNvSpPr>
            <p:nvPr/>
          </p:nvSpPr>
          <p:spPr bwMode="auto">
            <a:xfrm flipH="1">
              <a:off x="3417888" y="3684588"/>
              <a:ext cx="34925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711707" name="Object 27"/>
            <p:cNvGraphicFramePr>
              <a:graphicFrameLocks noChangeAspect="1"/>
            </p:cNvGraphicFramePr>
            <p:nvPr/>
          </p:nvGraphicFramePr>
          <p:xfrm>
            <a:off x="2151063" y="3072765"/>
            <a:ext cx="496887" cy="397509"/>
          </p:xfrm>
          <a:graphic>
            <a:graphicData uri="http://schemas.openxmlformats.org/presentationml/2006/ole">
              <p:oleObj spid="_x0000_s711707" name="Equation" r:id="rId9" imgW="253800" imgH="203040" progId="Equation.DSMT4">
                <p:embed/>
              </p:oleObj>
            </a:graphicData>
          </a:graphic>
        </p:graphicFrame>
        <p:graphicFrame>
          <p:nvGraphicFramePr>
            <p:cNvPr id="711708" name="Object 28"/>
            <p:cNvGraphicFramePr>
              <a:graphicFrameLocks noChangeAspect="1"/>
            </p:cNvGraphicFramePr>
            <p:nvPr/>
          </p:nvGraphicFramePr>
          <p:xfrm>
            <a:off x="2178051" y="4152899"/>
            <a:ext cx="480663" cy="385763"/>
          </p:xfrm>
          <a:graphic>
            <a:graphicData uri="http://schemas.openxmlformats.org/presentationml/2006/ole">
              <p:oleObj spid="_x0000_s711708" name="Equation" r:id="rId10" imgW="253800" imgH="203040" progId="Equation.DSMT4">
                <p:embed/>
              </p:oleObj>
            </a:graphicData>
          </a:graphic>
        </p:graphicFrame>
        <p:sp>
          <p:nvSpPr>
            <p:cNvPr id="711709" name="Line 29"/>
            <p:cNvSpPr>
              <a:spLocks noChangeShapeType="1"/>
            </p:cNvSpPr>
            <p:nvPr/>
          </p:nvSpPr>
          <p:spPr bwMode="auto">
            <a:xfrm flipH="1">
              <a:off x="2897578" y="4794249"/>
              <a:ext cx="1404547" cy="3381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711710" name="Object 30"/>
            <p:cNvGraphicFramePr>
              <a:graphicFrameLocks noChangeAspect="1"/>
            </p:cNvGraphicFramePr>
            <p:nvPr/>
          </p:nvGraphicFramePr>
          <p:xfrm>
            <a:off x="3397251" y="1520826"/>
            <a:ext cx="441324" cy="441324"/>
          </p:xfrm>
          <a:graphic>
            <a:graphicData uri="http://schemas.openxmlformats.org/presentationml/2006/ole">
              <p:oleObj spid="_x0000_s711710" name="Equation" r:id="rId11" imgW="190440" imgH="190440" progId="Equation.DSMT4">
                <p:embed/>
              </p:oleObj>
            </a:graphicData>
          </a:graphic>
        </p:graphicFrame>
        <p:graphicFrame>
          <p:nvGraphicFramePr>
            <p:cNvPr id="711711" name="Object 31"/>
            <p:cNvGraphicFramePr>
              <a:graphicFrameLocks noChangeAspect="1"/>
            </p:cNvGraphicFramePr>
            <p:nvPr/>
          </p:nvGraphicFramePr>
          <p:xfrm>
            <a:off x="3379788" y="4295775"/>
            <a:ext cx="408855" cy="438149"/>
          </p:xfrm>
          <a:graphic>
            <a:graphicData uri="http://schemas.openxmlformats.org/presentationml/2006/ole">
              <p:oleObj spid="_x0000_s711711" name="Equation" r:id="rId12" imgW="177480" imgH="190440" progId="Equation.DSMT4">
                <p:embed/>
              </p:oleObj>
            </a:graphicData>
          </a:graphic>
        </p:graphicFrame>
        <p:graphicFrame>
          <p:nvGraphicFramePr>
            <p:cNvPr id="711712" name="Object 32"/>
            <p:cNvGraphicFramePr>
              <a:graphicFrameLocks noChangeAspect="1"/>
            </p:cNvGraphicFramePr>
            <p:nvPr/>
          </p:nvGraphicFramePr>
          <p:xfrm>
            <a:off x="4519614" y="3514726"/>
            <a:ext cx="645966" cy="322262"/>
          </p:xfrm>
          <a:graphic>
            <a:graphicData uri="http://schemas.openxmlformats.org/presentationml/2006/ole">
              <p:oleObj spid="_x0000_s711712" name="Equation" r:id="rId13" imgW="304560" imgH="152280" progId="Equation.DSMT4">
                <p:embed/>
              </p:oleObj>
            </a:graphicData>
          </a:graphic>
        </p:graphicFrame>
        <p:graphicFrame>
          <p:nvGraphicFramePr>
            <p:cNvPr id="711713" name="Object 33"/>
            <p:cNvGraphicFramePr>
              <a:graphicFrameLocks noChangeAspect="1"/>
            </p:cNvGraphicFramePr>
            <p:nvPr/>
          </p:nvGraphicFramePr>
          <p:xfrm>
            <a:off x="4473576" y="4565048"/>
            <a:ext cx="774699" cy="335565"/>
          </p:xfrm>
          <a:graphic>
            <a:graphicData uri="http://schemas.openxmlformats.org/presentationml/2006/ole">
              <p:oleObj spid="_x0000_s711713" name="Equation" r:id="rId14" imgW="380880" imgH="164880" progId="Equation.DSMT4">
                <p:embed/>
              </p:oleObj>
            </a:graphicData>
          </a:graphic>
        </p:graphicFrame>
        <p:sp>
          <p:nvSpPr>
            <p:cNvPr id="711714" name="Line 34"/>
            <p:cNvSpPr>
              <a:spLocks noChangeShapeType="1"/>
            </p:cNvSpPr>
            <p:nvPr/>
          </p:nvSpPr>
          <p:spPr bwMode="auto">
            <a:xfrm flipV="1">
              <a:off x="2895601" y="2514600"/>
              <a:ext cx="0" cy="4064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711715" name="Object 35"/>
            <p:cNvGraphicFramePr>
              <a:graphicFrameLocks noChangeAspect="1"/>
            </p:cNvGraphicFramePr>
            <p:nvPr/>
          </p:nvGraphicFramePr>
          <p:xfrm>
            <a:off x="2308226" y="2317965"/>
            <a:ext cx="454024" cy="403010"/>
          </p:xfrm>
          <a:graphic>
            <a:graphicData uri="http://schemas.openxmlformats.org/presentationml/2006/ole">
              <p:oleObj spid="_x0000_s711715" name="Equation" r:id="rId15" imgW="228600" imgH="203040" progId="Equation.DSMT4">
                <p:embed/>
              </p:oleObj>
            </a:graphicData>
          </a:graphic>
        </p:graphicFrame>
        <p:graphicFrame>
          <p:nvGraphicFramePr>
            <p:cNvPr id="711716" name="Object 36"/>
            <p:cNvGraphicFramePr>
              <a:graphicFrameLocks noChangeAspect="1"/>
            </p:cNvGraphicFramePr>
            <p:nvPr/>
          </p:nvGraphicFramePr>
          <p:xfrm>
            <a:off x="3005138" y="2179638"/>
            <a:ext cx="365125" cy="365125"/>
          </p:xfrm>
          <a:graphic>
            <a:graphicData uri="http://schemas.openxmlformats.org/presentationml/2006/ole">
              <p:oleObj spid="_x0000_s711716" name="Equation" r:id="rId16" imgW="126720" imgH="126720" progId="Equation.DSMT4">
                <p:embed/>
              </p:oleObj>
            </a:graphicData>
          </a:graphic>
        </p:graphicFrame>
        <p:graphicFrame>
          <p:nvGraphicFramePr>
            <p:cNvPr id="711717" name="Object 37"/>
            <p:cNvGraphicFramePr>
              <a:graphicFrameLocks noChangeAspect="1"/>
            </p:cNvGraphicFramePr>
            <p:nvPr/>
          </p:nvGraphicFramePr>
          <p:xfrm>
            <a:off x="3886201" y="2309813"/>
            <a:ext cx="328613" cy="255588"/>
          </p:xfrm>
          <a:graphic>
            <a:graphicData uri="http://schemas.openxmlformats.org/presentationml/2006/ole">
              <p:oleObj spid="_x0000_s711717" name="Equation" r:id="rId17" imgW="114120" imgH="88560" progId="Equation.DSMT4">
                <p:embed/>
              </p:oleObj>
            </a:graphicData>
          </a:graphic>
        </p:graphicFrame>
        <p:graphicFrame>
          <p:nvGraphicFramePr>
            <p:cNvPr id="711718" name="Object 38"/>
            <p:cNvGraphicFramePr>
              <a:graphicFrameLocks noChangeAspect="1"/>
            </p:cNvGraphicFramePr>
            <p:nvPr/>
          </p:nvGraphicFramePr>
          <p:xfrm>
            <a:off x="3381376" y="2105025"/>
            <a:ext cx="628650" cy="501650"/>
          </p:xfrm>
          <a:graphic>
            <a:graphicData uri="http://schemas.openxmlformats.org/presentationml/2006/ole">
              <p:oleObj spid="_x0000_s711718" name="Equation" r:id="rId18" imgW="253800" imgH="203040" progId="Equation.DSMT4">
                <p:embed/>
              </p:oleObj>
            </a:graphicData>
          </a:graphic>
        </p:graphicFrame>
        <p:graphicFrame>
          <p:nvGraphicFramePr>
            <p:cNvPr id="711720" name="Object 40"/>
            <p:cNvGraphicFramePr>
              <a:graphicFrameLocks noChangeAspect="1"/>
            </p:cNvGraphicFramePr>
            <p:nvPr/>
          </p:nvGraphicFramePr>
          <p:xfrm>
            <a:off x="2890838" y="3189288"/>
            <a:ext cx="365125" cy="365125"/>
          </p:xfrm>
          <a:graphic>
            <a:graphicData uri="http://schemas.openxmlformats.org/presentationml/2006/ole">
              <p:oleObj spid="_x0000_s711720" name="Equation" r:id="rId19" imgW="126720" imgH="126720" progId="Equation.DSMT4">
                <p:embed/>
              </p:oleObj>
            </a:graphicData>
          </a:graphic>
        </p:graphicFrame>
        <p:graphicFrame>
          <p:nvGraphicFramePr>
            <p:cNvPr id="711721" name="Object 41"/>
            <p:cNvGraphicFramePr>
              <a:graphicFrameLocks noChangeAspect="1"/>
            </p:cNvGraphicFramePr>
            <p:nvPr/>
          </p:nvGraphicFramePr>
          <p:xfrm>
            <a:off x="3990975" y="3319463"/>
            <a:ext cx="328613" cy="255587"/>
          </p:xfrm>
          <a:graphic>
            <a:graphicData uri="http://schemas.openxmlformats.org/presentationml/2006/ole">
              <p:oleObj spid="_x0000_s711721" name="Equation" r:id="rId20" imgW="114120" imgH="88560" progId="Equation.DSMT4">
                <p:embed/>
              </p:oleObj>
            </a:graphicData>
          </a:graphic>
        </p:graphicFrame>
        <p:graphicFrame>
          <p:nvGraphicFramePr>
            <p:cNvPr id="711722" name="Object 42"/>
            <p:cNvGraphicFramePr>
              <a:graphicFrameLocks noChangeAspect="1"/>
            </p:cNvGraphicFramePr>
            <p:nvPr/>
          </p:nvGraphicFramePr>
          <p:xfrm>
            <a:off x="3114675" y="2932447"/>
            <a:ext cx="1028700" cy="404477"/>
          </p:xfrm>
          <a:graphic>
            <a:graphicData uri="http://schemas.openxmlformats.org/presentationml/2006/ole">
              <p:oleObj spid="_x0000_s711722" name="Equation" r:id="rId21" imgW="545760" imgH="21564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0419" name="Object 3"/>
          <p:cNvGraphicFramePr>
            <a:graphicFrameLocks noChangeAspect="1"/>
          </p:cNvGraphicFramePr>
          <p:nvPr/>
        </p:nvGraphicFramePr>
        <p:xfrm>
          <a:off x="1385888" y="5480050"/>
          <a:ext cx="5842000" cy="850900"/>
        </p:xfrm>
        <a:graphic>
          <a:graphicData uri="http://schemas.openxmlformats.org/presentationml/2006/ole">
            <p:oleObj spid="_x0000_s700419" name="Equation" r:id="rId4" imgW="2705040" imgH="393480" progId="Equation.DSMT4">
              <p:embed/>
            </p:oleObj>
          </a:graphicData>
        </a:graphic>
      </p:graphicFrame>
      <p:graphicFrame>
        <p:nvGraphicFramePr>
          <p:cNvPr id="700434" name="Object 18"/>
          <p:cNvGraphicFramePr>
            <a:graphicFrameLocks noChangeAspect="1"/>
          </p:cNvGraphicFramePr>
          <p:nvPr/>
        </p:nvGraphicFramePr>
        <p:xfrm>
          <a:off x="5765800" y="1493838"/>
          <a:ext cx="2519363" cy="1190625"/>
        </p:xfrm>
        <a:graphic>
          <a:graphicData uri="http://schemas.openxmlformats.org/presentationml/2006/ole">
            <p:oleObj spid="_x0000_s700434" name="Equation" r:id="rId5" imgW="1155600" imgH="545760" progId="Equation.DSMT4">
              <p:embed/>
            </p:oleObj>
          </a:graphicData>
        </a:graphic>
      </p:graphicFrame>
      <p:sp>
        <p:nvSpPr>
          <p:cNvPr id="700436" name="Text Box 20"/>
          <p:cNvSpPr txBox="1">
            <a:spLocks noChangeArrowheads="1"/>
          </p:cNvSpPr>
          <p:nvPr/>
        </p:nvSpPr>
        <p:spPr bwMode="auto">
          <a:xfrm>
            <a:off x="14811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700456" name="Object 40"/>
          <p:cNvGraphicFramePr>
            <a:graphicFrameLocks noChangeAspect="1"/>
          </p:cNvGraphicFramePr>
          <p:nvPr/>
        </p:nvGraphicFramePr>
        <p:xfrm>
          <a:off x="481013" y="2016125"/>
          <a:ext cx="1366837" cy="566738"/>
        </p:xfrm>
        <a:graphic>
          <a:graphicData uri="http://schemas.openxmlformats.org/presentationml/2006/ole">
            <p:oleObj spid="_x0000_s700456" name="Equation" r:id="rId6" imgW="520560" imgH="215640" progId="Equation.DSMT4">
              <p:embed/>
            </p:oleObj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2208213" y="1530350"/>
            <a:ext cx="3046002" cy="3370263"/>
            <a:chOff x="2208213" y="1530350"/>
            <a:chExt cx="3046002" cy="3370263"/>
          </a:xfrm>
        </p:grpSpPr>
        <p:sp>
          <p:nvSpPr>
            <p:cNvPr id="700438" name="Line 22"/>
            <p:cNvSpPr>
              <a:spLocks noChangeShapeType="1"/>
            </p:cNvSpPr>
            <p:nvPr/>
          </p:nvSpPr>
          <p:spPr bwMode="auto">
            <a:xfrm flipH="1">
              <a:off x="2897188" y="1562038"/>
              <a:ext cx="0" cy="324643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00439" name="Line 23"/>
            <p:cNvSpPr>
              <a:spLocks noChangeShapeType="1"/>
            </p:cNvSpPr>
            <p:nvPr/>
          </p:nvSpPr>
          <p:spPr bwMode="auto">
            <a:xfrm flipH="1">
              <a:off x="4287838" y="1544638"/>
              <a:ext cx="1588" cy="323532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00440" name="Line 24"/>
            <p:cNvSpPr>
              <a:spLocks noChangeShapeType="1"/>
            </p:cNvSpPr>
            <p:nvPr/>
          </p:nvSpPr>
          <p:spPr bwMode="auto">
            <a:xfrm>
              <a:off x="2887663" y="3700462"/>
              <a:ext cx="1401308" cy="68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700441" name="Object 25"/>
            <p:cNvGraphicFramePr>
              <a:graphicFrameLocks noChangeAspect="1"/>
            </p:cNvGraphicFramePr>
            <p:nvPr/>
          </p:nvGraphicFramePr>
          <p:xfrm>
            <a:off x="3716338" y="3926060"/>
            <a:ext cx="503237" cy="306215"/>
          </p:xfrm>
          <a:graphic>
            <a:graphicData uri="http://schemas.openxmlformats.org/presentationml/2006/ole">
              <p:oleObj spid="_x0000_s700441" name="Equation" r:id="rId7" imgW="291960" imgH="177480" progId="Equation.DSMT4">
                <p:embed/>
              </p:oleObj>
            </a:graphicData>
          </a:graphic>
        </p:graphicFrame>
        <p:sp>
          <p:nvSpPr>
            <p:cNvPr id="700442" name="Oval 26"/>
            <p:cNvSpPr>
              <a:spLocks noChangeArrowheads="1"/>
            </p:cNvSpPr>
            <p:nvPr/>
          </p:nvSpPr>
          <p:spPr bwMode="auto">
            <a:xfrm>
              <a:off x="3314701" y="3406775"/>
              <a:ext cx="554038" cy="53498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443" name="Line 27"/>
            <p:cNvSpPr>
              <a:spLocks noChangeShapeType="1"/>
            </p:cNvSpPr>
            <p:nvPr/>
          </p:nvSpPr>
          <p:spPr bwMode="auto">
            <a:xfrm flipH="1">
              <a:off x="3417888" y="3684588"/>
              <a:ext cx="34925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700444" name="Object 28"/>
            <p:cNvGraphicFramePr>
              <a:graphicFrameLocks noChangeAspect="1"/>
            </p:cNvGraphicFramePr>
            <p:nvPr/>
          </p:nvGraphicFramePr>
          <p:xfrm>
            <a:off x="2239963" y="3086099"/>
            <a:ext cx="431589" cy="384175"/>
          </p:xfrm>
          <a:graphic>
            <a:graphicData uri="http://schemas.openxmlformats.org/presentationml/2006/ole">
              <p:oleObj spid="_x0000_s700444" name="Equation" r:id="rId8" imgW="228600" imgH="203040" progId="Equation.DSMT4">
                <p:embed/>
              </p:oleObj>
            </a:graphicData>
          </a:graphic>
        </p:graphicFrame>
        <p:graphicFrame>
          <p:nvGraphicFramePr>
            <p:cNvPr id="700445" name="Object 29"/>
            <p:cNvGraphicFramePr>
              <a:graphicFrameLocks noChangeAspect="1"/>
            </p:cNvGraphicFramePr>
            <p:nvPr/>
          </p:nvGraphicFramePr>
          <p:xfrm>
            <a:off x="2208213" y="4162425"/>
            <a:ext cx="421915" cy="376238"/>
          </p:xfrm>
          <a:graphic>
            <a:graphicData uri="http://schemas.openxmlformats.org/presentationml/2006/ole">
              <p:oleObj spid="_x0000_s700445" name="Equation" r:id="rId9" imgW="228600" imgH="203040" progId="Equation.DSMT4">
                <p:embed/>
              </p:oleObj>
            </a:graphicData>
          </a:graphic>
        </p:graphicFrame>
        <p:sp>
          <p:nvSpPr>
            <p:cNvPr id="700446" name="Line 30"/>
            <p:cNvSpPr>
              <a:spLocks noChangeShapeType="1"/>
            </p:cNvSpPr>
            <p:nvPr/>
          </p:nvSpPr>
          <p:spPr bwMode="auto">
            <a:xfrm flipH="1">
              <a:off x="2897578" y="4794249"/>
              <a:ext cx="1404547" cy="3381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700447" name="Object 31"/>
            <p:cNvGraphicFramePr>
              <a:graphicFrameLocks noChangeAspect="1"/>
            </p:cNvGraphicFramePr>
            <p:nvPr/>
          </p:nvGraphicFramePr>
          <p:xfrm>
            <a:off x="3378201" y="1530350"/>
            <a:ext cx="412749" cy="412749"/>
          </p:xfrm>
          <a:graphic>
            <a:graphicData uri="http://schemas.openxmlformats.org/presentationml/2006/ole">
              <p:oleObj spid="_x0000_s700447" name="Equation" r:id="rId10" imgW="190440" imgH="190440" progId="Equation.DSMT4">
                <p:embed/>
              </p:oleObj>
            </a:graphicData>
          </a:graphic>
        </p:graphicFrame>
        <p:graphicFrame>
          <p:nvGraphicFramePr>
            <p:cNvPr id="700448" name="Object 32"/>
            <p:cNvGraphicFramePr>
              <a:graphicFrameLocks noChangeAspect="1"/>
            </p:cNvGraphicFramePr>
            <p:nvPr/>
          </p:nvGraphicFramePr>
          <p:xfrm>
            <a:off x="3408363" y="4276725"/>
            <a:ext cx="399966" cy="428624"/>
          </p:xfrm>
          <a:graphic>
            <a:graphicData uri="http://schemas.openxmlformats.org/presentationml/2006/ole">
              <p:oleObj spid="_x0000_s700448" name="Equation" r:id="rId11" imgW="177480" imgH="190440" progId="Equation.DSMT4">
                <p:embed/>
              </p:oleObj>
            </a:graphicData>
          </a:graphic>
        </p:graphicFrame>
        <p:graphicFrame>
          <p:nvGraphicFramePr>
            <p:cNvPr id="700449" name="Object 33"/>
            <p:cNvGraphicFramePr>
              <a:graphicFrameLocks noChangeAspect="1"/>
            </p:cNvGraphicFramePr>
            <p:nvPr/>
          </p:nvGraphicFramePr>
          <p:xfrm>
            <a:off x="4519614" y="3540019"/>
            <a:ext cx="614362" cy="306494"/>
          </p:xfrm>
          <a:graphic>
            <a:graphicData uri="http://schemas.openxmlformats.org/presentationml/2006/ole">
              <p:oleObj spid="_x0000_s700449" name="Equation" r:id="rId12" imgW="304560" imgH="152280" progId="Equation.DSMT4">
                <p:embed/>
              </p:oleObj>
            </a:graphicData>
          </a:graphic>
        </p:graphicFrame>
        <p:graphicFrame>
          <p:nvGraphicFramePr>
            <p:cNvPr id="700450" name="Object 34"/>
            <p:cNvGraphicFramePr>
              <a:graphicFrameLocks noChangeAspect="1"/>
            </p:cNvGraphicFramePr>
            <p:nvPr/>
          </p:nvGraphicFramePr>
          <p:xfrm>
            <a:off x="4473576" y="4562475"/>
            <a:ext cx="780639" cy="338138"/>
          </p:xfrm>
          <a:graphic>
            <a:graphicData uri="http://schemas.openxmlformats.org/presentationml/2006/ole">
              <p:oleObj spid="_x0000_s700450" name="Equation" r:id="rId13" imgW="380880" imgH="164880" progId="Equation.DSMT4">
                <p:embed/>
              </p:oleObj>
            </a:graphicData>
          </a:graphic>
        </p:graphicFrame>
        <p:sp>
          <p:nvSpPr>
            <p:cNvPr id="700451" name="Line 35"/>
            <p:cNvSpPr>
              <a:spLocks noChangeShapeType="1"/>
            </p:cNvSpPr>
            <p:nvPr/>
          </p:nvSpPr>
          <p:spPr bwMode="auto">
            <a:xfrm flipV="1">
              <a:off x="2895601" y="2528888"/>
              <a:ext cx="0" cy="4064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700452" name="Object 36"/>
            <p:cNvGraphicFramePr>
              <a:graphicFrameLocks noChangeAspect="1"/>
            </p:cNvGraphicFramePr>
            <p:nvPr/>
          </p:nvGraphicFramePr>
          <p:xfrm>
            <a:off x="2338388" y="2307945"/>
            <a:ext cx="414337" cy="413030"/>
          </p:xfrm>
          <a:graphic>
            <a:graphicData uri="http://schemas.openxmlformats.org/presentationml/2006/ole">
              <p:oleObj spid="_x0000_s700452" name="Equation" r:id="rId14" imgW="203040" imgH="203040" progId="Equation.DSMT4">
                <p:embed/>
              </p:oleObj>
            </a:graphicData>
          </a:graphic>
        </p:graphicFrame>
        <p:graphicFrame>
          <p:nvGraphicFramePr>
            <p:cNvPr id="700453" name="Object 37"/>
            <p:cNvGraphicFramePr>
              <a:graphicFrameLocks noChangeAspect="1"/>
            </p:cNvGraphicFramePr>
            <p:nvPr/>
          </p:nvGraphicFramePr>
          <p:xfrm>
            <a:off x="3005138" y="2179638"/>
            <a:ext cx="365125" cy="365125"/>
          </p:xfrm>
          <a:graphic>
            <a:graphicData uri="http://schemas.openxmlformats.org/presentationml/2006/ole">
              <p:oleObj spid="_x0000_s700453" name="Equation" r:id="rId15" imgW="126720" imgH="126720" progId="Equation.DSMT4">
                <p:embed/>
              </p:oleObj>
            </a:graphicData>
          </a:graphic>
        </p:graphicFrame>
        <p:graphicFrame>
          <p:nvGraphicFramePr>
            <p:cNvPr id="700454" name="Object 38"/>
            <p:cNvGraphicFramePr>
              <a:graphicFrameLocks noChangeAspect="1"/>
            </p:cNvGraphicFramePr>
            <p:nvPr/>
          </p:nvGraphicFramePr>
          <p:xfrm>
            <a:off x="3886201" y="2309813"/>
            <a:ext cx="328613" cy="255588"/>
          </p:xfrm>
          <a:graphic>
            <a:graphicData uri="http://schemas.openxmlformats.org/presentationml/2006/ole">
              <p:oleObj spid="_x0000_s700454" name="Equation" r:id="rId16" imgW="114120" imgH="88560" progId="Equation.DSMT4">
                <p:embed/>
              </p:oleObj>
            </a:graphicData>
          </a:graphic>
        </p:graphicFrame>
        <p:graphicFrame>
          <p:nvGraphicFramePr>
            <p:cNvPr id="700455" name="Object 39"/>
            <p:cNvGraphicFramePr>
              <a:graphicFrameLocks noChangeAspect="1"/>
            </p:cNvGraphicFramePr>
            <p:nvPr/>
          </p:nvGraphicFramePr>
          <p:xfrm>
            <a:off x="3413126" y="2105025"/>
            <a:ext cx="565150" cy="501650"/>
          </p:xfrm>
          <a:graphic>
            <a:graphicData uri="http://schemas.openxmlformats.org/presentationml/2006/ole">
              <p:oleObj spid="_x0000_s700455" name="Equation" r:id="rId17" imgW="228600" imgH="203040" progId="Equation.DSMT4">
                <p:embed/>
              </p:oleObj>
            </a:graphicData>
          </a:graphic>
        </p:graphicFrame>
        <p:graphicFrame>
          <p:nvGraphicFramePr>
            <p:cNvPr id="700457" name="Object 41"/>
            <p:cNvGraphicFramePr>
              <a:graphicFrameLocks noChangeAspect="1"/>
            </p:cNvGraphicFramePr>
            <p:nvPr/>
          </p:nvGraphicFramePr>
          <p:xfrm>
            <a:off x="2919413" y="3094038"/>
            <a:ext cx="365125" cy="365125"/>
          </p:xfrm>
          <a:graphic>
            <a:graphicData uri="http://schemas.openxmlformats.org/presentationml/2006/ole">
              <p:oleObj spid="_x0000_s700457" name="Equation" r:id="rId18" imgW="126720" imgH="126720" progId="Equation.DSMT4">
                <p:embed/>
              </p:oleObj>
            </a:graphicData>
          </a:graphic>
        </p:graphicFrame>
        <p:graphicFrame>
          <p:nvGraphicFramePr>
            <p:cNvPr id="700458" name="Object 42"/>
            <p:cNvGraphicFramePr>
              <a:graphicFrameLocks noChangeAspect="1"/>
            </p:cNvGraphicFramePr>
            <p:nvPr/>
          </p:nvGraphicFramePr>
          <p:xfrm>
            <a:off x="3905250" y="3214688"/>
            <a:ext cx="328613" cy="255587"/>
          </p:xfrm>
          <a:graphic>
            <a:graphicData uri="http://schemas.openxmlformats.org/presentationml/2006/ole">
              <p:oleObj spid="_x0000_s700458" name="Equation" r:id="rId19" imgW="114120" imgH="88560" progId="Equation.DSMT4">
                <p:embed/>
              </p:oleObj>
            </a:graphicData>
          </a:graphic>
        </p:graphicFrame>
        <p:graphicFrame>
          <p:nvGraphicFramePr>
            <p:cNvPr id="700459" name="Object 43"/>
            <p:cNvGraphicFramePr>
              <a:graphicFrameLocks noChangeAspect="1"/>
            </p:cNvGraphicFramePr>
            <p:nvPr/>
          </p:nvGraphicFramePr>
          <p:xfrm>
            <a:off x="3109913" y="2813126"/>
            <a:ext cx="1014412" cy="419023"/>
          </p:xfrm>
          <a:graphic>
            <a:graphicData uri="http://schemas.openxmlformats.org/presentationml/2006/ole">
              <p:oleObj spid="_x0000_s700459" name="Equation" r:id="rId20" imgW="520560" imgH="215640" progId="Equation.DSMT4">
                <p:embed/>
              </p:oleObj>
            </a:graphicData>
          </a:graphic>
        </p:graphicFrame>
      </p:grpSp>
      <p:graphicFrame>
        <p:nvGraphicFramePr>
          <p:cNvPr id="700460" name="Object 44"/>
          <p:cNvGraphicFramePr>
            <a:graphicFrameLocks noChangeAspect="1"/>
          </p:cNvGraphicFramePr>
          <p:nvPr/>
        </p:nvGraphicFramePr>
        <p:xfrm>
          <a:off x="724913" y="1106488"/>
          <a:ext cx="873125" cy="654050"/>
        </p:xfrm>
        <a:graphic>
          <a:graphicData uri="http://schemas.openxmlformats.org/presentationml/2006/ole">
            <p:oleObj spid="_x0000_s700460" name="Equation" r:id="rId21" imgW="253800" imgH="1904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Text Box 2"/>
          <p:cNvSpPr txBox="1">
            <a:spLocks noChangeArrowheads="1"/>
          </p:cNvSpPr>
          <p:nvPr/>
        </p:nvSpPr>
        <p:spPr bwMode="auto">
          <a:xfrm>
            <a:off x="564392" y="1016024"/>
            <a:ext cx="134629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At</a:t>
            </a:r>
          </a:p>
        </p:txBody>
      </p:sp>
      <p:graphicFrame>
        <p:nvGraphicFramePr>
          <p:cNvPr id="701443" name="Object 3"/>
          <p:cNvGraphicFramePr>
            <a:graphicFrameLocks noChangeAspect="1"/>
          </p:cNvGraphicFramePr>
          <p:nvPr/>
        </p:nvGraphicFramePr>
        <p:xfrm>
          <a:off x="1083505" y="1036661"/>
          <a:ext cx="703262" cy="352425"/>
        </p:xfrm>
        <a:graphic>
          <a:graphicData uri="http://schemas.openxmlformats.org/presentationml/2006/ole">
            <p:oleObj spid="_x0000_s701443" name="Equation" r:id="rId4" imgW="304560" imgH="152280" progId="Equation.DSMT4">
              <p:embed/>
            </p:oleObj>
          </a:graphicData>
        </a:graphic>
      </p:graphicFrame>
      <p:graphicFrame>
        <p:nvGraphicFramePr>
          <p:cNvPr id="701444" name="Object 4"/>
          <p:cNvGraphicFramePr>
            <a:graphicFrameLocks noChangeAspect="1"/>
          </p:cNvGraphicFramePr>
          <p:nvPr/>
        </p:nvGraphicFramePr>
        <p:xfrm>
          <a:off x="938782" y="1765324"/>
          <a:ext cx="3984625" cy="1836737"/>
        </p:xfrm>
        <a:graphic>
          <a:graphicData uri="http://schemas.openxmlformats.org/presentationml/2006/ole">
            <p:oleObj spid="_x0000_s701444" name="Equation" r:id="rId5" imgW="1625400" imgH="749160" progId="Equation.DSMT4">
              <p:embed/>
            </p:oleObj>
          </a:graphicData>
        </a:graphic>
      </p:graphicFrame>
      <p:sp>
        <p:nvSpPr>
          <p:cNvPr id="701445" name="Text Box 5"/>
          <p:cNvSpPr txBox="1">
            <a:spLocks noChangeArrowheads="1"/>
          </p:cNvSpPr>
          <p:nvPr/>
        </p:nvSpPr>
        <p:spPr bwMode="auto">
          <a:xfrm>
            <a:off x="527050" y="4038600"/>
            <a:ext cx="100965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Hence</a:t>
            </a:r>
          </a:p>
        </p:txBody>
      </p:sp>
      <p:graphicFrame>
        <p:nvGraphicFramePr>
          <p:cNvPr id="701446" name="Object 6"/>
          <p:cNvGraphicFramePr>
            <a:graphicFrameLocks noChangeAspect="1"/>
          </p:cNvGraphicFramePr>
          <p:nvPr/>
        </p:nvGraphicFramePr>
        <p:xfrm>
          <a:off x="879475" y="4649788"/>
          <a:ext cx="2516188" cy="1828800"/>
        </p:xfrm>
        <a:graphic>
          <a:graphicData uri="http://schemas.openxmlformats.org/presentationml/2006/ole">
            <p:oleObj spid="_x0000_s701446" name="Equation" r:id="rId6" imgW="1066680" imgH="774360" progId="Equation.DSMT4">
              <p:embed/>
            </p:oleObj>
          </a:graphicData>
        </a:graphic>
      </p:graphicFrame>
      <p:graphicFrame>
        <p:nvGraphicFramePr>
          <p:cNvPr id="701447" name="Object 7"/>
          <p:cNvGraphicFramePr>
            <a:graphicFrameLocks noChangeAspect="1"/>
          </p:cNvGraphicFramePr>
          <p:nvPr/>
        </p:nvGraphicFramePr>
        <p:xfrm>
          <a:off x="4565650" y="5041900"/>
          <a:ext cx="3973513" cy="1079500"/>
        </p:xfrm>
        <a:graphic>
          <a:graphicData uri="http://schemas.openxmlformats.org/presentationml/2006/ole">
            <p:oleObj spid="_x0000_s701447" name="Equation" r:id="rId7" imgW="1638000" imgH="444240" progId="Equation.DSMT4">
              <p:embed/>
            </p:oleObj>
          </a:graphicData>
        </a:graphic>
      </p:graphicFrame>
      <p:sp>
        <p:nvSpPr>
          <p:cNvPr id="701449" name="Text Box 9"/>
          <p:cNvSpPr txBox="1">
            <a:spLocks noChangeArrowheads="1"/>
          </p:cNvSpPr>
          <p:nvPr/>
        </p:nvSpPr>
        <p:spPr bwMode="auto">
          <a:xfrm>
            <a:off x="14938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730875" y="1029506"/>
            <a:ext cx="3011226" cy="3379787"/>
            <a:chOff x="2237049" y="1520826"/>
            <a:chExt cx="3011226" cy="3379787"/>
          </a:xfrm>
        </p:grpSpPr>
        <p:sp>
          <p:nvSpPr>
            <p:cNvPr id="11" name="Line 21"/>
            <p:cNvSpPr>
              <a:spLocks noChangeShapeType="1"/>
            </p:cNvSpPr>
            <p:nvPr/>
          </p:nvSpPr>
          <p:spPr bwMode="auto">
            <a:xfrm>
              <a:off x="2896088" y="1536350"/>
              <a:ext cx="1100" cy="325926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Line 22"/>
            <p:cNvSpPr>
              <a:spLocks noChangeShapeType="1"/>
            </p:cNvSpPr>
            <p:nvPr/>
          </p:nvSpPr>
          <p:spPr bwMode="auto">
            <a:xfrm flipH="1">
              <a:off x="4298722" y="1547234"/>
              <a:ext cx="1623" cy="325450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Line 23"/>
            <p:cNvSpPr>
              <a:spLocks noChangeShapeType="1"/>
            </p:cNvSpPr>
            <p:nvPr/>
          </p:nvSpPr>
          <p:spPr bwMode="auto">
            <a:xfrm>
              <a:off x="2887663" y="3700462"/>
              <a:ext cx="1419486" cy="783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4" name="Object 24"/>
            <p:cNvGraphicFramePr>
              <a:graphicFrameLocks noChangeAspect="1"/>
            </p:cNvGraphicFramePr>
            <p:nvPr/>
          </p:nvGraphicFramePr>
          <p:xfrm>
            <a:off x="3659188" y="3962400"/>
            <a:ext cx="521783" cy="317500"/>
          </p:xfrm>
          <a:graphic>
            <a:graphicData uri="http://schemas.openxmlformats.org/presentationml/2006/ole">
              <p:oleObj spid="_x0000_s701448" name="Equation" r:id="rId8" imgW="291960" imgH="177480" progId="Equation.DSMT4">
                <p:embed/>
              </p:oleObj>
            </a:graphicData>
          </a:graphic>
        </p:graphicFrame>
        <p:sp>
          <p:nvSpPr>
            <p:cNvPr id="15" name="Oval 25"/>
            <p:cNvSpPr>
              <a:spLocks noChangeArrowheads="1"/>
            </p:cNvSpPr>
            <p:nvPr/>
          </p:nvSpPr>
          <p:spPr bwMode="auto">
            <a:xfrm>
              <a:off x="3314701" y="3406775"/>
              <a:ext cx="554038" cy="53498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6"/>
            <p:cNvSpPr>
              <a:spLocks noChangeShapeType="1"/>
            </p:cNvSpPr>
            <p:nvPr/>
          </p:nvSpPr>
          <p:spPr bwMode="auto">
            <a:xfrm flipH="1">
              <a:off x="3417888" y="3684588"/>
              <a:ext cx="34925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7" name="Object 27"/>
            <p:cNvGraphicFramePr>
              <a:graphicFrameLocks noChangeAspect="1"/>
            </p:cNvGraphicFramePr>
            <p:nvPr/>
          </p:nvGraphicFramePr>
          <p:xfrm>
            <a:off x="2237049" y="3083708"/>
            <a:ext cx="323850" cy="374650"/>
          </p:xfrm>
          <a:graphic>
            <a:graphicData uri="http://schemas.openxmlformats.org/presentationml/2006/ole">
              <p:oleObj spid="_x0000_s701449" name="Equation" r:id="rId9" imgW="164880" imgH="190440" progId="Equation.DSMT4">
                <p:embed/>
              </p:oleObj>
            </a:graphicData>
          </a:graphic>
        </p:graphicFrame>
        <p:graphicFrame>
          <p:nvGraphicFramePr>
            <p:cNvPr id="18" name="Object 28"/>
            <p:cNvGraphicFramePr>
              <a:graphicFrameLocks noChangeAspect="1"/>
            </p:cNvGraphicFramePr>
            <p:nvPr/>
          </p:nvGraphicFramePr>
          <p:xfrm>
            <a:off x="2273562" y="4164795"/>
            <a:ext cx="288925" cy="361950"/>
          </p:xfrm>
          <a:graphic>
            <a:graphicData uri="http://schemas.openxmlformats.org/presentationml/2006/ole">
              <p:oleObj spid="_x0000_s701450" name="Equation" r:id="rId10" imgW="152280" imgH="190440" progId="Equation.DSMT4">
                <p:embed/>
              </p:oleObj>
            </a:graphicData>
          </a:graphic>
        </p:graphicFrame>
        <p:sp>
          <p:nvSpPr>
            <p:cNvPr id="19" name="Line 29"/>
            <p:cNvSpPr>
              <a:spLocks noChangeShapeType="1"/>
            </p:cNvSpPr>
            <p:nvPr/>
          </p:nvSpPr>
          <p:spPr bwMode="auto">
            <a:xfrm flipH="1" flipV="1">
              <a:off x="2887663" y="4787900"/>
              <a:ext cx="1414463" cy="635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0" name="Object 30"/>
            <p:cNvGraphicFramePr>
              <a:graphicFrameLocks noChangeAspect="1"/>
            </p:cNvGraphicFramePr>
            <p:nvPr/>
          </p:nvGraphicFramePr>
          <p:xfrm>
            <a:off x="3397251" y="1520826"/>
            <a:ext cx="441324" cy="441324"/>
          </p:xfrm>
          <a:graphic>
            <a:graphicData uri="http://schemas.openxmlformats.org/presentationml/2006/ole">
              <p:oleObj spid="_x0000_s701451" name="Equation" r:id="rId11" imgW="190440" imgH="190440" progId="Equation.DSMT4">
                <p:embed/>
              </p:oleObj>
            </a:graphicData>
          </a:graphic>
        </p:graphicFrame>
        <p:graphicFrame>
          <p:nvGraphicFramePr>
            <p:cNvPr id="21" name="Object 31"/>
            <p:cNvGraphicFramePr>
              <a:graphicFrameLocks noChangeAspect="1"/>
            </p:cNvGraphicFramePr>
            <p:nvPr/>
          </p:nvGraphicFramePr>
          <p:xfrm>
            <a:off x="3379788" y="4295775"/>
            <a:ext cx="408855" cy="438149"/>
          </p:xfrm>
          <a:graphic>
            <a:graphicData uri="http://schemas.openxmlformats.org/presentationml/2006/ole">
              <p:oleObj spid="_x0000_s701452" name="Equation" r:id="rId12" imgW="177480" imgH="190440" progId="Equation.DSMT4">
                <p:embed/>
              </p:oleObj>
            </a:graphicData>
          </a:graphic>
        </p:graphicFrame>
        <p:graphicFrame>
          <p:nvGraphicFramePr>
            <p:cNvPr id="22" name="Object 32"/>
            <p:cNvGraphicFramePr>
              <a:graphicFrameLocks noChangeAspect="1"/>
            </p:cNvGraphicFramePr>
            <p:nvPr/>
          </p:nvGraphicFramePr>
          <p:xfrm>
            <a:off x="4519614" y="3514726"/>
            <a:ext cx="645966" cy="322262"/>
          </p:xfrm>
          <a:graphic>
            <a:graphicData uri="http://schemas.openxmlformats.org/presentationml/2006/ole">
              <p:oleObj spid="_x0000_s701453" name="Equation" r:id="rId13" imgW="304560" imgH="152280" progId="Equation.DSMT4">
                <p:embed/>
              </p:oleObj>
            </a:graphicData>
          </a:graphic>
        </p:graphicFrame>
        <p:graphicFrame>
          <p:nvGraphicFramePr>
            <p:cNvPr id="23" name="Object 33"/>
            <p:cNvGraphicFramePr>
              <a:graphicFrameLocks noChangeAspect="1"/>
            </p:cNvGraphicFramePr>
            <p:nvPr/>
          </p:nvGraphicFramePr>
          <p:xfrm>
            <a:off x="4473576" y="4565048"/>
            <a:ext cx="774699" cy="335565"/>
          </p:xfrm>
          <a:graphic>
            <a:graphicData uri="http://schemas.openxmlformats.org/presentationml/2006/ole">
              <p:oleObj spid="_x0000_s701454" name="Equation" r:id="rId14" imgW="380880" imgH="164880" progId="Equation.DSMT4">
                <p:embed/>
              </p:oleObj>
            </a:graphicData>
          </a:graphic>
        </p:graphicFrame>
        <p:sp>
          <p:nvSpPr>
            <p:cNvPr id="24" name="Line 34"/>
            <p:cNvSpPr>
              <a:spLocks noChangeShapeType="1"/>
            </p:cNvSpPr>
            <p:nvPr/>
          </p:nvSpPr>
          <p:spPr bwMode="auto">
            <a:xfrm flipV="1">
              <a:off x="2895601" y="2514600"/>
              <a:ext cx="0" cy="4064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5" name="Object 35"/>
            <p:cNvGraphicFramePr>
              <a:graphicFrameLocks noChangeAspect="1"/>
            </p:cNvGraphicFramePr>
            <p:nvPr/>
          </p:nvGraphicFramePr>
          <p:xfrm>
            <a:off x="2410087" y="2331233"/>
            <a:ext cx="250825" cy="377825"/>
          </p:xfrm>
          <a:graphic>
            <a:graphicData uri="http://schemas.openxmlformats.org/presentationml/2006/ole">
              <p:oleObj spid="_x0000_s701455" name="Equation" r:id="rId15" imgW="126720" imgH="190440" progId="Equation.DSMT4">
                <p:embed/>
              </p:oleObj>
            </a:graphicData>
          </a:graphic>
        </p:graphicFrame>
        <p:graphicFrame>
          <p:nvGraphicFramePr>
            <p:cNvPr id="26" name="Object 36"/>
            <p:cNvGraphicFramePr>
              <a:graphicFrameLocks noChangeAspect="1"/>
            </p:cNvGraphicFramePr>
            <p:nvPr/>
          </p:nvGraphicFramePr>
          <p:xfrm>
            <a:off x="3005138" y="2179638"/>
            <a:ext cx="365125" cy="365125"/>
          </p:xfrm>
          <a:graphic>
            <a:graphicData uri="http://schemas.openxmlformats.org/presentationml/2006/ole">
              <p:oleObj spid="_x0000_s701456" name="Equation" r:id="rId16" imgW="126720" imgH="126720" progId="Equation.DSMT4">
                <p:embed/>
              </p:oleObj>
            </a:graphicData>
          </a:graphic>
        </p:graphicFrame>
        <p:graphicFrame>
          <p:nvGraphicFramePr>
            <p:cNvPr id="27" name="Object 37"/>
            <p:cNvGraphicFramePr>
              <a:graphicFrameLocks noChangeAspect="1"/>
            </p:cNvGraphicFramePr>
            <p:nvPr/>
          </p:nvGraphicFramePr>
          <p:xfrm>
            <a:off x="3886201" y="2309813"/>
            <a:ext cx="328613" cy="255588"/>
          </p:xfrm>
          <a:graphic>
            <a:graphicData uri="http://schemas.openxmlformats.org/presentationml/2006/ole">
              <p:oleObj spid="_x0000_s701457" name="Equation" r:id="rId17" imgW="114120" imgH="88560" progId="Equation.DSMT4">
                <p:embed/>
              </p:oleObj>
            </a:graphicData>
          </a:graphic>
        </p:graphicFrame>
        <p:graphicFrame>
          <p:nvGraphicFramePr>
            <p:cNvPr id="28" name="Object 38"/>
            <p:cNvGraphicFramePr>
              <a:graphicFrameLocks noChangeAspect="1"/>
            </p:cNvGraphicFramePr>
            <p:nvPr/>
          </p:nvGraphicFramePr>
          <p:xfrm>
            <a:off x="3522924" y="2120095"/>
            <a:ext cx="346075" cy="471488"/>
          </p:xfrm>
          <a:graphic>
            <a:graphicData uri="http://schemas.openxmlformats.org/presentationml/2006/ole">
              <p:oleObj spid="_x0000_s701458" name="Equation" r:id="rId18" imgW="139680" imgH="190440" progId="Equation.DSMT4">
                <p:embed/>
              </p:oleObj>
            </a:graphicData>
          </a:graphic>
        </p:graphicFrame>
        <p:graphicFrame>
          <p:nvGraphicFramePr>
            <p:cNvPr id="29" name="Object 40"/>
            <p:cNvGraphicFramePr>
              <a:graphicFrameLocks noChangeAspect="1"/>
            </p:cNvGraphicFramePr>
            <p:nvPr/>
          </p:nvGraphicFramePr>
          <p:xfrm>
            <a:off x="2890838" y="3189288"/>
            <a:ext cx="365125" cy="365125"/>
          </p:xfrm>
          <a:graphic>
            <a:graphicData uri="http://schemas.openxmlformats.org/presentationml/2006/ole">
              <p:oleObj spid="_x0000_s701459" name="Equation" r:id="rId19" imgW="126720" imgH="126720" progId="Equation.DSMT4">
                <p:embed/>
              </p:oleObj>
            </a:graphicData>
          </a:graphic>
        </p:graphicFrame>
        <p:graphicFrame>
          <p:nvGraphicFramePr>
            <p:cNvPr id="30" name="Object 41"/>
            <p:cNvGraphicFramePr>
              <a:graphicFrameLocks noChangeAspect="1"/>
            </p:cNvGraphicFramePr>
            <p:nvPr/>
          </p:nvGraphicFramePr>
          <p:xfrm>
            <a:off x="3990975" y="3319463"/>
            <a:ext cx="328613" cy="255587"/>
          </p:xfrm>
          <a:graphic>
            <a:graphicData uri="http://schemas.openxmlformats.org/presentationml/2006/ole">
              <p:oleObj spid="_x0000_s701460" name="Equation" r:id="rId20" imgW="114120" imgH="88560" progId="Equation.DSMT4">
                <p:embed/>
              </p:oleObj>
            </a:graphicData>
          </a:graphic>
        </p:graphicFrame>
        <p:graphicFrame>
          <p:nvGraphicFramePr>
            <p:cNvPr id="31" name="Object 42"/>
            <p:cNvGraphicFramePr>
              <a:graphicFrameLocks noChangeAspect="1"/>
            </p:cNvGraphicFramePr>
            <p:nvPr/>
          </p:nvGraphicFramePr>
          <p:xfrm>
            <a:off x="3222887" y="2932895"/>
            <a:ext cx="812800" cy="404813"/>
          </p:xfrm>
          <a:graphic>
            <a:graphicData uri="http://schemas.openxmlformats.org/presentationml/2006/ole">
              <p:oleObj spid="_x0000_s701461" name="Equation" r:id="rId21" imgW="431640" imgH="21564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9" name="Text Box 3"/>
          <p:cNvSpPr txBox="1">
            <a:spLocks noChangeArrowheads="1"/>
          </p:cNvSpPr>
          <p:nvPr/>
        </p:nvSpPr>
        <p:spPr bwMode="auto">
          <a:xfrm>
            <a:off x="190013" y="1091557"/>
            <a:ext cx="878773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Summary of the transcendental equation for the unknown wavenumber </a:t>
            </a:r>
            <a:r>
              <a:rPr lang="en-US" sz="2000" i="1" dirty="0" smtClean="0">
                <a:solidFill>
                  <a:srgbClr val="FF0000"/>
                </a:solidFill>
                <a:latin typeface="+mn-lt"/>
              </a:rPr>
              <a:t>k</a:t>
            </a:r>
            <a:r>
              <a:rPr lang="en-US" sz="2000" i="1" baseline="-25000" dirty="0" smtClean="0">
                <a:solidFill>
                  <a:srgbClr val="FF0000"/>
                </a:solidFill>
                <a:latin typeface="+mn-lt"/>
              </a:rPr>
              <a:t>x</a:t>
            </a:r>
            <a:r>
              <a:rPr lang="en-US" sz="2000" baseline="-25000" dirty="0" smtClean="0">
                <a:solidFill>
                  <a:srgbClr val="FF0000"/>
                </a:solidFill>
                <a:latin typeface="+mn-lt"/>
              </a:rPr>
              <a:t>0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695302" name="Object 6"/>
          <p:cNvGraphicFramePr>
            <a:graphicFrameLocks noChangeAspect="1"/>
          </p:cNvGraphicFramePr>
          <p:nvPr/>
        </p:nvGraphicFramePr>
        <p:xfrm>
          <a:off x="498475" y="1709738"/>
          <a:ext cx="8372475" cy="1100137"/>
        </p:xfrm>
        <a:graphic>
          <a:graphicData uri="http://schemas.openxmlformats.org/presentationml/2006/ole">
            <p:oleObj spid="_x0000_s830466" name="Equation" r:id="rId4" imgW="3187440" imgH="419040" progId="Equation.DSMT4">
              <p:embed/>
            </p:oleObj>
          </a:graphicData>
        </a:graphic>
      </p:graphicFrame>
      <p:graphicFrame>
        <p:nvGraphicFramePr>
          <p:cNvPr id="695305" name="Object 9"/>
          <p:cNvGraphicFramePr>
            <a:graphicFrameLocks noChangeAspect="1"/>
          </p:cNvGraphicFramePr>
          <p:nvPr/>
        </p:nvGraphicFramePr>
        <p:xfrm>
          <a:off x="3580326" y="3124261"/>
          <a:ext cx="1590500" cy="498701"/>
        </p:xfrm>
        <a:graphic>
          <a:graphicData uri="http://schemas.openxmlformats.org/presentationml/2006/ole">
            <p:oleObj spid="_x0000_s830468" name="Equation" r:id="rId5" imgW="685800" imgH="215640" progId="Equation.DSMT4">
              <p:embed/>
            </p:oleObj>
          </a:graphicData>
        </a:graphic>
      </p:graphicFrame>
      <p:sp>
        <p:nvSpPr>
          <p:cNvPr id="695308" name="Text Box 12"/>
          <p:cNvSpPr txBox="1">
            <a:spLocks noChangeArrowheads="1"/>
          </p:cNvSpPr>
          <p:nvPr/>
        </p:nvSpPr>
        <p:spPr bwMode="auto">
          <a:xfrm>
            <a:off x="15319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830470" name="Object 6"/>
          <p:cNvGraphicFramePr>
            <a:graphicFrameLocks noChangeAspect="1"/>
          </p:cNvGraphicFramePr>
          <p:nvPr/>
        </p:nvGraphicFramePr>
        <p:xfrm>
          <a:off x="1349891" y="4028746"/>
          <a:ext cx="2168525" cy="1574800"/>
        </p:xfrm>
        <a:graphic>
          <a:graphicData uri="http://schemas.openxmlformats.org/presentationml/2006/ole">
            <p:oleObj spid="_x0000_s830470" name="Equation" r:id="rId6" imgW="1066680" imgH="774360" progId="Equation.DSMT4">
              <p:embed/>
            </p:oleObj>
          </a:graphicData>
        </a:graphic>
      </p:graphicFrame>
      <p:graphicFrame>
        <p:nvGraphicFramePr>
          <p:cNvPr id="830471" name="Object 7"/>
          <p:cNvGraphicFramePr>
            <a:graphicFrameLocks noChangeAspect="1"/>
          </p:cNvGraphicFramePr>
          <p:nvPr/>
        </p:nvGraphicFramePr>
        <p:xfrm>
          <a:off x="4437495" y="4281343"/>
          <a:ext cx="3540125" cy="962025"/>
        </p:xfrm>
        <a:graphic>
          <a:graphicData uri="http://schemas.openxmlformats.org/presentationml/2006/ole">
            <p:oleObj spid="_x0000_s830471" name="Equation" r:id="rId7" imgW="1638000" imgH="444240" progId="Equation.DSMT4">
              <p:embed/>
            </p:oleObj>
          </a:graphicData>
        </a:graphic>
      </p:graphicFrame>
      <p:graphicFrame>
        <p:nvGraphicFramePr>
          <p:cNvPr id="830472" name="Object 8"/>
          <p:cNvGraphicFramePr>
            <a:graphicFrameLocks noChangeAspect="1"/>
          </p:cNvGraphicFramePr>
          <p:nvPr/>
        </p:nvGraphicFramePr>
        <p:xfrm>
          <a:off x="400050" y="5995988"/>
          <a:ext cx="3944938" cy="563562"/>
        </p:xfrm>
        <a:graphic>
          <a:graphicData uri="http://schemas.openxmlformats.org/presentationml/2006/ole">
            <p:oleObj spid="_x0000_s830472" name="Equation" r:id="rId8" imgW="2666880" imgH="380880" progId="Equation.DSMT4">
              <p:embed/>
            </p:oleObj>
          </a:graphicData>
        </a:graphic>
      </p:graphicFrame>
      <p:graphicFrame>
        <p:nvGraphicFramePr>
          <p:cNvPr id="830474" name="Object 10"/>
          <p:cNvGraphicFramePr>
            <a:graphicFrameLocks noChangeAspect="1"/>
          </p:cNvGraphicFramePr>
          <p:nvPr/>
        </p:nvGraphicFramePr>
        <p:xfrm>
          <a:off x="4913250" y="6057900"/>
          <a:ext cx="3778250" cy="406400"/>
        </p:xfrm>
        <a:graphic>
          <a:graphicData uri="http://schemas.openxmlformats.org/presentationml/2006/ole">
            <p:oleObj spid="_x0000_s830474" name="Equation" r:id="rId9" imgW="2476440" imgH="266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9" name="Text Box 7"/>
          <p:cNvSpPr txBox="1">
            <a:spLocks noChangeArrowheads="1"/>
          </p:cNvSpPr>
          <p:nvPr/>
        </p:nvSpPr>
        <p:spPr bwMode="auto">
          <a:xfrm>
            <a:off x="15319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graphicFrame>
        <p:nvGraphicFramePr>
          <p:cNvPr id="704549" name="Object 37"/>
          <p:cNvGraphicFramePr>
            <a:graphicFrameLocks noChangeAspect="1"/>
          </p:cNvGraphicFramePr>
          <p:nvPr/>
        </p:nvGraphicFramePr>
        <p:xfrm>
          <a:off x="6874576" y="1443863"/>
          <a:ext cx="1698625" cy="1077912"/>
        </p:xfrm>
        <a:graphic>
          <a:graphicData uri="http://schemas.openxmlformats.org/presentationml/2006/ole">
            <p:oleObj spid="_x0000_s704549" name="Equation" r:id="rId4" imgW="698400" imgH="444240" progId="Equation.DSMT4">
              <p:embed/>
            </p:oleObj>
          </a:graphicData>
        </a:graphic>
      </p:graphicFrame>
      <p:pic>
        <p:nvPicPr>
          <p:cNvPr id="704553" name="Picture 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388" y="950032"/>
            <a:ext cx="6156325" cy="485298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704579" name="Text Box 67"/>
          <p:cNvSpPr txBox="1">
            <a:spLocks noChangeArrowheads="1"/>
          </p:cNvSpPr>
          <p:nvPr/>
        </p:nvSpPr>
        <p:spPr bwMode="auto">
          <a:xfrm>
            <a:off x="6518275" y="4851863"/>
            <a:ext cx="2425700" cy="1200329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E. J. </a:t>
            </a:r>
            <a:r>
              <a:rPr lang="en-US" sz="1200" dirty="0" err="1" smtClean="0">
                <a:solidFill>
                  <a:schemeClr val="bg1"/>
                </a:solidFill>
              </a:rPr>
              <a:t>Denlinger</a:t>
            </a:r>
            <a:r>
              <a:rPr lang="en-US" sz="1200" dirty="0" smtClean="0">
                <a:solidFill>
                  <a:schemeClr val="bg1"/>
                </a:solidFill>
              </a:rPr>
              <a:t>,</a:t>
            </a:r>
            <a:r>
              <a:rPr lang="en-US" sz="1200" i="1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“A </a:t>
            </a:r>
            <a:r>
              <a:rPr lang="en-US" sz="1200" dirty="0">
                <a:solidFill>
                  <a:schemeClr val="bg1"/>
                </a:solidFill>
              </a:rPr>
              <a:t>frequency-dependent solution for microstrip transmission lines</a:t>
            </a:r>
            <a:r>
              <a:rPr lang="en-US" sz="1200" dirty="0" smtClean="0">
                <a:solidFill>
                  <a:schemeClr val="bg1"/>
                </a:solidFill>
              </a:rPr>
              <a:t>,” </a:t>
            </a:r>
            <a:r>
              <a:rPr lang="en-US" sz="1200" i="1" dirty="0" smtClean="0">
                <a:solidFill>
                  <a:schemeClr val="bg1"/>
                </a:solidFill>
              </a:rPr>
              <a:t>IEEE </a:t>
            </a:r>
            <a:r>
              <a:rPr lang="en-US" sz="1200" i="1" dirty="0">
                <a:solidFill>
                  <a:schemeClr val="bg1"/>
                </a:solidFill>
              </a:rPr>
              <a:t>Trans. Microwave Theory and Techniques, </a:t>
            </a:r>
            <a:r>
              <a:rPr lang="en-US" sz="1200" dirty="0" smtClean="0">
                <a:solidFill>
                  <a:schemeClr val="bg1"/>
                </a:solidFill>
              </a:rPr>
              <a:t>vol</a:t>
            </a:r>
            <a:r>
              <a:rPr lang="en-US" sz="1200" dirty="0">
                <a:solidFill>
                  <a:schemeClr val="bg1"/>
                </a:solidFill>
              </a:rPr>
              <a:t>. 19, pp. 30-39, Jan. 1971. </a:t>
            </a:r>
          </a:p>
        </p:txBody>
      </p:sp>
      <p:sp>
        <p:nvSpPr>
          <p:cNvPr id="704580" name="Text Box 68"/>
          <p:cNvSpPr txBox="1">
            <a:spLocks noChangeArrowheads="1"/>
          </p:cNvSpPr>
          <p:nvPr/>
        </p:nvSpPr>
        <p:spPr bwMode="auto">
          <a:xfrm>
            <a:off x="2193925" y="1890713"/>
            <a:ext cx="244169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hlink"/>
                </a:solidFill>
              </a:rPr>
              <a:t>L</a:t>
            </a:r>
            <a:r>
              <a:rPr lang="en-US" dirty="0" smtClean="0">
                <a:solidFill>
                  <a:schemeClr val="hlink"/>
                </a:solidFill>
              </a:rPr>
              <a:t>ow-frequency </a:t>
            </a:r>
            <a:r>
              <a:rPr lang="en-US" dirty="0">
                <a:solidFill>
                  <a:schemeClr val="hlink"/>
                </a:solidFill>
              </a:rPr>
              <a:t>results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526304" y="2872272"/>
            <a:ext cx="2374900" cy="1108075"/>
            <a:chOff x="5317990" y="2447729"/>
            <a:chExt cx="2374900" cy="1108075"/>
          </a:xfrm>
        </p:grpSpPr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5317990" y="2447729"/>
              <a:ext cx="2374900" cy="10287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5324340" y="3466904"/>
              <a:ext cx="2362200" cy="88900"/>
            </a:xfrm>
            <a:prstGeom prst="rect">
              <a:avLst/>
            </a:prstGeom>
            <a:solidFill>
              <a:srgbClr val="FF9933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6143490" y="3067489"/>
              <a:ext cx="685800" cy="63500"/>
            </a:xfrm>
            <a:prstGeom prst="rect">
              <a:avLst/>
            </a:prstGeom>
            <a:solidFill>
              <a:srgbClr val="FF9933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9" name="Object 15"/>
            <p:cNvGraphicFramePr>
              <a:graphicFrameLocks noChangeAspect="1"/>
            </p:cNvGraphicFramePr>
            <p:nvPr/>
          </p:nvGraphicFramePr>
          <p:xfrm>
            <a:off x="7151553" y="2957317"/>
            <a:ext cx="471488" cy="442913"/>
          </p:xfrm>
          <a:graphic>
            <a:graphicData uri="http://schemas.openxmlformats.org/presentationml/2006/ole">
              <p:oleObj spid="_x0000_s704551" name="Equation" r:id="rId6" imgW="215640" imgH="203040" progId="Equation.DSMT4">
                <p:embed/>
              </p:oleObj>
            </a:graphicData>
          </a:graphic>
        </p:graphicFrame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5632950" y="3096064"/>
              <a:ext cx="2984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2"/>
                  </a:solidFill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6330815" y="2742369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2"/>
                  </a:solidFill>
                  <a:latin typeface="Times New Roman" pitchFamily="18" charset="0"/>
                </a:rPr>
                <a:t>w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5977890" y="3100070"/>
              <a:ext cx="0" cy="37147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5419725" y="3100070"/>
              <a:ext cx="65722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graphicFrame>
        <p:nvGraphicFramePr>
          <p:cNvPr id="704552" name="Object 40"/>
          <p:cNvGraphicFramePr>
            <a:graphicFrameLocks noChangeAspect="1"/>
          </p:cNvGraphicFramePr>
          <p:nvPr/>
        </p:nvGraphicFramePr>
        <p:xfrm>
          <a:off x="7201911" y="4057220"/>
          <a:ext cx="1122691" cy="392790"/>
        </p:xfrm>
        <a:graphic>
          <a:graphicData uri="http://schemas.openxmlformats.org/presentationml/2006/ole">
            <p:oleObj spid="_x0000_s704552" name="Equation" r:id="rId7" imgW="723600" imgH="253800" progId="Equation.DSMT4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>
          <a:xfrm rot="16200000">
            <a:off x="-1235032" y="2736665"/>
            <a:ext cx="361010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Effective dielectric constant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24394" y="1140031"/>
            <a:ext cx="320633" cy="3586348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1693" y="3895107"/>
            <a:ext cx="439385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+mn-lt"/>
              </a:rPr>
              <a:t>5.0</a:t>
            </a:r>
            <a:endParaRPr lang="en-US" sz="12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1693" y="3441866"/>
            <a:ext cx="439385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+mn-lt"/>
              </a:rPr>
              <a:t>6.0</a:t>
            </a:r>
            <a:endParaRPr lang="en-US" sz="12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1693" y="3000501"/>
            <a:ext cx="439385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+mn-lt"/>
              </a:rPr>
              <a:t>7.0</a:t>
            </a:r>
            <a:endParaRPr lang="en-US" sz="12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1693" y="2561113"/>
            <a:ext cx="439385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+mn-lt"/>
              </a:rPr>
              <a:t>8.0</a:t>
            </a:r>
            <a:endParaRPr lang="en-US" sz="12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1693" y="2121726"/>
            <a:ext cx="439385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+mn-lt"/>
              </a:rPr>
              <a:t>9.0</a:t>
            </a:r>
            <a:endParaRPr lang="en-US" sz="12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4395" y="1682337"/>
            <a:ext cx="506683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+mn-lt"/>
              </a:rPr>
              <a:t>10.0</a:t>
            </a:r>
            <a:endParaRPr lang="en-US" sz="12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20634" y="4797631"/>
            <a:ext cx="5878285" cy="902525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90058" y="5094516"/>
            <a:ext cx="2488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Parameters: </a:t>
            </a:r>
            <a:r>
              <a:rPr lang="en-US" i="1" dirty="0" smtClean="0">
                <a:solidFill>
                  <a:schemeClr val="bg2"/>
                </a:solidFill>
                <a:latin typeface="+mn-lt"/>
                <a:sym typeface="Symbol"/>
              </a:rPr>
              <a:t>w</a:t>
            </a:r>
            <a:r>
              <a:rPr lang="en-US" dirty="0" smtClean="0">
                <a:solidFill>
                  <a:schemeClr val="bg2"/>
                </a:solidFill>
                <a:latin typeface="+mn-lt"/>
                <a:sym typeface="Symbol"/>
              </a:rPr>
              <a:t>/</a:t>
            </a:r>
            <a:r>
              <a:rPr lang="en-US" i="1" dirty="0" smtClean="0">
                <a:solidFill>
                  <a:schemeClr val="bg2"/>
                </a:solidFill>
                <a:latin typeface="+mn-lt"/>
                <a:sym typeface="Symbol"/>
              </a:rPr>
              <a:t>h</a:t>
            </a:r>
            <a:r>
              <a:rPr lang="en-US" dirty="0" smtClean="0">
                <a:solidFill>
                  <a:schemeClr val="bg2"/>
                </a:solidFill>
                <a:latin typeface="+mn-lt"/>
                <a:sym typeface="Symbol"/>
              </a:rPr>
              <a:t> = 0.40</a:t>
            </a: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79420" y="4667002"/>
            <a:ext cx="3735318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Dielectric constant of substrate (</a:t>
            </a:r>
            <a:r>
              <a:rPr lang="en-US" i="1" dirty="0" smtClean="0">
                <a:solidFill>
                  <a:schemeClr val="bg2"/>
                </a:solidFill>
                <a:latin typeface="+mn-lt"/>
                <a:sym typeface="Symbol"/>
              </a:rPr>
              <a:t></a:t>
            </a:r>
            <a:r>
              <a:rPr lang="en-US" i="1" baseline="-25000" dirty="0" smtClean="0">
                <a:solidFill>
                  <a:schemeClr val="bg2"/>
                </a:solidFill>
                <a:latin typeface="+mn-lt"/>
                <a:sym typeface="Symbol"/>
              </a:rPr>
              <a:t>r</a:t>
            </a:r>
            <a:r>
              <a:rPr lang="en-US" dirty="0" smtClean="0">
                <a:solidFill>
                  <a:schemeClr val="bg2"/>
                </a:solidFill>
                <a:sym typeface="Symbol"/>
              </a:rPr>
              <a:t>)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Text Box 2"/>
          <p:cNvSpPr txBox="1">
            <a:spLocks noChangeArrowheads="1"/>
          </p:cNvSpPr>
          <p:nvPr/>
        </p:nvSpPr>
        <p:spPr bwMode="auto">
          <a:xfrm>
            <a:off x="1814513" y="0"/>
            <a:ext cx="50577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</a:t>
            </a:r>
          </a:p>
        </p:txBody>
      </p:sp>
      <p:sp>
        <p:nvSpPr>
          <p:cNvPr id="674836" name="Text Box 20"/>
          <p:cNvSpPr txBox="1">
            <a:spLocks noChangeArrowheads="1"/>
          </p:cNvSpPr>
          <p:nvPr/>
        </p:nvSpPr>
        <p:spPr bwMode="auto">
          <a:xfrm>
            <a:off x="660399" y="1011636"/>
            <a:ext cx="2478585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Microstrip Line</a:t>
            </a:r>
          </a:p>
        </p:txBody>
      </p:sp>
      <p:sp>
        <p:nvSpPr>
          <p:cNvPr id="674839" name="Text Box 23"/>
          <p:cNvSpPr txBox="1">
            <a:spLocks noChangeArrowheads="1"/>
          </p:cNvSpPr>
          <p:nvPr/>
        </p:nvSpPr>
        <p:spPr bwMode="auto">
          <a:xfrm>
            <a:off x="477838" y="4536574"/>
            <a:ext cx="3643786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Dominant </a:t>
            </a:r>
            <a:r>
              <a:rPr lang="en-US" dirty="0" smtClean="0">
                <a:solidFill>
                  <a:schemeClr val="bg1"/>
                </a:solidFill>
              </a:rPr>
              <a:t>quasi-TEM mode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</p:txBody>
      </p:sp>
      <p:graphicFrame>
        <p:nvGraphicFramePr>
          <p:cNvPr id="674841" name="Object 25"/>
          <p:cNvGraphicFramePr>
            <a:graphicFrameLocks noChangeAspect="1"/>
          </p:cNvGraphicFramePr>
          <p:nvPr/>
        </p:nvGraphicFramePr>
        <p:xfrm>
          <a:off x="1140237" y="5019451"/>
          <a:ext cx="3011488" cy="565150"/>
        </p:xfrm>
        <a:graphic>
          <a:graphicData uri="http://schemas.openxmlformats.org/presentationml/2006/ole">
            <p:oleObj spid="_x0000_s674841" name="Equation" r:id="rId4" imgW="1218960" imgH="228600" progId="Equation.DSMT4">
              <p:embed/>
            </p:oleObj>
          </a:graphicData>
        </a:graphic>
      </p:graphicFrame>
      <p:grpSp>
        <p:nvGrpSpPr>
          <p:cNvPr id="674846" name="Group 30"/>
          <p:cNvGrpSpPr>
            <a:grpSpLocks/>
          </p:cNvGrpSpPr>
          <p:nvPr/>
        </p:nvGrpSpPr>
        <p:grpSpPr bwMode="auto">
          <a:xfrm>
            <a:off x="1682874" y="1511554"/>
            <a:ext cx="5861051" cy="2844802"/>
            <a:chOff x="1090" y="1264"/>
            <a:chExt cx="3692" cy="1792"/>
          </a:xfrm>
        </p:grpSpPr>
        <p:sp>
          <p:nvSpPr>
            <p:cNvPr id="674835" name="AutoShape 19"/>
            <p:cNvSpPr>
              <a:spLocks noChangeArrowheads="1"/>
            </p:cNvSpPr>
            <p:nvPr/>
          </p:nvSpPr>
          <p:spPr bwMode="auto">
            <a:xfrm>
              <a:off x="1328" y="1463"/>
              <a:ext cx="3165" cy="1215"/>
            </a:xfrm>
            <a:prstGeom prst="cube">
              <a:avLst>
                <a:gd name="adj" fmla="val 97250"/>
              </a:avLst>
            </a:prstGeom>
            <a:solidFill>
              <a:schemeClr val="tx2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4821" name="AutoShape 5"/>
            <p:cNvSpPr>
              <a:spLocks noChangeArrowheads="1"/>
            </p:cNvSpPr>
            <p:nvPr/>
          </p:nvSpPr>
          <p:spPr bwMode="auto">
            <a:xfrm>
              <a:off x="1320" y="1264"/>
              <a:ext cx="3165" cy="1381"/>
            </a:xfrm>
            <a:prstGeom prst="cube">
              <a:avLst>
                <a:gd name="adj" fmla="val 85306"/>
              </a:avLst>
            </a:prstGeom>
            <a:solidFill>
              <a:srgbClr val="C0C0C0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4822" name="AutoShape 6"/>
            <p:cNvSpPr>
              <a:spLocks noChangeArrowheads="1"/>
            </p:cNvSpPr>
            <p:nvPr/>
          </p:nvSpPr>
          <p:spPr bwMode="auto">
            <a:xfrm>
              <a:off x="2248" y="1266"/>
              <a:ext cx="1478" cy="1179"/>
            </a:xfrm>
            <a:prstGeom prst="cube">
              <a:avLst>
                <a:gd name="adj" fmla="val 100000"/>
              </a:avLst>
            </a:prstGeom>
            <a:solidFill>
              <a:schemeClr val="tx2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74823" name="Line 7"/>
            <p:cNvSpPr>
              <a:spLocks noChangeShapeType="1"/>
            </p:cNvSpPr>
            <p:nvPr/>
          </p:nvSpPr>
          <p:spPr bwMode="auto">
            <a:xfrm flipH="1">
              <a:off x="2046" y="2069"/>
              <a:ext cx="708" cy="77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4824" name="Line 8"/>
            <p:cNvSpPr>
              <a:spLocks noChangeShapeType="1"/>
            </p:cNvSpPr>
            <p:nvPr/>
          </p:nvSpPr>
          <p:spPr bwMode="auto">
            <a:xfrm>
              <a:off x="3244" y="1904"/>
              <a:ext cx="127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74825" name="Object 9"/>
            <p:cNvGraphicFramePr>
              <a:graphicFrameLocks noChangeAspect="1"/>
            </p:cNvGraphicFramePr>
            <p:nvPr/>
          </p:nvGraphicFramePr>
          <p:xfrm>
            <a:off x="1893" y="2880"/>
            <a:ext cx="159" cy="176"/>
          </p:xfrm>
          <a:graphic>
            <a:graphicData uri="http://schemas.openxmlformats.org/presentationml/2006/ole">
              <p:oleObj spid="_x0000_s674825" name="Equation" r:id="rId5" imgW="114120" imgH="126720" progId="Equation.DSMT4">
                <p:embed/>
              </p:oleObj>
            </a:graphicData>
          </a:graphic>
        </p:graphicFrame>
        <p:graphicFrame>
          <p:nvGraphicFramePr>
            <p:cNvPr id="674826" name="Object 10"/>
            <p:cNvGraphicFramePr>
              <a:graphicFrameLocks noChangeAspect="1"/>
            </p:cNvGraphicFramePr>
            <p:nvPr/>
          </p:nvGraphicFramePr>
          <p:xfrm>
            <a:off x="4596" y="1814"/>
            <a:ext cx="186" cy="223"/>
          </p:xfrm>
          <a:graphic>
            <a:graphicData uri="http://schemas.openxmlformats.org/presentationml/2006/ole">
              <p:oleObj spid="_x0000_s674826" name="Equation" r:id="rId6" imgW="126720" imgH="152280" progId="Equation.DSMT4">
                <p:embed/>
              </p:oleObj>
            </a:graphicData>
          </a:graphic>
        </p:graphicFrame>
        <p:graphicFrame>
          <p:nvGraphicFramePr>
            <p:cNvPr id="674827" name="Object 11"/>
            <p:cNvGraphicFramePr>
              <a:graphicFrameLocks noChangeAspect="1"/>
            </p:cNvGraphicFramePr>
            <p:nvPr/>
          </p:nvGraphicFramePr>
          <p:xfrm>
            <a:off x="3186" y="1449"/>
            <a:ext cx="258" cy="234"/>
          </p:xfrm>
          <a:graphic>
            <a:graphicData uri="http://schemas.openxmlformats.org/presentationml/2006/ole">
              <p:oleObj spid="_x0000_s674827" name="Equation" r:id="rId7" imgW="139680" imgH="126720" progId="Equation.DSMT4">
                <p:embed/>
              </p:oleObj>
            </a:graphicData>
          </a:graphic>
        </p:graphicFrame>
        <p:sp>
          <p:nvSpPr>
            <p:cNvPr id="674829" name="Line 13"/>
            <p:cNvSpPr>
              <a:spLocks noChangeShapeType="1"/>
            </p:cNvSpPr>
            <p:nvPr/>
          </p:nvSpPr>
          <p:spPr bwMode="auto">
            <a:xfrm flipH="1">
              <a:off x="2791" y="1678"/>
              <a:ext cx="302" cy="32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4830" name="Line 14"/>
            <p:cNvSpPr>
              <a:spLocks noChangeShapeType="1"/>
            </p:cNvSpPr>
            <p:nvPr/>
          </p:nvSpPr>
          <p:spPr bwMode="auto">
            <a:xfrm flipH="1">
              <a:off x="2911" y="1689"/>
              <a:ext cx="303" cy="31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74832" name="Object 16"/>
            <p:cNvGraphicFramePr>
              <a:graphicFrameLocks noChangeAspect="1"/>
            </p:cNvGraphicFramePr>
            <p:nvPr/>
          </p:nvGraphicFramePr>
          <p:xfrm>
            <a:off x="1090" y="2450"/>
            <a:ext cx="147" cy="212"/>
          </p:xfrm>
          <a:graphic>
            <a:graphicData uri="http://schemas.openxmlformats.org/presentationml/2006/ole">
              <p:oleObj spid="_x0000_s674832" name="Equation" r:id="rId8" imgW="114120" imgH="164880" progId="Equation.DSMT4">
                <p:embed/>
              </p:oleObj>
            </a:graphicData>
          </a:graphic>
        </p:graphicFrame>
        <p:graphicFrame>
          <p:nvGraphicFramePr>
            <p:cNvPr id="674833" name="Object 17"/>
            <p:cNvGraphicFramePr>
              <a:graphicFrameLocks noChangeAspect="1"/>
            </p:cNvGraphicFramePr>
            <p:nvPr/>
          </p:nvGraphicFramePr>
          <p:xfrm>
            <a:off x="2689" y="2394"/>
            <a:ext cx="443" cy="266"/>
          </p:xfrm>
          <a:graphic>
            <a:graphicData uri="http://schemas.openxmlformats.org/presentationml/2006/ole">
              <p:oleObj spid="_x0000_s674833" name="Equation" r:id="rId9" imgW="317160" imgH="190440" progId="Equation.DSMT4">
                <p:embed/>
              </p:oleObj>
            </a:graphicData>
          </a:graphic>
        </p:graphicFrame>
        <p:sp>
          <p:nvSpPr>
            <p:cNvPr id="674843" name="Text Box 27"/>
            <p:cNvSpPr txBox="1">
              <a:spLocks noChangeArrowheads="1"/>
            </p:cNvSpPr>
            <p:nvPr/>
          </p:nvSpPr>
          <p:spPr bwMode="auto">
            <a:xfrm>
              <a:off x="2620" y="1480"/>
              <a:ext cx="314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en-US" sz="2400" i="1">
                  <a:solidFill>
                    <a:schemeClr val="bg1"/>
                  </a:solidFill>
                  <a:latin typeface="Times New Roman" pitchFamily="18" charset="0"/>
                </a:rPr>
                <a:t>I</a:t>
              </a:r>
              <a:r>
                <a:rPr lang="en-US" sz="2400" baseline="-25000">
                  <a:solidFill>
                    <a:schemeClr val="bg1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graphicFrame>
        <p:nvGraphicFramePr>
          <p:cNvPr id="674845" name="Object 29"/>
          <p:cNvGraphicFramePr>
            <a:graphicFrameLocks noChangeAspect="1"/>
          </p:cNvGraphicFramePr>
          <p:nvPr/>
        </p:nvGraphicFramePr>
        <p:xfrm>
          <a:off x="5908128" y="3477834"/>
          <a:ext cx="2491684" cy="1327777"/>
        </p:xfrm>
        <a:graphic>
          <a:graphicData uri="http://schemas.openxmlformats.org/presentationml/2006/ole">
            <p:oleObj spid="_x0000_s674845" name="Equation" r:id="rId10" imgW="1143000" imgH="609480" progId="Equation.DSMT4">
              <p:embed/>
            </p:oleObj>
          </a:graphicData>
        </a:graphic>
      </p:graphicFrame>
      <p:sp>
        <p:nvSpPr>
          <p:cNvPr id="674847" name="Text Box 31"/>
          <p:cNvSpPr txBox="1">
            <a:spLocks noChangeArrowheads="1"/>
          </p:cNvSpPr>
          <p:nvPr/>
        </p:nvSpPr>
        <p:spPr bwMode="auto">
          <a:xfrm>
            <a:off x="681894" y="5913242"/>
            <a:ext cx="710386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We assume a purely </a:t>
            </a: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</a:rPr>
              <a:t>x</a:t>
            </a:r>
            <a:r>
              <a:rPr lang="en-US" dirty="0">
                <a:solidFill>
                  <a:schemeClr val="bg2"/>
                </a:solidFill>
              </a:rPr>
              <a:t>-directed </a:t>
            </a:r>
            <a:r>
              <a:rPr lang="en-US" dirty="0" smtClean="0">
                <a:solidFill>
                  <a:schemeClr val="bg2"/>
                </a:solidFill>
              </a:rPr>
              <a:t>current and a real wavenumber </a:t>
            </a:r>
            <a:r>
              <a:rPr lang="en-US" i="1" dirty="0" smtClean="0">
                <a:solidFill>
                  <a:schemeClr val="bg2"/>
                </a:solidFill>
                <a:latin typeface="+mn-lt"/>
              </a:rPr>
              <a:t>k</a:t>
            </a:r>
            <a:r>
              <a:rPr lang="en-US" i="1" baseline="-25000" dirty="0" smtClean="0">
                <a:solidFill>
                  <a:schemeClr val="bg2"/>
                </a:solidFill>
                <a:latin typeface="+mn-lt"/>
              </a:rPr>
              <a:t>x</a:t>
            </a:r>
            <a:r>
              <a:rPr lang="en-US" baseline="-25000" dirty="0" smtClean="0">
                <a:solidFill>
                  <a:schemeClr val="bg2"/>
                </a:solidFill>
                <a:latin typeface="+mn-lt"/>
              </a:rPr>
              <a:t>0</a:t>
            </a:r>
            <a:r>
              <a:rPr lang="en-US" dirty="0" smtClean="0">
                <a:solidFill>
                  <a:schemeClr val="bg2"/>
                </a:solidFill>
              </a:rPr>
              <a:t>.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805051" y="6341425"/>
            <a:ext cx="521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Note: The wavenumber is unknown, but we will solve for it later.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Text Box 2"/>
          <p:cNvSpPr txBox="1">
            <a:spLocks noChangeArrowheads="1"/>
          </p:cNvSpPr>
          <p:nvPr/>
        </p:nvSpPr>
        <p:spPr bwMode="auto">
          <a:xfrm>
            <a:off x="15319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graphicFrame>
        <p:nvGraphicFramePr>
          <p:cNvPr id="762883" name="Object 3"/>
          <p:cNvGraphicFramePr>
            <a:graphicFrameLocks noChangeAspect="1"/>
          </p:cNvGraphicFramePr>
          <p:nvPr/>
        </p:nvGraphicFramePr>
        <p:xfrm>
          <a:off x="6838950" y="1455738"/>
          <a:ext cx="1698625" cy="1077912"/>
        </p:xfrm>
        <a:graphic>
          <a:graphicData uri="http://schemas.openxmlformats.org/presentationml/2006/ole">
            <p:oleObj spid="_x0000_s762883" name="Equation" r:id="rId4" imgW="698400" imgH="444240" progId="Equation.DSMT4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558962" y="2861387"/>
            <a:ext cx="2374900" cy="1108075"/>
            <a:chOff x="5317990" y="2447729"/>
            <a:chExt cx="2374900" cy="1108075"/>
          </a:xfrm>
        </p:grpSpPr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5317990" y="2447729"/>
              <a:ext cx="2374900" cy="10287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5324340" y="3466904"/>
              <a:ext cx="2362200" cy="88900"/>
            </a:xfrm>
            <a:prstGeom prst="rect">
              <a:avLst/>
            </a:prstGeom>
            <a:solidFill>
              <a:srgbClr val="FF9933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6143490" y="3067489"/>
              <a:ext cx="685800" cy="63500"/>
            </a:xfrm>
            <a:prstGeom prst="rect">
              <a:avLst/>
            </a:prstGeom>
            <a:solidFill>
              <a:srgbClr val="FF9933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9" name="Object 15"/>
            <p:cNvGraphicFramePr>
              <a:graphicFrameLocks noChangeAspect="1"/>
            </p:cNvGraphicFramePr>
            <p:nvPr/>
          </p:nvGraphicFramePr>
          <p:xfrm>
            <a:off x="7151553" y="2957317"/>
            <a:ext cx="471488" cy="442913"/>
          </p:xfrm>
          <a:graphic>
            <a:graphicData uri="http://schemas.openxmlformats.org/presentationml/2006/ole">
              <p:oleObj spid="_x0000_s762885" name="Equation" r:id="rId5" imgW="215640" imgH="203040" progId="Equation.DSMT4">
                <p:embed/>
              </p:oleObj>
            </a:graphicData>
          </a:graphic>
        </p:graphicFrame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5632950" y="3096064"/>
              <a:ext cx="2984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2"/>
                  </a:solidFill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6330815" y="2742369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2"/>
                  </a:solidFill>
                  <a:latin typeface="Times New Roman" pitchFamily="18" charset="0"/>
                </a:rPr>
                <a:t>w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5977890" y="3100070"/>
              <a:ext cx="0" cy="37147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5419725" y="3100070"/>
              <a:ext cx="65722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7202488" y="4057650"/>
          <a:ext cx="1122362" cy="392113"/>
        </p:xfrm>
        <a:graphic>
          <a:graphicData uri="http://schemas.openxmlformats.org/presentationml/2006/ole">
            <p:oleObj spid="_x0000_s762886" name="Equation" r:id="rId6" imgW="723600" imgH="253800" progId="Equation.DSMT4">
              <p:embed/>
            </p:oleObj>
          </a:graphicData>
        </a:graphic>
      </p:graphicFrame>
      <p:sp>
        <p:nvSpPr>
          <p:cNvPr id="25" name="Text Box 67"/>
          <p:cNvSpPr txBox="1">
            <a:spLocks noChangeArrowheads="1"/>
          </p:cNvSpPr>
          <p:nvPr/>
        </p:nvSpPr>
        <p:spPr bwMode="auto">
          <a:xfrm>
            <a:off x="6518275" y="4982488"/>
            <a:ext cx="2425700" cy="1200329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E. J. </a:t>
            </a:r>
            <a:r>
              <a:rPr lang="en-US" sz="1200" dirty="0" err="1" smtClean="0">
                <a:solidFill>
                  <a:schemeClr val="bg1"/>
                </a:solidFill>
              </a:rPr>
              <a:t>Denlinger</a:t>
            </a:r>
            <a:r>
              <a:rPr lang="en-US" sz="1200" dirty="0" smtClean="0">
                <a:solidFill>
                  <a:schemeClr val="bg1"/>
                </a:solidFill>
              </a:rPr>
              <a:t>,</a:t>
            </a:r>
            <a:r>
              <a:rPr lang="en-US" sz="1200" i="1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“A </a:t>
            </a:r>
            <a:r>
              <a:rPr lang="en-US" sz="1200" dirty="0">
                <a:solidFill>
                  <a:schemeClr val="bg1"/>
                </a:solidFill>
              </a:rPr>
              <a:t>frequency-dependent solution for microstrip transmission lines</a:t>
            </a:r>
            <a:r>
              <a:rPr lang="en-US" sz="1200" dirty="0" smtClean="0">
                <a:solidFill>
                  <a:schemeClr val="bg1"/>
                </a:solidFill>
              </a:rPr>
              <a:t>,” </a:t>
            </a:r>
            <a:r>
              <a:rPr lang="en-US" sz="1200" i="1" dirty="0" smtClean="0">
                <a:solidFill>
                  <a:schemeClr val="bg1"/>
                </a:solidFill>
              </a:rPr>
              <a:t>IEEE </a:t>
            </a:r>
            <a:r>
              <a:rPr lang="en-US" sz="1200" i="1" dirty="0">
                <a:solidFill>
                  <a:schemeClr val="bg1"/>
                </a:solidFill>
              </a:rPr>
              <a:t>Trans. Microwave Theory and Techniques, </a:t>
            </a:r>
            <a:r>
              <a:rPr lang="en-US" sz="1200" dirty="0" smtClean="0">
                <a:solidFill>
                  <a:schemeClr val="bg1"/>
                </a:solidFill>
              </a:rPr>
              <a:t>vol</a:t>
            </a:r>
            <a:r>
              <a:rPr lang="en-US" sz="1200" dirty="0">
                <a:solidFill>
                  <a:schemeClr val="bg1"/>
                </a:solidFill>
              </a:rPr>
              <a:t>. 19, pp. 30-39, Jan. 1971. 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125372" y="1449506"/>
            <a:ext cx="6192837" cy="5234901"/>
            <a:chOff x="163472" y="1439981"/>
            <a:chExt cx="6192837" cy="5234901"/>
          </a:xfrm>
        </p:grpSpPr>
        <p:sp>
          <p:nvSpPr>
            <p:cNvPr id="64" name="TextBox 63"/>
            <p:cNvSpPr txBox="1"/>
            <p:nvPr/>
          </p:nvSpPr>
          <p:spPr>
            <a:xfrm>
              <a:off x="3724275" y="6305550"/>
              <a:ext cx="2056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Quasi-TEM region</a:t>
              </a:r>
            </a:p>
          </p:txBody>
        </p:sp>
        <p:pic>
          <p:nvPicPr>
            <p:cNvPr id="65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3472" y="1439981"/>
              <a:ext cx="6192837" cy="407193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66" name="Text Box 7"/>
            <p:cNvSpPr txBox="1">
              <a:spLocks noChangeArrowheads="1"/>
            </p:cNvSpPr>
            <p:nvPr/>
          </p:nvSpPr>
          <p:spPr bwMode="auto">
            <a:xfrm>
              <a:off x="3349625" y="3262313"/>
              <a:ext cx="2210862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33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Frequency variation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33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(dispersion)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593769" y="1567543"/>
              <a:ext cx="320633" cy="3301336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 rot="16200000">
              <a:off x="-1050960" y="2873228"/>
              <a:ext cx="3028208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Effective dielectric constant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44194" y="4104907"/>
              <a:ext cx="439385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</a:rPr>
                <a:t>7.0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44192" y="3629893"/>
              <a:ext cx="439385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</a:rPr>
                <a:t>8.0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44192" y="3166755"/>
              <a:ext cx="439385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</a:rPr>
                <a:t>9.0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76894" y="2679867"/>
              <a:ext cx="506683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</a:rPr>
                <a:t>10.0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76894" y="2169227"/>
              <a:ext cx="506683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</a:rPr>
                <a:t>11.0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831273" y="1733799"/>
              <a:ext cx="356260" cy="225631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76894" y="1706092"/>
              <a:ext cx="506683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</a:rPr>
                <a:t>12.0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558140" y="4785756"/>
              <a:ext cx="5522026" cy="641267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997527" y="4868884"/>
              <a:ext cx="48279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Parameters: </a:t>
              </a: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sym typeface="Symbol"/>
                </a:rPr>
                <a:t></a:t>
              </a:r>
              <a:r>
                <a:rPr kumimoji="0" lang="en-US" sz="1800" b="0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sym typeface="Symbol"/>
                </a:rPr>
                <a:t>r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sym typeface="Symbol"/>
                </a:rPr>
                <a:t> = 11.7, </a:t>
              </a: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sym typeface="Symbol"/>
                </a:rPr>
                <a:t>w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sym typeface="Symbol"/>
                </a:rPr>
                <a:t>/</a:t>
              </a: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sym typeface="Symbol"/>
                </a:rPr>
                <a:t>h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sym typeface="Symbol"/>
                </a:rPr>
                <a:t> = 0.96, </a:t>
              </a: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sym typeface="Symbol"/>
                </a:rPr>
                <a:t>h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sym typeface="Symbol"/>
                </a:rPr>
                <a:t> = 0.317 cm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</a:rPr>
                <a:t>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959431" y="4488874"/>
              <a:ext cx="1954381" cy="3693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Frequency (GHz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Symbol"/>
                </a:rPr>
                <a:t>)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 flipH="1" flipV="1">
              <a:off x="1647825" y="3876676"/>
              <a:ext cx="2105025" cy="2428874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cxnSp>
          <p:nvCxnSpPr>
            <p:cNvPr id="80" name="Straight Arrow Connector 79"/>
            <p:cNvCxnSpPr/>
            <p:nvPr/>
          </p:nvCxnSpPr>
          <p:spPr>
            <a:xfrm flipH="1" flipV="1">
              <a:off x="2914650" y="2933700"/>
              <a:ext cx="447675" cy="457200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sp>
          <p:nvSpPr>
            <p:cNvPr id="81" name="Oval 80"/>
            <p:cNvSpPr/>
            <p:nvPr/>
          </p:nvSpPr>
          <p:spPr>
            <a:xfrm rot="19429293">
              <a:off x="1076325" y="3676649"/>
              <a:ext cx="847725" cy="200025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aphicFrame>
          <p:nvGraphicFramePr>
            <p:cNvPr id="82" name="Object 6"/>
            <p:cNvGraphicFramePr>
              <a:graphicFrameLocks noChangeAspect="1"/>
            </p:cNvGraphicFramePr>
            <p:nvPr/>
          </p:nvGraphicFramePr>
          <p:xfrm>
            <a:off x="2022475" y="2173288"/>
            <a:ext cx="339725" cy="461962"/>
          </p:xfrm>
          <a:graphic>
            <a:graphicData uri="http://schemas.openxmlformats.org/presentationml/2006/ole">
              <p:oleObj spid="_x0000_s762888" name="Equation" r:id="rId8" imgW="139680" imgH="190440" progId="Equation.DSMT4">
                <p:embed/>
              </p:oleObj>
            </a:graphicData>
          </a:graphic>
        </p:graphicFrame>
        <p:sp>
          <p:nvSpPr>
            <p:cNvPr id="83" name="Rectangle 82"/>
            <p:cNvSpPr/>
            <p:nvPr/>
          </p:nvSpPr>
          <p:spPr>
            <a:xfrm>
              <a:off x="1228725" y="2000250"/>
              <a:ext cx="933450" cy="20955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flipV="1">
              <a:off x="2362200" y="2047875"/>
              <a:ext cx="323850" cy="276225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>
            <a:xfrm>
              <a:off x="1209675" y="1990725"/>
              <a:ext cx="4657725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Text Box 2"/>
          <p:cNvSpPr txBox="1">
            <a:spLocks noChangeArrowheads="1"/>
          </p:cNvSpPr>
          <p:nvPr/>
        </p:nvSpPr>
        <p:spPr bwMode="auto">
          <a:xfrm>
            <a:off x="2431491" y="934721"/>
            <a:ext cx="3893109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hlink"/>
                </a:solidFill>
              </a:rPr>
              <a:t>Characteristic </a:t>
            </a:r>
            <a:r>
              <a:rPr lang="en-US" sz="2400" dirty="0" smtClean="0">
                <a:solidFill>
                  <a:schemeClr val="hlink"/>
                </a:solidFill>
              </a:rPr>
              <a:t>Impedance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60835" name="Text Box 3"/>
          <p:cNvSpPr txBox="1">
            <a:spLocks noChangeArrowheads="1"/>
          </p:cNvSpPr>
          <p:nvPr/>
        </p:nvSpPr>
        <p:spPr bwMode="auto">
          <a:xfrm>
            <a:off x="15065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grpSp>
        <p:nvGrpSpPr>
          <p:cNvPr id="760836" name="Group 4"/>
          <p:cNvGrpSpPr>
            <a:grpSpLocks/>
          </p:cNvGrpSpPr>
          <p:nvPr/>
        </p:nvGrpSpPr>
        <p:grpSpPr bwMode="auto">
          <a:xfrm>
            <a:off x="1331100" y="2238624"/>
            <a:ext cx="2362200" cy="808038"/>
            <a:chOff x="512" y="1896"/>
            <a:chExt cx="1488" cy="509"/>
          </a:xfrm>
        </p:grpSpPr>
        <p:sp>
          <p:nvSpPr>
            <p:cNvPr id="760837" name="Rectangle 5"/>
            <p:cNvSpPr>
              <a:spLocks noChangeArrowheads="1"/>
            </p:cNvSpPr>
            <p:nvPr/>
          </p:nvSpPr>
          <p:spPr bwMode="auto">
            <a:xfrm>
              <a:off x="512" y="2144"/>
              <a:ext cx="1488" cy="208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838" name="Rectangle 6"/>
            <p:cNvSpPr>
              <a:spLocks noChangeArrowheads="1"/>
            </p:cNvSpPr>
            <p:nvPr/>
          </p:nvSpPr>
          <p:spPr bwMode="auto">
            <a:xfrm>
              <a:off x="517" y="2349"/>
              <a:ext cx="1482" cy="56"/>
            </a:xfrm>
            <a:prstGeom prst="rect">
              <a:avLst/>
            </a:prstGeom>
            <a:solidFill>
              <a:srgbClr val="FF9933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839" name="Rectangle 7"/>
            <p:cNvSpPr>
              <a:spLocks noChangeArrowheads="1"/>
            </p:cNvSpPr>
            <p:nvPr/>
          </p:nvSpPr>
          <p:spPr bwMode="auto">
            <a:xfrm>
              <a:off x="1032" y="2112"/>
              <a:ext cx="432" cy="40"/>
            </a:xfrm>
            <a:prstGeom prst="rect">
              <a:avLst/>
            </a:prstGeom>
            <a:solidFill>
              <a:srgbClr val="FF9933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60840" name="Object 8"/>
            <p:cNvGraphicFramePr>
              <a:graphicFrameLocks noChangeAspect="1"/>
            </p:cNvGraphicFramePr>
            <p:nvPr/>
          </p:nvGraphicFramePr>
          <p:xfrm>
            <a:off x="1711" y="2122"/>
            <a:ext cx="192" cy="261"/>
          </p:xfrm>
          <a:graphic>
            <a:graphicData uri="http://schemas.openxmlformats.org/presentationml/2006/ole">
              <p:oleObj spid="_x0000_s760840" name="Equation" r:id="rId4" imgW="139680" imgH="190440" progId="Equation.DSMT4">
                <p:embed/>
              </p:oleObj>
            </a:graphicData>
          </a:graphic>
        </p:graphicFrame>
        <p:sp>
          <p:nvSpPr>
            <p:cNvPr id="760841" name="Text Box 9"/>
            <p:cNvSpPr txBox="1">
              <a:spLocks noChangeArrowheads="1"/>
            </p:cNvSpPr>
            <p:nvPr/>
          </p:nvSpPr>
          <p:spPr bwMode="auto">
            <a:xfrm>
              <a:off x="622" y="2128"/>
              <a:ext cx="18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760842" name="Text Box 10"/>
            <p:cNvSpPr txBox="1">
              <a:spLocks noChangeArrowheads="1"/>
            </p:cNvSpPr>
            <p:nvPr/>
          </p:nvSpPr>
          <p:spPr bwMode="auto">
            <a:xfrm>
              <a:off x="1150" y="1896"/>
              <a:ext cx="21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w</a:t>
              </a:r>
            </a:p>
          </p:txBody>
        </p:sp>
      </p:grpSp>
      <p:sp>
        <p:nvSpPr>
          <p:cNvPr id="760850" name="Text Box 18"/>
          <p:cNvSpPr txBox="1">
            <a:spLocks noChangeArrowheads="1"/>
          </p:cNvSpPr>
          <p:nvPr/>
        </p:nvSpPr>
        <p:spPr bwMode="auto">
          <a:xfrm>
            <a:off x="1605738" y="3133519"/>
            <a:ext cx="1703387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Original </a:t>
            </a:r>
            <a:r>
              <a:rPr lang="en-US" sz="1600" dirty="0">
                <a:solidFill>
                  <a:schemeClr val="bg1"/>
                </a:solidFill>
              </a:rPr>
              <a:t>problem </a:t>
            </a:r>
          </a:p>
        </p:txBody>
      </p:sp>
      <p:sp>
        <p:nvSpPr>
          <p:cNvPr id="760851" name="Text Box 19"/>
          <p:cNvSpPr txBox="1">
            <a:spLocks noChangeArrowheads="1"/>
          </p:cNvSpPr>
          <p:nvPr/>
        </p:nvSpPr>
        <p:spPr bwMode="auto">
          <a:xfrm>
            <a:off x="5385553" y="3136197"/>
            <a:ext cx="2643187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Equivalent </a:t>
            </a:r>
            <a:r>
              <a:rPr lang="en-US" sz="1600" dirty="0">
                <a:solidFill>
                  <a:schemeClr val="bg1"/>
                </a:solidFill>
              </a:rPr>
              <a:t>problem (TEM) </a:t>
            </a:r>
          </a:p>
        </p:txBody>
      </p:sp>
      <p:sp>
        <p:nvSpPr>
          <p:cNvPr id="760852" name="Text Box 20"/>
          <p:cNvSpPr txBox="1">
            <a:spLocks noChangeArrowheads="1"/>
          </p:cNvSpPr>
          <p:nvPr/>
        </p:nvSpPr>
        <p:spPr bwMode="auto">
          <a:xfrm>
            <a:off x="965880" y="5449587"/>
            <a:ext cx="6897687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We calculate the characteristic impedance of the equivalent </a:t>
            </a:r>
            <a:r>
              <a:rPr lang="en-US" i="1" dirty="0" smtClean="0">
                <a:solidFill>
                  <a:schemeClr val="bg2"/>
                </a:solidFill>
              </a:rPr>
              <a:t>homogeneous medium problem</a:t>
            </a:r>
            <a:r>
              <a:rPr lang="en-US" dirty="0" smtClean="0">
                <a:solidFill>
                  <a:schemeClr val="bg2"/>
                </a:solidFill>
              </a:rPr>
              <a:t>.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5426850" y="1968745"/>
            <a:ext cx="2374900" cy="1108075"/>
            <a:chOff x="5317990" y="2447729"/>
            <a:chExt cx="2374900" cy="1108075"/>
          </a:xfrm>
        </p:grpSpPr>
        <p:sp>
          <p:nvSpPr>
            <p:cNvPr id="25" name="Rectangle 12"/>
            <p:cNvSpPr>
              <a:spLocks noChangeArrowheads="1"/>
            </p:cNvSpPr>
            <p:nvPr/>
          </p:nvSpPr>
          <p:spPr bwMode="auto">
            <a:xfrm>
              <a:off x="5317990" y="2447729"/>
              <a:ext cx="2374900" cy="102870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13"/>
            <p:cNvSpPr>
              <a:spLocks noChangeArrowheads="1"/>
            </p:cNvSpPr>
            <p:nvPr/>
          </p:nvSpPr>
          <p:spPr bwMode="auto">
            <a:xfrm>
              <a:off x="5324340" y="3466904"/>
              <a:ext cx="2362200" cy="88900"/>
            </a:xfrm>
            <a:prstGeom prst="rect">
              <a:avLst/>
            </a:prstGeom>
            <a:solidFill>
              <a:srgbClr val="FF9933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14"/>
            <p:cNvSpPr>
              <a:spLocks noChangeArrowheads="1"/>
            </p:cNvSpPr>
            <p:nvPr/>
          </p:nvSpPr>
          <p:spPr bwMode="auto">
            <a:xfrm>
              <a:off x="6143490" y="3067489"/>
              <a:ext cx="685800" cy="63500"/>
            </a:xfrm>
            <a:prstGeom prst="rect">
              <a:avLst/>
            </a:prstGeom>
            <a:solidFill>
              <a:srgbClr val="FF9933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8" name="Object 15"/>
            <p:cNvGraphicFramePr>
              <a:graphicFrameLocks noChangeAspect="1"/>
            </p:cNvGraphicFramePr>
            <p:nvPr/>
          </p:nvGraphicFramePr>
          <p:xfrm>
            <a:off x="7151553" y="2957317"/>
            <a:ext cx="471488" cy="442913"/>
          </p:xfrm>
          <a:graphic>
            <a:graphicData uri="http://schemas.openxmlformats.org/presentationml/2006/ole">
              <p:oleObj spid="_x0000_s760855" name="Equation" r:id="rId5" imgW="215640" imgH="203040" progId="Equation.DSMT4">
                <p:embed/>
              </p:oleObj>
            </a:graphicData>
          </a:graphic>
        </p:graphicFrame>
        <p:sp>
          <p:nvSpPr>
            <p:cNvPr id="29" name="Text Box 16"/>
            <p:cNvSpPr txBox="1">
              <a:spLocks noChangeArrowheads="1"/>
            </p:cNvSpPr>
            <p:nvPr/>
          </p:nvSpPr>
          <p:spPr bwMode="auto">
            <a:xfrm>
              <a:off x="5632950" y="3096064"/>
              <a:ext cx="2984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2"/>
                  </a:solidFill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>
              <a:off x="6330815" y="2742369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2"/>
                  </a:solidFill>
                  <a:latin typeface="Times New Roman" pitchFamily="18" charset="0"/>
                </a:rPr>
                <a:t>w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 bwMode="auto">
            <a:xfrm>
              <a:off x="5977890" y="3100070"/>
              <a:ext cx="0" cy="37147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5419725" y="3100070"/>
              <a:ext cx="65722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graphicFrame>
        <p:nvGraphicFramePr>
          <p:cNvPr id="760856" name="Object 24"/>
          <p:cNvGraphicFramePr>
            <a:graphicFrameLocks noChangeAspect="1"/>
          </p:cNvGraphicFramePr>
          <p:nvPr/>
        </p:nvGraphicFramePr>
        <p:xfrm>
          <a:off x="3529689" y="3807053"/>
          <a:ext cx="1698625" cy="1077912"/>
        </p:xfrm>
        <a:graphic>
          <a:graphicData uri="http://schemas.openxmlformats.org/presentationml/2006/ole">
            <p:oleObj spid="_x0000_s760856" name="Equation" r:id="rId6" imgW="698400" imgH="444240" progId="Equation.DSMT4">
              <p:embed/>
            </p:oleObj>
          </a:graphicData>
        </a:graphic>
      </p:graphicFrame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362218" y="1669999"/>
            <a:ext cx="3305279" cy="40011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1) Quasi-TEM </a:t>
            </a:r>
            <a:r>
              <a:rPr lang="en-US" sz="2000" dirty="0">
                <a:solidFill>
                  <a:schemeClr val="bg1"/>
                </a:solidFill>
              </a:rPr>
              <a:t>Method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 bwMode="auto">
          <a:xfrm>
            <a:off x="5856514" y="2645228"/>
            <a:ext cx="2797629" cy="1393372"/>
          </a:xfrm>
          <a:prstGeom prst="rect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2707" name="Text Box 3"/>
          <p:cNvSpPr txBox="1">
            <a:spLocks noChangeArrowheads="1"/>
          </p:cNvSpPr>
          <p:nvPr/>
        </p:nvSpPr>
        <p:spPr bwMode="auto">
          <a:xfrm>
            <a:off x="463650" y="990891"/>
            <a:ext cx="423898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Using </a:t>
            </a:r>
            <a:r>
              <a:rPr lang="en-US" sz="2000" dirty="0">
                <a:solidFill>
                  <a:schemeClr val="bg1"/>
                </a:solidFill>
              </a:rPr>
              <a:t>the equivalent TEM </a:t>
            </a:r>
            <a:r>
              <a:rPr lang="en-US" sz="2000" dirty="0" smtClean="0">
                <a:solidFill>
                  <a:schemeClr val="bg1"/>
                </a:solidFill>
              </a:rPr>
              <a:t>problem: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12708" name="Text Box 4"/>
          <p:cNvSpPr txBox="1">
            <a:spLocks noChangeArrowheads="1"/>
          </p:cNvSpPr>
          <p:nvPr/>
        </p:nvSpPr>
        <p:spPr bwMode="auto">
          <a:xfrm>
            <a:off x="15319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graphicFrame>
        <p:nvGraphicFramePr>
          <p:cNvPr id="712709" name="Object 5"/>
          <p:cNvGraphicFramePr>
            <a:graphicFrameLocks noChangeAspect="1"/>
          </p:cNvGraphicFramePr>
          <p:nvPr/>
        </p:nvGraphicFramePr>
        <p:xfrm>
          <a:off x="1333954" y="1609951"/>
          <a:ext cx="2595563" cy="1017587"/>
        </p:xfrm>
        <a:graphic>
          <a:graphicData uri="http://schemas.openxmlformats.org/presentationml/2006/ole">
            <p:oleObj spid="_x0000_s712709" name="Equation" r:id="rId4" imgW="1066680" imgH="419040" progId="Equation.DSMT4">
              <p:embed/>
            </p:oleObj>
          </a:graphicData>
        </a:graphic>
      </p:graphicFrame>
      <p:sp>
        <p:nvSpPr>
          <p:cNvPr id="712711" name="Text Box 7"/>
          <p:cNvSpPr txBox="1">
            <a:spLocks noChangeArrowheads="1"/>
          </p:cNvSpPr>
          <p:nvPr/>
        </p:nvSpPr>
        <p:spPr bwMode="auto">
          <a:xfrm>
            <a:off x="4462689" y="1782989"/>
            <a:ext cx="413702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(The zero subscript denotes the value when using an air substrate.)</a:t>
            </a:r>
          </a:p>
        </p:txBody>
      </p:sp>
      <p:graphicFrame>
        <p:nvGraphicFramePr>
          <p:cNvPr id="712712" name="Object 8"/>
          <p:cNvGraphicFramePr>
            <a:graphicFrameLocks noChangeAspect="1"/>
          </p:cNvGraphicFramePr>
          <p:nvPr/>
        </p:nvGraphicFramePr>
        <p:xfrm>
          <a:off x="3251200" y="2883354"/>
          <a:ext cx="1976438" cy="1016000"/>
        </p:xfrm>
        <a:graphic>
          <a:graphicData uri="http://schemas.openxmlformats.org/presentationml/2006/ole">
            <p:oleObj spid="_x0000_s712712" name="Equation" r:id="rId5" imgW="812520" imgH="419040" progId="Equation.DSMT4">
              <p:embed/>
            </p:oleObj>
          </a:graphicData>
        </a:graphic>
      </p:graphicFrame>
      <p:sp>
        <p:nvSpPr>
          <p:cNvPr id="712713" name="AutoShape 9"/>
          <p:cNvSpPr>
            <a:spLocks noChangeArrowheads="1"/>
          </p:cNvSpPr>
          <p:nvPr/>
        </p:nvSpPr>
        <p:spPr bwMode="auto">
          <a:xfrm>
            <a:off x="2406650" y="3250067"/>
            <a:ext cx="595313" cy="203200"/>
          </a:xfrm>
          <a:prstGeom prst="rightArrow">
            <a:avLst>
              <a:gd name="adj1" fmla="val 50000"/>
              <a:gd name="adj2" fmla="val 73242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2715" name="Text Box 11"/>
          <p:cNvSpPr txBox="1">
            <a:spLocks noChangeArrowheads="1"/>
          </p:cNvSpPr>
          <p:nvPr/>
        </p:nvSpPr>
        <p:spPr bwMode="auto">
          <a:xfrm>
            <a:off x="1330325" y="4174444"/>
            <a:ext cx="61102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Simple CAD formulas may be used for the 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</a:rPr>
              <a:t>Z</a:t>
            </a:r>
            <a:r>
              <a:rPr lang="en-US" sz="2000" baseline="-25000" dirty="0">
                <a:solidFill>
                  <a:schemeClr val="bg1"/>
                </a:solidFill>
                <a:latin typeface="Times New Roman" pitchFamily="18" charset="0"/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 of an air line.</a:t>
            </a:r>
          </a:p>
        </p:txBody>
      </p:sp>
      <p:sp>
        <p:nvSpPr>
          <p:cNvPr id="71271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993775" y="4640263"/>
          <a:ext cx="6929438" cy="1847850"/>
        </p:xfrm>
        <a:graphic>
          <a:graphicData uri="http://schemas.openxmlformats.org/presentationml/2006/ole">
            <p:oleObj spid="_x0000_s712717" name="Equation" r:id="rId6" imgW="4394160" imgH="1117440" progId="Equation.DSMT4">
              <p:embed/>
            </p:oleObj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6156532" y="2632075"/>
            <a:ext cx="2362200" cy="1072542"/>
            <a:chOff x="6156532" y="2632075"/>
            <a:chExt cx="2362200" cy="1072542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6156532" y="3615717"/>
              <a:ext cx="2362200" cy="88900"/>
            </a:xfrm>
            <a:prstGeom prst="rect">
              <a:avLst/>
            </a:prstGeom>
            <a:solidFill>
              <a:srgbClr val="FF9933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975682" y="3216302"/>
              <a:ext cx="685800" cy="63500"/>
            </a:xfrm>
            <a:prstGeom prst="rect">
              <a:avLst/>
            </a:prstGeom>
            <a:solidFill>
              <a:srgbClr val="FF9933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8053672" y="3120101"/>
            <a:ext cx="331787" cy="414337"/>
          </p:xfrm>
          <a:graphic>
            <a:graphicData uri="http://schemas.openxmlformats.org/presentationml/2006/ole">
              <p:oleObj spid="_x0000_s712718" name="Equation" r:id="rId7" imgW="152280" imgH="190440" progId="Equation.DSMT4">
                <p:embed/>
              </p:oleObj>
            </a:graphicData>
          </a:graphic>
        </p:graphicFrame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6465142" y="3244877"/>
              <a:ext cx="2984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2"/>
                  </a:solidFill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7163007" y="2891182"/>
              <a:ext cx="3365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2"/>
                  </a:solidFill>
                  <a:latin typeface="Times New Roman" pitchFamily="18" charset="0"/>
                </a:rPr>
                <a:t>w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6810082" y="3248883"/>
              <a:ext cx="0" cy="37147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6251917" y="3248883"/>
              <a:ext cx="65722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7686675" y="2632075"/>
            <a:ext cx="498475" cy="441325"/>
          </p:xfrm>
          <a:graphic>
            <a:graphicData uri="http://schemas.openxmlformats.org/presentationml/2006/ole">
              <p:oleObj spid="_x0000_s712719" name="Equation" r:id="rId8" imgW="228600" imgH="20304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Text Box 2"/>
          <p:cNvSpPr txBox="1">
            <a:spLocks noChangeArrowheads="1"/>
          </p:cNvSpPr>
          <p:nvPr/>
        </p:nvSpPr>
        <p:spPr bwMode="auto">
          <a:xfrm>
            <a:off x="398956" y="848563"/>
            <a:ext cx="3291301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2) Voltage-Current </a:t>
            </a:r>
            <a:r>
              <a:rPr lang="en-US" sz="2000" dirty="0">
                <a:solidFill>
                  <a:schemeClr val="bg1"/>
                </a:solidFill>
              </a:rPr>
              <a:t>Method</a:t>
            </a:r>
          </a:p>
        </p:txBody>
      </p:sp>
      <p:sp>
        <p:nvSpPr>
          <p:cNvPr id="713731" name="Text Box 3"/>
          <p:cNvSpPr txBox="1">
            <a:spLocks noChangeArrowheads="1"/>
          </p:cNvSpPr>
          <p:nvPr/>
        </p:nvSpPr>
        <p:spPr bwMode="auto">
          <a:xfrm>
            <a:off x="15192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graphicFrame>
        <p:nvGraphicFramePr>
          <p:cNvPr id="713734" name="Object 6"/>
          <p:cNvGraphicFramePr>
            <a:graphicFrameLocks noChangeAspect="1"/>
          </p:cNvGraphicFramePr>
          <p:nvPr/>
        </p:nvGraphicFramePr>
        <p:xfrm>
          <a:off x="1864941" y="1412737"/>
          <a:ext cx="4972050" cy="985837"/>
        </p:xfrm>
        <a:graphic>
          <a:graphicData uri="http://schemas.openxmlformats.org/presentationml/2006/ole">
            <p:oleObj spid="_x0000_s713734" name="Equation" r:id="rId4" imgW="2044440" imgH="406080" progId="Equation.DSMT4">
              <p:embed/>
            </p:oleObj>
          </a:graphicData>
        </a:graphic>
      </p:graphicFrame>
      <p:sp>
        <p:nvSpPr>
          <p:cNvPr id="71373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713755" name="Group 27"/>
          <p:cNvGrpSpPr>
            <a:grpSpLocks/>
          </p:cNvGrpSpPr>
          <p:nvPr/>
        </p:nvGrpSpPr>
        <p:grpSpPr bwMode="auto">
          <a:xfrm>
            <a:off x="2354861" y="2376154"/>
            <a:ext cx="4816475" cy="1798638"/>
            <a:chOff x="1432" y="2306"/>
            <a:chExt cx="3034" cy="1133"/>
          </a:xfrm>
        </p:grpSpPr>
        <p:sp>
          <p:nvSpPr>
            <p:cNvPr id="713741" name="Rectangle 13"/>
            <p:cNvSpPr>
              <a:spLocks noChangeArrowheads="1"/>
            </p:cNvSpPr>
            <p:nvPr/>
          </p:nvSpPr>
          <p:spPr bwMode="auto">
            <a:xfrm>
              <a:off x="1432" y="3088"/>
              <a:ext cx="2320" cy="296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3742" name="Rectangle 14"/>
            <p:cNvSpPr>
              <a:spLocks noChangeArrowheads="1"/>
            </p:cNvSpPr>
            <p:nvPr/>
          </p:nvSpPr>
          <p:spPr bwMode="auto">
            <a:xfrm>
              <a:off x="1438" y="3371"/>
              <a:ext cx="2310" cy="64"/>
            </a:xfrm>
            <a:prstGeom prst="rect">
              <a:avLst/>
            </a:prstGeom>
            <a:solidFill>
              <a:srgbClr val="FF9933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3743" name="Rectangle 15"/>
            <p:cNvSpPr>
              <a:spLocks noChangeArrowheads="1"/>
            </p:cNvSpPr>
            <p:nvPr/>
          </p:nvSpPr>
          <p:spPr bwMode="auto">
            <a:xfrm>
              <a:off x="2368" y="3056"/>
              <a:ext cx="432" cy="40"/>
            </a:xfrm>
            <a:prstGeom prst="rect">
              <a:avLst/>
            </a:prstGeom>
            <a:solidFill>
              <a:srgbClr val="FF9933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13744" name="Object 16"/>
            <p:cNvGraphicFramePr>
              <a:graphicFrameLocks noChangeAspect="1"/>
            </p:cNvGraphicFramePr>
            <p:nvPr/>
          </p:nvGraphicFramePr>
          <p:xfrm>
            <a:off x="3375" y="3114"/>
            <a:ext cx="192" cy="261"/>
          </p:xfrm>
          <a:graphic>
            <a:graphicData uri="http://schemas.openxmlformats.org/presentationml/2006/ole">
              <p:oleObj spid="_x0000_s713744" name="Equation" r:id="rId5" imgW="139680" imgH="190440" progId="Equation.DSMT4">
                <p:embed/>
              </p:oleObj>
            </a:graphicData>
          </a:graphic>
        </p:graphicFrame>
        <p:sp>
          <p:nvSpPr>
            <p:cNvPr id="713745" name="Text Box 17"/>
            <p:cNvSpPr txBox="1">
              <a:spLocks noChangeArrowheads="1"/>
            </p:cNvSpPr>
            <p:nvPr/>
          </p:nvSpPr>
          <p:spPr bwMode="auto">
            <a:xfrm>
              <a:off x="1518" y="3128"/>
              <a:ext cx="18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713746" name="Text Box 18"/>
            <p:cNvSpPr txBox="1">
              <a:spLocks noChangeArrowheads="1"/>
            </p:cNvSpPr>
            <p:nvPr/>
          </p:nvSpPr>
          <p:spPr bwMode="auto">
            <a:xfrm>
              <a:off x="2486" y="2824"/>
              <a:ext cx="21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w</a:t>
              </a:r>
            </a:p>
          </p:txBody>
        </p:sp>
        <p:sp>
          <p:nvSpPr>
            <p:cNvPr id="713747" name="Line 19"/>
            <p:cNvSpPr>
              <a:spLocks noChangeShapeType="1"/>
            </p:cNvSpPr>
            <p:nvPr/>
          </p:nvSpPr>
          <p:spPr bwMode="auto">
            <a:xfrm>
              <a:off x="2584" y="3088"/>
              <a:ext cx="0" cy="30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3748" name="Line 20"/>
            <p:cNvSpPr>
              <a:spLocks noChangeShapeType="1"/>
            </p:cNvSpPr>
            <p:nvPr/>
          </p:nvSpPr>
          <p:spPr bwMode="auto">
            <a:xfrm>
              <a:off x="3832" y="3088"/>
              <a:ext cx="35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3749" name="Text Box 21"/>
            <p:cNvSpPr txBox="1">
              <a:spLocks noChangeArrowheads="1"/>
            </p:cNvSpPr>
            <p:nvPr/>
          </p:nvSpPr>
          <p:spPr bwMode="auto">
            <a:xfrm>
              <a:off x="4286" y="2960"/>
              <a:ext cx="180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713750" name="Line 22"/>
            <p:cNvSpPr>
              <a:spLocks noChangeShapeType="1"/>
            </p:cNvSpPr>
            <p:nvPr/>
          </p:nvSpPr>
          <p:spPr bwMode="auto">
            <a:xfrm flipV="1">
              <a:off x="2584" y="2573"/>
              <a:ext cx="0" cy="2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3751" name="Text Box 23"/>
            <p:cNvSpPr txBox="1">
              <a:spLocks noChangeArrowheads="1"/>
            </p:cNvSpPr>
            <p:nvPr/>
          </p:nvSpPr>
          <p:spPr bwMode="auto">
            <a:xfrm>
              <a:off x="2502" y="2306"/>
              <a:ext cx="17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713752" name="Text Box 24"/>
            <p:cNvSpPr txBox="1">
              <a:spLocks noChangeArrowheads="1"/>
            </p:cNvSpPr>
            <p:nvPr/>
          </p:nvSpPr>
          <p:spPr bwMode="auto">
            <a:xfrm>
              <a:off x="2094" y="3128"/>
              <a:ext cx="18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V</a:t>
              </a:r>
            </a:p>
          </p:txBody>
        </p:sp>
        <p:sp>
          <p:nvSpPr>
            <p:cNvPr id="713753" name="Text Box 25"/>
            <p:cNvSpPr txBox="1">
              <a:spLocks noChangeArrowheads="1"/>
            </p:cNvSpPr>
            <p:nvPr/>
          </p:nvSpPr>
          <p:spPr bwMode="auto">
            <a:xfrm>
              <a:off x="2318" y="3032"/>
              <a:ext cx="213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713754" name="Text Box 26"/>
            <p:cNvSpPr txBox="1">
              <a:spLocks noChangeArrowheads="1"/>
            </p:cNvSpPr>
            <p:nvPr/>
          </p:nvSpPr>
          <p:spPr bwMode="auto">
            <a:xfrm>
              <a:off x="2350" y="3208"/>
              <a:ext cx="16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-</a:t>
              </a:r>
            </a:p>
          </p:txBody>
        </p:sp>
      </p:grp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2" name="Object 17"/>
          <p:cNvGraphicFramePr>
            <a:graphicFrameLocks noChangeAspect="1"/>
          </p:cNvGraphicFramePr>
          <p:nvPr/>
        </p:nvGraphicFramePr>
        <p:xfrm>
          <a:off x="998538" y="5048575"/>
          <a:ext cx="6599237" cy="1560513"/>
        </p:xfrm>
        <a:graphic>
          <a:graphicData uri="http://schemas.openxmlformats.org/presentationml/2006/ole">
            <p:oleObj spid="_x0000_s713745" name="Equation" r:id="rId6" imgW="3174840" imgH="749160" progId="Equation.DSMT4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51263" y="4441376"/>
            <a:ext cx="2662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This is derived in the Appendix.</a:t>
            </a:r>
            <a:endParaRPr lang="en-US" sz="1400" dirty="0">
              <a:solidFill>
                <a:schemeClr val="bg2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3028208" y="4702628"/>
            <a:ext cx="391886" cy="46313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1" name="Text Box 3"/>
          <p:cNvSpPr txBox="1">
            <a:spLocks noChangeArrowheads="1"/>
          </p:cNvSpPr>
          <p:nvPr/>
        </p:nvSpPr>
        <p:spPr bwMode="auto">
          <a:xfrm>
            <a:off x="15192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sp>
        <p:nvSpPr>
          <p:cNvPr id="71373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791558" name="Object 6"/>
          <p:cNvGraphicFramePr>
            <a:graphicFrameLocks noChangeAspect="1"/>
          </p:cNvGraphicFramePr>
          <p:nvPr/>
        </p:nvGraphicFramePr>
        <p:xfrm>
          <a:off x="1234167" y="974503"/>
          <a:ext cx="6694488" cy="1174750"/>
        </p:xfrm>
        <a:graphic>
          <a:graphicData uri="http://schemas.openxmlformats.org/presentationml/2006/ole">
            <p:oleObj spid="_x0000_s791558" name="Equation" r:id="rId4" imgW="3035160" imgH="533160" progId="Equation.DSMT4">
              <p:embed/>
            </p:oleObj>
          </a:graphicData>
        </a:graphic>
      </p:graphicFrame>
      <p:graphicFrame>
        <p:nvGraphicFramePr>
          <p:cNvPr id="791559" name="Object 7"/>
          <p:cNvGraphicFramePr>
            <a:graphicFrameLocks noChangeAspect="1"/>
          </p:cNvGraphicFramePr>
          <p:nvPr/>
        </p:nvGraphicFramePr>
        <p:xfrm>
          <a:off x="1719942" y="2441353"/>
          <a:ext cx="5319713" cy="1035050"/>
        </p:xfrm>
        <a:graphic>
          <a:graphicData uri="http://schemas.openxmlformats.org/presentationml/2006/ole">
            <p:oleObj spid="_x0000_s791559" name="Equation" r:id="rId5" imgW="2412720" imgH="469800" progId="Equation.DSMT4">
              <p:embed/>
            </p:oleObj>
          </a:graphicData>
        </a:graphic>
      </p:graphicFrame>
      <p:graphicFrame>
        <p:nvGraphicFramePr>
          <p:cNvPr id="791561" name="Object 9"/>
          <p:cNvGraphicFramePr>
            <a:graphicFrameLocks noChangeAspect="1"/>
          </p:cNvGraphicFramePr>
          <p:nvPr/>
        </p:nvGraphicFramePr>
        <p:xfrm>
          <a:off x="928688" y="3857625"/>
          <a:ext cx="7035800" cy="1000125"/>
        </p:xfrm>
        <a:graphic>
          <a:graphicData uri="http://schemas.openxmlformats.org/presentationml/2006/ole">
            <p:oleObj spid="_x0000_s791561" name="Equation" r:id="rId6" imgW="3301920" imgH="469800" progId="Equation.DSMT4">
              <p:embed/>
            </p:oleObj>
          </a:graphicData>
        </a:graphic>
      </p:graphicFrame>
      <p:graphicFrame>
        <p:nvGraphicFramePr>
          <p:cNvPr id="791563" name="Object 11"/>
          <p:cNvGraphicFramePr>
            <a:graphicFrameLocks noChangeAspect="1"/>
          </p:cNvGraphicFramePr>
          <p:nvPr/>
        </p:nvGraphicFramePr>
        <p:xfrm>
          <a:off x="315913" y="5303838"/>
          <a:ext cx="8383587" cy="850900"/>
        </p:xfrm>
        <a:graphic>
          <a:graphicData uri="http://schemas.openxmlformats.org/presentationml/2006/ole">
            <p:oleObj spid="_x0000_s791563" name="Equation" r:id="rId7" imgW="4622760" imgH="469800" progId="Equation.DSMT4">
              <p:embed/>
            </p:oleObj>
          </a:graphicData>
        </a:graphic>
      </p:graphicFrame>
      <p:cxnSp>
        <p:nvCxnSpPr>
          <p:cNvPr id="32" name="Straight Connector 31"/>
          <p:cNvCxnSpPr/>
          <p:nvPr/>
        </p:nvCxnSpPr>
        <p:spPr bwMode="auto">
          <a:xfrm flipV="1">
            <a:off x="741586" y="5766711"/>
            <a:ext cx="348343" cy="3265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4288971" y="5573489"/>
            <a:ext cx="348343" cy="3265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4" name="Down Arrow 33"/>
          <p:cNvSpPr/>
          <p:nvPr/>
        </p:nvSpPr>
        <p:spPr bwMode="auto">
          <a:xfrm>
            <a:off x="4419599" y="1981208"/>
            <a:ext cx="293915" cy="391885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4430484" y="3570520"/>
            <a:ext cx="293915" cy="391885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4419598" y="4931237"/>
            <a:ext cx="293915" cy="391885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5593271" y="1128160"/>
            <a:ext cx="617519" cy="55814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892636" y="2018805"/>
            <a:ext cx="13404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2"/>
                </a:solidFill>
              </a:rPr>
              <a:t>Set </a:t>
            </a:r>
            <a:r>
              <a:rPr lang="en-US" sz="1100" i="1" dirty="0" smtClean="0">
                <a:solidFill>
                  <a:schemeClr val="bg2"/>
                </a:solidFill>
                <a:latin typeface="+mn-lt"/>
              </a:rPr>
              <a:t>x</a:t>
            </a:r>
            <a:r>
              <a:rPr lang="en-US" sz="1100" dirty="0" smtClean="0">
                <a:solidFill>
                  <a:schemeClr val="bg2"/>
                </a:solidFill>
              </a:rPr>
              <a:t> and </a:t>
            </a:r>
            <a:r>
              <a:rPr lang="en-US" sz="1100" i="1" dirty="0" smtClean="0">
                <a:solidFill>
                  <a:schemeClr val="bg2"/>
                </a:solidFill>
                <a:latin typeface="+mn-lt"/>
              </a:rPr>
              <a:t>y</a:t>
            </a:r>
            <a:r>
              <a:rPr lang="en-US" sz="1100" dirty="0" smtClean="0">
                <a:solidFill>
                  <a:schemeClr val="bg2"/>
                </a:solidFill>
              </a:rPr>
              <a:t> to zero</a:t>
            </a:r>
            <a:endParaRPr lang="en-US" sz="11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31279" y="3631870"/>
            <a:ext cx="21964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2"/>
                </a:solidFill>
              </a:rPr>
              <a:t>Substitute for the transform of </a:t>
            </a:r>
            <a:r>
              <a:rPr lang="en-US" sz="1100" i="1" dirty="0" err="1" smtClean="0">
                <a:solidFill>
                  <a:schemeClr val="bg2"/>
                </a:solidFill>
                <a:latin typeface="+mn-lt"/>
              </a:rPr>
              <a:t>E</a:t>
            </a:r>
            <a:r>
              <a:rPr lang="en-US" sz="1100" i="1" baseline="-25000" dirty="0" err="1" smtClean="0">
                <a:solidFill>
                  <a:schemeClr val="bg2"/>
                </a:solidFill>
                <a:latin typeface="+mn-lt"/>
              </a:rPr>
              <a:t>z</a:t>
            </a:r>
            <a:endParaRPr lang="en-US" sz="11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88677" y="4995553"/>
            <a:ext cx="32832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2"/>
                </a:solidFill>
                <a:latin typeface="+mj-lt"/>
              </a:rPr>
              <a:t>Substitute for the transform of the surface current</a:t>
            </a:r>
            <a:endParaRPr lang="en-US" sz="11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1" name="Text Box 3"/>
          <p:cNvSpPr txBox="1">
            <a:spLocks noChangeArrowheads="1"/>
          </p:cNvSpPr>
          <p:nvPr/>
        </p:nvSpPr>
        <p:spPr bwMode="auto">
          <a:xfrm>
            <a:off x="15192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sp>
        <p:nvSpPr>
          <p:cNvPr id="71373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791563" name="Object 11"/>
          <p:cNvGraphicFramePr>
            <a:graphicFrameLocks noChangeAspect="1"/>
          </p:cNvGraphicFramePr>
          <p:nvPr/>
        </p:nvGraphicFramePr>
        <p:xfrm>
          <a:off x="568325" y="895350"/>
          <a:ext cx="7921625" cy="850900"/>
        </p:xfrm>
        <a:graphic>
          <a:graphicData uri="http://schemas.openxmlformats.org/presentationml/2006/ole">
            <p:oleObj spid="_x0000_s792581" name="Equation" r:id="rId4" imgW="4368600" imgH="469800" progId="Equation.DSMT4">
              <p:embed/>
            </p:oleObj>
          </a:graphicData>
        </a:graphic>
      </p:graphicFrame>
      <p:graphicFrame>
        <p:nvGraphicFramePr>
          <p:cNvPr id="792582" name="Object 11"/>
          <p:cNvGraphicFramePr>
            <a:graphicFrameLocks noChangeAspect="1"/>
          </p:cNvGraphicFramePr>
          <p:nvPr/>
        </p:nvGraphicFramePr>
        <p:xfrm>
          <a:off x="1438275" y="2266950"/>
          <a:ext cx="6427788" cy="955675"/>
        </p:xfrm>
        <a:graphic>
          <a:graphicData uri="http://schemas.openxmlformats.org/presentationml/2006/ole">
            <p:oleObj spid="_x0000_s792582" name="Equation" r:id="rId5" imgW="2984400" imgH="444240" progId="Equation.DSMT4">
              <p:embed/>
            </p:oleObj>
          </a:graphicData>
        </a:graphic>
      </p:graphicFrame>
      <p:graphicFrame>
        <p:nvGraphicFramePr>
          <p:cNvPr id="792583" name="Object 11"/>
          <p:cNvGraphicFramePr>
            <a:graphicFrameLocks noChangeAspect="1"/>
          </p:cNvGraphicFramePr>
          <p:nvPr/>
        </p:nvGraphicFramePr>
        <p:xfrm>
          <a:off x="1960563" y="3934338"/>
          <a:ext cx="5253037" cy="900112"/>
        </p:xfrm>
        <a:graphic>
          <a:graphicData uri="http://schemas.openxmlformats.org/presentationml/2006/ole">
            <p:oleObj spid="_x0000_s792583" name="Equation" r:id="rId6" imgW="2438280" imgH="419040" progId="Equation.DSMT4">
              <p:embed/>
            </p:oleObj>
          </a:graphicData>
        </a:graphic>
      </p:graphicFrame>
      <p:graphicFrame>
        <p:nvGraphicFramePr>
          <p:cNvPr id="792585" name="Object 9"/>
          <p:cNvGraphicFramePr>
            <a:graphicFrameLocks noChangeAspect="1"/>
          </p:cNvGraphicFramePr>
          <p:nvPr/>
        </p:nvGraphicFramePr>
        <p:xfrm>
          <a:off x="2079625" y="5678488"/>
          <a:ext cx="5060950" cy="900112"/>
        </p:xfrm>
        <a:graphic>
          <a:graphicData uri="http://schemas.openxmlformats.org/presentationml/2006/ole">
            <p:oleObj spid="_x0000_s792585" name="Equation" r:id="rId7" imgW="2349360" imgH="419040" progId="Equation.DSMT4">
              <p:embed/>
            </p:oleObj>
          </a:graphicData>
        </a:graphic>
      </p:graphicFrame>
      <p:sp>
        <p:nvSpPr>
          <p:cNvPr id="15" name="Down Arrow 14"/>
          <p:cNvSpPr/>
          <p:nvPr/>
        </p:nvSpPr>
        <p:spPr bwMode="auto">
          <a:xfrm>
            <a:off x="4452257" y="1817918"/>
            <a:ext cx="293915" cy="391885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4452256" y="3326083"/>
            <a:ext cx="293915" cy="391885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4474030" y="5061861"/>
            <a:ext cx="293915" cy="391885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92586" name="Object 10"/>
          <p:cNvGraphicFramePr>
            <a:graphicFrameLocks noChangeAspect="1"/>
          </p:cNvGraphicFramePr>
          <p:nvPr/>
        </p:nvGraphicFramePr>
        <p:xfrm>
          <a:off x="7190426" y="3234111"/>
          <a:ext cx="1431059" cy="448456"/>
        </p:xfrm>
        <a:graphic>
          <a:graphicData uri="http://schemas.openxmlformats.org/presentationml/2006/ole">
            <p:oleObj spid="_x0000_s792586" name="Equation" r:id="rId8" imgW="685800" imgH="215640" progId="Equation.DSMT4">
              <p:embed/>
            </p:oleObj>
          </a:graphicData>
        </a:graphic>
      </p:graphicFrame>
      <p:cxnSp>
        <p:nvCxnSpPr>
          <p:cNvPr id="14" name="Straight Connector 13"/>
          <p:cNvCxnSpPr/>
          <p:nvPr/>
        </p:nvCxnSpPr>
        <p:spPr bwMode="auto">
          <a:xfrm flipV="1">
            <a:off x="4033159" y="2481943"/>
            <a:ext cx="296884" cy="5462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6453747" y="2755076"/>
            <a:ext cx="286987" cy="46115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4924303" y="1872342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2"/>
                </a:solidFill>
                <a:latin typeface="+mj-lt"/>
              </a:rPr>
              <a:t>Integrate in </a:t>
            </a:r>
            <a:r>
              <a:rPr lang="en-US" sz="1100" i="1" dirty="0" err="1" smtClean="0">
                <a:solidFill>
                  <a:schemeClr val="bg2"/>
                </a:solidFill>
                <a:latin typeface="+mn-lt"/>
              </a:rPr>
              <a:t>k</a:t>
            </a:r>
            <a:r>
              <a:rPr lang="en-US" sz="1100" i="1" baseline="-25000" dirty="0" err="1" smtClean="0">
                <a:solidFill>
                  <a:schemeClr val="bg2"/>
                </a:solidFill>
                <a:latin typeface="+mn-lt"/>
              </a:rPr>
              <a:t>x</a:t>
            </a:r>
            <a:endParaRPr lang="en-US" sz="11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98576" y="3426028"/>
            <a:ext cx="18213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2"/>
                </a:solidFill>
                <a:latin typeface="+mj-lt"/>
              </a:rPr>
              <a:t>Switch order of integration</a:t>
            </a:r>
            <a:endParaRPr lang="en-US" sz="11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5979" y="5110344"/>
            <a:ext cx="10839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2"/>
                </a:solidFill>
                <a:latin typeface="+mj-lt"/>
              </a:rPr>
              <a:t>Use symmetry</a:t>
            </a:r>
            <a:endParaRPr lang="en-US" sz="11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1" name="Text Box 3"/>
          <p:cNvSpPr txBox="1">
            <a:spLocks noChangeArrowheads="1"/>
          </p:cNvSpPr>
          <p:nvPr/>
        </p:nvSpPr>
        <p:spPr bwMode="auto">
          <a:xfrm>
            <a:off x="15192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sp>
        <p:nvSpPr>
          <p:cNvPr id="71373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792583" name="Object 11"/>
          <p:cNvGraphicFramePr>
            <a:graphicFrameLocks noChangeAspect="1"/>
          </p:cNvGraphicFramePr>
          <p:nvPr/>
        </p:nvGraphicFramePr>
        <p:xfrm>
          <a:off x="2071688" y="1731963"/>
          <a:ext cx="4811712" cy="1006475"/>
        </p:xfrm>
        <a:graphic>
          <a:graphicData uri="http://schemas.openxmlformats.org/presentationml/2006/ole">
            <p:oleObj spid="_x0000_s793604" name="Equation" r:id="rId4" imgW="1879560" imgH="393480" progId="Equation.DSMT4">
              <p:embed/>
            </p:oleObj>
          </a:graphicData>
        </a:graphic>
      </p:graphicFrame>
      <p:graphicFrame>
        <p:nvGraphicFramePr>
          <p:cNvPr id="793605" name="Object 5"/>
          <p:cNvGraphicFramePr>
            <a:graphicFrameLocks noChangeAspect="1"/>
          </p:cNvGraphicFramePr>
          <p:nvPr/>
        </p:nvGraphicFramePr>
        <p:xfrm>
          <a:off x="3614964" y="3551239"/>
          <a:ext cx="1590675" cy="498475"/>
        </p:xfrm>
        <a:graphic>
          <a:graphicData uri="http://schemas.openxmlformats.org/presentationml/2006/ole">
            <p:oleObj spid="_x0000_s793605" name="Equation" r:id="rId5" imgW="685800" imgH="21564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754086" y="316774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where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1229" y="1088571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final result is then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793606" name="Object 6"/>
          <p:cNvGraphicFramePr>
            <a:graphicFrameLocks noChangeAspect="1"/>
          </p:cNvGraphicFramePr>
          <p:nvPr/>
        </p:nvGraphicFramePr>
        <p:xfrm>
          <a:off x="3218317" y="4506913"/>
          <a:ext cx="2435225" cy="844550"/>
        </p:xfrm>
        <a:graphic>
          <a:graphicData uri="http://schemas.openxmlformats.org/presentationml/2006/ole">
            <p:oleObj spid="_x0000_s793606" name="Equation" r:id="rId6" imgW="1130040" imgH="393480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771775" y="5972175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F</a:t>
            </a:r>
            <a:r>
              <a:rPr lang="en-US" sz="60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k</a:t>
            </a:r>
            <a:r>
              <a:rPr lang="en-US" i="1" baseline="-25000" dirty="0" smtClean="0">
                <a:solidFill>
                  <a:schemeClr val="bg1"/>
                </a:solidFill>
                <a:latin typeface="+mn-lt"/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) function is calculated next.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6" name="Object 26"/>
          <p:cNvGraphicFramePr>
            <a:graphicFrameLocks noChangeAspect="1"/>
          </p:cNvGraphicFramePr>
          <p:nvPr/>
        </p:nvGraphicFramePr>
        <p:xfrm>
          <a:off x="1684338" y="5014913"/>
          <a:ext cx="5380037" cy="811212"/>
        </p:xfrm>
        <a:graphic>
          <a:graphicData uri="http://schemas.openxmlformats.org/presentationml/2006/ole">
            <p:oleObj spid="_x0000_s800770" name="Equation" r:id="rId4" imgW="2781000" imgH="419040" progId="Equation.DSMT4">
              <p:embed/>
            </p:oleObj>
          </a:graphicData>
        </a:graphic>
      </p:graphicFrame>
      <p:sp>
        <p:nvSpPr>
          <p:cNvPr id="30" name="Slide Number Placeholder 2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C6743B-7613-4586-9CC2-687B6DED2623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3" name="Group 32"/>
          <p:cNvGrpSpPr/>
          <p:nvPr/>
        </p:nvGrpSpPr>
        <p:grpSpPr>
          <a:xfrm>
            <a:off x="4225952" y="1317399"/>
            <a:ext cx="2968625" cy="2924176"/>
            <a:chOff x="4225952" y="1317399"/>
            <a:chExt cx="2968625" cy="2924176"/>
          </a:xfrm>
        </p:grpSpPr>
        <p:sp>
          <p:nvSpPr>
            <p:cNvPr id="686083" name="Line 3"/>
            <p:cNvSpPr>
              <a:spLocks noChangeShapeType="1"/>
            </p:cNvSpPr>
            <p:nvPr/>
          </p:nvSpPr>
          <p:spPr bwMode="auto">
            <a:xfrm flipH="1">
              <a:off x="5130827" y="1317399"/>
              <a:ext cx="1588" cy="291147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6084" name="Line 4"/>
            <p:cNvSpPr>
              <a:spLocks noChangeShapeType="1"/>
            </p:cNvSpPr>
            <p:nvPr/>
          </p:nvSpPr>
          <p:spPr bwMode="auto">
            <a:xfrm flipH="1">
              <a:off x="6516715" y="1353912"/>
              <a:ext cx="1588" cy="287972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6085" name="Line 5"/>
            <p:cNvSpPr>
              <a:spLocks noChangeShapeType="1"/>
            </p:cNvSpPr>
            <p:nvPr/>
          </p:nvSpPr>
          <p:spPr bwMode="auto">
            <a:xfrm flipV="1">
              <a:off x="5130139" y="2928712"/>
              <a:ext cx="1367525" cy="4493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86086" name="Object 6"/>
            <p:cNvGraphicFramePr>
              <a:graphicFrameLocks noChangeAspect="1"/>
            </p:cNvGraphicFramePr>
            <p:nvPr/>
          </p:nvGraphicFramePr>
          <p:xfrm>
            <a:off x="5549927" y="2190524"/>
            <a:ext cx="596900" cy="363538"/>
          </p:xfrm>
          <a:graphic>
            <a:graphicData uri="http://schemas.openxmlformats.org/presentationml/2006/ole">
              <p:oleObj spid="_x0000_s800771" name="Equation" r:id="rId5" imgW="291960" imgH="177480" progId="Equation.DSMT4">
                <p:embed/>
              </p:oleObj>
            </a:graphicData>
          </a:graphic>
        </p:graphicFrame>
        <p:sp>
          <p:nvSpPr>
            <p:cNvPr id="686087" name="Oval 7"/>
            <p:cNvSpPr>
              <a:spLocks noChangeArrowheads="1"/>
            </p:cNvSpPr>
            <p:nvPr/>
          </p:nvSpPr>
          <p:spPr bwMode="auto">
            <a:xfrm>
              <a:off x="5546752" y="2631849"/>
              <a:ext cx="554038" cy="53498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088" name="Line 8"/>
            <p:cNvSpPr>
              <a:spLocks noChangeShapeType="1"/>
            </p:cNvSpPr>
            <p:nvPr/>
          </p:nvSpPr>
          <p:spPr bwMode="auto">
            <a:xfrm flipH="1">
              <a:off x="5649940" y="2909662"/>
              <a:ext cx="349250" cy="158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86090" name="Object 10"/>
            <p:cNvGraphicFramePr>
              <a:graphicFrameLocks noChangeAspect="1"/>
            </p:cNvGraphicFramePr>
            <p:nvPr/>
          </p:nvGraphicFramePr>
          <p:xfrm>
            <a:off x="4225952" y="2084162"/>
            <a:ext cx="581025" cy="465138"/>
          </p:xfrm>
          <a:graphic>
            <a:graphicData uri="http://schemas.openxmlformats.org/presentationml/2006/ole">
              <p:oleObj spid="_x0000_s800772" name="Equation" r:id="rId6" imgW="253800" imgH="203040" progId="Equation.DSMT4">
                <p:embed/>
              </p:oleObj>
            </a:graphicData>
          </a:graphic>
        </p:graphicFrame>
        <p:graphicFrame>
          <p:nvGraphicFramePr>
            <p:cNvPr id="686091" name="Object 11"/>
            <p:cNvGraphicFramePr>
              <a:graphicFrameLocks noChangeAspect="1"/>
            </p:cNvGraphicFramePr>
            <p:nvPr/>
          </p:nvGraphicFramePr>
          <p:xfrm>
            <a:off x="4243415" y="3395437"/>
            <a:ext cx="596900" cy="477838"/>
          </p:xfrm>
          <a:graphic>
            <a:graphicData uri="http://schemas.openxmlformats.org/presentationml/2006/ole">
              <p:oleObj spid="_x0000_s800773" name="Equation" r:id="rId7" imgW="253800" imgH="203040" progId="Equation.DSMT4">
                <p:embed/>
              </p:oleObj>
            </a:graphicData>
          </a:graphic>
        </p:graphicFrame>
        <p:sp>
          <p:nvSpPr>
            <p:cNvPr id="686092" name="Line 12"/>
            <p:cNvSpPr>
              <a:spLocks noChangeShapeType="1"/>
            </p:cNvSpPr>
            <p:nvPr/>
          </p:nvSpPr>
          <p:spPr bwMode="auto">
            <a:xfrm flipH="1">
              <a:off x="5124477" y="4241575"/>
              <a:ext cx="1401763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86099" name="Object 19"/>
            <p:cNvGraphicFramePr>
              <a:graphicFrameLocks noChangeAspect="1"/>
            </p:cNvGraphicFramePr>
            <p:nvPr/>
          </p:nvGraphicFramePr>
          <p:xfrm>
            <a:off x="5430838" y="3422650"/>
            <a:ext cx="806450" cy="415925"/>
          </p:xfrm>
          <a:graphic>
            <a:graphicData uri="http://schemas.openxmlformats.org/presentationml/2006/ole">
              <p:oleObj spid="_x0000_s800774" name="Equation" r:id="rId8" imgW="393480" imgH="203040" progId="Equation.DSMT4">
                <p:embed/>
              </p:oleObj>
            </a:graphicData>
          </a:graphic>
        </p:graphicFrame>
        <p:sp>
          <p:nvSpPr>
            <p:cNvPr id="686102" name="Oval 22"/>
            <p:cNvSpPr>
              <a:spLocks noChangeArrowheads="1"/>
            </p:cNvSpPr>
            <p:nvPr/>
          </p:nvSpPr>
          <p:spPr bwMode="auto">
            <a:xfrm>
              <a:off x="5064152" y="2866737"/>
              <a:ext cx="125413" cy="12382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86104" name="Object 24"/>
            <p:cNvGraphicFramePr>
              <a:graphicFrameLocks noChangeAspect="1"/>
            </p:cNvGraphicFramePr>
            <p:nvPr/>
          </p:nvGraphicFramePr>
          <p:xfrm>
            <a:off x="6615595" y="3520850"/>
            <a:ext cx="239713" cy="347663"/>
          </p:xfrm>
          <a:graphic>
            <a:graphicData uri="http://schemas.openxmlformats.org/presentationml/2006/ole">
              <p:oleObj spid="_x0000_s800775" name="Equation" r:id="rId9" imgW="114120" imgH="164880" progId="Equation.DSMT4">
                <p:embed/>
              </p:oleObj>
            </a:graphicData>
          </a:graphic>
        </p:graphicFrame>
        <p:sp>
          <p:nvSpPr>
            <p:cNvPr id="686105" name="Oval 25"/>
            <p:cNvSpPr>
              <a:spLocks noChangeArrowheads="1"/>
            </p:cNvSpPr>
            <p:nvPr/>
          </p:nvSpPr>
          <p:spPr bwMode="auto">
            <a:xfrm>
              <a:off x="6457977" y="2857275"/>
              <a:ext cx="125413" cy="12382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07" name="Line 27"/>
            <p:cNvSpPr>
              <a:spLocks noChangeShapeType="1"/>
            </p:cNvSpPr>
            <p:nvPr/>
          </p:nvSpPr>
          <p:spPr bwMode="auto">
            <a:xfrm flipV="1">
              <a:off x="6853265" y="2928712"/>
              <a:ext cx="330200" cy="15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6108" name="Line 28"/>
            <p:cNvSpPr>
              <a:spLocks noChangeShapeType="1"/>
            </p:cNvSpPr>
            <p:nvPr/>
          </p:nvSpPr>
          <p:spPr bwMode="auto">
            <a:xfrm flipH="1" flipV="1">
              <a:off x="7027890" y="2652487"/>
              <a:ext cx="1588" cy="2651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86109" name="Object 29"/>
            <p:cNvGraphicFramePr>
              <a:graphicFrameLocks noChangeAspect="1"/>
            </p:cNvGraphicFramePr>
            <p:nvPr/>
          </p:nvGraphicFramePr>
          <p:xfrm>
            <a:off x="6918352" y="2273074"/>
            <a:ext cx="276225" cy="274638"/>
          </p:xfrm>
          <a:graphic>
            <a:graphicData uri="http://schemas.openxmlformats.org/presentationml/2006/ole">
              <p:oleObj spid="_x0000_s800776" name="Equation" r:id="rId10" imgW="114120" imgH="114120" progId="Equation.DSMT4">
                <p:embed/>
              </p:oleObj>
            </a:graphicData>
          </a:graphic>
        </p:graphicFrame>
        <p:graphicFrame>
          <p:nvGraphicFramePr>
            <p:cNvPr id="686128" name="Object 48"/>
            <p:cNvGraphicFramePr>
              <a:graphicFrameLocks noChangeAspect="1"/>
            </p:cNvGraphicFramePr>
            <p:nvPr/>
          </p:nvGraphicFramePr>
          <p:xfrm>
            <a:off x="5234015" y="1479324"/>
            <a:ext cx="365125" cy="365125"/>
          </p:xfrm>
          <a:graphic>
            <a:graphicData uri="http://schemas.openxmlformats.org/presentationml/2006/ole">
              <p:oleObj spid="_x0000_s800777" name="Equation" r:id="rId11" imgW="126720" imgH="126720" progId="Equation.DSMT4">
                <p:embed/>
              </p:oleObj>
            </a:graphicData>
          </a:graphic>
        </p:graphicFrame>
        <p:graphicFrame>
          <p:nvGraphicFramePr>
            <p:cNvPr id="686129" name="Object 49"/>
            <p:cNvGraphicFramePr>
              <a:graphicFrameLocks noChangeAspect="1"/>
            </p:cNvGraphicFramePr>
            <p:nvPr/>
          </p:nvGraphicFramePr>
          <p:xfrm>
            <a:off x="6115077" y="1609499"/>
            <a:ext cx="328613" cy="255588"/>
          </p:xfrm>
          <a:graphic>
            <a:graphicData uri="http://schemas.openxmlformats.org/presentationml/2006/ole">
              <p:oleObj spid="_x0000_s800778" name="Equation" r:id="rId12" imgW="114120" imgH="88560" progId="Equation.DSMT4">
                <p:embed/>
              </p:oleObj>
            </a:graphicData>
          </a:graphic>
        </p:graphicFrame>
        <p:graphicFrame>
          <p:nvGraphicFramePr>
            <p:cNvPr id="686130" name="Object 50"/>
            <p:cNvGraphicFramePr>
              <a:graphicFrameLocks noChangeAspect="1"/>
            </p:cNvGraphicFramePr>
            <p:nvPr/>
          </p:nvGraphicFramePr>
          <p:xfrm>
            <a:off x="5610252" y="1404712"/>
            <a:ext cx="628650" cy="501650"/>
          </p:xfrm>
          <a:graphic>
            <a:graphicData uri="http://schemas.openxmlformats.org/presentationml/2006/ole">
              <p:oleObj spid="_x0000_s800779" name="Equation" r:id="rId13" imgW="253800" imgH="203040" progId="Equation.DSMT4">
                <p:embed/>
              </p:oleObj>
            </a:graphicData>
          </a:graphic>
        </p:graphicFrame>
        <p:cxnSp>
          <p:nvCxnSpPr>
            <p:cNvPr id="32" name="Straight Arrow Connector 31"/>
            <p:cNvCxnSpPr/>
            <p:nvPr/>
          </p:nvCxnSpPr>
          <p:spPr bwMode="auto">
            <a:xfrm flipV="1">
              <a:off x="5126546" y="3307278"/>
              <a:ext cx="0" cy="33250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304800" y="1524000"/>
            <a:ext cx="3194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 first calculate the function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" name="Object 51"/>
          <p:cNvGraphicFramePr>
            <a:graphicFrameLocks noChangeAspect="1"/>
          </p:cNvGraphicFramePr>
          <p:nvPr/>
        </p:nvGraphicFramePr>
        <p:xfrm>
          <a:off x="1305153" y="1956254"/>
          <a:ext cx="1050925" cy="525463"/>
        </p:xfrm>
        <a:graphic>
          <a:graphicData uri="http://schemas.openxmlformats.org/presentationml/2006/ole">
            <p:oleObj spid="_x0000_s800780" name="Equation" r:id="rId14" imgW="431640" imgH="215640" progId="Equation.DSMT4">
              <p:embed/>
            </p:oleObj>
          </a:graphicData>
        </a:graphic>
      </p:graphicFrame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15192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26" name="Text Box 22"/>
          <p:cNvSpPr txBox="1">
            <a:spLocks noChangeArrowheads="1"/>
          </p:cNvSpPr>
          <p:nvPr/>
        </p:nvSpPr>
        <p:spPr bwMode="auto">
          <a:xfrm>
            <a:off x="633537" y="950768"/>
            <a:ext cx="341471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Because of the short circuit,</a:t>
            </a:r>
          </a:p>
        </p:txBody>
      </p:sp>
      <p:graphicFrame>
        <p:nvGraphicFramePr>
          <p:cNvPr id="687127" name="Object 23"/>
          <p:cNvGraphicFramePr>
            <a:graphicFrameLocks noChangeAspect="1"/>
          </p:cNvGraphicFramePr>
          <p:nvPr/>
        </p:nvGraphicFramePr>
        <p:xfrm>
          <a:off x="1768475" y="1450975"/>
          <a:ext cx="5129213" cy="587375"/>
        </p:xfrm>
        <a:graphic>
          <a:graphicData uri="http://schemas.openxmlformats.org/presentationml/2006/ole">
            <p:oleObj spid="_x0000_s801794" name="Equation" r:id="rId4" imgW="2108160" imgH="241200" progId="Equation.DSMT4">
              <p:embed/>
            </p:oleObj>
          </a:graphicData>
        </a:graphic>
      </p:graphicFrame>
      <p:sp>
        <p:nvSpPr>
          <p:cNvPr id="687128" name="Text Box 24"/>
          <p:cNvSpPr txBox="1">
            <a:spLocks noChangeArrowheads="1"/>
          </p:cNvSpPr>
          <p:nvPr/>
        </p:nvSpPr>
        <p:spPr bwMode="auto">
          <a:xfrm>
            <a:off x="2476458" y="3370242"/>
            <a:ext cx="136048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Therefore</a:t>
            </a:r>
          </a:p>
        </p:txBody>
      </p:sp>
      <p:graphicFrame>
        <p:nvGraphicFramePr>
          <p:cNvPr id="687129" name="Object 25"/>
          <p:cNvGraphicFramePr>
            <a:graphicFrameLocks noChangeAspect="1"/>
          </p:cNvGraphicFramePr>
          <p:nvPr/>
        </p:nvGraphicFramePr>
        <p:xfrm>
          <a:off x="3642405" y="3536723"/>
          <a:ext cx="1668462" cy="973137"/>
        </p:xfrm>
        <a:graphic>
          <a:graphicData uri="http://schemas.openxmlformats.org/presentationml/2006/ole">
            <p:oleObj spid="_x0000_s801795" name="Equation" r:id="rId5" imgW="761760" imgH="444240" progId="Equation.DSMT4">
              <p:embed/>
            </p:oleObj>
          </a:graphicData>
        </a:graphic>
      </p:graphicFrame>
      <p:sp>
        <p:nvSpPr>
          <p:cNvPr id="687130" name="Text Box 26"/>
          <p:cNvSpPr txBox="1">
            <a:spLocks noChangeArrowheads="1"/>
          </p:cNvSpPr>
          <p:nvPr/>
        </p:nvSpPr>
        <p:spPr bwMode="auto">
          <a:xfrm>
            <a:off x="1325810" y="4977040"/>
            <a:ext cx="9525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Hence</a:t>
            </a:r>
          </a:p>
        </p:txBody>
      </p:sp>
      <p:sp>
        <p:nvSpPr>
          <p:cNvPr id="687132" name="Text Box 28"/>
          <p:cNvSpPr txBox="1">
            <a:spLocks noChangeArrowheads="1"/>
          </p:cNvSpPr>
          <p:nvPr/>
        </p:nvSpPr>
        <p:spPr bwMode="auto">
          <a:xfrm>
            <a:off x="2184894" y="2504356"/>
            <a:ext cx="123322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At  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z =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0: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87134" name="Object 30"/>
          <p:cNvGraphicFramePr>
            <a:graphicFrameLocks noChangeAspect="1"/>
          </p:cNvGraphicFramePr>
          <p:nvPr/>
        </p:nvGraphicFramePr>
        <p:xfrm>
          <a:off x="2151743" y="5267099"/>
          <a:ext cx="4011613" cy="938212"/>
        </p:xfrm>
        <a:graphic>
          <a:graphicData uri="http://schemas.openxmlformats.org/presentationml/2006/ole">
            <p:oleObj spid="_x0000_s801796" name="Equation" r:id="rId6" imgW="1904760" imgH="444240" progId="Equation.DSMT4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C6743B-7613-4586-9CC2-687B6DED2623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687135" name="Object 31"/>
          <p:cNvGraphicFramePr>
            <a:graphicFrameLocks noChangeAspect="1"/>
          </p:cNvGraphicFramePr>
          <p:nvPr/>
        </p:nvGraphicFramePr>
        <p:xfrm>
          <a:off x="3380242" y="2429720"/>
          <a:ext cx="2830512" cy="576262"/>
        </p:xfrm>
        <a:graphic>
          <a:graphicData uri="http://schemas.openxmlformats.org/presentationml/2006/ole">
            <p:oleObj spid="_x0000_s801797" name="Equation" r:id="rId7" imgW="1180800" imgH="241200" progId="Equation.DSMT4">
              <p:embed/>
            </p:oleObj>
          </a:graphicData>
        </a:graphic>
      </p:graphicFrame>
      <p:graphicFrame>
        <p:nvGraphicFramePr>
          <p:cNvPr id="687136" name="Object 32"/>
          <p:cNvGraphicFramePr>
            <a:graphicFrameLocks noChangeAspect="1"/>
          </p:cNvGraphicFramePr>
          <p:nvPr/>
        </p:nvGraphicFramePr>
        <p:xfrm>
          <a:off x="6788831" y="5562146"/>
          <a:ext cx="1358900" cy="369888"/>
        </p:xfrm>
        <a:graphic>
          <a:graphicData uri="http://schemas.openxmlformats.org/presentationml/2006/ole">
            <p:oleObj spid="_x0000_s801798" name="Equation" r:id="rId8" imgW="558720" imgH="152280" progId="Equation.DSMT4">
              <p:embed/>
            </p:oleObj>
          </a:graphicData>
        </a:graphic>
      </p:graphicFrame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5192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9" name="Text Box 7"/>
          <p:cNvSpPr txBox="1">
            <a:spLocks noChangeArrowheads="1"/>
          </p:cNvSpPr>
          <p:nvPr/>
        </p:nvSpPr>
        <p:spPr bwMode="auto">
          <a:xfrm>
            <a:off x="1089809" y="1019257"/>
            <a:ext cx="939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Hence</a:t>
            </a:r>
          </a:p>
        </p:txBody>
      </p:sp>
      <p:graphicFrame>
        <p:nvGraphicFramePr>
          <p:cNvPr id="689160" name="Object 8"/>
          <p:cNvGraphicFramePr>
            <a:graphicFrameLocks noChangeAspect="1"/>
          </p:cNvGraphicFramePr>
          <p:nvPr/>
        </p:nvGraphicFramePr>
        <p:xfrm>
          <a:off x="1357314" y="1516516"/>
          <a:ext cx="5884862" cy="1030287"/>
        </p:xfrm>
        <a:graphic>
          <a:graphicData uri="http://schemas.openxmlformats.org/presentationml/2006/ole">
            <p:oleObj spid="_x0000_s802818" name="Equation" r:id="rId4" imgW="2539800" imgH="444240" progId="Equation.DSMT4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C6743B-7613-4586-9CC2-687B6DED2623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2" name="Object 12"/>
          <p:cNvGraphicFramePr>
            <a:graphicFrameLocks noChangeAspect="1"/>
          </p:cNvGraphicFramePr>
          <p:nvPr/>
        </p:nvGraphicFramePr>
        <p:xfrm>
          <a:off x="4067176" y="2666547"/>
          <a:ext cx="1358900" cy="369888"/>
        </p:xfrm>
        <a:graphic>
          <a:graphicData uri="http://schemas.openxmlformats.org/presentationml/2006/ole">
            <p:oleObj spid="_x0000_s802820" name="Equation" r:id="rId5" imgW="558720" imgH="152280" progId="Equation.DSMT4">
              <p:embed/>
            </p:oleObj>
          </a:graphicData>
        </a:graphic>
      </p:graphicFrame>
      <p:graphicFrame>
        <p:nvGraphicFramePr>
          <p:cNvPr id="3" name="Object 13"/>
          <p:cNvGraphicFramePr>
            <a:graphicFrameLocks noChangeAspect="1"/>
          </p:cNvGraphicFramePr>
          <p:nvPr/>
        </p:nvGraphicFramePr>
        <p:xfrm>
          <a:off x="1799420" y="4131210"/>
          <a:ext cx="5581650" cy="958850"/>
        </p:xfrm>
        <a:graphic>
          <a:graphicData uri="http://schemas.openxmlformats.org/presentationml/2006/ole">
            <p:oleObj spid="_x0000_s802821" name="Equation" r:id="rId6" imgW="2438280" imgH="419040" progId="Equation.DSMT4">
              <p:embed/>
            </p:oleObj>
          </a:graphicData>
        </a:graphic>
      </p:graphicFrame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532041" y="3504438"/>
            <a:ext cx="38985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or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5192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15" name="Text Box 15"/>
          <p:cNvSpPr txBox="1">
            <a:spLocks noChangeArrowheads="1"/>
          </p:cNvSpPr>
          <p:nvPr/>
        </p:nvSpPr>
        <p:spPr bwMode="auto">
          <a:xfrm>
            <a:off x="627742" y="839561"/>
            <a:ext cx="348297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Fourier transform of current:</a:t>
            </a:r>
          </a:p>
        </p:txBody>
      </p:sp>
      <p:graphicFrame>
        <p:nvGraphicFramePr>
          <p:cNvPr id="691219" name="Object 19"/>
          <p:cNvGraphicFramePr>
            <a:graphicFrameLocks noChangeAspect="1"/>
          </p:cNvGraphicFramePr>
          <p:nvPr/>
        </p:nvGraphicFramePr>
        <p:xfrm>
          <a:off x="916895" y="1426482"/>
          <a:ext cx="7232650" cy="1541463"/>
        </p:xfrm>
        <a:graphic>
          <a:graphicData uri="http://schemas.openxmlformats.org/presentationml/2006/ole">
            <p:oleObj spid="_x0000_s691219" name="Equation" r:id="rId4" imgW="2920680" imgH="622080" progId="Equation.DSMT4">
              <p:embed/>
            </p:oleObj>
          </a:graphicData>
        </a:graphic>
      </p:graphicFrame>
      <p:graphicFrame>
        <p:nvGraphicFramePr>
          <p:cNvPr id="691220" name="Object 20"/>
          <p:cNvGraphicFramePr>
            <a:graphicFrameLocks noChangeAspect="1"/>
          </p:cNvGraphicFramePr>
          <p:nvPr/>
        </p:nvGraphicFramePr>
        <p:xfrm>
          <a:off x="1697038" y="3145064"/>
          <a:ext cx="5613400" cy="1103313"/>
        </p:xfrm>
        <a:graphic>
          <a:graphicData uri="http://schemas.openxmlformats.org/presentationml/2006/ole">
            <p:oleObj spid="_x0000_s691220" name="Equation" r:id="rId5" imgW="2133360" imgH="419040" progId="Equation.DSMT4">
              <p:embed/>
            </p:oleObj>
          </a:graphicData>
        </a:graphic>
      </p:graphicFrame>
      <p:graphicFrame>
        <p:nvGraphicFramePr>
          <p:cNvPr id="691221" name="Object 21"/>
          <p:cNvGraphicFramePr>
            <a:graphicFrameLocks noChangeAspect="1"/>
          </p:cNvGraphicFramePr>
          <p:nvPr/>
        </p:nvGraphicFramePr>
        <p:xfrm>
          <a:off x="962066" y="5395068"/>
          <a:ext cx="5257800" cy="1009650"/>
        </p:xfrm>
        <a:graphic>
          <a:graphicData uri="http://schemas.openxmlformats.org/presentationml/2006/ole">
            <p:oleObj spid="_x0000_s691221" name="Equation" r:id="rId6" imgW="2184120" imgH="419040" progId="Equation.DSMT4">
              <p:embed/>
            </p:oleObj>
          </a:graphicData>
        </a:graphic>
      </p:graphicFrame>
      <p:sp>
        <p:nvSpPr>
          <p:cNvPr id="691222" name="Text Box 22"/>
          <p:cNvSpPr txBox="1">
            <a:spLocks noChangeArrowheads="1"/>
          </p:cNvSpPr>
          <p:nvPr/>
        </p:nvSpPr>
        <p:spPr bwMode="auto">
          <a:xfrm>
            <a:off x="15192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67000" y="4352925"/>
            <a:ext cx="5764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Please see the first appendix for the transform of the Maxwell function.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953000"/>
            <a:ext cx="6596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Using the integral representation of the delta-function, we have: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" name="Object 22"/>
          <p:cNvGraphicFramePr>
            <a:graphicFrameLocks noChangeAspect="1"/>
          </p:cNvGraphicFramePr>
          <p:nvPr/>
        </p:nvGraphicFramePr>
        <p:xfrm>
          <a:off x="6633009" y="5599051"/>
          <a:ext cx="2259012" cy="630238"/>
        </p:xfrm>
        <a:graphic>
          <a:graphicData uri="http://schemas.openxmlformats.org/presentationml/2006/ole">
            <p:oleObj spid="_x0000_s691222" name="Equation" r:id="rId7" imgW="140940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9" name="Text Box 7"/>
          <p:cNvSpPr txBox="1">
            <a:spLocks noChangeArrowheads="1"/>
          </p:cNvSpPr>
          <p:nvPr/>
        </p:nvSpPr>
        <p:spPr bwMode="auto">
          <a:xfrm>
            <a:off x="1089809" y="1019257"/>
            <a:ext cx="939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Hence</a:t>
            </a:r>
          </a:p>
        </p:txBody>
      </p:sp>
      <p:graphicFrame>
        <p:nvGraphicFramePr>
          <p:cNvPr id="689162" name="Object 10"/>
          <p:cNvGraphicFramePr>
            <a:graphicFrameLocks noChangeAspect="1"/>
          </p:cNvGraphicFramePr>
          <p:nvPr/>
        </p:nvGraphicFramePr>
        <p:xfrm>
          <a:off x="2422525" y="4160838"/>
          <a:ext cx="3973513" cy="523875"/>
        </p:xfrm>
        <a:graphic>
          <a:graphicData uri="http://schemas.openxmlformats.org/presentationml/2006/ole">
            <p:oleObj spid="_x0000_s803842" name="Equation" r:id="rId4" imgW="1638000" imgH="215640" progId="Equation.DSMT4">
              <p:embed/>
            </p:oleObj>
          </a:graphicData>
        </a:graphic>
      </p:graphicFrame>
      <p:graphicFrame>
        <p:nvGraphicFramePr>
          <p:cNvPr id="689163" name="Object 11"/>
          <p:cNvGraphicFramePr>
            <a:graphicFrameLocks noChangeAspect="1"/>
          </p:cNvGraphicFramePr>
          <p:nvPr/>
        </p:nvGraphicFramePr>
        <p:xfrm>
          <a:off x="1622652" y="1702481"/>
          <a:ext cx="5581650" cy="958850"/>
        </p:xfrm>
        <a:graphic>
          <a:graphicData uri="http://schemas.openxmlformats.org/presentationml/2006/ole">
            <p:oleObj spid="_x0000_s803843" name="Equation" r:id="rId5" imgW="2438280" imgH="419040" progId="Equation.DSMT4">
              <p:embed/>
            </p:oleObj>
          </a:graphicData>
        </a:graphic>
      </p:graphicFrame>
      <p:sp>
        <p:nvSpPr>
          <p:cNvPr id="689164" name="Text Box 12"/>
          <p:cNvSpPr txBox="1">
            <a:spLocks noChangeArrowheads="1"/>
          </p:cNvSpPr>
          <p:nvPr/>
        </p:nvSpPr>
        <p:spPr bwMode="auto">
          <a:xfrm>
            <a:off x="1672565" y="3584597"/>
            <a:ext cx="81304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where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C6743B-7613-4586-9CC2-687B6DED262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192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C6743B-7613-4586-9CC2-687B6DED2623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804868" name="Object 4"/>
          <p:cNvGraphicFramePr>
            <a:graphicFrameLocks noChangeAspect="1"/>
          </p:cNvGraphicFramePr>
          <p:nvPr/>
        </p:nvGraphicFramePr>
        <p:xfrm>
          <a:off x="1891620" y="1251983"/>
          <a:ext cx="5837237" cy="3894920"/>
        </p:xfrm>
        <a:graphic>
          <a:graphicData uri="http://schemas.openxmlformats.org/presentationml/2006/ole">
            <p:oleObj spid="_x0000_s804868" name="Equation" r:id="rId4" imgW="3200400" imgH="2145960" progId="Equation.DSMT4">
              <p:embed/>
            </p:oleObj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78180" y="866858"/>
            <a:ext cx="183844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 then have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804869" name="Object 5"/>
          <p:cNvGraphicFramePr>
            <a:graphicFrameLocks noChangeAspect="1"/>
          </p:cNvGraphicFramePr>
          <p:nvPr/>
        </p:nvGraphicFramePr>
        <p:xfrm>
          <a:off x="2755220" y="5732690"/>
          <a:ext cx="3749675" cy="898525"/>
        </p:xfrm>
        <a:graphic>
          <a:graphicData uri="http://schemas.openxmlformats.org/presentationml/2006/ole">
            <p:oleObj spid="_x0000_s804869" name="Equation" r:id="rId5" imgW="1739880" imgH="419040" progId="Equation.DSMT4">
              <p:embed/>
            </p:oleObj>
          </a:graphicData>
        </a:graphic>
      </p:graphicFrame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62694" y="5286457"/>
            <a:ext cx="939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Hence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192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1" name="Text Box 3"/>
          <p:cNvSpPr txBox="1">
            <a:spLocks noChangeArrowheads="1"/>
          </p:cNvSpPr>
          <p:nvPr/>
        </p:nvSpPr>
        <p:spPr bwMode="auto">
          <a:xfrm>
            <a:off x="15192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sp>
        <p:nvSpPr>
          <p:cNvPr id="71373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792583" name="Object 11"/>
          <p:cNvGraphicFramePr>
            <a:graphicFrameLocks noChangeAspect="1"/>
          </p:cNvGraphicFramePr>
          <p:nvPr/>
        </p:nvGraphicFramePr>
        <p:xfrm>
          <a:off x="2071688" y="1731963"/>
          <a:ext cx="4811712" cy="1006475"/>
        </p:xfrm>
        <a:graphic>
          <a:graphicData uri="http://schemas.openxmlformats.org/presentationml/2006/ole">
            <p:oleObj spid="_x0000_s831490" name="Equation" r:id="rId4" imgW="1879560" imgH="393480" progId="Equation.DSMT4">
              <p:embed/>
            </p:oleObj>
          </a:graphicData>
        </a:graphic>
      </p:graphicFrame>
      <p:graphicFrame>
        <p:nvGraphicFramePr>
          <p:cNvPr id="793605" name="Object 5"/>
          <p:cNvGraphicFramePr>
            <a:graphicFrameLocks noChangeAspect="1"/>
          </p:cNvGraphicFramePr>
          <p:nvPr/>
        </p:nvGraphicFramePr>
        <p:xfrm>
          <a:off x="4327885" y="6212491"/>
          <a:ext cx="1206016" cy="377932"/>
        </p:xfrm>
        <a:graphic>
          <a:graphicData uri="http://schemas.openxmlformats.org/presentationml/2006/ole">
            <p:oleObj spid="_x0000_s831491" name="Equation" r:id="rId5" imgW="685800" imgH="21564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38449" y="301337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where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4979" y="1029195"/>
            <a:ext cx="4822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Summary of Voltage-Current Formula: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831493" name="Object 5"/>
          <p:cNvGraphicFramePr>
            <a:graphicFrameLocks noChangeAspect="1"/>
          </p:cNvGraphicFramePr>
          <p:nvPr/>
        </p:nvGraphicFramePr>
        <p:xfrm>
          <a:off x="3230909" y="3416787"/>
          <a:ext cx="3749675" cy="898525"/>
        </p:xfrm>
        <a:graphic>
          <a:graphicData uri="http://schemas.openxmlformats.org/presentationml/2006/ole">
            <p:oleObj spid="_x0000_s831493" name="Equation" r:id="rId6" imgW="1739880" imgH="419040" progId="Equation.DSMT4">
              <p:embed/>
            </p:oleObj>
          </a:graphicData>
        </a:graphic>
      </p:graphicFrame>
      <p:graphicFrame>
        <p:nvGraphicFramePr>
          <p:cNvPr id="831494" name="Object 10"/>
          <p:cNvGraphicFramePr>
            <a:graphicFrameLocks noChangeAspect="1"/>
          </p:cNvGraphicFramePr>
          <p:nvPr/>
        </p:nvGraphicFramePr>
        <p:xfrm>
          <a:off x="3557796" y="4761932"/>
          <a:ext cx="2961758" cy="390484"/>
        </p:xfrm>
        <a:graphic>
          <a:graphicData uri="http://schemas.openxmlformats.org/presentationml/2006/ole">
            <p:oleObj spid="_x0000_s831494" name="Equation" r:id="rId7" imgW="1638000" imgH="215640" progId="Equation.DSMT4">
              <p:embed/>
            </p:oleObj>
          </a:graphicData>
        </a:graphic>
      </p:graphicFrame>
      <p:graphicFrame>
        <p:nvGraphicFramePr>
          <p:cNvPr id="831495" name="Object 7"/>
          <p:cNvGraphicFramePr>
            <a:graphicFrameLocks noChangeAspect="1"/>
          </p:cNvGraphicFramePr>
          <p:nvPr/>
        </p:nvGraphicFramePr>
        <p:xfrm>
          <a:off x="1997838" y="5374637"/>
          <a:ext cx="5662612" cy="617537"/>
        </p:xfrm>
        <a:graphic>
          <a:graphicData uri="http://schemas.openxmlformats.org/presentationml/2006/ole">
            <p:oleObj spid="_x0000_s831495" name="Equation" r:id="rId8" imgW="3492360" imgH="380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Text Box 2"/>
          <p:cNvSpPr txBox="1">
            <a:spLocks noChangeArrowheads="1"/>
          </p:cNvSpPr>
          <p:nvPr/>
        </p:nvSpPr>
        <p:spPr bwMode="auto">
          <a:xfrm>
            <a:off x="418130" y="1205600"/>
            <a:ext cx="333744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3) Power-Current </a:t>
            </a:r>
            <a:r>
              <a:rPr lang="en-US" sz="2000" dirty="0">
                <a:solidFill>
                  <a:schemeClr val="bg1"/>
                </a:solidFill>
              </a:rPr>
              <a:t>Method</a:t>
            </a:r>
          </a:p>
        </p:txBody>
      </p:sp>
      <p:sp>
        <p:nvSpPr>
          <p:cNvPr id="714755" name="Text Box 3"/>
          <p:cNvSpPr txBox="1">
            <a:spLocks noChangeArrowheads="1"/>
          </p:cNvSpPr>
          <p:nvPr/>
        </p:nvSpPr>
        <p:spPr bwMode="auto">
          <a:xfrm>
            <a:off x="14938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graphicFrame>
        <p:nvGraphicFramePr>
          <p:cNvPr id="714756" name="Object 4"/>
          <p:cNvGraphicFramePr>
            <a:graphicFrameLocks noChangeAspect="1"/>
          </p:cNvGraphicFramePr>
          <p:nvPr/>
        </p:nvGraphicFramePr>
        <p:xfrm>
          <a:off x="1762806" y="1855444"/>
          <a:ext cx="4907862" cy="984473"/>
        </p:xfrm>
        <a:graphic>
          <a:graphicData uri="http://schemas.openxmlformats.org/presentationml/2006/ole">
            <p:oleObj spid="_x0000_s714756" name="Equation" r:id="rId4" imgW="2209680" imgH="444240" progId="Equation.DSMT4">
              <p:embed/>
            </p:oleObj>
          </a:graphicData>
        </a:graphic>
      </p:graphicFrame>
      <p:sp>
        <p:nvSpPr>
          <p:cNvPr id="7147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4774" name="Text Box 22"/>
          <p:cNvSpPr txBox="1">
            <a:spLocks noChangeArrowheads="1"/>
          </p:cNvSpPr>
          <p:nvPr/>
        </p:nvSpPr>
        <p:spPr bwMode="auto">
          <a:xfrm>
            <a:off x="809625" y="5738813"/>
            <a:ext cx="7118350" cy="65405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Note: </a:t>
            </a:r>
            <a:r>
              <a:rPr lang="en-US" dirty="0" smtClean="0">
                <a:solidFill>
                  <a:schemeClr val="bg1"/>
                </a:solidFill>
              </a:rPr>
              <a:t>It </a:t>
            </a:r>
            <a:r>
              <a:rPr lang="en-US" dirty="0">
                <a:solidFill>
                  <a:schemeClr val="bg1"/>
                </a:solidFill>
              </a:rPr>
              <a:t>is possible to perform the spatial integrations </a:t>
            </a:r>
            <a:r>
              <a:rPr lang="en-US" dirty="0" smtClean="0">
                <a:solidFill>
                  <a:schemeClr val="bg1"/>
                </a:solidFill>
              </a:rPr>
              <a:t>for the power flow in </a:t>
            </a:r>
            <a:r>
              <a:rPr lang="en-US" dirty="0">
                <a:solidFill>
                  <a:schemeClr val="bg1"/>
                </a:solidFill>
              </a:rPr>
              <a:t>closed form (details are omitted).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19" name="Group 27"/>
          <p:cNvGrpSpPr>
            <a:grpSpLocks/>
          </p:cNvGrpSpPr>
          <p:nvPr/>
        </p:nvGrpSpPr>
        <p:grpSpPr bwMode="auto">
          <a:xfrm>
            <a:off x="2333091" y="3153260"/>
            <a:ext cx="4816475" cy="1851025"/>
            <a:chOff x="1432" y="2269"/>
            <a:chExt cx="3034" cy="1166"/>
          </a:xfrm>
        </p:grpSpPr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1432" y="3088"/>
              <a:ext cx="2320" cy="296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1438" y="3371"/>
              <a:ext cx="2310" cy="64"/>
            </a:xfrm>
            <a:prstGeom prst="rect">
              <a:avLst/>
            </a:prstGeom>
            <a:solidFill>
              <a:srgbClr val="FF9933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2368" y="3056"/>
              <a:ext cx="432" cy="40"/>
            </a:xfrm>
            <a:prstGeom prst="rect">
              <a:avLst/>
            </a:prstGeom>
            <a:solidFill>
              <a:srgbClr val="FF9933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3" name="Object 16"/>
            <p:cNvGraphicFramePr>
              <a:graphicFrameLocks noChangeAspect="1"/>
            </p:cNvGraphicFramePr>
            <p:nvPr/>
          </p:nvGraphicFramePr>
          <p:xfrm>
            <a:off x="3375" y="3114"/>
            <a:ext cx="192" cy="261"/>
          </p:xfrm>
          <a:graphic>
            <a:graphicData uri="http://schemas.openxmlformats.org/presentationml/2006/ole">
              <p:oleObj spid="_x0000_s714775" name="Equation" r:id="rId5" imgW="139680" imgH="190440" progId="Equation.DSMT4">
                <p:embed/>
              </p:oleObj>
            </a:graphicData>
          </a:graphic>
        </p:graphicFrame>
        <p:sp>
          <p:nvSpPr>
            <p:cNvPr id="24" name="Text Box 17"/>
            <p:cNvSpPr txBox="1">
              <a:spLocks noChangeArrowheads="1"/>
            </p:cNvSpPr>
            <p:nvPr/>
          </p:nvSpPr>
          <p:spPr bwMode="auto">
            <a:xfrm>
              <a:off x="1518" y="3128"/>
              <a:ext cx="18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>
              <a:off x="2486" y="2824"/>
              <a:ext cx="21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w</a:t>
              </a:r>
            </a:p>
          </p:txBody>
        </p: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>
              <a:off x="3832" y="3088"/>
              <a:ext cx="35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>
              <a:off x="4286" y="2960"/>
              <a:ext cx="180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29" name="Line 22"/>
            <p:cNvSpPr>
              <a:spLocks noChangeShapeType="1"/>
            </p:cNvSpPr>
            <p:nvPr/>
          </p:nvSpPr>
          <p:spPr bwMode="auto">
            <a:xfrm flipV="1">
              <a:off x="2584" y="2573"/>
              <a:ext cx="0" cy="2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" name="Text Box 23"/>
            <p:cNvSpPr txBox="1">
              <a:spLocks noChangeArrowheads="1"/>
            </p:cNvSpPr>
            <p:nvPr/>
          </p:nvSpPr>
          <p:spPr bwMode="auto">
            <a:xfrm>
              <a:off x="2502" y="2269"/>
              <a:ext cx="17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Text Box 2"/>
          <p:cNvSpPr txBox="1">
            <a:spLocks noChangeArrowheads="1"/>
          </p:cNvSpPr>
          <p:nvPr/>
        </p:nvSpPr>
        <p:spPr bwMode="auto">
          <a:xfrm>
            <a:off x="327912" y="1070717"/>
            <a:ext cx="353651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4) Power-Voltage </a:t>
            </a:r>
            <a:r>
              <a:rPr lang="en-US" sz="2000" dirty="0">
                <a:solidFill>
                  <a:schemeClr val="bg1"/>
                </a:solidFill>
              </a:rPr>
              <a:t>Method</a:t>
            </a:r>
          </a:p>
        </p:txBody>
      </p:sp>
      <p:sp>
        <p:nvSpPr>
          <p:cNvPr id="758787" name="Text Box 3"/>
          <p:cNvSpPr txBox="1">
            <a:spLocks noChangeArrowheads="1"/>
          </p:cNvSpPr>
          <p:nvPr/>
        </p:nvSpPr>
        <p:spPr bwMode="auto">
          <a:xfrm>
            <a:off x="15319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graphicFrame>
        <p:nvGraphicFramePr>
          <p:cNvPr id="758788" name="Object 4"/>
          <p:cNvGraphicFramePr>
            <a:graphicFrameLocks noChangeAspect="1"/>
          </p:cNvGraphicFramePr>
          <p:nvPr/>
        </p:nvGraphicFramePr>
        <p:xfrm>
          <a:off x="2029465" y="1671079"/>
          <a:ext cx="4181330" cy="1371623"/>
        </p:xfrm>
        <a:graphic>
          <a:graphicData uri="http://schemas.openxmlformats.org/presentationml/2006/ole">
            <p:oleObj spid="_x0000_s758788" name="Equation" r:id="rId4" imgW="1930320" imgH="634680" progId="Equation.DSMT4">
              <p:embed/>
            </p:oleObj>
          </a:graphicData>
        </a:graphic>
      </p:graphicFrame>
      <p:sp>
        <p:nvSpPr>
          <p:cNvPr id="7587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58801" name="Text Box 17"/>
          <p:cNvSpPr txBox="1">
            <a:spLocks noChangeArrowheads="1"/>
          </p:cNvSpPr>
          <p:nvPr/>
        </p:nvSpPr>
        <p:spPr bwMode="auto">
          <a:xfrm>
            <a:off x="744311" y="5629956"/>
            <a:ext cx="7118350" cy="65405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Note: </a:t>
            </a:r>
            <a:r>
              <a:rPr lang="en-US" dirty="0" smtClean="0">
                <a:solidFill>
                  <a:schemeClr val="bg1"/>
                </a:solidFill>
              </a:rPr>
              <a:t>It </a:t>
            </a:r>
            <a:r>
              <a:rPr lang="en-US" dirty="0">
                <a:solidFill>
                  <a:schemeClr val="bg1"/>
                </a:solidFill>
              </a:rPr>
              <a:t>is possible to perform the spatial integrations </a:t>
            </a:r>
            <a:r>
              <a:rPr lang="en-US" dirty="0" smtClean="0">
                <a:solidFill>
                  <a:schemeClr val="bg1"/>
                </a:solidFill>
              </a:rPr>
              <a:t>for the power flow in </a:t>
            </a:r>
            <a:r>
              <a:rPr lang="en-US" dirty="0">
                <a:solidFill>
                  <a:schemeClr val="bg1"/>
                </a:solidFill>
              </a:rPr>
              <a:t>closed form (details are omitted).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34" name="Group 27"/>
          <p:cNvGrpSpPr>
            <a:grpSpLocks/>
          </p:cNvGrpSpPr>
          <p:nvPr/>
        </p:nvGrpSpPr>
        <p:grpSpPr bwMode="auto">
          <a:xfrm>
            <a:off x="2256889" y="3194202"/>
            <a:ext cx="4816475" cy="1857375"/>
            <a:chOff x="1432" y="2269"/>
            <a:chExt cx="3034" cy="1170"/>
          </a:xfrm>
        </p:grpSpPr>
        <p:sp>
          <p:nvSpPr>
            <p:cNvPr id="35" name="Rectangle 13"/>
            <p:cNvSpPr>
              <a:spLocks noChangeArrowheads="1"/>
            </p:cNvSpPr>
            <p:nvPr/>
          </p:nvSpPr>
          <p:spPr bwMode="auto">
            <a:xfrm>
              <a:off x="1432" y="3088"/>
              <a:ext cx="2320" cy="296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14"/>
            <p:cNvSpPr>
              <a:spLocks noChangeArrowheads="1"/>
            </p:cNvSpPr>
            <p:nvPr/>
          </p:nvSpPr>
          <p:spPr bwMode="auto">
            <a:xfrm>
              <a:off x="1438" y="3371"/>
              <a:ext cx="2310" cy="64"/>
            </a:xfrm>
            <a:prstGeom prst="rect">
              <a:avLst/>
            </a:prstGeom>
            <a:solidFill>
              <a:srgbClr val="FF9933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15"/>
            <p:cNvSpPr>
              <a:spLocks noChangeArrowheads="1"/>
            </p:cNvSpPr>
            <p:nvPr/>
          </p:nvSpPr>
          <p:spPr bwMode="auto">
            <a:xfrm>
              <a:off x="2368" y="3056"/>
              <a:ext cx="432" cy="40"/>
            </a:xfrm>
            <a:prstGeom prst="rect">
              <a:avLst/>
            </a:prstGeom>
            <a:solidFill>
              <a:srgbClr val="FF9933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8" name="Object 16"/>
            <p:cNvGraphicFramePr>
              <a:graphicFrameLocks noChangeAspect="1"/>
            </p:cNvGraphicFramePr>
            <p:nvPr/>
          </p:nvGraphicFramePr>
          <p:xfrm>
            <a:off x="3375" y="3114"/>
            <a:ext cx="192" cy="261"/>
          </p:xfrm>
          <a:graphic>
            <a:graphicData uri="http://schemas.openxmlformats.org/presentationml/2006/ole">
              <p:oleObj spid="_x0000_s758803" name="Equation" r:id="rId5" imgW="139680" imgH="190440" progId="Equation.DSMT4">
                <p:embed/>
              </p:oleObj>
            </a:graphicData>
          </a:graphic>
        </p:graphicFrame>
        <p:sp>
          <p:nvSpPr>
            <p:cNvPr id="39" name="Text Box 17"/>
            <p:cNvSpPr txBox="1">
              <a:spLocks noChangeArrowheads="1"/>
            </p:cNvSpPr>
            <p:nvPr/>
          </p:nvSpPr>
          <p:spPr bwMode="auto">
            <a:xfrm>
              <a:off x="1518" y="3128"/>
              <a:ext cx="18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40" name="Text Box 18"/>
            <p:cNvSpPr txBox="1">
              <a:spLocks noChangeArrowheads="1"/>
            </p:cNvSpPr>
            <p:nvPr/>
          </p:nvSpPr>
          <p:spPr bwMode="auto">
            <a:xfrm>
              <a:off x="2486" y="2824"/>
              <a:ext cx="21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w</a:t>
              </a:r>
            </a:p>
          </p:txBody>
        </p:sp>
        <p:sp>
          <p:nvSpPr>
            <p:cNvPr id="41" name="Line 19"/>
            <p:cNvSpPr>
              <a:spLocks noChangeShapeType="1"/>
            </p:cNvSpPr>
            <p:nvPr/>
          </p:nvSpPr>
          <p:spPr bwMode="auto">
            <a:xfrm>
              <a:off x="2584" y="3088"/>
              <a:ext cx="0" cy="30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" name="Line 20"/>
            <p:cNvSpPr>
              <a:spLocks noChangeShapeType="1"/>
            </p:cNvSpPr>
            <p:nvPr/>
          </p:nvSpPr>
          <p:spPr bwMode="auto">
            <a:xfrm>
              <a:off x="3832" y="3088"/>
              <a:ext cx="35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" name="Text Box 21"/>
            <p:cNvSpPr txBox="1">
              <a:spLocks noChangeArrowheads="1"/>
            </p:cNvSpPr>
            <p:nvPr/>
          </p:nvSpPr>
          <p:spPr bwMode="auto">
            <a:xfrm>
              <a:off x="4286" y="2960"/>
              <a:ext cx="180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44" name="Line 22"/>
            <p:cNvSpPr>
              <a:spLocks noChangeShapeType="1"/>
            </p:cNvSpPr>
            <p:nvPr/>
          </p:nvSpPr>
          <p:spPr bwMode="auto">
            <a:xfrm flipV="1">
              <a:off x="2584" y="2573"/>
              <a:ext cx="0" cy="25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" name="Text Box 23"/>
            <p:cNvSpPr txBox="1">
              <a:spLocks noChangeArrowheads="1"/>
            </p:cNvSpPr>
            <p:nvPr/>
          </p:nvSpPr>
          <p:spPr bwMode="auto">
            <a:xfrm>
              <a:off x="2502" y="2269"/>
              <a:ext cx="17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46" name="Text Box 24"/>
            <p:cNvSpPr txBox="1">
              <a:spLocks noChangeArrowheads="1"/>
            </p:cNvSpPr>
            <p:nvPr/>
          </p:nvSpPr>
          <p:spPr bwMode="auto">
            <a:xfrm>
              <a:off x="2094" y="3128"/>
              <a:ext cx="18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V</a:t>
              </a:r>
            </a:p>
          </p:txBody>
        </p:sp>
        <p:sp>
          <p:nvSpPr>
            <p:cNvPr id="47" name="Text Box 25"/>
            <p:cNvSpPr txBox="1">
              <a:spLocks noChangeArrowheads="1"/>
            </p:cNvSpPr>
            <p:nvPr/>
          </p:nvSpPr>
          <p:spPr bwMode="auto">
            <a:xfrm>
              <a:off x="2318" y="3032"/>
              <a:ext cx="213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48" name="Text Box 26"/>
            <p:cNvSpPr txBox="1">
              <a:spLocks noChangeArrowheads="1"/>
            </p:cNvSpPr>
            <p:nvPr/>
          </p:nvSpPr>
          <p:spPr bwMode="auto">
            <a:xfrm>
              <a:off x="2350" y="3208"/>
              <a:ext cx="16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-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Text Box 2"/>
          <p:cNvSpPr txBox="1">
            <a:spLocks noChangeArrowheads="1"/>
          </p:cNvSpPr>
          <p:nvPr/>
        </p:nvSpPr>
        <p:spPr bwMode="auto">
          <a:xfrm>
            <a:off x="407081" y="1435554"/>
            <a:ext cx="320198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Comparison of methods:</a:t>
            </a:r>
          </a:p>
        </p:txBody>
      </p:sp>
      <p:sp>
        <p:nvSpPr>
          <p:cNvPr id="715779" name="Text Box 3"/>
          <p:cNvSpPr txBox="1">
            <a:spLocks noChangeArrowheads="1"/>
          </p:cNvSpPr>
          <p:nvPr/>
        </p:nvSpPr>
        <p:spPr bwMode="auto">
          <a:xfrm>
            <a:off x="15446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sp>
        <p:nvSpPr>
          <p:cNvPr id="7157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5793" name="Text Box 17"/>
          <p:cNvSpPr txBox="1">
            <a:spLocks noChangeArrowheads="1"/>
          </p:cNvSpPr>
          <p:nvPr/>
        </p:nvSpPr>
        <p:spPr bwMode="auto">
          <a:xfrm>
            <a:off x="620939" y="2322513"/>
            <a:ext cx="7661275" cy="271145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28600" indent="-228600">
              <a:spcAft>
                <a:spcPct val="25000"/>
              </a:spcAft>
              <a:buFont typeface="Wingdings" pitchFamily="2" charset="2"/>
              <a:buChar char="§"/>
            </a:pPr>
            <a:endParaRPr lang="en-US" dirty="0">
              <a:solidFill>
                <a:schemeClr val="bg2"/>
              </a:solidFill>
            </a:endParaRPr>
          </a:p>
          <a:p>
            <a:pPr marL="228600" indent="-228600">
              <a:spcAft>
                <a:spcPct val="25000"/>
              </a:spcAft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</a:rPr>
              <a:t>At low frequency all three methods agree well.</a:t>
            </a:r>
          </a:p>
          <a:p>
            <a:pPr marL="228600" indent="-228600">
              <a:spcAft>
                <a:spcPct val="25000"/>
              </a:spcAft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</a:rPr>
              <a:t>As frequency increases, the </a:t>
            </a:r>
            <a:r>
              <a:rPr lang="en-US" i="1" dirty="0">
                <a:solidFill>
                  <a:schemeClr val="bg2"/>
                </a:solidFill>
                <a:latin typeface="Times New Roman" pitchFamily="18" charset="0"/>
              </a:rPr>
              <a:t>VI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i="1" dirty="0">
                <a:solidFill>
                  <a:schemeClr val="bg2"/>
                </a:solidFill>
                <a:latin typeface="Times New Roman" pitchFamily="18" charset="0"/>
              </a:rPr>
              <a:t>PI</a:t>
            </a:r>
            <a:r>
              <a:rPr lang="en-US" dirty="0">
                <a:solidFill>
                  <a:schemeClr val="bg2"/>
                </a:solidFill>
              </a:rPr>
              <a:t>, and </a:t>
            </a:r>
            <a:r>
              <a:rPr lang="en-US" i="1" dirty="0">
                <a:solidFill>
                  <a:schemeClr val="bg2"/>
                </a:solidFill>
                <a:latin typeface="Times New Roman" pitchFamily="18" charset="0"/>
              </a:rPr>
              <a:t>PV</a:t>
            </a:r>
            <a:r>
              <a:rPr lang="en-US" dirty="0">
                <a:solidFill>
                  <a:schemeClr val="bg2"/>
                </a:solidFill>
              </a:rPr>
              <a:t> methods give a </a:t>
            </a: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</a:rPr>
              <a:t>Z</a:t>
            </a:r>
            <a:r>
              <a:rPr lang="en-US" sz="2000" baseline="-25000" dirty="0">
                <a:solidFill>
                  <a:schemeClr val="bg2"/>
                </a:solidFill>
                <a:latin typeface="Times New Roman" pitchFamily="18" charset="0"/>
              </a:rPr>
              <a:t>0</a:t>
            </a:r>
            <a:r>
              <a:rPr lang="en-US" dirty="0">
                <a:solidFill>
                  <a:schemeClr val="bg2"/>
                </a:solidFill>
              </a:rPr>
              <a:t> that increases with frequency.</a:t>
            </a:r>
          </a:p>
          <a:p>
            <a:pPr marL="228600" indent="-228600">
              <a:spcAft>
                <a:spcPct val="25000"/>
              </a:spcAft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</a:rPr>
              <a:t>The Quasi-TEM method gives a </a:t>
            </a: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</a:rPr>
              <a:t>Z</a:t>
            </a:r>
            <a:r>
              <a:rPr lang="en-US" sz="2000" baseline="-25000" dirty="0">
                <a:solidFill>
                  <a:schemeClr val="bg2"/>
                </a:solidFill>
                <a:latin typeface="Times New Roman" pitchFamily="18" charset="0"/>
              </a:rPr>
              <a:t>0</a:t>
            </a:r>
            <a:r>
              <a:rPr lang="en-US" dirty="0">
                <a:solidFill>
                  <a:schemeClr val="bg2"/>
                </a:solidFill>
              </a:rPr>
              <a:t> that decreases with frequency.</a:t>
            </a:r>
          </a:p>
          <a:p>
            <a:pPr marL="228600" indent="-228600">
              <a:spcAft>
                <a:spcPct val="25000"/>
              </a:spcAft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</a:rPr>
              <a:t>The </a:t>
            </a:r>
            <a:r>
              <a:rPr lang="en-US" i="1" dirty="0">
                <a:solidFill>
                  <a:schemeClr val="bg2"/>
                </a:solidFill>
                <a:latin typeface="Times New Roman" pitchFamily="18" charset="0"/>
              </a:rPr>
              <a:t>PI</a:t>
            </a:r>
            <a:r>
              <a:rPr lang="en-US" dirty="0">
                <a:solidFill>
                  <a:schemeClr val="bg2"/>
                </a:solidFill>
              </a:rPr>
              <a:t> method is usually regarded as being the best one for high </a:t>
            </a:r>
            <a:r>
              <a:rPr lang="en-US" dirty="0" smtClean="0">
                <a:solidFill>
                  <a:schemeClr val="bg2"/>
                </a:solidFill>
              </a:rPr>
              <a:t>frequency (agrees better with measurements).</a:t>
            </a:r>
            <a:endParaRPr lang="en-US" dirty="0">
              <a:solidFill>
                <a:schemeClr val="bg2"/>
              </a:solidFill>
            </a:endParaRPr>
          </a:p>
          <a:p>
            <a:pPr marL="228600" indent="-228600">
              <a:spcAft>
                <a:spcPct val="25000"/>
              </a:spcAft>
              <a:buFont typeface="Wingdings" pitchFamily="2" charset="2"/>
              <a:buChar char="§"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1" name="Text Box 3"/>
          <p:cNvSpPr txBox="1">
            <a:spLocks noChangeArrowheads="1"/>
          </p:cNvSpPr>
          <p:nvPr/>
        </p:nvSpPr>
        <p:spPr bwMode="auto">
          <a:xfrm>
            <a:off x="14938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sp>
        <p:nvSpPr>
          <p:cNvPr id="7546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75469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3886" y="1561403"/>
            <a:ext cx="6741659" cy="4903803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754722" name="Text Box 34"/>
          <p:cNvSpPr txBox="1">
            <a:spLocks noChangeArrowheads="1"/>
          </p:cNvSpPr>
          <p:nvPr/>
        </p:nvSpPr>
        <p:spPr bwMode="auto">
          <a:xfrm>
            <a:off x="3527426" y="1862139"/>
            <a:ext cx="3924300" cy="409575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sz="2000" i="1" baseline="-250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r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 = 15.87, </a:t>
            </a:r>
            <a:r>
              <a:rPr lang="en-US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i="1">
                <a:solidFill>
                  <a:schemeClr val="bg1"/>
                </a:solidFill>
                <a:latin typeface="Times New Roman" pitchFamily="18" charset="0"/>
              </a:rPr>
              <a:t>h</a:t>
            </a:r>
            <a:r>
              <a:rPr lang="en-US" i="1">
                <a:solidFill>
                  <a:schemeClr val="bg1"/>
                </a:solidFill>
                <a:latin typeface="Times New Roman" pitchFamily="18" charset="0"/>
              </a:rPr>
              <a:t> =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 1.016 mm, </a:t>
            </a:r>
            <a:r>
              <a:rPr lang="en-US" sz="2000" i="1">
                <a:solidFill>
                  <a:schemeClr val="bg1"/>
                </a:solidFill>
                <a:latin typeface="Times New Roman" pitchFamily="18" charset="0"/>
              </a:rPr>
              <a:t>w</a:t>
            </a:r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/</a:t>
            </a:r>
            <a:r>
              <a:rPr lang="en-US" sz="2000" i="1">
                <a:solidFill>
                  <a:schemeClr val="bg1"/>
                </a:solidFill>
                <a:latin typeface="Times New Roman" pitchFamily="18" charset="0"/>
              </a:rPr>
              <a:t>h</a:t>
            </a:r>
            <a:r>
              <a:rPr lang="en-US" sz="20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= 0.543 </a:t>
            </a:r>
          </a:p>
        </p:txBody>
      </p:sp>
      <p:sp>
        <p:nvSpPr>
          <p:cNvPr id="754723" name="Text Box 35"/>
          <p:cNvSpPr txBox="1">
            <a:spLocks noChangeArrowheads="1"/>
          </p:cNvSpPr>
          <p:nvPr/>
        </p:nvSpPr>
        <p:spPr bwMode="auto">
          <a:xfrm>
            <a:off x="3396797" y="905556"/>
            <a:ext cx="240642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hlink"/>
                </a:solidFill>
              </a:rPr>
              <a:t>Quasi-TEM Method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9" name="Text Box 67"/>
          <p:cNvSpPr txBox="1">
            <a:spLocks noChangeArrowheads="1"/>
          </p:cNvSpPr>
          <p:nvPr/>
        </p:nvSpPr>
        <p:spPr bwMode="auto">
          <a:xfrm>
            <a:off x="2682546" y="3664330"/>
            <a:ext cx="2425700" cy="1200329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E. J. </a:t>
            </a:r>
            <a:r>
              <a:rPr lang="en-US" sz="1200" dirty="0" err="1" smtClean="0">
                <a:solidFill>
                  <a:schemeClr val="bg1"/>
                </a:solidFill>
              </a:rPr>
              <a:t>Denlinger</a:t>
            </a:r>
            <a:r>
              <a:rPr lang="en-US" sz="1200" dirty="0" smtClean="0">
                <a:solidFill>
                  <a:schemeClr val="bg1"/>
                </a:solidFill>
              </a:rPr>
              <a:t>,</a:t>
            </a:r>
            <a:r>
              <a:rPr lang="en-US" sz="1200" i="1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“A </a:t>
            </a:r>
            <a:r>
              <a:rPr lang="en-US" sz="1200" dirty="0">
                <a:solidFill>
                  <a:schemeClr val="bg1"/>
                </a:solidFill>
              </a:rPr>
              <a:t>frequency-dependent solution for microstrip transmission lines</a:t>
            </a:r>
            <a:r>
              <a:rPr lang="en-US" sz="1200" dirty="0" smtClean="0">
                <a:solidFill>
                  <a:schemeClr val="bg1"/>
                </a:solidFill>
              </a:rPr>
              <a:t>,” </a:t>
            </a:r>
            <a:r>
              <a:rPr lang="en-US" sz="1200" i="1" dirty="0" smtClean="0">
                <a:solidFill>
                  <a:schemeClr val="bg1"/>
                </a:solidFill>
              </a:rPr>
              <a:t>IEEE </a:t>
            </a:r>
            <a:r>
              <a:rPr lang="en-US" sz="1200" i="1" dirty="0">
                <a:solidFill>
                  <a:schemeClr val="bg1"/>
                </a:solidFill>
              </a:rPr>
              <a:t>Trans. Microwave Theory and Techniques, </a:t>
            </a:r>
            <a:r>
              <a:rPr lang="en-US" sz="1200" dirty="0" smtClean="0">
                <a:solidFill>
                  <a:schemeClr val="bg1"/>
                </a:solidFill>
              </a:rPr>
              <a:t>vol</a:t>
            </a:r>
            <a:r>
              <a:rPr lang="en-US" sz="1200" dirty="0">
                <a:solidFill>
                  <a:schemeClr val="bg1"/>
                </a:solidFill>
              </a:rPr>
              <a:t>. 19, pp. 30-39, Jan. 1971.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63885" y="2636321"/>
            <a:ext cx="3745449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Note: </a:t>
            </a:r>
            <a:r>
              <a:rPr lang="en-US" i="1" dirty="0" smtClean="0">
                <a:solidFill>
                  <a:schemeClr val="bg2"/>
                </a:solidFill>
                <a:latin typeface="+mn-lt"/>
              </a:rPr>
              <a:t>Z</a:t>
            </a:r>
            <a:r>
              <a:rPr lang="en-US" baseline="-25000" dirty="0" smtClean="0">
                <a:solidFill>
                  <a:schemeClr val="bg2"/>
                </a:solidFill>
                <a:latin typeface="+mn-lt"/>
              </a:rPr>
              <a:t>0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u="sng" dirty="0" smtClean="0">
                <a:solidFill>
                  <a:schemeClr val="bg2"/>
                </a:solidFill>
              </a:rPr>
              <a:t>decreases</a:t>
            </a:r>
            <a:r>
              <a:rPr lang="en-US" dirty="0" smtClean="0">
                <a:solidFill>
                  <a:schemeClr val="bg2"/>
                </a:solidFill>
              </a:rPr>
              <a:t> with frequency.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Text Box 2"/>
          <p:cNvSpPr txBox="1">
            <a:spLocks noChangeArrowheads="1"/>
          </p:cNvSpPr>
          <p:nvPr/>
        </p:nvSpPr>
        <p:spPr bwMode="auto">
          <a:xfrm>
            <a:off x="15319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sp>
        <p:nvSpPr>
          <p:cNvPr id="7649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7649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457" y="1099949"/>
            <a:ext cx="7876721" cy="54512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764933" name="Text Box 5"/>
          <p:cNvSpPr txBox="1">
            <a:spLocks noChangeArrowheads="1"/>
          </p:cNvSpPr>
          <p:nvPr/>
        </p:nvSpPr>
        <p:spPr bwMode="auto">
          <a:xfrm>
            <a:off x="4663335" y="3916075"/>
            <a:ext cx="3133725" cy="1017587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F. Mesa and D. R. Jackson, “A </a:t>
            </a:r>
            <a:r>
              <a:rPr lang="en-US" sz="1200" dirty="0">
                <a:solidFill>
                  <a:schemeClr val="bg1"/>
                </a:solidFill>
              </a:rPr>
              <a:t>novel approach for calculating the characteristic impedance of printed-circuit lines,” </a:t>
            </a:r>
            <a:r>
              <a:rPr lang="en-US" sz="1200" i="1" dirty="0" smtClean="0">
                <a:solidFill>
                  <a:schemeClr val="bg1"/>
                </a:solidFill>
              </a:rPr>
              <a:t>IEEE </a:t>
            </a:r>
            <a:r>
              <a:rPr lang="en-US" sz="1200" i="1" dirty="0">
                <a:solidFill>
                  <a:schemeClr val="bg1"/>
                </a:solidFill>
              </a:rPr>
              <a:t>Microwave and Wireless Components Letters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smtClean="0">
                <a:solidFill>
                  <a:schemeClr val="bg1"/>
                </a:solidFill>
              </a:rPr>
              <a:t>vol</a:t>
            </a:r>
            <a:r>
              <a:rPr lang="en-US" sz="1200" dirty="0">
                <a:solidFill>
                  <a:schemeClr val="bg1"/>
                </a:solidFill>
              </a:rPr>
              <a:t>. 4, pp. 283-285, April 2005.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29443" y="2268186"/>
            <a:ext cx="3668505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Note: </a:t>
            </a:r>
            <a:r>
              <a:rPr lang="en-US" i="1" dirty="0" smtClean="0">
                <a:solidFill>
                  <a:schemeClr val="bg2"/>
                </a:solidFill>
                <a:latin typeface="+mn-lt"/>
              </a:rPr>
              <a:t>Z</a:t>
            </a:r>
            <a:r>
              <a:rPr lang="en-US" baseline="-25000" dirty="0" smtClean="0">
                <a:solidFill>
                  <a:schemeClr val="bg2"/>
                </a:solidFill>
                <a:latin typeface="+mn-lt"/>
              </a:rPr>
              <a:t>0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u="sng" dirty="0" smtClean="0">
                <a:solidFill>
                  <a:schemeClr val="bg2"/>
                </a:solidFill>
              </a:rPr>
              <a:t>increases</a:t>
            </a:r>
            <a:r>
              <a:rPr lang="en-US" dirty="0" smtClean="0">
                <a:solidFill>
                  <a:schemeClr val="bg2"/>
                </a:solidFill>
              </a:rPr>
              <a:t> with frequency.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Text Box 2"/>
          <p:cNvSpPr txBox="1">
            <a:spLocks noChangeArrowheads="1"/>
          </p:cNvSpPr>
          <p:nvPr/>
        </p:nvSpPr>
        <p:spPr bwMode="auto">
          <a:xfrm>
            <a:off x="16843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sp>
        <p:nvSpPr>
          <p:cNvPr id="7567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56747" name="Text Box 11"/>
          <p:cNvSpPr txBox="1">
            <a:spLocks noChangeArrowheads="1"/>
          </p:cNvSpPr>
          <p:nvPr/>
        </p:nvSpPr>
        <p:spPr bwMode="auto">
          <a:xfrm>
            <a:off x="1558925" y="6161088"/>
            <a:ext cx="617656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</a:rPr>
              <a:t>V</a:t>
            </a:r>
            <a:r>
              <a:rPr lang="en-US" sz="3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i="1" baseline="30000" dirty="0" smtClean="0">
                <a:solidFill>
                  <a:schemeClr val="bg1"/>
                </a:solidFill>
                <a:latin typeface="Times New Roman" pitchFamily="18" charset="0"/>
              </a:rPr>
              <a:t>e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=</a:t>
            </a:r>
            <a:r>
              <a:rPr lang="en-US" dirty="0">
                <a:solidFill>
                  <a:schemeClr val="bg1"/>
                </a:solidFill>
              </a:rPr>
              <a:t> effective voltage (average taken over different paths).</a:t>
            </a:r>
          </a:p>
        </p:txBody>
      </p:sp>
      <p:grpSp>
        <p:nvGrpSpPr>
          <p:cNvPr id="756773" name="Group 37"/>
          <p:cNvGrpSpPr>
            <a:grpSpLocks/>
          </p:cNvGrpSpPr>
          <p:nvPr/>
        </p:nvGrpSpPr>
        <p:grpSpPr bwMode="auto">
          <a:xfrm>
            <a:off x="168276" y="927100"/>
            <a:ext cx="8728075" cy="5035550"/>
            <a:chOff x="106" y="584"/>
            <a:chExt cx="5498" cy="3172"/>
          </a:xfrm>
        </p:grpSpPr>
        <p:pic>
          <p:nvPicPr>
            <p:cNvPr id="75674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6" y="584"/>
              <a:ext cx="5498" cy="317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756742" name="Text Box 6"/>
            <p:cNvSpPr txBox="1">
              <a:spLocks noChangeArrowheads="1"/>
            </p:cNvSpPr>
            <p:nvPr/>
          </p:nvSpPr>
          <p:spPr bwMode="auto">
            <a:xfrm>
              <a:off x="4206" y="1015"/>
              <a:ext cx="252" cy="231"/>
            </a:xfrm>
            <a:prstGeom prst="rect">
              <a:avLst/>
            </a:prstGeom>
            <a:solidFill>
              <a:srgbClr val="FFFF99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1"/>
                  </a:solidFill>
                  <a:latin typeface="Times New Roman" pitchFamily="18" charset="0"/>
                </a:rPr>
                <a:t>VI</a:t>
              </a:r>
            </a:p>
          </p:txBody>
        </p:sp>
        <p:sp>
          <p:nvSpPr>
            <p:cNvPr id="756743" name="Text Box 7"/>
            <p:cNvSpPr txBox="1">
              <a:spLocks noChangeArrowheads="1"/>
            </p:cNvSpPr>
            <p:nvPr/>
          </p:nvSpPr>
          <p:spPr bwMode="auto">
            <a:xfrm>
              <a:off x="4070" y="1911"/>
              <a:ext cx="252" cy="231"/>
            </a:xfrm>
            <a:prstGeom prst="rect">
              <a:avLst/>
            </a:prstGeom>
            <a:solidFill>
              <a:srgbClr val="FFFF99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1"/>
                  </a:solidFill>
                  <a:latin typeface="Times New Roman" pitchFamily="18" charset="0"/>
                </a:rPr>
                <a:t>PI</a:t>
              </a:r>
            </a:p>
          </p:txBody>
        </p:sp>
        <p:sp>
          <p:nvSpPr>
            <p:cNvPr id="756744" name="Text Box 8"/>
            <p:cNvSpPr txBox="1">
              <a:spLocks noChangeArrowheads="1"/>
            </p:cNvSpPr>
            <p:nvPr/>
          </p:nvSpPr>
          <p:spPr bwMode="auto">
            <a:xfrm>
              <a:off x="4126" y="1367"/>
              <a:ext cx="292" cy="231"/>
            </a:xfrm>
            <a:prstGeom prst="rect">
              <a:avLst/>
            </a:prstGeom>
            <a:solidFill>
              <a:srgbClr val="FFFF99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1"/>
                  </a:solidFill>
                  <a:latin typeface="Times New Roman" pitchFamily="18" charset="0"/>
                </a:rPr>
                <a:t>PV</a:t>
              </a:r>
            </a:p>
          </p:txBody>
        </p:sp>
        <p:sp>
          <p:nvSpPr>
            <p:cNvPr id="756745" name="Text Box 9"/>
            <p:cNvSpPr txBox="1">
              <a:spLocks noChangeArrowheads="1"/>
            </p:cNvSpPr>
            <p:nvPr/>
          </p:nvSpPr>
          <p:spPr bwMode="auto">
            <a:xfrm>
              <a:off x="4678" y="2223"/>
              <a:ext cx="309" cy="233"/>
            </a:xfrm>
            <a:prstGeom prst="rect">
              <a:avLst/>
            </a:prstGeom>
            <a:solidFill>
              <a:srgbClr val="FFFF99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  <a:latin typeface="Times New Roman" pitchFamily="18" charset="0"/>
                </a:rPr>
                <a:t>V</a:t>
              </a:r>
              <a:r>
                <a:rPr lang="en-US" sz="600" i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i="1" baseline="30000" dirty="0" err="1" smtClean="0">
                  <a:solidFill>
                    <a:schemeClr val="bg1"/>
                  </a:solidFill>
                  <a:latin typeface="Times New Roman" pitchFamily="18" charset="0"/>
                </a:rPr>
                <a:t>e</a:t>
              </a:r>
              <a:r>
                <a:rPr lang="en-US" i="1" dirty="0" err="1" smtClean="0">
                  <a:solidFill>
                    <a:schemeClr val="bg1"/>
                  </a:solidFill>
                  <a:latin typeface="Times New Roman" pitchFamily="18" charset="0"/>
                </a:rPr>
                <a:t>I</a:t>
              </a:r>
              <a:endParaRPr lang="en-US" i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56746" name="Text Box 10"/>
            <p:cNvSpPr txBox="1">
              <a:spLocks noChangeArrowheads="1"/>
            </p:cNvSpPr>
            <p:nvPr/>
          </p:nvSpPr>
          <p:spPr bwMode="auto">
            <a:xfrm>
              <a:off x="3998" y="2359"/>
              <a:ext cx="350" cy="233"/>
            </a:xfrm>
            <a:prstGeom prst="rect">
              <a:avLst/>
            </a:prstGeom>
            <a:solidFill>
              <a:srgbClr val="FFFF99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  <a:latin typeface="Times New Roman" pitchFamily="18" charset="0"/>
                </a:rPr>
                <a:t>PV</a:t>
              </a:r>
              <a:r>
                <a:rPr lang="en-US" sz="600" i="1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i="1" baseline="30000" dirty="0" smtClean="0">
                  <a:solidFill>
                    <a:schemeClr val="bg1"/>
                  </a:solidFill>
                  <a:latin typeface="Times New Roman" pitchFamily="18" charset="0"/>
                </a:rPr>
                <a:t>e</a:t>
              </a:r>
              <a:endParaRPr lang="en-US" i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56748" name="Text Box 12"/>
            <p:cNvSpPr txBox="1">
              <a:spLocks noChangeArrowheads="1"/>
            </p:cNvSpPr>
            <p:nvPr/>
          </p:nvSpPr>
          <p:spPr bwMode="auto">
            <a:xfrm>
              <a:off x="3086" y="3309"/>
              <a:ext cx="2040" cy="25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</a:t>
              </a:r>
              <a:r>
                <a:rPr lang="en-US" sz="2000" i="1" baseline="-2500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r</a:t>
              </a:r>
              <a:r>
                <a:rPr lang="en-US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 = 10, </a:t>
              </a:r>
              <a:r>
                <a:rPr lang="en-US" i="1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2000" i="1">
                  <a:solidFill>
                    <a:schemeClr val="bg1"/>
                  </a:solidFill>
                  <a:latin typeface="Times New Roman" pitchFamily="18" charset="0"/>
                </a:rPr>
                <a:t>h</a:t>
              </a:r>
              <a:r>
                <a:rPr lang="en-US" i="1">
                  <a:solidFill>
                    <a:schemeClr val="bg1"/>
                  </a:solidFill>
                  <a:latin typeface="Times New Roman" pitchFamily="18" charset="0"/>
                </a:rPr>
                <a:t> =</a:t>
              </a:r>
              <a:r>
                <a:rPr lang="en-US">
                  <a:solidFill>
                    <a:schemeClr val="bg1"/>
                  </a:solidFill>
                  <a:latin typeface="Times New Roman" pitchFamily="18" charset="0"/>
                </a:rPr>
                <a:t> 0.635 mm, </a:t>
              </a:r>
              <a:r>
                <a:rPr lang="en-US" sz="2000" i="1">
                  <a:solidFill>
                    <a:schemeClr val="bg1"/>
                  </a:solidFill>
                  <a:latin typeface="Times New Roman" pitchFamily="18" charset="0"/>
                </a:rPr>
                <a:t>w</a:t>
              </a:r>
              <a:r>
                <a:rPr lang="en-US" sz="2000">
                  <a:solidFill>
                    <a:schemeClr val="bg1"/>
                  </a:solidFill>
                  <a:latin typeface="Times New Roman" pitchFamily="18" charset="0"/>
                </a:rPr>
                <a:t>/</a:t>
              </a:r>
              <a:r>
                <a:rPr lang="en-US" sz="2000" i="1">
                  <a:solidFill>
                    <a:schemeClr val="bg1"/>
                  </a:solidFill>
                  <a:latin typeface="Times New Roman" pitchFamily="18" charset="0"/>
                </a:rPr>
                <a:t>h</a:t>
              </a:r>
              <a:r>
                <a:rPr lang="en-US" sz="200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>
                  <a:solidFill>
                    <a:schemeClr val="bg1"/>
                  </a:solidFill>
                  <a:latin typeface="Times New Roman" pitchFamily="18" charset="0"/>
                </a:rPr>
                <a:t>= 1 </a:t>
              </a:r>
            </a:p>
          </p:txBody>
        </p:sp>
        <p:sp>
          <p:nvSpPr>
            <p:cNvPr id="756749" name="Text Box 13"/>
            <p:cNvSpPr txBox="1">
              <a:spLocks noChangeArrowheads="1"/>
            </p:cNvSpPr>
            <p:nvPr/>
          </p:nvSpPr>
          <p:spPr bwMode="auto">
            <a:xfrm>
              <a:off x="1558" y="925"/>
              <a:ext cx="2094" cy="17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(Circles </a:t>
              </a:r>
              <a:r>
                <a:rPr lang="en-US" sz="1200" dirty="0">
                  <a:solidFill>
                    <a:schemeClr val="bg1"/>
                  </a:solidFill>
                </a:rPr>
                <a:t>represent results from another </a:t>
              </a:r>
              <a:r>
                <a:rPr lang="en-US" sz="1200" dirty="0" smtClean="0">
                  <a:solidFill>
                    <a:schemeClr val="bg1"/>
                  </a:solidFill>
                </a:rPr>
                <a:t>paper.)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756750" name="Rectangle 14"/>
            <p:cNvSpPr>
              <a:spLocks noChangeArrowheads="1"/>
            </p:cNvSpPr>
            <p:nvPr/>
          </p:nvSpPr>
          <p:spPr bwMode="auto">
            <a:xfrm>
              <a:off x="2016" y="688"/>
              <a:ext cx="1072" cy="9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6751" name="Rectangle 15"/>
            <p:cNvSpPr>
              <a:spLocks noChangeArrowheads="1"/>
            </p:cNvSpPr>
            <p:nvPr/>
          </p:nvSpPr>
          <p:spPr bwMode="auto">
            <a:xfrm>
              <a:off x="2568" y="3600"/>
              <a:ext cx="280" cy="12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6753" name="Text Box 17"/>
            <p:cNvSpPr txBox="1">
              <a:spLocks noChangeArrowheads="1"/>
            </p:cNvSpPr>
            <p:nvPr/>
          </p:nvSpPr>
          <p:spPr bwMode="auto">
            <a:xfrm>
              <a:off x="290" y="2373"/>
              <a:ext cx="3430" cy="38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bg1"/>
                  </a:solidFill>
                </a:rPr>
                <a:t>B </a:t>
              </a:r>
              <a:r>
                <a:rPr lang="en-US" sz="1100" dirty="0" err="1" smtClean="0">
                  <a:solidFill>
                    <a:schemeClr val="bg1"/>
                  </a:solidFill>
                </a:rPr>
                <a:t>Bianco</a:t>
              </a:r>
              <a:r>
                <a:rPr lang="en-US" sz="1100" dirty="0" smtClean="0">
                  <a:solidFill>
                    <a:schemeClr val="bg1"/>
                  </a:solidFill>
                </a:rPr>
                <a:t>, L. Panini, M. </a:t>
              </a:r>
              <a:r>
                <a:rPr lang="en-US" sz="1100" dirty="0" err="1" smtClean="0">
                  <a:solidFill>
                    <a:schemeClr val="bg1"/>
                  </a:solidFill>
                </a:rPr>
                <a:t>Parodi</a:t>
              </a:r>
              <a:r>
                <a:rPr lang="en-US" sz="1100" dirty="0" smtClean="0">
                  <a:solidFill>
                    <a:schemeClr val="bg1"/>
                  </a:solidFill>
                </a:rPr>
                <a:t>, and S. </a:t>
              </a:r>
              <a:r>
                <a:rPr lang="en-US" sz="1100" dirty="0" err="1" smtClean="0">
                  <a:solidFill>
                    <a:schemeClr val="bg1"/>
                  </a:solidFill>
                </a:rPr>
                <a:t>Ridella</a:t>
              </a:r>
              <a:r>
                <a:rPr lang="en-US" sz="1100" dirty="0" smtClean="0">
                  <a:solidFill>
                    <a:schemeClr val="bg1"/>
                  </a:solidFill>
                </a:rPr>
                <a:t>,</a:t>
              </a:r>
              <a:r>
                <a:rPr lang="en-US" sz="1100" i="1" dirty="0" smtClean="0">
                  <a:solidFill>
                    <a:schemeClr val="bg1"/>
                  </a:solidFill>
                </a:rPr>
                <a:t> </a:t>
              </a:r>
              <a:r>
                <a:rPr lang="en-US" sz="1100" dirty="0" smtClean="0">
                  <a:solidFill>
                    <a:schemeClr val="bg1"/>
                  </a:solidFill>
                </a:rPr>
                <a:t>“Some </a:t>
              </a:r>
              <a:r>
                <a:rPr lang="en-US" sz="1100" dirty="0">
                  <a:solidFill>
                    <a:schemeClr val="bg1"/>
                  </a:solidFill>
                </a:rPr>
                <a:t>considerations about the frequency dependence of the characteristic impedance of uniform </a:t>
              </a:r>
              <a:r>
                <a:rPr lang="en-US" sz="1100" dirty="0" err="1">
                  <a:solidFill>
                    <a:schemeClr val="bg1"/>
                  </a:solidFill>
                </a:rPr>
                <a:t>microstrips</a:t>
              </a:r>
              <a:r>
                <a:rPr lang="en-US" sz="1100" dirty="0" smtClean="0">
                  <a:solidFill>
                    <a:schemeClr val="bg1"/>
                  </a:solidFill>
                </a:rPr>
                <a:t>,” </a:t>
              </a:r>
              <a:r>
                <a:rPr lang="en-US" sz="1100" i="1" dirty="0" smtClean="0">
                  <a:solidFill>
                    <a:schemeClr val="bg1"/>
                  </a:solidFill>
                </a:rPr>
                <a:t>IEEE </a:t>
              </a:r>
              <a:r>
                <a:rPr lang="en-US" sz="1100" i="1" dirty="0">
                  <a:solidFill>
                    <a:schemeClr val="bg1"/>
                  </a:solidFill>
                </a:rPr>
                <a:t>Trans. Microwave Theory and Techniques, </a:t>
              </a:r>
              <a:r>
                <a:rPr lang="en-US" sz="1100" dirty="0" smtClean="0">
                  <a:solidFill>
                    <a:schemeClr val="bg1"/>
                  </a:solidFill>
                </a:rPr>
                <a:t>vol</a:t>
              </a:r>
              <a:r>
                <a:rPr lang="en-US" sz="1100" dirty="0">
                  <a:solidFill>
                    <a:schemeClr val="bg1"/>
                  </a:solidFill>
                </a:rPr>
                <a:t>. 26, pp. 182-185, March 1978. </a:t>
              </a:r>
            </a:p>
          </p:txBody>
        </p:sp>
        <p:sp>
          <p:nvSpPr>
            <p:cNvPr id="756754" name="Text Box 18"/>
            <p:cNvSpPr txBox="1">
              <a:spLocks noChangeArrowheads="1"/>
            </p:cNvSpPr>
            <p:nvPr/>
          </p:nvSpPr>
          <p:spPr bwMode="auto">
            <a:xfrm>
              <a:off x="2678" y="2949"/>
              <a:ext cx="249" cy="173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bg2"/>
                  </a:solidFill>
                </a:rPr>
                <a:t>8.0</a:t>
              </a:r>
            </a:p>
          </p:txBody>
        </p:sp>
        <p:sp>
          <p:nvSpPr>
            <p:cNvPr id="756755" name="Text Box 19"/>
            <p:cNvSpPr txBox="1">
              <a:spLocks noChangeArrowheads="1"/>
            </p:cNvSpPr>
            <p:nvPr/>
          </p:nvSpPr>
          <p:spPr bwMode="auto">
            <a:xfrm>
              <a:off x="3462" y="2933"/>
              <a:ext cx="302" cy="173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bg2"/>
                  </a:solidFill>
                </a:rPr>
                <a:t>12.0</a:t>
              </a:r>
            </a:p>
          </p:txBody>
        </p:sp>
        <p:sp>
          <p:nvSpPr>
            <p:cNvPr id="756756" name="Text Box 20"/>
            <p:cNvSpPr txBox="1">
              <a:spLocks noChangeArrowheads="1"/>
            </p:cNvSpPr>
            <p:nvPr/>
          </p:nvSpPr>
          <p:spPr bwMode="auto">
            <a:xfrm>
              <a:off x="4278" y="2949"/>
              <a:ext cx="302" cy="173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bg2"/>
                  </a:solidFill>
                </a:rPr>
                <a:t>16.0</a:t>
              </a:r>
            </a:p>
          </p:txBody>
        </p:sp>
        <p:sp>
          <p:nvSpPr>
            <p:cNvPr id="756757" name="Text Box 21"/>
            <p:cNvSpPr txBox="1">
              <a:spLocks noChangeArrowheads="1"/>
            </p:cNvSpPr>
            <p:nvPr/>
          </p:nvSpPr>
          <p:spPr bwMode="auto">
            <a:xfrm>
              <a:off x="1910" y="2941"/>
              <a:ext cx="249" cy="173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bg2"/>
                  </a:solidFill>
                </a:rPr>
                <a:t>4.0</a:t>
              </a:r>
            </a:p>
          </p:txBody>
        </p:sp>
        <p:sp>
          <p:nvSpPr>
            <p:cNvPr id="756758" name="Text Box 22"/>
            <p:cNvSpPr txBox="1">
              <a:spLocks noChangeArrowheads="1"/>
            </p:cNvSpPr>
            <p:nvPr/>
          </p:nvSpPr>
          <p:spPr bwMode="auto">
            <a:xfrm>
              <a:off x="1278" y="2901"/>
              <a:ext cx="249" cy="173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bg2"/>
                  </a:solidFill>
                </a:rPr>
                <a:t>1.0</a:t>
              </a:r>
            </a:p>
          </p:txBody>
        </p:sp>
        <p:sp>
          <p:nvSpPr>
            <p:cNvPr id="756759" name="Text Box 23"/>
            <p:cNvSpPr txBox="1">
              <a:spLocks noChangeArrowheads="1"/>
            </p:cNvSpPr>
            <p:nvPr/>
          </p:nvSpPr>
          <p:spPr bwMode="auto">
            <a:xfrm>
              <a:off x="3742" y="2975"/>
              <a:ext cx="404" cy="231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GHz</a:t>
              </a:r>
            </a:p>
          </p:txBody>
        </p:sp>
        <p:sp>
          <p:nvSpPr>
            <p:cNvPr id="756760" name="Text Box 24"/>
            <p:cNvSpPr txBox="1">
              <a:spLocks noChangeArrowheads="1"/>
            </p:cNvSpPr>
            <p:nvPr/>
          </p:nvSpPr>
          <p:spPr bwMode="auto">
            <a:xfrm>
              <a:off x="1001" y="1199"/>
              <a:ext cx="227" cy="231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  <a:sym typeface="Symbol" pitchFamily="18" charset="2"/>
                </a:rPr>
                <a:t></a:t>
              </a:r>
            </a:p>
          </p:txBody>
        </p:sp>
        <p:sp>
          <p:nvSpPr>
            <p:cNvPr id="756761" name="Text Box 25"/>
            <p:cNvSpPr txBox="1">
              <a:spLocks noChangeArrowheads="1"/>
            </p:cNvSpPr>
            <p:nvPr/>
          </p:nvSpPr>
          <p:spPr bwMode="auto">
            <a:xfrm>
              <a:off x="1134" y="933"/>
              <a:ext cx="222" cy="173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bg2"/>
                  </a:solidFill>
                </a:rPr>
                <a:t>58</a:t>
              </a:r>
            </a:p>
          </p:txBody>
        </p:sp>
        <p:sp>
          <p:nvSpPr>
            <p:cNvPr id="756762" name="Text Box 26"/>
            <p:cNvSpPr txBox="1">
              <a:spLocks noChangeArrowheads="1"/>
            </p:cNvSpPr>
            <p:nvPr/>
          </p:nvSpPr>
          <p:spPr bwMode="auto">
            <a:xfrm>
              <a:off x="1126" y="1541"/>
              <a:ext cx="222" cy="173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bg2"/>
                  </a:solidFill>
                </a:rPr>
                <a:t>52</a:t>
              </a:r>
            </a:p>
          </p:txBody>
        </p:sp>
        <p:sp>
          <p:nvSpPr>
            <p:cNvPr id="756763" name="Text Box 27"/>
            <p:cNvSpPr txBox="1">
              <a:spLocks noChangeArrowheads="1"/>
            </p:cNvSpPr>
            <p:nvPr/>
          </p:nvSpPr>
          <p:spPr bwMode="auto">
            <a:xfrm>
              <a:off x="1150" y="2157"/>
              <a:ext cx="222" cy="173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bg2"/>
                  </a:solidFill>
                </a:rPr>
                <a:t>46</a:t>
              </a:r>
            </a:p>
          </p:txBody>
        </p:sp>
        <p:sp>
          <p:nvSpPr>
            <p:cNvPr id="756764" name="Text Box 28"/>
            <p:cNvSpPr txBox="1">
              <a:spLocks noChangeArrowheads="1"/>
            </p:cNvSpPr>
            <p:nvPr/>
          </p:nvSpPr>
          <p:spPr bwMode="auto">
            <a:xfrm>
              <a:off x="1142" y="2773"/>
              <a:ext cx="222" cy="173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bg2"/>
                  </a:solidFill>
                </a:rPr>
                <a:t>40</a:t>
              </a:r>
            </a:p>
          </p:txBody>
        </p:sp>
        <p:sp>
          <p:nvSpPr>
            <p:cNvPr id="756765" name="Rectangle 29"/>
            <p:cNvSpPr>
              <a:spLocks noChangeArrowheads="1"/>
            </p:cNvSpPr>
            <p:nvPr/>
          </p:nvSpPr>
          <p:spPr bwMode="auto">
            <a:xfrm>
              <a:off x="1096" y="1696"/>
              <a:ext cx="160" cy="48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6771" name="Rectangle 35"/>
            <p:cNvSpPr>
              <a:spLocks noChangeArrowheads="1"/>
            </p:cNvSpPr>
            <p:nvPr/>
          </p:nvSpPr>
          <p:spPr bwMode="auto">
            <a:xfrm>
              <a:off x="968" y="1408"/>
              <a:ext cx="208" cy="10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Slide Number Placeholder 2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8" name="Text Box 4"/>
          <p:cNvSpPr txBox="1">
            <a:spLocks noChangeArrowheads="1"/>
          </p:cNvSpPr>
          <p:nvPr/>
        </p:nvSpPr>
        <p:spPr bwMode="auto">
          <a:xfrm>
            <a:off x="1" y="0"/>
            <a:ext cx="914400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Appendix: Transform of Maxwell Function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05189" name="Text Box 5"/>
          <p:cNvSpPr txBox="1">
            <a:spLocks noChangeArrowheads="1"/>
          </p:cNvSpPr>
          <p:nvPr/>
        </p:nvSpPr>
        <p:spPr bwMode="auto">
          <a:xfrm>
            <a:off x="684213" y="955675"/>
            <a:ext cx="7744428" cy="400110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In this appendix we evaluate the </a:t>
            </a:r>
            <a:r>
              <a:rPr lang="en-US" sz="2000" dirty="0" smtClean="0">
                <a:solidFill>
                  <a:schemeClr val="bg2"/>
                </a:solidFill>
                <a:latin typeface="+mj-lt"/>
              </a:rPr>
              <a:t>transform of the Maxwell function.</a:t>
            </a:r>
            <a:endParaRPr lang="en-US" sz="2000" baseline="-25000" dirty="0">
              <a:solidFill>
                <a:schemeClr val="bg2"/>
              </a:solidFill>
              <a:latin typeface="+mj-lt"/>
            </a:endParaRPr>
          </a:p>
        </p:txBody>
      </p:sp>
      <p:graphicFrame>
        <p:nvGraphicFramePr>
          <p:cNvPr id="605192" name="Object 8"/>
          <p:cNvGraphicFramePr>
            <a:graphicFrameLocks noChangeAspect="1"/>
          </p:cNvGraphicFramePr>
          <p:nvPr/>
        </p:nvGraphicFramePr>
        <p:xfrm>
          <a:off x="2370138" y="1729018"/>
          <a:ext cx="4087812" cy="1818814"/>
        </p:xfrm>
        <a:graphic>
          <a:graphicData uri="http://schemas.openxmlformats.org/presentationml/2006/ole">
            <p:oleObj spid="_x0000_s871426" name="Equation" r:id="rId4" imgW="2222280" imgH="990360" progId="Equation.DSMT4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BFBF1B-4C15-40E1-A9BB-3B1B3E09961F}" type="slidenum">
              <a:rPr lang="en-US" smtClean="0">
                <a:solidFill>
                  <a:srgbClr val="000000"/>
                </a:solidFill>
              </a:rPr>
              <a:pPr/>
              <a:t>39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871429" name="Object 5"/>
          <p:cNvGraphicFramePr>
            <a:graphicFrameLocks noChangeAspect="1"/>
          </p:cNvGraphicFramePr>
          <p:nvPr/>
        </p:nvGraphicFramePr>
        <p:xfrm>
          <a:off x="839787" y="4701408"/>
          <a:ext cx="7094538" cy="1512834"/>
        </p:xfrm>
        <a:graphic>
          <a:graphicData uri="http://schemas.openxmlformats.org/presentationml/2006/ole">
            <p:oleObj spid="_x0000_s871429" name="Equation" r:id="rId5" imgW="4635360" imgH="99036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19200" y="3895725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From symmetry: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7" name="Text Box 3"/>
          <p:cNvSpPr txBox="1">
            <a:spLocks noChangeArrowheads="1"/>
          </p:cNvSpPr>
          <p:nvPr/>
        </p:nvSpPr>
        <p:spPr bwMode="auto">
          <a:xfrm>
            <a:off x="379413" y="4411663"/>
            <a:ext cx="207962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Hence we have:</a:t>
            </a:r>
          </a:p>
        </p:txBody>
      </p:sp>
      <p:graphicFrame>
        <p:nvGraphicFramePr>
          <p:cNvPr id="692230" name="Object 6"/>
          <p:cNvGraphicFramePr>
            <a:graphicFrameLocks noChangeAspect="1"/>
          </p:cNvGraphicFramePr>
          <p:nvPr/>
        </p:nvGraphicFramePr>
        <p:xfrm>
          <a:off x="2036716" y="1015124"/>
          <a:ext cx="4767262" cy="915987"/>
        </p:xfrm>
        <a:graphic>
          <a:graphicData uri="http://schemas.openxmlformats.org/presentationml/2006/ole">
            <p:oleObj spid="_x0000_s692230" name="Equation" r:id="rId4" imgW="2184120" imgH="419040" progId="Equation.DSMT4">
              <p:embed/>
            </p:oleObj>
          </a:graphicData>
        </a:graphic>
      </p:graphicFrame>
      <p:graphicFrame>
        <p:nvGraphicFramePr>
          <p:cNvPr id="692231" name="Object 7"/>
          <p:cNvGraphicFramePr>
            <a:graphicFrameLocks noChangeAspect="1"/>
          </p:cNvGraphicFramePr>
          <p:nvPr/>
        </p:nvGraphicFramePr>
        <p:xfrm>
          <a:off x="546100" y="2286000"/>
          <a:ext cx="7921625" cy="1639888"/>
        </p:xfrm>
        <a:graphic>
          <a:graphicData uri="http://schemas.openxmlformats.org/presentationml/2006/ole">
            <p:oleObj spid="_x0000_s692231" name="Equation" r:id="rId5" imgW="3251160" imgH="672840" progId="Equation.DSMT4">
              <p:embed/>
            </p:oleObj>
          </a:graphicData>
        </a:graphic>
      </p:graphicFrame>
      <p:graphicFrame>
        <p:nvGraphicFramePr>
          <p:cNvPr id="692232" name="Object 8"/>
          <p:cNvGraphicFramePr>
            <a:graphicFrameLocks noChangeAspect="1"/>
          </p:cNvGraphicFramePr>
          <p:nvPr/>
        </p:nvGraphicFramePr>
        <p:xfrm>
          <a:off x="150813" y="4819408"/>
          <a:ext cx="8821737" cy="1339411"/>
        </p:xfrm>
        <a:graphic>
          <a:graphicData uri="http://schemas.openxmlformats.org/presentationml/2006/ole">
            <p:oleObj spid="_x0000_s692232" name="Equation" r:id="rId6" imgW="4431960" imgH="672840" progId="Equation.DSMT4">
              <p:embed/>
            </p:oleObj>
          </a:graphicData>
        </a:graphic>
      </p:graphicFrame>
      <p:sp>
        <p:nvSpPr>
          <p:cNvPr id="692233" name="Text Box 9"/>
          <p:cNvSpPr txBox="1">
            <a:spLocks noChangeArrowheads="1"/>
          </p:cNvSpPr>
          <p:nvPr/>
        </p:nvSpPr>
        <p:spPr bwMode="auto">
          <a:xfrm>
            <a:off x="15192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19058" y="4071257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+mn-lt"/>
              </a:rPr>
              <a:t>z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= 0, 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z</a:t>
            </a:r>
            <a:r>
              <a:rPr lang="en-US" dirty="0" smtClean="0">
                <a:solidFill>
                  <a:schemeClr val="bg1"/>
                </a:solidFill>
                <a:latin typeface="+mn-lt"/>
                <a:sym typeface="Symbol"/>
              </a:rPr>
              <a:t> = 0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6183085" y="3037114"/>
            <a:ext cx="1" cy="9906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63678" y="2010868"/>
            <a:ext cx="207962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 then have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3479470" y="1721922"/>
            <a:ext cx="1045029" cy="7718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61" name="Text Box 5"/>
          <p:cNvSpPr txBox="1">
            <a:spLocks noChangeArrowheads="1"/>
          </p:cNvSpPr>
          <p:nvPr/>
        </p:nvSpPr>
        <p:spPr bwMode="auto">
          <a:xfrm>
            <a:off x="1139825" y="1173163"/>
            <a:ext cx="308289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 charset="0"/>
              </a:rPr>
              <a:t>Next, use the transformation</a:t>
            </a:r>
          </a:p>
        </p:txBody>
      </p:sp>
      <p:graphicFrame>
        <p:nvGraphicFramePr>
          <p:cNvPr id="608262" name="Object 6"/>
          <p:cNvGraphicFramePr>
            <a:graphicFrameLocks noChangeAspect="1"/>
          </p:cNvGraphicFramePr>
          <p:nvPr/>
        </p:nvGraphicFramePr>
        <p:xfrm>
          <a:off x="4338638" y="1625600"/>
          <a:ext cx="1930400" cy="1512888"/>
        </p:xfrm>
        <a:graphic>
          <a:graphicData uri="http://schemas.openxmlformats.org/presentationml/2006/ole">
            <p:oleObj spid="_x0000_s874498" name="Equation" r:id="rId4" imgW="1002960" imgH="787320" progId="Equation.DSMT4">
              <p:embed/>
            </p:oleObj>
          </a:graphicData>
        </a:graphic>
      </p:graphicFrame>
      <p:graphicFrame>
        <p:nvGraphicFramePr>
          <p:cNvPr id="608263" name="Object 7"/>
          <p:cNvGraphicFramePr>
            <a:graphicFrameLocks noChangeAspect="1"/>
          </p:cNvGraphicFramePr>
          <p:nvPr/>
        </p:nvGraphicFramePr>
        <p:xfrm>
          <a:off x="1803400" y="4046538"/>
          <a:ext cx="5205413" cy="1806575"/>
        </p:xfrm>
        <a:graphic>
          <a:graphicData uri="http://schemas.openxmlformats.org/presentationml/2006/ole">
            <p:oleObj spid="_x0000_s874499" name="Equation" r:id="rId5" imgW="2705040" imgH="939600" progId="Equation.DSMT4">
              <p:embed/>
            </p:oleObj>
          </a:graphicData>
        </a:graphic>
      </p:graphicFrame>
      <p:sp>
        <p:nvSpPr>
          <p:cNvPr id="608264" name="Text Box 8"/>
          <p:cNvSpPr txBox="1">
            <a:spLocks noChangeArrowheads="1"/>
          </p:cNvSpPr>
          <p:nvPr/>
        </p:nvSpPr>
        <p:spPr bwMode="auto">
          <a:xfrm>
            <a:off x="2141538" y="0"/>
            <a:ext cx="48069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Appendix (cont.)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BFBF1B-4C15-40E1-A9BB-3B1B3E09961F}" type="slidenum">
              <a:rPr lang="en-US" smtClean="0">
                <a:solidFill>
                  <a:srgbClr val="000000"/>
                </a:solidFill>
              </a:rPr>
              <a:pPr/>
              <a:t>40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701800" y="3659188"/>
            <a:ext cx="87716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so that</a:t>
            </a:r>
            <a:endParaRPr lang="en-US" dirty="0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6" name="Text Box 6"/>
          <p:cNvSpPr txBox="1">
            <a:spLocks noChangeArrowheads="1"/>
          </p:cNvSpPr>
          <p:nvPr/>
        </p:nvSpPr>
        <p:spPr bwMode="auto">
          <a:xfrm>
            <a:off x="747713" y="3433763"/>
            <a:ext cx="653255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 charset="0"/>
              </a:rPr>
              <a:t>Next, use the following integral identify for the Bessel function:</a:t>
            </a:r>
          </a:p>
        </p:txBody>
      </p:sp>
      <p:graphicFrame>
        <p:nvGraphicFramePr>
          <p:cNvPr id="609287" name="Object 7"/>
          <p:cNvGraphicFramePr>
            <a:graphicFrameLocks noChangeAspect="1"/>
          </p:cNvGraphicFramePr>
          <p:nvPr/>
        </p:nvGraphicFramePr>
        <p:xfrm>
          <a:off x="2403475" y="4108450"/>
          <a:ext cx="3836988" cy="903288"/>
        </p:xfrm>
        <a:graphic>
          <a:graphicData uri="http://schemas.openxmlformats.org/presentationml/2006/ole">
            <p:oleObj spid="_x0000_s875523" name="Equation" r:id="rId4" imgW="1993680" imgH="469800" progId="Equation.DSMT4">
              <p:embed/>
            </p:oleObj>
          </a:graphicData>
        </a:graphic>
      </p:graphicFrame>
      <p:sp>
        <p:nvSpPr>
          <p:cNvPr id="609288" name="Text Box 8"/>
          <p:cNvSpPr txBox="1">
            <a:spLocks noChangeArrowheads="1"/>
          </p:cNvSpPr>
          <p:nvPr/>
        </p:nvSpPr>
        <p:spPr bwMode="auto">
          <a:xfrm>
            <a:off x="1906588" y="5440363"/>
            <a:ext cx="87716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 charset="0"/>
              </a:rPr>
              <a:t>so that</a:t>
            </a:r>
          </a:p>
        </p:txBody>
      </p:sp>
      <p:graphicFrame>
        <p:nvGraphicFramePr>
          <p:cNvPr id="609289" name="Object 9"/>
          <p:cNvGraphicFramePr>
            <a:graphicFrameLocks noChangeAspect="1"/>
          </p:cNvGraphicFramePr>
          <p:nvPr/>
        </p:nvGraphicFramePr>
        <p:xfrm>
          <a:off x="2974975" y="5697538"/>
          <a:ext cx="3273425" cy="903287"/>
        </p:xfrm>
        <a:graphic>
          <a:graphicData uri="http://schemas.openxmlformats.org/presentationml/2006/ole">
            <p:oleObj spid="_x0000_s875524" name="Equation" r:id="rId5" imgW="1701720" imgH="469800" progId="Equation.DSMT4">
              <p:embed/>
            </p:oleObj>
          </a:graphicData>
        </a:graphic>
      </p:graphicFrame>
      <p:sp>
        <p:nvSpPr>
          <p:cNvPr id="609292" name="Text Box 12"/>
          <p:cNvSpPr txBox="1">
            <a:spLocks noChangeArrowheads="1"/>
          </p:cNvSpPr>
          <p:nvPr/>
        </p:nvSpPr>
        <p:spPr bwMode="auto">
          <a:xfrm>
            <a:off x="2227263" y="0"/>
            <a:ext cx="48069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Appendix (cont.)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BFBF1B-4C15-40E1-A9BB-3B1B3E09961F}" type="slidenum">
              <a:rPr lang="en-US" smtClean="0">
                <a:solidFill>
                  <a:srgbClr val="000000"/>
                </a:solidFill>
              </a:rPr>
              <a:pPr/>
              <a:t>41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875526" name="Object 6"/>
          <p:cNvGraphicFramePr>
            <a:graphicFrameLocks noChangeAspect="1"/>
          </p:cNvGraphicFramePr>
          <p:nvPr/>
        </p:nvGraphicFramePr>
        <p:xfrm>
          <a:off x="1163638" y="1808163"/>
          <a:ext cx="6427787" cy="927100"/>
        </p:xfrm>
        <a:graphic>
          <a:graphicData uri="http://schemas.openxmlformats.org/presentationml/2006/ole">
            <p:oleObj spid="_x0000_s875526" name="Equation" r:id="rId6" imgW="3340080" imgH="482400" progId="Equation.DSMT4">
              <p:embed/>
            </p:oleObj>
          </a:graphicData>
        </a:graphic>
      </p:graphicFrame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995363" y="1119188"/>
            <a:ext cx="160396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We then have</a:t>
            </a:r>
            <a:endParaRPr lang="en-US" dirty="0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17" name="Text Box 13"/>
          <p:cNvSpPr txBox="1">
            <a:spLocks noChangeArrowheads="1"/>
          </p:cNvSpPr>
          <p:nvPr/>
        </p:nvSpPr>
        <p:spPr bwMode="auto">
          <a:xfrm>
            <a:off x="2122488" y="0"/>
            <a:ext cx="48069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Appendix (cont.)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BFBF1B-4C15-40E1-A9BB-3B1B3E09961F}" type="slidenum">
              <a:rPr lang="en-US" smtClean="0">
                <a:solidFill>
                  <a:srgbClr val="000000"/>
                </a:solidFill>
              </a:rPr>
              <a:pPr/>
              <a:t>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929732" y="1606787"/>
            <a:ext cx="183896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Hence, we have</a:t>
            </a:r>
            <a:endParaRPr lang="en-US" dirty="0">
              <a:solidFill>
                <a:srgbClr val="0000FF"/>
              </a:solidFill>
              <a:latin typeface="Arial" charset="0"/>
            </a:endParaRPr>
          </a:p>
        </p:txBody>
      </p:sp>
      <p:graphicFrame>
        <p:nvGraphicFramePr>
          <p:cNvPr id="876549" name="Object 5"/>
          <p:cNvGraphicFramePr>
            <a:graphicFrameLocks noChangeAspect="1"/>
          </p:cNvGraphicFramePr>
          <p:nvPr/>
        </p:nvGraphicFramePr>
        <p:xfrm>
          <a:off x="2855913" y="2389188"/>
          <a:ext cx="2200275" cy="927100"/>
        </p:xfrm>
        <a:graphic>
          <a:graphicData uri="http://schemas.openxmlformats.org/presentationml/2006/ole">
            <p:oleObj spid="_x0000_s876549" name="Equation" r:id="rId4" imgW="1143000" imgH="482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Text Box 2"/>
          <p:cNvSpPr txBox="1">
            <a:spLocks noChangeArrowheads="1"/>
          </p:cNvSpPr>
          <p:nvPr/>
        </p:nvSpPr>
        <p:spPr bwMode="auto">
          <a:xfrm>
            <a:off x="181862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Appendix: </a:t>
            </a: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Vertical </a:t>
            </a: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Electric Field 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0963" name="Text Box 3"/>
          <p:cNvSpPr txBox="1">
            <a:spLocks noChangeArrowheads="1"/>
          </p:cNvSpPr>
          <p:nvPr/>
        </p:nvSpPr>
        <p:spPr bwMode="auto">
          <a:xfrm>
            <a:off x="239713" y="1228725"/>
            <a:ext cx="5745451" cy="457200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</a:rPr>
              <a:t>Find </a:t>
            </a:r>
            <a:r>
              <a:rPr lang="en-US" sz="2400" i="1" dirty="0">
                <a:solidFill>
                  <a:schemeClr val="bg2"/>
                </a:solidFill>
                <a:latin typeface="Times New Roman" pitchFamily="18" charset="0"/>
              </a:rPr>
              <a:t>E</a:t>
            </a:r>
            <a:r>
              <a:rPr lang="en-US" sz="2400" i="1" baseline="-25000" dirty="0">
                <a:solidFill>
                  <a:schemeClr val="bg2"/>
                </a:solidFill>
                <a:latin typeface="Times New Roman" pitchFamily="18" charset="0"/>
              </a:rPr>
              <a:t>z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chemeClr val="bg2"/>
                </a:solidFill>
              </a:rPr>
              <a:t>(</a:t>
            </a: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</a:rPr>
              <a:t>x</a:t>
            </a:r>
            <a:r>
              <a:rPr lang="en-US" sz="2000" dirty="0">
                <a:solidFill>
                  <a:schemeClr val="bg2"/>
                </a:solidFill>
              </a:rPr>
              <a:t>,</a:t>
            </a: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</a:rPr>
              <a:t>y</a:t>
            </a:r>
            <a:r>
              <a:rPr lang="en-US" sz="2000" dirty="0">
                <a:solidFill>
                  <a:schemeClr val="bg2"/>
                </a:solidFill>
              </a:rPr>
              <a:t>,</a:t>
            </a: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</a:rPr>
              <a:t>z</a:t>
            </a:r>
            <a:r>
              <a:rPr lang="en-US" sz="2000" dirty="0">
                <a:solidFill>
                  <a:schemeClr val="bg2"/>
                </a:solidFill>
              </a:rPr>
              <a:t>) inside the substrate for </a:t>
            </a:r>
            <a:r>
              <a:rPr lang="en-US" sz="2000" dirty="0" smtClean="0">
                <a:solidFill>
                  <a:schemeClr val="bg2"/>
                </a:solidFill>
                <a:latin typeface="Times New Roman" pitchFamily="18" charset="0"/>
              </a:rPr>
              <a:t>-</a:t>
            </a: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</a:rPr>
              <a:t>h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 &lt; </a:t>
            </a: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</a:rPr>
              <a:t>z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 &lt; </a:t>
            </a:r>
            <a:r>
              <a:rPr lang="en-US" sz="2000" dirty="0" smtClean="0">
                <a:solidFill>
                  <a:schemeClr val="bg2"/>
                </a:solidFill>
                <a:latin typeface="Times New Roman" pitchFamily="18" charset="0"/>
              </a:rPr>
              <a:t>0</a:t>
            </a:r>
            <a:r>
              <a:rPr lang="en-US" sz="2000" dirty="0" smtClean="0">
                <a:solidFill>
                  <a:schemeClr val="bg2"/>
                </a:solidFill>
              </a:rPr>
              <a:t>.</a:t>
            </a:r>
            <a:endParaRPr lang="en-US" sz="2000" dirty="0">
              <a:solidFill>
                <a:schemeClr val="bg2"/>
              </a:solidFill>
            </a:endParaRPr>
          </a:p>
        </p:txBody>
      </p:sp>
      <p:graphicFrame>
        <p:nvGraphicFramePr>
          <p:cNvPr id="680967" name="Object 7"/>
          <p:cNvGraphicFramePr>
            <a:graphicFrameLocks noChangeAspect="1"/>
          </p:cNvGraphicFramePr>
          <p:nvPr/>
        </p:nvGraphicFramePr>
        <p:xfrm>
          <a:off x="3142425" y="2114179"/>
          <a:ext cx="2247900" cy="519113"/>
        </p:xfrm>
        <a:graphic>
          <a:graphicData uri="http://schemas.openxmlformats.org/presentationml/2006/ole">
            <p:oleObj spid="_x0000_s814082" name="Equation" r:id="rId4" imgW="825480" imgH="190440" progId="Equation.DSMT4">
              <p:embed/>
            </p:oleObj>
          </a:graphicData>
        </a:graphic>
      </p:graphicFrame>
      <p:graphicFrame>
        <p:nvGraphicFramePr>
          <p:cNvPr id="680969" name="Object 9"/>
          <p:cNvGraphicFramePr>
            <a:graphicFrameLocks noChangeAspect="1"/>
          </p:cNvGraphicFramePr>
          <p:nvPr/>
        </p:nvGraphicFramePr>
        <p:xfrm>
          <a:off x="2497138" y="3097213"/>
          <a:ext cx="3751262" cy="2852737"/>
        </p:xfrm>
        <a:graphic>
          <a:graphicData uri="http://schemas.openxmlformats.org/presentationml/2006/ole">
            <p:oleObj spid="_x0000_s814083" name="Equation" r:id="rId5" imgW="1536480" imgH="1168200" progId="Equation.DSMT4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C6743B-7613-4586-9CC2-687B6DED2623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Text Box 2"/>
          <p:cNvSpPr txBox="1">
            <a:spLocks noChangeArrowheads="1"/>
          </p:cNvSpPr>
          <p:nvPr/>
        </p:nvSpPr>
        <p:spPr bwMode="auto">
          <a:xfrm>
            <a:off x="193737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Appendix </a:t>
            </a: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(cont.)</a:t>
            </a:r>
          </a:p>
        </p:txBody>
      </p:sp>
      <p:graphicFrame>
        <p:nvGraphicFramePr>
          <p:cNvPr id="681991" name="Object 7"/>
          <p:cNvGraphicFramePr>
            <a:graphicFrameLocks noChangeAspect="1"/>
          </p:cNvGraphicFramePr>
          <p:nvPr/>
        </p:nvGraphicFramePr>
        <p:xfrm>
          <a:off x="585912" y="1141145"/>
          <a:ext cx="3065462" cy="2252663"/>
        </p:xfrm>
        <a:graphic>
          <a:graphicData uri="http://schemas.openxmlformats.org/presentationml/2006/ole">
            <p:oleObj spid="_x0000_s815106" name="Equation" r:id="rId4" imgW="1574640" imgH="1155600" progId="Equation.DSMT4">
              <p:embed/>
            </p:oleObj>
          </a:graphicData>
        </a:graphic>
      </p:graphicFrame>
      <p:graphicFrame>
        <p:nvGraphicFramePr>
          <p:cNvPr id="681992" name="Object 8"/>
          <p:cNvGraphicFramePr>
            <a:graphicFrameLocks noChangeAspect="1"/>
          </p:cNvGraphicFramePr>
          <p:nvPr/>
        </p:nvGraphicFramePr>
        <p:xfrm>
          <a:off x="579438" y="3916363"/>
          <a:ext cx="2940050" cy="2336800"/>
        </p:xfrm>
        <a:graphic>
          <a:graphicData uri="http://schemas.openxmlformats.org/presentationml/2006/ole">
            <p:oleObj spid="_x0000_s815107" name="Equation" r:id="rId5" imgW="1485720" imgH="1180800" progId="Equation.DSMT4">
              <p:embed/>
            </p:oleObj>
          </a:graphicData>
        </a:graphic>
      </p:graphicFrame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206050" y="2518274"/>
            <a:ext cx="4454525" cy="2120897"/>
            <a:chOff x="2517" y="2378"/>
            <a:chExt cx="2806" cy="1336"/>
          </a:xfrm>
        </p:grpSpPr>
        <p:graphicFrame>
          <p:nvGraphicFramePr>
            <p:cNvPr id="682012" name="Object 28"/>
            <p:cNvGraphicFramePr>
              <a:graphicFrameLocks noChangeAspect="1"/>
            </p:cNvGraphicFramePr>
            <p:nvPr/>
          </p:nvGraphicFramePr>
          <p:xfrm>
            <a:off x="4482" y="2520"/>
            <a:ext cx="841" cy="307"/>
          </p:xfrm>
          <a:graphic>
            <a:graphicData uri="http://schemas.openxmlformats.org/presentationml/2006/ole">
              <p:oleObj spid="_x0000_s815108" name="Equation" r:id="rId6" imgW="660240" imgH="241200" progId="Equation.DSMT4">
                <p:embed/>
              </p:oleObj>
            </a:graphicData>
          </a:graphic>
        </p:graphicFrame>
        <p:sp>
          <p:nvSpPr>
            <p:cNvPr id="682013" name="Line 29"/>
            <p:cNvSpPr>
              <a:spLocks noChangeShapeType="1"/>
            </p:cNvSpPr>
            <p:nvPr/>
          </p:nvSpPr>
          <p:spPr bwMode="auto">
            <a:xfrm flipV="1">
              <a:off x="3365" y="2620"/>
              <a:ext cx="0" cy="100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82014" name="Object 30"/>
            <p:cNvGraphicFramePr>
              <a:graphicFrameLocks noChangeAspect="1"/>
            </p:cNvGraphicFramePr>
            <p:nvPr/>
          </p:nvGraphicFramePr>
          <p:xfrm>
            <a:off x="3301" y="2378"/>
            <a:ext cx="157" cy="190"/>
          </p:xfrm>
          <a:graphic>
            <a:graphicData uri="http://schemas.openxmlformats.org/presentationml/2006/ole">
              <p:oleObj spid="_x0000_s815109" name="Equation" r:id="rId7" imgW="126720" imgH="152280" progId="Equation.DSMT4">
                <p:embed/>
              </p:oleObj>
            </a:graphicData>
          </a:graphic>
        </p:graphicFrame>
        <p:sp>
          <p:nvSpPr>
            <p:cNvPr id="682015" name="Line 31"/>
            <p:cNvSpPr>
              <a:spLocks noChangeShapeType="1"/>
            </p:cNvSpPr>
            <p:nvPr/>
          </p:nvSpPr>
          <p:spPr bwMode="auto">
            <a:xfrm>
              <a:off x="2517" y="3627"/>
              <a:ext cx="1873" cy="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82016" name="Object 32"/>
            <p:cNvGraphicFramePr>
              <a:graphicFrameLocks noChangeAspect="1"/>
            </p:cNvGraphicFramePr>
            <p:nvPr/>
          </p:nvGraphicFramePr>
          <p:xfrm>
            <a:off x="4531" y="3543"/>
            <a:ext cx="154" cy="171"/>
          </p:xfrm>
          <a:graphic>
            <a:graphicData uri="http://schemas.openxmlformats.org/presentationml/2006/ole">
              <p:oleObj spid="_x0000_s815110" name="Equation" r:id="rId8" imgW="114120" imgH="126720" progId="Equation.DSMT4">
                <p:embed/>
              </p:oleObj>
            </a:graphicData>
          </a:graphic>
        </p:graphicFrame>
        <p:sp>
          <p:nvSpPr>
            <p:cNvPr id="682017" name="Line 33"/>
            <p:cNvSpPr>
              <a:spLocks noChangeShapeType="1"/>
            </p:cNvSpPr>
            <p:nvPr/>
          </p:nvSpPr>
          <p:spPr bwMode="auto">
            <a:xfrm flipV="1">
              <a:off x="3365" y="3230"/>
              <a:ext cx="631" cy="39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2018" name="Line 34"/>
            <p:cNvSpPr>
              <a:spLocks noChangeShapeType="1"/>
            </p:cNvSpPr>
            <p:nvPr/>
          </p:nvSpPr>
          <p:spPr bwMode="auto">
            <a:xfrm flipH="1" flipV="1">
              <a:off x="2942" y="2973"/>
              <a:ext cx="423" cy="65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2019" name="Line 35"/>
            <p:cNvSpPr>
              <a:spLocks noChangeShapeType="1"/>
            </p:cNvSpPr>
            <p:nvPr/>
          </p:nvSpPr>
          <p:spPr bwMode="auto">
            <a:xfrm flipV="1">
              <a:off x="3302" y="3467"/>
              <a:ext cx="110" cy="74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2020" name="Line 36"/>
            <p:cNvSpPr>
              <a:spLocks noChangeShapeType="1"/>
            </p:cNvSpPr>
            <p:nvPr/>
          </p:nvSpPr>
          <p:spPr bwMode="auto">
            <a:xfrm>
              <a:off x="3415" y="3460"/>
              <a:ext cx="65" cy="9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2021" name="Arc 37"/>
            <p:cNvSpPr>
              <a:spLocks/>
            </p:cNvSpPr>
            <p:nvPr/>
          </p:nvSpPr>
          <p:spPr bwMode="auto">
            <a:xfrm>
              <a:off x="3546" y="3513"/>
              <a:ext cx="64" cy="11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82022" name="Object 38"/>
            <p:cNvGraphicFramePr>
              <a:graphicFrameLocks noChangeAspect="1"/>
            </p:cNvGraphicFramePr>
            <p:nvPr/>
          </p:nvGraphicFramePr>
          <p:xfrm>
            <a:off x="3682" y="2989"/>
            <a:ext cx="150" cy="250"/>
          </p:xfrm>
          <a:graphic>
            <a:graphicData uri="http://schemas.openxmlformats.org/presentationml/2006/ole">
              <p:oleObj spid="_x0000_s815111" name="Equation" r:id="rId9" imgW="114120" imgH="190440" progId="Equation.DSMT4">
                <p:embed/>
              </p:oleObj>
            </a:graphicData>
          </a:graphic>
        </p:graphicFrame>
        <p:graphicFrame>
          <p:nvGraphicFramePr>
            <p:cNvPr id="682023" name="Object 39"/>
            <p:cNvGraphicFramePr>
              <a:graphicFrameLocks noChangeAspect="1"/>
            </p:cNvGraphicFramePr>
            <p:nvPr/>
          </p:nvGraphicFramePr>
          <p:xfrm>
            <a:off x="2730" y="3031"/>
            <a:ext cx="152" cy="253"/>
          </p:xfrm>
          <a:graphic>
            <a:graphicData uri="http://schemas.openxmlformats.org/presentationml/2006/ole">
              <p:oleObj spid="_x0000_s815112" name="Equation" r:id="rId10" imgW="114120" imgH="190440" progId="Equation.DSMT4">
                <p:embed/>
              </p:oleObj>
            </a:graphicData>
          </a:graphic>
        </p:graphicFrame>
        <p:graphicFrame>
          <p:nvGraphicFramePr>
            <p:cNvPr id="682026" name="Object 42"/>
            <p:cNvGraphicFramePr>
              <a:graphicFrameLocks noChangeAspect="1"/>
            </p:cNvGraphicFramePr>
            <p:nvPr/>
          </p:nvGraphicFramePr>
          <p:xfrm>
            <a:off x="3832" y="3315"/>
            <a:ext cx="179" cy="339"/>
          </p:xfrm>
          <a:graphic>
            <a:graphicData uri="http://schemas.openxmlformats.org/presentationml/2006/ole">
              <p:oleObj spid="_x0000_s815113" name="Equation" r:id="rId11" imgW="114120" imgH="215640" progId="Equation.DSMT4">
                <p:embed/>
              </p:oleObj>
            </a:graphicData>
          </a:graphic>
        </p:graphicFrame>
        <p:sp>
          <p:nvSpPr>
            <p:cNvPr id="682025" name="Line 41"/>
            <p:cNvSpPr>
              <a:spLocks noChangeShapeType="1"/>
            </p:cNvSpPr>
            <p:nvPr/>
          </p:nvSpPr>
          <p:spPr bwMode="auto">
            <a:xfrm flipV="1">
              <a:off x="3361" y="2880"/>
              <a:ext cx="1195" cy="73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2024" name="Oval 40"/>
            <p:cNvSpPr>
              <a:spLocks noChangeArrowheads="1"/>
            </p:cNvSpPr>
            <p:nvPr/>
          </p:nvSpPr>
          <p:spPr bwMode="auto">
            <a:xfrm>
              <a:off x="4513" y="2851"/>
              <a:ext cx="69" cy="6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C6743B-7613-4586-9CC2-687B6DED2623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3" name="Text Box 5"/>
          <p:cNvSpPr txBox="1">
            <a:spLocks noChangeArrowheads="1"/>
          </p:cNvSpPr>
          <p:nvPr/>
        </p:nvSpPr>
        <p:spPr bwMode="auto">
          <a:xfrm>
            <a:off x="528638" y="1235075"/>
            <a:ext cx="96202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Hence</a:t>
            </a:r>
          </a:p>
        </p:txBody>
      </p:sp>
      <p:graphicFrame>
        <p:nvGraphicFramePr>
          <p:cNvPr id="683014" name="Object 6"/>
          <p:cNvGraphicFramePr>
            <a:graphicFrameLocks noChangeAspect="1"/>
          </p:cNvGraphicFramePr>
          <p:nvPr/>
        </p:nvGraphicFramePr>
        <p:xfrm>
          <a:off x="366713" y="1755775"/>
          <a:ext cx="8537575" cy="1082675"/>
        </p:xfrm>
        <a:graphic>
          <a:graphicData uri="http://schemas.openxmlformats.org/presentationml/2006/ole">
            <p:oleObj spid="_x0000_s816130" name="Equation" r:id="rId4" imgW="3504960" imgH="444240" progId="Equation.DSMT4">
              <p:embed/>
            </p:oleObj>
          </a:graphicData>
        </a:graphic>
      </p:graphicFrame>
      <p:sp>
        <p:nvSpPr>
          <p:cNvPr id="683015" name="Text Box 7"/>
          <p:cNvSpPr txBox="1">
            <a:spLocks noChangeArrowheads="1"/>
          </p:cNvSpPr>
          <p:nvPr/>
        </p:nvSpPr>
        <p:spPr bwMode="auto">
          <a:xfrm>
            <a:off x="1979863" y="3236047"/>
            <a:ext cx="49212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or</a:t>
            </a:r>
          </a:p>
        </p:txBody>
      </p:sp>
      <p:graphicFrame>
        <p:nvGraphicFramePr>
          <p:cNvPr id="683016" name="Object 8"/>
          <p:cNvGraphicFramePr>
            <a:graphicFrameLocks noChangeAspect="1"/>
          </p:cNvGraphicFramePr>
          <p:nvPr/>
        </p:nvGraphicFramePr>
        <p:xfrm>
          <a:off x="2465388" y="3511097"/>
          <a:ext cx="3423783" cy="974725"/>
        </p:xfrm>
        <a:graphic>
          <a:graphicData uri="http://schemas.openxmlformats.org/presentationml/2006/ole">
            <p:oleObj spid="_x0000_s816131" name="Equation" r:id="rId5" imgW="1739880" imgH="419040" progId="Equation.DSMT4">
              <p:embed/>
            </p:oleObj>
          </a:graphicData>
        </a:graphic>
      </p:graphicFrame>
      <p:sp>
        <p:nvSpPr>
          <p:cNvPr id="683017" name="Text Box 9"/>
          <p:cNvSpPr txBox="1">
            <a:spLocks noChangeArrowheads="1"/>
          </p:cNvSpPr>
          <p:nvPr/>
        </p:nvSpPr>
        <p:spPr bwMode="auto">
          <a:xfrm>
            <a:off x="2776538" y="5024440"/>
            <a:ext cx="471487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or</a:t>
            </a:r>
          </a:p>
        </p:txBody>
      </p:sp>
      <p:graphicFrame>
        <p:nvGraphicFramePr>
          <p:cNvPr id="683018" name="Object 10"/>
          <p:cNvGraphicFramePr>
            <a:graphicFrameLocks noChangeAspect="1"/>
          </p:cNvGraphicFramePr>
          <p:nvPr/>
        </p:nvGraphicFramePr>
        <p:xfrm>
          <a:off x="3314700" y="5315860"/>
          <a:ext cx="2748643" cy="995363"/>
        </p:xfrm>
        <a:graphic>
          <a:graphicData uri="http://schemas.openxmlformats.org/presentationml/2006/ole">
            <p:oleObj spid="_x0000_s816132" name="Equation" r:id="rId6" imgW="990360" imgH="380880" progId="Equation.DSMT4">
              <p:embed/>
            </p:oleObj>
          </a:graphicData>
        </a:graphic>
      </p:graphicFrame>
      <p:sp>
        <p:nvSpPr>
          <p:cNvPr id="683019" name="Line 11"/>
          <p:cNvSpPr>
            <a:spLocks noChangeShapeType="1"/>
          </p:cNvSpPr>
          <p:nvPr/>
        </p:nvSpPr>
        <p:spPr bwMode="auto">
          <a:xfrm flipV="1">
            <a:off x="2660650" y="1652588"/>
            <a:ext cx="1201738" cy="113347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83020" name="Line 12"/>
          <p:cNvSpPr>
            <a:spLocks noChangeShapeType="1"/>
          </p:cNvSpPr>
          <p:nvPr/>
        </p:nvSpPr>
        <p:spPr bwMode="auto">
          <a:xfrm flipV="1">
            <a:off x="5861050" y="1671638"/>
            <a:ext cx="1201738" cy="124142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83021" name="Text Box 13"/>
          <p:cNvSpPr txBox="1">
            <a:spLocks noChangeArrowheads="1"/>
          </p:cNvSpPr>
          <p:nvPr/>
        </p:nvSpPr>
        <p:spPr bwMode="auto">
          <a:xfrm>
            <a:off x="5254625" y="1217613"/>
            <a:ext cx="9588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cancels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C6743B-7613-4586-9CC2-687B6DED2623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93737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Appendix </a:t>
            </a: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5" name="Text Box 3"/>
          <p:cNvSpPr txBox="1">
            <a:spLocks noChangeArrowheads="1"/>
          </p:cNvSpPr>
          <p:nvPr/>
        </p:nvSpPr>
        <p:spPr bwMode="auto">
          <a:xfrm>
            <a:off x="1889248" y="800827"/>
            <a:ext cx="51117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or</a:t>
            </a:r>
          </a:p>
        </p:txBody>
      </p:sp>
      <p:sp>
        <p:nvSpPr>
          <p:cNvPr id="684037" name="Text Box 5"/>
          <p:cNvSpPr txBox="1">
            <a:spLocks noChangeArrowheads="1"/>
          </p:cNvSpPr>
          <p:nvPr/>
        </p:nvSpPr>
        <p:spPr bwMode="auto">
          <a:xfrm>
            <a:off x="756206" y="2577853"/>
            <a:ext cx="638754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For a </a:t>
            </a:r>
            <a:r>
              <a:rPr lang="en-US" u="sng" dirty="0" smtClean="0">
                <a:solidFill>
                  <a:schemeClr val="bg1"/>
                </a:solidFill>
              </a:rPr>
              <a:t>horizontal electric current source</a:t>
            </a:r>
            <a:r>
              <a:rPr lang="en-US" dirty="0" smtClean="0">
                <a:solidFill>
                  <a:schemeClr val="bg1"/>
                </a:solidFill>
              </a:rPr>
              <a:t>, we then have: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84041" name="Object 9"/>
          <p:cNvGraphicFramePr>
            <a:graphicFrameLocks noChangeAspect="1"/>
          </p:cNvGraphicFramePr>
          <p:nvPr/>
        </p:nvGraphicFramePr>
        <p:xfrm>
          <a:off x="2451718" y="1283378"/>
          <a:ext cx="4303713" cy="949325"/>
        </p:xfrm>
        <a:graphic>
          <a:graphicData uri="http://schemas.openxmlformats.org/presentationml/2006/ole">
            <p:oleObj spid="_x0000_s817154" name="Equation" r:id="rId4" imgW="1726920" imgH="380880" progId="Equation.DSMT4">
              <p:embed/>
            </p:oleObj>
          </a:graphicData>
        </a:graphic>
      </p:graphicFrame>
      <p:graphicFrame>
        <p:nvGraphicFramePr>
          <p:cNvPr id="684042" name="Object 10"/>
          <p:cNvGraphicFramePr>
            <a:graphicFrameLocks noChangeAspect="1"/>
          </p:cNvGraphicFramePr>
          <p:nvPr/>
        </p:nvGraphicFramePr>
        <p:xfrm>
          <a:off x="1659556" y="3042620"/>
          <a:ext cx="5964237" cy="1936750"/>
        </p:xfrm>
        <a:graphic>
          <a:graphicData uri="http://schemas.openxmlformats.org/presentationml/2006/ole">
            <p:oleObj spid="_x0000_s817155" name="Equation" r:id="rId5" imgW="2463480" imgH="799920" progId="Equation.DSMT4">
              <p:embed/>
            </p:oleObj>
          </a:graphicData>
        </a:graphic>
      </p:graphicFrame>
      <p:graphicFrame>
        <p:nvGraphicFramePr>
          <p:cNvPr id="684043" name="Object 11"/>
          <p:cNvGraphicFramePr>
            <a:graphicFrameLocks noChangeAspect="1"/>
          </p:cNvGraphicFramePr>
          <p:nvPr/>
        </p:nvGraphicFramePr>
        <p:xfrm>
          <a:off x="2213985" y="5540918"/>
          <a:ext cx="4955272" cy="991054"/>
        </p:xfrm>
        <a:graphic>
          <a:graphicData uri="http://schemas.openxmlformats.org/presentationml/2006/ole">
            <p:oleObj spid="_x0000_s817156" name="Equation" r:id="rId6" imgW="1904760" imgH="380880" progId="Equation.DSMT4">
              <p:embed/>
            </p:oleObj>
          </a:graphicData>
        </a:graphic>
      </p:graphicFrame>
      <p:sp>
        <p:nvSpPr>
          <p:cNvPr id="684044" name="Text Box 12"/>
          <p:cNvSpPr txBox="1">
            <a:spLocks noChangeArrowheads="1"/>
          </p:cNvSpPr>
          <p:nvPr/>
        </p:nvSpPr>
        <p:spPr bwMode="auto">
          <a:xfrm>
            <a:off x="754272" y="5062478"/>
            <a:ext cx="229552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result is then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C6743B-7613-4586-9CC2-687B6DED2623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93737" y="0"/>
            <a:ext cx="8805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Appendix </a:t>
            </a: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1" name="Text Box 3"/>
          <p:cNvSpPr txBox="1">
            <a:spLocks noChangeArrowheads="1"/>
          </p:cNvSpPr>
          <p:nvPr/>
        </p:nvSpPr>
        <p:spPr bwMode="auto">
          <a:xfrm>
            <a:off x="379413" y="3033713"/>
            <a:ext cx="5068887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Integrating over the </a:t>
            </a:r>
            <a:r>
              <a:rPr lang="en-US" i="1" dirty="0" smtClean="0">
                <a:solidFill>
                  <a:schemeClr val="bg1"/>
                </a:solidFill>
                <a:sym typeface="Symbol" pitchFamily="18" charset="2"/>
              </a:rPr>
              <a:t> 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-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function</a:t>
            </a:r>
            <a:r>
              <a:rPr lang="en-US" dirty="0">
                <a:solidFill>
                  <a:schemeClr val="bg1"/>
                </a:solidFill>
              </a:rPr>
              <a:t>, we have:</a:t>
            </a:r>
          </a:p>
        </p:txBody>
      </p:sp>
      <p:graphicFrame>
        <p:nvGraphicFramePr>
          <p:cNvPr id="693254" name="Object 6"/>
          <p:cNvGraphicFramePr>
            <a:graphicFrameLocks noChangeAspect="1"/>
          </p:cNvGraphicFramePr>
          <p:nvPr/>
        </p:nvGraphicFramePr>
        <p:xfrm>
          <a:off x="203200" y="1217613"/>
          <a:ext cx="8624888" cy="1389062"/>
        </p:xfrm>
        <a:graphic>
          <a:graphicData uri="http://schemas.openxmlformats.org/presentationml/2006/ole">
            <p:oleObj spid="_x0000_s693254" name="Equation" r:id="rId4" imgW="4178160" imgH="672840" progId="Equation.DSMT4">
              <p:embed/>
            </p:oleObj>
          </a:graphicData>
        </a:graphic>
      </p:graphicFrame>
      <p:graphicFrame>
        <p:nvGraphicFramePr>
          <p:cNvPr id="693255" name="Object 7"/>
          <p:cNvGraphicFramePr>
            <a:graphicFrameLocks noChangeAspect="1"/>
          </p:cNvGraphicFramePr>
          <p:nvPr/>
        </p:nvGraphicFramePr>
        <p:xfrm>
          <a:off x="349250" y="3543300"/>
          <a:ext cx="8572500" cy="865188"/>
        </p:xfrm>
        <a:graphic>
          <a:graphicData uri="http://schemas.openxmlformats.org/presentationml/2006/ole">
            <p:oleObj spid="_x0000_s693255" name="Equation" r:id="rId5" imgW="4152600" imgH="419040" progId="Equation.DSMT4">
              <p:embed/>
            </p:oleObj>
          </a:graphicData>
        </a:graphic>
      </p:graphicFrame>
      <p:graphicFrame>
        <p:nvGraphicFramePr>
          <p:cNvPr id="693256" name="Object 8"/>
          <p:cNvGraphicFramePr>
            <a:graphicFrameLocks noChangeAspect="1"/>
          </p:cNvGraphicFramePr>
          <p:nvPr/>
        </p:nvGraphicFramePr>
        <p:xfrm>
          <a:off x="3399590" y="5115565"/>
          <a:ext cx="1417637" cy="444500"/>
        </p:xfrm>
        <a:graphic>
          <a:graphicData uri="http://schemas.openxmlformats.org/presentationml/2006/ole">
            <p:oleObj spid="_x0000_s693256" name="Equation" r:id="rId6" imgW="685800" imgH="215640" progId="Equation.DSMT4">
              <p:embed/>
            </p:oleObj>
          </a:graphicData>
        </a:graphic>
      </p:graphicFrame>
      <p:sp>
        <p:nvSpPr>
          <p:cNvPr id="693257" name="Text Box 9"/>
          <p:cNvSpPr txBox="1">
            <a:spLocks noChangeArrowheads="1"/>
          </p:cNvSpPr>
          <p:nvPr/>
        </p:nvSpPr>
        <p:spPr bwMode="auto">
          <a:xfrm>
            <a:off x="15065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sp>
        <p:nvSpPr>
          <p:cNvPr id="693258" name="Text Box 10"/>
          <p:cNvSpPr txBox="1">
            <a:spLocks noChangeArrowheads="1"/>
          </p:cNvSpPr>
          <p:nvPr/>
        </p:nvSpPr>
        <p:spPr bwMode="auto">
          <a:xfrm>
            <a:off x="1154113" y="5141913"/>
            <a:ext cx="2433637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where we now have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2" name="Object 9"/>
          <p:cNvGraphicFramePr>
            <a:graphicFrameLocks noChangeAspect="1"/>
          </p:cNvGraphicFramePr>
          <p:nvPr/>
        </p:nvGraphicFramePr>
        <p:xfrm>
          <a:off x="688975" y="5797550"/>
          <a:ext cx="3543300" cy="576263"/>
        </p:xfrm>
        <a:graphic>
          <a:graphicData uri="http://schemas.openxmlformats.org/presentationml/2006/ole">
            <p:oleObj spid="_x0000_s693257" name="Equation" r:id="rId7" imgW="1714320" imgH="279360" progId="Equation.DSMT4">
              <p:embed/>
            </p:oleObj>
          </a:graphicData>
        </a:graphic>
      </p:graphicFrame>
      <p:graphicFrame>
        <p:nvGraphicFramePr>
          <p:cNvPr id="3" name="Object 10"/>
          <p:cNvGraphicFramePr>
            <a:graphicFrameLocks noChangeAspect="1"/>
          </p:cNvGraphicFramePr>
          <p:nvPr/>
        </p:nvGraphicFramePr>
        <p:xfrm>
          <a:off x="4702175" y="5759450"/>
          <a:ext cx="3516313" cy="576263"/>
        </p:xfrm>
        <a:graphic>
          <a:graphicData uri="http://schemas.openxmlformats.org/presentationml/2006/ole">
            <p:oleObj spid="_x0000_s693258" name="Equation" r:id="rId8" imgW="1701720" imgH="279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5" name="Text Box 3"/>
          <p:cNvSpPr txBox="1">
            <a:spLocks noChangeArrowheads="1"/>
          </p:cNvSpPr>
          <p:nvPr/>
        </p:nvSpPr>
        <p:spPr bwMode="auto">
          <a:xfrm>
            <a:off x="377209" y="1035169"/>
            <a:ext cx="46815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Enforce </a:t>
            </a:r>
            <a:r>
              <a:rPr lang="en-US" sz="2000" dirty="0">
                <a:solidFill>
                  <a:schemeClr val="hlink"/>
                </a:solidFill>
              </a:rPr>
              <a:t>EFIE</a:t>
            </a:r>
            <a:r>
              <a:rPr lang="en-US" sz="2000" dirty="0">
                <a:solidFill>
                  <a:schemeClr val="bg1"/>
                </a:solidFill>
              </a:rPr>
              <a:t> using </a:t>
            </a:r>
            <a:r>
              <a:rPr lang="en-US" sz="2000" dirty="0" err="1">
                <a:solidFill>
                  <a:schemeClr val="hlink"/>
                </a:solidFill>
              </a:rPr>
              <a:t>Galerkin’s</a:t>
            </a:r>
            <a:r>
              <a:rPr lang="en-US" sz="2000" dirty="0">
                <a:solidFill>
                  <a:schemeClr val="hlink"/>
                </a:solidFill>
              </a:rPr>
              <a:t> method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</a:p>
        </p:txBody>
      </p:sp>
      <p:graphicFrame>
        <p:nvGraphicFramePr>
          <p:cNvPr id="694277" name="Object 5"/>
          <p:cNvGraphicFramePr>
            <a:graphicFrameLocks noChangeAspect="1"/>
          </p:cNvGraphicFramePr>
          <p:nvPr/>
        </p:nvGraphicFramePr>
        <p:xfrm>
          <a:off x="273050" y="3944938"/>
          <a:ext cx="8756650" cy="812800"/>
        </p:xfrm>
        <a:graphic>
          <a:graphicData uri="http://schemas.openxmlformats.org/presentationml/2006/ole">
            <p:oleObj spid="_x0000_s694277" name="Equation" r:id="rId4" imgW="4241520" imgH="393480" progId="Equation.DSMT4">
              <p:embed/>
            </p:oleObj>
          </a:graphicData>
        </a:graphic>
      </p:graphicFrame>
      <p:graphicFrame>
        <p:nvGraphicFramePr>
          <p:cNvPr id="694279" name="Object 7"/>
          <p:cNvGraphicFramePr>
            <a:graphicFrameLocks noChangeAspect="1"/>
          </p:cNvGraphicFramePr>
          <p:nvPr/>
        </p:nvGraphicFramePr>
        <p:xfrm>
          <a:off x="1519024" y="1553310"/>
          <a:ext cx="3040063" cy="812800"/>
        </p:xfrm>
        <a:graphic>
          <a:graphicData uri="http://schemas.openxmlformats.org/presentationml/2006/ole">
            <p:oleObj spid="_x0000_s694279" name="Equation" r:id="rId5" imgW="1473120" imgH="393480" progId="Equation.DSMT4">
              <p:embed/>
            </p:oleObj>
          </a:graphicData>
        </a:graphic>
      </p:graphicFrame>
      <p:graphicFrame>
        <p:nvGraphicFramePr>
          <p:cNvPr id="694280" name="Object 8"/>
          <p:cNvGraphicFramePr>
            <a:graphicFrameLocks noChangeAspect="1"/>
          </p:cNvGraphicFramePr>
          <p:nvPr/>
        </p:nvGraphicFramePr>
        <p:xfrm>
          <a:off x="1063625" y="5502275"/>
          <a:ext cx="7366000" cy="865188"/>
        </p:xfrm>
        <a:graphic>
          <a:graphicData uri="http://schemas.openxmlformats.org/presentationml/2006/ole">
            <p:oleObj spid="_x0000_s694280" name="Equation" r:id="rId6" imgW="3568680" imgH="419040" progId="Equation.DSMT4">
              <p:embed/>
            </p:oleObj>
          </a:graphicData>
        </a:graphic>
      </p:graphicFrame>
      <p:sp>
        <p:nvSpPr>
          <p:cNvPr id="694281" name="Text Box 9"/>
          <p:cNvSpPr txBox="1">
            <a:spLocks noChangeArrowheads="1"/>
          </p:cNvSpPr>
          <p:nvPr/>
        </p:nvSpPr>
        <p:spPr bwMode="auto">
          <a:xfrm>
            <a:off x="15192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grpSp>
        <p:nvGrpSpPr>
          <p:cNvPr id="694295" name="Group 23"/>
          <p:cNvGrpSpPr>
            <a:grpSpLocks/>
          </p:cNvGrpSpPr>
          <p:nvPr/>
        </p:nvGrpSpPr>
        <p:grpSpPr bwMode="auto">
          <a:xfrm>
            <a:off x="7502525" y="1270000"/>
            <a:ext cx="1287463" cy="2011363"/>
            <a:chOff x="4726" y="800"/>
            <a:chExt cx="811" cy="1267"/>
          </a:xfrm>
        </p:grpSpPr>
        <p:sp>
          <p:nvSpPr>
            <p:cNvPr id="694283" name="Rectangle 11"/>
            <p:cNvSpPr>
              <a:spLocks noChangeArrowheads="1"/>
            </p:cNvSpPr>
            <p:nvPr/>
          </p:nvSpPr>
          <p:spPr bwMode="auto">
            <a:xfrm>
              <a:off x="4727" y="800"/>
              <a:ext cx="169" cy="848"/>
            </a:xfrm>
            <a:prstGeom prst="rect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84" name="Line 12"/>
            <p:cNvSpPr>
              <a:spLocks noChangeShapeType="1"/>
            </p:cNvSpPr>
            <p:nvPr/>
          </p:nvSpPr>
          <p:spPr bwMode="auto">
            <a:xfrm>
              <a:off x="4816" y="1504"/>
              <a:ext cx="0" cy="2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4285" name="Line 13"/>
            <p:cNvSpPr>
              <a:spLocks noChangeShapeType="1"/>
            </p:cNvSpPr>
            <p:nvPr/>
          </p:nvSpPr>
          <p:spPr bwMode="auto">
            <a:xfrm>
              <a:off x="5000" y="1216"/>
              <a:ext cx="28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4286" name="Text Box 14"/>
            <p:cNvSpPr txBox="1">
              <a:spLocks noChangeArrowheads="1"/>
            </p:cNvSpPr>
            <p:nvPr/>
          </p:nvSpPr>
          <p:spPr bwMode="auto">
            <a:xfrm>
              <a:off x="4726" y="1817"/>
              <a:ext cx="187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694287" name="Text Box 15"/>
            <p:cNvSpPr txBox="1">
              <a:spLocks noChangeArrowheads="1"/>
            </p:cNvSpPr>
            <p:nvPr/>
          </p:nvSpPr>
          <p:spPr bwMode="auto">
            <a:xfrm>
              <a:off x="5350" y="1065"/>
              <a:ext cx="187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694288" name="Line 16"/>
            <p:cNvSpPr>
              <a:spLocks noChangeShapeType="1"/>
            </p:cNvSpPr>
            <p:nvPr/>
          </p:nvSpPr>
          <p:spPr bwMode="auto">
            <a:xfrm>
              <a:off x="4732" y="1216"/>
              <a:ext cx="160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94289" name="Text Box 17"/>
          <p:cNvSpPr txBox="1">
            <a:spLocks noChangeArrowheads="1"/>
          </p:cNvSpPr>
          <p:nvPr/>
        </p:nvSpPr>
        <p:spPr bwMode="auto">
          <a:xfrm>
            <a:off x="5086351" y="1470025"/>
            <a:ext cx="220345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The EFIE is enforced on the red line.</a:t>
            </a:r>
          </a:p>
        </p:txBody>
      </p:sp>
      <p:sp>
        <p:nvSpPr>
          <p:cNvPr id="694290" name="Text Box 18"/>
          <p:cNvSpPr txBox="1">
            <a:spLocks noChangeArrowheads="1"/>
          </p:cNvSpPr>
          <p:nvPr/>
        </p:nvSpPr>
        <p:spPr bwMode="auto">
          <a:xfrm>
            <a:off x="215900" y="5068888"/>
            <a:ext cx="569753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Substituting into the EFIE integral, we have</a:t>
            </a:r>
          </a:p>
        </p:txBody>
      </p:sp>
      <p:sp>
        <p:nvSpPr>
          <p:cNvPr id="694291" name="Text Box 19"/>
          <p:cNvSpPr txBox="1">
            <a:spLocks noChangeArrowheads="1"/>
          </p:cNvSpPr>
          <p:nvPr/>
        </p:nvSpPr>
        <p:spPr bwMode="auto">
          <a:xfrm>
            <a:off x="410764" y="2820988"/>
            <a:ext cx="103663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where</a:t>
            </a:r>
          </a:p>
        </p:txBody>
      </p:sp>
      <p:graphicFrame>
        <p:nvGraphicFramePr>
          <p:cNvPr id="694292" name="Object 20"/>
          <p:cNvGraphicFramePr>
            <a:graphicFrameLocks noChangeAspect="1"/>
          </p:cNvGraphicFramePr>
          <p:nvPr/>
        </p:nvGraphicFramePr>
        <p:xfrm>
          <a:off x="1305896" y="2808927"/>
          <a:ext cx="1493837" cy="446088"/>
        </p:xfrm>
        <a:graphic>
          <a:graphicData uri="http://schemas.openxmlformats.org/presentationml/2006/ole">
            <p:oleObj spid="_x0000_s694292" name="Equation" r:id="rId7" imgW="723600" imgH="215640" progId="Equation.DSMT4">
              <p:embed/>
            </p:oleObj>
          </a:graphicData>
        </a:graphic>
      </p:graphicFrame>
      <p:sp>
        <p:nvSpPr>
          <p:cNvPr id="694293" name="Text Box 21"/>
          <p:cNvSpPr txBox="1">
            <a:spLocks noChangeArrowheads="1"/>
          </p:cNvSpPr>
          <p:nvPr/>
        </p:nvSpPr>
        <p:spPr bwMode="auto">
          <a:xfrm>
            <a:off x="444500" y="3608388"/>
            <a:ext cx="151923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Recall that</a:t>
            </a:r>
          </a:p>
        </p:txBody>
      </p:sp>
      <p:sp>
        <p:nvSpPr>
          <p:cNvPr id="694294" name="Text Box 22"/>
          <p:cNvSpPr txBox="1">
            <a:spLocks noChangeArrowheads="1"/>
          </p:cNvSpPr>
          <p:nvPr/>
        </p:nvSpPr>
        <p:spPr bwMode="auto">
          <a:xfrm>
            <a:off x="3014685" y="2855913"/>
            <a:ext cx="353060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(testing function = basis function)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0661" name="Object 5"/>
          <p:cNvGraphicFramePr>
            <a:graphicFrameLocks noChangeAspect="1"/>
          </p:cNvGraphicFramePr>
          <p:nvPr/>
        </p:nvGraphicFramePr>
        <p:xfrm>
          <a:off x="1760538" y="5375775"/>
          <a:ext cx="5740400" cy="812800"/>
        </p:xfrm>
        <a:graphic>
          <a:graphicData uri="http://schemas.openxmlformats.org/presentationml/2006/ole">
            <p:oleObj spid="_x0000_s710661" name="Equation" r:id="rId4" imgW="2781000" imgH="393480" progId="Equation.DSMT4">
              <p:embed/>
            </p:oleObj>
          </a:graphicData>
        </a:graphic>
      </p:graphicFrame>
      <p:sp>
        <p:nvSpPr>
          <p:cNvPr id="710662" name="Text Box 6"/>
          <p:cNvSpPr txBox="1">
            <a:spLocks noChangeArrowheads="1"/>
          </p:cNvSpPr>
          <p:nvPr/>
        </p:nvSpPr>
        <p:spPr bwMode="auto">
          <a:xfrm>
            <a:off x="14811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sp>
        <p:nvSpPr>
          <p:cNvPr id="710670" name="Text Box 14"/>
          <p:cNvSpPr txBox="1">
            <a:spLocks noChangeArrowheads="1"/>
          </p:cNvSpPr>
          <p:nvPr/>
        </p:nvSpPr>
        <p:spPr bwMode="auto">
          <a:xfrm>
            <a:off x="190500" y="4815388"/>
            <a:ext cx="538003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Since the Bessel function is an even function, </a:t>
            </a:r>
          </a:p>
        </p:txBody>
      </p:sp>
      <p:graphicFrame>
        <p:nvGraphicFramePr>
          <p:cNvPr id="710672" name="Object 16"/>
          <p:cNvGraphicFramePr>
            <a:graphicFrameLocks noChangeAspect="1"/>
          </p:cNvGraphicFramePr>
          <p:nvPr/>
        </p:nvGraphicFramePr>
        <p:xfrm>
          <a:off x="1214438" y="1196975"/>
          <a:ext cx="6630987" cy="812800"/>
        </p:xfrm>
        <a:graphic>
          <a:graphicData uri="http://schemas.openxmlformats.org/presentationml/2006/ole">
            <p:oleObj spid="_x0000_s710672" name="Equation" r:id="rId5" imgW="3213000" imgH="393480" progId="Equation.DSMT4">
              <p:embed/>
            </p:oleObj>
          </a:graphicData>
        </a:graphic>
      </p:graphicFrame>
      <p:graphicFrame>
        <p:nvGraphicFramePr>
          <p:cNvPr id="710673" name="Object 17"/>
          <p:cNvGraphicFramePr>
            <a:graphicFrameLocks noChangeAspect="1"/>
          </p:cNvGraphicFramePr>
          <p:nvPr/>
        </p:nvGraphicFramePr>
        <p:xfrm>
          <a:off x="1222375" y="3292475"/>
          <a:ext cx="6970713" cy="812800"/>
        </p:xfrm>
        <a:graphic>
          <a:graphicData uri="http://schemas.openxmlformats.org/presentationml/2006/ole">
            <p:oleObj spid="_x0000_s710673" name="Equation" r:id="rId6" imgW="3377880" imgH="393480" progId="Equation.DSMT4">
              <p:embed/>
            </p:oleObj>
          </a:graphicData>
        </a:graphic>
      </p:graphicFrame>
      <p:sp>
        <p:nvSpPr>
          <p:cNvPr id="710674" name="Text Box 18"/>
          <p:cNvSpPr txBox="1">
            <a:spLocks noChangeArrowheads="1"/>
          </p:cNvSpPr>
          <p:nvPr/>
        </p:nvSpPr>
        <p:spPr bwMode="auto">
          <a:xfrm>
            <a:off x="292100" y="2706688"/>
            <a:ext cx="658495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Since the testing function is the same as the basis function,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9" name="Text Box 3"/>
          <p:cNvSpPr txBox="1">
            <a:spLocks noChangeArrowheads="1"/>
          </p:cNvSpPr>
          <p:nvPr/>
        </p:nvSpPr>
        <p:spPr bwMode="auto">
          <a:xfrm>
            <a:off x="646113" y="1150938"/>
            <a:ext cx="305911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Using symmetry, we have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95302" name="Object 6"/>
          <p:cNvGraphicFramePr>
            <a:graphicFrameLocks noChangeAspect="1"/>
          </p:cNvGraphicFramePr>
          <p:nvPr/>
        </p:nvGraphicFramePr>
        <p:xfrm>
          <a:off x="885825" y="1720850"/>
          <a:ext cx="7073900" cy="1100138"/>
        </p:xfrm>
        <a:graphic>
          <a:graphicData uri="http://schemas.openxmlformats.org/presentationml/2006/ole">
            <p:oleObj spid="_x0000_s695302" name="Equation" r:id="rId4" imgW="2692080" imgH="419040" progId="Equation.DSMT4">
              <p:embed/>
            </p:oleObj>
          </a:graphicData>
        </a:graphic>
      </p:graphicFrame>
      <p:sp>
        <p:nvSpPr>
          <p:cNvPr id="695303" name="Text Box 7"/>
          <p:cNvSpPr txBox="1">
            <a:spLocks noChangeArrowheads="1"/>
          </p:cNvSpPr>
          <p:nvPr/>
        </p:nvSpPr>
        <p:spPr bwMode="auto">
          <a:xfrm>
            <a:off x="404813" y="4303663"/>
            <a:ext cx="584160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is a transcendental equation of the following form:</a:t>
            </a:r>
          </a:p>
        </p:txBody>
      </p:sp>
      <p:graphicFrame>
        <p:nvGraphicFramePr>
          <p:cNvPr id="695304" name="Object 8"/>
          <p:cNvGraphicFramePr>
            <a:graphicFrameLocks noChangeAspect="1"/>
          </p:cNvGraphicFramePr>
          <p:nvPr/>
        </p:nvGraphicFramePr>
        <p:xfrm>
          <a:off x="2319564" y="4819664"/>
          <a:ext cx="1635125" cy="566737"/>
        </p:xfrm>
        <a:graphic>
          <a:graphicData uri="http://schemas.openxmlformats.org/presentationml/2006/ole">
            <p:oleObj spid="_x0000_s695304" name="Equation" r:id="rId5" imgW="622080" imgH="215640" progId="Equation.DSMT4">
              <p:embed/>
            </p:oleObj>
          </a:graphicData>
        </a:graphic>
      </p:graphicFrame>
      <p:graphicFrame>
        <p:nvGraphicFramePr>
          <p:cNvPr id="695305" name="Object 9"/>
          <p:cNvGraphicFramePr>
            <a:graphicFrameLocks noChangeAspect="1"/>
          </p:cNvGraphicFramePr>
          <p:nvPr/>
        </p:nvGraphicFramePr>
        <p:xfrm>
          <a:off x="3473448" y="3017384"/>
          <a:ext cx="1590500" cy="498701"/>
        </p:xfrm>
        <a:graphic>
          <a:graphicData uri="http://schemas.openxmlformats.org/presentationml/2006/ole">
            <p:oleObj spid="_x0000_s695305" name="Equation" r:id="rId6" imgW="685800" imgH="215640" progId="Equation.DSMT4">
              <p:embed/>
            </p:oleObj>
          </a:graphicData>
        </a:graphic>
      </p:graphicFrame>
      <p:sp>
        <p:nvSpPr>
          <p:cNvPr id="695306" name="Text Box 10"/>
          <p:cNvSpPr txBox="1">
            <a:spLocks noChangeArrowheads="1"/>
          </p:cNvSpPr>
          <p:nvPr/>
        </p:nvSpPr>
        <p:spPr bwMode="auto">
          <a:xfrm>
            <a:off x="2686438" y="5872224"/>
            <a:ext cx="88106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Note:</a:t>
            </a:r>
          </a:p>
        </p:txBody>
      </p:sp>
      <p:graphicFrame>
        <p:nvGraphicFramePr>
          <p:cNvPr id="695307" name="Object 11"/>
          <p:cNvGraphicFramePr>
            <a:graphicFrameLocks noChangeAspect="1"/>
          </p:cNvGraphicFramePr>
          <p:nvPr/>
        </p:nvGraphicFramePr>
        <p:xfrm>
          <a:off x="3480300" y="5874451"/>
          <a:ext cx="1365250" cy="392113"/>
        </p:xfrm>
        <a:graphic>
          <a:graphicData uri="http://schemas.openxmlformats.org/presentationml/2006/ole">
            <p:oleObj spid="_x0000_s695307" name="Equation" r:id="rId7" imgW="660240" imgH="190440" progId="Equation.DSMT4">
              <p:embed/>
            </p:oleObj>
          </a:graphicData>
        </a:graphic>
      </p:graphicFrame>
      <p:sp>
        <p:nvSpPr>
          <p:cNvPr id="695308" name="Text Box 12"/>
          <p:cNvSpPr txBox="1">
            <a:spLocks noChangeArrowheads="1"/>
          </p:cNvSpPr>
          <p:nvPr/>
        </p:nvSpPr>
        <p:spPr bwMode="auto">
          <a:xfrm>
            <a:off x="15319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0172" y="3016331"/>
            <a:ext cx="2565070" cy="107721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Note: </a:t>
            </a:r>
          </a:p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The Michalski functions are calculated  in closed form later.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51367" y="4940134"/>
            <a:ext cx="4600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We have to solve this equation numerically.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3" name="Text Box 3"/>
          <p:cNvSpPr txBox="1">
            <a:spLocks noChangeArrowheads="1"/>
          </p:cNvSpPr>
          <p:nvPr/>
        </p:nvSpPr>
        <p:spPr bwMode="auto">
          <a:xfrm>
            <a:off x="665163" y="1065213"/>
            <a:ext cx="195103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Branch points:</a:t>
            </a:r>
          </a:p>
        </p:txBody>
      </p:sp>
      <p:graphicFrame>
        <p:nvGraphicFramePr>
          <p:cNvPr id="696362" name="Object 42"/>
          <p:cNvGraphicFramePr>
            <a:graphicFrameLocks noChangeAspect="1"/>
          </p:cNvGraphicFramePr>
          <p:nvPr/>
        </p:nvGraphicFramePr>
        <p:xfrm>
          <a:off x="4240212" y="5910943"/>
          <a:ext cx="2310423" cy="604157"/>
        </p:xfrm>
        <a:graphic>
          <a:graphicData uri="http://schemas.openxmlformats.org/presentationml/2006/ole">
            <p:oleObj spid="_x0000_s696362" name="Equation" r:id="rId4" imgW="965160" imgH="253800" progId="Equation.DSMT4">
              <p:embed/>
            </p:oleObj>
          </a:graphicData>
        </a:graphic>
      </p:graphicFrame>
      <p:sp>
        <p:nvSpPr>
          <p:cNvPr id="696364" name="AutoShape 44"/>
          <p:cNvSpPr>
            <a:spLocks noChangeArrowheads="1"/>
          </p:cNvSpPr>
          <p:nvPr/>
        </p:nvSpPr>
        <p:spPr bwMode="auto">
          <a:xfrm>
            <a:off x="3421516" y="6156778"/>
            <a:ext cx="438150" cy="193675"/>
          </a:xfrm>
          <a:prstGeom prst="rightArrow">
            <a:avLst>
              <a:gd name="adj1" fmla="val 50000"/>
              <a:gd name="adj2" fmla="val 56557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67" name="Text Box 47"/>
          <p:cNvSpPr txBox="1">
            <a:spLocks noChangeArrowheads="1"/>
          </p:cNvSpPr>
          <p:nvPr/>
        </p:nvSpPr>
        <p:spPr bwMode="auto">
          <a:xfrm>
            <a:off x="1519238" y="0"/>
            <a:ext cx="62166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Microstrip Line (cont.)</a:t>
            </a:r>
          </a:p>
        </p:txBody>
      </p:sp>
      <p:graphicFrame>
        <p:nvGraphicFramePr>
          <p:cNvPr id="696372" name="Object 52"/>
          <p:cNvGraphicFramePr>
            <a:graphicFrameLocks noChangeAspect="1"/>
          </p:cNvGraphicFramePr>
          <p:nvPr/>
        </p:nvGraphicFramePr>
        <p:xfrm>
          <a:off x="1668463" y="1630363"/>
          <a:ext cx="4038600" cy="627062"/>
        </p:xfrm>
        <a:graphic>
          <a:graphicData uri="http://schemas.openxmlformats.org/presentationml/2006/ole">
            <p:oleObj spid="_x0000_s696372" name="Equation" r:id="rId5" imgW="1549080" imgH="241200" progId="Equation.DSMT4">
              <p:embed/>
            </p:oleObj>
          </a:graphicData>
        </a:graphic>
      </p:graphicFrame>
      <p:graphicFrame>
        <p:nvGraphicFramePr>
          <p:cNvPr id="696373" name="Object 53"/>
          <p:cNvGraphicFramePr>
            <a:graphicFrameLocks noChangeAspect="1"/>
          </p:cNvGraphicFramePr>
          <p:nvPr/>
        </p:nvGraphicFramePr>
        <p:xfrm>
          <a:off x="2573338" y="2624138"/>
          <a:ext cx="5262562" cy="2724150"/>
        </p:xfrm>
        <a:graphic>
          <a:graphicData uri="http://schemas.openxmlformats.org/presentationml/2006/ole">
            <p:oleObj spid="_x0000_s696373" name="Equation" r:id="rId6" imgW="2273040" imgH="1180800" progId="Equation.DSMT4">
              <p:embed/>
            </p:oleObj>
          </a:graphicData>
        </a:graphic>
      </p:graphicFrame>
      <p:sp>
        <p:nvSpPr>
          <p:cNvPr id="696374" name="Text Box 54"/>
          <p:cNvSpPr txBox="1">
            <a:spLocks noChangeArrowheads="1"/>
          </p:cNvSpPr>
          <p:nvPr/>
        </p:nvSpPr>
        <p:spPr bwMode="auto">
          <a:xfrm>
            <a:off x="1458845" y="2760663"/>
            <a:ext cx="100813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Hence</a:t>
            </a:r>
          </a:p>
        </p:txBody>
      </p:sp>
      <p:sp>
        <p:nvSpPr>
          <p:cNvPr id="696375" name="Text Box 55"/>
          <p:cNvSpPr txBox="1">
            <a:spLocks noChangeArrowheads="1"/>
          </p:cNvSpPr>
          <p:nvPr/>
        </p:nvSpPr>
        <p:spPr bwMode="auto">
          <a:xfrm>
            <a:off x="5625823" y="2657696"/>
            <a:ext cx="3041650" cy="5847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Note: The </a:t>
            </a:r>
            <a:r>
              <a:rPr lang="en-US" sz="1600" dirty="0">
                <a:solidFill>
                  <a:schemeClr val="bg1"/>
                </a:solidFill>
              </a:rPr>
              <a:t>wavenumber </a:t>
            </a: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</a:rPr>
              <a:t>k</a:t>
            </a:r>
            <a:r>
              <a:rPr lang="en-US" sz="1600" i="1" baseline="-25000" dirty="0">
                <a:solidFill>
                  <a:schemeClr val="bg1"/>
                </a:solidFill>
                <a:latin typeface="Times New Roman" pitchFamily="18" charset="0"/>
              </a:rPr>
              <a:t>z</a:t>
            </a:r>
            <a:r>
              <a:rPr lang="en-US" sz="1600" baseline="-25000" dirty="0">
                <a:solidFill>
                  <a:schemeClr val="bg1"/>
                </a:solidFill>
              </a:rPr>
              <a:t>0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causes </a:t>
            </a:r>
            <a:r>
              <a:rPr lang="en-US" sz="1600" dirty="0">
                <a:solidFill>
                  <a:schemeClr val="bg1"/>
                </a:solidFill>
              </a:rPr>
              <a:t>branch points to arise.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263A0-477A-4260-8042-069E609AB57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Designs\Notebook.pot</Template>
  <TotalTime>14755</TotalTime>
  <Words>1372</Words>
  <Application>Microsoft Office PowerPoint</Application>
  <PresentationFormat>On-screen Show (4:3)</PresentationFormat>
  <Paragraphs>327</Paragraphs>
  <Slides>46</Slides>
  <Notes>46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Times New Roman</vt:lpstr>
      <vt:lpstr>Symbol</vt:lpstr>
      <vt:lpstr>Calibri</vt:lpstr>
      <vt:lpstr>Wingdings</vt:lpstr>
      <vt:lpstr>Soaring</vt:lpstr>
      <vt:lpstr>1_Soaring</vt:lpstr>
      <vt:lpstr>Equation</vt:lpstr>
      <vt:lpstr>MathType 6.0 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Company>UH ECE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1100 Introduction to Electrical and Computer Engineering</dc:title>
  <dc:creator>Len Trombetta, Dave Shattuck</dc:creator>
  <cp:lastModifiedBy>Reviewer</cp:lastModifiedBy>
  <cp:revision>1088</cp:revision>
  <cp:lastPrinted>1999-08-25T18:07:04Z</cp:lastPrinted>
  <dcterms:created xsi:type="dcterms:W3CDTF">1999-08-24T13:57:19Z</dcterms:created>
  <dcterms:modified xsi:type="dcterms:W3CDTF">2016-04-28T01:27:23Z</dcterms:modified>
</cp:coreProperties>
</file>