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  <p:sldMasterId id="2147483667" r:id="rId2"/>
    <p:sldMasterId id="2147483679" r:id="rId3"/>
  </p:sldMasterIdLst>
  <p:notesMasterIdLst>
    <p:notesMasterId r:id="rId30"/>
  </p:notesMasterIdLst>
  <p:handoutMasterIdLst>
    <p:handoutMasterId r:id="rId31"/>
  </p:handoutMasterIdLst>
  <p:sldIdLst>
    <p:sldId id="333" r:id="rId4"/>
    <p:sldId id="539" r:id="rId5"/>
    <p:sldId id="515" r:id="rId6"/>
    <p:sldId id="501" r:id="rId7"/>
    <p:sldId id="516" r:id="rId8"/>
    <p:sldId id="518" r:id="rId9"/>
    <p:sldId id="519" r:id="rId10"/>
    <p:sldId id="504" r:id="rId11"/>
    <p:sldId id="505" r:id="rId12"/>
    <p:sldId id="517" r:id="rId13"/>
    <p:sldId id="521" r:id="rId14"/>
    <p:sldId id="506" r:id="rId15"/>
    <p:sldId id="510" r:id="rId16"/>
    <p:sldId id="522" r:id="rId17"/>
    <p:sldId id="520" r:id="rId18"/>
    <p:sldId id="523" r:id="rId19"/>
    <p:sldId id="534" r:id="rId20"/>
    <p:sldId id="524" r:id="rId21"/>
    <p:sldId id="525" r:id="rId22"/>
    <p:sldId id="526" r:id="rId23"/>
    <p:sldId id="535" r:id="rId24"/>
    <p:sldId id="536" r:id="rId25"/>
    <p:sldId id="533" r:id="rId26"/>
    <p:sldId id="538" r:id="rId27"/>
    <p:sldId id="537" r:id="rId28"/>
    <p:sldId id="540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33CC33"/>
    <a:srgbClr val="FF9933"/>
    <a:srgbClr val="0000CC"/>
    <a:srgbClr val="6699FF"/>
    <a:srgbClr val="969696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629" y="-120"/>
      </p:cViewPr>
      <p:guideLst>
        <p:guide orient="horz" pos="2158"/>
        <p:guide pos="29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6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4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1.wmf"/><Relationship Id="rId1" Type="http://schemas.openxmlformats.org/officeDocument/2006/relationships/image" Target="../media/image86.wmf"/><Relationship Id="rId6" Type="http://schemas.openxmlformats.org/officeDocument/2006/relationships/image" Target="../media/image56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10" Type="http://schemas.openxmlformats.org/officeDocument/2006/relationships/image" Target="../media/image102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6" Type="http://schemas.openxmlformats.org/officeDocument/2006/relationships/image" Target="../media/image32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23.wmf"/><Relationship Id="rId12" Type="http://schemas.openxmlformats.org/officeDocument/2006/relationships/image" Target="../media/image39.wmf"/><Relationship Id="rId2" Type="http://schemas.openxmlformats.org/officeDocument/2006/relationships/image" Target="../media/image34.wmf"/><Relationship Id="rId16" Type="http://schemas.openxmlformats.org/officeDocument/2006/relationships/image" Target="../media/image43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11" Type="http://schemas.openxmlformats.org/officeDocument/2006/relationships/image" Target="../media/image38.wmf"/><Relationship Id="rId5" Type="http://schemas.openxmlformats.org/officeDocument/2006/relationships/image" Target="../media/image36.wmf"/><Relationship Id="rId15" Type="http://schemas.openxmlformats.org/officeDocument/2006/relationships/image" Target="../media/image42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25741F36-61B3-434E-AEB0-4311C3336F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09BF925F-3AB3-469C-A4EB-8906BA5759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35C78-6795-4279-9913-8D39B562F44C}" type="slidenum">
              <a:rPr lang="en-US"/>
              <a:pPr/>
              <a:t>1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BF38B-1B47-4F74-814E-0E19E696565C}" type="slidenum">
              <a:rPr lang="en-US"/>
              <a:pPr/>
              <a:t>10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A871E-3D70-4478-A4F9-3BDC21DA35EE}" type="slidenum">
              <a:rPr lang="en-US"/>
              <a:pPr/>
              <a:t>11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AE93D-9677-4ED3-B676-83BD79BC6722}" type="slidenum">
              <a:rPr lang="en-US"/>
              <a:pPr/>
              <a:t>12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C1F91-FD45-46D6-884B-9D4F10A7226A}" type="slidenum">
              <a:rPr lang="en-US"/>
              <a:pPr/>
              <a:t>13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A871E-3D70-4478-A4F9-3BDC21DA35EE}" type="slidenum">
              <a:rPr lang="en-US"/>
              <a:pPr/>
              <a:t>14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AE93D-9677-4ED3-B676-83BD79BC6722}" type="slidenum">
              <a:rPr lang="en-US"/>
              <a:pPr/>
              <a:t>15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A871E-3D70-4478-A4F9-3BDC21DA35EE}" type="slidenum">
              <a:rPr lang="en-US"/>
              <a:pPr/>
              <a:t>2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A871E-3D70-4478-A4F9-3BDC21DA35EE}" type="slidenum">
              <a:rPr lang="en-US"/>
              <a:pPr/>
              <a:t>3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EB2AD-263E-461A-965C-9DFF01A4B303}" type="slidenum">
              <a:rPr lang="en-US"/>
              <a:pPr/>
              <a:t>4</a:t>
            </a:fld>
            <a:endParaRPr 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F0F77-68A2-4EE0-A2A4-24D56542FB61}" type="slidenum">
              <a:rPr lang="en-US"/>
              <a:pPr/>
              <a:t>5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D3DA0-B27A-40AF-BED2-CE8B3217BAF9}" type="slidenum">
              <a:rPr lang="en-US"/>
              <a:pPr/>
              <a:t>6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25CAF-8436-4290-B03D-56B6C7D2626A}" type="slidenum">
              <a:rPr lang="en-US"/>
              <a:pPr/>
              <a:t>7</a:t>
            </a:fld>
            <a:endParaRPr lang="en-US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3C090-4ABA-497B-9B79-B8D6CEAFD6D6}" type="slidenum">
              <a:rPr lang="en-US"/>
              <a:pPr/>
              <a:t>8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FA54B-C9B8-4F46-89D8-026ED76687C4}" type="slidenum">
              <a:rPr lang="en-US"/>
              <a:pPr/>
              <a:t>9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FEEF135-DF01-4CDD-8B91-DB3F0BD7AB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0F99B61-19CA-45A6-8E23-0760BC2AFC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CFB27B3-5D7E-42BA-A19A-3B182799A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FE6DA05-5FC9-4E22-B257-A16B0BA54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FEC96302-139D-4396-94C7-FB527DC2C8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C3C2D7D-F9FD-4A0C-BF37-FF3CD55871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0690FFD-DF32-4BBB-888A-27E65BBF24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9AF541C4-046D-467E-ACE0-862F365A14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CAA84DD-8CAF-41B5-9719-5DAC4C57B3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55B2C87-D6E8-492B-B902-EB9F5095D0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FDA8FA6-0EF7-44D0-BC1C-675E9B014F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FEEF135-DF01-4CDD-8B91-DB3F0BD7AB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0F99B61-19CA-45A6-8E23-0760BC2AFC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CFB27B3-5D7E-42BA-A19A-3B182799A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FE6DA05-5FC9-4E22-B257-A16B0BA54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FEC96302-139D-4396-94C7-FB527DC2C8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C3C2D7D-F9FD-4A0C-BF37-FF3CD55871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0690FFD-DF32-4BBB-888A-27E65BBF24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9AF541C4-046D-467E-ACE0-862F365A14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CAA84DD-8CAF-41B5-9719-5DAC4C57B3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55B2C87-D6E8-492B-B902-EB9F5095D0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FDA8FA6-0EF7-44D0-BC1C-675E9B014F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EC6743B-7613-4586-9CC2-687B6DED2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fld id="{5600EB8C-9E05-45DA-B52D-953BB1DE4D5E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fld id="{5600EB8C-9E05-45DA-B52D-953BB1DE4D5E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6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5.bin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4.bin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68.emf"/><Relationship Id="rId4" Type="http://schemas.openxmlformats.org/officeDocument/2006/relationships/oleObject" Target="../embeddings/oleObject9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12" Type="http://schemas.openxmlformats.org/officeDocument/2006/relationships/oleObject" Target="../embeddings/oleObject12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18" Type="http://schemas.openxmlformats.org/officeDocument/2006/relationships/oleObject" Target="../embeddings/oleObject48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0.bin"/><Relationship Id="rId19" Type="http://schemas.openxmlformats.org/officeDocument/2006/relationships/oleObject" Target="../embeddings/oleObject49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92425" y="25161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536197" y="1722438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214813" y="3900488"/>
            <a:ext cx="3265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</a:t>
            </a:r>
            <a:r>
              <a:rPr lang="en-US" sz="4000" smtClean="0">
                <a:solidFill>
                  <a:schemeClr val="bg1"/>
                </a:solidFill>
              </a:rPr>
              <a:t>41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62325" y="7556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995" y="4079752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65" name="Object 5"/>
          <p:cNvGraphicFramePr>
            <a:graphicFrameLocks noChangeAspect="1"/>
          </p:cNvGraphicFramePr>
          <p:nvPr/>
        </p:nvGraphicFramePr>
        <p:xfrm>
          <a:off x="865187" y="1927894"/>
          <a:ext cx="7292975" cy="2022475"/>
        </p:xfrm>
        <a:graphic>
          <a:graphicData uri="http://schemas.openxmlformats.org/presentationml/2006/ole">
            <p:oleObj spid="_x0000_s706565" name="Equation" r:id="rId4" imgW="3162240" imgH="876240" progId="Equation.DSMT4">
              <p:embed/>
            </p:oleObj>
          </a:graphicData>
        </a:graphic>
      </p:graphicFrame>
      <p:sp>
        <p:nvSpPr>
          <p:cNvPr id="706566" name="Text Box 6"/>
          <p:cNvSpPr txBox="1">
            <a:spLocks noChangeArrowheads="1"/>
          </p:cNvSpPr>
          <p:nvPr/>
        </p:nvSpPr>
        <p:spPr bwMode="auto">
          <a:xfrm>
            <a:off x="390464" y="1292748"/>
            <a:ext cx="5645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Taking the inverse Fourier transform, we have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717674" y="4433888"/>
          <a:ext cx="5554663" cy="1795462"/>
        </p:xfrm>
        <a:graphic>
          <a:graphicData uri="http://schemas.openxmlformats.org/presentationml/2006/ole">
            <p:oleObj spid="_x0000_s706566" name="Equation" r:id="rId5" imgW="247644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97" name="Text Box 21"/>
          <p:cNvSpPr txBox="1">
            <a:spLocks noChangeArrowheads="1"/>
          </p:cNvSpPr>
          <p:nvPr/>
        </p:nvSpPr>
        <p:spPr bwMode="auto">
          <a:xfrm>
            <a:off x="852489" y="5108575"/>
            <a:ext cx="2792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Dominant (1,0) mode:</a:t>
            </a:r>
          </a:p>
        </p:txBody>
      </p:sp>
      <p:graphicFrame>
        <p:nvGraphicFramePr>
          <p:cNvPr id="690199" name="Object 23"/>
          <p:cNvGraphicFramePr>
            <a:graphicFrameLocks noChangeAspect="1"/>
          </p:cNvGraphicFramePr>
          <p:nvPr/>
        </p:nvGraphicFramePr>
        <p:xfrm>
          <a:off x="2893705" y="5670195"/>
          <a:ext cx="3198813" cy="936625"/>
        </p:xfrm>
        <a:graphic>
          <a:graphicData uri="http://schemas.openxmlformats.org/presentationml/2006/ole">
            <p:oleObj spid="_x0000_s744451" name="Equation" r:id="rId4" imgW="1257120" imgH="368280" progId="Equation.DSMT4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15914" y="1011011"/>
            <a:ext cx="5518830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2400" i="1" baseline="-25000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(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2"/>
                </a:solidFill>
              </a:rPr>
              <a:t>,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2"/>
                </a:solidFill>
              </a:rPr>
              <a:t>,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) inside the substrate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(-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h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 &lt;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 &lt; 0</a:t>
            </a:r>
            <a:r>
              <a:rPr lang="en-US" sz="2000" dirty="0" smtClean="0">
                <a:solidFill>
                  <a:schemeClr val="bg2"/>
                </a:solidFill>
              </a:rPr>
              <a:t>)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1692275" y="2006600"/>
            <a:ext cx="5902325" cy="2825750"/>
            <a:chOff x="1066" y="1264"/>
            <a:chExt cx="3718" cy="1780"/>
          </a:xfrm>
        </p:grpSpPr>
        <p:sp>
          <p:nvSpPr>
            <p:cNvPr id="26" name="AutoShape 4"/>
            <p:cNvSpPr>
              <a:spLocks noChangeArrowheads="1"/>
            </p:cNvSpPr>
            <p:nvPr/>
          </p:nvSpPr>
          <p:spPr bwMode="auto">
            <a:xfrm>
              <a:off x="1328" y="1463"/>
              <a:ext cx="3165" cy="1215"/>
            </a:xfrm>
            <a:prstGeom prst="cube">
              <a:avLst>
                <a:gd name="adj" fmla="val 97250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5"/>
            <p:cNvSpPr>
              <a:spLocks noChangeArrowheads="1"/>
            </p:cNvSpPr>
            <p:nvPr/>
          </p:nvSpPr>
          <p:spPr bwMode="auto">
            <a:xfrm>
              <a:off x="1329" y="1264"/>
              <a:ext cx="3159" cy="1381"/>
            </a:xfrm>
            <a:prstGeom prst="cube">
              <a:avLst>
                <a:gd name="adj" fmla="val 85306"/>
              </a:avLst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2355" y="1644"/>
              <a:ext cx="1203" cy="387"/>
            </a:xfrm>
            <a:prstGeom prst="cube">
              <a:avLst>
                <a:gd name="adj" fmla="val 94639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 flipH="1">
              <a:off x="2083" y="2069"/>
              <a:ext cx="671" cy="7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3244" y="1904"/>
              <a:ext cx="127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1" name="Object 9"/>
            <p:cNvGraphicFramePr>
              <a:graphicFrameLocks noChangeAspect="1"/>
            </p:cNvGraphicFramePr>
            <p:nvPr/>
          </p:nvGraphicFramePr>
          <p:xfrm>
            <a:off x="1955" y="2861"/>
            <a:ext cx="165" cy="183"/>
          </p:xfrm>
          <a:graphic>
            <a:graphicData uri="http://schemas.openxmlformats.org/presentationml/2006/ole">
              <p:oleObj spid="_x0000_s744458" name="Equation" r:id="rId5" imgW="114120" imgH="126720" progId="Equation.DSMT4">
                <p:embed/>
              </p:oleObj>
            </a:graphicData>
          </a:graphic>
        </p:graphicFrame>
        <p:graphicFrame>
          <p:nvGraphicFramePr>
            <p:cNvPr id="32" name="Object 10"/>
            <p:cNvGraphicFramePr>
              <a:graphicFrameLocks noChangeAspect="1"/>
            </p:cNvGraphicFramePr>
            <p:nvPr/>
          </p:nvGraphicFramePr>
          <p:xfrm>
            <a:off x="4611" y="1822"/>
            <a:ext cx="173" cy="208"/>
          </p:xfrm>
          <a:graphic>
            <a:graphicData uri="http://schemas.openxmlformats.org/presentationml/2006/ole">
              <p:oleObj spid="_x0000_s744459" name="Equation" r:id="rId6" imgW="126720" imgH="152280" progId="Equation.DSMT4">
                <p:embed/>
              </p:oleObj>
            </a:graphicData>
          </a:graphic>
        </p:graphicFrame>
        <p:graphicFrame>
          <p:nvGraphicFramePr>
            <p:cNvPr id="33" name="Object 11"/>
            <p:cNvGraphicFramePr>
              <a:graphicFrameLocks noChangeAspect="1"/>
            </p:cNvGraphicFramePr>
            <p:nvPr/>
          </p:nvGraphicFramePr>
          <p:xfrm>
            <a:off x="3035" y="1385"/>
            <a:ext cx="223" cy="206"/>
          </p:xfrm>
          <a:graphic>
            <a:graphicData uri="http://schemas.openxmlformats.org/presentationml/2006/ole">
              <p:oleObj spid="_x0000_s744460" name="Equation" r:id="rId7" imgW="164880" imgH="152280" progId="Equation.DSMT4">
                <p:embed/>
              </p:oleObj>
            </a:graphicData>
          </a:graphic>
        </p:graphicFrame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H="1">
              <a:off x="2558" y="1671"/>
              <a:ext cx="293" cy="3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H="1">
              <a:off x="2794" y="1671"/>
              <a:ext cx="293" cy="3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 flipH="1">
              <a:off x="3019" y="1672"/>
              <a:ext cx="293" cy="3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" name="Object 15"/>
            <p:cNvGraphicFramePr>
              <a:graphicFrameLocks noChangeAspect="1"/>
            </p:cNvGraphicFramePr>
            <p:nvPr/>
          </p:nvGraphicFramePr>
          <p:xfrm>
            <a:off x="2289" y="1631"/>
            <a:ext cx="192" cy="211"/>
          </p:xfrm>
          <a:graphic>
            <a:graphicData uri="http://schemas.openxmlformats.org/presentationml/2006/ole">
              <p:oleObj spid="_x0000_s744461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38" name="Object 16"/>
            <p:cNvGraphicFramePr>
              <a:graphicFrameLocks noChangeAspect="1"/>
            </p:cNvGraphicFramePr>
            <p:nvPr/>
          </p:nvGraphicFramePr>
          <p:xfrm>
            <a:off x="1066" y="2432"/>
            <a:ext cx="168" cy="242"/>
          </p:xfrm>
          <a:graphic>
            <a:graphicData uri="http://schemas.openxmlformats.org/presentationml/2006/ole">
              <p:oleObj spid="_x0000_s744462" name="Equation" r:id="rId9" imgW="114120" imgH="164880" progId="Equation.DSMT4">
                <p:embed/>
              </p:oleObj>
            </a:graphicData>
          </a:graphic>
        </p:graphicFrame>
        <p:graphicFrame>
          <p:nvGraphicFramePr>
            <p:cNvPr id="39" name="Object 17"/>
            <p:cNvGraphicFramePr>
              <a:graphicFrameLocks noChangeAspect="1"/>
            </p:cNvGraphicFramePr>
            <p:nvPr/>
          </p:nvGraphicFramePr>
          <p:xfrm>
            <a:off x="2689" y="2394"/>
            <a:ext cx="443" cy="266"/>
          </p:xfrm>
          <a:graphic>
            <a:graphicData uri="http://schemas.openxmlformats.org/presentationml/2006/ole">
              <p:oleObj spid="_x0000_s744463" name="Equation" r:id="rId10" imgW="317160" imgH="1904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80970" name="Object 10"/>
          <p:cNvGraphicFramePr>
            <a:graphicFrameLocks noChangeAspect="1"/>
          </p:cNvGraphicFramePr>
          <p:nvPr/>
        </p:nvGraphicFramePr>
        <p:xfrm>
          <a:off x="1953141" y="2201121"/>
          <a:ext cx="4883150" cy="3992562"/>
        </p:xfrm>
        <a:graphic>
          <a:graphicData uri="http://schemas.openxmlformats.org/presentationml/2006/ole">
            <p:oleObj spid="_x0000_s680970" name="Equation" r:id="rId4" imgW="2349360" imgH="1917360" progId="Equation.DSMT4">
              <p:embed/>
            </p:oleObj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40836" y="1477806"/>
            <a:ext cx="3114736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Notes 40 we have: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66" name="Rectangle 10"/>
          <p:cNvSpPr>
            <a:spLocks noChangeArrowheads="1"/>
          </p:cNvSpPr>
          <p:nvPr/>
        </p:nvSpPr>
        <p:spPr bwMode="auto">
          <a:xfrm>
            <a:off x="507178" y="1615042"/>
            <a:ext cx="8181604" cy="16015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1001486" y="3903210"/>
            <a:ext cx="6792686" cy="36933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Note: Only  </a:t>
            </a:r>
            <a:r>
              <a:rPr lang="en-US" i="1" dirty="0" err="1">
                <a:solidFill>
                  <a:schemeClr val="bg2"/>
                </a:solidFill>
                <a:latin typeface="Times New Roman" pitchFamily="18" charset="0"/>
              </a:rPr>
              <a:t>TM</a:t>
            </a:r>
            <a:r>
              <a:rPr lang="en-US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waves </a:t>
            </a:r>
            <a:r>
              <a:rPr lang="en-US" dirty="0" smtClean="0">
                <a:solidFill>
                  <a:schemeClr val="bg2"/>
                </a:solidFill>
              </a:rPr>
              <a:t>contribute to the vertical electric field.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685063" name="Object 7"/>
          <p:cNvGraphicFramePr>
            <a:graphicFrameLocks noChangeAspect="1"/>
          </p:cNvGraphicFramePr>
          <p:nvPr/>
        </p:nvGraphicFramePr>
        <p:xfrm>
          <a:off x="547688" y="1927225"/>
          <a:ext cx="8008937" cy="1020763"/>
        </p:xfrm>
        <a:graphic>
          <a:graphicData uri="http://schemas.openxmlformats.org/presentationml/2006/ole">
            <p:oleObj spid="_x0000_s685063" name="Equation" r:id="rId4" imgW="3288960" imgH="419040" progId="Equation.DSMT4">
              <p:embed/>
            </p:oleObj>
          </a:graphicData>
        </a:graphic>
      </p:graphicFrame>
      <p:sp>
        <p:nvSpPr>
          <p:cNvPr id="685067" name="Text Box 11"/>
          <p:cNvSpPr txBox="1">
            <a:spLocks noChangeArrowheads="1"/>
          </p:cNvSpPr>
          <p:nvPr/>
        </p:nvSpPr>
        <p:spPr bwMode="auto">
          <a:xfrm>
            <a:off x="747939" y="4909910"/>
            <a:ext cx="177484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Notes 40:</a:t>
            </a:r>
            <a:endParaRPr lang="en-US" dirty="0"/>
          </a:p>
        </p:txBody>
      </p:sp>
      <p:sp>
        <p:nvSpPr>
          <p:cNvPr id="685068" name="Text Box 12"/>
          <p:cNvSpPr txBox="1">
            <a:spLocks noChangeArrowheads="1"/>
          </p:cNvSpPr>
          <p:nvPr/>
        </p:nvSpPr>
        <p:spPr bwMode="auto">
          <a:xfrm>
            <a:off x="276843" y="1120898"/>
            <a:ext cx="444817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Hence, in the space domain we have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1567996" y="5424714"/>
          <a:ext cx="5581650" cy="958850"/>
        </p:xfrm>
        <a:graphic>
          <a:graphicData uri="http://schemas.openxmlformats.org/presentationml/2006/ole">
            <p:oleObj spid="_x0000_s685066" name="Equation" r:id="rId5" imgW="2438280" imgH="419040" progId="Equation.DSMT4">
              <p:embed/>
            </p:oleObj>
          </a:graphicData>
        </a:graphic>
      </p:graphicFrame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Voltage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0197" name="Text Box 21"/>
          <p:cNvSpPr txBox="1">
            <a:spLocks noChangeArrowheads="1"/>
          </p:cNvSpPr>
          <p:nvPr/>
        </p:nvSpPr>
        <p:spPr bwMode="auto">
          <a:xfrm>
            <a:off x="852489" y="5108575"/>
            <a:ext cx="2792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Dominant (1,0) mode:</a:t>
            </a:r>
          </a:p>
        </p:txBody>
      </p:sp>
      <p:graphicFrame>
        <p:nvGraphicFramePr>
          <p:cNvPr id="690199" name="Object 23"/>
          <p:cNvGraphicFramePr>
            <a:graphicFrameLocks noChangeAspect="1"/>
          </p:cNvGraphicFramePr>
          <p:nvPr/>
        </p:nvGraphicFramePr>
        <p:xfrm>
          <a:off x="2893705" y="5670195"/>
          <a:ext cx="3198813" cy="936625"/>
        </p:xfrm>
        <a:graphic>
          <a:graphicData uri="http://schemas.openxmlformats.org/presentationml/2006/ole">
            <p:oleObj spid="_x0000_s745474" name="Equation" r:id="rId4" imgW="1257120" imgH="368280" progId="Equation.DSMT4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83256" y="978354"/>
            <a:ext cx="6422344" cy="46166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Find </a:t>
            </a:r>
            <a:r>
              <a:rPr lang="en-US" sz="2400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(</a:t>
            </a:r>
            <a:r>
              <a:rPr lang="en-US" sz="2000" i="1" dirty="0" err="1" smtClean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 dirty="0" err="1" smtClean="0">
                <a:solidFill>
                  <a:schemeClr val="bg2"/>
                </a:solidFill>
              </a:rPr>
              <a:t>,</a:t>
            </a:r>
            <a:r>
              <a:rPr lang="en-US" sz="2000" i="1" dirty="0" err="1" smtClean="0">
                <a:solidFill>
                  <a:schemeClr val="bg2"/>
                </a:solidFill>
                <a:latin typeface="Times New Roman" pitchFamily="18" charset="0"/>
              </a:rPr>
              <a:t>y</a:t>
            </a:r>
            <a:r>
              <a:rPr lang="en-US" sz="2000" dirty="0" smtClean="0">
                <a:solidFill>
                  <a:schemeClr val="bg2"/>
                </a:solidFill>
              </a:rPr>
              <a:t>) between the patch and the ground plane.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1692275" y="2006600"/>
            <a:ext cx="5902325" cy="2825750"/>
            <a:chOff x="1066" y="1264"/>
            <a:chExt cx="3718" cy="1780"/>
          </a:xfrm>
        </p:grpSpPr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>
              <a:off x="1328" y="1463"/>
              <a:ext cx="3165" cy="1215"/>
            </a:xfrm>
            <a:prstGeom prst="cube">
              <a:avLst>
                <a:gd name="adj" fmla="val 97250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1329" y="1264"/>
              <a:ext cx="3159" cy="1381"/>
            </a:xfrm>
            <a:prstGeom prst="cube">
              <a:avLst>
                <a:gd name="adj" fmla="val 85306"/>
              </a:avLst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auto">
            <a:xfrm>
              <a:off x="2355" y="1644"/>
              <a:ext cx="1203" cy="387"/>
            </a:xfrm>
            <a:prstGeom prst="cube">
              <a:avLst>
                <a:gd name="adj" fmla="val 94639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H="1">
              <a:off x="2083" y="2069"/>
              <a:ext cx="671" cy="7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3244" y="1904"/>
              <a:ext cx="127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" name="Object 9"/>
            <p:cNvGraphicFramePr>
              <a:graphicFrameLocks noChangeAspect="1"/>
            </p:cNvGraphicFramePr>
            <p:nvPr/>
          </p:nvGraphicFramePr>
          <p:xfrm>
            <a:off x="1955" y="2861"/>
            <a:ext cx="165" cy="183"/>
          </p:xfrm>
          <a:graphic>
            <a:graphicData uri="http://schemas.openxmlformats.org/presentationml/2006/ole">
              <p:oleObj spid="_x0000_s745481" name="Equation" r:id="rId5" imgW="114120" imgH="126720" progId="Equation.DSMT4">
                <p:embed/>
              </p:oleObj>
            </a:graphicData>
          </a:graphic>
        </p:graphicFrame>
        <p:graphicFrame>
          <p:nvGraphicFramePr>
            <p:cNvPr id="31" name="Object 10"/>
            <p:cNvGraphicFramePr>
              <a:graphicFrameLocks noChangeAspect="1"/>
            </p:cNvGraphicFramePr>
            <p:nvPr/>
          </p:nvGraphicFramePr>
          <p:xfrm>
            <a:off x="4611" y="1822"/>
            <a:ext cx="173" cy="208"/>
          </p:xfrm>
          <a:graphic>
            <a:graphicData uri="http://schemas.openxmlformats.org/presentationml/2006/ole">
              <p:oleObj spid="_x0000_s745482" name="Equation" r:id="rId6" imgW="126720" imgH="152280" progId="Equation.DSMT4">
                <p:embed/>
              </p:oleObj>
            </a:graphicData>
          </a:graphic>
        </p:graphicFrame>
        <p:graphicFrame>
          <p:nvGraphicFramePr>
            <p:cNvPr id="32" name="Object 11"/>
            <p:cNvGraphicFramePr>
              <a:graphicFrameLocks noChangeAspect="1"/>
            </p:cNvGraphicFramePr>
            <p:nvPr/>
          </p:nvGraphicFramePr>
          <p:xfrm>
            <a:off x="3035" y="1385"/>
            <a:ext cx="223" cy="206"/>
          </p:xfrm>
          <a:graphic>
            <a:graphicData uri="http://schemas.openxmlformats.org/presentationml/2006/ole">
              <p:oleObj spid="_x0000_s745483" name="Equation" r:id="rId7" imgW="164880" imgH="152280" progId="Equation.DSMT4">
                <p:embed/>
              </p:oleObj>
            </a:graphicData>
          </a:graphic>
        </p:graphicFrame>
        <p:sp>
          <p:nvSpPr>
            <p:cNvPr id="33" name="Line 12"/>
            <p:cNvSpPr>
              <a:spLocks noChangeShapeType="1"/>
            </p:cNvSpPr>
            <p:nvPr/>
          </p:nvSpPr>
          <p:spPr bwMode="auto">
            <a:xfrm flipH="1">
              <a:off x="2558" y="1671"/>
              <a:ext cx="293" cy="3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 flipH="1">
              <a:off x="2794" y="1671"/>
              <a:ext cx="293" cy="3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 flipH="1">
              <a:off x="3019" y="1672"/>
              <a:ext cx="293" cy="3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6" name="Object 15"/>
            <p:cNvGraphicFramePr>
              <a:graphicFrameLocks noChangeAspect="1"/>
            </p:cNvGraphicFramePr>
            <p:nvPr/>
          </p:nvGraphicFramePr>
          <p:xfrm>
            <a:off x="2289" y="1631"/>
            <a:ext cx="192" cy="211"/>
          </p:xfrm>
          <a:graphic>
            <a:graphicData uri="http://schemas.openxmlformats.org/presentationml/2006/ole">
              <p:oleObj spid="_x0000_s745484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37" name="Object 16"/>
            <p:cNvGraphicFramePr>
              <a:graphicFrameLocks noChangeAspect="1"/>
            </p:cNvGraphicFramePr>
            <p:nvPr/>
          </p:nvGraphicFramePr>
          <p:xfrm>
            <a:off x="1066" y="2432"/>
            <a:ext cx="168" cy="242"/>
          </p:xfrm>
          <a:graphic>
            <a:graphicData uri="http://schemas.openxmlformats.org/presentationml/2006/ole">
              <p:oleObj spid="_x0000_s745485" name="Equation" r:id="rId9" imgW="114120" imgH="164880" progId="Equation.DSMT4">
                <p:embed/>
              </p:oleObj>
            </a:graphicData>
          </a:graphic>
        </p:graphicFrame>
        <p:graphicFrame>
          <p:nvGraphicFramePr>
            <p:cNvPr id="38" name="Object 17"/>
            <p:cNvGraphicFramePr>
              <a:graphicFrameLocks noChangeAspect="1"/>
            </p:cNvGraphicFramePr>
            <p:nvPr/>
          </p:nvGraphicFramePr>
          <p:xfrm>
            <a:off x="2689" y="2394"/>
            <a:ext cx="443" cy="266"/>
          </p:xfrm>
          <a:graphic>
            <a:graphicData uri="http://schemas.openxmlformats.org/presentationml/2006/ole">
              <p:oleObj spid="_x0000_s745486" name="Equation" r:id="rId10" imgW="317160" imgH="1904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80970" name="Object 10"/>
          <p:cNvGraphicFramePr>
            <a:graphicFrameLocks noChangeAspect="1"/>
          </p:cNvGraphicFramePr>
          <p:nvPr/>
        </p:nvGraphicFramePr>
        <p:xfrm>
          <a:off x="1776639" y="1055914"/>
          <a:ext cx="5003294" cy="848406"/>
        </p:xfrm>
        <a:graphic>
          <a:graphicData uri="http://schemas.openxmlformats.org/presentationml/2006/ole">
            <p:oleObj spid="_x0000_s743426" name="Equation" r:id="rId4" imgW="2323800" imgH="393480" progId="Equation.DSMT4">
              <p:embed/>
            </p:oleObj>
          </a:graphicData>
        </a:graphic>
      </p:graphicFrame>
      <p:graphicFrame>
        <p:nvGraphicFramePr>
          <p:cNvPr id="743427" name="Object 3"/>
          <p:cNvGraphicFramePr>
            <a:graphicFrameLocks noChangeAspect="1"/>
          </p:cNvGraphicFramePr>
          <p:nvPr/>
        </p:nvGraphicFramePr>
        <p:xfrm>
          <a:off x="747713" y="2657475"/>
          <a:ext cx="7605712" cy="1019175"/>
        </p:xfrm>
        <a:graphic>
          <a:graphicData uri="http://schemas.openxmlformats.org/presentationml/2006/ole">
            <p:oleObj spid="_x0000_s743427" name="Equation" r:id="rId5" imgW="3124080" imgH="419040" progId="Equation.DSMT4">
              <p:embed/>
            </p:oleObj>
          </a:graphicData>
        </a:graphic>
      </p:graphicFrame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17311" y="2144920"/>
            <a:ext cx="6959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Using the result from the previous calculation for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, we have:</a:t>
            </a:r>
            <a:endParaRPr lang="en-US" dirty="0"/>
          </a:p>
        </p:txBody>
      </p:sp>
      <p:graphicFrame>
        <p:nvGraphicFramePr>
          <p:cNvPr id="743428" name="Object 4"/>
          <p:cNvGraphicFramePr>
            <a:graphicFrameLocks noChangeAspect="1"/>
          </p:cNvGraphicFramePr>
          <p:nvPr/>
        </p:nvGraphicFramePr>
        <p:xfrm>
          <a:off x="3371353" y="4336244"/>
          <a:ext cx="2294567" cy="794884"/>
        </p:xfrm>
        <a:graphic>
          <a:graphicData uri="http://schemas.openxmlformats.org/presentationml/2006/ole">
            <p:oleObj spid="_x0000_s743428" name="Equation" r:id="rId6" imgW="1130040" imgH="393480" progId="Equation.DSMT4">
              <p:embed/>
            </p:oleObj>
          </a:graphicData>
        </a:graphic>
      </p:graphicFrame>
      <p:graphicFrame>
        <p:nvGraphicFramePr>
          <p:cNvPr id="743429" name="Object 5"/>
          <p:cNvGraphicFramePr>
            <a:graphicFrameLocks noChangeAspect="1"/>
          </p:cNvGraphicFramePr>
          <p:nvPr/>
        </p:nvGraphicFramePr>
        <p:xfrm>
          <a:off x="2810329" y="5721578"/>
          <a:ext cx="3749675" cy="898525"/>
        </p:xfrm>
        <a:graphic>
          <a:graphicData uri="http://schemas.openxmlformats.org/presentationml/2006/ole">
            <p:oleObj spid="_x0000_s743429" name="Equation" r:id="rId7" imgW="1739880" imgH="419040" progId="Equation.DSMT4">
              <p:embed/>
            </p:oleObj>
          </a:graphicData>
        </a:graphic>
      </p:graphicFrame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531217" y="4065768"/>
            <a:ext cx="8130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where</a:t>
            </a:r>
            <a:endParaRPr lang="en-US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074510" y="5225591"/>
            <a:ext cx="177484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Notes 40:</a:t>
            </a:r>
            <a:endParaRPr lang="en-US" dirty="0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1524186" y="0"/>
            <a:ext cx="59467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Voltage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304698" y="2056492"/>
            <a:ext cx="6935787" cy="2592388"/>
            <a:chOff x="1304698" y="2056492"/>
            <a:chExt cx="6935787" cy="2592388"/>
          </a:xfrm>
        </p:grpSpPr>
        <p:sp>
          <p:nvSpPr>
            <p:cNvPr id="1051" name="Rectangle 7"/>
            <p:cNvSpPr>
              <a:spLocks noChangeArrowheads="1"/>
            </p:cNvSpPr>
            <p:nvPr/>
          </p:nvSpPr>
          <p:spPr bwMode="auto">
            <a:xfrm>
              <a:off x="1304698" y="3285217"/>
              <a:ext cx="6135687" cy="80327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030" name="Object 8"/>
            <p:cNvGraphicFramePr>
              <a:graphicFrameLocks noChangeAspect="1"/>
            </p:cNvGraphicFramePr>
            <p:nvPr/>
          </p:nvGraphicFramePr>
          <p:xfrm>
            <a:off x="8022998" y="3174092"/>
            <a:ext cx="217487" cy="238125"/>
          </p:xfrm>
          <a:graphic>
            <a:graphicData uri="http://schemas.openxmlformats.org/presentationml/2006/ole">
              <p:oleObj spid="_x0000_s757766" name="Equation" r:id="rId3" imgW="126720" imgH="139680" progId="Equation.DSMT4">
                <p:embed/>
              </p:oleObj>
            </a:graphicData>
          </a:graphic>
        </p:graphicFrame>
        <p:graphicFrame>
          <p:nvGraphicFramePr>
            <p:cNvPr id="1031" name="Object 9"/>
            <p:cNvGraphicFramePr>
              <a:graphicFrameLocks noChangeAspect="1"/>
            </p:cNvGraphicFramePr>
            <p:nvPr/>
          </p:nvGraphicFramePr>
          <p:xfrm>
            <a:off x="4265385" y="2056492"/>
            <a:ext cx="212725" cy="212725"/>
          </p:xfrm>
          <a:graphic>
            <a:graphicData uri="http://schemas.openxmlformats.org/presentationml/2006/ole">
              <p:oleObj spid="_x0000_s757767" name="Equation" r:id="rId4" imgW="126720" imgH="126720" progId="Equation.DSMT4">
                <p:embed/>
              </p:oleObj>
            </a:graphicData>
          </a:graphic>
        </p:graphicFrame>
        <p:sp>
          <p:nvSpPr>
            <p:cNvPr id="1052" name="Line 10"/>
            <p:cNvSpPr>
              <a:spLocks noChangeShapeType="1"/>
            </p:cNvSpPr>
            <p:nvPr/>
          </p:nvSpPr>
          <p:spPr bwMode="auto">
            <a:xfrm>
              <a:off x="7510235" y="3282042"/>
              <a:ext cx="3968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3" name="Line 11"/>
            <p:cNvSpPr>
              <a:spLocks noChangeShapeType="1"/>
            </p:cNvSpPr>
            <p:nvPr/>
          </p:nvSpPr>
          <p:spPr bwMode="auto">
            <a:xfrm flipV="1">
              <a:off x="4359048" y="2431142"/>
              <a:ext cx="1587" cy="544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032" name="Object 14"/>
            <p:cNvGraphicFramePr>
              <a:graphicFrameLocks noChangeAspect="1"/>
            </p:cNvGraphicFramePr>
            <p:nvPr/>
          </p:nvGraphicFramePr>
          <p:xfrm>
            <a:off x="4749573" y="2728005"/>
            <a:ext cx="322262" cy="379413"/>
          </p:xfrm>
          <a:graphic>
            <a:graphicData uri="http://schemas.openxmlformats.org/presentationml/2006/ole">
              <p:oleObj spid="_x0000_s757768" name="Equation" r:id="rId5" imgW="139680" imgH="164880" progId="Equation.DSMT4">
                <p:embed/>
              </p:oleObj>
            </a:graphicData>
          </a:graphic>
        </p:graphicFrame>
        <p:sp>
          <p:nvSpPr>
            <p:cNvPr id="1054" name="Line 15"/>
            <p:cNvSpPr>
              <a:spLocks noChangeShapeType="1"/>
            </p:cNvSpPr>
            <p:nvPr/>
          </p:nvSpPr>
          <p:spPr bwMode="auto">
            <a:xfrm>
              <a:off x="3727223" y="3248705"/>
              <a:ext cx="0" cy="8334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033" name="Object 16"/>
            <p:cNvGraphicFramePr>
              <a:graphicFrameLocks noChangeAspect="1"/>
            </p:cNvGraphicFramePr>
            <p:nvPr/>
          </p:nvGraphicFramePr>
          <p:xfrm>
            <a:off x="3916135" y="3464605"/>
            <a:ext cx="892175" cy="420688"/>
          </p:xfrm>
          <a:graphic>
            <a:graphicData uri="http://schemas.openxmlformats.org/presentationml/2006/ole">
              <p:oleObj spid="_x0000_s757769" name="Equation" r:id="rId6" imgW="482400" imgH="228600" progId="Equation.DSMT4">
                <p:embed/>
              </p:oleObj>
            </a:graphicData>
          </a:graphic>
        </p:graphicFrame>
        <p:sp>
          <p:nvSpPr>
            <p:cNvPr id="1055" name="Line 17"/>
            <p:cNvSpPr>
              <a:spLocks noChangeShapeType="1"/>
            </p:cNvSpPr>
            <p:nvPr/>
          </p:nvSpPr>
          <p:spPr bwMode="auto">
            <a:xfrm>
              <a:off x="1452335" y="3282042"/>
              <a:ext cx="0" cy="792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034" name="Object 18"/>
            <p:cNvGraphicFramePr>
              <a:graphicFrameLocks noChangeAspect="1"/>
            </p:cNvGraphicFramePr>
            <p:nvPr/>
          </p:nvGraphicFramePr>
          <p:xfrm>
            <a:off x="1538060" y="3458255"/>
            <a:ext cx="293687" cy="409575"/>
          </p:xfrm>
          <a:graphic>
            <a:graphicData uri="http://schemas.openxmlformats.org/presentationml/2006/ole">
              <p:oleObj spid="_x0000_s757770" name="Equation" r:id="rId7" imgW="126720" imgH="177480" progId="Equation.DSMT4">
                <p:embed/>
              </p:oleObj>
            </a:graphicData>
          </a:graphic>
        </p:graphicFrame>
        <p:graphicFrame>
          <p:nvGraphicFramePr>
            <p:cNvPr id="1035" name="Object 20"/>
            <p:cNvGraphicFramePr>
              <a:graphicFrameLocks noChangeAspect="1"/>
            </p:cNvGraphicFramePr>
            <p:nvPr/>
          </p:nvGraphicFramePr>
          <p:xfrm>
            <a:off x="3805010" y="2685142"/>
            <a:ext cx="361950" cy="401638"/>
          </p:xfrm>
          <a:graphic>
            <a:graphicData uri="http://schemas.openxmlformats.org/presentationml/2006/ole">
              <p:oleObj spid="_x0000_s757771" name="Equation" r:id="rId8" imgW="215640" imgH="241200" progId="Equation.DSMT4">
                <p:embed/>
              </p:oleObj>
            </a:graphicData>
          </a:graphic>
        </p:graphicFrame>
        <p:sp>
          <p:nvSpPr>
            <p:cNvPr id="1056" name="Line 21"/>
            <p:cNvSpPr>
              <a:spLocks noChangeShapeType="1"/>
            </p:cNvSpPr>
            <p:nvPr/>
          </p:nvSpPr>
          <p:spPr bwMode="auto">
            <a:xfrm flipV="1">
              <a:off x="3725635" y="3586842"/>
              <a:ext cx="1587" cy="16033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036" name="Object 22"/>
            <p:cNvGraphicFramePr>
              <a:graphicFrameLocks noChangeAspect="1"/>
            </p:cNvGraphicFramePr>
            <p:nvPr/>
          </p:nvGraphicFramePr>
          <p:xfrm>
            <a:off x="3138260" y="3475717"/>
            <a:ext cx="323850" cy="438150"/>
          </p:xfrm>
          <a:graphic>
            <a:graphicData uri="http://schemas.openxmlformats.org/presentationml/2006/ole">
              <p:oleObj spid="_x0000_s757772" name="Equation" r:id="rId9" imgW="177480" imgH="241200" progId="Equation.DSMT4">
                <p:embed/>
              </p:oleObj>
            </a:graphicData>
          </a:graphic>
        </p:graphicFrame>
        <p:graphicFrame>
          <p:nvGraphicFramePr>
            <p:cNvPr id="1037" name="Object 23"/>
            <p:cNvGraphicFramePr>
              <a:graphicFrameLocks noChangeAspect="1"/>
            </p:cNvGraphicFramePr>
            <p:nvPr/>
          </p:nvGraphicFramePr>
          <p:xfrm>
            <a:off x="6364060" y="3386817"/>
            <a:ext cx="438150" cy="590550"/>
          </p:xfrm>
          <a:graphic>
            <a:graphicData uri="http://schemas.openxmlformats.org/presentationml/2006/ole">
              <p:oleObj spid="_x0000_s757773" name="Equation" r:id="rId10" imgW="177480" imgH="241200" progId="Equation.DSMT4">
                <p:embed/>
              </p:oleObj>
            </a:graphicData>
          </a:graphic>
        </p:graphicFrame>
        <p:graphicFrame>
          <p:nvGraphicFramePr>
            <p:cNvPr id="1038" name="Object 24"/>
            <p:cNvGraphicFramePr>
              <a:graphicFrameLocks noChangeAspect="1"/>
            </p:cNvGraphicFramePr>
            <p:nvPr/>
          </p:nvGraphicFramePr>
          <p:xfrm>
            <a:off x="2595335" y="4201205"/>
            <a:ext cx="1206500" cy="447675"/>
          </p:xfrm>
          <a:graphic>
            <a:graphicData uri="http://schemas.openxmlformats.org/presentationml/2006/ole">
              <p:oleObj spid="_x0000_s757774" name="Equation" r:id="rId11" imgW="647640" imgH="241200" progId="Equation.DSMT4">
                <p:embed/>
              </p:oleObj>
            </a:graphicData>
          </a:graphic>
        </p:graphicFrame>
        <p:sp>
          <p:nvSpPr>
            <p:cNvPr id="1057" name="Rectangle 13"/>
            <p:cNvSpPr>
              <a:spLocks noChangeArrowheads="1"/>
            </p:cNvSpPr>
            <p:nvPr/>
          </p:nvSpPr>
          <p:spPr bwMode="auto">
            <a:xfrm>
              <a:off x="3246210" y="3185205"/>
              <a:ext cx="2133600" cy="889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8" name="Line 19"/>
            <p:cNvSpPr>
              <a:spLocks noChangeShapeType="1"/>
            </p:cNvSpPr>
            <p:nvPr/>
          </p:nvSpPr>
          <p:spPr bwMode="auto">
            <a:xfrm>
              <a:off x="4184423" y="3156630"/>
              <a:ext cx="39687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048" name="Straight Connector 34"/>
            <p:cNvCxnSpPr>
              <a:cxnSpLocks noChangeShapeType="1"/>
            </p:cNvCxnSpPr>
            <p:nvPr/>
          </p:nvCxnSpPr>
          <p:spPr bwMode="auto">
            <a:xfrm>
              <a:off x="1306285" y="4115480"/>
              <a:ext cx="6161088" cy="0"/>
            </a:xfrm>
            <a:prstGeom prst="line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/>
            </a:ln>
          </p:spPr>
        </p:cxnSp>
      </p:grpSp>
      <p:sp>
        <p:nvSpPr>
          <p:cNvPr id="1049" name="TextBox 38"/>
          <p:cNvSpPr txBox="1">
            <a:spLocks noChangeArrowheads="1"/>
          </p:cNvSpPr>
          <p:nvPr/>
        </p:nvSpPr>
        <p:spPr bwMode="auto">
          <a:xfrm>
            <a:off x="2068739" y="5485946"/>
            <a:ext cx="485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The probe is viewed as an impressed current.</a:t>
            </a:r>
          </a:p>
        </p:txBody>
      </p:sp>
      <p:sp>
        <p:nvSpPr>
          <p:cNvPr id="1050" name="Slide Number Placeholder 3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C1A5D8FA-B228-48AA-A8C0-A3AC4E4A0FE0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Input Impedance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457425" y="1130754"/>
            <a:ext cx="7924575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Find </a:t>
            </a:r>
            <a:r>
              <a:rPr lang="en-US" sz="2000" dirty="0" smtClean="0"/>
              <a:t>the input impedance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dirty="0" smtClean="0"/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/>
              <a:t>,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/>
              <a:t>) of the probe-fed patch antenna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5" name="Rectangle 25"/>
          <p:cNvSpPr>
            <a:spLocks noChangeArrowheads="1"/>
          </p:cNvSpPr>
          <p:nvPr/>
        </p:nvSpPr>
        <p:spPr bwMode="auto">
          <a:xfrm>
            <a:off x="1800452" y="3487511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Set</a:t>
            </a:r>
          </a:p>
        </p:txBody>
      </p:sp>
      <p:graphicFrame>
        <p:nvGraphicFramePr>
          <p:cNvPr id="1027" name="Object 27"/>
          <p:cNvGraphicFramePr>
            <a:graphicFrameLocks noChangeAspect="1"/>
          </p:cNvGraphicFramePr>
          <p:nvPr/>
        </p:nvGraphicFramePr>
        <p:xfrm>
          <a:off x="2610756" y="3461659"/>
          <a:ext cx="5230200" cy="545871"/>
        </p:xfrm>
        <a:graphic>
          <a:graphicData uri="http://schemas.openxmlformats.org/presentationml/2006/ole">
            <p:oleObj spid="_x0000_s769027" name="Equation" r:id="rId3" imgW="2463480" imgH="253800" progId="Equation.DSMT4">
              <p:embed/>
            </p:oleObj>
          </a:graphicData>
        </a:graphic>
      </p:graphicFrame>
      <p:graphicFrame>
        <p:nvGraphicFramePr>
          <p:cNvPr id="1028" name="Object 28"/>
          <p:cNvGraphicFramePr>
            <a:graphicFrameLocks noChangeAspect="1"/>
          </p:cNvGraphicFramePr>
          <p:nvPr/>
        </p:nvGraphicFramePr>
        <p:xfrm>
          <a:off x="1716995" y="4542971"/>
          <a:ext cx="5140325" cy="673100"/>
        </p:xfrm>
        <a:graphic>
          <a:graphicData uri="http://schemas.openxmlformats.org/presentationml/2006/ole">
            <p:oleObj spid="_x0000_s769028" name="Equation" r:id="rId4" imgW="2108160" imgH="279360" progId="Equation.DSMT4">
              <p:embed/>
            </p:oleObj>
          </a:graphicData>
        </a:graphic>
      </p:graphicFrame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1424214" y="5585279"/>
            <a:ext cx="582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This is the “Electric Field Integral Equation (EFIE)”</a:t>
            </a:r>
          </a:p>
        </p:txBody>
      </p:sp>
      <p:sp>
        <p:nvSpPr>
          <p:cNvPr id="1050" name="Slide Number Placeholder 3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C1A5D8FA-B228-48AA-A8C0-A3AC4E4A0FE0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76903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53784" y="1021149"/>
            <a:ext cx="5183188" cy="194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8" name="Rectangle 25"/>
          <p:cNvSpPr>
            <a:spLocks noChangeArrowheads="1"/>
          </p:cNvSpPr>
          <p:nvPr/>
        </p:nvSpPr>
        <p:spPr bwMode="auto">
          <a:xfrm>
            <a:off x="1299254" y="893312"/>
            <a:ext cx="11817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Assume: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2050" name="Object 30"/>
          <p:cNvGraphicFramePr>
            <a:graphicFrameLocks noChangeAspect="1"/>
          </p:cNvGraphicFramePr>
          <p:nvPr/>
        </p:nvGraphicFramePr>
        <p:xfrm>
          <a:off x="2398713" y="1362075"/>
          <a:ext cx="3070225" cy="1395413"/>
        </p:xfrm>
        <a:graphic>
          <a:graphicData uri="http://schemas.openxmlformats.org/presentationml/2006/ole">
            <p:oleObj spid="_x0000_s758786" name="Equation" r:id="rId3" imgW="1498320" imgH="685800" progId="Equation.DSMT4">
              <p:embed/>
            </p:oleObj>
          </a:graphicData>
        </a:graphic>
      </p:graphicFrame>
      <p:graphicFrame>
        <p:nvGraphicFramePr>
          <p:cNvPr id="2051" name="Object 31"/>
          <p:cNvGraphicFramePr>
            <a:graphicFrameLocks noChangeAspect="1"/>
          </p:cNvGraphicFramePr>
          <p:nvPr/>
        </p:nvGraphicFramePr>
        <p:xfrm>
          <a:off x="2819400" y="3103563"/>
          <a:ext cx="5119688" cy="636587"/>
        </p:xfrm>
        <a:graphic>
          <a:graphicData uri="http://schemas.openxmlformats.org/presentationml/2006/ole">
            <p:oleObj spid="_x0000_s758787" name="Equation" r:id="rId4" imgW="2222280" imgH="279360" progId="Equation.DSMT4">
              <p:embed/>
            </p:oleObj>
          </a:graphicData>
        </a:graphic>
      </p:graphicFrame>
      <p:sp>
        <p:nvSpPr>
          <p:cNvPr id="2059" name="Rectangle 32"/>
          <p:cNvSpPr>
            <a:spLocks noChangeArrowheads="1"/>
          </p:cNvSpPr>
          <p:nvPr/>
        </p:nvSpPr>
        <p:spPr bwMode="auto">
          <a:xfrm>
            <a:off x="724353" y="4109366"/>
            <a:ext cx="3870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Pick  a “testing” function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x,y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):</a:t>
            </a:r>
          </a:p>
        </p:txBody>
      </p:sp>
      <p:graphicFrame>
        <p:nvGraphicFramePr>
          <p:cNvPr id="2052" name="Object 33"/>
          <p:cNvGraphicFramePr>
            <a:graphicFrameLocks noChangeAspect="1"/>
          </p:cNvGraphicFramePr>
          <p:nvPr/>
        </p:nvGraphicFramePr>
        <p:xfrm>
          <a:off x="1709738" y="5799138"/>
          <a:ext cx="6011862" cy="814387"/>
        </p:xfrm>
        <a:graphic>
          <a:graphicData uri="http://schemas.openxmlformats.org/presentationml/2006/ole">
            <p:oleObj spid="_x0000_s758788" name="Equation" r:id="rId5" imgW="2920680" imgH="393480" progId="Equation.DSMT4">
              <p:embed/>
            </p:oleObj>
          </a:graphicData>
        </a:graphic>
      </p:graphicFrame>
      <p:sp>
        <p:nvSpPr>
          <p:cNvPr id="2060" name="Rectangle 34"/>
          <p:cNvSpPr>
            <a:spLocks noChangeArrowheads="1"/>
          </p:cNvSpPr>
          <p:nvPr/>
        </p:nvSpPr>
        <p:spPr bwMode="auto">
          <a:xfrm>
            <a:off x="686253" y="3214467"/>
            <a:ext cx="207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The EFIE is then</a:t>
            </a:r>
          </a:p>
        </p:txBody>
      </p:sp>
      <p:sp>
        <p:nvSpPr>
          <p:cNvPr id="2061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32D8C10B-4FC2-4251-903A-51086520264A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93230" y="1415146"/>
            <a:ext cx="2735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/>
              <a:t>is an unknown amplitude.</a:t>
            </a:r>
            <a:endParaRPr lang="en-US" sz="1600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graphicFrame>
        <p:nvGraphicFramePr>
          <p:cNvPr id="758789" name="Object 33"/>
          <p:cNvGraphicFramePr>
            <a:graphicFrameLocks noChangeAspect="1"/>
          </p:cNvGraphicFramePr>
          <p:nvPr/>
        </p:nvGraphicFramePr>
        <p:xfrm>
          <a:off x="2182813" y="4656138"/>
          <a:ext cx="4783137" cy="814387"/>
        </p:xfrm>
        <a:graphic>
          <a:graphicData uri="http://schemas.openxmlformats.org/presentationml/2006/ole">
            <p:oleObj spid="_x0000_s758789" name="Equation" r:id="rId6" imgW="2323800" imgH="393480" progId="Equation.DSMT4">
              <p:embed/>
            </p:oleObj>
          </a:graphicData>
        </a:graphic>
      </p:graphicFrame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1323067" y="5328566"/>
            <a:ext cx="412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or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4" name="Rectangle 7"/>
          <p:cNvSpPr>
            <a:spLocks noChangeArrowheads="1"/>
          </p:cNvSpPr>
          <p:nvPr/>
        </p:nvSpPr>
        <p:spPr bwMode="auto">
          <a:xfrm>
            <a:off x="738188" y="1063625"/>
            <a:ext cx="230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Arial" charset="0"/>
              </a:rPr>
              <a:t>Galerkin’s Method:</a:t>
            </a: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3014663" y="1020763"/>
          <a:ext cx="2495550" cy="530225"/>
        </p:xfrm>
        <a:graphic>
          <a:graphicData uri="http://schemas.openxmlformats.org/presentationml/2006/ole">
            <p:oleObj spid="_x0000_s759810" name="Equation" r:id="rId3" imgW="1193760" imgH="253800" progId="Equation.DSMT4">
              <p:embed/>
            </p:oleObj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1797050" y="4351338"/>
          <a:ext cx="5029200" cy="1423987"/>
        </p:xfrm>
        <a:graphic>
          <a:graphicData uri="http://schemas.openxmlformats.org/presentationml/2006/ole">
            <p:oleObj spid="_x0000_s759811" name="Equation" r:id="rId4" imgW="2590560" imgH="736560" progId="Equation.DSMT4">
              <p:embed/>
            </p:oleObj>
          </a:graphicData>
        </a:graphic>
      </p:graphicFrame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1313996" y="1731282"/>
            <a:ext cx="577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</a:rPr>
              <a:t>(The testing function is the same as the basis function.)</a:t>
            </a:r>
          </a:p>
        </p:txBody>
      </p:sp>
      <p:graphicFrame>
        <p:nvGraphicFramePr>
          <p:cNvPr id="3076" name="Object 16"/>
          <p:cNvGraphicFramePr>
            <a:graphicFrameLocks noChangeAspect="1"/>
          </p:cNvGraphicFramePr>
          <p:nvPr/>
        </p:nvGraphicFramePr>
        <p:xfrm>
          <a:off x="1460500" y="2813050"/>
          <a:ext cx="6076950" cy="766763"/>
        </p:xfrm>
        <a:graphic>
          <a:graphicData uri="http://schemas.openxmlformats.org/presentationml/2006/ole">
            <p:oleObj spid="_x0000_s759812" name="Equation" r:id="rId5" imgW="3136680" imgH="393480" progId="Equation.DSMT4">
              <p:embed/>
            </p:oleObj>
          </a:graphicData>
        </a:graphic>
      </p:graphicFrame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733879" y="3704317"/>
            <a:ext cx="706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The solution for the unknown amplitude coefficient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is then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87" name="Rectangle 18"/>
          <p:cNvSpPr>
            <a:spLocks noChangeArrowheads="1"/>
          </p:cNvSpPr>
          <p:nvPr/>
        </p:nvSpPr>
        <p:spPr bwMode="auto">
          <a:xfrm>
            <a:off x="526369" y="2346552"/>
            <a:ext cx="2093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Hence, we have: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8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64EABE41-12D0-45AC-B5A2-F6D5AEF7ADF2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3077" name="Object 18"/>
          <p:cNvGraphicFramePr>
            <a:graphicFrameLocks noChangeAspect="1"/>
          </p:cNvGraphicFramePr>
          <p:nvPr/>
        </p:nvGraphicFramePr>
        <p:xfrm>
          <a:off x="882650" y="6038850"/>
          <a:ext cx="3394075" cy="652463"/>
        </p:xfrm>
        <a:graphic>
          <a:graphicData uri="http://schemas.openxmlformats.org/presentationml/2006/ole">
            <p:oleObj spid="_x0000_s759813" name="Equation" r:id="rId6" imgW="2057400" imgH="39348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672013" y="6018213"/>
          <a:ext cx="3436937" cy="673100"/>
        </p:xfrm>
        <a:graphic>
          <a:graphicData uri="http://schemas.openxmlformats.org/presentationml/2006/ole">
            <p:oleObj spid="_x0000_s759814" name="Equation" r:id="rId7" imgW="2019240" imgH="393480" progId="Equation.DSMT4">
              <p:embed/>
            </p:oleObj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75657" y="1883229"/>
            <a:ext cx="68323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 Find the field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 produced by the patch current on the interface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 Find the field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inside the substrate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 Find the voltage between the patch and the ground plane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 Find the input impedance of the patch (when fed by a probe)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0229" y="1121229"/>
            <a:ext cx="458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 this set of notes we do the following: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74155" name="Object 11"/>
          <p:cNvGraphicFramePr>
            <a:graphicFrameLocks noChangeAspect="1"/>
          </p:cNvGraphicFramePr>
          <p:nvPr/>
        </p:nvGraphicFramePr>
        <p:xfrm>
          <a:off x="5920242" y="5667864"/>
          <a:ext cx="2352901" cy="688939"/>
        </p:xfrm>
        <a:graphic>
          <a:graphicData uri="http://schemas.openxmlformats.org/presentationml/2006/ole">
            <p:oleObj spid="_x0000_s774155" name="Equation" r:id="rId4" imgW="1257120" imgH="36828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71457" y="4876799"/>
            <a:ext cx="3004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Assume that the patch current has the following form:</a:t>
            </a:r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77415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738" y="4489820"/>
            <a:ext cx="3830638" cy="184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411163" y="873339"/>
            <a:ext cx="44743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The input impedance is calculated as:</a:t>
            </a:r>
            <a:endParaRPr lang="en-US" sz="20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06" name="TextBox 10"/>
          <p:cNvSpPr txBox="1">
            <a:spLocks noChangeArrowheads="1"/>
          </p:cNvSpPr>
          <p:nvPr/>
        </p:nvSpPr>
        <p:spPr bwMode="auto">
          <a:xfrm>
            <a:off x="924832" y="2623448"/>
            <a:ext cx="25528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From linearity, we have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4099" name="Object 15"/>
          <p:cNvGraphicFramePr>
            <a:graphicFrameLocks noChangeAspect="1"/>
          </p:cNvGraphicFramePr>
          <p:nvPr/>
        </p:nvGraphicFramePr>
        <p:xfrm>
          <a:off x="1806121" y="1447338"/>
          <a:ext cx="3340100" cy="898525"/>
        </p:xfrm>
        <a:graphic>
          <a:graphicData uri="http://schemas.openxmlformats.org/presentationml/2006/ole">
            <p:oleObj spid="_x0000_s760835" name="Equation" r:id="rId3" imgW="1701720" imgH="457200" progId="Equation.DSMT4">
              <p:embed/>
            </p:oleObj>
          </a:graphicData>
        </a:graphic>
      </p:graphicFrame>
      <p:sp>
        <p:nvSpPr>
          <p:cNvPr id="410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A08CAE2E-4A3F-41C2-8596-7761AA241957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760836" name="Object 15"/>
          <p:cNvGraphicFramePr>
            <a:graphicFrameLocks noChangeAspect="1"/>
          </p:cNvGraphicFramePr>
          <p:nvPr/>
        </p:nvGraphicFramePr>
        <p:xfrm>
          <a:off x="1750332" y="4176023"/>
          <a:ext cx="3167063" cy="598488"/>
        </p:xfrm>
        <a:graphic>
          <a:graphicData uri="http://schemas.openxmlformats.org/presentationml/2006/ole">
            <p:oleObj spid="_x0000_s760836" name="Equation" r:id="rId4" imgW="1612800" imgH="304560" progId="Equation.DSMT4">
              <p:embed/>
            </p:oleObj>
          </a:graphicData>
        </a:graphic>
      </p:graphicFrame>
      <p:graphicFrame>
        <p:nvGraphicFramePr>
          <p:cNvPr id="760837" name="Object 5"/>
          <p:cNvGraphicFramePr>
            <a:graphicFrameLocks noChangeAspect="1"/>
          </p:cNvGraphicFramePr>
          <p:nvPr/>
        </p:nvGraphicFramePr>
        <p:xfrm>
          <a:off x="328612" y="5505207"/>
          <a:ext cx="8575902" cy="958185"/>
        </p:xfrm>
        <a:graphic>
          <a:graphicData uri="http://schemas.openxmlformats.org/presentationml/2006/ole">
            <p:oleObj spid="_x0000_s760837" name="Equation" r:id="rId5" imgW="3746160" imgH="419040" progId="Equation.DSMT4">
              <p:embed/>
            </p:oleObj>
          </a:graphicData>
        </a:graphic>
      </p:graphicFrame>
      <p:graphicFrame>
        <p:nvGraphicFramePr>
          <p:cNvPr id="760838" name="Object 6"/>
          <p:cNvGraphicFramePr>
            <a:graphicFrameLocks noChangeAspect="1"/>
          </p:cNvGraphicFramePr>
          <p:nvPr/>
        </p:nvGraphicFramePr>
        <p:xfrm>
          <a:off x="2096860" y="3157756"/>
          <a:ext cx="2317750" cy="498475"/>
        </p:xfrm>
        <a:graphic>
          <a:graphicData uri="http://schemas.openxmlformats.org/presentationml/2006/ole">
            <p:oleObj spid="_x0000_s760838" name="Equation" r:id="rId6" imgW="1180800" imgH="253800" progId="Equation.DSMT4">
              <p:embed/>
            </p:oleObj>
          </a:graphicData>
        </a:graphic>
      </p:graphicFrame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935719" y="3744677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where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424089" y="5018309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From the last example: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A08CAE2E-4A3F-41C2-8596-7761AA241957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770054" name="Object 13"/>
          <p:cNvGraphicFramePr>
            <a:graphicFrameLocks noChangeAspect="1"/>
          </p:cNvGraphicFramePr>
          <p:nvPr/>
        </p:nvGraphicFramePr>
        <p:xfrm>
          <a:off x="1727200" y="1470025"/>
          <a:ext cx="4972050" cy="1393825"/>
        </p:xfrm>
        <a:graphic>
          <a:graphicData uri="http://schemas.openxmlformats.org/presentationml/2006/ole">
            <p:oleObj spid="_x0000_s770054" name="Equation" r:id="rId3" imgW="2616120" imgH="736560" progId="Equation.DSMT4">
              <p:embed/>
            </p:oleObj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02305" y="3094025"/>
            <a:ext cx="1903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From reciprocity:</a:t>
            </a:r>
            <a:endParaRPr lang="en-US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770055" name="Object 13"/>
          <p:cNvGraphicFramePr>
            <a:graphicFrameLocks noChangeAspect="1"/>
          </p:cNvGraphicFramePr>
          <p:nvPr/>
        </p:nvGraphicFramePr>
        <p:xfrm>
          <a:off x="757238" y="3465513"/>
          <a:ext cx="7151687" cy="992187"/>
        </p:xfrm>
        <a:graphic>
          <a:graphicData uri="http://schemas.openxmlformats.org/presentationml/2006/ole">
            <p:oleObj spid="_x0000_s770055" name="Equation" r:id="rId4" imgW="3466800" imgH="482400" progId="Equation.DSMT4">
              <p:embed/>
            </p:oleObj>
          </a:graphicData>
        </a:graphic>
      </p:graphicFrame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585334" y="895111"/>
            <a:ext cx="4642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Next, we return to the calculation of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: </a:t>
            </a:r>
            <a:endParaRPr lang="en-US" sz="20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487361" y="5053454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From the formula for the field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770057" name="Object 6"/>
          <p:cNvGraphicFramePr>
            <a:graphicFrameLocks noChangeAspect="1"/>
          </p:cNvGraphicFramePr>
          <p:nvPr/>
        </p:nvGraphicFramePr>
        <p:xfrm>
          <a:off x="711200" y="5530850"/>
          <a:ext cx="7331075" cy="966788"/>
        </p:xfrm>
        <a:graphic>
          <a:graphicData uri="http://schemas.openxmlformats.org/presentationml/2006/ole">
            <p:oleObj spid="_x0000_s770057" name="Equation" r:id="rId5" imgW="3771720" imgH="495000" progId="Equation.DSMT4">
              <p:embed/>
            </p:oleObj>
          </a:graphicData>
        </a:graphic>
      </p:graphicFrame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graphicFrame>
        <p:nvGraphicFramePr>
          <p:cNvPr id="770058" name="Object 6"/>
          <p:cNvGraphicFramePr>
            <a:graphicFrameLocks noChangeAspect="1"/>
          </p:cNvGraphicFramePr>
          <p:nvPr/>
        </p:nvGraphicFramePr>
        <p:xfrm>
          <a:off x="4978400" y="5054600"/>
          <a:ext cx="3157538" cy="425450"/>
        </p:xfrm>
        <a:graphic>
          <a:graphicData uri="http://schemas.openxmlformats.org/presentationml/2006/ole">
            <p:oleObj spid="_x0000_s770058" name="Equation" r:id="rId6" imgW="20826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A08CAE2E-4A3F-41C2-8596-7761AA241957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3448278" y="753593"/>
            <a:ext cx="15888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Summary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770057" name="Object 6"/>
          <p:cNvGraphicFramePr>
            <a:graphicFrameLocks noChangeAspect="1"/>
          </p:cNvGraphicFramePr>
          <p:nvPr/>
        </p:nvGraphicFramePr>
        <p:xfrm>
          <a:off x="1093788" y="4089400"/>
          <a:ext cx="7327900" cy="966788"/>
        </p:xfrm>
        <a:graphic>
          <a:graphicData uri="http://schemas.openxmlformats.org/presentationml/2006/ole">
            <p:oleObj spid="_x0000_s771076" name="Equation" r:id="rId3" imgW="3771720" imgH="495000" progId="Equation.DSMT4">
              <p:embed/>
            </p:oleObj>
          </a:graphicData>
        </a:graphic>
      </p:graphicFrame>
      <p:graphicFrame>
        <p:nvGraphicFramePr>
          <p:cNvPr id="771077" name="Object 5"/>
          <p:cNvGraphicFramePr>
            <a:graphicFrameLocks noChangeAspect="1"/>
          </p:cNvGraphicFramePr>
          <p:nvPr/>
        </p:nvGraphicFramePr>
        <p:xfrm>
          <a:off x="3065916" y="1350503"/>
          <a:ext cx="2317750" cy="498475"/>
        </p:xfrm>
        <a:graphic>
          <a:graphicData uri="http://schemas.openxmlformats.org/presentationml/2006/ole">
            <p:oleObj spid="_x0000_s771077" name="Equation" r:id="rId4" imgW="1180800" imgH="253800" progId="Equation.DSMT4">
              <p:embed/>
            </p:oleObj>
          </a:graphicData>
        </a:graphic>
      </p:graphicFrame>
      <p:graphicFrame>
        <p:nvGraphicFramePr>
          <p:cNvPr id="771079" name="Object 13"/>
          <p:cNvGraphicFramePr>
            <a:graphicFrameLocks noChangeAspect="1"/>
          </p:cNvGraphicFramePr>
          <p:nvPr/>
        </p:nvGraphicFramePr>
        <p:xfrm>
          <a:off x="3300867" y="3100194"/>
          <a:ext cx="2125662" cy="863600"/>
        </p:xfrm>
        <a:graphic>
          <a:graphicData uri="http://schemas.openxmlformats.org/presentationml/2006/ole">
            <p:oleObj spid="_x0000_s771079" name="Equation" r:id="rId5" imgW="1117440" imgH="457200" progId="Equation.DSMT4">
              <p:embed/>
            </p:oleObj>
          </a:graphicData>
        </a:graphic>
      </p:graphicFrame>
      <p:graphicFrame>
        <p:nvGraphicFramePr>
          <p:cNvPr id="771080" name="Object 8"/>
          <p:cNvGraphicFramePr>
            <a:graphicFrameLocks noChangeAspect="1"/>
          </p:cNvGraphicFramePr>
          <p:nvPr/>
        </p:nvGraphicFramePr>
        <p:xfrm>
          <a:off x="278720" y="2008223"/>
          <a:ext cx="8570912" cy="966787"/>
        </p:xfrm>
        <a:graphic>
          <a:graphicData uri="http://schemas.openxmlformats.org/presentationml/2006/ole">
            <p:oleObj spid="_x0000_s771080" name="Equation" r:id="rId6" imgW="3708360" imgH="419040" progId="Equation.DSMT4">
              <p:embed/>
            </p:oleObj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graphicFrame>
        <p:nvGraphicFramePr>
          <p:cNvPr id="771081" name="Object 9"/>
          <p:cNvGraphicFramePr>
            <a:graphicFrameLocks noChangeAspect="1"/>
          </p:cNvGraphicFramePr>
          <p:nvPr/>
        </p:nvGraphicFramePr>
        <p:xfrm>
          <a:off x="428625" y="5327650"/>
          <a:ext cx="4319588" cy="1358900"/>
        </p:xfrm>
        <a:graphic>
          <a:graphicData uri="http://schemas.openxmlformats.org/presentationml/2006/ole">
            <p:oleObj spid="_x0000_s771081" name="Equation" r:id="rId7" imgW="2463480" imgH="774360" progId="Equation.DSMT4">
              <p:embed/>
            </p:oleObj>
          </a:graphicData>
        </a:graphic>
      </p:graphicFrame>
      <p:graphicFrame>
        <p:nvGraphicFramePr>
          <p:cNvPr id="771082" name="Object 10"/>
          <p:cNvGraphicFramePr>
            <a:graphicFrameLocks noChangeAspect="1"/>
          </p:cNvGraphicFramePr>
          <p:nvPr/>
        </p:nvGraphicFramePr>
        <p:xfrm>
          <a:off x="5046811" y="5610210"/>
          <a:ext cx="3289670" cy="788294"/>
        </p:xfrm>
        <a:graphic>
          <a:graphicData uri="http://schemas.openxmlformats.org/presentationml/2006/ole">
            <p:oleObj spid="_x0000_s771082" name="Equation" r:id="rId8" imgW="17398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80" name="Rectangle 11"/>
          <p:cNvSpPr>
            <a:spLocks noChangeArrowheads="1"/>
          </p:cNvSpPr>
          <p:nvPr/>
        </p:nvSpPr>
        <p:spPr bwMode="auto">
          <a:xfrm>
            <a:off x="377598" y="1004661"/>
            <a:ext cx="4913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  <a:latin typeface="Arial" charset="0"/>
              </a:rPr>
              <a:t>Converting to polar coordinates, we 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have: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1335088" y="1585913"/>
          <a:ext cx="5688012" cy="1022350"/>
        </p:xfrm>
        <a:graphic>
          <a:graphicData uri="http://schemas.openxmlformats.org/presentationml/2006/ole">
            <p:oleObj spid="_x0000_s768002" name="Equation" r:id="rId3" imgW="2705040" imgH="482400" progId="Equation.DSMT4">
              <p:embed/>
            </p:oleObj>
          </a:graphicData>
        </a:graphic>
      </p:graphicFrame>
      <p:sp>
        <p:nvSpPr>
          <p:cNvPr id="11281" name="Slide Number Placeholder 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BC9F9EA2-27F8-40EA-B6E5-6EDC6B4B2C78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768011" name="Object 11"/>
          <p:cNvGraphicFramePr>
            <a:graphicFrameLocks noChangeAspect="1"/>
          </p:cNvGraphicFramePr>
          <p:nvPr/>
        </p:nvGraphicFramePr>
        <p:xfrm>
          <a:off x="533400" y="2756848"/>
          <a:ext cx="8161338" cy="1493838"/>
        </p:xfrm>
        <a:graphic>
          <a:graphicData uri="http://schemas.openxmlformats.org/presentationml/2006/ole">
            <p:oleObj spid="_x0000_s768011" name="Equation" r:id="rId4" imgW="3530520" imgH="647640" progId="Equation.DSMT4">
              <p:embed/>
            </p:oleObj>
          </a:graphicData>
        </a:graphic>
      </p:graphicFrame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graphicFrame>
        <p:nvGraphicFramePr>
          <p:cNvPr id="768012" name="Object 12"/>
          <p:cNvGraphicFramePr>
            <a:graphicFrameLocks noChangeAspect="1"/>
          </p:cNvGraphicFramePr>
          <p:nvPr/>
        </p:nvGraphicFramePr>
        <p:xfrm>
          <a:off x="1532617" y="4562021"/>
          <a:ext cx="6434138" cy="1920875"/>
        </p:xfrm>
        <a:graphic>
          <a:graphicData uri="http://schemas.openxmlformats.org/presentationml/2006/ole">
            <p:oleObj spid="_x0000_s768012" name="Equation" r:id="rId5" imgW="3187440" imgH="952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80" name="Rectangle 11"/>
          <p:cNvSpPr>
            <a:spLocks noChangeArrowheads="1"/>
          </p:cNvSpPr>
          <p:nvPr/>
        </p:nvSpPr>
        <p:spPr bwMode="auto">
          <a:xfrm>
            <a:off x="432027" y="754289"/>
            <a:ext cx="46156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The path of integration is shown below.</a:t>
            </a:r>
            <a:endParaRPr lang="en-US" sz="2000" dirty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1836738" y="1246188"/>
          <a:ext cx="4541837" cy="815975"/>
        </p:xfrm>
        <a:graphic>
          <a:graphicData uri="http://schemas.openxmlformats.org/presentationml/2006/ole">
            <p:oleObj spid="_x0000_s773122" name="Equation" r:id="rId3" imgW="2705040" imgH="482400" progId="Equation.DSMT4">
              <p:embed/>
            </p:oleObj>
          </a:graphicData>
        </a:graphic>
      </p:graphicFrame>
      <p:sp>
        <p:nvSpPr>
          <p:cNvPr id="11281" name="Slide Number Placeholder 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BC9F9EA2-27F8-40EA-B6E5-6EDC6B4B2C78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1300875" y="3160037"/>
            <a:ext cx="7179104" cy="3452027"/>
            <a:chOff x="952524" y="3028974"/>
            <a:chExt cx="7375525" cy="3546475"/>
          </a:xfrm>
        </p:grpSpPr>
        <p:sp>
          <p:nvSpPr>
            <p:cNvPr id="11283" name="Line 13"/>
            <p:cNvSpPr>
              <a:spLocks noChangeShapeType="1"/>
            </p:cNvSpPr>
            <p:nvPr/>
          </p:nvSpPr>
          <p:spPr bwMode="auto">
            <a:xfrm flipH="1" flipV="1">
              <a:off x="2417150" y="3792561"/>
              <a:ext cx="0" cy="2693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84" name="Line 14"/>
            <p:cNvSpPr>
              <a:spLocks noChangeShapeType="1"/>
            </p:cNvSpPr>
            <p:nvPr/>
          </p:nvSpPr>
          <p:spPr bwMode="auto">
            <a:xfrm rot="5400000" flipH="1" flipV="1">
              <a:off x="4179465" y="1806252"/>
              <a:ext cx="0" cy="64538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1267" name="Object 15"/>
            <p:cNvGraphicFramePr>
              <a:graphicFrameLocks noChangeAspect="1"/>
            </p:cNvGraphicFramePr>
            <p:nvPr/>
          </p:nvGraphicFramePr>
          <p:xfrm>
            <a:off x="7580256" y="4811737"/>
            <a:ext cx="747793" cy="495300"/>
          </p:xfrm>
          <a:graphic>
            <a:graphicData uri="http://schemas.openxmlformats.org/presentationml/2006/ole">
              <p:oleObj spid="_x0000_s773123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11268" name="Object 16"/>
            <p:cNvGraphicFramePr>
              <a:graphicFrameLocks noChangeAspect="1"/>
            </p:cNvGraphicFramePr>
            <p:nvPr/>
          </p:nvGraphicFramePr>
          <p:xfrm>
            <a:off x="2117080" y="3028974"/>
            <a:ext cx="735092" cy="488950"/>
          </p:xfrm>
          <a:graphic>
            <a:graphicData uri="http://schemas.openxmlformats.org/presentationml/2006/ole">
              <p:oleObj spid="_x0000_s773124" name="Equation" r:id="rId5" imgW="342720" imgH="228600" progId="Equation.DSMT4">
                <p:embed/>
              </p:oleObj>
            </a:graphicData>
          </a:graphic>
        </p:graphicFrame>
        <p:sp>
          <p:nvSpPr>
            <p:cNvPr id="11285" name="Line 17"/>
            <p:cNvSpPr>
              <a:spLocks noChangeShapeType="1"/>
            </p:cNvSpPr>
            <p:nvPr/>
          </p:nvSpPr>
          <p:spPr bwMode="auto">
            <a:xfrm flipH="1">
              <a:off x="3153830" y="4943499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86" name="Line 18"/>
            <p:cNvSpPr>
              <a:spLocks noChangeShapeType="1"/>
            </p:cNvSpPr>
            <p:nvPr/>
          </p:nvSpPr>
          <p:spPr bwMode="auto">
            <a:xfrm flipH="1">
              <a:off x="4563681" y="4943499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1269" name="Object 19"/>
            <p:cNvGraphicFramePr>
              <a:graphicFrameLocks noChangeAspect="1"/>
            </p:cNvGraphicFramePr>
            <p:nvPr/>
          </p:nvGraphicFramePr>
          <p:xfrm>
            <a:off x="2978551" y="5236234"/>
            <a:ext cx="358814" cy="495300"/>
          </p:xfrm>
          <a:graphic>
            <a:graphicData uri="http://schemas.openxmlformats.org/presentationml/2006/ole">
              <p:oleObj spid="_x0000_s773125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11270" name="Object 20"/>
            <p:cNvGraphicFramePr>
              <a:graphicFrameLocks noChangeAspect="1"/>
            </p:cNvGraphicFramePr>
            <p:nvPr/>
          </p:nvGraphicFramePr>
          <p:xfrm>
            <a:off x="4445559" y="5114949"/>
            <a:ext cx="331824" cy="495300"/>
          </p:xfrm>
          <a:graphic>
            <a:graphicData uri="http://schemas.openxmlformats.org/presentationml/2006/ole">
              <p:oleObj spid="_x0000_s773126" name="Equation" r:id="rId7" imgW="152280" imgH="228600" progId="Equation.DSMT4">
                <p:embed/>
              </p:oleObj>
            </a:graphicData>
          </a:graphic>
        </p:graphicFrame>
        <p:sp>
          <p:nvSpPr>
            <p:cNvPr id="11287" name="Oval 21"/>
            <p:cNvSpPr>
              <a:spLocks noChangeArrowheads="1"/>
            </p:cNvSpPr>
            <p:nvPr/>
          </p:nvSpPr>
          <p:spPr bwMode="auto">
            <a:xfrm>
              <a:off x="3090323" y="4975249"/>
              <a:ext cx="127014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304" name="Freeform 23"/>
            <p:cNvSpPr>
              <a:spLocks/>
            </p:cNvSpPr>
            <p:nvPr/>
          </p:nvSpPr>
          <p:spPr bwMode="auto">
            <a:xfrm flipH="1" flipV="1">
              <a:off x="2455255" y="5064149"/>
              <a:ext cx="71445" cy="1511300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0 h 3008"/>
                <a:gd name="T4" fmla="*/ 0 w 549"/>
                <a:gd name="T5" fmla="*/ 0 h 3008"/>
                <a:gd name="T6" fmla="*/ 0 w 549"/>
                <a:gd name="T7" fmla="*/ 0 h 3008"/>
                <a:gd name="T8" fmla="*/ 0 w 549"/>
                <a:gd name="T9" fmla="*/ 0 h 3008"/>
                <a:gd name="T10" fmla="*/ 0 w 549"/>
                <a:gd name="T11" fmla="*/ 0 h 3008"/>
                <a:gd name="T12" fmla="*/ 0 w 549"/>
                <a:gd name="T13" fmla="*/ 0 h 3008"/>
                <a:gd name="T14" fmla="*/ 0 w 549"/>
                <a:gd name="T15" fmla="*/ 0 h 3008"/>
                <a:gd name="T16" fmla="*/ 0 w 549"/>
                <a:gd name="T17" fmla="*/ 0 h 3008"/>
                <a:gd name="T18" fmla="*/ 0 w 549"/>
                <a:gd name="T19" fmla="*/ 0 h 3008"/>
                <a:gd name="T20" fmla="*/ 0 w 549"/>
                <a:gd name="T21" fmla="*/ 0 h 3008"/>
                <a:gd name="T22" fmla="*/ 0 w 549"/>
                <a:gd name="T23" fmla="*/ 0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305" name="Freeform 24"/>
            <p:cNvSpPr>
              <a:spLocks/>
            </p:cNvSpPr>
            <p:nvPr/>
          </p:nvSpPr>
          <p:spPr bwMode="auto">
            <a:xfrm rot="16200000" flipH="1">
              <a:off x="2750568" y="4778364"/>
              <a:ext cx="111125" cy="647771"/>
            </a:xfrm>
            <a:custGeom>
              <a:avLst/>
              <a:gdLst>
                <a:gd name="T0" fmla="*/ 0 w 854"/>
                <a:gd name="T1" fmla="*/ 0 h 1984"/>
                <a:gd name="T2" fmla="*/ 0 w 854"/>
                <a:gd name="T3" fmla="*/ 0 h 1984"/>
                <a:gd name="T4" fmla="*/ 0 w 854"/>
                <a:gd name="T5" fmla="*/ 0 h 1984"/>
                <a:gd name="T6" fmla="*/ 0 w 854"/>
                <a:gd name="T7" fmla="*/ 0 h 1984"/>
                <a:gd name="T8" fmla="*/ 0 w 854"/>
                <a:gd name="T9" fmla="*/ 0 h 1984"/>
                <a:gd name="T10" fmla="*/ 0 w 854"/>
                <a:gd name="T11" fmla="*/ 0 h 1984"/>
                <a:gd name="T12" fmla="*/ 0 w 854"/>
                <a:gd name="T13" fmla="*/ 0 h 1984"/>
                <a:gd name="T14" fmla="*/ 0 w 854"/>
                <a:gd name="T15" fmla="*/ 0 h 19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4"/>
                <a:gd name="T25" fmla="*/ 0 h 1984"/>
                <a:gd name="T26" fmla="*/ 854 w 854"/>
                <a:gd name="T27" fmla="*/ 1984 h 19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4" h="1984">
                  <a:moveTo>
                    <a:pt x="643" y="0"/>
                  </a:moveTo>
                  <a:cubicBezTo>
                    <a:pt x="331" y="22"/>
                    <a:pt x="19" y="44"/>
                    <a:pt x="19" y="128"/>
                  </a:cubicBezTo>
                  <a:cubicBezTo>
                    <a:pt x="19" y="212"/>
                    <a:pt x="646" y="397"/>
                    <a:pt x="643" y="504"/>
                  </a:cubicBezTo>
                  <a:cubicBezTo>
                    <a:pt x="640" y="611"/>
                    <a:pt x="0" y="673"/>
                    <a:pt x="3" y="768"/>
                  </a:cubicBezTo>
                  <a:cubicBezTo>
                    <a:pt x="6" y="863"/>
                    <a:pt x="647" y="967"/>
                    <a:pt x="659" y="1072"/>
                  </a:cubicBezTo>
                  <a:cubicBezTo>
                    <a:pt x="671" y="1177"/>
                    <a:pt x="43" y="1291"/>
                    <a:pt x="75" y="1400"/>
                  </a:cubicBezTo>
                  <a:cubicBezTo>
                    <a:pt x="107" y="1509"/>
                    <a:pt x="848" y="1631"/>
                    <a:pt x="851" y="1728"/>
                  </a:cubicBezTo>
                  <a:cubicBezTo>
                    <a:pt x="854" y="1825"/>
                    <a:pt x="472" y="1904"/>
                    <a:pt x="91" y="198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302" name="Line 25"/>
            <p:cNvSpPr>
              <a:spLocks noChangeShapeType="1"/>
            </p:cNvSpPr>
            <p:nvPr/>
          </p:nvSpPr>
          <p:spPr bwMode="auto">
            <a:xfrm>
              <a:off x="3553923" y="4930800"/>
              <a:ext cx="114312" cy="18415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303" name="Line 26"/>
            <p:cNvSpPr>
              <a:spLocks noChangeShapeType="1"/>
            </p:cNvSpPr>
            <p:nvPr/>
          </p:nvSpPr>
          <p:spPr bwMode="auto">
            <a:xfrm flipH="1">
              <a:off x="3560274" y="4918100"/>
              <a:ext cx="101611" cy="1905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0" name="Line 27"/>
            <p:cNvSpPr>
              <a:spLocks noChangeShapeType="1"/>
            </p:cNvSpPr>
            <p:nvPr/>
          </p:nvSpPr>
          <p:spPr bwMode="auto">
            <a:xfrm flipH="1" flipV="1">
              <a:off x="2421910" y="4436323"/>
              <a:ext cx="2458847" cy="50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1" name="Line 28"/>
            <p:cNvSpPr>
              <a:spLocks noChangeShapeType="1"/>
            </p:cNvSpPr>
            <p:nvPr/>
          </p:nvSpPr>
          <p:spPr bwMode="auto">
            <a:xfrm>
              <a:off x="3265714" y="4441371"/>
              <a:ext cx="489842" cy="20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2" name="Line 29"/>
            <p:cNvSpPr>
              <a:spLocks noChangeShapeType="1"/>
            </p:cNvSpPr>
            <p:nvPr/>
          </p:nvSpPr>
          <p:spPr bwMode="auto">
            <a:xfrm flipV="1">
              <a:off x="2418738" y="4419624"/>
              <a:ext cx="0" cy="6143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3" name="Line 30"/>
            <p:cNvSpPr>
              <a:spLocks noChangeShapeType="1"/>
            </p:cNvSpPr>
            <p:nvPr/>
          </p:nvSpPr>
          <p:spPr bwMode="auto">
            <a:xfrm flipH="1" flipV="1">
              <a:off x="4864772" y="4441849"/>
              <a:ext cx="4764" cy="5921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4" name="Line 31"/>
            <p:cNvSpPr>
              <a:spLocks noChangeShapeType="1"/>
            </p:cNvSpPr>
            <p:nvPr/>
          </p:nvSpPr>
          <p:spPr bwMode="auto">
            <a:xfrm rot="16200000" flipV="1">
              <a:off x="2227165" y="4815985"/>
              <a:ext cx="386978" cy="383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5" name="Line 32"/>
            <p:cNvSpPr>
              <a:spLocks noChangeShapeType="1"/>
            </p:cNvSpPr>
            <p:nvPr/>
          </p:nvSpPr>
          <p:spPr bwMode="auto">
            <a:xfrm rot="5400000" flipV="1">
              <a:off x="4694472" y="4710788"/>
              <a:ext cx="326986" cy="19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1271" name="Object 33"/>
            <p:cNvGraphicFramePr>
              <a:graphicFrameLocks noChangeAspect="1"/>
            </p:cNvGraphicFramePr>
            <p:nvPr/>
          </p:nvGraphicFramePr>
          <p:xfrm>
            <a:off x="3008082" y="4066359"/>
            <a:ext cx="281383" cy="336119"/>
          </p:xfrm>
          <a:graphic>
            <a:graphicData uri="http://schemas.openxmlformats.org/presentationml/2006/ole">
              <p:oleObj spid="_x0000_s773127" name="Equation" r:id="rId8" imgW="190440" imgH="228600" progId="Equation.DSMT4">
                <p:embed/>
              </p:oleObj>
            </a:graphicData>
          </a:graphic>
        </p:graphicFrame>
        <p:graphicFrame>
          <p:nvGraphicFramePr>
            <p:cNvPr id="11272" name="Object 34"/>
            <p:cNvGraphicFramePr>
              <a:graphicFrameLocks noChangeAspect="1"/>
            </p:cNvGraphicFramePr>
            <p:nvPr/>
          </p:nvGraphicFramePr>
          <p:xfrm>
            <a:off x="4436668" y="3879874"/>
            <a:ext cx="382629" cy="444500"/>
          </p:xfrm>
          <a:graphic>
            <a:graphicData uri="http://schemas.openxmlformats.org/presentationml/2006/ole">
              <p:oleObj spid="_x0000_s773128" name="Equation" r:id="rId9" imgW="152280" imgH="177480" progId="Equation.DSMT4">
                <p:embed/>
              </p:oleObj>
            </a:graphicData>
          </a:graphic>
        </p:graphicFrame>
        <p:sp>
          <p:nvSpPr>
            <p:cNvPr id="11296" name="Line 35"/>
            <p:cNvSpPr>
              <a:spLocks noChangeShapeType="1"/>
            </p:cNvSpPr>
            <p:nvPr/>
          </p:nvSpPr>
          <p:spPr bwMode="auto">
            <a:xfrm flipH="1">
              <a:off x="4850483" y="5034749"/>
              <a:ext cx="2432312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97" name="Line 36"/>
            <p:cNvSpPr>
              <a:spLocks noChangeShapeType="1"/>
            </p:cNvSpPr>
            <p:nvPr/>
          </p:nvSpPr>
          <p:spPr bwMode="auto">
            <a:xfrm flipV="1">
              <a:off x="5913912" y="5033986"/>
              <a:ext cx="551798" cy="115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1273" name="Object 39"/>
            <p:cNvGraphicFramePr>
              <a:graphicFrameLocks noChangeAspect="1"/>
            </p:cNvGraphicFramePr>
            <p:nvPr/>
          </p:nvGraphicFramePr>
          <p:xfrm>
            <a:off x="2540193" y="4620894"/>
            <a:ext cx="286134" cy="368519"/>
          </p:xfrm>
          <a:graphic>
            <a:graphicData uri="http://schemas.openxmlformats.org/presentationml/2006/ole">
              <p:oleObj spid="_x0000_s773129" name="Equation" r:id="rId10" imgW="177480" imgH="228600" progId="Equation.DSMT4">
                <p:embed/>
              </p:oleObj>
            </a:graphicData>
          </a:graphic>
        </p:graphicFrame>
        <p:sp>
          <p:nvSpPr>
            <p:cNvPr id="11298" name="TextBox 36"/>
            <p:cNvSpPr txBox="1">
              <a:spLocks noChangeArrowheads="1"/>
            </p:cNvSpPr>
            <p:nvPr/>
          </p:nvSpPr>
          <p:spPr bwMode="auto">
            <a:xfrm>
              <a:off x="3611714" y="6003633"/>
              <a:ext cx="405014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Note: The path must extend to infinity.</a:t>
              </a:r>
            </a:p>
          </p:txBody>
        </p:sp>
        <p:graphicFrame>
          <p:nvGraphicFramePr>
            <p:cNvPr id="11274" name="Object 10"/>
            <p:cNvGraphicFramePr>
              <a:graphicFrameLocks noChangeAspect="1"/>
            </p:cNvGraphicFramePr>
            <p:nvPr/>
          </p:nvGraphicFramePr>
          <p:xfrm>
            <a:off x="3600919" y="5153182"/>
            <a:ext cx="516628" cy="355785"/>
          </p:xfrm>
          <a:graphic>
            <a:graphicData uri="http://schemas.openxmlformats.org/presentationml/2006/ole">
              <p:oleObj spid="_x0000_s773130" name="Equation" r:id="rId11" imgW="330120" imgH="228600" progId="Equation.DSMT4">
                <p:embed/>
              </p:oleObj>
            </a:graphicData>
          </a:graphic>
        </p:graphicFrame>
        <p:sp>
          <p:nvSpPr>
            <p:cNvPr id="11300" name="Freeform 23"/>
            <p:cNvSpPr>
              <a:spLocks/>
            </p:cNvSpPr>
            <p:nvPr/>
          </p:nvSpPr>
          <p:spPr bwMode="auto">
            <a:xfrm>
              <a:off x="2245683" y="3492206"/>
              <a:ext cx="71445" cy="1511300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0 h 3008"/>
                <a:gd name="T4" fmla="*/ 0 w 549"/>
                <a:gd name="T5" fmla="*/ 0 h 3008"/>
                <a:gd name="T6" fmla="*/ 0 w 549"/>
                <a:gd name="T7" fmla="*/ 0 h 3008"/>
                <a:gd name="T8" fmla="*/ 0 w 549"/>
                <a:gd name="T9" fmla="*/ 0 h 3008"/>
                <a:gd name="T10" fmla="*/ 0 w 549"/>
                <a:gd name="T11" fmla="*/ 0 h 3008"/>
                <a:gd name="T12" fmla="*/ 0 w 549"/>
                <a:gd name="T13" fmla="*/ 0 h 3008"/>
                <a:gd name="T14" fmla="*/ 0 w 549"/>
                <a:gd name="T15" fmla="*/ 0 h 3008"/>
                <a:gd name="T16" fmla="*/ 0 w 549"/>
                <a:gd name="T17" fmla="*/ 0 h 3008"/>
                <a:gd name="T18" fmla="*/ 0 w 549"/>
                <a:gd name="T19" fmla="*/ 0 h 3008"/>
                <a:gd name="T20" fmla="*/ 0 w 549"/>
                <a:gd name="T21" fmla="*/ 0 h 3008"/>
                <a:gd name="T22" fmla="*/ 0 w 549"/>
                <a:gd name="T23" fmla="*/ 0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301" name="Freeform 24"/>
            <p:cNvSpPr>
              <a:spLocks/>
            </p:cNvSpPr>
            <p:nvPr/>
          </p:nvSpPr>
          <p:spPr bwMode="auto">
            <a:xfrm rot="16200000" flipV="1">
              <a:off x="1910690" y="4641520"/>
              <a:ext cx="111125" cy="647771"/>
            </a:xfrm>
            <a:custGeom>
              <a:avLst/>
              <a:gdLst>
                <a:gd name="T0" fmla="*/ 0 w 854"/>
                <a:gd name="T1" fmla="*/ 0 h 1984"/>
                <a:gd name="T2" fmla="*/ 0 w 854"/>
                <a:gd name="T3" fmla="*/ 0 h 1984"/>
                <a:gd name="T4" fmla="*/ 0 w 854"/>
                <a:gd name="T5" fmla="*/ 0 h 1984"/>
                <a:gd name="T6" fmla="*/ 0 w 854"/>
                <a:gd name="T7" fmla="*/ 0 h 1984"/>
                <a:gd name="T8" fmla="*/ 0 w 854"/>
                <a:gd name="T9" fmla="*/ 0 h 1984"/>
                <a:gd name="T10" fmla="*/ 0 w 854"/>
                <a:gd name="T11" fmla="*/ 0 h 1984"/>
                <a:gd name="T12" fmla="*/ 0 w 854"/>
                <a:gd name="T13" fmla="*/ 0 h 1984"/>
                <a:gd name="T14" fmla="*/ 0 w 854"/>
                <a:gd name="T15" fmla="*/ 0 h 19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4"/>
                <a:gd name="T25" fmla="*/ 0 h 1984"/>
                <a:gd name="T26" fmla="*/ 854 w 854"/>
                <a:gd name="T27" fmla="*/ 1984 h 19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4" h="1984">
                  <a:moveTo>
                    <a:pt x="643" y="0"/>
                  </a:moveTo>
                  <a:cubicBezTo>
                    <a:pt x="331" y="22"/>
                    <a:pt x="19" y="44"/>
                    <a:pt x="19" y="128"/>
                  </a:cubicBezTo>
                  <a:cubicBezTo>
                    <a:pt x="19" y="212"/>
                    <a:pt x="646" y="397"/>
                    <a:pt x="643" y="504"/>
                  </a:cubicBezTo>
                  <a:cubicBezTo>
                    <a:pt x="640" y="611"/>
                    <a:pt x="0" y="673"/>
                    <a:pt x="3" y="768"/>
                  </a:cubicBezTo>
                  <a:cubicBezTo>
                    <a:pt x="6" y="863"/>
                    <a:pt x="647" y="967"/>
                    <a:pt x="659" y="1072"/>
                  </a:cubicBezTo>
                  <a:cubicBezTo>
                    <a:pt x="671" y="1177"/>
                    <a:pt x="43" y="1291"/>
                    <a:pt x="75" y="1400"/>
                  </a:cubicBezTo>
                  <a:cubicBezTo>
                    <a:pt x="107" y="1509"/>
                    <a:pt x="848" y="1631"/>
                    <a:pt x="851" y="1728"/>
                  </a:cubicBezTo>
                  <a:cubicBezTo>
                    <a:pt x="854" y="1825"/>
                    <a:pt x="472" y="1904"/>
                    <a:pt x="91" y="198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" name="Oval 21"/>
            <p:cNvSpPr>
              <a:spLocks noChangeArrowheads="1"/>
            </p:cNvSpPr>
            <p:nvPr/>
          </p:nvSpPr>
          <p:spPr bwMode="auto">
            <a:xfrm>
              <a:off x="1604991" y="4950228"/>
              <a:ext cx="127014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aphicFrame>
        <p:nvGraphicFramePr>
          <p:cNvPr id="773131" name="Object 11"/>
          <p:cNvGraphicFramePr>
            <a:graphicFrameLocks noChangeAspect="1"/>
          </p:cNvGraphicFramePr>
          <p:nvPr/>
        </p:nvGraphicFramePr>
        <p:xfrm>
          <a:off x="500063" y="2232602"/>
          <a:ext cx="7761287" cy="766763"/>
        </p:xfrm>
        <a:graphic>
          <a:graphicData uri="http://schemas.openxmlformats.org/presentationml/2006/ole">
            <p:oleObj spid="_x0000_s773131" name="Equation" r:id="rId12" imgW="3974760" imgH="393480" progId="Equation.DSMT4">
              <p:embed/>
            </p:oleObj>
          </a:graphicData>
        </a:graphic>
      </p:graphicFrame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A08CAE2E-4A3F-41C2-8596-7761AA241957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114283" y="1254339"/>
            <a:ext cx="89050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Improvement: </a:t>
            </a:r>
          </a:p>
          <a:p>
            <a:endParaRPr lang="en-US" sz="1200" dirty="0" smtClean="0">
              <a:solidFill>
                <a:srgbClr val="0000FF"/>
              </a:solidFill>
              <a:latin typeface="Arial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Add probe reactance to account for the stored magnetic energy near the metal probe. </a:t>
            </a:r>
            <a:endParaRPr lang="en-US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772102" name="Object 15"/>
          <p:cNvGraphicFramePr>
            <a:graphicFrameLocks noChangeAspect="1"/>
          </p:cNvGraphicFramePr>
          <p:nvPr/>
        </p:nvGraphicFramePr>
        <p:xfrm>
          <a:off x="3320371" y="2678566"/>
          <a:ext cx="1866900" cy="555625"/>
        </p:xfrm>
        <a:graphic>
          <a:graphicData uri="http://schemas.openxmlformats.org/presentationml/2006/ole">
            <p:oleObj spid="_x0000_s772102" name="Equation" r:id="rId3" imgW="799920" imgH="241200" progId="Equation.DSMT4">
              <p:embed/>
            </p:oleObj>
          </a:graphicData>
        </a:graphic>
      </p:graphicFrame>
      <p:graphicFrame>
        <p:nvGraphicFramePr>
          <p:cNvPr id="772103" name="Object 34"/>
          <p:cNvGraphicFramePr>
            <a:graphicFrameLocks noChangeAspect="1"/>
          </p:cNvGraphicFramePr>
          <p:nvPr/>
        </p:nvGraphicFramePr>
        <p:xfrm>
          <a:off x="1763487" y="3599089"/>
          <a:ext cx="5048250" cy="844550"/>
        </p:xfrm>
        <a:graphic>
          <a:graphicData uri="http://schemas.openxmlformats.org/presentationml/2006/ole">
            <p:oleObj spid="_x0000_s772103" name="Equation" r:id="rId4" imgW="3035160" imgH="507960" progId="Equation.DSMT4">
              <p:embed/>
            </p:oleObj>
          </a:graphicData>
        </a:graphic>
      </p:graphicFrame>
      <p:graphicFrame>
        <p:nvGraphicFramePr>
          <p:cNvPr id="772104" name="Object 36"/>
          <p:cNvGraphicFramePr>
            <a:graphicFrameLocks noChangeAspect="1"/>
          </p:cNvGraphicFramePr>
          <p:nvPr/>
        </p:nvGraphicFramePr>
        <p:xfrm>
          <a:off x="2975656" y="5193393"/>
          <a:ext cx="2709862" cy="287338"/>
        </p:xfrm>
        <a:graphic>
          <a:graphicData uri="http://schemas.openxmlformats.org/presentationml/2006/ole">
            <p:oleObj spid="_x0000_s772104" name="Equation" r:id="rId5" imgW="1955520" imgH="203040" progId="Equation.DSMT4">
              <p:embed/>
            </p:oleObj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223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1009650"/>
            <a:ext cx="4641850" cy="53451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</p:pic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5521325" y="4786313"/>
            <a:ext cx="3124200" cy="1168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8600" indent="-228600" algn="just"/>
            <a:r>
              <a:rPr lang="en-US" sz="1400">
                <a:solidFill>
                  <a:srgbClr val="0000FF"/>
                </a:solidFill>
                <a:latin typeface="Arial" charset="0"/>
              </a:rPr>
              <a:t>[6] E. H. Newman and P. Tulyathan, “Analysis of microstrip antennas using moment methods,” </a:t>
            </a:r>
            <a:r>
              <a:rPr lang="en-US" sz="1400" i="1">
                <a:solidFill>
                  <a:srgbClr val="0000FF"/>
                </a:solidFill>
                <a:latin typeface="Arial" charset="0"/>
              </a:rPr>
              <a:t>IEEE Trans. Antennas Propagat.,</a:t>
            </a:r>
            <a:r>
              <a:rPr lang="en-US" sz="1400" b="1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 charset="0"/>
              </a:rPr>
              <a:t>vol. AP-29. pp. 47-53, Jan. 1981.</a:t>
            </a:r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5483225" y="1878013"/>
            <a:ext cx="3152775" cy="1168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 sz="1400">
                <a:solidFill>
                  <a:srgbClr val="0000FF"/>
                </a:solidFill>
                <a:latin typeface="Arial" charset="0"/>
              </a:rPr>
              <a:t>D. M. Pozar, “Input impedance and mutual coupling of rectangular microstrip antennas,” </a:t>
            </a:r>
            <a:r>
              <a:rPr lang="en-US" sz="1400" i="1">
                <a:solidFill>
                  <a:srgbClr val="0000FF"/>
                </a:solidFill>
                <a:latin typeface="Arial" charset="0"/>
              </a:rPr>
              <a:t>IEEE Trans. Antennas Propagat.,</a:t>
            </a:r>
            <a:r>
              <a:rPr lang="en-US" sz="1400" b="1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1400">
                <a:solidFill>
                  <a:srgbClr val="0000FF"/>
                </a:solidFill>
                <a:latin typeface="Arial" charset="0"/>
              </a:rPr>
              <a:t>vol. AP-30. pp. 1191-1196, Nov. 1982.</a:t>
            </a:r>
          </a:p>
        </p:txBody>
      </p:sp>
      <p:sp>
        <p:nvSpPr>
          <p:cNvPr id="52234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fld id="{D12C3866-DBF9-4B42-8E1F-5C9931856DC0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(cont.)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32263" y="1282890"/>
            <a:ext cx="2483892" cy="655092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1333500" y="0"/>
            <a:ext cx="6759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Calculate the Field 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endParaRPr lang="en-US" sz="40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690200" name="Group 24"/>
          <p:cNvGrpSpPr>
            <a:grpSpLocks/>
          </p:cNvGrpSpPr>
          <p:nvPr/>
        </p:nvGrpSpPr>
        <p:grpSpPr bwMode="auto">
          <a:xfrm>
            <a:off x="1692275" y="2006600"/>
            <a:ext cx="5902325" cy="2825750"/>
            <a:chOff x="1066" y="1264"/>
            <a:chExt cx="3718" cy="1780"/>
          </a:xfrm>
        </p:grpSpPr>
        <p:sp>
          <p:nvSpPr>
            <p:cNvPr id="690180" name="AutoShape 4"/>
            <p:cNvSpPr>
              <a:spLocks noChangeArrowheads="1"/>
            </p:cNvSpPr>
            <p:nvPr/>
          </p:nvSpPr>
          <p:spPr bwMode="auto">
            <a:xfrm>
              <a:off x="1328" y="1463"/>
              <a:ext cx="3165" cy="1215"/>
            </a:xfrm>
            <a:prstGeom prst="cube">
              <a:avLst>
                <a:gd name="adj" fmla="val 97250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81" name="AutoShape 5"/>
            <p:cNvSpPr>
              <a:spLocks noChangeArrowheads="1"/>
            </p:cNvSpPr>
            <p:nvPr/>
          </p:nvSpPr>
          <p:spPr bwMode="auto">
            <a:xfrm>
              <a:off x="1329" y="1264"/>
              <a:ext cx="3159" cy="1381"/>
            </a:xfrm>
            <a:prstGeom prst="cube">
              <a:avLst>
                <a:gd name="adj" fmla="val 85306"/>
              </a:avLst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82" name="AutoShape 6"/>
            <p:cNvSpPr>
              <a:spLocks noChangeArrowheads="1"/>
            </p:cNvSpPr>
            <p:nvPr/>
          </p:nvSpPr>
          <p:spPr bwMode="auto">
            <a:xfrm>
              <a:off x="2355" y="1644"/>
              <a:ext cx="1203" cy="387"/>
            </a:xfrm>
            <a:prstGeom prst="cube">
              <a:avLst>
                <a:gd name="adj" fmla="val 94639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0183" name="Line 7"/>
            <p:cNvSpPr>
              <a:spLocks noChangeShapeType="1"/>
            </p:cNvSpPr>
            <p:nvPr/>
          </p:nvSpPr>
          <p:spPr bwMode="auto">
            <a:xfrm flipH="1">
              <a:off x="2083" y="2069"/>
              <a:ext cx="671" cy="7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0184" name="Line 8"/>
            <p:cNvSpPr>
              <a:spLocks noChangeShapeType="1"/>
            </p:cNvSpPr>
            <p:nvPr/>
          </p:nvSpPr>
          <p:spPr bwMode="auto">
            <a:xfrm>
              <a:off x="3244" y="1904"/>
              <a:ext cx="127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90185" name="Object 9"/>
            <p:cNvGraphicFramePr>
              <a:graphicFrameLocks noChangeAspect="1"/>
            </p:cNvGraphicFramePr>
            <p:nvPr/>
          </p:nvGraphicFramePr>
          <p:xfrm>
            <a:off x="1955" y="2861"/>
            <a:ext cx="165" cy="183"/>
          </p:xfrm>
          <a:graphic>
            <a:graphicData uri="http://schemas.openxmlformats.org/presentationml/2006/ole">
              <p:oleObj spid="_x0000_s690185" name="Equation" r:id="rId4" imgW="114120" imgH="126720" progId="Equation.DSMT4">
                <p:embed/>
              </p:oleObj>
            </a:graphicData>
          </a:graphic>
        </p:graphicFrame>
        <p:graphicFrame>
          <p:nvGraphicFramePr>
            <p:cNvPr id="690186" name="Object 10"/>
            <p:cNvGraphicFramePr>
              <a:graphicFrameLocks noChangeAspect="1"/>
            </p:cNvGraphicFramePr>
            <p:nvPr/>
          </p:nvGraphicFramePr>
          <p:xfrm>
            <a:off x="4611" y="1822"/>
            <a:ext cx="173" cy="208"/>
          </p:xfrm>
          <a:graphic>
            <a:graphicData uri="http://schemas.openxmlformats.org/presentationml/2006/ole">
              <p:oleObj spid="_x0000_s690186" name="Equation" r:id="rId5" imgW="126720" imgH="152280" progId="Equation.DSMT4">
                <p:embed/>
              </p:oleObj>
            </a:graphicData>
          </a:graphic>
        </p:graphicFrame>
        <p:graphicFrame>
          <p:nvGraphicFramePr>
            <p:cNvPr id="690187" name="Object 11"/>
            <p:cNvGraphicFramePr>
              <a:graphicFrameLocks noChangeAspect="1"/>
            </p:cNvGraphicFramePr>
            <p:nvPr/>
          </p:nvGraphicFramePr>
          <p:xfrm>
            <a:off x="3035" y="1385"/>
            <a:ext cx="223" cy="206"/>
          </p:xfrm>
          <a:graphic>
            <a:graphicData uri="http://schemas.openxmlformats.org/presentationml/2006/ole">
              <p:oleObj spid="_x0000_s690187" name="Equation" r:id="rId6" imgW="164880" imgH="152280" progId="Equation.DSMT4">
                <p:embed/>
              </p:oleObj>
            </a:graphicData>
          </a:graphic>
        </p:graphicFrame>
        <p:sp>
          <p:nvSpPr>
            <p:cNvPr id="690188" name="Line 12"/>
            <p:cNvSpPr>
              <a:spLocks noChangeShapeType="1"/>
            </p:cNvSpPr>
            <p:nvPr/>
          </p:nvSpPr>
          <p:spPr bwMode="auto">
            <a:xfrm flipH="1">
              <a:off x="2558" y="1671"/>
              <a:ext cx="293" cy="3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0189" name="Line 13"/>
            <p:cNvSpPr>
              <a:spLocks noChangeShapeType="1"/>
            </p:cNvSpPr>
            <p:nvPr/>
          </p:nvSpPr>
          <p:spPr bwMode="auto">
            <a:xfrm flipH="1">
              <a:off x="2794" y="1671"/>
              <a:ext cx="293" cy="3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0190" name="Line 14"/>
            <p:cNvSpPr>
              <a:spLocks noChangeShapeType="1"/>
            </p:cNvSpPr>
            <p:nvPr/>
          </p:nvSpPr>
          <p:spPr bwMode="auto">
            <a:xfrm flipH="1">
              <a:off x="3019" y="1672"/>
              <a:ext cx="293" cy="32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90191" name="Object 15"/>
            <p:cNvGraphicFramePr>
              <a:graphicFrameLocks noChangeAspect="1"/>
            </p:cNvGraphicFramePr>
            <p:nvPr/>
          </p:nvGraphicFramePr>
          <p:xfrm>
            <a:off x="2289" y="1631"/>
            <a:ext cx="192" cy="211"/>
          </p:xfrm>
          <a:graphic>
            <a:graphicData uri="http://schemas.openxmlformats.org/presentationml/2006/ole">
              <p:oleObj spid="_x0000_s690191" name="Equation" r:id="rId7" imgW="126720" imgH="139680" progId="Equation.DSMT4">
                <p:embed/>
              </p:oleObj>
            </a:graphicData>
          </a:graphic>
        </p:graphicFrame>
        <p:graphicFrame>
          <p:nvGraphicFramePr>
            <p:cNvPr id="690192" name="Object 16"/>
            <p:cNvGraphicFramePr>
              <a:graphicFrameLocks noChangeAspect="1"/>
            </p:cNvGraphicFramePr>
            <p:nvPr/>
          </p:nvGraphicFramePr>
          <p:xfrm>
            <a:off x="1066" y="2432"/>
            <a:ext cx="168" cy="242"/>
          </p:xfrm>
          <a:graphic>
            <a:graphicData uri="http://schemas.openxmlformats.org/presentationml/2006/ole">
              <p:oleObj spid="_x0000_s690192" name="Equation" r:id="rId8" imgW="114120" imgH="164880" progId="Equation.DSMT4">
                <p:embed/>
              </p:oleObj>
            </a:graphicData>
          </a:graphic>
        </p:graphicFrame>
        <p:graphicFrame>
          <p:nvGraphicFramePr>
            <p:cNvPr id="690193" name="Object 17"/>
            <p:cNvGraphicFramePr>
              <a:graphicFrameLocks noChangeAspect="1"/>
            </p:cNvGraphicFramePr>
            <p:nvPr/>
          </p:nvGraphicFramePr>
          <p:xfrm>
            <a:off x="2689" y="2394"/>
            <a:ext cx="443" cy="266"/>
          </p:xfrm>
          <a:graphic>
            <a:graphicData uri="http://schemas.openxmlformats.org/presentationml/2006/ole">
              <p:oleObj spid="_x0000_s690193" name="Equation" r:id="rId9" imgW="317160" imgH="190440" progId="Equation.DSMT4">
                <p:embed/>
              </p:oleObj>
            </a:graphicData>
          </a:graphic>
        </p:graphicFrame>
      </p:grpSp>
      <p:sp>
        <p:nvSpPr>
          <p:cNvPr id="690195" name="Text Box 19"/>
          <p:cNvSpPr txBox="1">
            <a:spLocks noChangeArrowheads="1"/>
          </p:cNvSpPr>
          <p:nvPr/>
        </p:nvSpPr>
        <p:spPr bwMode="auto">
          <a:xfrm>
            <a:off x="750888" y="1400175"/>
            <a:ext cx="923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Find</a:t>
            </a:r>
          </a:p>
        </p:txBody>
      </p:sp>
      <p:graphicFrame>
        <p:nvGraphicFramePr>
          <p:cNvPr id="690196" name="Object 20"/>
          <p:cNvGraphicFramePr>
            <a:graphicFrameLocks noChangeAspect="1"/>
          </p:cNvGraphicFramePr>
          <p:nvPr/>
        </p:nvGraphicFramePr>
        <p:xfrm>
          <a:off x="1451204" y="1362196"/>
          <a:ext cx="1416689" cy="523754"/>
        </p:xfrm>
        <a:graphic>
          <a:graphicData uri="http://schemas.openxmlformats.org/presentationml/2006/ole">
            <p:oleObj spid="_x0000_s690196" name="Equation" r:id="rId10" imgW="583920" imgH="215640" progId="Equation.DSMT4">
              <p:embed/>
            </p:oleObj>
          </a:graphicData>
        </a:graphic>
      </p:graphicFrame>
      <p:sp>
        <p:nvSpPr>
          <p:cNvPr id="690197" name="Text Box 21"/>
          <p:cNvSpPr txBox="1">
            <a:spLocks noChangeArrowheads="1"/>
          </p:cNvSpPr>
          <p:nvPr/>
        </p:nvSpPr>
        <p:spPr bwMode="auto">
          <a:xfrm>
            <a:off x="852489" y="5108575"/>
            <a:ext cx="2792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Dominant (1,0) mode:</a:t>
            </a:r>
          </a:p>
        </p:txBody>
      </p:sp>
      <p:graphicFrame>
        <p:nvGraphicFramePr>
          <p:cNvPr id="690199" name="Object 23"/>
          <p:cNvGraphicFramePr>
            <a:graphicFrameLocks noChangeAspect="1"/>
          </p:cNvGraphicFramePr>
          <p:nvPr/>
        </p:nvGraphicFramePr>
        <p:xfrm>
          <a:off x="2893705" y="5670195"/>
          <a:ext cx="3198813" cy="936625"/>
        </p:xfrm>
        <a:graphic>
          <a:graphicData uri="http://schemas.openxmlformats.org/presentationml/2006/ole">
            <p:oleObj spid="_x0000_s690199" name="Equation" r:id="rId11" imgW="1257120" imgH="368280" progId="Equation.DSMT4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5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  <p:graphicFrame>
        <p:nvGraphicFramePr>
          <p:cNvPr id="675867" name="Object 27"/>
          <p:cNvGraphicFramePr>
            <a:graphicFrameLocks noChangeAspect="1"/>
          </p:cNvGraphicFramePr>
          <p:nvPr/>
        </p:nvGraphicFramePr>
        <p:xfrm>
          <a:off x="3328307" y="1515609"/>
          <a:ext cx="1627188" cy="509587"/>
        </p:xfrm>
        <a:graphic>
          <a:graphicData uri="http://schemas.openxmlformats.org/presentationml/2006/ole">
            <p:oleObj spid="_x0000_s675867" name="Equation" r:id="rId4" imgW="685800" imgH="215640" progId="Equation.DSMT4">
              <p:embed/>
            </p:oleObj>
          </a:graphicData>
        </a:graphic>
      </p:graphicFrame>
      <p:graphicFrame>
        <p:nvGraphicFramePr>
          <p:cNvPr id="675868" name="Object 28"/>
          <p:cNvGraphicFramePr>
            <a:graphicFrameLocks noChangeAspect="1"/>
          </p:cNvGraphicFramePr>
          <p:nvPr/>
        </p:nvGraphicFramePr>
        <p:xfrm>
          <a:off x="1269588" y="2416193"/>
          <a:ext cx="6511925" cy="892175"/>
        </p:xfrm>
        <a:graphic>
          <a:graphicData uri="http://schemas.openxmlformats.org/presentationml/2006/ole">
            <p:oleObj spid="_x0000_s675868" name="Equation" r:id="rId5" imgW="2781000" imgH="380880" progId="Equation.DSMT4">
              <p:embed/>
            </p:oleObj>
          </a:graphicData>
        </a:graphic>
      </p:graphicFrame>
      <p:sp>
        <p:nvSpPr>
          <p:cNvPr id="675869" name="Text Box 29"/>
          <p:cNvSpPr txBox="1">
            <a:spLocks noChangeArrowheads="1"/>
          </p:cNvSpPr>
          <p:nvPr/>
        </p:nvSpPr>
        <p:spPr bwMode="auto">
          <a:xfrm>
            <a:off x="1539463" y="1153124"/>
            <a:ext cx="1263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Recall that</a:t>
            </a:r>
          </a:p>
        </p:txBody>
      </p:sp>
      <p:graphicFrame>
        <p:nvGraphicFramePr>
          <p:cNvPr id="675870" name="Object 30"/>
          <p:cNvGraphicFramePr>
            <a:graphicFrameLocks noChangeAspect="1"/>
          </p:cNvGraphicFramePr>
          <p:nvPr/>
        </p:nvGraphicFramePr>
        <p:xfrm>
          <a:off x="4375646" y="4589974"/>
          <a:ext cx="771525" cy="862013"/>
        </p:xfrm>
        <a:graphic>
          <a:graphicData uri="http://schemas.openxmlformats.org/presentationml/2006/ole">
            <p:oleObj spid="_x0000_s675870" name="Equation" r:id="rId6" imgW="330120" imgH="368280" progId="Equation.DSMT4">
              <p:embed/>
            </p:oleObj>
          </a:graphicData>
        </a:graphic>
      </p:graphicFrame>
      <p:sp>
        <p:nvSpPr>
          <p:cNvPr id="675871" name="Text Box 31"/>
          <p:cNvSpPr txBox="1">
            <a:spLocks noChangeArrowheads="1"/>
          </p:cNvSpPr>
          <p:nvPr/>
        </p:nvSpPr>
        <p:spPr bwMode="auto">
          <a:xfrm>
            <a:off x="2562719" y="4089132"/>
            <a:ext cx="169790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this problem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5538" name="Object 2"/>
          <p:cNvGraphicFramePr>
            <a:graphicFrameLocks noChangeAspect="1"/>
          </p:cNvGraphicFramePr>
          <p:nvPr/>
        </p:nvGraphicFramePr>
        <p:xfrm>
          <a:off x="1641290" y="3899791"/>
          <a:ext cx="5555157" cy="1795829"/>
        </p:xfrm>
        <a:graphic>
          <a:graphicData uri="http://schemas.openxmlformats.org/presentationml/2006/ole">
            <p:oleObj spid="_x0000_s705538" name="Equation" r:id="rId4" imgW="2476440" imgH="799920" progId="Equation.DSMT4">
              <p:embed/>
            </p:oleObj>
          </a:graphicData>
        </a:graphic>
      </p:graphicFrame>
      <p:graphicFrame>
        <p:nvGraphicFramePr>
          <p:cNvPr id="705539" name="Object 3"/>
          <p:cNvGraphicFramePr>
            <a:graphicFrameLocks noChangeAspect="1"/>
          </p:cNvGraphicFramePr>
          <p:nvPr/>
        </p:nvGraphicFramePr>
        <p:xfrm>
          <a:off x="2796990" y="1185428"/>
          <a:ext cx="2630033" cy="770805"/>
        </p:xfrm>
        <a:graphic>
          <a:graphicData uri="http://schemas.openxmlformats.org/presentationml/2006/ole">
            <p:oleObj spid="_x0000_s705539" name="Equation" r:id="rId5" imgW="1257120" imgH="368280" progId="Equation.DSMT4">
              <p:embed/>
            </p:oleObj>
          </a:graphicData>
        </a:graphic>
      </p:graphicFrame>
      <p:graphicFrame>
        <p:nvGraphicFramePr>
          <p:cNvPr id="705541" name="Object 5"/>
          <p:cNvGraphicFramePr>
            <a:graphicFrameLocks noChangeAspect="1"/>
          </p:cNvGraphicFramePr>
          <p:nvPr/>
        </p:nvGraphicFramePr>
        <p:xfrm>
          <a:off x="1363293" y="2412027"/>
          <a:ext cx="5821280" cy="941721"/>
        </p:xfrm>
        <a:graphic>
          <a:graphicData uri="http://schemas.openxmlformats.org/presentationml/2006/ole">
            <p:oleObj spid="_x0000_s705541" name="Equation" r:id="rId6" imgW="2438280" imgH="39348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1682" name="Object 2"/>
          <p:cNvGraphicFramePr>
            <a:graphicFrameLocks noChangeAspect="1"/>
          </p:cNvGraphicFramePr>
          <p:nvPr/>
        </p:nvGraphicFramePr>
        <p:xfrm>
          <a:off x="668338" y="1087438"/>
          <a:ext cx="1131887" cy="654050"/>
        </p:xfrm>
        <a:graphic>
          <a:graphicData uri="http://schemas.openxmlformats.org/presentationml/2006/ole">
            <p:oleObj spid="_x0000_s724994" name="Equation" r:id="rId4" imgW="330120" imgH="190440" progId="Equation.DSMT4">
              <p:embed/>
            </p:oleObj>
          </a:graphicData>
        </a:graphic>
      </p:graphicFrame>
      <p:graphicFrame>
        <p:nvGraphicFramePr>
          <p:cNvPr id="711697" name="Object 17"/>
          <p:cNvGraphicFramePr>
            <a:graphicFrameLocks noChangeAspect="1"/>
          </p:cNvGraphicFramePr>
          <p:nvPr/>
        </p:nvGraphicFramePr>
        <p:xfrm>
          <a:off x="1481138" y="5500688"/>
          <a:ext cx="5673725" cy="895350"/>
        </p:xfrm>
        <a:graphic>
          <a:graphicData uri="http://schemas.openxmlformats.org/presentationml/2006/ole">
            <p:oleObj spid="_x0000_s724995" name="Equation" r:id="rId5" imgW="2654280" imgH="419040" progId="Equation.DSMT4">
              <p:embed/>
            </p:oleObj>
          </a:graphicData>
        </a:graphic>
      </p:graphicFrame>
      <p:graphicFrame>
        <p:nvGraphicFramePr>
          <p:cNvPr id="711698" name="Object 18"/>
          <p:cNvGraphicFramePr>
            <a:graphicFrameLocks noChangeAspect="1"/>
          </p:cNvGraphicFramePr>
          <p:nvPr/>
        </p:nvGraphicFramePr>
        <p:xfrm>
          <a:off x="5916613" y="1493838"/>
          <a:ext cx="2255837" cy="1089025"/>
        </p:xfrm>
        <a:graphic>
          <a:graphicData uri="http://schemas.openxmlformats.org/presentationml/2006/ole">
            <p:oleObj spid="_x0000_s724996" name="Equation" r:id="rId6" imgW="1130040" imgH="545760" progId="Equation.DSMT4">
              <p:embed/>
            </p:oleObj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11719" name="Object 39"/>
          <p:cNvGraphicFramePr>
            <a:graphicFrameLocks noChangeAspect="1"/>
          </p:cNvGraphicFramePr>
          <p:nvPr/>
        </p:nvGraphicFramePr>
        <p:xfrm>
          <a:off x="542925" y="1987550"/>
          <a:ext cx="1433513" cy="566738"/>
        </p:xfrm>
        <a:graphic>
          <a:graphicData uri="http://schemas.openxmlformats.org/presentationml/2006/ole">
            <p:oleObj spid="_x0000_s725008" name="Equation" r:id="rId7" imgW="545760" imgH="215640" progId="Equation.DSMT4">
              <p:embed/>
            </p:oleObj>
          </a:graphicData>
        </a:graphic>
      </p:graphicFrame>
      <p:grpSp>
        <p:nvGrpSpPr>
          <p:cNvPr id="2" name="Group 29"/>
          <p:cNvGrpSpPr/>
          <p:nvPr/>
        </p:nvGrpSpPr>
        <p:grpSpPr>
          <a:xfrm>
            <a:off x="2151063" y="1520826"/>
            <a:ext cx="3097212" cy="3379787"/>
            <a:chOff x="2151063" y="1520826"/>
            <a:chExt cx="3097212" cy="3379787"/>
          </a:xfrm>
        </p:grpSpPr>
        <p:sp>
          <p:nvSpPr>
            <p:cNvPr id="711701" name="Line 21"/>
            <p:cNvSpPr>
              <a:spLocks noChangeShapeType="1"/>
            </p:cNvSpPr>
            <p:nvPr/>
          </p:nvSpPr>
          <p:spPr bwMode="auto">
            <a:xfrm flipH="1">
              <a:off x="2897188" y="1538288"/>
              <a:ext cx="0" cy="324643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1702" name="Line 22"/>
            <p:cNvSpPr>
              <a:spLocks noChangeShapeType="1"/>
            </p:cNvSpPr>
            <p:nvPr/>
          </p:nvSpPr>
          <p:spPr bwMode="auto">
            <a:xfrm flipH="1">
              <a:off x="4264088" y="1556513"/>
              <a:ext cx="1588" cy="32353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1703" name="Line 23"/>
            <p:cNvSpPr>
              <a:spLocks noChangeShapeType="1"/>
            </p:cNvSpPr>
            <p:nvPr/>
          </p:nvSpPr>
          <p:spPr bwMode="auto">
            <a:xfrm>
              <a:off x="2887662" y="3700461"/>
              <a:ext cx="1375580" cy="464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1704" name="Object 24"/>
            <p:cNvGraphicFramePr>
              <a:graphicFrameLocks noChangeAspect="1"/>
            </p:cNvGraphicFramePr>
            <p:nvPr/>
          </p:nvGraphicFramePr>
          <p:xfrm>
            <a:off x="3659188" y="3962400"/>
            <a:ext cx="521783" cy="317500"/>
          </p:xfrm>
          <a:graphic>
            <a:graphicData uri="http://schemas.openxmlformats.org/presentationml/2006/ole">
              <p:oleObj spid="_x0000_s724997" name="Equation" r:id="rId8" imgW="291960" imgH="177480" progId="Equation.DSMT4">
                <p:embed/>
              </p:oleObj>
            </a:graphicData>
          </a:graphic>
        </p:graphicFrame>
        <p:sp>
          <p:nvSpPr>
            <p:cNvPr id="711705" name="Oval 25"/>
            <p:cNvSpPr>
              <a:spLocks noChangeArrowheads="1"/>
            </p:cNvSpPr>
            <p:nvPr/>
          </p:nvSpPr>
          <p:spPr bwMode="auto">
            <a:xfrm>
              <a:off x="3314701" y="3406775"/>
              <a:ext cx="554038" cy="5349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6" name="Line 26"/>
            <p:cNvSpPr>
              <a:spLocks noChangeShapeType="1"/>
            </p:cNvSpPr>
            <p:nvPr/>
          </p:nvSpPr>
          <p:spPr bwMode="auto">
            <a:xfrm flipH="1">
              <a:off x="3417888" y="3684588"/>
              <a:ext cx="3492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1707" name="Object 27"/>
            <p:cNvGraphicFramePr>
              <a:graphicFrameLocks noChangeAspect="1"/>
            </p:cNvGraphicFramePr>
            <p:nvPr/>
          </p:nvGraphicFramePr>
          <p:xfrm>
            <a:off x="2151063" y="3072765"/>
            <a:ext cx="496887" cy="397509"/>
          </p:xfrm>
          <a:graphic>
            <a:graphicData uri="http://schemas.openxmlformats.org/presentationml/2006/ole">
              <p:oleObj spid="_x0000_s724998" name="Equation" r:id="rId9" imgW="253800" imgH="203040" progId="Equation.DSMT4">
                <p:embed/>
              </p:oleObj>
            </a:graphicData>
          </a:graphic>
        </p:graphicFrame>
        <p:graphicFrame>
          <p:nvGraphicFramePr>
            <p:cNvPr id="711708" name="Object 28"/>
            <p:cNvGraphicFramePr>
              <a:graphicFrameLocks noChangeAspect="1"/>
            </p:cNvGraphicFramePr>
            <p:nvPr/>
          </p:nvGraphicFramePr>
          <p:xfrm>
            <a:off x="2178051" y="4152899"/>
            <a:ext cx="480663" cy="385763"/>
          </p:xfrm>
          <a:graphic>
            <a:graphicData uri="http://schemas.openxmlformats.org/presentationml/2006/ole">
              <p:oleObj spid="_x0000_s724999" name="Equation" r:id="rId10" imgW="253800" imgH="203040" progId="Equation.DSMT4">
                <p:embed/>
              </p:oleObj>
            </a:graphicData>
          </a:graphic>
        </p:graphicFrame>
        <p:sp>
          <p:nvSpPr>
            <p:cNvPr id="711709" name="Line 29"/>
            <p:cNvSpPr>
              <a:spLocks noChangeShapeType="1"/>
            </p:cNvSpPr>
            <p:nvPr/>
          </p:nvSpPr>
          <p:spPr bwMode="auto">
            <a:xfrm flipH="1">
              <a:off x="2887662" y="4785755"/>
              <a:ext cx="1375580" cy="214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1710" name="Object 30"/>
            <p:cNvGraphicFramePr>
              <a:graphicFrameLocks noChangeAspect="1"/>
            </p:cNvGraphicFramePr>
            <p:nvPr/>
          </p:nvGraphicFramePr>
          <p:xfrm>
            <a:off x="3397251" y="1520826"/>
            <a:ext cx="441324" cy="441324"/>
          </p:xfrm>
          <a:graphic>
            <a:graphicData uri="http://schemas.openxmlformats.org/presentationml/2006/ole">
              <p:oleObj spid="_x0000_s725000" name="Equation" r:id="rId11" imgW="190440" imgH="190440" progId="Equation.DSMT4">
                <p:embed/>
              </p:oleObj>
            </a:graphicData>
          </a:graphic>
        </p:graphicFrame>
        <p:graphicFrame>
          <p:nvGraphicFramePr>
            <p:cNvPr id="711711" name="Object 31"/>
            <p:cNvGraphicFramePr>
              <a:graphicFrameLocks noChangeAspect="1"/>
            </p:cNvGraphicFramePr>
            <p:nvPr/>
          </p:nvGraphicFramePr>
          <p:xfrm>
            <a:off x="3379788" y="4295775"/>
            <a:ext cx="408855" cy="438149"/>
          </p:xfrm>
          <a:graphic>
            <a:graphicData uri="http://schemas.openxmlformats.org/presentationml/2006/ole">
              <p:oleObj spid="_x0000_s725001" name="Equation" r:id="rId12" imgW="177480" imgH="190440" progId="Equation.DSMT4">
                <p:embed/>
              </p:oleObj>
            </a:graphicData>
          </a:graphic>
        </p:graphicFrame>
        <p:graphicFrame>
          <p:nvGraphicFramePr>
            <p:cNvPr id="711712" name="Object 32"/>
            <p:cNvGraphicFramePr>
              <a:graphicFrameLocks noChangeAspect="1"/>
            </p:cNvGraphicFramePr>
            <p:nvPr/>
          </p:nvGraphicFramePr>
          <p:xfrm>
            <a:off x="4519614" y="3514726"/>
            <a:ext cx="645966" cy="322262"/>
          </p:xfrm>
          <a:graphic>
            <a:graphicData uri="http://schemas.openxmlformats.org/presentationml/2006/ole">
              <p:oleObj spid="_x0000_s725002" name="Equation" r:id="rId13" imgW="304560" imgH="152280" progId="Equation.DSMT4">
                <p:embed/>
              </p:oleObj>
            </a:graphicData>
          </a:graphic>
        </p:graphicFrame>
        <p:graphicFrame>
          <p:nvGraphicFramePr>
            <p:cNvPr id="711713" name="Object 33"/>
            <p:cNvGraphicFramePr>
              <a:graphicFrameLocks noChangeAspect="1"/>
            </p:cNvGraphicFramePr>
            <p:nvPr/>
          </p:nvGraphicFramePr>
          <p:xfrm>
            <a:off x="4473576" y="4565048"/>
            <a:ext cx="774699" cy="335565"/>
          </p:xfrm>
          <a:graphic>
            <a:graphicData uri="http://schemas.openxmlformats.org/presentationml/2006/ole">
              <p:oleObj spid="_x0000_s725003" name="Equation" r:id="rId14" imgW="380880" imgH="164880" progId="Equation.DSMT4">
                <p:embed/>
              </p:oleObj>
            </a:graphicData>
          </a:graphic>
        </p:graphicFrame>
        <p:sp>
          <p:nvSpPr>
            <p:cNvPr id="711714" name="Line 34"/>
            <p:cNvSpPr>
              <a:spLocks noChangeShapeType="1"/>
            </p:cNvSpPr>
            <p:nvPr/>
          </p:nvSpPr>
          <p:spPr bwMode="auto">
            <a:xfrm flipV="1">
              <a:off x="2895601" y="2514600"/>
              <a:ext cx="0" cy="406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1715" name="Object 35"/>
            <p:cNvGraphicFramePr>
              <a:graphicFrameLocks noChangeAspect="1"/>
            </p:cNvGraphicFramePr>
            <p:nvPr/>
          </p:nvGraphicFramePr>
          <p:xfrm>
            <a:off x="2308226" y="2317965"/>
            <a:ext cx="454024" cy="403010"/>
          </p:xfrm>
          <a:graphic>
            <a:graphicData uri="http://schemas.openxmlformats.org/presentationml/2006/ole">
              <p:oleObj spid="_x0000_s725004" name="Equation" r:id="rId15" imgW="228600" imgH="203040" progId="Equation.DSMT4">
                <p:embed/>
              </p:oleObj>
            </a:graphicData>
          </a:graphic>
        </p:graphicFrame>
        <p:graphicFrame>
          <p:nvGraphicFramePr>
            <p:cNvPr id="711716" name="Object 36"/>
            <p:cNvGraphicFramePr>
              <a:graphicFrameLocks noChangeAspect="1"/>
            </p:cNvGraphicFramePr>
            <p:nvPr/>
          </p:nvGraphicFramePr>
          <p:xfrm>
            <a:off x="3005138" y="2179638"/>
            <a:ext cx="365125" cy="365125"/>
          </p:xfrm>
          <a:graphic>
            <a:graphicData uri="http://schemas.openxmlformats.org/presentationml/2006/ole">
              <p:oleObj spid="_x0000_s725005" name="Equation" r:id="rId16" imgW="126720" imgH="126720" progId="Equation.DSMT4">
                <p:embed/>
              </p:oleObj>
            </a:graphicData>
          </a:graphic>
        </p:graphicFrame>
        <p:graphicFrame>
          <p:nvGraphicFramePr>
            <p:cNvPr id="711717" name="Object 37"/>
            <p:cNvGraphicFramePr>
              <a:graphicFrameLocks noChangeAspect="1"/>
            </p:cNvGraphicFramePr>
            <p:nvPr/>
          </p:nvGraphicFramePr>
          <p:xfrm>
            <a:off x="3886201" y="2309813"/>
            <a:ext cx="328613" cy="255588"/>
          </p:xfrm>
          <a:graphic>
            <a:graphicData uri="http://schemas.openxmlformats.org/presentationml/2006/ole">
              <p:oleObj spid="_x0000_s725006" name="Equation" r:id="rId17" imgW="114120" imgH="88560" progId="Equation.DSMT4">
                <p:embed/>
              </p:oleObj>
            </a:graphicData>
          </a:graphic>
        </p:graphicFrame>
        <p:graphicFrame>
          <p:nvGraphicFramePr>
            <p:cNvPr id="711718" name="Object 38"/>
            <p:cNvGraphicFramePr>
              <a:graphicFrameLocks noChangeAspect="1"/>
            </p:cNvGraphicFramePr>
            <p:nvPr/>
          </p:nvGraphicFramePr>
          <p:xfrm>
            <a:off x="3381376" y="2105025"/>
            <a:ext cx="628650" cy="501650"/>
          </p:xfrm>
          <a:graphic>
            <a:graphicData uri="http://schemas.openxmlformats.org/presentationml/2006/ole">
              <p:oleObj spid="_x0000_s725007" name="Equation" r:id="rId18" imgW="253800" imgH="203040" progId="Equation.DSMT4">
                <p:embed/>
              </p:oleObj>
            </a:graphicData>
          </a:graphic>
        </p:graphicFrame>
        <p:graphicFrame>
          <p:nvGraphicFramePr>
            <p:cNvPr id="711720" name="Object 40"/>
            <p:cNvGraphicFramePr>
              <a:graphicFrameLocks noChangeAspect="1"/>
            </p:cNvGraphicFramePr>
            <p:nvPr/>
          </p:nvGraphicFramePr>
          <p:xfrm>
            <a:off x="2890838" y="3189288"/>
            <a:ext cx="365125" cy="365125"/>
          </p:xfrm>
          <a:graphic>
            <a:graphicData uri="http://schemas.openxmlformats.org/presentationml/2006/ole">
              <p:oleObj spid="_x0000_s725009" name="Equation" r:id="rId19" imgW="126720" imgH="126720" progId="Equation.DSMT4">
                <p:embed/>
              </p:oleObj>
            </a:graphicData>
          </a:graphic>
        </p:graphicFrame>
        <p:graphicFrame>
          <p:nvGraphicFramePr>
            <p:cNvPr id="711721" name="Object 41"/>
            <p:cNvGraphicFramePr>
              <a:graphicFrameLocks noChangeAspect="1"/>
            </p:cNvGraphicFramePr>
            <p:nvPr/>
          </p:nvGraphicFramePr>
          <p:xfrm>
            <a:off x="3990975" y="3319463"/>
            <a:ext cx="328613" cy="255587"/>
          </p:xfrm>
          <a:graphic>
            <a:graphicData uri="http://schemas.openxmlformats.org/presentationml/2006/ole">
              <p:oleObj spid="_x0000_s725010" name="Equation" r:id="rId20" imgW="114120" imgH="88560" progId="Equation.DSMT4">
                <p:embed/>
              </p:oleObj>
            </a:graphicData>
          </a:graphic>
        </p:graphicFrame>
        <p:graphicFrame>
          <p:nvGraphicFramePr>
            <p:cNvPr id="711722" name="Object 42"/>
            <p:cNvGraphicFramePr>
              <a:graphicFrameLocks noChangeAspect="1"/>
            </p:cNvGraphicFramePr>
            <p:nvPr/>
          </p:nvGraphicFramePr>
          <p:xfrm>
            <a:off x="3114675" y="2932447"/>
            <a:ext cx="1028700" cy="404477"/>
          </p:xfrm>
          <a:graphic>
            <a:graphicData uri="http://schemas.openxmlformats.org/presentationml/2006/ole">
              <p:oleObj spid="_x0000_s725011" name="Equation" r:id="rId21" imgW="545760" imgH="215640" progId="Equation.DSMT4">
                <p:embed/>
              </p:oleObj>
            </a:graphicData>
          </a:graphic>
        </p:graphicFrame>
      </p:grp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0418" name="Object 2"/>
          <p:cNvGraphicFramePr>
            <a:graphicFrameLocks noChangeAspect="1"/>
          </p:cNvGraphicFramePr>
          <p:nvPr/>
        </p:nvGraphicFramePr>
        <p:xfrm>
          <a:off x="560388" y="1150938"/>
          <a:ext cx="1089025" cy="654050"/>
        </p:xfrm>
        <a:graphic>
          <a:graphicData uri="http://schemas.openxmlformats.org/presentationml/2006/ole">
            <p:oleObj spid="_x0000_s726018" name="Equation" r:id="rId4" imgW="317160" imgH="190440" progId="Equation.DSMT4">
              <p:embed/>
            </p:oleObj>
          </a:graphicData>
        </a:graphic>
      </p:graphicFrame>
      <p:graphicFrame>
        <p:nvGraphicFramePr>
          <p:cNvPr id="700419" name="Object 3"/>
          <p:cNvGraphicFramePr>
            <a:graphicFrameLocks noChangeAspect="1"/>
          </p:cNvGraphicFramePr>
          <p:nvPr/>
        </p:nvGraphicFramePr>
        <p:xfrm>
          <a:off x="1385888" y="5480050"/>
          <a:ext cx="5842000" cy="850900"/>
        </p:xfrm>
        <a:graphic>
          <a:graphicData uri="http://schemas.openxmlformats.org/presentationml/2006/ole">
            <p:oleObj spid="_x0000_s726019" name="Equation" r:id="rId5" imgW="2705040" imgH="393480" progId="Equation.DSMT4">
              <p:embed/>
            </p:oleObj>
          </a:graphicData>
        </a:graphic>
      </p:graphicFrame>
      <p:graphicFrame>
        <p:nvGraphicFramePr>
          <p:cNvPr id="700434" name="Object 18"/>
          <p:cNvGraphicFramePr>
            <a:graphicFrameLocks noChangeAspect="1"/>
          </p:cNvGraphicFramePr>
          <p:nvPr/>
        </p:nvGraphicFramePr>
        <p:xfrm>
          <a:off x="5792788" y="1493838"/>
          <a:ext cx="2465387" cy="1190625"/>
        </p:xfrm>
        <a:graphic>
          <a:graphicData uri="http://schemas.openxmlformats.org/presentationml/2006/ole">
            <p:oleObj spid="_x0000_s726020" name="Equation" r:id="rId6" imgW="1130040" imgH="545760" progId="Equation.DSMT4">
              <p:embed/>
            </p:oleObj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7263A0-477A-4260-8042-069E609AB57E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00456" name="Object 40"/>
          <p:cNvGraphicFramePr>
            <a:graphicFrameLocks noChangeAspect="1"/>
          </p:cNvGraphicFramePr>
          <p:nvPr/>
        </p:nvGraphicFramePr>
        <p:xfrm>
          <a:off x="448356" y="2027010"/>
          <a:ext cx="1366837" cy="566738"/>
        </p:xfrm>
        <a:graphic>
          <a:graphicData uri="http://schemas.openxmlformats.org/presentationml/2006/ole">
            <p:oleObj spid="_x0000_s726032" name="Equation" r:id="rId7" imgW="520560" imgH="215640" progId="Equation.DSMT4">
              <p:embed/>
            </p:oleObj>
          </a:graphicData>
        </a:graphic>
      </p:graphicFrame>
      <p:grpSp>
        <p:nvGrpSpPr>
          <p:cNvPr id="2" name="Group 29"/>
          <p:cNvGrpSpPr/>
          <p:nvPr/>
        </p:nvGrpSpPr>
        <p:grpSpPr>
          <a:xfrm>
            <a:off x="2208213" y="1530350"/>
            <a:ext cx="3046002" cy="3370263"/>
            <a:chOff x="2208213" y="1530350"/>
            <a:chExt cx="3046002" cy="3370263"/>
          </a:xfrm>
        </p:grpSpPr>
        <p:sp>
          <p:nvSpPr>
            <p:cNvPr id="700438" name="Line 22"/>
            <p:cNvSpPr>
              <a:spLocks noChangeShapeType="1"/>
            </p:cNvSpPr>
            <p:nvPr/>
          </p:nvSpPr>
          <p:spPr bwMode="auto">
            <a:xfrm flipH="1">
              <a:off x="2897188" y="1538288"/>
              <a:ext cx="0" cy="324643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0439" name="Line 23"/>
            <p:cNvSpPr>
              <a:spLocks noChangeShapeType="1"/>
            </p:cNvSpPr>
            <p:nvPr/>
          </p:nvSpPr>
          <p:spPr bwMode="auto">
            <a:xfrm flipH="1">
              <a:off x="4275963" y="1544638"/>
              <a:ext cx="1588" cy="323532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0440" name="Line 24"/>
            <p:cNvSpPr>
              <a:spLocks noChangeShapeType="1"/>
            </p:cNvSpPr>
            <p:nvPr/>
          </p:nvSpPr>
          <p:spPr bwMode="auto">
            <a:xfrm>
              <a:off x="2911413" y="3700459"/>
              <a:ext cx="1351828" cy="464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00441" name="Object 25"/>
            <p:cNvGraphicFramePr>
              <a:graphicFrameLocks noChangeAspect="1"/>
            </p:cNvGraphicFramePr>
            <p:nvPr/>
          </p:nvGraphicFramePr>
          <p:xfrm>
            <a:off x="3716338" y="3926060"/>
            <a:ext cx="503237" cy="306215"/>
          </p:xfrm>
          <a:graphic>
            <a:graphicData uri="http://schemas.openxmlformats.org/presentationml/2006/ole">
              <p:oleObj spid="_x0000_s726021" name="Equation" r:id="rId8" imgW="291960" imgH="177480" progId="Equation.DSMT4">
                <p:embed/>
              </p:oleObj>
            </a:graphicData>
          </a:graphic>
        </p:graphicFrame>
        <p:sp>
          <p:nvSpPr>
            <p:cNvPr id="700442" name="Oval 26"/>
            <p:cNvSpPr>
              <a:spLocks noChangeArrowheads="1"/>
            </p:cNvSpPr>
            <p:nvPr/>
          </p:nvSpPr>
          <p:spPr bwMode="auto">
            <a:xfrm>
              <a:off x="3314701" y="3406775"/>
              <a:ext cx="554038" cy="53498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43" name="Line 27"/>
            <p:cNvSpPr>
              <a:spLocks noChangeShapeType="1"/>
            </p:cNvSpPr>
            <p:nvPr/>
          </p:nvSpPr>
          <p:spPr bwMode="auto">
            <a:xfrm flipH="1">
              <a:off x="3417888" y="3684588"/>
              <a:ext cx="3492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00444" name="Object 28"/>
            <p:cNvGraphicFramePr>
              <a:graphicFrameLocks noChangeAspect="1"/>
            </p:cNvGraphicFramePr>
            <p:nvPr/>
          </p:nvGraphicFramePr>
          <p:xfrm>
            <a:off x="2239963" y="3086099"/>
            <a:ext cx="431589" cy="384175"/>
          </p:xfrm>
          <a:graphic>
            <a:graphicData uri="http://schemas.openxmlformats.org/presentationml/2006/ole">
              <p:oleObj spid="_x0000_s726022" name="Equation" r:id="rId9" imgW="228600" imgH="203040" progId="Equation.DSMT4">
                <p:embed/>
              </p:oleObj>
            </a:graphicData>
          </a:graphic>
        </p:graphicFrame>
        <p:graphicFrame>
          <p:nvGraphicFramePr>
            <p:cNvPr id="700445" name="Object 29"/>
            <p:cNvGraphicFramePr>
              <a:graphicFrameLocks noChangeAspect="1"/>
            </p:cNvGraphicFramePr>
            <p:nvPr/>
          </p:nvGraphicFramePr>
          <p:xfrm>
            <a:off x="2208213" y="4162425"/>
            <a:ext cx="421915" cy="376238"/>
          </p:xfrm>
          <a:graphic>
            <a:graphicData uri="http://schemas.openxmlformats.org/presentationml/2006/ole">
              <p:oleObj spid="_x0000_s726023" name="Equation" r:id="rId10" imgW="228600" imgH="203040" progId="Equation.DSMT4">
                <p:embed/>
              </p:oleObj>
            </a:graphicData>
          </a:graphic>
        </p:graphicFrame>
        <p:sp>
          <p:nvSpPr>
            <p:cNvPr id="700446" name="Line 30"/>
            <p:cNvSpPr>
              <a:spLocks noChangeShapeType="1"/>
            </p:cNvSpPr>
            <p:nvPr/>
          </p:nvSpPr>
          <p:spPr bwMode="auto">
            <a:xfrm flipH="1">
              <a:off x="2887660" y="4785756"/>
              <a:ext cx="1399331" cy="214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00447" name="Object 31"/>
            <p:cNvGraphicFramePr>
              <a:graphicFrameLocks noChangeAspect="1"/>
            </p:cNvGraphicFramePr>
            <p:nvPr/>
          </p:nvGraphicFramePr>
          <p:xfrm>
            <a:off x="3378201" y="1530350"/>
            <a:ext cx="412749" cy="412749"/>
          </p:xfrm>
          <a:graphic>
            <a:graphicData uri="http://schemas.openxmlformats.org/presentationml/2006/ole">
              <p:oleObj spid="_x0000_s726024" name="Equation" r:id="rId11" imgW="190440" imgH="190440" progId="Equation.DSMT4">
                <p:embed/>
              </p:oleObj>
            </a:graphicData>
          </a:graphic>
        </p:graphicFrame>
        <p:graphicFrame>
          <p:nvGraphicFramePr>
            <p:cNvPr id="700448" name="Object 32"/>
            <p:cNvGraphicFramePr>
              <a:graphicFrameLocks noChangeAspect="1"/>
            </p:cNvGraphicFramePr>
            <p:nvPr/>
          </p:nvGraphicFramePr>
          <p:xfrm>
            <a:off x="3408363" y="4276725"/>
            <a:ext cx="399966" cy="428624"/>
          </p:xfrm>
          <a:graphic>
            <a:graphicData uri="http://schemas.openxmlformats.org/presentationml/2006/ole">
              <p:oleObj spid="_x0000_s726025" name="Equation" r:id="rId12" imgW="177480" imgH="190440" progId="Equation.DSMT4">
                <p:embed/>
              </p:oleObj>
            </a:graphicData>
          </a:graphic>
        </p:graphicFrame>
        <p:graphicFrame>
          <p:nvGraphicFramePr>
            <p:cNvPr id="700449" name="Object 33"/>
            <p:cNvGraphicFramePr>
              <a:graphicFrameLocks noChangeAspect="1"/>
            </p:cNvGraphicFramePr>
            <p:nvPr/>
          </p:nvGraphicFramePr>
          <p:xfrm>
            <a:off x="4519614" y="3540019"/>
            <a:ext cx="614362" cy="306494"/>
          </p:xfrm>
          <a:graphic>
            <a:graphicData uri="http://schemas.openxmlformats.org/presentationml/2006/ole">
              <p:oleObj spid="_x0000_s726026" name="Equation" r:id="rId13" imgW="304560" imgH="152280" progId="Equation.DSMT4">
                <p:embed/>
              </p:oleObj>
            </a:graphicData>
          </a:graphic>
        </p:graphicFrame>
        <p:graphicFrame>
          <p:nvGraphicFramePr>
            <p:cNvPr id="700450" name="Object 34"/>
            <p:cNvGraphicFramePr>
              <a:graphicFrameLocks noChangeAspect="1"/>
            </p:cNvGraphicFramePr>
            <p:nvPr/>
          </p:nvGraphicFramePr>
          <p:xfrm>
            <a:off x="4473576" y="4562475"/>
            <a:ext cx="780639" cy="338138"/>
          </p:xfrm>
          <a:graphic>
            <a:graphicData uri="http://schemas.openxmlformats.org/presentationml/2006/ole">
              <p:oleObj spid="_x0000_s726027" name="Equation" r:id="rId14" imgW="380880" imgH="164880" progId="Equation.DSMT4">
                <p:embed/>
              </p:oleObj>
            </a:graphicData>
          </a:graphic>
        </p:graphicFrame>
        <p:sp>
          <p:nvSpPr>
            <p:cNvPr id="700451" name="Line 35"/>
            <p:cNvSpPr>
              <a:spLocks noChangeShapeType="1"/>
            </p:cNvSpPr>
            <p:nvPr/>
          </p:nvSpPr>
          <p:spPr bwMode="auto">
            <a:xfrm flipV="1">
              <a:off x="2895601" y="2528888"/>
              <a:ext cx="0" cy="4064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00452" name="Object 36"/>
            <p:cNvGraphicFramePr>
              <a:graphicFrameLocks noChangeAspect="1"/>
            </p:cNvGraphicFramePr>
            <p:nvPr/>
          </p:nvGraphicFramePr>
          <p:xfrm>
            <a:off x="2338388" y="2307945"/>
            <a:ext cx="414337" cy="413030"/>
          </p:xfrm>
          <a:graphic>
            <a:graphicData uri="http://schemas.openxmlformats.org/presentationml/2006/ole">
              <p:oleObj spid="_x0000_s726028" name="Equation" r:id="rId15" imgW="203040" imgH="203040" progId="Equation.DSMT4">
                <p:embed/>
              </p:oleObj>
            </a:graphicData>
          </a:graphic>
        </p:graphicFrame>
        <p:graphicFrame>
          <p:nvGraphicFramePr>
            <p:cNvPr id="700453" name="Object 37"/>
            <p:cNvGraphicFramePr>
              <a:graphicFrameLocks noChangeAspect="1"/>
            </p:cNvGraphicFramePr>
            <p:nvPr/>
          </p:nvGraphicFramePr>
          <p:xfrm>
            <a:off x="3005138" y="2179638"/>
            <a:ext cx="365125" cy="365125"/>
          </p:xfrm>
          <a:graphic>
            <a:graphicData uri="http://schemas.openxmlformats.org/presentationml/2006/ole">
              <p:oleObj spid="_x0000_s726029" name="Equation" r:id="rId16" imgW="126720" imgH="126720" progId="Equation.DSMT4">
                <p:embed/>
              </p:oleObj>
            </a:graphicData>
          </a:graphic>
        </p:graphicFrame>
        <p:graphicFrame>
          <p:nvGraphicFramePr>
            <p:cNvPr id="700454" name="Object 38"/>
            <p:cNvGraphicFramePr>
              <a:graphicFrameLocks noChangeAspect="1"/>
            </p:cNvGraphicFramePr>
            <p:nvPr/>
          </p:nvGraphicFramePr>
          <p:xfrm>
            <a:off x="3886201" y="2309813"/>
            <a:ext cx="328613" cy="255588"/>
          </p:xfrm>
          <a:graphic>
            <a:graphicData uri="http://schemas.openxmlformats.org/presentationml/2006/ole">
              <p:oleObj spid="_x0000_s726030" name="Equation" r:id="rId17" imgW="114120" imgH="88560" progId="Equation.DSMT4">
                <p:embed/>
              </p:oleObj>
            </a:graphicData>
          </a:graphic>
        </p:graphicFrame>
        <p:graphicFrame>
          <p:nvGraphicFramePr>
            <p:cNvPr id="700455" name="Object 39"/>
            <p:cNvGraphicFramePr>
              <a:graphicFrameLocks noChangeAspect="1"/>
            </p:cNvGraphicFramePr>
            <p:nvPr/>
          </p:nvGraphicFramePr>
          <p:xfrm>
            <a:off x="3413126" y="2105025"/>
            <a:ext cx="565150" cy="501650"/>
          </p:xfrm>
          <a:graphic>
            <a:graphicData uri="http://schemas.openxmlformats.org/presentationml/2006/ole">
              <p:oleObj spid="_x0000_s726031" name="Equation" r:id="rId18" imgW="228600" imgH="203040" progId="Equation.DSMT4">
                <p:embed/>
              </p:oleObj>
            </a:graphicData>
          </a:graphic>
        </p:graphicFrame>
        <p:graphicFrame>
          <p:nvGraphicFramePr>
            <p:cNvPr id="700457" name="Object 41"/>
            <p:cNvGraphicFramePr>
              <a:graphicFrameLocks noChangeAspect="1"/>
            </p:cNvGraphicFramePr>
            <p:nvPr/>
          </p:nvGraphicFramePr>
          <p:xfrm>
            <a:off x="2919413" y="3094038"/>
            <a:ext cx="365125" cy="365125"/>
          </p:xfrm>
          <a:graphic>
            <a:graphicData uri="http://schemas.openxmlformats.org/presentationml/2006/ole">
              <p:oleObj spid="_x0000_s726033" name="Equation" r:id="rId19" imgW="126720" imgH="126720" progId="Equation.DSMT4">
                <p:embed/>
              </p:oleObj>
            </a:graphicData>
          </a:graphic>
        </p:graphicFrame>
        <p:graphicFrame>
          <p:nvGraphicFramePr>
            <p:cNvPr id="700458" name="Object 42"/>
            <p:cNvGraphicFramePr>
              <a:graphicFrameLocks noChangeAspect="1"/>
            </p:cNvGraphicFramePr>
            <p:nvPr/>
          </p:nvGraphicFramePr>
          <p:xfrm>
            <a:off x="3905250" y="3214688"/>
            <a:ext cx="328613" cy="255587"/>
          </p:xfrm>
          <a:graphic>
            <a:graphicData uri="http://schemas.openxmlformats.org/presentationml/2006/ole">
              <p:oleObj spid="_x0000_s726034" name="Equation" r:id="rId20" imgW="114120" imgH="88560" progId="Equation.DSMT4">
                <p:embed/>
              </p:oleObj>
            </a:graphicData>
          </a:graphic>
        </p:graphicFrame>
        <p:graphicFrame>
          <p:nvGraphicFramePr>
            <p:cNvPr id="700459" name="Object 43"/>
            <p:cNvGraphicFramePr>
              <a:graphicFrameLocks noChangeAspect="1"/>
            </p:cNvGraphicFramePr>
            <p:nvPr/>
          </p:nvGraphicFramePr>
          <p:xfrm>
            <a:off x="3109913" y="2813126"/>
            <a:ext cx="1014412" cy="419023"/>
          </p:xfrm>
          <a:graphic>
            <a:graphicData uri="http://schemas.openxmlformats.org/presentationml/2006/ole">
              <p:oleObj spid="_x0000_s726035" name="Equation" r:id="rId21" imgW="520560" imgH="215640" progId="Equation.DSMT4">
                <p:embed/>
              </p:oleObj>
            </a:graphicData>
          </a:graphic>
        </p:graphicFrame>
      </p:grp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7" name="Text Box 5"/>
          <p:cNvSpPr txBox="1">
            <a:spLocks noChangeArrowheads="1"/>
          </p:cNvSpPr>
          <p:nvPr/>
        </p:nvSpPr>
        <p:spPr bwMode="auto">
          <a:xfrm>
            <a:off x="1469983" y="1281361"/>
            <a:ext cx="11900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At 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 = 0: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78919" name="Object 7"/>
          <p:cNvGraphicFramePr>
            <a:graphicFrameLocks noChangeAspect="1"/>
          </p:cNvGraphicFramePr>
          <p:nvPr/>
        </p:nvGraphicFramePr>
        <p:xfrm>
          <a:off x="2709429" y="1876673"/>
          <a:ext cx="3873500" cy="1787525"/>
        </p:xfrm>
        <a:graphic>
          <a:graphicData uri="http://schemas.openxmlformats.org/presentationml/2006/ole">
            <p:oleObj spid="_x0000_s678919" name="Equation" r:id="rId4" imgW="1625400" imgH="749160" progId="Equation.DSMT4">
              <p:embed/>
            </p:oleObj>
          </a:graphicData>
        </a:graphic>
      </p:graphicFrame>
      <p:sp>
        <p:nvSpPr>
          <p:cNvPr id="678920" name="Text Box 8"/>
          <p:cNvSpPr txBox="1">
            <a:spLocks noChangeArrowheads="1"/>
          </p:cNvSpPr>
          <p:nvPr/>
        </p:nvSpPr>
        <p:spPr bwMode="auto">
          <a:xfrm>
            <a:off x="505279" y="4038600"/>
            <a:ext cx="10096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678921" name="Object 9"/>
          <p:cNvGraphicFramePr>
            <a:graphicFrameLocks noChangeAspect="1"/>
          </p:cNvGraphicFramePr>
          <p:nvPr/>
        </p:nvGraphicFramePr>
        <p:xfrm>
          <a:off x="947738" y="4721225"/>
          <a:ext cx="2286000" cy="1660525"/>
        </p:xfrm>
        <a:graphic>
          <a:graphicData uri="http://schemas.openxmlformats.org/presentationml/2006/ole">
            <p:oleObj spid="_x0000_s678921" name="Equation" r:id="rId5" imgW="1066680" imgH="774360" progId="Equation.DSMT4">
              <p:embed/>
            </p:oleObj>
          </a:graphicData>
        </a:graphic>
      </p:graphicFrame>
      <p:graphicFrame>
        <p:nvGraphicFramePr>
          <p:cNvPr id="678923" name="Object 11"/>
          <p:cNvGraphicFramePr>
            <a:graphicFrameLocks noChangeAspect="1"/>
          </p:cNvGraphicFramePr>
          <p:nvPr/>
        </p:nvGraphicFramePr>
        <p:xfrm>
          <a:off x="4541838" y="5087938"/>
          <a:ext cx="3552825" cy="963612"/>
        </p:xfrm>
        <a:graphic>
          <a:graphicData uri="http://schemas.openxmlformats.org/presentationml/2006/ole">
            <p:oleObj spid="_x0000_s678923" name="Equation" r:id="rId6" imgW="1638000" imgH="44424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9944" name="Object 8"/>
          <p:cNvGraphicFramePr>
            <a:graphicFrameLocks noChangeAspect="1"/>
          </p:cNvGraphicFramePr>
          <p:nvPr/>
        </p:nvGraphicFramePr>
        <p:xfrm>
          <a:off x="4354741" y="2655434"/>
          <a:ext cx="3749675" cy="1017587"/>
        </p:xfrm>
        <a:graphic>
          <a:graphicData uri="http://schemas.openxmlformats.org/presentationml/2006/ole">
            <p:oleObj spid="_x0000_s679944" name="Equation" r:id="rId4" imgW="1638000" imgH="444240" progId="Equation.DSMT4">
              <p:embed/>
            </p:oleObj>
          </a:graphicData>
        </a:graphic>
      </p:graphicFrame>
      <p:graphicFrame>
        <p:nvGraphicFramePr>
          <p:cNvPr id="679946" name="Object 10"/>
          <p:cNvGraphicFramePr>
            <a:graphicFrameLocks noChangeAspect="1"/>
          </p:cNvGraphicFramePr>
          <p:nvPr/>
        </p:nvGraphicFramePr>
        <p:xfrm>
          <a:off x="1326531" y="5003347"/>
          <a:ext cx="6588125" cy="1085850"/>
        </p:xfrm>
        <a:graphic>
          <a:graphicData uri="http://schemas.openxmlformats.org/presentationml/2006/ole">
            <p:oleObj spid="_x0000_s679946" name="Equation" r:id="rId5" imgW="2857320" imgH="469800" progId="Equation.DSMT4">
              <p:embed/>
            </p:oleObj>
          </a:graphicData>
        </a:graphic>
      </p:graphicFrame>
      <p:sp>
        <p:nvSpPr>
          <p:cNvPr id="679948" name="Text Box 12"/>
          <p:cNvSpPr txBox="1">
            <a:spLocks noChangeArrowheads="1"/>
          </p:cNvSpPr>
          <p:nvPr/>
        </p:nvSpPr>
        <p:spPr bwMode="auto">
          <a:xfrm>
            <a:off x="627807" y="4653313"/>
            <a:ext cx="20015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</a:t>
            </a:r>
            <a:r>
              <a:rPr lang="en-US" dirty="0" smtClean="0">
                <a:solidFill>
                  <a:schemeClr val="bg1"/>
                </a:solidFill>
              </a:rPr>
              <a:t>, we have: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C6743B-7613-4586-9CC2-687B6DED262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79947" name="Object 11"/>
          <p:cNvGraphicFramePr>
            <a:graphicFrameLocks noChangeAspect="1"/>
          </p:cNvGraphicFramePr>
          <p:nvPr/>
        </p:nvGraphicFramePr>
        <p:xfrm>
          <a:off x="1105292" y="1012374"/>
          <a:ext cx="6725304" cy="921408"/>
        </p:xfrm>
        <a:graphic>
          <a:graphicData uri="http://schemas.openxmlformats.org/presentationml/2006/ole">
            <p:oleObj spid="_x0000_s679947" name="Equation" r:id="rId6" imgW="2781000" imgH="380880" progId="Equation.DSMT4">
              <p:embed/>
            </p:oleObj>
          </a:graphicData>
        </a:graphic>
      </p:graphicFrame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1001486" y="0"/>
            <a:ext cx="7043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 </a:t>
            </a:r>
            <a:r>
              <a:rPr lang="en-US" sz="40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4000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1285194" y="2337253"/>
          <a:ext cx="2286000" cy="1660525"/>
        </p:xfrm>
        <a:graphic>
          <a:graphicData uri="http://schemas.openxmlformats.org/presentationml/2006/ole">
            <p:oleObj spid="_x0000_s679948" name="Equation" r:id="rId7" imgW="1066680" imgH="774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14223</TotalTime>
  <Words>596</Words>
  <Application>Microsoft Office PowerPoint</Application>
  <PresentationFormat>On-screen Show (4:3)</PresentationFormat>
  <Paragraphs>136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Times New Roman</vt:lpstr>
      <vt:lpstr>Wingdings</vt:lpstr>
      <vt:lpstr>Soaring</vt:lpstr>
      <vt:lpstr>Default Design</vt:lpstr>
      <vt:lpstr>1_Default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974</cp:revision>
  <cp:lastPrinted>1999-08-25T18:07:04Z</cp:lastPrinted>
  <dcterms:created xsi:type="dcterms:W3CDTF">1999-08-24T13:57:19Z</dcterms:created>
  <dcterms:modified xsi:type="dcterms:W3CDTF">2016-05-06T15:04:33Z</dcterms:modified>
</cp:coreProperties>
</file>