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4"/>
  </p:notesMasterIdLst>
  <p:handoutMasterIdLst>
    <p:handoutMasterId r:id="rId25"/>
  </p:handoutMasterIdLst>
  <p:sldIdLst>
    <p:sldId id="333" r:id="rId2"/>
    <p:sldId id="453" r:id="rId3"/>
    <p:sldId id="454" r:id="rId4"/>
    <p:sldId id="455" r:id="rId5"/>
    <p:sldId id="466" r:id="rId6"/>
    <p:sldId id="456" r:id="rId7"/>
    <p:sldId id="457" r:id="rId8"/>
    <p:sldId id="458" r:id="rId9"/>
    <p:sldId id="461" r:id="rId10"/>
    <p:sldId id="470" r:id="rId11"/>
    <p:sldId id="462" r:id="rId12"/>
    <p:sldId id="471" r:id="rId13"/>
    <p:sldId id="463" r:id="rId14"/>
    <p:sldId id="464" r:id="rId15"/>
    <p:sldId id="475" r:id="rId16"/>
    <p:sldId id="465" r:id="rId17"/>
    <p:sldId id="467" r:id="rId18"/>
    <p:sldId id="472" r:id="rId19"/>
    <p:sldId id="473" r:id="rId20"/>
    <p:sldId id="474" r:id="rId21"/>
    <p:sldId id="468" r:id="rId22"/>
    <p:sldId id="469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99"/>
    <a:srgbClr val="FFCCFF"/>
    <a:srgbClr val="CCECFF"/>
    <a:srgbClr val="FFFF99"/>
    <a:srgbClr val="33CC33"/>
    <a:srgbClr val="FF9933"/>
    <a:srgbClr val="0000CC"/>
    <a:srgbClr val="6699FF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5041" autoAdjust="0"/>
  </p:normalViewPr>
  <p:slideViewPr>
    <p:cSldViewPr snapToGrid="0">
      <p:cViewPr>
        <p:scale>
          <a:sx n="70" d="100"/>
          <a:sy n="70" d="100"/>
        </p:scale>
        <p:origin x="-2160" y="-378"/>
      </p:cViewPr>
      <p:guideLst>
        <p:guide orient="horz" pos="2158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4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2.wmf"/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54.wmf"/><Relationship Id="rId6" Type="http://schemas.openxmlformats.org/officeDocument/2006/relationships/image" Target="../media/image56.wmf"/><Relationship Id="rId5" Type="http://schemas.openxmlformats.org/officeDocument/2006/relationships/image" Target="../media/image35.wmf"/><Relationship Id="rId4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57.wmf"/><Relationship Id="rId6" Type="http://schemas.openxmlformats.org/officeDocument/2006/relationships/image" Target="../media/image56.wmf"/><Relationship Id="rId5" Type="http://schemas.openxmlformats.org/officeDocument/2006/relationships/image" Target="../media/image35.wmf"/><Relationship Id="rId4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32.wmf"/><Relationship Id="rId7" Type="http://schemas.openxmlformats.org/officeDocument/2006/relationships/image" Target="../media/image54.wmf"/><Relationship Id="rId2" Type="http://schemas.openxmlformats.org/officeDocument/2006/relationships/image" Target="../media/image31.wmf"/><Relationship Id="rId1" Type="http://schemas.openxmlformats.org/officeDocument/2006/relationships/image" Target="../media/image57.wmf"/><Relationship Id="rId6" Type="http://schemas.openxmlformats.org/officeDocument/2006/relationships/image" Target="../media/image56.wmf"/><Relationship Id="rId5" Type="http://schemas.openxmlformats.org/officeDocument/2006/relationships/image" Target="../media/image35.wmf"/><Relationship Id="rId4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6.wmf"/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18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14.wmf"/><Relationship Id="rId1" Type="http://schemas.openxmlformats.org/officeDocument/2006/relationships/image" Target="../media/image36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32.wmf"/><Relationship Id="rId7" Type="http://schemas.openxmlformats.org/officeDocument/2006/relationships/image" Target="../media/image44.wmf"/><Relationship Id="rId2" Type="http://schemas.openxmlformats.org/officeDocument/2006/relationships/image" Target="../media/image31.wmf"/><Relationship Id="rId1" Type="http://schemas.openxmlformats.org/officeDocument/2006/relationships/image" Target="../media/image42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44.wmf"/><Relationship Id="rId2" Type="http://schemas.openxmlformats.org/officeDocument/2006/relationships/image" Target="../media/image46.wmf"/><Relationship Id="rId1" Type="http://schemas.openxmlformats.org/officeDocument/2006/relationships/image" Target="../media/image42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EF6F4E1-65A9-4FBE-80F2-44055A0BE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1B8C76-E5AA-44EB-A4D0-743D14CB5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F1B30-6376-43D9-AED1-0D5D222A4542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D42E0-418C-41A3-9044-74F3993E56DD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4217B-3520-4F45-AF36-C2E8F87249FD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4217B-3520-4F45-AF36-C2E8F87249FD}" type="slidenum">
              <a:rPr lang="en-US"/>
              <a:pPr/>
              <a:t>12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74F2E-A34C-475A-9B0B-2635CE8F4566}" type="slidenum">
              <a:rPr lang="en-US"/>
              <a:pPr/>
              <a:t>13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67252-C966-4979-971D-BA49262567A7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67252-C966-4979-971D-BA49262567A7}" type="slidenum">
              <a:rPr lang="en-US"/>
              <a:pPr/>
              <a:t>15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6B3A9-9891-412D-8AD9-B4C07B1CEC88}" type="slidenum">
              <a:rPr lang="en-US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EB287-697B-4A35-BB36-4A959ACAF7EC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EB287-697B-4A35-BB36-4A959ACAF7EC}" type="slidenum">
              <a:rPr lang="en-US"/>
              <a:pPr/>
              <a:t>18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EB287-697B-4A35-BB36-4A959ACAF7EC}" type="slidenum">
              <a:rPr lang="en-US"/>
              <a:pPr/>
              <a:t>19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A56C3-E67D-4275-86AD-627544085C8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EB287-697B-4A35-BB36-4A959ACAF7EC}" type="slidenum">
              <a:rPr lang="en-US"/>
              <a:pPr/>
              <a:t>20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59273-8568-4027-8390-468CF2AE9C96}" type="slidenum">
              <a:rPr lang="en-US"/>
              <a:pPr/>
              <a:t>21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267DD-1775-4140-AD20-7DD5F0B0BD25}" type="slidenum">
              <a:rPr lang="en-US"/>
              <a:pPr/>
              <a:t>22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773323-0ECC-4865-84BD-1009722B8FFA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44DFD5-B2DF-4C7B-92FC-A8E9ACCDA622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5880D-2D2B-459A-86A6-7ED548D06B17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2E2FF-776F-4E0C-B492-11C21E7B4DCB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8E6FD-1922-4FC9-9C23-C336B1DD65C6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9A8CB-C3DB-4693-A3AF-4912AAD3182D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D42E0-418C-41A3-9044-74F3993E56DD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FD788D6-AEEB-421C-9992-D8563B013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8997-BE22-4916-82C2-A723D8373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A6EF4-C8FE-4401-B6EA-F060A6319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127C4-1519-4351-8238-CC6FB560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07174-EB81-4730-A7AC-3867FDBF4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8BEBE-DC52-471E-8E42-5B92EB5E7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49A58-7C6F-4546-85E6-D2051A42D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473E6-B131-4C8C-8F09-9125AC87B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1AB5-2991-46C5-BD47-2B6C7B28D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1283-9247-4D0D-925C-43A47EC58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908B-0506-4A15-94FA-C9D6CFEBF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F933BBD-D730-4DDA-9742-59EEBDE23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image" Target="../media/image6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image" Target="../media/image6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930525" y="23637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538919" y="1587727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368800" y="40544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</a:t>
            </a:r>
            <a:r>
              <a:rPr lang="en-US" sz="4000" smtClean="0">
                <a:solidFill>
                  <a:schemeClr val="bg1"/>
                </a:solidFill>
              </a:rPr>
              <a:t>42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400425" y="6032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6341 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632DD7-794F-4882-8816-205CC867FDD5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pic>
        <p:nvPicPr>
          <p:cNvPr id="9" name="Picture 8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995" y="4079752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Space-Wave Power</a:t>
            </a:r>
          </a:p>
        </p:txBody>
      </p:sp>
      <p:graphicFrame>
        <p:nvGraphicFramePr>
          <p:cNvPr id="8201" name="Object 28"/>
          <p:cNvGraphicFramePr>
            <a:graphicFrameLocks noChangeAspect="1"/>
          </p:cNvGraphicFramePr>
          <p:nvPr/>
        </p:nvGraphicFramePr>
        <p:xfrm>
          <a:off x="1454103" y="5401676"/>
          <a:ext cx="6103938" cy="1017587"/>
        </p:xfrm>
        <a:graphic>
          <a:graphicData uri="http://schemas.openxmlformats.org/presentationml/2006/ole">
            <p:oleObj spid="_x0000_s47107" name="Equation" r:id="rId4" imgW="2438280" imgH="406080" progId="Equation.DSMT4">
              <p:embed/>
            </p:oleObj>
          </a:graphicData>
        </a:graphic>
      </p:graphicFrame>
      <p:sp>
        <p:nvSpPr>
          <p:cNvPr id="8205" name="Slide Number Placeholder 2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9BE09E-5C26-4255-8227-1E8E7F0D9E1F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1360403" y="2454763"/>
            <a:ext cx="6583406" cy="2378075"/>
            <a:chOff x="1493794" y="2184400"/>
            <a:chExt cx="6583406" cy="2378075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493794" y="2184400"/>
              <a:ext cx="6583406" cy="2378075"/>
              <a:chOff x="1493794" y="2184400"/>
              <a:chExt cx="6583406" cy="2378075"/>
            </a:xfrm>
          </p:grpSpPr>
          <p:graphicFrame>
            <p:nvGraphicFramePr>
              <p:cNvPr id="8195" name="Object 8"/>
              <p:cNvGraphicFramePr>
                <a:graphicFrameLocks noChangeAspect="1"/>
              </p:cNvGraphicFramePr>
              <p:nvPr/>
            </p:nvGraphicFramePr>
            <p:xfrm>
              <a:off x="1493794" y="2207652"/>
              <a:ext cx="553374" cy="367273"/>
            </p:xfrm>
            <a:graphic>
              <a:graphicData uri="http://schemas.openxmlformats.org/presentationml/2006/ole">
                <p:oleObj spid="_x0000_s47108" name="Equation" r:id="rId5" imgW="342720" imgH="228600" progId="Equation.DSMT4">
                  <p:embed/>
                </p:oleObj>
              </a:graphicData>
            </a:graphic>
          </p:graphicFrame>
          <p:graphicFrame>
            <p:nvGraphicFramePr>
              <p:cNvPr id="8196" name="Object 9"/>
              <p:cNvGraphicFramePr>
                <a:graphicFrameLocks noChangeAspect="1"/>
              </p:cNvGraphicFramePr>
              <p:nvPr/>
            </p:nvGraphicFramePr>
            <p:xfrm>
              <a:off x="4303713" y="3668713"/>
              <a:ext cx="395287" cy="547687"/>
            </p:xfrm>
            <a:graphic>
              <a:graphicData uri="http://schemas.openxmlformats.org/presentationml/2006/ole">
                <p:oleObj spid="_x0000_s47109" name="Equation" r:id="rId6" imgW="164880" imgH="228600" progId="Equation.DSMT4">
                  <p:embed/>
                </p:oleObj>
              </a:graphicData>
            </a:graphic>
          </p:graphicFrame>
          <p:sp>
            <p:nvSpPr>
              <p:cNvPr id="8206" name="Line 10"/>
              <p:cNvSpPr>
                <a:spLocks noChangeShapeType="1"/>
              </p:cNvSpPr>
              <p:nvPr/>
            </p:nvSpPr>
            <p:spPr bwMode="auto">
              <a:xfrm>
                <a:off x="4483100" y="3294063"/>
                <a:ext cx="0" cy="23812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7" name="Line 11"/>
              <p:cNvSpPr>
                <a:spLocks noChangeShapeType="1"/>
              </p:cNvSpPr>
              <p:nvPr/>
            </p:nvSpPr>
            <p:spPr bwMode="auto">
              <a:xfrm>
                <a:off x="5908675" y="3295650"/>
                <a:ext cx="0" cy="23812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8" name="Line 13"/>
              <p:cNvSpPr>
                <a:spLocks noChangeShapeType="1"/>
              </p:cNvSpPr>
              <p:nvPr/>
            </p:nvSpPr>
            <p:spPr bwMode="auto">
              <a:xfrm flipV="1">
                <a:off x="2251075" y="2184400"/>
                <a:ext cx="0" cy="23780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9" name="Line 14"/>
              <p:cNvSpPr>
                <a:spLocks noChangeShapeType="1"/>
              </p:cNvSpPr>
              <p:nvPr/>
            </p:nvSpPr>
            <p:spPr bwMode="auto">
              <a:xfrm flipV="1">
                <a:off x="1619250" y="3411538"/>
                <a:ext cx="575627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8198" name="Object 15"/>
              <p:cNvGraphicFramePr>
                <a:graphicFrameLocks noChangeAspect="1"/>
              </p:cNvGraphicFramePr>
              <p:nvPr/>
            </p:nvGraphicFramePr>
            <p:xfrm>
              <a:off x="5737225" y="3671888"/>
              <a:ext cx="349250" cy="522287"/>
            </p:xfrm>
            <a:graphic>
              <a:graphicData uri="http://schemas.openxmlformats.org/presentationml/2006/ole">
                <p:oleObj spid="_x0000_s47111" name="Equation" r:id="rId7" imgW="152280" imgH="228600" progId="Equation.DSMT4">
                  <p:embed/>
                </p:oleObj>
              </a:graphicData>
            </a:graphic>
          </p:graphicFrame>
          <p:sp>
            <p:nvSpPr>
              <p:cNvPr id="8211" name="Line 19"/>
              <p:cNvSpPr>
                <a:spLocks noChangeShapeType="1"/>
              </p:cNvSpPr>
              <p:nvPr/>
            </p:nvSpPr>
            <p:spPr bwMode="auto">
              <a:xfrm>
                <a:off x="5073650" y="3282950"/>
                <a:ext cx="241300" cy="2540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2" name="Line 20"/>
              <p:cNvSpPr>
                <a:spLocks noChangeShapeType="1"/>
              </p:cNvSpPr>
              <p:nvPr/>
            </p:nvSpPr>
            <p:spPr bwMode="auto">
              <a:xfrm flipH="1">
                <a:off x="5060950" y="3289300"/>
                <a:ext cx="241300" cy="2540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8199" name="Object 22"/>
              <p:cNvGraphicFramePr>
                <a:graphicFrameLocks noChangeAspect="1"/>
              </p:cNvGraphicFramePr>
              <p:nvPr/>
            </p:nvGraphicFramePr>
            <p:xfrm>
              <a:off x="7512050" y="3217425"/>
              <a:ext cx="565150" cy="375088"/>
            </p:xfrm>
            <a:graphic>
              <a:graphicData uri="http://schemas.openxmlformats.org/presentationml/2006/ole">
                <p:oleObj spid="_x0000_s47112" name="Equation" r:id="rId8" imgW="342720" imgH="228600" progId="Equation.DSMT4">
                  <p:embed/>
                </p:oleObj>
              </a:graphicData>
            </a:graphic>
          </p:graphicFrame>
          <p:sp>
            <p:nvSpPr>
              <p:cNvPr id="8214" name="Line 24"/>
              <p:cNvSpPr>
                <a:spLocks noChangeShapeType="1"/>
              </p:cNvSpPr>
              <p:nvPr/>
            </p:nvSpPr>
            <p:spPr bwMode="auto">
              <a:xfrm>
                <a:off x="2239963" y="3409950"/>
                <a:ext cx="2255837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8200" name="Object 26"/>
              <p:cNvGraphicFramePr>
                <a:graphicFrameLocks noChangeAspect="1"/>
              </p:cNvGraphicFramePr>
              <p:nvPr/>
            </p:nvGraphicFramePr>
            <p:xfrm>
              <a:off x="2903538" y="2714625"/>
              <a:ext cx="593725" cy="558800"/>
            </p:xfrm>
            <a:graphic>
              <a:graphicData uri="http://schemas.openxmlformats.org/presentationml/2006/ole">
                <p:oleObj spid="_x0000_s47113" name="Equation" r:id="rId9" imgW="203040" imgH="190440" progId="Equation.DSMT4">
                  <p:embed/>
                </p:oleObj>
              </a:graphicData>
            </a:graphic>
          </p:graphicFrame>
          <p:sp>
            <p:nvSpPr>
              <p:cNvPr id="8216" name="Line 32"/>
              <p:cNvSpPr>
                <a:spLocks noChangeShapeType="1"/>
              </p:cNvSpPr>
              <p:nvPr/>
            </p:nvSpPr>
            <p:spPr bwMode="auto">
              <a:xfrm>
                <a:off x="2311400" y="3517900"/>
                <a:ext cx="21717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7" name="Line 33"/>
              <p:cNvSpPr>
                <a:spLocks noChangeShapeType="1"/>
              </p:cNvSpPr>
              <p:nvPr/>
            </p:nvSpPr>
            <p:spPr bwMode="auto">
              <a:xfrm flipH="1">
                <a:off x="2311400" y="3530600"/>
                <a:ext cx="12700" cy="9652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8" name="Oval 34"/>
              <p:cNvSpPr>
                <a:spLocks noChangeArrowheads="1"/>
              </p:cNvSpPr>
              <p:nvPr/>
            </p:nvSpPr>
            <p:spPr bwMode="auto">
              <a:xfrm>
                <a:off x="4419600" y="3454400"/>
                <a:ext cx="114300" cy="1143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 bwMode="auto">
            <a:xfrm>
              <a:off x="3606800" y="3408278"/>
              <a:ext cx="3175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784165" y="1208314"/>
            <a:ext cx="7064755" cy="453028"/>
            <a:chOff x="653536" y="598714"/>
            <a:chExt cx="7064755" cy="453028"/>
          </a:xfrm>
        </p:grpSpPr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653536" y="600720"/>
              <a:ext cx="7064755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The </a:t>
              </a:r>
              <a:r>
                <a:rPr lang="en-US" dirty="0" smtClean="0">
                  <a:solidFill>
                    <a:schemeClr val="bg2"/>
                  </a:solidFill>
                </a:rPr>
                <a:t>region                      gives </a:t>
              </a:r>
              <a:r>
                <a:rPr lang="en-US" dirty="0">
                  <a:solidFill>
                    <a:schemeClr val="bg2"/>
                  </a:solidFill>
                </a:rPr>
                <a:t>the power </a:t>
              </a:r>
              <a:r>
                <a:rPr lang="en-US" dirty="0" smtClean="0">
                  <a:solidFill>
                    <a:schemeClr val="hlink"/>
                  </a:solidFill>
                </a:rPr>
                <a:t>radiated </a:t>
              </a:r>
              <a:r>
                <a:rPr lang="en-US" dirty="0">
                  <a:solidFill>
                    <a:schemeClr val="hlink"/>
                  </a:solidFill>
                </a:rPr>
                <a:t>into space</a:t>
              </a:r>
              <a:r>
                <a:rPr lang="en-US" dirty="0">
                  <a:solidFill>
                    <a:schemeClr val="bg2"/>
                  </a:solidFill>
                </a:rPr>
                <a:t>.</a:t>
              </a:r>
            </a:p>
          </p:txBody>
        </p:sp>
        <p:graphicFrame>
          <p:nvGraphicFramePr>
            <p:cNvPr id="8194" name="Object 23"/>
            <p:cNvGraphicFramePr>
              <a:graphicFrameLocks noChangeAspect="1"/>
            </p:cNvGraphicFramePr>
            <p:nvPr/>
          </p:nvGraphicFramePr>
          <p:xfrm>
            <a:off x="2044843" y="598714"/>
            <a:ext cx="1388636" cy="453028"/>
          </p:xfrm>
          <a:graphic>
            <a:graphicData uri="http://schemas.openxmlformats.org/presentationml/2006/ole">
              <p:oleObj spid="_x0000_s47106" name="Equation" r:id="rId10" imgW="583920" imgH="190440" progId="Equation.DSMT4">
                <p:embed/>
              </p:oleObj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4394580" y="1951629"/>
            <a:ext cx="4094328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power radiated into space can also be found by integrating the far-field Poynting vector.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15398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Surface-Wave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Power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94731" y="1050014"/>
            <a:ext cx="6053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pole contribution gives the </a:t>
            </a:r>
            <a:r>
              <a:rPr lang="en-US" dirty="0">
                <a:solidFill>
                  <a:srgbClr val="FF0000"/>
                </a:solidFill>
              </a:rPr>
              <a:t>surface-wave power</a:t>
            </a:r>
            <a:r>
              <a:rPr lang="en-US" dirty="0">
                <a:solidFill>
                  <a:schemeClr val="bg2"/>
                </a:solidFill>
              </a:rPr>
              <a:t>: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8B07A4-A59F-4936-BB11-99839EFCD03F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1176734" y="1730481"/>
          <a:ext cx="6327775" cy="1050925"/>
        </p:xfrm>
        <a:graphic>
          <a:graphicData uri="http://schemas.openxmlformats.org/presentationml/2006/ole">
            <p:oleObj spid="_x0000_s9221" name="Equation" r:id="rId4" imgW="2527200" imgH="419040" progId="Equation.DSMT4">
              <p:embed/>
            </p:oleObj>
          </a:graphicData>
        </a:graphic>
      </p:graphicFrame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1251546" y="3292963"/>
            <a:ext cx="6583406" cy="2378075"/>
            <a:chOff x="1493794" y="2184400"/>
            <a:chExt cx="6583406" cy="2378075"/>
          </a:xfrm>
        </p:grpSpPr>
        <p:graphicFrame>
          <p:nvGraphicFramePr>
            <p:cNvPr id="12" name="Object 8"/>
            <p:cNvGraphicFramePr>
              <a:graphicFrameLocks noChangeAspect="1"/>
            </p:cNvGraphicFramePr>
            <p:nvPr/>
          </p:nvGraphicFramePr>
          <p:xfrm>
            <a:off x="1493794" y="2207652"/>
            <a:ext cx="553374" cy="367273"/>
          </p:xfrm>
          <a:graphic>
            <a:graphicData uri="http://schemas.openxmlformats.org/presentationml/2006/ole">
              <p:oleObj spid="_x0000_s9223" name="Equation" r:id="rId5" imgW="342720" imgH="228600" progId="Equation.DSMT4">
                <p:embed/>
              </p:oleObj>
            </a:graphicData>
          </a:graphic>
        </p:graphicFrame>
        <p:graphicFrame>
          <p:nvGraphicFramePr>
            <p:cNvPr id="13" name="Object 9"/>
            <p:cNvGraphicFramePr>
              <a:graphicFrameLocks noChangeAspect="1"/>
            </p:cNvGraphicFramePr>
            <p:nvPr/>
          </p:nvGraphicFramePr>
          <p:xfrm>
            <a:off x="4303713" y="3668713"/>
            <a:ext cx="395287" cy="547687"/>
          </p:xfrm>
          <a:graphic>
            <a:graphicData uri="http://schemas.openxmlformats.org/presentationml/2006/ole">
              <p:oleObj spid="_x0000_s9224" name="Equation" r:id="rId6" imgW="164880" imgH="228600" progId="Equation.DSMT4">
                <p:embed/>
              </p:oleObj>
            </a:graphicData>
          </a:graphic>
        </p:graphicFrame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4483100" y="3294063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5908675" y="3295650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" name="Object 12"/>
            <p:cNvGraphicFramePr>
              <a:graphicFrameLocks noChangeAspect="1"/>
            </p:cNvGraphicFramePr>
            <p:nvPr/>
          </p:nvGraphicFramePr>
          <p:xfrm>
            <a:off x="5307013" y="2706688"/>
            <a:ext cx="581025" cy="473075"/>
          </p:xfrm>
          <a:graphic>
            <a:graphicData uri="http://schemas.openxmlformats.org/presentationml/2006/ole">
              <p:oleObj spid="_x0000_s9225" name="Equation" r:id="rId7" imgW="279360" imgH="228600" progId="Equation.DSMT4">
                <p:embed/>
              </p:oleObj>
            </a:graphicData>
          </a:graphic>
        </p:graphicFrame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V="1">
              <a:off x="2251075" y="2184400"/>
              <a:ext cx="0" cy="23780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1619250" y="3411538"/>
              <a:ext cx="57562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9" name="Object 15"/>
            <p:cNvGraphicFramePr>
              <a:graphicFrameLocks noChangeAspect="1"/>
            </p:cNvGraphicFramePr>
            <p:nvPr/>
          </p:nvGraphicFramePr>
          <p:xfrm>
            <a:off x="5737225" y="3671888"/>
            <a:ext cx="349250" cy="522287"/>
          </p:xfrm>
          <a:graphic>
            <a:graphicData uri="http://schemas.openxmlformats.org/presentationml/2006/ole">
              <p:oleObj spid="_x0000_s9226" name="Equation" r:id="rId8" imgW="152280" imgH="228600" progId="Equation.DSMT4">
                <p:embed/>
              </p:oleObj>
            </a:graphicData>
          </a:graphic>
        </p:graphicFrame>
        <p:sp>
          <p:nvSpPr>
            <p:cNvPr id="20" name="Arc 17"/>
            <p:cNvSpPr>
              <a:spLocks/>
            </p:cNvSpPr>
            <p:nvPr/>
          </p:nvSpPr>
          <p:spPr bwMode="auto">
            <a:xfrm rot="-5400000">
              <a:off x="5049044" y="3067844"/>
              <a:ext cx="276225" cy="436563"/>
            </a:xfrm>
            <a:custGeom>
              <a:avLst/>
              <a:gdLst>
                <a:gd name="T0" fmla="*/ 11179 w 22511"/>
                <a:gd name="T1" fmla="*/ 0 h 43200"/>
                <a:gd name="T2" fmla="*/ 0 w 22511"/>
                <a:gd name="T3" fmla="*/ 436371 h 43200"/>
                <a:gd name="T4" fmla="*/ 11179 w 22511"/>
                <a:gd name="T5" fmla="*/ 218282 h 43200"/>
                <a:gd name="T6" fmla="*/ 0 60000 65536"/>
                <a:gd name="T7" fmla="*/ 0 60000 65536"/>
                <a:gd name="T8" fmla="*/ 0 60000 65536"/>
                <a:gd name="T9" fmla="*/ 0 w 22511"/>
                <a:gd name="T10" fmla="*/ 0 h 43200"/>
                <a:gd name="T11" fmla="*/ 22511 w 2251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11" h="43200" fill="none" extrusionOk="0">
                  <a:moveTo>
                    <a:pt x="910" y="0"/>
                  </a:moveTo>
                  <a:cubicBezTo>
                    <a:pt x="12840" y="0"/>
                    <a:pt x="22511" y="9670"/>
                    <a:pt x="22511" y="21600"/>
                  </a:cubicBezTo>
                  <a:cubicBezTo>
                    <a:pt x="22511" y="33529"/>
                    <a:pt x="12840" y="43200"/>
                    <a:pt x="911" y="43200"/>
                  </a:cubicBezTo>
                  <a:cubicBezTo>
                    <a:pt x="607" y="43200"/>
                    <a:pt x="303" y="43193"/>
                    <a:pt x="0" y="43180"/>
                  </a:cubicBezTo>
                </a:path>
                <a:path w="22511" h="43200" stroke="0" extrusionOk="0">
                  <a:moveTo>
                    <a:pt x="910" y="0"/>
                  </a:moveTo>
                  <a:cubicBezTo>
                    <a:pt x="12840" y="0"/>
                    <a:pt x="22511" y="9670"/>
                    <a:pt x="22511" y="21600"/>
                  </a:cubicBezTo>
                  <a:cubicBezTo>
                    <a:pt x="22511" y="33529"/>
                    <a:pt x="12840" y="43200"/>
                    <a:pt x="911" y="43200"/>
                  </a:cubicBezTo>
                  <a:cubicBezTo>
                    <a:pt x="607" y="43200"/>
                    <a:pt x="303" y="43193"/>
                    <a:pt x="0" y="43180"/>
                  </a:cubicBezTo>
                  <a:lnTo>
                    <a:pt x="911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5073650" y="3282950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5060950" y="3289300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5172075" y="3152775"/>
              <a:ext cx="122238" cy="31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4" name="Object 22"/>
            <p:cNvGraphicFramePr>
              <a:graphicFrameLocks noChangeAspect="1"/>
            </p:cNvGraphicFramePr>
            <p:nvPr/>
          </p:nvGraphicFramePr>
          <p:xfrm>
            <a:off x="7512050" y="3217425"/>
            <a:ext cx="565150" cy="375088"/>
          </p:xfrm>
          <a:graphic>
            <a:graphicData uri="http://schemas.openxmlformats.org/presentationml/2006/ole">
              <p:oleObj spid="_x0000_s9227" name="Equation" r:id="rId9" imgW="342720" imgH="228600" progId="Equation.DSMT4">
                <p:embed/>
              </p:oleObj>
            </a:graphicData>
          </a:graphic>
        </p:graphicFrame>
        <p:sp>
          <p:nvSpPr>
            <p:cNvPr id="27" name="Line 32"/>
            <p:cNvSpPr>
              <a:spLocks noChangeShapeType="1"/>
            </p:cNvSpPr>
            <p:nvPr/>
          </p:nvSpPr>
          <p:spPr bwMode="auto">
            <a:xfrm>
              <a:off x="2311400" y="3517900"/>
              <a:ext cx="21717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2311400" y="3530600"/>
              <a:ext cx="12700" cy="9652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Oval 34"/>
            <p:cNvSpPr>
              <a:spLocks noChangeArrowheads="1"/>
            </p:cNvSpPr>
            <p:nvPr/>
          </p:nvSpPr>
          <p:spPr bwMode="auto">
            <a:xfrm>
              <a:off x="4419600" y="3454400"/>
              <a:ext cx="114300" cy="1143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18457" y="6041570"/>
            <a:ext cx="789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This form is not very convenient, as it involves an integration around a pole.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15398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Surface-Wave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Power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8B07A4-A59F-4936-BB11-99839EFCD03F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00148" y="2944958"/>
            <a:ext cx="473719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From the </a:t>
            </a:r>
            <a:r>
              <a:rPr lang="en-US" sz="1800" dirty="0" smtClean="0">
                <a:solidFill>
                  <a:schemeClr val="bg1"/>
                </a:solidFill>
              </a:rPr>
              <a:t>Cauchy residue </a:t>
            </a:r>
            <a:r>
              <a:rPr lang="en-US" sz="1800" dirty="0" smtClean="0">
                <a:solidFill>
                  <a:schemeClr val="bg1"/>
                </a:solidFill>
              </a:rPr>
              <a:t>theorem, we have: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1459761" y="1512765"/>
          <a:ext cx="6327775" cy="1050925"/>
        </p:xfrm>
        <a:graphic>
          <a:graphicData uri="http://schemas.openxmlformats.org/presentationml/2006/ole">
            <p:oleObj spid="_x0000_s48130" name="Equation" r:id="rId4" imgW="2527200" imgH="419040" progId="Equation.DSMT4">
              <p:embed/>
            </p:oleObj>
          </a:graphicData>
        </a:graphic>
      </p:graphicFrame>
      <p:graphicFrame>
        <p:nvGraphicFramePr>
          <p:cNvPr id="3" name="Object 28"/>
          <p:cNvGraphicFramePr>
            <a:graphicFrameLocks noChangeAspect="1"/>
          </p:cNvGraphicFramePr>
          <p:nvPr/>
        </p:nvGraphicFramePr>
        <p:xfrm>
          <a:off x="972003" y="3596661"/>
          <a:ext cx="6843939" cy="2783728"/>
        </p:xfrm>
        <a:graphic>
          <a:graphicData uri="http://schemas.openxmlformats.org/presentationml/2006/ole">
            <p:oleObj spid="_x0000_s48131" name="Equation" r:id="rId5" imgW="2971800" imgH="1206360" progId="Equation.DSMT4">
              <p:embed/>
            </p:oleObj>
          </a:graphicData>
        </a:graphic>
      </p:graphicFrame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311552" y="909328"/>
            <a:ext cx="410400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Calculation of surface-wave power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1039132" y="1704522"/>
          <a:ext cx="6769100" cy="958850"/>
        </p:xfrm>
        <a:graphic>
          <a:graphicData uri="http://schemas.openxmlformats.org/presentationml/2006/ole">
            <p:oleObj spid="_x0000_s10242" name="Equation" r:id="rId4" imgW="3136680" imgH="444240" progId="Equation.DSMT4">
              <p:embed/>
            </p:oleObj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1244224" y="3665536"/>
          <a:ext cx="4660900" cy="1681163"/>
        </p:xfrm>
        <a:graphic>
          <a:graphicData uri="http://schemas.openxmlformats.org/presentationml/2006/ole">
            <p:oleObj spid="_x0000_s10243" name="Equation" r:id="rId5" imgW="1866600" imgH="672840" progId="Equation.DSMT4">
              <p:embed/>
            </p:oleObj>
          </a:graphicData>
        </a:graphic>
      </p:graphicFrame>
      <p:sp>
        <p:nvSpPr>
          <p:cNvPr id="676872" name="Text Box 8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Surface-Wave Power (cont.)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D433B2-610A-41ED-A724-56EEA354E36B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86603" y="3109699"/>
            <a:ext cx="731931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The residue of the spectral-domain Green’s function at the TM pole is: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244" name="Object 13"/>
          <p:cNvGraphicFramePr>
            <a:graphicFrameLocks noChangeAspect="1"/>
          </p:cNvGraphicFramePr>
          <p:nvPr/>
        </p:nvGraphicFramePr>
        <p:xfrm>
          <a:off x="2963437" y="6112611"/>
          <a:ext cx="3206750" cy="417512"/>
        </p:xfrm>
        <a:graphic>
          <a:graphicData uri="http://schemas.openxmlformats.org/presentationml/2006/ole">
            <p:oleObj spid="_x0000_s10244" name="Equation" r:id="rId6" imgW="1650960" imgH="215640" progId="Equation.DSMT4">
              <p:embed/>
            </p:oleObj>
          </a:graphicData>
        </a:graphic>
      </p:graphicFrame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083702" y="5722275"/>
            <a:ext cx="8130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32311" y="3909102"/>
            <a:ext cx="2879678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derivative can be calculated in closed form, but the result is omitted here.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34945" y="921670"/>
            <a:ext cx="24817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Residue calculation: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26503" y="1106179"/>
            <a:ext cx="78967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Since the transform of the current is </a:t>
            </a:r>
            <a:r>
              <a:rPr lang="en-US" sz="1800" u="sng" dirty="0" smtClean="0">
                <a:solidFill>
                  <a:schemeClr val="bg1"/>
                </a:solidFill>
              </a:rPr>
              <a:t>real</a:t>
            </a:r>
            <a:r>
              <a:rPr lang="en-US" sz="1800" dirty="0" smtClean="0">
                <a:solidFill>
                  <a:schemeClr val="bg1"/>
                </a:solidFill>
              </a:rPr>
              <a:t> (assuming that </a:t>
            </a:r>
            <a:r>
              <a:rPr lang="en-US" sz="1800" i="1" dirty="0" err="1" smtClean="0">
                <a:solidFill>
                  <a:schemeClr val="bg1"/>
                </a:solidFill>
                <a:latin typeface="+mn-lt"/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  <a:latin typeface="+mn-lt"/>
              </a:rPr>
              <a:t>tp</a:t>
            </a:r>
            <a:r>
              <a:rPr lang="en-US" sz="1800" dirty="0" smtClean="0">
                <a:solidFill>
                  <a:schemeClr val="bg1"/>
                </a:solidFill>
              </a:rPr>
              <a:t> is real), we have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677899" name="Text Box 11"/>
          <p:cNvSpPr txBox="1">
            <a:spLocks noChangeArrowheads="1"/>
          </p:cNvSpPr>
          <p:nvPr/>
        </p:nvSpPr>
        <p:spPr bwMode="auto">
          <a:xfrm>
            <a:off x="16668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Surface-Wave Power (cont.)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486864" y="3483210"/>
            <a:ext cx="527150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Since the residue is </a:t>
            </a:r>
            <a:r>
              <a:rPr lang="en-US" sz="1800" u="sng" dirty="0" smtClean="0">
                <a:solidFill>
                  <a:schemeClr val="bg1"/>
                </a:solidFill>
              </a:rPr>
              <a:t>pure imaginary</a:t>
            </a:r>
            <a:r>
              <a:rPr lang="en-US" sz="1800" dirty="0" smtClean="0">
                <a:solidFill>
                  <a:schemeClr val="bg1"/>
                </a:solidFill>
              </a:rPr>
              <a:t>, we then have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1269" name="Object 13"/>
          <p:cNvGraphicFramePr>
            <a:graphicFrameLocks noChangeAspect="1"/>
          </p:cNvGraphicFramePr>
          <p:nvPr/>
        </p:nvGraphicFramePr>
        <p:xfrm>
          <a:off x="852843" y="4110560"/>
          <a:ext cx="7180263" cy="955675"/>
        </p:xfrm>
        <a:graphic>
          <a:graphicData uri="http://schemas.openxmlformats.org/presentationml/2006/ole">
            <p:oleObj spid="_x0000_s11269" name="Equation" r:id="rId4" imgW="2958840" imgH="393480" progId="Equation.DSMT4">
              <p:embed/>
            </p:oleObj>
          </a:graphicData>
        </a:graphic>
      </p:graphicFrame>
      <p:sp>
        <p:nvSpPr>
          <p:cNvPr id="11274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AFBBE5-0417-4EBD-A8DB-5C84A396F2F9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675399" y="1808661"/>
          <a:ext cx="7343775" cy="987425"/>
        </p:xfrm>
        <a:graphic>
          <a:graphicData uri="http://schemas.openxmlformats.org/presentationml/2006/ole">
            <p:oleObj spid="_x0000_s11270" name="Equation" r:id="rId5" imgW="29336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9" name="Text Box 11"/>
          <p:cNvSpPr txBox="1">
            <a:spLocks noChangeArrowheads="1"/>
          </p:cNvSpPr>
          <p:nvPr/>
        </p:nvSpPr>
        <p:spPr bwMode="auto">
          <a:xfrm>
            <a:off x="166688" y="0"/>
            <a:ext cx="880586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Summary of Powers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11269" name="Object 13"/>
          <p:cNvGraphicFramePr>
            <a:graphicFrameLocks noChangeAspect="1"/>
          </p:cNvGraphicFramePr>
          <p:nvPr/>
        </p:nvGraphicFramePr>
        <p:xfrm>
          <a:off x="975672" y="2991444"/>
          <a:ext cx="7180263" cy="955675"/>
        </p:xfrm>
        <a:graphic>
          <a:graphicData uri="http://schemas.openxmlformats.org/presentationml/2006/ole">
            <p:oleObj spid="_x0000_s71682" name="Equation" r:id="rId4" imgW="2958840" imgH="393480" progId="Equation.DSMT4">
              <p:embed/>
            </p:oleObj>
          </a:graphicData>
        </a:graphic>
      </p:graphicFrame>
      <p:sp>
        <p:nvSpPr>
          <p:cNvPr id="11274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AFBBE5-0417-4EBD-A8DB-5C84A396F2F9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graphicFrame>
        <p:nvGraphicFramePr>
          <p:cNvPr id="11271" name="Object 101"/>
          <p:cNvGraphicFramePr>
            <a:graphicFrameLocks noChangeAspect="1"/>
          </p:cNvGraphicFramePr>
          <p:nvPr/>
        </p:nvGraphicFramePr>
        <p:xfrm>
          <a:off x="3274342" y="4557984"/>
          <a:ext cx="2341562" cy="523875"/>
        </p:xfrm>
        <a:graphic>
          <a:graphicData uri="http://schemas.openxmlformats.org/presentationml/2006/ole">
            <p:oleObj spid="_x0000_s71684" name="Equation" r:id="rId5" imgW="850680" imgH="190440" progId="Equation.DSMT4">
              <p:embed/>
            </p:oleObj>
          </a:graphicData>
        </a:graphic>
      </p:graphicFrame>
      <p:graphicFrame>
        <p:nvGraphicFramePr>
          <p:cNvPr id="71685" name="Object 28"/>
          <p:cNvGraphicFramePr>
            <a:graphicFrameLocks noChangeAspect="1"/>
          </p:cNvGraphicFramePr>
          <p:nvPr/>
        </p:nvGraphicFramePr>
        <p:xfrm>
          <a:off x="1508741" y="1526298"/>
          <a:ext cx="6103938" cy="1017587"/>
        </p:xfrm>
        <a:graphic>
          <a:graphicData uri="http://schemas.openxmlformats.org/presentationml/2006/ole">
            <p:oleObj spid="_x0000_s71685" name="Equation" r:id="rId6" imgW="243828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754063" y="1091892"/>
            <a:ext cx="551304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total power </a:t>
            </a:r>
            <a:r>
              <a:rPr lang="en-US" dirty="0" smtClean="0">
                <a:solidFill>
                  <a:schemeClr val="bg1"/>
                </a:solidFill>
              </a:rPr>
              <a:t>can </a:t>
            </a:r>
            <a:r>
              <a:rPr lang="en-US" dirty="0">
                <a:solidFill>
                  <a:schemeClr val="bg1"/>
                </a:solidFill>
              </a:rPr>
              <a:t>also be calculated </a:t>
            </a:r>
            <a:r>
              <a:rPr lang="en-US" u="sng" dirty="0">
                <a:solidFill>
                  <a:schemeClr val="bg1"/>
                </a:solidFill>
              </a:rPr>
              <a:t>directly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2290" name="Object 25"/>
          <p:cNvGraphicFramePr>
            <a:graphicFrameLocks noChangeAspect="1"/>
          </p:cNvGraphicFramePr>
          <p:nvPr/>
        </p:nvGraphicFramePr>
        <p:xfrm>
          <a:off x="1173163" y="1684785"/>
          <a:ext cx="6351587" cy="1179512"/>
        </p:xfrm>
        <a:graphic>
          <a:graphicData uri="http://schemas.openxmlformats.org/presentationml/2006/ole">
            <p:oleObj spid="_x0000_s12290" name="Equation" r:id="rId4" imgW="2666880" imgH="495000" progId="Equation.DSMT4">
              <p:embed/>
            </p:oleObj>
          </a:graphicData>
        </a:graphic>
      </p:graphicFrame>
      <p:sp>
        <p:nvSpPr>
          <p:cNvPr id="678948" name="Text Box 36"/>
          <p:cNvSpPr txBox="1">
            <a:spLocks noChangeArrowheads="1"/>
          </p:cNvSpPr>
          <p:nvPr/>
        </p:nvSpPr>
        <p:spPr bwMode="auto">
          <a:xfrm>
            <a:off x="1476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Total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Power (Alternative)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2314" name="Text Box 35"/>
          <p:cNvSpPr txBox="1">
            <a:spLocks noChangeArrowheads="1"/>
          </p:cNvSpPr>
          <p:nvPr/>
        </p:nvSpPr>
        <p:spPr bwMode="auto">
          <a:xfrm>
            <a:off x="5241925" y="3411534"/>
            <a:ext cx="3608388" cy="6461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chemeClr val="bg2"/>
                </a:solidFill>
              </a:rPr>
              <a:t>Note: </a:t>
            </a:r>
            <a:r>
              <a:rPr lang="en-US" sz="1800" i="1">
                <a:solidFill>
                  <a:schemeClr val="bg2"/>
                </a:solidFill>
                <a:latin typeface="Times New Roman" pitchFamily="18" charset="0"/>
              </a:rPr>
              <a:t>h</a:t>
            </a:r>
            <a:r>
              <a:rPr lang="en-US" sz="1800" i="1" baseline="-25000">
                <a:solidFill>
                  <a:schemeClr val="bg2"/>
                </a:solidFill>
                <a:latin typeface="Times New Roman" pitchFamily="18" charset="0"/>
              </a:rPr>
              <a:t>b</a:t>
            </a:r>
            <a:r>
              <a:rPr lang="en-US" sz="1800">
                <a:solidFill>
                  <a:schemeClr val="bg2"/>
                </a:solidFill>
              </a:rPr>
              <a:t> </a:t>
            </a:r>
            <a:r>
              <a:rPr lang="en-US" sz="1800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 sz="1800">
                <a:solidFill>
                  <a:schemeClr val="bg2"/>
                </a:solidFill>
              </a:rPr>
              <a:t> </a:t>
            </a:r>
            <a:r>
              <a:rPr lang="en-US" sz="1800">
                <a:solidFill>
                  <a:schemeClr val="bg2"/>
                </a:solidFill>
                <a:latin typeface="Times New Roman" pitchFamily="18" charset="0"/>
              </a:rPr>
              <a:t>0.05</a:t>
            </a:r>
            <a:r>
              <a:rPr lang="en-US" sz="1800">
                <a:solidFill>
                  <a:schemeClr val="bg2"/>
                </a:solidFill>
              </a:rPr>
              <a:t> </a:t>
            </a:r>
            <a:r>
              <a:rPr lang="en-US" sz="1800" i="1">
                <a:solidFill>
                  <a:schemeClr val="bg2"/>
                </a:solidFill>
                <a:latin typeface="Times New Roman" pitchFamily="18" charset="0"/>
              </a:rPr>
              <a:t>k</a:t>
            </a:r>
            <a:r>
              <a:rPr lang="en-US" sz="1800" baseline="-2500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1800">
                <a:solidFill>
                  <a:schemeClr val="bg2"/>
                </a:solidFill>
              </a:rPr>
              <a:t> is a good choice for numerical purposes. </a:t>
            </a:r>
          </a:p>
        </p:txBody>
      </p:sp>
      <p:sp>
        <p:nvSpPr>
          <p:cNvPr id="12299" name="Slide Number Placeholder 2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D4B102-9C53-4901-B528-E588A559F9B3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168400" y="3396342"/>
            <a:ext cx="6549570" cy="3031753"/>
            <a:chOff x="1168400" y="3396342"/>
            <a:chExt cx="6549570" cy="3031753"/>
          </a:xfrm>
        </p:grpSpPr>
        <p:graphicFrame>
          <p:nvGraphicFramePr>
            <p:cNvPr id="12291" name="Object 4"/>
            <p:cNvGraphicFramePr>
              <a:graphicFrameLocks noChangeAspect="1"/>
            </p:cNvGraphicFramePr>
            <p:nvPr/>
          </p:nvGraphicFramePr>
          <p:xfrm>
            <a:off x="1360258" y="3396342"/>
            <a:ext cx="704255" cy="467179"/>
          </p:xfrm>
          <a:graphic>
            <a:graphicData uri="http://schemas.openxmlformats.org/presentationml/2006/ole">
              <p:oleObj spid="_x0000_s12291" name="Equation" r:id="rId5" imgW="342720" imgH="228600" progId="Equation.DSMT4">
                <p:embed/>
              </p:oleObj>
            </a:graphicData>
          </a:graphic>
        </p:graphicFrame>
        <p:graphicFrame>
          <p:nvGraphicFramePr>
            <p:cNvPr id="12292" name="Object 5"/>
            <p:cNvGraphicFramePr>
              <a:graphicFrameLocks noChangeAspect="1"/>
            </p:cNvGraphicFramePr>
            <p:nvPr/>
          </p:nvGraphicFramePr>
          <p:xfrm>
            <a:off x="3827463" y="5843588"/>
            <a:ext cx="288925" cy="400050"/>
          </p:xfrm>
          <a:graphic>
            <a:graphicData uri="http://schemas.openxmlformats.org/presentationml/2006/ole">
              <p:oleObj spid="_x0000_s12292" name="Equation" r:id="rId6" imgW="164880" imgH="228600" progId="Equation.DSMT4">
                <p:embed/>
              </p:oleObj>
            </a:graphicData>
          </a:graphic>
        </p:graphicFrame>
        <p:sp>
          <p:nvSpPr>
            <p:cNvPr id="12300" name="Line 6"/>
            <p:cNvSpPr>
              <a:spLocks noChangeShapeType="1"/>
            </p:cNvSpPr>
            <p:nvPr/>
          </p:nvSpPr>
          <p:spPr bwMode="auto">
            <a:xfrm>
              <a:off x="3956050" y="5499101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1" name="Line 7"/>
            <p:cNvSpPr>
              <a:spLocks noChangeShapeType="1"/>
            </p:cNvSpPr>
            <p:nvPr/>
          </p:nvSpPr>
          <p:spPr bwMode="auto">
            <a:xfrm>
              <a:off x="5381625" y="5500688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Line 9"/>
            <p:cNvSpPr>
              <a:spLocks noChangeShapeType="1"/>
            </p:cNvSpPr>
            <p:nvPr/>
          </p:nvSpPr>
          <p:spPr bwMode="auto">
            <a:xfrm flipH="1" flipV="1">
              <a:off x="1719618" y="3916907"/>
              <a:ext cx="0" cy="25111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3" name="Line 10"/>
            <p:cNvSpPr>
              <a:spLocks noChangeShapeType="1"/>
            </p:cNvSpPr>
            <p:nvPr/>
          </p:nvSpPr>
          <p:spPr bwMode="auto">
            <a:xfrm flipV="1">
              <a:off x="1168400" y="5616576"/>
              <a:ext cx="56800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3" name="Object 11"/>
            <p:cNvGraphicFramePr>
              <a:graphicFrameLocks noChangeAspect="1"/>
            </p:cNvGraphicFramePr>
            <p:nvPr/>
          </p:nvGraphicFramePr>
          <p:xfrm>
            <a:off x="5260975" y="5813426"/>
            <a:ext cx="298450" cy="446088"/>
          </p:xfrm>
          <a:graphic>
            <a:graphicData uri="http://schemas.openxmlformats.org/presentationml/2006/ole">
              <p:oleObj spid="_x0000_s12293" name="Equation" r:id="rId7" imgW="152280" imgH="228600" progId="Equation.DSMT4">
                <p:embed/>
              </p:oleObj>
            </a:graphicData>
          </a:graphic>
        </p:graphicFrame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4546600" y="5487988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 flipH="1">
              <a:off x="4533900" y="5494338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4" name="Object 18"/>
            <p:cNvGraphicFramePr>
              <a:graphicFrameLocks noChangeAspect="1"/>
            </p:cNvGraphicFramePr>
            <p:nvPr/>
          </p:nvGraphicFramePr>
          <p:xfrm>
            <a:off x="7010399" y="5369006"/>
            <a:ext cx="707571" cy="470276"/>
          </p:xfrm>
          <a:graphic>
            <a:graphicData uri="http://schemas.openxmlformats.org/presentationml/2006/ole">
              <p:oleObj spid="_x0000_s12294" name="Equation" r:id="rId8" imgW="342720" imgH="228600" progId="Equation.DSMT4">
                <p:embed/>
              </p:oleObj>
            </a:graphicData>
          </a:graphic>
        </p:graphicFrame>
        <p:sp>
          <p:nvSpPr>
            <p:cNvPr id="12307" name="Line 20"/>
            <p:cNvSpPr>
              <a:spLocks noChangeShapeType="1"/>
            </p:cNvSpPr>
            <p:nvPr/>
          </p:nvSpPr>
          <p:spPr bwMode="auto">
            <a:xfrm>
              <a:off x="1712913" y="4500563"/>
              <a:ext cx="437197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5" name="Object 21"/>
            <p:cNvGraphicFramePr>
              <a:graphicFrameLocks noChangeAspect="1"/>
            </p:cNvGraphicFramePr>
            <p:nvPr/>
          </p:nvGraphicFramePr>
          <p:xfrm>
            <a:off x="3613150" y="3678238"/>
            <a:ext cx="517525" cy="558800"/>
          </p:xfrm>
          <a:graphic>
            <a:graphicData uri="http://schemas.openxmlformats.org/presentationml/2006/ole">
              <p:oleObj spid="_x0000_s12295" name="Equation" r:id="rId9" imgW="177480" imgH="190440" progId="Equation.DSMT4">
                <p:embed/>
              </p:oleObj>
            </a:graphicData>
          </a:graphic>
        </p:graphicFrame>
        <p:sp>
          <p:nvSpPr>
            <p:cNvPr id="12308" name="Line 27"/>
            <p:cNvSpPr>
              <a:spLocks noChangeShapeType="1"/>
            </p:cNvSpPr>
            <p:nvPr/>
          </p:nvSpPr>
          <p:spPr bwMode="auto">
            <a:xfrm>
              <a:off x="1714500" y="4476751"/>
              <a:ext cx="1588" cy="11525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9" name="Line 28"/>
            <p:cNvSpPr>
              <a:spLocks noChangeShapeType="1"/>
            </p:cNvSpPr>
            <p:nvPr/>
          </p:nvSpPr>
          <p:spPr bwMode="auto">
            <a:xfrm>
              <a:off x="6059488" y="4484688"/>
              <a:ext cx="1588" cy="11525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0" name="Oval 29"/>
            <p:cNvSpPr>
              <a:spLocks noChangeArrowheads="1"/>
            </p:cNvSpPr>
            <p:nvPr/>
          </p:nvSpPr>
          <p:spPr bwMode="auto">
            <a:xfrm>
              <a:off x="1655763" y="5543551"/>
              <a:ext cx="112713" cy="1111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Oval 30"/>
            <p:cNvSpPr>
              <a:spLocks noChangeArrowheads="1"/>
            </p:cNvSpPr>
            <p:nvPr/>
          </p:nvSpPr>
          <p:spPr bwMode="auto">
            <a:xfrm>
              <a:off x="6002338" y="5543551"/>
              <a:ext cx="112713" cy="1111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Line 32"/>
            <p:cNvSpPr>
              <a:spLocks noChangeShapeType="1"/>
            </p:cNvSpPr>
            <p:nvPr/>
          </p:nvSpPr>
          <p:spPr bwMode="auto">
            <a:xfrm>
              <a:off x="2867025" y="4514851"/>
              <a:ext cx="0" cy="1092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3" name="Text Box 33"/>
            <p:cNvSpPr txBox="1">
              <a:spLocks noChangeArrowheads="1"/>
            </p:cNvSpPr>
            <p:nvPr/>
          </p:nvSpPr>
          <p:spPr bwMode="auto">
            <a:xfrm>
              <a:off x="3033713" y="4811713"/>
              <a:ext cx="5016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 err="1" smtClean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4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4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2315" name="Line 40"/>
            <p:cNvSpPr>
              <a:spLocks noChangeShapeType="1"/>
            </p:cNvSpPr>
            <p:nvPr/>
          </p:nvSpPr>
          <p:spPr bwMode="auto">
            <a:xfrm>
              <a:off x="1751652" y="5727701"/>
              <a:ext cx="21717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6" name="Line 41"/>
            <p:cNvSpPr>
              <a:spLocks noChangeShapeType="1"/>
            </p:cNvSpPr>
            <p:nvPr/>
          </p:nvSpPr>
          <p:spPr bwMode="auto">
            <a:xfrm>
              <a:off x="1765300" y="5727701"/>
              <a:ext cx="0" cy="5969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7" name="Oval 42"/>
            <p:cNvSpPr>
              <a:spLocks noChangeArrowheads="1"/>
            </p:cNvSpPr>
            <p:nvPr/>
          </p:nvSpPr>
          <p:spPr bwMode="auto">
            <a:xfrm>
              <a:off x="3898900" y="5676901"/>
              <a:ext cx="101600" cy="101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>
              <a:off x="3632200" y="4495800"/>
              <a:ext cx="3175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31"/>
          <p:cNvGraphicFramePr>
            <a:graphicFrameLocks noChangeAspect="1"/>
          </p:cNvGraphicFramePr>
          <p:nvPr/>
        </p:nvGraphicFramePr>
        <p:xfrm>
          <a:off x="3168877" y="1518556"/>
          <a:ext cx="2146300" cy="484188"/>
        </p:xfrm>
        <a:graphic>
          <a:graphicData uri="http://schemas.openxmlformats.org/presentationml/2006/ole">
            <p:oleObj spid="_x0000_s13314" name="Equation" r:id="rId4" imgW="901440" imgH="203040" progId="Equation.DSMT4">
              <p:embed/>
            </p:oleObj>
          </a:graphicData>
        </a:graphic>
      </p:graphicFrame>
      <p:sp>
        <p:nvSpPr>
          <p:cNvPr id="680993" name="Text Box 33"/>
          <p:cNvSpPr txBox="1">
            <a:spLocks noChangeArrowheads="1"/>
          </p:cNvSpPr>
          <p:nvPr/>
        </p:nvSpPr>
        <p:spPr bwMode="auto">
          <a:xfrm>
            <a:off x="153988" y="0"/>
            <a:ext cx="88058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Surface-Wave Power: Alternative Method</a:t>
            </a:r>
          </a:p>
        </p:txBody>
      </p:sp>
      <p:sp>
        <p:nvSpPr>
          <p:cNvPr id="13321" name="Text Box 35"/>
          <p:cNvSpPr txBox="1">
            <a:spLocks noChangeArrowheads="1"/>
          </p:cNvSpPr>
          <p:nvPr/>
        </p:nvSpPr>
        <p:spPr bwMode="auto">
          <a:xfrm>
            <a:off x="690563" y="966788"/>
            <a:ext cx="6289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hlink"/>
                </a:solidFill>
              </a:rPr>
              <a:t>surface-wave power</a:t>
            </a:r>
            <a:r>
              <a:rPr lang="en-US" dirty="0">
                <a:solidFill>
                  <a:schemeClr val="bg1"/>
                </a:solidFill>
              </a:rPr>
              <a:t> may then be calculated from:</a:t>
            </a:r>
          </a:p>
        </p:txBody>
      </p:sp>
      <p:sp>
        <p:nvSpPr>
          <p:cNvPr id="13322" name="Text Box 36"/>
          <p:cNvSpPr txBox="1">
            <a:spLocks noChangeArrowheads="1"/>
          </p:cNvSpPr>
          <p:nvPr/>
        </p:nvSpPr>
        <p:spPr bwMode="auto">
          <a:xfrm>
            <a:off x="2072594" y="2500993"/>
            <a:ext cx="4321175" cy="3968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This avoids calculating any residues.</a:t>
            </a:r>
          </a:p>
        </p:txBody>
      </p:sp>
      <p:sp>
        <p:nvSpPr>
          <p:cNvPr id="13324" name="Slide Number Placeholder 3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5F4AD-0770-4CCC-89D3-0D0621C3E97E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270000" y="3418118"/>
            <a:ext cx="6506556" cy="2935595"/>
            <a:chOff x="1193800" y="3614061"/>
            <a:chExt cx="6506556" cy="2935595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1743740" y="4114800"/>
              <a:ext cx="0" cy="24348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13315" name="Object 40"/>
            <p:cNvGraphicFramePr>
              <a:graphicFrameLocks noChangeAspect="1"/>
            </p:cNvGraphicFramePr>
            <p:nvPr/>
          </p:nvGraphicFramePr>
          <p:xfrm>
            <a:off x="1418313" y="3614061"/>
            <a:ext cx="696269" cy="461736"/>
          </p:xfrm>
          <a:graphic>
            <a:graphicData uri="http://schemas.openxmlformats.org/presentationml/2006/ole">
              <p:oleObj spid="_x0000_s13315" name="Equation" r:id="rId5" imgW="342720" imgH="228600" progId="Equation.DSMT4">
                <p:embed/>
              </p:oleObj>
            </a:graphicData>
          </a:graphic>
        </p:graphicFrame>
        <p:graphicFrame>
          <p:nvGraphicFramePr>
            <p:cNvPr id="13316" name="Object 41"/>
            <p:cNvGraphicFramePr>
              <a:graphicFrameLocks noChangeAspect="1"/>
            </p:cNvGraphicFramePr>
            <p:nvPr/>
          </p:nvGraphicFramePr>
          <p:xfrm>
            <a:off x="3852863" y="5983288"/>
            <a:ext cx="288925" cy="400050"/>
          </p:xfrm>
          <a:graphic>
            <a:graphicData uri="http://schemas.openxmlformats.org/presentationml/2006/ole">
              <p:oleObj spid="_x0000_s13316" name="Equation" r:id="rId6" imgW="164880" imgH="228600" progId="Equation.DSMT4">
                <p:embed/>
              </p:oleObj>
            </a:graphicData>
          </a:graphic>
        </p:graphicFrame>
        <p:sp>
          <p:nvSpPr>
            <p:cNvPr id="13326" name="Line 43"/>
            <p:cNvSpPr>
              <a:spLocks noChangeShapeType="1"/>
            </p:cNvSpPr>
            <p:nvPr/>
          </p:nvSpPr>
          <p:spPr bwMode="auto">
            <a:xfrm>
              <a:off x="5407025" y="5640388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7" name="Object 46"/>
            <p:cNvGraphicFramePr>
              <a:graphicFrameLocks noChangeAspect="1"/>
            </p:cNvGraphicFramePr>
            <p:nvPr/>
          </p:nvGraphicFramePr>
          <p:xfrm>
            <a:off x="5286375" y="5953125"/>
            <a:ext cx="298450" cy="446088"/>
          </p:xfrm>
          <a:graphic>
            <a:graphicData uri="http://schemas.openxmlformats.org/presentationml/2006/ole">
              <p:oleObj spid="_x0000_s13317" name="Equation" r:id="rId7" imgW="152280" imgH="228600" progId="Equation.DSMT4">
                <p:embed/>
              </p:oleObj>
            </a:graphicData>
          </a:graphic>
        </p:graphicFrame>
        <p:sp>
          <p:nvSpPr>
            <p:cNvPr id="13329" name="Line 47"/>
            <p:cNvSpPr>
              <a:spLocks noChangeShapeType="1"/>
            </p:cNvSpPr>
            <p:nvPr/>
          </p:nvSpPr>
          <p:spPr bwMode="auto">
            <a:xfrm>
              <a:off x="4572000" y="5627688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0" name="Line 48"/>
            <p:cNvSpPr>
              <a:spLocks noChangeShapeType="1"/>
            </p:cNvSpPr>
            <p:nvPr/>
          </p:nvSpPr>
          <p:spPr bwMode="auto">
            <a:xfrm flipH="1">
              <a:off x="4559300" y="5634038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8" name="Object 50"/>
            <p:cNvGraphicFramePr>
              <a:graphicFrameLocks noChangeAspect="1"/>
            </p:cNvGraphicFramePr>
            <p:nvPr/>
          </p:nvGraphicFramePr>
          <p:xfrm>
            <a:off x="7035800" y="5551715"/>
            <a:ext cx="664556" cy="441779"/>
          </p:xfrm>
          <a:graphic>
            <a:graphicData uri="http://schemas.openxmlformats.org/presentationml/2006/ole">
              <p:oleObj spid="_x0000_s13318" name="Equation" r:id="rId8" imgW="342720" imgH="228600" progId="Equation.DSMT4">
                <p:embed/>
              </p:oleObj>
            </a:graphicData>
          </a:graphic>
        </p:graphicFrame>
        <p:sp>
          <p:nvSpPr>
            <p:cNvPr id="13332" name="Line 51"/>
            <p:cNvSpPr>
              <a:spLocks noChangeShapeType="1"/>
            </p:cNvSpPr>
            <p:nvPr/>
          </p:nvSpPr>
          <p:spPr bwMode="auto">
            <a:xfrm>
              <a:off x="1738313" y="4640263"/>
              <a:ext cx="437197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9" name="Object 52"/>
            <p:cNvGraphicFramePr>
              <a:graphicFrameLocks noChangeAspect="1"/>
            </p:cNvGraphicFramePr>
            <p:nvPr/>
          </p:nvGraphicFramePr>
          <p:xfrm>
            <a:off x="3638550" y="3881438"/>
            <a:ext cx="458788" cy="495300"/>
          </p:xfrm>
          <a:graphic>
            <a:graphicData uri="http://schemas.openxmlformats.org/presentationml/2006/ole">
              <p:oleObj spid="_x0000_s13319" name="Equation" r:id="rId9" imgW="177480" imgH="190440" progId="Equation.DSMT4">
                <p:embed/>
              </p:oleObj>
            </a:graphicData>
          </a:graphic>
        </p:graphicFrame>
        <p:sp>
          <p:nvSpPr>
            <p:cNvPr id="13333" name="Line 53"/>
            <p:cNvSpPr>
              <a:spLocks noChangeShapeType="1"/>
            </p:cNvSpPr>
            <p:nvPr/>
          </p:nvSpPr>
          <p:spPr bwMode="auto">
            <a:xfrm>
              <a:off x="1739900" y="4616450"/>
              <a:ext cx="1588" cy="11525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4" name="Line 54"/>
            <p:cNvSpPr>
              <a:spLocks noChangeShapeType="1"/>
            </p:cNvSpPr>
            <p:nvPr/>
          </p:nvSpPr>
          <p:spPr bwMode="auto">
            <a:xfrm>
              <a:off x="6084888" y="4624388"/>
              <a:ext cx="1588" cy="11525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7" name="Text Box 58"/>
            <p:cNvSpPr txBox="1">
              <a:spLocks noChangeArrowheads="1"/>
            </p:cNvSpPr>
            <p:nvPr/>
          </p:nvSpPr>
          <p:spPr bwMode="auto">
            <a:xfrm>
              <a:off x="3059113" y="4951413"/>
              <a:ext cx="5016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 err="1" smtClean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4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4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3338" name="Line 60"/>
            <p:cNvSpPr>
              <a:spLocks noChangeShapeType="1"/>
            </p:cNvSpPr>
            <p:nvPr/>
          </p:nvSpPr>
          <p:spPr bwMode="auto">
            <a:xfrm>
              <a:off x="1790700" y="5867400"/>
              <a:ext cx="21717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9" name="Line 61"/>
            <p:cNvSpPr>
              <a:spLocks noChangeShapeType="1"/>
            </p:cNvSpPr>
            <p:nvPr/>
          </p:nvSpPr>
          <p:spPr bwMode="auto">
            <a:xfrm>
              <a:off x="1790700" y="5867400"/>
              <a:ext cx="0" cy="5969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1" name="Line 64"/>
            <p:cNvSpPr>
              <a:spLocks noChangeShapeType="1"/>
            </p:cNvSpPr>
            <p:nvPr/>
          </p:nvSpPr>
          <p:spPr bwMode="auto">
            <a:xfrm>
              <a:off x="3213100" y="5730875"/>
              <a:ext cx="304800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4" name="Text Box 65"/>
            <p:cNvSpPr txBox="1">
              <a:spLocks noChangeArrowheads="1"/>
            </p:cNvSpPr>
            <p:nvPr/>
          </p:nvSpPr>
          <p:spPr bwMode="auto">
            <a:xfrm>
              <a:off x="4962525" y="4289425"/>
              <a:ext cx="617157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Total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13345" name="Text Box 66"/>
            <p:cNvSpPr txBox="1">
              <a:spLocks noChangeArrowheads="1"/>
            </p:cNvSpPr>
            <p:nvPr/>
          </p:nvSpPr>
          <p:spPr bwMode="auto">
            <a:xfrm>
              <a:off x="1939925" y="5381625"/>
              <a:ext cx="764953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Space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3848100" y="4635500"/>
              <a:ext cx="3175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328" name="Line 45"/>
            <p:cNvSpPr>
              <a:spLocks noChangeShapeType="1"/>
            </p:cNvSpPr>
            <p:nvPr/>
          </p:nvSpPr>
          <p:spPr bwMode="auto">
            <a:xfrm flipV="1">
              <a:off x="1193800" y="5756275"/>
              <a:ext cx="56800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1743075" y="5734050"/>
              <a:ext cx="224790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343" name="Oval 55"/>
            <p:cNvSpPr>
              <a:spLocks noChangeArrowheads="1"/>
            </p:cNvSpPr>
            <p:nvPr/>
          </p:nvSpPr>
          <p:spPr bwMode="auto">
            <a:xfrm>
              <a:off x="1681163" y="5683250"/>
              <a:ext cx="112713" cy="1111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42"/>
            <p:cNvSpPr>
              <a:spLocks noChangeShapeType="1"/>
            </p:cNvSpPr>
            <p:nvPr/>
          </p:nvSpPr>
          <p:spPr bwMode="auto">
            <a:xfrm>
              <a:off x="3981450" y="5638800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6" name="Line 57"/>
            <p:cNvSpPr>
              <a:spLocks noChangeShapeType="1"/>
            </p:cNvSpPr>
            <p:nvPr/>
          </p:nvSpPr>
          <p:spPr bwMode="auto">
            <a:xfrm>
              <a:off x="2892425" y="4654550"/>
              <a:ext cx="0" cy="1092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0" name="Oval 62"/>
            <p:cNvSpPr>
              <a:spLocks noChangeArrowheads="1"/>
            </p:cNvSpPr>
            <p:nvPr/>
          </p:nvSpPr>
          <p:spPr bwMode="auto">
            <a:xfrm>
              <a:off x="3924300" y="5816600"/>
              <a:ext cx="101600" cy="101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56"/>
            <p:cNvSpPr>
              <a:spLocks noChangeArrowheads="1"/>
            </p:cNvSpPr>
            <p:nvPr/>
          </p:nvSpPr>
          <p:spPr bwMode="auto">
            <a:xfrm>
              <a:off x="6027738" y="5683250"/>
              <a:ext cx="112713" cy="1111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31"/>
          <p:cNvGraphicFramePr>
            <a:graphicFrameLocks noChangeAspect="1"/>
          </p:cNvGraphicFramePr>
          <p:nvPr/>
        </p:nvGraphicFramePr>
        <p:xfrm>
          <a:off x="3506335" y="3347359"/>
          <a:ext cx="2146300" cy="484188"/>
        </p:xfrm>
        <a:graphic>
          <a:graphicData uri="http://schemas.openxmlformats.org/presentationml/2006/ole">
            <p:oleObj spid="_x0000_s49154" name="Equation" r:id="rId4" imgW="901440" imgH="203040" progId="Equation.DSMT4">
              <p:embed/>
            </p:oleObj>
          </a:graphicData>
        </a:graphic>
      </p:graphicFrame>
      <p:sp>
        <p:nvSpPr>
          <p:cNvPr id="680993" name="Text Box 33"/>
          <p:cNvSpPr txBox="1">
            <a:spLocks noChangeArrowheads="1"/>
          </p:cNvSpPr>
          <p:nvPr/>
        </p:nvSpPr>
        <p:spPr bwMode="auto">
          <a:xfrm>
            <a:off x="153988" y="0"/>
            <a:ext cx="88058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Summary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324" name="Slide Number Placeholder 3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5F4AD-0770-4CCC-89D3-0D0621C3E97E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182914" y="3733804"/>
            <a:ext cx="6506556" cy="2935595"/>
            <a:chOff x="1193800" y="3614061"/>
            <a:chExt cx="6506556" cy="2935595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1743740" y="4114800"/>
              <a:ext cx="0" cy="24348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13315" name="Object 40"/>
            <p:cNvGraphicFramePr>
              <a:graphicFrameLocks noChangeAspect="1"/>
            </p:cNvGraphicFramePr>
            <p:nvPr/>
          </p:nvGraphicFramePr>
          <p:xfrm>
            <a:off x="1418313" y="3614061"/>
            <a:ext cx="696269" cy="461736"/>
          </p:xfrm>
          <a:graphic>
            <a:graphicData uri="http://schemas.openxmlformats.org/presentationml/2006/ole">
              <p:oleObj spid="_x0000_s49155" name="Equation" r:id="rId5" imgW="342720" imgH="228600" progId="Equation.DSMT4">
                <p:embed/>
              </p:oleObj>
            </a:graphicData>
          </a:graphic>
        </p:graphicFrame>
        <p:graphicFrame>
          <p:nvGraphicFramePr>
            <p:cNvPr id="13316" name="Object 41"/>
            <p:cNvGraphicFramePr>
              <a:graphicFrameLocks noChangeAspect="1"/>
            </p:cNvGraphicFramePr>
            <p:nvPr/>
          </p:nvGraphicFramePr>
          <p:xfrm>
            <a:off x="3852863" y="5983288"/>
            <a:ext cx="288925" cy="400050"/>
          </p:xfrm>
          <a:graphic>
            <a:graphicData uri="http://schemas.openxmlformats.org/presentationml/2006/ole">
              <p:oleObj spid="_x0000_s49156" name="Equation" r:id="rId6" imgW="164880" imgH="228600" progId="Equation.DSMT4">
                <p:embed/>
              </p:oleObj>
            </a:graphicData>
          </a:graphic>
        </p:graphicFrame>
        <p:sp>
          <p:nvSpPr>
            <p:cNvPr id="13326" name="Line 43"/>
            <p:cNvSpPr>
              <a:spLocks noChangeShapeType="1"/>
            </p:cNvSpPr>
            <p:nvPr/>
          </p:nvSpPr>
          <p:spPr bwMode="auto">
            <a:xfrm>
              <a:off x="5407025" y="5640388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7" name="Object 46"/>
            <p:cNvGraphicFramePr>
              <a:graphicFrameLocks noChangeAspect="1"/>
            </p:cNvGraphicFramePr>
            <p:nvPr/>
          </p:nvGraphicFramePr>
          <p:xfrm>
            <a:off x="5286375" y="5953125"/>
            <a:ext cx="298450" cy="446088"/>
          </p:xfrm>
          <a:graphic>
            <a:graphicData uri="http://schemas.openxmlformats.org/presentationml/2006/ole">
              <p:oleObj spid="_x0000_s49157" name="Equation" r:id="rId7" imgW="152280" imgH="228600" progId="Equation.DSMT4">
                <p:embed/>
              </p:oleObj>
            </a:graphicData>
          </a:graphic>
        </p:graphicFrame>
        <p:sp>
          <p:nvSpPr>
            <p:cNvPr id="13329" name="Line 47"/>
            <p:cNvSpPr>
              <a:spLocks noChangeShapeType="1"/>
            </p:cNvSpPr>
            <p:nvPr/>
          </p:nvSpPr>
          <p:spPr bwMode="auto">
            <a:xfrm>
              <a:off x="4572000" y="5627688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0" name="Line 48"/>
            <p:cNvSpPr>
              <a:spLocks noChangeShapeType="1"/>
            </p:cNvSpPr>
            <p:nvPr/>
          </p:nvSpPr>
          <p:spPr bwMode="auto">
            <a:xfrm flipH="1">
              <a:off x="4559300" y="5634038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8" name="Object 50"/>
            <p:cNvGraphicFramePr>
              <a:graphicFrameLocks noChangeAspect="1"/>
            </p:cNvGraphicFramePr>
            <p:nvPr/>
          </p:nvGraphicFramePr>
          <p:xfrm>
            <a:off x="7035800" y="5551715"/>
            <a:ext cx="664556" cy="441779"/>
          </p:xfrm>
          <a:graphic>
            <a:graphicData uri="http://schemas.openxmlformats.org/presentationml/2006/ole">
              <p:oleObj spid="_x0000_s49158" name="Equation" r:id="rId8" imgW="342720" imgH="228600" progId="Equation.DSMT4">
                <p:embed/>
              </p:oleObj>
            </a:graphicData>
          </a:graphic>
        </p:graphicFrame>
        <p:sp>
          <p:nvSpPr>
            <p:cNvPr id="13332" name="Line 51"/>
            <p:cNvSpPr>
              <a:spLocks noChangeShapeType="1"/>
            </p:cNvSpPr>
            <p:nvPr/>
          </p:nvSpPr>
          <p:spPr bwMode="auto">
            <a:xfrm>
              <a:off x="1738313" y="4640263"/>
              <a:ext cx="437197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9" name="Object 52"/>
            <p:cNvGraphicFramePr>
              <a:graphicFrameLocks noChangeAspect="1"/>
            </p:cNvGraphicFramePr>
            <p:nvPr/>
          </p:nvGraphicFramePr>
          <p:xfrm>
            <a:off x="3660322" y="3990295"/>
            <a:ext cx="458788" cy="495300"/>
          </p:xfrm>
          <a:graphic>
            <a:graphicData uri="http://schemas.openxmlformats.org/presentationml/2006/ole">
              <p:oleObj spid="_x0000_s49159" name="Equation" r:id="rId9" imgW="177480" imgH="190440" progId="Equation.DSMT4">
                <p:embed/>
              </p:oleObj>
            </a:graphicData>
          </a:graphic>
        </p:graphicFrame>
        <p:sp>
          <p:nvSpPr>
            <p:cNvPr id="13333" name="Line 53"/>
            <p:cNvSpPr>
              <a:spLocks noChangeShapeType="1"/>
            </p:cNvSpPr>
            <p:nvPr/>
          </p:nvSpPr>
          <p:spPr bwMode="auto">
            <a:xfrm>
              <a:off x="1739900" y="4616450"/>
              <a:ext cx="1588" cy="11525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4" name="Line 54"/>
            <p:cNvSpPr>
              <a:spLocks noChangeShapeType="1"/>
            </p:cNvSpPr>
            <p:nvPr/>
          </p:nvSpPr>
          <p:spPr bwMode="auto">
            <a:xfrm>
              <a:off x="6084888" y="4624388"/>
              <a:ext cx="1588" cy="11525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7" name="Text Box 58"/>
            <p:cNvSpPr txBox="1">
              <a:spLocks noChangeArrowheads="1"/>
            </p:cNvSpPr>
            <p:nvPr/>
          </p:nvSpPr>
          <p:spPr bwMode="auto">
            <a:xfrm>
              <a:off x="3059113" y="4951413"/>
              <a:ext cx="5016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 err="1" smtClean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4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4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3338" name="Line 60"/>
            <p:cNvSpPr>
              <a:spLocks noChangeShapeType="1"/>
            </p:cNvSpPr>
            <p:nvPr/>
          </p:nvSpPr>
          <p:spPr bwMode="auto">
            <a:xfrm>
              <a:off x="1790700" y="5867400"/>
              <a:ext cx="21717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9" name="Line 61"/>
            <p:cNvSpPr>
              <a:spLocks noChangeShapeType="1"/>
            </p:cNvSpPr>
            <p:nvPr/>
          </p:nvSpPr>
          <p:spPr bwMode="auto">
            <a:xfrm>
              <a:off x="1790700" y="5867400"/>
              <a:ext cx="0" cy="5969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4" name="Text Box 65"/>
            <p:cNvSpPr txBox="1">
              <a:spLocks noChangeArrowheads="1"/>
            </p:cNvSpPr>
            <p:nvPr/>
          </p:nvSpPr>
          <p:spPr bwMode="auto">
            <a:xfrm>
              <a:off x="4962525" y="4289425"/>
              <a:ext cx="617157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Total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13345" name="Text Box 66"/>
            <p:cNvSpPr txBox="1">
              <a:spLocks noChangeArrowheads="1"/>
            </p:cNvSpPr>
            <p:nvPr/>
          </p:nvSpPr>
          <p:spPr bwMode="auto">
            <a:xfrm>
              <a:off x="1939925" y="5381625"/>
              <a:ext cx="764953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Space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3848100" y="4635500"/>
              <a:ext cx="3175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328" name="Line 45"/>
            <p:cNvSpPr>
              <a:spLocks noChangeShapeType="1"/>
            </p:cNvSpPr>
            <p:nvPr/>
          </p:nvSpPr>
          <p:spPr bwMode="auto">
            <a:xfrm flipV="1">
              <a:off x="1193800" y="5756275"/>
              <a:ext cx="56800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5" name="Line 42"/>
            <p:cNvSpPr>
              <a:spLocks noChangeShapeType="1"/>
            </p:cNvSpPr>
            <p:nvPr/>
          </p:nvSpPr>
          <p:spPr bwMode="auto">
            <a:xfrm>
              <a:off x="3981450" y="5638800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6" name="Line 57"/>
            <p:cNvSpPr>
              <a:spLocks noChangeShapeType="1"/>
            </p:cNvSpPr>
            <p:nvPr/>
          </p:nvSpPr>
          <p:spPr bwMode="auto">
            <a:xfrm>
              <a:off x="2892425" y="4654550"/>
              <a:ext cx="0" cy="1092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0" name="Oval 62"/>
            <p:cNvSpPr>
              <a:spLocks noChangeArrowheads="1"/>
            </p:cNvSpPr>
            <p:nvPr/>
          </p:nvSpPr>
          <p:spPr bwMode="auto">
            <a:xfrm>
              <a:off x="3924300" y="5816600"/>
              <a:ext cx="101600" cy="101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Oval 56"/>
            <p:cNvSpPr>
              <a:spLocks noChangeArrowheads="1"/>
            </p:cNvSpPr>
            <p:nvPr/>
          </p:nvSpPr>
          <p:spPr bwMode="auto">
            <a:xfrm>
              <a:off x="6027738" y="5683250"/>
              <a:ext cx="112713" cy="1111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1743075" y="5747698"/>
              <a:ext cx="224790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341" name="Line 64"/>
            <p:cNvSpPr>
              <a:spLocks noChangeShapeType="1"/>
            </p:cNvSpPr>
            <p:nvPr/>
          </p:nvSpPr>
          <p:spPr bwMode="auto">
            <a:xfrm>
              <a:off x="3213100" y="5744523"/>
              <a:ext cx="304800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3" name="Oval 55"/>
            <p:cNvSpPr>
              <a:spLocks noChangeArrowheads="1"/>
            </p:cNvSpPr>
            <p:nvPr/>
          </p:nvSpPr>
          <p:spPr bwMode="auto">
            <a:xfrm>
              <a:off x="1681163" y="5683250"/>
              <a:ext cx="112713" cy="1111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9160" name="Object 25"/>
          <p:cNvGraphicFramePr>
            <a:graphicFrameLocks noChangeAspect="1"/>
          </p:cNvGraphicFramePr>
          <p:nvPr/>
        </p:nvGraphicFramePr>
        <p:xfrm>
          <a:off x="1684792" y="878828"/>
          <a:ext cx="5706609" cy="1059737"/>
        </p:xfrm>
        <a:graphic>
          <a:graphicData uri="http://schemas.openxmlformats.org/presentationml/2006/ole">
            <p:oleObj spid="_x0000_s49160" name="Equation" r:id="rId10" imgW="2666880" imgH="495000" progId="Equation.DSMT4">
              <p:embed/>
            </p:oleObj>
          </a:graphicData>
        </a:graphic>
      </p:graphicFrame>
      <p:graphicFrame>
        <p:nvGraphicFramePr>
          <p:cNvPr id="49161" name="Object 28"/>
          <p:cNvGraphicFramePr>
            <a:graphicFrameLocks noChangeAspect="1"/>
          </p:cNvGraphicFramePr>
          <p:nvPr/>
        </p:nvGraphicFramePr>
        <p:xfrm>
          <a:off x="1584779" y="2103893"/>
          <a:ext cx="6103938" cy="1017587"/>
        </p:xfrm>
        <a:graphic>
          <a:graphicData uri="http://schemas.openxmlformats.org/presentationml/2006/ole">
            <p:oleObj spid="_x0000_s49161" name="Equation" r:id="rId11" imgW="243828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93" name="Text Box 33"/>
          <p:cNvSpPr txBox="1">
            <a:spLocks noChangeArrowheads="1"/>
          </p:cNvSpPr>
          <p:nvPr/>
        </p:nvSpPr>
        <p:spPr bwMode="auto">
          <a:xfrm>
            <a:off x="153988" y="0"/>
            <a:ext cx="88058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Lossy Patch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324" name="Slide Number Placeholder 3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5F4AD-0770-4CCC-89D3-0D0621C3E97E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graphicFrame>
        <p:nvGraphicFramePr>
          <p:cNvPr id="49160" name="Object 25"/>
          <p:cNvGraphicFramePr>
            <a:graphicFrameLocks noChangeAspect="1"/>
          </p:cNvGraphicFramePr>
          <p:nvPr/>
        </p:nvGraphicFramePr>
        <p:xfrm>
          <a:off x="1721758" y="2475820"/>
          <a:ext cx="5543550" cy="977900"/>
        </p:xfrm>
        <a:graphic>
          <a:graphicData uri="http://schemas.openxmlformats.org/presentationml/2006/ole">
            <p:oleObj spid="_x0000_s65544" name="Equation" r:id="rId4" imgW="2590560" imgH="457200" progId="Equation.DSMT4">
              <p:embed/>
            </p:oleObj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573304" y="3646718"/>
            <a:ext cx="8172068" cy="2935595"/>
            <a:chOff x="573304" y="3646718"/>
            <a:chExt cx="8172068" cy="2935595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992612" y="4147457"/>
              <a:ext cx="0" cy="24348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13315" name="Object 40"/>
            <p:cNvGraphicFramePr>
              <a:graphicFrameLocks noChangeAspect="1"/>
            </p:cNvGraphicFramePr>
            <p:nvPr/>
          </p:nvGraphicFramePr>
          <p:xfrm>
            <a:off x="667185" y="3646718"/>
            <a:ext cx="696269" cy="461736"/>
          </p:xfrm>
          <a:graphic>
            <a:graphicData uri="http://schemas.openxmlformats.org/presentationml/2006/ole">
              <p:oleObj spid="_x0000_s65539" name="Equation" r:id="rId5" imgW="342720" imgH="228600" progId="Equation.DSMT4">
                <p:embed/>
              </p:oleObj>
            </a:graphicData>
          </a:graphic>
        </p:graphicFrame>
        <p:graphicFrame>
          <p:nvGraphicFramePr>
            <p:cNvPr id="13316" name="Object 41"/>
            <p:cNvGraphicFramePr>
              <a:graphicFrameLocks noChangeAspect="1"/>
            </p:cNvGraphicFramePr>
            <p:nvPr/>
          </p:nvGraphicFramePr>
          <p:xfrm>
            <a:off x="3101735" y="6015945"/>
            <a:ext cx="288925" cy="400050"/>
          </p:xfrm>
          <a:graphic>
            <a:graphicData uri="http://schemas.openxmlformats.org/presentationml/2006/ole">
              <p:oleObj spid="_x0000_s65540" name="Equation" r:id="rId6" imgW="164880" imgH="228600" progId="Equation.DSMT4">
                <p:embed/>
              </p:oleObj>
            </a:graphicData>
          </a:graphic>
        </p:graphicFrame>
        <p:sp>
          <p:nvSpPr>
            <p:cNvPr id="13326" name="Line 43"/>
            <p:cNvSpPr>
              <a:spLocks noChangeShapeType="1"/>
            </p:cNvSpPr>
            <p:nvPr/>
          </p:nvSpPr>
          <p:spPr bwMode="auto">
            <a:xfrm>
              <a:off x="4655897" y="5673045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7" name="Object 46"/>
            <p:cNvGraphicFramePr>
              <a:graphicFrameLocks noChangeAspect="1"/>
            </p:cNvGraphicFramePr>
            <p:nvPr/>
          </p:nvGraphicFramePr>
          <p:xfrm>
            <a:off x="4535247" y="5985782"/>
            <a:ext cx="298450" cy="446088"/>
          </p:xfrm>
          <a:graphic>
            <a:graphicData uri="http://schemas.openxmlformats.org/presentationml/2006/ole">
              <p:oleObj spid="_x0000_s65541" name="Equation" r:id="rId7" imgW="152280" imgH="228600" progId="Equation.DSMT4">
                <p:embed/>
              </p:oleObj>
            </a:graphicData>
          </a:graphic>
        </p:graphicFrame>
        <p:sp>
          <p:nvSpPr>
            <p:cNvPr id="13329" name="Line 47"/>
            <p:cNvSpPr>
              <a:spLocks noChangeShapeType="1"/>
            </p:cNvSpPr>
            <p:nvPr/>
          </p:nvSpPr>
          <p:spPr bwMode="auto">
            <a:xfrm>
              <a:off x="3820872" y="5660345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0" name="Line 48"/>
            <p:cNvSpPr>
              <a:spLocks noChangeShapeType="1"/>
            </p:cNvSpPr>
            <p:nvPr/>
          </p:nvSpPr>
          <p:spPr bwMode="auto">
            <a:xfrm flipH="1">
              <a:off x="3808172" y="5666695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8" name="Object 50"/>
            <p:cNvGraphicFramePr>
              <a:graphicFrameLocks noChangeAspect="1"/>
            </p:cNvGraphicFramePr>
            <p:nvPr/>
          </p:nvGraphicFramePr>
          <p:xfrm>
            <a:off x="8080816" y="5584372"/>
            <a:ext cx="664556" cy="441779"/>
          </p:xfrm>
          <a:graphic>
            <a:graphicData uri="http://schemas.openxmlformats.org/presentationml/2006/ole">
              <p:oleObj spid="_x0000_s65542" name="Equation" r:id="rId8" imgW="342720" imgH="228600" progId="Equation.DSMT4">
                <p:embed/>
              </p:oleObj>
            </a:graphicData>
          </a:graphic>
        </p:graphicFrame>
        <p:sp>
          <p:nvSpPr>
            <p:cNvPr id="13332" name="Line 51"/>
            <p:cNvSpPr>
              <a:spLocks noChangeShapeType="1"/>
            </p:cNvSpPr>
            <p:nvPr/>
          </p:nvSpPr>
          <p:spPr bwMode="auto">
            <a:xfrm>
              <a:off x="987185" y="4672920"/>
              <a:ext cx="437197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9" name="Object 52"/>
            <p:cNvGraphicFramePr>
              <a:graphicFrameLocks noChangeAspect="1"/>
            </p:cNvGraphicFramePr>
            <p:nvPr/>
          </p:nvGraphicFramePr>
          <p:xfrm>
            <a:off x="2958874" y="4072164"/>
            <a:ext cx="360362" cy="396875"/>
          </p:xfrm>
          <a:graphic>
            <a:graphicData uri="http://schemas.openxmlformats.org/presentationml/2006/ole">
              <p:oleObj spid="_x0000_s65543" name="Equation" r:id="rId9" imgW="139680" imgH="152280" progId="Equation.DSMT4">
                <p:embed/>
              </p:oleObj>
            </a:graphicData>
          </a:graphic>
        </p:graphicFrame>
        <p:sp>
          <p:nvSpPr>
            <p:cNvPr id="13333" name="Line 53"/>
            <p:cNvSpPr>
              <a:spLocks noChangeShapeType="1"/>
            </p:cNvSpPr>
            <p:nvPr/>
          </p:nvSpPr>
          <p:spPr bwMode="auto">
            <a:xfrm>
              <a:off x="988772" y="4649107"/>
              <a:ext cx="1588" cy="11525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4" name="Line 54"/>
            <p:cNvSpPr>
              <a:spLocks noChangeShapeType="1"/>
            </p:cNvSpPr>
            <p:nvPr/>
          </p:nvSpPr>
          <p:spPr bwMode="auto">
            <a:xfrm>
              <a:off x="5333760" y="4657045"/>
              <a:ext cx="1588" cy="11525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7" name="Text Box 58"/>
            <p:cNvSpPr txBox="1">
              <a:spLocks noChangeArrowheads="1"/>
            </p:cNvSpPr>
            <p:nvPr/>
          </p:nvSpPr>
          <p:spPr bwMode="auto">
            <a:xfrm>
              <a:off x="2307985" y="4984070"/>
              <a:ext cx="5016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 err="1" smtClean="0">
                  <a:solidFill>
                    <a:schemeClr val="bg2"/>
                  </a:solidFill>
                  <a:latin typeface="Times New Roman" pitchFamily="18" charset="0"/>
                </a:rPr>
                <a:t>h</a:t>
              </a:r>
              <a:r>
                <a:rPr lang="en-US" sz="24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4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3338" name="Line 60"/>
            <p:cNvSpPr>
              <a:spLocks noChangeShapeType="1"/>
            </p:cNvSpPr>
            <p:nvPr/>
          </p:nvSpPr>
          <p:spPr bwMode="auto">
            <a:xfrm>
              <a:off x="1039572" y="5900057"/>
              <a:ext cx="21717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9" name="Line 61"/>
            <p:cNvSpPr>
              <a:spLocks noChangeShapeType="1"/>
            </p:cNvSpPr>
            <p:nvPr/>
          </p:nvSpPr>
          <p:spPr bwMode="auto">
            <a:xfrm>
              <a:off x="1039572" y="5900057"/>
              <a:ext cx="0" cy="5969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1" name="Line 64"/>
            <p:cNvSpPr>
              <a:spLocks noChangeShapeType="1"/>
            </p:cNvSpPr>
            <p:nvPr/>
          </p:nvSpPr>
          <p:spPr bwMode="auto">
            <a:xfrm>
              <a:off x="2461972" y="5777180"/>
              <a:ext cx="304800" cy="0"/>
            </a:xfrm>
            <a:prstGeom prst="line">
              <a:avLst/>
            </a:prstGeom>
            <a:noFill/>
            <a:ln w="57150">
              <a:solidFill>
                <a:srgbClr val="FF00FF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4" name="Text Box 65"/>
            <p:cNvSpPr txBox="1">
              <a:spLocks noChangeArrowheads="1"/>
            </p:cNvSpPr>
            <p:nvPr/>
          </p:nvSpPr>
          <p:spPr bwMode="auto">
            <a:xfrm>
              <a:off x="4211397" y="4322082"/>
              <a:ext cx="617157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Total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13345" name="Text Box 66"/>
            <p:cNvSpPr txBox="1">
              <a:spLocks noChangeArrowheads="1"/>
            </p:cNvSpPr>
            <p:nvPr/>
          </p:nvSpPr>
          <p:spPr bwMode="auto">
            <a:xfrm>
              <a:off x="1188797" y="5414282"/>
              <a:ext cx="764953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Space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3096972" y="4668157"/>
              <a:ext cx="3175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328" name="Line 45"/>
            <p:cNvSpPr>
              <a:spLocks noChangeShapeType="1"/>
            </p:cNvSpPr>
            <p:nvPr/>
          </p:nvSpPr>
          <p:spPr bwMode="auto">
            <a:xfrm flipV="1">
              <a:off x="573304" y="5788932"/>
              <a:ext cx="737325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991947" y="5766707"/>
              <a:ext cx="224790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FF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343" name="Oval 55"/>
            <p:cNvSpPr>
              <a:spLocks noChangeArrowheads="1"/>
            </p:cNvSpPr>
            <p:nvPr/>
          </p:nvSpPr>
          <p:spPr bwMode="auto">
            <a:xfrm>
              <a:off x="930035" y="5715907"/>
              <a:ext cx="112713" cy="1111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42"/>
            <p:cNvSpPr>
              <a:spLocks noChangeShapeType="1"/>
            </p:cNvSpPr>
            <p:nvPr/>
          </p:nvSpPr>
          <p:spPr bwMode="auto">
            <a:xfrm>
              <a:off x="3230322" y="5671457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6" name="Line 57"/>
            <p:cNvSpPr>
              <a:spLocks noChangeShapeType="1"/>
            </p:cNvSpPr>
            <p:nvPr/>
          </p:nvSpPr>
          <p:spPr bwMode="auto">
            <a:xfrm>
              <a:off x="2141297" y="4687207"/>
              <a:ext cx="0" cy="1092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0" name="Oval 62"/>
            <p:cNvSpPr>
              <a:spLocks noChangeArrowheads="1"/>
            </p:cNvSpPr>
            <p:nvPr/>
          </p:nvSpPr>
          <p:spPr bwMode="auto">
            <a:xfrm>
              <a:off x="3173172" y="5849257"/>
              <a:ext cx="101600" cy="1016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5389884" y="5802108"/>
              <a:ext cx="2387373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6471543" y="5794584"/>
              <a:ext cx="3175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335" name="Oval 56"/>
            <p:cNvSpPr>
              <a:spLocks noChangeArrowheads="1"/>
            </p:cNvSpPr>
            <p:nvPr/>
          </p:nvSpPr>
          <p:spPr bwMode="auto">
            <a:xfrm>
              <a:off x="5276610" y="5715907"/>
              <a:ext cx="112713" cy="11112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53106" y="1434874"/>
            <a:ext cx="845343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a lossy dielectric, the path must extend to infinity, since the integrand is now complex everywhere along the real axis.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39889" y="892629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Lossy Dielectric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0" y="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Efficiency of Patch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pSp>
        <p:nvGrpSpPr>
          <p:cNvPr id="1034" name="Group 102"/>
          <p:cNvGrpSpPr>
            <a:grpSpLocks/>
          </p:cNvGrpSpPr>
          <p:nvPr/>
        </p:nvGrpSpPr>
        <p:grpSpPr bwMode="auto">
          <a:xfrm>
            <a:off x="1617663" y="1103081"/>
            <a:ext cx="5622925" cy="2790821"/>
            <a:chOff x="1019" y="736"/>
            <a:chExt cx="3542" cy="1758"/>
          </a:xfrm>
        </p:grpSpPr>
        <p:sp>
          <p:nvSpPr>
            <p:cNvPr id="1038" name="Rectangle 77"/>
            <p:cNvSpPr>
              <a:spLocks noChangeArrowheads="1"/>
            </p:cNvSpPr>
            <p:nvPr/>
          </p:nvSpPr>
          <p:spPr bwMode="auto">
            <a:xfrm>
              <a:off x="1264" y="2425"/>
              <a:ext cx="3297" cy="69"/>
            </a:xfrm>
            <a:prstGeom prst="rect">
              <a:avLst/>
            </a:prstGeom>
            <a:solidFill>
              <a:srgbClr val="FF99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81"/>
            <p:cNvSpPr>
              <a:spLocks noChangeArrowheads="1"/>
            </p:cNvSpPr>
            <p:nvPr/>
          </p:nvSpPr>
          <p:spPr bwMode="auto">
            <a:xfrm>
              <a:off x="1264" y="1835"/>
              <a:ext cx="3293" cy="59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7" name="Object 67"/>
            <p:cNvGraphicFramePr>
              <a:graphicFrameLocks noChangeAspect="1"/>
            </p:cNvGraphicFramePr>
            <p:nvPr/>
          </p:nvGraphicFramePr>
          <p:xfrm>
            <a:off x="2763" y="736"/>
            <a:ext cx="291" cy="274"/>
          </p:xfrm>
          <a:graphic>
            <a:graphicData uri="http://schemas.openxmlformats.org/presentationml/2006/ole">
              <p:oleObj spid="_x0000_s1027" name="Equation" r:id="rId4" imgW="203040" imgH="190440" progId="Equation.DSMT4">
                <p:embed/>
              </p:oleObj>
            </a:graphicData>
          </a:graphic>
        </p:graphicFrame>
        <p:graphicFrame>
          <p:nvGraphicFramePr>
            <p:cNvPr id="1028" name="Object 70"/>
            <p:cNvGraphicFramePr>
              <a:graphicFrameLocks noChangeAspect="1"/>
            </p:cNvGraphicFramePr>
            <p:nvPr/>
          </p:nvGraphicFramePr>
          <p:xfrm>
            <a:off x="1019" y="2048"/>
            <a:ext cx="173" cy="250"/>
          </p:xfrm>
          <a:graphic>
            <a:graphicData uri="http://schemas.openxmlformats.org/presentationml/2006/ole">
              <p:oleObj spid="_x0000_s1028" name="Equation" r:id="rId5" imgW="114120" imgH="164880" progId="Equation.DSMT4">
                <p:embed/>
              </p:oleObj>
            </a:graphicData>
          </a:graphic>
        </p:graphicFrame>
        <p:graphicFrame>
          <p:nvGraphicFramePr>
            <p:cNvPr id="1029" name="Object 82"/>
            <p:cNvGraphicFramePr>
              <a:graphicFrameLocks noChangeAspect="1"/>
            </p:cNvGraphicFramePr>
            <p:nvPr/>
          </p:nvGraphicFramePr>
          <p:xfrm>
            <a:off x="1665" y="2003"/>
            <a:ext cx="216" cy="309"/>
          </p:xfrm>
          <a:graphic>
            <a:graphicData uri="http://schemas.openxmlformats.org/presentationml/2006/ole">
              <p:oleObj spid="_x0000_s1029" name="Equation" r:id="rId6" imgW="164880" imgH="228600" progId="Equation.DSMT4">
                <p:embed/>
              </p:oleObj>
            </a:graphicData>
          </a:graphic>
        </p:graphicFrame>
        <p:sp>
          <p:nvSpPr>
            <p:cNvPr id="1040" name="Rectangle 85"/>
            <p:cNvSpPr>
              <a:spLocks noChangeArrowheads="1"/>
            </p:cNvSpPr>
            <p:nvPr/>
          </p:nvSpPr>
          <p:spPr bwMode="auto">
            <a:xfrm>
              <a:off x="2460" y="1774"/>
              <a:ext cx="900" cy="62"/>
            </a:xfrm>
            <a:prstGeom prst="rect">
              <a:avLst/>
            </a:prstGeom>
            <a:solidFill>
              <a:srgbClr val="FF99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90"/>
            <p:cNvSpPr>
              <a:spLocks/>
            </p:cNvSpPr>
            <p:nvPr/>
          </p:nvSpPr>
          <p:spPr bwMode="auto">
            <a:xfrm>
              <a:off x="3451" y="1740"/>
              <a:ext cx="698" cy="69"/>
            </a:xfrm>
            <a:custGeom>
              <a:avLst/>
              <a:gdLst>
                <a:gd name="T0" fmla="*/ 698 w 698"/>
                <a:gd name="T1" fmla="*/ 54 h 69"/>
                <a:gd name="T2" fmla="*/ 634 w 698"/>
                <a:gd name="T3" fmla="*/ 5 h 69"/>
                <a:gd name="T4" fmla="*/ 540 w 698"/>
                <a:gd name="T5" fmla="*/ 69 h 69"/>
                <a:gd name="T6" fmla="*/ 445 w 698"/>
                <a:gd name="T7" fmla="*/ 3 h 69"/>
                <a:gd name="T8" fmla="*/ 351 w 698"/>
                <a:gd name="T9" fmla="*/ 67 h 69"/>
                <a:gd name="T10" fmla="*/ 253 w 698"/>
                <a:gd name="T11" fmla="*/ 3 h 69"/>
                <a:gd name="T12" fmla="*/ 159 w 698"/>
                <a:gd name="T13" fmla="*/ 65 h 69"/>
                <a:gd name="T14" fmla="*/ 73 w 698"/>
                <a:gd name="T15" fmla="*/ 0 h 69"/>
                <a:gd name="T16" fmla="*/ 0 w 698"/>
                <a:gd name="T17" fmla="*/ 66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8"/>
                <a:gd name="T28" fmla="*/ 0 h 69"/>
                <a:gd name="T29" fmla="*/ 698 w 698"/>
                <a:gd name="T30" fmla="*/ 69 h 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8" h="69">
                  <a:moveTo>
                    <a:pt x="698" y="54"/>
                  </a:moveTo>
                  <a:cubicBezTo>
                    <a:pt x="688" y="46"/>
                    <a:pt x="660" y="2"/>
                    <a:pt x="634" y="5"/>
                  </a:cubicBezTo>
                  <a:cubicBezTo>
                    <a:pt x="608" y="8"/>
                    <a:pt x="571" y="69"/>
                    <a:pt x="540" y="69"/>
                  </a:cubicBezTo>
                  <a:cubicBezTo>
                    <a:pt x="509" y="69"/>
                    <a:pt x="476" y="3"/>
                    <a:pt x="445" y="3"/>
                  </a:cubicBezTo>
                  <a:cubicBezTo>
                    <a:pt x="414" y="3"/>
                    <a:pt x="383" y="68"/>
                    <a:pt x="351" y="67"/>
                  </a:cubicBezTo>
                  <a:cubicBezTo>
                    <a:pt x="319" y="67"/>
                    <a:pt x="285" y="3"/>
                    <a:pt x="253" y="3"/>
                  </a:cubicBezTo>
                  <a:cubicBezTo>
                    <a:pt x="221" y="3"/>
                    <a:pt x="189" y="65"/>
                    <a:pt x="159" y="65"/>
                  </a:cubicBezTo>
                  <a:cubicBezTo>
                    <a:pt x="129" y="65"/>
                    <a:pt x="99" y="1"/>
                    <a:pt x="73" y="0"/>
                  </a:cubicBezTo>
                  <a:cubicBezTo>
                    <a:pt x="47" y="1"/>
                    <a:pt x="15" y="52"/>
                    <a:pt x="0" y="6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2" name="Freeform 91"/>
            <p:cNvSpPr>
              <a:spLocks/>
            </p:cNvSpPr>
            <p:nvPr/>
          </p:nvSpPr>
          <p:spPr bwMode="auto">
            <a:xfrm>
              <a:off x="1641" y="1737"/>
              <a:ext cx="704" cy="75"/>
            </a:xfrm>
            <a:custGeom>
              <a:avLst/>
              <a:gdLst>
                <a:gd name="T0" fmla="*/ 704 w 704"/>
                <a:gd name="T1" fmla="*/ 75 h 75"/>
                <a:gd name="T2" fmla="*/ 636 w 704"/>
                <a:gd name="T3" fmla="*/ 10 h 75"/>
                <a:gd name="T4" fmla="*/ 542 w 704"/>
                <a:gd name="T5" fmla="*/ 74 h 75"/>
                <a:gd name="T6" fmla="*/ 447 w 704"/>
                <a:gd name="T7" fmla="*/ 8 h 75"/>
                <a:gd name="T8" fmla="*/ 353 w 704"/>
                <a:gd name="T9" fmla="*/ 72 h 75"/>
                <a:gd name="T10" fmla="*/ 255 w 704"/>
                <a:gd name="T11" fmla="*/ 8 h 75"/>
                <a:gd name="T12" fmla="*/ 161 w 704"/>
                <a:gd name="T13" fmla="*/ 70 h 75"/>
                <a:gd name="T14" fmla="*/ 75 w 704"/>
                <a:gd name="T15" fmla="*/ 5 h 75"/>
                <a:gd name="T16" fmla="*/ 0 w 704"/>
                <a:gd name="T17" fmla="*/ 42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4"/>
                <a:gd name="T28" fmla="*/ 0 h 75"/>
                <a:gd name="T29" fmla="*/ 704 w 704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4" h="75">
                  <a:moveTo>
                    <a:pt x="704" y="75"/>
                  </a:moveTo>
                  <a:cubicBezTo>
                    <a:pt x="693" y="64"/>
                    <a:pt x="663" y="10"/>
                    <a:pt x="636" y="10"/>
                  </a:cubicBezTo>
                  <a:cubicBezTo>
                    <a:pt x="609" y="9"/>
                    <a:pt x="573" y="74"/>
                    <a:pt x="542" y="74"/>
                  </a:cubicBezTo>
                  <a:cubicBezTo>
                    <a:pt x="511" y="74"/>
                    <a:pt x="478" y="8"/>
                    <a:pt x="447" y="8"/>
                  </a:cubicBezTo>
                  <a:cubicBezTo>
                    <a:pt x="416" y="8"/>
                    <a:pt x="385" y="73"/>
                    <a:pt x="353" y="72"/>
                  </a:cubicBezTo>
                  <a:cubicBezTo>
                    <a:pt x="321" y="72"/>
                    <a:pt x="287" y="8"/>
                    <a:pt x="255" y="8"/>
                  </a:cubicBezTo>
                  <a:cubicBezTo>
                    <a:pt x="223" y="8"/>
                    <a:pt x="191" y="70"/>
                    <a:pt x="161" y="70"/>
                  </a:cubicBezTo>
                  <a:cubicBezTo>
                    <a:pt x="131" y="70"/>
                    <a:pt x="102" y="10"/>
                    <a:pt x="75" y="5"/>
                  </a:cubicBezTo>
                  <a:cubicBezTo>
                    <a:pt x="48" y="0"/>
                    <a:pt x="16" y="34"/>
                    <a:pt x="0" y="42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3" name="Line 92"/>
            <p:cNvSpPr>
              <a:spLocks noChangeShapeType="1"/>
            </p:cNvSpPr>
            <p:nvPr/>
          </p:nvSpPr>
          <p:spPr bwMode="auto">
            <a:xfrm>
              <a:off x="4150" y="1791"/>
              <a:ext cx="119" cy="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" name="Line 93"/>
            <p:cNvSpPr>
              <a:spLocks noChangeShapeType="1"/>
            </p:cNvSpPr>
            <p:nvPr/>
          </p:nvSpPr>
          <p:spPr bwMode="auto">
            <a:xfrm flipH="1">
              <a:off x="1525" y="1779"/>
              <a:ext cx="119" cy="0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5" name="Line 94"/>
            <p:cNvSpPr>
              <a:spLocks noChangeShapeType="1"/>
            </p:cNvSpPr>
            <p:nvPr/>
          </p:nvSpPr>
          <p:spPr bwMode="auto">
            <a:xfrm flipV="1">
              <a:off x="2911" y="1089"/>
              <a:ext cx="0" cy="603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6" name="Line 95"/>
            <p:cNvSpPr>
              <a:spLocks noChangeShapeType="1"/>
            </p:cNvSpPr>
            <p:nvPr/>
          </p:nvSpPr>
          <p:spPr bwMode="auto">
            <a:xfrm flipV="1">
              <a:off x="3022" y="1215"/>
              <a:ext cx="294" cy="477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7" name="Line 96"/>
            <p:cNvSpPr>
              <a:spLocks noChangeShapeType="1"/>
            </p:cNvSpPr>
            <p:nvPr/>
          </p:nvSpPr>
          <p:spPr bwMode="auto">
            <a:xfrm flipH="1" flipV="1">
              <a:off x="2452" y="1290"/>
              <a:ext cx="348" cy="402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8" name="Line 97"/>
            <p:cNvSpPr>
              <a:spLocks noChangeShapeType="1"/>
            </p:cNvSpPr>
            <p:nvPr/>
          </p:nvSpPr>
          <p:spPr bwMode="auto">
            <a:xfrm flipV="1">
              <a:off x="2968" y="1137"/>
              <a:ext cx="180" cy="558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9" name="Line 98"/>
            <p:cNvSpPr>
              <a:spLocks noChangeShapeType="1"/>
            </p:cNvSpPr>
            <p:nvPr/>
          </p:nvSpPr>
          <p:spPr bwMode="auto">
            <a:xfrm flipH="1" flipV="1">
              <a:off x="2692" y="1152"/>
              <a:ext cx="162" cy="543"/>
            </a:xfrm>
            <a:prstGeom prst="line">
              <a:avLst/>
            </a:prstGeom>
            <a:noFill/>
            <a:ln w="12700">
              <a:solidFill>
                <a:srgbClr val="0000CC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30" name="Object 99"/>
            <p:cNvGraphicFramePr>
              <a:graphicFrameLocks noChangeAspect="1"/>
            </p:cNvGraphicFramePr>
            <p:nvPr/>
          </p:nvGraphicFramePr>
          <p:xfrm>
            <a:off x="3870" y="1427"/>
            <a:ext cx="325" cy="273"/>
          </p:xfrm>
          <a:graphic>
            <a:graphicData uri="http://schemas.openxmlformats.org/presentationml/2006/ole">
              <p:oleObj spid="_x0000_s1030" name="Equation" r:id="rId7" imgW="228600" imgH="190440" progId="Equation.DSMT4">
                <p:embed/>
              </p:oleObj>
            </a:graphicData>
          </a:graphic>
        </p:graphicFrame>
        <p:graphicFrame>
          <p:nvGraphicFramePr>
            <p:cNvPr id="1031" name="Object 100"/>
            <p:cNvGraphicFramePr>
              <a:graphicFrameLocks noChangeAspect="1"/>
            </p:cNvGraphicFramePr>
            <p:nvPr/>
          </p:nvGraphicFramePr>
          <p:xfrm>
            <a:off x="1481" y="1427"/>
            <a:ext cx="327" cy="274"/>
          </p:xfrm>
          <a:graphic>
            <a:graphicData uri="http://schemas.openxmlformats.org/presentationml/2006/ole">
              <p:oleObj spid="_x0000_s1031" name="Equation" r:id="rId8" imgW="228600" imgH="190440" progId="Equation.DSMT4">
                <p:embed/>
              </p:oleObj>
            </a:graphicData>
          </a:graphic>
        </p:graphicFrame>
      </p:grpSp>
      <p:graphicFrame>
        <p:nvGraphicFramePr>
          <p:cNvPr id="1026" name="Object 101"/>
          <p:cNvGraphicFramePr>
            <a:graphicFrameLocks noChangeAspect="1"/>
          </p:cNvGraphicFramePr>
          <p:nvPr/>
        </p:nvGraphicFramePr>
        <p:xfrm>
          <a:off x="3379106" y="4684940"/>
          <a:ext cx="2341563" cy="523875"/>
        </p:xfrm>
        <a:graphic>
          <a:graphicData uri="http://schemas.openxmlformats.org/presentationml/2006/ole">
            <p:oleObj spid="_x0000_s1026" name="Equation" r:id="rId9" imgW="850680" imgH="190440" progId="Equation.DSMT4">
              <p:embed/>
            </p:oleObj>
          </a:graphicData>
        </a:graphic>
      </p:graphicFrame>
      <p:sp>
        <p:nvSpPr>
          <p:cNvPr id="1035" name="Text Box 103"/>
          <p:cNvSpPr txBox="1">
            <a:spLocks noChangeArrowheads="1"/>
          </p:cNvSpPr>
          <p:nvPr/>
        </p:nvSpPr>
        <p:spPr bwMode="auto">
          <a:xfrm>
            <a:off x="4225925" y="2955697"/>
            <a:ext cx="84029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Patch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36" name="Text Box 104"/>
          <p:cNvSpPr txBox="1">
            <a:spLocks noChangeArrowheads="1"/>
          </p:cNvSpPr>
          <p:nvPr/>
        </p:nvSpPr>
        <p:spPr bwMode="auto">
          <a:xfrm>
            <a:off x="2888796" y="4011610"/>
            <a:ext cx="350288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Lossless </a:t>
            </a:r>
            <a:r>
              <a:rPr lang="en-US" dirty="0">
                <a:solidFill>
                  <a:schemeClr val="bg2"/>
                </a:solidFill>
              </a:rPr>
              <a:t>substrate and metal</a:t>
            </a:r>
          </a:p>
        </p:txBody>
      </p:sp>
      <p:sp>
        <p:nvSpPr>
          <p:cNvPr id="1037" name="Slide Number Placeholder 2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6D62F1-255C-45A4-9EA5-2CCA16631793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graphicFrame>
        <p:nvGraphicFramePr>
          <p:cNvPr id="1032" name="Object 105"/>
          <p:cNvGraphicFramePr>
            <a:graphicFrameLocks noChangeAspect="1"/>
          </p:cNvGraphicFramePr>
          <p:nvPr/>
        </p:nvGraphicFramePr>
        <p:xfrm>
          <a:off x="5820770" y="1029718"/>
          <a:ext cx="2680560" cy="785433"/>
        </p:xfrm>
        <a:graphic>
          <a:graphicData uri="http://schemas.openxmlformats.org/presentationml/2006/ole">
            <p:oleObj spid="_x0000_s1032" name="Equation" r:id="rId10" imgW="1257120" imgH="368280" progId="Equation.DSMT4">
              <p:embed/>
            </p:oleObj>
          </a:graphicData>
        </a:graphic>
      </p:graphicFrame>
      <p:graphicFrame>
        <p:nvGraphicFramePr>
          <p:cNvPr id="1033" name="Object 101"/>
          <p:cNvGraphicFramePr>
            <a:graphicFrameLocks noChangeAspect="1"/>
          </p:cNvGraphicFramePr>
          <p:nvPr/>
        </p:nvGraphicFramePr>
        <p:xfrm>
          <a:off x="3810681" y="5492295"/>
          <a:ext cx="1433512" cy="1049338"/>
        </p:xfrm>
        <a:graphic>
          <a:graphicData uri="http://schemas.openxmlformats.org/presentationml/2006/ole">
            <p:oleObj spid="_x0000_s1033" name="Equation" r:id="rId11" imgW="52056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93" name="Text Box 33"/>
          <p:cNvSpPr txBox="1">
            <a:spLocks noChangeArrowheads="1"/>
          </p:cNvSpPr>
          <p:nvPr/>
        </p:nvSpPr>
        <p:spPr bwMode="auto">
          <a:xfrm>
            <a:off x="153988" y="0"/>
            <a:ext cx="88058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Lossy Patch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3324" name="Slide Number Placeholder 3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5F4AD-0770-4CCC-89D3-0D0621C3E97E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graphicFrame>
        <p:nvGraphicFramePr>
          <p:cNvPr id="49160" name="Object 25"/>
          <p:cNvGraphicFramePr>
            <a:graphicFrameLocks noChangeAspect="1"/>
          </p:cNvGraphicFramePr>
          <p:nvPr/>
        </p:nvGraphicFramePr>
        <p:xfrm>
          <a:off x="1338361" y="2685976"/>
          <a:ext cx="4810125" cy="787400"/>
        </p:xfrm>
        <a:graphic>
          <a:graphicData uri="http://schemas.openxmlformats.org/presentationml/2006/ole">
            <p:oleObj spid="_x0000_s66567" name="Equation" r:id="rId4" imgW="2247840" imgH="368280" progId="Equation.DSMT4">
              <p:embed/>
            </p:oleObj>
          </a:graphicData>
        </a:graphic>
      </p:graphicFrame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53106" y="1434874"/>
            <a:ext cx="8453437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lossy metal, the power dissipation in the conductors can be accounted for using the surface resistance. This conductive loss is </a:t>
            </a:r>
            <a:r>
              <a:rPr lang="en-US" u="sng" dirty="0" smtClean="0">
                <a:solidFill>
                  <a:schemeClr val="bg1"/>
                </a:solidFill>
              </a:rPr>
              <a:t>added</a:t>
            </a:r>
            <a:r>
              <a:rPr lang="en-US" dirty="0" smtClean="0">
                <a:solidFill>
                  <a:schemeClr val="bg1"/>
                </a:solidFill>
              </a:rPr>
              <a:t> to the total power.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12039" y="892629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Lossy Metal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6568" name="Object 25"/>
          <p:cNvGraphicFramePr>
            <a:graphicFrameLocks noChangeAspect="1"/>
          </p:cNvGraphicFramePr>
          <p:nvPr/>
        </p:nvGraphicFramePr>
        <p:xfrm>
          <a:off x="1922787" y="4132638"/>
          <a:ext cx="3640137" cy="814387"/>
        </p:xfrm>
        <a:graphic>
          <a:graphicData uri="http://schemas.openxmlformats.org/presentationml/2006/ole">
            <p:oleObj spid="_x0000_s66568" name="Equation" r:id="rId5" imgW="1701720" imgH="380880" progId="Equation.DSMT4">
              <p:embed/>
            </p:oleObj>
          </a:graphicData>
        </a:graphic>
      </p:graphicFrame>
      <p:graphicFrame>
        <p:nvGraphicFramePr>
          <p:cNvPr id="66570" name="Object 25"/>
          <p:cNvGraphicFramePr>
            <a:graphicFrameLocks noChangeAspect="1"/>
          </p:cNvGraphicFramePr>
          <p:nvPr/>
        </p:nvGraphicFramePr>
        <p:xfrm>
          <a:off x="2756225" y="5624208"/>
          <a:ext cx="1901825" cy="814388"/>
        </p:xfrm>
        <a:graphic>
          <a:graphicData uri="http://schemas.openxmlformats.org/presentationml/2006/ole">
            <p:oleObj spid="_x0000_s66570" name="Equation" r:id="rId6" imgW="888840" imgH="38088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567868" y="372828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or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29868" y="501279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or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66571" name="Object 105"/>
          <p:cNvGraphicFramePr>
            <a:graphicFrameLocks noChangeAspect="1"/>
          </p:cNvGraphicFramePr>
          <p:nvPr/>
        </p:nvGraphicFramePr>
        <p:xfrm>
          <a:off x="5971488" y="3541476"/>
          <a:ext cx="2679700" cy="784225"/>
        </p:xfrm>
        <a:graphic>
          <a:graphicData uri="http://schemas.openxmlformats.org/presentationml/2006/ole">
            <p:oleObj spid="_x0000_s66571" name="Equation" r:id="rId7" imgW="12571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3" name="Text Box 3"/>
          <p:cNvSpPr txBox="1">
            <a:spLocks noChangeArrowheads="1"/>
          </p:cNvSpPr>
          <p:nvPr/>
        </p:nvSpPr>
        <p:spPr bwMode="auto">
          <a:xfrm>
            <a:off x="3236456" y="-12700"/>
            <a:ext cx="28368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Results</a:t>
            </a:r>
          </a:p>
        </p:txBody>
      </p:sp>
      <p:sp>
        <p:nvSpPr>
          <p:cNvPr id="17411" name="Rectangle 41"/>
          <p:cNvSpPr>
            <a:spLocks noChangeArrowheads="1"/>
          </p:cNvSpPr>
          <p:nvPr/>
        </p:nvSpPr>
        <p:spPr bwMode="auto">
          <a:xfrm>
            <a:off x="812800" y="1043216"/>
            <a:ext cx="7721600" cy="49403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2"/>
          <p:cNvSpPr txBox="1">
            <a:spLocks noChangeArrowheads="1"/>
          </p:cNvSpPr>
          <p:nvPr/>
        </p:nvSpPr>
        <p:spPr bwMode="auto">
          <a:xfrm>
            <a:off x="2984500" y="6194425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</a:t>
            </a:r>
            <a:r>
              <a:rPr lang="en-US" sz="2400" i="1" baseline="-25000" dirty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= 2.2 </a:t>
            </a:r>
            <a:r>
              <a:rPr lang="en-US" dirty="0">
                <a:solidFill>
                  <a:srgbClr val="000000"/>
                </a:solidFill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10.8</a:t>
            </a:r>
          </a:p>
        </p:txBody>
      </p:sp>
      <p:sp>
        <p:nvSpPr>
          <p:cNvPr id="17413" name="Text Box 43"/>
          <p:cNvSpPr txBox="1">
            <a:spLocks noChangeArrowheads="1"/>
          </p:cNvSpPr>
          <p:nvPr/>
        </p:nvSpPr>
        <p:spPr bwMode="auto">
          <a:xfrm>
            <a:off x="5264150" y="6208713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= 1.5</a:t>
            </a:r>
          </a:p>
        </p:txBody>
      </p:sp>
      <p:pic>
        <p:nvPicPr>
          <p:cNvPr id="17414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2688" y="1194029"/>
            <a:ext cx="6626225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45"/>
          <p:cNvSpPr txBox="1">
            <a:spLocks noChangeArrowheads="1"/>
          </p:cNvSpPr>
          <p:nvPr/>
        </p:nvSpPr>
        <p:spPr bwMode="auto">
          <a:xfrm>
            <a:off x="1962150" y="638175"/>
            <a:ext cx="58913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Results:</a:t>
            </a:r>
            <a:r>
              <a:rPr lang="en-US" sz="1800" dirty="0">
                <a:solidFill>
                  <a:srgbClr val="FF0000"/>
                </a:solidFill>
              </a:rPr>
              <a:t> Conductor and dielectric losses are </a:t>
            </a:r>
            <a:r>
              <a:rPr lang="en-US" sz="1800" u="sng" dirty="0" smtClean="0">
                <a:solidFill>
                  <a:srgbClr val="FF0000"/>
                </a:solidFill>
              </a:rPr>
              <a:t>neglected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  <a:endParaRPr lang="en-US" sz="1800" u="sng" dirty="0">
              <a:solidFill>
                <a:srgbClr val="FF0000"/>
              </a:solidFill>
            </a:endParaRPr>
          </a:p>
        </p:txBody>
      </p:sp>
      <p:sp>
        <p:nvSpPr>
          <p:cNvPr id="17416" name="Text Box 46"/>
          <p:cNvSpPr txBox="1">
            <a:spLocks noChangeArrowheads="1"/>
          </p:cNvSpPr>
          <p:nvPr/>
        </p:nvSpPr>
        <p:spPr bwMode="auto">
          <a:xfrm>
            <a:off x="5795963" y="1401991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1C1C1C"/>
                </a:solidFill>
                <a:latin typeface="Times New Roman" pitchFamily="18" charset="0"/>
              </a:rPr>
              <a:t>2.2</a:t>
            </a:r>
          </a:p>
        </p:txBody>
      </p:sp>
      <p:sp>
        <p:nvSpPr>
          <p:cNvPr id="17417" name="Text Box 47"/>
          <p:cNvSpPr txBox="1">
            <a:spLocks noChangeArrowheads="1"/>
          </p:cNvSpPr>
          <p:nvPr/>
        </p:nvSpPr>
        <p:spPr bwMode="auto">
          <a:xfrm>
            <a:off x="5259388" y="2981554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1C1C1C"/>
                </a:solidFill>
                <a:latin typeface="Times New Roman" pitchFamily="18" charset="0"/>
              </a:rPr>
              <a:t>10.8</a:t>
            </a:r>
          </a:p>
        </p:txBody>
      </p:sp>
      <p:sp>
        <p:nvSpPr>
          <p:cNvPr id="17418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4D1085-7D3D-4F39-826A-735D644DE6F5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graphicFrame>
        <p:nvGraphicFramePr>
          <p:cNvPr id="43010" name="Object 8"/>
          <p:cNvGraphicFramePr>
            <a:graphicFrameLocks noChangeAspect="1"/>
          </p:cNvGraphicFramePr>
          <p:nvPr/>
        </p:nvGraphicFramePr>
        <p:xfrm>
          <a:off x="4475163" y="5410429"/>
          <a:ext cx="727075" cy="454025"/>
        </p:xfrm>
        <a:graphic>
          <a:graphicData uri="http://schemas.openxmlformats.org/presentationml/2006/ole">
            <p:oleObj spid="_x0000_s43010" name="Equation" r:id="rId5" imgW="304560" imgH="190440" progId="Equation.DSMT4">
              <p:embed/>
            </p:oleObj>
          </a:graphicData>
        </a:graphic>
      </p:graphicFrame>
      <p:graphicFrame>
        <p:nvGraphicFramePr>
          <p:cNvPr id="43011" name="Object 31"/>
          <p:cNvGraphicFramePr>
            <a:graphicFrameLocks noChangeAspect="1"/>
          </p:cNvGraphicFramePr>
          <p:nvPr/>
        </p:nvGraphicFramePr>
        <p:xfrm>
          <a:off x="4497613" y="2368567"/>
          <a:ext cx="1456872" cy="393354"/>
        </p:xfrm>
        <a:graphic>
          <a:graphicData uri="http://schemas.openxmlformats.org/presentationml/2006/ole">
            <p:oleObj spid="_x0000_s43011" name="Equation" r:id="rId6" imgW="79992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18"/>
          <p:cNvSpPr txBox="1">
            <a:spLocks noChangeArrowheads="1"/>
          </p:cNvSpPr>
          <p:nvPr/>
        </p:nvSpPr>
        <p:spPr bwMode="auto">
          <a:xfrm>
            <a:off x="2787650" y="6207125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</a:t>
            </a:r>
            <a:r>
              <a:rPr lang="en-US" sz="2400" i="1" baseline="-250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= 2.2 </a:t>
            </a:r>
            <a:r>
              <a:rPr lang="en-US">
                <a:solidFill>
                  <a:srgbClr val="000000"/>
                </a:solidFill>
              </a:rPr>
              <a:t>or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10.8</a:t>
            </a:r>
          </a:p>
        </p:txBody>
      </p:sp>
      <p:sp>
        <p:nvSpPr>
          <p:cNvPr id="18437" name="Text Box 19"/>
          <p:cNvSpPr txBox="1">
            <a:spLocks noChangeArrowheads="1"/>
          </p:cNvSpPr>
          <p:nvPr/>
        </p:nvSpPr>
        <p:spPr bwMode="auto">
          <a:xfrm>
            <a:off x="5214938" y="623728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= 1.5</a:t>
            </a:r>
          </a:p>
        </p:txBody>
      </p:sp>
      <p:sp>
        <p:nvSpPr>
          <p:cNvPr id="18438" name="Text Box 20"/>
          <p:cNvSpPr txBox="1">
            <a:spLocks noChangeArrowheads="1"/>
          </p:cNvSpPr>
          <p:nvPr/>
        </p:nvSpPr>
        <p:spPr bwMode="auto">
          <a:xfrm>
            <a:off x="900368" y="625475"/>
            <a:ext cx="7738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Results:</a:t>
            </a:r>
            <a:r>
              <a:rPr lang="en-US" sz="1800" dirty="0">
                <a:solidFill>
                  <a:srgbClr val="FF0000"/>
                </a:solidFill>
              </a:rPr>
              <a:t> Accounting for all </a:t>
            </a:r>
            <a:r>
              <a:rPr lang="en-US" sz="1800" dirty="0" smtClean="0">
                <a:solidFill>
                  <a:srgbClr val="FF0000"/>
                </a:solidFill>
              </a:rPr>
              <a:t>losses (including conductor and dielectric loss).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98390" name="Text Box 22"/>
          <p:cNvSpPr txBox="1">
            <a:spLocks noChangeArrowheads="1"/>
          </p:cNvSpPr>
          <p:nvPr/>
        </p:nvSpPr>
        <p:spPr bwMode="auto">
          <a:xfrm>
            <a:off x="3240088" y="0"/>
            <a:ext cx="28368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Results</a:t>
            </a:r>
          </a:p>
        </p:txBody>
      </p:sp>
      <p:sp>
        <p:nvSpPr>
          <p:cNvPr id="18440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747403-FA0B-4500-A0E0-125639AE302D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18434" name="Rectangle 16"/>
          <p:cNvSpPr>
            <a:spLocks noChangeArrowheads="1"/>
          </p:cNvSpPr>
          <p:nvPr/>
        </p:nvSpPr>
        <p:spPr bwMode="auto">
          <a:xfrm>
            <a:off x="696036" y="1064525"/>
            <a:ext cx="8038529" cy="49784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35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644" y="1165224"/>
            <a:ext cx="7229475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4035" name="Object 8"/>
          <p:cNvGraphicFramePr>
            <a:graphicFrameLocks noChangeAspect="1"/>
          </p:cNvGraphicFramePr>
          <p:nvPr/>
        </p:nvGraphicFramePr>
        <p:xfrm>
          <a:off x="2698336" y="4023205"/>
          <a:ext cx="1633371" cy="640320"/>
        </p:xfrm>
        <a:graphic>
          <a:graphicData uri="http://schemas.openxmlformats.org/presentationml/2006/ole">
            <p:oleObj spid="_x0000_s44035" name="Equation" r:id="rId5" imgW="1002960" imgH="393480" progId="Equation.DSMT4">
              <p:embed/>
            </p:oleObj>
          </a:graphicData>
        </a:graphic>
      </p:graphicFrame>
      <p:graphicFrame>
        <p:nvGraphicFramePr>
          <p:cNvPr id="44034" name="Object 8"/>
          <p:cNvGraphicFramePr>
            <a:graphicFrameLocks noChangeAspect="1"/>
          </p:cNvGraphicFramePr>
          <p:nvPr/>
        </p:nvGraphicFramePr>
        <p:xfrm>
          <a:off x="4335463" y="5370513"/>
          <a:ext cx="727075" cy="454025"/>
        </p:xfrm>
        <a:graphic>
          <a:graphicData uri="http://schemas.openxmlformats.org/presentationml/2006/ole">
            <p:oleObj spid="_x0000_s44034" name="Equation" r:id="rId6" imgW="304560" imgH="190440" progId="Equation.DSMT4">
              <p:embed/>
            </p:oleObj>
          </a:graphicData>
        </a:graphic>
      </p:graphicFrame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711960" y="5086070"/>
            <a:ext cx="366215" cy="64827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750625" y="5370394"/>
            <a:ext cx="7506267" cy="64827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809768" y="1198729"/>
            <a:ext cx="366215" cy="64827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36" name="Object 31"/>
          <p:cNvGraphicFramePr>
            <a:graphicFrameLocks noChangeAspect="1"/>
          </p:cNvGraphicFramePr>
          <p:nvPr/>
        </p:nvGraphicFramePr>
        <p:xfrm>
          <a:off x="3561217" y="2150836"/>
          <a:ext cx="1457325" cy="393700"/>
        </p:xfrm>
        <a:graphic>
          <a:graphicData uri="http://schemas.openxmlformats.org/presentationml/2006/ole">
            <p:oleObj spid="_x0000_s44036" name="Equation" r:id="rId7" imgW="799920" imgH="215640" progId="Equation.DSMT4">
              <p:embed/>
            </p:oleObj>
          </a:graphicData>
        </a:graphic>
      </p:graphicFrame>
      <p:graphicFrame>
        <p:nvGraphicFramePr>
          <p:cNvPr id="44037" name="Object 8"/>
          <p:cNvGraphicFramePr>
            <a:graphicFrameLocks noChangeAspect="1"/>
          </p:cNvGraphicFramePr>
          <p:nvPr/>
        </p:nvGraphicFramePr>
        <p:xfrm>
          <a:off x="4692877" y="5453743"/>
          <a:ext cx="727075" cy="454025"/>
        </p:xfrm>
        <a:graphic>
          <a:graphicData uri="http://schemas.openxmlformats.org/presentationml/2006/ole">
            <p:oleObj spid="_x0000_s44037" name="Equation" r:id="rId8" imgW="30456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0" y="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Total Power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050" name="Object 21"/>
          <p:cNvGraphicFramePr>
            <a:graphicFrameLocks noChangeAspect="1"/>
          </p:cNvGraphicFramePr>
          <p:nvPr/>
        </p:nvGraphicFramePr>
        <p:xfrm>
          <a:off x="2807358" y="1817922"/>
          <a:ext cx="3342746" cy="2018652"/>
        </p:xfrm>
        <a:graphic>
          <a:graphicData uri="http://schemas.openxmlformats.org/presentationml/2006/ole">
            <p:oleObj spid="_x0000_s2050" name="Equation" r:id="rId4" imgW="1282680" imgH="774360" progId="Equation.DSMT4">
              <p:embed/>
            </p:oleObj>
          </a:graphicData>
        </a:graphic>
      </p:graphicFrame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575954" y="4144830"/>
            <a:ext cx="3035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Use </a:t>
            </a:r>
            <a:r>
              <a:rPr lang="en-US" dirty="0" err="1">
                <a:solidFill>
                  <a:schemeClr val="bg1"/>
                </a:solidFill>
              </a:rPr>
              <a:t>Parseval’s</a:t>
            </a:r>
            <a:r>
              <a:rPr lang="en-US" dirty="0">
                <a:solidFill>
                  <a:schemeClr val="bg1"/>
                </a:solidFill>
              </a:rPr>
              <a:t> Theorem:</a:t>
            </a:r>
          </a:p>
        </p:txBody>
      </p:sp>
      <p:graphicFrame>
        <p:nvGraphicFramePr>
          <p:cNvPr id="2051" name="Object 23"/>
          <p:cNvGraphicFramePr>
            <a:graphicFrameLocks noChangeAspect="1"/>
          </p:cNvGraphicFramePr>
          <p:nvPr/>
        </p:nvGraphicFramePr>
        <p:xfrm>
          <a:off x="484188" y="4684947"/>
          <a:ext cx="7650162" cy="949325"/>
        </p:xfrm>
        <a:graphic>
          <a:graphicData uri="http://schemas.openxmlformats.org/presentationml/2006/ole">
            <p:oleObj spid="_x0000_s2051" name="Equation" r:id="rId5" imgW="3377880" imgH="419040" progId="Equation.DSMT4">
              <p:embed/>
            </p:oleObj>
          </a:graphicData>
        </a:graphic>
      </p:graphicFrame>
      <p:sp>
        <p:nvSpPr>
          <p:cNvPr id="205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B18D19-23E0-408E-98E5-59F9768D6C8E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4658" y="1132122"/>
            <a:ext cx="5766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total </a:t>
            </a:r>
            <a:r>
              <a:rPr lang="en-US" u="sng" dirty="0" smtClean="0">
                <a:solidFill>
                  <a:schemeClr val="bg1"/>
                </a:solidFill>
              </a:rPr>
              <a:t>complex</a:t>
            </a:r>
            <a:r>
              <a:rPr lang="en-US" dirty="0" smtClean="0">
                <a:solidFill>
                  <a:schemeClr val="bg1"/>
                </a:solidFill>
              </a:rPr>
              <a:t> power radiated by the patch is: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5" name="Text Box 3"/>
          <p:cNvSpPr txBox="1">
            <a:spLocks noChangeArrowheads="1"/>
          </p:cNvSpPr>
          <p:nvPr/>
        </p:nvSpPr>
        <p:spPr bwMode="auto">
          <a:xfrm>
            <a:off x="141518" y="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Total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Power (cont.)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509713" y="981075"/>
            <a:ext cx="8515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217738" y="1186089"/>
          <a:ext cx="4491037" cy="1066800"/>
        </p:xfrm>
        <a:graphic>
          <a:graphicData uri="http://schemas.openxmlformats.org/presentationml/2006/ole">
            <p:oleObj spid="_x0000_s3074" name="Equation" r:id="rId4" imgW="2031840" imgH="482400" progId="Equation.DSMT4">
              <p:embed/>
            </p:oleObj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3389062" y="2957755"/>
          <a:ext cx="1733550" cy="600075"/>
        </p:xfrm>
        <a:graphic>
          <a:graphicData uri="http://schemas.openxmlformats.org/presentationml/2006/ole">
            <p:oleObj spid="_x0000_s3075" name="Equation" r:id="rId5" imgW="622080" imgH="215640" progId="Equation.DSMT4">
              <p:embed/>
            </p:oleObj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203846" y="2498109"/>
            <a:ext cx="21339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From SDI </a:t>
            </a:r>
            <a:r>
              <a:rPr lang="en-US" sz="1800" dirty="0" smtClean="0">
                <a:solidFill>
                  <a:schemeClr val="bg1"/>
                </a:solidFill>
              </a:rPr>
              <a:t>analysis: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347917" y="4205577"/>
          <a:ext cx="3500751" cy="964841"/>
        </p:xfrm>
        <a:graphic>
          <a:graphicData uri="http://schemas.openxmlformats.org/presentationml/2006/ole">
            <p:oleObj spid="_x0000_s3076" name="Equation" r:id="rId6" imgW="1612800" imgH="444240" progId="Equation.DSMT4">
              <p:embed/>
            </p:oleObj>
          </a:graphicData>
        </a:graphic>
      </p:graphicFrame>
      <p:graphicFrame>
        <p:nvGraphicFramePr>
          <p:cNvPr id="3077" name="Object 13"/>
          <p:cNvGraphicFramePr>
            <a:graphicFrameLocks noChangeAspect="1"/>
          </p:cNvGraphicFramePr>
          <p:nvPr/>
        </p:nvGraphicFramePr>
        <p:xfrm>
          <a:off x="670910" y="5403236"/>
          <a:ext cx="3206750" cy="417513"/>
        </p:xfrm>
        <a:graphic>
          <a:graphicData uri="http://schemas.openxmlformats.org/presentationml/2006/ole">
            <p:oleObj spid="_x0000_s3077" name="Equation" r:id="rId7" imgW="1650960" imgH="215640" progId="Equation.DSMT4">
              <p:embed/>
            </p:oleObj>
          </a:graphicData>
        </a:graphic>
      </p:graphicFrame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678848" y="5901711"/>
          <a:ext cx="3173412" cy="430213"/>
        </p:xfrm>
        <a:graphic>
          <a:graphicData uri="http://schemas.openxmlformats.org/presentationml/2006/ole">
            <p:oleObj spid="_x0000_s3078" name="Equation" r:id="rId8" imgW="1587240" imgH="215640" progId="Equation.DSMT4">
              <p:embed/>
            </p:oleObj>
          </a:graphicData>
        </a:graphic>
      </p:graphicFrame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718925" y="3620523"/>
            <a:ext cx="8130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3083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DDF075-BECC-4BD8-993A-36D75466E5E4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4168000" y="3957853"/>
          <a:ext cx="4692650" cy="1516830"/>
        </p:xfrm>
        <a:graphic>
          <a:graphicData uri="http://schemas.openxmlformats.org/presentationml/2006/ole">
            <p:oleObj spid="_x0000_s3079" name="Equation" r:id="rId9" imgW="247644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535238" y="1263650"/>
          <a:ext cx="3819525" cy="914400"/>
        </p:xfrm>
        <a:graphic>
          <a:graphicData uri="http://schemas.openxmlformats.org/presentationml/2006/ole">
            <p:oleObj spid="_x0000_s4098" name="Equation" r:id="rId4" imgW="1752480" imgH="419040" progId="Equation.DSMT4">
              <p:embed/>
            </p:oleObj>
          </a:graphicData>
        </a:graphic>
      </p:graphicFrame>
      <p:sp>
        <p:nvSpPr>
          <p:cNvPr id="4107" name="Text Box 8"/>
          <p:cNvSpPr txBox="1">
            <a:spLocks noChangeArrowheads="1"/>
          </p:cNvSpPr>
          <p:nvPr/>
        </p:nvSpPr>
        <p:spPr bwMode="auto">
          <a:xfrm>
            <a:off x="1369681" y="954088"/>
            <a:ext cx="160396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We then have</a:t>
            </a:r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488950" y="4951413"/>
          <a:ext cx="4408488" cy="1031875"/>
        </p:xfrm>
        <a:graphic>
          <a:graphicData uri="http://schemas.openxmlformats.org/presentationml/2006/ole">
            <p:oleObj spid="_x0000_s4099" name="Equation" r:id="rId5" imgW="1790640" imgH="419040" progId="Equation.DSMT4">
              <p:embed/>
            </p:oleObj>
          </a:graphicData>
        </a:graphic>
      </p:graphicFrame>
      <p:sp>
        <p:nvSpPr>
          <p:cNvPr id="4108" name="Text Box 10"/>
          <p:cNvSpPr txBox="1">
            <a:spLocks noChangeArrowheads="1"/>
          </p:cNvSpPr>
          <p:nvPr/>
        </p:nvSpPr>
        <p:spPr bwMode="auto">
          <a:xfrm>
            <a:off x="531813" y="4446588"/>
            <a:ext cx="204414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Polar coordinates:</a:t>
            </a:r>
          </a:p>
        </p:txBody>
      </p:sp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1445158" y="2863827"/>
          <a:ext cx="5910262" cy="1011237"/>
        </p:xfrm>
        <a:graphic>
          <a:graphicData uri="http://schemas.openxmlformats.org/presentationml/2006/ole">
            <p:oleObj spid="_x0000_s4100" name="Equation" r:id="rId6" imgW="2450880" imgH="419040" progId="Equation.DSMT4">
              <p:embed/>
            </p:oleObj>
          </a:graphicData>
        </a:graphic>
      </p:graphicFrame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779865" y="2306614"/>
            <a:ext cx="280929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Using symmetry, we have</a:t>
            </a:r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4110" name="Group 32"/>
          <p:cNvGrpSpPr>
            <a:grpSpLocks/>
          </p:cNvGrpSpPr>
          <p:nvPr/>
        </p:nvGrpSpPr>
        <p:grpSpPr bwMode="auto">
          <a:xfrm>
            <a:off x="5181600" y="4406900"/>
            <a:ext cx="2946400" cy="2151063"/>
            <a:chOff x="3264" y="2776"/>
            <a:chExt cx="1856" cy="1355"/>
          </a:xfrm>
        </p:grpSpPr>
        <p:graphicFrame>
          <p:nvGraphicFramePr>
            <p:cNvPr id="4101" name="Object 15"/>
            <p:cNvGraphicFramePr>
              <a:graphicFrameLocks noChangeAspect="1"/>
            </p:cNvGraphicFramePr>
            <p:nvPr/>
          </p:nvGraphicFramePr>
          <p:xfrm>
            <a:off x="4545" y="2867"/>
            <a:ext cx="471" cy="271"/>
          </p:xfrm>
          <a:graphic>
            <a:graphicData uri="http://schemas.openxmlformats.org/presentationml/2006/ole">
              <p:oleObj spid="_x0000_s4101" name="Equation" r:id="rId7" imgW="419040" imgH="241200" progId="Equation.DSMT4">
                <p:embed/>
              </p:oleObj>
            </a:graphicData>
          </a:graphic>
        </p:graphicFrame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 flipV="1">
              <a:off x="3938" y="3084"/>
              <a:ext cx="0" cy="104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02" name="Object 17"/>
            <p:cNvGraphicFramePr>
              <a:graphicFrameLocks noChangeAspect="1"/>
            </p:cNvGraphicFramePr>
            <p:nvPr/>
          </p:nvGraphicFramePr>
          <p:xfrm>
            <a:off x="3854" y="2776"/>
            <a:ext cx="178" cy="240"/>
          </p:xfrm>
          <a:graphic>
            <a:graphicData uri="http://schemas.openxmlformats.org/presentationml/2006/ole">
              <p:oleObj spid="_x0000_s4102" name="Equation" r:id="rId8" imgW="152280" imgH="203040" progId="Equation.DSMT4">
                <p:embed/>
              </p:oleObj>
            </a:graphicData>
          </a:graphic>
        </p:graphicFrame>
        <p:graphicFrame>
          <p:nvGraphicFramePr>
            <p:cNvPr id="4103" name="Object 18"/>
            <p:cNvGraphicFramePr>
              <a:graphicFrameLocks noChangeAspect="1"/>
            </p:cNvGraphicFramePr>
            <p:nvPr/>
          </p:nvGraphicFramePr>
          <p:xfrm>
            <a:off x="4926" y="3665"/>
            <a:ext cx="194" cy="242"/>
          </p:xfrm>
          <a:graphic>
            <a:graphicData uri="http://schemas.openxmlformats.org/presentationml/2006/ole">
              <p:oleObj spid="_x0000_s4103" name="Equation" r:id="rId9" imgW="152280" imgH="190440" progId="Equation.DSMT4">
                <p:embed/>
              </p:oleObj>
            </a:graphicData>
          </a:graphic>
        </p:graphicFrame>
        <p:sp>
          <p:nvSpPr>
            <p:cNvPr id="4113" name="Line 19"/>
            <p:cNvSpPr>
              <a:spLocks noChangeShapeType="1"/>
            </p:cNvSpPr>
            <p:nvPr/>
          </p:nvSpPr>
          <p:spPr bwMode="auto">
            <a:xfrm flipV="1">
              <a:off x="3938" y="3217"/>
              <a:ext cx="551" cy="57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4" name="Arc 23"/>
            <p:cNvSpPr>
              <a:spLocks/>
            </p:cNvSpPr>
            <p:nvPr/>
          </p:nvSpPr>
          <p:spPr bwMode="auto">
            <a:xfrm>
              <a:off x="4039" y="3673"/>
              <a:ext cx="64" cy="114"/>
            </a:xfrm>
            <a:custGeom>
              <a:avLst/>
              <a:gdLst>
                <a:gd name="T0" fmla="*/ 0 w 21600"/>
                <a:gd name="T1" fmla="*/ 0 h 21600"/>
                <a:gd name="T2" fmla="*/ 64 w 21600"/>
                <a:gd name="T3" fmla="*/ 114 h 21600"/>
                <a:gd name="T4" fmla="*/ 0 w 21600"/>
                <a:gd name="T5" fmla="*/ 11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Oval 26"/>
            <p:cNvSpPr>
              <a:spLocks noChangeArrowheads="1"/>
            </p:cNvSpPr>
            <p:nvPr/>
          </p:nvSpPr>
          <p:spPr bwMode="auto">
            <a:xfrm>
              <a:off x="4453" y="3174"/>
              <a:ext cx="69" cy="69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4" name="Object 28"/>
            <p:cNvGraphicFramePr>
              <a:graphicFrameLocks noChangeAspect="1"/>
            </p:cNvGraphicFramePr>
            <p:nvPr/>
          </p:nvGraphicFramePr>
          <p:xfrm>
            <a:off x="4237" y="3527"/>
            <a:ext cx="139" cy="263"/>
          </p:xfrm>
          <a:graphic>
            <a:graphicData uri="http://schemas.openxmlformats.org/presentationml/2006/ole">
              <p:oleObj spid="_x0000_s4104" name="Equation" r:id="rId10" imgW="114120" imgH="215640" progId="Equation.DSMT4">
                <p:embed/>
              </p:oleObj>
            </a:graphicData>
          </a:graphic>
        </p:graphicFrame>
        <p:sp>
          <p:nvSpPr>
            <p:cNvPr id="4116" name="Line 29"/>
            <p:cNvSpPr>
              <a:spLocks noChangeShapeType="1"/>
            </p:cNvSpPr>
            <p:nvPr/>
          </p:nvSpPr>
          <p:spPr bwMode="auto">
            <a:xfrm>
              <a:off x="3264" y="3792"/>
              <a:ext cx="150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05" name="Object 31"/>
            <p:cNvGraphicFramePr>
              <a:graphicFrameLocks noChangeAspect="1"/>
            </p:cNvGraphicFramePr>
            <p:nvPr/>
          </p:nvGraphicFramePr>
          <p:xfrm>
            <a:off x="4042" y="3189"/>
            <a:ext cx="174" cy="238"/>
          </p:xfrm>
          <a:graphic>
            <a:graphicData uri="http://schemas.openxmlformats.org/presentationml/2006/ole">
              <p:oleObj spid="_x0000_s4105" name="Equation" r:id="rId11" imgW="139680" imgH="190440" progId="Equation.DSMT4">
                <p:embed/>
              </p:oleObj>
            </a:graphicData>
          </a:graphic>
        </p:graphicFrame>
      </p:grpSp>
      <p:sp>
        <p:nvSpPr>
          <p:cNvPr id="4111" name="Slide Number Placeholder 1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CAD6C5-4BEB-4FE1-8D3D-B69C2C971F44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41518" y="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Total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Power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632854" y="2184812"/>
            <a:ext cx="112082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Note that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959985" y="3595007"/>
            <a:ext cx="8515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/>
        </p:nvGraphicFramePr>
        <p:xfrm>
          <a:off x="2081213" y="914400"/>
          <a:ext cx="4298950" cy="1006475"/>
        </p:xfrm>
        <a:graphic>
          <a:graphicData uri="http://schemas.openxmlformats.org/presentationml/2006/ole">
            <p:oleObj spid="_x0000_s5122" name="Equation" r:id="rId4" imgW="1790640" imgH="419040" progId="Equation.DSMT4">
              <p:embed/>
            </p:oleObj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2264229" y="2744106"/>
          <a:ext cx="5330825" cy="530225"/>
        </p:xfrm>
        <a:graphic>
          <a:graphicData uri="http://schemas.openxmlformats.org/presentationml/2006/ole">
            <p:oleObj spid="_x0000_s5123" name="Equation" r:id="rId5" imgW="2425680" imgH="241200" progId="Equation.DSMT4">
              <p:embed/>
            </p:oleObj>
          </a:graphicData>
        </a:graphic>
      </p:graphicFrame>
      <p:graphicFrame>
        <p:nvGraphicFramePr>
          <p:cNvPr id="5124" name="Object 11"/>
          <p:cNvGraphicFramePr>
            <a:graphicFrameLocks noChangeAspect="1"/>
          </p:cNvGraphicFramePr>
          <p:nvPr/>
        </p:nvGraphicFramePr>
        <p:xfrm>
          <a:off x="1220560" y="3959906"/>
          <a:ext cx="6284913" cy="1133475"/>
        </p:xfrm>
        <a:graphic>
          <a:graphicData uri="http://schemas.openxmlformats.org/presentationml/2006/ole">
            <p:oleObj spid="_x0000_s5124" name="Equation" r:id="rId6" imgW="2323800" imgH="419040" progId="Equation.DSMT4">
              <p:embed/>
            </p:oleObj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68086" y="5693228"/>
            <a:ext cx="8240485" cy="569456"/>
            <a:chOff x="468086" y="5693228"/>
            <a:chExt cx="8240485" cy="569456"/>
          </a:xfrm>
        </p:grpSpPr>
        <p:sp>
          <p:nvSpPr>
            <p:cNvPr id="5130" name="Text Box 12"/>
            <p:cNvSpPr txBox="1">
              <a:spLocks noChangeArrowheads="1"/>
            </p:cNvSpPr>
            <p:nvPr/>
          </p:nvSpPr>
          <p:spPr bwMode="auto">
            <a:xfrm>
              <a:off x="468086" y="5782355"/>
              <a:ext cx="8240485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Note: </a:t>
              </a:r>
              <a:r>
                <a:rPr lang="en-US" dirty="0" smtClean="0">
                  <a:solidFill>
                    <a:schemeClr val="bg1"/>
                  </a:solidFill>
                </a:rPr>
                <a:t>       </a:t>
              </a:r>
              <a:r>
                <a:rPr lang="en-US" dirty="0">
                  <a:solidFill>
                    <a:schemeClr val="bg1"/>
                  </a:solidFill>
                </a:rPr>
                <a:t>is analytic </a:t>
              </a:r>
              <a:r>
                <a:rPr lang="en-US" dirty="0" smtClean="0">
                  <a:solidFill>
                    <a:schemeClr val="bg1"/>
                  </a:solidFill>
                </a:rPr>
                <a:t>but          is </a:t>
              </a:r>
              <a:r>
                <a:rPr lang="en-US" dirty="0">
                  <a:solidFill>
                    <a:schemeClr val="bg1"/>
                  </a:solidFill>
                </a:rPr>
                <a:t>not. This </a:t>
              </a:r>
              <a:r>
                <a:rPr lang="en-US" dirty="0" smtClean="0">
                  <a:solidFill>
                    <a:schemeClr val="bg1"/>
                  </a:solidFill>
                </a:rPr>
                <a:t>last form for </a:t>
              </a:r>
              <a:r>
                <a:rPr lang="en-US" i="1" dirty="0" smtClean="0">
                  <a:solidFill>
                    <a:schemeClr val="bg1"/>
                  </a:solidFill>
                  <a:latin typeface="+mn-lt"/>
                </a:rPr>
                <a:t>P</a:t>
              </a:r>
              <a:r>
                <a:rPr lang="en-US" i="1" baseline="-25000" dirty="0" smtClean="0">
                  <a:solidFill>
                    <a:schemeClr val="bg1"/>
                  </a:solidFill>
                  <a:latin typeface="+mn-lt"/>
                </a:rPr>
                <a:t>c</a:t>
              </a:r>
              <a:r>
                <a:rPr lang="en-US" dirty="0" smtClean="0">
                  <a:solidFill>
                    <a:schemeClr val="bg1"/>
                  </a:solidFill>
                </a:rPr>
                <a:t> is preferable!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aphicFrame>
          <p:nvGraphicFramePr>
            <p:cNvPr id="5125" name="Object 13"/>
            <p:cNvGraphicFramePr>
              <a:graphicFrameLocks noChangeAspect="1"/>
            </p:cNvGraphicFramePr>
            <p:nvPr/>
          </p:nvGraphicFramePr>
          <p:xfrm>
            <a:off x="1214208" y="5747426"/>
            <a:ext cx="418669" cy="473529"/>
          </p:xfrm>
          <a:graphic>
            <a:graphicData uri="http://schemas.openxmlformats.org/presentationml/2006/ole">
              <p:oleObj spid="_x0000_s5125" name="Equation" r:id="rId7" imgW="190440" imgH="215640" progId="Equation.DSMT4">
                <p:embed/>
              </p:oleObj>
            </a:graphicData>
          </a:graphic>
        </p:graphicFrame>
        <p:graphicFrame>
          <p:nvGraphicFramePr>
            <p:cNvPr id="5126" name="Object 14"/>
            <p:cNvGraphicFramePr>
              <a:graphicFrameLocks noChangeAspect="1"/>
            </p:cNvGraphicFramePr>
            <p:nvPr/>
          </p:nvGraphicFramePr>
          <p:xfrm>
            <a:off x="3348932" y="5693228"/>
            <a:ext cx="595941" cy="569456"/>
          </p:xfrm>
          <a:graphic>
            <a:graphicData uri="http://schemas.openxmlformats.org/presentationml/2006/ole">
              <p:oleObj spid="_x0000_s5126" name="Equation" r:id="rId8" imgW="279360" imgH="266400" progId="Equation.DSMT4">
                <p:embed/>
              </p:oleObj>
            </a:graphicData>
          </a:graphic>
        </p:graphicFrame>
      </p:grpSp>
      <p:sp>
        <p:nvSpPr>
          <p:cNvPr id="5131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541573-266F-4FAF-AFCC-E9EEC0459A4C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41518" y="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Total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Power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534988" y="4953233"/>
            <a:ext cx="4759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</a:t>
            </a:r>
            <a:r>
              <a:rPr lang="en-US" dirty="0">
                <a:solidFill>
                  <a:schemeClr val="hlink"/>
                </a:solidFill>
              </a:rPr>
              <a:t>real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 err="1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we have (proof on next page):</a:t>
            </a: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996950" y="1016000"/>
          <a:ext cx="6743700" cy="1049338"/>
        </p:xfrm>
        <a:graphic>
          <a:graphicData uri="http://schemas.openxmlformats.org/presentationml/2006/ole">
            <p:oleObj spid="_x0000_s6146" name="Equation" r:id="rId4" imgW="2692080" imgH="419040" progId="Equation.DSMT4">
              <p:embed/>
            </p:oleObj>
          </a:graphicData>
        </a:graphic>
      </p:graphicFrame>
      <p:graphicFrame>
        <p:nvGraphicFramePr>
          <p:cNvPr id="6147" name="Object 61"/>
          <p:cNvGraphicFramePr>
            <a:graphicFrameLocks noChangeAspect="1"/>
          </p:cNvGraphicFramePr>
          <p:nvPr/>
        </p:nvGraphicFramePr>
        <p:xfrm>
          <a:off x="788988" y="5508403"/>
          <a:ext cx="3186112" cy="1030287"/>
        </p:xfrm>
        <a:graphic>
          <a:graphicData uri="http://schemas.openxmlformats.org/presentationml/2006/ole">
            <p:oleObj spid="_x0000_s6147" name="Equation" r:id="rId5" imgW="1295280" imgH="419040" progId="Equation.DSMT4">
              <p:embed/>
            </p:oleObj>
          </a:graphicData>
        </a:graphic>
      </p:graphicFrame>
      <p:sp>
        <p:nvSpPr>
          <p:cNvPr id="6155" name="Text Box 64"/>
          <p:cNvSpPr txBox="1">
            <a:spLocks noChangeArrowheads="1"/>
          </p:cNvSpPr>
          <p:nvPr/>
        </p:nvSpPr>
        <p:spPr bwMode="auto">
          <a:xfrm>
            <a:off x="4498643" y="5716365"/>
            <a:ext cx="37211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Hence, we can neglect the region</a:t>
            </a:r>
          </a:p>
          <a:p>
            <a:r>
              <a:rPr lang="en-US" sz="1600" i="1" dirty="0" err="1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1600" i="1" baseline="-25000" dirty="0" err="1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&gt;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  <a:latin typeface="Times New Roman" pitchFamily="18" charset="0"/>
              </a:rPr>
              <a:t>k</a:t>
            </a:r>
            <a:r>
              <a:rPr lang="en-US" sz="1600" baseline="-2500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1600" dirty="0">
                <a:solidFill>
                  <a:schemeClr val="bg1"/>
                </a:solidFill>
              </a:rPr>
              <a:t>, except possibly for the pole. </a:t>
            </a:r>
          </a:p>
        </p:txBody>
      </p:sp>
      <p:sp>
        <p:nvSpPr>
          <p:cNvPr id="6171" name="Slide Number Placeholder 2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48F0D4-F837-4345-A161-4BB806F75653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000125" y="2501900"/>
            <a:ext cx="6797675" cy="2076450"/>
            <a:chOff x="1000125" y="2501900"/>
            <a:chExt cx="6797675" cy="2076450"/>
          </a:xfrm>
        </p:grpSpPr>
        <p:graphicFrame>
          <p:nvGraphicFramePr>
            <p:cNvPr id="6148" name="Object 38"/>
            <p:cNvGraphicFramePr>
              <a:graphicFrameLocks noChangeAspect="1"/>
            </p:cNvGraphicFramePr>
            <p:nvPr/>
          </p:nvGraphicFramePr>
          <p:xfrm>
            <a:off x="1106488" y="2501900"/>
            <a:ext cx="674687" cy="447675"/>
          </p:xfrm>
          <a:graphic>
            <a:graphicData uri="http://schemas.openxmlformats.org/presentationml/2006/ole">
              <p:oleObj spid="_x0000_s6148" name="Equation" r:id="rId6" imgW="342720" imgH="228600" progId="Equation.DSMT4">
                <p:embed/>
              </p:oleObj>
            </a:graphicData>
          </a:graphic>
        </p:graphicFrame>
        <p:graphicFrame>
          <p:nvGraphicFramePr>
            <p:cNvPr id="6149" name="Object 44"/>
            <p:cNvGraphicFramePr>
              <a:graphicFrameLocks noChangeAspect="1"/>
            </p:cNvGraphicFramePr>
            <p:nvPr/>
          </p:nvGraphicFramePr>
          <p:xfrm>
            <a:off x="3951288" y="3811588"/>
            <a:ext cx="358775" cy="496887"/>
          </p:xfrm>
          <a:graphic>
            <a:graphicData uri="http://schemas.openxmlformats.org/presentationml/2006/ole">
              <p:oleObj spid="_x0000_s6149" name="Equation" r:id="rId7" imgW="164880" imgH="228600" progId="Equation.DSMT4">
                <p:embed/>
              </p:oleObj>
            </a:graphicData>
          </a:graphic>
        </p:graphicFrame>
        <p:sp>
          <p:nvSpPr>
            <p:cNvPr id="6156" name="Line 46"/>
            <p:cNvSpPr>
              <a:spLocks noChangeShapeType="1"/>
            </p:cNvSpPr>
            <p:nvPr/>
          </p:nvSpPr>
          <p:spPr bwMode="auto">
            <a:xfrm>
              <a:off x="4130675" y="3500438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7" name="Line 47"/>
            <p:cNvSpPr>
              <a:spLocks noChangeShapeType="1"/>
            </p:cNvSpPr>
            <p:nvPr/>
          </p:nvSpPr>
          <p:spPr bwMode="auto">
            <a:xfrm>
              <a:off x="5556250" y="3502025"/>
              <a:ext cx="0" cy="238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50" name="Object 48"/>
            <p:cNvGraphicFramePr>
              <a:graphicFrameLocks noChangeAspect="1"/>
            </p:cNvGraphicFramePr>
            <p:nvPr/>
          </p:nvGraphicFramePr>
          <p:xfrm>
            <a:off x="6127750" y="3054350"/>
            <a:ext cx="317500" cy="368300"/>
          </p:xfrm>
          <a:graphic>
            <a:graphicData uri="http://schemas.openxmlformats.org/presentationml/2006/ole">
              <p:oleObj spid="_x0000_s6150" name="Equation" r:id="rId8" imgW="152280" imgH="177480" progId="Equation.DSMT4">
                <p:embed/>
              </p:oleObj>
            </a:graphicData>
          </a:graphic>
        </p:graphicFrame>
        <p:sp>
          <p:nvSpPr>
            <p:cNvPr id="6158" name="Line 50"/>
            <p:cNvSpPr>
              <a:spLocks noChangeShapeType="1"/>
            </p:cNvSpPr>
            <p:nvPr/>
          </p:nvSpPr>
          <p:spPr bwMode="auto">
            <a:xfrm flipV="1">
              <a:off x="1873250" y="2705100"/>
              <a:ext cx="25400" cy="18732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9" name="Line 51"/>
            <p:cNvSpPr>
              <a:spLocks noChangeShapeType="1"/>
            </p:cNvSpPr>
            <p:nvPr/>
          </p:nvSpPr>
          <p:spPr bwMode="auto">
            <a:xfrm>
              <a:off x="1000125" y="3617913"/>
              <a:ext cx="60229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51" name="Object 52"/>
            <p:cNvGraphicFramePr>
              <a:graphicFrameLocks noChangeAspect="1"/>
            </p:cNvGraphicFramePr>
            <p:nvPr/>
          </p:nvGraphicFramePr>
          <p:xfrm>
            <a:off x="5410200" y="3802063"/>
            <a:ext cx="306388" cy="458787"/>
          </p:xfrm>
          <a:graphic>
            <a:graphicData uri="http://schemas.openxmlformats.org/presentationml/2006/ole">
              <p:oleObj spid="_x0000_s6151" name="Equation" r:id="rId9" imgW="152280" imgH="228600" progId="Equation.DSMT4">
                <p:embed/>
              </p:oleObj>
            </a:graphicData>
          </a:graphic>
        </p:graphicFrame>
        <p:sp>
          <p:nvSpPr>
            <p:cNvPr id="6160" name="Line 53"/>
            <p:cNvSpPr>
              <a:spLocks noChangeShapeType="1"/>
            </p:cNvSpPr>
            <p:nvPr/>
          </p:nvSpPr>
          <p:spPr bwMode="auto">
            <a:xfrm>
              <a:off x="1885950" y="3616325"/>
              <a:ext cx="275590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1" name="Arc 54"/>
            <p:cNvSpPr>
              <a:spLocks/>
            </p:cNvSpPr>
            <p:nvPr/>
          </p:nvSpPr>
          <p:spPr bwMode="auto">
            <a:xfrm rot="16200000">
              <a:off x="4700429" y="3274219"/>
              <a:ext cx="276225" cy="436563"/>
            </a:xfrm>
            <a:custGeom>
              <a:avLst/>
              <a:gdLst>
                <a:gd name="T0" fmla="*/ 11179 w 22511"/>
                <a:gd name="T1" fmla="*/ 0 h 43200"/>
                <a:gd name="T2" fmla="*/ 0 w 22511"/>
                <a:gd name="T3" fmla="*/ 436371 h 43200"/>
                <a:gd name="T4" fmla="*/ 11179 w 22511"/>
                <a:gd name="T5" fmla="*/ 218282 h 43200"/>
                <a:gd name="T6" fmla="*/ 0 60000 65536"/>
                <a:gd name="T7" fmla="*/ 0 60000 65536"/>
                <a:gd name="T8" fmla="*/ 0 60000 65536"/>
                <a:gd name="T9" fmla="*/ 0 w 22511"/>
                <a:gd name="T10" fmla="*/ 0 h 43200"/>
                <a:gd name="T11" fmla="*/ 22511 w 2251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11" h="43200" fill="none" extrusionOk="0">
                  <a:moveTo>
                    <a:pt x="910" y="0"/>
                  </a:moveTo>
                  <a:cubicBezTo>
                    <a:pt x="12840" y="0"/>
                    <a:pt x="22511" y="9670"/>
                    <a:pt x="22511" y="21600"/>
                  </a:cubicBezTo>
                  <a:cubicBezTo>
                    <a:pt x="22511" y="33529"/>
                    <a:pt x="12840" y="43200"/>
                    <a:pt x="911" y="43200"/>
                  </a:cubicBezTo>
                  <a:cubicBezTo>
                    <a:pt x="607" y="43200"/>
                    <a:pt x="303" y="43193"/>
                    <a:pt x="0" y="43180"/>
                  </a:cubicBezTo>
                </a:path>
                <a:path w="22511" h="43200" stroke="0" extrusionOk="0">
                  <a:moveTo>
                    <a:pt x="910" y="0"/>
                  </a:moveTo>
                  <a:cubicBezTo>
                    <a:pt x="12840" y="0"/>
                    <a:pt x="22511" y="9670"/>
                    <a:pt x="22511" y="21600"/>
                  </a:cubicBezTo>
                  <a:cubicBezTo>
                    <a:pt x="22511" y="33529"/>
                    <a:pt x="12840" y="43200"/>
                    <a:pt x="911" y="43200"/>
                  </a:cubicBezTo>
                  <a:cubicBezTo>
                    <a:pt x="607" y="43200"/>
                    <a:pt x="303" y="43193"/>
                    <a:pt x="0" y="43180"/>
                  </a:cubicBezTo>
                  <a:lnTo>
                    <a:pt x="911" y="2160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55"/>
            <p:cNvSpPr>
              <a:spLocks noChangeShapeType="1"/>
            </p:cNvSpPr>
            <p:nvPr/>
          </p:nvSpPr>
          <p:spPr bwMode="auto">
            <a:xfrm>
              <a:off x="5050786" y="3613150"/>
              <a:ext cx="171767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56"/>
            <p:cNvSpPr>
              <a:spLocks noChangeShapeType="1"/>
            </p:cNvSpPr>
            <p:nvPr/>
          </p:nvSpPr>
          <p:spPr bwMode="auto">
            <a:xfrm>
              <a:off x="4721225" y="3489325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57"/>
            <p:cNvSpPr>
              <a:spLocks noChangeShapeType="1"/>
            </p:cNvSpPr>
            <p:nvPr/>
          </p:nvSpPr>
          <p:spPr bwMode="auto">
            <a:xfrm flipH="1">
              <a:off x="4708525" y="3495675"/>
              <a:ext cx="241300" cy="2540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52" name="Object 59"/>
            <p:cNvGraphicFramePr>
              <a:graphicFrameLocks noChangeAspect="1"/>
            </p:cNvGraphicFramePr>
            <p:nvPr/>
          </p:nvGraphicFramePr>
          <p:xfrm>
            <a:off x="7185025" y="3417888"/>
            <a:ext cx="612775" cy="406400"/>
          </p:xfrm>
          <a:graphic>
            <a:graphicData uri="http://schemas.openxmlformats.org/presentationml/2006/ole">
              <p:oleObj spid="_x0000_s6152" name="Equation" r:id="rId10" imgW="342720" imgH="228600" progId="Equation.DSMT4">
                <p:embed/>
              </p:oleObj>
            </a:graphicData>
          </a:graphic>
        </p:graphicFrame>
        <p:sp>
          <p:nvSpPr>
            <p:cNvPr id="6166" name="Text Box 66"/>
            <p:cNvSpPr txBox="1">
              <a:spLocks noChangeArrowheads="1"/>
            </p:cNvSpPr>
            <p:nvPr/>
          </p:nvSpPr>
          <p:spPr bwMode="auto">
            <a:xfrm>
              <a:off x="4060825" y="2881313"/>
              <a:ext cx="10858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bg1"/>
                  </a:solidFill>
                </a:rPr>
                <a:t>TM</a:t>
              </a:r>
              <a:r>
                <a:rPr lang="en-US" sz="1800" baseline="-25000">
                  <a:solidFill>
                    <a:schemeClr val="bg1"/>
                  </a:solidFill>
                  <a:latin typeface="Times New Roman" pitchFamily="18" charset="0"/>
                </a:rPr>
                <a:t>0</a:t>
              </a:r>
              <a:r>
                <a:rPr lang="en-US" sz="1800">
                  <a:solidFill>
                    <a:schemeClr val="bg1"/>
                  </a:solidFill>
                </a:rPr>
                <a:t> pole</a:t>
              </a:r>
            </a:p>
          </p:txBody>
        </p:sp>
        <p:sp>
          <p:nvSpPr>
            <p:cNvPr id="6167" name="Oval 67"/>
            <p:cNvSpPr>
              <a:spLocks noChangeArrowheads="1"/>
            </p:cNvSpPr>
            <p:nvPr/>
          </p:nvSpPr>
          <p:spPr bwMode="auto">
            <a:xfrm>
              <a:off x="4000500" y="3632200"/>
              <a:ext cx="114300" cy="1143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Line 69"/>
            <p:cNvSpPr>
              <a:spLocks noChangeShapeType="1"/>
            </p:cNvSpPr>
            <p:nvPr/>
          </p:nvSpPr>
          <p:spPr bwMode="auto">
            <a:xfrm>
              <a:off x="1943100" y="3683000"/>
              <a:ext cx="213360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9" name="Line 70"/>
            <p:cNvSpPr>
              <a:spLocks noChangeShapeType="1"/>
            </p:cNvSpPr>
            <p:nvPr/>
          </p:nvSpPr>
          <p:spPr bwMode="auto">
            <a:xfrm>
              <a:off x="1943100" y="3683000"/>
              <a:ext cx="0" cy="8128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0" name="Text Box 71"/>
            <p:cNvSpPr txBox="1">
              <a:spLocks noChangeArrowheads="1"/>
            </p:cNvSpPr>
            <p:nvPr/>
          </p:nvSpPr>
          <p:spPr bwMode="auto">
            <a:xfrm>
              <a:off x="2587625" y="3211513"/>
              <a:ext cx="1479550" cy="36988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</a:rPr>
                <a:t>Branch point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6400800" y="2628900"/>
              <a:ext cx="406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5969000" y="3614420"/>
              <a:ext cx="3175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41518" y="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Total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Power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4162566" y="3466531"/>
            <a:ext cx="614150" cy="614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7" name="Oval 28"/>
          <p:cNvSpPr>
            <a:spLocks noChangeArrowheads="1"/>
          </p:cNvSpPr>
          <p:nvPr/>
        </p:nvSpPr>
        <p:spPr bwMode="auto">
          <a:xfrm>
            <a:off x="4775200" y="3438525"/>
            <a:ext cx="2470150" cy="7366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3"/>
          <p:cNvSpPr txBox="1">
            <a:spLocks noChangeArrowheads="1"/>
          </p:cNvSpPr>
          <p:nvPr/>
        </p:nvSpPr>
        <p:spPr bwMode="auto">
          <a:xfrm>
            <a:off x="461963" y="879475"/>
            <a:ext cx="31575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Proof of complex property:</a:t>
            </a:r>
          </a:p>
        </p:txBody>
      </p:sp>
      <p:graphicFrame>
        <p:nvGraphicFramePr>
          <p:cNvPr id="7170" name="Object 22"/>
          <p:cNvGraphicFramePr>
            <a:graphicFrameLocks noChangeAspect="1"/>
          </p:cNvGraphicFramePr>
          <p:nvPr/>
        </p:nvGraphicFramePr>
        <p:xfrm>
          <a:off x="1760538" y="1422400"/>
          <a:ext cx="4456112" cy="1020763"/>
        </p:xfrm>
        <a:graphic>
          <a:graphicData uri="http://schemas.openxmlformats.org/presentationml/2006/ole">
            <p:oleObj spid="_x0000_s7170" name="Equation" r:id="rId4" imgW="1942920" imgH="444240" progId="Equation.DSMT4">
              <p:embed/>
            </p:oleObj>
          </a:graphicData>
        </a:graphic>
      </p:graphicFrame>
      <p:graphicFrame>
        <p:nvGraphicFramePr>
          <p:cNvPr id="7171" name="Object 23"/>
          <p:cNvGraphicFramePr>
            <a:graphicFrameLocks noChangeAspect="1"/>
          </p:cNvGraphicFramePr>
          <p:nvPr/>
        </p:nvGraphicFramePr>
        <p:xfrm>
          <a:off x="2945493" y="3566886"/>
          <a:ext cx="4038600" cy="527050"/>
        </p:xfrm>
        <a:graphic>
          <a:graphicData uri="http://schemas.openxmlformats.org/presentationml/2006/ole">
            <p:oleObj spid="_x0000_s7171" name="Equation" r:id="rId5" imgW="1650960" imgH="215640" progId="Equation.DSMT4">
              <p:embed/>
            </p:oleObj>
          </a:graphicData>
        </a:graphic>
      </p:graphicFrame>
      <p:graphicFrame>
        <p:nvGraphicFramePr>
          <p:cNvPr id="7172" name="Object 24"/>
          <p:cNvGraphicFramePr>
            <a:graphicFrameLocks noChangeAspect="1"/>
          </p:cNvGraphicFramePr>
          <p:nvPr/>
        </p:nvGraphicFramePr>
        <p:xfrm>
          <a:off x="777875" y="4762500"/>
          <a:ext cx="1327150" cy="795338"/>
        </p:xfrm>
        <a:graphic>
          <a:graphicData uri="http://schemas.openxmlformats.org/presentationml/2006/ole">
            <p:oleObj spid="_x0000_s7172" name="Equation" r:id="rId6" imgW="634680" imgH="380880" progId="Equation.DSMT4">
              <p:embed/>
            </p:oleObj>
          </a:graphicData>
        </a:graphic>
      </p:graphicFrame>
      <p:graphicFrame>
        <p:nvGraphicFramePr>
          <p:cNvPr id="7173" name="Object 25"/>
          <p:cNvGraphicFramePr>
            <a:graphicFrameLocks noChangeAspect="1"/>
          </p:cNvGraphicFramePr>
          <p:nvPr/>
        </p:nvGraphicFramePr>
        <p:xfrm>
          <a:off x="687388" y="5727700"/>
          <a:ext cx="1924050" cy="554038"/>
        </p:xfrm>
        <a:graphic>
          <a:graphicData uri="http://schemas.openxmlformats.org/presentationml/2006/ole">
            <p:oleObj spid="_x0000_s7173" name="Equation" r:id="rId7" imgW="927000" imgH="266400" progId="Equation.DSMT4">
              <p:embed/>
            </p:oleObj>
          </a:graphicData>
        </a:graphic>
      </p:graphicFrame>
      <p:sp>
        <p:nvSpPr>
          <p:cNvPr id="7180" name="Text Box 26"/>
          <p:cNvSpPr txBox="1">
            <a:spLocks noChangeArrowheads="1"/>
          </p:cNvSpPr>
          <p:nvPr/>
        </p:nvSpPr>
        <p:spPr bwMode="auto">
          <a:xfrm>
            <a:off x="474663" y="2941638"/>
            <a:ext cx="4459287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Consider the following term (</a:t>
            </a:r>
            <a:r>
              <a:rPr lang="en-US" sz="1800" i="1" dirty="0">
                <a:solidFill>
                  <a:schemeClr val="bg1"/>
                </a:solidFill>
                <a:latin typeface="Times New Roman" pitchFamily="18" charset="0"/>
              </a:rPr>
              <a:t>D</a:t>
            </a:r>
            <a:r>
              <a:rPr lang="en-US" sz="1800" i="1" baseline="-25000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1800" dirty="0">
                <a:solidFill>
                  <a:schemeClr val="bg1"/>
                </a:solidFill>
              </a:rPr>
              <a:t> is similar):</a:t>
            </a:r>
          </a:p>
        </p:txBody>
      </p:sp>
      <p:graphicFrame>
        <p:nvGraphicFramePr>
          <p:cNvPr id="7174" name="Object 27"/>
          <p:cNvGraphicFramePr>
            <a:graphicFrameLocks noChangeAspect="1"/>
          </p:cNvGraphicFramePr>
          <p:nvPr/>
        </p:nvGraphicFramePr>
        <p:xfrm>
          <a:off x="5956300" y="4973638"/>
          <a:ext cx="2776538" cy="1006475"/>
        </p:xfrm>
        <a:graphic>
          <a:graphicData uri="http://schemas.openxmlformats.org/presentationml/2006/ole">
            <p:oleObj spid="_x0000_s7174" name="Equation" r:id="rId8" imgW="1155600" imgH="419040" progId="Equation.DSMT4">
              <p:embed/>
            </p:oleObj>
          </a:graphicData>
        </a:graphic>
      </p:graphicFrame>
      <p:sp>
        <p:nvSpPr>
          <p:cNvPr id="7181" name="Text Box 29"/>
          <p:cNvSpPr txBox="1">
            <a:spLocks noChangeArrowheads="1"/>
          </p:cNvSpPr>
          <p:nvPr/>
        </p:nvSpPr>
        <p:spPr bwMode="auto">
          <a:xfrm>
            <a:off x="6677025" y="2925763"/>
            <a:ext cx="1936750" cy="3667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2"/>
                </a:solidFill>
              </a:rPr>
              <a:t>always imaginary</a:t>
            </a:r>
          </a:p>
        </p:txBody>
      </p:sp>
      <p:graphicFrame>
        <p:nvGraphicFramePr>
          <p:cNvPr id="7175" name="Object 30"/>
          <p:cNvGraphicFramePr>
            <a:graphicFrameLocks noChangeAspect="1"/>
          </p:cNvGraphicFramePr>
          <p:nvPr/>
        </p:nvGraphicFramePr>
        <p:xfrm>
          <a:off x="3402013" y="4727575"/>
          <a:ext cx="1425575" cy="890588"/>
        </p:xfrm>
        <a:graphic>
          <a:graphicData uri="http://schemas.openxmlformats.org/presentationml/2006/ole">
            <p:oleObj spid="_x0000_s7175" name="Equation" r:id="rId9" imgW="609480" imgH="380880" progId="Equation.DSMT4">
              <p:embed/>
            </p:oleObj>
          </a:graphicData>
        </a:graphic>
      </p:graphicFrame>
      <p:graphicFrame>
        <p:nvGraphicFramePr>
          <p:cNvPr id="7176" name="Object 31"/>
          <p:cNvGraphicFramePr>
            <a:graphicFrameLocks noChangeAspect="1"/>
          </p:cNvGraphicFramePr>
          <p:nvPr/>
        </p:nvGraphicFramePr>
        <p:xfrm>
          <a:off x="3263900" y="5702300"/>
          <a:ext cx="1900238" cy="585788"/>
        </p:xfrm>
        <a:graphic>
          <a:graphicData uri="http://schemas.openxmlformats.org/presentationml/2006/ole">
            <p:oleObj spid="_x0000_s7176" name="Equation" r:id="rId10" imgW="863280" imgH="266400" progId="Equation.DSMT4">
              <p:embed/>
            </p:oleObj>
          </a:graphicData>
        </a:graphic>
      </p:graphicFrame>
      <p:sp>
        <p:nvSpPr>
          <p:cNvPr id="7182" name="Line 32"/>
          <p:cNvSpPr>
            <a:spLocks noChangeShapeType="1"/>
          </p:cNvSpPr>
          <p:nvPr/>
        </p:nvSpPr>
        <p:spPr bwMode="auto">
          <a:xfrm flipH="1">
            <a:off x="6248400" y="3263900"/>
            <a:ext cx="444500" cy="317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660400" y="4406900"/>
            <a:ext cx="2006600" cy="21463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3149600" y="4406900"/>
            <a:ext cx="2133600" cy="2159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Slide Number Placeholder 1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6B719F-585C-4F87-955B-8A8C1BBC035D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4776716" y="4053385"/>
            <a:ext cx="1119117" cy="8734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41518" y="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Total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Power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Text Box 2"/>
          <p:cNvSpPr txBox="1">
            <a:spLocks noChangeArrowheads="1"/>
          </p:cNvSpPr>
          <p:nvPr/>
        </p:nvSpPr>
        <p:spPr bwMode="auto">
          <a:xfrm>
            <a:off x="338138" y="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Space and Surface-Wave Powers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8205" name="Slide Number Placeholder 2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9BE09E-5C26-4255-8227-1E8E7F0D9E1F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371289" y="2988164"/>
            <a:ext cx="6583406" cy="2378075"/>
            <a:chOff x="1493794" y="2184400"/>
            <a:chExt cx="6583406" cy="2378075"/>
          </a:xfrm>
        </p:grpSpPr>
        <p:grpSp>
          <p:nvGrpSpPr>
            <p:cNvPr id="8204" name="Group 25"/>
            <p:cNvGrpSpPr>
              <a:grpSpLocks/>
            </p:cNvGrpSpPr>
            <p:nvPr/>
          </p:nvGrpSpPr>
          <p:grpSpPr bwMode="auto">
            <a:xfrm>
              <a:off x="1493794" y="2184400"/>
              <a:ext cx="6583406" cy="2378075"/>
              <a:chOff x="1493794" y="2184400"/>
              <a:chExt cx="6583406" cy="2378075"/>
            </a:xfrm>
          </p:grpSpPr>
          <p:graphicFrame>
            <p:nvGraphicFramePr>
              <p:cNvPr id="8195" name="Object 8"/>
              <p:cNvGraphicFramePr>
                <a:graphicFrameLocks noChangeAspect="1"/>
              </p:cNvGraphicFramePr>
              <p:nvPr/>
            </p:nvGraphicFramePr>
            <p:xfrm>
              <a:off x="1493794" y="2207652"/>
              <a:ext cx="553374" cy="367273"/>
            </p:xfrm>
            <a:graphic>
              <a:graphicData uri="http://schemas.openxmlformats.org/presentationml/2006/ole">
                <p:oleObj spid="_x0000_s8195" name="Equation" r:id="rId4" imgW="342720" imgH="228600" progId="Equation.DSMT4">
                  <p:embed/>
                </p:oleObj>
              </a:graphicData>
            </a:graphic>
          </p:graphicFrame>
          <p:graphicFrame>
            <p:nvGraphicFramePr>
              <p:cNvPr id="8196" name="Object 9"/>
              <p:cNvGraphicFramePr>
                <a:graphicFrameLocks noChangeAspect="1"/>
              </p:cNvGraphicFramePr>
              <p:nvPr/>
            </p:nvGraphicFramePr>
            <p:xfrm>
              <a:off x="4303713" y="3668713"/>
              <a:ext cx="395287" cy="547687"/>
            </p:xfrm>
            <a:graphic>
              <a:graphicData uri="http://schemas.openxmlformats.org/presentationml/2006/ole">
                <p:oleObj spid="_x0000_s8196" name="Equation" r:id="rId5" imgW="164880" imgH="228600" progId="Equation.DSMT4">
                  <p:embed/>
                </p:oleObj>
              </a:graphicData>
            </a:graphic>
          </p:graphicFrame>
          <p:sp>
            <p:nvSpPr>
              <p:cNvPr id="8206" name="Line 10"/>
              <p:cNvSpPr>
                <a:spLocks noChangeShapeType="1"/>
              </p:cNvSpPr>
              <p:nvPr/>
            </p:nvSpPr>
            <p:spPr bwMode="auto">
              <a:xfrm>
                <a:off x="4483100" y="3294063"/>
                <a:ext cx="0" cy="23812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7" name="Line 11"/>
              <p:cNvSpPr>
                <a:spLocks noChangeShapeType="1"/>
              </p:cNvSpPr>
              <p:nvPr/>
            </p:nvSpPr>
            <p:spPr bwMode="auto">
              <a:xfrm>
                <a:off x="5908675" y="3295650"/>
                <a:ext cx="0" cy="23812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8197" name="Object 12"/>
              <p:cNvGraphicFramePr>
                <a:graphicFrameLocks noChangeAspect="1"/>
              </p:cNvGraphicFramePr>
              <p:nvPr/>
            </p:nvGraphicFramePr>
            <p:xfrm>
              <a:off x="5332680" y="2706427"/>
              <a:ext cx="528638" cy="473075"/>
            </p:xfrm>
            <a:graphic>
              <a:graphicData uri="http://schemas.openxmlformats.org/presentationml/2006/ole">
                <p:oleObj spid="_x0000_s8197" name="Equation" r:id="rId6" imgW="253800" imgH="228600" progId="Equation.DSMT4">
                  <p:embed/>
                </p:oleObj>
              </a:graphicData>
            </a:graphic>
          </p:graphicFrame>
          <p:sp>
            <p:nvSpPr>
              <p:cNvPr id="8208" name="Line 13"/>
              <p:cNvSpPr>
                <a:spLocks noChangeShapeType="1"/>
              </p:cNvSpPr>
              <p:nvPr/>
            </p:nvSpPr>
            <p:spPr bwMode="auto">
              <a:xfrm flipV="1">
                <a:off x="2251075" y="2184400"/>
                <a:ext cx="0" cy="23780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09" name="Line 14"/>
              <p:cNvSpPr>
                <a:spLocks noChangeShapeType="1"/>
              </p:cNvSpPr>
              <p:nvPr/>
            </p:nvSpPr>
            <p:spPr bwMode="auto">
              <a:xfrm flipV="1">
                <a:off x="1619250" y="3411538"/>
                <a:ext cx="5756275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8198" name="Object 15"/>
              <p:cNvGraphicFramePr>
                <a:graphicFrameLocks noChangeAspect="1"/>
              </p:cNvGraphicFramePr>
              <p:nvPr/>
            </p:nvGraphicFramePr>
            <p:xfrm>
              <a:off x="5737225" y="3671888"/>
              <a:ext cx="349250" cy="522287"/>
            </p:xfrm>
            <a:graphic>
              <a:graphicData uri="http://schemas.openxmlformats.org/presentationml/2006/ole">
                <p:oleObj spid="_x0000_s8198" name="Equation" r:id="rId7" imgW="152280" imgH="228600" progId="Equation.DSMT4">
                  <p:embed/>
                </p:oleObj>
              </a:graphicData>
            </a:graphic>
          </p:graphicFrame>
          <p:sp>
            <p:nvSpPr>
              <p:cNvPr id="8210" name="Arc 17"/>
              <p:cNvSpPr>
                <a:spLocks/>
              </p:cNvSpPr>
              <p:nvPr/>
            </p:nvSpPr>
            <p:spPr bwMode="auto">
              <a:xfrm rot="-5400000">
                <a:off x="5049044" y="3067844"/>
                <a:ext cx="276225" cy="436563"/>
              </a:xfrm>
              <a:custGeom>
                <a:avLst/>
                <a:gdLst>
                  <a:gd name="T0" fmla="*/ 11179 w 22511"/>
                  <a:gd name="T1" fmla="*/ 0 h 43200"/>
                  <a:gd name="T2" fmla="*/ 0 w 22511"/>
                  <a:gd name="T3" fmla="*/ 436371 h 43200"/>
                  <a:gd name="T4" fmla="*/ 11179 w 22511"/>
                  <a:gd name="T5" fmla="*/ 218282 h 43200"/>
                  <a:gd name="T6" fmla="*/ 0 60000 65536"/>
                  <a:gd name="T7" fmla="*/ 0 60000 65536"/>
                  <a:gd name="T8" fmla="*/ 0 60000 65536"/>
                  <a:gd name="T9" fmla="*/ 0 w 22511"/>
                  <a:gd name="T10" fmla="*/ 0 h 43200"/>
                  <a:gd name="T11" fmla="*/ 22511 w 22511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11" h="43200" fill="none" extrusionOk="0">
                    <a:moveTo>
                      <a:pt x="910" y="0"/>
                    </a:moveTo>
                    <a:cubicBezTo>
                      <a:pt x="12840" y="0"/>
                      <a:pt x="22511" y="9670"/>
                      <a:pt x="22511" y="21600"/>
                    </a:cubicBezTo>
                    <a:cubicBezTo>
                      <a:pt x="22511" y="33529"/>
                      <a:pt x="12840" y="43200"/>
                      <a:pt x="911" y="43200"/>
                    </a:cubicBezTo>
                    <a:cubicBezTo>
                      <a:pt x="607" y="43200"/>
                      <a:pt x="303" y="43193"/>
                      <a:pt x="0" y="43180"/>
                    </a:cubicBezTo>
                  </a:path>
                  <a:path w="22511" h="43200" stroke="0" extrusionOk="0">
                    <a:moveTo>
                      <a:pt x="910" y="0"/>
                    </a:moveTo>
                    <a:cubicBezTo>
                      <a:pt x="12840" y="0"/>
                      <a:pt x="22511" y="9670"/>
                      <a:pt x="22511" y="21600"/>
                    </a:cubicBezTo>
                    <a:cubicBezTo>
                      <a:pt x="22511" y="33529"/>
                      <a:pt x="12840" y="43200"/>
                      <a:pt x="911" y="43200"/>
                    </a:cubicBezTo>
                    <a:cubicBezTo>
                      <a:pt x="607" y="43200"/>
                      <a:pt x="303" y="43193"/>
                      <a:pt x="0" y="43180"/>
                    </a:cubicBezTo>
                    <a:lnTo>
                      <a:pt x="911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Line 19"/>
              <p:cNvSpPr>
                <a:spLocks noChangeShapeType="1"/>
              </p:cNvSpPr>
              <p:nvPr/>
            </p:nvSpPr>
            <p:spPr bwMode="auto">
              <a:xfrm>
                <a:off x="5073650" y="3282950"/>
                <a:ext cx="241300" cy="2540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2" name="Line 20"/>
              <p:cNvSpPr>
                <a:spLocks noChangeShapeType="1"/>
              </p:cNvSpPr>
              <p:nvPr/>
            </p:nvSpPr>
            <p:spPr bwMode="auto">
              <a:xfrm flipH="1">
                <a:off x="5060950" y="3289300"/>
                <a:ext cx="241300" cy="2540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>
                <a:off x="5172075" y="3152775"/>
                <a:ext cx="122238" cy="3175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lg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8199" name="Object 22"/>
              <p:cNvGraphicFramePr>
                <a:graphicFrameLocks noChangeAspect="1"/>
              </p:cNvGraphicFramePr>
              <p:nvPr/>
            </p:nvGraphicFramePr>
            <p:xfrm>
              <a:off x="7512050" y="3217425"/>
              <a:ext cx="565150" cy="375088"/>
            </p:xfrm>
            <a:graphic>
              <a:graphicData uri="http://schemas.openxmlformats.org/presentationml/2006/ole">
                <p:oleObj spid="_x0000_s8199" name="Equation" r:id="rId8" imgW="342720" imgH="228600" progId="Equation.DSMT4">
                  <p:embed/>
                </p:oleObj>
              </a:graphicData>
            </a:graphic>
          </p:graphicFrame>
          <p:sp>
            <p:nvSpPr>
              <p:cNvPr id="8214" name="Line 24"/>
              <p:cNvSpPr>
                <a:spLocks noChangeShapeType="1"/>
              </p:cNvSpPr>
              <p:nvPr/>
            </p:nvSpPr>
            <p:spPr bwMode="auto">
              <a:xfrm>
                <a:off x="2239963" y="3409950"/>
                <a:ext cx="2255837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8200" name="Object 26"/>
              <p:cNvGraphicFramePr>
                <a:graphicFrameLocks noChangeAspect="1"/>
              </p:cNvGraphicFramePr>
              <p:nvPr/>
            </p:nvGraphicFramePr>
            <p:xfrm>
              <a:off x="2903538" y="2714625"/>
              <a:ext cx="593725" cy="558800"/>
            </p:xfrm>
            <a:graphic>
              <a:graphicData uri="http://schemas.openxmlformats.org/presentationml/2006/ole">
                <p:oleObj spid="_x0000_s8200" name="Equation" r:id="rId9" imgW="203040" imgH="190440" progId="Equation.DSMT4">
                  <p:embed/>
                </p:oleObj>
              </a:graphicData>
            </a:graphic>
          </p:graphicFrame>
          <p:sp>
            <p:nvSpPr>
              <p:cNvPr id="8216" name="Line 32"/>
              <p:cNvSpPr>
                <a:spLocks noChangeShapeType="1"/>
              </p:cNvSpPr>
              <p:nvPr/>
            </p:nvSpPr>
            <p:spPr bwMode="auto">
              <a:xfrm>
                <a:off x="2311400" y="3517900"/>
                <a:ext cx="217170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7" name="Line 33"/>
              <p:cNvSpPr>
                <a:spLocks noChangeShapeType="1"/>
              </p:cNvSpPr>
              <p:nvPr/>
            </p:nvSpPr>
            <p:spPr bwMode="auto">
              <a:xfrm flipH="1">
                <a:off x="2311400" y="3530600"/>
                <a:ext cx="12700" cy="96520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8" name="Oval 34"/>
              <p:cNvSpPr>
                <a:spLocks noChangeArrowheads="1"/>
              </p:cNvSpPr>
              <p:nvPr/>
            </p:nvSpPr>
            <p:spPr bwMode="auto">
              <a:xfrm>
                <a:off x="4419600" y="3454400"/>
                <a:ext cx="114300" cy="1143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 bwMode="auto">
            <a:xfrm>
              <a:off x="3606800" y="3408278"/>
              <a:ext cx="3175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671341" y="990600"/>
            <a:ext cx="5577059" cy="1549397"/>
            <a:chOff x="410084" y="936173"/>
            <a:chExt cx="5577059" cy="1549397"/>
          </a:xfrm>
        </p:grpSpPr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424937" y="938179"/>
              <a:ext cx="5032147" cy="7078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dirty="0">
                  <a:solidFill>
                    <a:schemeClr val="bg2"/>
                  </a:solidFill>
                </a:rPr>
                <a:t>The </a:t>
              </a:r>
              <a:r>
                <a:rPr lang="en-US" dirty="0" smtClean="0">
                  <a:solidFill>
                    <a:schemeClr val="bg2"/>
                  </a:solidFill>
                </a:rPr>
                <a:t>region                      gives </a:t>
              </a:r>
              <a:r>
                <a:rPr lang="en-US" dirty="0">
                  <a:solidFill>
                    <a:schemeClr val="bg2"/>
                  </a:solidFill>
                </a:rPr>
                <a:t>the power </a:t>
              </a:r>
              <a:endParaRPr lang="en-US" dirty="0" smtClean="0">
                <a:solidFill>
                  <a:schemeClr val="bg2"/>
                </a:solidFill>
              </a:endParaRPr>
            </a:p>
            <a:p>
              <a:r>
                <a:rPr lang="en-US" dirty="0" smtClean="0">
                  <a:solidFill>
                    <a:schemeClr val="bg2"/>
                  </a:solidFill>
                </a:rPr>
                <a:t>    </a:t>
              </a:r>
              <a:r>
                <a:rPr lang="en-US" dirty="0" smtClean="0">
                  <a:solidFill>
                    <a:schemeClr val="hlink"/>
                  </a:solidFill>
                </a:rPr>
                <a:t>radiated </a:t>
              </a:r>
              <a:r>
                <a:rPr lang="en-US" dirty="0">
                  <a:solidFill>
                    <a:schemeClr val="hlink"/>
                  </a:solidFill>
                </a:rPr>
                <a:t>into space</a:t>
              </a:r>
              <a:r>
                <a:rPr lang="en-US" dirty="0">
                  <a:solidFill>
                    <a:schemeClr val="bg2"/>
                  </a:solidFill>
                </a:rPr>
                <a:t>.</a:t>
              </a:r>
            </a:p>
          </p:txBody>
        </p:sp>
        <p:graphicFrame>
          <p:nvGraphicFramePr>
            <p:cNvPr id="8194" name="Object 23"/>
            <p:cNvGraphicFramePr>
              <a:graphicFrameLocks noChangeAspect="1"/>
            </p:cNvGraphicFramePr>
            <p:nvPr/>
          </p:nvGraphicFramePr>
          <p:xfrm>
            <a:off x="1990419" y="936173"/>
            <a:ext cx="1388636" cy="453028"/>
          </p:xfrm>
          <a:graphic>
            <a:graphicData uri="http://schemas.openxmlformats.org/presentationml/2006/ole">
              <p:oleObj spid="_x0000_s8194" name="Equation" r:id="rId10" imgW="583920" imgH="190440" progId="Equation.DSMT4">
                <p:embed/>
              </p:oleObj>
            </a:graphicData>
          </a:graphic>
        </p:graphicFrame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410084" y="1777684"/>
              <a:ext cx="5577059" cy="7078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dirty="0">
                  <a:solidFill>
                    <a:schemeClr val="bg2"/>
                  </a:solidFill>
                </a:rPr>
                <a:t>The </a:t>
              </a:r>
              <a:r>
                <a:rPr lang="en-US" dirty="0" smtClean="0">
                  <a:solidFill>
                    <a:schemeClr val="bg2"/>
                  </a:solidFill>
                </a:rPr>
                <a:t>residue contribution gives </a:t>
              </a:r>
              <a:r>
                <a:rPr lang="en-US" dirty="0">
                  <a:solidFill>
                    <a:schemeClr val="bg2"/>
                  </a:solidFill>
                </a:rPr>
                <a:t>the </a:t>
              </a:r>
              <a:r>
                <a:rPr lang="en-US" dirty="0" smtClean="0">
                  <a:solidFill>
                    <a:schemeClr val="bg2"/>
                  </a:solidFill>
                </a:rPr>
                <a:t>power </a:t>
              </a:r>
            </a:p>
            <a:p>
              <a:r>
                <a:rPr lang="en-US" dirty="0" smtClean="0">
                  <a:solidFill>
                    <a:schemeClr val="bg2"/>
                  </a:solidFill>
                </a:rPr>
                <a:t>    </a:t>
              </a:r>
              <a:r>
                <a:rPr lang="en-US" dirty="0" smtClean="0">
                  <a:solidFill>
                    <a:schemeClr val="hlink"/>
                  </a:solidFill>
                </a:rPr>
                <a:t>launched into the TM</a:t>
              </a:r>
              <a:r>
                <a:rPr lang="en-US" baseline="-25000" dirty="0" smtClean="0">
                  <a:solidFill>
                    <a:schemeClr val="hlink"/>
                  </a:solidFill>
                  <a:latin typeface="+mn-lt"/>
                </a:rPr>
                <a:t>0</a:t>
              </a:r>
              <a:r>
                <a:rPr lang="en-US" dirty="0" smtClean="0">
                  <a:solidFill>
                    <a:schemeClr val="hlink"/>
                  </a:solidFill>
                </a:rPr>
                <a:t> surface wave</a:t>
              </a:r>
              <a:r>
                <a:rPr lang="en-US" dirty="0" smtClean="0">
                  <a:solidFill>
                    <a:schemeClr val="bg2"/>
                  </a:solidFill>
                </a:rPr>
                <a:t>.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8202" name="Object 11"/>
          <p:cNvGraphicFramePr>
            <a:graphicFrameLocks noChangeAspect="1"/>
          </p:cNvGraphicFramePr>
          <p:nvPr/>
        </p:nvGraphicFramePr>
        <p:xfrm>
          <a:off x="1279978" y="5609771"/>
          <a:ext cx="6743700" cy="1049338"/>
        </p:xfrm>
        <a:graphic>
          <a:graphicData uri="http://schemas.openxmlformats.org/presentationml/2006/ole">
            <p:oleObj spid="_x0000_s8202" name="Equation" r:id="rId11" imgW="2692080" imgH="419040" progId="Equation.DSMT4">
              <p:embed/>
            </p:oleObj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5098387" y="2822599"/>
          <a:ext cx="3402013" cy="454025"/>
        </p:xfrm>
        <a:graphic>
          <a:graphicData uri="http://schemas.openxmlformats.org/presentationml/2006/ole">
            <p:oleObj spid="_x0000_s8203" name="Equation" r:id="rId12" imgW="16128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13446</TotalTime>
  <Words>534</Words>
  <Application>Microsoft Office PowerPoint</Application>
  <PresentationFormat>On-screen Show (4:3)</PresentationFormat>
  <Paragraphs>137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Times New Roman</vt:lpstr>
      <vt:lpstr>Wingdings</vt:lpstr>
      <vt:lpstr>Symbol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959</cp:revision>
  <cp:lastPrinted>1999-08-25T18:07:04Z</cp:lastPrinted>
  <dcterms:created xsi:type="dcterms:W3CDTF">1999-08-24T13:57:19Z</dcterms:created>
  <dcterms:modified xsi:type="dcterms:W3CDTF">2016-05-03T01:09:17Z</dcterms:modified>
</cp:coreProperties>
</file>