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93" r:id="rId3"/>
    <p:sldId id="407" r:id="rId4"/>
    <p:sldId id="435" r:id="rId5"/>
    <p:sldId id="413" r:id="rId6"/>
    <p:sldId id="446" r:id="rId7"/>
    <p:sldId id="447" r:id="rId8"/>
    <p:sldId id="448" r:id="rId9"/>
    <p:sldId id="418" r:id="rId10"/>
    <p:sldId id="417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6" r:id="rId28"/>
    <p:sldId id="441" r:id="rId29"/>
    <p:sldId id="438" r:id="rId30"/>
    <p:sldId id="440" r:id="rId31"/>
    <p:sldId id="439" r:id="rId32"/>
    <p:sldId id="445" r:id="rId33"/>
    <p:sldId id="444" r:id="rId34"/>
    <p:sldId id="442" r:id="rId35"/>
    <p:sldId id="443" r:id="rId36"/>
    <p:sldId id="449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3300"/>
    <a:srgbClr val="FFFF66"/>
    <a:srgbClr val="00FF00"/>
    <a:srgbClr val="0066FF"/>
    <a:srgbClr val="3399FF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4.wmf"/><Relationship Id="rId7" Type="http://schemas.openxmlformats.org/officeDocument/2006/relationships/image" Target="../media/image34.wmf"/><Relationship Id="rId12" Type="http://schemas.openxmlformats.org/officeDocument/2006/relationships/image" Target="../media/image69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5.wmf"/><Relationship Id="rId11" Type="http://schemas.openxmlformats.org/officeDocument/2006/relationships/image" Target="../media/image68.wmf"/><Relationship Id="rId5" Type="http://schemas.openxmlformats.org/officeDocument/2006/relationships/image" Target="../media/image14.wmf"/><Relationship Id="rId10" Type="http://schemas.openxmlformats.org/officeDocument/2006/relationships/image" Target="../media/image67.wmf"/><Relationship Id="rId4" Type="http://schemas.openxmlformats.org/officeDocument/2006/relationships/image" Target="../media/image13.wmf"/><Relationship Id="rId9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3.wmf"/><Relationship Id="rId7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34.wmf"/><Relationship Id="rId11" Type="http://schemas.openxmlformats.org/officeDocument/2006/relationships/image" Target="../media/image74.wmf"/><Relationship Id="rId5" Type="http://schemas.openxmlformats.org/officeDocument/2006/relationships/image" Target="../media/image65.wmf"/><Relationship Id="rId10" Type="http://schemas.openxmlformats.org/officeDocument/2006/relationships/image" Target="../media/image68.wmf"/><Relationship Id="rId4" Type="http://schemas.openxmlformats.org/officeDocument/2006/relationships/image" Target="../media/image14.wmf"/><Relationship Id="rId9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3.wmf"/><Relationship Id="rId7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34.wmf"/><Relationship Id="rId5" Type="http://schemas.openxmlformats.org/officeDocument/2006/relationships/image" Target="../media/image65.wmf"/><Relationship Id="rId10" Type="http://schemas.openxmlformats.org/officeDocument/2006/relationships/image" Target="../media/image68.wmf"/><Relationship Id="rId4" Type="http://schemas.openxmlformats.org/officeDocument/2006/relationships/image" Target="../media/image14.wmf"/><Relationship Id="rId9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11" Type="http://schemas.openxmlformats.org/officeDocument/2006/relationships/image" Target="../media/image124.wmf"/><Relationship Id="rId5" Type="http://schemas.openxmlformats.org/officeDocument/2006/relationships/image" Target="../media/image11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10" Type="http://schemas.openxmlformats.org/officeDocument/2006/relationships/image" Target="../media/image133.wmf"/><Relationship Id="rId4" Type="http://schemas.openxmlformats.org/officeDocument/2006/relationships/image" Target="../media/image109.wmf"/><Relationship Id="rId9" Type="http://schemas.openxmlformats.org/officeDocument/2006/relationships/image" Target="../media/image1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08.wmf"/><Relationship Id="rId7" Type="http://schemas.openxmlformats.org/officeDocument/2006/relationships/image" Target="../media/image134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9" Type="http://schemas.openxmlformats.org/officeDocument/2006/relationships/image" Target="../media/image133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08.wmf"/><Relationship Id="rId7" Type="http://schemas.openxmlformats.org/officeDocument/2006/relationships/image" Target="../media/image13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9" Type="http://schemas.openxmlformats.org/officeDocument/2006/relationships/image" Target="../media/image1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15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C588BD-4FBE-4B4B-84F3-4E9F931C68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09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509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09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09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09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923540-0FA7-4323-BEC4-7DC0A0D034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2D29B-3A21-4431-9A6C-B385146A4A20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F5D-F463-45E1-ADE1-B8C655697610}" type="slidenum">
              <a:rPr lang="en-US"/>
              <a:pPr/>
              <a:t>10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7C167-FAED-499D-BC69-CFB5094E9A9D}" type="slidenum">
              <a:rPr lang="en-US"/>
              <a:pPr/>
              <a:t>11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FB1A9-6205-429A-B286-5E2CA743647B}" type="slidenum">
              <a:rPr lang="en-US"/>
              <a:pPr/>
              <a:t>12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5D506-C8A1-4523-8F13-844DC970E321}" type="slidenum">
              <a:rPr lang="en-US"/>
              <a:pPr/>
              <a:t>13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CE232-FE9F-4E3E-94BF-4AE05E207F1B}" type="slidenum">
              <a:rPr lang="en-US"/>
              <a:pPr/>
              <a:t>14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30AAF-936B-4CFD-9ED4-AC9B963675C9}" type="slidenum">
              <a:rPr lang="en-US"/>
              <a:pPr/>
              <a:t>15</a:t>
            </a:fld>
            <a:endParaRPr lang="en-US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E7472-CD46-4D4C-ACD3-6981FD3CD8A6}" type="slidenum">
              <a:rPr lang="en-US"/>
              <a:pPr/>
              <a:t>16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95569-3ECC-4592-8D3D-BB0633C0C481}" type="slidenum">
              <a:rPr lang="en-US"/>
              <a:pPr/>
              <a:t>17</a:t>
            </a:fld>
            <a:endParaRPr lang="en-US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F02C8-BFDD-49DC-AA8F-F81B658B3ECD}" type="slidenum">
              <a:rPr lang="en-US"/>
              <a:pPr/>
              <a:t>18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9D5CB-88D4-4868-AD82-30347EB2862B}" type="slidenum">
              <a:rPr lang="en-US"/>
              <a:pPr/>
              <a:t>19</a:t>
            </a:fld>
            <a:endParaRPr lang="en-US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5E9B6-28B4-4661-BE80-F70256A98D28}" type="slidenum">
              <a:rPr lang="en-US"/>
              <a:pPr/>
              <a:t>2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BAADDA-50EB-4098-8C8E-B5B5887CB0CC}" type="slidenum">
              <a:rPr lang="en-US"/>
              <a:pPr/>
              <a:t>20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F9837-9C14-4DA5-AC71-FFB7885EC2E0}" type="slidenum">
              <a:rPr lang="en-US"/>
              <a:pPr/>
              <a:t>21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B051F-32B2-47A4-8FC3-9586463D48AA}" type="slidenum">
              <a:rPr lang="en-US"/>
              <a:pPr/>
              <a:t>22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996EB-D9BC-4552-8DE6-7450AD54C95B}" type="slidenum">
              <a:rPr lang="en-US"/>
              <a:pPr/>
              <a:t>23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3146A-803F-4903-B957-26ABD52B1668}" type="slidenum">
              <a:rPr lang="en-US"/>
              <a:pPr/>
              <a:t>24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25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26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27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28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29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ADFEC-BB64-4949-A879-7562FFE43FAB}" type="slidenum">
              <a:rPr lang="en-US"/>
              <a:pPr/>
              <a:t>3</a:t>
            </a:fld>
            <a:endParaRPr 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30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31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32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33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34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BF1C9-C5F5-46E2-BC79-C64109998A06}" type="slidenum">
              <a:rPr lang="en-US"/>
              <a:pPr/>
              <a:t>35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A6DE0-F630-49C8-84D2-878BF86FFDF0}" type="slidenum">
              <a:rPr lang="en-US"/>
              <a:pPr/>
              <a:t>4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AE93D-9677-4ED3-B676-83BD79BC672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E4FB0-604B-4288-9D5A-126009B9963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08D0B-DB83-4A4E-AB3F-155FFA49D4A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B5B11-DB41-4EDD-91E9-5D7E86502518}" type="slidenum">
              <a:rPr lang="en-US"/>
              <a:pPr/>
              <a:t>8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431B9-2503-455F-B1CF-3E40A00D8F88}" type="slidenum">
              <a:rPr lang="en-US"/>
              <a:pPr/>
              <a:t>9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3E2D262-7F60-4598-A98E-2C05508F2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EC6743B-7613-4586-9CC2-687B6DED2623}" type="slidenum">
              <a:rPr lang="en-US" b="0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b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34.wmf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53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7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79.bin"/><Relationship Id="rId26" Type="http://schemas.openxmlformats.org/officeDocument/2006/relationships/image" Target="../media/image68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81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34.wmf"/><Relationship Id="rId25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13.wmf"/><Relationship Id="rId24" Type="http://schemas.openxmlformats.org/officeDocument/2006/relationships/image" Target="../media/image67.wmf"/><Relationship Id="rId5" Type="http://schemas.openxmlformats.org/officeDocument/2006/relationships/image" Target="../media/image62.wmf"/><Relationship Id="rId15" Type="http://schemas.openxmlformats.org/officeDocument/2006/relationships/image" Target="../media/image65.wmf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69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77.bin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8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92.bin"/><Relationship Id="rId26" Type="http://schemas.openxmlformats.org/officeDocument/2006/relationships/image" Target="../media/image74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94.bin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72.wmf"/><Relationship Id="rId25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.bin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4.wmf"/><Relationship Id="rId24" Type="http://schemas.openxmlformats.org/officeDocument/2006/relationships/image" Target="../media/image68.wmf"/><Relationship Id="rId5" Type="http://schemas.openxmlformats.org/officeDocument/2006/relationships/image" Target="../media/image70.wmf"/><Relationship Id="rId15" Type="http://schemas.openxmlformats.org/officeDocument/2006/relationships/image" Target="../media/image34.wmf"/><Relationship Id="rId23" Type="http://schemas.openxmlformats.org/officeDocument/2006/relationships/oleObject" Target="../embeddings/oleObject95.bin"/><Relationship Id="rId10" Type="http://schemas.openxmlformats.org/officeDocument/2006/relationships/oleObject" Target="../embeddings/oleObject88.bin"/><Relationship Id="rId19" Type="http://schemas.openxmlformats.org/officeDocument/2006/relationships/oleObject" Target="../embeddings/oleObject93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90.bin"/><Relationship Id="rId22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104.bin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106.bin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4.wmf"/><Relationship Id="rId24" Type="http://schemas.openxmlformats.org/officeDocument/2006/relationships/image" Target="../media/image68.wmf"/><Relationship Id="rId5" Type="http://schemas.openxmlformats.org/officeDocument/2006/relationships/image" Target="../media/image75.wmf"/><Relationship Id="rId15" Type="http://schemas.openxmlformats.org/officeDocument/2006/relationships/image" Target="../media/image34.wmf"/><Relationship Id="rId23" Type="http://schemas.openxmlformats.org/officeDocument/2006/relationships/oleObject" Target="../embeddings/oleObject107.bin"/><Relationship Id="rId10" Type="http://schemas.openxmlformats.org/officeDocument/2006/relationships/oleObject" Target="../embeddings/oleObject100.bin"/><Relationship Id="rId19" Type="http://schemas.openxmlformats.org/officeDocument/2006/relationships/oleObject" Target="../embeddings/oleObject105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02.bin"/><Relationship Id="rId22" Type="http://schemas.openxmlformats.org/officeDocument/2006/relationships/image" Target="../media/image7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8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8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8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9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9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2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103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5.e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02.wmf"/><Relationship Id="rId5" Type="http://schemas.openxmlformats.org/officeDocument/2006/relationships/image" Target="../media/image100.wmf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13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42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1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38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4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150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22.wmf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20.wmf"/><Relationship Id="rId25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151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17.wmf"/><Relationship Id="rId24" Type="http://schemas.openxmlformats.org/officeDocument/2006/relationships/oleObject" Target="../embeddings/oleObject153.bin"/><Relationship Id="rId5" Type="http://schemas.openxmlformats.org/officeDocument/2006/relationships/image" Target="../media/image114.wmf"/><Relationship Id="rId15" Type="http://schemas.openxmlformats.org/officeDocument/2006/relationships/image" Target="../media/image119.wmf"/><Relationship Id="rId23" Type="http://schemas.openxmlformats.org/officeDocument/2006/relationships/image" Target="../media/image123.wmf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121.w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16.wmf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13" Type="http://schemas.openxmlformats.org/officeDocument/2006/relationships/image" Target="../media/image129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55.bin"/><Relationship Id="rId11" Type="http://schemas.openxmlformats.org/officeDocument/2006/relationships/image" Target="../media/image128.wmf"/><Relationship Id="rId5" Type="http://schemas.openxmlformats.org/officeDocument/2006/relationships/image" Target="../media/image125.wmf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5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67.bin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132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64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6.bin"/><Relationship Id="rId20" Type="http://schemas.openxmlformats.org/officeDocument/2006/relationships/oleObject" Target="../embeddings/oleObject168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23" Type="http://schemas.openxmlformats.org/officeDocument/2006/relationships/image" Target="../media/image133.wmf"/><Relationship Id="rId10" Type="http://schemas.openxmlformats.org/officeDocument/2006/relationships/oleObject" Target="../embeddings/oleObject163.bin"/><Relationship Id="rId19" Type="http://schemas.openxmlformats.org/officeDocument/2006/relationships/image" Target="../media/image131.wmf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65.bin"/><Relationship Id="rId22" Type="http://schemas.openxmlformats.org/officeDocument/2006/relationships/oleObject" Target="../embeddings/oleObject16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77.bin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133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74.bin"/><Relationship Id="rId1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6.bin"/><Relationship Id="rId20" Type="http://schemas.openxmlformats.org/officeDocument/2006/relationships/oleObject" Target="../embeddings/oleObject178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73.bin"/><Relationship Id="rId19" Type="http://schemas.openxmlformats.org/officeDocument/2006/relationships/image" Target="../media/image132.wmf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7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86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83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5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82.bin"/><Relationship Id="rId19" Type="http://schemas.openxmlformats.org/officeDocument/2006/relationships/image" Target="../media/image135.wmf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8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94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133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91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3.bin"/><Relationship Id="rId20" Type="http://schemas.openxmlformats.org/officeDocument/2006/relationships/oleObject" Target="../embeddings/oleObject195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90.bin"/><Relationship Id="rId19" Type="http://schemas.openxmlformats.org/officeDocument/2006/relationships/image" Target="../media/image132.wmf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9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4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41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image" Target="../media/image36.wmf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43.bin"/><Relationship Id="rId5" Type="http://schemas.openxmlformats.org/officeDocument/2006/relationships/image" Target="../media/image13.wmf"/><Relationship Id="rId15" Type="http://schemas.openxmlformats.org/officeDocument/2006/relationships/image" Target="../media/image35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45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40.bin"/><Relationship Id="rId31" Type="http://schemas.openxmlformats.org/officeDocument/2006/relationships/image" Target="../media/image4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828925" y="2401888"/>
            <a:ext cx="3284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/>
              <a:t>Prof. David R. Jackson</a:t>
            </a:r>
          </a:p>
          <a:p>
            <a:pPr algn="ctr" eaLnBrk="0" hangingPunct="0"/>
            <a:r>
              <a:rPr lang="en-US" sz="2400" b="0"/>
              <a:t>ECE Dept.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452288" y="16367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FF9933"/>
                </a:solidFill>
              </a:rPr>
              <a:t>Spring </a:t>
            </a:r>
            <a:r>
              <a:rPr lang="en-US" sz="2400" dirty="0" smtClean="0">
                <a:solidFill>
                  <a:srgbClr val="FF9933"/>
                </a:solidFill>
              </a:rPr>
              <a:t>2016</a:t>
            </a:r>
            <a:endParaRPr lang="en-US" sz="3200" b="0" dirty="0">
              <a:solidFill>
                <a:srgbClr val="FF9933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556000" y="4003675"/>
            <a:ext cx="326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b="0">
                <a:solidFill>
                  <a:schemeClr val="bg1"/>
                </a:solidFill>
              </a:rPr>
              <a:t>Notes 42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298825" y="64135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6341 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533900" y="3825875"/>
            <a:ext cx="326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b="0" dirty="0">
                <a:solidFill>
                  <a:srgbClr val="0000FF"/>
                </a:solidFill>
              </a:rPr>
              <a:t>Notes </a:t>
            </a:r>
            <a:r>
              <a:rPr lang="en-US" sz="4000" b="0" dirty="0" smtClean="0">
                <a:solidFill>
                  <a:srgbClr val="0000FF"/>
                </a:solidFill>
              </a:rPr>
              <a:t>43</a:t>
            </a:r>
            <a:endParaRPr lang="en-US" sz="4000" b="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 descr="Animated image of spherical waves coming from a point source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95" y="4079752"/>
            <a:ext cx="24511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812801" y="1616075"/>
            <a:ext cx="7145338" cy="2652713"/>
            <a:chOff x="812801" y="1616075"/>
            <a:chExt cx="7145338" cy="2652713"/>
          </a:xfrm>
        </p:grpSpPr>
        <p:graphicFrame>
          <p:nvGraphicFramePr>
            <p:cNvPr id="561184" name="Object 32"/>
            <p:cNvGraphicFramePr>
              <a:graphicFrameLocks noChangeAspect="1"/>
            </p:cNvGraphicFramePr>
            <p:nvPr/>
          </p:nvGraphicFramePr>
          <p:xfrm>
            <a:off x="2144714" y="3979863"/>
            <a:ext cx="2905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29" name="Equation" r:id="rId4" imgW="126720" imgH="126720" progId="Equation.DSMT4">
                    <p:embed/>
                  </p:oleObj>
                </mc:Choice>
                <mc:Fallback>
                  <p:oleObj name="Equation" r:id="rId4" imgW="126720" imgH="12672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4714" y="3979863"/>
                          <a:ext cx="290513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1186" name="Object 34"/>
            <p:cNvGraphicFramePr>
              <a:graphicFrameLocks noChangeAspect="1"/>
            </p:cNvGraphicFramePr>
            <p:nvPr/>
          </p:nvGraphicFramePr>
          <p:xfrm>
            <a:off x="4076701" y="2630488"/>
            <a:ext cx="668338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30" name="Equation" r:id="rId6" imgW="291960" imgH="241200" progId="Equation.DSMT4">
                    <p:embed/>
                  </p:oleObj>
                </mc:Choice>
                <mc:Fallback>
                  <p:oleObj name="Equation" r:id="rId6" imgW="291960" imgH="24120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6701" y="2630488"/>
                          <a:ext cx="668338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1192" name="Object 40"/>
            <p:cNvGraphicFramePr>
              <a:graphicFrameLocks noChangeAspect="1"/>
            </p:cNvGraphicFramePr>
            <p:nvPr/>
          </p:nvGraphicFramePr>
          <p:xfrm>
            <a:off x="6183314" y="1616075"/>
            <a:ext cx="73818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31" name="Equation" r:id="rId8" imgW="380880" imgH="177480" progId="Equation.DSMT4">
                    <p:embed/>
                  </p:oleObj>
                </mc:Choice>
                <mc:Fallback>
                  <p:oleObj name="Equation" r:id="rId8" imgW="380880" imgH="177480" progId="Equation.DSMT4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3314" y="1616075"/>
                          <a:ext cx="738188" cy="344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1193" name="Object 41"/>
            <p:cNvGraphicFramePr>
              <a:graphicFrameLocks noChangeAspect="1"/>
            </p:cNvGraphicFramePr>
            <p:nvPr/>
          </p:nvGraphicFramePr>
          <p:xfrm>
            <a:off x="6272214" y="2624138"/>
            <a:ext cx="365125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32" name="Equation" r:id="rId10" imgW="215640" imgH="177480" progId="Equation.DSMT4">
                    <p:embed/>
                  </p:oleObj>
                </mc:Choice>
                <mc:Fallback>
                  <p:oleObj name="Equation" r:id="rId10" imgW="215640" imgH="177480" progId="Equation.DSMT4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2214" y="2624138"/>
                          <a:ext cx="365125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1195" name="Object 43"/>
            <p:cNvGraphicFramePr>
              <a:graphicFrameLocks noChangeAspect="1"/>
            </p:cNvGraphicFramePr>
            <p:nvPr/>
          </p:nvGraphicFramePr>
          <p:xfrm>
            <a:off x="1647825" y="1663700"/>
            <a:ext cx="8858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33" name="Equation" r:id="rId12" imgW="482400" imgH="253800" progId="Equation.DSMT4">
                    <p:embed/>
                  </p:oleObj>
                </mc:Choice>
                <mc:Fallback>
                  <p:oleObj name="Equation" r:id="rId12" imgW="482400" imgH="253800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7825" y="1663700"/>
                          <a:ext cx="885825" cy="4635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1205" name="Group 53"/>
            <p:cNvGrpSpPr>
              <a:grpSpLocks/>
            </p:cNvGrpSpPr>
            <p:nvPr/>
          </p:nvGrpSpPr>
          <p:grpSpPr bwMode="auto">
            <a:xfrm>
              <a:off x="1638301" y="2339977"/>
              <a:ext cx="203200" cy="1171576"/>
              <a:chOff x="632" y="1362"/>
              <a:chExt cx="128" cy="738"/>
            </a:xfrm>
          </p:grpSpPr>
          <p:sp>
            <p:nvSpPr>
              <p:cNvPr id="561201" name="Line 49"/>
              <p:cNvSpPr>
                <a:spLocks noChangeShapeType="1"/>
              </p:cNvSpPr>
              <p:nvPr/>
            </p:nvSpPr>
            <p:spPr bwMode="auto">
              <a:xfrm flipV="1">
                <a:off x="689" y="1362"/>
                <a:ext cx="4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202" name="Line 50"/>
              <p:cNvSpPr>
                <a:spLocks noChangeShapeType="1"/>
              </p:cNvSpPr>
              <p:nvPr/>
            </p:nvSpPr>
            <p:spPr bwMode="auto">
              <a:xfrm>
                <a:off x="692" y="1866"/>
                <a:ext cx="0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200" name="Rectangle 48"/>
              <p:cNvSpPr>
                <a:spLocks noChangeArrowheads="1"/>
              </p:cNvSpPr>
              <p:nvPr/>
            </p:nvSpPr>
            <p:spPr bwMode="auto">
              <a:xfrm>
                <a:off x="632" y="1552"/>
                <a:ext cx="128" cy="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1203" name="Line 51"/>
            <p:cNvSpPr>
              <a:spLocks noChangeShapeType="1"/>
            </p:cNvSpPr>
            <p:nvPr/>
          </p:nvSpPr>
          <p:spPr bwMode="auto">
            <a:xfrm flipV="1">
              <a:off x="1733551" y="2322513"/>
              <a:ext cx="53340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1204" name="Line 52"/>
            <p:cNvSpPr>
              <a:spLocks noChangeShapeType="1"/>
            </p:cNvSpPr>
            <p:nvPr/>
          </p:nvSpPr>
          <p:spPr bwMode="auto">
            <a:xfrm flipV="1">
              <a:off x="1739076" y="3517900"/>
              <a:ext cx="5335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1188" name="Group 36"/>
            <p:cNvGrpSpPr>
              <a:grpSpLocks/>
            </p:cNvGrpSpPr>
            <p:nvPr/>
          </p:nvGrpSpPr>
          <p:grpSpPr bwMode="auto">
            <a:xfrm rot="5400000">
              <a:off x="6337301" y="2055813"/>
              <a:ext cx="406400" cy="531813"/>
              <a:chOff x="1288" y="1879"/>
              <a:chExt cx="256" cy="335"/>
            </a:xfrm>
          </p:grpSpPr>
          <p:sp>
            <p:nvSpPr>
              <p:cNvPr id="561189" name="Oval 37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1190" name="Text Box 38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+</a:t>
                </a:r>
              </a:p>
            </p:txBody>
          </p:sp>
          <p:sp>
            <p:nvSpPr>
              <p:cNvPr id="561191" name="Text Box 39"/>
              <p:cNvSpPr txBox="1">
                <a:spLocks noChangeArrowheads="1"/>
              </p:cNvSpPr>
              <p:nvPr/>
            </p:nvSpPr>
            <p:spPr bwMode="auto">
              <a:xfrm>
                <a:off x="1334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-</a:t>
                </a:r>
              </a:p>
            </p:txBody>
          </p:sp>
        </p:grpSp>
        <p:sp>
          <p:nvSpPr>
            <p:cNvPr id="561207" name="Rectangle 55"/>
            <p:cNvSpPr>
              <a:spLocks noChangeArrowheads="1"/>
            </p:cNvSpPr>
            <p:nvPr/>
          </p:nvSpPr>
          <p:spPr bwMode="auto">
            <a:xfrm>
              <a:off x="6971476" y="2654300"/>
              <a:ext cx="203200" cy="50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208" name="Line 56"/>
            <p:cNvSpPr>
              <a:spLocks noChangeShapeType="1"/>
            </p:cNvSpPr>
            <p:nvPr/>
          </p:nvSpPr>
          <p:spPr bwMode="auto">
            <a:xfrm flipV="1">
              <a:off x="7061201" y="2328863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1209" name="Line 57"/>
            <p:cNvSpPr>
              <a:spLocks noChangeShapeType="1"/>
            </p:cNvSpPr>
            <p:nvPr/>
          </p:nvSpPr>
          <p:spPr bwMode="auto">
            <a:xfrm flipH="1">
              <a:off x="7080189" y="3163888"/>
              <a:ext cx="3175" cy="350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1210" name="Line 58"/>
            <p:cNvSpPr>
              <a:spLocks noChangeShapeType="1"/>
            </p:cNvSpPr>
            <p:nvPr/>
          </p:nvSpPr>
          <p:spPr bwMode="auto">
            <a:xfrm>
              <a:off x="1727201" y="37592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1211" name="Line 59"/>
            <p:cNvSpPr>
              <a:spLocks noChangeShapeType="1"/>
            </p:cNvSpPr>
            <p:nvPr/>
          </p:nvSpPr>
          <p:spPr bwMode="auto">
            <a:xfrm>
              <a:off x="1726376" y="3886200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1212" name="Line 60"/>
            <p:cNvSpPr>
              <a:spLocks noChangeShapeType="1"/>
            </p:cNvSpPr>
            <p:nvPr/>
          </p:nvSpPr>
          <p:spPr bwMode="auto">
            <a:xfrm>
              <a:off x="1854201" y="2324100"/>
              <a:ext cx="355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1213" name="Object 61"/>
            <p:cNvGraphicFramePr>
              <a:graphicFrameLocks noChangeAspect="1"/>
            </p:cNvGraphicFramePr>
            <p:nvPr/>
          </p:nvGraphicFramePr>
          <p:xfrm>
            <a:off x="7289801" y="2630488"/>
            <a:ext cx="668338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34" name="Equation" r:id="rId14" imgW="291960" imgH="241200" progId="Equation.DSMT4">
                    <p:embed/>
                  </p:oleObj>
                </mc:Choice>
                <mc:Fallback>
                  <p:oleObj name="Equation" r:id="rId14" imgW="291960" imgH="241200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9801" y="2630488"/>
                          <a:ext cx="668338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1214" name="Object 62"/>
            <p:cNvGraphicFramePr>
              <a:graphicFrameLocks noChangeAspect="1"/>
            </p:cNvGraphicFramePr>
            <p:nvPr/>
          </p:nvGraphicFramePr>
          <p:xfrm>
            <a:off x="812801" y="2643188"/>
            <a:ext cx="668338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35" name="Equation" r:id="rId15" imgW="291960" imgH="241200" progId="Equation.DSMT4">
                    <p:embed/>
                  </p:oleObj>
                </mc:Choice>
                <mc:Fallback>
                  <p:oleObj name="Equation" r:id="rId15" imgW="291960" imgH="241200" progId="Equation.DSMT4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2801" y="2643188"/>
                          <a:ext cx="668338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1216" name="Text Box 64"/>
          <p:cNvSpPr txBox="1">
            <a:spLocks noChangeArrowheads="1"/>
          </p:cNvSpPr>
          <p:nvPr/>
        </p:nvSpPr>
        <p:spPr bwMode="auto">
          <a:xfrm>
            <a:off x="631825" y="4849813"/>
            <a:ext cx="8080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This figure shows how to calculate the Michalski normalized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0" dirty="0">
                <a:solidFill>
                  <a:srgbClr val="0000FF"/>
                </a:solidFill>
              </a:rPr>
              <a:t>current </a:t>
            </a:r>
            <a:r>
              <a:rPr lang="en-US" b="0" dirty="0" smtClean="0">
                <a:solidFill>
                  <a:srgbClr val="0000FF"/>
                </a:solidFill>
              </a:rPr>
              <a:t>function: it </a:t>
            </a:r>
            <a:r>
              <a:rPr lang="en-US" b="0" dirty="0">
                <a:solidFill>
                  <a:srgbClr val="0000FF"/>
                </a:solidFill>
              </a:rPr>
              <a:t>will </a:t>
            </a:r>
            <a:r>
              <a:rPr lang="en-US" b="0" dirty="0" smtClean="0">
                <a:solidFill>
                  <a:srgbClr val="0000FF"/>
                </a:solidFill>
              </a:rPr>
              <a:t>be </a:t>
            </a:r>
            <a:r>
              <a:rPr lang="en-US" b="0" dirty="0">
                <a:solidFill>
                  <a:srgbClr val="0000FF"/>
                </a:solidFill>
              </a:rPr>
              <a:t>calculated </a:t>
            </a:r>
            <a:r>
              <a:rPr lang="en-US" b="0" dirty="0" smtClean="0">
                <a:solidFill>
                  <a:srgbClr val="0000FF"/>
                </a:solidFill>
              </a:rPr>
              <a:t>later in these notes.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561217" name="Rectangle 65"/>
          <p:cNvSpPr>
            <a:spLocks noChangeArrowheads="1"/>
          </p:cNvSpPr>
          <p:nvPr/>
        </p:nvSpPr>
        <p:spPr bwMode="auto">
          <a:xfrm>
            <a:off x="1271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2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2207" name="Object 31"/>
          <p:cNvGraphicFramePr>
            <a:graphicFrameLocks noChangeAspect="1"/>
          </p:cNvGraphicFramePr>
          <p:nvPr/>
        </p:nvGraphicFramePr>
        <p:xfrm>
          <a:off x="1739900" y="1560513"/>
          <a:ext cx="51990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17" name="Equation" r:id="rId4" imgW="2260440" imgH="444240" progId="Equation.DSMT4">
                  <p:embed/>
                </p:oleObj>
              </mc:Choice>
              <mc:Fallback>
                <p:oleObj name="Equation" r:id="rId4" imgW="2260440" imgH="44424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560513"/>
                        <a:ext cx="5199063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208" name="Object 32"/>
          <p:cNvGraphicFramePr>
            <a:graphicFrameLocks noChangeAspect="1"/>
          </p:cNvGraphicFramePr>
          <p:nvPr/>
        </p:nvGraphicFramePr>
        <p:xfrm>
          <a:off x="657225" y="3616325"/>
          <a:ext cx="75549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18" name="Equation" r:id="rId6" imgW="3619440" imgH="444240" progId="Equation.DSMT4">
                  <p:embed/>
                </p:oleObj>
              </mc:Choice>
              <mc:Fallback>
                <p:oleObj name="Equation" r:id="rId6" imgW="3619440" imgH="44424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616325"/>
                        <a:ext cx="75549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209" name="Text Box 33"/>
          <p:cNvSpPr txBox="1">
            <a:spLocks noChangeArrowheads="1"/>
          </p:cNvSpPr>
          <p:nvPr/>
        </p:nvSpPr>
        <p:spPr bwMode="auto">
          <a:xfrm>
            <a:off x="200025" y="31607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Hence we have</a:t>
            </a:r>
          </a:p>
        </p:txBody>
      </p:sp>
      <p:graphicFrame>
        <p:nvGraphicFramePr>
          <p:cNvPr id="562210" name="Object 34"/>
          <p:cNvGraphicFramePr>
            <a:graphicFrameLocks noChangeAspect="1"/>
          </p:cNvGraphicFramePr>
          <p:nvPr/>
        </p:nvGraphicFramePr>
        <p:xfrm>
          <a:off x="1198563" y="5341938"/>
          <a:ext cx="68818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219" name="Equation" r:id="rId8" imgW="3327120" imgH="469800" progId="Equation.DSMT4">
                  <p:embed/>
                </p:oleObj>
              </mc:Choice>
              <mc:Fallback>
                <p:oleObj name="Equation" r:id="rId8" imgW="3327120" imgH="4698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5341938"/>
                        <a:ext cx="68818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211" name="Text Box 35"/>
          <p:cNvSpPr txBox="1">
            <a:spLocks noChangeArrowheads="1"/>
          </p:cNvSpPr>
          <p:nvPr/>
        </p:nvSpPr>
        <p:spPr bwMode="auto">
          <a:xfrm>
            <a:off x="746125" y="50657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562212" name="Text Box 36"/>
          <p:cNvSpPr txBox="1">
            <a:spLocks noChangeArrowheads="1"/>
          </p:cNvSpPr>
          <p:nvPr/>
        </p:nvSpPr>
        <p:spPr bwMode="auto">
          <a:xfrm>
            <a:off x="492125" y="1090613"/>
            <a:ext cx="3865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Return to the calculation of the field:</a:t>
            </a:r>
          </a:p>
        </p:txBody>
      </p:sp>
      <p:sp>
        <p:nvSpPr>
          <p:cNvPr id="562213" name="Rectangle 37"/>
          <p:cNvSpPr>
            <a:spLocks noChangeArrowheads="1"/>
          </p:cNvSpPr>
          <p:nvPr/>
        </p:nvSpPr>
        <p:spPr bwMode="auto">
          <a:xfrm>
            <a:off x="1271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2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2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210" name="Object 10"/>
          <p:cNvGraphicFramePr>
            <a:graphicFrameLocks noChangeAspect="1"/>
          </p:cNvGraphicFramePr>
          <p:nvPr/>
        </p:nvGraphicFramePr>
        <p:xfrm>
          <a:off x="842963" y="1163638"/>
          <a:ext cx="7250112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2" name="Equation" r:id="rId4" imgW="3327120" imgH="469800" progId="Equation.DSMT4">
                  <p:embed/>
                </p:oleObj>
              </mc:Choice>
              <mc:Fallback>
                <p:oleObj name="Equation" r:id="rId4" imgW="332712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163638"/>
                        <a:ext cx="7250112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12" name="Text Box 12"/>
          <p:cNvSpPr txBox="1">
            <a:spLocks noChangeArrowheads="1"/>
          </p:cNvSpPr>
          <p:nvPr/>
        </p:nvSpPr>
        <p:spPr bwMode="auto">
          <a:xfrm>
            <a:off x="1266825" y="2919413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Note: </a:t>
            </a:r>
          </a:p>
        </p:txBody>
      </p:sp>
      <p:graphicFrame>
        <p:nvGraphicFramePr>
          <p:cNvPr id="563213" name="Object 13"/>
          <p:cNvGraphicFramePr>
            <a:graphicFrameLocks noChangeAspect="1"/>
          </p:cNvGraphicFramePr>
          <p:nvPr/>
        </p:nvGraphicFramePr>
        <p:xfrm>
          <a:off x="2176464" y="2899352"/>
          <a:ext cx="9890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3" name="Equation" r:id="rId6" imgW="419040" imgH="215640" progId="Equation.DSMT4">
                  <p:embed/>
                </p:oleObj>
              </mc:Choice>
              <mc:Fallback>
                <p:oleObj name="Equation" r:id="rId6" imgW="419040" imgH="215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4" y="2899352"/>
                        <a:ext cx="9890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14" name="Text Box 14"/>
          <p:cNvSpPr txBox="1">
            <a:spLocks noChangeArrowheads="1"/>
          </p:cNvSpPr>
          <p:nvPr/>
        </p:nvSpPr>
        <p:spPr bwMode="auto">
          <a:xfrm>
            <a:off x="3140000" y="2931288"/>
            <a:ext cx="242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is only a function of </a:t>
            </a:r>
          </a:p>
        </p:txBody>
      </p:sp>
      <p:graphicFrame>
        <p:nvGraphicFramePr>
          <p:cNvPr id="563215" name="Object 15"/>
          <p:cNvGraphicFramePr>
            <a:graphicFrameLocks noChangeAspect="1"/>
          </p:cNvGraphicFramePr>
          <p:nvPr/>
        </p:nvGraphicFramePr>
        <p:xfrm>
          <a:off x="5531475" y="2943163"/>
          <a:ext cx="3302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4" name="Equation" r:id="rId8" imgW="139680" imgH="190440" progId="Equation.DSMT4">
                  <p:embed/>
                </p:oleObj>
              </mc:Choice>
              <mc:Fallback>
                <p:oleObj name="Equation" r:id="rId8" imgW="139680" imgH="1904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475" y="2943163"/>
                        <a:ext cx="3302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16" name="Text Box 16"/>
          <p:cNvSpPr txBox="1">
            <a:spLocks noChangeArrowheads="1"/>
          </p:cNvSpPr>
          <p:nvPr/>
        </p:nvSpPr>
        <p:spPr bwMode="auto">
          <a:xfrm>
            <a:off x="593725" y="4240213"/>
            <a:ext cx="3513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Change to </a:t>
            </a:r>
            <a:r>
              <a:rPr lang="en-US" sz="2000" b="0" dirty="0">
                <a:solidFill>
                  <a:srgbClr val="FF0000"/>
                </a:solidFill>
              </a:rPr>
              <a:t>polar coordinates</a:t>
            </a:r>
            <a:r>
              <a:rPr lang="en-US" sz="2000" b="0" dirty="0">
                <a:solidFill>
                  <a:srgbClr val="0000FF"/>
                </a:solidFill>
              </a:rPr>
              <a:t>: </a:t>
            </a:r>
          </a:p>
        </p:txBody>
      </p:sp>
      <p:graphicFrame>
        <p:nvGraphicFramePr>
          <p:cNvPr id="563217" name="Object 17"/>
          <p:cNvGraphicFramePr>
            <a:graphicFrameLocks noChangeAspect="1"/>
          </p:cNvGraphicFramePr>
          <p:nvPr/>
        </p:nvGraphicFramePr>
        <p:xfrm>
          <a:off x="2879725" y="4918075"/>
          <a:ext cx="15890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5" name="Equation" r:id="rId10" imgW="672840" imgH="444240" progId="Equation.DSMT4">
                  <p:embed/>
                </p:oleObj>
              </mc:Choice>
              <mc:Fallback>
                <p:oleObj name="Equation" r:id="rId10" imgW="672840" imgH="4442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4918075"/>
                        <a:ext cx="158908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8" name="Object 18"/>
          <p:cNvGraphicFramePr>
            <a:graphicFrameLocks noChangeAspect="1"/>
          </p:cNvGraphicFramePr>
          <p:nvPr/>
        </p:nvGraphicFramePr>
        <p:xfrm>
          <a:off x="847725" y="4995863"/>
          <a:ext cx="14097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6" name="Equation" r:id="rId12" imgW="596880" imgH="368280" progId="Equation.DSMT4">
                  <p:embed/>
                </p:oleObj>
              </mc:Choice>
              <mc:Fallback>
                <p:oleObj name="Equation" r:id="rId12" imgW="596880" imgH="3682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995863"/>
                        <a:ext cx="14097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9" name="Object 19"/>
          <p:cNvGraphicFramePr>
            <a:graphicFrameLocks noChangeAspect="1"/>
          </p:cNvGraphicFramePr>
          <p:nvPr/>
        </p:nvGraphicFramePr>
        <p:xfrm>
          <a:off x="5453063" y="5149850"/>
          <a:ext cx="24876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7" name="Equation" r:id="rId14" imgW="1054080" imgH="215640" progId="Equation.DSMT4">
                  <p:embed/>
                </p:oleObj>
              </mc:Choice>
              <mc:Fallback>
                <p:oleObj name="Equation" r:id="rId14" imgW="1054080" imgH="2156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149850"/>
                        <a:ext cx="24876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20" name="Rectangle 20"/>
          <p:cNvSpPr>
            <a:spLocks noChangeArrowheads="1"/>
          </p:cNvSpPr>
          <p:nvPr/>
        </p:nvSpPr>
        <p:spPr bwMode="auto">
          <a:xfrm>
            <a:off x="12207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4231" name="Object 7"/>
          <p:cNvGraphicFramePr>
            <a:graphicFrameLocks noChangeAspect="1"/>
          </p:cNvGraphicFramePr>
          <p:nvPr/>
        </p:nvGraphicFramePr>
        <p:xfrm>
          <a:off x="725488" y="1079500"/>
          <a:ext cx="70389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1" name="Equation" r:id="rId4" imgW="3327120" imgH="469800" progId="Equation.DSMT4">
                  <p:embed/>
                </p:oleObj>
              </mc:Choice>
              <mc:Fallback>
                <p:oleObj name="Equation" r:id="rId4" imgW="332712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079500"/>
                        <a:ext cx="70389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40" name="Object 16"/>
          <p:cNvGraphicFramePr>
            <a:graphicFrameLocks noChangeAspect="1"/>
          </p:cNvGraphicFramePr>
          <p:nvPr/>
        </p:nvGraphicFramePr>
        <p:xfrm>
          <a:off x="254000" y="3024188"/>
          <a:ext cx="823118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2" name="Equation" r:id="rId6" imgW="4000320" imgH="469800" progId="Equation.DSMT4">
                  <p:embed/>
                </p:oleObj>
              </mc:Choice>
              <mc:Fallback>
                <p:oleObj name="Equation" r:id="rId6" imgW="4000320" imgH="469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024188"/>
                        <a:ext cx="8231188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41" name="Object 17"/>
          <p:cNvGraphicFramePr>
            <a:graphicFrameLocks noChangeAspect="1"/>
          </p:cNvGraphicFramePr>
          <p:nvPr/>
        </p:nvGraphicFramePr>
        <p:xfrm>
          <a:off x="811213" y="5065713"/>
          <a:ext cx="73056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3" name="Equation" r:id="rId8" imgW="3517560" imgH="469800" progId="Equation.DSMT4">
                  <p:embed/>
                </p:oleObj>
              </mc:Choice>
              <mc:Fallback>
                <p:oleObj name="Equation" r:id="rId8" imgW="3517560" imgH="469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5065713"/>
                        <a:ext cx="73056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242" name="AutoShape 18"/>
          <p:cNvSpPr>
            <a:spLocks noChangeArrowheads="1"/>
          </p:cNvSpPr>
          <p:nvPr/>
        </p:nvSpPr>
        <p:spPr bwMode="auto">
          <a:xfrm>
            <a:off x="4292600" y="2349500"/>
            <a:ext cx="304800" cy="482600"/>
          </a:xfrm>
          <a:prstGeom prst="downArrow">
            <a:avLst>
              <a:gd name="adj1" fmla="val 50000"/>
              <a:gd name="adj2" fmla="val 39583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43" name="AutoShape 19"/>
          <p:cNvSpPr>
            <a:spLocks noChangeArrowheads="1"/>
          </p:cNvSpPr>
          <p:nvPr/>
        </p:nvSpPr>
        <p:spPr bwMode="auto">
          <a:xfrm>
            <a:off x="4279900" y="4178300"/>
            <a:ext cx="304800" cy="482600"/>
          </a:xfrm>
          <a:prstGeom prst="downArrow">
            <a:avLst>
              <a:gd name="adj1" fmla="val 50000"/>
              <a:gd name="adj2" fmla="val 39583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44" name="Rectangle 20"/>
          <p:cNvSpPr>
            <a:spLocks noChangeArrowheads="1"/>
          </p:cNvSpPr>
          <p:nvPr/>
        </p:nvSpPr>
        <p:spPr bwMode="auto">
          <a:xfrm>
            <a:off x="1271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2387600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Switch to polar coordinates</a:t>
            </a:r>
            <a:endParaRPr lang="en-US" sz="1600" b="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5300663" y="2656884"/>
          <a:ext cx="1824037" cy="37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4" name="Equation" r:id="rId10" imgW="1054080" imgH="215640" progId="Equation.DSMT4">
                  <p:embed/>
                </p:oleObj>
              </mc:Choice>
              <mc:Fallback>
                <p:oleObj name="Equation" r:id="rId10" imgW="1054080" imgH="2156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2656884"/>
                        <a:ext cx="1824037" cy="373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5257" name="Object 9"/>
          <p:cNvGraphicFramePr>
            <a:graphicFrameLocks noChangeAspect="1"/>
          </p:cNvGraphicFramePr>
          <p:nvPr/>
        </p:nvGraphicFramePr>
        <p:xfrm>
          <a:off x="996950" y="1206500"/>
          <a:ext cx="67278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4" name="Equation" r:id="rId4" imgW="3352680" imgH="469800" progId="Equation.DSMT4">
                  <p:embed/>
                </p:oleObj>
              </mc:Choice>
              <mc:Fallback>
                <p:oleObj name="Equation" r:id="rId4" imgW="335268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206500"/>
                        <a:ext cx="67278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60" name="Object 12"/>
          <p:cNvGraphicFramePr>
            <a:graphicFrameLocks noChangeAspect="1"/>
          </p:cNvGraphicFramePr>
          <p:nvPr/>
        </p:nvGraphicFramePr>
        <p:xfrm>
          <a:off x="1352550" y="2911475"/>
          <a:ext cx="63261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5" name="Equation" r:id="rId6" imgW="2908080" imgH="419040" progId="Equation.DSMT4">
                  <p:embed/>
                </p:oleObj>
              </mc:Choice>
              <mc:Fallback>
                <p:oleObj name="Equation" r:id="rId6" imgW="2908080" imgH="419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2911475"/>
                        <a:ext cx="63261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5261" name="Text Box 13"/>
          <p:cNvSpPr txBox="1">
            <a:spLocks noChangeArrowheads="1"/>
          </p:cNvSpPr>
          <p:nvPr/>
        </p:nvSpPr>
        <p:spPr bwMode="auto">
          <a:xfrm>
            <a:off x="1175121" y="4098987"/>
            <a:ext cx="6840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We see </a:t>
            </a:r>
            <a:r>
              <a:rPr lang="en-US" b="0" dirty="0" smtClean="0">
                <a:solidFill>
                  <a:srgbClr val="0000FF"/>
                </a:solidFill>
              </a:rPr>
              <a:t>from this result that </a:t>
            </a:r>
            <a:r>
              <a:rPr lang="en-US" b="0" dirty="0">
                <a:solidFill>
                  <a:srgbClr val="0000FF"/>
                </a:solidFill>
              </a:rPr>
              <a:t>the vertical field of the vertical electric dipole </a:t>
            </a:r>
            <a:r>
              <a:rPr lang="en-US" b="0" dirty="0" smtClean="0">
                <a:solidFill>
                  <a:srgbClr val="0000FF"/>
                </a:solidFill>
              </a:rPr>
              <a:t>should not </a:t>
            </a:r>
            <a:r>
              <a:rPr lang="en-US" b="0" dirty="0">
                <a:solidFill>
                  <a:srgbClr val="0000FF"/>
                </a:solidFill>
              </a:rPr>
              <a:t>vary with angle </a:t>
            </a:r>
            <a:r>
              <a:rPr lang="en-US" b="0" i="1" dirty="0" smtClean="0">
                <a:solidFill>
                  <a:srgbClr val="0000FF"/>
                </a:solidFill>
                <a:sym typeface="Symbol" pitchFamily="18" charset="2"/>
              </a:rPr>
              <a:t></a:t>
            </a:r>
            <a:r>
              <a:rPr lang="en-US" b="0" dirty="0">
                <a:solidFill>
                  <a:srgbClr val="0000FF"/>
                </a:solidFill>
                <a:sym typeface="Symbol" pitchFamily="18" charset="2"/>
              </a:rPr>
              <a:t>.</a:t>
            </a:r>
          </a:p>
        </p:txBody>
      </p:sp>
      <p:graphicFrame>
        <p:nvGraphicFramePr>
          <p:cNvPr id="565262" name="Object 14"/>
          <p:cNvGraphicFramePr>
            <a:graphicFrameLocks noChangeAspect="1"/>
          </p:cNvGraphicFramePr>
          <p:nvPr/>
        </p:nvGraphicFramePr>
        <p:xfrm>
          <a:off x="3106738" y="5299075"/>
          <a:ext cx="40798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6" name="Equation" r:id="rId8" imgW="1726920" imgH="393480" progId="Equation.DSMT4">
                  <p:embed/>
                </p:oleObj>
              </mc:Choice>
              <mc:Fallback>
                <p:oleObj name="Equation" r:id="rId8" imgW="172692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299075"/>
                        <a:ext cx="40798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5263" name="Text Box 15"/>
          <p:cNvSpPr txBox="1">
            <a:spLocks noChangeArrowheads="1"/>
          </p:cNvSpPr>
          <p:nvPr/>
        </p:nvSpPr>
        <p:spPr bwMode="auto">
          <a:xfrm>
            <a:off x="1206458" y="5521429"/>
            <a:ext cx="1813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Integral identity:</a:t>
            </a:r>
            <a:endParaRPr lang="en-US" b="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565265" name="Rectangle 17"/>
          <p:cNvSpPr>
            <a:spLocks noChangeArrowheads="1"/>
          </p:cNvSpPr>
          <p:nvPr/>
        </p:nvSpPr>
        <p:spPr bwMode="auto">
          <a:xfrm>
            <a:off x="12207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835025" y="2335213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Use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1477963" y="2284413"/>
          <a:ext cx="12287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77" name="Equation" r:id="rId10" imgW="520560" imgH="203040" progId="Equation.DSMT4">
                  <p:embed/>
                </p:oleObj>
              </mc:Choice>
              <mc:Fallback>
                <p:oleObj name="Equation" r:id="rId10" imgW="520560" imgH="2030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2284413"/>
                        <a:ext cx="12287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6279" name="Object 7"/>
          <p:cNvGraphicFramePr>
            <a:graphicFrameLocks noChangeAspect="1"/>
          </p:cNvGraphicFramePr>
          <p:nvPr/>
        </p:nvGraphicFramePr>
        <p:xfrm>
          <a:off x="889000" y="2052638"/>
          <a:ext cx="703262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2" name="Equation" r:id="rId4" imgW="2793960" imgH="469800" progId="Equation.DSMT4">
                  <p:embed/>
                </p:oleObj>
              </mc:Choice>
              <mc:Fallback>
                <p:oleObj name="Equation" r:id="rId4" imgW="27939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2052638"/>
                        <a:ext cx="7032625" cy="11826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83" name="Text Box 11"/>
          <p:cNvSpPr txBox="1">
            <a:spLocks noChangeArrowheads="1"/>
          </p:cNvSpPr>
          <p:nvPr/>
        </p:nvSpPr>
        <p:spPr bwMode="auto">
          <a:xfrm>
            <a:off x="390525" y="1446213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Hence we have</a:t>
            </a:r>
            <a:endParaRPr lang="en-US" b="0" dirty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566284" name="Rectangle 12"/>
          <p:cNvSpPr>
            <a:spLocks noChangeArrowheads="1"/>
          </p:cNvSpPr>
          <p:nvPr/>
        </p:nvSpPr>
        <p:spPr bwMode="auto">
          <a:xfrm>
            <a:off x="13223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13560" y="4013200"/>
            <a:ext cx="495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This is the “Sommerfeld form” of the field. </a:t>
            </a:r>
            <a:endParaRPr lang="en-US" sz="20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7327" name="Text Box 31"/>
          <p:cNvSpPr txBox="1">
            <a:spLocks noChangeArrowheads="1"/>
          </p:cNvSpPr>
          <p:nvPr/>
        </p:nvSpPr>
        <p:spPr bwMode="auto">
          <a:xfrm>
            <a:off x="187325" y="827088"/>
            <a:ext cx="8041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We now return to the calculation of the Michalski normalized</a:t>
            </a:r>
            <a:r>
              <a:rPr lang="en-US" dirty="0"/>
              <a:t> </a:t>
            </a:r>
            <a:r>
              <a:rPr lang="en-US" b="0" dirty="0">
                <a:solidFill>
                  <a:srgbClr val="0000FF"/>
                </a:solidFill>
              </a:rPr>
              <a:t>current function.</a:t>
            </a:r>
          </a:p>
        </p:txBody>
      </p:sp>
      <p:graphicFrame>
        <p:nvGraphicFramePr>
          <p:cNvPr id="567329" name="Object 33"/>
          <p:cNvGraphicFramePr>
            <a:graphicFrameLocks noChangeAspect="1"/>
          </p:cNvGraphicFramePr>
          <p:nvPr/>
        </p:nvGraphicFramePr>
        <p:xfrm>
          <a:off x="2411413" y="4441825"/>
          <a:ext cx="392747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63" name="Equation" r:id="rId4" imgW="1663560" imgH="469800" progId="Equation.DSMT4">
                  <p:embed/>
                </p:oleObj>
              </mc:Choice>
              <mc:Fallback>
                <p:oleObj name="Equation" r:id="rId4" imgW="1663560" imgH="4698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441825"/>
                        <a:ext cx="392747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30" name="Object 34"/>
          <p:cNvGraphicFramePr>
            <a:graphicFrameLocks noChangeAspect="1"/>
          </p:cNvGraphicFramePr>
          <p:nvPr/>
        </p:nvGraphicFramePr>
        <p:xfrm>
          <a:off x="584200" y="5199063"/>
          <a:ext cx="11699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64" name="Equation" r:id="rId6" imgW="495000" imgH="164880" progId="Equation.DSMT4">
                  <p:embed/>
                </p:oleObj>
              </mc:Choice>
              <mc:Fallback>
                <p:oleObj name="Equation" r:id="rId6" imgW="495000" imgH="16488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5199063"/>
                        <a:ext cx="1169988" cy="390525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31" name="Object 35"/>
          <p:cNvGraphicFramePr>
            <a:graphicFrameLocks noChangeAspect="1"/>
          </p:cNvGraphicFramePr>
          <p:nvPr/>
        </p:nvGraphicFramePr>
        <p:xfrm>
          <a:off x="6978650" y="4419600"/>
          <a:ext cx="184785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65" name="Equation" r:id="rId8" imgW="952200" imgH="736560" progId="Equation.DSMT4">
                  <p:embed/>
                </p:oleObj>
              </mc:Choice>
              <mc:Fallback>
                <p:oleObj name="Equation" r:id="rId8" imgW="952200" imgH="73656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4419600"/>
                        <a:ext cx="1847850" cy="143033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36" name="Rectangle 40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47091" y="1634807"/>
            <a:ext cx="6985759" cy="2349500"/>
            <a:chOff x="828041" y="1911032"/>
            <a:chExt cx="6985759" cy="2349500"/>
          </a:xfrm>
        </p:grpSpPr>
        <p:graphicFrame>
          <p:nvGraphicFramePr>
            <p:cNvPr id="567304" name="Object 8"/>
            <p:cNvGraphicFramePr>
              <a:graphicFrameLocks noChangeAspect="1"/>
            </p:cNvGraphicFramePr>
            <p:nvPr/>
          </p:nvGraphicFramePr>
          <p:xfrm>
            <a:off x="2325690" y="4029075"/>
            <a:ext cx="232729" cy="231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66" name="Equation" r:id="rId10" imgW="126720" imgH="126720" progId="Equation.DSMT4">
                    <p:embed/>
                  </p:oleObj>
                </mc:Choice>
                <mc:Fallback>
                  <p:oleObj name="Equation" r:id="rId10" imgW="126720" imgH="1267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5690" y="4029075"/>
                          <a:ext cx="232729" cy="2314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7305" name="Object 9"/>
            <p:cNvGraphicFramePr>
              <a:graphicFrameLocks noChangeAspect="1"/>
            </p:cNvGraphicFramePr>
            <p:nvPr/>
          </p:nvGraphicFramePr>
          <p:xfrm>
            <a:off x="3558541" y="2905760"/>
            <a:ext cx="549736" cy="451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67" name="Equation" r:id="rId12" imgW="291960" imgH="241200" progId="Equation.DSMT4">
                    <p:embed/>
                  </p:oleObj>
                </mc:Choice>
                <mc:Fallback>
                  <p:oleObj name="Equation" r:id="rId12" imgW="291960" imgH="2412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8541" y="2905760"/>
                          <a:ext cx="549736" cy="4518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7306" name="Object 10"/>
            <p:cNvGraphicFramePr>
              <a:graphicFrameLocks noChangeAspect="1"/>
            </p:cNvGraphicFramePr>
            <p:nvPr/>
          </p:nvGraphicFramePr>
          <p:xfrm>
            <a:off x="6219826" y="1911032"/>
            <a:ext cx="677863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68" name="Equation" r:id="rId14" imgW="355320" imgH="177480" progId="Equation.DSMT4">
                    <p:embed/>
                  </p:oleObj>
                </mc:Choice>
                <mc:Fallback>
                  <p:oleObj name="Equation" r:id="rId14" imgW="35532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9826" y="1911032"/>
                          <a:ext cx="677863" cy="338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7307" name="Object 11"/>
            <p:cNvGraphicFramePr>
              <a:graphicFrameLocks noChangeAspect="1"/>
            </p:cNvGraphicFramePr>
            <p:nvPr/>
          </p:nvGraphicFramePr>
          <p:xfrm>
            <a:off x="6234115" y="2875280"/>
            <a:ext cx="364766" cy="299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69" name="Equation" r:id="rId16" imgW="215640" imgH="177480" progId="Equation.DSMT4">
                    <p:embed/>
                  </p:oleObj>
                </mc:Choice>
                <mc:Fallback>
                  <p:oleObj name="Equation" r:id="rId16" imgW="21564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4115" y="2875280"/>
                          <a:ext cx="364766" cy="2990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7308" name="Object 12"/>
            <p:cNvGraphicFramePr>
              <a:graphicFrameLocks noChangeAspect="1"/>
            </p:cNvGraphicFramePr>
            <p:nvPr/>
          </p:nvGraphicFramePr>
          <p:xfrm>
            <a:off x="1611313" y="1912938"/>
            <a:ext cx="8842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70" name="Equation" r:id="rId18" imgW="482400" imgH="253800" progId="Equation.DSMT4">
                    <p:embed/>
                  </p:oleObj>
                </mc:Choice>
                <mc:Fallback>
                  <p:oleObj name="Equation" r:id="rId18" imgW="482400" imgH="2538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1313" y="1912938"/>
                          <a:ext cx="884237" cy="4635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7309" name="Group 13"/>
            <p:cNvGrpSpPr>
              <a:grpSpLocks/>
            </p:cNvGrpSpPr>
            <p:nvPr/>
          </p:nvGrpSpPr>
          <p:grpSpPr bwMode="auto">
            <a:xfrm>
              <a:off x="1600201" y="2569845"/>
              <a:ext cx="203200" cy="1193800"/>
              <a:chOff x="632" y="1350"/>
              <a:chExt cx="128" cy="752"/>
            </a:xfrm>
          </p:grpSpPr>
          <p:sp>
            <p:nvSpPr>
              <p:cNvPr id="567311" name="Line 15"/>
              <p:cNvSpPr>
                <a:spLocks noChangeShapeType="1"/>
              </p:cNvSpPr>
              <p:nvPr/>
            </p:nvSpPr>
            <p:spPr bwMode="auto">
              <a:xfrm flipH="1" flipV="1">
                <a:off x="696" y="1350"/>
                <a:ext cx="0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12" name="Line 16"/>
              <p:cNvSpPr>
                <a:spLocks noChangeShapeType="1"/>
              </p:cNvSpPr>
              <p:nvPr/>
            </p:nvSpPr>
            <p:spPr bwMode="auto">
              <a:xfrm flipH="1">
                <a:off x="686" y="186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10" name="Rectangle 14"/>
              <p:cNvSpPr>
                <a:spLocks noChangeArrowheads="1"/>
              </p:cNvSpPr>
              <p:nvPr/>
            </p:nvSpPr>
            <p:spPr bwMode="auto">
              <a:xfrm>
                <a:off x="632" y="1552"/>
                <a:ext cx="128" cy="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7313" name="Line 17"/>
            <p:cNvSpPr>
              <a:spLocks noChangeShapeType="1"/>
            </p:cNvSpPr>
            <p:nvPr/>
          </p:nvSpPr>
          <p:spPr bwMode="auto">
            <a:xfrm>
              <a:off x="1701801" y="2573020"/>
              <a:ext cx="530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14" name="Line 18"/>
            <p:cNvSpPr>
              <a:spLocks noChangeShapeType="1"/>
            </p:cNvSpPr>
            <p:nvPr/>
          </p:nvSpPr>
          <p:spPr bwMode="auto">
            <a:xfrm>
              <a:off x="1689101" y="3766820"/>
              <a:ext cx="530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7315" name="Group 19"/>
            <p:cNvGrpSpPr>
              <a:grpSpLocks/>
            </p:cNvGrpSpPr>
            <p:nvPr/>
          </p:nvGrpSpPr>
          <p:grpSpPr bwMode="auto">
            <a:xfrm rot="5400000">
              <a:off x="6299201" y="2304732"/>
              <a:ext cx="406400" cy="531813"/>
              <a:chOff x="1288" y="1879"/>
              <a:chExt cx="256" cy="335"/>
            </a:xfrm>
          </p:grpSpPr>
          <p:sp>
            <p:nvSpPr>
              <p:cNvPr id="567316" name="Oval 20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17" name="Text Box 21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+</a:t>
                </a:r>
              </a:p>
            </p:txBody>
          </p:sp>
          <p:sp>
            <p:nvSpPr>
              <p:cNvPr id="567318" name="Text Box 22"/>
              <p:cNvSpPr txBox="1">
                <a:spLocks noChangeArrowheads="1"/>
              </p:cNvSpPr>
              <p:nvPr/>
            </p:nvSpPr>
            <p:spPr bwMode="auto">
              <a:xfrm>
                <a:off x="1334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-</a:t>
                </a:r>
              </a:p>
            </p:txBody>
          </p:sp>
        </p:grpSp>
        <p:sp>
          <p:nvSpPr>
            <p:cNvPr id="567319" name="Rectangle 23"/>
            <p:cNvSpPr>
              <a:spLocks noChangeArrowheads="1"/>
            </p:cNvSpPr>
            <p:nvPr/>
          </p:nvSpPr>
          <p:spPr bwMode="auto">
            <a:xfrm>
              <a:off x="6921501" y="2903220"/>
              <a:ext cx="203200" cy="50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320" name="Line 24"/>
            <p:cNvSpPr>
              <a:spLocks noChangeShapeType="1"/>
            </p:cNvSpPr>
            <p:nvPr/>
          </p:nvSpPr>
          <p:spPr bwMode="auto">
            <a:xfrm flipV="1">
              <a:off x="7023101" y="2573020"/>
              <a:ext cx="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1" name="Line 25"/>
            <p:cNvSpPr>
              <a:spLocks noChangeShapeType="1"/>
            </p:cNvSpPr>
            <p:nvPr/>
          </p:nvSpPr>
          <p:spPr bwMode="auto">
            <a:xfrm>
              <a:off x="7010401" y="3423920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2" name="Line 26"/>
            <p:cNvSpPr>
              <a:spLocks noChangeShapeType="1"/>
            </p:cNvSpPr>
            <p:nvPr/>
          </p:nvSpPr>
          <p:spPr bwMode="auto">
            <a:xfrm>
              <a:off x="1689101" y="400812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3" name="Line 27"/>
            <p:cNvSpPr>
              <a:spLocks noChangeShapeType="1"/>
            </p:cNvSpPr>
            <p:nvPr/>
          </p:nvSpPr>
          <p:spPr bwMode="auto">
            <a:xfrm>
              <a:off x="1676401" y="4135120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7324" name="Line 28"/>
            <p:cNvSpPr>
              <a:spLocks noChangeShapeType="1"/>
            </p:cNvSpPr>
            <p:nvPr/>
          </p:nvSpPr>
          <p:spPr bwMode="auto">
            <a:xfrm>
              <a:off x="1816101" y="2573020"/>
              <a:ext cx="355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7325" name="Object 29"/>
            <p:cNvGraphicFramePr>
              <a:graphicFrameLocks noChangeAspect="1"/>
            </p:cNvGraphicFramePr>
            <p:nvPr/>
          </p:nvGraphicFramePr>
          <p:xfrm>
            <a:off x="7251701" y="2946400"/>
            <a:ext cx="562099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71" name="Equation" r:id="rId20" imgW="291960" imgH="241200" progId="Equation.DSMT4">
                    <p:embed/>
                  </p:oleObj>
                </mc:Choice>
                <mc:Fallback>
                  <p:oleObj name="Equation" r:id="rId20" imgW="291960" imgH="24120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1701" y="2946400"/>
                          <a:ext cx="562099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7326" name="Object 30"/>
            <p:cNvGraphicFramePr>
              <a:graphicFrameLocks noChangeAspect="1"/>
            </p:cNvGraphicFramePr>
            <p:nvPr/>
          </p:nvGraphicFramePr>
          <p:xfrm>
            <a:off x="828041" y="2915920"/>
            <a:ext cx="565189" cy="464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72" name="Equation" r:id="rId21" imgW="291960" imgH="241200" progId="Equation.DSMT4">
                    <p:embed/>
                  </p:oleObj>
                </mc:Choice>
                <mc:Fallback>
                  <p:oleObj name="Equation" r:id="rId21" imgW="291960" imgH="24120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041" y="2915920"/>
                          <a:ext cx="565189" cy="464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7332" name="Text Box 36"/>
            <p:cNvSpPr txBox="1">
              <a:spLocks noChangeArrowheads="1"/>
            </p:cNvSpPr>
            <p:nvPr/>
          </p:nvSpPr>
          <p:spPr bwMode="auto">
            <a:xfrm>
              <a:off x="4485006" y="2596832"/>
              <a:ext cx="317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+</a:t>
              </a:r>
            </a:p>
          </p:txBody>
        </p:sp>
        <p:sp>
          <p:nvSpPr>
            <p:cNvPr id="567333" name="Text Box 37"/>
            <p:cNvSpPr txBox="1">
              <a:spLocks noChangeArrowheads="1"/>
            </p:cNvSpPr>
            <p:nvPr/>
          </p:nvSpPr>
          <p:spPr bwMode="auto">
            <a:xfrm>
              <a:off x="4523106" y="3346132"/>
              <a:ext cx="26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-</a:t>
              </a:r>
            </a:p>
          </p:txBody>
        </p:sp>
        <p:graphicFrame>
          <p:nvGraphicFramePr>
            <p:cNvPr id="567334" name="Object 38"/>
            <p:cNvGraphicFramePr>
              <a:graphicFrameLocks noChangeAspect="1"/>
            </p:cNvGraphicFramePr>
            <p:nvPr/>
          </p:nvGraphicFramePr>
          <p:xfrm>
            <a:off x="4822825" y="2936875"/>
            <a:ext cx="91916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73" name="Equation" r:id="rId23" imgW="444240" imgH="215640" progId="Equation.DSMT4">
                    <p:embed/>
                  </p:oleObj>
                </mc:Choice>
                <mc:Fallback>
                  <p:oleObj name="Equation" r:id="rId23" imgW="444240" imgH="21564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2825" y="2936875"/>
                          <a:ext cx="919163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Freeform 38"/>
            <p:cNvSpPr/>
            <p:nvPr/>
          </p:nvSpPr>
          <p:spPr bwMode="auto">
            <a:xfrm>
              <a:off x="1996440" y="2814320"/>
              <a:ext cx="533400" cy="596053"/>
            </a:xfrm>
            <a:custGeom>
              <a:avLst/>
              <a:gdLst>
                <a:gd name="connsiteX0" fmla="*/ 533400 w 533400"/>
                <a:gd name="connsiteY0" fmla="*/ 20320 h 596053"/>
                <a:gd name="connsiteX1" fmla="*/ 187960 w 533400"/>
                <a:gd name="connsiteY1" fmla="*/ 20320 h 596053"/>
                <a:gd name="connsiteX2" fmla="*/ 25400 w 533400"/>
                <a:gd name="connsiteY2" fmla="*/ 142240 h 596053"/>
                <a:gd name="connsiteX3" fmla="*/ 35560 w 533400"/>
                <a:gd name="connsiteY3" fmla="*/ 426720 h 596053"/>
                <a:gd name="connsiteX4" fmla="*/ 238760 w 533400"/>
                <a:gd name="connsiteY4" fmla="*/ 568960 h 596053"/>
                <a:gd name="connsiteX5" fmla="*/ 472440 w 533400"/>
                <a:gd name="connsiteY5" fmla="*/ 589280 h 596053"/>
                <a:gd name="connsiteX6" fmla="*/ 513080 w 533400"/>
                <a:gd name="connsiteY6" fmla="*/ 589280 h 5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596053">
                  <a:moveTo>
                    <a:pt x="533400" y="20320"/>
                  </a:moveTo>
                  <a:cubicBezTo>
                    <a:pt x="403013" y="10160"/>
                    <a:pt x="272627" y="0"/>
                    <a:pt x="187960" y="20320"/>
                  </a:cubicBezTo>
                  <a:cubicBezTo>
                    <a:pt x="103293" y="40640"/>
                    <a:pt x="50800" y="74507"/>
                    <a:pt x="25400" y="142240"/>
                  </a:cubicBezTo>
                  <a:cubicBezTo>
                    <a:pt x="0" y="209973"/>
                    <a:pt x="0" y="355600"/>
                    <a:pt x="35560" y="426720"/>
                  </a:cubicBezTo>
                  <a:cubicBezTo>
                    <a:pt x="71120" y="497840"/>
                    <a:pt x="165947" y="541867"/>
                    <a:pt x="238760" y="568960"/>
                  </a:cubicBezTo>
                  <a:cubicBezTo>
                    <a:pt x="311573" y="596053"/>
                    <a:pt x="426720" y="585893"/>
                    <a:pt x="472440" y="589280"/>
                  </a:cubicBezTo>
                  <a:cubicBezTo>
                    <a:pt x="518160" y="592667"/>
                    <a:pt x="515620" y="590973"/>
                    <a:pt x="513080" y="58928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0" name="Object 9"/>
            <p:cNvGraphicFramePr>
              <a:graphicFrameLocks noChangeAspect="1"/>
            </p:cNvGraphicFramePr>
            <p:nvPr/>
          </p:nvGraphicFramePr>
          <p:xfrm>
            <a:off x="2252029" y="2926079"/>
            <a:ext cx="534384" cy="362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74" name="Equation" r:id="rId25" imgW="279360" imgH="190440" progId="Equation.DSMT4">
                    <p:embed/>
                  </p:oleObj>
                </mc:Choice>
                <mc:Fallback>
                  <p:oleObj name="Equation" r:id="rId25" imgW="279360" imgH="190440" progId="Equation.DSMT4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2029" y="2926079"/>
                          <a:ext cx="534384" cy="3629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40"/>
          <p:cNvGraphicFramePr>
            <a:graphicFrameLocks noChangeAspect="1"/>
          </p:cNvGraphicFramePr>
          <p:nvPr/>
        </p:nvGraphicFramePr>
        <p:xfrm>
          <a:off x="2389188" y="5815013"/>
          <a:ext cx="41465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75" name="Equation" r:id="rId27" imgW="1866600" imgH="380880" progId="Equation.DSMT4">
                  <p:embed/>
                </p:oleObj>
              </mc:Choice>
              <mc:Fallback>
                <p:oleObj name="Equation" r:id="rId27" imgW="1866600" imgH="38088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815013"/>
                        <a:ext cx="41465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8352" name="Object 32"/>
          <p:cNvGraphicFramePr>
            <a:graphicFrameLocks noChangeAspect="1"/>
          </p:cNvGraphicFramePr>
          <p:nvPr/>
        </p:nvGraphicFramePr>
        <p:xfrm>
          <a:off x="3128963" y="3662363"/>
          <a:ext cx="21891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25"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62363"/>
                        <a:ext cx="21891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8353" name="Object 33"/>
          <p:cNvGraphicFramePr>
            <a:graphicFrameLocks noChangeAspect="1"/>
          </p:cNvGraphicFramePr>
          <p:nvPr/>
        </p:nvGraphicFramePr>
        <p:xfrm>
          <a:off x="1819275" y="4297363"/>
          <a:ext cx="720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26" name="Equation" r:id="rId6" imgW="304560" imgH="164880" progId="Equation.DSMT4">
                  <p:embed/>
                </p:oleObj>
              </mc:Choice>
              <mc:Fallback>
                <p:oleObj name="Equation" r:id="rId6" imgW="304560" imgH="1648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297363"/>
                        <a:ext cx="720725" cy="3905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382" name="Rectangle 62"/>
          <p:cNvSpPr>
            <a:spLocks noChangeArrowheads="1"/>
          </p:cNvSpPr>
          <p:nvPr/>
        </p:nvSpPr>
        <p:spPr bwMode="auto">
          <a:xfrm>
            <a:off x="1144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67171" y="5775325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Here we visualize the transmission line as infinite beyond the voltage source.</a:t>
            </a:r>
            <a:endParaRPr lang="en-US" b="0" dirty="0"/>
          </a:p>
        </p:txBody>
      </p:sp>
      <p:grpSp>
        <p:nvGrpSpPr>
          <p:cNvPr id="41" name="Group 40"/>
          <p:cNvGrpSpPr/>
          <p:nvPr/>
        </p:nvGrpSpPr>
        <p:grpSpPr>
          <a:xfrm>
            <a:off x="904241" y="1082357"/>
            <a:ext cx="7444112" cy="2359025"/>
            <a:chOff x="904241" y="1082357"/>
            <a:chExt cx="7444112" cy="2359025"/>
          </a:xfrm>
        </p:grpSpPr>
        <p:graphicFrame>
          <p:nvGraphicFramePr>
            <p:cNvPr id="66" name="Object 8"/>
            <p:cNvGraphicFramePr>
              <a:graphicFrameLocks noChangeAspect="1"/>
            </p:cNvGraphicFramePr>
            <p:nvPr/>
          </p:nvGraphicFramePr>
          <p:xfrm>
            <a:off x="2373315" y="3206139"/>
            <a:ext cx="236536" cy="23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27" name="Equation" r:id="rId8" imgW="126720" imgH="126720" progId="Equation.DSMT4">
                    <p:embed/>
                  </p:oleObj>
                </mc:Choice>
                <mc:Fallback>
                  <p:oleObj name="Equation" r:id="rId8" imgW="126720" imgH="126720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3315" y="3206139"/>
                          <a:ext cx="236536" cy="235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9"/>
            <p:cNvGraphicFramePr>
              <a:graphicFrameLocks noChangeAspect="1"/>
            </p:cNvGraphicFramePr>
            <p:nvPr/>
          </p:nvGraphicFramePr>
          <p:xfrm>
            <a:off x="3634741" y="2077085"/>
            <a:ext cx="549736" cy="451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28" name="Equation" r:id="rId10" imgW="291960" imgH="241200" progId="Equation.DSMT4">
                    <p:embed/>
                  </p:oleObj>
                </mc:Choice>
                <mc:Fallback>
                  <p:oleObj name="Equation" r:id="rId10" imgW="291960" imgH="241200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4741" y="2077085"/>
                          <a:ext cx="549736" cy="4518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0"/>
            <p:cNvGraphicFramePr>
              <a:graphicFrameLocks noChangeAspect="1"/>
            </p:cNvGraphicFramePr>
            <p:nvPr/>
          </p:nvGraphicFramePr>
          <p:xfrm>
            <a:off x="6296026" y="1082357"/>
            <a:ext cx="677863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29" name="Equation" r:id="rId12" imgW="355320" imgH="177480" progId="Equation.DSMT4">
                    <p:embed/>
                  </p:oleObj>
                </mc:Choice>
                <mc:Fallback>
                  <p:oleObj name="Equation" r:id="rId12" imgW="355320" imgH="177480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6026" y="1082357"/>
                          <a:ext cx="677863" cy="338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11"/>
            <p:cNvGraphicFramePr>
              <a:graphicFrameLocks noChangeAspect="1"/>
            </p:cNvGraphicFramePr>
            <p:nvPr/>
          </p:nvGraphicFramePr>
          <p:xfrm>
            <a:off x="6310315" y="2046605"/>
            <a:ext cx="364766" cy="299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30" name="Equation" r:id="rId14" imgW="215640" imgH="177480" progId="Equation.DSMT4">
                    <p:embed/>
                  </p:oleObj>
                </mc:Choice>
                <mc:Fallback>
                  <p:oleObj name="Equation" r:id="rId14" imgW="215640" imgH="177480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315" y="2046605"/>
                          <a:ext cx="364766" cy="2990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12"/>
            <p:cNvGraphicFramePr>
              <a:graphicFrameLocks noChangeAspect="1"/>
            </p:cNvGraphicFramePr>
            <p:nvPr/>
          </p:nvGraphicFramePr>
          <p:xfrm>
            <a:off x="1687513" y="1084263"/>
            <a:ext cx="8842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31" name="Equation" r:id="rId16" imgW="482400" imgH="253800" progId="Equation.DSMT4">
                    <p:embed/>
                  </p:oleObj>
                </mc:Choice>
                <mc:Fallback>
                  <p:oleObj name="Equation" r:id="rId16" imgW="482400" imgH="253800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513" y="1084263"/>
                          <a:ext cx="884237" cy="4635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" name="Group 13"/>
            <p:cNvGrpSpPr>
              <a:grpSpLocks/>
            </p:cNvGrpSpPr>
            <p:nvPr/>
          </p:nvGrpSpPr>
          <p:grpSpPr bwMode="auto">
            <a:xfrm>
              <a:off x="1676401" y="1741171"/>
              <a:ext cx="203200" cy="1204913"/>
              <a:chOff x="632" y="1350"/>
              <a:chExt cx="128" cy="759"/>
            </a:xfrm>
          </p:grpSpPr>
          <p:sp>
            <p:nvSpPr>
              <p:cNvPr id="91" name="Rectangle 14"/>
              <p:cNvSpPr>
                <a:spLocks noChangeArrowheads="1"/>
              </p:cNvSpPr>
              <p:nvPr/>
            </p:nvSpPr>
            <p:spPr bwMode="auto">
              <a:xfrm>
                <a:off x="632" y="1552"/>
                <a:ext cx="128" cy="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15"/>
              <p:cNvSpPr>
                <a:spLocks noChangeShapeType="1"/>
              </p:cNvSpPr>
              <p:nvPr/>
            </p:nvSpPr>
            <p:spPr bwMode="auto">
              <a:xfrm flipH="1" flipV="1">
                <a:off x="696" y="1350"/>
                <a:ext cx="0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"/>
              <p:cNvSpPr>
                <a:spLocks noChangeShapeType="1"/>
              </p:cNvSpPr>
              <p:nvPr/>
            </p:nvSpPr>
            <p:spPr bwMode="auto">
              <a:xfrm flipH="1">
                <a:off x="693" y="1869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1778001" y="1744345"/>
              <a:ext cx="6534726" cy="1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 flipV="1">
              <a:off x="1765302" y="2945080"/>
              <a:ext cx="6583051" cy="4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19"/>
            <p:cNvGrpSpPr>
              <a:grpSpLocks/>
            </p:cNvGrpSpPr>
            <p:nvPr/>
          </p:nvGrpSpPr>
          <p:grpSpPr bwMode="auto">
            <a:xfrm rot="5400000">
              <a:off x="6375401" y="1476057"/>
              <a:ext cx="406400" cy="531813"/>
              <a:chOff x="1288" y="1879"/>
              <a:chExt cx="256" cy="335"/>
            </a:xfrm>
          </p:grpSpPr>
          <p:sp>
            <p:nvSpPr>
              <p:cNvPr id="88" name="Oval 20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Text Box 21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+</a:t>
                </a:r>
              </a:p>
            </p:txBody>
          </p:sp>
          <p:sp>
            <p:nvSpPr>
              <p:cNvPr id="90" name="Text Box 22"/>
              <p:cNvSpPr txBox="1">
                <a:spLocks noChangeArrowheads="1"/>
              </p:cNvSpPr>
              <p:nvPr/>
            </p:nvSpPr>
            <p:spPr bwMode="auto">
              <a:xfrm>
                <a:off x="1334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-</a:t>
                </a:r>
              </a:p>
            </p:txBody>
          </p:sp>
        </p:grp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1765301" y="3179445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>
              <a:off x="1752601" y="3306445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1892301" y="1744345"/>
              <a:ext cx="355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1" name="Object 29"/>
            <p:cNvGraphicFramePr>
              <a:graphicFrameLocks noChangeAspect="1"/>
            </p:cNvGraphicFramePr>
            <p:nvPr/>
          </p:nvGraphicFramePr>
          <p:xfrm>
            <a:off x="7529782" y="2070224"/>
            <a:ext cx="562099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32" name="Equation" r:id="rId18" imgW="291960" imgH="241200" progId="Equation.DSMT4">
                    <p:embed/>
                  </p:oleObj>
                </mc:Choice>
                <mc:Fallback>
                  <p:oleObj name="Equation" r:id="rId18" imgW="291960" imgH="241200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9782" y="2070224"/>
                          <a:ext cx="562099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/>
          </p:nvGraphicFramePr>
          <p:xfrm>
            <a:off x="904241" y="2087245"/>
            <a:ext cx="565189" cy="464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33" name="Equation" r:id="rId19" imgW="291960" imgH="241200" progId="Equation.DSMT4">
                    <p:embed/>
                  </p:oleObj>
                </mc:Choice>
                <mc:Fallback>
                  <p:oleObj name="Equation" r:id="rId19" imgW="291960" imgH="241200" progId="Equation.DSMT4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241" y="2087245"/>
                          <a:ext cx="565189" cy="464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4561206" y="1768157"/>
              <a:ext cx="317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+</a:t>
              </a:r>
            </a:p>
          </p:txBody>
        </p:sp>
        <p:sp>
          <p:nvSpPr>
            <p:cNvPr id="84" name="Text Box 37"/>
            <p:cNvSpPr txBox="1">
              <a:spLocks noChangeArrowheads="1"/>
            </p:cNvSpPr>
            <p:nvPr/>
          </p:nvSpPr>
          <p:spPr bwMode="auto">
            <a:xfrm>
              <a:off x="4599306" y="2517457"/>
              <a:ext cx="26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-</a:t>
              </a:r>
            </a:p>
          </p:txBody>
        </p:sp>
        <p:graphicFrame>
          <p:nvGraphicFramePr>
            <p:cNvPr id="85" name="Object 38"/>
            <p:cNvGraphicFramePr>
              <a:graphicFrameLocks noChangeAspect="1"/>
            </p:cNvGraphicFramePr>
            <p:nvPr/>
          </p:nvGraphicFramePr>
          <p:xfrm>
            <a:off x="4899025" y="2108200"/>
            <a:ext cx="91916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34" name="Equation" r:id="rId21" imgW="444240" imgH="215640" progId="Equation.DSMT4">
                    <p:embed/>
                  </p:oleObj>
                </mc:Choice>
                <mc:Fallback>
                  <p:oleObj name="Equation" r:id="rId21" imgW="444240" imgH="215640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9025" y="2108200"/>
                          <a:ext cx="919163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Freeform 85"/>
            <p:cNvSpPr/>
            <p:nvPr/>
          </p:nvSpPr>
          <p:spPr bwMode="auto">
            <a:xfrm>
              <a:off x="2072640" y="1985645"/>
              <a:ext cx="533400" cy="596053"/>
            </a:xfrm>
            <a:custGeom>
              <a:avLst/>
              <a:gdLst>
                <a:gd name="connsiteX0" fmla="*/ 533400 w 533400"/>
                <a:gd name="connsiteY0" fmla="*/ 20320 h 596053"/>
                <a:gd name="connsiteX1" fmla="*/ 187960 w 533400"/>
                <a:gd name="connsiteY1" fmla="*/ 20320 h 596053"/>
                <a:gd name="connsiteX2" fmla="*/ 25400 w 533400"/>
                <a:gd name="connsiteY2" fmla="*/ 142240 h 596053"/>
                <a:gd name="connsiteX3" fmla="*/ 35560 w 533400"/>
                <a:gd name="connsiteY3" fmla="*/ 426720 h 596053"/>
                <a:gd name="connsiteX4" fmla="*/ 238760 w 533400"/>
                <a:gd name="connsiteY4" fmla="*/ 568960 h 596053"/>
                <a:gd name="connsiteX5" fmla="*/ 472440 w 533400"/>
                <a:gd name="connsiteY5" fmla="*/ 589280 h 596053"/>
                <a:gd name="connsiteX6" fmla="*/ 513080 w 533400"/>
                <a:gd name="connsiteY6" fmla="*/ 589280 h 5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596053">
                  <a:moveTo>
                    <a:pt x="533400" y="20320"/>
                  </a:moveTo>
                  <a:cubicBezTo>
                    <a:pt x="403013" y="10160"/>
                    <a:pt x="272627" y="0"/>
                    <a:pt x="187960" y="20320"/>
                  </a:cubicBezTo>
                  <a:cubicBezTo>
                    <a:pt x="103293" y="40640"/>
                    <a:pt x="50800" y="74507"/>
                    <a:pt x="25400" y="142240"/>
                  </a:cubicBezTo>
                  <a:cubicBezTo>
                    <a:pt x="0" y="209973"/>
                    <a:pt x="0" y="355600"/>
                    <a:pt x="35560" y="426720"/>
                  </a:cubicBezTo>
                  <a:cubicBezTo>
                    <a:pt x="71120" y="497840"/>
                    <a:pt x="165947" y="541867"/>
                    <a:pt x="238760" y="568960"/>
                  </a:cubicBezTo>
                  <a:cubicBezTo>
                    <a:pt x="311573" y="596053"/>
                    <a:pt x="426720" y="585893"/>
                    <a:pt x="472440" y="589280"/>
                  </a:cubicBezTo>
                  <a:cubicBezTo>
                    <a:pt x="518160" y="592667"/>
                    <a:pt x="515620" y="590973"/>
                    <a:pt x="513080" y="58928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87" name="Object 9"/>
            <p:cNvGraphicFramePr>
              <a:graphicFrameLocks noChangeAspect="1"/>
            </p:cNvGraphicFramePr>
            <p:nvPr/>
          </p:nvGraphicFramePr>
          <p:xfrm>
            <a:off x="2328229" y="2097404"/>
            <a:ext cx="534384" cy="362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435" name="Equation" r:id="rId23" imgW="279360" imgH="190440" progId="Equation.DSMT4">
                    <p:embed/>
                  </p:oleObj>
                </mc:Choice>
                <mc:Fallback>
                  <p:oleObj name="Equation" r:id="rId23" imgW="279360" imgH="190440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229" y="2097404"/>
                          <a:ext cx="534384" cy="3629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8400" name="Object 80"/>
          <p:cNvGraphicFramePr>
            <a:graphicFrameLocks noChangeAspect="1"/>
          </p:cNvGraphicFramePr>
          <p:nvPr/>
        </p:nvGraphicFramePr>
        <p:xfrm>
          <a:off x="2950709" y="4618924"/>
          <a:ext cx="25511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436" name="Equation" r:id="rId25" imgW="1079280" imgH="380880" progId="Equation.DSMT4">
                  <p:embed/>
                </p:oleObj>
              </mc:Choice>
              <mc:Fallback>
                <p:oleObj name="Equation" r:id="rId25" imgW="1079280" imgH="38088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709" y="4618924"/>
                        <a:ext cx="25511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93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93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9376" name="Object 32"/>
          <p:cNvGraphicFramePr>
            <a:graphicFrameLocks noChangeAspect="1"/>
          </p:cNvGraphicFramePr>
          <p:nvPr/>
        </p:nvGraphicFramePr>
        <p:xfrm>
          <a:off x="3070225" y="4816475"/>
          <a:ext cx="29400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47" name="Equation" r:id="rId4" imgW="1244520" imgH="241200" progId="Equation.DSMT4">
                  <p:embed/>
                </p:oleObj>
              </mc:Choice>
              <mc:Fallback>
                <p:oleObj name="Equation" r:id="rId4" imgW="1244520" imgH="241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4816475"/>
                        <a:ext cx="29400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9378" name="Text Box 34"/>
          <p:cNvSpPr txBox="1">
            <a:spLocks noChangeArrowheads="1"/>
          </p:cNvSpPr>
          <p:nvPr/>
        </p:nvSpPr>
        <p:spPr bwMode="auto">
          <a:xfrm>
            <a:off x="968375" y="4256088"/>
            <a:ext cx="2339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Boundary conditions:</a:t>
            </a:r>
          </a:p>
        </p:txBody>
      </p:sp>
      <p:graphicFrame>
        <p:nvGraphicFramePr>
          <p:cNvPr id="569379" name="Object 35"/>
          <p:cNvGraphicFramePr>
            <a:graphicFrameLocks noChangeAspect="1"/>
          </p:cNvGraphicFramePr>
          <p:nvPr/>
        </p:nvGraphicFramePr>
        <p:xfrm>
          <a:off x="3195638" y="5667375"/>
          <a:ext cx="24590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448" name="Equation" r:id="rId6" imgW="1041120" imgH="241200" progId="Equation.DSMT4">
                  <p:embed/>
                </p:oleObj>
              </mc:Choice>
              <mc:Fallback>
                <p:oleObj name="Equation" r:id="rId6" imgW="1041120" imgH="2412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5667375"/>
                        <a:ext cx="24590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9407" name="Rectangle 63"/>
          <p:cNvSpPr>
            <a:spLocks noChangeArrowheads="1"/>
          </p:cNvSpPr>
          <p:nvPr/>
        </p:nvSpPr>
        <p:spPr bwMode="auto">
          <a:xfrm>
            <a:off x="1309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904241" y="1310957"/>
            <a:ext cx="6985759" cy="2359025"/>
            <a:chOff x="828041" y="1911032"/>
            <a:chExt cx="6985759" cy="2359025"/>
          </a:xfrm>
        </p:grpSpPr>
        <p:graphicFrame>
          <p:nvGraphicFramePr>
            <p:cNvPr id="66" name="Object 8"/>
            <p:cNvGraphicFramePr>
              <a:graphicFrameLocks noChangeAspect="1"/>
            </p:cNvGraphicFramePr>
            <p:nvPr/>
          </p:nvGraphicFramePr>
          <p:xfrm>
            <a:off x="2297115" y="4034814"/>
            <a:ext cx="236536" cy="23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49" name="Equation" r:id="rId8" imgW="126720" imgH="126720" progId="Equation.DSMT4">
                    <p:embed/>
                  </p:oleObj>
                </mc:Choice>
                <mc:Fallback>
                  <p:oleObj name="Equation" r:id="rId8" imgW="126720" imgH="126720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7115" y="4034814"/>
                          <a:ext cx="236536" cy="235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9"/>
            <p:cNvGraphicFramePr>
              <a:graphicFrameLocks noChangeAspect="1"/>
            </p:cNvGraphicFramePr>
            <p:nvPr/>
          </p:nvGraphicFramePr>
          <p:xfrm>
            <a:off x="3558541" y="2905760"/>
            <a:ext cx="549736" cy="451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50" name="Equation" r:id="rId10" imgW="291960" imgH="241200" progId="Equation.DSMT4">
                    <p:embed/>
                  </p:oleObj>
                </mc:Choice>
                <mc:Fallback>
                  <p:oleObj name="Equation" r:id="rId10" imgW="291960" imgH="241200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8541" y="2905760"/>
                          <a:ext cx="549736" cy="4518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0"/>
            <p:cNvGraphicFramePr>
              <a:graphicFrameLocks noChangeAspect="1"/>
            </p:cNvGraphicFramePr>
            <p:nvPr/>
          </p:nvGraphicFramePr>
          <p:xfrm>
            <a:off x="6219826" y="1911032"/>
            <a:ext cx="677863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51" name="Equation" r:id="rId12" imgW="355320" imgH="177480" progId="Equation.DSMT4">
                    <p:embed/>
                  </p:oleObj>
                </mc:Choice>
                <mc:Fallback>
                  <p:oleObj name="Equation" r:id="rId12" imgW="355320" imgH="177480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9826" y="1911032"/>
                          <a:ext cx="677863" cy="338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11"/>
            <p:cNvGraphicFramePr>
              <a:graphicFrameLocks noChangeAspect="1"/>
            </p:cNvGraphicFramePr>
            <p:nvPr/>
          </p:nvGraphicFramePr>
          <p:xfrm>
            <a:off x="6234115" y="2875280"/>
            <a:ext cx="364766" cy="299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52" name="Equation" r:id="rId14" imgW="215640" imgH="177480" progId="Equation.DSMT4">
                    <p:embed/>
                  </p:oleObj>
                </mc:Choice>
                <mc:Fallback>
                  <p:oleObj name="Equation" r:id="rId14" imgW="215640" imgH="177480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4115" y="2875280"/>
                          <a:ext cx="364766" cy="2990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12"/>
            <p:cNvGraphicFramePr>
              <a:graphicFrameLocks noChangeAspect="1"/>
            </p:cNvGraphicFramePr>
            <p:nvPr/>
          </p:nvGraphicFramePr>
          <p:xfrm>
            <a:off x="1611313" y="1912938"/>
            <a:ext cx="884237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53" name="Equation" r:id="rId16" imgW="482400" imgH="253800" progId="Equation.DSMT4">
                    <p:embed/>
                  </p:oleObj>
                </mc:Choice>
                <mc:Fallback>
                  <p:oleObj name="Equation" r:id="rId16" imgW="482400" imgH="253800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1313" y="1912938"/>
                          <a:ext cx="884237" cy="4635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" name="Group 13"/>
            <p:cNvGrpSpPr>
              <a:grpSpLocks/>
            </p:cNvGrpSpPr>
            <p:nvPr/>
          </p:nvGrpSpPr>
          <p:grpSpPr bwMode="auto">
            <a:xfrm>
              <a:off x="1600201" y="2569846"/>
              <a:ext cx="203200" cy="1204913"/>
              <a:chOff x="632" y="1350"/>
              <a:chExt cx="128" cy="759"/>
            </a:xfrm>
          </p:grpSpPr>
          <p:sp>
            <p:nvSpPr>
              <p:cNvPr id="91" name="Rectangle 14"/>
              <p:cNvSpPr>
                <a:spLocks noChangeArrowheads="1"/>
              </p:cNvSpPr>
              <p:nvPr/>
            </p:nvSpPr>
            <p:spPr bwMode="auto">
              <a:xfrm>
                <a:off x="632" y="1552"/>
                <a:ext cx="128" cy="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15"/>
              <p:cNvSpPr>
                <a:spLocks noChangeShapeType="1"/>
              </p:cNvSpPr>
              <p:nvPr/>
            </p:nvSpPr>
            <p:spPr bwMode="auto">
              <a:xfrm flipH="1" flipV="1">
                <a:off x="696" y="1350"/>
                <a:ext cx="0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"/>
              <p:cNvSpPr>
                <a:spLocks noChangeShapeType="1"/>
              </p:cNvSpPr>
              <p:nvPr/>
            </p:nvSpPr>
            <p:spPr bwMode="auto">
              <a:xfrm flipH="1">
                <a:off x="693" y="1869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 flipV="1">
              <a:off x="1701800" y="2571585"/>
              <a:ext cx="5320491" cy="1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 flipV="1">
              <a:off x="1689100" y="3771404"/>
              <a:ext cx="5343763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19"/>
            <p:cNvGrpSpPr>
              <a:grpSpLocks/>
            </p:cNvGrpSpPr>
            <p:nvPr/>
          </p:nvGrpSpPr>
          <p:grpSpPr bwMode="auto">
            <a:xfrm rot="5400000">
              <a:off x="6299201" y="2304732"/>
              <a:ext cx="406400" cy="531813"/>
              <a:chOff x="1288" y="1879"/>
              <a:chExt cx="256" cy="335"/>
            </a:xfrm>
          </p:grpSpPr>
          <p:sp>
            <p:nvSpPr>
              <p:cNvPr id="88" name="Oval 20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Text Box 21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+</a:t>
                </a:r>
              </a:p>
            </p:txBody>
          </p:sp>
          <p:sp>
            <p:nvSpPr>
              <p:cNvPr id="90" name="Text Box 22"/>
              <p:cNvSpPr txBox="1">
                <a:spLocks noChangeArrowheads="1"/>
              </p:cNvSpPr>
              <p:nvPr/>
            </p:nvSpPr>
            <p:spPr bwMode="auto">
              <a:xfrm>
                <a:off x="1334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-</a:t>
                </a:r>
              </a:p>
            </p:txBody>
          </p:sp>
        </p:grp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 flipH="1" flipV="1">
              <a:off x="7022292" y="2566300"/>
              <a:ext cx="809" cy="3400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 flipH="1">
              <a:off x="7026258" y="3390845"/>
              <a:ext cx="1319" cy="375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6"/>
            <p:cNvSpPr>
              <a:spLocks noChangeShapeType="1"/>
            </p:cNvSpPr>
            <p:nvPr/>
          </p:nvSpPr>
          <p:spPr bwMode="auto">
            <a:xfrm>
              <a:off x="1689101" y="400812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>
              <a:off x="1676401" y="4135120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1816101" y="2573020"/>
              <a:ext cx="355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1" name="Object 29"/>
            <p:cNvGraphicFramePr>
              <a:graphicFrameLocks noChangeAspect="1"/>
            </p:cNvGraphicFramePr>
            <p:nvPr/>
          </p:nvGraphicFramePr>
          <p:xfrm>
            <a:off x="7251701" y="2946400"/>
            <a:ext cx="562099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54" name="Equation" r:id="rId18" imgW="291960" imgH="241200" progId="Equation.DSMT4">
                    <p:embed/>
                  </p:oleObj>
                </mc:Choice>
                <mc:Fallback>
                  <p:oleObj name="Equation" r:id="rId18" imgW="291960" imgH="241200" progId="Equation.DSMT4">
                    <p:embed/>
                    <p:pic>
                      <p:nvPicPr>
                        <p:cNvPr id="0" name="Picture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1701" y="2946400"/>
                          <a:ext cx="562099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0"/>
            <p:cNvGraphicFramePr>
              <a:graphicFrameLocks noChangeAspect="1"/>
            </p:cNvGraphicFramePr>
            <p:nvPr/>
          </p:nvGraphicFramePr>
          <p:xfrm>
            <a:off x="828041" y="2915920"/>
            <a:ext cx="565189" cy="464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55" name="Equation" r:id="rId19" imgW="291960" imgH="241200" progId="Equation.DSMT4">
                    <p:embed/>
                  </p:oleObj>
                </mc:Choice>
                <mc:Fallback>
                  <p:oleObj name="Equation" r:id="rId19" imgW="291960" imgH="241200" progId="Equation.DSMT4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041" y="2915920"/>
                          <a:ext cx="565189" cy="464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4485006" y="2596832"/>
              <a:ext cx="317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+</a:t>
              </a:r>
            </a:p>
          </p:txBody>
        </p:sp>
        <p:sp>
          <p:nvSpPr>
            <p:cNvPr id="84" name="Text Box 37"/>
            <p:cNvSpPr txBox="1">
              <a:spLocks noChangeArrowheads="1"/>
            </p:cNvSpPr>
            <p:nvPr/>
          </p:nvSpPr>
          <p:spPr bwMode="auto">
            <a:xfrm>
              <a:off x="4523106" y="3346132"/>
              <a:ext cx="26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-</a:t>
              </a:r>
            </a:p>
          </p:txBody>
        </p:sp>
        <p:graphicFrame>
          <p:nvGraphicFramePr>
            <p:cNvPr id="85" name="Object 38"/>
            <p:cNvGraphicFramePr>
              <a:graphicFrameLocks noChangeAspect="1"/>
            </p:cNvGraphicFramePr>
            <p:nvPr/>
          </p:nvGraphicFramePr>
          <p:xfrm>
            <a:off x="4822825" y="2936875"/>
            <a:ext cx="91916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56" name="Equation" r:id="rId21" imgW="444240" imgH="215640" progId="Equation.DSMT4">
                    <p:embed/>
                  </p:oleObj>
                </mc:Choice>
                <mc:Fallback>
                  <p:oleObj name="Equation" r:id="rId21" imgW="444240" imgH="215640" progId="Equation.DSMT4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2825" y="2936875"/>
                          <a:ext cx="919163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Freeform 85"/>
            <p:cNvSpPr/>
            <p:nvPr/>
          </p:nvSpPr>
          <p:spPr bwMode="auto">
            <a:xfrm>
              <a:off x="1996440" y="2814320"/>
              <a:ext cx="533400" cy="596053"/>
            </a:xfrm>
            <a:custGeom>
              <a:avLst/>
              <a:gdLst>
                <a:gd name="connsiteX0" fmla="*/ 533400 w 533400"/>
                <a:gd name="connsiteY0" fmla="*/ 20320 h 596053"/>
                <a:gd name="connsiteX1" fmla="*/ 187960 w 533400"/>
                <a:gd name="connsiteY1" fmla="*/ 20320 h 596053"/>
                <a:gd name="connsiteX2" fmla="*/ 25400 w 533400"/>
                <a:gd name="connsiteY2" fmla="*/ 142240 h 596053"/>
                <a:gd name="connsiteX3" fmla="*/ 35560 w 533400"/>
                <a:gd name="connsiteY3" fmla="*/ 426720 h 596053"/>
                <a:gd name="connsiteX4" fmla="*/ 238760 w 533400"/>
                <a:gd name="connsiteY4" fmla="*/ 568960 h 596053"/>
                <a:gd name="connsiteX5" fmla="*/ 472440 w 533400"/>
                <a:gd name="connsiteY5" fmla="*/ 589280 h 596053"/>
                <a:gd name="connsiteX6" fmla="*/ 513080 w 533400"/>
                <a:gd name="connsiteY6" fmla="*/ 589280 h 59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596053">
                  <a:moveTo>
                    <a:pt x="533400" y="20320"/>
                  </a:moveTo>
                  <a:cubicBezTo>
                    <a:pt x="403013" y="10160"/>
                    <a:pt x="272627" y="0"/>
                    <a:pt x="187960" y="20320"/>
                  </a:cubicBezTo>
                  <a:cubicBezTo>
                    <a:pt x="103293" y="40640"/>
                    <a:pt x="50800" y="74507"/>
                    <a:pt x="25400" y="142240"/>
                  </a:cubicBezTo>
                  <a:cubicBezTo>
                    <a:pt x="0" y="209973"/>
                    <a:pt x="0" y="355600"/>
                    <a:pt x="35560" y="426720"/>
                  </a:cubicBezTo>
                  <a:cubicBezTo>
                    <a:pt x="71120" y="497840"/>
                    <a:pt x="165947" y="541867"/>
                    <a:pt x="238760" y="568960"/>
                  </a:cubicBezTo>
                  <a:cubicBezTo>
                    <a:pt x="311573" y="596053"/>
                    <a:pt x="426720" y="585893"/>
                    <a:pt x="472440" y="589280"/>
                  </a:cubicBezTo>
                  <a:cubicBezTo>
                    <a:pt x="518160" y="592667"/>
                    <a:pt x="515620" y="590973"/>
                    <a:pt x="513080" y="58928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87" name="Object 9"/>
            <p:cNvGraphicFramePr>
              <a:graphicFrameLocks noChangeAspect="1"/>
            </p:cNvGraphicFramePr>
            <p:nvPr/>
          </p:nvGraphicFramePr>
          <p:xfrm>
            <a:off x="2252029" y="2926079"/>
            <a:ext cx="534384" cy="362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9457" name="Equation" r:id="rId23" imgW="279360" imgH="190440" progId="Equation.DSMT4">
                    <p:embed/>
                  </p:oleObj>
                </mc:Choice>
                <mc:Fallback>
                  <p:oleObj name="Equation" r:id="rId23" imgW="279360" imgH="190440" progId="Equation.DSMT4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2029" y="2926079"/>
                          <a:ext cx="534384" cy="3629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6921501" y="2903220"/>
              <a:ext cx="203200" cy="508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0375" name="Object 7"/>
          <p:cNvGraphicFramePr>
            <a:graphicFrameLocks noChangeAspect="1"/>
          </p:cNvGraphicFramePr>
          <p:nvPr/>
        </p:nvGraphicFramePr>
        <p:xfrm>
          <a:off x="2346325" y="2657475"/>
          <a:ext cx="42576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21" name="Equation" r:id="rId4" imgW="1803240" imgH="241200" progId="Equation.DSMT4">
                  <p:embed/>
                </p:oleObj>
              </mc:Choice>
              <mc:Fallback>
                <p:oleObj name="Equation" r:id="rId4" imgW="180324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2657475"/>
                        <a:ext cx="42576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695325" y="1204913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Hence we have</a:t>
            </a:r>
          </a:p>
        </p:txBody>
      </p:sp>
      <p:sp>
        <p:nvSpPr>
          <p:cNvPr id="570407" name="AutoShape 39"/>
          <p:cNvSpPr>
            <a:spLocks noChangeArrowheads="1"/>
          </p:cNvSpPr>
          <p:nvPr/>
        </p:nvSpPr>
        <p:spPr bwMode="auto">
          <a:xfrm>
            <a:off x="1422400" y="2794000"/>
            <a:ext cx="558800" cy="215900"/>
          </a:xfrm>
          <a:prstGeom prst="rightArrow">
            <a:avLst>
              <a:gd name="adj1" fmla="val 50000"/>
              <a:gd name="adj2" fmla="val 6470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0408" name="AutoShape 40"/>
          <p:cNvSpPr>
            <a:spLocks noChangeArrowheads="1"/>
          </p:cNvSpPr>
          <p:nvPr/>
        </p:nvSpPr>
        <p:spPr bwMode="auto">
          <a:xfrm>
            <a:off x="1231900" y="5029200"/>
            <a:ext cx="558800" cy="215900"/>
          </a:xfrm>
          <a:prstGeom prst="rightArrow">
            <a:avLst>
              <a:gd name="adj1" fmla="val 50000"/>
              <a:gd name="adj2" fmla="val 6470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0409" name="Object 41"/>
          <p:cNvGraphicFramePr>
            <a:graphicFrameLocks noChangeAspect="1"/>
          </p:cNvGraphicFramePr>
          <p:nvPr/>
        </p:nvGraphicFramePr>
        <p:xfrm>
          <a:off x="2062163" y="4714875"/>
          <a:ext cx="48275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22" name="Equation" r:id="rId6" imgW="2044440" imgH="380880" progId="Equation.DSMT4">
                  <p:embed/>
                </p:oleObj>
              </mc:Choice>
              <mc:Fallback>
                <p:oleObj name="Equation" r:id="rId6" imgW="2044440" imgH="38088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4714875"/>
                        <a:ext cx="48275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410" name="Rectangle 42"/>
          <p:cNvSpPr>
            <a:spLocks noChangeArrowheads="1"/>
          </p:cNvSpPr>
          <p:nvPr/>
        </p:nvSpPr>
        <p:spPr bwMode="auto">
          <a:xfrm>
            <a:off x="12461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graphicFrame>
        <p:nvGraphicFramePr>
          <p:cNvPr id="570411" name="Object 43"/>
          <p:cNvGraphicFramePr>
            <a:graphicFrameLocks noChangeAspect="1"/>
          </p:cNvGraphicFramePr>
          <p:nvPr/>
        </p:nvGraphicFramePr>
        <p:xfrm>
          <a:off x="2868613" y="1806575"/>
          <a:ext cx="29384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23" name="Equation" r:id="rId8" imgW="1244520" imgH="241200" progId="Equation.DSMT4">
                  <p:embed/>
                </p:oleObj>
              </mc:Choice>
              <mc:Fallback>
                <p:oleObj name="Equation" r:id="rId8" imgW="1244520" imgH="2412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1806575"/>
                        <a:ext cx="2938462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0412" name="Object 44"/>
          <p:cNvGraphicFramePr>
            <a:graphicFrameLocks noChangeAspect="1"/>
          </p:cNvGraphicFramePr>
          <p:nvPr/>
        </p:nvGraphicFramePr>
        <p:xfrm>
          <a:off x="3094038" y="4105275"/>
          <a:ext cx="24590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24" name="Equation" r:id="rId10" imgW="1041120" imgH="241200" progId="Equation.DSMT4">
                  <p:embed/>
                </p:oleObj>
              </mc:Choice>
              <mc:Fallback>
                <p:oleObj name="Equation" r:id="rId10" imgW="1041120" imgH="2412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4105275"/>
                        <a:ext cx="24590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7888" y="0"/>
            <a:ext cx="4691062" cy="638175"/>
          </a:xfrm>
        </p:spPr>
        <p:txBody>
          <a:bodyPr/>
          <a:lstStyle/>
          <a:p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3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3759" name="Text Box 15"/>
          <p:cNvSpPr txBox="1">
            <a:spLocks noChangeArrowheads="1"/>
          </p:cNvSpPr>
          <p:nvPr/>
        </p:nvSpPr>
        <p:spPr bwMode="auto">
          <a:xfrm>
            <a:off x="438150" y="1179513"/>
            <a:ext cx="814387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</a:rPr>
              <a:t>In this set of notes we use </a:t>
            </a:r>
            <a:r>
              <a:rPr lang="en-US" sz="2000" b="0" dirty="0" smtClean="0">
                <a:solidFill>
                  <a:srgbClr val="0000FF"/>
                </a:solidFill>
              </a:rPr>
              <a:t>SDI </a:t>
            </a:r>
            <a:r>
              <a:rPr lang="en-US" sz="2000" b="0" dirty="0">
                <a:solidFill>
                  <a:srgbClr val="0000FF"/>
                </a:solidFill>
              </a:rPr>
              <a:t>theory </a:t>
            </a:r>
            <a:r>
              <a:rPr lang="en-US" sz="2000" b="0" dirty="0" smtClean="0">
                <a:solidFill>
                  <a:srgbClr val="0000FF"/>
                </a:solidFill>
              </a:rPr>
              <a:t>to </a:t>
            </a:r>
            <a:r>
              <a:rPr lang="en-US" sz="2000" b="0" dirty="0">
                <a:solidFill>
                  <a:srgbClr val="0000FF"/>
                </a:solidFill>
              </a:rPr>
              <a:t>solve the classical </a:t>
            </a:r>
            <a:r>
              <a:rPr lang="en-US" sz="2000" b="0" dirty="0">
                <a:solidFill>
                  <a:srgbClr val="FF0000"/>
                </a:solidFill>
              </a:rPr>
              <a:t>"Sommerfeld problem"</a:t>
            </a:r>
            <a:r>
              <a:rPr lang="en-US" sz="2000" b="0" dirty="0">
                <a:solidFill>
                  <a:srgbClr val="0000FF"/>
                </a:solidFill>
              </a:rPr>
              <a:t> of a vertical dipole over an semi-infinite earth.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54100" y="2486660"/>
            <a:ext cx="7242175" cy="3444240"/>
            <a:chOff x="1435100" y="2486660"/>
            <a:chExt cx="7242175" cy="3444240"/>
          </a:xfrm>
        </p:grpSpPr>
        <p:sp>
          <p:nvSpPr>
            <p:cNvPr id="12" name="Rectangle 12" descr="Newsprint"/>
            <p:cNvSpPr>
              <a:spLocks noChangeArrowheads="1"/>
            </p:cNvSpPr>
            <p:nvPr/>
          </p:nvSpPr>
          <p:spPr bwMode="auto">
            <a:xfrm>
              <a:off x="1435100" y="4292600"/>
              <a:ext cx="6057900" cy="1638300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4267200" y="3721100"/>
              <a:ext cx="0" cy="3429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7721600" y="4292600"/>
              <a:ext cx="546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8391525" y="4089400"/>
              <a:ext cx="28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1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119245" y="2486660"/>
              <a:ext cx="273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1" dirty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4241800" y="2908300"/>
              <a:ext cx="0" cy="444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" name="Object 18"/>
            <p:cNvGraphicFramePr>
              <a:graphicFrameLocks noChangeAspect="1"/>
            </p:cNvGraphicFramePr>
            <p:nvPr/>
          </p:nvGraphicFramePr>
          <p:xfrm>
            <a:off x="4597400" y="3711575"/>
            <a:ext cx="7112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776" name="Equation" r:id="rId5" imgW="355320" imgH="177480" progId="Equation.DSMT4">
                    <p:embed/>
                  </p:oleObj>
                </mc:Choice>
                <mc:Fallback>
                  <p:oleObj name="Equation" r:id="rId5" imgW="355320" imgH="17748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7400" y="3711575"/>
                          <a:ext cx="711200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9"/>
            <p:cNvGraphicFramePr>
              <a:graphicFrameLocks noChangeAspect="1"/>
            </p:cNvGraphicFramePr>
            <p:nvPr/>
          </p:nvGraphicFramePr>
          <p:xfrm>
            <a:off x="5372100" y="4765675"/>
            <a:ext cx="119380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777" name="Equation" r:id="rId7" imgW="596880" imgH="228600" progId="Equation.DSMT4">
                    <p:embed/>
                  </p:oleObj>
                </mc:Choice>
                <mc:Fallback>
                  <p:oleObj name="Equation" r:id="rId7" imgW="59688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2100" y="4765675"/>
                          <a:ext cx="1193800" cy="455613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0"/>
            <p:cNvGraphicFramePr>
              <a:graphicFrameLocks noChangeAspect="1"/>
            </p:cNvGraphicFramePr>
            <p:nvPr/>
          </p:nvGraphicFramePr>
          <p:xfrm>
            <a:off x="5816600" y="3228975"/>
            <a:ext cx="330200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778" name="Equation" r:id="rId9" imgW="164880" imgH="228600" progId="Equation.DSMT4">
                    <p:embed/>
                  </p:oleObj>
                </mc:Choice>
                <mc:Fallback>
                  <p:oleObj name="Equation" r:id="rId9" imgW="16488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6600" y="3228975"/>
                          <a:ext cx="330200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3"/>
            <p:cNvGraphicFramePr>
              <a:graphicFrameLocks noChangeAspect="1"/>
            </p:cNvGraphicFramePr>
            <p:nvPr/>
          </p:nvGraphicFramePr>
          <p:xfrm>
            <a:off x="3733800" y="3724275"/>
            <a:ext cx="3048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779" name="Equation" r:id="rId11" imgW="152280" imgH="177480" progId="Equation.DSMT4">
                    <p:embed/>
                  </p:oleObj>
                </mc:Choice>
                <mc:Fallback>
                  <p:oleObj name="Equation" r:id="rId11" imgW="152280" imgH="17748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3724275"/>
                          <a:ext cx="304800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6654800" y="4241800"/>
              <a:ext cx="114300" cy="1143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6816725" y="3860800"/>
              <a:ext cx="2730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i="1" u="sng"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391150" y="2331422"/>
            <a:ext cx="29622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Goal:</a:t>
            </a:r>
            <a:r>
              <a:rPr lang="en-US" sz="1600" b="0" dirty="0" smtClean="0">
                <a:solidFill>
                  <a:srgbClr val="0000FF"/>
                </a:solidFill>
              </a:rPr>
              <a:t> Find </a:t>
            </a:r>
            <a:r>
              <a:rPr lang="en-US" sz="1600" b="0" i="1" dirty="0" err="1">
                <a:solidFill>
                  <a:srgbClr val="0000FF"/>
                </a:solidFill>
                <a:latin typeface="Times New Roman" pitchFamily="18" charset="0"/>
              </a:rPr>
              <a:t>E</a:t>
            </a:r>
            <a:r>
              <a:rPr lang="en-US" sz="1600" b="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1600" b="0" i="1" baseline="-25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</a:rPr>
              <a:t>on the surface of the earth (in the air region).</a:t>
            </a:r>
            <a:endParaRPr lang="en-US" sz="1600" b="0" baseline="-25000" dirty="0">
              <a:solidFill>
                <a:srgbClr val="0000FF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1399" name="Object 7"/>
          <p:cNvGraphicFramePr>
            <a:graphicFrameLocks noChangeAspect="1"/>
          </p:cNvGraphicFramePr>
          <p:nvPr/>
        </p:nvGraphicFramePr>
        <p:xfrm>
          <a:off x="2638425" y="1822450"/>
          <a:ext cx="42592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15" name="Equation" r:id="rId4" imgW="1803240" imgH="241200" progId="Equation.DSMT4">
                  <p:embed/>
                </p:oleObj>
              </mc:Choice>
              <mc:Fallback>
                <p:oleObj name="Equation" r:id="rId4" imgW="180324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1822450"/>
                        <a:ext cx="425926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415925" y="1058863"/>
            <a:ext cx="5057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Substitute the first of these into the second one:</a:t>
            </a:r>
          </a:p>
        </p:txBody>
      </p:sp>
      <p:graphicFrame>
        <p:nvGraphicFramePr>
          <p:cNvPr id="571405" name="Object 13"/>
          <p:cNvGraphicFramePr>
            <a:graphicFrameLocks noChangeAspect="1"/>
          </p:cNvGraphicFramePr>
          <p:nvPr/>
        </p:nvGraphicFramePr>
        <p:xfrm>
          <a:off x="2252663" y="3336925"/>
          <a:ext cx="48275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16" name="Equation" r:id="rId6" imgW="2044440" imgH="380880" progId="Equation.DSMT4">
                  <p:embed/>
                </p:oleObj>
              </mc:Choice>
              <mc:Fallback>
                <p:oleObj name="Equation" r:id="rId6" imgW="204444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3336925"/>
                        <a:ext cx="482758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06" name="AutoShape 14"/>
          <p:cNvSpPr>
            <a:spLocks noChangeArrowheads="1"/>
          </p:cNvSpPr>
          <p:nvPr/>
        </p:nvSpPr>
        <p:spPr bwMode="auto">
          <a:xfrm>
            <a:off x="2870200" y="2546350"/>
            <a:ext cx="330200" cy="685800"/>
          </a:xfrm>
          <a:prstGeom prst="downArrow">
            <a:avLst>
              <a:gd name="adj1" fmla="val 50000"/>
              <a:gd name="adj2" fmla="val 51923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571408" name="Object 16"/>
          <p:cNvGraphicFramePr>
            <a:graphicFrameLocks noChangeAspect="1"/>
          </p:cNvGraphicFramePr>
          <p:nvPr/>
        </p:nvGraphicFramePr>
        <p:xfrm>
          <a:off x="1055688" y="5451475"/>
          <a:ext cx="73771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417" name="Equation" r:id="rId8" imgW="3124080" imgH="380880" progId="Equation.DSMT4">
                  <p:embed/>
                </p:oleObj>
              </mc:Choice>
              <mc:Fallback>
                <p:oleObj name="Equation" r:id="rId8" imgW="3124080" imgH="3808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451475"/>
                        <a:ext cx="737711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09" name="Rectangle 17"/>
          <p:cNvSpPr>
            <a:spLocks noChangeArrowheads="1"/>
          </p:cNvSpPr>
          <p:nvPr/>
        </p:nvSpPr>
        <p:spPr bwMode="auto">
          <a:xfrm>
            <a:off x="1144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571410" name="Text Box 18"/>
          <p:cNvSpPr txBox="1">
            <a:spLocks noChangeArrowheads="1"/>
          </p:cNvSpPr>
          <p:nvPr/>
        </p:nvSpPr>
        <p:spPr bwMode="auto">
          <a:xfrm>
            <a:off x="454025" y="5002213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This gives us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2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2428" name="Object 12"/>
          <p:cNvGraphicFramePr>
            <a:graphicFrameLocks noChangeAspect="1"/>
          </p:cNvGraphicFramePr>
          <p:nvPr/>
        </p:nvGraphicFramePr>
        <p:xfrm>
          <a:off x="776288" y="1273175"/>
          <a:ext cx="73787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40" name="Equation" r:id="rId4" imgW="3124080" imgH="380880" progId="Equation.DSMT4">
                  <p:embed/>
                </p:oleObj>
              </mc:Choice>
              <mc:Fallback>
                <p:oleObj name="Equation" r:id="rId4" imgW="3124080" imgH="38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273175"/>
                        <a:ext cx="73787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29" name="Object 13"/>
          <p:cNvGraphicFramePr>
            <a:graphicFrameLocks noChangeAspect="1"/>
          </p:cNvGraphicFramePr>
          <p:nvPr/>
        </p:nvGraphicFramePr>
        <p:xfrm>
          <a:off x="1331913" y="3097213"/>
          <a:ext cx="6418262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41" name="Equation" r:id="rId6" imgW="2717640" imgH="266400" progId="Equation.DSMT4">
                  <p:embed/>
                </p:oleObj>
              </mc:Choice>
              <mc:Fallback>
                <p:oleObj name="Equation" r:id="rId6" imgW="2717640" imgH="2664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097213"/>
                        <a:ext cx="6418262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0" name="Object 14"/>
          <p:cNvGraphicFramePr>
            <a:graphicFrameLocks noChangeAspect="1"/>
          </p:cNvGraphicFramePr>
          <p:nvPr/>
        </p:nvGraphicFramePr>
        <p:xfrm>
          <a:off x="3609975" y="4625975"/>
          <a:ext cx="20383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42" name="Equation" r:id="rId8" imgW="863280" imgH="241200" progId="Equation.DSMT4">
                  <p:embed/>
                </p:oleObj>
              </mc:Choice>
              <mc:Fallback>
                <p:oleObj name="Equation" r:id="rId8" imgW="86328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9975" y="4625975"/>
                        <a:ext cx="20383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31" name="Object 15"/>
          <p:cNvGraphicFramePr>
            <a:graphicFrameLocks noChangeAspect="1"/>
          </p:cNvGraphicFramePr>
          <p:nvPr/>
        </p:nvGraphicFramePr>
        <p:xfrm>
          <a:off x="3722688" y="5675313"/>
          <a:ext cx="17097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443" name="Equation" r:id="rId10" imgW="723600" imgH="342720" progId="Equation.DSMT4">
                  <p:embed/>
                </p:oleObj>
              </mc:Choice>
              <mc:Fallback>
                <p:oleObj name="Equation" r:id="rId10" imgW="723600" imgH="3427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5675313"/>
                        <a:ext cx="1709737" cy="809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32" name="Rectangle 16"/>
          <p:cNvSpPr>
            <a:spLocks noChangeArrowheads="1"/>
          </p:cNvSpPr>
          <p:nvPr/>
        </p:nvSpPr>
        <p:spPr bwMode="auto">
          <a:xfrm>
            <a:off x="12207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572433" name="AutoShape 17"/>
          <p:cNvSpPr>
            <a:spLocks noChangeArrowheads="1"/>
          </p:cNvSpPr>
          <p:nvPr/>
        </p:nvSpPr>
        <p:spPr bwMode="auto">
          <a:xfrm>
            <a:off x="4381500" y="2298700"/>
            <a:ext cx="317500" cy="457200"/>
          </a:xfrm>
          <a:prstGeom prst="downArrow">
            <a:avLst>
              <a:gd name="adj1" fmla="val 50000"/>
              <a:gd name="adj2" fmla="val 36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72434" name="AutoShape 18"/>
          <p:cNvSpPr>
            <a:spLocks noChangeArrowheads="1"/>
          </p:cNvSpPr>
          <p:nvPr/>
        </p:nvSpPr>
        <p:spPr bwMode="auto">
          <a:xfrm>
            <a:off x="4406900" y="3924300"/>
            <a:ext cx="317500" cy="457200"/>
          </a:xfrm>
          <a:prstGeom prst="downArrow">
            <a:avLst>
              <a:gd name="adj1" fmla="val 50000"/>
              <a:gd name="adj2" fmla="val 36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72435" name="Text Box 19"/>
          <p:cNvSpPr txBox="1">
            <a:spLocks noChangeArrowheads="1"/>
          </p:cNvSpPr>
          <p:nvPr/>
        </p:nvSpPr>
        <p:spPr bwMode="auto">
          <a:xfrm>
            <a:off x="1571625" y="58912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>Hence we have</a:t>
            </a:r>
          </a:p>
        </p:txBody>
      </p:sp>
      <p:sp>
        <p:nvSpPr>
          <p:cNvPr id="572436" name="Line 20"/>
          <p:cNvSpPr>
            <a:spLocks noChangeShapeType="1"/>
          </p:cNvSpPr>
          <p:nvPr/>
        </p:nvSpPr>
        <p:spPr bwMode="auto">
          <a:xfrm flipV="1">
            <a:off x="3187700" y="3060700"/>
            <a:ext cx="850900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2437" name="Line 21"/>
          <p:cNvSpPr>
            <a:spLocks noChangeShapeType="1"/>
          </p:cNvSpPr>
          <p:nvPr/>
        </p:nvSpPr>
        <p:spPr bwMode="auto">
          <a:xfrm flipV="1">
            <a:off x="6388100" y="3022600"/>
            <a:ext cx="850900" cy="71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2438" name="Text Box 22"/>
          <p:cNvSpPr txBox="1">
            <a:spLocks noChangeArrowheads="1"/>
          </p:cNvSpPr>
          <p:nvPr/>
        </p:nvSpPr>
        <p:spPr bwMode="auto">
          <a:xfrm>
            <a:off x="6740525" y="37830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cancels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3450" name="Object 10"/>
          <p:cNvGraphicFramePr>
            <a:graphicFrameLocks noChangeAspect="1"/>
          </p:cNvGraphicFramePr>
          <p:nvPr/>
        </p:nvGraphicFramePr>
        <p:xfrm>
          <a:off x="3455988" y="2474913"/>
          <a:ext cx="17081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2" name="Equation" r:id="rId4" imgW="723600" imgH="342720" progId="Equation.DSMT4">
                  <p:embed/>
                </p:oleObj>
              </mc:Choice>
              <mc:Fallback>
                <p:oleObj name="Equation" r:id="rId4" imgW="723600" imgH="3427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2474913"/>
                        <a:ext cx="17081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1" name="Object 11"/>
          <p:cNvGraphicFramePr>
            <a:graphicFrameLocks noChangeAspect="1"/>
          </p:cNvGraphicFramePr>
          <p:nvPr/>
        </p:nvGraphicFramePr>
        <p:xfrm>
          <a:off x="2071688" y="1530350"/>
          <a:ext cx="44053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3" name="Equation" r:id="rId6" imgW="1866600" imgH="380880" progId="Equation.DSMT4">
                  <p:embed/>
                </p:oleObj>
              </mc:Choice>
              <mc:Fallback>
                <p:oleObj name="Equation" r:id="rId6" imgW="186660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530350"/>
                        <a:ext cx="4405312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2" name="Object 12"/>
          <p:cNvGraphicFramePr>
            <a:graphicFrameLocks noChangeAspect="1"/>
          </p:cNvGraphicFramePr>
          <p:nvPr/>
        </p:nvGraphicFramePr>
        <p:xfrm>
          <a:off x="1620838" y="3838575"/>
          <a:ext cx="54832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4" name="Equation" r:id="rId8" imgW="2323800" imgH="380880" progId="Equation.DSMT4">
                  <p:embed/>
                </p:oleObj>
              </mc:Choice>
              <mc:Fallback>
                <p:oleObj name="Equation" r:id="rId8" imgW="2323800" imgH="38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838575"/>
                        <a:ext cx="548322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3" name="Object 13"/>
          <p:cNvGraphicFramePr>
            <a:graphicFrameLocks noChangeAspect="1"/>
          </p:cNvGraphicFramePr>
          <p:nvPr/>
        </p:nvGraphicFramePr>
        <p:xfrm>
          <a:off x="2519363" y="5172075"/>
          <a:ext cx="3808412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5" name="Equation" r:id="rId10" imgW="1612800" imgH="380880" progId="Equation.DSMT4">
                  <p:embed/>
                </p:oleObj>
              </mc:Choice>
              <mc:Fallback>
                <p:oleObj name="Equation" r:id="rId10" imgW="161280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363" y="5172075"/>
                        <a:ext cx="3808412" cy="9001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54" name="Rectangle 14"/>
          <p:cNvSpPr>
            <a:spLocks noChangeArrowheads="1"/>
          </p:cNvSpPr>
          <p:nvPr/>
        </p:nvSpPr>
        <p:spPr bwMode="auto">
          <a:xfrm>
            <a:off x="12334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573455" name="Text Box 15"/>
          <p:cNvSpPr txBox="1">
            <a:spLocks noChangeArrowheads="1"/>
          </p:cNvSpPr>
          <p:nvPr/>
        </p:nvSpPr>
        <p:spPr bwMode="auto">
          <a:xfrm>
            <a:off x="403225" y="979488"/>
            <a:ext cx="3134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For the current we then have</a:t>
            </a:r>
          </a:p>
        </p:txBody>
      </p:sp>
      <p:sp>
        <p:nvSpPr>
          <p:cNvPr id="573456" name="Text Box 16"/>
          <p:cNvSpPr txBox="1">
            <a:spLocks noChangeArrowheads="1"/>
          </p:cNvSpPr>
          <p:nvPr/>
        </p:nvSpPr>
        <p:spPr bwMode="auto">
          <a:xfrm>
            <a:off x="911225" y="3376613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573457" name="Text Box 17"/>
          <p:cNvSpPr txBox="1">
            <a:spLocks noChangeArrowheads="1"/>
          </p:cNvSpPr>
          <p:nvPr/>
        </p:nvSpPr>
        <p:spPr bwMode="auto">
          <a:xfrm>
            <a:off x="796925" y="5383213"/>
            <a:ext cx="1362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For </a:t>
            </a:r>
            <a:r>
              <a:rPr lang="en-US" sz="2000" b="0" dirty="0" smtClean="0">
                <a:solidFill>
                  <a:srgbClr val="0000FF"/>
                </a:solidFill>
              </a:rPr>
              <a:t>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</a:rPr>
              <a:t>= 0: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726162" y="2685865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with</a:t>
            </a:r>
            <a:endParaRPr lang="en-US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4473" name="Object 9"/>
          <p:cNvGraphicFramePr>
            <a:graphicFrameLocks noChangeAspect="1"/>
          </p:cNvGraphicFramePr>
          <p:nvPr/>
        </p:nvGraphicFramePr>
        <p:xfrm>
          <a:off x="3038703" y="2155668"/>
          <a:ext cx="3668712" cy="80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6" name="Equation" r:id="rId4" imgW="1726920" imgH="380880" progId="Equation.DSMT4">
                  <p:embed/>
                </p:oleObj>
              </mc:Choice>
              <mc:Fallback>
                <p:oleObj name="Equation" r:id="rId4" imgW="172692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703" y="2155668"/>
                        <a:ext cx="3668712" cy="809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74" name="Rectangle 10"/>
          <p:cNvSpPr>
            <a:spLocks noChangeArrowheads="1"/>
          </p:cNvSpPr>
          <p:nvPr/>
        </p:nvSpPr>
        <p:spPr bwMode="auto">
          <a:xfrm>
            <a:off x="12080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graphicFrame>
        <p:nvGraphicFramePr>
          <p:cNvPr id="574475" name="Object 11"/>
          <p:cNvGraphicFramePr>
            <a:graphicFrameLocks noChangeAspect="1"/>
          </p:cNvGraphicFramePr>
          <p:nvPr/>
        </p:nvGraphicFramePr>
        <p:xfrm>
          <a:off x="1500188" y="1174750"/>
          <a:ext cx="561181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7" name="Equation" r:id="rId6" imgW="2793960" imgH="469800" progId="Equation.DSMT4">
                  <p:embed/>
                </p:oleObj>
              </mc:Choice>
              <mc:Fallback>
                <p:oleObj name="Equation" r:id="rId6" imgW="279396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174750"/>
                        <a:ext cx="561181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6" name="Object 12"/>
          <p:cNvGraphicFramePr>
            <a:graphicFrameLocks noChangeAspect="1"/>
          </p:cNvGraphicFramePr>
          <p:nvPr/>
        </p:nvGraphicFramePr>
        <p:xfrm>
          <a:off x="703263" y="3360738"/>
          <a:ext cx="7567612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8" name="Equation" r:id="rId8" imgW="3581280" imgH="469800" progId="Equation.DSMT4">
                  <p:embed/>
                </p:oleObj>
              </mc:Choice>
              <mc:Fallback>
                <p:oleObj name="Equation" r:id="rId8" imgW="3581280" imgH="469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3360738"/>
                        <a:ext cx="7567612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7" name="Object 13"/>
          <p:cNvGraphicFramePr>
            <a:graphicFrameLocks noChangeAspect="1"/>
          </p:cNvGraphicFramePr>
          <p:nvPr/>
        </p:nvGraphicFramePr>
        <p:xfrm>
          <a:off x="927100" y="4710113"/>
          <a:ext cx="74422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9" name="Equation" r:id="rId10" imgW="3720960" imgH="825480" progId="Equation.DSMT4">
                  <p:embed/>
                </p:oleObj>
              </mc:Choice>
              <mc:Fallback>
                <p:oleObj name="Equation" r:id="rId10" imgW="3720960" imgH="825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710113"/>
                        <a:ext cx="74422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478" name="Text Box 14"/>
          <p:cNvSpPr txBox="1">
            <a:spLocks noChangeArrowheads="1"/>
          </p:cNvSpPr>
          <p:nvPr/>
        </p:nvSpPr>
        <p:spPr bwMode="auto">
          <a:xfrm>
            <a:off x="492125" y="3046413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574479" name="Text Box 15"/>
          <p:cNvSpPr txBox="1">
            <a:spLocks noChangeArrowheads="1"/>
          </p:cNvSpPr>
          <p:nvPr/>
        </p:nvSpPr>
        <p:spPr bwMode="auto">
          <a:xfrm>
            <a:off x="720725" y="4735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574480" name="Text Box 16"/>
          <p:cNvSpPr txBox="1">
            <a:spLocks noChangeArrowheads="1"/>
          </p:cNvSpPr>
          <p:nvPr/>
        </p:nvSpPr>
        <p:spPr bwMode="auto">
          <a:xfrm>
            <a:off x="352425" y="785813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We thus have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259563" y="2343790"/>
            <a:ext cx="5950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with</a:t>
            </a:r>
            <a:endParaRPr lang="en-US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5495" name="Rectangle 7"/>
          <p:cNvSpPr>
            <a:spLocks noChangeArrowheads="1"/>
          </p:cNvSpPr>
          <p:nvPr/>
        </p:nvSpPr>
        <p:spPr bwMode="auto">
          <a:xfrm>
            <a:off x="12334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graphicFrame>
        <p:nvGraphicFramePr>
          <p:cNvPr id="575498" name="Object 10"/>
          <p:cNvGraphicFramePr>
            <a:graphicFrameLocks noChangeAspect="1"/>
          </p:cNvGraphicFramePr>
          <p:nvPr/>
        </p:nvGraphicFramePr>
        <p:xfrm>
          <a:off x="412750" y="1230313"/>
          <a:ext cx="78946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04" name="Equation" r:id="rId4" imgW="3720960" imgH="825480" progId="Equation.DSMT4">
                  <p:embed/>
                </p:oleObj>
              </mc:Choice>
              <mc:Fallback>
                <p:oleObj name="Equation" r:id="rId4" imgW="3720960" imgH="825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230313"/>
                        <a:ext cx="789463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499" name="Object 11"/>
          <p:cNvGraphicFramePr>
            <a:graphicFrameLocks noChangeAspect="1"/>
          </p:cNvGraphicFramePr>
          <p:nvPr/>
        </p:nvGraphicFramePr>
        <p:xfrm>
          <a:off x="950913" y="4513263"/>
          <a:ext cx="714216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05" name="Equation" r:id="rId6" imgW="3200400" imgH="419040" progId="Equation.DSMT4">
                  <p:embed/>
                </p:oleObj>
              </mc:Choice>
              <mc:Fallback>
                <p:oleObj name="Equation" r:id="rId6" imgW="3200400" imgH="419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4513263"/>
                        <a:ext cx="714216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501" name="AutoShape 13"/>
          <p:cNvSpPr>
            <a:spLocks noChangeArrowheads="1"/>
          </p:cNvSpPr>
          <p:nvPr/>
        </p:nvSpPr>
        <p:spPr bwMode="auto">
          <a:xfrm>
            <a:off x="4279900" y="3517900"/>
            <a:ext cx="304800" cy="520700"/>
          </a:xfrm>
          <a:prstGeom prst="downArrow">
            <a:avLst>
              <a:gd name="adj1" fmla="val 50000"/>
              <a:gd name="adj2" fmla="val 42708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graphicFrame>
        <p:nvGraphicFramePr>
          <p:cNvPr id="576520" name="Object 8"/>
          <p:cNvGraphicFramePr>
            <a:graphicFrameLocks noChangeAspect="1"/>
          </p:cNvGraphicFramePr>
          <p:nvPr/>
        </p:nvGraphicFramePr>
        <p:xfrm>
          <a:off x="973138" y="3878263"/>
          <a:ext cx="7145337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42" name="Equation" r:id="rId4" imgW="3200400" imgH="419040" progId="Equation.DSMT4">
                  <p:embed/>
                </p:oleObj>
              </mc:Choice>
              <mc:Fallback>
                <p:oleObj name="Equation" r:id="rId4" imgW="320040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878263"/>
                        <a:ext cx="7145337" cy="935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21" name="Object 9"/>
          <p:cNvGraphicFramePr>
            <a:graphicFrameLocks noChangeAspect="1"/>
          </p:cNvGraphicFramePr>
          <p:nvPr/>
        </p:nvGraphicFramePr>
        <p:xfrm>
          <a:off x="360363" y="5380038"/>
          <a:ext cx="33861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43" name="Equation" r:id="rId6" imgW="1511280" imgH="393480" progId="Equation.DSMT4">
                  <p:embed/>
                </p:oleObj>
              </mc:Choice>
              <mc:Fallback>
                <p:oleObj name="Equation" r:id="rId6" imgW="151128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5380038"/>
                        <a:ext cx="3386137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6523" name="Text Box 11"/>
          <p:cNvSpPr txBox="1">
            <a:spLocks noChangeArrowheads="1"/>
          </p:cNvSpPr>
          <p:nvPr/>
        </p:nvSpPr>
        <p:spPr bwMode="auto">
          <a:xfrm>
            <a:off x="911225" y="992188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</a:rPr>
              <a:t>Final Result</a:t>
            </a:r>
          </a:p>
        </p:txBody>
      </p:sp>
      <p:graphicFrame>
        <p:nvGraphicFramePr>
          <p:cNvPr id="576526" name="Object 14"/>
          <p:cNvGraphicFramePr>
            <a:graphicFrameLocks noChangeAspect="1"/>
          </p:cNvGraphicFramePr>
          <p:nvPr/>
        </p:nvGraphicFramePr>
        <p:xfrm>
          <a:off x="4239765" y="5251030"/>
          <a:ext cx="1141412" cy="71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44" name="Equation" r:id="rId8" imgW="609480" imgH="380880" progId="Equation.DSMT4">
                  <p:embed/>
                </p:oleObj>
              </mc:Choice>
              <mc:Fallback>
                <p:oleObj name="Equation" r:id="rId8" imgW="609480" imgH="380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9765" y="5251030"/>
                        <a:ext cx="1141412" cy="713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27" name="Object 15"/>
          <p:cNvGraphicFramePr>
            <a:graphicFrameLocks noChangeAspect="1"/>
          </p:cNvGraphicFramePr>
          <p:nvPr/>
        </p:nvGraphicFramePr>
        <p:xfrm>
          <a:off x="4246567" y="5872504"/>
          <a:ext cx="1125537" cy="718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45" name="Equation" r:id="rId10" imgW="596880" imgH="380880" progId="Equation.DSMT4">
                  <p:embed/>
                </p:oleObj>
              </mc:Choice>
              <mc:Fallback>
                <p:oleObj name="Equation" r:id="rId10" imgW="596880" imgH="380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7" y="5872504"/>
                        <a:ext cx="1125537" cy="718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28" name="Object 16"/>
          <p:cNvGraphicFramePr>
            <a:graphicFrameLocks noChangeAspect="1"/>
          </p:cNvGraphicFramePr>
          <p:nvPr/>
        </p:nvGraphicFramePr>
        <p:xfrm>
          <a:off x="6170613" y="5325806"/>
          <a:ext cx="1449387" cy="46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46" name="Equation" r:id="rId12" imgW="787320" imgH="253800" progId="Equation.DSMT4">
                  <p:embed/>
                </p:oleObj>
              </mc:Choice>
              <mc:Fallback>
                <p:oleObj name="Equation" r:id="rId12" imgW="787320" imgH="253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3" y="5325806"/>
                        <a:ext cx="1449387" cy="468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6529" name="Object 17"/>
          <p:cNvGraphicFramePr>
            <a:graphicFrameLocks noChangeAspect="1"/>
          </p:cNvGraphicFramePr>
          <p:nvPr/>
        </p:nvGraphicFramePr>
        <p:xfrm>
          <a:off x="6197600" y="5924854"/>
          <a:ext cx="1384300" cy="45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47" name="Equation" r:id="rId14" imgW="774360" imgH="253800" progId="Equation.DSMT4">
                  <p:embed/>
                </p:oleObj>
              </mc:Choice>
              <mc:Fallback>
                <p:oleObj name="Equation" r:id="rId14" imgW="774360" imgH="253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5924854"/>
                        <a:ext cx="1384300" cy="4537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18571" y="711470"/>
            <a:ext cx="5666863" cy="269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52475" y="759838"/>
            <a:ext cx="7796213" cy="5195887"/>
            <a:chOff x="752475" y="842963"/>
            <a:chExt cx="7796213" cy="5195887"/>
          </a:xfrm>
        </p:grpSpPr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V="1">
              <a:off x="4227513" y="1433514"/>
              <a:ext cx="0" cy="3690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>
              <a:off x="1228725" y="3457574"/>
              <a:ext cx="7285038" cy="317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3" name="Object 40"/>
            <p:cNvGraphicFramePr>
              <a:graphicFrameLocks noChangeAspect="1"/>
            </p:cNvGraphicFramePr>
            <p:nvPr/>
          </p:nvGraphicFramePr>
          <p:xfrm>
            <a:off x="4049713" y="842963"/>
            <a:ext cx="3349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235" name="Equation" r:id="rId4" imgW="177480" imgH="228600" progId="Equation.DSMT4">
                    <p:embed/>
                  </p:oleObj>
                </mc:Choice>
                <mc:Fallback>
                  <p:oleObj name="Equation" r:id="rId4" imgW="17748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9713" y="842963"/>
                          <a:ext cx="334962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1"/>
            <p:cNvGraphicFramePr>
              <a:graphicFrameLocks noChangeAspect="1"/>
            </p:cNvGraphicFramePr>
            <p:nvPr/>
          </p:nvGraphicFramePr>
          <p:xfrm>
            <a:off x="5191125" y="3589339"/>
            <a:ext cx="325438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236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1125" y="3589339"/>
                          <a:ext cx="325438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3"/>
            <p:cNvGraphicFramePr>
              <a:graphicFrameLocks noChangeAspect="1"/>
            </p:cNvGraphicFramePr>
            <p:nvPr/>
          </p:nvGraphicFramePr>
          <p:xfrm>
            <a:off x="2822575" y="2852739"/>
            <a:ext cx="474663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237" name="Equation" r:id="rId8" imgW="253800" imgH="228600" progId="Equation.DSMT4">
                    <p:embed/>
                  </p:oleObj>
                </mc:Choice>
                <mc:Fallback>
                  <p:oleObj name="Equation" r:id="rId8" imgW="25380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2575" y="2852739"/>
                          <a:ext cx="474663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Oval 44"/>
            <p:cNvSpPr>
              <a:spLocks noChangeArrowheads="1"/>
            </p:cNvSpPr>
            <p:nvPr/>
          </p:nvSpPr>
          <p:spPr bwMode="auto">
            <a:xfrm>
              <a:off x="3182938" y="3409952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8" name="Object 45"/>
            <p:cNvGraphicFramePr>
              <a:graphicFrameLocks noChangeAspect="1"/>
            </p:cNvGraphicFramePr>
            <p:nvPr/>
          </p:nvGraphicFramePr>
          <p:xfrm>
            <a:off x="8242300" y="3560763"/>
            <a:ext cx="306388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238" name="Equation" r:id="rId10" imgW="177480" imgH="228600" progId="Equation.DSMT4">
                    <p:embed/>
                  </p:oleObj>
                </mc:Choice>
                <mc:Fallback>
                  <p:oleObj name="Equation" r:id="rId10" imgW="177480" imgH="2286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2300" y="3560763"/>
                          <a:ext cx="306388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4159250" y="1747839"/>
              <a:ext cx="42863" cy="16922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 rot="5400000">
              <a:off x="3713163" y="297973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254500" y="3409952"/>
              <a:ext cx="1023938" cy="1793875"/>
              <a:chOff x="4359275" y="3638552"/>
              <a:chExt cx="1023938" cy="1793875"/>
            </a:xfrm>
          </p:grpSpPr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5272088" y="3638552"/>
                <a:ext cx="111125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4359275" y="3740152"/>
                <a:ext cx="42863" cy="16922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 rot="16200000" flipH="1">
                <a:off x="4827588" y="3290889"/>
                <a:ext cx="42863" cy="9048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65" name="Object 52"/>
            <p:cNvGraphicFramePr>
              <a:graphicFrameLocks noChangeAspect="1"/>
            </p:cNvGraphicFramePr>
            <p:nvPr/>
          </p:nvGraphicFramePr>
          <p:xfrm>
            <a:off x="6399213" y="3829052"/>
            <a:ext cx="300038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239" name="Equation" r:id="rId12" imgW="152280" imgH="228600" progId="Equation.DSMT4">
                    <p:embed/>
                  </p:oleObj>
                </mc:Choice>
                <mc:Fallback>
                  <p:oleObj name="Equation" r:id="rId12" imgW="15228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9213" y="3829052"/>
                          <a:ext cx="300038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53"/>
            <p:cNvGraphicFramePr>
              <a:graphicFrameLocks noChangeAspect="1"/>
            </p:cNvGraphicFramePr>
            <p:nvPr/>
          </p:nvGraphicFramePr>
          <p:xfrm>
            <a:off x="2143125" y="2276477"/>
            <a:ext cx="47625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240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25" y="2276477"/>
                          <a:ext cx="476250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" name="Group 54"/>
            <p:cNvGrpSpPr>
              <a:grpSpLocks/>
            </p:cNvGrpSpPr>
            <p:nvPr/>
          </p:nvGrpSpPr>
          <p:grpSpPr bwMode="auto">
            <a:xfrm>
              <a:off x="3476625" y="3073402"/>
              <a:ext cx="171450" cy="177800"/>
              <a:chOff x="1536" y="1312"/>
              <a:chExt cx="108" cy="172"/>
            </a:xfrm>
          </p:grpSpPr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8" name="Group 57"/>
            <p:cNvGrpSpPr>
              <a:grpSpLocks/>
            </p:cNvGrpSpPr>
            <p:nvPr/>
          </p:nvGrpSpPr>
          <p:grpSpPr bwMode="auto">
            <a:xfrm>
              <a:off x="4832350" y="3759202"/>
              <a:ext cx="171450" cy="177800"/>
              <a:chOff x="1536" y="1312"/>
              <a:chExt cx="108" cy="172"/>
            </a:xfrm>
          </p:grpSpPr>
          <p:sp>
            <p:nvSpPr>
              <p:cNvPr id="79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Line 62"/>
            <p:cNvSpPr>
              <a:spLocks noChangeShapeType="1"/>
            </p:cNvSpPr>
            <p:nvPr/>
          </p:nvSpPr>
          <p:spPr bwMode="auto">
            <a:xfrm>
              <a:off x="4239450" y="2890839"/>
              <a:ext cx="237490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5789613" y="2882902"/>
              <a:ext cx="152400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3" name="Object 65"/>
            <p:cNvGraphicFramePr>
              <a:graphicFrameLocks noChangeAspect="1"/>
            </p:cNvGraphicFramePr>
            <p:nvPr/>
          </p:nvGraphicFramePr>
          <p:xfrm>
            <a:off x="5024438" y="2338389"/>
            <a:ext cx="352425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241" name="Equation" r:id="rId16" imgW="152280" imgH="177480" progId="Equation.DSMT4">
                    <p:embed/>
                  </p:oleObj>
                </mc:Choice>
                <mc:Fallback>
                  <p:oleObj name="Equation" r:id="rId16" imgW="15228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4438" y="2338389"/>
                          <a:ext cx="352425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Line 67"/>
            <p:cNvSpPr>
              <a:spLocks noChangeShapeType="1"/>
            </p:cNvSpPr>
            <p:nvPr/>
          </p:nvSpPr>
          <p:spPr bwMode="auto">
            <a:xfrm>
              <a:off x="4242563" y="2868614"/>
              <a:ext cx="7937" cy="588961"/>
            </a:xfrm>
            <a:prstGeom prst="line">
              <a:avLst/>
            </a:prstGeom>
            <a:noFill/>
            <a:ln w="28575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68"/>
            <p:cNvSpPr>
              <a:spLocks noChangeShapeType="1"/>
            </p:cNvSpPr>
            <p:nvPr/>
          </p:nvSpPr>
          <p:spPr bwMode="auto">
            <a:xfrm>
              <a:off x="6603238" y="2884489"/>
              <a:ext cx="0" cy="58420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69"/>
            <p:cNvSpPr>
              <a:spLocks noChangeShapeType="1"/>
            </p:cNvSpPr>
            <p:nvPr/>
          </p:nvSpPr>
          <p:spPr bwMode="auto">
            <a:xfrm>
              <a:off x="6601650" y="3452814"/>
              <a:ext cx="1450975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046663" y="3897948"/>
              <a:ext cx="1163002" cy="2140902"/>
              <a:chOff x="5151438" y="4126548"/>
              <a:chExt cx="1163002" cy="2140902"/>
            </a:xfrm>
          </p:grpSpPr>
          <p:sp>
            <p:nvSpPr>
              <p:cNvPr id="102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5151438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 flipV="1">
              <a:off x="2313159" y="947548"/>
              <a:ext cx="1132016" cy="2129027"/>
              <a:chOff x="6199359" y="4126548"/>
              <a:chExt cx="1132016" cy="2129027"/>
            </a:xfrm>
          </p:grpSpPr>
          <p:sp>
            <p:nvSpPr>
              <p:cNvPr id="111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 flipH="1">
                <a:off x="6243938" y="4207700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752475" y="4362450"/>
              <a:ext cx="2795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/>
                <a:t>Zenneck</a:t>
              </a:r>
              <a:r>
                <a:rPr lang="en-US" b="0" dirty="0" smtClean="0"/>
                <a:t>-wave pole (</a:t>
              </a:r>
              <a:r>
                <a:rPr lang="en-US" b="0" dirty="0" err="1" smtClean="0"/>
                <a:t>TM</a:t>
              </a:r>
              <a:r>
                <a:rPr lang="en-US" b="0" i="1" baseline="-25000" dirty="0" err="1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b="0" dirty="0" smtClean="0"/>
                <a:t>)</a:t>
              </a:r>
              <a:endParaRPr lang="en-US" b="0" dirty="0"/>
            </a:p>
          </p:txBody>
        </p:sp>
        <p:cxnSp>
          <p:nvCxnSpPr>
            <p:cNvPr id="115" name="Straight Arrow Connector 114"/>
            <p:cNvCxnSpPr>
              <a:stCxn id="113" idx="3"/>
            </p:cNvCxnSpPr>
            <p:nvPr/>
          </p:nvCxnSpPr>
          <p:spPr bwMode="auto">
            <a:xfrm flipV="1">
              <a:off x="3548433" y="3962400"/>
              <a:ext cx="1147392" cy="5847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648218" name="Object 26"/>
            <p:cNvGraphicFramePr>
              <a:graphicFrameLocks noChangeAspect="1"/>
            </p:cNvGraphicFramePr>
            <p:nvPr/>
          </p:nvGraphicFramePr>
          <p:xfrm>
            <a:off x="1295400" y="4830763"/>
            <a:ext cx="1543050" cy="773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242" name="Equation" r:id="rId18" imgW="838080" imgH="419040" progId="Equation.DSMT4">
                    <p:embed/>
                  </p:oleObj>
                </mc:Choice>
                <mc:Fallback>
                  <p:oleObj name="Equation" r:id="rId18" imgW="838080" imgH="41904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4830763"/>
                          <a:ext cx="1543050" cy="773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" name="TextBox 118"/>
          <p:cNvSpPr txBox="1"/>
          <p:nvPr/>
        </p:nvSpPr>
        <p:spPr>
          <a:xfrm>
            <a:off x="941366" y="6261211"/>
            <a:ext cx="7346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1600" b="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rc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en-US" sz="1600" b="0" dirty="0" smtClean="0">
                <a:sym typeface="Symbol"/>
              </a:rPr>
              <a:t>complex relative permittivity of the earth (accounting for the conductivity.)</a:t>
            </a:r>
            <a:endParaRPr lang="en-US" sz="1600" b="0" dirty="0"/>
          </a:p>
        </p:txBody>
      </p:sp>
      <p:sp>
        <p:nvSpPr>
          <p:cNvPr id="47" name="TextBox 46"/>
          <p:cNvSpPr txBox="1"/>
          <p:nvPr/>
        </p:nvSpPr>
        <p:spPr>
          <a:xfrm>
            <a:off x="961901" y="5652655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(derivation on next slide)</a:t>
            </a:r>
            <a:endParaRPr lang="en-US" sz="1400" b="0" dirty="0"/>
          </a:p>
        </p:txBody>
      </p:sp>
      <p:sp>
        <p:nvSpPr>
          <p:cNvPr id="48" name="TextBox 47"/>
          <p:cNvSpPr txBox="1"/>
          <p:nvPr/>
        </p:nvSpPr>
        <p:spPr>
          <a:xfrm>
            <a:off x="5070763" y="1203125"/>
            <a:ext cx="33725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/>
              <a:t>Note:</a:t>
            </a:r>
          </a:p>
          <a:p>
            <a:pPr algn="ctr"/>
            <a:r>
              <a:rPr lang="en-US" sz="1600" b="0" dirty="0" smtClean="0"/>
              <a:t> A box height of about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0.05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0" dirty="0" smtClean="0"/>
              <a:t> is a good choice.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649435" y="902771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3300"/>
                </a:solidFill>
              </a:rPr>
              <a:t>Zenneck-wave pole (</a:t>
            </a:r>
            <a:r>
              <a:rPr lang="en-US" sz="2400" b="0" dirty="0" err="1" smtClean="0">
                <a:solidFill>
                  <a:srgbClr val="FF3300"/>
                </a:solidFill>
              </a:rPr>
              <a:t>TM</a:t>
            </a:r>
            <a:r>
              <a:rPr lang="en-US" sz="2400" b="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b="0" dirty="0" smtClean="0">
                <a:solidFill>
                  <a:srgbClr val="FF3300"/>
                </a:solidFill>
              </a:rPr>
              <a:t>)</a:t>
            </a:r>
            <a:endParaRPr lang="en-US" sz="2400" b="0" dirty="0">
              <a:solidFill>
                <a:srgbClr val="FF33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850" y="1857375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The TRE is:</a:t>
            </a:r>
            <a:endParaRPr lang="en-US" sz="2000" b="0" dirty="0">
              <a:solidFill>
                <a:srgbClr val="0000FF"/>
              </a:solidFill>
            </a:endParaRPr>
          </a:p>
        </p:txBody>
      </p:sp>
      <p:graphicFrame>
        <p:nvGraphicFramePr>
          <p:cNvPr id="653324" name="Object 12"/>
          <p:cNvGraphicFramePr>
            <a:graphicFrameLocks noChangeAspect="1"/>
          </p:cNvGraphicFramePr>
          <p:nvPr/>
        </p:nvGraphicFramePr>
        <p:xfrm>
          <a:off x="749300" y="3568700"/>
          <a:ext cx="1260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58" name="Equation" r:id="rId4" imgW="672840" imgH="203040" progId="Equation.DSMT4">
                  <p:embed/>
                </p:oleObj>
              </mc:Choice>
              <mc:Fallback>
                <p:oleObj name="Equation" r:id="rId4" imgW="672840" imgH="203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568700"/>
                        <a:ext cx="12604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5" name="Object 13"/>
          <p:cNvGraphicFramePr>
            <a:graphicFrameLocks noChangeAspect="1"/>
          </p:cNvGraphicFramePr>
          <p:nvPr/>
        </p:nvGraphicFramePr>
        <p:xfrm>
          <a:off x="796925" y="2554288"/>
          <a:ext cx="12604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59" name="Equation" r:id="rId6" imgW="672840" imgH="177480" progId="Equation.DSMT4">
                  <p:embed/>
                </p:oleObj>
              </mc:Choice>
              <mc:Fallback>
                <p:oleObj name="Equation" r:id="rId6" imgW="672840" imgH="177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554288"/>
                        <a:ext cx="12604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Down Arrow 49"/>
          <p:cNvSpPr/>
          <p:nvPr/>
        </p:nvSpPr>
        <p:spPr bwMode="auto">
          <a:xfrm>
            <a:off x="1285875" y="3095625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53326" name="Object 14"/>
          <p:cNvGraphicFramePr>
            <a:graphicFrameLocks noChangeAspect="1"/>
          </p:cNvGraphicFramePr>
          <p:nvPr/>
        </p:nvGraphicFramePr>
        <p:xfrm>
          <a:off x="787400" y="4687888"/>
          <a:ext cx="1260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0" name="Equation" r:id="rId8" imgW="672840" imgH="380880" progId="Equation.DSMT4">
                  <p:embed/>
                </p:oleObj>
              </mc:Choice>
              <mc:Fallback>
                <p:oleObj name="Equation" r:id="rId8" imgW="672840" imgH="380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4687888"/>
                        <a:ext cx="1260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Down Arrow 62"/>
          <p:cNvSpPr/>
          <p:nvPr/>
        </p:nvSpPr>
        <p:spPr bwMode="auto">
          <a:xfrm>
            <a:off x="1314450" y="4143375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53327" name="Object 15"/>
          <p:cNvGraphicFramePr>
            <a:graphicFrameLocks noChangeAspect="1"/>
          </p:cNvGraphicFramePr>
          <p:nvPr/>
        </p:nvGraphicFramePr>
        <p:xfrm>
          <a:off x="3812558" y="1896020"/>
          <a:ext cx="12366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1" name="Equation" r:id="rId10" imgW="660240" imgH="190440" progId="Equation.DSMT4">
                  <p:embed/>
                </p:oleObj>
              </mc:Choice>
              <mc:Fallback>
                <p:oleObj name="Equation" r:id="rId10" imgW="660240" imgH="1904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558" y="1896020"/>
                        <a:ext cx="12366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Straight Arrow Connector 66"/>
          <p:cNvCxnSpPr/>
          <p:nvPr/>
        </p:nvCxnSpPr>
        <p:spPr bwMode="auto">
          <a:xfrm flipV="1">
            <a:off x="2171700" y="2183642"/>
            <a:ext cx="1526843" cy="26169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Down Arrow 67"/>
          <p:cNvSpPr/>
          <p:nvPr/>
        </p:nvSpPr>
        <p:spPr bwMode="auto">
          <a:xfrm>
            <a:off x="4268480" y="2596060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53328" name="Object 16"/>
          <p:cNvGraphicFramePr>
            <a:graphicFrameLocks noChangeAspect="1"/>
          </p:cNvGraphicFramePr>
          <p:nvPr/>
        </p:nvGraphicFramePr>
        <p:xfrm>
          <a:off x="3258166" y="3076125"/>
          <a:ext cx="23558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2" name="Equation" r:id="rId12" imgW="1257120" imgH="241200" progId="Equation.DSMT4">
                  <p:embed/>
                </p:oleObj>
              </mc:Choice>
              <mc:Fallback>
                <p:oleObj name="Equation" r:id="rId12" imgW="1257120" imgH="241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166" y="3076125"/>
                        <a:ext cx="235585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Down Arrow 68"/>
          <p:cNvSpPr/>
          <p:nvPr/>
        </p:nvSpPr>
        <p:spPr bwMode="auto">
          <a:xfrm>
            <a:off x="4286250" y="3687313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53329" name="Object 17"/>
          <p:cNvGraphicFramePr>
            <a:graphicFrameLocks noChangeAspect="1"/>
          </p:cNvGraphicFramePr>
          <p:nvPr/>
        </p:nvGraphicFramePr>
        <p:xfrm>
          <a:off x="3238168" y="4126150"/>
          <a:ext cx="22352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3" name="Equation" r:id="rId14" imgW="1193760" imgH="241200" progId="Equation.DSMT4">
                  <p:embed/>
                </p:oleObj>
              </mc:Choice>
              <mc:Fallback>
                <p:oleObj name="Equation" r:id="rId14" imgW="1193760" imgH="241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168" y="4126150"/>
                        <a:ext cx="22352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1" name="Object 19"/>
          <p:cNvGraphicFramePr>
            <a:graphicFrameLocks noChangeAspect="1"/>
          </p:cNvGraphicFramePr>
          <p:nvPr/>
        </p:nvGraphicFramePr>
        <p:xfrm>
          <a:off x="6260461" y="1654484"/>
          <a:ext cx="24971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4" name="Equation" r:id="rId16" imgW="1333440" imgH="241200" progId="Equation.DSMT4">
                  <p:embed/>
                </p:oleObj>
              </mc:Choice>
              <mc:Fallback>
                <p:oleObj name="Equation" r:id="rId16" imgW="1333440" imgH="241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461" y="1654484"/>
                        <a:ext cx="249713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2" name="Object 20"/>
          <p:cNvGraphicFramePr>
            <a:graphicFrameLocks noChangeAspect="1"/>
          </p:cNvGraphicFramePr>
          <p:nvPr/>
        </p:nvGraphicFramePr>
        <p:xfrm>
          <a:off x="6551920" y="2709200"/>
          <a:ext cx="18081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5" name="Equation" r:id="rId18" imgW="965160" imgH="393480" progId="Equation.DSMT4">
                  <p:embed/>
                </p:oleObj>
              </mc:Choice>
              <mc:Fallback>
                <p:oleObj name="Equation" r:id="rId18" imgW="965160" imgH="393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920" y="2709200"/>
                        <a:ext cx="180816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3" name="Object 21"/>
          <p:cNvGraphicFramePr>
            <a:graphicFrameLocks noChangeAspect="1"/>
          </p:cNvGraphicFramePr>
          <p:nvPr/>
        </p:nvGraphicFramePr>
        <p:xfrm>
          <a:off x="6587771" y="4083880"/>
          <a:ext cx="1903412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6" name="Equation" r:id="rId20" imgW="1015920" imgH="419040" progId="Equation.DSMT4">
                  <p:embed/>
                </p:oleObj>
              </mc:Choice>
              <mc:Fallback>
                <p:oleObj name="Equation" r:id="rId20" imgW="1015920" imgH="41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7771" y="4083880"/>
                        <a:ext cx="1903412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34" name="Object 22"/>
          <p:cNvGraphicFramePr>
            <a:graphicFrameLocks noChangeAspect="1"/>
          </p:cNvGraphicFramePr>
          <p:nvPr/>
        </p:nvGraphicFramePr>
        <p:xfrm>
          <a:off x="4069035" y="5680923"/>
          <a:ext cx="1946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7" name="Equation" r:id="rId22" imgW="838080" imgH="419040" progId="Equation.DSMT4">
                  <p:embed/>
                </p:oleObj>
              </mc:Choice>
              <mc:Fallback>
                <p:oleObj name="Equation" r:id="rId22" imgW="838080" imgH="4190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035" y="5680923"/>
                        <a:ext cx="1946275" cy="9747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Down Arrow 69"/>
          <p:cNvSpPr/>
          <p:nvPr/>
        </p:nvSpPr>
        <p:spPr bwMode="auto">
          <a:xfrm>
            <a:off x="7447271" y="2269794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Down Arrow 76"/>
          <p:cNvSpPr/>
          <p:nvPr/>
        </p:nvSpPr>
        <p:spPr bwMode="auto">
          <a:xfrm>
            <a:off x="7467968" y="3626751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 flipV="1">
            <a:off x="5517819" y="2251881"/>
            <a:ext cx="992163" cy="18869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21765" y="5712737"/>
            <a:ext cx="372690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Note: </a:t>
            </a:r>
          </a:p>
          <a:p>
            <a:pPr algn="ctr"/>
            <a:r>
              <a:rPr lang="en-US" sz="1400" b="0" dirty="0" smtClean="0"/>
              <a:t>Both vertical wavenumbers</a:t>
            </a:r>
          </a:p>
          <a:p>
            <a:pPr algn="ctr"/>
            <a:r>
              <a:rPr lang="en-US" sz="1400" b="0" dirty="0" smtClean="0"/>
              <a:t> (</a:t>
            </a:r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b="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="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0" dirty="0" smtClean="0"/>
              <a:t> and </a:t>
            </a:r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b="0" i="1" baseline="-250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0" dirty="0" smtClean="0"/>
              <a:t>) are </a:t>
            </a:r>
            <a:r>
              <a:rPr lang="en-US" sz="1400" b="0" u="sng" dirty="0" smtClean="0"/>
              <a:t>proper</a:t>
            </a:r>
            <a:r>
              <a:rPr lang="en-US" sz="1400" b="0" dirty="0" smtClean="0"/>
              <a:t> for the Zenneck wave (proof omitted).</a:t>
            </a:r>
          </a:p>
        </p:txBody>
      </p:sp>
      <p:graphicFrame>
        <p:nvGraphicFramePr>
          <p:cNvPr id="653335" name="Object 23"/>
          <p:cNvGraphicFramePr>
            <a:graphicFrameLocks noChangeAspect="1"/>
          </p:cNvGraphicFramePr>
          <p:nvPr/>
        </p:nvGraphicFramePr>
        <p:xfrm>
          <a:off x="6151607" y="5317225"/>
          <a:ext cx="28559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68" name="Equation" r:id="rId24" imgW="1523880" imgH="444240" progId="Equation.DSMT4">
                  <p:embed/>
                </p:oleObj>
              </mc:Choice>
              <mc:Fallback>
                <p:oleObj name="Equation" r:id="rId24" imgW="1523880" imgH="44424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607" y="5317225"/>
                        <a:ext cx="285591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Down Arrow 30"/>
          <p:cNvSpPr/>
          <p:nvPr/>
        </p:nvSpPr>
        <p:spPr bwMode="auto">
          <a:xfrm>
            <a:off x="7456596" y="4952859"/>
            <a:ext cx="190500" cy="276225"/>
          </a:xfrm>
          <a:prstGeom prst="down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7601804" y="5786650"/>
            <a:ext cx="286603" cy="3275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8027159" y="5418161"/>
            <a:ext cx="284327" cy="302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52424" y="785813"/>
            <a:ext cx="2219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</a:rPr>
              <a:t>Alternative form</a:t>
            </a:r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2575" y="1266825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The path is extended to the </a:t>
            </a:r>
            <a:r>
              <a:rPr lang="en-US" b="0" u="sng" dirty="0" smtClean="0"/>
              <a:t>entire</a:t>
            </a:r>
            <a:r>
              <a:rPr lang="en-US" b="0" dirty="0" smtClean="0"/>
              <a:t> real axis. </a:t>
            </a:r>
            <a:endParaRPr lang="en-US" b="0" dirty="0"/>
          </a:p>
        </p:txBody>
      </p:sp>
      <p:graphicFrame>
        <p:nvGraphicFramePr>
          <p:cNvPr id="65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973362"/>
              </p:ext>
            </p:extLst>
          </p:nvPr>
        </p:nvGraphicFramePr>
        <p:xfrm>
          <a:off x="4746625" y="2239963"/>
          <a:ext cx="29003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3" name="Equation" r:id="rId4" imgW="1574640" imgH="342720" progId="Equation.DSMT4">
                  <p:embed/>
                </p:oleObj>
              </mc:Choice>
              <mc:Fallback>
                <p:oleObj name="Equation" r:id="rId4" imgW="1574640" imgH="3427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2239963"/>
                        <a:ext cx="29003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05500" y="1827441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We use</a:t>
            </a:r>
            <a:endParaRPr lang="en-US" b="0" dirty="0">
              <a:solidFill>
                <a:srgbClr val="0000FF"/>
              </a:solidFill>
            </a:endParaRPr>
          </a:p>
        </p:txBody>
      </p:sp>
      <p:graphicFrame>
        <p:nvGraphicFramePr>
          <p:cNvPr id="65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642142"/>
              </p:ext>
            </p:extLst>
          </p:nvPr>
        </p:nvGraphicFramePr>
        <p:xfrm>
          <a:off x="5489575" y="2924175"/>
          <a:ext cx="20574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4" name="Equation" r:id="rId6" imgW="1117440" imgH="228600" progId="Equation.DSMT4">
                  <p:embed/>
                </p:oleObj>
              </mc:Choice>
              <mc:Fallback>
                <p:oleObj name="Equation" r:id="rId6" imgW="111744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2924175"/>
                        <a:ext cx="20574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0250" name="Object 10"/>
          <p:cNvGraphicFramePr>
            <a:graphicFrameLocks noChangeAspect="1"/>
          </p:cNvGraphicFramePr>
          <p:nvPr/>
        </p:nvGraphicFramePr>
        <p:xfrm>
          <a:off x="1627641" y="3757160"/>
          <a:ext cx="4724400" cy="279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5" name="Equation" r:id="rId8" imgW="2730240" imgH="1612800" progId="Equation.DSMT4">
                  <p:embed/>
                </p:oleObj>
              </mc:Choice>
              <mc:Fallback>
                <p:oleObj name="Equation" r:id="rId8" imgW="2730240" imgH="1612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641" y="3757160"/>
                        <a:ext cx="4724400" cy="279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0251" name="Object 11"/>
          <p:cNvGraphicFramePr>
            <a:graphicFrameLocks noChangeAspect="1"/>
          </p:cNvGraphicFramePr>
          <p:nvPr/>
        </p:nvGraphicFramePr>
        <p:xfrm>
          <a:off x="6519182" y="4706258"/>
          <a:ext cx="11636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6" name="Equation" r:id="rId10" imgW="672840" imgH="190440" progId="Equation.DSMT4">
                  <p:embed/>
                </p:oleObj>
              </mc:Choice>
              <mc:Fallback>
                <p:oleObj name="Equation" r:id="rId10" imgW="672840" imgH="1904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182" y="4706258"/>
                        <a:ext cx="11636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0252" name="Object 12"/>
          <p:cNvGraphicFramePr>
            <a:graphicFrameLocks noChangeAspect="1"/>
          </p:cNvGraphicFramePr>
          <p:nvPr/>
        </p:nvGraphicFramePr>
        <p:xfrm>
          <a:off x="322943" y="2024063"/>
          <a:ext cx="40259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67" name="Equation" r:id="rId12" imgW="1803240" imgH="393480" progId="Equation.DSMT4">
                  <p:embed/>
                </p:oleObj>
              </mc:Choice>
              <mc:Fallback>
                <p:oleObj name="Equation" r:id="rId12" imgW="180324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43" y="2024063"/>
                        <a:ext cx="4025900" cy="877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11628" y="3341914"/>
            <a:ext cx="273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Transform the </a:t>
            </a:r>
            <a:r>
              <a:rPr lang="en-US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b="0" dirty="0" smtClean="0">
                <a:solidFill>
                  <a:srgbClr val="0000FF"/>
                </a:solidFill>
              </a:rPr>
              <a:t> term: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2820" y="2463006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(see note 1)</a:t>
            </a:r>
            <a:endParaRPr lang="en-US" sz="12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7712803" y="2996812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(see note 2)</a:t>
            </a:r>
            <a:endParaRPr lang="en-US" sz="1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22943" y="4872152"/>
            <a:ext cx="300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Note 1: </a:t>
            </a:r>
            <a:r>
              <a:rPr lang="en-US" sz="1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b="0" dirty="0" smtClean="0"/>
              <a:t> is not on the negative real axis. </a:t>
            </a:r>
            <a:endParaRPr lang="en-US" sz="1200" b="0" dirty="0"/>
          </a:p>
        </p:txBody>
      </p:sp>
      <p:sp>
        <p:nvSpPr>
          <p:cNvPr id="22" name="TextBox 21"/>
          <p:cNvSpPr txBox="1"/>
          <p:nvPr/>
        </p:nvSpPr>
        <p:spPr>
          <a:xfrm>
            <a:off x="341407" y="5216760"/>
            <a:ext cx="185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Note 2: </a:t>
            </a:r>
            <a:r>
              <a:rPr lang="en-US" sz="1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1200" b="0" dirty="0" smtClean="0"/>
              <a:t>(</a:t>
            </a:r>
            <a:r>
              <a:rPr lang="en-US" sz="1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b="0" dirty="0" smtClean="0"/>
              <a:t> is positive. 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graphicFrame>
        <p:nvGraphicFramePr>
          <p:cNvPr id="576520" name="Object 8"/>
          <p:cNvGraphicFramePr>
            <a:graphicFrameLocks noChangeAspect="1"/>
          </p:cNvGraphicFramePr>
          <p:nvPr/>
        </p:nvGraphicFramePr>
        <p:xfrm>
          <a:off x="592138" y="2335213"/>
          <a:ext cx="76819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3" name="Equation" r:id="rId4" imgW="3441600" imgH="419040" progId="Equation.DSMT4">
                  <p:embed/>
                </p:oleObj>
              </mc:Choice>
              <mc:Fallback>
                <p:oleObj name="Equation" r:id="rId4" imgW="344160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2335213"/>
                        <a:ext cx="7681912" cy="935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5300" y="158115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Hence we have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5950" y="4086225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This is a convenient form for deforming the path. 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6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4647" name="Object 7"/>
          <p:cNvGraphicFramePr>
            <a:graphicFrameLocks noChangeAspect="1"/>
          </p:cNvGraphicFramePr>
          <p:nvPr/>
        </p:nvGraphicFramePr>
        <p:xfrm>
          <a:off x="1944688" y="1773238"/>
          <a:ext cx="23780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4" name="Equation" r:id="rId4" imgW="1041120" imgH="482400" progId="Equation.DSMT4">
                  <p:embed/>
                </p:oleObj>
              </mc:Choice>
              <mc:Fallback>
                <p:oleObj name="Equation" r:id="rId4" imgW="104112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1773238"/>
                        <a:ext cx="2378075" cy="1100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48" name="Object 8"/>
          <p:cNvGraphicFramePr>
            <a:graphicFrameLocks noChangeAspect="1"/>
          </p:cNvGraphicFramePr>
          <p:nvPr/>
        </p:nvGraphicFramePr>
        <p:xfrm>
          <a:off x="4460875" y="2105025"/>
          <a:ext cx="4003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5" name="Equation" r:id="rId6" imgW="2387520" imgH="253800" progId="Equation.DSMT4">
                  <p:embed/>
                </p:oleObj>
              </mc:Choice>
              <mc:Fallback>
                <p:oleObj name="Equation" r:id="rId6" imgW="238752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2105025"/>
                        <a:ext cx="40036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49" name="Rectangle 9"/>
          <p:cNvSpPr>
            <a:spLocks noChangeArrowheads="1"/>
          </p:cNvSpPr>
          <p:nvPr/>
        </p:nvSpPr>
        <p:spPr bwMode="auto">
          <a:xfrm>
            <a:off x="249238" y="1116013"/>
            <a:ext cx="5479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0" dirty="0">
                <a:solidFill>
                  <a:srgbClr val="FF0000"/>
                </a:solidFill>
              </a:rPr>
              <a:t>Planar vertical electric </a:t>
            </a:r>
            <a:r>
              <a:rPr lang="en-US" sz="2000" b="0" dirty="0" smtClean="0">
                <a:solidFill>
                  <a:srgbClr val="FF0000"/>
                </a:solidFill>
              </a:rPr>
              <a:t>current (from Notes 39)</a:t>
            </a:r>
            <a:r>
              <a:rPr lang="en-US" sz="2000" b="0" dirty="0" smtClean="0">
                <a:solidFill>
                  <a:srgbClr val="0000FF"/>
                </a:solidFill>
              </a:rPr>
              <a:t>: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624650" name="Text Box 10"/>
          <p:cNvSpPr txBox="1">
            <a:spLocks noChangeArrowheads="1"/>
          </p:cNvSpPr>
          <p:nvPr/>
        </p:nvSpPr>
        <p:spPr bwMode="auto">
          <a:xfrm>
            <a:off x="871476" y="3359130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For a vertical electric dipole of amplitude </a:t>
            </a:r>
            <a:r>
              <a:rPr lang="en-US" b="0" i="1" dirty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sz="600" b="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0" i="1" dirty="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b="0" dirty="0">
                <a:solidFill>
                  <a:srgbClr val="0000FF"/>
                </a:solidFill>
              </a:rPr>
              <a:t>, we have</a:t>
            </a:r>
          </a:p>
        </p:txBody>
      </p:sp>
      <p:graphicFrame>
        <p:nvGraphicFramePr>
          <p:cNvPr id="624651" name="Object 11"/>
          <p:cNvGraphicFramePr>
            <a:graphicFrameLocks noChangeAspect="1"/>
          </p:cNvGraphicFramePr>
          <p:nvPr/>
        </p:nvGraphicFramePr>
        <p:xfrm>
          <a:off x="4118244" y="5538871"/>
          <a:ext cx="25225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6" name="Equation" r:id="rId8" imgW="1104840" imgH="482400" progId="Equation.DSMT4">
                  <p:embed/>
                </p:oleObj>
              </mc:Choice>
              <mc:Fallback>
                <p:oleObj name="Equation" r:id="rId8" imgW="1104840" imgH="482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244" y="5538871"/>
                        <a:ext cx="2522537" cy="11001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52" name="Object 12"/>
          <p:cNvGraphicFramePr>
            <a:graphicFrameLocks noChangeAspect="1"/>
          </p:cNvGraphicFramePr>
          <p:nvPr/>
        </p:nvGraphicFramePr>
        <p:xfrm>
          <a:off x="2078038" y="3800475"/>
          <a:ext cx="38528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7" name="Equation" r:id="rId10" imgW="1955520" imgH="253800" progId="Equation.DSMT4">
                  <p:embed/>
                </p:oleObj>
              </mc:Choice>
              <mc:Fallback>
                <p:oleObj name="Equation" r:id="rId10" imgW="195552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3800475"/>
                        <a:ext cx="385286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53" name="Text Box 13"/>
          <p:cNvSpPr txBox="1">
            <a:spLocks noChangeArrowheads="1"/>
          </p:cNvSpPr>
          <p:nvPr/>
        </p:nvSpPr>
        <p:spPr bwMode="auto">
          <a:xfrm>
            <a:off x="1568159" y="4625336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461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Sommerfeld Problem (cont.)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77637" y="2660073"/>
            <a:ext cx="2619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(the impressed source current)</a:t>
            </a:r>
            <a:endParaRPr lang="en-US" sz="1400" b="0" dirty="0"/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2505777" y="4558577"/>
          <a:ext cx="28765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8" name="Equation" r:id="rId12" imgW="1460160" imgH="253800" progId="Equation.DSMT4">
                  <p:embed/>
                </p:oleObj>
              </mc:Choice>
              <mc:Fallback>
                <p:oleObj name="Equation" r:id="rId12" imgW="1460160" imgH="253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777" y="4558577"/>
                        <a:ext cx="287655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61185" y="5834642"/>
            <a:ext cx="2172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Therefore, we have</a:t>
            </a:r>
            <a:endParaRPr lang="en-US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1450" y="814388"/>
            <a:ext cx="8653463" cy="5195887"/>
            <a:chOff x="0" y="1071563"/>
            <a:chExt cx="8653463" cy="5195887"/>
          </a:xfrm>
        </p:grpSpPr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V="1">
              <a:off x="4332288" y="1662114"/>
              <a:ext cx="0" cy="3690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0" y="3676650"/>
              <a:ext cx="864870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3" name="Object 40"/>
            <p:cNvGraphicFramePr>
              <a:graphicFrameLocks noChangeAspect="1"/>
            </p:cNvGraphicFramePr>
            <p:nvPr/>
          </p:nvGraphicFramePr>
          <p:xfrm>
            <a:off x="4154488" y="1071563"/>
            <a:ext cx="3349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296" name="Equation" r:id="rId4" imgW="177480" imgH="228600" progId="Equation.DSMT4">
                    <p:embed/>
                  </p:oleObj>
                </mc:Choice>
                <mc:Fallback>
                  <p:oleObj name="Equation" r:id="rId4" imgW="177480" imgH="2286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488" y="1071563"/>
                          <a:ext cx="334962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1"/>
            <p:cNvGraphicFramePr>
              <a:graphicFrameLocks noChangeAspect="1"/>
            </p:cNvGraphicFramePr>
            <p:nvPr/>
          </p:nvGraphicFramePr>
          <p:xfrm>
            <a:off x="5426526" y="3677620"/>
            <a:ext cx="244686" cy="366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297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6526" y="3677620"/>
                          <a:ext cx="244686" cy="366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3"/>
            <p:cNvGraphicFramePr>
              <a:graphicFrameLocks noChangeAspect="1"/>
            </p:cNvGraphicFramePr>
            <p:nvPr/>
          </p:nvGraphicFramePr>
          <p:xfrm>
            <a:off x="2915476" y="3256814"/>
            <a:ext cx="404418" cy="39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298" name="Equation" r:id="rId8" imgW="253800" imgH="228600" progId="Equation.DSMT4">
                    <p:embed/>
                  </p:oleObj>
                </mc:Choice>
                <mc:Fallback>
                  <p:oleObj name="Equation" r:id="rId8" imgW="253800" imgH="2286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476" y="3256814"/>
                          <a:ext cx="404418" cy="39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Oval 44"/>
            <p:cNvSpPr>
              <a:spLocks noChangeArrowheads="1"/>
            </p:cNvSpPr>
            <p:nvPr/>
          </p:nvSpPr>
          <p:spPr bwMode="auto">
            <a:xfrm>
              <a:off x="3287713" y="3638552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8" name="Object 45"/>
            <p:cNvGraphicFramePr>
              <a:graphicFrameLocks noChangeAspect="1"/>
            </p:cNvGraphicFramePr>
            <p:nvPr/>
          </p:nvGraphicFramePr>
          <p:xfrm>
            <a:off x="8347075" y="3789363"/>
            <a:ext cx="306388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299" name="Equation" r:id="rId10" imgW="177480" imgH="228600" progId="Equation.DSMT4">
                    <p:embed/>
                  </p:oleObj>
                </mc:Choice>
                <mc:Fallback>
                  <p:oleObj name="Equation" r:id="rId10" imgW="17748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7075" y="3789363"/>
                          <a:ext cx="306388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4264025" y="1976439"/>
              <a:ext cx="42863" cy="16922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 rot="5400000">
              <a:off x="3817938" y="3208339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" name="Group 82"/>
            <p:cNvGrpSpPr/>
            <p:nvPr/>
          </p:nvGrpSpPr>
          <p:grpSpPr>
            <a:xfrm>
              <a:off x="4359275" y="3638552"/>
              <a:ext cx="1023938" cy="1793875"/>
              <a:chOff x="4359275" y="3638552"/>
              <a:chExt cx="1023938" cy="1793875"/>
            </a:xfrm>
          </p:grpSpPr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5272088" y="3638552"/>
                <a:ext cx="111125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4359275" y="3740152"/>
                <a:ext cx="42863" cy="16922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 rot="16200000" flipH="1">
                <a:off x="4827588" y="3290889"/>
                <a:ext cx="42863" cy="9048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65" name="Object 52"/>
            <p:cNvGraphicFramePr>
              <a:graphicFrameLocks noChangeAspect="1"/>
            </p:cNvGraphicFramePr>
            <p:nvPr/>
          </p:nvGraphicFramePr>
          <p:xfrm>
            <a:off x="6385238" y="4128531"/>
            <a:ext cx="241781" cy="392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00" name="Equation" r:id="rId12" imgW="152280" imgH="228600" progId="Equation.DSMT4">
                    <p:embed/>
                  </p:oleObj>
                </mc:Choice>
                <mc:Fallback>
                  <p:oleObj name="Equation" r:id="rId12" imgW="15228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5238" y="4128531"/>
                          <a:ext cx="241781" cy="392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53"/>
            <p:cNvGraphicFramePr>
              <a:graphicFrameLocks noChangeAspect="1"/>
            </p:cNvGraphicFramePr>
            <p:nvPr/>
          </p:nvGraphicFramePr>
          <p:xfrm>
            <a:off x="1949050" y="2815428"/>
            <a:ext cx="349580" cy="357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01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9050" y="2815428"/>
                          <a:ext cx="349580" cy="357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3581400" y="3302002"/>
              <a:ext cx="171450" cy="177800"/>
              <a:chOff x="1536" y="1312"/>
              <a:chExt cx="108" cy="172"/>
            </a:xfrm>
          </p:grpSpPr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4937125" y="3987802"/>
              <a:ext cx="171450" cy="177800"/>
              <a:chOff x="1536" y="1312"/>
              <a:chExt cx="108" cy="172"/>
            </a:xfrm>
          </p:grpSpPr>
          <p:sp>
            <p:nvSpPr>
              <p:cNvPr id="79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0" name="Line 61"/>
            <p:cNvSpPr>
              <a:spLocks noChangeShapeType="1"/>
            </p:cNvSpPr>
            <p:nvPr/>
          </p:nvSpPr>
          <p:spPr bwMode="auto">
            <a:xfrm>
              <a:off x="2862263" y="4229102"/>
              <a:ext cx="152400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62"/>
            <p:cNvSpPr>
              <a:spLocks noChangeShapeType="1"/>
            </p:cNvSpPr>
            <p:nvPr/>
          </p:nvSpPr>
          <p:spPr bwMode="auto">
            <a:xfrm>
              <a:off x="4331970" y="3114675"/>
              <a:ext cx="2399030" cy="4764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63"/>
            <p:cNvSpPr>
              <a:spLocks noChangeShapeType="1"/>
            </p:cNvSpPr>
            <p:nvPr/>
          </p:nvSpPr>
          <p:spPr bwMode="auto">
            <a:xfrm>
              <a:off x="5894388" y="3111502"/>
              <a:ext cx="152400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3" name="Object 65"/>
            <p:cNvGraphicFramePr>
              <a:graphicFrameLocks noChangeAspect="1"/>
            </p:cNvGraphicFramePr>
            <p:nvPr/>
          </p:nvGraphicFramePr>
          <p:xfrm>
            <a:off x="5129213" y="2566989"/>
            <a:ext cx="352425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1302" name="Equation" r:id="rId16" imgW="152280" imgH="177480" progId="Equation.DSMT4">
                    <p:embed/>
                  </p:oleObj>
                </mc:Choice>
                <mc:Fallback>
                  <p:oleObj name="Equation" r:id="rId16" imgW="152280" imgH="1774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2566989"/>
                          <a:ext cx="352425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Line 67"/>
            <p:cNvSpPr>
              <a:spLocks noChangeShapeType="1"/>
            </p:cNvSpPr>
            <p:nvPr/>
          </p:nvSpPr>
          <p:spPr bwMode="auto">
            <a:xfrm>
              <a:off x="4335463" y="3097214"/>
              <a:ext cx="317" cy="1141411"/>
            </a:xfrm>
            <a:prstGeom prst="line">
              <a:avLst/>
            </a:prstGeom>
            <a:noFill/>
            <a:ln w="28575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68"/>
            <p:cNvSpPr>
              <a:spLocks noChangeShapeType="1"/>
            </p:cNvSpPr>
            <p:nvPr/>
          </p:nvSpPr>
          <p:spPr bwMode="auto">
            <a:xfrm>
              <a:off x="6719888" y="3113089"/>
              <a:ext cx="0" cy="58420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69"/>
            <p:cNvSpPr>
              <a:spLocks noChangeShapeType="1"/>
            </p:cNvSpPr>
            <p:nvPr/>
          </p:nvSpPr>
          <p:spPr bwMode="auto">
            <a:xfrm>
              <a:off x="6718300" y="3681414"/>
              <a:ext cx="1450975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73"/>
            <p:cNvSpPr>
              <a:spLocks noChangeShapeType="1"/>
            </p:cNvSpPr>
            <p:nvPr/>
          </p:nvSpPr>
          <p:spPr bwMode="auto">
            <a:xfrm>
              <a:off x="342900" y="3694114"/>
              <a:ext cx="1450975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1779588" y="3697289"/>
              <a:ext cx="0" cy="54610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roup 108"/>
            <p:cNvGrpSpPr/>
            <p:nvPr/>
          </p:nvGrpSpPr>
          <p:grpSpPr>
            <a:xfrm>
              <a:off x="5151438" y="4126548"/>
              <a:ext cx="1163002" cy="2140902"/>
              <a:chOff x="5151438" y="4126548"/>
              <a:chExt cx="1163002" cy="2140902"/>
            </a:xfrm>
          </p:grpSpPr>
          <p:sp>
            <p:nvSpPr>
              <p:cNvPr id="102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5151438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Group 109"/>
            <p:cNvGrpSpPr/>
            <p:nvPr/>
          </p:nvGrpSpPr>
          <p:grpSpPr>
            <a:xfrm flipV="1">
              <a:off x="2408409" y="1135698"/>
              <a:ext cx="1167641" cy="2140902"/>
              <a:chOff x="6199359" y="4126548"/>
              <a:chExt cx="1167641" cy="2140902"/>
            </a:xfrm>
          </p:grpSpPr>
          <p:sp>
            <p:nvSpPr>
              <p:cNvPr id="111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 flipH="1">
                <a:off x="6279563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 flipV="1">
              <a:off x="1758950" y="4223384"/>
              <a:ext cx="2588260" cy="953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75581" y="5539468"/>
            <a:ext cx="389572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/>
              <a:t>The Zenneck-wave is </a:t>
            </a:r>
            <a:r>
              <a:rPr lang="en-US" sz="1600" b="0" dirty="0" smtClean="0">
                <a:solidFill>
                  <a:srgbClr val="FF0000"/>
                </a:solidFill>
              </a:rPr>
              <a:t>nonphysical</a:t>
            </a:r>
            <a:r>
              <a:rPr lang="en-US" sz="1600" b="0" dirty="0" smtClean="0"/>
              <a:t> because it is a fast wave, but it is proper. It is not captured when deforming to the ESDP (vertical path from 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0" dirty="0" smtClean="0"/>
              <a:t>). </a:t>
            </a:r>
            <a:endParaRPr lang="en-US" sz="1600" b="0" dirty="0"/>
          </a:p>
        </p:txBody>
      </p:sp>
      <p:graphicFrame>
        <p:nvGraphicFramePr>
          <p:cNvPr id="47" name="Object 26"/>
          <p:cNvGraphicFramePr>
            <a:graphicFrameLocks noChangeAspect="1"/>
          </p:cNvGraphicFramePr>
          <p:nvPr/>
        </p:nvGraphicFramePr>
        <p:xfrm>
          <a:off x="1685925" y="4487863"/>
          <a:ext cx="15430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03" name="Equation" r:id="rId18" imgW="838080" imgH="419040" progId="Equation.DSMT4">
                  <p:embed/>
                </p:oleObj>
              </mc:Choice>
              <mc:Fallback>
                <p:oleObj name="Equation" r:id="rId18" imgW="838080" imgH="419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4487863"/>
                        <a:ext cx="154305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1"/>
          <p:cNvGraphicFramePr>
            <a:graphicFrameLocks noChangeAspect="1"/>
          </p:cNvGraphicFramePr>
          <p:nvPr/>
        </p:nvGraphicFramePr>
        <p:xfrm>
          <a:off x="4835275" y="3811983"/>
          <a:ext cx="285087" cy="391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04" name="Equation" r:id="rId20" imgW="190440" imgH="241200" progId="Equation.DSMT4">
                  <p:embed/>
                </p:oleObj>
              </mc:Choice>
              <mc:Fallback>
                <p:oleObj name="Equation" r:id="rId20" imgW="19044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275" y="3811983"/>
                        <a:ext cx="285087" cy="391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1275" name="Object 16"/>
          <p:cNvGraphicFramePr>
            <a:graphicFrameLocks noChangeAspect="1"/>
          </p:cNvGraphicFramePr>
          <p:nvPr/>
        </p:nvGraphicFramePr>
        <p:xfrm>
          <a:off x="3816350" y="2705100"/>
          <a:ext cx="4191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05" name="Equation" r:id="rId22" imgW="279360" imgH="241200" progId="Equation.DSMT4">
                  <p:embed/>
                </p:oleObj>
              </mc:Choice>
              <mc:Fallback>
                <p:oleObj name="Equation" r:id="rId22" imgW="27936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2705100"/>
                        <a:ext cx="4191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7021286" y="6492875"/>
            <a:ext cx="2133600" cy="365125"/>
          </a:xfrm>
        </p:spPr>
        <p:txBody>
          <a:bodyPr/>
          <a:lstStyle/>
          <a:p>
            <a:fld id="{53E2D262-7F60-4598-A98E-2C05508F2CEA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152400" y="666993"/>
            <a:ext cx="8737259" cy="6107882"/>
            <a:chOff x="152400" y="666993"/>
            <a:chExt cx="8737259" cy="6107882"/>
          </a:xfrm>
        </p:grpSpPr>
        <p:sp>
          <p:nvSpPr>
            <p:cNvPr id="46" name="TextBox 45"/>
            <p:cNvSpPr txBox="1"/>
            <p:nvPr/>
          </p:nvSpPr>
          <p:spPr>
            <a:xfrm>
              <a:off x="152400" y="5594540"/>
              <a:ext cx="3886568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/>
                <a:t>The </a:t>
              </a:r>
              <a:r>
                <a:rPr lang="en-US" sz="1600" b="0" dirty="0" smtClean="0">
                  <a:solidFill>
                    <a:srgbClr val="FF0000"/>
                  </a:solidFill>
                </a:rPr>
                <a:t>ESDP</a:t>
              </a:r>
              <a:r>
                <a:rPr lang="en-US" sz="1600" b="0" dirty="0" smtClean="0"/>
                <a:t> from the branch point at </a:t>
              </a:r>
              <a:r>
                <a:rPr lang="en-US" sz="1600" b="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b="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600" b="0" dirty="0" smtClean="0"/>
                <a:t> is usually not important for a lossy earth.</a:t>
              </a:r>
              <a:endParaRPr lang="en-US" sz="1600" b="0" dirty="0"/>
            </a:p>
          </p:txBody>
        </p:sp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V="1">
              <a:off x="4188044" y="1404939"/>
              <a:ext cx="0" cy="3690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341530" y="3419475"/>
              <a:ext cx="81629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3" name="Object 40"/>
            <p:cNvGraphicFramePr>
              <a:graphicFrameLocks noChangeAspect="1"/>
            </p:cNvGraphicFramePr>
            <p:nvPr/>
          </p:nvGraphicFramePr>
          <p:xfrm>
            <a:off x="4069619" y="814388"/>
            <a:ext cx="3349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558" name="Equation" r:id="rId4" imgW="177480" imgH="228600" progId="Equation.DSMT4">
                    <p:embed/>
                  </p:oleObj>
                </mc:Choice>
                <mc:Fallback>
                  <p:oleObj name="Equation" r:id="rId4" imgW="177480" imgH="2286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9619" y="814388"/>
                          <a:ext cx="334962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1"/>
            <p:cNvGraphicFramePr>
              <a:graphicFrameLocks noChangeAspect="1"/>
            </p:cNvGraphicFramePr>
            <p:nvPr/>
          </p:nvGraphicFramePr>
          <p:xfrm>
            <a:off x="5387057" y="3420445"/>
            <a:ext cx="244686" cy="366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559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7057" y="3420445"/>
                          <a:ext cx="244686" cy="366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3"/>
            <p:cNvGraphicFramePr>
              <a:graphicFrameLocks noChangeAspect="1"/>
            </p:cNvGraphicFramePr>
            <p:nvPr/>
          </p:nvGraphicFramePr>
          <p:xfrm>
            <a:off x="2699982" y="2940264"/>
            <a:ext cx="404418" cy="39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560" name="Equation" r:id="rId8" imgW="253800" imgH="228600" progId="Equation.DSMT4">
                    <p:embed/>
                  </p:oleObj>
                </mc:Choice>
                <mc:Fallback>
                  <p:oleObj name="Equation" r:id="rId8" imgW="253800" imgH="2286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982" y="2940264"/>
                          <a:ext cx="404418" cy="394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Oval 44"/>
            <p:cNvSpPr>
              <a:spLocks noChangeArrowheads="1"/>
            </p:cNvSpPr>
            <p:nvPr/>
          </p:nvSpPr>
          <p:spPr bwMode="auto">
            <a:xfrm>
              <a:off x="3095969" y="3333877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8" name="Object 45"/>
            <p:cNvGraphicFramePr>
              <a:graphicFrameLocks noChangeAspect="1"/>
            </p:cNvGraphicFramePr>
            <p:nvPr/>
          </p:nvGraphicFramePr>
          <p:xfrm>
            <a:off x="8583271" y="3198690"/>
            <a:ext cx="306388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561" name="Equation" r:id="rId10" imgW="177480" imgH="228600" progId="Equation.DSMT4">
                    <p:embed/>
                  </p:oleObj>
                </mc:Choice>
                <mc:Fallback>
                  <p:oleObj name="Equation" r:id="rId10" imgW="17748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3271" y="3198690"/>
                          <a:ext cx="306388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Oval 42"/>
            <p:cNvSpPr>
              <a:spLocks noChangeArrowheads="1"/>
            </p:cNvSpPr>
            <p:nvPr/>
          </p:nvSpPr>
          <p:spPr bwMode="auto">
            <a:xfrm>
              <a:off x="5151594" y="3393252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5" name="Object 52"/>
            <p:cNvGraphicFramePr>
              <a:graphicFrameLocks noChangeAspect="1"/>
            </p:cNvGraphicFramePr>
            <p:nvPr/>
          </p:nvGraphicFramePr>
          <p:xfrm>
            <a:off x="6264745" y="3610092"/>
            <a:ext cx="241781" cy="392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562" name="Equation" r:id="rId12" imgW="152280" imgH="228600" progId="Equation.DSMT4">
                    <p:embed/>
                  </p:oleObj>
                </mc:Choice>
                <mc:Fallback>
                  <p:oleObj name="Equation" r:id="rId12" imgW="15228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4745" y="3610092"/>
                          <a:ext cx="241781" cy="392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53"/>
            <p:cNvGraphicFramePr>
              <a:graphicFrameLocks noChangeAspect="1"/>
            </p:cNvGraphicFramePr>
            <p:nvPr/>
          </p:nvGraphicFramePr>
          <p:xfrm>
            <a:off x="1899806" y="2534503"/>
            <a:ext cx="349580" cy="357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563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9806" y="2534503"/>
                          <a:ext cx="349580" cy="357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3437156" y="3044827"/>
              <a:ext cx="171450" cy="177800"/>
              <a:chOff x="1536" y="1312"/>
              <a:chExt cx="108" cy="172"/>
            </a:xfrm>
          </p:grpSpPr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4792881" y="3730627"/>
              <a:ext cx="171450" cy="177800"/>
              <a:chOff x="1536" y="1312"/>
              <a:chExt cx="108" cy="172"/>
            </a:xfrm>
          </p:grpSpPr>
          <p:sp>
            <p:nvSpPr>
              <p:cNvPr id="79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73" name="Object 65"/>
            <p:cNvGraphicFramePr>
              <a:graphicFrameLocks noChangeAspect="1"/>
            </p:cNvGraphicFramePr>
            <p:nvPr/>
          </p:nvGraphicFramePr>
          <p:xfrm>
            <a:off x="5464142" y="2928440"/>
            <a:ext cx="8223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564" name="Equation" r:id="rId16" imgW="355320" imgH="152280" progId="Equation.DSMT4">
                    <p:embed/>
                  </p:oleObj>
                </mc:Choice>
                <mc:Fallback>
                  <p:oleObj name="Equation" r:id="rId16" imgW="355320" imgH="15228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4142" y="2928440"/>
                          <a:ext cx="82232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Oval 9"/>
            <p:cNvSpPr>
              <a:spLocks noChangeArrowheads="1"/>
            </p:cNvSpPr>
            <p:nvPr/>
          </p:nvSpPr>
          <p:spPr bwMode="auto">
            <a:xfrm>
              <a:off x="6043240" y="3964373"/>
              <a:ext cx="115081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Oval 9"/>
            <p:cNvSpPr>
              <a:spLocks noChangeArrowheads="1"/>
            </p:cNvSpPr>
            <p:nvPr/>
          </p:nvSpPr>
          <p:spPr bwMode="auto">
            <a:xfrm flipV="1">
              <a:off x="2264165" y="2898775"/>
              <a:ext cx="115081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8" name="Object 41"/>
            <p:cNvGraphicFramePr>
              <a:graphicFrameLocks noChangeAspect="1"/>
            </p:cNvGraphicFramePr>
            <p:nvPr/>
          </p:nvGraphicFramePr>
          <p:xfrm>
            <a:off x="4519581" y="3811983"/>
            <a:ext cx="285087" cy="391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565" name="Equation" r:id="rId18" imgW="190440" imgH="241200" progId="Equation.DSMT4">
                    <p:embed/>
                  </p:oleObj>
                </mc:Choice>
                <mc:Fallback>
                  <p:oleObj name="Equation" r:id="rId18" imgW="190440" imgH="2412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9581" y="3811983"/>
                          <a:ext cx="285087" cy="391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1275" name="Object 16"/>
            <p:cNvGraphicFramePr>
              <a:graphicFrameLocks noChangeAspect="1"/>
            </p:cNvGraphicFramePr>
            <p:nvPr/>
          </p:nvGraphicFramePr>
          <p:xfrm>
            <a:off x="3500656" y="2705100"/>
            <a:ext cx="4191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566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0656" y="2705100"/>
                          <a:ext cx="419100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3" name="Straight Connector 62"/>
            <p:cNvCxnSpPr>
              <a:endCxn id="49" idx="4"/>
            </p:cNvCxnSpPr>
            <p:nvPr/>
          </p:nvCxnSpPr>
          <p:spPr bwMode="auto">
            <a:xfrm flipH="1">
              <a:off x="5099454" y="3575278"/>
              <a:ext cx="2804" cy="16736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5313210" y="3448050"/>
              <a:ext cx="371" cy="138520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Freeform 66"/>
            <p:cNvSpPr/>
            <p:nvPr/>
          </p:nvSpPr>
          <p:spPr bwMode="auto">
            <a:xfrm>
              <a:off x="5096621" y="3244320"/>
              <a:ext cx="215599" cy="298980"/>
            </a:xfrm>
            <a:custGeom>
              <a:avLst/>
              <a:gdLst>
                <a:gd name="connsiteX0" fmla="*/ 249237 w 273049"/>
                <a:gd name="connsiteY0" fmla="*/ 230187 h 325437"/>
                <a:gd name="connsiteX1" fmla="*/ 258762 w 273049"/>
                <a:gd name="connsiteY1" fmla="*/ 58737 h 325437"/>
                <a:gd name="connsiteX2" fmla="*/ 163512 w 273049"/>
                <a:gd name="connsiteY2" fmla="*/ 1587 h 325437"/>
                <a:gd name="connsiteX3" fmla="*/ 20637 w 273049"/>
                <a:gd name="connsiteY3" fmla="*/ 49212 h 325437"/>
                <a:gd name="connsiteX4" fmla="*/ 39687 w 273049"/>
                <a:gd name="connsiteY4" fmla="*/ 249237 h 325437"/>
                <a:gd name="connsiteX5" fmla="*/ 39687 w 273049"/>
                <a:gd name="connsiteY5" fmla="*/ 325437 h 325437"/>
                <a:gd name="connsiteX0" fmla="*/ 212725 w 236537"/>
                <a:gd name="connsiteY0" fmla="*/ 230187 h 325437"/>
                <a:gd name="connsiteX1" fmla="*/ 222250 w 236537"/>
                <a:gd name="connsiteY1" fmla="*/ 58737 h 325437"/>
                <a:gd name="connsiteX2" fmla="*/ 127000 w 236537"/>
                <a:gd name="connsiteY2" fmla="*/ 1587 h 325437"/>
                <a:gd name="connsiteX3" fmla="*/ 22225 w 236537"/>
                <a:gd name="connsiteY3" fmla="*/ 49212 h 325437"/>
                <a:gd name="connsiteX4" fmla="*/ 3175 w 236537"/>
                <a:gd name="connsiteY4" fmla="*/ 249237 h 325437"/>
                <a:gd name="connsiteX5" fmla="*/ 3175 w 236537"/>
                <a:gd name="connsiteY5" fmla="*/ 325437 h 325437"/>
                <a:gd name="connsiteX0" fmla="*/ 239712 w 263524"/>
                <a:gd name="connsiteY0" fmla="*/ 231775 h 327025"/>
                <a:gd name="connsiteX1" fmla="*/ 249237 w 263524"/>
                <a:gd name="connsiteY1" fmla="*/ 60325 h 327025"/>
                <a:gd name="connsiteX2" fmla="*/ 153987 w 263524"/>
                <a:gd name="connsiteY2" fmla="*/ 3175 h 327025"/>
                <a:gd name="connsiteX3" fmla="*/ 20637 w 263524"/>
                <a:gd name="connsiteY3" fmla="*/ 79375 h 327025"/>
                <a:gd name="connsiteX4" fmla="*/ 30162 w 263524"/>
                <a:gd name="connsiteY4" fmla="*/ 250825 h 327025"/>
                <a:gd name="connsiteX5" fmla="*/ 30162 w 263524"/>
                <a:gd name="connsiteY5" fmla="*/ 327025 h 327025"/>
                <a:gd name="connsiteX0" fmla="*/ 220662 w 244474"/>
                <a:gd name="connsiteY0" fmla="*/ 231775 h 327025"/>
                <a:gd name="connsiteX1" fmla="*/ 230187 w 244474"/>
                <a:gd name="connsiteY1" fmla="*/ 60325 h 327025"/>
                <a:gd name="connsiteX2" fmla="*/ 134937 w 244474"/>
                <a:gd name="connsiteY2" fmla="*/ 3175 h 327025"/>
                <a:gd name="connsiteX3" fmla="*/ 20637 w 244474"/>
                <a:gd name="connsiteY3" fmla="*/ 79375 h 327025"/>
                <a:gd name="connsiteX4" fmla="*/ 11112 w 244474"/>
                <a:gd name="connsiteY4" fmla="*/ 250825 h 327025"/>
                <a:gd name="connsiteX5" fmla="*/ 11112 w 244474"/>
                <a:gd name="connsiteY5" fmla="*/ 327025 h 327025"/>
                <a:gd name="connsiteX0" fmla="*/ 220662 w 232568"/>
                <a:gd name="connsiteY0" fmla="*/ 230187 h 325437"/>
                <a:gd name="connsiteX1" fmla="*/ 201612 w 232568"/>
                <a:gd name="connsiteY1" fmla="*/ 68262 h 325437"/>
                <a:gd name="connsiteX2" fmla="*/ 134937 w 232568"/>
                <a:gd name="connsiteY2" fmla="*/ 1587 h 325437"/>
                <a:gd name="connsiteX3" fmla="*/ 20637 w 232568"/>
                <a:gd name="connsiteY3" fmla="*/ 77787 h 325437"/>
                <a:gd name="connsiteX4" fmla="*/ 11112 w 232568"/>
                <a:gd name="connsiteY4" fmla="*/ 249237 h 325437"/>
                <a:gd name="connsiteX5" fmla="*/ 11112 w 232568"/>
                <a:gd name="connsiteY5" fmla="*/ 325437 h 325437"/>
                <a:gd name="connsiteX0" fmla="*/ 225425 w 237331"/>
                <a:gd name="connsiteY0" fmla="*/ 192087 h 287337"/>
                <a:gd name="connsiteX1" fmla="*/ 206375 w 237331"/>
                <a:gd name="connsiteY1" fmla="*/ 30162 h 287337"/>
                <a:gd name="connsiteX2" fmla="*/ 168275 w 237331"/>
                <a:gd name="connsiteY2" fmla="*/ 11112 h 287337"/>
                <a:gd name="connsiteX3" fmla="*/ 25400 w 237331"/>
                <a:gd name="connsiteY3" fmla="*/ 39687 h 287337"/>
                <a:gd name="connsiteX4" fmla="*/ 15875 w 237331"/>
                <a:gd name="connsiteY4" fmla="*/ 211137 h 287337"/>
                <a:gd name="connsiteX5" fmla="*/ 15875 w 237331"/>
                <a:gd name="connsiteY5" fmla="*/ 287337 h 287337"/>
                <a:gd name="connsiteX0" fmla="*/ 217563 w 229469"/>
                <a:gd name="connsiteY0" fmla="*/ 192692 h 287942"/>
                <a:gd name="connsiteX1" fmla="*/ 198513 w 229469"/>
                <a:gd name="connsiteY1" fmla="*/ 30767 h 287942"/>
                <a:gd name="connsiteX2" fmla="*/ 113242 w 229469"/>
                <a:gd name="connsiteY2" fmla="*/ 8088 h 287942"/>
                <a:gd name="connsiteX3" fmla="*/ 17538 w 229469"/>
                <a:gd name="connsiteY3" fmla="*/ 40292 h 287942"/>
                <a:gd name="connsiteX4" fmla="*/ 8013 w 229469"/>
                <a:gd name="connsiteY4" fmla="*/ 211742 h 287942"/>
                <a:gd name="connsiteX5" fmla="*/ 8013 w 229469"/>
                <a:gd name="connsiteY5" fmla="*/ 287942 h 287942"/>
                <a:gd name="connsiteX0" fmla="*/ 216958 w 228864"/>
                <a:gd name="connsiteY0" fmla="*/ 204334 h 299584"/>
                <a:gd name="connsiteX1" fmla="*/ 197908 w 228864"/>
                <a:gd name="connsiteY1" fmla="*/ 42409 h 299584"/>
                <a:gd name="connsiteX2" fmla="*/ 109009 w 228864"/>
                <a:gd name="connsiteY2" fmla="*/ 1587 h 299584"/>
                <a:gd name="connsiteX3" fmla="*/ 16933 w 228864"/>
                <a:gd name="connsiteY3" fmla="*/ 51934 h 299584"/>
                <a:gd name="connsiteX4" fmla="*/ 7408 w 228864"/>
                <a:gd name="connsiteY4" fmla="*/ 223384 h 299584"/>
                <a:gd name="connsiteX5" fmla="*/ 7408 w 228864"/>
                <a:gd name="connsiteY5" fmla="*/ 299584 h 299584"/>
                <a:gd name="connsiteX0" fmla="*/ 216958 w 228864"/>
                <a:gd name="connsiteY0" fmla="*/ 203730 h 298980"/>
                <a:gd name="connsiteX1" fmla="*/ 194279 w 228864"/>
                <a:gd name="connsiteY1" fmla="*/ 45433 h 298980"/>
                <a:gd name="connsiteX2" fmla="*/ 109009 w 228864"/>
                <a:gd name="connsiteY2" fmla="*/ 983 h 298980"/>
                <a:gd name="connsiteX3" fmla="*/ 16933 w 228864"/>
                <a:gd name="connsiteY3" fmla="*/ 51330 h 298980"/>
                <a:gd name="connsiteX4" fmla="*/ 7408 w 228864"/>
                <a:gd name="connsiteY4" fmla="*/ 222780 h 298980"/>
                <a:gd name="connsiteX5" fmla="*/ 7408 w 228864"/>
                <a:gd name="connsiteY5" fmla="*/ 298980 h 298980"/>
                <a:gd name="connsiteX0" fmla="*/ 224215 w 236121"/>
                <a:gd name="connsiteY0" fmla="*/ 203730 h 298980"/>
                <a:gd name="connsiteX1" fmla="*/ 194279 w 236121"/>
                <a:gd name="connsiteY1" fmla="*/ 45433 h 298980"/>
                <a:gd name="connsiteX2" fmla="*/ 109009 w 236121"/>
                <a:gd name="connsiteY2" fmla="*/ 983 h 298980"/>
                <a:gd name="connsiteX3" fmla="*/ 16933 w 236121"/>
                <a:gd name="connsiteY3" fmla="*/ 51330 h 298980"/>
                <a:gd name="connsiteX4" fmla="*/ 7408 w 236121"/>
                <a:gd name="connsiteY4" fmla="*/ 222780 h 298980"/>
                <a:gd name="connsiteX5" fmla="*/ 7408 w 236121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  <a:gd name="connsiteX0" fmla="*/ 209700 w 217978"/>
                <a:gd name="connsiteY0" fmla="*/ 207359 h 298980"/>
                <a:gd name="connsiteX1" fmla="*/ 194279 w 217978"/>
                <a:gd name="connsiteY1" fmla="*/ 45433 h 298980"/>
                <a:gd name="connsiteX2" fmla="*/ 109009 w 217978"/>
                <a:gd name="connsiteY2" fmla="*/ 983 h 298980"/>
                <a:gd name="connsiteX3" fmla="*/ 16933 w 217978"/>
                <a:gd name="connsiteY3" fmla="*/ 51330 h 298980"/>
                <a:gd name="connsiteX4" fmla="*/ 7408 w 217978"/>
                <a:gd name="connsiteY4" fmla="*/ 222780 h 298980"/>
                <a:gd name="connsiteX5" fmla="*/ 7408 w 217978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61" h="298980">
                  <a:moveTo>
                    <a:pt x="209700" y="207359"/>
                  </a:moveTo>
                  <a:cubicBezTo>
                    <a:pt x="207092" y="133427"/>
                    <a:pt x="211061" y="79829"/>
                    <a:pt x="194279" y="45433"/>
                  </a:cubicBezTo>
                  <a:cubicBezTo>
                    <a:pt x="177497" y="11037"/>
                    <a:pt x="138567" y="0"/>
                    <a:pt x="109009" y="983"/>
                  </a:cubicBezTo>
                  <a:cubicBezTo>
                    <a:pt x="79451" y="1966"/>
                    <a:pt x="33866" y="14364"/>
                    <a:pt x="16933" y="51330"/>
                  </a:cubicBezTo>
                  <a:cubicBezTo>
                    <a:pt x="0" y="88296"/>
                    <a:pt x="8995" y="181505"/>
                    <a:pt x="7408" y="222780"/>
                  </a:cubicBezTo>
                  <a:cubicBezTo>
                    <a:pt x="5821" y="264055"/>
                    <a:pt x="8995" y="283898"/>
                    <a:pt x="7408" y="29898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flipH="1">
              <a:off x="5090239" y="5303446"/>
              <a:ext cx="4002" cy="8852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5313582" y="4915150"/>
              <a:ext cx="10743" cy="12881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Freeform 48"/>
            <p:cNvSpPr/>
            <p:nvPr/>
          </p:nvSpPr>
          <p:spPr bwMode="auto">
            <a:xfrm>
              <a:off x="4838197" y="4029690"/>
              <a:ext cx="1258784" cy="2287979"/>
            </a:xfrm>
            <a:custGeom>
              <a:avLst/>
              <a:gdLst>
                <a:gd name="connsiteX0" fmla="*/ 1258784 w 1258784"/>
                <a:gd name="connsiteY0" fmla="*/ 0 h 2280062"/>
                <a:gd name="connsiteX1" fmla="*/ 973777 w 1258784"/>
                <a:gd name="connsiteY1" fmla="*/ 332509 h 2280062"/>
                <a:gd name="connsiteX2" fmla="*/ 534390 w 1258784"/>
                <a:gd name="connsiteY2" fmla="*/ 914400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332509 h 2280062"/>
                <a:gd name="connsiteX2" fmla="*/ 534390 w 1258784"/>
                <a:gd name="connsiteY2" fmla="*/ 807522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34390 w 1258784"/>
                <a:gd name="connsiteY2" fmla="*/ 807522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34390 w 1258784"/>
                <a:gd name="connsiteY2" fmla="*/ 771896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70015 w 1258784"/>
                <a:gd name="connsiteY2" fmla="*/ 700644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70015 w 1258784"/>
                <a:gd name="connsiteY2" fmla="*/ 665018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85653 w 1258784"/>
                <a:gd name="connsiteY1" fmla="*/ 201881 h 2280062"/>
                <a:gd name="connsiteX2" fmla="*/ 570015 w 1258784"/>
                <a:gd name="connsiteY2" fmla="*/ 665018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85653 w 1258784"/>
                <a:gd name="connsiteY1" fmla="*/ 201881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50027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021279 w 1258784"/>
                <a:gd name="connsiteY1" fmla="*/ 201882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033154 w 1258784"/>
                <a:gd name="connsiteY1" fmla="*/ 178131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61902 w 1258784"/>
                <a:gd name="connsiteY1" fmla="*/ 225632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163782 w 1258784"/>
                <a:gd name="connsiteY1" fmla="*/ 71252 h 2280062"/>
                <a:gd name="connsiteX2" fmla="*/ 914401 w 1258784"/>
                <a:gd name="connsiteY2" fmla="*/ 261258 h 2280062"/>
                <a:gd name="connsiteX3" fmla="*/ 570015 w 1258784"/>
                <a:gd name="connsiteY3" fmla="*/ 665018 h 2280062"/>
                <a:gd name="connsiteX4" fmla="*/ 261257 w 1258784"/>
                <a:gd name="connsiteY4" fmla="*/ 1211284 h 2280062"/>
                <a:gd name="connsiteX5" fmla="*/ 83127 w 1258784"/>
                <a:gd name="connsiteY5" fmla="*/ 1840675 h 2280062"/>
                <a:gd name="connsiteX6" fmla="*/ 0 w 1258784"/>
                <a:gd name="connsiteY6" fmla="*/ 2280062 h 2280062"/>
                <a:gd name="connsiteX0" fmla="*/ 1258784 w 1258784"/>
                <a:gd name="connsiteY0" fmla="*/ 7917 h 2287979"/>
                <a:gd name="connsiteX1" fmla="*/ 1199408 w 1258784"/>
                <a:gd name="connsiteY1" fmla="*/ 43543 h 2287979"/>
                <a:gd name="connsiteX2" fmla="*/ 914401 w 1258784"/>
                <a:gd name="connsiteY2" fmla="*/ 269175 h 2287979"/>
                <a:gd name="connsiteX3" fmla="*/ 570015 w 1258784"/>
                <a:gd name="connsiteY3" fmla="*/ 672935 h 2287979"/>
                <a:gd name="connsiteX4" fmla="*/ 261257 w 1258784"/>
                <a:gd name="connsiteY4" fmla="*/ 1219201 h 2287979"/>
                <a:gd name="connsiteX5" fmla="*/ 83127 w 1258784"/>
                <a:gd name="connsiteY5" fmla="*/ 1848592 h 2287979"/>
                <a:gd name="connsiteX6" fmla="*/ 0 w 1258784"/>
                <a:gd name="connsiteY6" fmla="*/ 2287979 h 228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784" h="2287979">
                  <a:moveTo>
                    <a:pt x="1258784" y="7917"/>
                  </a:moveTo>
                  <a:cubicBezTo>
                    <a:pt x="1242950" y="19792"/>
                    <a:pt x="1256805" y="0"/>
                    <a:pt x="1199408" y="43543"/>
                  </a:cubicBezTo>
                  <a:cubicBezTo>
                    <a:pt x="1142011" y="87086"/>
                    <a:pt x="1013362" y="170214"/>
                    <a:pt x="914401" y="269175"/>
                  </a:cubicBezTo>
                  <a:cubicBezTo>
                    <a:pt x="799606" y="380011"/>
                    <a:pt x="678872" y="514597"/>
                    <a:pt x="570015" y="672935"/>
                  </a:cubicBezTo>
                  <a:cubicBezTo>
                    <a:pt x="461158" y="831273"/>
                    <a:pt x="342405" y="1023258"/>
                    <a:pt x="261257" y="1219201"/>
                  </a:cubicBezTo>
                  <a:cubicBezTo>
                    <a:pt x="180109" y="1415144"/>
                    <a:pt x="126670" y="1670462"/>
                    <a:pt x="83127" y="1848592"/>
                  </a:cubicBezTo>
                  <a:cubicBezTo>
                    <a:pt x="39584" y="2026722"/>
                    <a:pt x="25730" y="2137558"/>
                    <a:pt x="0" y="2287979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 flipH="1" flipV="1">
              <a:off x="2342400" y="666993"/>
              <a:ext cx="1258784" cy="2287979"/>
            </a:xfrm>
            <a:custGeom>
              <a:avLst/>
              <a:gdLst>
                <a:gd name="connsiteX0" fmla="*/ 1258784 w 1258784"/>
                <a:gd name="connsiteY0" fmla="*/ 0 h 2280062"/>
                <a:gd name="connsiteX1" fmla="*/ 973777 w 1258784"/>
                <a:gd name="connsiteY1" fmla="*/ 332509 h 2280062"/>
                <a:gd name="connsiteX2" fmla="*/ 534390 w 1258784"/>
                <a:gd name="connsiteY2" fmla="*/ 914400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332509 h 2280062"/>
                <a:gd name="connsiteX2" fmla="*/ 534390 w 1258784"/>
                <a:gd name="connsiteY2" fmla="*/ 807522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34390 w 1258784"/>
                <a:gd name="connsiteY2" fmla="*/ 807522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34390 w 1258784"/>
                <a:gd name="connsiteY2" fmla="*/ 771896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70015 w 1258784"/>
                <a:gd name="connsiteY2" fmla="*/ 700644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73777 w 1258784"/>
                <a:gd name="connsiteY1" fmla="*/ 237507 h 2280062"/>
                <a:gd name="connsiteX2" fmla="*/ 570015 w 1258784"/>
                <a:gd name="connsiteY2" fmla="*/ 665018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85653 w 1258784"/>
                <a:gd name="connsiteY1" fmla="*/ 201881 h 2280062"/>
                <a:gd name="connsiteX2" fmla="*/ 570015 w 1258784"/>
                <a:gd name="connsiteY2" fmla="*/ 665018 h 2280062"/>
                <a:gd name="connsiteX3" fmla="*/ 190005 w 1258784"/>
                <a:gd name="connsiteY3" fmla="*/ 1448790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85653 w 1258784"/>
                <a:gd name="connsiteY1" fmla="*/ 201881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50027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021279 w 1258784"/>
                <a:gd name="connsiteY1" fmla="*/ 201882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033154 w 1258784"/>
                <a:gd name="connsiteY1" fmla="*/ 178131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61902 w 1258784"/>
                <a:gd name="connsiteY1" fmla="*/ 225632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914401 w 1258784"/>
                <a:gd name="connsiteY1" fmla="*/ 261258 h 2280062"/>
                <a:gd name="connsiteX2" fmla="*/ 570015 w 1258784"/>
                <a:gd name="connsiteY2" fmla="*/ 665018 h 2280062"/>
                <a:gd name="connsiteX3" fmla="*/ 261257 w 1258784"/>
                <a:gd name="connsiteY3" fmla="*/ 1211284 h 2280062"/>
                <a:gd name="connsiteX4" fmla="*/ 83127 w 1258784"/>
                <a:gd name="connsiteY4" fmla="*/ 1840675 h 2280062"/>
                <a:gd name="connsiteX5" fmla="*/ 0 w 1258784"/>
                <a:gd name="connsiteY5" fmla="*/ 2280062 h 2280062"/>
                <a:gd name="connsiteX0" fmla="*/ 1258784 w 1258784"/>
                <a:gd name="connsiteY0" fmla="*/ 0 h 2280062"/>
                <a:gd name="connsiteX1" fmla="*/ 1163782 w 1258784"/>
                <a:gd name="connsiteY1" fmla="*/ 71252 h 2280062"/>
                <a:gd name="connsiteX2" fmla="*/ 914401 w 1258784"/>
                <a:gd name="connsiteY2" fmla="*/ 261258 h 2280062"/>
                <a:gd name="connsiteX3" fmla="*/ 570015 w 1258784"/>
                <a:gd name="connsiteY3" fmla="*/ 665018 h 2280062"/>
                <a:gd name="connsiteX4" fmla="*/ 261257 w 1258784"/>
                <a:gd name="connsiteY4" fmla="*/ 1211284 h 2280062"/>
                <a:gd name="connsiteX5" fmla="*/ 83127 w 1258784"/>
                <a:gd name="connsiteY5" fmla="*/ 1840675 h 2280062"/>
                <a:gd name="connsiteX6" fmla="*/ 0 w 1258784"/>
                <a:gd name="connsiteY6" fmla="*/ 2280062 h 2280062"/>
                <a:gd name="connsiteX0" fmla="*/ 1258784 w 1258784"/>
                <a:gd name="connsiteY0" fmla="*/ 7917 h 2287979"/>
                <a:gd name="connsiteX1" fmla="*/ 1199408 w 1258784"/>
                <a:gd name="connsiteY1" fmla="*/ 43543 h 2287979"/>
                <a:gd name="connsiteX2" fmla="*/ 914401 w 1258784"/>
                <a:gd name="connsiteY2" fmla="*/ 269175 h 2287979"/>
                <a:gd name="connsiteX3" fmla="*/ 570015 w 1258784"/>
                <a:gd name="connsiteY3" fmla="*/ 672935 h 2287979"/>
                <a:gd name="connsiteX4" fmla="*/ 261257 w 1258784"/>
                <a:gd name="connsiteY4" fmla="*/ 1219201 h 2287979"/>
                <a:gd name="connsiteX5" fmla="*/ 83127 w 1258784"/>
                <a:gd name="connsiteY5" fmla="*/ 1848592 h 2287979"/>
                <a:gd name="connsiteX6" fmla="*/ 0 w 1258784"/>
                <a:gd name="connsiteY6" fmla="*/ 2287979 h 228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784" h="2287979">
                  <a:moveTo>
                    <a:pt x="1258784" y="7917"/>
                  </a:moveTo>
                  <a:cubicBezTo>
                    <a:pt x="1242950" y="19792"/>
                    <a:pt x="1256805" y="0"/>
                    <a:pt x="1199408" y="43543"/>
                  </a:cubicBezTo>
                  <a:cubicBezTo>
                    <a:pt x="1142011" y="87086"/>
                    <a:pt x="1013362" y="170214"/>
                    <a:pt x="914401" y="269175"/>
                  </a:cubicBezTo>
                  <a:cubicBezTo>
                    <a:pt x="799606" y="380011"/>
                    <a:pt x="678872" y="514597"/>
                    <a:pt x="570015" y="672935"/>
                  </a:cubicBezTo>
                  <a:cubicBezTo>
                    <a:pt x="461158" y="831273"/>
                    <a:pt x="342405" y="1023258"/>
                    <a:pt x="261257" y="1219201"/>
                  </a:cubicBezTo>
                  <a:cubicBezTo>
                    <a:pt x="180109" y="1415144"/>
                    <a:pt x="126670" y="1670462"/>
                    <a:pt x="83127" y="1848592"/>
                  </a:cubicBezTo>
                  <a:cubicBezTo>
                    <a:pt x="39584" y="2026722"/>
                    <a:pt x="25730" y="2137558"/>
                    <a:pt x="0" y="2287979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4244429" y="3467595"/>
              <a:ext cx="9975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126172" y="3370614"/>
              <a:ext cx="99752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4254326" y="3464626"/>
              <a:ext cx="1325" cy="19877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109842" y="1373579"/>
              <a:ext cx="1325" cy="19877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TextBox 117"/>
            <p:cNvSpPr txBox="1"/>
            <p:nvPr/>
          </p:nvSpPr>
          <p:spPr>
            <a:xfrm>
              <a:off x="4707569" y="1603169"/>
              <a:ext cx="36647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The Riemann surface has </a:t>
              </a:r>
              <a:r>
                <a:rPr lang="en-US" sz="1600" b="0" u="sng" dirty="0" smtClean="0"/>
                <a:t>four</a:t>
              </a:r>
              <a:r>
                <a:rPr lang="en-US" sz="1600" b="0" dirty="0" smtClean="0"/>
                <a:t> sheets.</a:t>
              </a:r>
              <a:endParaRPr lang="en-US" sz="1600" b="0" dirty="0"/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H="1">
              <a:off x="5976229" y="4143303"/>
              <a:ext cx="2804" cy="167361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>
              <a:off x="6176708" y="4016075"/>
              <a:ext cx="1" cy="243222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Freeform 60"/>
            <p:cNvSpPr/>
            <p:nvPr/>
          </p:nvSpPr>
          <p:spPr bwMode="auto">
            <a:xfrm>
              <a:off x="5973396" y="3812345"/>
              <a:ext cx="215599" cy="298980"/>
            </a:xfrm>
            <a:custGeom>
              <a:avLst/>
              <a:gdLst>
                <a:gd name="connsiteX0" fmla="*/ 249237 w 273049"/>
                <a:gd name="connsiteY0" fmla="*/ 230187 h 325437"/>
                <a:gd name="connsiteX1" fmla="*/ 258762 w 273049"/>
                <a:gd name="connsiteY1" fmla="*/ 58737 h 325437"/>
                <a:gd name="connsiteX2" fmla="*/ 163512 w 273049"/>
                <a:gd name="connsiteY2" fmla="*/ 1587 h 325437"/>
                <a:gd name="connsiteX3" fmla="*/ 20637 w 273049"/>
                <a:gd name="connsiteY3" fmla="*/ 49212 h 325437"/>
                <a:gd name="connsiteX4" fmla="*/ 39687 w 273049"/>
                <a:gd name="connsiteY4" fmla="*/ 249237 h 325437"/>
                <a:gd name="connsiteX5" fmla="*/ 39687 w 273049"/>
                <a:gd name="connsiteY5" fmla="*/ 325437 h 325437"/>
                <a:gd name="connsiteX0" fmla="*/ 212725 w 236537"/>
                <a:gd name="connsiteY0" fmla="*/ 230187 h 325437"/>
                <a:gd name="connsiteX1" fmla="*/ 222250 w 236537"/>
                <a:gd name="connsiteY1" fmla="*/ 58737 h 325437"/>
                <a:gd name="connsiteX2" fmla="*/ 127000 w 236537"/>
                <a:gd name="connsiteY2" fmla="*/ 1587 h 325437"/>
                <a:gd name="connsiteX3" fmla="*/ 22225 w 236537"/>
                <a:gd name="connsiteY3" fmla="*/ 49212 h 325437"/>
                <a:gd name="connsiteX4" fmla="*/ 3175 w 236537"/>
                <a:gd name="connsiteY4" fmla="*/ 249237 h 325437"/>
                <a:gd name="connsiteX5" fmla="*/ 3175 w 236537"/>
                <a:gd name="connsiteY5" fmla="*/ 325437 h 325437"/>
                <a:gd name="connsiteX0" fmla="*/ 239712 w 263524"/>
                <a:gd name="connsiteY0" fmla="*/ 231775 h 327025"/>
                <a:gd name="connsiteX1" fmla="*/ 249237 w 263524"/>
                <a:gd name="connsiteY1" fmla="*/ 60325 h 327025"/>
                <a:gd name="connsiteX2" fmla="*/ 153987 w 263524"/>
                <a:gd name="connsiteY2" fmla="*/ 3175 h 327025"/>
                <a:gd name="connsiteX3" fmla="*/ 20637 w 263524"/>
                <a:gd name="connsiteY3" fmla="*/ 79375 h 327025"/>
                <a:gd name="connsiteX4" fmla="*/ 30162 w 263524"/>
                <a:gd name="connsiteY4" fmla="*/ 250825 h 327025"/>
                <a:gd name="connsiteX5" fmla="*/ 30162 w 263524"/>
                <a:gd name="connsiteY5" fmla="*/ 327025 h 327025"/>
                <a:gd name="connsiteX0" fmla="*/ 220662 w 244474"/>
                <a:gd name="connsiteY0" fmla="*/ 231775 h 327025"/>
                <a:gd name="connsiteX1" fmla="*/ 230187 w 244474"/>
                <a:gd name="connsiteY1" fmla="*/ 60325 h 327025"/>
                <a:gd name="connsiteX2" fmla="*/ 134937 w 244474"/>
                <a:gd name="connsiteY2" fmla="*/ 3175 h 327025"/>
                <a:gd name="connsiteX3" fmla="*/ 20637 w 244474"/>
                <a:gd name="connsiteY3" fmla="*/ 79375 h 327025"/>
                <a:gd name="connsiteX4" fmla="*/ 11112 w 244474"/>
                <a:gd name="connsiteY4" fmla="*/ 250825 h 327025"/>
                <a:gd name="connsiteX5" fmla="*/ 11112 w 244474"/>
                <a:gd name="connsiteY5" fmla="*/ 327025 h 327025"/>
                <a:gd name="connsiteX0" fmla="*/ 220662 w 232568"/>
                <a:gd name="connsiteY0" fmla="*/ 230187 h 325437"/>
                <a:gd name="connsiteX1" fmla="*/ 201612 w 232568"/>
                <a:gd name="connsiteY1" fmla="*/ 68262 h 325437"/>
                <a:gd name="connsiteX2" fmla="*/ 134937 w 232568"/>
                <a:gd name="connsiteY2" fmla="*/ 1587 h 325437"/>
                <a:gd name="connsiteX3" fmla="*/ 20637 w 232568"/>
                <a:gd name="connsiteY3" fmla="*/ 77787 h 325437"/>
                <a:gd name="connsiteX4" fmla="*/ 11112 w 232568"/>
                <a:gd name="connsiteY4" fmla="*/ 249237 h 325437"/>
                <a:gd name="connsiteX5" fmla="*/ 11112 w 232568"/>
                <a:gd name="connsiteY5" fmla="*/ 325437 h 325437"/>
                <a:gd name="connsiteX0" fmla="*/ 225425 w 237331"/>
                <a:gd name="connsiteY0" fmla="*/ 192087 h 287337"/>
                <a:gd name="connsiteX1" fmla="*/ 206375 w 237331"/>
                <a:gd name="connsiteY1" fmla="*/ 30162 h 287337"/>
                <a:gd name="connsiteX2" fmla="*/ 168275 w 237331"/>
                <a:gd name="connsiteY2" fmla="*/ 11112 h 287337"/>
                <a:gd name="connsiteX3" fmla="*/ 25400 w 237331"/>
                <a:gd name="connsiteY3" fmla="*/ 39687 h 287337"/>
                <a:gd name="connsiteX4" fmla="*/ 15875 w 237331"/>
                <a:gd name="connsiteY4" fmla="*/ 211137 h 287337"/>
                <a:gd name="connsiteX5" fmla="*/ 15875 w 237331"/>
                <a:gd name="connsiteY5" fmla="*/ 287337 h 287337"/>
                <a:gd name="connsiteX0" fmla="*/ 217563 w 229469"/>
                <a:gd name="connsiteY0" fmla="*/ 192692 h 287942"/>
                <a:gd name="connsiteX1" fmla="*/ 198513 w 229469"/>
                <a:gd name="connsiteY1" fmla="*/ 30767 h 287942"/>
                <a:gd name="connsiteX2" fmla="*/ 113242 w 229469"/>
                <a:gd name="connsiteY2" fmla="*/ 8088 h 287942"/>
                <a:gd name="connsiteX3" fmla="*/ 17538 w 229469"/>
                <a:gd name="connsiteY3" fmla="*/ 40292 h 287942"/>
                <a:gd name="connsiteX4" fmla="*/ 8013 w 229469"/>
                <a:gd name="connsiteY4" fmla="*/ 211742 h 287942"/>
                <a:gd name="connsiteX5" fmla="*/ 8013 w 229469"/>
                <a:gd name="connsiteY5" fmla="*/ 287942 h 287942"/>
                <a:gd name="connsiteX0" fmla="*/ 216958 w 228864"/>
                <a:gd name="connsiteY0" fmla="*/ 204334 h 299584"/>
                <a:gd name="connsiteX1" fmla="*/ 197908 w 228864"/>
                <a:gd name="connsiteY1" fmla="*/ 42409 h 299584"/>
                <a:gd name="connsiteX2" fmla="*/ 109009 w 228864"/>
                <a:gd name="connsiteY2" fmla="*/ 1587 h 299584"/>
                <a:gd name="connsiteX3" fmla="*/ 16933 w 228864"/>
                <a:gd name="connsiteY3" fmla="*/ 51934 h 299584"/>
                <a:gd name="connsiteX4" fmla="*/ 7408 w 228864"/>
                <a:gd name="connsiteY4" fmla="*/ 223384 h 299584"/>
                <a:gd name="connsiteX5" fmla="*/ 7408 w 228864"/>
                <a:gd name="connsiteY5" fmla="*/ 299584 h 299584"/>
                <a:gd name="connsiteX0" fmla="*/ 216958 w 228864"/>
                <a:gd name="connsiteY0" fmla="*/ 203730 h 298980"/>
                <a:gd name="connsiteX1" fmla="*/ 194279 w 228864"/>
                <a:gd name="connsiteY1" fmla="*/ 45433 h 298980"/>
                <a:gd name="connsiteX2" fmla="*/ 109009 w 228864"/>
                <a:gd name="connsiteY2" fmla="*/ 983 h 298980"/>
                <a:gd name="connsiteX3" fmla="*/ 16933 w 228864"/>
                <a:gd name="connsiteY3" fmla="*/ 51330 h 298980"/>
                <a:gd name="connsiteX4" fmla="*/ 7408 w 228864"/>
                <a:gd name="connsiteY4" fmla="*/ 222780 h 298980"/>
                <a:gd name="connsiteX5" fmla="*/ 7408 w 228864"/>
                <a:gd name="connsiteY5" fmla="*/ 298980 h 298980"/>
                <a:gd name="connsiteX0" fmla="*/ 224215 w 236121"/>
                <a:gd name="connsiteY0" fmla="*/ 203730 h 298980"/>
                <a:gd name="connsiteX1" fmla="*/ 194279 w 236121"/>
                <a:gd name="connsiteY1" fmla="*/ 45433 h 298980"/>
                <a:gd name="connsiteX2" fmla="*/ 109009 w 236121"/>
                <a:gd name="connsiteY2" fmla="*/ 983 h 298980"/>
                <a:gd name="connsiteX3" fmla="*/ 16933 w 236121"/>
                <a:gd name="connsiteY3" fmla="*/ 51330 h 298980"/>
                <a:gd name="connsiteX4" fmla="*/ 7408 w 236121"/>
                <a:gd name="connsiteY4" fmla="*/ 222780 h 298980"/>
                <a:gd name="connsiteX5" fmla="*/ 7408 w 236121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24215 w 224215"/>
                <a:gd name="connsiteY0" fmla="*/ 203730 h 298980"/>
                <a:gd name="connsiteX1" fmla="*/ 194279 w 224215"/>
                <a:gd name="connsiteY1" fmla="*/ 45433 h 298980"/>
                <a:gd name="connsiteX2" fmla="*/ 109009 w 224215"/>
                <a:gd name="connsiteY2" fmla="*/ 983 h 298980"/>
                <a:gd name="connsiteX3" fmla="*/ 16933 w 224215"/>
                <a:gd name="connsiteY3" fmla="*/ 51330 h 298980"/>
                <a:gd name="connsiteX4" fmla="*/ 7408 w 224215"/>
                <a:gd name="connsiteY4" fmla="*/ 222780 h 298980"/>
                <a:gd name="connsiteX5" fmla="*/ 7408 w 224215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  <a:gd name="connsiteX0" fmla="*/ 209700 w 217978"/>
                <a:gd name="connsiteY0" fmla="*/ 207359 h 298980"/>
                <a:gd name="connsiteX1" fmla="*/ 194279 w 217978"/>
                <a:gd name="connsiteY1" fmla="*/ 45433 h 298980"/>
                <a:gd name="connsiteX2" fmla="*/ 109009 w 217978"/>
                <a:gd name="connsiteY2" fmla="*/ 983 h 298980"/>
                <a:gd name="connsiteX3" fmla="*/ 16933 w 217978"/>
                <a:gd name="connsiteY3" fmla="*/ 51330 h 298980"/>
                <a:gd name="connsiteX4" fmla="*/ 7408 w 217978"/>
                <a:gd name="connsiteY4" fmla="*/ 222780 h 298980"/>
                <a:gd name="connsiteX5" fmla="*/ 7408 w 217978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  <a:gd name="connsiteX0" fmla="*/ 209700 w 211061"/>
                <a:gd name="connsiteY0" fmla="*/ 207359 h 298980"/>
                <a:gd name="connsiteX1" fmla="*/ 194279 w 211061"/>
                <a:gd name="connsiteY1" fmla="*/ 45433 h 298980"/>
                <a:gd name="connsiteX2" fmla="*/ 109009 w 211061"/>
                <a:gd name="connsiteY2" fmla="*/ 983 h 298980"/>
                <a:gd name="connsiteX3" fmla="*/ 16933 w 211061"/>
                <a:gd name="connsiteY3" fmla="*/ 51330 h 298980"/>
                <a:gd name="connsiteX4" fmla="*/ 7408 w 211061"/>
                <a:gd name="connsiteY4" fmla="*/ 222780 h 298980"/>
                <a:gd name="connsiteX5" fmla="*/ 7408 w 211061"/>
                <a:gd name="connsiteY5" fmla="*/ 298980 h 29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061" h="298980">
                  <a:moveTo>
                    <a:pt x="209700" y="207359"/>
                  </a:moveTo>
                  <a:cubicBezTo>
                    <a:pt x="207092" y="133427"/>
                    <a:pt x="211061" y="79829"/>
                    <a:pt x="194279" y="45433"/>
                  </a:cubicBezTo>
                  <a:cubicBezTo>
                    <a:pt x="177497" y="11037"/>
                    <a:pt x="138567" y="0"/>
                    <a:pt x="109009" y="983"/>
                  </a:cubicBezTo>
                  <a:cubicBezTo>
                    <a:pt x="79451" y="1966"/>
                    <a:pt x="33866" y="14364"/>
                    <a:pt x="16933" y="51330"/>
                  </a:cubicBezTo>
                  <a:cubicBezTo>
                    <a:pt x="0" y="88296"/>
                    <a:pt x="8995" y="181505"/>
                    <a:pt x="7408" y="222780"/>
                  </a:cubicBezTo>
                  <a:cubicBezTo>
                    <a:pt x="5821" y="264055"/>
                    <a:pt x="8995" y="283898"/>
                    <a:pt x="7408" y="29898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72826" y="4880767"/>
              <a:ext cx="2455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Top sheet for both </a:t>
              </a:r>
              <a:r>
                <a:rPr lang="en-US" sz="1400" b="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b="0" i="1" baseline="-25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="0" baseline="-250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1400" b="0" dirty="0" smtClean="0">
                  <a:latin typeface="+mn-lt"/>
                  <a:cs typeface="Times New Roman" pitchFamily="18" charset="0"/>
                </a:rPr>
                <a:t>and</a:t>
              </a:r>
              <a:r>
                <a:rPr lang="en-US" sz="1400" b="0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b="0" i="1" baseline="-25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="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0" dirty="0"/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 flipH="1" flipV="1">
              <a:off x="6251360" y="4405750"/>
              <a:ext cx="391886" cy="4750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6676894" y="5330050"/>
              <a:ext cx="1733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Bottom sheet for </a:t>
              </a:r>
              <a:r>
                <a:rPr lang="en-US" sz="1400" b="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b="0" i="1" baseline="-25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="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 flipH="1" flipV="1">
              <a:off x="6001979" y="4916392"/>
              <a:ext cx="710540" cy="4844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>
              <a:stCxn id="78" idx="1"/>
            </p:cNvCxnSpPr>
            <p:nvPr/>
          </p:nvCxnSpPr>
          <p:spPr bwMode="auto">
            <a:xfrm flipH="1" flipV="1">
              <a:off x="5370608" y="5128169"/>
              <a:ext cx="1306286" cy="3557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2862938" y="6373102"/>
              <a:ext cx="1733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Bottom sheet for </a:t>
              </a:r>
              <a:r>
                <a:rPr lang="en-US" sz="1400" b="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b="0" i="1" baseline="-25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="0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="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 bwMode="auto">
            <a:xfrm flipV="1">
              <a:off x="4398810" y="4583875"/>
              <a:ext cx="641267" cy="1805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" name="TextBox 91"/>
            <p:cNvSpPr txBox="1"/>
            <p:nvPr/>
          </p:nvSpPr>
          <p:spPr>
            <a:xfrm>
              <a:off x="5152134" y="6467098"/>
              <a:ext cx="2654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Bottom sheet for both </a:t>
              </a:r>
              <a:r>
                <a:rPr lang="en-US" sz="1400" b="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b="0" i="1" baseline="-25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="0" baseline="-25000" dirty="0" smtClean="0">
                  <a:latin typeface="Times New Roman" pitchFamily="18" charset="0"/>
                  <a:cs typeface="Times New Roman" pitchFamily="18" charset="0"/>
                </a:rPr>
                <a:t>0 </a:t>
              </a:r>
              <a:r>
                <a:rPr lang="en-US" sz="1400" b="0" dirty="0" smtClean="0">
                  <a:latin typeface="+mn-lt"/>
                  <a:cs typeface="Times New Roman" pitchFamily="18" charset="0"/>
                </a:rPr>
                <a:t>and</a:t>
              </a:r>
              <a:r>
                <a:rPr lang="en-US" sz="1400" b="0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400" b="0" i="1" baseline="-25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400" b="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400" b="0" dirty="0"/>
            </a:p>
          </p:txBody>
        </p:sp>
        <p:cxnSp>
          <p:nvCxnSpPr>
            <p:cNvPr id="93" name="Straight Arrow Connector 92"/>
            <p:cNvCxnSpPr/>
            <p:nvPr/>
          </p:nvCxnSpPr>
          <p:spPr bwMode="auto">
            <a:xfrm flipH="1" flipV="1">
              <a:off x="5097475" y="6018818"/>
              <a:ext cx="710540" cy="4844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 flipV="1">
              <a:off x="5372587" y="4239491"/>
              <a:ext cx="1207327" cy="6487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6510640" y="2444338"/>
              <a:ext cx="15520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Original path </a:t>
              </a:r>
              <a:r>
                <a:rPr lang="en-US" sz="1600" b="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600" b="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 flipH="1" flipV="1">
              <a:off x="477767" y="3424052"/>
              <a:ext cx="3705101" cy="518555"/>
            </a:xfrm>
            <a:custGeom>
              <a:avLst/>
              <a:gdLst>
                <a:gd name="connsiteX0" fmla="*/ 0 w 3705101"/>
                <a:gd name="connsiteY0" fmla="*/ 518555 h 518555"/>
                <a:gd name="connsiteX1" fmla="*/ 166255 w 3705101"/>
                <a:gd name="connsiteY1" fmla="*/ 352301 h 518555"/>
                <a:gd name="connsiteX2" fmla="*/ 570016 w 3705101"/>
                <a:gd name="connsiteY2" fmla="*/ 126670 h 518555"/>
                <a:gd name="connsiteX3" fmla="*/ 1104405 w 3705101"/>
                <a:gd name="connsiteY3" fmla="*/ 19792 h 518555"/>
                <a:gd name="connsiteX4" fmla="*/ 2018805 w 3705101"/>
                <a:gd name="connsiteY4" fmla="*/ 7916 h 518555"/>
                <a:gd name="connsiteX5" fmla="*/ 3705101 w 3705101"/>
                <a:gd name="connsiteY5" fmla="*/ 7916 h 51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101" h="518555">
                  <a:moveTo>
                    <a:pt x="0" y="518555"/>
                  </a:moveTo>
                  <a:cubicBezTo>
                    <a:pt x="35626" y="468085"/>
                    <a:pt x="71252" y="417615"/>
                    <a:pt x="166255" y="352301"/>
                  </a:cubicBezTo>
                  <a:cubicBezTo>
                    <a:pt x="261258" y="286987"/>
                    <a:pt x="413658" y="182088"/>
                    <a:pt x="570016" y="126670"/>
                  </a:cubicBezTo>
                  <a:cubicBezTo>
                    <a:pt x="726374" y="71252"/>
                    <a:pt x="862940" y="39584"/>
                    <a:pt x="1104405" y="19792"/>
                  </a:cubicBezTo>
                  <a:cubicBezTo>
                    <a:pt x="1345870" y="0"/>
                    <a:pt x="2018805" y="7916"/>
                    <a:pt x="2018805" y="7916"/>
                  </a:cubicBezTo>
                  <a:lnTo>
                    <a:pt x="3705101" y="7916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4191611" y="2884878"/>
              <a:ext cx="3705101" cy="518555"/>
            </a:xfrm>
            <a:custGeom>
              <a:avLst/>
              <a:gdLst>
                <a:gd name="connsiteX0" fmla="*/ 0 w 3705101"/>
                <a:gd name="connsiteY0" fmla="*/ 518555 h 518555"/>
                <a:gd name="connsiteX1" fmla="*/ 166255 w 3705101"/>
                <a:gd name="connsiteY1" fmla="*/ 352301 h 518555"/>
                <a:gd name="connsiteX2" fmla="*/ 570016 w 3705101"/>
                <a:gd name="connsiteY2" fmla="*/ 126670 h 518555"/>
                <a:gd name="connsiteX3" fmla="*/ 1104405 w 3705101"/>
                <a:gd name="connsiteY3" fmla="*/ 19792 h 518555"/>
                <a:gd name="connsiteX4" fmla="*/ 2018805 w 3705101"/>
                <a:gd name="connsiteY4" fmla="*/ 7916 h 518555"/>
                <a:gd name="connsiteX5" fmla="*/ 3705101 w 3705101"/>
                <a:gd name="connsiteY5" fmla="*/ 7916 h 51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5101" h="518555">
                  <a:moveTo>
                    <a:pt x="0" y="518555"/>
                  </a:moveTo>
                  <a:cubicBezTo>
                    <a:pt x="35626" y="468085"/>
                    <a:pt x="71252" y="417615"/>
                    <a:pt x="166255" y="352301"/>
                  </a:cubicBezTo>
                  <a:cubicBezTo>
                    <a:pt x="261258" y="286987"/>
                    <a:pt x="413658" y="182088"/>
                    <a:pt x="570016" y="126670"/>
                  </a:cubicBezTo>
                  <a:cubicBezTo>
                    <a:pt x="726374" y="71252"/>
                    <a:pt x="862940" y="39584"/>
                    <a:pt x="1104405" y="19792"/>
                  </a:cubicBezTo>
                  <a:cubicBezTo>
                    <a:pt x="1345870" y="0"/>
                    <a:pt x="2018805" y="7916"/>
                    <a:pt x="2018805" y="7916"/>
                  </a:cubicBezTo>
                  <a:lnTo>
                    <a:pt x="3705101" y="7916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Line 63"/>
            <p:cNvSpPr>
              <a:spLocks noChangeShapeType="1"/>
            </p:cNvSpPr>
            <p:nvPr/>
          </p:nvSpPr>
          <p:spPr bwMode="auto">
            <a:xfrm rot="16200000">
              <a:off x="4982698" y="4223657"/>
              <a:ext cx="239486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Line 63"/>
            <p:cNvSpPr>
              <a:spLocks noChangeShapeType="1"/>
            </p:cNvSpPr>
            <p:nvPr/>
          </p:nvSpPr>
          <p:spPr bwMode="auto">
            <a:xfrm rot="16200000">
              <a:off x="5858998" y="4690382"/>
              <a:ext cx="239486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63"/>
            <p:cNvSpPr>
              <a:spLocks noChangeShapeType="1"/>
            </p:cNvSpPr>
            <p:nvPr/>
          </p:nvSpPr>
          <p:spPr bwMode="auto">
            <a:xfrm rot="5400000" flipV="1">
              <a:off x="5192248" y="4442732"/>
              <a:ext cx="239486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63"/>
            <p:cNvSpPr>
              <a:spLocks noChangeShapeType="1"/>
            </p:cNvSpPr>
            <p:nvPr/>
          </p:nvSpPr>
          <p:spPr bwMode="auto">
            <a:xfrm rot="5400000" flipV="1">
              <a:off x="6049498" y="4833257"/>
              <a:ext cx="239486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1989" y="4327196"/>
            <a:ext cx="32956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/>
              <a:t>This path deformation makes it </a:t>
            </a:r>
            <a:r>
              <a:rPr lang="en-US" sz="1600" b="0" dirty="0" smtClean="0">
                <a:solidFill>
                  <a:srgbClr val="FF0000"/>
                </a:solidFill>
              </a:rPr>
              <a:t>appear</a:t>
            </a:r>
            <a:r>
              <a:rPr lang="en-US" sz="1600" b="0" dirty="0" smtClean="0"/>
              <a:t> as if the Zenneck-wave pole is important. </a:t>
            </a:r>
            <a:endParaRPr lang="en-US" sz="1600" b="0" dirty="0"/>
          </a:p>
        </p:txBody>
      </p:sp>
      <p:grpSp>
        <p:nvGrpSpPr>
          <p:cNvPr id="88" name="Group 87"/>
          <p:cNvGrpSpPr/>
          <p:nvPr/>
        </p:nvGrpSpPr>
        <p:grpSpPr>
          <a:xfrm>
            <a:off x="1258784" y="852363"/>
            <a:ext cx="7209871" cy="5253904"/>
            <a:chOff x="1258784" y="861888"/>
            <a:chExt cx="7209871" cy="5253904"/>
          </a:xfrm>
        </p:grpSpPr>
        <p:sp>
          <p:nvSpPr>
            <p:cNvPr id="51" name="Line 38"/>
            <p:cNvSpPr>
              <a:spLocks noChangeShapeType="1"/>
            </p:cNvSpPr>
            <p:nvPr/>
          </p:nvSpPr>
          <p:spPr bwMode="auto">
            <a:xfrm flipV="1">
              <a:off x="4503738" y="1404939"/>
              <a:ext cx="0" cy="36909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1258784" y="3429617"/>
              <a:ext cx="676893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3" name="Object 40"/>
            <p:cNvGraphicFramePr>
              <a:graphicFrameLocks noChangeAspect="1"/>
            </p:cNvGraphicFramePr>
            <p:nvPr/>
          </p:nvGraphicFramePr>
          <p:xfrm>
            <a:off x="4361563" y="861888"/>
            <a:ext cx="33496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08" name="Equation" r:id="rId4" imgW="177480" imgH="228600" progId="Equation.DSMT4">
                    <p:embed/>
                  </p:oleObj>
                </mc:Choice>
                <mc:Fallback>
                  <p:oleObj name="Equation" r:id="rId4" imgW="177480" imgH="2286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1563" y="861888"/>
                          <a:ext cx="334962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1"/>
            <p:cNvGraphicFramePr>
              <a:graphicFrameLocks noChangeAspect="1"/>
            </p:cNvGraphicFramePr>
            <p:nvPr/>
          </p:nvGraphicFramePr>
          <p:xfrm>
            <a:off x="5538599" y="2903833"/>
            <a:ext cx="232809" cy="348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09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8599" y="2903833"/>
                          <a:ext cx="232809" cy="3486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3"/>
            <p:cNvGraphicFramePr>
              <a:graphicFrameLocks noChangeAspect="1"/>
            </p:cNvGraphicFramePr>
            <p:nvPr/>
          </p:nvGraphicFramePr>
          <p:xfrm>
            <a:off x="3170050" y="2962900"/>
            <a:ext cx="356919" cy="348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10" name="Equation" r:id="rId8" imgW="253800" imgH="228600" progId="Equation.DSMT4">
                    <p:embed/>
                  </p:oleObj>
                </mc:Choice>
                <mc:Fallback>
                  <p:oleObj name="Equation" r:id="rId8" imgW="253800" imgH="2286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0050" y="2962900"/>
                          <a:ext cx="356919" cy="348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" name="Oval 44"/>
            <p:cNvSpPr>
              <a:spLocks noChangeArrowheads="1"/>
            </p:cNvSpPr>
            <p:nvPr/>
          </p:nvSpPr>
          <p:spPr bwMode="auto">
            <a:xfrm>
              <a:off x="3459163" y="3371852"/>
              <a:ext cx="111125" cy="12065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8" name="Object 45"/>
            <p:cNvGraphicFramePr>
              <a:graphicFrameLocks noChangeAspect="1"/>
            </p:cNvGraphicFramePr>
            <p:nvPr/>
          </p:nvGraphicFramePr>
          <p:xfrm>
            <a:off x="8162267" y="3211554"/>
            <a:ext cx="306388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11" name="Equation" r:id="rId10" imgW="177480" imgH="228600" progId="Equation.DSMT4">
                    <p:embed/>
                  </p:oleObj>
                </mc:Choice>
                <mc:Fallback>
                  <p:oleObj name="Equation" r:id="rId10" imgW="17748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2267" y="3211554"/>
                          <a:ext cx="306388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4435475" y="1719264"/>
              <a:ext cx="42863" cy="16922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 rot="5400000">
              <a:off x="3989388" y="2951164"/>
              <a:ext cx="42863" cy="90487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oup 82"/>
            <p:cNvGrpSpPr/>
            <p:nvPr/>
          </p:nvGrpSpPr>
          <p:grpSpPr>
            <a:xfrm>
              <a:off x="4530725" y="3390902"/>
              <a:ext cx="1023938" cy="1784350"/>
              <a:chOff x="4359275" y="3648077"/>
              <a:chExt cx="1023938" cy="1784350"/>
            </a:xfrm>
          </p:grpSpPr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5272088" y="3648077"/>
                <a:ext cx="111125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46"/>
              <p:cNvSpPr>
                <a:spLocks/>
              </p:cNvSpPr>
              <p:nvPr/>
            </p:nvSpPr>
            <p:spPr bwMode="auto">
              <a:xfrm>
                <a:off x="4359275" y="3740152"/>
                <a:ext cx="42863" cy="16922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 rot="16200000" flipH="1">
                <a:off x="4827588" y="3281364"/>
                <a:ext cx="42863" cy="9048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65" name="Object 52"/>
            <p:cNvGraphicFramePr>
              <a:graphicFrameLocks noChangeAspect="1"/>
            </p:cNvGraphicFramePr>
            <p:nvPr/>
          </p:nvGraphicFramePr>
          <p:xfrm>
            <a:off x="6699188" y="3885206"/>
            <a:ext cx="247876" cy="402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12" name="Equation" r:id="rId12" imgW="152280" imgH="228600" progId="Equation.DSMT4">
                    <p:embed/>
                  </p:oleObj>
                </mc:Choice>
                <mc:Fallback>
                  <p:oleObj name="Equation" r:id="rId12" imgW="15228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9188" y="3885206"/>
                          <a:ext cx="247876" cy="402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53"/>
            <p:cNvGraphicFramePr>
              <a:graphicFrameLocks noChangeAspect="1"/>
            </p:cNvGraphicFramePr>
            <p:nvPr/>
          </p:nvGraphicFramePr>
          <p:xfrm>
            <a:off x="2120500" y="2446316"/>
            <a:ext cx="389339" cy="398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13" name="Equation" r:id="rId14" imgW="241200" imgH="228600" progId="Equation.DSMT4">
                    <p:embed/>
                  </p:oleObj>
                </mc:Choice>
                <mc:Fallback>
                  <p:oleObj name="Equation" r:id="rId14" imgW="241200" imgH="2286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0500" y="2446316"/>
                          <a:ext cx="389339" cy="398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3752850" y="2914202"/>
              <a:ext cx="171450" cy="177800"/>
              <a:chOff x="1536" y="1312"/>
              <a:chExt cx="108" cy="172"/>
            </a:xfrm>
          </p:grpSpPr>
          <p:sp>
            <p:nvSpPr>
              <p:cNvPr id="81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5108575" y="3885002"/>
              <a:ext cx="171450" cy="177800"/>
              <a:chOff x="1536" y="1312"/>
              <a:chExt cx="108" cy="172"/>
            </a:xfrm>
          </p:grpSpPr>
          <p:sp>
            <p:nvSpPr>
              <p:cNvPr id="79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roup 108"/>
            <p:cNvGrpSpPr/>
            <p:nvPr/>
          </p:nvGrpSpPr>
          <p:grpSpPr>
            <a:xfrm>
              <a:off x="5322888" y="3869373"/>
              <a:ext cx="1163002" cy="2140902"/>
              <a:chOff x="5151438" y="4126548"/>
              <a:chExt cx="1163002" cy="2140902"/>
            </a:xfrm>
          </p:grpSpPr>
          <p:sp>
            <p:nvSpPr>
              <p:cNvPr id="102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5151438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Group 109"/>
            <p:cNvGrpSpPr/>
            <p:nvPr/>
          </p:nvGrpSpPr>
          <p:grpSpPr>
            <a:xfrm flipV="1">
              <a:off x="2579859" y="902273"/>
              <a:ext cx="1120141" cy="2117152"/>
              <a:chOff x="6199359" y="4126548"/>
              <a:chExt cx="1120141" cy="2117152"/>
            </a:xfrm>
          </p:grpSpPr>
          <p:sp>
            <p:nvSpPr>
              <p:cNvPr id="111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 flipH="1">
                <a:off x="6232063" y="419582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0" name="Freeform 49"/>
            <p:cNvSpPr/>
            <p:nvPr/>
          </p:nvSpPr>
          <p:spPr bwMode="auto">
            <a:xfrm>
              <a:off x="4277095" y="3224151"/>
              <a:ext cx="1662545" cy="1953491"/>
            </a:xfrm>
            <a:custGeom>
              <a:avLst/>
              <a:gdLst>
                <a:gd name="connsiteX0" fmla="*/ 69273 w 1654628"/>
                <a:gd name="connsiteY0" fmla="*/ 1882239 h 1953491"/>
                <a:gd name="connsiteX1" fmla="*/ 69273 w 1654628"/>
                <a:gd name="connsiteY1" fmla="*/ 884712 h 1953491"/>
                <a:gd name="connsiteX2" fmla="*/ 57397 w 1654628"/>
                <a:gd name="connsiteY2" fmla="*/ 362197 h 1953491"/>
                <a:gd name="connsiteX3" fmla="*/ 413657 w 1654628"/>
                <a:gd name="connsiteY3" fmla="*/ 53439 h 1953491"/>
                <a:gd name="connsiteX4" fmla="*/ 959922 w 1654628"/>
                <a:gd name="connsiteY4" fmla="*/ 41564 h 1953491"/>
                <a:gd name="connsiteX5" fmla="*/ 1529937 w 1654628"/>
                <a:gd name="connsiteY5" fmla="*/ 41564 h 1953491"/>
                <a:gd name="connsiteX6" fmla="*/ 1589314 w 1654628"/>
                <a:gd name="connsiteY6" fmla="*/ 184068 h 1953491"/>
                <a:gd name="connsiteX7" fmla="*/ 1553688 w 1654628"/>
                <a:gd name="connsiteY7" fmla="*/ 397823 h 1953491"/>
                <a:gd name="connsiteX8" fmla="*/ 983673 w 1654628"/>
                <a:gd name="connsiteY8" fmla="*/ 433449 h 1953491"/>
                <a:gd name="connsiteX9" fmla="*/ 449283 w 1654628"/>
                <a:gd name="connsiteY9" fmla="*/ 433449 h 1953491"/>
                <a:gd name="connsiteX10" fmla="*/ 425532 w 1654628"/>
                <a:gd name="connsiteY10" fmla="*/ 1193470 h 1953491"/>
                <a:gd name="connsiteX11" fmla="*/ 437408 w 1654628"/>
                <a:gd name="connsiteY11" fmla="*/ 1953491 h 1953491"/>
                <a:gd name="connsiteX0" fmla="*/ 69273 w 1662545"/>
                <a:gd name="connsiteY0" fmla="*/ 1882239 h 1953491"/>
                <a:gd name="connsiteX1" fmla="*/ 69273 w 1662545"/>
                <a:gd name="connsiteY1" fmla="*/ 884712 h 1953491"/>
                <a:gd name="connsiteX2" fmla="*/ 57397 w 1662545"/>
                <a:gd name="connsiteY2" fmla="*/ 362197 h 1953491"/>
                <a:gd name="connsiteX3" fmla="*/ 413657 w 1662545"/>
                <a:gd name="connsiteY3" fmla="*/ 53439 h 1953491"/>
                <a:gd name="connsiteX4" fmla="*/ 959922 w 1662545"/>
                <a:gd name="connsiteY4" fmla="*/ 41564 h 1953491"/>
                <a:gd name="connsiteX5" fmla="*/ 1529937 w 1662545"/>
                <a:gd name="connsiteY5" fmla="*/ 41564 h 1953491"/>
                <a:gd name="connsiteX6" fmla="*/ 1636815 w 1662545"/>
                <a:gd name="connsiteY6" fmla="*/ 184068 h 1953491"/>
                <a:gd name="connsiteX7" fmla="*/ 1553688 w 1662545"/>
                <a:gd name="connsiteY7" fmla="*/ 397823 h 1953491"/>
                <a:gd name="connsiteX8" fmla="*/ 983673 w 1662545"/>
                <a:gd name="connsiteY8" fmla="*/ 433449 h 1953491"/>
                <a:gd name="connsiteX9" fmla="*/ 449283 w 1662545"/>
                <a:gd name="connsiteY9" fmla="*/ 433449 h 1953491"/>
                <a:gd name="connsiteX10" fmla="*/ 425532 w 1662545"/>
                <a:gd name="connsiteY10" fmla="*/ 1193470 h 1953491"/>
                <a:gd name="connsiteX11" fmla="*/ 437408 w 1662545"/>
                <a:gd name="connsiteY11" fmla="*/ 1953491 h 195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2545" h="1953491">
                  <a:moveTo>
                    <a:pt x="69273" y="1882239"/>
                  </a:moveTo>
                  <a:cubicBezTo>
                    <a:pt x="70262" y="1510145"/>
                    <a:pt x="71252" y="1138052"/>
                    <a:pt x="69273" y="884712"/>
                  </a:cubicBezTo>
                  <a:cubicBezTo>
                    <a:pt x="67294" y="631372"/>
                    <a:pt x="0" y="500743"/>
                    <a:pt x="57397" y="362197"/>
                  </a:cubicBezTo>
                  <a:cubicBezTo>
                    <a:pt x="114794" y="223652"/>
                    <a:pt x="263236" y="106878"/>
                    <a:pt x="413657" y="53439"/>
                  </a:cubicBezTo>
                  <a:cubicBezTo>
                    <a:pt x="564078" y="0"/>
                    <a:pt x="773875" y="43543"/>
                    <a:pt x="959922" y="41564"/>
                  </a:cubicBezTo>
                  <a:cubicBezTo>
                    <a:pt x="1145969" y="39585"/>
                    <a:pt x="1417122" y="17813"/>
                    <a:pt x="1529937" y="41564"/>
                  </a:cubicBezTo>
                  <a:cubicBezTo>
                    <a:pt x="1642753" y="65315"/>
                    <a:pt x="1632857" y="124692"/>
                    <a:pt x="1636815" y="184068"/>
                  </a:cubicBezTo>
                  <a:cubicBezTo>
                    <a:pt x="1640773" y="243444"/>
                    <a:pt x="1662545" y="356260"/>
                    <a:pt x="1553688" y="397823"/>
                  </a:cubicBezTo>
                  <a:cubicBezTo>
                    <a:pt x="1444831" y="439386"/>
                    <a:pt x="1167740" y="427511"/>
                    <a:pt x="983673" y="433449"/>
                  </a:cubicBezTo>
                  <a:cubicBezTo>
                    <a:pt x="799606" y="439387"/>
                    <a:pt x="542307" y="306779"/>
                    <a:pt x="449283" y="433449"/>
                  </a:cubicBezTo>
                  <a:cubicBezTo>
                    <a:pt x="356260" y="560119"/>
                    <a:pt x="427511" y="940130"/>
                    <a:pt x="425532" y="1193470"/>
                  </a:cubicBezTo>
                  <a:cubicBezTo>
                    <a:pt x="423553" y="1446810"/>
                    <a:pt x="430480" y="1700150"/>
                    <a:pt x="437408" y="1953491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5177642" y="3265714"/>
              <a:ext cx="201881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7" name="Oval 66"/>
            <p:cNvSpPr/>
            <p:nvPr/>
          </p:nvSpPr>
          <p:spPr bwMode="auto">
            <a:xfrm>
              <a:off x="5047014" y="3823853"/>
              <a:ext cx="308758" cy="30875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Arrow Connector 67"/>
            <p:cNvCxnSpPr>
              <a:stCxn id="67" idx="1"/>
            </p:cNvCxnSpPr>
            <p:nvPr/>
          </p:nvCxnSpPr>
          <p:spPr bwMode="auto">
            <a:xfrm flipV="1">
              <a:off x="5092231" y="3809999"/>
              <a:ext cx="166561" cy="590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5" name="Freeform 84"/>
            <p:cNvSpPr/>
            <p:nvPr/>
          </p:nvSpPr>
          <p:spPr bwMode="auto">
            <a:xfrm>
              <a:off x="5165766" y="3716977"/>
              <a:ext cx="1537855" cy="2398815"/>
            </a:xfrm>
            <a:custGeom>
              <a:avLst/>
              <a:gdLst>
                <a:gd name="connsiteX0" fmla="*/ 0 w 1537855"/>
                <a:gd name="connsiteY0" fmla="*/ 2256311 h 2398815"/>
                <a:gd name="connsiteX1" fmla="*/ 59377 w 1537855"/>
                <a:gd name="connsiteY1" fmla="*/ 1626919 h 2398815"/>
                <a:gd name="connsiteX2" fmla="*/ 273133 w 1537855"/>
                <a:gd name="connsiteY2" fmla="*/ 1009402 h 2398815"/>
                <a:gd name="connsiteX3" fmla="*/ 617517 w 1537855"/>
                <a:gd name="connsiteY3" fmla="*/ 534389 h 2398815"/>
                <a:gd name="connsiteX4" fmla="*/ 1163782 w 1537855"/>
                <a:gd name="connsiteY4" fmla="*/ 83127 h 2398815"/>
                <a:gd name="connsiteX5" fmla="*/ 1389413 w 1537855"/>
                <a:gd name="connsiteY5" fmla="*/ 35626 h 2398815"/>
                <a:gd name="connsiteX6" fmla="*/ 1496291 w 1537855"/>
                <a:gd name="connsiteY6" fmla="*/ 71252 h 2398815"/>
                <a:gd name="connsiteX7" fmla="*/ 1496291 w 1537855"/>
                <a:gd name="connsiteY7" fmla="*/ 285007 h 2398815"/>
                <a:gd name="connsiteX8" fmla="*/ 1246909 w 1537855"/>
                <a:gd name="connsiteY8" fmla="*/ 570015 h 2398815"/>
                <a:gd name="connsiteX9" fmla="*/ 831273 w 1537855"/>
                <a:gd name="connsiteY9" fmla="*/ 1116280 h 2398815"/>
                <a:gd name="connsiteX10" fmla="*/ 581891 w 1537855"/>
                <a:gd name="connsiteY10" fmla="*/ 1543792 h 2398815"/>
                <a:gd name="connsiteX11" fmla="*/ 463138 w 1537855"/>
                <a:gd name="connsiteY11" fmla="*/ 1983179 h 2398815"/>
                <a:gd name="connsiteX12" fmla="*/ 427512 w 1537855"/>
                <a:gd name="connsiteY12" fmla="*/ 2398815 h 239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7855" h="2398815">
                  <a:moveTo>
                    <a:pt x="0" y="2256311"/>
                  </a:moveTo>
                  <a:cubicBezTo>
                    <a:pt x="6927" y="2045524"/>
                    <a:pt x="13855" y="1834737"/>
                    <a:pt x="59377" y="1626919"/>
                  </a:cubicBezTo>
                  <a:cubicBezTo>
                    <a:pt x="104899" y="1419101"/>
                    <a:pt x="180110" y="1191490"/>
                    <a:pt x="273133" y="1009402"/>
                  </a:cubicBezTo>
                  <a:cubicBezTo>
                    <a:pt x="366156" y="827314"/>
                    <a:pt x="469076" y="688768"/>
                    <a:pt x="617517" y="534389"/>
                  </a:cubicBezTo>
                  <a:cubicBezTo>
                    <a:pt x="765959" y="380010"/>
                    <a:pt x="1035133" y="166254"/>
                    <a:pt x="1163782" y="83127"/>
                  </a:cubicBezTo>
                  <a:cubicBezTo>
                    <a:pt x="1292431" y="0"/>
                    <a:pt x="1333995" y="37605"/>
                    <a:pt x="1389413" y="35626"/>
                  </a:cubicBezTo>
                  <a:cubicBezTo>
                    <a:pt x="1444831" y="33647"/>
                    <a:pt x="1478478" y="29689"/>
                    <a:pt x="1496291" y="71252"/>
                  </a:cubicBezTo>
                  <a:cubicBezTo>
                    <a:pt x="1514104" y="112816"/>
                    <a:pt x="1537855" y="201880"/>
                    <a:pt x="1496291" y="285007"/>
                  </a:cubicBezTo>
                  <a:cubicBezTo>
                    <a:pt x="1454727" y="368134"/>
                    <a:pt x="1357745" y="431470"/>
                    <a:pt x="1246909" y="570015"/>
                  </a:cubicBezTo>
                  <a:cubicBezTo>
                    <a:pt x="1136073" y="708560"/>
                    <a:pt x="942109" y="953984"/>
                    <a:pt x="831273" y="1116280"/>
                  </a:cubicBezTo>
                  <a:cubicBezTo>
                    <a:pt x="720437" y="1278576"/>
                    <a:pt x="643247" y="1399309"/>
                    <a:pt x="581891" y="1543792"/>
                  </a:cubicBezTo>
                  <a:cubicBezTo>
                    <a:pt x="520535" y="1688275"/>
                    <a:pt x="488868" y="1840675"/>
                    <a:pt x="463138" y="1983179"/>
                  </a:cubicBezTo>
                  <a:cubicBezTo>
                    <a:pt x="437408" y="2125683"/>
                    <a:pt x="432460" y="2262249"/>
                    <a:pt x="427512" y="239881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flipV="1">
              <a:off x="5605148" y="4227616"/>
              <a:ext cx="213756" cy="22563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aphicFrame>
          <p:nvGraphicFramePr>
            <p:cNvPr id="660490" name="Object 16"/>
            <p:cNvGraphicFramePr>
              <a:graphicFrameLocks noChangeAspect="1"/>
            </p:cNvGraphicFramePr>
            <p:nvPr/>
          </p:nvGraphicFramePr>
          <p:xfrm>
            <a:off x="4788024" y="3978234"/>
            <a:ext cx="275273" cy="379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14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8024" y="3978234"/>
                          <a:ext cx="275273" cy="379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0491" name="Object 16"/>
            <p:cNvGraphicFramePr>
              <a:graphicFrameLocks noChangeAspect="1"/>
            </p:cNvGraphicFramePr>
            <p:nvPr/>
          </p:nvGraphicFramePr>
          <p:xfrm>
            <a:off x="3863976" y="2505694"/>
            <a:ext cx="376286" cy="353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0515" name="Equation" r:id="rId18" imgW="279360" imgH="241200" progId="Equation.DSMT4">
                    <p:embed/>
                  </p:oleObj>
                </mc:Choice>
                <mc:Fallback>
                  <p:oleObj name="Equation" r:id="rId18" imgW="279360" imgH="2412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3976" y="2505694"/>
                          <a:ext cx="376286" cy="353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7176" y="797381"/>
            <a:ext cx="7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</a:rPr>
              <a:t>Throughout much of the 20</a:t>
            </a:r>
            <a:r>
              <a:rPr lang="en-US" b="0" baseline="30000" dirty="0" smtClean="0">
                <a:solidFill>
                  <a:srgbClr val="0000FF"/>
                </a:solidFill>
              </a:rPr>
              <a:t>th</a:t>
            </a:r>
            <a:r>
              <a:rPr lang="en-US" b="0" dirty="0" smtClean="0">
                <a:solidFill>
                  <a:srgbClr val="0000FF"/>
                </a:solidFill>
              </a:rPr>
              <a:t> century, a controversy raged about the “reality of the Zenneck wave.”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2072" y="1650426"/>
            <a:ext cx="76867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0" dirty="0" smtClean="0"/>
              <a:t>Arnold Sommerfeld predicted a surface-wave like field coming from the residue of the Zenneck-wave pole (1909).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0" dirty="0" smtClean="0"/>
              <a:t>People took measurements and could not find such a wave.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0" dirty="0" smtClean="0"/>
              <a:t>Hermann Weyl solved the problem in a different way and did not get the Zenneck wave (1919).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0" dirty="0" smtClean="0"/>
              <a:t>Some people (Norton, Niessen) blamed it on a sign error that Sommerfeld had made, though Sommerfeld never admitted to a sign error.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0" dirty="0" smtClean="0"/>
              <a:t>Eventually it was realized that there was no sign error (Collin, 2004).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0" dirty="0" smtClean="0"/>
              <a:t>The limitation in Sommerfeld’s original asymptotic analysis (which shows a Zenneck-wave term) is that the pole must be well separated from the branch point – the asymptotic expansion that he used neglects the effects of the pole on the branch point (the saddle point in the steepest-descent plane).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0" dirty="0" smtClean="0"/>
              <a:t>When the asymptotic evaluation of the branch-cut integral around </a:t>
            </a:r>
            <a:r>
              <a:rPr lang="en-US" sz="1400" b="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b="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b="0" dirty="0" smtClean="0"/>
              <a:t> includes the effects of the pole, it turns out that there is no Zenneck-wave term in the total solution (branch-cut integrals + pole-residue term). </a:t>
            </a:r>
          </a:p>
          <a:p>
            <a:pPr marL="225425" indent="-2254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0" dirty="0" smtClean="0"/>
              <a:t>The easiest way to explain the fact that the Zenneck wave is not important far away is that the pole is not captured in deforming to the ESDP paths. 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5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17" y="1781300"/>
            <a:ext cx="6731011" cy="43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48146" y="938151"/>
            <a:ext cx="742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R. E. Collin, “</a:t>
            </a:r>
            <a:r>
              <a:rPr lang="en-US" sz="1600" b="0" dirty="0" err="1" smtClean="0">
                <a:solidFill>
                  <a:srgbClr val="0000FF"/>
                </a:solidFill>
              </a:rPr>
              <a:t>Hertzian</a:t>
            </a:r>
            <a:r>
              <a:rPr lang="en-US" sz="1600" b="0" dirty="0" smtClean="0">
                <a:solidFill>
                  <a:srgbClr val="0000FF"/>
                </a:solidFill>
              </a:rPr>
              <a:t> Dipole Radiating Over a Lossy Earth or Sea: Some Early and Late 20</a:t>
            </a:r>
            <a:r>
              <a:rPr lang="en-US" sz="1600" b="0" baseline="30000" dirty="0" smtClean="0">
                <a:solidFill>
                  <a:srgbClr val="0000FF"/>
                </a:solidFill>
              </a:rPr>
              <a:t>th</a:t>
            </a:r>
            <a:r>
              <a:rPr lang="en-US" sz="1600" b="0" dirty="0" smtClean="0">
                <a:solidFill>
                  <a:srgbClr val="0000FF"/>
                </a:solidFill>
              </a:rPr>
              <a:t>-Century Controversies,” AP-S Magazine, pp. 64-79, April 2004.</a:t>
            </a:r>
            <a:endParaRPr lang="en-US" sz="16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11826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70777" y="5572125"/>
            <a:ext cx="443184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/>
              <a:t>This choice of path is convenient because it stays on the top sheet, and yet it has fast convergence as the distance </a:t>
            </a:r>
            <a:r>
              <a:rPr lang="en-US" sz="1600" b="0" i="1" dirty="0" smtClean="0">
                <a:sym typeface="Symbol"/>
              </a:rPr>
              <a:t> </a:t>
            </a:r>
            <a:r>
              <a:rPr lang="en-US" sz="1600" b="0" dirty="0" smtClean="0">
                <a:sym typeface="Symbol"/>
              </a:rPr>
              <a:t> increases, due to the Hankel function.</a:t>
            </a:r>
            <a:endParaRPr lang="en-US" sz="1600" b="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382476" y="683759"/>
            <a:ext cx="6800171" cy="5259840"/>
            <a:chOff x="1665514" y="814388"/>
            <a:chExt cx="6800171" cy="5259840"/>
          </a:xfrm>
        </p:grpSpPr>
        <p:grpSp>
          <p:nvGrpSpPr>
            <p:cNvPr id="63" name="Group 44"/>
            <p:cNvGrpSpPr/>
            <p:nvPr/>
          </p:nvGrpSpPr>
          <p:grpSpPr>
            <a:xfrm>
              <a:off x="1665514" y="814388"/>
              <a:ext cx="6800171" cy="5259840"/>
              <a:chOff x="1494064" y="1071563"/>
              <a:chExt cx="6800171" cy="5259840"/>
            </a:xfrm>
          </p:grpSpPr>
          <p:sp>
            <p:nvSpPr>
              <p:cNvPr id="87" name="Line 38"/>
              <p:cNvSpPr>
                <a:spLocks noChangeShapeType="1"/>
              </p:cNvSpPr>
              <p:nvPr/>
            </p:nvSpPr>
            <p:spPr bwMode="auto">
              <a:xfrm flipV="1">
                <a:off x="4332288" y="1662114"/>
                <a:ext cx="0" cy="36909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Line 39"/>
              <p:cNvSpPr>
                <a:spLocks noChangeShapeType="1"/>
              </p:cNvSpPr>
              <p:nvPr/>
            </p:nvSpPr>
            <p:spPr bwMode="auto">
              <a:xfrm>
                <a:off x="1494064" y="3675290"/>
                <a:ext cx="64225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89" name="Object 40"/>
              <p:cNvGraphicFramePr>
                <a:graphicFrameLocks noChangeAspect="1"/>
              </p:cNvGraphicFramePr>
              <p:nvPr/>
            </p:nvGraphicFramePr>
            <p:xfrm>
              <a:off x="4154488" y="1071563"/>
              <a:ext cx="334962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63" name="Equation" r:id="rId4" imgW="177480" imgH="228600" progId="Equation.DSMT4">
                      <p:embed/>
                    </p:oleObj>
                  </mc:Choice>
                  <mc:Fallback>
                    <p:oleObj name="Equation" r:id="rId4" imgW="177480" imgH="228600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4488" y="1071563"/>
                            <a:ext cx="334962" cy="463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0" name="Object 41"/>
              <p:cNvGraphicFramePr>
                <a:graphicFrameLocks noChangeAspect="1"/>
              </p:cNvGraphicFramePr>
              <p:nvPr/>
            </p:nvGraphicFramePr>
            <p:xfrm>
              <a:off x="5426526" y="3677620"/>
              <a:ext cx="244686" cy="366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64" name="Equation" r:id="rId6" imgW="164880" imgH="228600" progId="Equation.DSMT4">
                      <p:embed/>
                    </p:oleObj>
                  </mc:Choice>
                  <mc:Fallback>
                    <p:oleObj name="Equation" r:id="rId6" imgW="164880" imgH="228600" progId="Equation.DSMT4">
                      <p:embed/>
                      <p:pic>
                        <p:nvPicPr>
                          <p:cNvPr id="0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6526" y="3677620"/>
                            <a:ext cx="244686" cy="366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1" name="Object 43"/>
              <p:cNvGraphicFramePr>
                <a:graphicFrameLocks noChangeAspect="1"/>
              </p:cNvGraphicFramePr>
              <p:nvPr/>
            </p:nvGraphicFramePr>
            <p:xfrm>
              <a:off x="2915476" y="3256814"/>
              <a:ext cx="404418" cy="39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65" name="Equation" r:id="rId8" imgW="253800" imgH="228600" progId="Equation.DSMT4">
                      <p:embed/>
                    </p:oleObj>
                  </mc:Choice>
                  <mc:Fallback>
                    <p:oleObj name="Equation" r:id="rId8" imgW="253800" imgH="228600" progId="Equation.DSMT4">
                      <p:embed/>
                      <p:pic>
                        <p:nvPicPr>
                          <p:cNvPr id="0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5476" y="3256814"/>
                            <a:ext cx="404418" cy="3949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" name="Oval 44"/>
              <p:cNvSpPr>
                <a:spLocks noChangeArrowheads="1"/>
              </p:cNvSpPr>
              <p:nvPr/>
            </p:nvSpPr>
            <p:spPr bwMode="auto">
              <a:xfrm>
                <a:off x="3287713" y="3638552"/>
                <a:ext cx="111125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93" name="Object 45"/>
              <p:cNvGraphicFramePr>
                <a:graphicFrameLocks noChangeAspect="1"/>
              </p:cNvGraphicFramePr>
              <p:nvPr/>
            </p:nvGraphicFramePr>
            <p:xfrm>
              <a:off x="7987847" y="3462791"/>
              <a:ext cx="306388" cy="4222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66" name="Equation" r:id="rId10" imgW="177480" imgH="228600" progId="Equation.DSMT4">
                      <p:embed/>
                    </p:oleObj>
                  </mc:Choice>
                  <mc:Fallback>
                    <p:oleObj name="Equation" r:id="rId10" imgW="177480" imgH="228600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87847" y="3462791"/>
                            <a:ext cx="306388" cy="4222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4" name="Freeform 47"/>
              <p:cNvSpPr>
                <a:spLocks/>
              </p:cNvSpPr>
              <p:nvPr/>
            </p:nvSpPr>
            <p:spPr bwMode="auto">
              <a:xfrm>
                <a:off x="4264025" y="1976439"/>
                <a:ext cx="42863" cy="16922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48"/>
              <p:cNvSpPr>
                <a:spLocks/>
              </p:cNvSpPr>
              <p:nvPr/>
            </p:nvSpPr>
            <p:spPr bwMode="auto">
              <a:xfrm rot="5400000">
                <a:off x="3817938" y="3208339"/>
                <a:ext cx="42863" cy="9048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6" name="Group 82"/>
              <p:cNvGrpSpPr/>
              <p:nvPr/>
            </p:nvGrpSpPr>
            <p:grpSpPr>
              <a:xfrm>
                <a:off x="4359275" y="3638552"/>
                <a:ext cx="1023938" cy="1793875"/>
                <a:chOff x="4359275" y="3638552"/>
                <a:chExt cx="1023938" cy="1793875"/>
              </a:xfrm>
            </p:grpSpPr>
            <p:sp>
              <p:nvSpPr>
                <p:cNvPr id="121" name="Oval 42"/>
                <p:cNvSpPr>
                  <a:spLocks noChangeArrowheads="1"/>
                </p:cNvSpPr>
                <p:nvPr/>
              </p:nvSpPr>
              <p:spPr bwMode="auto">
                <a:xfrm>
                  <a:off x="5272088" y="3638552"/>
                  <a:ext cx="111125" cy="120650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46"/>
                <p:cNvSpPr>
                  <a:spLocks/>
                </p:cNvSpPr>
                <p:nvPr/>
              </p:nvSpPr>
              <p:spPr bwMode="auto">
                <a:xfrm>
                  <a:off x="4359275" y="3740152"/>
                  <a:ext cx="42863" cy="1692275"/>
                </a:xfrm>
                <a:custGeom>
                  <a:avLst/>
                  <a:gdLst/>
                  <a:ahLst/>
                  <a:cxnLst>
                    <a:cxn ang="0">
                      <a:pos x="310" y="0"/>
                    </a:cxn>
                    <a:cxn ang="0">
                      <a:pos x="62" y="220"/>
                    </a:cxn>
                    <a:cxn ang="0">
                      <a:pos x="424" y="441"/>
                    </a:cxn>
                    <a:cxn ang="0">
                      <a:pos x="90" y="789"/>
                    </a:cxn>
                    <a:cxn ang="0">
                      <a:pos x="396" y="1159"/>
                    </a:cxn>
                    <a:cxn ang="0">
                      <a:pos x="26" y="1444"/>
                    </a:cxn>
                    <a:cxn ang="0">
                      <a:pos x="367" y="1714"/>
                    </a:cxn>
                    <a:cxn ang="0">
                      <a:pos x="26" y="1906"/>
                    </a:cxn>
                    <a:cxn ang="0">
                      <a:pos x="211" y="2254"/>
                    </a:cxn>
                  </a:cxnLst>
                  <a:rect l="0" t="0" r="r" b="b"/>
                  <a:pathLst>
                    <a:path w="429" h="2254">
                      <a:moveTo>
                        <a:pt x="310" y="0"/>
                      </a:moveTo>
                      <a:cubicBezTo>
                        <a:pt x="176" y="73"/>
                        <a:pt x="43" y="147"/>
                        <a:pt x="62" y="220"/>
                      </a:cubicBezTo>
                      <a:cubicBezTo>
                        <a:pt x="81" y="293"/>
                        <a:pt x="419" y="346"/>
                        <a:pt x="424" y="441"/>
                      </a:cubicBezTo>
                      <a:cubicBezTo>
                        <a:pt x="429" y="536"/>
                        <a:pt x="95" y="669"/>
                        <a:pt x="90" y="789"/>
                      </a:cubicBezTo>
                      <a:cubicBezTo>
                        <a:pt x="85" y="909"/>
                        <a:pt x="407" y="1050"/>
                        <a:pt x="396" y="1159"/>
                      </a:cubicBezTo>
                      <a:cubicBezTo>
                        <a:pt x="385" y="1268"/>
                        <a:pt x="31" y="1352"/>
                        <a:pt x="26" y="1444"/>
                      </a:cubicBezTo>
                      <a:cubicBezTo>
                        <a:pt x="21" y="1536"/>
                        <a:pt x="367" y="1637"/>
                        <a:pt x="367" y="1714"/>
                      </a:cubicBezTo>
                      <a:cubicBezTo>
                        <a:pt x="367" y="1791"/>
                        <a:pt x="52" y="1816"/>
                        <a:pt x="26" y="1906"/>
                      </a:cubicBezTo>
                      <a:cubicBezTo>
                        <a:pt x="0" y="1996"/>
                        <a:pt x="105" y="2125"/>
                        <a:pt x="211" y="225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49"/>
                <p:cNvSpPr>
                  <a:spLocks/>
                </p:cNvSpPr>
                <p:nvPr/>
              </p:nvSpPr>
              <p:spPr bwMode="auto">
                <a:xfrm rot="16200000" flipH="1">
                  <a:off x="4827588" y="3290889"/>
                  <a:ext cx="42863" cy="904875"/>
                </a:xfrm>
                <a:custGeom>
                  <a:avLst/>
                  <a:gdLst/>
                  <a:ahLst/>
                  <a:cxnLst>
                    <a:cxn ang="0">
                      <a:pos x="310" y="0"/>
                    </a:cxn>
                    <a:cxn ang="0">
                      <a:pos x="62" y="220"/>
                    </a:cxn>
                    <a:cxn ang="0">
                      <a:pos x="424" y="441"/>
                    </a:cxn>
                    <a:cxn ang="0">
                      <a:pos x="90" y="789"/>
                    </a:cxn>
                    <a:cxn ang="0">
                      <a:pos x="396" y="1159"/>
                    </a:cxn>
                    <a:cxn ang="0">
                      <a:pos x="26" y="1444"/>
                    </a:cxn>
                    <a:cxn ang="0">
                      <a:pos x="367" y="1714"/>
                    </a:cxn>
                    <a:cxn ang="0">
                      <a:pos x="26" y="1906"/>
                    </a:cxn>
                    <a:cxn ang="0">
                      <a:pos x="211" y="2254"/>
                    </a:cxn>
                  </a:cxnLst>
                  <a:rect l="0" t="0" r="r" b="b"/>
                  <a:pathLst>
                    <a:path w="429" h="2254">
                      <a:moveTo>
                        <a:pt x="310" y="0"/>
                      </a:moveTo>
                      <a:cubicBezTo>
                        <a:pt x="176" y="73"/>
                        <a:pt x="43" y="147"/>
                        <a:pt x="62" y="220"/>
                      </a:cubicBezTo>
                      <a:cubicBezTo>
                        <a:pt x="81" y="293"/>
                        <a:pt x="419" y="346"/>
                        <a:pt x="424" y="441"/>
                      </a:cubicBezTo>
                      <a:cubicBezTo>
                        <a:pt x="429" y="536"/>
                        <a:pt x="95" y="669"/>
                        <a:pt x="90" y="789"/>
                      </a:cubicBezTo>
                      <a:cubicBezTo>
                        <a:pt x="85" y="909"/>
                        <a:pt x="407" y="1050"/>
                        <a:pt x="396" y="1159"/>
                      </a:cubicBezTo>
                      <a:cubicBezTo>
                        <a:pt x="385" y="1268"/>
                        <a:pt x="31" y="1352"/>
                        <a:pt x="26" y="1444"/>
                      </a:cubicBezTo>
                      <a:cubicBezTo>
                        <a:pt x="21" y="1536"/>
                        <a:pt x="367" y="1637"/>
                        <a:pt x="367" y="1714"/>
                      </a:cubicBezTo>
                      <a:cubicBezTo>
                        <a:pt x="367" y="1791"/>
                        <a:pt x="52" y="1816"/>
                        <a:pt x="26" y="1906"/>
                      </a:cubicBezTo>
                      <a:cubicBezTo>
                        <a:pt x="0" y="1996"/>
                        <a:pt x="105" y="2125"/>
                        <a:pt x="211" y="225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aphicFrame>
            <p:nvGraphicFramePr>
              <p:cNvPr id="97" name="Object 52"/>
              <p:cNvGraphicFramePr>
                <a:graphicFrameLocks noChangeAspect="1"/>
              </p:cNvGraphicFramePr>
              <p:nvPr/>
            </p:nvGraphicFramePr>
            <p:xfrm>
              <a:off x="6385238" y="4128531"/>
              <a:ext cx="241781" cy="3927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67" name="Equation" r:id="rId12" imgW="152280" imgH="228600" progId="Equation.DSMT4">
                      <p:embed/>
                    </p:oleObj>
                  </mc:Choice>
                  <mc:Fallback>
                    <p:oleObj name="Equation" r:id="rId12" imgW="152280" imgH="22860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85238" y="4128531"/>
                            <a:ext cx="241781" cy="3927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8" name="Object 53"/>
              <p:cNvGraphicFramePr>
                <a:graphicFrameLocks noChangeAspect="1"/>
              </p:cNvGraphicFramePr>
              <p:nvPr/>
            </p:nvGraphicFramePr>
            <p:xfrm>
              <a:off x="1949050" y="2815428"/>
              <a:ext cx="349580" cy="357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68" name="Equation" r:id="rId14" imgW="241200" imgH="228600" progId="Equation.DSMT4">
                      <p:embed/>
                    </p:oleObj>
                  </mc:Choice>
                  <mc:Fallback>
                    <p:oleObj name="Equation" r:id="rId14" imgW="241200" imgH="228600" progId="Equation.DSMT4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49050" y="2815428"/>
                            <a:ext cx="349580" cy="357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9" name="Group 54"/>
              <p:cNvGrpSpPr>
                <a:grpSpLocks/>
              </p:cNvGrpSpPr>
              <p:nvPr/>
            </p:nvGrpSpPr>
            <p:grpSpPr bwMode="auto">
              <a:xfrm>
                <a:off x="3581400" y="3302002"/>
                <a:ext cx="171450" cy="177800"/>
                <a:chOff x="1536" y="1312"/>
                <a:chExt cx="108" cy="172"/>
              </a:xfrm>
            </p:grpSpPr>
            <p:sp>
              <p:nvSpPr>
                <p:cNvPr id="119" name="Line 55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0" name="Group 57"/>
              <p:cNvGrpSpPr>
                <a:grpSpLocks/>
              </p:cNvGrpSpPr>
              <p:nvPr/>
            </p:nvGrpSpPr>
            <p:grpSpPr bwMode="auto">
              <a:xfrm>
                <a:off x="4937125" y="3987802"/>
                <a:ext cx="171450" cy="177800"/>
                <a:chOff x="1536" y="1312"/>
                <a:chExt cx="108" cy="172"/>
              </a:xfrm>
            </p:grpSpPr>
            <p:sp>
              <p:nvSpPr>
                <p:cNvPr id="117" name="Line 58"/>
                <p:cNvSpPr>
                  <a:spLocks noChangeShapeType="1"/>
                </p:cNvSpPr>
                <p:nvPr/>
              </p:nvSpPr>
              <p:spPr bwMode="auto">
                <a:xfrm>
                  <a:off x="1540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536" y="1312"/>
                  <a:ext cx="104" cy="1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1" name="Line 61"/>
              <p:cNvSpPr>
                <a:spLocks noChangeShapeType="1"/>
              </p:cNvSpPr>
              <p:nvPr/>
            </p:nvSpPr>
            <p:spPr bwMode="auto">
              <a:xfrm>
                <a:off x="2862263" y="4229102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FF0033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Line 63"/>
              <p:cNvSpPr>
                <a:spLocks noChangeShapeType="1"/>
              </p:cNvSpPr>
              <p:nvPr/>
            </p:nvSpPr>
            <p:spPr bwMode="auto">
              <a:xfrm>
                <a:off x="5894388" y="3129430"/>
                <a:ext cx="152400" cy="0"/>
              </a:xfrm>
              <a:prstGeom prst="line">
                <a:avLst/>
              </a:prstGeom>
              <a:noFill/>
              <a:ln w="12700">
                <a:solidFill>
                  <a:srgbClr val="FF0033"/>
                </a:solidFill>
                <a:round/>
                <a:headEnd type="none" w="sm" len="sm"/>
                <a:tailEnd type="triangle" w="lg" len="lg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104" name="Object 65"/>
              <p:cNvGraphicFramePr>
                <a:graphicFrameLocks noChangeAspect="1"/>
              </p:cNvGraphicFramePr>
              <p:nvPr/>
            </p:nvGraphicFramePr>
            <p:xfrm>
              <a:off x="5129213" y="2566989"/>
              <a:ext cx="352425" cy="414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869" name="Equation" r:id="rId16" imgW="152280" imgH="177480" progId="Equation.DSMT4">
                      <p:embed/>
                    </p:oleObj>
                  </mc:Choice>
                  <mc:Fallback>
                    <p:oleObj name="Equation" r:id="rId16" imgW="152280" imgH="177480" progId="Equation.DSMT4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9213" y="2566989"/>
                            <a:ext cx="352425" cy="414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" name="Line 67"/>
              <p:cNvSpPr>
                <a:spLocks noChangeShapeType="1"/>
              </p:cNvSpPr>
              <p:nvPr/>
            </p:nvSpPr>
            <p:spPr bwMode="auto">
              <a:xfrm>
                <a:off x="4335463" y="3097214"/>
                <a:ext cx="317" cy="1141411"/>
              </a:xfrm>
              <a:prstGeom prst="line">
                <a:avLst/>
              </a:prstGeom>
              <a:noFill/>
              <a:ln w="28575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Line 68"/>
              <p:cNvSpPr>
                <a:spLocks noChangeShapeType="1"/>
              </p:cNvSpPr>
              <p:nvPr/>
            </p:nvSpPr>
            <p:spPr bwMode="auto">
              <a:xfrm flipH="1">
                <a:off x="6703839" y="3113088"/>
                <a:ext cx="11567" cy="3218315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Line 69"/>
              <p:cNvSpPr>
                <a:spLocks noChangeShapeType="1"/>
              </p:cNvSpPr>
              <p:nvPr/>
            </p:nvSpPr>
            <p:spPr bwMode="auto">
              <a:xfrm rot="5400000">
                <a:off x="1863271" y="4955045"/>
                <a:ext cx="1450975" cy="0"/>
              </a:xfrm>
              <a:prstGeom prst="line">
                <a:avLst/>
              </a:prstGeom>
              <a:noFill/>
              <a:ln w="38100">
                <a:solidFill>
                  <a:srgbClr val="FF00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5151438" y="4126548"/>
                <a:ext cx="1163002" cy="2140902"/>
                <a:chOff x="5151438" y="4126548"/>
                <a:chExt cx="1163002" cy="2140902"/>
              </a:xfrm>
            </p:grpSpPr>
            <p:sp>
              <p:nvSpPr>
                <p:cNvPr id="115" name="Oval 9"/>
                <p:cNvSpPr>
                  <a:spLocks noChangeArrowheads="1"/>
                </p:cNvSpPr>
                <p:nvPr/>
              </p:nvSpPr>
              <p:spPr bwMode="auto">
                <a:xfrm>
                  <a:off x="6199359" y="4126548"/>
                  <a:ext cx="115081" cy="120650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115"/>
                <p:cNvSpPr/>
                <p:nvPr/>
              </p:nvSpPr>
              <p:spPr bwMode="auto">
                <a:xfrm>
                  <a:off x="5151438" y="4219575"/>
                  <a:ext cx="1087437" cy="2047875"/>
                </a:xfrm>
                <a:custGeom>
                  <a:avLst/>
                  <a:gdLst>
                    <a:gd name="connsiteX0" fmla="*/ 1087437 w 1087437"/>
                    <a:gd name="connsiteY0" fmla="*/ 0 h 2047875"/>
                    <a:gd name="connsiteX1" fmla="*/ 915987 w 1087437"/>
                    <a:gd name="connsiteY1" fmla="*/ 57150 h 2047875"/>
                    <a:gd name="connsiteX2" fmla="*/ 801687 w 1087437"/>
                    <a:gd name="connsiteY2" fmla="*/ 257175 h 2047875"/>
                    <a:gd name="connsiteX3" fmla="*/ 677862 w 1087437"/>
                    <a:gd name="connsiteY3" fmla="*/ 276225 h 2047875"/>
                    <a:gd name="connsiteX4" fmla="*/ 592137 w 1087437"/>
                    <a:gd name="connsiteY4" fmla="*/ 523875 h 2047875"/>
                    <a:gd name="connsiteX5" fmla="*/ 382587 w 1087437"/>
                    <a:gd name="connsiteY5" fmla="*/ 600075 h 2047875"/>
                    <a:gd name="connsiteX6" fmla="*/ 363537 w 1087437"/>
                    <a:gd name="connsiteY6" fmla="*/ 790575 h 2047875"/>
                    <a:gd name="connsiteX7" fmla="*/ 201612 w 1087437"/>
                    <a:gd name="connsiteY7" fmla="*/ 904875 h 2047875"/>
                    <a:gd name="connsiteX8" fmla="*/ 220662 w 1087437"/>
                    <a:gd name="connsiteY8" fmla="*/ 1200150 h 2047875"/>
                    <a:gd name="connsiteX9" fmla="*/ 58737 w 1087437"/>
                    <a:gd name="connsiteY9" fmla="*/ 1333500 h 2047875"/>
                    <a:gd name="connsiteX10" fmla="*/ 125412 w 1087437"/>
                    <a:gd name="connsiteY10" fmla="*/ 1609725 h 2047875"/>
                    <a:gd name="connsiteX11" fmla="*/ 1587 w 1087437"/>
                    <a:gd name="connsiteY11" fmla="*/ 1857375 h 2047875"/>
                    <a:gd name="connsiteX12" fmla="*/ 115887 w 1087437"/>
                    <a:gd name="connsiteY12" fmla="*/ 2047875 h 2047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87437" h="2047875">
                      <a:moveTo>
                        <a:pt x="1087437" y="0"/>
                      </a:moveTo>
                      <a:cubicBezTo>
                        <a:pt x="1025524" y="7144"/>
                        <a:pt x="963612" y="14288"/>
                        <a:pt x="915987" y="57150"/>
                      </a:cubicBezTo>
                      <a:cubicBezTo>
                        <a:pt x="868362" y="100012"/>
                        <a:pt x="841374" y="220663"/>
                        <a:pt x="801687" y="257175"/>
                      </a:cubicBezTo>
                      <a:cubicBezTo>
                        <a:pt x="762000" y="293687"/>
                        <a:pt x="712787" y="231775"/>
                        <a:pt x="677862" y="276225"/>
                      </a:cubicBezTo>
                      <a:cubicBezTo>
                        <a:pt x="642937" y="320675"/>
                        <a:pt x="641349" y="469900"/>
                        <a:pt x="592137" y="523875"/>
                      </a:cubicBezTo>
                      <a:cubicBezTo>
                        <a:pt x="542925" y="577850"/>
                        <a:pt x="420687" y="555625"/>
                        <a:pt x="382587" y="600075"/>
                      </a:cubicBezTo>
                      <a:cubicBezTo>
                        <a:pt x="344487" y="644525"/>
                        <a:pt x="393699" y="739775"/>
                        <a:pt x="363537" y="790575"/>
                      </a:cubicBezTo>
                      <a:cubicBezTo>
                        <a:pt x="333375" y="841375"/>
                        <a:pt x="225425" y="836613"/>
                        <a:pt x="201612" y="904875"/>
                      </a:cubicBezTo>
                      <a:cubicBezTo>
                        <a:pt x="177800" y="973138"/>
                        <a:pt x="244474" y="1128713"/>
                        <a:pt x="220662" y="1200150"/>
                      </a:cubicBezTo>
                      <a:cubicBezTo>
                        <a:pt x="196850" y="1271587"/>
                        <a:pt x="74612" y="1265238"/>
                        <a:pt x="58737" y="1333500"/>
                      </a:cubicBezTo>
                      <a:cubicBezTo>
                        <a:pt x="42862" y="1401762"/>
                        <a:pt x="134937" y="1522413"/>
                        <a:pt x="125412" y="1609725"/>
                      </a:cubicBezTo>
                      <a:cubicBezTo>
                        <a:pt x="115887" y="1697037"/>
                        <a:pt x="3174" y="1784350"/>
                        <a:pt x="1587" y="1857375"/>
                      </a:cubicBezTo>
                      <a:cubicBezTo>
                        <a:pt x="0" y="1930400"/>
                        <a:pt x="57943" y="1989137"/>
                        <a:pt x="115887" y="204787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 flipV="1">
                <a:off x="2408409" y="1135698"/>
                <a:ext cx="1167641" cy="2140902"/>
                <a:chOff x="6199359" y="4126548"/>
                <a:chExt cx="1167641" cy="2140902"/>
              </a:xfrm>
            </p:grpSpPr>
            <p:sp>
              <p:nvSpPr>
                <p:cNvPr id="113" name="Oval 9"/>
                <p:cNvSpPr>
                  <a:spLocks noChangeArrowheads="1"/>
                </p:cNvSpPr>
                <p:nvPr/>
              </p:nvSpPr>
              <p:spPr bwMode="auto">
                <a:xfrm>
                  <a:off x="6199359" y="4126548"/>
                  <a:ext cx="115081" cy="120650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rgbClr val="0000CC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 flipH="1">
                  <a:off x="6279563" y="4219575"/>
                  <a:ext cx="1087437" cy="2047875"/>
                </a:xfrm>
                <a:custGeom>
                  <a:avLst/>
                  <a:gdLst>
                    <a:gd name="connsiteX0" fmla="*/ 1087437 w 1087437"/>
                    <a:gd name="connsiteY0" fmla="*/ 0 h 2047875"/>
                    <a:gd name="connsiteX1" fmla="*/ 915987 w 1087437"/>
                    <a:gd name="connsiteY1" fmla="*/ 57150 h 2047875"/>
                    <a:gd name="connsiteX2" fmla="*/ 801687 w 1087437"/>
                    <a:gd name="connsiteY2" fmla="*/ 257175 h 2047875"/>
                    <a:gd name="connsiteX3" fmla="*/ 677862 w 1087437"/>
                    <a:gd name="connsiteY3" fmla="*/ 276225 h 2047875"/>
                    <a:gd name="connsiteX4" fmla="*/ 592137 w 1087437"/>
                    <a:gd name="connsiteY4" fmla="*/ 523875 h 2047875"/>
                    <a:gd name="connsiteX5" fmla="*/ 382587 w 1087437"/>
                    <a:gd name="connsiteY5" fmla="*/ 600075 h 2047875"/>
                    <a:gd name="connsiteX6" fmla="*/ 363537 w 1087437"/>
                    <a:gd name="connsiteY6" fmla="*/ 790575 h 2047875"/>
                    <a:gd name="connsiteX7" fmla="*/ 201612 w 1087437"/>
                    <a:gd name="connsiteY7" fmla="*/ 904875 h 2047875"/>
                    <a:gd name="connsiteX8" fmla="*/ 220662 w 1087437"/>
                    <a:gd name="connsiteY8" fmla="*/ 1200150 h 2047875"/>
                    <a:gd name="connsiteX9" fmla="*/ 58737 w 1087437"/>
                    <a:gd name="connsiteY9" fmla="*/ 1333500 h 2047875"/>
                    <a:gd name="connsiteX10" fmla="*/ 125412 w 1087437"/>
                    <a:gd name="connsiteY10" fmla="*/ 1609725 h 2047875"/>
                    <a:gd name="connsiteX11" fmla="*/ 1587 w 1087437"/>
                    <a:gd name="connsiteY11" fmla="*/ 1857375 h 2047875"/>
                    <a:gd name="connsiteX12" fmla="*/ 115887 w 1087437"/>
                    <a:gd name="connsiteY12" fmla="*/ 2047875 h 2047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87437" h="2047875">
                      <a:moveTo>
                        <a:pt x="1087437" y="0"/>
                      </a:moveTo>
                      <a:cubicBezTo>
                        <a:pt x="1025524" y="7144"/>
                        <a:pt x="963612" y="14288"/>
                        <a:pt x="915987" y="57150"/>
                      </a:cubicBezTo>
                      <a:cubicBezTo>
                        <a:pt x="868362" y="100012"/>
                        <a:pt x="841374" y="220663"/>
                        <a:pt x="801687" y="257175"/>
                      </a:cubicBezTo>
                      <a:cubicBezTo>
                        <a:pt x="762000" y="293687"/>
                        <a:pt x="712787" y="231775"/>
                        <a:pt x="677862" y="276225"/>
                      </a:cubicBezTo>
                      <a:cubicBezTo>
                        <a:pt x="642937" y="320675"/>
                        <a:pt x="641349" y="469900"/>
                        <a:pt x="592137" y="523875"/>
                      </a:cubicBezTo>
                      <a:cubicBezTo>
                        <a:pt x="542925" y="577850"/>
                        <a:pt x="420687" y="555625"/>
                        <a:pt x="382587" y="600075"/>
                      </a:cubicBezTo>
                      <a:cubicBezTo>
                        <a:pt x="344487" y="644525"/>
                        <a:pt x="393699" y="739775"/>
                        <a:pt x="363537" y="790575"/>
                      </a:cubicBezTo>
                      <a:cubicBezTo>
                        <a:pt x="333375" y="841375"/>
                        <a:pt x="225425" y="836613"/>
                        <a:pt x="201612" y="904875"/>
                      </a:cubicBezTo>
                      <a:cubicBezTo>
                        <a:pt x="177800" y="973138"/>
                        <a:pt x="244474" y="1128713"/>
                        <a:pt x="220662" y="1200150"/>
                      </a:cubicBezTo>
                      <a:cubicBezTo>
                        <a:pt x="196850" y="1271587"/>
                        <a:pt x="74612" y="1265238"/>
                        <a:pt x="58737" y="1333500"/>
                      </a:cubicBezTo>
                      <a:cubicBezTo>
                        <a:pt x="42862" y="1401762"/>
                        <a:pt x="134937" y="1522413"/>
                        <a:pt x="125412" y="1609725"/>
                      </a:cubicBezTo>
                      <a:cubicBezTo>
                        <a:pt x="115887" y="1697037"/>
                        <a:pt x="3174" y="1784350"/>
                        <a:pt x="1587" y="1857375"/>
                      </a:cubicBezTo>
                      <a:cubicBezTo>
                        <a:pt x="0" y="1930400"/>
                        <a:pt x="57943" y="1989137"/>
                        <a:pt x="115887" y="204787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aphicFrame>
          <p:nvGraphicFramePr>
            <p:cNvPr id="64" name="Object 41"/>
            <p:cNvGraphicFramePr>
              <a:graphicFrameLocks noChangeAspect="1"/>
            </p:cNvGraphicFramePr>
            <p:nvPr/>
          </p:nvGraphicFramePr>
          <p:xfrm>
            <a:off x="4835275" y="3811983"/>
            <a:ext cx="285087" cy="391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70" name="Equation" r:id="rId18" imgW="190440" imgH="241200" progId="Equation.DSMT4">
                    <p:embed/>
                  </p:oleObj>
                </mc:Choice>
                <mc:Fallback>
                  <p:oleObj name="Equation" r:id="rId18" imgW="190440" imgH="2412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5275" y="3811983"/>
                          <a:ext cx="285087" cy="391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6"/>
            <p:cNvGraphicFramePr>
              <a:graphicFrameLocks noChangeAspect="1"/>
            </p:cNvGraphicFramePr>
            <p:nvPr/>
          </p:nvGraphicFramePr>
          <p:xfrm>
            <a:off x="3816350" y="2705100"/>
            <a:ext cx="4191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71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350" y="2705100"/>
                          <a:ext cx="419100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Line 63"/>
            <p:cNvSpPr>
              <a:spLocks noChangeShapeType="1"/>
            </p:cNvSpPr>
            <p:nvPr/>
          </p:nvSpPr>
          <p:spPr bwMode="auto">
            <a:xfrm rot="5400000" flipV="1">
              <a:off x="6771025" y="4528345"/>
              <a:ext cx="241757" cy="2495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Line 63"/>
            <p:cNvSpPr>
              <a:spLocks noChangeShapeType="1"/>
            </p:cNvSpPr>
            <p:nvPr/>
          </p:nvSpPr>
          <p:spPr bwMode="auto">
            <a:xfrm rot="16200000">
              <a:off x="2634453" y="4582774"/>
              <a:ext cx="241757" cy="2495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63"/>
            <p:cNvSpPr>
              <a:spLocks noChangeShapeType="1"/>
            </p:cNvSpPr>
            <p:nvPr/>
          </p:nvSpPr>
          <p:spPr bwMode="auto">
            <a:xfrm rot="16200000">
              <a:off x="4397938" y="3298259"/>
              <a:ext cx="241757" cy="2495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 bwMode="auto">
            <a:xfrm>
              <a:off x="2747683" y="3971365"/>
              <a:ext cx="176604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513729" y="2873181"/>
              <a:ext cx="23801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4" name="TextBox 123"/>
          <p:cNvSpPr txBox="1"/>
          <p:nvPr/>
        </p:nvSpPr>
        <p:spPr>
          <a:xfrm>
            <a:off x="5302464" y="1055914"/>
            <a:ext cx="3315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Alternative path</a:t>
            </a:r>
          </a:p>
          <a:p>
            <a:pPr algn="ctr"/>
            <a:r>
              <a:rPr lang="en-US" b="0" dirty="0" smtClean="0"/>
              <a:t>(efficient for large distances </a:t>
            </a:r>
            <a:r>
              <a:rPr lang="en-US" b="0" i="1" dirty="0" smtClean="0">
                <a:sym typeface="Symbol"/>
              </a:rPr>
              <a:t></a:t>
            </a:r>
            <a:r>
              <a:rPr lang="en-US" b="0" dirty="0" smtClean="0"/>
              <a:t>)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0"/>
            <a:ext cx="6430962" cy="638175"/>
          </a:xfrm>
        </p:spPr>
        <p:txBody>
          <a:bodyPr/>
          <a:lstStyle/>
          <a:p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1304925" y="105568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</a:rPr>
              <a:t>TEN:</a:t>
            </a:r>
            <a:endParaRPr lang="en-US" sz="2400" b="0" baseline="-25000" dirty="0">
              <a:solidFill>
                <a:srgbClr val="0000FF"/>
              </a:solidFill>
            </a:endParaRPr>
          </a:p>
        </p:txBody>
      </p:sp>
      <p:sp>
        <p:nvSpPr>
          <p:cNvPr id="554013" name="Text Box 29"/>
          <p:cNvSpPr txBox="1">
            <a:spLocks noChangeArrowheads="1"/>
          </p:cNvSpPr>
          <p:nvPr/>
        </p:nvSpPr>
        <p:spPr bwMode="auto">
          <a:xfrm>
            <a:off x="1622425" y="6081713"/>
            <a:ext cx="5310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The vertical electric dipole excites </a:t>
            </a:r>
            <a:r>
              <a:rPr lang="en-US" b="0" dirty="0" err="1">
                <a:solidFill>
                  <a:srgbClr val="0000FF"/>
                </a:solidFill>
              </a:rPr>
              <a:t>TM</a:t>
            </a:r>
            <a:r>
              <a:rPr lang="en-US" b="0" i="1" baseline="-25000" dirty="0" err="1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b="0" dirty="0">
                <a:solidFill>
                  <a:srgbClr val="0000FF"/>
                </a:solidFill>
              </a:rPr>
              <a:t> waves only.</a:t>
            </a:r>
          </a:p>
        </p:txBody>
      </p:sp>
      <p:graphicFrame>
        <p:nvGraphicFramePr>
          <p:cNvPr id="554019" name="Object 35"/>
          <p:cNvGraphicFramePr>
            <a:graphicFrameLocks noChangeAspect="1"/>
          </p:cNvGraphicFramePr>
          <p:nvPr/>
        </p:nvGraphicFramePr>
        <p:xfrm>
          <a:off x="5600700" y="1682750"/>
          <a:ext cx="227171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3" name="Equation" r:id="rId4" imgW="990360" imgH="482400" progId="Equation.DSMT4">
                  <p:embed/>
                </p:oleObj>
              </mc:Choice>
              <mc:Fallback>
                <p:oleObj name="Equation" r:id="rId4" imgW="990360" imgH="482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682750"/>
                        <a:ext cx="2271713" cy="1098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470605" y="1701800"/>
            <a:ext cx="3152322" cy="3784600"/>
            <a:chOff x="2470605" y="1701800"/>
            <a:chExt cx="3152322" cy="3784600"/>
          </a:xfrm>
        </p:grpSpPr>
        <p:sp>
          <p:nvSpPr>
            <p:cNvPr id="554004" name="Line 20"/>
            <p:cNvSpPr>
              <a:spLocks noChangeShapeType="1"/>
            </p:cNvSpPr>
            <p:nvPr/>
          </p:nvSpPr>
          <p:spPr bwMode="auto">
            <a:xfrm>
              <a:off x="3556001" y="1727200"/>
              <a:ext cx="0" cy="375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05" name="Line 21"/>
            <p:cNvSpPr>
              <a:spLocks noChangeShapeType="1"/>
            </p:cNvSpPr>
            <p:nvPr/>
          </p:nvSpPr>
          <p:spPr bwMode="auto">
            <a:xfrm>
              <a:off x="4584701" y="1701800"/>
              <a:ext cx="0" cy="375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4006" name="Oval 22"/>
            <p:cNvSpPr>
              <a:spLocks noChangeArrowheads="1"/>
            </p:cNvSpPr>
            <p:nvPr/>
          </p:nvSpPr>
          <p:spPr bwMode="auto">
            <a:xfrm>
              <a:off x="3505201" y="3543300"/>
              <a:ext cx="101600" cy="101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07" name="Oval 23"/>
            <p:cNvSpPr>
              <a:spLocks noChangeArrowheads="1"/>
            </p:cNvSpPr>
            <p:nvPr/>
          </p:nvSpPr>
          <p:spPr bwMode="auto">
            <a:xfrm>
              <a:off x="4533901" y="3543300"/>
              <a:ext cx="101600" cy="101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08" name="Line 24"/>
            <p:cNvSpPr>
              <a:spLocks noChangeShapeType="1"/>
            </p:cNvSpPr>
            <p:nvPr/>
          </p:nvSpPr>
          <p:spPr bwMode="auto">
            <a:xfrm flipV="1">
              <a:off x="5080001" y="3162300"/>
              <a:ext cx="0" cy="444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54009" name="Object 25"/>
            <p:cNvGraphicFramePr>
              <a:graphicFrameLocks noChangeAspect="1"/>
            </p:cNvGraphicFramePr>
            <p:nvPr/>
          </p:nvGraphicFramePr>
          <p:xfrm>
            <a:off x="5332414" y="3205163"/>
            <a:ext cx="290513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34" name="Equation" r:id="rId6" imgW="126720" imgH="126720" progId="Equation.DSMT4">
                    <p:embed/>
                  </p:oleObj>
                </mc:Choice>
                <mc:Fallback>
                  <p:oleObj name="Equation" r:id="rId6" imgW="126720" imgH="12672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2414" y="3205163"/>
                          <a:ext cx="290513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4010" name="Line 26"/>
            <p:cNvSpPr>
              <a:spLocks noChangeShapeType="1"/>
            </p:cNvSpPr>
            <p:nvPr/>
          </p:nvSpPr>
          <p:spPr bwMode="auto">
            <a:xfrm>
              <a:off x="4978401" y="3619500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54011" name="Object 27"/>
            <p:cNvGraphicFramePr>
              <a:graphicFrameLocks noChangeAspect="1"/>
            </p:cNvGraphicFramePr>
            <p:nvPr/>
          </p:nvGraphicFramePr>
          <p:xfrm>
            <a:off x="3771901" y="1766888"/>
            <a:ext cx="668338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35" name="Equation" r:id="rId8" imgW="291960" imgH="241200" progId="Equation.DSMT4">
                    <p:embed/>
                  </p:oleObj>
                </mc:Choice>
                <mc:Fallback>
                  <p:oleObj name="Equation" r:id="rId8" imgW="291960" imgH="2412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1901" y="1766888"/>
                          <a:ext cx="668338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4012" name="Object 28"/>
            <p:cNvGraphicFramePr>
              <a:graphicFrameLocks noChangeAspect="1"/>
            </p:cNvGraphicFramePr>
            <p:nvPr/>
          </p:nvGraphicFramePr>
          <p:xfrm>
            <a:off x="3733801" y="4090988"/>
            <a:ext cx="668338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36" name="Equation" r:id="rId10" imgW="291960" imgH="241200" progId="Equation.DSMT4">
                    <p:embed/>
                  </p:oleObj>
                </mc:Choice>
                <mc:Fallback>
                  <p:oleObj name="Equation" r:id="rId10" imgW="291960" imgH="2412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1" y="4090988"/>
                          <a:ext cx="668338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54017" name="Group 33"/>
            <p:cNvGrpSpPr>
              <a:grpSpLocks/>
            </p:cNvGrpSpPr>
            <p:nvPr/>
          </p:nvGrpSpPr>
          <p:grpSpPr bwMode="auto">
            <a:xfrm>
              <a:off x="3352801" y="2527521"/>
              <a:ext cx="406400" cy="531813"/>
              <a:chOff x="1288" y="1879"/>
              <a:chExt cx="256" cy="335"/>
            </a:xfrm>
          </p:grpSpPr>
          <p:sp>
            <p:nvSpPr>
              <p:cNvPr id="554014" name="Oval 30"/>
              <p:cNvSpPr>
                <a:spLocks noChangeArrowheads="1"/>
              </p:cNvSpPr>
              <p:nvPr/>
            </p:nvSpPr>
            <p:spPr bwMode="auto">
              <a:xfrm>
                <a:off x="1288" y="1912"/>
                <a:ext cx="256" cy="25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15" name="Text Box 31"/>
              <p:cNvSpPr txBox="1">
                <a:spLocks noChangeArrowheads="1"/>
              </p:cNvSpPr>
              <p:nvPr/>
            </p:nvSpPr>
            <p:spPr bwMode="auto">
              <a:xfrm>
                <a:off x="1310" y="1879"/>
                <a:ext cx="2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/>
                  <a:t>+</a:t>
                </a:r>
              </a:p>
            </p:txBody>
          </p:sp>
          <p:sp>
            <p:nvSpPr>
              <p:cNvPr id="554016" name="Text Box 32"/>
              <p:cNvSpPr txBox="1">
                <a:spLocks noChangeArrowheads="1"/>
              </p:cNvSpPr>
              <p:nvPr/>
            </p:nvSpPr>
            <p:spPr bwMode="auto">
              <a:xfrm>
                <a:off x="1326" y="1983"/>
                <a:ext cx="1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-</a:t>
                </a:r>
              </a:p>
            </p:txBody>
          </p:sp>
        </p:grpSp>
        <p:graphicFrame>
          <p:nvGraphicFramePr>
            <p:cNvPr id="554018" name="Object 34"/>
            <p:cNvGraphicFramePr>
              <a:graphicFrameLocks noChangeAspect="1"/>
            </p:cNvGraphicFramePr>
            <p:nvPr/>
          </p:nvGraphicFramePr>
          <p:xfrm>
            <a:off x="2470605" y="2638199"/>
            <a:ext cx="7080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37" name="Equation" r:id="rId12" imgW="355320" imgH="177480" progId="Equation.DSMT4">
                    <p:embed/>
                  </p:oleObj>
                </mc:Choice>
                <mc:Fallback>
                  <p:oleObj name="Equation" r:id="rId12" imgW="355320" imgH="177480" progId="Equation.DSMT4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0605" y="2638199"/>
                          <a:ext cx="7080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4020" name="Object 36"/>
            <p:cNvGraphicFramePr>
              <a:graphicFrameLocks noChangeAspect="1"/>
            </p:cNvGraphicFramePr>
            <p:nvPr/>
          </p:nvGraphicFramePr>
          <p:xfrm>
            <a:off x="3851730" y="2503487"/>
            <a:ext cx="669925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38" name="Equation" r:id="rId14" imgW="291960" imgH="241200" progId="Equation.DSMT4">
                    <p:embed/>
                  </p:oleObj>
                </mc:Choice>
                <mc:Fallback>
                  <p:oleObj name="Equation" r:id="rId14" imgW="291960" imgH="24120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730" y="2503487"/>
                          <a:ext cx="669925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2"/>
          <p:cNvSpPr txBox="1">
            <a:spLocks noChangeArrowheads="1"/>
          </p:cNvSpPr>
          <p:nvPr/>
        </p:nvSpPr>
        <p:spPr bwMode="auto">
          <a:xfrm>
            <a:off x="181862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Vertical </a:t>
            </a: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Field </a:t>
            </a:r>
          </a:p>
        </p:txBody>
      </p:sp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1795382" y="1014969"/>
            <a:ext cx="518731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rgbClr val="FF0033"/>
                </a:solidFill>
                <a:latin typeface="Arial" pitchFamily="34" charset="0"/>
              </a:rPr>
              <a:t>Find </a:t>
            </a:r>
            <a:r>
              <a:rPr lang="en-US" sz="2400" b="0" i="1" dirty="0" err="1">
                <a:solidFill>
                  <a:srgbClr val="FF0033"/>
                </a:solidFill>
                <a:latin typeface="Times New Roman" pitchFamily="18" charset="0"/>
              </a:rPr>
              <a:t>E</a:t>
            </a:r>
            <a:r>
              <a:rPr lang="en-US" sz="2400" b="0" i="1" baseline="-25000" dirty="0" err="1">
                <a:solidFill>
                  <a:srgbClr val="FF0033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FF0033"/>
                </a:solidFill>
                <a:latin typeface="Times New Roman" pitchFamily="18" charset="0"/>
              </a:rPr>
              <a:t> </a:t>
            </a:r>
            <a:r>
              <a:rPr lang="en-US" sz="2000" b="0" dirty="0">
                <a:solidFill>
                  <a:srgbClr val="FF0033"/>
                </a:solidFill>
                <a:latin typeface="Arial" pitchFamily="34" charset="0"/>
              </a:rPr>
              <a:t>(</a:t>
            </a:r>
            <a:r>
              <a:rPr lang="en-US" sz="2000" b="0" i="1" dirty="0" err="1">
                <a:solidFill>
                  <a:srgbClr val="FF0033"/>
                </a:solidFill>
                <a:latin typeface="Times New Roman" pitchFamily="18" charset="0"/>
              </a:rPr>
              <a:t>x</a:t>
            </a:r>
            <a:r>
              <a:rPr lang="en-US" sz="2000" b="0" dirty="0" err="1">
                <a:solidFill>
                  <a:srgbClr val="FF0033"/>
                </a:solidFill>
                <a:latin typeface="Arial" pitchFamily="34" charset="0"/>
              </a:rPr>
              <a:t>,</a:t>
            </a:r>
            <a:r>
              <a:rPr lang="en-US" sz="2000" b="0" i="1" dirty="0" err="1">
                <a:solidFill>
                  <a:srgbClr val="FF0033"/>
                </a:solidFill>
                <a:latin typeface="Times New Roman" pitchFamily="18" charset="0"/>
              </a:rPr>
              <a:t>y</a:t>
            </a:r>
            <a:r>
              <a:rPr lang="en-US" sz="2000" b="0" dirty="0" err="1">
                <a:solidFill>
                  <a:srgbClr val="FF0033"/>
                </a:solidFill>
                <a:latin typeface="Arial" pitchFamily="34" charset="0"/>
              </a:rPr>
              <a:t>,</a:t>
            </a:r>
            <a:r>
              <a:rPr lang="en-US" sz="2000" b="0" i="1" dirty="0" err="1">
                <a:solidFill>
                  <a:srgbClr val="FF0033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FF0033"/>
                </a:solidFill>
                <a:latin typeface="Arial" pitchFamily="34" charset="0"/>
              </a:rPr>
              <a:t>) inside the </a:t>
            </a:r>
            <a:r>
              <a:rPr lang="en-US" sz="2000" b="0" dirty="0" smtClean="0">
                <a:solidFill>
                  <a:srgbClr val="FF0033"/>
                </a:solidFill>
                <a:latin typeface="Arial" pitchFamily="34" charset="0"/>
              </a:rPr>
              <a:t>air region </a:t>
            </a:r>
            <a:r>
              <a:rPr lang="en-US" sz="2000" b="0" dirty="0" smtClean="0">
                <a:solidFill>
                  <a:srgbClr val="FF0033"/>
                </a:solidFill>
                <a:latin typeface="Times New Roman" pitchFamily="18" charset="0"/>
              </a:rPr>
              <a:t>( </a:t>
            </a:r>
            <a:r>
              <a:rPr lang="en-US" sz="2000" b="0" i="1" dirty="0">
                <a:solidFill>
                  <a:srgbClr val="FF0033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FF0033"/>
                </a:solidFill>
                <a:latin typeface="Times New Roman" pitchFamily="18" charset="0"/>
              </a:rPr>
              <a:t> </a:t>
            </a:r>
            <a:r>
              <a:rPr lang="en-US" sz="2000" b="0" dirty="0" smtClean="0">
                <a:solidFill>
                  <a:srgbClr val="FF0033"/>
                </a:solidFill>
                <a:latin typeface="Times New Roman" pitchFamily="18" charset="0"/>
              </a:rPr>
              <a:t>&gt; </a:t>
            </a:r>
            <a:r>
              <a:rPr lang="en-US" sz="2000" b="0" dirty="0">
                <a:solidFill>
                  <a:srgbClr val="FF0033"/>
                </a:solidFill>
                <a:latin typeface="Times New Roman" pitchFamily="18" charset="0"/>
              </a:rPr>
              <a:t>0</a:t>
            </a:r>
            <a:r>
              <a:rPr lang="en-US" sz="2000" b="0" dirty="0">
                <a:solidFill>
                  <a:srgbClr val="FF0033"/>
                </a:solidFill>
                <a:latin typeface="Arial" pitchFamily="34" charset="0"/>
              </a:rPr>
              <a:t>).</a:t>
            </a:r>
          </a:p>
        </p:txBody>
      </p:sp>
      <p:graphicFrame>
        <p:nvGraphicFramePr>
          <p:cNvPr id="680967" name="Object 7"/>
          <p:cNvGraphicFramePr>
            <a:graphicFrameLocks noChangeAspect="1"/>
          </p:cNvGraphicFramePr>
          <p:nvPr/>
        </p:nvGraphicFramePr>
        <p:xfrm>
          <a:off x="3113088" y="1971675"/>
          <a:ext cx="22828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28" name="Equation" r:id="rId4" imgW="838080" imgH="190440" progId="Equation.DSMT4">
                  <p:embed/>
                </p:oleObj>
              </mc:Choice>
              <mc:Fallback>
                <p:oleObj name="Equation" r:id="rId4" imgW="83808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1971675"/>
                        <a:ext cx="22828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9" name="Object 9"/>
          <p:cNvGraphicFramePr>
            <a:graphicFrameLocks noChangeAspect="1"/>
          </p:cNvGraphicFramePr>
          <p:nvPr/>
        </p:nvGraphicFramePr>
        <p:xfrm>
          <a:off x="2683144" y="3061420"/>
          <a:ext cx="3468275" cy="261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729" name="Equation" r:id="rId6" imgW="1549080" imgH="1168200" progId="Equation.DSMT4">
                  <p:embed/>
                </p:oleObj>
              </mc:Choice>
              <mc:Fallback>
                <p:oleObj name="Equation" r:id="rId6" imgW="1549080" imgH="1168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144" y="3061420"/>
                        <a:ext cx="3468275" cy="2615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193737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 (cont.)</a:t>
            </a:r>
          </a:p>
        </p:txBody>
      </p:sp>
      <p:graphicFrame>
        <p:nvGraphicFramePr>
          <p:cNvPr id="681991" name="Object 7"/>
          <p:cNvGraphicFramePr>
            <a:graphicFrameLocks noChangeAspect="1"/>
          </p:cNvGraphicFramePr>
          <p:nvPr/>
        </p:nvGraphicFramePr>
        <p:xfrm>
          <a:off x="633908" y="1591293"/>
          <a:ext cx="3065346" cy="175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0" name="Equation" r:id="rId4" imgW="1574640" imgH="901440" progId="Equation.DSMT4">
                  <p:embed/>
                </p:oleObj>
              </mc:Choice>
              <mc:Fallback>
                <p:oleObj name="Equation" r:id="rId4" imgW="157464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908" y="1591293"/>
                        <a:ext cx="3065346" cy="1756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2" name="Object 8"/>
          <p:cNvGraphicFramePr>
            <a:graphicFrameLocks noChangeAspect="1"/>
          </p:cNvGraphicFramePr>
          <p:nvPr/>
        </p:nvGraphicFramePr>
        <p:xfrm>
          <a:off x="641350" y="4154488"/>
          <a:ext cx="2814638" cy="185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71" name="Equation" r:id="rId6" imgW="1422360" imgH="939600" progId="Equation.DSMT4">
                  <p:embed/>
                </p:oleObj>
              </mc:Choice>
              <mc:Fallback>
                <p:oleObj name="Equation" r:id="rId6" imgW="142236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4154488"/>
                        <a:ext cx="2814638" cy="185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206050" y="2518274"/>
            <a:ext cx="4454525" cy="2120897"/>
            <a:chOff x="2517" y="2378"/>
            <a:chExt cx="2806" cy="1336"/>
          </a:xfrm>
        </p:grpSpPr>
        <p:graphicFrame>
          <p:nvGraphicFramePr>
            <p:cNvPr id="682012" name="Object 28"/>
            <p:cNvGraphicFramePr>
              <a:graphicFrameLocks noChangeAspect="1"/>
            </p:cNvGraphicFramePr>
            <p:nvPr/>
          </p:nvGraphicFramePr>
          <p:xfrm>
            <a:off x="4482" y="2520"/>
            <a:ext cx="841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72" name="Equation" r:id="rId8" imgW="660240" imgH="241200" progId="Equation.DSMT4">
                    <p:embed/>
                  </p:oleObj>
                </mc:Choice>
                <mc:Fallback>
                  <p:oleObj name="Equation" r:id="rId8" imgW="660240" imgH="2412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" y="2520"/>
                          <a:ext cx="841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2013" name="Line 29"/>
            <p:cNvSpPr>
              <a:spLocks noChangeShapeType="1"/>
            </p:cNvSpPr>
            <p:nvPr/>
          </p:nvSpPr>
          <p:spPr bwMode="auto">
            <a:xfrm flipV="1">
              <a:off x="3365" y="2620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682014" name="Object 30"/>
            <p:cNvGraphicFramePr>
              <a:graphicFrameLocks noChangeAspect="1"/>
            </p:cNvGraphicFramePr>
            <p:nvPr/>
          </p:nvGraphicFramePr>
          <p:xfrm>
            <a:off x="3301" y="2378"/>
            <a:ext cx="157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73" name="Equation" r:id="rId10" imgW="126720" imgH="152280" progId="Equation.DSMT4">
                    <p:embed/>
                  </p:oleObj>
                </mc:Choice>
                <mc:Fallback>
                  <p:oleObj name="Equation" r:id="rId10" imgW="126720" imgH="1522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1" y="2378"/>
                          <a:ext cx="157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2015" name="Line 31"/>
            <p:cNvSpPr>
              <a:spLocks noChangeShapeType="1"/>
            </p:cNvSpPr>
            <p:nvPr/>
          </p:nvSpPr>
          <p:spPr bwMode="auto">
            <a:xfrm>
              <a:off x="2517" y="3627"/>
              <a:ext cx="1873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682016" name="Object 32"/>
            <p:cNvGraphicFramePr>
              <a:graphicFrameLocks noChangeAspect="1"/>
            </p:cNvGraphicFramePr>
            <p:nvPr/>
          </p:nvGraphicFramePr>
          <p:xfrm>
            <a:off x="4531" y="3543"/>
            <a:ext cx="154" cy="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74" name="Equation" r:id="rId12" imgW="114120" imgH="126720" progId="Equation.DSMT4">
                    <p:embed/>
                  </p:oleObj>
                </mc:Choice>
                <mc:Fallback>
                  <p:oleObj name="Equation" r:id="rId12" imgW="114120" imgH="1267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1" y="3543"/>
                          <a:ext cx="154" cy="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2017" name="Line 33"/>
            <p:cNvSpPr>
              <a:spLocks noChangeShapeType="1"/>
            </p:cNvSpPr>
            <p:nvPr/>
          </p:nvSpPr>
          <p:spPr bwMode="auto">
            <a:xfrm flipV="1">
              <a:off x="3365" y="3230"/>
              <a:ext cx="631" cy="39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82018" name="Line 34"/>
            <p:cNvSpPr>
              <a:spLocks noChangeShapeType="1"/>
            </p:cNvSpPr>
            <p:nvPr/>
          </p:nvSpPr>
          <p:spPr bwMode="auto">
            <a:xfrm flipH="1" flipV="1">
              <a:off x="2942" y="2973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82019" name="Line 35"/>
            <p:cNvSpPr>
              <a:spLocks noChangeShapeType="1"/>
            </p:cNvSpPr>
            <p:nvPr/>
          </p:nvSpPr>
          <p:spPr bwMode="auto">
            <a:xfrm flipV="1">
              <a:off x="3302" y="3467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82020" name="Line 36"/>
            <p:cNvSpPr>
              <a:spLocks noChangeShapeType="1"/>
            </p:cNvSpPr>
            <p:nvPr/>
          </p:nvSpPr>
          <p:spPr bwMode="auto">
            <a:xfrm>
              <a:off x="3415" y="3460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82021" name="Arc 37"/>
            <p:cNvSpPr>
              <a:spLocks/>
            </p:cNvSpPr>
            <p:nvPr/>
          </p:nvSpPr>
          <p:spPr bwMode="auto">
            <a:xfrm>
              <a:off x="3546" y="3513"/>
              <a:ext cx="64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682022" name="Object 38"/>
            <p:cNvGraphicFramePr>
              <a:graphicFrameLocks noChangeAspect="1"/>
            </p:cNvGraphicFramePr>
            <p:nvPr/>
          </p:nvGraphicFramePr>
          <p:xfrm>
            <a:off x="3682" y="2989"/>
            <a:ext cx="15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75" name="Equation" r:id="rId14" imgW="114120" imgH="190440" progId="Equation.DSMT4">
                    <p:embed/>
                  </p:oleObj>
                </mc:Choice>
                <mc:Fallback>
                  <p:oleObj name="Equation" r:id="rId14" imgW="114120" imgH="1904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2" y="2989"/>
                          <a:ext cx="150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2023" name="Object 39"/>
            <p:cNvGraphicFramePr>
              <a:graphicFrameLocks noChangeAspect="1"/>
            </p:cNvGraphicFramePr>
            <p:nvPr/>
          </p:nvGraphicFramePr>
          <p:xfrm>
            <a:off x="2730" y="3031"/>
            <a:ext cx="152" cy="2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76" name="Equation" r:id="rId16" imgW="114120" imgH="190440" progId="Equation.DSMT4">
                    <p:embed/>
                  </p:oleObj>
                </mc:Choice>
                <mc:Fallback>
                  <p:oleObj name="Equation" r:id="rId16" imgW="114120" imgH="1904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" y="3031"/>
                          <a:ext cx="152" cy="2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2026" name="Object 42"/>
            <p:cNvGraphicFramePr>
              <a:graphicFrameLocks noChangeAspect="1"/>
            </p:cNvGraphicFramePr>
            <p:nvPr/>
          </p:nvGraphicFramePr>
          <p:xfrm>
            <a:off x="3832" y="3315"/>
            <a:ext cx="179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77" name="Equation" r:id="rId18" imgW="114120" imgH="215640" progId="Equation.DSMT4">
                    <p:embed/>
                  </p:oleObj>
                </mc:Choice>
                <mc:Fallback>
                  <p:oleObj name="Equation" r:id="rId18" imgW="114120" imgH="2156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2" y="3315"/>
                          <a:ext cx="179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2025" name="Line 41"/>
            <p:cNvSpPr>
              <a:spLocks noChangeShapeType="1"/>
            </p:cNvSpPr>
            <p:nvPr/>
          </p:nvSpPr>
          <p:spPr bwMode="auto">
            <a:xfrm flipV="1">
              <a:off x="3361" y="2880"/>
              <a:ext cx="1195" cy="7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82024" name="Oval 40"/>
            <p:cNvSpPr>
              <a:spLocks noChangeArrowheads="1"/>
            </p:cNvSpPr>
            <p:nvPr/>
          </p:nvSpPr>
          <p:spPr bwMode="auto">
            <a:xfrm>
              <a:off x="4513" y="2851"/>
              <a:ext cx="69" cy="6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198438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Example (cont.)</a:t>
            </a:r>
          </a:p>
        </p:txBody>
      </p:sp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528638" y="1235075"/>
            <a:ext cx="9620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</a:rPr>
              <a:t>Hence</a:t>
            </a:r>
          </a:p>
        </p:txBody>
      </p:sp>
      <p:graphicFrame>
        <p:nvGraphicFramePr>
          <p:cNvPr id="683014" name="Object 6"/>
          <p:cNvGraphicFramePr>
            <a:graphicFrameLocks noChangeAspect="1"/>
          </p:cNvGraphicFramePr>
          <p:nvPr/>
        </p:nvGraphicFramePr>
        <p:xfrm>
          <a:off x="490538" y="1755775"/>
          <a:ext cx="82899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79" name="Equation" r:id="rId4" imgW="3403440" imgH="444240" progId="Equation.DSMT4">
                  <p:embed/>
                </p:oleObj>
              </mc:Choice>
              <mc:Fallback>
                <p:oleObj name="Equation" r:id="rId4" imgW="340344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755775"/>
                        <a:ext cx="82899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5" name="Text Box 7"/>
          <p:cNvSpPr txBox="1">
            <a:spLocks noChangeArrowheads="1"/>
          </p:cNvSpPr>
          <p:nvPr/>
        </p:nvSpPr>
        <p:spPr bwMode="auto">
          <a:xfrm>
            <a:off x="1979863" y="3236047"/>
            <a:ext cx="4921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</a:rPr>
              <a:t>or</a:t>
            </a:r>
          </a:p>
        </p:txBody>
      </p:sp>
      <p:graphicFrame>
        <p:nvGraphicFramePr>
          <p:cNvPr id="683016" name="Object 8"/>
          <p:cNvGraphicFramePr>
            <a:graphicFrameLocks noChangeAspect="1"/>
          </p:cNvGraphicFramePr>
          <p:nvPr/>
        </p:nvGraphicFramePr>
        <p:xfrm>
          <a:off x="2590800" y="3511550"/>
          <a:ext cx="31734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80" name="Equation" r:id="rId6" imgW="1612800" imgH="419040" progId="Equation.DSMT4">
                  <p:embed/>
                </p:oleObj>
              </mc:Choice>
              <mc:Fallback>
                <p:oleObj name="Equation" r:id="rId6" imgW="161280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511550"/>
                        <a:ext cx="31734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7" name="Text Box 9"/>
          <p:cNvSpPr txBox="1">
            <a:spLocks noChangeArrowheads="1"/>
          </p:cNvSpPr>
          <p:nvPr/>
        </p:nvSpPr>
        <p:spPr bwMode="auto">
          <a:xfrm>
            <a:off x="2776538" y="5024440"/>
            <a:ext cx="47148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</a:rPr>
              <a:t>or</a:t>
            </a:r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3455988" y="5316538"/>
          <a:ext cx="24653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781" name="Equation" r:id="rId8" imgW="888840" imgH="380880" progId="Equation.DSMT4">
                  <p:embed/>
                </p:oleObj>
              </mc:Choice>
              <mc:Fallback>
                <p:oleObj name="Equation" r:id="rId8" imgW="8888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16538"/>
                        <a:ext cx="24653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3019" name="Line 11"/>
          <p:cNvSpPr>
            <a:spLocks noChangeShapeType="1"/>
          </p:cNvSpPr>
          <p:nvPr/>
        </p:nvSpPr>
        <p:spPr bwMode="auto">
          <a:xfrm flipV="1">
            <a:off x="2660650" y="1652588"/>
            <a:ext cx="1201738" cy="11334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3020" name="Line 12"/>
          <p:cNvSpPr>
            <a:spLocks noChangeShapeType="1"/>
          </p:cNvSpPr>
          <p:nvPr/>
        </p:nvSpPr>
        <p:spPr bwMode="auto">
          <a:xfrm flipV="1">
            <a:off x="5861050" y="1671638"/>
            <a:ext cx="1201738" cy="12414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83021" name="Text Box 13"/>
          <p:cNvSpPr txBox="1">
            <a:spLocks noChangeArrowheads="1"/>
          </p:cNvSpPr>
          <p:nvPr/>
        </p:nvSpPr>
        <p:spPr bwMode="auto">
          <a:xfrm>
            <a:off x="5254625" y="1217613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33"/>
                </a:solidFill>
                <a:latin typeface="Arial" pitchFamily="34" charset="0"/>
              </a:rPr>
              <a:t>cancels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0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0136" name="Text Box 8"/>
          <p:cNvSpPr txBox="1">
            <a:spLocks noChangeArrowheads="1"/>
          </p:cNvSpPr>
          <p:nvPr/>
        </p:nvSpPr>
        <p:spPr bwMode="auto">
          <a:xfrm>
            <a:off x="1194088" y="1006661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Hence</a:t>
            </a:r>
            <a:endParaRPr lang="en-US" b="0" dirty="0">
              <a:solidFill>
                <a:srgbClr val="0000FF"/>
              </a:solidFill>
            </a:endParaRPr>
          </a:p>
        </p:txBody>
      </p:sp>
      <p:graphicFrame>
        <p:nvGraphicFramePr>
          <p:cNvPr id="560154" name="Object 26"/>
          <p:cNvGraphicFramePr>
            <a:graphicFrameLocks noChangeAspect="1"/>
          </p:cNvGraphicFramePr>
          <p:nvPr/>
        </p:nvGraphicFramePr>
        <p:xfrm>
          <a:off x="2055813" y="1568450"/>
          <a:ext cx="40481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0" name="Equation" r:id="rId4" imgW="1625400" imgH="380880" progId="Equation.DSMT4">
                  <p:embed/>
                </p:oleObj>
              </mc:Choice>
              <mc:Fallback>
                <p:oleObj name="Equation" r:id="rId4" imgW="1625400" imgH="3808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1568450"/>
                        <a:ext cx="4048125" cy="949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55" name="Object 27"/>
          <p:cNvGraphicFramePr>
            <a:graphicFrameLocks noChangeAspect="1"/>
          </p:cNvGraphicFramePr>
          <p:nvPr/>
        </p:nvGraphicFramePr>
        <p:xfrm>
          <a:off x="1988416" y="3637416"/>
          <a:ext cx="48704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161" name="Equation" r:id="rId6" imgW="2654280" imgH="507960" progId="Equation.DSMT4">
                  <p:embed/>
                </p:oleObj>
              </mc:Choice>
              <mc:Fallback>
                <p:oleObj name="Equation" r:id="rId6" imgW="2654280" imgH="50796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416" y="3637416"/>
                        <a:ext cx="48704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56" name="Text Box 28"/>
          <p:cNvSpPr txBox="1">
            <a:spLocks noChangeArrowheads="1"/>
          </p:cNvSpPr>
          <p:nvPr/>
        </p:nvSpPr>
        <p:spPr bwMode="auto">
          <a:xfrm>
            <a:off x="777298" y="5510089"/>
            <a:ext cx="7400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</a:rPr>
              <a:t>We need to calculate the Michalski normalized</a:t>
            </a:r>
            <a:r>
              <a:rPr lang="en-US" dirty="0"/>
              <a:t> </a:t>
            </a:r>
            <a:r>
              <a:rPr lang="en-US" b="0" dirty="0">
                <a:solidFill>
                  <a:srgbClr val="0000FF"/>
                </a:solidFill>
              </a:rPr>
              <a:t>current function at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</a:rPr>
              <a:t>z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</a:rPr>
              <a:t>0</a:t>
            </a:r>
          </a:p>
          <a:p>
            <a:pPr algn="ctr"/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+mn-lt"/>
              </a:rPr>
              <a:t>(since we want the field on the surface of the earth)</a:t>
            </a:r>
            <a:r>
              <a:rPr lang="en-US" b="0" dirty="0" smtClean="0">
                <a:solidFill>
                  <a:srgbClr val="0000FF"/>
                </a:solidFill>
              </a:rPr>
              <a:t>.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560157" name="Text Box 29"/>
          <p:cNvSpPr txBox="1">
            <a:spLocks noChangeArrowheads="1"/>
          </p:cNvSpPr>
          <p:nvPr/>
        </p:nvSpPr>
        <p:spPr bwMode="auto">
          <a:xfrm>
            <a:off x="624065" y="3054831"/>
            <a:ext cx="5503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We use the </a:t>
            </a:r>
            <a:r>
              <a:rPr lang="en-US" b="0" dirty="0" smtClean="0">
                <a:solidFill>
                  <a:srgbClr val="0000FF"/>
                </a:solidFill>
              </a:rPr>
              <a:t>Michalski </a:t>
            </a:r>
            <a:r>
              <a:rPr lang="en-US" b="0" dirty="0">
                <a:solidFill>
                  <a:srgbClr val="0000FF"/>
                </a:solidFill>
              </a:rPr>
              <a:t>normalized</a:t>
            </a:r>
            <a:r>
              <a:rPr lang="en-US" dirty="0"/>
              <a:t> </a:t>
            </a:r>
            <a:r>
              <a:rPr lang="en-US" b="0" dirty="0">
                <a:solidFill>
                  <a:srgbClr val="0000FF"/>
                </a:solidFill>
              </a:rPr>
              <a:t>current function:</a:t>
            </a:r>
          </a:p>
        </p:txBody>
      </p:sp>
      <p:sp>
        <p:nvSpPr>
          <p:cNvPr id="560158" name="Rectangle 30"/>
          <p:cNvSpPr>
            <a:spLocks noChangeArrowheads="1"/>
          </p:cNvSpPr>
          <p:nvPr/>
        </p:nvSpPr>
        <p:spPr bwMode="auto">
          <a:xfrm>
            <a:off x="12969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sp>
        <p:nvSpPr>
          <p:cNvPr id="560159" name="Text Box 31"/>
          <p:cNvSpPr txBox="1">
            <a:spLocks noChangeArrowheads="1"/>
          </p:cNvSpPr>
          <p:nvPr/>
        </p:nvSpPr>
        <p:spPr bwMode="auto">
          <a:xfrm>
            <a:off x="2182050" y="4722524"/>
            <a:ext cx="4382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 dirty="0"/>
              <a:t>(The </a:t>
            </a:r>
            <a:r>
              <a:rPr lang="en-US" sz="1600" b="0" i="1" dirty="0">
                <a:latin typeface="Times New Roman" pitchFamily="18" charset="0"/>
              </a:rPr>
              <a:t>v</a:t>
            </a:r>
            <a:r>
              <a:rPr lang="en-US" sz="1600" b="0" dirty="0"/>
              <a:t> subscript indicates a 1V </a:t>
            </a:r>
            <a:r>
              <a:rPr lang="en-US" sz="1600" b="0" dirty="0" smtClean="0"/>
              <a:t>series source</a:t>
            </a:r>
            <a:r>
              <a:rPr lang="en-US" sz="1600" b="0" dirty="0"/>
              <a:t>.)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9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9115" name="Line 11"/>
          <p:cNvSpPr>
            <a:spLocks noChangeShapeType="1"/>
          </p:cNvSpPr>
          <p:nvPr/>
        </p:nvSpPr>
        <p:spPr bwMode="auto">
          <a:xfrm>
            <a:off x="1745345" y="1585685"/>
            <a:ext cx="0" cy="375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6" name="Line 12"/>
          <p:cNvSpPr>
            <a:spLocks noChangeShapeType="1"/>
          </p:cNvSpPr>
          <p:nvPr/>
        </p:nvSpPr>
        <p:spPr bwMode="auto">
          <a:xfrm>
            <a:off x="2774045" y="1560285"/>
            <a:ext cx="0" cy="375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17" name="Oval 13"/>
          <p:cNvSpPr>
            <a:spLocks noChangeArrowheads="1"/>
          </p:cNvSpPr>
          <p:nvPr/>
        </p:nvSpPr>
        <p:spPr bwMode="auto">
          <a:xfrm>
            <a:off x="1696132" y="3401785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118" name="Oval 14"/>
          <p:cNvSpPr>
            <a:spLocks noChangeArrowheads="1"/>
          </p:cNvSpPr>
          <p:nvPr/>
        </p:nvSpPr>
        <p:spPr bwMode="auto">
          <a:xfrm>
            <a:off x="2724832" y="3401785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119" name="Line 15"/>
          <p:cNvSpPr>
            <a:spLocks noChangeShapeType="1"/>
          </p:cNvSpPr>
          <p:nvPr/>
        </p:nvSpPr>
        <p:spPr bwMode="auto">
          <a:xfrm flipV="1">
            <a:off x="3269345" y="3020785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59120" name="Object 16"/>
          <p:cNvGraphicFramePr>
            <a:graphicFrameLocks noChangeAspect="1"/>
          </p:cNvGraphicFramePr>
          <p:nvPr/>
        </p:nvGraphicFramePr>
        <p:xfrm>
          <a:off x="3521757" y="3063648"/>
          <a:ext cx="29051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96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757" y="3063648"/>
                        <a:ext cx="290513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21" name="Line 17"/>
          <p:cNvSpPr>
            <a:spLocks noChangeShapeType="1"/>
          </p:cNvSpPr>
          <p:nvPr/>
        </p:nvSpPr>
        <p:spPr bwMode="auto">
          <a:xfrm>
            <a:off x="3167745" y="347798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59122" name="Object 18"/>
          <p:cNvGraphicFramePr>
            <a:graphicFrameLocks noChangeAspect="1"/>
          </p:cNvGraphicFramePr>
          <p:nvPr/>
        </p:nvGraphicFramePr>
        <p:xfrm>
          <a:off x="1961245" y="1625373"/>
          <a:ext cx="6683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97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1245" y="1625373"/>
                        <a:ext cx="6683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23" name="Object 19"/>
          <p:cNvGraphicFramePr>
            <a:graphicFrameLocks noChangeAspect="1"/>
          </p:cNvGraphicFramePr>
          <p:nvPr/>
        </p:nvGraphicFramePr>
        <p:xfrm>
          <a:off x="1923145" y="3949473"/>
          <a:ext cx="6683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98" name="Equation" r:id="rId8" imgW="291960" imgH="241200" progId="Equation.DSMT4">
                  <p:embed/>
                </p:oleObj>
              </mc:Choice>
              <mc:Fallback>
                <p:oleObj name="Equation" r:id="rId8" imgW="291960" imgH="241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145" y="3949473"/>
                        <a:ext cx="6683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9124" name="Group 20"/>
          <p:cNvGrpSpPr>
            <a:grpSpLocks/>
          </p:cNvGrpSpPr>
          <p:nvPr/>
        </p:nvGrpSpPr>
        <p:grpSpPr bwMode="auto">
          <a:xfrm>
            <a:off x="1542145" y="2325242"/>
            <a:ext cx="406400" cy="531813"/>
            <a:chOff x="1288" y="1879"/>
            <a:chExt cx="256" cy="335"/>
          </a:xfrm>
        </p:grpSpPr>
        <p:sp>
          <p:nvSpPr>
            <p:cNvPr id="559125" name="Oval 21"/>
            <p:cNvSpPr>
              <a:spLocks noChangeArrowheads="1"/>
            </p:cNvSpPr>
            <p:nvPr/>
          </p:nvSpPr>
          <p:spPr bwMode="auto">
            <a:xfrm>
              <a:off x="1288" y="1912"/>
              <a:ext cx="256" cy="2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26" name="Text Box 22"/>
            <p:cNvSpPr txBox="1">
              <a:spLocks noChangeArrowheads="1"/>
            </p:cNvSpPr>
            <p:nvPr/>
          </p:nvSpPr>
          <p:spPr bwMode="auto">
            <a:xfrm>
              <a:off x="1310" y="1879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/>
                <a:t>+</a:t>
              </a:r>
            </a:p>
          </p:txBody>
        </p:sp>
        <p:sp>
          <p:nvSpPr>
            <p:cNvPr id="559127" name="Text Box 23"/>
            <p:cNvSpPr txBox="1">
              <a:spLocks noChangeArrowheads="1"/>
            </p:cNvSpPr>
            <p:nvPr/>
          </p:nvSpPr>
          <p:spPr bwMode="auto">
            <a:xfrm>
              <a:off x="1326" y="1983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/>
                <a:t>-</a:t>
              </a:r>
            </a:p>
          </p:txBody>
        </p:sp>
      </p:grpSp>
      <p:graphicFrame>
        <p:nvGraphicFramePr>
          <p:cNvPr id="559128" name="Object 24"/>
          <p:cNvGraphicFramePr>
            <a:graphicFrameLocks noChangeAspect="1"/>
          </p:cNvGraphicFramePr>
          <p:nvPr/>
        </p:nvGraphicFramePr>
        <p:xfrm>
          <a:off x="698803" y="2436041"/>
          <a:ext cx="66675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99" name="Equation" r:id="rId10" imgW="355320" imgH="177480" progId="Equation.DSMT4">
                  <p:embed/>
                </p:oleObj>
              </mc:Choice>
              <mc:Fallback>
                <p:oleObj name="Equation" r:id="rId10" imgW="355320" imgH="1774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03" y="2436041"/>
                        <a:ext cx="66675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30" name="Object 26"/>
          <p:cNvGraphicFramePr>
            <a:graphicFrameLocks noChangeAspect="1"/>
          </p:cNvGraphicFramePr>
          <p:nvPr/>
        </p:nvGraphicFramePr>
        <p:xfrm>
          <a:off x="2074904" y="2457317"/>
          <a:ext cx="381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0"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904" y="2457317"/>
                        <a:ext cx="3810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31" name="Line 27"/>
          <p:cNvSpPr>
            <a:spLocks noChangeShapeType="1"/>
          </p:cNvSpPr>
          <p:nvPr/>
        </p:nvSpPr>
        <p:spPr bwMode="auto">
          <a:xfrm flipV="1">
            <a:off x="1746932" y="3274785"/>
            <a:ext cx="0" cy="342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59132" name="Object 28"/>
          <p:cNvGraphicFramePr>
            <a:graphicFrameLocks noChangeAspect="1"/>
          </p:cNvGraphicFramePr>
          <p:nvPr/>
        </p:nvGraphicFramePr>
        <p:xfrm>
          <a:off x="613457" y="3566885"/>
          <a:ext cx="8842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1" name="Equation" r:id="rId14" imgW="482400" imgH="253800" progId="Equation.DSMT4">
                  <p:embed/>
                </p:oleObj>
              </mc:Choice>
              <mc:Fallback>
                <p:oleObj name="Equation" r:id="rId14" imgW="482400" imgH="2538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57" y="3566885"/>
                        <a:ext cx="884238" cy="463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38" name="Line 34"/>
          <p:cNvSpPr>
            <a:spLocks noChangeShapeType="1"/>
          </p:cNvSpPr>
          <p:nvPr/>
        </p:nvSpPr>
        <p:spPr bwMode="auto">
          <a:xfrm>
            <a:off x="6819900" y="1569493"/>
            <a:ext cx="0" cy="18849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39" name="Line 35"/>
          <p:cNvSpPr>
            <a:spLocks noChangeShapeType="1"/>
          </p:cNvSpPr>
          <p:nvPr/>
        </p:nvSpPr>
        <p:spPr bwMode="auto">
          <a:xfrm>
            <a:off x="7861300" y="1562100"/>
            <a:ext cx="0" cy="189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40" name="Oval 36"/>
          <p:cNvSpPr>
            <a:spLocks noChangeArrowheads="1"/>
          </p:cNvSpPr>
          <p:nvPr/>
        </p:nvSpPr>
        <p:spPr bwMode="auto">
          <a:xfrm>
            <a:off x="6782625" y="3403600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141" name="Oval 37"/>
          <p:cNvSpPr>
            <a:spLocks noChangeArrowheads="1"/>
          </p:cNvSpPr>
          <p:nvPr/>
        </p:nvSpPr>
        <p:spPr bwMode="auto">
          <a:xfrm>
            <a:off x="7823200" y="3403600"/>
            <a:ext cx="101600" cy="101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142" name="Line 38"/>
          <p:cNvSpPr>
            <a:spLocks noChangeShapeType="1"/>
          </p:cNvSpPr>
          <p:nvPr/>
        </p:nvSpPr>
        <p:spPr bwMode="auto">
          <a:xfrm flipV="1">
            <a:off x="8356600" y="3022600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59143" name="Object 39"/>
          <p:cNvGraphicFramePr>
            <a:graphicFrameLocks noChangeAspect="1"/>
          </p:cNvGraphicFramePr>
          <p:nvPr/>
        </p:nvGraphicFramePr>
        <p:xfrm>
          <a:off x="8609013" y="3065463"/>
          <a:ext cx="2905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2" name="Equation" r:id="rId16" imgW="126720" imgH="126720" progId="Equation.DSMT4">
                  <p:embed/>
                </p:oleObj>
              </mc:Choice>
              <mc:Fallback>
                <p:oleObj name="Equation" r:id="rId16" imgW="126720" imgH="12672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013" y="3065463"/>
                        <a:ext cx="29051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44" name="Line 40"/>
          <p:cNvSpPr>
            <a:spLocks noChangeShapeType="1"/>
          </p:cNvSpPr>
          <p:nvPr/>
        </p:nvSpPr>
        <p:spPr bwMode="auto">
          <a:xfrm>
            <a:off x="8255000" y="347980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59145" name="Object 41"/>
          <p:cNvGraphicFramePr>
            <a:graphicFrameLocks noChangeAspect="1"/>
          </p:cNvGraphicFramePr>
          <p:nvPr/>
        </p:nvGraphicFramePr>
        <p:xfrm>
          <a:off x="7048500" y="1627188"/>
          <a:ext cx="6683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3" name="Equation" r:id="rId17" imgW="291960" imgH="241200" progId="Equation.DSMT4">
                  <p:embed/>
                </p:oleObj>
              </mc:Choice>
              <mc:Fallback>
                <p:oleObj name="Equation" r:id="rId17" imgW="291960" imgH="2412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1627188"/>
                        <a:ext cx="6683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46" name="Object 42"/>
          <p:cNvGraphicFramePr>
            <a:graphicFrameLocks noChangeAspect="1"/>
          </p:cNvGraphicFramePr>
          <p:nvPr/>
        </p:nvGraphicFramePr>
        <p:xfrm>
          <a:off x="7073900" y="3786188"/>
          <a:ext cx="6683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4" name="Equation" r:id="rId18" imgW="291960" imgH="241200" progId="Equation.DSMT4">
                  <p:embed/>
                </p:oleObj>
              </mc:Choice>
              <mc:Fallback>
                <p:oleObj name="Equation" r:id="rId18" imgW="291960" imgH="2412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3786188"/>
                        <a:ext cx="6683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9147" name="Group 43"/>
          <p:cNvGrpSpPr>
            <a:grpSpLocks/>
          </p:cNvGrpSpPr>
          <p:nvPr/>
        </p:nvGrpSpPr>
        <p:grpSpPr bwMode="auto">
          <a:xfrm>
            <a:off x="6629400" y="2327057"/>
            <a:ext cx="406400" cy="531812"/>
            <a:chOff x="1288" y="1879"/>
            <a:chExt cx="256" cy="335"/>
          </a:xfrm>
        </p:grpSpPr>
        <p:sp>
          <p:nvSpPr>
            <p:cNvPr id="559148" name="Oval 44"/>
            <p:cNvSpPr>
              <a:spLocks noChangeArrowheads="1"/>
            </p:cNvSpPr>
            <p:nvPr/>
          </p:nvSpPr>
          <p:spPr bwMode="auto">
            <a:xfrm>
              <a:off x="1288" y="1912"/>
              <a:ext cx="256" cy="25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49" name="Text Box 45"/>
            <p:cNvSpPr txBox="1">
              <a:spLocks noChangeArrowheads="1"/>
            </p:cNvSpPr>
            <p:nvPr/>
          </p:nvSpPr>
          <p:spPr bwMode="auto">
            <a:xfrm>
              <a:off x="1310" y="1879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+</a:t>
              </a:r>
            </a:p>
          </p:txBody>
        </p:sp>
        <p:sp>
          <p:nvSpPr>
            <p:cNvPr id="559150" name="Text Box 46"/>
            <p:cNvSpPr txBox="1">
              <a:spLocks noChangeArrowheads="1"/>
            </p:cNvSpPr>
            <p:nvPr/>
          </p:nvSpPr>
          <p:spPr bwMode="auto">
            <a:xfrm>
              <a:off x="1334" y="1983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 dirty="0"/>
                <a:t>-</a:t>
              </a:r>
            </a:p>
          </p:txBody>
        </p:sp>
      </p:grpSp>
      <p:graphicFrame>
        <p:nvGraphicFramePr>
          <p:cNvPr id="559151" name="Object 47"/>
          <p:cNvGraphicFramePr>
            <a:graphicFrameLocks noChangeAspect="1"/>
          </p:cNvGraphicFramePr>
          <p:nvPr/>
        </p:nvGraphicFramePr>
        <p:xfrm>
          <a:off x="5868918" y="2412281"/>
          <a:ext cx="647700" cy="32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5" name="Equation" r:id="rId19" imgW="355320" imgH="177480" progId="Equation.DSMT4">
                  <p:embed/>
                </p:oleObj>
              </mc:Choice>
              <mc:Fallback>
                <p:oleObj name="Equation" r:id="rId19" imgW="355320" imgH="17748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18" y="2412281"/>
                        <a:ext cx="647700" cy="322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52" name="Object 48"/>
          <p:cNvGraphicFramePr>
            <a:graphicFrameLocks noChangeAspect="1"/>
          </p:cNvGraphicFramePr>
          <p:nvPr/>
        </p:nvGraphicFramePr>
        <p:xfrm>
          <a:off x="7148513" y="2424815"/>
          <a:ext cx="356692" cy="29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6" name="Equation" r:id="rId21" imgW="215640" imgH="177480" progId="Equation.DSMT4">
                  <p:embed/>
                </p:oleObj>
              </mc:Choice>
              <mc:Fallback>
                <p:oleObj name="Equation" r:id="rId21" imgW="215640" imgH="1774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2424815"/>
                        <a:ext cx="356692" cy="292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53" name="Line 49"/>
          <p:cNvSpPr>
            <a:spLocks noChangeShapeType="1"/>
          </p:cNvSpPr>
          <p:nvPr/>
        </p:nvSpPr>
        <p:spPr bwMode="auto">
          <a:xfrm flipV="1">
            <a:off x="6832600" y="3162300"/>
            <a:ext cx="0" cy="342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59154" name="Object 50"/>
          <p:cNvGraphicFramePr>
            <a:graphicFrameLocks noChangeAspect="1"/>
          </p:cNvGraphicFramePr>
          <p:nvPr/>
        </p:nvGraphicFramePr>
        <p:xfrm>
          <a:off x="5510213" y="3136900"/>
          <a:ext cx="8858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7" name="Equation" r:id="rId22" imgW="482400" imgH="253800" progId="Equation.DSMT4">
                  <p:embed/>
                </p:oleObj>
              </mc:Choice>
              <mc:Fallback>
                <p:oleObj name="Equation" r:id="rId22" imgW="482400" imgH="2538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3136900"/>
                        <a:ext cx="885825" cy="4635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9155" name="AutoShape 51"/>
          <p:cNvSpPr>
            <a:spLocks noChangeArrowheads="1"/>
          </p:cNvSpPr>
          <p:nvPr/>
        </p:nvSpPr>
        <p:spPr bwMode="auto">
          <a:xfrm>
            <a:off x="4216400" y="2222500"/>
            <a:ext cx="787400" cy="368300"/>
          </a:xfrm>
          <a:prstGeom prst="rightArrow">
            <a:avLst>
              <a:gd name="adj1" fmla="val 50000"/>
              <a:gd name="adj2" fmla="val 53448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157" name="Line 53"/>
          <p:cNvSpPr>
            <a:spLocks noChangeShapeType="1"/>
          </p:cNvSpPr>
          <p:nvPr/>
        </p:nvSpPr>
        <p:spPr bwMode="auto">
          <a:xfrm>
            <a:off x="6845300" y="3454399"/>
            <a:ext cx="327396" cy="13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58" name="Line 54"/>
          <p:cNvSpPr>
            <a:spLocks noChangeShapeType="1"/>
          </p:cNvSpPr>
          <p:nvPr/>
        </p:nvSpPr>
        <p:spPr bwMode="auto">
          <a:xfrm>
            <a:off x="7543800" y="34544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9159" name="Rectangle 55"/>
          <p:cNvSpPr>
            <a:spLocks noChangeArrowheads="1"/>
          </p:cNvSpPr>
          <p:nvPr/>
        </p:nvSpPr>
        <p:spPr bwMode="auto">
          <a:xfrm>
            <a:off x="1271588" y="0"/>
            <a:ext cx="643096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Sommerfeld Problem (cont.)</a:t>
            </a:r>
          </a:p>
        </p:txBody>
      </p:sp>
      <p:graphicFrame>
        <p:nvGraphicFramePr>
          <p:cNvPr id="559160" name="Object 56"/>
          <p:cNvGraphicFramePr>
            <a:graphicFrameLocks noChangeAspect="1"/>
          </p:cNvGraphicFramePr>
          <p:nvPr/>
        </p:nvGraphicFramePr>
        <p:xfrm>
          <a:off x="3748088" y="4760913"/>
          <a:ext cx="15192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8" name="Equation" r:id="rId24" imgW="609480" imgH="380880" progId="Equation.DSMT4">
                  <p:embed/>
                </p:oleObj>
              </mc:Choice>
              <mc:Fallback>
                <p:oleObj name="Equation" r:id="rId24" imgW="609480" imgH="38088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4760913"/>
                        <a:ext cx="15192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61" name="Object 57"/>
          <p:cNvGraphicFramePr>
            <a:graphicFrameLocks noChangeAspect="1"/>
          </p:cNvGraphicFramePr>
          <p:nvPr/>
        </p:nvGraphicFramePr>
        <p:xfrm>
          <a:off x="3751263" y="5700713"/>
          <a:ext cx="14874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09" name="Equation" r:id="rId26" imgW="596880" imgH="380880" progId="Equation.DSMT4">
                  <p:embed/>
                </p:oleObj>
              </mc:Choice>
              <mc:Fallback>
                <p:oleObj name="Equation" r:id="rId26" imgW="596880" imgH="38088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5700713"/>
                        <a:ext cx="148748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62" name="Object 58"/>
          <p:cNvGraphicFramePr>
            <a:graphicFrameLocks noChangeAspect="1"/>
          </p:cNvGraphicFramePr>
          <p:nvPr/>
        </p:nvGraphicFramePr>
        <p:xfrm>
          <a:off x="6337300" y="4902200"/>
          <a:ext cx="17097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10" name="Equation" r:id="rId28" imgW="774360" imgH="253800" progId="Equation.DSMT4">
                  <p:embed/>
                </p:oleObj>
              </mc:Choice>
              <mc:Fallback>
                <p:oleObj name="Equation" r:id="rId28" imgW="774360" imgH="2538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4902200"/>
                        <a:ext cx="17097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63" name="Object 59"/>
          <p:cNvGraphicFramePr>
            <a:graphicFrameLocks noChangeAspect="1"/>
          </p:cNvGraphicFramePr>
          <p:nvPr/>
        </p:nvGraphicFramePr>
        <p:xfrm>
          <a:off x="6351588" y="5818188"/>
          <a:ext cx="16811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11" name="Equation" r:id="rId30" imgW="761760" imgH="253800" progId="Equation.DSMT4">
                  <p:embed/>
                </p:oleObj>
              </mc:Choice>
              <mc:Fallback>
                <p:oleObj name="Equation" r:id="rId30" imgW="761760" imgH="2538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5818188"/>
                        <a:ext cx="1681162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Slide Number Placeholder 4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E2D262-7F60-4598-A98E-2C05508F2C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1621600" y="810388"/>
            <a:ext cx="5919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Calculation of the Michalski </a:t>
            </a:r>
            <a:r>
              <a:rPr lang="en-US" b="0" dirty="0">
                <a:solidFill>
                  <a:srgbClr val="0000FF"/>
                </a:solidFill>
              </a:rPr>
              <a:t>normalized</a:t>
            </a:r>
            <a:r>
              <a:rPr lang="en-US" dirty="0"/>
              <a:t> </a:t>
            </a:r>
            <a:r>
              <a:rPr lang="en-US" b="0" dirty="0">
                <a:solidFill>
                  <a:srgbClr val="0000FF"/>
                </a:solidFill>
              </a:rPr>
              <a:t>current </a:t>
            </a:r>
            <a:r>
              <a:rPr lang="en-US" b="0" dirty="0" smtClean="0">
                <a:solidFill>
                  <a:srgbClr val="0000FF"/>
                </a:solidFill>
              </a:rPr>
              <a:t>function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559156" name="Rectangle 52"/>
          <p:cNvSpPr>
            <a:spLocks noChangeArrowheads="1"/>
          </p:cNvSpPr>
          <p:nvPr/>
        </p:nvSpPr>
        <p:spPr bwMode="auto">
          <a:xfrm>
            <a:off x="7135750" y="3365500"/>
            <a:ext cx="431800" cy="17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1116</Words>
  <Application>Microsoft Office PowerPoint</Application>
  <PresentationFormat>On-screen Show (4:3)</PresentationFormat>
  <Paragraphs>225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Symbol</vt:lpstr>
      <vt:lpstr>Times New Roman</vt:lpstr>
      <vt:lpstr>Wingdings</vt:lpstr>
      <vt:lpstr>Default Design</vt:lpstr>
      <vt:lpstr>Soaring</vt:lpstr>
      <vt:lpstr>Equation</vt:lpstr>
      <vt:lpstr>MathType 7.0 Equation</vt:lpstr>
      <vt:lpstr>PowerPoint Presentation</vt:lpstr>
      <vt:lpstr>Sommerfeld Problem</vt:lpstr>
      <vt:lpstr>PowerPoint Presentation</vt:lpstr>
      <vt:lpstr>Sommerfeld Problem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6</dc:title>
  <dc:creator>lgiles</dc:creator>
  <cp:lastModifiedBy>Jackson, David R</cp:lastModifiedBy>
  <cp:revision>584</cp:revision>
  <dcterms:created xsi:type="dcterms:W3CDTF">2006-06-22T19:04:50Z</dcterms:created>
  <dcterms:modified xsi:type="dcterms:W3CDTF">2019-08-08T00:30:11Z</dcterms:modified>
</cp:coreProperties>
</file>