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93" r:id="rId2"/>
    <p:sldId id="408" r:id="rId3"/>
    <p:sldId id="360" r:id="rId4"/>
    <p:sldId id="383" r:id="rId5"/>
    <p:sldId id="384" r:id="rId6"/>
    <p:sldId id="385" r:id="rId7"/>
    <p:sldId id="386" r:id="rId8"/>
    <p:sldId id="387" r:id="rId9"/>
    <p:sldId id="388" r:id="rId10"/>
    <p:sldId id="397" r:id="rId11"/>
    <p:sldId id="398" r:id="rId12"/>
    <p:sldId id="399" r:id="rId13"/>
    <p:sldId id="400" r:id="rId14"/>
    <p:sldId id="409" r:id="rId15"/>
    <p:sldId id="401" r:id="rId16"/>
    <p:sldId id="410" r:id="rId17"/>
    <p:sldId id="402" r:id="rId18"/>
    <p:sldId id="414" r:id="rId19"/>
    <p:sldId id="415" r:id="rId20"/>
    <p:sldId id="403" r:id="rId21"/>
    <p:sldId id="404" r:id="rId22"/>
    <p:sldId id="405" r:id="rId23"/>
    <p:sldId id="411" r:id="rId24"/>
    <p:sldId id="416" r:id="rId25"/>
    <p:sldId id="420" r:id="rId26"/>
    <p:sldId id="419" r:id="rId27"/>
    <p:sldId id="417" r:id="rId28"/>
    <p:sldId id="418" r:id="rId29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CFFFF"/>
    <a:srgbClr val="FFFF99"/>
    <a:srgbClr val="D0EAEC"/>
    <a:srgbClr val="66FFFF"/>
    <a:srgbClr val="FFFF66"/>
    <a:srgbClr val="FF3300"/>
    <a:srgbClr val="00FF00"/>
    <a:srgbClr val="0066FF"/>
    <a:srgbClr val="33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660"/>
  </p:normalViewPr>
  <p:slideViewPr>
    <p:cSldViewPr snapToGrid="0">
      <p:cViewPr>
        <p:scale>
          <a:sx n="75" d="100"/>
          <a:sy n="75" d="100"/>
        </p:scale>
        <p:origin x="-2010" y="-3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17.xml"/><Relationship Id="rId3" Type="http://schemas.openxmlformats.org/officeDocument/2006/relationships/slide" Target="slides/slide7.xml"/><Relationship Id="rId7" Type="http://schemas.openxmlformats.org/officeDocument/2006/relationships/slide" Target="slides/slide16.xml"/><Relationship Id="rId12" Type="http://schemas.openxmlformats.org/officeDocument/2006/relationships/slide" Target="slides/slide24.xml"/><Relationship Id="rId2" Type="http://schemas.openxmlformats.org/officeDocument/2006/relationships/slide" Target="slides/slide5.xml"/><Relationship Id="rId1" Type="http://schemas.openxmlformats.org/officeDocument/2006/relationships/slide" Target="slides/slide1.xml"/><Relationship Id="rId6" Type="http://schemas.openxmlformats.org/officeDocument/2006/relationships/slide" Target="slides/slide10.xml"/><Relationship Id="rId11" Type="http://schemas.openxmlformats.org/officeDocument/2006/relationships/slide" Target="slides/slide23.xml"/><Relationship Id="rId5" Type="http://schemas.openxmlformats.org/officeDocument/2006/relationships/slide" Target="slides/slide9.xml"/><Relationship Id="rId10" Type="http://schemas.openxmlformats.org/officeDocument/2006/relationships/slide" Target="slides/slide19.xml"/><Relationship Id="rId4" Type="http://schemas.openxmlformats.org/officeDocument/2006/relationships/slide" Target="slides/slide8.xml"/><Relationship Id="rId9" Type="http://schemas.openxmlformats.org/officeDocument/2006/relationships/slide" Target="slides/slide18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Relationship Id="rId5" Type="http://schemas.openxmlformats.org/officeDocument/2006/relationships/image" Target="../media/image38.wmf"/><Relationship Id="rId4" Type="http://schemas.openxmlformats.org/officeDocument/2006/relationships/image" Target="../media/image42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image" Target="../media/image42.wmf"/><Relationship Id="rId1" Type="http://schemas.openxmlformats.org/officeDocument/2006/relationships/image" Target="../media/image39.wmf"/><Relationship Id="rId4" Type="http://schemas.openxmlformats.org/officeDocument/2006/relationships/image" Target="../media/image44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2" Type="http://schemas.openxmlformats.org/officeDocument/2006/relationships/image" Target="../media/image46.wmf"/><Relationship Id="rId1" Type="http://schemas.openxmlformats.org/officeDocument/2006/relationships/image" Target="../media/image45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8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51.wmf"/><Relationship Id="rId2" Type="http://schemas.openxmlformats.org/officeDocument/2006/relationships/image" Target="../media/image50.wmf"/><Relationship Id="rId1" Type="http://schemas.openxmlformats.org/officeDocument/2006/relationships/image" Target="../media/image49.wmf"/><Relationship Id="rId5" Type="http://schemas.openxmlformats.org/officeDocument/2006/relationships/image" Target="../media/image53.wmf"/><Relationship Id="rId4" Type="http://schemas.openxmlformats.org/officeDocument/2006/relationships/image" Target="../media/image52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4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57.wmf"/><Relationship Id="rId2" Type="http://schemas.openxmlformats.org/officeDocument/2006/relationships/image" Target="../media/image56.wmf"/><Relationship Id="rId1" Type="http://schemas.openxmlformats.org/officeDocument/2006/relationships/image" Target="../media/image55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60.wmf"/><Relationship Id="rId2" Type="http://schemas.openxmlformats.org/officeDocument/2006/relationships/image" Target="../media/image59.wmf"/><Relationship Id="rId1" Type="http://schemas.openxmlformats.org/officeDocument/2006/relationships/image" Target="../media/image58.wmf"/><Relationship Id="rId4" Type="http://schemas.openxmlformats.org/officeDocument/2006/relationships/image" Target="../media/image61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63.wmf"/><Relationship Id="rId1" Type="http://schemas.openxmlformats.org/officeDocument/2006/relationships/image" Target="../media/image62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66.wmf"/><Relationship Id="rId2" Type="http://schemas.openxmlformats.org/officeDocument/2006/relationships/image" Target="../media/image65.wmf"/><Relationship Id="rId1" Type="http://schemas.openxmlformats.org/officeDocument/2006/relationships/image" Target="../media/image64.wmf"/><Relationship Id="rId6" Type="http://schemas.openxmlformats.org/officeDocument/2006/relationships/image" Target="../media/image39.wmf"/><Relationship Id="rId5" Type="http://schemas.openxmlformats.org/officeDocument/2006/relationships/image" Target="../media/image42.wmf"/><Relationship Id="rId4" Type="http://schemas.openxmlformats.org/officeDocument/2006/relationships/image" Target="../media/image67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image" Target="../media/image7.wmf"/><Relationship Id="rId7" Type="http://schemas.openxmlformats.org/officeDocument/2006/relationships/image" Target="../media/image11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Relationship Id="rId9" Type="http://schemas.openxmlformats.org/officeDocument/2006/relationships/image" Target="../media/image13.wmf"/></Relationships>
</file>

<file path=ppt/drawings/_rels/vmlDrawing20.vml.rels><?xml version="1.0" encoding="UTF-8" standalone="yes"?>
<Relationships xmlns="http://schemas.openxmlformats.org/package/2006/relationships"><Relationship Id="rId2" Type="http://schemas.openxmlformats.org/officeDocument/2006/relationships/image" Target="../media/image69.wmf"/><Relationship Id="rId1" Type="http://schemas.openxmlformats.org/officeDocument/2006/relationships/image" Target="../media/image68.wmf"/></Relationships>
</file>

<file path=ppt/drawings/_rels/vmlDrawing2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1.wmf"/><Relationship Id="rId1" Type="http://schemas.openxmlformats.org/officeDocument/2006/relationships/image" Target="../media/image70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4.wmf"/><Relationship Id="rId2" Type="http://schemas.openxmlformats.org/officeDocument/2006/relationships/image" Target="../media/image73.wmf"/><Relationship Id="rId1" Type="http://schemas.openxmlformats.org/officeDocument/2006/relationships/image" Target="../media/image72.wmf"/><Relationship Id="rId4" Type="http://schemas.openxmlformats.org/officeDocument/2006/relationships/image" Target="../media/image75.wmf"/></Relationships>
</file>

<file path=ppt/drawings/_rels/vmlDrawing2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8.wmf"/><Relationship Id="rId2" Type="http://schemas.openxmlformats.org/officeDocument/2006/relationships/image" Target="../media/image77.wmf"/><Relationship Id="rId1" Type="http://schemas.openxmlformats.org/officeDocument/2006/relationships/image" Target="../media/image76.wmf"/><Relationship Id="rId5" Type="http://schemas.openxmlformats.org/officeDocument/2006/relationships/image" Target="../media/image80.wmf"/><Relationship Id="rId4" Type="http://schemas.openxmlformats.org/officeDocument/2006/relationships/image" Target="../media/image79.wmf"/></Relationships>
</file>

<file path=ppt/drawings/_rels/vmlDrawing24.vml.rels><?xml version="1.0" encoding="UTF-8" standalone="yes"?>
<Relationships xmlns="http://schemas.openxmlformats.org/package/2006/relationships"><Relationship Id="rId3" Type="http://schemas.openxmlformats.org/officeDocument/2006/relationships/image" Target="../media/image82.wmf"/><Relationship Id="rId2" Type="http://schemas.openxmlformats.org/officeDocument/2006/relationships/image" Target="../media/image81.wmf"/><Relationship Id="rId1" Type="http://schemas.openxmlformats.org/officeDocument/2006/relationships/image" Target="../media/image76.wmf"/><Relationship Id="rId5" Type="http://schemas.openxmlformats.org/officeDocument/2006/relationships/image" Target="../media/image84.wmf"/><Relationship Id="rId4" Type="http://schemas.openxmlformats.org/officeDocument/2006/relationships/image" Target="../media/image83.wmf"/></Relationships>
</file>

<file path=ppt/drawings/_rels/vmlDrawing25.vml.rels><?xml version="1.0" encoding="UTF-8" standalone="yes"?>
<Relationships xmlns="http://schemas.openxmlformats.org/package/2006/relationships"><Relationship Id="rId8" Type="http://schemas.openxmlformats.org/officeDocument/2006/relationships/image" Target="../media/image92.wmf"/><Relationship Id="rId3" Type="http://schemas.openxmlformats.org/officeDocument/2006/relationships/image" Target="../media/image87.wmf"/><Relationship Id="rId7" Type="http://schemas.openxmlformats.org/officeDocument/2006/relationships/image" Target="../media/image91.wmf"/><Relationship Id="rId2" Type="http://schemas.openxmlformats.org/officeDocument/2006/relationships/image" Target="../media/image86.wmf"/><Relationship Id="rId1" Type="http://schemas.openxmlformats.org/officeDocument/2006/relationships/image" Target="../media/image85.wmf"/><Relationship Id="rId6" Type="http://schemas.openxmlformats.org/officeDocument/2006/relationships/image" Target="../media/image90.wmf"/><Relationship Id="rId5" Type="http://schemas.openxmlformats.org/officeDocument/2006/relationships/image" Target="../media/image89.wmf"/><Relationship Id="rId4" Type="http://schemas.openxmlformats.org/officeDocument/2006/relationships/image" Target="../media/image88.wmf"/></Relationships>
</file>

<file path=ppt/drawings/_rels/vmlDrawing26.vml.rels><?xml version="1.0" encoding="UTF-8" standalone="yes"?>
<Relationships xmlns="http://schemas.openxmlformats.org/package/2006/relationships"><Relationship Id="rId3" Type="http://schemas.openxmlformats.org/officeDocument/2006/relationships/image" Target="../media/image95.wmf"/><Relationship Id="rId2" Type="http://schemas.openxmlformats.org/officeDocument/2006/relationships/image" Target="../media/image94.wmf"/><Relationship Id="rId1" Type="http://schemas.openxmlformats.org/officeDocument/2006/relationships/image" Target="../media/image93.wmf"/><Relationship Id="rId6" Type="http://schemas.openxmlformats.org/officeDocument/2006/relationships/image" Target="../media/image98.wmf"/><Relationship Id="rId5" Type="http://schemas.openxmlformats.org/officeDocument/2006/relationships/image" Target="../media/image97.wmf"/><Relationship Id="rId4" Type="http://schemas.openxmlformats.org/officeDocument/2006/relationships/image" Target="../media/image9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4" Type="http://schemas.openxmlformats.org/officeDocument/2006/relationships/image" Target="../media/image1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5" Type="http://schemas.openxmlformats.org/officeDocument/2006/relationships/image" Target="../media/image6.wmf"/><Relationship Id="rId4" Type="http://schemas.openxmlformats.org/officeDocument/2006/relationships/image" Target="../media/image2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18.wmf"/><Relationship Id="rId5" Type="http://schemas.openxmlformats.org/officeDocument/2006/relationships/image" Target="../media/image21.wmf"/><Relationship Id="rId4" Type="http://schemas.openxmlformats.org/officeDocument/2006/relationships/image" Target="../media/image24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3" Type="http://schemas.openxmlformats.org/officeDocument/2006/relationships/image" Target="../media/image32.wmf"/><Relationship Id="rId7" Type="http://schemas.openxmlformats.org/officeDocument/2006/relationships/image" Target="../media/image36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6" Type="http://schemas.openxmlformats.org/officeDocument/2006/relationships/image" Target="../media/image35.wmf"/><Relationship Id="rId5" Type="http://schemas.openxmlformats.org/officeDocument/2006/relationships/image" Target="../media/image34.wmf"/><Relationship Id="rId4" Type="http://schemas.openxmlformats.org/officeDocument/2006/relationships/image" Target="../media/image33.wmf"/><Relationship Id="rId9" Type="http://schemas.openxmlformats.org/officeDocument/2006/relationships/image" Target="../media/image3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8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88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88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88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 smtClean="0"/>
            </a:lvl1pPr>
          </a:lstStyle>
          <a:p>
            <a:pPr>
              <a:defRPr/>
            </a:pPr>
            <a:fld id="{E82499A3-96A7-4F81-BEE0-D15B2C7129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0914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0915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6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0917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50918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0919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48C16F88-7979-409A-8C01-BD63B1BC86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3EEF9C-F76A-4768-A214-ECE3FC12349E}" type="slidenum">
              <a:rPr lang="en-US"/>
              <a:pPr/>
              <a:t>1</a:t>
            </a:fld>
            <a:endParaRPr 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4E2DB5-F98E-42AF-81A0-1BF1AF438F8B}" type="slidenum">
              <a:rPr lang="en-US"/>
              <a:pPr/>
              <a:t>10</a:t>
            </a:fld>
            <a:endParaRPr lang="en-US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F5D005-51B4-4CB1-B6B6-AA332817968D}" type="slidenum">
              <a:rPr lang="en-US"/>
              <a:pPr/>
              <a:t>11</a:t>
            </a:fld>
            <a:endParaRPr lang="en-US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0CEDAFA-7F08-4140-A09F-B2D7C03AFA6A}" type="slidenum">
              <a:rPr lang="en-US"/>
              <a:pPr/>
              <a:t>12</a:t>
            </a:fld>
            <a:endParaRPr lang="en-US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0C4214-6811-4A9D-8A4F-20F58906CF56}" type="slidenum">
              <a:rPr lang="en-US"/>
              <a:pPr/>
              <a:t>13</a:t>
            </a:fld>
            <a:endParaRPr lang="en-US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0C3939F-F327-4F01-8E08-EC2B735BC01E}" type="slidenum">
              <a:rPr lang="en-US"/>
              <a:pPr/>
              <a:t>14</a:t>
            </a:fld>
            <a:endParaRPr lang="en-US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96A6BB3-EDC2-4B32-9E98-2E27CD1662B6}" type="slidenum">
              <a:rPr lang="en-US"/>
              <a:pPr/>
              <a:t>15</a:t>
            </a:fld>
            <a:endParaRPr lang="en-US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4EF438-B047-4D0B-B6F5-C05DDF06A76E}" type="slidenum">
              <a:rPr lang="en-US"/>
              <a:pPr/>
              <a:t>16</a:t>
            </a:fld>
            <a:endParaRPr lang="en-US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0E54D3-5911-4E6F-B09B-DDB17F86C84C}" type="slidenum">
              <a:rPr lang="en-US"/>
              <a:pPr/>
              <a:t>17</a:t>
            </a:fld>
            <a:endParaRPr lang="en-US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CFB7B83-B886-4F05-B31C-505D04F8240A}" type="slidenum">
              <a:rPr lang="en-US"/>
              <a:pPr/>
              <a:t>18</a:t>
            </a:fld>
            <a:endParaRPr lang="en-US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5B45EB-4694-42BD-92CF-30645D698BD2}" type="slidenum">
              <a:rPr lang="en-US"/>
              <a:pPr/>
              <a:t>19</a:t>
            </a:fld>
            <a:endParaRPr lang="en-US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F03ED03-7C34-4700-A2CA-CE0C01A4314D}" type="slidenum">
              <a:rPr lang="en-US"/>
              <a:pPr/>
              <a:t>2</a:t>
            </a:fld>
            <a:endParaRPr lang="en-US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57DA39B-51ED-480A-9675-1F9BB9089481}" type="slidenum">
              <a:rPr lang="en-US"/>
              <a:pPr/>
              <a:t>20</a:t>
            </a:fld>
            <a:endParaRPr lang="en-US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733AABD-0EA4-49C0-AC11-28267676F299}" type="slidenum">
              <a:rPr lang="en-US"/>
              <a:pPr/>
              <a:t>21</a:t>
            </a:fld>
            <a:endParaRPr lang="en-US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D0F771-4242-4011-BE9F-3DF229067743}" type="slidenum">
              <a:rPr lang="en-US"/>
              <a:pPr/>
              <a:t>22</a:t>
            </a:fld>
            <a:endParaRPr lang="en-US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92C28F2-3155-428F-8E76-4ADC2867F9B7}" type="slidenum">
              <a:rPr lang="en-US"/>
              <a:pPr/>
              <a:t>23</a:t>
            </a:fld>
            <a:endParaRPr lang="en-US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2F62C5-A455-4EC7-86A2-7E07AB29C9BA}" type="slidenum">
              <a:rPr lang="en-US"/>
              <a:pPr/>
              <a:t>24</a:t>
            </a:fld>
            <a:endParaRPr lang="en-US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78F9E9-7A23-4F88-A950-0B3A32FF42A7}" type="slidenum">
              <a:rPr lang="en-US"/>
              <a:pPr/>
              <a:t>25</a:t>
            </a:fld>
            <a:endParaRPr lang="en-US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78F9E9-7A23-4F88-A950-0B3A32FF42A7}" type="slidenum">
              <a:rPr lang="en-US"/>
              <a:pPr/>
              <a:t>26</a:t>
            </a:fld>
            <a:endParaRPr lang="en-US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79A2C26-9999-44C5-BAD9-B32E0F793EAC}" type="slidenum">
              <a:rPr lang="en-US"/>
              <a:pPr/>
              <a:t>27</a:t>
            </a:fld>
            <a:endParaRPr lang="en-US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79A2C26-9999-44C5-BAD9-B32E0F793EAC}" type="slidenum">
              <a:rPr lang="en-US"/>
              <a:pPr/>
              <a:t>28</a:t>
            </a:fld>
            <a:endParaRPr lang="en-US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5A114F7-84D6-42B3-BB7C-CBD44736369F}" type="slidenum">
              <a:rPr lang="en-US"/>
              <a:pPr/>
              <a:t>3</a:t>
            </a:fld>
            <a:endParaRPr 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DF3DF2B-C307-4539-AD6D-72EA97B846C9}" type="slidenum">
              <a:rPr lang="en-US"/>
              <a:pPr/>
              <a:t>4</a:t>
            </a:fld>
            <a:endParaRPr lang="en-US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F9F40E-DA25-4096-9410-CDA389119706}" type="slidenum">
              <a:rPr lang="en-US"/>
              <a:pPr/>
              <a:t>5</a:t>
            </a:fld>
            <a:endParaRPr lang="en-US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26B5CF9-7212-4EDF-B5A9-F14F06EA77D8}" type="slidenum">
              <a:rPr lang="en-US"/>
              <a:pPr/>
              <a:t>6</a:t>
            </a:fld>
            <a:endParaRPr lang="en-US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B6792A-E14E-4680-A1B5-A0766B590DD3}" type="slidenum">
              <a:rPr lang="en-US"/>
              <a:pPr/>
              <a:t>7</a:t>
            </a:fld>
            <a:endParaRPr lang="en-US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4DFD451-CAF2-430F-9F2B-96AE355C4228}" type="slidenum">
              <a:rPr lang="en-US"/>
              <a:pPr/>
              <a:t>8</a:t>
            </a:fld>
            <a:endParaRPr lang="en-US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CF0CEED-AA95-47B8-9903-99657FB468AB}" type="slidenum">
              <a:rPr lang="en-US"/>
              <a:pPr/>
              <a:t>9</a:t>
            </a:fld>
            <a:endParaRPr lang="en-US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fld id="{B9317EFD-6D16-49D6-BDA5-4DA0F84D4C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fld id="{B9317EFD-6D16-49D6-BDA5-4DA0F84D4C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fld id="{B9317EFD-6D16-49D6-BDA5-4DA0F84D4C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fld id="{B9317EFD-6D16-49D6-BDA5-4DA0F84D4C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fld id="{B9317EFD-6D16-49D6-BDA5-4DA0F84D4C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fld id="{B9317EFD-6D16-49D6-BDA5-4DA0F84D4C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fld id="{B9317EFD-6D16-49D6-BDA5-4DA0F84D4C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fld id="{B9317EFD-6D16-49D6-BDA5-4DA0F84D4C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fld id="{B9317EFD-6D16-49D6-BDA5-4DA0F84D4C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fld id="{B9317EFD-6D16-49D6-BDA5-4DA0F84D4C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fld id="{B9317EFD-6D16-49D6-BDA5-4DA0F84D4C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fld id="{B9317EFD-6D16-49D6-BDA5-4DA0F84D4CD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33.bin"/><Relationship Id="rId5" Type="http://schemas.openxmlformats.org/officeDocument/2006/relationships/oleObject" Target="../embeddings/oleObject32.bin"/><Relationship Id="rId4" Type="http://schemas.openxmlformats.org/officeDocument/2006/relationships/oleObject" Target="../embeddings/oleObject31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8.bin"/><Relationship Id="rId3" Type="http://schemas.openxmlformats.org/officeDocument/2006/relationships/notesSlide" Target="../notesSlides/notesSlide11.xml"/><Relationship Id="rId7" Type="http://schemas.openxmlformats.org/officeDocument/2006/relationships/oleObject" Target="../embeddings/oleObject37.bin"/><Relationship Id="rId12" Type="http://schemas.openxmlformats.org/officeDocument/2006/relationships/oleObject" Target="../embeddings/oleObject4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36.bin"/><Relationship Id="rId11" Type="http://schemas.openxmlformats.org/officeDocument/2006/relationships/oleObject" Target="../embeddings/oleObject41.bin"/><Relationship Id="rId5" Type="http://schemas.openxmlformats.org/officeDocument/2006/relationships/oleObject" Target="../embeddings/oleObject35.bin"/><Relationship Id="rId10" Type="http://schemas.openxmlformats.org/officeDocument/2006/relationships/oleObject" Target="../embeddings/oleObject40.bin"/><Relationship Id="rId4" Type="http://schemas.openxmlformats.org/officeDocument/2006/relationships/oleObject" Target="../embeddings/oleObject34.bin"/><Relationship Id="rId9" Type="http://schemas.openxmlformats.org/officeDocument/2006/relationships/oleObject" Target="../embeddings/oleObject39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7.bin"/><Relationship Id="rId3" Type="http://schemas.openxmlformats.org/officeDocument/2006/relationships/notesSlide" Target="../notesSlides/notesSlide12.xml"/><Relationship Id="rId7" Type="http://schemas.openxmlformats.org/officeDocument/2006/relationships/oleObject" Target="../embeddings/oleObject4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45.bin"/><Relationship Id="rId5" Type="http://schemas.openxmlformats.org/officeDocument/2006/relationships/oleObject" Target="../embeddings/oleObject44.bin"/><Relationship Id="rId4" Type="http://schemas.openxmlformats.org/officeDocument/2006/relationships/oleObject" Target="../embeddings/oleObject43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7" Type="http://schemas.openxmlformats.org/officeDocument/2006/relationships/oleObject" Target="../embeddings/oleObject5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50.bin"/><Relationship Id="rId5" Type="http://schemas.openxmlformats.org/officeDocument/2006/relationships/oleObject" Target="../embeddings/oleObject49.bin"/><Relationship Id="rId4" Type="http://schemas.openxmlformats.org/officeDocument/2006/relationships/oleObject" Target="../embeddings/oleObject48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54.bin"/><Relationship Id="rId5" Type="http://schemas.openxmlformats.org/officeDocument/2006/relationships/oleObject" Target="../embeddings/oleObject53.bin"/><Relationship Id="rId4" Type="http://schemas.openxmlformats.org/officeDocument/2006/relationships/oleObject" Target="../embeddings/oleObject52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4" Type="http://schemas.openxmlformats.org/officeDocument/2006/relationships/oleObject" Target="../embeddings/oleObject55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0.bin"/><Relationship Id="rId3" Type="http://schemas.openxmlformats.org/officeDocument/2006/relationships/notesSlide" Target="../notesSlides/notesSlide16.xml"/><Relationship Id="rId7" Type="http://schemas.openxmlformats.org/officeDocument/2006/relationships/oleObject" Target="../embeddings/oleObject5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58.bin"/><Relationship Id="rId5" Type="http://schemas.openxmlformats.org/officeDocument/2006/relationships/oleObject" Target="../embeddings/oleObject57.bin"/><Relationship Id="rId4" Type="http://schemas.openxmlformats.org/officeDocument/2006/relationships/oleObject" Target="../embeddings/oleObject56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4" Type="http://schemas.openxmlformats.org/officeDocument/2006/relationships/oleObject" Target="../embeddings/oleObject61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64.bin"/><Relationship Id="rId5" Type="http://schemas.openxmlformats.org/officeDocument/2006/relationships/oleObject" Target="../embeddings/oleObject63.bin"/><Relationship Id="rId4" Type="http://schemas.openxmlformats.org/officeDocument/2006/relationships/oleObject" Target="../embeddings/oleObject62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7" Type="http://schemas.openxmlformats.org/officeDocument/2006/relationships/oleObject" Target="../embeddings/oleObject6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67.bin"/><Relationship Id="rId5" Type="http://schemas.openxmlformats.org/officeDocument/2006/relationships/oleObject" Target="../embeddings/oleObject66.bin"/><Relationship Id="rId4" Type="http://schemas.openxmlformats.org/officeDocument/2006/relationships/oleObject" Target="../embeddings/oleObject65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71.bin"/><Relationship Id="rId5" Type="http://schemas.openxmlformats.org/officeDocument/2006/relationships/oleObject" Target="../embeddings/oleObject70.bin"/><Relationship Id="rId4" Type="http://schemas.openxmlformats.org/officeDocument/2006/relationships/oleObject" Target="../embeddings/oleObject69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6.bin"/><Relationship Id="rId3" Type="http://schemas.openxmlformats.org/officeDocument/2006/relationships/notesSlide" Target="../notesSlides/notesSlide21.xml"/><Relationship Id="rId7" Type="http://schemas.openxmlformats.org/officeDocument/2006/relationships/oleObject" Target="../embeddings/oleObject7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74.bin"/><Relationship Id="rId5" Type="http://schemas.openxmlformats.org/officeDocument/2006/relationships/oleObject" Target="../embeddings/oleObject73.bin"/><Relationship Id="rId4" Type="http://schemas.openxmlformats.org/officeDocument/2006/relationships/oleObject" Target="../embeddings/oleObject72.bin"/><Relationship Id="rId9" Type="http://schemas.openxmlformats.org/officeDocument/2006/relationships/oleObject" Target="../embeddings/oleObject77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5" Type="http://schemas.openxmlformats.org/officeDocument/2006/relationships/oleObject" Target="../embeddings/oleObject79.bin"/><Relationship Id="rId4" Type="http://schemas.openxmlformats.org/officeDocument/2006/relationships/oleObject" Target="../embeddings/oleObject78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5" Type="http://schemas.openxmlformats.org/officeDocument/2006/relationships/oleObject" Target="../embeddings/oleObject81.bin"/><Relationship Id="rId4" Type="http://schemas.openxmlformats.org/officeDocument/2006/relationships/oleObject" Target="../embeddings/oleObject80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7" Type="http://schemas.openxmlformats.org/officeDocument/2006/relationships/oleObject" Target="../embeddings/oleObject8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2.vml"/><Relationship Id="rId6" Type="http://schemas.openxmlformats.org/officeDocument/2006/relationships/oleObject" Target="../embeddings/oleObject84.bin"/><Relationship Id="rId5" Type="http://schemas.openxmlformats.org/officeDocument/2006/relationships/oleObject" Target="../embeddings/oleObject83.bin"/><Relationship Id="rId4" Type="http://schemas.openxmlformats.org/officeDocument/2006/relationships/oleObject" Target="../embeddings/oleObject82.bin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0.bin"/><Relationship Id="rId3" Type="http://schemas.openxmlformats.org/officeDocument/2006/relationships/notesSlide" Target="../notesSlides/notesSlide25.xml"/><Relationship Id="rId7" Type="http://schemas.openxmlformats.org/officeDocument/2006/relationships/oleObject" Target="../embeddings/oleObject8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3.vml"/><Relationship Id="rId6" Type="http://schemas.openxmlformats.org/officeDocument/2006/relationships/oleObject" Target="../embeddings/oleObject88.bin"/><Relationship Id="rId5" Type="http://schemas.openxmlformats.org/officeDocument/2006/relationships/oleObject" Target="../embeddings/oleObject87.bin"/><Relationship Id="rId4" Type="http://schemas.openxmlformats.org/officeDocument/2006/relationships/oleObject" Target="../embeddings/oleObject86.bin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5.bin"/><Relationship Id="rId3" Type="http://schemas.openxmlformats.org/officeDocument/2006/relationships/notesSlide" Target="../notesSlides/notesSlide26.xml"/><Relationship Id="rId7" Type="http://schemas.openxmlformats.org/officeDocument/2006/relationships/oleObject" Target="../embeddings/oleObject9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4.vml"/><Relationship Id="rId6" Type="http://schemas.openxmlformats.org/officeDocument/2006/relationships/oleObject" Target="../embeddings/oleObject93.bin"/><Relationship Id="rId5" Type="http://schemas.openxmlformats.org/officeDocument/2006/relationships/oleObject" Target="../embeddings/oleObject92.bin"/><Relationship Id="rId4" Type="http://schemas.openxmlformats.org/officeDocument/2006/relationships/oleObject" Target="../embeddings/oleObject91.bin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0.bin"/><Relationship Id="rId3" Type="http://schemas.openxmlformats.org/officeDocument/2006/relationships/notesSlide" Target="../notesSlides/notesSlide27.xml"/><Relationship Id="rId7" Type="http://schemas.openxmlformats.org/officeDocument/2006/relationships/oleObject" Target="../embeddings/oleObject9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5.vml"/><Relationship Id="rId6" Type="http://schemas.openxmlformats.org/officeDocument/2006/relationships/oleObject" Target="../embeddings/oleObject98.bin"/><Relationship Id="rId11" Type="http://schemas.openxmlformats.org/officeDocument/2006/relationships/oleObject" Target="../embeddings/oleObject103.bin"/><Relationship Id="rId5" Type="http://schemas.openxmlformats.org/officeDocument/2006/relationships/oleObject" Target="../embeddings/oleObject97.bin"/><Relationship Id="rId10" Type="http://schemas.openxmlformats.org/officeDocument/2006/relationships/oleObject" Target="../embeddings/oleObject102.bin"/><Relationship Id="rId4" Type="http://schemas.openxmlformats.org/officeDocument/2006/relationships/oleObject" Target="../embeddings/oleObject96.bin"/><Relationship Id="rId9" Type="http://schemas.openxmlformats.org/officeDocument/2006/relationships/oleObject" Target="../embeddings/oleObject101.bin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8.bin"/><Relationship Id="rId3" Type="http://schemas.openxmlformats.org/officeDocument/2006/relationships/notesSlide" Target="../notesSlides/notesSlide28.xml"/><Relationship Id="rId7" Type="http://schemas.openxmlformats.org/officeDocument/2006/relationships/oleObject" Target="../embeddings/oleObject10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6.vml"/><Relationship Id="rId6" Type="http://schemas.openxmlformats.org/officeDocument/2006/relationships/oleObject" Target="../embeddings/oleObject106.bin"/><Relationship Id="rId5" Type="http://schemas.openxmlformats.org/officeDocument/2006/relationships/oleObject" Target="../embeddings/oleObject105.bin"/><Relationship Id="rId4" Type="http://schemas.openxmlformats.org/officeDocument/2006/relationships/oleObject" Target="../embeddings/oleObject104.bin"/><Relationship Id="rId9" Type="http://schemas.openxmlformats.org/officeDocument/2006/relationships/oleObject" Target="../embeddings/oleObject109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7.bin"/><Relationship Id="rId12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11" Type="http://schemas.openxmlformats.org/officeDocument/2006/relationships/oleObject" Target="../embeddings/oleObject11.bin"/><Relationship Id="rId5" Type="http://schemas.openxmlformats.org/officeDocument/2006/relationships/oleObject" Target="../embeddings/oleObject5.bin"/><Relationship Id="rId10" Type="http://schemas.openxmlformats.org/officeDocument/2006/relationships/oleObject" Target="../embeddings/oleObject10.bin"/><Relationship Id="rId4" Type="http://schemas.openxmlformats.org/officeDocument/2006/relationships/oleObject" Target="../embeddings/oleObject4.bin"/><Relationship Id="rId9" Type="http://schemas.openxmlformats.org/officeDocument/2006/relationships/oleObject" Target="../embeddings/oleObject9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5.bin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9.bin"/><Relationship Id="rId5" Type="http://schemas.openxmlformats.org/officeDocument/2006/relationships/oleObject" Target="../embeddings/oleObject18.bin"/><Relationship Id="rId4" Type="http://schemas.openxmlformats.org/officeDocument/2006/relationships/oleObject" Target="../embeddings/oleObject17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.bin"/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4.bin"/><Relationship Id="rId5" Type="http://schemas.openxmlformats.org/officeDocument/2006/relationships/oleObject" Target="../embeddings/oleObject23.bin"/><Relationship Id="rId4" Type="http://schemas.openxmlformats.org/officeDocument/2006/relationships/oleObject" Target="../embeddings/oleObject22.bin"/><Relationship Id="rId9" Type="http://schemas.openxmlformats.org/officeDocument/2006/relationships/oleObject" Target="../embeddings/oleObject27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29.bin"/><Relationship Id="rId4" Type="http://schemas.openxmlformats.org/officeDocument/2006/relationships/oleObject" Target="../embeddings/oleObject28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30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2752725" y="2452688"/>
            <a:ext cx="32845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0" dirty="0"/>
              <a:t>Prof. David R. Jackson</a:t>
            </a:r>
          </a:p>
          <a:p>
            <a:pPr algn="ctr" eaLnBrk="0" hangingPunct="0"/>
            <a:r>
              <a:rPr lang="en-US" sz="2400" b="0" dirty="0" err="1"/>
              <a:t>ECE</a:t>
            </a:r>
            <a:r>
              <a:rPr lang="en-US" sz="2400" b="0" dirty="0"/>
              <a:t> Dept.</a:t>
            </a:r>
          </a:p>
        </p:txBody>
      </p:sp>
      <p:sp>
        <p:nvSpPr>
          <p:cNvPr id="26627" name="Text Box 10"/>
          <p:cNvSpPr txBox="1">
            <a:spLocks noChangeArrowheads="1"/>
          </p:cNvSpPr>
          <p:nvPr/>
        </p:nvSpPr>
        <p:spPr bwMode="auto">
          <a:xfrm>
            <a:off x="3402211" y="1687513"/>
            <a:ext cx="192873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dirty="0">
                <a:solidFill>
                  <a:srgbClr val="FF9933"/>
                </a:solidFill>
              </a:rPr>
              <a:t>Spring </a:t>
            </a:r>
            <a:r>
              <a:rPr lang="en-US" sz="2400" dirty="0" smtClean="0">
                <a:solidFill>
                  <a:srgbClr val="FF9933"/>
                </a:solidFill>
              </a:rPr>
              <a:t>2016</a:t>
            </a:r>
            <a:endParaRPr lang="en-US" sz="3200" b="0" dirty="0">
              <a:solidFill>
                <a:srgbClr val="FF9933"/>
              </a:solidFill>
            </a:endParaRPr>
          </a:p>
        </p:txBody>
      </p:sp>
      <p:sp>
        <p:nvSpPr>
          <p:cNvPr id="26628" name="Rectangle 11"/>
          <p:cNvSpPr>
            <a:spLocks noChangeArrowheads="1"/>
          </p:cNvSpPr>
          <p:nvPr/>
        </p:nvSpPr>
        <p:spPr bwMode="auto">
          <a:xfrm>
            <a:off x="3556000" y="4003675"/>
            <a:ext cx="32654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4000" b="0">
                <a:solidFill>
                  <a:schemeClr val="bg1"/>
                </a:solidFill>
              </a:rPr>
              <a:t>Notes 42</a:t>
            </a:r>
          </a:p>
        </p:txBody>
      </p:sp>
      <p:sp>
        <p:nvSpPr>
          <p:cNvPr id="41996" name="Text Box 12"/>
          <p:cNvSpPr txBox="1">
            <a:spLocks noChangeArrowheads="1"/>
          </p:cNvSpPr>
          <p:nvPr/>
        </p:nvSpPr>
        <p:spPr bwMode="auto">
          <a:xfrm>
            <a:off x="3222625" y="692150"/>
            <a:ext cx="2519363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3600" b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ECE 6341 </a:t>
            </a:r>
          </a:p>
        </p:txBody>
      </p:sp>
      <p:sp>
        <p:nvSpPr>
          <p:cNvPr id="26630" name="Rectangle 15"/>
          <p:cNvSpPr>
            <a:spLocks noChangeArrowheads="1"/>
          </p:cNvSpPr>
          <p:nvPr/>
        </p:nvSpPr>
        <p:spPr bwMode="auto">
          <a:xfrm>
            <a:off x="4305300" y="3965575"/>
            <a:ext cx="32654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4000" b="0">
                <a:solidFill>
                  <a:srgbClr val="0000FF"/>
                </a:solidFill>
              </a:rPr>
              <a:t>Notes 44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9317EFD-6D16-49D6-BDA5-4DA0F84D4CD7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9" name="Picture 8" descr="Animated image of spherical waves coming from a point source.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8150" y="3956050"/>
            <a:ext cx="2451100" cy="2451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19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198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199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200" name="Rectangle 7"/>
          <p:cNvSpPr>
            <a:spLocks noChangeArrowheads="1"/>
          </p:cNvSpPr>
          <p:nvPr/>
        </p:nvSpPr>
        <p:spPr bwMode="auto">
          <a:xfrm>
            <a:off x="982028" y="920750"/>
            <a:ext cx="39310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 b="0" dirty="0" smtClean="0">
                <a:solidFill>
                  <a:srgbClr val="0000FF"/>
                </a:solidFill>
              </a:rPr>
              <a:t>Define TEN modeling equations:</a:t>
            </a:r>
            <a:endParaRPr lang="en-US" sz="2000" b="0" dirty="0">
              <a:solidFill>
                <a:srgbClr val="0000FF"/>
              </a:solidFill>
            </a:endParaRPr>
          </a:p>
        </p:txBody>
      </p:sp>
      <p:graphicFrame>
        <p:nvGraphicFramePr>
          <p:cNvPr id="8194" name="Object 1024"/>
          <p:cNvGraphicFramePr>
            <a:graphicFrameLocks noChangeAspect="1"/>
          </p:cNvGraphicFramePr>
          <p:nvPr/>
        </p:nvGraphicFramePr>
        <p:xfrm>
          <a:off x="2739073" y="5067062"/>
          <a:ext cx="4319587" cy="1600756"/>
        </p:xfrm>
        <a:graphic>
          <a:graphicData uri="http://schemas.openxmlformats.org/presentationml/2006/ole">
            <p:oleObj spid="_x0000_s8194" name="Equation" r:id="rId4" imgW="2463480" imgH="914400" progId="Equation.DSMT4">
              <p:embed/>
            </p:oleObj>
          </a:graphicData>
        </a:graphic>
      </p:graphicFrame>
      <p:sp>
        <p:nvSpPr>
          <p:cNvPr id="8201" name="Rectangle 10"/>
          <p:cNvSpPr>
            <a:spLocks noChangeArrowheads="1"/>
          </p:cNvSpPr>
          <p:nvPr/>
        </p:nvSpPr>
        <p:spPr bwMode="auto">
          <a:xfrm>
            <a:off x="850583" y="2620010"/>
            <a:ext cx="160396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b="0" dirty="0">
                <a:solidFill>
                  <a:srgbClr val="0000FF"/>
                </a:solidFill>
              </a:rPr>
              <a:t>We then have</a:t>
            </a:r>
          </a:p>
        </p:txBody>
      </p:sp>
      <p:graphicFrame>
        <p:nvGraphicFramePr>
          <p:cNvPr id="8195" name="Object 1025"/>
          <p:cNvGraphicFramePr>
            <a:graphicFrameLocks noChangeAspect="1"/>
          </p:cNvGraphicFramePr>
          <p:nvPr/>
        </p:nvGraphicFramePr>
        <p:xfrm>
          <a:off x="3234373" y="1424940"/>
          <a:ext cx="2878137" cy="1138238"/>
        </p:xfrm>
        <a:graphic>
          <a:graphicData uri="http://schemas.openxmlformats.org/presentationml/2006/ole">
            <p:oleObj spid="_x0000_s8195" name="Equation" r:id="rId5" imgW="1409400" imgH="558720" progId="Equation.DSMT4">
              <p:embed/>
            </p:oleObj>
          </a:graphicData>
        </a:graphic>
      </p:graphicFrame>
      <p:sp>
        <p:nvSpPr>
          <p:cNvPr id="533517" name="Rectangle 13"/>
          <p:cNvSpPr>
            <a:spLocks noChangeArrowheads="1"/>
          </p:cNvSpPr>
          <p:nvPr/>
        </p:nvSpPr>
        <p:spPr bwMode="auto">
          <a:xfrm>
            <a:off x="2203450" y="0"/>
            <a:ext cx="4572000" cy="68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b="0" dirty="0" err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TM</a:t>
            </a:r>
            <a:r>
              <a:rPr lang="en-US" sz="3600" b="0" i="1" baseline="-25000" dirty="0" err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z</a:t>
            </a:r>
            <a:r>
              <a:rPr lang="en-US" sz="3600" b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Fields (cont.)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9317EFD-6D16-49D6-BDA5-4DA0F84D4CD7}" type="slidenum">
              <a:rPr lang="en-US" smtClean="0"/>
              <a:pPr/>
              <a:t>10</a:t>
            </a:fld>
            <a:endParaRPr lang="en-US"/>
          </a:p>
        </p:txBody>
      </p:sp>
      <p:graphicFrame>
        <p:nvGraphicFramePr>
          <p:cNvPr id="2" name="Object 1024"/>
          <p:cNvGraphicFramePr>
            <a:graphicFrameLocks noChangeAspect="1"/>
          </p:cNvGraphicFramePr>
          <p:nvPr/>
        </p:nvGraphicFramePr>
        <p:xfrm>
          <a:off x="2907031" y="2850998"/>
          <a:ext cx="3595370" cy="1511451"/>
        </p:xfrm>
        <a:graphic>
          <a:graphicData uri="http://schemas.openxmlformats.org/presentationml/2006/ole">
            <p:oleObj spid="_x0000_s8196" name="Equation" r:id="rId6" imgW="2171520" imgH="914400" progId="Equation.DSMT4">
              <p:embed/>
            </p:oleObj>
          </a:graphicData>
        </a:graphic>
      </p:graphicFrame>
      <p:sp>
        <p:nvSpPr>
          <p:cNvPr id="13" name="Down Arrow 12"/>
          <p:cNvSpPr/>
          <p:nvPr/>
        </p:nvSpPr>
        <p:spPr bwMode="auto">
          <a:xfrm>
            <a:off x="4612640" y="4490720"/>
            <a:ext cx="314960" cy="457200"/>
          </a:xfrm>
          <a:prstGeom prst="downArrow">
            <a:avLst/>
          </a:prstGeom>
          <a:solidFill>
            <a:srgbClr val="66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5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98500" y="0"/>
            <a:ext cx="7645400" cy="6889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Telegrapher’s Equation</a:t>
            </a:r>
          </a:p>
        </p:txBody>
      </p:sp>
      <p:sp>
        <p:nvSpPr>
          <p:cNvPr id="9227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9218" name="Object 1024"/>
          <p:cNvGraphicFramePr>
            <a:graphicFrameLocks noChangeAspect="1"/>
          </p:cNvGraphicFramePr>
          <p:nvPr/>
        </p:nvGraphicFramePr>
        <p:xfrm>
          <a:off x="1881188" y="4576763"/>
          <a:ext cx="5295900" cy="919162"/>
        </p:xfrm>
        <a:graphic>
          <a:graphicData uri="http://schemas.openxmlformats.org/presentationml/2006/ole">
            <p:oleObj spid="_x0000_s9218" name="Equation" r:id="rId4" imgW="2247840" imgH="393480" progId="Equation.DSMT4">
              <p:embed/>
            </p:oleObj>
          </a:graphicData>
        </a:graphic>
      </p:graphicFrame>
      <p:graphicFrame>
        <p:nvGraphicFramePr>
          <p:cNvPr id="9219" name="Object 1025"/>
          <p:cNvGraphicFramePr>
            <a:graphicFrameLocks noChangeAspect="1"/>
          </p:cNvGraphicFramePr>
          <p:nvPr/>
        </p:nvGraphicFramePr>
        <p:xfrm>
          <a:off x="4745038" y="5635625"/>
          <a:ext cx="2047875" cy="873125"/>
        </p:xfrm>
        <a:graphic>
          <a:graphicData uri="http://schemas.openxmlformats.org/presentationml/2006/ole">
            <p:oleObj spid="_x0000_s9219" name="Equation" r:id="rId5" imgW="914400" imgH="393480" progId="Equation.DSMT4">
              <p:embed/>
            </p:oleObj>
          </a:graphicData>
        </a:graphic>
      </p:graphicFrame>
      <p:sp>
        <p:nvSpPr>
          <p:cNvPr id="9231" name="Text Box 36"/>
          <p:cNvSpPr txBox="1">
            <a:spLocks noChangeArrowheads="1"/>
          </p:cNvSpPr>
          <p:nvPr/>
        </p:nvSpPr>
        <p:spPr bwMode="auto">
          <a:xfrm>
            <a:off x="127000" y="4181475"/>
            <a:ext cx="155892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0">
                <a:solidFill>
                  <a:srgbClr val="FF0000"/>
                </a:solidFill>
              </a:rPr>
              <a:t>Allow for distributed sources</a:t>
            </a:r>
          </a:p>
        </p:txBody>
      </p:sp>
      <p:sp>
        <p:nvSpPr>
          <p:cNvPr id="9232" name="Rectangle 39"/>
          <p:cNvSpPr>
            <a:spLocks noChangeArrowheads="1"/>
          </p:cNvSpPr>
          <p:nvPr/>
        </p:nvSpPr>
        <p:spPr bwMode="auto">
          <a:xfrm>
            <a:off x="3949383" y="5858828"/>
            <a:ext cx="49244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b="0" dirty="0">
                <a:solidFill>
                  <a:srgbClr val="0000FF"/>
                </a:solidFill>
              </a:rPr>
              <a:t>so </a:t>
            </a:r>
          </a:p>
        </p:txBody>
      </p:sp>
      <p:grpSp>
        <p:nvGrpSpPr>
          <p:cNvPr id="9233" name="Group 54"/>
          <p:cNvGrpSpPr>
            <a:grpSpLocks/>
          </p:cNvGrpSpPr>
          <p:nvPr/>
        </p:nvGrpSpPr>
        <p:grpSpPr bwMode="auto">
          <a:xfrm>
            <a:off x="428625" y="1039813"/>
            <a:ext cx="8134350" cy="3186112"/>
            <a:chOff x="270" y="655"/>
            <a:chExt cx="5124" cy="2007"/>
          </a:xfrm>
        </p:grpSpPr>
        <p:grpSp>
          <p:nvGrpSpPr>
            <p:cNvPr id="9234" name="Group 34"/>
            <p:cNvGrpSpPr>
              <a:grpSpLocks/>
            </p:cNvGrpSpPr>
            <p:nvPr/>
          </p:nvGrpSpPr>
          <p:grpSpPr bwMode="auto">
            <a:xfrm>
              <a:off x="798" y="655"/>
              <a:ext cx="4075" cy="1445"/>
              <a:chOff x="816" y="529"/>
              <a:chExt cx="4075" cy="1445"/>
            </a:xfrm>
          </p:grpSpPr>
          <p:sp>
            <p:nvSpPr>
              <p:cNvPr id="9249" name="Freeform 9"/>
              <p:cNvSpPr>
                <a:spLocks/>
              </p:cNvSpPr>
              <p:nvPr/>
            </p:nvSpPr>
            <p:spPr bwMode="auto">
              <a:xfrm>
                <a:off x="3144" y="959"/>
                <a:ext cx="616" cy="340"/>
              </a:xfrm>
              <a:custGeom>
                <a:avLst/>
                <a:gdLst>
                  <a:gd name="T0" fmla="*/ 0 w 616"/>
                  <a:gd name="T1" fmla="*/ 84 h 340"/>
                  <a:gd name="T2" fmla="*/ 63 w 616"/>
                  <a:gd name="T3" fmla="*/ 35 h 340"/>
                  <a:gd name="T4" fmla="*/ 160 w 616"/>
                  <a:gd name="T5" fmla="*/ 266 h 340"/>
                  <a:gd name="T6" fmla="*/ 77 w 616"/>
                  <a:gd name="T7" fmla="*/ 286 h 340"/>
                  <a:gd name="T8" fmla="*/ 186 w 616"/>
                  <a:gd name="T9" fmla="*/ 25 h 340"/>
                  <a:gd name="T10" fmla="*/ 283 w 616"/>
                  <a:gd name="T11" fmla="*/ 280 h 340"/>
                  <a:gd name="T12" fmla="*/ 196 w 616"/>
                  <a:gd name="T13" fmla="*/ 290 h 340"/>
                  <a:gd name="T14" fmla="*/ 306 w 616"/>
                  <a:gd name="T15" fmla="*/ 23 h 340"/>
                  <a:gd name="T16" fmla="*/ 426 w 616"/>
                  <a:gd name="T17" fmla="*/ 264 h 340"/>
                  <a:gd name="T18" fmla="*/ 336 w 616"/>
                  <a:gd name="T19" fmla="*/ 294 h 340"/>
                  <a:gd name="T20" fmla="*/ 419 w 616"/>
                  <a:gd name="T21" fmla="*/ 33 h 340"/>
                  <a:gd name="T22" fmla="*/ 562 w 616"/>
                  <a:gd name="T23" fmla="*/ 264 h 340"/>
                  <a:gd name="T24" fmla="*/ 459 w 616"/>
                  <a:gd name="T25" fmla="*/ 302 h 340"/>
                  <a:gd name="T26" fmla="*/ 555 w 616"/>
                  <a:gd name="T27" fmla="*/ 35 h 340"/>
                  <a:gd name="T28" fmla="*/ 616 w 616"/>
                  <a:gd name="T29" fmla="*/ 93 h 340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616"/>
                  <a:gd name="T46" fmla="*/ 0 h 340"/>
                  <a:gd name="T47" fmla="*/ 616 w 616"/>
                  <a:gd name="T48" fmla="*/ 340 h 340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616" h="340">
                    <a:moveTo>
                      <a:pt x="0" y="84"/>
                    </a:moveTo>
                    <a:cubicBezTo>
                      <a:pt x="18" y="44"/>
                      <a:pt x="37" y="5"/>
                      <a:pt x="63" y="35"/>
                    </a:cubicBezTo>
                    <a:cubicBezTo>
                      <a:pt x="90" y="66"/>
                      <a:pt x="158" y="224"/>
                      <a:pt x="160" y="266"/>
                    </a:cubicBezTo>
                    <a:cubicBezTo>
                      <a:pt x="162" y="307"/>
                      <a:pt x="72" y="326"/>
                      <a:pt x="77" y="286"/>
                    </a:cubicBezTo>
                    <a:cubicBezTo>
                      <a:pt x="81" y="246"/>
                      <a:pt x="152" y="26"/>
                      <a:pt x="186" y="25"/>
                    </a:cubicBezTo>
                    <a:cubicBezTo>
                      <a:pt x="221" y="24"/>
                      <a:pt x="281" y="235"/>
                      <a:pt x="283" y="280"/>
                    </a:cubicBezTo>
                    <a:cubicBezTo>
                      <a:pt x="284" y="324"/>
                      <a:pt x="193" y="332"/>
                      <a:pt x="196" y="290"/>
                    </a:cubicBezTo>
                    <a:cubicBezTo>
                      <a:pt x="200" y="247"/>
                      <a:pt x="268" y="27"/>
                      <a:pt x="306" y="23"/>
                    </a:cubicBezTo>
                    <a:cubicBezTo>
                      <a:pt x="344" y="19"/>
                      <a:pt x="421" y="218"/>
                      <a:pt x="426" y="264"/>
                    </a:cubicBezTo>
                    <a:cubicBezTo>
                      <a:pt x="431" y="309"/>
                      <a:pt x="337" y="332"/>
                      <a:pt x="336" y="294"/>
                    </a:cubicBezTo>
                    <a:cubicBezTo>
                      <a:pt x="335" y="255"/>
                      <a:pt x="381" y="38"/>
                      <a:pt x="419" y="33"/>
                    </a:cubicBezTo>
                    <a:cubicBezTo>
                      <a:pt x="457" y="28"/>
                      <a:pt x="555" y="219"/>
                      <a:pt x="562" y="264"/>
                    </a:cubicBezTo>
                    <a:cubicBezTo>
                      <a:pt x="569" y="308"/>
                      <a:pt x="460" y="340"/>
                      <a:pt x="459" y="302"/>
                    </a:cubicBezTo>
                    <a:cubicBezTo>
                      <a:pt x="458" y="264"/>
                      <a:pt x="529" y="70"/>
                      <a:pt x="555" y="35"/>
                    </a:cubicBezTo>
                    <a:cubicBezTo>
                      <a:pt x="581" y="0"/>
                      <a:pt x="603" y="81"/>
                      <a:pt x="616" y="93"/>
                    </a:cubicBez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50" name="Line 10"/>
              <p:cNvSpPr>
                <a:spLocks noChangeShapeType="1"/>
              </p:cNvSpPr>
              <p:nvPr/>
            </p:nvSpPr>
            <p:spPr bwMode="auto">
              <a:xfrm>
                <a:off x="1984" y="1036"/>
                <a:ext cx="116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51" name="Line 11"/>
              <p:cNvSpPr>
                <a:spLocks noChangeShapeType="1"/>
              </p:cNvSpPr>
              <p:nvPr/>
            </p:nvSpPr>
            <p:spPr bwMode="auto">
              <a:xfrm>
                <a:off x="872" y="1940"/>
                <a:ext cx="383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52" name="Line 12"/>
              <p:cNvSpPr>
                <a:spLocks noChangeShapeType="1"/>
              </p:cNvSpPr>
              <p:nvPr/>
            </p:nvSpPr>
            <p:spPr bwMode="auto">
              <a:xfrm>
                <a:off x="3752" y="1052"/>
                <a:ext cx="92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53" name="Line 13"/>
              <p:cNvSpPr>
                <a:spLocks noChangeShapeType="1"/>
              </p:cNvSpPr>
              <p:nvPr/>
            </p:nvSpPr>
            <p:spPr bwMode="auto">
              <a:xfrm rot="-5400000">
                <a:off x="4254" y="1282"/>
                <a:ext cx="0" cy="27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54" name="Line 14"/>
              <p:cNvSpPr>
                <a:spLocks noChangeShapeType="1"/>
              </p:cNvSpPr>
              <p:nvPr/>
            </p:nvSpPr>
            <p:spPr bwMode="auto">
              <a:xfrm rot="-5400000">
                <a:off x="4076" y="1744"/>
                <a:ext cx="36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55" name="Line 15"/>
              <p:cNvSpPr>
                <a:spLocks noChangeShapeType="1"/>
              </p:cNvSpPr>
              <p:nvPr/>
            </p:nvSpPr>
            <p:spPr bwMode="auto">
              <a:xfrm rot="-5400000">
                <a:off x="4068" y="1236"/>
                <a:ext cx="36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56" name="Line 16"/>
              <p:cNvSpPr>
                <a:spLocks noChangeShapeType="1"/>
              </p:cNvSpPr>
              <p:nvPr/>
            </p:nvSpPr>
            <p:spPr bwMode="auto">
              <a:xfrm rot="5400000" flipH="1">
                <a:off x="2560" y="1812"/>
                <a:ext cx="25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57" name="Line 17"/>
              <p:cNvSpPr>
                <a:spLocks noChangeShapeType="1"/>
              </p:cNvSpPr>
              <p:nvPr/>
            </p:nvSpPr>
            <p:spPr bwMode="auto">
              <a:xfrm rot="16200000">
                <a:off x="2551" y="1182"/>
                <a:ext cx="279" cy="5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58" name="Oval 18"/>
              <p:cNvSpPr>
                <a:spLocks noChangeArrowheads="1"/>
              </p:cNvSpPr>
              <p:nvPr/>
            </p:nvSpPr>
            <p:spPr bwMode="auto">
              <a:xfrm>
                <a:off x="2500" y="1324"/>
                <a:ext cx="368" cy="35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59" name="Line 19"/>
              <p:cNvSpPr>
                <a:spLocks noChangeShapeType="1"/>
              </p:cNvSpPr>
              <p:nvPr/>
            </p:nvSpPr>
            <p:spPr bwMode="auto">
              <a:xfrm flipV="1">
                <a:off x="2684" y="1388"/>
                <a:ext cx="0" cy="20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60" name="Line 20"/>
              <p:cNvSpPr>
                <a:spLocks noChangeShapeType="1"/>
              </p:cNvSpPr>
              <p:nvPr/>
            </p:nvSpPr>
            <p:spPr bwMode="auto">
              <a:xfrm rot="-5400000">
                <a:off x="4254" y="1414"/>
                <a:ext cx="0" cy="27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61" name="Line 21"/>
              <p:cNvSpPr>
                <a:spLocks noChangeShapeType="1"/>
              </p:cNvSpPr>
              <p:nvPr/>
            </p:nvSpPr>
            <p:spPr bwMode="auto">
              <a:xfrm>
                <a:off x="880" y="1030"/>
                <a:ext cx="72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62" name="Oval 22"/>
              <p:cNvSpPr>
                <a:spLocks noChangeArrowheads="1"/>
              </p:cNvSpPr>
              <p:nvPr/>
            </p:nvSpPr>
            <p:spPr bwMode="auto">
              <a:xfrm>
                <a:off x="1612" y="850"/>
                <a:ext cx="368" cy="35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aphicFrame>
            <p:nvGraphicFramePr>
              <p:cNvPr id="9220" name="Object 1026"/>
              <p:cNvGraphicFramePr>
                <a:graphicFrameLocks noChangeAspect="1"/>
              </p:cNvGraphicFramePr>
              <p:nvPr/>
            </p:nvGraphicFramePr>
            <p:xfrm>
              <a:off x="1774" y="927"/>
              <a:ext cx="207" cy="205"/>
            </p:xfrm>
            <a:graphic>
              <a:graphicData uri="http://schemas.openxmlformats.org/presentationml/2006/ole">
                <p:oleObj spid="_x0000_s9220" name="Equation" r:id="rId6" imgW="139680" imgH="139680" progId="Equation.DSMT4">
                  <p:embed/>
                </p:oleObj>
              </a:graphicData>
            </a:graphic>
          </p:graphicFrame>
          <p:graphicFrame>
            <p:nvGraphicFramePr>
              <p:cNvPr id="9221" name="Object 1027"/>
              <p:cNvGraphicFramePr>
                <a:graphicFrameLocks noChangeAspect="1"/>
              </p:cNvGraphicFramePr>
              <p:nvPr/>
            </p:nvGraphicFramePr>
            <p:xfrm>
              <a:off x="1603" y="985"/>
              <a:ext cx="188" cy="149"/>
            </p:xfrm>
            <a:graphic>
              <a:graphicData uri="http://schemas.openxmlformats.org/presentationml/2006/ole">
                <p:oleObj spid="_x0000_s9221" name="Equation" r:id="rId7" imgW="126720" imgH="101520" progId="Equation.DSMT4">
                  <p:embed/>
                </p:oleObj>
              </a:graphicData>
            </a:graphic>
          </p:graphicFrame>
          <p:graphicFrame>
            <p:nvGraphicFramePr>
              <p:cNvPr id="9222" name="Object 1028"/>
              <p:cNvGraphicFramePr>
                <a:graphicFrameLocks noChangeAspect="1"/>
              </p:cNvGraphicFramePr>
              <p:nvPr/>
            </p:nvGraphicFramePr>
            <p:xfrm>
              <a:off x="3204" y="705"/>
              <a:ext cx="432" cy="242"/>
            </p:xfrm>
            <a:graphic>
              <a:graphicData uri="http://schemas.openxmlformats.org/presentationml/2006/ole">
                <p:oleObj spid="_x0000_s9222" name="Equation" r:id="rId8" imgW="291960" imgH="164880" progId="Equation.DSMT4">
                  <p:embed/>
                </p:oleObj>
              </a:graphicData>
            </a:graphic>
          </p:graphicFrame>
          <p:graphicFrame>
            <p:nvGraphicFramePr>
              <p:cNvPr id="9223" name="Object 1029"/>
              <p:cNvGraphicFramePr>
                <a:graphicFrameLocks noChangeAspect="1"/>
              </p:cNvGraphicFramePr>
              <p:nvPr/>
            </p:nvGraphicFramePr>
            <p:xfrm>
              <a:off x="4421" y="1350"/>
              <a:ext cx="470" cy="261"/>
            </p:xfrm>
            <a:graphic>
              <a:graphicData uri="http://schemas.openxmlformats.org/presentationml/2006/ole">
                <p:oleObj spid="_x0000_s9223" name="Equation" r:id="rId9" imgW="317160" imgH="177480" progId="Equation.DSMT4">
                  <p:embed/>
                </p:oleObj>
              </a:graphicData>
            </a:graphic>
          </p:graphicFrame>
          <p:graphicFrame>
            <p:nvGraphicFramePr>
              <p:cNvPr id="9224" name="Object 1030"/>
              <p:cNvGraphicFramePr>
                <a:graphicFrameLocks noChangeAspect="1"/>
              </p:cNvGraphicFramePr>
              <p:nvPr/>
            </p:nvGraphicFramePr>
            <p:xfrm>
              <a:off x="2027" y="1321"/>
              <a:ext cx="470" cy="354"/>
            </p:xfrm>
            <a:graphic>
              <a:graphicData uri="http://schemas.openxmlformats.org/presentationml/2006/ole">
                <p:oleObj spid="_x0000_s9224" name="Equation" r:id="rId10" imgW="317160" imgH="241200" progId="Equation.DSMT4">
                  <p:embed/>
                </p:oleObj>
              </a:graphicData>
            </a:graphic>
          </p:graphicFrame>
          <p:graphicFrame>
            <p:nvGraphicFramePr>
              <p:cNvPr id="9225" name="Object 1031"/>
              <p:cNvGraphicFramePr>
                <a:graphicFrameLocks noChangeAspect="1"/>
              </p:cNvGraphicFramePr>
              <p:nvPr/>
            </p:nvGraphicFramePr>
            <p:xfrm>
              <a:off x="1541" y="529"/>
              <a:ext cx="507" cy="354"/>
            </p:xfrm>
            <a:graphic>
              <a:graphicData uri="http://schemas.openxmlformats.org/presentationml/2006/ole">
                <p:oleObj spid="_x0000_s9225" name="Equation" r:id="rId11" imgW="342720" imgH="241200" progId="Equation.DSMT4">
                  <p:embed/>
                </p:oleObj>
              </a:graphicData>
            </a:graphic>
          </p:graphicFrame>
          <p:sp>
            <p:nvSpPr>
              <p:cNvPr id="9263" name="Oval 29"/>
              <p:cNvSpPr>
                <a:spLocks noChangeArrowheads="1"/>
              </p:cNvSpPr>
              <p:nvPr/>
            </p:nvSpPr>
            <p:spPr bwMode="auto">
              <a:xfrm>
                <a:off x="828" y="996"/>
                <a:ext cx="56" cy="6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64" name="Oval 30"/>
              <p:cNvSpPr>
                <a:spLocks noChangeArrowheads="1"/>
              </p:cNvSpPr>
              <p:nvPr/>
            </p:nvSpPr>
            <p:spPr bwMode="auto">
              <a:xfrm>
                <a:off x="4704" y="1902"/>
                <a:ext cx="56" cy="6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65" name="Oval 31"/>
              <p:cNvSpPr>
                <a:spLocks noChangeArrowheads="1"/>
              </p:cNvSpPr>
              <p:nvPr/>
            </p:nvSpPr>
            <p:spPr bwMode="auto">
              <a:xfrm>
                <a:off x="4674" y="1014"/>
                <a:ext cx="56" cy="6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66" name="Oval 32"/>
              <p:cNvSpPr>
                <a:spLocks noChangeArrowheads="1"/>
              </p:cNvSpPr>
              <p:nvPr/>
            </p:nvSpPr>
            <p:spPr bwMode="auto">
              <a:xfrm>
                <a:off x="816" y="1908"/>
                <a:ext cx="56" cy="6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235" name="Line 37"/>
            <p:cNvSpPr>
              <a:spLocks noChangeShapeType="1"/>
            </p:cNvSpPr>
            <p:nvPr/>
          </p:nvSpPr>
          <p:spPr bwMode="auto">
            <a:xfrm flipV="1">
              <a:off x="270" y="1359"/>
              <a:ext cx="1296" cy="126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6" name="Line 38"/>
            <p:cNvSpPr>
              <a:spLocks noChangeShapeType="1"/>
            </p:cNvSpPr>
            <p:nvPr/>
          </p:nvSpPr>
          <p:spPr bwMode="auto">
            <a:xfrm flipV="1">
              <a:off x="279" y="1800"/>
              <a:ext cx="2124" cy="819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7" name="Text Box 40"/>
            <p:cNvSpPr txBox="1">
              <a:spLocks noChangeArrowheads="1"/>
            </p:cNvSpPr>
            <p:nvPr/>
          </p:nvSpPr>
          <p:spPr bwMode="auto">
            <a:xfrm>
              <a:off x="5090" y="1428"/>
              <a:ext cx="30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0" i="1">
                  <a:solidFill>
                    <a:srgbClr val="FF0000"/>
                  </a:solidFill>
                  <a:latin typeface="Times New Roman" pitchFamily="18" charset="0"/>
                </a:rPr>
                <a:t>v</a:t>
              </a:r>
              <a:r>
                <a:rPr lang="en-US" sz="2800" b="0" baseline="30000">
                  <a:solidFill>
                    <a:srgbClr val="FF0000"/>
                  </a:solidFill>
                </a:rPr>
                <a:t>+</a:t>
              </a:r>
            </a:p>
          </p:txBody>
        </p:sp>
        <p:sp>
          <p:nvSpPr>
            <p:cNvPr id="9238" name="Text Box 41"/>
            <p:cNvSpPr txBox="1">
              <a:spLocks noChangeArrowheads="1"/>
            </p:cNvSpPr>
            <p:nvPr/>
          </p:nvSpPr>
          <p:spPr bwMode="auto">
            <a:xfrm>
              <a:off x="317" y="1443"/>
              <a:ext cx="322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0" i="1">
                  <a:solidFill>
                    <a:srgbClr val="FF0000"/>
                  </a:solidFill>
                  <a:latin typeface="Times New Roman" pitchFamily="18" charset="0"/>
                </a:rPr>
                <a:t>v </a:t>
              </a:r>
              <a:r>
                <a:rPr lang="en-US" sz="2800" b="0" baseline="30000">
                  <a:solidFill>
                    <a:srgbClr val="FF0000"/>
                  </a:solidFill>
                </a:rPr>
                <a:t>-</a:t>
              </a:r>
            </a:p>
          </p:txBody>
        </p:sp>
        <p:sp>
          <p:nvSpPr>
            <p:cNvPr id="9239" name="Text Box 42"/>
            <p:cNvSpPr txBox="1">
              <a:spLocks noChangeArrowheads="1"/>
            </p:cNvSpPr>
            <p:nvPr/>
          </p:nvSpPr>
          <p:spPr bwMode="auto">
            <a:xfrm>
              <a:off x="4820" y="1208"/>
              <a:ext cx="20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0">
                  <a:solidFill>
                    <a:srgbClr val="FF0000"/>
                  </a:solidFill>
                </a:rPr>
                <a:t>+</a:t>
              </a:r>
            </a:p>
          </p:txBody>
        </p:sp>
        <p:sp>
          <p:nvSpPr>
            <p:cNvPr id="9240" name="Text Box 43"/>
            <p:cNvSpPr txBox="1">
              <a:spLocks noChangeArrowheads="1"/>
            </p:cNvSpPr>
            <p:nvPr/>
          </p:nvSpPr>
          <p:spPr bwMode="auto">
            <a:xfrm>
              <a:off x="4835" y="1736"/>
              <a:ext cx="1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0">
                  <a:solidFill>
                    <a:srgbClr val="FF0000"/>
                  </a:solidFill>
                </a:rPr>
                <a:t>-</a:t>
              </a:r>
            </a:p>
          </p:txBody>
        </p:sp>
        <p:sp>
          <p:nvSpPr>
            <p:cNvPr id="9241" name="Text Box 44"/>
            <p:cNvSpPr txBox="1">
              <a:spLocks noChangeArrowheads="1"/>
            </p:cNvSpPr>
            <p:nvPr/>
          </p:nvSpPr>
          <p:spPr bwMode="auto">
            <a:xfrm>
              <a:off x="614" y="1232"/>
              <a:ext cx="20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0">
                  <a:solidFill>
                    <a:srgbClr val="FF0000"/>
                  </a:solidFill>
                </a:rPr>
                <a:t>+</a:t>
              </a:r>
            </a:p>
          </p:txBody>
        </p:sp>
        <p:sp>
          <p:nvSpPr>
            <p:cNvPr id="9242" name="Text Box 47"/>
            <p:cNvSpPr txBox="1">
              <a:spLocks noChangeArrowheads="1"/>
            </p:cNvSpPr>
            <p:nvPr/>
          </p:nvSpPr>
          <p:spPr bwMode="auto">
            <a:xfrm>
              <a:off x="638" y="1724"/>
              <a:ext cx="1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0">
                  <a:solidFill>
                    <a:srgbClr val="FF0000"/>
                  </a:solidFill>
                </a:rPr>
                <a:t>-</a:t>
              </a:r>
            </a:p>
          </p:txBody>
        </p:sp>
        <p:sp>
          <p:nvSpPr>
            <p:cNvPr id="9243" name="Text Box 48"/>
            <p:cNvSpPr txBox="1">
              <a:spLocks noChangeArrowheads="1"/>
            </p:cNvSpPr>
            <p:nvPr/>
          </p:nvSpPr>
          <p:spPr bwMode="auto">
            <a:xfrm>
              <a:off x="2480" y="2374"/>
              <a:ext cx="30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>
                  <a:solidFill>
                    <a:srgbClr val="0000FF"/>
                  </a:solidFill>
                  <a:sym typeface="Symbol" pitchFamily="18" charset="2"/>
                </a:rPr>
                <a:t></a:t>
              </a:r>
              <a:r>
                <a:rPr lang="en-US" sz="2400" b="0" i="1">
                  <a:solidFill>
                    <a:srgbClr val="0000FF"/>
                  </a:solidFill>
                  <a:latin typeface="Times New Roman" pitchFamily="18" charset="0"/>
                  <a:sym typeface="Symbol" pitchFamily="18" charset="2"/>
                </a:rPr>
                <a:t>z</a:t>
              </a:r>
            </a:p>
          </p:txBody>
        </p:sp>
        <p:sp>
          <p:nvSpPr>
            <p:cNvPr id="9244" name="Line 49"/>
            <p:cNvSpPr>
              <a:spLocks noChangeShapeType="1"/>
            </p:cNvSpPr>
            <p:nvPr/>
          </p:nvSpPr>
          <p:spPr bwMode="auto">
            <a:xfrm>
              <a:off x="806" y="2259"/>
              <a:ext cx="3933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45" name="Line 50"/>
            <p:cNvSpPr>
              <a:spLocks noChangeShapeType="1"/>
            </p:cNvSpPr>
            <p:nvPr/>
          </p:nvSpPr>
          <p:spPr bwMode="auto">
            <a:xfrm>
              <a:off x="4311" y="1179"/>
              <a:ext cx="279" cy="0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46" name="Text Box 51"/>
            <p:cNvSpPr txBox="1">
              <a:spLocks noChangeArrowheads="1"/>
            </p:cNvSpPr>
            <p:nvPr/>
          </p:nvSpPr>
          <p:spPr bwMode="auto">
            <a:xfrm>
              <a:off x="4457" y="777"/>
              <a:ext cx="267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0" i="1">
                  <a:solidFill>
                    <a:srgbClr val="0000FF"/>
                  </a:solidFill>
                  <a:latin typeface="Times New Roman" pitchFamily="18" charset="0"/>
                </a:rPr>
                <a:t>i</a:t>
              </a:r>
              <a:r>
                <a:rPr lang="en-US" sz="2800" b="0" baseline="30000">
                  <a:solidFill>
                    <a:srgbClr val="0000FF"/>
                  </a:solidFill>
                </a:rPr>
                <a:t>+</a:t>
              </a:r>
            </a:p>
          </p:txBody>
        </p:sp>
        <p:sp>
          <p:nvSpPr>
            <p:cNvPr id="9247" name="Text Box 52"/>
            <p:cNvSpPr txBox="1">
              <a:spLocks noChangeArrowheads="1"/>
            </p:cNvSpPr>
            <p:nvPr/>
          </p:nvSpPr>
          <p:spPr bwMode="auto">
            <a:xfrm>
              <a:off x="665" y="720"/>
              <a:ext cx="229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0" i="1">
                  <a:solidFill>
                    <a:srgbClr val="0000FF"/>
                  </a:solidFill>
                  <a:latin typeface="Times New Roman" pitchFamily="18" charset="0"/>
                </a:rPr>
                <a:t>i</a:t>
              </a:r>
              <a:r>
                <a:rPr lang="en-US" sz="2800" b="0" baseline="30000">
                  <a:solidFill>
                    <a:srgbClr val="0000FF"/>
                  </a:solidFill>
                </a:rPr>
                <a:t>-</a:t>
              </a:r>
            </a:p>
          </p:txBody>
        </p:sp>
        <p:sp>
          <p:nvSpPr>
            <p:cNvPr id="9248" name="Line 53"/>
            <p:cNvSpPr>
              <a:spLocks noChangeShapeType="1"/>
            </p:cNvSpPr>
            <p:nvPr/>
          </p:nvSpPr>
          <p:spPr bwMode="auto">
            <a:xfrm>
              <a:off x="933" y="1157"/>
              <a:ext cx="279" cy="0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" name="Slide Number Placeholder 5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9317EFD-6D16-49D6-BDA5-4DA0F84D4CD7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9226" name="Object 1024"/>
          <p:cNvGraphicFramePr>
            <a:graphicFrameLocks noChangeAspect="1"/>
          </p:cNvGraphicFramePr>
          <p:nvPr/>
        </p:nvGraphicFramePr>
        <p:xfrm>
          <a:off x="2644458" y="5880433"/>
          <a:ext cx="952182" cy="338122"/>
        </p:xfrm>
        <a:graphic>
          <a:graphicData uri="http://schemas.openxmlformats.org/presentationml/2006/ole">
            <p:oleObj spid="_x0000_s9226" name="Equation" r:id="rId12" imgW="495000" imgH="1774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5556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757238" y="0"/>
            <a:ext cx="7659687" cy="5746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Telegrapher’s Equation (cont.)</a:t>
            </a:r>
          </a:p>
        </p:txBody>
      </p:sp>
      <p:sp>
        <p:nvSpPr>
          <p:cNvPr id="1024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25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25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25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0242" name="Object 1024"/>
          <p:cNvGraphicFramePr>
            <a:graphicFrameLocks noChangeAspect="1"/>
          </p:cNvGraphicFramePr>
          <p:nvPr/>
        </p:nvGraphicFramePr>
        <p:xfrm>
          <a:off x="3281362" y="1549400"/>
          <a:ext cx="2599403" cy="895350"/>
        </p:xfrm>
        <a:graphic>
          <a:graphicData uri="http://schemas.openxmlformats.org/presentationml/2006/ole">
            <p:oleObj spid="_x0000_s10242" name="Equation" r:id="rId4" imgW="1129810" imgH="393529" progId="Equation.DSMT4">
              <p:embed/>
            </p:oleObj>
          </a:graphicData>
        </a:graphic>
      </p:graphicFrame>
      <p:sp>
        <p:nvSpPr>
          <p:cNvPr id="10253" name="Rectangle 11"/>
          <p:cNvSpPr>
            <a:spLocks noChangeArrowheads="1"/>
          </p:cNvSpPr>
          <p:nvPr/>
        </p:nvSpPr>
        <p:spPr bwMode="auto">
          <a:xfrm>
            <a:off x="1655763" y="3141663"/>
            <a:ext cx="69762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b="0">
                <a:solidFill>
                  <a:srgbClr val="0000FF"/>
                </a:solidFill>
              </a:rPr>
              <a:t>Also,</a:t>
            </a:r>
          </a:p>
        </p:txBody>
      </p:sp>
      <p:graphicFrame>
        <p:nvGraphicFramePr>
          <p:cNvPr id="10243" name="Object 1025"/>
          <p:cNvGraphicFramePr>
            <a:graphicFrameLocks noChangeAspect="1"/>
          </p:cNvGraphicFramePr>
          <p:nvPr/>
        </p:nvGraphicFramePr>
        <p:xfrm>
          <a:off x="2838450" y="2889250"/>
          <a:ext cx="3525838" cy="906463"/>
        </p:xfrm>
        <a:graphic>
          <a:graphicData uri="http://schemas.openxmlformats.org/presentationml/2006/ole">
            <p:oleObj spid="_x0000_s10243" name="Equation" r:id="rId5" imgW="1612800" imgH="419040" progId="Equation.DSMT4">
              <p:embed/>
            </p:oleObj>
          </a:graphicData>
        </a:graphic>
      </p:graphicFrame>
      <p:graphicFrame>
        <p:nvGraphicFramePr>
          <p:cNvPr id="10244" name="Object 1026"/>
          <p:cNvGraphicFramePr>
            <a:graphicFrameLocks noChangeAspect="1"/>
          </p:cNvGraphicFramePr>
          <p:nvPr/>
        </p:nvGraphicFramePr>
        <p:xfrm>
          <a:off x="4310063" y="3883025"/>
          <a:ext cx="2133600" cy="911225"/>
        </p:xfrm>
        <a:graphic>
          <a:graphicData uri="http://schemas.openxmlformats.org/presentationml/2006/ole">
            <p:oleObj spid="_x0000_s10244" name="Equation" r:id="rId6" imgW="914400" imgH="393480" progId="Equation.DSMT4">
              <p:embed/>
            </p:oleObj>
          </a:graphicData>
        </a:graphic>
      </p:graphicFrame>
      <p:graphicFrame>
        <p:nvGraphicFramePr>
          <p:cNvPr id="10245" name="Object 1027"/>
          <p:cNvGraphicFramePr>
            <a:graphicFrameLocks noChangeAspect="1"/>
          </p:cNvGraphicFramePr>
          <p:nvPr/>
        </p:nvGraphicFramePr>
        <p:xfrm>
          <a:off x="3249930" y="5436870"/>
          <a:ext cx="2681288" cy="939800"/>
        </p:xfrm>
        <a:graphic>
          <a:graphicData uri="http://schemas.openxmlformats.org/presentationml/2006/ole">
            <p:oleObj spid="_x0000_s10245" name="Equation" r:id="rId7" imgW="1117440" imgH="393480" progId="Equation.DSMT4">
              <p:embed/>
            </p:oleObj>
          </a:graphicData>
        </a:graphic>
      </p:graphicFrame>
      <p:sp>
        <p:nvSpPr>
          <p:cNvPr id="10254" name="Rectangle 15"/>
          <p:cNvSpPr>
            <a:spLocks noChangeArrowheads="1"/>
          </p:cNvSpPr>
          <p:nvPr/>
        </p:nvSpPr>
        <p:spPr bwMode="auto">
          <a:xfrm>
            <a:off x="755650" y="927100"/>
            <a:ext cx="326243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b="0" dirty="0">
                <a:solidFill>
                  <a:srgbClr val="0000FF"/>
                </a:solidFill>
              </a:rPr>
              <a:t>Hence, in the phasor domain, </a:t>
            </a:r>
          </a:p>
        </p:txBody>
      </p:sp>
      <p:sp>
        <p:nvSpPr>
          <p:cNvPr id="10255" name="Rectangle 16"/>
          <p:cNvSpPr>
            <a:spLocks noChangeArrowheads="1"/>
          </p:cNvSpPr>
          <p:nvPr/>
        </p:nvSpPr>
        <p:spPr bwMode="auto">
          <a:xfrm>
            <a:off x="638175" y="5051425"/>
            <a:ext cx="190308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b="0" dirty="0">
                <a:solidFill>
                  <a:srgbClr val="0000FF"/>
                </a:solidFill>
              </a:rPr>
              <a:t>Hence, </a:t>
            </a:r>
            <a:r>
              <a:rPr lang="en-US" b="0" dirty="0" smtClean="0">
                <a:solidFill>
                  <a:srgbClr val="0000FF"/>
                </a:solidFill>
              </a:rPr>
              <a:t>we have </a:t>
            </a:r>
            <a:endParaRPr lang="en-US" b="0" dirty="0">
              <a:solidFill>
                <a:srgbClr val="0000FF"/>
              </a:solidFill>
            </a:endParaRPr>
          </a:p>
        </p:txBody>
      </p:sp>
      <p:sp>
        <p:nvSpPr>
          <p:cNvPr id="10256" name="Rectangle 17"/>
          <p:cNvSpPr>
            <a:spLocks noChangeArrowheads="1"/>
          </p:cNvSpPr>
          <p:nvPr/>
        </p:nvSpPr>
        <p:spPr bwMode="auto">
          <a:xfrm>
            <a:off x="3533775" y="4129088"/>
            <a:ext cx="42832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b="0">
                <a:solidFill>
                  <a:srgbClr val="0000FF"/>
                </a:solidFill>
              </a:rPr>
              <a:t>so</a:t>
            </a: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9317EFD-6D16-49D6-BDA5-4DA0F84D4CD7}" type="slidenum">
              <a:rPr lang="en-US" smtClean="0"/>
              <a:pPr/>
              <a:t>12</a:t>
            </a:fld>
            <a:endParaRPr lang="en-US"/>
          </a:p>
        </p:txBody>
      </p:sp>
      <p:graphicFrame>
        <p:nvGraphicFramePr>
          <p:cNvPr id="2" name="Object 6"/>
          <p:cNvGraphicFramePr>
            <a:graphicFrameLocks noChangeAspect="1"/>
          </p:cNvGraphicFramePr>
          <p:nvPr/>
        </p:nvGraphicFramePr>
        <p:xfrm>
          <a:off x="2390775" y="4132580"/>
          <a:ext cx="952500" cy="338138"/>
        </p:xfrm>
        <a:graphic>
          <a:graphicData uri="http://schemas.openxmlformats.org/presentationml/2006/ole">
            <p:oleObj spid="_x0000_s10246" name="Equation" r:id="rId8" imgW="495000" imgH="1774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0" name="Rectangle 16"/>
          <p:cNvSpPr>
            <a:spLocks noChangeArrowheads="1"/>
          </p:cNvSpPr>
          <p:nvPr/>
        </p:nvSpPr>
        <p:spPr bwMode="auto">
          <a:xfrm>
            <a:off x="5500688" y="1954213"/>
            <a:ext cx="3328987" cy="3800475"/>
          </a:xfrm>
          <a:prstGeom prst="rect">
            <a:avLst/>
          </a:prstGeom>
          <a:solidFill>
            <a:srgbClr val="E4F3F4"/>
          </a:solidFill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1" name="Rectangle 15"/>
          <p:cNvSpPr>
            <a:spLocks noChangeArrowheads="1"/>
          </p:cNvSpPr>
          <p:nvPr/>
        </p:nvSpPr>
        <p:spPr bwMode="auto">
          <a:xfrm>
            <a:off x="314325" y="1939925"/>
            <a:ext cx="4700588" cy="3771900"/>
          </a:xfrm>
          <a:prstGeom prst="rect">
            <a:avLst/>
          </a:prstGeom>
          <a:solidFill>
            <a:srgbClr val="E4F3F4"/>
          </a:solidFill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65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49313" y="0"/>
            <a:ext cx="7793037" cy="5746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Telegrapher’s Equation (cont.)</a:t>
            </a:r>
          </a:p>
        </p:txBody>
      </p:sp>
      <p:sp>
        <p:nvSpPr>
          <p:cNvPr id="11273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7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7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7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77" name="Rectangle 7"/>
          <p:cNvSpPr>
            <a:spLocks noChangeArrowheads="1"/>
          </p:cNvSpPr>
          <p:nvPr/>
        </p:nvSpPr>
        <p:spPr bwMode="auto">
          <a:xfrm>
            <a:off x="914400" y="1206500"/>
            <a:ext cx="6596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 b="0">
                <a:solidFill>
                  <a:srgbClr val="0000FF"/>
                </a:solidFill>
              </a:rPr>
              <a:t>Compare field equations for TM</a:t>
            </a:r>
            <a:r>
              <a:rPr lang="en-US" sz="2000" b="0" i="1" baseline="-25000">
                <a:solidFill>
                  <a:srgbClr val="0000FF"/>
                </a:solidFill>
                <a:latin typeface="Times New Roman" pitchFamily="18" charset="0"/>
              </a:rPr>
              <a:t>z</a:t>
            </a:r>
            <a:r>
              <a:rPr lang="en-US" sz="2000" b="0">
                <a:solidFill>
                  <a:srgbClr val="0000FF"/>
                </a:solidFill>
              </a:rPr>
              <a:t> fields with TL equations:</a:t>
            </a:r>
          </a:p>
        </p:txBody>
      </p:sp>
      <p:graphicFrame>
        <p:nvGraphicFramePr>
          <p:cNvPr id="11266" name="Object 1024"/>
          <p:cNvGraphicFramePr>
            <a:graphicFrameLocks noChangeAspect="1"/>
          </p:cNvGraphicFramePr>
          <p:nvPr/>
        </p:nvGraphicFramePr>
        <p:xfrm>
          <a:off x="6072188" y="4014788"/>
          <a:ext cx="2286000" cy="787400"/>
        </p:xfrm>
        <a:graphic>
          <a:graphicData uri="http://schemas.openxmlformats.org/presentationml/2006/ole">
            <p:oleObj spid="_x0000_s11266" name="Equation" r:id="rId4" imgW="1129810" imgH="393529" progId="Equation.DSMT4">
              <p:embed/>
            </p:oleObj>
          </a:graphicData>
        </a:graphic>
      </p:graphicFrame>
      <p:graphicFrame>
        <p:nvGraphicFramePr>
          <p:cNvPr id="11267" name="Object 1025"/>
          <p:cNvGraphicFramePr>
            <a:graphicFrameLocks noChangeAspect="1"/>
          </p:cNvGraphicFramePr>
          <p:nvPr/>
        </p:nvGraphicFramePr>
        <p:xfrm>
          <a:off x="6134100" y="2387600"/>
          <a:ext cx="2338388" cy="819150"/>
        </p:xfrm>
        <a:graphic>
          <a:graphicData uri="http://schemas.openxmlformats.org/presentationml/2006/ole">
            <p:oleObj spid="_x0000_s11267" name="Equation" r:id="rId5" imgW="1117440" imgH="393480" progId="Equation.DSMT4">
              <p:embed/>
            </p:oleObj>
          </a:graphicData>
        </a:graphic>
      </p:graphicFrame>
      <p:graphicFrame>
        <p:nvGraphicFramePr>
          <p:cNvPr id="11268" name="Object 1026"/>
          <p:cNvGraphicFramePr>
            <a:graphicFrameLocks noChangeAspect="1"/>
          </p:cNvGraphicFramePr>
          <p:nvPr/>
        </p:nvGraphicFramePr>
        <p:xfrm>
          <a:off x="979488" y="2397125"/>
          <a:ext cx="2784475" cy="825500"/>
        </p:xfrm>
        <a:graphic>
          <a:graphicData uri="http://schemas.openxmlformats.org/presentationml/2006/ole">
            <p:oleObj spid="_x0000_s11268" name="Equation" r:id="rId6" imgW="1409400" imgH="419040" progId="Equation.DSMT4">
              <p:embed/>
            </p:oleObj>
          </a:graphicData>
        </a:graphic>
      </p:graphicFrame>
      <p:graphicFrame>
        <p:nvGraphicFramePr>
          <p:cNvPr id="11269" name="Object 1027"/>
          <p:cNvGraphicFramePr>
            <a:graphicFrameLocks noChangeAspect="1"/>
          </p:cNvGraphicFramePr>
          <p:nvPr/>
        </p:nvGraphicFramePr>
        <p:xfrm>
          <a:off x="395288" y="4010025"/>
          <a:ext cx="4500562" cy="879475"/>
        </p:xfrm>
        <a:graphic>
          <a:graphicData uri="http://schemas.openxmlformats.org/presentationml/2006/ole">
            <p:oleObj spid="_x0000_s11269" name="Equation" r:id="rId7" imgW="2463480" imgH="482400" progId="Equation.DSMT4">
              <p:embed/>
            </p:oleObj>
          </a:graphicData>
        </a:graphic>
      </p:graphicFrame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9317EFD-6D16-49D6-BDA5-4DA0F84D4CD7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5794" name="Rectangle 1026"/>
          <p:cNvSpPr>
            <a:spLocks noGrp="1" noChangeArrowheads="1"/>
          </p:cNvSpPr>
          <p:nvPr>
            <p:ph type="title" idx="4294967295"/>
          </p:nvPr>
        </p:nvSpPr>
        <p:spPr>
          <a:xfrm>
            <a:off x="915988" y="0"/>
            <a:ext cx="7607300" cy="6635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Telegrapher’s Equation (cont.)</a:t>
            </a:r>
          </a:p>
        </p:txBody>
      </p:sp>
      <p:sp>
        <p:nvSpPr>
          <p:cNvPr id="12294" name="Rectangle 10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295" name="Rectangle 10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296" name="Rectangle 10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297" name="Rectangle 10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298" name="Rectangle 1031"/>
          <p:cNvSpPr>
            <a:spLocks noChangeArrowheads="1"/>
          </p:cNvSpPr>
          <p:nvPr/>
        </p:nvSpPr>
        <p:spPr bwMode="auto">
          <a:xfrm>
            <a:off x="647700" y="1066800"/>
            <a:ext cx="454066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b="0" dirty="0">
                <a:solidFill>
                  <a:srgbClr val="0000FF"/>
                </a:solidFill>
              </a:rPr>
              <a:t>We then make the following identifications:</a:t>
            </a:r>
          </a:p>
        </p:txBody>
      </p:sp>
      <p:sp>
        <p:nvSpPr>
          <p:cNvPr id="12299" name="Rectangle 1032"/>
          <p:cNvSpPr>
            <a:spLocks noChangeArrowheads="1"/>
          </p:cNvSpPr>
          <p:nvPr/>
        </p:nvSpPr>
        <p:spPr bwMode="auto">
          <a:xfrm>
            <a:off x="579438" y="3581400"/>
            <a:ext cx="85151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b="0" dirty="0">
                <a:solidFill>
                  <a:srgbClr val="0000FF"/>
                </a:solidFill>
              </a:rPr>
              <a:t>Hence</a:t>
            </a:r>
          </a:p>
        </p:txBody>
      </p:sp>
      <p:graphicFrame>
        <p:nvGraphicFramePr>
          <p:cNvPr id="12290" name="Object 1024"/>
          <p:cNvGraphicFramePr>
            <a:graphicFrameLocks noChangeAspect="1"/>
          </p:cNvGraphicFramePr>
          <p:nvPr/>
        </p:nvGraphicFramePr>
        <p:xfrm>
          <a:off x="3776663" y="1766888"/>
          <a:ext cx="1574800" cy="1666875"/>
        </p:xfrm>
        <a:graphic>
          <a:graphicData uri="http://schemas.openxmlformats.org/presentationml/2006/ole">
            <p:oleObj spid="_x0000_s12290" name="Equation" r:id="rId4" imgW="596880" imgH="634680" progId="Equation.DSMT4">
              <p:embed/>
            </p:oleObj>
          </a:graphicData>
        </a:graphic>
      </p:graphicFrame>
      <p:graphicFrame>
        <p:nvGraphicFramePr>
          <p:cNvPr id="12291" name="Object 1025"/>
          <p:cNvGraphicFramePr>
            <a:graphicFrameLocks noChangeAspect="1"/>
          </p:cNvGraphicFramePr>
          <p:nvPr/>
        </p:nvGraphicFramePr>
        <p:xfrm>
          <a:off x="904240" y="4151711"/>
          <a:ext cx="3647440" cy="2331003"/>
        </p:xfrm>
        <a:graphic>
          <a:graphicData uri="http://schemas.openxmlformats.org/presentationml/2006/ole">
            <p:oleObj spid="_x0000_s12291" name="Equation" r:id="rId5" imgW="1993680" imgH="1269720" progId="Equation.DSMT4">
              <p:embed/>
            </p:oleObj>
          </a:graphicData>
        </a:graphic>
      </p:graphicFrame>
      <p:graphicFrame>
        <p:nvGraphicFramePr>
          <p:cNvPr id="12292" name="Object 1026"/>
          <p:cNvGraphicFramePr>
            <a:graphicFrameLocks noChangeAspect="1"/>
          </p:cNvGraphicFramePr>
          <p:nvPr/>
        </p:nvGraphicFramePr>
        <p:xfrm>
          <a:off x="6308090" y="4341813"/>
          <a:ext cx="1346200" cy="1898650"/>
        </p:xfrm>
        <a:graphic>
          <a:graphicData uri="http://schemas.openxmlformats.org/presentationml/2006/ole">
            <p:oleObj spid="_x0000_s12292" name="Equation" r:id="rId6" imgW="622080" imgH="876240" progId="Equation.DSMT4">
              <p:embed/>
            </p:oleObj>
          </a:graphicData>
        </a:graphic>
      </p:graphicFrame>
      <p:sp>
        <p:nvSpPr>
          <p:cNvPr id="12300" name="Rectangle 1036"/>
          <p:cNvSpPr>
            <a:spLocks noChangeArrowheads="1"/>
          </p:cNvSpPr>
          <p:nvPr/>
        </p:nvSpPr>
        <p:spPr bwMode="auto">
          <a:xfrm>
            <a:off x="5555933" y="5049838"/>
            <a:ext cx="42832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b="0" dirty="0">
                <a:solidFill>
                  <a:srgbClr val="0000FF"/>
                </a:solidFill>
              </a:rPr>
              <a:t>so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9317EFD-6D16-49D6-BDA5-4DA0F84D4CD7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605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2414588" y="0"/>
            <a:ext cx="3975100" cy="6762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Sources: </a:t>
            </a:r>
            <a:r>
              <a:rPr lang="en-US" sz="3600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TM</a:t>
            </a:r>
            <a:r>
              <a:rPr lang="en-US" sz="3600" i="1" baseline="-25000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z</a:t>
            </a:r>
            <a:endParaRPr lang="en-US" sz="3600" i="1" baseline="-25000" dirty="0" smtClean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331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31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31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319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pSp>
        <p:nvGrpSpPr>
          <p:cNvPr id="13320" name="Group 18"/>
          <p:cNvGrpSpPr>
            <a:grpSpLocks/>
          </p:cNvGrpSpPr>
          <p:nvPr/>
        </p:nvGrpSpPr>
        <p:grpSpPr bwMode="auto">
          <a:xfrm>
            <a:off x="2803843" y="2653348"/>
            <a:ext cx="3543300" cy="1663700"/>
            <a:chOff x="1747" y="1977"/>
            <a:chExt cx="2232" cy="1048"/>
          </a:xfrm>
          <a:solidFill>
            <a:schemeClr val="accent1"/>
          </a:solidFill>
        </p:grpSpPr>
        <p:sp>
          <p:nvSpPr>
            <p:cNvPr id="13322" name="Rectangle 4"/>
            <p:cNvSpPr>
              <a:spLocks noChangeArrowheads="1"/>
            </p:cNvSpPr>
            <p:nvPr/>
          </p:nvSpPr>
          <p:spPr bwMode="auto">
            <a:xfrm>
              <a:off x="1747" y="1977"/>
              <a:ext cx="2232" cy="1048"/>
            </a:xfrm>
            <a:prstGeom prst="rect">
              <a:avLst/>
            </a:prstGeom>
            <a:solidFill>
              <a:srgbClr val="CCFF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3314" name="Object 1024"/>
            <p:cNvGraphicFramePr>
              <a:graphicFrameLocks noChangeAspect="1"/>
            </p:cNvGraphicFramePr>
            <p:nvPr/>
          </p:nvGraphicFramePr>
          <p:xfrm>
            <a:off x="1936" y="2047"/>
            <a:ext cx="1872" cy="942"/>
          </p:xfrm>
          <a:graphic>
            <a:graphicData uri="http://schemas.openxmlformats.org/presentationml/2006/ole">
              <p:oleObj spid="_x0000_s13314" name="Equation" r:id="rId4" imgW="1422360" imgH="711000" progId="Equation.DSMT4">
                <p:embed/>
              </p:oleObj>
            </a:graphicData>
          </a:graphic>
        </p:graphicFrame>
      </p:grpSp>
      <p:sp>
        <p:nvSpPr>
          <p:cNvPr id="13321" name="Rectangle 17"/>
          <p:cNvSpPr>
            <a:spLocks noChangeArrowheads="1"/>
          </p:cNvSpPr>
          <p:nvPr/>
        </p:nvSpPr>
        <p:spPr bwMode="auto">
          <a:xfrm>
            <a:off x="612459" y="1838643"/>
            <a:ext cx="48688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en-US" b="0" dirty="0">
                <a:solidFill>
                  <a:srgbClr val="0000FF"/>
                </a:solidFill>
              </a:rPr>
              <a:t>For the sources we have, for the </a:t>
            </a:r>
            <a:r>
              <a:rPr lang="en-US" b="0" dirty="0" err="1">
                <a:solidFill>
                  <a:srgbClr val="0000FF"/>
                </a:solidFill>
              </a:rPr>
              <a:t>TM</a:t>
            </a:r>
            <a:r>
              <a:rPr lang="en-US" b="0" i="1" baseline="-25000" dirty="0" err="1">
                <a:solidFill>
                  <a:srgbClr val="0000FF"/>
                </a:solidFill>
                <a:latin typeface="Times New Roman" pitchFamily="18" charset="0"/>
              </a:rPr>
              <a:t>z</a:t>
            </a:r>
            <a:r>
              <a:rPr lang="en-US" b="0" dirty="0">
                <a:solidFill>
                  <a:srgbClr val="0000FF"/>
                </a:solidFill>
              </a:rPr>
              <a:t> case: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9317EFD-6D16-49D6-BDA5-4DA0F84D4CD7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3" name="Rectangle 1055"/>
          <p:cNvSpPr>
            <a:spLocks noChangeArrowheads="1"/>
          </p:cNvSpPr>
          <p:nvPr/>
        </p:nvSpPr>
        <p:spPr bwMode="auto">
          <a:xfrm>
            <a:off x="2133600" y="1689100"/>
            <a:ext cx="4102100" cy="1270000"/>
          </a:xfrm>
          <a:prstGeom prst="rect">
            <a:avLst/>
          </a:prstGeom>
          <a:solidFill>
            <a:srgbClr val="D0EAE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4" name="Rectangle 10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45" name="Rectangle 10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46" name="Rectangle 103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47" name="Rectangle 10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48" name="Rectangle 1035"/>
          <p:cNvSpPr>
            <a:spLocks noChangeArrowheads="1"/>
          </p:cNvSpPr>
          <p:nvPr/>
        </p:nvSpPr>
        <p:spPr bwMode="auto">
          <a:xfrm>
            <a:off x="919163" y="1847850"/>
            <a:ext cx="11096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b="0" dirty="0">
                <a:solidFill>
                  <a:srgbClr val="0000FF"/>
                </a:solidFill>
              </a:rPr>
              <a:t>Assume             </a:t>
            </a:r>
          </a:p>
        </p:txBody>
      </p:sp>
      <p:graphicFrame>
        <p:nvGraphicFramePr>
          <p:cNvPr id="14338" name="Object 1024"/>
          <p:cNvGraphicFramePr>
            <a:graphicFrameLocks noChangeAspect="1"/>
          </p:cNvGraphicFramePr>
          <p:nvPr/>
        </p:nvGraphicFramePr>
        <p:xfrm>
          <a:off x="2357438" y="1736725"/>
          <a:ext cx="3492500" cy="544513"/>
        </p:xfrm>
        <a:graphic>
          <a:graphicData uri="http://schemas.openxmlformats.org/presentationml/2006/ole">
            <p:oleObj spid="_x0000_s14338" name="Equation" r:id="rId4" imgW="1650960" imgH="253800" progId="Equation.DSMT4">
              <p:embed/>
            </p:oleObj>
          </a:graphicData>
        </a:graphic>
      </p:graphicFrame>
      <p:sp>
        <p:nvSpPr>
          <p:cNvPr id="14349" name="Rectangle 1041"/>
          <p:cNvSpPr>
            <a:spLocks noChangeArrowheads="1"/>
          </p:cNvSpPr>
          <p:nvPr/>
        </p:nvSpPr>
        <p:spPr bwMode="auto">
          <a:xfrm>
            <a:off x="550862" y="1011238"/>
            <a:ext cx="673385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Special case: </a:t>
            </a:r>
            <a:r>
              <a:rPr lang="en-US" sz="2000" b="0" dirty="0">
                <a:solidFill>
                  <a:srgbClr val="FF0000"/>
                </a:solidFill>
              </a:rPr>
              <a:t>planar </a:t>
            </a:r>
            <a:r>
              <a:rPr lang="en-US" sz="2000" b="0" dirty="0" smtClean="0">
                <a:solidFill>
                  <a:srgbClr val="0000FF"/>
                </a:solidFill>
              </a:rPr>
              <a:t>horizontal surface current </a:t>
            </a:r>
            <a:r>
              <a:rPr lang="en-US" sz="2000" b="0" dirty="0">
                <a:solidFill>
                  <a:srgbClr val="0000FF"/>
                </a:solidFill>
              </a:rPr>
              <a:t>sources:</a:t>
            </a:r>
          </a:p>
        </p:txBody>
      </p:sp>
      <p:graphicFrame>
        <p:nvGraphicFramePr>
          <p:cNvPr id="14339" name="Object 1025"/>
          <p:cNvGraphicFramePr>
            <a:graphicFrameLocks noChangeAspect="1"/>
          </p:cNvGraphicFramePr>
          <p:nvPr/>
        </p:nvGraphicFramePr>
        <p:xfrm>
          <a:off x="2278063" y="2362200"/>
          <a:ext cx="3762375" cy="544513"/>
        </p:xfrm>
        <a:graphic>
          <a:graphicData uri="http://schemas.openxmlformats.org/presentationml/2006/ole">
            <p:oleObj spid="_x0000_s14339" name="Equation" r:id="rId5" imgW="1777680" imgH="253800" progId="Equation.DSMT4">
              <p:embed/>
            </p:oleObj>
          </a:graphicData>
        </a:graphic>
      </p:graphicFrame>
      <p:sp>
        <p:nvSpPr>
          <p:cNvPr id="546835" name="Rectangle 1043"/>
          <p:cNvSpPr>
            <a:spLocks noChangeArrowheads="1"/>
          </p:cNvSpPr>
          <p:nvPr/>
        </p:nvSpPr>
        <p:spPr bwMode="auto">
          <a:xfrm>
            <a:off x="2084388" y="0"/>
            <a:ext cx="4730750" cy="80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b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Sources: </a:t>
            </a:r>
            <a:r>
              <a:rPr lang="en-US" sz="3600" b="0" dirty="0" err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TM</a:t>
            </a:r>
            <a:r>
              <a:rPr lang="en-US" sz="3600" b="0" i="1" baseline="-25000" dirty="0" err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z</a:t>
            </a:r>
            <a:r>
              <a:rPr lang="en-US" sz="3600" b="0" baseline="-25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600" b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(cont.)</a:t>
            </a:r>
          </a:p>
        </p:txBody>
      </p:sp>
      <p:graphicFrame>
        <p:nvGraphicFramePr>
          <p:cNvPr id="14340" name="Object 1026"/>
          <p:cNvGraphicFramePr>
            <a:graphicFrameLocks noChangeAspect="1"/>
          </p:cNvGraphicFramePr>
          <p:nvPr/>
        </p:nvGraphicFramePr>
        <p:xfrm>
          <a:off x="2838450" y="3216275"/>
          <a:ext cx="2984500" cy="1073150"/>
        </p:xfrm>
        <a:graphic>
          <a:graphicData uri="http://schemas.openxmlformats.org/presentationml/2006/ole">
            <p:oleObj spid="_x0000_s14340" name="Equation" r:id="rId6" imgW="1562040" imgH="558720" progId="Equation.DSMT4">
              <p:embed/>
            </p:oleObj>
          </a:graphicData>
        </a:graphic>
      </p:graphicFrame>
      <p:sp>
        <p:nvSpPr>
          <p:cNvPr id="14351" name="Rectangle 1049"/>
          <p:cNvSpPr>
            <a:spLocks noChangeArrowheads="1"/>
          </p:cNvSpPr>
          <p:nvPr/>
        </p:nvSpPr>
        <p:spPr bwMode="auto">
          <a:xfrm>
            <a:off x="377825" y="4521200"/>
            <a:ext cx="609654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b="0">
                <a:solidFill>
                  <a:srgbClr val="0000FF"/>
                </a:solidFill>
              </a:rPr>
              <a:t>These correspond to </a:t>
            </a:r>
            <a:r>
              <a:rPr lang="en-US" b="0">
                <a:solidFill>
                  <a:srgbClr val="FF0000"/>
                </a:solidFill>
              </a:rPr>
              <a:t>lumped</a:t>
            </a:r>
            <a:r>
              <a:rPr lang="en-US" b="0">
                <a:solidFill>
                  <a:srgbClr val="0000FF"/>
                </a:solidFill>
              </a:rPr>
              <a:t> current and voltage sources:</a:t>
            </a:r>
          </a:p>
        </p:txBody>
      </p:sp>
      <p:graphicFrame>
        <p:nvGraphicFramePr>
          <p:cNvPr id="14341" name="Object 1027"/>
          <p:cNvGraphicFramePr>
            <a:graphicFrameLocks noChangeAspect="1"/>
          </p:cNvGraphicFramePr>
          <p:nvPr/>
        </p:nvGraphicFramePr>
        <p:xfrm>
          <a:off x="3644900" y="5283200"/>
          <a:ext cx="1524000" cy="528638"/>
        </p:xfrm>
        <a:graphic>
          <a:graphicData uri="http://schemas.openxmlformats.org/presentationml/2006/ole">
            <p:oleObj spid="_x0000_s14341" name="Equation" r:id="rId7" imgW="685800" imgH="241300" progId="Equation.DSMT4">
              <p:embed/>
            </p:oleObj>
          </a:graphicData>
        </a:graphic>
      </p:graphicFrame>
      <p:graphicFrame>
        <p:nvGraphicFramePr>
          <p:cNvPr id="14342" name="Object 1028"/>
          <p:cNvGraphicFramePr>
            <a:graphicFrameLocks noChangeAspect="1"/>
          </p:cNvGraphicFramePr>
          <p:nvPr/>
        </p:nvGraphicFramePr>
        <p:xfrm>
          <a:off x="3581400" y="6057900"/>
          <a:ext cx="1600200" cy="500063"/>
        </p:xfrm>
        <a:graphic>
          <a:graphicData uri="http://schemas.openxmlformats.org/presentationml/2006/ole">
            <p:oleObj spid="_x0000_s14342" name="Equation" r:id="rId8" imgW="761669" imgH="241195" progId="Equation.DSMT4">
              <p:embed/>
            </p:oleObj>
          </a:graphicData>
        </a:graphic>
      </p:graphicFrame>
      <p:sp>
        <p:nvSpPr>
          <p:cNvPr id="14352" name="Text Box 1053"/>
          <p:cNvSpPr txBox="1">
            <a:spLocks noChangeArrowheads="1"/>
          </p:cNvSpPr>
          <p:nvPr/>
        </p:nvSpPr>
        <p:spPr bwMode="auto">
          <a:xfrm>
            <a:off x="5534025" y="5370513"/>
            <a:ext cx="3257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 i="1" dirty="0">
                <a:solidFill>
                  <a:srgbClr val="FF0000"/>
                </a:solidFill>
              </a:rPr>
              <a:t>lumped </a:t>
            </a:r>
            <a:r>
              <a:rPr lang="en-US" b="0" dirty="0">
                <a:solidFill>
                  <a:srgbClr val="FF0000"/>
                </a:solidFill>
              </a:rPr>
              <a:t>parallel current source</a:t>
            </a:r>
          </a:p>
        </p:txBody>
      </p:sp>
      <p:sp>
        <p:nvSpPr>
          <p:cNvPr id="14353" name="Text Box 1054"/>
          <p:cNvSpPr txBox="1">
            <a:spLocks noChangeArrowheads="1"/>
          </p:cNvSpPr>
          <p:nvPr/>
        </p:nvSpPr>
        <p:spPr bwMode="auto">
          <a:xfrm>
            <a:off x="5495925" y="6043613"/>
            <a:ext cx="3155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 i="1">
                <a:solidFill>
                  <a:srgbClr val="FF0000"/>
                </a:solidFill>
              </a:rPr>
              <a:t>lumped </a:t>
            </a:r>
            <a:r>
              <a:rPr lang="en-US" b="0">
                <a:solidFill>
                  <a:srgbClr val="FF0000"/>
                </a:solidFill>
              </a:rPr>
              <a:t>series voltage source</a:t>
            </a:r>
          </a:p>
        </p:txBody>
      </p:sp>
      <p:sp>
        <p:nvSpPr>
          <p:cNvPr id="14354" name="Rectangle 1056"/>
          <p:cNvSpPr>
            <a:spLocks noChangeArrowheads="1"/>
          </p:cNvSpPr>
          <p:nvPr/>
        </p:nvSpPr>
        <p:spPr bwMode="auto">
          <a:xfrm>
            <a:off x="1046163" y="3473450"/>
            <a:ext cx="17954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b="0">
                <a:solidFill>
                  <a:srgbClr val="0000FF"/>
                </a:solidFill>
              </a:rPr>
              <a:t>Then we have      </a:t>
            </a:r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9317EFD-6D16-49D6-BDA5-4DA0F84D4CD7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364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365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366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367" name="Rectangle 8"/>
          <p:cNvSpPr>
            <a:spLocks noChangeArrowheads="1"/>
          </p:cNvSpPr>
          <p:nvPr/>
        </p:nvSpPr>
        <p:spPr bwMode="auto">
          <a:xfrm>
            <a:off x="1803400" y="2244725"/>
            <a:ext cx="101822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b="0" dirty="0">
                <a:solidFill>
                  <a:srgbClr val="0000FF"/>
                </a:solidFill>
              </a:rPr>
              <a:t>Assume</a:t>
            </a:r>
          </a:p>
        </p:txBody>
      </p:sp>
      <p:sp>
        <p:nvSpPr>
          <p:cNvPr id="15368" name="Rectangle 9"/>
          <p:cNvSpPr>
            <a:spLocks noChangeArrowheads="1"/>
          </p:cNvSpPr>
          <p:nvPr/>
        </p:nvSpPr>
        <p:spPr bwMode="auto">
          <a:xfrm>
            <a:off x="955675" y="1312863"/>
            <a:ext cx="345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For a </a:t>
            </a:r>
            <a:r>
              <a:rPr lang="en-US" sz="2000" b="0" dirty="0">
                <a:solidFill>
                  <a:srgbClr val="FF0000"/>
                </a:solidFill>
              </a:rPr>
              <a:t>vertical electric current</a:t>
            </a:r>
            <a:r>
              <a:rPr lang="en-US" sz="2000" b="0" dirty="0">
                <a:solidFill>
                  <a:srgbClr val="0000FF"/>
                </a:solidFill>
              </a:rPr>
              <a:t>:</a:t>
            </a:r>
          </a:p>
        </p:txBody>
      </p:sp>
      <p:graphicFrame>
        <p:nvGraphicFramePr>
          <p:cNvPr id="15362" name="Object 1024"/>
          <p:cNvGraphicFramePr>
            <a:graphicFrameLocks noChangeAspect="1"/>
          </p:cNvGraphicFramePr>
          <p:nvPr/>
        </p:nvGraphicFramePr>
        <p:xfrm>
          <a:off x="2914650" y="2187575"/>
          <a:ext cx="3332163" cy="523875"/>
        </p:xfrm>
        <a:graphic>
          <a:graphicData uri="http://schemas.openxmlformats.org/presentationml/2006/ole">
            <p:oleObj spid="_x0000_s15362" name="Equation" r:id="rId4" imgW="1638000" imgH="253800" progId="Equation.DSMT4">
              <p:embed/>
            </p:oleObj>
          </a:graphicData>
        </a:graphic>
      </p:graphicFrame>
      <p:sp>
        <p:nvSpPr>
          <p:cNvPr id="538638" name="Rectangle 14"/>
          <p:cNvSpPr>
            <a:spLocks noChangeArrowheads="1"/>
          </p:cNvSpPr>
          <p:nvPr/>
        </p:nvSpPr>
        <p:spPr bwMode="auto">
          <a:xfrm>
            <a:off x="2071688" y="0"/>
            <a:ext cx="4730750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b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Sources: </a:t>
            </a:r>
            <a:r>
              <a:rPr lang="en-US" sz="3600" b="0" dirty="0" err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TM</a:t>
            </a:r>
            <a:r>
              <a:rPr lang="en-US" sz="3600" b="0" i="1" baseline="-25000" dirty="0" err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z</a:t>
            </a:r>
            <a:r>
              <a:rPr lang="en-US" sz="3600" b="0" baseline="-25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600" b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(cont.)</a:t>
            </a:r>
          </a:p>
        </p:txBody>
      </p:sp>
      <p:sp>
        <p:nvSpPr>
          <p:cNvPr id="15370" name="Text Box 16"/>
          <p:cNvSpPr txBox="1">
            <a:spLocks noChangeArrowheads="1"/>
          </p:cNvSpPr>
          <p:nvPr/>
        </p:nvSpPr>
        <p:spPr bwMode="auto">
          <a:xfrm>
            <a:off x="2808605" y="2810193"/>
            <a:ext cx="3702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 i="1" dirty="0">
                <a:solidFill>
                  <a:srgbClr val="0000FF"/>
                </a:solidFill>
              </a:rPr>
              <a:t>“planar vertical current distribution”</a:t>
            </a:r>
            <a:endParaRPr lang="en-US" b="0" dirty="0">
              <a:solidFill>
                <a:srgbClr val="0000FF"/>
              </a:solidFill>
            </a:endParaRPr>
          </a:p>
        </p:txBody>
      </p:sp>
      <p:sp>
        <p:nvSpPr>
          <p:cNvPr id="15371" name="AutoShape 19"/>
          <p:cNvSpPr>
            <a:spLocks noChangeArrowheads="1"/>
          </p:cNvSpPr>
          <p:nvPr/>
        </p:nvSpPr>
        <p:spPr bwMode="auto">
          <a:xfrm>
            <a:off x="1117600" y="4025900"/>
            <a:ext cx="6337300" cy="1473200"/>
          </a:xfrm>
          <a:prstGeom prst="parallelogram">
            <a:avLst>
              <a:gd name="adj" fmla="val 10754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2" name="Line 20"/>
          <p:cNvSpPr>
            <a:spLocks noChangeShapeType="1"/>
          </p:cNvSpPr>
          <p:nvPr/>
        </p:nvSpPr>
        <p:spPr bwMode="auto">
          <a:xfrm flipV="1">
            <a:off x="3708400" y="4864100"/>
            <a:ext cx="0" cy="2286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373" name="Line 21"/>
          <p:cNvSpPr>
            <a:spLocks noChangeShapeType="1"/>
          </p:cNvSpPr>
          <p:nvPr/>
        </p:nvSpPr>
        <p:spPr bwMode="auto">
          <a:xfrm flipV="1">
            <a:off x="4483100" y="4673600"/>
            <a:ext cx="0" cy="2286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374" name="Line 22"/>
          <p:cNvSpPr>
            <a:spLocks noChangeShapeType="1"/>
          </p:cNvSpPr>
          <p:nvPr/>
        </p:nvSpPr>
        <p:spPr bwMode="auto">
          <a:xfrm flipV="1">
            <a:off x="3111500" y="4521200"/>
            <a:ext cx="0" cy="2286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375" name="Line 23"/>
          <p:cNvSpPr>
            <a:spLocks noChangeShapeType="1"/>
          </p:cNvSpPr>
          <p:nvPr/>
        </p:nvSpPr>
        <p:spPr bwMode="auto">
          <a:xfrm flipV="1">
            <a:off x="5499100" y="4724400"/>
            <a:ext cx="0" cy="2286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376" name="Line 24"/>
          <p:cNvSpPr>
            <a:spLocks noChangeShapeType="1"/>
          </p:cNvSpPr>
          <p:nvPr/>
        </p:nvSpPr>
        <p:spPr bwMode="auto">
          <a:xfrm flipV="1">
            <a:off x="5156200" y="5118100"/>
            <a:ext cx="0" cy="2286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377" name="Line 25"/>
          <p:cNvSpPr>
            <a:spLocks noChangeShapeType="1"/>
          </p:cNvSpPr>
          <p:nvPr/>
        </p:nvSpPr>
        <p:spPr bwMode="auto">
          <a:xfrm flipV="1">
            <a:off x="4191000" y="4495800"/>
            <a:ext cx="0" cy="2286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378" name="Line 26"/>
          <p:cNvSpPr>
            <a:spLocks noChangeShapeType="1"/>
          </p:cNvSpPr>
          <p:nvPr/>
        </p:nvSpPr>
        <p:spPr bwMode="auto">
          <a:xfrm flipV="1">
            <a:off x="4254500" y="4953000"/>
            <a:ext cx="0" cy="2286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379" name="Line 27"/>
          <p:cNvSpPr>
            <a:spLocks noChangeShapeType="1"/>
          </p:cNvSpPr>
          <p:nvPr/>
        </p:nvSpPr>
        <p:spPr bwMode="auto">
          <a:xfrm flipV="1">
            <a:off x="5892800" y="4457700"/>
            <a:ext cx="0" cy="2286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380" name="Line 28"/>
          <p:cNvSpPr>
            <a:spLocks noChangeShapeType="1"/>
          </p:cNvSpPr>
          <p:nvPr/>
        </p:nvSpPr>
        <p:spPr bwMode="auto">
          <a:xfrm flipV="1">
            <a:off x="3048000" y="4876800"/>
            <a:ext cx="0" cy="2286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381" name="Line 29"/>
          <p:cNvSpPr>
            <a:spLocks noChangeShapeType="1"/>
          </p:cNvSpPr>
          <p:nvPr/>
        </p:nvSpPr>
        <p:spPr bwMode="auto">
          <a:xfrm flipV="1">
            <a:off x="3759200" y="4546600"/>
            <a:ext cx="0" cy="2286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382" name="Line 30"/>
          <p:cNvSpPr>
            <a:spLocks noChangeShapeType="1"/>
          </p:cNvSpPr>
          <p:nvPr/>
        </p:nvSpPr>
        <p:spPr bwMode="auto">
          <a:xfrm flipV="1">
            <a:off x="4902200" y="4826000"/>
            <a:ext cx="0" cy="2286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383" name="Line 31"/>
          <p:cNvSpPr>
            <a:spLocks noChangeShapeType="1"/>
          </p:cNvSpPr>
          <p:nvPr/>
        </p:nvSpPr>
        <p:spPr bwMode="auto">
          <a:xfrm flipV="1">
            <a:off x="3289300" y="5168900"/>
            <a:ext cx="0" cy="2286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384" name="Line 32"/>
          <p:cNvSpPr>
            <a:spLocks noChangeShapeType="1"/>
          </p:cNvSpPr>
          <p:nvPr/>
        </p:nvSpPr>
        <p:spPr bwMode="auto">
          <a:xfrm flipV="1">
            <a:off x="4508500" y="5105400"/>
            <a:ext cx="0" cy="2286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385" name="Line 33"/>
          <p:cNvSpPr>
            <a:spLocks noChangeShapeType="1"/>
          </p:cNvSpPr>
          <p:nvPr/>
        </p:nvSpPr>
        <p:spPr bwMode="auto">
          <a:xfrm flipV="1">
            <a:off x="3467100" y="4292600"/>
            <a:ext cx="0" cy="2286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386" name="Line 34"/>
          <p:cNvSpPr>
            <a:spLocks noChangeShapeType="1"/>
          </p:cNvSpPr>
          <p:nvPr/>
        </p:nvSpPr>
        <p:spPr bwMode="auto">
          <a:xfrm flipV="1">
            <a:off x="5715000" y="4953000"/>
            <a:ext cx="0" cy="2286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387" name="Line 35"/>
          <p:cNvSpPr>
            <a:spLocks noChangeShapeType="1"/>
          </p:cNvSpPr>
          <p:nvPr/>
        </p:nvSpPr>
        <p:spPr bwMode="auto">
          <a:xfrm flipV="1">
            <a:off x="3848100" y="5168900"/>
            <a:ext cx="0" cy="2286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388" name="Line 36"/>
          <p:cNvSpPr>
            <a:spLocks noChangeShapeType="1"/>
          </p:cNvSpPr>
          <p:nvPr/>
        </p:nvSpPr>
        <p:spPr bwMode="auto">
          <a:xfrm flipV="1">
            <a:off x="4686300" y="4343400"/>
            <a:ext cx="0" cy="2286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389" name="Line 37"/>
          <p:cNvSpPr>
            <a:spLocks noChangeShapeType="1"/>
          </p:cNvSpPr>
          <p:nvPr/>
        </p:nvSpPr>
        <p:spPr bwMode="auto">
          <a:xfrm flipV="1">
            <a:off x="5092700" y="4406900"/>
            <a:ext cx="0" cy="2286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390" name="Line 38"/>
          <p:cNvSpPr>
            <a:spLocks noChangeShapeType="1"/>
          </p:cNvSpPr>
          <p:nvPr/>
        </p:nvSpPr>
        <p:spPr bwMode="auto">
          <a:xfrm flipV="1">
            <a:off x="2705100" y="5118100"/>
            <a:ext cx="0" cy="2286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391" name="Line 39"/>
          <p:cNvSpPr>
            <a:spLocks noChangeShapeType="1"/>
          </p:cNvSpPr>
          <p:nvPr/>
        </p:nvSpPr>
        <p:spPr bwMode="auto">
          <a:xfrm flipV="1">
            <a:off x="5486400" y="4191000"/>
            <a:ext cx="0" cy="2286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392" name="Line 40"/>
          <p:cNvSpPr>
            <a:spLocks noChangeShapeType="1"/>
          </p:cNvSpPr>
          <p:nvPr/>
        </p:nvSpPr>
        <p:spPr bwMode="auto">
          <a:xfrm flipV="1">
            <a:off x="4051300" y="4203700"/>
            <a:ext cx="0" cy="2286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393" name="Line 41"/>
          <p:cNvSpPr>
            <a:spLocks noChangeShapeType="1"/>
          </p:cNvSpPr>
          <p:nvPr/>
        </p:nvSpPr>
        <p:spPr bwMode="auto">
          <a:xfrm flipV="1">
            <a:off x="4673600" y="4076700"/>
            <a:ext cx="0" cy="2286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394" name="Text Box 42"/>
          <p:cNvSpPr txBox="1">
            <a:spLocks noChangeArrowheads="1"/>
          </p:cNvSpPr>
          <p:nvPr/>
        </p:nvSpPr>
        <p:spPr bwMode="auto">
          <a:xfrm>
            <a:off x="4860925" y="5502275"/>
            <a:ext cx="68480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 i="1" dirty="0">
                <a:solidFill>
                  <a:srgbClr val="0000FF"/>
                </a:solidFill>
                <a:latin typeface="Times New Roman" pitchFamily="18" charset="0"/>
              </a:rPr>
              <a:t>z</a:t>
            </a:r>
            <a:r>
              <a:rPr lang="en-US" sz="2000" b="0" dirty="0">
                <a:solidFill>
                  <a:srgbClr val="0000FF"/>
                </a:solidFill>
                <a:latin typeface="Times New Roman" pitchFamily="18" charset="0"/>
              </a:rPr>
              <a:t> = 0</a:t>
            </a:r>
          </a:p>
        </p:txBody>
      </p:sp>
      <p:sp>
        <p:nvSpPr>
          <p:cNvPr id="35" name="Slide Number Placeholder 3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9317EFD-6D16-49D6-BDA5-4DA0F84D4CD7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6390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639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6392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6386" name="Object 8"/>
          <p:cNvGraphicFramePr>
            <a:graphicFrameLocks noChangeAspect="1"/>
          </p:cNvGraphicFramePr>
          <p:nvPr/>
        </p:nvGraphicFramePr>
        <p:xfrm>
          <a:off x="2724150" y="1489075"/>
          <a:ext cx="3332163" cy="523875"/>
        </p:xfrm>
        <a:graphic>
          <a:graphicData uri="http://schemas.openxmlformats.org/presentationml/2006/ole">
            <p:oleObj spid="_x0000_s16386" name="Equation" r:id="rId4" imgW="1638000" imgH="253800" progId="Equation.DSMT4">
              <p:embed/>
            </p:oleObj>
          </a:graphicData>
        </a:graphic>
      </p:graphicFrame>
      <p:graphicFrame>
        <p:nvGraphicFramePr>
          <p:cNvPr id="16387" name="Object 9"/>
          <p:cNvGraphicFramePr>
            <a:graphicFrameLocks noChangeAspect="1"/>
          </p:cNvGraphicFramePr>
          <p:nvPr/>
        </p:nvGraphicFramePr>
        <p:xfrm>
          <a:off x="2830513" y="4508500"/>
          <a:ext cx="2974975" cy="885825"/>
        </p:xfrm>
        <a:graphic>
          <a:graphicData uri="http://schemas.openxmlformats.org/presentationml/2006/ole">
            <p:oleObj spid="_x0000_s16387" name="Equation" r:id="rId5" imgW="1434960" imgH="431640" progId="Equation.DSMT4">
              <p:embed/>
            </p:oleObj>
          </a:graphicData>
        </a:graphic>
      </p:graphicFrame>
      <p:sp>
        <p:nvSpPr>
          <p:cNvPr id="16393" name="Rectangle 10"/>
          <p:cNvSpPr>
            <a:spLocks noChangeArrowheads="1"/>
          </p:cNvSpPr>
          <p:nvPr/>
        </p:nvSpPr>
        <p:spPr bwMode="auto">
          <a:xfrm>
            <a:off x="296863" y="3927475"/>
            <a:ext cx="60658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 b="0">
                <a:solidFill>
                  <a:srgbClr val="0000FF"/>
                </a:solidFill>
              </a:rPr>
              <a:t>This corresponds to a </a:t>
            </a:r>
            <a:r>
              <a:rPr lang="en-US" sz="2000" b="0" i="1">
                <a:solidFill>
                  <a:srgbClr val="FF0000"/>
                </a:solidFill>
              </a:rPr>
              <a:t>lumped</a:t>
            </a:r>
            <a:r>
              <a:rPr lang="en-US" sz="2000" b="0">
                <a:solidFill>
                  <a:srgbClr val="FF0000"/>
                </a:solidFill>
              </a:rPr>
              <a:t> series voltage source</a:t>
            </a:r>
            <a:r>
              <a:rPr lang="en-US" sz="2000" b="0">
                <a:solidFill>
                  <a:srgbClr val="0000FF"/>
                </a:solidFill>
              </a:rPr>
              <a:t>:</a:t>
            </a:r>
          </a:p>
        </p:txBody>
      </p:sp>
      <p:sp>
        <p:nvSpPr>
          <p:cNvPr id="556043" name="Rectangle 11"/>
          <p:cNvSpPr>
            <a:spLocks noChangeArrowheads="1"/>
          </p:cNvSpPr>
          <p:nvPr/>
        </p:nvSpPr>
        <p:spPr bwMode="auto">
          <a:xfrm>
            <a:off x="2058988" y="0"/>
            <a:ext cx="4730750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b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Sources: </a:t>
            </a:r>
            <a:r>
              <a:rPr lang="en-US" sz="3600" b="0" dirty="0" err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TM</a:t>
            </a:r>
            <a:r>
              <a:rPr lang="en-US" sz="3600" b="0" i="1" baseline="-25000" dirty="0" err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z</a:t>
            </a:r>
            <a:r>
              <a:rPr lang="en-US" sz="3600" b="0" baseline="-25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600" b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(cont.)</a:t>
            </a:r>
          </a:p>
        </p:txBody>
      </p:sp>
      <p:graphicFrame>
        <p:nvGraphicFramePr>
          <p:cNvPr id="16388" name="Object 14"/>
          <p:cNvGraphicFramePr>
            <a:graphicFrameLocks noChangeAspect="1"/>
          </p:cNvGraphicFramePr>
          <p:nvPr/>
        </p:nvGraphicFramePr>
        <p:xfrm>
          <a:off x="1600201" y="2390671"/>
          <a:ext cx="5638800" cy="831954"/>
        </p:xfrm>
        <a:graphic>
          <a:graphicData uri="http://schemas.openxmlformats.org/presentationml/2006/ole">
            <p:oleObj spid="_x0000_s16388" name="Equation" r:id="rId6" imgW="2895480" imgH="431640" progId="Equation.DSMT4">
              <p:embed/>
            </p:oleObj>
          </a:graphicData>
        </a:graphic>
      </p:graphicFrame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9317EFD-6D16-49D6-BDA5-4DA0F84D4CD7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415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4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41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7410" name="Object 6"/>
          <p:cNvGraphicFramePr>
            <a:graphicFrameLocks noChangeAspect="1"/>
          </p:cNvGraphicFramePr>
          <p:nvPr/>
        </p:nvGraphicFramePr>
        <p:xfrm>
          <a:off x="2859723" y="1920875"/>
          <a:ext cx="3590925" cy="523875"/>
        </p:xfrm>
        <a:graphic>
          <a:graphicData uri="http://schemas.openxmlformats.org/presentationml/2006/ole">
            <p:oleObj spid="_x0000_s17410" name="Equation" r:id="rId4" imgW="1765080" imgH="253800" progId="Equation.DSMT4">
              <p:embed/>
            </p:oleObj>
          </a:graphicData>
        </a:graphic>
      </p:graphicFrame>
      <p:graphicFrame>
        <p:nvGraphicFramePr>
          <p:cNvPr id="17411" name="Object 7"/>
          <p:cNvGraphicFramePr>
            <a:graphicFrameLocks noChangeAspect="1"/>
          </p:cNvGraphicFramePr>
          <p:nvPr/>
        </p:nvGraphicFramePr>
        <p:xfrm>
          <a:off x="3233738" y="4724400"/>
          <a:ext cx="1685925" cy="885825"/>
        </p:xfrm>
        <a:graphic>
          <a:graphicData uri="http://schemas.openxmlformats.org/presentationml/2006/ole">
            <p:oleObj spid="_x0000_s17411" name="Equation" r:id="rId5" imgW="812520" imgH="431640" progId="Equation.DSMT4">
              <p:embed/>
            </p:oleObj>
          </a:graphicData>
        </a:graphic>
      </p:graphicFrame>
      <p:sp>
        <p:nvSpPr>
          <p:cNvPr id="17418" name="Rectangle 8"/>
          <p:cNvSpPr>
            <a:spLocks noChangeArrowheads="1"/>
          </p:cNvSpPr>
          <p:nvPr/>
        </p:nvSpPr>
        <p:spPr bwMode="auto">
          <a:xfrm>
            <a:off x="296863" y="1362075"/>
            <a:ext cx="41941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 b="0">
                <a:solidFill>
                  <a:srgbClr val="0000FF"/>
                </a:solidFill>
              </a:rPr>
              <a:t>Special case: </a:t>
            </a:r>
            <a:r>
              <a:rPr lang="en-US" sz="2000" b="0">
                <a:solidFill>
                  <a:srgbClr val="FF0000"/>
                </a:solidFill>
              </a:rPr>
              <a:t>vertical electric dipole</a:t>
            </a:r>
          </a:p>
        </p:txBody>
      </p:sp>
      <p:sp>
        <p:nvSpPr>
          <p:cNvPr id="557065" name="Rectangle 9"/>
          <p:cNvSpPr>
            <a:spLocks noChangeArrowheads="1"/>
          </p:cNvSpPr>
          <p:nvPr/>
        </p:nvSpPr>
        <p:spPr bwMode="auto">
          <a:xfrm>
            <a:off x="2071688" y="0"/>
            <a:ext cx="4730750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b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Sources: </a:t>
            </a:r>
            <a:r>
              <a:rPr lang="en-US" sz="3600" b="0" dirty="0" err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TM</a:t>
            </a:r>
            <a:r>
              <a:rPr lang="en-US" sz="3600" b="0" i="1" baseline="-25000" dirty="0" err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z</a:t>
            </a:r>
            <a:r>
              <a:rPr lang="en-US" sz="3600" b="0" baseline="-25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600" b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(cont.)</a:t>
            </a:r>
          </a:p>
        </p:txBody>
      </p:sp>
      <p:sp>
        <p:nvSpPr>
          <p:cNvPr id="17420" name="Text Box 10"/>
          <p:cNvSpPr txBox="1">
            <a:spLocks noChangeArrowheads="1"/>
          </p:cNvSpPr>
          <p:nvPr/>
        </p:nvSpPr>
        <p:spPr bwMode="auto">
          <a:xfrm>
            <a:off x="2155825" y="4951413"/>
            <a:ext cx="844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 dirty="0">
                <a:solidFill>
                  <a:srgbClr val="0000FF"/>
                </a:solidFill>
              </a:rPr>
              <a:t>Hence</a:t>
            </a:r>
          </a:p>
        </p:txBody>
      </p:sp>
      <p:graphicFrame>
        <p:nvGraphicFramePr>
          <p:cNvPr id="17412" name="Object 12"/>
          <p:cNvGraphicFramePr>
            <a:graphicFrameLocks noChangeAspect="1"/>
          </p:cNvGraphicFramePr>
          <p:nvPr/>
        </p:nvGraphicFramePr>
        <p:xfrm>
          <a:off x="3198813" y="2611755"/>
          <a:ext cx="2787650" cy="523875"/>
        </p:xfrm>
        <a:graphic>
          <a:graphicData uri="http://schemas.openxmlformats.org/presentationml/2006/ole">
            <p:oleObj spid="_x0000_s17412" name="Equation" r:id="rId6" imgW="1371600" imgH="253800" progId="Equation.DSMT4">
              <p:embed/>
            </p:oleObj>
          </a:graphicData>
        </a:graphic>
      </p:graphicFrame>
      <p:graphicFrame>
        <p:nvGraphicFramePr>
          <p:cNvPr id="17413" name="Object 13"/>
          <p:cNvGraphicFramePr>
            <a:graphicFrameLocks noChangeAspect="1"/>
          </p:cNvGraphicFramePr>
          <p:nvPr/>
        </p:nvGraphicFramePr>
        <p:xfrm>
          <a:off x="3826510" y="3655695"/>
          <a:ext cx="1792288" cy="520700"/>
        </p:xfrm>
        <a:graphic>
          <a:graphicData uri="http://schemas.openxmlformats.org/presentationml/2006/ole">
            <p:oleObj spid="_x0000_s17413" name="Equation" r:id="rId7" imgW="863280" imgH="253800" progId="Equation.DSMT4">
              <p:embed/>
            </p:oleObj>
          </a:graphicData>
        </a:graphic>
      </p:graphicFrame>
      <p:sp>
        <p:nvSpPr>
          <p:cNvPr id="17421" name="AutoShape 14"/>
          <p:cNvSpPr>
            <a:spLocks noChangeArrowheads="1"/>
          </p:cNvSpPr>
          <p:nvPr/>
        </p:nvSpPr>
        <p:spPr bwMode="auto">
          <a:xfrm>
            <a:off x="3048000" y="3759200"/>
            <a:ext cx="558800" cy="254000"/>
          </a:xfrm>
          <a:prstGeom prst="rightArrow">
            <a:avLst>
              <a:gd name="adj1" fmla="val 50000"/>
              <a:gd name="adj2" fmla="val 95588"/>
            </a:avLst>
          </a:prstGeom>
          <a:solidFill>
            <a:srgbClr val="66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9317EFD-6D16-49D6-BDA5-4DA0F84D4CD7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4770" name="Rectangle 1026"/>
          <p:cNvSpPr>
            <a:spLocks noGrp="1" noChangeArrowheads="1"/>
          </p:cNvSpPr>
          <p:nvPr>
            <p:ph type="title" idx="4294967295"/>
          </p:nvPr>
        </p:nvSpPr>
        <p:spPr>
          <a:xfrm>
            <a:off x="2227263" y="0"/>
            <a:ext cx="4129087" cy="6381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Overview</a:t>
            </a:r>
          </a:p>
        </p:txBody>
      </p:sp>
      <p:sp>
        <p:nvSpPr>
          <p:cNvPr id="27651" name="Rectangle 10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652" name="Rectangle 10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653" name="Rectangle 10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654" name="Rectangle 10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655" name="Text Box 1035"/>
          <p:cNvSpPr txBox="1">
            <a:spLocks noChangeArrowheads="1"/>
          </p:cNvSpPr>
          <p:nvPr/>
        </p:nvSpPr>
        <p:spPr bwMode="auto">
          <a:xfrm>
            <a:off x="436563" y="1589088"/>
            <a:ext cx="8277225" cy="10156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b="0" dirty="0">
                <a:solidFill>
                  <a:srgbClr val="0000FF"/>
                </a:solidFill>
              </a:rPr>
              <a:t>In this set of notes we derive the SDI formulation using </a:t>
            </a:r>
            <a:r>
              <a:rPr lang="en-US" sz="2000" b="0" dirty="0" smtClean="0">
                <a:solidFill>
                  <a:srgbClr val="0000FF"/>
                </a:solidFill>
              </a:rPr>
              <a:t>a</a:t>
            </a:r>
          </a:p>
          <a:p>
            <a:pPr algn="ctr"/>
            <a:r>
              <a:rPr lang="en-US" sz="2000" b="0" dirty="0" smtClean="0">
                <a:solidFill>
                  <a:srgbClr val="0000FF"/>
                </a:solidFill>
              </a:rPr>
              <a:t> </a:t>
            </a:r>
            <a:r>
              <a:rPr lang="en-US" sz="2000" b="0" dirty="0">
                <a:solidFill>
                  <a:srgbClr val="0000FF"/>
                </a:solidFill>
              </a:rPr>
              <a:t>more mathematical, but </a:t>
            </a:r>
            <a:r>
              <a:rPr lang="en-US" sz="2000" b="0" dirty="0" smtClean="0">
                <a:solidFill>
                  <a:srgbClr val="0000FF"/>
                </a:solidFill>
              </a:rPr>
              <a:t>more general</a:t>
            </a:r>
            <a:r>
              <a:rPr lang="en-US" sz="2000" b="0" dirty="0">
                <a:solidFill>
                  <a:srgbClr val="0000FF"/>
                </a:solidFill>
              </a:rPr>
              <a:t>, </a:t>
            </a:r>
            <a:r>
              <a:rPr lang="en-US" sz="2000" b="0" dirty="0" smtClean="0">
                <a:solidFill>
                  <a:srgbClr val="0000FF"/>
                </a:solidFill>
              </a:rPr>
              <a:t>approach</a:t>
            </a:r>
          </a:p>
          <a:p>
            <a:pPr algn="ctr"/>
            <a:r>
              <a:rPr lang="en-US" sz="2000" b="0" dirty="0" smtClean="0">
                <a:solidFill>
                  <a:srgbClr val="0000FF"/>
                </a:solidFill>
              </a:rPr>
              <a:t> </a:t>
            </a:r>
            <a:r>
              <a:rPr lang="en-US" sz="2000" b="0" dirty="0">
                <a:solidFill>
                  <a:srgbClr val="0000FF"/>
                </a:solidFill>
              </a:rPr>
              <a:t>(we directly Fourier transform Maxwell’s equations</a:t>
            </a:r>
            <a:r>
              <a:rPr lang="en-US" sz="2000" b="0" dirty="0" smtClean="0">
                <a:solidFill>
                  <a:srgbClr val="0000FF"/>
                </a:solidFill>
              </a:rPr>
              <a:t>).</a:t>
            </a:r>
            <a:endParaRPr lang="en-US" sz="2000" b="0" dirty="0">
              <a:solidFill>
                <a:srgbClr val="0000FF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9317EFD-6D16-49D6-BDA5-4DA0F84D4CD7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9" name="Text Box 1035"/>
          <p:cNvSpPr txBox="1">
            <a:spLocks noChangeArrowheads="1"/>
          </p:cNvSpPr>
          <p:nvPr/>
        </p:nvSpPr>
        <p:spPr bwMode="auto">
          <a:xfrm>
            <a:off x="525463" y="3163888"/>
            <a:ext cx="827722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8600" indent="-228600">
              <a:buFont typeface="Wingdings" pitchFamily="2" charset="2"/>
              <a:buChar char="v"/>
            </a:pPr>
            <a:r>
              <a:rPr lang="en-US" sz="2000" b="0" dirty="0" smtClean="0"/>
              <a:t>This </a:t>
            </a:r>
            <a:r>
              <a:rPr lang="en-US" sz="2000" b="0" dirty="0"/>
              <a:t>allows for </a:t>
            </a:r>
            <a:r>
              <a:rPr lang="en-US" sz="2000" b="0" dirty="0">
                <a:solidFill>
                  <a:srgbClr val="FF0000"/>
                </a:solidFill>
              </a:rPr>
              <a:t>all</a:t>
            </a:r>
            <a:r>
              <a:rPr lang="en-US" sz="2000" b="0" dirty="0"/>
              <a:t> </a:t>
            </a:r>
            <a:r>
              <a:rPr lang="en-US" sz="2000" b="0" dirty="0">
                <a:solidFill>
                  <a:srgbClr val="FF0000"/>
                </a:solidFill>
              </a:rPr>
              <a:t>possible types of sources </a:t>
            </a:r>
            <a:r>
              <a:rPr lang="en-US" sz="2000" b="0" dirty="0"/>
              <a:t>(horizontal, vertical, electric, and magnetic) to be treated in one derivation.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96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90863" y="0"/>
            <a:ext cx="2716212" cy="6127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TE</a:t>
            </a:r>
            <a:r>
              <a:rPr lang="en-US" sz="3600" i="1" baseline="-25000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z</a:t>
            </a:r>
            <a:r>
              <a:rPr lang="en-US" sz="3600" baseline="-25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6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Fields</a:t>
            </a:r>
          </a:p>
        </p:txBody>
      </p:sp>
      <p:sp>
        <p:nvSpPr>
          <p:cNvPr id="18438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43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440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441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442" name="Rectangle 7"/>
          <p:cNvSpPr>
            <a:spLocks noChangeArrowheads="1"/>
          </p:cNvSpPr>
          <p:nvPr/>
        </p:nvSpPr>
        <p:spPr bwMode="auto">
          <a:xfrm>
            <a:off x="635000" y="1812925"/>
            <a:ext cx="1511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Use duality:</a:t>
            </a:r>
          </a:p>
        </p:txBody>
      </p:sp>
      <p:graphicFrame>
        <p:nvGraphicFramePr>
          <p:cNvPr id="18434" name="Object 1024"/>
          <p:cNvGraphicFramePr>
            <a:graphicFrameLocks noChangeAspect="1"/>
          </p:cNvGraphicFramePr>
          <p:nvPr/>
        </p:nvGraphicFramePr>
        <p:xfrm>
          <a:off x="619125" y="2419350"/>
          <a:ext cx="1506538" cy="2509838"/>
        </p:xfrm>
        <a:graphic>
          <a:graphicData uri="http://schemas.openxmlformats.org/presentationml/2006/ole">
            <p:oleObj spid="_x0000_s18434" name="Equation" r:id="rId4" imgW="685800" imgH="1143000" progId="Equation.DSMT4">
              <p:embed/>
            </p:oleObj>
          </a:graphicData>
        </a:graphic>
      </p:graphicFrame>
      <p:graphicFrame>
        <p:nvGraphicFramePr>
          <p:cNvPr id="18435" name="Object 1025"/>
          <p:cNvGraphicFramePr>
            <a:graphicFrameLocks noChangeAspect="1"/>
          </p:cNvGraphicFramePr>
          <p:nvPr/>
        </p:nvGraphicFramePr>
        <p:xfrm>
          <a:off x="2911475" y="4365625"/>
          <a:ext cx="4992688" cy="2028825"/>
        </p:xfrm>
        <a:graphic>
          <a:graphicData uri="http://schemas.openxmlformats.org/presentationml/2006/ole">
            <p:oleObj spid="_x0000_s18435" name="Equation" r:id="rId5" imgW="2247840" imgH="914400" progId="Equation.DSMT4">
              <p:embed/>
            </p:oleObj>
          </a:graphicData>
        </a:graphic>
      </p:graphicFrame>
      <p:graphicFrame>
        <p:nvGraphicFramePr>
          <p:cNvPr id="18436" name="Object 1026"/>
          <p:cNvGraphicFramePr>
            <a:graphicFrameLocks noChangeAspect="1"/>
          </p:cNvGraphicFramePr>
          <p:nvPr/>
        </p:nvGraphicFramePr>
        <p:xfrm>
          <a:off x="2982913" y="1298575"/>
          <a:ext cx="4905375" cy="2062163"/>
        </p:xfrm>
        <a:graphic>
          <a:graphicData uri="http://schemas.openxmlformats.org/presentationml/2006/ole">
            <p:oleObj spid="_x0000_s18436" name="Equation" r:id="rId6" imgW="2171520" imgH="914400" progId="Equation.DSMT4">
              <p:embed/>
            </p:oleObj>
          </a:graphicData>
        </a:graphic>
      </p:graphicFrame>
      <p:sp>
        <p:nvSpPr>
          <p:cNvPr id="18443" name="AutoShape 11"/>
          <p:cNvSpPr>
            <a:spLocks noChangeArrowheads="1"/>
          </p:cNvSpPr>
          <p:nvPr/>
        </p:nvSpPr>
        <p:spPr bwMode="auto">
          <a:xfrm>
            <a:off x="5273675" y="3605213"/>
            <a:ext cx="490538" cy="635000"/>
          </a:xfrm>
          <a:prstGeom prst="downArrow">
            <a:avLst>
              <a:gd name="adj1" fmla="val 50000"/>
              <a:gd name="adj2" fmla="val 32362"/>
            </a:avLst>
          </a:prstGeom>
          <a:solidFill>
            <a:srgbClr val="66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4" name="Text Box 12"/>
          <p:cNvSpPr txBox="1">
            <a:spLocks noChangeArrowheads="1"/>
          </p:cNvSpPr>
          <p:nvPr/>
        </p:nvSpPr>
        <p:spPr bwMode="auto">
          <a:xfrm>
            <a:off x="8124825" y="2030413"/>
            <a:ext cx="703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0">
                <a:solidFill>
                  <a:srgbClr val="0000FF"/>
                </a:solidFill>
              </a:rPr>
              <a:t>TM</a:t>
            </a:r>
            <a:r>
              <a:rPr lang="en-US" sz="2400" b="0" i="1" baseline="-25000">
                <a:solidFill>
                  <a:srgbClr val="0000FF"/>
                </a:solidFill>
                <a:latin typeface="Times New Roman" pitchFamily="18" charset="0"/>
              </a:rPr>
              <a:t>z</a:t>
            </a:r>
          </a:p>
        </p:txBody>
      </p:sp>
      <p:sp>
        <p:nvSpPr>
          <p:cNvPr id="18445" name="Text Box 13"/>
          <p:cNvSpPr txBox="1">
            <a:spLocks noChangeArrowheads="1"/>
          </p:cNvSpPr>
          <p:nvPr/>
        </p:nvSpPr>
        <p:spPr bwMode="auto">
          <a:xfrm>
            <a:off x="8118475" y="5111750"/>
            <a:ext cx="6524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0">
                <a:solidFill>
                  <a:srgbClr val="0000FF"/>
                </a:solidFill>
              </a:rPr>
              <a:t>TE</a:t>
            </a:r>
            <a:r>
              <a:rPr lang="en-US" sz="2400" b="0" i="1" baseline="-25000">
                <a:solidFill>
                  <a:srgbClr val="0000FF"/>
                </a:solidFill>
                <a:latin typeface="Times New Roman" pitchFamily="18" charset="0"/>
              </a:rPr>
              <a:t>z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9317EFD-6D16-49D6-BDA5-4DA0F84D4CD7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5500688" y="2692400"/>
            <a:ext cx="3328987" cy="1960880"/>
          </a:xfrm>
          <a:prstGeom prst="rect">
            <a:avLst/>
          </a:prstGeom>
          <a:solidFill>
            <a:srgbClr val="E4F3F4"/>
          </a:solidFill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06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824163" y="0"/>
            <a:ext cx="3194050" cy="6381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TE</a:t>
            </a:r>
            <a:r>
              <a:rPr lang="en-US" sz="3600" i="1" baseline="-25000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z</a:t>
            </a:r>
            <a:r>
              <a:rPr lang="en-US" sz="3600" baseline="-25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6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(cont.)</a:t>
            </a:r>
          </a:p>
        </p:txBody>
      </p:sp>
      <p:sp>
        <p:nvSpPr>
          <p:cNvPr id="19463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46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46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46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467" name="Rectangle 7"/>
          <p:cNvSpPr>
            <a:spLocks noChangeArrowheads="1"/>
          </p:cNvSpPr>
          <p:nvPr/>
        </p:nvSpPr>
        <p:spPr bwMode="auto">
          <a:xfrm>
            <a:off x="1683703" y="1034415"/>
            <a:ext cx="99738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 b="0" dirty="0" smtClean="0">
                <a:solidFill>
                  <a:srgbClr val="0000FF"/>
                </a:solidFill>
              </a:rPr>
              <a:t>Define:</a:t>
            </a:r>
            <a:endParaRPr lang="en-US" sz="2000" b="0" dirty="0">
              <a:solidFill>
                <a:srgbClr val="0000FF"/>
              </a:solidFill>
            </a:endParaRPr>
          </a:p>
        </p:txBody>
      </p:sp>
      <p:graphicFrame>
        <p:nvGraphicFramePr>
          <p:cNvPr id="19458" name="Object 9"/>
          <p:cNvGraphicFramePr>
            <a:graphicFrameLocks noChangeAspect="1"/>
          </p:cNvGraphicFramePr>
          <p:nvPr/>
        </p:nvGraphicFramePr>
        <p:xfrm>
          <a:off x="531178" y="2680335"/>
          <a:ext cx="4746625" cy="1955800"/>
        </p:xfrm>
        <a:graphic>
          <a:graphicData uri="http://schemas.openxmlformats.org/presentationml/2006/ole">
            <p:oleObj spid="_x0000_s19458" name="Equation" r:id="rId4" imgW="2222280" imgH="914400" progId="Equation.DSMT4">
              <p:embed/>
            </p:oleObj>
          </a:graphicData>
        </a:graphic>
      </p:graphicFrame>
      <p:graphicFrame>
        <p:nvGraphicFramePr>
          <p:cNvPr id="19459" name="Object 10"/>
          <p:cNvGraphicFramePr>
            <a:graphicFrameLocks noChangeAspect="1"/>
          </p:cNvGraphicFramePr>
          <p:nvPr/>
        </p:nvGraphicFramePr>
        <p:xfrm>
          <a:off x="6167438" y="5033963"/>
          <a:ext cx="1481137" cy="1571625"/>
        </p:xfrm>
        <a:graphic>
          <a:graphicData uri="http://schemas.openxmlformats.org/presentationml/2006/ole">
            <p:oleObj spid="_x0000_s19459" name="Equation" r:id="rId5" imgW="647640" imgH="685800" progId="Equation.DSMT4">
              <p:embed/>
            </p:oleObj>
          </a:graphicData>
        </a:graphic>
      </p:graphicFrame>
      <p:graphicFrame>
        <p:nvGraphicFramePr>
          <p:cNvPr id="19460" name="Object 11"/>
          <p:cNvGraphicFramePr>
            <a:graphicFrameLocks noChangeAspect="1"/>
          </p:cNvGraphicFramePr>
          <p:nvPr/>
        </p:nvGraphicFramePr>
        <p:xfrm>
          <a:off x="2987675" y="5027613"/>
          <a:ext cx="1420813" cy="1512887"/>
        </p:xfrm>
        <a:graphic>
          <a:graphicData uri="http://schemas.openxmlformats.org/presentationml/2006/ole">
            <p:oleObj spid="_x0000_s19460" name="Equation" r:id="rId6" imgW="622080" imgH="660240" progId="Equation.DSMT4">
              <p:embed/>
            </p:oleObj>
          </a:graphicData>
        </a:graphic>
      </p:graphicFrame>
      <p:graphicFrame>
        <p:nvGraphicFramePr>
          <p:cNvPr id="19461" name="Object 13"/>
          <p:cNvGraphicFramePr>
            <a:graphicFrameLocks noChangeAspect="1"/>
          </p:cNvGraphicFramePr>
          <p:nvPr/>
        </p:nvGraphicFramePr>
        <p:xfrm>
          <a:off x="3029903" y="1283970"/>
          <a:ext cx="2914650" cy="1108075"/>
        </p:xfrm>
        <a:graphic>
          <a:graphicData uri="http://schemas.openxmlformats.org/presentationml/2006/ole">
            <p:oleObj spid="_x0000_s19461" name="Equation" r:id="rId7" imgW="1473120" imgH="558720" progId="Equation.DSMT4">
              <p:embed/>
            </p:oleObj>
          </a:graphicData>
        </a:graphic>
      </p:graphicFrame>
      <p:sp>
        <p:nvSpPr>
          <p:cNvPr id="19468" name="Rectangle 14"/>
          <p:cNvSpPr>
            <a:spLocks noChangeArrowheads="1"/>
          </p:cNvSpPr>
          <p:nvPr/>
        </p:nvSpPr>
        <p:spPr bwMode="auto">
          <a:xfrm>
            <a:off x="420688" y="5094288"/>
            <a:ext cx="20034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 b="0">
                <a:solidFill>
                  <a:srgbClr val="0000FF"/>
                </a:solidFill>
              </a:rPr>
              <a:t>We then identify</a:t>
            </a:r>
          </a:p>
        </p:txBody>
      </p:sp>
      <p:sp>
        <p:nvSpPr>
          <p:cNvPr id="19469" name="AutoShape 15"/>
          <p:cNvSpPr>
            <a:spLocks noChangeArrowheads="1"/>
          </p:cNvSpPr>
          <p:nvPr/>
        </p:nvSpPr>
        <p:spPr bwMode="auto">
          <a:xfrm>
            <a:off x="4937125" y="5635625"/>
            <a:ext cx="617538" cy="307975"/>
          </a:xfrm>
          <a:prstGeom prst="rightArrow">
            <a:avLst>
              <a:gd name="adj1" fmla="val 50000"/>
              <a:gd name="adj2" fmla="val 74808"/>
            </a:avLst>
          </a:prstGeom>
          <a:solidFill>
            <a:srgbClr val="66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9317EFD-6D16-49D6-BDA5-4DA0F84D4CD7}" type="slidenum">
              <a:rPr lang="en-US" smtClean="0"/>
              <a:pPr/>
              <a:t>21</a:t>
            </a:fld>
            <a:endParaRPr lang="en-US"/>
          </a:p>
        </p:txBody>
      </p:sp>
      <p:graphicFrame>
        <p:nvGraphicFramePr>
          <p:cNvPr id="19462" name="Object 1025"/>
          <p:cNvGraphicFramePr>
            <a:graphicFrameLocks noChangeAspect="1"/>
          </p:cNvGraphicFramePr>
          <p:nvPr/>
        </p:nvGraphicFramePr>
        <p:xfrm>
          <a:off x="6052820" y="3698240"/>
          <a:ext cx="2338388" cy="819150"/>
        </p:xfrm>
        <a:graphic>
          <a:graphicData uri="http://schemas.openxmlformats.org/presentationml/2006/ole">
            <p:oleObj spid="_x0000_s19462" name="Equation" r:id="rId8" imgW="1117440" imgH="393480" progId="Equation.DSMT4">
              <p:embed/>
            </p:oleObj>
          </a:graphicData>
        </a:graphic>
      </p:graphicFrame>
      <p:graphicFrame>
        <p:nvGraphicFramePr>
          <p:cNvPr id="2" name="Object 1024"/>
          <p:cNvGraphicFramePr>
            <a:graphicFrameLocks noChangeAspect="1"/>
          </p:cNvGraphicFramePr>
          <p:nvPr/>
        </p:nvGraphicFramePr>
        <p:xfrm>
          <a:off x="6011228" y="2815908"/>
          <a:ext cx="2286000" cy="787400"/>
        </p:xfrm>
        <a:graphic>
          <a:graphicData uri="http://schemas.openxmlformats.org/presentationml/2006/ole">
            <p:oleObj spid="_x0000_s19463" name="Equation" r:id="rId9" imgW="1129810" imgH="393529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2"/>
          <p:cNvSpPr>
            <a:spLocks noChangeArrowheads="1"/>
          </p:cNvSpPr>
          <p:nvPr/>
        </p:nvSpPr>
        <p:spPr bwMode="auto">
          <a:xfrm>
            <a:off x="3241675" y="5021263"/>
            <a:ext cx="2146300" cy="1270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489" name="Rectangle 9"/>
          <p:cNvSpPr>
            <a:spLocks noChangeArrowheads="1"/>
          </p:cNvSpPr>
          <p:nvPr/>
        </p:nvSpPr>
        <p:spPr bwMode="auto">
          <a:xfrm>
            <a:off x="409575" y="1056005"/>
            <a:ext cx="30321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For the sources, we have</a:t>
            </a:r>
          </a:p>
        </p:txBody>
      </p:sp>
      <p:grpSp>
        <p:nvGrpSpPr>
          <p:cNvPr id="20490" name="Group 16"/>
          <p:cNvGrpSpPr>
            <a:grpSpLocks/>
          </p:cNvGrpSpPr>
          <p:nvPr/>
        </p:nvGrpSpPr>
        <p:grpSpPr bwMode="auto">
          <a:xfrm>
            <a:off x="3100388" y="1691323"/>
            <a:ext cx="3073400" cy="1701800"/>
            <a:chOff x="1953" y="1091"/>
            <a:chExt cx="1936" cy="1072"/>
          </a:xfrm>
        </p:grpSpPr>
        <p:sp>
          <p:nvSpPr>
            <p:cNvPr id="20495" name="Rectangle 3"/>
            <p:cNvSpPr>
              <a:spLocks noChangeArrowheads="1"/>
            </p:cNvSpPr>
            <p:nvPr/>
          </p:nvSpPr>
          <p:spPr bwMode="auto">
            <a:xfrm>
              <a:off x="1953" y="1091"/>
              <a:ext cx="1936" cy="1072"/>
            </a:xfrm>
            <a:prstGeom prst="rect">
              <a:avLst/>
            </a:prstGeom>
            <a:solidFill>
              <a:srgbClr val="CCFF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20483" name="Object 10"/>
            <p:cNvGraphicFramePr>
              <a:graphicFrameLocks noChangeAspect="1"/>
            </p:cNvGraphicFramePr>
            <p:nvPr/>
          </p:nvGraphicFramePr>
          <p:xfrm>
            <a:off x="2044" y="1162"/>
            <a:ext cx="1762" cy="979"/>
          </p:xfrm>
          <a:graphic>
            <a:graphicData uri="http://schemas.openxmlformats.org/presentationml/2006/ole">
              <p:oleObj spid="_x0000_s20483" name="Equation" r:id="rId4" imgW="1320480" imgH="736560" progId="Equation.DSMT4">
                <p:embed/>
              </p:oleObj>
            </a:graphicData>
          </a:graphic>
        </p:graphicFrame>
      </p:grpSp>
      <p:sp>
        <p:nvSpPr>
          <p:cNvPr id="20491" name="Rectangle 11"/>
          <p:cNvSpPr>
            <a:spLocks noChangeArrowheads="1"/>
          </p:cNvSpPr>
          <p:nvPr/>
        </p:nvSpPr>
        <p:spPr bwMode="auto">
          <a:xfrm>
            <a:off x="490538" y="4329113"/>
            <a:ext cx="586731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Special case of </a:t>
            </a:r>
            <a:r>
              <a:rPr lang="en-US" sz="2000" b="0" dirty="0" smtClean="0">
                <a:solidFill>
                  <a:srgbClr val="FF0000"/>
                </a:solidFill>
              </a:rPr>
              <a:t>planar</a:t>
            </a:r>
            <a:r>
              <a:rPr lang="en-US" sz="2000" b="0" dirty="0" smtClean="0">
                <a:solidFill>
                  <a:srgbClr val="0000FF"/>
                </a:solidFill>
              </a:rPr>
              <a:t> </a:t>
            </a:r>
            <a:r>
              <a:rPr lang="en-US" sz="2000" b="0" dirty="0" smtClean="0">
                <a:solidFill>
                  <a:srgbClr val="FF0000"/>
                </a:solidFill>
              </a:rPr>
              <a:t>horizontal </a:t>
            </a:r>
            <a:r>
              <a:rPr lang="en-US" sz="2000" b="0" dirty="0">
                <a:solidFill>
                  <a:srgbClr val="FF0000"/>
                </a:solidFill>
              </a:rPr>
              <a:t>surface currents</a:t>
            </a:r>
            <a:r>
              <a:rPr lang="en-US" sz="2000" b="0" dirty="0">
                <a:solidFill>
                  <a:srgbClr val="0000FF"/>
                </a:solidFill>
              </a:rPr>
              <a:t>:</a:t>
            </a:r>
          </a:p>
        </p:txBody>
      </p:sp>
      <p:graphicFrame>
        <p:nvGraphicFramePr>
          <p:cNvPr id="20482" name="Object 12"/>
          <p:cNvGraphicFramePr>
            <a:graphicFrameLocks noChangeAspect="1"/>
          </p:cNvGraphicFramePr>
          <p:nvPr/>
        </p:nvGraphicFramePr>
        <p:xfrm>
          <a:off x="3390900" y="5024438"/>
          <a:ext cx="1828800" cy="1227137"/>
        </p:xfrm>
        <a:graphic>
          <a:graphicData uri="http://schemas.openxmlformats.org/presentationml/2006/ole">
            <p:oleObj spid="_x0000_s20482" name="Equation" r:id="rId5" imgW="749160" imgH="507960" progId="Equation.DSMT4">
              <p:embed/>
            </p:oleObj>
          </a:graphicData>
        </a:graphic>
      </p:graphicFrame>
      <p:sp>
        <p:nvSpPr>
          <p:cNvPr id="541709" name="Rectangle 13"/>
          <p:cNvSpPr>
            <a:spLocks noChangeArrowheads="1"/>
          </p:cNvSpPr>
          <p:nvPr/>
        </p:nvSpPr>
        <p:spPr bwMode="auto">
          <a:xfrm>
            <a:off x="2811463" y="0"/>
            <a:ext cx="319405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b="0" dirty="0" err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TE</a:t>
            </a:r>
            <a:r>
              <a:rPr lang="en-US" sz="3600" b="0" i="1" baseline="-25000" dirty="0" err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z</a:t>
            </a:r>
            <a:r>
              <a:rPr lang="en-US" sz="3600" b="0" baseline="-25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600" b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(cont.)</a:t>
            </a:r>
          </a:p>
        </p:txBody>
      </p:sp>
      <p:sp>
        <p:nvSpPr>
          <p:cNvPr id="20493" name="Text Box 14"/>
          <p:cNvSpPr txBox="1">
            <a:spLocks noChangeArrowheads="1"/>
          </p:cNvSpPr>
          <p:nvPr/>
        </p:nvSpPr>
        <p:spPr bwMode="auto">
          <a:xfrm>
            <a:off x="5635625" y="5116513"/>
            <a:ext cx="3155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 i="1">
                <a:solidFill>
                  <a:srgbClr val="FF0000"/>
                </a:solidFill>
              </a:rPr>
              <a:t>lumped </a:t>
            </a:r>
            <a:r>
              <a:rPr lang="en-US" b="0">
                <a:solidFill>
                  <a:srgbClr val="FF0000"/>
                </a:solidFill>
              </a:rPr>
              <a:t>series voltage source</a:t>
            </a:r>
          </a:p>
        </p:txBody>
      </p:sp>
      <p:sp>
        <p:nvSpPr>
          <p:cNvPr id="20494" name="Text Box 15"/>
          <p:cNvSpPr txBox="1">
            <a:spLocks noChangeArrowheads="1"/>
          </p:cNvSpPr>
          <p:nvPr/>
        </p:nvSpPr>
        <p:spPr bwMode="auto">
          <a:xfrm>
            <a:off x="5635625" y="5713413"/>
            <a:ext cx="3257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 i="1">
                <a:solidFill>
                  <a:srgbClr val="FF0000"/>
                </a:solidFill>
              </a:rPr>
              <a:t>lumped </a:t>
            </a:r>
            <a:r>
              <a:rPr lang="en-US" b="0">
                <a:solidFill>
                  <a:srgbClr val="FF0000"/>
                </a:solidFill>
              </a:rPr>
              <a:t>parallel current source</a:t>
            </a: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9317EFD-6D16-49D6-BDA5-4DA0F84D4CD7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51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51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51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513" name="Rectangle 7"/>
          <p:cNvSpPr>
            <a:spLocks noChangeArrowheads="1"/>
          </p:cNvSpPr>
          <p:nvPr/>
        </p:nvSpPr>
        <p:spPr bwMode="auto">
          <a:xfrm>
            <a:off x="1803400" y="2244725"/>
            <a:ext cx="101822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b="0">
                <a:solidFill>
                  <a:srgbClr val="0000FF"/>
                </a:solidFill>
              </a:rPr>
              <a:t>Assume</a:t>
            </a:r>
          </a:p>
        </p:txBody>
      </p:sp>
      <p:sp>
        <p:nvSpPr>
          <p:cNvPr id="21514" name="Rectangle 8"/>
          <p:cNvSpPr>
            <a:spLocks noChangeArrowheads="1"/>
          </p:cNvSpPr>
          <p:nvPr/>
        </p:nvSpPr>
        <p:spPr bwMode="auto">
          <a:xfrm>
            <a:off x="1069975" y="1363663"/>
            <a:ext cx="36798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For a </a:t>
            </a:r>
            <a:r>
              <a:rPr lang="en-US" sz="2000" b="0" dirty="0">
                <a:solidFill>
                  <a:srgbClr val="FF0000"/>
                </a:solidFill>
              </a:rPr>
              <a:t>vertical magnetic current</a:t>
            </a:r>
            <a:r>
              <a:rPr lang="en-US" sz="2000" b="0" dirty="0">
                <a:solidFill>
                  <a:srgbClr val="0000FF"/>
                </a:solidFill>
              </a:rPr>
              <a:t>:</a:t>
            </a:r>
          </a:p>
        </p:txBody>
      </p:sp>
      <p:graphicFrame>
        <p:nvGraphicFramePr>
          <p:cNvPr id="21506" name="Object 9"/>
          <p:cNvGraphicFramePr>
            <a:graphicFrameLocks noChangeAspect="1"/>
          </p:cNvGraphicFramePr>
          <p:nvPr/>
        </p:nvGraphicFramePr>
        <p:xfrm>
          <a:off x="3019743" y="2187575"/>
          <a:ext cx="3590925" cy="523875"/>
        </p:xfrm>
        <a:graphic>
          <a:graphicData uri="http://schemas.openxmlformats.org/presentationml/2006/ole">
            <p:oleObj spid="_x0000_s21506" name="Equation" r:id="rId4" imgW="1765080" imgH="253800" progId="Equation.DSMT4">
              <p:embed/>
            </p:oleObj>
          </a:graphicData>
        </a:graphic>
      </p:graphicFrame>
      <p:graphicFrame>
        <p:nvGraphicFramePr>
          <p:cNvPr id="21507" name="Object 10"/>
          <p:cNvGraphicFramePr>
            <a:graphicFrameLocks noChangeAspect="1"/>
          </p:cNvGraphicFramePr>
          <p:nvPr/>
        </p:nvGraphicFramePr>
        <p:xfrm>
          <a:off x="2890838" y="4191000"/>
          <a:ext cx="3105150" cy="885825"/>
        </p:xfrm>
        <a:graphic>
          <a:graphicData uri="http://schemas.openxmlformats.org/presentationml/2006/ole">
            <p:oleObj spid="_x0000_s21507" name="Equation" r:id="rId5" imgW="1498320" imgH="431640" progId="Equation.DSMT4">
              <p:embed/>
            </p:oleObj>
          </a:graphicData>
        </a:graphic>
      </p:graphicFrame>
      <p:sp>
        <p:nvSpPr>
          <p:cNvPr id="21515" name="Rectangle 11"/>
          <p:cNvSpPr>
            <a:spLocks noChangeArrowheads="1"/>
          </p:cNvSpPr>
          <p:nvPr/>
        </p:nvSpPr>
        <p:spPr bwMode="auto">
          <a:xfrm>
            <a:off x="1071563" y="4422775"/>
            <a:ext cx="163378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b="0">
                <a:solidFill>
                  <a:srgbClr val="0000FF"/>
                </a:solidFill>
              </a:rPr>
              <a:t>Then we have</a:t>
            </a:r>
          </a:p>
        </p:txBody>
      </p:sp>
      <p:sp>
        <p:nvSpPr>
          <p:cNvPr id="551948" name="Rectangle 12"/>
          <p:cNvSpPr>
            <a:spLocks noChangeArrowheads="1"/>
          </p:cNvSpPr>
          <p:nvPr/>
        </p:nvSpPr>
        <p:spPr bwMode="auto">
          <a:xfrm>
            <a:off x="2135188" y="0"/>
            <a:ext cx="4730750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b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Sources: </a:t>
            </a:r>
            <a:r>
              <a:rPr lang="en-US" sz="3600" b="0" dirty="0" err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TE</a:t>
            </a:r>
            <a:r>
              <a:rPr lang="en-US" sz="3600" b="0" i="1" baseline="-25000" dirty="0" err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z</a:t>
            </a:r>
            <a:r>
              <a:rPr lang="en-US" sz="3600" b="0" baseline="-25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600" b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(cont.)</a:t>
            </a:r>
          </a:p>
        </p:txBody>
      </p:sp>
      <p:sp>
        <p:nvSpPr>
          <p:cNvPr id="21517" name="Rectangle 15"/>
          <p:cNvSpPr>
            <a:spLocks noChangeArrowheads="1"/>
          </p:cNvSpPr>
          <p:nvPr/>
        </p:nvSpPr>
        <p:spPr bwMode="auto">
          <a:xfrm>
            <a:off x="563563" y="3444875"/>
            <a:ext cx="563487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b="0">
                <a:solidFill>
                  <a:srgbClr val="0000FF"/>
                </a:solidFill>
              </a:rPr>
              <a:t>This corresponds to a </a:t>
            </a:r>
            <a:r>
              <a:rPr lang="en-US" b="0" i="1">
                <a:solidFill>
                  <a:srgbClr val="FF0000"/>
                </a:solidFill>
              </a:rPr>
              <a:t>lumped</a:t>
            </a:r>
            <a:r>
              <a:rPr lang="en-US" b="0">
                <a:solidFill>
                  <a:srgbClr val="FF0000"/>
                </a:solidFill>
              </a:rPr>
              <a:t> parallel current source</a:t>
            </a:r>
            <a:r>
              <a:rPr lang="en-US" b="0">
                <a:solidFill>
                  <a:srgbClr val="0000FF"/>
                </a:solidFill>
              </a:rPr>
              <a:t>: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9317EFD-6D16-49D6-BDA5-4DA0F84D4CD7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3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53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53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53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2530" name="Object 9"/>
          <p:cNvGraphicFramePr>
            <a:graphicFrameLocks noChangeAspect="1"/>
          </p:cNvGraphicFramePr>
          <p:nvPr/>
        </p:nvGraphicFramePr>
        <p:xfrm>
          <a:off x="2957195" y="2747010"/>
          <a:ext cx="2763838" cy="523875"/>
        </p:xfrm>
        <a:graphic>
          <a:graphicData uri="http://schemas.openxmlformats.org/presentationml/2006/ole">
            <p:oleObj spid="_x0000_s22530" name="Equation" r:id="rId4" imgW="1358640" imgH="253800" progId="Equation.DSMT4">
              <p:embed/>
            </p:oleObj>
          </a:graphicData>
        </a:graphic>
      </p:graphicFrame>
      <p:graphicFrame>
        <p:nvGraphicFramePr>
          <p:cNvPr id="22531" name="Object 10"/>
          <p:cNvGraphicFramePr>
            <a:graphicFrameLocks noChangeAspect="1"/>
          </p:cNvGraphicFramePr>
          <p:nvPr/>
        </p:nvGraphicFramePr>
        <p:xfrm>
          <a:off x="3795078" y="4980940"/>
          <a:ext cx="1604962" cy="885825"/>
        </p:xfrm>
        <a:graphic>
          <a:graphicData uri="http://schemas.openxmlformats.org/presentationml/2006/ole">
            <p:oleObj spid="_x0000_s22531" name="Equation" r:id="rId5" imgW="774360" imgH="431640" progId="Equation.DSMT4">
              <p:embed/>
            </p:oleObj>
          </a:graphicData>
        </a:graphic>
      </p:graphicFrame>
      <p:sp>
        <p:nvSpPr>
          <p:cNvPr id="558092" name="Rectangle 12"/>
          <p:cNvSpPr>
            <a:spLocks noChangeArrowheads="1"/>
          </p:cNvSpPr>
          <p:nvPr/>
        </p:nvSpPr>
        <p:spPr bwMode="auto">
          <a:xfrm>
            <a:off x="2084388" y="0"/>
            <a:ext cx="4730750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b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Sources: </a:t>
            </a:r>
            <a:r>
              <a:rPr lang="en-US" sz="3600" b="0" dirty="0" err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TE</a:t>
            </a:r>
            <a:r>
              <a:rPr lang="en-US" sz="3600" b="0" i="1" baseline="-25000" dirty="0" err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z</a:t>
            </a:r>
            <a:r>
              <a:rPr lang="en-US" sz="3600" b="0" baseline="-25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600" b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(cont.)</a:t>
            </a:r>
          </a:p>
        </p:txBody>
      </p:sp>
      <p:sp>
        <p:nvSpPr>
          <p:cNvPr id="22539" name="Rectangle 15"/>
          <p:cNvSpPr>
            <a:spLocks noChangeArrowheads="1"/>
          </p:cNvSpPr>
          <p:nvPr/>
        </p:nvSpPr>
        <p:spPr bwMode="auto">
          <a:xfrm>
            <a:off x="484505" y="1166178"/>
            <a:ext cx="446147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Special case: </a:t>
            </a:r>
            <a:r>
              <a:rPr lang="en-US" sz="2000" b="0" dirty="0">
                <a:solidFill>
                  <a:srgbClr val="FF0000"/>
                </a:solidFill>
              </a:rPr>
              <a:t>vertical magnetic dipole</a:t>
            </a:r>
          </a:p>
        </p:txBody>
      </p:sp>
      <p:graphicFrame>
        <p:nvGraphicFramePr>
          <p:cNvPr id="22532" name="Object 16"/>
          <p:cNvGraphicFramePr>
            <a:graphicFrameLocks noChangeAspect="1"/>
          </p:cNvGraphicFramePr>
          <p:nvPr/>
        </p:nvGraphicFramePr>
        <p:xfrm>
          <a:off x="3663950" y="4044950"/>
          <a:ext cx="1973263" cy="573088"/>
        </p:xfrm>
        <a:graphic>
          <a:graphicData uri="http://schemas.openxmlformats.org/presentationml/2006/ole">
            <p:oleObj spid="_x0000_s22532" name="Equation" r:id="rId6" imgW="952200" imgH="279360" progId="Equation.DSMT4">
              <p:embed/>
            </p:oleObj>
          </a:graphicData>
        </a:graphic>
      </p:graphicFrame>
      <p:sp>
        <p:nvSpPr>
          <p:cNvPr id="22540" name="Text Box 17"/>
          <p:cNvSpPr txBox="1">
            <a:spLocks noChangeArrowheads="1"/>
          </p:cNvSpPr>
          <p:nvPr/>
        </p:nvSpPr>
        <p:spPr bwMode="auto">
          <a:xfrm>
            <a:off x="2704465" y="5215573"/>
            <a:ext cx="844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 dirty="0">
                <a:solidFill>
                  <a:srgbClr val="0000FF"/>
                </a:solidFill>
              </a:rPr>
              <a:t>Hence</a:t>
            </a:r>
          </a:p>
        </p:txBody>
      </p:sp>
      <p:sp>
        <p:nvSpPr>
          <p:cNvPr id="22541" name="AutoShape 18"/>
          <p:cNvSpPr>
            <a:spLocks noChangeArrowheads="1"/>
          </p:cNvSpPr>
          <p:nvPr/>
        </p:nvSpPr>
        <p:spPr bwMode="auto">
          <a:xfrm>
            <a:off x="2923540" y="4178300"/>
            <a:ext cx="518160" cy="254000"/>
          </a:xfrm>
          <a:prstGeom prst="rightArrow">
            <a:avLst>
              <a:gd name="adj1" fmla="val 50000"/>
              <a:gd name="adj2" fmla="val 76316"/>
            </a:avLst>
          </a:prstGeom>
          <a:solidFill>
            <a:srgbClr val="66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9317EFD-6D16-49D6-BDA5-4DA0F84D4CD7}" type="slidenum">
              <a:rPr lang="en-US" smtClean="0"/>
              <a:pPr/>
              <a:t>24</a:t>
            </a:fld>
            <a:endParaRPr lang="en-US"/>
          </a:p>
        </p:txBody>
      </p:sp>
      <p:graphicFrame>
        <p:nvGraphicFramePr>
          <p:cNvPr id="2" name="Object 9"/>
          <p:cNvGraphicFramePr>
            <a:graphicFrameLocks noChangeAspect="1"/>
          </p:cNvGraphicFramePr>
          <p:nvPr/>
        </p:nvGraphicFramePr>
        <p:xfrm>
          <a:off x="2385060" y="1781493"/>
          <a:ext cx="3643313" cy="523875"/>
        </p:xfrm>
        <a:graphic>
          <a:graphicData uri="http://schemas.openxmlformats.org/presentationml/2006/ole">
            <p:oleObj spid="_x0000_s22533" name="Equation" r:id="rId7" imgW="1790640" imgH="2538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876550" y="0"/>
            <a:ext cx="2901950" cy="6127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Summary</a:t>
            </a:r>
          </a:p>
        </p:txBody>
      </p:sp>
      <p:sp>
        <p:nvSpPr>
          <p:cNvPr id="23560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56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562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563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3554" name="Object 8"/>
          <p:cNvGraphicFramePr>
            <a:graphicFrameLocks noChangeAspect="1"/>
          </p:cNvGraphicFramePr>
          <p:nvPr/>
        </p:nvGraphicFramePr>
        <p:xfrm>
          <a:off x="1049973" y="2264728"/>
          <a:ext cx="1463675" cy="2057400"/>
        </p:xfrm>
        <a:graphic>
          <a:graphicData uri="http://schemas.openxmlformats.org/presentationml/2006/ole">
            <p:oleObj spid="_x0000_s71682" name="Equation" r:id="rId4" imgW="672840" imgH="939600" progId="Equation.DSMT4">
              <p:embed/>
            </p:oleObj>
          </a:graphicData>
        </a:graphic>
      </p:graphicFrame>
      <p:graphicFrame>
        <p:nvGraphicFramePr>
          <p:cNvPr id="23555" name="Object 9"/>
          <p:cNvGraphicFramePr>
            <a:graphicFrameLocks noChangeAspect="1"/>
          </p:cNvGraphicFramePr>
          <p:nvPr/>
        </p:nvGraphicFramePr>
        <p:xfrm>
          <a:off x="3667760" y="2226628"/>
          <a:ext cx="1557338" cy="1082675"/>
        </p:xfrm>
        <a:graphic>
          <a:graphicData uri="http://schemas.openxmlformats.org/presentationml/2006/ole">
            <p:oleObj spid="_x0000_s71683" name="Equation" r:id="rId5" imgW="761760" imgH="533160" progId="Equation.DSMT4">
              <p:embed/>
            </p:oleObj>
          </a:graphicData>
        </a:graphic>
      </p:graphicFrame>
      <p:graphicFrame>
        <p:nvGraphicFramePr>
          <p:cNvPr id="23556" name="Object 10"/>
          <p:cNvGraphicFramePr>
            <a:graphicFrameLocks noChangeAspect="1"/>
          </p:cNvGraphicFramePr>
          <p:nvPr/>
        </p:nvGraphicFramePr>
        <p:xfrm>
          <a:off x="3689985" y="3449003"/>
          <a:ext cx="1587500" cy="1119187"/>
        </p:xfrm>
        <a:graphic>
          <a:graphicData uri="http://schemas.openxmlformats.org/presentationml/2006/ole">
            <p:oleObj spid="_x0000_s71684" name="Equation" r:id="rId6" imgW="749160" imgH="533160" progId="Equation.DSMT4">
              <p:embed/>
            </p:oleObj>
          </a:graphicData>
        </a:graphic>
      </p:graphicFrame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9317EFD-6D16-49D6-BDA5-4DA0F84D4CD7}" type="slidenum">
              <a:rPr lang="en-US" smtClean="0"/>
              <a:pPr/>
              <a:t>25</a:t>
            </a:fld>
            <a:endParaRPr lang="en-US"/>
          </a:p>
        </p:txBody>
      </p:sp>
      <p:graphicFrame>
        <p:nvGraphicFramePr>
          <p:cNvPr id="70663" name="Object 0"/>
          <p:cNvGraphicFramePr>
            <a:graphicFrameLocks noChangeAspect="1"/>
          </p:cNvGraphicFramePr>
          <p:nvPr/>
        </p:nvGraphicFramePr>
        <p:xfrm>
          <a:off x="6088698" y="2415540"/>
          <a:ext cx="1768475" cy="769938"/>
        </p:xfrm>
        <a:graphic>
          <a:graphicData uri="http://schemas.openxmlformats.org/presentationml/2006/ole">
            <p:oleObj spid="_x0000_s71685" name="Equation" r:id="rId7" imgW="990360" imgH="431640" progId="Equation.DSMT4">
              <p:embed/>
            </p:oleObj>
          </a:graphicData>
        </a:graphic>
      </p:graphicFrame>
      <p:graphicFrame>
        <p:nvGraphicFramePr>
          <p:cNvPr id="70664" name="Object 3"/>
          <p:cNvGraphicFramePr>
            <a:graphicFrameLocks noChangeAspect="1"/>
          </p:cNvGraphicFramePr>
          <p:nvPr/>
        </p:nvGraphicFramePr>
        <p:xfrm>
          <a:off x="6071235" y="3545840"/>
          <a:ext cx="1800225" cy="808038"/>
        </p:xfrm>
        <a:graphic>
          <a:graphicData uri="http://schemas.openxmlformats.org/presentationml/2006/ole">
            <p:oleObj spid="_x0000_s71686" name="Equation" r:id="rId8" imgW="1015920" imgH="457200" progId="Equation.DSMT4">
              <p:embed/>
            </p:oleObj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3934460" y="1793240"/>
            <a:ext cx="10599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Horizontal</a:t>
            </a:r>
            <a:endParaRPr lang="en-US" sz="1400" dirty="0"/>
          </a:p>
        </p:txBody>
      </p:sp>
      <p:sp>
        <p:nvSpPr>
          <p:cNvPr id="19" name="TextBox 18"/>
          <p:cNvSpPr txBox="1"/>
          <p:nvPr/>
        </p:nvSpPr>
        <p:spPr>
          <a:xfrm>
            <a:off x="6550660" y="1831340"/>
            <a:ext cx="8224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Vertical</a:t>
            </a:r>
            <a:endParaRPr lang="en-US" sz="1400" dirty="0"/>
          </a:p>
        </p:txBody>
      </p:sp>
      <p:sp>
        <p:nvSpPr>
          <p:cNvPr id="17" name="TextBox 16"/>
          <p:cNvSpPr txBox="1"/>
          <p:nvPr/>
        </p:nvSpPr>
        <p:spPr>
          <a:xfrm>
            <a:off x="2451100" y="914400"/>
            <a:ext cx="40831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Results for 3D (volumetric) sources</a:t>
            </a:r>
            <a:endParaRPr lang="en-US" dirty="0"/>
          </a:p>
        </p:txBody>
      </p:sp>
      <p:sp>
        <p:nvSpPr>
          <p:cNvPr id="20" name="Text Box 14"/>
          <p:cNvSpPr txBox="1">
            <a:spLocks noChangeArrowheads="1"/>
          </p:cNvSpPr>
          <p:nvPr/>
        </p:nvSpPr>
        <p:spPr bwMode="auto">
          <a:xfrm>
            <a:off x="4660940" y="5294313"/>
            <a:ext cx="2887329" cy="8617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b="0" i="1" dirty="0" smtClean="0">
                <a:solidFill>
                  <a:srgbClr val="0000FF"/>
                </a:solidFill>
              </a:rPr>
              <a:t>Distributed</a:t>
            </a:r>
            <a:r>
              <a:rPr lang="en-US" b="0" dirty="0" smtClean="0">
                <a:solidFill>
                  <a:srgbClr val="0000FF"/>
                </a:solidFill>
              </a:rPr>
              <a:t> </a:t>
            </a:r>
            <a:r>
              <a:rPr lang="en-US" b="0" i="1" dirty="0" smtClean="0">
                <a:solidFill>
                  <a:srgbClr val="0000FF"/>
                </a:solidFill>
              </a:rPr>
              <a:t>sources:</a:t>
            </a:r>
          </a:p>
          <a:p>
            <a:pPr algn="ctr"/>
            <a:r>
              <a:rPr lang="en-US" sz="1600" b="0" i="1" dirty="0" smtClean="0">
                <a:solidFill>
                  <a:srgbClr val="0000FF"/>
                </a:solidFill>
              </a:rPr>
              <a:t>either parallel current sources</a:t>
            </a:r>
          </a:p>
          <a:p>
            <a:pPr algn="ctr"/>
            <a:r>
              <a:rPr lang="en-US" sz="1600" b="0" i="1" dirty="0" smtClean="0">
                <a:solidFill>
                  <a:srgbClr val="0000FF"/>
                </a:solidFill>
              </a:rPr>
              <a:t> or series voltage sources</a:t>
            </a:r>
            <a:endParaRPr lang="en-US" sz="1600" b="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876550" y="0"/>
            <a:ext cx="2901950" cy="6127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Summary</a:t>
            </a:r>
          </a:p>
        </p:txBody>
      </p:sp>
      <p:sp>
        <p:nvSpPr>
          <p:cNvPr id="23560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56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562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563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3554" name="Object 8"/>
          <p:cNvGraphicFramePr>
            <a:graphicFrameLocks noChangeAspect="1"/>
          </p:cNvGraphicFramePr>
          <p:nvPr/>
        </p:nvGraphicFramePr>
        <p:xfrm>
          <a:off x="1171893" y="2366328"/>
          <a:ext cx="1463675" cy="2057400"/>
        </p:xfrm>
        <a:graphic>
          <a:graphicData uri="http://schemas.openxmlformats.org/presentationml/2006/ole">
            <p:oleObj spid="_x0000_s70658" name="Equation" r:id="rId4" imgW="672840" imgH="939600" progId="Equation.DSMT4">
              <p:embed/>
            </p:oleObj>
          </a:graphicData>
        </a:graphic>
      </p:graphicFrame>
      <p:graphicFrame>
        <p:nvGraphicFramePr>
          <p:cNvPr id="23555" name="Object 9"/>
          <p:cNvGraphicFramePr>
            <a:graphicFrameLocks noChangeAspect="1"/>
          </p:cNvGraphicFramePr>
          <p:nvPr/>
        </p:nvGraphicFramePr>
        <p:xfrm>
          <a:off x="3789680" y="2353628"/>
          <a:ext cx="1557338" cy="1031875"/>
        </p:xfrm>
        <a:graphic>
          <a:graphicData uri="http://schemas.openxmlformats.org/presentationml/2006/ole">
            <p:oleObj spid="_x0000_s70659" name="Equation" r:id="rId5" imgW="761760" imgH="507960" progId="Equation.DSMT4">
              <p:embed/>
            </p:oleObj>
          </a:graphicData>
        </a:graphic>
      </p:graphicFrame>
      <p:graphicFrame>
        <p:nvGraphicFramePr>
          <p:cNvPr id="23556" name="Object 10"/>
          <p:cNvGraphicFramePr>
            <a:graphicFrameLocks noChangeAspect="1"/>
          </p:cNvGraphicFramePr>
          <p:nvPr/>
        </p:nvGraphicFramePr>
        <p:xfrm>
          <a:off x="3735705" y="3590290"/>
          <a:ext cx="1587500" cy="1065213"/>
        </p:xfrm>
        <a:graphic>
          <a:graphicData uri="http://schemas.openxmlformats.org/presentationml/2006/ole">
            <p:oleObj spid="_x0000_s70660" name="Equation" r:id="rId6" imgW="749160" imgH="507960" progId="Equation.DSMT4">
              <p:embed/>
            </p:oleObj>
          </a:graphicData>
        </a:graphic>
      </p:graphicFrame>
      <p:sp>
        <p:nvSpPr>
          <p:cNvPr id="23565" name="Text Box 14"/>
          <p:cNvSpPr txBox="1">
            <a:spLocks noChangeArrowheads="1"/>
          </p:cNvSpPr>
          <p:nvPr/>
        </p:nvSpPr>
        <p:spPr bwMode="auto">
          <a:xfrm>
            <a:off x="4762540" y="5332413"/>
            <a:ext cx="2887329" cy="8617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b="0" i="1" dirty="0" smtClean="0">
                <a:solidFill>
                  <a:srgbClr val="0000FF"/>
                </a:solidFill>
              </a:rPr>
              <a:t>Lumped</a:t>
            </a:r>
            <a:r>
              <a:rPr lang="en-US" b="0" dirty="0" smtClean="0">
                <a:solidFill>
                  <a:srgbClr val="0000FF"/>
                </a:solidFill>
              </a:rPr>
              <a:t> </a:t>
            </a:r>
            <a:r>
              <a:rPr lang="en-US" b="0" i="1" dirty="0" smtClean="0">
                <a:solidFill>
                  <a:srgbClr val="0000FF"/>
                </a:solidFill>
              </a:rPr>
              <a:t>sources:</a:t>
            </a:r>
          </a:p>
          <a:p>
            <a:pPr algn="ctr"/>
            <a:r>
              <a:rPr lang="en-US" sz="1600" b="0" i="1" dirty="0" smtClean="0">
                <a:solidFill>
                  <a:srgbClr val="0000FF"/>
                </a:solidFill>
              </a:rPr>
              <a:t>either parallel current sources</a:t>
            </a:r>
          </a:p>
          <a:p>
            <a:pPr algn="ctr"/>
            <a:r>
              <a:rPr lang="en-US" sz="1600" b="0" i="1" dirty="0" smtClean="0">
                <a:solidFill>
                  <a:srgbClr val="0000FF"/>
                </a:solidFill>
              </a:rPr>
              <a:t> or series voltage sources</a:t>
            </a:r>
            <a:endParaRPr lang="en-US" sz="1600" b="0" dirty="0">
              <a:solidFill>
                <a:srgbClr val="0000FF"/>
              </a:solidFill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9317EFD-6D16-49D6-BDA5-4DA0F84D4CD7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2654300" y="977900"/>
            <a:ext cx="36086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Results for 2D (planar) sources</a:t>
            </a:r>
            <a:endParaRPr lang="en-US" dirty="0"/>
          </a:p>
        </p:txBody>
      </p:sp>
      <p:graphicFrame>
        <p:nvGraphicFramePr>
          <p:cNvPr id="70663" name="Object 0"/>
          <p:cNvGraphicFramePr>
            <a:graphicFrameLocks noChangeAspect="1"/>
          </p:cNvGraphicFramePr>
          <p:nvPr/>
        </p:nvGraphicFramePr>
        <p:xfrm>
          <a:off x="6223318" y="2504246"/>
          <a:ext cx="1770061" cy="770132"/>
        </p:xfrm>
        <a:graphic>
          <a:graphicData uri="http://schemas.openxmlformats.org/presentationml/2006/ole">
            <p:oleObj spid="_x0000_s70663" name="Equation" r:id="rId7" imgW="990360" imgH="431640" progId="Equation.DSMT4">
              <p:embed/>
            </p:oleObj>
          </a:graphicData>
        </a:graphic>
      </p:graphicFrame>
      <p:graphicFrame>
        <p:nvGraphicFramePr>
          <p:cNvPr id="70664" name="Object 3"/>
          <p:cNvGraphicFramePr>
            <a:graphicFrameLocks noChangeAspect="1"/>
          </p:cNvGraphicFramePr>
          <p:nvPr/>
        </p:nvGraphicFramePr>
        <p:xfrm>
          <a:off x="6204269" y="3634740"/>
          <a:ext cx="1776249" cy="808038"/>
        </p:xfrm>
        <a:graphic>
          <a:graphicData uri="http://schemas.openxmlformats.org/presentationml/2006/ole">
            <p:oleObj spid="_x0000_s70664" name="Equation" r:id="rId8" imgW="1002960" imgH="457200" progId="Equation.DSMT4">
              <p:embed/>
            </p:oleObj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4056380" y="1894840"/>
            <a:ext cx="10599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Horizontal</a:t>
            </a:r>
            <a:endParaRPr lang="en-US" sz="1400" dirty="0"/>
          </a:p>
        </p:txBody>
      </p:sp>
      <p:sp>
        <p:nvSpPr>
          <p:cNvPr id="19" name="TextBox 18"/>
          <p:cNvSpPr txBox="1"/>
          <p:nvPr/>
        </p:nvSpPr>
        <p:spPr>
          <a:xfrm>
            <a:off x="6672580" y="1932940"/>
            <a:ext cx="8224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Vertical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7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09788" y="0"/>
            <a:ext cx="4691062" cy="6381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Summary (cont.)</a:t>
            </a:r>
          </a:p>
        </p:txBody>
      </p:sp>
      <p:sp>
        <p:nvSpPr>
          <p:cNvPr id="24583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458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458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458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9317EFD-6D16-49D6-BDA5-4DA0F84D4CD7}" type="slidenum">
              <a:rPr lang="en-US" smtClean="0"/>
              <a:pPr/>
              <a:t>27</a:t>
            </a:fld>
            <a:endParaRPr lang="en-US"/>
          </a:p>
        </p:txBody>
      </p:sp>
      <p:grpSp>
        <p:nvGrpSpPr>
          <p:cNvPr id="48" name="Group 47"/>
          <p:cNvGrpSpPr/>
          <p:nvPr/>
        </p:nvGrpSpPr>
        <p:grpSpPr>
          <a:xfrm>
            <a:off x="973138" y="1244600"/>
            <a:ext cx="2668588" cy="4292600"/>
            <a:chOff x="1354138" y="1168400"/>
            <a:chExt cx="2668588" cy="4292600"/>
          </a:xfrm>
        </p:grpSpPr>
        <p:sp>
          <p:nvSpPr>
            <p:cNvPr id="39" name="Line 20"/>
            <p:cNvSpPr>
              <a:spLocks noChangeShapeType="1"/>
            </p:cNvSpPr>
            <p:nvPr/>
          </p:nvSpPr>
          <p:spPr bwMode="auto">
            <a:xfrm>
              <a:off x="2562225" y="3440114"/>
              <a:ext cx="1392238" cy="317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aphicFrame>
          <p:nvGraphicFramePr>
            <p:cNvPr id="40" name="Object 22"/>
            <p:cNvGraphicFramePr>
              <a:graphicFrameLocks noChangeAspect="1"/>
            </p:cNvGraphicFramePr>
            <p:nvPr/>
          </p:nvGraphicFramePr>
          <p:xfrm>
            <a:off x="2562225" y="1293300"/>
            <a:ext cx="1349375" cy="481525"/>
          </p:xfrm>
          <a:graphic>
            <a:graphicData uri="http://schemas.openxmlformats.org/presentationml/2006/ole">
              <p:oleObj spid="_x0000_s66569" name="Equation" r:id="rId4" imgW="571320" imgH="203040" progId="Equation.DSMT4">
                <p:embed/>
              </p:oleObj>
            </a:graphicData>
          </a:graphic>
        </p:graphicFrame>
        <p:graphicFrame>
          <p:nvGraphicFramePr>
            <p:cNvPr id="41" name="Object 24"/>
            <p:cNvGraphicFramePr>
              <a:graphicFrameLocks noChangeAspect="1"/>
            </p:cNvGraphicFramePr>
            <p:nvPr/>
          </p:nvGraphicFramePr>
          <p:xfrm>
            <a:off x="2886075" y="3800245"/>
            <a:ext cx="771525" cy="457430"/>
          </p:xfrm>
          <a:graphic>
            <a:graphicData uri="http://schemas.openxmlformats.org/presentationml/2006/ole">
              <p:oleObj spid="_x0000_s66570" name="Equation" r:id="rId5" imgW="342720" imgH="203040" progId="Equation.DSMT4">
                <p:embed/>
              </p:oleObj>
            </a:graphicData>
          </a:graphic>
        </p:graphicFrame>
        <p:graphicFrame>
          <p:nvGraphicFramePr>
            <p:cNvPr id="42" name="Object 25"/>
            <p:cNvGraphicFramePr>
              <a:graphicFrameLocks noChangeAspect="1"/>
            </p:cNvGraphicFramePr>
            <p:nvPr/>
          </p:nvGraphicFramePr>
          <p:xfrm>
            <a:off x="1354138" y="1743075"/>
            <a:ext cx="984250" cy="473075"/>
          </p:xfrm>
          <a:graphic>
            <a:graphicData uri="http://schemas.openxmlformats.org/presentationml/2006/ole">
              <p:oleObj spid="_x0000_s66571" name="Equation" r:id="rId6" imgW="342720" imgH="164880" progId="Equation.DSMT4">
                <p:embed/>
              </p:oleObj>
            </a:graphicData>
          </a:graphic>
        </p:graphicFrame>
        <p:sp>
          <p:nvSpPr>
            <p:cNvPr id="43" name="Oval 26"/>
            <p:cNvSpPr>
              <a:spLocks noChangeArrowheads="1"/>
            </p:cNvSpPr>
            <p:nvPr/>
          </p:nvSpPr>
          <p:spPr bwMode="auto">
            <a:xfrm>
              <a:off x="2978151" y="3146426"/>
              <a:ext cx="554038" cy="534988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4" name="Line 27"/>
            <p:cNvSpPr>
              <a:spLocks noChangeShapeType="1"/>
            </p:cNvSpPr>
            <p:nvPr/>
          </p:nvSpPr>
          <p:spPr bwMode="auto">
            <a:xfrm flipH="1">
              <a:off x="3081338" y="3424239"/>
              <a:ext cx="34925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none" w="sm" len="sm"/>
              <a:tailEnd type="triangle" w="lg" len="lg"/>
            </a:ln>
            <a:effectLst/>
          </p:spPr>
          <p:txBody>
            <a:bodyPr wrap="none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cxnSp>
          <p:nvCxnSpPr>
            <p:cNvPr id="32" name="Straight Arrow Connector 31"/>
            <p:cNvCxnSpPr/>
            <p:nvPr/>
          </p:nvCxnSpPr>
          <p:spPr bwMode="auto">
            <a:xfrm flipV="1">
              <a:off x="2541327" y="1938929"/>
              <a:ext cx="0" cy="436729"/>
            </a:xfrm>
            <a:prstGeom prst="straightConnector1">
              <a:avLst/>
            </a:prstGeom>
            <a:solidFill>
              <a:srgbClr val="00FFFF"/>
            </a:solidFill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46" name="Straight Connector 45"/>
            <p:cNvCxnSpPr/>
            <p:nvPr/>
          </p:nvCxnSpPr>
          <p:spPr bwMode="auto">
            <a:xfrm>
              <a:off x="2552700" y="1168400"/>
              <a:ext cx="0" cy="427990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7" name="Oval 18"/>
            <p:cNvSpPr>
              <a:spLocks noChangeArrowheads="1"/>
            </p:cNvSpPr>
            <p:nvPr/>
          </p:nvSpPr>
          <p:spPr bwMode="auto">
            <a:xfrm>
              <a:off x="2481263" y="4425951"/>
              <a:ext cx="150813" cy="149225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cxnSp>
          <p:nvCxnSpPr>
            <p:cNvPr id="47" name="Straight Connector 46"/>
            <p:cNvCxnSpPr/>
            <p:nvPr/>
          </p:nvCxnSpPr>
          <p:spPr bwMode="auto">
            <a:xfrm>
              <a:off x="3949700" y="1181100"/>
              <a:ext cx="0" cy="427990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8" name="Oval 19"/>
            <p:cNvSpPr>
              <a:spLocks noChangeArrowheads="1"/>
            </p:cNvSpPr>
            <p:nvPr/>
          </p:nvSpPr>
          <p:spPr bwMode="auto">
            <a:xfrm>
              <a:off x="3871913" y="4414839"/>
              <a:ext cx="150813" cy="149225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6" name="Oval 15"/>
            <p:cNvSpPr>
              <a:spLocks noChangeArrowheads="1"/>
            </p:cNvSpPr>
            <p:nvPr/>
          </p:nvSpPr>
          <p:spPr bwMode="auto">
            <a:xfrm>
              <a:off x="3884613" y="2530476"/>
              <a:ext cx="125413" cy="136525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5" name="Oval 14"/>
            <p:cNvSpPr>
              <a:spLocks noChangeArrowheads="1"/>
            </p:cNvSpPr>
            <p:nvPr/>
          </p:nvSpPr>
          <p:spPr bwMode="auto">
            <a:xfrm>
              <a:off x="2493963" y="2554289"/>
              <a:ext cx="125413" cy="123825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4770438" y="1295400"/>
            <a:ext cx="2668588" cy="4292600"/>
            <a:chOff x="4351338" y="1397000"/>
            <a:chExt cx="2668588" cy="4292600"/>
          </a:xfrm>
        </p:grpSpPr>
        <p:graphicFrame>
          <p:nvGraphicFramePr>
            <p:cNvPr id="51" name="Object 22"/>
            <p:cNvGraphicFramePr>
              <a:graphicFrameLocks noChangeAspect="1"/>
            </p:cNvGraphicFramePr>
            <p:nvPr/>
          </p:nvGraphicFramePr>
          <p:xfrm>
            <a:off x="5584825" y="1530964"/>
            <a:ext cx="1323975" cy="472461"/>
          </p:xfrm>
          <a:graphic>
            <a:graphicData uri="http://schemas.openxmlformats.org/presentationml/2006/ole">
              <p:oleObj spid="_x0000_s66572" name="Equation" r:id="rId7" imgW="571320" imgH="203040" progId="Equation.DSMT4">
                <p:embed/>
              </p:oleObj>
            </a:graphicData>
          </a:graphic>
        </p:graphicFrame>
        <p:graphicFrame>
          <p:nvGraphicFramePr>
            <p:cNvPr id="52" name="Object 24"/>
            <p:cNvGraphicFramePr>
              <a:graphicFrameLocks noChangeAspect="1"/>
            </p:cNvGraphicFramePr>
            <p:nvPr/>
          </p:nvGraphicFramePr>
          <p:xfrm>
            <a:off x="5851843" y="3936999"/>
            <a:ext cx="857207" cy="473075"/>
          </p:xfrm>
          <a:graphic>
            <a:graphicData uri="http://schemas.openxmlformats.org/presentationml/2006/ole">
              <p:oleObj spid="_x0000_s66573" name="Equation" r:id="rId8" imgW="368280" imgH="203040" progId="Equation.DSMT4">
                <p:embed/>
              </p:oleObj>
            </a:graphicData>
          </a:graphic>
        </p:graphicFrame>
        <p:graphicFrame>
          <p:nvGraphicFramePr>
            <p:cNvPr id="53" name="Object 25"/>
            <p:cNvGraphicFramePr>
              <a:graphicFrameLocks noChangeAspect="1"/>
            </p:cNvGraphicFramePr>
            <p:nvPr/>
          </p:nvGraphicFramePr>
          <p:xfrm>
            <a:off x="4351338" y="1971675"/>
            <a:ext cx="984250" cy="473075"/>
          </p:xfrm>
          <a:graphic>
            <a:graphicData uri="http://schemas.openxmlformats.org/presentationml/2006/ole">
              <p:oleObj spid="_x0000_s66574" name="Equation" r:id="rId9" imgW="342720" imgH="164880" progId="Equation.DSMT4">
                <p:embed/>
              </p:oleObj>
            </a:graphicData>
          </a:graphic>
        </p:graphicFrame>
        <p:cxnSp>
          <p:nvCxnSpPr>
            <p:cNvPr id="56" name="Straight Arrow Connector 55"/>
            <p:cNvCxnSpPr/>
            <p:nvPr/>
          </p:nvCxnSpPr>
          <p:spPr bwMode="auto">
            <a:xfrm flipV="1">
              <a:off x="5548687" y="2167529"/>
              <a:ext cx="0" cy="436729"/>
            </a:xfrm>
            <a:prstGeom prst="straightConnector1">
              <a:avLst/>
            </a:prstGeom>
            <a:solidFill>
              <a:srgbClr val="00FFFF"/>
            </a:solidFill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57" name="Straight Connector 56"/>
            <p:cNvCxnSpPr/>
            <p:nvPr/>
          </p:nvCxnSpPr>
          <p:spPr bwMode="auto">
            <a:xfrm>
              <a:off x="5549900" y="1397000"/>
              <a:ext cx="0" cy="427990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8" name="Oval 18"/>
            <p:cNvSpPr>
              <a:spLocks noChangeArrowheads="1"/>
            </p:cNvSpPr>
            <p:nvPr/>
          </p:nvSpPr>
          <p:spPr bwMode="auto">
            <a:xfrm>
              <a:off x="5478463" y="4654551"/>
              <a:ext cx="150813" cy="149225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cxnSp>
          <p:nvCxnSpPr>
            <p:cNvPr id="59" name="Straight Connector 58"/>
            <p:cNvCxnSpPr/>
            <p:nvPr/>
          </p:nvCxnSpPr>
          <p:spPr bwMode="auto">
            <a:xfrm>
              <a:off x="6946900" y="1409700"/>
              <a:ext cx="0" cy="427990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60" name="Oval 19"/>
            <p:cNvSpPr>
              <a:spLocks noChangeArrowheads="1"/>
            </p:cNvSpPr>
            <p:nvPr/>
          </p:nvSpPr>
          <p:spPr bwMode="auto">
            <a:xfrm>
              <a:off x="6869113" y="4643439"/>
              <a:ext cx="150813" cy="149225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1" name="Oval 15"/>
            <p:cNvSpPr>
              <a:spLocks noChangeArrowheads="1"/>
            </p:cNvSpPr>
            <p:nvPr/>
          </p:nvSpPr>
          <p:spPr bwMode="auto">
            <a:xfrm>
              <a:off x="6881813" y="2759076"/>
              <a:ext cx="125413" cy="136525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2" name="Oval 14"/>
            <p:cNvSpPr>
              <a:spLocks noChangeArrowheads="1"/>
            </p:cNvSpPr>
            <p:nvPr/>
          </p:nvSpPr>
          <p:spPr bwMode="auto">
            <a:xfrm>
              <a:off x="5491163" y="2782889"/>
              <a:ext cx="125413" cy="123825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4" name="Oval 26"/>
            <p:cNvSpPr>
              <a:spLocks noChangeArrowheads="1"/>
            </p:cNvSpPr>
            <p:nvPr/>
          </p:nvSpPr>
          <p:spPr bwMode="auto">
            <a:xfrm>
              <a:off x="5264151" y="3375026"/>
              <a:ext cx="554038" cy="534988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5397500" y="3314700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/>
                <a:t>+</a:t>
              </a:r>
              <a:endParaRPr lang="en-US" b="0" dirty="0"/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5422900" y="3568700"/>
              <a:ext cx="2616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/>
                <a:t>-</a:t>
              </a:r>
              <a:endParaRPr lang="en-US" b="0" dirty="0"/>
            </a:p>
          </p:txBody>
        </p:sp>
      </p:grpSp>
      <p:sp>
        <p:nvSpPr>
          <p:cNvPr id="66" name="TextBox 65"/>
          <p:cNvSpPr txBox="1"/>
          <p:nvPr/>
        </p:nvSpPr>
        <p:spPr>
          <a:xfrm>
            <a:off x="3835400" y="736600"/>
            <a:ext cx="1505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TEN Models</a:t>
            </a:r>
            <a:endParaRPr lang="en-US" dirty="0"/>
          </a:p>
        </p:txBody>
      </p:sp>
      <p:graphicFrame>
        <p:nvGraphicFramePr>
          <p:cNvPr id="66576" name="Object 1"/>
          <p:cNvGraphicFramePr>
            <a:graphicFrameLocks noChangeAspect="1"/>
          </p:cNvGraphicFramePr>
          <p:nvPr/>
        </p:nvGraphicFramePr>
        <p:xfrm>
          <a:off x="1517333" y="5809786"/>
          <a:ext cx="2681287" cy="766909"/>
        </p:xfrm>
        <a:graphic>
          <a:graphicData uri="http://schemas.openxmlformats.org/presentationml/2006/ole">
            <p:oleObj spid="_x0000_s66576" name="Equation" r:id="rId10" imgW="1777680" imgH="507960" progId="Equation.DSMT4">
              <p:embed/>
            </p:oleObj>
          </a:graphicData>
        </a:graphic>
      </p:graphicFrame>
      <p:graphicFrame>
        <p:nvGraphicFramePr>
          <p:cNvPr id="66578" name="Object 1"/>
          <p:cNvGraphicFramePr>
            <a:graphicFrameLocks noChangeAspect="1"/>
          </p:cNvGraphicFramePr>
          <p:nvPr/>
        </p:nvGraphicFramePr>
        <p:xfrm>
          <a:off x="5453063" y="5811005"/>
          <a:ext cx="2662237" cy="745370"/>
        </p:xfrm>
        <a:graphic>
          <a:graphicData uri="http://schemas.openxmlformats.org/presentationml/2006/ole">
            <p:oleObj spid="_x0000_s66578" name="Equation" r:id="rId11" imgW="1815840" imgH="5079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7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09788" y="0"/>
            <a:ext cx="4691062" cy="6381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Summary (cont.)</a:t>
            </a:r>
          </a:p>
        </p:txBody>
      </p:sp>
      <p:sp>
        <p:nvSpPr>
          <p:cNvPr id="24583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458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458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458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9317EFD-6D16-49D6-BDA5-4DA0F84D4CD7}" type="slidenum">
              <a:rPr lang="en-US" smtClean="0"/>
              <a:pPr/>
              <a:t>28</a:t>
            </a:fld>
            <a:endParaRPr lang="en-US"/>
          </a:p>
        </p:txBody>
      </p:sp>
      <p:grpSp>
        <p:nvGrpSpPr>
          <p:cNvPr id="2" name="Group 47"/>
          <p:cNvGrpSpPr/>
          <p:nvPr/>
        </p:nvGrpSpPr>
        <p:grpSpPr>
          <a:xfrm>
            <a:off x="1059498" y="1612900"/>
            <a:ext cx="2503488" cy="4292600"/>
            <a:chOff x="1519238" y="1168400"/>
            <a:chExt cx="2503488" cy="4292600"/>
          </a:xfrm>
        </p:grpSpPr>
        <p:sp>
          <p:nvSpPr>
            <p:cNvPr id="39" name="Line 20"/>
            <p:cNvSpPr>
              <a:spLocks noChangeShapeType="1"/>
            </p:cNvSpPr>
            <p:nvPr/>
          </p:nvSpPr>
          <p:spPr bwMode="auto">
            <a:xfrm>
              <a:off x="2562225" y="3440114"/>
              <a:ext cx="1392238" cy="317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aphicFrame>
          <p:nvGraphicFramePr>
            <p:cNvPr id="40" name="Object 22"/>
            <p:cNvGraphicFramePr>
              <a:graphicFrameLocks noChangeAspect="1"/>
            </p:cNvGraphicFramePr>
            <p:nvPr/>
          </p:nvGraphicFramePr>
          <p:xfrm>
            <a:off x="2549525" y="1297832"/>
            <a:ext cx="1336675" cy="476993"/>
          </p:xfrm>
          <a:graphic>
            <a:graphicData uri="http://schemas.openxmlformats.org/presentationml/2006/ole">
              <p:oleObj spid="_x0000_s67586" name="Equation" r:id="rId4" imgW="571320" imgH="203040" progId="Equation.DSMT4">
                <p:embed/>
              </p:oleObj>
            </a:graphicData>
          </a:graphic>
        </p:graphicFrame>
        <p:graphicFrame>
          <p:nvGraphicFramePr>
            <p:cNvPr id="41" name="Object 24"/>
            <p:cNvGraphicFramePr>
              <a:graphicFrameLocks noChangeAspect="1"/>
            </p:cNvGraphicFramePr>
            <p:nvPr/>
          </p:nvGraphicFramePr>
          <p:xfrm>
            <a:off x="2924810" y="3839210"/>
            <a:ext cx="714375" cy="400050"/>
          </p:xfrm>
          <a:graphic>
            <a:graphicData uri="http://schemas.openxmlformats.org/presentationml/2006/ole">
              <p:oleObj spid="_x0000_s67587" name="Equation" r:id="rId5" imgW="317160" imgH="177480" progId="Equation.DSMT4">
                <p:embed/>
              </p:oleObj>
            </a:graphicData>
          </a:graphic>
        </p:graphicFrame>
        <p:graphicFrame>
          <p:nvGraphicFramePr>
            <p:cNvPr id="42" name="Object 25"/>
            <p:cNvGraphicFramePr>
              <a:graphicFrameLocks noChangeAspect="1"/>
            </p:cNvGraphicFramePr>
            <p:nvPr/>
          </p:nvGraphicFramePr>
          <p:xfrm>
            <a:off x="1519238" y="1757511"/>
            <a:ext cx="868362" cy="512614"/>
          </p:xfrm>
          <a:graphic>
            <a:graphicData uri="http://schemas.openxmlformats.org/presentationml/2006/ole">
              <p:oleObj spid="_x0000_s67588" name="Equation" r:id="rId6" imgW="342720" imgH="203040" progId="Equation.DSMT4">
                <p:embed/>
              </p:oleObj>
            </a:graphicData>
          </a:graphic>
        </p:graphicFrame>
        <p:sp>
          <p:nvSpPr>
            <p:cNvPr id="43" name="Oval 26"/>
            <p:cNvSpPr>
              <a:spLocks noChangeArrowheads="1"/>
            </p:cNvSpPr>
            <p:nvPr/>
          </p:nvSpPr>
          <p:spPr bwMode="auto">
            <a:xfrm>
              <a:off x="2978151" y="3146426"/>
              <a:ext cx="554038" cy="534988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4" name="Line 27"/>
            <p:cNvSpPr>
              <a:spLocks noChangeShapeType="1"/>
            </p:cNvSpPr>
            <p:nvPr/>
          </p:nvSpPr>
          <p:spPr bwMode="auto">
            <a:xfrm flipH="1">
              <a:off x="3081338" y="3424239"/>
              <a:ext cx="34925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none" w="sm" len="sm"/>
              <a:tailEnd type="triangle" w="lg" len="lg"/>
            </a:ln>
            <a:effectLst/>
          </p:spPr>
          <p:txBody>
            <a:bodyPr wrap="none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cxnSp>
          <p:nvCxnSpPr>
            <p:cNvPr id="32" name="Straight Arrow Connector 31"/>
            <p:cNvCxnSpPr/>
            <p:nvPr/>
          </p:nvCxnSpPr>
          <p:spPr bwMode="auto">
            <a:xfrm flipV="1">
              <a:off x="2541327" y="1938929"/>
              <a:ext cx="0" cy="436729"/>
            </a:xfrm>
            <a:prstGeom prst="straightConnector1">
              <a:avLst/>
            </a:prstGeom>
            <a:solidFill>
              <a:srgbClr val="00FFFF"/>
            </a:solidFill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46" name="Straight Connector 45"/>
            <p:cNvCxnSpPr/>
            <p:nvPr/>
          </p:nvCxnSpPr>
          <p:spPr bwMode="auto">
            <a:xfrm>
              <a:off x="2552700" y="1168400"/>
              <a:ext cx="0" cy="427990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7" name="Oval 18"/>
            <p:cNvSpPr>
              <a:spLocks noChangeArrowheads="1"/>
            </p:cNvSpPr>
            <p:nvPr/>
          </p:nvSpPr>
          <p:spPr bwMode="auto">
            <a:xfrm>
              <a:off x="2481263" y="4425951"/>
              <a:ext cx="150813" cy="149225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cxnSp>
          <p:nvCxnSpPr>
            <p:cNvPr id="47" name="Straight Connector 46"/>
            <p:cNvCxnSpPr/>
            <p:nvPr/>
          </p:nvCxnSpPr>
          <p:spPr bwMode="auto">
            <a:xfrm>
              <a:off x="3949700" y="1181100"/>
              <a:ext cx="0" cy="427990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8" name="Oval 19"/>
            <p:cNvSpPr>
              <a:spLocks noChangeArrowheads="1"/>
            </p:cNvSpPr>
            <p:nvPr/>
          </p:nvSpPr>
          <p:spPr bwMode="auto">
            <a:xfrm>
              <a:off x="3871913" y="4414839"/>
              <a:ext cx="150813" cy="149225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6" name="Oval 15"/>
            <p:cNvSpPr>
              <a:spLocks noChangeArrowheads="1"/>
            </p:cNvSpPr>
            <p:nvPr/>
          </p:nvSpPr>
          <p:spPr bwMode="auto">
            <a:xfrm>
              <a:off x="3884613" y="2530476"/>
              <a:ext cx="125413" cy="136525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5" name="Oval 14"/>
            <p:cNvSpPr>
              <a:spLocks noChangeArrowheads="1"/>
            </p:cNvSpPr>
            <p:nvPr/>
          </p:nvSpPr>
          <p:spPr bwMode="auto">
            <a:xfrm>
              <a:off x="2493963" y="2554289"/>
              <a:ext cx="125413" cy="123825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3" name="Group 64"/>
          <p:cNvGrpSpPr/>
          <p:nvPr/>
        </p:nvGrpSpPr>
        <p:grpSpPr>
          <a:xfrm>
            <a:off x="4795838" y="1676400"/>
            <a:ext cx="2592388" cy="4292600"/>
            <a:chOff x="4427538" y="1397000"/>
            <a:chExt cx="2592388" cy="4292600"/>
          </a:xfrm>
        </p:grpSpPr>
        <p:graphicFrame>
          <p:nvGraphicFramePr>
            <p:cNvPr id="51" name="Object 22"/>
            <p:cNvGraphicFramePr>
              <a:graphicFrameLocks noChangeAspect="1"/>
            </p:cNvGraphicFramePr>
            <p:nvPr/>
          </p:nvGraphicFramePr>
          <p:xfrm>
            <a:off x="5572125" y="1526432"/>
            <a:ext cx="1336675" cy="476993"/>
          </p:xfrm>
          <a:graphic>
            <a:graphicData uri="http://schemas.openxmlformats.org/presentationml/2006/ole">
              <p:oleObj spid="_x0000_s67589" name="Equation" r:id="rId7" imgW="571320" imgH="203040" progId="Equation.DSMT4">
                <p:embed/>
              </p:oleObj>
            </a:graphicData>
          </a:graphic>
        </p:graphicFrame>
        <p:graphicFrame>
          <p:nvGraphicFramePr>
            <p:cNvPr id="52" name="Object 24"/>
            <p:cNvGraphicFramePr>
              <a:graphicFrameLocks noChangeAspect="1"/>
            </p:cNvGraphicFramePr>
            <p:nvPr/>
          </p:nvGraphicFramePr>
          <p:xfrm>
            <a:off x="5910580" y="3975735"/>
            <a:ext cx="739775" cy="414338"/>
          </p:xfrm>
          <a:graphic>
            <a:graphicData uri="http://schemas.openxmlformats.org/presentationml/2006/ole">
              <p:oleObj spid="_x0000_s67590" name="Equation" r:id="rId8" imgW="317160" imgH="177480" progId="Equation.DSMT4">
                <p:embed/>
              </p:oleObj>
            </a:graphicData>
          </a:graphic>
        </p:graphicFrame>
        <p:graphicFrame>
          <p:nvGraphicFramePr>
            <p:cNvPr id="53" name="Object 25"/>
            <p:cNvGraphicFramePr>
              <a:graphicFrameLocks noChangeAspect="1"/>
            </p:cNvGraphicFramePr>
            <p:nvPr/>
          </p:nvGraphicFramePr>
          <p:xfrm>
            <a:off x="4427538" y="1955800"/>
            <a:ext cx="911225" cy="539750"/>
          </p:xfrm>
          <a:graphic>
            <a:graphicData uri="http://schemas.openxmlformats.org/presentationml/2006/ole">
              <p:oleObj spid="_x0000_s67591" name="Equation" r:id="rId9" imgW="342720" imgH="203040" progId="Equation.DSMT4">
                <p:embed/>
              </p:oleObj>
            </a:graphicData>
          </a:graphic>
        </p:graphicFrame>
        <p:cxnSp>
          <p:nvCxnSpPr>
            <p:cNvPr id="56" name="Straight Arrow Connector 55"/>
            <p:cNvCxnSpPr/>
            <p:nvPr/>
          </p:nvCxnSpPr>
          <p:spPr bwMode="auto">
            <a:xfrm flipV="1">
              <a:off x="5548687" y="2167529"/>
              <a:ext cx="0" cy="436729"/>
            </a:xfrm>
            <a:prstGeom prst="straightConnector1">
              <a:avLst/>
            </a:prstGeom>
            <a:solidFill>
              <a:srgbClr val="00FFFF"/>
            </a:solidFill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57" name="Straight Connector 56"/>
            <p:cNvCxnSpPr/>
            <p:nvPr/>
          </p:nvCxnSpPr>
          <p:spPr bwMode="auto">
            <a:xfrm>
              <a:off x="5549900" y="1397000"/>
              <a:ext cx="0" cy="427990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8" name="Oval 18"/>
            <p:cNvSpPr>
              <a:spLocks noChangeArrowheads="1"/>
            </p:cNvSpPr>
            <p:nvPr/>
          </p:nvSpPr>
          <p:spPr bwMode="auto">
            <a:xfrm>
              <a:off x="5478463" y="4654551"/>
              <a:ext cx="150813" cy="149225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cxnSp>
          <p:nvCxnSpPr>
            <p:cNvPr id="59" name="Straight Connector 58"/>
            <p:cNvCxnSpPr/>
            <p:nvPr/>
          </p:nvCxnSpPr>
          <p:spPr bwMode="auto">
            <a:xfrm>
              <a:off x="6946900" y="1409700"/>
              <a:ext cx="0" cy="427990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60" name="Oval 19"/>
            <p:cNvSpPr>
              <a:spLocks noChangeArrowheads="1"/>
            </p:cNvSpPr>
            <p:nvPr/>
          </p:nvSpPr>
          <p:spPr bwMode="auto">
            <a:xfrm>
              <a:off x="6869113" y="4643439"/>
              <a:ext cx="150813" cy="149225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1" name="Oval 15"/>
            <p:cNvSpPr>
              <a:spLocks noChangeArrowheads="1"/>
            </p:cNvSpPr>
            <p:nvPr/>
          </p:nvSpPr>
          <p:spPr bwMode="auto">
            <a:xfrm>
              <a:off x="6881813" y="2759076"/>
              <a:ext cx="125413" cy="136525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2" name="Oval 14"/>
            <p:cNvSpPr>
              <a:spLocks noChangeArrowheads="1"/>
            </p:cNvSpPr>
            <p:nvPr/>
          </p:nvSpPr>
          <p:spPr bwMode="auto">
            <a:xfrm>
              <a:off x="5491163" y="2782889"/>
              <a:ext cx="125413" cy="123825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4" name="Oval 26"/>
            <p:cNvSpPr>
              <a:spLocks noChangeArrowheads="1"/>
            </p:cNvSpPr>
            <p:nvPr/>
          </p:nvSpPr>
          <p:spPr bwMode="auto">
            <a:xfrm>
              <a:off x="5264151" y="3375026"/>
              <a:ext cx="554038" cy="534988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5397500" y="3314700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/>
                <a:t>+</a:t>
              </a:r>
              <a:endParaRPr lang="en-US" b="0" dirty="0"/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5422900" y="3568700"/>
              <a:ext cx="2616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/>
                <a:t>-</a:t>
              </a:r>
              <a:endParaRPr lang="en-US" b="0" dirty="0"/>
            </a:p>
          </p:txBody>
        </p:sp>
      </p:grpSp>
      <p:sp>
        <p:nvSpPr>
          <p:cNvPr id="66" name="TextBox 65"/>
          <p:cNvSpPr txBox="1"/>
          <p:nvPr/>
        </p:nvSpPr>
        <p:spPr>
          <a:xfrm>
            <a:off x="3378200" y="863600"/>
            <a:ext cx="23262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Michalski functions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931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1420813" y="0"/>
            <a:ext cx="5897562" cy="6254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General SDI Method</a:t>
            </a:r>
          </a:p>
        </p:txBody>
      </p:sp>
      <p:sp>
        <p:nvSpPr>
          <p:cNvPr id="103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3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3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3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026" name="Object 0"/>
          <p:cNvGraphicFramePr>
            <a:graphicFrameLocks noChangeAspect="1"/>
          </p:cNvGraphicFramePr>
          <p:nvPr/>
        </p:nvGraphicFramePr>
        <p:xfrm>
          <a:off x="3487738" y="1314768"/>
          <a:ext cx="2430462" cy="1273175"/>
        </p:xfrm>
        <a:graphic>
          <a:graphicData uri="http://schemas.openxmlformats.org/presentationml/2006/ole">
            <p:oleObj spid="_x0000_s1026" name="Equation" r:id="rId4" imgW="1218960" imgH="634680" progId="Equation.DSMT4">
              <p:embed/>
            </p:oleObj>
          </a:graphicData>
        </a:graphic>
      </p:graphicFrame>
      <p:graphicFrame>
        <p:nvGraphicFramePr>
          <p:cNvPr id="1027" name="Object 1"/>
          <p:cNvGraphicFramePr>
            <a:graphicFrameLocks noChangeAspect="1"/>
          </p:cNvGraphicFramePr>
          <p:nvPr/>
        </p:nvGraphicFramePr>
        <p:xfrm>
          <a:off x="3249613" y="3005138"/>
          <a:ext cx="2144712" cy="863600"/>
        </p:xfrm>
        <a:graphic>
          <a:graphicData uri="http://schemas.openxmlformats.org/presentationml/2006/ole">
            <p:oleObj spid="_x0000_s1027" name="Equation" r:id="rId5" imgW="1040948" imgH="418918" progId="Equation.DSMT4">
              <p:embed/>
            </p:oleObj>
          </a:graphicData>
        </a:graphic>
      </p:graphicFrame>
      <p:graphicFrame>
        <p:nvGraphicFramePr>
          <p:cNvPr id="1028" name="Object 2"/>
          <p:cNvGraphicFramePr>
            <a:graphicFrameLocks noChangeAspect="1"/>
          </p:cNvGraphicFramePr>
          <p:nvPr/>
        </p:nvGraphicFramePr>
        <p:xfrm>
          <a:off x="4310698" y="4533583"/>
          <a:ext cx="3003550" cy="2046287"/>
        </p:xfrm>
        <a:graphic>
          <a:graphicData uri="http://schemas.openxmlformats.org/presentationml/2006/ole">
            <p:oleObj spid="_x0000_s1028" name="Equation" r:id="rId6" imgW="1523880" imgH="1041120" progId="Equation.DSMT4">
              <p:embed/>
            </p:oleObj>
          </a:graphicData>
        </a:graphic>
      </p:graphicFrame>
      <p:sp>
        <p:nvSpPr>
          <p:cNvPr id="1034" name="Rectangle 59"/>
          <p:cNvSpPr>
            <a:spLocks noChangeArrowheads="1"/>
          </p:cNvSpPr>
          <p:nvPr/>
        </p:nvSpPr>
        <p:spPr bwMode="auto">
          <a:xfrm>
            <a:off x="2116138" y="3290888"/>
            <a:ext cx="628377" cy="2492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b="0" dirty="0">
                <a:solidFill>
                  <a:srgbClr val="0000FF"/>
                </a:solidFill>
              </a:rPr>
              <a:t>where</a:t>
            </a:r>
          </a:p>
        </p:txBody>
      </p:sp>
      <p:sp>
        <p:nvSpPr>
          <p:cNvPr id="1035" name="Text Box 60"/>
          <p:cNvSpPr txBox="1">
            <a:spLocks noChangeArrowheads="1"/>
          </p:cNvSpPr>
          <p:nvPr/>
        </p:nvSpPr>
        <p:spPr bwMode="auto">
          <a:xfrm>
            <a:off x="590868" y="848995"/>
            <a:ext cx="29067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rgbClr val="FF0000"/>
                </a:solidFill>
              </a:rPr>
              <a:t>Start with Ampere’s law:</a:t>
            </a:r>
          </a:p>
        </p:txBody>
      </p:sp>
      <p:sp>
        <p:nvSpPr>
          <p:cNvPr id="1036" name="Text Box 61"/>
          <p:cNvSpPr txBox="1">
            <a:spLocks noChangeArrowheads="1"/>
          </p:cNvSpPr>
          <p:nvPr/>
        </p:nvSpPr>
        <p:spPr bwMode="auto">
          <a:xfrm>
            <a:off x="565150" y="4535488"/>
            <a:ext cx="340349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 dirty="0">
                <a:solidFill>
                  <a:srgbClr val="0000FF"/>
                </a:solidFill>
              </a:rPr>
              <a:t>Assume a 2D spatial transform: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9317EFD-6D16-49D6-BDA5-4DA0F84D4CD7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9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6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6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6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63" name="Rectangle 7"/>
          <p:cNvSpPr>
            <a:spLocks noChangeArrowheads="1"/>
          </p:cNvSpPr>
          <p:nvPr/>
        </p:nvSpPr>
        <p:spPr bwMode="auto">
          <a:xfrm>
            <a:off x="444500" y="1289050"/>
            <a:ext cx="1590179" cy="2492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b="0" dirty="0">
                <a:solidFill>
                  <a:srgbClr val="0000FF"/>
                </a:solidFill>
              </a:rPr>
              <a:t>Hence we have</a:t>
            </a:r>
          </a:p>
        </p:txBody>
      </p:sp>
      <p:graphicFrame>
        <p:nvGraphicFramePr>
          <p:cNvPr id="2050" name="Object 11"/>
          <p:cNvGraphicFramePr>
            <a:graphicFrameLocks noChangeAspect="1"/>
          </p:cNvGraphicFramePr>
          <p:nvPr/>
        </p:nvGraphicFramePr>
        <p:xfrm>
          <a:off x="2359025" y="973138"/>
          <a:ext cx="4425950" cy="942975"/>
        </p:xfrm>
        <a:graphic>
          <a:graphicData uri="http://schemas.openxmlformats.org/presentationml/2006/ole">
            <p:oleObj spid="_x0000_s2050" name="Equation" r:id="rId4" imgW="2031840" imgH="431640" progId="Equation.DSMT4">
              <p:embed/>
            </p:oleObj>
          </a:graphicData>
        </a:graphic>
      </p:graphicFrame>
      <p:graphicFrame>
        <p:nvGraphicFramePr>
          <p:cNvPr id="2051" name="Object 12"/>
          <p:cNvGraphicFramePr>
            <a:graphicFrameLocks noChangeAspect="1"/>
          </p:cNvGraphicFramePr>
          <p:nvPr/>
        </p:nvGraphicFramePr>
        <p:xfrm>
          <a:off x="1004888" y="3973513"/>
          <a:ext cx="1417637" cy="1417637"/>
        </p:xfrm>
        <a:graphic>
          <a:graphicData uri="http://schemas.openxmlformats.org/presentationml/2006/ole">
            <p:oleObj spid="_x0000_s2051" name="Equation" r:id="rId5" imgW="660240" imgH="660240" progId="Equation.DSMT4">
              <p:embed/>
            </p:oleObj>
          </a:graphicData>
        </a:graphic>
      </p:graphicFrame>
      <p:graphicFrame>
        <p:nvGraphicFramePr>
          <p:cNvPr id="2052" name="Object 13"/>
          <p:cNvGraphicFramePr>
            <a:graphicFrameLocks noChangeAspect="1"/>
          </p:cNvGraphicFramePr>
          <p:nvPr/>
        </p:nvGraphicFramePr>
        <p:xfrm>
          <a:off x="3973513" y="2503488"/>
          <a:ext cx="3025775" cy="1477962"/>
        </p:xfrm>
        <a:graphic>
          <a:graphicData uri="http://schemas.openxmlformats.org/presentationml/2006/ole">
            <p:oleObj spid="_x0000_s2052" name="Equation" r:id="rId6" imgW="1562040" imgH="761760" progId="Equation.DSMT4">
              <p:embed/>
            </p:oleObj>
          </a:graphicData>
        </a:graphic>
      </p:graphicFrame>
      <p:sp>
        <p:nvSpPr>
          <p:cNvPr id="2064" name="Rectangle 14"/>
          <p:cNvSpPr>
            <a:spLocks noChangeArrowheads="1"/>
          </p:cNvSpPr>
          <p:nvPr/>
        </p:nvSpPr>
        <p:spPr bwMode="auto">
          <a:xfrm>
            <a:off x="536575" y="3452813"/>
            <a:ext cx="936154" cy="2492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b="0" dirty="0">
                <a:solidFill>
                  <a:srgbClr val="0000FF"/>
                </a:solidFill>
              </a:rPr>
              <a:t>Note that</a:t>
            </a:r>
          </a:p>
        </p:txBody>
      </p:sp>
      <p:sp>
        <p:nvSpPr>
          <p:cNvPr id="2065" name="Rectangle 15"/>
          <p:cNvSpPr>
            <a:spLocks noChangeArrowheads="1"/>
          </p:cNvSpPr>
          <p:nvPr/>
        </p:nvSpPr>
        <p:spPr bwMode="auto">
          <a:xfrm>
            <a:off x="509588" y="6081713"/>
            <a:ext cx="743902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 dirty="0">
                <a:solidFill>
                  <a:srgbClr val="0000FF"/>
                </a:solidFill>
              </a:rPr>
              <a:t>Take the               </a:t>
            </a:r>
            <a:r>
              <a:rPr lang="en-US" b="0" dirty="0" smtClean="0">
                <a:solidFill>
                  <a:srgbClr val="0000FF"/>
                </a:solidFill>
              </a:rPr>
              <a:t>components </a:t>
            </a:r>
            <a:r>
              <a:rPr lang="en-US" b="0" dirty="0">
                <a:solidFill>
                  <a:srgbClr val="0000FF"/>
                </a:solidFill>
              </a:rPr>
              <a:t>of the transformed Ampere’s equation:</a:t>
            </a:r>
          </a:p>
        </p:txBody>
      </p:sp>
      <p:graphicFrame>
        <p:nvGraphicFramePr>
          <p:cNvPr id="2053" name="Object 16"/>
          <p:cNvGraphicFramePr>
            <a:graphicFrameLocks noChangeAspect="1"/>
          </p:cNvGraphicFramePr>
          <p:nvPr/>
        </p:nvGraphicFramePr>
        <p:xfrm>
          <a:off x="1508125" y="6096000"/>
          <a:ext cx="866775" cy="374650"/>
        </p:xfrm>
        <a:graphic>
          <a:graphicData uri="http://schemas.openxmlformats.org/presentationml/2006/ole">
            <p:oleObj spid="_x0000_s2053" name="Equation" r:id="rId7" imgW="469800" imgH="203040" progId="Equation.DSMT4">
              <p:embed/>
            </p:oleObj>
          </a:graphicData>
        </a:graphic>
      </p:graphicFrame>
      <p:sp>
        <p:nvSpPr>
          <p:cNvPr id="2066" name="Text Box 17"/>
          <p:cNvSpPr txBox="1">
            <a:spLocks noChangeArrowheads="1"/>
          </p:cNvSpPr>
          <p:nvPr/>
        </p:nvSpPr>
        <p:spPr bwMode="auto">
          <a:xfrm>
            <a:off x="865188" y="2526983"/>
            <a:ext cx="29418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 dirty="0">
                <a:solidFill>
                  <a:srgbClr val="0000FF"/>
                </a:solidFill>
              </a:rPr>
              <a:t>Next, represent the field as</a:t>
            </a:r>
          </a:p>
        </p:txBody>
      </p:sp>
      <p:sp>
        <p:nvSpPr>
          <p:cNvPr id="519186" name="Rectangle 18"/>
          <p:cNvSpPr>
            <a:spLocks noChangeArrowheads="1"/>
          </p:cNvSpPr>
          <p:nvPr/>
        </p:nvSpPr>
        <p:spPr bwMode="auto">
          <a:xfrm>
            <a:off x="728663" y="0"/>
            <a:ext cx="7446962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b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General SDI Method (cont.)</a:t>
            </a:r>
          </a:p>
        </p:txBody>
      </p:sp>
      <p:grpSp>
        <p:nvGrpSpPr>
          <p:cNvPr id="2068" name="Group 33"/>
          <p:cNvGrpSpPr>
            <a:grpSpLocks/>
          </p:cNvGrpSpPr>
          <p:nvPr/>
        </p:nvGrpSpPr>
        <p:grpSpPr bwMode="auto">
          <a:xfrm>
            <a:off x="3763963" y="3795713"/>
            <a:ext cx="3894137" cy="1912938"/>
            <a:chOff x="2371" y="2391"/>
            <a:chExt cx="2453" cy="1205"/>
          </a:xfrm>
        </p:grpSpPr>
        <p:sp>
          <p:nvSpPr>
            <p:cNvPr id="2069" name="Line 21"/>
            <p:cNvSpPr>
              <a:spLocks noChangeShapeType="1"/>
            </p:cNvSpPr>
            <p:nvPr/>
          </p:nvSpPr>
          <p:spPr bwMode="auto">
            <a:xfrm flipV="1">
              <a:off x="3245" y="2680"/>
              <a:ext cx="3" cy="81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2054" name="Object 22"/>
            <p:cNvGraphicFramePr>
              <a:graphicFrameLocks noChangeAspect="1"/>
            </p:cNvGraphicFramePr>
            <p:nvPr/>
          </p:nvGraphicFramePr>
          <p:xfrm>
            <a:off x="3152" y="2391"/>
            <a:ext cx="184" cy="222"/>
          </p:xfrm>
          <a:graphic>
            <a:graphicData uri="http://schemas.openxmlformats.org/presentationml/2006/ole">
              <p:oleObj spid="_x0000_s2054" name="Equation" r:id="rId8" imgW="126720" imgH="152280" progId="Equation.DSMT4">
                <p:embed/>
              </p:oleObj>
            </a:graphicData>
          </a:graphic>
        </p:graphicFrame>
        <p:sp>
          <p:nvSpPr>
            <p:cNvPr id="2070" name="Line 23"/>
            <p:cNvSpPr>
              <a:spLocks noChangeShapeType="1"/>
            </p:cNvSpPr>
            <p:nvPr/>
          </p:nvSpPr>
          <p:spPr bwMode="auto">
            <a:xfrm flipV="1">
              <a:off x="2371" y="3492"/>
              <a:ext cx="2153" cy="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2055" name="Object 24"/>
            <p:cNvGraphicFramePr>
              <a:graphicFrameLocks noChangeAspect="1"/>
            </p:cNvGraphicFramePr>
            <p:nvPr/>
          </p:nvGraphicFramePr>
          <p:xfrm>
            <a:off x="4645" y="3397"/>
            <a:ext cx="179" cy="199"/>
          </p:xfrm>
          <a:graphic>
            <a:graphicData uri="http://schemas.openxmlformats.org/presentationml/2006/ole">
              <p:oleObj spid="_x0000_s2055" name="Equation" r:id="rId9" imgW="114120" imgH="126720" progId="Equation.DSMT4">
                <p:embed/>
              </p:oleObj>
            </a:graphicData>
          </a:graphic>
        </p:graphicFrame>
        <p:sp>
          <p:nvSpPr>
            <p:cNvPr id="2071" name="Line 25"/>
            <p:cNvSpPr>
              <a:spLocks noChangeShapeType="1"/>
            </p:cNvSpPr>
            <p:nvPr/>
          </p:nvSpPr>
          <p:spPr bwMode="auto">
            <a:xfrm flipV="1">
              <a:off x="3245" y="2980"/>
              <a:ext cx="777" cy="515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none" w="sm" len="sm"/>
              <a:tailEnd type="triangle" w="lg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072" name="Line 26"/>
            <p:cNvSpPr>
              <a:spLocks noChangeShapeType="1"/>
            </p:cNvSpPr>
            <p:nvPr/>
          </p:nvSpPr>
          <p:spPr bwMode="auto">
            <a:xfrm flipH="1" flipV="1">
              <a:off x="2822" y="2841"/>
              <a:ext cx="423" cy="654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none" w="sm" len="sm"/>
              <a:tailEnd type="triangle" w="lg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073" name="Line 27"/>
            <p:cNvSpPr>
              <a:spLocks noChangeShapeType="1"/>
            </p:cNvSpPr>
            <p:nvPr/>
          </p:nvSpPr>
          <p:spPr bwMode="auto">
            <a:xfrm flipV="1">
              <a:off x="3186" y="3339"/>
              <a:ext cx="110" cy="7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074" name="Line 28"/>
            <p:cNvSpPr>
              <a:spLocks noChangeShapeType="1"/>
            </p:cNvSpPr>
            <p:nvPr/>
          </p:nvSpPr>
          <p:spPr bwMode="auto">
            <a:xfrm>
              <a:off x="3291" y="3337"/>
              <a:ext cx="65" cy="9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075" name="Arc 29"/>
            <p:cNvSpPr>
              <a:spLocks/>
            </p:cNvSpPr>
            <p:nvPr/>
          </p:nvSpPr>
          <p:spPr bwMode="auto">
            <a:xfrm>
              <a:off x="3426" y="3381"/>
              <a:ext cx="64" cy="114"/>
            </a:xfrm>
            <a:custGeom>
              <a:avLst/>
              <a:gdLst>
                <a:gd name="T0" fmla="*/ 0 w 21600"/>
                <a:gd name="T1" fmla="*/ 0 h 21600"/>
                <a:gd name="T2" fmla="*/ 64 w 21600"/>
                <a:gd name="T3" fmla="*/ 114 h 21600"/>
                <a:gd name="T4" fmla="*/ 0 w 21600"/>
                <a:gd name="T5" fmla="*/ 114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2056" name="Object 30"/>
            <p:cNvGraphicFramePr>
              <a:graphicFrameLocks noChangeAspect="1"/>
            </p:cNvGraphicFramePr>
            <p:nvPr/>
          </p:nvGraphicFramePr>
          <p:xfrm>
            <a:off x="4162" y="2752"/>
            <a:ext cx="175" cy="279"/>
          </p:xfrm>
          <a:graphic>
            <a:graphicData uri="http://schemas.openxmlformats.org/presentationml/2006/ole">
              <p:oleObj spid="_x0000_s2056" name="Equation" r:id="rId10" imgW="126720" imgH="203040" progId="Equation.DSMT4">
                <p:embed/>
              </p:oleObj>
            </a:graphicData>
          </a:graphic>
        </p:graphicFrame>
        <p:graphicFrame>
          <p:nvGraphicFramePr>
            <p:cNvPr id="2057" name="Object 31"/>
            <p:cNvGraphicFramePr>
              <a:graphicFrameLocks noChangeAspect="1"/>
            </p:cNvGraphicFramePr>
            <p:nvPr/>
          </p:nvGraphicFramePr>
          <p:xfrm>
            <a:off x="2638" y="2535"/>
            <a:ext cx="171" cy="273"/>
          </p:xfrm>
          <a:graphic>
            <a:graphicData uri="http://schemas.openxmlformats.org/presentationml/2006/ole">
              <p:oleObj spid="_x0000_s2057" name="Equation" r:id="rId11" imgW="126720" imgH="203040" progId="Equation.DSMT4">
                <p:embed/>
              </p:oleObj>
            </a:graphicData>
          </a:graphic>
        </p:graphicFrame>
        <p:graphicFrame>
          <p:nvGraphicFramePr>
            <p:cNvPr id="2058" name="Object 32"/>
            <p:cNvGraphicFramePr>
              <a:graphicFrameLocks noChangeAspect="1"/>
            </p:cNvGraphicFramePr>
            <p:nvPr/>
          </p:nvGraphicFramePr>
          <p:xfrm>
            <a:off x="3676" y="3215"/>
            <a:ext cx="164" cy="310"/>
          </p:xfrm>
          <a:graphic>
            <a:graphicData uri="http://schemas.openxmlformats.org/presentationml/2006/ole">
              <p:oleObj spid="_x0000_s2058" name="Equation" r:id="rId12" imgW="114120" imgH="215640" progId="Equation.DSMT4">
                <p:embed/>
              </p:oleObj>
            </a:graphicData>
          </a:graphic>
        </p:graphicFrame>
      </p:grpSp>
      <p:sp>
        <p:nvSpPr>
          <p:cNvPr id="28" name="Slide Number Placeholder 2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9317EFD-6D16-49D6-BDA5-4DA0F84D4CD7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7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80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81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82" name="Rectangle 7"/>
          <p:cNvSpPr>
            <a:spLocks noChangeArrowheads="1"/>
          </p:cNvSpPr>
          <p:nvPr/>
        </p:nvSpPr>
        <p:spPr bwMode="auto">
          <a:xfrm>
            <a:off x="933450" y="4057650"/>
            <a:ext cx="25177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Examine the </a:t>
            </a:r>
            <a:r>
              <a:rPr lang="en-US" sz="2000" b="0" dirty="0" err="1">
                <a:solidFill>
                  <a:srgbClr val="FF0000"/>
                </a:solidFill>
              </a:rPr>
              <a:t>TM</a:t>
            </a:r>
            <a:r>
              <a:rPr lang="en-US" sz="2000" b="0" i="1" baseline="-25000" dirty="0" err="1">
                <a:solidFill>
                  <a:srgbClr val="FF0000"/>
                </a:solidFill>
                <a:latin typeface="Times New Roman" pitchFamily="18" charset="0"/>
              </a:rPr>
              <a:t>z</a:t>
            </a:r>
            <a:r>
              <a:rPr lang="en-US" sz="2000" b="0" dirty="0">
                <a:solidFill>
                  <a:srgbClr val="FF0000"/>
                </a:solidFill>
              </a:rPr>
              <a:t> field</a:t>
            </a:r>
            <a:r>
              <a:rPr lang="en-US" sz="2000" b="0" dirty="0">
                <a:solidFill>
                  <a:srgbClr val="0000FF"/>
                </a:solidFill>
              </a:rPr>
              <a:t>:</a:t>
            </a:r>
          </a:p>
        </p:txBody>
      </p:sp>
      <p:graphicFrame>
        <p:nvGraphicFramePr>
          <p:cNvPr id="3074" name="Object 0"/>
          <p:cNvGraphicFramePr>
            <a:graphicFrameLocks noChangeAspect="1"/>
          </p:cNvGraphicFramePr>
          <p:nvPr/>
        </p:nvGraphicFramePr>
        <p:xfrm>
          <a:off x="2376170" y="1039178"/>
          <a:ext cx="4052888" cy="2232025"/>
        </p:xfrm>
        <a:graphic>
          <a:graphicData uri="http://schemas.openxmlformats.org/presentationml/2006/ole">
            <p:oleObj spid="_x0000_s3074" name="Equation" r:id="rId4" imgW="2019240" imgH="1117440" progId="Equation.DSMT4">
              <p:embed/>
            </p:oleObj>
          </a:graphicData>
        </a:graphic>
      </p:graphicFrame>
      <p:graphicFrame>
        <p:nvGraphicFramePr>
          <p:cNvPr id="3075" name="Object 1"/>
          <p:cNvGraphicFramePr>
            <a:graphicFrameLocks noChangeAspect="1"/>
          </p:cNvGraphicFramePr>
          <p:nvPr/>
        </p:nvGraphicFramePr>
        <p:xfrm>
          <a:off x="3600450" y="3900488"/>
          <a:ext cx="1638300" cy="585787"/>
        </p:xfrm>
        <a:graphic>
          <a:graphicData uri="http://schemas.openxmlformats.org/presentationml/2006/ole">
            <p:oleObj spid="_x0000_s3075" name="Equation" r:id="rId5" imgW="774364" imgH="279279" progId="Equation.DSMT4">
              <p:embed/>
            </p:oleObj>
          </a:graphicData>
        </a:graphic>
      </p:graphicFrame>
      <p:sp>
        <p:nvSpPr>
          <p:cNvPr id="3083" name="Rectangle 12"/>
          <p:cNvSpPr>
            <a:spLocks noChangeArrowheads="1"/>
          </p:cNvSpPr>
          <p:nvPr/>
        </p:nvSpPr>
        <p:spPr bwMode="auto">
          <a:xfrm>
            <a:off x="5783263" y="3944938"/>
            <a:ext cx="23955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(Ignore     equation)</a:t>
            </a:r>
          </a:p>
        </p:txBody>
      </p:sp>
      <p:graphicFrame>
        <p:nvGraphicFramePr>
          <p:cNvPr id="3076" name="Object 2"/>
          <p:cNvGraphicFramePr>
            <a:graphicFrameLocks noChangeAspect="1"/>
          </p:cNvGraphicFramePr>
          <p:nvPr/>
        </p:nvGraphicFramePr>
        <p:xfrm>
          <a:off x="6699250" y="3906838"/>
          <a:ext cx="296863" cy="474662"/>
        </p:xfrm>
        <a:graphic>
          <a:graphicData uri="http://schemas.openxmlformats.org/presentationml/2006/ole">
            <p:oleObj spid="_x0000_s3076" name="Equation" r:id="rId6" imgW="126720" imgH="203040" progId="Equation.DSMT4">
              <p:embed/>
            </p:oleObj>
          </a:graphicData>
        </a:graphic>
      </p:graphicFrame>
      <p:graphicFrame>
        <p:nvGraphicFramePr>
          <p:cNvPr id="3077" name="Object 3"/>
          <p:cNvGraphicFramePr>
            <a:graphicFrameLocks noChangeAspect="1"/>
          </p:cNvGraphicFramePr>
          <p:nvPr/>
        </p:nvGraphicFramePr>
        <p:xfrm>
          <a:off x="3179763" y="5041900"/>
          <a:ext cx="2782887" cy="1430338"/>
        </p:xfrm>
        <a:graphic>
          <a:graphicData uri="http://schemas.openxmlformats.org/presentationml/2006/ole">
            <p:oleObj spid="_x0000_s3077" name="Equation" r:id="rId7" imgW="1333500" imgH="685800" progId="Equation.DSMT4">
              <p:embed/>
            </p:oleObj>
          </a:graphicData>
        </a:graphic>
      </p:graphicFrame>
      <p:sp>
        <p:nvSpPr>
          <p:cNvPr id="3084" name="Rectangle 15"/>
          <p:cNvSpPr>
            <a:spLocks noChangeArrowheads="1"/>
          </p:cNvSpPr>
          <p:nvPr/>
        </p:nvSpPr>
        <p:spPr bwMode="auto">
          <a:xfrm>
            <a:off x="6413500" y="5921375"/>
            <a:ext cx="3095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>
                <a:solidFill>
                  <a:srgbClr val="0000FF"/>
                </a:solidFill>
              </a:rPr>
              <a:t>(2)</a:t>
            </a:r>
          </a:p>
        </p:txBody>
      </p:sp>
      <p:sp>
        <p:nvSpPr>
          <p:cNvPr id="3085" name="Rectangle 16"/>
          <p:cNvSpPr>
            <a:spLocks noChangeArrowheads="1"/>
          </p:cNvSpPr>
          <p:nvPr/>
        </p:nvSpPr>
        <p:spPr bwMode="auto">
          <a:xfrm>
            <a:off x="6391275" y="5173663"/>
            <a:ext cx="30956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>
                <a:solidFill>
                  <a:srgbClr val="0000FF"/>
                </a:solidFill>
              </a:rPr>
              <a:t>(1)</a:t>
            </a:r>
          </a:p>
        </p:txBody>
      </p:sp>
      <p:sp>
        <p:nvSpPr>
          <p:cNvPr id="520209" name="Rectangle 17"/>
          <p:cNvSpPr>
            <a:spLocks noChangeArrowheads="1"/>
          </p:cNvSpPr>
          <p:nvPr/>
        </p:nvSpPr>
        <p:spPr bwMode="auto">
          <a:xfrm>
            <a:off x="715963" y="0"/>
            <a:ext cx="7446962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b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General SDI Method (cont.)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9317EFD-6D16-49D6-BDA5-4DA0F84D4CD7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2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587625" y="0"/>
            <a:ext cx="3471863" cy="6254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TM</a:t>
            </a:r>
            <a:r>
              <a:rPr lang="en-US" sz="3600" i="1" baseline="-25000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z</a:t>
            </a:r>
            <a:r>
              <a:rPr lang="en-US" sz="36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Fields</a:t>
            </a:r>
          </a:p>
        </p:txBody>
      </p:sp>
      <p:sp>
        <p:nvSpPr>
          <p:cNvPr id="4103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0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0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07" name="Rectangle 7"/>
          <p:cNvSpPr>
            <a:spLocks noChangeArrowheads="1"/>
          </p:cNvSpPr>
          <p:nvPr/>
        </p:nvSpPr>
        <p:spPr bwMode="auto">
          <a:xfrm>
            <a:off x="468313" y="1052513"/>
            <a:ext cx="776917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We wish to eliminate       </a:t>
            </a:r>
            <a:r>
              <a:rPr lang="en-US" sz="2000" b="0" dirty="0" smtClean="0">
                <a:solidFill>
                  <a:srgbClr val="0000FF"/>
                </a:solidFill>
              </a:rPr>
              <a:t> from Eq. (1). </a:t>
            </a:r>
            <a:r>
              <a:rPr lang="en-US" sz="2000" b="0" dirty="0">
                <a:solidFill>
                  <a:srgbClr val="0000FF"/>
                </a:solidFill>
              </a:rPr>
              <a:t>To do this, use Faraday’s law:</a:t>
            </a:r>
          </a:p>
        </p:txBody>
      </p:sp>
      <p:graphicFrame>
        <p:nvGraphicFramePr>
          <p:cNvPr id="4098" name="Object 12"/>
          <p:cNvGraphicFramePr>
            <a:graphicFrameLocks noChangeAspect="1"/>
          </p:cNvGraphicFramePr>
          <p:nvPr/>
        </p:nvGraphicFramePr>
        <p:xfrm>
          <a:off x="2873375" y="922338"/>
          <a:ext cx="403225" cy="506412"/>
        </p:xfrm>
        <a:graphic>
          <a:graphicData uri="http://schemas.openxmlformats.org/presentationml/2006/ole">
            <p:oleObj spid="_x0000_s4098" name="Equation" r:id="rId4" imgW="190440" imgH="241200" progId="Equation.DSMT4">
              <p:embed/>
            </p:oleObj>
          </a:graphicData>
        </a:graphic>
      </p:graphicFrame>
      <p:graphicFrame>
        <p:nvGraphicFramePr>
          <p:cNvPr id="4099" name="Object 13"/>
          <p:cNvGraphicFramePr>
            <a:graphicFrameLocks noChangeAspect="1"/>
          </p:cNvGraphicFramePr>
          <p:nvPr/>
        </p:nvGraphicFramePr>
        <p:xfrm>
          <a:off x="2406650" y="1722438"/>
          <a:ext cx="4292600" cy="1346200"/>
        </p:xfrm>
        <a:graphic>
          <a:graphicData uri="http://schemas.openxmlformats.org/presentationml/2006/ole">
            <p:oleObj spid="_x0000_s4099" name="Equation" r:id="rId5" imgW="2184120" imgH="685800" progId="Equation.DSMT4">
              <p:embed/>
            </p:oleObj>
          </a:graphicData>
        </a:graphic>
      </p:graphicFrame>
      <p:sp>
        <p:nvSpPr>
          <p:cNvPr id="4108" name="Rectangle 14"/>
          <p:cNvSpPr>
            <a:spLocks noChangeArrowheads="1"/>
          </p:cNvSpPr>
          <p:nvPr/>
        </p:nvSpPr>
        <p:spPr bwMode="auto">
          <a:xfrm>
            <a:off x="1154113" y="4159250"/>
            <a:ext cx="69040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Take </a:t>
            </a:r>
            <a:r>
              <a:rPr lang="en-US" sz="2000" b="0" dirty="0" smtClean="0">
                <a:solidFill>
                  <a:srgbClr val="0000FF"/>
                </a:solidFill>
              </a:rPr>
              <a:t>the       </a:t>
            </a:r>
            <a:r>
              <a:rPr lang="en-US" sz="2000" b="0" dirty="0">
                <a:solidFill>
                  <a:srgbClr val="0000FF"/>
                </a:solidFill>
              </a:rPr>
              <a:t>component of the transformed Faraday’s Law:</a:t>
            </a:r>
          </a:p>
        </p:txBody>
      </p:sp>
      <p:graphicFrame>
        <p:nvGraphicFramePr>
          <p:cNvPr id="4100" name="Object 15"/>
          <p:cNvGraphicFramePr>
            <a:graphicFrameLocks noChangeAspect="1"/>
          </p:cNvGraphicFramePr>
          <p:nvPr/>
        </p:nvGraphicFramePr>
        <p:xfrm>
          <a:off x="2297430" y="4137025"/>
          <a:ext cx="296863" cy="474663"/>
        </p:xfrm>
        <a:graphic>
          <a:graphicData uri="http://schemas.openxmlformats.org/presentationml/2006/ole">
            <p:oleObj spid="_x0000_s4100" name="Equation" r:id="rId6" imgW="126720" imgH="203040" progId="Equation.DSMT4">
              <p:embed/>
            </p:oleObj>
          </a:graphicData>
        </a:graphic>
      </p:graphicFrame>
      <p:graphicFrame>
        <p:nvGraphicFramePr>
          <p:cNvPr id="4101" name="Object 16"/>
          <p:cNvGraphicFramePr>
            <a:graphicFrameLocks noChangeAspect="1"/>
          </p:cNvGraphicFramePr>
          <p:nvPr/>
        </p:nvGraphicFramePr>
        <p:xfrm>
          <a:off x="2630488" y="4865688"/>
          <a:ext cx="3627437" cy="854075"/>
        </p:xfrm>
        <a:graphic>
          <a:graphicData uri="http://schemas.openxmlformats.org/presentationml/2006/ole">
            <p:oleObj spid="_x0000_s4101" name="Equation" r:id="rId7" imgW="1777680" imgH="419040" progId="Equation.DSMT4">
              <p:embed/>
            </p:oleObj>
          </a:graphicData>
        </a:graphic>
      </p:graphicFrame>
      <p:sp>
        <p:nvSpPr>
          <p:cNvPr id="4109" name="Rectangle 17"/>
          <p:cNvSpPr>
            <a:spLocks noChangeArrowheads="1"/>
          </p:cNvSpPr>
          <p:nvPr/>
        </p:nvSpPr>
        <p:spPr bwMode="auto">
          <a:xfrm>
            <a:off x="6951663" y="5164138"/>
            <a:ext cx="309562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>
                <a:solidFill>
                  <a:srgbClr val="0000FF"/>
                </a:solidFill>
              </a:rPr>
              <a:t>(3)</a:t>
            </a:r>
          </a:p>
        </p:txBody>
      </p:sp>
      <p:sp>
        <p:nvSpPr>
          <p:cNvPr id="4110" name="AutoShape 18"/>
          <p:cNvSpPr>
            <a:spLocks noChangeArrowheads="1"/>
          </p:cNvSpPr>
          <p:nvPr/>
        </p:nvSpPr>
        <p:spPr bwMode="auto">
          <a:xfrm>
            <a:off x="1473200" y="2514600"/>
            <a:ext cx="660400" cy="228600"/>
          </a:xfrm>
          <a:prstGeom prst="rightArrow">
            <a:avLst>
              <a:gd name="adj1" fmla="val 50000"/>
              <a:gd name="adj2" fmla="val 72222"/>
            </a:avLst>
          </a:prstGeom>
          <a:solidFill>
            <a:srgbClr val="66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9317EFD-6D16-49D6-BDA5-4DA0F84D4CD7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4102" name="Object 12"/>
          <p:cNvGraphicFramePr>
            <a:graphicFrameLocks noChangeAspect="1"/>
          </p:cNvGraphicFramePr>
          <p:nvPr/>
        </p:nvGraphicFramePr>
        <p:xfrm>
          <a:off x="446089" y="5303520"/>
          <a:ext cx="1266190" cy="1266190"/>
        </p:xfrm>
        <a:graphic>
          <a:graphicData uri="http://schemas.openxmlformats.org/presentationml/2006/ole">
            <p:oleObj spid="_x0000_s4102" name="Equation" r:id="rId8" imgW="660240" imgH="660240" progId="Equation.DSMT4">
              <p:embed/>
            </p:oleObj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650240" y="4886960"/>
            <a:ext cx="889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/>
              <a:t>Recall:</a:t>
            </a:r>
            <a:endParaRPr lang="en-US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8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2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30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31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32" name="Rectangle 7"/>
          <p:cNvSpPr>
            <a:spLocks noChangeArrowheads="1"/>
          </p:cNvSpPr>
          <p:nvPr/>
        </p:nvSpPr>
        <p:spPr bwMode="auto">
          <a:xfrm>
            <a:off x="1511300" y="1111250"/>
            <a:ext cx="48704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Substitute        from (1) into (3) to eliminate </a:t>
            </a:r>
          </a:p>
        </p:txBody>
      </p:sp>
      <p:sp>
        <p:nvSpPr>
          <p:cNvPr id="5133" name="Rectangle 10"/>
          <p:cNvSpPr>
            <a:spLocks noChangeArrowheads="1"/>
          </p:cNvSpPr>
          <p:nvPr/>
        </p:nvSpPr>
        <p:spPr bwMode="auto">
          <a:xfrm>
            <a:off x="2178685" y="4952683"/>
            <a:ext cx="3898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 dirty="0">
                <a:solidFill>
                  <a:srgbClr val="0000FF"/>
                </a:solidFill>
              </a:rPr>
              <a:t>or</a:t>
            </a:r>
          </a:p>
        </p:txBody>
      </p:sp>
      <p:graphicFrame>
        <p:nvGraphicFramePr>
          <p:cNvPr id="5122" name="Object 14"/>
          <p:cNvGraphicFramePr>
            <a:graphicFrameLocks noChangeAspect="1"/>
          </p:cNvGraphicFramePr>
          <p:nvPr/>
        </p:nvGraphicFramePr>
        <p:xfrm>
          <a:off x="2720976" y="1028700"/>
          <a:ext cx="353928" cy="444500"/>
        </p:xfrm>
        <a:graphic>
          <a:graphicData uri="http://schemas.openxmlformats.org/presentationml/2006/ole">
            <p:oleObj spid="_x0000_s5122" name="Equation" r:id="rId4" imgW="190440" imgH="241200" progId="Equation.DSMT4">
              <p:embed/>
            </p:oleObj>
          </a:graphicData>
        </a:graphic>
      </p:graphicFrame>
      <p:graphicFrame>
        <p:nvGraphicFramePr>
          <p:cNvPr id="5123" name="Object 15"/>
          <p:cNvGraphicFramePr>
            <a:graphicFrameLocks noChangeAspect="1"/>
          </p:cNvGraphicFramePr>
          <p:nvPr/>
        </p:nvGraphicFramePr>
        <p:xfrm>
          <a:off x="1949450" y="3719513"/>
          <a:ext cx="5408613" cy="841375"/>
        </p:xfrm>
        <a:graphic>
          <a:graphicData uri="http://schemas.openxmlformats.org/presentationml/2006/ole">
            <p:oleObj spid="_x0000_s5123" name="Equation" r:id="rId5" imgW="2933640" imgH="457200" progId="Equation.DSMT4">
              <p:embed/>
            </p:oleObj>
          </a:graphicData>
        </a:graphic>
      </p:graphicFrame>
      <p:graphicFrame>
        <p:nvGraphicFramePr>
          <p:cNvPr id="5124" name="Object 16"/>
          <p:cNvGraphicFramePr>
            <a:graphicFrameLocks noChangeAspect="1"/>
          </p:cNvGraphicFramePr>
          <p:nvPr/>
        </p:nvGraphicFramePr>
        <p:xfrm>
          <a:off x="2575878" y="5437505"/>
          <a:ext cx="4967287" cy="911225"/>
        </p:xfrm>
        <a:graphic>
          <a:graphicData uri="http://schemas.openxmlformats.org/presentationml/2006/ole">
            <p:oleObj spid="_x0000_s5124" name="Equation" r:id="rId6" imgW="2438400" imgH="444500" progId="Equation.DSMT4">
              <p:embed/>
            </p:oleObj>
          </a:graphicData>
        </a:graphic>
      </p:graphicFrame>
      <p:sp>
        <p:nvSpPr>
          <p:cNvPr id="522260" name="Rectangle 20"/>
          <p:cNvSpPr>
            <a:spLocks noChangeArrowheads="1"/>
          </p:cNvSpPr>
          <p:nvPr/>
        </p:nvSpPr>
        <p:spPr bwMode="auto">
          <a:xfrm>
            <a:off x="2114550" y="0"/>
            <a:ext cx="4572000" cy="66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b="0" dirty="0" err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TM</a:t>
            </a:r>
            <a:r>
              <a:rPr lang="en-US" sz="3600" b="0" i="1" baseline="-25000" dirty="0" err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z</a:t>
            </a:r>
            <a:r>
              <a:rPr lang="en-US" sz="3600" b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Fields (cont.)</a:t>
            </a:r>
          </a:p>
        </p:txBody>
      </p:sp>
      <p:graphicFrame>
        <p:nvGraphicFramePr>
          <p:cNvPr id="5125" name="Object 21"/>
          <p:cNvGraphicFramePr>
            <a:graphicFrameLocks noChangeAspect="1"/>
          </p:cNvGraphicFramePr>
          <p:nvPr/>
        </p:nvGraphicFramePr>
        <p:xfrm>
          <a:off x="2787650" y="1898650"/>
          <a:ext cx="2878138" cy="520700"/>
        </p:xfrm>
        <a:graphic>
          <a:graphicData uri="http://schemas.openxmlformats.org/presentationml/2006/ole">
            <p:oleObj spid="_x0000_s5125" name="Equation" r:id="rId7" imgW="1333440" imgH="241200" progId="Equation.DSMT4">
              <p:embed/>
            </p:oleObj>
          </a:graphicData>
        </a:graphic>
      </p:graphicFrame>
      <p:graphicFrame>
        <p:nvGraphicFramePr>
          <p:cNvPr id="5126" name="Object 22"/>
          <p:cNvGraphicFramePr>
            <a:graphicFrameLocks noChangeAspect="1"/>
          </p:cNvGraphicFramePr>
          <p:nvPr/>
        </p:nvGraphicFramePr>
        <p:xfrm>
          <a:off x="6391276" y="1041400"/>
          <a:ext cx="353928" cy="444500"/>
        </p:xfrm>
        <a:graphic>
          <a:graphicData uri="http://schemas.openxmlformats.org/presentationml/2006/ole">
            <p:oleObj spid="_x0000_s5126" name="Equation" r:id="rId8" imgW="190440" imgH="241200" progId="Equation.DSMT4">
              <p:embed/>
            </p:oleObj>
          </a:graphicData>
        </a:graphic>
      </p:graphicFrame>
      <p:sp>
        <p:nvSpPr>
          <p:cNvPr id="5135" name="Rectangle 23"/>
          <p:cNvSpPr>
            <a:spLocks noChangeArrowheads="1"/>
          </p:cNvSpPr>
          <p:nvPr/>
        </p:nvSpPr>
        <p:spPr bwMode="auto">
          <a:xfrm>
            <a:off x="5891213" y="1946275"/>
            <a:ext cx="4937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(1)</a:t>
            </a:r>
          </a:p>
        </p:txBody>
      </p:sp>
      <p:sp>
        <p:nvSpPr>
          <p:cNvPr id="5136" name="Rectangle 24"/>
          <p:cNvSpPr>
            <a:spLocks noChangeArrowheads="1"/>
          </p:cNvSpPr>
          <p:nvPr/>
        </p:nvSpPr>
        <p:spPr bwMode="auto">
          <a:xfrm>
            <a:off x="6665913" y="2695575"/>
            <a:ext cx="4937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(3)</a:t>
            </a:r>
          </a:p>
        </p:txBody>
      </p:sp>
      <p:graphicFrame>
        <p:nvGraphicFramePr>
          <p:cNvPr id="5127" name="Object 25"/>
          <p:cNvGraphicFramePr>
            <a:graphicFrameLocks noChangeAspect="1"/>
          </p:cNvGraphicFramePr>
          <p:nvPr/>
        </p:nvGraphicFramePr>
        <p:xfrm>
          <a:off x="2719388" y="2490788"/>
          <a:ext cx="3627437" cy="854075"/>
        </p:xfrm>
        <a:graphic>
          <a:graphicData uri="http://schemas.openxmlformats.org/presentationml/2006/ole">
            <p:oleObj spid="_x0000_s5127" name="Equation" r:id="rId9" imgW="1777680" imgH="419040" progId="Equation.DSMT4">
              <p:embed/>
            </p:oleObj>
          </a:graphicData>
        </a:graphic>
      </p:graphicFrame>
      <p:sp>
        <p:nvSpPr>
          <p:cNvPr id="5137" name="AutoShape 26"/>
          <p:cNvSpPr>
            <a:spLocks noChangeArrowheads="1"/>
          </p:cNvSpPr>
          <p:nvPr/>
        </p:nvSpPr>
        <p:spPr bwMode="auto">
          <a:xfrm>
            <a:off x="876300" y="4064000"/>
            <a:ext cx="711200" cy="215900"/>
          </a:xfrm>
          <a:prstGeom prst="rightArrow">
            <a:avLst>
              <a:gd name="adj1" fmla="val 50000"/>
              <a:gd name="adj2" fmla="val 82353"/>
            </a:avLst>
          </a:prstGeom>
          <a:solidFill>
            <a:srgbClr val="66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9317EFD-6D16-49D6-BDA5-4DA0F84D4CD7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50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51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52" name="Rectangle 13"/>
          <p:cNvSpPr>
            <a:spLocks noChangeArrowheads="1"/>
          </p:cNvSpPr>
          <p:nvPr/>
        </p:nvSpPr>
        <p:spPr bwMode="auto">
          <a:xfrm>
            <a:off x="1354138" y="4657725"/>
            <a:ext cx="85151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 dirty="0">
                <a:solidFill>
                  <a:srgbClr val="0000FF"/>
                </a:solidFill>
              </a:rPr>
              <a:t>Hence</a:t>
            </a:r>
          </a:p>
        </p:txBody>
      </p:sp>
      <p:graphicFrame>
        <p:nvGraphicFramePr>
          <p:cNvPr id="6146" name="Object 1024"/>
          <p:cNvGraphicFramePr>
            <a:graphicFrameLocks noChangeAspect="1"/>
          </p:cNvGraphicFramePr>
          <p:nvPr/>
        </p:nvGraphicFramePr>
        <p:xfrm>
          <a:off x="2405063" y="5132388"/>
          <a:ext cx="4476750" cy="1014412"/>
        </p:xfrm>
        <a:graphic>
          <a:graphicData uri="http://schemas.openxmlformats.org/presentationml/2006/ole">
            <p:oleObj spid="_x0000_s6146" name="Equation" r:id="rId4" imgW="2146300" imgH="482600" progId="Equation.DSMT4">
              <p:embed/>
            </p:oleObj>
          </a:graphicData>
        </a:graphic>
      </p:graphicFrame>
      <p:sp>
        <p:nvSpPr>
          <p:cNvPr id="6153" name="Rectangle 16"/>
          <p:cNvSpPr>
            <a:spLocks noChangeArrowheads="1"/>
          </p:cNvSpPr>
          <p:nvPr/>
        </p:nvSpPr>
        <p:spPr bwMode="auto">
          <a:xfrm>
            <a:off x="7235825" y="5502275"/>
            <a:ext cx="3095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>
                <a:solidFill>
                  <a:srgbClr val="0000FF"/>
                </a:solidFill>
              </a:rPr>
              <a:t>(4)</a:t>
            </a:r>
          </a:p>
        </p:txBody>
      </p:sp>
      <p:sp>
        <p:nvSpPr>
          <p:cNvPr id="523282" name="Rectangle 18"/>
          <p:cNvSpPr>
            <a:spLocks noChangeArrowheads="1"/>
          </p:cNvSpPr>
          <p:nvPr/>
        </p:nvSpPr>
        <p:spPr bwMode="auto">
          <a:xfrm>
            <a:off x="2241550" y="0"/>
            <a:ext cx="4572000" cy="66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b="0" dirty="0" err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TM</a:t>
            </a:r>
            <a:r>
              <a:rPr lang="en-US" sz="3600" b="0" i="1" baseline="-25000" dirty="0" err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z</a:t>
            </a:r>
            <a:r>
              <a:rPr lang="en-US" sz="3600" b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Fields (cont.)</a:t>
            </a:r>
          </a:p>
        </p:txBody>
      </p:sp>
      <p:graphicFrame>
        <p:nvGraphicFramePr>
          <p:cNvPr id="6147" name="Object 1025"/>
          <p:cNvGraphicFramePr>
            <a:graphicFrameLocks noChangeAspect="1"/>
          </p:cNvGraphicFramePr>
          <p:nvPr/>
        </p:nvGraphicFramePr>
        <p:xfrm>
          <a:off x="3073400" y="1463675"/>
          <a:ext cx="3124200" cy="2892425"/>
        </p:xfrm>
        <a:graphic>
          <a:graphicData uri="http://schemas.openxmlformats.org/presentationml/2006/ole">
            <p:oleObj spid="_x0000_s6147" name="Equation" r:id="rId5" imgW="1917360" imgH="1777680" progId="Equation.DSMT4">
              <p:embed/>
            </p:oleObj>
          </a:graphicData>
        </a:graphic>
      </p:graphicFrame>
      <p:sp>
        <p:nvSpPr>
          <p:cNvPr id="6155" name="Rectangle 20"/>
          <p:cNvSpPr>
            <a:spLocks noChangeArrowheads="1"/>
          </p:cNvSpPr>
          <p:nvPr/>
        </p:nvSpPr>
        <p:spPr bwMode="auto">
          <a:xfrm>
            <a:off x="1547813" y="1133475"/>
            <a:ext cx="112082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 dirty="0">
                <a:solidFill>
                  <a:srgbClr val="0000FF"/>
                </a:solidFill>
              </a:rPr>
              <a:t>Note that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9317EFD-6D16-49D6-BDA5-4DA0F84D4CD7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175" name="Rectangle 12"/>
          <p:cNvSpPr>
            <a:spLocks noChangeArrowheads="1"/>
          </p:cNvSpPr>
          <p:nvPr/>
        </p:nvSpPr>
        <p:spPr bwMode="auto">
          <a:xfrm>
            <a:off x="660400" y="1333500"/>
            <a:ext cx="669029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b="0" dirty="0">
                <a:solidFill>
                  <a:srgbClr val="0000FF"/>
                </a:solidFill>
              </a:rPr>
              <a:t>Equations (2) and (4) are the final </a:t>
            </a:r>
            <a:r>
              <a:rPr lang="en-US" b="0" dirty="0" err="1">
                <a:solidFill>
                  <a:srgbClr val="0000FF"/>
                </a:solidFill>
              </a:rPr>
              <a:t>TM</a:t>
            </a:r>
            <a:r>
              <a:rPr lang="en-US" b="0" i="1" baseline="-25000" dirty="0" err="1">
                <a:solidFill>
                  <a:srgbClr val="0000FF"/>
                </a:solidFill>
                <a:latin typeface="Times New Roman" pitchFamily="18" charset="0"/>
              </a:rPr>
              <a:t>z</a:t>
            </a:r>
            <a:r>
              <a:rPr lang="en-US" b="0" dirty="0">
                <a:solidFill>
                  <a:srgbClr val="0000FF"/>
                </a:solidFill>
              </a:rPr>
              <a:t> field modeling equations:</a:t>
            </a:r>
          </a:p>
        </p:txBody>
      </p:sp>
      <p:graphicFrame>
        <p:nvGraphicFramePr>
          <p:cNvPr id="7170" name="Object 1024"/>
          <p:cNvGraphicFramePr>
            <a:graphicFrameLocks noChangeAspect="1"/>
          </p:cNvGraphicFramePr>
          <p:nvPr/>
        </p:nvGraphicFramePr>
        <p:xfrm>
          <a:off x="1962150" y="2198688"/>
          <a:ext cx="4905375" cy="2062162"/>
        </p:xfrm>
        <a:graphic>
          <a:graphicData uri="http://schemas.openxmlformats.org/presentationml/2006/ole">
            <p:oleObj spid="_x0000_s7170" name="Equation" r:id="rId4" imgW="2171520" imgH="914400" progId="Equation.DSMT4">
              <p:embed/>
            </p:oleObj>
          </a:graphicData>
        </a:graphic>
      </p:graphicFrame>
      <p:sp>
        <p:nvSpPr>
          <p:cNvPr id="524303" name="Rectangle 15"/>
          <p:cNvSpPr>
            <a:spLocks noChangeArrowheads="1"/>
          </p:cNvSpPr>
          <p:nvPr/>
        </p:nvSpPr>
        <p:spPr bwMode="auto">
          <a:xfrm>
            <a:off x="2178050" y="0"/>
            <a:ext cx="4572000" cy="66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b="0" dirty="0" err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TM</a:t>
            </a:r>
            <a:r>
              <a:rPr lang="en-US" sz="3600" b="0" i="1" baseline="-25000" dirty="0" err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z</a:t>
            </a:r>
            <a:r>
              <a:rPr lang="en-US" sz="3600" b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Fields (cont.)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9317EFD-6D16-49D6-BDA5-4DA0F84D4CD7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3281</TotalTime>
  <Words>601</Words>
  <Application>Microsoft Office PowerPoint</Application>
  <PresentationFormat>On-screen Show (4:3)</PresentationFormat>
  <Paragraphs>184</Paragraphs>
  <Slides>28</Slides>
  <Notes>28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0" baseType="lpstr">
      <vt:lpstr>Default Design</vt:lpstr>
      <vt:lpstr>Equation</vt:lpstr>
      <vt:lpstr>Slide 1</vt:lpstr>
      <vt:lpstr>Overview</vt:lpstr>
      <vt:lpstr>General SDI Method</vt:lpstr>
      <vt:lpstr>Slide 4</vt:lpstr>
      <vt:lpstr>Slide 5</vt:lpstr>
      <vt:lpstr>TMz Fields</vt:lpstr>
      <vt:lpstr>Slide 7</vt:lpstr>
      <vt:lpstr>Slide 8</vt:lpstr>
      <vt:lpstr>Slide 9</vt:lpstr>
      <vt:lpstr>Slide 10</vt:lpstr>
      <vt:lpstr>Telegrapher’s Equation</vt:lpstr>
      <vt:lpstr>Telegrapher’s Equation (cont.)</vt:lpstr>
      <vt:lpstr>Telegrapher’s Equation (cont.)</vt:lpstr>
      <vt:lpstr>Telegrapher’s Equation (cont.)</vt:lpstr>
      <vt:lpstr>Sources: TMz</vt:lpstr>
      <vt:lpstr>Slide 16</vt:lpstr>
      <vt:lpstr>Slide 17</vt:lpstr>
      <vt:lpstr>Slide 18</vt:lpstr>
      <vt:lpstr>Slide 19</vt:lpstr>
      <vt:lpstr>TEz Fields</vt:lpstr>
      <vt:lpstr>TEz (cont.)</vt:lpstr>
      <vt:lpstr>Slide 22</vt:lpstr>
      <vt:lpstr>Slide 23</vt:lpstr>
      <vt:lpstr>Slide 24</vt:lpstr>
      <vt:lpstr>Summary</vt:lpstr>
      <vt:lpstr>Summary</vt:lpstr>
      <vt:lpstr>Summary (cont.)</vt:lpstr>
      <vt:lpstr>Summary (cont.)</vt:lpstr>
    </vt:vector>
  </TitlesOfParts>
  <Company>University of Houston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Notes 6</dc:title>
  <dc:creator>lgiles</dc:creator>
  <cp:lastModifiedBy>Reviewer</cp:lastModifiedBy>
  <cp:revision>474</cp:revision>
  <dcterms:created xsi:type="dcterms:W3CDTF">2006-06-22T19:04:50Z</dcterms:created>
  <dcterms:modified xsi:type="dcterms:W3CDTF">2016-05-03T01:28:33Z</dcterms:modified>
</cp:coreProperties>
</file>