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3" r:id="rId2"/>
    <p:sldId id="463" r:id="rId3"/>
    <p:sldId id="464" r:id="rId4"/>
    <p:sldId id="478" r:id="rId5"/>
    <p:sldId id="465" r:id="rId6"/>
    <p:sldId id="466" r:id="rId7"/>
    <p:sldId id="467" r:id="rId8"/>
    <p:sldId id="468" r:id="rId9"/>
    <p:sldId id="469" r:id="rId10"/>
    <p:sldId id="470" r:id="rId11"/>
    <p:sldId id="471" r:id="rId12"/>
    <p:sldId id="472" r:id="rId13"/>
    <p:sldId id="474" r:id="rId14"/>
    <p:sldId id="479" r:id="rId15"/>
    <p:sldId id="475" r:id="rId16"/>
    <p:sldId id="476" r:id="rId17"/>
    <p:sldId id="477" r:id="rId18"/>
    <p:sldId id="480" r:id="rId19"/>
    <p:sldId id="481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FFCCFF"/>
    <a:srgbClr val="FF3300"/>
    <a:srgbClr val="FFFF66"/>
    <a:srgbClr val="00FF00"/>
    <a:srgbClr val="0066FF"/>
    <a:srgbClr val="FFFFCC"/>
    <a:srgbClr val="00FF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/>
  </p:normalViewPr>
  <p:slideViewPr>
    <p:cSldViewPr snapToGrid="0">
      <p:cViewPr>
        <p:scale>
          <a:sx n="75" d="100"/>
          <a:sy n="75" d="100"/>
        </p:scale>
        <p:origin x="-773" y="-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548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48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1A8DEDDB-3128-4AFF-B084-AFB68EAFB8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509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509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509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09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509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CDDB1E-D97B-4ACB-AA0F-8254E7614B4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02285C-578A-4E42-B8A7-F5E9EFBD9C8C}" type="slidenum">
              <a:rPr lang="en-US"/>
              <a:pPr/>
              <a:t>1</a:t>
            </a:fld>
            <a:endParaRPr lang="en-US"/>
          </a:p>
        </p:txBody>
      </p:sp>
      <p:sp>
        <p:nvSpPr>
          <p:cNvPr id="64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B00E33-8505-4222-AB7C-E4168AB0BFE2}" type="slidenum">
              <a:rPr lang="en-US"/>
              <a:pPr/>
              <a:t>10</a:t>
            </a:fld>
            <a:endParaRPr lang="en-US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95A7EF-8BF5-4A6B-BA51-A34C5DD0D84E}" type="slidenum">
              <a:rPr lang="en-US"/>
              <a:pPr/>
              <a:t>11</a:t>
            </a:fld>
            <a:endParaRPr lang="en-US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D15390-71D5-4993-B397-760F90A13E87}" type="slidenum">
              <a:rPr lang="en-US"/>
              <a:pPr/>
              <a:t>12</a:t>
            </a:fld>
            <a:endParaRPr lang="en-US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6C22E-F710-43F8-8C69-B451BC7A1115}" type="slidenum">
              <a:rPr lang="en-US"/>
              <a:pPr/>
              <a:t>13</a:t>
            </a:fld>
            <a:endParaRPr lang="en-US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36C22E-F710-43F8-8C69-B451BC7A1115}" type="slidenum">
              <a:rPr lang="en-US"/>
              <a:pPr/>
              <a:t>14</a:t>
            </a:fld>
            <a:endParaRPr lang="en-US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33483F-36A4-422B-A998-C782FBAF1782}" type="slidenum">
              <a:rPr lang="en-US"/>
              <a:pPr/>
              <a:t>15</a:t>
            </a:fld>
            <a:endParaRPr lang="en-US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20BE98-B4FF-4F0A-ADEA-E07D2985A3F4}" type="slidenum">
              <a:rPr lang="en-US"/>
              <a:pPr/>
              <a:t>16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9AAA17-BD80-45FE-A8E6-C180FC17C3D0}" type="slidenum">
              <a:rPr lang="en-US"/>
              <a:pPr/>
              <a:t>17</a:t>
            </a:fld>
            <a:endParaRPr lang="en-US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9AAA17-BD80-45FE-A8E6-C180FC17C3D0}" type="slidenum">
              <a:rPr lang="en-US"/>
              <a:pPr/>
              <a:t>18</a:t>
            </a:fld>
            <a:endParaRPr lang="en-US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9AAA17-BD80-45FE-A8E6-C180FC17C3D0}" type="slidenum">
              <a:rPr lang="en-US"/>
              <a:pPr/>
              <a:t>19</a:t>
            </a:fld>
            <a:endParaRPr lang="en-US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6C11E6-D7F3-4FA3-80C5-42CBE49330CE}" type="slidenum">
              <a:rPr lang="en-US"/>
              <a:pPr/>
              <a:t>2</a:t>
            </a:fld>
            <a:endParaRPr lang="en-US"/>
          </a:p>
        </p:txBody>
      </p:sp>
      <p:sp>
        <p:nvSpPr>
          <p:cNvPr id="64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66CCDA-A576-4482-A95D-545657BE5784}" type="slidenum">
              <a:rPr lang="en-US"/>
              <a:pPr/>
              <a:t>3</a:t>
            </a:fld>
            <a:endParaRPr lang="en-US"/>
          </a:p>
        </p:txBody>
      </p:sp>
      <p:sp>
        <p:nvSpPr>
          <p:cNvPr id="64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66CCDA-A576-4482-A95D-545657BE5784}" type="slidenum">
              <a:rPr lang="en-US"/>
              <a:pPr/>
              <a:t>4</a:t>
            </a:fld>
            <a:endParaRPr lang="en-US"/>
          </a:p>
        </p:txBody>
      </p:sp>
      <p:sp>
        <p:nvSpPr>
          <p:cNvPr id="64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B94AB7-5E57-4287-89A9-2B9CB4437334}" type="slidenum">
              <a:rPr lang="en-US"/>
              <a:pPr/>
              <a:t>5</a:t>
            </a:fld>
            <a:endParaRPr lang="en-US"/>
          </a:p>
        </p:txBody>
      </p:sp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67BF56-D1B6-463B-B1B1-8205C0221AE3}" type="slidenum">
              <a:rPr lang="en-US"/>
              <a:pPr/>
              <a:t>6</a:t>
            </a:fld>
            <a:endParaRPr lang="en-US"/>
          </a:p>
        </p:txBody>
      </p:sp>
      <p:sp>
        <p:nvSpPr>
          <p:cNvPr id="64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C1A16-E362-4174-8103-3C31754C032F}" type="slidenum">
              <a:rPr lang="en-US"/>
              <a:pPr/>
              <a:t>7</a:t>
            </a:fld>
            <a:endParaRPr lang="en-US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D496E-FD2B-4891-B68A-07E2E341C082}" type="slidenum">
              <a:rPr lang="en-US"/>
              <a:pPr/>
              <a:t>8</a:t>
            </a:fld>
            <a:endParaRPr lang="en-US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DEBC3F-A584-4AC0-B73B-3EC3D45D642A}" type="slidenum">
              <a:rPr lang="en-US"/>
              <a:pPr/>
              <a:t>9</a:t>
            </a:fld>
            <a:endParaRPr lang="en-US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6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2930525" y="24272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3488572" y="16621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33"/>
                </a:solidFill>
              </a:rPr>
              <a:t>Spring </a:t>
            </a:r>
            <a:r>
              <a:rPr lang="en-US" sz="2400" dirty="0" smtClean="0">
                <a:solidFill>
                  <a:srgbClr val="FF9933"/>
                </a:solidFill>
              </a:rPr>
              <a:t>2016</a:t>
            </a:r>
            <a:endParaRPr lang="en-US" sz="3200" b="0" dirty="0">
              <a:solidFill>
                <a:srgbClr val="FF9933"/>
              </a:solidFill>
            </a:endParaRP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3556000" y="4003675"/>
            <a:ext cx="3265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chemeClr val="bg1"/>
                </a:solidFill>
              </a:rPr>
              <a:t>Notes 42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3260725" y="66675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4419600" y="3978275"/>
            <a:ext cx="3265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rgbClr val="0000FF"/>
                </a:solidFill>
              </a:rPr>
              <a:t>Notes </a:t>
            </a:r>
            <a:r>
              <a:rPr lang="en-US" sz="4000" b="0" dirty="0" smtClean="0">
                <a:solidFill>
                  <a:srgbClr val="0000FF"/>
                </a:solidFill>
              </a:rPr>
              <a:t>45</a:t>
            </a:r>
            <a:endParaRPr lang="en-US" sz="4000" b="0" dirty="0">
              <a:solidFill>
                <a:srgbClr val="0000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9" name="Picture 8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050" y="3841750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38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38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3864" name="Text Box 8"/>
          <p:cNvSpPr txBox="1">
            <a:spLocks noChangeArrowheads="1"/>
          </p:cNvSpPr>
          <p:nvPr/>
        </p:nvSpPr>
        <p:spPr bwMode="auto">
          <a:xfrm>
            <a:off x="606425" y="976313"/>
            <a:ext cx="2354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Therefore, </a:t>
            </a:r>
            <a:r>
              <a:rPr lang="en-US" b="0" dirty="0">
                <a:solidFill>
                  <a:srgbClr val="0000FF"/>
                </a:solidFill>
              </a:rPr>
              <a:t>we have</a:t>
            </a:r>
          </a:p>
        </p:txBody>
      </p:sp>
      <p:graphicFrame>
        <p:nvGraphicFramePr>
          <p:cNvPr id="633865" name="Object 9"/>
          <p:cNvGraphicFramePr>
            <a:graphicFrameLocks noChangeAspect="1"/>
          </p:cNvGraphicFramePr>
          <p:nvPr/>
        </p:nvGraphicFramePr>
        <p:xfrm>
          <a:off x="1163638" y="1539875"/>
          <a:ext cx="6837362" cy="830263"/>
        </p:xfrm>
        <a:graphic>
          <a:graphicData uri="http://schemas.openxmlformats.org/presentationml/2006/ole">
            <p:oleObj spid="_x0000_s633865" name="Equation" r:id="rId4" imgW="3670200" imgH="444240" progId="Equation.DSMT4">
              <p:embed/>
            </p:oleObj>
          </a:graphicData>
        </a:graphic>
      </p:graphicFrame>
      <p:sp>
        <p:nvSpPr>
          <p:cNvPr id="633867" name="Rectangle 11"/>
          <p:cNvSpPr>
            <a:spLocks noChangeArrowheads="1"/>
          </p:cNvSpPr>
          <p:nvPr/>
        </p:nvSpPr>
        <p:spPr bwMode="auto">
          <a:xfrm>
            <a:off x="1947863" y="0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2984500"/>
            <a:ext cx="895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field is in the form of an infinite series of </a:t>
            </a:r>
            <a:r>
              <a:rPr lang="en-US" u="sng" dirty="0" smtClean="0"/>
              <a:t>Floquet waves</a:t>
            </a:r>
            <a:r>
              <a:rPr lang="en-US" dirty="0" smtClean="0"/>
              <a:t> (space harmonics).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6100" y="3594100"/>
            <a:ext cx="7186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Each Floquet wave is a plane wave that has a wavenumber given by:</a:t>
            </a:r>
            <a:endParaRPr lang="en-US" b="0" dirty="0">
              <a:solidFill>
                <a:srgbClr val="0000FF"/>
              </a:solidFill>
            </a:endParaRPr>
          </a:p>
        </p:txBody>
      </p:sp>
      <p:graphicFrame>
        <p:nvGraphicFramePr>
          <p:cNvPr id="633866" name="Object 10"/>
          <p:cNvGraphicFramePr>
            <a:graphicFrameLocks noChangeAspect="1"/>
          </p:cNvGraphicFramePr>
          <p:nvPr/>
        </p:nvGraphicFramePr>
        <p:xfrm>
          <a:off x="1898650" y="4795838"/>
          <a:ext cx="4832350" cy="806450"/>
        </p:xfrm>
        <a:graphic>
          <a:graphicData uri="http://schemas.openxmlformats.org/presentationml/2006/ole">
            <p:oleObj spid="_x0000_s633866" name="Equation" r:id="rId5" imgW="2590560" imgH="431640" progId="Equation.DSMT4">
              <p:embed/>
            </p:oleObj>
          </a:graphicData>
        </a:graphic>
      </p:graphicFrame>
      <p:graphicFrame>
        <p:nvGraphicFramePr>
          <p:cNvPr id="2" name="Object 11"/>
          <p:cNvGraphicFramePr>
            <a:graphicFrameLocks noChangeAspect="1"/>
          </p:cNvGraphicFramePr>
          <p:nvPr/>
        </p:nvGraphicFramePr>
        <p:xfrm>
          <a:off x="2459038" y="5853113"/>
          <a:ext cx="2106612" cy="569912"/>
        </p:xfrm>
        <a:graphic>
          <a:graphicData uri="http://schemas.openxmlformats.org/presentationml/2006/ole">
            <p:oleObj spid="_x0000_s633867" name="Equation" r:id="rId6" imgW="1130040" imgH="304560" progId="Equation.DSMT4">
              <p:embed/>
            </p:oleObj>
          </a:graphicData>
        </a:graphic>
      </p:graphicFrame>
      <p:graphicFrame>
        <p:nvGraphicFramePr>
          <p:cNvPr id="633868" name="Object 12"/>
          <p:cNvGraphicFramePr>
            <a:graphicFrameLocks noChangeAspect="1"/>
          </p:cNvGraphicFramePr>
          <p:nvPr/>
        </p:nvGraphicFramePr>
        <p:xfrm>
          <a:off x="3352800" y="4211638"/>
          <a:ext cx="1870075" cy="450850"/>
        </p:xfrm>
        <a:graphic>
          <a:graphicData uri="http://schemas.openxmlformats.org/presentationml/2006/ole">
            <p:oleObj spid="_x0000_s633868" name="Equation" r:id="rId7" imgW="1002960" imgH="241200" progId="Equation.DSMT4">
              <p:embed/>
            </p:oleObj>
          </a:graphicData>
        </a:graphic>
      </p:graphicFrame>
      <p:graphicFrame>
        <p:nvGraphicFramePr>
          <p:cNvPr id="633869" name="Object 13"/>
          <p:cNvGraphicFramePr>
            <a:graphicFrameLocks noChangeAspect="1"/>
          </p:cNvGraphicFramePr>
          <p:nvPr/>
        </p:nvGraphicFramePr>
        <p:xfrm>
          <a:off x="5046663" y="5889625"/>
          <a:ext cx="1658937" cy="474663"/>
        </p:xfrm>
        <a:graphic>
          <a:graphicData uri="http://schemas.openxmlformats.org/presentationml/2006/ole">
            <p:oleObj spid="_x0000_s633869" name="Equation" r:id="rId8" imgW="8888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8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8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8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4887" name="Text Box 7"/>
          <p:cNvSpPr txBox="1">
            <a:spLocks noChangeArrowheads="1"/>
          </p:cNvSpPr>
          <p:nvPr/>
        </p:nvSpPr>
        <p:spPr bwMode="auto">
          <a:xfrm>
            <a:off x="593725" y="1090613"/>
            <a:ext cx="1744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Compare:</a:t>
            </a:r>
          </a:p>
        </p:txBody>
      </p:sp>
      <p:graphicFrame>
        <p:nvGraphicFramePr>
          <p:cNvPr id="634888" name="Object 8"/>
          <p:cNvGraphicFramePr>
            <a:graphicFrameLocks noChangeAspect="1"/>
          </p:cNvGraphicFramePr>
          <p:nvPr/>
        </p:nvGraphicFramePr>
        <p:xfrm>
          <a:off x="690245" y="4278313"/>
          <a:ext cx="6770688" cy="830262"/>
        </p:xfrm>
        <a:graphic>
          <a:graphicData uri="http://schemas.openxmlformats.org/presentationml/2006/ole">
            <p:oleObj spid="_x0000_s634888" name="Equation" r:id="rId4" imgW="3632040" imgH="444240" progId="Equation.DSMT4">
              <p:embed/>
            </p:oleObj>
          </a:graphicData>
        </a:graphic>
      </p:graphicFrame>
      <p:graphicFrame>
        <p:nvGraphicFramePr>
          <p:cNvPr id="634889" name="Object 9"/>
          <p:cNvGraphicFramePr>
            <a:graphicFrameLocks noChangeAspect="1"/>
          </p:cNvGraphicFramePr>
          <p:nvPr/>
        </p:nvGraphicFramePr>
        <p:xfrm>
          <a:off x="568325" y="2324100"/>
          <a:ext cx="7573963" cy="925513"/>
        </p:xfrm>
        <a:graphic>
          <a:graphicData uri="http://schemas.openxmlformats.org/presentationml/2006/ole">
            <p:oleObj spid="_x0000_s634889" name="Equation" r:id="rId5" imgW="4063680" imgH="495000" progId="Equation.DSMT4">
              <p:embed/>
            </p:oleObj>
          </a:graphicData>
        </a:graphic>
      </p:graphicFrame>
      <p:sp>
        <p:nvSpPr>
          <p:cNvPr id="634890" name="Text Box 10"/>
          <p:cNvSpPr txBox="1">
            <a:spLocks noChangeArrowheads="1"/>
          </p:cNvSpPr>
          <p:nvPr/>
        </p:nvSpPr>
        <p:spPr bwMode="auto">
          <a:xfrm>
            <a:off x="301625" y="1865313"/>
            <a:ext cx="323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Single element (non-periodic):</a:t>
            </a:r>
          </a:p>
        </p:txBody>
      </p:sp>
      <p:sp>
        <p:nvSpPr>
          <p:cNvPr id="634891" name="Text Box 11"/>
          <p:cNvSpPr txBox="1">
            <a:spLocks noChangeArrowheads="1"/>
          </p:cNvSpPr>
          <p:nvPr/>
        </p:nvSpPr>
        <p:spPr bwMode="auto">
          <a:xfrm>
            <a:off x="352425" y="3744913"/>
            <a:ext cx="290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Periodic array of elements:</a:t>
            </a:r>
          </a:p>
        </p:txBody>
      </p:sp>
      <p:sp>
        <p:nvSpPr>
          <p:cNvPr id="634892" name="Rectangle 12"/>
          <p:cNvSpPr>
            <a:spLocks noChangeArrowheads="1"/>
          </p:cNvSpPr>
          <p:nvPr/>
        </p:nvSpPr>
        <p:spPr bwMode="auto">
          <a:xfrm>
            <a:off x="1960563" y="0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3436938" y="5864225"/>
          <a:ext cx="2671762" cy="474663"/>
        </p:xfrm>
        <a:graphic>
          <a:graphicData uri="http://schemas.openxmlformats.org/presentationml/2006/ole">
            <p:oleObj spid="_x0000_s634890" name="Equation" r:id="rId6" imgW="1434960" imgH="253800" progId="Equation.DSMT4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552700" y="589280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59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59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59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5911" name="Text Box 7"/>
          <p:cNvSpPr txBox="1">
            <a:spLocks noChangeArrowheads="1"/>
          </p:cNvSpPr>
          <p:nvPr/>
        </p:nvSpPr>
        <p:spPr bwMode="auto">
          <a:xfrm>
            <a:off x="504825" y="1001713"/>
            <a:ext cx="2125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FF3300"/>
                </a:solidFill>
              </a:rPr>
              <a:t>Conclusion:</a:t>
            </a:r>
          </a:p>
        </p:txBody>
      </p:sp>
      <p:graphicFrame>
        <p:nvGraphicFramePr>
          <p:cNvPr id="635916" name="Object 12"/>
          <p:cNvGraphicFramePr>
            <a:graphicFrameLocks noChangeAspect="1"/>
          </p:cNvGraphicFramePr>
          <p:nvPr/>
        </p:nvGraphicFramePr>
        <p:xfrm>
          <a:off x="1454150" y="1816100"/>
          <a:ext cx="5797550" cy="925513"/>
        </p:xfrm>
        <a:graphic>
          <a:graphicData uri="http://schemas.openxmlformats.org/presentationml/2006/ole">
            <p:oleObj spid="_x0000_s635916" name="Equation" r:id="rId4" imgW="3111480" imgH="495000" progId="Equation.DSMT4">
              <p:embed/>
            </p:oleObj>
          </a:graphicData>
        </a:graphic>
      </p:graphicFrame>
      <p:sp>
        <p:nvSpPr>
          <p:cNvPr id="635917" name="Text Box 13"/>
          <p:cNvSpPr txBox="1">
            <a:spLocks noChangeArrowheads="1"/>
          </p:cNvSpPr>
          <p:nvPr/>
        </p:nvSpPr>
        <p:spPr bwMode="auto">
          <a:xfrm>
            <a:off x="263525" y="5649913"/>
            <a:ext cx="8647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double integral is replaced by a double sum, and a factor is introduced.</a:t>
            </a:r>
          </a:p>
        </p:txBody>
      </p:sp>
      <p:sp>
        <p:nvSpPr>
          <p:cNvPr id="635919" name="Text Box 15"/>
          <p:cNvSpPr txBox="1">
            <a:spLocks noChangeArrowheads="1"/>
          </p:cNvSpPr>
          <p:nvPr/>
        </p:nvSpPr>
        <p:spPr bwMode="auto">
          <a:xfrm>
            <a:off x="2247900" y="3249613"/>
            <a:ext cx="813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635920" name="Rectangle 16"/>
          <p:cNvSpPr>
            <a:spLocks noChangeArrowheads="1"/>
          </p:cNvSpPr>
          <p:nvPr/>
        </p:nvSpPr>
        <p:spPr bwMode="auto">
          <a:xfrm>
            <a:off x="1947863" y="0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2" name="Object 64"/>
          <p:cNvGraphicFramePr>
            <a:graphicFrameLocks noChangeAspect="1"/>
          </p:cNvGraphicFramePr>
          <p:nvPr/>
        </p:nvGraphicFramePr>
        <p:xfrm>
          <a:off x="3348038" y="3627438"/>
          <a:ext cx="1868487" cy="736600"/>
        </p:xfrm>
        <a:graphic>
          <a:graphicData uri="http://schemas.openxmlformats.org/presentationml/2006/ole">
            <p:oleObj spid="_x0000_s635919" name="Equation" r:id="rId5" imgW="1002960" imgH="393480" progId="Equation.DSMT4">
              <p:embed/>
            </p:oleObj>
          </a:graphicData>
        </a:graphic>
      </p:graphicFrame>
      <p:graphicFrame>
        <p:nvGraphicFramePr>
          <p:cNvPr id="3" name="Object 64"/>
          <p:cNvGraphicFramePr>
            <a:graphicFrameLocks noChangeAspect="1"/>
          </p:cNvGraphicFramePr>
          <p:nvPr/>
        </p:nvGraphicFramePr>
        <p:xfrm>
          <a:off x="3338513" y="4430713"/>
          <a:ext cx="1844675" cy="736600"/>
        </p:xfrm>
        <a:graphic>
          <a:graphicData uri="http://schemas.openxmlformats.org/presentationml/2006/ole">
            <p:oleObj spid="_x0000_s635920" name="Equation" r:id="rId6" imgW="9903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79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79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79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18" name="Group 117"/>
          <p:cNvGrpSpPr/>
          <p:nvPr/>
        </p:nvGrpSpPr>
        <p:grpSpPr>
          <a:xfrm>
            <a:off x="1676400" y="1093788"/>
            <a:ext cx="5865813" cy="4824412"/>
            <a:chOff x="1676400" y="1093788"/>
            <a:chExt cx="5865813" cy="4824412"/>
          </a:xfrm>
        </p:grpSpPr>
        <p:sp>
          <p:nvSpPr>
            <p:cNvPr id="637962" name="Line 10"/>
            <p:cNvSpPr>
              <a:spLocks noChangeShapeType="1"/>
            </p:cNvSpPr>
            <p:nvPr/>
          </p:nvSpPr>
          <p:spPr bwMode="auto">
            <a:xfrm>
              <a:off x="1676400" y="3423920"/>
              <a:ext cx="53721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7964" name="Line 12"/>
            <p:cNvSpPr>
              <a:spLocks noChangeShapeType="1"/>
            </p:cNvSpPr>
            <p:nvPr/>
          </p:nvSpPr>
          <p:spPr bwMode="auto">
            <a:xfrm flipV="1">
              <a:off x="4241800" y="1676400"/>
              <a:ext cx="0" cy="3619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7965" name="Text Box 13"/>
            <p:cNvSpPr txBox="1">
              <a:spLocks noChangeArrowheads="1"/>
            </p:cNvSpPr>
            <p:nvPr/>
          </p:nvSpPr>
          <p:spPr bwMode="auto">
            <a:xfrm>
              <a:off x="7159625" y="3265488"/>
              <a:ext cx="3698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 dirty="0" err="1">
                  <a:latin typeface="Times New Roman" pitchFamily="18" charset="0"/>
                </a:rPr>
                <a:t>k</a:t>
              </a:r>
              <a:r>
                <a:rPr lang="en-US" sz="2000" b="0" i="1" baseline="-25000" dirty="0" err="1">
                  <a:latin typeface="Times New Roman" pitchFamily="18" charset="0"/>
                </a:rPr>
                <a:t>x</a:t>
              </a:r>
              <a:endParaRPr lang="en-US" sz="2000" b="0" i="1" baseline="-25000" dirty="0">
                <a:latin typeface="Times New Roman" pitchFamily="18" charset="0"/>
              </a:endParaRPr>
            </a:p>
          </p:txBody>
        </p:sp>
        <p:sp>
          <p:nvSpPr>
            <p:cNvPr id="637966" name="Text Box 14"/>
            <p:cNvSpPr txBox="1">
              <a:spLocks noChangeArrowheads="1"/>
            </p:cNvSpPr>
            <p:nvPr/>
          </p:nvSpPr>
          <p:spPr bwMode="auto">
            <a:xfrm>
              <a:off x="3959225" y="1093788"/>
              <a:ext cx="36988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k</a:t>
              </a:r>
              <a:r>
                <a:rPr lang="en-US" sz="2000" b="0" i="1" baseline="-25000">
                  <a:latin typeface="Times New Roman" pitchFamily="18" charset="0"/>
                </a:rPr>
                <a:t>y</a:t>
              </a:r>
            </a:p>
          </p:txBody>
        </p:sp>
        <p:grpSp>
          <p:nvGrpSpPr>
            <p:cNvPr id="637978" name="Group 26"/>
            <p:cNvGrpSpPr>
              <a:grpSpLocks/>
            </p:cNvGrpSpPr>
            <p:nvPr/>
          </p:nvGrpSpPr>
          <p:grpSpPr bwMode="auto">
            <a:xfrm>
              <a:off x="2209800" y="3273425"/>
              <a:ext cx="4305300" cy="88900"/>
              <a:chOff x="1344" y="2148"/>
              <a:chExt cx="2712" cy="56"/>
            </a:xfrm>
          </p:grpSpPr>
          <p:sp>
            <p:nvSpPr>
              <p:cNvPr id="637967" name="Oval 15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68" name="Oval 16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69" name="Oval 17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70" name="Oval 18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71" name="Oval 19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72" name="Oval 20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73" name="Oval 21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74" name="Oval 22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75" name="Oval 23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76" name="Oval 24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77" name="Oval 25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979" name="Group 27"/>
            <p:cNvGrpSpPr>
              <a:grpSpLocks/>
            </p:cNvGrpSpPr>
            <p:nvPr/>
          </p:nvGrpSpPr>
          <p:grpSpPr bwMode="auto">
            <a:xfrm>
              <a:off x="2209800" y="3633788"/>
              <a:ext cx="4305300" cy="88900"/>
              <a:chOff x="1344" y="2148"/>
              <a:chExt cx="2712" cy="56"/>
            </a:xfrm>
          </p:grpSpPr>
          <p:sp>
            <p:nvSpPr>
              <p:cNvPr id="637980" name="Oval 28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81" name="Oval 29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82" name="Oval 30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83" name="Oval 31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84" name="Oval 32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85" name="Oval 33"/>
              <p:cNvSpPr>
                <a:spLocks noChangeArrowheads="1"/>
              </p:cNvSpPr>
              <p:nvPr/>
            </p:nvSpPr>
            <p:spPr bwMode="auto">
              <a:xfrm>
                <a:off x="2678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86" name="Oval 34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87" name="Oval 35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88" name="Oval 36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89" name="Oval 37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90" name="Oval 38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7991" name="Group 39"/>
            <p:cNvGrpSpPr>
              <a:grpSpLocks/>
            </p:cNvGrpSpPr>
            <p:nvPr/>
          </p:nvGrpSpPr>
          <p:grpSpPr bwMode="auto">
            <a:xfrm>
              <a:off x="2209800" y="3995738"/>
              <a:ext cx="4305300" cy="88900"/>
              <a:chOff x="1344" y="2148"/>
              <a:chExt cx="2712" cy="56"/>
            </a:xfrm>
          </p:grpSpPr>
          <p:sp>
            <p:nvSpPr>
              <p:cNvPr id="637992" name="Oval 40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93" name="Oval 41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94" name="Oval 42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95" name="Oval 43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96" name="Oval 44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97" name="Oval 45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98" name="Oval 46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7999" name="Oval 47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00" name="Oval 48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01" name="Oval 49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02" name="Oval 50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8003" name="Group 51"/>
            <p:cNvGrpSpPr>
              <a:grpSpLocks/>
            </p:cNvGrpSpPr>
            <p:nvPr/>
          </p:nvGrpSpPr>
          <p:grpSpPr bwMode="auto">
            <a:xfrm>
              <a:off x="2209800" y="2911475"/>
              <a:ext cx="4305300" cy="88900"/>
              <a:chOff x="1344" y="2148"/>
              <a:chExt cx="2712" cy="56"/>
            </a:xfrm>
          </p:grpSpPr>
          <p:sp>
            <p:nvSpPr>
              <p:cNvPr id="638004" name="Oval 52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05" name="Oval 53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06" name="Oval 54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07" name="Oval 55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08" name="Oval 56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09" name="Oval 57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10" name="Oval 58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11" name="Oval 59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12" name="Oval 60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13" name="Oval 61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14" name="Oval 62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8015" name="Group 63"/>
            <p:cNvGrpSpPr>
              <a:grpSpLocks/>
            </p:cNvGrpSpPr>
            <p:nvPr/>
          </p:nvGrpSpPr>
          <p:grpSpPr bwMode="auto">
            <a:xfrm>
              <a:off x="2209800" y="2551113"/>
              <a:ext cx="4305300" cy="88900"/>
              <a:chOff x="1344" y="2148"/>
              <a:chExt cx="2712" cy="56"/>
            </a:xfrm>
          </p:grpSpPr>
          <p:sp>
            <p:nvSpPr>
              <p:cNvPr id="638016" name="Oval 64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17" name="Oval 65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18" name="Oval 66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19" name="Oval 67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20" name="Oval 68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21" name="Oval 69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22" name="Oval 70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23" name="Oval 71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24" name="Oval 72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25" name="Oval 73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26" name="Oval 74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8027" name="Group 75"/>
            <p:cNvGrpSpPr>
              <a:grpSpLocks/>
            </p:cNvGrpSpPr>
            <p:nvPr/>
          </p:nvGrpSpPr>
          <p:grpSpPr bwMode="auto">
            <a:xfrm>
              <a:off x="2209800" y="4356100"/>
              <a:ext cx="4305300" cy="88900"/>
              <a:chOff x="1344" y="2148"/>
              <a:chExt cx="2712" cy="56"/>
            </a:xfrm>
          </p:grpSpPr>
          <p:sp>
            <p:nvSpPr>
              <p:cNvPr id="638028" name="Oval 76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29" name="Oval 77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30" name="Oval 78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31" name="Oval 79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32" name="Oval 80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33" name="Oval 81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34" name="Oval 82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35" name="Oval 83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36" name="Oval 84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37" name="Oval 85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38" name="Oval 86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8039" name="Group 87"/>
            <p:cNvGrpSpPr>
              <a:grpSpLocks/>
            </p:cNvGrpSpPr>
            <p:nvPr/>
          </p:nvGrpSpPr>
          <p:grpSpPr bwMode="auto">
            <a:xfrm>
              <a:off x="2209800" y="4718050"/>
              <a:ext cx="4305300" cy="88900"/>
              <a:chOff x="1344" y="2148"/>
              <a:chExt cx="2712" cy="56"/>
            </a:xfrm>
          </p:grpSpPr>
          <p:sp>
            <p:nvSpPr>
              <p:cNvPr id="638040" name="Oval 88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41" name="Oval 89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42" name="Oval 90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43" name="Oval 91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44" name="Oval 92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45" name="Oval 93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46" name="Oval 94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47" name="Oval 95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48" name="Oval 96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49" name="Oval 97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50" name="Oval 98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38051" name="Group 99"/>
            <p:cNvGrpSpPr>
              <a:grpSpLocks/>
            </p:cNvGrpSpPr>
            <p:nvPr/>
          </p:nvGrpSpPr>
          <p:grpSpPr bwMode="auto">
            <a:xfrm>
              <a:off x="2209800" y="2190750"/>
              <a:ext cx="4305300" cy="88900"/>
              <a:chOff x="1344" y="2148"/>
              <a:chExt cx="2712" cy="56"/>
            </a:xfrm>
          </p:grpSpPr>
          <p:sp>
            <p:nvSpPr>
              <p:cNvPr id="638052" name="Oval 100"/>
              <p:cNvSpPr>
                <a:spLocks noChangeArrowheads="1"/>
              </p:cNvSpPr>
              <p:nvPr/>
            </p:nvSpPr>
            <p:spPr bwMode="auto">
              <a:xfrm>
                <a:off x="1344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53" name="Oval 101"/>
              <p:cNvSpPr>
                <a:spLocks noChangeArrowheads="1"/>
              </p:cNvSpPr>
              <p:nvPr/>
            </p:nvSpPr>
            <p:spPr bwMode="auto">
              <a:xfrm>
                <a:off x="1609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54" name="Oval 102"/>
              <p:cNvSpPr>
                <a:spLocks noChangeArrowheads="1"/>
              </p:cNvSpPr>
              <p:nvPr/>
            </p:nvSpPr>
            <p:spPr bwMode="auto">
              <a:xfrm>
                <a:off x="1875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55" name="Oval 103"/>
              <p:cNvSpPr>
                <a:spLocks noChangeArrowheads="1"/>
              </p:cNvSpPr>
              <p:nvPr/>
            </p:nvSpPr>
            <p:spPr bwMode="auto">
              <a:xfrm>
                <a:off x="2140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56" name="Oval 104"/>
              <p:cNvSpPr>
                <a:spLocks noChangeArrowheads="1"/>
              </p:cNvSpPr>
              <p:nvPr/>
            </p:nvSpPr>
            <p:spPr bwMode="auto">
              <a:xfrm>
                <a:off x="2406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57" name="Oval 105"/>
              <p:cNvSpPr>
                <a:spLocks noChangeArrowheads="1"/>
              </p:cNvSpPr>
              <p:nvPr/>
            </p:nvSpPr>
            <p:spPr bwMode="auto">
              <a:xfrm>
                <a:off x="2672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58" name="Oval 106"/>
              <p:cNvSpPr>
                <a:spLocks noChangeArrowheads="1"/>
              </p:cNvSpPr>
              <p:nvPr/>
            </p:nvSpPr>
            <p:spPr bwMode="auto">
              <a:xfrm>
                <a:off x="2937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59" name="Oval 107"/>
              <p:cNvSpPr>
                <a:spLocks noChangeArrowheads="1"/>
              </p:cNvSpPr>
              <p:nvPr/>
            </p:nvSpPr>
            <p:spPr bwMode="auto">
              <a:xfrm>
                <a:off x="3203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60" name="Oval 108"/>
              <p:cNvSpPr>
                <a:spLocks noChangeArrowheads="1"/>
              </p:cNvSpPr>
              <p:nvPr/>
            </p:nvSpPr>
            <p:spPr bwMode="auto">
              <a:xfrm>
                <a:off x="3468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61" name="Oval 109"/>
              <p:cNvSpPr>
                <a:spLocks noChangeArrowheads="1"/>
              </p:cNvSpPr>
              <p:nvPr/>
            </p:nvSpPr>
            <p:spPr bwMode="auto">
              <a:xfrm>
                <a:off x="3734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8062" name="Oval 110"/>
              <p:cNvSpPr>
                <a:spLocks noChangeArrowheads="1"/>
              </p:cNvSpPr>
              <p:nvPr/>
            </p:nvSpPr>
            <p:spPr bwMode="auto">
              <a:xfrm>
                <a:off x="4000" y="2148"/>
                <a:ext cx="56" cy="5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638063" name="Object 111"/>
            <p:cNvGraphicFramePr>
              <a:graphicFrameLocks noChangeAspect="1"/>
            </p:cNvGraphicFramePr>
            <p:nvPr/>
          </p:nvGraphicFramePr>
          <p:xfrm>
            <a:off x="5694363" y="1684338"/>
            <a:ext cx="784225" cy="385762"/>
          </p:xfrm>
          <a:graphic>
            <a:graphicData uri="http://schemas.openxmlformats.org/presentationml/2006/ole">
              <p:oleObj spid="_x0000_s638063" name="Equation" r:id="rId4" imgW="571320" imgH="279360" progId="Equation.DSMT4">
                <p:embed/>
              </p:oleObj>
            </a:graphicData>
          </a:graphic>
        </p:graphicFrame>
        <p:graphicFrame>
          <p:nvGraphicFramePr>
            <p:cNvPr id="638064" name="Object 112"/>
            <p:cNvGraphicFramePr>
              <a:graphicFrameLocks noChangeAspect="1"/>
            </p:cNvGraphicFramePr>
            <p:nvPr/>
          </p:nvGraphicFramePr>
          <p:xfrm>
            <a:off x="4541838" y="5532438"/>
            <a:ext cx="801687" cy="385762"/>
          </p:xfrm>
          <a:graphic>
            <a:graphicData uri="http://schemas.openxmlformats.org/presentationml/2006/ole">
              <p:oleObj spid="_x0000_s638064" name="Equation" r:id="rId5" imgW="583920" imgH="279360" progId="Equation.DSMT4">
                <p:embed/>
              </p:oleObj>
            </a:graphicData>
          </a:graphic>
        </p:graphicFrame>
        <p:sp>
          <p:nvSpPr>
            <p:cNvPr id="638065" name="Line 113"/>
            <p:cNvSpPr>
              <a:spLocks noChangeShapeType="1"/>
            </p:cNvSpPr>
            <p:nvPr/>
          </p:nvSpPr>
          <p:spPr bwMode="auto">
            <a:xfrm flipH="1" flipV="1">
              <a:off x="4368800" y="3378200"/>
              <a:ext cx="469900" cy="2057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38066" name="Object 114"/>
            <p:cNvGraphicFramePr>
              <a:graphicFrameLocks noChangeAspect="1"/>
            </p:cNvGraphicFramePr>
            <p:nvPr/>
          </p:nvGraphicFramePr>
          <p:xfrm>
            <a:off x="5916613" y="5032375"/>
            <a:ext cx="736600" cy="331788"/>
          </p:xfrm>
          <a:graphic>
            <a:graphicData uri="http://schemas.openxmlformats.org/presentationml/2006/ole">
              <p:oleObj spid="_x0000_s638066" name="Equation" r:id="rId6" imgW="393480" imgH="177480" progId="Equation.DSMT4">
                <p:embed/>
              </p:oleObj>
            </a:graphicData>
          </a:graphic>
        </p:graphicFrame>
        <p:sp>
          <p:nvSpPr>
            <p:cNvPr id="638067" name="Line 115"/>
            <p:cNvSpPr>
              <a:spLocks noChangeShapeType="1"/>
            </p:cNvSpPr>
            <p:nvPr/>
          </p:nvSpPr>
          <p:spPr bwMode="auto">
            <a:xfrm>
              <a:off x="6032500" y="4914900"/>
              <a:ext cx="444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8068" name="Line 116"/>
            <p:cNvSpPr>
              <a:spLocks noChangeShapeType="1"/>
            </p:cNvSpPr>
            <p:nvPr/>
          </p:nvSpPr>
          <p:spPr bwMode="auto">
            <a:xfrm>
              <a:off x="6680200" y="4394200"/>
              <a:ext cx="0" cy="393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38069" name="Object 117"/>
            <p:cNvGraphicFramePr>
              <a:graphicFrameLocks noChangeAspect="1"/>
            </p:cNvGraphicFramePr>
            <p:nvPr/>
          </p:nvGraphicFramePr>
          <p:xfrm>
            <a:off x="6807200" y="4435475"/>
            <a:ext cx="735013" cy="331788"/>
          </p:xfrm>
          <a:graphic>
            <a:graphicData uri="http://schemas.openxmlformats.org/presentationml/2006/ole">
              <p:oleObj spid="_x0000_s638069" name="Equation" r:id="rId7" imgW="393480" imgH="177480" progId="Equation.DSMT4">
                <p:embed/>
              </p:oleObj>
            </a:graphicData>
          </a:graphic>
        </p:graphicFrame>
      </p:grpSp>
      <p:sp>
        <p:nvSpPr>
          <p:cNvPr id="638070" name="Rectangle 118"/>
          <p:cNvSpPr>
            <a:spLocks noChangeArrowheads="1"/>
          </p:cNvSpPr>
          <p:nvPr/>
        </p:nvSpPr>
        <p:spPr bwMode="auto">
          <a:xfrm>
            <a:off x="1922463" y="0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114" name="Slide Number Placeholder 1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>
            <a:off x="909320" y="1231900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Sample points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Oval 116"/>
          <p:cNvSpPr/>
          <p:nvPr/>
        </p:nvSpPr>
        <p:spPr bwMode="auto">
          <a:xfrm>
            <a:off x="3860800" y="3352800"/>
            <a:ext cx="762000" cy="762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79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79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79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79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7962" name="Line 10"/>
          <p:cNvSpPr>
            <a:spLocks noChangeShapeType="1"/>
          </p:cNvSpPr>
          <p:nvPr/>
        </p:nvSpPr>
        <p:spPr bwMode="auto">
          <a:xfrm>
            <a:off x="1676400" y="3759200"/>
            <a:ext cx="5372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7964" name="Line 12"/>
          <p:cNvSpPr>
            <a:spLocks noChangeShapeType="1"/>
          </p:cNvSpPr>
          <p:nvPr/>
        </p:nvSpPr>
        <p:spPr bwMode="auto">
          <a:xfrm flipV="1">
            <a:off x="4241800" y="2021840"/>
            <a:ext cx="0" cy="361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7965" name="Text Box 13"/>
          <p:cNvSpPr txBox="1">
            <a:spLocks noChangeArrowheads="1"/>
          </p:cNvSpPr>
          <p:nvPr/>
        </p:nvSpPr>
        <p:spPr bwMode="auto">
          <a:xfrm>
            <a:off x="7159625" y="3610928"/>
            <a:ext cx="369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 dirty="0" err="1">
                <a:latin typeface="Times New Roman" pitchFamily="18" charset="0"/>
              </a:rPr>
              <a:t>k</a:t>
            </a:r>
            <a:r>
              <a:rPr lang="en-US" sz="2000" b="0" i="1" baseline="-25000" dirty="0" err="1">
                <a:latin typeface="Times New Roman" pitchFamily="18" charset="0"/>
              </a:rPr>
              <a:t>x</a:t>
            </a:r>
            <a:endParaRPr lang="en-US" sz="2000" b="0" i="1" baseline="-25000" dirty="0">
              <a:latin typeface="Times New Roman" pitchFamily="18" charset="0"/>
            </a:endParaRPr>
          </a:p>
        </p:txBody>
      </p:sp>
      <p:sp>
        <p:nvSpPr>
          <p:cNvPr id="637966" name="Text Box 14"/>
          <p:cNvSpPr txBox="1">
            <a:spLocks noChangeArrowheads="1"/>
          </p:cNvSpPr>
          <p:nvPr/>
        </p:nvSpPr>
        <p:spPr bwMode="auto">
          <a:xfrm>
            <a:off x="3959225" y="1439228"/>
            <a:ext cx="369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i="1">
                <a:latin typeface="Times New Roman" pitchFamily="18" charset="0"/>
              </a:rPr>
              <a:t>k</a:t>
            </a:r>
            <a:r>
              <a:rPr lang="en-US" sz="2000" b="0" i="1" baseline="-25000">
                <a:latin typeface="Times New Roman" pitchFamily="18" charset="0"/>
              </a:rPr>
              <a:t>y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209800" y="3618865"/>
            <a:ext cx="4305300" cy="88900"/>
            <a:chOff x="1344" y="2148"/>
            <a:chExt cx="2712" cy="56"/>
          </a:xfrm>
        </p:grpSpPr>
        <p:sp>
          <p:nvSpPr>
            <p:cNvPr id="637967" name="Oval 15"/>
            <p:cNvSpPr>
              <a:spLocks noChangeArrowheads="1"/>
            </p:cNvSpPr>
            <p:nvPr/>
          </p:nvSpPr>
          <p:spPr bwMode="auto">
            <a:xfrm>
              <a:off x="1344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68" name="Oval 16"/>
            <p:cNvSpPr>
              <a:spLocks noChangeArrowheads="1"/>
            </p:cNvSpPr>
            <p:nvPr/>
          </p:nvSpPr>
          <p:spPr bwMode="auto">
            <a:xfrm>
              <a:off x="1609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69" name="Oval 17"/>
            <p:cNvSpPr>
              <a:spLocks noChangeArrowheads="1"/>
            </p:cNvSpPr>
            <p:nvPr/>
          </p:nvSpPr>
          <p:spPr bwMode="auto">
            <a:xfrm>
              <a:off x="1875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70" name="Oval 18"/>
            <p:cNvSpPr>
              <a:spLocks noChangeArrowheads="1"/>
            </p:cNvSpPr>
            <p:nvPr/>
          </p:nvSpPr>
          <p:spPr bwMode="auto">
            <a:xfrm>
              <a:off x="2140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71" name="Oval 19"/>
            <p:cNvSpPr>
              <a:spLocks noChangeArrowheads="1"/>
            </p:cNvSpPr>
            <p:nvPr/>
          </p:nvSpPr>
          <p:spPr bwMode="auto">
            <a:xfrm>
              <a:off x="2406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72" name="Oval 20"/>
            <p:cNvSpPr>
              <a:spLocks noChangeArrowheads="1"/>
            </p:cNvSpPr>
            <p:nvPr/>
          </p:nvSpPr>
          <p:spPr bwMode="auto">
            <a:xfrm>
              <a:off x="2672" y="2148"/>
              <a:ext cx="56" cy="5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73" name="Oval 21"/>
            <p:cNvSpPr>
              <a:spLocks noChangeArrowheads="1"/>
            </p:cNvSpPr>
            <p:nvPr/>
          </p:nvSpPr>
          <p:spPr bwMode="auto">
            <a:xfrm>
              <a:off x="2937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74" name="Oval 22"/>
            <p:cNvSpPr>
              <a:spLocks noChangeArrowheads="1"/>
            </p:cNvSpPr>
            <p:nvPr/>
          </p:nvSpPr>
          <p:spPr bwMode="auto">
            <a:xfrm>
              <a:off x="3203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75" name="Oval 23"/>
            <p:cNvSpPr>
              <a:spLocks noChangeArrowheads="1"/>
            </p:cNvSpPr>
            <p:nvPr/>
          </p:nvSpPr>
          <p:spPr bwMode="auto">
            <a:xfrm>
              <a:off x="3468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76" name="Oval 24"/>
            <p:cNvSpPr>
              <a:spLocks noChangeArrowheads="1"/>
            </p:cNvSpPr>
            <p:nvPr/>
          </p:nvSpPr>
          <p:spPr bwMode="auto">
            <a:xfrm>
              <a:off x="3734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77" name="Oval 25"/>
            <p:cNvSpPr>
              <a:spLocks noChangeArrowheads="1"/>
            </p:cNvSpPr>
            <p:nvPr/>
          </p:nvSpPr>
          <p:spPr bwMode="auto">
            <a:xfrm>
              <a:off x="4000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209800" y="3979228"/>
            <a:ext cx="4305300" cy="88900"/>
            <a:chOff x="1344" y="2148"/>
            <a:chExt cx="2712" cy="56"/>
          </a:xfrm>
        </p:grpSpPr>
        <p:sp>
          <p:nvSpPr>
            <p:cNvPr id="637980" name="Oval 28"/>
            <p:cNvSpPr>
              <a:spLocks noChangeArrowheads="1"/>
            </p:cNvSpPr>
            <p:nvPr/>
          </p:nvSpPr>
          <p:spPr bwMode="auto">
            <a:xfrm>
              <a:off x="1344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81" name="Oval 29"/>
            <p:cNvSpPr>
              <a:spLocks noChangeArrowheads="1"/>
            </p:cNvSpPr>
            <p:nvPr/>
          </p:nvSpPr>
          <p:spPr bwMode="auto">
            <a:xfrm>
              <a:off x="1609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82" name="Oval 30"/>
            <p:cNvSpPr>
              <a:spLocks noChangeArrowheads="1"/>
            </p:cNvSpPr>
            <p:nvPr/>
          </p:nvSpPr>
          <p:spPr bwMode="auto">
            <a:xfrm>
              <a:off x="1875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83" name="Oval 31"/>
            <p:cNvSpPr>
              <a:spLocks noChangeArrowheads="1"/>
            </p:cNvSpPr>
            <p:nvPr/>
          </p:nvSpPr>
          <p:spPr bwMode="auto">
            <a:xfrm>
              <a:off x="2140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84" name="Oval 32"/>
            <p:cNvSpPr>
              <a:spLocks noChangeArrowheads="1"/>
            </p:cNvSpPr>
            <p:nvPr/>
          </p:nvSpPr>
          <p:spPr bwMode="auto">
            <a:xfrm>
              <a:off x="2406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85" name="Oval 33"/>
            <p:cNvSpPr>
              <a:spLocks noChangeArrowheads="1"/>
            </p:cNvSpPr>
            <p:nvPr/>
          </p:nvSpPr>
          <p:spPr bwMode="auto">
            <a:xfrm>
              <a:off x="2672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86" name="Oval 34"/>
            <p:cNvSpPr>
              <a:spLocks noChangeArrowheads="1"/>
            </p:cNvSpPr>
            <p:nvPr/>
          </p:nvSpPr>
          <p:spPr bwMode="auto">
            <a:xfrm>
              <a:off x="2937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87" name="Oval 35"/>
            <p:cNvSpPr>
              <a:spLocks noChangeArrowheads="1"/>
            </p:cNvSpPr>
            <p:nvPr/>
          </p:nvSpPr>
          <p:spPr bwMode="auto">
            <a:xfrm>
              <a:off x="3203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88" name="Oval 36"/>
            <p:cNvSpPr>
              <a:spLocks noChangeArrowheads="1"/>
            </p:cNvSpPr>
            <p:nvPr/>
          </p:nvSpPr>
          <p:spPr bwMode="auto">
            <a:xfrm>
              <a:off x="3468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89" name="Oval 37"/>
            <p:cNvSpPr>
              <a:spLocks noChangeArrowheads="1"/>
            </p:cNvSpPr>
            <p:nvPr/>
          </p:nvSpPr>
          <p:spPr bwMode="auto">
            <a:xfrm>
              <a:off x="3734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90" name="Oval 38"/>
            <p:cNvSpPr>
              <a:spLocks noChangeArrowheads="1"/>
            </p:cNvSpPr>
            <p:nvPr/>
          </p:nvSpPr>
          <p:spPr bwMode="auto">
            <a:xfrm>
              <a:off x="4000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2209800" y="4341178"/>
            <a:ext cx="4305300" cy="88900"/>
            <a:chOff x="1344" y="2148"/>
            <a:chExt cx="2712" cy="56"/>
          </a:xfrm>
        </p:grpSpPr>
        <p:sp>
          <p:nvSpPr>
            <p:cNvPr id="637992" name="Oval 40"/>
            <p:cNvSpPr>
              <a:spLocks noChangeArrowheads="1"/>
            </p:cNvSpPr>
            <p:nvPr/>
          </p:nvSpPr>
          <p:spPr bwMode="auto">
            <a:xfrm>
              <a:off x="1344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93" name="Oval 41"/>
            <p:cNvSpPr>
              <a:spLocks noChangeArrowheads="1"/>
            </p:cNvSpPr>
            <p:nvPr/>
          </p:nvSpPr>
          <p:spPr bwMode="auto">
            <a:xfrm>
              <a:off x="1609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94" name="Oval 42"/>
            <p:cNvSpPr>
              <a:spLocks noChangeArrowheads="1"/>
            </p:cNvSpPr>
            <p:nvPr/>
          </p:nvSpPr>
          <p:spPr bwMode="auto">
            <a:xfrm>
              <a:off x="1875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95" name="Oval 43"/>
            <p:cNvSpPr>
              <a:spLocks noChangeArrowheads="1"/>
            </p:cNvSpPr>
            <p:nvPr/>
          </p:nvSpPr>
          <p:spPr bwMode="auto">
            <a:xfrm>
              <a:off x="2140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96" name="Oval 44"/>
            <p:cNvSpPr>
              <a:spLocks noChangeArrowheads="1"/>
            </p:cNvSpPr>
            <p:nvPr/>
          </p:nvSpPr>
          <p:spPr bwMode="auto">
            <a:xfrm>
              <a:off x="2406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97" name="Oval 45"/>
            <p:cNvSpPr>
              <a:spLocks noChangeArrowheads="1"/>
            </p:cNvSpPr>
            <p:nvPr/>
          </p:nvSpPr>
          <p:spPr bwMode="auto">
            <a:xfrm>
              <a:off x="2672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98" name="Oval 46"/>
            <p:cNvSpPr>
              <a:spLocks noChangeArrowheads="1"/>
            </p:cNvSpPr>
            <p:nvPr/>
          </p:nvSpPr>
          <p:spPr bwMode="auto">
            <a:xfrm>
              <a:off x="2937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7999" name="Oval 47"/>
            <p:cNvSpPr>
              <a:spLocks noChangeArrowheads="1"/>
            </p:cNvSpPr>
            <p:nvPr/>
          </p:nvSpPr>
          <p:spPr bwMode="auto">
            <a:xfrm>
              <a:off x="3203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00" name="Oval 48"/>
            <p:cNvSpPr>
              <a:spLocks noChangeArrowheads="1"/>
            </p:cNvSpPr>
            <p:nvPr/>
          </p:nvSpPr>
          <p:spPr bwMode="auto">
            <a:xfrm>
              <a:off x="3468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01" name="Oval 49"/>
            <p:cNvSpPr>
              <a:spLocks noChangeArrowheads="1"/>
            </p:cNvSpPr>
            <p:nvPr/>
          </p:nvSpPr>
          <p:spPr bwMode="auto">
            <a:xfrm>
              <a:off x="3734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02" name="Oval 50"/>
            <p:cNvSpPr>
              <a:spLocks noChangeArrowheads="1"/>
            </p:cNvSpPr>
            <p:nvPr/>
          </p:nvSpPr>
          <p:spPr bwMode="auto">
            <a:xfrm>
              <a:off x="4000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2209800" y="3256915"/>
            <a:ext cx="4305300" cy="88900"/>
            <a:chOff x="1344" y="2148"/>
            <a:chExt cx="2712" cy="56"/>
          </a:xfrm>
        </p:grpSpPr>
        <p:sp>
          <p:nvSpPr>
            <p:cNvPr id="638004" name="Oval 52"/>
            <p:cNvSpPr>
              <a:spLocks noChangeArrowheads="1"/>
            </p:cNvSpPr>
            <p:nvPr/>
          </p:nvSpPr>
          <p:spPr bwMode="auto">
            <a:xfrm>
              <a:off x="1344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05" name="Oval 53"/>
            <p:cNvSpPr>
              <a:spLocks noChangeArrowheads="1"/>
            </p:cNvSpPr>
            <p:nvPr/>
          </p:nvSpPr>
          <p:spPr bwMode="auto">
            <a:xfrm>
              <a:off x="1609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06" name="Oval 54"/>
            <p:cNvSpPr>
              <a:spLocks noChangeArrowheads="1"/>
            </p:cNvSpPr>
            <p:nvPr/>
          </p:nvSpPr>
          <p:spPr bwMode="auto">
            <a:xfrm>
              <a:off x="1875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07" name="Oval 55"/>
            <p:cNvSpPr>
              <a:spLocks noChangeArrowheads="1"/>
            </p:cNvSpPr>
            <p:nvPr/>
          </p:nvSpPr>
          <p:spPr bwMode="auto">
            <a:xfrm>
              <a:off x="2140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08" name="Oval 56"/>
            <p:cNvSpPr>
              <a:spLocks noChangeArrowheads="1"/>
            </p:cNvSpPr>
            <p:nvPr/>
          </p:nvSpPr>
          <p:spPr bwMode="auto">
            <a:xfrm>
              <a:off x="2406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09" name="Oval 57"/>
            <p:cNvSpPr>
              <a:spLocks noChangeArrowheads="1"/>
            </p:cNvSpPr>
            <p:nvPr/>
          </p:nvSpPr>
          <p:spPr bwMode="auto">
            <a:xfrm>
              <a:off x="2672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10" name="Oval 58"/>
            <p:cNvSpPr>
              <a:spLocks noChangeArrowheads="1"/>
            </p:cNvSpPr>
            <p:nvPr/>
          </p:nvSpPr>
          <p:spPr bwMode="auto">
            <a:xfrm>
              <a:off x="2937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11" name="Oval 59"/>
            <p:cNvSpPr>
              <a:spLocks noChangeArrowheads="1"/>
            </p:cNvSpPr>
            <p:nvPr/>
          </p:nvSpPr>
          <p:spPr bwMode="auto">
            <a:xfrm>
              <a:off x="3203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12" name="Oval 60"/>
            <p:cNvSpPr>
              <a:spLocks noChangeArrowheads="1"/>
            </p:cNvSpPr>
            <p:nvPr/>
          </p:nvSpPr>
          <p:spPr bwMode="auto">
            <a:xfrm>
              <a:off x="3468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13" name="Oval 61"/>
            <p:cNvSpPr>
              <a:spLocks noChangeArrowheads="1"/>
            </p:cNvSpPr>
            <p:nvPr/>
          </p:nvSpPr>
          <p:spPr bwMode="auto">
            <a:xfrm>
              <a:off x="3734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14" name="Oval 62"/>
            <p:cNvSpPr>
              <a:spLocks noChangeArrowheads="1"/>
            </p:cNvSpPr>
            <p:nvPr/>
          </p:nvSpPr>
          <p:spPr bwMode="auto">
            <a:xfrm>
              <a:off x="4000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2209800" y="2896553"/>
            <a:ext cx="4305300" cy="88900"/>
            <a:chOff x="1344" y="2148"/>
            <a:chExt cx="2712" cy="56"/>
          </a:xfrm>
        </p:grpSpPr>
        <p:sp>
          <p:nvSpPr>
            <p:cNvPr id="638016" name="Oval 64"/>
            <p:cNvSpPr>
              <a:spLocks noChangeArrowheads="1"/>
            </p:cNvSpPr>
            <p:nvPr/>
          </p:nvSpPr>
          <p:spPr bwMode="auto">
            <a:xfrm>
              <a:off x="1344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17" name="Oval 65"/>
            <p:cNvSpPr>
              <a:spLocks noChangeArrowheads="1"/>
            </p:cNvSpPr>
            <p:nvPr/>
          </p:nvSpPr>
          <p:spPr bwMode="auto">
            <a:xfrm>
              <a:off x="1609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18" name="Oval 66"/>
            <p:cNvSpPr>
              <a:spLocks noChangeArrowheads="1"/>
            </p:cNvSpPr>
            <p:nvPr/>
          </p:nvSpPr>
          <p:spPr bwMode="auto">
            <a:xfrm>
              <a:off x="1875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19" name="Oval 67"/>
            <p:cNvSpPr>
              <a:spLocks noChangeArrowheads="1"/>
            </p:cNvSpPr>
            <p:nvPr/>
          </p:nvSpPr>
          <p:spPr bwMode="auto">
            <a:xfrm>
              <a:off x="2140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20" name="Oval 68"/>
            <p:cNvSpPr>
              <a:spLocks noChangeArrowheads="1"/>
            </p:cNvSpPr>
            <p:nvPr/>
          </p:nvSpPr>
          <p:spPr bwMode="auto">
            <a:xfrm>
              <a:off x="2406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21" name="Oval 69"/>
            <p:cNvSpPr>
              <a:spLocks noChangeArrowheads="1"/>
            </p:cNvSpPr>
            <p:nvPr/>
          </p:nvSpPr>
          <p:spPr bwMode="auto">
            <a:xfrm>
              <a:off x="2672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22" name="Oval 70"/>
            <p:cNvSpPr>
              <a:spLocks noChangeArrowheads="1"/>
            </p:cNvSpPr>
            <p:nvPr/>
          </p:nvSpPr>
          <p:spPr bwMode="auto">
            <a:xfrm>
              <a:off x="2937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23" name="Oval 71"/>
            <p:cNvSpPr>
              <a:spLocks noChangeArrowheads="1"/>
            </p:cNvSpPr>
            <p:nvPr/>
          </p:nvSpPr>
          <p:spPr bwMode="auto">
            <a:xfrm>
              <a:off x="3203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24" name="Oval 72"/>
            <p:cNvSpPr>
              <a:spLocks noChangeArrowheads="1"/>
            </p:cNvSpPr>
            <p:nvPr/>
          </p:nvSpPr>
          <p:spPr bwMode="auto">
            <a:xfrm>
              <a:off x="3468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25" name="Oval 73"/>
            <p:cNvSpPr>
              <a:spLocks noChangeArrowheads="1"/>
            </p:cNvSpPr>
            <p:nvPr/>
          </p:nvSpPr>
          <p:spPr bwMode="auto">
            <a:xfrm>
              <a:off x="3734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26" name="Oval 74"/>
            <p:cNvSpPr>
              <a:spLocks noChangeArrowheads="1"/>
            </p:cNvSpPr>
            <p:nvPr/>
          </p:nvSpPr>
          <p:spPr bwMode="auto">
            <a:xfrm>
              <a:off x="4000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75"/>
          <p:cNvGrpSpPr>
            <a:grpSpLocks/>
          </p:cNvGrpSpPr>
          <p:nvPr/>
        </p:nvGrpSpPr>
        <p:grpSpPr bwMode="auto">
          <a:xfrm>
            <a:off x="2209800" y="4701540"/>
            <a:ext cx="4305300" cy="88900"/>
            <a:chOff x="1344" y="2148"/>
            <a:chExt cx="2712" cy="56"/>
          </a:xfrm>
        </p:grpSpPr>
        <p:sp>
          <p:nvSpPr>
            <p:cNvPr id="638028" name="Oval 76"/>
            <p:cNvSpPr>
              <a:spLocks noChangeArrowheads="1"/>
            </p:cNvSpPr>
            <p:nvPr/>
          </p:nvSpPr>
          <p:spPr bwMode="auto">
            <a:xfrm>
              <a:off x="1344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29" name="Oval 77"/>
            <p:cNvSpPr>
              <a:spLocks noChangeArrowheads="1"/>
            </p:cNvSpPr>
            <p:nvPr/>
          </p:nvSpPr>
          <p:spPr bwMode="auto">
            <a:xfrm>
              <a:off x="1609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30" name="Oval 78"/>
            <p:cNvSpPr>
              <a:spLocks noChangeArrowheads="1"/>
            </p:cNvSpPr>
            <p:nvPr/>
          </p:nvSpPr>
          <p:spPr bwMode="auto">
            <a:xfrm>
              <a:off x="1875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31" name="Oval 79"/>
            <p:cNvSpPr>
              <a:spLocks noChangeArrowheads="1"/>
            </p:cNvSpPr>
            <p:nvPr/>
          </p:nvSpPr>
          <p:spPr bwMode="auto">
            <a:xfrm>
              <a:off x="2140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32" name="Oval 80"/>
            <p:cNvSpPr>
              <a:spLocks noChangeArrowheads="1"/>
            </p:cNvSpPr>
            <p:nvPr/>
          </p:nvSpPr>
          <p:spPr bwMode="auto">
            <a:xfrm>
              <a:off x="2406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33" name="Oval 81"/>
            <p:cNvSpPr>
              <a:spLocks noChangeArrowheads="1"/>
            </p:cNvSpPr>
            <p:nvPr/>
          </p:nvSpPr>
          <p:spPr bwMode="auto">
            <a:xfrm>
              <a:off x="2672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34" name="Oval 82"/>
            <p:cNvSpPr>
              <a:spLocks noChangeArrowheads="1"/>
            </p:cNvSpPr>
            <p:nvPr/>
          </p:nvSpPr>
          <p:spPr bwMode="auto">
            <a:xfrm>
              <a:off x="2937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35" name="Oval 83"/>
            <p:cNvSpPr>
              <a:spLocks noChangeArrowheads="1"/>
            </p:cNvSpPr>
            <p:nvPr/>
          </p:nvSpPr>
          <p:spPr bwMode="auto">
            <a:xfrm>
              <a:off x="3203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36" name="Oval 84"/>
            <p:cNvSpPr>
              <a:spLocks noChangeArrowheads="1"/>
            </p:cNvSpPr>
            <p:nvPr/>
          </p:nvSpPr>
          <p:spPr bwMode="auto">
            <a:xfrm>
              <a:off x="3468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37" name="Oval 85"/>
            <p:cNvSpPr>
              <a:spLocks noChangeArrowheads="1"/>
            </p:cNvSpPr>
            <p:nvPr/>
          </p:nvSpPr>
          <p:spPr bwMode="auto">
            <a:xfrm>
              <a:off x="3734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38" name="Oval 86"/>
            <p:cNvSpPr>
              <a:spLocks noChangeArrowheads="1"/>
            </p:cNvSpPr>
            <p:nvPr/>
          </p:nvSpPr>
          <p:spPr bwMode="auto">
            <a:xfrm>
              <a:off x="4000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87"/>
          <p:cNvGrpSpPr>
            <a:grpSpLocks/>
          </p:cNvGrpSpPr>
          <p:nvPr/>
        </p:nvGrpSpPr>
        <p:grpSpPr bwMode="auto">
          <a:xfrm>
            <a:off x="2209800" y="5063490"/>
            <a:ext cx="4305300" cy="88900"/>
            <a:chOff x="1344" y="2148"/>
            <a:chExt cx="2712" cy="56"/>
          </a:xfrm>
        </p:grpSpPr>
        <p:sp>
          <p:nvSpPr>
            <p:cNvPr id="638040" name="Oval 88"/>
            <p:cNvSpPr>
              <a:spLocks noChangeArrowheads="1"/>
            </p:cNvSpPr>
            <p:nvPr/>
          </p:nvSpPr>
          <p:spPr bwMode="auto">
            <a:xfrm>
              <a:off x="1344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41" name="Oval 89"/>
            <p:cNvSpPr>
              <a:spLocks noChangeArrowheads="1"/>
            </p:cNvSpPr>
            <p:nvPr/>
          </p:nvSpPr>
          <p:spPr bwMode="auto">
            <a:xfrm>
              <a:off x="1609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42" name="Oval 90"/>
            <p:cNvSpPr>
              <a:spLocks noChangeArrowheads="1"/>
            </p:cNvSpPr>
            <p:nvPr/>
          </p:nvSpPr>
          <p:spPr bwMode="auto">
            <a:xfrm>
              <a:off x="1875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43" name="Oval 91"/>
            <p:cNvSpPr>
              <a:spLocks noChangeArrowheads="1"/>
            </p:cNvSpPr>
            <p:nvPr/>
          </p:nvSpPr>
          <p:spPr bwMode="auto">
            <a:xfrm>
              <a:off x="2140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44" name="Oval 92"/>
            <p:cNvSpPr>
              <a:spLocks noChangeArrowheads="1"/>
            </p:cNvSpPr>
            <p:nvPr/>
          </p:nvSpPr>
          <p:spPr bwMode="auto">
            <a:xfrm>
              <a:off x="2406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45" name="Oval 93"/>
            <p:cNvSpPr>
              <a:spLocks noChangeArrowheads="1"/>
            </p:cNvSpPr>
            <p:nvPr/>
          </p:nvSpPr>
          <p:spPr bwMode="auto">
            <a:xfrm>
              <a:off x="2672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46" name="Oval 94"/>
            <p:cNvSpPr>
              <a:spLocks noChangeArrowheads="1"/>
            </p:cNvSpPr>
            <p:nvPr/>
          </p:nvSpPr>
          <p:spPr bwMode="auto">
            <a:xfrm>
              <a:off x="2937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47" name="Oval 95"/>
            <p:cNvSpPr>
              <a:spLocks noChangeArrowheads="1"/>
            </p:cNvSpPr>
            <p:nvPr/>
          </p:nvSpPr>
          <p:spPr bwMode="auto">
            <a:xfrm>
              <a:off x="3203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48" name="Oval 96"/>
            <p:cNvSpPr>
              <a:spLocks noChangeArrowheads="1"/>
            </p:cNvSpPr>
            <p:nvPr/>
          </p:nvSpPr>
          <p:spPr bwMode="auto">
            <a:xfrm>
              <a:off x="3468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49" name="Oval 97"/>
            <p:cNvSpPr>
              <a:spLocks noChangeArrowheads="1"/>
            </p:cNvSpPr>
            <p:nvPr/>
          </p:nvSpPr>
          <p:spPr bwMode="auto">
            <a:xfrm>
              <a:off x="3734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50" name="Oval 98"/>
            <p:cNvSpPr>
              <a:spLocks noChangeArrowheads="1"/>
            </p:cNvSpPr>
            <p:nvPr/>
          </p:nvSpPr>
          <p:spPr bwMode="auto">
            <a:xfrm>
              <a:off x="4000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99"/>
          <p:cNvGrpSpPr>
            <a:grpSpLocks/>
          </p:cNvGrpSpPr>
          <p:nvPr/>
        </p:nvGrpSpPr>
        <p:grpSpPr bwMode="auto">
          <a:xfrm>
            <a:off x="2209800" y="2536190"/>
            <a:ext cx="4305300" cy="88900"/>
            <a:chOff x="1344" y="2148"/>
            <a:chExt cx="2712" cy="56"/>
          </a:xfrm>
        </p:grpSpPr>
        <p:sp>
          <p:nvSpPr>
            <p:cNvPr id="638052" name="Oval 100"/>
            <p:cNvSpPr>
              <a:spLocks noChangeArrowheads="1"/>
            </p:cNvSpPr>
            <p:nvPr/>
          </p:nvSpPr>
          <p:spPr bwMode="auto">
            <a:xfrm>
              <a:off x="1344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53" name="Oval 101"/>
            <p:cNvSpPr>
              <a:spLocks noChangeArrowheads="1"/>
            </p:cNvSpPr>
            <p:nvPr/>
          </p:nvSpPr>
          <p:spPr bwMode="auto">
            <a:xfrm>
              <a:off x="1609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54" name="Oval 102"/>
            <p:cNvSpPr>
              <a:spLocks noChangeArrowheads="1"/>
            </p:cNvSpPr>
            <p:nvPr/>
          </p:nvSpPr>
          <p:spPr bwMode="auto">
            <a:xfrm>
              <a:off x="1875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55" name="Oval 103"/>
            <p:cNvSpPr>
              <a:spLocks noChangeArrowheads="1"/>
            </p:cNvSpPr>
            <p:nvPr/>
          </p:nvSpPr>
          <p:spPr bwMode="auto">
            <a:xfrm>
              <a:off x="2140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56" name="Oval 104"/>
            <p:cNvSpPr>
              <a:spLocks noChangeArrowheads="1"/>
            </p:cNvSpPr>
            <p:nvPr/>
          </p:nvSpPr>
          <p:spPr bwMode="auto">
            <a:xfrm>
              <a:off x="2406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57" name="Oval 105"/>
            <p:cNvSpPr>
              <a:spLocks noChangeArrowheads="1"/>
            </p:cNvSpPr>
            <p:nvPr/>
          </p:nvSpPr>
          <p:spPr bwMode="auto">
            <a:xfrm>
              <a:off x="2672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58" name="Oval 106"/>
            <p:cNvSpPr>
              <a:spLocks noChangeArrowheads="1"/>
            </p:cNvSpPr>
            <p:nvPr/>
          </p:nvSpPr>
          <p:spPr bwMode="auto">
            <a:xfrm>
              <a:off x="2937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59" name="Oval 107"/>
            <p:cNvSpPr>
              <a:spLocks noChangeArrowheads="1"/>
            </p:cNvSpPr>
            <p:nvPr/>
          </p:nvSpPr>
          <p:spPr bwMode="auto">
            <a:xfrm>
              <a:off x="3203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60" name="Oval 108"/>
            <p:cNvSpPr>
              <a:spLocks noChangeArrowheads="1"/>
            </p:cNvSpPr>
            <p:nvPr/>
          </p:nvSpPr>
          <p:spPr bwMode="auto">
            <a:xfrm>
              <a:off x="3468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61" name="Oval 109"/>
            <p:cNvSpPr>
              <a:spLocks noChangeArrowheads="1"/>
            </p:cNvSpPr>
            <p:nvPr/>
          </p:nvSpPr>
          <p:spPr bwMode="auto">
            <a:xfrm>
              <a:off x="3734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062" name="Oval 110"/>
            <p:cNvSpPr>
              <a:spLocks noChangeArrowheads="1"/>
            </p:cNvSpPr>
            <p:nvPr/>
          </p:nvSpPr>
          <p:spPr bwMode="auto">
            <a:xfrm>
              <a:off x="4000" y="2148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638063" name="Object 111"/>
          <p:cNvGraphicFramePr>
            <a:graphicFrameLocks noChangeAspect="1"/>
          </p:cNvGraphicFramePr>
          <p:nvPr/>
        </p:nvGraphicFramePr>
        <p:xfrm>
          <a:off x="5694363" y="2029778"/>
          <a:ext cx="784225" cy="385762"/>
        </p:xfrm>
        <a:graphic>
          <a:graphicData uri="http://schemas.openxmlformats.org/presentationml/2006/ole">
            <p:oleObj spid="_x0000_s671746" name="Equation" r:id="rId4" imgW="571320" imgH="279360" progId="Equation.DSMT4">
              <p:embed/>
            </p:oleObj>
          </a:graphicData>
        </a:graphic>
      </p:graphicFrame>
      <p:graphicFrame>
        <p:nvGraphicFramePr>
          <p:cNvPr id="638064" name="Object 112"/>
          <p:cNvGraphicFramePr>
            <a:graphicFrameLocks noChangeAspect="1"/>
          </p:cNvGraphicFramePr>
          <p:nvPr/>
        </p:nvGraphicFramePr>
        <p:xfrm>
          <a:off x="4541838" y="5877878"/>
          <a:ext cx="801687" cy="385762"/>
        </p:xfrm>
        <a:graphic>
          <a:graphicData uri="http://schemas.openxmlformats.org/presentationml/2006/ole">
            <p:oleObj spid="_x0000_s671747" name="Equation" r:id="rId5" imgW="583920" imgH="279360" progId="Equation.DSMT4">
              <p:embed/>
            </p:oleObj>
          </a:graphicData>
        </a:graphic>
      </p:graphicFrame>
      <p:sp>
        <p:nvSpPr>
          <p:cNvPr id="638065" name="Line 113"/>
          <p:cNvSpPr>
            <a:spLocks noChangeShapeType="1"/>
          </p:cNvSpPr>
          <p:nvPr/>
        </p:nvSpPr>
        <p:spPr bwMode="auto">
          <a:xfrm flipH="1" flipV="1">
            <a:off x="4368800" y="3723640"/>
            <a:ext cx="46990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38066" name="Object 114"/>
          <p:cNvGraphicFramePr>
            <a:graphicFrameLocks noChangeAspect="1"/>
          </p:cNvGraphicFramePr>
          <p:nvPr/>
        </p:nvGraphicFramePr>
        <p:xfrm>
          <a:off x="5916613" y="5377815"/>
          <a:ext cx="736600" cy="331788"/>
        </p:xfrm>
        <a:graphic>
          <a:graphicData uri="http://schemas.openxmlformats.org/presentationml/2006/ole">
            <p:oleObj spid="_x0000_s671748" name="Equation" r:id="rId6" imgW="393480" imgH="177480" progId="Equation.DSMT4">
              <p:embed/>
            </p:oleObj>
          </a:graphicData>
        </a:graphic>
      </p:graphicFrame>
      <p:sp>
        <p:nvSpPr>
          <p:cNvPr id="638067" name="Line 115"/>
          <p:cNvSpPr>
            <a:spLocks noChangeShapeType="1"/>
          </p:cNvSpPr>
          <p:nvPr/>
        </p:nvSpPr>
        <p:spPr bwMode="auto">
          <a:xfrm>
            <a:off x="6032500" y="5260340"/>
            <a:ext cx="44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8068" name="Line 116"/>
          <p:cNvSpPr>
            <a:spLocks noChangeShapeType="1"/>
          </p:cNvSpPr>
          <p:nvPr/>
        </p:nvSpPr>
        <p:spPr bwMode="auto">
          <a:xfrm>
            <a:off x="6680200" y="4739640"/>
            <a:ext cx="0" cy="393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38069" name="Object 117"/>
          <p:cNvGraphicFramePr>
            <a:graphicFrameLocks noChangeAspect="1"/>
          </p:cNvGraphicFramePr>
          <p:nvPr/>
        </p:nvGraphicFramePr>
        <p:xfrm>
          <a:off x="6807200" y="4780915"/>
          <a:ext cx="735013" cy="331788"/>
        </p:xfrm>
        <a:graphic>
          <a:graphicData uri="http://schemas.openxmlformats.org/presentationml/2006/ole">
            <p:oleObj spid="_x0000_s671749" name="Equation" r:id="rId7" imgW="393480" imgH="177480" progId="Equation.DSMT4">
              <p:embed/>
            </p:oleObj>
          </a:graphicData>
        </a:graphic>
      </p:graphicFrame>
      <p:sp>
        <p:nvSpPr>
          <p:cNvPr id="638070" name="Rectangle 118"/>
          <p:cNvSpPr>
            <a:spLocks noChangeArrowheads="1"/>
          </p:cNvSpPr>
          <p:nvPr/>
        </p:nvSpPr>
        <p:spPr bwMode="auto">
          <a:xfrm>
            <a:off x="1922463" y="0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114" name="Slide Number Placeholder 1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508000" y="5588000"/>
            <a:ext cx="2373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Visible space circle</a:t>
            </a:r>
            <a:endParaRPr lang="en-US" dirty="0"/>
          </a:p>
        </p:txBody>
      </p:sp>
      <p:cxnSp>
        <p:nvCxnSpPr>
          <p:cNvPr id="120" name="Straight Arrow Connector 119"/>
          <p:cNvCxnSpPr/>
          <p:nvPr/>
        </p:nvCxnSpPr>
        <p:spPr bwMode="auto">
          <a:xfrm flipV="1">
            <a:off x="2489200" y="4104640"/>
            <a:ext cx="1524000" cy="1473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671750" name="Object 111"/>
          <p:cNvGraphicFramePr>
            <a:graphicFrameLocks noChangeAspect="1"/>
          </p:cNvGraphicFramePr>
          <p:nvPr/>
        </p:nvGraphicFramePr>
        <p:xfrm>
          <a:off x="1034415" y="6080760"/>
          <a:ext cx="939800" cy="350838"/>
        </p:xfrm>
        <a:graphic>
          <a:graphicData uri="http://schemas.openxmlformats.org/presentationml/2006/ole">
            <p:oleObj spid="_x0000_s671750" name="Equation" r:id="rId8" imgW="685800" imgH="253800" progId="Equation.DSMT4">
              <p:embed/>
            </p:oleObj>
          </a:graphicData>
        </a:graphic>
      </p:graphicFrame>
      <p:sp>
        <p:nvSpPr>
          <p:cNvPr id="121" name="TextBox 120"/>
          <p:cNvSpPr txBox="1"/>
          <p:nvPr/>
        </p:nvSpPr>
        <p:spPr>
          <a:xfrm>
            <a:off x="3068320" y="6299200"/>
            <a:ext cx="3802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solidFill>
                  <a:srgbClr val="0000FF"/>
                </a:solidFill>
              </a:rPr>
              <a:t>The (0,0) Floquet wave forms the main beam.</a:t>
            </a:r>
            <a:endParaRPr lang="en-US" sz="1400" b="0" dirty="0">
              <a:solidFill>
                <a:srgbClr val="0000FF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11760" y="1584960"/>
            <a:ext cx="3688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rgbClr val="0000FF"/>
                </a:solidFill>
              </a:rPr>
              <a:t>A higher-order Floquet wave inside the visible-space circle will create a grating lobe.</a:t>
            </a:r>
            <a:endParaRPr lang="en-US" sz="1400" b="0" dirty="0">
              <a:solidFill>
                <a:srgbClr val="0000FF"/>
              </a:solidFill>
            </a:endParaRPr>
          </a:p>
        </p:txBody>
      </p:sp>
      <p:cxnSp>
        <p:nvCxnSpPr>
          <p:cNvPr id="125" name="Straight Arrow Connector 124"/>
          <p:cNvCxnSpPr/>
          <p:nvPr/>
        </p:nvCxnSpPr>
        <p:spPr bwMode="auto">
          <a:xfrm>
            <a:off x="1513840" y="2143760"/>
            <a:ext cx="2316480" cy="1463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6" name="Straight Arrow Connector 125"/>
          <p:cNvCxnSpPr/>
          <p:nvPr/>
        </p:nvCxnSpPr>
        <p:spPr bwMode="auto">
          <a:xfrm>
            <a:off x="1889760" y="2458720"/>
            <a:ext cx="2367280" cy="15036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4" name="TextBox 123"/>
          <p:cNvSpPr txBox="1"/>
          <p:nvPr/>
        </p:nvSpPr>
        <p:spPr>
          <a:xfrm>
            <a:off x="314960" y="792480"/>
            <a:ext cx="8402320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/>
              <a:t>For a </a:t>
            </a:r>
            <a:r>
              <a:rPr lang="en-US" b="0" u="sng" dirty="0" smtClean="0"/>
              <a:t>finite</a:t>
            </a:r>
            <a:r>
              <a:rPr lang="en-US" b="0" dirty="0" smtClean="0"/>
              <a:t> size array, the Floquet waves will form </a:t>
            </a:r>
            <a:r>
              <a:rPr lang="en-US" b="0" u="sng" dirty="0" smtClean="0"/>
              <a:t>beams</a:t>
            </a:r>
            <a:r>
              <a:rPr lang="en-US" b="0" dirty="0" smtClean="0"/>
              <a:t> or </a:t>
            </a:r>
            <a:r>
              <a:rPr lang="en-US" b="0" u="sng" dirty="0" smtClean="0"/>
              <a:t>lobes</a:t>
            </a:r>
            <a:r>
              <a:rPr lang="en-US" b="0" dirty="0" smtClean="0"/>
              <a:t> in the pattern.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89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89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89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8982" name="Text Box 6"/>
          <p:cNvSpPr txBox="1">
            <a:spLocks noChangeArrowheads="1"/>
          </p:cNvSpPr>
          <p:nvPr/>
        </p:nvSpPr>
        <p:spPr bwMode="auto">
          <a:xfrm>
            <a:off x="1706245" y="1354773"/>
            <a:ext cx="142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0" dirty="0">
                <a:solidFill>
                  <a:srgbClr val="FF0000"/>
                </a:solidFill>
              </a:rPr>
              <a:t>Example</a:t>
            </a:r>
          </a:p>
        </p:txBody>
      </p:sp>
      <p:sp>
        <p:nvSpPr>
          <p:cNvPr id="638986" name="Rectangle 10"/>
          <p:cNvSpPr>
            <a:spLocks noChangeArrowheads="1"/>
          </p:cNvSpPr>
          <p:nvPr/>
        </p:nvSpPr>
        <p:spPr bwMode="auto">
          <a:xfrm>
            <a:off x="982663" y="0"/>
            <a:ext cx="72151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Microstrip Patch Phased Array</a:t>
            </a:r>
          </a:p>
        </p:txBody>
      </p:sp>
      <p:sp>
        <p:nvSpPr>
          <p:cNvPr id="639103" name="Text Box 127"/>
          <p:cNvSpPr txBox="1">
            <a:spLocks noChangeArrowheads="1"/>
          </p:cNvSpPr>
          <p:nvPr/>
        </p:nvSpPr>
        <p:spPr bwMode="auto">
          <a:xfrm>
            <a:off x="2003425" y="5065713"/>
            <a:ext cx="39147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Microstrip Patch Phased Array</a:t>
            </a:r>
          </a:p>
        </p:txBody>
      </p:sp>
      <p:graphicFrame>
        <p:nvGraphicFramePr>
          <p:cNvPr id="639104" name="Object 128"/>
          <p:cNvGraphicFramePr>
            <a:graphicFrameLocks noChangeAspect="1"/>
          </p:cNvGraphicFramePr>
          <p:nvPr/>
        </p:nvGraphicFramePr>
        <p:xfrm>
          <a:off x="6513513" y="3895053"/>
          <a:ext cx="1893887" cy="800771"/>
        </p:xfrm>
        <a:graphic>
          <a:graphicData uri="http://schemas.openxmlformats.org/presentationml/2006/ole">
            <p:oleObj spid="_x0000_s639104" name="Equation" r:id="rId4" imgW="1143000" imgH="482400" progId="Equation.DSMT4">
              <p:embed/>
            </p:oleObj>
          </a:graphicData>
        </a:graphic>
      </p:graphicFrame>
      <p:sp>
        <p:nvSpPr>
          <p:cNvPr id="639105" name="Text Box 129"/>
          <p:cNvSpPr txBox="1">
            <a:spLocks noChangeArrowheads="1"/>
          </p:cNvSpPr>
          <p:nvPr/>
        </p:nvSpPr>
        <p:spPr bwMode="auto">
          <a:xfrm>
            <a:off x="3019425" y="5626100"/>
            <a:ext cx="1723549" cy="40011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Find </a:t>
            </a:r>
            <a:r>
              <a:rPr lang="en-US" sz="2000" b="0" i="1" dirty="0" smtClean="0">
                <a:latin typeface="Times New Roman" pitchFamily="18" charset="0"/>
              </a:rPr>
              <a:t>E</a:t>
            </a:r>
            <a:r>
              <a:rPr lang="en-US" sz="2000" b="0" i="1" baseline="-25000" dirty="0" smtClean="0">
                <a:latin typeface="Times New Roman" pitchFamily="18" charset="0"/>
              </a:rPr>
              <a:t>x </a:t>
            </a:r>
            <a:r>
              <a:rPr lang="en-US" sz="2000" b="0" dirty="0" smtClean="0">
                <a:latin typeface="Times New Roman" pitchFamily="18" charset="0"/>
              </a:rPr>
              <a:t>(</a:t>
            </a:r>
            <a:r>
              <a:rPr lang="en-US" sz="2000" b="0" i="1" dirty="0">
                <a:latin typeface="Times New Roman" pitchFamily="18" charset="0"/>
              </a:rPr>
              <a:t>x</a:t>
            </a:r>
            <a:r>
              <a:rPr lang="en-US" sz="2000" b="0" dirty="0" smtClean="0">
                <a:latin typeface="Times New Roman" pitchFamily="18" charset="0"/>
              </a:rPr>
              <a:t>,</a:t>
            </a:r>
            <a:r>
              <a:rPr lang="en-US" sz="600" b="0" dirty="0" smtClean="0">
                <a:latin typeface="Times New Roman" pitchFamily="18" charset="0"/>
              </a:rPr>
              <a:t> </a:t>
            </a:r>
            <a:r>
              <a:rPr lang="en-US" sz="2000" b="0" i="1" dirty="0" smtClean="0">
                <a:latin typeface="Times New Roman" pitchFamily="18" charset="0"/>
              </a:rPr>
              <a:t>y</a:t>
            </a:r>
            <a:r>
              <a:rPr lang="en-US" sz="2000" b="0" dirty="0" smtClean="0">
                <a:latin typeface="Times New Roman" pitchFamily="18" charset="0"/>
              </a:rPr>
              <a:t>,</a:t>
            </a:r>
            <a:r>
              <a:rPr lang="en-US" sz="600" b="0" dirty="0" smtClean="0">
                <a:latin typeface="Times New Roman" pitchFamily="18" charset="0"/>
              </a:rPr>
              <a:t> </a:t>
            </a:r>
            <a:r>
              <a:rPr lang="en-US" sz="2000" b="0" dirty="0" smtClean="0">
                <a:latin typeface="Times New Roman" pitchFamily="18" charset="0"/>
              </a:rPr>
              <a:t>0</a:t>
            </a:r>
            <a:r>
              <a:rPr lang="en-US" sz="2000" b="0" dirty="0">
                <a:latin typeface="Times New Roman" pitchFamily="18" charset="0"/>
              </a:rPr>
              <a:t>)</a:t>
            </a: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2" name="Object 129"/>
          <p:cNvGraphicFramePr>
            <a:graphicFrameLocks noChangeAspect="1"/>
          </p:cNvGraphicFramePr>
          <p:nvPr/>
        </p:nvGraphicFramePr>
        <p:xfrm>
          <a:off x="6091238" y="5464175"/>
          <a:ext cx="2519362" cy="688975"/>
        </p:xfrm>
        <a:graphic>
          <a:graphicData uri="http://schemas.openxmlformats.org/presentationml/2006/ole">
            <p:oleObj spid="_x0000_s639105" name="Equation" r:id="rId5" imgW="1346040" imgH="368280" progId="Equation.DSMT4">
              <p:embed/>
            </p:oleObj>
          </a:graphicData>
        </a:graphic>
      </p:graphicFrame>
      <p:grpSp>
        <p:nvGrpSpPr>
          <p:cNvPr id="69" name="Group 68"/>
          <p:cNvGrpSpPr/>
          <p:nvPr/>
        </p:nvGrpSpPr>
        <p:grpSpPr>
          <a:xfrm>
            <a:off x="1689100" y="1223328"/>
            <a:ext cx="6289675" cy="3643312"/>
            <a:chOff x="1689100" y="1233488"/>
            <a:chExt cx="6289675" cy="3643312"/>
          </a:xfrm>
        </p:grpSpPr>
        <p:sp>
          <p:nvSpPr>
            <p:cNvPr id="638990" name="AutoShape 14"/>
            <p:cNvSpPr>
              <a:spLocks noChangeArrowheads="1"/>
            </p:cNvSpPr>
            <p:nvPr/>
          </p:nvSpPr>
          <p:spPr bwMode="auto">
            <a:xfrm>
              <a:off x="1689100" y="2286000"/>
              <a:ext cx="5600700" cy="2019300"/>
            </a:xfrm>
            <a:prstGeom prst="cube">
              <a:avLst>
                <a:gd name="adj" fmla="val 8412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8992" name="Line 16"/>
            <p:cNvSpPr>
              <a:spLocks noChangeShapeType="1"/>
            </p:cNvSpPr>
            <p:nvPr/>
          </p:nvSpPr>
          <p:spPr bwMode="auto">
            <a:xfrm flipV="1">
              <a:off x="5549900" y="2578100"/>
              <a:ext cx="1727200" cy="173990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9067" name="Text Box 91"/>
            <p:cNvSpPr txBox="1">
              <a:spLocks noChangeArrowheads="1"/>
            </p:cNvSpPr>
            <p:nvPr/>
          </p:nvSpPr>
          <p:spPr bwMode="auto">
            <a:xfrm>
              <a:off x="3159125" y="4510088"/>
              <a:ext cx="285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639068" name="Text Box 92"/>
            <p:cNvSpPr txBox="1">
              <a:spLocks noChangeArrowheads="1"/>
            </p:cNvSpPr>
            <p:nvPr/>
          </p:nvSpPr>
          <p:spPr bwMode="auto">
            <a:xfrm>
              <a:off x="7693025" y="2732088"/>
              <a:ext cx="285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 dirty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639069" name="Text Box 93"/>
            <p:cNvSpPr txBox="1">
              <a:spLocks noChangeArrowheads="1"/>
            </p:cNvSpPr>
            <p:nvPr/>
          </p:nvSpPr>
          <p:spPr bwMode="auto">
            <a:xfrm>
              <a:off x="4810125" y="1233488"/>
              <a:ext cx="2730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 dirty="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639070" name="Line 94"/>
            <p:cNvSpPr>
              <a:spLocks noChangeShapeType="1"/>
            </p:cNvSpPr>
            <p:nvPr/>
          </p:nvSpPr>
          <p:spPr bwMode="auto">
            <a:xfrm>
              <a:off x="3073400" y="4038600"/>
              <a:ext cx="939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9071" name="Text Box 95"/>
            <p:cNvSpPr txBox="1">
              <a:spLocks noChangeArrowheads="1"/>
            </p:cNvSpPr>
            <p:nvPr/>
          </p:nvSpPr>
          <p:spPr bwMode="auto">
            <a:xfrm>
              <a:off x="3375025" y="3989388"/>
              <a:ext cx="298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 dirty="0" smtClean="0">
                  <a:latin typeface="Times New Roman" pitchFamily="18" charset="0"/>
                </a:rPr>
                <a:t>b</a:t>
              </a:r>
              <a:endParaRPr lang="en-US" b="0" i="1" dirty="0">
                <a:latin typeface="Times New Roman" pitchFamily="18" charset="0"/>
              </a:endParaRPr>
            </a:p>
          </p:txBody>
        </p:sp>
        <p:sp>
          <p:nvSpPr>
            <p:cNvPr id="639073" name="Text Box 97"/>
            <p:cNvSpPr txBox="1">
              <a:spLocks noChangeArrowheads="1"/>
            </p:cNvSpPr>
            <p:nvPr/>
          </p:nvSpPr>
          <p:spPr bwMode="auto">
            <a:xfrm>
              <a:off x="4672965" y="3468688"/>
              <a:ext cx="298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 dirty="0" smtClean="0">
                  <a:latin typeface="Times New Roman" pitchFamily="18" charset="0"/>
                </a:rPr>
                <a:t>a</a:t>
              </a:r>
              <a:endParaRPr lang="en-US" b="0" i="1" dirty="0">
                <a:latin typeface="Times New Roman" pitchFamily="18" charset="0"/>
              </a:endParaRPr>
            </a:p>
          </p:txBody>
        </p:sp>
        <p:sp>
          <p:nvSpPr>
            <p:cNvPr id="639074" name="Text Box 98"/>
            <p:cNvSpPr txBox="1">
              <a:spLocks noChangeArrowheads="1"/>
            </p:cNvSpPr>
            <p:nvPr/>
          </p:nvSpPr>
          <p:spPr bwMode="auto">
            <a:xfrm>
              <a:off x="1876425" y="3595688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 dirty="0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639075" name="Text Box 99"/>
            <p:cNvSpPr txBox="1">
              <a:spLocks noChangeArrowheads="1"/>
            </p:cNvSpPr>
            <p:nvPr/>
          </p:nvSpPr>
          <p:spPr bwMode="auto">
            <a:xfrm>
              <a:off x="2066925" y="3913188"/>
              <a:ext cx="3746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 dirty="0">
                  <a:latin typeface="Times New Roman" pitchFamily="18" charset="0"/>
                </a:rPr>
                <a:t>W</a:t>
              </a: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2959100" y="2794000"/>
              <a:ext cx="3251200" cy="254000"/>
              <a:chOff x="2959100" y="2794000"/>
              <a:chExt cx="3251200" cy="254000"/>
            </a:xfrm>
          </p:grpSpPr>
          <p:sp>
            <p:nvSpPr>
              <p:cNvPr id="639045" name="AutoShape 69"/>
              <p:cNvSpPr>
                <a:spLocks noChangeArrowheads="1"/>
              </p:cNvSpPr>
              <p:nvPr/>
            </p:nvSpPr>
            <p:spPr bwMode="auto">
              <a:xfrm>
                <a:off x="2959100" y="2794000"/>
                <a:ext cx="622300" cy="203200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9080" name="AutoShape 104"/>
              <p:cNvSpPr>
                <a:spLocks noChangeArrowheads="1"/>
              </p:cNvSpPr>
              <p:nvPr/>
            </p:nvSpPr>
            <p:spPr bwMode="auto">
              <a:xfrm>
                <a:off x="3797300" y="2832100"/>
                <a:ext cx="622300" cy="203200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9095" name="AutoShape 119"/>
              <p:cNvSpPr>
                <a:spLocks noChangeArrowheads="1"/>
              </p:cNvSpPr>
              <p:nvPr/>
            </p:nvSpPr>
            <p:spPr bwMode="auto">
              <a:xfrm>
                <a:off x="4673600" y="2832100"/>
                <a:ext cx="622300" cy="203200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9100" name="AutoShape 124"/>
              <p:cNvSpPr>
                <a:spLocks noChangeArrowheads="1"/>
              </p:cNvSpPr>
              <p:nvPr/>
            </p:nvSpPr>
            <p:spPr bwMode="auto">
              <a:xfrm>
                <a:off x="5588000" y="2844800"/>
                <a:ext cx="622300" cy="203200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39065" name="Line 89"/>
            <p:cNvSpPr>
              <a:spLocks noChangeShapeType="1"/>
            </p:cNvSpPr>
            <p:nvPr/>
          </p:nvSpPr>
          <p:spPr bwMode="auto">
            <a:xfrm>
              <a:off x="4965700" y="2933700"/>
              <a:ext cx="256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9066" name="Line 90"/>
            <p:cNvSpPr>
              <a:spLocks noChangeShapeType="1"/>
            </p:cNvSpPr>
            <p:nvPr/>
          </p:nvSpPr>
          <p:spPr bwMode="auto">
            <a:xfrm flipV="1">
              <a:off x="4953000" y="1676400"/>
              <a:ext cx="0" cy="1257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8991" name="Line 15"/>
            <p:cNvSpPr>
              <a:spLocks noChangeShapeType="1"/>
            </p:cNvSpPr>
            <p:nvPr/>
          </p:nvSpPr>
          <p:spPr bwMode="auto">
            <a:xfrm>
              <a:off x="1689100" y="4318000"/>
              <a:ext cx="3873500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2476500" y="3263900"/>
              <a:ext cx="3251200" cy="254000"/>
              <a:chOff x="2959100" y="2794000"/>
              <a:chExt cx="3251200" cy="254000"/>
            </a:xfrm>
          </p:grpSpPr>
          <p:sp>
            <p:nvSpPr>
              <p:cNvPr id="55" name="AutoShape 69"/>
              <p:cNvSpPr>
                <a:spLocks noChangeArrowheads="1"/>
              </p:cNvSpPr>
              <p:nvPr/>
            </p:nvSpPr>
            <p:spPr bwMode="auto">
              <a:xfrm>
                <a:off x="2959100" y="2794000"/>
                <a:ext cx="622300" cy="203200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AutoShape 104"/>
              <p:cNvSpPr>
                <a:spLocks noChangeArrowheads="1"/>
              </p:cNvSpPr>
              <p:nvPr/>
            </p:nvSpPr>
            <p:spPr bwMode="auto">
              <a:xfrm>
                <a:off x="3797300" y="2832100"/>
                <a:ext cx="622300" cy="203200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AutoShape 119"/>
              <p:cNvSpPr>
                <a:spLocks noChangeArrowheads="1"/>
              </p:cNvSpPr>
              <p:nvPr/>
            </p:nvSpPr>
            <p:spPr bwMode="auto">
              <a:xfrm>
                <a:off x="4673600" y="2832100"/>
                <a:ext cx="622300" cy="203200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AutoShape 124"/>
              <p:cNvSpPr>
                <a:spLocks noChangeArrowheads="1"/>
              </p:cNvSpPr>
              <p:nvPr/>
            </p:nvSpPr>
            <p:spPr bwMode="auto">
              <a:xfrm>
                <a:off x="5588000" y="2844800"/>
                <a:ext cx="622300" cy="203200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3340100" y="2341880"/>
              <a:ext cx="3251200" cy="215900"/>
              <a:chOff x="2959100" y="2811780"/>
              <a:chExt cx="3251200" cy="215900"/>
            </a:xfrm>
          </p:grpSpPr>
          <p:sp>
            <p:nvSpPr>
              <p:cNvPr id="60" name="AutoShape 69"/>
              <p:cNvSpPr>
                <a:spLocks noChangeArrowheads="1"/>
              </p:cNvSpPr>
              <p:nvPr/>
            </p:nvSpPr>
            <p:spPr bwMode="auto">
              <a:xfrm>
                <a:off x="2959100" y="2814320"/>
                <a:ext cx="622300" cy="203200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AutoShape 104"/>
              <p:cNvSpPr>
                <a:spLocks noChangeArrowheads="1"/>
              </p:cNvSpPr>
              <p:nvPr/>
            </p:nvSpPr>
            <p:spPr bwMode="auto">
              <a:xfrm>
                <a:off x="3797300" y="2811780"/>
                <a:ext cx="622300" cy="203200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AutoShape 119"/>
              <p:cNvSpPr>
                <a:spLocks noChangeArrowheads="1"/>
              </p:cNvSpPr>
              <p:nvPr/>
            </p:nvSpPr>
            <p:spPr bwMode="auto">
              <a:xfrm>
                <a:off x="4673600" y="2811780"/>
                <a:ext cx="622300" cy="203200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AutoShape 124"/>
              <p:cNvSpPr>
                <a:spLocks noChangeArrowheads="1"/>
              </p:cNvSpPr>
              <p:nvPr/>
            </p:nvSpPr>
            <p:spPr bwMode="auto">
              <a:xfrm>
                <a:off x="5588000" y="2824480"/>
                <a:ext cx="622300" cy="203200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2044700" y="3733800"/>
              <a:ext cx="3251200" cy="254000"/>
              <a:chOff x="2959100" y="2794000"/>
              <a:chExt cx="3251200" cy="254000"/>
            </a:xfrm>
          </p:grpSpPr>
          <p:sp>
            <p:nvSpPr>
              <p:cNvPr id="65" name="AutoShape 69"/>
              <p:cNvSpPr>
                <a:spLocks noChangeArrowheads="1"/>
              </p:cNvSpPr>
              <p:nvPr/>
            </p:nvSpPr>
            <p:spPr bwMode="auto">
              <a:xfrm>
                <a:off x="2959100" y="2794000"/>
                <a:ext cx="622300" cy="203200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AutoShape 104"/>
              <p:cNvSpPr>
                <a:spLocks noChangeArrowheads="1"/>
              </p:cNvSpPr>
              <p:nvPr/>
            </p:nvSpPr>
            <p:spPr bwMode="auto">
              <a:xfrm>
                <a:off x="3797300" y="2832100"/>
                <a:ext cx="622300" cy="203200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AutoShape 119"/>
              <p:cNvSpPr>
                <a:spLocks noChangeArrowheads="1"/>
              </p:cNvSpPr>
              <p:nvPr/>
            </p:nvSpPr>
            <p:spPr bwMode="auto">
              <a:xfrm>
                <a:off x="4673600" y="2832100"/>
                <a:ext cx="622300" cy="203200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AutoShape 124"/>
              <p:cNvSpPr>
                <a:spLocks noChangeArrowheads="1"/>
              </p:cNvSpPr>
              <p:nvPr/>
            </p:nvSpPr>
            <p:spPr bwMode="auto">
              <a:xfrm>
                <a:off x="5588000" y="2844800"/>
                <a:ext cx="622300" cy="203200"/>
              </a:xfrm>
              <a:prstGeom prst="parallelogram">
                <a:avLst>
                  <a:gd name="adj" fmla="val 89068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39064" name="Line 88"/>
            <p:cNvSpPr>
              <a:spLocks noChangeShapeType="1"/>
            </p:cNvSpPr>
            <p:nvPr/>
          </p:nvSpPr>
          <p:spPr bwMode="auto">
            <a:xfrm flipH="1">
              <a:off x="3429000" y="2933700"/>
              <a:ext cx="152400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9072" name="Line 96"/>
            <p:cNvSpPr>
              <a:spLocks noChangeShapeType="1"/>
            </p:cNvSpPr>
            <p:nvPr/>
          </p:nvSpPr>
          <p:spPr bwMode="auto">
            <a:xfrm flipH="1">
              <a:off x="4478020" y="3390900"/>
              <a:ext cx="381000" cy="482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0" name="Straight Arrow Connector 49"/>
          <p:cNvCxnSpPr/>
          <p:nvPr/>
        </p:nvCxnSpPr>
        <p:spPr bwMode="auto">
          <a:xfrm flipH="1" flipV="1">
            <a:off x="5130800" y="3098800"/>
            <a:ext cx="1155700" cy="2286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3733800" y="3187700"/>
            <a:ext cx="2667000" cy="965200"/>
          </a:xfrm>
          <a:prstGeom prst="rect">
            <a:avLst/>
          </a:prstGeom>
          <a:solidFill>
            <a:srgbClr val="FF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00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00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00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00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0055" name="Text Box 55"/>
          <p:cNvSpPr txBox="1">
            <a:spLocks noChangeArrowheads="1"/>
          </p:cNvSpPr>
          <p:nvPr/>
        </p:nvSpPr>
        <p:spPr bwMode="auto">
          <a:xfrm>
            <a:off x="542925" y="1649413"/>
            <a:ext cx="1808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Single Patch:</a:t>
            </a:r>
          </a:p>
        </p:txBody>
      </p:sp>
      <p:graphicFrame>
        <p:nvGraphicFramePr>
          <p:cNvPr id="640056" name="Object 56"/>
          <p:cNvGraphicFramePr>
            <a:graphicFrameLocks noChangeAspect="1"/>
          </p:cNvGraphicFramePr>
          <p:nvPr/>
        </p:nvGraphicFramePr>
        <p:xfrm>
          <a:off x="841375" y="2189163"/>
          <a:ext cx="7643813" cy="2022475"/>
        </p:xfrm>
        <a:graphic>
          <a:graphicData uri="http://schemas.openxmlformats.org/presentationml/2006/ole">
            <p:oleObj spid="_x0000_s640056" name="Equation" r:id="rId4" imgW="3314520" imgH="876240" progId="Equation.DSMT4">
              <p:embed/>
            </p:oleObj>
          </a:graphicData>
        </a:graphic>
      </p:graphicFrame>
      <p:sp>
        <p:nvSpPr>
          <p:cNvPr id="640057" name="Rectangle 57"/>
          <p:cNvSpPr>
            <a:spLocks noChangeArrowheads="1"/>
          </p:cNvSpPr>
          <p:nvPr/>
        </p:nvSpPr>
        <p:spPr bwMode="auto">
          <a:xfrm>
            <a:off x="1376363" y="0"/>
            <a:ext cx="59197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Phased Array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2" name="Object 57"/>
          <p:cNvGraphicFramePr>
            <a:graphicFrameLocks noChangeAspect="1"/>
          </p:cNvGraphicFramePr>
          <p:nvPr/>
        </p:nvGraphicFramePr>
        <p:xfrm>
          <a:off x="2790825" y="5427663"/>
          <a:ext cx="468313" cy="498475"/>
        </p:xfrm>
        <a:graphic>
          <a:graphicData uri="http://schemas.openxmlformats.org/presentationml/2006/ole">
            <p:oleObj spid="_x0000_s640057" name="Equation" r:id="rId5" imgW="203040" imgH="215640" progId="Equation.DSMT4">
              <p:embed/>
            </p:oleObj>
          </a:graphicData>
        </a:graphic>
      </p:graphicFrame>
      <p:cxnSp>
        <p:nvCxnSpPr>
          <p:cNvPr id="12" name="Straight Arrow Connector 11"/>
          <p:cNvCxnSpPr/>
          <p:nvPr/>
        </p:nvCxnSpPr>
        <p:spPr bwMode="auto">
          <a:xfrm flipV="1">
            <a:off x="3403600" y="4216400"/>
            <a:ext cx="1117600" cy="1143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640058" name="Object 58"/>
          <p:cNvGraphicFramePr>
            <a:graphicFrameLocks noChangeAspect="1"/>
          </p:cNvGraphicFramePr>
          <p:nvPr/>
        </p:nvGraphicFramePr>
        <p:xfrm>
          <a:off x="5165725" y="5349875"/>
          <a:ext cx="2590800" cy="688975"/>
        </p:xfrm>
        <a:graphic>
          <a:graphicData uri="http://schemas.openxmlformats.org/presentationml/2006/ole">
            <p:oleObj spid="_x0000_s640058" name="Equation" r:id="rId6" imgW="138420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1032" name="Text Box 8"/>
          <p:cNvSpPr txBox="1">
            <a:spLocks noChangeArrowheads="1"/>
          </p:cNvSpPr>
          <p:nvPr/>
        </p:nvSpPr>
        <p:spPr bwMode="auto">
          <a:xfrm>
            <a:off x="669925" y="1179513"/>
            <a:ext cx="23135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2D Phased Array:</a:t>
            </a:r>
          </a:p>
        </p:txBody>
      </p:sp>
      <p:graphicFrame>
        <p:nvGraphicFramePr>
          <p:cNvPr id="641033" name="Object 9"/>
          <p:cNvGraphicFramePr>
            <a:graphicFrameLocks noChangeAspect="1"/>
          </p:cNvGraphicFramePr>
          <p:nvPr/>
        </p:nvGraphicFramePr>
        <p:xfrm>
          <a:off x="407988" y="1752600"/>
          <a:ext cx="8347075" cy="1009650"/>
        </p:xfrm>
        <a:graphic>
          <a:graphicData uri="http://schemas.openxmlformats.org/presentationml/2006/ole">
            <p:oleObj spid="_x0000_s641033" name="Equation" r:id="rId4" imgW="3886200" imgH="469800" progId="Equation.DSMT4">
              <p:embed/>
            </p:oleObj>
          </a:graphicData>
        </a:graphic>
      </p:graphicFrame>
      <p:sp>
        <p:nvSpPr>
          <p:cNvPr id="641035" name="Text Box 11"/>
          <p:cNvSpPr txBox="1">
            <a:spLocks noChangeArrowheads="1"/>
          </p:cNvSpPr>
          <p:nvPr/>
        </p:nvSpPr>
        <p:spPr bwMode="auto">
          <a:xfrm>
            <a:off x="619125" y="3351213"/>
            <a:ext cx="813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641037" name="Rectangle 13"/>
          <p:cNvSpPr>
            <a:spLocks noChangeArrowheads="1"/>
          </p:cNvSpPr>
          <p:nvPr/>
        </p:nvSpPr>
        <p:spPr bwMode="auto">
          <a:xfrm>
            <a:off x="1401763" y="0"/>
            <a:ext cx="59197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Phased Array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3" name="Object 13"/>
          <p:cNvGraphicFramePr>
            <a:graphicFrameLocks noChangeAspect="1"/>
          </p:cNvGraphicFramePr>
          <p:nvPr/>
        </p:nvGraphicFramePr>
        <p:xfrm>
          <a:off x="1252538" y="5729288"/>
          <a:ext cx="1658937" cy="474662"/>
        </p:xfrm>
        <a:graphic>
          <a:graphicData uri="http://schemas.openxmlformats.org/presentationml/2006/ole">
            <p:oleObj spid="_x0000_s641037" name="Equation" r:id="rId5" imgW="888840" imgH="253800" progId="Equation.DSMT4">
              <p:embed/>
            </p:oleObj>
          </a:graphicData>
        </a:graphic>
      </p:graphicFrame>
      <p:graphicFrame>
        <p:nvGraphicFramePr>
          <p:cNvPr id="641038" name="Object 64"/>
          <p:cNvGraphicFramePr>
            <a:graphicFrameLocks noChangeAspect="1"/>
          </p:cNvGraphicFramePr>
          <p:nvPr/>
        </p:nvGraphicFramePr>
        <p:xfrm>
          <a:off x="1087438" y="3904298"/>
          <a:ext cx="1868487" cy="736600"/>
        </p:xfrm>
        <a:graphic>
          <a:graphicData uri="http://schemas.openxmlformats.org/presentationml/2006/ole">
            <p:oleObj spid="_x0000_s641038" name="Equation" r:id="rId6" imgW="1002960" imgH="393480" progId="Equation.DSMT4">
              <p:embed/>
            </p:oleObj>
          </a:graphicData>
        </a:graphic>
      </p:graphicFrame>
      <p:graphicFrame>
        <p:nvGraphicFramePr>
          <p:cNvPr id="641039" name="Object 15"/>
          <p:cNvGraphicFramePr>
            <a:graphicFrameLocks noChangeAspect="1"/>
          </p:cNvGraphicFramePr>
          <p:nvPr/>
        </p:nvGraphicFramePr>
        <p:xfrm>
          <a:off x="1089025" y="4707573"/>
          <a:ext cx="1820863" cy="736600"/>
        </p:xfrm>
        <a:graphic>
          <a:graphicData uri="http://schemas.openxmlformats.org/presentationml/2006/ole">
            <p:oleObj spid="_x0000_s641039" name="Equation" r:id="rId7" imgW="977760" imgH="393480" progId="Equation.DSMT4">
              <p:embed/>
            </p:oleObj>
          </a:graphicData>
        </a:graphic>
      </p:graphicFrame>
      <p:graphicFrame>
        <p:nvGraphicFramePr>
          <p:cNvPr id="641040" name="Object 16"/>
          <p:cNvGraphicFramePr>
            <a:graphicFrameLocks noChangeAspect="1"/>
          </p:cNvGraphicFramePr>
          <p:nvPr/>
        </p:nvGraphicFramePr>
        <p:xfrm>
          <a:off x="3516313" y="3338513"/>
          <a:ext cx="4930775" cy="1192212"/>
        </p:xfrm>
        <a:graphic>
          <a:graphicData uri="http://schemas.openxmlformats.org/presentationml/2006/ole">
            <p:oleObj spid="_x0000_s641040" name="Equation" r:id="rId8" imgW="3314520" imgH="799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1032" name="Text Box 8"/>
          <p:cNvSpPr txBox="1">
            <a:spLocks noChangeArrowheads="1"/>
          </p:cNvSpPr>
          <p:nvPr/>
        </p:nvSpPr>
        <p:spPr bwMode="auto">
          <a:xfrm>
            <a:off x="629285" y="996633"/>
            <a:ext cx="69797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Active impedance (scan impedance) of 2D phased array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41037" name="Rectangle 13"/>
          <p:cNvSpPr>
            <a:spLocks noChangeArrowheads="1"/>
          </p:cNvSpPr>
          <p:nvPr/>
        </p:nvSpPr>
        <p:spPr bwMode="auto">
          <a:xfrm>
            <a:off x="1401763" y="0"/>
            <a:ext cx="59197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Phased Array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1676400" y="1788160"/>
            <a:ext cx="5391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patch is fed with an identical coaxial feed.</a:t>
            </a:r>
            <a:endParaRPr lang="en-US" dirty="0"/>
          </a:p>
        </p:txBody>
      </p:sp>
      <p:graphicFrame>
        <p:nvGraphicFramePr>
          <p:cNvPr id="672778" name="Object 9"/>
          <p:cNvGraphicFramePr>
            <a:graphicFrameLocks noChangeAspect="1"/>
          </p:cNvGraphicFramePr>
          <p:nvPr/>
        </p:nvGraphicFramePr>
        <p:xfrm>
          <a:off x="6353175" y="5406390"/>
          <a:ext cx="1719263" cy="874713"/>
        </p:xfrm>
        <a:graphic>
          <a:graphicData uri="http://schemas.openxmlformats.org/presentationml/2006/ole">
            <p:oleObj spid="_x0000_s672778" name="Equation" r:id="rId4" imgW="799920" imgH="406080" progId="Equation.DSMT4">
              <p:embed/>
            </p:oleObj>
          </a:graphicData>
        </a:graphic>
      </p:graphicFrame>
      <p:grpSp>
        <p:nvGrpSpPr>
          <p:cNvPr id="92" name="Group 91"/>
          <p:cNvGrpSpPr/>
          <p:nvPr/>
        </p:nvGrpSpPr>
        <p:grpSpPr>
          <a:xfrm>
            <a:off x="1424940" y="2483168"/>
            <a:ext cx="6289675" cy="3643312"/>
            <a:chOff x="1424940" y="2483168"/>
            <a:chExt cx="6289675" cy="3643312"/>
          </a:xfrm>
        </p:grpSpPr>
        <p:sp>
          <p:nvSpPr>
            <p:cNvPr id="19" name="AutoShape 14"/>
            <p:cNvSpPr>
              <a:spLocks noChangeArrowheads="1"/>
            </p:cNvSpPr>
            <p:nvPr/>
          </p:nvSpPr>
          <p:spPr bwMode="auto">
            <a:xfrm>
              <a:off x="1424940" y="3535680"/>
              <a:ext cx="5600700" cy="2019300"/>
            </a:xfrm>
            <a:prstGeom prst="cube">
              <a:avLst>
                <a:gd name="adj" fmla="val 8412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 flipV="1">
              <a:off x="5285740" y="3827780"/>
              <a:ext cx="1727200" cy="173990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91"/>
            <p:cNvSpPr txBox="1">
              <a:spLocks noChangeArrowheads="1"/>
            </p:cNvSpPr>
            <p:nvPr/>
          </p:nvSpPr>
          <p:spPr bwMode="auto">
            <a:xfrm>
              <a:off x="2844165" y="5759768"/>
              <a:ext cx="285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2" name="Text Box 92"/>
            <p:cNvSpPr txBox="1">
              <a:spLocks noChangeArrowheads="1"/>
            </p:cNvSpPr>
            <p:nvPr/>
          </p:nvSpPr>
          <p:spPr bwMode="auto">
            <a:xfrm>
              <a:off x="7428865" y="3981768"/>
              <a:ext cx="2857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 dirty="0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23" name="Text Box 93"/>
            <p:cNvSpPr txBox="1">
              <a:spLocks noChangeArrowheads="1"/>
            </p:cNvSpPr>
            <p:nvPr/>
          </p:nvSpPr>
          <p:spPr bwMode="auto">
            <a:xfrm>
              <a:off x="4545965" y="2483168"/>
              <a:ext cx="2730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 dirty="0"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24" name="Line 94"/>
            <p:cNvSpPr>
              <a:spLocks noChangeShapeType="1"/>
            </p:cNvSpPr>
            <p:nvPr/>
          </p:nvSpPr>
          <p:spPr bwMode="auto">
            <a:xfrm>
              <a:off x="2809240" y="5288280"/>
              <a:ext cx="939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95"/>
            <p:cNvSpPr txBox="1">
              <a:spLocks noChangeArrowheads="1"/>
            </p:cNvSpPr>
            <p:nvPr/>
          </p:nvSpPr>
          <p:spPr bwMode="auto">
            <a:xfrm>
              <a:off x="3110865" y="5239068"/>
              <a:ext cx="298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 dirty="0" smtClean="0">
                  <a:latin typeface="Times New Roman" pitchFamily="18" charset="0"/>
                </a:rPr>
                <a:t>b</a:t>
              </a:r>
              <a:endParaRPr lang="en-US" b="0" i="1" dirty="0">
                <a:latin typeface="Times New Roman" pitchFamily="18" charset="0"/>
              </a:endParaRPr>
            </a:p>
          </p:txBody>
        </p:sp>
        <p:sp>
          <p:nvSpPr>
            <p:cNvPr id="26" name="Text Box 97"/>
            <p:cNvSpPr txBox="1">
              <a:spLocks noChangeArrowheads="1"/>
            </p:cNvSpPr>
            <p:nvPr/>
          </p:nvSpPr>
          <p:spPr bwMode="auto">
            <a:xfrm>
              <a:off x="4378325" y="4698048"/>
              <a:ext cx="298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 dirty="0" smtClean="0">
                  <a:latin typeface="Times New Roman" pitchFamily="18" charset="0"/>
                </a:rPr>
                <a:t>a</a:t>
              </a:r>
              <a:endParaRPr lang="en-US" b="0" i="1" dirty="0">
                <a:latin typeface="Times New Roman" pitchFamily="18" charset="0"/>
              </a:endParaRPr>
            </a:p>
          </p:txBody>
        </p:sp>
        <p:sp>
          <p:nvSpPr>
            <p:cNvPr id="27" name="Text Box 98"/>
            <p:cNvSpPr txBox="1">
              <a:spLocks noChangeArrowheads="1"/>
            </p:cNvSpPr>
            <p:nvPr/>
          </p:nvSpPr>
          <p:spPr bwMode="auto">
            <a:xfrm>
              <a:off x="1612265" y="4845368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 dirty="0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28" name="Text Box 99"/>
            <p:cNvSpPr txBox="1">
              <a:spLocks noChangeArrowheads="1"/>
            </p:cNvSpPr>
            <p:nvPr/>
          </p:nvSpPr>
          <p:spPr bwMode="auto">
            <a:xfrm>
              <a:off x="1802765" y="5162868"/>
              <a:ext cx="3746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 dirty="0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32" name="Line 15"/>
            <p:cNvSpPr>
              <a:spLocks noChangeShapeType="1"/>
            </p:cNvSpPr>
            <p:nvPr/>
          </p:nvSpPr>
          <p:spPr bwMode="auto">
            <a:xfrm>
              <a:off x="1424940" y="5567680"/>
              <a:ext cx="3873500" cy="0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96"/>
            <p:cNvSpPr>
              <a:spLocks noChangeShapeType="1"/>
            </p:cNvSpPr>
            <p:nvPr/>
          </p:nvSpPr>
          <p:spPr bwMode="auto">
            <a:xfrm flipH="1">
              <a:off x="4155440" y="4630420"/>
              <a:ext cx="429260" cy="5105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" name="Group 59"/>
            <p:cNvGrpSpPr/>
            <p:nvPr/>
          </p:nvGrpSpPr>
          <p:grpSpPr>
            <a:xfrm>
              <a:off x="2684780" y="4091940"/>
              <a:ext cx="3251200" cy="215900"/>
              <a:chOff x="5092700" y="1958340"/>
              <a:chExt cx="3251200" cy="215900"/>
            </a:xfrm>
          </p:grpSpPr>
          <p:grpSp>
            <p:nvGrpSpPr>
              <p:cNvPr id="29" name="Group 52"/>
              <p:cNvGrpSpPr/>
              <p:nvPr/>
            </p:nvGrpSpPr>
            <p:grpSpPr>
              <a:xfrm>
                <a:off x="5092700" y="1958340"/>
                <a:ext cx="3251200" cy="215900"/>
                <a:chOff x="2959100" y="2832100"/>
                <a:chExt cx="3251200" cy="215900"/>
              </a:xfrm>
            </p:grpSpPr>
            <p:sp>
              <p:nvSpPr>
                <p:cNvPr id="50" name="AutoShape 69"/>
                <p:cNvSpPr>
                  <a:spLocks noChangeArrowheads="1"/>
                </p:cNvSpPr>
                <p:nvPr/>
              </p:nvSpPr>
              <p:spPr bwMode="auto">
                <a:xfrm>
                  <a:off x="2959100" y="2834640"/>
                  <a:ext cx="622300" cy="203200"/>
                </a:xfrm>
                <a:prstGeom prst="parallelogram">
                  <a:avLst>
                    <a:gd name="adj" fmla="val 89068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AutoShape 104"/>
                <p:cNvSpPr>
                  <a:spLocks noChangeArrowheads="1"/>
                </p:cNvSpPr>
                <p:nvPr/>
              </p:nvSpPr>
              <p:spPr bwMode="auto">
                <a:xfrm>
                  <a:off x="3797300" y="2832100"/>
                  <a:ext cx="622300" cy="203200"/>
                </a:xfrm>
                <a:prstGeom prst="parallelogram">
                  <a:avLst>
                    <a:gd name="adj" fmla="val 89068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AutoShape 119"/>
                <p:cNvSpPr>
                  <a:spLocks noChangeArrowheads="1"/>
                </p:cNvSpPr>
                <p:nvPr/>
              </p:nvSpPr>
              <p:spPr bwMode="auto">
                <a:xfrm>
                  <a:off x="4673600" y="2832100"/>
                  <a:ext cx="622300" cy="203200"/>
                </a:xfrm>
                <a:prstGeom prst="parallelogram">
                  <a:avLst>
                    <a:gd name="adj" fmla="val 89068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AutoShape 124"/>
                <p:cNvSpPr>
                  <a:spLocks noChangeArrowheads="1"/>
                </p:cNvSpPr>
                <p:nvPr/>
              </p:nvSpPr>
              <p:spPr bwMode="auto">
                <a:xfrm>
                  <a:off x="5588000" y="2844800"/>
                  <a:ext cx="622300" cy="203200"/>
                </a:xfrm>
                <a:prstGeom prst="parallelogram">
                  <a:avLst>
                    <a:gd name="adj" fmla="val 89068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4" name="Oval 53"/>
              <p:cNvSpPr/>
              <p:nvPr/>
            </p:nvSpPr>
            <p:spPr bwMode="auto">
              <a:xfrm>
                <a:off x="6156960" y="2067560"/>
                <a:ext cx="81280" cy="8128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" name="Oval 54"/>
              <p:cNvSpPr/>
              <p:nvPr/>
            </p:nvSpPr>
            <p:spPr bwMode="auto">
              <a:xfrm>
                <a:off x="5323840" y="2067560"/>
                <a:ext cx="81280" cy="8128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6" name="Oval 55"/>
              <p:cNvSpPr/>
              <p:nvPr/>
            </p:nvSpPr>
            <p:spPr bwMode="auto">
              <a:xfrm>
                <a:off x="7030720" y="2067560"/>
                <a:ext cx="81280" cy="8128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 bwMode="auto">
              <a:xfrm>
                <a:off x="7955280" y="2067560"/>
                <a:ext cx="81280" cy="8128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31" name="Line 90"/>
            <p:cNvSpPr>
              <a:spLocks noChangeShapeType="1"/>
            </p:cNvSpPr>
            <p:nvPr/>
          </p:nvSpPr>
          <p:spPr bwMode="auto">
            <a:xfrm flipV="1">
              <a:off x="4688840" y="2926080"/>
              <a:ext cx="0" cy="1257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89"/>
            <p:cNvSpPr>
              <a:spLocks noChangeShapeType="1"/>
            </p:cNvSpPr>
            <p:nvPr/>
          </p:nvSpPr>
          <p:spPr bwMode="auto">
            <a:xfrm>
              <a:off x="4701540" y="4183380"/>
              <a:ext cx="256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162300" y="3665220"/>
              <a:ext cx="3251200" cy="215900"/>
              <a:chOff x="5092700" y="1958340"/>
              <a:chExt cx="3251200" cy="215900"/>
            </a:xfrm>
          </p:grpSpPr>
          <p:grpSp>
            <p:nvGrpSpPr>
              <p:cNvPr id="62" name="Group 52"/>
              <p:cNvGrpSpPr/>
              <p:nvPr/>
            </p:nvGrpSpPr>
            <p:grpSpPr>
              <a:xfrm>
                <a:off x="5092700" y="1958340"/>
                <a:ext cx="3251200" cy="215900"/>
                <a:chOff x="2959100" y="2832100"/>
                <a:chExt cx="3251200" cy="215900"/>
              </a:xfrm>
            </p:grpSpPr>
            <p:sp>
              <p:nvSpPr>
                <p:cNvPr id="67" name="AutoShape 69"/>
                <p:cNvSpPr>
                  <a:spLocks noChangeArrowheads="1"/>
                </p:cNvSpPr>
                <p:nvPr/>
              </p:nvSpPr>
              <p:spPr bwMode="auto">
                <a:xfrm>
                  <a:off x="2959100" y="2834640"/>
                  <a:ext cx="622300" cy="203200"/>
                </a:xfrm>
                <a:prstGeom prst="parallelogram">
                  <a:avLst>
                    <a:gd name="adj" fmla="val 89068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AutoShape 104"/>
                <p:cNvSpPr>
                  <a:spLocks noChangeArrowheads="1"/>
                </p:cNvSpPr>
                <p:nvPr/>
              </p:nvSpPr>
              <p:spPr bwMode="auto">
                <a:xfrm>
                  <a:off x="3797300" y="2832100"/>
                  <a:ext cx="622300" cy="203200"/>
                </a:xfrm>
                <a:prstGeom prst="parallelogram">
                  <a:avLst>
                    <a:gd name="adj" fmla="val 89068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AutoShape 119"/>
                <p:cNvSpPr>
                  <a:spLocks noChangeArrowheads="1"/>
                </p:cNvSpPr>
                <p:nvPr/>
              </p:nvSpPr>
              <p:spPr bwMode="auto">
                <a:xfrm>
                  <a:off x="4673600" y="2832100"/>
                  <a:ext cx="622300" cy="203200"/>
                </a:xfrm>
                <a:prstGeom prst="parallelogram">
                  <a:avLst>
                    <a:gd name="adj" fmla="val 89068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AutoShape 124"/>
                <p:cNvSpPr>
                  <a:spLocks noChangeArrowheads="1"/>
                </p:cNvSpPr>
                <p:nvPr/>
              </p:nvSpPr>
              <p:spPr bwMode="auto">
                <a:xfrm>
                  <a:off x="5588000" y="2844800"/>
                  <a:ext cx="622300" cy="203200"/>
                </a:xfrm>
                <a:prstGeom prst="parallelogram">
                  <a:avLst>
                    <a:gd name="adj" fmla="val 89068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3" name="Oval 62"/>
              <p:cNvSpPr/>
              <p:nvPr/>
            </p:nvSpPr>
            <p:spPr bwMode="auto">
              <a:xfrm>
                <a:off x="6156960" y="2067560"/>
                <a:ext cx="81280" cy="8128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 bwMode="auto">
              <a:xfrm>
                <a:off x="5323840" y="2067560"/>
                <a:ext cx="81280" cy="8128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>
                <a:off x="7030720" y="2067560"/>
                <a:ext cx="81280" cy="8128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 bwMode="auto">
              <a:xfrm>
                <a:off x="7955280" y="2067560"/>
                <a:ext cx="81280" cy="8128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2278380" y="4508500"/>
              <a:ext cx="3251200" cy="215900"/>
              <a:chOff x="5092700" y="1958340"/>
              <a:chExt cx="3251200" cy="215900"/>
            </a:xfrm>
          </p:grpSpPr>
          <p:grpSp>
            <p:nvGrpSpPr>
              <p:cNvPr id="72" name="Group 52"/>
              <p:cNvGrpSpPr/>
              <p:nvPr/>
            </p:nvGrpSpPr>
            <p:grpSpPr>
              <a:xfrm>
                <a:off x="5092700" y="1958340"/>
                <a:ext cx="3251200" cy="215900"/>
                <a:chOff x="2959100" y="2832100"/>
                <a:chExt cx="3251200" cy="215900"/>
              </a:xfrm>
            </p:grpSpPr>
            <p:sp>
              <p:nvSpPr>
                <p:cNvPr id="77" name="AutoShape 69"/>
                <p:cNvSpPr>
                  <a:spLocks noChangeArrowheads="1"/>
                </p:cNvSpPr>
                <p:nvPr/>
              </p:nvSpPr>
              <p:spPr bwMode="auto">
                <a:xfrm>
                  <a:off x="2959100" y="2834640"/>
                  <a:ext cx="622300" cy="203200"/>
                </a:xfrm>
                <a:prstGeom prst="parallelogram">
                  <a:avLst>
                    <a:gd name="adj" fmla="val 89068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AutoShape 104"/>
                <p:cNvSpPr>
                  <a:spLocks noChangeArrowheads="1"/>
                </p:cNvSpPr>
                <p:nvPr/>
              </p:nvSpPr>
              <p:spPr bwMode="auto">
                <a:xfrm>
                  <a:off x="3797300" y="2832100"/>
                  <a:ext cx="622300" cy="203200"/>
                </a:xfrm>
                <a:prstGeom prst="parallelogram">
                  <a:avLst>
                    <a:gd name="adj" fmla="val 89068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AutoShape 119"/>
                <p:cNvSpPr>
                  <a:spLocks noChangeArrowheads="1"/>
                </p:cNvSpPr>
                <p:nvPr/>
              </p:nvSpPr>
              <p:spPr bwMode="auto">
                <a:xfrm>
                  <a:off x="4673600" y="2832100"/>
                  <a:ext cx="622300" cy="203200"/>
                </a:xfrm>
                <a:prstGeom prst="parallelogram">
                  <a:avLst>
                    <a:gd name="adj" fmla="val 89068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AutoShape 124"/>
                <p:cNvSpPr>
                  <a:spLocks noChangeArrowheads="1"/>
                </p:cNvSpPr>
                <p:nvPr/>
              </p:nvSpPr>
              <p:spPr bwMode="auto">
                <a:xfrm>
                  <a:off x="5588000" y="2844800"/>
                  <a:ext cx="622300" cy="203200"/>
                </a:xfrm>
                <a:prstGeom prst="parallelogram">
                  <a:avLst>
                    <a:gd name="adj" fmla="val 89068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3" name="Oval 72"/>
              <p:cNvSpPr/>
              <p:nvPr/>
            </p:nvSpPr>
            <p:spPr bwMode="auto">
              <a:xfrm>
                <a:off x="6156960" y="2067560"/>
                <a:ext cx="81280" cy="8128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 bwMode="auto">
              <a:xfrm>
                <a:off x="5323840" y="2067560"/>
                <a:ext cx="81280" cy="8128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 bwMode="auto">
              <a:xfrm>
                <a:off x="7030720" y="2067560"/>
                <a:ext cx="81280" cy="8128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>
                <a:off x="7955280" y="2067560"/>
                <a:ext cx="81280" cy="8128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1861820" y="4914900"/>
              <a:ext cx="3251200" cy="215900"/>
              <a:chOff x="5092700" y="1958340"/>
              <a:chExt cx="3251200" cy="215900"/>
            </a:xfrm>
          </p:grpSpPr>
          <p:grpSp>
            <p:nvGrpSpPr>
              <p:cNvPr id="82" name="Group 52"/>
              <p:cNvGrpSpPr/>
              <p:nvPr/>
            </p:nvGrpSpPr>
            <p:grpSpPr>
              <a:xfrm>
                <a:off x="5092700" y="1958340"/>
                <a:ext cx="3251200" cy="215900"/>
                <a:chOff x="2959100" y="2832100"/>
                <a:chExt cx="3251200" cy="215900"/>
              </a:xfrm>
            </p:grpSpPr>
            <p:sp>
              <p:nvSpPr>
                <p:cNvPr id="87" name="AutoShape 69"/>
                <p:cNvSpPr>
                  <a:spLocks noChangeArrowheads="1"/>
                </p:cNvSpPr>
                <p:nvPr/>
              </p:nvSpPr>
              <p:spPr bwMode="auto">
                <a:xfrm>
                  <a:off x="2959100" y="2834640"/>
                  <a:ext cx="622300" cy="203200"/>
                </a:xfrm>
                <a:prstGeom prst="parallelogram">
                  <a:avLst>
                    <a:gd name="adj" fmla="val 89068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AutoShape 104"/>
                <p:cNvSpPr>
                  <a:spLocks noChangeArrowheads="1"/>
                </p:cNvSpPr>
                <p:nvPr/>
              </p:nvSpPr>
              <p:spPr bwMode="auto">
                <a:xfrm>
                  <a:off x="3797300" y="2832100"/>
                  <a:ext cx="622300" cy="203200"/>
                </a:xfrm>
                <a:prstGeom prst="parallelogram">
                  <a:avLst>
                    <a:gd name="adj" fmla="val 89068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AutoShape 119"/>
                <p:cNvSpPr>
                  <a:spLocks noChangeArrowheads="1"/>
                </p:cNvSpPr>
                <p:nvPr/>
              </p:nvSpPr>
              <p:spPr bwMode="auto">
                <a:xfrm>
                  <a:off x="4673600" y="2832100"/>
                  <a:ext cx="622300" cy="203200"/>
                </a:xfrm>
                <a:prstGeom prst="parallelogram">
                  <a:avLst>
                    <a:gd name="adj" fmla="val 89068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AutoShape 124"/>
                <p:cNvSpPr>
                  <a:spLocks noChangeArrowheads="1"/>
                </p:cNvSpPr>
                <p:nvPr/>
              </p:nvSpPr>
              <p:spPr bwMode="auto">
                <a:xfrm>
                  <a:off x="5588000" y="2844800"/>
                  <a:ext cx="622300" cy="203200"/>
                </a:xfrm>
                <a:prstGeom prst="parallelogram">
                  <a:avLst>
                    <a:gd name="adj" fmla="val 89068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3" name="Oval 82"/>
              <p:cNvSpPr/>
              <p:nvPr/>
            </p:nvSpPr>
            <p:spPr bwMode="auto">
              <a:xfrm>
                <a:off x="6156960" y="2067560"/>
                <a:ext cx="81280" cy="8128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4" name="Oval 83"/>
              <p:cNvSpPr/>
              <p:nvPr/>
            </p:nvSpPr>
            <p:spPr bwMode="auto">
              <a:xfrm>
                <a:off x="5323840" y="2067560"/>
                <a:ext cx="81280" cy="8128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5" name="Oval 84"/>
              <p:cNvSpPr/>
              <p:nvPr/>
            </p:nvSpPr>
            <p:spPr bwMode="auto">
              <a:xfrm>
                <a:off x="7030720" y="2067560"/>
                <a:ext cx="81280" cy="8128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 bwMode="auto">
              <a:xfrm>
                <a:off x="7955280" y="2067560"/>
                <a:ext cx="81280" cy="81280"/>
              </a:xfrm>
              <a:prstGeom prst="ellipse">
                <a:avLst/>
              </a:prstGeom>
              <a:solidFill>
                <a:srgbClr val="0000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36" name="Line 88"/>
            <p:cNvSpPr>
              <a:spLocks noChangeShapeType="1"/>
            </p:cNvSpPr>
            <p:nvPr/>
          </p:nvSpPr>
          <p:spPr bwMode="auto">
            <a:xfrm flipH="1">
              <a:off x="3139440" y="4183380"/>
              <a:ext cx="1549400" cy="16281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Text Box 92"/>
            <p:cNvSpPr txBox="1">
              <a:spLocks noChangeArrowheads="1"/>
            </p:cNvSpPr>
            <p:nvPr/>
          </p:nvSpPr>
          <p:spPr bwMode="auto">
            <a:xfrm>
              <a:off x="6423025" y="3463608"/>
              <a:ext cx="4154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 dirty="0" smtClean="0">
                  <a:solidFill>
                    <a:srgbClr val="0000FF"/>
                  </a:solidFill>
                  <a:latin typeface="Times New Roman" pitchFamily="18" charset="0"/>
                </a:rPr>
                <a:t>I</a:t>
              </a:r>
              <a:r>
                <a:rPr lang="en-US" b="0" i="1" baseline="-25000" dirty="0" smtClean="0">
                  <a:solidFill>
                    <a:srgbClr val="0000FF"/>
                  </a:solidFill>
                  <a:latin typeface="Times New Roman" pitchFamily="18" charset="0"/>
                </a:rPr>
                <a:t>pq</a:t>
              </a:r>
              <a:endParaRPr lang="en-US" b="0" i="1" baseline="-25000" dirty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1032" name="Text Box 8"/>
          <p:cNvSpPr txBox="1">
            <a:spLocks noChangeArrowheads="1"/>
          </p:cNvSpPr>
          <p:nvPr/>
        </p:nvSpPr>
        <p:spPr bwMode="auto">
          <a:xfrm>
            <a:off x="629285" y="996633"/>
            <a:ext cx="69797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Active impedance (scan impedance) of 2D phased array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641033" name="Object 9"/>
          <p:cNvGraphicFramePr>
            <a:graphicFrameLocks noChangeAspect="1"/>
          </p:cNvGraphicFramePr>
          <p:nvPr/>
        </p:nvGraphicFramePr>
        <p:xfrm>
          <a:off x="3499168" y="2280603"/>
          <a:ext cx="1309687" cy="846137"/>
        </p:xfrm>
        <a:graphic>
          <a:graphicData uri="http://schemas.openxmlformats.org/presentationml/2006/ole">
            <p:oleObj spid="_x0000_s673794" name="Equation" r:id="rId4" imgW="609480" imgH="393480" progId="Equation.DSMT4">
              <p:embed/>
            </p:oleObj>
          </a:graphicData>
        </a:graphic>
      </p:graphicFrame>
      <p:sp>
        <p:nvSpPr>
          <p:cNvPr id="641037" name="Rectangle 13"/>
          <p:cNvSpPr>
            <a:spLocks noChangeArrowheads="1"/>
          </p:cNvSpPr>
          <p:nvPr/>
        </p:nvSpPr>
        <p:spPr bwMode="auto">
          <a:xfrm>
            <a:off x="1401763" y="0"/>
            <a:ext cx="59197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Phased Array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672775" name="Object 7"/>
          <p:cNvGraphicFramePr>
            <a:graphicFrameLocks noChangeAspect="1"/>
          </p:cNvGraphicFramePr>
          <p:nvPr/>
        </p:nvGraphicFramePr>
        <p:xfrm>
          <a:off x="358140" y="3432175"/>
          <a:ext cx="8189913" cy="879475"/>
        </p:xfrm>
        <a:graphic>
          <a:graphicData uri="http://schemas.openxmlformats.org/presentationml/2006/ole">
            <p:oleObj spid="_x0000_s673795" name="Equation" r:id="rId5" imgW="3543120" imgH="380880" progId="Equation.DSMT4">
              <p:embed/>
            </p:oleObj>
          </a:graphicData>
        </a:graphic>
      </p:graphicFrame>
      <p:graphicFrame>
        <p:nvGraphicFramePr>
          <p:cNvPr id="672777" name="Object 6"/>
          <p:cNvGraphicFramePr>
            <a:graphicFrameLocks noChangeAspect="1"/>
          </p:cNvGraphicFramePr>
          <p:nvPr/>
        </p:nvGraphicFramePr>
        <p:xfrm>
          <a:off x="1820863" y="4533900"/>
          <a:ext cx="5181600" cy="866775"/>
        </p:xfrm>
        <a:graphic>
          <a:graphicData uri="http://schemas.openxmlformats.org/presentationml/2006/ole">
            <p:oleObj spid="_x0000_s673796" name="Equation" r:id="rId6" imgW="2666880" imgH="44424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26160" y="1737360"/>
            <a:ext cx="5339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Using the results from a single patch, we have:</a:t>
            </a:r>
            <a:endParaRPr lang="en-US" dirty="0"/>
          </a:p>
        </p:txBody>
      </p:sp>
      <p:graphicFrame>
        <p:nvGraphicFramePr>
          <p:cNvPr id="673797" name="Object 5"/>
          <p:cNvGraphicFramePr>
            <a:graphicFrameLocks noChangeAspect="1"/>
          </p:cNvGraphicFramePr>
          <p:nvPr/>
        </p:nvGraphicFramePr>
        <p:xfrm>
          <a:off x="738188" y="5638800"/>
          <a:ext cx="3748087" cy="898525"/>
        </p:xfrm>
        <a:graphic>
          <a:graphicData uri="http://schemas.openxmlformats.org/presentationml/2006/ole">
            <p:oleObj spid="_x0000_s673797" name="Equation" r:id="rId7" imgW="1739880" imgH="419040" progId="Equation.DSMT4">
              <p:embed/>
            </p:oleObj>
          </a:graphicData>
        </a:graphic>
      </p:graphicFrame>
      <p:graphicFrame>
        <p:nvGraphicFramePr>
          <p:cNvPr id="673798" name="Object 6"/>
          <p:cNvGraphicFramePr>
            <a:graphicFrameLocks noChangeAspect="1"/>
          </p:cNvGraphicFramePr>
          <p:nvPr/>
        </p:nvGraphicFramePr>
        <p:xfrm>
          <a:off x="4837747" y="5726113"/>
          <a:ext cx="2754905" cy="806767"/>
        </p:xfrm>
        <a:graphic>
          <a:graphicData uri="http://schemas.openxmlformats.org/presentationml/2006/ole">
            <p:oleObj spid="_x0000_s673798" name="Equation" r:id="rId8" imgW="125712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0"/>
            <a:ext cx="8281987" cy="638175"/>
          </a:xfrm>
        </p:spPr>
        <p:txBody>
          <a:bodyPr/>
          <a:lstStyle/>
          <a:p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</a:t>
            </a:r>
          </a:p>
        </p:txBody>
      </p:sp>
      <p:sp>
        <p:nvSpPr>
          <p:cNvPr id="6062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62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62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62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06215" name="Text Box 7"/>
          <p:cNvSpPr txBox="1">
            <a:spLocks noChangeArrowheads="1"/>
          </p:cNvSpPr>
          <p:nvPr/>
        </p:nvSpPr>
        <p:spPr bwMode="auto">
          <a:xfrm>
            <a:off x="1620179" y="724853"/>
            <a:ext cx="565250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solidFill>
                  <a:srgbClr val="FF0000"/>
                </a:solidFill>
              </a:rPr>
              <a:t>Calculate the fields from a </a:t>
            </a:r>
            <a:endParaRPr lang="en-US" sz="2000" b="0" dirty="0" smtClean="0">
              <a:solidFill>
                <a:srgbClr val="FF0000"/>
              </a:solidFill>
            </a:endParaRPr>
          </a:p>
          <a:p>
            <a:pPr algn="ctr"/>
            <a:r>
              <a:rPr lang="en-US" sz="2000" b="0" dirty="0" smtClean="0">
                <a:solidFill>
                  <a:srgbClr val="FF0000"/>
                </a:solidFill>
              </a:rPr>
              <a:t>2D </a:t>
            </a:r>
            <a:r>
              <a:rPr lang="en-US" sz="2000" b="0" dirty="0">
                <a:solidFill>
                  <a:srgbClr val="FF0000"/>
                </a:solidFill>
              </a:rPr>
              <a:t>periodic array of currents in a layered </a:t>
            </a:r>
            <a:r>
              <a:rPr lang="en-US" sz="2000" b="0" dirty="0" smtClean="0">
                <a:solidFill>
                  <a:srgbClr val="FF0000"/>
                </a:solidFill>
              </a:rPr>
              <a:t>media.</a:t>
            </a:r>
            <a:endParaRPr lang="en-US" sz="2000" b="0" dirty="0">
              <a:solidFill>
                <a:srgbClr val="FF0000"/>
              </a:solidFill>
            </a:endParaRPr>
          </a:p>
        </p:txBody>
      </p:sp>
      <p:graphicFrame>
        <p:nvGraphicFramePr>
          <p:cNvPr id="606321" name="Object 113"/>
          <p:cNvGraphicFramePr>
            <a:graphicFrameLocks noChangeAspect="1"/>
          </p:cNvGraphicFramePr>
          <p:nvPr/>
        </p:nvGraphicFramePr>
        <p:xfrm>
          <a:off x="6677343" y="5877925"/>
          <a:ext cx="1735138" cy="733648"/>
        </p:xfrm>
        <a:graphic>
          <a:graphicData uri="http://schemas.openxmlformats.org/presentationml/2006/ole">
            <p:oleObj spid="_x0000_s606321" name="Equation" r:id="rId4" imgW="1143000" imgH="482400" progId="Equation.DSMT4">
              <p:embed/>
            </p:oleObj>
          </a:graphicData>
        </a:graphic>
      </p:graphicFrame>
      <p:graphicFrame>
        <p:nvGraphicFramePr>
          <p:cNvPr id="606329" name="Object 121"/>
          <p:cNvGraphicFramePr>
            <a:graphicFrameLocks noChangeAspect="1"/>
          </p:cNvGraphicFramePr>
          <p:nvPr/>
        </p:nvGraphicFramePr>
        <p:xfrm>
          <a:off x="479425" y="1709738"/>
          <a:ext cx="5038725" cy="546100"/>
        </p:xfrm>
        <a:graphic>
          <a:graphicData uri="http://schemas.openxmlformats.org/presentationml/2006/ole">
            <p:oleObj spid="_x0000_s606329" name="Equation" r:id="rId5" imgW="2705040" imgH="291960" progId="Equation.DSMT4">
              <p:embed/>
            </p:oleObj>
          </a:graphicData>
        </a:graphic>
      </p:graphicFrame>
      <p:sp>
        <p:nvSpPr>
          <p:cNvPr id="606337" name="Text Box 129"/>
          <p:cNvSpPr txBox="1">
            <a:spLocks noChangeArrowheads="1"/>
          </p:cNvSpPr>
          <p:nvPr/>
        </p:nvSpPr>
        <p:spPr bwMode="auto">
          <a:xfrm>
            <a:off x="4076700" y="6018213"/>
            <a:ext cx="26416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Radiation </a:t>
            </a:r>
            <a:r>
              <a:rPr lang="en-US" b="0" dirty="0" smtClean="0">
                <a:solidFill>
                  <a:srgbClr val="0000FF"/>
                </a:solidFill>
              </a:rPr>
              <a:t>angles (</a:t>
            </a:r>
            <a:r>
              <a:rPr lang="en-US" b="0" i="1" dirty="0" smtClean="0">
                <a:solidFill>
                  <a:srgbClr val="0000FF"/>
                </a:solidFill>
                <a:sym typeface="Symbol"/>
              </a:rPr>
              <a:t></a:t>
            </a:r>
            <a:r>
              <a:rPr lang="en-US" b="0" dirty="0" smtClean="0">
                <a:solidFill>
                  <a:srgbClr val="0000FF"/>
                </a:solidFill>
                <a:sym typeface="Symbol"/>
              </a:rPr>
              <a:t>,</a:t>
            </a:r>
            <a:r>
              <a:rPr lang="en-US" sz="600" b="0" dirty="0" smtClean="0">
                <a:solidFill>
                  <a:srgbClr val="0000FF"/>
                </a:solidFill>
                <a:sym typeface="Symbol"/>
              </a:rPr>
              <a:t> </a:t>
            </a:r>
            <a:r>
              <a:rPr lang="en-US" b="0" i="1" dirty="0" smtClean="0">
                <a:solidFill>
                  <a:srgbClr val="0000FF"/>
                </a:solidFill>
                <a:sym typeface="Symbol"/>
              </a:rPr>
              <a:t></a:t>
            </a:r>
            <a:r>
              <a:rPr lang="en-US" b="0" dirty="0" smtClean="0">
                <a:solidFill>
                  <a:srgbClr val="0000FF"/>
                </a:solidFill>
                <a:sym typeface="Symbol"/>
              </a:rPr>
              <a:t>)</a:t>
            </a:r>
            <a:r>
              <a:rPr lang="en-US" b="0" dirty="0" smtClean="0">
                <a:solidFill>
                  <a:srgbClr val="0000FF"/>
                </a:solidFill>
              </a:rPr>
              <a:t>:</a:t>
            </a:r>
            <a:endParaRPr lang="en-US" b="0" dirty="0">
              <a:solidFill>
                <a:srgbClr val="0000FF"/>
              </a:solidFill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698500" y="2521268"/>
            <a:ext cx="7445375" cy="3770312"/>
            <a:chOff x="698500" y="2274888"/>
            <a:chExt cx="7445375" cy="3770312"/>
          </a:xfrm>
        </p:grpSpPr>
        <p:grpSp>
          <p:nvGrpSpPr>
            <p:cNvPr id="606320" name="Group 112"/>
            <p:cNvGrpSpPr>
              <a:grpSpLocks/>
            </p:cNvGrpSpPr>
            <p:nvPr/>
          </p:nvGrpSpPr>
          <p:grpSpPr bwMode="auto">
            <a:xfrm>
              <a:off x="698500" y="2274888"/>
              <a:ext cx="7445375" cy="3770312"/>
              <a:chOff x="744" y="1513"/>
              <a:chExt cx="4690" cy="2375"/>
            </a:xfrm>
          </p:grpSpPr>
          <p:sp>
            <p:nvSpPr>
              <p:cNvPr id="606244" name="AutoShape 36"/>
              <p:cNvSpPr>
                <a:spLocks noChangeArrowheads="1"/>
              </p:cNvSpPr>
              <p:nvPr/>
            </p:nvSpPr>
            <p:spPr bwMode="auto">
              <a:xfrm>
                <a:off x="744" y="2080"/>
                <a:ext cx="4464" cy="1448"/>
              </a:xfrm>
              <a:prstGeom prst="parallelogram">
                <a:avLst>
                  <a:gd name="adj" fmla="val 7707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06292" name="Group 84"/>
              <p:cNvGrpSpPr>
                <a:grpSpLocks/>
              </p:cNvGrpSpPr>
              <p:nvPr/>
            </p:nvGrpSpPr>
            <p:grpSpPr bwMode="auto">
              <a:xfrm>
                <a:off x="1328" y="2280"/>
                <a:ext cx="3264" cy="952"/>
                <a:chOff x="1328" y="2280"/>
                <a:chExt cx="3264" cy="952"/>
              </a:xfrm>
            </p:grpSpPr>
            <p:grpSp>
              <p:nvGrpSpPr>
                <p:cNvPr id="606270" name="Group 62"/>
                <p:cNvGrpSpPr>
                  <a:grpSpLocks/>
                </p:cNvGrpSpPr>
                <p:nvPr/>
              </p:nvGrpSpPr>
              <p:grpSpPr bwMode="auto">
                <a:xfrm>
                  <a:off x="3568" y="2280"/>
                  <a:ext cx="1024" cy="952"/>
                  <a:chOff x="200" y="1880"/>
                  <a:chExt cx="1024" cy="952"/>
                </a:xfrm>
              </p:grpSpPr>
              <p:sp>
                <p:nvSpPr>
                  <p:cNvPr id="606266" name="AutoShape 58"/>
                  <p:cNvSpPr>
                    <a:spLocks noChangeArrowheads="1"/>
                  </p:cNvSpPr>
                  <p:nvPr/>
                </p:nvSpPr>
                <p:spPr bwMode="auto">
                  <a:xfrm>
                    <a:off x="832" y="1880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6267" name="AutoShape 59"/>
                  <p:cNvSpPr>
                    <a:spLocks noChangeArrowheads="1"/>
                  </p:cNvSpPr>
                  <p:nvPr/>
                </p:nvSpPr>
                <p:spPr bwMode="auto">
                  <a:xfrm>
                    <a:off x="624" y="214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6268" name="AutoShape 60"/>
                  <p:cNvSpPr>
                    <a:spLocks noChangeArrowheads="1"/>
                  </p:cNvSpPr>
                  <p:nvPr/>
                </p:nvSpPr>
                <p:spPr bwMode="auto">
                  <a:xfrm>
                    <a:off x="408" y="242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6269" name="AutoShape 61"/>
                  <p:cNvSpPr>
                    <a:spLocks noChangeArrowheads="1"/>
                  </p:cNvSpPr>
                  <p:nvPr/>
                </p:nvSpPr>
                <p:spPr bwMode="auto">
                  <a:xfrm>
                    <a:off x="200" y="2704"/>
                    <a:ext cx="392" cy="128"/>
                  </a:xfrm>
                  <a:prstGeom prst="parallelogram">
                    <a:avLst>
                      <a:gd name="adj" fmla="val 76563"/>
                    </a:avLst>
                  </a:prstGeom>
                  <a:solidFill>
                    <a:srgbClr val="FF99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06278" name="Group 70"/>
                <p:cNvGrpSpPr>
                  <a:grpSpLocks/>
                </p:cNvGrpSpPr>
                <p:nvPr/>
              </p:nvGrpSpPr>
              <p:grpSpPr bwMode="auto">
                <a:xfrm>
                  <a:off x="1328" y="2280"/>
                  <a:ext cx="1576" cy="952"/>
                  <a:chOff x="1328" y="2280"/>
                  <a:chExt cx="1576" cy="952"/>
                </a:xfrm>
              </p:grpSpPr>
              <p:grpSp>
                <p:nvGrpSpPr>
                  <p:cNvPr id="606276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1328" y="2280"/>
                    <a:ext cx="1024" cy="952"/>
                    <a:chOff x="1328" y="2280"/>
                    <a:chExt cx="1024" cy="952"/>
                  </a:xfrm>
                </p:grpSpPr>
                <p:sp>
                  <p:nvSpPr>
                    <p:cNvPr id="606245" name="AutoShap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0" y="2280"/>
                      <a:ext cx="392" cy="128"/>
                    </a:xfrm>
                    <a:prstGeom prst="parallelogram">
                      <a:avLst>
                        <a:gd name="adj" fmla="val 76563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6246" name="AutoShap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2" y="2544"/>
                      <a:ext cx="392" cy="128"/>
                    </a:xfrm>
                    <a:prstGeom prst="parallelogram">
                      <a:avLst>
                        <a:gd name="adj" fmla="val 76563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6247" name="AutoShap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2824"/>
                      <a:ext cx="392" cy="128"/>
                    </a:xfrm>
                    <a:prstGeom prst="parallelogram">
                      <a:avLst>
                        <a:gd name="adj" fmla="val 76563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6248" name="AutoShap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28" y="3104"/>
                      <a:ext cx="392" cy="128"/>
                    </a:xfrm>
                    <a:prstGeom prst="parallelogram">
                      <a:avLst>
                        <a:gd name="adj" fmla="val 76563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6271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880" y="2280"/>
                    <a:ext cx="1024" cy="952"/>
                    <a:chOff x="200" y="1880"/>
                    <a:chExt cx="1024" cy="952"/>
                  </a:xfrm>
                </p:grpSpPr>
                <p:sp>
                  <p:nvSpPr>
                    <p:cNvPr id="606272" name="AutoShap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32" y="1880"/>
                      <a:ext cx="392" cy="128"/>
                    </a:xfrm>
                    <a:prstGeom prst="parallelogram">
                      <a:avLst>
                        <a:gd name="adj" fmla="val 76563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6273" name="AutoShap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4" y="2144"/>
                      <a:ext cx="392" cy="128"/>
                    </a:xfrm>
                    <a:prstGeom prst="parallelogram">
                      <a:avLst>
                        <a:gd name="adj" fmla="val 76563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6274" name="AutoShap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8" y="2424"/>
                      <a:ext cx="392" cy="128"/>
                    </a:xfrm>
                    <a:prstGeom prst="parallelogram">
                      <a:avLst>
                        <a:gd name="adj" fmla="val 76563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6275" name="AutoShap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0" y="2704"/>
                      <a:ext cx="392" cy="128"/>
                    </a:xfrm>
                    <a:prstGeom prst="parallelogram">
                      <a:avLst>
                        <a:gd name="adj" fmla="val 76563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606279" name="Group 71"/>
                <p:cNvGrpSpPr>
                  <a:grpSpLocks/>
                </p:cNvGrpSpPr>
                <p:nvPr/>
              </p:nvGrpSpPr>
              <p:grpSpPr bwMode="auto">
                <a:xfrm>
                  <a:off x="2448" y="2280"/>
                  <a:ext cx="1576" cy="952"/>
                  <a:chOff x="1328" y="2280"/>
                  <a:chExt cx="1576" cy="952"/>
                </a:xfrm>
              </p:grpSpPr>
              <p:grpSp>
                <p:nvGrpSpPr>
                  <p:cNvPr id="606280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1328" y="2280"/>
                    <a:ext cx="1024" cy="952"/>
                    <a:chOff x="1328" y="2280"/>
                    <a:chExt cx="1024" cy="952"/>
                  </a:xfrm>
                </p:grpSpPr>
                <p:sp>
                  <p:nvSpPr>
                    <p:cNvPr id="606281" name="AutoShap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60" y="2280"/>
                      <a:ext cx="392" cy="128"/>
                    </a:xfrm>
                    <a:prstGeom prst="parallelogram">
                      <a:avLst>
                        <a:gd name="adj" fmla="val 76563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6282" name="AutoShap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52" y="2544"/>
                      <a:ext cx="392" cy="128"/>
                    </a:xfrm>
                    <a:prstGeom prst="parallelogram">
                      <a:avLst>
                        <a:gd name="adj" fmla="val 76563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6283" name="AutoShap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2824"/>
                      <a:ext cx="392" cy="128"/>
                    </a:xfrm>
                    <a:prstGeom prst="parallelogram">
                      <a:avLst>
                        <a:gd name="adj" fmla="val 76563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6284" name="AutoShap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28" y="3104"/>
                      <a:ext cx="392" cy="128"/>
                    </a:xfrm>
                    <a:prstGeom prst="parallelogram">
                      <a:avLst>
                        <a:gd name="adj" fmla="val 76563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606285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1880" y="2280"/>
                    <a:ext cx="1024" cy="952"/>
                    <a:chOff x="200" y="1880"/>
                    <a:chExt cx="1024" cy="952"/>
                  </a:xfrm>
                </p:grpSpPr>
                <p:sp>
                  <p:nvSpPr>
                    <p:cNvPr id="606286" name="AutoShap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32" y="1880"/>
                      <a:ext cx="392" cy="128"/>
                    </a:xfrm>
                    <a:prstGeom prst="parallelogram">
                      <a:avLst>
                        <a:gd name="adj" fmla="val 76563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6287" name="AutoShap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24" y="2144"/>
                      <a:ext cx="392" cy="128"/>
                    </a:xfrm>
                    <a:prstGeom prst="parallelogram">
                      <a:avLst>
                        <a:gd name="adj" fmla="val 76563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6288" name="AutoShap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8" y="2424"/>
                      <a:ext cx="392" cy="128"/>
                    </a:xfrm>
                    <a:prstGeom prst="parallelogram">
                      <a:avLst>
                        <a:gd name="adj" fmla="val 76563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06289" name="AutoShap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0" y="2704"/>
                      <a:ext cx="392" cy="128"/>
                    </a:xfrm>
                    <a:prstGeom prst="parallelogram">
                      <a:avLst>
                        <a:gd name="adj" fmla="val 76563"/>
                      </a:avLst>
                    </a:prstGeom>
                    <a:solidFill>
                      <a:srgbClr val="FF99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606293" name="Line 85"/>
              <p:cNvSpPr>
                <a:spLocks noChangeShapeType="1"/>
              </p:cNvSpPr>
              <p:nvPr/>
            </p:nvSpPr>
            <p:spPr bwMode="auto">
              <a:xfrm flipH="1">
                <a:off x="2264" y="2600"/>
                <a:ext cx="792" cy="10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6294" name="Line 86"/>
              <p:cNvSpPr>
                <a:spLocks noChangeShapeType="1"/>
              </p:cNvSpPr>
              <p:nvPr/>
            </p:nvSpPr>
            <p:spPr bwMode="auto">
              <a:xfrm>
                <a:off x="3064" y="2592"/>
                <a:ext cx="21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6295" name="Line 87"/>
              <p:cNvSpPr>
                <a:spLocks noChangeShapeType="1"/>
              </p:cNvSpPr>
              <p:nvPr/>
            </p:nvSpPr>
            <p:spPr bwMode="auto">
              <a:xfrm flipV="1">
                <a:off x="3064" y="1800"/>
                <a:ext cx="0" cy="7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6296" name="Text Box 88"/>
              <p:cNvSpPr txBox="1">
                <a:spLocks noChangeArrowheads="1"/>
              </p:cNvSpPr>
              <p:nvPr/>
            </p:nvSpPr>
            <p:spPr bwMode="auto">
              <a:xfrm>
                <a:off x="2134" y="3657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 i="1" dirty="0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606297" name="Text Box 89"/>
              <p:cNvSpPr txBox="1">
                <a:spLocks noChangeArrowheads="1"/>
              </p:cNvSpPr>
              <p:nvPr/>
            </p:nvSpPr>
            <p:spPr bwMode="auto">
              <a:xfrm>
                <a:off x="5254" y="2465"/>
                <a:ext cx="1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 i="1" dirty="0"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606298" name="Text Box 90"/>
              <p:cNvSpPr txBox="1">
                <a:spLocks noChangeArrowheads="1"/>
              </p:cNvSpPr>
              <p:nvPr/>
            </p:nvSpPr>
            <p:spPr bwMode="auto">
              <a:xfrm>
                <a:off x="2974" y="1513"/>
                <a:ext cx="1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 i="1" dirty="0">
                    <a:latin typeface="Times New Roman" pitchFamily="18" charset="0"/>
                  </a:rPr>
                  <a:t>z</a:t>
                </a:r>
              </a:p>
            </p:txBody>
          </p:sp>
          <p:sp>
            <p:nvSpPr>
              <p:cNvPr id="606313" name="Line 105"/>
              <p:cNvSpPr>
                <a:spLocks noChangeShapeType="1"/>
              </p:cNvSpPr>
              <p:nvPr/>
            </p:nvSpPr>
            <p:spPr bwMode="auto">
              <a:xfrm>
                <a:off x="3104" y="3336"/>
                <a:ext cx="5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6314" name="Text Box 106"/>
              <p:cNvSpPr txBox="1">
                <a:spLocks noChangeArrowheads="1"/>
              </p:cNvSpPr>
              <p:nvPr/>
            </p:nvSpPr>
            <p:spPr bwMode="auto">
              <a:xfrm>
                <a:off x="3302" y="3321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 i="1" dirty="0" smtClean="0">
                    <a:latin typeface="Times New Roman" pitchFamily="18" charset="0"/>
                  </a:rPr>
                  <a:t>b</a:t>
                </a:r>
                <a:endParaRPr lang="en-US" b="0" i="1" dirty="0">
                  <a:latin typeface="Times New Roman" pitchFamily="18" charset="0"/>
                </a:endParaRPr>
              </a:p>
            </p:txBody>
          </p:sp>
          <p:sp>
            <p:nvSpPr>
              <p:cNvPr id="606315" name="Line 107"/>
              <p:cNvSpPr>
                <a:spLocks noChangeShapeType="1"/>
              </p:cNvSpPr>
              <p:nvPr/>
            </p:nvSpPr>
            <p:spPr bwMode="auto">
              <a:xfrm flipH="1">
                <a:off x="4024" y="2904"/>
                <a:ext cx="200" cy="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6316" name="Text Box 108"/>
              <p:cNvSpPr txBox="1">
                <a:spLocks noChangeArrowheads="1"/>
              </p:cNvSpPr>
              <p:nvPr/>
            </p:nvSpPr>
            <p:spPr bwMode="auto">
              <a:xfrm>
                <a:off x="4142" y="2961"/>
                <a:ext cx="1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 i="1" dirty="0" smtClean="0">
                    <a:latin typeface="Times New Roman" pitchFamily="18" charset="0"/>
                  </a:rPr>
                  <a:t>a</a:t>
                </a:r>
                <a:endParaRPr lang="en-US" b="0" i="1" dirty="0">
                  <a:latin typeface="Times New Roman" pitchFamily="18" charset="0"/>
                </a:endParaRPr>
              </a:p>
            </p:txBody>
          </p:sp>
          <p:sp>
            <p:nvSpPr>
              <p:cNvPr id="606317" name="Text Box 109"/>
              <p:cNvSpPr txBox="1">
                <a:spLocks noChangeArrowheads="1"/>
              </p:cNvSpPr>
              <p:nvPr/>
            </p:nvSpPr>
            <p:spPr bwMode="auto">
              <a:xfrm>
                <a:off x="1158" y="3033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 i="1">
                    <a:latin typeface="Times New Roman" pitchFamily="18" charset="0"/>
                  </a:rPr>
                  <a:t>L</a:t>
                </a:r>
              </a:p>
            </p:txBody>
          </p:sp>
          <p:sp>
            <p:nvSpPr>
              <p:cNvPr id="606318" name="Text Box 110"/>
              <p:cNvSpPr txBox="1">
                <a:spLocks noChangeArrowheads="1"/>
              </p:cNvSpPr>
              <p:nvPr/>
            </p:nvSpPr>
            <p:spPr bwMode="auto">
              <a:xfrm>
                <a:off x="1350" y="3201"/>
                <a:ext cx="2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b="0" i="1">
                    <a:latin typeface="Times New Roman" pitchFamily="18" charset="0"/>
                  </a:rPr>
                  <a:t>W</a:t>
                </a:r>
              </a:p>
            </p:txBody>
          </p:sp>
        </p:grpSp>
        <p:sp>
          <p:nvSpPr>
            <p:cNvPr id="606330" name="Oval 122"/>
            <p:cNvSpPr>
              <a:spLocks noChangeArrowheads="1"/>
            </p:cNvSpPr>
            <p:nvPr/>
          </p:nvSpPr>
          <p:spPr bwMode="auto">
            <a:xfrm>
              <a:off x="4546600" y="4851400"/>
              <a:ext cx="114300" cy="1143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6332" name="Text Box 124"/>
            <p:cNvSpPr txBox="1">
              <a:spLocks noChangeArrowheads="1"/>
            </p:cNvSpPr>
            <p:nvPr/>
          </p:nvSpPr>
          <p:spPr bwMode="auto">
            <a:xfrm>
              <a:off x="2003425" y="2716213"/>
              <a:ext cx="18065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b="0" dirty="0" smtClean="0"/>
                <a:t>Layered </a:t>
              </a:r>
              <a:r>
                <a:rPr lang="en-US" b="0" dirty="0"/>
                <a:t>media</a:t>
              </a:r>
            </a:p>
          </p:txBody>
        </p:sp>
        <p:graphicFrame>
          <p:nvGraphicFramePr>
            <p:cNvPr id="606333" name="Object 125"/>
            <p:cNvGraphicFramePr>
              <a:graphicFrameLocks noChangeAspect="1"/>
            </p:cNvGraphicFramePr>
            <p:nvPr/>
          </p:nvGraphicFramePr>
          <p:xfrm>
            <a:off x="1703388" y="5657850"/>
            <a:ext cx="850900" cy="331788"/>
          </p:xfrm>
          <a:graphic>
            <a:graphicData uri="http://schemas.openxmlformats.org/presentationml/2006/ole">
              <p:oleObj spid="_x0000_s606333" name="Equation" r:id="rId6" imgW="457200" imgH="177480" progId="Equation.DSMT4">
                <p:embed/>
              </p:oleObj>
            </a:graphicData>
          </a:graphic>
        </p:graphicFrame>
        <p:sp>
          <p:nvSpPr>
            <p:cNvPr id="606334" name="AutoShape 126"/>
            <p:cNvSpPr>
              <a:spLocks noChangeArrowheads="1"/>
            </p:cNvSpPr>
            <p:nvPr/>
          </p:nvSpPr>
          <p:spPr bwMode="auto">
            <a:xfrm>
              <a:off x="3771900" y="3810000"/>
              <a:ext cx="1206500" cy="381000"/>
            </a:xfrm>
            <a:prstGeom prst="parallelogram">
              <a:avLst>
                <a:gd name="adj" fmla="val 79167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06335" name="Object 127"/>
            <p:cNvGraphicFramePr>
              <a:graphicFrameLocks noChangeAspect="1"/>
            </p:cNvGraphicFramePr>
            <p:nvPr/>
          </p:nvGraphicFramePr>
          <p:xfrm>
            <a:off x="4071938" y="3351213"/>
            <a:ext cx="330200" cy="425450"/>
          </p:xfrm>
          <a:graphic>
            <a:graphicData uri="http://schemas.openxmlformats.org/presentationml/2006/ole">
              <p:oleObj spid="_x0000_s606335" name="Equation" r:id="rId7" imgW="177480" imgH="228600" progId="Equation.DSMT4">
                <p:embed/>
              </p:oleObj>
            </a:graphicData>
          </a:graphic>
        </p:graphicFrame>
        <p:graphicFrame>
          <p:nvGraphicFramePr>
            <p:cNvPr id="606339" name="Object 131"/>
            <p:cNvGraphicFramePr>
              <a:graphicFrameLocks noChangeAspect="1"/>
            </p:cNvGraphicFramePr>
            <p:nvPr/>
          </p:nvGraphicFramePr>
          <p:xfrm>
            <a:off x="3690938" y="4079875"/>
            <a:ext cx="536575" cy="306388"/>
          </p:xfrm>
          <a:graphic>
            <a:graphicData uri="http://schemas.openxmlformats.org/presentationml/2006/ole">
              <p:oleObj spid="_x0000_s606339" name="Equation" r:id="rId8" imgW="355320" imgH="203040" progId="Equation.DSMT4">
                <p:embed/>
              </p:oleObj>
            </a:graphicData>
          </a:graphic>
        </p:graphicFrame>
        <p:graphicFrame>
          <p:nvGraphicFramePr>
            <p:cNvPr id="606340" name="Object 132"/>
            <p:cNvGraphicFramePr>
              <a:graphicFrameLocks noChangeAspect="1"/>
            </p:cNvGraphicFramePr>
            <p:nvPr/>
          </p:nvGraphicFramePr>
          <p:xfrm>
            <a:off x="3852863" y="4994275"/>
            <a:ext cx="593725" cy="306388"/>
          </p:xfrm>
          <a:graphic>
            <a:graphicData uri="http://schemas.openxmlformats.org/presentationml/2006/ole">
              <p:oleObj spid="_x0000_s606340" name="Equation" r:id="rId9" imgW="393480" imgH="203040" progId="Equation.DSMT4">
                <p:embed/>
              </p:oleObj>
            </a:graphicData>
          </a:graphic>
        </p:graphicFrame>
      </p:grpSp>
      <p:sp>
        <p:nvSpPr>
          <p:cNvPr id="62" name="Slide Number Placeholder 6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5791200" y="1788160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Phased array of patches</a:t>
            </a:r>
            <a:endParaRPr lang="en-US" dirty="0"/>
          </a:p>
        </p:txBody>
      </p:sp>
      <p:graphicFrame>
        <p:nvGraphicFramePr>
          <p:cNvPr id="606341" name="Object 133"/>
          <p:cNvGraphicFramePr>
            <a:graphicFrameLocks noChangeAspect="1"/>
          </p:cNvGraphicFramePr>
          <p:nvPr/>
        </p:nvGraphicFramePr>
        <p:xfrm>
          <a:off x="5681663" y="2166938"/>
          <a:ext cx="3011487" cy="385762"/>
        </p:xfrm>
        <a:graphic>
          <a:graphicData uri="http://schemas.openxmlformats.org/presentationml/2006/ole">
            <p:oleObj spid="_x0000_s606341" name="Equation" r:id="rId10" imgW="1981080" imgH="253800" progId="Equation.DSMT4">
              <p:embed/>
            </p:oleObj>
          </a:graphicData>
        </a:graphic>
      </p:graphicFrame>
      <p:graphicFrame>
        <p:nvGraphicFramePr>
          <p:cNvPr id="606342" name="Object 134"/>
          <p:cNvGraphicFramePr>
            <a:graphicFrameLocks noChangeAspect="1"/>
          </p:cNvGraphicFramePr>
          <p:nvPr/>
        </p:nvGraphicFramePr>
        <p:xfrm>
          <a:off x="6318250" y="2554288"/>
          <a:ext cx="1660525" cy="347662"/>
        </p:xfrm>
        <a:graphic>
          <a:graphicData uri="http://schemas.openxmlformats.org/presentationml/2006/ole">
            <p:oleObj spid="_x0000_s606342" name="Equation" r:id="rId11" imgW="10918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8963" y="0"/>
            <a:ext cx="5348287" cy="638175"/>
          </a:xfrm>
        </p:spPr>
        <p:txBody>
          <a:bodyPr/>
          <a:lstStyle/>
          <a:p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6277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77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77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77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7719" name="Text Box 7"/>
          <p:cNvSpPr txBox="1">
            <a:spLocks noChangeArrowheads="1"/>
          </p:cNvSpPr>
          <p:nvPr/>
        </p:nvSpPr>
        <p:spPr bwMode="auto">
          <a:xfrm>
            <a:off x="214313" y="887413"/>
            <a:ext cx="810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The current on the periodic structure is represented in terms of </a:t>
            </a:r>
            <a:r>
              <a:rPr lang="en-US" b="0" u="sng" dirty="0">
                <a:solidFill>
                  <a:srgbClr val="0000FF"/>
                </a:solidFill>
              </a:rPr>
              <a:t>Floquet</a:t>
            </a:r>
            <a:r>
              <a:rPr lang="en-US" b="0" dirty="0">
                <a:solidFill>
                  <a:srgbClr val="0000FF"/>
                </a:solidFill>
              </a:rPr>
              <a:t> waves: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2" name="Object 64"/>
          <p:cNvGraphicFramePr>
            <a:graphicFrameLocks noChangeAspect="1"/>
          </p:cNvGraphicFramePr>
          <p:nvPr/>
        </p:nvGraphicFramePr>
        <p:xfrm>
          <a:off x="2560638" y="1577975"/>
          <a:ext cx="3382962" cy="546100"/>
        </p:xfrm>
        <a:graphic>
          <a:graphicData uri="http://schemas.openxmlformats.org/presentationml/2006/ole">
            <p:oleObj spid="_x0000_s627776" name="Equation" r:id="rId4" imgW="1815840" imgH="291960" progId="Equation.DSMT4">
              <p:embed/>
            </p:oleObj>
          </a:graphicData>
        </a:graphic>
      </p:graphicFrame>
      <p:graphicFrame>
        <p:nvGraphicFramePr>
          <p:cNvPr id="627777" name="Object 65"/>
          <p:cNvGraphicFramePr>
            <a:graphicFrameLocks noChangeAspect="1"/>
          </p:cNvGraphicFramePr>
          <p:nvPr/>
        </p:nvGraphicFramePr>
        <p:xfrm>
          <a:off x="2570798" y="2933383"/>
          <a:ext cx="3360737" cy="474662"/>
        </p:xfrm>
        <a:graphic>
          <a:graphicData uri="http://schemas.openxmlformats.org/presentationml/2006/ole">
            <p:oleObj spid="_x0000_s627777" name="Equation" r:id="rId5" imgW="1803240" imgH="253800" progId="Equation.DSMT4">
              <p:embed/>
            </p:oleObj>
          </a:graphicData>
        </a:graphic>
      </p:graphicFrame>
      <p:sp>
        <p:nvSpPr>
          <p:cNvPr id="19" name="Text Box 58"/>
          <p:cNvSpPr txBox="1">
            <a:spLocks noChangeArrowheads="1"/>
          </p:cNvSpPr>
          <p:nvPr/>
        </p:nvSpPr>
        <p:spPr bwMode="auto">
          <a:xfrm>
            <a:off x="1947545" y="2505393"/>
            <a:ext cx="813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20" name="Text Box 58"/>
          <p:cNvSpPr txBox="1">
            <a:spLocks noChangeArrowheads="1"/>
          </p:cNvSpPr>
          <p:nvPr/>
        </p:nvSpPr>
        <p:spPr bwMode="auto">
          <a:xfrm>
            <a:off x="741045" y="4164013"/>
            <a:ext cx="44251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From Fourier series theory, we can write:</a:t>
            </a:r>
            <a:endParaRPr lang="en-US" b="0" dirty="0">
              <a:solidFill>
                <a:srgbClr val="0000FF"/>
              </a:solidFill>
            </a:endParaRPr>
          </a:p>
        </p:txBody>
      </p:sp>
      <p:graphicFrame>
        <p:nvGraphicFramePr>
          <p:cNvPr id="627778" name="Object 66"/>
          <p:cNvGraphicFramePr>
            <a:graphicFrameLocks noChangeAspect="1"/>
          </p:cNvGraphicFramePr>
          <p:nvPr/>
        </p:nvGraphicFramePr>
        <p:xfrm>
          <a:off x="2202180" y="4760913"/>
          <a:ext cx="4283075" cy="927100"/>
        </p:xfrm>
        <a:graphic>
          <a:graphicData uri="http://schemas.openxmlformats.org/presentationml/2006/ole">
            <p:oleObj spid="_x0000_s627778" name="Equation" r:id="rId6" imgW="2298600" imgH="495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8963" y="0"/>
            <a:ext cx="5348287" cy="638175"/>
          </a:xfrm>
        </p:spPr>
        <p:txBody>
          <a:bodyPr/>
          <a:lstStyle/>
          <a:p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6277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77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77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77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7719" name="Text Box 7"/>
          <p:cNvSpPr txBox="1">
            <a:spLocks noChangeArrowheads="1"/>
          </p:cNvSpPr>
          <p:nvPr/>
        </p:nvSpPr>
        <p:spPr bwMode="auto">
          <a:xfrm>
            <a:off x="722313" y="1039813"/>
            <a:ext cx="19030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Hence, we have:</a:t>
            </a:r>
            <a:endParaRPr lang="en-US" b="0" dirty="0">
              <a:solidFill>
                <a:srgbClr val="0000FF"/>
              </a:solidFill>
            </a:endParaRPr>
          </a:p>
        </p:txBody>
      </p:sp>
      <p:graphicFrame>
        <p:nvGraphicFramePr>
          <p:cNvPr id="627763" name="Object 51"/>
          <p:cNvGraphicFramePr>
            <a:graphicFrameLocks noChangeAspect="1"/>
          </p:cNvGraphicFramePr>
          <p:nvPr/>
        </p:nvGraphicFramePr>
        <p:xfrm>
          <a:off x="2003425" y="1558925"/>
          <a:ext cx="3784600" cy="830263"/>
        </p:xfrm>
        <a:graphic>
          <a:graphicData uri="http://schemas.openxmlformats.org/presentationml/2006/ole">
            <p:oleObj spid="_x0000_s656386" name="Equation" r:id="rId4" imgW="2031840" imgH="444240" progId="Equation.DSMT4">
              <p:embed/>
            </p:oleObj>
          </a:graphicData>
        </a:graphic>
      </p:graphicFrame>
      <p:sp>
        <p:nvSpPr>
          <p:cNvPr id="627770" name="Text Box 58"/>
          <p:cNvSpPr txBox="1">
            <a:spLocks noChangeArrowheads="1"/>
          </p:cNvSpPr>
          <p:nvPr/>
        </p:nvSpPr>
        <p:spPr bwMode="auto">
          <a:xfrm>
            <a:off x="2557145" y="2944813"/>
            <a:ext cx="813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627773" name="Text Box 61"/>
          <p:cNvSpPr txBox="1">
            <a:spLocks noChangeArrowheads="1"/>
          </p:cNvSpPr>
          <p:nvPr/>
        </p:nvSpPr>
        <p:spPr bwMode="auto">
          <a:xfrm>
            <a:off x="493713" y="5545773"/>
            <a:ext cx="71120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b="0" dirty="0">
                <a:solidFill>
                  <a:srgbClr val="0000FF"/>
                </a:solidFill>
              </a:rPr>
              <a:t>To solve for the unknown coefficients, multiply both sides by</a:t>
            </a:r>
          </a:p>
          <a:p>
            <a:pPr>
              <a:spcAft>
                <a:spcPts val="600"/>
              </a:spcAft>
            </a:pPr>
            <a:r>
              <a:rPr lang="en-US" b="0" dirty="0">
                <a:solidFill>
                  <a:srgbClr val="0000FF"/>
                </a:solidFill>
              </a:rPr>
              <a:t>and integrate over the (</a:t>
            </a:r>
            <a:r>
              <a:rPr lang="en-US" b="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b="0" dirty="0">
                <a:solidFill>
                  <a:srgbClr val="0000FF"/>
                </a:solidFill>
              </a:rPr>
              <a:t>,</a:t>
            </a:r>
            <a:r>
              <a:rPr lang="en-US" b="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b="0" dirty="0">
                <a:solidFill>
                  <a:srgbClr val="0000FF"/>
                </a:solidFill>
              </a:rPr>
              <a:t>) unit cell. </a:t>
            </a:r>
          </a:p>
        </p:txBody>
      </p:sp>
      <p:graphicFrame>
        <p:nvGraphicFramePr>
          <p:cNvPr id="627775" name="Object 63"/>
          <p:cNvGraphicFramePr>
            <a:graphicFrameLocks noChangeAspect="1"/>
          </p:cNvGraphicFramePr>
          <p:nvPr/>
        </p:nvGraphicFramePr>
        <p:xfrm>
          <a:off x="6767513" y="5430838"/>
          <a:ext cx="1347787" cy="457200"/>
        </p:xfrm>
        <a:graphic>
          <a:graphicData uri="http://schemas.openxmlformats.org/presentationml/2006/ole">
            <p:oleObj spid="_x0000_s656390" name="Equation" r:id="rId5" imgW="711000" imgH="241200" progId="Equation.DSMT4">
              <p:embed/>
            </p:oleObj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2" name="Object 64"/>
          <p:cNvGraphicFramePr>
            <a:graphicFrameLocks noChangeAspect="1"/>
          </p:cNvGraphicFramePr>
          <p:nvPr/>
        </p:nvGraphicFramePr>
        <p:xfrm>
          <a:off x="3448050" y="3292475"/>
          <a:ext cx="1870075" cy="736600"/>
        </p:xfrm>
        <a:graphic>
          <a:graphicData uri="http://schemas.openxmlformats.org/presentationml/2006/ole">
            <p:oleObj spid="_x0000_s656391" name="Equation" r:id="rId6" imgW="1002960" imgH="393480" progId="Equation.DSMT4">
              <p:embed/>
            </p:oleObj>
          </a:graphicData>
        </a:graphic>
      </p:graphicFrame>
      <p:graphicFrame>
        <p:nvGraphicFramePr>
          <p:cNvPr id="656393" name="Object 64"/>
          <p:cNvGraphicFramePr>
            <a:graphicFrameLocks noChangeAspect="1"/>
          </p:cNvGraphicFramePr>
          <p:nvPr/>
        </p:nvGraphicFramePr>
        <p:xfrm>
          <a:off x="3430588" y="4095750"/>
          <a:ext cx="1846262" cy="736600"/>
        </p:xfrm>
        <a:graphic>
          <a:graphicData uri="http://schemas.openxmlformats.org/presentationml/2006/ole">
            <p:oleObj spid="_x0000_s656393" name="Equation" r:id="rId7" imgW="990360" imgH="393480" progId="Equation.DSMT4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258560" y="1838960"/>
            <a:ext cx="244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“Floquet expansion”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87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8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87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28751" name="Object 15"/>
          <p:cNvGraphicFramePr>
            <a:graphicFrameLocks noChangeAspect="1"/>
          </p:cNvGraphicFramePr>
          <p:nvPr/>
        </p:nvGraphicFramePr>
        <p:xfrm>
          <a:off x="2498725" y="1012825"/>
          <a:ext cx="3784600" cy="830263"/>
        </p:xfrm>
        <a:graphic>
          <a:graphicData uri="http://schemas.openxmlformats.org/presentationml/2006/ole">
            <p:oleObj spid="_x0000_s628751" name="Equation" r:id="rId4" imgW="2031840" imgH="444240" progId="Equation.DSMT4">
              <p:embed/>
            </p:oleObj>
          </a:graphicData>
        </a:graphic>
      </p:graphicFrame>
      <p:graphicFrame>
        <p:nvGraphicFramePr>
          <p:cNvPr id="628752" name="Object 16"/>
          <p:cNvGraphicFramePr>
            <a:graphicFrameLocks noChangeAspect="1"/>
          </p:cNvGraphicFramePr>
          <p:nvPr/>
        </p:nvGraphicFramePr>
        <p:xfrm>
          <a:off x="1254125" y="2043113"/>
          <a:ext cx="7451725" cy="877887"/>
        </p:xfrm>
        <a:graphic>
          <a:graphicData uri="http://schemas.openxmlformats.org/presentationml/2006/ole">
            <p:oleObj spid="_x0000_s628752" name="Equation" r:id="rId5" imgW="4000320" imgH="469800" progId="Equation.DSMT4">
              <p:embed/>
            </p:oleObj>
          </a:graphicData>
        </a:graphic>
      </p:graphicFrame>
      <p:sp>
        <p:nvSpPr>
          <p:cNvPr id="628753" name="Text Box 17"/>
          <p:cNvSpPr txBox="1">
            <a:spLocks noChangeArrowheads="1"/>
          </p:cNvSpPr>
          <p:nvPr/>
        </p:nvSpPr>
        <p:spPr bwMode="auto">
          <a:xfrm>
            <a:off x="568325" y="3656013"/>
            <a:ext cx="54665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Use </a:t>
            </a:r>
            <a:r>
              <a:rPr lang="en-US" sz="2000" b="0" dirty="0" smtClean="0">
                <a:solidFill>
                  <a:srgbClr val="0000FF"/>
                </a:solidFill>
              </a:rPr>
              <a:t>orthogonality for the RHS, this reduces to: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628754" name="AutoShape 18"/>
          <p:cNvSpPr>
            <a:spLocks noChangeArrowheads="1"/>
          </p:cNvSpPr>
          <p:nvPr/>
        </p:nvSpPr>
        <p:spPr bwMode="auto">
          <a:xfrm>
            <a:off x="342900" y="2306320"/>
            <a:ext cx="609600" cy="345440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28756" name="Object 20"/>
          <p:cNvGraphicFramePr>
            <a:graphicFrameLocks noChangeAspect="1"/>
          </p:cNvGraphicFramePr>
          <p:nvPr/>
        </p:nvGraphicFramePr>
        <p:xfrm>
          <a:off x="2587625" y="4237038"/>
          <a:ext cx="3786188" cy="782637"/>
        </p:xfrm>
        <a:graphic>
          <a:graphicData uri="http://schemas.openxmlformats.org/presentationml/2006/ole">
            <p:oleObj spid="_x0000_s628756" name="Equation" r:id="rId6" imgW="2031840" imgH="419040" progId="Equation.DSMT4">
              <p:embed/>
            </p:oleObj>
          </a:graphicData>
        </a:graphic>
      </p:graphicFrame>
      <p:graphicFrame>
        <p:nvGraphicFramePr>
          <p:cNvPr id="628757" name="Object 21"/>
          <p:cNvGraphicFramePr>
            <a:graphicFrameLocks noChangeAspect="1"/>
          </p:cNvGraphicFramePr>
          <p:nvPr/>
        </p:nvGraphicFramePr>
        <p:xfrm>
          <a:off x="3027363" y="5380038"/>
          <a:ext cx="3714750" cy="854075"/>
        </p:xfrm>
        <a:graphic>
          <a:graphicData uri="http://schemas.openxmlformats.org/presentationml/2006/ole">
            <p:oleObj spid="_x0000_s628757" name="Equation" r:id="rId7" imgW="1993680" imgH="457200" progId="Equation.DSMT4">
              <p:embed/>
            </p:oleObj>
          </a:graphicData>
        </a:graphic>
      </p:graphicFrame>
      <p:sp>
        <p:nvSpPr>
          <p:cNvPr id="628758" name="AutoShape 22"/>
          <p:cNvSpPr>
            <a:spLocks noChangeArrowheads="1"/>
          </p:cNvSpPr>
          <p:nvPr/>
        </p:nvSpPr>
        <p:spPr bwMode="auto">
          <a:xfrm>
            <a:off x="2032000" y="5600700"/>
            <a:ext cx="660400" cy="332740"/>
          </a:xfrm>
          <a:prstGeom prst="rightArrow">
            <a:avLst>
              <a:gd name="adj1" fmla="val 50000"/>
              <a:gd name="adj2" fmla="val 68421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8759" name="Rectangle 23"/>
          <p:cNvSpPr>
            <a:spLocks noChangeArrowheads="1"/>
          </p:cNvSpPr>
          <p:nvPr/>
        </p:nvSpPr>
        <p:spPr bwMode="auto">
          <a:xfrm>
            <a:off x="1909763" y="0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97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97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297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29772" name="Object 12"/>
          <p:cNvGraphicFramePr>
            <a:graphicFrameLocks noChangeAspect="1"/>
          </p:cNvGraphicFramePr>
          <p:nvPr/>
        </p:nvGraphicFramePr>
        <p:xfrm>
          <a:off x="663575" y="1352550"/>
          <a:ext cx="3902075" cy="2514600"/>
        </p:xfrm>
        <a:graphic>
          <a:graphicData uri="http://schemas.openxmlformats.org/presentationml/2006/ole">
            <p:oleObj spid="_x0000_s629772" name="Equation" r:id="rId4" imgW="2095200" imgH="1346040" progId="Equation.DSMT4">
              <p:embed/>
            </p:oleObj>
          </a:graphicData>
        </a:graphic>
      </p:graphicFrame>
      <p:sp>
        <p:nvSpPr>
          <p:cNvPr id="629774" name="Text Box 14"/>
          <p:cNvSpPr txBox="1">
            <a:spLocks noChangeArrowheads="1"/>
          </p:cNvSpPr>
          <p:nvPr/>
        </p:nvSpPr>
        <p:spPr bwMode="auto">
          <a:xfrm>
            <a:off x="5356225" y="1192213"/>
            <a:ext cx="3243263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0" dirty="0">
                <a:solidFill>
                  <a:srgbClr val="0000FF"/>
                </a:solidFill>
              </a:rPr>
              <a:t>The current </a:t>
            </a:r>
            <a:r>
              <a:rPr lang="en-US" b="0" i="1" u="sng" dirty="0">
                <a:solidFill>
                  <a:srgbClr val="0000FF"/>
                </a:solidFill>
                <a:latin typeface="Times New Roman" pitchFamily="18" charset="0"/>
              </a:rPr>
              <a:t>J</a:t>
            </a:r>
            <a:r>
              <a:rPr lang="en-US" b="0" baseline="-25000" dirty="0">
                <a:solidFill>
                  <a:srgbClr val="0000FF"/>
                </a:solidFill>
                <a:latin typeface="Times New Roman" pitchFamily="18" charset="0"/>
              </a:rPr>
              <a:t>s0</a:t>
            </a:r>
            <a:r>
              <a:rPr lang="en-US" b="0" dirty="0">
                <a:solidFill>
                  <a:srgbClr val="0000FF"/>
                </a:solidFill>
              </a:rPr>
              <a:t> </a:t>
            </a:r>
            <a:r>
              <a:rPr lang="en-US" b="0" dirty="0" smtClean="0">
                <a:solidFill>
                  <a:srgbClr val="0000FF"/>
                </a:solidFill>
              </a:rPr>
              <a:t>denotes </a:t>
            </a:r>
            <a:r>
              <a:rPr lang="en-US" b="0" dirty="0">
                <a:solidFill>
                  <a:srgbClr val="0000FF"/>
                </a:solidFill>
              </a:rPr>
              <a:t>the current on the (</a:t>
            </a:r>
            <a:r>
              <a:rPr lang="en-US" b="0" dirty="0">
                <a:solidFill>
                  <a:srgbClr val="0000FF"/>
                </a:solidFill>
                <a:latin typeface="Times New Roman" pitchFamily="18" charset="0"/>
              </a:rPr>
              <a:t>0,0</a:t>
            </a:r>
            <a:r>
              <a:rPr lang="en-US" b="0" dirty="0">
                <a:solidFill>
                  <a:srgbClr val="0000FF"/>
                </a:solidFill>
              </a:rPr>
              <a:t>) patch. </a:t>
            </a:r>
          </a:p>
        </p:txBody>
      </p:sp>
      <p:graphicFrame>
        <p:nvGraphicFramePr>
          <p:cNvPr id="629775" name="Object 15"/>
          <p:cNvGraphicFramePr>
            <a:graphicFrameLocks noChangeAspect="1"/>
          </p:cNvGraphicFramePr>
          <p:nvPr/>
        </p:nvGraphicFramePr>
        <p:xfrm>
          <a:off x="1122363" y="5102225"/>
          <a:ext cx="2365375" cy="735013"/>
        </p:xfrm>
        <a:graphic>
          <a:graphicData uri="http://schemas.openxmlformats.org/presentationml/2006/ole">
            <p:oleObj spid="_x0000_s629775" name="Equation" r:id="rId5" imgW="1269720" imgH="393480" progId="Equation.DSMT4">
              <p:embed/>
            </p:oleObj>
          </a:graphicData>
        </a:graphic>
      </p:graphicFrame>
      <p:sp>
        <p:nvSpPr>
          <p:cNvPr id="629776" name="Rectangle 16"/>
          <p:cNvSpPr>
            <a:spLocks noChangeArrowheads="1"/>
          </p:cNvSpPr>
          <p:nvPr/>
        </p:nvSpPr>
        <p:spPr bwMode="auto">
          <a:xfrm>
            <a:off x="1935163" y="0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Text Box 58"/>
          <p:cNvSpPr txBox="1">
            <a:spLocks noChangeArrowheads="1"/>
          </p:cNvSpPr>
          <p:nvPr/>
        </p:nvSpPr>
        <p:spPr bwMode="auto">
          <a:xfrm>
            <a:off x="639445" y="4545013"/>
            <a:ext cx="8515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Hence</a:t>
            </a:r>
            <a:endParaRPr lang="en-US" b="0" dirty="0">
              <a:solidFill>
                <a:srgbClr val="0000FF"/>
              </a:solidFill>
            </a:endParaRPr>
          </a:p>
        </p:txBody>
      </p:sp>
      <p:graphicFrame>
        <p:nvGraphicFramePr>
          <p:cNvPr id="2" name="Object 105"/>
          <p:cNvGraphicFramePr>
            <a:graphicFrameLocks noChangeAspect="1"/>
          </p:cNvGraphicFramePr>
          <p:nvPr/>
        </p:nvGraphicFramePr>
        <p:xfrm>
          <a:off x="5586413" y="3773238"/>
          <a:ext cx="2312988" cy="632326"/>
        </p:xfrm>
        <a:graphic>
          <a:graphicData uri="http://schemas.openxmlformats.org/presentationml/2006/ole">
            <p:oleObj spid="_x0000_s629776" name="Equation" r:id="rId6" imgW="1346040" imgH="36828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816600" y="3365500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example: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91200" y="4457700"/>
            <a:ext cx="18998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/>
              <a:t>(TM</a:t>
            </a:r>
            <a:r>
              <a:rPr lang="en-US" sz="1600" b="0" baseline="-25000" dirty="0" smtClean="0"/>
              <a:t>10</a:t>
            </a:r>
            <a:r>
              <a:rPr lang="en-US" sz="1600" b="0" dirty="0" smtClean="0"/>
              <a:t> patch mode)</a:t>
            </a:r>
            <a:endParaRPr lang="en-US" sz="1600" b="0" dirty="0"/>
          </a:p>
        </p:txBody>
      </p:sp>
      <p:graphicFrame>
        <p:nvGraphicFramePr>
          <p:cNvPr id="629777" name="Object 17"/>
          <p:cNvGraphicFramePr>
            <a:graphicFrameLocks noChangeAspect="1"/>
          </p:cNvGraphicFramePr>
          <p:nvPr/>
        </p:nvGraphicFramePr>
        <p:xfrm>
          <a:off x="4813300" y="5027613"/>
          <a:ext cx="3835400" cy="1192212"/>
        </p:xfrm>
        <a:graphic>
          <a:graphicData uri="http://schemas.openxmlformats.org/presentationml/2006/ole">
            <p:oleObj spid="_x0000_s629777" name="Equation" r:id="rId7" imgW="2577960" imgH="799920" progId="Equation.DSMT4">
              <p:embed/>
            </p:oleObj>
          </a:graphicData>
        </a:graphic>
      </p:graphicFrame>
      <p:graphicFrame>
        <p:nvGraphicFramePr>
          <p:cNvPr id="629778" name="Object 18"/>
          <p:cNvGraphicFramePr>
            <a:graphicFrameLocks noChangeAspect="1"/>
          </p:cNvGraphicFramePr>
          <p:nvPr/>
        </p:nvGraphicFramePr>
        <p:xfrm>
          <a:off x="5745163" y="2003425"/>
          <a:ext cx="2436812" cy="474663"/>
        </p:xfrm>
        <a:graphic>
          <a:graphicData uri="http://schemas.openxmlformats.org/presentationml/2006/ole">
            <p:oleObj spid="_x0000_s629778" name="Equation" r:id="rId8" imgW="130788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0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07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07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0792" name="Text Box 8"/>
          <p:cNvSpPr txBox="1">
            <a:spLocks noChangeArrowheads="1"/>
          </p:cNvSpPr>
          <p:nvPr/>
        </p:nvSpPr>
        <p:spPr bwMode="auto">
          <a:xfrm>
            <a:off x="454025" y="2576513"/>
            <a:ext cx="7612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We now calculate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>
                <a:solidFill>
                  <a:srgbClr val="0000FF"/>
                </a:solidFill>
              </a:rPr>
              <a:t>the </a:t>
            </a:r>
            <a:r>
              <a:rPr lang="en-US" b="0" u="sng" dirty="0">
                <a:solidFill>
                  <a:srgbClr val="0000FF"/>
                </a:solidFill>
              </a:rPr>
              <a:t>Fourier transform</a:t>
            </a:r>
            <a:r>
              <a:rPr lang="en-US" b="0" dirty="0">
                <a:solidFill>
                  <a:srgbClr val="0000FF"/>
                </a:solidFill>
              </a:rPr>
              <a:t> of the 2D periodic current (this is what we need in the SDI method):</a:t>
            </a:r>
          </a:p>
        </p:txBody>
      </p:sp>
      <p:graphicFrame>
        <p:nvGraphicFramePr>
          <p:cNvPr id="630794" name="Object 10"/>
          <p:cNvGraphicFramePr>
            <a:graphicFrameLocks noChangeAspect="1"/>
          </p:cNvGraphicFramePr>
          <p:nvPr/>
        </p:nvGraphicFramePr>
        <p:xfrm>
          <a:off x="1358900" y="1330325"/>
          <a:ext cx="5110163" cy="830263"/>
        </p:xfrm>
        <a:graphic>
          <a:graphicData uri="http://schemas.openxmlformats.org/presentationml/2006/ole">
            <p:oleObj spid="_x0000_s630794" name="Equation" r:id="rId4" imgW="2743200" imgH="444240" progId="Equation.DSMT4">
              <p:embed/>
            </p:oleObj>
          </a:graphicData>
        </a:graphic>
      </p:graphicFrame>
      <p:sp>
        <p:nvSpPr>
          <p:cNvPr id="630795" name="Text Box 11"/>
          <p:cNvSpPr txBox="1">
            <a:spLocks noChangeArrowheads="1"/>
          </p:cNvSpPr>
          <p:nvPr/>
        </p:nvSpPr>
        <p:spPr bwMode="auto">
          <a:xfrm>
            <a:off x="542925" y="887413"/>
            <a:ext cx="7508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Hence, </a:t>
            </a:r>
            <a:r>
              <a:rPr lang="en-US" b="0" dirty="0">
                <a:solidFill>
                  <a:srgbClr val="0000FF"/>
                </a:solidFill>
              </a:rPr>
              <a:t>the current on the 2D periodic structure </a:t>
            </a:r>
            <a:r>
              <a:rPr lang="en-US" b="0" dirty="0" smtClean="0">
                <a:solidFill>
                  <a:srgbClr val="0000FF"/>
                </a:solidFill>
              </a:rPr>
              <a:t>can be expressed as </a:t>
            </a:r>
            <a:endParaRPr lang="en-US" b="0" dirty="0">
              <a:solidFill>
                <a:srgbClr val="0000FF"/>
              </a:solidFill>
            </a:endParaRPr>
          </a:p>
        </p:txBody>
      </p:sp>
      <p:graphicFrame>
        <p:nvGraphicFramePr>
          <p:cNvPr id="630796" name="Object 12"/>
          <p:cNvGraphicFramePr>
            <a:graphicFrameLocks noChangeAspect="1"/>
          </p:cNvGraphicFramePr>
          <p:nvPr/>
        </p:nvGraphicFramePr>
        <p:xfrm>
          <a:off x="1539875" y="4041775"/>
          <a:ext cx="5775325" cy="2325688"/>
        </p:xfrm>
        <a:graphic>
          <a:graphicData uri="http://schemas.openxmlformats.org/presentationml/2006/ole">
            <p:oleObj spid="_x0000_s630796" name="Equation" r:id="rId5" imgW="3098520" imgH="1244520" progId="Equation.DSMT4">
              <p:embed/>
            </p:oleObj>
          </a:graphicData>
        </a:graphic>
      </p:graphicFrame>
      <p:sp>
        <p:nvSpPr>
          <p:cNvPr id="630797" name="Text Box 13"/>
          <p:cNvSpPr txBox="1">
            <a:spLocks noChangeArrowheads="1"/>
          </p:cNvSpPr>
          <p:nvPr/>
        </p:nvSpPr>
        <p:spPr bwMode="auto">
          <a:xfrm>
            <a:off x="1139825" y="3567113"/>
            <a:ext cx="59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Use</a:t>
            </a:r>
          </a:p>
        </p:txBody>
      </p:sp>
      <p:sp>
        <p:nvSpPr>
          <p:cNvPr id="630798" name="Rectangle 14"/>
          <p:cNvSpPr>
            <a:spLocks noChangeArrowheads="1"/>
          </p:cNvSpPr>
          <p:nvPr/>
        </p:nvSpPr>
        <p:spPr bwMode="auto">
          <a:xfrm>
            <a:off x="1960563" y="0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18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18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18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1815" name="Text Box 7"/>
          <p:cNvSpPr txBox="1">
            <a:spLocks noChangeArrowheads="1"/>
          </p:cNvSpPr>
          <p:nvPr/>
        </p:nvSpPr>
        <p:spPr bwMode="auto">
          <a:xfrm>
            <a:off x="847725" y="3236913"/>
            <a:ext cx="29521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dirty="0" smtClean="0">
                <a:solidFill>
                  <a:srgbClr val="0000FF"/>
                </a:solidFill>
              </a:rPr>
              <a:t>Next, calculate </a:t>
            </a:r>
            <a:r>
              <a:rPr lang="en-US" b="0" dirty="0">
                <a:solidFill>
                  <a:srgbClr val="0000FF"/>
                </a:solidFill>
              </a:rPr>
              <a:t>the field:</a:t>
            </a:r>
          </a:p>
        </p:txBody>
      </p:sp>
      <p:graphicFrame>
        <p:nvGraphicFramePr>
          <p:cNvPr id="631816" name="Object 8"/>
          <p:cNvGraphicFramePr>
            <a:graphicFrameLocks noChangeAspect="1"/>
          </p:cNvGraphicFramePr>
          <p:nvPr/>
        </p:nvGraphicFramePr>
        <p:xfrm>
          <a:off x="708025" y="1736725"/>
          <a:ext cx="7240588" cy="830263"/>
        </p:xfrm>
        <a:graphic>
          <a:graphicData uri="http://schemas.openxmlformats.org/presentationml/2006/ole">
            <p:oleObj spid="_x0000_s631816" name="Equation" r:id="rId4" imgW="3886200" imgH="444240" progId="Equation.DSMT4">
              <p:embed/>
            </p:oleObj>
          </a:graphicData>
        </a:graphic>
      </p:graphicFrame>
      <p:sp>
        <p:nvSpPr>
          <p:cNvPr id="631817" name="Text Box 9"/>
          <p:cNvSpPr txBox="1">
            <a:spLocks noChangeArrowheads="1"/>
          </p:cNvSpPr>
          <p:nvPr/>
        </p:nvSpPr>
        <p:spPr bwMode="auto">
          <a:xfrm>
            <a:off x="629285" y="1151573"/>
            <a:ext cx="1046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631820" name="Object 12"/>
          <p:cNvGraphicFramePr>
            <a:graphicFrameLocks noChangeAspect="1"/>
          </p:cNvGraphicFramePr>
          <p:nvPr/>
        </p:nvGraphicFramePr>
        <p:xfrm>
          <a:off x="742950" y="4660900"/>
          <a:ext cx="7170738" cy="925513"/>
        </p:xfrm>
        <a:graphic>
          <a:graphicData uri="http://schemas.openxmlformats.org/presentationml/2006/ole">
            <p:oleObj spid="_x0000_s631820" name="Equation" r:id="rId5" imgW="3848040" imgH="495000" progId="Equation.DSMT4">
              <p:embed/>
            </p:oleObj>
          </a:graphicData>
        </a:graphic>
      </p:graphicFrame>
      <p:graphicFrame>
        <p:nvGraphicFramePr>
          <p:cNvPr id="631821" name="Object 13"/>
          <p:cNvGraphicFramePr>
            <a:graphicFrameLocks noChangeAspect="1"/>
          </p:cNvGraphicFramePr>
          <p:nvPr/>
        </p:nvGraphicFramePr>
        <p:xfrm>
          <a:off x="2133600" y="3833813"/>
          <a:ext cx="4235450" cy="522287"/>
        </p:xfrm>
        <a:graphic>
          <a:graphicData uri="http://schemas.openxmlformats.org/presentationml/2006/ole">
            <p:oleObj spid="_x0000_s631821" name="Equation" r:id="rId6" imgW="2273040" imgH="279360" progId="Equation.DSMT4">
              <p:embed/>
            </p:oleObj>
          </a:graphicData>
        </a:graphic>
      </p:graphicFrame>
      <p:sp>
        <p:nvSpPr>
          <p:cNvPr id="631822" name="Rectangle 14"/>
          <p:cNvSpPr>
            <a:spLocks noChangeArrowheads="1"/>
          </p:cNvSpPr>
          <p:nvPr/>
        </p:nvSpPr>
        <p:spPr bwMode="auto">
          <a:xfrm>
            <a:off x="1909763" y="0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28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28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32841" name="Text Box 9"/>
          <p:cNvSpPr txBox="1">
            <a:spLocks noChangeArrowheads="1"/>
          </p:cNvSpPr>
          <p:nvPr/>
        </p:nvSpPr>
        <p:spPr bwMode="auto">
          <a:xfrm>
            <a:off x="720725" y="1293813"/>
            <a:ext cx="2100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Hence, we have:</a:t>
            </a:r>
          </a:p>
        </p:txBody>
      </p:sp>
      <p:graphicFrame>
        <p:nvGraphicFramePr>
          <p:cNvPr id="632842" name="Object 10"/>
          <p:cNvGraphicFramePr>
            <a:graphicFrameLocks noChangeAspect="1"/>
          </p:cNvGraphicFramePr>
          <p:nvPr/>
        </p:nvGraphicFramePr>
        <p:xfrm>
          <a:off x="312738" y="1935163"/>
          <a:ext cx="8496300" cy="2443162"/>
        </p:xfrm>
        <a:graphic>
          <a:graphicData uri="http://schemas.openxmlformats.org/presentationml/2006/ole">
            <p:oleObj spid="_x0000_s632842" name="Equation" r:id="rId4" imgW="4559040" imgH="1307880" progId="Equation.DSMT4">
              <p:embed/>
            </p:oleObj>
          </a:graphicData>
        </a:graphic>
      </p:graphicFrame>
      <p:sp>
        <p:nvSpPr>
          <p:cNvPr id="632845" name="Rectangle 13"/>
          <p:cNvSpPr>
            <a:spLocks noChangeArrowheads="1"/>
          </p:cNvSpPr>
          <p:nvPr/>
        </p:nvSpPr>
        <p:spPr bwMode="auto">
          <a:xfrm>
            <a:off x="1909763" y="0"/>
            <a:ext cx="53482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Periodic SDI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4640</TotalTime>
  <Words>509</Words>
  <Application>Microsoft Office PowerPoint</Application>
  <PresentationFormat>On-screen Show (4:3)</PresentationFormat>
  <Paragraphs>137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Default Design</vt:lpstr>
      <vt:lpstr>Equation</vt:lpstr>
      <vt:lpstr>MathType 6.0 Equation</vt:lpstr>
      <vt:lpstr>Slide 1</vt:lpstr>
      <vt:lpstr>Periodic SDI</vt:lpstr>
      <vt:lpstr>Periodic SDI (cont.)</vt:lpstr>
      <vt:lpstr>Periodic SDI (cont.)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662</cp:revision>
  <dcterms:created xsi:type="dcterms:W3CDTF">2006-06-22T19:04:50Z</dcterms:created>
  <dcterms:modified xsi:type="dcterms:W3CDTF">2016-05-06T14:57:17Z</dcterms:modified>
</cp:coreProperties>
</file>