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8"/>
  </p:notesMasterIdLst>
  <p:sldIdLst>
    <p:sldId id="293" r:id="rId3"/>
    <p:sldId id="360" r:id="rId4"/>
    <p:sldId id="491" r:id="rId5"/>
    <p:sldId id="532" r:id="rId6"/>
    <p:sldId id="534" r:id="rId7"/>
    <p:sldId id="535" r:id="rId8"/>
    <p:sldId id="536" r:id="rId9"/>
    <p:sldId id="537" r:id="rId10"/>
    <p:sldId id="538" r:id="rId11"/>
    <p:sldId id="539" r:id="rId12"/>
    <p:sldId id="540" r:id="rId13"/>
    <p:sldId id="546" r:id="rId14"/>
    <p:sldId id="547" r:id="rId15"/>
    <p:sldId id="543" r:id="rId16"/>
    <p:sldId id="545" r:id="rId17"/>
    <p:sldId id="516" r:id="rId18"/>
    <p:sldId id="518" r:id="rId19"/>
    <p:sldId id="519" r:id="rId20"/>
    <p:sldId id="520" r:id="rId21"/>
    <p:sldId id="533" r:id="rId22"/>
    <p:sldId id="541" r:id="rId23"/>
    <p:sldId id="550" r:id="rId24"/>
    <p:sldId id="552" r:id="rId25"/>
    <p:sldId id="551" r:id="rId26"/>
    <p:sldId id="549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CCFFFF"/>
    <a:srgbClr val="BBE0E3"/>
    <a:srgbClr val="FF3300"/>
    <a:srgbClr val="FFFF66"/>
    <a:srgbClr val="00FF00"/>
    <a:srgbClr val="FF9933"/>
    <a:srgbClr val="DDDDDD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94" autoAdjust="0"/>
    <p:restoredTop sz="94660"/>
  </p:normalViewPr>
  <p:slideViewPr>
    <p:cSldViewPr snapToGrid="0">
      <p:cViewPr>
        <p:scale>
          <a:sx n="70" d="100"/>
          <a:sy n="70" d="100"/>
        </p:scale>
        <p:origin x="-917" y="-264"/>
      </p:cViewPr>
      <p:guideLst>
        <p:guide orient="horz" pos="2152"/>
        <p:guide pos="28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0"/>
    </p:cViewPr>
  </p:sorter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18.wmf"/><Relationship Id="rId4" Type="http://schemas.openxmlformats.org/officeDocument/2006/relationships/image" Target="../media/image14.wmf"/><Relationship Id="rId9" Type="http://schemas.openxmlformats.org/officeDocument/2006/relationships/image" Target="../media/image1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5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5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1"/>
            </a:lvl1pPr>
          </a:lstStyle>
          <a:p>
            <a:pPr>
              <a:defRPr/>
            </a:pPr>
            <a:fld id="{48990412-CB02-4E3F-8CBF-986351777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685800"/>
            <a:ext cx="4876800" cy="3657600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572000"/>
            <a:ext cx="5334000" cy="4343400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FA1DC6B9-79F7-4889-A348-F8EA60A983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4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5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5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7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7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20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9"/>
          <p:cNvSpPr txBox="1">
            <a:spLocks noChangeArrowheads="1"/>
          </p:cNvSpPr>
          <p:nvPr/>
        </p:nvSpPr>
        <p:spPr bwMode="auto">
          <a:xfrm>
            <a:off x="2930525" y="24272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Prof. David R. Jackson</a:t>
            </a:r>
          </a:p>
          <a:p>
            <a:pPr algn="ctr" eaLnBrk="0" hangingPunct="0"/>
            <a:r>
              <a:rPr lang="en-US" sz="2400"/>
              <a:t>ECE Dept.</a:t>
            </a:r>
          </a:p>
        </p:txBody>
      </p:sp>
      <p:sp>
        <p:nvSpPr>
          <p:cNvPr id="20485" name="Rectangle 11"/>
          <p:cNvSpPr>
            <a:spLocks noChangeArrowheads="1"/>
          </p:cNvSpPr>
          <p:nvPr/>
        </p:nvSpPr>
        <p:spPr bwMode="auto">
          <a:xfrm>
            <a:off x="3556000" y="40036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42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250297" y="66675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6341 </a:t>
            </a:r>
          </a:p>
        </p:txBody>
      </p:sp>
      <p:sp>
        <p:nvSpPr>
          <p:cNvPr id="20487" name="Rectangle 15"/>
          <p:cNvSpPr>
            <a:spLocks noChangeArrowheads="1"/>
          </p:cNvSpPr>
          <p:nvPr/>
        </p:nvSpPr>
        <p:spPr bwMode="auto">
          <a:xfrm>
            <a:off x="4419600" y="3978275"/>
            <a:ext cx="32654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dirty="0">
                <a:solidFill>
                  <a:srgbClr val="0000FF"/>
                </a:solidFill>
              </a:rPr>
              <a:t>Notes </a:t>
            </a:r>
            <a:r>
              <a:rPr lang="en-US" sz="4000" dirty="0" smtClean="0">
                <a:solidFill>
                  <a:srgbClr val="0000FF"/>
                </a:solidFill>
              </a:rPr>
              <a:t>46</a:t>
            </a:r>
            <a:endParaRPr lang="en-US" sz="4000" dirty="0">
              <a:solidFill>
                <a:srgbClr val="0000FF"/>
              </a:solidFill>
            </a:endParaRPr>
          </a:p>
        </p:txBody>
      </p:sp>
      <p:pic>
        <p:nvPicPr>
          <p:cNvPr id="9" name="Picture 8" descr="Animated image of spherical waves coming from a point source.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998" y="3984749"/>
            <a:ext cx="2451100" cy="2451100"/>
          </a:xfrm>
          <a:prstGeom prst="rect">
            <a:avLst/>
          </a:prstGeom>
          <a:noFill/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488572" y="16621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9933"/>
                </a:solidFill>
              </a:rPr>
              <a:t>Spring </a:t>
            </a:r>
            <a:r>
              <a:rPr lang="en-US" sz="2400" b="1" dirty="0" smtClean="0">
                <a:solidFill>
                  <a:srgbClr val="FF9933"/>
                </a:solidFill>
              </a:rPr>
              <a:t>2016</a:t>
            </a:r>
            <a:endParaRPr lang="en-US" sz="3200" b="1" dirty="0">
              <a:solidFill>
                <a:srgbClr val="FF9933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528638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 Analysis (cont.)</a:t>
            </a:r>
          </a:p>
        </p:txBody>
      </p:sp>
      <p:graphicFrame>
        <p:nvGraphicFramePr>
          <p:cNvPr id="8194" name="Object 8"/>
          <p:cNvGraphicFramePr>
            <a:graphicFrameLocks noChangeAspect="1"/>
          </p:cNvGraphicFramePr>
          <p:nvPr/>
        </p:nvGraphicFramePr>
        <p:xfrm>
          <a:off x="649288" y="1201738"/>
          <a:ext cx="7662862" cy="919162"/>
        </p:xfrm>
        <a:graphic>
          <a:graphicData uri="http://schemas.openxmlformats.org/presentationml/2006/ole">
            <p:oleObj spid="_x0000_s8194" name="Equation" r:id="rId4" imgW="4114800" imgH="495000" progId="Equation.DSMT4">
              <p:embed/>
            </p:oleObj>
          </a:graphicData>
        </a:graphic>
      </p:graphicFrame>
      <p:grpSp>
        <p:nvGrpSpPr>
          <p:cNvPr id="8203" name="Group 32"/>
          <p:cNvGrpSpPr>
            <a:grpSpLocks/>
          </p:cNvGrpSpPr>
          <p:nvPr/>
        </p:nvGrpSpPr>
        <p:grpSpPr bwMode="auto">
          <a:xfrm>
            <a:off x="2228850" y="2420938"/>
            <a:ext cx="5522913" cy="3611562"/>
            <a:chOff x="1404" y="1525"/>
            <a:chExt cx="3479" cy="2275"/>
          </a:xfrm>
        </p:grpSpPr>
        <p:sp>
          <p:nvSpPr>
            <p:cNvPr id="8204" name="Rectangle 10"/>
            <p:cNvSpPr>
              <a:spLocks noChangeArrowheads="1"/>
            </p:cNvSpPr>
            <p:nvPr/>
          </p:nvSpPr>
          <p:spPr bwMode="auto">
            <a:xfrm>
              <a:off x="1404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Rectangle 11"/>
            <p:cNvSpPr>
              <a:spLocks noChangeArrowheads="1"/>
            </p:cNvSpPr>
            <p:nvPr/>
          </p:nvSpPr>
          <p:spPr bwMode="auto">
            <a:xfrm>
              <a:off x="1992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Rectangle 12"/>
            <p:cNvSpPr>
              <a:spLocks noChangeArrowheads="1"/>
            </p:cNvSpPr>
            <p:nvPr/>
          </p:nvSpPr>
          <p:spPr bwMode="auto">
            <a:xfrm>
              <a:off x="2580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Rectangle 14"/>
            <p:cNvSpPr>
              <a:spLocks noChangeArrowheads="1"/>
            </p:cNvSpPr>
            <p:nvPr/>
          </p:nvSpPr>
          <p:spPr bwMode="auto">
            <a:xfrm>
              <a:off x="3168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Rectangle 15"/>
            <p:cNvSpPr>
              <a:spLocks noChangeArrowheads="1"/>
            </p:cNvSpPr>
            <p:nvPr/>
          </p:nvSpPr>
          <p:spPr bwMode="auto">
            <a:xfrm>
              <a:off x="3756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Rectangle 16"/>
            <p:cNvSpPr>
              <a:spLocks noChangeArrowheads="1"/>
            </p:cNvSpPr>
            <p:nvPr/>
          </p:nvSpPr>
          <p:spPr bwMode="auto">
            <a:xfrm>
              <a:off x="1404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Rectangle 17"/>
            <p:cNvSpPr>
              <a:spLocks noChangeArrowheads="1"/>
            </p:cNvSpPr>
            <p:nvPr/>
          </p:nvSpPr>
          <p:spPr bwMode="auto">
            <a:xfrm>
              <a:off x="1992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1" name="Rectangle 18"/>
            <p:cNvSpPr>
              <a:spLocks noChangeArrowheads="1"/>
            </p:cNvSpPr>
            <p:nvPr/>
          </p:nvSpPr>
          <p:spPr bwMode="auto">
            <a:xfrm>
              <a:off x="2580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19"/>
            <p:cNvSpPr>
              <a:spLocks noChangeShapeType="1"/>
            </p:cNvSpPr>
            <p:nvPr/>
          </p:nvSpPr>
          <p:spPr bwMode="auto">
            <a:xfrm>
              <a:off x="2644" y="3024"/>
              <a:ext cx="16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Rectangle 20"/>
            <p:cNvSpPr>
              <a:spLocks noChangeArrowheads="1"/>
            </p:cNvSpPr>
            <p:nvPr/>
          </p:nvSpPr>
          <p:spPr bwMode="auto">
            <a:xfrm>
              <a:off x="3168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Rectangle 21"/>
            <p:cNvSpPr>
              <a:spLocks noChangeArrowheads="1"/>
            </p:cNvSpPr>
            <p:nvPr/>
          </p:nvSpPr>
          <p:spPr bwMode="auto">
            <a:xfrm>
              <a:off x="3756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Rectangle 22"/>
            <p:cNvSpPr>
              <a:spLocks noChangeArrowheads="1"/>
            </p:cNvSpPr>
            <p:nvPr/>
          </p:nvSpPr>
          <p:spPr bwMode="auto">
            <a:xfrm>
              <a:off x="1404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6" name="Rectangle 23"/>
            <p:cNvSpPr>
              <a:spLocks noChangeArrowheads="1"/>
            </p:cNvSpPr>
            <p:nvPr/>
          </p:nvSpPr>
          <p:spPr bwMode="auto">
            <a:xfrm>
              <a:off x="1992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Rectangle 24"/>
            <p:cNvSpPr>
              <a:spLocks noChangeArrowheads="1"/>
            </p:cNvSpPr>
            <p:nvPr/>
          </p:nvSpPr>
          <p:spPr bwMode="auto">
            <a:xfrm>
              <a:off x="2580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Rectangle 26"/>
            <p:cNvSpPr>
              <a:spLocks noChangeArrowheads="1"/>
            </p:cNvSpPr>
            <p:nvPr/>
          </p:nvSpPr>
          <p:spPr bwMode="auto">
            <a:xfrm>
              <a:off x="3168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Rectangle 27"/>
            <p:cNvSpPr>
              <a:spLocks noChangeArrowheads="1"/>
            </p:cNvSpPr>
            <p:nvPr/>
          </p:nvSpPr>
          <p:spPr bwMode="auto">
            <a:xfrm>
              <a:off x="3756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0" name="Line 28"/>
            <p:cNvSpPr>
              <a:spLocks noChangeShapeType="1"/>
            </p:cNvSpPr>
            <p:nvPr/>
          </p:nvSpPr>
          <p:spPr bwMode="auto">
            <a:xfrm>
              <a:off x="4208" y="3008"/>
              <a:ext cx="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5" name="Object 29"/>
            <p:cNvGraphicFramePr>
              <a:graphicFrameLocks noChangeAspect="1"/>
            </p:cNvGraphicFramePr>
            <p:nvPr/>
          </p:nvGraphicFramePr>
          <p:xfrm>
            <a:off x="4726" y="2916"/>
            <a:ext cx="157" cy="171"/>
          </p:xfrm>
          <a:graphic>
            <a:graphicData uri="http://schemas.openxmlformats.org/presentationml/2006/ole">
              <p:oleObj spid="_x0000_s8195" name="Equation" r:id="rId5" imgW="126720" imgH="139680" progId="Equation.DSMT4">
                <p:embed/>
              </p:oleObj>
            </a:graphicData>
          </a:graphic>
        </p:graphicFrame>
        <p:sp>
          <p:nvSpPr>
            <p:cNvPr id="8221" name="Line 30"/>
            <p:cNvSpPr>
              <a:spLocks noChangeShapeType="1"/>
            </p:cNvSpPr>
            <p:nvPr/>
          </p:nvSpPr>
          <p:spPr bwMode="auto">
            <a:xfrm flipV="1">
              <a:off x="2728" y="1864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8196" name="Object 31"/>
            <p:cNvGraphicFramePr>
              <a:graphicFrameLocks noChangeAspect="1"/>
            </p:cNvGraphicFramePr>
            <p:nvPr/>
          </p:nvGraphicFramePr>
          <p:xfrm>
            <a:off x="2639" y="1525"/>
            <a:ext cx="172" cy="202"/>
          </p:xfrm>
          <a:graphic>
            <a:graphicData uri="http://schemas.openxmlformats.org/presentationml/2006/ole">
              <p:oleObj spid="_x0000_s8196" name="Equation" r:id="rId6" imgW="139680" imgH="164880" progId="Equation.DSMT4">
                <p:embed/>
              </p:oleObj>
            </a:graphicData>
          </a:graphic>
        </p:graphicFrame>
      </p:grp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552450" y="0"/>
            <a:ext cx="828198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 Analysis (cont.)</a:t>
            </a:r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1214665" y="1650709"/>
          <a:ext cx="6557963" cy="965200"/>
        </p:xfrm>
        <a:graphic>
          <a:graphicData uri="http://schemas.openxmlformats.org/presentationml/2006/ole">
            <p:oleObj spid="_x0000_s9218" name="Equation" r:id="rId4" imgW="3352680" imgH="495000" progId="Equation.DSMT4">
              <p:embed/>
            </p:oleObj>
          </a:graphicData>
        </a:graphic>
      </p:graphicFrame>
      <p:grpSp>
        <p:nvGrpSpPr>
          <p:cNvPr id="9227" name="Group 9"/>
          <p:cNvGrpSpPr>
            <a:grpSpLocks/>
          </p:cNvGrpSpPr>
          <p:nvPr/>
        </p:nvGrpSpPr>
        <p:grpSpPr bwMode="auto">
          <a:xfrm>
            <a:off x="2152650" y="2813050"/>
            <a:ext cx="5475288" cy="3587750"/>
            <a:chOff x="1404" y="1540"/>
            <a:chExt cx="3449" cy="2260"/>
          </a:xfrm>
        </p:grpSpPr>
        <p:sp>
          <p:nvSpPr>
            <p:cNvPr id="9229" name="Rectangle 10"/>
            <p:cNvSpPr>
              <a:spLocks noChangeArrowheads="1"/>
            </p:cNvSpPr>
            <p:nvPr/>
          </p:nvSpPr>
          <p:spPr bwMode="auto">
            <a:xfrm>
              <a:off x="1404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Rectangle 11"/>
            <p:cNvSpPr>
              <a:spLocks noChangeArrowheads="1"/>
            </p:cNvSpPr>
            <p:nvPr/>
          </p:nvSpPr>
          <p:spPr bwMode="auto">
            <a:xfrm>
              <a:off x="1992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Rectangle 12"/>
            <p:cNvSpPr>
              <a:spLocks noChangeArrowheads="1"/>
            </p:cNvSpPr>
            <p:nvPr/>
          </p:nvSpPr>
          <p:spPr bwMode="auto">
            <a:xfrm>
              <a:off x="2580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Rectangle 13"/>
            <p:cNvSpPr>
              <a:spLocks noChangeArrowheads="1"/>
            </p:cNvSpPr>
            <p:nvPr/>
          </p:nvSpPr>
          <p:spPr bwMode="auto">
            <a:xfrm>
              <a:off x="3168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Rectangle 14"/>
            <p:cNvSpPr>
              <a:spLocks noChangeArrowheads="1"/>
            </p:cNvSpPr>
            <p:nvPr/>
          </p:nvSpPr>
          <p:spPr bwMode="auto">
            <a:xfrm>
              <a:off x="3756" y="222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Rectangle 15"/>
            <p:cNvSpPr>
              <a:spLocks noChangeArrowheads="1"/>
            </p:cNvSpPr>
            <p:nvPr/>
          </p:nvSpPr>
          <p:spPr bwMode="auto">
            <a:xfrm>
              <a:off x="1404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Rectangle 16"/>
            <p:cNvSpPr>
              <a:spLocks noChangeArrowheads="1"/>
            </p:cNvSpPr>
            <p:nvPr/>
          </p:nvSpPr>
          <p:spPr bwMode="auto">
            <a:xfrm>
              <a:off x="1992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Rectangle 17"/>
            <p:cNvSpPr>
              <a:spLocks noChangeArrowheads="1"/>
            </p:cNvSpPr>
            <p:nvPr/>
          </p:nvSpPr>
          <p:spPr bwMode="auto">
            <a:xfrm>
              <a:off x="2580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Line 18"/>
            <p:cNvSpPr>
              <a:spLocks noChangeShapeType="1"/>
            </p:cNvSpPr>
            <p:nvPr/>
          </p:nvSpPr>
          <p:spPr bwMode="auto">
            <a:xfrm>
              <a:off x="2644" y="3024"/>
              <a:ext cx="16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Rectangle 19"/>
            <p:cNvSpPr>
              <a:spLocks noChangeArrowheads="1"/>
            </p:cNvSpPr>
            <p:nvPr/>
          </p:nvSpPr>
          <p:spPr bwMode="auto">
            <a:xfrm>
              <a:off x="3168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Rectangle 20"/>
            <p:cNvSpPr>
              <a:spLocks noChangeArrowheads="1"/>
            </p:cNvSpPr>
            <p:nvPr/>
          </p:nvSpPr>
          <p:spPr bwMode="auto">
            <a:xfrm>
              <a:off x="3756" y="2832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Rectangle 21"/>
            <p:cNvSpPr>
              <a:spLocks noChangeArrowheads="1"/>
            </p:cNvSpPr>
            <p:nvPr/>
          </p:nvSpPr>
          <p:spPr bwMode="auto">
            <a:xfrm>
              <a:off x="1404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Rectangle 22"/>
            <p:cNvSpPr>
              <a:spLocks noChangeArrowheads="1"/>
            </p:cNvSpPr>
            <p:nvPr/>
          </p:nvSpPr>
          <p:spPr bwMode="auto">
            <a:xfrm>
              <a:off x="1992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Rectangle 23"/>
            <p:cNvSpPr>
              <a:spLocks noChangeArrowheads="1"/>
            </p:cNvSpPr>
            <p:nvPr/>
          </p:nvSpPr>
          <p:spPr bwMode="auto">
            <a:xfrm>
              <a:off x="2580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Rectangle 24"/>
            <p:cNvSpPr>
              <a:spLocks noChangeArrowheads="1"/>
            </p:cNvSpPr>
            <p:nvPr/>
          </p:nvSpPr>
          <p:spPr bwMode="auto">
            <a:xfrm>
              <a:off x="3168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25"/>
            <p:cNvSpPr>
              <a:spLocks noChangeArrowheads="1"/>
            </p:cNvSpPr>
            <p:nvPr/>
          </p:nvSpPr>
          <p:spPr bwMode="auto">
            <a:xfrm>
              <a:off x="3756" y="3440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Line 26"/>
            <p:cNvSpPr>
              <a:spLocks noChangeShapeType="1"/>
            </p:cNvSpPr>
            <p:nvPr/>
          </p:nvSpPr>
          <p:spPr bwMode="auto">
            <a:xfrm>
              <a:off x="4208" y="3008"/>
              <a:ext cx="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19" name="Object 27"/>
            <p:cNvGraphicFramePr>
              <a:graphicFrameLocks noChangeAspect="1"/>
            </p:cNvGraphicFramePr>
            <p:nvPr/>
          </p:nvGraphicFramePr>
          <p:xfrm>
            <a:off x="4696" y="2931"/>
            <a:ext cx="157" cy="171"/>
          </p:xfrm>
          <a:graphic>
            <a:graphicData uri="http://schemas.openxmlformats.org/presentationml/2006/ole">
              <p:oleObj spid="_x0000_s9219" name="Equation" r:id="rId5" imgW="126720" imgH="139680" progId="Equation.DSMT4">
                <p:embed/>
              </p:oleObj>
            </a:graphicData>
          </a:graphic>
        </p:graphicFrame>
        <p:sp>
          <p:nvSpPr>
            <p:cNvPr id="9246" name="Line 28"/>
            <p:cNvSpPr>
              <a:spLocks noChangeShapeType="1"/>
            </p:cNvSpPr>
            <p:nvPr/>
          </p:nvSpPr>
          <p:spPr bwMode="auto">
            <a:xfrm flipV="1">
              <a:off x="2728" y="1864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9220" name="Object 29"/>
            <p:cNvGraphicFramePr>
              <a:graphicFrameLocks noChangeAspect="1"/>
            </p:cNvGraphicFramePr>
            <p:nvPr/>
          </p:nvGraphicFramePr>
          <p:xfrm>
            <a:off x="2639" y="1540"/>
            <a:ext cx="172" cy="202"/>
          </p:xfrm>
          <a:graphic>
            <a:graphicData uri="http://schemas.openxmlformats.org/presentationml/2006/ole">
              <p:oleObj spid="_x0000_s9220" name="Equation" r:id="rId6" imgW="139680" imgH="164880" progId="Equation.DSMT4">
                <p:embed/>
              </p:oleObj>
            </a:graphicData>
          </a:graphic>
        </p:graphicFrame>
      </p:grpSp>
      <p:sp>
        <p:nvSpPr>
          <p:cNvPr id="9228" name="Text Box 30"/>
          <p:cNvSpPr txBox="1">
            <a:spLocks noChangeArrowheads="1"/>
          </p:cNvSpPr>
          <p:nvPr/>
        </p:nvSpPr>
        <p:spPr bwMode="auto">
          <a:xfrm>
            <a:off x="550182" y="1018042"/>
            <a:ext cx="21277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Conclusion: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552450" y="0"/>
            <a:ext cx="828198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 Analysis (cont.)</a:t>
            </a:r>
          </a:p>
        </p:txBody>
      </p:sp>
      <p:graphicFrame>
        <p:nvGraphicFramePr>
          <p:cNvPr id="9218" name="Object 8"/>
          <p:cNvGraphicFramePr>
            <a:graphicFrameLocks noChangeAspect="1"/>
          </p:cNvGraphicFramePr>
          <p:nvPr/>
        </p:nvGraphicFramePr>
        <p:xfrm>
          <a:off x="1217613" y="2698978"/>
          <a:ext cx="6407150" cy="868362"/>
        </p:xfrm>
        <a:graphic>
          <a:graphicData uri="http://schemas.openxmlformats.org/presentationml/2006/ole">
            <p:oleObj spid="_x0000_s64514" name="Equation" r:id="rId4" imgW="3276360" imgH="444240" progId="Equation.DSMT4">
              <p:embed/>
            </p:oleObj>
          </a:graphicData>
        </a:graphic>
      </p:graphicFrame>
      <p:sp>
        <p:nvSpPr>
          <p:cNvPr id="9228" name="Text Box 30"/>
          <p:cNvSpPr txBox="1">
            <a:spLocks noChangeArrowheads="1"/>
          </p:cNvSpPr>
          <p:nvPr/>
        </p:nvSpPr>
        <p:spPr bwMode="auto">
          <a:xfrm>
            <a:off x="680810" y="1736499"/>
            <a:ext cx="75052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After doing the method of moments (please see the Appendix), the result for the infinite phased array problem will be in the form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96344" y="3984172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Floquet expansion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552450" y="0"/>
            <a:ext cx="828198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 Analysis (cont.)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65540" name="Object 8"/>
          <p:cNvGraphicFramePr>
            <a:graphicFrameLocks noChangeAspect="1"/>
          </p:cNvGraphicFramePr>
          <p:nvPr/>
        </p:nvGraphicFramePr>
        <p:xfrm>
          <a:off x="436563" y="1258888"/>
          <a:ext cx="8048625" cy="965200"/>
        </p:xfrm>
        <a:graphic>
          <a:graphicData uri="http://schemas.openxmlformats.org/presentationml/2006/ole">
            <p:oleObj spid="_x0000_s65540" name="Equation" r:id="rId4" imgW="4114800" imgH="495000" progId="Equation.DSMT4">
              <p:embed/>
            </p:oleObj>
          </a:graphicData>
        </a:graphic>
      </p:graphicFrame>
      <p:sp>
        <p:nvSpPr>
          <p:cNvPr id="14" name="Down Arrow 13"/>
          <p:cNvSpPr/>
          <p:nvPr/>
        </p:nvSpPr>
        <p:spPr>
          <a:xfrm>
            <a:off x="3929743" y="2884714"/>
            <a:ext cx="468086" cy="598714"/>
          </a:xfrm>
          <a:prstGeom prst="downArrow">
            <a:avLst/>
          </a:prstGeom>
          <a:solidFill>
            <a:srgbClr val="00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5541" name="Object 8"/>
          <p:cNvGraphicFramePr>
            <a:graphicFrameLocks noChangeAspect="1"/>
          </p:cNvGraphicFramePr>
          <p:nvPr/>
        </p:nvGraphicFramePr>
        <p:xfrm>
          <a:off x="932090" y="4264479"/>
          <a:ext cx="6856413" cy="965200"/>
        </p:xfrm>
        <a:graphic>
          <a:graphicData uri="http://schemas.openxmlformats.org/presentationml/2006/ole">
            <p:oleObj spid="_x0000_s65541" name="Equation" r:id="rId5" imgW="3504960" imgH="49500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898572" y="2982685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Please see the next slide.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262743" y="5791200"/>
            <a:ext cx="70038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This is the “unfolded” form (the integration limits are infinite).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3" name="Rectangle 34"/>
          <p:cNvSpPr>
            <a:spLocks noChangeArrowheads="1"/>
          </p:cNvSpPr>
          <p:nvPr/>
        </p:nvSpPr>
        <p:spPr bwMode="auto">
          <a:xfrm>
            <a:off x="606425" y="1049338"/>
            <a:ext cx="7491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Physical explanation of the path unfolding (illustrated for the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i="1" baseline="-2500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baseline="-25000">
                <a:solidFill>
                  <a:srgbClr val="0000FF"/>
                </a:solidFill>
                <a:latin typeface="Times New Roman" pitchFamily="18" charset="0"/>
              </a:rPr>
              <a:t>0</a:t>
            </a:r>
            <a:r>
              <a:rPr lang="en-US">
                <a:solidFill>
                  <a:srgbClr val="0000FF"/>
                </a:solidFill>
              </a:rPr>
              <a:t> integral):</a:t>
            </a:r>
          </a:p>
        </p:txBody>
      </p:sp>
      <p:graphicFrame>
        <p:nvGraphicFramePr>
          <p:cNvPr id="17410" name="Object 16"/>
          <p:cNvGraphicFramePr>
            <a:graphicFrameLocks noChangeAspect="1"/>
          </p:cNvGraphicFramePr>
          <p:nvPr/>
        </p:nvGraphicFramePr>
        <p:xfrm>
          <a:off x="3649663" y="1797050"/>
          <a:ext cx="1749425" cy="704850"/>
        </p:xfrm>
        <a:graphic>
          <a:graphicData uri="http://schemas.openxmlformats.org/presentationml/2006/ole">
            <p:oleObj spid="_x0000_s17410" name="Equation" r:id="rId4" imgW="990360" imgH="393480" progId="Equation.DSMT4">
              <p:embed/>
            </p:oleObj>
          </a:graphicData>
        </a:graphic>
      </p:graphicFrame>
      <p:grpSp>
        <p:nvGrpSpPr>
          <p:cNvPr id="17424" name="Group 32"/>
          <p:cNvGrpSpPr>
            <a:grpSpLocks/>
          </p:cNvGrpSpPr>
          <p:nvPr/>
        </p:nvGrpSpPr>
        <p:grpSpPr bwMode="auto">
          <a:xfrm>
            <a:off x="1409700" y="3365500"/>
            <a:ext cx="7005638" cy="2562225"/>
            <a:chOff x="864" y="1856"/>
            <a:chExt cx="4413" cy="1614"/>
          </a:xfrm>
        </p:grpSpPr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2216" y="2192"/>
              <a:ext cx="1224" cy="3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6" name="Line 12"/>
            <p:cNvSpPr>
              <a:spLocks noChangeShapeType="1"/>
            </p:cNvSpPr>
            <p:nvPr/>
          </p:nvSpPr>
          <p:spPr bwMode="auto">
            <a:xfrm>
              <a:off x="864" y="2352"/>
              <a:ext cx="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1" name="Object 3"/>
            <p:cNvGraphicFramePr>
              <a:graphicFrameLocks noChangeAspect="1"/>
            </p:cNvGraphicFramePr>
            <p:nvPr/>
          </p:nvGraphicFramePr>
          <p:xfrm>
            <a:off x="4998" y="2195"/>
            <a:ext cx="279" cy="299"/>
          </p:xfrm>
          <a:graphic>
            <a:graphicData uri="http://schemas.openxmlformats.org/presentationml/2006/ole">
              <p:oleObj spid="_x0000_s17411" name="Equation" r:id="rId5" imgW="215640" imgH="228600" progId="Equation.DSMT4">
                <p:embed/>
              </p:oleObj>
            </a:graphicData>
          </a:graphic>
        </p:graphicFrame>
        <p:sp>
          <p:nvSpPr>
            <p:cNvPr id="17427" name="Line 14"/>
            <p:cNvSpPr>
              <a:spLocks noChangeShapeType="1"/>
            </p:cNvSpPr>
            <p:nvPr/>
          </p:nvSpPr>
          <p:spPr bwMode="auto">
            <a:xfrm>
              <a:off x="2208" y="2256"/>
              <a:ext cx="0" cy="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15"/>
            <p:cNvSpPr>
              <a:spLocks noChangeShapeType="1"/>
            </p:cNvSpPr>
            <p:nvPr/>
          </p:nvSpPr>
          <p:spPr bwMode="auto">
            <a:xfrm>
              <a:off x="3440" y="2256"/>
              <a:ext cx="0" cy="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16"/>
            <p:cNvSpPr>
              <a:spLocks noChangeShapeType="1"/>
            </p:cNvSpPr>
            <p:nvPr/>
          </p:nvSpPr>
          <p:spPr bwMode="auto">
            <a:xfrm>
              <a:off x="2808" y="1856"/>
              <a:ext cx="0" cy="1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1813" y="2519"/>
            <a:ext cx="361" cy="515"/>
          </p:xfrm>
          <a:graphic>
            <a:graphicData uri="http://schemas.openxmlformats.org/presentationml/2006/ole">
              <p:oleObj spid="_x0000_s17412" name="Equation" r:id="rId6" imgW="279360" imgH="393480" progId="Equation.DSMT4">
                <p:embed/>
              </p:oleObj>
            </a:graphicData>
          </a:graphic>
        </p:graphicFrame>
        <p:graphicFrame>
          <p:nvGraphicFramePr>
            <p:cNvPr id="17413" name="Object 5"/>
            <p:cNvGraphicFramePr>
              <a:graphicFrameLocks noChangeAspect="1"/>
            </p:cNvGraphicFramePr>
            <p:nvPr/>
          </p:nvGraphicFramePr>
          <p:xfrm>
            <a:off x="3559" y="2495"/>
            <a:ext cx="213" cy="515"/>
          </p:xfrm>
          <a:graphic>
            <a:graphicData uri="http://schemas.openxmlformats.org/presentationml/2006/ole">
              <p:oleObj spid="_x0000_s17413" name="Equation" r:id="rId7" imgW="164880" imgH="393480" progId="Equation.DSMT4">
                <p:embed/>
              </p:oleObj>
            </a:graphicData>
          </a:graphic>
        </p:graphicFrame>
        <p:sp>
          <p:nvSpPr>
            <p:cNvPr id="17430" name="Line 20"/>
            <p:cNvSpPr>
              <a:spLocks noChangeShapeType="1"/>
            </p:cNvSpPr>
            <p:nvPr/>
          </p:nvSpPr>
          <p:spPr bwMode="auto">
            <a:xfrm>
              <a:off x="4384" y="2256"/>
              <a:ext cx="0" cy="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1" name="Line 21"/>
            <p:cNvSpPr>
              <a:spLocks noChangeShapeType="1"/>
            </p:cNvSpPr>
            <p:nvPr/>
          </p:nvSpPr>
          <p:spPr bwMode="auto">
            <a:xfrm>
              <a:off x="1304" y="2256"/>
              <a:ext cx="0" cy="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Oval 22"/>
            <p:cNvSpPr>
              <a:spLocks noChangeArrowheads="1"/>
            </p:cNvSpPr>
            <p:nvPr/>
          </p:nvSpPr>
          <p:spPr bwMode="auto">
            <a:xfrm>
              <a:off x="3176" y="2320"/>
              <a:ext cx="72" cy="7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3" name="Oval 23"/>
            <p:cNvSpPr>
              <a:spLocks noChangeArrowheads="1"/>
            </p:cNvSpPr>
            <p:nvPr/>
          </p:nvSpPr>
          <p:spPr bwMode="auto">
            <a:xfrm>
              <a:off x="4112" y="2320"/>
              <a:ext cx="72" cy="7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4" name="Oval 24"/>
            <p:cNvSpPr>
              <a:spLocks noChangeArrowheads="1"/>
            </p:cNvSpPr>
            <p:nvPr/>
          </p:nvSpPr>
          <p:spPr bwMode="auto">
            <a:xfrm>
              <a:off x="1944" y="2320"/>
              <a:ext cx="72" cy="7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5" name="Oval 25"/>
            <p:cNvSpPr>
              <a:spLocks noChangeArrowheads="1"/>
            </p:cNvSpPr>
            <p:nvPr/>
          </p:nvSpPr>
          <p:spPr bwMode="auto">
            <a:xfrm>
              <a:off x="1048" y="2320"/>
              <a:ext cx="72" cy="7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Text Box 26"/>
            <p:cNvSpPr txBox="1">
              <a:spLocks noChangeArrowheads="1"/>
            </p:cNvSpPr>
            <p:nvPr/>
          </p:nvSpPr>
          <p:spPr bwMode="auto">
            <a:xfrm>
              <a:off x="1862" y="3239"/>
              <a:ext cx="18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Fundamental Brillouin zone</a:t>
              </a:r>
            </a:p>
          </p:txBody>
        </p:sp>
        <p:sp>
          <p:nvSpPr>
            <p:cNvPr id="17437" name="Line 27"/>
            <p:cNvSpPr>
              <a:spLocks noChangeShapeType="1"/>
            </p:cNvSpPr>
            <p:nvPr/>
          </p:nvSpPr>
          <p:spPr bwMode="auto">
            <a:xfrm flipV="1">
              <a:off x="2984" y="2456"/>
              <a:ext cx="48" cy="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7414" name="Object 6"/>
            <p:cNvGraphicFramePr>
              <a:graphicFrameLocks noChangeAspect="1"/>
            </p:cNvGraphicFramePr>
            <p:nvPr/>
          </p:nvGraphicFramePr>
          <p:xfrm>
            <a:off x="2997" y="1921"/>
            <a:ext cx="409" cy="229"/>
          </p:xfrm>
          <a:graphic>
            <a:graphicData uri="http://schemas.openxmlformats.org/presentationml/2006/ole">
              <p:oleObj spid="_x0000_s17414" name="Equation" r:id="rId8" imgW="368280" imgH="203040" progId="Equation.DSMT4">
                <p:embed/>
              </p:oleObj>
            </a:graphicData>
          </a:graphic>
        </p:graphicFrame>
        <p:graphicFrame>
          <p:nvGraphicFramePr>
            <p:cNvPr id="17415" name="Object 7"/>
            <p:cNvGraphicFramePr>
              <a:graphicFrameLocks noChangeAspect="1"/>
            </p:cNvGraphicFramePr>
            <p:nvPr/>
          </p:nvGraphicFramePr>
          <p:xfrm>
            <a:off x="3915" y="1921"/>
            <a:ext cx="381" cy="229"/>
          </p:xfrm>
          <a:graphic>
            <a:graphicData uri="http://schemas.openxmlformats.org/presentationml/2006/ole">
              <p:oleObj spid="_x0000_s17415" name="Equation" r:id="rId9" imgW="342720" imgH="203040" progId="Equation.DSMT4">
                <p:embed/>
              </p:oleObj>
            </a:graphicData>
          </a:graphic>
        </p:graphicFrame>
        <p:graphicFrame>
          <p:nvGraphicFramePr>
            <p:cNvPr id="17416" name="Object 8"/>
            <p:cNvGraphicFramePr>
              <a:graphicFrameLocks noChangeAspect="1"/>
            </p:cNvGraphicFramePr>
            <p:nvPr/>
          </p:nvGraphicFramePr>
          <p:xfrm>
            <a:off x="1787" y="1937"/>
            <a:ext cx="494" cy="229"/>
          </p:xfrm>
          <a:graphic>
            <a:graphicData uri="http://schemas.openxmlformats.org/presentationml/2006/ole">
              <p:oleObj spid="_x0000_s17416" name="Equation" r:id="rId10" imgW="444240" imgH="203040" progId="Equation.DSMT4">
                <p:embed/>
              </p:oleObj>
            </a:graphicData>
          </a:graphic>
        </p:graphicFrame>
      </p:grp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552450" y="0"/>
            <a:ext cx="828198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 Analysis (cont.)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3538" y="0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666070" y="1323521"/>
            <a:ext cx="7454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In this appendix we use the method of moments to calculate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3492" name="Object 8"/>
          <p:cNvGraphicFramePr>
            <a:graphicFrameLocks noChangeAspect="1"/>
          </p:cNvGraphicFramePr>
          <p:nvPr/>
        </p:nvGraphicFramePr>
        <p:xfrm>
          <a:off x="3051175" y="1893432"/>
          <a:ext cx="3164855" cy="730023"/>
        </p:xfrm>
        <a:graphic>
          <a:graphicData uri="http://schemas.openxmlformats.org/presentationml/2006/ole">
            <p:oleObj spid="_x0000_s63492" name="Equation" r:id="rId4" imgW="12063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3538" y="0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252413" y="920750"/>
            <a:ext cx="8166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Assume that unknown current on the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(0,0)</a:t>
            </a:r>
            <a:r>
              <a:rPr lang="en-US">
                <a:solidFill>
                  <a:srgbClr val="0000FF"/>
                </a:solidFill>
              </a:rPr>
              <a:t> patch in the 2D array problem is of the following form:</a:t>
            </a:r>
          </a:p>
        </p:txBody>
      </p:sp>
      <p:graphicFrame>
        <p:nvGraphicFramePr>
          <p:cNvPr id="10242" name="Object 30"/>
          <p:cNvGraphicFramePr>
            <a:graphicFrameLocks noChangeAspect="1"/>
          </p:cNvGraphicFramePr>
          <p:nvPr/>
        </p:nvGraphicFramePr>
        <p:xfrm>
          <a:off x="2336800" y="1674813"/>
          <a:ext cx="5097463" cy="1295400"/>
        </p:xfrm>
        <a:graphic>
          <a:graphicData uri="http://schemas.openxmlformats.org/presentationml/2006/ole">
            <p:oleObj spid="_x0000_s10242" name="Equation" r:id="rId4" imgW="2781000" imgH="711000" progId="Equation.DSMT4">
              <p:embed/>
            </p:oleObj>
          </a:graphicData>
        </a:graphic>
      </p:graphicFrame>
      <p:graphicFrame>
        <p:nvGraphicFramePr>
          <p:cNvPr id="10243" name="Object 31"/>
          <p:cNvGraphicFramePr>
            <a:graphicFrameLocks noChangeAspect="1"/>
          </p:cNvGraphicFramePr>
          <p:nvPr/>
        </p:nvGraphicFramePr>
        <p:xfrm>
          <a:off x="644525" y="3662363"/>
          <a:ext cx="7400925" cy="636587"/>
        </p:xfrm>
        <a:graphic>
          <a:graphicData uri="http://schemas.openxmlformats.org/presentationml/2006/ole">
            <p:oleObj spid="_x0000_s10243" name="Equation" r:id="rId5" imgW="3213000" imgH="279360" progId="Equation.DSMT4">
              <p:embed/>
            </p:oleObj>
          </a:graphicData>
        </a:graphic>
      </p:graphicFrame>
      <p:sp>
        <p:nvSpPr>
          <p:cNvPr id="10251" name="Rectangle 34"/>
          <p:cNvSpPr>
            <a:spLocks noChangeArrowheads="1"/>
          </p:cNvSpPr>
          <p:nvPr/>
        </p:nvSpPr>
        <p:spPr bwMode="auto">
          <a:xfrm>
            <a:off x="644525" y="3184525"/>
            <a:ext cx="188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EFIE is then</a:t>
            </a:r>
          </a:p>
        </p:txBody>
      </p:sp>
      <p:sp>
        <p:nvSpPr>
          <p:cNvPr id="10252" name="Text Box 18"/>
          <p:cNvSpPr txBox="1">
            <a:spLocks noChangeArrowheads="1"/>
          </p:cNvSpPr>
          <p:nvPr/>
        </p:nvSpPr>
        <p:spPr bwMode="auto">
          <a:xfrm>
            <a:off x="1304925" y="4659313"/>
            <a:ext cx="6483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Note that the “</a:t>
            </a:r>
            <a:r>
              <a:rPr lang="en-US" sz="1600" i="1">
                <a:latin typeface="Times New Roman" pitchFamily="18" charset="0"/>
                <a:sym typeface="Symbol" pitchFamily="18" charset="2"/>
              </a:rPr>
              <a:t></a:t>
            </a:r>
            <a:r>
              <a:rPr lang="en-US" sz="1600"/>
              <a:t>” superscript stands for “infinite periodic” (i.e., the fields due to the infinite periodic array of patch currents).</a:t>
            </a:r>
          </a:p>
        </p:txBody>
      </p:sp>
      <p:sp>
        <p:nvSpPr>
          <p:cNvPr id="10253" name="Text Box 19"/>
          <p:cNvSpPr txBox="1">
            <a:spLocks noChangeArrowheads="1"/>
          </p:cNvSpPr>
          <p:nvPr/>
        </p:nvSpPr>
        <p:spPr bwMode="auto">
          <a:xfrm>
            <a:off x="758825" y="5561013"/>
            <a:ext cx="7505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EFIE is enforced on the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(0,0)</a:t>
            </a:r>
            <a:r>
              <a:rPr lang="en-US">
                <a:solidFill>
                  <a:srgbClr val="0000FF"/>
                </a:solidFill>
              </a:rPr>
              <a:t> patch; it is then automatically enforced on all patches.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Rectangle 34"/>
          <p:cNvSpPr>
            <a:spLocks noChangeArrowheads="1"/>
          </p:cNvSpPr>
          <p:nvPr/>
        </p:nvSpPr>
        <p:spPr bwMode="auto">
          <a:xfrm>
            <a:off x="493713" y="1044575"/>
            <a:ext cx="372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We have, using Galerkin’s method,</a:t>
            </a:r>
          </a:p>
        </p:txBody>
      </p:sp>
      <p:graphicFrame>
        <p:nvGraphicFramePr>
          <p:cNvPr id="11266" name="Object 16"/>
          <p:cNvGraphicFramePr>
            <a:graphicFrameLocks noChangeAspect="1"/>
          </p:cNvGraphicFramePr>
          <p:nvPr/>
        </p:nvGraphicFramePr>
        <p:xfrm>
          <a:off x="901700" y="1587500"/>
          <a:ext cx="6877050" cy="763588"/>
        </p:xfrm>
        <a:graphic>
          <a:graphicData uri="http://schemas.openxmlformats.org/presentationml/2006/ole">
            <p:oleObj spid="_x0000_s11266" name="Equation" r:id="rId4" imgW="3568680" imgH="393480" progId="Equation.DSMT4">
              <p:embed/>
            </p:oleObj>
          </a:graphicData>
        </a:graphic>
      </p:graphicFrame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351088" y="4024313"/>
          <a:ext cx="3527425" cy="709612"/>
        </p:xfrm>
        <a:graphic>
          <a:graphicData uri="http://schemas.openxmlformats.org/presentationml/2006/ole">
            <p:oleObj spid="_x0000_s11267" name="Equation" r:id="rId5" imgW="1968480" imgH="393480" progId="Equation.DSMT4">
              <p:embed/>
            </p:oleObj>
          </a:graphicData>
        </a:graphic>
      </p:graphicFrame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360613" y="3236913"/>
          <a:ext cx="3160712" cy="665162"/>
        </p:xfrm>
        <a:graphic>
          <a:graphicData uri="http://schemas.openxmlformats.org/presentationml/2006/ole">
            <p:oleObj spid="_x0000_s11268" name="Equation" r:id="rId6" imgW="1879560" imgH="393480" progId="Equation.DSMT4">
              <p:embed/>
            </p:oleObj>
          </a:graphicData>
        </a:graphic>
      </p:graphicFrame>
      <p:sp>
        <p:nvSpPr>
          <p:cNvPr id="11277" name="Rectangle 34"/>
          <p:cNvSpPr>
            <a:spLocks noChangeArrowheads="1"/>
          </p:cNvSpPr>
          <p:nvPr/>
        </p:nvSpPr>
        <p:spPr bwMode="auto">
          <a:xfrm>
            <a:off x="1565275" y="27670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Define</a:t>
            </a:r>
          </a:p>
        </p:txBody>
      </p:sp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4237038" y="5561013"/>
          <a:ext cx="1620837" cy="500062"/>
        </p:xfrm>
        <a:graphic>
          <a:graphicData uri="http://schemas.openxmlformats.org/presentationml/2006/ole">
            <p:oleObj spid="_x0000_s11269" name="Equation" r:id="rId7" imgW="787320" imgH="241200" progId="Equation.DSMT4">
              <p:embed/>
            </p:oleObj>
          </a:graphicData>
        </a:graphic>
      </p:graphicFrame>
      <p:sp>
        <p:nvSpPr>
          <p:cNvPr id="11278" name="Rectangle 34"/>
          <p:cNvSpPr>
            <a:spLocks noChangeArrowheads="1"/>
          </p:cNvSpPr>
          <p:nvPr/>
        </p:nvSpPr>
        <p:spPr bwMode="auto">
          <a:xfrm>
            <a:off x="3078163" y="512445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63538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Appendix (cont.)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34"/>
          <p:cNvSpPr>
            <a:spLocks noChangeArrowheads="1"/>
          </p:cNvSpPr>
          <p:nvPr/>
        </p:nvSpPr>
        <p:spPr bwMode="auto">
          <a:xfrm>
            <a:off x="695325" y="2900363"/>
            <a:ext cx="15779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We also have</a:t>
            </a:r>
          </a:p>
        </p:txBody>
      </p:sp>
      <p:graphicFrame>
        <p:nvGraphicFramePr>
          <p:cNvPr id="12290" name="Object 16"/>
          <p:cNvGraphicFramePr>
            <a:graphicFrameLocks noChangeAspect="1"/>
          </p:cNvGraphicFramePr>
          <p:nvPr/>
        </p:nvGraphicFramePr>
        <p:xfrm>
          <a:off x="2476500" y="1447800"/>
          <a:ext cx="3635375" cy="1104900"/>
        </p:xfrm>
        <a:graphic>
          <a:graphicData uri="http://schemas.openxmlformats.org/presentationml/2006/ole">
            <p:oleObj spid="_x0000_s12290" name="Equation" r:id="rId4" imgW="1765080" imgH="533160" progId="Equation.DSMT4">
              <p:embed/>
            </p:oleObj>
          </a:graphicData>
        </a:graphic>
      </p:graphicFrame>
      <p:sp>
        <p:nvSpPr>
          <p:cNvPr id="12300" name="Rectangle 34"/>
          <p:cNvSpPr>
            <a:spLocks noChangeArrowheads="1"/>
          </p:cNvSpPr>
          <p:nvPr/>
        </p:nvSpPr>
        <p:spPr bwMode="auto">
          <a:xfrm>
            <a:off x="708025" y="982663"/>
            <a:ext cx="426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The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(0,0)</a:t>
            </a:r>
            <a:r>
              <a:rPr lang="en-US">
                <a:solidFill>
                  <a:srgbClr val="0000FF"/>
                </a:solidFill>
              </a:rPr>
              <a:t> patch current amplitude is then</a:t>
            </a:r>
          </a:p>
        </p:txBody>
      </p:sp>
      <p:graphicFrame>
        <p:nvGraphicFramePr>
          <p:cNvPr id="12291" name="Object 10"/>
          <p:cNvGraphicFramePr>
            <a:graphicFrameLocks noChangeAspect="1"/>
          </p:cNvGraphicFramePr>
          <p:nvPr/>
        </p:nvGraphicFramePr>
        <p:xfrm>
          <a:off x="1123950" y="3415167"/>
          <a:ext cx="6396038" cy="946150"/>
        </p:xfrm>
        <a:graphic>
          <a:graphicData uri="http://schemas.openxmlformats.org/presentationml/2006/ole">
            <p:oleObj spid="_x0000_s12291" name="Equation" r:id="rId5" imgW="3340080" imgH="495000" progId="Equation.DSMT4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977900" y="5218113"/>
          <a:ext cx="6873875" cy="990600"/>
        </p:xfrm>
        <a:graphic>
          <a:graphicData uri="http://schemas.openxmlformats.org/presentationml/2006/ole">
            <p:oleObj spid="_x0000_s12292" name="Equation" r:id="rId6" imgW="3517560" imgH="507960" progId="Equation.DSMT4">
              <p:embed/>
            </p:oleObj>
          </a:graphicData>
        </a:graphic>
      </p:graphicFrame>
      <p:sp>
        <p:nvSpPr>
          <p:cNvPr id="12301" name="AutoShape 18"/>
          <p:cNvSpPr>
            <a:spLocks noChangeArrowheads="1"/>
          </p:cNvSpPr>
          <p:nvPr/>
        </p:nvSpPr>
        <p:spPr bwMode="auto">
          <a:xfrm>
            <a:off x="4229100" y="4510088"/>
            <a:ext cx="377825" cy="431800"/>
          </a:xfrm>
          <a:prstGeom prst="downArrow">
            <a:avLst>
              <a:gd name="adj1" fmla="val 50000"/>
              <a:gd name="adj2" fmla="val 25048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363538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Appendix (cont.)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34"/>
          <p:cNvSpPr>
            <a:spLocks noChangeArrowheads="1"/>
          </p:cNvSpPr>
          <p:nvPr/>
        </p:nvSpPr>
        <p:spPr bwMode="auto">
          <a:xfrm>
            <a:off x="631825" y="874713"/>
            <a:ext cx="288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For the RHS term we have</a:t>
            </a:r>
          </a:p>
        </p:txBody>
      </p:sp>
      <p:graphicFrame>
        <p:nvGraphicFramePr>
          <p:cNvPr id="13314" name="Object 16"/>
          <p:cNvGraphicFramePr>
            <a:graphicFrameLocks noChangeAspect="1"/>
          </p:cNvGraphicFramePr>
          <p:nvPr/>
        </p:nvGraphicFramePr>
        <p:xfrm>
          <a:off x="1912938" y="1500868"/>
          <a:ext cx="3790950" cy="2143125"/>
        </p:xfrm>
        <a:graphic>
          <a:graphicData uri="http://schemas.openxmlformats.org/presentationml/2006/ole">
            <p:oleObj spid="_x0000_s13314" name="Equation" r:id="rId4" imgW="1968480" imgH="1104840" progId="Equation.DSMT4">
              <p:embed/>
            </p:oleObj>
          </a:graphicData>
        </a:graphic>
      </p:graphicFrame>
      <p:graphicFrame>
        <p:nvGraphicFramePr>
          <p:cNvPr id="13315" name="Object 10"/>
          <p:cNvGraphicFramePr>
            <a:graphicFrameLocks noChangeAspect="1"/>
          </p:cNvGraphicFramePr>
          <p:nvPr/>
        </p:nvGraphicFramePr>
        <p:xfrm>
          <a:off x="543606" y="4738460"/>
          <a:ext cx="7939087" cy="1519238"/>
        </p:xfrm>
        <a:graphic>
          <a:graphicData uri="http://schemas.openxmlformats.org/presentationml/2006/ole">
            <p:oleObj spid="_x0000_s13315" name="Equation" r:id="rId5" imgW="4368600" imgH="838080" progId="Equation.DSMT4">
              <p:embed/>
            </p:oleObj>
          </a:graphicData>
        </a:graphic>
      </p:graphicFrame>
      <p:sp>
        <p:nvSpPr>
          <p:cNvPr id="13323" name="Rectangle 34"/>
          <p:cNvSpPr>
            <a:spLocks noChangeArrowheads="1"/>
          </p:cNvSpPr>
          <p:nvPr/>
        </p:nvSpPr>
        <p:spPr bwMode="auto">
          <a:xfrm>
            <a:off x="351971" y="4134531"/>
            <a:ext cx="6147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</a:t>
            </a:r>
            <a:r>
              <a:rPr lang="en-US" dirty="0" smtClean="0">
                <a:solidFill>
                  <a:srgbClr val="0000FF"/>
                </a:solidFill>
              </a:rPr>
              <a:t>field </a:t>
            </a:r>
            <a:r>
              <a:rPr lang="en-US" dirty="0">
                <a:solidFill>
                  <a:srgbClr val="0000FF"/>
                </a:solidFill>
              </a:rPr>
              <a:t>from the periodic array of patch basis functions is</a:t>
            </a:r>
          </a:p>
        </p:txBody>
      </p:sp>
      <p:sp>
        <p:nvSpPr>
          <p:cNvPr id="13324" name="TextBox 11"/>
          <p:cNvSpPr txBox="1">
            <a:spLocks noChangeArrowheads="1"/>
          </p:cNvSpPr>
          <p:nvPr/>
        </p:nvSpPr>
        <p:spPr bwMode="auto">
          <a:xfrm>
            <a:off x="6012770" y="2248128"/>
            <a:ext cx="2750229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00FF"/>
                </a:solidFill>
              </a:rPr>
              <a:t>This follows from reciprocity for a single unit cell together with the periodic SDI method.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63538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Appendix (cont.)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312988" y="81888"/>
            <a:ext cx="41084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b="1"/>
          </a:p>
        </p:txBody>
      </p:sp>
      <p:sp>
        <p:nvSpPr>
          <p:cNvPr id="21512" name="Text Box 176"/>
          <p:cNvSpPr txBox="1">
            <a:spLocks noChangeArrowheads="1"/>
          </p:cNvSpPr>
          <p:nvPr/>
        </p:nvSpPr>
        <p:spPr bwMode="auto">
          <a:xfrm>
            <a:off x="825500" y="2009775"/>
            <a:ext cx="7062906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/>
              <a:t>In this set of notes we examine the </a:t>
            </a:r>
            <a:r>
              <a:rPr lang="en-US" sz="2400" dirty="0">
                <a:solidFill>
                  <a:srgbClr val="FF0000"/>
                </a:solidFill>
              </a:rPr>
              <a:t>Array Scanning Method</a:t>
            </a:r>
            <a:r>
              <a:rPr lang="en-US" sz="2400" dirty="0">
                <a:solidFill>
                  <a:srgbClr val="FF3300"/>
                </a:solidFill>
              </a:rPr>
              <a:t> </a:t>
            </a:r>
            <a:r>
              <a:rPr lang="en-US" sz="2400" dirty="0"/>
              <a:t> (ASM) for calculating the field of a </a:t>
            </a:r>
            <a:r>
              <a:rPr lang="en-US" sz="2400" u="sng" dirty="0"/>
              <a:t>single source</a:t>
            </a:r>
            <a:r>
              <a:rPr lang="en-US" sz="2400" dirty="0"/>
              <a:t> near an infinite periodic structure.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34"/>
          <p:cNvSpPr>
            <a:spLocks noChangeArrowheads="1"/>
          </p:cNvSpPr>
          <p:nvPr/>
        </p:nvSpPr>
        <p:spPr bwMode="auto">
          <a:xfrm>
            <a:off x="512763" y="1225550"/>
            <a:ext cx="182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Hence, we have</a:t>
            </a:r>
          </a:p>
        </p:txBody>
      </p:sp>
      <p:graphicFrame>
        <p:nvGraphicFramePr>
          <p:cNvPr id="14338" name="Object 10"/>
          <p:cNvGraphicFramePr>
            <a:graphicFrameLocks noChangeAspect="1"/>
          </p:cNvGraphicFramePr>
          <p:nvPr/>
        </p:nvGraphicFramePr>
        <p:xfrm>
          <a:off x="664482" y="1749199"/>
          <a:ext cx="7986713" cy="1544637"/>
        </p:xfrm>
        <a:graphic>
          <a:graphicData uri="http://schemas.openxmlformats.org/presentationml/2006/ole">
            <p:oleObj spid="_x0000_s14338" name="Equation" r:id="rId4" imgW="4203360" imgH="812520" progId="Equation.DSMT4">
              <p:embed/>
            </p:oleObj>
          </a:graphicData>
        </a:graphic>
      </p:graphicFrame>
      <p:graphicFrame>
        <p:nvGraphicFramePr>
          <p:cNvPr id="14339" name="Object 15"/>
          <p:cNvGraphicFramePr>
            <a:graphicFrameLocks noChangeAspect="1"/>
          </p:cNvGraphicFramePr>
          <p:nvPr/>
        </p:nvGraphicFramePr>
        <p:xfrm>
          <a:off x="1168853" y="4321402"/>
          <a:ext cx="6521450" cy="1722437"/>
        </p:xfrm>
        <a:graphic>
          <a:graphicData uri="http://schemas.openxmlformats.org/presentationml/2006/ole">
            <p:oleObj spid="_x0000_s14339" name="Equation" r:id="rId5" imgW="3454200" imgH="914400" progId="Equation.DSMT4">
              <p:embed/>
            </p:oleObj>
          </a:graphicData>
        </a:graphic>
      </p:graphicFrame>
      <p:sp>
        <p:nvSpPr>
          <p:cNvPr id="14347" name="Rectangle 34"/>
          <p:cNvSpPr>
            <a:spLocks noChangeArrowheads="1"/>
          </p:cNvSpPr>
          <p:nvPr/>
        </p:nvSpPr>
        <p:spPr bwMode="auto">
          <a:xfrm>
            <a:off x="761320" y="3736521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63538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Appendix (cont.)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34"/>
          <p:cNvSpPr>
            <a:spLocks noChangeArrowheads="1"/>
          </p:cNvSpPr>
          <p:nvPr/>
        </p:nvSpPr>
        <p:spPr bwMode="auto">
          <a:xfrm>
            <a:off x="371248" y="1282700"/>
            <a:ext cx="5669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then have, for the contribution due to the patches: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63538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Appendix (cont.)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5364" name="Object 10"/>
          <p:cNvGraphicFramePr>
            <a:graphicFrameLocks noChangeAspect="1"/>
          </p:cNvGraphicFramePr>
          <p:nvPr/>
        </p:nvGraphicFramePr>
        <p:xfrm>
          <a:off x="374878" y="1958748"/>
          <a:ext cx="8523040" cy="1470252"/>
        </p:xfrm>
        <a:graphic>
          <a:graphicData uri="http://schemas.openxmlformats.org/presentationml/2006/ole">
            <p:oleObj spid="_x0000_s15364" name="Equation" r:id="rId4" imgW="4851360" imgH="838080" progId="Equation.DSMT4">
              <p:embed/>
            </p:oleObj>
          </a:graphicData>
        </a:graphic>
      </p:graphicFrame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567191" y="4221843"/>
            <a:ext cx="42627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For the contribution due to the dipoles: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744538" y="4767263"/>
          <a:ext cx="7564437" cy="1425575"/>
        </p:xfrm>
        <a:graphic>
          <a:graphicData uri="http://schemas.openxmlformats.org/presentationml/2006/ole">
            <p:oleObj spid="_x0000_s15365" name="Equation" r:id="rId5" imgW="4305240" imgH="8125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34"/>
          <p:cNvSpPr>
            <a:spLocks noChangeArrowheads="1"/>
          </p:cNvSpPr>
          <p:nvPr/>
        </p:nvSpPr>
        <p:spPr bwMode="auto">
          <a:xfrm>
            <a:off x="371248" y="1282700"/>
            <a:ext cx="15398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</a:t>
            </a:r>
            <a:r>
              <a:rPr lang="en-US" dirty="0" smtClean="0">
                <a:solidFill>
                  <a:srgbClr val="0000FF"/>
                </a:solidFill>
              </a:rPr>
              <a:t>have that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63538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Appendix (cont.)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1361614" y="1905001"/>
          <a:ext cx="3408036" cy="552946"/>
        </p:xfrm>
        <a:graphic>
          <a:graphicData uri="http://schemas.openxmlformats.org/presentationml/2006/ole">
            <p:oleObj spid="_x0000_s94212" name="Equation" r:id="rId4" imgW="1714320" imgH="27936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88570" y="2903243"/>
            <a:ext cx="5954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(This is because we have the same physical dipole </a:t>
            </a:r>
            <a:r>
              <a:rPr lang="en-US" dirty="0" smtClean="0"/>
              <a:t>excitation for either set of phasing wavenumbers.)</a:t>
            </a:r>
            <a:endParaRPr lang="en-US" dirty="0"/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588963" y="4091214"/>
            <a:ext cx="16039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then have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94214" name="Object 10"/>
          <p:cNvGraphicFramePr>
            <a:graphicFrameLocks noChangeAspect="1"/>
          </p:cNvGraphicFramePr>
          <p:nvPr/>
        </p:nvGraphicFramePr>
        <p:xfrm>
          <a:off x="331106" y="4768170"/>
          <a:ext cx="8523288" cy="1470025"/>
        </p:xfrm>
        <a:graphic>
          <a:graphicData uri="http://schemas.openxmlformats.org/presentationml/2006/ole">
            <p:oleObj spid="_x0000_s94214" name="Equation" r:id="rId5" imgW="4851360" imgH="838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63538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Appendix (cont.)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4213" name="Object 13"/>
          <p:cNvGraphicFramePr>
            <a:graphicFrameLocks noChangeAspect="1"/>
          </p:cNvGraphicFramePr>
          <p:nvPr/>
        </p:nvGraphicFramePr>
        <p:xfrm>
          <a:off x="263977" y="1804987"/>
          <a:ext cx="8629650" cy="579437"/>
        </p:xfrm>
        <a:graphic>
          <a:graphicData uri="http://schemas.openxmlformats.org/presentationml/2006/ole">
            <p:oleObj spid="_x0000_s96259" name="Equation" r:id="rId4" imgW="4152600" imgH="279360" progId="Equation.DSMT4">
              <p:embed/>
            </p:oleObj>
          </a:graphicData>
        </a:graphic>
      </p:graphicFrame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1514248" y="3122386"/>
            <a:ext cx="8771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 that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96260" name="Object 10"/>
          <p:cNvGraphicFramePr>
            <a:graphicFrameLocks noChangeAspect="1"/>
          </p:cNvGraphicFramePr>
          <p:nvPr/>
        </p:nvGraphicFramePr>
        <p:xfrm>
          <a:off x="276906" y="3723596"/>
          <a:ext cx="8545512" cy="2384425"/>
        </p:xfrm>
        <a:graphic>
          <a:graphicData uri="http://schemas.openxmlformats.org/presentationml/2006/ole">
            <p:oleObj spid="_x0000_s96260" name="Equation" r:id="rId5" imgW="4863960" imgH="1358640" progId="Equation.DSMT4">
              <p:embed/>
            </p:oleObj>
          </a:graphicData>
        </a:graphic>
      </p:graphicFrame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784905" y="1250039"/>
            <a:ext cx="1475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then use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63538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Appendix (cont.)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Rectangle 34"/>
          <p:cNvSpPr>
            <a:spLocks noChangeArrowheads="1"/>
          </p:cNvSpPr>
          <p:nvPr/>
        </p:nvSpPr>
        <p:spPr bwMode="auto">
          <a:xfrm>
            <a:off x="752248" y="1358900"/>
            <a:ext cx="23734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therefore identify 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95238" name="Object 6"/>
          <p:cNvGraphicFramePr>
            <a:graphicFrameLocks noChangeAspect="1"/>
          </p:cNvGraphicFramePr>
          <p:nvPr/>
        </p:nvGraphicFramePr>
        <p:xfrm>
          <a:off x="273050" y="2041298"/>
          <a:ext cx="8370888" cy="2008187"/>
        </p:xfrm>
        <a:graphic>
          <a:graphicData uri="http://schemas.openxmlformats.org/presentationml/2006/ole">
            <p:oleObj spid="_x0000_s95238" name="Equation" r:id="rId4" imgW="4317840" imgH="1041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376239" y="1356877"/>
            <a:ext cx="83248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Note: </a:t>
            </a:r>
            <a:r>
              <a:rPr lang="en-US" dirty="0" smtClean="0"/>
              <a:t>When calculating the field in the original problem, there </a:t>
            </a:r>
            <a:r>
              <a:rPr lang="en-US" dirty="0"/>
              <a:t>is no need to use the </a:t>
            </a:r>
            <a:r>
              <a:rPr lang="en-US" dirty="0" err="1"/>
              <a:t>ASM</a:t>
            </a:r>
            <a:r>
              <a:rPr lang="en-US" dirty="0"/>
              <a:t> to find the fields from the original (single) dipole; </a:t>
            </a:r>
            <a:r>
              <a:rPr lang="en-US" dirty="0" smtClean="0"/>
              <a:t>we can also </a:t>
            </a:r>
            <a:r>
              <a:rPr lang="en-US" dirty="0"/>
              <a:t>find this directly using the (non-periodic) SDI method. 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63538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Appendix (cont.)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8068" name="Object 10"/>
          <p:cNvGraphicFramePr>
            <a:graphicFrameLocks noChangeAspect="1"/>
          </p:cNvGraphicFramePr>
          <p:nvPr/>
        </p:nvGraphicFramePr>
        <p:xfrm>
          <a:off x="341314" y="3510651"/>
          <a:ext cx="8324850" cy="1690688"/>
        </p:xfrm>
        <a:graphic>
          <a:graphicData uri="http://schemas.openxmlformats.org/presentationml/2006/ole">
            <p:oleObj spid="_x0000_s88068" name="Equation" r:id="rId4" imgW="5499000" imgH="111744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066800" y="2884723"/>
            <a:ext cx="1603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then have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0"/>
            <a:ext cx="8281988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 Geometry</a:t>
            </a:r>
          </a:p>
        </p:txBody>
      </p:sp>
      <p:sp>
        <p:nvSpPr>
          <p:cNvPr id="10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40" name="Text Box 94"/>
          <p:cNvSpPr txBox="1">
            <a:spLocks noChangeArrowheads="1"/>
          </p:cNvSpPr>
          <p:nvPr/>
        </p:nvSpPr>
        <p:spPr bwMode="auto">
          <a:xfrm>
            <a:off x="758825" y="1131888"/>
            <a:ext cx="66230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Consider an infinite 2D periodic array of metal patches excited by a </a:t>
            </a:r>
            <a:r>
              <a:rPr lang="en-US" sz="2000" dirty="0">
                <a:solidFill>
                  <a:srgbClr val="FF0000"/>
                </a:solidFill>
              </a:rPr>
              <a:t>single</a:t>
            </a:r>
            <a:r>
              <a:rPr lang="en-US" sz="2000" dirty="0">
                <a:solidFill>
                  <a:srgbClr val="0000FF"/>
                </a:solidFill>
              </a:rPr>
              <a:t> (nonperiodic) dipole source.</a:t>
            </a: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034" name="Object 39"/>
          <p:cNvGraphicFramePr>
            <a:graphicFrameLocks noChangeAspect="1"/>
          </p:cNvGraphicFramePr>
          <p:nvPr/>
        </p:nvGraphicFramePr>
        <p:xfrm>
          <a:off x="3370942" y="5210859"/>
          <a:ext cx="1911350" cy="371475"/>
        </p:xfrm>
        <a:graphic>
          <a:graphicData uri="http://schemas.openxmlformats.org/presentationml/2006/ole">
            <p:oleObj spid="_x0000_s1034" name="Equation" r:id="rId4" imgW="977760" imgH="190440" progId="Equation.DSMT4">
              <p:embed/>
            </p:oleObj>
          </a:graphicData>
        </a:graphic>
      </p:graphicFrame>
      <p:graphicFrame>
        <p:nvGraphicFramePr>
          <p:cNvPr id="2" name="Object 39"/>
          <p:cNvGraphicFramePr>
            <a:graphicFrameLocks noChangeAspect="1"/>
          </p:cNvGraphicFramePr>
          <p:nvPr/>
        </p:nvGraphicFramePr>
        <p:xfrm>
          <a:off x="3477760" y="5864455"/>
          <a:ext cx="1762125" cy="395287"/>
        </p:xfrm>
        <a:graphic>
          <a:graphicData uri="http://schemas.openxmlformats.org/presentationml/2006/ole">
            <p:oleObj spid="_x0000_s1035" name="Equation" r:id="rId5" imgW="901440" imgH="203040" progId="Equation.DSMT4">
              <p:embed/>
            </p:oleObj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685800" y="2109788"/>
            <a:ext cx="8150225" cy="2627312"/>
            <a:chOff x="685800" y="2109788"/>
            <a:chExt cx="8150225" cy="2627312"/>
          </a:xfrm>
        </p:grpSpPr>
        <p:sp>
          <p:nvSpPr>
            <p:cNvPr id="1042" name="Rectangle 79"/>
            <p:cNvSpPr>
              <a:spLocks noChangeArrowheads="1"/>
            </p:cNvSpPr>
            <p:nvPr/>
          </p:nvSpPr>
          <p:spPr bwMode="auto">
            <a:xfrm>
              <a:off x="685800" y="3911613"/>
              <a:ext cx="7124953" cy="749288"/>
            </a:xfrm>
            <a:prstGeom prst="rect">
              <a:avLst/>
            </a:prstGeom>
            <a:solidFill>
              <a:srgbClr val="DDDD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Rectangle 80"/>
            <p:cNvSpPr>
              <a:spLocks noChangeArrowheads="1"/>
            </p:cNvSpPr>
            <p:nvPr/>
          </p:nvSpPr>
          <p:spPr bwMode="auto">
            <a:xfrm>
              <a:off x="685800" y="4622802"/>
              <a:ext cx="7099552" cy="114298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FF99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Line 82"/>
            <p:cNvSpPr>
              <a:spLocks noChangeShapeType="1"/>
            </p:cNvSpPr>
            <p:nvPr/>
          </p:nvSpPr>
          <p:spPr bwMode="auto">
            <a:xfrm>
              <a:off x="2670245" y="3911613"/>
              <a:ext cx="762027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83"/>
            <p:cNvSpPr>
              <a:spLocks noChangeShapeType="1"/>
            </p:cNvSpPr>
            <p:nvPr/>
          </p:nvSpPr>
          <p:spPr bwMode="auto">
            <a:xfrm>
              <a:off x="3981567" y="3911613"/>
              <a:ext cx="762027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84"/>
            <p:cNvSpPr>
              <a:spLocks noChangeShapeType="1"/>
            </p:cNvSpPr>
            <p:nvPr/>
          </p:nvSpPr>
          <p:spPr bwMode="auto">
            <a:xfrm>
              <a:off x="5292888" y="3911613"/>
              <a:ext cx="762027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85"/>
            <p:cNvSpPr>
              <a:spLocks noChangeShapeType="1"/>
            </p:cNvSpPr>
            <p:nvPr/>
          </p:nvSpPr>
          <p:spPr bwMode="auto">
            <a:xfrm>
              <a:off x="6604210" y="3898913"/>
              <a:ext cx="762027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86"/>
            <p:cNvSpPr>
              <a:spLocks noChangeShapeType="1"/>
            </p:cNvSpPr>
            <p:nvPr/>
          </p:nvSpPr>
          <p:spPr bwMode="auto">
            <a:xfrm>
              <a:off x="1358924" y="3886213"/>
              <a:ext cx="762027" cy="0"/>
            </a:xfrm>
            <a:prstGeom prst="line">
              <a:avLst/>
            </a:prstGeom>
            <a:noFill/>
            <a:ln w="5715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87"/>
            <p:cNvSpPr>
              <a:spLocks noChangeShapeType="1"/>
            </p:cNvSpPr>
            <p:nvPr/>
          </p:nvSpPr>
          <p:spPr bwMode="auto">
            <a:xfrm>
              <a:off x="4127622" y="4318007"/>
              <a:ext cx="457216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Line 89"/>
            <p:cNvSpPr>
              <a:spLocks noChangeShapeType="1"/>
            </p:cNvSpPr>
            <p:nvPr/>
          </p:nvSpPr>
          <p:spPr bwMode="auto">
            <a:xfrm>
              <a:off x="5677077" y="3632217"/>
              <a:ext cx="13208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6" name="Object 92"/>
            <p:cNvGraphicFramePr>
              <a:graphicFrameLocks noChangeAspect="1"/>
            </p:cNvGraphicFramePr>
            <p:nvPr/>
          </p:nvGraphicFramePr>
          <p:xfrm>
            <a:off x="4248276" y="3443308"/>
            <a:ext cx="260359" cy="307970"/>
          </p:xfrm>
          <a:graphic>
            <a:graphicData uri="http://schemas.openxmlformats.org/presentationml/2006/ole">
              <p:oleObj spid="_x0000_s1026" name="Equation" r:id="rId6" imgW="139680" imgH="164880" progId="Equation.DSMT4">
                <p:embed/>
              </p:oleObj>
            </a:graphicData>
          </a:graphic>
        </p:graphicFrame>
        <p:graphicFrame>
          <p:nvGraphicFramePr>
            <p:cNvPr id="1027" name="Object 93"/>
            <p:cNvGraphicFramePr>
              <a:graphicFrameLocks noChangeAspect="1"/>
            </p:cNvGraphicFramePr>
            <p:nvPr/>
          </p:nvGraphicFramePr>
          <p:xfrm>
            <a:off x="6253360" y="3263923"/>
            <a:ext cx="236545" cy="260346"/>
          </p:xfrm>
          <a:graphic>
            <a:graphicData uri="http://schemas.openxmlformats.org/presentationml/2006/ole">
              <p:oleObj spid="_x0000_s1027" name="Equation" r:id="rId7" imgW="126720" imgH="139680" progId="Equation.DSMT4">
                <p:embed/>
              </p:oleObj>
            </a:graphicData>
          </a:graphic>
        </p:graphicFrame>
        <p:sp>
          <p:nvSpPr>
            <p:cNvPr id="1051" name="Line 95"/>
            <p:cNvSpPr>
              <a:spLocks noChangeShapeType="1"/>
            </p:cNvSpPr>
            <p:nvPr/>
          </p:nvSpPr>
          <p:spPr bwMode="auto">
            <a:xfrm>
              <a:off x="1066814" y="3924313"/>
              <a:ext cx="0" cy="6984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8" name="Object 96"/>
            <p:cNvGraphicFramePr>
              <a:graphicFrameLocks noChangeAspect="1"/>
            </p:cNvGraphicFramePr>
            <p:nvPr/>
          </p:nvGraphicFramePr>
          <p:xfrm>
            <a:off x="1185881" y="4105285"/>
            <a:ext cx="236545" cy="331783"/>
          </p:xfrm>
          <a:graphic>
            <a:graphicData uri="http://schemas.openxmlformats.org/presentationml/2006/ole">
              <p:oleObj spid="_x0000_s1028" name="Equation" r:id="rId8" imgW="126720" imgH="177480" progId="Equation.DSMT4">
                <p:embed/>
              </p:oleObj>
            </a:graphicData>
          </a:graphic>
        </p:graphicFrame>
        <p:graphicFrame>
          <p:nvGraphicFramePr>
            <p:cNvPr id="1029" name="Object 97"/>
            <p:cNvGraphicFramePr>
              <a:graphicFrameLocks noChangeAspect="1"/>
            </p:cNvGraphicFramePr>
            <p:nvPr/>
          </p:nvGraphicFramePr>
          <p:xfrm>
            <a:off x="2243193" y="4044961"/>
            <a:ext cx="307986" cy="427031"/>
          </p:xfrm>
          <a:graphic>
            <a:graphicData uri="http://schemas.openxmlformats.org/presentationml/2006/ole">
              <p:oleObj spid="_x0000_s1029" name="Equation" r:id="rId9" imgW="164880" imgH="228600" progId="Equation.DSMT4">
                <p:embed/>
              </p:oleObj>
            </a:graphicData>
          </a:graphic>
        </p:graphicFrame>
        <p:sp>
          <p:nvSpPr>
            <p:cNvPr id="1052" name="Line 98"/>
            <p:cNvSpPr>
              <a:spLocks noChangeShapeType="1"/>
            </p:cNvSpPr>
            <p:nvPr/>
          </p:nvSpPr>
          <p:spPr bwMode="auto">
            <a:xfrm>
              <a:off x="7975858" y="3924313"/>
              <a:ext cx="5588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0" name="Object 99"/>
            <p:cNvGraphicFramePr>
              <a:graphicFrameLocks noChangeAspect="1"/>
            </p:cNvGraphicFramePr>
            <p:nvPr/>
          </p:nvGraphicFramePr>
          <p:xfrm>
            <a:off x="8599480" y="3794346"/>
            <a:ext cx="236545" cy="260346"/>
          </p:xfrm>
          <a:graphic>
            <a:graphicData uri="http://schemas.openxmlformats.org/presentationml/2006/ole">
              <p:oleObj spid="_x0000_s1030" name="Equation" r:id="rId10" imgW="126720" imgH="139680" progId="Equation.DSMT4">
                <p:embed/>
              </p:oleObj>
            </a:graphicData>
          </a:graphic>
        </p:graphicFrame>
        <p:sp>
          <p:nvSpPr>
            <p:cNvPr id="1053" name="Line 100"/>
            <p:cNvSpPr>
              <a:spLocks noChangeShapeType="1"/>
            </p:cNvSpPr>
            <p:nvPr/>
          </p:nvSpPr>
          <p:spPr bwMode="auto">
            <a:xfrm flipV="1">
              <a:off x="4368931" y="2527334"/>
              <a:ext cx="0" cy="6222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31" name="Object 101"/>
            <p:cNvGraphicFramePr>
              <a:graphicFrameLocks noChangeAspect="1"/>
            </p:cNvGraphicFramePr>
            <p:nvPr/>
          </p:nvGraphicFramePr>
          <p:xfrm>
            <a:off x="4269452" y="2109788"/>
            <a:ext cx="236545" cy="236533"/>
          </p:xfrm>
          <a:graphic>
            <a:graphicData uri="http://schemas.openxmlformats.org/presentationml/2006/ole">
              <p:oleObj spid="_x0000_s1031" name="Equation" r:id="rId11" imgW="126720" imgH="126720" progId="Equation.DSMT4">
                <p:embed/>
              </p:oleObj>
            </a:graphicData>
          </a:graphic>
        </p:graphicFrame>
        <p:graphicFrame>
          <p:nvGraphicFramePr>
            <p:cNvPr id="1032" name="Object 102"/>
            <p:cNvGraphicFramePr>
              <a:graphicFrameLocks noChangeAspect="1"/>
            </p:cNvGraphicFramePr>
            <p:nvPr/>
          </p:nvGraphicFramePr>
          <p:xfrm>
            <a:off x="3616429" y="3394096"/>
            <a:ext cx="546119" cy="376232"/>
          </p:xfrm>
          <a:graphic>
            <a:graphicData uri="http://schemas.openxmlformats.org/presentationml/2006/ole">
              <p:oleObj spid="_x0000_s1032" name="Equation" r:id="rId12" imgW="368280" imgH="253800" progId="Equation.DSMT4">
                <p:embed/>
              </p:oleObj>
            </a:graphicData>
          </a:graphic>
        </p:graphicFrame>
        <p:graphicFrame>
          <p:nvGraphicFramePr>
            <p:cNvPr id="1033" name="Object 103"/>
            <p:cNvGraphicFramePr>
              <a:graphicFrameLocks noChangeAspect="1"/>
            </p:cNvGraphicFramePr>
            <p:nvPr/>
          </p:nvGraphicFramePr>
          <p:xfrm>
            <a:off x="4726131" y="4143384"/>
            <a:ext cx="1149391" cy="376232"/>
          </p:xfrm>
          <a:graphic>
            <a:graphicData uri="http://schemas.openxmlformats.org/presentationml/2006/ole">
              <p:oleObj spid="_x0000_s1033" name="Equation" r:id="rId13" imgW="774360" imgH="253800" progId="Equation.DSMT4">
                <p:embed/>
              </p:oleObj>
            </a:graphicData>
          </a:graphic>
        </p:graphicFrame>
        <p:sp>
          <p:nvSpPr>
            <p:cNvPr id="33" name="TextBox 32"/>
            <p:cNvSpPr txBox="1"/>
            <p:nvPr/>
          </p:nvSpPr>
          <p:spPr>
            <a:xfrm>
              <a:off x="1709057" y="3048000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Side view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81988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 Analysis</a:t>
            </a:r>
          </a:p>
        </p:txBody>
      </p:sp>
      <p:sp>
        <p:nvSpPr>
          <p:cNvPr id="206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6" name="Text Box 19"/>
          <p:cNvSpPr txBox="1">
            <a:spLocks noChangeArrowheads="1"/>
          </p:cNvSpPr>
          <p:nvPr/>
        </p:nvSpPr>
        <p:spPr bwMode="auto">
          <a:xfrm>
            <a:off x="917575" y="1128713"/>
            <a:ext cx="6623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We first consider an infinite 2D periodic array of metal patches excited by an </a:t>
            </a:r>
            <a:r>
              <a:rPr lang="en-US" dirty="0">
                <a:solidFill>
                  <a:srgbClr val="FF3300"/>
                </a:solidFill>
              </a:rPr>
              <a:t>infinite periodic array</a:t>
            </a:r>
            <a:r>
              <a:rPr lang="en-US" dirty="0">
                <a:solidFill>
                  <a:srgbClr val="0000FF"/>
                </a:solidFill>
              </a:rPr>
              <a:t> of dipole sources.</a:t>
            </a:r>
          </a:p>
        </p:txBody>
      </p:sp>
      <p:sp>
        <p:nvSpPr>
          <p:cNvPr id="2067" name="Text Box 35"/>
          <p:cNvSpPr txBox="1">
            <a:spLocks noChangeArrowheads="1"/>
          </p:cNvSpPr>
          <p:nvPr/>
        </p:nvSpPr>
        <p:spPr bwMode="auto">
          <a:xfrm>
            <a:off x="1660525" y="5486628"/>
            <a:ext cx="54478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FF"/>
                </a:solidFill>
              </a:rPr>
              <a:t>This is an infinite periodic </a:t>
            </a:r>
            <a:r>
              <a:rPr lang="en-US" dirty="0" smtClean="0">
                <a:solidFill>
                  <a:srgbClr val="0000FF"/>
                </a:solidFill>
              </a:rPr>
              <a:t>“phased array</a:t>
            </a:r>
            <a:r>
              <a:rPr lang="en-US" dirty="0">
                <a:solidFill>
                  <a:srgbClr val="0000FF"/>
                </a:solidFill>
              </a:rPr>
              <a:t>” problem.</a:t>
            </a:r>
          </a:p>
        </p:txBody>
      </p:sp>
      <p:grpSp>
        <p:nvGrpSpPr>
          <p:cNvPr id="2068" name="Group 39"/>
          <p:cNvGrpSpPr>
            <a:grpSpLocks/>
          </p:cNvGrpSpPr>
          <p:nvPr/>
        </p:nvGrpSpPr>
        <p:grpSpPr bwMode="auto">
          <a:xfrm>
            <a:off x="401638" y="2212975"/>
            <a:ext cx="8243887" cy="2640013"/>
            <a:chOff x="485250" y="2426963"/>
            <a:chExt cx="8243888" cy="2640013"/>
          </a:xfrm>
        </p:grpSpPr>
        <p:graphicFrame>
          <p:nvGraphicFramePr>
            <p:cNvPr id="2050" name="Object 37"/>
            <p:cNvGraphicFramePr>
              <a:graphicFrameLocks noChangeAspect="1"/>
            </p:cNvGraphicFramePr>
            <p:nvPr/>
          </p:nvGraphicFramePr>
          <p:xfrm>
            <a:off x="5626100" y="2744788"/>
            <a:ext cx="2701925" cy="673100"/>
          </p:xfrm>
          <a:graphic>
            <a:graphicData uri="http://schemas.openxmlformats.org/presentationml/2006/ole">
              <p:oleObj spid="_x0000_s2050" name="Equation" r:id="rId4" imgW="1168200" imgH="291960" progId="Equation.DSMT4">
                <p:embed/>
              </p:oleObj>
            </a:graphicData>
          </a:graphic>
        </p:graphicFrame>
        <p:grpSp>
          <p:nvGrpSpPr>
            <p:cNvPr id="2069" name="Group 40"/>
            <p:cNvGrpSpPr>
              <a:grpSpLocks/>
            </p:cNvGrpSpPr>
            <p:nvPr/>
          </p:nvGrpSpPr>
          <p:grpSpPr bwMode="auto">
            <a:xfrm>
              <a:off x="485250" y="2426963"/>
              <a:ext cx="8243888" cy="2640013"/>
              <a:chOff x="560" y="1641"/>
              <a:chExt cx="5193" cy="1663"/>
            </a:xfrm>
          </p:grpSpPr>
          <p:grpSp>
            <p:nvGrpSpPr>
              <p:cNvPr id="2071" name="Group 38"/>
              <p:cNvGrpSpPr>
                <a:grpSpLocks/>
              </p:cNvGrpSpPr>
              <p:nvPr/>
            </p:nvGrpSpPr>
            <p:grpSpPr bwMode="auto">
              <a:xfrm>
                <a:off x="560" y="1641"/>
                <a:ext cx="5193" cy="1663"/>
                <a:chOff x="544" y="1321"/>
                <a:chExt cx="5193" cy="1663"/>
              </a:xfrm>
            </p:grpSpPr>
            <p:sp>
              <p:nvSpPr>
                <p:cNvPr id="2072" name="Rectangle 8"/>
                <p:cNvSpPr>
                  <a:spLocks noChangeArrowheads="1"/>
                </p:cNvSpPr>
                <p:nvPr/>
              </p:nvSpPr>
              <p:spPr bwMode="auto">
                <a:xfrm>
                  <a:off x="544" y="2464"/>
                  <a:ext cx="4488" cy="472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3" name="Rectangle 9"/>
                <p:cNvSpPr>
                  <a:spLocks noChangeArrowheads="1"/>
                </p:cNvSpPr>
                <p:nvPr/>
              </p:nvSpPr>
              <p:spPr bwMode="auto">
                <a:xfrm>
                  <a:off x="544" y="2912"/>
                  <a:ext cx="4472" cy="72"/>
                </a:xfrm>
                <a:prstGeom prst="rect">
                  <a:avLst/>
                </a:prstGeom>
                <a:solidFill>
                  <a:srgbClr val="FF9933"/>
                </a:solidFill>
                <a:ln w="9525">
                  <a:solidFill>
                    <a:srgbClr val="FF9933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4" name="Line 10"/>
                <p:cNvSpPr>
                  <a:spLocks noChangeShapeType="1"/>
                </p:cNvSpPr>
                <p:nvPr/>
              </p:nvSpPr>
              <p:spPr bwMode="auto">
                <a:xfrm>
                  <a:off x="1794" y="2464"/>
                  <a:ext cx="480" cy="0"/>
                </a:xfrm>
                <a:prstGeom prst="line">
                  <a:avLst/>
                </a:prstGeom>
                <a:noFill/>
                <a:ln w="57150">
                  <a:solidFill>
                    <a:srgbClr val="FF99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5" name="Line 11"/>
                <p:cNvSpPr>
                  <a:spLocks noChangeShapeType="1"/>
                </p:cNvSpPr>
                <p:nvPr/>
              </p:nvSpPr>
              <p:spPr bwMode="auto">
                <a:xfrm>
                  <a:off x="2620" y="2464"/>
                  <a:ext cx="480" cy="0"/>
                </a:xfrm>
                <a:prstGeom prst="line">
                  <a:avLst/>
                </a:prstGeom>
                <a:noFill/>
                <a:ln w="57150">
                  <a:solidFill>
                    <a:srgbClr val="FF99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6" name="Line 12"/>
                <p:cNvSpPr>
                  <a:spLocks noChangeShapeType="1"/>
                </p:cNvSpPr>
                <p:nvPr/>
              </p:nvSpPr>
              <p:spPr bwMode="auto">
                <a:xfrm>
                  <a:off x="3446" y="2464"/>
                  <a:ext cx="480" cy="0"/>
                </a:xfrm>
                <a:prstGeom prst="line">
                  <a:avLst/>
                </a:prstGeom>
                <a:noFill/>
                <a:ln w="57150">
                  <a:solidFill>
                    <a:srgbClr val="FF99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7" name="Line 13"/>
                <p:cNvSpPr>
                  <a:spLocks noChangeShapeType="1"/>
                </p:cNvSpPr>
                <p:nvPr/>
              </p:nvSpPr>
              <p:spPr bwMode="auto">
                <a:xfrm>
                  <a:off x="4272" y="2456"/>
                  <a:ext cx="480" cy="0"/>
                </a:xfrm>
                <a:prstGeom prst="line">
                  <a:avLst/>
                </a:prstGeom>
                <a:noFill/>
                <a:ln w="57150">
                  <a:solidFill>
                    <a:srgbClr val="FF99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8" name="Line 14"/>
                <p:cNvSpPr>
                  <a:spLocks noChangeShapeType="1"/>
                </p:cNvSpPr>
                <p:nvPr/>
              </p:nvSpPr>
              <p:spPr bwMode="auto">
                <a:xfrm>
                  <a:off x="968" y="2448"/>
                  <a:ext cx="480" cy="0"/>
                </a:xfrm>
                <a:prstGeom prst="line">
                  <a:avLst/>
                </a:prstGeom>
                <a:noFill/>
                <a:ln w="57150">
                  <a:solidFill>
                    <a:srgbClr val="FF99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79" name="Line 15"/>
                <p:cNvSpPr>
                  <a:spLocks noChangeShapeType="1"/>
                </p:cNvSpPr>
                <p:nvPr/>
              </p:nvSpPr>
              <p:spPr bwMode="auto">
                <a:xfrm>
                  <a:off x="2720" y="2732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0" name="Line 16"/>
                <p:cNvSpPr>
                  <a:spLocks noChangeShapeType="1"/>
                </p:cNvSpPr>
                <p:nvPr/>
              </p:nvSpPr>
              <p:spPr bwMode="auto">
                <a:xfrm>
                  <a:off x="3688" y="2288"/>
                  <a:ext cx="83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2052" name="Object 17"/>
                <p:cNvGraphicFramePr>
                  <a:graphicFrameLocks noChangeAspect="1"/>
                </p:cNvGraphicFramePr>
                <p:nvPr/>
              </p:nvGraphicFramePr>
              <p:xfrm>
                <a:off x="2788" y="2169"/>
                <a:ext cx="164" cy="194"/>
              </p:xfrm>
              <a:graphic>
                <a:graphicData uri="http://schemas.openxmlformats.org/presentationml/2006/ole">
                  <p:oleObj spid="_x0000_s2052" name="Equation" r:id="rId5" imgW="139680" imgH="164880" progId="Equation.DSMT4">
                    <p:embed/>
                  </p:oleObj>
                </a:graphicData>
              </a:graphic>
            </p:graphicFrame>
            <p:graphicFrame>
              <p:nvGraphicFramePr>
                <p:cNvPr id="2053" name="Object 18"/>
                <p:cNvGraphicFramePr>
                  <a:graphicFrameLocks noChangeAspect="1"/>
                </p:cNvGraphicFramePr>
                <p:nvPr/>
              </p:nvGraphicFramePr>
              <p:xfrm>
                <a:off x="4051" y="2056"/>
                <a:ext cx="149" cy="164"/>
              </p:xfrm>
              <a:graphic>
                <a:graphicData uri="http://schemas.openxmlformats.org/presentationml/2006/ole">
                  <p:oleObj spid="_x0000_s2053" name="Equation" r:id="rId6" imgW="126720" imgH="139680" progId="Equation.DSMT4">
                    <p:embed/>
                  </p:oleObj>
                </a:graphicData>
              </a:graphic>
            </p:graphicFrame>
            <p:sp>
              <p:nvSpPr>
                <p:cNvPr id="2081" name="Line 20"/>
                <p:cNvSpPr>
                  <a:spLocks noChangeShapeType="1"/>
                </p:cNvSpPr>
                <p:nvPr/>
              </p:nvSpPr>
              <p:spPr bwMode="auto">
                <a:xfrm>
                  <a:off x="784" y="2472"/>
                  <a:ext cx="0" cy="4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2054" name="Object 21"/>
                <p:cNvGraphicFramePr>
                  <a:graphicFrameLocks noChangeAspect="1"/>
                </p:cNvGraphicFramePr>
                <p:nvPr/>
              </p:nvGraphicFramePr>
              <p:xfrm>
                <a:off x="859" y="2586"/>
                <a:ext cx="149" cy="209"/>
              </p:xfrm>
              <a:graphic>
                <a:graphicData uri="http://schemas.openxmlformats.org/presentationml/2006/ole">
                  <p:oleObj spid="_x0000_s2054" name="Equation" r:id="rId7" imgW="126720" imgH="177480" progId="Equation.DSMT4">
                    <p:embed/>
                  </p:oleObj>
                </a:graphicData>
              </a:graphic>
            </p:graphicFrame>
            <p:graphicFrame>
              <p:nvGraphicFramePr>
                <p:cNvPr id="2055" name="Object 22"/>
                <p:cNvGraphicFramePr>
                  <a:graphicFrameLocks noChangeAspect="1"/>
                </p:cNvGraphicFramePr>
                <p:nvPr/>
              </p:nvGraphicFramePr>
              <p:xfrm>
                <a:off x="1517" y="2476"/>
                <a:ext cx="194" cy="269"/>
              </p:xfrm>
              <a:graphic>
                <a:graphicData uri="http://schemas.openxmlformats.org/presentationml/2006/ole">
                  <p:oleObj spid="_x0000_s2055" name="Equation" r:id="rId8" imgW="164880" imgH="228600" progId="Equation.DSMT4">
                    <p:embed/>
                  </p:oleObj>
                </a:graphicData>
              </a:graphic>
            </p:graphicFrame>
            <p:sp>
              <p:nvSpPr>
                <p:cNvPr id="2082" name="Line 23"/>
                <p:cNvSpPr>
                  <a:spLocks noChangeShapeType="1"/>
                </p:cNvSpPr>
                <p:nvPr/>
              </p:nvSpPr>
              <p:spPr bwMode="auto">
                <a:xfrm>
                  <a:off x="5136" y="2472"/>
                  <a:ext cx="35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2056" name="Object 24"/>
                <p:cNvGraphicFramePr>
                  <a:graphicFrameLocks noChangeAspect="1"/>
                </p:cNvGraphicFramePr>
                <p:nvPr/>
              </p:nvGraphicFramePr>
              <p:xfrm>
                <a:off x="5588" y="2405"/>
                <a:ext cx="149" cy="164"/>
              </p:xfrm>
              <a:graphic>
                <a:graphicData uri="http://schemas.openxmlformats.org/presentationml/2006/ole">
                  <p:oleObj spid="_x0000_s2056" name="Equation" r:id="rId9" imgW="126720" imgH="139680" progId="Equation.DSMT4">
                    <p:embed/>
                  </p:oleObj>
                </a:graphicData>
              </a:graphic>
            </p:graphicFrame>
            <p:sp>
              <p:nvSpPr>
                <p:cNvPr id="2083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864" y="1592"/>
                  <a:ext cx="0" cy="3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2057" name="Object 26"/>
                <p:cNvGraphicFramePr>
                  <a:graphicFrameLocks noChangeAspect="1"/>
                </p:cNvGraphicFramePr>
                <p:nvPr/>
              </p:nvGraphicFramePr>
              <p:xfrm>
                <a:off x="2799" y="1321"/>
                <a:ext cx="149" cy="149"/>
              </p:xfrm>
              <a:graphic>
                <a:graphicData uri="http://schemas.openxmlformats.org/presentationml/2006/ole">
                  <p:oleObj spid="_x0000_s2057" name="Equation" r:id="rId10" imgW="126720" imgH="126720" progId="Equation.DSMT4">
                    <p:embed/>
                  </p:oleObj>
                </a:graphicData>
              </a:graphic>
            </p:graphicFrame>
            <p:graphicFrame>
              <p:nvGraphicFramePr>
                <p:cNvPr id="2058" name="Object 27"/>
                <p:cNvGraphicFramePr>
                  <a:graphicFrameLocks noChangeAspect="1"/>
                </p:cNvGraphicFramePr>
                <p:nvPr/>
              </p:nvGraphicFramePr>
              <p:xfrm>
                <a:off x="2390" y="2138"/>
                <a:ext cx="344" cy="237"/>
              </p:xfrm>
              <a:graphic>
                <a:graphicData uri="http://schemas.openxmlformats.org/presentationml/2006/ole">
                  <p:oleObj spid="_x0000_s2058" name="Equation" r:id="rId11" imgW="368280" imgH="253800" progId="Equation.DSMT4">
                    <p:embed/>
                  </p:oleObj>
                </a:graphicData>
              </a:graphic>
            </p:graphicFrame>
            <p:sp>
              <p:nvSpPr>
                <p:cNvPr id="2084" name="Line 29"/>
                <p:cNvSpPr>
                  <a:spLocks noChangeShapeType="1"/>
                </p:cNvSpPr>
                <p:nvPr/>
              </p:nvSpPr>
              <p:spPr bwMode="auto">
                <a:xfrm>
                  <a:off x="1896" y="2732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5" name="Line 30"/>
                <p:cNvSpPr>
                  <a:spLocks noChangeShapeType="1"/>
                </p:cNvSpPr>
                <p:nvPr/>
              </p:nvSpPr>
              <p:spPr bwMode="auto">
                <a:xfrm>
                  <a:off x="1104" y="2732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6" name="Line 31"/>
                <p:cNvSpPr>
                  <a:spLocks noChangeShapeType="1"/>
                </p:cNvSpPr>
                <p:nvPr/>
              </p:nvSpPr>
              <p:spPr bwMode="auto">
                <a:xfrm>
                  <a:off x="3544" y="2732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87" name="Line 32"/>
                <p:cNvSpPr>
                  <a:spLocks noChangeShapeType="1"/>
                </p:cNvSpPr>
                <p:nvPr/>
              </p:nvSpPr>
              <p:spPr bwMode="auto">
                <a:xfrm>
                  <a:off x="4408" y="2732"/>
                  <a:ext cx="288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aphicFrame>
              <p:nvGraphicFramePr>
                <p:cNvPr id="2059" name="Object 36"/>
                <p:cNvGraphicFramePr>
                  <a:graphicFrameLocks noChangeAspect="1"/>
                </p:cNvGraphicFramePr>
                <p:nvPr/>
              </p:nvGraphicFramePr>
              <p:xfrm>
                <a:off x="2941" y="2719"/>
                <a:ext cx="611" cy="200"/>
              </p:xfrm>
              <a:graphic>
                <a:graphicData uri="http://schemas.openxmlformats.org/presentationml/2006/ole">
                  <p:oleObj spid="_x0000_s2059" name="Equation" r:id="rId12" imgW="774360" imgH="253800" progId="Equation.DSMT4">
                    <p:embed/>
                  </p:oleObj>
                </a:graphicData>
              </a:graphic>
            </p:graphicFrame>
          </p:grpSp>
          <p:graphicFrame>
            <p:nvGraphicFramePr>
              <p:cNvPr id="2051" name="Object 39"/>
              <p:cNvGraphicFramePr>
                <a:graphicFrameLocks noChangeAspect="1"/>
              </p:cNvGraphicFramePr>
              <p:nvPr/>
            </p:nvGraphicFramePr>
            <p:xfrm>
              <a:off x="4730" y="2823"/>
              <a:ext cx="263" cy="236"/>
            </p:xfrm>
            <a:graphic>
              <a:graphicData uri="http://schemas.openxmlformats.org/presentationml/2006/ole">
                <p:oleObj spid="_x0000_s2051" name="Equation" r:id="rId13" imgW="253800" imgH="228600" progId="Equation.DSMT4">
                  <p:embed/>
                </p:oleObj>
              </a:graphicData>
            </a:graphic>
          </p:graphicFrame>
        </p:grpSp>
        <p:sp>
          <p:nvSpPr>
            <p:cNvPr id="39" name="Oval 38"/>
            <p:cNvSpPr/>
            <p:nvPr/>
          </p:nvSpPr>
          <p:spPr>
            <a:xfrm>
              <a:off x="4120625" y="4632001"/>
              <a:ext cx="82550" cy="8255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0" name="Slide Number Placeholder 3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1013" y="0"/>
            <a:ext cx="8281987" cy="6381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 Analysis (cont.)</a:t>
            </a:r>
          </a:p>
        </p:txBody>
      </p:sp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5" name="Text Box 8"/>
          <p:cNvSpPr txBox="1">
            <a:spLocks noChangeArrowheads="1"/>
          </p:cNvSpPr>
          <p:nvPr/>
        </p:nvSpPr>
        <p:spPr bwMode="auto">
          <a:xfrm>
            <a:off x="847725" y="1230313"/>
            <a:ext cx="3430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We use the following identity:</a:t>
            </a: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3074" name="Object 38"/>
          <p:cNvGraphicFramePr>
            <a:graphicFrameLocks noChangeAspect="1"/>
          </p:cNvGraphicFramePr>
          <p:nvPr/>
        </p:nvGraphicFramePr>
        <p:xfrm>
          <a:off x="1928813" y="4425950"/>
          <a:ext cx="3773487" cy="1287463"/>
        </p:xfrm>
        <a:graphic>
          <a:graphicData uri="http://schemas.openxmlformats.org/presentationml/2006/ole">
            <p:oleObj spid="_x0000_s3074" name="Equation" r:id="rId4" imgW="1930320" imgH="660240" progId="Equation.DSMT4">
              <p:embed/>
            </p:oleObj>
          </a:graphicData>
        </a:graphic>
      </p:graphicFrame>
      <p:graphicFrame>
        <p:nvGraphicFramePr>
          <p:cNvPr id="3075" name="Object 39"/>
          <p:cNvGraphicFramePr>
            <a:graphicFrameLocks noChangeAspect="1"/>
          </p:cNvGraphicFramePr>
          <p:nvPr/>
        </p:nvGraphicFramePr>
        <p:xfrm>
          <a:off x="1260475" y="1882775"/>
          <a:ext cx="6305550" cy="1063625"/>
        </p:xfrm>
        <a:graphic>
          <a:graphicData uri="http://schemas.openxmlformats.org/presentationml/2006/ole">
            <p:oleObj spid="_x0000_s3075" name="Equation" r:id="rId5" imgW="3225600" imgH="545760" progId="Equation.DSMT4">
              <p:embed/>
            </p:oleObj>
          </a:graphicData>
        </a:graphic>
      </p:graphicFrame>
      <p:graphicFrame>
        <p:nvGraphicFramePr>
          <p:cNvPr id="3076" name="Object 40"/>
          <p:cNvGraphicFramePr>
            <a:graphicFrameLocks noChangeAspect="1"/>
          </p:cNvGraphicFramePr>
          <p:nvPr/>
        </p:nvGraphicFramePr>
        <p:xfrm>
          <a:off x="4052888" y="3257550"/>
          <a:ext cx="769937" cy="346075"/>
        </p:xfrm>
        <a:graphic>
          <a:graphicData uri="http://schemas.openxmlformats.org/presentationml/2006/ole">
            <p:oleObj spid="_x0000_s3076" name="Equation" r:id="rId6" imgW="393480" imgH="177480" progId="Equation.DSMT4">
              <p:embed/>
            </p:oleObj>
          </a:graphicData>
        </a:graphic>
      </p:graphicFrame>
      <p:sp>
        <p:nvSpPr>
          <p:cNvPr id="3086" name="Text Box 41"/>
          <p:cNvSpPr txBox="1">
            <a:spLocks noChangeArrowheads="1"/>
          </p:cNvSpPr>
          <p:nvPr/>
        </p:nvSpPr>
        <p:spPr bwMode="auto">
          <a:xfrm>
            <a:off x="885825" y="4024313"/>
            <a:ext cx="2597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Hence we can say that</a:t>
            </a:r>
          </a:p>
        </p:txBody>
      </p:sp>
      <p:grpSp>
        <p:nvGrpSpPr>
          <p:cNvPr id="3087" name="Group 68"/>
          <p:cNvGrpSpPr>
            <a:grpSpLocks/>
          </p:cNvGrpSpPr>
          <p:nvPr/>
        </p:nvGrpSpPr>
        <p:grpSpPr bwMode="auto">
          <a:xfrm>
            <a:off x="6483350" y="3195638"/>
            <a:ext cx="2246313" cy="2992437"/>
            <a:chOff x="6484045" y="3195703"/>
            <a:chExt cx="2246073" cy="2991883"/>
          </a:xfrm>
        </p:grpSpPr>
        <p:sp>
          <p:nvSpPr>
            <p:cNvPr id="17" name="Oval 16"/>
            <p:cNvSpPr/>
            <p:nvPr/>
          </p:nvSpPr>
          <p:spPr>
            <a:xfrm>
              <a:off x="6852306" y="4362299"/>
              <a:ext cx="1069861" cy="106819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5400000">
              <a:off x="6508718" y="4928138"/>
              <a:ext cx="175703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6484045" y="4905123"/>
              <a:ext cx="195876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7" idx="7"/>
            </p:cNvCxnSpPr>
            <p:nvPr/>
          </p:nvCxnSpPr>
          <p:spPr>
            <a:xfrm rot="5400000" flipH="1" flipV="1">
              <a:off x="7381696" y="4521798"/>
              <a:ext cx="387278" cy="379372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77" name="Object 13"/>
            <p:cNvGraphicFramePr>
              <a:graphicFrameLocks noChangeAspect="1"/>
            </p:cNvGraphicFramePr>
            <p:nvPr/>
          </p:nvGraphicFramePr>
          <p:xfrm>
            <a:off x="7864842" y="4052802"/>
            <a:ext cx="865276" cy="407678"/>
          </p:xfrm>
          <a:graphic>
            <a:graphicData uri="http://schemas.openxmlformats.org/presentationml/2006/ole">
              <p:oleObj spid="_x0000_s3077" name="Equation" r:id="rId7" imgW="457200" imgH="215640" progId="Equation.DSMT4">
                <p:embed/>
              </p:oleObj>
            </a:graphicData>
          </a:graphic>
        </p:graphicFrame>
        <p:sp>
          <p:nvSpPr>
            <p:cNvPr id="3092" name="TextBox 20"/>
            <p:cNvSpPr txBox="1">
              <a:spLocks noChangeArrowheads="1"/>
            </p:cNvSpPr>
            <p:nvPr/>
          </p:nvSpPr>
          <p:spPr bwMode="auto">
            <a:xfrm>
              <a:off x="6531412" y="3195703"/>
              <a:ext cx="188384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Picture for </a:t>
              </a:r>
              <a:r>
                <a:rPr lang="en-US" i="1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 = 1</a:t>
              </a:r>
            </a:p>
          </p:txBody>
        </p:sp>
        <p:cxnSp>
          <p:nvCxnSpPr>
            <p:cNvPr id="23" name="Straight Arrow Connector 22"/>
            <p:cNvCxnSpPr>
              <a:endCxn id="17" idx="3"/>
            </p:cNvCxnSpPr>
            <p:nvPr/>
          </p:nvCxnSpPr>
          <p:spPr>
            <a:xfrm rot="10800000" flipV="1">
              <a:off x="7009452" y="4901949"/>
              <a:ext cx="373022" cy="371406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17" idx="1"/>
            </p:cNvCxnSpPr>
            <p:nvPr/>
          </p:nvCxnSpPr>
          <p:spPr>
            <a:xfrm rot="16200000" flipV="1">
              <a:off x="7003911" y="4523386"/>
              <a:ext cx="382517" cy="37143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78" name="Object 14"/>
            <p:cNvGraphicFramePr>
              <a:graphicFrameLocks noChangeAspect="1"/>
            </p:cNvGraphicFramePr>
            <p:nvPr/>
          </p:nvGraphicFramePr>
          <p:xfrm>
            <a:off x="6752945" y="3654937"/>
            <a:ext cx="1209675" cy="330200"/>
          </p:xfrm>
          <a:graphic>
            <a:graphicData uri="http://schemas.openxmlformats.org/presentationml/2006/ole">
              <p:oleObj spid="_x0000_s3078" name="Equation" r:id="rId8" imgW="838080" imgH="228600" progId="Equation.DSMT4">
                <p:embed/>
              </p:oleObj>
            </a:graphicData>
          </a:graphic>
        </p:graphicFrame>
        <p:cxnSp>
          <p:nvCxnSpPr>
            <p:cNvPr id="31" name="Straight Arrow Connector 30"/>
            <p:cNvCxnSpPr/>
            <p:nvPr/>
          </p:nvCxnSpPr>
          <p:spPr>
            <a:xfrm rot="16200000" flipH="1">
              <a:off x="7391219" y="4923363"/>
              <a:ext cx="379343" cy="368261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6" name="TextBox 53"/>
            <p:cNvSpPr txBox="1">
              <a:spLocks noChangeArrowheads="1"/>
            </p:cNvSpPr>
            <p:nvPr/>
          </p:nvSpPr>
          <p:spPr bwMode="auto">
            <a:xfrm>
              <a:off x="6666615" y="5879809"/>
              <a:ext cx="13789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Complex plane</a:t>
              </a:r>
            </a:p>
          </p:txBody>
        </p:sp>
        <p:cxnSp>
          <p:nvCxnSpPr>
            <p:cNvPr id="58" name="Straight Arrow Connector 57"/>
            <p:cNvCxnSpPr>
              <a:endCxn id="17" idx="0"/>
            </p:cNvCxnSpPr>
            <p:nvPr/>
          </p:nvCxnSpPr>
          <p:spPr>
            <a:xfrm rot="16200000" flipV="1">
              <a:off x="7122174" y="4627362"/>
              <a:ext cx="533301" cy="31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5400000">
              <a:off x="7122174" y="5167012"/>
              <a:ext cx="533301" cy="3175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flipV="1">
              <a:off x="7403110" y="4901949"/>
              <a:ext cx="520644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 rot="10800000">
              <a:off x="6852306" y="4901949"/>
              <a:ext cx="56032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Slide Number Placeholder 2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539750" y="1063625"/>
            <a:ext cx="1174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Denote</a:t>
            </a:r>
          </a:p>
        </p:txBody>
      </p:sp>
      <p:graphicFrame>
        <p:nvGraphicFramePr>
          <p:cNvPr id="4098" name="Object 9"/>
          <p:cNvGraphicFramePr>
            <a:graphicFrameLocks noChangeAspect="1"/>
          </p:cNvGraphicFramePr>
          <p:nvPr/>
        </p:nvGraphicFramePr>
        <p:xfrm>
          <a:off x="771525" y="4005263"/>
          <a:ext cx="7623175" cy="1136650"/>
        </p:xfrm>
        <a:graphic>
          <a:graphicData uri="http://schemas.openxmlformats.org/presentationml/2006/ole">
            <p:oleObj spid="_x0000_s4098" name="Equation" r:id="rId4" imgW="3898800" imgH="583920" progId="Equation.DSMT4">
              <p:embed/>
            </p:oleObj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/>
        </p:nvGraphicFramePr>
        <p:xfrm>
          <a:off x="579438" y="1854200"/>
          <a:ext cx="7796212" cy="992188"/>
        </p:xfrm>
        <a:graphic>
          <a:graphicData uri="http://schemas.openxmlformats.org/presentationml/2006/ole">
            <p:oleObj spid="_x0000_s4099" name="Equation" r:id="rId5" imgW="3987720" imgH="507960" progId="Equation.DSMT4">
              <p:embed/>
            </p:oleObj>
          </a:graphicData>
        </a:graphic>
      </p:graphicFrame>
      <p:sp>
        <p:nvSpPr>
          <p:cNvPr id="4106" name="Text Box 14"/>
          <p:cNvSpPr txBox="1">
            <a:spLocks noChangeArrowheads="1"/>
          </p:cNvSpPr>
          <p:nvPr/>
        </p:nvSpPr>
        <p:spPr bwMode="auto">
          <a:xfrm>
            <a:off x="631825" y="3394030"/>
            <a:ext cx="903061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194575" name="Rectangle 15"/>
          <p:cNvSpPr>
            <a:spLocks noChangeArrowheads="1"/>
          </p:cNvSpPr>
          <p:nvPr/>
        </p:nvSpPr>
        <p:spPr bwMode="auto">
          <a:xfrm>
            <a:off x="504825" y="0"/>
            <a:ext cx="8281988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 Analysis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647" name="Rectangle 39"/>
          <p:cNvSpPr>
            <a:spLocks noChangeArrowheads="1"/>
          </p:cNvSpPr>
          <p:nvPr/>
        </p:nvSpPr>
        <p:spPr bwMode="auto">
          <a:xfrm>
            <a:off x="563563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 Analysis (cont.)</a:t>
            </a:r>
          </a:p>
        </p:txBody>
      </p:sp>
      <p:graphicFrame>
        <p:nvGraphicFramePr>
          <p:cNvPr id="5122" name="Object 40"/>
          <p:cNvGraphicFramePr>
            <a:graphicFrameLocks noChangeAspect="1"/>
          </p:cNvGraphicFramePr>
          <p:nvPr/>
        </p:nvGraphicFramePr>
        <p:xfrm>
          <a:off x="1079273" y="1109209"/>
          <a:ext cx="6605587" cy="544512"/>
        </p:xfrm>
        <a:graphic>
          <a:graphicData uri="http://schemas.openxmlformats.org/presentationml/2006/ole">
            <p:oleObj spid="_x0000_s5122" name="Equation" r:id="rId4" imgW="3377880" imgH="279360" progId="Equation.DSMT4">
              <p:embed/>
            </p:oleObj>
          </a:graphicData>
        </a:graphic>
      </p:graphicFrame>
      <p:grpSp>
        <p:nvGrpSpPr>
          <p:cNvPr id="5131" name="Group 94"/>
          <p:cNvGrpSpPr>
            <a:grpSpLocks/>
          </p:cNvGrpSpPr>
          <p:nvPr/>
        </p:nvGrpSpPr>
        <p:grpSpPr bwMode="auto">
          <a:xfrm>
            <a:off x="2127250" y="2038350"/>
            <a:ext cx="5507038" cy="3803650"/>
            <a:chOff x="1388" y="1252"/>
            <a:chExt cx="3469" cy="2396"/>
          </a:xfrm>
        </p:grpSpPr>
        <p:grpSp>
          <p:nvGrpSpPr>
            <p:cNvPr id="5132" name="Group 89"/>
            <p:cNvGrpSpPr>
              <a:grpSpLocks/>
            </p:cNvGrpSpPr>
            <p:nvPr/>
          </p:nvGrpSpPr>
          <p:grpSpPr bwMode="auto">
            <a:xfrm>
              <a:off x="1388" y="2072"/>
              <a:ext cx="2624" cy="1576"/>
              <a:chOff x="1420" y="1440"/>
              <a:chExt cx="2624" cy="1576"/>
            </a:xfrm>
          </p:grpSpPr>
          <p:grpSp>
            <p:nvGrpSpPr>
              <p:cNvPr id="5135" name="Group 56"/>
              <p:cNvGrpSpPr>
                <a:grpSpLocks/>
              </p:cNvGrpSpPr>
              <p:nvPr/>
            </p:nvGrpSpPr>
            <p:grpSpPr bwMode="auto">
              <a:xfrm>
                <a:off x="1420" y="1440"/>
                <a:ext cx="2624" cy="360"/>
                <a:chOff x="1408" y="1880"/>
                <a:chExt cx="2624" cy="360"/>
              </a:xfrm>
            </p:grpSpPr>
            <p:grpSp>
              <p:nvGrpSpPr>
                <p:cNvPr id="5168" name="Group 43"/>
                <p:cNvGrpSpPr>
                  <a:grpSpLocks/>
                </p:cNvGrpSpPr>
                <p:nvPr/>
              </p:nvGrpSpPr>
              <p:grpSpPr bwMode="auto">
                <a:xfrm>
                  <a:off x="1408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8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2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69" name="Group 44"/>
                <p:cNvGrpSpPr>
                  <a:grpSpLocks/>
                </p:cNvGrpSpPr>
                <p:nvPr/>
              </p:nvGrpSpPr>
              <p:grpSpPr bwMode="auto">
                <a:xfrm>
                  <a:off x="1996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79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80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0" name="Group 47"/>
                <p:cNvGrpSpPr>
                  <a:grpSpLocks/>
                </p:cNvGrpSpPr>
                <p:nvPr/>
              </p:nvGrpSpPr>
              <p:grpSpPr bwMode="auto">
                <a:xfrm>
                  <a:off x="2584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77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8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1" name="Group 50"/>
                <p:cNvGrpSpPr>
                  <a:grpSpLocks/>
                </p:cNvGrpSpPr>
                <p:nvPr/>
              </p:nvGrpSpPr>
              <p:grpSpPr bwMode="auto">
                <a:xfrm>
                  <a:off x="3172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75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6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72" name="Group 53"/>
                <p:cNvGrpSpPr>
                  <a:grpSpLocks/>
                </p:cNvGrpSpPr>
                <p:nvPr/>
              </p:nvGrpSpPr>
              <p:grpSpPr bwMode="auto">
                <a:xfrm>
                  <a:off x="3760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73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74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36" name="Group 57"/>
              <p:cNvGrpSpPr>
                <a:grpSpLocks/>
              </p:cNvGrpSpPr>
              <p:nvPr/>
            </p:nvGrpSpPr>
            <p:grpSpPr bwMode="auto">
              <a:xfrm>
                <a:off x="1420" y="2048"/>
                <a:ext cx="2624" cy="360"/>
                <a:chOff x="1408" y="1880"/>
                <a:chExt cx="2624" cy="360"/>
              </a:xfrm>
            </p:grpSpPr>
            <p:grpSp>
              <p:nvGrpSpPr>
                <p:cNvPr id="5153" name="Group 58"/>
                <p:cNvGrpSpPr>
                  <a:grpSpLocks/>
                </p:cNvGrpSpPr>
                <p:nvPr/>
              </p:nvGrpSpPr>
              <p:grpSpPr bwMode="auto">
                <a:xfrm>
                  <a:off x="1408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66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7" name="Line 60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4" name="Group 61"/>
                <p:cNvGrpSpPr>
                  <a:grpSpLocks/>
                </p:cNvGrpSpPr>
                <p:nvPr/>
              </p:nvGrpSpPr>
              <p:grpSpPr bwMode="auto">
                <a:xfrm>
                  <a:off x="1996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64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5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5" name="Group 64"/>
                <p:cNvGrpSpPr>
                  <a:grpSpLocks/>
                </p:cNvGrpSpPr>
                <p:nvPr/>
              </p:nvGrpSpPr>
              <p:grpSpPr bwMode="auto">
                <a:xfrm>
                  <a:off x="2584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62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3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6" name="Group 67"/>
                <p:cNvGrpSpPr>
                  <a:grpSpLocks/>
                </p:cNvGrpSpPr>
                <p:nvPr/>
              </p:nvGrpSpPr>
              <p:grpSpPr bwMode="auto">
                <a:xfrm>
                  <a:off x="3172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60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61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57" name="Group 70"/>
                <p:cNvGrpSpPr>
                  <a:grpSpLocks/>
                </p:cNvGrpSpPr>
                <p:nvPr/>
              </p:nvGrpSpPr>
              <p:grpSpPr bwMode="auto">
                <a:xfrm>
                  <a:off x="3760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58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59" name="Line 72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5137" name="Group 73"/>
              <p:cNvGrpSpPr>
                <a:grpSpLocks/>
              </p:cNvGrpSpPr>
              <p:nvPr/>
            </p:nvGrpSpPr>
            <p:grpSpPr bwMode="auto">
              <a:xfrm>
                <a:off x="1420" y="2656"/>
                <a:ext cx="2624" cy="360"/>
                <a:chOff x="1408" y="1880"/>
                <a:chExt cx="2624" cy="360"/>
              </a:xfrm>
            </p:grpSpPr>
            <p:grpSp>
              <p:nvGrpSpPr>
                <p:cNvPr id="5138" name="Group 74"/>
                <p:cNvGrpSpPr>
                  <a:grpSpLocks/>
                </p:cNvGrpSpPr>
                <p:nvPr/>
              </p:nvGrpSpPr>
              <p:grpSpPr bwMode="auto">
                <a:xfrm>
                  <a:off x="1408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51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52" name="Line 76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39" name="Group 77"/>
                <p:cNvGrpSpPr>
                  <a:grpSpLocks/>
                </p:cNvGrpSpPr>
                <p:nvPr/>
              </p:nvGrpSpPr>
              <p:grpSpPr bwMode="auto">
                <a:xfrm>
                  <a:off x="1996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49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50" name="Line 79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40" name="Group 80"/>
                <p:cNvGrpSpPr>
                  <a:grpSpLocks/>
                </p:cNvGrpSpPr>
                <p:nvPr/>
              </p:nvGrpSpPr>
              <p:grpSpPr bwMode="auto">
                <a:xfrm>
                  <a:off x="2584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47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48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41" name="Group 83"/>
                <p:cNvGrpSpPr>
                  <a:grpSpLocks/>
                </p:cNvGrpSpPr>
                <p:nvPr/>
              </p:nvGrpSpPr>
              <p:grpSpPr bwMode="auto">
                <a:xfrm>
                  <a:off x="3172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45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46" name="Line 85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5142" name="Group 86"/>
                <p:cNvGrpSpPr>
                  <a:grpSpLocks/>
                </p:cNvGrpSpPr>
                <p:nvPr/>
              </p:nvGrpSpPr>
              <p:grpSpPr bwMode="auto">
                <a:xfrm>
                  <a:off x="3760" y="1880"/>
                  <a:ext cx="272" cy="360"/>
                  <a:chOff x="1408" y="1888"/>
                  <a:chExt cx="272" cy="360"/>
                </a:xfrm>
              </p:grpSpPr>
              <p:sp>
                <p:nvSpPr>
                  <p:cNvPr id="5143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1408" y="1888"/>
                    <a:ext cx="272" cy="360"/>
                  </a:xfrm>
                  <a:prstGeom prst="rect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144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080"/>
                    <a:ext cx="16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5133" name="Line 90"/>
            <p:cNvSpPr>
              <a:spLocks noChangeShapeType="1"/>
            </p:cNvSpPr>
            <p:nvPr/>
          </p:nvSpPr>
          <p:spPr bwMode="auto">
            <a:xfrm flipV="1">
              <a:off x="4240" y="2856"/>
              <a:ext cx="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3" name="Object 91"/>
            <p:cNvGraphicFramePr>
              <a:graphicFrameLocks noChangeAspect="1"/>
            </p:cNvGraphicFramePr>
            <p:nvPr/>
          </p:nvGraphicFramePr>
          <p:xfrm>
            <a:off x="4701" y="2773"/>
            <a:ext cx="156" cy="171"/>
          </p:xfrm>
          <a:graphic>
            <a:graphicData uri="http://schemas.openxmlformats.org/presentationml/2006/ole">
              <p:oleObj spid="_x0000_s5123" name="Equation" r:id="rId5" imgW="126720" imgH="139680" progId="Equation.DSMT4">
                <p:embed/>
              </p:oleObj>
            </a:graphicData>
          </a:graphic>
        </p:graphicFrame>
        <p:sp>
          <p:nvSpPr>
            <p:cNvPr id="5134" name="Line 92"/>
            <p:cNvSpPr>
              <a:spLocks noChangeShapeType="1"/>
            </p:cNvSpPr>
            <p:nvPr/>
          </p:nvSpPr>
          <p:spPr bwMode="auto">
            <a:xfrm flipV="1">
              <a:off x="2704" y="154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4" name="Object 93"/>
            <p:cNvGraphicFramePr>
              <a:graphicFrameLocks noChangeAspect="1"/>
            </p:cNvGraphicFramePr>
            <p:nvPr/>
          </p:nvGraphicFramePr>
          <p:xfrm>
            <a:off x="2635" y="1252"/>
            <a:ext cx="158" cy="187"/>
          </p:xfrm>
          <a:graphic>
            <a:graphicData uri="http://schemas.openxmlformats.org/presentationml/2006/ole">
              <p:oleObj spid="_x0000_s5124" name="Equation" r:id="rId6" imgW="139680" imgH="164880" progId="Equation.DSMT4">
                <p:embed/>
              </p:oleObj>
            </a:graphicData>
          </a:graphic>
        </p:graphicFrame>
      </p:grpSp>
      <p:sp>
        <p:nvSpPr>
          <p:cNvPr id="63" name="Slide Number Placeholder 6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481013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 Analysis (cont.)</a:t>
            </a:r>
          </a:p>
        </p:txBody>
      </p:sp>
      <p:graphicFrame>
        <p:nvGraphicFramePr>
          <p:cNvPr id="6146" name="Object 58"/>
          <p:cNvGraphicFramePr>
            <a:graphicFrameLocks noChangeAspect="1"/>
          </p:cNvGraphicFramePr>
          <p:nvPr/>
        </p:nvGraphicFramePr>
        <p:xfrm>
          <a:off x="468313" y="1198563"/>
          <a:ext cx="7821612" cy="1138237"/>
        </p:xfrm>
        <a:graphic>
          <a:graphicData uri="http://schemas.openxmlformats.org/presentationml/2006/ole">
            <p:oleObj spid="_x0000_s6146" name="Equation" r:id="rId4" imgW="4000320" imgH="583920" progId="Equation.DSMT4">
              <p:embed/>
            </p:oleObj>
          </a:graphicData>
        </a:graphic>
      </p:graphicFrame>
      <p:grpSp>
        <p:nvGrpSpPr>
          <p:cNvPr id="6156" name="Group 63"/>
          <p:cNvGrpSpPr>
            <a:grpSpLocks/>
          </p:cNvGrpSpPr>
          <p:nvPr/>
        </p:nvGrpSpPr>
        <p:grpSpPr bwMode="auto">
          <a:xfrm>
            <a:off x="2114550" y="2547938"/>
            <a:ext cx="5522913" cy="3611562"/>
            <a:chOff x="1404" y="1589"/>
            <a:chExt cx="3479" cy="2275"/>
          </a:xfrm>
        </p:grpSpPr>
        <p:sp>
          <p:nvSpPr>
            <p:cNvPr id="6157" name="Rectangle 12"/>
            <p:cNvSpPr>
              <a:spLocks noChangeArrowheads="1"/>
            </p:cNvSpPr>
            <p:nvPr/>
          </p:nvSpPr>
          <p:spPr bwMode="auto">
            <a:xfrm>
              <a:off x="1404" y="2288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Rectangle 15"/>
            <p:cNvSpPr>
              <a:spLocks noChangeArrowheads="1"/>
            </p:cNvSpPr>
            <p:nvPr/>
          </p:nvSpPr>
          <p:spPr bwMode="auto">
            <a:xfrm>
              <a:off x="1992" y="2288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Rectangle 18"/>
            <p:cNvSpPr>
              <a:spLocks noChangeArrowheads="1"/>
            </p:cNvSpPr>
            <p:nvPr/>
          </p:nvSpPr>
          <p:spPr bwMode="auto">
            <a:xfrm>
              <a:off x="2580" y="2288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Line 19"/>
            <p:cNvSpPr>
              <a:spLocks noChangeShapeType="1"/>
            </p:cNvSpPr>
            <p:nvPr/>
          </p:nvSpPr>
          <p:spPr bwMode="auto">
            <a:xfrm>
              <a:off x="2644" y="2480"/>
              <a:ext cx="16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Rectangle 21"/>
            <p:cNvSpPr>
              <a:spLocks noChangeArrowheads="1"/>
            </p:cNvSpPr>
            <p:nvPr/>
          </p:nvSpPr>
          <p:spPr bwMode="auto">
            <a:xfrm>
              <a:off x="3168" y="2288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Rectangle 24"/>
            <p:cNvSpPr>
              <a:spLocks noChangeArrowheads="1"/>
            </p:cNvSpPr>
            <p:nvPr/>
          </p:nvSpPr>
          <p:spPr bwMode="auto">
            <a:xfrm>
              <a:off x="3756" y="2288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Rectangle 28"/>
            <p:cNvSpPr>
              <a:spLocks noChangeArrowheads="1"/>
            </p:cNvSpPr>
            <p:nvPr/>
          </p:nvSpPr>
          <p:spPr bwMode="auto">
            <a:xfrm>
              <a:off x="1404" y="2896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Rectangle 31"/>
            <p:cNvSpPr>
              <a:spLocks noChangeArrowheads="1"/>
            </p:cNvSpPr>
            <p:nvPr/>
          </p:nvSpPr>
          <p:spPr bwMode="auto">
            <a:xfrm>
              <a:off x="1992" y="2896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5" name="Rectangle 34"/>
            <p:cNvSpPr>
              <a:spLocks noChangeArrowheads="1"/>
            </p:cNvSpPr>
            <p:nvPr/>
          </p:nvSpPr>
          <p:spPr bwMode="auto">
            <a:xfrm>
              <a:off x="2580" y="2896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Line 35"/>
            <p:cNvSpPr>
              <a:spLocks noChangeShapeType="1"/>
            </p:cNvSpPr>
            <p:nvPr/>
          </p:nvSpPr>
          <p:spPr bwMode="auto">
            <a:xfrm>
              <a:off x="2644" y="3088"/>
              <a:ext cx="16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7" name="Rectangle 37"/>
            <p:cNvSpPr>
              <a:spLocks noChangeArrowheads="1"/>
            </p:cNvSpPr>
            <p:nvPr/>
          </p:nvSpPr>
          <p:spPr bwMode="auto">
            <a:xfrm>
              <a:off x="3168" y="2896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8" name="Rectangle 40"/>
            <p:cNvSpPr>
              <a:spLocks noChangeArrowheads="1"/>
            </p:cNvSpPr>
            <p:nvPr/>
          </p:nvSpPr>
          <p:spPr bwMode="auto">
            <a:xfrm>
              <a:off x="3756" y="2896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9" name="Rectangle 44"/>
            <p:cNvSpPr>
              <a:spLocks noChangeArrowheads="1"/>
            </p:cNvSpPr>
            <p:nvPr/>
          </p:nvSpPr>
          <p:spPr bwMode="auto">
            <a:xfrm>
              <a:off x="1404" y="350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0" name="Rectangle 47"/>
            <p:cNvSpPr>
              <a:spLocks noChangeArrowheads="1"/>
            </p:cNvSpPr>
            <p:nvPr/>
          </p:nvSpPr>
          <p:spPr bwMode="auto">
            <a:xfrm>
              <a:off x="1992" y="350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1" name="Rectangle 50"/>
            <p:cNvSpPr>
              <a:spLocks noChangeArrowheads="1"/>
            </p:cNvSpPr>
            <p:nvPr/>
          </p:nvSpPr>
          <p:spPr bwMode="auto">
            <a:xfrm>
              <a:off x="2580" y="350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2" name="Line 51"/>
            <p:cNvSpPr>
              <a:spLocks noChangeShapeType="1"/>
            </p:cNvSpPr>
            <p:nvPr/>
          </p:nvSpPr>
          <p:spPr bwMode="auto">
            <a:xfrm>
              <a:off x="2644" y="3696"/>
              <a:ext cx="16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3" name="Rectangle 53"/>
            <p:cNvSpPr>
              <a:spLocks noChangeArrowheads="1"/>
            </p:cNvSpPr>
            <p:nvPr/>
          </p:nvSpPr>
          <p:spPr bwMode="auto">
            <a:xfrm>
              <a:off x="3168" y="350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4" name="Rectangle 56"/>
            <p:cNvSpPr>
              <a:spLocks noChangeArrowheads="1"/>
            </p:cNvSpPr>
            <p:nvPr/>
          </p:nvSpPr>
          <p:spPr bwMode="auto">
            <a:xfrm>
              <a:off x="3756" y="3504"/>
              <a:ext cx="272" cy="36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Line 59"/>
            <p:cNvSpPr>
              <a:spLocks noChangeShapeType="1"/>
            </p:cNvSpPr>
            <p:nvPr/>
          </p:nvSpPr>
          <p:spPr bwMode="auto">
            <a:xfrm>
              <a:off x="4208" y="3072"/>
              <a:ext cx="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48" name="Object 60"/>
            <p:cNvGraphicFramePr>
              <a:graphicFrameLocks noChangeAspect="1"/>
            </p:cNvGraphicFramePr>
            <p:nvPr/>
          </p:nvGraphicFramePr>
          <p:xfrm>
            <a:off x="4726" y="2995"/>
            <a:ext cx="157" cy="171"/>
          </p:xfrm>
          <a:graphic>
            <a:graphicData uri="http://schemas.openxmlformats.org/presentationml/2006/ole">
              <p:oleObj spid="_x0000_s6148" name="Equation" r:id="rId5" imgW="126720" imgH="139680" progId="Equation.DSMT4">
                <p:embed/>
              </p:oleObj>
            </a:graphicData>
          </a:graphic>
        </p:graphicFrame>
        <p:sp>
          <p:nvSpPr>
            <p:cNvPr id="6176" name="Line 61"/>
            <p:cNvSpPr>
              <a:spLocks noChangeShapeType="1"/>
            </p:cNvSpPr>
            <p:nvPr/>
          </p:nvSpPr>
          <p:spPr bwMode="auto">
            <a:xfrm flipV="1">
              <a:off x="2728" y="1928"/>
              <a:ext cx="0" cy="2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6149" name="Object 62"/>
            <p:cNvGraphicFramePr>
              <a:graphicFrameLocks noChangeAspect="1"/>
            </p:cNvGraphicFramePr>
            <p:nvPr/>
          </p:nvGraphicFramePr>
          <p:xfrm>
            <a:off x="2646" y="1589"/>
            <a:ext cx="172" cy="202"/>
          </p:xfrm>
          <a:graphic>
            <a:graphicData uri="http://schemas.openxmlformats.org/presentationml/2006/ole">
              <p:oleObj spid="_x0000_s6149" name="Equation" r:id="rId6" imgW="139680" imgH="164880" progId="Equation.DSMT4">
                <p:embed/>
              </p:oleObj>
            </a:graphicData>
          </a:graphic>
        </p:graphicFrame>
      </p:grpSp>
      <p:sp>
        <p:nvSpPr>
          <p:cNvPr id="33" name="Slide Number Placeholder 3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528638" y="0"/>
            <a:ext cx="8281987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ASM Analysis (cont.)</a:t>
            </a:r>
          </a:p>
        </p:txBody>
      </p:sp>
      <p:graphicFrame>
        <p:nvGraphicFramePr>
          <p:cNvPr id="7170" name="Object 32"/>
          <p:cNvGraphicFramePr>
            <a:graphicFrameLocks noChangeAspect="1"/>
          </p:cNvGraphicFramePr>
          <p:nvPr/>
        </p:nvGraphicFramePr>
        <p:xfrm>
          <a:off x="2462213" y="2381250"/>
          <a:ext cx="3773487" cy="1287463"/>
        </p:xfrm>
        <a:graphic>
          <a:graphicData uri="http://schemas.openxmlformats.org/presentationml/2006/ole">
            <p:oleObj spid="_x0000_s7170" name="Equation" r:id="rId4" imgW="1930320" imgH="660240" progId="Equation.DSMT4">
              <p:embed/>
            </p:oleObj>
          </a:graphicData>
        </a:graphic>
      </p:graphicFrame>
      <p:sp>
        <p:nvSpPr>
          <p:cNvPr id="7177" name="Text Box 33"/>
          <p:cNvSpPr txBox="1">
            <a:spLocks noChangeArrowheads="1"/>
          </p:cNvSpPr>
          <p:nvPr/>
        </p:nvSpPr>
        <p:spPr bwMode="auto">
          <a:xfrm>
            <a:off x="593725" y="1446213"/>
            <a:ext cx="738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Next, we apply the same procedure to the phasing in the </a:t>
            </a:r>
            <a:r>
              <a:rPr lang="en-US" i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>
                <a:solidFill>
                  <a:srgbClr val="0000FF"/>
                </a:solidFill>
              </a:rPr>
              <a:t> direction: 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A1DC6B9-79F7-4889-A348-F8EA60A9830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6338</TotalTime>
  <Words>564</Words>
  <Application>Microsoft Office PowerPoint</Application>
  <PresentationFormat>On-screen Show (4:3)</PresentationFormat>
  <Paragraphs>99</Paragraphs>
  <Slides>25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Default Design</vt:lpstr>
      <vt:lpstr>1_Default Design</vt:lpstr>
      <vt:lpstr>Equation</vt:lpstr>
      <vt:lpstr>MathType 6.0 Equation</vt:lpstr>
      <vt:lpstr>Slide 1</vt:lpstr>
      <vt:lpstr>Overview</vt:lpstr>
      <vt:lpstr>ASM Geometry</vt:lpstr>
      <vt:lpstr>ASM Analysis</vt:lpstr>
      <vt:lpstr>ASM Analysis (cont.)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Appendix</vt:lpstr>
      <vt:lpstr>Appendix (cont.)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685</cp:revision>
  <dcterms:created xsi:type="dcterms:W3CDTF">2006-06-22T19:04:50Z</dcterms:created>
  <dcterms:modified xsi:type="dcterms:W3CDTF">2016-05-06T14:44:47Z</dcterms:modified>
</cp:coreProperties>
</file>