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3" r:id="rId2"/>
    <p:sldId id="408" r:id="rId3"/>
    <p:sldId id="435" r:id="rId4"/>
    <p:sldId id="437" r:id="rId5"/>
    <p:sldId id="436" r:id="rId6"/>
    <p:sldId id="438" r:id="rId7"/>
    <p:sldId id="439" r:id="rId8"/>
    <p:sldId id="443" r:id="rId9"/>
    <p:sldId id="442" r:id="rId10"/>
    <p:sldId id="441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59" r:id="rId27"/>
    <p:sldId id="460" r:id="rId28"/>
    <p:sldId id="461" r:id="rId29"/>
    <p:sldId id="462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FFFFCC"/>
    <a:srgbClr val="00FF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4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17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34.wmf"/><Relationship Id="rId1" Type="http://schemas.openxmlformats.org/officeDocument/2006/relationships/image" Target="../media/image48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34.wmf"/><Relationship Id="rId1" Type="http://schemas.openxmlformats.org/officeDocument/2006/relationships/image" Target="../media/image51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4.wmf"/><Relationship Id="rId2" Type="http://schemas.openxmlformats.org/officeDocument/2006/relationships/image" Target="../media/image17.wmf"/><Relationship Id="rId1" Type="http://schemas.openxmlformats.org/officeDocument/2006/relationships/image" Target="../media/image76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4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D376826A-9D00-4E5B-B1D7-8AACB1E4E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0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0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4A846A-8380-49D7-BB1A-08556F44B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0D23E-DAEA-4DE2-A3A7-190EBB8B2CF5}" type="slidenum">
              <a:rPr lang="en-US"/>
              <a:pPr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28359-DF5F-4107-9DD6-BA97433B748B}" type="slidenum">
              <a:rPr lang="en-US"/>
              <a:pPr/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46BF1-66A6-4A46-AE9D-F28A30257049}" type="slidenum">
              <a:rPr lang="en-US"/>
              <a:pPr/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CEF18-F909-4868-B24D-90D923EBB7D3}" type="slidenum">
              <a:rPr lang="en-US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15CD4A-4A72-41D0-927A-E6B2F84CBC3D}" type="slidenum">
              <a:rPr lang="en-US"/>
              <a:pPr/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8E9DC-F63D-4E95-BE64-6E5F893456CD}" type="slidenum">
              <a:rPr lang="en-US"/>
              <a:pPr/>
              <a:t>14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1E0E8-AF82-40C2-9A3B-22C82A372B3A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CAFE6-9ECA-47EE-8D9F-D07C561CB43C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BD67B-1516-4B13-BA71-87CFFB4779D7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4BBB2-9838-48F5-86FA-76A77DA0D1F1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03020-30E5-4C6E-874B-E74A40036AF7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8301B-1DB4-45CE-A721-FA7628415934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BA19C-683D-4ACB-81A7-AEA00D07CD7B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3B485-1E8D-4058-BB9C-25AA81A52492}" type="slidenum">
              <a:rPr lang="en-US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213F1-6AC3-446D-BD32-EFA60754B13F}" type="slidenum">
              <a:rPr lang="en-US"/>
              <a:pPr/>
              <a:t>22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0C9C8-A045-474B-BF7F-D7F8502092CD}" type="slidenum">
              <a:rPr lang="en-US"/>
              <a:pPr/>
              <a:t>23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4A40F-F08D-4D8C-B1E9-DBE1E7D533B6}" type="slidenum">
              <a:rPr lang="en-US"/>
              <a:pPr/>
              <a:t>24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DA32B-AA61-4188-81FE-79AA2B1B804D}" type="slidenum">
              <a:rPr lang="en-US"/>
              <a:pPr/>
              <a:t>25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538A9-6CCD-4571-B01E-BB7E2A151C9D}" type="slidenum">
              <a:rPr lang="en-US"/>
              <a:pPr/>
              <a:t>26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09739-4D08-4A2C-A3DB-3A52E138636B}" type="slidenum">
              <a:rPr lang="en-US"/>
              <a:pPr/>
              <a:t>27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535B9-D28A-4544-86B8-C47CF63FB7AC}" type="slidenum">
              <a:rPr lang="en-US"/>
              <a:pPr/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F8ED9-C17B-48D2-A896-BBAA59916243}" type="slidenum">
              <a:rPr lang="en-US"/>
              <a:pPr/>
              <a:t>29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F9142-8F86-4926-AF4F-A9BD70E3D70D}" type="slidenum">
              <a:rPr lang="en-US"/>
              <a:pPr/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D7492-2484-4223-95F5-956F029D42B0}" type="slidenum">
              <a:rPr lang="en-US"/>
              <a:pPr/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01750-74D5-4722-A5C6-7D0699059F31}" type="slidenum">
              <a:rPr lang="en-US"/>
              <a:pPr/>
              <a:t>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AE8D2-3612-4CF8-96ED-59C3EE22C26B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F4FD9-DDC3-4DF8-977E-B67967A3E75A}" type="slidenum">
              <a:rPr lang="en-US"/>
              <a:pPr/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430B2-71B1-4A96-A70A-8E9637969113}" type="slidenum">
              <a:rPr lang="en-US"/>
              <a:pPr/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677F8-A108-4A35-ABF5-194396D419DA}" type="slidenum">
              <a:rPr lang="en-US"/>
              <a:pPr/>
              <a:t>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58F22E6-4E08-4E79-BDCF-E1B4A35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2875255" y="2333080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sp>
        <p:nvSpPr>
          <p:cNvPr id="30723" name="Text Box 10"/>
          <p:cNvSpPr txBox="1">
            <a:spLocks noChangeArrowheads="1"/>
          </p:cNvSpPr>
          <p:nvPr/>
        </p:nvSpPr>
        <p:spPr bwMode="auto">
          <a:xfrm>
            <a:off x="3433302" y="156790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33"/>
                </a:solidFill>
              </a:rPr>
              <a:t>Spring </a:t>
            </a:r>
            <a:r>
              <a:rPr lang="en-US" sz="2400" dirty="0" smtClean="0">
                <a:solidFill>
                  <a:srgbClr val="FF9933"/>
                </a:solidFill>
              </a:rPr>
              <a:t>2016</a:t>
            </a:r>
            <a:endParaRPr lang="en-US" sz="3200" b="0" dirty="0">
              <a:solidFill>
                <a:srgbClr val="FF9933"/>
              </a:solidFill>
            </a:endParaRPr>
          </a:p>
        </p:txBody>
      </p:sp>
      <p:sp>
        <p:nvSpPr>
          <p:cNvPr id="30724" name="Rectangle 11"/>
          <p:cNvSpPr>
            <a:spLocks noChangeArrowheads="1"/>
          </p:cNvSpPr>
          <p:nvPr/>
        </p:nvSpPr>
        <p:spPr bwMode="auto">
          <a:xfrm>
            <a:off x="35560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chemeClr val="bg1"/>
                </a:solidFill>
              </a:rPr>
              <a:t>Notes 42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345155" y="572542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30726" name="Rectangle 15"/>
          <p:cNvSpPr>
            <a:spLocks noChangeArrowheads="1"/>
          </p:cNvSpPr>
          <p:nvPr/>
        </p:nvSpPr>
        <p:spPr bwMode="auto">
          <a:xfrm>
            <a:off x="4435144" y="3928423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47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" y="395605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Text Box 21"/>
          <p:cNvSpPr txBox="1">
            <a:spLocks noChangeArrowheads="1"/>
          </p:cNvSpPr>
          <p:nvPr/>
        </p:nvSpPr>
        <p:spPr bwMode="auto">
          <a:xfrm>
            <a:off x="669925" y="15732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For </a:t>
            </a:r>
            <a:r>
              <a:rPr lang="en-US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</a:rPr>
              <a:t> &gt; </a:t>
            </a: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9218" name="Object 22"/>
          <p:cNvGraphicFramePr>
            <a:graphicFrameLocks noChangeAspect="1"/>
          </p:cNvGraphicFramePr>
          <p:nvPr/>
        </p:nvGraphicFramePr>
        <p:xfrm>
          <a:off x="2252663" y="1295400"/>
          <a:ext cx="4725987" cy="1076325"/>
        </p:xfrm>
        <a:graphic>
          <a:graphicData uri="http://schemas.openxmlformats.org/presentationml/2006/ole">
            <p:oleObj spid="_x0000_s9218" name="Equation" r:id="rId4" imgW="2120760" imgH="482400" progId="Equation.DSMT4">
              <p:embed/>
            </p:oleObj>
          </a:graphicData>
        </a:graphic>
      </p:graphicFrame>
      <p:sp>
        <p:nvSpPr>
          <p:cNvPr id="9227" name="Text Box 23"/>
          <p:cNvSpPr txBox="1">
            <a:spLocks noChangeArrowheads="1"/>
          </p:cNvSpPr>
          <p:nvPr/>
        </p:nvSpPr>
        <p:spPr bwMode="auto">
          <a:xfrm>
            <a:off x="682625" y="27543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For </a:t>
            </a:r>
            <a:r>
              <a:rPr lang="en-US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</a:rPr>
              <a:t> &lt; </a:t>
            </a: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9219" name="Object 24"/>
          <p:cNvGraphicFramePr>
            <a:graphicFrameLocks noChangeAspect="1"/>
          </p:cNvGraphicFramePr>
          <p:nvPr/>
        </p:nvGraphicFramePr>
        <p:xfrm>
          <a:off x="2162175" y="2489200"/>
          <a:ext cx="4754563" cy="1076325"/>
        </p:xfrm>
        <a:graphic>
          <a:graphicData uri="http://schemas.openxmlformats.org/presentationml/2006/ole">
            <p:oleObj spid="_x0000_s9219" name="Equation" r:id="rId5" imgW="2133360" imgH="482400" progId="Equation.DSMT4">
              <p:embed/>
            </p:oleObj>
          </a:graphicData>
        </a:graphic>
      </p:graphicFrame>
      <p:sp>
        <p:nvSpPr>
          <p:cNvPr id="9228" name="Text Box 25"/>
          <p:cNvSpPr txBox="1">
            <a:spLocks noChangeArrowheads="1"/>
          </p:cNvSpPr>
          <p:nvPr/>
        </p:nvSpPr>
        <p:spPr bwMode="auto">
          <a:xfrm>
            <a:off x="563872" y="4047610"/>
            <a:ext cx="304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Boundary condition at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z =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9220" name="Object 26"/>
          <p:cNvGraphicFramePr>
            <a:graphicFrameLocks noChangeAspect="1"/>
          </p:cNvGraphicFramePr>
          <p:nvPr/>
        </p:nvGraphicFramePr>
        <p:xfrm>
          <a:off x="1270000" y="4659313"/>
          <a:ext cx="4330700" cy="622300"/>
        </p:xfrm>
        <a:graphic>
          <a:graphicData uri="http://schemas.openxmlformats.org/presentationml/2006/ole">
            <p:oleObj spid="_x0000_s9220" name="Equation" r:id="rId6" imgW="1942920" imgH="279360" progId="Equation.DSMT4">
              <p:embed/>
            </p:oleObj>
          </a:graphicData>
        </a:graphic>
      </p:graphicFrame>
      <p:graphicFrame>
        <p:nvGraphicFramePr>
          <p:cNvPr id="9221" name="Object 27"/>
          <p:cNvGraphicFramePr>
            <a:graphicFrameLocks noChangeAspect="1"/>
          </p:cNvGraphicFramePr>
          <p:nvPr/>
        </p:nvGraphicFramePr>
        <p:xfrm>
          <a:off x="6388100" y="4837626"/>
          <a:ext cx="1889001" cy="317812"/>
        </p:xfrm>
        <a:graphic>
          <a:graphicData uri="http://schemas.openxmlformats.org/presentationml/2006/ole">
            <p:oleObj spid="_x0000_s9221" name="Equation" r:id="rId7" imgW="1054080" imgH="177480" progId="Equation.DSMT4">
              <p:embed/>
            </p:oleObj>
          </a:graphicData>
        </a:graphic>
      </p:graphicFrame>
      <p:sp>
        <p:nvSpPr>
          <p:cNvPr id="9229" name="Text Box 28"/>
          <p:cNvSpPr txBox="1">
            <a:spLocks noChangeArrowheads="1"/>
          </p:cNvSpPr>
          <p:nvPr/>
        </p:nvSpPr>
        <p:spPr bwMode="auto">
          <a:xfrm>
            <a:off x="1050925" y="5789613"/>
            <a:ext cx="720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/>
              <a:t>Note: </a:t>
            </a:r>
            <a:r>
              <a:rPr lang="en-US" b="0" dirty="0" smtClean="0"/>
              <a:t>We </a:t>
            </a:r>
            <a:r>
              <a:rPr lang="en-US" b="0" dirty="0"/>
              <a:t>only need to satisfy this over </a:t>
            </a:r>
            <a:r>
              <a:rPr lang="en-US" b="0" dirty="0">
                <a:solidFill>
                  <a:srgbClr val="FF0000"/>
                </a:solidFill>
              </a:rPr>
              <a:t>one strip</a:t>
            </a:r>
            <a:r>
              <a:rPr lang="en-US" b="0" dirty="0"/>
              <a:t>, since the BC is then automatically satisfied over the other strips.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069725" y="1608838"/>
            <a:ext cx="1101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  <a:endParaRPr lang="en-US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2139950" y="1295400"/>
          <a:ext cx="4189413" cy="1076325"/>
        </p:xfrm>
        <a:graphic>
          <a:graphicData uri="http://schemas.openxmlformats.org/presentationml/2006/ole">
            <p:oleObj spid="_x0000_s10242" name="Equation" r:id="rId4" imgW="1879560" imgH="482400" progId="Equation.DSMT4">
              <p:embed/>
            </p:oleObj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5321300" y="2409825"/>
          <a:ext cx="2349500" cy="395288"/>
        </p:xfrm>
        <a:graphic>
          <a:graphicData uri="http://schemas.openxmlformats.org/presentationml/2006/ole">
            <p:oleObj spid="_x0000_s10243" name="Equation" r:id="rId5" imgW="1054080" imgH="177480" progId="Equation.DSMT4">
              <p:embed/>
            </p:oleObj>
          </a:graphicData>
        </a:graphic>
      </p:graphicFrame>
      <p:sp>
        <p:nvSpPr>
          <p:cNvPr id="10251" name="Text Box 16"/>
          <p:cNvSpPr txBox="1">
            <a:spLocks noChangeArrowheads="1"/>
          </p:cNvSpPr>
          <p:nvPr/>
        </p:nvSpPr>
        <p:spPr bwMode="auto">
          <a:xfrm>
            <a:off x="479425" y="3427413"/>
            <a:ext cx="7959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Multiply both sides by                 and then integrate over the period.      </a:t>
            </a:r>
            <a:endParaRPr lang="en-US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0244" name="Object 17"/>
          <p:cNvGraphicFramePr>
            <a:graphicFrameLocks noChangeAspect="1"/>
          </p:cNvGraphicFramePr>
          <p:nvPr/>
        </p:nvGraphicFramePr>
        <p:xfrm>
          <a:off x="2917876" y="3393826"/>
          <a:ext cx="763476" cy="406712"/>
        </p:xfrm>
        <a:graphic>
          <a:graphicData uri="http://schemas.openxmlformats.org/presentationml/2006/ole">
            <p:oleObj spid="_x0000_s10244" name="Equation" r:id="rId6" imgW="380880" imgH="203040" progId="Equation.DSMT4">
              <p:embed/>
            </p:oleObj>
          </a:graphicData>
        </a:graphic>
      </p:graphicFrame>
      <p:graphicFrame>
        <p:nvGraphicFramePr>
          <p:cNvPr id="10245" name="Object 18"/>
          <p:cNvGraphicFramePr>
            <a:graphicFrameLocks noChangeAspect="1"/>
          </p:cNvGraphicFramePr>
          <p:nvPr/>
        </p:nvGraphicFramePr>
        <p:xfrm>
          <a:off x="830263" y="4265613"/>
          <a:ext cx="7189787" cy="1104900"/>
        </p:xfrm>
        <a:graphic>
          <a:graphicData uri="http://schemas.openxmlformats.org/presentationml/2006/ole">
            <p:oleObj spid="_x0000_s10245" name="Equation" r:id="rId7" imgW="3225600" imgH="4950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31050" y="1449512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Examine the integral:      </a:t>
            </a:r>
            <a:endParaRPr lang="en-US" sz="20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717675" y="2054225"/>
          <a:ext cx="3028950" cy="3371850"/>
        </p:xfrm>
        <a:graphic>
          <a:graphicData uri="http://schemas.openxmlformats.org/presentationml/2006/ole">
            <p:oleObj spid="_x0000_s11266" name="Equation" r:id="rId4" imgW="1358640" imgH="1511280" progId="Equation.DSMT4">
              <p:embed/>
            </p:oleObj>
          </a:graphicData>
        </a:graphic>
      </p:graphicFrame>
      <p:graphicFrame>
        <p:nvGraphicFramePr>
          <p:cNvPr id="11267" name="Object 14"/>
          <p:cNvGraphicFramePr>
            <a:graphicFrameLocks noChangeAspect="1"/>
          </p:cNvGraphicFramePr>
          <p:nvPr/>
        </p:nvGraphicFramePr>
        <p:xfrm>
          <a:off x="6456363" y="2328863"/>
          <a:ext cx="1893887" cy="776287"/>
        </p:xfrm>
        <a:graphic>
          <a:graphicData uri="http://schemas.openxmlformats.org/presentationml/2006/ole">
            <p:oleObj spid="_x0000_s11267" name="Equation" r:id="rId5" imgW="1117440" imgH="457200" progId="Equation.DSMT4">
              <p:embed/>
            </p:oleObj>
          </a:graphicData>
        </a:graphic>
      </p:graphicFrame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6438900" y="3128963"/>
          <a:ext cx="1981200" cy="776287"/>
        </p:xfrm>
        <a:graphic>
          <a:graphicData uri="http://schemas.openxmlformats.org/presentationml/2006/ole">
            <p:oleObj spid="_x0000_s11268" name="Equation" r:id="rId6" imgW="1168200" imgH="4572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492125" y="1154113"/>
            <a:ext cx="219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 we have:      </a:t>
            </a:r>
            <a:endParaRPr lang="en-US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2138363" y="1652588"/>
          <a:ext cx="4497387" cy="1050925"/>
        </p:xfrm>
        <a:graphic>
          <a:graphicData uri="http://schemas.openxmlformats.org/presentationml/2006/ole">
            <p:oleObj spid="_x0000_s12290" name="Equation" r:id="rId4" imgW="2120760" imgH="495000" progId="Equation.DSMT4">
              <p:embed/>
            </p:oleObj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1025525" y="3492500"/>
          <a:ext cx="7107238" cy="1027113"/>
        </p:xfrm>
        <a:graphic>
          <a:graphicData uri="http://schemas.openxmlformats.org/presentationml/2006/ole">
            <p:oleObj spid="_x0000_s12291" name="Equation" r:id="rId5" imgW="3429000" imgH="495000" progId="Equation.DSMT4">
              <p:embed/>
            </p:oleObj>
          </a:graphicData>
        </a:graphic>
      </p:graphicFrame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911225" y="3059113"/>
            <a:ext cx="593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  <a:endParaRPr lang="en-US" b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2292" name="Object 15"/>
          <p:cNvGraphicFramePr>
            <a:graphicFrameLocks noChangeAspect="1"/>
          </p:cNvGraphicFramePr>
          <p:nvPr/>
        </p:nvGraphicFramePr>
        <p:xfrm>
          <a:off x="3009900" y="5283200"/>
          <a:ext cx="4329113" cy="566738"/>
        </p:xfrm>
        <a:graphic>
          <a:graphicData uri="http://schemas.openxmlformats.org/presentationml/2006/ole">
            <p:oleObj spid="_x0000_s12292" name="Equation" r:id="rId6" imgW="1942920" imgH="253800" progId="Equation.DSMT4">
              <p:embed/>
            </p:oleObj>
          </a:graphicData>
        </a:graphic>
      </p:graphicFrame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1952625" y="5345113"/>
            <a:ext cx="1012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where</a:t>
            </a:r>
            <a:endParaRPr lang="en-US" b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1470025" y="988688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</a:t>
            </a:r>
            <a:endParaRPr lang="en-US" b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2609850" y="1168075"/>
          <a:ext cx="3451225" cy="1076325"/>
        </p:xfrm>
        <a:graphic>
          <a:graphicData uri="http://schemas.openxmlformats.org/presentationml/2006/ole">
            <p:oleObj spid="_x0000_s13314" name="Equation" r:id="rId4" imgW="1549080" imgH="482400" progId="Equation.DSMT4">
              <p:embed/>
            </p:oleObj>
          </a:graphicData>
        </a:graphic>
      </p:graphicFrame>
      <p:graphicFrame>
        <p:nvGraphicFramePr>
          <p:cNvPr id="13315" name="Object 13"/>
          <p:cNvGraphicFramePr>
            <a:graphicFrameLocks noChangeAspect="1"/>
          </p:cNvGraphicFramePr>
          <p:nvPr/>
        </p:nvGraphicFramePr>
        <p:xfrm>
          <a:off x="2814638" y="2552375"/>
          <a:ext cx="3168650" cy="1076325"/>
        </p:xfrm>
        <a:graphic>
          <a:graphicData uri="http://schemas.openxmlformats.org/presentationml/2006/ole">
            <p:oleObj spid="_x0000_s13315" name="Equation" r:id="rId5" imgW="1422360" imgH="482400" progId="Equation.DSMT4">
              <p:embed/>
            </p:oleObj>
          </a:graphicData>
        </a:graphic>
      </p:graphicFrame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2041525" y="2893688"/>
            <a:ext cx="454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  <a:endParaRPr lang="en-US" b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1635125" y="4257350"/>
            <a:ext cx="523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Next, we enforce the </a:t>
            </a:r>
            <a:r>
              <a:rPr lang="en-US" sz="2000" b="0">
                <a:solidFill>
                  <a:srgbClr val="FF0000"/>
                </a:solidFill>
              </a:rPr>
              <a:t>EFIE</a:t>
            </a:r>
            <a:r>
              <a:rPr lang="en-US" sz="2000" b="0">
                <a:solidFill>
                  <a:srgbClr val="0000FF"/>
                </a:solidFill>
              </a:rPr>
              <a:t> on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2400" b="0">
                <a:solidFill>
                  <a:srgbClr val="0000FF"/>
                </a:solidFill>
                <a:latin typeface="Times New Roman" pitchFamily="18" charset="0"/>
              </a:rPr>
              <a:t> = 0</a:t>
            </a:r>
            <a:r>
              <a:rPr lang="en-US" sz="2000" b="0">
                <a:solidFill>
                  <a:srgbClr val="0000FF"/>
                </a:solidFill>
              </a:rPr>
              <a:t> strip.</a:t>
            </a:r>
          </a:p>
        </p:txBody>
      </p:sp>
      <p:graphicFrame>
        <p:nvGraphicFramePr>
          <p:cNvPr id="13316" name="Object 16"/>
          <p:cNvGraphicFramePr>
            <a:graphicFrameLocks noChangeAspect="1"/>
          </p:cNvGraphicFramePr>
          <p:nvPr/>
        </p:nvGraphicFramePr>
        <p:xfrm>
          <a:off x="3076575" y="4990775"/>
          <a:ext cx="1754188" cy="566738"/>
        </p:xfrm>
        <a:graphic>
          <a:graphicData uri="http://schemas.openxmlformats.org/presentationml/2006/ole">
            <p:oleObj spid="_x0000_s13316" name="Equation" r:id="rId6" imgW="787320" imgH="253800" progId="Equation.DSMT4">
              <p:embed/>
            </p:oleObj>
          </a:graphicData>
        </a:graphic>
      </p:graphicFrame>
      <p:graphicFrame>
        <p:nvGraphicFramePr>
          <p:cNvPr id="13317" name="Object 17"/>
          <p:cNvGraphicFramePr>
            <a:graphicFrameLocks noChangeAspect="1"/>
          </p:cNvGraphicFramePr>
          <p:nvPr/>
        </p:nvGraphicFramePr>
        <p:xfrm>
          <a:off x="5194300" y="5051100"/>
          <a:ext cx="2349500" cy="395288"/>
        </p:xfrm>
        <a:graphic>
          <a:graphicData uri="http://schemas.openxmlformats.org/presentationml/2006/ole">
            <p:oleObj spid="_x0000_s13317" name="Equation" r:id="rId7" imgW="1054080" imgH="177480" progId="Equation.DSMT4">
              <p:embed/>
            </p:oleObj>
          </a:graphicData>
        </a:graphic>
      </p:graphicFrame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1241425" y="5890888"/>
            <a:ext cx="620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 EFIE is then automatically satisfied on the other strips.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5"/>
          <p:cNvGraphicFramePr>
            <a:graphicFrameLocks noChangeAspect="1"/>
          </p:cNvGraphicFramePr>
          <p:nvPr/>
        </p:nvGraphicFramePr>
        <p:xfrm>
          <a:off x="2166938" y="1919288"/>
          <a:ext cx="4454525" cy="2305050"/>
        </p:xfrm>
        <a:graphic>
          <a:graphicData uri="http://schemas.openxmlformats.org/presentationml/2006/ole">
            <p:oleObj spid="_x0000_s14338" name="Equation" r:id="rId4" imgW="2209680" imgH="1143000" progId="Equation.DSMT4">
              <p:embed/>
            </p:oleObj>
          </a:graphicData>
        </a:graphic>
      </p:graphicFrame>
      <p:graphicFrame>
        <p:nvGraphicFramePr>
          <p:cNvPr id="14339" name="Object 16"/>
          <p:cNvGraphicFramePr>
            <a:graphicFrameLocks noChangeAspect="1"/>
          </p:cNvGraphicFramePr>
          <p:nvPr/>
        </p:nvGraphicFramePr>
        <p:xfrm>
          <a:off x="1801813" y="4641850"/>
          <a:ext cx="3367087" cy="962025"/>
        </p:xfrm>
        <a:graphic>
          <a:graphicData uri="http://schemas.openxmlformats.org/presentationml/2006/ole">
            <p:oleObj spid="_x0000_s14339" name="Equation" r:id="rId5" imgW="1511280" imgH="431640" progId="Equation.DSMT4">
              <p:embed/>
            </p:oleObj>
          </a:graphicData>
        </a:graphic>
      </p:graphicFrame>
      <p:graphicFrame>
        <p:nvGraphicFramePr>
          <p:cNvPr id="14340" name="Object 17"/>
          <p:cNvGraphicFramePr>
            <a:graphicFrameLocks noChangeAspect="1"/>
          </p:cNvGraphicFramePr>
          <p:nvPr/>
        </p:nvGraphicFramePr>
        <p:xfrm>
          <a:off x="5651500" y="4886325"/>
          <a:ext cx="2349500" cy="395288"/>
        </p:xfrm>
        <a:graphic>
          <a:graphicData uri="http://schemas.openxmlformats.org/presentationml/2006/ole">
            <p:oleObj spid="_x0000_s14340" name="Equation" r:id="rId6" imgW="1054080" imgH="177480" progId="Equation.DSMT4">
              <p:embed/>
            </p:oleObj>
          </a:graphicData>
        </a:graphic>
      </p:graphicFrame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771525" y="48879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EFIE:</a:t>
            </a:r>
          </a:p>
        </p:txBody>
      </p:sp>
      <p:sp>
        <p:nvSpPr>
          <p:cNvPr id="14347" name="Text Box 21"/>
          <p:cNvSpPr txBox="1">
            <a:spLocks noChangeArrowheads="1"/>
          </p:cNvSpPr>
          <p:nvPr/>
        </p:nvSpPr>
        <p:spPr bwMode="auto">
          <a:xfrm>
            <a:off x="518020" y="1106282"/>
            <a:ext cx="421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The total electric field on the interface is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573088" y="1750738"/>
          <a:ext cx="5318125" cy="1074737"/>
        </p:xfrm>
        <a:graphic>
          <a:graphicData uri="http://schemas.openxmlformats.org/presentationml/2006/ole">
            <p:oleObj spid="_x0000_s15362" name="Equation" r:id="rId4" imgW="2387520" imgH="48240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6565900" y="2106443"/>
          <a:ext cx="1877456" cy="315870"/>
        </p:xfrm>
        <a:graphic>
          <a:graphicData uri="http://schemas.openxmlformats.org/presentationml/2006/ole">
            <p:oleObj spid="_x0000_s15363" name="Equation" r:id="rId5" imgW="1054080" imgH="177480" progId="Equation.DSMT4">
              <p:embed/>
            </p:oleObj>
          </a:graphicData>
        </a:graphic>
      </p:graphicFrame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1431925" y="5607363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530225" y="3725794"/>
            <a:ext cx="306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Introduce basis functions:</a:t>
            </a:r>
          </a:p>
        </p:txBody>
      </p:sp>
      <p:graphicFrame>
        <p:nvGraphicFramePr>
          <p:cNvPr id="15364" name="Object 13"/>
          <p:cNvGraphicFramePr>
            <a:graphicFrameLocks noChangeAspect="1"/>
          </p:cNvGraphicFramePr>
          <p:nvPr/>
        </p:nvGraphicFramePr>
        <p:xfrm>
          <a:off x="2232025" y="4373175"/>
          <a:ext cx="2914650" cy="962025"/>
        </p:xfrm>
        <a:graphic>
          <a:graphicData uri="http://schemas.openxmlformats.org/presentationml/2006/ole">
            <p:oleObj spid="_x0000_s15364" name="Equation" r:id="rId6" imgW="1307880" imgH="431640" progId="Equation.DSMT4">
              <p:embed/>
            </p:oleObj>
          </a:graphicData>
        </a:graphic>
      </p:graphicFrame>
      <p:graphicFrame>
        <p:nvGraphicFramePr>
          <p:cNvPr id="15365" name="Object 14"/>
          <p:cNvGraphicFramePr>
            <a:graphicFrameLocks noChangeAspect="1"/>
          </p:cNvGraphicFramePr>
          <p:nvPr/>
        </p:nvGraphicFramePr>
        <p:xfrm>
          <a:off x="2132013" y="5338375"/>
          <a:ext cx="3141662" cy="962025"/>
        </p:xfrm>
        <a:graphic>
          <a:graphicData uri="http://schemas.openxmlformats.org/presentationml/2006/ole">
            <p:oleObj spid="_x0000_s15365" name="Equation" r:id="rId7" imgW="1409400" imgH="431640" progId="Equation.DSMT4">
              <p:embed/>
            </p:oleObj>
          </a:graphicData>
        </a:graphic>
      </p:graphicFrame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670750" y="1140428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384175" y="1887463"/>
          <a:ext cx="6308725" cy="1074737"/>
        </p:xfrm>
        <a:graphic>
          <a:graphicData uri="http://schemas.openxmlformats.org/presentationml/2006/ole">
            <p:oleObj spid="_x0000_s16386" name="Equation" r:id="rId4" imgW="2831760" imgH="482400" progId="Equation.DSMT4">
              <p:embed/>
            </p:oleObj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6057900" y="2822500"/>
          <a:ext cx="2349500" cy="395288"/>
        </p:xfrm>
        <a:graphic>
          <a:graphicData uri="http://schemas.openxmlformats.org/presentationml/2006/ole">
            <p:oleObj spid="_x0000_s16387" name="Equation" r:id="rId5" imgW="1054080" imgH="177480" progId="Equation.DSMT4">
              <p:embed/>
            </p:oleObj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92125" y="3611488"/>
            <a:ext cx="308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Introduce testing function:</a:t>
            </a: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593725" y="1261988"/>
            <a:ext cx="1603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2449513" y="4249663"/>
          <a:ext cx="3395662" cy="1047750"/>
        </p:xfrm>
        <a:graphic>
          <a:graphicData uri="http://schemas.openxmlformats.org/presentationml/2006/ole">
            <p:oleObj spid="_x0000_s16388" name="Equation" r:id="rId6" imgW="1523880" imgH="469800" progId="Equation.DSMT4">
              <p:embed/>
            </p:oleObj>
          </a:graphicData>
        </a:graphic>
      </p:graphicFrame>
      <p:graphicFrame>
        <p:nvGraphicFramePr>
          <p:cNvPr id="16389" name="Object 15"/>
          <p:cNvGraphicFramePr>
            <a:graphicFrameLocks noChangeAspect="1"/>
          </p:cNvGraphicFramePr>
          <p:nvPr/>
        </p:nvGraphicFramePr>
        <p:xfrm>
          <a:off x="3717925" y="5549825"/>
          <a:ext cx="1670050" cy="452438"/>
        </p:xfrm>
        <a:graphic>
          <a:graphicData uri="http://schemas.openxmlformats.org/presentationml/2006/ole">
            <p:oleObj spid="_x0000_s16389" name="Equation" r:id="rId7" imgW="749160" imgH="20304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311150" y="1690800"/>
          <a:ext cx="8404225" cy="949325"/>
        </p:xfrm>
        <a:graphic>
          <a:graphicData uri="http://schemas.openxmlformats.org/presentationml/2006/ole">
            <p:oleObj spid="_x0000_s17410" name="Equation" r:id="rId4" imgW="4495680" imgH="507960" progId="Equation.DSMT4">
              <p:embed/>
            </p:oleObj>
          </a:graphicData>
        </a:graphic>
      </p:graphicFrame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1000125" y="3184638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7411" name="Object 12"/>
          <p:cNvGraphicFramePr>
            <a:graphicFrameLocks noChangeAspect="1"/>
          </p:cNvGraphicFramePr>
          <p:nvPr/>
        </p:nvGraphicFramePr>
        <p:xfrm>
          <a:off x="433388" y="3606913"/>
          <a:ext cx="8261350" cy="901700"/>
        </p:xfrm>
        <a:graphic>
          <a:graphicData uri="http://schemas.openxmlformats.org/presentationml/2006/ole">
            <p:oleObj spid="_x0000_s17411" name="Equation" r:id="rId5" imgW="4419360" imgH="482400" progId="Equation.DSMT4">
              <p:embed/>
            </p:oleObj>
          </a:graphicData>
        </a:graphic>
      </p:graphicFrame>
      <p:graphicFrame>
        <p:nvGraphicFramePr>
          <p:cNvPr id="17412" name="Object 13"/>
          <p:cNvGraphicFramePr>
            <a:graphicFrameLocks noChangeAspect="1"/>
          </p:cNvGraphicFramePr>
          <p:nvPr/>
        </p:nvGraphicFramePr>
        <p:xfrm>
          <a:off x="1506538" y="5181713"/>
          <a:ext cx="5959475" cy="901700"/>
        </p:xfrm>
        <a:graphic>
          <a:graphicData uri="http://schemas.openxmlformats.org/presentationml/2006/ole">
            <p:oleObj spid="_x0000_s17412" name="Equation" r:id="rId6" imgW="3187440" imgH="482400" progId="Equation.DSMT4">
              <p:embed/>
            </p:oleObj>
          </a:graphicData>
        </a:graphic>
      </p:graphicFrame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555625" y="1025638"/>
            <a:ext cx="1603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1177925" y="4784838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530225" y="1179513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1470025" y="1550988"/>
          <a:ext cx="5957888" cy="901700"/>
        </p:xfrm>
        <a:graphic>
          <a:graphicData uri="http://schemas.openxmlformats.org/presentationml/2006/ole">
            <p:oleObj spid="_x0000_s18434" name="Equation" r:id="rId4" imgW="3187440" imgH="482400" progId="Equation.DSMT4">
              <p:embed/>
            </p:oleObj>
          </a:graphicData>
        </a:graphic>
      </p:graphicFrame>
      <p:graphicFrame>
        <p:nvGraphicFramePr>
          <p:cNvPr id="18435" name="Object 11"/>
          <p:cNvGraphicFramePr>
            <a:graphicFrameLocks noChangeAspect="1"/>
          </p:cNvGraphicFramePr>
          <p:nvPr/>
        </p:nvGraphicFramePr>
        <p:xfrm>
          <a:off x="1392238" y="2822575"/>
          <a:ext cx="6292850" cy="949325"/>
        </p:xfrm>
        <a:graphic>
          <a:graphicData uri="http://schemas.openxmlformats.org/presentationml/2006/ole">
            <p:oleObj spid="_x0000_s18435" name="Equation" r:id="rId5" imgW="3365280" imgH="507960" progId="Equation.DSMT4">
              <p:embed/>
            </p:oleObj>
          </a:graphicData>
        </a:graphic>
      </p:graphicFrame>
      <p:graphicFrame>
        <p:nvGraphicFramePr>
          <p:cNvPr id="18436" name="Object 12"/>
          <p:cNvGraphicFramePr>
            <a:graphicFrameLocks noChangeAspect="1"/>
          </p:cNvGraphicFramePr>
          <p:nvPr/>
        </p:nvGraphicFramePr>
        <p:xfrm>
          <a:off x="2516188" y="4230688"/>
          <a:ext cx="4344987" cy="901700"/>
        </p:xfrm>
        <a:graphic>
          <a:graphicData uri="http://schemas.openxmlformats.org/presentationml/2006/ole">
            <p:oleObj spid="_x0000_s18436" name="Equation" r:id="rId6" imgW="2323800" imgH="482400" progId="Equation.DSMT4">
              <p:embed/>
            </p:oleObj>
          </a:graphicData>
        </a:graphic>
      </p:graphicFrame>
      <p:graphicFrame>
        <p:nvGraphicFramePr>
          <p:cNvPr id="18437" name="Object 13"/>
          <p:cNvGraphicFramePr>
            <a:graphicFrameLocks noChangeAspect="1"/>
          </p:cNvGraphicFramePr>
          <p:nvPr/>
        </p:nvGraphicFramePr>
        <p:xfrm>
          <a:off x="3684588" y="5319713"/>
          <a:ext cx="1755775" cy="474662"/>
        </p:xfrm>
        <a:graphic>
          <a:graphicData uri="http://schemas.openxmlformats.org/presentationml/2006/ole">
            <p:oleObj spid="_x0000_s18437" name="Equation" r:id="rId7" imgW="939600" imgH="253800" progId="Equation.DSMT4">
              <p:embed/>
            </p:oleObj>
          </a:graphicData>
        </a:graphic>
      </p:graphicFrame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1420700" y="4456938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771525" y="2576513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39387" y="0"/>
            <a:ext cx="8383979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Frequency Selective Surface (FSS)</a:t>
            </a:r>
            <a:endParaRPr lang="en-US" sz="3600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0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Text Box 1035"/>
          <p:cNvSpPr txBox="1">
            <a:spLocks noChangeArrowheads="1"/>
          </p:cNvSpPr>
          <p:nvPr/>
        </p:nvSpPr>
        <p:spPr bwMode="auto">
          <a:xfrm>
            <a:off x="1828121" y="1111436"/>
            <a:ext cx="5012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0000FF"/>
                </a:solidFill>
              </a:rPr>
              <a:t>Infinite </a:t>
            </a:r>
            <a:r>
              <a:rPr lang="en-US" sz="2400" b="0" dirty="0">
                <a:solidFill>
                  <a:srgbClr val="0000FF"/>
                </a:solidFill>
              </a:rPr>
              <a:t>Periodic </a:t>
            </a:r>
            <a:r>
              <a:rPr lang="en-US" sz="2400" b="0" dirty="0" smtClean="0">
                <a:solidFill>
                  <a:srgbClr val="0000FF"/>
                </a:solidFill>
              </a:rPr>
              <a:t>Metal Strip Grating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1035" name="Text Box 1036"/>
          <p:cNvSpPr txBox="1">
            <a:spLocks noChangeArrowheads="1"/>
          </p:cNvSpPr>
          <p:nvPr/>
        </p:nvSpPr>
        <p:spPr bwMode="auto">
          <a:xfrm>
            <a:off x="733425" y="2030413"/>
            <a:ext cx="7158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/>
              <a:t>Scattering from a 1-D array of metal strips (metal-strip grating)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5426075" y="5526088"/>
          <a:ext cx="1701800" cy="928687"/>
        </p:xfrm>
        <a:graphic>
          <a:graphicData uri="http://schemas.openxmlformats.org/presentationml/2006/ole">
            <p:oleObj spid="_x0000_s1026" name="Equation" r:id="rId4" imgW="838080" imgH="457200" progId="Equation.DSMT4">
              <p:embed/>
            </p:oleObj>
          </a:graphicData>
        </a:graphic>
      </p:graphicFrame>
      <p:grpSp>
        <p:nvGrpSpPr>
          <p:cNvPr id="1036" name="Group 1075"/>
          <p:cNvGrpSpPr>
            <a:grpSpLocks/>
          </p:cNvGrpSpPr>
          <p:nvPr/>
        </p:nvGrpSpPr>
        <p:grpSpPr bwMode="auto">
          <a:xfrm>
            <a:off x="885825" y="2741613"/>
            <a:ext cx="7753350" cy="2819400"/>
            <a:chOff x="558" y="1727"/>
            <a:chExt cx="4884" cy="1776"/>
          </a:xfrm>
        </p:grpSpPr>
        <p:graphicFrame>
          <p:nvGraphicFramePr>
            <p:cNvPr id="1027" name="Object 1025"/>
            <p:cNvGraphicFramePr>
              <a:graphicFrameLocks noChangeAspect="1"/>
            </p:cNvGraphicFramePr>
            <p:nvPr/>
          </p:nvGraphicFramePr>
          <p:xfrm>
            <a:off x="3294" y="1888"/>
            <a:ext cx="2009" cy="402"/>
          </p:xfrm>
          <a:graphic>
            <a:graphicData uri="http://schemas.openxmlformats.org/presentationml/2006/ole">
              <p:oleObj spid="_x0000_s1027" name="Equation" r:id="rId5" imgW="1333440" imgH="266400" progId="Equation.DSMT4">
                <p:embed/>
              </p:oleObj>
            </a:graphicData>
          </a:graphic>
        </p:graphicFrame>
        <p:grpSp>
          <p:nvGrpSpPr>
            <p:cNvPr id="1037" name="Group 1073"/>
            <p:cNvGrpSpPr>
              <a:grpSpLocks/>
            </p:cNvGrpSpPr>
            <p:nvPr/>
          </p:nvGrpSpPr>
          <p:grpSpPr bwMode="auto">
            <a:xfrm>
              <a:off x="558" y="1727"/>
              <a:ext cx="4884" cy="1776"/>
              <a:chOff x="558" y="1727"/>
              <a:chExt cx="4884" cy="1776"/>
            </a:xfrm>
          </p:grpSpPr>
          <p:sp>
            <p:nvSpPr>
              <p:cNvPr id="1039" name="Line 1039"/>
              <p:cNvSpPr>
                <a:spLocks noChangeShapeType="1"/>
              </p:cNvSpPr>
              <p:nvPr/>
            </p:nvSpPr>
            <p:spPr bwMode="auto">
              <a:xfrm>
                <a:off x="640" y="3064"/>
                <a:ext cx="4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Line 1040"/>
              <p:cNvSpPr>
                <a:spLocks noChangeShapeType="1"/>
              </p:cNvSpPr>
              <p:nvPr/>
            </p:nvSpPr>
            <p:spPr bwMode="auto">
              <a:xfrm>
                <a:off x="992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1041"/>
              <p:cNvSpPr>
                <a:spLocks noChangeShapeType="1"/>
              </p:cNvSpPr>
              <p:nvPr/>
            </p:nvSpPr>
            <p:spPr bwMode="auto">
              <a:xfrm>
                <a:off x="1808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Line 1042"/>
              <p:cNvSpPr>
                <a:spLocks noChangeShapeType="1"/>
              </p:cNvSpPr>
              <p:nvPr/>
            </p:nvSpPr>
            <p:spPr bwMode="auto">
              <a:xfrm>
                <a:off x="2616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Line 1043"/>
              <p:cNvSpPr>
                <a:spLocks noChangeShapeType="1"/>
              </p:cNvSpPr>
              <p:nvPr/>
            </p:nvSpPr>
            <p:spPr bwMode="auto">
              <a:xfrm>
                <a:off x="3440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1044"/>
              <p:cNvSpPr>
                <a:spLocks noChangeShapeType="1"/>
              </p:cNvSpPr>
              <p:nvPr/>
            </p:nvSpPr>
            <p:spPr bwMode="auto">
              <a:xfrm>
                <a:off x="4264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Line 1046"/>
              <p:cNvSpPr>
                <a:spLocks noChangeShapeType="1"/>
              </p:cNvSpPr>
              <p:nvPr/>
            </p:nvSpPr>
            <p:spPr bwMode="auto">
              <a:xfrm>
                <a:off x="5016" y="306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1047"/>
              <p:cNvSpPr>
                <a:spLocks noChangeShapeType="1"/>
              </p:cNvSpPr>
              <p:nvPr/>
            </p:nvSpPr>
            <p:spPr bwMode="auto">
              <a:xfrm flipV="1">
                <a:off x="2848" y="265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Text Box 1048"/>
              <p:cNvSpPr txBox="1">
                <a:spLocks noChangeArrowheads="1"/>
              </p:cNvSpPr>
              <p:nvPr/>
            </p:nvSpPr>
            <p:spPr bwMode="auto">
              <a:xfrm>
                <a:off x="5262" y="3128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048" name="Text Box 1049"/>
              <p:cNvSpPr txBox="1">
                <a:spLocks noChangeArrowheads="1"/>
              </p:cNvSpPr>
              <p:nvPr/>
            </p:nvSpPr>
            <p:spPr bwMode="auto">
              <a:xfrm>
                <a:off x="2750" y="229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1049" name="Text Box 1050"/>
              <p:cNvSpPr txBox="1">
                <a:spLocks noChangeArrowheads="1"/>
              </p:cNvSpPr>
              <p:nvPr/>
            </p:nvSpPr>
            <p:spPr bwMode="auto">
              <a:xfrm>
                <a:off x="1958" y="278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1050" name="Line 1051"/>
              <p:cNvSpPr>
                <a:spLocks noChangeShapeType="1"/>
              </p:cNvSpPr>
              <p:nvPr/>
            </p:nvSpPr>
            <p:spPr bwMode="auto">
              <a:xfrm>
                <a:off x="1208" y="320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Text Box 1052"/>
              <p:cNvSpPr txBox="1">
                <a:spLocks noChangeArrowheads="1"/>
              </p:cNvSpPr>
              <p:nvPr/>
            </p:nvSpPr>
            <p:spPr bwMode="auto">
              <a:xfrm>
                <a:off x="1518" y="327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p</a:t>
                </a:r>
              </a:p>
            </p:txBody>
          </p:sp>
          <p:grpSp>
            <p:nvGrpSpPr>
              <p:cNvPr id="1052" name="Group 1069"/>
              <p:cNvGrpSpPr>
                <a:grpSpLocks/>
              </p:cNvGrpSpPr>
              <p:nvPr/>
            </p:nvGrpSpPr>
            <p:grpSpPr bwMode="auto">
              <a:xfrm>
                <a:off x="558" y="1727"/>
                <a:ext cx="924" cy="801"/>
                <a:chOff x="758" y="1895"/>
                <a:chExt cx="924" cy="801"/>
              </a:xfrm>
            </p:grpSpPr>
            <p:sp>
              <p:nvSpPr>
                <p:cNvPr id="1055" name="AutoShape 1053"/>
                <p:cNvSpPr>
                  <a:spLocks noChangeArrowheads="1"/>
                </p:cNvSpPr>
                <p:nvPr/>
              </p:nvSpPr>
              <p:spPr bwMode="auto">
                <a:xfrm rot="2139320">
                  <a:off x="1136" y="2496"/>
                  <a:ext cx="432" cy="112"/>
                </a:xfrm>
                <a:custGeom>
                  <a:avLst/>
                  <a:gdLst>
                    <a:gd name="T0" fmla="*/ 324 w 21600"/>
                    <a:gd name="T1" fmla="*/ 0 h 21600"/>
                    <a:gd name="T2" fmla="*/ 0 w 21600"/>
                    <a:gd name="T3" fmla="*/ 56 h 21600"/>
                    <a:gd name="T4" fmla="*/ 324 w 21600"/>
                    <a:gd name="T5" fmla="*/ 112 h 21600"/>
                    <a:gd name="T6" fmla="*/ 432 w 21600"/>
                    <a:gd name="T7" fmla="*/ 56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5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054"/>
                <p:cNvSpPr>
                  <a:spLocks noChangeShapeType="1"/>
                </p:cNvSpPr>
                <p:nvPr/>
              </p:nvSpPr>
              <p:spPr bwMode="auto">
                <a:xfrm flipH="1">
                  <a:off x="1152" y="2368"/>
                  <a:ext cx="208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Line 1055"/>
                <p:cNvSpPr>
                  <a:spLocks noChangeShapeType="1"/>
                </p:cNvSpPr>
                <p:nvPr/>
              </p:nvSpPr>
              <p:spPr bwMode="auto">
                <a:xfrm flipH="1">
                  <a:off x="1208" y="2400"/>
                  <a:ext cx="208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8" name="Line 1056"/>
                <p:cNvSpPr>
                  <a:spLocks noChangeShapeType="1"/>
                </p:cNvSpPr>
                <p:nvPr/>
              </p:nvSpPr>
              <p:spPr bwMode="auto">
                <a:xfrm flipH="1">
                  <a:off x="1256" y="2448"/>
                  <a:ext cx="208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9" name="Line 1057"/>
                <p:cNvSpPr>
                  <a:spLocks noChangeShapeType="1"/>
                </p:cNvSpPr>
                <p:nvPr/>
              </p:nvSpPr>
              <p:spPr bwMode="auto">
                <a:xfrm flipV="1">
                  <a:off x="1184" y="2040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0" name="Text Box 1061"/>
                <p:cNvSpPr txBox="1">
                  <a:spLocks noChangeArrowheads="1"/>
                </p:cNvSpPr>
                <p:nvPr/>
              </p:nvSpPr>
              <p:spPr bwMode="auto">
                <a:xfrm>
                  <a:off x="1462" y="1895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i="1" u="sng">
                      <a:latin typeface="Times New Roman" pitchFamily="18" charset="0"/>
                    </a:rPr>
                    <a:t>H</a:t>
                  </a:r>
                </a:p>
              </p:txBody>
            </p:sp>
            <p:sp>
              <p:nvSpPr>
                <p:cNvPr id="1061" name="Text Box 1062"/>
                <p:cNvSpPr txBox="1">
                  <a:spLocks noChangeArrowheads="1"/>
                </p:cNvSpPr>
                <p:nvPr/>
              </p:nvSpPr>
              <p:spPr bwMode="auto">
                <a:xfrm>
                  <a:off x="758" y="2319"/>
                  <a:ext cx="2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i="1" u="sng">
                      <a:latin typeface="Times New Roman" pitchFamily="18" charset="0"/>
                    </a:rPr>
                    <a:t>E</a:t>
                  </a:r>
                </a:p>
              </p:txBody>
            </p:sp>
            <p:grpSp>
              <p:nvGrpSpPr>
                <p:cNvPr id="1062" name="Group 1065"/>
                <p:cNvGrpSpPr>
                  <a:grpSpLocks/>
                </p:cNvGrpSpPr>
                <p:nvPr/>
              </p:nvGrpSpPr>
              <p:grpSpPr bwMode="auto">
                <a:xfrm>
                  <a:off x="1014" y="2217"/>
                  <a:ext cx="195" cy="231"/>
                  <a:chOff x="3590" y="1953"/>
                  <a:chExt cx="195" cy="231"/>
                </a:xfrm>
              </p:grpSpPr>
              <p:sp>
                <p:nvSpPr>
                  <p:cNvPr id="1063" name="Oval 1058"/>
                  <p:cNvSpPr>
                    <a:spLocks noChangeArrowheads="1"/>
                  </p:cNvSpPr>
                  <p:nvPr/>
                </p:nvSpPr>
                <p:spPr bwMode="auto">
                  <a:xfrm>
                    <a:off x="3624" y="2024"/>
                    <a:ext cx="128" cy="128"/>
                  </a:xfrm>
                  <a:prstGeom prst="ellipse">
                    <a:avLst/>
                  </a:prstGeom>
                  <a:solidFill>
                    <a:srgbClr val="FFFF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4" name="Text Box 10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0" y="1953"/>
                    <a:ext cx="195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ym typeface="Symbol" pitchFamily="18" charset="2"/>
                      </a:rPr>
                      <a:t></a:t>
                    </a:r>
                  </a:p>
                </p:txBody>
              </p:sp>
            </p:grpSp>
          </p:grpSp>
          <p:sp>
            <p:nvSpPr>
              <p:cNvPr id="1053" name="Line 1070"/>
              <p:cNvSpPr>
                <a:spLocks noChangeShapeType="1"/>
              </p:cNvSpPr>
              <p:nvPr/>
            </p:nvSpPr>
            <p:spPr bwMode="auto">
              <a:xfrm>
                <a:off x="1376" y="253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1071"/>
              <p:cNvSpPr>
                <a:spLocks noChangeShapeType="1"/>
              </p:cNvSpPr>
              <p:nvPr/>
            </p:nvSpPr>
            <p:spPr bwMode="auto">
              <a:xfrm flipV="1">
                <a:off x="1760" y="2248"/>
                <a:ext cx="0" cy="5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8" name="Object 1026"/>
              <p:cNvGraphicFramePr>
                <a:graphicFrameLocks noChangeAspect="1"/>
              </p:cNvGraphicFramePr>
              <p:nvPr/>
            </p:nvGraphicFramePr>
            <p:xfrm>
              <a:off x="1857" y="2444"/>
              <a:ext cx="162" cy="227"/>
            </p:xfrm>
            <a:graphic>
              <a:graphicData uri="http://schemas.openxmlformats.org/presentationml/2006/ole">
                <p:oleObj spid="_x0000_s1028" name="Equation" r:id="rId6" imgW="126720" imgH="177480" progId="Equation.DSMT4">
                  <p:embed/>
                </p:oleObj>
              </a:graphicData>
            </a:graphic>
          </p:graphicFrame>
        </p:grpSp>
        <p:sp>
          <p:nvSpPr>
            <p:cNvPr id="1038" name="Freeform 1074"/>
            <p:cNvSpPr>
              <a:spLocks/>
            </p:cNvSpPr>
            <p:nvPr/>
          </p:nvSpPr>
          <p:spPr bwMode="auto">
            <a:xfrm>
              <a:off x="1552" y="2496"/>
              <a:ext cx="208" cy="160"/>
            </a:xfrm>
            <a:custGeom>
              <a:avLst/>
              <a:gdLst>
                <a:gd name="T0" fmla="*/ 208 w 208"/>
                <a:gd name="T1" fmla="*/ 0 h 160"/>
                <a:gd name="T2" fmla="*/ 136 w 208"/>
                <a:gd name="T3" fmla="*/ 8 h 160"/>
                <a:gd name="T4" fmla="*/ 64 w 208"/>
                <a:gd name="T5" fmla="*/ 40 h 160"/>
                <a:gd name="T6" fmla="*/ 16 w 208"/>
                <a:gd name="T7" fmla="*/ 104 h 160"/>
                <a:gd name="T8" fmla="*/ 0 w 208"/>
                <a:gd name="T9" fmla="*/ 160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8"/>
                <a:gd name="T16" fmla="*/ 0 h 160"/>
                <a:gd name="T17" fmla="*/ 208 w 208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8" h="160">
                  <a:moveTo>
                    <a:pt x="208" y="0"/>
                  </a:moveTo>
                  <a:cubicBezTo>
                    <a:pt x="196" y="1"/>
                    <a:pt x="160" y="1"/>
                    <a:pt x="136" y="8"/>
                  </a:cubicBezTo>
                  <a:cubicBezTo>
                    <a:pt x="112" y="15"/>
                    <a:pt x="84" y="24"/>
                    <a:pt x="64" y="40"/>
                  </a:cubicBezTo>
                  <a:cubicBezTo>
                    <a:pt x="44" y="56"/>
                    <a:pt x="27" y="84"/>
                    <a:pt x="16" y="104"/>
                  </a:cubicBezTo>
                  <a:cubicBezTo>
                    <a:pt x="5" y="124"/>
                    <a:pt x="2" y="142"/>
                    <a:pt x="0" y="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52739" y="1155762"/>
            <a:ext cx="20271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We can then write</a:t>
            </a: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3313113" y="1636713"/>
          <a:ext cx="1660525" cy="806450"/>
        </p:xfrm>
        <a:graphic>
          <a:graphicData uri="http://schemas.openxmlformats.org/presentationml/2006/ole">
            <p:oleObj spid="_x0000_s19458" name="Equation" r:id="rId4" imgW="888840" imgH="431640" progId="Equation.DSMT4">
              <p:embed/>
            </p:oleObj>
          </a:graphicData>
        </a:graphic>
      </p:graphicFrame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2740025" y="3021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9459" name="Object 14"/>
          <p:cNvGraphicFramePr>
            <a:graphicFrameLocks noChangeAspect="1"/>
          </p:cNvGraphicFramePr>
          <p:nvPr/>
        </p:nvGraphicFramePr>
        <p:xfrm>
          <a:off x="3344863" y="3454400"/>
          <a:ext cx="1851025" cy="473075"/>
        </p:xfrm>
        <a:graphic>
          <a:graphicData uri="http://schemas.openxmlformats.org/presentationml/2006/ole">
            <p:oleObj spid="_x0000_s19459" name="Equation" r:id="rId5" imgW="990360" imgH="253800" progId="Equation.DSMT4">
              <p:embed/>
            </p:oleObj>
          </a:graphicData>
        </a:graphic>
      </p:graphicFrame>
      <p:sp>
        <p:nvSpPr>
          <p:cNvPr id="19466" name="Text Box 15"/>
          <p:cNvSpPr txBox="1">
            <a:spLocks noChangeArrowheads="1"/>
          </p:cNvSpPr>
          <p:nvPr/>
        </p:nvSpPr>
        <p:spPr bwMode="auto">
          <a:xfrm>
            <a:off x="784225" y="4689475"/>
            <a:ext cx="754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This is an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M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 M</a:t>
            </a:r>
            <a:r>
              <a:rPr lang="en-US" sz="2000" b="0" dirty="0">
                <a:solidFill>
                  <a:srgbClr val="0000FF"/>
                </a:solidFill>
              </a:rPr>
              <a:t>  matrix equation for the unknown coefficients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400" b="0" i="1" baseline="-25000" dirty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555625" y="1349375"/>
            <a:ext cx="346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FF0000"/>
                </a:solidFill>
              </a:rPr>
              <a:t>Approximate solution: </a:t>
            </a:r>
            <a:r>
              <a:rPr lang="en-US" sz="2400" b="0" i="1">
                <a:solidFill>
                  <a:srgbClr val="FF0000"/>
                </a:solidFill>
                <a:latin typeface="Times New Roman" pitchFamily="18" charset="0"/>
              </a:rPr>
              <a:t>M = </a:t>
            </a:r>
            <a:r>
              <a:rPr lang="en-US" sz="2400" b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1317625" y="2525713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Choose:</a:t>
            </a:r>
          </a:p>
        </p:txBody>
      </p:sp>
      <p:graphicFrame>
        <p:nvGraphicFramePr>
          <p:cNvPr id="20482" name="Object 13"/>
          <p:cNvGraphicFramePr>
            <a:graphicFrameLocks noChangeAspect="1"/>
          </p:cNvGraphicFramePr>
          <p:nvPr/>
        </p:nvGraphicFramePr>
        <p:xfrm>
          <a:off x="1755775" y="3063875"/>
          <a:ext cx="3606800" cy="1304925"/>
        </p:xfrm>
        <a:graphic>
          <a:graphicData uri="http://schemas.openxmlformats.org/presentationml/2006/ole">
            <p:oleObj spid="_x0000_s20482" name="Equation" r:id="rId4" imgW="1930320" imgH="698400" progId="Equation.DSMT4">
              <p:embed/>
            </p:oleObj>
          </a:graphicData>
        </a:graphic>
      </p:graphicFrame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1241425" y="4735513"/>
            <a:ext cx="654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(</a:t>
            </a:r>
            <a:r>
              <a:rPr lang="en-US" sz="2000" b="0" dirty="0" err="1">
                <a:solidFill>
                  <a:srgbClr val="0000FF"/>
                </a:solidFill>
              </a:rPr>
              <a:t>Galerkin’s</a:t>
            </a:r>
            <a:r>
              <a:rPr lang="en-US" sz="2000" b="0" dirty="0">
                <a:solidFill>
                  <a:srgbClr val="0000FF"/>
                </a:solidFill>
              </a:rPr>
              <a:t> method with a single Maxwell basis function.)</a:t>
            </a:r>
          </a:p>
        </p:txBody>
      </p:sp>
      <p:graphicFrame>
        <p:nvGraphicFramePr>
          <p:cNvPr id="20483" name="Object 15"/>
          <p:cNvGraphicFramePr>
            <a:graphicFrameLocks noChangeAspect="1"/>
          </p:cNvGraphicFramePr>
          <p:nvPr/>
        </p:nvGraphicFramePr>
        <p:xfrm>
          <a:off x="2667000" y="5472113"/>
          <a:ext cx="3179763" cy="806450"/>
        </p:xfrm>
        <a:graphic>
          <a:graphicData uri="http://schemas.openxmlformats.org/presentationml/2006/ole">
            <p:oleObj spid="_x0000_s20483" name="Equation" r:id="rId5" imgW="1701720" imgH="431640" progId="Equation.DSMT4">
              <p:embed/>
            </p:oleObj>
          </a:graphicData>
        </a:graphic>
      </p:graphicFrame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5635625" y="3465513"/>
            <a:ext cx="2941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(accurate for narrow strips)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12"/>
          <p:cNvGraphicFramePr>
            <a:graphicFrameLocks noChangeAspect="1"/>
          </p:cNvGraphicFramePr>
          <p:nvPr/>
        </p:nvGraphicFramePr>
        <p:xfrm>
          <a:off x="3268663" y="1244600"/>
          <a:ext cx="1851025" cy="473075"/>
        </p:xfrm>
        <a:graphic>
          <a:graphicData uri="http://schemas.openxmlformats.org/presentationml/2006/ole">
            <p:oleObj spid="_x0000_s21506" name="Equation" r:id="rId4" imgW="990360" imgH="253800" progId="Equation.DSMT4">
              <p:embed/>
            </p:oleObj>
          </a:graphicData>
        </a:graphic>
      </p:graphicFrame>
      <p:graphicFrame>
        <p:nvGraphicFramePr>
          <p:cNvPr id="21507" name="Object 13"/>
          <p:cNvGraphicFramePr>
            <a:graphicFrameLocks noChangeAspect="1"/>
          </p:cNvGraphicFramePr>
          <p:nvPr/>
        </p:nvGraphicFramePr>
        <p:xfrm>
          <a:off x="3651250" y="2741613"/>
          <a:ext cx="1185863" cy="425450"/>
        </p:xfrm>
        <a:graphic>
          <a:graphicData uri="http://schemas.openxmlformats.org/presentationml/2006/ole">
            <p:oleObj spid="_x0000_s21507" name="Equation" r:id="rId5" imgW="634680" imgH="228600" progId="Equation.DSMT4">
              <p:embed/>
            </p:oleObj>
          </a:graphicData>
        </a:graphic>
      </p:graphicFrame>
      <p:sp>
        <p:nvSpPr>
          <p:cNvPr id="21513" name="AutoShape 14"/>
          <p:cNvSpPr>
            <a:spLocks noChangeArrowheads="1"/>
          </p:cNvSpPr>
          <p:nvPr/>
        </p:nvSpPr>
        <p:spPr bwMode="auto">
          <a:xfrm>
            <a:off x="4051300" y="1993900"/>
            <a:ext cx="355600" cy="5334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15"/>
          <p:cNvGraphicFramePr>
            <a:graphicFrameLocks noChangeAspect="1"/>
          </p:cNvGraphicFramePr>
          <p:nvPr/>
        </p:nvGraphicFramePr>
        <p:xfrm>
          <a:off x="3719513" y="3644900"/>
          <a:ext cx="973137" cy="804863"/>
        </p:xfrm>
        <a:graphic>
          <a:graphicData uri="http://schemas.openxmlformats.org/presentationml/2006/ole">
            <p:oleObj spid="_x0000_s21508" name="Equation" r:id="rId6" imgW="520560" imgH="431640" progId="Equation.DSMT4">
              <p:embed/>
            </p:oleObj>
          </a:graphicData>
        </a:graphic>
      </p:graphicFrame>
      <p:sp>
        <p:nvSpPr>
          <p:cNvPr id="21514" name="Text Box 16"/>
          <p:cNvSpPr txBox="1">
            <a:spLocks noChangeArrowheads="1"/>
          </p:cNvSpPr>
          <p:nvPr/>
        </p:nvSpPr>
        <p:spPr bwMode="auto">
          <a:xfrm>
            <a:off x="2994025" y="3846513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936625" y="1241863"/>
            <a:ext cx="1774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22530" name="Object 13"/>
          <p:cNvGraphicFramePr>
            <a:graphicFrameLocks noChangeAspect="1"/>
          </p:cNvGraphicFramePr>
          <p:nvPr/>
        </p:nvGraphicFramePr>
        <p:xfrm>
          <a:off x="2014538" y="1797488"/>
          <a:ext cx="4154487" cy="1325562"/>
        </p:xfrm>
        <a:graphic>
          <a:graphicData uri="http://schemas.openxmlformats.org/presentationml/2006/ole">
            <p:oleObj spid="_x0000_s22530" name="Equation" r:id="rId4" imgW="2222280" imgH="711000" progId="Equation.DSMT4">
              <p:embed/>
            </p:oleObj>
          </a:graphicData>
        </a:graphic>
      </p:graphicFrame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758825" y="3540563"/>
            <a:ext cx="1774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which becomes</a:t>
            </a:r>
          </a:p>
        </p:txBody>
      </p:sp>
      <p:graphicFrame>
        <p:nvGraphicFramePr>
          <p:cNvPr id="22531" name="Object 15"/>
          <p:cNvGraphicFramePr>
            <a:graphicFrameLocks noChangeAspect="1"/>
          </p:cNvGraphicFramePr>
          <p:nvPr/>
        </p:nvGraphicFramePr>
        <p:xfrm>
          <a:off x="1990725" y="3727888"/>
          <a:ext cx="4533900" cy="1657350"/>
        </p:xfrm>
        <a:graphic>
          <a:graphicData uri="http://schemas.openxmlformats.org/presentationml/2006/ole">
            <p:oleObj spid="_x0000_s22531" name="Equation" r:id="rId5" imgW="2425680" imgH="8888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1019753" y="1182482"/>
            <a:ext cx="5750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Since the Bessel function is an even function, we have</a:t>
            </a:r>
          </a:p>
        </p:txBody>
      </p:sp>
      <p:graphicFrame>
        <p:nvGraphicFramePr>
          <p:cNvPr id="23554" name="Object 10"/>
          <p:cNvGraphicFramePr>
            <a:graphicFrameLocks noChangeAspect="1"/>
          </p:cNvGraphicFramePr>
          <p:nvPr/>
        </p:nvGraphicFramePr>
        <p:xfrm>
          <a:off x="2693988" y="1849938"/>
          <a:ext cx="3227387" cy="1657350"/>
        </p:xfrm>
        <a:graphic>
          <a:graphicData uri="http://schemas.openxmlformats.org/presentationml/2006/ole">
            <p:oleObj spid="_x0000_s23554" name="Equation" r:id="rId4" imgW="1726920" imgH="888840" progId="Equation.DSMT4">
              <p:embed/>
            </p:oleObj>
          </a:graphicData>
        </a:graphic>
      </p:graphicFrame>
      <p:graphicFrame>
        <p:nvGraphicFramePr>
          <p:cNvPr id="23555" name="Object 11"/>
          <p:cNvGraphicFramePr>
            <a:graphicFrameLocks noChangeAspect="1"/>
          </p:cNvGraphicFramePr>
          <p:nvPr/>
        </p:nvGraphicFramePr>
        <p:xfrm>
          <a:off x="2834513" y="4357440"/>
          <a:ext cx="3227387" cy="1657350"/>
        </p:xfrm>
        <a:graphic>
          <a:graphicData uri="http://schemas.openxmlformats.org/presentationml/2006/ole">
            <p:oleObj spid="_x0000_s23555" name="Equation" r:id="rId5" imgW="1726920" imgH="888840" progId="Equation.DSMT4">
              <p:embed/>
            </p:oleObj>
          </a:graphicData>
        </a:graphic>
      </p:graphicFrame>
      <p:sp>
        <p:nvSpPr>
          <p:cNvPr id="23561" name="Text Box 12"/>
          <p:cNvSpPr txBox="1">
            <a:spLocks noChangeArrowheads="1"/>
          </p:cNvSpPr>
          <p:nvPr/>
        </p:nvSpPr>
        <p:spPr bwMode="auto">
          <a:xfrm>
            <a:off x="2206625" y="3758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1471014" y="1016236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Recall that</a:t>
            </a:r>
          </a:p>
        </p:txBody>
      </p:sp>
      <p:graphicFrame>
        <p:nvGraphicFramePr>
          <p:cNvPr id="24578" name="Object 11"/>
          <p:cNvGraphicFramePr>
            <a:graphicFrameLocks noChangeAspect="1"/>
          </p:cNvGraphicFramePr>
          <p:nvPr/>
        </p:nvGraphicFramePr>
        <p:xfrm>
          <a:off x="3011488" y="1150163"/>
          <a:ext cx="3219450" cy="1958975"/>
        </p:xfrm>
        <a:graphic>
          <a:graphicData uri="http://schemas.openxmlformats.org/presentationml/2006/ole">
            <p:oleObj spid="_x0000_s24578" name="Equation" r:id="rId4" imgW="1587240" imgH="965160" progId="Equation.DSMT4">
              <p:embed/>
            </p:oleObj>
          </a:graphicData>
        </a:graphic>
      </p:graphicFrame>
      <p:graphicFrame>
        <p:nvGraphicFramePr>
          <p:cNvPr id="24579" name="Object 13"/>
          <p:cNvGraphicFramePr>
            <a:graphicFrameLocks noChangeAspect="1"/>
          </p:cNvGraphicFramePr>
          <p:nvPr/>
        </p:nvGraphicFramePr>
        <p:xfrm>
          <a:off x="1497013" y="3464738"/>
          <a:ext cx="5740400" cy="1906587"/>
        </p:xfrm>
        <a:graphic>
          <a:graphicData uri="http://schemas.openxmlformats.org/presentationml/2006/ole">
            <p:oleObj spid="_x0000_s24579" name="Equation" r:id="rId5" imgW="3060360" imgH="1015920" progId="Equation.DSMT4">
              <p:embed/>
            </p:oleObj>
          </a:graphicData>
        </a:graphic>
      </p:graphicFrame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1038225" y="3398063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551172" y="5744132"/>
            <a:ext cx="8105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Note:  The summation index has been changed to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b="0" dirty="0">
                <a:solidFill>
                  <a:srgbClr val="0000FF"/>
                </a:solidFill>
              </a:rPr>
              <a:t> to avoid confusion with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2294000" y="1630795"/>
          <a:ext cx="4365625" cy="2105025"/>
        </p:xfrm>
        <a:graphic>
          <a:graphicData uri="http://schemas.openxmlformats.org/presentationml/2006/ole">
            <p:oleObj spid="_x0000_s25602" name="Equation" r:id="rId4" imgW="2108160" imgH="1015920" progId="Equation.DSMT4">
              <p:embed/>
            </p:oleObj>
          </a:graphicData>
        </a:graphic>
      </p:graphicFrame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1371229" y="1014908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1241425" y="47355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For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2746375" y="4491925"/>
          <a:ext cx="4017963" cy="962025"/>
        </p:xfrm>
        <a:graphic>
          <a:graphicData uri="http://schemas.openxmlformats.org/presentationml/2006/ole">
            <p:oleObj spid="_x0000_s25603" name="Equation" r:id="rId5" imgW="1803240" imgH="431640" progId="Equation.DSMT4">
              <p:embed/>
            </p:oleObj>
          </a:graphicData>
        </a:graphic>
      </p:graphicFrame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1228725" y="58023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For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25604" name="Object 14"/>
          <p:cNvGraphicFramePr>
            <a:graphicFrameLocks noChangeAspect="1"/>
          </p:cNvGraphicFramePr>
          <p:nvPr/>
        </p:nvGraphicFramePr>
        <p:xfrm>
          <a:off x="2695575" y="5594350"/>
          <a:ext cx="4017963" cy="962025"/>
        </p:xfrm>
        <a:graphic>
          <a:graphicData uri="http://schemas.openxmlformats.org/presentationml/2006/ole">
            <p:oleObj spid="_x0000_s25604" name="Equation" r:id="rId6" imgW="1803240" imgH="43164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9" name="Text Box 8"/>
          <p:cNvSpPr txBox="1">
            <a:spLocks noChangeArrowheads="1"/>
          </p:cNvSpPr>
          <p:nvPr/>
        </p:nvSpPr>
        <p:spPr bwMode="auto">
          <a:xfrm>
            <a:off x="898525" y="1217613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FF0000"/>
                </a:solidFill>
              </a:rPr>
              <a:t>Grating Waves</a:t>
            </a:r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2209800" y="1593850"/>
          <a:ext cx="4075113" cy="962025"/>
        </p:xfrm>
        <a:graphic>
          <a:graphicData uri="http://schemas.openxmlformats.org/presentationml/2006/ole">
            <p:oleObj spid="_x0000_s26626" name="Equation" r:id="rId4" imgW="1828800" imgH="431640" progId="Equation.DSMT4">
              <p:embed/>
            </p:oleObj>
          </a:graphicData>
        </a:graphic>
      </p:graphicFrame>
      <p:grpSp>
        <p:nvGrpSpPr>
          <p:cNvPr id="26640" name="Group 54"/>
          <p:cNvGrpSpPr>
            <a:grpSpLocks/>
          </p:cNvGrpSpPr>
          <p:nvPr/>
        </p:nvGrpSpPr>
        <p:grpSpPr bwMode="auto">
          <a:xfrm>
            <a:off x="885825" y="2741613"/>
            <a:ext cx="7753350" cy="3598862"/>
            <a:chOff x="558" y="1727"/>
            <a:chExt cx="4884" cy="2267"/>
          </a:xfrm>
        </p:grpSpPr>
        <p:grpSp>
          <p:nvGrpSpPr>
            <p:cNvPr id="26643" name="Group 10"/>
            <p:cNvGrpSpPr>
              <a:grpSpLocks/>
            </p:cNvGrpSpPr>
            <p:nvPr/>
          </p:nvGrpSpPr>
          <p:grpSpPr bwMode="auto">
            <a:xfrm>
              <a:off x="558" y="1727"/>
              <a:ext cx="4884" cy="1776"/>
              <a:chOff x="558" y="1727"/>
              <a:chExt cx="4884" cy="1776"/>
            </a:xfrm>
          </p:grpSpPr>
          <p:sp>
            <p:nvSpPr>
              <p:cNvPr id="26648" name="Line 11"/>
              <p:cNvSpPr>
                <a:spLocks noChangeShapeType="1"/>
              </p:cNvSpPr>
              <p:nvPr/>
            </p:nvSpPr>
            <p:spPr bwMode="auto">
              <a:xfrm>
                <a:off x="640" y="3064"/>
                <a:ext cx="4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Line 12"/>
              <p:cNvSpPr>
                <a:spLocks noChangeShapeType="1"/>
              </p:cNvSpPr>
              <p:nvPr/>
            </p:nvSpPr>
            <p:spPr bwMode="auto">
              <a:xfrm>
                <a:off x="992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Line 13"/>
              <p:cNvSpPr>
                <a:spLocks noChangeShapeType="1"/>
              </p:cNvSpPr>
              <p:nvPr/>
            </p:nvSpPr>
            <p:spPr bwMode="auto">
              <a:xfrm>
                <a:off x="1808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Line 14"/>
              <p:cNvSpPr>
                <a:spLocks noChangeShapeType="1"/>
              </p:cNvSpPr>
              <p:nvPr/>
            </p:nvSpPr>
            <p:spPr bwMode="auto">
              <a:xfrm>
                <a:off x="2616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Line 15"/>
              <p:cNvSpPr>
                <a:spLocks noChangeShapeType="1"/>
              </p:cNvSpPr>
              <p:nvPr/>
            </p:nvSpPr>
            <p:spPr bwMode="auto">
              <a:xfrm>
                <a:off x="3440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Line 16"/>
              <p:cNvSpPr>
                <a:spLocks noChangeShapeType="1"/>
              </p:cNvSpPr>
              <p:nvPr/>
            </p:nvSpPr>
            <p:spPr bwMode="auto">
              <a:xfrm>
                <a:off x="4264" y="3064"/>
                <a:ext cx="472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Line 17"/>
              <p:cNvSpPr>
                <a:spLocks noChangeShapeType="1"/>
              </p:cNvSpPr>
              <p:nvPr/>
            </p:nvSpPr>
            <p:spPr bwMode="auto">
              <a:xfrm>
                <a:off x="5016" y="306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Line 18"/>
              <p:cNvSpPr>
                <a:spLocks noChangeShapeType="1"/>
              </p:cNvSpPr>
              <p:nvPr/>
            </p:nvSpPr>
            <p:spPr bwMode="auto">
              <a:xfrm flipV="1">
                <a:off x="2848" y="265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6" name="Text Box 19"/>
              <p:cNvSpPr txBox="1">
                <a:spLocks noChangeArrowheads="1"/>
              </p:cNvSpPr>
              <p:nvPr/>
            </p:nvSpPr>
            <p:spPr bwMode="auto">
              <a:xfrm>
                <a:off x="5262" y="3128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6657" name="Text Box 20"/>
              <p:cNvSpPr txBox="1">
                <a:spLocks noChangeArrowheads="1"/>
              </p:cNvSpPr>
              <p:nvPr/>
            </p:nvSpPr>
            <p:spPr bwMode="auto">
              <a:xfrm>
                <a:off x="2750" y="229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26658" name="Text Box 21"/>
              <p:cNvSpPr txBox="1">
                <a:spLocks noChangeArrowheads="1"/>
              </p:cNvSpPr>
              <p:nvPr/>
            </p:nvSpPr>
            <p:spPr bwMode="auto">
              <a:xfrm>
                <a:off x="1958" y="278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26659" name="Line 22"/>
              <p:cNvSpPr>
                <a:spLocks noChangeShapeType="1"/>
              </p:cNvSpPr>
              <p:nvPr/>
            </p:nvSpPr>
            <p:spPr bwMode="auto">
              <a:xfrm>
                <a:off x="1208" y="320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Text Box 23"/>
              <p:cNvSpPr txBox="1">
                <a:spLocks noChangeArrowheads="1"/>
              </p:cNvSpPr>
              <p:nvPr/>
            </p:nvSpPr>
            <p:spPr bwMode="auto">
              <a:xfrm>
                <a:off x="1518" y="327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p</a:t>
                </a:r>
              </a:p>
            </p:txBody>
          </p:sp>
          <p:grpSp>
            <p:nvGrpSpPr>
              <p:cNvPr id="26661" name="Group 24"/>
              <p:cNvGrpSpPr>
                <a:grpSpLocks/>
              </p:cNvGrpSpPr>
              <p:nvPr/>
            </p:nvGrpSpPr>
            <p:grpSpPr bwMode="auto">
              <a:xfrm>
                <a:off x="558" y="1727"/>
                <a:ext cx="924" cy="801"/>
                <a:chOff x="758" y="1895"/>
                <a:chExt cx="924" cy="801"/>
              </a:xfrm>
            </p:grpSpPr>
            <p:sp>
              <p:nvSpPr>
                <p:cNvPr id="26664" name="AutoShape 25"/>
                <p:cNvSpPr>
                  <a:spLocks noChangeArrowheads="1"/>
                </p:cNvSpPr>
                <p:nvPr/>
              </p:nvSpPr>
              <p:spPr bwMode="auto">
                <a:xfrm rot="2139320">
                  <a:off x="1136" y="2496"/>
                  <a:ext cx="432" cy="112"/>
                </a:xfrm>
                <a:custGeom>
                  <a:avLst/>
                  <a:gdLst>
                    <a:gd name="T0" fmla="*/ 324 w 21600"/>
                    <a:gd name="T1" fmla="*/ 0 h 21600"/>
                    <a:gd name="T2" fmla="*/ 0 w 21600"/>
                    <a:gd name="T3" fmla="*/ 56 h 21600"/>
                    <a:gd name="T4" fmla="*/ 324 w 21600"/>
                    <a:gd name="T5" fmla="*/ 112 h 21600"/>
                    <a:gd name="T6" fmla="*/ 432 w 21600"/>
                    <a:gd name="T7" fmla="*/ 56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5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5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152" y="2368"/>
                  <a:ext cx="208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6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208" y="2400"/>
                  <a:ext cx="208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256" y="2448"/>
                  <a:ext cx="208" cy="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8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184" y="2040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462" y="1895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i="1" u="sng">
                      <a:latin typeface="Times New Roman" pitchFamily="18" charset="0"/>
                    </a:rPr>
                    <a:t>H</a:t>
                  </a:r>
                </a:p>
              </p:txBody>
            </p:sp>
            <p:sp>
              <p:nvSpPr>
                <p:cNvPr id="2667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758" y="2319"/>
                  <a:ext cx="2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i="1" u="sng">
                      <a:latin typeface="Times New Roman" pitchFamily="18" charset="0"/>
                    </a:rPr>
                    <a:t>E</a:t>
                  </a:r>
                </a:p>
              </p:txBody>
            </p:sp>
            <p:grpSp>
              <p:nvGrpSpPr>
                <p:cNvPr id="26671" name="Group 32"/>
                <p:cNvGrpSpPr>
                  <a:grpSpLocks/>
                </p:cNvGrpSpPr>
                <p:nvPr/>
              </p:nvGrpSpPr>
              <p:grpSpPr bwMode="auto">
                <a:xfrm>
                  <a:off x="1014" y="2217"/>
                  <a:ext cx="195" cy="231"/>
                  <a:chOff x="3590" y="1953"/>
                  <a:chExt cx="195" cy="231"/>
                </a:xfrm>
              </p:grpSpPr>
              <p:sp>
                <p:nvSpPr>
                  <p:cNvPr id="26672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624" y="2024"/>
                    <a:ext cx="128" cy="128"/>
                  </a:xfrm>
                  <a:prstGeom prst="ellipse">
                    <a:avLst/>
                  </a:prstGeom>
                  <a:solidFill>
                    <a:srgbClr val="FFFF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3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0" y="1953"/>
                    <a:ext cx="195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ym typeface="Symbol" pitchFamily="18" charset="2"/>
                      </a:rPr>
                      <a:t></a:t>
                    </a:r>
                  </a:p>
                </p:txBody>
              </p:sp>
            </p:grpSp>
          </p:grpSp>
          <p:sp>
            <p:nvSpPr>
              <p:cNvPr id="26662" name="Line 35"/>
              <p:cNvSpPr>
                <a:spLocks noChangeShapeType="1"/>
              </p:cNvSpPr>
              <p:nvPr/>
            </p:nvSpPr>
            <p:spPr bwMode="auto">
              <a:xfrm>
                <a:off x="1376" y="253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Line 36"/>
              <p:cNvSpPr>
                <a:spLocks noChangeShapeType="1"/>
              </p:cNvSpPr>
              <p:nvPr/>
            </p:nvSpPr>
            <p:spPr bwMode="auto">
              <a:xfrm flipV="1">
                <a:off x="1760" y="2248"/>
                <a:ext cx="0" cy="5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6634" name="Object 37"/>
              <p:cNvGraphicFramePr>
                <a:graphicFrameLocks noChangeAspect="1"/>
              </p:cNvGraphicFramePr>
              <p:nvPr/>
            </p:nvGraphicFramePr>
            <p:xfrm>
              <a:off x="1857" y="2444"/>
              <a:ext cx="162" cy="227"/>
            </p:xfrm>
            <a:graphic>
              <a:graphicData uri="http://schemas.openxmlformats.org/presentationml/2006/ole">
                <p:oleObj spid="_x0000_s26634" name="Equation" r:id="rId5" imgW="126720" imgH="177480" progId="Equation.DSMT4">
                  <p:embed/>
                </p:oleObj>
              </a:graphicData>
            </a:graphic>
          </p:graphicFrame>
        </p:grpSp>
        <p:graphicFrame>
          <p:nvGraphicFramePr>
            <p:cNvPr id="26629" name="Object 38"/>
            <p:cNvGraphicFramePr>
              <a:graphicFrameLocks noChangeAspect="1"/>
            </p:cNvGraphicFramePr>
            <p:nvPr/>
          </p:nvGraphicFramePr>
          <p:xfrm>
            <a:off x="2202" y="3409"/>
            <a:ext cx="1072" cy="585"/>
          </p:xfrm>
          <a:graphic>
            <a:graphicData uri="http://schemas.openxmlformats.org/presentationml/2006/ole">
              <p:oleObj spid="_x0000_s26629" name="Equation" r:id="rId6" imgW="838080" imgH="457200" progId="Equation.DSMT4">
                <p:embed/>
              </p:oleObj>
            </a:graphicData>
          </a:graphic>
        </p:graphicFrame>
        <p:sp>
          <p:nvSpPr>
            <p:cNvPr id="26644" name="Line 39"/>
            <p:cNvSpPr>
              <a:spLocks noChangeShapeType="1"/>
            </p:cNvSpPr>
            <p:nvPr/>
          </p:nvSpPr>
          <p:spPr bwMode="auto">
            <a:xfrm flipV="1">
              <a:off x="3368" y="2328"/>
              <a:ext cx="1120" cy="51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40"/>
            <p:cNvSpPr>
              <a:spLocks noChangeShapeType="1"/>
            </p:cNvSpPr>
            <p:nvPr/>
          </p:nvSpPr>
          <p:spPr bwMode="auto">
            <a:xfrm>
              <a:off x="3376" y="3320"/>
              <a:ext cx="1080" cy="4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41"/>
            <p:cNvSpPr>
              <a:spLocks noChangeShapeType="1"/>
            </p:cNvSpPr>
            <p:nvPr/>
          </p:nvSpPr>
          <p:spPr bwMode="auto">
            <a:xfrm flipV="1">
              <a:off x="3512" y="2864"/>
              <a:ext cx="1096" cy="8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42"/>
            <p:cNvSpPr>
              <a:spLocks noChangeShapeType="1"/>
            </p:cNvSpPr>
            <p:nvPr/>
          </p:nvSpPr>
          <p:spPr bwMode="auto">
            <a:xfrm>
              <a:off x="3480" y="3232"/>
              <a:ext cx="1120" cy="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0" name="Object 43"/>
            <p:cNvGraphicFramePr>
              <a:graphicFrameLocks noChangeAspect="1"/>
            </p:cNvGraphicFramePr>
            <p:nvPr/>
          </p:nvGraphicFramePr>
          <p:xfrm>
            <a:off x="3598" y="2179"/>
            <a:ext cx="455" cy="228"/>
          </p:xfrm>
          <a:graphic>
            <a:graphicData uri="http://schemas.openxmlformats.org/presentationml/2006/ole">
              <p:oleObj spid="_x0000_s26630" name="Equation" r:id="rId7" imgW="355320" imgH="177480" progId="Equation.DSMT4">
                <p:embed/>
              </p:oleObj>
            </a:graphicData>
          </a:graphic>
        </p:graphicFrame>
        <p:graphicFrame>
          <p:nvGraphicFramePr>
            <p:cNvPr id="26631" name="Object 44"/>
            <p:cNvGraphicFramePr>
              <a:graphicFrameLocks noChangeAspect="1"/>
            </p:cNvGraphicFramePr>
            <p:nvPr/>
          </p:nvGraphicFramePr>
          <p:xfrm>
            <a:off x="3678" y="3715"/>
            <a:ext cx="455" cy="228"/>
          </p:xfrm>
          <a:graphic>
            <a:graphicData uri="http://schemas.openxmlformats.org/presentationml/2006/ole">
              <p:oleObj spid="_x0000_s26631" name="Equation" r:id="rId8" imgW="355320" imgH="177480" progId="Equation.DSMT4">
                <p:embed/>
              </p:oleObj>
            </a:graphicData>
          </a:graphic>
        </p:graphicFrame>
        <p:graphicFrame>
          <p:nvGraphicFramePr>
            <p:cNvPr id="26632" name="Object 45"/>
            <p:cNvGraphicFramePr>
              <a:graphicFrameLocks noChangeAspect="1"/>
            </p:cNvGraphicFramePr>
            <p:nvPr/>
          </p:nvGraphicFramePr>
          <p:xfrm>
            <a:off x="4638" y="2555"/>
            <a:ext cx="422" cy="228"/>
          </p:xfrm>
          <a:graphic>
            <a:graphicData uri="http://schemas.openxmlformats.org/presentationml/2006/ole">
              <p:oleObj spid="_x0000_s26632" name="Equation" r:id="rId9" imgW="330120" imgH="177480" progId="Equation.DSMT4">
                <p:embed/>
              </p:oleObj>
            </a:graphicData>
          </a:graphic>
        </p:graphicFrame>
        <p:graphicFrame>
          <p:nvGraphicFramePr>
            <p:cNvPr id="26633" name="Object 46"/>
            <p:cNvGraphicFramePr>
              <a:graphicFrameLocks noChangeAspect="1"/>
            </p:cNvGraphicFramePr>
            <p:nvPr/>
          </p:nvGraphicFramePr>
          <p:xfrm>
            <a:off x="4662" y="3347"/>
            <a:ext cx="422" cy="228"/>
          </p:xfrm>
          <a:graphic>
            <a:graphicData uri="http://schemas.openxmlformats.org/presentationml/2006/ole">
              <p:oleObj spid="_x0000_s26633" name="Equation" r:id="rId10" imgW="330120" imgH="177480" progId="Equation.DSMT4">
                <p:embed/>
              </p:oleObj>
            </a:graphicData>
          </a:graphic>
        </p:graphicFrame>
      </p:grpSp>
      <p:sp>
        <p:nvSpPr>
          <p:cNvPr id="26641" name="Freeform 49"/>
          <p:cNvSpPr>
            <a:spLocks/>
          </p:cNvSpPr>
          <p:nvPr/>
        </p:nvSpPr>
        <p:spPr bwMode="auto">
          <a:xfrm>
            <a:off x="2463800" y="3962400"/>
            <a:ext cx="330200" cy="254000"/>
          </a:xfrm>
          <a:custGeom>
            <a:avLst/>
            <a:gdLst>
              <a:gd name="T0" fmla="*/ 208 w 208"/>
              <a:gd name="T1" fmla="*/ 0 h 160"/>
              <a:gd name="T2" fmla="*/ 136 w 208"/>
              <a:gd name="T3" fmla="*/ 8 h 160"/>
              <a:gd name="T4" fmla="*/ 64 w 208"/>
              <a:gd name="T5" fmla="*/ 40 h 160"/>
              <a:gd name="T6" fmla="*/ 16 w 208"/>
              <a:gd name="T7" fmla="*/ 104 h 160"/>
              <a:gd name="T8" fmla="*/ 0 w 208"/>
              <a:gd name="T9" fmla="*/ 16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160"/>
              <a:gd name="T17" fmla="*/ 208 w 208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160">
                <a:moveTo>
                  <a:pt x="208" y="0"/>
                </a:moveTo>
                <a:cubicBezTo>
                  <a:pt x="196" y="1"/>
                  <a:pt x="160" y="1"/>
                  <a:pt x="136" y="8"/>
                </a:cubicBezTo>
                <a:cubicBezTo>
                  <a:pt x="112" y="15"/>
                  <a:pt x="84" y="24"/>
                  <a:pt x="64" y="40"/>
                </a:cubicBezTo>
                <a:cubicBezTo>
                  <a:pt x="44" y="56"/>
                  <a:pt x="27" y="84"/>
                  <a:pt x="16" y="104"/>
                </a:cubicBezTo>
                <a:cubicBezTo>
                  <a:pt x="5" y="124"/>
                  <a:pt x="2" y="142"/>
                  <a:pt x="0" y="1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51"/>
          <p:cNvGraphicFramePr>
            <a:graphicFrameLocks noChangeAspect="1"/>
          </p:cNvGraphicFramePr>
          <p:nvPr/>
        </p:nvGraphicFramePr>
        <p:xfrm>
          <a:off x="6964363" y="1957388"/>
          <a:ext cx="1779587" cy="728662"/>
        </p:xfrm>
        <a:graphic>
          <a:graphicData uri="http://schemas.openxmlformats.org/presentationml/2006/ole">
            <p:oleObj spid="_x0000_s26627" name="Equation" r:id="rId11" imgW="1117440" imgH="457200" progId="Equation.DSMT4">
              <p:embed/>
            </p:oleObj>
          </a:graphicData>
        </a:graphic>
      </p:graphicFrame>
      <p:graphicFrame>
        <p:nvGraphicFramePr>
          <p:cNvPr id="26628" name="Object 52"/>
          <p:cNvGraphicFramePr>
            <a:graphicFrameLocks noChangeAspect="1"/>
          </p:cNvGraphicFramePr>
          <p:nvPr/>
        </p:nvGraphicFramePr>
        <p:xfrm>
          <a:off x="7019925" y="2774950"/>
          <a:ext cx="1708150" cy="495300"/>
        </p:xfrm>
        <a:graphic>
          <a:graphicData uri="http://schemas.openxmlformats.org/presentationml/2006/ole">
            <p:oleObj spid="_x0000_s26628" name="Equation" r:id="rId12" imgW="1054080" imgH="304560" progId="Equation.DSMT4">
              <p:embed/>
            </p:oleObj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1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Text Box 7"/>
          <p:cNvSpPr txBox="1">
            <a:spLocks noChangeArrowheads="1"/>
          </p:cNvSpPr>
          <p:nvPr/>
        </p:nvSpPr>
        <p:spPr bwMode="auto">
          <a:xfrm>
            <a:off x="898525" y="1217613"/>
            <a:ext cx="5529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To avoid grating waves (waves that </a:t>
            </a:r>
            <a:r>
              <a:rPr lang="en-US" sz="2000" b="0" dirty="0">
                <a:solidFill>
                  <a:srgbClr val="FF0000"/>
                </a:solidFill>
              </a:rPr>
              <a:t>propagate</a:t>
            </a:r>
            <a:r>
              <a:rPr lang="en-US" sz="2000" b="0" dirty="0">
                <a:solidFill>
                  <a:srgbClr val="0000FF"/>
                </a:solidFill>
              </a:rPr>
              <a:t>):</a:t>
            </a:r>
          </a:p>
        </p:txBody>
      </p:sp>
      <p:graphicFrame>
        <p:nvGraphicFramePr>
          <p:cNvPr id="27650" name="Object 8"/>
          <p:cNvGraphicFramePr>
            <a:graphicFrameLocks noChangeAspect="1"/>
          </p:cNvGraphicFramePr>
          <p:nvPr/>
        </p:nvGraphicFramePr>
        <p:xfrm>
          <a:off x="2932113" y="1931988"/>
          <a:ext cx="2630487" cy="565150"/>
        </p:xfrm>
        <a:graphic>
          <a:graphicData uri="http://schemas.openxmlformats.org/presentationml/2006/ole">
            <p:oleObj spid="_x0000_s27650" name="Equation" r:id="rId4" imgW="1180800" imgH="253800" progId="Equation.DSMT4">
              <p:embed/>
            </p:oleObj>
          </a:graphicData>
        </a:graphic>
      </p:graphicFrame>
      <p:graphicFrame>
        <p:nvGraphicFramePr>
          <p:cNvPr id="27651" name="Object 46"/>
          <p:cNvGraphicFramePr>
            <a:graphicFrameLocks noChangeAspect="1"/>
          </p:cNvGraphicFramePr>
          <p:nvPr/>
        </p:nvGraphicFramePr>
        <p:xfrm>
          <a:off x="2554226" y="2861438"/>
          <a:ext cx="3535363" cy="1017587"/>
        </p:xfrm>
        <a:graphic>
          <a:graphicData uri="http://schemas.openxmlformats.org/presentationml/2006/ole">
            <p:oleObj spid="_x0000_s27651" name="Equation" r:id="rId5" imgW="1587240" imgH="457200" progId="Equation.DSMT4">
              <p:embed/>
            </p:oleObj>
          </a:graphicData>
        </a:graphic>
      </p:graphicFrame>
      <p:sp>
        <p:nvSpPr>
          <p:cNvPr id="27660" name="Text Box 47"/>
          <p:cNvSpPr txBox="1">
            <a:spLocks noChangeArrowheads="1"/>
          </p:cNvSpPr>
          <p:nvPr/>
        </p:nvSpPr>
        <p:spPr bwMode="auto">
          <a:xfrm>
            <a:off x="1825625" y="3148013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7661" name="Text Box 48"/>
          <p:cNvSpPr txBox="1">
            <a:spLocks noChangeArrowheads="1"/>
          </p:cNvSpPr>
          <p:nvPr/>
        </p:nvSpPr>
        <p:spPr bwMode="auto">
          <a:xfrm>
            <a:off x="1571625" y="4473575"/>
            <a:ext cx="12186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Set 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 =</a:t>
            </a:r>
            <a:r>
              <a:rPr lang="en-US" b="0" dirty="0">
                <a:solidFill>
                  <a:srgbClr val="0000FF"/>
                </a:solidFill>
              </a:rPr>
              <a:t> 1:</a:t>
            </a:r>
          </a:p>
        </p:txBody>
      </p:sp>
      <p:graphicFrame>
        <p:nvGraphicFramePr>
          <p:cNvPr id="27652" name="Object 49"/>
          <p:cNvGraphicFramePr>
            <a:graphicFrameLocks noChangeAspect="1"/>
          </p:cNvGraphicFramePr>
          <p:nvPr/>
        </p:nvGraphicFramePr>
        <p:xfrm>
          <a:off x="3144075" y="4172013"/>
          <a:ext cx="1979613" cy="1017587"/>
        </p:xfrm>
        <a:graphic>
          <a:graphicData uri="http://schemas.openxmlformats.org/presentationml/2006/ole">
            <p:oleObj spid="_x0000_s27652" name="Equation" r:id="rId6" imgW="888840" imgH="457200" progId="Equation.DSMT4">
              <p:embed/>
            </p:oleObj>
          </a:graphicData>
        </a:graphic>
      </p:graphicFrame>
      <p:graphicFrame>
        <p:nvGraphicFramePr>
          <p:cNvPr id="27653" name="Object 50"/>
          <p:cNvGraphicFramePr>
            <a:graphicFrameLocks noChangeAspect="1"/>
          </p:cNvGraphicFramePr>
          <p:nvPr/>
        </p:nvGraphicFramePr>
        <p:xfrm>
          <a:off x="4286250" y="5354638"/>
          <a:ext cx="1952625" cy="933450"/>
        </p:xfrm>
        <a:graphic>
          <a:graphicData uri="http://schemas.openxmlformats.org/presentationml/2006/ole">
            <p:oleObj spid="_x0000_s27653" name="Equation" r:id="rId7" imgW="876240" imgH="419040" progId="Equation.DSMT4">
              <p:embed/>
            </p:oleObj>
          </a:graphicData>
        </a:graphic>
      </p:graphicFrame>
      <p:sp>
        <p:nvSpPr>
          <p:cNvPr id="27662" name="Text Box 51"/>
          <p:cNvSpPr txBox="1">
            <a:spLocks noChangeArrowheads="1"/>
          </p:cNvSpPr>
          <p:nvPr/>
        </p:nvSpPr>
        <p:spPr bwMode="auto">
          <a:xfrm>
            <a:off x="669925" y="5548313"/>
            <a:ext cx="3185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This will always be satisfied if</a:t>
            </a:r>
          </a:p>
        </p:txBody>
      </p:sp>
      <p:graphicFrame>
        <p:nvGraphicFramePr>
          <p:cNvPr id="27654" name="Object 53"/>
          <p:cNvGraphicFramePr>
            <a:graphicFrameLocks noChangeAspect="1"/>
          </p:cNvGraphicFramePr>
          <p:nvPr/>
        </p:nvGraphicFramePr>
        <p:xfrm>
          <a:off x="6827838" y="6129338"/>
          <a:ext cx="1619250" cy="428625"/>
        </p:xfrm>
        <a:graphic>
          <a:graphicData uri="http://schemas.openxmlformats.org/presentationml/2006/ole">
            <p:oleObj spid="_x0000_s27654" name="Equation" r:id="rId8" imgW="863280" imgH="228600" progId="Equation.DSMT4">
              <p:embed/>
            </p:oleObj>
          </a:graphicData>
        </a:graphic>
      </p:graphicFrame>
      <p:sp>
        <p:nvSpPr>
          <p:cNvPr id="27663" name="Text Box 54"/>
          <p:cNvSpPr txBox="1">
            <a:spLocks noChangeArrowheads="1"/>
          </p:cNvSpPr>
          <p:nvPr/>
        </p:nvSpPr>
        <p:spPr bwMode="auto">
          <a:xfrm>
            <a:off x="7172325" y="5738813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since</a:t>
            </a:r>
          </a:p>
        </p:txBody>
      </p:sp>
      <p:sp>
        <p:nvSpPr>
          <p:cNvPr id="27664" name="Text Box 55"/>
          <p:cNvSpPr txBox="1">
            <a:spLocks noChangeArrowheads="1"/>
          </p:cNvSpPr>
          <p:nvPr/>
        </p:nvSpPr>
        <p:spPr bwMode="auto">
          <a:xfrm>
            <a:off x="5622925" y="4354513"/>
            <a:ext cx="33147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The Floquet waves with </a:t>
            </a:r>
            <a:r>
              <a:rPr lang="en-US" sz="2000" b="0" i="1">
                <a:latin typeface="Times New Roman" pitchFamily="18" charset="0"/>
              </a:rPr>
              <a:t>n</a:t>
            </a:r>
            <a:r>
              <a:rPr lang="en-US" sz="2000" b="0">
                <a:latin typeface="Times New Roman" pitchFamily="18" charset="0"/>
              </a:rPr>
              <a:t> &gt; 1</a:t>
            </a:r>
            <a:r>
              <a:rPr lang="en-US" b="0"/>
              <a:t> must then also be cutoff.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4" name="Object 13"/>
          <p:cNvGraphicFramePr>
            <a:graphicFrameLocks noChangeAspect="1"/>
          </p:cNvGraphicFramePr>
          <p:nvPr/>
        </p:nvGraphicFramePr>
        <p:xfrm>
          <a:off x="3333750" y="921188"/>
          <a:ext cx="1952625" cy="933450"/>
        </p:xfrm>
        <a:graphic>
          <a:graphicData uri="http://schemas.openxmlformats.org/presentationml/2006/ole">
            <p:oleObj spid="_x0000_s28674" name="Equation" r:id="rId4" imgW="876240" imgH="419040" progId="Equation.DSMT4">
              <p:embed/>
            </p:oleObj>
          </a:graphicData>
        </a:graphic>
      </p:graphicFrame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3746500" y="2038788"/>
          <a:ext cx="1330325" cy="933450"/>
        </p:xfrm>
        <a:graphic>
          <a:graphicData uri="http://schemas.openxmlformats.org/presentationml/2006/ole">
            <p:oleObj spid="_x0000_s28675" name="Equation" r:id="rId5" imgW="596880" imgH="419040" progId="Equation.DSMT4">
              <p:embed/>
            </p:oleObj>
          </a:graphicData>
        </a:graphic>
      </p:graphicFrame>
      <p:graphicFrame>
        <p:nvGraphicFramePr>
          <p:cNvPr id="28676" name="Object 16"/>
          <p:cNvGraphicFramePr>
            <a:graphicFrameLocks noChangeAspect="1"/>
          </p:cNvGraphicFramePr>
          <p:nvPr/>
        </p:nvGraphicFramePr>
        <p:xfrm>
          <a:off x="3865563" y="3118288"/>
          <a:ext cx="990600" cy="933450"/>
        </p:xfrm>
        <a:graphic>
          <a:graphicData uri="http://schemas.openxmlformats.org/presentationml/2006/ole">
            <p:oleObj spid="_x0000_s28676" name="Equation" r:id="rId6" imgW="444240" imgH="419040" progId="Equation.DSMT4">
              <p:embed/>
            </p:oleObj>
          </a:graphicData>
        </a:graphic>
      </p:graphicFrame>
      <p:graphicFrame>
        <p:nvGraphicFramePr>
          <p:cNvPr id="28677" name="Object 17"/>
          <p:cNvGraphicFramePr>
            <a:graphicFrameLocks noChangeAspect="1"/>
          </p:cNvGraphicFramePr>
          <p:nvPr/>
        </p:nvGraphicFramePr>
        <p:xfrm>
          <a:off x="3819525" y="4359713"/>
          <a:ext cx="1160463" cy="508000"/>
        </p:xfrm>
        <a:graphic>
          <a:graphicData uri="http://schemas.openxmlformats.org/presentationml/2006/ole">
            <p:oleObj spid="_x0000_s28677" name="Equation" r:id="rId7" imgW="520560" imgH="228600" progId="Equation.DSMT4">
              <p:embed/>
            </p:oleObj>
          </a:graphicData>
        </a:graphic>
      </p:graphicFrame>
      <p:graphicFrame>
        <p:nvGraphicFramePr>
          <p:cNvPr id="28678" name="Object 18"/>
          <p:cNvGraphicFramePr>
            <a:graphicFrameLocks noChangeAspect="1"/>
          </p:cNvGraphicFramePr>
          <p:nvPr/>
        </p:nvGraphicFramePr>
        <p:xfrm>
          <a:off x="3876675" y="5201088"/>
          <a:ext cx="1019175" cy="960437"/>
        </p:xfrm>
        <a:graphic>
          <a:graphicData uri="http://schemas.openxmlformats.org/presentationml/2006/ole">
            <p:oleObj spid="_x0000_s28678" name="Equation" r:id="rId8" imgW="457200" imgH="431640" progId="Equation.DSMT4">
              <p:embed/>
            </p:oleObj>
          </a:graphicData>
        </a:graphic>
      </p:graphicFrame>
      <p:sp>
        <p:nvSpPr>
          <p:cNvPr id="28683" name="Text Box 22"/>
          <p:cNvSpPr txBox="1">
            <a:spLocks noChangeArrowheads="1"/>
          </p:cNvSpPr>
          <p:nvPr/>
        </p:nvSpPr>
        <p:spPr bwMode="auto">
          <a:xfrm>
            <a:off x="3121025" y="5432863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8684" name="Text Box 24"/>
          <p:cNvSpPr txBox="1">
            <a:spLocks noChangeArrowheads="1"/>
          </p:cNvSpPr>
          <p:nvPr/>
        </p:nvSpPr>
        <p:spPr bwMode="auto">
          <a:xfrm>
            <a:off x="5292065" y="5396743"/>
            <a:ext cx="29612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dirty="0"/>
              <a:t>Note: the same conclusion results from using </a:t>
            </a:r>
            <a:r>
              <a:rPr lang="en-US" sz="1600" b="0" i="1" dirty="0">
                <a:latin typeface="Times New Roman" pitchFamily="18" charset="0"/>
              </a:rPr>
              <a:t>n = -</a:t>
            </a:r>
            <a:r>
              <a:rPr lang="en-US" sz="1600" b="0" dirty="0">
                <a:latin typeface="Times New Roman" pitchFamily="18" charset="0"/>
              </a:rPr>
              <a:t>1.</a:t>
            </a:r>
          </a:p>
        </p:txBody>
      </p:sp>
      <p:sp>
        <p:nvSpPr>
          <p:cNvPr id="28686" name="AutoShape 26"/>
          <p:cNvSpPr>
            <a:spLocks noChangeArrowheads="1"/>
          </p:cNvSpPr>
          <p:nvPr/>
        </p:nvSpPr>
        <p:spPr bwMode="auto">
          <a:xfrm>
            <a:off x="2959100" y="2348350"/>
            <a:ext cx="495300" cy="254000"/>
          </a:xfrm>
          <a:prstGeom prst="rightArrow">
            <a:avLst>
              <a:gd name="adj1" fmla="val 50000"/>
              <a:gd name="adj2" fmla="val 48750"/>
            </a:avLst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AutoShape 27"/>
          <p:cNvSpPr>
            <a:spLocks noChangeArrowheads="1"/>
          </p:cNvSpPr>
          <p:nvPr/>
        </p:nvSpPr>
        <p:spPr bwMode="auto">
          <a:xfrm>
            <a:off x="3111500" y="3453250"/>
            <a:ext cx="495300" cy="254000"/>
          </a:xfrm>
          <a:prstGeom prst="rightArrow">
            <a:avLst>
              <a:gd name="adj1" fmla="val 50000"/>
              <a:gd name="adj2" fmla="val 48750"/>
            </a:avLst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28"/>
          <p:cNvSpPr>
            <a:spLocks noChangeArrowheads="1"/>
          </p:cNvSpPr>
          <p:nvPr/>
        </p:nvSpPr>
        <p:spPr bwMode="auto">
          <a:xfrm>
            <a:off x="3060700" y="4494650"/>
            <a:ext cx="495300" cy="254000"/>
          </a:xfrm>
          <a:prstGeom prst="rightArrow">
            <a:avLst>
              <a:gd name="adj1" fmla="val 50000"/>
              <a:gd name="adj2" fmla="val 48750"/>
            </a:avLst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3873500" y="1275588"/>
          <a:ext cx="2495550" cy="595312"/>
        </p:xfrm>
        <a:graphic>
          <a:graphicData uri="http://schemas.openxmlformats.org/presentationml/2006/ole">
            <p:oleObj spid="_x0000_s2050" name="Equation" r:id="rId4" imgW="1117440" imgH="266400" progId="Equation.DSMT4">
              <p:embed/>
            </p:oleObj>
          </a:graphicData>
        </a:graphic>
      </p:graphicFrame>
      <p:graphicFrame>
        <p:nvGraphicFramePr>
          <p:cNvPr id="2051" name="Object 35"/>
          <p:cNvGraphicFramePr>
            <a:graphicFrameLocks noChangeAspect="1"/>
          </p:cNvGraphicFramePr>
          <p:nvPr/>
        </p:nvGraphicFramePr>
        <p:xfrm>
          <a:off x="2170113" y="2133600"/>
          <a:ext cx="4252912" cy="638175"/>
        </p:xfrm>
        <a:graphic>
          <a:graphicData uri="http://schemas.openxmlformats.org/presentationml/2006/ole">
            <p:oleObj spid="_x0000_s2051" name="Equation" r:id="rId5" imgW="1777680" imgH="266400" progId="Equation.DSMT4">
              <p:embed/>
            </p:oleObj>
          </a:graphicData>
        </a:graphic>
      </p:graphicFrame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746125" y="1344613"/>
            <a:ext cx="300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Incident field at interface:</a:t>
            </a:r>
          </a:p>
        </p:txBody>
      </p:sp>
      <p:sp>
        <p:nvSpPr>
          <p:cNvPr id="2060" name="AutoShape 37"/>
          <p:cNvSpPr>
            <a:spLocks noChangeArrowheads="1"/>
          </p:cNvSpPr>
          <p:nvPr/>
        </p:nvSpPr>
        <p:spPr bwMode="auto">
          <a:xfrm>
            <a:off x="1244600" y="2336800"/>
            <a:ext cx="673100" cy="215900"/>
          </a:xfrm>
          <a:prstGeom prst="rightArrow">
            <a:avLst>
              <a:gd name="adj1" fmla="val 50000"/>
              <a:gd name="adj2" fmla="val 7794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2" name="Object 38"/>
          <p:cNvGraphicFramePr>
            <a:graphicFrameLocks noChangeAspect="1"/>
          </p:cNvGraphicFramePr>
          <p:nvPr/>
        </p:nvGraphicFramePr>
        <p:xfrm>
          <a:off x="3644900" y="3267075"/>
          <a:ext cx="2216150" cy="608013"/>
        </p:xfrm>
        <a:graphic>
          <a:graphicData uri="http://schemas.openxmlformats.org/presentationml/2006/ole">
            <p:oleObj spid="_x0000_s2052" name="Equation" r:id="rId6" imgW="927000" imgH="253800" progId="Equation.DSMT4">
              <p:embed/>
            </p:oleObj>
          </a:graphicData>
        </a:graphic>
      </p:graphicFrame>
      <p:sp>
        <p:nvSpPr>
          <p:cNvPr id="2061" name="Text Box 39"/>
          <p:cNvSpPr txBox="1">
            <a:spLocks noChangeArrowheads="1"/>
          </p:cNvSpPr>
          <p:nvPr/>
        </p:nvSpPr>
        <p:spPr bwMode="auto">
          <a:xfrm>
            <a:off x="1571625" y="3376613"/>
            <a:ext cx="1834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From symmetry,</a:t>
            </a:r>
          </a:p>
        </p:txBody>
      </p:sp>
      <p:sp>
        <p:nvSpPr>
          <p:cNvPr id="577580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063" name="Group 48"/>
          <p:cNvGrpSpPr>
            <a:grpSpLocks/>
          </p:cNvGrpSpPr>
          <p:nvPr/>
        </p:nvGrpSpPr>
        <p:grpSpPr bwMode="auto">
          <a:xfrm>
            <a:off x="990600" y="4002088"/>
            <a:ext cx="7623175" cy="2652712"/>
            <a:chOff x="624" y="2521"/>
            <a:chExt cx="4802" cy="1671"/>
          </a:xfrm>
        </p:grpSpPr>
        <p:sp>
          <p:nvSpPr>
            <p:cNvPr id="2064" name="Text Box 21"/>
            <p:cNvSpPr txBox="1">
              <a:spLocks noChangeArrowheads="1"/>
            </p:cNvSpPr>
            <p:nvPr/>
          </p:nvSpPr>
          <p:spPr bwMode="auto">
            <a:xfrm>
              <a:off x="1502" y="396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2065" name="Text Box 40"/>
            <p:cNvSpPr txBox="1">
              <a:spLocks noChangeArrowheads="1"/>
            </p:cNvSpPr>
            <p:nvPr/>
          </p:nvSpPr>
          <p:spPr bwMode="auto">
            <a:xfrm>
              <a:off x="3006" y="2521"/>
              <a:ext cx="14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sz="2000" b="0" i="1" baseline="-25000" dirty="0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lang="en-US" sz="2000" b="0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b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b="0" dirty="0">
                  <a:solidFill>
                    <a:srgbClr val="0000FF"/>
                  </a:solidFill>
                </a:rPr>
                <a:t> current on strip </a:t>
              </a:r>
              <a:r>
                <a:rPr lang="en-US" sz="2000" b="0" i="1" dirty="0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066" name="Line 9"/>
            <p:cNvSpPr>
              <a:spLocks noChangeShapeType="1"/>
            </p:cNvSpPr>
            <p:nvPr/>
          </p:nvSpPr>
          <p:spPr bwMode="auto">
            <a:xfrm>
              <a:off x="624" y="3753"/>
              <a:ext cx="4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0"/>
            <p:cNvSpPr>
              <a:spLocks noChangeShapeType="1"/>
            </p:cNvSpPr>
            <p:nvPr/>
          </p:nvSpPr>
          <p:spPr bwMode="auto">
            <a:xfrm>
              <a:off x="976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11"/>
            <p:cNvSpPr>
              <a:spLocks noChangeShapeType="1"/>
            </p:cNvSpPr>
            <p:nvPr/>
          </p:nvSpPr>
          <p:spPr bwMode="auto">
            <a:xfrm>
              <a:off x="1792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2"/>
            <p:cNvSpPr>
              <a:spLocks noChangeShapeType="1"/>
            </p:cNvSpPr>
            <p:nvPr/>
          </p:nvSpPr>
          <p:spPr bwMode="auto">
            <a:xfrm>
              <a:off x="2600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3"/>
            <p:cNvSpPr>
              <a:spLocks noChangeShapeType="1"/>
            </p:cNvSpPr>
            <p:nvPr/>
          </p:nvSpPr>
          <p:spPr bwMode="auto">
            <a:xfrm>
              <a:off x="3424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14"/>
            <p:cNvSpPr>
              <a:spLocks noChangeShapeType="1"/>
            </p:cNvSpPr>
            <p:nvPr/>
          </p:nvSpPr>
          <p:spPr bwMode="auto">
            <a:xfrm>
              <a:off x="4248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5"/>
            <p:cNvSpPr>
              <a:spLocks noChangeShapeType="1"/>
            </p:cNvSpPr>
            <p:nvPr/>
          </p:nvSpPr>
          <p:spPr bwMode="auto">
            <a:xfrm>
              <a:off x="5000" y="375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16"/>
            <p:cNvSpPr>
              <a:spLocks noChangeShapeType="1"/>
            </p:cNvSpPr>
            <p:nvPr/>
          </p:nvSpPr>
          <p:spPr bwMode="auto">
            <a:xfrm flipV="1">
              <a:off x="2832" y="3345"/>
              <a:ext cx="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Text Box 17"/>
            <p:cNvSpPr txBox="1">
              <a:spLocks noChangeArrowheads="1"/>
            </p:cNvSpPr>
            <p:nvPr/>
          </p:nvSpPr>
          <p:spPr bwMode="auto">
            <a:xfrm>
              <a:off x="5246" y="3817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75" name="Text Box 18"/>
            <p:cNvSpPr txBox="1">
              <a:spLocks noChangeArrowheads="1"/>
            </p:cNvSpPr>
            <p:nvPr/>
          </p:nvSpPr>
          <p:spPr bwMode="auto">
            <a:xfrm>
              <a:off x="2734" y="2985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076" name="Text Box 19"/>
            <p:cNvSpPr txBox="1">
              <a:spLocks noChangeArrowheads="1"/>
            </p:cNvSpPr>
            <p:nvPr/>
          </p:nvSpPr>
          <p:spPr bwMode="auto">
            <a:xfrm>
              <a:off x="1942" y="347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077" name="Line 20"/>
            <p:cNvSpPr>
              <a:spLocks noChangeShapeType="1"/>
            </p:cNvSpPr>
            <p:nvPr/>
          </p:nvSpPr>
          <p:spPr bwMode="auto">
            <a:xfrm>
              <a:off x="1192" y="389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AutoShape 22"/>
            <p:cNvSpPr>
              <a:spLocks noChangeArrowheads="1"/>
            </p:cNvSpPr>
            <p:nvPr/>
          </p:nvSpPr>
          <p:spPr bwMode="auto">
            <a:xfrm rot="2139320">
              <a:off x="1120" y="3185"/>
              <a:ext cx="432" cy="112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56 h 21600"/>
                <a:gd name="T4" fmla="*/ 324 w 21600"/>
                <a:gd name="T5" fmla="*/ 112 h 21600"/>
                <a:gd name="T6" fmla="*/ 432 w 21600"/>
                <a:gd name="T7" fmla="*/ 5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Line 23"/>
            <p:cNvSpPr>
              <a:spLocks noChangeShapeType="1"/>
            </p:cNvSpPr>
            <p:nvPr/>
          </p:nvSpPr>
          <p:spPr bwMode="auto">
            <a:xfrm flipH="1">
              <a:off x="1136" y="3057"/>
              <a:ext cx="20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24"/>
            <p:cNvSpPr>
              <a:spLocks noChangeShapeType="1"/>
            </p:cNvSpPr>
            <p:nvPr/>
          </p:nvSpPr>
          <p:spPr bwMode="auto">
            <a:xfrm flipH="1">
              <a:off x="1192" y="3089"/>
              <a:ext cx="20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25"/>
            <p:cNvSpPr>
              <a:spLocks noChangeShapeType="1"/>
            </p:cNvSpPr>
            <p:nvPr/>
          </p:nvSpPr>
          <p:spPr bwMode="auto">
            <a:xfrm flipH="1">
              <a:off x="1240" y="3137"/>
              <a:ext cx="20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26"/>
            <p:cNvSpPr>
              <a:spLocks noChangeShapeType="1"/>
            </p:cNvSpPr>
            <p:nvPr/>
          </p:nvSpPr>
          <p:spPr bwMode="auto">
            <a:xfrm flipV="1">
              <a:off x="1168" y="2729"/>
              <a:ext cx="208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Text Box 27"/>
            <p:cNvSpPr txBox="1">
              <a:spLocks noChangeArrowheads="1"/>
            </p:cNvSpPr>
            <p:nvPr/>
          </p:nvSpPr>
          <p:spPr bwMode="auto">
            <a:xfrm>
              <a:off x="1446" y="258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 u="sng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084" name="Text Box 28"/>
            <p:cNvSpPr txBox="1">
              <a:spLocks noChangeArrowheads="1"/>
            </p:cNvSpPr>
            <p:nvPr/>
          </p:nvSpPr>
          <p:spPr bwMode="auto">
            <a:xfrm>
              <a:off x="742" y="300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 u="sng">
                  <a:latin typeface="Times New Roman" pitchFamily="18" charset="0"/>
                </a:rPr>
                <a:t>E</a:t>
              </a:r>
            </a:p>
          </p:txBody>
        </p:sp>
        <p:grpSp>
          <p:nvGrpSpPr>
            <p:cNvPr id="2085" name="Group 29"/>
            <p:cNvGrpSpPr>
              <a:grpSpLocks/>
            </p:cNvGrpSpPr>
            <p:nvPr/>
          </p:nvGrpSpPr>
          <p:grpSpPr bwMode="auto">
            <a:xfrm>
              <a:off x="998" y="2906"/>
              <a:ext cx="195" cy="231"/>
              <a:chOff x="3590" y="1953"/>
              <a:chExt cx="195" cy="231"/>
            </a:xfrm>
          </p:grpSpPr>
          <p:sp>
            <p:nvSpPr>
              <p:cNvPr id="2089" name="Oval 30"/>
              <p:cNvSpPr>
                <a:spLocks noChangeArrowheads="1"/>
              </p:cNvSpPr>
              <p:nvPr/>
            </p:nvSpPr>
            <p:spPr bwMode="auto">
              <a:xfrm>
                <a:off x="3624" y="2024"/>
                <a:ext cx="128" cy="12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Text Box 31"/>
              <p:cNvSpPr txBox="1">
                <a:spLocks noChangeArrowheads="1"/>
              </p:cNvSpPr>
              <p:nvPr/>
            </p:nvSpPr>
            <p:spPr bwMode="auto">
              <a:xfrm>
                <a:off x="3590" y="1953"/>
                <a:ext cx="19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</a:t>
                </a:r>
              </a:p>
            </p:txBody>
          </p:sp>
        </p:grpSp>
        <p:graphicFrame>
          <p:nvGraphicFramePr>
            <p:cNvPr id="2053" name="Object 41"/>
            <p:cNvGraphicFramePr>
              <a:graphicFrameLocks noChangeAspect="1"/>
            </p:cNvGraphicFramePr>
            <p:nvPr/>
          </p:nvGraphicFramePr>
          <p:xfrm>
            <a:off x="3374" y="2849"/>
            <a:ext cx="1320" cy="542"/>
          </p:xfrm>
          <a:graphic>
            <a:graphicData uri="http://schemas.openxmlformats.org/presentationml/2006/ole">
              <p:oleObj spid="_x0000_s2053" name="Equation" r:id="rId7" imgW="1206360" imgH="495000" progId="Equation.DSMT4">
                <p:embed/>
              </p:oleObj>
            </a:graphicData>
          </a:graphic>
        </p:graphicFrame>
        <p:graphicFrame>
          <p:nvGraphicFramePr>
            <p:cNvPr id="2054" name="Object 42"/>
            <p:cNvGraphicFramePr>
              <a:graphicFrameLocks noChangeAspect="1"/>
            </p:cNvGraphicFramePr>
            <p:nvPr/>
          </p:nvGraphicFramePr>
          <p:xfrm>
            <a:off x="4382" y="3437"/>
            <a:ext cx="208" cy="288"/>
          </p:xfrm>
          <a:graphic>
            <a:graphicData uri="http://schemas.openxmlformats.org/presentationml/2006/ole">
              <p:oleObj spid="_x0000_s2054" name="Equation" r:id="rId8" imgW="164880" imgH="228600" progId="Equation.DSMT4">
                <p:embed/>
              </p:oleObj>
            </a:graphicData>
          </a:graphic>
        </p:graphicFrame>
        <p:sp>
          <p:nvSpPr>
            <p:cNvPr id="2086" name="Text Box 45"/>
            <p:cNvSpPr txBox="1">
              <a:spLocks noChangeArrowheads="1"/>
            </p:cNvSpPr>
            <p:nvPr/>
          </p:nvSpPr>
          <p:spPr bwMode="auto">
            <a:xfrm>
              <a:off x="2630" y="3777"/>
              <a:ext cx="4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n = </a:t>
              </a:r>
              <a:r>
                <a:rPr lang="en-US" b="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087" name="Text Box 46"/>
            <p:cNvSpPr txBox="1">
              <a:spLocks noChangeArrowheads="1"/>
            </p:cNvSpPr>
            <p:nvPr/>
          </p:nvSpPr>
          <p:spPr bwMode="auto">
            <a:xfrm>
              <a:off x="3478" y="3777"/>
              <a:ext cx="4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n = </a:t>
              </a:r>
              <a:r>
                <a:rPr lang="en-US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88" name="Text Box 47"/>
            <p:cNvSpPr txBox="1">
              <a:spLocks noChangeArrowheads="1"/>
            </p:cNvSpPr>
            <p:nvPr/>
          </p:nvSpPr>
          <p:spPr bwMode="auto">
            <a:xfrm>
              <a:off x="4286" y="3777"/>
              <a:ext cx="4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n = </a:t>
              </a:r>
              <a:r>
                <a:rPr lang="en-US" b="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87325" y="1319213"/>
            <a:ext cx="868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The strip currents are periodic, except for a uniform progressive phase shift.</a:t>
            </a: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1193800" y="2235200"/>
            <a:ext cx="660400" cy="228600"/>
          </a:xfrm>
          <a:prstGeom prst="rightArrow">
            <a:avLst>
              <a:gd name="adj1" fmla="val 50000"/>
              <a:gd name="adj2" fmla="val 7222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105025" y="2170113"/>
            <a:ext cx="6499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scattered field should have this same property.</a:t>
            </a:r>
          </a:p>
        </p:txBody>
      </p:sp>
      <p:grpSp>
        <p:nvGrpSpPr>
          <p:cNvPr id="3083" name="Group 10"/>
          <p:cNvGrpSpPr>
            <a:grpSpLocks/>
          </p:cNvGrpSpPr>
          <p:nvPr/>
        </p:nvGrpSpPr>
        <p:grpSpPr bwMode="auto">
          <a:xfrm>
            <a:off x="990600" y="4102100"/>
            <a:ext cx="7623175" cy="2514600"/>
            <a:chOff x="624" y="2584"/>
            <a:chExt cx="4802" cy="1584"/>
          </a:xfrm>
        </p:grpSpPr>
        <p:sp>
          <p:nvSpPr>
            <p:cNvPr id="3085" name="Line 11"/>
            <p:cNvSpPr>
              <a:spLocks noChangeShapeType="1"/>
            </p:cNvSpPr>
            <p:nvPr/>
          </p:nvSpPr>
          <p:spPr bwMode="auto">
            <a:xfrm>
              <a:off x="624" y="3753"/>
              <a:ext cx="4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976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1792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>
              <a:off x="2600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5"/>
            <p:cNvSpPr>
              <a:spLocks noChangeShapeType="1"/>
            </p:cNvSpPr>
            <p:nvPr/>
          </p:nvSpPr>
          <p:spPr bwMode="auto">
            <a:xfrm>
              <a:off x="3424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>
              <a:off x="4248" y="3753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>
              <a:off x="5000" y="375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 flipV="1">
              <a:off x="2832" y="3345"/>
              <a:ext cx="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19"/>
            <p:cNvSpPr txBox="1">
              <a:spLocks noChangeArrowheads="1"/>
            </p:cNvSpPr>
            <p:nvPr/>
          </p:nvSpPr>
          <p:spPr bwMode="auto">
            <a:xfrm>
              <a:off x="5246" y="3817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094" name="Text Box 20"/>
            <p:cNvSpPr txBox="1">
              <a:spLocks noChangeArrowheads="1"/>
            </p:cNvSpPr>
            <p:nvPr/>
          </p:nvSpPr>
          <p:spPr bwMode="auto">
            <a:xfrm>
              <a:off x="2734" y="2985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095" name="Text Box 21"/>
            <p:cNvSpPr txBox="1">
              <a:spLocks noChangeArrowheads="1"/>
            </p:cNvSpPr>
            <p:nvPr/>
          </p:nvSpPr>
          <p:spPr bwMode="auto">
            <a:xfrm>
              <a:off x="1942" y="347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096" name="Line 22"/>
            <p:cNvSpPr>
              <a:spLocks noChangeShapeType="1"/>
            </p:cNvSpPr>
            <p:nvPr/>
          </p:nvSpPr>
          <p:spPr bwMode="auto">
            <a:xfrm>
              <a:off x="1192" y="389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AutoShape 23"/>
            <p:cNvSpPr>
              <a:spLocks noChangeArrowheads="1"/>
            </p:cNvSpPr>
            <p:nvPr/>
          </p:nvSpPr>
          <p:spPr bwMode="auto">
            <a:xfrm rot="2139320">
              <a:off x="1120" y="3185"/>
              <a:ext cx="432" cy="112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56 h 21600"/>
                <a:gd name="T4" fmla="*/ 324 w 21600"/>
                <a:gd name="T5" fmla="*/ 112 h 21600"/>
                <a:gd name="T6" fmla="*/ 432 w 21600"/>
                <a:gd name="T7" fmla="*/ 5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 flipH="1">
              <a:off x="1136" y="3057"/>
              <a:ext cx="20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5"/>
            <p:cNvSpPr>
              <a:spLocks noChangeShapeType="1"/>
            </p:cNvSpPr>
            <p:nvPr/>
          </p:nvSpPr>
          <p:spPr bwMode="auto">
            <a:xfrm flipH="1">
              <a:off x="1192" y="3089"/>
              <a:ext cx="20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 flipH="1">
              <a:off x="1240" y="3137"/>
              <a:ext cx="20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V="1">
              <a:off x="1168" y="2729"/>
              <a:ext cx="208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Text Box 28"/>
            <p:cNvSpPr txBox="1">
              <a:spLocks noChangeArrowheads="1"/>
            </p:cNvSpPr>
            <p:nvPr/>
          </p:nvSpPr>
          <p:spPr bwMode="auto">
            <a:xfrm>
              <a:off x="1446" y="258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 u="sng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3103" name="Text Box 29"/>
            <p:cNvSpPr txBox="1">
              <a:spLocks noChangeArrowheads="1"/>
            </p:cNvSpPr>
            <p:nvPr/>
          </p:nvSpPr>
          <p:spPr bwMode="auto">
            <a:xfrm>
              <a:off x="742" y="300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 u="sng">
                  <a:latin typeface="Times New Roman" pitchFamily="18" charset="0"/>
                </a:rPr>
                <a:t>E</a:t>
              </a:r>
            </a:p>
          </p:txBody>
        </p:sp>
        <p:grpSp>
          <p:nvGrpSpPr>
            <p:cNvPr id="3104" name="Group 30"/>
            <p:cNvGrpSpPr>
              <a:grpSpLocks/>
            </p:cNvGrpSpPr>
            <p:nvPr/>
          </p:nvGrpSpPr>
          <p:grpSpPr bwMode="auto">
            <a:xfrm>
              <a:off x="998" y="2906"/>
              <a:ext cx="195" cy="231"/>
              <a:chOff x="3590" y="1953"/>
              <a:chExt cx="195" cy="231"/>
            </a:xfrm>
          </p:grpSpPr>
          <p:sp>
            <p:nvSpPr>
              <p:cNvPr id="3106" name="Oval 31"/>
              <p:cNvSpPr>
                <a:spLocks noChangeArrowheads="1"/>
              </p:cNvSpPr>
              <p:nvPr/>
            </p:nvSpPr>
            <p:spPr bwMode="auto">
              <a:xfrm>
                <a:off x="3624" y="2024"/>
                <a:ext cx="128" cy="12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Text Box 32"/>
              <p:cNvSpPr txBox="1">
                <a:spLocks noChangeArrowheads="1"/>
              </p:cNvSpPr>
              <p:nvPr/>
            </p:nvSpPr>
            <p:spPr bwMode="auto">
              <a:xfrm>
                <a:off x="3590" y="1953"/>
                <a:ext cx="19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</a:t>
                </a:r>
              </a:p>
            </p:txBody>
          </p:sp>
        </p:grpSp>
        <p:graphicFrame>
          <p:nvGraphicFramePr>
            <p:cNvPr id="3075" name="Object 33"/>
            <p:cNvGraphicFramePr>
              <a:graphicFrameLocks noChangeAspect="1"/>
            </p:cNvGraphicFramePr>
            <p:nvPr/>
          </p:nvGraphicFramePr>
          <p:xfrm>
            <a:off x="4382" y="3437"/>
            <a:ext cx="208" cy="288"/>
          </p:xfrm>
          <a:graphic>
            <a:graphicData uri="http://schemas.openxmlformats.org/presentationml/2006/ole">
              <p:oleObj spid="_x0000_s3075" name="Equation" r:id="rId4" imgW="164880" imgH="228600" progId="Equation.DSMT4">
                <p:embed/>
              </p:oleObj>
            </a:graphicData>
          </a:graphic>
        </p:graphicFrame>
        <p:sp>
          <p:nvSpPr>
            <p:cNvPr id="3105" name="Text Box 34"/>
            <p:cNvSpPr txBox="1">
              <a:spLocks noChangeArrowheads="1"/>
            </p:cNvSpPr>
            <p:nvPr/>
          </p:nvSpPr>
          <p:spPr bwMode="auto">
            <a:xfrm>
              <a:off x="1486" y="393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p</a:t>
              </a:r>
            </a:p>
          </p:txBody>
        </p:sp>
      </p:grpSp>
      <p:graphicFrame>
        <p:nvGraphicFramePr>
          <p:cNvPr id="3074" name="Object 35"/>
          <p:cNvGraphicFramePr>
            <a:graphicFrameLocks noChangeAspect="1"/>
          </p:cNvGraphicFramePr>
          <p:nvPr/>
        </p:nvGraphicFramePr>
        <p:xfrm>
          <a:off x="2311400" y="3035300"/>
          <a:ext cx="4556125" cy="638175"/>
        </p:xfrm>
        <a:graphic>
          <a:graphicData uri="http://schemas.openxmlformats.org/presentationml/2006/ole">
            <p:oleObj spid="_x0000_s3074" name="Equation" r:id="rId5" imgW="1904760" imgH="266400" progId="Equation.DSMT4">
              <p:embed/>
            </p:oleObj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8"/>
          <p:cNvGraphicFramePr>
            <a:graphicFrameLocks noChangeAspect="1"/>
          </p:cNvGraphicFramePr>
          <p:nvPr/>
        </p:nvGraphicFramePr>
        <p:xfrm>
          <a:off x="3075113" y="1160825"/>
          <a:ext cx="3492500" cy="638175"/>
        </p:xfrm>
        <a:graphic>
          <a:graphicData uri="http://schemas.openxmlformats.org/presentationml/2006/ole">
            <p:oleObj spid="_x0000_s4098" name="Equation" r:id="rId4" imgW="1460160" imgH="266400" progId="Equation.DSMT4">
              <p:embed/>
            </p:oleObj>
          </a:graphicData>
        </a:graphic>
      </p:graphicFrame>
      <p:sp>
        <p:nvSpPr>
          <p:cNvPr id="4106" name="Text Box 69"/>
          <p:cNvSpPr txBox="1">
            <a:spLocks noChangeArrowheads="1"/>
          </p:cNvSpPr>
          <p:nvPr/>
        </p:nvSpPr>
        <p:spPr bwMode="auto">
          <a:xfrm>
            <a:off x="1384425" y="2434513"/>
            <a:ext cx="809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4099" name="Object 70"/>
          <p:cNvGraphicFramePr>
            <a:graphicFrameLocks noChangeAspect="1"/>
          </p:cNvGraphicFramePr>
          <p:nvPr/>
        </p:nvGraphicFramePr>
        <p:xfrm>
          <a:off x="2922713" y="5100563"/>
          <a:ext cx="2551112" cy="608012"/>
        </p:xfrm>
        <a:graphic>
          <a:graphicData uri="http://schemas.openxmlformats.org/presentationml/2006/ole">
            <p:oleObj spid="_x0000_s4099" name="Equation" r:id="rId5" imgW="1066680" imgH="253800" progId="Equation.DSMT4">
              <p:embed/>
            </p:oleObj>
          </a:graphicData>
        </a:graphic>
      </p:graphicFrame>
      <p:sp>
        <p:nvSpPr>
          <p:cNvPr id="4107" name="Text Box 71"/>
          <p:cNvSpPr txBox="1">
            <a:spLocks noChangeArrowheads="1"/>
          </p:cNvSpPr>
          <p:nvPr/>
        </p:nvSpPr>
        <p:spPr bwMode="auto">
          <a:xfrm>
            <a:off x="1854325" y="5183813"/>
            <a:ext cx="1025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108" name="Text Box 72"/>
          <p:cNvSpPr txBox="1">
            <a:spLocks noChangeArrowheads="1"/>
          </p:cNvSpPr>
          <p:nvPr/>
        </p:nvSpPr>
        <p:spPr bwMode="auto">
          <a:xfrm>
            <a:off x="5778625" y="521168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(periodic function)</a:t>
            </a:r>
          </a:p>
        </p:txBody>
      </p:sp>
      <p:graphicFrame>
        <p:nvGraphicFramePr>
          <p:cNvPr id="4100" name="Object 73"/>
          <p:cNvGraphicFramePr>
            <a:graphicFrameLocks noChangeAspect="1"/>
          </p:cNvGraphicFramePr>
          <p:nvPr/>
        </p:nvGraphicFramePr>
        <p:xfrm>
          <a:off x="2365500" y="2345613"/>
          <a:ext cx="4300538" cy="601662"/>
        </p:xfrm>
        <a:graphic>
          <a:graphicData uri="http://schemas.openxmlformats.org/presentationml/2006/ole">
            <p:oleObj spid="_x0000_s4100" name="Equation" r:id="rId6" imgW="1904760" imgH="266400" progId="Equation.DSMT4">
              <p:embed/>
            </p:oleObj>
          </a:graphicData>
        </a:graphic>
      </p:graphicFrame>
      <p:graphicFrame>
        <p:nvGraphicFramePr>
          <p:cNvPr id="4101" name="Object 74"/>
          <p:cNvGraphicFramePr>
            <a:graphicFrameLocks noChangeAspect="1"/>
          </p:cNvGraphicFramePr>
          <p:nvPr/>
        </p:nvGraphicFramePr>
        <p:xfrm>
          <a:off x="1325688" y="3672138"/>
          <a:ext cx="6348412" cy="701675"/>
        </p:xfrm>
        <a:graphic>
          <a:graphicData uri="http://schemas.openxmlformats.org/presentationml/2006/ole">
            <p:oleObj spid="_x0000_s4101" name="Equation" r:id="rId7" imgW="2755800" imgH="304560" progId="Equation.DSMT4">
              <p:embed/>
            </p:oleObj>
          </a:graphicData>
        </a:graphic>
      </p:graphicFrame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4384800" y="3089075"/>
            <a:ext cx="317500" cy="457200"/>
          </a:xfrm>
          <a:prstGeom prst="downArrow">
            <a:avLst>
              <a:gd name="adj1" fmla="val 50000"/>
              <a:gd name="adj2" fmla="val 36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76"/>
          <p:cNvSpPr txBox="1">
            <a:spLocks noChangeArrowheads="1"/>
          </p:cNvSpPr>
          <p:nvPr/>
        </p:nvSpPr>
        <p:spPr bwMode="auto">
          <a:xfrm>
            <a:off x="1879725" y="1248138"/>
            <a:ext cx="1050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Denote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Text Box 33"/>
          <p:cNvSpPr txBox="1">
            <a:spLocks noChangeArrowheads="1"/>
          </p:cNvSpPr>
          <p:nvPr/>
        </p:nvSpPr>
        <p:spPr bwMode="auto">
          <a:xfrm>
            <a:off x="441325" y="1179513"/>
            <a:ext cx="5902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 a complex Fourier series representation:</a:t>
            </a:r>
          </a:p>
        </p:txBody>
      </p:sp>
      <p:graphicFrame>
        <p:nvGraphicFramePr>
          <p:cNvPr id="5122" name="Object 34"/>
          <p:cNvGraphicFramePr>
            <a:graphicFrameLocks noChangeAspect="1"/>
          </p:cNvGraphicFramePr>
          <p:nvPr/>
        </p:nvGraphicFramePr>
        <p:xfrm>
          <a:off x="2509838" y="1647825"/>
          <a:ext cx="3179762" cy="1089025"/>
        </p:xfrm>
        <a:graphic>
          <a:graphicData uri="http://schemas.openxmlformats.org/presentationml/2006/ole">
            <p:oleObj spid="_x0000_s5122" name="Equation" r:id="rId4" imgW="1409400" imgH="482400" progId="Equation.DSMT4">
              <p:embed/>
            </p:oleObj>
          </a:graphicData>
        </a:graphic>
      </p:graphicFrame>
      <p:graphicFrame>
        <p:nvGraphicFramePr>
          <p:cNvPr id="5123" name="Object 38"/>
          <p:cNvGraphicFramePr>
            <a:graphicFrameLocks noChangeAspect="1"/>
          </p:cNvGraphicFramePr>
          <p:nvPr/>
        </p:nvGraphicFramePr>
        <p:xfrm>
          <a:off x="2592388" y="3451225"/>
          <a:ext cx="4529137" cy="2860675"/>
        </p:xfrm>
        <a:graphic>
          <a:graphicData uri="http://schemas.openxmlformats.org/presentationml/2006/ole">
            <p:oleObj spid="_x0000_s5123" name="Equation" r:id="rId5" imgW="2031840" imgH="1282680" progId="Equation.DSMT4">
              <p:embed/>
            </p:oleObj>
          </a:graphicData>
        </a:graphic>
      </p:graphicFrame>
      <p:sp>
        <p:nvSpPr>
          <p:cNvPr id="5129" name="Text Box 39"/>
          <p:cNvSpPr txBox="1">
            <a:spLocks noChangeArrowheads="1"/>
          </p:cNvSpPr>
          <p:nvPr/>
        </p:nvSpPr>
        <p:spPr bwMode="auto">
          <a:xfrm>
            <a:off x="837825" y="3059113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660525" y="1636713"/>
            <a:ext cx="108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2798763" y="3117850"/>
          <a:ext cx="3225800" cy="962025"/>
        </p:xfrm>
        <a:graphic>
          <a:graphicData uri="http://schemas.openxmlformats.org/presentationml/2006/ole">
            <p:oleObj spid="_x0000_s6146" name="Equation" r:id="rId4" imgW="1447560" imgH="431640" progId="Equation.DSMT4">
              <p:embed/>
            </p:oleObj>
          </a:graphicData>
        </a:graphic>
      </p:graphicFrame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720725" y="2944813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116263" y="1335088"/>
          <a:ext cx="2490787" cy="1020762"/>
        </p:xfrm>
        <a:graphic>
          <a:graphicData uri="http://schemas.openxmlformats.org/presentationml/2006/ole">
            <p:oleObj spid="_x0000_s6147" name="Equation" r:id="rId5" imgW="1117440" imgH="457200" progId="Equation.DSMT4">
              <p:embed/>
            </p:oleObj>
          </a:graphicData>
        </a:graphic>
      </p:graphicFrame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390525" y="48371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For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1895475" y="4629150"/>
          <a:ext cx="4017963" cy="962025"/>
        </p:xfrm>
        <a:graphic>
          <a:graphicData uri="http://schemas.openxmlformats.org/presentationml/2006/ole">
            <p:oleObj spid="_x0000_s6148" name="Equation" r:id="rId6" imgW="1803240" imgH="431640" progId="Equation.DSMT4">
              <p:embed/>
            </p:oleObj>
          </a:graphicData>
        </a:graphic>
      </p:graphicFrame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77825" y="59039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For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6149" name="Object 15"/>
          <p:cNvGraphicFramePr>
            <a:graphicFrameLocks noChangeAspect="1"/>
          </p:cNvGraphicFramePr>
          <p:nvPr/>
        </p:nvGraphicFramePr>
        <p:xfrm>
          <a:off x="1844675" y="5657850"/>
          <a:ext cx="4017963" cy="962025"/>
        </p:xfrm>
        <a:graphic>
          <a:graphicData uri="http://schemas.openxmlformats.org/presentationml/2006/ole">
            <p:oleObj spid="_x0000_s6149" name="Equation" r:id="rId7" imgW="1803240" imgH="431640" progId="Equation.DSMT4">
              <p:embed/>
            </p:oleObj>
          </a:graphicData>
        </a:graphic>
      </p:graphicFrame>
      <p:graphicFrame>
        <p:nvGraphicFramePr>
          <p:cNvPr id="6150" name="Object 16"/>
          <p:cNvGraphicFramePr>
            <a:graphicFrameLocks noChangeAspect="1"/>
          </p:cNvGraphicFramePr>
          <p:nvPr/>
        </p:nvGraphicFramePr>
        <p:xfrm>
          <a:off x="6477000" y="5251450"/>
          <a:ext cx="2347913" cy="681038"/>
        </p:xfrm>
        <a:graphic>
          <a:graphicData uri="http://schemas.openxmlformats.org/presentationml/2006/ole">
            <p:oleObj spid="_x0000_s6150" name="Equation" r:id="rId8" imgW="1054080" imgH="30456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76325" y="20177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For </a:t>
            </a:r>
            <a:r>
              <a:rPr lang="en-US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</a:rPr>
              <a:t> &gt; </a:t>
            </a: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7170" name="Object 12"/>
          <p:cNvGraphicFramePr>
            <a:graphicFrameLocks noChangeAspect="1"/>
          </p:cNvGraphicFramePr>
          <p:nvPr/>
        </p:nvGraphicFramePr>
        <p:xfrm>
          <a:off x="2763838" y="1797050"/>
          <a:ext cx="3678237" cy="962025"/>
        </p:xfrm>
        <a:graphic>
          <a:graphicData uri="http://schemas.openxmlformats.org/presentationml/2006/ole">
            <p:oleObj spid="_x0000_s7170" name="Equation" r:id="rId4" imgW="1650960" imgH="431640" progId="Equation.DSMT4">
              <p:embed/>
            </p:oleObj>
          </a:graphicData>
        </a:graphic>
      </p:graphicFrame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1089025" y="3122613"/>
            <a:ext cx="135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For </a:t>
            </a:r>
            <a:r>
              <a:rPr lang="en-US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</a:rPr>
              <a:t> &lt; </a:t>
            </a: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7171" name="Object 14"/>
          <p:cNvGraphicFramePr>
            <a:graphicFrameLocks noChangeAspect="1"/>
          </p:cNvGraphicFramePr>
          <p:nvPr/>
        </p:nvGraphicFramePr>
        <p:xfrm>
          <a:off x="2709863" y="4167188"/>
          <a:ext cx="3225800" cy="565150"/>
        </p:xfrm>
        <a:graphic>
          <a:graphicData uri="http://schemas.openxmlformats.org/presentationml/2006/ole">
            <p:oleObj spid="_x0000_s7171" name="Equation" r:id="rId5" imgW="1447560" imgH="253800" progId="Equation.DSMT4">
              <p:embed/>
            </p:oleObj>
          </a:graphicData>
        </a:graphic>
      </p:graphicFrame>
      <p:graphicFrame>
        <p:nvGraphicFramePr>
          <p:cNvPr id="7172" name="Object 15"/>
          <p:cNvGraphicFramePr>
            <a:graphicFrameLocks noChangeAspect="1"/>
          </p:cNvGraphicFramePr>
          <p:nvPr/>
        </p:nvGraphicFramePr>
        <p:xfrm>
          <a:off x="3270250" y="5757863"/>
          <a:ext cx="1992313" cy="576262"/>
        </p:xfrm>
        <a:graphic>
          <a:graphicData uri="http://schemas.openxmlformats.org/presentationml/2006/ole">
            <p:oleObj spid="_x0000_s7172" name="Equation" r:id="rId6" imgW="1054080" imgH="304560" progId="Equation.DSMT4">
              <p:embed/>
            </p:oleObj>
          </a:graphicData>
        </a:graphic>
      </p:graphicFrame>
      <p:graphicFrame>
        <p:nvGraphicFramePr>
          <p:cNvPr id="7173" name="Object 16"/>
          <p:cNvGraphicFramePr>
            <a:graphicFrameLocks noChangeAspect="1"/>
          </p:cNvGraphicFramePr>
          <p:nvPr/>
        </p:nvGraphicFramePr>
        <p:xfrm>
          <a:off x="2776538" y="2863850"/>
          <a:ext cx="3678237" cy="962025"/>
        </p:xfrm>
        <a:graphic>
          <a:graphicData uri="http://schemas.openxmlformats.org/presentationml/2006/ole">
            <p:oleObj spid="_x0000_s7173" name="Equation" r:id="rId7" imgW="1650960" imgH="431640" progId="Equation.DSMT4">
              <p:embed/>
            </p:oleObj>
          </a:graphicData>
        </a:graphic>
      </p:graphicFrame>
      <p:graphicFrame>
        <p:nvGraphicFramePr>
          <p:cNvPr id="7174" name="Object 17"/>
          <p:cNvGraphicFramePr>
            <a:graphicFrameLocks noChangeAspect="1"/>
          </p:cNvGraphicFramePr>
          <p:nvPr/>
        </p:nvGraphicFramePr>
        <p:xfrm>
          <a:off x="2735263" y="4941888"/>
          <a:ext cx="3225800" cy="565150"/>
        </p:xfrm>
        <a:graphic>
          <a:graphicData uri="http://schemas.openxmlformats.org/presentationml/2006/ole">
            <p:oleObj spid="_x0000_s7174" name="Equation" r:id="rId8" imgW="1447560" imgH="253800" progId="Equation.DSMT4">
              <p:embed/>
            </p:oleObj>
          </a:graphicData>
        </a:graphic>
      </p:graphicFrame>
      <p:sp>
        <p:nvSpPr>
          <p:cNvPr id="7181" name="Text Box 18"/>
          <p:cNvSpPr txBox="1">
            <a:spLocks noChangeArrowheads="1"/>
          </p:cNvSpPr>
          <p:nvPr/>
        </p:nvSpPr>
        <p:spPr bwMode="auto">
          <a:xfrm>
            <a:off x="733425" y="1119188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write this as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6334125" y="4481513"/>
            <a:ext cx="200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"Floquet waves"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Text Box 7"/>
          <p:cNvSpPr txBox="1">
            <a:spLocks noChangeArrowheads="1"/>
          </p:cNvSpPr>
          <p:nvPr/>
        </p:nvSpPr>
        <p:spPr bwMode="auto">
          <a:xfrm>
            <a:off x="1262525" y="1433513"/>
            <a:ext cx="197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Magnetic field: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3368675" y="3725863"/>
          <a:ext cx="2263775" cy="1017587"/>
        </p:xfrm>
        <a:graphic>
          <a:graphicData uri="http://schemas.openxmlformats.org/presentationml/2006/ole">
            <p:oleObj spid="_x0000_s8194" name="Equation" r:id="rId4" imgW="1015920" imgH="457200" progId="Equation.DSMT4">
              <p:embed/>
            </p:oleObj>
          </a:graphicData>
        </a:graphic>
      </p:graphicFrame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279525" y="3656013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3354388" y="1212850"/>
          <a:ext cx="2546350" cy="962025"/>
        </p:xfrm>
        <a:graphic>
          <a:graphicData uri="http://schemas.openxmlformats.org/presentationml/2006/ole">
            <p:oleObj spid="_x0000_s8195" name="Equation" r:id="rId5" imgW="1143000" imgH="431640" progId="Equation.DSMT4">
              <p:embed/>
            </p:oleObj>
          </a:graphicData>
        </a:graphic>
      </p:graphicFrame>
      <p:graphicFrame>
        <p:nvGraphicFramePr>
          <p:cNvPr id="8196" name="Object 11"/>
          <p:cNvGraphicFramePr>
            <a:graphicFrameLocks noChangeAspect="1"/>
          </p:cNvGraphicFramePr>
          <p:nvPr/>
        </p:nvGraphicFramePr>
        <p:xfrm>
          <a:off x="3951288" y="4879975"/>
          <a:ext cx="1047750" cy="536575"/>
        </p:xfrm>
        <a:graphic>
          <a:graphicData uri="http://schemas.openxmlformats.org/presentationml/2006/ole">
            <p:oleObj spid="_x0000_s8196" name="Equation" r:id="rId6" imgW="469800" imgH="241200" progId="Equation.DSMT4">
              <p:embed/>
            </p:oleObj>
          </a:graphicData>
        </a:graphic>
      </p:graphicFrame>
      <p:graphicFrame>
        <p:nvGraphicFramePr>
          <p:cNvPr id="8197" name="Object 12"/>
          <p:cNvGraphicFramePr>
            <a:graphicFrameLocks noChangeAspect="1"/>
          </p:cNvGraphicFramePr>
          <p:nvPr/>
        </p:nvGraphicFramePr>
        <p:xfrm>
          <a:off x="3606800" y="2541588"/>
          <a:ext cx="2065338" cy="565150"/>
        </p:xfrm>
        <a:graphic>
          <a:graphicData uri="http://schemas.openxmlformats.org/presentationml/2006/ole">
            <p:oleObj spid="_x0000_s8197" name="Equation" r:id="rId7" imgW="927000" imgH="253800" progId="Equation.DSMT4">
              <p:embed/>
            </p:oleObj>
          </a:graphicData>
        </a:graphic>
      </p:graphicFrame>
      <p:graphicFrame>
        <p:nvGraphicFramePr>
          <p:cNvPr id="8198" name="Object 13"/>
          <p:cNvGraphicFramePr>
            <a:graphicFrameLocks noChangeAspect="1"/>
          </p:cNvGraphicFramePr>
          <p:nvPr/>
        </p:nvGraphicFramePr>
        <p:xfrm>
          <a:off x="3167063" y="5472113"/>
          <a:ext cx="2490787" cy="1017587"/>
        </p:xfrm>
        <a:graphic>
          <a:graphicData uri="http://schemas.openxmlformats.org/presentationml/2006/ole">
            <p:oleObj spid="_x0000_s8198" name="Equation" r:id="rId8" imgW="1117440" imgH="457200" progId="Equation.DSMT4">
              <p:embed/>
            </p:oleObj>
          </a:graphicData>
        </a:graphic>
      </p:graphicFrame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5838825" y="5789613"/>
            <a:ext cx="29188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 smtClean="0"/>
              <a:t>(We don’t </a:t>
            </a:r>
            <a:r>
              <a:rPr lang="en-US" sz="1600" b="0" dirty="0"/>
              <a:t>need this </a:t>
            </a:r>
            <a:r>
              <a:rPr lang="en-US" sz="1600" b="0" dirty="0" smtClean="0"/>
              <a:t>equation.)</a:t>
            </a:r>
            <a:endParaRPr lang="en-US" sz="1600" b="0" dirty="0"/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5305425" y="4926013"/>
            <a:ext cx="190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(The field is TM</a:t>
            </a:r>
            <a:r>
              <a:rPr lang="en-US" b="0" i="1" baseline="-25000">
                <a:latin typeface="Times New Roman" pitchFamily="18" charset="0"/>
              </a:rPr>
              <a:t>y</a:t>
            </a:r>
            <a:r>
              <a:rPr lang="en-US" b="0"/>
              <a:t>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8F22E6-4E08-4E79-BDCF-E1B4A35D2C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001962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1D FSS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632</Words>
  <Application>Microsoft Office PowerPoint</Application>
  <PresentationFormat>On-screen Show (4:3)</PresentationFormat>
  <Paragraphs>202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1D Frequency Selective Surface (FSS)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484</cp:revision>
  <dcterms:created xsi:type="dcterms:W3CDTF">2006-06-22T19:04:50Z</dcterms:created>
  <dcterms:modified xsi:type="dcterms:W3CDTF">2016-04-09T01:00:47Z</dcterms:modified>
</cp:coreProperties>
</file>