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93" r:id="rId2"/>
    <p:sldId id="463" r:id="rId3"/>
    <p:sldId id="435" r:id="rId4"/>
    <p:sldId id="465" r:id="rId5"/>
    <p:sldId id="464" r:id="rId6"/>
    <p:sldId id="466" r:id="rId7"/>
    <p:sldId id="467" r:id="rId8"/>
    <p:sldId id="469" r:id="rId9"/>
    <p:sldId id="468" r:id="rId10"/>
    <p:sldId id="470" r:id="rId11"/>
    <p:sldId id="471" r:id="rId12"/>
    <p:sldId id="472" r:id="rId13"/>
    <p:sldId id="473" r:id="rId14"/>
    <p:sldId id="474" r:id="rId15"/>
    <p:sldId id="475" r:id="rId16"/>
    <p:sldId id="476" r:id="rId17"/>
    <p:sldId id="477" r:id="rId18"/>
    <p:sldId id="478" r:id="rId19"/>
    <p:sldId id="479" r:id="rId20"/>
    <p:sldId id="481" r:id="rId21"/>
    <p:sldId id="480" r:id="rId22"/>
    <p:sldId id="482" r:id="rId23"/>
    <p:sldId id="483" r:id="rId24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FFFF66"/>
    <a:srgbClr val="00FF00"/>
    <a:srgbClr val="0066FF"/>
    <a:srgbClr val="FFFFCC"/>
    <a:srgbClr val="00FFFF"/>
    <a:srgbClr val="0000FF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 autoAdjust="0"/>
    <p:restoredTop sz="94660"/>
  </p:normalViewPr>
  <p:slideViewPr>
    <p:cSldViewPr snapToGrid="0">
      <p:cViewPr>
        <p:scale>
          <a:sx n="75" d="100"/>
          <a:sy n="75" d="100"/>
        </p:scale>
        <p:origin x="-2010" y="-3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34.wmf"/><Relationship Id="rId1" Type="http://schemas.openxmlformats.org/officeDocument/2006/relationships/image" Target="../media/image33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7.wmf"/><Relationship Id="rId2" Type="http://schemas.openxmlformats.org/officeDocument/2006/relationships/image" Target="../media/image36.wmf"/><Relationship Id="rId1" Type="http://schemas.openxmlformats.org/officeDocument/2006/relationships/image" Target="../media/image35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8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41.wmf"/><Relationship Id="rId2" Type="http://schemas.openxmlformats.org/officeDocument/2006/relationships/image" Target="../media/image40.wmf"/><Relationship Id="rId1" Type="http://schemas.openxmlformats.org/officeDocument/2006/relationships/image" Target="../media/image39.wmf"/><Relationship Id="rId6" Type="http://schemas.openxmlformats.org/officeDocument/2006/relationships/image" Target="../media/image37.wmf"/><Relationship Id="rId5" Type="http://schemas.openxmlformats.org/officeDocument/2006/relationships/image" Target="../media/image43.wmf"/><Relationship Id="rId4" Type="http://schemas.openxmlformats.org/officeDocument/2006/relationships/image" Target="../media/image42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46.wmf"/><Relationship Id="rId2" Type="http://schemas.openxmlformats.org/officeDocument/2006/relationships/image" Target="../media/image45.wmf"/><Relationship Id="rId1" Type="http://schemas.openxmlformats.org/officeDocument/2006/relationships/image" Target="../media/image44.wmf"/><Relationship Id="rId4" Type="http://schemas.openxmlformats.org/officeDocument/2006/relationships/image" Target="../media/image47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50.wmf"/><Relationship Id="rId2" Type="http://schemas.openxmlformats.org/officeDocument/2006/relationships/image" Target="../media/image49.wmf"/><Relationship Id="rId1" Type="http://schemas.openxmlformats.org/officeDocument/2006/relationships/image" Target="../media/image48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53.wmf"/><Relationship Id="rId7" Type="http://schemas.openxmlformats.org/officeDocument/2006/relationships/image" Target="../media/image57.wmf"/><Relationship Id="rId2" Type="http://schemas.openxmlformats.org/officeDocument/2006/relationships/image" Target="../media/image52.wmf"/><Relationship Id="rId1" Type="http://schemas.openxmlformats.org/officeDocument/2006/relationships/image" Target="../media/image51.wmf"/><Relationship Id="rId6" Type="http://schemas.openxmlformats.org/officeDocument/2006/relationships/image" Target="../media/image56.wmf"/><Relationship Id="rId5" Type="http://schemas.openxmlformats.org/officeDocument/2006/relationships/image" Target="../media/image55.wmf"/><Relationship Id="rId4" Type="http://schemas.openxmlformats.org/officeDocument/2006/relationships/image" Target="../media/image54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48.wmf"/><Relationship Id="rId2" Type="http://schemas.openxmlformats.org/officeDocument/2006/relationships/image" Target="../media/image59.wmf"/><Relationship Id="rId1" Type="http://schemas.openxmlformats.org/officeDocument/2006/relationships/image" Target="../media/image58.wmf"/></Relationships>
</file>

<file path=ppt/drawings/_rels/vmlDrawing18.vml.rels><?xml version="1.0" encoding="UTF-8" standalone="yes"?>
<Relationships xmlns="http://schemas.openxmlformats.org/package/2006/relationships"><Relationship Id="rId8" Type="http://schemas.openxmlformats.org/officeDocument/2006/relationships/image" Target="../media/image57.wmf"/><Relationship Id="rId3" Type="http://schemas.openxmlformats.org/officeDocument/2006/relationships/image" Target="../media/image39.wmf"/><Relationship Id="rId7" Type="http://schemas.openxmlformats.org/officeDocument/2006/relationships/image" Target="../media/image56.wmf"/><Relationship Id="rId2" Type="http://schemas.openxmlformats.org/officeDocument/2006/relationships/image" Target="../media/image38.wmf"/><Relationship Id="rId1" Type="http://schemas.openxmlformats.org/officeDocument/2006/relationships/image" Target="../media/image60.wmf"/><Relationship Id="rId6" Type="http://schemas.openxmlformats.org/officeDocument/2006/relationships/image" Target="../media/image55.wmf"/><Relationship Id="rId5" Type="http://schemas.openxmlformats.org/officeDocument/2006/relationships/image" Target="../media/image59.wmf"/><Relationship Id="rId4" Type="http://schemas.openxmlformats.org/officeDocument/2006/relationships/image" Target="../media/image54.wmf"/></Relationships>
</file>

<file path=ppt/drawings/_rels/vmlDrawing19.vml.rels><?xml version="1.0" encoding="UTF-8" standalone="yes"?>
<Relationships xmlns="http://schemas.openxmlformats.org/package/2006/relationships"><Relationship Id="rId8" Type="http://schemas.openxmlformats.org/officeDocument/2006/relationships/image" Target="../media/image64.wmf"/><Relationship Id="rId3" Type="http://schemas.openxmlformats.org/officeDocument/2006/relationships/image" Target="../media/image56.wmf"/><Relationship Id="rId7" Type="http://schemas.openxmlformats.org/officeDocument/2006/relationships/image" Target="../media/image63.wmf"/><Relationship Id="rId2" Type="http://schemas.openxmlformats.org/officeDocument/2006/relationships/image" Target="../media/image55.wmf"/><Relationship Id="rId1" Type="http://schemas.openxmlformats.org/officeDocument/2006/relationships/image" Target="../media/image60.wmf"/><Relationship Id="rId6" Type="http://schemas.openxmlformats.org/officeDocument/2006/relationships/image" Target="../media/image62.wmf"/><Relationship Id="rId5" Type="http://schemas.openxmlformats.org/officeDocument/2006/relationships/image" Target="../media/image61.wmf"/><Relationship Id="rId4" Type="http://schemas.openxmlformats.org/officeDocument/2006/relationships/image" Target="../media/image57.wmf"/><Relationship Id="rId9" Type="http://schemas.openxmlformats.org/officeDocument/2006/relationships/image" Target="../media/image6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drawings/_rels/vmlDrawing20.vml.rels><?xml version="1.0" encoding="UTF-8" standalone="yes"?>
<Relationships xmlns="http://schemas.openxmlformats.org/package/2006/relationships"><Relationship Id="rId8" Type="http://schemas.openxmlformats.org/officeDocument/2006/relationships/image" Target="../media/image68.wmf"/><Relationship Id="rId3" Type="http://schemas.openxmlformats.org/officeDocument/2006/relationships/image" Target="../media/image67.wmf"/><Relationship Id="rId7" Type="http://schemas.openxmlformats.org/officeDocument/2006/relationships/image" Target="../media/image64.wmf"/><Relationship Id="rId2" Type="http://schemas.openxmlformats.org/officeDocument/2006/relationships/image" Target="../media/image66.wmf"/><Relationship Id="rId1" Type="http://schemas.openxmlformats.org/officeDocument/2006/relationships/image" Target="../media/image63.wmf"/><Relationship Id="rId6" Type="http://schemas.openxmlformats.org/officeDocument/2006/relationships/image" Target="../media/image57.wmf"/><Relationship Id="rId5" Type="http://schemas.openxmlformats.org/officeDocument/2006/relationships/image" Target="../media/image56.wmf"/><Relationship Id="rId4" Type="http://schemas.openxmlformats.org/officeDocument/2006/relationships/image" Target="../media/image55.w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9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9.vml.rels><?xml version="1.0" encoding="UTF-8" standalone="yes"?>
<Relationships xmlns="http://schemas.openxmlformats.org/package/2006/relationships"><Relationship Id="rId8" Type="http://schemas.openxmlformats.org/officeDocument/2006/relationships/image" Target="../media/image32.wmf"/><Relationship Id="rId3" Type="http://schemas.openxmlformats.org/officeDocument/2006/relationships/image" Target="../media/image27.wmf"/><Relationship Id="rId7" Type="http://schemas.openxmlformats.org/officeDocument/2006/relationships/image" Target="../media/image31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Relationship Id="rId6" Type="http://schemas.openxmlformats.org/officeDocument/2006/relationships/image" Target="../media/image30.wmf"/><Relationship Id="rId5" Type="http://schemas.openxmlformats.org/officeDocument/2006/relationships/image" Target="../media/image29.wmf"/><Relationship Id="rId4" Type="http://schemas.openxmlformats.org/officeDocument/2006/relationships/image" Target="../media/image2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8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US"/>
          </a:p>
        </p:txBody>
      </p:sp>
      <p:sp>
        <p:nvSpPr>
          <p:cNvPr id="5488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endParaRPr lang="en-US"/>
          </a:p>
        </p:txBody>
      </p:sp>
      <p:sp>
        <p:nvSpPr>
          <p:cNvPr id="5488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US"/>
          </a:p>
        </p:txBody>
      </p:sp>
      <p:sp>
        <p:nvSpPr>
          <p:cNvPr id="5488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fld id="{D93D4D17-BCAD-4838-8CA4-5013F794887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0914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50915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411480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550916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19200" y="685800"/>
            <a:ext cx="4876800" cy="3657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50917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0600" y="4572000"/>
            <a:ext cx="53340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50918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50919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1480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F822CE5-AA3B-48CD-9DAC-1CF839396EA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AC7815E-620A-4E53-ABE8-A3213EE9CE28}" type="slidenum">
              <a:rPr lang="en-US"/>
              <a:pPr/>
              <a:t>1</a:t>
            </a:fld>
            <a:endParaRPr lang="en-US"/>
          </a:p>
        </p:txBody>
      </p:sp>
      <p:sp>
        <p:nvSpPr>
          <p:cNvPr id="627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7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F81BBD3-9C9A-4616-8248-5CD3A8E9DD93}" type="slidenum">
              <a:rPr lang="en-US"/>
              <a:pPr/>
              <a:t>10</a:t>
            </a:fld>
            <a:endParaRPr lang="en-US"/>
          </a:p>
        </p:txBody>
      </p:sp>
      <p:sp>
        <p:nvSpPr>
          <p:cNvPr id="636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6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FD88D1C-A7F4-4E3D-8618-53CF65A59491}" type="slidenum">
              <a:rPr lang="en-US"/>
              <a:pPr/>
              <a:t>11</a:t>
            </a:fld>
            <a:endParaRPr lang="en-US"/>
          </a:p>
        </p:txBody>
      </p:sp>
      <p:sp>
        <p:nvSpPr>
          <p:cNvPr id="6379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7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3DD4420-79EE-4F7F-A177-0CAB8371D5A8}" type="slidenum">
              <a:rPr lang="en-US"/>
              <a:pPr/>
              <a:t>12</a:t>
            </a:fld>
            <a:endParaRPr lang="en-US"/>
          </a:p>
        </p:txBody>
      </p:sp>
      <p:sp>
        <p:nvSpPr>
          <p:cNvPr id="638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8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A071EE8-2019-4586-B928-2F167DED1E53}" type="slidenum">
              <a:rPr lang="en-US"/>
              <a:pPr/>
              <a:t>13</a:t>
            </a:fld>
            <a:endParaRPr lang="en-US"/>
          </a:p>
        </p:txBody>
      </p:sp>
      <p:sp>
        <p:nvSpPr>
          <p:cNvPr id="6400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0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D390694-0F34-4224-8D91-DF4008FDFE31}" type="slidenum">
              <a:rPr lang="en-US"/>
              <a:pPr/>
              <a:t>14</a:t>
            </a:fld>
            <a:endParaRPr lang="en-US"/>
          </a:p>
        </p:txBody>
      </p:sp>
      <p:sp>
        <p:nvSpPr>
          <p:cNvPr id="641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1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71BBE7E-FC62-417B-94F6-08BE92CC1560}" type="slidenum">
              <a:rPr lang="en-US"/>
              <a:pPr/>
              <a:t>15</a:t>
            </a:fld>
            <a:endParaRPr lang="en-US"/>
          </a:p>
        </p:txBody>
      </p:sp>
      <p:sp>
        <p:nvSpPr>
          <p:cNvPr id="6420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2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66D2254-8C80-4149-8BB4-1A5E35D5FFE0}" type="slidenum">
              <a:rPr lang="en-US"/>
              <a:pPr/>
              <a:t>16</a:t>
            </a:fld>
            <a:endParaRPr lang="en-US"/>
          </a:p>
        </p:txBody>
      </p:sp>
      <p:sp>
        <p:nvSpPr>
          <p:cNvPr id="643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5544008-3135-42E7-A68B-8003FC9BBA29}" type="slidenum">
              <a:rPr lang="en-US"/>
              <a:pPr/>
              <a:t>17</a:t>
            </a:fld>
            <a:endParaRPr lang="en-US"/>
          </a:p>
        </p:txBody>
      </p:sp>
      <p:sp>
        <p:nvSpPr>
          <p:cNvPr id="64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D8F9EDA-8BF1-4278-B95F-477F4EE5D681}" type="slidenum">
              <a:rPr lang="en-US"/>
              <a:pPr/>
              <a:t>18</a:t>
            </a:fld>
            <a:endParaRPr lang="en-US"/>
          </a:p>
        </p:txBody>
      </p:sp>
      <p:sp>
        <p:nvSpPr>
          <p:cNvPr id="64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6FB25C-1F59-4462-A266-2EE3350B328C}" type="slidenum">
              <a:rPr lang="en-US"/>
              <a:pPr/>
              <a:t>19</a:t>
            </a:fld>
            <a:endParaRPr lang="en-US"/>
          </a:p>
        </p:txBody>
      </p:sp>
      <p:sp>
        <p:nvSpPr>
          <p:cNvPr id="64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E3ACAFC-3973-41B8-B831-894A97105617}" type="slidenum">
              <a:rPr lang="en-US"/>
              <a:pPr/>
              <a:t>2</a:t>
            </a:fld>
            <a:endParaRPr lang="en-US"/>
          </a:p>
        </p:txBody>
      </p:sp>
      <p:sp>
        <p:nvSpPr>
          <p:cNvPr id="628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8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A0CA0BF-0826-4573-9108-82E6EEAE6A50}" type="slidenum">
              <a:rPr lang="en-US"/>
              <a:pPr/>
              <a:t>20</a:t>
            </a:fld>
            <a:endParaRPr lang="en-US"/>
          </a:p>
        </p:txBody>
      </p:sp>
      <p:sp>
        <p:nvSpPr>
          <p:cNvPr id="64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99911D4-C8F4-465A-A906-D5F900BC6492}" type="slidenum">
              <a:rPr lang="en-US"/>
              <a:pPr/>
              <a:t>21</a:t>
            </a:fld>
            <a:endParaRPr lang="en-US"/>
          </a:p>
        </p:txBody>
      </p:sp>
      <p:sp>
        <p:nvSpPr>
          <p:cNvPr id="64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DDE026E-C59F-4078-AF7B-78DE845D5B1B}" type="slidenum">
              <a:rPr lang="en-US"/>
              <a:pPr/>
              <a:t>22</a:t>
            </a:fld>
            <a:endParaRPr lang="en-US"/>
          </a:p>
        </p:txBody>
      </p:sp>
      <p:sp>
        <p:nvSpPr>
          <p:cNvPr id="649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7118991-26F1-4A53-B93E-A9351365A6E4}" type="slidenum">
              <a:rPr lang="en-US"/>
              <a:pPr/>
              <a:t>23</a:t>
            </a:fld>
            <a:endParaRPr lang="en-US"/>
          </a:p>
        </p:txBody>
      </p:sp>
      <p:sp>
        <p:nvSpPr>
          <p:cNvPr id="65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E0866AA-C764-4F10-AAB4-6CBDC35450DD}" type="slidenum">
              <a:rPr lang="en-US"/>
              <a:pPr/>
              <a:t>3</a:t>
            </a:fld>
            <a:endParaRPr lang="en-US"/>
          </a:p>
        </p:txBody>
      </p:sp>
      <p:sp>
        <p:nvSpPr>
          <p:cNvPr id="629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9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093407-4355-4E79-972D-727A3F5383AA}" type="slidenum">
              <a:rPr lang="en-US"/>
              <a:pPr/>
              <a:t>4</a:t>
            </a:fld>
            <a:endParaRPr lang="en-US"/>
          </a:p>
        </p:txBody>
      </p:sp>
      <p:sp>
        <p:nvSpPr>
          <p:cNvPr id="630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0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2F6FD3D-1FC9-46D9-A024-044A6DD71F4E}" type="slidenum">
              <a:rPr lang="en-US"/>
              <a:pPr/>
              <a:t>5</a:t>
            </a:fld>
            <a:endParaRPr lang="en-US"/>
          </a:p>
        </p:txBody>
      </p:sp>
      <p:sp>
        <p:nvSpPr>
          <p:cNvPr id="631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1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E41E8E9-110A-43DC-A4BD-6ED6E96DAEE4}" type="slidenum">
              <a:rPr lang="en-US"/>
              <a:pPr/>
              <a:t>6</a:t>
            </a:fld>
            <a:endParaRPr lang="en-US"/>
          </a:p>
        </p:txBody>
      </p:sp>
      <p:sp>
        <p:nvSpPr>
          <p:cNvPr id="632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2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9C7D847-76B5-450B-85F7-AE760C70FBF9}" type="slidenum">
              <a:rPr lang="en-US"/>
              <a:pPr/>
              <a:t>7</a:t>
            </a:fld>
            <a:endParaRPr lang="en-US"/>
          </a:p>
        </p:txBody>
      </p:sp>
      <p:sp>
        <p:nvSpPr>
          <p:cNvPr id="633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3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38CF7E8-8284-44B2-81E7-378383DFA43F}" type="slidenum">
              <a:rPr lang="en-US"/>
              <a:pPr/>
              <a:t>8</a:t>
            </a:fld>
            <a:endParaRPr lang="en-US"/>
          </a:p>
        </p:txBody>
      </p:sp>
      <p:sp>
        <p:nvSpPr>
          <p:cNvPr id="634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CF91E5D-D91B-4E21-AE98-AF2BB6CEA2A1}" type="slidenum">
              <a:rPr lang="en-US"/>
              <a:pPr/>
              <a:t>9</a:t>
            </a:fld>
            <a:endParaRPr lang="en-US"/>
          </a:p>
        </p:txBody>
      </p:sp>
      <p:sp>
        <p:nvSpPr>
          <p:cNvPr id="635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5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>
                <a:solidFill>
                  <a:schemeClr val="tx1"/>
                </a:solidFill>
              </a:defRPr>
            </a:lvl1pPr>
          </a:lstStyle>
          <a:p>
            <a:fld id="{95E1A2EF-E209-4D77-A52B-79AB08FA6E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>
                <a:solidFill>
                  <a:schemeClr val="tx1"/>
                </a:solidFill>
              </a:defRPr>
            </a:lvl1pPr>
          </a:lstStyle>
          <a:p>
            <a:fld id="{95E1A2EF-E209-4D77-A52B-79AB08FA6E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>
                <a:solidFill>
                  <a:schemeClr val="tx1"/>
                </a:solidFill>
              </a:defRPr>
            </a:lvl1pPr>
          </a:lstStyle>
          <a:p>
            <a:fld id="{95E1A2EF-E209-4D77-A52B-79AB08FA6E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>
                <a:solidFill>
                  <a:schemeClr val="tx1"/>
                </a:solidFill>
              </a:defRPr>
            </a:lvl1pPr>
          </a:lstStyle>
          <a:p>
            <a:fld id="{95E1A2EF-E209-4D77-A52B-79AB08FA6E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>
                <a:solidFill>
                  <a:schemeClr val="tx1"/>
                </a:solidFill>
              </a:defRPr>
            </a:lvl1pPr>
          </a:lstStyle>
          <a:p>
            <a:fld id="{95E1A2EF-E209-4D77-A52B-79AB08FA6E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>
                <a:solidFill>
                  <a:schemeClr val="tx1"/>
                </a:solidFill>
              </a:defRPr>
            </a:lvl1pPr>
          </a:lstStyle>
          <a:p>
            <a:fld id="{95E1A2EF-E209-4D77-A52B-79AB08FA6E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>
                <a:solidFill>
                  <a:schemeClr val="tx1"/>
                </a:solidFill>
              </a:defRPr>
            </a:lvl1pPr>
          </a:lstStyle>
          <a:p>
            <a:fld id="{95E1A2EF-E209-4D77-A52B-79AB08FA6E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>
                <a:solidFill>
                  <a:schemeClr val="tx1"/>
                </a:solidFill>
              </a:defRPr>
            </a:lvl1pPr>
          </a:lstStyle>
          <a:p>
            <a:fld id="{95E1A2EF-E209-4D77-A52B-79AB08FA6E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>
                <a:solidFill>
                  <a:schemeClr val="tx1"/>
                </a:solidFill>
              </a:defRPr>
            </a:lvl1pPr>
          </a:lstStyle>
          <a:p>
            <a:fld id="{95E1A2EF-E209-4D77-A52B-79AB08FA6E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>
                <a:solidFill>
                  <a:schemeClr val="tx1"/>
                </a:solidFill>
              </a:defRPr>
            </a:lvl1pPr>
          </a:lstStyle>
          <a:p>
            <a:fld id="{95E1A2EF-E209-4D77-A52B-79AB08FA6E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>
                <a:solidFill>
                  <a:schemeClr val="tx1"/>
                </a:solidFill>
              </a:defRPr>
            </a:lvl1pPr>
          </a:lstStyle>
          <a:p>
            <a:fld id="{95E1A2EF-E209-4D77-A52B-79AB08FA6E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>
                <a:solidFill>
                  <a:schemeClr val="tx1"/>
                </a:solidFill>
              </a:defRPr>
            </a:lvl1pPr>
          </a:lstStyle>
          <a:p>
            <a:fld id="{95E1A2EF-E209-4D77-A52B-79AB08FA6ED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9.bin"/><Relationship Id="rId3" Type="http://schemas.openxmlformats.org/officeDocument/2006/relationships/notesSlide" Target="../notesSlides/notesSlide11.xml"/><Relationship Id="rId7" Type="http://schemas.openxmlformats.org/officeDocument/2006/relationships/oleObject" Target="../embeddings/oleObject2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27.bin"/><Relationship Id="rId11" Type="http://schemas.openxmlformats.org/officeDocument/2006/relationships/oleObject" Target="../embeddings/oleObject32.bin"/><Relationship Id="rId5" Type="http://schemas.openxmlformats.org/officeDocument/2006/relationships/oleObject" Target="../embeddings/oleObject26.bin"/><Relationship Id="rId10" Type="http://schemas.openxmlformats.org/officeDocument/2006/relationships/oleObject" Target="../embeddings/oleObject31.bin"/><Relationship Id="rId4" Type="http://schemas.openxmlformats.org/officeDocument/2006/relationships/oleObject" Target="../embeddings/oleObject25.bin"/><Relationship Id="rId9" Type="http://schemas.openxmlformats.org/officeDocument/2006/relationships/oleObject" Target="../embeddings/oleObject30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5" Type="http://schemas.openxmlformats.org/officeDocument/2006/relationships/oleObject" Target="../embeddings/oleObject34.bin"/><Relationship Id="rId4" Type="http://schemas.openxmlformats.org/officeDocument/2006/relationships/oleObject" Target="../embeddings/oleObject33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37.bin"/><Relationship Id="rId5" Type="http://schemas.openxmlformats.org/officeDocument/2006/relationships/oleObject" Target="../embeddings/oleObject36.bin"/><Relationship Id="rId4" Type="http://schemas.openxmlformats.org/officeDocument/2006/relationships/oleObject" Target="../embeddings/oleObject35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4" Type="http://schemas.openxmlformats.org/officeDocument/2006/relationships/oleObject" Target="../embeddings/oleObject38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3.bin"/><Relationship Id="rId3" Type="http://schemas.openxmlformats.org/officeDocument/2006/relationships/notesSlide" Target="../notesSlides/notesSlide15.xml"/><Relationship Id="rId7" Type="http://schemas.openxmlformats.org/officeDocument/2006/relationships/oleObject" Target="../embeddings/oleObject4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41.bin"/><Relationship Id="rId5" Type="http://schemas.openxmlformats.org/officeDocument/2006/relationships/oleObject" Target="../embeddings/oleObject40.bin"/><Relationship Id="rId4" Type="http://schemas.openxmlformats.org/officeDocument/2006/relationships/oleObject" Target="../embeddings/oleObject39.bin"/><Relationship Id="rId9" Type="http://schemas.openxmlformats.org/officeDocument/2006/relationships/oleObject" Target="../embeddings/oleObject44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7" Type="http://schemas.openxmlformats.org/officeDocument/2006/relationships/oleObject" Target="../embeddings/oleObject4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47.bin"/><Relationship Id="rId5" Type="http://schemas.openxmlformats.org/officeDocument/2006/relationships/oleObject" Target="../embeddings/oleObject46.bin"/><Relationship Id="rId4" Type="http://schemas.openxmlformats.org/officeDocument/2006/relationships/oleObject" Target="../embeddings/oleObject45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51.bin"/><Relationship Id="rId5" Type="http://schemas.openxmlformats.org/officeDocument/2006/relationships/oleObject" Target="../embeddings/oleObject50.bin"/><Relationship Id="rId4" Type="http://schemas.openxmlformats.org/officeDocument/2006/relationships/oleObject" Target="../embeddings/oleObject49.bin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6.bin"/><Relationship Id="rId3" Type="http://schemas.openxmlformats.org/officeDocument/2006/relationships/notesSlide" Target="../notesSlides/notesSlide18.xml"/><Relationship Id="rId7" Type="http://schemas.openxmlformats.org/officeDocument/2006/relationships/oleObject" Target="../embeddings/oleObject5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6" Type="http://schemas.openxmlformats.org/officeDocument/2006/relationships/oleObject" Target="../embeddings/oleObject54.bin"/><Relationship Id="rId5" Type="http://schemas.openxmlformats.org/officeDocument/2006/relationships/oleObject" Target="../embeddings/oleObject53.bin"/><Relationship Id="rId10" Type="http://schemas.openxmlformats.org/officeDocument/2006/relationships/oleObject" Target="../embeddings/oleObject58.bin"/><Relationship Id="rId4" Type="http://schemas.openxmlformats.org/officeDocument/2006/relationships/oleObject" Target="../embeddings/oleObject52.bin"/><Relationship Id="rId9" Type="http://schemas.openxmlformats.org/officeDocument/2006/relationships/oleObject" Target="../embeddings/oleObject57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6" Type="http://schemas.openxmlformats.org/officeDocument/2006/relationships/oleObject" Target="../embeddings/oleObject61.bin"/><Relationship Id="rId5" Type="http://schemas.openxmlformats.org/officeDocument/2006/relationships/oleObject" Target="../embeddings/oleObject60.bin"/><Relationship Id="rId4" Type="http://schemas.openxmlformats.org/officeDocument/2006/relationships/oleObject" Target="../embeddings/oleObject59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6.bin"/><Relationship Id="rId3" Type="http://schemas.openxmlformats.org/officeDocument/2006/relationships/notesSlide" Target="../notesSlides/notesSlide20.xml"/><Relationship Id="rId7" Type="http://schemas.openxmlformats.org/officeDocument/2006/relationships/oleObject" Target="../embeddings/oleObject6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8.vml"/><Relationship Id="rId6" Type="http://schemas.openxmlformats.org/officeDocument/2006/relationships/oleObject" Target="../embeddings/oleObject64.bin"/><Relationship Id="rId11" Type="http://schemas.openxmlformats.org/officeDocument/2006/relationships/oleObject" Target="../embeddings/oleObject69.bin"/><Relationship Id="rId5" Type="http://schemas.openxmlformats.org/officeDocument/2006/relationships/oleObject" Target="../embeddings/oleObject63.bin"/><Relationship Id="rId10" Type="http://schemas.openxmlformats.org/officeDocument/2006/relationships/oleObject" Target="../embeddings/oleObject68.bin"/><Relationship Id="rId4" Type="http://schemas.openxmlformats.org/officeDocument/2006/relationships/oleObject" Target="../embeddings/oleObject62.bin"/><Relationship Id="rId9" Type="http://schemas.openxmlformats.org/officeDocument/2006/relationships/oleObject" Target="../embeddings/oleObject67.bin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4.bin"/><Relationship Id="rId3" Type="http://schemas.openxmlformats.org/officeDocument/2006/relationships/notesSlide" Target="../notesSlides/notesSlide21.xml"/><Relationship Id="rId7" Type="http://schemas.openxmlformats.org/officeDocument/2006/relationships/oleObject" Target="../embeddings/oleObject73.bin"/><Relationship Id="rId12" Type="http://schemas.openxmlformats.org/officeDocument/2006/relationships/oleObject" Target="../embeddings/oleObject7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9.vml"/><Relationship Id="rId6" Type="http://schemas.openxmlformats.org/officeDocument/2006/relationships/oleObject" Target="../embeddings/oleObject72.bin"/><Relationship Id="rId11" Type="http://schemas.openxmlformats.org/officeDocument/2006/relationships/oleObject" Target="../embeddings/oleObject77.bin"/><Relationship Id="rId5" Type="http://schemas.openxmlformats.org/officeDocument/2006/relationships/oleObject" Target="../embeddings/oleObject71.bin"/><Relationship Id="rId10" Type="http://schemas.openxmlformats.org/officeDocument/2006/relationships/oleObject" Target="../embeddings/oleObject76.bin"/><Relationship Id="rId4" Type="http://schemas.openxmlformats.org/officeDocument/2006/relationships/oleObject" Target="../embeddings/oleObject70.bin"/><Relationship Id="rId9" Type="http://schemas.openxmlformats.org/officeDocument/2006/relationships/oleObject" Target="../embeddings/oleObject75.bin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3.bin"/><Relationship Id="rId3" Type="http://schemas.openxmlformats.org/officeDocument/2006/relationships/notesSlide" Target="../notesSlides/notesSlide22.xml"/><Relationship Id="rId7" Type="http://schemas.openxmlformats.org/officeDocument/2006/relationships/oleObject" Target="../embeddings/oleObject8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0.vml"/><Relationship Id="rId6" Type="http://schemas.openxmlformats.org/officeDocument/2006/relationships/oleObject" Target="../embeddings/oleObject81.bin"/><Relationship Id="rId11" Type="http://schemas.openxmlformats.org/officeDocument/2006/relationships/oleObject" Target="../embeddings/oleObject86.bin"/><Relationship Id="rId5" Type="http://schemas.openxmlformats.org/officeDocument/2006/relationships/oleObject" Target="../embeddings/oleObject80.bin"/><Relationship Id="rId10" Type="http://schemas.openxmlformats.org/officeDocument/2006/relationships/oleObject" Target="../embeddings/oleObject85.bin"/><Relationship Id="rId4" Type="http://schemas.openxmlformats.org/officeDocument/2006/relationships/oleObject" Target="../embeddings/oleObject79.bin"/><Relationship Id="rId9" Type="http://schemas.openxmlformats.org/officeDocument/2006/relationships/oleObject" Target="../embeddings/oleObject84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1.vml"/><Relationship Id="rId4" Type="http://schemas.openxmlformats.org/officeDocument/2006/relationships/oleObject" Target="../embeddings/oleObject87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3" Type="http://schemas.openxmlformats.org/officeDocument/2006/relationships/notesSlide" Target="../notesSlides/notesSlide3.xml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6.bin"/><Relationship Id="rId5" Type="http://schemas.openxmlformats.org/officeDocument/2006/relationships/oleObject" Target="../embeddings/oleObject5.bin"/><Relationship Id="rId4" Type="http://schemas.openxmlformats.org/officeDocument/2006/relationships/oleObject" Target="../embeddings/oleObject4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10.bin"/><Relationship Id="rId4" Type="http://schemas.openxmlformats.org/officeDocument/2006/relationships/oleObject" Target="../embeddings/oleObject9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3.bin"/><Relationship Id="rId5" Type="http://schemas.openxmlformats.org/officeDocument/2006/relationships/oleObject" Target="../embeddings/oleObject12.bin"/><Relationship Id="rId4" Type="http://schemas.openxmlformats.org/officeDocument/2006/relationships/oleObject" Target="../embeddings/oleObject11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6.bin"/><Relationship Id="rId5" Type="http://schemas.openxmlformats.org/officeDocument/2006/relationships/oleObject" Target="../embeddings/oleObject15.bin"/><Relationship Id="rId4" Type="http://schemas.openxmlformats.org/officeDocument/2006/relationships/oleObject" Target="../embeddings/oleObject14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9.bin"/><Relationship Id="rId5" Type="http://schemas.openxmlformats.org/officeDocument/2006/relationships/oleObject" Target="../embeddings/oleObject18.bin"/><Relationship Id="rId4" Type="http://schemas.openxmlformats.org/officeDocument/2006/relationships/oleObject" Target="../embeddings/oleObject17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2.bin"/><Relationship Id="rId5" Type="http://schemas.openxmlformats.org/officeDocument/2006/relationships/oleObject" Target="../embeddings/oleObject21.bin"/><Relationship Id="rId4" Type="http://schemas.openxmlformats.org/officeDocument/2006/relationships/oleObject" Target="../embeddings/oleObject20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5" Type="http://schemas.openxmlformats.org/officeDocument/2006/relationships/oleObject" Target="../embeddings/oleObject24.bin"/><Relationship Id="rId4" Type="http://schemas.openxmlformats.org/officeDocument/2006/relationships/oleObject" Target="../embeddings/oleObject2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93" name="Text Box 9"/>
          <p:cNvSpPr txBox="1">
            <a:spLocks noChangeArrowheads="1"/>
          </p:cNvSpPr>
          <p:nvPr/>
        </p:nvSpPr>
        <p:spPr bwMode="auto">
          <a:xfrm>
            <a:off x="2867025" y="2439988"/>
            <a:ext cx="328453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0"/>
              <a:t>Prof. David R. Jackson</a:t>
            </a:r>
          </a:p>
          <a:p>
            <a:pPr algn="ctr" eaLnBrk="0" hangingPunct="0"/>
            <a:r>
              <a:rPr lang="en-US" sz="2400" b="0"/>
              <a:t>ECE Dept.</a:t>
            </a:r>
          </a:p>
        </p:txBody>
      </p:sp>
      <p:sp>
        <p:nvSpPr>
          <p:cNvPr id="41994" name="Text Box 10"/>
          <p:cNvSpPr txBox="1">
            <a:spLocks noChangeArrowheads="1"/>
          </p:cNvSpPr>
          <p:nvPr/>
        </p:nvSpPr>
        <p:spPr bwMode="auto">
          <a:xfrm>
            <a:off x="3425072" y="1674813"/>
            <a:ext cx="192873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dirty="0">
                <a:solidFill>
                  <a:srgbClr val="FF9933"/>
                </a:solidFill>
              </a:rPr>
              <a:t>Spring </a:t>
            </a:r>
            <a:r>
              <a:rPr lang="en-US" sz="2400" dirty="0" smtClean="0">
                <a:solidFill>
                  <a:srgbClr val="FF9933"/>
                </a:solidFill>
              </a:rPr>
              <a:t>2016</a:t>
            </a:r>
            <a:endParaRPr lang="en-US" sz="3200" b="0" dirty="0">
              <a:solidFill>
                <a:srgbClr val="FF9933"/>
              </a:solidFill>
            </a:endParaRPr>
          </a:p>
        </p:txBody>
      </p:sp>
      <p:sp>
        <p:nvSpPr>
          <p:cNvPr id="41995" name="Rectangle 11"/>
          <p:cNvSpPr>
            <a:spLocks noChangeArrowheads="1"/>
          </p:cNvSpPr>
          <p:nvPr/>
        </p:nvSpPr>
        <p:spPr bwMode="auto">
          <a:xfrm>
            <a:off x="3556000" y="4003675"/>
            <a:ext cx="326548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sz="4000" b="0">
                <a:solidFill>
                  <a:schemeClr val="bg1"/>
                </a:solidFill>
              </a:rPr>
              <a:t>Notes 42</a:t>
            </a:r>
          </a:p>
        </p:txBody>
      </p:sp>
      <p:sp>
        <p:nvSpPr>
          <p:cNvPr id="41996" name="Text Box 12"/>
          <p:cNvSpPr txBox="1">
            <a:spLocks noChangeArrowheads="1"/>
          </p:cNvSpPr>
          <p:nvPr/>
        </p:nvSpPr>
        <p:spPr bwMode="auto">
          <a:xfrm>
            <a:off x="3248025" y="666750"/>
            <a:ext cx="2519363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3600" b="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ECE 6341 </a:t>
            </a:r>
          </a:p>
        </p:txBody>
      </p:sp>
      <p:sp>
        <p:nvSpPr>
          <p:cNvPr id="41999" name="Rectangle 15"/>
          <p:cNvSpPr>
            <a:spLocks noChangeArrowheads="1"/>
          </p:cNvSpPr>
          <p:nvPr/>
        </p:nvSpPr>
        <p:spPr bwMode="auto">
          <a:xfrm>
            <a:off x="4699000" y="3927475"/>
            <a:ext cx="326548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sz="4000" b="0" dirty="0">
                <a:solidFill>
                  <a:srgbClr val="0000FF"/>
                </a:solidFill>
              </a:rPr>
              <a:t>Notes </a:t>
            </a:r>
            <a:r>
              <a:rPr lang="en-US" sz="4000" b="0" dirty="0" smtClean="0">
                <a:solidFill>
                  <a:srgbClr val="0000FF"/>
                </a:solidFill>
              </a:rPr>
              <a:t>48</a:t>
            </a:r>
            <a:endParaRPr lang="en-US" sz="4000" b="0" dirty="0">
              <a:solidFill>
                <a:srgbClr val="0000FF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5E1A2EF-E209-4D77-A52B-79AB08FA6EDA}" type="slidenum">
              <a:rPr lang="en-US" smtClean="0"/>
              <a:pPr/>
              <a:t>1</a:t>
            </a:fld>
            <a:endParaRPr lang="en-US"/>
          </a:p>
        </p:txBody>
      </p:sp>
      <p:pic>
        <p:nvPicPr>
          <p:cNvPr id="9" name="Picture 8" descr="Animated image of spherical waves coming from a point source.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0050" y="3892550"/>
            <a:ext cx="2451100" cy="24511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3379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1338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13381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1338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13383" name="Text Box 7"/>
          <p:cNvSpPr txBox="1">
            <a:spLocks noChangeArrowheads="1"/>
          </p:cNvSpPr>
          <p:nvPr/>
        </p:nvSpPr>
        <p:spPr bwMode="auto">
          <a:xfrm>
            <a:off x="327025" y="2413000"/>
            <a:ext cx="28590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/>
            <a:r>
              <a:rPr lang="en-US" sz="2000" b="0">
                <a:solidFill>
                  <a:srgbClr val="0000FF"/>
                </a:solidFill>
              </a:rPr>
              <a:t> (3) Enforce EFIE on </a:t>
            </a:r>
            <a:r>
              <a:rPr lang="en-US" sz="2000" b="0" i="1">
                <a:solidFill>
                  <a:srgbClr val="0000FF"/>
                </a:solidFill>
                <a:latin typeface="Times New Roman" pitchFamily="18" charset="0"/>
              </a:rPr>
              <a:t>M</a:t>
            </a:r>
            <a:r>
              <a:rPr lang="en-US" sz="2000" b="0" baseline="-25000">
                <a:solidFill>
                  <a:srgbClr val="0000FF"/>
                </a:solidFill>
                <a:latin typeface="Times New Roman" pitchFamily="18" charset="0"/>
              </a:rPr>
              <a:t>0</a:t>
            </a:r>
          </a:p>
        </p:txBody>
      </p:sp>
      <p:sp>
        <p:nvSpPr>
          <p:cNvPr id="613385" name="Text Box 9"/>
          <p:cNvSpPr txBox="1">
            <a:spLocks noChangeArrowheads="1"/>
          </p:cNvSpPr>
          <p:nvPr/>
        </p:nvSpPr>
        <p:spPr bwMode="auto">
          <a:xfrm>
            <a:off x="2308225" y="1306513"/>
            <a:ext cx="48545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OUTLINE OF SOLUTION STEPS (cont.)</a:t>
            </a:r>
          </a:p>
        </p:txBody>
      </p:sp>
      <p:sp>
        <p:nvSpPr>
          <p:cNvPr id="613389" name="Text Box 13"/>
          <p:cNvSpPr txBox="1">
            <a:spLocks noChangeArrowheads="1"/>
          </p:cNvSpPr>
          <p:nvPr/>
        </p:nvSpPr>
        <p:spPr bwMode="auto">
          <a:xfrm>
            <a:off x="1304925" y="3011488"/>
            <a:ext cx="7158038" cy="1189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buFont typeface="Wingdings" pitchFamily="2" charset="2"/>
              <a:buChar char="§"/>
            </a:pPr>
            <a:r>
              <a:rPr lang="en-US" b="0"/>
              <a:t>Use </a:t>
            </a:r>
            <a:r>
              <a:rPr lang="en-US" sz="2000" b="0" i="1">
                <a:latin typeface="Times New Roman" pitchFamily="18" charset="0"/>
              </a:rPr>
              <a:t>N</a:t>
            </a:r>
            <a:r>
              <a:rPr lang="en-US" b="0"/>
              <a:t>  testing functions.</a:t>
            </a:r>
            <a:endParaRPr lang="en-US" b="0" baseline="-25000">
              <a:latin typeface="Times New Roman" pitchFamily="18" charset="0"/>
            </a:endParaRPr>
          </a:p>
          <a:p>
            <a:pPr marL="342900" indent="-342900">
              <a:buFont typeface="Wingdings" pitchFamily="2" charset="2"/>
              <a:buChar char="§"/>
            </a:pPr>
            <a:endParaRPr lang="en-US" b="0" baseline="-25000">
              <a:latin typeface="Times New Roman" pitchFamily="18" charset="0"/>
            </a:endParaRPr>
          </a:p>
          <a:p>
            <a:pPr marL="342900" indent="-342900">
              <a:buFont typeface="Wingdings" pitchFamily="2" charset="2"/>
              <a:buChar char="§"/>
            </a:pPr>
            <a:r>
              <a:rPr lang="en-US" b="0"/>
              <a:t>This leads to an </a:t>
            </a:r>
            <a:r>
              <a:rPr lang="en-US" sz="2000" b="0" i="1">
                <a:latin typeface="Times New Roman" pitchFamily="18" charset="0"/>
              </a:rPr>
              <a:t>N</a:t>
            </a:r>
            <a:r>
              <a:rPr lang="en-US" sz="2000" b="0">
                <a:latin typeface="Times New Roman" pitchFamily="18" charset="0"/>
                <a:sym typeface="Symbol" pitchFamily="18" charset="2"/>
              </a:rPr>
              <a:t></a:t>
            </a:r>
            <a:r>
              <a:rPr lang="en-US" sz="2000" b="0" i="1">
                <a:latin typeface="Times New Roman" pitchFamily="18" charset="0"/>
                <a:sym typeface="Symbol" pitchFamily="18" charset="2"/>
              </a:rPr>
              <a:t>N</a:t>
            </a:r>
            <a:r>
              <a:rPr lang="en-US" b="0">
                <a:sym typeface="Symbol" pitchFamily="18" charset="2"/>
              </a:rPr>
              <a:t> system of linear equations for the unknown current coefficients </a:t>
            </a:r>
            <a:r>
              <a:rPr lang="en-US" sz="2000" b="0" i="1">
                <a:latin typeface="Times New Roman" pitchFamily="18" charset="0"/>
                <a:sym typeface="Symbol" pitchFamily="18" charset="2"/>
              </a:rPr>
              <a:t>c</a:t>
            </a:r>
            <a:r>
              <a:rPr lang="en-US" sz="2000" b="0" i="1" baseline="-25000">
                <a:latin typeface="Times New Roman" pitchFamily="18" charset="0"/>
                <a:sym typeface="Symbol" pitchFamily="18" charset="2"/>
              </a:rPr>
              <a:t>j</a:t>
            </a:r>
            <a:r>
              <a:rPr lang="en-US" b="0">
                <a:sym typeface="Symbol" pitchFamily="18" charset="2"/>
              </a:rPr>
              <a:t>.</a:t>
            </a:r>
            <a:endParaRPr lang="en-US" b="0" baseline="-25000"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613390" name="Rectangle 14"/>
          <p:cNvSpPr>
            <a:spLocks noChangeArrowheads="1"/>
          </p:cNvSpPr>
          <p:nvPr/>
        </p:nvSpPr>
        <p:spPr bwMode="auto">
          <a:xfrm>
            <a:off x="2214563" y="0"/>
            <a:ext cx="4471987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3600" b="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2D FSS (cont.)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5E1A2EF-E209-4D77-A52B-79AB08FA6EDA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03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144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1440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1440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14407" name="Text Box 7"/>
          <p:cNvSpPr txBox="1">
            <a:spLocks noChangeArrowheads="1"/>
          </p:cNvSpPr>
          <p:nvPr/>
        </p:nvSpPr>
        <p:spPr bwMode="auto">
          <a:xfrm>
            <a:off x="619125" y="1116013"/>
            <a:ext cx="29352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/>
            <a:r>
              <a:rPr lang="en-US" sz="2000" b="0">
                <a:solidFill>
                  <a:srgbClr val="0000FF"/>
                </a:solidFill>
              </a:rPr>
              <a:t> To avoid grating waves:</a:t>
            </a:r>
            <a:endParaRPr lang="en-US" sz="2000" b="0" baseline="-25000">
              <a:solidFill>
                <a:srgbClr val="0000FF"/>
              </a:solidFill>
              <a:latin typeface="Times New Roman" pitchFamily="18" charset="0"/>
            </a:endParaRPr>
          </a:p>
        </p:txBody>
      </p:sp>
      <p:graphicFrame>
        <p:nvGraphicFramePr>
          <p:cNvPr id="614410" name="Object 10"/>
          <p:cNvGraphicFramePr>
            <a:graphicFrameLocks noChangeAspect="1"/>
          </p:cNvGraphicFramePr>
          <p:nvPr/>
        </p:nvGraphicFramePr>
        <p:xfrm>
          <a:off x="2193925" y="1716088"/>
          <a:ext cx="2781300" cy="1655762"/>
        </p:xfrm>
        <a:graphic>
          <a:graphicData uri="http://schemas.openxmlformats.org/presentationml/2006/ole">
            <p:oleObj spid="_x0000_s614410" name="Equation" r:id="rId4" imgW="1485720" imgH="888840" progId="Equation.DSMT4">
              <p:embed/>
            </p:oleObj>
          </a:graphicData>
        </a:graphic>
      </p:graphicFrame>
      <p:graphicFrame>
        <p:nvGraphicFramePr>
          <p:cNvPr id="614412" name="Object 12"/>
          <p:cNvGraphicFramePr>
            <a:graphicFrameLocks noChangeAspect="1"/>
          </p:cNvGraphicFramePr>
          <p:nvPr/>
        </p:nvGraphicFramePr>
        <p:xfrm>
          <a:off x="2266950" y="4833938"/>
          <a:ext cx="1568450" cy="1514475"/>
        </p:xfrm>
        <a:graphic>
          <a:graphicData uri="http://schemas.openxmlformats.org/presentationml/2006/ole">
            <p:oleObj spid="_x0000_s614412" name="Equation" r:id="rId5" imgW="838080" imgH="812520" progId="Equation.DSMT4">
              <p:embed/>
            </p:oleObj>
          </a:graphicData>
        </a:graphic>
      </p:graphicFrame>
      <p:sp>
        <p:nvSpPr>
          <p:cNvPr id="614413" name="Text Box 13"/>
          <p:cNvSpPr txBox="1">
            <a:spLocks noChangeArrowheads="1"/>
          </p:cNvSpPr>
          <p:nvPr/>
        </p:nvSpPr>
        <p:spPr bwMode="auto">
          <a:xfrm>
            <a:off x="314325" y="4025900"/>
            <a:ext cx="360838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/>
            <a:r>
              <a:rPr lang="en-US" sz="2000" b="0">
                <a:solidFill>
                  <a:srgbClr val="0000FF"/>
                </a:solidFill>
              </a:rPr>
              <a:t> Set  </a:t>
            </a:r>
            <a:r>
              <a:rPr lang="en-US" sz="2000" b="0" i="1">
                <a:solidFill>
                  <a:srgbClr val="0000FF"/>
                </a:solidFill>
                <a:latin typeface="Times New Roman" pitchFamily="18" charset="0"/>
              </a:rPr>
              <a:t>m</a:t>
            </a:r>
            <a:r>
              <a:rPr lang="en-US" sz="2000" b="0">
                <a:solidFill>
                  <a:srgbClr val="0000FF"/>
                </a:solidFill>
                <a:latin typeface="Times New Roman" pitchFamily="18" charset="0"/>
              </a:rPr>
              <a:t> = 1</a:t>
            </a:r>
            <a:r>
              <a:rPr lang="en-US" sz="2000" b="0">
                <a:solidFill>
                  <a:srgbClr val="0000FF"/>
                </a:solidFill>
              </a:rPr>
              <a:t>, in first equation, </a:t>
            </a:r>
          </a:p>
          <a:p>
            <a:pPr marL="342900" indent="-342900"/>
            <a:r>
              <a:rPr lang="en-US" sz="2000" b="0" i="1">
                <a:solidFill>
                  <a:srgbClr val="0000FF"/>
                </a:solidFill>
                <a:latin typeface="Times New Roman" pitchFamily="18" charset="0"/>
              </a:rPr>
              <a:t>          n</a:t>
            </a:r>
            <a:r>
              <a:rPr lang="en-US" sz="2000" b="0">
                <a:solidFill>
                  <a:srgbClr val="0000FF"/>
                </a:solidFill>
                <a:latin typeface="Times New Roman" pitchFamily="18" charset="0"/>
              </a:rPr>
              <a:t> = 1 </a:t>
            </a:r>
            <a:r>
              <a:rPr lang="en-US" sz="2000" b="0">
                <a:solidFill>
                  <a:srgbClr val="0000FF"/>
                </a:solidFill>
              </a:rPr>
              <a:t>in second equation:</a:t>
            </a:r>
            <a:endParaRPr lang="en-US" sz="2000" b="0" baseline="-2500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614425" name="Rectangle 25"/>
          <p:cNvSpPr>
            <a:spLocks noChangeArrowheads="1"/>
          </p:cNvSpPr>
          <p:nvPr/>
        </p:nvSpPr>
        <p:spPr bwMode="auto">
          <a:xfrm>
            <a:off x="2265363" y="0"/>
            <a:ext cx="4243387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3600" b="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Grating Waves</a:t>
            </a:r>
          </a:p>
        </p:txBody>
      </p:sp>
      <p:grpSp>
        <p:nvGrpSpPr>
          <p:cNvPr id="614433" name="Group 33"/>
          <p:cNvGrpSpPr>
            <a:grpSpLocks/>
          </p:cNvGrpSpPr>
          <p:nvPr/>
        </p:nvGrpSpPr>
        <p:grpSpPr bwMode="auto">
          <a:xfrm>
            <a:off x="5308600" y="2339975"/>
            <a:ext cx="3430588" cy="3392488"/>
            <a:chOff x="3344" y="1474"/>
            <a:chExt cx="2161" cy="2137"/>
          </a:xfrm>
        </p:grpSpPr>
        <p:sp>
          <p:nvSpPr>
            <p:cNvPr id="614416" name="Oval 16"/>
            <p:cNvSpPr>
              <a:spLocks noChangeArrowheads="1"/>
            </p:cNvSpPr>
            <p:nvPr/>
          </p:nvSpPr>
          <p:spPr bwMode="auto">
            <a:xfrm>
              <a:off x="3824" y="2216"/>
              <a:ext cx="816" cy="81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4414" name="Line 14"/>
            <p:cNvSpPr>
              <a:spLocks noChangeShapeType="1"/>
            </p:cNvSpPr>
            <p:nvPr/>
          </p:nvSpPr>
          <p:spPr bwMode="auto">
            <a:xfrm>
              <a:off x="4240" y="1800"/>
              <a:ext cx="0" cy="16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4415" name="Line 15"/>
            <p:cNvSpPr>
              <a:spLocks noChangeShapeType="1"/>
            </p:cNvSpPr>
            <p:nvPr/>
          </p:nvSpPr>
          <p:spPr bwMode="auto">
            <a:xfrm>
              <a:off x="3344" y="2632"/>
              <a:ext cx="180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614417" name="Object 17"/>
            <p:cNvGraphicFramePr>
              <a:graphicFrameLocks noChangeAspect="1"/>
            </p:cNvGraphicFramePr>
            <p:nvPr/>
          </p:nvGraphicFramePr>
          <p:xfrm>
            <a:off x="5280" y="2512"/>
            <a:ext cx="175" cy="241"/>
          </p:xfrm>
          <a:graphic>
            <a:graphicData uri="http://schemas.openxmlformats.org/presentationml/2006/ole">
              <p:oleObj spid="_x0000_s614417" name="Equation" r:id="rId6" imgW="164880" imgH="228600" progId="Equation.DSMT4">
                <p:embed/>
              </p:oleObj>
            </a:graphicData>
          </a:graphic>
        </p:graphicFrame>
        <p:graphicFrame>
          <p:nvGraphicFramePr>
            <p:cNvPr id="614418" name="Object 18"/>
            <p:cNvGraphicFramePr>
              <a:graphicFrameLocks noChangeAspect="1"/>
            </p:cNvGraphicFramePr>
            <p:nvPr/>
          </p:nvGraphicFramePr>
          <p:xfrm>
            <a:off x="4153" y="1474"/>
            <a:ext cx="183" cy="247"/>
          </p:xfrm>
          <a:graphic>
            <a:graphicData uri="http://schemas.openxmlformats.org/presentationml/2006/ole">
              <p:oleObj spid="_x0000_s614418" name="Equation" r:id="rId7" imgW="177480" imgH="241200" progId="Equation.DSMT4">
                <p:embed/>
              </p:oleObj>
            </a:graphicData>
          </a:graphic>
        </p:graphicFrame>
        <p:sp>
          <p:nvSpPr>
            <p:cNvPr id="614419" name="Line 19"/>
            <p:cNvSpPr>
              <a:spLocks noChangeShapeType="1"/>
            </p:cNvSpPr>
            <p:nvPr/>
          </p:nvSpPr>
          <p:spPr bwMode="auto">
            <a:xfrm>
              <a:off x="4248" y="2632"/>
              <a:ext cx="320" cy="2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614420" name="Object 20"/>
            <p:cNvGraphicFramePr>
              <a:graphicFrameLocks noChangeAspect="1"/>
            </p:cNvGraphicFramePr>
            <p:nvPr/>
          </p:nvGraphicFramePr>
          <p:xfrm>
            <a:off x="4280" y="2725"/>
            <a:ext cx="195" cy="268"/>
          </p:xfrm>
          <a:graphic>
            <a:graphicData uri="http://schemas.openxmlformats.org/presentationml/2006/ole">
              <p:oleObj spid="_x0000_s614420" name="Equation" r:id="rId8" imgW="164880" imgH="228600" progId="Equation.DSMT4">
                <p:embed/>
              </p:oleObj>
            </a:graphicData>
          </a:graphic>
        </p:graphicFrame>
        <p:sp>
          <p:nvSpPr>
            <p:cNvPr id="614421" name="Oval 21"/>
            <p:cNvSpPr>
              <a:spLocks noChangeArrowheads="1"/>
            </p:cNvSpPr>
            <p:nvPr/>
          </p:nvSpPr>
          <p:spPr bwMode="auto">
            <a:xfrm>
              <a:off x="4424" y="2400"/>
              <a:ext cx="64" cy="64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614422" name="Object 22"/>
            <p:cNvGraphicFramePr>
              <a:graphicFrameLocks noChangeAspect="1"/>
            </p:cNvGraphicFramePr>
            <p:nvPr/>
          </p:nvGraphicFramePr>
          <p:xfrm>
            <a:off x="4521" y="2047"/>
            <a:ext cx="690" cy="328"/>
          </p:xfrm>
          <a:graphic>
            <a:graphicData uri="http://schemas.openxmlformats.org/presentationml/2006/ole">
              <p:oleObj spid="_x0000_s614422" name="Equation" r:id="rId9" imgW="583920" imgH="279360" progId="Equation.DSMT4">
                <p:embed/>
              </p:oleObj>
            </a:graphicData>
          </a:graphic>
        </p:graphicFrame>
        <p:sp>
          <p:nvSpPr>
            <p:cNvPr id="614426" name="Oval 26"/>
            <p:cNvSpPr>
              <a:spLocks noChangeArrowheads="1"/>
            </p:cNvSpPr>
            <p:nvPr/>
          </p:nvSpPr>
          <p:spPr bwMode="auto">
            <a:xfrm>
              <a:off x="4752" y="2592"/>
              <a:ext cx="80" cy="80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4428" name="Oval 28"/>
            <p:cNvSpPr>
              <a:spLocks noChangeArrowheads="1"/>
            </p:cNvSpPr>
            <p:nvPr/>
          </p:nvSpPr>
          <p:spPr bwMode="auto">
            <a:xfrm>
              <a:off x="4200" y="1976"/>
              <a:ext cx="80" cy="80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614429" name="Object 29"/>
            <p:cNvGraphicFramePr>
              <a:graphicFrameLocks noChangeAspect="1"/>
            </p:cNvGraphicFramePr>
            <p:nvPr/>
          </p:nvGraphicFramePr>
          <p:xfrm>
            <a:off x="4647" y="3266"/>
            <a:ext cx="581" cy="345"/>
          </p:xfrm>
          <a:graphic>
            <a:graphicData uri="http://schemas.openxmlformats.org/presentationml/2006/ole">
              <p:oleObj spid="_x0000_s614429" name="Equation" r:id="rId10" imgW="723600" imgH="431640" progId="Equation.DSMT4">
                <p:embed/>
              </p:oleObj>
            </a:graphicData>
          </a:graphic>
        </p:graphicFrame>
        <p:sp>
          <p:nvSpPr>
            <p:cNvPr id="614430" name="Line 30"/>
            <p:cNvSpPr>
              <a:spLocks noChangeShapeType="1"/>
            </p:cNvSpPr>
            <p:nvPr/>
          </p:nvSpPr>
          <p:spPr bwMode="auto">
            <a:xfrm flipH="1" flipV="1">
              <a:off x="4792" y="2720"/>
              <a:ext cx="112" cy="5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614431" name="Object 31"/>
            <p:cNvGraphicFramePr>
              <a:graphicFrameLocks noChangeAspect="1"/>
            </p:cNvGraphicFramePr>
            <p:nvPr/>
          </p:nvGraphicFramePr>
          <p:xfrm>
            <a:off x="4945" y="1498"/>
            <a:ext cx="560" cy="345"/>
          </p:xfrm>
          <a:graphic>
            <a:graphicData uri="http://schemas.openxmlformats.org/presentationml/2006/ole">
              <p:oleObj spid="_x0000_s614431" name="Equation" r:id="rId11" imgW="698400" imgH="431640" progId="Equation.DSMT4">
                <p:embed/>
              </p:oleObj>
            </a:graphicData>
          </a:graphic>
        </p:graphicFrame>
        <p:sp>
          <p:nvSpPr>
            <p:cNvPr id="614432" name="Line 32"/>
            <p:cNvSpPr>
              <a:spLocks noChangeShapeType="1"/>
            </p:cNvSpPr>
            <p:nvPr/>
          </p:nvSpPr>
          <p:spPr bwMode="auto">
            <a:xfrm flipH="1">
              <a:off x="4336" y="1744"/>
              <a:ext cx="576" cy="2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7" name="Slide Number Placeholder 2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5E1A2EF-E209-4D77-A52B-79AB08FA6EDA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427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154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1542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154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615433" name="Object 9"/>
          <p:cNvGraphicFramePr>
            <a:graphicFrameLocks noChangeAspect="1"/>
          </p:cNvGraphicFramePr>
          <p:nvPr/>
        </p:nvGraphicFramePr>
        <p:xfrm>
          <a:off x="1889125" y="1976438"/>
          <a:ext cx="1639888" cy="1514475"/>
        </p:xfrm>
        <a:graphic>
          <a:graphicData uri="http://schemas.openxmlformats.org/presentationml/2006/ole">
            <p:oleObj spid="_x0000_s615433" name="Equation" r:id="rId4" imgW="876240" imgH="812520" progId="Equation.DSMT4">
              <p:embed/>
            </p:oleObj>
          </a:graphicData>
        </a:graphic>
      </p:graphicFrame>
      <p:sp>
        <p:nvSpPr>
          <p:cNvPr id="615445" name="Text Box 21"/>
          <p:cNvSpPr txBox="1">
            <a:spLocks noChangeArrowheads="1"/>
          </p:cNvSpPr>
          <p:nvPr/>
        </p:nvSpPr>
        <p:spPr bwMode="auto">
          <a:xfrm>
            <a:off x="542925" y="1471613"/>
            <a:ext cx="16065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/>
            <a:r>
              <a:rPr lang="en-US" sz="2000" b="0" dirty="0">
                <a:solidFill>
                  <a:srgbClr val="0000FF"/>
                </a:solidFill>
              </a:rPr>
              <a:t> Worst-case:</a:t>
            </a:r>
            <a:endParaRPr lang="en-US" sz="2000" b="0" baseline="-25000" dirty="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615446" name="Text Box 22"/>
          <p:cNvSpPr txBox="1">
            <a:spLocks noChangeArrowheads="1"/>
          </p:cNvSpPr>
          <p:nvPr/>
        </p:nvSpPr>
        <p:spPr bwMode="auto">
          <a:xfrm>
            <a:off x="657225" y="3998913"/>
            <a:ext cx="133466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/>
            <a:r>
              <a:rPr lang="en-US" b="0">
                <a:solidFill>
                  <a:srgbClr val="0000FF"/>
                </a:solidFill>
              </a:rPr>
              <a:t> This yields</a:t>
            </a:r>
            <a:endParaRPr lang="en-US" b="0" baseline="-25000">
              <a:solidFill>
                <a:srgbClr val="0000FF"/>
              </a:solidFill>
              <a:latin typeface="Times New Roman" pitchFamily="18" charset="0"/>
            </a:endParaRPr>
          </a:p>
        </p:txBody>
      </p:sp>
      <p:graphicFrame>
        <p:nvGraphicFramePr>
          <p:cNvPr id="615447" name="Object 23"/>
          <p:cNvGraphicFramePr>
            <a:graphicFrameLocks noChangeAspect="1"/>
          </p:cNvGraphicFramePr>
          <p:nvPr/>
        </p:nvGraphicFramePr>
        <p:xfrm>
          <a:off x="2751138" y="4078288"/>
          <a:ext cx="855662" cy="1655762"/>
        </p:xfrm>
        <a:graphic>
          <a:graphicData uri="http://schemas.openxmlformats.org/presentationml/2006/ole">
            <p:oleObj spid="_x0000_s615447" name="Equation" r:id="rId5" imgW="457200" imgH="888840" progId="Equation.DSMT4">
              <p:embed/>
            </p:oleObj>
          </a:graphicData>
        </a:graphic>
      </p:graphicFrame>
      <p:sp>
        <p:nvSpPr>
          <p:cNvPr id="615448" name="Rectangle 24"/>
          <p:cNvSpPr>
            <a:spLocks noChangeArrowheads="1"/>
          </p:cNvSpPr>
          <p:nvPr/>
        </p:nvSpPr>
        <p:spPr bwMode="auto">
          <a:xfrm>
            <a:off x="2100263" y="0"/>
            <a:ext cx="4992687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3600" b="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Grating Waves (cont.)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5E1A2EF-E209-4D77-A52B-79AB08FA6EDA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64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16451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164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1645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16458" name="Rectangle 10"/>
          <p:cNvSpPr>
            <a:spLocks noChangeArrowheads="1"/>
          </p:cNvSpPr>
          <p:nvPr/>
        </p:nvSpPr>
        <p:spPr bwMode="auto">
          <a:xfrm>
            <a:off x="2049463" y="0"/>
            <a:ext cx="4992687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3600" b="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Skewed Lattice</a:t>
            </a:r>
          </a:p>
        </p:txBody>
      </p:sp>
      <p:graphicFrame>
        <p:nvGraphicFramePr>
          <p:cNvPr id="616489" name="Object 41"/>
          <p:cNvGraphicFramePr>
            <a:graphicFrameLocks noChangeAspect="1"/>
          </p:cNvGraphicFramePr>
          <p:nvPr/>
        </p:nvGraphicFramePr>
        <p:xfrm>
          <a:off x="6413500" y="5029200"/>
          <a:ext cx="2422525" cy="946150"/>
        </p:xfrm>
        <a:graphic>
          <a:graphicData uri="http://schemas.openxmlformats.org/presentationml/2006/ole">
            <p:oleObj spid="_x0000_s616489" name="Equation" r:id="rId4" imgW="1295280" imgH="507960" progId="Equation.DSMT4">
              <p:embed/>
            </p:oleObj>
          </a:graphicData>
        </a:graphic>
      </p:graphicFrame>
      <p:graphicFrame>
        <p:nvGraphicFramePr>
          <p:cNvPr id="616490" name="Object 42"/>
          <p:cNvGraphicFramePr>
            <a:graphicFrameLocks noChangeAspect="1"/>
          </p:cNvGraphicFramePr>
          <p:nvPr/>
        </p:nvGraphicFramePr>
        <p:xfrm>
          <a:off x="893763" y="4772253"/>
          <a:ext cx="4567237" cy="1536472"/>
        </p:xfrm>
        <a:graphic>
          <a:graphicData uri="http://schemas.openxmlformats.org/presentationml/2006/ole">
            <p:oleObj spid="_x0000_s616490" name="Equation" r:id="rId5" imgW="2565360" imgH="863280" progId="Equation.DSMT4">
              <p:embed/>
            </p:oleObj>
          </a:graphicData>
        </a:graphic>
      </p:graphicFrame>
      <p:graphicFrame>
        <p:nvGraphicFramePr>
          <p:cNvPr id="616491" name="Object 43"/>
          <p:cNvGraphicFramePr>
            <a:graphicFrameLocks noChangeAspect="1"/>
          </p:cNvGraphicFramePr>
          <p:nvPr/>
        </p:nvGraphicFramePr>
        <p:xfrm>
          <a:off x="6618288" y="4224338"/>
          <a:ext cx="2227262" cy="609600"/>
        </p:xfrm>
        <a:graphic>
          <a:graphicData uri="http://schemas.openxmlformats.org/presentationml/2006/ole">
            <p:oleObj spid="_x0000_s616491" name="Equation" r:id="rId6" imgW="1015920" imgH="279360" progId="Equation.DSMT4">
              <p:embed/>
            </p:oleObj>
          </a:graphicData>
        </a:graphic>
      </p:graphicFrame>
      <p:grpSp>
        <p:nvGrpSpPr>
          <p:cNvPr id="616502" name="Group 54"/>
          <p:cNvGrpSpPr>
            <a:grpSpLocks/>
          </p:cNvGrpSpPr>
          <p:nvPr/>
        </p:nvGrpSpPr>
        <p:grpSpPr bwMode="auto">
          <a:xfrm>
            <a:off x="939800" y="1104900"/>
            <a:ext cx="6604000" cy="2946400"/>
            <a:chOff x="592" y="840"/>
            <a:chExt cx="4160" cy="1856"/>
          </a:xfrm>
        </p:grpSpPr>
        <p:sp>
          <p:nvSpPr>
            <p:cNvPr id="616486" name="AutoShape 38"/>
            <p:cNvSpPr>
              <a:spLocks noChangeArrowheads="1"/>
            </p:cNvSpPr>
            <p:nvPr/>
          </p:nvSpPr>
          <p:spPr bwMode="auto">
            <a:xfrm>
              <a:off x="1552" y="1896"/>
              <a:ext cx="768" cy="256"/>
            </a:xfrm>
            <a:prstGeom prst="parallelogram">
              <a:avLst>
                <a:gd name="adj" fmla="val 1125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6462" name="Text Box 14"/>
            <p:cNvSpPr txBox="1">
              <a:spLocks noChangeArrowheads="1"/>
            </p:cNvSpPr>
            <p:nvPr/>
          </p:nvSpPr>
          <p:spPr bwMode="auto">
            <a:xfrm>
              <a:off x="2262" y="2042"/>
              <a:ext cx="25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b="0" i="1" u="sng">
                  <a:latin typeface="Times New Roman" pitchFamily="18" charset="0"/>
                </a:rPr>
                <a:t>s</a:t>
              </a:r>
              <a:r>
                <a:rPr lang="en-US" sz="2400" b="0" baseline="-25000"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616463" name="Text Box 15"/>
            <p:cNvSpPr txBox="1">
              <a:spLocks noChangeArrowheads="1"/>
            </p:cNvSpPr>
            <p:nvPr/>
          </p:nvSpPr>
          <p:spPr bwMode="auto">
            <a:xfrm>
              <a:off x="1902" y="1466"/>
              <a:ext cx="25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b="0" i="1" u="sng">
                  <a:latin typeface="Times New Roman" pitchFamily="18" charset="0"/>
                </a:rPr>
                <a:t>s</a:t>
              </a:r>
              <a:r>
                <a:rPr lang="en-US" sz="2400" b="0" baseline="-25000">
                  <a:latin typeface="Times New Roman" pitchFamily="18" charset="0"/>
                </a:rPr>
                <a:t>2</a:t>
              </a:r>
            </a:p>
          </p:txBody>
        </p:sp>
        <p:grpSp>
          <p:nvGrpSpPr>
            <p:cNvPr id="616468" name="Group 20"/>
            <p:cNvGrpSpPr>
              <a:grpSpLocks/>
            </p:cNvGrpSpPr>
            <p:nvPr/>
          </p:nvGrpSpPr>
          <p:grpSpPr bwMode="auto">
            <a:xfrm>
              <a:off x="968" y="1944"/>
              <a:ext cx="2936" cy="144"/>
              <a:chOff x="1448" y="1952"/>
              <a:chExt cx="2936" cy="144"/>
            </a:xfrm>
          </p:grpSpPr>
          <p:sp>
            <p:nvSpPr>
              <p:cNvPr id="616465" name="Oval 17"/>
              <p:cNvSpPr>
                <a:spLocks noChangeArrowheads="1"/>
              </p:cNvSpPr>
              <p:nvPr/>
            </p:nvSpPr>
            <p:spPr bwMode="auto">
              <a:xfrm>
                <a:off x="2280" y="1960"/>
                <a:ext cx="288" cy="136"/>
              </a:xfrm>
              <a:prstGeom prst="ellipse">
                <a:avLst/>
              </a:prstGeom>
              <a:solidFill>
                <a:srgbClr val="FF99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6464" name="Oval 16"/>
              <p:cNvSpPr>
                <a:spLocks noChangeArrowheads="1"/>
              </p:cNvSpPr>
              <p:nvPr/>
            </p:nvSpPr>
            <p:spPr bwMode="auto">
              <a:xfrm>
                <a:off x="3160" y="1952"/>
                <a:ext cx="288" cy="136"/>
              </a:xfrm>
              <a:prstGeom prst="ellipse">
                <a:avLst/>
              </a:prstGeom>
              <a:solidFill>
                <a:srgbClr val="FF99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6459" name="Line 11"/>
              <p:cNvSpPr>
                <a:spLocks noChangeShapeType="1"/>
              </p:cNvSpPr>
              <p:nvPr/>
            </p:nvSpPr>
            <p:spPr bwMode="auto">
              <a:xfrm>
                <a:off x="2400" y="2024"/>
                <a:ext cx="93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6466" name="Oval 18"/>
              <p:cNvSpPr>
                <a:spLocks noChangeArrowheads="1"/>
              </p:cNvSpPr>
              <p:nvPr/>
            </p:nvSpPr>
            <p:spPr bwMode="auto">
              <a:xfrm>
                <a:off x="4096" y="1960"/>
                <a:ext cx="288" cy="136"/>
              </a:xfrm>
              <a:prstGeom prst="ellipse">
                <a:avLst/>
              </a:prstGeom>
              <a:solidFill>
                <a:srgbClr val="FF99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6467" name="Oval 19"/>
              <p:cNvSpPr>
                <a:spLocks noChangeArrowheads="1"/>
              </p:cNvSpPr>
              <p:nvPr/>
            </p:nvSpPr>
            <p:spPr bwMode="auto">
              <a:xfrm>
                <a:off x="1448" y="1960"/>
                <a:ext cx="288" cy="136"/>
              </a:xfrm>
              <a:prstGeom prst="ellipse">
                <a:avLst/>
              </a:prstGeom>
              <a:solidFill>
                <a:srgbClr val="FF99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616470" name="Oval 22"/>
            <p:cNvSpPr>
              <a:spLocks noChangeArrowheads="1"/>
            </p:cNvSpPr>
            <p:nvPr/>
          </p:nvSpPr>
          <p:spPr bwMode="auto">
            <a:xfrm>
              <a:off x="2256" y="1456"/>
              <a:ext cx="288" cy="136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6471" name="Oval 23"/>
            <p:cNvSpPr>
              <a:spLocks noChangeArrowheads="1"/>
            </p:cNvSpPr>
            <p:nvPr/>
          </p:nvSpPr>
          <p:spPr bwMode="auto">
            <a:xfrm>
              <a:off x="3136" y="1448"/>
              <a:ext cx="288" cy="136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6473" name="Oval 25"/>
            <p:cNvSpPr>
              <a:spLocks noChangeArrowheads="1"/>
            </p:cNvSpPr>
            <p:nvPr/>
          </p:nvSpPr>
          <p:spPr bwMode="auto">
            <a:xfrm>
              <a:off x="4072" y="1456"/>
              <a:ext cx="288" cy="136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6474" name="Oval 26"/>
            <p:cNvSpPr>
              <a:spLocks noChangeArrowheads="1"/>
            </p:cNvSpPr>
            <p:nvPr/>
          </p:nvSpPr>
          <p:spPr bwMode="auto">
            <a:xfrm>
              <a:off x="1424" y="1456"/>
              <a:ext cx="288" cy="136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6476" name="Oval 28"/>
            <p:cNvSpPr>
              <a:spLocks noChangeArrowheads="1"/>
            </p:cNvSpPr>
            <p:nvPr/>
          </p:nvSpPr>
          <p:spPr bwMode="auto">
            <a:xfrm>
              <a:off x="2648" y="848"/>
              <a:ext cx="288" cy="136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6477" name="Oval 29"/>
            <p:cNvSpPr>
              <a:spLocks noChangeArrowheads="1"/>
            </p:cNvSpPr>
            <p:nvPr/>
          </p:nvSpPr>
          <p:spPr bwMode="auto">
            <a:xfrm>
              <a:off x="3528" y="840"/>
              <a:ext cx="288" cy="136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6479" name="Oval 31"/>
            <p:cNvSpPr>
              <a:spLocks noChangeArrowheads="1"/>
            </p:cNvSpPr>
            <p:nvPr/>
          </p:nvSpPr>
          <p:spPr bwMode="auto">
            <a:xfrm>
              <a:off x="4464" y="848"/>
              <a:ext cx="288" cy="136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6480" name="Oval 32"/>
            <p:cNvSpPr>
              <a:spLocks noChangeArrowheads="1"/>
            </p:cNvSpPr>
            <p:nvPr/>
          </p:nvSpPr>
          <p:spPr bwMode="auto">
            <a:xfrm>
              <a:off x="1816" y="848"/>
              <a:ext cx="288" cy="136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6460" name="Line 12"/>
            <p:cNvSpPr>
              <a:spLocks noChangeShapeType="1"/>
            </p:cNvSpPr>
            <p:nvPr/>
          </p:nvSpPr>
          <p:spPr bwMode="auto">
            <a:xfrm flipV="1">
              <a:off x="1920" y="1512"/>
              <a:ext cx="512" cy="50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6481" name="Oval 33"/>
            <p:cNvSpPr>
              <a:spLocks noChangeArrowheads="1"/>
            </p:cNvSpPr>
            <p:nvPr/>
          </p:nvSpPr>
          <p:spPr bwMode="auto">
            <a:xfrm>
              <a:off x="1424" y="2560"/>
              <a:ext cx="288" cy="136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6482" name="Oval 34"/>
            <p:cNvSpPr>
              <a:spLocks noChangeArrowheads="1"/>
            </p:cNvSpPr>
            <p:nvPr/>
          </p:nvSpPr>
          <p:spPr bwMode="auto">
            <a:xfrm>
              <a:off x="2304" y="2552"/>
              <a:ext cx="288" cy="136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6483" name="Oval 35"/>
            <p:cNvSpPr>
              <a:spLocks noChangeArrowheads="1"/>
            </p:cNvSpPr>
            <p:nvPr/>
          </p:nvSpPr>
          <p:spPr bwMode="auto">
            <a:xfrm>
              <a:off x="3240" y="2560"/>
              <a:ext cx="288" cy="136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6484" name="Oval 36"/>
            <p:cNvSpPr>
              <a:spLocks noChangeArrowheads="1"/>
            </p:cNvSpPr>
            <p:nvPr/>
          </p:nvSpPr>
          <p:spPr bwMode="auto">
            <a:xfrm>
              <a:off x="592" y="2560"/>
              <a:ext cx="288" cy="136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6487" name="Text Box 39"/>
            <p:cNvSpPr txBox="1">
              <a:spLocks noChangeArrowheads="1"/>
            </p:cNvSpPr>
            <p:nvPr/>
          </p:nvSpPr>
          <p:spPr bwMode="auto">
            <a:xfrm>
              <a:off x="1702" y="2122"/>
              <a:ext cx="27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b="0" i="1">
                  <a:latin typeface="Times New Roman" pitchFamily="18" charset="0"/>
                </a:rPr>
                <a:t>S</a:t>
              </a:r>
              <a:r>
                <a:rPr lang="en-US" sz="2400" b="0" baseline="-25000">
                  <a:latin typeface="Times New Roman" pitchFamily="18" charset="0"/>
                </a:rPr>
                <a:t>0</a:t>
              </a:r>
            </a:p>
          </p:txBody>
        </p:sp>
        <p:sp>
          <p:nvSpPr>
            <p:cNvPr id="616498" name="Line 50"/>
            <p:cNvSpPr>
              <a:spLocks noChangeShapeType="1"/>
            </p:cNvSpPr>
            <p:nvPr/>
          </p:nvSpPr>
          <p:spPr bwMode="auto">
            <a:xfrm>
              <a:off x="3056" y="2024"/>
              <a:ext cx="2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6499" name="Text Box 51"/>
            <p:cNvSpPr txBox="1">
              <a:spLocks noChangeArrowheads="1"/>
            </p:cNvSpPr>
            <p:nvPr/>
          </p:nvSpPr>
          <p:spPr bwMode="auto">
            <a:xfrm>
              <a:off x="3382" y="1904"/>
              <a:ext cx="18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0" i="1" dirty="0">
                  <a:latin typeface="Times New Roman" pitchFamily="18" charset="0"/>
                </a:rPr>
                <a:t>x</a:t>
              </a:r>
            </a:p>
          </p:txBody>
        </p:sp>
        <p:sp>
          <p:nvSpPr>
            <p:cNvPr id="616500" name="Line 52"/>
            <p:cNvSpPr>
              <a:spLocks noChangeShapeType="1"/>
            </p:cNvSpPr>
            <p:nvPr/>
          </p:nvSpPr>
          <p:spPr bwMode="auto">
            <a:xfrm flipV="1">
              <a:off x="1944" y="1072"/>
              <a:ext cx="0" cy="3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6501" name="Text Box 53"/>
            <p:cNvSpPr txBox="1">
              <a:spLocks noChangeArrowheads="1"/>
            </p:cNvSpPr>
            <p:nvPr/>
          </p:nvSpPr>
          <p:spPr bwMode="auto">
            <a:xfrm>
              <a:off x="1710" y="936"/>
              <a:ext cx="18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0" i="1" dirty="0">
                  <a:latin typeface="Times New Roman" pitchFamily="18" charset="0"/>
                </a:rPr>
                <a:t>y</a:t>
              </a:r>
            </a:p>
          </p:txBody>
        </p:sp>
      </p:grpSp>
      <p:sp>
        <p:nvSpPr>
          <p:cNvPr id="616503" name="Text Box 55"/>
          <p:cNvSpPr txBox="1">
            <a:spLocks noChangeArrowheads="1"/>
          </p:cNvSpPr>
          <p:nvPr/>
        </p:nvSpPr>
        <p:spPr bwMode="auto">
          <a:xfrm>
            <a:off x="7096125" y="3808413"/>
            <a:ext cx="1073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0" dirty="0">
                <a:solidFill>
                  <a:srgbClr val="0000FF"/>
                </a:solidFill>
              </a:rPr>
              <a:t>Assume:</a:t>
            </a:r>
          </a:p>
        </p:txBody>
      </p:sp>
      <p:sp>
        <p:nvSpPr>
          <p:cNvPr id="39" name="Slide Number Placeholder 3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5E1A2EF-E209-4D77-A52B-79AB08FA6EDA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74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17475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1747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1747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17478" name="Rectangle 6"/>
          <p:cNvSpPr>
            <a:spLocks noChangeArrowheads="1"/>
          </p:cNvSpPr>
          <p:nvPr/>
        </p:nvSpPr>
        <p:spPr bwMode="auto">
          <a:xfrm>
            <a:off x="2087563" y="0"/>
            <a:ext cx="4992687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3600" b="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Skewed Lattice (cont.)</a:t>
            </a:r>
          </a:p>
        </p:txBody>
      </p:sp>
      <p:sp>
        <p:nvSpPr>
          <p:cNvPr id="617503" name="Text Box 31"/>
          <p:cNvSpPr txBox="1">
            <a:spLocks noChangeArrowheads="1"/>
          </p:cNvSpPr>
          <p:nvPr/>
        </p:nvSpPr>
        <p:spPr bwMode="auto">
          <a:xfrm>
            <a:off x="644525" y="5002213"/>
            <a:ext cx="3486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0" dirty="0">
                <a:solidFill>
                  <a:srgbClr val="0000FF"/>
                </a:solidFill>
              </a:rPr>
              <a:t>Define </a:t>
            </a:r>
            <a:r>
              <a:rPr lang="en-US" sz="2000" b="0" dirty="0">
                <a:solidFill>
                  <a:srgbClr val="FF0000"/>
                </a:solidFill>
              </a:rPr>
              <a:t>perpendicular vectors</a:t>
            </a:r>
            <a:r>
              <a:rPr lang="en-US" sz="2000" b="0" dirty="0">
                <a:solidFill>
                  <a:srgbClr val="0000FF"/>
                </a:solidFill>
              </a:rPr>
              <a:t>:</a:t>
            </a:r>
          </a:p>
        </p:txBody>
      </p:sp>
      <p:graphicFrame>
        <p:nvGraphicFramePr>
          <p:cNvPr id="617504" name="Object 32"/>
          <p:cNvGraphicFramePr>
            <a:graphicFrameLocks noChangeAspect="1"/>
          </p:cNvGraphicFramePr>
          <p:nvPr/>
        </p:nvGraphicFramePr>
        <p:xfrm>
          <a:off x="4427538" y="5232400"/>
          <a:ext cx="1260475" cy="944563"/>
        </p:xfrm>
        <a:graphic>
          <a:graphicData uri="http://schemas.openxmlformats.org/presentationml/2006/ole">
            <p:oleObj spid="_x0000_s617504" name="Equation" r:id="rId4" imgW="672840" imgH="507960" progId="Equation.DSMT4">
              <p:embed/>
            </p:oleObj>
          </a:graphicData>
        </a:graphic>
      </p:graphicFrame>
      <p:grpSp>
        <p:nvGrpSpPr>
          <p:cNvPr id="617510" name="Group 38"/>
          <p:cNvGrpSpPr>
            <a:grpSpLocks/>
          </p:cNvGrpSpPr>
          <p:nvPr/>
        </p:nvGrpSpPr>
        <p:grpSpPr bwMode="auto">
          <a:xfrm>
            <a:off x="1054100" y="1320800"/>
            <a:ext cx="6604000" cy="2946400"/>
            <a:chOff x="664" y="832"/>
            <a:chExt cx="4160" cy="1856"/>
          </a:xfrm>
        </p:grpSpPr>
        <p:sp>
          <p:nvSpPr>
            <p:cNvPr id="617480" name="AutoShape 8"/>
            <p:cNvSpPr>
              <a:spLocks noChangeArrowheads="1"/>
            </p:cNvSpPr>
            <p:nvPr/>
          </p:nvSpPr>
          <p:spPr bwMode="auto">
            <a:xfrm>
              <a:off x="1624" y="1888"/>
              <a:ext cx="768" cy="256"/>
            </a:xfrm>
            <a:prstGeom prst="parallelogram">
              <a:avLst>
                <a:gd name="adj" fmla="val 1125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7481" name="Text Box 9"/>
            <p:cNvSpPr txBox="1">
              <a:spLocks noChangeArrowheads="1"/>
            </p:cNvSpPr>
            <p:nvPr/>
          </p:nvSpPr>
          <p:spPr bwMode="auto">
            <a:xfrm>
              <a:off x="2470" y="2082"/>
              <a:ext cx="25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b="0" i="1" u="sng">
                  <a:latin typeface="Times New Roman" pitchFamily="18" charset="0"/>
                </a:rPr>
                <a:t>s</a:t>
              </a:r>
              <a:r>
                <a:rPr lang="en-US" sz="2400" b="0" baseline="-25000"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617482" name="Text Box 10"/>
            <p:cNvSpPr txBox="1">
              <a:spLocks noChangeArrowheads="1"/>
            </p:cNvSpPr>
            <p:nvPr/>
          </p:nvSpPr>
          <p:spPr bwMode="auto">
            <a:xfrm>
              <a:off x="2470" y="1594"/>
              <a:ext cx="25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b="0" i="1" u="sng">
                  <a:latin typeface="Times New Roman" pitchFamily="18" charset="0"/>
                </a:rPr>
                <a:t>s</a:t>
              </a:r>
              <a:r>
                <a:rPr lang="en-US" sz="2400" b="0" baseline="-25000">
                  <a:latin typeface="Times New Roman" pitchFamily="18" charset="0"/>
                </a:rPr>
                <a:t>2</a:t>
              </a:r>
            </a:p>
          </p:txBody>
        </p:sp>
        <p:grpSp>
          <p:nvGrpSpPr>
            <p:cNvPr id="617483" name="Group 11"/>
            <p:cNvGrpSpPr>
              <a:grpSpLocks/>
            </p:cNvGrpSpPr>
            <p:nvPr/>
          </p:nvGrpSpPr>
          <p:grpSpPr bwMode="auto">
            <a:xfrm>
              <a:off x="1040" y="1936"/>
              <a:ext cx="2936" cy="144"/>
              <a:chOff x="1448" y="1952"/>
              <a:chExt cx="2936" cy="144"/>
            </a:xfrm>
          </p:grpSpPr>
          <p:sp>
            <p:nvSpPr>
              <p:cNvPr id="617484" name="Oval 12"/>
              <p:cNvSpPr>
                <a:spLocks noChangeArrowheads="1"/>
              </p:cNvSpPr>
              <p:nvPr/>
            </p:nvSpPr>
            <p:spPr bwMode="auto">
              <a:xfrm>
                <a:off x="2280" y="1960"/>
                <a:ext cx="288" cy="136"/>
              </a:xfrm>
              <a:prstGeom prst="ellipse">
                <a:avLst/>
              </a:prstGeom>
              <a:solidFill>
                <a:srgbClr val="FF99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7485" name="Oval 13"/>
              <p:cNvSpPr>
                <a:spLocks noChangeArrowheads="1"/>
              </p:cNvSpPr>
              <p:nvPr/>
            </p:nvSpPr>
            <p:spPr bwMode="auto">
              <a:xfrm>
                <a:off x="3160" y="1952"/>
                <a:ext cx="288" cy="136"/>
              </a:xfrm>
              <a:prstGeom prst="ellipse">
                <a:avLst/>
              </a:prstGeom>
              <a:solidFill>
                <a:srgbClr val="FF99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7486" name="Line 14"/>
              <p:cNvSpPr>
                <a:spLocks noChangeShapeType="1"/>
              </p:cNvSpPr>
              <p:nvPr/>
            </p:nvSpPr>
            <p:spPr bwMode="auto">
              <a:xfrm>
                <a:off x="2400" y="2024"/>
                <a:ext cx="93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7487" name="Oval 15"/>
              <p:cNvSpPr>
                <a:spLocks noChangeArrowheads="1"/>
              </p:cNvSpPr>
              <p:nvPr/>
            </p:nvSpPr>
            <p:spPr bwMode="auto">
              <a:xfrm>
                <a:off x="4096" y="1960"/>
                <a:ext cx="288" cy="136"/>
              </a:xfrm>
              <a:prstGeom prst="ellipse">
                <a:avLst/>
              </a:prstGeom>
              <a:solidFill>
                <a:srgbClr val="FF99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7488" name="Oval 16"/>
              <p:cNvSpPr>
                <a:spLocks noChangeArrowheads="1"/>
              </p:cNvSpPr>
              <p:nvPr/>
            </p:nvSpPr>
            <p:spPr bwMode="auto">
              <a:xfrm>
                <a:off x="1448" y="1960"/>
                <a:ext cx="288" cy="136"/>
              </a:xfrm>
              <a:prstGeom prst="ellipse">
                <a:avLst/>
              </a:prstGeom>
              <a:solidFill>
                <a:srgbClr val="FF99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617489" name="Oval 17"/>
            <p:cNvSpPr>
              <a:spLocks noChangeArrowheads="1"/>
            </p:cNvSpPr>
            <p:nvPr/>
          </p:nvSpPr>
          <p:spPr bwMode="auto">
            <a:xfrm>
              <a:off x="2328" y="1448"/>
              <a:ext cx="288" cy="136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7490" name="Oval 18"/>
            <p:cNvSpPr>
              <a:spLocks noChangeArrowheads="1"/>
            </p:cNvSpPr>
            <p:nvPr/>
          </p:nvSpPr>
          <p:spPr bwMode="auto">
            <a:xfrm>
              <a:off x="3208" y="1440"/>
              <a:ext cx="288" cy="136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7491" name="Oval 19"/>
            <p:cNvSpPr>
              <a:spLocks noChangeArrowheads="1"/>
            </p:cNvSpPr>
            <p:nvPr/>
          </p:nvSpPr>
          <p:spPr bwMode="auto">
            <a:xfrm>
              <a:off x="4144" y="1448"/>
              <a:ext cx="288" cy="136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7492" name="Oval 20"/>
            <p:cNvSpPr>
              <a:spLocks noChangeArrowheads="1"/>
            </p:cNvSpPr>
            <p:nvPr/>
          </p:nvSpPr>
          <p:spPr bwMode="auto">
            <a:xfrm>
              <a:off x="1496" y="1448"/>
              <a:ext cx="288" cy="136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7493" name="Oval 21"/>
            <p:cNvSpPr>
              <a:spLocks noChangeArrowheads="1"/>
            </p:cNvSpPr>
            <p:nvPr/>
          </p:nvSpPr>
          <p:spPr bwMode="auto">
            <a:xfrm>
              <a:off x="2720" y="840"/>
              <a:ext cx="288" cy="136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7494" name="Oval 22"/>
            <p:cNvSpPr>
              <a:spLocks noChangeArrowheads="1"/>
            </p:cNvSpPr>
            <p:nvPr/>
          </p:nvSpPr>
          <p:spPr bwMode="auto">
            <a:xfrm>
              <a:off x="3600" y="832"/>
              <a:ext cx="288" cy="136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7495" name="Oval 23"/>
            <p:cNvSpPr>
              <a:spLocks noChangeArrowheads="1"/>
            </p:cNvSpPr>
            <p:nvPr/>
          </p:nvSpPr>
          <p:spPr bwMode="auto">
            <a:xfrm>
              <a:off x="4536" y="840"/>
              <a:ext cx="288" cy="136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7496" name="Oval 24"/>
            <p:cNvSpPr>
              <a:spLocks noChangeArrowheads="1"/>
            </p:cNvSpPr>
            <p:nvPr/>
          </p:nvSpPr>
          <p:spPr bwMode="auto">
            <a:xfrm>
              <a:off x="1888" y="840"/>
              <a:ext cx="288" cy="136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7497" name="Line 25"/>
            <p:cNvSpPr>
              <a:spLocks noChangeShapeType="1"/>
            </p:cNvSpPr>
            <p:nvPr/>
          </p:nvSpPr>
          <p:spPr bwMode="auto">
            <a:xfrm flipV="1">
              <a:off x="1992" y="1504"/>
              <a:ext cx="512" cy="50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7498" name="Oval 26"/>
            <p:cNvSpPr>
              <a:spLocks noChangeArrowheads="1"/>
            </p:cNvSpPr>
            <p:nvPr/>
          </p:nvSpPr>
          <p:spPr bwMode="auto">
            <a:xfrm>
              <a:off x="1496" y="2552"/>
              <a:ext cx="288" cy="136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7499" name="Oval 27"/>
            <p:cNvSpPr>
              <a:spLocks noChangeArrowheads="1"/>
            </p:cNvSpPr>
            <p:nvPr/>
          </p:nvSpPr>
          <p:spPr bwMode="auto">
            <a:xfrm>
              <a:off x="2376" y="2544"/>
              <a:ext cx="288" cy="136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7500" name="Oval 28"/>
            <p:cNvSpPr>
              <a:spLocks noChangeArrowheads="1"/>
            </p:cNvSpPr>
            <p:nvPr/>
          </p:nvSpPr>
          <p:spPr bwMode="auto">
            <a:xfrm>
              <a:off x="3312" y="2552"/>
              <a:ext cx="288" cy="136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7501" name="Oval 29"/>
            <p:cNvSpPr>
              <a:spLocks noChangeArrowheads="1"/>
            </p:cNvSpPr>
            <p:nvPr/>
          </p:nvSpPr>
          <p:spPr bwMode="auto">
            <a:xfrm>
              <a:off x="664" y="2552"/>
              <a:ext cx="288" cy="136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7502" name="Text Box 30"/>
            <p:cNvSpPr txBox="1">
              <a:spLocks noChangeArrowheads="1"/>
            </p:cNvSpPr>
            <p:nvPr/>
          </p:nvSpPr>
          <p:spPr bwMode="auto">
            <a:xfrm>
              <a:off x="1774" y="2114"/>
              <a:ext cx="27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b="0" i="1">
                  <a:latin typeface="Times New Roman" pitchFamily="18" charset="0"/>
                </a:rPr>
                <a:t>S</a:t>
              </a:r>
              <a:r>
                <a:rPr lang="en-US" sz="2400" b="0" baseline="-25000">
                  <a:latin typeface="Times New Roman" pitchFamily="18" charset="0"/>
                </a:rPr>
                <a:t>0</a:t>
              </a:r>
            </a:p>
          </p:txBody>
        </p:sp>
        <p:sp>
          <p:nvSpPr>
            <p:cNvPr id="617505" name="Line 33"/>
            <p:cNvSpPr>
              <a:spLocks noChangeShapeType="1"/>
            </p:cNvSpPr>
            <p:nvPr/>
          </p:nvSpPr>
          <p:spPr bwMode="auto">
            <a:xfrm flipV="1">
              <a:off x="2000" y="1104"/>
              <a:ext cx="0" cy="896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7506" name="Text Box 34"/>
            <p:cNvSpPr txBox="1">
              <a:spLocks noChangeArrowheads="1"/>
            </p:cNvSpPr>
            <p:nvPr/>
          </p:nvSpPr>
          <p:spPr bwMode="auto">
            <a:xfrm>
              <a:off x="2046" y="1178"/>
              <a:ext cx="27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b="0" i="1" u="sng">
                  <a:solidFill>
                    <a:srgbClr val="FF0000"/>
                  </a:solidFill>
                  <a:latin typeface="Times New Roman" pitchFamily="18" charset="0"/>
                </a:rPr>
                <a:t>p</a:t>
              </a:r>
              <a:r>
                <a:rPr lang="en-US" sz="2400" b="0" baseline="-25000">
                  <a:solidFill>
                    <a:srgbClr val="FF0000"/>
                  </a:solidFill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617507" name="Line 35"/>
            <p:cNvSpPr>
              <a:spLocks noChangeShapeType="1"/>
            </p:cNvSpPr>
            <p:nvPr/>
          </p:nvSpPr>
          <p:spPr bwMode="auto">
            <a:xfrm flipH="1" flipV="1">
              <a:off x="1440" y="1536"/>
              <a:ext cx="568" cy="472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7508" name="Text Box 36"/>
            <p:cNvSpPr txBox="1">
              <a:spLocks noChangeArrowheads="1"/>
            </p:cNvSpPr>
            <p:nvPr/>
          </p:nvSpPr>
          <p:spPr bwMode="auto">
            <a:xfrm>
              <a:off x="1310" y="1618"/>
              <a:ext cx="27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b="0" i="1" u="sng">
                  <a:solidFill>
                    <a:srgbClr val="FF0000"/>
                  </a:solidFill>
                  <a:latin typeface="Times New Roman" pitchFamily="18" charset="0"/>
                </a:rPr>
                <a:t>p</a:t>
              </a:r>
              <a:r>
                <a:rPr lang="en-US" sz="2400" b="0" baseline="-25000">
                  <a:solidFill>
                    <a:srgbClr val="FF0000"/>
                  </a:solidFill>
                  <a:latin typeface="Times New Roman" pitchFamily="18" charset="0"/>
                </a:rPr>
                <a:t>2</a:t>
              </a:r>
            </a:p>
          </p:txBody>
        </p:sp>
      </p:grpSp>
      <p:sp>
        <p:nvSpPr>
          <p:cNvPr id="37" name="Slide Number Placeholder 3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5E1A2EF-E209-4D77-A52B-79AB08FA6EDA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849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18499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1850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18501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18502" name="Rectangle 6"/>
          <p:cNvSpPr>
            <a:spLocks noChangeArrowheads="1"/>
          </p:cNvSpPr>
          <p:nvPr/>
        </p:nvSpPr>
        <p:spPr bwMode="auto">
          <a:xfrm>
            <a:off x="2112963" y="0"/>
            <a:ext cx="4992687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3600" b="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Skewed Lattice (cont.)</a:t>
            </a:r>
          </a:p>
        </p:txBody>
      </p:sp>
      <p:sp>
        <p:nvSpPr>
          <p:cNvPr id="618526" name="Text Box 30"/>
          <p:cNvSpPr txBox="1">
            <a:spLocks noChangeArrowheads="1"/>
          </p:cNvSpPr>
          <p:nvPr/>
        </p:nvSpPr>
        <p:spPr bwMode="auto">
          <a:xfrm>
            <a:off x="1724025" y="1966913"/>
            <a:ext cx="101822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0">
                <a:solidFill>
                  <a:srgbClr val="0000FF"/>
                </a:solidFill>
              </a:rPr>
              <a:t>Assume</a:t>
            </a:r>
          </a:p>
        </p:txBody>
      </p:sp>
      <p:graphicFrame>
        <p:nvGraphicFramePr>
          <p:cNvPr id="618527" name="Object 31"/>
          <p:cNvGraphicFramePr>
            <a:graphicFrameLocks noChangeAspect="1"/>
          </p:cNvGraphicFramePr>
          <p:nvPr/>
        </p:nvGraphicFramePr>
        <p:xfrm>
          <a:off x="2976563" y="1912938"/>
          <a:ext cx="2973387" cy="520700"/>
        </p:xfrm>
        <a:graphic>
          <a:graphicData uri="http://schemas.openxmlformats.org/presentationml/2006/ole">
            <p:oleObj spid="_x0000_s618527" name="Equation" r:id="rId4" imgW="1587240" imgH="279360" progId="Equation.DSMT4">
              <p:embed/>
            </p:oleObj>
          </a:graphicData>
        </a:graphic>
      </p:graphicFrame>
      <p:sp>
        <p:nvSpPr>
          <p:cNvPr id="618532" name="Text Box 36"/>
          <p:cNvSpPr txBox="1">
            <a:spLocks noChangeArrowheads="1"/>
          </p:cNvSpPr>
          <p:nvPr/>
        </p:nvSpPr>
        <p:spPr bwMode="auto">
          <a:xfrm>
            <a:off x="1114425" y="3249613"/>
            <a:ext cx="104387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0">
                <a:solidFill>
                  <a:srgbClr val="0000FF"/>
                </a:solidFill>
              </a:rPr>
              <a:t>Enforce:</a:t>
            </a:r>
          </a:p>
        </p:txBody>
      </p:sp>
      <p:graphicFrame>
        <p:nvGraphicFramePr>
          <p:cNvPr id="618533" name="Object 37"/>
          <p:cNvGraphicFramePr>
            <a:graphicFrameLocks noChangeAspect="1"/>
          </p:cNvGraphicFramePr>
          <p:nvPr/>
        </p:nvGraphicFramePr>
        <p:xfrm>
          <a:off x="2393950" y="3219450"/>
          <a:ext cx="3471863" cy="473075"/>
        </p:xfrm>
        <a:graphic>
          <a:graphicData uri="http://schemas.openxmlformats.org/presentationml/2006/ole">
            <p:oleObj spid="_x0000_s618533" name="Equation" r:id="rId5" imgW="1854000" imgH="253800" progId="Equation.DSMT4">
              <p:embed/>
            </p:oleObj>
          </a:graphicData>
        </a:graphic>
      </p:graphicFrame>
      <p:graphicFrame>
        <p:nvGraphicFramePr>
          <p:cNvPr id="618534" name="Object 38"/>
          <p:cNvGraphicFramePr>
            <a:graphicFrameLocks noChangeAspect="1"/>
          </p:cNvGraphicFramePr>
          <p:nvPr/>
        </p:nvGraphicFramePr>
        <p:xfrm>
          <a:off x="3178175" y="3981450"/>
          <a:ext cx="1879600" cy="473075"/>
        </p:xfrm>
        <a:graphic>
          <a:graphicData uri="http://schemas.openxmlformats.org/presentationml/2006/ole">
            <p:oleObj spid="_x0000_s618534" name="Equation" r:id="rId6" imgW="1002960" imgH="253800" progId="Equation.DSMT4">
              <p:embed/>
            </p:oleObj>
          </a:graphicData>
        </a:graphic>
      </p:graphicFrame>
      <p:sp>
        <p:nvSpPr>
          <p:cNvPr id="618535" name="AutoShape 39"/>
          <p:cNvSpPr>
            <a:spLocks noChangeArrowheads="1"/>
          </p:cNvSpPr>
          <p:nvPr/>
        </p:nvSpPr>
        <p:spPr bwMode="auto">
          <a:xfrm>
            <a:off x="2222500" y="4114800"/>
            <a:ext cx="711200" cy="228600"/>
          </a:xfrm>
          <a:prstGeom prst="rightArrow">
            <a:avLst>
              <a:gd name="adj1" fmla="val 50000"/>
              <a:gd name="adj2" fmla="val 77778"/>
            </a:avLst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618536" name="Object 40"/>
          <p:cNvGraphicFramePr>
            <a:graphicFrameLocks noChangeAspect="1"/>
          </p:cNvGraphicFramePr>
          <p:nvPr/>
        </p:nvGraphicFramePr>
        <p:xfrm>
          <a:off x="3402013" y="4773613"/>
          <a:ext cx="3900487" cy="566737"/>
        </p:xfrm>
        <a:graphic>
          <a:graphicData uri="http://schemas.openxmlformats.org/presentationml/2006/ole">
            <p:oleObj spid="_x0000_s618536" name="Equation" r:id="rId7" imgW="2082600" imgH="304560" progId="Equation.DSMT4">
              <p:embed/>
            </p:oleObj>
          </a:graphicData>
        </a:graphic>
      </p:graphicFrame>
      <p:sp>
        <p:nvSpPr>
          <p:cNvPr id="618537" name="AutoShape 41"/>
          <p:cNvSpPr>
            <a:spLocks noChangeArrowheads="1"/>
          </p:cNvSpPr>
          <p:nvPr/>
        </p:nvSpPr>
        <p:spPr bwMode="auto">
          <a:xfrm>
            <a:off x="2628900" y="4927600"/>
            <a:ext cx="711200" cy="228600"/>
          </a:xfrm>
          <a:prstGeom prst="rightArrow">
            <a:avLst>
              <a:gd name="adj1" fmla="val 50000"/>
              <a:gd name="adj2" fmla="val 77778"/>
            </a:avLst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618538" name="Object 42"/>
          <p:cNvGraphicFramePr>
            <a:graphicFrameLocks noChangeAspect="1"/>
          </p:cNvGraphicFramePr>
          <p:nvPr/>
        </p:nvGraphicFramePr>
        <p:xfrm>
          <a:off x="4160838" y="5546725"/>
          <a:ext cx="2711450" cy="568325"/>
        </p:xfrm>
        <a:graphic>
          <a:graphicData uri="http://schemas.openxmlformats.org/presentationml/2006/ole">
            <p:oleObj spid="_x0000_s618538" name="Equation" r:id="rId8" imgW="1447560" imgH="304560" progId="Equation.DSMT4">
              <p:embed/>
            </p:oleObj>
          </a:graphicData>
        </a:graphic>
      </p:graphicFrame>
      <p:sp>
        <p:nvSpPr>
          <p:cNvPr id="618539" name="AutoShape 43"/>
          <p:cNvSpPr>
            <a:spLocks noChangeArrowheads="1"/>
          </p:cNvSpPr>
          <p:nvPr/>
        </p:nvSpPr>
        <p:spPr bwMode="auto">
          <a:xfrm>
            <a:off x="3225800" y="5753100"/>
            <a:ext cx="711200" cy="228600"/>
          </a:xfrm>
          <a:prstGeom prst="rightArrow">
            <a:avLst>
              <a:gd name="adj1" fmla="val 50000"/>
              <a:gd name="adj2" fmla="val 77778"/>
            </a:avLst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618540" name="Object 44"/>
          <p:cNvGraphicFramePr>
            <a:graphicFrameLocks noChangeAspect="1"/>
          </p:cNvGraphicFramePr>
          <p:nvPr/>
        </p:nvGraphicFramePr>
        <p:xfrm>
          <a:off x="3024188" y="947738"/>
          <a:ext cx="2227262" cy="609600"/>
        </p:xfrm>
        <a:graphic>
          <a:graphicData uri="http://schemas.openxmlformats.org/presentationml/2006/ole">
            <p:oleObj spid="_x0000_s618540" name="Equation" r:id="rId9" imgW="1015920" imgH="279360" progId="Equation.DSMT4">
              <p:embed/>
            </p:oleObj>
          </a:graphicData>
        </a:graphic>
      </p:graphicFrame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5E1A2EF-E209-4D77-A52B-79AB08FA6EDA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95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19523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1952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1952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19526" name="Rectangle 6"/>
          <p:cNvSpPr>
            <a:spLocks noChangeArrowheads="1"/>
          </p:cNvSpPr>
          <p:nvPr/>
        </p:nvSpPr>
        <p:spPr bwMode="auto">
          <a:xfrm>
            <a:off x="2087563" y="0"/>
            <a:ext cx="4992687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3600" b="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Skewed Lattice (cont.)</a:t>
            </a:r>
          </a:p>
        </p:txBody>
      </p:sp>
      <p:sp>
        <p:nvSpPr>
          <p:cNvPr id="619527" name="Text Box 7"/>
          <p:cNvSpPr txBox="1">
            <a:spLocks noChangeArrowheads="1"/>
          </p:cNvSpPr>
          <p:nvPr/>
        </p:nvSpPr>
        <p:spPr bwMode="auto">
          <a:xfrm>
            <a:off x="860425" y="3160713"/>
            <a:ext cx="202703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0">
                <a:solidFill>
                  <a:srgbClr val="0000FF"/>
                </a:solidFill>
              </a:rPr>
              <a:t>Similarly, we have</a:t>
            </a:r>
          </a:p>
        </p:txBody>
      </p:sp>
      <p:graphicFrame>
        <p:nvGraphicFramePr>
          <p:cNvPr id="619528" name="Object 8"/>
          <p:cNvGraphicFramePr>
            <a:graphicFrameLocks noChangeAspect="1"/>
          </p:cNvGraphicFramePr>
          <p:nvPr/>
        </p:nvGraphicFramePr>
        <p:xfrm>
          <a:off x="2730500" y="1633538"/>
          <a:ext cx="1304925" cy="852487"/>
        </p:xfrm>
        <a:graphic>
          <a:graphicData uri="http://schemas.openxmlformats.org/presentationml/2006/ole">
            <p:oleObj spid="_x0000_s619528" name="Equation" r:id="rId4" imgW="698400" imgH="457200" progId="Equation.DSMT4">
              <p:embed/>
            </p:oleObj>
          </a:graphicData>
        </a:graphic>
      </p:graphicFrame>
      <p:sp>
        <p:nvSpPr>
          <p:cNvPr id="619537" name="Text Box 17"/>
          <p:cNvSpPr txBox="1">
            <a:spLocks noChangeArrowheads="1"/>
          </p:cNvSpPr>
          <p:nvPr/>
        </p:nvSpPr>
        <p:spPr bwMode="auto">
          <a:xfrm>
            <a:off x="962025" y="1128713"/>
            <a:ext cx="177484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0">
                <a:solidFill>
                  <a:srgbClr val="0000FF"/>
                </a:solidFill>
              </a:rPr>
              <a:t>Hence we have</a:t>
            </a:r>
          </a:p>
        </p:txBody>
      </p:sp>
      <p:graphicFrame>
        <p:nvGraphicFramePr>
          <p:cNvPr id="619539" name="Object 19"/>
          <p:cNvGraphicFramePr>
            <a:graphicFrameLocks noChangeAspect="1"/>
          </p:cNvGraphicFramePr>
          <p:nvPr/>
        </p:nvGraphicFramePr>
        <p:xfrm>
          <a:off x="1924050" y="3841750"/>
          <a:ext cx="3448050" cy="473075"/>
        </p:xfrm>
        <a:graphic>
          <a:graphicData uri="http://schemas.openxmlformats.org/presentationml/2006/ole">
            <p:oleObj spid="_x0000_s619539" name="Equation" r:id="rId5" imgW="1841400" imgH="253800" progId="Equation.DSMT4">
              <p:embed/>
            </p:oleObj>
          </a:graphicData>
        </a:graphic>
      </p:graphicFrame>
      <p:graphicFrame>
        <p:nvGraphicFramePr>
          <p:cNvPr id="619540" name="Object 20"/>
          <p:cNvGraphicFramePr>
            <a:graphicFrameLocks noChangeAspect="1"/>
          </p:cNvGraphicFramePr>
          <p:nvPr/>
        </p:nvGraphicFramePr>
        <p:xfrm>
          <a:off x="3214688" y="4654550"/>
          <a:ext cx="1830387" cy="473075"/>
        </p:xfrm>
        <a:graphic>
          <a:graphicData uri="http://schemas.openxmlformats.org/presentationml/2006/ole">
            <p:oleObj spid="_x0000_s619540" name="Equation" r:id="rId6" imgW="977760" imgH="253800" progId="Equation.DSMT4">
              <p:embed/>
            </p:oleObj>
          </a:graphicData>
        </a:graphic>
      </p:graphicFrame>
      <p:sp>
        <p:nvSpPr>
          <p:cNvPr id="619541" name="AutoShape 21"/>
          <p:cNvSpPr>
            <a:spLocks noChangeArrowheads="1"/>
          </p:cNvSpPr>
          <p:nvPr/>
        </p:nvSpPr>
        <p:spPr bwMode="auto">
          <a:xfrm>
            <a:off x="2222500" y="4787900"/>
            <a:ext cx="711200" cy="228600"/>
          </a:xfrm>
          <a:prstGeom prst="rightArrow">
            <a:avLst>
              <a:gd name="adj1" fmla="val 50000"/>
              <a:gd name="adj2" fmla="val 77778"/>
            </a:avLst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9542" name="AutoShape 22"/>
          <p:cNvSpPr>
            <a:spLocks noChangeArrowheads="1"/>
          </p:cNvSpPr>
          <p:nvPr/>
        </p:nvSpPr>
        <p:spPr bwMode="auto">
          <a:xfrm>
            <a:off x="2730500" y="5588000"/>
            <a:ext cx="711200" cy="228600"/>
          </a:xfrm>
          <a:prstGeom prst="rightArrow">
            <a:avLst>
              <a:gd name="adj1" fmla="val 50000"/>
              <a:gd name="adj2" fmla="val 77778"/>
            </a:avLst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619544" name="Object 24"/>
          <p:cNvGraphicFramePr>
            <a:graphicFrameLocks noChangeAspect="1"/>
          </p:cNvGraphicFramePr>
          <p:nvPr/>
        </p:nvGraphicFramePr>
        <p:xfrm>
          <a:off x="3616325" y="5395913"/>
          <a:ext cx="3875088" cy="566737"/>
        </p:xfrm>
        <a:graphic>
          <a:graphicData uri="http://schemas.openxmlformats.org/presentationml/2006/ole">
            <p:oleObj spid="_x0000_s619544" name="Equation" r:id="rId7" imgW="2070000" imgH="304560" progId="Equation.DSMT4">
              <p:embed/>
            </p:oleObj>
          </a:graphicData>
        </a:graphic>
      </p:graphicFrame>
      <p:sp>
        <p:nvSpPr>
          <p:cNvPr id="15" name="Slide Number Placeholder 1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5E1A2EF-E209-4D77-A52B-79AB08FA6EDA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054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20547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2054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2054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20550" name="Rectangle 6"/>
          <p:cNvSpPr>
            <a:spLocks noChangeArrowheads="1"/>
          </p:cNvSpPr>
          <p:nvPr/>
        </p:nvSpPr>
        <p:spPr bwMode="auto">
          <a:xfrm>
            <a:off x="1985963" y="0"/>
            <a:ext cx="4992687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3600" b="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Skewed Lattice (cont.)</a:t>
            </a:r>
          </a:p>
        </p:txBody>
      </p:sp>
      <p:sp>
        <p:nvSpPr>
          <p:cNvPr id="620551" name="Text Box 7"/>
          <p:cNvSpPr txBox="1">
            <a:spLocks noChangeArrowheads="1"/>
          </p:cNvSpPr>
          <p:nvPr/>
        </p:nvSpPr>
        <p:spPr bwMode="auto">
          <a:xfrm>
            <a:off x="1495425" y="3656013"/>
            <a:ext cx="183896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0">
                <a:solidFill>
                  <a:srgbClr val="0000FF"/>
                </a:solidFill>
              </a:rPr>
              <a:t>Hence, we have</a:t>
            </a:r>
          </a:p>
        </p:txBody>
      </p:sp>
      <p:graphicFrame>
        <p:nvGraphicFramePr>
          <p:cNvPr id="620554" name="Object 10"/>
          <p:cNvGraphicFramePr>
            <a:graphicFrameLocks noChangeAspect="1"/>
          </p:cNvGraphicFramePr>
          <p:nvPr/>
        </p:nvGraphicFramePr>
        <p:xfrm>
          <a:off x="3467100" y="4110038"/>
          <a:ext cx="1330325" cy="852487"/>
        </p:xfrm>
        <a:graphic>
          <a:graphicData uri="http://schemas.openxmlformats.org/presentationml/2006/ole">
            <p:oleObj spid="_x0000_s620554" name="Equation" r:id="rId4" imgW="711000" imgH="457200" progId="Equation.DSMT4">
              <p:embed/>
            </p:oleObj>
          </a:graphicData>
        </a:graphic>
      </p:graphicFrame>
      <p:graphicFrame>
        <p:nvGraphicFramePr>
          <p:cNvPr id="620558" name="Object 14"/>
          <p:cNvGraphicFramePr>
            <a:graphicFrameLocks noChangeAspect="1"/>
          </p:cNvGraphicFramePr>
          <p:nvPr/>
        </p:nvGraphicFramePr>
        <p:xfrm>
          <a:off x="2473325" y="1319213"/>
          <a:ext cx="3875088" cy="566737"/>
        </p:xfrm>
        <a:graphic>
          <a:graphicData uri="http://schemas.openxmlformats.org/presentationml/2006/ole">
            <p:oleObj spid="_x0000_s620558" name="Equation" r:id="rId5" imgW="2070000" imgH="304560" progId="Equation.DSMT4">
              <p:embed/>
            </p:oleObj>
          </a:graphicData>
        </a:graphic>
      </p:graphicFrame>
      <p:sp>
        <p:nvSpPr>
          <p:cNvPr id="620559" name="AutoShape 15"/>
          <p:cNvSpPr>
            <a:spLocks noChangeArrowheads="1"/>
          </p:cNvSpPr>
          <p:nvPr/>
        </p:nvSpPr>
        <p:spPr bwMode="auto">
          <a:xfrm>
            <a:off x="2717800" y="2387600"/>
            <a:ext cx="711200" cy="228600"/>
          </a:xfrm>
          <a:prstGeom prst="rightArrow">
            <a:avLst>
              <a:gd name="adj1" fmla="val 50000"/>
              <a:gd name="adj2" fmla="val 77778"/>
            </a:avLst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620560" name="Object 16"/>
          <p:cNvGraphicFramePr>
            <a:graphicFrameLocks noChangeAspect="1"/>
          </p:cNvGraphicFramePr>
          <p:nvPr/>
        </p:nvGraphicFramePr>
        <p:xfrm>
          <a:off x="3584575" y="2195513"/>
          <a:ext cx="2616200" cy="566737"/>
        </p:xfrm>
        <a:graphic>
          <a:graphicData uri="http://schemas.openxmlformats.org/presentationml/2006/ole">
            <p:oleObj spid="_x0000_s620560" name="Equation" r:id="rId6" imgW="1396800" imgH="304560" progId="Equation.DSMT4">
              <p:embed/>
            </p:oleObj>
          </a:graphicData>
        </a:graphic>
      </p:graphicFrame>
      <p:sp>
        <p:nvSpPr>
          <p:cNvPr id="12" name="Slide Number Placeholder 1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5E1A2EF-E209-4D77-A52B-79AB08FA6EDA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157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21571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2157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2157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21574" name="Rectangle 6"/>
          <p:cNvSpPr>
            <a:spLocks noChangeArrowheads="1"/>
          </p:cNvSpPr>
          <p:nvPr/>
        </p:nvSpPr>
        <p:spPr bwMode="auto">
          <a:xfrm>
            <a:off x="2049463" y="0"/>
            <a:ext cx="4992687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3600" b="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Skewed Lattice (cont.)</a:t>
            </a:r>
          </a:p>
        </p:txBody>
      </p:sp>
      <p:sp>
        <p:nvSpPr>
          <p:cNvPr id="621575" name="Text Box 7"/>
          <p:cNvSpPr txBox="1">
            <a:spLocks noChangeArrowheads="1"/>
          </p:cNvSpPr>
          <p:nvPr/>
        </p:nvSpPr>
        <p:spPr bwMode="auto">
          <a:xfrm>
            <a:off x="822325" y="1141413"/>
            <a:ext cx="27225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0" dirty="0">
                <a:solidFill>
                  <a:srgbClr val="0000FF"/>
                </a:solidFill>
              </a:rPr>
              <a:t>Simplify these results: </a:t>
            </a:r>
          </a:p>
        </p:txBody>
      </p:sp>
      <p:graphicFrame>
        <p:nvGraphicFramePr>
          <p:cNvPr id="621580" name="Object 12"/>
          <p:cNvGraphicFramePr>
            <a:graphicFrameLocks noChangeAspect="1"/>
          </p:cNvGraphicFramePr>
          <p:nvPr/>
        </p:nvGraphicFramePr>
        <p:xfrm>
          <a:off x="3683000" y="1443038"/>
          <a:ext cx="1306513" cy="852487"/>
        </p:xfrm>
        <a:graphic>
          <a:graphicData uri="http://schemas.openxmlformats.org/presentationml/2006/ole">
            <p:oleObj spid="_x0000_s621580" name="Equation" r:id="rId4" imgW="698400" imgH="457200" progId="Equation.DSMT4">
              <p:embed/>
            </p:oleObj>
          </a:graphicData>
        </a:graphic>
      </p:graphicFrame>
      <p:graphicFrame>
        <p:nvGraphicFramePr>
          <p:cNvPr id="621582" name="Object 14"/>
          <p:cNvGraphicFramePr>
            <a:graphicFrameLocks noChangeAspect="1"/>
          </p:cNvGraphicFramePr>
          <p:nvPr/>
        </p:nvGraphicFramePr>
        <p:xfrm>
          <a:off x="817563" y="2560638"/>
          <a:ext cx="7624762" cy="520700"/>
        </p:xfrm>
        <a:graphic>
          <a:graphicData uri="http://schemas.openxmlformats.org/presentationml/2006/ole">
            <p:oleObj spid="_x0000_s621582" name="Equation" r:id="rId5" imgW="4076640" imgH="279360" progId="Equation.DSMT4">
              <p:embed/>
            </p:oleObj>
          </a:graphicData>
        </a:graphic>
      </p:graphicFrame>
      <p:grpSp>
        <p:nvGrpSpPr>
          <p:cNvPr id="621589" name="Group 21"/>
          <p:cNvGrpSpPr>
            <a:grpSpLocks/>
          </p:cNvGrpSpPr>
          <p:nvPr/>
        </p:nvGrpSpPr>
        <p:grpSpPr bwMode="auto">
          <a:xfrm>
            <a:off x="2963863" y="3535363"/>
            <a:ext cx="1747837" cy="1060450"/>
            <a:chOff x="2299" y="2659"/>
            <a:chExt cx="1101" cy="668"/>
          </a:xfrm>
        </p:grpSpPr>
        <p:sp>
          <p:nvSpPr>
            <p:cNvPr id="621587" name="AutoShape 19"/>
            <p:cNvSpPr>
              <a:spLocks noChangeArrowheads="1"/>
            </p:cNvSpPr>
            <p:nvPr/>
          </p:nvSpPr>
          <p:spPr bwMode="auto">
            <a:xfrm>
              <a:off x="2432" y="2768"/>
              <a:ext cx="968" cy="272"/>
            </a:xfrm>
            <a:prstGeom prst="parallelogram">
              <a:avLst>
                <a:gd name="adj" fmla="val 88971"/>
              </a:avLst>
            </a:prstGeom>
            <a:solidFill>
              <a:srgbClr val="00FFFF"/>
            </a:solidFill>
            <a:ln w="9525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1583" name="Line 15"/>
            <p:cNvSpPr>
              <a:spLocks noChangeShapeType="1"/>
            </p:cNvSpPr>
            <p:nvPr/>
          </p:nvSpPr>
          <p:spPr bwMode="auto">
            <a:xfrm>
              <a:off x="2440" y="3040"/>
              <a:ext cx="7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21584" name="Line 16"/>
            <p:cNvSpPr>
              <a:spLocks noChangeShapeType="1"/>
            </p:cNvSpPr>
            <p:nvPr/>
          </p:nvSpPr>
          <p:spPr bwMode="auto">
            <a:xfrm flipV="1">
              <a:off x="2440" y="2776"/>
              <a:ext cx="232" cy="26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621585" name="Object 17"/>
            <p:cNvGraphicFramePr>
              <a:graphicFrameLocks noChangeAspect="1"/>
            </p:cNvGraphicFramePr>
            <p:nvPr/>
          </p:nvGraphicFramePr>
          <p:xfrm>
            <a:off x="2722" y="3059"/>
            <a:ext cx="165" cy="268"/>
          </p:xfrm>
          <a:graphic>
            <a:graphicData uri="http://schemas.openxmlformats.org/presentationml/2006/ole">
              <p:oleObj spid="_x0000_s621585" name="Equation" r:id="rId6" imgW="139680" imgH="228600" progId="Equation.DSMT4">
                <p:embed/>
              </p:oleObj>
            </a:graphicData>
          </a:graphic>
        </p:graphicFrame>
        <p:graphicFrame>
          <p:nvGraphicFramePr>
            <p:cNvPr id="621586" name="Object 18"/>
            <p:cNvGraphicFramePr>
              <a:graphicFrameLocks noChangeAspect="1"/>
            </p:cNvGraphicFramePr>
            <p:nvPr/>
          </p:nvGraphicFramePr>
          <p:xfrm>
            <a:off x="2299" y="2659"/>
            <a:ext cx="180" cy="268"/>
          </p:xfrm>
          <a:graphic>
            <a:graphicData uri="http://schemas.openxmlformats.org/presentationml/2006/ole">
              <p:oleObj spid="_x0000_s621586" name="Equation" r:id="rId7" imgW="152280" imgH="228600" progId="Equation.DSMT4">
                <p:embed/>
              </p:oleObj>
            </a:graphicData>
          </a:graphic>
        </p:graphicFrame>
        <p:graphicFrame>
          <p:nvGraphicFramePr>
            <p:cNvPr id="621588" name="Object 20"/>
            <p:cNvGraphicFramePr>
              <a:graphicFrameLocks noChangeAspect="1"/>
            </p:cNvGraphicFramePr>
            <p:nvPr/>
          </p:nvGraphicFramePr>
          <p:xfrm>
            <a:off x="2804" y="2747"/>
            <a:ext cx="210" cy="268"/>
          </p:xfrm>
          <a:graphic>
            <a:graphicData uri="http://schemas.openxmlformats.org/presentationml/2006/ole">
              <p:oleObj spid="_x0000_s621588" name="Equation" r:id="rId8" imgW="177480" imgH="228600" progId="Equation.DSMT4">
                <p:embed/>
              </p:oleObj>
            </a:graphicData>
          </a:graphic>
        </p:graphicFrame>
      </p:grpSp>
      <p:sp>
        <p:nvSpPr>
          <p:cNvPr id="621590" name="Text Box 22"/>
          <p:cNvSpPr txBox="1">
            <a:spLocks noChangeArrowheads="1"/>
          </p:cNvSpPr>
          <p:nvPr/>
        </p:nvSpPr>
        <p:spPr bwMode="auto">
          <a:xfrm>
            <a:off x="4937125" y="3735388"/>
            <a:ext cx="21494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0" i="1" dirty="0">
                <a:solidFill>
                  <a:srgbClr val="0000FF"/>
                </a:solidFill>
                <a:latin typeface="Times New Roman" pitchFamily="18" charset="0"/>
              </a:rPr>
              <a:t>A</a:t>
            </a:r>
            <a:r>
              <a:rPr lang="en-US" b="0" dirty="0">
                <a:solidFill>
                  <a:srgbClr val="0000FF"/>
                </a:solidFill>
              </a:rPr>
              <a:t> </a:t>
            </a:r>
            <a:r>
              <a:rPr lang="en-US" b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b="0" dirty="0">
                <a:solidFill>
                  <a:srgbClr val="0000FF"/>
                </a:solidFill>
              </a:rPr>
              <a:t> area of unit cell</a:t>
            </a:r>
          </a:p>
        </p:txBody>
      </p:sp>
      <p:graphicFrame>
        <p:nvGraphicFramePr>
          <p:cNvPr id="621591" name="Object 23"/>
          <p:cNvGraphicFramePr>
            <a:graphicFrameLocks noChangeAspect="1"/>
          </p:cNvGraphicFramePr>
          <p:nvPr/>
        </p:nvGraphicFramePr>
        <p:xfrm>
          <a:off x="3176588" y="4756150"/>
          <a:ext cx="1306512" cy="473075"/>
        </p:xfrm>
        <a:graphic>
          <a:graphicData uri="http://schemas.openxmlformats.org/presentationml/2006/ole">
            <p:oleObj spid="_x0000_s621591" name="Equation" r:id="rId9" imgW="698400" imgH="253800" progId="Equation.DSMT4">
              <p:embed/>
            </p:oleObj>
          </a:graphicData>
        </a:graphic>
      </p:graphicFrame>
      <p:graphicFrame>
        <p:nvGraphicFramePr>
          <p:cNvPr id="621592" name="Object 24"/>
          <p:cNvGraphicFramePr>
            <a:graphicFrameLocks noChangeAspect="1"/>
          </p:cNvGraphicFramePr>
          <p:nvPr/>
        </p:nvGraphicFramePr>
        <p:xfrm>
          <a:off x="3565525" y="5732463"/>
          <a:ext cx="1211263" cy="733425"/>
        </p:xfrm>
        <a:graphic>
          <a:graphicData uri="http://schemas.openxmlformats.org/presentationml/2006/ole">
            <p:oleObj spid="_x0000_s621592" name="Equation" r:id="rId10" imgW="647640" imgH="393480" progId="Equation.DSMT4">
              <p:embed/>
            </p:oleObj>
          </a:graphicData>
        </a:graphic>
      </p:graphicFrame>
      <p:sp>
        <p:nvSpPr>
          <p:cNvPr id="621593" name="Text Box 25"/>
          <p:cNvSpPr txBox="1">
            <a:spLocks noChangeArrowheads="1"/>
          </p:cNvSpPr>
          <p:nvPr/>
        </p:nvSpPr>
        <p:spPr bwMode="auto">
          <a:xfrm>
            <a:off x="1279525" y="5903913"/>
            <a:ext cx="209544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0">
                <a:solidFill>
                  <a:srgbClr val="0000FF"/>
                </a:solidFill>
              </a:rPr>
              <a:t>Hence the result is</a:t>
            </a:r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5E1A2EF-E209-4D77-A52B-79AB08FA6EDA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25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22595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2259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2259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22598" name="Rectangle 6"/>
          <p:cNvSpPr>
            <a:spLocks noChangeArrowheads="1"/>
          </p:cNvSpPr>
          <p:nvPr/>
        </p:nvSpPr>
        <p:spPr bwMode="auto">
          <a:xfrm>
            <a:off x="2024063" y="0"/>
            <a:ext cx="4992687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3600" b="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Skewed Lattice (cont.)</a:t>
            </a:r>
          </a:p>
        </p:txBody>
      </p:sp>
      <p:sp>
        <p:nvSpPr>
          <p:cNvPr id="622599" name="Text Box 7"/>
          <p:cNvSpPr txBox="1">
            <a:spLocks noChangeArrowheads="1"/>
          </p:cNvSpPr>
          <p:nvPr/>
        </p:nvSpPr>
        <p:spPr bwMode="auto">
          <a:xfrm>
            <a:off x="2016125" y="1547813"/>
            <a:ext cx="116782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0">
                <a:solidFill>
                  <a:srgbClr val="0000FF"/>
                </a:solidFill>
              </a:rPr>
              <a:t>Similarly, </a:t>
            </a:r>
          </a:p>
        </p:txBody>
      </p:sp>
      <p:graphicFrame>
        <p:nvGraphicFramePr>
          <p:cNvPr id="622601" name="Object 9"/>
          <p:cNvGraphicFramePr>
            <a:graphicFrameLocks noChangeAspect="1"/>
          </p:cNvGraphicFramePr>
          <p:nvPr/>
        </p:nvGraphicFramePr>
        <p:xfrm>
          <a:off x="3502025" y="3116263"/>
          <a:ext cx="1187450" cy="449262"/>
        </p:xfrm>
        <a:graphic>
          <a:graphicData uri="http://schemas.openxmlformats.org/presentationml/2006/ole">
            <p:oleObj spid="_x0000_s622601" name="Equation" r:id="rId4" imgW="634680" imgH="241200" progId="Equation.DSMT4">
              <p:embed/>
            </p:oleObj>
          </a:graphicData>
        </a:graphic>
      </p:graphicFrame>
      <p:graphicFrame>
        <p:nvGraphicFramePr>
          <p:cNvPr id="622611" name="Object 19"/>
          <p:cNvGraphicFramePr>
            <a:graphicFrameLocks noChangeAspect="1"/>
          </p:cNvGraphicFramePr>
          <p:nvPr/>
        </p:nvGraphicFramePr>
        <p:xfrm>
          <a:off x="3557588" y="3917950"/>
          <a:ext cx="1046162" cy="731838"/>
        </p:xfrm>
        <a:graphic>
          <a:graphicData uri="http://schemas.openxmlformats.org/presentationml/2006/ole">
            <p:oleObj spid="_x0000_s622611" name="Equation" r:id="rId5" imgW="558720" imgH="393480" progId="Equation.DSMT4">
              <p:embed/>
            </p:oleObj>
          </a:graphicData>
        </a:graphic>
      </p:graphicFrame>
      <p:graphicFrame>
        <p:nvGraphicFramePr>
          <p:cNvPr id="622613" name="Object 21"/>
          <p:cNvGraphicFramePr>
            <a:graphicFrameLocks noChangeAspect="1"/>
          </p:cNvGraphicFramePr>
          <p:nvPr/>
        </p:nvGraphicFramePr>
        <p:xfrm>
          <a:off x="3263900" y="1938338"/>
          <a:ext cx="1330325" cy="852487"/>
        </p:xfrm>
        <a:graphic>
          <a:graphicData uri="http://schemas.openxmlformats.org/presentationml/2006/ole">
            <p:oleObj spid="_x0000_s622613" name="Equation" r:id="rId6" imgW="711000" imgH="457200" progId="Equation.DSMT4">
              <p:embed/>
            </p:oleObj>
          </a:graphicData>
        </a:graphic>
      </p:graphicFrame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5E1A2EF-E209-4D77-A52B-79AB08FA6EDA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62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25463" y="0"/>
            <a:ext cx="8281987" cy="638175"/>
          </a:xfrm>
        </p:spPr>
        <p:txBody>
          <a:bodyPr/>
          <a:lstStyle/>
          <a:p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2D Frequency Selective Surface (FSS)</a:t>
            </a:r>
          </a:p>
        </p:txBody>
      </p:sp>
      <p:sp>
        <p:nvSpPr>
          <p:cNvPr id="606211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0621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0621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0621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06215" name="Text Box 7"/>
          <p:cNvSpPr txBox="1">
            <a:spLocks noChangeArrowheads="1"/>
          </p:cNvSpPr>
          <p:nvPr/>
        </p:nvSpPr>
        <p:spPr bwMode="auto">
          <a:xfrm>
            <a:off x="1063625" y="874713"/>
            <a:ext cx="69611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0" dirty="0">
                <a:solidFill>
                  <a:srgbClr val="FF0000"/>
                </a:solidFill>
              </a:rPr>
              <a:t>Scattering from a 2-D array of metal patches (FSS structure)</a:t>
            </a:r>
          </a:p>
        </p:txBody>
      </p:sp>
      <p:graphicFrame>
        <p:nvGraphicFramePr>
          <p:cNvPr id="606217" name="Object 9"/>
          <p:cNvGraphicFramePr>
            <a:graphicFrameLocks noChangeAspect="1"/>
          </p:cNvGraphicFramePr>
          <p:nvPr/>
        </p:nvGraphicFramePr>
        <p:xfrm>
          <a:off x="2889250" y="1393825"/>
          <a:ext cx="3752850" cy="661988"/>
        </p:xfrm>
        <a:graphic>
          <a:graphicData uri="http://schemas.openxmlformats.org/presentationml/2006/ole">
            <p:oleObj spid="_x0000_s606217" name="Equation" r:id="rId4" imgW="1726920" imgH="304560" progId="Equation.DSMT4">
              <p:embed/>
            </p:oleObj>
          </a:graphicData>
        </a:graphic>
      </p:graphicFrame>
      <p:grpSp>
        <p:nvGrpSpPr>
          <p:cNvPr id="606320" name="Group 112"/>
          <p:cNvGrpSpPr>
            <a:grpSpLocks/>
          </p:cNvGrpSpPr>
          <p:nvPr/>
        </p:nvGrpSpPr>
        <p:grpSpPr bwMode="auto">
          <a:xfrm>
            <a:off x="698500" y="2249488"/>
            <a:ext cx="7546975" cy="3846512"/>
            <a:chOff x="744" y="1497"/>
            <a:chExt cx="4754" cy="2423"/>
          </a:xfrm>
        </p:grpSpPr>
        <p:sp>
          <p:nvSpPr>
            <p:cNvPr id="606244" name="AutoShape 36"/>
            <p:cNvSpPr>
              <a:spLocks noChangeArrowheads="1"/>
            </p:cNvSpPr>
            <p:nvPr/>
          </p:nvSpPr>
          <p:spPr bwMode="auto">
            <a:xfrm>
              <a:off x="744" y="2080"/>
              <a:ext cx="4464" cy="1448"/>
            </a:xfrm>
            <a:prstGeom prst="parallelogram">
              <a:avLst>
                <a:gd name="adj" fmla="val 77072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606292" name="Group 84"/>
            <p:cNvGrpSpPr>
              <a:grpSpLocks/>
            </p:cNvGrpSpPr>
            <p:nvPr/>
          </p:nvGrpSpPr>
          <p:grpSpPr bwMode="auto">
            <a:xfrm>
              <a:off x="1328" y="2280"/>
              <a:ext cx="3264" cy="952"/>
              <a:chOff x="1328" y="2280"/>
              <a:chExt cx="3264" cy="952"/>
            </a:xfrm>
          </p:grpSpPr>
          <p:grpSp>
            <p:nvGrpSpPr>
              <p:cNvPr id="606270" name="Group 62"/>
              <p:cNvGrpSpPr>
                <a:grpSpLocks/>
              </p:cNvGrpSpPr>
              <p:nvPr/>
            </p:nvGrpSpPr>
            <p:grpSpPr bwMode="auto">
              <a:xfrm>
                <a:off x="3568" y="2280"/>
                <a:ext cx="1024" cy="952"/>
                <a:chOff x="200" y="1880"/>
                <a:chExt cx="1024" cy="952"/>
              </a:xfrm>
            </p:grpSpPr>
            <p:sp>
              <p:nvSpPr>
                <p:cNvPr id="606266" name="AutoShape 58"/>
                <p:cNvSpPr>
                  <a:spLocks noChangeArrowheads="1"/>
                </p:cNvSpPr>
                <p:nvPr/>
              </p:nvSpPr>
              <p:spPr bwMode="auto">
                <a:xfrm>
                  <a:off x="832" y="1880"/>
                  <a:ext cx="392" cy="128"/>
                </a:xfrm>
                <a:prstGeom prst="parallelogram">
                  <a:avLst>
                    <a:gd name="adj" fmla="val 76563"/>
                  </a:avLst>
                </a:prstGeom>
                <a:solidFill>
                  <a:srgbClr val="FF99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06267" name="AutoShape 59"/>
                <p:cNvSpPr>
                  <a:spLocks noChangeArrowheads="1"/>
                </p:cNvSpPr>
                <p:nvPr/>
              </p:nvSpPr>
              <p:spPr bwMode="auto">
                <a:xfrm>
                  <a:off x="624" y="2144"/>
                  <a:ext cx="392" cy="128"/>
                </a:xfrm>
                <a:prstGeom prst="parallelogram">
                  <a:avLst>
                    <a:gd name="adj" fmla="val 76563"/>
                  </a:avLst>
                </a:prstGeom>
                <a:solidFill>
                  <a:srgbClr val="FF99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06268" name="AutoShape 60"/>
                <p:cNvSpPr>
                  <a:spLocks noChangeArrowheads="1"/>
                </p:cNvSpPr>
                <p:nvPr/>
              </p:nvSpPr>
              <p:spPr bwMode="auto">
                <a:xfrm>
                  <a:off x="408" y="2424"/>
                  <a:ext cx="392" cy="128"/>
                </a:xfrm>
                <a:prstGeom prst="parallelogram">
                  <a:avLst>
                    <a:gd name="adj" fmla="val 76563"/>
                  </a:avLst>
                </a:prstGeom>
                <a:solidFill>
                  <a:srgbClr val="FF99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06269" name="AutoShape 61"/>
                <p:cNvSpPr>
                  <a:spLocks noChangeArrowheads="1"/>
                </p:cNvSpPr>
                <p:nvPr/>
              </p:nvSpPr>
              <p:spPr bwMode="auto">
                <a:xfrm>
                  <a:off x="200" y="2704"/>
                  <a:ext cx="392" cy="128"/>
                </a:xfrm>
                <a:prstGeom prst="parallelogram">
                  <a:avLst>
                    <a:gd name="adj" fmla="val 76563"/>
                  </a:avLst>
                </a:prstGeom>
                <a:solidFill>
                  <a:srgbClr val="FF99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606278" name="Group 70"/>
              <p:cNvGrpSpPr>
                <a:grpSpLocks/>
              </p:cNvGrpSpPr>
              <p:nvPr/>
            </p:nvGrpSpPr>
            <p:grpSpPr bwMode="auto">
              <a:xfrm>
                <a:off x="1328" y="2280"/>
                <a:ext cx="1576" cy="952"/>
                <a:chOff x="1328" y="2280"/>
                <a:chExt cx="1576" cy="952"/>
              </a:xfrm>
            </p:grpSpPr>
            <p:grpSp>
              <p:nvGrpSpPr>
                <p:cNvPr id="606276" name="Group 68"/>
                <p:cNvGrpSpPr>
                  <a:grpSpLocks/>
                </p:cNvGrpSpPr>
                <p:nvPr/>
              </p:nvGrpSpPr>
              <p:grpSpPr bwMode="auto">
                <a:xfrm>
                  <a:off x="1328" y="2280"/>
                  <a:ext cx="1024" cy="952"/>
                  <a:chOff x="1328" y="2280"/>
                  <a:chExt cx="1024" cy="952"/>
                </a:xfrm>
              </p:grpSpPr>
              <p:sp>
                <p:nvSpPr>
                  <p:cNvPr id="606245" name="AutoShape 37"/>
                  <p:cNvSpPr>
                    <a:spLocks noChangeArrowheads="1"/>
                  </p:cNvSpPr>
                  <p:nvPr/>
                </p:nvSpPr>
                <p:spPr bwMode="auto">
                  <a:xfrm>
                    <a:off x="1960" y="2280"/>
                    <a:ext cx="392" cy="128"/>
                  </a:xfrm>
                  <a:prstGeom prst="parallelogram">
                    <a:avLst>
                      <a:gd name="adj" fmla="val 76563"/>
                    </a:avLst>
                  </a:prstGeom>
                  <a:solidFill>
                    <a:srgbClr val="FF990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606246" name="AutoShape 38"/>
                  <p:cNvSpPr>
                    <a:spLocks noChangeArrowheads="1"/>
                  </p:cNvSpPr>
                  <p:nvPr/>
                </p:nvSpPr>
                <p:spPr bwMode="auto">
                  <a:xfrm>
                    <a:off x="1752" y="2544"/>
                    <a:ext cx="392" cy="128"/>
                  </a:xfrm>
                  <a:prstGeom prst="parallelogram">
                    <a:avLst>
                      <a:gd name="adj" fmla="val 76563"/>
                    </a:avLst>
                  </a:prstGeom>
                  <a:solidFill>
                    <a:srgbClr val="FF990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606247" name="AutoShape 39"/>
                  <p:cNvSpPr>
                    <a:spLocks noChangeArrowheads="1"/>
                  </p:cNvSpPr>
                  <p:nvPr/>
                </p:nvSpPr>
                <p:spPr bwMode="auto">
                  <a:xfrm>
                    <a:off x="1536" y="2824"/>
                    <a:ext cx="392" cy="128"/>
                  </a:xfrm>
                  <a:prstGeom prst="parallelogram">
                    <a:avLst>
                      <a:gd name="adj" fmla="val 76563"/>
                    </a:avLst>
                  </a:prstGeom>
                  <a:solidFill>
                    <a:srgbClr val="FF990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606248" name="AutoShape 40"/>
                  <p:cNvSpPr>
                    <a:spLocks noChangeArrowheads="1"/>
                  </p:cNvSpPr>
                  <p:nvPr/>
                </p:nvSpPr>
                <p:spPr bwMode="auto">
                  <a:xfrm>
                    <a:off x="1328" y="3104"/>
                    <a:ext cx="392" cy="128"/>
                  </a:xfrm>
                  <a:prstGeom prst="parallelogram">
                    <a:avLst>
                      <a:gd name="adj" fmla="val 76563"/>
                    </a:avLst>
                  </a:prstGeom>
                  <a:solidFill>
                    <a:srgbClr val="FF990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606271" name="Group 63"/>
                <p:cNvGrpSpPr>
                  <a:grpSpLocks/>
                </p:cNvGrpSpPr>
                <p:nvPr/>
              </p:nvGrpSpPr>
              <p:grpSpPr bwMode="auto">
                <a:xfrm>
                  <a:off x="1880" y="2280"/>
                  <a:ext cx="1024" cy="952"/>
                  <a:chOff x="200" y="1880"/>
                  <a:chExt cx="1024" cy="952"/>
                </a:xfrm>
              </p:grpSpPr>
              <p:sp>
                <p:nvSpPr>
                  <p:cNvPr id="606272" name="AutoShape 64"/>
                  <p:cNvSpPr>
                    <a:spLocks noChangeArrowheads="1"/>
                  </p:cNvSpPr>
                  <p:nvPr/>
                </p:nvSpPr>
                <p:spPr bwMode="auto">
                  <a:xfrm>
                    <a:off x="832" y="1880"/>
                    <a:ext cx="392" cy="128"/>
                  </a:xfrm>
                  <a:prstGeom prst="parallelogram">
                    <a:avLst>
                      <a:gd name="adj" fmla="val 76563"/>
                    </a:avLst>
                  </a:prstGeom>
                  <a:solidFill>
                    <a:srgbClr val="FF990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606273" name="AutoShape 65"/>
                  <p:cNvSpPr>
                    <a:spLocks noChangeArrowheads="1"/>
                  </p:cNvSpPr>
                  <p:nvPr/>
                </p:nvSpPr>
                <p:spPr bwMode="auto">
                  <a:xfrm>
                    <a:off x="624" y="2144"/>
                    <a:ext cx="392" cy="128"/>
                  </a:xfrm>
                  <a:prstGeom prst="parallelogram">
                    <a:avLst>
                      <a:gd name="adj" fmla="val 76563"/>
                    </a:avLst>
                  </a:prstGeom>
                  <a:solidFill>
                    <a:srgbClr val="FF990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606274" name="AutoShape 66"/>
                  <p:cNvSpPr>
                    <a:spLocks noChangeArrowheads="1"/>
                  </p:cNvSpPr>
                  <p:nvPr/>
                </p:nvSpPr>
                <p:spPr bwMode="auto">
                  <a:xfrm>
                    <a:off x="408" y="2424"/>
                    <a:ext cx="392" cy="128"/>
                  </a:xfrm>
                  <a:prstGeom prst="parallelogram">
                    <a:avLst>
                      <a:gd name="adj" fmla="val 76563"/>
                    </a:avLst>
                  </a:prstGeom>
                  <a:solidFill>
                    <a:srgbClr val="FF990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606275" name="AutoShape 67"/>
                  <p:cNvSpPr>
                    <a:spLocks noChangeArrowheads="1"/>
                  </p:cNvSpPr>
                  <p:nvPr/>
                </p:nvSpPr>
                <p:spPr bwMode="auto">
                  <a:xfrm>
                    <a:off x="200" y="2704"/>
                    <a:ext cx="392" cy="128"/>
                  </a:xfrm>
                  <a:prstGeom prst="parallelogram">
                    <a:avLst>
                      <a:gd name="adj" fmla="val 76563"/>
                    </a:avLst>
                  </a:prstGeom>
                  <a:solidFill>
                    <a:srgbClr val="FF990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606279" name="Group 71"/>
              <p:cNvGrpSpPr>
                <a:grpSpLocks/>
              </p:cNvGrpSpPr>
              <p:nvPr/>
            </p:nvGrpSpPr>
            <p:grpSpPr bwMode="auto">
              <a:xfrm>
                <a:off x="2448" y="2280"/>
                <a:ext cx="1576" cy="952"/>
                <a:chOff x="1328" y="2280"/>
                <a:chExt cx="1576" cy="952"/>
              </a:xfrm>
            </p:grpSpPr>
            <p:grpSp>
              <p:nvGrpSpPr>
                <p:cNvPr id="606280" name="Group 72"/>
                <p:cNvGrpSpPr>
                  <a:grpSpLocks/>
                </p:cNvGrpSpPr>
                <p:nvPr/>
              </p:nvGrpSpPr>
              <p:grpSpPr bwMode="auto">
                <a:xfrm>
                  <a:off x="1328" y="2280"/>
                  <a:ext cx="1024" cy="952"/>
                  <a:chOff x="1328" y="2280"/>
                  <a:chExt cx="1024" cy="952"/>
                </a:xfrm>
              </p:grpSpPr>
              <p:sp>
                <p:nvSpPr>
                  <p:cNvPr id="606281" name="AutoShape 73"/>
                  <p:cNvSpPr>
                    <a:spLocks noChangeArrowheads="1"/>
                  </p:cNvSpPr>
                  <p:nvPr/>
                </p:nvSpPr>
                <p:spPr bwMode="auto">
                  <a:xfrm>
                    <a:off x="1960" y="2280"/>
                    <a:ext cx="392" cy="128"/>
                  </a:xfrm>
                  <a:prstGeom prst="parallelogram">
                    <a:avLst>
                      <a:gd name="adj" fmla="val 76563"/>
                    </a:avLst>
                  </a:prstGeom>
                  <a:solidFill>
                    <a:srgbClr val="FF990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606282" name="AutoShape 74"/>
                  <p:cNvSpPr>
                    <a:spLocks noChangeArrowheads="1"/>
                  </p:cNvSpPr>
                  <p:nvPr/>
                </p:nvSpPr>
                <p:spPr bwMode="auto">
                  <a:xfrm>
                    <a:off x="1752" y="2544"/>
                    <a:ext cx="392" cy="128"/>
                  </a:xfrm>
                  <a:prstGeom prst="parallelogram">
                    <a:avLst>
                      <a:gd name="adj" fmla="val 76563"/>
                    </a:avLst>
                  </a:prstGeom>
                  <a:solidFill>
                    <a:srgbClr val="FF990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606283" name="AutoShape 75"/>
                  <p:cNvSpPr>
                    <a:spLocks noChangeArrowheads="1"/>
                  </p:cNvSpPr>
                  <p:nvPr/>
                </p:nvSpPr>
                <p:spPr bwMode="auto">
                  <a:xfrm>
                    <a:off x="1536" y="2824"/>
                    <a:ext cx="392" cy="128"/>
                  </a:xfrm>
                  <a:prstGeom prst="parallelogram">
                    <a:avLst>
                      <a:gd name="adj" fmla="val 76563"/>
                    </a:avLst>
                  </a:prstGeom>
                  <a:solidFill>
                    <a:srgbClr val="FF990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606284" name="AutoShape 76"/>
                  <p:cNvSpPr>
                    <a:spLocks noChangeArrowheads="1"/>
                  </p:cNvSpPr>
                  <p:nvPr/>
                </p:nvSpPr>
                <p:spPr bwMode="auto">
                  <a:xfrm>
                    <a:off x="1328" y="3104"/>
                    <a:ext cx="392" cy="128"/>
                  </a:xfrm>
                  <a:prstGeom prst="parallelogram">
                    <a:avLst>
                      <a:gd name="adj" fmla="val 76563"/>
                    </a:avLst>
                  </a:prstGeom>
                  <a:solidFill>
                    <a:srgbClr val="FF990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606285" name="Group 77"/>
                <p:cNvGrpSpPr>
                  <a:grpSpLocks/>
                </p:cNvGrpSpPr>
                <p:nvPr/>
              </p:nvGrpSpPr>
              <p:grpSpPr bwMode="auto">
                <a:xfrm>
                  <a:off x="1880" y="2280"/>
                  <a:ext cx="1024" cy="952"/>
                  <a:chOff x="200" y="1880"/>
                  <a:chExt cx="1024" cy="952"/>
                </a:xfrm>
              </p:grpSpPr>
              <p:sp>
                <p:nvSpPr>
                  <p:cNvPr id="606286" name="AutoShape 78"/>
                  <p:cNvSpPr>
                    <a:spLocks noChangeArrowheads="1"/>
                  </p:cNvSpPr>
                  <p:nvPr/>
                </p:nvSpPr>
                <p:spPr bwMode="auto">
                  <a:xfrm>
                    <a:off x="832" y="1880"/>
                    <a:ext cx="392" cy="128"/>
                  </a:xfrm>
                  <a:prstGeom prst="parallelogram">
                    <a:avLst>
                      <a:gd name="adj" fmla="val 76563"/>
                    </a:avLst>
                  </a:prstGeom>
                  <a:solidFill>
                    <a:srgbClr val="FF990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606287" name="AutoShape 79"/>
                  <p:cNvSpPr>
                    <a:spLocks noChangeArrowheads="1"/>
                  </p:cNvSpPr>
                  <p:nvPr/>
                </p:nvSpPr>
                <p:spPr bwMode="auto">
                  <a:xfrm>
                    <a:off x="624" y="2144"/>
                    <a:ext cx="392" cy="128"/>
                  </a:xfrm>
                  <a:prstGeom prst="parallelogram">
                    <a:avLst>
                      <a:gd name="adj" fmla="val 76563"/>
                    </a:avLst>
                  </a:prstGeom>
                  <a:solidFill>
                    <a:srgbClr val="FF990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606288" name="AutoShape 80"/>
                  <p:cNvSpPr>
                    <a:spLocks noChangeArrowheads="1"/>
                  </p:cNvSpPr>
                  <p:nvPr/>
                </p:nvSpPr>
                <p:spPr bwMode="auto">
                  <a:xfrm>
                    <a:off x="408" y="2424"/>
                    <a:ext cx="392" cy="128"/>
                  </a:xfrm>
                  <a:prstGeom prst="parallelogram">
                    <a:avLst>
                      <a:gd name="adj" fmla="val 76563"/>
                    </a:avLst>
                  </a:prstGeom>
                  <a:solidFill>
                    <a:srgbClr val="FF990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606289" name="AutoShape 81"/>
                  <p:cNvSpPr>
                    <a:spLocks noChangeArrowheads="1"/>
                  </p:cNvSpPr>
                  <p:nvPr/>
                </p:nvSpPr>
                <p:spPr bwMode="auto">
                  <a:xfrm>
                    <a:off x="200" y="2704"/>
                    <a:ext cx="392" cy="128"/>
                  </a:xfrm>
                  <a:prstGeom prst="parallelogram">
                    <a:avLst>
                      <a:gd name="adj" fmla="val 76563"/>
                    </a:avLst>
                  </a:prstGeom>
                  <a:solidFill>
                    <a:srgbClr val="FF990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</p:grpSp>
        <p:sp>
          <p:nvSpPr>
            <p:cNvPr id="606293" name="Line 85"/>
            <p:cNvSpPr>
              <a:spLocks noChangeShapeType="1"/>
            </p:cNvSpPr>
            <p:nvPr/>
          </p:nvSpPr>
          <p:spPr bwMode="auto">
            <a:xfrm flipH="1">
              <a:off x="2272" y="2600"/>
              <a:ext cx="792" cy="10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06294" name="Line 86"/>
            <p:cNvSpPr>
              <a:spLocks noChangeShapeType="1"/>
            </p:cNvSpPr>
            <p:nvPr/>
          </p:nvSpPr>
          <p:spPr bwMode="auto">
            <a:xfrm>
              <a:off x="3064" y="2592"/>
              <a:ext cx="21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06295" name="Line 87"/>
            <p:cNvSpPr>
              <a:spLocks noChangeShapeType="1"/>
            </p:cNvSpPr>
            <p:nvPr/>
          </p:nvSpPr>
          <p:spPr bwMode="auto">
            <a:xfrm flipV="1">
              <a:off x="3064" y="1792"/>
              <a:ext cx="0" cy="7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06296" name="Text Box 88"/>
            <p:cNvSpPr txBox="1">
              <a:spLocks noChangeArrowheads="1"/>
            </p:cNvSpPr>
            <p:nvPr/>
          </p:nvSpPr>
          <p:spPr bwMode="auto">
            <a:xfrm>
              <a:off x="2110" y="3689"/>
              <a:ext cx="18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0" i="1" dirty="0">
                  <a:latin typeface="Times New Roman" pitchFamily="18" charset="0"/>
                </a:rPr>
                <a:t>x</a:t>
              </a:r>
            </a:p>
          </p:txBody>
        </p:sp>
        <p:sp>
          <p:nvSpPr>
            <p:cNvPr id="606297" name="Text Box 89"/>
            <p:cNvSpPr txBox="1">
              <a:spLocks noChangeArrowheads="1"/>
            </p:cNvSpPr>
            <p:nvPr/>
          </p:nvSpPr>
          <p:spPr bwMode="auto">
            <a:xfrm>
              <a:off x="5318" y="2473"/>
              <a:ext cx="18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0" i="1" dirty="0">
                  <a:latin typeface="Times New Roman" pitchFamily="18" charset="0"/>
                </a:rPr>
                <a:t>y</a:t>
              </a:r>
            </a:p>
          </p:txBody>
        </p:sp>
        <p:sp>
          <p:nvSpPr>
            <p:cNvPr id="606298" name="Text Box 90"/>
            <p:cNvSpPr txBox="1">
              <a:spLocks noChangeArrowheads="1"/>
            </p:cNvSpPr>
            <p:nvPr/>
          </p:nvSpPr>
          <p:spPr bwMode="auto">
            <a:xfrm>
              <a:off x="2974" y="1497"/>
              <a:ext cx="17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0" i="1" dirty="0">
                  <a:latin typeface="Times New Roman" pitchFamily="18" charset="0"/>
                </a:rPr>
                <a:t>z</a:t>
              </a:r>
            </a:p>
          </p:txBody>
        </p:sp>
        <p:sp>
          <p:nvSpPr>
            <p:cNvPr id="606313" name="Line 105"/>
            <p:cNvSpPr>
              <a:spLocks noChangeShapeType="1"/>
            </p:cNvSpPr>
            <p:nvPr/>
          </p:nvSpPr>
          <p:spPr bwMode="auto">
            <a:xfrm>
              <a:off x="3104" y="3336"/>
              <a:ext cx="5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06314" name="Text Box 106"/>
            <p:cNvSpPr txBox="1">
              <a:spLocks noChangeArrowheads="1"/>
            </p:cNvSpPr>
            <p:nvPr/>
          </p:nvSpPr>
          <p:spPr bwMode="auto">
            <a:xfrm>
              <a:off x="3302" y="3321"/>
              <a:ext cx="1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0" i="1">
                  <a:latin typeface="Times New Roman" pitchFamily="18" charset="0"/>
                </a:rPr>
                <a:t>a</a:t>
              </a:r>
            </a:p>
          </p:txBody>
        </p:sp>
        <p:sp>
          <p:nvSpPr>
            <p:cNvPr id="606315" name="Line 107"/>
            <p:cNvSpPr>
              <a:spLocks noChangeShapeType="1"/>
            </p:cNvSpPr>
            <p:nvPr/>
          </p:nvSpPr>
          <p:spPr bwMode="auto">
            <a:xfrm flipH="1">
              <a:off x="4024" y="2904"/>
              <a:ext cx="200" cy="3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06316" name="Text Box 108"/>
            <p:cNvSpPr txBox="1">
              <a:spLocks noChangeArrowheads="1"/>
            </p:cNvSpPr>
            <p:nvPr/>
          </p:nvSpPr>
          <p:spPr bwMode="auto">
            <a:xfrm>
              <a:off x="4142" y="2961"/>
              <a:ext cx="1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0" i="1">
                  <a:latin typeface="Times New Roman" pitchFamily="18" charset="0"/>
                </a:rPr>
                <a:t>b</a:t>
              </a:r>
            </a:p>
          </p:txBody>
        </p:sp>
        <p:sp>
          <p:nvSpPr>
            <p:cNvPr id="606317" name="Text Box 109"/>
            <p:cNvSpPr txBox="1">
              <a:spLocks noChangeArrowheads="1"/>
            </p:cNvSpPr>
            <p:nvPr/>
          </p:nvSpPr>
          <p:spPr bwMode="auto">
            <a:xfrm>
              <a:off x="1158" y="3033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0" i="1">
                  <a:latin typeface="Times New Roman" pitchFamily="18" charset="0"/>
                </a:rPr>
                <a:t>L</a:t>
              </a:r>
            </a:p>
          </p:txBody>
        </p:sp>
        <p:sp>
          <p:nvSpPr>
            <p:cNvPr id="606318" name="Text Box 110"/>
            <p:cNvSpPr txBox="1">
              <a:spLocks noChangeArrowheads="1"/>
            </p:cNvSpPr>
            <p:nvPr/>
          </p:nvSpPr>
          <p:spPr bwMode="auto">
            <a:xfrm>
              <a:off x="1350" y="3201"/>
              <a:ext cx="23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0" i="1">
                  <a:latin typeface="Times New Roman" pitchFamily="18" charset="0"/>
                </a:rPr>
                <a:t>W</a:t>
              </a:r>
            </a:p>
          </p:txBody>
        </p:sp>
      </p:grpSp>
      <p:graphicFrame>
        <p:nvGraphicFramePr>
          <p:cNvPr id="606321" name="Object 113"/>
          <p:cNvGraphicFramePr>
            <a:graphicFrameLocks noChangeAspect="1"/>
          </p:cNvGraphicFramePr>
          <p:nvPr/>
        </p:nvGraphicFramePr>
        <p:xfrm>
          <a:off x="6735764" y="5118100"/>
          <a:ext cx="1938886" cy="1100138"/>
        </p:xfrm>
        <a:graphic>
          <a:graphicData uri="http://schemas.openxmlformats.org/presentationml/2006/ole">
            <p:oleObj spid="_x0000_s606321" name="Equation" r:id="rId5" imgW="1231560" imgH="698400" progId="Equation.DSMT4">
              <p:embed/>
            </p:oleObj>
          </a:graphicData>
        </a:graphic>
      </p:graphicFrame>
      <p:grpSp>
        <p:nvGrpSpPr>
          <p:cNvPr id="606326" name="Group 118"/>
          <p:cNvGrpSpPr>
            <a:grpSpLocks/>
          </p:cNvGrpSpPr>
          <p:nvPr/>
        </p:nvGrpSpPr>
        <p:grpSpPr bwMode="auto">
          <a:xfrm>
            <a:off x="6670675" y="2603500"/>
            <a:ext cx="685800" cy="622300"/>
            <a:chOff x="4130" y="1560"/>
            <a:chExt cx="432" cy="392"/>
          </a:xfrm>
        </p:grpSpPr>
        <p:sp>
          <p:nvSpPr>
            <p:cNvPr id="606300" name="AutoShape 92"/>
            <p:cNvSpPr>
              <a:spLocks noChangeArrowheads="1"/>
            </p:cNvSpPr>
            <p:nvPr/>
          </p:nvSpPr>
          <p:spPr bwMode="auto">
            <a:xfrm rot="-1355162" flipH="1" flipV="1">
              <a:off x="4130" y="1674"/>
              <a:ext cx="432" cy="165"/>
            </a:xfrm>
            <a:custGeom>
              <a:avLst/>
              <a:gdLst>
                <a:gd name="G0" fmla="+- 16200 0 0"/>
                <a:gd name="G1" fmla="+- 5400 0 0"/>
                <a:gd name="G2" fmla="+- 21600 0 5400"/>
                <a:gd name="G3" fmla="+- 10800 0 5400"/>
                <a:gd name="G4" fmla="+- 21600 0 16200"/>
                <a:gd name="G5" fmla="*/ G4 G3 10800"/>
                <a:gd name="G6" fmla="+- 21600 0 G5"/>
                <a:gd name="T0" fmla="*/ 16200 w 21600"/>
                <a:gd name="T1" fmla="*/ 0 h 21600"/>
                <a:gd name="T2" fmla="*/ 0 w 21600"/>
                <a:gd name="T3" fmla="*/ 10800 h 21600"/>
                <a:gd name="T4" fmla="*/ 16200 w 21600"/>
                <a:gd name="T5" fmla="*/ 21600 h 21600"/>
                <a:gd name="T6" fmla="*/ 21600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375 w 21600"/>
                <a:gd name="T13" fmla="*/ G1 h 21600"/>
                <a:gd name="T14" fmla="*/ G6 w 21600"/>
                <a:gd name="T15" fmla="*/ G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6200" y="0"/>
                  </a:moveTo>
                  <a:lnTo>
                    <a:pt x="16200" y="5400"/>
                  </a:lnTo>
                  <a:lnTo>
                    <a:pt x="3375" y="5400"/>
                  </a:lnTo>
                  <a:lnTo>
                    <a:pt x="3375" y="16200"/>
                  </a:lnTo>
                  <a:lnTo>
                    <a:pt x="16200" y="16200"/>
                  </a:lnTo>
                  <a:lnTo>
                    <a:pt x="16200" y="21600"/>
                  </a:lnTo>
                  <a:lnTo>
                    <a:pt x="21600" y="10800"/>
                  </a:lnTo>
                  <a:close/>
                </a:path>
                <a:path w="21600" h="21600">
                  <a:moveTo>
                    <a:pt x="1350" y="5400"/>
                  </a:moveTo>
                  <a:lnTo>
                    <a:pt x="1350" y="16200"/>
                  </a:lnTo>
                  <a:lnTo>
                    <a:pt x="2700" y="16200"/>
                  </a:lnTo>
                  <a:lnTo>
                    <a:pt x="2700" y="5400"/>
                  </a:lnTo>
                  <a:close/>
                </a:path>
                <a:path w="21600" h="21600">
                  <a:moveTo>
                    <a:pt x="0" y="5400"/>
                  </a:moveTo>
                  <a:lnTo>
                    <a:pt x="0" y="16200"/>
                  </a:lnTo>
                  <a:lnTo>
                    <a:pt x="675" y="16200"/>
                  </a:lnTo>
                  <a:lnTo>
                    <a:pt x="675" y="5400"/>
                  </a:lnTo>
                  <a:close/>
                </a:path>
              </a:pathLst>
            </a:cu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6323" name="Line 115"/>
            <p:cNvSpPr>
              <a:spLocks noChangeShapeType="1"/>
            </p:cNvSpPr>
            <p:nvPr/>
          </p:nvSpPr>
          <p:spPr bwMode="auto">
            <a:xfrm>
              <a:off x="4240" y="1624"/>
              <a:ext cx="120" cy="3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06324" name="Line 116"/>
            <p:cNvSpPr>
              <a:spLocks noChangeShapeType="1"/>
            </p:cNvSpPr>
            <p:nvPr/>
          </p:nvSpPr>
          <p:spPr bwMode="auto">
            <a:xfrm>
              <a:off x="4320" y="1592"/>
              <a:ext cx="120" cy="3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06325" name="Line 117"/>
            <p:cNvSpPr>
              <a:spLocks noChangeShapeType="1"/>
            </p:cNvSpPr>
            <p:nvPr/>
          </p:nvSpPr>
          <p:spPr bwMode="auto">
            <a:xfrm>
              <a:off x="4400" y="1560"/>
              <a:ext cx="120" cy="3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aphicFrame>
        <p:nvGraphicFramePr>
          <p:cNvPr id="606327" name="Object 119"/>
          <p:cNvGraphicFramePr>
            <a:graphicFrameLocks noChangeAspect="1"/>
          </p:cNvGraphicFramePr>
          <p:nvPr/>
        </p:nvGraphicFramePr>
        <p:xfrm>
          <a:off x="7475538" y="2420938"/>
          <a:ext cx="709612" cy="474662"/>
        </p:xfrm>
        <a:graphic>
          <a:graphicData uri="http://schemas.openxmlformats.org/presentationml/2006/ole">
            <p:oleObj spid="_x0000_s606327" name="Equation" r:id="rId6" imgW="380880" imgH="253800" progId="Equation.DSMT4">
              <p:embed/>
            </p:oleObj>
          </a:graphicData>
        </a:graphic>
      </p:graphicFrame>
      <p:sp>
        <p:nvSpPr>
          <p:cNvPr id="606328" name="Line 120"/>
          <p:cNvSpPr>
            <a:spLocks noChangeShapeType="1"/>
          </p:cNvSpPr>
          <p:nvPr/>
        </p:nvSpPr>
        <p:spPr bwMode="auto">
          <a:xfrm flipV="1">
            <a:off x="4406900" y="2781300"/>
            <a:ext cx="2933700" cy="11938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9" name="Slide Number Placeholder 5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5E1A2EF-E209-4D77-A52B-79AB08FA6EDA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4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24643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2464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2464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24646" name="Rectangle 6"/>
          <p:cNvSpPr>
            <a:spLocks noChangeArrowheads="1"/>
          </p:cNvSpPr>
          <p:nvPr/>
        </p:nvSpPr>
        <p:spPr bwMode="auto">
          <a:xfrm>
            <a:off x="2024063" y="0"/>
            <a:ext cx="4992687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3600" b="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Skewed Lattice (cont.)</a:t>
            </a:r>
          </a:p>
        </p:txBody>
      </p:sp>
      <p:sp>
        <p:nvSpPr>
          <p:cNvPr id="624647" name="Text Box 7"/>
          <p:cNvSpPr txBox="1">
            <a:spLocks noChangeArrowheads="1"/>
          </p:cNvSpPr>
          <p:nvPr/>
        </p:nvSpPr>
        <p:spPr bwMode="auto">
          <a:xfrm>
            <a:off x="657225" y="3160713"/>
            <a:ext cx="545534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0">
                <a:solidFill>
                  <a:srgbClr val="0000FF"/>
                </a:solidFill>
              </a:rPr>
              <a:t>The wavenumbers for the periodic function are then</a:t>
            </a:r>
          </a:p>
        </p:txBody>
      </p:sp>
      <p:graphicFrame>
        <p:nvGraphicFramePr>
          <p:cNvPr id="624648" name="Object 8"/>
          <p:cNvGraphicFramePr>
            <a:graphicFrameLocks noChangeAspect="1"/>
          </p:cNvGraphicFramePr>
          <p:nvPr/>
        </p:nvGraphicFramePr>
        <p:xfrm>
          <a:off x="2476500" y="3778250"/>
          <a:ext cx="3924300" cy="804863"/>
        </p:xfrm>
        <a:graphic>
          <a:graphicData uri="http://schemas.openxmlformats.org/presentationml/2006/ole">
            <p:oleObj spid="_x0000_s624648" name="Equation" r:id="rId4" imgW="2095200" imgH="431640" progId="Equation.DSMT4">
              <p:embed/>
            </p:oleObj>
          </a:graphicData>
        </a:graphic>
      </p:graphicFrame>
      <p:grpSp>
        <p:nvGrpSpPr>
          <p:cNvPr id="624649" name="Group 9"/>
          <p:cNvGrpSpPr>
            <a:grpSpLocks/>
          </p:cNvGrpSpPr>
          <p:nvPr/>
        </p:nvGrpSpPr>
        <p:grpSpPr bwMode="auto">
          <a:xfrm>
            <a:off x="3319463" y="5326063"/>
            <a:ext cx="1747837" cy="1060450"/>
            <a:chOff x="2299" y="2659"/>
            <a:chExt cx="1101" cy="668"/>
          </a:xfrm>
        </p:grpSpPr>
        <p:sp>
          <p:nvSpPr>
            <p:cNvPr id="624650" name="AutoShape 10"/>
            <p:cNvSpPr>
              <a:spLocks noChangeArrowheads="1"/>
            </p:cNvSpPr>
            <p:nvPr/>
          </p:nvSpPr>
          <p:spPr bwMode="auto">
            <a:xfrm>
              <a:off x="2432" y="2768"/>
              <a:ext cx="968" cy="272"/>
            </a:xfrm>
            <a:prstGeom prst="parallelogram">
              <a:avLst>
                <a:gd name="adj" fmla="val 88971"/>
              </a:avLst>
            </a:prstGeom>
            <a:solidFill>
              <a:srgbClr val="00FFFF"/>
            </a:solidFill>
            <a:ln w="9525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4651" name="Line 11"/>
            <p:cNvSpPr>
              <a:spLocks noChangeShapeType="1"/>
            </p:cNvSpPr>
            <p:nvPr/>
          </p:nvSpPr>
          <p:spPr bwMode="auto">
            <a:xfrm>
              <a:off x="2440" y="3040"/>
              <a:ext cx="7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24652" name="Line 12"/>
            <p:cNvSpPr>
              <a:spLocks noChangeShapeType="1"/>
            </p:cNvSpPr>
            <p:nvPr/>
          </p:nvSpPr>
          <p:spPr bwMode="auto">
            <a:xfrm flipV="1">
              <a:off x="2440" y="2776"/>
              <a:ext cx="232" cy="26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624653" name="Object 13"/>
            <p:cNvGraphicFramePr>
              <a:graphicFrameLocks noChangeAspect="1"/>
            </p:cNvGraphicFramePr>
            <p:nvPr/>
          </p:nvGraphicFramePr>
          <p:xfrm>
            <a:off x="2722" y="3059"/>
            <a:ext cx="165" cy="268"/>
          </p:xfrm>
          <a:graphic>
            <a:graphicData uri="http://schemas.openxmlformats.org/presentationml/2006/ole">
              <p:oleObj spid="_x0000_s624653" name="Equation" r:id="rId5" imgW="139680" imgH="228600" progId="Equation.DSMT4">
                <p:embed/>
              </p:oleObj>
            </a:graphicData>
          </a:graphic>
        </p:graphicFrame>
        <p:graphicFrame>
          <p:nvGraphicFramePr>
            <p:cNvPr id="624654" name="Object 14"/>
            <p:cNvGraphicFramePr>
              <a:graphicFrameLocks noChangeAspect="1"/>
            </p:cNvGraphicFramePr>
            <p:nvPr/>
          </p:nvGraphicFramePr>
          <p:xfrm>
            <a:off x="2299" y="2659"/>
            <a:ext cx="180" cy="268"/>
          </p:xfrm>
          <a:graphic>
            <a:graphicData uri="http://schemas.openxmlformats.org/presentationml/2006/ole">
              <p:oleObj spid="_x0000_s624654" name="Equation" r:id="rId6" imgW="152280" imgH="228600" progId="Equation.DSMT4">
                <p:embed/>
              </p:oleObj>
            </a:graphicData>
          </a:graphic>
        </p:graphicFrame>
        <p:graphicFrame>
          <p:nvGraphicFramePr>
            <p:cNvPr id="624655" name="Object 15"/>
            <p:cNvGraphicFramePr>
              <a:graphicFrameLocks noChangeAspect="1"/>
            </p:cNvGraphicFramePr>
            <p:nvPr/>
          </p:nvGraphicFramePr>
          <p:xfrm>
            <a:off x="2804" y="2747"/>
            <a:ext cx="210" cy="268"/>
          </p:xfrm>
          <a:graphic>
            <a:graphicData uri="http://schemas.openxmlformats.org/presentationml/2006/ole">
              <p:oleObj spid="_x0000_s624655" name="Equation" r:id="rId7" imgW="177480" imgH="228600" progId="Equation.DSMT4">
                <p:embed/>
              </p:oleObj>
            </a:graphicData>
          </a:graphic>
        </p:graphicFrame>
      </p:grpSp>
      <p:graphicFrame>
        <p:nvGraphicFramePr>
          <p:cNvPr id="624656" name="Object 16"/>
          <p:cNvGraphicFramePr>
            <a:graphicFrameLocks noChangeAspect="1"/>
          </p:cNvGraphicFramePr>
          <p:nvPr/>
        </p:nvGraphicFramePr>
        <p:xfrm>
          <a:off x="5964238" y="5511800"/>
          <a:ext cx="1260475" cy="944563"/>
        </p:xfrm>
        <a:graphic>
          <a:graphicData uri="http://schemas.openxmlformats.org/presentationml/2006/ole">
            <p:oleObj spid="_x0000_s624656" name="Equation" r:id="rId8" imgW="672840" imgH="507960" progId="Equation.DSMT4">
              <p:embed/>
            </p:oleObj>
          </a:graphicData>
        </a:graphic>
      </p:graphicFrame>
      <p:graphicFrame>
        <p:nvGraphicFramePr>
          <p:cNvPr id="624661" name="Object 21"/>
          <p:cNvGraphicFramePr>
            <a:graphicFrameLocks noChangeAspect="1"/>
          </p:cNvGraphicFramePr>
          <p:nvPr/>
        </p:nvGraphicFramePr>
        <p:xfrm>
          <a:off x="3294063" y="1125538"/>
          <a:ext cx="2973387" cy="520700"/>
        </p:xfrm>
        <a:graphic>
          <a:graphicData uri="http://schemas.openxmlformats.org/presentationml/2006/ole">
            <p:oleObj spid="_x0000_s624661" name="Equation" r:id="rId9" imgW="1587240" imgH="279360" progId="Equation.DSMT4">
              <p:embed/>
            </p:oleObj>
          </a:graphicData>
        </a:graphic>
      </p:graphicFrame>
      <p:sp>
        <p:nvSpPr>
          <p:cNvPr id="624662" name="Text Box 22"/>
          <p:cNvSpPr txBox="1">
            <a:spLocks noChangeArrowheads="1"/>
          </p:cNvSpPr>
          <p:nvPr/>
        </p:nvSpPr>
        <p:spPr bwMode="auto">
          <a:xfrm>
            <a:off x="1749425" y="1192213"/>
            <a:ext cx="127470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0">
                <a:solidFill>
                  <a:srgbClr val="0000FF"/>
                </a:solidFill>
              </a:rPr>
              <a:t>Recall that</a:t>
            </a:r>
          </a:p>
        </p:txBody>
      </p:sp>
      <p:graphicFrame>
        <p:nvGraphicFramePr>
          <p:cNvPr id="624663" name="Object 23"/>
          <p:cNvGraphicFramePr>
            <a:graphicFrameLocks noChangeAspect="1"/>
          </p:cNvGraphicFramePr>
          <p:nvPr/>
        </p:nvGraphicFramePr>
        <p:xfrm>
          <a:off x="3578225" y="1846263"/>
          <a:ext cx="1211263" cy="733425"/>
        </p:xfrm>
        <a:graphic>
          <a:graphicData uri="http://schemas.openxmlformats.org/presentationml/2006/ole">
            <p:oleObj spid="_x0000_s624663" name="Equation" r:id="rId10" imgW="647640" imgH="393480" progId="Equation.DSMT4">
              <p:embed/>
            </p:oleObj>
          </a:graphicData>
        </a:graphic>
      </p:graphicFrame>
      <p:graphicFrame>
        <p:nvGraphicFramePr>
          <p:cNvPr id="624664" name="Object 24"/>
          <p:cNvGraphicFramePr>
            <a:graphicFrameLocks noChangeAspect="1"/>
          </p:cNvGraphicFramePr>
          <p:nvPr/>
        </p:nvGraphicFramePr>
        <p:xfrm>
          <a:off x="5449888" y="1860550"/>
          <a:ext cx="1046162" cy="731838"/>
        </p:xfrm>
        <a:graphic>
          <a:graphicData uri="http://schemas.openxmlformats.org/presentationml/2006/ole">
            <p:oleObj spid="_x0000_s624664" name="Equation" r:id="rId11" imgW="558720" imgH="393480" progId="Equation.DSMT4">
              <p:embed/>
            </p:oleObj>
          </a:graphicData>
        </a:graphic>
      </p:graphicFrame>
      <p:sp>
        <p:nvSpPr>
          <p:cNvPr id="21" name="Slide Number Placeholder 20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5E1A2EF-E209-4D77-A52B-79AB08FA6EDA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361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23619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2362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23621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23622" name="Rectangle 6"/>
          <p:cNvSpPr>
            <a:spLocks noChangeArrowheads="1"/>
          </p:cNvSpPr>
          <p:nvPr/>
        </p:nvSpPr>
        <p:spPr bwMode="auto">
          <a:xfrm>
            <a:off x="2011363" y="0"/>
            <a:ext cx="4992687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3600" b="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Skewed Lattice (cont.)</a:t>
            </a:r>
          </a:p>
        </p:txBody>
      </p:sp>
      <p:graphicFrame>
        <p:nvGraphicFramePr>
          <p:cNvPr id="623627" name="Object 11"/>
          <p:cNvGraphicFramePr>
            <a:graphicFrameLocks noChangeAspect="1"/>
          </p:cNvGraphicFramePr>
          <p:nvPr/>
        </p:nvGraphicFramePr>
        <p:xfrm>
          <a:off x="2070100" y="1911350"/>
          <a:ext cx="3924300" cy="804863"/>
        </p:xfrm>
        <a:graphic>
          <a:graphicData uri="http://schemas.openxmlformats.org/presentationml/2006/ole">
            <p:oleObj spid="_x0000_s623627" name="Equation" r:id="rId4" imgW="2095200" imgH="431640" progId="Equation.DSMT4">
              <p:embed/>
            </p:oleObj>
          </a:graphicData>
        </a:graphic>
      </p:graphicFrame>
      <p:sp>
        <p:nvSpPr>
          <p:cNvPr id="623640" name="Rectangle 24"/>
          <p:cNvSpPr>
            <a:spLocks noChangeArrowheads="1"/>
          </p:cNvSpPr>
          <p:nvPr/>
        </p:nvSpPr>
        <p:spPr bwMode="auto">
          <a:xfrm>
            <a:off x="3149600" y="3327400"/>
            <a:ext cx="1104900" cy="469900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23630" name="Line 14"/>
          <p:cNvSpPr>
            <a:spLocks noChangeShapeType="1"/>
          </p:cNvSpPr>
          <p:nvPr/>
        </p:nvSpPr>
        <p:spPr bwMode="auto">
          <a:xfrm>
            <a:off x="3149600" y="3810000"/>
            <a:ext cx="1155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23631" name="Line 15"/>
          <p:cNvSpPr>
            <a:spLocks noChangeShapeType="1"/>
          </p:cNvSpPr>
          <p:nvPr/>
        </p:nvSpPr>
        <p:spPr bwMode="auto">
          <a:xfrm flipH="1" flipV="1">
            <a:off x="3136900" y="3251200"/>
            <a:ext cx="12700" cy="55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623632" name="Object 16"/>
          <p:cNvGraphicFramePr>
            <a:graphicFrameLocks noChangeAspect="1"/>
          </p:cNvGraphicFramePr>
          <p:nvPr/>
        </p:nvGraphicFramePr>
        <p:xfrm>
          <a:off x="3597275" y="3840163"/>
          <a:ext cx="261938" cy="425450"/>
        </p:xfrm>
        <a:graphic>
          <a:graphicData uri="http://schemas.openxmlformats.org/presentationml/2006/ole">
            <p:oleObj spid="_x0000_s623632" name="Equation" r:id="rId5" imgW="139680" imgH="228600" progId="Equation.DSMT4">
              <p:embed/>
            </p:oleObj>
          </a:graphicData>
        </a:graphic>
      </p:graphicFrame>
      <p:graphicFrame>
        <p:nvGraphicFramePr>
          <p:cNvPr id="623633" name="Object 17"/>
          <p:cNvGraphicFramePr>
            <a:graphicFrameLocks noChangeAspect="1"/>
          </p:cNvGraphicFramePr>
          <p:nvPr/>
        </p:nvGraphicFramePr>
        <p:xfrm>
          <a:off x="2709863" y="3332163"/>
          <a:ext cx="285750" cy="425450"/>
        </p:xfrm>
        <a:graphic>
          <a:graphicData uri="http://schemas.openxmlformats.org/presentationml/2006/ole">
            <p:oleObj spid="_x0000_s623633" name="Equation" r:id="rId6" imgW="152280" imgH="228600" progId="Equation.DSMT4">
              <p:embed/>
            </p:oleObj>
          </a:graphicData>
        </a:graphic>
      </p:graphicFrame>
      <p:graphicFrame>
        <p:nvGraphicFramePr>
          <p:cNvPr id="623634" name="Object 18"/>
          <p:cNvGraphicFramePr>
            <a:graphicFrameLocks noChangeAspect="1"/>
          </p:cNvGraphicFramePr>
          <p:nvPr/>
        </p:nvGraphicFramePr>
        <p:xfrm>
          <a:off x="3549650" y="3357563"/>
          <a:ext cx="333375" cy="425450"/>
        </p:xfrm>
        <a:graphic>
          <a:graphicData uri="http://schemas.openxmlformats.org/presentationml/2006/ole">
            <p:oleObj spid="_x0000_s623634" name="Equation" r:id="rId7" imgW="177480" imgH="228600" progId="Equation.DSMT4">
              <p:embed/>
            </p:oleObj>
          </a:graphicData>
        </a:graphic>
      </p:graphicFrame>
      <p:sp>
        <p:nvSpPr>
          <p:cNvPr id="623636" name="Text Box 20"/>
          <p:cNvSpPr txBox="1">
            <a:spLocks noChangeArrowheads="1"/>
          </p:cNvSpPr>
          <p:nvPr/>
        </p:nvSpPr>
        <p:spPr bwMode="auto">
          <a:xfrm>
            <a:off x="479425" y="1204913"/>
            <a:ext cx="2357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0" dirty="0">
                <a:solidFill>
                  <a:srgbClr val="0000FF"/>
                </a:solidFill>
              </a:rPr>
              <a:t>Rectangular lattice:</a:t>
            </a:r>
          </a:p>
        </p:txBody>
      </p:sp>
      <p:graphicFrame>
        <p:nvGraphicFramePr>
          <p:cNvPr id="623637" name="Object 21"/>
          <p:cNvGraphicFramePr>
            <a:graphicFrameLocks noChangeAspect="1"/>
          </p:cNvGraphicFramePr>
          <p:nvPr/>
        </p:nvGraphicFramePr>
        <p:xfrm>
          <a:off x="1519238" y="4829175"/>
          <a:ext cx="2354262" cy="1039813"/>
        </p:xfrm>
        <a:graphic>
          <a:graphicData uri="http://schemas.openxmlformats.org/presentationml/2006/ole">
            <p:oleObj spid="_x0000_s623637" name="Equation" r:id="rId8" imgW="1257120" imgH="558720" progId="Equation.DSMT4">
              <p:embed/>
            </p:oleObj>
          </a:graphicData>
        </a:graphic>
      </p:graphicFrame>
      <p:graphicFrame>
        <p:nvGraphicFramePr>
          <p:cNvPr id="623638" name="Object 22"/>
          <p:cNvGraphicFramePr>
            <a:graphicFrameLocks noChangeAspect="1"/>
          </p:cNvGraphicFramePr>
          <p:nvPr/>
        </p:nvGraphicFramePr>
        <p:xfrm>
          <a:off x="5203825" y="3135313"/>
          <a:ext cx="950913" cy="896937"/>
        </p:xfrm>
        <a:graphic>
          <a:graphicData uri="http://schemas.openxmlformats.org/presentationml/2006/ole">
            <p:oleObj spid="_x0000_s623638" name="Equation" r:id="rId9" imgW="507960" imgH="482400" progId="Equation.DSMT4">
              <p:embed/>
            </p:oleObj>
          </a:graphicData>
        </a:graphic>
      </p:graphicFrame>
      <p:graphicFrame>
        <p:nvGraphicFramePr>
          <p:cNvPr id="623639" name="Object 23"/>
          <p:cNvGraphicFramePr>
            <a:graphicFrameLocks noChangeAspect="1"/>
          </p:cNvGraphicFramePr>
          <p:nvPr/>
        </p:nvGraphicFramePr>
        <p:xfrm>
          <a:off x="4567238" y="4870450"/>
          <a:ext cx="3805237" cy="804863"/>
        </p:xfrm>
        <a:graphic>
          <a:graphicData uri="http://schemas.openxmlformats.org/presentationml/2006/ole">
            <p:oleObj spid="_x0000_s623639" name="Equation" r:id="rId10" imgW="2031840" imgH="431640" progId="Equation.DSMT4">
              <p:embed/>
            </p:oleObj>
          </a:graphicData>
        </a:graphic>
      </p:graphicFrame>
      <p:graphicFrame>
        <p:nvGraphicFramePr>
          <p:cNvPr id="623642" name="Object 26"/>
          <p:cNvGraphicFramePr>
            <a:graphicFrameLocks noChangeAspect="1"/>
          </p:cNvGraphicFramePr>
          <p:nvPr/>
        </p:nvGraphicFramePr>
        <p:xfrm>
          <a:off x="3582988" y="3033713"/>
          <a:ext cx="238125" cy="258762"/>
        </p:xfrm>
        <a:graphic>
          <a:graphicData uri="http://schemas.openxmlformats.org/presentationml/2006/ole">
            <p:oleObj spid="_x0000_s623642" name="Equation" r:id="rId11" imgW="126720" imgH="139680" progId="Equation.DSMT4">
              <p:embed/>
            </p:oleObj>
          </a:graphicData>
        </a:graphic>
      </p:graphicFrame>
      <p:graphicFrame>
        <p:nvGraphicFramePr>
          <p:cNvPr id="623643" name="Object 27"/>
          <p:cNvGraphicFramePr>
            <a:graphicFrameLocks noChangeAspect="1"/>
          </p:cNvGraphicFramePr>
          <p:nvPr/>
        </p:nvGraphicFramePr>
        <p:xfrm>
          <a:off x="4395788" y="3405188"/>
          <a:ext cx="238125" cy="328612"/>
        </p:xfrm>
        <a:graphic>
          <a:graphicData uri="http://schemas.openxmlformats.org/presentationml/2006/ole">
            <p:oleObj spid="_x0000_s623643" name="Equation" r:id="rId12" imgW="126720" imgH="177480" progId="Equation.DSMT4">
              <p:embed/>
            </p:oleObj>
          </a:graphicData>
        </a:graphic>
      </p:graphicFrame>
      <p:sp>
        <p:nvSpPr>
          <p:cNvPr id="20" name="Slide Number Placeholder 19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5E1A2EF-E209-4D77-A52B-79AB08FA6EDA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566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25667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2566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2566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25670" name="Rectangle 6"/>
          <p:cNvSpPr>
            <a:spLocks noChangeArrowheads="1"/>
          </p:cNvSpPr>
          <p:nvPr/>
        </p:nvSpPr>
        <p:spPr bwMode="auto">
          <a:xfrm>
            <a:off x="1998663" y="0"/>
            <a:ext cx="4992687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3600" b="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Skewed Lattice (cont.)</a:t>
            </a:r>
          </a:p>
        </p:txBody>
      </p:sp>
      <p:sp>
        <p:nvSpPr>
          <p:cNvPr id="625678" name="Text Box 14"/>
          <p:cNvSpPr txBox="1">
            <a:spLocks noChangeArrowheads="1"/>
          </p:cNvSpPr>
          <p:nvPr/>
        </p:nvSpPr>
        <p:spPr bwMode="auto">
          <a:xfrm>
            <a:off x="809625" y="1027113"/>
            <a:ext cx="31448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0" dirty="0">
                <a:solidFill>
                  <a:srgbClr val="0000FF"/>
                </a:solidFill>
              </a:rPr>
              <a:t>Rectangular lattice (cont.):</a:t>
            </a:r>
          </a:p>
        </p:txBody>
      </p:sp>
      <p:graphicFrame>
        <p:nvGraphicFramePr>
          <p:cNvPr id="625681" name="Object 17"/>
          <p:cNvGraphicFramePr>
            <a:graphicFrameLocks noChangeAspect="1"/>
          </p:cNvGraphicFramePr>
          <p:nvPr/>
        </p:nvGraphicFramePr>
        <p:xfrm>
          <a:off x="2509838" y="3371850"/>
          <a:ext cx="3805237" cy="804863"/>
        </p:xfrm>
        <a:graphic>
          <a:graphicData uri="http://schemas.openxmlformats.org/presentationml/2006/ole">
            <p:oleObj spid="_x0000_s625681" name="Equation" r:id="rId4" imgW="2031840" imgH="431640" progId="Equation.DSMT4">
              <p:embed/>
            </p:oleObj>
          </a:graphicData>
        </a:graphic>
      </p:graphicFrame>
      <p:grpSp>
        <p:nvGrpSpPr>
          <p:cNvPr id="625684" name="Group 20"/>
          <p:cNvGrpSpPr>
            <a:grpSpLocks/>
          </p:cNvGrpSpPr>
          <p:nvPr/>
        </p:nvGrpSpPr>
        <p:grpSpPr bwMode="auto">
          <a:xfrm>
            <a:off x="3294063" y="1801813"/>
            <a:ext cx="1924050" cy="1231900"/>
            <a:chOff x="1707" y="1911"/>
            <a:chExt cx="1212" cy="776"/>
          </a:xfrm>
        </p:grpSpPr>
        <p:sp>
          <p:nvSpPr>
            <p:cNvPr id="625672" name="Rectangle 8"/>
            <p:cNvSpPr>
              <a:spLocks noChangeArrowheads="1"/>
            </p:cNvSpPr>
            <p:nvPr/>
          </p:nvSpPr>
          <p:spPr bwMode="auto">
            <a:xfrm>
              <a:off x="1984" y="2096"/>
              <a:ext cx="696" cy="296"/>
            </a:xfrm>
            <a:prstGeom prst="rect">
              <a:avLst/>
            </a:prstGeom>
            <a:solidFill>
              <a:srgbClr val="00FFFF"/>
            </a:solidFill>
            <a:ln w="9525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5673" name="Line 9"/>
            <p:cNvSpPr>
              <a:spLocks noChangeShapeType="1"/>
            </p:cNvSpPr>
            <p:nvPr/>
          </p:nvSpPr>
          <p:spPr bwMode="auto">
            <a:xfrm>
              <a:off x="1984" y="2400"/>
              <a:ext cx="7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25674" name="Line 10"/>
            <p:cNvSpPr>
              <a:spLocks noChangeShapeType="1"/>
            </p:cNvSpPr>
            <p:nvPr/>
          </p:nvSpPr>
          <p:spPr bwMode="auto">
            <a:xfrm flipH="1" flipV="1">
              <a:off x="1976" y="2048"/>
              <a:ext cx="8" cy="35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625675" name="Object 11"/>
            <p:cNvGraphicFramePr>
              <a:graphicFrameLocks noChangeAspect="1"/>
            </p:cNvGraphicFramePr>
            <p:nvPr/>
          </p:nvGraphicFramePr>
          <p:xfrm>
            <a:off x="2266" y="2419"/>
            <a:ext cx="165" cy="268"/>
          </p:xfrm>
          <a:graphic>
            <a:graphicData uri="http://schemas.openxmlformats.org/presentationml/2006/ole">
              <p:oleObj spid="_x0000_s625675" name="Equation" r:id="rId5" imgW="139680" imgH="228600" progId="Equation.DSMT4">
                <p:embed/>
              </p:oleObj>
            </a:graphicData>
          </a:graphic>
        </p:graphicFrame>
        <p:graphicFrame>
          <p:nvGraphicFramePr>
            <p:cNvPr id="625676" name="Object 12"/>
            <p:cNvGraphicFramePr>
              <a:graphicFrameLocks noChangeAspect="1"/>
            </p:cNvGraphicFramePr>
            <p:nvPr/>
          </p:nvGraphicFramePr>
          <p:xfrm>
            <a:off x="1707" y="2099"/>
            <a:ext cx="180" cy="268"/>
          </p:xfrm>
          <a:graphic>
            <a:graphicData uri="http://schemas.openxmlformats.org/presentationml/2006/ole">
              <p:oleObj spid="_x0000_s625676" name="Equation" r:id="rId6" imgW="152280" imgH="228600" progId="Equation.DSMT4">
                <p:embed/>
              </p:oleObj>
            </a:graphicData>
          </a:graphic>
        </p:graphicFrame>
        <p:graphicFrame>
          <p:nvGraphicFramePr>
            <p:cNvPr id="625677" name="Object 13"/>
            <p:cNvGraphicFramePr>
              <a:graphicFrameLocks noChangeAspect="1"/>
            </p:cNvGraphicFramePr>
            <p:nvPr/>
          </p:nvGraphicFramePr>
          <p:xfrm>
            <a:off x="2236" y="2115"/>
            <a:ext cx="210" cy="268"/>
          </p:xfrm>
          <a:graphic>
            <a:graphicData uri="http://schemas.openxmlformats.org/presentationml/2006/ole">
              <p:oleObj spid="_x0000_s625677" name="Equation" r:id="rId7" imgW="177480" imgH="228600" progId="Equation.DSMT4">
                <p:embed/>
              </p:oleObj>
            </a:graphicData>
          </a:graphic>
        </p:graphicFrame>
        <p:graphicFrame>
          <p:nvGraphicFramePr>
            <p:cNvPr id="625682" name="Object 18"/>
            <p:cNvGraphicFramePr>
              <a:graphicFrameLocks noChangeAspect="1"/>
            </p:cNvGraphicFramePr>
            <p:nvPr/>
          </p:nvGraphicFramePr>
          <p:xfrm>
            <a:off x="2257" y="1911"/>
            <a:ext cx="150" cy="163"/>
          </p:xfrm>
          <a:graphic>
            <a:graphicData uri="http://schemas.openxmlformats.org/presentationml/2006/ole">
              <p:oleObj spid="_x0000_s625682" name="Equation" r:id="rId8" imgW="126720" imgH="139680" progId="Equation.DSMT4">
                <p:embed/>
              </p:oleObj>
            </a:graphicData>
          </a:graphic>
        </p:graphicFrame>
        <p:graphicFrame>
          <p:nvGraphicFramePr>
            <p:cNvPr id="625683" name="Object 19"/>
            <p:cNvGraphicFramePr>
              <a:graphicFrameLocks noChangeAspect="1"/>
            </p:cNvGraphicFramePr>
            <p:nvPr/>
          </p:nvGraphicFramePr>
          <p:xfrm>
            <a:off x="2769" y="2145"/>
            <a:ext cx="150" cy="207"/>
          </p:xfrm>
          <a:graphic>
            <a:graphicData uri="http://schemas.openxmlformats.org/presentationml/2006/ole">
              <p:oleObj spid="_x0000_s625683" name="Equation" r:id="rId9" imgW="126720" imgH="177480" progId="Equation.DSMT4">
                <p:embed/>
              </p:oleObj>
            </a:graphicData>
          </a:graphic>
        </p:graphicFrame>
      </p:grpSp>
      <p:graphicFrame>
        <p:nvGraphicFramePr>
          <p:cNvPr id="625685" name="Object 21"/>
          <p:cNvGraphicFramePr>
            <a:graphicFrameLocks noChangeAspect="1"/>
          </p:cNvGraphicFramePr>
          <p:nvPr/>
        </p:nvGraphicFramePr>
        <p:xfrm>
          <a:off x="2801938" y="4527550"/>
          <a:ext cx="3092450" cy="804863"/>
        </p:xfrm>
        <a:graphic>
          <a:graphicData uri="http://schemas.openxmlformats.org/presentationml/2006/ole">
            <p:oleObj spid="_x0000_s625685" name="Equation" r:id="rId10" imgW="1650960" imgH="431640" progId="Equation.DSMT4">
              <p:embed/>
            </p:oleObj>
          </a:graphicData>
        </a:graphic>
      </p:graphicFrame>
      <p:graphicFrame>
        <p:nvGraphicFramePr>
          <p:cNvPr id="625686" name="Object 22"/>
          <p:cNvGraphicFramePr>
            <a:graphicFrameLocks noChangeAspect="1"/>
          </p:cNvGraphicFramePr>
          <p:nvPr/>
        </p:nvGraphicFramePr>
        <p:xfrm>
          <a:off x="2711450" y="5499100"/>
          <a:ext cx="3368675" cy="739775"/>
        </p:xfrm>
        <a:graphic>
          <a:graphicData uri="http://schemas.openxmlformats.org/presentationml/2006/ole">
            <p:oleObj spid="_x0000_s625686" name="Equation" r:id="rId11" imgW="1612800" imgH="355320" progId="Equation.DSMT4">
              <p:embed/>
            </p:oleObj>
          </a:graphicData>
        </a:graphic>
      </p:graphicFrame>
      <p:sp>
        <p:nvSpPr>
          <p:cNvPr id="20" name="Slide Number Placeholder 19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5E1A2EF-E209-4D77-A52B-79AB08FA6EDA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66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26691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2669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2669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26694" name="Rectangle 6"/>
          <p:cNvSpPr>
            <a:spLocks noChangeArrowheads="1"/>
          </p:cNvSpPr>
          <p:nvPr/>
        </p:nvSpPr>
        <p:spPr bwMode="auto">
          <a:xfrm>
            <a:off x="1960563" y="0"/>
            <a:ext cx="4992687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3600" b="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Skewed Lattice (cont.)</a:t>
            </a:r>
          </a:p>
        </p:txBody>
      </p:sp>
      <p:sp>
        <p:nvSpPr>
          <p:cNvPr id="626695" name="Text Box 7"/>
          <p:cNvSpPr txBox="1">
            <a:spLocks noChangeArrowheads="1"/>
          </p:cNvSpPr>
          <p:nvPr/>
        </p:nvSpPr>
        <p:spPr bwMode="auto">
          <a:xfrm>
            <a:off x="428625" y="1255713"/>
            <a:ext cx="17637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0" dirty="0" err="1">
                <a:solidFill>
                  <a:srgbClr val="0000FF"/>
                </a:solidFill>
              </a:rPr>
              <a:t>Orthogonality</a:t>
            </a:r>
            <a:r>
              <a:rPr lang="en-US" sz="2000" b="0" dirty="0">
                <a:solidFill>
                  <a:srgbClr val="0000FF"/>
                </a:solidFill>
              </a:rPr>
              <a:t>:</a:t>
            </a:r>
          </a:p>
        </p:txBody>
      </p:sp>
      <p:graphicFrame>
        <p:nvGraphicFramePr>
          <p:cNvPr id="626708" name="Object 20"/>
          <p:cNvGraphicFramePr>
            <a:graphicFrameLocks noChangeAspect="1"/>
          </p:cNvGraphicFramePr>
          <p:nvPr/>
        </p:nvGraphicFramePr>
        <p:xfrm>
          <a:off x="1174750" y="2008188"/>
          <a:ext cx="6026150" cy="989012"/>
        </p:xfrm>
        <a:graphic>
          <a:graphicData uri="http://schemas.openxmlformats.org/presentationml/2006/ole">
            <p:oleObj spid="_x0000_s626708" name="Equation" r:id="rId4" imgW="3085920" imgH="507960" progId="Equation.DSMT4">
              <p:embed/>
            </p:oleObj>
          </a:graphicData>
        </a:graphic>
      </p:graphicFrame>
      <p:sp>
        <p:nvSpPr>
          <p:cNvPr id="626709" name="Text Box 21"/>
          <p:cNvSpPr txBox="1">
            <a:spLocks noChangeArrowheads="1"/>
          </p:cNvSpPr>
          <p:nvPr/>
        </p:nvSpPr>
        <p:spPr bwMode="auto">
          <a:xfrm>
            <a:off x="1266825" y="3579813"/>
            <a:ext cx="168507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0" dirty="0"/>
              <a:t>(proof omitted)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5E1A2EF-E209-4D77-A52B-79AB08FA6EDA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7539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7754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77541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7754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77572" name="Text Box 36"/>
          <p:cNvSpPr txBox="1">
            <a:spLocks noChangeArrowheads="1"/>
          </p:cNvSpPr>
          <p:nvPr/>
        </p:nvSpPr>
        <p:spPr bwMode="auto">
          <a:xfrm>
            <a:off x="860425" y="1382713"/>
            <a:ext cx="6842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0">
                <a:solidFill>
                  <a:srgbClr val="0000FF"/>
                </a:solidFill>
              </a:rPr>
              <a:t>TM</a:t>
            </a:r>
            <a:r>
              <a:rPr lang="en-US" sz="2000" b="0" i="1" baseline="-25000">
                <a:solidFill>
                  <a:srgbClr val="0000FF"/>
                </a:solidFill>
                <a:latin typeface="Times New Roman" pitchFamily="18" charset="0"/>
              </a:rPr>
              <a:t>z</a:t>
            </a:r>
            <a:r>
              <a:rPr lang="en-US" sz="2000" b="0">
                <a:solidFill>
                  <a:srgbClr val="0000FF"/>
                </a:solidFill>
              </a:rPr>
              <a:t>:</a:t>
            </a:r>
          </a:p>
        </p:txBody>
      </p:sp>
      <p:graphicFrame>
        <p:nvGraphicFramePr>
          <p:cNvPr id="577585" name="Object 49"/>
          <p:cNvGraphicFramePr>
            <a:graphicFrameLocks noChangeAspect="1"/>
          </p:cNvGraphicFramePr>
          <p:nvPr/>
        </p:nvGraphicFramePr>
        <p:xfrm>
          <a:off x="1716088" y="1166813"/>
          <a:ext cx="3255962" cy="633412"/>
        </p:xfrm>
        <a:graphic>
          <a:graphicData uri="http://schemas.openxmlformats.org/presentationml/2006/ole">
            <p:oleObj spid="_x0000_s577585" name="Equation" r:id="rId4" imgW="1498320" imgH="291960" progId="Equation.DSMT4">
              <p:embed/>
            </p:oleObj>
          </a:graphicData>
        </a:graphic>
      </p:graphicFrame>
      <p:sp>
        <p:nvSpPr>
          <p:cNvPr id="577586" name="Text Box 50"/>
          <p:cNvSpPr txBox="1">
            <a:spLocks noChangeArrowheads="1"/>
          </p:cNvSpPr>
          <p:nvPr/>
        </p:nvSpPr>
        <p:spPr bwMode="auto">
          <a:xfrm>
            <a:off x="873125" y="2119313"/>
            <a:ext cx="6429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0">
                <a:solidFill>
                  <a:srgbClr val="0000FF"/>
                </a:solidFill>
              </a:rPr>
              <a:t>TE</a:t>
            </a:r>
            <a:r>
              <a:rPr lang="en-US" sz="2000" b="0" i="1" baseline="-25000">
                <a:solidFill>
                  <a:srgbClr val="0000FF"/>
                </a:solidFill>
                <a:latin typeface="Times New Roman" pitchFamily="18" charset="0"/>
              </a:rPr>
              <a:t>z</a:t>
            </a:r>
            <a:r>
              <a:rPr lang="en-US" sz="2000" b="0">
                <a:solidFill>
                  <a:srgbClr val="0000FF"/>
                </a:solidFill>
              </a:rPr>
              <a:t>:</a:t>
            </a:r>
          </a:p>
        </p:txBody>
      </p:sp>
      <p:graphicFrame>
        <p:nvGraphicFramePr>
          <p:cNvPr id="577587" name="Object 51"/>
          <p:cNvGraphicFramePr>
            <a:graphicFrameLocks noChangeAspect="1"/>
          </p:cNvGraphicFramePr>
          <p:nvPr/>
        </p:nvGraphicFramePr>
        <p:xfrm>
          <a:off x="1674813" y="1966913"/>
          <a:ext cx="3286125" cy="633412"/>
        </p:xfrm>
        <a:graphic>
          <a:graphicData uri="http://schemas.openxmlformats.org/presentationml/2006/ole">
            <p:oleObj spid="_x0000_s577587" name="Equation" r:id="rId5" imgW="1511280" imgH="291960" progId="Equation.DSMT4">
              <p:embed/>
            </p:oleObj>
          </a:graphicData>
        </a:graphic>
      </p:graphicFrame>
      <p:sp>
        <p:nvSpPr>
          <p:cNvPr id="577588" name="Rectangle 52"/>
          <p:cNvSpPr>
            <a:spLocks noChangeArrowheads="1"/>
          </p:cNvSpPr>
          <p:nvPr/>
        </p:nvSpPr>
        <p:spPr bwMode="auto">
          <a:xfrm>
            <a:off x="2151063" y="0"/>
            <a:ext cx="4471987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3600" b="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2D FSS (cont.)</a:t>
            </a:r>
          </a:p>
        </p:txBody>
      </p:sp>
      <p:sp>
        <p:nvSpPr>
          <p:cNvPr id="577589" name="Text Box 53"/>
          <p:cNvSpPr txBox="1">
            <a:spLocks noChangeArrowheads="1"/>
          </p:cNvSpPr>
          <p:nvPr/>
        </p:nvSpPr>
        <p:spPr bwMode="auto">
          <a:xfrm>
            <a:off x="822325" y="3287713"/>
            <a:ext cx="92845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0" dirty="0">
                <a:solidFill>
                  <a:srgbClr val="0000FF"/>
                </a:solidFill>
              </a:rPr>
              <a:t>Denote</a:t>
            </a:r>
          </a:p>
        </p:txBody>
      </p:sp>
      <p:graphicFrame>
        <p:nvGraphicFramePr>
          <p:cNvPr id="577590" name="Object 54"/>
          <p:cNvGraphicFramePr>
            <a:graphicFrameLocks noChangeAspect="1"/>
          </p:cNvGraphicFramePr>
          <p:nvPr/>
        </p:nvGraphicFramePr>
        <p:xfrm>
          <a:off x="1970088" y="3108325"/>
          <a:ext cx="4248150" cy="661988"/>
        </p:xfrm>
        <a:graphic>
          <a:graphicData uri="http://schemas.openxmlformats.org/presentationml/2006/ole">
            <p:oleObj spid="_x0000_s577590" name="Equation" r:id="rId6" imgW="1955520" imgH="304560" progId="Equation.DSMT4">
              <p:embed/>
            </p:oleObj>
          </a:graphicData>
        </a:graphic>
      </p:graphicFrame>
      <p:graphicFrame>
        <p:nvGraphicFramePr>
          <p:cNvPr id="577591" name="Object 55"/>
          <p:cNvGraphicFramePr>
            <a:graphicFrameLocks noChangeAspect="1"/>
          </p:cNvGraphicFramePr>
          <p:nvPr/>
        </p:nvGraphicFramePr>
        <p:xfrm>
          <a:off x="2911475" y="4995863"/>
          <a:ext cx="2897188" cy="1103312"/>
        </p:xfrm>
        <a:graphic>
          <a:graphicData uri="http://schemas.openxmlformats.org/presentationml/2006/ole">
            <p:oleObj spid="_x0000_s577591" name="Equation" r:id="rId7" imgW="1333440" imgH="507960" progId="Equation.DSMT4">
              <p:embed/>
            </p:oleObj>
          </a:graphicData>
        </a:graphic>
      </p:graphicFrame>
      <p:graphicFrame>
        <p:nvGraphicFramePr>
          <p:cNvPr id="577592" name="Object 56"/>
          <p:cNvGraphicFramePr>
            <a:graphicFrameLocks noChangeAspect="1"/>
          </p:cNvGraphicFramePr>
          <p:nvPr/>
        </p:nvGraphicFramePr>
        <p:xfrm>
          <a:off x="1662113" y="4368800"/>
          <a:ext cx="5295900" cy="552450"/>
        </p:xfrm>
        <a:graphic>
          <a:graphicData uri="http://schemas.openxmlformats.org/presentationml/2006/ole">
            <p:oleObj spid="_x0000_s577592" name="Equation" r:id="rId8" imgW="2438280" imgH="253800" progId="Equation.DSMT4">
              <p:embed/>
            </p:oleObj>
          </a:graphicData>
        </a:graphic>
      </p:graphicFrame>
      <p:sp>
        <p:nvSpPr>
          <p:cNvPr id="577593" name="Text Box 57"/>
          <p:cNvSpPr txBox="1">
            <a:spLocks noChangeArrowheads="1"/>
          </p:cNvSpPr>
          <p:nvPr/>
        </p:nvSpPr>
        <p:spPr bwMode="auto">
          <a:xfrm>
            <a:off x="5661025" y="1243013"/>
            <a:ext cx="3140075" cy="12001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0" dirty="0"/>
              <a:t>Note: </a:t>
            </a:r>
            <a:r>
              <a:rPr lang="en-US" b="0" dirty="0" smtClean="0"/>
              <a:t>The </a:t>
            </a:r>
            <a:r>
              <a:rPr lang="en-US" b="0" dirty="0">
                <a:solidFill>
                  <a:srgbClr val="FF0000"/>
                </a:solidFill>
              </a:rPr>
              <a:t>scattered</a:t>
            </a:r>
            <a:r>
              <a:rPr lang="en-US" b="0" dirty="0"/>
              <a:t> field will have both </a:t>
            </a:r>
            <a:r>
              <a:rPr lang="en-US" b="0" i="1" dirty="0" err="1">
                <a:latin typeface="Times New Roman" pitchFamily="18" charset="0"/>
              </a:rPr>
              <a:t>A</a:t>
            </a:r>
            <a:r>
              <a:rPr lang="en-US" b="0" i="1" baseline="-25000" dirty="0" err="1">
                <a:latin typeface="Times New Roman" pitchFamily="18" charset="0"/>
              </a:rPr>
              <a:t>z</a:t>
            </a:r>
            <a:r>
              <a:rPr lang="en-US" b="0" dirty="0"/>
              <a:t> and </a:t>
            </a:r>
            <a:r>
              <a:rPr lang="en-US" b="0" i="1" dirty="0" err="1">
                <a:latin typeface="Times New Roman" pitchFamily="18" charset="0"/>
              </a:rPr>
              <a:t>F</a:t>
            </a:r>
            <a:r>
              <a:rPr lang="en-US" b="0" i="1" baseline="-25000" dirty="0" err="1">
                <a:latin typeface="Times New Roman" pitchFamily="18" charset="0"/>
              </a:rPr>
              <a:t>z</a:t>
            </a:r>
            <a:r>
              <a:rPr lang="en-US" b="0" dirty="0"/>
              <a:t>, regardless of the polarization of the incident wave.</a:t>
            </a: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5E1A2EF-E209-4D77-A52B-79AB08FA6EDA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8259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0826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08261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0826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08263" name="Text Box 7"/>
          <p:cNvSpPr txBox="1">
            <a:spLocks noChangeArrowheads="1"/>
          </p:cNvSpPr>
          <p:nvPr/>
        </p:nvSpPr>
        <p:spPr bwMode="auto">
          <a:xfrm>
            <a:off x="1152525" y="1370013"/>
            <a:ext cx="29352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0">
                <a:solidFill>
                  <a:srgbClr val="0000FF"/>
                </a:solidFill>
              </a:rPr>
              <a:t>Use a 2D Fourier series:</a:t>
            </a:r>
          </a:p>
        </p:txBody>
      </p:sp>
      <p:graphicFrame>
        <p:nvGraphicFramePr>
          <p:cNvPr id="608264" name="Object 8"/>
          <p:cNvGraphicFramePr>
            <a:graphicFrameLocks noChangeAspect="1"/>
          </p:cNvGraphicFramePr>
          <p:nvPr/>
        </p:nvGraphicFramePr>
        <p:xfrm>
          <a:off x="1676400" y="1901825"/>
          <a:ext cx="5241925" cy="1019175"/>
        </p:xfrm>
        <a:graphic>
          <a:graphicData uri="http://schemas.openxmlformats.org/presentationml/2006/ole">
            <p:oleObj spid="_x0000_s608264" name="Equation" r:id="rId4" imgW="2412720" imgH="469800" progId="Equation.DSMT4">
              <p:embed/>
            </p:oleObj>
          </a:graphicData>
        </a:graphic>
      </p:graphicFrame>
      <p:sp>
        <p:nvSpPr>
          <p:cNvPr id="608265" name="Text Box 9"/>
          <p:cNvSpPr txBox="1">
            <a:spLocks noChangeArrowheads="1"/>
          </p:cNvSpPr>
          <p:nvPr/>
        </p:nvSpPr>
        <p:spPr bwMode="auto">
          <a:xfrm>
            <a:off x="2079625" y="3706813"/>
            <a:ext cx="91563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0" dirty="0">
                <a:solidFill>
                  <a:srgbClr val="0000FF"/>
                </a:solidFill>
              </a:rPr>
              <a:t>Define:</a:t>
            </a:r>
          </a:p>
        </p:txBody>
      </p:sp>
      <p:graphicFrame>
        <p:nvGraphicFramePr>
          <p:cNvPr id="608266" name="Object 10"/>
          <p:cNvGraphicFramePr>
            <a:graphicFrameLocks noChangeAspect="1"/>
          </p:cNvGraphicFramePr>
          <p:nvPr/>
        </p:nvGraphicFramePr>
        <p:xfrm>
          <a:off x="3397250" y="3790950"/>
          <a:ext cx="2016125" cy="1609725"/>
        </p:xfrm>
        <a:graphic>
          <a:graphicData uri="http://schemas.openxmlformats.org/presentationml/2006/ole">
            <p:oleObj spid="_x0000_s608266" name="Equation" r:id="rId5" imgW="1015920" imgH="812520" progId="Equation.DSMT4">
              <p:embed/>
            </p:oleObj>
          </a:graphicData>
        </a:graphic>
      </p:graphicFrame>
      <p:sp>
        <p:nvSpPr>
          <p:cNvPr id="608269" name="Rectangle 13"/>
          <p:cNvSpPr>
            <a:spLocks noChangeArrowheads="1"/>
          </p:cNvSpPr>
          <p:nvPr/>
        </p:nvSpPr>
        <p:spPr bwMode="auto">
          <a:xfrm>
            <a:off x="2151063" y="0"/>
            <a:ext cx="4471987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3600" b="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2D FSS (cont.)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5E1A2EF-E209-4D77-A52B-79AB08FA6EDA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7235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0723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0723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0723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07291" name="Text Box 59"/>
          <p:cNvSpPr txBox="1">
            <a:spLocks noChangeArrowheads="1"/>
          </p:cNvSpPr>
          <p:nvPr/>
        </p:nvSpPr>
        <p:spPr bwMode="auto">
          <a:xfrm>
            <a:off x="733425" y="1433513"/>
            <a:ext cx="30924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0" dirty="0">
                <a:solidFill>
                  <a:srgbClr val="0000FF"/>
                </a:solidFill>
              </a:rPr>
              <a:t>Define </a:t>
            </a:r>
            <a:r>
              <a:rPr lang="en-US" sz="2000" b="0" dirty="0">
                <a:solidFill>
                  <a:srgbClr val="FF0000"/>
                </a:solidFill>
              </a:rPr>
              <a:t>2D</a:t>
            </a:r>
            <a:r>
              <a:rPr lang="en-US" sz="2000" b="0" dirty="0">
                <a:solidFill>
                  <a:srgbClr val="0000FF"/>
                </a:solidFill>
              </a:rPr>
              <a:t> </a:t>
            </a:r>
            <a:r>
              <a:rPr lang="en-US" sz="2000" b="0" dirty="0">
                <a:solidFill>
                  <a:srgbClr val="FF0000"/>
                </a:solidFill>
              </a:rPr>
              <a:t>Floquet waves</a:t>
            </a:r>
            <a:r>
              <a:rPr lang="en-US" sz="2000" b="0" dirty="0">
                <a:solidFill>
                  <a:srgbClr val="0000FF"/>
                </a:solidFill>
              </a:rPr>
              <a:t>:</a:t>
            </a:r>
          </a:p>
        </p:txBody>
      </p:sp>
      <p:graphicFrame>
        <p:nvGraphicFramePr>
          <p:cNvPr id="607292" name="Object 60"/>
          <p:cNvGraphicFramePr>
            <a:graphicFrameLocks noChangeAspect="1"/>
          </p:cNvGraphicFramePr>
          <p:nvPr/>
        </p:nvGraphicFramePr>
        <p:xfrm>
          <a:off x="2520950" y="2093913"/>
          <a:ext cx="4110038" cy="660400"/>
        </p:xfrm>
        <a:graphic>
          <a:graphicData uri="http://schemas.openxmlformats.org/presentationml/2006/ole">
            <p:oleObj spid="_x0000_s607292" name="Equation" r:id="rId4" imgW="1892160" imgH="304560" progId="Equation.DSMT4">
              <p:embed/>
            </p:oleObj>
          </a:graphicData>
        </a:graphic>
      </p:graphicFrame>
      <p:graphicFrame>
        <p:nvGraphicFramePr>
          <p:cNvPr id="607293" name="Object 61"/>
          <p:cNvGraphicFramePr>
            <a:graphicFrameLocks noChangeAspect="1"/>
          </p:cNvGraphicFramePr>
          <p:nvPr/>
        </p:nvGraphicFramePr>
        <p:xfrm>
          <a:off x="2497138" y="2995613"/>
          <a:ext cx="4108450" cy="660400"/>
        </p:xfrm>
        <a:graphic>
          <a:graphicData uri="http://schemas.openxmlformats.org/presentationml/2006/ole">
            <p:oleObj spid="_x0000_s607293" name="Equation" r:id="rId5" imgW="1892160" imgH="304560" progId="Equation.DSMT4">
              <p:embed/>
            </p:oleObj>
          </a:graphicData>
        </a:graphic>
      </p:graphicFrame>
      <p:graphicFrame>
        <p:nvGraphicFramePr>
          <p:cNvPr id="607294" name="Object 62"/>
          <p:cNvGraphicFramePr>
            <a:graphicFrameLocks noChangeAspect="1"/>
          </p:cNvGraphicFramePr>
          <p:nvPr/>
        </p:nvGraphicFramePr>
        <p:xfrm>
          <a:off x="2800350" y="4456113"/>
          <a:ext cx="3171825" cy="660400"/>
        </p:xfrm>
        <a:graphic>
          <a:graphicData uri="http://schemas.openxmlformats.org/presentationml/2006/ole">
            <p:oleObj spid="_x0000_s607294" name="Equation" r:id="rId6" imgW="1460160" imgH="304560" progId="Equation.DSMT4">
              <p:embed/>
            </p:oleObj>
          </a:graphicData>
        </a:graphic>
      </p:graphicFrame>
      <p:sp>
        <p:nvSpPr>
          <p:cNvPr id="607295" name="Text Box 63"/>
          <p:cNvSpPr txBox="1">
            <a:spLocks noChangeArrowheads="1"/>
          </p:cNvSpPr>
          <p:nvPr/>
        </p:nvSpPr>
        <p:spPr bwMode="auto">
          <a:xfrm>
            <a:off x="1749425" y="4202113"/>
            <a:ext cx="81304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0">
                <a:solidFill>
                  <a:srgbClr val="0000FF"/>
                </a:solidFill>
              </a:rPr>
              <a:t>where</a:t>
            </a:r>
          </a:p>
        </p:txBody>
      </p:sp>
      <p:sp>
        <p:nvSpPr>
          <p:cNvPr id="607296" name="Rectangle 64"/>
          <p:cNvSpPr>
            <a:spLocks noChangeArrowheads="1"/>
          </p:cNvSpPr>
          <p:nvPr/>
        </p:nvSpPr>
        <p:spPr bwMode="auto">
          <a:xfrm>
            <a:off x="2163763" y="0"/>
            <a:ext cx="4471987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3600" b="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2D FSS (cont.)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5E1A2EF-E209-4D77-A52B-79AB08FA6EDA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9283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0928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0928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0928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09287" name="Text Box 7"/>
          <p:cNvSpPr txBox="1">
            <a:spLocks noChangeArrowheads="1"/>
          </p:cNvSpPr>
          <p:nvPr/>
        </p:nvSpPr>
        <p:spPr bwMode="auto">
          <a:xfrm>
            <a:off x="1025525" y="1463675"/>
            <a:ext cx="69923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0" i="1">
                <a:solidFill>
                  <a:srgbClr val="0000FF"/>
                </a:solidFill>
                <a:latin typeface="Times New Roman" pitchFamily="18" charset="0"/>
              </a:rPr>
              <a:t>z</a:t>
            </a:r>
            <a:r>
              <a:rPr lang="en-US" b="0">
                <a:solidFill>
                  <a:srgbClr val="0000FF"/>
                </a:solidFill>
                <a:latin typeface="Times New Roman" pitchFamily="18" charset="0"/>
              </a:rPr>
              <a:t> &gt; 0:</a:t>
            </a:r>
          </a:p>
        </p:txBody>
      </p:sp>
      <p:graphicFrame>
        <p:nvGraphicFramePr>
          <p:cNvPr id="609288" name="Object 8"/>
          <p:cNvGraphicFramePr>
            <a:graphicFrameLocks noChangeAspect="1"/>
          </p:cNvGraphicFramePr>
          <p:nvPr/>
        </p:nvGraphicFramePr>
        <p:xfrm>
          <a:off x="2273300" y="925513"/>
          <a:ext cx="4251325" cy="1609725"/>
        </p:xfrm>
        <a:graphic>
          <a:graphicData uri="http://schemas.openxmlformats.org/presentationml/2006/ole">
            <p:oleObj spid="_x0000_s609288" name="Equation" r:id="rId4" imgW="2273040" imgH="863280" progId="Equation.DSMT4">
              <p:embed/>
            </p:oleObj>
          </a:graphicData>
        </a:graphic>
      </p:graphicFrame>
      <p:sp>
        <p:nvSpPr>
          <p:cNvPr id="609292" name="Text Box 12"/>
          <p:cNvSpPr txBox="1">
            <a:spLocks noChangeArrowheads="1"/>
          </p:cNvSpPr>
          <p:nvPr/>
        </p:nvSpPr>
        <p:spPr bwMode="auto">
          <a:xfrm>
            <a:off x="1089025" y="3292475"/>
            <a:ext cx="69923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0" i="1">
                <a:solidFill>
                  <a:srgbClr val="0000FF"/>
                </a:solidFill>
                <a:latin typeface="Times New Roman" pitchFamily="18" charset="0"/>
              </a:rPr>
              <a:t>z</a:t>
            </a:r>
            <a:r>
              <a:rPr lang="en-US" b="0">
                <a:solidFill>
                  <a:srgbClr val="0000FF"/>
                </a:solidFill>
                <a:latin typeface="Times New Roman" pitchFamily="18" charset="0"/>
              </a:rPr>
              <a:t> &lt; 0:</a:t>
            </a:r>
          </a:p>
        </p:txBody>
      </p:sp>
      <p:graphicFrame>
        <p:nvGraphicFramePr>
          <p:cNvPr id="609293" name="Object 13"/>
          <p:cNvGraphicFramePr>
            <a:graphicFrameLocks noChangeAspect="1"/>
          </p:cNvGraphicFramePr>
          <p:nvPr/>
        </p:nvGraphicFramePr>
        <p:xfrm>
          <a:off x="2233613" y="2733675"/>
          <a:ext cx="4421187" cy="1655763"/>
        </p:xfrm>
        <a:graphic>
          <a:graphicData uri="http://schemas.openxmlformats.org/presentationml/2006/ole">
            <p:oleObj spid="_x0000_s609293" name="Equation" r:id="rId5" imgW="2298600" imgH="863280" progId="Equation.DSMT4">
              <p:embed/>
            </p:oleObj>
          </a:graphicData>
        </a:graphic>
      </p:graphicFrame>
      <p:grpSp>
        <p:nvGrpSpPr>
          <p:cNvPr id="609322" name="Group 42"/>
          <p:cNvGrpSpPr>
            <a:grpSpLocks/>
          </p:cNvGrpSpPr>
          <p:nvPr/>
        </p:nvGrpSpPr>
        <p:grpSpPr bwMode="auto">
          <a:xfrm>
            <a:off x="914400" y="4699000"/>
            <a:ext cx="7851775" cy="1841500"/>
            <a:chOff x="584" y="3160"/>
            <a:chExt cx="4946" cy="1160"/>
          </a:xfrm>
        </p:grpSpPr>
        <p:sp>
          <p:nvSpPr>
            <p:cNvPr id="609295" name="Line 15"/>
            <p:cNvSpPr>
              <a:spLocks noChangeShapeType="1"/>
            </p:cNvSpPr>
            <p:nvPr/>
          </p:nvSpPr>
          <p:spPr bwMode="auto">
            <a:xfrm>
              <a:off x="584" y="3905"/>
              <a:ext cx="425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09296" name="Line 16"/>
            <p:cNvSpPr>
              <a:spLocks noChangeShapeType="1"/>
            </p:cNvSpPr>
            <p:nvPr/>
          </p:nvSpPr>
          <p:spPr bwMode="auto">
            <a:xfrm>
              <a:off x="936" y="3905"/>
              <a:ext cx="472" cy="0"/>
            </a:xfrm>
            <a:prstGeom prst="line">
              <a:avLst/>
            </a:prstGeom>
            <a:noFill/>
            <a:ln w="38100">
              <a:solidFill>
                <a:srgbClr val="FF99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09297" name="Line 17"/>
            <p:cNvSpPr>
              <a:spLocks noChangeShapeType="1"/>
            </p:cNvSpPr>
            <p:nvPr/>
          </p:nvSpPr>
          <p:spPr bwMode="auto">
            <a:xfrm>
              <a:off x="1752" y="3905"/>
              <a:ext cx="472" cy="0"/>
            </a:xfrm>
            <a:prstGeom prst="line">
              <a:avLst/>
            </a:prstGeom>
            <a:noFill/>
            <a:ln w="38100">
              <a:solidFill>
                <a:srgbClr val="FF99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09298" name="Line 18"/>
            <p:cNvSpPr>
              <a:spLocks noChangeShapeType="1"/>
            </p:cNvSpPr>
            <p:nvPr/>
          </p:nvSpPr>
          <p:spPr bwMode="auto">
            <a:xfrm>
              <a:off x="2560" y="3905"/>
              <a:ext cx="472" cy="0"/>
            </a:xfrm>
            <a:prstGeom prst="line">
              <a:avLst/>
            </a:prstGeom>
            <a:noFill/>
            <a:ln w="38100">
              <a:solidFill>
                <a:srgbClr val="FF99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09299" name="Line 19"/>
            <p:cNvSpPr>
              <a:spLocks noChangeShapeType="1"/>
            </p:cNvSpPr>
            <p:nvPr/>
          </p:nvSpPr>
          <p:spPr bwMode="auto">
            <a:xfrm>
              <a:off x="3384" y="3905"/>
              <a:ext cx="472" cy="0"/>
            </a:xfrm>
            <a:prstGeom prst="line">
              <a:avLst/>
            </a:prstGeom>
            <a:noFill/>
            <a:ln w="38100">
              <a:solidFill>
                <a:srgbClr val="FF99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09300" name="Line 20"/>
            <p:cNvSpPr>
              <a:spLocks noChangeShapeType="1"/>
            </p:cNvSpPr>
            <p:nvPr/>
          </p:nvSpPr>
          <p:spPr bwMode="auto">
            <a:xfrm>
              <a:off x="4208" y="3905"/>
              <a:ext cx="472" cy="0"/>
            </a:xfrm>
            <a:prstGeom prst="line">
              <a:avLst/>
            </a:prstGeom>
            <a:noFill/>
            <a:ln w="38100">
              <a:solidFill>
                <a:srgbClr val="FF99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09301" name="Line 21"/>
            <p:cNvSpPr>
              <a:spLocks noChangeShapeType="1"/>
            </p:cNvSpPr>
            <p:nvPr/>
          </p:nvSpPr>
          <p:spPr bwMode="auto">
            <a:xfrm>
              <a:off x="4960" y="3905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09302" name="Line 22"/>
            <p:cNvSpPr>
              <a:spLocks noChangeShapeType="1"/>
            </p:cNvSpPr>
            <p:nvPr/>
          </p:nvSpPr>
          <p:spPr bwMode="auto">
            <a:xfrm flipV="1">
              <a:off x="2792" y="3545"/>
              <a:ext cx="0" cy="2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09303" name="Text Box 23"/>
            <p:cNvSpPr txBox="1">
              <a:spLocks noChangeArrowheads="1"/>
            </p:cNvSpPr>
            <p:nvPr/>
          </p:nvSpPr>
          <p:spPr bwMode="auto">
            <a:xfrm>
              <a:off x="5350" y="3777"/>
              <a:ext cx="18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0" i="1" dirty="0">
                  <a:latin typeface="Times New Roman" pitchFamily="18" charset="0"/>
                </a:rPr>
                <a:t>x</a:t>
              </a:r>
            </a:p>
          </p:txBody>
        </p:sp>
        <p:sp>
          <p:nvSpPr>
            <p:cNvPr id="609304" name="Text Box 24"/>
            <p:cNvSpPr txBox="1">
              <a:spLocks noChangeArrowheads="1"/>
            </p:cNvSpPr>
            <p:nvPr/>
          </p:nvSpPr>
          <p:spPr bwMode="auto">
            <a:xfrm>
              <a:off x="2710" y="3217"/>
              <a:ext cx="17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0" i="1" dirty="0">
                  <a:latin typeface="Times New Roman" pitchFamily="18" charset="0"/>
                </a:rPr>
                <a:t>z</a:t>
              </a:r>
            </a:p>
          </p:txBody>
        </p:sp>
        <p:sp>
          <p:nvSpPr>
            <p:cNvPr id="609305" name="Text Box 25"/>
            <p:cNvSpPr txBox="1">
              <a:spLocks noChangeArrowheads="1"/>
            </p:cNvSpPr>
            <p:nvPr/>
          </p:nvSpPr>
          <p:spPr bwMode="auto">
            <a:xfrm>
              <a:off x="1902" y="3625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0" i="1">
                  <a:latin typeface="Times New Roman" pitchFamily="18" charset="0"/>
                </a:rPr>
                <a:t>L</a:t>
              </a:r>
            </a:p>
          </p:txBody>
        </p:sp>
        <p:sp>
          <p:nvSpPr>
            <p:cNvPr id="609306" name="Line 26"/>
            <p:cNvSpPr>
              <a:spLocks noChangeShapeType="1"/>
            </p:cNvSpPr>
            <p:nvPr/>
          </p:nvSpPr>
          <p:spPr bwMode="auto">
            <a:xfrm>
              <a:off x="1152" y="4049"/>
              <a:ext cx="8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609319" name="Group 39"/>
            <p:cNvGrpSpPr>
              <a:grpSpLocks/>
            </p:cNvGrpSpPr>
            <p:nvPr/>
          </p:nvGrpSpPr>
          <p:grpSpPr bwMode="auto">
            <a:xfrm rot="251095" flipH="1">
              <a:off x="3192" y="3337"/>
              <a:ext cx="432" cy="328"/>
              <a:chOff x="1080" y="3209"/>
              <a:chExt cx="432" cy="328"/>
            </a:xfrm>
          </p:grpSpPr>
          <p:sp>
            <p:nvSpPr>
              <p:cNvPr id="609307" name="AutoShape 27"/>
              <p:cNvSpPr>
                <a:spLocks noChangeArrowheads="1"/>
              </p:cNvSpPr>
              <p:nvPr/>
            </p:nvSpPr>
            <p:spPr bwMode="auto">
              <a:xfrm rot="2139320">
                <a:off x="1080" y="3337"/>
                <a:ext cx="432" cy="112"/>
              </a:xfrm>
              <a:custGeom>
                <a:avLst/>
                <a:gdLst>
                  <a:gd name="G0" fmla="+- 16200 0 0"/>
                  <a:gd name="G1" fmla="+- 5400 0 0"/>
                  <a:gd name="G2" fmla="+- 21600 0 5400"/>
                  <a:gd name="G3" fmla="+- 10800 0 5400"/>
                  <a:gd name="G4" fmla="+- 21600 0 16200"/>
                  <a:gd name="G5" fmla="*/ G4 G3 10800"/>
                  <a:gd name="G6" fmla="+- 21600 0 G5"/>
                  <a:gd name="T0" fmla="*/ 16200 w 21600"/>
                  <a:gd name="T1" fmla="*/ 0 h 21600"/>
                  <a:gd name="T2" fmla="*/ 0 w 21600"/>
                  <a:gd name="T3" fmla="*/ 10800 h 21600"/>
                  <a:gd name="T4" fmla="*/ 16200 w 21600"/>
                  <a:gd name="T5" fmla="*/ 21600 h 21600"/>
                  <a:gd name="T6" fmla="*/ 21600 w 21600"/>
                  <a:gd name="T7" fmla="*/ 10800 h 21600"/>
                  <a:gd name="T8" fmla="*/ 17694720 60000 65536"/>
                  <a:gd name="T9" fmla="*/ 11796480 60000 65536"/>
                  <a:gd name="T10" fmla="*/ 5898240 60000 65536"/>
                  <a:gd name="T11" fmla="*/ 0 60000 65536"/>
                  <a:gd name="T12" fmla="*/ 3375 w 21600"/>
                  <a:gd name="T13" fmla="*/ G1 h 21600"/>
                  <a:gd name="T14" fmla="*/ G6 w 21600"/>
                  <a:gd name="T15" fmla="*/ G2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16200" y="0"/>
                    </a:moveTo>
                    <a:lnTo>
                      <a:pt x="16200" y="5400"/>
                    </a:lnTo>
                    <a:lnTo>
                      <a:pt x="3375" y="5400"/>
                    </a:lnTo>
                    <a:lnTo>
                      <a:pt x="3375" y="16200"/>
                    </a:lnTo>
                    <a:lnTo>
                      <a:pt x="16200" y="16200"/>
                    </a:lnTo>
                    <a:lnTo>
                      <a:pt x="16200" y="21600"/>
                    </a:lnTo>
                    <a:lnTo>
                      <a:pt x="21600" y="10800"/>
                    </a:lnTo>
                    <a:close/>
                  </a:path>
                  <a:path w="21600" h="21600">
                    <a:moveTo>
                      <a:pt x="1350" y="5400"/>
                    </a:moveTo>
                    <a:lnTo>
                      <a:pt x="1350" y="16200"/>
                    </a:lnTo>
                    <a:lnTo>
                      <a:pt x="2700" y="16200"/>
                    </a:lnTo>
                    <a:lnTo>
                      <a:pt x="2700" y="5400"/>
                    </a:lnTo>
                    <a:close/>
                  </a:path>
                  <a:path w="21600" h="21600">
                    <a:moveTo>
                      <a:pt x="0" y="5400"/>
                    </a:moveTo>
                    <a:lnTo>
                      <a:pt x="0" y="16200"/>
                    </a:lnTo>
                    <a:lnTo>
                      <a:pt x="675" y="16200"/>
                    </a:lnTo>
                    <a:lnTo>
                      <a:pt x="675" y="5400"/>
                    </a:lnTo>
                    <a:close/>
                  </a:path>
                </a:pathLst>
              </a:cu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09308" name="Line 28"/>
              <p:cNvSpPr>
                <a:spLocks noChangeShapeType="1"/>
              </p:cNvSpPr>
              <p:nvPr/>
            </p:nvSpPr>
            <p:spPr bwMode="auto">
              <a:xfrm flipH="1">
                <a:off x="1096" y="3209"/>
                <a:ext cx="208" cy="2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09309" name="Line 29"/>
              <p:cNvSpPr>
                <a:spLocks noChangeShapeType="1"/>
              </p:cNvSpPr>
              <p:nvPr/>
            </p:nvSpPr>
            <p:spPr bwMode="auto">
              <a:xfrm flipH="1">
                <a:off x="1152" y="3241"/>
                <a:ext cx="208" cy="2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09310" name="Line 30"/>
              <p:cNvSpPr>
                <a:spLocks noChangeShapeType="1"/>
              </p:cNvSpPr>
              <p:nvPr/>
            </p:nvSpPr>
            <p:spPr bwMode="auto">
              <a:xfrm flipH="1">
                <a:off x="1200" y="3289"/>
                <a:ext cx="208" cy="2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609318" name="Text Box 38"/>
            <p:cNvSpPr txBox="1">
              <a:spLocks noChangeArrowheads="1"/>
            </p:cNvSpPr>
            <p:nvPr/>
          </p:nvSpPr>
          <p:spPr bwMode="auto">
            <a:xfrm>
              <a:off x="1446" y="4089"/>
              <a:ext cx="1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0" i="1">
                  <a:latin typeface="Times New Roman" pitchFamily="18" charset="0"/>
                </a:rPr>
                <a:t>a</a:t>
              </a:r>
            </a:p>
          </p:txBody>
        </p:sp>
        <p:graphicFrame>
          <p:nvGraphicFramePr>
            <p:cNvPr id="609320" name="Object 40"/>
            <p:cNvGraphicFramePr>
              <a:graphicFrameLocks noChangeAspect="1"/>
            </p:cNvGraphicFramePr>
            <p:nvPr/>
          </p:nvGraphicFramePr>
          <p:xfrm>
            <a:off x="3784" y="3160"/>
            <a:ext cx="369" cy="245"/>
          </p:xfrm>
          <a:graphic>
            <a:graphicData uri="http://schemas.openxmlformats.org/presentationml/2006/ole">
              <p:oleObj spid="_x0000_s609320" name="Equation" r:id="rId6" imgW="380880" imgH="253800" progId="Equation.DSMT4">
                <p:embed/>
              </p:oleObj>
            </a:graphicData>
          </a:graphic>
        </p:graphicFrame>
      </p:grpSp>
      <p:sp>
        <p:nvSpPr>
          <p:cNvPr id="609323" name="Rectangle 43"/>
          <p:cNvSpPr>
            <a:spLocks noChangeArrowheads="1"/>
          </p:cNvSpPr>
          <p:nvPr/>
        </p:nvSpPr>
        <p:spPr bwMode="auto">
          <a:xfrm>
            <a:off x="2290763" y="0"/>
            <a:ext cx="4471987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3600" b="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2D FSS (cont.)</a:t>
            </a:r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5E1A2EF-E209-4D77-A52B-79AB08FA6EDA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0307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1030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1030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1031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10311" name="Text Box 7"/>
          <p:cNvSpPr txBox="1">
            <a:spLocks noChangeArrowheads="1"/>
          </p:cNvSpPr>
          <p:nvPr/>
        </p:nvSpPr>
        <p:spPr bwMode="auto">
          <a:xfrm>
            <a:off x="708025" y="1258888"/>
            <a:ext cx="418896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0" dirty="0">
                <a:solidFill>
                  <a:srgbClr val="0000FF"/>
                </a:solidFill>
              </a:rPr>
              <a:t>Boundary condition (PEC patches):</a:t>
            </a:r>
          </a:p>
        </p:txBody>
      </p:sp>
      <p:graphicFrame>
        <p:nvGraphicFramePr>
          <p:cNvPr id="610335" name="Object 31"/>
          <p:cNvGraphicFramePr>
            <a:graphicFrameLocks noChangeAspect="1"/>
          </p:cNvGraphicFramePr>
          <p:nvPr/>
        </p:nvGraphicFramePr>
        <p:xfrm>
          <a:off x="2724150" y="1979613"/>
          <a:ext cx="2968625" cy="947737"/>
        </p:xfrm>
        <a:graphic>
          <a:graphicData uri="http://schemas.openxmlformats.org/presentationml/2006/ole">
            <p:oleObj spid="_x0000_s610335" name="Equation" r:id="rId4" imgW="1587240" imgH="507960" progId="Equation.DSMT4">
              <p:embed/>
            </p:oleObj>
          </a:graphicData>
        </a:graphic>
      </p:graphicFrame>
      <p:graphicFrame>
        <p:nvGraphicFramePr>
          <p:cNvPr id="610336" name="Object 32"/>
          <p:cNvGraphicFramePr>
            <a:graphicFrameLocks noChangeAspect="1"/>
          </p:cNvGraphicFramePr>
          <p:nvPr/>
        </p:nvGraphicFramePr>
        <p:xfrm>
          <a:off x="6491288" y="2216150"/>
          <a:ext cx="1354137" cy="473075"/>
        </p:xfrm>
        <a:graphic>
          <a:graphicData uri="http://schemas.openxmlformats.org/presentationml/2006/ole">
            <p:oleObj spid="_x0000_s610336" name="Equation" r:id="rId5" imgW="723600" imgH="253800" progId="Equation.DSMT4">
              <p:embed/>
            </p:oleObj>
          </a:graphicData>
        </a:graphic>
      </p:graphicFrame>
      <p:sp>
        <p:nvSpPr>
          <p:cNvPr id="610337" name="Text Box 33"/>
          <p:cNvSpPr txBox="1">
            <a:spLocks noChangeArrowheads="1"/>
          </p:cNvSpPr>
          <p:nvPr/>
        </p:nvSpPr>
        <p:spPr bwMode="auto">
          <a:xfrm>
            <a:off x="2282825" y="3328988"/>
            <a:ext cx="39830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b="0" i="1" dirty="0">
                <a:latin typeface="Times New Roman" pitchFamily="18" charset="0"/>
              </a:rPr>
              <a:t>M</a:t>
            </a:r>
            <a:r>
              <a:rPr lang="en-US" sz="2000" b="0" baseline="-25000" dirty="0">
                <a:latin typeface="Times New Roman" pitchFamily="18" charset="0"/>
              </a:rPr>
              <a:t>0 </a:t>
            </a:r>
            <a:r>
              <a:rPr lang="en-US" sz="2000" b="0" dirty="0">
                <a:latin typeface="Times New Roman" pitchFamily="18" charset="0"/>
              </a:rPr>
              <a:t>= </a:t>
            </a:r>
            <a:r>
              <a:rPr lang="en-US" b="0" dirty="0"/>
              <a:t>metal</a:t>
            </a:r>
            <a:r>
              <a:rPr lang="en-US" sz="2000" b="0" dirty="0"/>
              <a:t> surface of</a:t>
            </a:r>
            <a:r>
              <a:rPr lang="en-US" sz="2000" b="0" dirty="0">
                <a:latin typeface="Times New Roman" pitchFamily="18" charset="0"/>
              </a:rPr>
              <a:t> (0,0) </a:t>
            </a:r>
            <a:r>
              <a:rPr lang="en-US" sz="2000" b="0" dirty="0"/>
              <a:t>patch</a:t>
            </a:r>
            <a:r>
              <a:rPr lang="en-US" sz="2000" b="0" dirty="0">
                <a:latin typeface="Times New Roman" pitchFamily="18" charset="0"/>
              </a:rPr>
              <a:t> </a:t>
            </a:r>
            <a:endParaRPr lang="en-US" sz="2000" b="0" baseline="-25000" dirty="0">
              <a:latin typeface="Times New Roman" pitchFamily="18" charset="0"/>
            </a:endParaRPr>
          </a:p>
        </p:txBody>
      </p:sp>
      <p:grpSp>
        <p:nvGrpSpPr>
          <p:cNvPr id="610340" name="Group 36"/>
          <p:cNvGrpSpPr>
            <a:grpSpLocks/>
          </p:cNvGrpSpPr>
          <p:nvPr/>
        </p:nvGrpSpPr>
        <p:grpSpPr bwMode="auto">
          <a:xfrm>
            <a:off x="838200" y="4397375"/>
            <a:ext cx="7851775" cy="1939925"/>
            <a:chOff x="528" y="2770"/>
            <a:chExt cx="4946" cy="1222"/>
          </a:xfrm>
        </p:grpSpPr>
        <p:sp>
          <p:nvSpPr>
            <p:cNvPr id="610316" name="Line 12"/>
            <p:cNvSpPr>
              <a:spLocks noChangeShapeType="1"/>
            </p:cNvSpPr>
            <p:nvPr/>
          </p:nvSpPr>
          <p:spPr bwMode="auto">
            <a:xfrm>
              <a:off x="528" y="3577"/>
              <a:ext cx="425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0317" name="Line 13"/>
            <p:cNvSpPr>
              <a:spLocks noChangeShapeType="1"/>
            </p:cNvSpPr>
            <p:nvPr/>
          </p:nvSpPr>
          <p:spPr bwMode="auto">
            <a:xfrm>
              <a:off x="880" y="3577"/>
              <a:ext cx="472" cy="0"/>
            </a:xfrm>
            <a:prstGeom prst="line">
              <a:avLst/>
            </a:prstGeom>
            <a:noFill/>
            <a:ln w="38100">
              <a:solidFill>
                <a:srgbClr val="FF99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0318" name="Line 14"/>
            <p:cNvSpPr>
              <a:spLocks noChangeShapeType="1"/>
            </p:cNvSpPr>
            <p:nvPr/>
          </p:nvSpPr>
          <p:spPr bwMode="auto">
            <a:xfrm>
              <a:off x="1696" y="3577"/>
              <a:ext cx="472" cy="0"/>
            </a:xfrm>
            <a:prstGeom prst="line">
              <a:avLst/>
            </a:prstGeom>
            <a:noFill/>
            <a:ln w="38100">
              <a:solidFill>
                <a:srgbClr val="FF99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0319" name="Line 15"/>
            <p:cNvSpPr>
              <a:spLocks noChangeShapeType="1"/>
            </p:cNvSpPr>
            <p:nvPr/>
          </p:nvSpPr>
          <p:spPr bwMode="auto">
            <a:xfrm>
              <a:off x="2504" y="3577"/>
              <a:ext cx="472" cy="0"/>
            </a:xfrm>
            <a:prstGeom prst="line">
              <a:avLst/>
            </a:prstGeom>
            <a:noFill/>
            <a:ln w="38100">
              <a:solidFill>
                <a:srgbClr val="FF99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0320" name="Line 16"/>
            <p:cNvSpPr>
              <a:spLocks noChangeShapeType="1"/>
            </p:cNvSpPr>
            <p:nvPr/>
          </p:nvSpPr>
          <p:spPr bwMode="auto">
            <a:xfrm>
              <a:off x="3328" y="3577"/>
              <a:ext cx="472" cy="0"/>
            </a:xfrm>
            <a:prstGeom prst="line">
              <a:avLst/>
            </a:prstGeom>
            <a:noFill/>
            <a:ln w="38100">
              <a:solidFill>
                <a:srgbClr val="FF99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0321" name="Line 17"/>
            <p:cNvSpPr>
              <a:spLocks noChangeShapeType="1"/>
            </p:cNvSpPr>
            <p:nvPr/>
          </p:nvSpPr>
          <p:spPr bwMode="auto">
            <a:xfrm>
              <a:off x="4152" y="3577"/>
              <a:ext cx="472" cy="0"/>
            </a:xfrm>
            <a:prstGeom prst="line">
              <a:avLst/>
            </a:prstGeom>
            <a:noFill/>
            <a:ln w="38100">
              <a:solidFill>
                <a:srgbClr val="FF99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0322" name="Line 18"/>
            <p:cNvSpPr>
              <a:spLocks noChangeShapeType="1"/>
            </p:cNvSpPr>
            <p:nvPr/>
          </p:nvSpPr>
          <p:spPr bwMode="auto">
            <a:xfrm>
              <a:off x="4904" y="3577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0323" name="Line 19"/>
            <p:cNvSpPr>
              <a:spLocks noChangeShapeType="1"/>
            </p:cNvSpPr>
            <p:nvPr/>
          </p:nvSpPr>
          <p:spPr bwMode="auto">
            <a:xfrm flipV="1">
              <a:off x="2736" y="3193"/>
              <a:ext cx="0" cy="2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0324" name="Text Box 20"/>
            <p:cNvSpPr txBox="1">
              <a:spLocks noChangeArrowheads="1"/>
            </p:cNvSpPr>
            <p:nvPr/>
          </p:nvSpPr>
          <p:spPr bwMode="auto">
            <a:xfrm>
              <a:off x="5294" y="3449"/>
              <a:ext cx="18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0" i="1" dirty="0">
                  <a:latin typeface="Times New Roman" pitchFamily="18" charset="0"/>
                </a:rPr>
                <a:t>x</a:t>
              </a:r>
            </a:p>
          </p:txBody>
        </p:sp>
        <p:sp>
          <p:nvSpPr>
            <p:cNvPr id="610325" name="Text Box 21"/>
            <p:cNvSpPr txBox="1">
              <a:spLocks noChangeArrowheads="1"/>
            </p:cNvSpPr>
            <p:nvPr/>
          </p:nvSpPr>
          <p:spPr bwMode="auto">
            <a:xfrm>
              <a:off x="2646" y="2833"/>
              <a:ext cx="17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0" i="1" dirty="0">
                  <a:latin typeface="Times New Roman" pitchFamily="18" charset="0"/>
                </a:rPr>
                <a:t>z</a:t>
              </a:r>
            </a:p>
          </p:txBody>
        </p:sp>
        <p:sp>
          <p:nvSpPr>
            <p:cNvPr id="610326" name="Text Box 22"/>
            <p:cNvSpPr txBox="1">
              <a:spLocks noChangeArrowheads="1"/>
            </p:cNvSpPr>
            <p:nvPr/>
          </p:nvSpPr>
          <p:spPr bwMode="auto">
            <a:xfrm>
              <a:off x="1846" y="3297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0" i="1">
                  <a:latin typeface="Times New Roman" pitchFamily="18" charset="0"/>
                </a:rPr>
                <a:t>L</a:t>
              </a:r>
            </a:p>
          </p:txBody>
        </p:sp>
        <p:sp>
          <p:nvSpPr>
            <p:cNvPr id="610327" name="Line 23"/>
            <p:cNvSpPr>
              <a:spLocks noChangeShapeType="1"/>
            </p:cNvSpPr>
            <p:nvPr/>
          </p:nvSpPr>
          <p:spPr bwMode="auto">
            <a:xfrm>
              <a:off x="1096" y="3721"/>
              <a:ext cx="8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610328" name="Group 24"/>
            <p:cNvGrpSpPr>
              <a:grpSpLocks/>
            </p:cNvGrpSpPr>
            <p:nvPr/>
          </p:nvGrpSpPr>
          <p:grpSpPr bwMode="auto">
            <a:xfrm rot="251095" flipH="1">
              <a:off x="3136" y="3009"/>
              <a:ext cx="432" cy="328"/>
              <a:chOff x="1080" y="3209"/>
              <a:chExt cx="432" cy="328"/>
            </a:xfrm>
          </p:grpSpPr>
          <p:sp>
            <p:nvSpPr>
              <p:cNvPr id="610329" name="AutoShape 25"/>
              <p:cNvSpPr>
                <a:spLocks noChangeArrowheads="1"/>
              </p:cNvSpPr>
              <p:nvPr/>
            </p:nvSpPr>
            <p:spPr bwMode="auto">
              <a:xfrm rot="2139320">
                <a:off x="1080" y="3337"/>
                <a:ext cx="432" cy="112"/>
              </a:xfrm>
              <a:custGeom>
                <a:avLst/>
                <a:gdLst>
                  <a:gd name="G0" fmla="+- 16200 0 0"/>
                  <a:gd name="G1" fmla="+- 5400 0 0"/>
                  <a:gd name="G2" fmla="+- 21600 0 5400"/>
                  <a:gd name="G3" fmla="+- 10800 0 5400"/>
                  <a:gd name="G4" fmla="+- 21600 0 16200"/>
                  <a:gd name="G5" fmla="*/ G4 G3 10800"/>
                  <a:gd name="G6" fmla="+- 21600 0 G5"/>
                  <a:gd name="T0" fmla="*/ 16200 w 21600"/>
                  <a:gd name="T1" fmla="*/ 0 h 21600"/>
                  <a:gd name="T2" fmla="*/ 0 w 21600"/>
                  <a:gd name="T3" fmla="*/ 10800 h 21600"/>
                  <a:gd name="T4" fmla="*/ 16200 w 21600"/>
                  <a:gd name="T5" fmla="*/ 21600 h 21600"/>
                  <a:gd name="T6" fmla="*/ 21600 w 21600"/>
                  <a:gd name="T7" fmla="*/ 10800 h 21600"/>
                  <a:gd name="T8" fmla="*/ 17694720 60000 65536"/>
                  <a:gd name="T9" fmla="*/ 11796480 60000 65536"/>
                  <a:gd name="T10" fmla="*/ 5898240 60000 65536"/>
                  <a:gd name="T11" fmla="*/ 0 60000 65536"/>
                  <a:gd name="T12" fmla="*/ 3375 w 21600"/>
                  <a:gd name="T13" fmla="*/ G1 h 21600"/>
                  <a:gd name="T14" fmla="*/ G6 w 21600"/>
                  <a:gd name="T15" fmla="*/ G2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16200" y="0"/>
                    </a:moveTo>
                    <a:lnTo>
                      <a:pt x="16200" y="5400"/>
                    </a:lnTo>
                    <a:lnTo>
                      <a:pt x="3375" y="5400"/>
                    </a:lnTo>
                    <a:lnTo>
                      <a:pt x="3375" y="16200"/>
                    </a:lnTo>
                    <a:lnTo>
                      <a:pt x="16200" y="16200"/>
                    </a:lnTo>
                    <a:lnTo>
                      <a:pt x="16200" y="21600"/>
                    </a:lnTo>
                    <a:lnTo>
                      <a:pt x="21600" y="10800"/>
                    </a:lnTo>
                    <a:close/>
                  </a:path>
                  <a:path w="21600" h="21600">
                    <a:moveTo>
                      <a:pt x="1350" y="5400"/>
                    </a:moveTo>
                    <a:lnTo>
                      <a:pt x="1350" y="16200"/>
                    </a:lnTo>
                    <a:lnTo>
                      <a:pt x="2700" y="16200"/>
                    </a:lnTo>
                    <a:lnTo>
                      <a:pt x="2700" y="5400"/>
                    </a:lnTo>
                    <a:close/>
                  </a:path>
                  <a:path w="21600" h="21600">
                    <a:moveTo>
                      <a:pt x="0" y="5400"/>
                    </a:moveTo>
                    <a:lnTo>
                      <a:pt x="0" y="16200"/>
                    </a:lnTo>
                    <a:lnTo>
                      <a:pt x="675" y="16200"/>
                    </a:lnTo>
                    <a:lnTo>
                      <a:pt x="675" y="5400"/>
                    </a:lnTo>
                    <a:close/>
                  </a:path>
                </a:pathLst>
              </a:cu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0330" name="Line 26"/>
              <p:cNvSpPr>
                <a:spLocks noChangeShapeType="1"/>
              </p:cNvSpPr>
              <p:nvPr/>
            </p:nvSpPr>
            <p:spPr bwMode="auto">
              <a:xfrm flipH="1">
                <a:off x="1096" y="3209"/>
                <a:ext cx="208" cy="2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0331" name="Line 27"/>
              <p:cNvSpPr>
                <a:spLocks noChangeShapeType="1"/>
              </p:cNvSpPr>
              <p:nvPr/>
            </p:nvSpPr>
            <p:spPr bwMode="auto">
              <a:xfrm flipH="1">
                <a:off x="1152" y="3241"/>
                <a:ext cx="208" cy="2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0332" name="Line 28"/>
              <p:cNvSpPr>
                <a:spLocks noChangeShapeType="1"/>
              </p:cNvSpPr>
              <p:nvPr/>
            </p:nvSpPr>
            <p:spPr bwMode="auto">
              <a:xfrm flipH="1">
                <a:off x="1200" y="3289"/>
                <a:ext cx="208" cy="2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610333" name="Text Box 29"/>
            <p:cNvSpPr txBox="1">
              <a:spLocks noChangeArrowheads="1"/>
            </p:cNvSpPr>
            <p:nvPr/>
          </p:nvSpPr>
          <p:spPr bwMode="auto">
            <a:xfrm>
              <a:off x="1390" y="3761"/>
              <a:ext cx="1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0" i="1">
                  <a:latin typeface="Times New Roman" pitchFamily="18" charset="0"/>
                </a:rPr>
                <a:t>a</a:t>
              </a:r>
            </a:p>
          </p:txBody>
        </p:sp>
        <p:graphicFrame>
          <p:nvGraphicFramePr>
            <p:cNvPr id="610334" name="Object 30"/>
            <p:cNvGraphicFramePr>
              <a:graphicFrameLocks noChangeAspect="1"/>
            </p:cNvGraphicFramePr>
            <p:nvPr/>
          </p:nvGraphicFramePr>
          <p:xfrm>
            <a:off x="3728" y="2770"/>
            <a:ext cx="462" cy="307"/>
          </p:xfrm>
          <a:graphic>
            <a:graphicData uri="http://schemas.openxmlformats.org/presentationml/2006/ole">
              <p:oleObj spid="_x0000_s610334" name="Equation" r:id="rId6" imgW="380880" imgH="253800" progId="Equation.DSMT4">
                <p:embed/>
              </p:oleObj>
            </a:graphicData>
          </a:graphic>
        </p:graphicFrame>
        <p:sp>
          <p:nvSpPr>
            <p:cNvPr id="610338" name="Text Box 34"/>
            <p:cNvSpPr txBox="1">
              <a:spLocks noChangeArrowheads="1"/>
            </p:cNvSpPr>
            <p:nvPr/>
          </p:nvSpPr>
          <p:spPr bwMode="auto">
            <a:xfrm>
              <a:off x="2590" y="3657"/>
              <a:ext cx="349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2000" b="0" i="1">
                  <a:latin typeface="Times New Roman" pitchFamily="18" charset="0"/>
                </a:rPr>
                <a:t>M</a:t>
              </a:r>
              <a:r>
                <a:rPr lang="en-US" sz="2000" b="0" baseline="-25000">
                  <a:latin typeface="Times New Roman" pitchFamily="18" charset="0"/>
                </a:rPr>
                <a:t>0</a:t>
              </a:r>
            </a:p>
          </p:txBody>
        </p:sp>
      </p:grpSp>
      <p:sp>
        <p:nvSpPr>
          <p:cNvPr id="610341" name="Rectangle 37"/>
          <p:cNvSpPr>
            <a:spLocks noChangeArrowheads="1"/>
          </p:cNvSpPr>
          <p:nvPr/>
        </p:nvSpPr>
        <p:spPr bwMode="auto">
          <a:xfrm>
            <a:off x="2430463" y="0"/>
            <a:ext cx="4471987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3600" b="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2D FSS (cont.)</a:t>
            </a:r>
          </a:p>
        </p:txBody>
      </p:sp>
      <p:sp>
        <p:nvSpPr>
          <p:cNvPr id="32" name="Slide Number Placeholder 3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5E1A2EF-E209-4D77-A52B-79AB08FA6EDA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2355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1235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1235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1235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12359" name="Text Box 7"/>
          <p:cNvSpPr txBox="1">
            <a:spLocks noChangeArrowheads="1"/>
          </p:cNvSpPr>
          <p:nvPr/>
        </p:nvSpPr>
        <p:spPr bwMode="auto">
          <a:xfrm>
            <a:off x="619125" y="966788"/>
            <a:ext cx="378821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0" dirty="0" err="1">
                <a:solidFill>
                  <a:srgbClr val="0000FF"/>
                </a:solidFill>
              </a:rPr>
              <a:t>Orthogonality</a:t>
            </a:r>
            <a:r>
              <a:rPr lang="en-US" sz="2000" b="0" dirty="0">
                <a:solidFill>
                  <a:srgbClr val="0000FF"/>
                </a:solidFill>
              </a:rPr>
              <a:t> of Floquet waves:</a:t>
            </a:r>
          </a:p>
        </p:txBody>
      </p:sp>
      <p:graphicFrame>
        <p:nvGraphicFramePr>
          <p:cNvPr id="612384" name="Object 32"/>
          <p:cNvGraphicFramePr>
            <a:graphicFrameLocks noChangeAspect="1"/>
          </p:cNvGraphicFramePr>
          <p:nvPr/>
        </p:nvGraphicFramePr>
        <p:xfrm>
          <a:off x="962025" y="1534607"/>
          <a:ext cx="6911975" cy="1868993"/>
        </p:xfrm>
        <a:graphic>
          <a:graphicData uri="http://schemas.openxmlformats.org/presentationml/2006/ole">
            <p:oleObj spid="_x0000_s612384" name="Equation" r:id="rId4" imgW="3746160" imgH="1015920" progId="Equation.DSMT4">
              <p:embed/>
            </p:oleObj>
          </a:graphicData>
        </a:graphic>
      </p:graphicFrame>
      <p:grpSp>
        <p:nvGrpSpPr>
          <p:cNvPr id="612399" name="Group 47"/>
          <p:cNvGrpSpPr>
            <a:grpSpLocks/>
          </p:cNvGrpSpPr>
          <p:nvPr/>
        </p:nvGrpSpPr>
        <p:grpSpPr bwMode="auto">
          <a:xfrm>
            <a:off x="863600" y="3316288"/>
            <a:ext cx="4867275" cy="3160712"/>
            <a:chOff x="544" y="2089"/>
            <a:chExt cx="3066" cy="1991"/>
          </a:xfrm>
        </p:grpSpPr>
        <p:sp>
          <p:nvSpPr>
            <p:cNvPr id="612390" name="Rectangle 38"/>
            <p:cNvSpPr>
              <a:spLocks noChangeArrowheads="1"/>
            </p:cNvSpPr>
            <p:nvPr/>
          </p:nvSpPr>
          <p:spPr bwMode="auto">
            <a:xfrm>
              <a:off x="968" y="2753"/>
              <a:ext cx="1696" cy="936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2385" name="Rectangle 33"/>
            <p:cNvSpPr>
              <a:spLocks noChangeArrowheads="1"/>
            </p:cNvSpPr>
            <p:nvPr/>
          </p:nvSpPr>
          <p:spPr bwMode="auto">
            <a:xfrm>
              <a:off x="1328" y="3001"/>
              <a:ext cx="920" cy="456"/>
            </a:xfrm>
            <a:prstGeom prst="rect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2386" name="Line 34"/>
            <p:cNvSpPr>
              <a:spLocks noChangeShapeType="1"/>
            </p:cNvSpPr>
            <p:nvPr/>
          </p:nvSpPr>
          <p:spPr bwMode="auto">
            <a:xfrm>
              <a:off x="544" y="3217"/>
              <a:ext cx="277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2387" name="Line 35"/>
            <p:cNvSpPr>
              <a:spLocks noChangeShapeType="1"/>
            </p:cNvSpPr>
            <p:nvPr/>
          </p:nvSpPr>
          <p:spPr bwMode="auto">
            <a:xfrm flipV="1">
              <a:off x="1800" y="2393"/>
              <a:ext cx="0" cy="15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2388" name="Text Box 36"/>
            <p:cNvSpPr txBox="1">
              <a:spLocks noChangeArrowheads="1"/>
            </p:cNvSpPr>
            <p:nvPr/>
          </p:nvSpPr>
          <p:spPr bwMode="auto">
            <a:xfrm>
              <a:off x="3430" y="3097"/>
              <a:ext cx="18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0" i="1" dirty="0">
                  <a:latin typeface="Times New Roman" pitchFamily="18" charset="0"/>
                </a:rPr>
                <a:t>x</a:t>
              </a:r>
            </a:p>
          </p:txBody>
        </p:sp>
        <p:sp>
          <p:nvSpPr>
            <p:cNvPr id="612389" name="Text Box 37"/>
            <p:cNvSpPr txBox="1">
              <a:spLocks noChangeArrowheads="1"/>
            </p:cNvSpPr>
            <p:nvPr/>
          </p:nvSpPr>
          <p:spPr bwMode="auto">
            <a:xfrm flipH="1">
              <a:off x="1738" y="2089"/>
              <a:ext cx="28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b="0" i="1" dirty="0">
                  <a:latin typeface="Times New Roman" pitchFamily="18" charset="0"/>
                </a:rPr>
                <a:t>y</a:t>
              </a:r>
            </a:p>
          </p:txBody>
        </p:sp>
        <p:sp>
          <p:nvSpPr>
            <p:cNvPr id="612391" name="Text Box 39"/>
            <p:cNvSpPr txBox="1">
              <a:spLocks noChangeArrowheads="1"/>
            </p:cNvSpPr>
            <p:nvPr/>
          </p:nvSpPr>
          <p:spPr bwMode="auto">
            <a:xfrm>
              <a:off x="2822" y="2571"/>
              <a:ext cx="27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b="0" i="1">
                  <a:latin typeface="Times New Roman" pitchFamily="18" charset="0"/>
                </a:rPr>
                <a:t>S</a:t>
              </a:r>
              <a:r>
                <a:rPr lang="en-US" sz="2400" b="0" baseline="-25000">
                  <a:latin typeface="Times New Roman" pitchFamily="18" charset="0"/>
                </a:rPr>
                <a:t>0</a:t>
              </a:r>
            </a:p>
          </p:txBody>
        </p:sp>
        <p:sp>
          <p:nvSpPr>
            <p:cNvPr id="612392" name="Text Box 40"/>
            <p:cNvSpPr txBox="1">
              <a:spLocks noChangeArrowheads="1"/>
            </p:cNvSpPr>
            <p:nvPr/>
          </p:nvSpPr>
          <p:spPr bwMode="auto">
            <a:xfrm>
              <a:off x="1894" y="3441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0" i="1">
                  <a:latin typeface="Times New Roman" pitchFamily="18" charset="0"/>
                </a:rPr>
                <a:t>L</a:t>
              </a:r>
            </a:p>
          </p:txBody>
        </p:sp>
        <p:sp>
          <p:nvSpPr>
            <p:cNvPr id="612393" name="Text Box 41"/>
            <p:cNvSpPr txBox="1">
              <a:spLocks noChangeArrowheads="1"/>
            </p:cNvSpPr>
            <p:nvPr/>
          </p:nvSpPr>
          <p:spPr bwMode="auto">
            <a:xfrm>
              <a:off x="1086" y="2937"/>
              <a:ext cx="23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0" i="1">
                  <a:latin typeface="Times New Roman" pitchFamily="18" charset="0"/>
                </a:rPr>
                <a:t>W</a:t>
              </a:r>
            </a:p>
          </p:txBody>
        </p:sp>
        <p:sp>
          <p:nvSpPr>
            <p:cNvPr id="612394" name="Text Box 42"/>
            <p:cNvSpPr txBox="1">
              <a:spLocks noChangeArrowheads="1"/>
            </p:cNvSpPr>
            <p:nvPr/>
          </p:nvSpPr>
          <p:spPr bwMode="auto">
            <a:xfrm>
              <a:off x="1902" y="3849"/>
              <a:ext cx="1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0" i="1">
                  <a:latin typeface="Times New Roman" pitchFamily="18" charset="0"/>
                </a:rPr>
                <a:t>a</a:t>
              </a:r>
            </a:p>
          </p:txBody>
        </p:sp>
        <p:sp>
          <p:nvSpPr>
            <p:cNvPr id="612395" name="Text Box 43"/>
            <p:cNvSpPr txBox="1">
              <a:spLocks noChangeArrowheads="1"/>
            </p:cNvSpPr>
            <p:nvPr/>
          </p:nvSpPr>
          <p:spPr bwMode="auto">
            <a:xfrm>
              <a:off x="558" y="2873"/>
              <a:ext cx="1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0" i="1">
                  <a:latin typeface="Times New Roman" pitchFamily="18" charset="0"/>
                </a:rPr>
                <a:t>b</a:t>
              </a:r>
            </a:p>
          </p:txBody>
        </p:sp>
      </p:grpSp>
      <p:graphicFrame>
        <p:nvGraphicFramePr>
          <p:cNvPr id="612397" name="Object 45"/>
          <p:cNvGraphicFramePr>
            <a:graphicFrameLocks noChangeAspect="1"/>
          </p:cNvGraphicFramePr>
          <p:nvPr/>
        </p:nvGraphicFramePr>
        <p:xfrm>
          <a:off x="5629275" y="4433888"/>
          <a:ext cx="2873375" cy="331787"/>
        </p:xfrm>
        <a:graphic>
          <a:graphicData uri="http://schemas.openxmlformats.org/presentationml/2006/ole">
            <p:oleObj spid="_x0000_s612397" name="Equation" r:id="rId5" imgW="1536480" imgH="177480" progId="Equation.DSMT4">
              <p:embed/>
            </p:oleObj>
          </a:graphicData>
        </a:graphic>
      </p:graphicFrame>
      <p:sp>
        <p:nvSpPr>
          <p:cNvPr id="612398" name="Text Box 46"/>
          <p:cNvSpPr txBox="1">
            <a:spLocks noChangeArrowheads="1"/>
          </p:cNvSpPr>
          <p:nvPr/>
        </p:nvSpPr>
        <p:spPr bwMode="auto">
          <a:xfrm>
            <a:off x="2981325" y="4727575"/>
            <a:ext cx="4778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0" i="1">
                <a:latin typeface="Times New Roman" pitchFamily="18" charset="0"/>
              </a:rPr>
              <a:t>M</a:t>
            </a:r>
            <a:r>
              <a:rPr lang="en-US" sz="2000" b="0" baseline="-25000">
                <a:latin typeface="Times New Roman" pitchFamily="18" charset="0"/>
              </a:rPr>
              <a:t>0</a:t>
            </a:r>
          </a:p>
        </p:txBody>
      </p:sp>
      <p:graphicFrame>
        <p:nvGraphicFramePr>
          <p:cNvPr id="612400" name="Object 48"/>
          <p:cNvGraphicFramePr>
            <a:graphicFrameLocks noChangeAspect="1"/>
          </p:cNvGraphicFramePr>
          <p:nvPr/>
        </p:nvGraphicFramePr>
        <p:xfrm>
          <a:off x="6316663" y="3929063"/>
          <a:ext cx="1497012" cy="427037"/>
        </p:xfrm>
        <a:graphic>
          <a:graphicData uri="http://schemas.openxmlformats.org/presentationml/2006/ole">
            <p:oleObj spid="_x0000_s612400" name="Equation" r:id="rId6" imgW="799920" imgH="228600" progId="Equation.DSMT4">
              <p:embed/>
            </p:oleObj>
          </a:graphicData>
        </a:graphic>
      </p:graphicFrame>
      <p:sp>
        <p:nvSpPr>
          <p:cNvPr id="612401" name="Rectangle 49"/>
          <p:cNvSpPr>
            <a:spLocks noChangeArrowheads="1"/>
          </p:cNvSpPr>
          <p:nvPr/>
        </p:nvSpPr>
        <p:spPr bwMode="auto">
          <a:xfrm>
            <a:off x="2354263" y="0"/>
            <a:ext cx="4471987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3600" b="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2D FSS (cont.)</a:t>
            </a:r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5E1A2EF-E209-4D77-A52B-79AB08FA6EDA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1331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1133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1133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1133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11335" name="Text Box 7"/>
          <p:cNvSpPr txBox="1">
            <a:spLocks noChangeArrowheads="1"/>
          </p:cNvSpPr>
          <p:nvPr/>
        </p:nvSpPr>
        <p:spPr bwMode="auto">
          <a:xfrm>
            <a:off x="365125" y="2032000"/>
            <a:ext cx="70945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/>
            <a:r>
              <a:rPr lang="en-US" sz="2000" b="0" dirty="0">
                <a:solidFill>
                  <a:srgbClr val="0000FF"/>
                </a:solidFill>
              </a:rPr>
              <a:t> (1) Expand current on </a:t>
            </a:r>
            <a:r>
              <a:rPr lang="en-US" sz="2000" b="0" dirty="0">
                <a:solidFill>
                  <a:srgbClr val="0000FF"/>
                </a:solidFill>
                <a:latin typeface="Times New Roman" pitchFamily="18" charset="0"/>
              </a:rPr>
              <a:t>(0,0)</a:t>
            </a:r>
            <a:r>
              <a:rPr lang="en-US" sz="2000" b="0" dirty="0">
                <a:solidFill>
                  <a:srgbClr val="0000FF"/>
                </a:solidFill>
              </a:rPr>
              <a:t> patch in terms of basis functions: </a:t>
            </a:r>
          </a:p>
        </p:txBody>
      </p:sp>
      <p:graphicFrame>
        <p:nvGraphicFramePr>
          <p:cNvPr id="611360" name="Object 32"/>
          <p:cNvGraphicFramePr>
            <a:graphicFrameLocks noChangeAspect="1"/>
          </p:cNvGraphicFramePr>
          <p:nvPr/>
        </p:nvGraphicFramePr>
        <p:xfrm>
          <a:off x="2592388" y="2547938"/>
          <a:ext cx="2874962" cy="828675"/>
        </p:xfrm>
        <a:graphic>
          <a:graphicData uri="http://schemas.openxmlformats.org/presentationml/2006/ole">
            <p:oleObj spid="_x0000_s611360" name="Equation" r:id="rId4" imgW="1536480" imgH="444240" progId="Equation.DSMT4">
              <p:embed/>
            </p:oleObj>
          </a:graphicData>
        </a:graphic>
      </p:graphicFrame>
      <p:sp>
        <p:nvSpPr>
          <p:cNvPr id="611361" name="Text Box 33"/>
          <p:cNvSpPr txBox="1">
            <a:spLocks noChangeArrowheads="1"/>
          </p:cNvSpPr>
          <p:nvPr/>
        </p:nvSpPr>
        <p:spPr bwMode="auto">
          <a:xfrm>
            <a:off x="2308225" y="1128713"/>
            <a:ext cx="40100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/>
              <a:t>OUTLINE OF SOLUTION STEPS</a:t>
            </a:r>
          </a:p>
        </p:txBody>
      </p:sp>
      <p:graphicFrame>
        <p:nvGraphicFramePr>
          <p:cNvPr id="611362" name="Object 34"/>
          <p:cNvGraphicFramePr>
            <a:graphicFrameLocks noChangeAspect="1"/>
          </p:cNvGraphicFramePr>
          <p:nvPr/>
        </p:nvGraphicFramePr>
        <p:xfrm>
          <a:off x="6270625" y="2749550"/>
          <a:ext cx="1235075" cy="473075"/>
        </p:xfrm>
        <a:graphic>
          <a:graphicData uri="http://schemas.openxmlformats.org/presentationml/2006/ole">
            <p:oleObj spid="_x0000_s611362" name="Equation" r:id="rId5" imgW="660240" imgH="253800" progId="Equation.DSMT4">
              <p:embed/>
            </p:oleObj>
          </a:graphicData>
        </a:graphic>
      </p:graphicFrame>
      <p:sp>
        <p:nvSpPr>
          <p:cNvPr id="611363" name="Text Box 35"/>
          <p:cNvSpPr txBox="1">
            <a:spLocks noChangeArrowheads="1"/>
          </p:cNvSpPr>
          <p:nvPr/>
        </p:nvSpPr>
        <p:spPr bwMode="auto">
          <a:xfrm>
            <a:off x="361950" y="3836988"/>
            <a:ext cx="8523288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520700" indent="-520700"/>
            <a:r>
              <a:rPr lang="en-US" sz="2000" b="0" dirty="0">
                <a:solidFill>
                  <a:srgbClr val="0000FF"/>
                </a:solidFill>
              </a:rPr>
              <a:t> (2) Express the unknown Floquet coefficients </a:t>
            </a:r>
            <a:r>
              <a:rPr lang="en-US" sz="2000" b="0" i="1" dirty="0" err="1">
                <a:solidFill>
                  <a:srgbClr val="0000FF"/>
                </a:solidFill>
                <a:latin typeface="Times New Roman" pitchFamily="18" charset="0"/>
              </a:rPr>
              <a:t>A</a:t>
            </a:r>
            <a:r>
              <a:rPr lang="en-US" sz="2000" b="0" i="1" baseline="-25000" dirty="0" err="1">
                <a:solidFill>
                  <a:srgbClr val="0000FF"/>
                </a:solidFill>
                <a:latin typeface="Times New Roman" pitchFamily="18" charset="0"/>
              </a:rPr>
              <a:t>mn</a:t>
            </a:r>
            <a:r>
              <a:rPr lang="en-US" sz="2000" b="0" dirty="0">
                <a:solidFill>
                  <a:srgbClr val="0000FF"/>
                </a:solidFill>
              </a:rPr>
              <a:t>, </a:t>
            </a:r>
            <a:r>
              <a:rPr lang="en-US" sz="2000" b="0" i="1" dirty="0" err="1">
                <a:solidFill>
                  <a:srgbClr val="0000FF"/>
                </a:solidFill>
                <a:latin typeface="Times New Roman" pitchFamily="18" charset="0"/>
              </a:rPr>
              <a:t>B</a:t>
            </a:r>
            <a:r>
              <a:rPr lang="en-US" sz="2000" b="0" i="1" baseline="-25000" dirty="0" err="1">
                <a:solidFill>
                  <a:srgbClr val="0000FF"/>
                </a:solidFill>
                <a:latin typeface="Times New Roman" pitchFamily="18" charset="0"/>
              </a:rPr>
              <a:t>mn</a:t>
            </a:r>
            <a:r>
              <a:rPr lang="en-US" sz="2000" b="0" dirty="0">
                <a:solidFill>
                  <a:srgbClr val="0000FF"/>
                </a:solidFill>
              </a:rPr>
              <a:t>, </a:t>
            </a:r>
            <a:r>
              <a:rPr lang="en-US" sz="2000" b="0" i="1" dirty="0" err="1">
                <a:solidFill>
                  <a:srgbClr val="0000FF"/>
                </a:solidFill>
                <a:latin typeface="Times New Roman" pitchFamily="18" charset="0"/>
              </a:rPr>
              <a:t>C</a:t>
            </a:r>
            <a:r>
              <a:rPr lang="en-US" sz="2000" b="0" i="1" baseline="-25000" dirty="0" err="1">
                <a:solidFill>
                  <a:srgbClr val="0000FF"/>
                </a:solidFill>
                <a:latin typeface="Times New Roman" pitchFamily="18" charset="0"/>
              </a:rPr>
              <a:t>mn</a:t>
            </a:r>
            <a:r>
              <a:rPr lang="en-US" sz="2000" b="0" dirty="0">
                <a:solidFill>
                  <a:srgbClr val="0000FF"/>
                </a:solidFill>
              </a:rPr>
              <a:t>, </a:t>
            </a:r>
            <a:r>
              <a:rPr lang="en-US" sz="2000" b="0" i="1" dirty="0" err="1">
                <a:solidFill>
                  <a:srgbClr val="0000FF"/>
                </a:solidFill>
                <a:latin typeface="Times New Roman" pitchFamily="18" charset="0"/>
              </a:rPr>
              <a:t>D</a:t>
            </a:r>
            <a:r>
              <a:rPr lang="en-US" sz="2000" b="0" i="1" baseline="-25000" dirty="0" err="1">
                <a:solidFill>
                  <a:srgbClr val="0000FF"/>
                </a:solidFill>
                <a:latin typeface="Times New Roman" pitchFamily="18" charset="0"/>
              </a:rPr>
              <a:t>mn</a:t>
            </a:r>
            <a:r>
              <a:rPr lang="en-US" sz="2000" b="0" dirty="0">
                <a:solidFill>
                  <a:srgbClr val="0000FF"/>
                </a:solidFill>
              </a:rPr>
              <a:t> in terms of the unknown current coefficients </a:t>
            </a:r>
            <a:r>
              <a:rPr lang="en-US" sz="2000" b="0" i="1" dirty="0" err="1">
                <a:solidFill>
                  <a:srgbClr val="0000FF"/>
                </a:solidFill>
                <a:latin typeface="Times New Roman" pitchFamily="18" charset="0"/>
              </a:rPr>
              <a:t>c</a:t>
            </a:r>
            <a:r>
              <a:rPr lang="en-US" sz="2000" b="0" i="1" baseline="-25000" dirty="0" err="1">
                <a:solidFill>
                  <a:srgbClr val="0000FF"/>
                </a:solidFill>
                <a:latin typeface="Times New Roman" pitchFamily="18" charset="0"/>
              </a:rPr>
              <a:t>j</a:t>
            </a:r>
            <a:r>
              <a:rPr lang="en-US" sz="2000" b="0" i="1" baseline="-25000" dirty="0">
                <a:solidFill>
                  <a:srgbClr val="0000FF"/>
                </a:solidFill>
                <a:latin typeface="Times New Roman" pitchFamily="18" charset="0"/>
              </a:rPr>
              <a:t>, </a:t>
            </a:r>
            <a:r>
              <a:rPr lang="en-US" sz="2000" b="0" dirty="0">
                <a:solidFill>
                  <a:srgbClr val="0000FF"/>
                </a:solidFill>
              </a:rPr>
              <a:t>using the </a:t>
            </a:r>
            <a:r>
              <a:rPr lang="en-US" sz="2000" b="0" dirty="0" err="1">
                <a:solidFill>
                  <a:srgbClr val="0000FF"/>
                </a:solidFill>
              </a:rPr>
              <a:t>orthogonality</a:t>
            </a:r>
            <a:r>
              <a:rPr lang="en-US" sz="2000" b="0" dirty="0">
                <a:solidFill>
                  <a:srgbClr val="0000FF"/>
                </a:solidFill>
              </a:rPr>
              <a:t> of the Floquet waves over </a:t>
            </a:r>
            <a:r>
              <a:rPr lang="en-US" sz="2000" b="0" i="1" dirty="0">
                <a:solidFill>
                  <a:srgbClr val="0000FF"/>
                </a:solidFill>
                <a:latin typeface="Times New Roman" pitchFamily="18" charset="0"/>
              </a:rPr>
              <a:t>S</a:t>
            </a:r>
            <a:r>
              <a:rPr lang="en-US" sz="2000" b="0" baseline="-25000" dirty="0">
                <a:solidFill>
                  <a:srgbClr val="0000FF"/>
                </a:solidFill>
                <a:latin typeface="Times New Roman" pitchFamily="18" charset="0"/>
              </a:rPr>
              <a:t>0</a:t>
            </a:r>
            <a:r>
              <a:rPr lang="en-US" sz="2000" b="0" dirty="0">
                <a:solidFill>
                  <a:srgbClr val="0000FF"/>
                </a:solidFill>
              </a:rPr>
              <a:t>.</a:t>
            </a:r>
          </a:p>
        </p:txBody>
      </p:sp>
      <p:sp>
        <p:nvSpPr>
          <p:cNvPr id="611364" name="Text Box 36"/>
          <p:cNvSpPr txBox="1">
            <a:spLocks noChangeArrowheads="1"/>
          </p:cNvSpPr>
          <p:nvPr/>
        </p:nvSpPr>
        <p:spPr bwMode="auto">
          <a:xfrm>
            <a:off x="1660525" y="5243513"/>
            <a:ext cx="6270625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b="0"/>
              <a:t> Enforce continuity of tangential electric field in </a:t>
            </a:r>
            <a:r>
              <a:rPr lang="en-US" b="0" i="1">
                <a:latin typeface="Times New Roman" pitchFamily="18" charset="0"/>
              </a:rPr>
              <a:t>S</a:t>
            </a:r>
            <a:r>
              <a:rPr lang="en-US" b="0" baseline="-25000">
                <a:latin typeface="Times New Roman" pitchFamily="18" charset="0"/>
              </a:rPr>
              <a:t>0</a:t>
            </a:r>
            <a:r>
              <a:rPr lang="en-US" b="0">
                <a:latin typeface="Times New Roman" pitchFamily="18" charset="0"/>
              </a:rPr>
              <a:t>.</a:t>
            </a:r>
            <a:endParaRPr lang="en-US" b="0" baseline="-25000">
              <a:latin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endParaRPr lang="en-US" b="0" baseline="-25000">
              <a:latin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b="0"/>
              <a:t> Enforce jump condition on tangential magnetic field in </a:t>
            </a:r>
            <a:r>
              <a:rPr lang="en-US" b="0" i="1">
                <a:latin typeface="Times New Roman" pitchFamily="18" charset="0"/>
              </a:rPr>
              <a:t>S</a:t>
            </a:r>
            <a:r>
              <a:rPr lang="en-US" b="0" baseline="-25000">
                <a:latin typeface="Times New Roman" pitchFamily="18" charset="0"/>
              </a:rPr>
              <a:t>0</a:t>
            </a:r>
            <a:r>
              <a:rPr lang="en-US" b="0">
                <a:latin typeface="Times New Roman" pitchFamily="18" charset="0"/>
              </a:rPr>
              <a:t>.</a:t>
            </a:r>
            <a:endParaRPr lang="en-US" b="0" baseline="-25000">
              <a:latin typeface="Times New Roman" pitchFamily="18" charset="0"/>
            </a:endParaRPr>
          </a:p>
        </p:txBody>
      </p:sp>
      <p:sp>
        <p:nvSpPr>
          <p:cNvPr id="611365" name="Rectangle 37"/>
          <p:cNvSpPr>
            <a:spLocks noChangeArrowheads="1"/>
          </p:cNvSpPr>
          <p:nvPr/>
        </p:nvSpPr>
        <p:spPr bwMode="auto">
          <a:xfrm>
            <a:off x="2252663" y="0"/>
            <a:ext cx="4471987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3600" b="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2D FSS (cont.)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5E1A2EF-E209-4D77-A52B-79AB08FA6EDA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3869</TotalTime>
  <Words>488</Words>
  <Application>Microsoft Office PowerPoint</Application>
  <PresentationFormat>On-screen Show (4:3)</PresentationFormat>
  <Paragraphs>155</Paragraphs>
  <Slides>23</Slides>
  <Notes>23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5" baseType="lpstr">
      <vt:lpstr>Default Design</vt:lpstr>
      <vt:lpstr>Equation</vt:lpstr>
      <vt:lpstr>Slide 1</vt:lpstr>
      <vt:lpstr>2D Frequency Selective Surface (FSS)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</vt:vector>
  </TitlesOfParts>
  <Company>University of Houston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Notes 6</dc:title>
  <dc:creator>lgiles</dc:creator>
  <cp:lastModifiedBy>Reviewer</cp:lastModifiedBy>
  <cp:revision>569</cp:revision>
  <dcterms:created xsi:type="dcterms:W3CDTF">2006-06-22T19:04:50Z</dcterms:created>
  <dcterms:modified xsi:type="dcterms:W3CDTF">2016-04-09T00:55:46Z</dcterms:modified>
</cp:coreProperties>
</file>