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86" r:id="rId2"/>
    <p:sldId id="257" r:id="rId3"/>
    <p:sldId id="389" r:id="rId4"/>
    <p:sldId id="259" r:id="rId5"/>
    <p:sldId id="261" r:id="rId6"/>
    <p:sldId id="267" r:id="rId7"/>
    <p:sldId id="392" r:id="rId8"/>
    <p:sldId id="273" r:id="rId9"/>
    <p:sldId id="384" r:id="rId10"/>
    <p:sldId id="282" r:id="rId11"/>
    <p:sldId id="286" r:id="rId12"/>
    <p:sldId id="387" r:id="rId13"/>
    <p:sldId id="291" r:id="rId14"/>
    <p:sldId id="385" r:id="rId15"/>
    <p:sldId id="298" r:id="rId16"/>
    <p:sldId id="393" r:id="rId17"/>
    <p:sldId id="304" r:id="rId18"/>
    <p:sldId id="311" r:id="rId19"/>
    <p:sldId id="316" r:id="rId20"/>
    <p:sldId id="322" r:id="rId21"/>
    <p:sldId id="326" r:id="rId22"/>
    <p:sldId id="332" r:id="rId23"/>
    <p:sldId id="336" r:id="rId24"/>
    <p:sldId id="339" r:id="rId25"/>
    <p:sldId id="343" r:id="rId26"/>
    <p:sldId id="352" r:id="rId27"/>
    <p:sldId id="359" r:id="rId28"/>
    <p:sldId id="368" r:id="rId29"/>
    <p:sldId id="388" r:id="rId30"/>
    <p:sldId id="373" r:id="rId31"/>
    <p:sldId id="378" r:id="rId32"/>
    <p:sldId id="383" r:id="rId33"/>
    <p:sldId id="390" r:id="rId34"/>
    <p:sldId id="395" r:id="rId35"/>
    <p:sldId id="394" r:id="rId36"/>
    <p:sldId id="391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FF66"/>
    <a:srgbClr val="FF9900"/>
    <a:srgbClr val="FF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016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image" Target="../media/image98.wmf"/><Relationship Id="rId7" Type="http://schemas.openxmlformats.org/officeDocument/2006/relationships/image" Target="../media/image101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62.wmf"/><Relationship Id="rId5" Type="http://schemas.openxmlformats.org/officeDocument/2006/relationships/image" Target="../media/image100.wmf"/><Relationship Id="rId10" Type="http://schemas.openxmlformats.org/officeDocument/2006/relationships/image" Target="../media/image103.wmf"/><Relationship Id="rId4" Type="http://schemas.openxmlformats.org/officeDocument/2006/relationships/image" Target="../media/image99.wmf"/><Relationship Id="rId9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4" Type="http://schemas.openxmlformats.org/officeDocument/2006/relationships/image" Target="../media/image107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110.wmf"/><Relationship Id="rId7" Type="http://schemas.openxmlformats.org/officeDocument/2006/relationships/image" Target="../media/image66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62.wmf"/><Relationship Id="rId9" Type="http://schemas.openxmlformats.org/officeDocument/2006/relationships/image" Target="../media/image11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E330466-9878-4789-9610-D1B82076F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2262BD7-CA18-4DE7-904A-6298DF8AC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EE131-A9E4-4F9B-9E4A-BDF04989390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BFC0B-1C30-4B7A-87B7-A5D4F0BB16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31EFC7-CAF5-4D7B-BB51-9A0E9C8112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31131-4D29-4A34-A881-73850462B89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B1664DD-2787-4934-9EE3-4F32FBFCEC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8D53EB6-827F-42A9-B86C-C08EF42FB1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99DCEB5-E55C-4D06-A247-7F6575E296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26DC9A8-CA76-4F9E-B4B3-222AF42288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B8EB1D4-20D6-44C8-839E-28B41F2E6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3F53E01-1F0A-45DC-834A-9D4F4B94EA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C4A37BD-264A-4A1E-9285-4BD044EBFF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53C2C54-3739-4218-98A3-4F72DF2ABD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65B011B-309A-4409-9998-22F05121FD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75DF83C-9296-4309-B25F-80C826920F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4B37DC1-5FA7-4B47-82E2-350BD53E8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ts val="1200"/>
        </a:spcBef>
        <a:spcAft>
          <a:spcPts val="300"/>
        </a:spcAft>
        <a:defRPr sz="3600">
          <a:solidFill>
            <a:srgbClr val="FF99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7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12" Type="http://schemas.openxmlformats.org/officeDocument/2006/relationships/oleObject" Target="../embeddings/oleObject1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05.bin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4.bin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2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9.bin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3501272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1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35847" name="Picture 7" descr="as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7125" y="95003"/>
            <a:ext cx="3398838" cy="62032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Stored Energy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292871" y="1365662"/>
          <a:ext cx="3030992" cy="1614446"/>
        </p:xfrm>
        <a:graphic>
          <a:graphicData uri="http://schemas.openxmlformats.org/presentationml/2006/ole">
            <p:oleObj spid="_x0000_s7170" name="Equation" r:id="rId3" imgW="1523880" imgH="812520" progId="Equation.DSMT4">
              <p:embed/>
            </p:oleObj>
          </a:graphicData>
        </a:graphic>
      </p:graphicFrame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868613" y="3801324"/>
          <a:ext cx="3104675" cy="828650"/>
        </p:xfrm>
        <a:graphic>
          <a:graphicData uri="http://schemas.openxmlformats.org/presentationml/2006/ole">
            <p:oleObj spid="_x0000_s7171" name="Equation" r:id="rId4" imgW="1600200" imgH="431640" progId="Equation.DSMT4">
              <p:embed/>
            </p:oleObj>
          </a:graphicData>
        </a:graphic>
      </p:graphicFrame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581025" y="5224463"/>
          <a:ext cx="7980363" cy="971550"/>
        </p:xfrm>
        <a:graphic>
          <a:graphicData uri="http://schemas.openxmlformats.org/presentationml/2006/ole">
            <p:oleObj spid="_x0000_s7172" name="Equation" r:id="rId5" imgW="3746160" imgH="457200" progId="Equation.DSMT4">
              <p:embed/>
            </p:oleObj>
          </a:graphicData>
        </a:graphic>
      </p:graphicFrame>
      <p:grpSp>
        <p:nvGrpSpPr>
          <p:cNvPr id="7176" name="Group 36"/>
          <p:cNvGrpSpPr>
            <a:grpSpLocks/>
          </p:cNvGrpSpPr>
          <p:nvPr/>
        </p:nvGrpSpPr>
        <p:grpSpPr bwMode="auto">
          <a:xfrm>
            <a:off x="249238" y="1200150"/>
            <a:ext cx="4138612" cy="1982788"/>
            <a:chOff x="157" y="756"/>
            <a:chExt cx="2607" cy="1249"/>
          </a:xfrm>
        </p:grpSpPr>
        <p:sp>
          <p:nvSpPr>
            <p:cNvPr id="7180" name="Freeform 15"/>
            <p:cNvSpPr>
              <a:spLocks/>
            </p:cNvSpPr>
            <p:nvPr/>
          </p:nvSpPr>
          <p:spPr bwMode="auto">
            <a:xfrm>
              <a:off x="491" y="1151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6"/>
            <p:cNvSpPr>
              <a:spLocks/>
            </p:cNvSpPr>
            <p:nvPr/>
          </p:nvSpPr>
          <p:spPr bwMode="auto">
            <a:xfrm>
              <a:off x="1286" y="1012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>
              <a:off x="1284" y="1012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>
              <a:off x="1284" y="1757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>
              <a:off x="1948" y="1446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0"/>
            <p:cNvSpPr>
              <a:spLocks noChangeShapeType="1"/>
            </p:cNvSpPr>
            <p:nvPr/>
          </p:nvSpPr>
          <p:spPr bwMode="auto">
            <a:xfrm>
              <a:off x="1948" y="1260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21"/>
            <p:cNvSpPr>
              <a:spLocks/>
            </p:cNvSpPr>
            <p:nvPr/>
          </p:nvSpPr>
          <p:spPr bwMode="auto">
            <a:xfrm>
              <a:off x="587" y="764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22"/>
            <p:cNvSpPr>
              <a:spLocks/>
            </p:cNvSpPr>
            <p:nvPr/>
          </p:nvSpPr>
          <p:spPr bwMode="auto">
            <a:xfrm>
              <a:off x="587" y="1446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>
              <a:off x="1298" y="1757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4"/>
            <p:cNvSpPr>
              <a:spLocks noChangeShapeType="1"/>
            </p:cNvSpPr>
            <p:nvPr/>
          </p:nvSpPr>
          <p:spPr bwMode="auto">
            <a:xfrm flipV="1">
              <a:off x="1298" y="756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Rectangle 25"/>
            <p:cNvSpPr>
              <a:spLocks noChangeArrowheads="1"/>
            </p:cNvSpPr>
            <p:nvPr/>
          </p:nvSpPr>
          <p:spPr bwMode="auto">
            <a:xfrm>
              <a:off x="157" y="1191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7191" name="Rectangle 26"/>
            <p:cNvSpPr>
              <a:spLocks noChangeArrowheads="1"/>
            </p:cNvSpPr>
            <p:nvPr/>
          </p:nvSpPr>
          <p:spPr bwMode="auto">
            <a:xfrm>
              <a:off x="1069" y="1191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7192" name="Rectangle 27"/>
            <p:cNvSpPr>
              <a:spLocks noChangeArrowheads="1"/>
            </p:cNvSpPr>
            <p:nvPr/>
          </p:nvSpPr>
          <p:spPr bwMode="auto">
            <a:xfrm>
              <a:off x="1624" y="1191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7193" name="Text Box 28"/>
            <p:cNvSpPr txBox="1">
              <a:spLocks noChangeArrowheads="1"/>
            </p:cNvSpPr>
            <p:nvPr/>
          </p:nvSpPr>
          <p:spPr bwMode="auto">
            <a:xfrm>
              <a:off x="2246" y="791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7194" name="Text Box 29"/>
            <p:cNvSpPr txBox="1">
              <a:spLocks noChangeArrowheads="1"/>
            </p:cNvSpPr>
            <p:nvPr/>
          </p:nvSpPr>
          <p:spPr bwMode="auto">
            <a:xfrm>
              <a:off x="2270" y="1647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7195" name="Text Box 30"/>
            <p:cNvSpPr txBox="1">
              <a:spLocks noChangeArrowheads="1"/>
            </p:cNvSpPr>
            <p:nvPr/>
          </p:nvSpPr>
          <p:spPr bwMode="auto">
            <a:xfrm>
              <a:off x="2382" y="1162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7196" name="Line 31"/>
            <p:cNvSpPr>
              <a:spLocks noChangeShapeType="1"/>
            </p:cNvSpPr>
            <p:nvPr/>
          </p:nvSpPr>
          <p:spPr bwMode="auto">
            <a:xfrm>
              <a:off x="1297" y="792"/>
              <a:ext cx="0" cy="1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Text Box 32"/>
            <p:cNvSpPr txBox="1">
              <a:spLocks noChangeArrowheads="1"/>
            </p:cNvSpPr>
            <p:nvPr/>
          </p:nvSpPr>
          <p:spPr bwMode="auto">
            <a:xfrm>
              <a:off x="814" y="81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i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7177" name="Rectangle 33"/>
          <p:cNvSpPr>
            <a:spLocks noChangeArrowheads="1"/>
          </p:cNvSpPr>
          <p:nvPr/>
        </p:nvSpPr>
        <p:spPr bwMode="auto">
          <a:xfrm>
            <a:off x="692150" y="3924300"/>
            <a:ext cx="2276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For the inductor:</a:t>
            </a:r>
          </a:p>
        </p:txBody>
      </p:sp>
      <p:sp>
        <p:nvSpPr>
          <p:cNvPr id="7178" name="Rectangle 34"/>
          <p:cNvSpPr>
            <a:spLocks noChangeArrowheads="1"/>
          </p:cNvSpPr>
          <p:nvPr/>
        </p:nvSpPr>
        <p:spPr bwMode="auto">
          <a:xfrm>
            <a:off x="423141" y="4953330"/>
            <a:ext cx="188067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Therefore,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3646488" y="3070225"/>
            <a:ext cx="1708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(Take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V =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1)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4537776" y="882238"/>
            <a:ext cx="2276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For </a:t>
            </a:r>
            <a:r>
              <a:rPr lang="en-US" sz="2000" dirty="0" smtClean="0">
                <a:solidFill>
                  <a:srgbClr val="0000FF"/>
                </a:solidFill>
              </a:rPr>
              <a:t>the capacitor: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81213" y="102738"/>
            <a:ext cx="5211762" cy="7064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Stored Energy (cont.)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6"/>
          <p:cNvGraphicFramePr>
            <a:graphicFrameLocks noChangeAspect="1"/>
          </p:cNvGraphicFramePr>
          <p:nvPr/>
        </p:nvGraphicFramePr>
        <p:xfrm>
          <a:off x="4540765" y="1337353"/>
          <a:ext cx="3997593" cy="2602615"/>
        </p:xfrm>
        <a:graphic>
          <a:graphicData uri="http://schemas.openxmlformats.org/presentationml/2006/ole">
            <p:oleObj spid="_x0000_s8194" name="Equation" r:id="rId4" imgW="2031840" imgH="1320480" progId="Equation.DSMT4">
              <p:embed/>
            </p:oleObj>
          </a:graphicData>
        </a:graphic>
      </p:graphicFrame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5" name="Object 17"/>
          <p:cNvGraphicFramePr>
            <a:graphicFrameLocks noChangeAspect="1"/>
          </p:cNvGraphicFramePr>
          <p:nvPr/>
        </p:nvGraphicFramePr>
        <p:xfrm>
          <a:off x="1617848" y="4723163"/>
          <a:ext cx="4046682" cy="742085"/>
        </p:xfrm>
        <a:graphic>
          <a:graphicData uri="http://schemas.openxmlformats.org/presentationml/2006/ole">
            <p:oleObj spid="_x0000_s8195" name="Equation" r:id="rId5" imgW="2184120" imgH="393480" progId="Equation.DSMT4">
              <p:embed/>
            </p:oleObj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590550" y="4852988"/>
            <a:ext cx="101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Note:</a:t>
            </a:r>
          </a:p>
        </p:txBody>
      </p:sp>
      <p:grpSp>
        <p:nvGrpSpPr>
          <p:cNvPr id="8203" name="Group 14"/>
          <p:cNvGrpSpPr>
            <a:grpSpLocks/>
          </p:cNvGrpSpPr>
          <p:nvPr/>
        </p:nvGrpSpPr>
        <p:grpSpPr bwMode="auto">
          <a:xfrm>
            <a:off x="88900" y="1543050"/>
            <a:ext cx="4138613" cy="1982788"/>
            <a:chOff x="157" y="756"/>
            <a:chExt cx="2607" cy="1249"/>
          </a:xfrm>
        </p:grpSpPr>
        <p:sp>
          <p:nvSpPr>
            <p:cNvPr id="8205" name="Freeform 15"/>
            <p:cNvSpPr>
              <a:spLocks/>
            </p:cNvSpPr>
            <p:nvPr/>
          </p:nvSpPr>
          <p:spPr bwMode="auto">
            <a:xfrm>
              <a:off x="491" y="1151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6"/>
            <p:cNvSpPr>
              <a:spLocks/>
            </p:cNvSpPr>
            <p:nvPr/>
          </p:nvSpPr>
          <p:spPr bwMode="auto">
            <a:xfrm>
              <a:off x="1286" y="1012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>
              <a:off x="1284" y="1012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>
              <a:off x="1284" y="1757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>
              <a:off x="1948" y="1446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1948" y="1260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21"/>
            <p:cNvSpPr>
              <a:spLocks/>
            </p:cNvSpPr>
            <p:nvPr/>
          </p:nvSpPr>
          <p:spPr bwMode="auto">
            <a:xfrm>
              <a:off x="587" y="764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2"/>
            <p:cNvSpPr>
              <a:spLocks/>
            </p:cNvSpPr>
            <p:nvPr/>
          </p:nvSpPr>
          <p:spPr bwMode="auto">
            <a:xfrm>
              <a:off x="587" y="1446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3"/>
            <p:cNvSpPr>
              <a:spLocks noChangeShapeType="1"/>
            </p:cNvSpPr>
            <p:nvPr/>
          </p:nvSpPr>
          <p:spPr bwMode="auto">
            <a:xfrm>
              <a:off x="1298" y="1757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4"/>
            <p:cNvSpPr>
              <a:spLocks noChangeShapeType="1"/>
            </p:cNvSpPr>
            <p:nvPr/>
          </p:nvSpPr>
          <p:spPr bwMode="auto">
            <a:xfrm flipV="1">
              <a:off x="1298" y="756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Rectangle 25"/>
            <p:cNvSpPr>
              <a:spLocks noChangeArrowheads="1"/>
            </p:cNvSpPr>
            <p:nvPr/>
          </p:nvSpPr>
          <p:spPr bwMode="auto">
            <a:xfrm>
              <a:off x="157" y="1191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8216" name="Rectangle 26"/>
            <p:cNvSpPr>
              <a:spLocks noChangeArrowheads="1"/>
            </p:cNvSpPr>
            <p:nvPr/>
          </p:nvSpPr>
          <p:spPr bwMode="auto">
            <a:xfrm>
              <a:off x="1069" y="1191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8217" name="Rectangle 27"/>
            <p:cNvSpPr>
              <a:spLocks noChangeArrowheads="1"/>
            </p:cNvSpPr>
            <p:nvPr/>
          </p:nvSpPr>
          <p:spPr bwMode="auto">
            <a:xfrm>
              <a:off x="1624" y="1191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8218" name="Text Box 28"/>
            <p:cNvSpPr txBox="1">
              <a:spLocks noChangeArrowheads="1"/>
            </p:cNvSpPr>
            <p:nvPr/>
          </p:nvSpPr>
          <p:spPr bwMode="auto">
            <a:xfrm>
              <a:off x="2246" y="791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8219" name="Text Box 29"/>
            <p:cNvSpPr txBox="1">
              <a:spLocks noChangeArrowheads="1"/>
            </p:cNvSpPr>
            <p:nvPr/>
          </p:nvSpPr>
          <p:spPr bwMode="auto">
            <a:xfrm>
              <a:off x="2270" y="1647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8220" name="Text Box 30"/>
            <p:cNvSpPr txBox="1">
              <a:spLocks noChangeArrowheads="1"/>
            </p:cNvSpPr>
            <p:nvPr/>
          </p:nvSpPr>
          <p:spPr bwMode="auto">
            <a:xfrm>
              <a:off x="2382" y="1162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v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>
              <a:off x="1297" y="792"/>
              <a:ext cx="0" cy="1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Text Box 32"/>
            <p:cNvSpPr txBox="1">
              <a:spLocks noChangeArrowheads="1"/>
            </p:cNvSpPr>
            <p:nvPr/>
          </p:nvSpPr>
          <p:spPr bwMode="auto">
            <a:xfrm>
              <a:off x="814" y="818"/>
              <a:ext cx="3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i</a:t>
              </a:r>
              <a:r>
                <a:rPr lang="en-US" sz="2400">
                  <a:latin typeface="Times New Roman" pitchFamily="18" charset="0"/>
                </a:rPr>
                <a:t>(</a:t>
              </a:r>
              <a:r>
                <a:rPr lang="en-US" sz="2400" i="1">
                  <a:latin typeface="Times New Roman" pitchFamily="18" charset="0"/>
                </a:rPr>
                <a:t>t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8196" name="Object 18"/>
          <p:cNvGraphicFramePr>
            <a:graphicFrameLocks noChangeAspect="1"/>
          </p:cNvGraphicFramePr>
          <p:nvPr/>
        </p:nvGraphicFramePr>
        <p:xfrm>
          <a:off x="2870263" y="5814333"/>
          <a:ext cx="4243057" cy="788080"/>
        </p:xfrm>
        <a:graphic>
          <a:graphicData uri="http://schemas.openxmlformats.org/presentationml/2006/ole">
            <p:oleObj spid="_x0000_s8196" name="Equation" r:id="rId6" imgW="2133360" imgH="393480" progId="Equation.DSMT4">
              <p:embed/>
            </p:oleObj>
          </a:graphicData>
        </a:graphic>
      </p:graphicFrame>
      <p:sp>
        <p:nvSpPr>
          <p:cNvPr id="8204" name="Rectangle 36"/>
          <p:cNvSpPr>
            <a:spLocks noChangeArrowheads="1"/>
          </p:cNvSpPr>
          <p:nvPr/>
        </p:nvSpPr>
        <p:spPr bwMode="auto">
          <a:xfrm>
            <a:off x="751525" y="5972238"/>
            <a:ext cx="196792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Also, note that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9"/>
          <p:cNvGraphicFramePr>
            <a:graphicFrameLocks noChangeAspect="1"/>
          </p:cNvGraphicFramePr>
          <p:nvPr>
            <p:ph sz="half" idx="1"/>
          </p:nvPr>
        </p:nvGraphicFramePr>
        <p:xfrm>
          <a:off x="2516002" y="2846325"/>
          <a:ext cx="4329113" cy="849313"/>
        </p:xfrm>
        <a:graphic>
          <a:graphicData uri="http://schemas.openxmlformats.org/presentationml/2006/ole">
            <p:oleObj spid="_x0000_s9218" name="Equation" r:id="rId4" imgW="2006280" imgH="393480" progId="Equation.DSMT4">
              <p:embed/>
            </p:oleObj>
          </a:graphicData>
        </a:graphic>
      </p:graphicFrame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9225" name="Group 23"/>
          <p:cNvGrpSpPr>
            <a:grpSpLocks/>
          </p:cNvGrpSpPr>
          <p:nvPr/>
        </p:nvGrpSpPr>
        <p:grpSpPr bwMode="auto">
          <a:xfrm>
            <a:off x="2022475" y="4256088"/>
            <a:ext cx="4914900" cy="1863725"/>
            <a:chOff x="1274" y="2424"/>
            <a:chExt cx="3096" cy="1174"/>
          </a:xfrm>
        </p:grpSpPr>
        <p:graphicFrame>
          <p:nvGraphicFramePr>
            <p:cNvPr id="9220" name="Object 12"/>
            <p:cNvGraphicFramePr>
              <a:graphicFrameLocks noChangeAspect="1"/>
            </p:cNvGraphicFramePr>
            <p:nvPr/>
          </p:nvGraphicFramePr>
          <p:xfrm>
            <a:off x="1274" y="2424"/>
            <a:ext cx="461" cy="258"/>
          </p:xfrm>
          <a:graphic>
            <a:graphicData uri="http://schemas.openxmlformats.org/presentationml/2006/ole">
              <p:oleObj spid="_x0000_s9220" name="Equation" r:id="rId5" imgW="380880" imgH="228600" progId="Equation.DSMT4">
                <p:embed/>
              </p:oleObj>
            </a:graphicData>
          </a:graphic>
        </p:graphicFrame>
        <p:graphicFrame>
          <p:nvGraphicFramePr>
            <p:cNvPr id="9221" name="Object 13"/>
            <p:cNvGraphicFramePr>
              <a:graphicFrameLocks noChangeAspect="1"/>
            </p:cNvGraphicFramePr>
            <p:nvPr/>
          </p:nvGraphicFramePr>
          <p:xfrm>
            <a:off x="4244" y="3396"/>
            <a:ext cx="126" cy="202"/>
          </p:xfrm>
          <a:graphic>
            <a:graphicData uri="http://schemas.openxmlformats.org/presentationml/2006/ole">
              <p:oleObj spid="_x0000_s9221" name="Equation" r:id="rId6" imgW="88560" imgH="152280" progId="Equation.DSMT4">
                <p:embed/>
              </p:oleObj>
            </a:graphicData>
          </a:graphic>
        </p:graphicFrame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1739" y="3504"/>
              <a:ext cx="24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6"/>
            <p:cNvSpPr>
              <a:spLocks noChangeShapeType="1"/>
            </p:cNvSpPr>
            <p:nvPr/>
          </p:nvSpPr>
          <p:spPr bwMode="auto">
            <a:xfrm flipH="1" flipV="1">
              <a:off x="1754" y="2447"/>
              <a:ext cx="3" cy="1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7"/>
            <p:cNvSpPr>
              <a:spLocks/>
            </p:cNvSpPr>
            <p:nvPr/>
          </p:nvSpPr>
          <p:spPr bwMode="auto">
            <a:xfrm>
              <a:off x="1761" y="2827"/>
              <a:ext cx="2259" cy="636"/>
            </a:xfrm>
            <a:custGeom>
              <a:avLst/>
              <a:gdLst>
                <a:gd name="T0" fmla="*/ 0 w 2259"/>
                <a:gd name="T1" fmla="*/ 0 h 636"/>
                <a:gd name="T2" fmla="*/ 369 w 2259"/>
                <a:gd name="T3" fmla="*/ 212 h 636"/>
                <a:gd name="T4" fmla="*/ 900 w 2259"/>
                <a:gd name="T5" fmla="*/ 458 h 636"/>
                <a:gd name="T6" fmla="*/ 1624 w 2259"/>
                <a:gd name="T7" fmla="*/ 599 h 636"/>
                <a:gd name="T8" fmla="*/ 2259 w 2259"/>
                <a:gd name="T9" fmla="*/ 636 h 6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59"/>
                <a:gd name="T16" fmla="*/ 0 h 636"/>
                <a:gd name="T17" fmla="*/ 2259 w 2259"/>
                <a:gd name="T18" fmla="*/ 636 h 6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59" h="636">
                  <a:moveTo>
                    <a:pt x="0" y="0"/>
                  </a:moveTo>
                  <a:cubicBezTo>
                    <a:pt x="61" y="35"/>
                    <a:pt x="219" y="136"/>
                    <a:pt x="369" y="212"/>
                  </a:cubicBezTo>
                  <a:cubicBezTo>
                    <a:pt x="519" y="288"/>
                    <a:pt x="691" y="393"/>
                    <a:pt x="900" y="458"/>
                  </a:cubicBezTo>
                  <a:cubicBezTo>
                    <a:pt x="1109" y="523"/>
                    <a:pt x="1398" y="569"/>
                    <a:pt x="1624" y="599"/>
                  </a:cubicBezTo>
                  <a:cubicBezTo>
                    <a:pt x="1850" y="629"/>
                    <a:pt x="2127" y="628"/>
                    <a:pt x="2259" y="636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219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1732664" y="1323460"/>
          <a:ext cx="5656262" cy="514350"/>
        </p:xfrm>
        <a:graphic>
          <a:graphicData uri="http://schemas.openxmlformats.org/presentationml/2006/ole">
            <p:oleObj spid="_x0000_s9219" name="Equation" r:id="rId7" imgW="3073320" imgH="279360" progId="Equation.DSMT4">
              <p:embed/>
            </p:oleObj>
          </a:graphicData>
        </a:graphic>
      </p:graphicFrame>
      <p:sp>
        <p:nvSpPr>
          <p:cNvPr id="159769" name="Rectangle 25"/>
          <p:cNvSpPr>
            <a:spLocks noGrp="1" noChangeArrowheads="1"/>
          </p:cNvSpPr>
          <p:nvPr>
            <p:ph type="title"/>
          </p:nvPr>
        </p:nvSpPr>
        <p:spPr>
          <a:xfrm>
            <a:off x="2001652" y="125662"/>
            <a:ext cx="5211763" cy="7064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Stored Energy (cont.)</a:t>
            </a:r>
          </a:p>
        </p:txBody>
      </p:sp>
      <p:sp>
        <p:nvSpPr>
          <p:cNvPr id="9227" name="Rectangle 26"/>
          <p:cNvSpPr>
            <a:spLocks noChangeArrowheads="1"/>
          </p:cNvSpPr>
          <p:nvPr/>
        </p:nvSpPr>
        <p:spPr bwMode="auto">
          <a:xfrm>
            <a:off x="996950" y="2401888"/>
            <a:ext cx="101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04326" y="106875"/>
            <a:ext cx="3001963" cy="6492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latin typeface="Times New Roman" pitchFamily="18" charset="0"/>
              </a:rPr>
              <a:t>Q</a:t>
            </a:r>
            <a:r>
              <a:rPr lang="en-US" b="1" dirty="0" smtClean="0"/>
              <a:t> of Cavity</a:t>
            </a: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326761" y="1031237"/>
          <a:ext cx="2068512" cy="1152525"/>
        </p:xfrm>
        <a:graphic>
          <a:graphicData uri="http://schemas.openxmlformats.org/presentationml/2006/ole">
            <p:oleObj spid="_x0000_s10242" name="Equation" r:id="rId3" imgW="876240" imgH="482400" progId="Equation.DSMT4">
              <p:embed/>
            </p:oleObj>
          </a:graphicData>
        </a:graphic>
      </p:graphicFrame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1211263" y="3524250"/>
          <a:ext cx="2390775" cy="1079500"/>
        </p:xfrm>
        <a:graphic>
          <a:graphicData uri="http://schemas.openxmlformats.org/presentationml/2006/ole">
            <p:oleObj spid="_x0000_s10243" name="Equation" r:id="rId4" imgW="1079280" imgH="482400" progId="Equation.DSMT4">
              <p:embed/>
            </p:oleObj>
          </a:graphicData>
        </a:graphic>
      </p:graphicFrame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4941888" y="3533775"/>
          <a:ext cx="2120900" cy="1085850"/>
        </p:xfrm>
        <a:graphic>
          <a:graphicData uri="http://schemas.openxmlformats.org/presentationml/2006/ole">
            <p:oleObj spid="_x0000_s10244" name="Equation" r:id="rId5" imgW="952200" imgH="482400" progId="Equation.DSMT4">
              <p:embed/>
            </p:oleObj>
          </a:graphicData>
        </a:graphic>
      </p:graphicFrame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2387600" y="5300663"/>
          <a:ext cx="942975" cy="628650"/>
        </p:xfrm>
        <a:graphic>
          <a:graphicData uri="http://schemas.openxmlformats.org/presentationml/2006/ole">
            <p:oleObj spid="_x0000_s10245" name="Equation" r:id="rId6" imgW="342751" imgH="228501" progId="Equation.3">
              <p:embed/>
            </p:oleObj>
          </a:graphicData>
        </a:graphic>
      </p:graphicFrame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1838531" y="2594099"/>
            <a:ext cx="5959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400" dirty="0">
                <a:solidFill>
                  <a:srgbClr val="0000FF"/>
                </a:solidFill>
              </a:rPr>
              <a:t>= energy dissipated per cycle (period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3359150" y="5432425"/>
            <a:ext cx="410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400">
                <a:solidFill>
                  <a:srgbClr val="0000FF"/>
                </a:solidFill>
              </a:rPr>
              <a:t>= average power dissipated</a:t>
            </a:r>
          </a:p>
        </p:txBody>
      </p:sp>
      <p:graphicFrame>
        <p:nvGraphicFramePr>
          <p:cNvPr id="10246" name="Object 21"/>
          <p:cNvGraphicFramePr>
            <a:graphicFrameLocks noChangeAspect="1"/>
          </p:cNvGraphicFramePr>
          <p:nvPr>
            <p:ph idx="1"/>
          </p:nvPr>
        </p:nvGraphicFramePr>
        <p:xfrm>
          <a:off x="1346406" y="2486149"/>
          <a:ext cx="587375" cy="622300"/>
        </p:xfrm>
        <a:graphic>
          <a:graphicData uri="http://schemas.openxmlformats.org/presentationml/2006/ole">
            <p:oleObj spid="_x0000_s10246" name="Equation" r:id="rId7" imgW="228600" imgH="241200" progId="Equation.DSMT4">
              <p:embed/>
            </p:oleObj>
          </a:graphicData>
        </a:graphic>
      </p:graphicFrame>
      <p:sp>
        <p:nvSpPr>
          <p:cNvPr id="10255" name="Rectangle 25"/>
          <p:cNvSpPr>
            <a:spLocks noChangeArrowheads="1"/>
          </p:cNvSpPr>
          <p:nvPr/>
        </p:nvSpPr>
        <p:spPr bwMode="auto">
          <a:xfrm>
            <a:off x="3970338" y="3778250"/>
            <a:ext cx="6905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4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83232" y="5961414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(this includes radiation loss)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89656" y="35625"/>
            <a:ext cx="4791075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latin typeface="Times New Roman" pitchFamily="18" charset="0"/>
              </a:rPr>
              <a:t>Q</a:t>
            </a:r>
            <a:r>
              <a:rPr lang="en-US" b="1" dirty="0" smtClean="0"/>
              <a:t> of Cavity (cont.)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idx="1"/>
          </p:nvPr>
        </p:nvGraphicFramePr>
        <p:xfrm>
          <a:off x="1536700" y="1350963"/>
          <a:ext cx="5845175" cy="4133850"/>
        </p:xfrm>
        <a:graphic>
          <a:graphicData uri="http://schemas.openxmlformats.org/presentationml/2006/ole">
            <p:oleObj spid="_x0000_s11266" name="Equation" r:id="rId3" imgW="3124080" imgH="220968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5217041" y="3476990"/>
          <a:ext cx="2941308" cy="2017307"/>
        </p:xfrm>
        <a:graphic>
          <a:graphicData uri="http://schemas.openxmlformats.org/presentationml/2006/ole">
            <p:oleObj spid="_x0000_s11267" name="Equation" r:id="rId4" imgW="1739880" imgH="11937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94887" y="90222"/>
            <a:ext cx="4803775" cy="81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 smtClean="0"/>
              <a:t> of Cavity (cont.)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320925" y="1827213"/>
          <a:ext cx="4152900" cy="1087437"/>
        </p:xfrm>
        <a:graphic>
          <a:graphicData uri="http://schemas.openxmlformats.org/presentationml/2006/ole">
            <p:oleObj spid="_x0000_s12290" name="Equation" r:id="rId3" imgW="1803240" imgH="469800" progId="Equation.DSMT4">
              <p:embed/>
            </p:oleObj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595313" y="1290638"/>
            <a:ext cx="27098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1299275" y="3748975"/>
            <a:ext cx="16843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1651000" y="4876800"/>
            <a:ext cx="11334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524125" y="5202238"/>
          <a:ext cx="4135438" cy="1044575"/>
        </p:xfrm>
        <a:graphic>
          <a:graphicData uri="http://schemas.openxmlformats.org/presentationml/2006/ole">
            <p:oleObj spid="_x0000_s12291" name="Equation" r:id="rId4" imgW="1803240" imgH="457200" progId="Equation.DSMT4">
              <p:embed/>
            </p:oleObj>
          </a:graphicData>
        </a:graphic>
      </p:graphicFrame>
      <p:sp>
        <p:nvSpPr>
          <p:cNvPr id="12302" name="Rectangle 21"/>
          <p:cNvSpPr>
            <a:spLocks noChangeArrowheads="1"/>
          </p:cNvSpPr>
          <p:nvPr/>
        </p:nvSpPr>
        <p:spPr bwMode="auto">
          <a:xfrm>
            <a:off x="2895600" y="3505200"/>
            <a:ext cx="228600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182938" y="3484563"/>
          <a:ext cx="1597025" cy="955675"/>
        </p:xfrm>
        <a:graphic>
          <a:graphicData uri="http://schemas.openxmlformats.org/presentationml/2006/ole">
            <p:oleObj spid="_x0000_s12292" name="Equation" r:id="rId5" imgW="698400" imgH="41904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272088" y="3487738"/>
          <a:ext cx="2016125" cy="1009650"/>
        </p:xfrm>
        <a:graphic>
          <a:graphicData uri="http://schemas.openxmlformats.org/presentationml/2006/ole">
            <p:oleObj spid="_x0000_s12293" name="Equation" r:id="rId6" imgW="863280" imgH="43164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3633" y="66472"/>
            <a:ext cx="4803775" cy="8159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 smtClean="0"/>
              <a:t> of Cavity (cont.)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1504869" y="3555011"/>
            <a:ext cx="11334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2925123" y="4014045"/>
          <a:ext cx="2679700" cy="1044575"/>
        </p:xfrm>
        <a:graphic>
          <a:graphicData uri="http://schemas.openxmlformats.org/presentationml/2006/ole">
            <p:oleObj spid="_x0000_s13314" name="Equation" r:id="rId3" imgW="1168200" imgH="457200" progId="Equation.DSMT4">
              <p:embed/>
            </p:oleObj>
          </a:graphicData>
        </a:graphic>
      </p:graphicFrame>
      <p:graphicFrame>
        <p:nvGraphicFramePr>
          <p:cNvPr id="13315" name="Object 14"/>
          <p:cNvGraphicFramePr>
            <a:graphicFrameLocks noChangeAspect="1"/>
          </p:cNvGraphicFramePr>
          <p:nvPr/>
        </p:nvGraphicFramePr>
        <p:xfrm>
          <a:off x="2371415" y="1288100"/>
          <a:ext cx="3803753" cy="2087481"/>
        </p:xfrm>
        <a:graphic>
          <a:graphicData uri="http://schemas.openxmlformats.org/presentationml/2006/ole">
            <p:oleObj spid="_x0000_s13315" name="Equation" r:id="rId4" imgW="1752480" imgH="9651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3730625" y="5561013"/>
          <a:ext cx="1395413" cy="987425"/>
        </p:xfrm>
        <a:graphic>
          <a:graphicData uri="http://schemas.openxmlformats.org/presentationml/2006/ole">
            <p:oleObj spid="_x0000_s13323" name="Equation" r:id="rId5" imgW="609480" imgH="431640" progId="Equation.DSMT4">
              <p:embed/>
            </p:oleObj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797301" y="5500585"/>
            <a:ext cx="55154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so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16"/>
          <p:cNvSpPr>
            <a:spLocks noChangeArrowheads="1"/>
          </p:cNvSpPr>
          <p:nvPr/>
        </p:nvSpPr>
        <p:spPr bwMode="auto">
          <a:xfrm>
            <a:off x="2146300" y="4025900"/>
            <a:ext cx="4864100" cy="157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2006600" y="2019300"/>
            <a:ext cx="4864100" cy="1574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0850" y="147000"/>
            <a:ext cx="4230688" cy="787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 smtClean="0"/>
              <a:t> of Cavity (Cont.)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2647950" y="2244725"/>
          <a:ext cx="3575050" cy="1025525"/>
        </p:xfrm>
        <a:graphic>
          <a:graphicData uri="http://schemas.openxmlformats.org/presentationml/2006/ole">
            <p:oleObj spid="_x0000_s14338" name="Equation" r:id="rId3" imgW="1358640" imgH="393480" progId="Equation.DSMT4">
              <p:embed/>
            </p:oleObj>
          </a:graphicData>
        </a:graphic>
      </p:graphicFrame>
      <p:graphicFrame>
        <p:nvGraphicFramePr>
          <p:cNvPr id="14339" name="Object 8"/>
          <p:cNvGraphicFramePr>
            <a:graphicFrameLocks noChangeAspect="1"/>
          </p:cNvGraphicFramePr>
          <p:nvPr/>
        </p:nvGraphicFramePr>
        <p:xfrm>
          <a:off x="2705100" y="4229100"/>
          <a:ext cx="3516313" cy="1049338"/>
        </p:xfrm>
        <a:graphic>
          <a:graphicData uri="http://schemas.openxmlformats.org/presentationml/2006/ole">
            <p:oleObj spid="_x0000_s14339" name="Equation" r:id="rId4" imgW="1269720" imgH="380880" progId="Equation.DSMT4">
              <p:embed/>
            </p:oleObj>
          </a:graphicData>
        </a:graphic>
      </p:graphicFrame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557213" y="1195388"/>
            <a:ext cx="28098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We can thus write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9588" y="81399"/>
            <a:ext cx="3890962" cy="7023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Input Impedance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1133475" y="1268413"/>
          <a:ext cx="3368675" cy="969962"/>
        </p:xfrm>
        <a:graphic>
          <a:graphicData uri="http://schemas.openxmlformats.org/presentationml/2006/ole">
            <p:oleObj spid="_x0000_s15362" name="Equation" r:id="rId3" imgW="1460500" imgH="419100" progId="Equation.3">
              <p:embed/>
            </p:oleObj>
          </a:graphicData>
        </a:graphic>
      </p:graphicFrame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1131888" y="2259013"/>
          <a:ext cx="3452812" cy="4206875"/>
        </p:xfrm>
        <a:graphic>
          <a:graphicData uri="http://schemas.openxmlformats.org/presentationml/2006/ole">
            <p:oleObj spid="_x0000_s15363" name="Equation" r:id="rId4" imgW="1574800" imgH="1917700" progId="Equation.DSMT4">
              <p:embed/>
            </p:oleObj>
          </a:graphicData>
        </a:graphic>
      </p:graphicFrame>
      <p:grpSp>
        <p:nvGrpSpPr>
          <p:cNvPr id="15368" name="Group 30"/>
          <p:cNvGrpSpPr>
            <a:grpSpLocks/>
          </p:cNvGrpSpPr>
          <p:nvPr/>
        </p:nvGrpSpPr>
        <p:grpSpPr bwMode="auto">
          <a:xfrm>
            <a:off x="5392738" y="2414588"/>
            <a:ext cx="3275012" cy="3043237"/>
            <a:chOff x="3279" y="1199"/>
            <a:chExt cx="2063" cy="1917"/>
          </a:xfrm>
        </p:grpSpPr>
        <p:sp>
          <p:nvSpPr>
            <p:cNvPr id="15370" name="Freeform 11"/>
            <p:cNvSpPr>
              <a:spLocks/>
            </p:cNvSpPr>
            <p:nvPr/>
          </p:nvSpPr>
          <p:spPr bwMode="auto">
            <a:xfrm>
              <a:off x="3637" y="1934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2"/>
            <p:cNvSpPr>
              <a:spLocks/>
            </p:cNvSpPr>
            <p:nvPr/>
          </p:nvSpPr>
          <p:spPr bwMode="auto">
            <a:xfrm>
              <a:off x="4464" y="1795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4454" y="1803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4"/>
            <p:cNvSpPr>
              <a:spLocks noChangeShapeType="1"/>
            </p:cNvSpPr>
            <p:nvPr/>
          </p:nvSpPr>
          <p:spPr bwMode="auto">
            <a:xfrm>
              <a:off x="4430" y="2540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5"/>
            <p:cNvSpPr>
              <a:spLocks noChangeShapeType="1"/>
            </p:cNvSpPr>
            <p:nvPr/>
          </p:nvSpPr>
          <p:spPr bwMode="auto">
            <a:xfrm>
              <a:off x="5094" y="2229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5094" y="2043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7"/>
            <p:cNvSpPr>
              <a:spLocks/>
            </p:cNvSpPr>
            <p:nvPr/>
          </p:nvSpPr>
          <p:spPr bwMode="auto">
            <a:xfrm>
              <a:off x="3733" y="1547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8"/>
            <p:cNvSpPr>
              <a:spLocks/>
            </p:cNvSpPr>
            <p:nvPr/>
          </p:nvSpPr>
          <p:spPr bwMode="auto">
            <a:xfrm>
              <a:off x="3733" y="2229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4476" y="2540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 flipV="1">
              <a:off x="4468" y="1547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Rectangle 21"/>
            <p:cNvSpPr>
              <a:spLocks noChangeArrowheads="1"/>
            </p:cNvSpPr>
            <p:nvPr/>
          </p:nvSpPr>
          <p:spPr bwMode="auto">
            <a:xfrm>
              <a:off x="3279" y="1958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5381" name="Rectangle 22"/>
            <p:cNvSpPr>
              <a:spLocks noChangeArrowheads="1"/>
            </p:cNvSpPr>
            <p:nvPr/>
          </p:nvSpPr>
          <p:spPr bwMode="auto">
            <a:xfrm>
              <a:off x="4215" y="1974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5382" name="Rectangle 23"/>
            <p:cNvSpPr>
              <a:spLocks noChangeArrowheads="1"/>
            </p:cNvSpPr>
            <p:nvPr/>
          </p:nvSpPr>
          <p:spPr bwMode="auto">
            <a:xfrm>
              <a:off x="4770" y="1974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5383" name="Line 25"/>
            <p:cNvSpPr>
              <a:spLocks noChangeShapeType="1"/>
            </p:cNvSpPr>
            <p:nvPr/>
          </p:nvSpPr>
          <p:spPr bwMode="auto">
            <a:xfrm flipV="1">
              <a:off x="4468" y="1285"/>
              <a:ext cx="0" cy="2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Oval 26"/>
            <p:cNvSpPr>
              <a:spLocks noChangeArrowheads="1"/>
            </p:cNvSpPr>
            <p:nvPr/>
          </p:nvSpPr>
          <p:spPr bwMode="auto">
            <a:xfrm>
              <a:off x="4429" y="1199"/>
              <a:ext cx="86" cy="8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5" name="Group 29"/>
            <p:cNvGrpSpPr>
              <a:grpSpLocks/>
            </p:cNvGrpSpPr>
            <p:nvPr/>
          </p:nvGrpSpPr>
          <p:grpSpPr bwMode="auto">
            <a:xfrm flipV="1">
              <a:off x="4439" y="2773"/>
              <a:ext cx="86" cy="343"/>
              <a:chOff x="4525" y="1279"/>
              <a:chExt cx="86" cy="343"/>
            </a:xfrm>
          </p:grpSpPr>
          <p:sp>
            <p:nvSpPr>
              <p:cNvPr id="15386" name="Line 27"/>
              <p:cNvSpPr>
                <a:spLocks noChangeShapeType="1"/>
              </p:cNvSpPr>
              <p:nvPr/>
            </p:nvSpPr>
            <p:spPr bwMode="auto">
              <a:xfrm>
                <a:off x="4564" y="1365"/>
                <a:ext cx="0" cy="25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Oval 28"/>
              <p:cNvSpPr>
                <a:spLocks noChangeArrowheads="1"/>
              </p:cNvSpPr>
              <p:nvPr/>
            </p:nvSpPr>
            <p:spPr bwMode="auto">
              <a:xfrm flipV="1">
                <a:off x="4525" y="1279"/>
                <a:ext cx="86" cy="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5627296" y="1408361"/>
            <a:ext cx="3195638" cy="6341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en-US" dirty="0">
                <a:solidFill>
                  <a:srgbClr val="0000FF"/>
                </a:solidFill>
              </a:rPr>
              <a:t>The probe inductance is neglected here.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6275" y="71257"/>
            <a:ext cx="5826125" cy="7381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Input Impedance (cont.)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460625" y="1195965"/>
          <a:ext cx="4464050" cy="2555875"/>
        </p:xfrm>
        <a:graphic>
          <a:graphicData uri="http://schemas.openxmlformats.org/presentationml/2006/ole">
            <p:oleObj spid="_x0000_s16386" name="Equation" r:id="rId3" imgW="2349360" imgH="1346040" progId="Equation.DSMT4">
              <p:embed/>
            </p:oleObj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3735388" y="4056063"/>
          <a:ext cx="1682750" cy="877887"/>
        </p:xfrm>
        <a:graphic>
          <a:graphicData uri="http://schemas.openxmlformats.org/presentationml/2006/ole">
            <p:oleObj spid="_x0000_s16387" name="Equation" r:id="rId4" imgW="825480" imgH="431640" progId="Equation.DSMT4">
              <p:embed/>
            </p:oleObj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3151188" y="5256213"/>
          <a:ext cx="2806700" cy="1250950"/>
        </p:xfrm>
        <a:graphic>
          <a:graphicData uri="http://schemas.openxmlformats.org/presentationml/2006/ole">
            <p:oleObj spid="_x0000_s16388" name="Equation" r:id="rId5" imgW="1485720" imgH="660240" progId="Equation.DSMT4">
              <p:embed/>
            </p:oleObj>
          </a:graphicData>
        </a:graphic>
      </p:graphicFrame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1662028" y="971761"/>
            <a:ext cx="6905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6395" name="Rectangle 14"/>
          <p:cNvSpPr>
            <a:spLocks noChangeArrowheads="1"/>
          </p:cNvSpPr>
          <p:nvPr/>
        </p:nvSpPr>
        <p:spPr bwMode="auto">
          <a:xfrm>
            <a:off x="1128713" y="5411788"/>
            <a:ext cx="21351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Then we </a:t>
            </a:r>
            <a:r>
              <a:rPr lang="en-US" sz="2000" dirty="0" smtClean="0">
                <a:solidFill>
                  <a:srgbClr val="0000FF"/>
                </a:solidFill>
              </a:rPr>
              <a:t>have: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396" name="Rectangle 15"/>
          <p:cNvSpPr>
            <a:spLocks noChangeArrowheads="1"/>
          </p:cNvSpPr>
          <p:nvPr/>
        </p:nvSpPr>
        <p:spPr bwMode="auto">
          <a:xfrm>
            <a:off x="2354263" y="4254500"/>
            <a:ext cx="11858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16389" name="Object 18"/>
          <p:cNvGraphicFramePr>
            <a:graphicFrameLocks noChangeAspect="1"/>
          </p:cNvGraphicFramePr>
          <p:nvPr/>
        </p:nvGraphicFramePr>
        <p:xfrm>
          <a:off x="7170738" y="4081463"/>
          <a:ext cx="1085850" cy="800100"/>
        </p:xfrm>
        <a:graphic>
          <a:graphicData uri="http://schemas.openxmlformats.org/presentationml/2006/ole">
            <p:oleObj spid="_x0000_s16389" name="Equation" r:id="rId6" imgW="533160" imgH="393480" progId="Equation.DSMT4">
              <p:embed/>
            </p:oleObj>
          </a:graphicData>
        </a:graphic>
      </p:graphicFrame>
      <p:sp>
        <p:nvSpPr>
          <p:cNvPr id="16397" name="Rectangle 19"/>
          <p:cNvSpPr>
            <a:spLocks noChangeArrowheads="1"/>
          </p:cNvSpPr>
          <p:nvPr/>
        </p:nvSpPr>
        <p:spPr bwMode="auto">
          <a:xfrm>
            <a:off x="6100763" y="4279900"/>
            <a:ext cx="8937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42794" y="4940137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(real resonance frequency)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0888" y="213756"/>
            <a:ext cx="2611437" cy="64031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Overview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0" y="259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Text Box 32"/>
          <p:cNvSpPr txBox="1">
            <a:spLocks noChangeArrowheads="1"/>
          </p:cNvSpPr>
          <p:nvPr/>
        </p:nvSpPr>
        <p:spPr bwMode="auto">
          <a:xfrm>
            <a:off x="450850" y="1500188"/>
            <a:ext cx="826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In this set of notes we discuss the </a:t>
            </a:r>
            <a:r>
              <a:rPr lang="en-US" sz="2400">
                <a:solidFill>
                  <a:srgbClr val="FF3300"/>
                </a:solidFill>
              </a:rPr>
              <a:t>CAD model</a:t>
            </a:r>
            <a:r>
              <a:rPr lang="en-US" sz="2400">
                <a:solidFill>
                  <a:srgbClr val="0000FF"/>
                </a:solidFill>
              </a:rPr>
              <a:t> of the microstrip antenna.</a:t>
            </a:r>
          </a:p>
        </p:txBody>
      </p:sp>
      <p:sp>
        <p:nvSpPr>
          <p:cNvPr id="36870" name="Text Box 33"/>
          <p:cNvSpPr txBox="1">
            <a:spLocks noChangeArrowheads="1"/>
          </p:cNvSpPr>
          <p:nvPr/>
        </p:nvSpPr>
        <p:spPr bwMode="auto">
          <a:xfrm>
            <a:off x="1152525" y="2971800"/>
            <a:ext cx="4974439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Discuss complex resonance frequency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Derive formula for </a:t>
            </a:r>
            <a:r>
              <a:rPr lang="en-US" sz="2000" i="1" dirty="0">
                <a:latin typeface="Times New Roman" pitchFamily="18" charset="0"/>
              </a:rPr>
              <a:t>Q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Derive formula for input impedance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/>
              <a:t> Derive formula for impedance bandwidth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5991" y="118758"/>
            <a:ext cx="6797675" cy="81284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Input Impedance (cont.)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962872" y="2236972"/>
          <a:ext cx="1520825" cy="892175"/>
        </p:xfrm>
        <a:graphic>
          <a:graphicData uri="http://schemas.openxmlformats.org/presentationml/2006/ole">
            <p:oleObj spid="_x0000_s17410" name="Equation" r:id="rId3" imgW="736560" imgH="431640" progId="Equation.DSMT4">
              <p:embed/>
            </p:oleObj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2302164" y="5246646"/>
          <a:ext cx="4797425" cy="1019175"/>
        </p:xfrm>
        <a:graphic>
          <a:graphicData uri="http://schemas.openxmlformats.org/presentationml/2006/ole">
            <p:oleObj spid="_x0000_s17411" name="Equation" r:id="rId4" imgW="2082600" imgH="444240" progId="Equation.DSMT4">
              <p:embed/>
            </p:oleObj>
          </a:graphicData>
        </a:graphic>
      </p:graphicFrame>
      <p:sp>
        <p:nvSpPr>
          <p:cNvPr id="17416" name="Rectangle 10"/>
          <p:cNvSpPr>
            <a:spLocks noChangeArrowheads="1"/>
          </p:cNvSpPr>
          <p:nvPr/>
        </p:nvSpPr>
        <p:spPr bwMode="auto">
          <a:xfrm>
            <a:off x="1123022" y="4474606"/>
            <a:ext cx="2107066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Hence, we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2177939" y="1678235"/>
            <a:ext cx="107589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Define: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7420" name="Object 4"/>
          <p:cNvGraphicFramePr>
            <a:graphicFrameLocks noChangeAspect="1"/>
          </p:cNvGraphicFramePr>
          <p:nvPr/>
        </p:nvGraphicFramePr>
        <p:xfrm>
          <a:off x="4765778" y="1929812"/>
          <a:ext cx="2798803" cy="2167671"/>
        </p:xfrm>
        <a:graphic>
          <a:graphicData uri="http://schemas.openxmlformats.org/presentationml/2006/ole">
            <p:oleObj spid="_x0000_s17420" name="Equation" r:id="rId5" imgW="1460160" imgH="1130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17"/>
          <p:cNvSpPr>
            <a:spLocks noChangeArrowheads="1"/>
          </p:cNvSpPr>
          <p:nvPr/>
        </p:nvSpPr>
        <p:spPr bwMode="auto">
          <a:xfrm>
            <a:off x="3438525" y="5113338"/>
            <a:ext cx="2246313" cy="1038225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6067425" y="5076825"/>
            <a:ext cx="2246313" cy="1038225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787400" y="5084763"/>
            <a:ext cx="2246313" cy="1038225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1073150" y="5145088"/>
          <a:ext cx="6921500" cy="930275"/>
        </p:xfrm>
        <a:graphic>
          <a:graphicData uri="http://schemas.openxmlformats.org/presentationml/2006/ole">
            <p:oleObj spid="_x0000_s18434" name="Equation" r:id="rId3" imgW="3124080" imgH="419040" progId="Equation.DSMT4">
              <p:embed/>
            </p:oleObj>
          </a:graphicData>
        </a:graphic>
      </p:graphicFrame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93225" y="1013"/>
            <a:ext cx="6673850" cy="7889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Input Impedance (cont.)</a:t>
            </a:r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3056000" y="1027999"/>
          <a:ext cx="2624138" cy="960438"/>
        </p:xfrm>
        <a:graphic>
          <a:graphicData uri="http://schemas.openxmlformats.org/presentationml/2006/ole">
            <p:oleObj spid="_x0000_s18435" name="Equation" r:id="rId4" imgW="1244520" imgH="457200" progId="Equation.DSMT4">
              <p:embed/>
            </p:oleObj>
          </a:graphicData>
        </a:graphic>
      </p:graphicFrame>
      <p:graphicFrame>
        <p:nvGraphicFramePr>
          <p:cNvPr id="18436" name="Object 8"/>
          <p:cNvGraphicFramePr>
            <a:graphicFrameLocks noChangeAspect="1"/>
          </p:cNvGraphicFramePr>
          <p:nvPr/>
        </p:nvGraphicFramePr>
        <p:xfrm>
          <a:off x="2776538" y="3568700"/>
          <a:ext cx="1703387" cy="849313"/>
        </p:xfrm>
        <a:graphic>
          <a:graphicData uri="http://schemas.openxmlformats.org/presentationml/2006/ole">
            <p:oleObj spid="_x0000_s18436" name="Equation" r:id="rId5" imgW="787320" imgH="393480" progId="Equation.DSMT4">
              <p:embed/>
            </p:oleObj>
          </a:graphicData>
        </a:graphic>
      </p:graphicFrame>
      <p:sp>
        <p:nvSpPr>
          <p:cNvPr id="18443" name="Rectangle 15"/>
          <p:cNvSpPr>
            <a:spLocks noChangeArrowheads="1"/>
          </p:cNvSpPr>
          <p:nvPr/>
        </p:nvSpPr>
        <p:spPr bwMode="auto">
          <a:xfrm>
            <a:off x="1495815" y="2678031"/>
            <a:ext cx="10715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Define: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18437" name="Object 25"/>
          <p:cNvGraphicFramePr>
            <a:graphicFrameLocks noChangeAspect="1"/>
          </p:cNvGraphicFramePr>
          <p:nvPr/>
        </p:nvGraphicFramePr>
        <p:xfrm>
          <a:off x="2768600" y="2370138"/>
          <a:ext cx="4643438" cy="1039812"/>
        </p:xfrm>
        <a:graphic>
          <a:graphicData uri="http://schemas.openxmlformats.org/presentationml/2006/ole">
            <p:oleObj spid="_x0000_s18437" name="Equation" r:id="rId6" imgW="2145960" imgH="482400" progId="Equation.DSMT4">
              <p:embed/>
            </p:oleObj>
          </a:graphicData>
        </a:graphic>
      </p:graphicFrame>
      <p:sp>
        <p:nvSpPr>
          <p:cNvPr id="18444" name="Rectangle 26"/>
          <p:cNvSpPr>
            <a:spLocks noChangeArrowheads="1"/>
          </p:cNvSpPr>
          <p:nvPr/>
        </p:nvSpPr>
        <p:spPr bwMode="auto">
          <a:xfrm>
            <a:off x="541338" y="4411663"/>
            <a:ext cx="19351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33561" y="90039"/>
            <a:ext cx="6769100" cy="7747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Input Impedance (cont.)</a:t>
            </a:r>
          </a:p>
        </p:txBody>
      </p:sp>
      <p:grpSp>
        <p:nvGrpSpPr>
          <p:cNvPr id="19469" name="Group 324"/>
          <p:cNvGrpSpPr>
            <a:grpSpLocks/>
          </p:cNvGrpSpPr>
          <p:nvPr/>
        </p:nvGrpSpPr>
        <p:grpSpPr bwMode="auto">
          <a:xfrm>
            <a:off x="2178050" y="1089025"/>
            <a:ext cx="5164138" cy="2474913"/>
            <a:chOff x="1175" y="2552"/>
            <a:chExt cx="3253" cy="1559"/>
          </a:xfrm>
        </p:grpSpPr>
        <p:graphicFrame>
          <p:nvGraphicFramePr>
            <p:cNvPr id="19462" name="Object 296"/>
            <p:cNvGraphicFramePr>
              <a:graphicFrameLocks noChangeAspect="1"/>
            </p:cNvGraphicFramePr>
            <p:nvPr/>
          </p:nvGraphicFramePr>
          <p:xfrm>
            <a:off x="4194" y="3306"/>
            <a:ext cx="234" cy="312"/>
          </p:xfrm>
          <a:graphic>
            <a:graphicData uri="http://schemas.openxmlformats.org/presentationml/2006/ole">
              <p:oleObj spid="_x0000_s19462" name="Equation" r:id="rId3" imgW="152280" imgH="203040" progId="Equation.DSMT4">
                <p:embed/>
              </p:oleObj>
            </a:graphicData>
          </a:graphic>
        </p:graphicFrame>
        <p:graphicFrame>
          <p:nvGraphicFramePr>
            <p:cNvPr id="19463" name="Object 301"/>
            <p:cNvGraphicFramePr>
              <a:graphicFrameLocks noChangeAspect="1"/>
            </p:cNvGraphicFramePr>
            <p:nvPr/>
          </p:nvGraphicFramePr>
          <p:xfrm>
            <a:off x="3077" y="3670"/>
            <a:ext cx="421" cy="282"/>
          </p:xfrm>
          <a:graphic>
            <a:graphicData uri="http://schemas.openxmlformats.org/presentationml/2006/ole">
              <p:oleObj spid="_x0000_s19463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9464" name="Object 302"/>
            <p:cNvGraphicFramePr>
              <a:graphicFrameLocks noChangeAspect="1"/>
            </p:cNvGraphicFramePr>
            <p:nvPr/>
          </p:nvGraphicFramePr>
          <p:xfrm>
            <a:off x="1175" y="2552"/>
            <a:ext cx="411" cy="297"/>
          </p:xfrm>
          <a:graphic>
            <a:graphicData uri="http://schemas.openxmlformats.org/presentationml/2006/ole">
              <p:oleObj spid="_x0000_s19464" name="Equation" r:id="rId5" imgW="317160" imgH="228600" progId="Equation.DSMT4">
                <p:embed/>
              </p:oleObj>
            </a:graphicData>
          </a:graphic>
        </p:graphicFrame>
        <p:sp>
          <p:nvSpPr>
            <p:cNvPr id="19484" name="Line 303"/>
            <p:cNvSpPr>
              <a:spLocks noChangeShapeType="1"/>
            </p:cNvSpPr>
            <p:nvPr/>
          </p:nvSpPr>
          <p:spPr bwMode="auto">
            <a:xfrm>
              <a:off x="1599" y="2614"/>
              <a:ext cx="1" cy="14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304"/>
            <p:cNvSpPr>
              <a:spLocks noChangeShapeType="1"/>
            </p:cNvSpPr>
            <p:nvPr/>
          </p:nvSpPr>
          <p:spPr bwMode="auto">
            <a:xfrm>
              <a:off x="1394" y="3478"/>
              <a:ext cx="27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Freeform 307"/>
            <p:cNvSpPr>
              <a:spLocks/>
            </p:cNvSpPr>
            <p:nvPr/>
          </p:nvSpPr>
          <p:spPr bwMode="auto">
            <a:xfrm>
              <a:off x="2088" y="2806"/>
              <a:ext cx="1060" cy="665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Freeform 308"/>
            <p:cNvSpPr>
              <a:spLocks/>
            </p:cNvSpPr>
            <p:nvPr/>
          </p:nvSpPr>
          <p:spPr bwMode="auto">
            <a:xfrm>
              <a:off x="1988" y="3117"/>
              <a:ext cx="1211" cy="703"/>
            </a:xfrm>
            <a:custGeom>
              <a:avLst/>
              <a:gdLst>
                <a:gd name="T0" fmla="*/ 0 w 1896"/>
                <a:gd name="T1" fmla="*/ 290 h 703"/>
                <a:gd name="T2" fmla="*/ 50 w 1896"/>
                <a:gd name="T3" fmla="*/ 271 h 703"/>
                <a:gd name="T4" fmla="*/ 226 w 1896"/>
                <a:gd name="T5" fmla="*/ 63 h 703"/>
                <a:gd name="T6" fmla="*/ 565 w 1896"/>
                <a:gd name="T7" fmla="*/ 648 h 703"/>
                <a:gd name="T8" fmla="*/ 773 w 1896"/>
                <a:gd name="T9" fmla="*/ 395 h 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96"/>
                <a:gd name="T16" fmla="*/ 0 h 703"/>
                <a:gd name="T17" fmla="*/ 1896 w 1896"/>
                <a:gd name="T18" fmla="*/ 703 h 7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96" h="703">
                  <a:moveTo>
                    <a:pt x="0" y="290"/>
                  </a:moveTo>
                  <a:cubicBezTo>
                    <a:pt x="20" y="286"/>
                    <a:pt x="31" y="309"/>
                    <a:pt x="123" y="271"/>
                  </a:cubicBezTo>
                  <a:cubicBezTo>
                    <a:pt x="215" y="233"/>
                    <a:pt x="344" y="0"/>
                    <a:pt x="554" y="63"/>
                  </a:cubicBezTo>
                  <a:cubicBezTo>
                    <a:pt x="764" y="126"/>
                    <a:pt x="1161" y="593"/>
                    <a:pt x="1385" y="648"/>
                  </a:cubicBezTo>
                  <a:cubicBezTo>
                    <a:pt x="1609" y="703"/>
                    <a:pt x="1811" y="437"/>
                    <a:pt x="1896" y="39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5" name="Object 314"/>
            <p:cNvGraphicFramePr>
              <a:graphicFrameLocks noChangeAspect="1"/>
            </p:cNvGraphicFramePr>
            <p:nvPr/>
          </p:nvGraphicFramePr>
          <p:xfrm>
            <a:off x="2893" y="2859"/>
            <a:ext cx="405" cy="290"/>
          </p:xfrm>
          <a:graphic>
            <a:graphicData uri="http://schemas.openxmlformats.org/presentationml/2006/ole">
              <p:oleObj spid="_x0000_s19465" name="Equation" r:id="rId6" imgW="317160" imgH="228600" progId="Equation.DSMT4">
                <p:embed/>
              </p:oleObj>
            </a:graphicData>
          </a:graphic>
        </p:graphicFrame>
        <p:graphicFrame>
          <p:nvGraphicFramePr>
            <p:cNvPr id="19466" name="Object 316"/>
            <p:cNvGraphicFramePr>
              <a:graphicFrameLocks noChangeAspect="1"/>
            </p:cNvGraphicFramePr>
            <p:nvPr/>
          </p:nvGraphicFramePr>
          <p:xfrm>
            <a:off x="2419" y="3529"/>
            <a:ext cx="184" cy="255"/>
          </p:xfrm>
          <a:graphic>
            <a:graphicData uri="http://schemas.openxmlformats.org/presentationml/2006/ole">
              <p:oleObj spid="_x0000_s19466" name="Equation" r:id="rId7" imgW="164880" imgH="228600" progId="Equation.DSMT4">
                <p:embed/>
              </p:oleObj>
            </a:graphicData>
          </a:graphic>
        </p:graphicFrame>
        <p:sp>
          <p:nvSpPr>
            <p:cNvPr id="19488" name="Line 318"/>
            <p:cNvSpPr>
              <a:spLocks noChangeShapeType="1"/>
            </p:cNvSpPr>
            <p:nvPr/>
          </p:nvSpPr>
          <p:spPr bwMode="auto">
            <a:xfrm>
              <a:off x="2608" y="3408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0" name="Group 327"/>
          <p:cNvGrpSpPr>
            <a:grpSpLocks/>
          </p:cNvGrpSpPr>
          <p:nvPr/>
        </p:nvGrpSpPr>
        <p:grpSpPr bwMode="auto">
          <a:xfrm>
            <a:off x="2165350" y="3702050"/>
            <a:ext cx="5259388" cy="2649538"/>
            <a:chOff x="1364" y="2332"/>
            <a:chExt cx="3313" cy="1669"/>
          </a:xfrm>
        </p:grpSpPr>
        <p:graphicFrame>
          <p:nvGraphicFramePr>
            <p:cNvPr id="19458" name="Object 292"/>
            <p:cNvGraphicFramePr>
              <a:graphicFrameLocks noChangeAspect="1"/>
            </p:cNvGraphicFramePr>
            <p:nvPr/>
          </p:nvGraphicFramePr>
          <p:xfrm>
            <a:off x="3632" y="3551"/>
            <a:ext cx="361" cy="254"/>
          </p:xfrm>
          <a:graphic>
            <a:graphicData uri="http://schemas.openxmlformats.org/presentationml/2006/ole">
              <p:oleObj spid="_x0000_s19458" name="Equation" r:id="rId8" imgW="342720" imgH="241200" progId="Equation.DSMT4">
                <p:embed/>
              </p:oleObj>
            </a:graphicData>
          </a:graphic>
        </p:graphicFrame>
        <p:graphicFrame>
          <p:nvGraphicFramePr>
            <p:cNvPr id="19459" name="Object 294"/>
            <p:cNvGraphicFramePr>
              <a:graphicFrameLocks noChangeAspect="1"/>
            </p:cNvGraphicFramePr>
            <p:nvPr/>
          </p:nvGraphicFramePr>
          <p:xfrm>
            <a:off x="3336" y="2632"/>
            <a:ext cx="386" cy="293"/>
          </p:xfrm>
          <a:graphic>
            <a:graphicData uri="http://schemas.openxmlformats.org/presentationml/2006/ole">
              <p:oleObj spid="_x0000_s19459" name="Equation" r:id="rId9" imgW="317160" imgH="241200" progId="Equation.DSMT4">
                <p:embed/>
              </p:oleObj>
            </a:graphicData>
          </a:graphic>
        </p:graphicFrame>
        <p:sp>
          <p:nvSpPr>
            <p:cNvPr id="19471" name="Line 11"/>
            <p:cNvSpPr>
              <a:spLocks noChangeShapeType="1"/>
            </p:cNvSpPr>
            <p:nvPr/>
          </p:nvSpPr>
          <p:spPr bwMode="auto">
            <a:xfrm>
              <a:off x="2833" y="2504"/>
              <a:ext cx="1" cy="14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2"/>
            <p:cNvSpPr>
              <a:spLocks noChangeShapeType="1"/>
            </p:cNvSpPr>
            <p:nvPr/>
          </p:nvSpPr>
          <p:spPr bwMode="auto">
            <a:xfrm>
              <a:off x="1364" y="3368"/>
              <a:ext cx="299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Rectangle 269"/>
            <p:cNvSpPr>
              <a:spLocks noChangeArrowheads="1"/>
            </p:cNvSpPr>
            <p:nvPr/>
          </p:nvSpPr>
          <p:spPr bwMode="auto">
            <a:xfrm>
              <a:off x="2904" y="2968"/>
              <a:ext cx="17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</a:rPr>
                <a:t>0.5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9474" name="Rectangle 272"/>
            <p:cNvSpPr>
              <a:spLocks noChangeArrowheads="1"/>
            </p:cNvSpPr>
            <p:nvPr/>
          </p:nvSpPr>
          <p:spPr bwMode="auto">
            <a:xfrm>
              <a:off x="2906" y="2533"/>
              <a:ext cx="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</a:rPr>
                <a:t>1.0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9475" name="Freeform 284"/>
            <p:cNvSpPr>
              <a:spLocks/>
            </p:cNvSpPr>
            <p:nvPr/>
          </p:nvSpPr>
          <p:spPr bwMode="auto">
            <a:xfrm>
              <a:off x="1981" y="2696"/>
              <a:ext cx="1660" cy="665"/>
            </a:xfrm>
            <a:custGeom>
              <a:avLst/>
              <a:gdLst>
                <a:gd name="T0" fmla="*/ 0 w 1660"/>
                <a:gd name="T1" fmla="*/ 634 h 665"/>
                <a:gd name="T2" fmla="*/ 288 w 1660"/>
                <a:gd name="T3" fmla="*/ 574 h 665"/>
                <a:gd name="T4" fmla="*/ 724 w 1660"/>
                <a:gd name="T5" fmla="*/ 86 h 665"/>
                <a:gd name="T6" fmla="*/ 1008 w 1660"/>
                <a:gd name="T7" fmla="*/ 78 h 665"/>
                <a:gd name="T8" fmla="*/ 1400 w 1660"/>
                <a:gd name="T9" fmla="*/ 554 h 665"/>
                <a:gd name="T10" fmla="*/ 1660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85"/>
            <p:cNvSpPr>
              <a:spLocks/>
            </p:cNvSpPr>
            <p:nvPr/>
          </p:nvSpPr>
          <p:spPr bwMode="auto">
            <a:xfrm>
              <a:off x="1825" y="3007"/>
              <a:ext cx="1896" cy="712"/>
            </a:xfrm>
            <a:custGeom>
              <a:avLst/>
              <a:gdLst>
                <a:gd name="T0" fmla="*/ 0 w 1896"/>
                <a:gd name="T1" fmla="*/ 290 h 712"/>
                <a:gd name="T2" fmla="*/ 123 w 1896"/>
                <a:gd name="T3" fmla="*/ 271 h 712"/>
                <a:gd name="T4" fmla="*/ 554 w 1896"/>
                <a:gd name="T5" fmla="*/ 63 h 712"/>
                <a:gd name="T6" fmla="*/ 1385 w 1896"/>
                <a:gd name="T7" fmla="*/ 648 h 712"/>
                <a:gd name="T8" fmla="*/ 1775 w 1896"/>
                <a:gd name="T9" fmla="*/ 446 h 712"/>
                <a:gd name="T10" fmla="*/ 1896 w 1896"/>
                <a:gd name="T11" fmla="*/ 395 h 7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96"/>
                <a:gd name="T19" fmla="*/ 0 h 712"/>
                <a:gd name="T20" fmla="*/ 1896 w 1896"/>
                <a:gd name="T21" fmla="*/ 712 h 7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96" h="712">
                  <a:moveTo>
                    <a:pt x="0" y="290"/>
                  </a:moveTo>
                  <a:cubicBezTo>
                    <a:pt x="20" y="286"/>
                    <a:pt x="31" y="309"/>
                    <a:pt x="123" y="271"/>
                  </a:cubicBezTo>
                  <a:cubicBezTo>
                    <a:pt x="215" y="233"/>
                    <a:pt x="344" y="0"/>
                    <a:pt x="554" y="63"/>
                  </a:cubicBezTo>
                  <a:cubicBezTo>
                    <a:pt x="764" y="126"/>
                    <a:pt x="1182" y="584"/>
                    <a:pt x="1385" y="648"/>
                  </a:cubicBezTo>
                  <a:cubicBezTo>
                    <a:pt x="1588" y="712"/>
                    <a:pt x="1690" y="488"/>
                    <a:pt x="1775" y="446"/>
                  </a:cubicBezTo>
                  <a:cubicBezTo>
                    <a:pt x="1860" y="404"/>
                    <a:pt x="1871" y="406"/>
                    <a:pt x="1896" y="395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286"/>
            <p:cNvSpPr>
              <a:spLocks noChangeShapeType="1"/>
            </p:cNvSpPr>
            <p:nvPr/>
          </p:nvSpPr>
          <p:spPr bwMode="auto">
            <a:xfrm>
              <a:off x="2278" y="3052"/>
              <a:ext cx="54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Rectangle 287"/>
            <p:cNvSpPr>
              <a:spLocks noChangeArrowheads="1"/>
            </p:cNvSpPr>
            <p:nvPr/>
          </p:nvSpPr>
          <p:spPr bwMode="auto">
            <a:xfrm>
              <a:off x="2561" y="3596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 i="1">
                  <a:solidFill>
                    <a:srgbClr val="000000"/>
                  </a:solidFill>
                  <a:latin typeface="Times New Roman" pitchFamily="18" charset="0"/>
                </a:rPr>
                <a:t>- </a:t>
              </a:r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</a:rPr>
                <a:t>0.5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9479" name="Line 288"/>
            <p:cNvSpPr>
              <a:spLocks noChangeShapeType="1"/>
            </p:cNvSpPr>
            <p:nvPr/>
          </p:nvSpPr>
          <p:spPr bwMode="auto">
            <a:xfrm flipV="1">
              <a:off x="2825" y="3680"/>
              <a:ext cx="402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Rectangle 290"/>
            <p:cNvSpPr>
              <a:spLocks noChangeArrowheads="1"/>
            </p:cNvSpPr>
            <p:nvPr/>
          </p:nvSpPr>
          <p:spPr bwMode="auto">
            <a:xfrm>
              <a:off x="2348" y="3421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</a:rPr>
                <a:t>-1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9481" name="Rectangle 291"/>
            <p:cNvSpPr>
              <a:spLocks noChangeArrowheads="1"/>
            </p:cNvSpPr>
            <p:nvPr/>
          </p:nvSpPr>
          <p:spPr bwMode="auto">
            <a:xfrm>
              <a:off x="3158" y="3417"/>
              <a:ext cx="2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b="1">
                <a:latin typeface="Times New Roman" pitchFamily="18" charset="0"/>
              </a:endParaRPr>
            </a:p>
          </p:txBody>
        </p:sp>
        <p:graphicFrame>
          <p:nvGraphicFramePr>
            <p:cNvPr id="19460" name="Object 319"/>
            <p:cNvGraphicFramePr>
              <a:graphicFrameLocks noChangeAspect="1"/>
            </p:cNvGraphicFramePr>
            <p:nvPr/>
          </p:nvGraphicFramePr>
          <p:xfrm>
            <a:off x="4482" y="3288"/>
            <a:ext cx="195" cy="214"/>
          </p:xfrm>
          <a:graphic>
            <a:graphicData uri="http://schemas.openxmlformats.org/presentationml/2006/ole">
              <p:oleObj spid="_x0000_s19460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19461" name="Object 322"/>
            <p:cNvGraphicFramePr>
              <a:graphicFrameLocks noChangeAspect="1"/>
            </p:cNvGraphicFramePr>
            <p:nvPr/>
          </p:nvGraphicFramePr>
          <p:xfrm>
            <a:off x="2269" y="2332"/>
            <a:ext cx="411" cy="313"/>
          </p:xfrm>
          <a:graphic>
            <a:graphicData uri="http://schemas.openxmlformats.org/presentationml/2006/ole">
              <p:oleObj spid="_x0000_s19461" name="Equation" r:id="rId11" imgW="317160" imgH="241200" progId="Equation.DSMT4">
                <p:embed/>
              </p:oleObj>
            </a:graphicData>
          </a:graphic>
        </p:graphicFrame>
        <p:sp>
          <p:nvSpPr>
            <p:cNvPr id="19482" name="Line 325"/>
            <p:cNvSpPr>
              <a:spLocks noChangeShapeType="1"/>
            </p:cNvSpPr>
            <p:nvPr/>
          </p:nvSpPr>
          <p:spPr bwMode="auto">
            <a:xfrm>
              <a:off x="3293" y="3273"/>
              <a:ext cx="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326"/>
            <p:cNvSpPr>
              <a:spLocks noChangeShapeType="1"/>
            </p:cNvSpPr>
            <p:nvPr/>
          </p:nvSpPr>
          <p:spPr bwMode="auto">
            <a:xfrm>
              <a:off x="2314" y="3274"/>
              <a:ext cx="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6275" y="44638"/>
            <a:ext cx="5662613" cy="809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Reflection Coefficient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2538413" y="3487738"/>
          <a:ext cx="3155950" cy="2794000"/>
        </p:xfrm>
        <a:graphic>
          <a:graphicData uri="http://schemas.openxmlformats.org/presentationml/2006/ole">
            <p:oleObj spid="_x0000_s20482" name="Equation" r:id="rId3" imgW="1536480" imgH="1358640" progId="Equation.DSMT4">
              <p:embed/>
            </p:oleObj>
          </a:graphicData>
        </a:graphic>
      </p:graphicFrame>
      <p:grpSp>
        <p:nvGrpSpPr>
          <p:cNvPr id="20488" name="Group 36"/>
          <p:cNvGrpSpPr>
            <a:grpSpLocks/>
          </p:cNvGrpSpPr>
          <p:nvPr/>
        </p:nvGrpSpPr>
        <p:grpSpPr bwMode="auto">
          <a:xfrm>
            <a:off x="2101850" y="1384300"/>
            <a:ext cx="5472113" cy="1528763"/>
            <a:chOff x="1324" y="872"/>
            <a:chExt cx="3447" cy="963"/>
          </a:xfrm>
        </p:grpSpPr>
        <p:sp>
          <p:nvSpPr>
            <p:cNvPr id="20489" name="Freeform 10"/>
            <p:cNvSpPr>
              <a:spLocks/>
            </p:cNvSpPr>
            <p:nvPr/>
          </p:nvSpPr>
          <p:spPr bwMode="auto">
            <a:xfrm>
              <a:off x="3729" y="1236"/>
              <a:ext cx="116" cy="250"/>
            </a:xfrm>
            <a:custGeom>
              <a:avLst/>
              <a:gdLst>
                <a:gd name="T0" fmla="*/ 36 w 188"/>
                <a:gd name="T1" fmla="*/ 0 h 467"/>
                <a:gd name="T2" fmla="*/ 72 w 188"/>
                <a:gd name="T3" fmla="*/ 11 h 467"/>
                <a:gd name="T4" fmla="*/ 0 w 188"/>
                <a:gd name="T5" fmla="*/ 33 h 467"/>
                <a:gd name="T6" fmla="*/ 72 w 188"/>
                <a:gd name="T7" fmla="*/ 56 h 467"/>
                <a:gd name="T8" fmla="*/ 0 w 188"/>
                <a:gd name="T9" fmla="*/ 78 h 467"/>
                <a:gd name="T10" fmla="*/ 72 w 188"/>
                <a:gd name="T11" fmla="*/ 100 h 467"/>
                <a:gd name="T12" fmla="*/ 0 w 188"/>
                <a:gd name="T13" fmla="*/ 123 h 467"/>
                <a:gd name="T14" fmla="*/ 36 w 188"/>
                <a:gd name="T15" fmla="*/ 134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1"/>
            <p:cNvSpPr>
              <a:spLocks/>
            </p:cNvSpPr>
            <p:nvPr/>
          </p:nvSpPr>
          <p:spPr bwMode="auto">
            <a:xfrm>
              <a:off x="4216" y="1161"/>
              <a:ext cx="53" cy="400"/>
            </a:xfrm>
            <a:custGeom>
              <a:avLst/>
              <a:gdLst>
                <a:gd name="T0" fmla="*/ 0 w 89"/>
                <a:gd name="T1" fmla="*/ 0 h 745"/>
                <a:gd name="T2" fmla="*/ 11 w 89"/>
                <a:gd name="T3" fmla="*/ 1 h 745"/>
                <a:gd name="T4" fmla="*/ 21 w 89"/>
                <a:gd name="T5" fmla="*/ 6 h 745"/>
                <a:gd name="T6" fmla="*/ 28 w 89"/>
                <a:gd name="T7" fmla="*/ 12 h 745"/>
                <a:gd name="T8" fmla="*/ 32 w 89"/>
                <a:gd name="T9" fmla="*/ 22 h 745"/>
                <a:gd name="T10" fmla="*/ 32 w 89"/>
                <a:gd name="T11" fmla="*/ 32 h 745"/>
                <a:gd name="T12" fmla="*/ 28 w 89"/>
                <a:gd name="T13" fmla="*/ 40 h 745"/>
                <a:gd name="T14" fmla="*/ 21 w 89"/>
                <a:gd name="T15" fmla="*/ 48 h 745"/>
                <a:gd name="T16" fmla="*/ 11 w 89"/>
                <a:gd name="T17" fmla="*/ 53 h 745"/>
                <a:gd name="T18" fmla="*/ 0 w 89"/>
                <a:gd name="T19" fmla="*/ 53 h 745"/>
                <a:gd name="T20" fmla="*/ 11 w 89"/>
                <a:gd name="T21" fmla="*/ 54 h 745"/>
                <a:gd name="T22" fmla="*/ 21 w 89"/>
                <a:gd name="T23" fmla="*/ 59 h 745"/>
                <a:gd name="T24" fmla="*/ 28 w 89"/>
                <a:gd name="T25" fmla="*/ 67 h 745"/>
                <a:gd name="T26" fmla="*/ 32 w 89"/>
                <a:gd name="T27" fmla="*/ 75 h 745"/>
                <a:gd name="T28" fmla="*/ 32 w 89"/>
                <a:gd name="T29" fmla="*/ 85 h 745"/>
                <a:gd name="T30" fmla="*/ 28 w 89"/>
                <a:gd name="T31" fmla="*/ 94 h 745"/>
                <a:gd name="T32" fmla="*/ 21 w 89"/>
                <a:gd name="T33" fmla="*/ 101 h 745"/>
                <a:gd name="T34" fmla="*/ 11 w 89"/>
                <a:gd name="T35" fmla="*/ 106 h 745"/>
                <a:gd name="T36" fmla="*/ 0 w 89"/>
                <a:gd name="T37" fmla="*/ 107 h 745"/>
                <a:gd name="T38" fmla="*/ 11 w 89"/>
                <a:gd name="T39" fmla="*/ 108 h 745"/>
                <a:gd name="T40" fmla="*/ 21 w 89"/>
                <a:gd name="T41" fmla="*/ 113 h 745"/>
                <a:gd name="T42" fmla="*/ 28 w 89"/>
                <a:gd name="T43" fmla="*/ 120 h 745"/>
                <a:gd name="T44" fmla="*/ 32 w 89"/>
                <a:gd name="T45" fmla="*/ 129 h 745"/>
                <a:gd name="T46" fmla="*/ 32 w 89"/>
                <a:gd name="T47" fmla="*/ 139 h 745"/>
                <a:gd name="T48" fmla="*/ 28 w 89"/>
                <a:gd name="T49" fmla="*/ 148 h 745"/>
                <a:gd name="T50" fmla="*/ 21 w 89"/>
                <a:gd name="T51" fmla="*/ 155 h 745"/>
                <a:gd name="T52" fmla="*/ 11 w 89"/>
                <a:gd name="T53" fmla="*/ 159 h 745"/>
                <a:gd name="T54" fmla="*/ 0 w 89"/>
                <a:gd name="T55" fmla="*/ 161 h 745"/>
                <a:gd name="T56" fmla="*/ 11 w 89"/>
                <a:gd name="T57" fmla="*/ 162 h 745"/>
                <a:gd name="T58" fmla="*/ 21 w 89"/>
                <a:gd name="T59" fmla="*/ 167 h 745"/>
                <a:gd name="T60" fmla="*/ 28 w 89"/>
                <a:gd name="T61" fmla="*/ 173 h 745"/>
                <a:gd name="T62" fmla="*/ 32 w 89"/>
                <a:gd name="T63" fmla="*/ 183 h 745"/>
                <a:gd name="T64" fmla="*/ 32 w 89"/>
                <a:gd name="T65" fmla="*/ 193 h 745"/>
                <a:gd name="T66" fmla="*/ 28 w 89"/>
                <a:gd name="T67" fmla="*/ 201 h 745"/>
                <a:gd name="T68" fmla="*/ 21 w 89"/>
                <a:gd name="T69" fmla="*/ 209 h 745"/>
                <a:gd name="T70" fmla="*/ 11 w 89"/>
                <a:gd name="T71" fmla="*/ 213 h 745"/>
                <a:gd name="T72" fmla="*/ 0 w 89"/>
                <a:gd name="T73" fmla="*/ 21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>
              <a:off x="4213" y="1161"/>
              <a:ext cx="2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13"/>
            <p:cNvSpPr>
              <a:spLocks noChangeShapeType="1"/>
            </p:cNvSpPr>
            <p:nvPr/>
          </p:nvSpPr>
          <p:spPr bwMode="auto">
            <a:xfrm>
              <a:off x="4213" y="1561"/>
              <a:ext cx="29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Line 14"/>
            <p:cNvSpPr>
              <a:spLocks noChangeShapeType="1"/>
            </p:cNvSpPr>
            <p:nvPr/>
          </p:nvSpPr>
          <p:spPr bwMode="auto">
            <a:xfrm>
              <a:off x="4620" y="1394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15"/>
            <p:cNvSpPr>
              <a:spLocks noChangeShapeType="1"/>
            </p:cNvSpPr>
            <p:nvPr/>
          </p:nvSpPr>
          <p:spPr bwMode="auto">
            <a:xfrm>
              <a:off x="4620" y="1295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Freeform 16"/>
            <p:cNvSpPr>
              <a:spLocks/>
            </p:cNvSpPr>
            <p:nvPr/>
          </p:nvSpPr>
          <p:spPr bwMode="auto">
            <a:xfrm>
              <a:off x="3788" y="1029"/>
              <a:ext cx="908" cy="266"/>
            </a:xfrm>
            <a:custGeom>
              <a:avLst/>
              <a:gdLst>
                <a:gd name="T0" fmla="*/ 0 w 1486"/>
                <a:gd name="T1" fmla="*/ 112 h 496"/>
                <a:gd name="T2" fmla="*/ 0 w 1486"/>
                <a:gd name="T3" fmla="*/ 0 h 496"/>
                <a:gd name="T4" fmla="*/ 555 w 1486"/>
                <a:gd name="T5" fmla="*/ 0 h 496"/>
                <a:gd name="T6" fmla="*/ 555 w 1486"/>
                <a:gd name="T7" fmla="*/ 143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Freeform 17"/>
            <p:cNvSpPr>
              <a:spLocks/>
            </p:cNvSpPr>
            <p:nvPr/>
          </p:nvSpPr>
          <p:spPr bwMode="auto">
            <a:xfrm>
              <a:off x="3788" y="1394"/>
              <a:ext cx="908" cy="300"/>
            </a:xfrm>
            <a:custGeom>
              <a:avLst/>
              <a:gdLst>
                <a:gd name="T0" fmla="*/ 555 w 1486"/>
                <a:gd name="T1" fmla="*/ 0 h 559"/>
                <a:gd name="T2" fmla="*/ 555 w 1486"/>
                <a:gd name="T3" fmla="*/ 161 h 559"/>
                <a:gd name="T4" fmla="*/ 0 w 1486"/>
                <a:gd name="T5" fmla="*/ 161 h 559"/>
                <a:gd name="T6" fmla="*/ 0 w 1486"/>
                <a:gd name="T7" fmla="*/ 49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>
              <a:off x="4242" y="1561"/>
              <a:ext cx="1" cy="1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 flipV="1">
              <a:off x="4242" y="1029"/>
              <a:ext cx="1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Rectangle 20"/>
            <p:cNvSpPr>
              <a:spLocks noChangeArrowheads="1"/>
            </p:cNvSpPr>
            <p:nvPr/>
          </p:nvSpPr>
          <p:spPr bwMode="auto">
            <a:xfrm>
              <a:off x="3469" y="1169"/>
              <a:ext cx="17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0500" name="Rectangle 21"/>
            <p:cNvSpPr>
              <a:spLocks noChangeArrowheads="1"/>
            </p:cNvSpPr>
            <p:nvPr/>
          </p:nvSpPr>
          <p:spPr bwMode="auto">
            <a:xfrm>
              <a:off x="3996" y="1172"/>
              <a:ext cx="160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0501" name="Rectangle 22"/>
            <p:cNvSpPr>
              <a:spLocks noChangeArrowheads="1"/>
            </p:cNvSpPr>
            <p:nvPr/>
          </p:nvSpPr>
          <p:spPr bwMode="auto">
            <a:xfrm>
              <a:off x="4391" y="1175"/>
              <a:ext cx="192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 dirty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3600" i="1" dirty="0">
                <a:latin typeface="Times New Roman" pitchFamily="18" charset="0"/>
              </a:endParaRPr>
            </a:p>
          </p:txBody>
        </p:sp>
        <p:sp>
          <p:nvSpPr>
            <p:cNvPr id="20502" name="Line 23"/>
            <p:cNvSpPr>
              <a:spLocks noChangeShapeType="1"/>
            </p:cNvSpPr>
            <p:nvPr/>
          </p:nvSpPr>
          <p:spPr bwMode="auto">
            <a:xfrm flipV="1">
              <a:off x="4242" y="888"/>
              <a:ext cx="0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6"/>
            <p:cNvSpPr>
              <a:spLocks noChangeShapeType="1"/>
            </p:cNvSpPr>
            <p:nvPr/>
          </p:nvSpPr>
          <p:spPr bwMode="auto">
            <a:xfrm flipV="1">
              <a:off x="4243" y="1686"/>
              <a:ext cx="0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Oval 27"/>
            <p:cNvSpPr>
              <a:spLocks noChangeArrowheads="1"/>
            </p:cNvSpPr>
            <p:nvPr/>
          </p:nvSpPr>
          <p:spPr bwMode="auto">
            <a:xfrm>
              <a:off x="1324" y="1781"/>
              <a:ext cx="58" cy="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Line 29"/>
            <p:cNvSpPr>
              <a:spLocks noChangeShapeType="1"/>
            </p:cNvSpPr>
            <p:nvPr/>
          </p:nvSpPr>
          <p:spPr bwMode="auto">
            <a:xfrm flipH="1">
              <a:off x="1408" y="896"/>
              <a:ext cx="28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30"/>
            <p:cNvSpPr>
              <a:spLocks noChangeShapeType="1"/>
            </p:cNvSpPr>
            <p:nvPr/>
          </p:nvSpPr>
          <p:spPr bwMode="auto">
            <a:xfrm flipH="1" flipV="1">
              <a:off x="1387" y="1815"/>
              <a:ext cx="285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Oval 32"/>
            <p:cNvSpPr>
              <a:spLocks noChangeArrowheads="1"/>
            </p:cNvSpPr>
            <p:nvPr/>
          </p:nvSpPr>
          <p:spPr bwMode="auto">
            <a:xfrm>
              <a:off x="1352" y="872"/>
              <a:ext cx="58" cy="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3"/>
            <p:cNvSpPr>
              <a:spLocks noChangeArrowheads="1"/>
            </p:cNvSpPr>
            <p:nvPr/>
          </p:nvSpPr>
          <p:spPr bwMode="auto">
            <a:xfrm>
              <a:off x="1873" y="1181"/>
              <a:ext cx="2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US" sz="3600" baseline="-25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3600">
                <a:latin typeface="Times New Roman" pitchFamily="18" charset="0"/>
              </a:endParaRPr>
            </a:p>
          </p:txBody>
        </p:sp>
      </p:grpSp>
      <p:graphicFrame>
        <p:nvGraphicFramePr>
          <p:cNvPr id="20483" name="Object 37"/>
          <p:cNvGraphicFramePr>
            <a:graphicFrameLocks noChangeAspect="1"/>
          </p:cNvGraphicFramePr>
          <p:nvPr/>
        </p:nvGraphicFramePr>
        <p:xfrm>
          <a:off x="3987800" y="1928813"/>
          <a:ext cx="939800" cy="469900"/>
        </p:xfrm>
        <a:graphic>
          <a:graphicData uri="http://schemas.openxmlformats.org/presentationml/2006/ole">
            <p:oleObj spid="_x0000_s20483" name="Equation" r:id="rId4" imgW="457200" imgH="228600" progId="Equation.DSMT4">
              <p:embed/>
            </p:oleObj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93914" y="49525"/>
            <a:ext cx="2917825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</a:t>
            </a:r>
          </a:p>
        </p:txBody>
      </p:sp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/>
        </p:nvGraphicFramePr>
        <p:xfrm>
          <a:off x="1323975" y="1090613"/>
          <a:ext cx="1954213" cy="1101725"/>
        </p:xfrm>
        <a:graphic>
          <a:graphicData uri="http://schemas.openxmlformats.org/presentationml/2006/ole">
            <p:oleObj spid="_x0000_s21506" name="Equation" r:id="rId3" imgW="838080" imgH="469800" progId="Equation.DSMT4">
              <p:embed/>
            </p:oleObj>
          </a:graphicData>
        </a:graphic>
      </p:graphicFrame>
      <p:graphicFrame>
        <p:nvGraphicFramePr>
          <p:cNvPr id="21507" name="Object 9"/>
          <p:cNvGraphicFramePr>
            <a:graphicFrameLocks noChangeAspect="1"/>
          </p:cNvGraphicFramePr>
          <p:nvPr/>
        </p:nvGraphicFramePr>
        <p:xfrm>
          <a:off x="4805363" y="1111250"/>
          <a:ext cx="2851150" cy="1243013"/>
        </p:xfrm>
        <a:graphic>
          <a:graphicData uri="http://schemas.openxmlformats.org/presentationml/2006/ole">
            <p:oleObj spid="_x0000_s21507" name="Equation" r:id="rId4" imgW="1117115" imgH="482391" progId="Equation.3">
              <p:embed/>
            </p:oleObj>
          </a:graphicData>
        </a:graphic>
      </p:graphicFrame>
      <p:sp>
        <p:nvSpPr>
          <p:cNvPr id="21512" name="Text Box 282"/>
          <p:cNvSpPr txBox="1">
            <a:spLocks noChangeArrowheads="1"/>
          </p:cNvSpPr>
          <p:nvPr/>
        </p:nvSpPr>
        <p:spPr bwMode="auto">
          <a:xfrm>
            <a:off x="1882775" y="2435225"/>
            <a:ext cx="498316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Bandwidth definition is based on SWR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&lt;</a:t>
            </a:r>
            <a:r>
              <a:rPr lang="en-US" sz="2000">
                <a:solidFill>
                  <a:srgbClr val="0000FF"/>
                </a:solidFill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5111933" y="3091501"/>
            <a:ext cx="3649662" cy="3100388"/>
            <a:chOff x="611188" y="3032125"/>
            <a:chExt cx="3649662" cy="3100388"/>
          </a:xfrm>
        </p:grpSpPr>
        <p:sp>
          <p:nvSpPr>
            <p:cNvPr id="21511" name="Rectangle 18"/>
            <p:cNvSpPr>
              <a:spLocks noChangeArrowheads="1"/>
            </p:cNvSpPr>
            <p:nvPr/>
          </p:nvSpPr>
          <p:spPr bwMode="auto">
            <a:xfrm>
              <a:off x="1398588" y="3032125"/>
              <a:ext cx="1825625" cy="1282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3" name="Group 287"/>
            <p:cNvGrpSpPr>
              <a:grpSpLocks/>
            </p:cNvGrpSpPr>
            <p:nvPr/>
          </p:nvGrpSpPr>
          <p:grpSpPr bwMode="auto">
            <a:xfrm>
              <a:off x="611188" y="3378200"/>
              <a:ext cx="3649662" cy="2754313"/>
              <a:chOff x="489" y="2120"/>
              <a:chExt cx="2299" cy="1735"/>
            </a:xfrm>
          </p:grpSpPr>
          <p:sp>
            <p:nvSpPr>
              <p:cNvPr id="21534" name="Line 19"/>
              <p:cNvSpPr>
                <a:spLocks noChangeShapeType="1"/>
              </p:cNvSpPr>
              <p:nvPr/>
            </p:nvSpPr>
            <p:spPr bwMode="auto">
              <a:xfrm flipV="1">
                <a:off x="1526" y="2238"/>
                <a:ext cx="1" cy="161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5" name="Line 20"/>
              <p:cNvSpPr>
                <a:spLocks noChangeShapeType="1"/>
              </p:cNvSpPr>
              <p:nvPr/>
            </p:nvSpPr>
            <p:spPr bwMode="auto">
              <a:xfrm>
                <a:off x="489" y="3509"/>
                <a:ext cx="20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6" name="Rectangle 225"/>
              <p:cNvSpPr>
                <a:spLocks noChangeArrowheads="1"/>
              </p:cNvSpPr>
              <p:nvPr/>
            </p:nvSpPr>
            <p:spPr bwMode="auto">
              <a:xfrm>
                <a:off x="1891" y="3555"/>
                <a:ext cx="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r>
                  <a:rPr lang="en-US" sz="2000" baseline="-25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537" name="Rectangle 227"/>
              <p:cNvSpPr>
                <a:spLocks noChangeArrowheads="1"/>
              </p:cNvSpPr>
              <p:nvPr/>
            </p:nvSpPr>
            <p:spPr bwMode="auto">
              <a:xfrm>
                <a:off x="1081" y="3555"/>
                <a:ext cx="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r>
                  <a:rPr lang="en-US" sz="2000" baseline="-25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538" name="Rectangle 228"/>
              <p:cNvSpPr>
                <a:spLocks noChangeArrowheads="1"/>
              </p:cNvSpPr>
              <p:nvPr/>
            </p:nvSpPr>
            <p:spPr bwMode="auto">
              <a:xfrm>
                <a:off x="959" y="3537"/>
                <a:ext cx="83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  <a:latin typeface="Symbol" pitchFamily="18" charset="2"/>
                  </a:rPr>
                  <a:t>-</a:t>
                </a:r>
                <a:endParaRPr lang="en-US"/>
              </a:p>
            </p:txBody>
          </p:sp>
          <p:sp>
            <p:nvSpPr>
              <p:cNvPr id="21539" name="Rectangle 230"/>
              <p:cNvSpPr>
                <a:spLocks noChangeArrowheads="1"/>
              </p:cNvSpPr>
              <p:nvPr/>
            </p:nvSpPr>
            <p:spPr bwMode="auto">
              <a:xfrm>
                <a:off x="1614" y="2586"/>
                <a:ext cx="1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1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r>
                  <a:rPr lang="en-US" sz="1900" baseline="-25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r>
                  <a:rPr lang="en-US" sz="1900" i="1" baseline="-250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en-US"/>
              </a:p>
            </p:txBody>
          </p:sp>
          <p:sp>
            <p:nvSpPr>
              <p:cNvPr id="21540" name="Rectangle 231"/>
              <p:cNvSpPr>
                <a:spLocks noChangeArrowheads="1"/>
              </p:cNvSpPr>
              <p:nvPr/>
            </p:nvSpPr>
            <p:spPr bwMode="auto">
              <a:xfrm>
                <a:off x="1332" y="2120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i="1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endParaRPr lang="en-US" sz="2400" i="1">
                  <a:latin typeface="Times New Roman" pitchFamily="18" charset="0"/>
                </a:endParaRPr>
              </a:p>
            </p:txBody>
          </p:sp>
          <p:sp>
            <p:nvSpPr>
              <p:cNvPr id="21541" name="Line 233"/>
              <p:cNvSpPr>
                <a:spLocks noChangeShapeType="1"/>
              </p:cNvSpPr>
              <p:nvPr/>
            </p:nvSpPr>
            <p:spPr bwMode="auto">
              <a:xfrm>
                <a:off x="1476" y="3163"/>
                <a:ext cx="11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Rectangle 234"/>
              <p:cNvSpPr>
                <a:spLocks noChangeArrowheads="1"/>
              </p:cNvSpPr>
              <p:nvPr/>
            </p:nvSpPr>
            <p:spPr bwMode="auto">
              <a:xfrm>
                <a:off x="2655" y="3362"/>
                <a:ext cx="13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</a:rPr>
                  <a:t>x 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21543" name="Rectangle 235"/>
              <p:cNvSpPr>
                <a:spLocks noChangeArrowheads="1"/>
              </p:cNvSpPr>
              <p:nvPr/>
            </p:nvSpPr>
            <p:spPr bwMode="auto">
              <a:xfrm>
                <a:off x="1618" y="3182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Times New Roman" pitchFamily="18" charset="0"/>
                  </a:rPr>
                  <a:t>1.0</a:t>
                </a:r>
                <a:endParaRPr lang="en-US" b="1">
                  <a:latin typeface="Times New Roman" pitchFamily="18" charset="0"/>
                </a:endParaRPr>
              </a:p>
            </p:txBody>
          </p:sp>
          <p:sp>
            <p:nvSpPr>
              <p:cNvPr id="21544" name="Line 237"/>
              <p:cNvSpPr>
                <a:spLocks noChangeShapeType="1"/>
              </p:cNvSpPr>
              <p:nvPr/>
            </p:nvSpPr>
            <p:spPr bwMode="auto">
              <a:xfrm flipV="1">
                <a:off x="1129" y="2818"/>
                <a:ext cx="0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238"/>
              <p:cNvSpPr>
                <a:spLocks noChangeShapeType="1"/>
              </p:cNvSpPr>
              <p:nvPr/>
            </p:nvSpPr>
            <p:spPr bwMode="auto">
              <a:xfrm flipV="1">
                <a:off x="1925" y="2821"/>
                <a:ext cx="0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Line 239"/>
              <p:cNvSpPr>
                <a:spLocks noChangeShapeType="1"/>
              </p:cNvSpPr>
              <p:nvPr/>
            </p:nvSpPr>
            <p:spPr bwMode="auto">
              <a:xfrm rot="5400000">
                <a:off x="1521" y="2469"/>
                <a:ext cx="0" cy="7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Freeform 243"/>
              <p:cNvSpPr>
                <a:spLocks/>
              </p:cNvSpPr>
              <p:nvPr/>
            </p:nvSpPr>
            <p:spPr bwMode="auto">
              <a:xfrm>
                <a:off x="995" y="2413"/>
                <a:ext cx="1075" cy="774"/>
              </a:xfrm>
              <a:custGeom>
                <a:avLst/>
                <a:gdLst>
                  <a:gd name="T0" fmla="*/ 0 w 1005"/>
                  <a:gd name="T1" fmla="*/ 0 h 774"/>
                  <a:gd name="T2" fmla="*/ 306 w 1005"/>
                  <a:gd name="T3" fmla="*/ 657 h 774"/>
                  <a:gd name="T4" fmla="*/ 828 w 1005"/>
                  <a:gd name="T5" fmla="*/ 666 h 774"/>
                  <a:gd name="T6" fmla="*/ 1150 w 1005"/>
                  <a:gd name="T7" fmla="*/ 8 h 7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5"/>
                  <a:gd name="T13" fmla="*/ 0 h 774"/>
                  <a:gd name="T14" fmla="*/ 1005 w 1005"/>
                  <a:gd name="T15" fmla="*/ 774 h 7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5" h="774">
                    <a:moveTo>
                      <a:pt x="0" y="0"/>
                    </a:moveTo>
                    <a:cubicBezTo>
                      <a:pt x="47" y="109"/>
                      <a:pt x="146" y="546"/>
                      <a:pt x="267" y="657"/>
                    </a:cubicBezTo>
                    <a:cubicBezTo>
                      <a:pt x="388" y="768"/>
                      <a:pt x="601" y="774"/>
                      <a:pt x="724" y="666"/>
                    </a:cubicBezTo>
                    <a:cubicBezTo>
                      <a:pt x="847" y="558"/>
                      <a:pt x="947" y="145"/>
                      <a:pt x="1005" y="8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Oval 278"/>
              <p:cNvSpPr>
                <a:spLocks noChangeArrowheads="1"/>
              </p:cNvSpPr>
              <p:nvPr/>
            </p:nvSpPr>
            <p:spPr bwMode="auto">
              <a:xfrm>
                <a:off x="1100" y="2794"/>
                <a:ext cx="95" cy="9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Oval 279"/>
              <p:cNvSpPr>
                <a:spLocks noChangeArrowheads="1"/>
              </p:cNvSpPr>
              <p:nvPr/>
            </p:nvSpPr>
            <p:spPr bwMode="auto">
              <a:xfrm>
                <a:off x="1867" y="2787"/>
                <a:ext cx="95" cy="9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Oval 283"/>
              <p:cNvSpPr>
                <a:spLocks noChangeArrowheads="1"/>
              </p:cNvSpPr>
              <p:nvPr/>
            </p:nvSpPr>
            <p:spPr bwMode="auto">
              <a:xfrm>
                <a:off x="1483" y="3107"/>
                <a:ext cx="95" cy="95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1508" name="Object 9"/>
            <p:cNvGraphicFramePr>
              <a:graphicFrameLocks noChangeAspect="1"/>
            </p:cNvGraphicFramePr>
            <p:nvPr/>
          </p:nvGraphicFramePr>
          <p:xfrm>
            <a:off x="3183800" y="4329368"/>
            <a:ext cx="711303" cy="380250"/>
          </p:xfrm>
          <a:graphic>
            <a:graphicData uri="http://schemas.openxmlformats.org/presentationml/2006/ole">
              <p:oleObj spid="_x0000_s21508" name="Equation" r:id="rId5" imgW="431640" imgH="228600" progId="Equation.DSMT4">
                <p:embed/>
              </p:oleObj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537494" y="3438401"/>
            <a:ext cx="3903664" cy="2741613"/>
            <a:chOff x="4848228" y="3390900"/>
            <a:chExt cx="3903664" cy="2741613"/>
          </a:xfrm>
        </p:grpSpPr>
        <p:grpSp>
          <p:nvGrpSpPr>
            <p:cNvPr id="21514" name="Group 286"/>
            <p:cNvGrpSpPr>
              <a:grpSpLocks/>
            </p:cNvGrpSpPr>
            <p:nvPr/>
          </p:nvGrpSpPr>
          <p:grpSpPr bwMode="auto">
            <a:xfrm>
              <a:off x="4848228" y="3390900"/>
              <a:ext cx="3903664" cy="2741613"/>
              <a:chOff x="3014" y="2136"/>
              <a:chExt cx="2459" cy="1727"/>
            </a:xfrm>
          </p:grpSpPr>
          <p:sp>
            <p:nvSpPr>
              <p:cNvPr id="21516" name="Line 260"/>
              <p:cNvSpPr>
                <a:spLocks noChangeShapeType="1"/>
              </p:cNvSpPr>
              <p:nvPr/>
            </p:nvSpPr>
            <p:spPr bwMode="auto">
              <a:xfrm flipV="1">
                <a:off x="3270" y="2246"/>
                <a:ext cx="1" cy="161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Line 261"/>
              <p:cNvSpPr>
                <a:spLocks noChangeShapeType="1"/>
              </p:cNvSpPr>
              <p:nvPr/>
            </p:nvSpPr>
            <p:spPr bwMode="auto">
              <a:xfrm>
                <a:off x="3169" y="3517"/>
                <a:ext cx="207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Rectangle 262"/>
              <p:cNvSpPr>
                <a:spLocks noChangeArrowheads="1"/>
              </p:cNvSpPr>
              <p:nvPr/>
            </p:nvSpPr>
            <p:spPr bwMode="auto">
              <a:xfrm>
                <a:off x="4571" y="3563"/>
                <a:ext cx="14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  <a:latin typeface="Times New Roman" pitchFamily="18" charset="0"/>
                  </a:rPr>
                  <a:t>f</a:t>
                </a:r>
                <a:r>
                  <a:rPr lang="en-US" sz="2000" baseline="-25000">
                    <a:solidFill>
                      <a:srgbClr val="000000"/>
                    </a:solidFill>
                    <a:latin typeface="Times New Roman" pitchFamily="18" charset="0"/>
                  </a:rPr>
                  <a:t>2 </a:t>
                </a:r>
                <a:r>
                  <a:rPr lang="en-US" sz="2000" i="1" baseline="-250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en-US" sz="2000"/>
              </a:p>
            </p:txBody>
          </p:sp>
          <p:sp>
            <p:nvSpPr>
              <p:cNvPr id="21519" name="Rectangle 263"/>
              <p:cNvSpPr>
                <a:spLocks noChangeArrowheads="1"/>
              </p:cNvSpPr>
              <p:nvPr/>
            </p:nvSpPr>
            <p:spPr bwMode="auto">
              <a:xfrm>
                <a:off x="3761" y="3563"/>
                <a:ext cx="1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  <a:latin typeface="Times New Roman" pitchFamily="18" charset="0"/>
                  </a:rPr>
                  <a:t>f</a:t>
                </a:r>
                <a:r>
                  <a:rPr lang="en-US" sz="2000" baseline="-250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r>
                  <a:rPr lang="en-US" sz="2000" i="1" baseline="-250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en-US" sz="2000"/>
              </a:p>
            </p:txBody>
          </p:sp>
          <p:sp>
            <p:nvSpPr>
              <p:cNvPr id="21520" name="Rectangle 265"/>
              <p:cNvSpPr>
                <a:spLocks noChangeArrowheads="1"/>
              </p:cNvSpPr>
              <p:nvPr/>
            </p:nvSpPr>
            <p:spPr bwMode="auto">
              <a:xfrm>
                <a:off x="3072" y="2673"/>
                <a:ext cx="1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1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r>
                  <a:rPr lang="en-US" sz="1900" baseline="-25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r>
                  <a:rPr lang="en-US" sz="1900" i="1" baseline="-2500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endParaRPr lang="en-US"/>
              </a:p>
            </p:txBody>
          </p:sp>
          <p:sp>
            <p:nvSpPr>
              <p:cNvPr id="21521" name="Rectangle 266"/>
              <p:cNvSpPr>
                <a:spLocks noChangeArrowheads="1"/>
              </p:cNvSpPr>
              <p:nvPr/>
            </p:nvSpPr>
            <p:spPr bwMode="auto">
              <a:xfrm>
                <a:off x="3086" y="2136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i="1">
                    <a:solidFill>
                      <a:srgbClr val="000000"/>
                    </a:solidFill>
                    <a:latin typeface="Times New Roman" pitchFamily="18" charset="0"/>
                  </a:rPr>
                  <a:t>S</a:t>
                </a:r>
                <a:endParaRPr lang="en-US" sz="2400" i="1">
                  <a:latin typeface="Times New Roman" pitchFamily="18" charset="0"/>
                </a:endParaRPr>
              </a:p>
            </p:txBody>
          </p:sp>
          <p:sp>
            <p:nvSpPr>
              <p:cNvPr id="21522" name="Rectangle 268"/>
              <p:cNvSpPr>
                <a:spLocks noChangeArrowheads="1"/>
              </p:cNvSpPr>
              <p:nvPr/>
            </p:nvSpPr>
            <p:spPr bwMode="auto">
              <a:xfrm>
                <a:off x="5305" y="3400"/>
                <a:ext cx="16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2400" i="1" dirty="0">
                    <a:solidFill>
                      <a:srgbClr val="000000"/>
                    </a:solidFill>
                    <a:latin typeface="Times New Roman" pitchFamily="18" charset="0"/>
                  </a:rPr>
                  <a:t>f </a:t>
                </a:r>
                <a:endParaRPr lang="en-US" sz="2400" i="1" dirty="0">
                  <a:latin typeface="Times New Roman" pitchFamily="18" charset="0"/>
                </a:endParaRPr>
              </a:p>
            </p:txBody>
          </p:sp>
          <p:sp>
            <p:nvSpPr>
              <p:cNvPr id="21523" name="Rectangle 269"/>
              <p:cNvSpPr>
                <a:spLocks noChangeArrowheads="1"/>
              </p:cNvSpPr>
              <p:nvPr/>
            </p:nvSpPr>
            <p:spPr bwMode="auto">
              <a:xfrm>
                <a:off x="3014" y="3094"/>
                <a:ext cx="1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Times New Roman" pitchFamily="18" charset="0"/>
                  </a:rPr>
                  <a:t>1.0</a:t>
                </a:r>
                <a:endParaRPr lang="en-US" b="1">
                  <a:latin typeface="Times New Roman" pitchFamily="18" charset="0"/>
                </a:endParaRPr>
              </a:p>
            </p:txBody>
          </p:sp>
          <p:sp>
            <p:nvSpPr>
              <p:cNvPr id="21524" name="Line 271"/>
              <p:cNvSpPr>
                <a:spLocks noChangeShapeType="1"/>
              </p:cNvSpPr>
              <p:nvPr/>
            </p:nvSpPr>
            <p:spPr bwMode="auto">
              <a:xfrm flipV="1">
                <a:off x="3809" y="2826"/>
                <a:ext cx="0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Line 272"/>
              <p:cNvSpPr>
                <a:spLocks noChangeShapeType="1"/>
              </p:cNvSpPr>
              <p:nvPr/>
            </p:nvSpPr>
            <p:spPr bwMode="auto">
              <a:xfrm flipV="1">
                <a:off x="4621" y="2829"/>
                <a:ext cx="0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273"/>
              <p:cNvSpPr>
                <a:spLocks noChangeShapeType="1"/>
              </p:cNvSpPr>
              <p:nvPr/>
            </p:nvSpPr>
            <p:spPr bwMode="auto">
              <a:xfrm rot="5400000">
                <a:off x="3733" y="2688"/>
                <a:ext cx="8" cy="9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Freeform 274"/>
              <p:cNvSpPr>
                <a:spLocks/>
              </p:cNvSpPr>
              <p:nvPr/>
            </p:nvSpPr>
            <p:spPr bwMode="auto">
              <a:xfrm>
                <a:off x="3685" y="2425"/>
                <a:ext cx="1075" cy="774"/>
              </a:xfrm>
              <a:custGeom>
                <a:avLst/>
                <a:gdLst>
                  <a:gd name="T0" fmla="*/ 0 w 1005"/>
                  <a:gd name="T1" fmla="*/ 0 h 774"/>
                  <a:gd name="T2" fmla="*/ 306 w 1005"/>
                  <a:gd name="T3" fmla="*/ 657 h 774"/>
                  <a:gd name="T4" fmla="*/ 828 w 1005"/>
                  <a:gd name="T5" fmla="*/ 666 h 774"/>
                  <a:gd name="T6" fmla="*/ 1150 w 1005"/>
                  <a:gd name="T7" fmla="*/ 8 h 7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5"/>
                  <a:gd name="T13" fmla="*/ 0 h 774"/>
                  <a:gd name="T14" fmla="*/ 1005 w 1005"/>
                  <a:gd name="T15" fmla="*/ 774 h 7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5" h="774">
                    <a:moveTo>
                      <a:pt x="0" y="0"/>
                    </a:moveTo>
                    <a:cubicBezTo>
                      <a:pt x="47" y="109"/>
                      <a:pt x="146" y="546"/>
                      <a:pt x="267" y="657"/>
                    </a:cubicBezTo>
                    <a:cubicBezTo>
                      <a:pt x="388" y="768"/>
                      <a:pt x="601" y="774"/>
                      <a:pt x="724" y="666"/>
                    </a:cubicBezTo>
                    <a:cubicBezTo>
                      <a:pt x="847" y="558"/>
                      <a:pt x="947" y="145"/>
                      <a:pt x="1005" y="8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Rectangle 275"/>
              <p:cNvSpPr>
                <a:spLocks noChangeArrowheads="1"/>
              </p:cNvSpPr>
              <p:nvPr/>
            </p:nvSpPr>
            <p:spPr bwMode="auto">
              <a:xfrm>
                <a:off x="4169" y="3558"/>
                <a:ext cx="1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  <a:latin typeface="Times New Roman" pitchFamily="18" charset="0"/>
                  </a:rPr>
                  <a:t>f</a:t>
                </a:r>
                <a:r>
                  <a:rPr lang="en-US" sz="2000" baseline="-25000">
                    <a:solidFill>
                      <a:srgbClr val="000000"/>
                    </a:solidFill>
                    <a:latin typeface="Times New Roman" pitchFamily="18" charset="0"/>
                  </a:rPr>
                  <a:t>0 </a:t>
                </a:r>
                <a:endParaRPr lang="en-US" sz="2000"/>
              </a:p>
            </p:txBody>
          </p:sp>
          <p:sp>
            <p:nvSpPr>
              <p:cNvPr id="21529" name="Line 276"/>
              <p:cNvSpPr>
                <a:spLocks noChangeShapeType="1"/>
              </p:cNvSpPr>
              <p:nvPr/>
            </p:nvSpPr>
            <p:spPr bwMode="auto">
              <a:xfrm flipH="1" flipV="1">
                <a:off x="4211" y="3158"/>
                <a:ext cx="7" cy="3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277"/>
              <p:cNvSpPr>
                <a:spLocks noChangeShapeType="1"/>
              </p:cNvSpPr>
              <p:nvPr/>
            </p:nvSpPr>
            <p:spPr bwMode="auto">
              <a:xfrm rot="5400000">
                <a:off x="3934" y="2143"/>
                <a:ext cx="1" cy="13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Oval 280"/>
              <p:cNvSpPr>
                <a:spLocks noChangeArrowheads="1"/>
              </p:cNvSpPr>
              <p:nvPr/>
            </p:nvSpPr>
            <p:spPr bwMode="auto">
              <a:xfrm>
                <a:off x="3786" y="2763"/>
                <a:ext cx="95" cy="9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Oval 281"/>
              <p:cNvSpPr>
                <a:spLocks noChangeArrowheads="1"/>
              </p:cNvSpPr>
              <p:nvPr/>
            </p:nvSpPr>
            <p:spPr bwMode="auto">
              <a:xfrm>
                <a:off x="4571" y="2773"/>
                <a:ext cx="95" cy="95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Oval 284"/>
              <p:cNvSpPr>
                <a:spLocks noChangeArrowheads="1"/>
              </p:cNvSpPr>
              <p:nvPr/>
            </p:nvSpPr>
            <p:spPr bwMode="auto">
              <a:xfrm>
                <a:off x="4163" y="3115"/>
                <a:ext cx="95" cy="95"/>
              </a:xfrm>
              <a:prstGeom prst="ellipse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1509" name="Object 9"/>
            <p:cNvGraphicFramePr>
              <a:graphicFrameLocks noChangeAspect="1"/>
            </p:cNvGraphicFramePr>
            <p:nvPr/>
          </p:nvGraphicFramePr>
          <p:xfrm>
            <a:off x="7754548" y="4315258"/>
            <a:ext cx="711200" cy="381000"/>
          </p:xfrm>
          <a:graphic>
            <a:graphicData uri="http://schemas.openxmlformats.org/presentationml/2006/ole">
              <p:oleObj spid="_x0000_s21509" name="Equation" r:id="rId6" imgW="431640" imgH="228600" progId="Equation.DSMT4">
                <p:embed/>
              </p:oleObj>
            </a:graphicData>
          </a:graphic>
        </p:graphicFrame>
      </p:grpSp>
      <p:sp>
        <p:nvSpPr>
          <p:cNvPr id="21515" name="Text Box 282"/>
          <p:cNvSpPr txBox="1">
            <a:spLocks noChangeArrowheads="1"/>
          </p:cNvSpPr>
          <p:nvPr/>
        </p:nvSpPr>
        <p:spPr bwMode="auto">
          <a:xfrm>
            <a:off x="2451100" y="2908300"/>
            <a:ext cx="3871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value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is often chosen as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2.0</a:t>
            </a:r>
            <a:r>
              <a:rPr lang="en-US" dirty="0">
                <a:solidFill>
                  <a:srgbClr val="0000FF"/>
                </a:solidFill>
              </a:rPr>
              <a:t>.)</a:t>
            </a:r>
            <a:endParaRPr lang="en-US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4965" y="97024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313572" y="1171575"/>
          <a:ext cx="3309938" cy="944563"/>
        </p:xfrm>
        <a:graphic>
          <a:graphicData uri="http://schemas.openxmlformats.org/presentationml/2006/ole">
            <p:oleObj spid="_x0000_s22530" name="Equation" r:id="rId3" imgW="1574800" imgH="4445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287713" y="2219325"/>
          <a:ext cx="2530475" cy="903288"/>
        </p:xfrm>
        <a:graphic>
          <a:graphicData uri="http://schemas.openxmlformats.org/presentationml/2006/ole">
            <p:oleObj spid="_x0000_s22531" name="Equation" r:id="rId4" imgW="1358640" imgH="48240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324225" y="3975100"/>
          <a:ext cx="1493838" cy="836613"/>
        </p:xfrm>
        <a:graphic>
          <a:graphicData uri="http://schemas.openxmlformats.org/presentationml/2006/ole">
            <p:oleObj spid="_x0000_s22532" name="Equation" r:id="rId5" imgW="761760" imgH="43164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6003925" y="3971925"/>
          <a:ext cx="2101850" cy="801688"/>
        </p:xfrm>
        <a:graphic>
          <a:graphicData uri="http://schemas.openxmlformats.org/presentationml/2006/ole">
            <p:oleObj spid="_x0000_s22533" name="Equation" r:id="rId6" imgW="1193760" imgH="457200" progId="Equation.DSMT4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822700" y="5080000"/>
          <a:ext cx="2033588" cy="1187450"/>
        </p:xfrm>
        <a:graphic>
          <a:graphicData uri="http://schemas.openxmlformats.org/presentationml/2006/ole">
            <p:oleObj spid="_x0000_s22534" name="Equation" r:id="rId7" imgW="1155600" imgH="672840" progId="Equation.DSMT4">
              <p:embed/>
            </p:oleObj>
          </a:graphicData>
        </a:graphic>
      </p:graphicFrame>
      <p:sp>
        <p:nvSpPr>
          <p:cNvPr id="22537" name="Rectangle 17"/>
          <p:cNvSpPr>
            <a:spLocks noChangeArrowheads="1"/>
          </p:cNvSpPr>
          <p:nvPr/>
        </p:nvSpPr>
        <p:spPr bwMode="auto">
          <a:xfrm>
            <a:off x="2804948" y="5222339"/>
            <a:ext cx="6223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2538" name="Text Box 18"/>
          <p:cNvSpPr txBox="1">
            <a:spLocks noChangeArrowheads="1"/>
          </p:cNvSpPr>
          <p:nvPr/>
        </p:nvSpPr>
        <p:spPr bwMode="auto">
          <a:xfrm>
            <a:off x="436563" y="3503613"/>
            <a:ext cx="424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We can solve for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i="1" baseline="-2500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>
                <a:solidFill>
                  <a:srgbClr val="0000FF"/>
                </a:solidFill>
              </a:rPr>
              <a:t> in terms of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2539" name="AutoShape 19"/>
          <p:cNvSpPr>
            <a:spLocks noChangeArrowheads="1"/>
          </p:cNvSpPr>
          <p:nvPr/>
        </p:nvSpPr>
        <p:spPr bwMode="auto">
          <a:xfrm>
            <a:off x="5232400" y="4287838"/>
            <a:ext cx="449263" cy="204787"/>
          </a:xfrm>
          <a:prstGeom prst="rightArrow">
            <a:avLst>
              <a:gd name="adj1" fmla="val 50000"/>
              <a:gd name="adj2" fmla="val 54845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20"/>
          <p:cNvSpPr>
            <a:spLocks noChangeArrowheads="1"/>
          </p:cNvSpPr>
          <p:nvPr/>
        </p:nvSpPr>
        <p:spPr bwMode="auto">
          <a:xfrm>
            <a:off x="1638816" y="2451924"/>
            <a:ext cx="15351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1640" y="1393845"/>
            <a:ext cx="2622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Fractional bandwidth: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2633724" y="2144342"/>
          <a:ext cx="2222500" cy="1289050"/>
        </p:xfrm>
        <a:graphic>
          <a:graphicData uri="http://schemas.openxmlformats.org/presentationml/2006/ole">
            <p:oleObj spid="_x0000_s23554" name="Equation" r:id="rId3" imgW="1155600" imgH="672840" progId="Equation.DSMT4">
              <p:embed/>
            </p:oleObj>
          </a:graphicData>
        </a:graphic>
      </p:graphicFrame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5" name="Object 10"/>
          <p:cNvGraphicFramePr>
            <a:graphicFrameLocks noChangeAspect="1"/>
          </p:cNvGraphicFramePr>
          <p:nvPr/>
        </p:nvGraphicFramePr>
        <p:xfrm>
          <a:off x="3414713" y="3776663"/>
          <a:ext cx="2157412" cy="1179512"/>
        </p:xfrm>
        <a:graphic>
          <a:graphicData uri="http://schemas.openxmlformats.org/presentationml/2006/ole">
            <p:oleObj spid="_x0000_s23555" name="Equation" r:id="rId4" imgW="1231560" imgH="672840" progId="Equation.DSMT4">
              <p:embed/>
            </p:oleObj>
          </a:graphicData>
        </a:graphic>
      </p:graphicFrame>
      <p:graphicFrame>
        <p:nvGraphicFramePr>
          <p:cNvPr id="23556" name="Object 12"/>
          <p:cNvGraphicFramePr>
            <a:graphicFrameLocks noChangeAspect="1"/>
          </p:cNvGraphicFramePr>
          <p:nvPr/>
        </p:nvGraphicFramePr>
        <p:xfrm>
          <a:off x="3397250" y="5316538"/>
          <a:ext cx="2330450" cy="1190625"/>
        </p:xfrm>
        <a:graphic>
          <a:graphicData uri="http://schemas.openxmlformats.org/presentationml/2006/ole">
            <p:oleObj spid="_x0000_s23556" name="Equation" r:id="rId5" imgW="1320480" imgH="672840" progId="Equation.DSMT4">
              <p:embed/>
            </p:oleObj>
          </a:graphicData>
        </a:graphic>
      </p:graphicFrame>
      <p:graphicFrame>
        <p:nvGraphicFramePr>
          <p:cNvPr id="23557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4986338" y="1219200"/>
          <a:ext cx="1660525" cy="388938"/>
        </p:xfrm>
        <a:graphic>
          <a:graphicData uri="http://schemas.openxmlformats.org/presentationml/2006/ole">
            <p:oleObj spid="_x0000_s23557" name="Equation" r:id="rId6" imgW="977760" imgH="228600" progId="Equation.DSMT4">
              <p:embed/>
            </p:oleObj>
          </a:graphicData>
        </a:graphic>
      </p:graphicFrame>
      <p:sp>
        <p:nvSpPr>
          <p:cNvPr id="23561" name="Rectangle 17"/>
          <p:cNvSpPr>
            <a:spLocks noChangeArrowheads="1"/>
          </p:cNvSpPr>
          <p:nvPr/>
        </p:nvSpPr>
        <p:spPr bwMode="auto">
          <a:xfrm>
            <a:off x="1249363" y="2616200"/>
            <a:ext cx="942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3562" name="Rectangle 18"/>
          <p:cNvSpPr>
            <a:spLocks noChangeArrowheads="1"/>
          </p:cNvSpPr>
          <p:nvPr/>
        </p:nvSpPr>
        <p:spPr bwMode="auto">
          <a:xfrm>
            <a:off x="215900" y="1200150"/>
            <a:ext cx="52578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To determine correct sign, enforce that</a:t>
            </a:r>
          </a:p>
        </p:txBody>
      </p:sp>
      <p:sp>
        <p:nvSpPr>
          <p:cNvPr id="23563" name="Rectangle 19"/>
          <p:cNvSpPr>
            <a:spLocks noChangeArrowheads="1"/>
          </p:cNvSpPr>
          <p:nvPr/>
        </p:nvSpPr>
        <p:spPr bwMode="auto">
          <a:xfrm>
            <a:off x="1581150" y="4367213"/>
            <a:ext cx="14890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3564" name="Text Box 20"/>
          <p:cNvSpPr txBox="1">
            <a:spLocks noChangeArrowheads="1"/>
          </p:cNvSpPr>
          <p:nvPr/>
        </p:nvSpPr>
        <p:spPr bwMode="auto">
          <a:xfrm>
            <a:off x="5554312" y="1777238"/>
            <a:ext cx="282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(So choose the plus sign.)</a:t>
            </a:r>
          </a:p>
        </p:txBody>
      </p:sp>
      <p:sp>
        <p:nvSpPr>
          <p:cNvPr id="100374" name="Rectangle 22"/>
          <p:cNvSpPr>
            <a:spLocks noGrp="1" noChangeArrowheads="1"/>
          </p:cNvSpPr>
          <p:nvPr>
            <p:ph type="title"/>
          </p:nvPr>
        </p:nvSpPr>
        <p:spPr>
          <a:xfrm>
            <a:off x="1824488" y="168275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6"/>
          <p:cNvGraphicFramePr>
            <a:graphicFrameLocks noChangeAspect="1"/>
          </p:cNvGraphicFramePr>
          <p:nvPr/>
        </p:nvGraphicFramePr>
        <p:xfrm>
          <a:off x="2084388" y="3494088"/>
          <a:ext cx="1730375" cy="1074737"/>
        </p:xfrm>
        <a:graphic>
          <a:graphicData uri="http://schemas.openxmlformats.org/presentationml/2006/ole">
            <p:oleObj spid="_x0000_s24578" name="Equation" r:id="rId3" imgW="761760" imgH="469800" progId="Equation.DSMT4">
              <p:embed/>
            </p:oleObj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5243513" y="3452813"/>
          <a:ext cx="1833562" cy="1036637"/>
        </p:xfrm>
        <a:graphic>
          <a:graphicData uri="http://schemas.openxmlformats.org/presentationml/2006/ole">
            <p:oleObj spid="_x0000_s24579" name="Equation" r:id="rId4" imgW="761760" imgH="431640" progId="Equation.DSMT4">
              <p:embed/>
            </p:oleObj>
          </a:graphicData>
        </a:graphic>
      </p:graphicFrame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0" name="Object 10"/>
          <p:cNvGraphicFramePr>
            <a:graphicFrameLocks noChangeAspect="1"/>
          </p:cNvGraphicFramePr>
          <p:nvPr/>
        </p:nvGraphicFramePr>
        <p:xfrm>
          <a:off x="2701925" y="5084763"/>
          <a:ext cx="5876925" cy="1073150"/>
        </p:xfrm>
        <a:graphic>
          <a:graphicData uri="http://schemas.openxmlformats.org/presentationml/2006/ole">
            <p:oleObj spid="_x0000_s24580" name="Equation" r:id="rId5" imgW="2806560" imgH="507960" progId="Equation.DSMT4">
              <p:embed/>
            </p:oleObj>
          </a:graphicData>
        </a:graphic>
      </p:graphicFrame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1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3898900" y="1443038"/>
          <a:ext cx="1214438" cy="835025"/>
        </p:xfrm>
        <a:graphic>
          <a:graphicData uri="http://schemas.openxmlformats.org/presentationml/2006/ole">
            <p:oleObj spid="_x0000_s24581" name="Equation" r:id="rId6" imgW="609480" imgH="419040" progId="Equation.DSMT4">
              <p:embed/>
            </p:oleObj>
          </a:graphicData>
        </a:graphic>
      </p:graphicFrame>
      <p:sp>
        <p:nvSpPr>
          <p:cNvPr id="24587" name="Rectangle 20"/>
          <p:cNvSpPr>
            <a:spLocks noChangeArrowheads="1"/>
          </p:cNvSpPr>
          <p:nvPr/>
        </p:nvSpPr>
        <p:spPr bwMode="auto">
          <a:xfrm>
            <a:off x="627063" y="2751138"/>
            <a:ext cx="36004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Now we need to solve for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4588" name="Rectangle 22"/>
          <p:cNvSpPr>
            <a:spLocks noChangeArrowheads="1"/>
          </p:cNvSpPr>
          <p:nvPr/>
        </p:nvSpPr>
        <p:spPr bwMode="auto">
          <a:xfrm>
            <a:off x="2708275" y="1616075"/>
            <a:ext cx="10080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Hence,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589" name="Rectangle 23"/>
          <p:cNvSpPr>
            <a:spLocks noChangeArrowheads="1"/>
          </p:cNvSpPr>
          <p:nvPr/>
        </p:nvSpPr>
        <p:spPr bwMode="auto">
          <a:xfrm>
            <a:off x="4271963" y="3706813"/>
            <a:ext cx="7524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4590" name="Rectangle 24"/>
          <p:cNvSpPr>
            <a:spLocks noChangeArrowheads="1"/>
          </p:cNvSpPr>
          <p:nvPr/>
        </p:nvSpPr>
        <p:spPr bwMode="auto">
          <a:xfrm>
            <a:off x="1662522" y="5343463"/>
            <a:ext cx="90253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Also,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7546" name="Rectangle 26"/>
          <p:cNvSpPr>
            <a:spLocks noGrp="1" noChangeArrowheads="1"/>
          </p:cNvSpPr>
          <p:nvPr>
            <p:ph type="title"/>
          </p:nvPr>
        </p:nvSpPr>
        <p:spPr>
          <a:xfrm>
            <a:off x="1789690" y="147823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i="0" smtClean="0"/>
          </a:p>
          <a:p>
            <a:pPr eaLnBrk="1" hangingPunct="1"/>
            <a:endParaRPr lang="en-US" sz="2800" i="0" smtClean="0"/>
          </a:p>
          <a:p>
            <a:pPr eaLnBrk="1" hangingPunct="1"/>
            <a:endParaRPr lang="en-US" sz="2800" i="0" smtClean="0"/>
          </a:p>
          <a:p>
            <a:pPr eaLnBrk="1" hangingPunct="1"/>
            <a:endParaRPr lang="en-US" sz="2800" i="0" smtClean="0"/>
          </a:p>
        </p:txBody>
      </p:sp>
      <p:graphicFrame>
        <p:nvGraphicFramePr>
          <p:cNvPr id="25602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3179763" y="2854325"/>
          <a:ext cx="2751137" cy="1000125"/>
        </p:xfrm>
        <a:graphic>
          <a:graphicData uri="http://schemas.openxmlformats.org/presentationml/2006/ole">
            <p:oleObj spid="_x0000_s25602" name="Equation" r:id="rId3" imgW="1396800" imgH="507960" progId="Equation.DSMT4">
              <p:embed/>
            </p:oleObj>
          </a:graphicData>
        </a:graphic>
      </p:graphicFrame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3678238" y="4476750"/>
          <a:ext cx="1752600" cy="477838"/>
        </p:xfrm>
        <a:graphic>
          <a:graphicData uri="http://schemas.openxmlformats.org/presentationml/2006/ole">
            <p:oleObj spid="_x0000_s25603" name="Equation" r:id="rId4" imgW="876240" imgH="241200" progId="Equation.DSMT4">
              <p:embed/>
            </p:oleObj>
          </a:graphicData>
        </a:graphic>
      </p:graphicFrame>
      <p:graphicFrame>
        <p:nvGraphicFramePr>
          <p:cNvPr id="25604" name="Object 6"/>
          <p:cNvGraphicFramePr>
            <a:graphicFrameLocks noChangeAspect="1"/>
          </p:cNvGraphicFramePr>
          <p:nvPr/>
        </p:nvGraphicFramePr>
        <p:xfrm>
          <a:off x="3539363" y="5713886"/>
          <a:ext cx="2022475" cy="538163"/>
        </p:xfrm>
        <a:graphic>
          <a:graphicData uri="http://schemas.openxmlformats.org/presentationml/2006/ole">
            <p:oleObj spid="_x0000_s25604" name="Equation" r:id="rId5" imgW="939600" imgH="253800" progId="Equation.DSMT4">
              <p:embed/>
            </p:oleObj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3541713" y="1454150"/>
          <a:ext cx="2028825" cy="928688"/>
        </p:xfrm>
        <a:graphic>
          <a:graphicData uri="http://schemas.openxmlformats.org/presentationml/2006/ole">
            <p:oleObj spid="_x0000_s25605" name="Equation" r:id="rId6" imgW="1054080" imgH="482400" progId="Equation.DSMT4">
              <p:embed/>
            </p:oleObj>
          </a:graphicData>
        </a:graphic>
      </p:graphicFrame>
      <p:sp>
        <p:nvSpPr>
          <p:cNvPr id="25610" name="Rectangle 16"/>
          <p:cNvSpPr>
            <a:spLocks noChangeArrowheads="1"/>
          </p:cNvSpPr>
          <p:nvPr/>
        </p:nvSpPr>
        <p:spPr bwMode="auto">
          <a:xfrm>
            <a:off x="1849809" y="1598613"/>
            <a:ext cx="16256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Therefore</a:t>
            </a:r>
          </a:p>
        </p:txBody>
      </p:sp>
      <p:sp>
        <p:nvSpPr>
          <p:cNvPr id="25611" name="Rectangle 17"/>
          <p:cNvSpPr>
            <a:spLocks noChangeArrowheads="1"/>
          </p:cNvSpPr>
          <p:nvPr/>
        </p:nvSpPr>
        <p:spPr bwMode="auto">
          <a:xfrm>
            <a:off x="2801938" y="5354638"/>
            <a:ext cx="561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16755" name="Rectangle 19"/>
          <p:cNvSpPr>
            <a:spLocks noGrp="1" noChangeArrowheads="1"/>
          </p:cNvSpPr>
          <p:nvPr>
            <p:ph type="title"/>
          </p:nvPr>
        </p:nvSpPr>
        <p:spPr>
          <a:xfrm>
            <a:off x="2017796" y="174047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26DC9A8-CA76-4F9E-B4B3-222AF42288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2538702" y="2680711"/>
            <a:ext cx="561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so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484414" y="4507531"/>
            <a:ext cx="213679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Thus we have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800" i="0" smtClean="0"/>
          </a:p>
          <a:p>
            <a:pPr eaLnBrk="1" hangingPunct="1"/>
            <a:endParaRPr lang="en-US" sz="2800" i="0" smtClean="0"/>
          </a:p>
          <a:p>
            <a:pPr eaLnBrk="1" hangingPunct="1"/>
            <a:endParaRPr lang="en-US" sz="2800" i="0" smtClean="0"/>
          </a:p>
          <a:p>
            <a:pPr eaLnBrk="1" hangingPunct="1"/>
            <a:endParaRPr lang="en-US" sz="2800" i="0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106881" y="1603168"/>
          <a:ext cx="3165412" cy="4644345"/>
        </p:xfrm>
        <a:graphic>
          <a:graphicData uri="http://schemas.openxmlformats.org/presentationml/2006/ole">
            <p:oleObj spid="_x0000_s26626" name="Equation" r:id="rId3" imgW="1688760" imgH="2489040" progId="Equation.DSMT4">
              <p:embed/>
            </p:oleObj>
          </a:graphicData>
        </a:graphic>
      </p:graphicFrame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23" name="Rectangle 15"/>
          <p:cNvSpPr>
            <a:spLocks noGrp="1" noChangeArrowheads="1"/>
          </p:cNvSpPr>
          <p:nvPr>
            <p:ph type="title"/>
          </p:nvPr>
        </p:nvSpPr>
        <p:spPr>
          <a:xfrm>
            <a:off x="1835538" y="168275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sp>
        <p:nvSpPr>
          <p:cNvPr id="26633" name="Rectangle 16"/>
          <p:cNvSpPr>
            <a:spLocks noChangeArrowheads="1"/>
          </p:cNvSpPr>
          <p:nvPr/>
        </p:nvSpPr>
        <p:spPr bwMode="auto">
          <a:xfrm>
            <a:off x="1066244" y="1254558"/>
            <a:ext cx="197326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The solution </a:t>
            </a:r>
            <a:r>
              <a:rPr lang="en-US" sz="2000" dirty="0" smtClean="0">
                <a:solidFill>
                  <a:srgbClr val="0000FF"/>
                </a:solidFill>
              </a:rPr>
              <a:t>is: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919AD95-05A9-4055-B5CC-AE41EEEFF42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6365" y="149413"/>
            <a:ext cx="8326437" cy="6238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CAD Model of Microstrip Antennas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2096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96925" y="1363388"/>
            <a:ext cx="7037091" cy="3359150"/>
            <a:chOff x="796925" y="1363388"/>
            <a:chExt cx="7037091" cy="3359150"/>
          </a:xfrm>
        </p:grpSpPr>
        <p:sp>
          <p:nvSpPr>
            <p:cNvPr id="37893" name="Freeform 4"/>
            <p:cNvSpPr>
              <a:spLocks/>
            </p:cNvSpPr>
            <p:nvPr/>
          </p:nvSpPr>
          <p:spPr bwMode="auto">
            <a:xfrm>
              <a:off x="2284413" y="1990450"/>
              <a:ext cx="952500" cy="117475"/>
            </a:xfrm>
            <a:custGeom>
              <a:avLst/>
              <a:gdLst>
                <a:gd name="T0" fmla="*/ 0 w 600"/>
                <a:gd name="T1" fmla="*/ 186491535 h 74"/>
                <a:gd name="T2" fmla="*/ 10080624 w 600"/>
                <a:gd name="T3" fmla="*/ 131048121 h 74"/>
                <a:gd name="T4" fmla="*/ 35282186 w 600"/>
                <a:gd name="T5" fmla="*/ 75604681 h 74"/>
                <a:gd name="T6" fmla="*/ 75604682 w 600"/>
                <a:gd name="T7" fmla="*/ 35282185 h 74"/>
                <a:gd name="T8" fmla="*/ 131048121 w 600"/>
                <a:gd name="T9" fmla="*/ 10080624 h 74"/>
                <a:gd name="T10" fmla="*/ 191531847 w 600"/>
                <a:gd name="T11" fmla="*/ 0 h 74"/>
                <a:gd name="T12" fmla="*/ 252015622 w 600"/>
                <a:gd name="T13" fmla="*/ 10080624 h 74"/>
                <a:gd name="T14" fmla="*/ 302418726 w 600"/>
                <a:gd name="T15" fmla="*/ 35282185 h 74"/>
                <a:gd name="T16" fmla="*/ 347781520 w 600"/>
                <a:gd name="T17" fmla="*/ 75604681 h 74"/>
                <a:gd name="T18" fmla="*/ 372983072 w 600"/>
                <a:gd name="T19" fmla="*/ 131048121 h 74"/>
                <a:gd name="T20" fmla="*/ 378023383 w 600"/>
                <a:gd name="T21" fmla="*/ 186491535 h 74"/>
                <a:gd name="T22" fmla="*/ 388104004 w 600"/>
                <a:gd name="T23" fmla="*/ 131048121 h 74"/>
                <a:gd name="T24" fmla="*/ 413305556 w 600"/>
                <a:gd name="T25" fmla="*/ 75604681 h 74"/>
                <a:gd name="T26" fmla="*/ 453628139 w 600"/>
                <a:gd name="T27" fmla="*/ 35282185 h 74"/>
                <a:gd name="T28" fmla="*/ 509071554 w 600"/>
                <a:gd name="T29" fmla="*/ 10080624 h 74"/>
                <a:gd name="T30" fmla="*/ 569555279 w 600"/>
                <a:gd name="T31" fmla="*/ 0 h 74"/>
                <a:gd name="T32" fmla="*/ 630039005 w 600"/>
                <a:gd name="T33" fmla="*/ 10080624 h 74"/>
                <a:gd name="T34" fmla="*/ 680442109 w 600"/>
                <a:gd name="T35" fmla="*/ 35282185 h 74"/>
                <a:gd name="T36" fmla="*/ 725804903 w 600"/>
                <a:gd name="T37" fmla="*/ 75604681 h 74"/>
                <a:gd name="T38" fmla="*/ 751006455 w 600"/>
                <a:gd name="T39" fmla="*/ 131048121 h 74"/>
                <a:gd name="T40" fmla="*/ 756046766 w 600"/>
                <a:gd name="T41" fmla="*/ 186491535 h 74"/>
                <a:gd name="T42" fmla="*/ 766127387 w 600"/>
                <a:gd name="T43" fmla="*/ 131048121 h 74"/>
                <a:gd name="T44" fmla="*/ 791328939 w 600"/>
                <a:gd name="T45" fmla="*/ 75604681 h 74"/>
                <a:gd name="T46" fmla="*/ 831651423 w 600"/>
                <a:gd name="T47" fmla="*/ 35282185 h 74"/>
                <a:gd name="T48" fmla="*/ 887095036 w 600"/>
                <a:gd name="T49" fmla="*/ 10080624 h 74"/>
                <a:gd name="T50" fmla="*/ 947578761 w 600"/>
                <a:gd name="T51" fmla="*/ 0 h 74"/>
                <a:gd name="T52" fmla="*/ 1008062487 w 600"/>
                <a:gd name="T53" fmla="*/ 10080624 h 74"/>
                <a:gd name="T54" fmla="*/ 1058465591 w 600"/>
                <a:gd name="T55" fmla="*/ 35282185 h 74"/>
                <a:gd name="T56" fmla="*/ 1103828385 w 600"/>
                <a:gd name="T57" fmla="*/ 75604681 h 74"/>
                <a:gd name="T58" fmla="*/ 1129029937 w 600"/>
                <a:gd name="T59" fmla="*/ 131048121 h 74"/>
                <a:gd name="T60" fmla="*/ 1134070248 w 600"/>
                <a:gd name="T61" fmla="*/ 186491535 h 74"/>
                <a:gd name="T62" fmla="*/ 1144150869 w 600"/>
                <a:gd name="T63" fmla="*/ 131048121 h 74"/>
                <a:gd name="T64" fmla="*/ 1169352421 w 600"/>
                <a:gd name="T65" fmla="*/ 75604681 h 74"/>
                <a:gd name="T66" fmla="*/ 1209674905 w 600"/>
                <a:gd name="T67" fmla="*/ 35282185 h 74"/>
                <a:gd name="T68" fmla="*/ 1265118320 w 600"/>
                <a:gd name="T69" fmla="*/ 10080624 h 74"/>
                <a:gd name="T70" fmla="*/ 1325602045 w 600"/>
                <a:gd name="T71" fmla="*/ 0 h 74"/>
                <a:gd name="T72" fmla="*/ 1386085770 w 600"/>
                <a:gd name="T73" fmla="*/ 10080624 h 74"/>
                <a:gd name="T74" fmla="*/ 1436488875 w 600"/>
                <a:gd name="T75" fmla="*/ 35282185 h 74"/>
                <a:gd name="T76" fmla="*/ 1481851669 w 600"/>
                <a:gd name="T77" fmla="*/ 75604681 h 74"/>
                <a:gd name="T78" fmla="*/ 1507053221 w 600"/>
                <a:gd name="T79" fmla="*/ 131048121 h 74"/>
                <a:gd name="T80" fmla="*/ 1512093532 w 600"/>
                <a:gd name="T81" fmla="*/ 186491535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00"/>
                <a:gd name="T124" fmla="*/ 0 h 74"/>
                <a:gd name="T125" fmla="*/ 600 w 600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00" h="74">
                  <a:moveTo>
                    <a:pt x="0" y="74"/>
                  </a:moveTo>
                  <a:lnTo>
                    <a:pt x="4" y="52"/>
                  </a:lnTo>
                  <a:lnTo>
                    <a:pt x="14" y="30"/>
                  </a:lnTo>
                  <a:lnTo>
                    <a:pt x="30" y="14"/>
                  </a:lnTo>
                  <a:lnTo>
                    <a:pt x="52" y="4"/>
                  </a:lnTo>
                  <a:lnTo>
                    <a:pt x="76" y="0"/>
                  </a:lnTo>
                  <a:lnTo>
                    <a:pt x="100" y="4"/>
                  </a:lnTo>
                  <a:lnTo>
                    <a:pt x="120" y="14"/>
                  </a:lnTo>
                  <a:lnTo>
                    <a:pt x="138" y="30"/>
                  </a:lnTo>
                  <a:lnTo>
                    <a:pt x="148" y="52"/>
                  </a:lnTo>
                  <a:lnTo>
                    <a:pt x="150" y="74"/>
                  </a:lnTo>
                  <a:lnTo>
                    <a:pt x="154" y="52"/>
                  </a:lnTo>
                  <a:lnTo>
                    <a:pt x="164" y="30"/>
                  </a:lnTo>
                  <a:lnTo>
                    <a:pt x="180" y="14"/>
                  </a:lnTo>
                  <a:lnTo>
                    <a:pt x="202" y="4"/>
                  </a:lnTo>
                  <a:lnTo>
                    <a:pt x="226" y="0"/>
                  </a:lnTo>
                  <a:lnTo>
                    <a:pt x="250" y="4"/>
                  </a:lnTo>
                  <a:lnTo>
                    <a:pt x="270" y="14"/>
                  </a:lnTo>
                  <a:lnTo>
                    <a:pt x="288" y="30"/>
                  </a:lnTo>
                  <a:lnTo>
                    <a:pt x="298" y="52"/>
                  </a:lnTo>
                  <a:lnTo>
                    <a:pt x="300" y="74"/>
                  </a:lnTo>
                  <a:lnTo>
                    <a:pt x="304" y="52"/>
                  </a:lnTo>
                  <a:lnTo>
                    <a:pt x="314" y="30"/>
                  </a:lnTo>
                  <a:lnTo>
                    <a:pt x="330" y="14"/>
                  </a:lnTo>
                  <a:lnTo>
                    <a:pt x="352" y="4"/>
                  </a:lnTo>
                  <a:lnTo>
                    <a:pt x="376" y="0"/>
                  </a:lnTo>
                  <a:lnTo>
                    <a:pt x="400" y="4"/>
                  </a:lnTo>
                  <a:lnTo>
                    <a:pt x="420" y="14"/>
                  </a:lnTo>
                  <a:lnTo>
                    <a:pt x="438" y="30"/>
                  </a:lnTo>
                  <a:lnTo>
                    <a:pt x="448" y="52"/>
                  </a:lnTo>
                  <a:lnTo>
                    <a:pt x="450" y="74"/>
                  </a:lnTo>
                  <a:lnTo>
                    <a:pt x="454" y="52"/>
                  </a:lnTo>
                  <a:lnTo>
                    <a:pt x="464" y="30"/>
                  </a:lnTo>
                  <a:lnTo>
                    <a:pt x="480" y="14"/>
                  </a:lnTo>
                  <a:lnTo>
                    <a:pt x="502" y="4"/>
                  </a:lnTo>
                  <a:lnTo>
                    <a:pt x="526" y="0"/>
                  </a:lnTo>
                  <a:lnTo>
                    <a:pt x="550" y="4"/>
                  </a:lnTo>
                  <a:lnTo>
                    <a:pt x="570" y="14"/>
                  </a:lnTo>
                  <a:lnTo>
                    <a:pt x="588" y="30"/>
                  </a:lnTo>
                  <a:lnTo>
                    <a:pt x="598" y="52"/>
                  </a:lnTo>
                  <a:lnTo>
                    <a:pt x="600" y="74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Line 5"/>
            <p:cNvSpPr>
              <a:spLocks noChangeShapeType="1"/>
            </p:cNvSpPr>
            <p:nvPr/>
          </p:nvSpPr>
          <p:spPr bwMode="auto">
            <a:xfrm flipV="1">
              <a:off x="2284413" y="2050775"/>
              <a:ext cx="1587" cy="57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Line 6"/>
            <p:cNvSpPr>
              <a:spLocks noChangeShapeType="1"/>
            </p:cNvSpPr>
            <p:nvPr/>
          </p:nvSpPr>
          <p:spPr bwMode="auto">
            <a:xfrm flipV="1">
              <a:off x="3236913" y="2050775"/>
              <a:ext cx="1587" cy="57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Freeform 7"/>
            <p:cNvSpPr>
              <a:spLocks/>
            </p:cNvSpPr>
            <p:nvPr/>
          </p:nvSpPr>
          <p:spPr bwMode="auto">
            <a:xfrm>
              <a:off x="4857750" y="2950888"/>
              <a:ext cx="88900" cy="714375"/>
            </a:xfrm>
            <a:custGeom>
              <a:avLst/>
              <a:gdLst>
                <a:gd name="T0" fmla="*/ 0 w 56"/>
                <a:gd name="T1" fmla="*/ 0 h 450"/>
                <a:gd name="T2" fmla="*/ 50403124 w 56"/>
                <a:gd name="T3" fmla="*/ 10080625 h 450"/>
                <a:gd name="T4" fmla="*/ 90725625 w 56"/>
                <a:gd name="T5" fmla="*/ 35282190 h 450"/>
                <a:gd name="T6" fmla="*/ 126007828 w 56"/>
                <a:gd name="T7" fmla="*/ 70564381 h 450"/>
                <a:gd name="T8" fmla="*/ 141128761 w 56"/>
                <a:gd name="T9" fmla="*/ 120967517 h 450"/>
                <a:gd name="T10" fmla="*/ 141128761 w 56"/>
                <a:gd name="T11" fmla="*/ 171370628 h 450"/>
                <a:gd name="T12" fmla="*/ 126007828 w 56"/>
                <a:gd name="T13" fmla="*/ 216733478 h 450"/>
                <a:gd name="T14" fmla="*/ 90725625 w 56"/>
                <a:gd name="T15" fmla="*/ 257055967 h 450"/>
                <a:gd name="T16" fmla="*/ 50403124 w 56"/>
                <a:gd name="T17" fmla="*/ 277217212 h 450"/>
                <a:gd name="T18" fmla="*/ 0 w 56"/>
                <a:gd name="T19" fmla="*/ 287297834 h 450"/>
                <a:gd name="T20" fmla="*/ 50403124 w 56"/>
                <a:gd name="T21" fmla="*/ 292338145 h 450"/>
                <a:gd name="T22" fmla="*/ 90725625 w 56"/>
                <a:gd name="T23" fmla="*/ 317539701 h 450"/>
                <a:gd name="T24" fmla="*/ 126007828 w 56"/>
                <a:gd name="T25" fmla="*/ 352821879 h 450"/>
                <a:gd name="T26" fmla="*/ 141128761 w 56"/>
                <a:gd name="T27" fmla="*/ 403224990 h 450"/>
                <a:gd name="T28" fmla="*/ 141128761 w 56"/>
                <a:gd name="T29" fmla="*/ 453628200 h 450"/>
                <a:gd name="T30" fmla="*/ 126007828 w 56"/>
                <a:gd name="T31" fmla="*/ 498991001 h 450"/>
                <a:gd name="T32" fmla="*/ 90725625 w 56"/>
                <a:gd name="T33" fmla="*/ 539313490 h 450"/>
                <a:gd name="T34" fmla="*/ 50403124 w 56"/>
                <a:gd name="T35" fmla="*/ 564515045 h 450"/>
                <a:gd name="T36" fmla="*/ 0 w 56"/>
                <a:gd name="T37" fmla="*/ 569555356 h 450"/>
                <a:gd name="T38" fmla="*/ 50403124 w 56"/>
                <a:gd name="T39" fmla="*/ 574595668 h 450"/>
                <a:gd name="T40" fmla="*/ 90725625 w 56"/>
                <a:gd name="T41" fmla="*/ 599797223 h 450"/>
                <a:gd name="T42" fmla="*/ 126007828 w 56"/>
                <a:gd name="T43" fmla="*/ 640119712 h 450"/>
                <a:gd name="T44" fmla="*/ 141128761 w 56"/>
                <a:gd name="T45" fmla="*/ 685482512 h 450"/>
                <a:gd name="T46" fmla="*/ 141128761 w 56"/>
                <a:gd name="T47" fmla="*/ 735885624 h 450"/>
                <a:gd name="T48" fmla="*/ 126007828 w 56"/>
                <a:gd name="T49" fmla="*/ 781248424 h 450"/>
                <a:gd name="T50" fmla="*/ 90725625 w 56"/>
                <a:gd name="T51" fmla="*/ 821570913 h 450"/>
                <a:gd name="T52" fmla="*/ 50403124 w 56"/>
                <a:gd name="T53" fmla="*/ 846772667 h 450"/>
                <a:gd name="T54" fmla="*/ 0 w 56"/>
                <a:gd name="T55" fmla="*/ 851812978 h 450"/>
                <a:gd name="T56" fmla="*/ 50403124 w 56"/>
                <a:gd name="T57" fmla="*/ 861893601 h 450"/>
                <a:gd name="T58" fmla="*/ 90725625 w 56"/>
                <a:gd name="T59" fmla="*/ 882054845 h 450"/>
                <a:gd name="T60" fmla="*/ 126007828 w 56"/>
                <a:gd name="T61" fmla="*/ 922377334 h 450"/>
                <a:gd name="T62" fmla="*/ 141128761 w 56"/>
                <a:gd name="T63" fmla="*/ 967740134 h 450"/>
                <a:gd name="T64" fmla="*/ 141128761 w 56"/>
                <a:gd name="T65" fmla="*/ 1018143246 h 450"/>
                <a:gd name="T66" fmla="*/ 126007828 w 56"/>
                <a:gd name="T67" fmla="*/ 1068546357 h 450"/>
                <a:gd name="T68" fmla="*/ 90725625 w 56"/>
                <a:gd name="T69" fmla="*/ 1103828535 h 450"/>
                <a:gd name="T70" fmla="*/ 50403124 w 56"/>
                <a:gd name="T71" fmla="*/ 1129030091 h 450"/>
                <a:gd name="T72" fmla="*/ 0 w 56"/>
                <a:gd name="T73" fmla="*/ 1134070402 h 4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6"/>
                <a:gd name="T112" fmla="*/ 0 h 450"/>
                <a:gd name="T113" fmla="*/ 56 w 56"/>
                <a:gd name="T114" fmla="*/ 450 h 4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6" h="450">
                  <a:moveTo>
                    <a:pt x="0" y="0"/>
                  </a:moveTo>
                  <a:lnTo>
                    <a:pt x="20" y="4"/>
                  </a:lnTo>
                  <a:lnTo>
                    <a:pt x="36" y="14"/>
                  </a:lnTo>
                  <a:lnTo>
                    <a:pt x="50" y="28"/>
                  </a:lnTo>
                  <a:lnTo>
                    <a:pt x="56" y="48"/>
                  </a:lnTo>
                  <a:lnTo>
                    <a:pt x="56" y="68"/>
                  </a:lnTo>
                  <a:lnTo>
                    <a:pt x="50" y="86"/>
                  </a:lnTo>
                  <a:lnTo>
                    <a:pt x="36" y="102"/>
                  </a:lnTo>
                  <a:lnTo>
                    <a:pt x="20" y="110"/>
                  </a:lnTo>
                  <a:lnTo>
                    <a:pt x="0" y="114"/>
                  </a:lnTo>
                  <a:lnTo>
                    <a:pt x="20" y="116"/>
                  </a:lnTo>
                  <a:lnTo>
                    <a:pt x="36" y="126"/>
                  </a:lnTo>
                  <a:lnTo>
                    <a:pt x="50" y="140"/>
                  </a:lnTo>
                  <a:lnTo>
                    <a:pt x="56" y="160"/>
                  </a:lnTo>
                  <a:lnTo>
                    <a:pt x="56" y="180"/>
                  </a:lnTo>
                  <a:lnTo>
                    <a:pt x="50" y="198"/>
                  </a:lnTo>
                  <a:lnTo>
                    <a:pt x="36" y="214"/>
                  </a:lnTo>
                  <a:lnTo>
                    <a:pt x="20" y="224"/>
                  </a:lnTo>
                  <a:lnTo>
                    <a:pt x="0" y="226"/>
                  </a:lnTo>
                  <a:lnTo>
                    <a:pt x="20" y="228"/>
                  </a:lnTo>
                  <a:lnTo>
                    <a:pt x="36" y="238"/>
                  </a:lnTo>
                  <a:lnTo>
                    <a:pt x="50" y="254"/>
                  </a:lnTo>
                  <a:lnTo>
                    <a:pt x="56" y="272"/>
                  </a:lnTo>
                  <a:lnTo>
                    <a:pt x="56" y="292"/>
                  </a:lnTo>
                  <a:lnTo>
                    <a:pt x="50" y="310"/>
                  </a:lnTo>
                  <a:lnTo>
                    <a:pt x="36" y="326"/>
                  </a:lnTo>
                  <a:lnTo>
                    <a:pt x="20" y="336"/>
                  </a:lnTo>
                  <a:lnTo>
                    <a:pt x="0" y="338"/>
                  </a:lnTo>
                  <a:lnTo>
                    <a:pt x="20" y="342"/>
                  </a:lnTo>
                  <a:lnTo>
                    <a:pt x="36" y="350"/>
                  </a:lnTo>
                  <a:lnTo>
                    <a:pt x="50" y="366"/>
                  </a:lnTo>
                  <a:lnTo>
                    <a:pt x="56" y="384"/>
                  </a:lnTo>
                  <a:lnTo>
                    <a:pt x="56" y="404"/>
                  </a:lnTo>
                  <a:lnTo>
                    <a:pt x="50" y="424"/>
                  </a:lnTo>
                  <a:lnTo>
                    <a:pt x="36" y="438"/>
                  </a:lnTo>
                  <a:lnTo>
                    <a:pt x="20" y="448"/>
                  </a:lnTo>
                  <a:lnTo>
                    <a:pt x="0" y="45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Line 8"/>
            <p:cNvSpPr>
              <a:spLocks noChangeShapeType="1"/>
            </p:cNvSpPr>
            <p:nvPr/>
          </p:nvSpPr>
          <p:spPr bwMode="auto">
            <a:xfrm>
              <a:off x="4857750" y="2950888"/>
              <a:ext cx="4445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9"/>
            <p:cNvSpPr>
              <a:spLocks noChangeShapeType="1"/>
            </p:cNvSpPr>
            <p:nvPr/>
          </p:nvSpPr>
          <p:spPr bwMode="auto">
            <a:xfrm>
              <a:off x="4857750" y="3665263"/>
              <a:ext cx="4445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Freeform 10"/>
            <p:cNvSpPr>
              <a:spLocks/>
            </p:cNvSpPr>
            <p:nvPr/>
          </p:nvSpPr>
          <p:spPr bwMode="auto">
            <a:xfrm>
              <a:off x="4337050" y="3074713"/>
              <a:ext cx="180975" cy="447675"/>
            </a:xfrm>
            <a:custGeom>
              <a:avLst/>
              <a:gdLst>
                <a:gd name="T0" fmla="*/ 141128762 w 114"/>
                <a:gd name="T1" fmla="*/ 0 h 282"/>
                <a:gd name="T2" fmla="*/ 287297835 w 114"/>
                <a:gd name="T3" fmla="*/ 60483749 h 282"/>
                <a:gd name="T4" fmla="*/ 0 w 114"/>
                <a:gd name="T5" fmla="*/ 176410911 h 282"/>
                <a:gd name="T6" fmla="*/ 287297835 w 114"/>
                <a:gd name="T7" fmla="*/ 297378408 h 282"/>
                <a:gd name="T8" fmla="*/ 0 w 114"/>
                <a:gd name="T9" fmla="*/ 413305545 h 282"/>
                <a:gd name="T10" fmla="*/ 287297835 w 114"/>
                <a:gd name="T11" fmla="*/ 534273092 h 282"/>
                <a:gd name="T12" fmla="*/ 0 w 114"/>
                <a:gd name="T13" fmla="*/ 650200229 h 282"/>
                <a:gd name="T14" fmla="*/ 141128762 w 114"/>
                <a:gd name="T15" fmla="*/ 710683953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"/>
                <a:gd name="T25" fmla="*/ 0 h 282"/>
                <a:gd name="T26" fmla="*/ 114 w 11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" h="282">
                  <a:moveTo>
                    <a:pt x="56" y="0"/>
                  </a:moveTo>
                  <a:lnTo>
                    <a:pt x="114" y="24"/>
                  </a:lnTo>
                  <a:lnTo>
                    <a:pt x="0" y="70"/>
                  </a:lnTo>
                  <a:lnTo>
                    <a:pt x="114" y="118"/>
                  </a:lnTo>
                  <a:lnTo>
                    <a:pt x="0" y="164"/>
                  </a:lnTo>
                  <a:lnTo>
                    <a:pt x="114" y="212"/>
                  </a:lnTo>
                  <a:lnTo>
                    <a:pt x="0" y="258"/>
                  </a:lnTo>
                  <a:lnTo>
                    <a:pt x="56" y="28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>
              <a:off x="5260975" y="3417613"/>
              <a:ext cx="238125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12"/>
            <p:cNvSpPr>
              <a:spLocks noChangeShapeType="1"/>
            </p:cNvSpPr>
            <p:nvPr/>
          </p:nvSpPr>
          <p:spPr bwMode="auto">
            <a:xfrm>
              <a:off x="5260975" y="3239813"/>
              <a:ext cx="238125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3236913" y="2050775"/>
              <a:ext cx="1665287" cy="900113"/>
            </a:xfrm>
            <a:custGeom>
              <a:avLst/>
              <a:gdLst>
                <a:gd name="T0" fmla="*/ 0 w 1049"/>
                <a:gd name="T1" fmla="*/ 0 h 567"/>
                <a:gd name="T2" fmla="*/ 2147483647 w 1049"/>
                <a:gd name="T3" fmla="*/ 0 h 567"/>
                <a:gd name="T4" fmla="*/ 2147483647 w 1049"/>
                <a:gd name="T5" fmla="*/ 1428929963 h 567"/>
                <a:gd name="T6" fmla="*/ 0 60000 65536"/>
                <a:gd name="T7" fmla="*/ 0 60000 65536"/>
                <a:gd name="T8" fmla="*/ 0 60000 65536"/>
                <a:gd name="T9" fmla="*/ 0 w 1049"/>
                <a:gd name="T10" fmla="*/ 0 h 567"/>
                <a:gd name="T11" fmla="*/ 1049 w 1049"/>
                <a:gd name="T12" fmla="*/ 567 h 5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9" h="567">
                  <a:moveTo>
                    <a:pt x="0" y="0"/>
                  </a:moveTo>
                  <a:lnTo>
                    <a:pt x="1049" y="0"/>
                  </a:lnTo>
                  <a:lnTo>
                    <a:pt x="1049" y="5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4"/>
            <p:cNvSpPr>
              <a:spLocks/>
            </p:cNvSpPr>
            <p:nvPr/>
          </p:nvSpPr>
          <p:spPr bwMode="auto">
            <a:xfrm>
              <a:off x="857250" y="3665263"/>
              <a:ext cx="4044950" cy="1000125"/>
            </a:xfrm>
            <a:custGeom>
              <a:avLst/>
              <a:gdLst>
                <a:gd name="T0" fmla="*/ 2147483647 w 2548"/>
                <a:gd name="T1" fmla="*/ 0 h 630"/>
                <a:gd name="T2" fmla="*/ 2147483647 w 2548"/>
                <a:gd name="T3" fmla="*/ 1587698219 h 630"/>
                <a:gd name="T4" fmla="*/ 0 w 2548"/>
                <a:gd name="T5" fmla="*/ 1587698219 h 630"/>
                <a:gd name="T6" fmla="*/ 0 60000 65536"/>
                <a:gd name="T7" fmla="*/ 0 60000 65536"/>
                <a:gd name="T8" fmla="*/ 0 60000 65536"/>
                <a:gd name="T9" fmla="*/ 0 w 2548"/>
                <a:gd name="T10" fmla="*/ 0 h 630"/>
                <a:gd name="T11" fmla="*/ 2548 w 2548"/>
                <a:gd name="T12" fmla="*/ 630 h 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8" h="630">
                  <a:moveTo>
                    <a:pt x="2548" y="0"/>
                  </a:moveTo>
                  <a:lnTo>
                    <a:pt x="2548" y="630"/>
                  </a:lnTo>
                  <a:lnTo>
                    <a:pt x="0" y="63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5"/>
            <p:cNvSpPr>
              <a:spLocks/>
            </p:cNvSpPr>
            <p:nvPr/>
          </p:nvSpPr>
          <p:spPr bwMode="auto">
            <a:xfrm>
              <a:off x="4425950" y="2763563"/>
              <a:ext cx="952500" cy="476250"/>
            </a:xfrm>
            <a:custGeom>
              <a:avLst/>
              <a:gdLst>
                <a:gd name="T0" fmla="*/ 1512093532 w 600"/>
                <a:gd name="T1" fmla="*/ 756046766 h 300"/>
                <a:gd name="T2" fmla="*/ 1512093532 w 600"/>
                <a:gd name="T3" fmla="*/ 0 h 300"/>
                <a:gd name="T4" fmla="*/ 0 w 600"/>
                <a:gd name="T5" fmla="*/ 0 h 300"/>
                <a:gd name="T6" fmla="*/ 0 w 600"/>
                <a:gd name="T7" fmla="*/ 493950622 h 3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"/>
                <a:gd name="T13" fmla="*/ 0 h 300"/>
                <a:gd name="T14" fmla="*/ 600 w 600"/>
                <a:gd name="T15" fmla="*/ 300 h 3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" h="300">
                  <a:moveTo>
                    <a:pt x="600" y="300"/>
                  </a:moveTo>
                  <a:lnTo>
                    <a:pt x="600" y="0"/>
                  </a:lnTo>
                  <a:lnTo>
                    <a:pt x="0" y="0"/>
                  </a:lnTo>
                  <a:lnTo>
                    <a:pt x="0" y="1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6"/>
            <p:cNvSpPr>
              <a:spLocks noChangeShapeType="1"/>
            </p:cNvSpPr>
            <p:nvPr/>
          </p:nvSpPr>
          <p:spPr bwMode="auto">
            <a:xfrm flipH="1">
              <a:off x="857250" y="2050775"/>
              <a:ext cx="1427163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7"/>
            <p:cNvSpPr>
              <a:spLocks/>
            </p:cNvSpPr>
            <p:nvPr/>
          </p:nvSpPr>
          <p:spPr bwMode="auto">
            <a:xfrm>
              <a:off x="4425950" y="3417613"/>
              <a:ext cx="952500" cy="534987"/>
            </a:xfrm>
            <a:custGeom>
              <a:avLst/>
              <a:gdLst>
                <a:gd name="T0" fmla="*/ 1512093532 w 600"/>
                <a:gd name="T1" fmla="*/ 0 h 337"/>
                <a:gd name="T2" fmla="*/ 1512093532 w 600"/>
                <a:gd name="T3" fmla="*/ 849291158 h 337"/>
                <a:gd name="T4" fmla="*/ 0 w 600"/>
                <a:gd name="T5" fmla="*/ 849291158 h 337"/>
                <a:gd name="T6" fmla="*/ 0 w 600"/>
                <a:gd name="T7" fmla="*/ 16633014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"/>
                <a:gd name="T13" fmla="*/ 0 h 337"/>
                <a:gd name="T14" fmla="*/ 600 w 600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" h="337">
                  <a:moveTo>
                    <a:pt x="600" y="0"/>
                  </a:moveTo>
                  <a:lnTo>
                    <a:pt x="600" y="337"/>
                  </a:lnTo>
                  <a:lnTo>
                    <a:pt x="0" y="337"/>
                  </a:lnTo>
                  <a:lnTo>
                    <a:pt x="0" y="6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8"/>
            <p:cNvSpPr>
              <a:spLocks/>
            </p:cNvSpPr>
            <p:nvPr/>
          </p:nvSpPr>
          <p:spPr bwMode="auto">
            <a:xfrm>
              <a:off x="796925" y="1990450"/>
              <a:ext cx="120650" cy="117475"/>
            </a:xfrm>
            <a:custGeom>
              <a:avLst/>
              <a:gdLst>
                <a:gd name="T0" fmla="*/ 191531848 w 76"/>
                <a:gd name="T1" fmla="*/ 95765923 h 74"/>
                <a:gd name="T2" fmla="*/ 181451227 w 76"/>
                <a:gd name="T3" fmla="*/ 50403117 h 74"/>
                <a:gd name="T4" fmla="*/ 156249674 w 76"/>
                <a:gd name="T5" fmla="*/ 20161248 h 74"/>
                <a:gd name="T6" fmla="*/ 115927191 w 76"/>
                <a:gd name="T7" fmla="*/ 0 h 74"/>
                <a:gd name="T8" fmla="*/ 75604682 w 76"/>
                <a:gd name="T9" fmla="*/ 0 h 74"/>
                <a:gd name="T10" fmla="*/ 35282186 w 76"/>
                <a:gd name="T11" fmla="*/ 20161248 h 74"/>
                <a:gd name="T12" fmla="*/ 10080624 w 76"/>
                <a:gd name="T13" fmla="*/ 50403117 h 74"/>
                <a:gd name="T14" fmla="*/ 0 w 76"/>
                <a:gd name="T15" fmla="*/ 95765923 h 74"/>
                <a:gd name="T16" fmla="*/ 10080624 w 76"/>
                <a:gd name="T17" fmla="*/ 136088431 h 74"/>
                <a:gd name="T18" fmla="*/ 35282186 w 76"/>
                <a:gd name="T19" fmla="*/ 166330294 h 74"/>
                <a:gd name="T20" fmla="*/ 75604682 w 76"/>
                <a:gd name="T21" fmla="*/ 186491535 h 74"/>
                <a:gd name="T22" fmla="*/ 115927191 w 76"/>
                <a:gd name="T23" fmla="*/ 186491535 h 74"/>
                <a:gd name="T24" fmla="*/ 156249674 w 76"/>
                <a:gd name="T25" fmla="*/ 166330294 h 74"/>
                <a:gd name="T26" fmla="*/ 181451227 w 76"/>
                <a:gd name="T27" fmla="*/ 136088431 h 74"/>
                <a:gd name="T28" fmla="*/ 191531848 w 76"/>
                <a:gd name="T29" fmla="*/ 95765923 h 7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"/>
                <a:gd name="T46" fmla="*/ 0 h 74"/>
                <a:gd name="T47" fmla="*/ 76 w 76"/>
                <a:gd name="T48" fmla="*/ 74 h 7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" h="74">
                  <a:moveTo>
                    <a:pt x="76" y="38"/>
                  </a:moveTo>
                  <a:lnTo>
                    <a:pt x="72" y="20"/>
                  </a:lnTo>
                  <a:lnTo>
                    <a:pt x="62" y="8"/>
                  </a:lnTo>
                  <a:lnTo>
                    <a:pt x="46" y="0"/>
                  </a:lnTo>
                  <a:lnTo>
                    <a:pt x="30" y="0"/>
                  </a:lnTo>
                  <a:lnTo>
                    <a:pt x="14" y="8"/>
                  </a:lnTo>
                  <a:lnTo>
                    <a:pt x="4" y="20"/>
                  </a:lnTo>
                  <a:lnTo>
                    <a:pt x="0" y="38"/>
                  </a:lnTo>
                  <a:lnTo>
                    <a:pt x="4" y="54"/>
                  </a:lnTo>
                  <a:lnTo>
                    <a:pt x="14" y="66"/>
                  </a:lnTo>
                  <a:lnTo>
                    <a:pt x="30" y="74"/>
                  </a:lnTo>
                  <a:lnTo>
                    <a:pt x="46" y="74"/>
                  </a:lnTo>
                  <a:lnTo>
                    <a:pt x="62" y="66"/>
                  </a:lnTo>
                  <a:lnTo>
                    <a:pt x="72" y="54"/>
                  </a:lnTo>
                  <a:lnTo>
                    <a:pt x="76" y="38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19"/>
            <p:cNvSpPr>
              <a:spLocks/>
            </p:cNvSpPr>
            <p:nvPr/>
          </p:nvSpPr>
          <p:spPr bwMode="auto">
            <a:xfrm>
              <a:off x="796925" y="4606650"/>
              <a:ext cx="120650" cy="115888"/>
            </a:xfrm>
            <a:custGeom>
              <a:avLst/>
              <a:gdLst>
                <a:gd name="T0" fmla="*/ 191531848 w 76"/>
                <a:gd name="T1" fmla="*/ 93246963 h 73"/>
                <a:gd name="T2" fmla="*/ 181451227 w 76"/>
                <a:gd name="T3" fmla="*/ 52924306 h 73"/>
                <a:gd name="T4" fmla="*/ 156249674 w 76"/>
                <a:gd name="T5" fmla="*/ 20161335 h 73"/>
                <a:gd name="T6" fmla="*/ 115927191 w 76"/>
                <a:gd name="T7" fmla="*/ 0 h 73"/>
                <a:gd name="T8" fmla="*/ 75604682 w 76"/>
                <a:gd name="T9" fmla="*/ 0 h 73"/>
                <a:gd name="T10" fmla="*/ 35282186 w 76"/>
                <a:gd name="T11" fmla="*/ 20161335 h 73"/>
                <a:gd name="T12" fmla="*/ 10080624 w 76"/>
                <a:gd name="T13" fmla="*/ 52924306 h 73"/>
                <a:gd name="T14" fmla="*/ 0 w 76"/>
                <a:gd name="T15" fmla="*/ 93246963 h 73"/>
                <a:gd name="T16" fmla="*/ 10080624 w 76"/>
                <a:gd name="T17" fmla="*/ 133569645 h 73"/>
                <a:gd name="T18" fmla="*/ 35282186 w 76"/>
                <a:gd name="T19" fmla="*/ 163811638 h 73"/>
                <a:gd name="T20" fmla="*/ 75604682 w 76"/>
                <a:gd name="T21" fmla="*/ 183972966 h 73"/>
                <a:gd name="T22" fmla="*/ 115927191 w 76"/>
                <a:gd name="T23" fmla="*/ 183972966 h 73"/>
                <a:gd name="T24" fmla="*/ 156249674 w 76"/>
                <a:gd name="T25" fmla="*/ 163811638 h 73"/>
                <a:gd name="T26" fmla="*/ 181451227 w 76"/>
                <a:gd name="T27" fmla="*/ 133569645 h 73"/>
                <a:gd name="T28" fmla="*/ 191531848 w 76"/>
                <a:gd name="T29" fmla="*/ 93246963 h 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"/>
                <a:gd name="T46" fmla="*/ 0 h 73"/>
                <a:gd name="T47" fmla="*/ 76 w 76"/>
                <a:gd name="T48" fmla="*/ 73 h 7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" h="73">
                  <a:moveTo>
                    <a:pt x="76" y="37"/>
                  </a:moveTo>
                  <a:lnTo>
                    <a:pt x="72" y="21"/>
                  </a:lnTo>
                  <a:lnTo>
                    <a:pt x="62" y="8"/>
                  </a:lnTo>
                  <a:lnTo>
                    <a:pt x="46" y="0"/>
                  </a:lnTo>
                  <a:lnTo>
                    <a:pt x="30" y="0"/>
                  </a:lnTo>
                  <a:lnTo>
                    <a:pt x="14" y="8"/>
                  </a:lnTo>
                  <a:lnTo>
                    <a:pt x="4" y="21"/>
                  </a:lnTo>
                  <a:lnTo>
                    <a:pt x="0" y="37"/>
                  </a:lnTo>
                  <a:lnTo>
                    <a:pt x="4" y="53"/>
                  </a:lnTo>
                  <a:lnTo>
                    <a:pt x="14" y="65"/>
                  </a:lnTo>
                  <a:lnTo>
                    <a:pt x="30" y="73"/>
                  </a:lnTo>
                  <a:lnTo>
                    <a:pt x="46" y="73"/>
                  </a:lnTo>
                  <a:lnTo>
                    <a:pt x="62" y="65"/>
                  </a:lnTo>
                  <a:lnTo>
                    <a:pt x="72" y="53"/>
                  </a:lnTo>
                  <a:lnTo>
                    <a:pt x="76" y="37"/>
                  </a:lnTo>
                  <a:close/>
                </a:path>
              </a:pathLst>
            </a:custGeom>
            <a:solidFill>
              <a:srgbClr val="FFFFFF"/>
            </a:solidFill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Rectangle 20"/>
            <p:cNvSpPr>
              <a:spLocks noChangeArrowheads="1"/>
            </p:cNvSpPr>
            <p:nvPr/>
          </p:nvSpPr>
          <p:spPr bwMode="auto">
            <a:xfrm>
              <a:off x="2438400" y="1363388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r>
                <a:rPr lang="en-US" sz="2500" i="1" baseline="-2500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/>
            </a:p>
          </p:txBody>
        </p:sp>
        <p:sp>
          <p:nvSpPr>
            <p:cNvPr id="37910" name="Rectangle 21"/>
            <p:cNvSpPr>
              <a:spLocks noChangeArrowheads="1"/>
            </p:cNvSpPr>
            <p:nvPr/>
          </p:nvSpPr>
          <p:spPr bwMode="auto">
            <a:xfrm>
              <a:off x="2895600" y="1363388"/>
              <a:ext cx="21368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(probe inductance)</a:t>
              </a:r>
            </a:p>
          </p:txBody>
        </p:sp>
        <p:sp>
          <p:nvSpPr>
            <p:cNvPr id="37911" name="Rectangle 22"/>
            <p:cNvSpPr>
              <a:spLocks noChangeArrowheads="1"/>
            </p:cNvSpPr>
            <p:nvPr/>
          </p:nvSpPr>
          <p:spPr bwMode="auto">
            <a:xfrm>
              <a:off x="5796150" y="3173588"/>
              <a:ext cx="20378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T</a:t>
              </a:r>
              <a:r>
                <a:rPr lang="en-US" sz="2000" dirty="0" smtClean="0">
                  <a:solidFill>
                    <a:srgbClr val="0000FF"/>
                  </a:solidFill>
                </a:rPr>
                <a:t>ank </a:t>
              </a:r>
              <a:r>
                <a:rPr lang="en-US" sz="2000" dirty="0">
                  <a:solidFill>
                    <a:srgbClr val="0000FF"/>
                  </a:solidFill>
                </a:rPr>
                <a:t>(RLC) circuit</a:t>
              </a:r>
            </a:p>
          </p:txBody>
        </p:sp>
        <p:sp>
          <p:nvSpPr>
            <p:cNvPr id="37912" name="Rectangle 23"/>
            <p:cNvSpPr>
              <a:spLocks noChangeArrowheads="1"/>
            </p:cNvSpPr>
            <p:nvPr/>
          </p:nvSpPr>
          <p:spPr bwMode="auto">
            <a:xfrm>
              <a:off x="4038600" y="3082650"/>
              <a:ext cx="193675" cy="3810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37913" name="Rectangle 24"/>
            <p:cNvSpPr>
              <a:spLocks noChangeArrowheads="1"/>
            </p:cNvSpPr>
            <p:nvPr/>
          </p:nvSpPr>
          <p:spPr bwMode="auto">
            <a:xfrm>
              <a:off x="4624388" y="3082650"/>
              <a:ext cx="176212" cy="3810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37914" name="Rectangle 25"/>
            <p:cNvSpPr>
              <a:spLocks noChangeArrowheads="1"/>
            </p:cNvSpPr>
            <p:nvPr/>
          </p:nvSpPr>
          <p:spPr bwMode="auto">
            <a:xfrm>
              <a:off x="5029200" y="3082650"/>
              <a:ext cx="211138" cy="3810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5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294411" y="5355770"/>
            <a:ext cx="6199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The circuit model is justified from the </a:t>
            </a:r>
            <a:r>
              <a:rPr lang="en-US" dirty="0" err="1" smtClean="0">
                <a:solidFill>
                  <a:srgbClr val="0000FF"/>
                </a:solidFill>
              </a:rPr>
              <a:t>eigenfunction</a:t>
            </a:r>
            <a:r>
              <a:rPr lang="en-US" dirty="0" smtClean="0">
                <a:solidFill>
                  <a:srgbClr val="0000FF"/>
                </a:solidFill>
              </a:rPr>
              <a:t> method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 in the cavity model, discussed later.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1891" y="3063834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Probe-fed patch antenna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3211513" y="2940050"/>
          <a:ext cx="2133600" cy="1004888"/>
        </p:xfrm>
        <a:graphic>
          <a:graphicData uri="http://schemas.openxmlformats.org/presentationml/2006/ole">
            <p:oleObj spid="_x0000_s27650" name="Equation" r:id="rId3" imgW="1129810" imgH="533169" progId="Equation.3">
              <p:embed/>
            </p:oleObj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-12700" y="327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4471019" y="5078474"/>
          <a:ext cx="1554163" cy="901700"/>
        </p:xfrm>
        <a:graphic>
          <a:graphicData uri="http://schemas.openxmlformats.org/presentationml/2006/ole">
            <p:oleObj spid="_x0000_s27652" name="Equation" r:id="rId4" imgW="774364" imgH="444307" progId="Equation.3">
              <p:embed/>
            </p:oleObj>
          </a:graphicData>
        </a:graphic>
      </p:graphicFrame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2584450" y="1601788"/>
            <a:ext cx="117316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Hence,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27653" name="Object 14"/>
          <p:cNvGraphicFramePr>
            <a:graphicFrameLocks noChangeAspect="1"/>
          </p:cNvGraphicFramePr>
          <p:nvPr>
            <p:ph idx="1"/>
          </p:nvPr>
        </p:nvGraphicFramePr>
        <p:xfrm>
          <a:off x="3883025" y="1382713"/>
          <a:ext cx="1414463" cy="942975"/>
        </p:xfrm>
        <a:graphic>
          <a:graphicData uri="http://schemas.openxmlformats.org/presentationml/2006/ole">
            <p:oleObj spid="_x0000_s27653" name="Equation" r:id="rId5" imgW="685800" imgH="457200" progId="Equation.DSMT4">
              <p:embed/>
            </p:oleObj>
          </a:graphicData>
        </a:graphic>
      </p:graphicFrame>
      <p:sp>
        <p:nvSpPr>
          <p:cNvPr id="27658" name="Rectangle 16"/>
          <p:cNvSpPr>
            <a:spLocks noChangeArrowheads="1"/>
          </p:cNvSpPr>
          <p:nvPr/>
        </p:nvSpPr>
        <p:spPr bwMode="auto">
          <a:xfrm>
            <a:off x="1127125" y="3225800"/>
            <a:ext cx="20447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27659" name="Rectangle 17"/>
          <p:cNvSpPr>
            <a:spLocks noChangeArrowheads="1"/>
          </p:cNvSpPr>
          <p:nvPr/>
        </p:nvSpPr>
        <p:spPr bwMode="auto">
          <a:xfrm>
            <a:off x="1902608" y="5245348"/>
            <a:ext cx="25150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2000" dirty="0" smtClean="0">
                <a:solidFill>
                  <a:srgbClr val="0000FF"/>
                </a:solidFill>
              </a:rPr>
              <a:t>we have: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1875" name="Rectangle 19"/>
          <p:cNvSpPr>
            <a:spLocks noGrp="1" noChangeArrowheads="1"/>
          </p:cNvSpPr>
          <p:nvPr>
            <p:ph type="title"/>
          </p:nvPr>
        </p:nvSpPr>
        <p:spPr>
          <a:xfrm>
            <a:off x="1744663" y="135950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3576638" y="1295400"/>
          <a:ext cx="2057400" cy="485775"/>
        </p:xfrm>
        <a:graphic>
          <a:graphicData uri="http://schemas.openxmlformats.org/presentationml/2006/ole">
            <p:oleObj spid="_x0000_s28674" name="Equation" r:id="rId3" imgW="990360" imgH="228600" progId="Equation.DSMT4">
              <p:embed/>
            </p:oleObj>
          </a:graphicData>
        </a:graphic>
      </p:graphicFrame>
      <p:graphicFrame>
        <p:nvGraphicFramePr>
          <p:cNvPr id="28675" name="Object 6"/>
          <p:cNvGraphicFramePr>
            <a:graphicFrameLocks noChangeAspect="1"/>
          </p:cNvGraphicFramePr>
          <p:nvPr/>
        </p:nvGraphicFramePr>
        <p:xfrm>
          <a:off x="3913188" y="2020888"/>
          <a:ext cx="2936875" cy="1284287"/>
        </p:xfrm>
        <a:graphic>
          <a:graphicData uri="http://schemas.openxmlformats.org/presentationml/2006/ole">
            <p:oleObj spid="_x0000_s28675" name="Equation" r:id="rId4" imgW="1498320" imgH="660240" progId="Equation.DSMT4">
              <p:embed/>
            </p:oleObj>
          </a:graphicData>
        </a:graphic>
      </p:graphicFrame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2677988" y="1301050"/>
            <a:ext cx="12207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28680" name="AutoShape 34"/>
          <p:cNvSpPr>
            <a:spLocks noChangeArrowheads="1"/>
          </p:cNvSpPr>
          <p:nvPr/>
        </p:nvSpPr>
        <p:spPr bwMode="auto">
          <a:xfrm>
            <a:off x="2960296" y="2481943"/>
            <a:ext cx="628650" cy="261979"/>
          </a:xfrm>
          <a:prstGeom prst="rightArrow">
            <a:avLst>
              <a:gd name="adj1" fmla="val 50000"/>
              <a:gd name="adj2" fmla="val 76744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1" name="Group 37"/>
          <p:cNvGrpSpPr>
            <a:grpSpLocks/>
          </p:cNvGrpSpPr>
          <p:nvPr/>
        </p:nvGrpSpPr>
        <p:grpSpPr bwMode="auto">
          <a:xfrm>
            <a:off x="1901825" y="3773488"/>
            <a:ext cx="5013325" cy="2568575"/>
            <a:chOff x="1198" y="2377"/>
            <a:chExt cx="3158" cy="1618"/>
          </a:xfrm>
        </p:grpSpPr>
        <p:sp>
          <p:nvSpPr>
            <p:cNvPr id="28683" name="Line 12"/>
            <p:cNvSpPr>
              <a:spLocks noChangeShapeType="1"/>
            </p:cNvSpPr>
            <p:nvPr/>
          </p:nvSpPr>
          <p:spPr bwMode="auto">
            <a:xfrm flipV="1">
              <a:off x="2126" y="2378"/>
              <a:ext cx="1" cy="161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>
              <a:off x="2025" y="3649"/>
              <a:ext cx="20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Rectangle 16"/>
            <p:cNvSpPr>
              <a:spLocks noChangeArrowheads="1"/>
            </p:cNvSpPr>
            <p:nvPr/>
          </p:nvSpPr>
          <p:spPr bwMode="auto">
            <a:xfrm>
              <a:off x="1743" y="3056"/>
              <a:ext cx="2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 New Roman" pitchFamily="18" charset="0"/>
                </a:rPr>
                <a:t>-</a:t>
              </a:r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</a:rPr>
                <a:t>9.5</a:t>
              </a:r>
              <a:r>
                <a:rPr lang="en-US" sz="1900" i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/>
            </a:p>
          </p:txBody>
        </p:sp>
        <p:sp>
          <p:nvSpPr>
            <p:cNvPr id="28686" name="Rectangle 18"/>
            <p:cNvSpPr>
              <a:spLocks noChangeArrowheads="1"/>
            </p:cNvSpPr>
            <p:nvPr/>
          </p:nvSpPr>
          <p:spPr bwMode="auto">
            <a:xfrm>
              <a:off x="4255" y="3532"/>
              <a:ext cx="10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Times New Roman" pitchFamily="18" charset="0"/>
                </a:rPr>
                <a:t>f </a:t>
              </a:r>
              <a:endParaRPr lang="en-US" sz="2400" i="1">
                <a:latin typeface="Times New Roman" pitchFamily="18" charset="0"/>
              </a:endParaRPr>
            </a:p>
          </p:txBody>
        </p:sp>
        <p:sp>
          <p:nvSpPr>
            <p:cNvPr id="28687" name="Rectangle 24"/>
            <p:cNvSpPr>
              <a:spLocks noChangeArrowheads="1"/>
            </p:cNvSpPr>
            <p:nvPr/>
          </p:nvSpPr>
          <p:spPr bwMode="auto">
            <a:xfrm>
              <a:off x="2961" y="3738"/>
              <a:ext cx="1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r>
                <a:rPr lang="en-US" sz="2000" baseline="-25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r>
                <a:rPr lang="en-US" sz="2000" i="1" baseline="-25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2000"/>
            </a:p>
          </p:txBody>
        </p:sp>
        <p:sp>
          <p:nvSpPr>
            <p:cNvPr id="28688" name="Line 26"/>
            <p:cNvSpPr>
              <a:spLocks noChangeShapeType="1"/>
            </p:cNvSpPr>
            <p:nvPr/>
          </p:nvSpPr>
          <p:spPr bwMode="auto">
            <a:xfrm rot="5400000">
              <a:off x="2992" y="2249"/>
              <a:ext cx="1" cy="1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6" name="Object 27"/>
            <p:cNvGraphicFramePr>
              <a:graphicFrameLocks noChangeAspect="1"/>
            </p:cNvGraphicFramePr>
            <p:nvPr/>
          </p:nvGraphicFramePr>
          <p:xfrm>
            <a:off x="1198" y="2377"/>
            <a:ext cx="793" cy="299"/>
          </p:xfrm>
          <a:graphic>
            <a:graphicData uri="http://schemas.openxmlformats.org/presentationml/2006/ole">
              <p:oleObj spid="_x0000_s28676" name="Equation" r:id="rId5" imgW="672840" imgH="253800" progId="Equation.DSMT4">
                <p:embed/>
              </p:oleObj>
            </a:graphicData>
          </a:graphic>
        </p:graphicFrame>
        <p:sp>
          <p:nvSpPr>
            <p:cNvPr id="28689" name="Freeform 31"/>
            <p:cNvSpPr>
              <a:spLocks/>
            </p:cNvSpPr>
            <p:nvPr/>
          </p:nvSpPr>
          <p:spPr bwMode="auto">
            <a:xfrm>
              <a:off x="2234" y="2787"/>
              <a:ext cx="483" cy="864"/>
            </a:xfrm>
            <a:custGeom>
              <a:avLst/>
              <a:gdLst>
                <a:gd name="T0" fmla="*/ 483 w 483"/>
                <a:gd name="T1" fmla="*/ 864 h 864"/>
                <a:gd name="T2" fmla="*/ 381 w 483"/>
                <a:gd name="T3" fmla="*/ 552 h 864"/>
                <a:gd name="T4" fmla="*/ 187 w 483"/>
                <a:gd name="T5" fmla="*/ 179 h 864"/>
                <a:gd name="T6" fmla="*/ 0 w 483"/>
                <a:gd name="T7" fmla="*/ 0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3"/>
                <a:gd name="T13" fmla="*/ 0 h 864"/>
                <a:gd name="T14" fmla="*/ 483 w 483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3" h="864">
                  <a:moveTo>
                    <a:pt x="483" y="864"/>
                  </a:moveTo>
                  <a:cubicBezTo>
                    <a:pt x="456" y="765"/>
                    <a:pt x="430" y="666"/>
                    <a:pt x="381" y="552"/>
                  </a:cubicBezTo>
                  <a:cubicBezTo>
                    <a:pt x="332" y="438"/>
                    <a:pt x="250" y="271"/>
                    <a:pt x="187" y="179"/>
                  </a:cubicBezTo>
                  <a:cubicBezTo>
                    <a:pt x="124" y="87"/>
                    <a:pt x="62" y="43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32"/>
            <p:cNvSpPr>
              <a:spLocks/>
            </p:cNvSpPr>
            <p:nvPr/>
          </p:nvSpPr>
          <p:spPr bwMode="auto">
            <a:xfrm flipH="1">
              <a:off x="3326" y="2788"/>
              <a:ext cx="483" cy="864"/>
            </a:xfrm>
            <a:custGeom>
              <a:avLst/>
              <a:gdLst>
                <a:gd name="T0" fmla="*/ 483 w 483"/>
                <a:gd name="T1" fmla="*/ 864 h 864"/>
                <a:gd name="T2" fmla="*/ 381 w 483"/>
                <a:gd name="T3" fmla="*/ 552 h 864"/>
                <a:gd name="T4" fmla="*/ 187 w 483"/>
                <a:gd name="T5" fmla="*/ 179 h 864"/>
                <a:gd name="T6" fmla="*/ 0 w 483"/>
                <a:gd name="T7" fmla="*/ 0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3"/>
                <a:gd name="T13" fmla="*/ 0 h 864"/>
                <a:gd name="T14" fmla="*/ 483 w 483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3" h="864">
                  <a:moveTo>
                    <a:pt x="483" y="864"/>
                  </a:moveTo>
                  <a:cubicBezTo>
                    <a:pt x="456" y="765"/>
                    <a:pt x="430" y="666"/>
                    <a:pt x="381" y="552"/>
                  </a:cubicBezTo>
                  <a:cubicBezTo>
                    <a:pt x="332" y="438"/>
                    <a:pt x="250" y="271"/>
                    <a:pt x="187" y="179"/>
                  </a:cubicBezTo>
                  <a:cubicBezTo>
                    <a:pt x="124" y="87"/>
                    <a:pt x="62" y="43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33"/>
            <p:cNvSpPr>
              <a:spLocks noChangeShapeType="1"/>
            </p:cNvSpPr>
            <p:nvPr/>
          </p:nvSpPr>
          <p:spPr bwMode="auto">
            <a:xfrm>
              <a:off x="3005" y="3588"/>
              <a:ext cx="7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Oval 35"/>
            <p:cNvSpPr>
              <a:spLocks noChangeArrowheads="1"/>
            </p:cNvSpPr>
            <p:nvPr/>
          </p:nvSpPr>
          <p:spPr bwMode="auto">
            <a:xfrm>
              <a:off x="2476" y="3104"/>
              <a:ext cx="86" cy="8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Oval 36"/>
            <p:cNvSpPr>
              <a:spLocks noChangeArrowheads="1"/>
            </p:cNvSpPr>
            <p:nvPr/>
          </p:nvSpPr>
          <p:spPr bwMode="auto">
            <a:xfrm>
              <a:off x="3484" y="3097"/>
              <a:ext cx="86" cy="86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015" name="Rectangle 39"/>
          <p:cNvSpPr>
            <a:spLocks noGrp="1" noChangeArrowheads="1"/>
          </p:cNvSpPr>
          <p:nvPr>
            <p:ph type="title"/>
          </p:nvPr>
        </p:nvSpPr>
        <p:spPr>
          <a:xfrm>
            <a:off x="1935163" y="141350"/>
            <a:ext cx="5575300" cy="679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Bandwidth (cont.)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Rectangle 56"/>
          <p:cNvSpPr>
            <a:spLocks noChangeArrowheads="1"/>
          </p:cNvSpPr>
          <p:nvPr/>
        </p:nvSpPr>
        <p:spPr bwMode="auto">
          <a:xfrm>
            <a:off x="1007875" y="2862075"/>
            <a:ext cx="3119438" cy="1089025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1588" y="103188"/>
            <a:ext cx="3808412" cy="6524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Complete Model</a:t>
            </a:r>
          </a:p>
        </p:txBody>
      </p:sp>
      <p:graphicFrame>
        <p:nvGraphicFramePr>
          <p:cNvPr id="29698" name="Object 6"/>
          <p:cNvGraphicFramePr>
            <a:graphicFrameLocks noChangeAspect="1"/>
          </p:cNvGraphicFramePr>
          <p:nvPr/>
        </p:nvGraphicFramePr>
        <p:xfrm>
          <a:off x="1336488" y="2873188"/>
          <a:ext cx="2498725" cy="539750"/>
        </p:xfrm>
        <a:graphic>
          <a:graphicData uri="http://schemas.openxmlformats.org/presentationml/2006/ole">
            <p:oleObj spid="_x0000_s29698" name="Equation" r:id="rId3" imgW="1104840" imgH="241200" progId="Equation.DSMT4">
              <p:embed/>
            </p:oleObj>
          </a:graphicData>
        </a:graphic>
      </p:graphicFrame>
      <p:graphicFrame>
        <p:nvGraphicFramePr>
          <p:cNvPr id="29699" name="Object 8"/>
          <p:cNvGraphicFramePr>
            <a:graphicFrameLocks noChangeAspect="1"/>
          </p:cNvGraphicFramePr>
          <p:nvPr/>
        </p:nvGraphicFramePr>
        <p:xfrm>
          <a:off x="1303150" y="3370075"/>
          <a:ext cx="2514600" cy="547688"/>
        </p:xfrm>
        <a:graphic>
          <a:graphicData uri="http://schemas.openxmlformats.org/presentationml/2006/ole">
            <p:oleObj spid="_x0000_s29699" name="Equation" r:id="rId4" imgW="1091726" imgH="241195" progId="Equation.3">
              <p:embed/>
            </p:oleObj>
          </a:graphicData>
        </a:graphic>
      </p:graphicFrame>
      <p:grpSp>
        <p:nvGrpSpPr>
          <p:cNvPr id="29711" name="Group 62"/>
          <p:cNvGrpSpPr>
            <a:grpSpLocks/>
          </p:cNvGrpSpPr>
          <p:nvPr/>
        </p:nvGrpSpPr>
        <p:grpSpPr bwMode="auto">
          <a:xfrm>
            <a:off x="1852613" y="897575"/>
            <a:ext cx="5472112" cy="1687513"/>
            <a:chOff x="1175" y="696"/>
            <a:chExt cx="3447" cy="1063"/>
          </a:xfrm>
        </p:grpSpPr>
        <p:sp>
          <p:nvSpPr>
            <p:cNvPr id="29726" name="Freeform 36"/>
            <p:cNvSpPr>
              <a:spLocks/>
            </p:cNvSpPr>
            <p:nvPr/>
          </p:nvSpPr>
          <p:spPr bwMode="auto">
            <a:xfrm>
              <a:off x="3580" y="1160"/>
              <a:ext cx="116" cy="250"/>
            </a:xfrm>
            <a:custGeom>
              <a:avLst/>
              <a:gdLst>
                <a:gd name="T0" fmla="*/ 36 w 188"/>
                <a:gd name="T1" fmla="*/ 0 h 467"/>
                <a:gd name="T2" fmla="*/ 72 w 188"/>
                <a:gd name="T3" fmla="*/ 11 h 467"/>
                <a:gd name="T4" fmla="*/ 0 w 188"/>
                <a:gd name="T5" fmla="*/ 33 h 467"/>
                <a:gd name="T6" fmla="*/ 72 w 188"/>
                <a:gd name="T7" fmla="*/ 56 h 467"/>
                <a:gd name="T8" fmla="*/ 0 w 188"/>
                <a:gd name="T9" fmla="*/ 78 h 467"/>
                <a:gd name="T10" fmla="*/ 72 w 188"/>
                <a:gd name="T11" fmla="*/ 100 h 467"/>
                <a:gd name="T12" fmla="*/ 0 w 188"/>
                <a:gd name="T13" fmla="*/ 123 h 467"/>
                <a:gd name="T14" fmla="*/ 36 w 188"/>
                <a:gd name="T15" fmla="*/ 134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7"/>
            <p:cNvSpPr>
              <a:spLocks/>
            </p:cNvSpPr>
            <p:nvPr/>
          </p:nvSpPr>
          <p:spPr bwMode="auto">
            <a:xfrm>
              <a:off x="4067" y="1085"/>
              <a:ext cx="53" cy="400"/>
            </a:xfrm>
            <a:custGeom>
              <a:avLst/>
              <a:gdLst>
                <a:gd name="T0" fmla="*/ 0 w 89"/>
                <a:gd name="T1" fmla="*/ 0 h 745"/>
                <a:gd name="T2" fmla="*/ 11 w 89"/>
                <a:gd name="T3" fmla="*/ 1 h 745"/>
                <a:gd name="T4" fmla="*/ 21 w 89"/>
                <a:gd name="T5" fmla="*/ 6 h 745"/>
                <a:gd name="T6" fmla="*/ 28 w 89"/>
                <a:gd name="T7" fmla="*/ 12 h 745"/>
                <a:gd name="T8" fmla="*/ 32 w 89"/>
                <a:gd name="T9" fmla="*/ 22 h 745"/>
                <a:gd name="T10" fmla="*/ 32 w 89"/>
                <a:gd name="T11" fmla="*/ 32 h 745"/>
                <a:gd name="T12" fmla="*/ 28 w 89"/>
                <a:gd name="T13" fmla="*/ 40 h 745"/>
                <a:gd name="T14" fmla="*/ 21 w 89"/>
                <a:gd name="T15" fmla="*/ 48 h 745"/>
                <a:gd name="T16" fmla="*/ 11 w 89"/>
                <a:gd name="T17" fmla="*/ 53 h 745"/>
                <a:gd name="T18" fmla="*/ 0 w 89"/>
                <a:gd name="T19" fmla="*/ 53 h 745"/>
                <a:gd name="T20" fmla="*/ 11 w 89"/>
                <a:gd name="T21" fmla="*/ 54 h 745"/>
                <a:gd name="T22" fmla="*/ 21 w 89"/>
                <a:gd name="T23" fmla="*/ 59 h 745"/>
                <a:gd name="T24" fmla="*/ 28 w 89"/>
                <a:gd name="T25" fmla="*/ 67 h 745"/>
                <a:gd name="T26" fmla="*/ 32 w 89"/>
                <a:gd name="T27" fmla="*/ 75 h 745"/>
                <a:gd name="T28" fmla="*/ 32 w 89"/>
                <a:gd name="T29" fmla="*/ 85 h 745"/>
                <a:gd name="T30" fmla="*/ 28 w 89"/>
                <a:gd name="T31" fmla="*/ 94 h 745"/>
                <a:gd name="T32" fmla="*/ 21 w 89"/>
                <a:gd name="T33" fmla="*/ 101 h 745"/>
                <a:gd name="T34" fmla="*/ 11 w 89"/>
                <a:gd name="T35" fmla="*/ 106 h 745"/>
                <a:gd name="T36" fmla="*/ 0 w 89"/>
                <a:gd name="T37" fmla="*/ 107 h 745"/>
                <a:gd name="T38" fmla="*/ 11 w 89"/>
                <a:gd name="T39" fmla="*/ 108 h 745"/>
                <a:gd name="T40" fmla="*/ 21 w 89"/>
                <a:gd name="T41" fmla="*/ 113 h 745"/>
                <a:gd name="T42" fmla="*/ 28 w 89"/>
                <a:gd name="T43" fmla="*/ 120 h 745"/>
                <a:gd name="T44" fmla="*/ 32 w 89"/>
                <a:gd name="T45" fmla="*/ 129 h 745"/>
                <a:gd name="T46" fmla="*/ 32 w 89"/>
                <a:gd name="T47" fmla="*/ 139 h 745"/>
                <a:gd name="T48" fmla="*/ 28 w 89"/>
                <a:gd name="T49" fmla="*/ 148 h 745"/>
                <a:gd name="T50" fmla="*/ 21 w 89"/>
                <a:gd name="T51" fmla="*/ 155 h 745"/>
                <a:gd name="T52" fmla="*/ 11 w 89"/>
                <a:gd name="T53" fmla="*/ 159 h 745"/>
                <a:gd name="T54" fmla="*/ 0 w 89"/>
                <a:gd name="T55" fmla="*/ 161 h 745"/>
                <a:gd name="T56" fmla="*/ 11 w 89"/>
                <a:gd name="T57" fmla="*/ 162 h 745"/>
                <a:gd name="T58" fmla="*/ 21 w 89"/>
                <a:gd name="T59" fmla="*/ 167 h 745"/>
                <a:gd name="T60" fmla="*/ 28 w 89"/>
                <a:gd name="T61" fmla="*/ 173 h 745"/>
                <a:gd name="T62" fmla="*/ 32 w 89"/>
                <a:gd name="T63" fmla="*/ 183 h 745"/>
                <a:gd name="T64" fmla="*/ 32 w 89"/>
                <a:gd name="T65" fmla="*/ 193 h 745"/>
                <a:gd name="T66" fmla="*/ 28 w 89"/>
                <a:gd name="T67" fmla="*/ 201 h 745"/>
                <a:gd name="T68" fmla="*/ 21 w 89"/>
                <a:gd name="T69" fmla="*/ 209 h 745"/>
                <a:gd name="T70" fmla="*/ 11 w 89"/>
                <a:gd name="T71" fmla="*/ 213 h 745"/>
                <a:gd name="T72" fmla="*/ 0 w 89"/>
                <a:gd name="T73" fmla="*/ 21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8"/>
            <p:cNvSpPr>
              <a:spLocks noChangeShapeType="1"/>
            </p:cNvSpPr>
            <p:nvPr/>
          </p:nvSpPr>
          <p:spPr bwMode="auto">
            <a:xfrm>
              <a:off x="4064" y="1085"/>
              <a:ext cx="2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39"/>
            <p:cNvSpPr>
              <a:spLocks noChangeShapeType="1"/>
            </p:cNvSpPr>
            <p:nvPr/>
          </p:nvSpPr>
          <p:spPr bwMode="auto">
            <a:xfrm>
              <a:off x="4064" y="1485"/>
              <a:ext cx="29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40"/>
            <p:cNvSpPr>
              <a:spLocks noChangeShapeType="1"/>
            </p:cNvSpPr>
            <p:nvPr/>
          </p:nvSpPr>
          <p:spPr bwMode="auto">
            <a:xfrm>
              <a:off x="4471" y="1318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41"/>
            <p:cNvSpPr>
              <a:spLocks noChangeShapeType="1"/>
            </p:cNvSpPr>
            <p:nvPr/>
          </p:nvSpPr>
          <p:spPr bwMode="auto">
            <a:xfrm>
              <a:off x="4471" y="1219"/>
              <a:ext cx="15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42"/>
            <p:cNvSpPr>
              <a:spLocks/>
            </p:cNvSpPr>
            <p:nvPr/>
          </p:nvSpPr>
          <p:spPr bwMode="auto">
            <a:xfrm>
              <a:off x="3639" y="953"/>
              <a:ext cx="908" cy="266"/>
            </a:xfrm>
            <a:custGeom>
              <a:avLst/>
              <a:gdLst>
                <a:gd name="T0" fmla="*/ 0 w 1486"/>
                <a:gd name="T1" fmla="*/ 112 h 496"/>
                <a:gd name="T2" fmla="*/ 0 w 1486"/>
                <a:gd name="T3" fmla="*/ 0 h 496"/>
                <a:gd name="T4" fmla="*/ 555 w 1486"/>
                <a:gd name="T5" fmla="*/ 0 h 496"/>
                <a:gd name="T6" fmla="*/ 555 w 1486"/>
                <a:gd name="T7" fmla="*/ 143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43"/>
            <p:cNvSpPr>
              <a:spLocks/>
            </p:cNvSpPr>
            <p:nvPr/>
          </p:nvSpPr>
          <p:spPr bwMode="auto">
            <a:xfrm>
              <a:off x="3639" y="1318"/>
              <a:ext cx="908" cy="300"/>
            </a:xfrm>
            <a:custGeom>
              <a:avLst/>
              <a:gdLst>
                <a:gd name="T0" fmla="*/ 555 w 1486"/>
                <a:gd name="T1" fmla="*/ 0 h 559"/>
                <a:gd name="T2" fmla="*/ 555 w 1486"/>
                <a:gd name="T3" fmla="*/ 161 h 559"/>
                <a:gd name="T4" fmla="*/ 0 w 1486"/>
                <a:gd name="T5" fmla="*/ 161 h 559"/>
                <a:gd name="T6" fmla="*/ 0 w 1486"/>
                <a:gd name="T7" fmla="*/ 49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44"/>
            <p:cNvSpPr>
              <a:spLocks noChangeShapeType="1"/>
            </p:cNvSpPr>
            <p:nvPr/>
          </p:nvSpPr>
          <p:spPr bwMode="auto">
            <a:xfrm>
              <a:off x="4093" y="1485"/>
              <a:ext cx="1" cy="1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45"/>
            <p:cNvSpPr>
              <a:spLocks noChangeShapeType="1"/>
            </p:cNvSpPr>
            <p:nvPr/>
          </p:nvSpPr>
          <p:spPr bwMode="auto">
            <a:xfrm flipV="1">
              <a:off x="4093" y="953"/>
              <a:ext cx="1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Rectangle 46"/>
            <p:cNvSpPr>
              <a:spLocks noChangeArrowheads="1"/>
            </p:cNvSpPr>
            <p:nvPr/>
          </p:nvSpPr>
          <p:spPr bwMode="auto">
            <a:xfrm>
              <a:off x="3295" y="1136"/>
              <a:ext cx="17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9737" name="Rectangle 47"/>
            <p:cNvSpPr>
              <a:spLocks noChangeArrowheads="1"/>
            </p:cNvSpPr>
            <p:nvPr/>
          </p:nvSpPr>
          <p:spPr bwMode="auto">
            <a:xfrm>
              <a:off x="3843" y="1123"/>
              <a:ext cx="160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9738" name="Rectangle 48"/>
            <p:cNvSpPr>
              <a:spLocks noChangeArrowheads="1"/>
            </p:cNvSpPr>
            <p:nvPr/>
          </p:nvSpPr>
          <p:spPr bwMode="auto">
            <a:xfrm>
              <a:off x="4224" y="1123"/>
              <a:ext cx="192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3600" i="1">
                <a:latin typeface="Times New Roman" pitchFamily="18" charset="0"/>
              </a:endParaRPr>
            </a:p>
          </p:txBody>
        </p:sp>
        <p:sp>
          <p:nvSpPr>
            <p:cNvPr id="29739" name="Line 49"/>
            <p:cNvSpPr>
              <a:spLocks noChangeShapeType="1"/>
            </p:cNvSpPr>
            <p:nvPr/>
          </p:nvSpPr>
          <p:spPr bwMode="auto">
            <a:xfrm flipV="1">
              <a:off x="4093" y="812"/>
              <a:ext cx="0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50"/>
            <p:cNvSpPr>
              <a:spLocks noChangeShapeType="1"/>
            </p:cNvSpPr>
            <p:nvPr/>
          </p:nvSpPr>
          <p:spPr bwMode="auto">
            <a:xfrm flipV="1">
              <a:off x="4094" y="1610"/>
              <a:ext cx="0" cy="1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Oval 51"/>
            <p:cNvSpPr>
              <a:spLocks noChangeArrowheads="1"/>
            </p:cNvSpPr>
            <p:nvPr/>
          </p:nvSpPr>
          <p:spPr bwMode="auto">
            <a:xfrm>
              <a:off x="1175" y="1705"/>
              <a:ext cx="58" cy="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52"/>
            <p:cNvSpPr>
              <a:spLocks noChangeShapeType="1"/>
            </p:cNvSpPr>
            <p:nvPr/>
          </p:nvSpPr>
          <p:spPr bwMode="auto">
            <a:xfrm flipH="1">
              <a:off x="1259" y="820"/>
              <a:ext cx="10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Line 53"/>
            <p:cNvSpPr>
              <a:spLocks noChangeShapeType="1"/>
            </p:cNvSpPr>
            <p:nvPr/>
          </p:nvSpPr>
          <p:spPr bwMode="auto">
            <a:xfrm flipH="1" flipV="1">
              <a:off x="1238" y="1739"/>
              <a:ext cx="285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Oval 54"/>
            <p:cNvSpPr>
              <a:spLocks noChangeArrowheads="1"/>
            </p:cNvSpPr>
            <p:nvPr/>
          </p:nvSpPr>
          <p:spPr bwMode="auto">
            <a:xfrm>
              <a:off x="1203" y="796"/>
              <a:ext cx="58" cy="5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Rectangle 55"/>
            <p:cNvSpPr>
              <a:spLocks noChangeArrowheads="1"/>
            </p:cNvSpPr>
            <p:nvPr/>
          </p:nvSpPr>
          <p:spPr bwMode="auto">
            <a:xfrm>
              <a:off x="1457" y="1088"/>
              <a:ext cx="25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r>
                <a:rPr lang="en-US" sz="3600" baseline="-25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3600">
                <a:latin typeface="Times New Roman" pitchFamily="18" charset="0"/>
              </a:endParaRPr>
            </a:p>
          </p:txBody>
        </p:sp>
        <p:sp>
          <p:nvSpPr>
            <p:cNvPr id="29746" name="Freeform 58"/>
            <p:cNvSpPr>
              <a:spLocks/>
            </p:cNvSpPr>
            <p:nvPr/>
          </p:nvSpPr>
          <p:spPr bwMode="auto">
            <a:xfrm>
              <a:off x="2362" y="696"/>
              <a:ext cx="631" cy="198"/>
            </a:xfrm>
            <a:custGeom>
              <a:avLst/>
              <a:gdLst>
                <a:gd name="T0" fmla="*/ 0 w 631"/>
                <a:gd name="T1" fmla="*/ 130 h 198"/>
                <a:gd name="T2" fmla="*/ 87 w 631"/>
                <a:gd name="T3" fmla="*/ 43 h 198"/>
                <a:gd name="T4" fmla="*/ 166 w 631"/>
                <a:gd name="T5" fmla="*/ 12 h 198"/>
                <a:gd name="T6" fmla="*/ 229 w 631"/>
                <a:gd name="T7" fmla="*/ 114 h 198"/>
                <a:gd name="T8" fmla="*/ 182 w 631"/>
                <a:gd name="T9" fmla="*/ 193 h 198"/>
                <a:gd name="T10" fmla="*/ 182 w 631"/>
                <a:gd name="T11" fmla="*/ 83 h 198"/>
                <a:gd name="T12" fmla="*/ 253 w 631"/>
                <a:gd name="T13" fmla="*/ 28 h 198"/>
                <a:gd name="T14" fmla="*/ 332 w 631"/>
                <a:gd name="T15" fmla="*/ 28 h 198"/>
                <a:gd name="T16" fmla="*/ 379 w 631"/>
                <a:gd name="T17" fmla="*/ 99 h 198"/>
                <a:gd name="T18" fmla="*/ 340 w 631"/>
                <a:gd name="T19" fmla="*/ 170 h 198"/>
                <a:gd name="T20" fmla="*/ 316 w 631"/>
                <a:gd name="T21" fmla="*/ 130 h 198"/>
                <a:gd name="T22" fmla="*/ 332 w 631"/>
                <a:gd name="T23" fmla="*/ 75 h 198"/>
                <a:gd name="T24" fmla="*/ 395 w 631"/>
                <a:gd name="T25" fmla="*/ 35 h 198"/>
                <a:gd name="T26" fmla="*/ 482 w 631"/>
                <a:gd name="T27" fmla="*/ 43 h 198"/>
                <a:gd name="T28" fmla="*/ 505 w 631"/>
                <a:gd name="T29" fmla="*/ 114 h 198"/>
                <a:gd name="T30" fmla="*/ 482 w 631"/>
                <a:gd name="T31" fmla="*/ 177 h 198"/>
                <a:gd name="T32" fmla="*/ 434 w 631"/>
                <a:gd name="T33" fmla="*/ 122 h 198"/>
                <a:gd name="T34" fmla="*/ 497 w 631"/>
                <a:gd name="T35" fmla="*/ 59 h 198"/>
                <a:gd name="T36" fmla="*/ 584 w 631"/>
                <a:gd name="T37" fmla="*/ 51 h 198"/>
                <a:gd name="T38" fmla="*/ 631 w 631"/>
                <a:gd name="T39" fmla="*/ 114 h 19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31"/>
                <a:gd name="T61" fmla="*/ 0 h 198"/>
                <a:gd name="T62" fmla="*/ 631 w 631"/>
                <a:gd name="T63" fmla="*/ 198 h 19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31" h="198">
                  <a:moveTo>
                    <a:pt x="0" y="130"/>
                  </a:moveTo>
                  <a:cubicBezTo>
                    <a:pt x="29" y="96"/>
                    <a:pt x="59" y="63"/>
                    <a:pt x="87" y="43"/>
                  </a:cubicBezTo>
                  <a:cubicBezTo>
                    <a:pt x="115" y="23"/>
                    <a:pt x="142" y="0"/>
                    <a:pt x="166" y="12"/>
                  </a:cubicBezTo>
                  <a:cubicBezTo>
                    <a:pt x="190" y="24"/>
                    <a:pt x="226" y="84"/>
                    <a:pt x="229" y="114"/>
                  </a:cubicBezTo>
                  <a:cubicBezTo>
                    <a:pt x="232" y="144"/>
                    <a:pt x="190" y="198"/>
                    <a:pt x="182" y="193"/>
                  </a:cubicBezTo>
                  <a:cubicBezTo>
                    <a:pt x="174" y="188"/>
                    <a:pt x="170" y="110"/>
                    <a:pt x="182" y="83"/>
                  </a:cubicBezTo>
                  <a:cubicBezTo>
                    <a:pt x="194" y="56"/>
                    <a:pt x="228" y="37"/>
                    <a:pt x="253" y="28"/>
                  </a:cubicBezTo>
                  <a:cubicBezTo>
                    <a:pt x="278" y="19"/>
                    <a:pt x="311" y="16"/>
                    <a:pt x="332" y="28"/>
                  </a:cubicBezTo>
                  <a:cubicBezTo>
                    <a:pt x="353" y="40"/>
                    <a:pt x="378" y="75"/>
                    <a:pt x="379" y="99"/>
                  </a:cubicBezTo>
                  <a:cubicBezTo>
                    <a:pt x="380" y="123"/>
                    <a:pt x="351" y="165"/>
                    <a:pt x="340" y="170"/>
                  </a:cubicBezTo>
                  <a:cubicBezTo>
                    <a:pt x="329" y="175"/>
                    <a:pt x="317" y="146"/>
                    <a:pt x="316" y="130"/>
                  </a:cubicBezTo>
                  <a:cubicBezTo>
                    <a:pt x="315" y="114"/>
                    <a:pt x="319" y="91"/>
                    <a:pt x="332" y="75"/>
                  </a:cubicBezTo>
                  <a:cubicBezTo>
                    <a:pt x="345" y="59"/>
                    <a:pt x="370" y="40"/>
                    <a:pt x="395" y="35"/>
                  </a:cubicBezTo>
                  <a:cubicBezTo>
                    <a:pt x="420" y="30"/>
                    <a:pt x="464" y="30"/>
                    <a:pt x="482" y="43"/>
                  </a:cubicBezTo>
                  <a:cubicBezTo>
                    <a:pt x="500" y="56"/>
                    <a:pt x="505" y="92"/>
                    <a:pt x="505" y="114"/>
                  </a:cubicBezTo>
                  <a:cubicBezTo>
                    <a:pt x="505" y="136"/>
                    <a:pt x="494" y="176"/>
                    <a:pt x="482" y="177"/>
                  </a:cubicBezTo>
                  <a:cubicBezTo>
                    <a:pt x="470" y="178"/>
                    <a:pt x="432" y="142"/>
                    <a:pt x="434" y="122"/>
                  </a:cubicBezTo>
                  <a:cubicBezTo>
                    <a:pt x="436" y="102"/>
                    <a:pt x="472" y="71"/>
                    <a:pt x="497" y="59"/>
                  </a:cubicBezTo>
                  <a:cubicBezTo>
                    <a:pt x="522" y="47"/>
                    <a:pt x="562" y="42"/>
                    <a:pt x="584" y="51"/>
                  </a:cubicBezTo>
                  <a:cubicBezTo>
                    <a:pt x="606" y="60"/>
                    <a:pt x="620" y="106"/>
                    <a:pt x="631" y="11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47" name="Line 60"/>
            <p:cNvSpPr>
              <a:spLocks noChangeShapeType="1"/>
            </p:cNvSpPr>
            <p:nvPr/>
          </p:nvSpPr>
          <p:spPr bwMode="auto">
            <a:xfrm>
              <a:off x="2992" y="808"/>
              <a:ext cx="1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Rectangle 61"/>
            <p:cNvSpPr>
              <a:spLocks noChangeArrowheads="1"/>
            </p:cNvSpPr>
            <p:nvPr/>
          </p:nvSpPr>
          <p:spPr bwMode="auto">
            <a:xfrm>
              <a:off x="2624" y="953"/>
              <a:ext cx="256" cy="3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6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r>
                <a:rPr lang="en-US" sz="3600" i="1" baseline="-25000">
                  <a:solidFill>
                    <a:srgbClr val="000000"/>
                  </a:solidFill>
                  <a:latin typeface="Times New Roman" pitchFamily="18" charset="0"/>
                </a:rPr>
                <a:t>p</a:t>
              </a:r>
              <a:endParaRPr lang="en-US" sz="3600" i="1" baseline="-25000">
                <a:latin typeface="Times New Roman" pitchFamily="18" charset="0"/>
              </a:endParaRPr>
            </a:p>
          </p:txBody>
        </p:sp>
      </p:grpSp>
      <p:sp>
        <p:nvSpPr>
          <p:cNvPr id="29712" name="Rectangle 6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0" name="Object 66"/>
          <p:cNvGraphicFramePr>
            <a:graphicFrameLocks noChangeAspect="1"/>
          </p:cNvGraphicFramePr>
          <p:nvPr/>
        </p:nvGraphicFramePr>
        <p:xfrm>
          <a:off x="4694050" y="2927163"/>
          <a:ext cx="3136900" cy="993775"/>
        </p:xfrm>
        <a:graphic>
          <a:graphicData uri="http://schemas.openxmlformats.org/presentationml/2006/ole">
            <p:oleObj spid="_x0000_s29700" name="Equation" r:id="rId5" imgW="1536480" imgH="482400" progId="Equation.DSMT4">
              <p:embed/>
            </p:oleObj>
          </a:graphicData>
        </a:graphic>
      </p:graphicFrame>
      <p:sp>
        <p:nvSpPr>
          <p:cNvPr id="29713" name="Rectangle 6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4" name="Rectangle 7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756" name="Group 60"/>
          <p:cNvGrpSpPr>
            <a:grpSpLocks/>
          </p:cNvGrpSpPr>
          <p:nvPr/>
        </p:nvGrpSpPr>
        <p:grpSpPr bwMode="auto">
          <a:xfrm>
            <a:off x="1357125" y="4614675"/>
            <a:ext cx="4997450" cy="2095500"/>
            <a:chOff x="810" y="2862"/>
            <a:chExt cx="3148" cy="1320"/>
          </a:xfrm>
        </p:grpSpPr>
        <p:graphicFrame>
          <p:nvGraphicFramePr>
            <p:cNvPr id="29702" name="Object 31"/>
            <p:cNvGraphicFramePr>
              <a:graphicFrameLocks noChangeAspect="1"/>
            </p:cNvGraphicFramePr>
            <p:nvPr/>
          </p:nvGraphicFramePr>
          <p:xfrm>
            <a:off x="2297" y="3893"/>
            <a:ext cx="304" cy="289"/>
          </p:xfrm>
          <a:graphic>
            <a:graphicData uri="http://schemas.openxmlformats.org/presentationml/2006/ole">
              <p:oleObj spid="_x0000_s29702" name="Equation" r:id="rId6" imgW="253800" imgH="241200" progId="Equation.DSMT4">
                <p:embed/>
              </p:oleObj>
            </a:graphicData>
          </a:graphic>
        </p:graphicFrame>
        <p:graphicFrame>
          <p:nvGraphicFramePr>
            <p:cNvPr id="29703" name="Object 13"/>
            <p:cNvGraphicFramePr>
              <a:graphicFrameLocks noChangeAspect="1"/>
            </p:cNvGraphicFramePr>
            <p:nvPr/>
          </p:nvGraphicFramePr>
          <p:xfrm>
            <a:off x="3762" y="3584"/>
            <a:ext cx="196" cy="261"/>
          </p:xfrm>
          <a:graphic>
            <a:graphicData uri="http://schemas.openxmlformats.org/presentationml/2006/ole">
              <p:oleObj spid="_x0000_s29703" name="Equation" r:id="rId7" imgW="152280" imgH="203040" progId="Equation.DSMT4">
                <p:embed/>
              </p:oleObj>
            </a:graphicData>
          </a:graphic>
        </p:graphicFrame>
        <p:graphicFrame>
          <p:nvGraphicFramePr>
            <p:cNvPr id="29704" name="Object 14"/>
            <p:cNvGraphicFramePr>
              <a:graphicFrameLocks noChangeAspect="1"/>
            </p:cNvGraphicFramePr>
            <p:nvPr/>
          </p:nvGraphicFramePr>
          <p:xfrm>
            <a:off x="810" y="3404"/>
            <a:ext cx="238" cy="251"/>
          </p:xfrm>
          <a:graphic>
            <a:graphicData uri="http://schemas.openxmlformats.org/presentationml/2006/ole">
              <p:oleObj spid="_x0000_s29704" name="Equation" r:id="rId8" imgW="228600" imgH="241200" progId="Equation.DSMT4">
                <p:embed/>
              </p:oleObj>
            </a:graphicData>
          </a:graphic>
        </p:graphicFrame>
        <p:graphicFrame>
          <p:nvGraphicFramePr>
            <p:cNvPr id="29705" name="Object 15"/>
            <p:cNvGraphicFramePr>
              <a:graphicFrameLocks noChangeAspect="1"/>
            </p:cNvGraphicFramePr>
            <p:nvPr/>
          </p:nvGraphicFramePr>
          <p:xfrm>
            <a:off x="2339" y="2927"/>
            <a:ext cx="178" cy="194"/>
          </p:xfrm>
          <a:graphic>
            <a:graphicData uri="http://schemas.openxmlformats.org/presentationml/2006/ole">
              <p:oleObj spid="_x0000_s29705" name="Equation" r:id="rId9" imgW="152280" imgH="164880" progId="Equation.DSMT4">
                <p:embed/>
              </p:oleObj>
            </a:graphicData>
          </a:graphic>
        </p:graphicFrame>
        <p:sp>
          <p:nvSpPr>
            <p:cNvPr id="29718" name="Line 16"/>
            <p:cNvSpPr>
              <a:spLocks noChangeShapeType="1"/>
            </p:cNvSpPr>
            <p:nvPr/>
          </p:nvSpPr>
          <p:spPr bwMode="auto">
            <a:xfrm>
              <a:off x="1167" y="2862"/>
              <a:ext cx="1" cy="11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7"/>
            <p:cNvSpPr>
              <a:spLocks noChangeShapeType="1"/>
            </p:cNvSpPr>
            <p:nvPr/>
          </p:nvSpPr>
          <p:spPr bwMode="auto">
            <a:xfrm>
              <a:off x="962" y="3726"/>
              <a:ext cx="27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19"/>
            <p:cNvSpPr>
              <a:spLocks/>
            </p:cNvSpPr>
            <p:nvPr/>
          </p:nvSpPr>
          <p:spPr bwMode="auto">
            <a:xfrm>
              <a:off x="1616" y="3054"/>
              <a:ext cx="1060" cy="665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0"/>
            <p:cNvSpPr>
              <a:spLocks/>
            </p:cNvSpPr>
            <p:nvPr/>
          </p:nvSpPr>
          <p:spPr bwMode="auto">
            <a:xfrm>
              <a:off x="1532" y="3197"/>
              <a:ext cx="1407" cy="701"/>
            </a:xfrm>
            <a:custGeom>
              <a:avLst/>
              <a:gdLst>
                <a:gd name="T0" fmla="*/ 0 w 1407"/>
                <a:gd name="T1" fmla="*/ 290 h 701"/>
                <a:gd name="T2" fmla="*/ 88 w 1407"/>
                <a:gd name="T3" fmla="*/ 271 h 701"/>
                <a:gd name="T4" fmla="*/ 397 w 1407"/>
                <a:gd name="T5" fmla="*/ 63 h 701"/>
                <a:gd name="T6" fmla="*/ 993 w 1407"/>
                <a:gd name="T7" fmla="*/ 648 h 701"/>
                <a:gd name="T8" fmla="*/ 1407 w 1407"/>
                <a:gd name="T9" fmla="*/ 382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7"/>
                <a:gd name="T16" fmla="*/ 0 h 701"/>
                <a:gd name="T17" fmla="*/ 1407 w 1407"/>
                <a:gd name="T18" fmla="*/ 701 h 7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7" h="701">
                  <a:moveTo>
                    <a:pt x="0" y="290"/>
                  </a:moveTo>
                  <a:cubicBezTo>
                    <a:pt x="14" y="286"/>
                    <a:pt x="22" y="309"/>
                    <a:pt x="88" y="271"/>
                  </a:cubicBezTo>
                  <a:cubicBezTo>
                    <a:pt x="154" y="233"/>
                    <a:pt x="247" y="0"/>
                    <a:pt x="397" y="63"/>
                  </a:cubicBezTo>
                  <a:cubicBezTo>
                    <a:pt x="548" y="126"/>
                    <a:pt x="825" y="595"/>
                    <a:pt x="993" y="648"/>
                  </a:cubicBezTo>
                  <a:cubicBezTo>
                    <a:pt x="1161" y="701"/>
                    <a:pt x="1321" y="437"/>
                    <a:pt x="1407" y="382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9706" name="Object 22"/>
            <p:cNvGraphicFramePr>
              <a:graphicFrameLocks noChangeAspect="1"/>
            </p:cNvGraphicFramePr>
            <p:nvPr/>
          </p:nvGraphicFramePr>
          <p:xfrm>
            <a:off x="2057" y="3805"/>
            <a:ext cx="187" cy="260"/>
          </p:xfrm>
          <a:graphic>
            <a:graphicData uri="http://schemas.openxmlformats.org/presentationml/2006/ole">
              <p:oleObj spid="_x0000_s29706" name="Equation" r:id="rId10" imgW="164880" imgH="228600" progId="Equation.DSMT4">
                <p:embed/>
              </p:oleObj>
            </a:graphicData>
          </a:graphic>
        </p:graphicFrame>
        <p:sp>
          <p:nvSpPr>
            <p:cNvPr id="29722" name="Line 23"/>
            <p:cNvSpPr>
              <a:spLocks noChangeShapeType="1"/>
            </p:cNvSpPr>
            <p:nvPr/>
          </p:nvSpPr>
          <p:spPr bwMode="auto">
            <a:xfrm>
              <a:off x="2176" y="3656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 flipV="1">
              <a:off x="2176" y="3096"/>
              <a:ext cx="0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30"/>
            <p:cNvSpPr>
              <a:spLocks noChangeShapeType="1"/>
            </p:cNvSpPr>
            <p:nvPr/>
          </p:nvSpPr>
          <p:spPr bwMode="auto">
            <a:xfrm rot="5400000">
              <a:off x="2206" y="2465"/>
              <a:ext cx="7" cy="2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33"/>
            <p:cNvSpPr>
              <a:spLocks noChangeShapeType="1"/>
            </p:cNvSpPr>
            <p:nvPr/>
          </p:nvSpPr>
          <p:spPr bwMode="auto">
            <a:xfrm>
              <a:off x="2376" y="3664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9707" name="Object 63"/>
            <p:cNvGraphicFramePr>
              <a:graphicFrameLocks noChangeAspect="1"/>
            </p:cNvGraphicFramePr>
            <p:nvPr/>
          </p:nvGraphicFramePr>
          <p:xfrm>
            <a:off x="2750" y="3803"/>
            <a:ext cx="201" cy="187"/>
          </p:xfrm>
          <a:graphic>
            <a:graphicData uri="http://schemas.openxmlformats.org/presentationml/2006/ole">
              <p:oleObj spid="_x0000_s29707" name="Equation" r:id="rId11" imgW="177480" imgH="164880" progId="Equation.DSMT4">
                <p:embed/>
              </p:oleObj>
            </a:graphicData>
          </a:graphic>
        </p:graphicFrame>
      </p:grpSp>
      <p:graphicFrame>
        <p:nvGraphicFramePr>
          <p:cNvPr id="29701" name="Object 70"/>
          <p:cNvGraphicFramePr>
            <a:graphicFrameLocks noChangeAspect="1"/>
          </p:cNvGraphicFramePr>
          <p:nvPr/>
        </p:nvGraphicFramePr>
        <p:xfrm>
          <a:off x="4521013" y="4932175"/>
          <a:ext cx="1595437" cy="439738"/>
        </p:xfrm>
        <a:graphic>
          <a:graphicData uri="http://schemas.openxmlformats.org/presentationml/2006/ole">
            <p:oleObj spid="_x0000_s29701" name="Equation" r:id="rId12" imgW="838080" imgH="228600" progId="Equation.DSMT4">
              <p:embed/>
            </p:oleObj>
          </a:graphicData>
        </a:graphic>
      </p:graphicFrame>
      <p:sp>
        <p:nvSpPr>
          <p:cNvPr id="29716" name="Text Box 72"/>
          <p:cNvSpPr txBox="1">
            <a:spLocks noChangeArrowheads="1"/>
          </p:cNvSpPr>
          <p:nvPr/>
        </p:nvSpPr>
        <p:spPr bwMode="auto">
          <a:xfrm>
            <a:off x="4433700" y="4070163"/>
            <a:ext cx="410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(This will be derived in a HW problem.)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3468451-92D2-4001-A1E8-2697D73D1CC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1720850" y="110550"/>
            <a:ext cx="5608638" cy="665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Complete Model (cont.)</a:t>
            </a:r>
          </a:p>
        </p:txBody>
      </p:sp>
      <p:graphicFrame>
        <p:nvGraphicFramePr>
          <p:cNvPr id="30722" name="Object 50"/>
          <p:cNvGraphicFramePr>
            <a:graphicFrameLocks noChangeAspect="1"/>
          </p:cNvGraphicFramePr>
          <p:nvPr>
            <p:ph sz="quarter" idx="1"/>
          </p:nvPr>
        </p:nvGraphicFramePr>
        <p:xfrm>
          <a:off x="1835150" y="1246188"/>
          <a:ext cx="1695450" cy="538162"/>
        </p:xfrm>
        <a:graphic>
          <a:graphicData uri="http://schemas.openxmlformats.org/presentationml/2006/ole">
            <p:oleObj spid="_x0000_s30722" name="Equation" r:id="rId3" imgW="799920" imgH="253800" progId="Equation.DSMT4">
              <p:embed/>
            </p:oleObj>
          </a:graphicData>
        </a:graphic>
      </p:graphicFrame>
      <p:graphicFrame>
        <p:nvGraphicFramePr>
          <p:cNvPr id="30723" name="Object 53"/>
          <p:cNvGraphicFramePr>
            <a:graphicFrameLocks noChangeAspect="1"/>
          </p:cNvGraphicFramePr>
          <p:nvPr>
            <p:ph sz="quarter" idx="2"/>
          </p:nvPr>
        </p:nvGraphicFramePr>
        <p:xfrm>
          <a:off x="1265238" y="2979738"/>
          <a:ext cx="2105025" cy="950912"/>
        </p:xfrm>
        <a:graphic>
          <a:graphicData uri="http://schemas.openxmlformats.org/presentationml/2006/ole">
            <p:oleObj spid="_x0000_s30723" name="Equation" r:id="rId4" imgW="1180800" imgH="533160" progId="Equation.DSMT4">
              <p:embed/>
            </p:oleObj>
          </a:graphicData>
        </a:graphic>
      </p:graphicFrame>
      <p:graphicFrame>
        <p:nvGraphicFramePr>
          <p:cNvPr id="30724" name="Object 56"/>
          <p:cNvGraphicFramePr>
            <a:graphicFrameLocks noChangeAspect="1"/>
          </p:cNvGraphicFramePr>
          <p:nvPr>
            <p:ph sz="quarter" idx="3"/>
          </p:nvPr>
        </p:nvGraphicFramePr>
        <p:xfrm>
          <a:off x="4689475" y="4583113"/>
          <a:ext cx="1098550" cy="477837"/>
        </p:xfrm>
        <a:graphic>
          <a:graphicData uri="http://schemas.openxmlformats.org/presentationml/2006/ole">
            <p:oleObj spid="_x0000_s30724" name="Equation" r:id="rId5" imgW="583920" imgH="253800" progId="Equation.DSMT4">
              <p:embed/>
            </p:oleObj>
          </a:graphicData>
        </a:graphic>
      </p:graphicFrame>
      <p:sp>
        <p:nvSpPr>
          <p:cNvPr id="30728" name="Rectangle 49"/>
          <p:cNvSpPr>
            <a:spLocks noChangeArrowheads="1"/>
          </p:cNvSpPr>
          <p:nvPr/>
        </p:nvSpPr>
        <p:spPr bwMode="auto">
          <a:xfrm>
            <a:off x="804863" y="1276350"/>
            <a:ext cx="11017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30729" name="Text Box 52"/>
          <p:cNvSpPr txBox="1">
            <a:spLocks noChangeArrowheads="1"/>
          </p:cNvSpPr>
          <p:nvPr/>
        </p:nvSpPr>
        <p:spPr bwMode="auto">
          <a:xfrm>
            <a:off x="508000" y="2011363"/>
            <a:ext cx="772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In terms of the normalized variable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, the resonance frequency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i="1" baseline="-25000">
                <a:solidFill>
                  <a:srgbClr val="0000FF"/>
                </a:solidFill>
                <a:latin typeface="Times New Roman" pitchFamily="18" charset="0"/>
              </a:rPr>
              <a:t>res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FF"/>
                </a:solidFill>
              </a:rPr>
              <a:t>where the input impedance is purely real,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FF"/>
                </a:solidFill>
              </a:rPr>
              <a:t>corresponds to</a:t>
            </a:r>
          </a:p>
        </p:txBody>
      </p:sp>
      <p:sp>
        <p:nvSpPr>
          <p:cNvPr id="30730" name="Rectangle 55"/>
          <p:cNvSpPr>
            <a:spLocks noChangeArrowheads="1"/>
          </p:cNvSpPr>
          <p:nvPr/>
        </p:nvSpPr>
        <p:spPr bwMode="auto">
          <a:xfrm>
            <a:off x="1836738" y="4562475"/>
            <a:ext cx="5778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If</a:t>
            </a:r>
          </a:p>
        </p:txBody>
      </p:sp>
      <p:graphicFrame>
        <p:nvGraphicFramePr>
          <p:cNvPr id="30725" name="Object 61"/>
          <p:cNvGraphicFramePr>
            <a:graphicFrameLocks noChangeAspect="1"/>
          </p:cNvGraphicFramePr>
          <p:nvPr/>
        </p:nvGraphicFramePr>
        <p:xfrm>
          <a:off x="2254250" y="4560888"/>
          <a:ext cx="1425575" cy="511175"/>
        </p:xfrm>
        <a:graphic>
          <a:graphicData uri="http://schemas.openxmlformats.org/presentationml/2006/ole">
            <p:oleObj spid="_x0000_s30725" name="Equation" r:id="rId6" imgW="583920" imgH="241200" progId="Equation.DSMT4">
              <p:embed/>
            </p:oleObj>
          </a:graphicData>
        </a:graphic>
      </p:graphicFrame>
      <p:sp>
        <p:nvSpPr>
          <p:cNvPr id="30731" name="Rectangle 62"/>
          <p:cNvSpPr>
            <a:spLocks noChangeArrowheads="1"/>
          </p:cNvSpPr>
          <p:nvPr/>
        </p:nvSpPr>
        <p:spPr bwMode="auto">
          <a:xfrm>
            <a:off x="3767138" y="4600575"/>
            <a:ext cx="9588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30732" name="Rectangle 63"/>
          <p:cNvSpPr>
            <a:spLocks noChangeArrowheads="1"/>
          </p:cNvSpPr>
          <p:nvPr/>
        </p:nvSpPr>
        <p:spPr bwMode="auto">
          <a:xfrm>
            <a:off x="573207" y="5362575"/>
            <a:ext cx="7847462" cy="36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FF"/>
                </a:solidFill>
              </a:rPr>
              <a:t>(This follows from a binomial expansion of the square-root term in the numerator.)</a:t>
            </a:r>
          </a:p>
        </p:txBody>
      </p:sp>
      <p:sp>
        <p:nvSpPr>
          <p:cNvPr id="30733" name="Text Box 66"/>
          <p:cNvSpPr txBox="1">
            <a:spLocks noChangeArrowheads="1"/>
          </p:cNvSpPr>
          <p:nvPr/>
        </p:nvSpPr>
        <p:spPr bwMode="auto">
          <a:xfrm>
            <a:off x="3702050" y="3320038"/>
            <a:ext cx="410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(This will be derived in a HW problem.)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20850" y="110550"/>
            <a:ext cx="5608638" cy="665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Complete Model (cont.)</a:t>
            </a:r>
          </a:p>
        </p:txBody>
      </p:sp>
      <p:graphicFrame>
        <p:nvGraphicFramePr>
          <p:cNvPr id="3174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4900613" y="1908175"/>
          <a:ext cx="2109787" cy="1365250"/>
        </p:xfrm>
        <a:graphic>
          <a:graphicData uri="http://schemas.openxmlformats.org/presentationml/2006/ole">
            <p:oleObj spid="_x0000_s31746" name="Equation" r:id="rId3" imgW="1079280" imgH="698400" progId="Equation.DSMT4">
              <p:embed/>
            </p:oleObj>
          </a:graphicData>
        </a:graphic>
      </p:graphicFrame>
      <p:graphicFrame>
        <p:nvGraphicFramePr>
          <p:cNvPr id="31747" name="Object 14"/>
          <p:cNvGraphicFramePr>
            <a:graphicFrameLocks noChangeAspect="1"/>
          </p:cNvGraphicFramePr>
          <p:nvPr/>
        </p:nvGraphicFramePr>
        <p:xfrm>
          <a:off x="1617663" y="1870075"/>
          <a:ext cx="1717675" cy="884238"/>
        </p:xfrm>
        <a:graphic>
          <a:graphicData uri="http://schemas.openxmlformats.org/presentationml/2006/ole">
            <p:oleObj spid="_x0000_s31747" name="Equation" r:id="rId4" imgW="838080" imgH="431640" progId="Equation.DSMT4">
              <p:embed/>
            </p:oleObj>
          </a:graphicData>
        </a:graphic>
      </p:graphicFrame>
      <p:sp>
        <p:nvSpPr>
          <p:cNvPr id="31750" name="AutoShape 15"/>
          <p:cNvSpPr>
            <a:spLocks noChangeArrowheads="1"/>
          </p:cNvSpPr>
          <p:nvPr/>
        </p:nvSpPr>
        <p:spPr bwMode="auto">
          <a:xfrm>
            <a:off x="3713163" y="2224088"/>
            <a:ext cx="584200" cy="254000"/>
          </a:xfrm>
          <a:prstGeom prst="rightArrow">
            <a:avLst>
              <a:gd name="adj1" fmla="val 50000"/>
              <a:gd name="adj2" fmla="val 575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555625" y="1079500"/>
            <a:ext cx="77644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At the resonance frequency, the input resistance is then</a:t>
            </a:r>
          </a:p>
        </p:txBody>
      </p:sp>
      <p:grpSp>
        <p:nvGrpSpPr>
          <p:cNvPr id="31774" name="Group 30"/>
          <p:cNvGrpSpPr>
            <a:grpSpLocks/>
          </p:cNvGrpSpPr>
          <p:nvPr/>
        </p:nvGrpSpPr>
        <p:grpSpPr bwMode="auto">
          <a:xfrm>
            <a:off x="1892300" y="3673475"/>
            <a:ext cx="4962525" cy="2303463"/>
            <a:chOff x="1192" y="2314"/>
            <a:chExt cx="3126" cy="1451"/>
          </a:xfrm>
        </p:grpSpPr>
        <p:graphicFrame>
          <p:nvGraphicFramePr>
            <p:cNvPr id="31755" name="Object 31"/>
            <p:cNvGraphicFramePr>
              <a:graphicFrameLocks noChangeAspect="1"/>
            </p:cNvGraphicFramePr>
            <p:nvPr/>
          </p:nvGraphicFramePr>
          <p:xfrm>
            <a:off x="2621" y="3499"/>
            <a:ext cx="280" cy="266"/>
          </p:xfrm>
          <a:graphic>
            <a:graphicData uri="http://schemas.openxmlformats.org/presentationml/2006/ole">
              <p:oleObj spid="_x0000_s31755" name="Equation" r:id="rId5" imgW="253800" imgH="241200" progId="Equation.DSMT4">
                <p:embed/>
              </p:oleObj>
            </a:graphicData>
          </a:graphic>
        </p:graphicFrame>
        <p:graphicFrame>
          <p:nvGraphicFramePr>
            <p:cNvPr id="31756" name="Object 13"/>
            <p:cNvGraphicFramePr>
              <a:graphicFrameLocks noChangeAspect="1"/>
            </p:cNvGraphicFramePr>
            <p:nvPr/>
          </p:nvGraphicFramePr>
          <p:xfrm>
            <a:off x="4144" y="3097"/>
            <a:ext cx="174" cy="232"/>
          </p:xfrm>
          <a:graphic>
            <a:graphicData uri="http://schemas.openxmlformats.org/presentationml/2006/ole">
              <p:oleObj spid="_x0000_s31756" name="Equation" r:id="rId6" imgW="152280" imgH="203040" progId="Equation.DSMT4">
                <p:embed/>
              </p:oleObj>
            </a:graphicData>
          </a:graphic>
        </p:graphicFrame>
        <p:graphicFrame>
          <p:nvGraphicFramePr>
            <p:cNvPr id="31757" name="Object 14"/>
            <p:cNvGraphicFramePr>
              <a:graphicFrameLocks noChangeAspect="1"/>
            </p:cNvGraphicFramePr>
            <p:nvPr/>
          </p:nvGraphicFramePr>
          <p:xfrm>
            <a:off x="1192" y="2896"/>
            <a:ext cx="223" cy="236"/>
          </p:xfrm>
          <a:graphic>
            <a:graphicData uri="http://schemas.openxmlformats.org/presentationml/2006/ole">
              <p:oleObj spid="_x0000_s31757" name="Equation" r:id="rId7" imgW="228600" imgH="241200" progId="Equation.DSMT4">
                <p:embed/>
              </p:oleObj>
            </a:graphicData>
          </a:graphic>
        </p:graphicFrame>
        <p:graphicFrame>
          <p:nvGraphicFramePr>
            <p:cNvPr id="31758" name="Object 15"/>
            <p:cNvGraphicFramePr>
              <a:graphicFrameLocks noChangeAspect="1"/>
            </p:cNvGraphicFramePr>
            <p:nvPr/>
          </p:nvGraphicFramePr>
          <p:xfrm>
            <a:off x="2585" y="2314"/>
            <a:ext cx="179" cy="194"/>
          </p:xfrm>
          <a:graphic>
            <a:graphicData uri="http://schemas.openxmlformats.org/presentationml/2006/ole">
              <p:oleObj spid="_x0000_s31758" name="Equation" r:id="rId8" imgW="152280" imgH="164880" progId="Equation.DSMT4">
                <p:embed/>
              </p:oleObj>
            </a:graphicData>
          </a:graphic>
        </p:graphicFrame>
        <p:sp>
          <p:nvSpPr>
            <p:cNvPr id="31759" name="Line 16"/>
            <p:cNvSpPr>
              <a:spLocks noChangeShapeType="1"/>
            </p:cNvSpPr>
            <p:nvPr/>
          </p:nvSpPr>
          <p:spPr bwMode="auto">
            <a:xfrm>
              <a:off x="1549" y="2339"/>
              <a:ext cx="1" cy="11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17"/>
            <p:cNvSpPr>
              <a:spLocks noChangeShapeType="1"/>
            </p:cNvSpPr>
            <p:nvPr/>
          </p:nvSpPr>
          <p:spPr bwMode="auto">
            <a:xfrm>
              <a:off x="1344" y="3203"/>
              <a:ext cx="276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9"/>
            <p:cNvSpPr>
              <a:spLocks/>
            </p:cNvSpPr>
            <p:nvPr/>
          </p:nvSpPr>
          <p:spPr bwMode="auto">
            <a:xfrm>
              <a:off x="1998" y="2531"/>
              <a:ext cx="1060" cy="665"/>
            </a:xfrm>
            <a:custGeom>
              <a:avLst/>
              <a:gdLst>
                <a:gd name="T0" fmla="*/ 0 w 1660"/>
                <a:gd name="T1" fmla="*/ 634 h 665"/>
                <a:gd name="T2" fmla="*/ 117 w 1660"/>
                <a:gd name="T3" fmla="*/ 574 h 665"/>
                <a:gd name="T4" fmla="*/ 295 w 1660"/>
                <a:gd name="T5" fmla="*/ 86 h 665"/>
                <a:gd name="T6" fmla="*/ 411 w 1660"/>
                <a:gd name="T7" fmla="*/ 78 h 665"/>
                <a:gd name="T8" fmla="*/ 571 w 1660"/>
                <a:gd name="T9" fmla="*/ 554 h 665"/>
                <a:gd name="T10" fmla="*/ 677 w 1660"/>
                <a:gd name="T11" fmla="*/ 630 h 6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0"/>
                <a:gd name="T19" fmla="*/ 0 h 665"/>
                <a:gd name="T20" fmla="*/ 1660 w 1660"/>
                <a:gd name="T21" fmla="*/ 665 h 6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0" h="665">
                  <a:moveTo>
                    <a:pt x="0" y="634"/>
                  </a:moveTo>
                  <a:cubicBezTo>
                    <a:pt x="47" y="624"/>
                    <a:pt x="167" y="665"/>
                    <a:pt x="288" y="574"/>
                  </a:cubicBezTo>
                  <a:cubicBezTo>
                    <a:pt x="409" y="483"/>
                    <a:pt x="604" y="169"/>
                    <a:pt x="724" y="86"/>
                  </a:cubicBezTo>
                  <a:cubicBezTo>
                    <a:pt x="844" y="3"/>
                    <a:pt x="895" y="0"/>
                    <a:pt x="1008" y="78"/>
                  </a:cubicBezTo>
                  <a:cubicBezTo>
                    <a:pt x="1121" y="156"/>
                    <a:pt x="1291" y="462"/>
                    <a:pt x="1400" y="554"/>
                  </a:cubicBezTo>
                  <a:cubicBezTo>
                    <a:pt x="1509" y="646"/>
                    <a:pt x="1606" y="614"/>
                    <a:pt x="1660" y="63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Freeform 20"/>
            <p:cNvSpPr>
              <a:spLocks/>
            </p:cNvSpPr>
            <p:nvPr/>
          </p:nvSpPr>
          <p:spPr bwMode="auto">
            <a:xfrm>
              <a:off x="1914" y="2674"/>
              <a:ext cx="1407" cy="701"/>
            </a:xfrm>
            <a:custGeom>
              <a:avLst/>
              <a:gdLst>
                <a:gd name="T0" fmla="*/ 0 w 1407"/>
                <a:gd name="T1" fmla="*/ 290 h 701"/>
                <a:gd name="T2" fmla="*/ 88 w 1407"/>
                <a:gd name="T3" fmla="*/ 271 h 701"/>
                <a:gd name="T4" fmla="*/ 397 w 1407"/>
                <a:gd name="T5" fmla="*/ 63 h 701"/>
                <a:gd name="T6" fmla="*/ 993 w 1407"/>
                <a:gd name="T7" fmla="*/ 648 h 701"/>
                <a:gd name="T8" fmla="*/ 1407 w 1407"/>
                <a:gd name="T9" fmla="*/ 382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7"/>
                <a:gd name="T16" fmla="*/ 0 h 701"/>
                <a:gd name="T17" fmla="*/ 1407 w 1407"/>
                <a:gd name="T18" fmla="*/ 701 h 7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7" h="701">
                  <a:moveTo>
                    <a:pt x="0" y="290"/>
                  </a:moveTo>
                  <a:cubicBezTo>
                    <a:pt x="14" y="286"/>
                    <a:pt x="22" y="309"/>
                    <a:pt x="88" y="271"/>
                  </a:cubicBezTo>
                  <a:cubicBezTo>
                    <a:pt x="154" y="233"/>
                    <a:pt x="247" y="0"/>
                    <a:pt x="397" y="63"/>
                  </a:cubicBezTo>
                  <a:cubicBezTo>
                    <a:pt x="548" y="126"/>
                    <a:pt x="825" y="595"/>
                    <a:pt x="993" y="648"/>
                  </a:cubicBezTo>
                  <a:cubicBezTo>
                    <a:pt x="1161" y="701"/>
                    <a:pt x="1321" y="437"/>
                    <a:pt x="1407" y="382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63" name="Object 22"/>
            <p:cNvGraphicFramePr>
              <a:graphicFrameLocks noChangeAspect="1"/>
            </p:cNvGraphicFramePr>
            <p:nvPr/>
          </p:nvGraphicFramePr>
          <p:xfrm>
            <a:off x="2439" y="3255"/>
            <a:ext cx="212" cy="294"/>
          </p:xfrm>
          <a:graphic>
            <a:graphicData uri="http://schemas.openxmlformats.org/presentationml/2006/ole">
              <p:oleObj spid="_x0000_s31763" name="Equation" r:id="rId9" imgW="164880" imgH="228600" progId="Equation.DSMT4">
                <p:embed/>
              </p:oleObj>
            </a:graphicData>
          </a:graphic>
        </p:graphicFrame>
        <p:sp>
          <p:nvSpPr>
            <p:cNvPr id="31764" name="Line 23"/>
            <p:cNvSpPr>
              <a:spLocks noChangeShapeType="1"/>
            </p:cNvSpPr>
            <p:nvPr/>
          </p:nvSpPr>
          <p:spPr bwMode="auto">
            <a:xfrm>
              <a:off x="2558" y="3133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8"/>
            <p:cNvSpPr>
              <a:spLocks noChangeShapeType="1"/>
            </p:cNvSpPr>
            <p:nvPr/>
          </p:nvSpPr>
          <p:spPr bwMode="auto">
            <a:xfrm flipV="1">
              <a:off x="2558" y="2573"/>
              <a:ext cx="0" cy="5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30"/>
            <p:cNvSpPr>
              <a:spLocks noChangeShapeType="1"/>
            </p:cNvSpPr>
            <p:nvPr/>
          </p:nvSpPr>
          <p:spPr bwMode="auto">
            <a:xfrm rot="5400000">
              <a:off x="2588" y="1942"/>
              <a:ext cx="7" cy="2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33"/>
            <p:cNvSpPr>
              <a:spLocks noChangeShapeType="1"/>
            </p:cNvSpPr>
            <p:nvPr/>
          </p:nvSpPr>
          <p:spPr bwMode="auto">
            <a:xfrm>
              <a:off x="2758" y="3141"/>
              <a:ext cx="0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68" name="Object 63"/>
            <p:cNvGraphicFramePr>
              <a:graphicFrameLocks noChangeAspect="1"/>
            </p:cNvGraphicFramePr>
            <p:nvPr/>
          </p:nvGraphicFramePr>
          <p:xfrm>
            <a:off x="3131" y="3295"/>
            <a:ext cx="202" cy="188"/>
          </p:xfrm>
          <a:graphic>
            <a:graphicData uri="http://schemas.openxmlformats.org/presentationml/2006/ole">
              <p:oleObj spid="_x0000_s31768" name="Equation" r:id="rId10" imgW="177480" imgH="164880" progId="Equation.DSMT4">
                <p:embed/>
              </p:oleObj>
            </a:graphicData>
          </a:graphic>
        </p:graphicFrame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 flipV="1">
              <a:off x="2745" y="2775"/>
              <a:ext cx="0" cy="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2715" y="2768"/>
              <a:ext cx="60" cy="6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72" name="Object 10"/>
            <p:cNvGraphicFramePr>
              <a:graphicFrameLocks noChangeAspect="1"/>
            </p:cNvGraphicFramePr>
            <p:nvPr/>
          </p:nvGraphicFramePr>
          <p:xfrm>
            <a:off x="2861" y="2597"/>
            <a:ext cx="271" cy="245"/>
          </p:xfrm>
          <a:graphic>
            <a:graphicData uri="http://schemas.openxmlformats.org/presentationml/2006/ole">
              <p:oleObj spid="_x0000_s31772" name="Equation" r:id="rId11" imgW="266400" imgH="241200" progId="Equation.DSMT4">
                <p:embed/>
              </p:oleObj>
            </a:graphicData>
          </a:graphic>
        </p:graphicFrame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20850" y="122425"/>
            <a:ext cx="5608638" cy="665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Complete Model (cont.)</a:t>
            </a:r>
          </a:p>
        </p:txBody>
      </p:sp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696913" y="4070350"/>
            <a:ext cx="776446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Given a specified value of the input resistance at resonance (e.g.,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res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50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sz="2000" dirty="0">
                <a:solidFill>
                  <a:srgbClr val="0000FF"/>
                </a:solidFill>
              </a:rPr>
              <a:t>, we wish to solve for the corresponding value 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rgbClr val="0000FF"/>
                </a:solidFill>
              </a:rPr>
              <a:t>. </a:t>
            </a:r>
          </a:p>
        </p:txBody>
      </p:sp>
      <p:graphicFrame>
        <p:nvGraphicFramePr>
          <p:cNvPr id="32770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3356676" y="1227385"/>
          <a:ext cx="2109788" cy="1365250"/>
        </p:xfrm>
        <a:graphic>
          <a:graphicData uri="http://schemas.openxmlformats.org/presentationml/2006/ole">
            <p:oleObj spid="_x0000_s32770" name="Equation" r:id="rId3" imgW="1079280" imgH="698400" progId="Equation.DSMT4">
              <p:embed/>
            </p:oleObj>
          </a:graphicData>
        </a:graphic>
      </p:graphicFrame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404813" y="3105150"/>
            <a:ext cx="8501062" cy="4810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63500">
              <a:spcBef>
                <a:spcPts val="1200"/>
              </a:spcBef>
              <a:spcAft>
                <a:spcPts val="300"/>
              </a:spcAft>
            </a:pPr>
            <a:r>
              <a:rPr lang="en-US" sz="2000" dirty="0"/>
              <a:t>Note that the probe reactance changes the input resistance at resonance.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30250" y="5006975"/>
            <a:ext cx="77644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Note that the CAD formula for resonant input resistance (in the short-course notes) gives us the value of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R </a:t>
            </a:r>
            <a:r>
              <a:rPr lang="en-US" sz="2000">
                <a:solidFill>
                  <a:srgbClr val="0000FF"/>
                </a:solidFill>
              </a:rPr>
              <a:t>in terms of the feed location.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66963" y="158875"/>
            <a:ext cx="5827712" cy="6381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Complete Model (cont.)</a:t>
            </a:r>
          </a:p>
        </p:txBody>
      </p:sp>
      <p:graphicFrame>
        <p:nvGraphicFramePr>
          <p:cNvPr id="33794" name="Object 1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263900" y="1365813"/>
          <a:ext cx="2228850" cy="874712"/>
        </p:xfrm>
        <a:graphic>
          <a:graphicData uri="http://schemas.openxmlformats.org/presentationml/2006/ole">
            <p:oleObj spid="_x0000_s33794" name="Equation" r:id="rId3" imgW="1295280" imgH="507960" progId="Equation.DSMT4">
              <p:embed/>
            </p:oleObj>
          </a:graphicData>
        </a:graphic>
      </p:graphicFrame>
      <p:graphicFrame>
        <p:nvGraphicFramePr>
          <p:cNvPr id="33795" name="Object 18"/>
          <p:cNvGraphicFramePr>
            <a:graphicFrameLocks noChangeAspect="1"/>
          </p:cNvGraphicFramePr>
          <p:nvPr>
            <p:ph sz="quarter" idx="2"/>
          </p:nvPr>
        </p:nvGraphicFramePr>
        <p:xfrm>
          <a:off x="3370263" y="2712013"/>
          <a:ext cx="871537" cy="403225"/>
        </p:xfrm>
        <a:graphic>
          <a:graphicData uri="http://schemas.openxmlformats.org/presentationml/2006/ole">
            <p:oleObj spid="_x0000_s33795" name="Equation" r:id="rId4" imgW="520560" imgH="241200" progId="Equation.DSMT4">
              <p:embed/>
            </p:oleObj>
          </a:graphicData>
        </a:graphic>
      </p:graphicFrame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712788" y="1564250"/>
            <a:ext cx="2489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To solve 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use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667375" y="1602350"/>
            <a:ext cx="25828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FF"/>
                </a:solidFill>
              </a:rPr>
              <a:t>and solve </a:t>
            </a:r>
            <a:r>
              <a:rPr lang="en-US" sz="2000" dirty="0" smtClean="0">
                <a:solidFill>
                  <a:srgbClr val="0000FF"/>
                </a:solidFill>
              </a:rPr>
              <a:t>iteratively: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802" name="Text Box 17"/>
          <p:cNvSpPr txBox="1">
            <a:spLocks noChangeArrowheads="1"/>
          </p:cNvSpPr>
          <p:nvPr/>
        </p:nvSpPr>
        <p:spPr bwMode="auto">
          <a:xfrm>
            <a:off x="1474788" y="2696138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Zero iteration:</a:t>
            </a:r>
          </a:p>
        </p:txBody>
      </p:sp>
      <p:sp>
        <p:nvSpPr>
          <p:cNvPr id="33803" name="Text Box 20"/>
          <p:cNvSpPr txBox="1">
            <a:spLocks noChangeArrowheads="1"/>
          </p:cNvSpPr>
          <p:nvPr/>
        </p:nvSpPr>
        <p:spPr bwMode="auto">
          <a:xfrm>
            <a:off x="2125663" y="3685150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First iteration:</a:t>
            </a:r>
          </a:p>
        </p:txBody>
      </p:sp>
      <p:graphicFrame>
        <p:nvGraphicFramePr>
          <p:cNvPr id="33796" name="Object 23"/>
          <p:cNvGraphicFramePr>
            <a:graphicFrameLocks noChangeAspect="1"/>
          </p:cNvGraphicFramePr>
          <p:nvPr>
            <p:ph sz="quarter" idx="4"/>
          </p:nvPr>
        </p:nvGraphicFramePr>
        <p:xfrm>
          <a:off x="4006850" y="3491475"/>
          <a:ext cx="1847850" cy="869950"/>
        </p:xfrm>
        <a:graphic>
          <a:graphicData uri="http://schemas.openxmlformats.org/presentationml/2006/ole">
            <p:oleObj spid="_x0000_s33796" name="Equation" r:id="rId5" imgW="1079280" imgH="507960" progId="Equation.DSMT4">
              <p:embed/>
            </p:oleObj>
          </a:graphicData>
        </a:graphic>
      </p:graphicFrame>
      <p:sp>
        <p:nvSpPr>
          <p:cNvPr id="33804" name="Text Box 26"/>
          <p:cNvSpPr txBox="1">
            <a:spLocks noChangeArrowheads="1"/>
          </p:cNvSpPr>
          <p:nvPr/>
        </p:nvSpPr>
        <p:spPr bwMode="auto">
          <a:xfrm>
            <a:off x="2663825" y="5277413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Second iteration:</a:t>
            </a:r>
          </a:p>
        </p:txBody>
      </p:sp>
      <p:graphicFrame>
        <p:nvGraphicFramePr>
          <p:cNvPr id="33797" name="Object 27"/>
          <p:cNvGraphicFramePr>
            <a:graphicFrameLocks noChangeAspect="1"/>
          </p:cNvGraphicFramePr>
          <p:nvPr>
            <p:ph sz="quarter" idx="3"/>
          </p:nvPr>
        </p:nvGraphicFramePr>
        <p:xfrm>
          <a:off x="5072063" y="4623363"/>
          <a:ext cx="3095625" cy="1739900"/>
        </p:xfrm>
        <a:graphic>
          <a:graphicData uri="http://schemas.openxmlformats.org/presentationml/2006/ole">
            <p:oleObj spid="_x0000_s33797" name="Equation" r:id="rId6" imgW="1942920" imgH="109188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33807" name="Object 14"/>
          <p:cNvGraphicFramePr>
            <a:graphicFrameLocks noGrp="1" noChangeAspect="1"/>
          </p:cNvGraphicFramePr>
          <p:nvPr/>
        </p:nvGraphicFramePr>
        <p:xfrm>
          <a:off x="5775243" y="2136743"/>
          <a:ext cx="2347480" cy="877122"/>
        </p:xfrm>
        <a:graphic>
          <a:graphicData uri="http://schemas.openxmlformats.org/presentationml/2006/ole">
            <p:oleObj spid="_x0000_s33807" name="Equation" r:id="rId7" imgW="170172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80988" y="147000"/>
            <a:ext cx="8678862" cy="6921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/>
              <a:t>Tank Circuit: complex resonance frequency</a:t>
            </a:r>
          </a:p>
        </p:txBody>
      </p:sp>
      <p:graphicFrame>
        <p:nvGraphicFramePr>
          <p:cNvPr id="1026" name="Object 70"/>
          <p:cNvGraphicFramePr>
            <a:graphicFrameLocks noChangeAspect="1"/>
          </p:cNvGraphicFramePr>
          <p:nvPr>
            <p:ph sz="quarter" idx="2"/>
          </p:nvPr>
        </p:nvGraphicFramePr>
        <p:xfrm>
          <a:off x="3124200" y="4621213"/>
          <a:ext cx="398463" cy="579437"/>
        </p:xfrm>
        <a:graphic>
          <a:graphicData uri="http://schemas.openxmlformats.org/presentationml/2006/ole">
            <p:oleObj spid="_x0000_s1026" name="Equation" r:id="rId4" imgW="139680" imgH="203040" progId="Equation.DSMT4">
              <p:embed/>
            </p:oleObj>
          </a:graphicData>
        </a:graphic>
      </p:graphicFrame>
      <p:graphicFrame>
        <p:nvGraphicFramePr>
          <p:cNvPr id="1027" name="Object 77"/>
          <p:cNvGraphicFramePr>
            <a:graphicFrameLocks noChangeAspect="1"/>
          </p:cNvGraphicFramePr>
          <p:nvPr>
            <p:ph sz="quarter" idx="3"/>
          </p:nvPr>
        </p:nvGraphicFramePr>
        <p:xfrm>
          <a:off x="420688" y="4610100"/>
          <a:ext cx="400050" cy="582613"/>
        </p:xfrm>
        <a:graphic>
          <a:graphicData uri="http://schemas.openxmlformats.org/presentationml/2006/ole">
            <p:oleObj spid="_x0000_s1027" name="Equation" r:id="rId5" imgW="139680" imgH="203040" progId="Equation.DSMT4">
              <p:embed/>
            </p:oleObj>
          </a:graphicData>
        </a:graphic>
      </p:graphicFrame>
      <p:sp>
        <p:nvSpPr>
          <p:cNvPr id="1032" name="Line 51"/>
          <p:cNvSpPr>
            <a:spLocks noChangeShapeType="1"/>
          </p:cNvSpPr>
          <p:nvPr/>
        </p:nvSpPr>
        <p:spPr bwMode="auto">
          <a:xfrm flipH="1">
            <a:off x="1152525" y="4859338"/>
            <a:ext cx="65563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52"/>
          <p:cNvSpPr>
            <a:spLocks/>
          </p:cNvSpPr>
          <p:nvPr/>
        </p:nvSpPr>
        <p:spPr bwMode="auto">
          <a:xfrm>
            <a:off x="1050925" y="4770438"/>
            <a:ext cx="177800" cy="177800"/>
          </a:xfrm>
          <a:custGeom>
            <a:avLst/>
            <a:gdLst>
              <a:gd name="T0" fmla="*/ 0 w 112"/>
              <a:gd name="T1" fmla="*/ 141128761 h 112"/>
              <a:gd name="T2" fmla="*/ 282257522 w 112"/>
              <a:gd name="T3" fmla="*/ 0 h 112"/>
              <a:gd name="T4" fmla="*/ 282257522 w 112"/>
              <a:gd name="T5" fmla="*/ 15120940 h 112"/>
              <a:gd name="T6" fmla="*/ 274697849 w 112"/>
              <a:gd name="T7" fmla="*/ 32762828 h 112"/>
              <a:gd name="T8" fmla="*/ 267136589 w 112"/>
              <a:gd name="T9" fmla="*/ 50403124 h 112"/>
              <a:gd name="T10" fmla="*/ 267136589 w 112"/>
              <a:gd name="T11" fmla="*/ 65524069 h 112"/>
              <a:gd name="T12" fmla="*/ 257055967 w 112"/>
              <a:gd name="T13" fmla="*/ 83165952 h 112"/>
              <a:gd name="T14" fmla="*/ 257055967 w 112"/>
              <a:gd name="T15" fmla="*/ 100806247 h 112"/>
              <a:gd name="T16" fmla="*/ 257055967 w 112"/>
              <a:gd name="T17" fmla="*/ 115927206 h 112"/>
              <a:gd name="T18" fmla="*/ 249496294 w 112"/>
              <a:gd name="T19" fmla="*/ 133569088 h 112"/>
              <a:gd name="T20" fmla="*/ 249496294 w 112"/>
              <a:gd name="T21" fmla="*/ 148688434 h 112"/>
              <a:gd name="T22" fmla="*/ 257055967 w 112"/>
              <a:gd name="T23" fmla="*/ 166330317 h 112"/>
              <a:gd name="T24" fmla="*/ 257055967 w 112"/>
              <a:gd name="T25" fmla="*/ 183972199 h 112"/>
              <a:gd name="T26" fmla="*/ 257055967 w 112"/>
              <a:gd name="T27" fmla="*/ 199093133 h 112"/>
              <a:gd name="T28" fmla="*/ 267136589 w 112"/>
              <a:gd name="T29" fmla="*/ 216733478 h 112"/>
              <a:gd name="T30" fmla="*/ 267136589 w 112"/>
              <a:gd name="T31" fmla="*/ 231854411 h 112"/>
              <a:gd name="T32" fmla="*/ 274697849 w 112"/>
              <a:gd name="T33" fmla="*/ 249496294 h 112"/>
              <a:gd name="T34" fmla="*/ 282257522 w 112"/>
              <a:gd name="T35" fmla="*/ 267136589 h 112"/>
              <a:gd name="T36" fmla="*/ 282257522 w 112"/>
              <a:gd name="T37" fmla="*/ 282257522 h 112"/>
              <a:gd name="T38" fmla="*/ 0 w 112"/>
              <a:gd name="T39" fmla="*/ 141128761 h 1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2"/>
              <a:gd name="T61" fmla="*/ 0 h 112"/>
              <a:gd name="T62" fmla="*/ 112 w 112"/>
              <a:gd name="T63" fmla="*/ 112 h 1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2" h="112">
                <a:moveTo>
                  <a:pt x="0" y="56"/>
                </a:moveTo>
                <a:lnTo>
                  <a:pt x="112" y="0"/>
                </a:lnTo>
                <a:lnTo>
                  <a:pt x="112" y="6"/>
                </a:lnTo>
                <a:lnTo>
                  <a:pt x="109" y="13"/>
                </a:lnTo>
                <a:lnTo>
                  <a:pt x="106" y="20"/>
                </a:lnTo>
                <a:lnTo>
                  <a:pt x="106" y="26"/>
                </a:lnTo>
                <a:lnTo>
                  <a:pt x="102" y="33"/>
                </a:lnTo>
                <a:lnTo>
                  <a:pt x="102" y="40"/>
                </a:lnTo>
                <a:lnTo>
                  <a:pt x="102" y="46"/>
                </a:lnTo>
                <a:lnTo>
                  <a:pt x="99" y="53"/>
                </a:lnTo>
                <a:lnTo>
                  <a:pt x="99" y="59"/>
                </a:lnTo>
                <a:lnTo>
                  <a:pt x="102" y="66"/>
                </a:lnTo>
                <a:lnTo>
                  <a:pt x="102" y="73"/>
                </a:lnTo>
                <a:lnTo>
                  <a:pt x="102" y="79"/>
                </a:lnTo>
                <a:lnTo>
                  <a:pt x="106" y="86"/>
                </a:lnTo>
                <a:lnTo>
                  <a:pt x="106" y="92"/>
                </a:lnTo>
                <a:lnTo>
                  <a:pt x="109" y="99"/>
                </a:lnTo>
                <a:lnTo>
                  <a:pt x="112" y="106"/>
                </a:lnTo>
                <a:lnTo>
                  <a:pt x="112" y="112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53"/>
          <p:cNvSpPr>
            <a:spLocks noChangeShapeType="1"/>
          </p:cNvSpPr>
          <p:nvPr/>
        </p:nvSpPr>
        <p:spPr bwMode="auto">
          <a:xfrm>
            <a:off x="2149475" y="4859338"/>
            <a:ext cx="6540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Freeform 54"/>
          <p:cNvSpPr>
            <a:spLocks/>
          </p:cNvSpPr>
          <p:nvPr/>
        </p:nvSpPr>
        <p:spPr bwMode="auto">
          <a:xfrm>
            <a:off x="2727325" y="4770438"/>
            <a:ext cx="177800" cy="177800"/>
          </a:xfrm>
          <a:custGeom>
            <a:avLst/>
            <a:gdLst>
              <a:gd name="T0" fmla="*/ 282257522 w 112"/>
              <a:gd name="T1" fmla="*/ 141128761 h 112"/>
              <a:gd name="T2" fmla="*/ 0 w 112"/>
              <a:gd name="T3" fmla="*/ 282257522 h 112"/>
              <a:gd name="T4" fmla="*/ 7561264 w 112"/>
              <a:gd name="T5" fmla="*/ 267136589 h 112"/>
              <a:gd name="T6" fmla="*/ 15120940 w 112"/>
              <a:gd name="T7" fmla="*/ 249496294 h 112"/>
              <a:gd name="T8" fmla="*/ 25201562 w 112"/>
              <a:gd name="T9" fmla="*/ 231854411 h 112"/>
              <a:gd name="T10" fmla="*/ 25201562 w 112"/>
              <a:gd name="T11" fmla="*/ 216733478 h 112"/>
              <a:gd name="T12" fmla="*/ 32762828 w 112"/>
              <a:gd name="T13" fmla="*/ 199093133 h 112"/>
              <a:gd name="T14" fmla="*/ 32762828 w 112"/>
              <a:gd name="T15" fmla="*/ 183972199 h 112"/>
              <a:gd name="T16" fmla="*/ 32762828 w 112"/>
              <a:gd name="T17" fmla="*/ 166330317 h 112"/>
              <a:gd name="T18" fmla="*/ 32762828 w 112"/>
              <a:gd name="T19" fmla="*/ 148688434 h 112"/>
              <a:gd name="T20" fmla="*/ 32762828 w 112"/>
              <a:gd name="T21" fmla="*/ 133569088 h 112"/>
              <a:gd name="T22" fmla="*/ 32762828 w 112"/>
              <a:gd name="T23" fmla="*/ 115927206 h 112"/>
              <a:gd name="T24" fmla="*/ 32762828 w 112"/>
              <a:gd name="T25" fmla="*/ 100806247 h 112"/>
              <a:gd name="T26" fmla="*/ 32762828 w 112"/>
              <a:gd name="T27" fmla="*/ 83165952 h 112"/>
              <a:gd name="T28" fmla="*/ 25201562 w 112"/>
              <a:gd name="T29" fmla="*/ 65524069 h 112"/>
              <a:gd name="T30" fmla="*/ 25201562 w 112"/>
              <a:gd name="T31" fmla="*/ 50403124 h 112"/>
              <a:gd name="T32" fmla="*/ 15120940 w 112"/>
              <a:gd name="T33" fmla="*/ 32762828 h 112"/>
              <a:gd name="T34" fmla="*/ 7561264 w 112"/>
              <a:gd name="T35" fmla="*/ 15120940 h 112"/>
              <a:gd name="T36" fmla="*/ 0 w 112"/>
              <a:gd name="T37" fmla="*/ 0 h 112"/>
              <a:gd name="T38" fmla="*/ 282257522 w 112"/>
              <a:gd name="T39" fmla="*/ 141128761 h 11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2"/>
              <a:gd name="T61" fmla="*/ 0 h 112"/>
              <a:gd name="T62" fmla="*/ 112 w 112"/>
              <a:gd name="T63" fmla="*/ 112 h 11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2" h="112">
                <a:moveTo>
                  <a:pt x="112" y="56"/>
                </a:moveTo>
                <a:lnTo>
                  <a:pt x="0" y="112"/>
                </a:lnTo>
                <a:lnTo>
                  <a:pt x="3" y="106"/>
                </a:lnTo>
                <a:lnTo>
                  <a:pt x="6" y="99"/>
                </a:lnTo>
                <a:lnTo>
                  <a:pt x="10" y="92"/>
                </a:lnTo>
                <a:lnTo>
                  <a:pt x="10" y="86"/>
                </a:lnTo>
                <a:lnTo>
                  <a:pt x="13" y="79"/>
                </a:lnTo>
                <a:lnTo>
                  <a:pt x="13" y="73"/>
                </a:lnTo>
                <a:lnTo>
                  <a:pt x="13" y="66"/>
                </a:lnTo>
                <a:lnTo>
                  <a:pt x="13" y="59"/>
                </a:lnTo>
                <a:lnTo>
                  <a:pt x="13" y="53"/>
                </a:lnTo>
                <a:lnTo>
                  <a:pt x="13" y="46"/>
                </a:lnTo>
                <a:lnTo>
                  <a:pt x="13" y="40"/>
                </a:lnTo>
                <a:lnTo>
                  <a:pt x="13" y="33"/>
                </a:lnTo>
                <a:lnTo>
                  <a:pt x="10" y="26"/>
                </a:lnTo>
                <a:lnTo>
                  <a:pt x="10" y="20"/>
                </a:lnTo>
                <a:lnTo>
                  <a:pt x="6" y="13"/>
                </a:lnTo>
                <a:lnTo>
                  <a:pt x="3" y="6"/>
                </a:lnTo>
                <a:lnTo>
                  <a:pt x="0" y="0"/>
                </a:lnTo>
                <a:lnTo>
                  <a:pt x="112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63"/>
          <p:cNvSpPr>
            <a:spLocks noChangeShapeType="1"/>
          </p:cNvSpPr>
          <p:nvPr/>
        </p:nvSpPr>
        <p:spPr bwMode="auto">
          <a:xfrm>
            <a:off x="1997075" y="1284288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8" name="Object 79"/>
          <p:cNvGraphicFramePr>
            <a:graphicFrameLocks noChangeAspect="1"/>
          </p:cNvGraphicFramePr>
          <p:nvPr>
            <p:ph sz="quarter" idx="4"/>
          </p:nvPr>
        </p:nvGraphicFramePr>
        <p:xfrm>
          <a:off x="5613400" y="4779963"/>
          <a:ext cx="1457325" cy="615950"/>
        </p:xfrm>
        <a:graphic>
          <a:graphicData uri="http://schemas.openxmlformats.org/presentationml/2006/ole">
            <p:oleObj spid="_x0000_s1028" name="Equation" r:id="rId6" imgW="482400" imgH="203040" progId="Equation.DSMT4">
              <p:embed/>
            </p:oleObj>
          </a:graphicData>
        </a:graphic>
      </p:graphicFrame>
      <p:sp>
        <p:nvSpPr>
          <p:cNvPr id="1037" name="Text Box 81"/>
          <p:cNvSpPr txBox="1">
            <a:spLocks noChangeArrowheads="1"/>
          </p:cNvSpPr>
          <p:nvPr/>
        </p:nvSpPr>
        <p:spPr bwMode="auto">
          <a:xfrm>
            <a:off x="4071938" y="4237038"/>
            <a:ext cx="470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Transverse Resonance Equation (TRE):</a:t>
            </a:r>
          </a:p>
        </p:txBody>
      </p:sp>
      <p:graphicFrame>
        <p:nvGraphicFramePr>
          <p:cNvPr id="1029" name="Object 86"/>
          <p:cNvGraphicFramePr>
            <a:graphicFrameLocks noChangeAspect="1"/>
          </p:cNvGraphicFramePr>
          <p:nvPr/>
        </p:nvGraphicFramePr>
        <p:xfrm>
          <a:off x="6400800" y="2173288"/>
          <a:ext cx="1033463" cy="946150"/>
        </p:xfrm>
        <a:graphic>
          <a:graphicData uri="http://schemas.openxmlformats.org/presentationml/2006/ole">
            <p:oleObj spid="_x0000_s1029" name="Equation" r:id="rId7" imgW="431640" imgH="393480" progId="Equation.DSMT4">
              <p:embed/>
            </p:oleObj>
          </a:graphicData>
        </a:graphic>
      </p:graphicFrame>
      <p:grpSp>
        <p:nvGrpSpPr>
          <p:cNvPr id="1038" name="Group 91"/>
          <p:cNvGrpSpPr>
            <a:grpSpLocks/>
          </p:cNvGrpSpPr>
          <p:nvPr/>
        </p:nvGrpSpPr>
        <p:grpSpPr bwMode="auto">
          <a:xfrm>
            <a:off x="731838" y="1695450"/>
            <a:ext cx="4270375" cy="1982788"/>
            <a:chOff x="461" y="1068"/>
            <a:chExt cx="2690" cy="1249"/>
          </a:xfrm>
        </p:grpSpPr>
        <p:sp>
          <p:nvSpPr>
            <p:cNvPr id="1040" name="Freeform 8"/>
            <p:cNvSpPr>
              <a:spLocks/>
            </p:cNvSpPr>
            <p:nvPr/>
          </p:nvSpPr>
          <p:spPr bwMode="auto">
            <a:xfrm>
              <a:off x="795" y="1463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9"/>
            <p:cNvSpPr>
              <a:spLocks/>
            </p:cNvSpPr>
            <p:nvPr/>
          </p:nvSpPr>
          <p:spPr bwMode="auto">
            <a:xfrm>
              <a:off x="1590" y="1324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0"/>
            <p:cNvSpPr>
              <a:spLocks noChangeShapeType="1"/>
            </p:cNvSpPr>
            <p:nvPr/>
          </p:nvSpPr>
          <p:spPr bwMode="auto">
            <a:xfrm>
              <a:off x="1588" y="1324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1"/>
            <p:cNvSpPr>
              <a:spLocks noChangeShapeType="1"/>
            </p:cNvSpPr>
            <p:nvPr/>
          </p:nvSpPr>
          <p:spPr bwMode="auto">
            <a:xfrm>
              <a:off x="1588" y="2069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2"/>
            <p:cNvSpPr>
              <a:spLocks noChangeShapeType="1"/>
            </p:cNvSpPr>
            <p:nvPr/>
          </p:nvSpPr>
          <p:spPr bwMode="auto">
            <a:xfrm>
              <a:off x="2252" y="1758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13"/>
            <p:cNvSpPr>
              <a:spLocks noChangeShapeType="1"/>
            </p:cNvSpPr>
            <p:nvPr/>
          </p:nvSpPr>
          <p:spPr bwMode="auto">
            <a:xfrm>
              <a:off x="2252" y="1572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14"/>
            <p:cNvSpPr>
              <a:spLocks/>
            </p:cNvSpPr>
            <p:nvPr/>
          </p:nvSpPr>
          <p:spPr bwMode="auto">
            <a:xfrm>
              <a:off x="891" y="1076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5"/>
            <p:cNvSpPr>
              <a:spLocks/>
            </p:cNvSpPr>
            <p:nvPr/>
          </p:nvSpPr>
          <p:spPr bwMode="auto">
            <a:xfrm>
              <a:off x="891" y="1758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16"/>
            <p:cNvSpPr>
              <a:spLocks noChangeShapeType="1"/>
            </p:cNvSpPr>
            <p:nvPr/>
          </p:nvSpPr>
          <p:spPr bwMode="auto">
            <a:xfrm>
              <a:off x="1602" y="2069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17"/>
            <p:cNvSpPr>
              <a:spLocks noChangeShapeType="1"/>
            </p:cNvSpPr>
            <p:nvPr/>
          </p:nvSpPr>
          <p:spPr bwMode="auto">
            <a:xfrm flipV="1">
              <a:off x="1602" y="1068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Rectangle 44"/>
            <p:cNvSpPr>
              <a:spLocks noChangeArrowheads="1"/>
            </p:cNvSpPr>
            <p:nvPr/>
          </p:nvSpPr>
          <p:spPr bwMode="auto">
            <a:xfrm>
              <a:off x="461" y="1503"/>
              <a:ext cx="24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4100" i="1" dirty="0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 dirty="0">
                <a:latin typeface="Times New Roman" pitchFamily="18" charset="0"/>
              </a:endParaRPr>
            </a:p>
          </p:txBody>
        </p:sp>
        <p:sp>
          <p:nvSpPr>
            <p:cNvPr id="1051" name="Rectangle 45"/>
            <p:cNvSpPr>
              <a:spLocks noChangeArrowheads="1"/>
            </p:cNvSpPr>
            <p:nvPr/>
          </p:nvSpPr>
          <p:spPr bwMode="auto">
            <a:xfrm>
              <a:off x="1373" y="1503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 dirty="0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 dirty="0">
                <a:latin typeface="Times New Roman" pitchFamily="18" charset="0"/>
              </a:endParaRPr>
            </a:p>
          </p:txBody>
        </p:sp>
        <p:sp>
          <p:nvSpPr>
            <p:cNvPr id="1052" name="Rectangle 46"/>
            <p:cNvSpPr>
              <a:spLocks noChangeArrowheads="1"/>
            </p:cNvSpPr>
            <p:nvPr/>
          </p:nvSpPr>
          <p:spPr bwMode="auto">
            <a:xfrm>
              <a:off x="1928" y="1503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1053" name="Text Box 87"/>
            <p:cNvSpPr txBox="1">
              <a:spLocks noChangeArrowheads="1"/>
            </p:cNvSpPr>
            <p:nvPr/>
          </p:nvSpPr>
          <p:spPr bwMode="auto">
            <a:xfrm>
              <a:off x="2782" y="1103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1054" name="Text Box 88"/>
            <p:cNvSpPr txBox="1">
              <a:spLocks noChangeArrowheads="1"/>
            </p:cNvSpPr>
            <p:nvPr/>
          </p:nvSpPr>
          <p:spPr bwMode="auto">
            <a:xfrm>
              <a:off x="2806" y="1959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1055" name="Text Box 89"/>
            <p:cNvSpPr txBox="1">
              <a:spLocks noChangeArrowheads="1"/>
            </p:cNvSpPr>
            <p:nvPr/>
          </p:nvSpPr>
          <p:spPr bwMode="auto">
            <a:xfrm>
              <a:off x="2918" y="147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V</a:t>
              </a:r>
            </a:p>
          </p:txBody>
        </p:sp>
      </p:grpSp>
      <p:sp>
        <p:nvSpPr>
          <p:cNvPr id="1039" name="Text Box 90"/>
          <p:cNvSpPr txBox="1">
            <a:spLocks noChangeArrowheads="1"/>
          </p:cNvSpPr>
          <p:nvPr/>
        </p:nvSpPr>
        <p:spPr bwMode="auto">
          <a:xfrm>
            <a:off x="1753879" y="5854886"/>
            <a:ext cx="5472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complex resonance frequency is denoted as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623" y="188088"/>
            <a:ext cx="7085013" cy="55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Resonance Frequency (cont.)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1400" y="5437125"/>
            <a:ext cx="2819400" cy="45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0" i="0" smtClean="0">
                <a:solidFill>
                  <a:srgbClr val="0000FF"/>
                </a:solidFill>
              </a:rPr>
              <a:t>so choose + sign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406525" y="5111750"/>
          <a:ext cx="3024188" cy="1057275"/>
        </p:xfrm>
        <a:graphic>
          <a:graphicData uri="http://schemas.openxmlformats.org/presentationml/2006/ole">
            <p:oleObj spid="_x0000_s2050" name="Equation" r:id="rId3" imgW="1295280" imgH="419040" progId="Equation.DSMT4">
              <p:embed/>
            </p:oleObj>
          </a:graphicData>
        </a:graphic>
      </p:graphicFrame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1639888"/>
            <a:ext cx="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0" y="2546350"/>
            <a:ext cx="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3452813"/>
            <a:ext cx="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0" y="4578350"/>
            <a:ext cx="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52352" rIns="0" bIns="38088" anchor="ctr">
            <a:spAutoFit/>
          </a:bodyPr>
          <a:lstStyle/>
          <a:p>
            <a:endParaRPr lang="en-US" sz="1400" b="1" i="1">
              <a:cs typeface="Arial" charset="0"/>
            </a:endParaRPr>
          </a:p>
          <a:p>
            <a:pPr eaLnBrk="0" hangingPunct="0"/>
            <a:endParaRPr lang="en-US"/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0" y="2719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14"/>
          <p:cNvGraphicFramePr>
            <a:graphicFrameLocks noChangeAspect="1"/>
          </p:cNvGraphicFramePr>
          <p:nvPr/>
        </p:nvGraphicFramePr>
        <p:xfrm>
          <a:off x="2276104" y="1220123"/>
          <a:ext cx="4207823" cy="3321570"/>
        </p:xfrm>
        <a:graphic>
          <a:graphicData uri="http://schemas.openxmlformats.org/presentationml/2006/ole">
            <p:oleObj spid="_x0000_s2051" name="Equation" r:id="rId4" imgW="1968480" imgH="144756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769423" y="988529"/>
            <a:ext cx="5850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TRE: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812925" y="1252538"/>
          <a:ext cx="5518150" cy="1169987"/>
        </p:xfrm>
        <a:graphic>
          <a:graphicData uri="http://schemas.openxmlformats.org/presentationml/2006/ole">
            <p:oleObj spid="_x0000_s3074" name="Equation" r:id="rId3" imgW="2158920" imgH="457200" progId="Equation.DSMT4">
              <p:embed/>
            </p:oleObj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210170" y="189923"/>
            <a:ext cx="6932613" cy="55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Resonance Frequency (cont.)</a:t>
            </a:r>
          </a:p>
        </p:txBody>
      </p:sp>
      <p:graphicFrame>
        <p:nvGraphicFramePr>
          <p:cNvPr id="3075" name="Object 25"/>
          <p:cNvGraphicFramePr>
            <a:graphicFrameLocks noChangeAspect="1"/>
          </p:cNvGraphicFramePr>
          <p:nvPr/>
        </p:nvGraphicFramePr>
        <p:xfrm>
          <a:off x="3744913" y="2963863"/>
          <a:ext cx="2427287" cy="606425"/>
        </p:xfrm>
        <a:graphic>
          <a:graphicData uri="http://schemas.openxmlformats.org/presentationml/2006/ole">
            <p:oleObj spid="_x0000_s3075" name="Equation" r:id="rId4" imgW="901440" imgH="228600" progId="Equation.DSMT4">
              <p:embed/>
            </p:oleObj>
          </a:graphicData>
        </a:graphic>
      </p:graphicFrame>
      <p:sp>
        <p:nvSpPr>
          <p:cNvPr id="3082" name="Rectangle 26"/>
          <p:cNvSpPr>
            <a:spLocks noChangeArrowheads="1"/>
          </p:cNvSpPr>
          <p:nvPr/>
        </p:nvSpPr>
        <p:spPr bwMode="auto">
          <a:xfrm>
            <a:off x="2463800" y="30607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3076" name="Object 29"/>
          <p:cNvGraphicFramePr>
            <a:graphicFrameLocks noChangeAspect="1"/>
          </p:cNvGraphicFramePr>
          <p:nvPr/>
        </p:nvGraphicFramePr>
        <p:xfrm>
          <a:off x="1228725" y="4033838"/>
          <a:ext cx="3636963" cy="1169987"/>
        </p:xfrm>
        <a:graphic>
          <a:graphicData uri="http://schemas.openxmlformats.org/presentationml/2006/ole">
            <p:oleObj spid="_x0000_s3076" name="Equation" r:id="rId5" imgW="1422360" imgH="457200" progId="Equation.DSMT4">
              <p:embed/>
            </p:oleObj>
          </a:graphicData>
        </a:graphic>
      </p:graphicFrame>
      <p:graphicFrame>
        <p:nvGraphicFramePr>
          <p:cNvPr id="3077" name="Object 34"/>
          <p:cNvGraphicFramePr>
            <a:graphicFrameLocks noChangeAspect="1"/>
          </p:cNvGraphicFramePr>
          <p:nvPr/>
        </p:nvGraphicFramePr>
        <p:xfrm>
          <a:off x="5741988" y="4078288"/>
          <a:ext cx="2206625" cy="1104900"/>
        </p:xfrm>
        <a:graphic>
          <a:graphicData uri="http://schemas.openxmlformats.org/presentationml/2006/ole">
            <p:oleObj spid="_x0000_s3077" name="Equation" r:id="rId6" imgW="863280" imgH="4316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2043546" y="4630387"/>
            <a:ext cx="2286000" cy="1066800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3517681" y="2830842"/>
          <a:ext cx="1327150" cy="917575"/>
        </p:xfrm>
        <a:graphic>
          <a:graphicData uri="http://schemas.openxmlformats.org/presentationml/2006/ole">
            <p:oleObj spid="_x0000_s4098" name="Equation" r:id="rId3" imgW="647419" imgH="444307" progId="Equation.3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2229284" y="4630387"/>
          <a:ext cx="1838325" cy="1100138"/>
        </p:xfrm>
        <a:graphic>
          <a:graphicData uri="http://schemas.openxmlformats.org/presentationml/2006/ole">
            <p:oleObj spid="_x0000_s4099" name="Equation" r:id="rId4" imgW="698400" imgH="419040" progId="Equation.DSMT4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296555" y="3099129"/>
            <a:ext cx="15629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Assume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397000" y="4025900"/>
            <a:ext cx="1833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We then have: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7646" name="Rectangle 14"/>
          <p:cNvSpPr>
            <a:spLocks noGrp="1" noChangeArrowheads="1"/>
          </p:cNvSpPr>
          <p:nvPr>
            <p:ph type="title"/>
          </p:nvPr>
        </p:nvSpPr>
        <p:spPr>
          <a:xfrm>
            <a:off x="1222045" y="201799"/>
            <a:ext cx="6932613" cy="555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Resonance Frequency (cont.)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1495425" y="1243013"/>
          <a:ext cx="3192463" cy="1027112"/>
        </p:xfrm>
        <a:graphic>
          <a:graphicData uri="http://schemas.openxmlformats.org/presentationml/2006/ole">
            <p:oleObj spid="_x0000_s4100" name="Equation" r:id="rId5" imgW="1422360" imgH="457200" progId="Equation.DSMT4">
              <p:embed/>
            </p:oleObj>
          </a:graphicData>
        </a:graphic>
      </p:graphicFrame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5754688" y="1316038"/>
          <a:ext cx="1939925" cy="971550"/>
        </p:xfrm>
        <a:graphic>
          <a:graphicData uri="http://schemas.openxmlformats.org/presentationml/2006/ole">
            <p:oleObj spid="_x0000_s4101" name="Equation" r:id="rId6" imgW="863280" imgH="431640" progId="Equation.DSMT4">
              <p:embed/>
            </p:oleObj>
          </a:graphicData>
        </a:graphic>
      </p:graphicFrame>
      <p:graphicFrame>
        <p:nvGraphicFramePr>
          <p:cNvPr id="4102" name="Object 19"/>
          <p:cNvGraphicFramePr>
            <a:graphicFrameLocks noChangeAspect="1"/>
          </p:cNvGraphicFramePr>
          <p:nvPr/>
        </p:nvGraphicFramePr>
        <p:xfrm>
          <a:off x="5016934" y="4651025"/>
          <a:ext cx="2016125" cy="1009650"/>
        </p:xfrm>
        <a:graphic>
          <a:graphicData uri="http://schemas.openxmlformats.org/presentationml/2006/ole">
            <p:oleObj spid="_x0000_s4102" name="Equation" r:id="rId7" imgW="863280" imgH="43164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9517" y="311133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 </a:t>
            </a:r>
            <a:r>
              <a:rPr lang="en-US" dirty="0" smtClean="0"/>
              <a:t>good resonator)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3389313" y="3984625"/>
          <a:ext cx="2990850" cy="774700"/>
        </p:xfrm>
        <a:graphic>
          <a:graphicData uri="http://schemas.openxmlformats.org/presentationml/2006/ole">
            <p:oleObj spid="_x0000_s5122" name="Equation" r:id="rId3" imgW="1168200" imgH="304560" progId="Equation.DSMT4">
              <p:embed/>
            </p:oleObj>
          </a:graphicData>
        </a:graphic>
      </p:graphicFrame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3065463" y="5178425"/>
          <a:ext cx="3379787" cy="762000"/>
        </p:xfrm>
        <a:graphic>
          <a:graphicData uri="http://schemas.openxmlformats.org/presentationml/2006/ole">
            <p:oleObj spid="_x0000_s5123" name="Equation" r:id="rId4" imgW="1244520" imgH="279360" progId="Equation.DSMT4">
              <p:embed/>
            </p:oleObj>
          </a:graphicData>
        </a:graphic>
      </p:graphicFrame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17"/>
          <p:cNvSpPr>
            <a:spLocks noChangeArrowheads="1"/>
          </p:cNvSpPr>
          <p:nvPr/>
        </p:nvSpPr>
        <p:spPr bwMode="auto">
          <a:xfrm>
            <a:off x="6543675" y="4175125"/>
            <a:ext cx="1708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(Take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V =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1)</a:t>
            </a:r>
          </a:p>
        </p:txBody>
      </p:sp>
      <p:sp>
        <p:nvSpPr>
          <p:cNvPr id="5132" name="Rectangle 19"/>
          <p:cNvSpPr>
            <a:spLocks noChangeArrowheads="1"/>
          </p:cNvSpPr>
          <p:nvPr/>
        </p:nvSpPr>
        <p:spPr bwMode="auto">
          <a:xfrm>
            <a:off x="895350" y="4140200"/>
            <a:ext cx="2593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In the time domain:</a:t>
            </a:r>
          </a:p>
        </p:txBody>
      </p:sp>
      <p:sp>
        <p:nvSpPr>
          <p:cNvPr id="5133" name="Rectangle 20"/>
          <p:cNvSpPr>
            <a:spLocks noChangeArrowheads="1"/>
          </p:cNvSpPr>
          <p:nvPr/>
        </p:nvSpPr>
        <p:spPr bwMode="auto">
          <a:xfrm>
            <a:off x="2451100" y="5345113"/>
            <a:ext cx="5318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300"/>
              </a:spcAft>
            </a:pPr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title"/>
          </p:nvPr>
        </p:nvSpPr>
        <p:spPr>
          <a:xfrm>
            <a:off x="1353785" y="95004"/>
            <a:ext cx="6709558" cy="66501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Natural Response (no source)</a:t>
            </a:r>
          </a:p>
        </p:txBody>
      </p:sp>
      <p:grpSp>
        <p:nvGrpSpPr>
          <p:cNvPr id="5135" name="Group 41"/>
          <p:cNvGrpSpPr>
            <a:grpSpLocks/>
          </p:cNvGrpSpPr>
          <p:nvPr/>
        </p:nvGrpSpPr>
        <p:grpSpPr bwMode="auto">
          <a:xfrm>
            <a:off x="503238" y="1352550"/>
            <a:ext cx="4054475" cy="1982788"/>
            <a:chOff x="317" y="852"/>
            <a:chExt cx="2554" cy="1249"/>
          </a:xfrm>
        </p:grpSpPr>
        <p:sp>
          <p:nvSpPr>
            <p:cNvPr id="5136" name="Freeform 25"/>
            <p:cNvSpPr>
              <a:spLocks/>
            </p:cNvSpPr>
            <p:nvPr/>
          </p:nvSpPr>
          <p:spPr bwMode="auto">
            <a:xfrm>
              <a:off x="651" y="1247"/>
              <a:ext cx="188" cy="467"/>
            </a:xfrm>
            <a:custGeom>
              <a:avLst/>
              <a:gdLst>
                <a:gd name="T0" fmla="*/ 96 w 188"/>
                <a:gd name="T1" fmla="*/ 0 h 467"/>
                <a:gd name="T2" fmla="*/ 188 w 188"/>
                <a:gd name="T3" fmla="*/ 40 h 467"/>
                <a:gd name="T4" fmla="*/ 0 w 188"/>
                <a:gd name="T5" fmla="*/ 116 h 467"/>
                <a:gd name="T6" fmla="*/ 188 w 188"/>
                <a:gd name="T7" fmla="*/ 195 h 467"/>
                <a:gd name="T8" fmla="*/ 0 w 188"/>
                <a:gd name="T9" fmla="*/ 271 h 467"/>
                <a:gd name="T10" fmla="*/ 188 w 188"/>
                <a:gd name="T11" fmla="*/ 347 h 467"/>
                <a:gd name="T12" fmla="*/ 0 w 188"/>
                <a:gd name="T13" fmla="*/ 427 h 467"/>
                <a:gd name="T14" fmla="*/ 96 w 188"/>
                <a:gd name="T15" fmla="*/ 467 h 4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467"/>
                <a:gd name="T26" fmla="*/ 188 w 188"/>
                <a:gd name="T27" fmla="*/ 467 h 4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467">
                  <a:moveTo>
                    <a:pt x="96" y="0"/>
                  </a:moveTo>
                  <a:lnTo>
                    <a:pt x="188" y="40"/>
                  </a:lnTo>
                  <a:lnTo>
                    <a:pt x="0" y="116"/>
                  </a:lnTo>
                  <a:lnTo>
                    <a:pt x="188" y="195"/>
                  </a:lnTo>
                  <a:lnTo>
                    <a:pt x="0" y="271"/>
                  </a:lnTo>
                  <a:lnTo>
                    <a:pt x="188" y="347"/>
                  </a:lnTo>
                  <a:lnTo>
                    <a:pt x="0" y="427"/>
                  </a:lnTo>
                  <a:lnTo>
                    <a:pt x="96" y="467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26"/>
            <p:cNvSpPr>
              <a:spLocks/>
            </p:cNvSpPr>
            <p:nvPr/>
          </p:nvSpPr>
          <p:spPr bwMode="auto">
            <a:xfrm>
              <a:off x="1446" y="1108"/>
              <a:ext cx="89" cy="745"/>
            </a:xfrm>
            <a:custGeom>
              <a:avLst/>
              <a:gdLst>
                <a:gd name="T0" fmla="*/ 0 w 89"/>
                <a:gd name="T1" fmla="*/ 0 h 745"/>
                <a:gd name="T2" fmla="*/ 30 w 89"/>
                <a:gd name="T3" fmla="*/ 3 h 745"/>
                <a:gd name="T4" fmla="*/ 59 w 89"/>
                <a:gd name="T5" fmla="*/ 20 h 745"/>
                <a:gd name="T6" fmla="*/ 79 w 89"/>
                <a:gd name="T7" fmla="*/ 43 h 745"/>
                <a:gd name="T8" fmla="*/ 89 w 89"/>
                <a:gd name="T9" fmla="*/ 76 h 745"/>
                <a:gd name="T10" fmla="*/ 89 w 89"/>
                <a:gd name="T11" fmla="*/ 109 h 745"/>
                <a:gd name="T12" fmla="*/ 79 w 89"/>
                <a:gd name="T13" fmla="*/ 139 h 745"/>
                <a:gd name="T14" fmla="*/ 59 w 89"/>
                <a:gd name="T15" fmla="*/ 166 h 745"/>
                <a:gd name="T16" fmla="*/ 30 w 89"/>
                <a:gd name="T17" fmla="*/ 182 h 745"/>
                <a:gd name="T18" fmla="*/ 0 w 89"/>
                <a:gd name="T19" fmla="*/ 185 h 745"/>
                <a:gd name="T20" fmla="*/ 30 w 89"/>
                <a:gd name="T21" fmla="*/ 189 h 745"/>
                <a:gd name="T22" fmla="*/ 59 w 89"/>
                <a:gd name="T23" fmla="*/ 205 h 745"/>
                <a:gd name="T24" fmla="*/ 79 w 89"/>
                <a:gd name="T25" fmla="*/ 232 h 745"/>
                <a:gd name="T26" fmla="*/ 89 w 89"/>
                <a:gd name="T27" fmla="*/ 261 h 745"/>
                <a:gd name="T28" fmla="*/ 89 w 89"/>
                <a:gd name="T29" fmla="*/ 295 h 745"/>
                <a:gd name="T30" fmla="*/ 79 w 89"/>
                <a:gd name="T31" fmla="*/ 328 h 745"/>
                <a:gd name="T32" fmla="*/ 59 w 89"/>
                <a:gd name="T33" fmla="*/ 351 h 745"/>
                <a:gd name="T34" fmla="*/ 30 w 89"/>
                <a:gd name="T35" fmla="*/ 367 h 745"/>
                <a:gd name="T36" fmla="*/ 0 w 89"/>
                <a:gd name="T37" fmla="*/ 371 h 745"/>
                <a:gd name="T38" fmla="*/ 30 w 89"/>
                <a:gd name="T39" fmla="*/ 377 h 745"/>
                <a:gd name="T40" fmla="*/ 59 w 89"/>
                <a:gd name="T41" fmla="*/ 391 h 745"/>
                <a:gd name="T42" fmla="*/ 79 w 89"/>
                <a:gd name="T43" fmla="*/ 417 h 745"/>
                <a:gd name="T44" fmla="*/ 89 w 89"/>
                <a:gd name="T45" fmla="*/ 447 h 745"/>
                <a:gd name="T46" fmla="*/ 89 w 89"/>
                <a:gd name="T47" fmla="*/ 480 h 745"/>
                <a:gd name="T48" fmla="*/ 79 w 89"/>
                <a:gd name="T49" fmla="*/ 513 h 745"/>
                <a:gd name="T50" fmla="*/ 59 w 89"/>
                <a:gd name="T51" fmla="*/ 536 h 745"/>
                <a:gd name="T52" fmla="*/ 30 w 89"/>
                <a:gd name="T53" fmla="*/ 553 h 745"/>
                <a:gd name="T54" fmla="*/ 0 w 89"/>
                <a:gd name="T55" fmla="*/ 559 h 745"/>
                <a:gd name="T56" fmla="*/ 30 w 89"/>
                <a:gd name="T57" fmla="*/ 563 h 745"/>
                <a:gd name="T58" fmla="*/ 59 w 89"/>
                <a:gd name="T59" fmla="*/ 579 h 745"/>
                <a:gd name="T60" fmla="*/ 79 w 89"/>
                <a:gd name="T61" fmla="*/ 602 h 745"/>
                <a:gd name="T62" fmla="*/ 89 w 89"/>
                <a:gd name="T63" fmla="*/ 635 h 745"/>
                <a:gd name="T64" fmla="*/ 89 w 89"/>
                <a:gd name="T65" fmla="*/ 668 h 745"/>
                <a:gd name="T66" fmla="*/ 79 w 89"/>
                <a:gd name="T67" fmla="*/ 698 h 745"/>
                <a:gd name="T68" fmla="*/ 59 w 89"/>
                <a:gd name="T69" fmla="*/ 725 h 745"/>
                <a:gd name="T70" fmla="*/ 30 w 89"/>
                <a:gd name="T71" fmla="*/ 738 h 745"/>
                <a:gd name="T72" fmla="*/ 0 w 89"/>
                <a:gd name="T73" fmla="*/ 745 h 7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9"/>
                <a:gd name="T112" fmla="*/ 0 h 745"/>
                <a:gd name="T113" fmla="*/ 89 w 89"/>
                <a:gd name="T114" fmla="*/ 745 h 7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9" h="745">
                  <a:moveTo>
                    <a:pt x="0" y="0"/>
                  </a:moveTo>
                  <a:lnTo>
                    <a:pt x="30" y="3"/>
                  </a:lnTo>
                  <a:lnTo>
                    <a:pt x="59" y="20"/>
                  </a:lnTo>
                  <a:lnTo>
                    <a:pt x="79" y="43"/>
                  </a:lnTo>
                  <a:lnTo>
                    <a:pt x="89" y="76"/>
                  </a:lnTo>
                  <a:lnTo>
                    <a:pt x="89" y="109"/>
                  </a:lnTo>
                  <a:lnTo>
                    <a:pt x="79" y="139"/>
                  </a:lnTo>
                  <a:lnTo>
                    <a:pt x="59" y="166"/>
                  </a:lnTo>
                  <a:lnTo>
                    <a:pt x="30" y="182"/>
                  </a:lnTo>
                  <a:lnTo>
                    <a:pt x="0" y="185"/>
                  </a:lnTo>
                  <a:lnTo>
                    <a:pt x="30" y="189"/>
                  </a:lnTo>
                  <a:lnTo>
                    <a:pt x="59" y="205"/>
                  </a:lnTo>
                  <a:lnTo>
                    <a:pt x="79" y="232"/>
                  </a:lnTo>
                  <a:lnTo>
                    <a:pt x="89" y="261"/>
                  </a:lnTo>
                  <a:lnTo>
                    <a:pt x="89" y="295"/>
                  </a:lnTo>
                  <a:lnTo>
                    <a:pt x="79" y="328"/>
                  </a:lnTo>
                  <a:lnTo>
                    <a:pt x="59" y="351"/>
                  </a:lnTo>
                  <a:lnTo>
                    <a:pt x="30" y="367"/>
                  </a:lnTo>
                  <a:lnTo>
                    <a:pt x="0" y="371"/>
                  </a:lnTo>
                  <a:lnTo>
                    <a:pt x="30" y="377"/>
                  </a:lnTo>
                  <a:lnTo>
                    <a:pt x="59" y="391"/>
                  </a:lnTo>
                  <a:lnTo>
                    <a:pt x="79" y="417"/>
                  </a:lnTo>
                  <a:lnTo>
                    <a:pt x="89" y="447"/>
                  </a:lnTo>
                  <a:lnTo>
                    <a:pt x="89" y="480"/>
                  </a:lnTo>
                  <a:lnTo>
                    <a:pt x="79" y="513"/>
                  </a:lnTo>
                  <a:lnTo>
                    <a:pt x="59" y="536"/>
                  </a:lnTo>
                  <a:lnTo>
                    <a:pt x="30" y="553"/>
                  </a:lnTo>
                  <a:lnTo>
                    <a:pt x="0" y="559"/>
                  </a:lnTo>
                  <a:lnTo>
                    <a:pt x="30" y="563"/>
                  </a:lnTo>
                  <a:lnTo>
                    <a:pt x="59" y="579"/>
                  </a:lnTo>
                  <a:lnTo>
                    <a:pt x="79" y="602"/>
                  </a:lnTo>
                  <a:lnTo>
                    <a:pt x="89" y="635"/>
                  </a:lnTo>
                  <a:lnTo>
                    <a:pt x="89" y="668"/>
                  </a:lnTo>
                  <a:lnTo>
                    <a:pt x="79" y="698"/>
                  </a:lnTo>
                  <a:lnTo>
                    <a:pt x="59" y="725"/>
                  </a:lnTo>
                  <a:lnTo>
                    <a:pt x="30" y="738"/>
                  </a:lnTo>
                  <a:lnTo>
                    <a:pt x="0" y="7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27"/>
            <p:cNvSpPr>
              <a:spLocks noChangeShapeType="1"/>
            </p:cNvSpPr>
            <p:nvPr/>
          </p:nvSpPr>
          <p:spPr bwMode="auto">
            <a:xfrm>
              <a:off x="1444" y="1108"/>
              <a:ext cx="46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28"/>
            <p:cNvSpPr>
              <a:spLocks noChangeShapeType="1"/>
            </p:cNvSpPr>
            <p:nvPr/>
          </p:nvSpPr>
          <p:spPr bwMode="auto">
            <a:xfrm>
              <a:off x="1444" y="1853"/>
              <a:ext cx="46" cy="1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9"/>
            <p:cNvSpPr>
              <a:spLocks noChangeShapeType="1"/>
            </p:cNvSpPr>
            <p:nvPr/>
          </p:nvSpPr>
          <p:spPr bwMode="auto">
            <a:xfrm>
              <a:off x="2108" y="1542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30"/>
            <p:cNvSpPr>
              <a:spLocks noChangeShapeType="1"/>
            </p:cNvSpPr>
            <p:nvPr/>
          </p:nvSpPr>
          <p:spPr bwMode="auto">
            <a:xfrm>
              <a:off x="2108" y="1356"/>
              <a:ext cx="24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31"/>
            <p:cNvSpPr>
              <a:spLocks/>
            </p:cNvSpPr>
            <p:nvPr/>
          </p:nvSpPr>
          <p:spPr bwMode="auto">
            <a:xfrm>
              <a:off x="747" y="860"/>
              <a:ext cx="1486" cy="496"/>
            </a:xfrm>
            <a:custGeom>
              <a:avLst/>
              <a:gdLst>
                <a:gd name="T0" fmla="*/ 0 w 1486"/>
                <a:gd name="T1" fmla="*/ 387 h 496"/>
                <a:gd name="T2" fmla="*/ 0 w 1486"/>
                <a:gd name="T3" fmla="*/ 0 h 496"/>
                <a:gd name="T4" fmla="*/ 1486 w 1486"/>
                <a:gd name="T5" fmla="*/ 0 h 496"/>
                <a:gd name="T6" fmla="*/ 1486 w 1486"/>
                <a:gd name="T7" fmla="*/ 496 h 4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496"/>
                <a:gd name="T14" fmla="*/ 1486 w 1486"/>
                <a:gd name="T15" fmla="*/ 496 h 4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496">
                  <a:moveTo>
                    <a:pt x="0" y="387"/>
                  </a:moveTo>
                  <a:lnTo>
                    <a:pt x="0" y="0"/>
                  </a:lnTo>
                  <a:lnTo>
                    <a:pt x="1486" y="0"/>
                  </a:lnTo>
                  <a:lnTo>
                    <a:pt x="1486" y="496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32"/>
            <p:cNvSpPr>
              <a:spLocks/>
            </p:cNvSpPr>
            <p:nvPr/>
          </p:nvSpPr>
          <p:spPr bwMode="auto">
            <a:xfrm>
              <a:off x="747" y="1542"/>
              <a:ext cx="1486" cy="559"/>
            </a:xfrm>
            <a:custGeom>
              <a:avLst/>
              <a:gdLst>
                <a:gd name="T0" fmla="*/ 1486 w 1486"/>
                <a:gd name="T1" fmla="*/ 0 h 559"/>
                <a:gd name="T2" fmla="*/ 1486 w 1486"/>
                <a:gd name="T3" fmla="*/ 559 h 559"/>
                <a:gd name="T4" fmla="*/ 0 w 1486"/>
                <a:gd name="T5" fmla="*/ 559 h 559"/>
                <a:gd name="T6" fmla="*/ 0 w 1486"/>
                <a:gd name="T7" fmla="*/ 172 h 5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6"/>
                <a:gd name="T13" fmla="*/ 0 h 559"/>
                <a:gd name="T14" fmla="*/ 1486 w 1486"/>
                <a:gd name="T15" fmla="*/ 559 h 5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6" h="559">
                  <a:moveTo>
                    <a:pt x="1486" y="0"/>
                  </a:moveTo>
                  <a:lnTo>
                    <a:pt x="1486" y="559"/>
                  </a:lnTo>
                  <a:lnTo>
                    <a:pt x="0" y="559"/>
                  </a:lnTo>
                  <a:lnTo>
                    <a:pt x="0" y="17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33"/>
            <p:cNvSpPr>
              <a:spLocks noChangeShapeType="1"/>
            </p:cNvSpPr>
            <p:nvPr/>
          </p:nvSpPr>
          <p:spPr bwMode="auto">
            <a:xfrm>
              <a:off x="1458" y="1853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34"/>
            <p:cNvSpPr>
              <a:spLocks noChangeShapeType="1"/>
            </p:cNvSpPr>
            <p:nvPr/>
          </p:nvSpPr>
          <p:spPr bwMode="auto">
            <a:xfrm flipV="1">
              <a:off x="1458" y="852"/>
              <a:ext cx="1" cy="24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35"/>
            <p:cNvSpPr>
              <a:spLocks noChangeArrowheads="1"/>
            </p:cNvSpPr>
            <p:nvPr/>
          </p:nvSpPr>
          <p:spPr bwMode="auto">
            <a:xfrm>
              <a:off x="317" y="1287"/>
              <a:ext cx="200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R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147" name="Rectangle 36"/>
            <p:cNvSpPr>
              <a:spLocks noChangeArrowheads="1"/>
            </p:cNvSpPr>
            <p:nvPr/>
          </p:nvSpPr>
          <p:spPr bwMode="auto">
            <a:xfrm>
              <a:off x="1229" y="1287"/>
              <a:ext cx="182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148" name="Rectangle 37"/>
            <p:cNvSpPr>
              <a:spLocks noChangeArrowheads="1"/>
            </p:cNvSpPr>
            <p:nvPr/>
          </p:nvSpPr>
          <p:spPr bwMode="auto">
            <a:xfrm>
              <a:off x="1784" y="1287"/>
              <a:ext cx="219" cy="3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1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i="1">
                <a:latin typeface="Times New Roman" pitchFamily="18" charset="0"/>
              </a:endParaRPr>
            </a:p>
          </p:txBody>
        </p:sp>
        <p:sp>
          <p:nvSpPr>
            <p:cNvPr id="5149" name="Text Box 38"/>
            <p:cNvSpPr txBox="1">
              <a:spLocks noChangeArrowheads="1"/>
            </p:cNvSpPr>
            <p:nvPr/>
          </p:nvSpPr>
          <p:spPr bwMode="auto">
            <a:xfrm>
              <a:off x="2502" y="887"/>
              <a:ext cx="2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5150" name="Text Box 39"/>
            <p:cNvSpPr txBox="1">
              <a:spLocks noChangeArrowheads="1"/>
            </p:cNvSpPr>
            <p:nvPr/>
          </p:nvSpPr>
          <p:spPr bwMode="auto">
            <a:xfrm>
              <a:off x="2526" y="1743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5151" name="Text Box 40"/>
            <p:cNvSpPr txBox="1">
              <a:spLocks noChangeArrowheads="1"/>
            </p:cNvSpPr>
            <p:nvPr/>
          </p:nvSpPr>
          <p:spPr bwMode="auto">
            <a:xfrm>
              <a:off x="2638" y="125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V</a:t>
              </a:r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FAA3710-D209-4189-8584-D50A34EF48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4" name="Text Box 90"/>
          <p:cNvSpPr txBox="1">
            <a:spLocks noChangeArrowheads="1"/>
          </p:cNvSpPr>
          <p:nvPr/>
        </p:nvSpPr>
        <p:spPr bwMode="auto">
          <a:xfrm>
            <a:off x="5031468" y="1888527"/>
            <a:ext cx="36018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complex resonance frequency is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graphicFrame>
        <p:nvGraphicFramePr>
          <p:cNvPr id="5124" name="Object 25"/>
          <p:cNvGraphicFramePr>
            <a:graphicFrameLocks noChangeAspect="1"/>
          </p:cNvGraphicFramePr>
          <p:nvPr/>
        </p:nvGraphicFramePr>
        <p:xfrm>
          <a:off x="5953725" y="2743323"/>
          <a:ext cx="1788988" cy="446955"/>
        </p:xfrm>
        <a:graphic>
          <a:graphicData uri="http://schemas.openxmlformats.org/presentationml/2006/ole">
            <p:oleObj spid="_x0000_s5124" name="Equation" r:id="rId5" imgW="901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672400" y="118755"/>
            <a:ext cx="5976938" cy="6351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Natural Response (cont.)</a:t>
            </a:r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>
            <p:ph sz="quarter" idx="1"/>
          </p:nvPr>
        </p:nvGraphicFramePr>
        <p:xfrm>
          <a:off x="1387475" y="2454275"/>
          <a:ext cx="534988" cy="407988"/>
        </p:xfrm>
        <a:graphic>
          <a:graphicData uri="http://schemas.openxmlformats.org/presentationml/2006/ole">
            <p:oleObj spid="_x0000_s6146" name="Equation" r:id="rId3" imgW="266400" imgH="20304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38563" y="2767013"/>
          <a:ext cx="882650" cy="588962"/>
        </p:xfrm>
        <a:graphic>
          <a:graphicData uri="http://schemas.openxmlformats.org/presentationml/2006/ole">
            <p:oleObj spid="_x0000_s6147" name="Equation" r:id="rId4" imgW="304560" imgH="203040" progId="Equation.DSMT4">
              <p:embed/>
            </p:oleObj>
          </a:graphicData>
        </a:graphic>
      </p:graphicFrame>
      <p:graphicFrame>
        <p:nvGraphicFramePr>
          <p:cNvPr id="6148" name="Object 21"/>
          <p:cNvGraphicFramePr>
            <a:graphicFrameLocks noChangeAspect="1"/>
          </p:cNvGraphicFramePr>
          <p:nvPr>
            <p:ph sz="quarter" idx="3"/>
          </p:nvPr>
        </p:nvGraphicFramePr>
        <p:xfrm>
          <a:off x="2846388" y="1581150"/>
          <a:ext cx="3143250" cy="641350"/>
        </p:xfrm>
        <a:graphic>
          <a:graphicData uri="http://schemas.openxmlformats.org/presentationml/2006/ole">
            <p:oleObj spid="_x0000_s6148" name="Equation" r:id="rId5" imgW="1244520" imgH="253800" progId="Equation.DSMT4">
              <p:embed/>
            </p:oleObj>
          </a:graphicData>
        </a:graphic>
      </p:graphicFrame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Freeform 11"/>
          <p:cNvSpPr>
            <a:spLocks/>
          </p:cNvSpPr>
          <p:nvPr/>
        </p:nvSpPr>
        <p:spPr bwMode="auto">
          <a:xfrm>
            <a:off x="2160588" y="3081338"/>
            <a:ext cx="4762500" cy="3235325"/>
          </a:xfrm>
          <a:custGeom>
            <a:avLst/>
            <a:gdLst>
              <a:gd name="T0" fmla="*/ 0 w 3000"/>
              <a:gd name="T1" fmla="*/ 196572190 h 2038"/>
              <a:gd name="T2" fmla="*/ 287297818 w 3000"/>
              <a:gd name="T3" fmla="*/ 793850021 h 2038"/>
              <a:gd name="T4" fmla="*/ 1149191273 w 3000"/>
              <a:gd name="T5" fmla="*/ 2147483647 h 2038"/>
              <a:gd name="T6" fmla="*/ 1907757660 w 3000"/>
              <a:gd name="T7" fmla="*/ 1857356299 h 2038"/>
              <a:gd name="T8" fmla="*/ 2147483647 w 3000"/>
              <a:gd name="T9" fmla="*/ 1660783761 h 2038"/>
              <a:gd name="T10" fmla="*/ 2147483647 w 3000"/>
              <a:gd name="T11" fmla="*/ 2147483647 h 2038"/>
              <a:gd name="T12" fmla="*/ 2147483647 w 3000"/>
              <a:gd name="T13" fmla="*/ 2147483647 h 2038"/>
              <a:gd name="T14" fmla="*/ 2147483647 w 3000"/>
              <a:gd name="T15" fmla="*/ 2147483647 h 2038"/>
              <a:gd name="T16" fmla="*/ 2147483647 w 3000"/>
              <a:gd name="T17" fmla="*/ 2147483647 h 2038"/>
              <a:gd name="T18" fmla="*/ 2147483647 w 3000"/>
              <a:gd name="T19" fmla="*/ 2147483647 h 2038"/>
              <a:gd name="T20" fmla="*/ 2147483647 w 3000"/>
              <a:gd name="T21" fmla="*/ 2147483647 h 2038"/>
              <a:gd name="T22" fmla="*/ 2147483647 w 3000"/>
              <a:gd name="T23" fmla="*/ 2147483647 h 2038"/>
              <a:gd name="T24" fmla="*/ 2147483647 w 3000"/>
              <a:gd name="T25" fmla="*/ 2147483647 h 20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00"/>
              <a:gd name="T40" fmla="*/ 0 h 2038"/>
              <a:gd name="T41" fmla="*/ 3000 w 3000"/>
              <a:gd name="T42" fmla="*/ 2038 h 203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00" h="2038">
                <a:moveTo>
                  <a:pt x="0" y="78"/>
                </a:moveTo>
                <a:cubicBezTo>
                  <a:pt x="19" y="117"/>
                  <a:pt x="38" y="0"/>
                  <a:pt x="114" y="315"/>
                </a:cubicBezTo>
                <a:cubicBezTo>
                  <a:pt x="190" y="630"/>
                  <a:pt x="349" y="1898"/>
                  <a:pt x="456" y="1968"/>
                </a:cubicBezTo>
                <a:cubicBezTo>
                  <a:pt x="563" y="2038"/>
                  <a:pt x="667" y="955"/>
                  <a:pt x="757" y="737"/>
                </a:cubicBezTo>
                <a:cubicBezTo>
                  <a:pt x="847" y="519"/>
                  <a:pt x="903" y="526"/>
                  <a:pt x="997" y="659"/>
                </a:cubicBezTo>
                <a:cubicBezTo>
                  <a:pt x="1091" y="792"/>
                  <a:pt x="1230" y="1391"/>
                  <a:pt x="1320" y="1536"/>
                </a:cubicBezTo>
                <a:cubicBezTo>
                  <a:pt x="1410" y="1681"/>
                  <a:pt x="1462" y="1632"/>
                  <a:pt x="1535" y="1531"/>
                </a:cubicBezTo>
                <a:cubicBezTo>
                  <a:pt x="1608" y="1430"/>
                  <a:pt x="1685" y="1034"/>
                  <a:pt x="1761" y="931"/>
                </a:cubicBezTo>
                <a:cubicBezTo>
                  <a:pt x="1837" y="828"/>
                  <a:pt x="1908" y="840"/>
                  <a:pt x="1992" y="912"/>
                </a:cubicBezTo>
                <a:cubicBezTo>
                  <a:pt x="2076" y="984"/>
                  <a:pt x="2188" y="1280"/>
                  <a:pt x="2267" y="1360"/>
                </a:cubicBezTo>
                <a:cubicBezTo>
                  <a:pt x="2346" y="1440"/>
                  <a:pt x="2382" y="1455"/>
                  <a:pt x="2469" y="1391"/>
                </a:cubicBezTo>
                <a:cubicBezTo>
                  <a:pt x="2556" y="1327"/>
                  <a:pt x="2700" y="1026"/>
                  <a:pt x="2789" y="978"/>
                </a:cubicBezTo>
                <a:cubicBezTo>
                  <a:pt x="2878" y="930"/>
                  <a:pt x="2956" y="1078"/>
                  <a:pt x="3000" y="110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2122488" y="493395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H="1" flipV="1">
            <a:off x="2154238" y="2511425"/>
            <a:ext cx="6350" cy="242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Freeform 14"/>
          <p:cNvSpPr>
            <a:spLocks/>
          </p:cNvSpPr>
          <p:nvPr/>
        </p:nvSpPr>
        <p:spPr bwMode="auto">
          <a:xfrm>
            <a:off x="2138363" y="3176588"/>
            <a:ext cx="4832350" cy="1457325"/>
          </a:xfrm>
          <a:custGeom>
            <a:avLst/>
            <a:gdLst>
              <a:gd name="T0" fmla="*/ 0 w 3044"/>
              <a:gd name="T1" fmla="*/ 0 h 918"/>
              <a:gd name="T2" fmla="*/ 2147483647 w 3044"/>
              <a:gd name="T3" fmla="*/ 1685985670 h 918"/>
              <a:gd name="T4" fmla="*/ 2147483647 w 3044"/>
              <a:gd name="T5" fmla="*/ 2147483647 h 918"/>
              <a:gd name="T6" fmla="*/ 0 60000 65536"/>
              <a:gd name="T7" fmla="*/ 0 60000 65536"/>
              <a:gd name="T8" fmla="*/ 0 60000 65536"/>
              <a:gd name="T9" fmla="*/ 0 w 3044"/>
              <a:gd name="T10" fmla="*/ 0 h 918"/>
              <a:gd name="T11" fmla="*/ 3044 w 3044"/>
              <a:gd name="T12" fmla="*/ 918 h 9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" h="918">
                <a:moveTo>
                  <a:pt x="0" y="0"/>
                </a:moveTo>
                <a:cubicBezTo>
                  <a:pt x="222" y="111"/>
                  <a:pt x="824" y="516"/>
                  <a:pt x="1331" y="669"/>
                </a:cubicBezTo>
                <a:cubicBezTo>
                  <a:pt x="1838" y="822"/>
                  <a:pt x="2759" y="877"/>
                  <a:pt x="3044" y="918"/>
                </a:cubicBezTo>
              </a:path>
            </a:pathLst>
          </a:custGeom>
          <a:noFill/>
          <a:ln w="22225" cap="flat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23"/>
          <p:cNvSpPr>
            <a:spLocks noChangeShapeType="1"/>
          </p:cNvSpPr>
          <p:nvPr/>
        </p:nvSpPr>
        <p:spPr bwMode="auto">
          <a:xfrm flipH="1">
            <a:off x="2962275" y="3206750"/>
            <a:ext cx="668338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49" name="Object 26"/>
          <p:cNvGraphicFramePr>
            <a:graphicFrameLocks noChangeAspect="1"/>
          </p:cNvGraphicFramePr>
          <p:nvPr>
            <p:ph sz="quarter" idx="4"/>
          </p:nvPr>
        </p:nvGraphicFramePr>
        <p:xfrm>
          <a:off x="7304088" y="5133975"/>
          <a:ext cx="250825" cy="428625"/>
        </p:xfrm>
        <a:graphic>
          <a:graphicData uri="http://schemas.openxmlformats.org/presentationml/2006/ole">
            <p:oleObj spid="_x0000_s6149" name="Equation" r:id="rId6" imgW="88560" imgH="152280" progId="Equation.DSMT4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266188" y="5842000"/>
            <a:ext cx="1472066" cy="66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0" name="Object 28"/>
          <p:cNvGraphicFramePr>
            <a:graphicFrameLocks noChangeAspect="1"/>
          </p:cNvGraphicFramePr>
          <p:nvPr/>
        </p:nvGraphicFramePr>
        <p:xfrm>
          <a:off x="3569298" y="5973577"/>
          <a:ext cx="838200" cy="727075"/>
        </p:xfrm>
        <a:graphic>
          <a:graphicData uri="http://schemas.openxmlformats.org/presentationml/2006/ole">
            <p:oleObj spid="_x0000_s6150" name="Equation" r:id="rId7" imgW="495000" imgH="43164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2607469" y="5337969"/>
            <a:ext cx="11985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196556" y="5371307"/>
            <a:ext cx="11985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FA20BC-A4C9-451A-BEBA-5B5489658D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728</Words>
  <Application>Microsoft Office PowerPoint</Application>
  <PresentationFormat>On-screen Show (4:3)</PresentationFormat>
  <Paragraphs>272</Paragraphs>
  <Slides>36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Default Design</vt:lpstr>
      <vt:lpstr>Equation</vt:lpstr>
      <vt:lpstr>MathType 6.0 Equation</vt:lpstr>
      <vt:lpstr>Slide 1</vt:lpstr>
      <vt:lpstr>Overview</vt:lpstr>
      <vt:lpstr>CAD Model of Microstrip Antennas</vt:lpstr>
      <vt:lpstr>Tank Circuit: complex resonance frequency</vt:lpstr>
      <vt:lpstr>Resonance Frequency (cont.)</vt:lpstr>
      <vt:lpstr>Resonance Frequency (cont.)</vt:lpstr>
      <vt:lpstr>Resonance Frequency (cont.)</vt:lpstr>
      <vt:lpstr>Natural Response (no source)</vt:lpstr>
      <vt:lpstr>Natural Response (cont.)</vt:lpstr>
      <vt:lpstr>Stored Energy</vt:lpstr>
      <vt:lpstr>Stored Energy (cont.)</vt:lpstr>
      <vt:lpstr>Stored Energy (cont.)</vt:lpstr>
      <vt:lpstr>Q of Cavity</vt:lpstr>
      <vt:lpstr>Q of Cavity (cont.)</vt:lpstr>
      <vt:lpstr>Q of Cavity (cont.)</vt:lpstr>
      <vt:lpstr>Q of Cavity (cont.)</vt:lpstr>
      <vt:lpstr>Q of Cavity (Cont.)</vt:lpstr>
      <vt:lpstr>Input Impedance</vt:lpstr>
      <vt:lpstr>Input Impedance (cont.)</vt:lpstr>
      <vt:lpstr>Input Impedance (cont.)</vt:lpstr>
      <vt:lpstr>Input Impedance (cont.)</vt:lpstr>
      <vt:lpstr>Input Impedance (cont.)</vt:lpstr>
      <vt:lpstr>Reflection Coefficient</vt:lpstr>
      <vt:lpstr>Bandwidth</vt:lpstr>
      <vt:lpstr>Bandwidth (cont.)</vt:lpstr>
      <vt:lpstr>Bandwidth (cont.)</vt:lpstr>
      <vt:lpstr>Bandwidth (cont.)</vt:lpstr>
      <vt:lpstr>Bandwidth (cont.)</vt:lpstr>
      <vt:lpstr>Bandwidth (cont.)</vt:lpstr>
      <vt:lpstr>Bandwidth (cont.)</vt:lpstr>
      <vt:lpstr>Bandwidth (cont.)</vt:lpstr>
      <vt:lpstr>Complete Model</vt:lpstr>
      <vt:lpstr>Complete Model (cont.)</vt:lpstr>
      <vt:lpstr>Complete Model (cont.)</vt:lpstr>
      <vt:lpstr>Complete Model (cont.)</vt:lpstr>
      <vt:lpstr>Complete Model (cont.)</vt:lpstr>
    </vt:vector>
  </TitlesOfParts>
  <Company>Cullen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1</dc:title>
  <dc:creator>ajacob2</dc:creator>
  <cp:lastModifiedBy>Reviewer</cp:lastModifiedBy>
  <cp:revision>206</cp:revision>
  <dcterms:created xsi:type="dcterms:W3CDTF">2006-04-24T18:52:50Z</dcterms:created>
  <dcterms:modified xsi:type="dcterms:W3CDTF">2015-02-12T23:12:35Z</dcterms:modified>
</cp:coreProperties>
</file>