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93" r:id="rId2"/>
    <p:sldId id="341" r:id="rId3"/>
    <p:sldId id="369" r:id="rId4"/>
    <p:sldId id="370" r:id="rId5"/>
    <p:sldId id="375" r:id="rId6"/>
    <p:sldId id="371" r:id="rId7"/>
    <p:sldId id="372" r:id="rId8"/>
    <p:sldId id="373" r:id="rId9"/>
    <p:sldId id="361" r:id="rId10"/>
    <p:sldId id="374" r:id="rId11"/>
    <p:sldId id="362" r:id="rId12"/>
    <p:sldId id="400" r:id="rId13"/>
    <p:sldId id="363" r:id="rId14"/>
    <p:sldId id="364" r:id="rId15"/>
    <p:sldId id="366" r:id="rId16"/>
    <p:sldId id="367" r:id="rId17"/>
    <p:sldId id="368" r:id="rId18"/>
    <p:sldId id="388" r:id="rId19"/>
    <p:sldId id="389" r:id="rId20"/>
    <p:sldId id="390" r:id="rId21"/>
    <p:sldId id="391" r:id="rId22"/>
    <p:sldId id="392" r:id="rId23"/>
    <p:sldId id="399" r:id="rId24"/>
    <p:sldId id="393" r:id="rId25"/>
    <p:sldId id="394" r:id="rId26"/>
    <p:sldId id="395" r:id="rId27"/>
    <p:sldId id="396" r:id="rId28"/>
    <p:sldId id="397" r:id="rId29"/>
    <p:sldId id="398" r:id="rId30"/>
    <p:sldId id="402" r:id="rId31"/>
    <p:sldId id="403" r:id="rId32"/>
    <p:sldId id="404" r:id="rId33"/>
    <p:sldId id="405" r:id="rId34"/>
    <p:sldId id="406" r:id="rId35"/>
    <p:sldId id="414" r:id="rId36"/>
    <p:sldId id="407" r:id="rId37"/>
    <p:sldId id="411" r:id="rId38"/>
    <p:sldId id="408" r:id="rId39"/>
    <p:sldId id="409" r:id="rId40"/>
    <p:sldId id="410" r:id="rId41"/>
    <p:sldId id="412" r:id="rId42"/>
    <p:sldId id="413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FF66"/>
    <a:srgbClr val="FFCCCC"/>
    <a:srgbClr val="FF99FF"/>
    <a:srgbClr val="CC00CC"/>
    <a:srgbClr val="FF3300"/>
    <a:srgbClr val="0066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653" y="-67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7" Type="http://schemas.openxmlformats.org/officeDocument/2006/relationships/slide" Target="slides/slide42.xml"/><Relationship Id="rId2" Type="http://schemas.openxmlformats.org/officeDocument/2006/relationships/slide" Target="slides/slide6.xml"/><Relationship Id="rId1" Type="http://schemas.openxmlformats.org/officeDocument/2006/relationships/slide" Target="slides/slide1.xml"/><Relationship Id="rId6" Type="http://schemas.openxmlformats.org/officeDocument/2006/relationships/slide" Target="slides/slide35.xml"/><Relationship Id="rId5" Type="http://schemas.openxmlformats.org/officeDocument/2006/relationships/slide" Target="slides/slide34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6.wmf"/><Relationship Id="rId7" Type="http://schemas.openxmlformats.org/officeDocument/2006/relationships/image" Target="../media/image35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3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58.wmf"/><Relationship Id="rId7" Type="http://schemas.openxmlformats.org/officeDocument/2006/relationships/image" Target="../media/image34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75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2.wmf"/><Relationship Id="rId7" Type="http://schemas.openxmlformats.org/officeDocument/2006/relationships/image" Target="../media/image84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3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8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12" Type="http://schemas.openxmlformats.org/officeDocument/2006/relationships/image" Target="../media/image103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11" Type="http://schemas.openxmlformats.org/officeDocument/2006/relationships/image" Target="../media/image102.wmf"/><Relationship Id="rId5" Type="http://schemas.openxmlformats.org/officeDocument/2006/relationships/image" Target="../media/image96.wmf"/><Relationship Id="rId10" Type="http://schemas.openxmlformats.org/officeDocument/2006/relationships/image" Target="../media/image101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5.wmf"/><Relationship Id="rId1" Type="http://schemas.openxmlformats.org/officeDocument/2006/relationships/image" Target="../media/image104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0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6.wmf"/><Relationship Id="rId5" Type="http://schemas.openxmlformats.org/officeDocument/2006/relationships/image" Target="../media/image108.wmf"/><Relationship Id="rId4" Type="http://schemas.openxmlformats.org/officeDocument/2006/relationships/image" Target="../media/image11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19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image" Target="../media/image130.wmf"/><Relationship Id="rId18" Type="http://schemas.openxmlformats.org/officeDocument/2006/relationships/image" Target="../media/image135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12" Type="http://schemas.openxmlformats.org/officeDocument/2006/relationships/image" Target="../media/image101.wmf"/><Relationship Id="rId17" Type="http://schemas.openxmlformats.org/officeDocument/2006/relationships/image" Target="../media/image134.wmf"/><Relationship Id="rId2" Type="http://schemas.openxmlformats.org/officeDocument/2006/relationships/image" Target="../media/image121.wmf"/><Relationship Id="rId16" Type="http://schemas.openxmlformats.org/officeDocument/2006/relationships/image" Target="../media/image133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11" Type="http://schemas.openxmlformats.org/officeDocument/2006/relationships/image" Target="../media/image100.wmf"/><Relationship Id="rId5" Type="http://schemas.openxmlformats.org/officeDocument/2006/relationships/image" Target="../media/image124.wmf"/><Relationship Id="rId15" Type="http://schemas.openxmlformats.org/officeDocument/2006/relationships/image" Target="../media/image132.wmf"/><Relationship Id="rId10" Type="http://schemas.openxmlformats.org/officeDocument/2006/relationships/image" Target="../media/image129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Relationship Id="rId14" Type="http://schemas.openxmlformats.org/officeDocument/2006/relationships/image" Target="../media/image131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13" Type="http://schemas.openxmlformats.org/officeDocument/2006/relationships/image" Target="../media/image144.wmf"/><Relationship Id="rId3" Type="http://schemas.openxmlformats.org/officeDocument/2006/relationships/image" Target="../media/image138.wmf"/><Relationship Id="rId7" Type="http://schemas.openxmlformats.org/officeDocument/2006/relationships/image" Target="../media/image142.wmf"/><Relationship Id="rId12" Type="http://schemas.openxmlformats.org/officeDocument/2006/relationships/image" Target="../media/image101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6" Type="http://schemas.openxmlformats.org/officeDocument/2006/relationships/image" Target="../media/image141.wmf"/><Relationship Id="rId11" Type="http://schemas.openxmlformats.org/officeDocument/2006/relationships/image" Target="../media/image100.wmf"/><Relationship Id="rId5" Type="http://schemas.openxmlformats.org/officeDocument/2006/relationships/image" Target="../media/image140.wmf"/><Relationship Id="rId10" Type="http://schemas.openxmlformats.org/officeDocument/2006/relationships/image" Target="../media/image124.wmf"/><Relationship Id="rId4" Type="http://schemas.openxmlformats.org/officeDocument/2006/relationships/image" Target="../media/image139.wmf"/><Relationship Id="rId9" Type="http://schemas.openxmlformats.org/officeDocument/2006/relationships/image" Target="../media/image123.wmf"/><Relationship Id="rId14" Type="http://schemas.openxmlformats.org/officeDocument/2006/relationships/image" Target="../media/image14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7.wmf"/><Relationship Id="rId1" Type="http://schemas.openxmlformats.org/officeDocument/2006/relationships/image" Target="../media/image146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image" Target="../media/image149.wmf"/><Relationship Id="rId7" Type="http://schemas.openxmlformats.org/officeDocument/2006/relationships/image" Target="../media/image134.wmf"/><Relationship Id="rId2" Type="http://schemas.openxmlformats.org/officeDocument/2006/relationships/image" Target="../media/image127.wmf"/><Relationship Id="rId1" Type="http://schemas.openxmlformats.org/officeDocument/2006/relationships/image" Target="../media/image148.w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4" Type="http://schemas.openxmlformats.org/officeDocument/2006/relationships/image" Target="../media/image11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1.wmf"/><Relationship Id="rId1" Type="http://schemas.openxmlformats.org/officeDocument/2006/relationships/image" Target="../media/image15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7" Type="http://schemas.openxmlformats.org/officeDocument/2006/relationships/image" Target="../media/image158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4" Type="http://schemas.openxmlformats.org/officeDocument/2006/relationships/image" Target="../media/image16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4" Type="http://schemas.openxmlformats.org/officeDocument/2006/relationships/image" Target="../media/image166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wmf"/><Relationship Id="rId13" Type="http://schemas.openxmlformats.org/officeDocument/2006/relationships/image" Target="../media/image171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12" Type="http://schemas.openxmlformats.org/officeDocument/2006/relationships/image" Target="../media/image170.wmf"/><Relationship Id="rId2" Type="http://schemas.openxmlformats.org/officeDocument/2006/relationships/image" Target="../media/image93.wmf"/><Relationship Id="rId16" Type="http://schemas.openxmlformats.org/officeDocument/2006/relationships/image" Target="../media/image174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11" Type="http://schemas.openxmlformats.org/officeDocument/2006/relationships/image" Target="../media/image169.wmf"/><Relationship Id="rId5" Type="http://schemas.openxmlformats.org/officeDocument/2006/relationships/image" Target="../media/image96.wmf"/><Relationship Id="rId15" Type="http://schemas.openxmlformats.org/officeDocument/2006/relationships/image" Target="../media/image173.wmf"/><Relationship Id="rId10" Type="http://schemas.openxmlformats.org/officeDocument/2006/relationships/image" Target="../media/image101.wmf"/><Relationship Id="rId4" Type="http://schemas.openxmlformats.org/officeDocument/2006/relationships/image" Target="../media/image167.wmf"/><Relationship Id="rId9" Type="http://schemas.openxmlformats.org/officeDocument/2006/relationships/image" Target="../media/image100.wmf"/><Relationship Id="rId14" Type="http://schemas.openxmlformats.org/officeDocument/2006/relationships/image" Target="../media/image172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wmf"/><Relationship Id="rId3" Type="http://schemas.openxmlformats.org/officeDocument/2006/relationships/image" Target="../media/image176.wmf"/><Relationship Id="rId7" Type="http://schemas.openxmlformats.org/officeDocument/2006/relationships/image" Target="../media/image180.wmf"/><Relationship Id="rId2" Type="http://schemas.openxmlformats.org/officeDocument/2006/relationships/image" Target="../media/image175.wmf"/><Relationship Id="rId1" Type="http://schemas.openxmlformats.org/officeDocument/2006/relationships/image" Target="../media/image42.wmf"/><Relationship Id="rId6" Type="http://schemas.openxmlformats.org/officeDocument/2006/relationships/image" Target="../media/image179.wmf"/><Relationship Id="rId5" Type="http://schemas.openxmlformats.org/officeDocument/2006/relationships/image" Target="../media/image178.wmf"/><Relationship Id="rId10" Type="http://schemas.openxmlformats.org/officeDocument/2006/relationships/image" Target="../media/image183.wmf"/><Relationship Id="rId4" Type="http://schemas.openxmlformats.org/officeDocument/2006/relationships/image" Target="../media/image177.wmf"/><Relationship Id="rId9" Type="http://schemas.openxmlformats.org/officeDocument/2006/relationships/image" Target="../media/image182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5.wmf"/><Relationship Id="rId1" Type="http://schemas.openxmlformats.org/officeDocument/2006/relationships/image" Target="../media/image184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8.wmf"/><Relationship Id="rId2" Type="http://schemas.openxmlformats.org/officeDocument/2006/relationships/image" Target="../media/image187.wmf"/><Relationship Id="rId1" Type="http://schemas.openxmlformats.org/officeDocument/2006/relationships/image" Target="../media/image186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wmf"/><Relationship Id="rId2" Type="http://schemas.openxmlformats.org/officeDocument/2006/relationships/image" Target="../media/image190.wmf"/><Relationship Id="rId1" Type="http://schemas.openxmlformats.org/officeDocument/2006/relationships/image" Target="../media/image189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wmf"/><Relationship Id="rId2" Type="http://schemas.openxmlformats.org/officeDocument/2006/relationships/image" Target="../media/image193.wmf"/><Relationship Id="rId1" Type="http://schemas.openxmlformats.org/officeDocument/2006/relationships/image" Target="../media/image192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8.wmf"/><Relationship Id="rId2" Type="http://schemas.openxmlformats.org/officeDocument/2006/relationships/image" Target="../media/image187.wmf"/><Relationship Id="rId1" Type="http://schemas.openxmlformats.org/officeDocument/2006/relationships/image" Target="../media/image186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image" Target="../media/image132.wmf"/><Relationship Id="rId3" Type="http://schemas.openxmlformats.org/officeDocument/2006/relationships/image" Target="../media/image195.wmf"/><Relationship Id="rId7" Type="http://schemas.openxmlformats.org/officeDocument/2006/relationships/image" Target="../media/image197.wmf"/><Relationship Id="rId12" Type="http://schemas.openxmlformats.org/officeDocument/2006/relationships/image" Target="../media/image200.wmf"/><Relationship Id="rId2" Type="http://schemas.openxmlformats.org/officeDocument/2006/relationships/image" Target="../media/image93.wmf"/><Relationship Id="rId16" Type="http://schemas.openxmlformats.org/officeDocument/2006/relationships/image" Target="../media/image135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11" Type="http://schemas.openxmlformats.org/officeDocument/2006/relationships/image" Target="../media/image199.wmf"/><Relationship Id="rId5" Type="http://schemas.openxmlformats.org/officeDocument/2006/relationships/image" Target="../media/image96.wmf"/><Relationship Id="rId15" Type="http://schemas.openxmlformats.org/officeDocument/2006/relationships/image" Target="../media/image134.wmf"/><Relationship Id="rId10" Type="http://schemas.openxmlformats.org/officeDocument/2006/relationships/image" Target="../media/image198.wmf"/><Relationship Id="rId4" Type="http://schemas.openxmlformats.org/officeDocument/2006/relationships/image" Target="../media/image196.wmf"/><Relationship Id="rId9" Type="http://schemas.openxmlformats.org/officeDocument/2006/relationships/image" Target="../media/image101.wmf"/><Relationship Id="rId14" Type="http://schemas.openxmlformats.org/officeDocument/2006/relationships/image" Target="../media/image1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7.wmf"/><Relationship Id="rId7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5.wmf"/><Relationship Id="rId9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5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2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2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663FA4-6380-4EF0-8384-E4012C853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24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4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1302AB6-F191-46A7-9A70-5F57BE1A9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9A77B5F-8EEF-4410-B303-54C1C6194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1AEFDF0-52E7-4E06-86CD-36E1F51983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1F6B90B-3815-470D-A49A-A794495886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7CCB5B3-11D8-442C-B854-5D3EB5FC0C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E2F053E-7C1A-4232-A1DA-EADBB4A7F5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E61DE03-6B10-45BB-8FA2-88A2561D8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ABC7C81-7A89-49C7-99BD-FF7F093A6C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08F7584-E56A-42AD-9801-4B40E3B231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0619718-ADF6-4F1A-B15B-5720EFB233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075FAFE-C422-4161-A8CF-EAF7294D8C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3451131-665C-4EF9-82EE-0C2A95EFB0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4.bin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8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60.bin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62.bin"/><Relationship Id="rId5" Type="http://schemas.openxmlformats.org/officeDocument/2006/relationships/image" Target="../media/image37.wmf"/><Relationship Id="rId15" Type="http://schemas.openxmlformats.org/officeDocument/2006/relationships/oleObject" Target="../embeddings/oleObject66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53.wmf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6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12" Type="http://schemas.openxmlformats.org/officeDocument/2006/relationships/oleObject" Target="../embeddings/oleObject77.bin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1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8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Relationship Id="rId14" Type="http://schemas.openxmlformats.org/officeDocument/2006/relationships/oleObject" Target="../embeddings/oleObject7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image" Target="../media/image68.wmf"/><Relationship Id="rId7" Type="http://schemas.openxmlformats.org/officeDocument/2006/relationships/oleObject" Target="../embeddings/oleObject89.bin"/><Relationship Id="rId12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2.bin"/><Relationship Id="rId4" Type="http://schemas.openxmlformats.org/officeDocument/2006/relationships/image" Target="../media/image69.emf"/><Relationship Id="rId9" Type="http://schemas.openxmlformats.org/officeDocument/2006/relationships/oleObject" Target="../embeddings/oleObject9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image" Target="../media/image76.wmf"/><Relationship Id="rId7" Type="http://schemas.openxmlformats.org/officeDocument/2006/relationships/oleObject" Target="../embeddings/oleObject97.bin"/><Relationship Id="rId12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5.bin"/><Relationship Id="rId10" Type="http://schemas.openxmlformats.org/officeDocument/2006/relationships/oleObject" Target="../embeddings/oleObject100.bin"/><Relationship Id="rId4" Type="http://schemas.openxmlformats.org/officeDocument/2006/relationships/image" Target="../media/image77.emf"/><Relationship Id="rId9" Type="http://schemas.openxmlformats.org/officeDocument/2006/relationships/oleObject" Target="../embeddings/oleObject9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0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8.bin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07.bin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7.bin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oleObject" Target="../embeddings/oleObject129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12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3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Relationship Id="rId14" Type="http://schemas.openxmlformats.org/officeDocument/2006/relationships/oleObject" Target="../embeddings/oleObject13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6.bin"/><Relationship Id="rId5" Type="http://schemas.openxmlformats.org/officeDocument/2006/relationships/oleObject" Target="../embeddings/oleObject135.bin"/><Relationship Id="rId10" Type="http://schemas.openxmlformats.org/officeDocument/2006/relationships/oleObject" Target="../embeddings/oleObject140.bin"/><Relationship Id="rId4" Type="http://schemas.openxmlformats.org/officeDocument/2006/relationships/oleObject" Target="../embeddings/oleObject134.bin"/><Relationship Id="rId9" Type="http://schemas.openxmlformats.org/officeDocument/2006/relationships/oleObject" Target="../embeddings/oleObject13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3" Type="http://schemas.openxmlformats.org/officeDocument/2006/relationships/oleObject" Target="../embeddings/oleObject144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146.bin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4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3.bin"/><Relationship Id="rId5" Type="http://schemas.openxmlformats.org/officeDocument/2006/relationships/oleObject" Target="../embeddings/oleObject152.bin"/><Relationship Id="rId4" Type="http://schemas.openxmlformats.org/officeDocument/2006/relationships/oleObject" Target="../embeddings/oleObject15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oleObject" Target="../embeddings/oleObject164.bin"/><Relationship Id="rId18" Type="http://schemas.openxmlformats.org/officeDocument/2006/relationships/oleObject" Target="../embeddings/oleObject169.bin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8.bin"/><Relationship Id="rId12" Type="http://schemas.openxmlformats.org/officeDocument/2006/relationships/oleObject" Target="../embeddings/oleObject163.bin"/><Relationship Id="rId17" Type="http://schemas.openxmlformats.org/officeDocument/2006/relationships/oleObject" Target="../embeddings/oleObject16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7.bin"/><Relationship Id="rId20" Type="http://schemas.openxmlformats.org/officeDocument/2006/relationships/oleObject" Target="../embeddings/oleObject171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57.bin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6.bin"/><Relationship Id="rId15" Type="http://schemas.openxmlformats.org/officeDocument/2006/relationships/oleObject" Target="../embeddings/oleObject166.bin"/><Relationship Id="rId10" Type="http://schemas.openxmlformats.org/officeDocument/2006/relationships/oleObject" Target="../embeddings/oleObject161.bin"/><Relationship Id="rId19" Type="http://schemas.openxmlformats.org/officeDocument/2006/relationships/oleObject" Target="../embeddings/oleObject170.bin"/><Relationship Id="rId4" Type="http://schemas.openxmlformats.org/officeDocument/2006/relationships/oleObject" Target="../embeddings/oleObject155.bin"/><Relationship Id="rId9" Type="http://schemas.openxmlformats.org/officeDocument/2006/relationships/oleObject" Target="../embeddings/oleObject160.bin"/><Relationship Id="rId14" Type="http://schemas.openxmlformats.org/officeDocument/2006/relationships/oleObject" Target="../embeddings/oleObject16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13" Type="http://schemas.openxmlformats.org/officeDocument/2006/relationships/oleObject" Target="../embeddings/oleObject182.bin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6.bin"/><Relationship Id="rId12" Type="http://schemas.openxmlformats.org/officeDocument/2006/relationships/oleObject" Target="../embeddings/oleObject18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5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75.bin"/><Relationship Id="rId11" Type="http://schemas.openxmlformats.org/officeDocument/2006/relationships/oleObject" Target="../embeddings/oleObject180.bin"/><Relationship Id="rId5" Type="http://schemas.openxmlformats.org/officeDocument/2006/relationships/oleObject" Target="../embeddings/oleObject174.bin"/><Relationship Id="rId15" Type="http://schemas.openxmlformats.org/officeDocument/2006/relationships/oleObject" Target="../embeddings/oleObject184.bin"/><Relationship Id="rId10" Type="http://schemas.openxmlformats.org/officeDocument/2006/relationships/oleObject" Target="../embeddings/oleObject179.bin"/><Relationship Id="rId4" Type="http://schemas.openxmlformats.org/officeDocument/2006/relationships/oleObject" Target="../embeddings/oleObject173.bin"/><Relationship Id="rId9" Type="http://schemas.openxmlformats.org/officeDocument/2006/relationships/oleObject" Target="../embeddings/oleObject178.bin"/><Relationship Id="rId14" Type="http://schemas.openxmlformats.org/officeDocument/2006/relationships/oleObject" Target="../embeddings/oleObject18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87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3.bin"/><Relationship Id="rId3" Type="http://schemas.openxmlformats.org/officeDocument/2006/relationships/oleObject" Target="../embeddings/oleObject188.bin"/><Relationship Id="rId7" Type="http://schemas.openxmlformats.org/officeDocument/2006/relationships/oleObject" Target="../embeddings/oleObject1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91.bin"/><Relationship Id="rId5" Type="http://schemas.openxmlformats.org/officeDocument/2006/relationships/oleObject" Target="../embeddings/oleObject190.bin"/><Relationship Id="rId10" Type="http://schemas.openxmlformats.org/officeDocument/2006/relationships/oleObject" Target="../embeddings/oleObject195.bin"/><Relationship Id="rId4" Type="http://schemas.openxmlformats.org/officeDocument/2006/relationships/oleObject" Target="../embeddings/oleObject189.bin"/><Relationship Id="rId9" Type="http://schemas.openxmlformats.org/officeDocument/2006/relationships/oleObject" Target="../embeddings/oleObject19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9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01.bin"/><Relationship Id="rId5" Type="http://schemas.openxmlformats.org/officeDocument/2006/relationships/oleObject" Target="../embeddings/oleObject200.bin"/><Relationship Id="rId4" Type="http://schemas.openxmlformats.org/officeDocument/2006/relationships/oleObject" Target="../embeddings/oleObject199.bin"/><Relationship Id="rId9" Type="http://schemas.openxmlformats.org/officeDocument/2006/relationships/oleObject" Target="../embeddings/oleObject20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08.bin"/><Relationship Id="rId5" Type="http://schemas.openxmlformats.org/officeDocument/2006/relationships/oleObject" Target="../embeddings/oleObject207.bin"/><Relationship Id="rId4" Type="http://schemas.openxmlformats.org/officeDocument/2006/relationships/oleObject" Target="../embeddings/oleObject20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12.bin"/><Relationship Id="rId5" Type="http://schemas.openxmlformats.org/officeDocument/2006/relationships/oleObject" Target="../embeddings/oleObject211.bin"/><Relationship Id="rId4" Type="http://schemas.openxmlformats.org/officeDocument/2006/relationships/oleObject" Target="../embeddings/oleObject21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8.bin"/><Relationship Id="rId13" Type="http://schemas.openxmlformats.org/officeDocument/2006/relationships/oleObject" Target="../embeddings/oleObject223.bin"/><Relationship Id="rId18" Type="http://schemas.openxmlformats.org/officeDocument/2006/relationships/oleObject" Target="../embeddings/oleObject228.bin"/><Relationship Id="rId3" Type="http://schemas.openxmlformats.org/officeDocument/2006/relationships/oleObject" Target="../embeddings/oleObject213.bin"/><Relationship Id="rId7" Type="http://schemas.openxmlformats.org/officeDocument/2006/relationships/oleObject" Target="../embeddings/oleObject217.bin"/><Relationship Id="rId12" Type="http://schemas.openxmlformats.org/officeDocument/2006/relationships/oleObject" Target="../embeddings/oleObject222.bin"/><Relationship Id="rId17" Type="http://schemas.openxmlformats.org/officeDocument/2006/relationships/oleObject" Target="../embeddings/oleObject22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6.bin"/><Relationship Id="rId20" Type="http://schemas.openxmlformats.org/officeDocument/2006/relationships/oleObject" Target="../embeddings/oleObject230.bin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16.bin"/><Relationship Id="rId11" Type="http://schemas.openxmlformats.org/officeDocument/2006/relationships/oleObject" Target="../embeddings/oleObject221.bin"/><Relationship Id="rId5" Type="http://schemas.openxmlformats.org/officeDocument/2006/relationships/oleObject" Target="../embeddings/oleObject215.bin"/><Relationship Id="rId15" Type="http://schemas.openxmlformats.org/officeDocument/2006/relationships/oleObject" Target="../embeddings/oleObject225.bin"/><Relationship Id="rId10" Type="http://schemas.openxmlformats.org/officeDocument/2006/relationships/oleObject" Target="../embeddings/oleObject220.bin"/><Relationship Id="rId19" Type="http://schemas.openxmlformats.org/officeDocument/2006/relationships/oleObject" Target="../embeddings/oleObject229.bin"/><Relationship Id="rId4" Type="http://schemas.openxmlformats.org/officeDocument/2006/relationships/oleObject" Target="../embeddings/oleObject214.bin"/><Relationship Id="rId9" Type="http://schemas.openxmlformats.org/officeDocument/2006/relationships/oleObject" Target="../embeddings/oleObject219.bin"/><Relationship Id="rId14" Type="http://schemas.openxmlformats.org/officeDocument/2006/relationships/oleObject" Target="../embeddings/oleObject224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4.bin"/><Relationship Id="rId13" Type="http://schemas.openxmlformats.org/officeDocument/2006/relationships/oleObject" Target="../embeddings/oleObject239.bin"/><Relationship Id="rId3" Type="http://schemas.openxmlformats.org/officeDocument/2006/relationships/image" Target="../media/image43.wmf"/><Relationship Id="rId7" Type="http://schemas.openxmlformats.org/officeDocument/2006/relationships/oleObject" Target="../embeddings/oleObject233.bin"/><Relationship Id="rId12" Type="http://schemas.openxmlformats.org/officeDocument/2006/relationships/oleObject" Target="../embeddings/oleObject2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32.bin"/><Relationship Id="rId11" Type="http://schemas.openxmlformats.org/officeDocument/2006/relationships/oleObject" Target="../embeddings/oleObject237.bin"/><Relationship Id="rId5" Type="http://schemas.openxmlformats.org/officeDocument/2006/relationships/oleObject" Target="../embeddings/oleObject231.bin"/><Relationship Id="rId15" Type="http://schemas.openxmlformats.org/officeDocument/2006/relationships/oleObject" Target="../embeddings/oleObject241.bin"/><Relationship Id="rId10" Type="http://schemas.openxmlformats.org/officeDocument/2006/relationships/oleObject" Target="../embeddings/oleObject236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235.bin"/><Relationship Id="rId14" Type="http://schemas.openxmlformats.org/officeDocument/2006/relationships/oleObject" Target="../embeddings/oleObject240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24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246.bin"/><Relationship Id="rId4" Type="http://schemas.openxmlformats.org/officeDocument/2006/relationships/oleObject" Target="../embeddings/oleObject24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249.bin"/><Relationship Id="rId4" Type="http://schemas.openxmlformats.org/officeDocument/2006/relationships/oleObject" Target="../embeddings/oleObject24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5" Type="http://schemas.openxmlformats.org/officeDocument/2006/relationships/oleObject" Target="../embeddings/oleObject252.bin"/><Relationship Id="rId4" Type="http://schemas.openxmlformats.org/officeDocument/2006/relationships/oleObject" Target="../embeddings/oleObject25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5" Type="http://schemas.openxmlformats.org/officeDocument/2006/relationships/oleObject" Target="../embeddings/oleObject255.bin"/><Relationship Id="rId4" Type="http://schemas.openxmlformats.org/officeDocument/2006/relationships/oleObject" Target="../embeddings/oleObject254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1.bin"/><Relationship Id="rId13" Type="http://schemas.openxmlformats.org/officeDocument/2006/relationships/oleObject" Target="../embeddings/oleObject266.bin"/><Relationship Id="rId18" Type="http://schemas.openxmlformats.org/officeDocument/2006/relationships/oleObject" Target="../embeddings/oleObject271.bin"/><Relationship Id="rId3" Type="http://schemas.openxmlformats.org/officeDocument/2006/relationships/oleObject" Target="../embeddings/oleObject256.bin"/><Relationship Id="rId7" Type="http://schemas.openxmlformats.org/officeDocument/2006/relationships/oleObject" Target="../embeddings/oleObject260.bin"/><Relationship Id="rId12" Type="http://schemas.openxmlformats.org/officeDocument/2006/relationships/oleObject" Target="../embeddings/oleObject265.bin"/><Relationship Id="rId17" Type="http://schemas.openxmlformats.org/officeDocument/2006/relationships/oleObject" Target="../embeddings/oleObject27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9.bin"/><Relationship Id="rId20" Type="http://schemas.openxmlformats.org/officeDocument/2006/relationships/oleObject" Target="../embeddings/oleObject273.bin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59.bin"/><Relationship Id="rId11" Type="http://schemas.openxmlformats.org/officeDocument/2006/relationships/oleObject" Target="../embeddings/oleObject264.bin"/><Relationship Id="rId5" Type="http://schemas.openxmlformats.org/officeDocument/2006/relationships/oleObject" Target="../embeddings/oleObject258.bin"/><Relationship Id="rId15" Type="http://schemas.openxmlformats.org/officeDocument/2006/relationships/oleObject" Target="../embeddings/oleObject268.bin"/><Relationship Id="rId10" Type="http://schemas.openxmlformats.org/officeDocument/2006/relationships/oleObject" Target="../embeddings/oleObject263.bin"/><Relationship Id="rId19" Type="http://schemas.openxmlformats.org/officeDocument/2006/relationships/oleObject" Target="../embeddings/oleObject272.bin"/><Relationship Id="rId4" Type="http://schemas.openxmlformats.org/officeDocument/2006/relationships/oleObject" Target="../embeddings/oleObject257.bin"/><Relationship Id="rId9" Type="http://schemas.openxmlformats.org/officeDocument/2006/relationships/oleObject" Target="../embeddings/oleObject262.bin"/><Relationship Id="rId14" Type="http://schemas.openxmlformats.org/officeDocument/2006/relationships/oleObject" Target="../embeddings/oleObject26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19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3994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61DE03-6B10-45BB-8FA2-88A2561D886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01975" y="171450"/>
            <a:ext cx="2728913" cy="6794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7"/>
          <p:cNvSpPr>
            <a:spLocks noChangeArrowheads="1"/>
          </p:cNvSpPr>
          <p:nvPr/>
        </p:nvSpPr>
        <p:spPr bwMode="auto">
          <a:xfrm>
            <a:off x="3295650" y="1797050"/>
            <a:ext cx="904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3D view</a:t>
            </a:r>
          </a:p>
        </p:txBody>
      </p:sp>
      <p:grpSp>
        <p:nvGrpSpPr>
          <p:cNvPr id="8205" name="Group 37"/>
          <p:cNvGrpSpPr>
            <a:grpSpLocks/>
          </p:cNvGrpSpPr>
          <p:nvPr/>
        </p:nvGrpSpPr>
        <p:grpSpPr bwMode="auto">
          <a:xfrm>
            <a:off x="4176713" y="4633913"/>
            <a:ext cx="3111500" cy="1808162"/>
            <a:chOff x="2231" y="2815"/>
            <a:chExt cx="1960" cy="1139"/>
          </a:xfrm>
        </p:grpSpPr>
        <p:sp>
          <p:nvSpPr>
            <p:cNvPr id="8218" name="Line 20"/>
            <p:cNvSpPr>
              <a:spLocks noChangeShapeType="1"/>
            </p:cNvSpPr>
            <p:nvPr/>
          </p:nvSpPr>
          <p:spPr bwMode="auto">
            <a:xfrm flipH="1" flipV="1">
              <a:off x="2323" y="3072"/>
              <a:ext cx="0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1"/>
            <p:cNvSpPr>
              <a:spLocks noChangeShapeType="1"/>
            </p:cNvSpPr>
            <p:nvPr/>
          </p:nvSpPr>
          <p:spPr bwMode="auto">
            <a:xfrm rot="5400000" flipH="1" flipV="1">
              <a:off x="3146" y="3039"/>
              <a:ext cx="0" cy="1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2"/>
            <p:cNvSpPr>
              <a:spLocks/>
            </p:cNvSpPr>
            <p:nvPr/>
          </p:nvSpPr>
          <p:spPr bwMode="auto">
            <a:xfrm>
              <a:off x="2622" y="3726"/>
              <a:ext cx="27" cy="103"/>
            </a:xfrm>
            <a:custGeom>
              <a:avLst/>
              <a:gdLst>
                <a:gd name="T0" fmla="*/ 0 w 35"/>
                <a:gd name="T1" fmla="*/ 0 h 166"/>
                <a:gd name="T2" fmla="*/ 9 w 35"/>
                <a:gd name="T3" fmla="*/ 6 h 166"/>
                <a:gd name="T4" fmla="*/ 7 w 35"/>
                <a:gd name="T5" fmla="*/ 1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 rot="5400000" flipH="1" flipV="1">
              <a:off x="2620" y="2903"/>
              <a:ext cx="666" cy="1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8"/>
            <p:cNvSpPr>
              <a:spLocks noChangeShapeType="1"/>
            </p:cNvSpPr>
            <p:nvPr/>
          </p:nvSpPr>
          <p:spPr bwMode="auto">
            <a:xfrm flipV="1">
              <a:off x="3381" y="3184"/>
              <a:ext cx="198" cy="11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5" name="Object 29"/>
            <p:cNvGraphicFramePr>
              <a:graphicFrameLocks noChangeAspect="1"/>
            </p:cNvGraphicFramePr>
            <p:nvPr/>
          </p:nvGraphicFramePr>
          <p:xfrm>
            <a:off x="3641" y="2965"/>
            <a:ext cx="231" cy="293"/>
          </p:xfrm>
          <a:graphic>
            <a:graphicData uri="http://schemas.openxmlformats.org/presentationml/2006/ole">
              <p:oleObj spid="_x0000_s8195" name="Equation" r:id="rId3" imgW="190440" imgH="241200" progId="Equation.DSMT4">
                <p:embed/>
              </p:oleObj>
            </a:graphicData>
          </a:graphic>
        </p:graphicFrame>
        <p:sp>
          <p:nvSpPr>
            <p:cNvPr id="8223" name="Line 30"/>
            <p:cNvSpPr>
              <a:spLocks noChangeShapeType="1"/>
            </p:cNvSpPr>
            <p:nvPr/>
          </p:nvSpPr>
          <p:spPr bwMode="auto">
            <a:xfrm flipH="1" flipV="1">
              <a:off x="3267" y="3105"/>
              <a:ext cx="106" cy="18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6" name="Object 31"/>
            <p:cNvGraphicFramePr>
              <a:graphicFrameLocks noChangeAspect="1"/>
            </p:cNvGraphicFramePr>
            <p:nvPr/>
          </p:nvGraphicFramePr>
          <p:xfrm>
            <a:off x="2985" y="2856"/>
            <a:ext cx="239" cy="269"/>
          </p:xfrm>
          <a:graphic>
            <a:graphicData uri="http://schemas.openxmlformats.org/presentationml/2006/ole">
              <p:oleObj spid="_x0000_s8196" name="Equation" r:id="rId4" imgW="203040" imgH="228600" progId="Equation.DSMT4">
                <p:embed/>
              </p:oleObj>
            </a:graphicData>
          </a:graphic>
        </p:graphicFrame>
      </p:grpSp>
      <p:sp>
        <p:nvSpPr>
          <p:cNvPr id="8206" name="Rectangle 33"/>
          <p:cNvSpPr>
            <a:spLocks noChangeArrowheads="1"/>
          </p:cNvSpPr>
          <p:nvPr/>
        </p:nvSpPr>
        <p:spPr bwMode="auto">
          <a:xfrm>
            <a:off x="2319338" y="5411788"/>
            <a:ext cx="9991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Top </a:t>
            </a:r>
            <a:r>
              <a:rPr lang="en-US" sz="2000" b="0" dirty="0">
                <a:solidFill>
                  <a:srgbClr val="0000FF"/>
                </a:solidFill>
              </a:rPr>
              <a:t>view</a:t>
            </a:r>
          </a:p>
        </p:txBody>
      </p:sp>
      <p:sp>
        <p:nvSpPr>
          <p:cNvPr id="8207" name="Rectangle 40"/>
          <p:cNvSpPr>
            <a:spLocks noChangeArrowheads="1"/>
          </p:cNvSpPr>
          <p:nvPr/>
        </p:nvSpPr>
        <p:spPr bwMode="auto">
          <a:xfrm>
            <a:off x="257175" y="2428875"/>
            <a:ext cx="29305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upward-going </a:t>
            </a:r>
            <a:r>
              <a:rPr lang="en-US" sz="2000" b="0" dirty="0" err="1">
                <a:solidFill>
                  <a:srgbClr val="0000FF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plane wave inside the layer is shown here.</a:t>
            </a:r>
          </a:p>
        </p:txBody>
      </p:sp>
      <p:pic>
        <p:nvPicPr>
          <p:cNvPr id="8208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65700" y="5886450"/>
            <a:ext cx="4191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43425" y="5324475"/>
            <a:ext cx="53657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06886" y="557348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PW</a:t>
            </a:r>
            <a:endParaRPr lang="en-US" b="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569380" y="979494"/>
            <a:ext cx="3947886" cy="2870194"/>
            <a:chOff x="3569380" y="979494"/>
            <a:chExt cx="3947886" cy="2870194"/>
          </a:xfrm>
        </p:grpSpPr>
        <p:sp>
          <p:nvSpPr>
            <p:cNvPr id="8224" name="Line 8"/>
            <p:cNvSpPr>
              <a:spLocks noChangeShapeType="1"/>
            </p:cNvSpPr>
            <p:nvPr/>
          </p:nvSpPr>
          <p:spPr bwMode="auto">
            <a:xfrm flipH="1" flipV="1">
              <a:off x="5240338" y="1341438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9"/>
            <p:cNvSpPr>
              <a:spLocks noChangeShapeType="1"/>
            </p:cNvSpPr>
            <p:nvPr/>
          </p:nvSpPr>
          <p:spPr bwMode="auto">
            <a:xfrm rot="5400000" flipH="1" flipV="1">
              <a:off x="6213475" y="1622425"/>
              <a:ext cx="0" cy="1946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13"/>
            <p:cNvSpPr>
              <a:spLocks noChangeShapeType="1"/>
            </p:cNvSpPr>
            <p:nvPr/>
          </p:nvSpPr>
          <p:spPr bwMode="auto">
            <a:xfrm rot="16200000" flipH="1">
              <a:off x="5557838" y="2259013"/>
              <a:ext cx="1252538" cy="1914525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14"/>
            <p:cNvSpPr>
              <a:spLocks noChangeShapeType="1"/>
            </p:cNvSpPr>
            <p:nvPr/>
          </p:nvSpPr>
          <p:spPr bwMode="auto">
            <a:xfrm rot="5400000">
              <a:off x="4106863" y="2349500"/>
              <a:ext cx="876300" cy="1366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17"/>
            <p:cNvSpPr>
              <a:spLocks noChangeShapeType="1"/>
            </p:cNvSpPr>
            <p:nvPr/>
          </p:nvSpPr>
          <p:spPr bwMode="auto">
            <a:xfrm flipV="1">
              <a:off x="6251575" y="3124200"/>
              <a:ext cx="312738" cy="1555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18"/>
            <p:cNvSpPr>
              <a:spLocks noChangeShapeType="1"/>
            </p:cNvSpPr>
            <p:nvPr/>
          </p:nvSpPr>
          <p:spPr bwMode="auto">
            <a:xfrm>
              <a:off x="6261100" y="3287713"/>
              <a:ext cx="241300" cy="46831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4" name="Object 41"/>
            <p:cNvGraphicFramePr>
              <a:graphicFrameLocks noChangeAspect="1"/>
            </p:cNvGraphicFramePr>
            <p:nvPr/>
          </p:nvGraphicFramePr>
          <p:xfrm>
            <a:off x="7245350" y="3252788"/>
            <a:ext cx="252413" cy="404812"/>
          </p:xfrm>
          <a:graphic>
            <a:graphicData uri="http://schemas.openxmlformats.org/presentationml/2006/ole">
              <p:oleObj spid="_x0000_s8194" name="Equation" r:id="rId7" imgW="126720" imgH="203040" progId="Equation.DSMT4">
                <p:embed/>
              </p:oleObj>
            </a:graphicData>
          </a:graphic>
        </p:graphicFrame>
        <p:pic>
          <p:nvPicPr>
            <p:cNvPr id="8214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73850" y="2846388"/>
              <a:ext cx="354013" cy="430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7" name="Picture 1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832475" y="3384550"/>
              <a:ext cx="32861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TextBox 38"/>
            <p:cNvSpPr txBox="1"/>
            <p:nvPr/>
          </p:nvSpPr>
          <p:spPr>
            <a:xfrm>
              <a:off x="5127172" y="308065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/>
                <a:t>PW</a:t>
              </a:r>
              <a:endParaRPr lang="en-US" b="0" dirty="0"/>
            </a:p>
          </p:txBody>
        </p:sp>
        <p:graphicFrame>
          <p:nvGraphicFramePr>
            <p:cNvPr id="41" name="Object 72"/>
            <p:cNvGraphicFramePr>
              <a:graphicFrameLocks noChangeAspect="1"/>
            </p:cNvGraphicFramePr>
            <p:nvPr/>
          </p:nvGraphicFramePr>
          <p:xfrm>
            <a:off x="3569380" y="3459389"/>
            <a:ext cx="231775" cy="254000"/>
          </p:xfrm>
          <a:graphic>
            <a:graphicData uri="http://schemas.openxmlformats.org/presentationml/2006/ole">
              <p:oleObj spid="_x0000_s8197" name="Equation" r:id="rId10" imgW="126720" imgH="139680" progId="Equation.DSMT4">
                <p:embed/>
              </p:oleObj>
            </a:graphicData>
          </a:graphic>
        </p:graphicFrame>
        <p:graphicFrame>
          <p:nvGraphicFramePr>
            <p:cNvPr id="42" name="Object 73"/>
            <p:cNvGraphicFramePr>
              <a:graphicFrameLocks noChangeAspect="1"/>
            </p:cNvGraphicFramePr>
            <p:nvPr/>
          </p:nvGraphicFramePr>
          <p:xfrm>
            <a:off x="7302953" y="2475140"/>
            <a:ext cx="214313" cy="252413"/>
          </p:xfrm>
          <a:graphic>
            <a:graphicData uri="http://schemas.openxmlformats.org/presentationml/2006/ole">
              <p:oleObj spid="_x0000_s8198" name="Equation" r:id="rId11" imgW="139680" imgH="164880" progId="Equation.DSMT4">
                <p:embed/>
              </p:oleObj>
            </a:graphicData>
          </a:graphic>
        </p:graphicFrame>
        <p:graphicFrame>
          <p:nvGraphicFramePr>
            <p:cNvPr id="43" name="Object 86"/>
            <p:cNvGraphicFramePr>
              <a:graphicFrameLocks noChangeAspect="1"/>
            </p:cNvGraphicFramePr>
            <p:nvPr/>
          </p:nvGraphicFramePr>
          <p:xfrm>
            <a:off x="5129339" y="979494"/>
            <a:ext cx="293688" cy="239712"/>
          </p:xfrm>
          <a:graphic>
            <a:graphicData uri="http://schemas.openxmlformats.org/presentationml/2006/ole">
              <p:oleObj spid="_x0000_s8199" name="Equation" r:id="rId12" imgW="126720" imgH="126720" progId="Equation.DSMT4">
                <p:embed/>
              </p:oleObj>
            </a:graphicData>
          </a:graphic>
        </p:graphicFrame>
      </p:grpSp>
      <p:graphicFrame>
        <p:nvGraphicFramePr>
          <p:cNvPr id="2" name="Object 72"/>
          <p:cNvGraphicFramePr>
            <a:graphicFrameLocks noChangeAspect="1"/>
          </p:cNvGraphicFramePr>
          <p:nvPr/>
        </p:nvGraphicFramePr>
        <p:xfrm>
          <a:off x="7052128" y="6169707"/>
          <a:ext cx="231775" cy="254000"/>
        </p:xfrm>
        <a:graphic>
          <a:graphicData uri="http://schemas.openxmlformats.org/presentationml/2006/ole">
            <p:oleObj spid="_x0000_s8200" name="Equation" r:id="rId13" imgW="126720" imgH="139680" progId="Equation.DSMT4">
              <p:embed/>
            </p:oleObj>
          </a:graphicData>
        </a:graphic>
      </p:graphicFrame>
      <p:graphicFrame>
        <p:nvGraphicFramePr>
          <p:cNvPr id="3" name="Object 73"/>
          <p:cNvGraphicFramePr>
            <a:graphicFrameLocks noChangeAspect="1"/>
          </p:cNvGraphicFramePr>
          <p:nvPr/>
        </p:nvGraphicFramePr>
        <p:xfrm>
          <a:off x="4232729" y="4662941"/>
          <a:ext cx="214313" cy="252412"/>
        </p:xfrm>
        <a:graphic>
          <a:graphicData uri="http://schemas.openxmlformats.org/presentationml/2006/ole">
            <p:oleObj spid="_x0000_s8201" name="Equation" r:id="rId14" imgW="139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7286" y="142647"/>
            <a:ext cx="5693229" cy="7445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 (cont.)</a:t>
            </a:r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7"/>
          <p:cNvSpPr>
            <a:spLocks noChangeArrowheads="1"/>
          </p:cNvSpPr>
          <p:nvPr/>
        </p:nvSpPr>
        <p:spPr bwMode="auto">
          <a:xfrm>
            <a:off x="1279524" y="1328057"/>
            <a:ext cx="1082675" cy="28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9218" name="Object 32"/>
          <p:cNvGraphicFramePr>
            <a:graphicFrameLocks noChangeAspect="1"/>
          </p:cNvGraphicFramePr>
          <p:nvPr/>
        </p:nvGraphicFramePr>
        <p:xfrm>
          <a:off x="1465263" y="1793875"/>
          <a:ext cx="5802312" cy="990600"/>
        </p:xfrm>
        <a:graphic>
          <a:graphicData uri="http://schemas.openxmlformats.org/presentationml/2006/ole">
            <p:oleObj spid="_x0000_s9218" name="Equation" r:id="rId3" imgW="2831760" imgH="482400" progId="Equation.DSMT4">
              <p:embed/>
            </p:oleObj>
          </a:graphicData>
        </a:graphic>
      </p:graphicFrame>
      <p:sp>
        <p:nvSpPr>
          <p:cNvPr id="9228" name="Rectangle 35"/>
          <p:cNvSpPr>
            <a:spLocks noChangeArrowheads="1"/>
          </p:cNvSpPr>
          <p:nvPr/>
        </p:nvSpPr>
        <p:spPr bwMode="auto">
          <a:xfrm>
            <a:off x="1826079" y="3189514"/>
            <a:ext cx="655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9229" name="Text Box 36"/>
          <p:cNvSpPr txBox="1">
            <a:spLocks noChangeArrowheads="1"/>
          </p:cNvSpPr>
          <p:nvPr/>
        </p:nvSpPr>
        <p:spPr bwMode="auto">
          <a:xfrm>
            <a:off x="5381624" y="3389313"/>
            <a:ext cx="3457575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Note: These unit vectors depend on the values of </a:t>
            </a:r>
            <a:r>
              <a:rPr lang="en-US" b="0" dirty="0" smtClean="0">
                <a:solidFill>
                  <a:srgbClr val="0000FF"/>
                </a:solidFill>
              </a:rPr>
              <a:t>(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b="0" i="1" baseline="-25000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</a:rPr>
              <a:t> k</a:t>
            </a:r>
            <a:r>
              <a:rPr lang="en-US" sz="2000" b="0" i="1" baseline="-25000" dirty="0" smtClean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b="0" dirty="0" smtClean="0">
                <a:solidFill>
                  <a:srgbClr val="0000FF"/>
                </a:solidFill>
              </a:rPr>
              <a:t>).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9219" name="Object 53"/>
          <p:cNvGraphicFramePr>
            <a:graphicFrameLocks noChangeAspect="1"/>
          </p:cNvGraphicFramePr>
          <p:nvPr/>
        </p:nvGraphicFramePr>
        <p:xfrm>
          <a:off x="2420938" y="3585481"/>
          <a:ext cx="1119187" cy="442913"/>
        </p:xfrm>
        <a:graphic>
          <a:graphicData uri="http://schemas.openxmlformats.org/presentationml/2006/ole">
            <p:oleObj spid="_x0000_s9219" name="Equation" r:id="rId4" imgW="545760" imgH="215640" progId="Equation.DSMT4">
              <p:embed/>
            </p:oleObj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406423" y="4339997"/>
            <a:ext cx="4457700" cy="2222500"/>
            <a:chOff x="2297566" y="4503283"/>
            <a:chExt cx="4457700" cy="2222500"/>
          </a:xfrm>
        </p:grpSpPr>
        <p:sp>
          <p:nvSpPr>
            <p:cNvPr id="9230" name="Rectangle 52"/>
            <p:cNvSpPr>
              <a:spLocks noChangeArrowheads="1"/>
            </p:cNvSpPr>
            <p:nvPr/>
          </p:nvSpPr>
          <p:spPr bwMode="auto">
            <a:xfrm>
              <a:off x="2297566" y="4503283"/>
              <a:ext cx="4457700" cy="22225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31" name="Group 51"/>
            <p:cNvGrpSpPr>
              <a:grpSpLocks/>
            </p:cNvGrpSpPr>
            <p:nvPr/>
          </p:nvGrpSpPr>
          <p:grpSpPr bwMode="auto">
            <a:xfrm>
              <a:off x="2954338" y="5048250"/>
              <a:ext cx="2687637" cy="1254125"/>
              <a:chOff x="2075" y="3160"/>
              <a:chExt cx="1693" cy="790"/>
            </a:xfrm>
          </p:grpSpPr>
          <p:sp>
            <p:nvSpPr>
              <p:cNvPr id="9237" name="Line 38"/>
              <p:cNvSpPr>
                <a:spLocks noChangeShapeType="1"/>
              </p:cNvSpPr>
              <p:nvPr/>
            </p:nvSpPr>
            <p:spPr bwMode="auto">
              <a:xfrm flipH="1" flipV="1">
                <a:off x="2075" y="3160"/>
                <a:ext cx="0" cy="7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Line 39"/>
              <p:cNvSpPr>
                <a:spLocks noChangeShapeType="1"/>
              </p:cNvSpPr>
              <p:nvPr/>
            </p:nvSpPr>
            <p:spPr bwMode="auto">
              <a:xfrm rot="5400000" flipH="1" flipV="1">
                <a:off x="2922" y="3103"/>
                <a:ext cx="0" cy="16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Freeform 40"/>
              <p:cNvSpPr>
                <a:spLocks/>
              </p:cNvSpPr>
              <p:nvPr/>
            </p:nvSpPr>
            <p:spPr bwMode="auto">
              <a:xfrm>
                <a:off x="2374" y="3814"/>
                <a:ext cx="27" cy="103"/>
              </a:xfrm>
              <a:custGeom>
                <a:avLst/>
                <a:gdLst>
                  <a:gd name="T0" fmla="*/ 0 w 35"/>
                  <a:gd name="T1" fmla="*/ 0 h 166"/>
                  <a:gd name="T2" fmla="*/ 9 w 35"/>
                  <a:gd name="T3" fmla="*/ 6 h 166"/>
                  <a:gd name="T4" fmla="*/ 7 w 35"/>
                  <a:gd name="T5" fmla="*/ 16 h 166"/>
                  <a:gd name="T6" fmla="*/ 0 60000 65536"/>
                  <a:gd name="T7" fmla="*/ 0 60000 65536"/>
                  <a:gd name="T8" fmla="*/ 0 60000 65536"/>
                  <a:gd name="T9" fmla="*/ 0 w 35"/>
                  <a:gd name="T10" fmla="*/ 0 h 166"/>
                  <a:gd name="T11" fmla="*/ 35 w 35"/>
                  <a:gd name="T12" fmla="*/ 166 h 1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" h="166">
                    <a:moveTo>
                      <a:pt x="0" y="0"/>
                    </a:moveTo>
                    <a:cubicBezTo>
                      <a:pt x="13" y="17"/>
                      <a:pt x="27" y="35"/>
                      <a:pt x="31" y="63"/>
                    </a:cubicBezTo>
                    <a:cubicBezTo>
                      <a:pt x="35" y="91"/>
                      <a:pt x="25" y="149"/>
                      <a:pt x="24" y="16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44"/>
              <p:cNvSpPr>
                <a:spLocks noChangeShapeType="1"/>
              </p:cNvSpPr>
              <p:nvPr/>
            </p:nvSpPr>
            <p:spPr bwMode="auto">
              <a:xfrm rot="5400000" flipH="1" flipV="1">
                <a:off x="2372" y="2991"/>
                <a:ext cx="666" cy="124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Line 46"/>
              <p:cNvSpPr>
                <a:spLocks noChangeShapeType="1"/>
              </p:cNvSpPr>
              <p:nvPr/>
            </p:nvSpPr>
            <p:spPr bwMode="auto">
              <a:xfrm flipV="1">
                <a:off x="3012" y="3345"/>
                <a:ext cx="198" cy="113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Line 48"/>
              <p:cNvSpPr>
                <a:spLocks noChangeShapeType="1"/>
              </p:cNvSpPr>
              <p:nvPr/>
            </p:nvSpPr>
            <p:spPr bwMode="auto">
              <a:xfrm flipH="1" flipV="1">
                <a:off x="2892" y="3273"/>
                <a:ext cx="106" cy="189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9232" name="Picture 4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97275" y="5892800"/>
              <a:ext cx="419100" cy="44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5" name="Picture 4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00588" y="5397500"/>
              <a:ext cx="273050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6" name="Picture 5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00525" y="4546600"/>
              <a:ext cx="24606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20" name="Object 27"/>
            <p:cNvGraphicFramePr>
              <a:graphicFrameLocks noChangeAspect="1"/>
            </p:cNvGraphicFramePr>
            <p:nvPr/>
          </p:nvGraphicFramePr>
          <p:xfrm>
            <a:off x="5097463" y="4897438"/>
            <a:ext cx="311150" cy="468312"/>
          </p:xfrm>
          <a:graphic>
            <a:graphicData uri="http://schemas.openxmlformats.org/presentationml/2006/ole">
              <p:oleObj spid="_x0000_s9220" name="Equation" r:id="rId8" imgW="152280" imgH="228600" progId="Equation.DSMT4">
                <p:embed/>
              </p:oleObj>
            </a:graphicData>
          </a:graphic>
        </p:graphicFrame>
        <p:graphicFrame>
          <p:nvGraphicFramePr>
            <p:cNvPr id="2" name="Object 72"/>
            <p:cNvGraphicFramePr>
              <a:graphicFrameLocks noChangeAspect="1"/>
            </p:cNvGraphicFramePr>
            <p:nvPr/>
          </p:nvGraphicFramePr>
          <p:xfrm>
            <a:off x="5810703" y="6190797"/>
            <a:ext cx="231775" cy="254000"/>
          </p:xfrm>
          <a:graphic>
            <a:graphicData uri="http://schemas.openxmlformats.org/presentationml/2006/ole">
              <p:oleObj spid="_x0000_s9221" name="Equation" r:id="rId9" imgW="126720" imgH="139680" progId="Equation.DSMT4">
                <p:embed/>
              </p:oleObj>
            </a:graphicData>
          </a:graphic>
        </p:graphicFrame>
        <p:graphicFrame>
          <p:nvGraphicFramePr>
            <p:cNvPr id="9222" name="Object 73"/>
            <p:cNvGraphicFramePr>
              <a:graphicFrameLocks noChangeAspect="1"/>
            </p:cNvGraphicFramePr>
            <p:nvPr/>
          </p:nvGraphicFramePr>
          <p:xfrm>
            <a:off x="2838901" y="4662488"/>
            <a:ext cx="214313" cy="252412"/>
          </p:xfrm>
          <a:graphic>
            <a:graphicData uri="http://schemas.openxmlformats.org/presentationml/2006/ole">
              <p:oleObj spid="_x0000_s9222" name="Equation" r:id="rId10" imgW="13968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4" name="Rectangle 9"/>
          <p:cNvSpPr>
            <a:spLocks noChangeArrowheads="1"/>
          </p:cNvSpPr>
          <p:nvPr/>
        </p:nvSpPr>
        <p:spPr bwMode="auto">
          <a:xfrm>
            <a:off x="1271588" y="1744663"/>
            <a:ext cx="4327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the 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plane wave, we then have</a:t>
            </a:r>
          </a:p>
        </p:txBody>
      </p:sp>
      <p:graphicFrame>
        <p:nvGraphicFramePr>
          <p:cNvPr id="10242" name="Object 10"/>
          <p:cNvGraphicFramePr>
            <a:graphicFrameLocks noChangeAspect="1"/>
          </p:cNvGraphicFramePr>
          <p:nvPr/>
        </p:nvGraphicFramePr>
        <p:xfrm>
          <a:off x="2224088" y="2347913"/>
          <a:ext cx="1444625" cy="1114425"/>
        </p:xfrm>
        <a:graphic>
          <a:graphicData uri="http://schemas.openxmlformats.org/presentationml/2006/ole">
            <p:oleObj spid="_x0000_s10242" name="Equation" r:id="rId3" imgW="622080" imgH="482400" progId="Equation.DSMT4">
              <p:embed/>
            </p:oleObj>
          </a:graphicData>
        </a:graphic>
      </p:graphicFrame>
      <p:sp>
        <p:nvSpPr>
          <p:cNvPr id="10255" name="TextBox 9"/>
          <p:cNvSpPr txBox="1">
            <a:spLocks noChangeArrowheads="1"/>
          </p:cNvSpPr>
          <p:nvPr/>
        </p:nvSpPr>
        <p:spPr bwMode="auto">
          <a:xfrm>
            <a:off x="4381500" y="2565400"/>
            <a:ext cx="38989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The “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/>
              <a:t>” subscript means “transverse (perpendicular) to the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 direction.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28807" y="197075"/>
            <a:ext cx="5312229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TM</a:t>
            </a:r>
            <a:r>
              <a:rPr lang="en-US" sz="3600" i="1" kern="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z</a:t>
            </a: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PW (cont.)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100388" y="4411663"/>
            <a:ext cx="3111500" cy="1808162"/>
            <a:chOff x="3100388" y="4411663"/>
            <a:chExt cx="3111500" cy="1808162"/>
          </a:xfrm>
        </p:grpSpPr>
        <p:sp>
          <p:nvSpPr>
            <p:cNvPr id="10258" name="Line 20"/>
            <p:cNvSpPr>
              <a:spLocks noChangeShapeType="1"/>
            </p:cNvSpPr>
            <p:nvPr/>
          </p:nvSpPr>
          <p:spPr bwMode="auto">
            <a:xfrm flipH="1" flipV="1">
              <a:off x="3246438" y="4819650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21"/>
            <p:cNvSpPr>
              <a:spLocks noChangeShapeType="1"/>
            </p:cNvSpPr>
            <p:nvPr/>
          </p:nvSpPr>
          <p:spPr bwMode="auto">
            <a:xfrm rot="5400000" flipH="1" flipV="1">
              <a:off x="4552951" y="4767263"/>
              <a:ext cx="0" cy="261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2"/>
            <p:cNvSpPr>
              <a:spLocks/>
            </p:cNvSpPr>
            <p:nvPr/>
          </p:nvSpPr>
          <p:spPr bwMode="auto">
            <a:xfrm>
              <a:off x="3721101" y="5857875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22496951 w 35"/>
                <a:gd name="T3" fmla="*/ 14553552 h 166"/>
                <a:gd name="T4" fmla="*/ 17997558 w 35"/>
                <a:gd name="T5" fmla="*/ 3880947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3" name="Object 37"/>
            <p:cNvGraphicFramePr>
              <a:graphicFrameLocks noChangeAspect="1"/>
            </p:cNvGraphicFramePr>
            <p:nvPr/>
          </p:nvGraphicFramePr>
          <p:xfrm>
            <a:off x="3889376" y="5664200"/>
            <a:ext cx="419100" cy="441325"/>
          </p:xfrm>
          <a:graphic>
            <a:graphicData uri="http://schemas.openxmlformats.org/presentationml/2006/ole">
              <p:oleObj spid="_x0000_s10243" name="Equation" r:id="rId4" imgW="228600" imgH="241200" progId="Equation.DSMT4">
                <p:embed/>
              </p:oleObj>
            </a:graphicData>
          </a:graphic>
        </p:graphicFrame>
        <p:graphicFrame>
          <p:nvGraphicFramePr>
            <p:cNvPr id="10244" name="Object 38"/>
            <p:cNvGraphicFramePr>
              <a:graphicFrameLocks noChangeAspect="1"/>
            </p:cNvGraphicFramePr>
            <p:nvPr/>
          </p:nvGraphicFramePr>
          <p:xfrm>
            <a:off x="5948363" y="5930900"/>
            <a:ext cx="263525" cy="288925"/>
          </p:xfrm>
          <a:graphic>
            <a:graphicData uri="http://schemas.openxmlformats.org/presentationml/2006/ole">
              <p:oleObj spid="_x0000_s10244" name="Equation" r:id="rId5" imgW="126720" imgH="139680" progId="Equation.DSMT4">
                <p:embed/>
              </p:oleObj>
            </a:graphicData>
          </a:graphic>
        </p:graphicFrame>
        <p:sp>
          <p:nvSpPr>
            <p:cNvPr id="10261" name="Line 26"/>
            <p:cNvSpPr>
              <a:spLocks noChangeShapeType="1"/>
            </p:cNvSpPr>
            <p:nvPr/>
          </p:nvSpPr>
          <p:spPr bwMode="auto">
            <a:xfrm rot="5400000" flipH="1" flipV="1">
              <a:off x="3773488" y="4322763"/>
              <a:ext cx="1230312" cy="2259013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5" name="Object 40"/>
            <p:cNvGraphicFramePr>
              <a:graphicFrameLocks noChangeAspect="1"/>
            </p:cNvGraphicFramePr>
            <p:nvPr/>
          </p:nvGraphicFramePr>
          <p:xfrm>
            <a:off x="3100388" y="4411663"/>
            <a:ext cx="265113" cy="312737"/>
          </p:xfrm>
          <a:graphic>
            <a:graphicData uri="http://schemas.openxmlformats.org/presentationml/2006/ole">
              <p:oleObj spid="_x0000_s10245" name="Equation" r:id="rId6" imgW="139680" imgH="164880" progId="Equation.DSMT4">
                <p:embed/>
              </p:oleObj>
            </a:graphicData>
          </a:graphic>
        </p:graphicFrame>
        <p:sp>
          <p:nvSpPr>
            <p:cNvPr id="10262" name="Line 28"/>
            <p:cNvSpPr>
              <a:spLocks noChangeShapeType="1"/>
            </p:cNvSpPr>
            <p:nvPr/>
          </p:nvSpPr>
          <p:spPr bwMode="auto">
            <a:xfrm flipV="1">
              <a:off x="4926013" y="4997450"/>
              <a:ext cx="314325" cy="1793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6" name="Object 41"/>
            <p:cNvGraphicFramePr>
              <a:graphicFrameLocks noChangeAspect="1"/>
            </p:cNvGraphicFramePr>
            <p:nvPr/>
          </p:nvGraphicFramePr>
          <p:xfrm>
            <a:off x="5189538" y="5127625"/>
            <a:ext cx="366713" cy="465137"/>
          </p:xfrm>
          <a:graphic>
            <a:graphicData uri="http://schemas.openxmlformats.org/presentationml/2006/ole">
              <p:oleObj spid="_x0000_s10246" name="Equation" r:id="rId7" imgW="190440" imgH="241200" progId="Equation.DSMT4">
                <p:embed/>
              </p:oleObj>
            </a:graphicData>
          </a:graphic>
        </p:graphicFrame>
        <p:sp>
          <p:nvSpPr>
            <p:cNvPr id="10263" name="Line 30"/>
            <p:cNvSpPr>
              <a:spLocks noChangeShapeType="1"/>
            </p:cNvSpPr>
            <p:nvPr/>
          </p:nvSpPr>
          <p:spPr bwMode="auto">
            <a:xfrm flipH="1" flipV="1">
              <a:off x="4745038" y="4872038"/>
              <a:ext cx="168275" cy="3000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7" name="Object 42"/>
            <p:cNvGraphicFramePr>
              <a:graphicFrameLocks noChangeAspect="1"/>
            </p:cNvGraphicFramePr>
            <p:nvPr/>
          </p:nvGraphicFramePr>
          <p:xfrm>
            <a:off x="4297363" y="4476750"/>
            <a:ext cx="379413" cy="427037"/>
          </p:xfrm>
          <a:graphic>
            <a:graphicData uri="http://schemas.openxmlformats.org/presentationml/2006/ole">
              <p:oleObj spid="_x0000_s10247" name="Equation" r:id="rId8" imgW="203040" imgH="228600" progId="Equation.DSMT4">
                <p:embed/>
              </p:oleObj>
            </a:graphicData>
          </a:graphic>
        </p:graphicFrame>
        <p:graphicFrame>
          <p:nvGraphicFramePr>
            <p:cNvPr id="10248" name="Object 24"/>
            <p:cNvGraphicFramePr>
              <a:graphicFrameLocks noChangeAspect="1"/>
            </p:cNvGraphicFramePr>
            <p:nvPr/>
          </p:nvGraphicFramePr>
          <p:xfrm>
            <a:off x="5653088" y="4451350"/>
            <a:ext cx="319087" cy="465138"/>
          </p:xfrm>
          <a:graphic>
            <a:graphicData uri="http://schemas.openxmlformats.org/presentationml/2006/ole">
              <p:oleObj spid="_x0000_s10248" name="Equation" r:id="rId9" imgW="164880" imgH="241200" progId="Equation.DSMT4">
                <p:embed/>
              </p:oleObj>
            </a:graphicData>
          </a:graphic>
        </p:graphicFrame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251506"/>
            <a:ext cx="4180114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</a:t>
            </a:r>
          </a:p>
        </p:txBody>
      </p:sp>
      <p:sp>
        <p:nvSpPr>
          <p:cNvPr id="112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0" name="Rectangle 7"/>
          <p:cNvSpPr>
            <a:spLocks noChangeArrowheads="1"/>
          </p:cNvSpPr>
          <p:nvPr/>
        </p:nvSpPr>
        <p:spPr bwMode="auto">
          <a:xfrm>
            <a:off x="571500" y="1552575"/>
            <a:ext cx="3835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upward-going 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plane wave is polarized as shown here.</a:t>
            </a:r>
          </a:p>
        </p:txBody>
      </p:sp>
      <p:graphicFrame>
        <p:nvGraphicFramePr>
          <p:cNvPr id="11266" name="Object 32"/>
          <p:cNvGraphicFramePr>
            <a:graphicFrameLocks noChangeAspect="1"/>
          </p:cNvGraphicFramePr>
          <p:nvPr/>
        </p:nvGraphicFramePr>
        <p:xfrm>
          <a:off x="1135063" y="2817813"/>
          <a:ext cx="1309687" cy="922337"/>
        </p:xfrm>
        <a:graphic>
          <a:graphicData uri="http://schemas.openxmlformats.org/presentationml/2006/ole">
            <p:oleObj spid="_x0000_s11266" name="Equation" r:id="rId3" imgW="558720" imgH="393480" progId="Equation.DSMT4">
              <p:embed/>
            </p:oleObj>
          </a:graphicData>
        </a:graphic>
      </p:graphicFrame>
      <p:pic>
        <p:nvPicPr>
          <p:cNvPr id="1128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3" y="158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" y="1588"/>
            <a:ext cx="1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63" y="31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75" y="1588"/>
            <a:ext cx="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1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75" y="0"/>
            <a:ext cx="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1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75" y="1588"/>
            <a:ext cx="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987800" y="1136650"/>
            <a:ext cx="4190094" cy="3324226"/>
            <a:chOff x="3987800" y="1136650"/>
            <a:chExt cx="4190094" cy="3324226"/>
          </a:xfrm>
        </p:grpSpPr>
        <p:grpSp>
          <p:nvGrpSpPr>
            <p:cNvPr id="11281" name="Group 34"/>
            <p:cNvGrpSpPr>
              <a:grpSpLocks/>
            </p:cNvGrpSpPr>
            <p:nvPr/>
          </p:nvGrpSpPr>
          <p:grpSpPr bwMode="auto">
            <a:xfrm>
              <a:off x="3987800" y="1136650"/>
              <a:ext cx="4146550" cy="3324225"/>
              <a:chOff x="1952" y="692"/>
              <a:chExt cx="2612" cy="2094"/>
            </a:xfrm>
          </p:grpSpPr>
          <p:sp>
            <p:nvSpPr>
              <p:cNvPr id="11302" name="Line 8"/>
              <p:cNvSpPr>
                <a:spLocks noChangeShapeType="1"/>
              </p:cNvSpPr>
              <p:nvPr/>
            </p:nvSpPr>
            <p:spPr bwMode="auto">
              <a:xfrm flipH="1" flipV="1">
                <a:off x="3068" y="937"/>
                <a:ext cx="0" cy="7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3" name="Line 9"/>
              <p:cNvSpPr>
                <a:spLocks noChangeShapeType="1"/>
              </p:cNvSpPr>
              <p:nvPr/>
            </p:nvSpPr>
            <p:spPr bwMode="auto">
              <a:xfrm rot="5400000" flipH="1" flipV="1">
                <a:off x="3681" y="1114"/>
                <a:ext cx="0" cy="1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4" name="Line 13"/>
              <p:cNvSpPr>
                <a:spLocks noChangeShapeType="1"/>
              </p:cNvSpPr>
              <p:nvPr/>
            </p:nvSpPr>
            <p:spPr bwMode="auto">
              <a:xfrm rot="16200000" flipH="1">
                <a:off x="3268" y="1515"/>
                <a:ext cx="789" cy="1206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5" name="Line 14"/>
              <p:cNvSpPr>
                <a:spLocks noChangeShapeType="1"/>
              </p:cNvSpPr>
              <p:nvPr/>
            </p:nvSpPr>
            <p:spPr bwMode="auto">
              <a:xfrm rot="5400000">
                <a:off x="2354" y="1572"/>
                <a:ext cx="552" cy="8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6" name="Line 17"/>
              <p:cNvSpPr>
                <a:spLocks noChangeShapeType="1"/>
              </p:cNvSpPr>
              <p:nvPr/>
            </p:nvSpPr>
            <p:spPr bwMode="auto">
              <a:xfrm>
                <a:off x="3705" y="2158"/>
                <a:ext cx="102" cy="29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Line 18"/>
              <p:cNvSpPr>
                <a:spLocks noChangeShapeType="1"/>
              </p:cNvSpPr>
              <p:nvPr/>
            </p:nvSpPr>
            <p:spPr bwMode="auto">
              <a:xfrm flipH="1">
                <a:off x="3492" y="2163"/>
                <a:ext cx="219" cy="129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1267" name="Object 41"/>
            <p:cNvGraphicFramePr>
              <a:graphicFrameLocks noChangeAspect="1"/>
            </p:cNvGraphicFramePr>
            <p:nvPr/>
          </p:nvGraphicFramePr>
          <p:xfrm>
            <a:off x="7737475" y="3443288"/>
            <a:ext cx="273050" cy="438150"/>
          </p:xfrm>
          <a:graphic>
            <a:graphicData uri="http://schemas.openxmlformats.org/presentationml/2006/ole">
              <p:oleObj spid="_x0000_s11267" name="Equation" r:id="rId10" imgW="126720" imgH="203040" progId="Equation.DSMT4">
                <p:embed/>
              </p:oleObj>
            </a:graphicData>
          </a:graphic>
        </p:graphicFrame>
        <p:pic>
          <p:nvPicPr>
            <p:cNvPr id="11296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71506" y="2636838"/>
              <a:ext cx="306388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8" name="Picture 1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914243" y="4030663"/>
              <a:ext cx="35401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9" name="Picture 1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31343" y="3657600"/>
              <a:ext cx="2778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0" name="Picture 1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685518" y="1136650"/>
              <a:ext cx="258763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1" name="Picture 1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950631" y="3341688"/>
              <a:ext cx="32861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TextBox 44"/>
            <p:cNvSpPr txBox="1"/>
            <p:nvPr/>
          </p:nvSpPr>
          <p:spPr>
            <a:xfrm>
              <a:off x="6847114" y="2993571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/>
                <a:t>PW</a:t>
              </a:r>
              <a:endParaRPr lang="en-US" b="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954213" y="4735513"/>
            <a:ext cx="3111500" cy="1808162"/>
            <a:chOff x="1954213" y="4735513"/>
            <a:chExt cx="3111500" cy="1808162"/>
          </a:xfrm>
        </p:grpSpPr>
        <p:sp>
          <p:nvSpPr>
            <p:cNvPr id="11290" name="Line 20"/>
            <p:cNvSpPr>
              <a:spLocks noChangeShapeType="1"/>
            </p:cNvSpPr>
            <p:nvPr/>
          </p:nvSpPr>
          <p:spPr bwMode="auto">
            <a:xfrm flipH="1" flipV="1">
              <a:off x="2100263" y="5143500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1"/>
            <p:cNvSpPr>
              <a:spLocks noChangeShapeType="1"/>
            </p:cNvSpPr>
            <p:nvPr/>
          </p:nvSpPr>
          <p:spPr bwMode="auto">
            <a:xfrm rot="5400000" flipH="1" flipV="1">
              <a:off x="3406776" y="5091113"/>
              <a:ext cx="0" cy="261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22"/>
            <p:cNvSpPr>
              <a:spLocks/>
            </p:cNvSpPr>
            <p:nvPr/>
          </p:nvSpPr>
          <p:spPr bwMode="auto">
            <a:xfrm>
              <a:off x="2574926" y="6181725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22496951 w 35"/>
                <a:gd name="T3" fmla="*/ 14553552 h 166"/>
                <a:gd name="T4" fmla="*/ 17997558 w 35"/>
                <a:gd name="T5" fmla="*/ 3880947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68" name="Object 42"/>
            <p:cNvGraphicFramePr>
              <a:graphicFrameLocks noChangeAspect="1"/>
            </p:cNvGraphicFramePr>
            <p:nvPr/>
          </p:nvGraphicFramePr>
          <p:xfrm>
            <a:off x="2743201" y="5988050"/>
            <a:ext cx="419100" cy="441325"/>
          </p:xfrm>
          <a:graphic>
            <a:graphicData uri="http://schemas.openxmlformats.org/presentationml/2006/ole">
              <p:oleObj spid="_x0000_s11268" name="Equation" r:id="rId11" imgW="228600" imgH="241200" progId="Equation.DSMT4">
                <p:embed/>
              </p:oleObj>
            </a:graphicData>
          </a:graphic>
        </p:graphicFrame>
        <p:graphicFrame>
          <p:nvGraphicFramePr>
            <p:cNvPr id="11269" name="Object 43"/>
            <p:cNvGraphicFramePr>
              <a:graphicFrameLocks noChangeAspect="1"/>
            </p:cNvGraphicFramePr>
            <p:nvPr/>
          </p:nvGraphicFramePr>
          <p:xfrm>
            <a:off x="4802188" y="6254750"/>
            <a:ext cx="263525" cy="288925"/>
          </p:xfrm>
          <a:graphic>
            <a:graphicData uri="http://schemas.openxmlformats.org/presentationml/2006/ole">
              <p:oleObj spid="_x0000_s11269" name="Equation" r:id="rId12" imgW="126720" imgH="139680" progId="Equation.DSMT4">
                <p:embed/>
              </p:oleObj>
            </a:graphicData>
          </a:graphic>
        </p:graphicFrame>
        <p:sp>
          <p:nvSpPr>
            <p:cNvPr id="11293" name="Line 26"/>
            <p:cNvSpPr>
              <a:spLocks noChangeShapeType="1"/>
            </p:cNvSpPr>
            <p:nvPr/>
          </p:nvSpPr>
          <p:spPr bwMode="auto">
            <a:xfrm rot="5400000" flipH="1" flipV="1">
              <a:off x="2628901" y="4651375"/>
              <a:ext cx="1223962" cy="2257425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0" name="Object 45"/>
            <p:cNvGraphicFramePr>
              <a:graphicFrameLocks noChangeAspect="1"/>
            </p:cNvGraphicFramePr>
            <p:nvPr/>
          </p:nvGraphicFramePr>
          <p:xfrm>
            <a:off x="1954213" y="4735513"/>
            <a:ext cx="265113" cy="312737"/>
          </p:xfrm>
          <a:graphic>
            <a:graphicData uri="http://schemas.openxmlformats.org/presentationml/2006/ole">
              <p:oleObj spid="_x0000_s11270" name="Equation" r:id="rId13" imgW="139680" imgH="164880" progId="Equation.DSMT4">
                <p:embed/>
              </p:oleObj>
            </a:graphicData>
          </a:graphic>
        </p:graphicFrame>
        <p:sp>
          <p:nvSpPr>
            <p:cNvPr id="11294" name="Line 28"/>
            <p:cNvSpPr>
              <a:spLocks noChangeShapeType="1"/>
            </p:cNvSpPr>
            <p:nvPr/>
          </p:nvSpPr>
          <p:spPr bwMode="auto">
            <a:xfrm flipV="1">
              <a:off x="3779838" y="5321300"/>
              <a:ext cx="314325" cy="1793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1" name="Object 46"/>
            <p:cNvGraphicFramePr>
              <a:graphicFrameLocks noChangeAspect="1"/>
            </p:cNvGraphicFramePr>
            <p:nvPr/>
          </p:nvGraphicFramePr>
          <p:xfrm>
            <a:off x="4052888" y="5583238"/>
            <a:ext cx="366713" cy="465137"/>
          </p:xfrm>
          <a:graphic>
            <a:graphicData uri="http://schemas.openxmlformats.org/presentationml/2006/ole">
              <p:oleObj spid="_x0000_s11271" name="Equation" r:id="rId14" imgW="190440" imgH="241200" progId="Equation.DSMT4">
                <p:embed/>
              </p:oleObj>
            </a:graphicData>
          </a:graphic>
        </p:graphicFrame>
        <p:sp>
          <p:nvSpPr>
            <p:cNvPr id="11295" name="Line 30"/>
            <p:cNvSpPr>
              <a:spLocks noChangeShapeType="1"/>
            </p:cNvSpPr>
            <p:nvPr/>
          </p:nvSpPr>
          <p:spPr bwMode="auto">
            <a:xfrm rot="10800000" flipH="1" flipV="1">
              <a:off x="3776663" y="5487988"/>
              <a:ext cx="168275" cy="3000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2" name="Object 47"/>
            <p:cNvGraphicFramePr>
              <a:graphicFrameLocks noChangeAspect="1"/>
            </p:cNvGraphicFramePr>
            <p:nvPr/>
          </p:nvGraphicFramePr>
          <p:xfrm>
            <a:off x="3573463" y="4838700"/>
            <a:ext cx="379413" cy="427037"/>
          </p:xfrm>
          <a:graphic>
            <a:graphicData uri="http://schemas.openxmlformats.org/presentationml/2006/ole">
              <p:oleObj spid="_x0000_s11272" name="Equation" r:id="rId15" imgW="203040" imgH="228600" progId="Equation.DSMT4">
                <p:embed/>
              </p:oleObj>
            </a:graphicData>
          </a:graphic>
        </p:graphicFrame>
        <p:graphicFrame>
          <p:nvGraphicFramePr>
            <p:cNvPr id="11273" name="Object 44"/>
            <p:cNvGraphicFramePr>
              <a:graphicFrameLocks noChangeAspect="1"/>
            </p:cNvGraphicFramePr>
            <p:nvPr/>
          </p:nvGraphicFramePr>
          <p:xfrm>
            <a:off x="4494213" y="4735513"/>
            <a:ext cx="317500" cy="465137"/>
          </p:xfrm>
          <a:graphic>
            <a:graphicData uri="http://schemas.openxmlformats.org/presentationml/2006/ole">
              <p:oleObj spid="_x0000_s11273" name="Equation" r:id="rId16" imgW="164880" imgH="241200" progId="Equation.DSMT4">
                <p:embed/>
              </p:oleObj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2743200" y="5225143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/>
                <a:t>PW</a:t>
              </a:r>
              <a:endParaRPr lang="en-US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63738" y="217488"/>
            <a:ext cx="48815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 Impedances</a:t>
            </a:r>
          </a:p>
        </p:txBody>
      </p:sp>
      <p:sp>
        <p:nvSpPr>
          <p:cNvPr id="123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1" name="Rectangle 30"/>
          <p:cNvSpPr>
            <a:spLocks noChangeArrowheads="1"/>
          </p:cNvSpPr>
          <p:nvPr/>
        </p:nvSpPr>
        <p:spPr bwMode="auto">
          <a:xfrm>
            <a:off x="939800" y="2413000"/>
            <a:ext cx="596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: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12" name="Rectangle 31"/>
          <p:cNvSpPr>
            <a:spLocks noChangeArrowheads="1"/>
          </p:cNvSpPr>
          <p:nvPr/>
        </p:nvSpPr>
        <p:spPr bwMode="auto">
          <a:xfrm>
            <a:off x="938213" y="4711700"/>
            <a:ext cx="554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: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13" name="Rectangle 62"/>
          <p:cNvSpPr>
            <a:spLocks noChangeArrowheads="1"/>
          </p:cNvSpPr>
          <p:nvPr/>
        </p:nvSpPr>
        <p:spPr bwMode="auto">
          <a:xfrm>
            <a:off x="600075" y="1349375"/>
            <a:ext cx="7794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wave impedances are calculated for waves traveling upward. </a:t>
            </a:r>
          </a:p>
        </p:txBody>
      </p:sp>
      <p:grpSp>
        <p:nvGrpSpPr>
          <p:cNvPr id="12314" name="Group 40"/>
          <p:cNvGrpSpPr>
            <a:grpSpLocks/>
          </p:cNvGrpSpPr>
          <p:nvPr/>
        </p:nvGrpSpPr>
        <p:grpSpPr bwMode="auto">
          <a:xfrm>
            <a:off x="4535488" y="2200275"/>
            <a:ext cx="3111500" cy="1808163"/>
            <a:chOff x="3100462" y="4412107"/>
            <a:chExt cx="3111500" cy="1808162"/>
          </a:xfrm>
        </p:grpSpPr>
        <p:sp>
          <p:nvSpPr>
            <p:cNvPr id="12322" name="Line 20"/>
            <p:cNvSpPr>
              <a:spLocks noChangeShapeType="1"/>
            </p:cNvSpPr>
            <p:nvPr/>
          </p:nvSpPr>
          <p:spPr bwMode="auto">
            <a:xfrm flipH="1" flipV="1">
              <a:off x="3246512" y="4820094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21"/>
            <p:cNvSpPr>
              <a:spLocks noChangeShapeType="1"/>
            </p:cNvSpPr>
            <p:nvPr/>
          </p:nvSpPr>
          <p:spPr bwMode="auto">
            <a:xfrm rot="5400000" flipH="1" flipV="1">
              <a:off x="4553025" y="4767707"/>
              <a:ext cx="0" cy="261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Freeform 22"/>
            <p:cNvSpPr>
              <a:spLocks/>
            </p:cNvSpPr>
            <p:nvPr/>
          </p:nvSpPr>
          <p:spPr bwMode="auto">
            <a:xfrm>
              <a:off x="3721175" y="5858319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22496951 w 35"/>
                <a:gd name="T3" fmla="*/ 14553552 h 166"/>
                <a:gd name="T4" fmla="*/ 17997558 w 35"/>
                <a:gd name="T5" fmla="*/ 3880947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9" name="Object 2"/>
            <p:cNvGraphicFramePr>
              <a:graphicFrameLocks noChangeAspect="1"/>
            </p:cNvGraphicFramePr>
            <p:nvPr/>
          </p:nvGraphicFramePr>
          <p:xfrm>
            <a:off x="3889450" y="5664644"/>
            <a:ext cx="419100" cy="441325"/>
          </p:xfrm>
          <a:graphic>
            <a:graphicData uri="http://schemas.openxmlformats.org/presentationml/2006/ole">
              <p:oleObj spid="_x0000_s12299" name="Equation" r:id="rId3" imgW="228600" imgH="241200" progId="Equation.DSMT4">
                <p:embed/>
              </p:oleObj>
            </a:graphicData>
          </a:graphic>
        </p:graphicFrame>
        <p:graphicFrame>
          <p:nvGraphicFramePr>
            <p:cNvPr id="12300" name="Object 38"/>
            <p:cNvGraphicFramePr>
              <a:graphicFrameLocks noChangeAspect="1"/>
            </p:cNvGraphicFramePr>
            <p:nvPr/>
          </p:nvGraphicFramePr>
          <p:xfrm>
            <a:off x="5948437" y="5931344"/>
            <a:ext cx="263525" cy="288925"/>
          </p:xfrm>
          <a:graphic>
            <a:graphicData uri="http://schemas.openxmlformats.org/presentationml/2006/ole">
              <p:oleObj spid="_x0000_s12300" name="Equation" r:id="rId4" imgW="126720" imgH="139680" progId="Equation.DSMT4">
                <p:embed/>
              </p:oleObj>
            </a:graphicData>
          </a:graphic>
        </p:graphicFrame>
        <p:sp>
          <p:nvSpPr>
            <p:cNvPr id="12325" name="Line 26"/>
            <p:cNvSpPr>
              <a:spLocks noChangeShapeType="1"/>
            </p:cNvSpPr>
            <p:nvPr/>
          </p:nvSpPr>
          <p:spPr bwMode="auto">
            <a:xfrm rot="5400000" flipH="1" flipV="1">
              <a:off x="3773562" y="4323207"/>
              <a:ext cx="1230312" cy="2259013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1" name="Object 40"/>
            <p:cNvGraphicFramePr>
              <a:graphicFrameLocks noChangeAspect="1"/>
            </p:cNvGraphicFramePr>
            <p:nvPr/>
          </p:nvGraphicFramePr>
          <p:xfrm>
            <a:off x="3100462" y="4412107"/>
            <a:ext cx="265113" cy="312737"/>
          </p:xfrm>
          <a:graphic>
            <a:graphicData uri="http://schemas.openxmlformats.org/presentationml/2006/ole">
              <p:oleObj spid="_x0000_s12301" name="Equation" r:id="rId5" imgW="139680" imgH="164880" progId="Equation.DSMT4">
                <p:embed/>
              </p:oleObj>
            </a:graphicData>
          </a:graphic>
        </p:graphicFrame>
        <p:sp>
          <p:nvSpPr>
            <p:cNvPr id="12326" name="Line 28"/>
            <p:cNvSpPr>
              <a:spLocks noChangeShapeType="1"/>
            </p:cNvSpPr>
            <p:nvPr/>
          </p:nvSpPr>
          <p:spPr bwMode="auto">
            <a:xfrm flipV="1">
              <a:off x="4926087" y="4997894"/>
              <a:ext cx="314325" cy="1793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2" name="Object 41"/>
            <p:cNvGraphicFramePr>
              <a:graphicFrameLocks noChangeAspect="1"/>
            </p:cNvGraphicFramePr>
            <p:nvPr/>
          </p:nvGraphicFramePr>
          <p:xfrm>
            <a:off x="5189612" y="5128069"/>
            <a:ext cx="366713" cy="465137"/>
          </p:xfrm>
          <a:graphic>
            <a:graphicData uri="http://schemas.openxmlformats.org/presentationml/2006/ole">
              <p:oleObj spid="_x0000_s12302" name="Equation" r:id="rId6" imgW="190440" imgH="241200" progId="Equation.DSMT4">
                <p:embed/>
              </p:oleObj>
            </a:graphicData>
          </a:graphic>
        </p:graphicFrame>
        <p:sp>
          <p:nvSpPr>
            <p:cNvPr id="12327" name="Line 30"/>
            <p:cNvSpPr>
              <a:spLocks noChangeShapeType="1"/>
            </p:cNvSpPr>
            <p:nvPr/>
          </p:nvSpPr>
          <p:spPr bwMode="auto">
            <a:xfrm flipH="1" flipV="1">
              <a:off x="4745112" y="4872482"/>
              <a:ext cx="168275" cy="3000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3" name="Object 42"/>
            <p:cNvGraphicFramePr>
              <a:graphicFrameLocks noChangeAspect="1"/>
            </p:cNvGraphicFramePr>
            <p:nvPr/>
          </p:nvGraphicFramePr>
          <p:xfrm>
            <a:off x="4297437" y="4477194"/>
            <a:ext cx="379413" cy="427037"/>
          </p:xfrm>
          <a:graphic>
            <a:graphicData uri="http://schemas.openxmlformats.org/presentationml/2006/ole">
              <p:oleObj spid="_x0000_s12303" name="Equation" r:id="rId7" imgW="203040" imgH="228600" progId="Equation.DSMT4">
                <p:embed/>
              </p:oleObj>
            </a:graphicData>
          </a:graphic>
        </p:graphicFrame>
        <p:graphicFrame>
          <p:nvGraphicFramePr>
            <p:cNvPr id="12304" name="Object 24"/>
            <p:cNvGraphicFramePr>
              <a:graphicFrameLocks noChangeAspect="1"/>
            </p:cNvGraphicFramePr>
            <p:nvPr/>
          </p:nvGraphicFramePr>
          <p:xfrm>
            <a:off x="5653162" y="4451794"/>
            <a:ext cx="319087" cy="465138"/>
          </p:xfrm>
          <a:graphic>
            <a:graphicData uri="http://schemas.openxmlformats.org/presentationml/2006/ole">
              <p:oleObj spid="_x0000_s12304" name="Equation" r:id="rId8" imgW="164880" imgH="241200" progId="Equation.DSMT4">
                <p:embed/>
              </p:oleObj>
            </a:graphicData>
          </a:graphic>
        </p:graphicFrame>
      </p:grpSp>
      <p:grpSp>
        <p:nvGrpSpPr>
          <p:cNvPr id="12315" name="Group 53"/>
          <p:cNvGrpSpPr>
            <a:grpSpLocks/>
          </p:cNvGrpSpPr>
          <p:nvPr/>
        </p:nvGrpSpPr>
        <p:grpSpPr bwMode="auto">
          <a:xfrm>
            <a:off x="4516438" y="4522788"/>
            <a:ext cx="3111500" cy="1808162"/>
            <a:chOff x="1954213" y="4735513"/>
            <a:chExt cx="3111500" cy="1808162"/>
          </a:xfrm>
        </p:grpSpPr>
        <p:sp>
          <p:nvSpPr>
            <p:cNvPr id="12316" name="Line 20"/>
            <p:cNvSpPr>
              <a:spLocks noChangeShapeType="1"/>
            </p:cNvSpPr>
            <p:nvPr/>
          </p:nvSpPr>
          <p:spPr bwMode="auto">
            <a:xfrm flipH="1" flipV="1">
              <a:off x="2100263" y="5143500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1"/>
            <p:cNvSpPr>
              <a:spLocks noChangeShapeType="1"/>
            </p:cNvSpPr>
            <p:nvPr/>
          </p:nvSpPr>
          <p:spPr bwMode="auto">
            <a:xfrm rot="5400000" flipH="1" flipV="1">
              <a:off x="3406776" y="5091113"/>
              <a:ext cx="0" cy="261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22"/>
            <p:cNvSpPr>
              <a:spLocks/>
            </p:cNvSpPr>
            <p:nvPr/>
          </p:nvSpPr>
          <p:spPr bwMode="auto">
            <a:xfrm>
              <a:off x="2574926" y="6181725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22496951 w 35"/>
                <a:gd name="T3" fmla="*/ 14553552 h 166"/>
                <a:gd name="T4" fmla="*/ 17997558 w 35"/>
                <a:gd name="T5" fmla="*/ 3880947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3" name="Object 31"/>
            <p:cNvGraphicFramePr>
              <a:graphicFrameLocks noChangeAspect="1"/>
            </p:cNvGraphicFramePr>
            <p:nvPr/>
          </p:nvGraphicFramePr>
          <p:xfrm>
            <a:off x="2743201" y="5988050"/>
            <a:ext cx="419100" cy="441325"/>
          </p:xfrm>
          <a:graphic>
            <a:graphicData uri="http://schemas.openxmlformats.org/presentationml/2006/ole">
              <p:oleObj spid="_x0000_s12293" name="Equation" r:id="rId9" imgW="228600" imgH="241200" progId="Equation.DSMT4">
                <p:embed/>
              </p:oleObj>
            </a:graphicData>
          </a:graphic>
        </p:graphicFrame>
        <p:graphicFrame>
          <p:nvGraphicFramePr>
            <p:cNvPr id="12294" name="Object 43"/>
            <p:cNvGraphicFramePr>
              <a:graphicFrameLocks noChangeAspect="1"/>
            </p:cNvGraphicFramePr>
            <p:nvPr/>
          </p:nvGraphicFramePr>
          <p:xfrm>
            <a:off x="4802188" y="6254750"/>
            <a:ext cx="263525" cy="288925"/>
          </p:xfrm>
          <a:graphic>
            <a:graphicData uri="http://schemas.openxmlformats.org/presentationml/2006/ole">
              <p:oleObj spid="_x0000_s12294" name="Equation" r:id="rId10" imgW="126720" imgH="139680" progId="Equation.DSMT4">
                <p:embed/>
              </p:oleObj>
            </a:graphicData>
          </a:graphic>
        </p:graphicFrame>
        <p:sp>
          <p:nvSpPr>
            <p:cNvPr id="12319" name="Line 26"/>
            <p:cNvSpPr>
              <a:spLocks noChangeShapeType="1"/>
            </p:cNvSpPr>
            <p:nvPr/>
          </p:nvSpPr>
          <p:spPr bwMode="auto">
            <a:xfrm rot="5400000" flipH="1" flipV="1">
              <a:off x="2628901" y="4651375"/>
              <a:ext cx="1223962" cy="2257425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5" name="Object 45"/>
            <p:cNvGraphicFramePr>
              <a:graphicFrameLocks noChangeAspect="1"/>
            </p:cNvGraphicFramePr>
            <p:nvPr/>
          </p:nvGraphicFramePr>
          <p:xfrm>
            <a:off x="1954213" y="4735513"/>
            <a:ext cx="265113" cy="312737"/>
          </p:xfrm>
          <a:graphic>
            <a:graphicData uri="http://schemas.openxmlformats.org/presentationml/2006/ole">
              <p:oleObj spid="_x0000_s12295" name="Equation" r:id="rId11" imgW="139680" imgH="164880" progId="Equation.DSMT4">
                <p:embed/>
              </p:oleObj>
            </a:graphicData>
          </a:graphic>
        </p:graphicFrame>
        <p:sp>
          <p:nvSpPr>
            <p:cNvPr id="12320" name="Line 28"/>
            <p:cNvSpPr>
              <a:spLocks noChangeShapeType="1"/>
            </p:cNvSpPr>
            <p:nvPr/>
          </p:nvSpPr>
          <p:spPr bwMode="auto">
            <a:xfrm flipV="1">
              <a:off x="3779838" y="5321300"/>
              <a:ext cx="314325" cy="1793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6" name="Object 46"/>
            <p:cNvGraphicFramePr>
              <a:graphicFrameLocks noChangeAspect="1"/>
            </p:cNvGraphicFramePr>
            <p:nvPr/>
          </p:nvGraphicFramePr>
          <p:xfrm>
            <a:off x="4052888" y="5583238"/>
            <a:ext cx="366713" cy="465137"/>
          </p:xfrm>
          <a:graphic>
            <a:graphicData uri="http://schemas.openxmlformats.org/presentationml/2006/ole">
              <p:oleObj spid="_x0000_s12296" name="Equation" r:id="rId12" imgW="190440" imgH="241200" progId="Equation.DSMT4">
                <p:embed/>
              </p:oleObj>
            </a:graphicData>
          </a:graphic>
        </p:graphicFrame>
        <p:sp>
          <p:nvSpPr>
            <p:cNvPr id="12321" name="Line 30"/>
            <p:cNvSpPr>
              <a:spLocks noChangeShapeType="1"/>
            </p:cNvSpPr>
            <p:nvPr/>
          </p:nvSpPr>
          <p:spPr bwMode="auto">
            <a:xfrm rot="10800000" flipH="1" flipV="1">
              <a:off x="3776663" y="5487988"/>
              <a:ext cx="168275" cy="3000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7" name="Object 47"/>
            <p:cNvGraphicFramePr>
              <a:graphicFrameLocks noChangeAspect="1"/>
            </p:cNvGraphicFramePr>
            <p:nvPr/>
          </p:nvGraphicFramePr>
          <p:xfrm>
            <a:off x="3573463" y="4838700"/>
            <a:ext cx="379413" cy="427037"/>
          </p:xfrm>
          <a:graphic>
            <a:graphicData uri="http://schemas.openxmlformats.org/presentationml/2006/ole">
              <p:oleObj spid="_x0000_s12297" name="Equation" r:id="rId13" imgW="203040" imgH="228600" progId="Equation.DSMT4">
                <p:embed/>
              </p:oleObj>
            </a:graphicData>
          </a:graphic>
        </p:graphicFrame>
        <p:graphicFrame>
          <p:nvGraphicFramePr>
            <p:cNvPr id="12298" name="Object 44"/>
            <p:cNvGraphicFramePr>
              <a:graphicFrameLocks noChangeAspect="1"/>
            </p:cNvGraphicFramePr>
            <p:nvPr/>
          </p:nvGraphicFramePr>
          <p:xfrm>
            <a:off x="4494213" y="4735513"/>
            <a:ext cx="317500" cy="465137"/>
          </p:xfrm>
          <a:graphic>
            <a:graphicData uri="http://schemas.openxmlformats.org/presentationml/2006/ole">
              <p:oleObj spid="_x0000_s12298" name="Equation" r:id="rId14" imgW="164880" imgH="241200" progId="Equation.DSMT4">
                <p:embed/>
              </p:oleObj>
            </a:graphicData>
          </a:graphic>
        </p:graphicFrame>
      </p:grpSp>
      <p:graphicFrame>
        <p:nvGraphicFramePr>
          <p:cNvPr id="12290" name="Object 37"/>
          <p:cNvGraphicFramePr>
            <a:graphicFrameLocks noChangeAspect="1"/>
          </p:cNvGraphicFramePr>
          <p:nvPr/>
        </p:nvGraphicFramePr>
        <p:xfrm>
          <a:off x="4597400" y="2349500"/>
          <a:ext cx="914400" cy="198438"/>
        </p:xfrm>
        <a:graphic>
          <a:graphicData uri="http://schemas.openxmlformats.org/presentationml/2006/ole">
            <p:oleObj spid="_x0000_s12290" name="Equation" r:id="rId15" imgW="914400" imgH="198720" progId="Equation.DSMT4">
              <p:embed/>
            </p:oleObj>
          </a:graphicData>
        </a:graphic>
      </p:graphicFrame>
      <p:graphicFrame>
        <p:nvGraphicFramePr>
          <p:cNvPr id="12291" name="Object 32"/>
          <p:cNvGraphicFramePr>
            <a:graphicFrameLocks noChangeAspect="1"/>
          </p:cNvGraphicFramePr>
          <p:nvPr/>
        </p:nvGraphicFramePr>
        <p:xfrm>
          <a:off x="1147763" y="2852738"/>
          <a:ext cx="2054225" cy="892175"/>
        </p:xfrm>
        <a:graphic>
          <a:graphicData uri="http://schemas.openxmlformats.org/presentationml/2006/ole">
            <p:oleObj spid="_x0000_s12291" name="Equation" r:id="rId16" imgW="876240" imgH="380880" progId="Equation.DSMT4">
              <p:embed/>
            </p:oleObj>
          </a:graphicData>
        </a:graphic>
      </p:graphicFrame>
      <p:graphicFrame>
        <p:nvGraphicFramePr>
          <p:cNvPr id="12292" name="Object 39"/>
          <p:cNvGraphicFramePr>
            <a:graphicFrameLocks noChangeAspect="1"/>
          </p:cNvGraphicFramePr>
          <p:nvPr/>
        </p:nvGraphicFramePr>
        <p:xfrm>
          <a:off x="1127125" y="5194300"/>
          <a:ext cx="2143125" cy="892175"/>
        </p:xfrm>
        <a:graphic>
          <a:graphicData uri="http://schemas.openxmlformats.org/presentationml/2006/ole">
            <p:oleObj spid="_x0000_s12292" name="Equation" r:id="rId17" imgW="914400" imgH="380880" progId="Equation.DSMT4">
              <p:embed/>
            </p:oleObj>
          </a:graphicData>
        </a:graphic>
      </p:graphicFrame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476953" y="95476"/>
            <a:ext cx="4054475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TEN: TM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594406" y="1115792"/>
            <a:ext cx="80216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Consider the </a:t>
            </a:r>
            <a:r>
              <a:rPr lang="en-US" sz="2000" b="0" dirty="0" smtClean="0">
                <a:solidFill>
                  <a:srgbClr val="0000FF"/>
                </a:solidFill>
              </a:rPr>
              <a:t>plane waves </a:t>
            </a:r>
            <a:r>
              <a:rPr lang="en-US" sz="2000" b="0" dirty="0">
                <a:solidFill>
                  <a:srgbClr val="0000FF"/>
                </a:solidFill>
              </a:rPr>
              <a:t>that gets launched by the current sheet:</a:t>
            </a:r>
          </a:p>
        </p:txBody>
      </p:sp>
      <p:sp>
        <p:nvSpPr>
          <p:cNvPr id="13324" name="Rectangle 63"/>
          <p:cNvSpPr>
            <a:spLocks noChangeArrowheads="1"/>
          </p:cNvSpPr>
          <p:nvPr/>
        </p:nvSpPr>
        <p:spPr bwMode="auto">
          <a:xfrm>
            <a:off x="677863" y="4567017"/>
            <a:ext cx="75120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wish to use a TEN model to find the plane-wave field inside the layered structure.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487488" y="1908635"/>
            <a:ext cx="5618162" cy="1902732"/>
            <a:chOff x="1487488" y="1908635"/>
            <a:chExt cx="5618162" cy="1902732"/>
          </a:xfrm>
        </p:grpSpPr>
        <p:sp>
          <p:nvSpPr>
            <p:cNvPr id="13327" name="Rectangle 2"/>
            <p:cNvSpPr>
              <a:spLocks noChangeArrowheads="1"/>
            </p:cNvSpPr>
            <p:nvPr/>
          </p:nvSpPr>
          <p:spPr bwMode="auto">
            <a:xfrm>
              <a:off x="1487488" y="2692180"/>
              <a:ext cx="5618162" cy="111918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Line 9"/>
            <p:cNvSpPr>
              <a:spLocks noChangeShapeType="1"/>
            </p:cNvSpPr>
            <p:nvPr/>
          </p:nvSpPr>
          <p:spPr bwMode="auto">
            <a:xfrm>
              <a:off x="5715000" y="3282730"/>
              <a:ext cx="20637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5" name="Object 11"/>
            <p:cNvGraphicFramePr>
              <a:graphicFrameLocks noChangeAspect="1"/>
            </p:cNvGraphicFramePr>
            <p:nvPr/>
          </p:nvGraphicFramePr>
          <p:xfrm>
            <a:off x="2417147" y="2844529"/>
            <a:ext cx="1103975" cy="360966"/>
          </p:xfrm>
          <a:graphic>
            <a:graphicData uri="http://schemas.openxmlformats.org/presentationml/2006/ole">
              <p:oleObj spid="_x0000_s13315" name="Equation" r:id="rId3" imgW="723600" imgH="228600" progId="Equation.DSMT4">
                <p:embed/>
              </p:oleObj>
            </a:graphicData>
          </a:graphic>
        </p:graphicFrame>
        <p:sp>
          <p:nvSpPr>
            <p:cNvPr id="13329" name="Line 12"/>
            <p:cNvSpPr>
              <a:spLocks noChangeShapeType="1"/>
            </p:cNvSpPr>
            <p:nvPr/>
          </p:nvSpPr>
          <p:spPr bwMode="auto">
            <a:xfrm>
              <a:off x="1779588" y="3280380"/>
              <a:ext cx="507841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4"/>
            <p:cNvSpPr>
              <a:spLocks noChangeShapeType="1"/>
            </p:cNvSpPr>
            <p:nvPr/>
          </p:nvSpPr>
          <p:spPr bwMode="auto">
            <a:xfrm flipV="1">
              <a:off x="4297363" y="2271492"/>
              <a:ext cx="0" cy="327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1" name="Group 16"/>
            <p:cNvGrpSpPr>
              <a:grpSpLocks/>
            </p:cNvGrpSpPr>
            <p:nvPr/>
          </p:nvGrpSpPr>
          <p:grpSpPr bwMode="auto">
            <a:xfrm>
              <a:off x="3778250" y="2812830"/>
              <a:ext cx="727075" cy="346075"/>
              <a:chOff x="2509" y="2833"/>
              <a:chExt cx="521" cy="293"/>
            </a:xfrm>
          </p:grpSpPr>
          <p:sp>
            <p:nvSpPr>
              <p:cNvPr id="13337" name="Line 17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18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19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20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2" name="Group 21"/>
            <p:cNvGrpSpPr>
              <a:grpSpLocks/>
            </p:cNvGrpSpPr>
            <p:nvPr/>
          </p:nvGrpSpPr>
          <p:grpSpPr bwMode="auto">
            <a:xfrm flipV="1">
              <a:off x="3865563" y="3366867"/>
              <a:ext cx="735012" cy="352425"/>
              <a:chOff x="2509" y="2833"/>
              <a:chExt cx="521" cy="293"/>
            </a:xfrm>
          </p:grpSpPr>
          <p:sp>
            <p:nvSpPr>
              <p:cNvPr id="13333" name="Line 22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3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24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5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3314" name="Object 35"/>
            <p:cNvGraphicFramePr>
              <a:graphicFrameLocks noChangeAspect="1"/>
            </p:cNvGraphicFramePr>
            <p:nvPr/>
          </p:nvGraphicFramePr>
          <p:xfrm>
            <a:off x="5935663" y="2758855"/>
            <a:ext cx="879475" cy="409575"/>
          </p:xfrm>
          <a:graphic>
            <a:graphicData uri="http://schemas.openxmlformats.org/presentationml/2006/ole">
              <p:oleObj spid="_x0000_s13314" name="Equation" r:id="rId4" imgW="545760" imgH="253800" progId="Equation.DSMT4">
                <p:embed/>
              </p:oleObj>
            </a:graphicData>
          </a:graphic>
        </p:graphicFrame>
        <p:graphicFrame>
          <p:nvGraphicFramePr>
            <p:cNvPr id="30" name="Object 40"/>
            <p:cNvGraphicFramePr>
              <a:graphicFrameLocks noChangeAspect="1"/>
            </p:cNvGraphicFramePr>
            <p:nvPr/>
          </p:nvGraphicFramePr>
          <p:xfrm>
            <a:off x="4200071" y="1908635"/>
            <a:ext cx="215900" cy="241300"/>
          </p:xfrm>
          <a:graphic>
            <a:graphicData uri="http://schemas.openxmlformats.org/presentationml/2006/ole">
              <p:oleObj spid="_x0000_s13316" name="Equation" r:id="rId5" imgW="114120" imgH="126720" progId="Equation.DSMT4">
                <p:embed/>
              </p:oleObj>
            </a:graphicData>
          </a:graphic>
        </p:graphicFrame>
      </p:grpSp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2419421" y="3392714"/>
          <a:ext cx="1103975" cy="360966"/>
        </p:xfrm>
        <a:graphic>
          <a:graphicData uri="http://schemas.openxmlformats.org/presentationml/2006/ole">
            <p:oleObj spid="_x0000_s13318" name="Equation" r:id="rId6" imgW="723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42848" y="164646"/>
            <a:ext cx="5459412" cy="6572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TEN: TM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 (cont.)</a:t>
            </a:r>
          </a:p>
        </p:txBody>
      </p:sp>
      <p:sp>
        <p:nvSpPr>
          <p:cNvPr id="14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8"/>
          <p:cNvSpPr>
            <a:spLocks noChangeArrowheads="1"/>
          </p:cNvSpPr>
          <p:nvPr/>
        </p:nvSpPr>
        <p:spPr bwMode="auto">
          <a:xfrm>
            <a:off x="604838" y="1054100"/>
            <a:ext cx="539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introduce the following modeling equations: </a:t>
            </a:r>
          </a:p>
        </p:txBody>
      </p:sp>
      <p:pic>
        <p:nvPicPr>
          <p:cNvPr id="14353" name="Picture 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3311" y="1542196"/>
            <a:ext cx="3232539" cy="87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</p:pic>
      <p:sp>
        <p:nvSpPr>
          <p:cNvPr id="14354" name="Rectangle 63"/>
          <p:cNvSpPr>
            <a:spLocks noChangeArrowheads="1"/>
          </p:cNvSpPr>
          <p:nvPr/>
        </p:nvSpPr>
        <p:spPr bwMode="auto">
          <a:xfrm>
            <a:off x="6646863" y="3338513"/>
            <a:ext cx="12715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TEN model</a:t>
            </a:r>
          </a:p>
        </p:txBody>
      </p:sp>
      <p:sp>
        <p:nvSpPr>
          <p:cNvPr id="14356" name="Rectangle 66"/>
          <p:cNvSpPr>
            <a:spLocks noChangeArrowheads="1"/>
          </p:cNvSpPr>
          <p:nvPr/>
        </p:nvSpPr>
        <p:spPr bwMode="auto">
          <a:xfrm>
            <a:off x="250588" y="4359275"/>
            <a:ext cx="2506260" cy="14957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Note that the voltage (tangential electric field) must be continuous at the source location, so the source model is a parallel element.</a:t>
            </a:r>
          </a:p>
        </p:txBody>
      </p:sp>
      <p:sp>
        <p:nvSpPr>
          <p:cNvPr id="14357" name="Rectangle 17"/>
          <p:cNvSpPr>
            <a:spLocks noChangeArrowheads="1"/>
          </p:cNvSpPr>
          <p:nvPr/>
        </p:nvSpPr>
        <p:spPr bwMode="auto">
          <a:xfrm>
            <a:off x="364770" y="2896193"/>
            <a:ext cx="2344737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600" b="0" dirty="0">
                <a:solidFill>
                  <a:srgbClr val="0000FF"/>
                </a:solidFill>
              </a:rPr>
              <a:t>The zero subscript indicates that the field has the exponential phase term suppressed.</a:t>
            </a:r>
          </a:p>
        </p:txBody>
      </p:sp>
      <p:pic>
        <p:nvPicPr>
          <p:cNvPr id="14358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1243" y="1369373"/>
            <a:ext cx="25304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6784975" y="4767263"/>
          <a:ext cx="1870075" cy="928687"/>
        </p:xfrm>
        <a:graphic>
          <a:graphicData uri="http://schemas.openxmlformats.org/presentationml/2006/ole">
            <p:oleObj spid="_x0000_s14340" name="Equation" r:id="rId5" imgW="1282680" imgH="634680" progId="Equation.DSMT4">
              <p:embed/>
            </p:oleObj>
          </a:graphicData>
        </a:graphic>
      </p:graphicFrame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3319463" y="3048000"/>
            <a:ext cx="2695575" cy="3330197"/>
            <a:chOff x="3319463" y="3048000"/>
            <a:chExt cx="2695575" cy="3330197"/>
          </a:xfrm>
        </p:grpSpPr>
        <p:sp>
          <p:nvSpPr>
            <p:cNvPr id="14362" name="Line 48"/>
            <p:cNvSpPr>
              <a:spLocks noChangeShapeType="1"/>
            </p:cNvSpPr>
            <p:nvPr/>
          </p:nvSpPr>
          <p:spPr bwMode="auto">
            <a:xfrm>
              <a:off x="4289426" y="3048000"/>
              <a:ext cx="0" cy="305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49"/>
            <p:cNvSpPr>
              <a:spLocks noChangeShapeType="1"/>
            </p:cNvSpPr>
            <p:nvPr/>
          </p:nvSpPr>
          <p:spPr bwMode="auto">
            <a:xfrm>
              <a:off x="5940426" y="3060700"/>
              <a:ext cx="12700" cy="3054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Oval 50"/>
            <p:cNvSpPr>
              <a:spLocks noChangeArrowheads="1"/>
            </p:cNvSpPr>
            <p:nvPr/>
          </p:nvSpPr>
          <p:spPr bwMode="auto">
            <a:xfrm>
              <a:off x="4225926" y="353218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Oval 51"/>
            <p:cNvSpPr>
              <a:spLocks noChangeArrowheads="1"/>
            </p:cNvSpPr>
            <p:nvPr/>
          </p:nvSpPr>
          <p:spPr bwMode="auto">
            <a:xfrm>
              <a:off x="5900738" y="571658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52"/>
            <p:cNvSpPr>
              <a:spLocks noChangeArrowheads="1"/>
            </p:cNvSpPr>
            <p:nvPr/>
          </p:nvSpPr>
          <p:spPr bwMode="auto">
            <a:xfrm>
              <a:off x="4237038" y="570388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53"/>
            <p:cNvSpPr>
              <a:spLocks noChangeArrowheads="1"/>
            </p:cNvSpPr>
            <p:nvPr/>
          </p:nvSpPr>
          <p:spPr bwMode="auto">
            <a:xfrm>
              <a:off x="5889626" y="350678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Line 54"/>
            <p:cNvSpPr>
              <a:spLocks noChangeShapeType="1"/>
            </p:cNvSpPr>
            <p:nvPr/>
          </p:nvSpPr>
          <p:spPr bwMode="auto">
            <a:xfrm flipH="1">
              <a:off x="5419726" y="4586288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55"/>
            <p:cNvSpPr>
              <a:spLocks noChangeShapeType="1"/>
            </p:cNvSpPr>
            <p:nvPr/>
          </p:nvSpPr>
          <p:spPr bwMode="auto">
            <a:xfrm flipH="1">
              <a:off x="4276726" y="4586288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64"/>
            <p:cNvSpPr>
              <a:spLocks noChangeArrowheads="1"/>
            </p:cNvSpPr>
            <p:nvPr/>
          </p:nvSpPr>
          <p:spPr bwMode="auto">
            <a:xfrm>
              <a:off x="3319463" y="4448175"/>
              <a:ext cx="762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>
                  <a:solidFill>
                    <a:srgbClr val="0000FF"/>
                  </a:solidFill>
                </a:rPr>
                <a:t>source</a:t>
              </a:r>
            </a:p>
          </p:txBody>
        </p:sp>
        <p:graphicFrame>
          <p:nvGraphicFramePr>
            <p:cNvPr id="14338" name="Object 32"/>
            <p:cNvGraphicFramePr>
              <a:graphicFrameLocks noChangeAspect="1"/>
            </p:cNvGraphicFramePr>
            <p:nvPr/>
          </p:nvGraphicFramePr>
          <p:xfrm>
            <a:off x="3382963" y="3816350"/>
            <a:ext cx="746125" cy="385763"/>
          </p:xfrm>
          <a:graphic>
            <a:graphicData uri="http://schemas.openxmlformats.org/presentationml/2006/ole">
              <p:oleObj spid="_x0000_s14338" name="Equation" r:id="rId6" imgW="419040" imgH="215640" progId="Equation.DSMT4">
                <p:embed/>
              </p:oleObj>
            </a:graphicData>
          </a:graphic>
        </p:graphicFrame>
        <p:sp>
          <p:nvSpPr>
            <p:cNvPr id="14360" name="TextBox 36"/>
            <p:cNvSpPr txBox="1">
              <a:spLocks noChangeArrowheads="1"/>
            </p:cNvSpPr>
            <p:nvPr/>
          </p:nvSpPr>
          <p:spPr bwMode="auto">
            <a:xfrm>
              <a:off x="4348163" y="4721225"/>
              <a:ext cx="3190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4361" name="TextBox 37"/>
            <p:cNvSpPr txBox="1">
              <a:spLocks noChangeArrowheads="1"/>
            </p:cNvSpPr>
            <p:nvPr/>
          </p:nvSpPr>
          <p:spPr bwMode="auto">
            <a:xfrm>
              <a:off x="5564188" y="4703763"/>
              <a:ext cx="2619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14339" name="Object 34"/>
            <p:cNvGraphicFramePr>
              <a:graphicFrameLocks noChangeAspect="1"/>
            </p:cNvGraphicFramePr>
            <p:nvPr/>
          </p:nvGraphicFramePr>
          <p:xfrm>
            <a:off x="4740085" y="4866968"/>
            <a:ext cx="792163" cy="385762"/>
          </p:xfrm>
          <a:graphic>
            <a:graphicData uri="http://schemas.openxmlformats.org/presentationml/2006/ole">
              <p:oleObj spid="_x0000_s14339" name="Equation" r:id="rId7" imgW="444240" imgH="215640" progId="Equation.DSMT4">
                <p:embed/>
              </p:oleObj>
            </a:graphicData>
          </a:graphic>
        </p:graphicFrame>
        <p:graphicFrame>
          <p:nvGraphicFramePr>
            <p:cNvPr id="14341" name="Object 36"/>
            <p:cNvGraphicFramePr>
              <a:graphicFrameLocks noChangeAspect="1"/>
            </p:cNvGraphicFramePr>
            <p:nvPr/>
          </p:nvGraphicFramePr>
          <p:xfrm>
            <a:off x="4881563" y="3048000"/>
            <a:ext cx="427037" cy="352425"/>
          </p:xfrm>
          <a:graphic>
            <a:graphicData uri="http://schemas.openxmlformats.org/presentationml/2006/ole">
              <p:oleObj spid="_x0000_s14341" name="Equation" r:id="rId8" imgW="291960" imgH="241200" progId="Equation.DSMT4">
                <p:embed/>
              </p:oleObj>
            </a:graphicData>
          </a:graphic>
        </p:graphicFrame>
        <p:graphicFrame>
          <p:nvGraphicFramePr>
            <p:cNvPr id="14342" name="Object 38"/>
            <p:cNvGraphicFramePr>
              <a:graphicFrameLocks noChangeAspect="1"/>
            </p:cNvGraphicFramePr>
            <p:nvPr/>
          </p:nvGraphicFramePr>
          <p:xfrm>
            <a:off x="4927600" y="6025772"/>
            <a:ext cx="427038" cy="352425"/>
          </p:xfrm>
          <a:graphic>
            <a:graphicData uri="http://schemas.openxmlformats.org/presentationml/2006/ole">
              <p:oleObj spid="_x0000_s14342" name="Equation" r:id="rId9" imgW="291960" imgH="241200" progId="Equation.DSMT4">
                <p:embed/>
              </p:oleObj>
            </a:graphicData>
          </a:graphic>
        </p:graphicFrame>
        <p:graphicFrame>
          <p:nvGraphicFramePr>
            <p:cNvPr id="14343" name="Object 39"/>
            <p:cNvGraphicFramePr>
              <a:graphicFrameLocks noChangeAspect="1"/>
            </p:cNvGraphicFramePr>
            <p:nvPr/>
          </p:nvGraphicFramePr>
          <p:xfrm>
            <a:off x="4948238" y="3743325"/>
            <a:ext cx="427037" cy="352425"/>
          </p:xfrm>
          <a:graphic>
            <a:graphicData uri="http://schemas.openxmlformats.org/presentationml/2006/ole">
              <p:oleObj spid="_x0000_s14343" name="Equation" r:id="rId10" imgW="291960" imgH="241200" progId="Equation.DSMT4">
                <p:embed/>
              </p:oleObj>
            </a:graphicData>
          </a:graphic>
        </p:graphicFrame>
        <p:graphicFrame>
          <p:nvGraphicFramePr>
            <p:cNvPr id="14344" name="Object 40"/>
            <p:cNvGraphicFramePr>
              <a:graphicFrameLocks noChangeAspect="1"/>
            </p:cNvGraphicFramePr>
            <p:nvPr/>
          </p:nvGraphicFramePr>
          <p:xfrm>
            <a:off x="4901561" y="5338384"/>
            <a:ext cx="427037" cy="352425"/>
          </p:xfrm>
          <a:graphic>
            <a:graphicData uri="http://schemas.openxmlformats.org/presentationml/2006/ole">
              <p:oleObj spid="_x0000_s14344" name="Equation" r:id="rId11" imgW="291960" imgH="241200" progId="Equation.DSMT4">
                <p:embed/>
              </p:oleObj>
            </a:graphicData>
          </a:graphic>
        </p:graphicFrame>
        <p:graphicFrame>
          <p:nvGraphicFramePr>
            <p:cNvPr id="14345" name="Object 41"/>
            <p:cNvGraphicFramePr>
              <a:graphicFrameLocks noChangeAspect="1"/>
            </p:cNvGraphicFramePr>
            <p:nvPr/>
          </p:nvGraphicFramePr>
          <p:xfrm>
            <a:off x="5457825" y="4002088"/>
            <a:ext cx="371475" cy="352425"/>
          </p:xfrm>
          <a:graphic>
            <a:graphicData uri="http://schemas.openxmlformats.org/presentationml/2006/ole">
              <p:oleObj spid="_x0000_s14345" name="Equation" r:id="rId12" imgW="253800" imgH="241200" progId="Equation.DSMT4">
                <p:embed/>
              </p:oleObj>
            </a:graphicData>
          </a:graphic>
        </p:graphicFrame>
        <p:sp>
          <p:nvSpPr>
            <p:cNvPr id="14370" name="Oval 56"/>
            <p:cNvSpPr>
              <a:spLocks noChangeArrowheads="1"/>
            </p:cNvSpPr>
            <p:nvPr/>
          </p:nvSpPr>
          <p:spPr bwMode="auto">
            <a:xfrm>
              <a:off x="4924425" y="4344988"/>
              <a:ext cx="482600" cy="4699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371" name="Line 57"/>
            <p:cNvSpPr>
              <a:spLocks noChangeShapeType="1"/>
            </p:cNvSpPr>
            <p:nvPr/>
          </p:nvSpPr>
          <p:spPr bwMode="auto">
            <a:xfrm flipH="1" flipV="1">
              <a:off x="5003801" y="4572000"/>
              <a:ext cx="314325" cy="31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 flipV="1">
              <a:off x="4292077" y="3826343"/>
              <a:ext cx="0" cy="40446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2848" y="264206"/>
            <a:ext cx="50498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TEN: TE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</a:t>
            </a:r>
          </a:p>
        </p:txBody>
      </p:sp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7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4711" y="1712576"/>
            <a:ext cx="3475653" cy="87545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</p:pic>
      <p:sp>
        <p:nvSpPr>
          <p:cNvPr id="15377" name="Rectangle 11"/>
          <p:cNvSpPr>
            <a:spLocks noChangeArrowheads="1"/>
          </p:cNvSpPr>
          <p:nvPr/>
        </p:nvSpPr>
        <p:spPr bwMode="auto">
          <a:xfrm>
            <a:off x="467860" y="1130980"/>
            <a:ext cx="6694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introduce similar modeling equations for the 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case: </a:t>
            </a:r>
          </a:p>
        </p:txBody>
      </p:sp>
      <p:sp>
        <p:nvSpPr>
          <p:cNvPr id="15378" name="Rectangle 29"/>
          <p:cNvSpPr>
            <a:spLocks noChangeArrowheads="1"/>
          </p:cNvSpPr>
          <p:nvPr/>
        </p:nvSpPr>
        <p:spPr bwMode="auto">
          <a:xfrm>
            <a:off x="5387975" y="3643313"/>
            <a:ext cx="12715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TEN model</a:t>
            </a:r>
          </a:p>
        </p:txBody>
      </p:sp>
      <p:pic>
        <p:nvPicPr>
          <p:cNvPr id="15380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4713" y="1781175"/>
            <a:ext cx="25304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4" name="Object 11"/>
          <p:cNvGraphicFramePr>
            <a:graphicFrameLocks noChangeAspect="1"/>
          </p:cNvGraphicFramePr>
          <p:nvPr/>
        </p:nvGraphicFramePr>
        <p:xfrm>
          <a:off x="5572125" y="4948238"/>
          <a:ext cx="1870075" cy="928687"/>
        </p:xfrm>
        <a:graphic>
          <a:graphicData uri="http://schemas.openxmlformats.org/presentationml/2006/ole">
            <p:oleObj spid="_x0000_s15364" name="Equation" r:id="rId5" imgW="1282680" imgH="634680" progId="Equation.DSMT4">
              <p:embed/>
            </p:oleObj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060575" y="3349625"/>
            <a:ext cx="2684463" cy="3098800"/>
            <a:chOff x="2060575" y="3349625"/>
            <a:chExt cx="2684463" cy="3098800"/>
          </a:xfrm>
        </p:grpSpPr>
        <p:grpSp>
          <p:nvGrpSpPr>
            <p:cNvPr id="15379" name="Group 47"/>
            <p:cNvGrpSpPr>
              <a:grpSpLocks/>
            </p:cNvGrpSpPr>
            <p:nvPr/>
          </p:nvGrpSpPr>
          <p:grpSpPr bwMode="auto">
            <a:xfrm>
              <a:off x="2060575" y="3352800"/>
              <a:ext cx="2684463" cy="3067050"/>
              <a:chOff x="1298" y="2112"/>
              <a:chExt cx="1691" cy="1932"/>
            </a:xfrm>
          </p:grpSpPr>
          <p:sp>
            <p:nvSpPr>
              <p:cNvPr id="15384" name="Line 15"/>
              <p:cNvSpPr>
                <a:spLocks noChangeShapeType="1"/>
              </p:cNvSpPr>
              <p:nvPr/>
            </p:nvSpPr>
            <p:spPr bwMode="auto">
              <a:xfrm>
                <a:off x="1909" y="2112"/>
                <a:ext cx="0" cy="19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16"/>
              <p:cNvSpPr>
                <a:spLocks noChangeShapeType="1"/>
              </p:cNvSpPr>
              <p:nvPr/>
            </p:nvSpPr>
            <p:spPr bwMode="auto">
              <a:xfrm>
                <a:off x="2949" y="2120"/>
                <a:ext cx="8" cy="19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Oval 17"/>
              <p:cNvSpPr>
                <a:spLocks noChangeArrowheads="1"/>
              </p:cNvSpPr>
              <p:nvPr/>
            </p:nvSpPr>
            <p:spPr bwMode="auto">
              <a:xfrm>
                <a:off x="1869" y="2417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7" name="Oval 18"/>
              <p:cNvSpPr>
                <a:spLocks noChangeArrowheads="1"/>
              </p:cNvSpPr>
              <p:nvPr/>
            </p:nvSpPr>
            <p:spPr bwMode="auto">
              <a:xfrm>
                <a:off x="2917" y="3793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8" name="Oval 19"/>
              <p:cNvSpPr>
                <a:spLocks noChangeArrowheads="1"/>
              </p:cNvSpPr>
              <p:nvPr/>
            </p:nvSpPr>
            <p:spPr bwMode="auto">
              <a:xfrm>
                <a:off x="1876" y="3785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9" name="Oval 20"/>
              <p:cNvSpPr>
                <a:spLocks noChangeArrowheads="1"/>
              </p:cNvSpPr>
              <p:nvPr/>
            </p:nvSpPr>
            <p:spPr bwMode="auto">
              <a:xfrm>
                <a:off x="2917" y="2401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0" name="Line 21"/>
              <p:cNvSpPr>
                <a:spLocks noChangeShapeType="1"/>
              </p:cNvSpPr>
              <p:nvPr/>
            </p:nvSpPr>
            <p:spPr bwMode="auto">
              <a:xfrm flipH="1">
                <a:off x="2621" y="308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1" name="Line 22"/>
              <p:cNvSpPr>
                <a:spLocks noChangeShapeType="1"/>
              </p:cNvSpPr>
              <p:nvPr/>
            </p:nvSpPr>
            <p:spPr bwMode="auto">
              <a:xfrm flipH="1">
                <a:off x="1901" y="3081"/>
                <a:ext cx="4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Oval 23"/>
              <p:cNvSpPr>
                <a:spLocks noChangeArrowheads="1"/>
              </p:cNvSpPr>
              <p:nvPr/>
            </p:nvSpPr>
            <p:spPr bwMode="auto">
              <a:xfrm>
                <a:off x="2309" y="2929"/>
                <a:ext cx="304" cy="2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5393" name="Line 24"/>
              <p:cNvSpPr>
                <a:spLocks noChangeShapeType="1"/>
              </p:cNvSpPr>
              <p:nvPr/>
            </p:nvSpPr>
            <p:spPr bwMode="auto">
              <a:xfrm flipH="1" flipV="1">
                <a:off x="2360" y="3072"/>
                <a:ext cx="197" cy="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Rectangle 30"/>
              <p:cNvSpPr>
                <a:spLocks noChangeArrowheads="1"/>
              </p:cNvSpPr>
              <p:nvPr/>
            </p:nvSpPr>
            <p:spPr bwMode="auto">
              <a:xfrm>
                <a:off x="1298" y="2994"/>
                <a:ext cx="4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2000" b="0">
                    <a:solidFill>
                      <a:srgbClr val="0000FF"/>
                    </a:solidFill>
                  </a:rPr>
                  <a:t>source</a:t>
                </a:r>
              </a:p>
            </p:txBody>
          </p:sp>
        </p:grpSp>
        <p:graphicFrame>
          <p:nvGraphicFramePr>
            <p:cNvPr id="15362" name="Object 32"/>
            <p:cNvGraphicFramePr>
              <a:graphicFrameLocks noChangeAspect="1"/>
            </p:cNvGraphicFramePr>
            <p:nvPr/>
          </p:nvGraphicFramePr>
          <p:xfrm>
            <a:off x="2119313" y="4060825"/>
            <a:ext cx="701675" cy="385763"/>
          </p:xfrm>
          <a:graphic>
            <a:graphicData uri="http://schemas.openxmlformats.org/presentationml/2006/ole">
              <p:oleObj spid="_x0000_s15362" name="Equation" r:id="rId6" imgW="393480" imgH="215640" progId="Equation.DSMT4">
                <p:embed/>
              </p:oleObj>
            </a:graphicData>
          </a:graphic>
        </p:graphicFrame>
        <p:graphicFrame>
          <p:nvGraphicFramePr>
            <p:cNvPr id="15363" name="Object 3"/>
            <p:cNvGraphicFramePr>
              <a:graphicFrameLocks noChangeAspect="1"/>
            </p:cNvGraphicFramePr>
            <p:nvPr/>
          </p:nvGraphicFramePr>
          <p:xfrm>
            <a:off x="2089150" y="5118100"/>
            <a:ext cx="746125" cy="385763"/>
          </p:xfrm>
          <a:graphic>
            <a:graphicData uri="http://schemas.openxmlformats.org/presentationml/2006/ole">
              <p:oleObj spid="_x0000_s15363" name="Equation" r:id="rId7" imgW="419040" imgH="215640" progId="Equation.DSMT4">
                <p:embed/>
              </p:oleObj>
            </a:graphicData>
          </a:graphic>
        </p:graphicFrame>
        <p:sp>
          <p:nvSpPr>
            <p:cNvPr id="15382" name="TextBox 33"/>
            <p:cNvSpPr txBox="1">
              <a:spLocks noChangeArrowheads="1"/>
            </p:cNvSpPr>
            <p:nvPr/>
          </p:nvSpPr>
          <p:spPr bwMode="auto">
            <a:xfrm>
              <a:off x="3094038" y="4965700"/>
              <a:ext cx="3190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5383" name="TextBox 34"/>
            <p:cNvSpPr txBox="1">
              <a:spLocks noChangeArrowheads="1"/>
            </p:cNvSpPr>
            <p:nvPr/>
          </p:nvSpPr>
          <p:spPr bwMode="auto">
            <a:xfrm>
              <a:off x="4341813" y="4948238"/>
              <a:ext cx="2619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15365" name="Object 34"/>
            <p:cNvGraphicFramePr>
              <a:graphicFrameLocks noChangeAspect="1"/>
            </p:cNvGraphicFramePr>
            <p:nvPr/>
          </p:nvGraphicFramePr>
          <p:xfrm>
            <a:off x="3690938" y="3349625"/>
            <a:ext cx="388937" cy="352425"/>
          </p:xfrm>
          <a:graphic>
            <a:graphicData uri="http://schemas.openxmlformats.org/presentationml/2006/ole">
              <p:oleObj spid="_x0000_s15365" name="Equation" r:id="rId8" imgW="266400" imgH="241200" progId="Equation.DSMT4">
                <p:embed/>
              </p:oleObj>
            </a:graphicData>
          </a:graphic>
        </p:graphicFrame>
        <p:graphicFrame>
          <p:nvGraphicFramePr>
            <p:cNvPr id="15366" name="Object 35"/>
            <p:cNvGraphicFramePr>
              <a:graphicFrameLocks noChangeAspect="1"/>
            </p:cNvGraphicFramePr>
            <p:nvPr/>
          </p:nvGraphicFramePr>
          <p:xfrm>
            <a:off x="3716338" y="6096000"/>
            <a:ext cx="388937" cy="352425"/>
          </p:xfrm>
          <a:graphic>
            <a:graphicData uri="http://schemas.openxmlformats.org/presentationml/2006/ole">
              <p:oleObj spid="_x0000_s15366" name="Equation" r:id="rId9" imgW="266400" imgH="241200" progId="Equation.DSMT4">
                <p:embed/>
              </p:oleObj>
            </a:graphicData>
          </a:graphic>
        </p:graphicFrame>
        <p:graphicFrame>
          <p:nvGraphicFramePr>
            <p:cNvPr id="15367" name="Object 36"/>
            <p:cNvGraphicFramePr>
              <a:graphicFrameLocks noChangeAspect="1"/>
            </p:cNvGraphicFramePr>
            <p:nvPr/>
          </p:nvGraphicFramePr>
          <p:xfrm>
            <a:off x="3705225" y="3990975"/>
            <a:ext cx="388938" cy="352425"/>
          </p:xfrm>
          <a:graphic>
            <a:graphicData uri="http://schemas.openxmlformats.org/presentationml/2006/ole">
              <p:oleObj spid="_x0000_s15367" name="Equation" r:id="rId10" imgW="266400" imgH="241200" progId="Equation.DSMT4">
                <p:embed/>
              </p:oleObj>
            </a:graphicData>
          </a:graphic>
        </p:graphicFrame>
        <p:graphicFrame>
          <p:nvGraphicFramePr>
            <p:cNvPr id="15368" name="Object 37"/>
            <p:cNvGraphicFramePr>
              <a:graphicFrameLocks noChangeAspect="1"/>
            </p:cNvGraphicFramePr>
            <p:nvPr/>
          </p:nvGraphicFramePr>
          <p:xfrm>
            <a:off x="3716338" y="5383213"/>
            <a:ext cx="388937" cy="352425"/>
          </p:xfrm>
          <a:graphic>
            <a:graphicData uri="http://schemas.openxmlformats.org/presentationml/2006/ole">
              <p:oleObj spid="_x0000_s15368" name="Equation" r:id="rId11" imgW="266400" imgH="241200" progId="Equation.DSMT4">
                <p:embed/>
              </p:oleObj>
            </a:graphicData>
          </a:graphic>
        </p:graphicFrame>
        <p:graphicFrame>
          <p:nvGraphicFramePr>
            <p:cNvPr id="15369" name="Object 38"/>
            <p:cNvGraphicFramePr>
              <a:graphicFrameLocks noChangeAspect="1"/>
            </p:cNvGraphicFramePr>
            <p:nvPr/>
          </p:nvGraphicFramePr>
          <p:xfrm>
            <a:off x="4168775" y="4289425"/>
            <a:ext cx="333375" cy="352425"/>
          </p:xfrm>
          <a:graphic>
            <a:graphicData uri="http://schemas.openxmlformats.org/presentationml/2006/ole">
              <p:oleObj spid="_x0000_s15369" name="Equation" r:id="rId12" imgW="228600" imgH="241200" progId="Equation.DSMT4">
                <p:embed/>
              </p:oleObj>
            </a:graphicData>
          </a:graphic>
        </p:graphicFrame>
        <p:sp>
          <p:nvSpPr>
            <p:cNvPr id="36" name="Line 23"/>
            <p:cNvSpPr>
              <a:spLocks noChangeShapeType="1"/>
            </p:cNvSpPr>
            <p:nvPr/>
          </p:nvSpPr>
          <p:spPr bwMode="auto">
            <a:xfrm flipV="1">
              <a:off x="3039498" y="4126593"/>
              <a:ext cx="0" cy="40446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3642" y="215925"/>
            <a:ext cx="5158854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 (cont.)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1028700" y="918881"/>
            <a:ext cx="819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1658938" y="1387475"/>
          <a:ext cx="4708525" cy="650875"/>
        </p:xfrm>
        <a:graphic>
          <a:graphicData uri="http://schemas.openxmlformats.org/presentationml/2006/ole">
            <p:oleObj spid="_x0000_s17410" name="Equation" r:id="rId3" imgW="2120760" imgH="291960" progId="Equation.DSMT4">
              <p:embed/>
            </p:oleObj>
          </a:graphicData>
        </a:graphic>
      </p:graphicFrame>
      <p:graphicFrame>
        <p:nvGraphicFramePr>
          <p:cNvPr id="17411" name="Object 9"/>
          <p:cNvGraphicFramePr>
            <a:graphicFrameLocks noChangeAspect="1"/>
          </p:cNvGraphicFramePr>
          <p:nvPr/>
        </p:nvGraphicFramePr>
        <p:xfrm>
          <a:off x="832016" y="2378099"/>
          <a:ext cx="5468937" cy="3214687"/>
        </p:xfrm>
        <a:graphic>
          <a:graphicData uri="http://schemas.openxmlformats.org/presentationml/2006/ole">
            <p:oleObj spid="_x0000_s17411" name="Equation" r:id="rId4" imgW="3238200" imgH="1904760" progId="Equation.DSMT4">
              <p:embed/>
            </p:oleObj>
          </a:graphicData>
        </a:graphic>
      </p:graphicFrame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815068" y="5878286"/>
            <a:ext cx="7461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</a:rPr>
              <a:t>Conclusion: The current that launches the </a:t>
            </a:r>
            <a:r>
              <a:rPr lang="en-US" sz="2000" b="0" dirty="0" err="1">
                <a:solidFill>
                  <a:srgbClr val="FF0000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FF0000"/>
                </a:solidFill>
              </a:rPr>
              <a:t> plane wave is polarized in the 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2000" b="0" dirty="0">
                <a:solidFill>
                  <a:srgbClr val="FF0000"/>
                </a:solidFill>
              </a:rPr>
              <a:t> direction.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6577080" y="1128713"/>
            <a:ext cx="2159000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 dirty="0">
                <a:solidFill>
                  <a:srgbClr val="0000FF"/>
                </a:solidFill>
              </a:rPr>
              <a:t>The TM current is that part of the total current that launches only a </a:t>
            </a:r>
            <a:r>
              <a:rPr lang="en-US" sz="1600" b="0" dirty="0" err="1">
                <a:solidFill>
                  <a:srgbClr val="0000FF"/>
                </a:solidFill>
              </a:rPr>
              <a:t>TM</a:t>
            </a:r>
            <a:r>
              <a:rPr lang="en-US" sz="16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dirty="0">
                <a:solidFill>
                  <a:srgbClr val="0000FF"/>
                </a:solidFill>
              </a:rPr>
              <a:t> plane wave, while the TE current launches only a </a:t>
            </a:r>
            <a:r>
              <a:rPr lang="en-US" sz="1600" b="0" dirty="0" err="1">
                <a:solidFill>
                  <a:srgbClr val="0000FF"/>
                </a:solidFill>
              </a:rPr>
              <a:t>TE</a:t>
            </a:r>
            <a:r>
              <a:rPr lang="en-US" sz="16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dirty="0">
                <a:solidFill>
                  <a:srgbClr val="0000FF"/>
                </a:solidFill>
              </a:rPr>
              <a:t> plane wave.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59857" y="3220871"/>
            <a:ext cx="25521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/>
              <a:t>The source is assumed to be at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= 0.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9" name="Rectangle 7"/>
          <p:cNvSpPr>
            <a:spLocks noChangeArrowheads="1"/>
          </p:cNvSpPr>
          <p:nvPr/>
        </p:nvSpPr>
        <p:spPr bwMode="auto">
          <a:xfrm>
            <a:off x="1493838" y="1206500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8434" name="Object 8"/>
          <p:cNvGraphicFramePr>
            <a:graphicFrameLocks noChangeAspect="1"/>
          </p:cNvGraphicFramePr>
          <p:nvPr/>
        </p:nvGraphicFramePr>
        <p:xfrm>
          <a:off x="2527300" y="1063625"/>
          <a:ext cx="3252788" cy="579438"/>
        </p:xfrm>
        <a:graphic>
          <a:graphicData uri="http://schemas.openxmlformats.org/presentationml/2006/ole">
            <p:oleObj spid="_x0000_s18434" name="Equation" r:id="rId3" imgW="1765080" imgH="317160" progId="Equation.DSMT4">
              <p:embed/>
            </p:oleObj>
          </a:graphicData>
        </a:graphic>
      </p:graphicFrame>
      <p:sp>
        <p:nvSpPr>
          <p:cNvPr id="18450" name="Rectangle 9"/>
          <p:cNvSpPr>
            <a:spLocks noChangeArrowheads="1"/>
          </p:cNvSpPr>
          <p:nvPr/>
        </p:nvSpPr>
        <p:spPr bwMode="auto">
          <a:xfrm>
            <a:off x="1216025" y="2341563"/>
            <a:ext cx="1022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18435" name="Object 10"/>
          <p:cNvGraphicFramePr>
            <a:graphicFrameLocks noChangeAspect="1"/>
          </p:cNvGraphicFramePr>
          <p:nvPr/>
        </p:nvGraphicFramePr>
        <p:xfrm>
          <a:off x="2535238" y="2185988"/>
          <a:ext cx="3302000" cy="598487"/>
        </p:xfrm>
        <a:graphic>
          <a:graphicData uri="http://schemas.openxmlformats.org/presentationml/2006/ole">
            <p:oleObj spid="_x0000_s18435" name="Equation" r:id="rId4" imgW="1726920" imgH="317160" progId="Equation.DSMT4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333875" y="3390900"/>
            <a:ext cx="4146550" cy="2906713"/>
            <a:chOff x="4333875" y="3390900"/>
            <a:chExt cx="4146550" cy="2906713"/>
          </a:xfrm>
        </p:grpSpPr>
        <p:sp>
          <p:nvSpPr>
            <p:cNvPr id="18451" name="Line 11"/>
            <p:cNvSpPr>
              <a:spLocks noChangeShapeType="1"/>
            </p:cNvSpPr>
            <p:nvPr/>
          </p:nvSpPr>
          <p:spPr bwMode="auto">
            <a:xfrm flipV="1">
              <a:off x="5929313" y="3844925"/>
              <a:ext cx="0" cy="245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2"/>
            <p:cNvSpPr>
              <a:spLocks noChangeShapeType="1"/>
            </p:cNvSpPr>
            <p:nvPr/>
          </p:nvSpPr>
          <p:spPr bwMode="auto">
            <a:xfrm rot="16200000" flipH="1">
              <a:off x="6184900" y="3346450"/>
              <a:ext cx="0" cy="3702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53" name="Group 13"/>
            <p:cNvGrpSpPr>
              <a:grpSpLocks/>
            </p:cNvGrpSpPr>
            <p:nvPr/>
          </p:nvGrpSpPr>
          <p:grpSpPr bwMode="auto">
            <a:xfrm>
              <a:off x="6105525" y="4729163"/>
              <a:ext cx="827088" cy="465137"/>
              <a:chOff x="2509" y="2833"/>
              <a:chExt cx="521" cy="293"/>
            </a:xfrm>
          </p:grpSpPr>
          <p:sp>
            <p:nvSpPr>
              <p:cNvPr id="18457" name="Line 14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Line 15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Line 16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Line 17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4" name="Freeform 18"/>
            <p:cNvSpPr>
              <a:spLocks/>
            </p:cNvSpPr>
            <p:nvPr/>
          </p:nvSpPr>
          <p:spPr bwMode="auto">
            <a:xfrm>
              <a:off x="6467475" y="5019675"/>
              <a:ext cx="42863" cy="163513"/>
            </a:xfrm>
            <a:custGeom>
              <a:avLst/>
              <a:gdLst>
                <a:gd name="T0" fmla="*/ 0 w 35"/>
                <a:gd name="T1" fmla="*/ 0 h 166"/>
                <a:gd name="T2" fmla="*/ 2147483647 w 35"/>
                <a:gd name="T3" fmla="*/ 2147483647 h 166"/>
                <a:gd name="T4" fmla="*/ 2147483647 w 35"/>
                <a:gd name="T5" fmla="*/ 2147483647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6" name="Object 19"/>
            <p:cNvGraphicFramePr>
              <a:graphicFrameLocks noChangeAspect="1"/>
            </p:cNvGraphicFramePr>
            <p:nvPr/>
          </p:nvGraphicFramePr>
          <p:xfrm>
            <a:off x="6634163" y="4851400"/>
            <a:ext cx="233362" cy="371475"/>
          </p:xfrm>
          <a:graphic>
            <a:graphicData uri="http://schemas.openxmlformats.org/presentationml/2006/ole">
              <p:oleObj spid="_x0000_s18436" name="Equation" r:id="rId5" imgW="126720" imgH="203040" progId="Equation.DSMT4">
                <p:embed/>
              </p:oleObj>
            </a:graphicData>
          </a:graphic>
        </p:graphicFrame>
        <p:graphicFrame>
          <p:nvGraphicFramePr>
            <p:cNvPr id="18437" name="Object 20"/>
            <p:cNvGraphicFramePr>
              <a:graphicFrameLocks noChangeAspect="1"/>
            </p:cNvGraphicFramePr>
            <p:nvPr/>
          </p:nvGraphicFramePr>
          <p:xfrm>
            <a:off x="8235950" y="5068888"/>
            <a:ext cx="244475" cy="268287"/>
          </p:xfrm>
          <a:graphic>
            <a:graphicData uri="http://schemas.openxmlformats.org/presentationml/2006/ole">
              <p:oleObj spid="_x0000_s18437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18438" name="Object 21"/>
            <p:cNvGraphicFramePr>
              <a:graphicFrameLocks noChangeAspect="1"/>
            </p:cNvGraphicFramePr>
            <p:nvPr/>
          </p:nvGraphicFramePr>
          <p:xfrm>
            <a:off x="5826125" y="3390900"/>
            <a:ext cx="261938" cy="307975"/>
          </p:xfrm>
          <a:graphic>
            <a:graphicData uri="http://schemas.openxmlformats.org/presentationml/2006/ole">
              <p:oleObj spid="_x0000_s18438" name="Equation" r:id="rId7" imgW="139680" imgH="164880" progId="Equation.DSMT4">
                <p:embed/>
              </p:oleObj>
            </a:graphicData>
          </a:graphic>
        </p:graphicFrame>
        <p:graphicFrame>
          <p:nvGraphicFramePr>
            <p:cNvPr id="18439" name="Object 22"/>
            <p:cNvGraphicFramePr>
              <a:graphicFrameLocks noChangeAspect="1"/>
            </p:cNvGraphicFramePr>
            <p:nvPr/>
          </p:nvGraphicFramePr>
          <p:xfrm>
            <a:off x="7162800" y="4587875"/>
            <a:ext cx="328613" cy="504825"/>
          </p:xfrm>
          <a:graphic>
            <a:graphicData uri="http://schemas.openxmlformats.org/presentationml/2006/ole">
              <p:oleObj spid="_x0000_s18439" name="Equation" r:id="rId8" imgW="164880" imgH="253800" progId="Equation.DSMT4">
                <p:embed/>
              </p:oleObj>
            </a:graphicData>
          </a:graphic>
        </p:graphicFrame>
        <p:graphicFrame>
          <p:nvGraphicFramePr>
            <p:cNvPr id="18440" name="Object 23"/>
            <p:cNvGraphicFramePr>
              <a:graphicFrameLocks noChangeAspect="1"/>
            </p:cNvGraphicFramePr>
            <p:nvPr/>
          </p:nvGraphicFramePr>
          <p:xfrm>
            <a:off x="7165975" y="3832225"/>
            <a:ext cx="584200" cy="517525"/>
          </p:xfrm>
          <a:graphic>
            <a:graphicData uri="http://schemas.openxmlformats.org/presentationml/2006/ole">
              <p:oleObj spid="_x0000_s18440" name="Equation" r:id="rId9" imgW="317160" imgH="279360" progId="Equation.DSMT4">
                <p:embed/>
              </p:oleObj>
            </a:graphicData>
          </a:graphic>
        </p:graphicFrame>
        <p:sp>
          <p:nvSpPr>
            <p:cNvPr id="18455" name="Line 24"/>
            <p:cNvSpPr>
              <a:spLocks noChangeShapeType="1"/>
            </p:cNvSpPr>
            <p:nvPr/>
          </p:nvSpPr>
          <p:spPr bwMode="auto">
            <a:xfrm flipV="1">
              <a:off x="6486525" y="4356100"/>
              <a:ext cx="638175" cy="2889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5"/>
            <p:cNvSpPr>
              <a:spLocks noChangeShapeType="1"/>
            </p:cNvSpPr>
            <p:nvPr/>
          </p:nvSpPr>
          <p:spPr bwMode="auto">
            <a:xfrm flipH="1" flipV="1">
              <a:off x="6175375" y="4095750"/>
              <a:ext cx="277813" cy="5556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41" name="Object 27"/>
            <p:cNvGraphicFramePr>
              <a:graphicFrameLocks noChangeAspect="1"/>
            </p:cNvGraphicFramePr>
            <p:nvPr/>
          </p:nvGraphicFramePr>
          <p:xfrm>
            <a:off x="6337300" y="3643313"/>
            <a:ext cx="539750" cy="515937"/>
          </p:xfrm>
          <a:graphic>
            <a:graphicData uri="http://schemas.openxmlformats.org/presentationml/2006/ole">
              <p:oleObj spid="_x0000_s18441" name="Equation" r:id="rId10" imgW="291960" imgH="279360" progId="Equation.DSMT4">
                <p:embed/>
              </p:oleObj>
            </a:graphicData>
          </a:graphic>
        </p:graphicFrame>
      </p:grpSp>
      <p:graphicFrame>
        <p:nvGraphicFramePr>
          <p:cNvPr id="18442" name="Object 29"/>
          <p:cNvGraphicFramePr>
            <a:graphicFrameLocks noChangeAspect="1"/>
          </p:cNvGraphicFramePr>
          <p:nvPr/>
        </p:nvGraphicFramePr>
        <p:xfrm>
          <a:off x="484188" y="3937000"/>
          <a:ext cx="4773612" cy="649288"/>
        </p:xfrm>
        <a:graphic>
          <a:graphicData uri="http://schemas.openxmlformats.org/presentationml/2006/ole">
            <p:oleObj spid="_x0000_s18442" name="Equation" r:id="rId11" imgW="2590560" imgH="355320" progId="Equation.DSMT4">
              <p:embed/>
            </p:oleObj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2183642" y="215925"/>
            <a:ext cx="5158854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Source Model (cont.)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41588" y="323850"/>
            <a:ext cx="37782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8" name="Text Box 58"/>
          <p:cNvSpPr txBox="1">
            <a:spLocks noChangeArrowheads="1"/>
          </p:cNvSpPr>
          <p:nvPr/>
        </p:nvSpPr>
        <p:spPr bwMode="auto">
          <a:xfrm>
            <a:off x="761320" y="1371147"/>
            <a:ext cx="7732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introduce the Spectral Domain </a:t>
            </a:r>
            <a:r>
              <a:rPr lang="en-US" sz="2000" b="0" dirty="0" err="1">
                <a:solidFill>
                  <a:srgbClr val="0000FF"/>
                </a:solidFill>
              </a:rPr>
              <a:t>Immitance</a:t>
            </a:r>
            <a:r>
              <a:rPr lang="en-US" sz="2000" b="0" dirty="0">
                <a:solidFill>
                  <a:srgbClr val="0000FF"/>
                </a:solidFill>
              </a:rPr>
              <a:t> (SDI) method, which is a powerful method for solving for the fields due to sources inside of layered media. </a:t>
            </a:r>
          </a:p>
        </p:txBody>
      </p:sp>
      <p:sp>
        <p:nvSpPr>
          <p:cNvPr id="40969" name="Text Box 59"/>
          <p:cNvSpPr txBox="1">
            <a:spLocks noChangeArrowheads="1"/>
          </p:cNvSpPr>
          <p:nvPr/>
        </p:nvSpPr>
        <p:spPr bwMode="auto">
          <a:xfrm>
            <a:off x="1127125" y="3071813"/>
            <a:ext cx="74628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en-US" sz="2000" b="0" dirty="0"/>
              <a:t>The basic idea is developed here by decomposing a finite current </a:t>
            </a:r>
            <a:r>
              <a:rPr lang="en-US" sz="2000" b="0" dirty="0" smtClean="0"/>
              <a:t>sheet (e.g. a patch antenna) into </a:t>
            </a:r>
            <a:r>
              <a:rPr lang="en-US" sz="2000" b="0" dirty="0"/>
              <a:t>a set of infinite phased current sheets. 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sz="2000" b="0" dirty="0"/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b="0" dirty="0"/>
              <a:t>The fields are found from an infinite phased current sheet.</a:t>
            </a:r>
          </a:p>
          <a:p>
            <a:pPr marL="177800" indent="-177800"/>
            <a:endParaRPr lang="en-US" sz="2000" b="0" dirty="0"/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b="0" dirty="0"/>
              <a:t>The fields from the infinite current sheets are added together (spectral integration) to recover the fields of the finite current sheet.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70000" y="204171"/>
            <a:ext cx="65786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 (cont.)</a:t>
            </a: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8" name="Rectangle 9"/>
          <p:cNvSpPr>
            <a:spLocks noChangeArrowheads="1"/>
          </p:cNvSpPr>
          <p:nvPr/>
        </p:nvSpPr>
        <p:spPr bwMode="auto">
          <a:xfrm>
            <a:off x="740296" y="982640"/>
            <a:ext cx="71231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can now determine the </a:t>
            </a:r>
            <a:r>
              <a:rPr lang="en-US" sz="2000" b="0" dirty="0">
                <a:solidFill>
                  <a:srgbClr val="FF0000"/>
                </a:solidFill>
              </a:rPr>
              <a:t>source amplitude </a:t>
            </a:r>
            <a:r>
              <a:rPr lang="en-US" sz="2000" b="0" dirty="0">
                <a:solidFill>
                  <a:srgbClr val="0000FF"/>
                </a:solidFill>
              </a:rPr>
              <a:t>in the TEN model:</a:t>
            </a:r>
          </a:p>
        </p:txBody>
      </p:sp>
      <p:sp>
        <p:nvSpPr>
          <p:cNvPr id="19469" name="Rectangle 10"/>
          <p:cNvSpPr>
            <a:spLocks noChangeArrowheads="1"/>
          </p:cNvSpPr>
          <p:nvPr/>
        </p:nvSpPr>
        <p:spPr bwMode="auto">
          <a:xfrm>
            <a:off x="2295950" y="3661662"/>
            <a:ext cx="339044" cy="28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19458" name="Object 11"/>
          <p:cNvGraphicFramePr>
            <a:graphicFrameLocks noChangeAspect="1"/>
          </p:cNvGraphicFramePr>
          <p:nvPr/>
        </p:nvGraphicFramePr>
        <p:xfrm>
          <a:off x="2369829" y="2497123"/>
          <a:ext cx="3962731" cy="597790"/>
        </p:xfrm>
        <a:graphic>
          <a:graphicData uri="http://schemas.openxmlformats.org/presentationml/2006/ole">
            <p:oleObj spid="_x0000_s19458" name="Equation" r:id="rId3" imgW="2387520" imgH="355320" progId="Equation.DSMT4">
              <p:embed/>
            </p:oleObj>
          </a:graphicData>
        </a:graphic>
      </p:graphicFrame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2516868" y="4633466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9459" name="Object 13"/>
          <p:cNvGraphicFramePr>
            <a:graphicFrameLocks noChangeAspect="1"/>
          </p:cNvGraphicFramePr>
          <p:nvPr/>
        </p:nvGraphicFramePr>
        <p:xfrm>
          <a:off x="2816226" y="3451417"/>
          <a:ext cx="3663950" cy="660400"/>
        </p:xfrm>
        <a:graphic>
          <a:graphicData uri="http://schemas.openxmlformats.org/presentationml/2006/ole">
            <p:oleObj spid="_x0000_s19459" name="Equation" r:id="rId4" imgW="1714320" imgH="304560" progId="Equation.DSMT4">
              <p:embed/>
            </p:oleObj>
          </a:graphicData>
        </a:graphic>
      </p:graphicFrame>
      <p:graphicFrame>
        <p:nvGraphicFramePr>
          <p:cNvPr id="19460" name="Object 14"/>
          <p:cNvGraphicFramePr>
            <a:graphicFrameLocks noChangeAspect="1"/>
          </p:cNvGraphicFramePr>
          <p:nvPr/>
        </p:nvGraphicFramePr>
        <p:xfrm>
          <a:off x="3218543" y="4477891"/>
          <a:ext cx="1887538" cy="571500"/>
        </p:xfrm>
        <a:graphic>
          <a:graphicData uri="http://schemas.openxmlformats.org/presentationml/2006/ole">
            <p:oleObj spid="_x0000_s19460" name="Equation" r:id="rId5" imgW="850680" imgH="253800" progId="Equation.DSMT4">
              <p:embed/>
            </p:oleObj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910216" y="5434927"/>
            <a:ext cx="1031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19461" name="Object 16"/>
          <p:cNvGraphicFramePr>
            <a:graphicFrameLocks noChangeAspect="1"/>
          </p:cNvGraphicFramePr>
          <p:nvPr/>
        </p:nvGraphicFramePr>
        <p:xfrm>
          <a:off x="3258231" y="5874891"/>
          <a:ext cx="1798637" cy="641350"/>
        </p:xfrm>
        <a:graphic>
          <a:graphicData uri="http://schemas.openxmlformats.org/presentationml/2006/ole">
            <p:oleObj spid="_x0000_s19461" name="Equation" r:id="rId6" imgW="723600" imgH="253800" progId="Equation.DSMT4">
              <p:embed/>
            </p:oleObj>
          </a:graphicData>
        </a:graphic>
      </p:graphicFrame>
      <p:sp>
        <p:nvSpPr>
          <p:cNvPr id="19472" name="Rectangle 17"/>
          <p:cNvSpPr>
            <a:spLocks noChangeArrowheads="1"/>
          </p:cNvSpPr>
          <p:nvPr/>
        </p:nvSpPr>
        <p:spPr bwMode="auto">
          <a:xfrm>
            <a:off x="5995081" y="4771578"/>
            <a:ext cx="2344737" cy="1246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The zero subscript indicates that the current has the exponential phase term suppressed.</a:t>
            </a:r>
          </a:p>
        </p:txBody>
      </p:sp>
      <p:sp>
        <p:nvSpPr>
          <p:cNvPr id="19473" name="TextBox 18"/>
          <p:cNvSpPr txBox="1">
            <a:spLocks noChangeArrowheads="1"/>
          </p:cNvSpPr>
          <p:nvPr/>
        </p:nvSpPr>
        <p:spPr bwMode="auto">
          <a:xfrm>
            <a:off x="1553909" y="1775600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Recall: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9463" name="Object 9"/>
          <p:cNvGraphicFramePr>
            <a:graphicFrameLocks noChangeAspect="1"/>
          </p:cNvGraphicFramePr>
          <p:nvPr/>
        </p:nvGraphicFramePr>
        <p:xfrm>
          <a:off x="2629848" y="1679669"/>
          <a:ext cx="3044825" cy="514350"/>
        </p:xfrm>
        <a:graphic>
          <a:graphicData uri="http://schemas.openxmlformats.org/presentationml/2006/ole">
            <p:oleObj spid="_x0000_s19463" name="Equation" r:id="rId7" imgW="180324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0700" y="271463"/>
            <a:ext cx="23114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</a:t>
            </a:r>
          </a:p>
        </p:txBody>
      </p:sp>
      <p:sp>
        <p:nvSpPr>
          <p:cNvPr id="204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2" name="Rectangle 7"/>
          <p:cNvSpPr>
            <a:spLocks noChangeArrowheads="1"/>
          </p:cNvSpPr>
          <p:nvPr/>
        </p:nvSpPr>
        <p:spPr bwMode="auto">
          <a:xfrm>
            <a:off x="2344738" y="914400"/>
            <a:ext cx="4248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TEN models are shown below.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44525" y="2212975"/>
            <a:ext cx="3138488" cy="3000375"/>
            <a:chOff x="644525" y="2212975"/>
            <a:chExt cx="3138488" cy="3000375"/>
          </a:xfrm>
        </p:grpSpPr>
        <p:sp>
          <p:nvSpPr>
            <p:cNvPr id="20503" name="Line 9"/>
            <p:cNvSpPr>
              <a:spLocks noChangeShapeType="1"/>
            </p:cNvSpPr>
            <p:nvPr/>
          </p:nvSpPr>
          <p:spPr bwMode="auto">
            <a:xfrm>
              <a:off x="1335088" y="250825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10"/>
            <p:cNvSpPr>
              <a:spLocks noChangeShapeType="1"/>
            </p:cNvSpPr>
            <p:nvPr/>
          </p:nvSpPr>
          <p:spPr bwMode="auto">
            <a:xfrm>
              <a:off x="2998788" y="250825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Oval 11"/>
            <p:cNvSpPr>
              <a:spLocks noChangeArrowheads="1"/>
            </p:cNvSpPr>
            <p:nvPr/>
          </p:nvSpPr>
          <p:spPr bwMode="auto">
            <a:xfrm>
              <a:off x="1271588" y="272415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12"/>
            <p:cNvSpPr>
              <a:spLocks noChangeArrowheads="1"/>
            </p:cNvSpPr>
            <p:nvPr/>
          </p:nvSpPr>
          <p:spPr bwMode="auto">
            <a:xfrm>
              <a:off x="2935288" y="4887913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13"/>
            <p:cNvSpPr>
              <a:spLocks noChangeArrowheads="1"/>
            </p:cNvSpPr>
            <p:nvPr/>
          </p:nvSpPr>
          <p:spPr bwMode="auto">
            <a:xfrm>
              <a:off x="1271588" y="489585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14"/>
            <p:cNvSpPr>
              <a:spLocks noChangeArrowheads="1"/>
            </p:cNvSpPr>
            <p:nvPr/>
          </p:nvSpPr>
          <p:spPr bwMode="auto">
            <a:xfrm>
              <a:off x="2947988" y="269875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15"/>
            <p:cNvSpPr>
              <a:spLocks noChangeShapeType="1"/>
            </p:cNvSpPr>
            <p:nvPr/>
          </p:nvSpPr>
          <p:spPr bwMode="auto">
            <a:xfrm flipH="1">
              <a:off x="2465388" y="377825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16"/>
            <p:cNvSpPr>
              <a:spLocks noChangeShapeType="1"/>
            </p:cNvSpPr>
            <p:nvPr/>
          </p:nvSpPr>
          <p:spPr bwMode="auto">
            <a:xfrm flipH="1" flipV="1">
              <a:off x="1322388" y="3778250"/>
              <a:ext cx="631825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Oval 17"/>
            <p:cNvSpPr>
              <a:spLocks noChangeArrowheads="1"/>
            </p:cNvSpPr>
            <p:nvPr/>
          </p:nvSpPr>
          <p:spPr bwMode="auto">
            <a:xfrm>
              <a:off x="1970088" y="3536950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512" name="Line 18"/>
            <p:cNvSpPr>
              <a:spLocks noChangeShapeType="1"/>
            </p:cNvSpPr>
            <p:nvPr/>
          </p:nvSpPr>
          <p:spPr bwMode="auto">
            <a:xfrm flipH="1" flipV="1">
              <a:off x="2017404" y="3771901"/>
              <a:ext cx="3444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82" name="Object 19"/>
            <p:cNvGraphicFramePr>
              <a:graphicFrameLocks noChangeAspect="1"/>
            </p:cNvGraphicFramePr>
            <p:nvPr/>
          </p:nvGraphicFramePr>
          <p:xfrm>
            <a:off x="1846263" y="2868613"/>
            <a:ext cx="704850" cy="533400"/>
          </p:xfrm>
          <a:graphic>
            <a:graphicData uri="http://schemas.openxmlformats.org/presentationml/2006/ole">
              <p:oleObj spid="_x0000_s20482" name="Equation" r:id="rId3" imgW="317160" imgH="241200" progId="Equation.DSMT4">
                <p:embed/>
              </p:oleObj>
            </a:graphicData>
          </a:graphic>
        </p:graphicFrame>
        <p:graphicFrame>
          <p:nvGraphicFramePr>
            <p:cNvPr id="20483" name="Object 20"/>
            <p:cNvGraphicFramePr>
              <a:graphicFrameLocks noChangeAspect="1"/>
            </p:cNvGraphicFramePr>
            <p:nvPr/>
          </p:nvGraphicFramePr>
          <p:xfrm>
            <a:off x="1893888" y="4259263"/>
            <a:ext cx="704850" cy="533400"/>
          </p:xfrm>
          <a:graphic>
            <a:graphicData uri="http://schemas.openxmlformats.org/presentationml/2006/ole">
              <p:oleObj spid="_x0000_s20483" name="Equation" r:id="rId4" imgW="317160" imgH="241200" progId="Equation.DSMT4">
                <p:embed/>
              </p:oleObj>
            </a:graphicData>
          </a:graphic>
        </p:graphicFrame>
        <p:graphicFrame>
          <p:nvGraphicFramePr>
            <p:cNvPr id="20484" name="Object 21"/>
            <p:cNvGraphicFramePr>
              <a:graphicFrameLocks noChangeAspect="1"/>
            </p:cNvGraphicFramePr>
            <p:nvPr/>
          </p:nvGraphicFramePr>
          <p:xfrm>
            <a:off x="3133725" y="3517900"/>
            <a:ext cx="649288" cy="533400"/>
          </p:xfrm>
          <a:graphic>
            <a:graphicData uri="http://schemas.openxmlformats.org/presentationml/2006/ole">
              <p:oleObj spid="_x0000_s20484" name="Equation" r:id="rId5" imgW="291960" imgH="241200" progId="Equation.DSMT4">
                <p:embed/>
              </p:oleObj>
            </a:graphicData>
          </a:graphic>
        </p:graphicFrame>
        <p:graphicFrame>
          <p:nvGraphicFramePr>
            <p:cNvPr id="20485" name="Object 22"/>
            <p:cNvGraphicFramePr>
              <a:graphicFrameLocks noChangeAspect="1"/>
            </p:cNvGraphicFramePr>
            <p:nvPr/>
          </p:nvGraphicFramePr>
          <p:xfrm>
            <a:off x="644525" y="3113088"/>
            <a:ext cx="565150" cy="420687"/>
          </p:xfrm>
          <a:graphic>
            <a:graphicData uri="http://schemas.openxmlformats.org/presentationml/2006/ole">
              <p:oleObj spid="_x0000_s20485" name="Equation" r:id="rId6" imgW="253800" imgH="190440" progId="Equation.DSMT4">
                <p:embed/>
              </p:oleObj>
            </a:graphicData>
          </a:graphic>
        </p:graphicFrame>
        <p:sp>
          <p:nvSpPr>
            <p:cNvPr id="20513" name="Line 23"/>
            <p:cNvSpPr>
              <a:spLocks noChangeShapeType="1"/>
            </p:cNvSpPr>
            <p:nvPr/>
          </p:nvSpPr>
          <p:spPr bwMode="auto">
            <a:xfrm flipV="1">
              <a:off x="1338263" y="3200400"/>
              <a:ext cx="0" cy="34801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90" name="Object 39"/>
            <p:cNvGraphicFramePr>
              <a:graphicFrameLocks noChangeAspect="1"/>
            </p:cNvGraphicFramePr>
            <p:nvPr/>
          </p:nvGraphicFramePr>
          <p:xfrm>
            <a:off x="1454150" y="2381250"/>
            <a:ext cx="311150" cy="307975"/>
          </p:xfrm>
          <a:graphic>
            <a:graphicData uri="http://schemas.openxmlformats.org/presentationml/2006/ole">
              <p:oleObj spid="_x0000_s20490" name="Equation" r:id="rId7" imgW="139680" imgH="139680" progId="Equation.DSMT4">
                <p:embed/>
              </p:oleObj>
            </a:graphicData>
          </a:graphic>
        </p:graphicFrame>
        <p:graphicFrame>
          <p:nvGraphicFramePr>
            <p:cNvPr id="20491" name="Object 40"/>
            <p:cNvGraphicFramePr>
              <a:graphicFrameLocks noChangeAspect="1"/>
            </p:cNvGraphicFramePr>
            <p:nvPr/>
          </p:nvGraphicFramePr>
          <p:xfrm>
            <a:off x="2554288" y="2462213"/>
            <a:ext cx="280987" cy="225425"/>
          </p:xfrm>
          <a:graphic>
            <a:graphicData uri="http://schemas.openxmlformats.org/presentationml/2006/ole">
              <p:oleObj spid="_x0000_s20491" name="Equation" r:id="rId8" imgW="126720" imgH="101520" progId="Equation.DSMT4">
                <p:embed/>
              </p:oleObj>
            </a:graphicData>
          </a:graphic>
        </p:graphicFrame>
        <p:graphicFrame>
          <p:nvGraphicFramePr>
            <p:cNvPr id="20492" name="Object 41"/>
            <p:cNvGraphicFramePr>
              <a:graphicFrameLocks noChangeAspect="1"/>
            </p:cNvGraphicFramePr>
            <p:nvPr/>
          </p:nvGraphicFramePr>
          <p:xfrm>
            <a:off x="1885950" y="2212975"/>
            <a:ext cx="649288" cy="449263"/>
          </p:xfrm>
          <a:graphic>
            <a:graphicData uri="http://schemas.openxmlformats.org/presentationml/2006/ole">
              <p:oleObj spid="_x0000_s20492" name="Equation" r:id="rId9" imgW="291960" imgH="203040" progId="Equation.DSMT4">
                <p:embed/>
              </p:oleObj>
            </a:graphicData>
          </a:graphic>
        </p:graphicFrame>
      </p:grpSp>
      <p:grpSp>
        <p:nvGrpSpPr>
          <p:cNvPr id="47" name="Group 46"/>
          <p:cNvGrpSpPr/>
          <p:nvPr/>
        </p:nvGrpSpPr>
        <p:grpSpPr>
          <a:xfrm>
            <a:off x="5424488" y="2219325"/>
            <a:ext cx="3079750" cy="3000375"/>
            <a:chOff x="5424488" y="2219325"/>
            <a:chExt cx="3079750" cy="3000375"/>
          </a:xfrm>
        </p:grpSpPr>
        <p:sp>
          <p:nvSpPr>
            <p:cNvPr id="20514" name="Line 24"/>
            <p:cNvSpPr>
              <a:spLocks noChangeShapeType="1"/>
            </p:cNvSpPr>
            <p:nvPr/>
          </p:nvSpPr>
          <p:spPr bwMode="auto">
            <a:xfrm>
              <a:off x="6084888" y="251460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25"/>
            <p:cNvSpPr>
              <a:spLocks noChangeShapeType="1"/>
            </p:cNvSpPr>
            <p:nvPr/>
          </p:nvSpPr>
          <p:spPr bwMode="auto">
            <a:xfrm>
              <a:off x="7748588" y="251460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Oval 26"/>
            <p:cNvSpPr>
              <a:spLocks noChangeArrowheads="1"/>
            </p:cNvSpPr>
            <p:nvPr/>
          </p:nvSpPr>
          <p:spPr bwMode="auto">
            <a:xfrm>
              <a:off x="6021388" y="273050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Oval 27"/>
            <p:cNvSpPr>
              <a:spLocks noChangeArrowheads="1"/>
            </p:cNvSpPr>
            <p:nvPr/>
          </p:nvSpPr>
          <p:spPr bwMode="auto">
            <a:xfrm>
              <a:off x="7685088" y="491490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Oval 28"/>
            <p:cNvSpPr>
              <a:spLocks noChangeArrowheads="1"/>
            </p:cNvSpPr>
            <p:nvPr/>
          </p:nvSpPr>
          <p:spPr bwMode="auto">
            <a:xfrm>
              <a:off x="6021388" y="490220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Oval 29"/>
            <p:cNvSpPr>
              <a:spLocks noChangeArrowheads="1"/>
            </p:cNvSpPr>
            <p:nvPr/>
          </p:nvSpPr>
          <p:spPr bwMode="auto">
            <a:xfrm>
              <a:off x="7697788" y="270510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Line 30"/>
            <p:cNvSpPr>
              <a:spLocks noChangeShapeType="1"/>
            </p:cNvSpPr>
            <p:nvPr/>
          </p:nvSpPr>
          <p:spPr bwMode="auto">
            <a:xfrm flipH="1">
              <a:off x="7215188" y="37846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31"/>
            <p:cNvSpPr>
              <a:spLocks noChangeShapeType="1"/>
            </p:cNvSpPr>
            <p:nvPr/>
          </p:nvSpPr>
          <p:spPr bwMode="auto">
            <a:xfrm flipH="1">
              <a:off x="6072188" y="3784600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32"/>
            <p:cNvSpPr>
              <a:spLocks noChangeArrowheads="1"/>
            </p:cNvSpPr>
            <p:nvPr/>
          </p:nvSpPr>
          <p:spPr bwMode="auto">
            <a:xfrm>
              <a:off x="6719888" y="3543300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523" name="Line 33"/>
            <p:cNvSpPr>
              <a:spLocks noChangeShapeType="1"/>
            </p:cNvSpPr>
            <p:nvPr/>
          </p:nvSpPr>
          <p:spPr bwMode="auto">
            <a:xfrm flipH="1">
              <a:off x="6778317" y="3784600"/>
              <a:ext cx="32861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86" name="Object 34"/>
            <p:cNvGraphicFramePr>
              <a:graphicFrameLocks noChangeAspect="1"/>
            </p:cNvGraphicFramePr>
            <p:nvPr/>
          </p:nvGraphicFramePr>
          <p:xfrm>
            <a:off x="6637338" y="2786063"/>
            <a:ext cx="620712" cy="533400"/>
          </p:xfrm>
          <a:graphic>
            <a:graphicData uri="http://schemas.openxmlformats.org/presentationml/2006/ole">
              <p:oleObj spid="_x0000_s20486" name="Equation" r:id="rId10" imgW="279360" imgH="241200" progId="Equation.DSMT4">
                <p:embed/>
              </p:oleObj>
            </a:graphicData>
          </a:graphic>
        </p:graphicFrame>
        <p:graphicFrame>
          <p:nvGraphicFramePr>
            <p:cNvPr id="20487" name="Object 35"/>
            <p:cNvGraphicFramePr>
              <a:graphicFrameLocks noChangeAspect="1"/>
            </p:cNvGraphicFramePr>
            <p:nvPr/>
          </p:nvGraphicFramePr>
          <p:xfrm>
            <a:off x="6583363" y="4329113"/>
            <a:ext cx="620712" cy="533400"/>
          </p:xfrm>
          <a:graphic>
            <a:graphicData uri="http://schemas.openxmlformats.org/presentationml/2006/ole">
              <p:oleObj spid="_x0000_s20487" name="Equation" r:id="rId11" imgW="279360" imgH="241200" progId="Equation.DSMT4">
                <p:embed/>
              </p:oleObj>
            </a:graphicData>
          </a:graphic>
        </p:graphicFrame>
        <p:graphicFrame>
          <p:nvGraphicFramePr>
            <p:cNvPr id="20488" name="Object 36"/>
            <p:cNvGraphicFramePr>
              <a:graphicFrameLocks noChangeAspect="1"/>
            </p:cNvGraphicFramePr>
            <p:nvPr/>
          </p:nvGraphicFramePr>
          <p:xfrm>
            <a:off x="7910513" y="3524250"/>
            <a:ext cx="593725" cy="533400"/>
          </p:xfrm>
          <a:graphic>
            <a:graphicData uri="http://schemas.openxmlformats.org/presentationml/2006/ole">
              <p:oleObj spid="_x0000_s20488" name="Equation" r:id="rId12" imgW="266400" imgH="241200" progId="Equation.DSMT4">
                <p:embed/>
              </p:oleObj>
            </a:graphicData>
          </a:graphic>
        </p:graphicFrame>
        <p:graphicFrame>
          <p:nvGraphicFramePr>
            <p:cNvPr id="20489" name="Object 37"/>
            <p:cNvGraphicFramePr>
              <a:graphicFrameLocks noChangeAspect="1"/>
            </p:cNvGraphicFramePr>
            <p:nvPr/>
          </p:nvGraphicFramePr>
          <p:xfrm>
            <a:off x="5424488" y="3119438"/>
            <a:ext cx="506412" cy="420687"/>
          </p:xfrm>
          <a:graphic>
            <a:graphicData uri="http://schemas.openxmlformats.org/presentationml/2006/ole">
              <p:oleObj spid="_x0000_s20489" name="Equation" r:id="rId13" imgW="228600" imgH="190440" progId="Equation.DSMT4">
                <p:embed/>
              </p:oleObj>
            </a:graphicData>
          </a:graphic>
        </p:graphicFrame>
        <p:sp>
          <p:nvSpPr>
            <p:cNvPr id="20524" name="Line 38"/>
            <p:cNvSpPr>
              <a:spLocks noChangeShapeType="1"/>
            </p:cNvSpPr>
            <p:nvPr/>
          </p:nvSpPr>
          <p:spPr bwMode="auto">
            <a:xfrm flipV="1">
              <a:off x="6088063" y="3206749"/>
              <a:ext cx="0" cy="368963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93" name="Object 42"/>
            <p:cNvGraphicFramePr>
              <a:graphicFrameLocks noChangeAspect="1"/>
            </p:cNvGraphicFramePr>
            <p:nvPr/>
          </p:nvGraphicFramePr>
          <p:xfrm>
            <a:off x="6245225" y="2387600"/>
            <a:ext cx="311150" cy="307975"/>
          </p:xfrm>
          <a:graphic>
            <a:graphicData uri="http://schemas.openxmlformats.org/presentationml/2006/ole">
              <p:oleObj spid="_x0000_s20493" name="Equation" r:id="rId14" imgW="139680" imgH="139680" progId="Equation.DSMT4">
                <p:embed/>
              </p:oleObj>
            </a:graphicData>
          </a:graphic>
        </p:graphicFrame>
        <p:graphicFrame>
          <p:nvGraphicFramePr>
            <p:cNvPr id="20494" name="Object 43"/>
            <p:cNvGraphicFramePr>
              <a:graphicFrameLocks noChangeAspect="1"/>
            </p:cNvGraphicFramePr>
            <p:nvPr/>
          </p:nvGraphicFramePr>
          <p:xfrm>
            <a:off x="7345363" y="2468563"/>
            <a:ext cx="280987" cy="225425"/>
          </p:xfrm>
          <a:graphic>
            <a:graphicData uri="http://schemas.openxmlformats.org/presentationml/2006/ole">
              <p:oleObj spid="_x0000_s20494" name="Equation" r:id="rId15" imgW="126720" imgH="101520" progId="Equation.DSMT4">
                <p:embed/>
              </p:oleObj>
            </a:graphicData>
          </a:graphic>
        </p:graphicFrame>
        <p:graphicFrame>
          <p:nvGraphicFramePr>
            <p:cNvPr id="20495" name="Object 44"/>
            <p:cNvGraphicFramePr>
              <a:graphicFrameLocks noChangeAspect="1"/>
            </p:cNvGraphicFramePr>
            <p:nvPr/>
          </p:nvGraphicFramePr>
          <p:xfrm>
            <a:off x="6718300" y="2219325"/>
            <a:ext cx="565150" cy="449263"/>
          </p:xfrm>
          <a:graphic>
            <a:graphicData uri="http://schemas.openxmlformats.org/presentationml/2006/ole">
              <p:oleObj spid="_x0000_s20495" name="Equation" r:id="rId16" imgW="253800" imgH="203040" progId="Equation.DSMT4">
                <p:embed/>
              </p:oleObj>
            </a:graphicData>
          </a:graphic>
        </p:graphicFrame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Rectangle 28"/>
          <p:cNvSpPr>
            <a:spLocks noChangeArrowheads="1"/>
          </p:cNvSpPr>
          <p:nvPr/>
        </p:nvSpPr>
        <p:spPr bwMode="auto">
          <a:xfrm>
            <a:off x="2913063" y="4922838"/>
            <a:ext cx="3370262" cy="500062"/>
          </a:xfrm>
          <a:prstGeom prst="rect">
            <a:avLst/>
          </a:prstGeom>
          <a:solidFill>
            <a:srgbClr val="FF99F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11500" y="233363"/>
            <a:ext cx="2324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151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1" name="Rectangle 7"/>
          <p:cNvSpPr>
            <a:spLocks noChangeArrowheads="1"/>
          </p:cNvSpPr>
          <p:nvPr/>
        </p:nvSpPr>
        <p:spPr bwMode="auto">
          <a:xfrm>
            <a:off x="2359025" y="4006850"/>
            <a:ext cx="917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Assume</a:t>
            </a:r>
          </a:p>
        </p:txBody>
      </p:sp>
      <p:sp>
        <p:nvSpPr>
          <p:cNvPr id="21522" name="Rectangle 8"/>
          <p:cNvSpPr>
            <a:spLocks noChangeArrowheads="1"/>
          </p:cNvSpPr>
          <p:nvPr/>
        </p:nvSpPr>
        <p:spPr bwMode="auto">
          <a:xfrm>
            <a:off x="3186113" y="5056188"/>
            <a:ext cx="49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/>
              <a:t>Find</a:t>
            </a:r>
          </a:p>
        </p:txBody>
      </p:sp>
      <p:sp>
        <p:nvSpPr>
          <p:cNvPr id="21523" name="Rectangle 9"/>
          <p:cNvSpPr>
            <a:spLocks noChangeArrowheads="1"/>
          </p:cNvSpPr>
          <p:nvPr/>
        </p:nvSpPr>
        <p:spPr bwMode="auto">
          <a:xfrm>
            <a:off x="1163638" y="2152650"/>
            <a:ext cx="6334125" cy="11795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10"/>
          <p:cNvSpPr>
            <a:spLocks noChangeShapeType="1"/>
          </p:cNvSpPr>
          <p:nvPr/>
        </p:nvSpPr>
        <p:spPr bwMode="auto">
          <a:xfrm>
            <a:off x="5891213" y="2118034"/>
            <a:ext cx="2349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506" name="Object 11"/>
          <p:cNvGraphicFramePr>
            <a:graphicFrameLocks noChangeAspect="1"/>
          </p:cNvGraphicFramePr>
          <p:nvPr/>
        </p:nvGraphicFramePr>
        <p:xfrm>
          <a:off x="6092825" y="1441450"/>
          <a:ext cx="1006475" cy="466725"/>
        </p:xfrm>
        <a:graphic>
          <a:graphicData uri="http://schemas.openxmlformats.org/presentationml/2006/ole">
            <p:oleObj spid="_x0000_s21506" name="Equation" r:id="rId3" imgW="545760" imgH="253800" progId="Equation.DSMT4">
              <p:embed/>
            </p:oleObj>
          </a:graphicData>
        </a:graphic>
      </p:graphicFrame>
      <p:sp>
        <p:nvSpPr>
          <p:cNvPr id="21525" name="Line 12"/>
          <p:cNvSpPr>
            <a:spLocks noChangeShapeType="1"/>
          </p:cNvSpPr>
          <p:nvPr/>
        </p:nvSpPr>
        <p:spPr bwMode="auto">
          <a:xfrm>
            <a:off x="1419225" y="2112323"/>
            <a:ext cx="57721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507" name="Object 13"/>
          <p:cNvGraphicFramePr>
            <a:graphicFrameLocks noChangeAspect="1"/>
          </p:cNvGraphicFramePr>
          <p:nvPr/>
        </p:nvGraphicFramePr>
        <p:xfrm>
          <a:off x="4205288" y="1223963"/>
          <a:ext cx="225425" cy="223837"/>
        </p:xfrm>
        <a:graphic>
          <a:graphicData uri="http://schemas.openxmlformats.org/presentationml/2006/ole">
            <p:oleObj spid="_x0000_s21507" name="Equation" r:id="rId4" imgW="126720" imgH="126720" progId="Equation.DSMT4">
              <p:embed/>
            </p:oleObj>
          </a:graphicData>
        </a:graphic>
      </p:graphicFrame>
      <p:sp>
        <p:nvSpPr>
          <p:cNvPr id="21526" name="Line 14"/>
          <p:cNvSpPr>
            <a:spLocks noChangeShapeType="1"/>
          </p:cNvSpPr>
          <p:nvPr/>
        </p:nvSpPr>
        <p:spPr bwMode="auto">
          <a:xfrm flipV="1">
            <a:off x="4305300" y="1585913"/>
            <a:ext cx="0" cy="44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15"/>
          <p:cNvSpPr>
            <a:spLocks noChangeShapeType="1"/>
          </p:cNvSpPr>
          <p:nvPr/>
        </p:nvSpPr>
        <p:spPr bwMode="auto">
          <a:xfrm>
            <a:off x="7591425" y="2152650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508" name="Object 16"/>
          <p:cNvGraphicFramePr>
            <a:graphicFrameLocks noChangeAspect="1"/>
          </p:cNvGraphicFramePr>
          <p:nvPr/>
        </p:nvGraphicFramePr>
        <p:xfrm>
          <a:off x="8231188" y="2005013"/>
          <a:ext cx="222250" cy="244475"/>
        </p:xfrm>
        <a:graphic>
          <a:graphicData uri="http://schemas.openxmlformats.org/presentationml/2006/ole">
            <p:oleObj spid="_x0000_s2150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21509" name="Object 17"/>
          <p:cNvGraphicFramePr>
            <a:graphicFrameLocks noChangeAspect="1"/>
          </p:cNvGraphicFramePr>
          <p:nvPr/>
        </p:nvGraphicFramePr>
        <p:xfrm>
          <a:off x="1924050" y="2463800"/>
          <a:ext cx="423863" cy="584200"/>
        </p:xfrm>
        <a:graphic>
          <a:graphicData uri="http://schemas.openxmlformats.org/presentationml/2006/ole">
            <p:oleObj spid="_x0000_s21509" name="Equation" r:id="rId6" imgW="164880" imgH="228600" progId="Equation.DSMT4">
              <p:embed/>
            </p:oleObj>
          </a:graphicData>
        </a:graphic>
      </p:graphicFrame>
      <p:sp>
        <p:nvSpPr>
          <p:cNvPr id="21528" name="Line 19"/>
          <p:cNvSpPr>
            <a:spLocks noChangeShapeType="1"/>
          </p:cNvSpPr>
          <p:nvPr/>
        </p:nvSpPr>
        <p:spPr bwMode="auto">
          <a:xfrm>
            <a:off x="7258050" y="2181225"/>
            <a:ext cx="0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510" name="Object 20"/>
          <p:cNvGraphicFramePr>
            <a:graphicFrameLocks noChangeAspect="1"/>
          </p:cNvGraphicFramePr>
          <p:nvPr/>
        </p:nvGraphicFramePr>
        <p:xfrm>
          <a:off x="6850063" y="2481263"/>
          <a:ext cx="327025" cy="457200"/>
        </p:xfrm>
        <a:graphic>
          <a:graphicData uri="http://schemas.openxmlformats.org/presentationml/2006/ole">
            <p:oleObj spid="_x0000_s21510" name="Equation" r:id="rId7" imgW="126720" imgH="177480" progId="Equation.DSMT4">
              <p:embed/>
            </p:oleObj>
          </a:graphicData>
        </a:graphic>
      </p:graphicFrame>
      <p:graphicFrame>
        <p:nvGraphicFramePr>
          <p:cNvPr id="21511" name="Object 21"/>
          <p:cNvGraphicFramePr>
            <a:graphicFrameLocks noChangeAspect="1"/>
          </p:cNvGraphicFramePr>
          <p:nvPr/>
        </p:nvGraphicFramePr>
        <p:xfrm>
          <a:off x="3517900" y="3856038"/>
          <a:ext cx="2792413" cy="560387"/>
        </p:xfrm>
        <a:graphic>
          <a:graphicData uri="http://schemas.openxmlformats.org/presentationml/2006/ole">
            <p:oleObj spid="_x0000_s21511" name="Equation" r:id="rId8" imgW="1307880" imgH="266400" progId="Equation.DSMT4">
              <p:embed/>
            </p:oleObj>
          </a:graphicData>
        </a:graphic>
      </p:graphicFrame>
      <p:graphicFrame>
        <p:nvGraphicFramePr>
          <p:cNvPr id="21512" name="Object 22"/>
          <p:cNvGraphicFramePr>
            <a:graphicFrameLocks noChangeAspect="1"/>
          </p:cNvGraphicFramePr>
          <p:nvPr/>
        </p:nvGraphicFramePr>
        <p:xfrm>
          <a:off x="3873500" y="4999038"/>
          <a:ext cx="914400" cy="376237"/>
        </p:xfrm>
        <a:graphic>
          <a:graphicData uri="http://schemas.openxmlformats.org/presentationml/2006/ole">
            <p:oleObj spid="_x0000_s21512" name="Equation" r:id="rId9" imgW="532937" imgH="215713" progId="Equation.3">
              <p:embed/>
            </p:oleObj>
          </a:graphicData>
        </a:graphic>
      </p:graphicFrame>
      <p:graphicFrame>
        <p:nvGraphicFramePr>
          <p:cNvPr id="21513" name="Object 23"/>
          <p:cNvGraphicFramePr>
            <a:graphicFrameLocks noChangeAspect="1"/>
          </p:cNvGraphicFramePr>
          <p:nvPr/>
        </p:nvGraphicFramePr>
        <p:xfrm>
          <a:off x="5375275" y="4975225"/>
          <a:ext cx="685800" cy="361950"/>
        </p:xfrm>
        <a:graphic>
          <a:graphicData uri="http://schemas.openxmlformats.org/presentationml/2006/ole">
            <p:oleObj spid="_x0000_s21513" name="Equation" r:id="rId10" imgW="342603" imgH="177646" progId="Equation.3">
              <p:embed/>
            </p:oleObj>
          </a:graphicData>
        </a:graphic>
      </p:graphicFrame>
      <p:sp>
        <p:nvSpPr>
          <p:cNvPr id="21529" name="Rectangle 24"/>
          <p:cNvSpPr>
            <a:spLocks noChangeArrowheads="1"/>
          </p:cNvSpPr>
          <p:nvPr/>
        </p:nvSpPr>
        <p:spPr bwMode="auto">
          <a:xfrm>
            <a:off x="4886325" y="5057775"/>
            <a:ext cx="295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/>
              <a:t>for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88975" y="5834063"/>
            <a:ext cx="80454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/>
              <a:t>Note: If we wanted to find </a:t>
            </a:r>
            <a:r>
              <a:rPr lang="en-US" sz="2000" b="0" i="1" dirty="0" err="1">
                <a:latin typeface="Times New Roman" pitchFamily="18" charset="0"/>
              </a:rPr>
              <a:t>E</a:t>
            </a:r>
            <a:r>
              <a:rPr lang="en-US" sz="2000" b="0" i="1" baseline="-25000" dirty="0" err="1">
                <a:latin typeface="Times New Roman" pitchFamily="18" charset="0"/>
              </a:rPr>
              <a:t>z</a:t>
            </a:r>
            <a:r>
              <a:rPr lang="en-US" b="0" dirty="0"/>
              <a:t>, we would need to find the transverse magnetic field first, and then apply Ampere’s law.</a:t>
            </a:r>
          </a:p>
        </p:txBody>
      </p:sp>
      <p:cxnSp>
        <p:nvCxnSpPr>
          <p:cNvPr id="21531" name="Straight Connector 27"/>
          <p:cNvCxnSpPr>
            <a:cxnSpLocks noChangeShapeType="1"/>
          </p:cNvCxnSpPr>
          <p:nvPr/>
        </p:nvCxnSpPr>
        <p:spPr bwMode="auto">
          <a:xfrm>
            <a:off x="1158875" y="3349625"/>
            <a:ext cx="6348413" cy="0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66975" y="169863"/>
            <a:ext cx="40195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3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0" name="Object 21"/>
          <p:cNvGraphicFramePr>
            <a:graphicFrameLocks noChangeAspect="1"/>
          </p:cNvGraphicFramePr>
          <p:nvPr/>
        </p:nvGraphicFramePr>
        <p:xfrm>
          <a:off x="3009900" y="1243013"/>
          <a:ext cx="2792413" cy="560387"/>
        </p:xfrm>
        <a:graphic>
          <a:graphicData uri="http://schemas.openxmlformats.org/presentationml/2006/ole">
            <p:oleObj spid="_x0000_s22530" name="Equation" r:id="rId3" imgW="1307880" imgH="266400" progId="Equation.DSMT4">
              <p:embed/>
            </p:oleObj>
          </a:graphicData>
        </a:graphic>
      </p:graphicFrame>
      <p:graphicFrame>
        <p:nvGraphicFramePr>
          <p:cNvPr id="22531" name="Object 25"/>
          <p:cNvGraphicFramePr>
            <a:graphicFrameLocks noChangeAspect="1"/>
          </p:cNvGraphicFramePr>
          <p:nvPr/>
        </p:nvGraphicFramePr>
        <p:xfrm>
          <a:off x="3006725" y="4554538"/>
          <a:ext cx="2724150" cy="1566862"/>
        </p:xfrm>
        <a:graphic>
          <a:graphicData uri="http://schemas.openxmlformats.org/presentationml/2006/ole">
            <p:oleObj spid="_x0000_s22531" name="Equation" r:id="rId4" imgW="1460160" imgH="838080" progId="Equation.DSMT4">
              <p:embed/>
            </p:oleObj>
          </a:graphicData>
        </a:graphic>
      </p:graphicFrame>
      <p:sp>
        <p:nvSpPr>
          <p:cNvPr id="22539" name="Rectangle 26"/>
          <p:cNvSpPr>
            <a:spLocks noChangeArrowheads="1"/>
          </p:cNvSpPr>
          <p:nvPr/>
        </p:nvSpPr>
        <p:spPr bwMode="auto">
          <a:xfrm>
            <a:off x="1622425" y="4038600"/>
            <a:ext cx="2241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unit vectors are</a:t>
            </a:r>
          </a:p>
        </p:txBody>
      </p:sp>
      <p:graphicFrame>
        <p:nvGraphicFramePr>
          <p:cNvPr id="22532" name="Object 27"/>
          <p:cNvGraphicFramePr>
            <a:graphicFrameLocks noChangeAspect="1"/>
          </p:cNvGraphicFramePr>
          <p:nvPr/>
        </p:nvGraphicFramePr>
        <p:xfrm>
          <a:off x="3967163" y="2714625"/>
          <a:ext cx="852487" cy="903288"/>
        </p:xfrm>
        <a:graphic>
          <a:graphicData uri="http://schemas.openxmlformats.org/presentationml/2006/ole">
            <p:oleObj spid="_x0000_s22532" name="Equation" r:id="rId5" imgW="457200" imgH="482400" progId="Equation.DSMT4">
              <p:embed/>
            </p:oleObj>
          </a:graphicData>
        </a:graphic>
      </p:graphicFrame>
      <p:sp>
        <p:nvSpPr>
          <p:cNvPr id="22540" name="Rectangle 28"/>
          <p:cNvSpPr>
            <a:spLocks noChangeArrowheads="1"/>
          </p:cNvSpPr>
          <p:nvPr/>
        </p:nvSpPr>
        <p:spPr bwMode="auto">
          <a:xfrm>
            <a:off x="898525" y="2387600"/>
            <a:ext cx="2722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In this example we have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183266"/>
            <a:ext cx="3712029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7"/>
          <p:cNvGraphicFramePr>
            <a:graphicFrameLocks noChangeAspect="1"/>
          </p:cNvGraphicFramePr>
          <p:nvPr/>
        </p:nvGraphicFramePr>
        <p:xfrm>
          <a:off x="790978" y="893334"/>
          <a:ext cx="2679200" cy="2900743"/>
        </p:xfrm>
        <a:graphic>
          <a:graphicData uri="http://schemas.openxmlformats.org/presentationml/2006/ole">
            <p:oleObj spid="_x0000_s23554" name="Equation" r:id="rId3" imgW="1574640" imgH="1701720" progId="Equation.DSMT4">
              <p:embed/>
            </p:oleObj>
          </a:graphicData>
        </a:graphic>
      </p:graphicFrame>
      <p:graphicFrame>
        <p:nvGraphicFramePr>
          <p:cNvPr id="23555" name="Object 8"/>
          <p:cNvGraphicFramePr>
            <a:graphicFrameLocks noChangeAspect="1"/>
          </p:cNvGraphicFramePr>
          <p:nvPr/>
        </p:nvGraphicFramePr>
        <p:xfrm>
          <a:off x="802992" y="3941245"/>
          <a:ext cx="2663540" cy="2605320"/>
        </p:xfrm>
        <a:graphic>
          <a:graphicData uri="http://schemas.openxmlformats.org/presentationml/2006/ole">
            <p:oleObj spid="_x0000_s23555" name="Equation" r:id="rId4" imgW="1739880" imgH="1701720" progId="Equation.DSMT4">
              <p:embed/>
            </p:oleObj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5308776" y="3245910"/>
            <a:ext cx="3090863" cy="2597150"/>
            <a:chOff x="5848350" y="3303588"/>
            <a:chExt cx="3090863" cy="2597150"/>
          </a:xfrm>
        </p:grpSpPr>
        <p:sp>
          <p:nvSpPr>
            <p:cNvPr id="23562" name="Rectangle 9"/>
            <p:cNvSpPr>
              <a:spLocks noChangeArrowheads="1"/>
            </p:cNvSpPr>
            <p:nvPr/>
          </p:nvSpPr>
          <p:spPr bwMode="auto">
            <a:xfrm>
              <a:off x="5848350" y="3305628"/>
              <a:ext cx="2582863" cy="2573338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Right Arrow 10"/>
            <p:cNvSpPr>
              <a:spLocks noChangeArrowheads="1"/>
            </p:cNvSpPr>
            <p:nvPr/>
          </p:nvSpPr>
          <p:spPr bwMode="auto">
            <a:xfrm>
              <a:off x="6751638" y="4540250"/>
              <a:ext cx="850900" cy="190500"/>
            </a:xfrm>
            <a:prstGeom prst="rightArrow">
              <a:avLst>
                <a:gd name="adj1" fmla="val 50000"/>
                <a:gd name="adj2" fmla="val 50250"/>
              </a:avLst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Right Arrow 11"/>
            <p:cNvSpPr>
              <a:spLocks noChangeArrowheads="1"/>
            </p:cNvSpPr>
            <p:nvPr/>
          </p:nvSpPr>
          <p:spPr bwMode="auto">
            <a:xfrm>
              <a:off x="6754813" y="3789363"/>
              <a:ext cx="850900" cy="190500"/>
            </a:xfrm>
            <a:prstGeom prst="rightArrow">
              <a:avLst>
                <a:gd name="adj1" fmla="val 50000"/>
                <a:gd name="adj2" fmla="val 50250"/>
              </a:avLst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Right Arrow 12"/>
            <p:cNvSpPr>
              <a:spLocks noChangeArrowheads="1"/>
            </p:cNvSpPr>
            <p:nvPr/>
          </p:nvSpPr>
          <p:spPr bwMode="auto">
            <a:xfrm>
              <a:off x="6754813" y="5340350"/>
              <a:ext cx="850900" cy="192088"/>
            </a:xfrm>
            <a:prstGeom prst="rightArrow">
              <a:avLst>
                <a:gd name="adj1" fmla="val 50000"/>
                <a:gd name="adj2" fmla="val 49835"/>
              </a:avLst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3566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5911850" y="4273550"/>
              <a:ext cx="2487613" cy="1563688"/>
            </a:xfrm>
            <a:prstGeom prst="straightConnector1">
              <a:avLst/>
            </a:prstGeom>
            <a:noFill/>
            <a:ln w="38100" algn="ctr">
              <a:solidFill>
                <a:srgbClr val="FF99FF"/>
              </a:solidFill>
              <a:round/>
              <a:headEnd/>
              <a:tailEnd type="triangle" w="med" len="med"/>
            </a:ln>
          </p:spPr>
        </p:cxnSp>
        <p:cxnSp>
          <p:nvCxnSpPr>
            <p:cNvPr id="23567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5857875" y="3363913"/>
              <a:ext cx="2259013" cy="1441450"/>
            </a:xfrm>
            <a:prstGeom prst="straightConnector1">
              <a:avLst/>
            </a:prstGeom>
            <a:noFill/>
            <a:ln w="38100" algn="ctr">
              <a:solidFill>
                <a:srgbClr val="FF99FF"/>
              </a:solidFill>
              <a:round/>
              <a:headEnd/>
              <a:tailEnd type="triangle" w="med" len="med"/>
            </a:ln>
          </p:spPr>
        </p:cxnSp>
        <p:cxnSp>
          <p:nvCxnSpPr>
            <p:cNvPr id="23568" name="Straight Arrow Connector 18"/>
            <p:cNvCxnSpPr>
              <a:cxnSpLocks noChangeShapeType="1"/>
            </p:cNvCxnSpPr>
            <p:nvPr/>
          </p:nvCxnSpPr>
          <p:spPr bwMode="auto">
            <a:xfrm flipV="1">
              <a:off x="7367588" y="5245100"/>
              <a:ext cx="1066800" cy="655638"/>
            </a:xfrm>
            <a:prstGeom prst="straightConnector1">
              <a:avLst/>
            </a:prstGeom>
            <a:noFill/>
            <a:ln w="38100" algn="ctr">
              <a:solidFill>
                <a:srgbClr val="FF99FF"/>
              </a:solidFill>
              <a:round/>
              <a:headEnd/>
              <a:tailEnd type="triangle" w="med" len="med"/>
            </a:ln>
          </p:spPr>
        </p:cxnSp>
        <p:cxnSp>
          <p:nvCxnSpPr>
            <p:cNvPr id="23569" name="Straight Arrow Connector 20"/>
            <p:cNvCxnSpPr>
              <a:cxnSpLocks noChangeShapeType="1"/>
            </p:cNvCxnSpPr>
            <p:nvPr/>
          </p:nvCxnSpPr>
          <p:spPr bwMode="auto">
            <a:xfrm flipV="1">
              <a:off x="5883275" y="3346450"/>
              <a:ext cx="1066800" cy="655638"/>
            </a:xfrm>
            <a:prstGeom prst="straightConnector1">
              <a:avLst/>
            </a:prstGeom>
            <a:noFill/>
            <a:ln w="38100" algn="ctr">
              <a:solidFill>
                <a:srgbClr val="FF99FF"/>
              </a:solidFill>
              <a:round/>
              <a:headEnd/>
              <a:tailEnd type="triangle" w="med" len="med"/>
            </a:ln>
          </p:spPr>
        </p:cxnSp>
        <p:cxnSp>
          <p:nvCxnSpPr>
            <p:cNvPr id="23570" name="Straight Arrow Connector 22"/>
            <p:cNvCxnSpPr>
              <a:cxnSpLocks noChangeShapeType="1"/>
            </p:cNvCxnSpPr>
            <p:nvPr/>
          </p:nvCxnSpPr>
          <p:spPr bwMode="auto">
            <a:xfrm rot="16200000" flipH="1">
              <a:off x="5762626" y="4264025"/>
              <a:ext cx="1744662" cy="1487487"/>
            </a:xfrm>
            <a:prstGeom prst="straightConnector1">
              <a:avLst/>
            </a:prstGeom>
            <a:noFill/>
            <a:ln w="38100" algn="ctr">
              <a:solidFill>
                <a:srgbClr val="00FF00"/>
              </a:solidFill>
              <a:round/>
              <a:headEnd/>
              <a:tailEnd type="triangle" w="med" len="med"/>
            </a:ln>
          </p:spPr>
        </p:cxnSp>
        <p:cxnSp>
          <p:nvCxnSpPr>
            <p:cNvPr id="23571" name="Straight Arrow Connector 23"/>
            <p:cNvCxnSpPr>
              <a:cxnSpLocks noChangeShapeType="1"/>
            </p:cNvCxnSpPr>
            <p:nvPr/>
          </p:nvCxnSpPr>
          <p:spPr bwMode="auto">
            <a:xfrm rot="16200000" flipH="1">
              <a:off x="6213475" y="3513138"/>
              <a:ext cx="2378075" cy="2016125"/>
            </a:xfrm>
            <a:prstGeom prst="straightConnector1">
              <a:avLst/>
            </a:prstGeom>
            <a:noFill/>
            <a:ln w="38100" algn="ctr">
              <a:solidFill>
                <a:srgbClr val="00FF00"/>
              </a:solidFill>
              <a:round/>
              <a:headEnd/>
              <a:tailEnd type="triangle" w="med" len="med"/>
            </a:ln>
          </p:spPr>
        </p:cxnSp>
        <p:cxnSp>
          <p:nvCxnSpPr>
            <p:cNvPr id="23572" name="Straight Arrow Connector 25"/>
            <p:cNvCxnSpPr>
              <a:cxnSpLocks noChangeShapeType="1"/>
            </p:cNvCxnSpPr>
            <p:nvPr/>
          </p:nvCxnSpPr>
          <p:spPr bwMode="auto">
            <a:xfrm rot="16200000" flipH="1">
              <a:off x="7535069" y="3377407"/>
              <a:ext cx="960437" cy="812800"/>
            </a:xfrm>
            <a:prstGeom prst="straightConnector1">
              <a:avLst/>
            </a:prstGeom>
            <a:noFill/>
            <a:ln w="38100" algn="ctr">
              <a:solidFill>
                <a:srgbClr val="00FF00"/>
              </a:solidFill>
              <a:round/>
              <a:headEnd/>
              <a:tailEnd type="triangle" w="med" len="med"/>
            </a:ln>
          </p:spPr>
        </p:cxnSp>
        <p:sp>
          <p:nvSpPr>
            <p:cNvPr id="23574" name="TextBox 72"/>
            <p:cNvSpPr txBox="1">
              <a:spLocks noChangeArrowheads="1"/>
            </p:cNvSpPr>
            <p:nvPr/>
          </p:nvSpPr>
          <p:spPr bwMode="auto">
            <a:xfrm>
              <a:off x="8421688" y="5103813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rgbClr val="FF99FF"/>
                  </a:solidFill>
                </a:rPr>
                <a:t>TM</a:t>
              </a:r>
            </a:p>
          </p:txBody>
        </p:sp>
        <p:sp>
          <p:nvSpPr>
            <p:cNvPr id="23575" name="TextBox 73"/>
            <p:cNvSpPr txBox="1">
              <a:spLocks noChangeArrowheads="1"/>
            </p:cNvSpPr>
            <p:nvPr/>
          </p:nvSpPr>
          <p:spPr bwMode="auto">
            <a:xfrm>
              <a:off x="8393113" y="3405188"/>
              <a:ext cx="479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rgbClr val="00FF00"/>
                  </a:solidFill>
                </a:rPr>
                <a:t>TE</a:t>
              </a:r>
            </a:p>
          </p:txBody>
        </p:sp>
        <p:sp>
          <p:nvSpPr>
            <p:cNvPr id="23576" name="TextBox 74"/>
            <p:cNvSpPr txBox="1">
              <a:spLocks noChangeArrowheads="1"/>
            </p:cNvSpPr>
            <p:nvPr/>
          </p:nvSpPr>
          <p:spPr bwMode="auto">
            <a:xfrm>
              <a:off x="6421438" y="5412920"/>
              <a:ext cx="4010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 i="1" u="sng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3" name="Object 21"/>
          <p:cNvGraphicFramePr>
            <a:graphicFrameLocks noChangeAspect="1"/>
          </p:cNvGraphicFramePr>
          <p:nvPr/>
        </p:nvGraphicFramePr>
        <p:xfrm>
          <a:off x="5452849" y="6033966"/>
          <a:ext cx="2517444" cy="505206"/>
        </p:xfrm>
        <a:graphic>
          <a:graphicData uri="http://schemas.openxmlformats.org/presentationml/2006/ole">
            <p:oleObj spid="_x0000_s23558" name="Equation" r:id="rId5" imgW="1307880" imgH="266400" progId="Equation.DSMT4">
              <p:embed/>
            </p:oleObj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5454650" y="963613"/>
            <a:ext cx="2770188" cy="2026104"/>
            <a:chOff x="5454650" y="963613"/>
            <a:chExt cx="2770188" cy="2026104"/>
          </a:xfrm>
        </p:grpSpPr>
        <p:sp>
          <p:nvSpPr>
            <p:cNvPr id="23577" name="Line 38"/>
            <p:cNvSpPr>
              <a:spLocks noChangeShapeType="1"/>
            </p:cNvSpPr>
            <p:nvPr/>
          </p:nvSpPr>
          <p:spPr bwMode="auto">
            <a:xfrm flipH="1" flipV="1">
              <a:off x="5590871" y="1635556"/>
              <a:ext cx="0" cy="1251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39"/>
            <p:cNvSpPr>
              <a:spLocks noChangeShapeType="1"/>
            </p:cNvSpPr>
            <p:nvPr/>
          </p:nvSpPr>
          <p:spPr bwMode="auto">
            <a:xfrm rot="5400000" flipH="1" flipV="1">
              <a:off x="6740510" y="1740359"/>
              <a:ext cx="0" cy="22976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Freeform 40"/>
            <p:cNvSpPr>
              <a:spLocks/>
            </p:cNvSpPr>
            <p:nvPr/>
          </p:nvSpPr>
          <p:spPr bwMode="auto">
            <a:xfrm>
              <a:off x="6065496" y="2674043"/>
              <a:ext cx="42859" cy="163554"/>
            </a:xfrm>
            <a:custGeom>
              <a:avLst/>
              <a:gdLst>
                <a:gd name="T0" fmla="*/ 0 w 35"/>
                <a:gd name="T1" fmla="*/ 0 h 166"/>
                <a:gd name="T2" fmla="*/ 2147483647 w 35"/>
                <a:gd name="T3" fmla="*/ 2147483647 h 166"/>
                <a:gd name="T4" fmla="*/ 2147483647 w 35"/>
                <a:gd name="T5" fmla="*/ 2147483647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44"/>
            <p:cNvSpPr>
              <a:spLocks noChangeShapeType="1"/>
            </p:cNvSpPr>
            <p:nvPr/>
          </p:nvSpPr>
          <p:spPr bwMode="auto">
            <a:xfrm rot="5400000" flipH="1" flipV="1">
              <a:off x="5825593" y="1394479"/>
              <a:ext cx="1267144" cy="1711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46"/>
            <p:cNvSpPr>
              <a:spLocks noChangeShapeType="1"/>
            </p:cNvSpPr>
            <p:nvPr/>
          </p:nvSpPr>
          <p:spPr bwMode="auto">
            <a:xfrm flipV="1">
              <a:off x="7240817" y="1441164"/>
              <a:ext cx="280006" cy="23899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48"/>
            <p:cNvSpPr>
              <a:spLocks noChangeShapeType="1"/>
            </p:cNvSpPr>
            <p:nvPr/>
          </p:nvSpPr>
          <p:spPr bwMode="auto">
            <a:xfrm flipH="1" flipV="1">
              <a:off x="6996288" y="1393013"/>
              <a:ext cx="229432" cy="30790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585" name="Picture 4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34339" y="1049289"/>
              <a:ext cx="273028" cy="465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6" name="Picture 5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41268" y="963613"/>
              <a:ext cx="246044" cy="465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" name="Object 16"/>
            <p:cNvGraphicFramePr>
              <a:graphicFrameLocks noChangeAspect="1"/>
            </p:cNvGraphicFramePr>
            <p:nvPr/>
          </p:nvGraphicFramePr>
          <p:xfrm>
            <a:off x="8002588" y="2745242"/>
            <a:ext cx="222250" cy="244475"/>
          </p:xfrm>
          <a:graphic>
            <a:graphicData uri="http://schemas.openxmlformats.org/presentationml/2006/ole">
              <p:oleObj spid="_x0000_s23556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23557" name="Object 16"/>
            <p:cNvGraphicFramePr>
              <a:graphicFrameLocks noChangeAspect="1"/>
            </p:cNvGraphicFramePr>
            <p:nvPr/>
          </p:nvGraphicFramePr>
          <p:xfrm>
            <a:off x="5454650" y="1198563"/>
            <a:ext cx="244475" cy="288925"/>
          </p:xfrm>
          <a:graphic>
            <a:graphicData uri="http://schemas.openxmlformats.org/presentationml/2006/ole">
              <p:oleObj spid="_x0000_s23557" name="Equation" r:id="rId9" imgW="139680" imgH="164880" progId="Equation.DSMT4">
                <p:embed/>
              </p:oleObj>
            </a:graphicData>
          </a:graphic>
        </p:graphicFrame>
        <p:graphicFrame>
          <p:nvGraphicFramePr>
            <p:cNvPr id="4" name="Object 16"/>
            <p:cNvGraphicFramePr>
              <a:graphicFrameLocks noChangeAspect="1"/>
            </p:cNvGraphicFramePr>
            <p:nvPr/>
          </p:nvGraphicFramePr>
          <p:xfrm>
            <a:off x="6434398" y="2374877"/>
            <a:ext cx="1044575" cy="444500"/>
          </p:xfrm>
          <a:graphic>
            <a:graphicData uri="http://schemas.openxmlformats.org/presentationml/2006/ole">
              <p:oleObj spid="_x0000_s23559" name="Equation" r:id="rId10" imgW="59688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89171" y="199515"/>
            <a:ext cx="452845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/>
        </p:nvGraphicFramePr>
        <p:xfrm>
          <a:off x="1850694" y="1586199"/>
          <a:ext cx="1865313" cy="2238375"/>
        </p:xfrm>
        <a:graphic>
          <a:graphicData uri="http://schemas.openxmlformats.org/presentationml/2006/ole">
            <p:oleObj spid="_x0000_s24578" name="Equation" r:id="rId3" imgW="977760" imgH="1168200" progId="Equation.DSMT4">
              <p:embed/>
            </p:oleObj>
          </a:graphicData>
        </a:graphic>
      </p:graphicFrame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1916113" y="4247748"/>
          <a:ext cx="1808162" cy="2281237"/>
        </p:xfrm>
        <a:graphic>
          <a:graphicData uri="http://schemas.openxmlformats.org/presentationml/2006/ole">
            <p:oleObj spid="_x0000_s24579" name="Equation" r:id="rId4" imgW="927000" imgH="11682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5047479" y="3122667"/>
          <a:ext cx="2792413" cy="560387"/>
        </p:xfrm>
        <a:graphic>
          <a:graphicData uri="http://schemas.openxmlformats.org/presentationml/2006/ole">
            <p:oleObj spid="_x0000_s24580" name="Equation" r:id="rId5" imgW="1307880" imgH="2664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58464" y="261988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Recall:</a:t>
            </a:r>
            <a:endParaRPr lang="en-US" dirty="0"/>
          </a:p>
        </p:txBody>
      </p:sp>
      <p:graphicFrame>
        <p:nvGraphicFramePr>
          <p:cNvPr id="24581" name="Object 21"/>
          <p:cNvGraphicFramePr>
            <a:graphicFrameLocks noChangeAspect="1"/>
          </p:cNvGraphicFramePr>
          <p:nvPr/>
        </p:nvGraphicFramePr>
        <p:xfrm>
          <a:off x="5495120" y="3849546"/>
          <a:ext cx="1844675" cy="560387"/>
        </p:xfrm>
        <a:graphic>
          <a:graphicData uri="http://schemas.openxmlformats.org/presentationml/2006/ole">
            <p:oleObj spid="_x0000_s24581" name="Equation" r:id="rId6" imgW="863280" imgH="2664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64776" y="941696"/>
            <a:ext cx="3060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For the sources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0" y="218849"/>
            <a:ext cx="385354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56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33" name="Rectangle 23"/>
          <p:cNvSpPr>
            <a:spLocks noChangeArrowheads="1"/>
          </p:cNvSpPr>
          <p:nvPr/>
        </p:nvSpPr>
        <p:spPr bwMode="auto">
          <a:xfrm>
            <a:off x="6772275" y="1692275"/>
            <a:ext cx="1381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baseline="-25000">
                <a:solidFill>
                  <a:srgbClr val="0000FF"/>
                </a:solidFill>
              </a:rPr>
              <a:t> </a:t>
            </a:r>
            <a:r>
              <a:rPr lang="en-US" sz="2000" b="0">
                <a:solidFill>
                  <a:srgbClr val="0000FF"/>
                </a:solidFill>
              </a:rPr>
              <a:t>or 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)</a:t>
            </a:r>
          </a:p>
        </p:txBody>
      </p:sp>
      <p:graphicFrame>
        <p:nvGraphicFramePr>
          <p:cNvPr id="25607" name="Object 24"/>
          <p:cNvGraphicFramePr>
            <a:graphicFrameLocks noChangeAspect="1"/>
          </p:cNvGraphicFramePr>
          <p:nvPr/>
        </p:nvGraphicFramePr>
        <p:xfrm>
          <a:off x="2998788" y="4619625"/>
          <a:ext cx="3121025" cy="504825"/>
        </p:xfrm>
        <a:graphic>
          <a:graphicData uri="http://schemas.openxmlformats.org/presentationml/2006/ole">
            <p:oleObj spid="_x0000_s25607" name="Equation" r:id="rId3" imgW="1409400" imgH="228600" progId="Equation.DSMT4">
              <p:embed/>
            </p:oleObj>
          </a:graphicData>
        </a:graphic>
      </p:graphicFrame>
      <p:graphicFrame>
        <p:nvGraphicFramePr>
          <p:cNvPr id="25608" name="Object 25"/>
          <p:cNvGraphicFramePr>
            <a:graphicFrameLocks noChangeAspect="1"/>
          </p:cNvGraphicFramePr>
          <p:nvPr/>
        </p:nvGraphicFramePr>
        <p:xfrm>
          <a:off x="3091455" y="5558799"/>
          <a:ext cx="2736139" cy="813117"/>
        </p:xfrm>
        <a:graphic>
          <a:graphicData uri="http://schemas.openxmlformats.org/presentationml/2006/ole">
            <p:oleObj spid="_x0000_s25608" name="Equation" r:id="rId4" imgW="1447560" imgH="431640" progId="Equation.DSMT4">
              <p:embed/>
            </p:oleObj>
          </a:graphicData>
        </a:graphic>
      </p:graphicFrame>
      <p:graphicFrame>
        <p:nvGraphicFramePr>
          <p:cNvPr id="25609" name="Object 26"/>
          <p:cNvGraphicFramePr>
            <a:graphicFrameLocks noChangeAspect="1"/>
          </p:cNvGraphicFramePr>
          <p:nvPr/>
        </p:nvGraphicFramePr>
        <p:xfrm>
          <a:off x="6069914" y="2733747"/>
          <a:ext cx="2759075" cy="787400"/>
        </p:xfrm>
        <a:graphic>
          <a:graphicData uri="http://schemas.openxmlformats.org/presentationml/2006/ole">
            <p:oleObj spid="_x0000_s25609" name="Equation" r:id="rId5" imgW="2234880" imgH="634680" progId="Equation.DSMT4">
              <p:embed/>
            </p:oleObj>
          </a:graphicData>
        </a:graphic>
      </p:graphicFrame>
      <p:sp>
        <p:nvSpPr>
          <p:cNvPr id="25634" name="Text Box 27"/>
          <p:cNvSpPr txBox="1">
            <a:spLocks noChangeArrowheads="1"/>
          </p:cNvSpPr>
          <p:nvPr/>
        </p:nvSpPr>
        <p:spPr bwMode="auto">
          <a:xfrm>
            <a:off x="403225" y="4633913"/>
            <a:ext cx="1987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TL theory,</a:t>
            </a:r>
          </a:p>
        </p:txBody>
      </p:sp>
      <p:graphicFrame>
        <p:nvGraphicFramePr>
          <p:cNvPr id="25610" name="Object 28"/>
          <p:cNvGraphicFramePr>
            <a:graphicFrameLocks noChangeAspect="1"/>
          </p:cNvGraphicFramePr>
          <p:nvPr/>
        </p:nvGraphicFramePr>
        <p:xfrm>
          <a:off x="903288" y="1362075"/>
          <a:ext cx="1198562" cy="673100"/>
        </p:xfrm>
        <a:graphic>
          <a:graphicData uri="http://schemas.openxmlformats.org/presentationml/2006/ole">
            <p:oleObj spid="_x0000_s25610" name="Equation" r:id="rId6" imgW="749160" imgH="419040" progId="Equation.DSMT4">
              <p:embed/>
            </p:oleObj>
          </a:graphicData>
        </a:graphic>
      </p:graphicFrame>
      <p:graphicFrame>
        <p:nvGraphicFramePr>
          <p:cNvPr id="25611" name="Object 29"/>
          <p:cNvGraphicFramePr>
            <a:graphicFrameLocks noChangeAspect="1"/>
          </p:cNvGraphicFramePr>
          <p:nvPr/>
        </p:nvGraphicFramePr>
        <p:xfrm>
          <a:off x="869950" y="2212975"/>
          <a:ext cx="1138238" cy="673100"/>
        </p:xfrm>
        <a:graphic>
          <a:graphicData uri="http://schemas.openxmlformats.org/presentationml/2006/ole">
            <p:oleObj spid="_x0000_s25611" name="Equation" r:id="rId7" imgW="711000" imgH="419040" progId="Equation.DSMT4">
              <p:embed/>
            </p:oleObj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3206750" y="915988"/>
            <a:ext cx="2703513" cy="2965450"/>
            <a:chOff x="3206750" y="915988"/>
            <a:chExt cx="2703513" cy="2965450"/>
          </a:xfrm>
        </p:grpSpPr>
        <p:sp>
          <p:nvSpPr>
            <p:cNvPr id="25622" name="Line 7"/>
            <p:cNvSpPr>
              <a:spLocks noChangeShapeType="1"/>
            </p:cNvSpPr>
            <p:nvPr/>
          </p:nvSpPr>
          <p:spPr bwMode="auto">
            <a:xfrm>
              <a:off x="3706813" y="1176338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8"/>
            <p:cNvSpPr>
              <a:spLocks noChangeShapeType="1"/>
            </p:cNvSpPr>
            <p:nvPr/>
          </p:nvSpPr>
          <p:spPr bwMode="auto">
            <a:xfrm>
              <a:off x="5343217" y="1170736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Oval 9"/>
            <p:cNvSpPr>
              <a:spLocks noChangeArrowheads="1"/>
            </p:cNvSpPr>
            <p:nvPr/>
          </p:nvSpPr>
          <p:spPr bwMode="auto">
            <a:xfrm>
              <a:off x="3643313" y="139223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Oval 10"/>
            <p:cNvSpPr>
              <a:spLocks noChangeArrowheads="1"/>
            </p:cNvSpPr>
            <p:nvPr/>
          </p:nvSpPr>
          <p:spPr bwMode="auto">
            <a:xfrm>
              <a:off x="5292417" y="136683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11"/>
            <p:cNvSpPr>
              <a:spLocks noChangeShapeType="1"/>
            </p:cNvSpPr>
            <p:nvPr/>
          </p:nvSpPr>
          <p:spPr bwMode="auto">
            <a:xfrm flipH="1">
              <a:off x="4837113" y="2442949"/>
              <a:ext cx="499162" cy="33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Line 12"/>
            <p:cNvSpPr>
              <a:spLocks noChangeShapeType="1"/>
            </p:cNvSpPr>
            <p:nvPr/>
          </p:nvSpPr>
          <p:spPr bwMode="auto">
            <a:xfrm flipH="1">
              <a:off x="3694113" y="2446338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Oval 13"/>
            <p:cNvSpPr>
              <a:spLocks noChangeArrowheads="1"/>
            </p:cNvSpPr>
            <p:nvPr/>
          </p:nvSpPr>
          <p:spPr bwMode="auto">
            <a:xfrm>
              <a:off x="4341813" y="2205038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29" name="Line 14"/>
            <p:cNvSpPr>
              <a:spLocks noChangeShapeType="1"/>
            </p:cNvSpPr>
            <p:nvPr/>
          </p:nvSpPr>
          <p:spPr bwMode="auto">
            <a:xfrm flipH="1">
              <a:off x="4402138" y="2433638"/>
              <a:ext cx="333375" cy="15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2" name="Object 15"/>
            <p:cNvGraphicFramePr>
              <a:graphicFrameLocks noChangeAspect="1"/>
            </p:cNvGraphicFramePr>
            <p:nvPr/>
          </p:nvGraphicFramePr>
          <p:xfrm>
            <a:off x="4351338" y="1525588"/>
            <a:ext cx="479425" cy="533400"/>
          </p:xfrm>
          <a:graphic>
            <a:graphicData uri="http://schemas.openxmlformats.org/presentationml/2006/ole">
              <p:oleObj spid="_x0000_s25602" name="Equation" r:id="rId8" imgW="215640" imgH="241200" progId="Equation.DSMT4">
                <p:embed/>
              </p:oleObj>
            </a:graphicData>
          </a:graphic>
        </p:graphicFrame>
        <p:graphicFrame>
          <p:nvGraphicFramePr>
            <p:cNvPr id="25603" name="Object 16"/>
            <p:cNvGraphicFramePr>
              <a:graphicFrameLocks noChangeAspect="1"/>
            </p:cNvGraphicFramePr>
            <p:nvPr/>
          </p:nvGraphicFramePr>
          <p:xfrm>
            <a:off x="4316413" y="3005138"/>
            <a:ext cx="477837" cy="531812"/>
          </p:xfrm>
          <a:graphic>
            <a:graphicData uri="http://schemas.openxmlformats.org/presentationml/2006/ole">
              <p:oleObj spid="_x0000_s25603" name="Equation" r:id="rId9" imgW="215640" imgH="241200" progId="Equation.DSMT4">
                <p:embed/>
              </p:oleObj>
            </a:graphicData>
          </a:graphic>
        </p:graphicFrame>
        <p:graphicFrame>
          <p:nvGraphicFramePr>
            <p:cNvPr id="25604" name="Object 17"/>
            <p:cNvGraphicFramePr>
              <a:graphicFrameLocks noChangeAspect="1"/>
            </p:cNvGraphicFramePr>
            <p:nvPr/>
          </p:nvGraphicFramePr>
          <p:xfrm>
            <a:off x="4803775" y="2533650"/>
            <a:ext cx="395288" cy="533400"/>
          </p:xfrm>
          <a:graphic>
            <a:graphicData uri="http://schemas.openxmlformats.org/presentationml/2006/ole">
              <p:oleObj spid="_x0000_s25604" name="Equation" r:id="rId10" imgW="177480" imgH="241200" progId="Equation.DSMT4">
                <p:embed/>
              </p:oleObj>
            </a:graphicData>
          </a:graphic>
        </p:graphicFrame>
        <p:sp>
          <p:nvSpPr>
            <p:cNvPr id="25630" name="Line 18"/>
            <p:cNvSpPr>
              <a:spLocks noChangeShapeType="1"/>
            </p:cNvSpPr>
            <p:nvPr/>
          </p:nvSpPr>
          <p:spPr bwMode="auto">
            <a:xfrm flipH="1">
              <a:off x="3700463" y="3870325"/>
              <a:ext cx="16525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5" name="Object 19"/>
            <p:cNvGraphicFramePr>
              <a:graphicFrameLocks noChangeAspect="1"/>
            </p:cNvGraphicFramePr>
            <p:nvPr/>
          </p:nvGraphicFramePr>
          <p:xfrm>
            <a:off x="3278188" y="2951163"/>
            <a:ext cx="280987" cy="392112"/>
          </p:xfrm>
          <a:graphic>
            <a:graphicData uri="http://schemas.openxmlformats.org/presentationml/2006/ole">
              <p:oleObj spid="_x0000_s25605" name="Equation" r:id="rId11" imgW="126720" imgH="177480" progId="Equation.DSMT4">
                <p:embed/>
              </p:oleObj>
            </a:graphicData>
          </a:graphic>
        </p:graphicFrame>
        <p:sp>
          <p:nvSpPr>
            <p:cNvPr id="25631" name="Line 20"/>
            <p:cNvSpPr>
              <a:spLocks noChangeShapeType="1"/>
            </p:cNvSpPr>
            <p:nvPr/>
          </p:nvSpPr>
          <p:spPr bwMode="auto">
            <a:xfrm>
              <a:off x="5578475" y="2444750"/>
              <a:ext cx="33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21"/>
            <p:cNvSpPr>
              <a:spLocks noChangeShapeType="1"/>
            </p:cNvSpPr>
            <p:nvPr/>
          </p:nvSpPr>
          <p:spPr bwMode="auto">
            <a:xfrm flipV="1">
              <a:off x="5764213" y="1954213"/>
              <a:ext cx="0" cy="450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6" name="Object 22"/>
            <p:cNvGraphicFramePr>
              <a:graphicFrameLocks noChangeAspect="1"/>
            </p:cNvGraphicFramePr>
            <p:nvPr/>
          </p:nvGraphicFramePr>
          <p:xfrm>
            <a:off x="5635670" y="1595769"/>
            <a:ext cx="265113" cy="265112"/>
          </p:xfrm>
          <a:graphic>
            <a:graphicData uri="http://schemas.openxmlformats.org/presentationml/2006/ole">
              <p:oleObj spid="_x0000_s25606" name="Equation" r:id="rId12" imgW="126720" imgH="126720" progId="Equation.DSMT4">
                <p:embed/>
              </p:oleObj>
            </a:graphicData>
          </a:graphic>
        </p:graphicFrame>
        <p:graphicFrame>
          <p:nvGraphicFramePr>
            <p:cNvPr id="25612" name="Object 39"/>
            <p:cNvGraphicFramePr>
              <a:graphicFrameLocks noChangeAspect="1"/>
            </p:cNvGraphicFramePr>
            <p:nvPr/>
          </p:nvGraphicFramePr>
          <p:xfrm>
            <a:off x="3878263" y="1084263"/>
            <a:ext cx="311150" cy="307975"/>
          </p:xfrm>
          <a:graphic>
            <a:graphicData uri="http://schemas.openxmlformats.org/presentationml/2006/ole">
              <p:oleObj spid="_x0000_s25612" name="Equation" r:id="rId13" imgW="139680" imgH="139680" progId="Equation.DSMT4">
                <p:embed/>
              </p:oleObj>
            </a:graphicData>
          </a:graphic>
        </p:graphicFrame>
        <p:graphicFrame>
          <p:nvGraphicFramePr>
            <p:cNvPr id="25613" name="Object 40"/>
            <p:cNvGraphicFramePr>
              <a:graphicFrameLocks noChangeAspect="1"/>
            </p:cNvGraphicFramePr>
            <p:nvPr/>
          </p:nvGraphicFramePr>
          <p:xfrm>
            <a:off x="4978400" y="1165225"/>
            <a:ext cx="280988" cy="225425"/>
          </p:xfrm>
          <a:graphic>
            <a:graphicData uri="http://schemas.openxmlformats.org/presentationml/2006/ole">
              <p:oleObj spid="_x0000_s25613" name="Equation" r:id="rId14" imgW="126720" imgH="101520" progId="Equation.DSMT4">
                <p:embed/>
              </p:oleObj>
            </a:graphicData>
          </a:graphic>
        </p:graphicFrame>
        <p:graphicFrame>
          <p:nvGraphicFramePr>
            <p:cNvPr id="25614" name="Object 41"/>
            <p:cNvGraphicFramePr>
              <a:graphicFrameLocks noChangeAspect="1"/>
            </p:cNvGraphicFramePr>
            <p:nvPr/>
          </p:nvGraphicFramePr>
          <p:xfrm>
            <a:off x="4395788" y="915988"/>
            <a:ext cx="479425" cy="449262"/>
          </p:xfrm>
          <a:graphic>
            <a:graphicData uri="http://schemas.openxmlformats.org/presentationml/2006/ole">
              <p:oleObj spid="_x0000_s25614" name="Equation" r:id="rId15" imgW="215640" imgH="203040" progId="Equation.DSMT4">
                <p:embed/>
              </p:oleObj>
            </a:graphicData>
          </a:graphic>
        </p:graphicFrame>
        <p:graphicFrame>
          <p:nvGraphicFramePr>
            <p:cNvPr id="25615" name="Object 34"/>
            <p:cNvGraphicFramePr>
              <a:graphicFrameLocks noChangeAspect="1"/>
            </p:cNvGraphicFramePr>
            <p:nvPr/>
          </p:nvGraphicFramePr>
          <p:xfrm>
            <a:off x="3206750" y="1892300"/>
            <a:ext cx="396875" cy="419100"/>
          </p:xfrm>
          <a:graphic>
            <a:graphicData uri="http://schemas.openxmlformats.org/presentationml/2006/ole">
              <p:oleObj spid="_x0000_s25615" name="Equation" r:id="rId16" imgW="177480" imgH="190440" progId="Equation.DSMT4">
                <p:embed/>
              </p:oleObj>
            </a:graphicData>
          </a:graphic>
        </p:graphicFrame>
        <p:sp>
          <p:nvSpPr>
            <p:cNvPr id="25635" name="Line 23"/>
            <p:cNvSpPr>
              <a:spLocks noChangeShapeType="1"/>
            </p:cNvSpPr>
            <p:nvPr/>
          </p:nvSpPr>
          <p:spPr bwMode="auto">
            <a:xfrm flipV="1">
              <a:off x="3705865" y="1797050"/>
              <a:ext cx="0" cy="40024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8" name="TextBox 33"/>
          <p:cNvSpPr txBox="1">
            <a:spLocks noChangeArrowheads="1"/>
          </p:cNvSpPr>
          <p:nvPr/>
        </p:nvSpPr>
        <p:spPr bwMode="auto">
          <a:xfrm>
            <a:off x="499162" y="3484184"/>
            <a:ext cx="2279650" cy="36988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/>
              <a:t>  denotes TM or TE</a:t>
            </a:r>
          </a:p>
        </p:txBody>
      </p:sp>
      <p:graphicFrame>
        <p:nvGraphicFramePr>
          <p:cNvPr id="25616" name="Object 24"/>
          <p:cNvGraphicFramePr>
            <a:graphicFrameLocks noChangeAspect="1"/>
          </p:cNvGraphicFramePr>
          <p:nvPr/>
        </p:nvGraphicFramePr>
        <p:xfrm>
          <a:off x="7090889" y="4026090"/>
          <a:ext cx="1017771" cy="616613"/>
        </p:xfrm>
        <a:graphic>
          <a:graphicData uri="http://schemas.openxmlformats.org/presentationml/2006/ole">
            <p:oleObj spid="_x0000_s25616" name="Equation" r:id="rId17" imgW="711000" imgH="431640" progId="Equation.DSMT4">
              <p:embed/>
            </p:oleObj>
          </a:graphicData>
        </a:graphic>
      </p:graphicFrame>
      <p:graphicFrame>
        <p:nvGraphicFramePr>
          <p:cNvPr id="25617" name="Object 24"/>
          <p:cNvGraphicFramePr>
            <a:graphicFrameLocks noChangeAspect="1"/>
          </p:cNvGraphicFramePr>
          <p:nvPr/>
        </p:nvGraphicFramePr>
        <p:xfrm>
          <a:off x="7090106" y="4710113"/>
          <a:ext cx="998538" cy="617537"/>
        </p:xfrm>
        <a:graphic>
          <a:graphicData uri="http://schemas.openxmlformats.org/presentationml/2006/ole">
            <p:oleObj spid="_x0000_s25617" name="Equation" r:id="rId18" imgW="698400" imgH="431640" progId="Equation.DSMT4">
              <p:embed/>
            </p:oleObj>
          </a:graphicData>
        </a:graphic>
      </p:graphicFrame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7100888" y="5392738"/>
          <a:ext cx="1000125" cy="617537"/>
        </p:xfrm>
        <a:graphic>
          <a:graphicData uri="http://schemas.openxmlformats.org/presentationml/2006/ole">
            <p:oleObj spid="_x0000_s25618" name="Equation" r:id="rId19" imgW="698400" imgH="431640" progId="Equation.DSMT4">
              <p:embed/>
            </p:oleObj>
          </a:graphicData>
        </a:graphic>
      </p:graphicFrame>
      <p:graphicFrame>
        <p:nvGraphicFramePr>
          <p:cNvPr id="3" name="Object 24"/>
          <p:cNvGraphicFramePr>
            <a:graphicFrameLocks noChangeAspect="1"/>
          </p:cNvGraphicFramePr>
          <p:nvPr/>
        </p:nvGraphicFramePr>
        <p:xfrm>
          <a:off x="7126951" y="6064487"/>
          <a:ext cx="981075" cy="617538"/>
        </p:xfrm>
        <a:graphic>
          <a:graphicData uri="http://schemas.openxmlformats.org/presentationml/2006/ole">
            <p:oleObj spid="_x0000_s25619" name="Equation" r:id="rId20" imgW="6858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5114" y="251505"/>
            <a:ext cx="4288971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66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8"/>
          <p:cNvGraphicFramePr>
            <a:graphicFrameLocks noChangeAspect="1"/>
          </p:cNvGraphicFramePr>
          <p:nvPr/>
        </p:nvGraphicFramePr>
        <p:xfrm>
          <a:off x="2365375" y="2097088"/>
          <a:ext cx="2573338" cy="981075"/>
        </p:xfrm>
        <a:graphic>
          <a:graphicData uri="http://schemas.openxmlformats.org/presentationml/2006/ole">
            <p:oleObj spid="_x0000_s26626" name="Equation" r:id="rId3" imgW="1269720" imgH="482400" progId="Equation.DSMT4">
              <p:embed/>
            </p:oleObj>
          </a:graphicData>
        </a:graphic>
      </p:graphicFrame>
      <p:graphicFrame>
        <p:nvGraphicFramePr>
          <p:cNvPr id="26627" name="Object 9"/>
          <p:cNvGraphicFramePr>
            <a:graphicFrameLocks noChangeAspect="1"/>
          </p:cNvGraphicFramePr>
          <p:nvPr/>
        </p:nvGraphicFramePr>
        <p:xfrm>
          <a:off x="2646363" y="1079500"/>
          <a:ext cx="2195512" cy="615950"/>
        </p:xfrm>
        <a:graphic>
          <a:graphicData uri="http://schemas.openxmlformats.org/presentationml/2006/ole">
            <p:oleObj spid="_x0000_s26627" name="Equation" r:id="rId4" imgW="863280" imgH="241200" progId="Equation.DSMT4">
              <p:embed/>
            </p:oleObj>
          </a:graphicData>
        </a:graphic>
      </p:graphicFrame>
      <p:graphicFrame>
        <p:nvGraphicFramePr>
          <p:cNvPr id="26628" name="Object 10"/>
          <p:cNvGraphicFramePr>
            <a:graphicFrameLocks noChangeAspect="1"/>
          </p:cNvGraphicFramePr>
          <p:nvPr/>
        </p:nvGraphicFramePr>
        <p:xfrm>
          <a:off x="1038225" y="2089150"/>
          <a:ext cx="827088" cy="430213"/>
        </p:xfrm>
        <a:graphic>
          <a:graphicData uri="http://schemas.openxmlformats.org/presentationml/2006/ole">
            <p:oleObj spid="_x0000_s26628" name="Equation" r:id="rId5" imgW="342720" imgH="177480" progId="Equation.DSMT4">
              <p:embed/>
            </p:oleObj>
          </a:graphicData>
        </a:graphic>
      </p:graphicFrame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1130300" y="4048352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6629" name="Object 12"/>
          <p:cNvGraphicFramePr>
            <a:graphicFrameLocks noChangeAspect="1"/>
          </p:cNvGraphicFramePr>
          <p:nvPr/>
        </p:nvGraphicFramePr>
        <p:xfrm>
          <a:off x="2132013" y="3986213"/>
          <a:ext cx="3213100" cy="1308100"/>
        </p:xfrm>
        <a:graphic>
          <a:graphicData uri="http://schemas.openxmlformats.org/presentationml/2006/ole">
            <p:oleObj spid="_x0000_s26629" name="Equation" r:id="rId6" imgW="1752480" imgH="711000" progId="Equation.DSMT4">
              <p:embed/>
            </p:oleObj>
          </a:graphicData>
        </a:graphic>
      </p:graphicFrame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742950" y="5938838"/>
            <a:ext cx="1169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Therefore,</a:t>
            </a:r>
          </a:p>
        </p:txBody>
      </p:sp>
      <p:graphicFrame>
        <p:nvGraphicFramePr>
          <p:cNvPr id="26630" name="Object 14"/>
          <p:cNvGraphicFramePr>
            <a:graphicFrameLocks noChangeAspect="1"/>
          </p:cNvGraphicFramePr>
          <p:nvPr/>
        </p:nvGraphicFramePr>
        <p:xfrm>
          <a:off x="2198688" y="5707063"/>
          <a:ext cx="3563937" cy="839787"/>
        </p:xfrm>
        <a:graphic>
          <a:graphicData uri="http://schemas.openxmlformats.org/presentationml/2006/ole">
            <p:oleObj spid="_x0000_s26630" name="Equation" r:id="rId7" imgW="1942920" imgH="457200" progId="Equation.DSMT4">
              <p:embed/>
            </p:oleObj>
          </a:graphicData>
        </a:graphic>
      </p:graphicFrame>
      <p:sp>
        <p:nvSpPr>
          <p:cNvPr id="26639" name="Rectangle 23"/>
          <p:cNvSpPr>
            <a:spLocks noChangeArrowheads="1"/>
          </p:cNvSpPr>
          <p:nvPr/>
        </p:nvSpPr>
        <p:spPr bwMode="auto">
          <a:xfrm>
            <a:off x="6870246" y="1779361"/>
            <a:ext cx="1381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(</a:t>
            </a:r>
            <a:r>
              <a:rPr lang="en-US" sz="2000" b="0" dirty="0" err="1">
                <a:solidFill>
                  <a:srgbClr val="0000FF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baseline="-2500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or </a:t>
            </a:r>
            <a:r>
              <a:rPr lang="en-US" sz="2000" b="0" dirty="0" err="1">
                <a:solidFill>
                  <a:srgbClr val="0000FF"/>
                </a:solidFill>
              </a:rPr>
              <a:t>TE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167438" y="2328863"/>
            <a:ext cx="2725519" cy="2967718"/>
            <a:chOff x="3206516" y="913720"/>
            <a:chExt cx="2725519" cy="2967718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3706813" y="1176338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5370513" y="1176338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3643313" y="139223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0"/>
            <p:cNvSpPr>
              <a:spLocks noChangeArrowheads="1"/>
            </p:cNvSpPr>
            <p:nvPr/>
          </p:nvSpPr>
          <p:spPr bwMode="auto">
            <a:xfrm>
              <a:off x="5319713" y="136683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flipH="1">
              <a:off x="4837113" y="2446338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3726481" y="2446337"/>
              <a:ext cx="627084" cy="8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 flipH="1">
              <a:off x="4402138" y="2433638"/>
              <a:ext cx="333375" cy="15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" name="Object 15"/>
            <p:cNvGraphicFramePr>
              <a:graphicFrameLocks noChangeAspect="1"/>
            </p:cNvGraphicFramePr>
            <p:nvPr/>
          </p:nvGraphicFramePr>
          <p:xfrm>
            <a:off x="4349516" y="1524907"/>
            <a:ext cx="481012" cy="533400"/>
          </p:xfrm>
          <a:graphic>
            <a:graphicData uri="http://schemas.openxmlformats.org/presentationml/2006/ole">
              <p:oleObj spid="_x0000_s26631" name="Equation" r:id="rId8" imgW="215640" imgH="241200" progId="Equation.DSMT4">
                <p:embed/>
              </p:oleObj>
            </a:graphicData>
          </a:graphic>
        </p:graphicFrame>
        <p:graphicFrame>
          <p:nvGraphicFramePr>
            <p:cNvPr id="27" name="Object 16"/>
            <p:cNvGraphicFramePr>
              <a:graphicFrameLocks noChangeAspect="1"/>
            </p:cNvGraphicFramePr>
            <p:nvPr/>
          </p:nvGraphicFramePr>
          <p:xfrm>
            <a:off x="4316178" y="3002870"/>
            <a:ext cx="477838" cy="533400"/>
          </p:xfrm>
          <a:graphic>
            <a:graphicData uri="http://schemas.openxmlformats.org/presentationml/2006/ole">
              <p:oleObj spid="_x0000_s26632" name="Equation" r:id="rId9" imgW="215640" imgH="241200" progId="Equation.DSMT4">
                <p:embed/>
              </p:oleObj>
            </a:graphicData>
          </a:graphic>
        </p:graphicFrame>
        <p:graphicFrame>
          <p:nvGraphicFramePr>
            <p:cNvPr id="28" name="Object 17"/>
            <p:cNvGraphicFramePr>
              <a:graphicFrameLocks noChangeAspect="1"/>
            </p:cNvGraphicFramePr>
            <p:nvPr/>
          </p:nvGraphicFramePr>
          <p:xfrm>
            <a:off x="4803541" y="2534557"/>
            <a:ext cx="395287" cy="531813"/>
          </p:xfrm>
          <a:graphic>
            <a:graphicData uri="http://schemas.openxmlformats.org/presentationml/2006/ole">
              <p:oleObj spid="_x0000_s26633" name="Equation" r:id="rId10" imgW="177480" imgH="241200" progId="Equation.DSMT4">
                <p:embed/>
              </p:oleObj>
            </a:graphicData>
          </a:graphic>
        </p:graphicFrame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H="1">
              <a:off x="3700463" y="3870325"/>
              <a:ext cx="16525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" name="Object 19"/>
            <p:cNvGraphicFramePr>
              <a:graphicFrameLocks noChangeAspect="1"/>
            </p:cNvGraphicFramePr>
            <p:nvPr/>
          </p:nvGraphicFramePr>
          <p:xfrm>
            <a:off x="3278188" y="2951163"/>
            <a:ext cx="280987" cy="392112"/>
          </p:xfrm>
          <a:graphic>
            <a:graphicData uri="http://schemas.openxmlformats.org/presentationml/2006/ole">
              <p:oleObj spid="_x0000_s26634" name="Equation" r:id="rId11" imgW="126720" imgH="177480" progId="Equation.DSMT4">
                <p:embed/>
              </p:oleObj>
            </a:graphicData>
          </a:graphic>
        </p:graphicFrame>
        <p:sp>
          <p:nvSpPr>
            <p:cNvPr id="31" name="Line 20"/>
            <p:cNvSpPr>
              <a:spLocks noChangeShapeType="1"/>
            </p:cNvSpPr>
            <p:nvPr/>
          </p:nvSpPr>
          <p:spPr bwMode="auto">
            <a:xfrm>
              <a:off x="5600247" y="2444750"/>
              <a:ext cx="33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1"/>
            <p:cNvSpPr>
              <a:spLocks noChangeShapeType="1"/>
            </p:cNvSpPr>
            <p:nvPr/>
          </p:nvSpPr>
          <p:spPr bwMode="auto">
            <a:xfrm flipV="1">
              <a:off x="5764213" y="1954213"/>
              <a:ext cx="0" cy="450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" name="Object 22"/>
            <p:cNvGraphicFramePr>
              <a:graphicFrameLocks noChangeAspect="1"/>
            </p:cNvGraphicFramePr>
            <p:nvPr/>
          </p:nvGraphicFramePr>
          <p:xfrm>
            <a:off x="5652404" y="1593169"/>
            <a:ext cx="265113" cy="265112"/>
          </p:xfrm>
          <a:graphic>
            <a:graphicData uri="http://schemas.openxmlformats.org/presentationml/2006/ole">
              <p:oleObj spid="_x0000_s26635" name="Equation" r:id="rId12" imgW="126720" imgH="126720" progId="Equation.DSMT4">
                <p:embed/>
              </p:oleObj>
            </a:graphicData>
          </a:graphic>
        </p:graphicFrame>
        <p:graphicFrame>
          <p:nvGraphicFramePr>
            <p:cNvPr id="34" name="Object 39"/>
            <p:cNvGraphicFramePr>
              <a:graphicFrameLocks noChangeAspect="1"/>
            </p:cNvGraphicFramePr>
            <p:nvPr/>
          </p:nvGraphicFramePr>
          <p:xfrm>
            <a:off x="3878263" y="1084263"/>
            <a:ext cx="311150" cy="307975"/>
          </p:xfrm>
          <a:graphic>
            <a:graphicData uri="http://schemas.openxmlformats.org/presentationml/2006/ole">
              <p:oleObj spid="_x0000_s26636" name="Equation" r:id="rId13" imgW="139680" imgH="139680" progId="Equation.DSMT4">
                <p:embed/>
              </p:oleObj>
            </a:graphicData>
          </a:graphic>
        </p:graphicFrame>
        <p:graphicFrame>
          <p:nvGraphicFramePr>
            <p:cNvPr id="35" name="Object 40"/>
            <p:cNvGraphicFramePr>
              <a:graphicFrameLocks noChangeAspect="1"/>
            </p:cNvGraphicFramePr>
            <p:nvPr/>
          </p:nvGraphicFramePr>
          <p:xfrm>
            <a:off x="4978400" y="1165225"/>
            <a:ext cx="280988" cy="225425"/>
          </p:xfrm>
          <a:graphic>
            <a:graphicData uri="http://schemas.openxmlformats.org/presentationml/2006/ole">
              <p:oleObj spid="_x0000_s26637" name="Equation" r:id="rId14" imgW="126720" imgH="101520" progId="Equation.DSMT4">
                <p:embed/>
              </p:oleObj>
            </a:graphicData>
          </a:graphic>
        </p:graphicFrame>
        <p:graphicFrame>
          <p:nvGraphicFramePr>
            <p:cNvPr id="36" name="Object 41"/>
            <p:cNvGraphicFramePr>
              <a:graphicFrameLocks noChangeAspect="1"/>
            </p:cNvGraphicFramePr>
            <p:nvPr/>
          </p:nvGraphicFramePr>
          <p:xfrm>
            <a:off x="4395553" y="913720"/>
            <a:ext cx="479425" cy="450850"/>
          </p:xfrm>
          <a:graphic>
            <a:graphicData uri="http://schemas.openxmlformats.org/presentationml/2006/ole">
              <p:oleObj spid="_x0000_s26638" name="Equation" r:id="rId15" imgW="215640" imgH="203040" progId="Equation.DSMT4">
                <p:embed/>
              </p:oleObj>
            </a:graphicData>
          </a:graphic>
        </p:graphicFrame>
        <p:graphicFrame>
          <p:nvGraphicFramePr>
            <p:cNvPr id="37" name="Object 34"/>
            <p:cNvGraphicFramePr>
              <a:graphicFrameLocks noChangeAspect="1"/>
            </p:cNvGraphicFramePr>
            <p:nvPr/>
          </p:nvGraphicFramePr>
          <p:xfrm>
            <a:off x="3206516" y="1891620"/>
            <a:ext cx="396875" cy="419100"/>
          </p:xfrm>
          <a:graphic>
            <a:graphicData uri="http://schemas.openxmlformats.org/presentationml/2006/ole">
              <p:oleObj spid="_x0000_s26639" name="Equation" r:id="rId16" imgW="177480" imgH="190440" progId="Equation.DSMT4">
                <p:embed/>
              </p:oleObj>
            </a:graphicData>
          </a:graphic>
        </p:graphicFrame>
        <p:sp>
          <p:nvSpPr>
            <p:cNvPr id="38" name="Line 23"/>
            <p:cNvSpPr>
              <a:spLocks noChangeShapeType="1"/>
            </p:cNvSpPr>
            <p:nvPr/>
          </p:nvSpPr>
          <p:spPr bwMode="auto">
            <a:xfrm flipV="1">
              <a:off x="3719513" y="1797050"/>
              <a:ext cx="0" cy="40446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4341813" y="2205038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3"/>
          <p:cNvSpPr txBox="1">
            <a:spLocks noChangeArrowheads="1"/>
          </p:cNvSpPr>
          <p:nvPr/>
        </p:nvSpPr>
        <p:spPr bwMode="auto">
          <a:xfrm>
            <a:off x="6367700" y="5504051"/>
            <a:ext cx="2279650" cy="36988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/>
              <a:t>  denotes TM or 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7"/>
          <p:cNvSpPr>
            <a:spLocks noChangeArrowheads="1"/>
          </p:cNvSpPr>
          <p:nvPr/>
        </p:nvSpPr>
        <p:spPr bwMode="auto">
          <a:xfrm>
            <a:off x="1566863" y="1544638"/>
            <a:ext cx="10239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27650" name="Object 8"/>
          <p:cNvGraphicFramePr>
            <a:graphicFrameLocks noChangeAspect="1"/>
          </p:cNvGraphicFramePr>
          <p:nvPr/>
        </p:nvGraphicFramePr>
        <p:xfrm>
          <a:off x="2786289" y="2035582"/>
          <a:ext cx="3498850" cy="1535113"/>
        </p:xfrm>
        <a:graphic>
          <a:graphicData uri="http://schemas.openxmlformats.org/presentationml/2006/ole">
            <p:oleObj spid="_x0000_s27650" name="Equation" r:id="rId3" imgW="1625400" imgH="711000" progId="Equation.DSMT4">
              <p:embed/>
            </p:oleObj>
          </a:graphicData>
        </a:graphic>
      </p:graphicFrame>
      <p:graphicFrame>
        <p:nvGraphicFramePr>
          <p:cNvPr id="27651" name="Object 9"/>
          <p:cNvGraphicFramePr>
            <a:graphicFrameLocks noChangeAspect="1"/>
          </p:cNvGraphicFramePr>
          <p:nvPr/>
        </p:nvGraphicFramePr>
        <p:xfrm>
          <a:off x="2605542" y="4774293"/>
          <a:ext cx="4043362" cy="912813"/>
        </p:xfrm>
        <a:graphic>
          <a:graphicData uri="http://schemas.openxmlformats.org/presentationml/2006/ole">
            <p:oleObj spid="_x0000_s27651" name="Equation" r:id="rId4" imgW="2006280" imgH="457200" progId="Equation.DSMT4">
              <p:embed/>
            </p:oleObj>
          </a:graphicData>
        </a:graphic>
      </p:graphicFrame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1195388" y="4484688"/>
            <a:ext cx="1169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Therefore,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856095" y="256867"/>
            <a:ext cx="522709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Example (cont.)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4334" y="188629"/>
            <a:ext cx="522709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86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3" name="Rectangle 7"/>
          <p:cNvSpPr>
            <a:spLocks noChangeArrowheads="1"/>
          </p:cNvSpPr>
          <p:nvPr/>
        </p:nvSpPr>
        <p:spPr bwMode="auto">
          <a:xfrm>
            <a:off x="510891" y="804956"/>
            <a:ext cx="1646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 have</a:t>
            </a:r>
          </a:p>
        </p:txBody>
      </p:sp>
      <p:graphicFrame>
        <p:nvGraphicFramePr>
          <p:cNvPr id="28674" name="Object 8"/>
          <p:cNvGraphicFramePr>
            <a:graphicFrameLocks noChangeAspect="1"/>
          </p:cNvGraphicFramePr>
          <p:nvPr/>
        </p:nvGraphicFramePr>
        <p:xfrm>
          <a:off x="1807645" y="1251668"/>
          <a:ext cx="5408613" cy="1930400"/>
        </p:xfrm>
        <a:graphic>
          <a:graphicData uri="http://schemas.openxmlformats.org/presentationml/2006/ole">
            <p:oleObj spid="_x0000_s28674" name="Equation" r:id="rId3" imgW="2692080" imgH="965160" progId="Equation.DSMT4">
              <p:embed/>
            </p:oleObj>
          </a:graphicData>
        </a:graphic>
      </p:graphicFrame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920297" y="5016727"/>
            <a:ext cx="452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with</a:t>
            </a:r>
          </a:p>
        </p:txBody>
      </p:sp>
      <p:graphicFrame>
        <p:nvGraphicFramePr>
          <p:cNvPr id="28675" name="Object 11"/>
          <p:cNvGraphicFramePr>
            <a:graphicFrameLocks noChangeAspect="1"/>
          </p:cNvGraphicFramePr>
          <p:nvPr/>
        </p:nvGraphicFramePr>
        <p:xfrm>
          <a:off x="1739674" y="5474579"/>
          <a:ext cx="3269054" cy="932797"/>
        </p:xfrm>
        <a:graphic>
          <a:graphicData uri="http://schemas.openxmlformats.org/presentationml/2006/ole">
            <p:oleObj spid="_x0000_s28675" name="Equation" r:id="rId4" imgW="2234880" imgH="634680" progId="Equation.DSMT4">
              <p:embed/>
            </p:oleObj>
          </a:graphicData>
        </a:graphic>
      </p:graphicFrame>
      <p:graphicFrame>
        <p:nvGraphicFramePr>
          <p:cNvPr id="28676" name="Object 12"/>
          <p:cNvGraphicFramePr>
            <a:graphicFrameLocks noChangeAspect="1"/>
          </p:cNvGraphicFramePr>
          <p:nvPr/>
        </p:nvGraphicFramePr>
        <p:xfrm>
          <a:off x="1882549" y="3926091"/>
          <a:ext cx="2719387" cy="812800"/>
        </p:xfrm>
        <a:graphic>
          <a:graphicData uri="http://schemas.openxmlformats.org/presentationml/2006/ole">
            <p:oleObj spid="_x0000_s28676" name="Equation" r:id="rId5" imgW="1523880" imgH="457200" progId="Equation.DSMT4">
              <p:embed/>
            </p:oleObj>
          </a:graphicData>
        </a:graphic>
      </p:graphicFrame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923926" y="3753984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2" name="Object 25"/>
          <p:cNvGraphicFramePr>
            <a:graphicFrameLocks noChangeAspect="1"/>
          </p:cNvGraphicFramePr>
          <p:nvPr/>
        </p:nvGraphicFramePr>
        <p:xfrm>
          <a:off x="5067214" y="3430136"/>
          <a:ext cx="2504531" cy="1440543"/>
        </p:xfrm>
        <a:graphic>
          <a:graphicData uri="http://schemas.openxmlformats.org/presentationml/2006/ole">
            <p:oleObj spid="_x0000_s28677" name="Equation" r:id="rId6" imgW="1460160" imgH="838080" progId="Equation.DSMT4">
              <p:embed/>
            </p:oleObj>
          </a:graphicData>
        </a:graphic>
      </p:graphicFrame>
      <p:graphicFrame>
        <p:nvGraphicFramePr>
          <p:cNvPr id="28678" name="Object 24"/>
          <p:cNvGraphicFramePr>
            <a:graphicFrameLocks noChangeAspect="1"/>
          </p:cNvGraphicFramePr>
          <p:nvPr/>
        </p:nvGraphicFramePr>
        <p:xfrm>
          <a:off x="5699289" y="5363384"/>
          <a:ext cx="1017587" cy="617538"/>
        </p:xfrm>
        <a:graphic>
          <a:graphicData uri="http://schemas.openxmlformats.org/presentationml/2006/ole">
            <p:oleObj spid="_x0000_s28678" name="Equation" r:id="rId7" imgW="711000" imgH="431640" progId="Equation.DSMT4">
              <p:embed/>
            </p:oleObj>
          </a:graphicData>
        </a:graphic>
      </p:graphicFrame>
      <p:graphicFrame>
        <p:nvGraphicFramePr>
          <p:cNvPr id="3" name="Object 24"/>
          <p:cNvGraphicFramePr>
            <a:graphicFrameLocks noChangeAspect="1"/>
          </p:cNvGraphicFramePr>
          <p:nvPr/>
        </p:nvGraphicFramePr>
        <p:xfrm>
          <a:off x="6994241" y="5351561"/>
          <a:ext cx="998538" cy="617537"/>
        </p:xfrm>
        <a:graphic>
          <a:graphicData uri="http://schemas.openxmlformats.org/presentationml/2006/ole">
            <p:oleObj spid="_x0000_s28679" name="Equation" r:id="rId8" imgW="698400" imgH="431640" progId="Equation.DSMT4">
              <p:embed/>
            </p:oleObj>
          </a:graphicData>
        </a:graphic>
      </p:graphicFrame>
      <p:graphicFrame>
        <p:nvGraphicFramePr>
          <p:cNvPr id="4" name="Object 24"/>
          <p:cNvGraphicFramePr>
            <a:graphicFrameLocks noChangeAspect="1"/>
          </p:cNvGraphicFramePr>
          <p:nvPr/>
        </p:nvGraphicFramePr>
        <p:xfrm>
          <a:off x="5722464" y="5993239"/>
          <a:ext cx="1000125" cy="617537"/>
        </p:xfrm>
        <a:graphic>
          <a:graphicData uri="http://schemas.openxmlformats.org/presentationml/2006/ole">
            <p:oleObj spid="_x0000_s28680" name="Equation" r:id="rId9" imgW="698400" imgH="431640" progId="Equation.DSMT4">
              <p:embed/>
            </p:oleObj>
          </a:graphicData>
        </a:graphic>
      </p:graphicFrame>
      <p:graphicFrame>
        <p:nvGraphicFramePr>
          <p:cNvPr id="5" name="Object 24"/>
          <p:cNvGraphicFramePr>
            <a:graphicFrameLocks noChangeAspect="1"/>
          </p:cNvGraphicFramePr>
          <p:nvPr/>
        </p:nvGraphicFramePr>
        <p:xfrm>
          <a:off x="6989810" y="6009659"/>
          <a:ext cx="981075" cy="617538"/>
        </p:xfrm>
        <a:graphic>
          <a:graphicData uri="http://schemas.openxmlformats.org/presentationml/2006/ole">
            <p:oleObj spid="_x0000_s28681" name="Equation" r:id="rId10" imgW="6858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Immitance Method</a:t>
            </a: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37" name="Group 19"/>
          <p:cNvGrpSpPr>
            <a:grpSpLocks/>
          </p:cNvGrpSpPr>
          <p:nvPr/>
        </p:nvGrpSpPr>
        <p:grpSpPr bwMode="auto">
          <a:xfrm>
            <a:off x="1369729" y="3374858"/>
            <a:ext cx="6384925" cy="2398713"/>
            <a:chOff x="853" y="268"/>
            <a:chExt cx="4022" cy="1511"/>
          </a:xfrm>
        </p:grpSpPr>
        <p:sp>
          <p:nvSpPr>
            <p:cNvPr id="1039" name="Rectangle 2"/>
            <p:cNvSpPr>
              <a:spLocks noChangeArrowheads="1"/>
            </p:cNvSpPr>
            <p:nvPr/>
          </p:nvSpPr>
          <p:spPr bwMode="auto">
            <a:xfrm>
              <a:off x="853" y="999"/>
              <a:ext cx="4022" cy="38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6" name="Object 0"/>
            <p:cNvGraphicFramePr>
              <a:graphicFrameLocks noChangeAspect="1"/>
            </p:cNvGraphicFramePr>
            <p:nvPr/>
          </p:nvGraphicFramePr>
          <p:xfrm>
            <a:off x="914" y="1047"/>
            <a:ext cx="216" cy="322"/>
          </p:xfrm>
          <a:graphic>
            <a:graphicData uri="http://schemas.openxmlformats.org/presentationml/2006/ole">
              <p:oleObj spid="_x0000_s1026" name="Equation" r:id="rId3" imgW="152280" imgH="228600" progId="Equation.DSMT4">
                <p:embed/>
              </p:oleObj>
            </a:graphicData>
          </a:graphic>
        </p:graphicFrame>
        <p:sp>
          <p:nvSpPr>
            <p:cNvPr id="1040" name="Line 10"/>
            <p:cNvSpPr>
              <a:spLocks noChangeShapeType="1"/>
            </p:cNvSpPr>
            <p:nvPr/>
          </p:nvSpPr>
          <p:spPr bwMode="auto">
            <a:xfrm>
              <a:off x="2799" y="1204"/>
              <a:ext cx="1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7" name="Object 1"/>
            <p:cNvGraphicFramePr>
              <a:graphicFrameLocks noChangeAspect="1"/>
            </p:cNvGraphicFramePr>
            <p:nvPr/>
          </p:nvGraphicFramePr>
          <p:xfrm>
            <a:off x="3281" y="1053"/>
            <a:ext cx="618" cy="280"/>
          </p:xfrm>
          <a:graphic>
            <a:graphicData uri="http://schemas.openxmlformats.org/presentationml/2006/ole">
              <p:oleObj spid="_x0000_s1027" name="Equation" r:id="rId4" imgW="533160" imgH="241200" progId="Equation.DSMT4">
                <p:embed/>
              </p:oleObj>
            </a:graphicData>
          </a:graphic>
        </p:graphicFrame>
        <p:graphicFrame>
          <p:nvGraphicFramePr>
            <p:cNvPr id="1028" name="Object 2"/>
            <p:cNvGraphicFramePr>
              <a:graphicFrameLocks noChangeAspect="1"/>
            </p:cNvGraphicFramePr>
            <p:nvPr/>
          </p:nvGraphicFramePr>
          <p:xfrm>
            <a:off x="890" y="1477"/>
            <a:ext cx="219" cy="302"/>
          </p:xfrm>
          <a:graphic>
            <a:graphicData uri="http://schemas.openxmlformats.org/presentationml/2006/ole">
              <p:oleObj spid="_x0000_s1028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1029" name="Object 3"/>
            <p:cNvGraphicFramePr>
              <a:graphicFrameLocks noChangeAspect="1"/>
            </p:cNvGraphicFramePr>
            <p:nvPr/>
          </p:nvGraphicFramePr>
          <p:xfrm>
            <a:off x="884" y="663"/>
            <a:ext cx="228" cy="314"/>
          </p:xfrm>
          <a:graphic>
            <a:graphicData uri="http://schemas.openxmlformats.org/presentationml/2006/ole">
              <p:oleObj spid="_x0000_s1029" name="Equation" r:id="rId6" imgW="164880" imgH="228600" progId="Equation.DSMT4">
                <p:embed/>
              </p:oleObj>
            </a:graphicData>
          </a:graphic>
        </p:graphicFrame>
        <p:sp>
          <p:nvSpPr>
            <p:cNvPr id="1041" name="Line 14"/>
            <p:cNvSpPr>
              <a:spLocks noChangeShapeType="1"/>
            </p:cNvSpPr>
            <p:nvPr/>
          </p:nvSpPr>
          <p:spPr bwMode="auto">
            <a:xfrm>
              <a:off x="2436" y="1203"/>
              <a:ext cx="77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4"/>
            <p:cNvGraphicFramePr>
              <a:graphicFrameLocks noChangeAspect="1"/>
            </p:cNvGraphicFramePr>
            <p:nvPr/>
          </p:nvGraphicFramePr>
          <p:xfrm>
            <a:off x="2816" y="268"/>
            <a:ext cx="149" cy="148"/>
          </p:xfrm>
          <a:graphic>
            <a:graphicData uri="http://schemas.openxmlformats.org/presentationml/2006/ole">
              <p:oleObj spid="_x0000_s1030" name="Equation" r:id="rId7" imgW="126720" imgH="126720" progId="Equation.DSMT4">
                <p:embed/>
              </p:oleObj>
            </a:graphicData>
          </a:graphic>
        </p:graphicFrame>
        <p:sp>
          <p:nvSpPr>
            <p:cNvPr id="1042" name="Line 16"/>
            <p:cNvSpPr>
              <a:spLocks noChangeShapeType="1"/>
            </p:cNvSpPr>
            <p:nvPr/>
          </p:nvSpPr>
          <p:spPr bwMode="auto">
            <a:xfrm flipV="1">
              <a:off x="2880" y="521"/>
              <a:ext cx="0" cy="4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8" name="Rectangle 20"/>
          <p:cNvSpPr>
            <a:spLocks noChangeArrowheads="1"/>
          </p:cNvSpPr>
          <p:nvPr/>
        </p:nvSpPr>
        <p:spPr bwMode="auto">
          <a:xfrm>
            <a:off x="726168" y="1436924"/>
            <a:ext cx="77835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7663" indent="-3476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0" dirty="0">
                <a:solidFill>
                  <a:srgbClr val="0000FF"/>
                </a:solidFill>
              </a:rPr>
              <a:t>We initially consider a planar source inside of a layered structure. (The method can be extended to include vertical sources as well</a:t>
            </a:r>
            <a:r>
              <a:rPr lang="en-US" sz="2000" b="0" dirty="0" smtClean="0">
                <a:solidFill>
                  <a:srgbClr val="0000FF"/>
                </a:solidFill>
              </a:rPr>
              <a:t>.)</a:t>
            </a:r>
            <a:endParaRPr lang="en-US" sz="2000" b="0" dirty="0">
              <a:solidFill>
                <a:srgbClr val="0000FF"/>
              </a:solidFill>
            </a:endParaRPr>
          </a:p>
          <a:p>
            <a:pPr marL="347663" indent="-34766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b="0" dirty="0">
                <a:solidFill>
                  <a:srgbClr val="0000FF"/>
                </a:solidFill>
              </a:rPr>
              <a:t>The figure shows a single layer, but the method works for any number of layers. 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69994" y="202561"/>
            <a:ext cx="4858603" cy="473075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Michalski Notation</a:t>
            </a:r>
            <a:endParaRPr lang="en-US" sz="3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Rectangle 7"/>
          <p:cNvSpPr>
            <a:spLocks noChangeArrowheads="1"/>
          </p:cNvSpPr>
          <p:nvPr/>
        </p:nvSpPr>
        <p:spPr bwMode="auto">
          <a:xfrm>
            <a:off x="698500" y="1047750"/>
            <a:ext cx="4700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The </a:t>
            </a:r>
            <a:r>
              <a:rPr lang="en-US" sz="2000" b="0" dirty="0">
                <a:solidFill>
                  <a:srgbClr val="0000FF"/>
                </a:solidFill>
              </a:rPr>
              <a:t>infinite current sheet </a:t>
            </a:r>
            <a:r>
              <a:rPr lang="en-US" sz="2000" b="0" dirty="0" smtClean="0">
                <a:solidFill>
                  <a:srgbClr val="0000FF"/>
                </a:solidFill>
              </a:rPr>
              <a:t>produces a field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156052" y="1660752"/>
          <a:ext cx="3525837" cy="709612"/>
        </p:xfrm>
        <a:graphic>
          <a:graphicData uri="http://schemas.openxmlformats.org/presentationml/2006/ole">
            <p:oleObj spid="_x0000_s29699" name="Equation" r:id="rId3" imgW="1511280" imgH="304560" progId="Equation.DSMT4">
              <p:embed/>
            </p:oleObj>
          </a:graphicData>
        </a:graphic>
      </p:graphicFrame>
      <p:sp>
        <p:nvSpPr>
          <p:cNvPr id="29709" name="Rectangle 11"/>
          <p:cNvSpPr>
            <a:spLocks noChangeArrowheads="1"/>
          </p:cNvSpPr>
          <p:nvPr/>
        </p:nvSpPr>
        <p:spPr bwMode="auto">
          <a:xfrm>
            <a:off x="822196" y="2612476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723318" y="3199397"/>
          <a:ext cx="6105525" cy="1762125"/>
        </p:xfrm>
        <a:graphic>
          <a:graphicData uri="http://schemas.openxmlformats.org/presentationml/2006/ole">
            <p:oleObj spid="_x0000_s29700" name="Equation" r:id="rId4" imgW="2984400" imgH="863280" progId="Equation.DSMT4">
              <p:embed/>
            </p:oleObj>
          </a:graphicData>
        </a:graphic>
      </p:graphicFrame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1543985" y="5718895"/>
            <a:ext cx="609876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 smtClean="0">
                <a:solidFill>
                  <a:srgbClr val="0000FF"/>
                </a:solidFill>
              </a:rPr>
              <a:t>The </a:t>
            </a:r>
            <a:r>
              <a:rPr lang="en-US" b="0" dirty="0">
                <a:solidFill>
                  <a:srgbClr val="0000FF"/>
                </a:solidFill>
              </a:rPr>
              <a:t>“</a:t>
            </a:r>
            <a:r>
              <a:rPr lang="en-US" b="0" i="1" dirty="0" err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b="0" dirty="0">
                <a:solidFill>
                  <a:srgbClr val="0000FF"/>
                </a:solidFill>
              </a:rPr>
              <a:t>” subscript on the voltage functions denotes the voltage due to a </a:t>
            </a:r>
            <a:r>
              <a:rPr lang="en-US" b="0" i="1" dirty="0">
                <a:solidFill>
                  <a:srgbClr val="0000FF"/>
                </a:solidFill>
              </a:rPr>
              <a:t>one-Amp parallel current source</a:t>
            </a:r>
            <a:r>
              <a:rPr lang="en-US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2047161" y="4885899"/>
            <a:ext cx="777922" cy="7369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3780430" y="4913195"/>
            <a:ext cx="914400" cy="7096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65932" y="205201"/>
            <a:ext cx="4357697" cy="619351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Finite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</a:t>
            </a:r>
            <a:endParaRPr lang="en-US" sz="3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5" name="Rectangle 7"/>
          <p:cNvSpPr>
            <a:spLocks noChangeArrowheads="1"/>
          </p:cNvSpPr>
          <p:nvPr/>
        </p:nvSpPr>
        <p:spPr bwMode="auto">
          <a:xfrm>
            <a:off x="736600" y="2697163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0736" name="Rectangle 9"/>
          <p:cNvSpPr>
            <a:spLocks noChangeArrowheads="1"/>
          </p:cNvSpPr>
          <p:nvPr/>
        </p:nvSpPr>
        <p:spPr bwMode="auto">
          <a:xfrm>
            <a:off x="909638" y="1123950"/>
            <a:ext cx="120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30737" name="Rectangle 11"/>
          <p:cNvSpPr>
            <a:spLocks noChangeArrowheads="1"/>
          </p:cNvSpPr>
          <p:nvPr/>
        </p:nvSpPr>
        <p:spPr bwMode="auto">
          <a:xfrm>
            <a:off x="936625" y="4864100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233386" y="1409927"/>
          <a:ext cx="4646613" cy="920750"/>
        </p:xfrm>
        <a:graphic>
          <a:graphicData uri="http://schemas.openxmlformats.org/presentationml/2006/ole">
            <p:oleObj spid="_x0000_s30722" name="Equation" r:id="rId3" imgW="2349360" imgH="46980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819502" y="2854857"/>
          <a:ext cx="5201783" cy="1850719"/>
        </p:xfrm>
        <a:graphic>
          <a:graphicData uri="http://schemas.openxmlformats.org/presentationml/2006/ole">
            <p:oleObj spid="_x0000_s30723" name="Equation" r:id="rId4" imgW="3085920" imgH="109188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571625" y="5281613"/>
          <a:ext cx="1708150" cy="536575"/>
        </p:xfrm>
        <a:graphic>
          <a:graphicData uri="http://schemas.openxmlformats.org/presentationml/2006/ole">
            <p:oleObj spid="_x0000_s30724" name="Equation" r:id="rId5" imgW="888840" imgH="27936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579563" y="5975350"/>
          <a:ext cx="1695450" cy="539750"/>
        </p:xfrm>
        <a:graphic>
          <a:graphicData uri="http://schemas.openxmlformats.org/presentationml/2006/ole">
            <p:oleObj spid="_x0000_s30725" name="Equation" r:id="rId6" imgW="876240" imgH="279360" progId="Equation.DSMT4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656014" y="5391890"/>
          <a:ext cx="2212524" cy="454873"/>
        </p:xfrm>
        <a:graphic>
          <a:graphicData uri="http://schemas.openxmlformats.org/presentationml/2006/ole">
            <p:oleObj spid="_x0000_s30726" name="Equation" r:id="rId7" imgW="1358640" imgH="279360" progId="Equation.DSMT4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654426" y="6071685"/>
          <a:ext cx="2091282" cy="446589"/>
        </p:xfrm>
        <a:graphic>
          <a:graphicData uri="http://schemas.openxmlformats.org/presentationml/2006/ole">
            <p:oleObj spid="_x0000_s30727" name="Equation" r:id="rId8" imgW="1307880" imgH="279360" progId="Equation.DSMT4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6457050" y="5694007"/>
          <a:ext cx="2160588" cy="573088"/>
        </p:xfrm>
        <a:graphic>
          <a:graphicData uri="http://schemas.openxmlformats.org/presentationml/2006/ole">
            <p:oleObj spid="_x0000_s30728" name="Equation" r:id="rId9" imgW="1193760" imgH="31716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6" name="Rectangle 7"/>
          <p:cNvSpPr>
            <a:spLocks noChangeArrowheads="1"/>
          </p:cNvSpPr>
          <p:nvPr/>
        </p:nvSpPr>
        <p:spPr bwMode="auto">
          <a:xfrm>
            <a:off x="396875" y="1237117"/>
            <a:ext cx="7713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Adding the contributions from all the phased current sheets, we have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07975" y="1823584"/>
          <a:ext cx="8367713" cy="1217612"/>
        </p:xfrm>
        <a:graphic>
          <a:graphicData uri="http://schemas.openxmlformats.org/presentationml/2006/ole">
            <p:oleObj spid="_x0000_s31746" name="Equation" r:id="rId3" imgW="4546440" imgH="660240" progId="Equation.DSMT4">
              <p:embed/>
            </p:oleObj>
          </a:graphicData>
        </a:graphic>
      </p:graphicFrame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27038" y="3551238"/>
            <a:ext cx="2046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Taking the limit as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006725" y="3744913"/>
          <a:ext cx="1285875" cy="422275"/>
        </p:xfrm>
        <a:graphic>
          <a:graphicData uri="http://schemas.openxmlformats.org/presentationml/2006/ole">
            <p:oleObj spid="_x0000_s31747" name="Equation" r:id="rId4" imgW="698400" imgH="22860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014663" y="4138613"/>
          <a:ext cx="1309687" cy="446087"/>
        </p:xfrm>
        <a:graphic>
          <a:graphicData uri="http://schemas.openxmlformats.org/presentationml/2006/ole">
            <p:oleObj spid="_x0000_s31748" name="Equation" r:id="rId5" imgW="711000" imgH="24120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73100" y="4940300"/>
          <a:ext cx="7899400" cy="1270000"/>
        </p:xfrm>
        <a:graphic>
          <a:graphicData uri="http://schemas.openxmlformats.org/presentationml/2006/ole">
            <p:oleObj spid="_x0000_s31749" name="Equation" r:id="rId6" imgW="4114800" imgH="66024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456249" y="218849"/>
            <a:ext cx="6237514" cy="61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Finite Source (cont.)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9" name="Rectangle 7"/>
          <p:cNvSpPr>
            <a:spLocks noChangeArrowheads="1"/>
          </p:cNvSpPr>
          <p:nvPr/>
        </p:nvSpPr>
        <p:spPr bwMode="auto">
          <a:xfrm>
            <a:off x="869043" y="2710770"/>
            <a:ext cx="45738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Taking the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b="0" dirty="0">
                <a:solidFill>
                  <a:srgbClr val="0000FF"/>
                </a:solidFill>
              </a:rPr>
              <a:t> and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0" dirty="0">
                <a:solidFill>
                  <a:srgbClr val="0000FF"/>
                </a:solidFill>
              </a:rPr>
              <a:t> components, we have</a:t>
            </a:r>
          </a:p>
        </p:txBody>
      </p:sp>
      <p:sp>
        <p:nvSpPr>
          <p:cNvPr id="32780" name="Rectangle 8"/>
          <p:cNvSpPr>
            <a:spLocks noChangeArrowheads="1"/>
          </p:cNvSpPr>
          <p:nvPr/>
        </p:nvSpPr>
        <p:spPr bwMode="auto">
          <a:xfrm>
            <a:off x="545484" y="1074098"/>
            <a:ext cx="280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this we can identify</a:t>
            </a:r>
          </a:p>
        </p:txBody>
      </p:sp>
      <p:sp>
        <p:nvSpPr>
          <p:cNvPr id="32781" name="Rectangle 9"/>
          <p:cNvSpPr>
            <a:spLocks noChangeArrowheads="1"/>
          </p:cNvSpPr>
          <p:nvPr/>
        </p:nvSpPr>
        <p:spPr bwMode="auto">
          <a:xfrm>
            <a:off x="559481" y="4787899"/>
            <a:ext cx="64341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this we can make the following TEN  identifications: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122363" y="1616075"/>
          <a:ext cx="6605587" cy="601663"/>
        </p:xfrm>
        <a:graphic>
          <a:graphicData uri="http://schemas.openxmlformats.org/presentationml/2006/ole">
            <p:oleObj spid="_x0000_s32770" name="Equation" r:id="rId3" imgW="3060360" imgH="279360" progId="Equation.DSMT4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228749" y="3099480"/>
          <a:ext cx="3057525" cy="1152525"/>
        </p:xfrm>
        <a:graphic>
          <a:graphicData uri="http://schemas.openxmlformats.org/presentationml/2006/ole">
            <p:oleObj spid="_x0000_s32771" name="Equation" r:id="rId4" imgW="1562040" imgH="583920" progId="Equation.DSMT4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859518" y="5317671"/>
          <a:ext cx="3317875" cy="1152525"/>
        </p:xfrm>
        <a:graphic>
          <a:graphicData uri="http://schemas.openxmlformats.org/presentationml/2006/ole">
            <p:oleObj spid="_x0000_s32772" name="Equation" r:id="rId5" imgW="1536033" imgH="533169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653643" y="5282746"/>
          <a:ext cx="3074988" cy="1204913"/>
        </p:xfrm>
        <a:graphic>
          <a:graphicData uri="http://schemas.openxmlformats.org/presentationml/2006/ole">
            <p:oleObj spid="_x0000_s32773" name="Equation" r:id="rId6" imgW="1498320" imgH="583920" progId="Equation.DSMT4">
              <p:embed/>
            </p:oleObj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244600" y="196850"/>
            <a:ext cx="68040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for Transform of Fields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3" name="Rectangle 57"/>
          <p:cNvSpPr>
            <a:spLocks noChangeArrowheads="1"/>
          </p:cNvSpPr>
          <p:nvPr/>
        </p:nvSpPr>
        <p:spPr bwMode="auto">
          <a:xfrm>
            <a:off x="4633913" y="5030788"/>
            <a:ext cx="3697287" cy="16287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56"/>
          <p:cNvSpPr>
            <a:spLocks noChangeArrowheads="1"/>
          </p:cNvSpPr>
          <p:nvPr/>
        </p:nvSpPr>
        <p:spPr bwMode="auto">
          <a:xfrm>
            <a:off x="396875" y="5037138"/>
            <a:ext cx="3697288" cy="16287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054" name="Rectangle 14"/>
          <p:cNvSpPr>
            <a:spLocks noChangeArrowheads="1"/>
          </p:cNvSpPr>
          <p:nvPr/>
        </p:nvSpPr>
        <p:spPr bwMode="auto">
          <a:xfrm>
            <a:off x="595313" y="196850"/>
            <a:ext cx="81867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for Transform of Fields (cont.)</a:t>
            </a:r>
          </a:p>
        </p:txBody>
      </p:sp>
      <p:sp>
        <p:nvSpPr>
          <p:cNvPr id="33820" name="Rectangle 15"/>
          <p:cNvSpPr>
            <a:spLocks noChangeArrowheads="1"/>
          </p:cNvSpPr>
          <p:nvPr/>
        </p:nvSpPr>
        <p:spPr bwMode="auto">
          <a:xfrm>
            <a:off x="2185988" y="1009650"/>
            <a:ext cx="429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TEN models are shown below.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634955" y="1596100"/>
            <a:ext cx="3138488" cy="3000375"/>
            <a:chOff x="498475" y="1677988"/>
            <a:chExt cx="3138488" cy="3000375"/>
          </a:xfrm>
        </p:grpSpPr>
        <p:sp>
          <p:nvSpPr>
            <p:cNvPr id="33821" name="Line 16"/>
            <p:cNvSpPr>
              <a:spLocks noChangeShapeType="1"/>
            </p:cNvSpPr>
            <p:nvPr/>
          </p:nvSpPr>
          <p:spPr bwMode="auto">
            <a:xfrm>
              <a:off x="1189038" y="197326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17"/>
            <p:cNvSpPr>
              <a:spLocks noChangeShapeType="1"/>
            </p:cNvSpPr>
            <p:nvPr/>
          </p:nvSpPr>
          <p:spPr bwMode="auto">
            <a:xfrm>
              <a:off x="2852738" y="197326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Oval 18"/>
            <p:cNvSpPr>
              <a:spLocks noChangeArrowheads="1"/>
            </p:cNvSpPr>
            <p:nvPr/>
          </p:nvSpPr>
          <p:spPr bwMode="auto">
            <a:xfrm>
              <a:off x="1125538" y="218916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Oval 19"/>
            <p:cNvSpPr>
              <a:spLocks noChangeArrowheads="1"/>
            </p:cNvSpPr>
            <p:nvPr/>
          </p:nvSpPr>
          <p:spPr bwMode="auto">
            <a:xfrm>
              <a:off x="2786702" y="437356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Oval 20"/>
            <p:cNvSpPr>
              <a:spLocks noChangeArrowheads="1"/>
            </p:cNvSpPr>
            <p:nvPr/>
          </p:nvSpPr>
          <p:spPr bwMode="auto">
            <a:xfrm>
              <a:off x="1136650" y="436086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Oval 21"/>
            <p:cNvSpPr>
              <a:spLocks noChangeArrowheads="1"/>
            </p:cNvSpPr>
            <p:nvPr/>
          </p:nvSpPr>
          <p:spPr bwMode="auto">
            <a:xfrm>
              <a:off x="2800450" y="216376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Line 22"/>
            <p:cNvSpPr>
              <a:spLocks noChangeShapeType="1"/>
            </p:cNvSpPr>
            <p:nvPr/>
          </p:nvSpPr>
          <p:spPr bwMode="auto">
            <a:xfrm flipH="1">
              <a:off x="2319338" y="32432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23"/>
            <p:cNvSpPr>
              <a:spLocks noChangeShapeType="1"/>
            </p:cNvSpPr>
            <p:nvPr/>
          </p:nvSpPr>
          <p:spPr bwMode="auto">
            <a:xfrm flipH="1">
              <a:off x="1176338" y="3243263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Oval 24"/>
            <p:cNvSpPr>
              <a:spLocks noChangeArrowheads="1"/>
            </p:cNvSpPr>
            <p:nvPr/>
          </p:nvSpPr>
          <p:spPr bwMode="auto">
            <a:xfrm>
              <a:off x="1824038" y="3001963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30" name="Line 25"/>
            <p:cNvSpPr>
              <a:spLocks noChangeShapeType="1"/>
            </p:cNvSpPr>
            <p:nvPr/>
          </p:nvSpPr>
          <p:spPr bwMode="auto">
            <a:xfrm flipH="1">
              <a:off x="1865313" y="3240088"/>
              <a:ext cx="34448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794" name="Object 2"/>
            <p:cNvGraphicFramePr>
              <a:graphicFrameLocks noChangeAspect="1"/>
            </p:cNvGraphicFramePr>
            <p:nvPr/>
          </p:nvGraphicFramePr>
          <p:xfrm>
            <a:off x="1700213" y="2333625"/>
            <a:ext cx="704850" cy="533400"/>
          </p:xfrm>
          <a:graphic>
            <a:graphicData uri="http://schemas.openxmlformats.org/presentationml/2006/ole">
              <p:oleObj spid="_x0000_s33794" name="Equation" r:id="rId3" imgW="317160" imgH="241200" progId="Equation.DSMT4">
                <p:embed/>
              </p:oleObj>
            </a:graphicData>
          </a:graphic>
        </p:graphicFrame>
        <p:graphicFrame>
          <p:nvGraphicFramePr>
            <p:cNvPr id="33795" name="Object 3"/>
            <p:cNvGraphicFramePr>
              <a:graphicFrameLocks noChangeAspect="1"/>
            </p:cNvGraphicFramePr>
            <p:nvPr/>
          </p:nvGraphicFramePr>
          <p:xfrm>
            <a:off x="1747838" y="3724275"/>
            <a:ext cx="704850" cy="533400"/>
          </p:xfrm>
          <a:graphic>
            <a:graphicData uri="http://schemas.openxmlformats.org/presentationml/2006/ole">
              <p:oleObj spid="_x0000_s33795" name="Equation" r:id="rId4" imgW="317160" imgH="241200" progId="Equation.DSMT4">
                <p:embed/>
              </p:oleObj>
            </a:graphicData>
          </a:graphic>
        </p:graphicFrame>
        <p:graphicFrame>
          <p:nvGraphicFramePr>
            <p:cNvPr id="33796" name="Object 4"/>
            <p:cNvGraphicFramePr>
              <a:graphicFrameLocks noChangeAspect="1"/>
            </p:cNvGraphicFramePr>
            <p:nvPr/>
          </p:nvGraphicFramePr>
          <p:xfrm>
            <a:off x="2987675" y="2982913"/>
            <a:ext cx="649288" cy="533400"/>
          </p:xfrm>
          <a:graphic>
            <a:graphicData uri="http://schemas.openxmlformats.org/presentationml/2006/ole">
              <p:oleObj spid="_x0000_s33796" name="Equation" r:id="rId5" imgW="291960" imgH="241200" progId="Equation.DSMT4">
                <p:embed/>
              </p:oleObj>
            </a:graphicData>
          </a:graphic>
        </p:graphicFrame>
        <p:graphicFrame>
          <p:nvGraphicFramePr>
            <p:cNvPr id="33797" name="Object 5"/>
            <p:cNvGraphicFramePr>
              <a:graphicFrameLocks noChangeAspect="1"/>
            </p:cNvGraphicFramePr>
            <p:nvPr/>
          </p:nvGraphicFramePr>
          <p:xfrm>
            <a:off x="498475" y="2578100"/>
            <a:ext cx="565150" cy="420688"/>
          </p:xfrm>
          <a:graphic>
            <a:graphicData uri="http://schemas.openxmlformats.org/presentationml/2006/ole">
              <p:oleObj spid="_x0000_s33797" name="Equation" r:id="rId6" imgW="253800" imgH="190440" progId="Equation.DSMT4">
                <p:embed/>
              </p:oleObj>
            </a:graphicData>
          </a:graphic>
        </p:graphicFrame>
        <p:sp>
          <p:nvSpPr>
            <p:cNvPr id="33831" name="Line 30"/>
            <p:cNvSpPr>
              <a:spLocks noChangeShapeType="1"/>
            </p:cNvSpPr>
            <p:nvPr/>
          </p:nvSpPr>
          <p:spPr bwMode="auto">
            <a:xfrm flipV="1">
              <a:off x="1192213" y="2665412"/>
              <a:ext cx="0" cy="35074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802" name="Object 10"/>
            <p:cNvGraphicFramePr>
              <a:graphicFrameLocks noChangeAspect="1"/>
            </p:cNvGraphicFramePr>
            <p:nvPr/>
          </p:nvGraphicFramePr>
          <p:xfrm>
            <a:off x="1308100" y="1846263"/>
            <a:ext cx="311150" cy="307975"/>
          </p:xfrm>
          <a:graphic>
            <a:graphicData uri="http://schemas.openxmlformats.org/presentationml/2006/ole">
              <p:oleObj spid="_x0000_s33802" name="Equation" r:id="rId7" imgW="139680" imgH="139680" progId="Equation.DSMT4">
                <p:embed/>
              </p:oleObj>
            </a:graphicData>
          </a:graphic>
        </p:graphicFrame>
        <p:graphicFrame>
          <p:nvGraphicFramePr>
            <p:cNvPr id="33803" name="Object 11"/>
            <p:cNvGraphicFramePr>
              <a:graphicFrameLocks noChangeAspect="1"/>
            </p:cNvGraphicFramePr>
            <p:nvPr/>
          </p:nvGraphicFramePr>
          <p:xfrm>
            <a:off x="2408238" y="1927225"/>
            <a:ext cx="280987" cy="225425"/>
          </p:xfrm>
          <a:graphic>
            <a:graphicData uri="http://schemas.openxmlformats.org/presentationml/2006/ole">
              <p:oleObj spid="_x0000_s33803" name="Equation" r:id="rId8" imgW="126720" imgH="101520" progId="Equation.DSMT4">
                <p:embed/>
              </p:oleObj>
            </a:graphicData>
          </a:graphic>
        </p:graphicFrame>
        <p:graphicFrame>
          <p:nvGraphicFramePr>
            <p:cNvPr id="33804" name="Object 12"/>
            <p:cNvGraphicFramePr>
              <a:graphicFrameLocks noChangeAspect="1"/>
            </p:cNvGraphicFramePr>
            <p:nvPr/>
          </p:nvGraphicFramePr>
          <p:xfrm>
            <a:off x="1739900" y="1677988"/>
            <a:ext cx="649288" cy="449262"/>
          </p:xfrm>
          <a:graphic>
            <a:graphicData uri="http://schemas.openxmlformats.org/presentationml/2006/ole">
              <p:oleObj spid="_x0000_s33804" name="Equation" r:id="rId9" imgW="291960" imgH="203040" progId="Equation.DSMT4">
                <p:embed/>
              </p:oleObj>
            </a:graphicData>
          </a:graphic>
        </p:graphicFrame>
      </p:grpSp>
      <p:grpSp>
        <p:nvGrpSpPr>
          <p:cNvPr id="52" name="Group 51"/>
          <p:cNvGrpSpPr/>
          <p:nvPr/>
        </p:nvGrpSpPr>
        <p:grpSpPr>
          <a:xfrm>
            <a:off x="4881058" y="1684338"/>
            <a:ext cx="3081338" cy="3000375"/>
            <a:chOff x="5276850" y="1684338"/>
            <a:chExt cx="3081338" cy="3000375"/>
          </a:xfrm>
        </p:grpSpPr>
        <p:sp>
          <p:nvSpPr>
            <p:cNvPr id="33832" name="Line 31"/>
            <p:cNvSpPr>
              <a:spLocks noChangeShapeType="1"/>
            </p:cNvSpPr>
            <p:nvPr/>
          </p:nvSpPr>
          <p:spPr bwMode="auto">
            <a:xfrm>
              <a:off x="5938838" y="197961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32"/>
            <p:cNvSpPr>
              <a:spLocks noChangeShapeType="1"/>
            </p:cNvSpPr>
            <p:nvPr/>
          </p:nvSpPr>
          <p:spPr bwMode="auto">
            <a:xfrm>
              <a:off x="7602538" y="197961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Oval 33"/>
            <p:cNvSpPr>
              <a:spLocks noChangeArrowheads="1"/>
            </p:cNvSpPr>
            <p:nvPr/>
          </p:nvSpPr>
          <p:spPr bwMode="auto">
            <a:xfrm>
              <a:off x="5886450" y="219551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Oval 34"/>
            <p:cNvSpPr>
              <a:spLocks noChangeArrowheads="1"/>
            </p:cNvSpPr>
            <p:nvPr/>
          </p:nvSpPr>
          <p:spPr bwMode="auto">
            <a:xfrm>
              <a:off x="7546127" y="437991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Oval 35"/>
            <p:cNvSpPr>
              <a:spLocks noChangeArrowheads="1"/>
            </p:cNvSpPr>
            <p:nvPr/>
          </p:nvSpPr>
          <p:spPr bwMode="auto">
            <a:xfrm>
              <a:off x="5875338" y="436721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Oval 36"/>
            <p:cNvSpPr>
              <a:spLocks noChangeArrowheads="1"/>
            </p:cNvSpPr>
            <p:nvPr/>
          </p:nvSpPr>
          <p:spPr bwMode="auto">
            <a:xfrm>
              <a:off x="7551738" y="2190750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Line 37"/>
            <p:cNvSpPr>
              <a:spLocks noChangeShapeType="1"/>
            </p:cNvSpPr>
            <p:nvPr/>
          </p:nvSpPr>
          <p:spPr bwMode="auto">
            <a:xfrm flipH="1">
              <a:off x="7069138" y="324961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38"/>
            <p:cNvSpPr>
              <a:spLocks noChangeShapeType="1"/>
            </p:cNvSpPr>
            <p:nvPr/>
          </p:nvSpPr>
          <p:spPr bwMode="auto">
            <a:xfrm flipH="1">
              <a:off x="5926138" y="3249613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Oval 39"/>
            <p:cNvSpPr>
              <a:spLocks noChangeArrowheads="1"/>
            </p:cNvSpPr>
            <p:nvPr/>
          </p:nvSpPr>
          <p:spPr bwMode="auto">
            <a:xfrm>
              <a:off x="6573838" y="3008313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41" name="Line 40"/>
            <p:cNvSpPr>
              <a:spLocks noChangeShapeType="1"/>
            </p:cNvSpPr>
            <p:nvPr/>
          </p:nvSpPr>
          <p:spPr bwMode="auto">
            <a:xfrm flipH="1" flipV="1">
              <a:off x="6656388" y="3233738"/>
              <a:ext cx="311150" cy="31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798" name="Object 6"/>
            <p:cNvGraphicFramePr>
              <a:graphicFrameLocks noChangeAspect="1"/>
            </p:cNvGraphicFramePr>
            <p:nvPr/>
          </p:nvGraphicFramePr>
          <p:xfrm>
            <a:off x="6491288" y="2251075"/>
            <a:ext cx="620712" cy="533400"/>
          </p:xfrm>
          <a:graphic>
            <a:graphicData uri="http://schemas.openxmlformats.org/presentationml/2006/ole">
              <p:oleObj spid="_x0000_s33798" name="Equation" r:id="rId10" imgW="279360" imgH="241200" progId="Equation.DSMT4">
                <p:embed/>
              </p:oleObj>
            </a:graphicData>
          </a:graphic>
        </p:graphicFrame>
        <p:graphicFrame>
          <p:nvGraphicFramePr>
            <p:cNvPr id="33799" name="Object 7"/>
            <p:cNvGraphicFramePr>
              <a:graphicFrameLocks noChangeAspect="1"/>
            </p:cNvGraphicFramePr>
            <p:nvPr/>
          </p:nvGraphicFramePr>
          <p:xfrm>
            <a:off x="6437313" y="3794125"/>
            <a:ext cx="620712" cy="533400"/>
          </p:xfrm>
          <a:graphic>
            <a:graphicData uri="http://schemas.openxmlformats.org/presentationml/2006/ole">
              <p:oleObj spid="_x0000_s33799" name="Equation" r:id="rId11" imgW="279360" imgH="241200" progId="Equation.DSMT4">
                <p:embed/>
              </p:oleObj>
            </a:graphicData>
          </a:graphic>
        </p:graphicFrame>
        <p:graphicFrame>
          <p:nvGraphicFramePr>
            <p:cNvPr id="33800" name="Object 8"/>
            <p:cNvGraphicFramePr>
              <a:graphicFrameLocks noChangeAspect="1"/>
            </p:cNvGraphicFramePr>
            <p:nvPr/>
          </p:nvGraphicFramePr>
          <p:xfrm>
            <a:off x="7764463" y="2989263"/>
            <a:ext cx="593725" cy="533400"/>
          </p:xfrm>
          <a:graphic>
            <a:graphicData uri="http://schemas.openxmlformats.org/presentationml/2006/ole">
              <p:oleObj spid="_x0000_s33800" name="Equation" r:id="rId12" imgW="266400" imgH="241200" progId="Equation.DSMT4">
                <p:embed/>
              </p:oleObj>
            </a:graphicData>
          </a:graphic>
        </p:graphicFrame>
        <p:graphicFrame>
          <p:nvGraphicFramePr>
            <p:cNvPr id="33801" name="Object 9"/>
            <p:cNvGraphicFramePr>
              <a:graphicFrameLocks noChangeAspect="1"/>
            </p:cNvGraphicFramePr>
            <p:nvPr/>
          </p:nvGraphicFramePr>
          <p:xfrm>
            <a:off x="5276850" y="2584450"/>
            <a:ext cx="508000" cy="420688"/>
          </p:xfrm>
          <a:graphic>
            <a:graphicData uri="http://schemas.openxmlformats.org/presentationml/2006/ole">
              <p:oleObj spid="_x0000_s33801" name="Equation" r:id="rId13" imgW="228600" imgH="190440" progId="Equation.DSMT4">
                <p:embed/>
              </p:oleObj>
            </a:graphicData>
          </a:graphic>
        </p:graphicFrame>
        <p:sp>
          <p:nvSpPr>
            <p:cNvPr id="33842" name="Line 45"/>
            <p:cNvSpPr>
              <a:spLocks noChangeShapeType="1"/>
            </p:cNvSpPr>
            <p:nvPr/>
          </p:nvSpPr>
          <p:spPr bwMode="auto">
            <a:xfrm flipV="1">
              <a:off x="5942013" y="2671762"/>
              <a:ext cx="0" cy="35804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805" name="Object 13"/>
            <p:cNvGraphicFramePr>
              <a:graphicFrameLocks noChangeAspect="1"/>
            </p:cNvGraphicFramePr>
            <p:nvPr/>
          </p:nvGraphicFramePr>
          <p:xfrm>
            <a:off x="6099175" y="1852613"/>
            <a:ext cx="311150" cy="307975"/>
          </p:xfrm>
          <a:graphic>
            <a:graphicData uri="http://schemas.openxmlformats.org/presentationml/2006/ole">
              <p:oleObj spid="_x0000_s33805" name="Equation" r:id="rId14" imgW="139680" imgH="139680" progId="Equation.DSMT4">
                <p:embed/>
              </p:oleObj>
            </a:graphicData>
          </a:graphic>
        </p:graphicFrame>
        <p:graphicFrame>
          <p:nvGraphicFramePr>
            <p:cNvPr id="33806" name="Object 14"/>
            <p:cNvGraphicFramePr>
              <a:graphicFrameLocks noChangeAspect="1"/>
            </p:cNvGraphicFramePr>
            <p:nvPr/>
          </p:nvGraphicFramePr>
          <p:xfrm>
            <a:off x="7199313" y="1933575"/>
            <a:ext cx="280987" cy="225425"/>
          </p:xfrm>
          <a:graphic>
            <a:graphicData uri="http://schemas.openxmlformats.org/presentationml/2006/ole">
              <p:oleObj spid="_x0000_s33806" name="Equation" r:id="rId15" imgW="126720" imgH="101520" progId="Equation.DSMT4">
                <p:embed/>
              </p:oleObj>
            </a:graphicData>
          </a:graphic>
        </p:graphicFrame>
        <p:graphicFrame>
          <p:nvGraphicFramePr>
            <p:cNvPr id="33807" name="Object 15"/>
            <p:cNvGraphicFramePr>
              <a:graphicFrameLocks noChangeAspect="1"/>
            </p:cNvGraphicFramePr>
            <p:nvPr/>
          </p:nvGraphicFramePr>
          <p:xfrm>
            <a:off x="6572250" y="1684338"/>
            <a:ext cx="565150" cy="449262"/>
          </p:xfrm>
          <a:graphic>
            <a:graphicData uri="http://schemas.openxmlformats.org/presentationml/2006/ole">
              <p:oleObj spid="_x0000_s33807" name="Equation" r:id="rId16" imgW="253800" imgH="203040" progId="Equation.DSMT4">
                <p:embed/>
              </p:oleObj>
            </a:graphicData>
          </a:graphic>
        </p:graphicFrame>
      </p:grpSp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673100" y="5324475"/>
          <a:ext cx="2852738" cy="520700"/>
        </p:xfrm>
        <a:graphic>
          <a:graphicData uri="http://schemas.openxmlformats.org/presentationml/2006/ole">
            <p:oleObj spid="_x0000_s33808" name="Equation" r:id="rId17" imgW="1536480" imgH="279360" progId="Equation.DSMT4">
              <p:embed/>
            </p:oleObj>
          </a:graphicData>
        </a:graphic>
      </p:graphicFrame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4859338" y="5287963"/>
          <a:ext cx="3324225" cy="585787"/>
        </p:xfrm>
        <a:graphic>
          <a:graphicData uri="http://schemas.openxmlformats.org/presentationml/2006/ole">
            <p:oleObj spid="_x0000_s33809" name="Equation" r:id="rId18" imgW="1587240" imgH="279360" progId="Equation.DSMT4">
              <p:embed/>
            </p:oleObj>
          </a:graphicData>
        </a:graphic>
      </p:graphicFrame>
      <p:graphicFrame>
        <p:nvGraphicFramePr>
          <p:cNvPr id="33810" name="Object 18"/>
          <p:cNvGraphicFramePr>
            <a:graphicFrameLocks noChangeAspect="1"/>
          </p:cNvGraphicFramePr>
          <p:nvPr/>
        </p:nvGraphicFramePr>
        <p:xfrm>
          <a:off x="676275" y="5932488"/>
          <a:ext cx="3073400" cy="576262"/>
        </p:xfrm>
        <a:graphic>
          <a:graphicData uri="http://schemas.openxmlformats.org/presentationml/2006/ole">
            <p:oleObj spid="_x0000_s33810" name="Equation" r:id="rId19" imgW="1498320" imgH="279360" progId="Equation.DSMT4">
              <p:embed/>
            </p:oleObj>
          </a:graphicData>
        </a:graphic>
      </p:graphicFrame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4892675" y="5967413"/>
          <a:ext cx="2735263" cy="576262"/>
        </p:xfrm>
        <a:graphic>
          <a:graphicData uri="http://schemas.openxmlformats.org/presentationml/2006/ole">
            <p:oleObj spid="_x0000_s33811" name="Equation" r:id="rId20" imgW="1333440" imgH="279360" progId="Equation.DSMT4">
              <p:embed/>
            </p:oleObj>
          </a:graphicData>
        </a:graphic>
      </p:graphicFrame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054" name="Rectangle 14"/>
          <p:cNvSpPr>
            <a:spLocks noChangeArrowheads="1"/>
          </p:cNvSpPr>
          <p:nvPr/>
        </p:nvSpPr>
        <p:spPr bwMode="auto">
          <a:xfrm>
            <a:off x="595313" y="196850"/>
            <a:ext cx="81867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pSp>
        <p:nvGrpSpPr>
          <p:cNvPr id="53" name="Group 46"/>
          <p:cNvGrpSpPr>
            <a:grpSpLocks/>
          </p:cNvGrpSpPr>
          <p:nvPr/>
        </p:nvGrpSpPr>
        <p:grpSpPr bwMode="auto">
          <a:xfrm>
            <a:off x="5109511" y="1559298"/>
            <a:ext cx="3071963" cy="1963539"/>
            <a:chOff x="4714874" y="4429124"/>
            <a:chExt cx="3476626" cy="2144713"/>
          </a:xfrm>
        </p:grpSpPr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4714874" y="442912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8"/>
            <p:cNvSpPr>
              <a:spLocks noChangeShapeType="1"/>
            </p:cNvSpPr>
            <p:nvPr/>
          </p:nvSpPr>
          <p:spPr bwMode="auto">
            <a:xfrm flipH="1" flipV="1">
              <a:off x="5019539" y="4997905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39"/>
            <p:cNvSpPr>
              <a:spLocks noChangeShapeType="1"/>
            </p:cNvSpPr>
            <p:nvPr/>
          </p:nvSpPr>
          <p:spPr bwMode="auto">
            <a:xfrm rot="5400000" flipH="1" flipV="1">
              <a:off x="6364151" y="4907418"/>
              <a:ext cx="0" cy="2687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0"/>
            <p:cNvSpPr>
              <a:spLocks/>
            </p:cNvSpPr>
            <p:nvPr/>
          </p:nvSpPr>
          <p:spPr bwMode="auto">
            <a:xfrm>
              <a:off x="5676764" y="592341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 rot="5400000" flipH="1" flipV="1">
              <a:off x="5598818" y="4395946"/>
              <a:ext cx="1283156" cy="2416314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6"/>
            <p:cNvSpPr>
              <a:spLocks noChangeShapeType="1"/>
            </p:cNvSpPr>
            <p:nvPr/>
          </p:nvSpPr>
          <p:spPr bwMode="auto">
            <a:xfrm flipV="1">
              <a:off x="6507026" y="5291593"/>
              <a:ext cx="314325" cy="17938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8"/>
            <p:cNvSpPr>
              <a:spLocks noChangeShapeType="1"/>
            </p:cNvSpPr>
            <p:nvPr/>
          </p:nvSpPr>
          <p:spPr bwMode="auto">
            <a:xfrm flipH="1" flipV="1">
              <a:off x="6316526" y="5177293"/>
              <a:ext cx="168275" cy="3000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61" name="Picture 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75949" y="5316675"/>
              <a:ext cx="273050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5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62526" y="4668975"/>
              <a:ext cx="24606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3" name="Object 25"/>
            <p:cNvGraphicFramePr>
              <a:graphicFrameLocks noChangeAspect="1"/>
            </p:cNvGraphicFramePr>
            <p:nvPr/>
          </p:nvGraphicFramePr>
          <p:xfrm>
            <a:off x="7591924" y="4549913"/>
            <a:ext cx="311150" cy="468312"/>
          </p:xfrm>
          <a:graphic>
            <a:graphicData uri="http://schemas.openxmlformats.org/presentationml/2006/ole">
              <p:oleObj spid="_x0000_s61460" name="Equation" r:id="rId5" imgW="152280" imgH="228600" progId="Equation.DSMT4">
                <p:embed/>
              </p:oleObj>
            </a:graphicData>
          </a:graphic>
        </p:graphicFrame>
        <p:graphicFrame>
          <p:nvGraphicFramePr>
            <p:cNvPr id="64" name="Object 26"/>
            <p:cNvGraphicFramePr>
              <a:graphicFrameLocks noChangeAspect="1"/>
            </p:cNvGraphicFramePr>
            <p:nvPr/>
          </p:nvGraphicFramePr>
          <p:xfrm>
            <a:off x="7775167" y="6089192"/>
            <a:ext cx="288607" cy="316282"/>
          </p:xfrm>
          <a:graphic>
            <a:graphicData uri="http://schemas.openxmlformats.org/presentationml/2006/ole">
              <p:oleObj spid="_x0000_s61461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65" name="Object 27"/>
            <p:cNvGraphicFramePr>
              <a:graphicFrameLocks noChangeAspect="1"/>
            </p:cNvGraphicFramePr>
            <p:nvPr/>
          </p:nvGraphicFramePr>
          <p:xfrm>
            <a:off x="4896712" y="4569941"/>
            <a:ext cx="290512" cy="342966"/>
          </p:xfrm>
          <a:graphic>
            <a:graphicData uri="http://schemas.openxmlformats.org/presentationml/2006/ole">
              <p:oleObj spid="_x0000_s61462" name="Equation" r:id="rId7" imgW="139680" imgH="164880" progId="Equation.DSMT4">
                <p:embed/>
              </p:oleObj>
            </a:graphicData>
          </a:graphic>
        </p:graphicFrame>
        <p:graphicFrame>
          <p:nvGraphicFramePr>
            <p:cNvPr id="66" name="Object 28"/>
            <p:cNvGraphicFramePr>
              <a:graphicFrameLocks noChangeAspect="1"/>
            </p:cNvGraphicFramePr>
            <p:nvPr/>
          </p:nvGraphicFramePr>
          <p:xfrm>
            <a:off x="5946684" y="5761139"/>
            <a:ext cx="236220" cy="448818"/>
          </p:xfrm>
          <a:graphic>
            <a:graphicData uri="http://schemas.openxmlformats.org/presentationml/2006/ole">
              <p:oleObj spid="_x0000_s61463" name="Equation" r:id="rId8" imgW="126720" imgH="241200" progId="Equation.DSMT4">
                <p:embed/>
              </p:oleObj>
            </a:graphicData>
          </a:graphic>
        </p:graphicFrame>
        <p:cxnSp>
          <p:nvCxnSpPr>
            <p:cNvPr id="67" name="Straight Connector 41"/>
            <p:cNvCxnSpPr>
              <a:cxnSpLocks noChangeShapeType="1"/>
            </p:cNvCxnSpPr>
            <p:nvPr/>
          </p:nvCxnSpPr>
          <p:spPr bwMode="auto">
            <a:xfrm>
              <a:off x="6924675" y="49911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68" name="Straight Connector 43"/>
            <p:cNvCxnSpPr>
              <a:cxnSpLocks noChangeShapeType="1"/>
            </p:cNvCxnSpPr>
            <p:nvPr/>
          </p:nvCxnSpPr>
          <p:spPr bwMode="auto">
            <a:xfrm>
              <a:off x="7019925" y="49530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69" name="Straight Connector 44"/>
            <p:cNvCxnSpPr>
              <a:cxnSpLocks noChangeShapeType="1"/>
            </p:cNvCxnSpPr>
            <p:nvPr/>
          </p:nvCxnSpPr>
          <p:spPr bwMode="auto">
            <a:xfrm>
              <a:off x="7105650" y="4905375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</p:grpSp>
      <p:grpSp>
        <p:nvGrpSpPr>
          <p:cNvPr id="70" name="Group 48"/>
          <p:cNvGrpSpPr>
            <a:grpSpLocks/>
          </p:cNvGrpSpPr>
          <p:nvPr/>
        </p:nvGrpSpPr>
        <p:grpSpPr bwMode="auto">
          <a:xfrm>
            <a:off x="5110511" y="3710561"/>
            <a:ext cx="3099837" cy="1751783"/>
            <a:chOff x="962025" y="4410074"/>
            <a:chExt cx="3476626" cy="2144713"/>
          </a:xfrm>
        </p:grpSpPr>
        <p:sp>
          <p:nvSpPr>
            <p:cNvPr id="71" name="Rectangle 52"/>
            <p:cNvSpPr>
              <a:spLocks noChangeArrowheads="1"/>
            </p:cNvSpPr>
            <p:nvPr/>
          </p:nvSpPr>
          <p:spPr bwMode="auto">
            <a:xfrm>
              <a:off x="962025" y="441007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38"/>
            <p:cNvSpPr>
              <a:spLocks noChangeShapeType="1"/>
            </p:cNvSpPr>
            <p:nvPr/>
          </p:nvSpPr>
          <p:spPr bwMode="auto">
            <a:xfrm flipH="1" flipV="1">
              <a:off x="1266690" y="4978855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39"/>
            <p:cNvSpPr>
              <a:spLocks noChangeShapeType="1"/>
            </p:cNvSpPr>
            <p:nvPr/>
          </p:nvSpPr>
          <p:spPr bwMode="auto">
            <a:xfrm rot="5400000" flipH="1" flipV="1">
              <a:off x="2611302" y="4888368"/>
              <a:ext cx="0" cy="2687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>
              <a:off x="1923915" y="590436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44"/>
            <p:cNvSpPr>
              <a:spLocks noChangeShapeType="1"/>
            </p:cNvSpPr>
            <p:nvPr/>
          </p:nvSpPr>
          <p:spPr bwMode="auto">
            <a:xfrm rot="5400000" flipH="1" flipV="1">
              <a:off x="1738177" y="4710568"/>
              <a:ext cx="1057275" cy="1974850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6" name="Object 27"/>
            <p:cNvGraphicFramePr>
              <a:graphicFrameLocks noChangeAspect="1"/>
            </p:cNvGraphicFramePr>
            <p:nvPr/>
          </p:nvGraphicFramePr>
          <p:xfrm>
            <a:off x="3327400" y="4581525"/>
            <a:ext cx="879582" cy="498475"/>
          </p:xfrm>
          <a:graphic>
            <a:graphicData uri="http://schemas.openxmlformats.org/presentationml/2006/ole">
              <p:oleObj spid="_x0000_s61464" name="Equation" r:id="rId9" imgW="495000" imgH="279360" progId="Equation.DSMT4">
                <p:embed/>
              </p:oleObj>
            </a:graphicData>
          </a:graphic>
        </p:graphicFrame>
        <p:graphicFrame>
          <p:nvGraphicFramePr>
            <p:cNvPr id="77" name="Object 72"/>
            <p:cNvGraphicFramePr>
              <a:graphicFrameLocks noChangeAspect="1"/>
            </p:cNvGraphicFramePr>
            <p:nvPr/>
          </p:nvGraphicFramePr>
          <p:xfrm>
            <a:off x="4056063" y="6029325"/>
            <a:ext cx="297652" cy="411163"/>
          </p:xfrm>
          <a:graphic>
            <a:graphicData uri="http://schemas.openxmlformats.org/presentationml/2006/ole">
              <p:oleObj spid="_x0000_s61465" name="Equation" r:id="rId10" imgW="164880" imgH="228600" progId="Equation.DSMT4">
                <p:embed/>
              </p:oleObj>
            </a:graphicData>
          </a:graphic>
        </p:graphicFrame>
        <p:graphicFrame>
          <p:nvGraphicFramePr>
            <p:cNvPr id="78" name="Object 73"/>
            <p:cNvGraphicFramePr>
              <a:graphicFrameLocks noChangeAspect="1"/>
            </p:cNvGraphicFramePr>
            <p:nvPr/>
          </p:nvGraphicFramePr>
          <p:xfrm>
            <a:off x="1152525" y="4495799"/>
            <a:ext cx="317214" cy="430213"/>
          </p:xfrm>
          <a:graphic>
            <a:graphicData uri="http://schemas.openxmlformats.org/presentationml/2006/ole">
              <p:oleObj spid="_x0000_s61466" name="Equation" r:id="rId11" imgW="177480" imgH="241200" progId="Equation.DSMT4">
                <p:embed/>
              </p:oleObj>
            </a:graphicData>
          </a:graphic>
        </p:graphicFrame>
        <p:graphicFrame>
          <p:nvGraphicFramePr>
            <p:cNvPr id="79" name="Object 13"/>
            <p:cNvGraphicFramePr>
              <a:graphicFrameLocks noChangeAspect="1"/>
            </p:cNvGraphicFramePr>
            <p:nvPr/>
          </p:nvGraphicFramePr>
          <p:xfrm>
            <a:off x="2193835" y="5742089"/>
            <a:ext cx="236220" cy="448818"/>
          </p:xfrm>
          <a:graphic>
            <a:graphicData uri="http://schemas.openxmlformats.org/presentationml/2006/ole">
              <p:oleObj spid="_x0000_s61467" name="Equation" r:id="rId12" imgW="126720" imgH="241200" progId="Equation.DSMT4">
                <p:embed/>
              </p:oleObj>
            </a:graphicData>
          </a:graphic>
        </p:graphicFrame>
        <p:sp>
          <p:nvSpPr>
            <p:cNvPr id="80" name="Oval 39"/>
            <p:cNvSpPr>
              <a:spLocks noChangeArrowheads="1"/>
            </p:cNvSpPr>
            <p:nvPr/>
          </p:nvSpPr>
          <p:spPr bwMode="auto">
            <a:xfrm>
              <a:off x="3238500" y="5105400"/>
              <a:ext cx="95250" cy="95250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" name="Object 29"/>
            <p:cNvGraphicFramePr>
              <a:graphicFrameLocks noChangeAspect="1"/>
            </p:cNvGraphicFramePr>
            <p:nvPr/>
          </p:nvGraphicFramePr>
          <p:xfrm>
            <a:off x="2115049" y="5111888"/>
            <a:ext cx="311150" cy="468312"/>
          </p:xfrm>
          <a:graphic>
            <a:graphicData uri="http://schemas.openxmlformats.org/presentationml/2006/ole">
              <p:oleObj spid="_x0000_s61468" name="Equation" r:id="rId13" imgW="152280" imgH="228600" progId="Equation.DSMT4">
                <p:embed/>
              </p:oleObj>
            </a:graphicData>
          </a:graphic>
        </p:graphicFrame>
      </p:grpSp>
      <p:graphicFrame>
        <p:nvGraphicFramePr>
          <p:cNvPr id="61469" name="Object 16"/>
          <p:cNvGraphicFramePr>
            <a:graphicFrameLocks noChangeAspect="1"/>
          </p:cNvGraphicFramePr>
          <p:nvPr/>
        </p:nvGraphicFramePr>
        <p:xfrm>
          <a:off x="1117725" y="1606781"/>
          <a:ext cx="3374841" cy="3903077"/>
        </p:xfrm>
        <a:graphic>
          <a:graphicData uri="http://schemas.openxmlformats.org/presentationml/2006/ole">
            <p:oleObj spid="_x0000_s61469" name="Equation" r:id="rId14" imgW="1587240" imgH="1828800" progId="Equation.DSMT4">
              <p:embed/>
            </p:oleObj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2377560" y="870608"/>
            <a:ext cx="451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(for </a:t>
            </a:r>
            <a:r>
              <a:rPr lang="en-US" dirty="0" smtClean="0"/>
              <a:t>modeling the transform of the field)</a:t>
            </a:r>
            <a:endParaRPr lang="en-US" dirty="0"/>
          </a:p>
        </p:txBody>
      </p:sp>
      <p:graphicFrame>
        <p:nvGraphicFramePr>
          <p:cNvPr id="85" name="Object 84"/>
          <p:cNvGraphicFramePr>
            <a:graphicFrameLocks noChangeAspect="1"/>
          </p:cNvGraphicFramePr>
          <p:nvPr/>
        </p:nvGraphicFramePr>
        <p:xfrm>
          <a:off x="1329172" y="5757863"/>
          <a:ext cx="6276975" cy="882650"/>
        </p:xfrm>
        <a:graphic>
          <a:graphicData uri="http://schemas.openxmlformats.org/presentationml/2006/ole">
            <p:oleObj spid="_x0000_s61470" name="Equation" r:id="rId15" imgW="32511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2772" y="0"/>
            <a:ext cx="8501743" cy="679903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Spectral-Domain Green’s Function</a:t>
            </a:r>
            <a:endParaRPr lang="en-US" sz="3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805317" y="1306740"/>
            <a:ext cx="489903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0" dirty="0" smtClean="0">
                <a:solidFill>
                  <a:srgbClr val="0000FF"/>
                </a:solidFill>
              </a:rPr>
              <a:t> Assume </a:t>
            </a:r>
            <a:r>
              <a:rPr lang="en-US" sz="2000" b="0" dirty="0">
                <a:solidFill>
                  <a:srgbClr val="0000FF"/>
                </a:solidFill>
              </a:rPr>
              <a:t>an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-directed surface current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sx</a:t>
            </a:r>
            <a:r>
              <a:rPr lang="en-US" sz="2000" b="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0" dirty="0" smtClean="0">
                <a:solidFill>
                  <a:srgbClr val="0000FF"/>
                </a:solidFill>
              </a:rPr>
              <a:t> Assume </a:t>
            </a:r>
            <a:r>
              <a:rPr lang="en-US" sz="2000" b="0" dirty="0">
                <a:solidFill>
                  <a:srgbClr val="0000FF"/>
                </a:solidFill>
              </a:rPr>
              <a:t>that we wish to find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7115" y="5872274"/>
            <a:ext cx="76635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/>
              <a:t>This is the most useful case for the rectangular microstrip antenna.</a:t>
            </a:r>
            <a:endParaRPr lang="en-US" b="0" dirty="0"/>
          </a:p>
        </p:txBody>
      </p:sp>
      <p:grpSp>
        <p:nvGrpSpPr>
          <p:cNvPr id="20" name="Group 40"/>
          <p:cNvGrpSpPr>
            <a:grpSpLocks/>
          </p:cNvGrpSpPr>
          <p:nvPr/>
        </p:nvGrpSpPr>
        <p:grpSpPr bwMode="auto">
          <a:xfrm>
            <a:off x="3096306" y="2464708"/>
            <a:ext cx="2630487" cy="2825749"/>
            <a:chOff x="915" y="516"/>
            <a:chExt cx="1657" cy="1780"/>
          </a:xfrm>
        </p:grpSpPr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915" y="1429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W</a:t>
              </a:r>
            </a:p>
          </p:txBody>
        </p:sp>
        <p:grpSp>
          <p:nvGrpSpPr>
            <p:cNvPr id="25" name="Group 36"/>
            <p:cNvGrpSpPr>
              <a:grpSpLocks/>
            </p:cNvGrpSpPr>
            <p:nvPr/>
          </p:nvGrpSpPr>
          <p:grpSpPr bwMode="auto">
            <a:xfrm>
              <a:off x="1282" y="516"/>
              <a:ext cx="1290" cy="1780"/>
              <a:chOff x="2518" y="299"/>
              <a:chExt cx="1290" cy="1780"/>
            </a:xfrm>
          </p:grpSpPr>
          <p:sp>
            <p:nvSpPr>
              <p:cNvPr id="26" name="Rectangle 10"/>
              <p:cNvSpPr>
                <a:spLocks noChangeArrowheads="1"/>
              </p:cNvSpPr>
              <p:nvPr/>
            </p:nvSpPr>
            <p:spPr bwMode="auto">
              <a:xfrm>
                <a:off x="2518" y="926"/>
                <a:ext cx="711" cy="819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11"/>
              <p:cNvSpPr>
                <a:spLocks noChangeShapeType="1"/>
              </p:cNvSpPr>
              <p:nvPr/>
            </p:nvSpPr>
            <p:spPr bwMode="auto">
              <a:xfrm>
                <a:off x="3337" y="1358"/>
                <a:ext cx="2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3621" y="1222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 dirty="0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30" name="Line 13"/>
              <p:cNvSpPr>
                <a:spLocks noChangeShapeType="1"/>
              </p:cNvSpPr>
              <p:nvPr/>
            </p:nvSpPr>
            <p:spPr bwMode="auto">
              <a:xfrm flipV="1">
                <a:off x="2869" y="593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14"/>
              <p:cNvSpPr txBox="1">
                <a:spLocks noChangeArrowheads="1"/>
              </p:cNvSpPr>
              <p:nvPr/>
            </p:nvSpPr>
            <p:spPr bwMode="auto">
              <a:xfrm>
                <a:off x="2793" y="299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 dirty="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>
                <a:off x="2790" y="182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>
                    <a:latin typeface="Times New Roman" pitchFamily="18" charset="0"/>
                  </a:rPr>
                  <a:t>L</a:t>
                </a:r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V="1">
                <a:off x="2627" y="1070"/>
                <a:ext cx="50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V="1">
                <a:off x="2629" y="1239"/>
                <a:ext cx="50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V="1">
                <a:off x="2637" y="1413"/>
                <a:ext cx="50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V="1">
                <a:off x="2629" y="1585"/>
                <a:ext cx="50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2772" y="0"/>
            <a:ext cx="8501743" cy="679903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Spectral-Domain Green’s Function</a:t>
            </a:r>
            <a:endParaRPr lang="en-US" sz="3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700794" y="955343"/>
          <a:ext cx="4799516" cy="5684513"/>
        </p:xfrm>
        <a:graphic>
          <a:graphicData uri="http://schemas.openxmlformats.org/presentationml/2006/ole">
            <p:oleObj spid="_x0000_s54274" name="Equation" r:id="rId3" imgW="3327120" imgH="39369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5703302" y="2141102"/>
          <a:ext cx="2351088" cy="831850"/>
        </p:xfrm>
        <a:graphic>
          <a:graphicData uri="http://schemas.openxmlformats.org/presentationml/2006/ole">
            <p:oleObj spid="_x0000_s54275" name="Equation" r:id="rId4" imgW="1434960" imgH="50796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10873" y="167120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80179" y="846161"/>
            <a:ext cx="498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This is a typical “spectral-domain calculation.”</a:t>
            </a:r>
            <a:endParaRPr 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614816" y="977446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Define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56128" y="1395867"/>
          <a:ext cx="5937250" cy="1050925"/>
        </p:xfrm>
        <a:graphic>
          <a:graphicData uri="http://schemas.openxmlformats.org/presentationml/2006/ole">
            <p:oleObj spid="_x0000_s35842" name="Equation" r:id="rId3" imgW="2857320" imgH="507960" progId="Equation.DSMT4">
              <p:embed/>
            </p:oleObj>
          </a:graphicData>
        </a:graphic>
      </p:graphicFrame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619125" y="2836863"/>
            <a:ext cx="579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790575" y="4991100"/>
          <a:ext cx="7439025" cy="1044575"/>
        </p:xfrm>
        <a:graphic>
          <a:graphicData uri="http://schemas.openxmlformats.org/presentationml/2006/ole">
            <p:oleObj spid="_x0000_s35843" name="Equation" r:id="rId4" imgW="3530520" imgH="495000" progId="Equation.DSMT4">
              <p:embed/>
            </p:oleObj>
          </a:graphicData>
        </a:graphic>
      </p:graphicFrame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608013" y="4452938"/>
            <a:ext cx="43846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Taking the inverse transform,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359354" y="3277507"/>
          <a:ext cx="1828800" cy="625475"/>
        </p:xfrm>
        <a:graphic>
          <a:graphicData uri="http://schemas.openxmlformats.org/presentationml/2006/ole">
            <p:oleObj spid="_x0000_s35844" name="Equation" r:id="rId5" imgW="748975" imgH="253890" progId="Equation.3">
              <p:embed/>
            </p:oleObj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-52388" y="134938"/>
            <a:ext cx="93138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Spectral-Domain Green’s Function (cont.)</a:t>
            </a:r>
          </a:p>
        </p:txBody>
      </p:sp>
      <p:sp>
        <p:nvSpPr>
          <p:cNvPr id="35854" name="TextBox 13"/>
          <p:cNvSpPr txBox="1">
            <a:spLocks noChangeArrowheads="1"/>
          </p:cNvSpPr>
          <p:nvPr/>
        </p:nvSpPr>
        <p:spPr bwMode="auto">
          <a:xfrm>
            <a:off x="4408714" y="2739177"/>
            <a:ext cx="373788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/>
              <a:t>This is the “</a:t>
            </a:r>
            <a:r>
              <a:rPr lang="en-US" sz="1600" b="0" i="1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US" sz="1600" b="0" dirty="0"/>
              <a:t> component of the spectral-domain Green’s function.”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56092" y="921203"/>
            <a:ext cx="7878762" cy="61555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solidFill>
                  <a:srgbClr val="0000FF"/>
                </a:solidFill>
              </a:rPr>
              <a:t>The spectral-domain Green’s function is </a:t>
            </a:r>
            <a:r>
              <a:rPr lang="en-US" sz="2000" b="0" dirty="0" smtClean="0">
                <a:solidFill>
                  <a:srgbClr val="0000FF"/>
                </a:solidFill>
              </a:rPr>
              <a:t>the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 smtClean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Fourier transform of the space-domain Green’s function.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369504" y="5354315"/>
          <a:ext cx="1881867" cy="479748"/>
        </p:xfrm>
        <a:graphic>
          <a:graphicData uri="http://schemas.openxmlformats.org/presentationml/2006/ole">
            <p:oleObj spid="_x0000_s36866" name="Equation" r:id="rId3" imgW="1002960" imgH="253800" progId="Equation.DSMT4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254125" y="2605088"/>
          <a:ext cx="5868988" cy="1373187"/>
        </p:xfrm>
        <a:graphic>
          <a:graphicData uri="http://schemas.openxmlformats.org/presentationml/2006/ole">
            <p:oleObj spid="_x0000_s36867" name="Equation" r:id="rId4" imgW="3174840" imgH="736560" progId="Equation.DSMT4">
              <p:embed/>
            </p:oleObj>
          </a:graphicData>
        </a:graphic>
      </p:graphicFrame>
      <p:sp>
        <p:nvSpPr>
          <p:cNvPr id="36875" name="Rectangle 14"/>
          <p:cNvSpPr>
            <a:spLocks noChangeArrowheads="1"/>
          </p:cNvSpPr>
          <p:nvPr/>
        </p:nvSpPr>
        <p:spPr bwMode="auto">
          <a:xfrm>
            <a:off x="344034" y="5436961"/>
            <a:ext cx="6045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the convolution property of Fourier transforms: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-52388" y="134938"/>
            <a:ext cx="93138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Spectral-Domain Green’s Function (cont.)</a:t>
            </a:r>
          </a:p>
        </p:txBody>
      </p:sp>
      <p:sp>
        <p:nvSpPr>
          <p:cNvPr id="36877" name="Rectangle 7"/>
          <p:cNvSpPr>
            <a:spLocks noChangeArrowheads="1"/>
          </p:cNvSpPr>
          <p:nvPr/>
        </p:nvSpPr>
        <p:spPr bwMode="auto">
          <a:xfrm>
            <a:off x="777875" y="2182813"/>
            <a:ext cx="17319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To see this: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930275" y="4344988"/>
            <a:ext cx="78422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space-domain Green’s function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US" sz="6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x, 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z,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0" dirty="0" smtClean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is the field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0" dirty="0">
                <a:solidFill>
                  <a:srgbClr val="0000FF"/>
                </a:solidFill>
              </a:rPr>
              <a:t>due to a unit-amplitude dipole located at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6879" name="TextBox 14"/>
          <p:cNvSpPr txBox="1">
            <a:spLocks noChangeArrowheads="1"/>
          </p:cNvSpPr>
          <p:nvPr/>
        </p:nvSpPr>
        <p:spPr bwMode="auto">
          <a:xfrm>
            <a:off x="2976563" y="3582988"/>
            <a:ext cx="1865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(2D convolution)</a:t>
            </a:r>
          </a:p>
        </p:txBody>
      </p:sp>
      <p:sp>
        <p:nvSpPr>
          <p:cNvPr id="36880" name="Rectangle 14"/>
          <p:cNvSpPr>
            <a:spLocks noChangeArrowheads="1"/>
          </p:cNvSpPr>
          <p:nvPr/>
        </p:nvSpPr>
        <p:spPr bwMode="auto">
          <a:xfrm>
            <a:off x="2309360" y="6026604"/>
            <a:ext cx="962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237141" y="5897367"/>
          <a:ext cx="1835604" cy="580994"/>
        </p:xfrm>
        <a:graphic>
          <a:graphicData uri="http://schemas.openxmlformats.org/presentationml/2006/ole">
            <p:oleObj spid="_x0000_s36868" name="Equation" r:id="rId5" imgW="850680" imgH="26640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89113" y="190500"/>
            <a:ext cx="51022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20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8"/>
          <p:cNvSpPr>
            <a:spLocks noChangeArrowheads="1"/>
          </p:cNvSpPr>
          <p:nvPr/>
        </p:nvSpPr>
        <p:spPr bwMode="auto">
          <a:xfrm>
            <a:off x="168375" y="5344125"/>
            <a:ext cx="2428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Considering the integrals as limits of sums, we can </a:t>
            </a:r>
            <a:r>
              <a:rPr lang="en-US" sz="2000" b="0" dirty="0" smtClean="0">
                <a:solidFill>
                  <a:srgbClr val="0000FF"/>
                </a:solidFill>
              </a:rPr>
              <a:t>write: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2537895" y="3290186"/>
          <a:ext cx="5603875" cy="1724025"/>
        </p:xfrm>
        <a:graphic>
          <a:graphicData uri="http://schemas.openxmlformats.org/presentationml/2006/ole">
            <p:oleObj spid="_x0000_s2050" name="Equation" r:id="rId3" imgW="3149280" imgH="965160" progId="Equation.DSMT4">
              <p:embed/>
            </p:oleObj>
          </a:graphicData>
        </a:graphic>
      </p:graphicFrame>
      <p:sp>
        <p:nvSpPr>
          <p:cNvPr id="2064" name="Rectangle 20"/>
          <p:cNvSpPr>
            <a:spLocks noChangeArrowheads="1"/>
          </p:cNvSpPr>
          <p:nvPr/>
        </p:nvSpPr>
        <p:spPr bwMode="auto">
          <a:xfrm>
            <a:off x="284163" y="3382763"/>
            <a:ext cx="24399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Introduce Fourier transform pair:</a:t>
            </a:r>
          </a:p>
        </p:txBody>
      </p:sp>
      <p:graphicFrame>
        <p:nvGraphicFramePr>
          <p:cNvPr id="2051" name="Object 21"/>
          <p:cNvGraphicFramePr>
            <a:graphicFrameLocks noChangeAspect="1"/>
          </p:cNvGraphicFramePr>
          <p:nvPr/>
        </p:nvGraphicFramePr>
        <p:xfrm>
          <a:off x="2626125" y="5581650"/>
          <a:ext cx="6394450" cy="839788"/>
        </p:xfrm>
        <a:graphic>
          <a:graphicData uri="http://schemas.openxmlformats.org/presentationml/2006/ole">
            <p:oleObj spid="_x0000_s2051" name="Equation" r:id="rId4" imgW="3593880" imgH="469800" progId="Equation.DSMT4">
              <p:embed/>
            </p:oleObj>
          </a:graphicData>
        </a:graphic>
      </p:graphicFrame>
      <p:grpSp>
        <p:nvGrpSpPr>
          <p:cNvPr id="2065" name="Group 19"/>
          <p:cNvGrpSpPr>
            <a:grpSpLocks/>
          </p:cNvGrpSpPr>
          <p:nvPr/>
        </p:nvGrpSpPr>
        <p:grpSpPr bwMode="auto">
          <a:xfrm>
            <a:off x="1245402" y="828191"/>
            <a:ext cx="6384925" cy="2438401"/>
            <a:chOff x="853" y="243"/>
            <a:chExt cx="4022" cy="1536"/>
          </a:xfrm>
        </p:grpSpPr>
        <p:sp>
          <p:nvSpPr>
            <p:cNvPr id="2066" name="Rectangle 2"/>
            <p:cNvSpPr>
              <a:spLocks noChangeArrowheads="1"/>
            </p:cNvSpPr>
            <p:nvPr/>
          </p:nvSpPr>
          <p:spPr bwMode="auto">
            <a:xfrm>
              <a:off x="853" y="999"/>
              <a:ext cx="4022" cy="38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23"/>
            <p:cNvGraphicFramePr>
              <a:graphicFrameLocks noChangeAspect="1"/>
            </p:cNvGraphicFramePr>
            <p:nvPr/>
          </p:nvGraphicFramePr>
          <p:xfrm>
            <a:off x="914" y="1031"/>
            <a:ext cx="227" cy="338"/>
          </p:xfrm>
          <a:graphic>
            <a:graphicData uri="http://schemas.openxmlformats.org/presentationml/2006/ole">
              <p:oleObj spid="_x0000_s2052" name="Equation" r:id="rId5" imgW="152280" imgH="228600" progId="Equation.DSMT4">
                <p:embed/>
              </p:oleObj>
            </a:graphicData>
          </a:graphic>
        </p:graphicFrame>
        <p:sp>
          <p:nvSpPr>
            <p:cNvPr id="2067" name="Line 10"/>
            <p:cNvSpPr>
              <a:spLocks noChangeShapeType="1"/>
            </p:cNvSpPr>
            <p:nvPr/>
          </p:nvSpPr>
          <p:spPr bwMode="auto">
            <a:xfrm>
              <a:off x="2799" y="1204"/>
              <a:ext cx="1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3" name="Object 24"/>
            <p:cNvGraphicFramePr>
              <a:graphicFrameLocks noChangeAspect="1"/>
            </p:cNvGraphicFramePr>
            <p:nvPr/>
          </p:nvGraphicFramePr>
          <p:xfrm>
            <a:off x="3281" y="1053"/>
            <a:ext cx="619" cy="280"/>
          </p:xfrm>
          <a:graphic>
            <a:graphicData uri="http://schemas.openxmlformats.org/presentationml/2006/ole">
              <p:oleObj spid="_x0000_s2053" name="Equation" r:id="rId6" imgW="533160" imgH="241200" progId="Equation.DSMT4">
                <p:embed/>
              </p:oleObj>
            </a:graphicData>
          </a:graphic>
        </p:graphicFrame>
        <p:graphicFrame>
          <p:nvGraphicFramePr>
            <p:cNvPr id="2054" name="Object 25"/>
            <p:cNvGraphicFramePr>
              <a:graphicFrameLocks noChangeAspect="1"/>
            </p:cNvGraphicFramePr>
            <p:nvPr/>
          </p:nvGraphicFramePr>
          <p:xfrm>
            <a:off x="890" y="1474"/>
            <a:ext cx="222" cy="305"/>
          </p:xfrm>
          <a:graphic>
            <a:graphicData uri="http://schemas.openxmlformats.org/presentationml/2006/ole">
              <p:oleObj spid="_x0000_s2054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2055" name="Object 26"/>
            <p:cNvGraphicFramePr>
              <a:graphicFrameLocks noChangeAspect="1"/>
            </p:cNvGraphicFramePr>
            <p:nvPr/>
          </p:nvGraphicFramePr>
          <p:xfrm>
            <a:off x="884" y="672"/>
            <a:ext cx="221" cy="305"/>
          </p:xfrm>
          <a:graphic>
            <a:graphicData uri="http://schemas.openxmlformats.org/presentationml/2006/ole">
              <p:oleObj spid="_x0000_s2055" name="Equation" r:id="rId8" imgW="164880" imgH="228600" progId="Equation.DSMT4">
                <p:embed/>
              </p:oleObj>
            </a:graphicData>
          </a:graphic>
        </p:graphicFrame>
        <p:sp>
          <p:nvSpPr>
            <p:cNvPr id="2068" name="Line 14"/>
            <p:cNvSpPr>
              <a:spLocks noChangeShapeType="1"/>
            </p:cNvSpPr>
            <p:nvPr/>
          </p:nvSpPr>
          <p:spPr bwMode="auto">
            <a:xfrm>
              <a:off x="2436" y="1205"/>
              <a:ext cx="77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6" name="Object 27"/>
            <p:cNvGraphicFramePr>
              <a:graphicFrameLocks noChangeAspect="1"/>
            </p:cNvGraphicFramePr>
            <p:nvPr/>
          </p:nvGraphicFramePr>
          <p:xfrm>
            <a:off x="2816" y="243"/>
            <a:ext cx="149" cy="148"/>
          </p:xfrm>
          <a:graphic>
            <a:graphicData uri="http://schemas.openxmlformats.org/presentationml/2006/ole">
              <p:oleObj spid="_x0000_s2056" name="Equation" r:id="rId9" imgW="126720" imgH="126720" progId="Equation.DSMT4">
                <p:embed/>
              </p:oleObj>
            </a:graphicData>
          </a:graphic>
        </p:graphicFrame>
        <p:sp>
          <p:nvSpPr>
            <p:cNvPr id="2069" name="Line 16"/>
            <p:cNvSpPr>
              <a:spLocks noChangeShapeType="1"/>
            </p:cNvSpPr>
            <p:nvPr/>
          </p:nvSpPr>
          <p:spPr bwMode="auto">
            <a:xfrm flipV="1">
              <a:off x="2880" y="521"/>
              <a:ext cx="0" cy="4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5703537" y="5021630"/>
          <a:ext cx="1603375" cy="454025"/>
        </p:xfrm>
        <a:graphic>
          <a:graphicData uri="http://schemas.openxmlformats.org/presentationml/2006/ole">
            <p:oleObj spid="_x0000_s2057" name="Equation" r:id="rId10" imgW="901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611188" y="1460500"/>
            <a:ext cx="1747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More generally,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559957" y="2075997"/>
          <a:ext cx="3911600" cy="1285875"/>
        </p:xfrm>
        <a:graphic>
          <a:graphicData uri="http://schemas.openxmlformats.org/presentationml/2006/ole">
            <p:oleObj spid="_x0000_s37890" name="Equation" r:id="rId3" imgW="1536480" imgH="507960" progId="Equation.DSMT4">
              <p:embed/>
            </p:oleObj>
          </a:graphicData>
        </a:graphic>
      </p:graphicFrame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-52388" y="134938"/>
            <a:ext cx="93138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Spectral-Domain Green’s Function (cont.)</a:t>
            </a:r>
          </a:p>
        </p:txBody>
      </p:sp>
      <p:sp>
        <p:nvSpPr>
          <p:cNvPr id="37900" name="TextBox 27"/>
          <p:cNvSpPr txBox="1">
            <a:spLocks noChangeArrowheads="1"/>
          </p:cNvSpPr>
          <p:nvPr/>
        </p:nvSpPr>
        <p:spPr bwMode="auto">
          <a:xfrm>
            <a:off x="1041400" y="4529138"/>
            <a:ext cx="655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 other three components can be found in a similar manner:</a:t>
            </a:r>
          </a:p>
        </p:txBody>
      </p:sp>
      <p:graphicFrame>
        <p:nvGraphicFramePr>
          <p:cNvPr id="37891" name="Object 28"/>
          <p:cNvGraphicFramePr>
            <a:graphicFrameLocks noChangeAspect="1"/>
          </p:cNvGraphicFramePr>
          <p:nvPr/>
        </p:nvGraphicFramePr>
        <p:xfrm>
          <a:off x="3370263" y="5008563"/>
          <a:ext cx="1939925" cy="676275"/>
        </p:xfrm>
        <a:graphic>
          <a:graphicData uri="http://schemas.openxmlformats.org/presentationml/2006/ole">
            <p:oleObj spid="_x0000_s37891" name="Equation" r:id="rId4" imgW="761760" imgH="266400" progId="Equation.DSMT4">
              <p:embed/>
            </p:oleObj>
          </a:graphicData>
        </a:graphic>
      </p:graphicFrame>
      <p:graphicFrame>
        <p:nvGraphicFramePr>
          <p:cNvPr id="37892" name="Object 29"/>
          <p:cNvGraphicFramePr>
            <a:graphicFrameLocks noChangeAspect="1"/>
          </p:cNvGraphicFramePr>
          <p:nvPr/>
        </p:nvGraphicFramePr>
        <p:xfrm>
          <a:off x="2409825" y="5910263"/>
          <a:ext cx="3941763" cy="512762"/>
        </p:xfrm>
        <a:graphic>
          <a:graphicData uri="http://schemas.openxmlformats.org/presentationml/2006/ole">
            <p:oleObj spid="_x0000_s37892" name="Equation" r:id="rId5" imgW="2044440" imgH="2664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583925" y="2856176"/>
          <a:ext cx="5937250" cy="1050925"/>
        </p:xfrm>
        <a:graphic>
          <a:graphicData uri="http://schemas.openxmlformats.org/presentationml/2006/ole">
            <p:oleObj spid="_x0000_s57346" name="Equation" r:id="rId3" imgW="2857320" imgH="507960" progId="Equation.DSMT4">
              <p:embed/>
            </p:oleObj>
          </a:graphicData>
        </a:graphic>
      </p:graphicFrame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192329" y="2372837"/>
            <a:ext cx="6989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where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981644" y="5264056"/>
          <a:ext cx="7439025" cy="1044575"/>
        </p:xfrm>
        <a:graphic>
          <a:graphicData uri="http://schemas.openxmlformats.org/presentationml/2006/ole">
            <p:oleObj spid="_x0000_s57347" name="Equation" r:id="rId4" imgW="3530520" imgH="495000" progId="Equation.DSMT4">
              <p:embed/>
            </p:oleObj>
          </a:graphicData>
        </a:graphic>
      </p:graphicFrame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608012" y="4684949"/>
            <a:ext cx="43846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Taking the inverse transform,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351927" y="1503298"/>
          <a:ext cx="1828800" cy="625475"/>
        </p:xfrm>
        <a:graphic>
          <a:graphicData uri="http://schemas.openxmlformats.org/presentationml/2006/ole">
            <p:oleObj spid="_x0000_s57348" name="Equation" r:id="rId5" imgW="748975" imgH="253890" progId="Equation.3">
              <p:embed/>
            </p:oleObj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458801" y="163775"/>
            <a:ext cx="3737284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Summary</a:t>
            </a:r>
            <a:endParaRPr lang="en-US" sz="3600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33014" y="900753"/>
            <a:ext cx="580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(for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field from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-directed electric current)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20" name="Rectangle 15"/>
          <p:cNvSpPr>
            <a:spLocks noChangeArrowheads="1"/>
          </p:cNvSpPr>
          <p:nvPr/>
        </p:nvSpPr>
        <p:spPr bwMode="auto">
          <a:xfrm>
            <a:off x="2213284" y="859525"/>
            <a:ext cx="429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TEN models are shown below.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35592" y="1310932"/>
            <a:ext cx="2606013" cy="3094471"/>
            <a:chOff x="435592" y="1310932"/>
            <a:chExt cx="2606013" cy="3094471"/>
          </a:xfrm>
        </p:grpSpPr>
        <p:sp>
          <p:nvSpPr>
            <p:cNvPr id="33821" name="Line 16"/>
            <p:cNvSpPr>
              <a:spLocks noChangeShapeType="1"/>
            </p:cNvSpPr>
            <p:nvPr/>
          </p:nvSpPr>
          <p:spPr bwMode="auto">
            <a:xfrm>
              <a:off x="1325518" y="170030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17"/>
            <p:cNvSpPr>
              <a:spLocks noChangeShapeType="1"/>
            </p:cNvSpPr>
            <p:nvPr/>
          </p:nvSpPr>
          <p:spPr bwMode="auto">
            <a:xfrm>
              <a:off x="2989218" y="170030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Oval 18"/>
            <p:cNvSpPr>
              <a:spLocks noChangeArrowheads="1"/>
            </p:cNvSpPr>
            <p:nvPr/>
          </p:nvSpPr>
          <p:spPr bwMode="auto">
            <a:xfrm>
              <a:off x="1262018" y="19162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Oval 19"/>
            <p:cNvSpPr>
              <a:spLocks noChangeArrowheads="1"/>
            </p:cNvSpPr>
            <p:nvPr/>
          </p:nvSpPr>
          <p:spPr bwMode="auto">
            <a:xfrm>
              <a:off x="2923182" y="41006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Oval 20"/>
            <p:cNvSpPr>
              <a:spLocks noChangeArrowheads="1"/>
            </p:cNvSpPr>
            <p:nvPr/>
          </p:nvSpPr>
          <p:spPr bwMode="auto">
            <a:xfrm>
              <a:off x="1259482" y="40879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Oval 21"/>
            <p:cNvSpPr>
              <a:spLocks noChangeArrowheads="1"/>
            </p:cNvSpPr>
            <p:nvPr/>
          </p:nvSpPr>
          <p:spPr bwMode="auto">
            <a:xfrm>
              <a:off x="2927305" y="18908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Line 22"/>
            <p:cNvSpPr>
              <a:spLocks noChangeShapeType="1"/>
            </p:cNvSpPr>
            <p:nvPr/>
          </p:nvSpPr>
          <p:spPr bwMode="auto">
            <a:xfrm flipH="1">
              <a:off x="2455818" y="297030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23"/>
            <p:cNvSpPr>
              <a:spLocks noChangeShapeType="1"/>
            </p:cNvSpPr>
            <p:nvPr/>
          </p:nvSpPr>
          <p:spPr bwMode="auto">
            <a:xfrm flipH="1">
              <a:off x="1312818" y="2970303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Oval 24"/>
            <p:cNvSpPr>
              <a:spLocks noChangeArrowheads="1"/>
            </p:cNvSpPr>
            <p:nvPr/>
          </p:nvSpPr>
          <p:spPr bwMode="auto">
            <a:xfrm>
              <a:off x="1960518" y="2729003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30" name="Line 25"/>
            <p:cNvSpPr>
              <a:spLocks noChangeShapeType="1"/>
            </p:cNvSpPr>
            <p:nvPr/>
          </p:nvSpPr>
          <p:spPr bwMode="auto">
            <a:xfrm flipH="1">
              <a:off x="2001793" y="2967128"/>
              <a:ext cx="34448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794" name="Object 2"/>
            <p:cNvGraphicFramePr>
              <a:graphicFrameLocks noChangeAspect="1"/>
            </p:cNvGraphicFramePr>
            <p:nvPr/>
          </p:nvGraphicFramePr>
          <p:xfrm>
            <a:off x="1889856" y="1996870"/>
            <a:ext cx="704850" cy="533400"/>
          </p:xfrm>
          <a:graphic>
            <a:graphicData uri="http://schemas.openxmlformats.org/presentationml/2006/ole">
              <p:oleObj spid="_x0000_s58370" name="Equation" r:id="rId3" imgW="317160" imgH="241200" progId="Equation.DSMT4">
                <p:embed/>
              </p:oleObj>
            </a:graphicData>
          </a:graphic>
        </p:graphicFrame>
        <p:graphicFrame>
          <p:nvGraphicFramePr>
            <p:cNvPr id="33795" name="Object 3"/>
            <p:cNvGraphicFramePr>
              <a:graphicFrameLocks noChangeAspect="1"/>
            </p:cNvGraphicFramePr>
            <p:nvPr/>
          </p:nvGraphicFramePr>
          <p:xfrm>
            <a:off x="1884318" y="3683331"/>
            <a:ext cx="704850" cy="533400"/>
          </p:xfrm>
          <a:graphic>
            <a:graphicData uri="http://schemas.openxmlformats.org/presentationml/2006/ole">
              <p:oleObj spid="_x0000_s58371" name="Equation" r:id="rId4" imgW="317160" imgH="241200" progId="Equation.DSMT4">
                <p:embed/>
              </p:oleObj>
            </a:graphicData>
          </a:graphic>
        </p:graphicFrame>
        <p:graphicFrame>
          <p:nvGraphicFramePr>
            <p:cNvPr id="33796" name="Object 4"/>
            <p:cNvGraphicFramePr>
              <a:graphicFrameLocks noChangeAspect="1"/>
            </p:cNvGraphicFramePr>
            <p:nvPr/>
          </p:nvGraphicFramePr>
          <p:xfrm>
            <a:off x="2235485" y="3261813"/>
            <a:ext cx="569182" cy="404599"/>
          </p:xfrm>
          <a:graphic>
            <a:graphicData uri="http://schemas.openxmlformats.org/presentationml/2006/ole">
              <p:oleObj spid="_x0000_s58372" name="Equation" r:id="rId5" imgW="355320" imgH="253800" progId="Equation.DSMT4">
                <p:embed/>
              </p:oleObj>
            </a:graphicData>
          </a:graphic>
        </p:graphicFrame>
        <p:graphicFrame>
          <p:nvGraphicFramePr>
            <p:cNvPr id="33797" name="Object 5"/>
            <p:cNvGraphicFramePr>
              <a:graphicFrameLocks noChangeAspect="1"/>
            </p:cNvGraphicFramePr>
            <p:nvPr/>
          </p:nvGraphicFramePr>
          <p:xfrm>
            <a:off x="435592" y="2169990"/>
            <a:ext cx="782891" cy="408817"/>
          </p:xfrm>
          <a:graphic>
            <a:graphicData uri="http://schemas.openxmlformats.org/presentationml/2006/ole">
              <p:oleObj spid="_x0000_s58373" name="Equation" r:id="rId6" imgW="482400" imgH="253800" progId="Equation.DSMT4">
                <p:embed/>
              </p:oleObj>
            </a:graphicData>
          </a:graphic>
        </p:graphicFrame>
        <p:sp>
          <p:nvSpPr>
            <p:cNvPr id="33831" name="Line 30"/>
            <p:cNvSpPr>
              <a:spLocks noChangeShapeType="1"/>
            </p:cNvSpPr>
            <p:nvPr/>
          </p:nvSpPr>
          <p:spPr bwMode="auto">
            <a:xfrm flipH="1" flipV="1">
              <a:off x="1328693" y="2392451"/>
              <a:ext cx="0" cy="39169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802" name="Object 10"/>
            <p:cNvGraphicFramePr>
              <a:graphicFrameLocks noChangeAspect="1"/>
            </p:cNvGraphicFramePr>
            <p:nvPr/>
          </p:nvGraphicFramePr>
          <p:xfrm>
            <a:off x="1444580" y="1573303"/>
            <a:ext cx="311150" cy="307975"/>
          </p:xfrm>
          <a:graphic>
            <a:graphicData uri="http://schemas.openxmlformats.org/presentationml/2006/ole">
              <p:oleObj spid="_x0000_s58378" name="Equation" r:id="rId7" imgW="139680" imgH="139680" progId="Equation.DSMT4">
                <p:embed/>
              </p:oleObj>
            </a:graphicData>
          </a:graphic>
        </p:graphicFrame>
        <p:graphicFrame>
          <p:nvGraphicFramePr>
            <p:cNvPr id="33803" name="Object 11"/>
            <p:cNvGraphicFramePr>
              <a:graphicFrameLocks noChangeAspect="1"/>
            </p:cNvGraphicFramePr>
            <p:nvPr/>
          </p:nvGraphicFramePr>
          <p:xfrm>
            <a:off x="2544718" y="1654265"/>
            <a:ext cx="280987" cy="225425"/>
          </p:xfrm>
          <a:graphic>
            <a:graphicData uri="http://schemas.openxmlformats.org/presentationml/2006/ole">
              <p:oleObj spid="_x0000_s58379" name="Equation" r:id="rId8" imgW="126720" imgH="101520" progId="Equation.DSMT4">
                <p:embed/>
              </p:oleObj>
            </a:graphicData>
          </a:graphic>
        </p:graphicFrame>
        <p:graphicFrame>
          <p:nvGraphicFramePr>
            <p:cNvPr id="33804" name="Object 12"/>
            <p:cNvGraphicFramePr>
              <a:graphicFrameLocks noChangeAspect="1"/>
            </p:cNvGraphicFramePr>
            <p:nvPr/>
          </p:nvGraphicFramePr>
          <p:xfrm>
            <a:off x="1759545" y="1310932"/>
            <a:ext cx="847180" cy="422994"/>
          </p:xfrm>
          <a:graphic>
            <a:graphicData uri="http://schemas.openxmlformats.org/presentationml/2006/ole">
              <p:oleObj spid="_x0000_s58380" name="Equation" r:id="rId9" imgW="507960" imgH="253800" progId="Equation.DSMT4">
                <p:embed/>
              </p:oleObj>
            </a:graphicData>
          </a:graphic>
        </p:graphicFrame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210938" y="109183"/>
            <a:ext cx="4531056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Summary (cont.)</a:t>
            </a:r>
            <a:endParaRPr lang="en-US" sz="3600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8389" name="Object 21"/>
          <p:cNvGraphicFramePr>
            <a:graphicFrameLocks noChangeAspect="1"/>
          </p:cNvGraphicFramePr>
          <p:nvPr/>
        </p:nvGraphicFramePr>
        <p:xfrm>
          <a:off x="1618611" y="4680993"/>
          <a:ext cx="1017587" cy="617538"/>
        </p:xfrm>
        <a:graphic>
          <a:graphicData uri="http://schemas.openxmlformats.org/presentationml/2006/ole">
            <p:oleObj spid="_x0000_s58389" name="Equation" r:id="rId10" imgW="711000" imgH="431640" progId="Equation.DSMT4">
              <p:embed/>
            </p:oleObj>
          </a:graphicData>
        </a:graphic>
      </p:graphicFrame>
      <p:graphicFrame>
        <p:nvGraphicFramePr>
          <p:cNvPr id="58390" name="Object 22"/>
          <p:cNvGraphicFramePr>
            <a:graphicFrameLocks noChangeAspect="1"/>
          </p:cNvGraphicFramePr>
          <p:nvPr/>
        </p:nvGraphicFramePr>
        <p:xfrm>
          <a:off x="1644317" y="5406149"/>
          <a:ext cx="998538" cy="617537"/>
        </p:xfrm>
        <a:graphic>
          <a:graphicData uri="http://schemas.openxmlformats.org/presentationml/2006/ole">
            <p:oleObj spid="_x0000_s58390" name="Equation" r:id="rId11" imgW="698400" imgH="431640" progId="Equation.DSMT4">
              <p:embed/>
            </p:oleObj>
          </a:graphicData>
        </a:graphic>
      </p:graphicFrame>
      <p:graphicFrame>
        <p:nvGraphicFramePr>
          <p:cNvPr id="58391" name="Object 23"/>
          <p:cNvGraphicFramePr>
            <a:graphicFrameLocks noChangeAspect="1"/>
          </p:cNvGraphicFramePr>
          <p:nvPr/>
        </p:nvGraphicFramePr>
        <p:xfrm>
          <a:off x="5913534" y="4723990"/>
          <a:ext cx="1000125" cy="617537"/>
        </p:xfrm>
        <a:graphic>
          <a:graphicData uri="http://schemas.openxmlformats.org/presentationml/2006/ole">
            <p:oleObj spid="_x0000_s58391" name="Equation" r:id="rId12" imgW="698400" imgH="431640" progId="Equation.DSMT4">
              <p:embed/>
            </p:oleObj>
          </a:graphicData>
        </a:graphic>
      </p:graphicFrame>
      <p:graphicFrame>
        <p:nvGraphicFramePr>
          <p:cNvPr id="58392" name="Object 24"/>
          <p:cNvGraphicFramePr>
            <a:graphicFrameLocks noChangeAspect="1"/>
          </p:cNvGraphicFramePr>
          <p:nvPr/>
        </p:nvGraphicFramePr>
        <p:xfrm>
          <a:off x="5938931" y="5422797"/>
          <a:ext cx="981075" cy="617538"/>
        </p:xfrm>
        <a:graphic>
          <a:graphicData uri="http://schemas.openxmlformats.org/presentationml/2006/ole">
            <p:oleObj spid="_x0000_s58392" name="Equation" r:id="rId13" imgW="685800" imgH="431640" progId="Equation.DSMT4">
              <p:embed/>
            </p:oleObj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883391" y="6174770"/>
            <a:ext cx="60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etc.</a:t>
            </a:r>
            <a:endParaRPr lang="en-US" b="0" dirty="0"/>
          </a:p>
        </p:txBody>
      </p:sp>
      <p:sp>
        <p:nvSpPr>
          <p:cNvPr id="60" name="TextBox 59"/>
          <p:cNvSpPr txBox="1"/>
          <p:nvPr/>
        </p:nvSpPr>
        <p:spPr>
          <a:xfrm>
            <a:off x="6130119" y="6229360"/>
            <a:ext cx="60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etc.</a:t>
            </a:r>
            <a:endParaRPr lang="en-US" b="0" dirty="0"/>
          </a:p>
        </p:txBody>
      </p:sp>
      <p:grpSp>
        <p:nvGrpSpPr>
          <p:cNvPr id="63" name="Group 62"/>
          <p:cNvGrpSpPr/>
          <p:nvPr/>
        </p:nvGrpSpPr>
        <p:grpSpPr>
          <a:xfrm>
            <a:off x="4627563" y="1372485"/>
            <a:ext cx="2642683" cy="3121156"/>
            <a:chOff x="4627563" y="1372485"/>
            <a:chExt cx="2642683" cy="3121156"/>
          </a:xfrm>
        </p:grpSpPr>
        <p:sp>
          <p:nvSpPr>
            <p:cNvPr id="33832" name="Line 31"/>
            <p:cNvSpPr>
              <a:spLocks noChangeShapeType="1"/>
            </p:cNvSpPr>
            <p:nvPr/>
          </p:nvSpPr>
          <p:spPr bwMode="auto">
            <a:xfrm>
              <a:off x="5543046" y="1788541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32"/>
            <p:cNvSpPr>
              <a:spLocks noChangeShapeType="1"/>
            </p:cNvSpPr>
            <p:nvPr/>
          </p:nvSpPr>
          <p:spPr bwMode="auto">
            <a:xfrm>
              <a:off x="7206746" y="1788541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Oval 33"/>
            <p:cNvSpPr>
              <a:spLocks noChangeArrowheads="1"/>
            </p:cNvSpPr>
            <p:nvPr/>
          </p:nvSpPr>
          <p:spPr bwMode="auto">
            <a:xfrm>
              <a:off x="5477010" y="2004441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Oval 34"/>
            <p:cNvSpPr>
              <a:spLocks noChangeArrowheads="1"/>
            </p:cNvSpPr>
            <p:nvPr/>
          </p:nvSpPr>
          <p:spPr bwMode="auto">
            <a:xfrm>
              <a:off x="7140710" y="4188841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Oval 35"/>
            <p:cNvSpPr>
              <a:spLocks noChangeArrowheads="1"/>
            </p:cNvSpPr>
            <p:nvPr/>
          </p:nvSpPr>
          <p:spPr bwMode="auto">
            <a:xfrm>
              <a:off x="5479546" y="4176141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Oval 36"/>
            <p:cNvSpPr>
              <a:spLocks noChangeArrowheads="1"/>
            </p:cNvSpPr>
            <p:nvPr/>
          </p:nvSpPr>
          <p:spPr bwMode="auto">
            <a:xfrm>
              <a:off x="7155946" y="199967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Line 37"/>
            <p:cNvSpPr>
              <a:spLocks noChangeShapeType="1"/>
            </p:cNvSpPr>
            <p:nvPr/>
          </p:nvSpPr>
          <p:spPr bwMode="auto">
            <a:xfrm flipH="1">
              <a:off x="6673346" y="3058541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38"/>
            <p:cNvSpPr>
              <a:spLocks noChangeShapeType="1"/>
            </p:cNvSpPr>
            <p:nvPr/>
          </p:nvSpPr>
          <p:spPr bwMode="auto">
            <a:xfrm flipH="1">
              <a:off x="5530346" y="3058541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Oval 39"/>
            <p:cNvSpPr>
              <a:spLocks noChangeArrowheads="1"/>
            </p:cNvSpPr>
            <p:nvPr/>
          </p:nvSpPr>
          <p:spPr bwMode="auto">
            <a:xfrm>
              <a:off x="6178046" y="2817241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41" name="Line 40"/>
            <p:cNvSpPr>
              <a:spLocks noChangeShapeType="1"/>
            </p:cNvSpPr>
            <p:nvPr/>
          </p:nvSpPr>
          <p:spPr bwMode="auto">
            <a:xfrm flipH="1" flipV="1">
              <a:off x="6260596" y="3042666"/>
              <a:ext cx="311150" cy="31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798" name="Object 6"/>
            <p:cNvGraphicFramePr>
              <a:graphicFrameLocks noChangeAspect="1"/>
            </p:cNvGraphicFramePr>
            <p:nvPr/>
          </p:nvGraphicFramePr>
          <p:xfrm>
            <a:off x="6095496" y="2060003"/>
            <a:ext cx="620712" cy="533400"/>
          </p:xfrm>
          <a:graphic>
            <a:graphicData uri="http://schemas.openxmlformats.org/presentationml/2006/ole">
              <p:oleObj spid="_x0000_s58374" name="Equation" r:id="rId14" imgW="279360" imgH="241200" progId="Equation.DSMT4">
                <p:embed/>
              </p:oleObj>
            </a:graphicData>
          </a:graphic>
        </p:graphicFrame>
        <p:graphicFrame>
          <p:nvGraphicFramePr>
            <p:cNvPr id="33799" name="Object 7"/>
            <p:cNvGraphicFramePr>
              <a:graphicFrameLocks noChangeAspect="1"/>
            </p:cNvGraphicFramePr>
            <p:nvPr/>
          </p:nvGraphicFramePr>
          <p:xfrm>
            <a:off x="6096113" y="3780477"/>
            <a:ext cx="620712" cy="533400"/>
          </p:xfrm>
          <a:graphic>
            <a:graphicData uri="http://schemas.openxmlformats.org/presentationml/2006/ole">
              <p:oleObj spid="_x0000_s58375" name="Equation" r:id="rId15" imgW="279360" imgH="241200" progId="Equation.DSMT4">
                <p:embed/>
              </p:oleObj>
            </a:graphicData>
          </a:graphic>
        </p:graphicFrame>
        <p:graphicFrame>
          <p:nvGraphicFramePr>
            <p:cNvPr id="33801" name="Object 9"/>
            <p:cNvGraphicFramePr>
              <a:graphicFrameLocks noChangeAspect="1"/>
            </p:cNvGraphicFramePr>
            <p:nvPr/>
          </p:nvGraphicFramePr>
          <p:xfrm>
            <a:off x="4627563" y="2430243"/>
            <a:ext cx="776950" cy="428536"/>
          </p:xfrm>
          <a:graphic>
            <a:graphicData uri="http://schemas.openxmlformats.org/presentationml/2006/ole">
              <p:oleObj spid="_x0000_s58377" name="Equation" r:id="rId16" imgW="457200" imgH="253800" progId="Equation.DSMT4">
                <p:embed/>
              </p:oleObj>
            </a:graphicData>
          </a:graphic>
        </p:graphicFrame>
        <p:graphicFrame>
          <p:nvGraphicFramePr>
            <p:cNvPr id="33805" name="Object 13"/>
            <p:cNvGraphicFramePr>
              <a:graphicFrameLocks noChangeAspect="1"/>
            </p:cNvGraphicFramePr>
            <p:nvPr/>
          </p:nvGraphicFramePr>
          <p:xfrm>
            <a:off x="5703383" y="1661541"/>
            <a:ext cx="311150" cy="307975"/>
          </p:xfrm>
          <a:graphic>
            <a:graphicData uri="http://schemas.openxmlformats.org/presentationml/2006/ole">
              <p:oleObj spid="_x0000_s58381" name="Equation" r:id="rId17" imgW="139680" imgH="139680" progId="Equation.DSMT4">
                <p:embed/>
              </p:oleObj>
            </a:graphicData>
          </a:graphic>
        </p:graphicFrame>
        <p:graphicFrame>
          <p:nvGraphicFramePr>
            <p:cNvPr id="33806" name="Object 14"/>
            <p:cNvGraphicFramePr>
              <a:graphicFrameLocks noChangeAspect="1"/>
            </p:cNvGraphicFramePr>
            <p:nvPr/>
          </p:nvGraphicFramePr>
          <p:xfrm>
            <a:off x="6803521" y="1742503"/>
            <a:ext cx="280987" cy="225425"/>
          </p:xfrm>
          <a:graphic>
            <a:graphicData uri="http://schemas.openxmlformats.org/presentationml/2006/ole">
              <p:oleObj spid="_x0000_s58382" name="Equation" r:id="rId18" imgW="126720" imgH="101520" progId="Equation.DSMT4">
                <p:embed/>
              </p:oleObj>
            </a:graphicData>
          </a:graphic>
        </p:graphicFrame>
        <p:graphicFrame>
          <p:nvGraphicFramePr>
            <p:cNvPr id="33807" name="Object 15"/>
            <p:cNvGraphicFramePr>
              <a:graphicFrameLocks noChangeAspect="1"/>
            </p:cNvGraphicFramePr>
            <p:nvPr/>
          </p:nvGraphicFramePr>
          <p:xfrm>
            <a:off x="5977555" y="1372485"/>
            <a:ext cx="859974" cy="450341"/>
          </p:xfrm>
          <a:graphic>
            <a:graphicData uri="http://schemas.openxmlformats.org/presentationml/2006/ole">
              <p:oleObj spid="_x0000_s58383" name="Equation" r:id="rId19" imgW="482400" imgH="253800" progId="Equation.DSMT4">
                <p:embed/>
              </p:oleObj>
            </a:graphicData>
          </a:graphic>
        </p:graphicFrame>
        <p:graphicFrame>
          <p:nvGraphicFramePr>
            <p:cNvPr id="58388" name="Object 4"/>
            <p:cNvGraphicFramePr>
              <a:graphicFrameLocks noChangeAspect="1"/>
            </p:cNvGraphicFramePr>
            <p:nvPr/>
          </p:nvGraphicFramePr>
          <p:xfrm>
            <a:off x="6577463" y="3290981"/>
            <a:ext cx="569913" cy="404812"/>
          </p:xfrm>
          <a:graphic>
            <a:graphicData uri="http://schemas.openxmlformats.org/presentationml/2006/ole">
              <p:oleObj spid="_x0000_s58388" name="Equation" r:id="rId20" imgW="355320" imgH="253800" progId="Equation.DSMT4">
                <p:embed/>
              </p:oleObj>
            </a:graphicData>
          </a:graphic>
        </p:graphicFrame>
        <p:sp>
          <p:nvSpPr>
            <p:cNvPr id="61" name="Line 30"/>
            <p:cNvSpPr>
              <a:spLocks noChangeShapeType="1"/>
            </p:cNvSpPr>
            <p:nvPr/>
          </p:nvSpPr>
          <p:spPr bwMode="auto">
            <a:xfrm flipH="1" flipV="1">
              <a:off x="5534478" y="2381078"/>
              <a:ext cx="0" cy="39169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9113" y="190500"/>
            <a:ext cx="51022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308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20"/>
          <p:cNvGraphicFramePr>
            <a:graphicFrameLocks noChangeAspect="1"/>
          </p:cNvGraphicFramePr>
          <p:nvPr/>
        </p:nvGraphicFramePr>
        <p:xfrm>
          <a:off x="1368425" y="1154113"/>
          <a:ext cx="6396038" cy="841375"/>
        </p:xfrm>
        <a:graphic>
          <a:graphicData uri="http://schemas.openxmlformats.org/presentationml/2006/ole">
            <p:oleObj spid="_x0000_s3074" name="Equation" r:id="rId3" imgW="3593880" imgH="469800" progId="Equation.DSMT4">
              <p:embed/>
            </p:oleObj>
          </a:graphicData>
        </a:graphic>
      </p:graphicFrame>
      <p:grpSp>
        <p:nvGrpSpPr>
          <p:cNvPr id="3086" name="Group 91"/>
          <p:cNvGrpSpPr>
            <a:grpSpLocks/>
          </p:cNvGrpSpPr>
          <p:nvPr/>
        </p:nvGrpSpPr>
        <p:grpSpPr bwMode="auto">
          <a:xfrm>
            <a:off x="2411413" y="2420938"/>
            <a:ext cx="4964112" cy="3190875"/>
            <a:chOff x="2411413" y="2420938"/>
            <a:chExt cx="4964112" cy="3190875"/>
          </a:xfrm>
        </p:grpSpPr>
        <p:grpSp>
          <p:nvGrpSpPr>
            <p:cNvPr id="3087" name="Group 104"/>
            <p:cNvGrpSpPr>
              <a:grpSpLocks/>
            </p:cNvGrpSpPr>
            <p:nvPr/>
          </p:nvGrpSpPr>
          <p:grpSpPr bwMode="auto">
            <a:xfrm>
              <a:off x="2411413" y="2420938"/>
              <a:ext cx="4964112" cy="3190875"/>
              <a:chOff x="1519" y="1525"/>
              <a:chExt cx="3127" cy="2010"/>
            </a:xfrm>
          </p:grpSpPr>
          <p:sp>
            <p:nvSpPr>
              <p:cNvPr id="3090" name="Line 22"/>
              <p:cNvSpPr>
                <a:spLocks noChangeShapeType="1"/>
              </p:cNvSpPr>
              <p:nvPr/>
            </p:nvSpPr>
            <p:spPr bwMode="auto">
              <a:xfrm>
                <a:off x="1519" y="2638"/>
                <a:ext cx="2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23"/>
              <p:cNvSpPr>
                <a:spLocks noChangeShapeType="1"/>
              </p:cNvSpPr>
              <p:nvPr/>
            </p:nvSpPr>
            <p:spPr bwMode="auto">
              <a:xfrm>
                <a:off x="2633" y="1690"/>
                <a:ext cx="0" cy="18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075" name="Object 25"/>
              <p:cNvGraphicFramePr>
                <a:graphicFrameLocks noChangeAspect="1"/>
              </p:cNvGraphicFramePr>
              <p:nvPr/>
            </p:nvGraphicFramePr>
            <p:xfrm>
              <a:off x="3964" y="2513"/>
              <a:ext cx="185" cy="258"/>
            </p:xfrm>
            <a:graphic>
              <a:graphicData uri="http://schemas.openxmlformats.org/presentationml/2006/ole">
                <p:oleObj spid="_x0000_s3075" name="Equation" r:id="rId4" imgW="164880" imgH="228600" progId="Equation.DSMT4">
                  <p:embed/>
                </p:oleObj>
              </a:graphicData>
            </a:graphic>
          </p:graphicFrame>
          <p:graphicFrame>
            <p:nvGraphicFramePr>
              <p:cNvPr id="3076" name="Object 26"/>
              <p:cNvGraphicFramePr>
                <a:graphicFrameLocks noChangeAspect="1"/>
              </p:cNvGraphicFramePr>
              <p:nvPr/>
            </p:nvGraphicFramePr>
            <p:xfrm>
              <a:off x="2324" y="1525"/>
              <a:ext cx="199" cy="272"/>
            </p:xfrm>
            <a:graphic>
              <a:graphicData uri="http://schemas.openxmlformats.org/presentationml/2006/ole">
                <p:oleObj spid="_x0000_s3076" name="Equation" r:id="rId5" imgW="177480" imgH="241200" progId="Equation.DSMT4">
                  <p:embed/>
                </p:oleObj>
              </a:graphicData>
            </a:graphic>
          </p:graphicFrame>
          <p:grpSp>
            <p:nvGrpSpPr>
              <p:cNvPr id="3092" name="Group 39"/>
              <p:cNvGrpSpPr>
                <a:grpSpLocks/>
              </p:cNvGrpSpPr>
              <p:nvPr/>
            </p:nvGrpSpPr>
            <p:grpSpPr bwMode="auto">
              <a:xfrm>
                <a:off x="1648" y="2604"/>
                <a:ext cx="1963" cy="67"/>
                <a:chOff x="1660" y="2608"/>
                <a:chExt cx="1963" cy="67"/>
              </a:xfrm>
            </p:grpSpPr>
            <p:sp>
              <p:nvSpPr>
                <p:cNvPr id="3154" name="Oval 28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5" name="Oval 29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6" name="Oval 30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7" name="Oval 31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8" name="Oval 32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9" name="Oval 33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0" name="Oval 34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1" name="Oval 35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2" name="Oval 36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3" name="Group 40"/>
              <p:cNvGrpSpPr>
                <a:grpSpLocks/>
              </p:cNvGrpSpPr>
              <p:nvPr/>
            </p:nvGrpSpPr>
            <p:grpSpPr bwMode="auto">
              <a:xfrm>
                <a:off x="1648" y="2800"/>
                <a:ext cx="1963" cy="67"/>
                <a:chOff x="1660" y="2608"/>
                <a:chExt cx="1963" cy="67"/>
              </a:xfrm>
            </p:grpSpPr>
            <p:sp>
              <p:nvSpPr>
                <p:cNvPr id="3145" name="Oval 4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6" name="Oval 4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7" name="Oval 4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8" name="Oval 4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9" name="Oval 4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0" name="Oval 4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1" name="Oval 4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2" name="Oval 4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3" name="Oval 4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4" name="Group 50"/>
              <p:cNvGrpSpPr>
                <a:grpSpLocks/>
              </p:cNvGrpSpPr>
              <p:nvPr/>
            </p:nvGrpSpPr>
            <p:grpSpPr bwMode="auto">
              <a:xfrm>
                <a:off x="1648" y="2996"/>
                <a:ext cx="1963" cy="67"/>
                <a:chOff x="1660" y="2608"/>
                <a:chExt cx="1963" cy="67"/>
              </a:xfrm>
            </p:grpSpPr>
            <p:sp>
              <p:nvSpPr>
                <p:cNvPr id="3136" name="Oval 5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7" name="Oval 5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8" name="Oval 5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9" name="Oval 5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0" name="Oval 5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1" name="Oval 5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2" name="Oval 5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3" name="Oval 5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4" name="Oval 5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5" name="Group 60"/>
              <p:cNvGrpSpPr>
                <a:grpSpLocks/>
              </p:cNvGrpSpPr>
              <p:nvPr/>
            </p:nvGrpSpPr>
            <p:grpSpPr bwMode="auto">
              <a:xfrm>
                <a:off x="1648" y="3192"/>
                <a:ext cx="1963" cy="67"/>
                <a:chOff x="1660" y="2608"/>
                <a:chExt cx="1963" cy="67"/>
              </a:xfrm>
            </p:grpSpPr>
            <p:sp>
              <p:nvSpPr>
                <p:cNvPr id="3127" name="Oval 6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Oval 6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9" name="Oval 6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Oval 6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1" name="Oval 6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2" name="Oval 6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3" name="Oval 6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4" name="Oval 6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5" name="Oval 6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6" name="Group 70"/>
              <p:cNvGrpSpPr>
                <a:grpSpLocks/>
              </p:cNvGrpSpPr>
              <p:nvPr/>
            </p:nvGrpSpPr>
            <p:grpSpPr bwMode="auto">
              <a:xfrm>
                <a:off x="1648" y="2408"/>
                <a:ext cx="1963" cy="67"/>
                <a:chOff x="1660" y="2608"/>
                <a:chExt cx="1963" cy="67"/>
              </a:xfrm>
            </p:grpSpPr>
            <p:sp>
              <p:nvSpPr>
                <p:cNvPr id="3118" name="Oval 7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Oval 7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Oval 7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Oval 7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Oval 7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Oval 7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Oval 7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Oval 7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Oval 7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7" name="Group 80"/>
              <p:cNvGrpSpPr>
                <a:grpSpLocks/>
              </p:cNvGrpSpPr>
              <p:nvPr/>
            </p:nvGrpSpPr>
            <p:grpSpPr bwMode="auto">
              <a:xfrm>
                <a:off x="1648" y="2212"/>
                <a:ext cx="1963" cy="67"/>
                <a:chOff x="1660" y="2608"/>
                <a:chExt cx="1963" cy="67"/>
              </a:xfrm>
            </p:grpSpPr>
            <p:sp>
              <p:nvSpPr>
                <p:cNvPr id="3109" name="Oval 8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Oval 8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Oval 8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Oval 8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Oval 8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Oval 8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Oval 8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Oval 8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Oval 8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8" name="Group 90"/>
              <p:cNvGrpSpPr>
                <a:grpSpLocks/>
              </p:cNvGrpSpPr>
              <p:nvPr/>
            </p:nvGrpSpPr>
            <p:grpSpPr bwMode="auto">
              <a:xfrm>
                <a:off x="1648" y="2016"/>
                <a:ext cx="1963" cy="67"/>
                <a:chOff x="1660" y="2608"/>
                <a:chExt cx="1963" cy="67"/>
              </a:xfrm>
            </p:grpSpPr>
            <p:sp>
              <p:nvSpPr>
                <p:cNvPr id="3100" name="Oval 9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Oval 9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Oval 9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Oval 9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Oval 9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Oval 9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Oval 9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Oval 9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Oval 9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3077" name="Object 100"/>
              <p:cNvGraphicFramePr>
                <a:graphicFrameLocks noChangeAspect="1"/>
              </p:cNvGraphicFramePr>
              <p:nvPr/>
            </p:nvGraphicFramePr>
            <p:xfrm>
              <a:off x="3977" y="3115"/>
              <a:ext cx="669" cy="315"/>
            </p:xfrm>
            <a:graphic>
              <a:graphicData uri="http://schemas.openxmlformats.org/presentationml/2006/ole">
                <p:oleObj spid="_x0000_s3077" name="Equation" r:id="rId6" imgW="596880" imgH="279360" progId="Equation.DSMT4">
                  <p:embed/>
                </p:oleObj>
              </a:graphicData>
            </a:graphic>
          </p:graphicFrame>
          <p:sp>
            <p:nvSpPr>
              <p:cNvPr id="3099" name="Line 101"/>
              <p:cNvSpPr>
                <a:spLocks noChangeShapeType="1"/>
              </p:cNvSpPr>
              <p:nvPr/>
            </p:nvSpPr>
            <p:spPr bwMode="auto">
              <a:xfrm flipH="1" flipV="1">
                <a:off x="2888" y="2461"/>
                <a:ext cx="1026" cy="7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078" name="Object 102"/>
              <p:cNvGraphicFramePr>
                <a:graphicFrameLocks noChangeAspect="1"/>
              </p:cNvGraphicFramePr>
              <p:nvPr/>
            </p:nvGraphicFramePr>
            <p:xfrm>
              <a:off x="3334" y="1589"/>
              <a:ext cx="284" cy="258"/>
            </p:xfrm>
            <a:graphic>
              <a:graphicData uri="http://schemas.openxmlformats.org/presentationml/2006/ole">
                <p:oleObj spid="_x0000_s3078" name="Equation" r:id="rId7" imgW="253800" imgH="228600" progId="Equation.DSMT4">
                  <p:embed/>
                </p:oleObj>
              </a:graphicData>
            </a:graphic>
          </p:graphicFrame>
          <p:graphicFrame>
            <p:nvGraphicFramePr>
              <p:cNvPr id="3079" name="Object 103"/>
              <p:cNvGraphicFramePr>
                <a:graphicFrameLocks noChangeAspect="1"/>
              </p:cNvGraphicFramePr>
              <p:nvPr/>
            </p:nvGraphicFramePr>
            <p:xfrm>
              <a:off x="3809" y="2015"/>
              <a:ext cx="298" cy="272"/>
            </p:xfrm>
            <a:graphic>
              <a:graphicData uri="http://schemas.openxmlformats.org/presentationml/2006/ole">
                <p:oleObj spid="_x0000_s3079" name="Equation" r:id="rId8" imgW="266400" imgH="241200" progId="Equation.DSMT4">
                  <p:embed/>
                </p:oleObj>
              </a:graphicData>
            </a:graphic>
          </p:graphicFrame>
        </p:grpSp>
        <p:cxnSp>
          <p:nvCxnSpPr>
            <p:cNvPr id="3088" name="Straight Arrow Connector 88"/>
            <p:cNvCxnSpPr>
              <a:cxnSpLocks noChangeShapeType="1"/>
            </p:cNvCxnSpPr>
            <p:nvPr/>
          </p:nvCxnSpPr>
          <p:spPr bwMode="auto">
            <a:xfrm>
              <a:off x="5295900" y="3035300"/>
              <a:ext cx="4191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089" name="Straight Arrow Connector 90"/>
            <p:cNvCxnSpPr>
              <a:cxnSpLocks noChangeShapeType="1"/>
            </p:cNvCxnSpPr>
            <p:nvPr/>
          </p:nvCxnSpPr>
          <p:spPr bwMode="auto">
            <a:xfrm rot="5400000">
              <a:off x="5702300" y="3429000"/>
              <a:ext cx="355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1031"/>
          <p:cNvSpPr>
            <a:spLocks noChangeArrowheads="1"/>
          </p:cNvSpPr>
          <p:nvPr/>
        </p:nvSpPr>
        <p:spPr bwMode="auto">
          <a:xfrm>
            <a:off x="1143000" y="3003550"/>
            <a:ext cx="8976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Denote: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4098" name="Object 1043"/>
          <p:cNvGraphicFramePr>
            <a:graphicFrameLocks noChangeAspect="1"/>
          </p:cNvGraphicFramePr>
          <p:nvPr/>
        </p:nvGraphicFramePr>
        <p:xfrm>
          <a:off x="2517775" y="2732088"/>
          <a:ext cx="3998913" cy="925512"/>
        </p:xfrm>
        <a:graphic>
          <a:graphicData uri="http://schemas.openxmlformats.org/presentationml/2006/ole">
            <p:oleObj spid="_x0000_s4098" name="Equation" r:id="rId3" imgW="2031840" imgH="469800" progId="Equation.DSMT4">
              <p:embed/>
            </p:oleObj>
          </a:graphicData>
        </a:graphic>
      </p:graphicFrame>
      <p:graphicFrame>
        <p:nvGraphicFramePr>
          <p:cNvPr id="4099" name="Object 1045"/>
          <p:cNvGraphicFramePr>
            <a:graphicFrameLocks noChangeAspect="1"/>
          </p:cNvGraphicFramePr>
          <p:nvPr/>
        </p:nvGraphicFramePr>
        <p:xfrm>
          <a:off x="1514475" y="1204913"/>
          <a:ext cx="6370638" cy="863600"/>
        </p:xfrm>
        <a:graphic>
          <a:graphicData uri="http://schemas.openxmlformats.org/presentationml/2006/ole">
            <p:oleObj spid="_x0000_s4099" name="Equation" r:id="rId4" imgW="3581280" imgH="482400" progId="Equation.DSMT4">
              <p:embed/>
            </p:oleObj>
          </a:graphicData>
        </a:graphic>
      </p:graphicFrame>
      <p:graphicFrame>
        <p:nvGraphicFramePr>
          <p:cNvPr id="4100" name="Object 1046"/>
          <p:cNvGraphicFramePr>
            <a:graphicFrameLocks noChangeAspect="1"/>
          </p:cNvGraphicFramePr>
          <p:nvPr/>
        </p:nvGraphicFramePr>
        <p:xfrm>
          <a:off x="2373313" y="3965575"/>
          <a:ext cx="4230687" cy="866775"/>
        </p:xfrm>
        <a:graphic>
          <a:graphicData uri="http://schemas.openxmlformats.org/presentationml/2006/ole">
            <p:oleObj spid="_x0000_s4100" name="Equation" r:id="rId5" imgW="2120760" imgH="431640" progId="Equation.DSMT4">
              <p:embed/>
            </p:oleObj>
          </a:graphicData>
        </a:graphic>
      </p:graphicFrame>
      <p:sp>
        <p:nvSpPr>
          <p:cNvPr id="4107" name="Rectangle 1047"/>
          <p:cNvSpPr>
            <a:spLocks noChangeArrowheads="1"/>
          </p:cNvSpPr>
          <p:nvPr/>
        </p:nvSpPr>
        <p:spPr bwMode="auto">
          <a:xfrm>
            <a:off x="1511300" y="4259263"/>
            <a:ext cx="579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4108" name="Text Box 1048"/>
          <p:cNvSpPr txBox="1">
            <a:spLocks noChangeArrowheads="1"/>
          </p:cNvSpPr>
          <p:nvPr/>
        </p:nvSpPr>
        <p:spPr bwMode="auto">
          <a:xfrm>
            <a:off x="606425" y="5540375"/>
            <a:ext cx="7835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finite-size current sheet is thus expressed as a superposition of </a:t>
            </a:r>
            <a:r>
              <a:rPr lang="en-US" sz="2000" b="0" dirty="0">
                <a:solidFill>
                  <a:srgbClr val="FF3300"/>
                </a:solidFill>
              </a:rPr>
              <a:t>infinite phased current sheets</a:t>
            </a:r>
            <a:r>
              <a:rPr lang="en-US" sz="2000" b="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392217" name="Rectangle 1049"/>
          <p:cNvSpPr>
            <a:spLocks noChangeArrowheads="1"/>
          </p:cNvSpPr>
          <p:nvPr/>
        </p:nvSpPr>
        <p:spPr bwMode="auto">
          <a:xfrm>
            <a:off x="1789113" y="190500"/>
            <a:ext cx="5102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1034"/>
          <p:cNvGraphicFramePr>
            <a:graphicFrameLocks noChangeAspect="1"/>
          </p:cNvGraphicFramePr>
          <p:nvPr/>
        </p:nvGraphicFramePr>
        <p:xfrm>
          <a:off x="2362701" y="1443656"/>
          <a:ext cx="3622675" cy="866775"/>
        </p:xfrm>
        <a:graphic>
          <a:graphicData uri="http://schemas.openxmlformats.org/presentationml/2006/ole">
            <p:oleObj spid="_x0000_s5122" name="Equation" r:id="rId3" imgW="1815840" imgH="431640" progId="Equation.DSMT4">
              <p:embed/>
            </p:oleObj>
          </a:graphicData>
        </a:graphic>
      </p:graphicFrame>
      <p:graphicFrame>
        <p:nvGraphicFramePr>
          <p:cNvPr id="5123" name="Object 1037"/>
          <p:cNvGraphicFramePr>
            <a:graphicFrameLocks noChangeAspect="1"/>
          </p:cNvGraphicFramePr>
          <p:nvPr/>
        </p:nvGraphicFramePr>
        <p:xfrm>
          <a:off x="2429795" y="2899076"/>
          <a:ext cx="3421062" cy="612775"/>
        </p:xfrm>
        <a:graphic>
          <a:graphicData uri="http://schemas.openxmlformats.org/presentationml/2006/ole">
            <p:oleObj spid="_x0000_s5123" name="Equation" r:id="rId4" imgW="1714320" imgH="304560" progId="Equation.DSMT4">
              <p:embed/>
            </p:oleObj>
          </a:graphicData>
        </a:graphic>
      </p:graphicFrame>
      <p:sp>
        <p:nvSpPr>
          <p:cNvPr id="5131" name="Text Box 1038"/>
          <p:cNvSpPr txBox="1">
            <a:spLocks noChangeArrowheads="1"/>
          </p:cNvSpPr>
          <p:nvPr/>
        </p:nvSpPr>
        <p:spPr bwMode="auto">
          <a:xfrm>
            <a:off x="577733" y="935321"/>
            <a:ext cx="28584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can write this as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5132" name="Text Box 1039"/>
          <p:cNvSpPr txBox="1">
            <a:spLocks noChangeArrowheads="1"/>
          </p:cNvSpPr>
          <p:nvPr/>
        </p:nvSpPr>
        <p:spPr bwMode="auto">
          <a:xfrm>
            <a:off x="800100" y="2638425"/>
            <a:ext cx="884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5133" name="Rectangle 1040"/>
          <p:cNvSpPr>
            <a:spLocks noChangeArrowheads="1"/>
          </p:cNvSpPr>
          <p:nvPr/>
        </p:nvSpPr>
        <p:spPr bwMode="auto">
          <a:xfrm>
            <a:off x="1177925" y="4854575"/>
            <a:ext cx="6384925" cy="15065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041"/>
          <p:cNvSpPr>
            <a:spLocks noChangeShapeType="1"/>
          </p:cNvSpPr>
          <p:nvPr/>
        </p:nvSpPr>
        <p:spPr bwMode="auto">
          <a:xfrm>
            <a:off x="5981700" y="5665788"/>
            <a:ext cx="2349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124" name="Object 1042"/>
          <p:cNvGraphicFramePr>
            <a:graphicFrameLocks noChangeAspect="1"/>
          </p:cNvGraphicFramePr>
          <p:nvPr/>
        </p:nvGraphicFramePr>
        <p:xfrm>
          <a:off x="2319338" y="5041900"/>
          <a:ext cx="1100137" cy="466725"/>
        </p:xfrm>
        <a:graphic>
          <a:graphicData uri="http://schemas.openxmlformats.org/presentationml/2006/ole">
            <p:oleObj spid="_x0000_s5124" name="Equation" r:id="rId5" imgW="596880" imgH="253800" progId="Equation.DSMT4">
              <p:embed/>
            </p:oleObj>
          </a:graphicData>
        </a:graphic>
      </p:graphicFrame>
      <p:sp>
        <p:nvSpPr>
          <p:cNvPr id="5135" name="Line 1044"/>
          <p:cNvSpPr>
            <a:spLocks noChangeShapeType="1"/>
          </p:cNvSpPr>
          <p:nvPr/>
        </p:nvSpPr>
        <p:spPr bwMode="auto">
          <a:xfrm>
            <a:off x="1509713" y="5661352"/>
            <a:ext cx="57721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125" name="Object 1045"/>
          <p:cNvGraphicFramePr>
            <a:graphicFrameLocks noChangeAspect="1"/>
          </p:cNvGraphicFramePr>
          <p:nvPr/>
        </p:nvGraphicFramePr>
        <p:xfrm>
          <a:off x="4268788" y="3937000"/>
          <a:ext cx="234950" cy="233363"/>
        </p:xfrm>
        <a:graphic>
          <a:graphicData uri="http://schemas.openxmlformats.org/presentationml/2006/ole">
            <p:oleObj spid="_x0000_s5125" name="Equation" r:id="rId6" imgW="126720" imgH="126720" progId="Equation.DSMT4">
              <p:embed/>
            </p:oleObj>
          </a:graphicData>
        </a:graphic>
      </p:graphicFrame>
      <p:sp>
        <p:nvSpPr>
          <p:cNvPr id="5136" name="Line 1046"/>
          <p:cNvSpPr>
            <a:spLocks noChangeShapeType="1"/>
          </p:cNvSpPr>
          <p:nvPr/>
        </p:nvSpPr>
        <p:spPr bwMode="auto">
          <a:xfrm flipV="1">
            <a:off x="4370388" y="4287838"/>
            <a:ext cx="0" cy="44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3249" name="Rectangle 1057"/>
          <p:cNvSpPr>
            <a:spLocks noChangeArrowheads="1"/>
          </p:cNvSpPr>
          <p:nvPr/>
        </p:nvSpPr>
        <p:spPr bwMode="auto">
          <a:xfrm>
            <a:off x="1789113" y="190500"/>
            <a:ext cx="5102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658813" y="949325"/>
            <a:ext cx="5143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Consider a single sheet of current of the form:</a:t>
            </a:r>
          </a:p>
        </p:txBody>
      </p:sp>
      <p:graphicFrame>
        <p:nvGraphicFramePr>
          <p:cNvPr id="6146" name="Object 15"/>
          <p:cNvGraphicFramePr>
            <a:graphicFrameLocks noChangeAspect="1"/>
          </p:cNvGraphicFramePr>
          <p:nvPr/>
        </p:nvGraphicFramePr>
        <p:xfrm>
          <a:off x="1394227" y="1313621"/>
          <a:ext cx="2917892" cy="569740"/>
        </p:xfrm>
        <a:graphic>
          <a:graphicData uri="http://schemas.openxmlformats.org/presentationml/2006/ole">
            <p:oleObj spid="_x0000_s6146" name="Equation" r:id="rId3" imgW="1511280" imgH="291960" progId="Equation.DSMT4">
              <p:embed/>
            </p:oleObj>
          </a:graphicData>
        </a:graphic>
      </p:graphicFrame>
      <p:grpSp>
        <p:nvGrpSpPr>
          <p:cNvPr id="6156" name="Group 29"/>
          <p:cNvGrpSpPr>
            <a:grpSpLocks/>
          </p:cNvGrpSpPr>
          <p:nvPr/>
        </p:nvGrpSpPr>
        <p:grpSpPr bwMode="auto">
          <a:xfrm>
            <a:off x="1379538" y="2108200"/>
            <a:ext cx="6384925" cy="2411413"/>
            <a:chOff x="1379538" y="2108200"/>
            <a:chExt cx="6384925" cy="2411413"/>
          </a:xfrm>
        </p:grpSpPr>
        <p:sp>
          <p:nvSpPr>
            <p:cNvPr id="6161" name="Rectangle 2"/>
            <p:cNvSpPr>
              <a:spLocks noChangeArrowheads="1"/>
            </p:cNvSpPr>
            <p:nvPr/>
          </p:nvSpPr>
          <p:spPr bwMode="auto">
            <a:xfrm>
              <a:off x="1379538" y="3013075"/>
              <a:ext cx="6384925" cy="150653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>
              <a:off x="6183313" y="3813655"/>
              <a:ext cx="23495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7" name="Object 10"/>
            <p:cNvGraphicFramePr>
              <a:graphicFrameLocks noChangeAspect="1"/>
            </p:cNvGraphicFramePr>
            <p:nvPr/>
          </p:nvGraphicFramePr>
          <p:xfrm>
            <a:off x="6215063" y="3240088"/>
            <a:ext cx="1004888" cy="468313"/>
          </p:xfrm>
          <a:graphic>
            <a:graphicData uri="http://schemas.openxmlformats.org/presentationml/2006/ole">
              <p:oleObj spid="_x0000_s6147" name="Equation" r:id="rId4" imgW="545760" imgH="253800" progId="Equation.DSMT4">
                <p:embed/>
              </p:oleObj>
            </a:graphicData>
          </a:graphic>
        </p:graphicFrame>
        <p:graphicFrame>
          <p:nvGraphicFramePr>
            <p:cNvPr id="6148" name="Object 11"/>
            <p:cNvGraphicFramePr>
              <a:graphicFrameLocks noChangeAspect="1"/>
            </p:cNvGraphicFramePr>
            <p:nvPr/>
          </p:nvGraphicFramePr>
          <p:xfrm>
            <a:off x="1820765" y="3197660"/>
            <a:ext cx="1315840" cy="457096"/>
          </p:xfrm>
          <a:graphic>
            <a:graphicData uri="http://schemas.openxmlformats.org/presentationml/2006/ole">
              <p:oleObj spid="_x0000_s6148" name="Equation" r:id="rId5" imgW="672840" imgH="228600" progId="Equation.DSMT4">
                <p:embed/>
              </p:oleObj>
            </a:graphicData>
          </a:graphic>
        </p:graphicFrame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>
              <a:off x="1711326" y="3810227"/>
              <a:ext cx="577215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9" name="Object 13"/>
            <p:cNvGraphicFramePr>
              <a:graphicFrameLocks noChangeAspect="1"/>
            </p:cNvGraphicFramePr>
            <p:nvPr/>
          </p:nvGraphicFramePr>
          <p:xfrm>
            <a:off x="4470401" y="2108200"/>
            <a:ext cx="260350" cy="258763"/>
          </p:xfrm>
          <a:graphic>
            <a:graphicData uri="http://schemas.openxmlformats.org/presentationml/2006/ole">
              <p:oleObj spid="_x0000_s6149" name="Equation" r:id="rId6" imgW="126720" imgH="126720" progId="Equation.DSMT4">
                <p:embed/>
              </p:oleObj>
            </a:graphicData>
          </a:graphic>
        </p:graphicFrame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 flipV="1">
              <a:off x="4572001" y="2446338"/>
              <a:ext cx="0" cy="441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5" name="Group 16"/>
            <p:cNvGrpSpPr>
              <a:grpSpLocks/>
            </p:cNvGrpSpPr>
            <p:nvPr/>
          </p:nvGrpSpPr>
          <p:grpSpPr bwMode="auto">
            <a:xfrm>
              <a:off x="3983038" y="3176588"/>
              <a:ext cx="827088" cy="465138"/>
              <a:chOff x="2509" y="2833"/>
              <a:chExt cx="521" cy="293"/>
            </a:xfrm>
          </p:grpSpPr>
          <p:sp>
            <p:nvSpPr>
              <p:cNvPr id="6171" name="Line 17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Line 18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Line 19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20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6" name="Group 21"/>
            <p:cNvGrpSpPr>
              <a:grpSpLocks/>
            </p:cNvGrpSpPr>
            <p:nvPr/>
          </p:nvGrpSpPr>
          <p:grpSpPr bwMode="auto">
            <a:xfrm flipV="1">
              <a:off x="4081463" y="3921125"/>
              <a:ext cx="836613" cy="474663"/>
              <a:chOff x="2509" y="2833"/>
              <a:chExt cx="521" cy="293"/>
            </a:xfrm>
          </p:grpSpPr>
          <p:sp>
            <p:nvSpPr>
              <p:cNvPr id="6167" name="Line 22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Line 23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Line 24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Line 25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57" name="Rectangle 40"/>
          <p:cNvSpPr>
            <a:spLocks noChangeArrowheads="1"/>
          </p:cNvSpPr>
          <p:nvPr/>
        </p:nvSpPr>
        <p:spPr bwMode="auto">
          <a:xfrm>
            <a:off x="609600" y="4962525"/>
            <a:ext cx="8051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wish to determine the amplitude of the plane waves that this current source launches, and the field at any point inside the structure.</a:t>
            </a:r>
          </a:p>
        </p:txBody>
      </p:sp>
      <p:sp>
        <p:nvSpPr>
          <p:cNvPr id="394282" name="Rectangle 42"/>
          <p:cNvSpPr>
            <a:spLocks noChangeArrowheads="1"/>
          </p:cNvSpPr>
          <p:nvPr/>
        </p:nvSpPr>
        <p:spPr bwMode="auto">
          <a:xfrm>
            <a:off x="1789113" y="190500"/>
            <a:ext cx="5102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6159" name="Text Box 44"/>
          <p:cNvSpPr txBox="1">
            <a:spLocks noChangeArrowheads="1"/>
          </p:cNvSpPr>
          <p:nvPr/>
        </p:nvSpPr>
        <p:spPr bwMode="auto">
          <a:xfrm>
            <a:off x="5699125" y="1585913"/>
            <a:ext cx="2698750" cy="611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 dirty="0"/>
              <a:t>The superscript </a:t>
            </a:r>
            <a:r>
              <a:rPr lang="en-US" b="0" i="1" dirty="0">
                <a:latin typeface="Times New Roman" pitchFamily="18" charset="0"/>
              </a:rPr>
              <a:t>p</a:t>
            </a:r>
            <a:r>
              <a:rPr lang="en-US" sz="1600" b="0" dirty="0"/>
              <a:t> stands for “phased current sheet.”</a:t>
            </a:r>
          </a:p>
        </p:txBody>
      </p:sp>
      <p:sp>
        <p:nvSpPr>
          <p:cNvPr id="6160" name="TextBox 30"/>
          <p:cNvSpPr txBox="1">
            <a:spLocks noChangeArrowheads="1"/>
          </p:cNvSpPr>
          <p:nvPr/>
        </p:nvSpPr>
        <p:spPr bwMode="auto">
          <a:xfrm>
            <a:off x="1088571" y="5885543"/>
            <a:ext cx="69342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Note: </a:t>
            </a:r>
            <a:r>
              <a:rPr lang="en-US" b="0" dirty="0" err="1"/>
              <a:t>TM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 and </a:t>
            </a:r>
            <a:r>
              <a:rPr lang="en-US" b="0" dirty="0" err="1"/>
              <a:t>TE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 waves reflect from the </a:t>
            </a:r>
            <a:r>
              <a:rPr lang="en-US" b="0" dirty="0" smtClean="0"/>
              <a:t>boundary</a:t>
            </a:r>
          </a:p>
          <a:p>
            <a:pPr algn="ctr"/>
            <a:r>
              <a:rPr lang="en-US" b="0" dirty="0" smtClean="0"/>
              <a:t> </a:t>
            </a:r>
            <a:r>
              <a:rPr lang="en-US" b="0" dirty="0"/>
              <a:t>and remain </a:t>
            </a:r>
            <a:r>
              <a:rPr lang="en-US" b="0" dirty="0" err="1"/>
              <a:t>TM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 and </a:t>
            </a:r>
            <a:r>
              <a:rPr lang="en-US" b="0" dirty="0" err="1"/>
              <a:t>TE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, respectively. 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13899" y="1992572"/>
            <a:ext cx="3940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The zero subscript means “at the origin.”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7184" name="Group 99"/>
          <p:cNvGrpSpPr>
            <a:grpSpLocks/>
          </p:cNvGrpSpPr>
          <p:nvPr/>
        </p:nvGrpSpPr>
        <p:grpSpPr bwMode="auto">
          <a:xfrm>
            <a:off x="2636838" y="4391025"/>
            <a:ext cx="2873375" cy="2109788"/>
            <a:chOff x="1661" y="2672"/>
            <a:chExt cx="1810" cy="1329"/>
          </a:xfrm>
        </p:grpSpPr>
        <p:sp>
          <p:nvSpPr>
            <p:cNvPr id="7203" name="Line 63"/>
            <p:cNvSpPr>
              <a:spLocks noChangeShapeType="1"/>
            </p:cNvSpPr>
            <p:nvPr/>
          </p:nvSpPr>
          <p:spPr bwMode="auto">
            <a:xfrm flipV="1">
              <a:off x="2333" y="2902"/>
              <a:ext cx="0" cy="10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64"/>
            <p:cNvSpPr>
              <a:spLocks noChangeShapeType="1"/>
            </p:cNvSpPr>
            <p:nvPr/>
          </p:nvSpPr>
          <p:spPr bwMode="auto">
            <a:xfrm rot="5400000" flipH="1" flipV="1">
              <a:off x="2444" y="2725"/>
              <a:ext cx="0" cy="15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5" name="Group 65"/>
            <p:cNvGrpSpPr>
              <a:grpSpLocks/>
            </p:cNvGrpSpPr>
            <p:nvPr/>
          </p:nvGrpSpPr>
          <p:grpSpPr bwMode="auto">
            <a:xfrm>
              <a:off x="2452" y="3196"/>
              <a:ext cx="521" cy="293"/>
              <a:chOff x="2509" y="2833"/>
              <a:chExt cx="521" cy="293"/>
            </a:xfrm>
          </p:grpSpPr>
          <p:sp>
            <p:nvSpPr>
              <p:cNvPr id="7207" name="Line 66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Line 67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Line 68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69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6" name="Freeform 70"/>
            <p:cNvSpPr>
              <a:spLocks/>
            </p:cNvSpPr>
            <p:nvPr/>
          </p:nvSpPr>
          <p:spPr bwMode="auto">
            <a:xfrm>
              <a:off x="2680" y="3379"/>
              <a:ext cx="27" cy="103"/>
            </a:xfrm>
            <a:custGeom>
              <a:avLst/>
              <a:gdLst>
                <a:gd name="T0" fmla="*/ 0 w 35"/>
                <a:gd name="T1" fmla="*/ 0 h 166"/>
                <a:gd name="T2" fmla="*/ 9 w 35"/>
                <a:gd name="T3" fmla="*/ 6 h 166"/>
                <a:gd name="T4" fmla="*/ 7 w 35"/>
                <a:gd name="T5" fmla="*/ 1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4" name="Object 71"/>
            <p:cNvGraphicFramePr>
              <a:graphicFrameLocks noChangeAspect="1"/>
            </p:cNvGraphicFramePr>
            <p:nvPr/>
          </p:nvGraphicFramePr>
          <p:xfrm>
            <a:off x="2726" y="3251"/>
            <a:ext cx="265" cy="278"/>
          </p:xfrm>
          <a:graphic>
            <a:graphicData uri="http://schemas.openxmlformats.org/presentationml/2006/ole">
              <p:oleObj spid="_x0000_s7174" name="Equation" r:id="rId3" imgW="228600" imgH="241200" progId="Equation.DSMT4">
                <p:embed/>
              </p:oleObj>
            </a:graphicData>
          </a:graphic>
        </p:graphicFrame>
        <p:graphicFrame>
          <p:nvGraphicFramePr>
            <p:cNvPr id="7175" name="Object 72"/>
            <p:cNvGraphicFramePr>
              <a:graphicFrameLocks noChangeAspect="1"/>
            </p:cNvGraphicFramePr>
            <p:nvPr/>
          </p:nvGraphicFramePr>
          <p:xfrm>
            <a:off x="3325" y="3436"/>
            <a:ext cx="146" cy="160"/>
          </p:xfrm>
          <a:graphic>
            <a:graphicData uri="http://schemas.openxmlformats.org/presentationml/2006/ole">
              <p:oleObj spid="_x0000_s7175" name="Equation" r:id="rId4" imgW="126720" imgH="139680" progId="Equation.DSMT4">
                <p:embed/>
              </p:oleObj>
            </a:graphicData>
          </a:graphic>
        </p:graphicFrame>
        <p:graphicFrame>
          <p:nvGraphicFramePr>
            <p:cNvPr id="7176" name="Object 73"/>
            <p:cNvGraphicFramePr>
              <a:graphicFrameLocks noChangeAspect="1"/>
            </p:cNvGraphicFramePr>
            <p:nvPr/>
          </p:nvGraphicFramePr>
          <p:xfrm>
            <a:off x="2262" y="2672"/>
            <a:ext cx="135" cy="159"/>
          </p:xfrm>
          <a:graphic>
            <a:graphicData uri="http://schemas.openxmlformats.org/presentationml/2006/ole">
              <p:oleObj spid="_x0000_s7176" name="Equation" r:id="rId5" imgW="139680" imgH="164880" progId="Equation.DSMT4">
                <p:embed/>
              </p:oleObj>
            </a:graphicData>
          </a:graphic>
        </p:graphicFrame>
        <p:graphicFrame>
          <p:nvGraphicFramePr>
            <p:cNvPr id="7177" name="Object 74"/>
            <p:cNvGraphicFramePr>
              <a:graphicFrameLocks noChangeAspect="1"/>
            </p:cNvGraphicFramePr>
            <p:nvPr/>
          </p:nvGraphicFramePr>
          <p:xfrm>
            <a:off x="2497" y="3039"/>
            <a:ext cx="294" cy="175"/>
          </p:xfrm>
          <a:graphic>
            <a:graphicData uri="http://schemas.openxmlformats.org/presentationml/2006/ole">
              <p:oleObj spid="_x0000_s7177" name="Equation" r:id="rId6" imgW="253800" imgH="152280" progId="Equation.DSMT4">
                <p:embed/>
              </p:oleObj>
            </a:graphicData>
          </a:graphic>
        </p:graphicFrame>
        <p:graphicFrame>
          <p:nvGraphicFramePr>
            <p:cNvPr id="7178" name="Object 75"/>
            <p:cNvGraphicFramePr>
              <a:graphicFrameLocks noChangeAspect="1"/>
            </p:cNvGraphicFramePr>
            <p:nvPr/>
          </p:nvGraphicFramePr>
          <p:xfrm>
            <a:off x="3081" y="2976"/>
            <a:ext cx="207" cy="302"/>
          </p:xfrm>
          <a:graphic>
            <a:graphicData uri="http://schemas.openxmlformats.org/presentationml/2006/ole">
              <p:oleObj spid="_x0000_s7178" name="Equation" r:id="rId7" imgW="164880" imgH="241200" progId="Equation.DSMT4">
                <p:embed/>
              </p:oleObj>
            </a:graphicData>
          </a:graphic>
        </p:graphicFrame>
      </p:grpSp>
      <p:graphicFrame>
        <p:nvGraphicFramePr>
          <p:cNvPr id="7170" name="Object 76"/>
          <p:cNvGraphicFramePr>
            <a:graphicFrameLocks noChangeAspect="1"/>
          </p:cNvGraphicFramePr>
          <p:nvPr/>
        </p:nvGraphicFramePr>
        <p:xfrm>
          <a:off x="6167438" y="5027613"/>
          <a:ext cx="1328737" cy="782637"/>
        </p:xfrm>
        <a:graphic>
          <a:graphicData uri="http://schemas.openxmlformats.org/presentationml/2006/ole">
            <p:oleObj spid="_x0000_s7170" name="Equation" r:id="rId8" imgW="774360" imgH="457200" progId="Equation.DSMT4">
              <p:embed/>
            </p:oleObj>
          </a:graphicData>
        </a:graphic>
      </p:graphicFrame>
      <p:sp>
        <p:nvSpPr>
          <p:cNvPr id="7185" name="Rectangle 79"/>
          <p:cNvSpPr>
            <a:spLocks noChangeArrowheads="1"/>
          </p:cNvSpPr>
          <p:nvPr/>
        </p:nvSpPr>
        <p:spPr bwMode="auto">
          <a:xfrm>
            <a:off x="808038" y="1231399"/>
            <a:ext cx="75882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current sheet launches a pair of plane waves that propagate </a:t>
            </a:r>
            <a:r>
              <a:rPr lang="en-US" sz="2000" b="0" dirty="0" smtClean="0">
                <a:solidFill>
                  <a:srgbClr val="0000FF"/>
                </a:solidFill>
              </a:rPr>
              <a:t>up and down.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pSp>
        <p:nvGrpSpPr>
          <p:cNvPr id="7186" name="Group 102"/>
          <p:cNvGrpSpPr>
            <a:grpSpLocks/>
          </p:cNvGrpSpPr>
          <p:nvPr/>
        </p:nvGrpSpPr>
        <p:grpSpPr bwMode="auto">
          <a:xfrm>
            <a:off x="1692275" y="2012950"/>
            <a:ext cx="5753100" cy="1885949"/>
            <a:chOff x="954" y="1260"/>
            <a:chExt cx="3624" cy="1188"/>
          </a:xfrm>
        </p:grpSpPr>
        <p:sp>
          <p:nvSpPr>
            <p:cNvPr id="7189" name="Rectangle 81"/>
            <p:cNvSpPr>
              <a:spLocks noChangeArrowheads="1"/>
            </p:cNvSpPr>
            <p:nvPr/>
          </p:nvSpPr>
          <p:spPr bwMode="auto">
            <a:xfrm>
              <a:off x="954" y="1748"/>
              <a:ext cx="3624" cy="7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Line 82"/>
            <p:cNvSpPr>
              <a:spLocks noChangeShapeType="1"/>
            </p:cNvSpPr>
            <p:nvPr/>
          </p:nvSpPr>
          <p:spPr bwMode="auto">
            <a:xfrm>
              <a:off x="3681" y="2125"/>
              <a:ext cx="13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1" name="Object 83"/>
            <p:cNvGraphicFramePr>
              <a:graphicFrameLocks noChangeAspect="1"/>
            </p:cNvGraphicFramePr>
            <p:nvPr/>
          </p:nvGraphicFramePr>
          <p:xfrm>
            <a:off x="3699" y="1822"/>
            <a:ext cx="570" cy="217"/>
          </p:xfrm>
          <a:graphic>
            <a:graphicData uri="http://schemas.openxmlformats.org/presentationml/2006/ole">
              <p:oleObj spid="_x0000_s7171" name="Equation" r:id="rId9" imgW="545760" imgH="253800" progId="Equation.DSMT4">
                <p:embed/>
              </p:oleObj>
            </a:graphicData>
          </a:graphic>
        </p:graphicFrame>
        <p:graphicFrame>
          <p:nvGraphicFramePr>
            <p:cNvPr id="7172" name="Object 84"/>
            <p:cNvGraphicFramePr>
              <a:graphicFrameLocks noChangeAspect="1"/>
            </p:cNvGraphicFramePr>
            <p:nvPr/>
          </p:nvGraphicFramePr>
          <p:xfrm>
            <a:off x="1145" y="1795"/>
            <a:ext cx="719" cy="271"/>
          </p:xfrm>
          <a:graphic>
            <a:graphicData uri="http://schemas.openxmlformats.org/presentationml/2006/ole">
              <p:oleObj spid="_x0000_s7172" name="Equation" r:id="rId10" imgW="672840" imgH="228600" progId="Equation.DSMT4">
                <p:embed/>
              </p:oleObj>
            </a:graphicData>
          </a:graphic>
        </p:graphicFrame>
        <p:sp>
          <p:nvSpPr>
            <p:cNvPr id="7191" name="Line 85"/>
            <p:cNvSpPr>
              <a:spLocks noChangeShapeType="1"/>
            </p:cNvSpPr>
            <p:nvPr/>
          </p:nvSpPr>
          <p:spPr bwMode="auto">
            <a:xfrm>
              <a:off x="1142" y="2124"/>
              <a:ext cx="327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3" name="Object 86"/>
            <p:cNvGraphicFramePr>
              <a:graphicFrameLocks noChangeAspect="1"/>
            </p:cNvGraphicFramePr>
            <p:nvPr/>
          </p:nvGraphicFramePr>
          <p:xfrm>
            <a:off x="2694" y="1260"/>
            <a:ext cx="185" cy="151"/>
          </p:xfrm>
          <a:graphic>
            <a:graphicData uri="http://schemas.openxmlformats.org/presentationml/2006/ole">
              <p:oleObj spid="_x0000_s7173" name="Equation" r:id="rId11" imgW="126720" imgH="126720" progId="Equation.DSMT4">
                <p:embed/>
              </p:oleObj>
            </a:graphicData>
          </a:graphic>
        </p:graphicFrame>
        <p:sp>
          <p:nvSpPr>
            <p:cNvPr id="7192" name="Line 87"/>
            <p:cNvSpPr>
              <a:spLocks noChangeShapeType="1"/>
            </p:cNvSpPr>
            <p:nvPr/>
          </p:nvSpPr>
          <p:spPr bwMode="auto">
            <a:xfrm flipV="1">
              <a:off x="2766" y="1485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3" name="Group 88"/>
            <p:cNvGrpSpPr>
              <a:grpSpLocks/>
            </p:cNvGrpSpPr>
            <p:nvPr/>
          </p:nvGrpSpPr>
          <p:grpSpPr bwMode="auto">
            <a:xfrm>
              <a:off x="2432" y="1824"/>
              <a:ext cx="469" cy="216"/>
              <a:chOff x="2509" y="2833"/>
              <a:chExt cx="521" cy="293"/>
            </a:xfrm>
          </p:grpSpPr>
          <p:sp>
            <p:nvSpPr>
              <p:cNvPr id="7199" name="Line 89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Line 90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91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Line 92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4" name="Group 93"/>
            <p:cNvGrpSpPr>
              <a:grpSpLocks/>
            </p:cNvGrpSpPr>
            <p:nvPr/>
          </p:nvGrpSpPr>
          <p:grpSpPr bwMode="auto">
            <a:xfrm flipV="1">
              <a:off x="2488" y="2170"/>
              <a:ext cx="474" cy="220"/>
              <a:chOff x="2509" y="2833"/>
              <a:chExt cx="521" cy="293"/>
            </a:xfrm>
          </p:grpSpPr>
          <p:sp>
            <p:nvSpPr>
              <p:cNvPr id="7195" name="Line 94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95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96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97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7" name="Rectangle 98"/>
          <p:cNvSpPr>
            <a:spLocks noChangeArrowheads="1"/>
          </p:cNvSpPr>
          <p:nvPr/>
        </p:nvSpPr>
        <p:spPr bwMode="auto">
          <a:xfrm>
            <a:off x="1768475" y="4922838"/>
            <a:ext cx="1012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</a:t>
            </a:r>
            <a:r>
              <a:rPr lang="en-US" sz="2000" b="0" dirty="0" smtClean="0">
                <a:solidFill>
                  <a:srgbClr val="0000FF"/>
                </a:solidFill>
              </a:rPr>
              <a:t>op </a:t>
            </a:r>
            <a:r>
              <a:rPr lang="en-US" sz="2000" b="0" dirty="0">
                <a:solidFill>
                  <a:srgbClr val="0000FF"/>
                </a:solidFill>
              </a:rPr>
              <a:t>view</a:t>
            </a:r>
          </a:p>
        </p:txBody>
      </p:sp>
      <p:sp>
        <p:nvSpPr>
          <p:cNvPr id="382053" name="Rectangle 101"/>
          <p:cNvSpPr>
            <a:spLocks noChangeArrowheads="1"/>
          </p:cNvSpPr>
          <p:nvPr/>
        </p:nvSpPr>
        <p:spPr bwMode="auto">
          <a:xfrm>
            <a:off x="1865315" y="219526"/>
            <a:ext cx="5102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1132</Words>
  <Application>Microsoft Office PowerPoint</Application>
  <PresentationFormat>On-screen Show (4:3)</PresentationFormat>
  <Paragraphs>260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Default Design</vt:lpstr>
      <vt:lpstr>Equation</vt:lpstr>
      <vt:lpstr>MathType 6.0 Equation</vt:lpstr>
      <vt:lpstr>Slide 1</vt:lpstr>
      <vt:lpstr>Overview</vt:lpstr>
      <vt:lpstr>Spectral Domain Immitance Method</vt:lpstr>
      <vt:lpstr>SDI Method (cont.)</vt:lpstr>
      <vt:lpstr>SDI Method (cont.)</vt:lpstr>
      <vt:lpstr>Slide 6</vt:lpstr>
      <vt:lpstr>Slide 7</vt:lpstr>
      <vt:lpstr>Slide 8</vt:lpstr>
      <vt:lpstr>Slide 9</vt:lpstr>
      <vt:lpstr>TMz PW</vt:lpstr>
      <vt:lpstr>TMz PW (cont.)</vt:lpstr>
      <vt:lpstr>Slide 12</vt:lpstr>
      <vt:lpstr>TEz PW</vt:lpstr>
      <vt:lpstr>Wave Impedances</vt:lpstr>
      <vt:lpstr>TEN: TMz PW</vt:lpstr>
      <vt:lpstr>TEN: TMz PW (cont.)</vt:lpstr>
      <vt:lpstr>TEN: TEz PW</vt:lpstr>
      <vt:lpstr>Source Model (cont.)</vt:lpstr>
      <vt:lpstr>Slide 19</vt:lpstr>
      <vt:lpstr>Source Model (cont.)</vt:lpstr>
      <vt:lpstr>TEN</vt:lpstr>
      <vt:lpstr>Example</vt:lpstr>
      <vt:lpstr>Example (cont.)</vt:lpstr>
      <vt:lpstr>Example (cont.)</vt:lpstr>
      <vt:lpstr>Example (cont.)</vt:lpstr>
      <vt:lpstr>Example (cont.)</vt:lpstr>
      <vt:lpstr>Example (cont.)</vt:lpstr>
      <vt:lpstr>Slide 28</vt:lpstr>
      <vt:lpstr>Example (cont.)</vt:lpstr>
      <vt:lpstr>Michalski Notation</vt:lpstr>
      <vt:lpstr>Finite Source</vt:lpstr>
      <vt:lpstr>Slide 32</vt:lpstr>
      <vt:lpstr>Slide 33</vt:lpstr>
      <vt:lpstr>Slide 34</vt:lpstr>
      <vt:lpstr>Slide 35</vt:lpstr>
      <vt:lpstr>Spectral-Domain Green’s Function</vt:lpstr>
      <vt:lpstr>Spectral-Domain Green’s Function</vt:lpstr>
      <vt:lpstr>Slide 38</vt:lpstr>
      <vt:lpstr>Slide 39</vt:lpstr>
      <vt:lpstr>Slide 40</vt:lpstr>
      <vt:lpstr>Slide 41</vt:lpstr>
      <vt:lpstr>Slide 42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455</cp:revision>
  <dcterms:created xsi:type="dcterms:W3CDTF">2006-06-22T19:04:50Z</dcterms:created>
  <dcterms:modified xsi:type="dcterms:W3CDTF">2015-03-30T22:24:00Z</dcterms:modified>
</cp:coreProperties>
</file>