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3" r:id="rId2"/>
    <p:sldId id="360" r:id="rId3"/>
    <p:sldId id="385" r:id="rId4"/>
    <p:sldId id="388" r:id="rId5"/>
    <p:sldId id="390" r:id="rId6"/>
    <p:sldId id="391" r:id="rId7"/>
    <p:sldId id="374" r:id="rId8"/>
    <p:sldId id="375" r:id="rId9"/>
    <p:sldId id="376" r:id="rId10"/>
    <p:sldId id="377" r:id="rId11"/>
    <p:sldId id="395" r:id="rId12"/>
    <p:sldId id="411" r:id="rId13"/>
    <p:sldId id="401" r:id="rId14"/>
    <p:sldId id="396" r:id="rId15"/>
    <p:sldId id="412" r:id="rId16"/>
    <p:sldId id="413" r:id="rId17"/>
    <p:sldId id="397" r:id="rId18"/>
    <p:sldId id="398" r:id="rId19"/>
    <p:sldId id="406" r:id="rId20"/>
    <p:sldId id="402" r:id="rId21"/>
    <p:sldId id="407" r:id="rId22"/>
    <p:sldId id="408" r:id="rId23"/>
    <p:sldId id="409" r:id="rId24"/>
    <p:sldId id="410" r:id="rId25"/>
    <p:sldId id="414" r:id="rId26"/>
    <p:sldId id="399" r:id="rId27"/>
    <p:sldId id="416" r:id="rId28"/>
    <p:sldId id="415" r:id="rId29"/>
    <p:sldId id="400" r:id="rId3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FFFF"/>
    <a:srgbClr val="FFCCFF"/>
    <a:srgbClr val="0066FF"/>
    <a:srgbClr val="0000FF"/>
    <a:srgbClr val="CC0099"/>
    <a:srgbClr val="00FF00"/>
    <a:srgbClr val="FF33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94" autoAdjust="0"/>
    <p:restoredTop sz="9466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7.xml"/><Relationship Id="rId3" Type="http://schemas.openxmlformats.org/officeDocument/2006/relationships/slide" Target="slides/slide11.xml"/><Relationship Id="rId7" Type="http://schemas.openxmlformats.org/officeDocument/2006/relationships/slide" Target="slides/slide26.xml"/><Relationship Id="rId2" Type="http://schemas.openxmlformats.org/officeDocument/2006/relationships/slide" Target="slides/slide10.xml"/><Relationship Id="rId1" Type="http://schemas.openxmlformats.org/officeDocument/2006/relationships/slide" Target="slides/slide1.xml"/><Relationship Id="rId6" Type="http://schemas.openxmlformats.org/officeDocument/2006/relationships/slide" Target="slides/slide18.xml"/><Relationship Id="rId5" Type="http://schemas.openxmlformats.org/officeDocument/2006/relationships/slide" Target="slides/slide17.xml"/><Relationship Id="rId10" Type="http://schemas.openxmlformats.org/officeDocument/2006/relationships/slide" Target="slides/slide29.xml"/><Relationship Id="rId4" Type="http://schemas.openxmlformats.org/officeDocument/2006/relationships/slide" Target="slides/slide12.xml"/><Relationship Id="rId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7" Type="http://schemas.openxmlformats.org/officeDocument/2006/relationships/image" Target="../media/image48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47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66.wmf"/><Relationship Id="rId7" Type="http://schemas.openxmlformats.org/officeDocument/2006/relationships/image" Target="../media/image73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3.wmf"/><Relationship Id="rId7" Type="http://schemas.openxmlformats.org/officeDocument/2006/relationships/image" Target="../media/image71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0.wmf"/><Relationship Id="rId5" Type="http://schemas.openxmlformats.org/officeDocument/2006/relationships/image" Target="../media/image66.wmf"/><Relationship Id="rId4" Type="http://schemas.openxmlformats.org/officeDocument/2006/relationships/image" Target="../media/image64.wmf"/><Relationship Id="rId9" Type="http://schemas.openxmlformats.org/officeDocument/2006/relationships/image" Target="../media/image7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64.wmf"/><Relationship Id="rId7" Type="http://schemas.openxmlformats.org/officeDocument/2006/relationships/image" Target="../media/image81.wmf"/><Relationship Id="rId2" Type="http://schemas.openxmlformats.org/officeDocument/2006/relationships/image" Target="../media/image63.wmf"/><Relationship Id="rId1" Type="http://schemas.openxmlformats.org/officeDocument/2006/relationships/image" Target="../media/image79.wmf"/><Relationship Id="rId6" Type="http://schemas.openxmlformats.org/officeDocument/2006/relationships/image" Target="../media/image80.wmf"/><Relationship Id="rId5" Type="http://schemas.openxmlformats.org/officeDocument/2006/relationships/image" Target="../media/image68.wmf"/><Relationship Id="rId4" Type="http://schemas.openxmlformats.org/officeDocument/2006/relationships/image" Target="../media/image66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64.wmf"/><Relationship Id="rId7" Type="http://schemas.openxmlformats.org/officeDocument/2006/relationships/image" Target="../media/image85.wmf"/><Relationship Id="rId2" Type="http://schemas.openxmlformats.org/officeDocument/2006/relationships/image" Target="../media/image63.wmf"/><Relationship Id="rId1" Type="http://schemas.openxmlformats.org/officeDocument/2006/relationships/image" Target="../media/image83.wmf"/><Relationship Id="rId6" Type="http://schemas.openxmlformats.org/officeDocument/2006/relationships/image" Target="../media/image84.wmf"/><Relationship Id="rId5" Type="http://schemas.openxmlformats.org/officeDocument/2006/relationships/image" Target="../media/image68.wmf"/><Relationship Id="rId4" Type="http://schemas.openxmlformats.org/officeDocument/2006/relationships/image" Target="../media/image66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64.wmf"/><Relationship Id="rId7" Type="http://schemas.openxmlformats.org/officeDocument/2006/relationships/image" Target="../media/image89.wmf"/><Relationship Id="rId2" Type="http://schemas.openxmlformats.org/officeDocument/2006/relationships/image" Target="../media/image63.wmf"/><Relationship Id="rId1" Type="http://schemas.openxmlformats.org/officeDocument/2006/relationships/image" Target="../media/image87.wmf"/><Relationship Id="rId6" Type="http://schemas.openxmlformats.org/officeDocument/2006/relationships/image" Target="../media/image88.wmf"/><Relationship Id="rId5" Type="http://schemas.openxmlformats.org/officeDocument/2006/relationships/image" Target="../media/image68.wmf"/><Relationship Id="rId4" Type="http://schemas.openxmlformats.org/officeDocument/2006/relationships/image" Target="../media/image66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3" Type="http://schemas.openxmlformats.org/officeDocument/2006/relationships/image" Target="../media/image63.wmf"/><Relationship Id="rId7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68.wmf"/><Relationship Id="rId11" Type="http://schemas.openxmlformats.org/officeDocument/2006/relationships/image" Target="../media/image97.wmf"/><Relationship Id="rId5" Type="http://schemas.openxmlformats.org/officeDocument/2006/relationships/image" Target="../media/image66.wmf"/><Relationship Id="rId10" Type="http://schemas.openxmlformats.org/officeDocument/2006/relationships/image" Target="../media/image96.wmf"/><Relationship Id="rId4" Type="http://schemas.openxmlformats.org/officeDocument/2006/relationships/image" Target="../media/image64.wmf"/><Relationship Id="rId9" Type="http://schemas.openxmlformats.org/officeDocument/2006/relationships/image" Target="../media/image9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4" Type="http://schemas.openxmlformats.org/officeDocument/2006/relationships/image" Target="../media/image107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110.wmf"/><Relationship Id="rId7" Type="http://schemas.openxmlformats.org/officeDocument/2006/relationships/image" Target="../media/image64.wmf"/><Relationship Id="rId12" Type="http://schemas.openxmlformats.org/officeDocument/2006/relationships/image" Target="../media/image114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6" Type="http://schemas.openxmlformats.org/officeDocument/2006/relationships/image" Target="../media/image63.wmf"/><Relationship Id="rId11" Type="http://schemas.openxmlformats.org/officeDocument/2006/relationships/image" Target="../media/image113.wmf"/><Relationship Id="rId5" Type="http://schemas.openxmlformats.org/officeDocument/2006/relationships/image" Target="../media/image112.wmf"/><Relationship Id="rId10" Type="http://schemas.openxmlformats.org/officeDocument/2006/relationships/image" Target="../media/image84.wmf"/><Relationship Id="rId4" Type="http://schemas.openxmlformats.org/officeDocument/2006/relationships/image" Target="../media/image111.wmf"/><Relationship Id="rId9" Type="http://schemas.openxmlformats.org/officeDocument/2006/relationships/image" Target="../media/image68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image" Target="../media/image63.wmf"/><Relationship Id="rId7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6" Type="http://schemas.openxmlformats.org/officeDocument/2006/relationships/image" Target="../media/image68.wmf"/><Relationship Id="rId5" Type="http://schemas.openxmlformats.org/officeDocument/2006/relationships/image" Target="../media/image66.wmf"/><Relationship Id="rId4" Type="http://schemas.openxmlformats.org/officeDocument/2006/relationships/image" Target="../media/image6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7" Type="http://schemas.openxmlformats.org/officeDocument/2006/relationships/image" Target="../media/image11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118.wmf"/><Relationship Id="rId5" Type="http://schemas.openxmlformats.org/officeDocument/2006/relationships/image" Target="../media/image117.wmf"/><Relationship Id="rId4" Type="http://schemas.openxmlformats.org/officeDocument/2006/relationships/image" Target="../media/image6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120.wmf"/><Relationship Id="rId5" Type="http://schemas.openxmlformats.org/officeDocument/2006/relationships/image" Target="../media/image117.wmf"/><Relationship Id="rId4" Type="http://schemas.openxmlformats.org/officeDocument/2006/relationships/image" Target="../media/image68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117.wmf"/><Relationship Id="rId7" Type="http://schemas.openxmlformats.org/officeDocument/2006/relationships/image" Target="../media/image70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6" Type="http://schemas.openxmlformats.org/officeDocument/2006/relationships/image" Target="../media/image66.wmf"/><Relationship Id="rId11" Type="http://schemas.openxmlformats.org/officeDocument/2006/relationships/image" Target="../media/image123.wmf"/><Relationship Id="rId5" Type="http://schemas.openxmlformats.org/officeDocument/2006/relationships/image" Target="../media/image64.wmf"/><Relationship Id="rId10" Type="http://schemas.openxmlformats.org/officeDocument/2006/relationships/image" Target="../media/image73.wmf"/><Relationship Id="rId4" Type="http://schemas.openxmlformats.org/officeDocument/2006/relationships/image" Target="../media/image63.wmf"/><Relationship Id="rId9" Type="http://schemas.openxmlformats.org/officeDocument/2006/relationships/image" Target="../media/image7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10" Type="http://schemas.openxmlformats.org/officeDocument/2006/relationships/image" Target="../media/image15.wmf"/><Relationship Id="rId4" Type="http://schemas.openxmlformats.org/officeDocument/2006/relationships/image" Target="../media/image30.wmf"/><Relationship Id="rId9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image" Target="../media/image53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12" Type="http://schemas.openxmlformats.org/officeDocument/2006/relationships/image" Target="../media/image52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11" Type="http://schemas.openxmlformats.org/officeDocument/2006/relationships/image" Target="../media/image51.wmf"/><Relationship Id="rId5" Type="http://schemas.openxmlformats.org/officeDocument/2006/relationships/image" Target="../media/image4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Relationship Id="rId14" Type="http://schemas.openxmlformats.org/officeDocument/2006/relationships/image" Target="../media/image5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0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0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57E11C-EBEE-4BC9-A857-34EE881A6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8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8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8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BF64A834-174C-424C-B609-4FD1FD3AB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0AC390E-5E6B-4DA3-9082-80262073F16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FFD2952F-C07E-4129-A5BB-86B0F71C89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3DEC6900-958D-439A-9341-57572A0B40F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B5E1397-D3E8-481C-9869-380B5BCD81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9FB92A4-A160-45D7-B094-84FB44ED86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D0E919DD-CBD3-4399-B283-132AE07FF5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A755CE98-9770-44D7-BC86-F6C9950F3B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0E6A980-0511-4342-8489-403933CF1F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3B58C8C-55BE-4C2F-88F0-5BBA8F3FFC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C0EBCE8-4757-41F6-B862-5306C9307F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A1C7F03-EBA2-4218-8AB5-7898569548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FF796D2-BBD3-4E07-9F06-FD0DC27F57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F83502E-0BDB-4729-B093-944639594E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D294EF1B-4B89-4E38-851E-EFC346CB88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5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5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10" Type="http://schemas.openxmlformats.org/officeDocument/2006/relationships/oleObject" Target="../embeddings/oleObject63.bin"/><Relationship Id="rId4" Type="http://schemas.openxmlformats.org/officeDocument/2006/relationships/oleObject" Target="../embeddings/oleObject57.bin"/><Relationship Id="rId9" Type="http://schemas.openxmlformats.org/officeDocument/2006/relationships/oleObject" Target="../embeddings/oleObject6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8.bin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67.bin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6.bin"/><Relationship Id="rId9" Type="http://schemas.openxmlformats.org/officeDocument/2006/relationships/oleObject" Target="../embeddings/oleObject7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oleObject" Target="../embeddings/oleObject84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8.bin"/><Relationship Id="rId12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7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7.bin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6.bin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5.bin"/><Relationship Id="rId9" Type="http://schemas.openxmlformats.org/officeDocument/2006/relationships/oleObject" Target="../embeddings/oleObject80.bin"/><Relationship Id="rId14" Type="http://schemas.openxmlformats.org/officeDocument/2006/relationships/oleObject" Target="../embeddings/oleObject8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1.bin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0.bin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89.bin"/><Relationship Id="rId9" Type="http://schemas.openxmlformats.org/officeDocument/2006/relationships/oleObject" Target="../embeddings/oleObject9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03.bin"/><Relationship Id="rId5" Type="http://schemas.openxmlformats.org/officeDocument/2006/relationships/oleObject" Target="../embeddings/oleObject102.bin"/><Relationship Id="rId10" Type="http://schemas.openxmlformats.org/officeDocument/2006/relationships/oleObject" Target="../embeddings/oleObject107.bin"/><Relationship Id="rId4" Type="http://schemas.openxmlformats.org/officeDocument/2006/relationships/oleObject" Target="../embeddings/oleObject101.bin"/><Relationship Id="rId9" Type="http://schemas.openxmlformats.org/officeDocument/2006/relationships/oleObject" Target="../embeddings/oleObject10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3.bin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11.bin"/><Relationship Id="rId5" Type="http://schemas.openxmlformats.org/officeDocument/2006/relationships/oleObject" Target="../embeddings/oleObject110.bin"/><Relationship Id="rId10" Type="http://schemas.openxmlformats.org/officeDocument/2006/relationships/oleObject" Target="../embeddings/oleObject115.bin"/><Relationship Id="rId4" Type="http://schemas.openxmlformats.org/officeDocument/2006/relationships/oleObject" Target="../embeddings/oleObject109.bin"/><Relationship Id="rId9" Type="http://schemas.openxmlformats.org/officeDocument/2006/relationships/oleObject" Target="../embeddings/oleObject11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19.bin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18.bin"/><Relationship Id="rId10" Type="http://schemas.openxmlformats.org/officeDocument/2006/relationships/oleObject" Target="../embeddings/oleObject123.bin"/><Relationship Id="rId4" Type="http://schemas.openxmlformats.org/officeDocument/2006/relationships/oleObject" Target="../embeddings/oleObject117.bin"/><Relationship Id="rId9" Type="http://schemas.openxmlformats.org/officeDocument/2006/relationships/oleObject" Target="../embeddings/oleObject12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0.bin"/><Relationship Id="rId13" Type="http://schemas.openxmlformats.org/officeDocument/2006/relationships/oleObject" Target="../embeddings/oleObject135.bin"/><Relationship Id="rId3" Type="http://schemas.openxmlformats.org/officeDocument/2006/relationships/oleObject" Target="../embeddings/oleObject125.bin"/><Relationship Id="rId7" Type="http://schemas.openxmlformats.org/officeDocument/2006/relationships/oleObject" Target="../embeddings/oleObject129.bin"/><Relationship Id="rId12" Type="http://schemas.openxmlformats.org/officeDocument/2006/relationships/oleObject" Target="../embeddings/oleObject1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28.bin"/><Relationship Id="rId11" Type="http://schemas.openxmlformats.org/officeDocument/2006/relationships/oleObject" Target="../embeddings/oleObject133.bin"/><Relationship Id="rId5" Type="http://schemas.openxmlformats.org/officeDocument/2006/relationships/oleObject" Target="../embeddings/oleObject127.bin"/><Relationship Id="rId10" Type="http://schemas.openxmlformats.org/officeDocument/2006/relationships/oleObject" Target="../embeddings/oleObject132.bin"/><Relationship Id="rId4" Type="http://schemas.openxmlformats.org/officeDocument/2006/relationships/oleObject" Target="../embeddings/oleObject126.bin"/><Relationship Id="rId9" Type="http://schemas.openxmlformats.org/officeDocument/2006/relationships/oleObject" Target="../embeddings/oleObject13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3" Type="http://schemas.openxmlformats.org/officeDocument/2006/relationships/oleObject" Target="../embeddings/oleObject136.bin"/><Relationship Id="rId7" Type="http://schemas.openxmlformats.org/officeDocument/2006/relationships/oleObject" Target="../embeddings/oleObject1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39.bin"/><Relationship Id="rId5" Type="http://schemas.openxmlformats.org/officeDocument/2006/relationships/oleObject" Target="../embeddings/oleObject138.bin"/><Relationship Id="rId10" Type="http://schemas.openxmlformats.org/officeDocument/2006/relationships/oleObject" Target="../embeddings/oleObject143.bin"/><Relationship Id="rId4" Type="http://schemas.openxmlformats.org/officeDocument/2006/relationships/oleObject" Target="../embeddings/oleObject137.bin"/><Relationship Id="rId9" Type="http://schemas.openxmlformats.org/officeDocument/2006/relationships/oleObject" Target="../embeddings/oleObject14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9.bin"/><Relationship Id="rId13" Type="http://schemas.openxmlformats.org/officeDocument/2006/relationships/oleObject" Target="../embeddings/oleObject154.bin"/><Relationship Id="rId3" Type="http://schemas.openxmlformats.org/officeDocument/2006/relationships/oleObject" Target="../embeddings/oleObject144.bin"/><Relationship Id="rId7" Type="http://schemas.openxmlformats.org/officeDocument/2006/relationships/oleObject" Target="../embeddings/oleObject148.bin"/><Relationship Id="rId12" Type="http://schemas.openxmlformats.org/officeDocument/2006/relationships/oleObject" Target="../embeddings/oleObject1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47.bin"/><Relationship Id="rId11" Type="http://schemas.openxmlformats.org/officeDocument/2006/relationships/oleObject" Target="../embeddings/oleObject152.bin"/><Relationship Id="rId5" Type="http://schemas.openxmlformats.org/officeDocument/2006/relationships/oleObject" Target="../embeddings/oleObject146.bin"/><Relationship Id="rId10" Type="http://schemas.openxmlformats.org/officeDocument/2006/relationships/oleObject" Target="../embeddings/oleObject151.bin"/><Relationship Id="rId4" Type="http://schemas.openxmlformats.org/officeDocument/2006/relationships/oleObject" Target="../embeddings/oleObject145.bin"/><Relationship Id="rId9" Type="http://schemas.openxmlformats.org/officeDocument/2006/relationships/oleObject" Target="../embeddings/oleObject150.bin"/><Relationship Id="rId14" Type="http://schemas.openxmlformats.org/officeDocument/2006/relationships/oleObject" Target="../embeddings/oleObject15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1.bin"/><Relationship Id="rId13" Type="http://schemas.openxmlformats.org/officeDocument/2006/relationships/oleObject" Target="../embeddings/oleObject166.bin"/><Relationship Id="rId3" Type="http://schemas.openxmlformats.org/officeDocument/2006/relationships/oleObject" Target="../embeddings/oleObject156.bin"/><Relationship Id="rId7" Type="http://schemas.openxmlformats.org/officeDocument/2006/relationships/oleObject" Target="../embeddings/oleObject160.bin"/><Relationship Id="rId12" Type="http://schemas.openxmlformats.org/officeDocument/2006/relationships/oleObject" Target="../embeddings/oleObject1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59.bin"/><Relationship Id="rId11" Type="http://schemas.openxmlformats.org/officeDocument/2006/relationships/oleObject" Target="../embeddings/oleObject164.bin"/><Relationship Id="rId5" Type="http://schemas.openxmlformats.org/officeDocument/2006/relationships/oleObject" Target="../embeddings/oleObject158.bin"/><Relationship Id="rId10" Type="http://schemas.openxmlformats.org/officeDocument/2006/relationships/oleObject" Target="../embeddings/oleObject163.bin"/><Relationship Id="rId4" Type="http://schemas.openxmlformats.org/officeDocument/2006/relationships/oleObject" Target="../embeddings/oleObject157.bin"/><Relationship Id="rId9" Type="http://schemas.openxmlformats.org/officeDocument/2006/relationships/oleObject" Target="../embeddings/oleObject162.bin"/><Relationship Id="rId14" Type="http://schemas.openxmlformats.org/officeDocument/2006/relationships/oleObject" Target="../embeddings/oleObject167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3.bin"/><Relationship Id="rId3" Type="http://schemas.openxmlformats.org/officeDocument/2006/relationships/oleObject" Target="../embeddings/oleObject168.bin"/><Relationship Id="rId7" Type="http://schemas.openxmlformats.org/officeDocument/2006/relationships/oleObject" Target="../embeddings/oleObject1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71.bin"/><Relationship Id="rId5" Type="http://schemas.openxmlformats.org/officeDocument/2006/relationships/oleObject" Target="../embeddings/oleObject170.bin"/><Relationship Id="rId10" Type="http://schemas.openxmlformats.org/officeDocument/2006/relationships/oleObject" Target="../embeddings/oleObject175.bin"/><Relationship Id="rId4" Type="http://schemas.openxmlformats.org/officeDocument/2006/relationships/oleObject" Target="../embeddings/oleObject169.bin"/><Relationship Id="rId9" Type="http://schemas.openxmlformats.org/officeDocument/2006/relationships/oleObject" Target="../embeddings/oleObject174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3" Type="http://schemas.openxmlformats.org/officeDocument/2006/relationships/oleObject" Target="../embeddings/oleObject176.bin"/><Relationship Id="rId7" Type="http://schemas.openxmlformats.org/officeDocument/2006/relationships/oleObject" Target="../embeddings/oleObject1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79.bin"/><Relationship Id="rId5" Type="http://schemas.openxmlformats.org/officeDocument/2006/relationships/oleObject" Target="../embeddings/oleObject178.bin"/><Relationship Id="rId4" Type="http://schemas.openxmlformats.org/officeDocument/2006/relationships/oleObject" Target="../embeddings/oleObject177.bin"/><Relationship Id="rId9" Type="http://schemas.openxmlformats.org/officeDocument/2006/relationships/oleObject" Target="../embeddings/oleObject182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8.bin"/><Relationship Id="rId3" Type="http://schemas.openxmlformats.org/officeDocument/2006/relationships/oleObject" Target="../embeddings/oleObject183.bin"/><Relationship Id="rId7" Type="http://schemas.openxmlformats.org/officeDocument/2006/relationships/oleObject" Target="../embeddings/oleObject1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86.bin"/><Relationship Id="rId5" Type="http://schemas.openxmlformats.org/officeDocument/2006/relationships/oleObject" Target="../embeddings/oleObject185.bin"/><Relationship Id="rId4" Type="http://schemas.openxmlformats.org/officeDocument/2006/relationships/oleObject" Target="../embeddings/oleObject184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4.bin"/><Relationship Id="rId13" Type="http://schemas.openxmlformats.org/officeDocument/2006/relationships/oleObject" Target="../embeddings/oleObject199.bin"/><Relationship Id="rId3" Type="http://schemas.openxmlformats.org/officeDocument/2006/relationships/oleObject" Target="../embeddings/oleObject189.bin"/><Relationship Id="rId7" Type="http://schemas.openxmlformats.org/officeDocument/2006/relationships/oleObject" Target="../embeddings/oleObject193.bin"/><Relationship Id="rId12" Type="http://schemas.openxmlformats.org/officeDocument/2006/relationships/oleObject" Target="../embeddings/oleObject19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92.bin"/><Relationship Id="rId11" Type="http://schemas.openxmlformats.org/officeDocument/2006/relationships/oleObject" Target="../embeddings/oleObject197.bin"/><Relationship Id="rId5" Type="http://schemas.openxmlformats.org/officeDocument/2006/relationships/oleObject" Target="../embeddings/oleObject191.bin"/><Relationship Id="rId10" Type="http://schemas.openxmlformats.org/officeDocument/2006/relationships/oleObject" Target="../embeddings/oleObject196.bin"/><Relationship Id="rId4" Type="http://schemas.openxmlformats.org/officeDocument/2006/relationships/oleObject" Target="../embeddings/oleObject190.bin"/><Relationship Id="rId9" Type="http://schemas.openxmlformats.org/officeDocument/2006/relationships/oleObject" Target="../embeddings/oleObject19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3495715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20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 dirty="0"/>
              <a:t>Prof. David R. Jackson</a:t>
            </a:r>
          </a:p>
          <a:p>
            <a:pPr algn="ctr" eaLnBrk="0" hangingPunct="0"/>
            <a:r>
              <a:rPr lang="en-US" sz="2400" b="0" dirty="0" err="1"/>
              <a:t>ECE</a:t>
            </a:r>
            <a:r>
              <a:rPr lang="en-US" sz="2400" b="0" dirty="0"/>
              <a:t> Dept.</a:t>
            </a:r>
          </a:p>
        </p:txBody>
      </p:sp>
      <p:pic>
        <p:nvPicPr>
          <p:cNvPr id="27655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80E6A980-0511-4342-8489-403933CF1FA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7261" name="Rectangle 13"/>
          <p:cNvSpPr>
            <a:spLocks noChangeArrowheads="1"/>
          </p:cNvSpPr>
          <p:nvPr/>
        </p:nvSpPr>
        <p:spPr bwMode="auto">
          <a:xfrm>
            <a:off x="3590925" y="250825"/>
            <a:ext cx="15621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Poles</a:t>
            </a:r>
          </a:p>
        </p:txBody>
      </p:sp>
      <p:graphicFrame>
        <p:nvGraphicFramePr>
          <p:cNvPr id="8194" name="Object 14"/>
          <p:cNvGraphicFramePr>
            <a:graphicFrameLocks noChangeAspect="1"/>
          </p:cNvGraphicFramePr>
          <p:nvPr/>
        </p:nvGraphicFramePr>
        <p:xfrm>
          <a:off x="2490788" y="1906588"/>
          <a:ext cx="1676400" cy="1054100"/>
        </p:xfrm>
        <a:graphic>
          <a:graphicData uri="http://schemas.openxmlformats.org/presentationml/2006/ole">
            <p:oleObj spid="_x0000_s8194" name="Equation" r:id="rId3" imgW="774364" imgH="482391" progId="Equation.3">
              <p:embed/>
            </p:oleObj>
          </a:graphicData>
        </a:graphic>
      </p:graphicFrame>
      <p:graphicFrame>
        <p:nvGraphicFramePr>
          <p:cNvPr id="8195" name="Object 15"/>
          <p:cNvGraphicFramePr>
            <a:graphicFrameLocks noChangeAspect="1"/>
          </p:cNvGraphicFramePr>
          <p:nvPr/>
        </p:nvGraphicFramePr>
        <p:xfrm>
          <a:off x="4614863" y="1879600"/>
          <a:ext cx="1371600" cy="1146175"/>
        </p:xfrm>
        <a:graphic>
          <a:graphicData uri="http://schemas.openxmlformats.org/presentationml/2006/ole">
            <p:oleObj spid="_x0000_s8195" name="Equation" r:id="rId4" imgW="634725" imgH="533169" progId="Equation.3">
              <p:embed/>
            </p:oleObj>
          </a:graphicData>
        </a:graphic>
      </p:graphicFrame>
      <p:sp>
        <p:nvSpPr>
          <p:cNvPr id="8203" name="Text Box 16"/>
          <p:cNvSpPr txBox="1">
            <a:spLocks noChangeArrowheads="1"/>
          </p:cNvSpPr>
          <p:nvPr/>
        </p:nvSpPr>
        <p:spPr bwMode="auto">
          <a:xfrm>
            <a:off x="809625" y="1150938"/>
            <a:ext cx="7451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Poles occur when either of the following conditions are satisfied:</a:t>
            </a:r>
          </a:p>
        </p:txBody>
      </p:sp>
      <p:sp>
        <p:nvSpPr>
          <p:cNvPr id="8204" name="Rectangle 17"/>
          <p:cNvSpPr>
            <a:spLocks noChangeArrowheads="1"/>
          </p:cNvSpPr>
          <p:nvPr/>
        </p:nvSpPr>
        <p:spPr bwMode="auto">
          <a:xfrm>
            <a:off x="1025525" y="3638550"/>
            <a:ext cx="5254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TM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8196" name="Object 18"/>
          <p:cNvGraphicFramePr>
            <a:graphicFrameLocks noChangeAspect="1"/>
          </p:cNvGraphicFramePr>
          <p:nvPr/>
        </p:nvGraphicFramePr>
        <p:xfrm>
          <a:off x="1108529" y="4088039"/>
          <a:ext cx="3902075" cy="1112838"/>
        </p:xfrm>
        <a:graphic>
          <a:graphicData uri="http://schemas.openxmlformats.org/presentationml/2006/ole">
            <p:oleObj spid="_x0000_s8196" name="Equation" r:id="rId5" imgW="1790640" imgH="50796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E919DD-CBD3-4399-B283-132AE07FF54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9799" name="Rectangle 23"/>
          <p:cNvSpPr>
            <a:spLocks noChangeArrowheads="1"/>
          </p:cNvSpPr>
          <p:nvPr/>
        </p:nvSpPr>
        <p:spPr bwMode="auto">
          <a:xfrm>
            <a:off x="2838450" y="165100"/>
            <a:ext cx="34591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Poles (cont.)</a:t>
            </a:r>
          </a:p>
        </p:txBody>
      </p:sp>
      <p:graphicFrame>
        <p:nvGraphicFramePr>
          <p:cNvPr id="9218" name="Object 25"/>
          <p:cNvGraphicFramePr>
            <a:graphicFrameLocks noChangeAspect="1"/>
          </p:cNvGraphicFramePr>
          <p:nvPr/>
        </p:nvGraphicFramePr>
        <p:xfrm>
          <a:off x="5014913" y="2197100"/>
          <a:ext cx="1736725" cy="1041400"/>
        </p:xfrm>
        <a:graphic>
          <a:graphicData uri="http://schemas.openxmlformats.org/presentationml/2006/ole">
            <p:oleObj spid="_x0000_s9218" name="Equation" r:id="rId3" imgW="965160" imgH="583920" progId="Equation.DSMT4">
              <p:embed/>
            </p:oleObj>
          </a:graphicData>
        </a:graphic>
      </p:graphicFrame>
      <p:graphicFrame>
        <p:nvGraphicFramePr>
          <p:cNvPr id="9219" name="Object 26"/>
          <p:cNvGraphicFramePr>
            <a:graphicFrameLocks noChangeAspect="1"/>
          </p:cNvGraphicFramePr>
          <p:nvPr/>
        </p:nvGraphicFramePr>
        <p:xfrm>
          <a:off x="784225" y="2127250"/>
          <a:ext cx="1244600" cy="955675"/>
        </p:xfrm>
        <a:graphic>
          <a:graphicData uri="http://schemas.openxmlformats.org/presentationml/2006/ole">
            <p:oleObj spid="_x0000_s9219" name="Equation" r:id="rId4" imgW="698400" imgH="533160" progId="Equation.DSMT4">
              <p:embed/>
            </p:oleObj>
          </a:graphicData>
        </a:graphic>
      </p:graphicFrame>
      <p:graphicFrame>
        <p:nvGraphicFramePr>
          <p:cNvPr id="9220" name="Object 27"/>
          <p:cNvGraphicFramePr>
            <a:graphicFrameLocks noChangeAspect="1"/>
          </p:cNvGraphicFramePr>
          <p:nvPr/>
        </p:nvGraphicFramePr>
        <p:xfrm>
          <a:off x="2424113" y="2144713"/>
          <a:ext cx="1360487" cy="946150"/>
        </p:xfrm>
        <a:graphic>
          <a:graphicData uri="http://schemas.openxmlformats.org/presentationml/2006/ole">
            <p:oleObj spid="_x0000_s9220" name="Equation" r:id="rId5" imgW="761760" imgH="533160" progId="Equation.DSMT4">
              <p:embed/>
            </p:oleObj>
          </a:graphicData>
        </a:graphic>
      </p:graphicFrame>
      <p:sp>
        <p:nvSpPr>
          <p:cNvPr id="9238" name="Rectangle 28"/>
          <p:cNvSpPr>
            <a:spLocks noChangeArrowheads="1"/>
          </p:cNvSpPr>
          <p:nvPr/>
        </p:nvSpPr>
        <p:spPr bwMode="auto">
          <a:xfrm>
            <a:off x="658813" y="3271838"/>
            <a:ext cx="735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9221" name="Object 29"/>
          <p:cNvGraphicFramePr>
            <a:graphicFrameLocks noChangeAspect="1"/>
          </p:cNvGraphicFramePr>
          <p:nvPr/>
        </p:nvGraphicFramePr>
        <p:xfrm>
          <a:off x="1890713" y="3581400"/>
          <a:ext cx="1295400" cy="534988"/>
        </p:xfrm>
        <a:graphic>
          <a:graphicData uri="http://schemas.openxmlformats.org/presentationml/2006/ole">
            <p:oleObj spid="_x0000_s9221" name="Equation" r:id="rId6" imgW="482391" imgH="203112" progId="Equation.3">
              <p:embed/>
            </p:oleObj>
          </a:graphicData>
        </a:graphic>
      </p:graphicFrame>
      <p:sp>
        <p:nvSpPr>
          <p:cNvPr id="9239" name="Text Box 31"/>
          <p:cNvSpPr txBox="1">
            <a:spLocks noChangeArrowheads="1"/>
          </p:cNvSpPr>
          <p:nvPr/>
        </p:nvSpPr>
        <p:spPr bwMode="auto">
          <a:xfrm>
            <a:off x="468621" y="775963"/>
            <a:ext cx="7859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This coincides with the well-known Transverse Resonance Equation (</a:t>
            </a:r>
            <a:r>
              <a:rPr lang="en-US" sz="2000" b="0" dirty="0" err="1">
                <a:solidFill>
                  <a:srgbClr val="0000FF"/>
                </a:solidFill>
              </a:rPr>
              <a:t>TRE</a:t>
            </a:r>
            <a:r>
              <a:rPr lang="en-US" sz="2000" b="0" dirty="0">
                <a:solidFill>
                  <a:srgbClr val="0000FF"/>
                </a:solidFill>
              </a:rPr>
              <a:t>) for determining the characteristic equation of a guided mode.</a:t>
            </a:r>
          </a:p>
        </p:txBody>
      </p:sp>
      <p:graphicFrame>
        <p:nvGraphicFramePr>
          <p:cNvPr id="9222" name="Object 44"/>
          <p:cNvGraphicFramePr>
            <a:graphicFrameLocks noChangeAspect="1"/>
          </p:cNvGraphicFramePr>
          <p:nvPr/>
        </p:nvGraphicFramePr>
        <p:xfrm>
          <a:off x="592138" y="4919663"/>
          <a:ext cx="3160712" cy="531812"/>
        </p:xfrm>
        <a:graphic>
          <a:graphicData uri="http://schemas.openxmlformats.org/presentationml/2006/ole">
            <p:oleObj spid="_x0000_s9222" name="Equation" r:id="rId7" imgW="1511280" imgH="253800" progId="Equation.DSMT4">
              <p:embed/>
            </p:oleObj>
          </a:graphicData>
        </a:graphic>
      </p:graphicFrame>
      <p:sp>
        <p:nvSpPr>
          <p:cNvPr id="9240" name="Text Box 45"/>
          <p:cNvSpPr txBox="1">
            <a:spLocks noChangeArrowheads="1"/>
          </p:cNvSpPr>
          <p:nvPr/>
        </p:nvSpPr>
        <p:spPr bwMode="auto">
          <a:xfrm>
            <a:off x="6875463" y="2527300"/>
            <a:ext cx="192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(Kirchhoff’s laws)</a:t>
            </a:r>
          </a:p>
        </p:txBody>
      </p:sp>
      <p:sp>
        <p:nvSpPr>
          <p:cNvPr id="9241" name="Rectangle 46"/>
          <p:cNvSpPr>
            <a:spLocks noChangeArrowheads="1"/>
          </p:cNvSpPr>
          <p:nvPr/>
        </p:nvSpPr>
        <p:spPr bwMode="auto">
          <a:xfrm>
            <a:off x="346075" y="4514850"/>
            <a:ext cx="7604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so that</a:t>
            </a:r>
          </a:p>
        </p:txBody>
      </p:sp>
      <p:grpSp>
        <p:nvGrpSpPr>
          <p:cNvPr id="9242" name="Group 33"/>
          <p:cNvGrpSpPr>
            <a:grpSpLocks/>
          </p:cNvGrpSpPr>
          <p:nvPr/>
        </p:nvGrpSpPr>
        <p:grpSpPr bwMode="auto">
          <a:xfrm>
            <a:off x="4914900" y="3514725"/>
            <a:ext cx="3538538" cy="2603500"/>
            <a:chOff x="4914784" y="3514674"/>
            <a:chExt cx="3538435" cy="2603500"/>
          </a:xfrm>
        </p:grpSpPr>
        <p:grpSp>
          <p:nvGrpSpPr>
            <p:cNvPr id="9243" name="Group 32"/>
            <p:cNvGrpSpPr>
              <a:grpSpLocks/>
            </p:cNvGrpSpPr>
            <p:nvPr/>
          </p:nvGrpSpPr>
          <p:grpSpPr bwMode="auto">
            <a:xfrm>
              <a:off x="4914784" y="3514674"/>
              <a:ext cx="3484563" cy="2603500"/>
              <a:chOff x="3208" y="2268"/>
              <a:chExt cx="2195" cy="1640"/>
            </a:xfrm>
          </p:grpSpPr>
          <p:graphicFrame>
            <p:nvGraphicFramePr>
              <p:cNvPr id="9228" name="Object 12"/>
              <p:cNvGraphicFramePr>
                <a:graphicFrameLocks noChangeAspect="1"/>
              </p:cNvGraphicFramePr>
              <p:nvPr/>
            </p:nvGraphicFramePr>
            <p:xfrm>
              <a:off x="3440" y="3208"/>
              <a:ext cx="410" cy="335"/>
            </p:xfrm>
            <a:graphic>
              <a:graphicData uri="http://schemas.openxmlformats.org/presentationml/2006/ole">
                <p:oleObj spid="_x0000_s9228" name="Equation" r:id="rId8" imgW="291960" imgH="241200" progId="Equation.DSMT4">
                  <p:embed/>
                </p:oleObj>
              </a:graphicData>
            </a:graphic>
          </p:graphicFrame>
          <p:graphicFrame>
            <p:nvGraphicFramePr>
              <p:cNvPr id="9229" name="Object 34"/>
              <p:cNvGraphicFramePr>
                <a:graphicFrameLocks noChangeAspect="1"/>
              </p:cNvGraphicFramePr>
              <p:nvPr/>
            </p:nvGraphicFramePr>
            <p:xfrm>
              <a:off x="4305" y="3246"/>
              <a:ext cx="408" cy="335"/>
            </p:xfrm>
            <a:graphic>
              <a:graphicData uri="http://schemas.openxmlformats.org/presentationml/2006/ole">
                <p:oleObj spid="_x0000_s9229" name="Equation" r:id="rId9" imgW="291960" imgH="241200" progId="Equation.DSMT4">
                  <p:embed/>
                </p:oleObj>
              </a:graphicData>
            </a:graphic>
          </p:graphicFrame>
          <p:sp>
            <p:nvSpPr>
              <p:cNvPr id="9247" name="Line 35"/>
              <p:cNvSpPr>
                <a:spLocks noChangeShapeType="1"/>
              </p:cNvSpPr>
              <p:nvPr/>
            </p:nvSpPr>
            <p:spPr bwMode="auto">
              <a:xfrm rot="5400000">
                <a:off x="4289" y="1747"/>
                <a:ext cx="0" cy="216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8" name="Line 36"/>
              <p:cNvSpPr>
                <a:spLocks noChangeShapeType="1"/>
              </p:cNvSpPr>
              <p:nvPr/>
            </p:nvSpPr>
            <p:spPr bwMode="auto">
              <a:xfrm rot="5400000">
                <a:off x="4306" y="2778"/>
                <a:ext cx="0" cy="219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9" name="Oval 37"/>
              <p:cNvSpPr>
                <a:spLocks noChangeArrowheads="1"/>
              </p:cNvSpPr>
              <p:nvPr/>
            </p:nvSpPr>
            <p:spPr bwMode="auto">
              <a:xfrm rot="5400000">
                <a:off x="3985" y="2787"/>
                <a:ext cx="72" cy="7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0" name="Oval 38"/>
              <p:cNvSpPr>
                <a:spLocks noChangeArrowheads="1"/>
              </p:cNvSpPr>
              <p:nvPr/>
            </p:nvSpPr>
            <p:spPr bwMode="auto">
              <a:xfrm rot="5400000">
                <a:off x="4001" y="3836"/>
                <a:ext cx="72" cy="7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1" name="Line 39"/>
              <p:cNvSpPr>
                <a:spLocks noChangeShapeType="1"/>
              </p:cNvSpPr>
              <p:nvPr/>
            </p:nvSpPr>
            <p:spPr bwMode="auto">
              <a:xfrm rot="5400000" flipH="1">
                <a:off x="2695" y="3344"/>
                <a:ext cx="104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9230" name="Object 40"/>
              <p:cNvGraphicFramePr>
                <a:graphicFrameLocks noChangeAspect="1"/>
              </p:cNvGraphicFramePr>
              <p:nvPr/>
            </p:nvGraphicFramePr>
            <p:xfrm>
              <a:off x="3637" y="2276"/>
              <a:ext cx="427" cy="313"/>
            </p:xfrm>
            <a:graphic>
              <a:graphicData uri="http://schemas.openxmlformats.org/presentationml/2006/ole">
                <p:oleObj spid="_x0000_s9230" name="Equation" r:id="rId10" imgW="279360" imgH="203040" progId="Equation.DSMT4">
                  <p:embed/>
                </p:oleObj>
              </a:graphicData>
            </a:graphic>
          </p:graphicFrame>
          <p:graphicFrame>
            <p:nvGraphicFramePr>
              <p:cNvPr id="9231" name="Object 41"/>
              <p:cNvGraphicFramePr>
                <a:graphicFrameLocks noChangeAspect="1"/>
              </p:cNvGraphicFramePr>
              <p:nvPr/>
            </p:nvGraphicFramePr>
            <p:xfrm>
              <a:off x="4088" y="2268"/>
              <a:ext cx="427" cy="313"/>
            </p:xfrm>
            <a:graphic>
              <a:graphicData uri="http://schemas.openxmlformats.org/presentationml/2006/ole">
                <p:oleObj spid="_x0000_s9231" name="Equation" r:id="rId11" imgW="279360" imgH="203040" progId="Equation.DSMT4">
                  <p:embed/>
                </p:oleObj>
              </a:graphicData>
            </a:graphic>
          </p:graphicFrame>
          <p:sp>
            <p:nvSpPr>
              <p:cNvPr id="9252" name="Line 42"/>
              <p:cNvSpPr>
                <a:spLocks noChangeShapeType="1"/>
              </p:cNvSpPr>
              <p:nvPr/>
            </p:nvSpPr>
            <p:spPr bwMode="auto">
              <a:xfrm flipH="1">
                <a:off x="3636" y="2671"/>
                <a:ext cx="309" cy="0"/>
              </a:xfrm>
              <a:prstGeom prst="line">
                <a:avLst/>
              </a:prstGeom>
              <a:noFill/>
              <a:ln w="57150">
                <a:solidFill>
                  <a:srgbClr val="CC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3" name="Line 43"/>
              <p:cNvSpPr>
                <a:spLocks noChangeShapeType="1"/>
              </p:cNvSpPr>
              <p:nvPr/>
            </p:nvSpPr>
            <p:spPr bwMode="auto">
              <a:xfrm>
                <a:off x="4067" y="2671"/>
                <a:ext cx="309" cy="0"/>
              </a:xfrm>
              <a:prstGeom prst="line">
                <a:avLst/>
              </a:prstGeom>
              <a:noFill/>
              <a:ln w="57150">
                <a:solidFill>
                  <a:srgbClr val="CC0099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44" name="Line 43"/>
            <p:cNvSpPr>
              <a:spLocks noChangeShapeType="1"/>
            </p:cNvSpPr>
            <p:nvPr/>
          </p:nvSpPr>
          <p:spPr bwMode="auto">
            <a:xfrm>
              <a:off x="7111358" y="4391898"/>
              <a:ext cx="490538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26" name="Object 10"/>
            <p:cNvGraphicFramePr>
              <a:graphicFrameLocks noChangeAspect="1"/>
            </p:cNvGraphicFramePr>
            <p:nvPr/>
          </p:nvGraphicFramePr>
          <p:xfrm>
            <a:off x="7326196" y="4506084"/>
            <a:ext cx="499361" cy="330563"/>
          </p:xfrm>
          <a:graphic>
            <a:graphicData uri="http://schemas.openxmlformats.org/presentationml/2006/ole">
              <p:oleObj spid="_x0000_s9226" name="Equation" r:id="rId12" imgW="304560" imgH="203040" progId="Equation.DSMT4">
                <p:embed/>
              </p:oleObj>
            </a:graphicData>
          </a:graphic>
        </p:graphicFrame>
        <p:sp>
          <p:nvSpPr>
            <p:cNvPr id="9245" name="TextBox 30"/>
            <p:cNvSpPr txBox="1">
              <a:spLocks noChangeArrowheads="1"/>
            </p:cNvSpPr>
            <p:nvPr/>
          </p:nvSpPr>
          <p:spPr bwMode="auto">
            <a:xfrm>
              <a:off x="8133901" y="4540080"/>
              <a:ext cx="3193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9246" name="TextBox 31"/>
            <p:cNvSpPr txBox="1">
              <a:spLocks noChangeArrowheads="1"/>
            </p:cNvSpPr>
            <p:nvPr/>
          </p:nvSpPr>
          <p:spPr bwMode="auto">
            <a:xfrm>
              <a:off x="8190604" y="5532487"/>
              <a:ext cx="26161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9227" name="Object 30"/>
            <p:cNvGraphicFramePr>
              <a:graphicFrameLocks noChangeAspect="1"/>
            </p:cNvGraphicFramePr>
            <p:nvPr/>
          </p:nvGraphicFramePr>
          <p:xfrm>
            <a:off x="7862771" y="5083454"/>
            <a:ext cx="541338" cy="331788"/>
          </p:xfrm>
          <a:graphic>
            <a:graphicData uri="http://schemas.openxmlformats.org/presentationml/2006/ole">
              <p:oleObj spid="_x0000_s9227" name="Equation" r:id="rId13" imgW="330120" imgH="203040" progId="Equation.DSMT4">
                <p:embed/>
              </p:oleObj>
            </a:graphicData>
          </a:graphic>
        </p:graphicFrame>
      </p:grpSp>
      <p:graphicFrame>
        <p:nvGraphicFramePr>
          <p:cNvPr id="9223" name="Object 31"/>
          <p:cNvGraphicFramePr>
            <a:graphicFrameLocks noChangeAspect="1"/>
          </p:cNvGraphicFramePr>
          <p:nvPr/>
        </p:nvGraphicFramePr>
        <p:xfrm>
          <a:off x="5943600" y="6215063"/>
          <a:ext cx="552450" cy="285750"/>
        </p:xfrm>
        <a:graphic>
          <a:graphicData uri="http://schemas.openxmlformats.org/presentationml/2006/ole">
            <p:oleObj spid="_x0000_s9223" name="Equation" r:id="rId14" imgW="342720" imgH="177480" progId="Equation.DSMT4">
              <p:embed/>
            </p:oleObj>
          </a:graphicData>
        </a:graphic>
      </p:graphicFrame>
      <p:graphicFrame>
        <p:nvGraphicFramePr>
          <p:cNvPr id="9224" name="Object 32"/>
          <p:cNvGraphicFramePr>
            <a:graphicFrameLocks noChangeAspect="1"/>
          </p:cNvGraphicFramePr>
          <p:nvPr/>
        </p:nvGraphicFramePr>
        <p:xfrm>
          <a:off x="1962150" y="5616575"/>
          <a:ext cx="2035175" cy="541338"/>
        </p:xfrm>
        <a:graphic>
          <a:graphicData uri="http://schemas.openxmlformats.org/presentationml/2006/ole">
            <p:oleObj spid="_x0000_s9224" name="Equation" r:id="rId15" imgW="1193760" imgH="317160" progId="Equation.DSMT4">
              <p:embed/>
            </p:oleObj>
          </a:graphicData>
        </a:graphic>
      </p:graphicFrame>
      <p:graphicFrame>
        <p:nvGraphicFramePr>
          <p:cNvPr id="9225" name="Object 33"/>
          <p:cNvGraphicFramePr>
            <a:graphicFrameLocks noChangeAspect="1"/>
          </p:cNvGraphicFramePr>
          <p:nvPr/>
        </p:nvGraphicFramePr>
        <p:xfrm>
          <a:off x="1962150" y="6121400"/>
          <a:ext cx="1971675" cy="530225"/>
        </p:xfrm>
        <a:graphic>
          <a:graphicData uri="http://schemas.openxmlformats.org/presentationml/2006/ole">
            <p:oleObj spid="_x0000_s9225" name="Equation" r:id="rId16" imgW="1180800" imgH="317160" progId="Equation.DSMT4">
              <p:embed/>
            </p:oleObj>
          </a:graphicData>
        </a:graphic>
      </p:graphicFrame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E919DD-CBD3-4399-B283-132AE07FF54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31371" y="5954486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TM</a:t>
            </a:r>
            <a:r>
              <a:rPr lang="en-US" baseline="-25000" dirty="0" smtClean="0"/>
              <a:t>0</a:t>
            </a:r>
            <a:r>
              <a:rPr lang="en-US" dirty="0" smtClean="0"/>
              <a:t> SW: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261815" y="1514901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e.g</a:t>
            </a:r>
            <a:r>
              <a:rPr lang="en-US" dirty="0" smtClean="0"/>
              <a:t>, TM</a:t>
            </a:r>
            <a:r>
              <a:rPr lang="en-US" baseline="-25000" dirty="0" smtClean="0"/>
              <a:t>0</a:t>
            </a:r>
            <a:r>
              <a:rPr lang="en-US" dirty="0" smtClean="0"/>
              <a:t> SW mode)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Rectangle 43"/>
          <p:cNvSpPr>
            <a:spLocks noChangeArrowheads="1"/>
          </p:cNvSpPr>
          <p:nvPr/>
        </p:nvSpPr>
        <p:spPr bwMode="auto">
          <a:xfrm>
            <a:off x="4838700" y="1701800"/>
            <a:ext cx="3848100" cy="43815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Rectangle 42"/>
          <p:cNvSpPr>
            <a:spLocks noChangeArrowheads="1"/>
          </p:cNvSpPr>
          <p:nvPr/>
        </p:nvSpPr>
        <p:spPr bwMode="auto">
          <a:xfrm>
            <a:off x="558800" y="1701800"/>
            <a:ext cx="3848100" cy="43815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2310" name="Rectangle 6"/>
          <p:cNvSpPr>
            <a:spLocks noChangeArrowheads="1"/>
          </p:cNvSpPr>
          <p:nvPr/>
        </p:nvSpPr>
        <p:spPr bwMode="auto">
          <a:xfrm>
            <a:off x="2700338" y="152400"/>
            <a:ext cx="34591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Poles (cont.)</a:t>
            </a:r>
          </a:p>
        </p:txBody>
      </p:sp>
      <p:sp>
        <p:nvSpPr>
          <p:cNvPr id="10258" name="Text Box 12"/>
          <p:cNvSpPr txBox="1">
            <a:spLocks noChangeArrowheads="1"/>
          </p:cNvSpPr>
          <p:nvPr/>
        </p:nvSpPr>
        <p:spPr bwMode="auto">
          <a:xfrm>
            <a:off x="415925" y="585788"/>
            <a:ext cx="1789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FF3300"/>
                </a:solidFill>
              </a:rPr>
              <a:t>Comparison:</a:t>
            </a:r>
          </a:p>
        </p:txBody>
      </p:sp>
      <p:graphicFrame>
        <p:nvGraphicFramePr>
          <p:cNvPr id="10242" name="Object 25"/>
          <p:cNvGraphicFramePr>
            <a:graphicFrameLocks noChangeAspect="1"/>
          </p:cNvGraphicFramePr>
          <p:nvPr/>
        </p:nvGraphicFramePr>
        <p:xfrm>
          <a:off x="5094288" y="1874838"/>
          <a:ext cx="3211512" cy="522287"/>
        </p:xfrm>
        <a:graphic>
          <a:graphicData uri="http://schemas.openxmlformats.org/presentationml/2006/ole">
            <p:oleObj spid="_x0000_s10242" name="Equation" r:id="rId3" imgW="1562040" imgH="253800" progId="Equation.DSMT4">
              <p:embed/>
            </p:oleObj>
          </a:graphicData>
        </a:graphic>
      </p:graphicFrame>
      <p:graphicFrame>
        <p:nvGraphicFramePr>
          <p:cNvPr id="10243" name="Object 28"/>
          <p:cNvGraphicFramePr>
            <a:graphicFrameLocks noChangeAspect="1"/>
          </p:cNvGraphicFramePr>
          <p:nvPr>
            <p:ph sz="quarter" idx="1"/>
          </p:nvPr>
        </p:nvGraphicFramePr>
        <p:xfrm>
          <a:off x="6032500" y="2622550"/>
          <a:ext cx="1092200" cy="1365250"/>
        </p:xfrm>
        <a:graphic>
          <a:graphicData uri="http://schemas.openxmlformats.org/presentationml/2006/ole">
            <p:oleObj spid="_x0000_s10243" name="Equation" r:id="rId4" imgW="711000" imgH="888840" progId="Equation.DSMT4">
              <p:embed/>
            </p:oleObj>
          </a:graphicData>
        </a:graphic>
      </p:graphicFrame>
      <p:graphicFrame>
        <p:nvGraphicFramePr>
          <p:cNvPr id="10244" name="Object 30"/>
          <p:cNvGraphicFramePr>
            <a:graphicFrameLocks noChangeAspect="1"/>
          </p:cNvGraphicFramePr>
          <p:nvPr>
            <p:ph sz="quarter" idx="2"/>
          </p:nvPr>
        </p:nvGraphicFramePr>
        <p:xfrm>
          <a:off x="857250" y="1892300"/>
          <a:ext cx="3257550" cy="530225"/>
        </p:xfrm>
        <a:graphic>
          <a:graphicData uri="http://schemas.openxmlformats.org/presentationml/2006/ole">
            <p:oleObj spid="_x0000_s10244" name="Equation" r:id="rId5" imgW="1562040" imgH="253800" progId="Equation.DSMT4">
              <p:embed/>
            </p:oleObj>
          </a:graphicData>
        </a:graphic>
      </p:graphicFrame>
      <p:graphicFrame>
        <p:nvGraphicFramePr>
          <p:cNvPr id="10245" name="Object 33"/>
          <p:cNvGraphicFramePr>
            <a:graphicFrameLocks noChangeAspect="1"/>
          </p:cNvGraphicFramePr>
          <p:nvPr>
            <p:ph sz="quarter" idx="3"/>
          </p:nvPr>
        </p:nvGraphicFramePr>
        <p:xfrm>
          <a:off x="1727200" y="2549525"/>
          <a:ext cx="1117600" cy="1397000"/>
        </p:xfrm>
        <a:graphic>
          <a:graphicData uri="http://schemas.openxmlformats.org/presentationml/2006/ole">
            <p:oleObj spid="_x0000_s10245" name="Equation" r:id="rId6" imgW="711000" imgH="888840" progId="Equation.DSMT4">
              <p:embed/>
            </p:oleObj>
          </a:graphicData>
        </a:graphic>
      </p:graphicFrame>
      <p:graphicFrame>
        <p:nvGraphicFramePr>
          <p:cNvPr id="10246" name="Object 36"/>
          <p:cNvGraphicFramePr>
            <a:graphicFrameLocks noChangeAspect="1"/>
          </p:cNvGraphicFramePr>
          <p:nvPr>
            <p:ph sz="quarter" idx="4"/>
          </p:nvPr>
        </p:nvGraphicFramePr>
        <p:xfrm>
          <a:off x="1371600" y="4441825"/>
          <a:ext cx="2005013" cy="596900"/>
        </p:xfrm>
        <a:graphic>
          <a:graphicData uri="http://schemas.openxmlformats.org/presentationml/2006/ole">
            <p:oleObj spid="_x0000_s10246" name="Equation" r:id="rId7" imgW="1066680" imgH="317160" progId="Equation.DSMT4">
              <p:embed/>
            </p:oleObj>
          </a:graphicData>
        </a:graphic>
      </p:graphicFrame>
      <p:graphicFrame>
        <p:nvGraphicFramePr>
          <p:cNvPr id="10247" name="Object 39"/>
          <p:cNvGraphicFramePr>
            <a:graphicFrameLocks noChangeAspect="1"/>
          </p:cNvGraphicFramePr>
          <p:nvPr/>
        </p:nvGraphicFramePr>
        <p:xfrm>
          <a:off x="1382713" y="5165725"/>
          <a:ext cx="1981200" cy="596900"/>
        </p:xfrm>
        <a:graphic>
          <a:graphicData uri="http://schemas.openxmlformats.org/presentationml/2006/ole">
            <p:oleObj spid="_x0000_s10247" name="Equation" r:id="rId8" imgW="1054080" imgH="317160" progId="Equation.DSMT4">
              <p:embed/>
            </p:oleObj>
          </a:graphicData>
        </a:graphic>
      </p:graphicFrame>
      <p:graphicFrame>
        <p:nvGraphicFramePr>
          <p:cNvPr id="10248" name="Object 40"/>
          <p:cNvGraphicFramePr>
            <a:graphicFrameLocks noChangeAspect="1"/>
          </p:cNvGraphicFramePr>
          <p:nvPr/>
        </p:nvGraphicFramePr>
        <p:xfrm>
          <a:off x="5481638" y="4391025"/>
          <a:ext cx="2243137" cy="596900"/>
        </p:xfrm>
        <a:graphic>
          <a:graphicData uri="http://schemas.openxmlformats.org/presentationml/2006/ole">
            <p:oleObj spid="_x0000_s10248" name="Equation" r:id="rId9" imgW="1193760" imgH="317160" progId="Equation.DSMT4">
              <p:embed/>
            </p:oleObj>
          </a:graphicData>
        </a:graphic>
      </p:graphicFrame>
      <p:graphicFrame>
        <p:nvGraphicFramePr>
          <p:cNvPr id="10249" name="Object 41"/>
          <p:cNvGraphicFramePr>
            <a:graphicFrameLocks noChangeAspect="1"/>
          </p:cNvGraphicFramePr>
          <p:nvPr/>
        </p:nvGraphicFramePr>
        <p:xfrm>
          <a:off x="5492750" y="5076825"/>
          <a:ext cx="2219325" cy="596900"/>
        </p:xfrm>
        <a:graphic>
          <a:graphicData uri="http://schemas.openxmlformats.org/presentationml/2006/ole">
            <p:oleObj spid="_x0000_s10249" name="Equation" r:id="rId10" imgW="1180800" imgH="317160" progId="Equation.DSMT4">
              <p:embed/>
            </p:oleObj>
          </a:graphicData>
        </a:graphic>
      </p:graphicFrame>
      <p:sp>
        <p:nvSpPr>
          <p:cNvPr id="10259" name="Text Box 44"/>
          <p:cNvSpPr txBox="1">
            <a:spLocks noChangeArrowheads="1"/>
          </p:cNvSpPr>
          <p:nvPr/>
        </p:nvSpPr>
        <p:spPr bwMode="auto">
          <a:xfrm>
            <a:off x="5229225" y="1169988"/>
            <a:ext cx="3236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TRE (surface-wave mode)</a:t>
            </a:r>
          </a:p>
        </p:txBody>
      </p:sp>
      <p:sp>
        <p:nvSpPr>
          <p:cNvPr id="10260" name="Text Box 45"/>
          <p:cNvSpPr txBox="1">
            <a:spLocks noChangeArrowheads="1"/>
          </p:cNvSpPr>
          <p:nvPr/>
        </p:nvSpPr>
        <p:spPr bwMode="auto">
          <a:xfrm>
            <a:off x="1489075" y="1222375"/>
            <a:ext cx="2147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Poles in </a:t>
            </a:r>
            <a:r>
              <a:rPr lang="en-US" sz="2000" b="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="0">
                <a:solidFill>
                  <a:srgbClr val="0000FF"/>
                </a:solidFill>
              </a:rPr>
              <a:t> plane</a:t>
            </a:r>
          </a:p>
        </p:txBody>
      </p:sp>
      <p:sp>
        <p:nvSpPr>
          <p:cNvPr id="10261" name="Text Box 46"/>
          <p:cNvSpPr txBox="1">
            <a:spLocks noChangeArrowheads="1"/>
          </p:cNvSpPr>
          <p:nvPr/>
        </p:nvSpPr>
        <p:spPr bwMode="auto">
          <a:xfrm>
            <a:off x="1971675" y="6246586"/>
            <a:ext cx="53197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(A similar comparison holds for the TE case)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5E1397-D3E8-481C-9869-380B5BCD812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5926" name="Rectangle 6"/>
          <p:cNvSpPr>
            <a:spLocks noChangeArrowheads="1"/>
          </p:cNvSpPr>
          <p:nvPr/>
        </p:nvSpPr>
        <p:spPr bwMode="auto">
          <a:xfrm>
            <a:off x="2795588" y="176213"/>
            <a:ext cx="34591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Poles (cont.)</a:t>
            </a:r>
          </a:p>
        </p:txBody>
      </p:sp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698500" y="1247775"/>
            <a:ext cx="4006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Hence, we have the conclusion that</a:t>
            </a:r>
          </a:p>
        </p:txBody>
      </p:sp>
      <p:graphicFrame>
        <p:nvGraphicFramePr>
          <p:cNvPr id="11266" name="Object 13"/>
          <p:cNvGraphicFramePr>
            <a:graphicFrameLocks noChangeAspect="1"/>
          </p:cNvGraphicFramePr>
          <p:nvPr/>
        </p:nvGraphicFramePr>
        <p:xfrm>
          <a:off x="3348038" y="1893888"/>
          <a:ext cx="1706562" cy="1371600"/>
        </p:xfrm>
        <a:graphic>
          <a:graphicData uri="http://schemas.openxmlformats.org/presentationml/2006/ole">
            <p:oleObj spid="_x0000_s11266" name="Equation" r:id="rId3" imgW="660240" imgH="533160" progId="Equation.DSMT4">
              <p:embed/>
            </p:oleObj>
          </a:graphicData>
        </a:graphic>
      </p:graphicFrame>
      <p:sp>
        <p:nvSpPr>
          <p:cNvPr id="11274" name="Rectangle 15"/>
          <p:cNvSpPr>
            <a:spLocks noChangeArrowheads="1"/>
          </p:cNvSpPr>
          <p:nvPr/>
        </p:nvSpPr>
        <p:spPr bwMode="auto">
          <a:xfrm>
            <a:off x="531813" y="4381500"/>
            <a:ext cx="80216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That is, the poles are located at the wavenumbers of the guided modes (the surface-wave modes).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E919DD-CBD3-4399-B283-132AE07FF54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36171" y="5551715"/>
            <a:ext cx="7541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Note: In most practical cases, there is only a TM</a:t>
            </a:r>
            <a:r>
              <a:rPr lang="en-US" b="0" baseline="-25000" dirty="0" smtClean="0"/>
              <a:t>0</a:t>
            </a:r>
            <a:r>
              <a:rPr lang="en-US" b="0" dirty="0" smtClean="0"/>
              <a:t> surface-wave mode.</a:t>
            </a:r>
            <a:endParaRPr lang="en-US" b="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06" name="Rectangle 6"/>
          <p:cNvSpPr>
            <a:spLocks noChangeArrowheads="1"/>
          </p:cNvSpPr>
          <p:nvPr/>
        </p:nvSpPr>
        <p:spPr bwMode="auto">
          <a:xfrm>
            <a:off x="2795588" y="207963"/>
            <a:ext cx="34591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Poles (cont.)</a:t>
            </a:r>
          </a:p>
        </p:txBody>
      </p:sp>
      <p:grpSp>
        <p:nvGrpSpPr>
          <p:cNvPr id="12305" name="Group 34"/>
          <p:cNvGrpSpPr>
            <a:grpSpLocks/>
          </p:cNvGrpSpPr>
          <p:nvPr/>
        </p:nvGrpSpPr>
        <p:grpSpPr bwMode="auto">
          <a:xfrm>
            <a:off x="1157288" y="2563813"/>
            <a:ext cx="6940550" cy="2565400"/>
            <a:chOff x="729" y="1615"/>
            <a:chExt cx="4372" cy="1616"/>
          </a:xfrm>
        </p:grpSpPr>
        <p:graphicFrame>
          <p:nvGraphicFramePr>
            <p:cNvPr id="12291" name="Object 14"/>
            <p:cNvGraphicFramePr>
              <a:graphicFrameLocks noChangeAspect="1"/>
            </p:cNvGraphicFramePr>
            <p:nvPr/>
          </p:nvGraphicFramePr>
          <p:xfrm>
            <a:off x="3368" y="2399"/>
            <a:ext cx="340" cy="268"/>
          </p:xfrm>
          <a:graphic>
            <a:graphicData uri="http://schemas.openxmlformats.org/presentationml/2006/ole">
              <p:oleObj spid="_x0000_s12291" name="Equation" r:id="rId3" imgW="304560" imgH="241200" progId="Equation.DSMT4">
                <p:embed/>
              </p:oleObj>
            </a:graphicData>
          </a:graphic>
        </p:graphicFrame>
        <p:sp>
          <p:nvSpPr>
            <p:cNvPr id="12307" name="Line 15"/>
            <p:cNvSpPr>
              <a:spLocks noChangeShapeType="1"/>
            </p:cNvSpPr>
            <p:nvPr/>
          </p:nvSpPr>
          <p:spPr bwMode="auto">
            <a:xfrm flipH="1" flipV="1">
              <a:off x="2762" y="2022"/>
              <a:ext cx="0" cy="12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16"/>
            <p:cNvSpPr>
              <a:spLocks noChangeShapeType="1"/>
            </p:cNvSpPr>
            <p:nvPr/>
          </p:nvSpPr>
          <p:spPr bwMode="auto">
            <a:xfrm rot="5400000" flipH="1" flipV="1">
              <a:off x="2590" y="943"/>
              <a:ext cx="0" cy="37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2" name="Object 17"/>
            <p:cNvGraphicFramePr>
              <a:graphicFrameLocks noChangeAspect="1"/>
            </p:cNvGraphicFramePr>
            <p:nvPr/>
          </p:nvGraphicFramePr>
          <p:xfrm>
            <a:off x="4630" y="2624"/>
            <a:ext cx="471" cy="312"/>
          </p:xfrm>
          <a:graphic>
            <a:graphicData uri="http://schemas.openxmlformats.org/presentationml/2006/ole">
              <p:oleObj spid="_x0000_s12292" name="Equation" r:id="rId4" imgW="342720" imgH="228600" progId="Equation.DSMT4">
                <p:embed/>
              </p:oleObj>
            </a:graphicData>
          </a:graphic>
        </p:graphicFrame>
        <p:graphicFrame>
          <p:nvGraphicFramePr>
            <p:cNvPr id="12293" name="Object 18"/>
            <p:cNvGraphicFramePr>
              <a:graphicFrameLocks noChangeAspect="1"/>
            </p:cNvGraphicFramePr>
            <p:nvPr/>
          </p:nvGraphicFramePr>
          <p:xfrm>
            <a:off x="2530" y="1615"/>
            <a:ext cx="463" cy="308"/>
          </p:xfrm>
          <a:graphic>
            <a:graphicData uri="http://schemas.openxmlformats.org/presentationml/2006/ole">
              <p:oleObj spid="_x0000_s12293" name="Equation" r:id="rId5" imgW="342720" imgH="228600" progId="Equation.DSMT4">
                <p:embed/>
              </p:oleObj>
            </a:graphicData>
          </a:graphic>
        </p:graphicFrame>
        <p:graphicFrame>
          <p:nvGraphicFramePr>
            <p:cNvPr id="12294" name="Object 19"/>
            <p:cNvGraphicFramePr>
              <a:graphicFrameLocks noChangeAspect="1"/>
            </p:cNvGraphicFramePr>
            <p:nvPr/>
          </p:nvGraphicFramePr>
          <p:xfrm>
            <a:off x="1736" y="2418"/>
            <a:ext cx="461" cy="282"/>
          </p:xfrm>
          <a:graphic>
            <a:graphicData uri="http://schemas.openxmlformats.org/presentationml/2006/ole">
              <p:oleObj spid="_x0000_s12294" name="Equation" r:id="rId6" imgW="393480" imgH="241200" progId="Equation.DSMT4">
                <p:embed/>
              </p:oleObj>
            </a:graphicData>
          </a:graphic>
        </p:graphicFrame>
        <p:sp>
          <p:nvSpPr>
            <p:cNvPr id="12309" name="Line 20"/>
            <p:cNvSpPr>
              <a:spLocks noChangeShapeType="1"/>
            </p:cNvSpPr>
            <p:nvPr/>
          </p:nvSpPr>
          <p:spPr bwMode="auto">
            <a:xfrm flipH="1">
              <a:off x="3226" y="2751"/>
              <a:ext cx="0" cy="116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21"/>
            <p:cNvSpPr>
              <a:spLocks noChangeShapeType="1"/>
            </p:cNvSpPr>
            <p:nvPr/>
          </p:nvSpPr>
          <p:spPr bwMode="auto">
            <a:xfrm flipH="1">
              <a:off x="2314" y="2747"/>
              <a:ext cx="0" cy="116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22"/>
            <p:cNvSpPr>
              <a:spLocks noChangeShapeType="1"/>
            </p:cNvSpPr>
            <p:nvPr/>
          </p:nvSpPr>
          <p:spPr bwMode="auto">
            <a:xfrm flipH="1">
              <a:off x="4082" y="2751"/>
              <a:ext cx="0" cy="116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23"/>
            <p:cNvSpPr>
              <a:spLocks noChangeShapeType="1"/>
            </p:cNvSpPr>
            <p:nvPr/>
          </p:nvSpPr>
          <p:spPr bwMode="auto">
            <a:xfrm flipH="1">
              <a:off x="1358" y="2747"/>
              <a:ext cx="0" cy="116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24"/>
            <p:cNvSpPr>
              <a:spLocks noChangeShapeType="1"/>
            </p:cNvSpPr>
            <p:nvPr/>
          </p:nvSpPr>
          <p:spPr bwMode="auto">
            <a:xfrm>
              <a:off x="3510" y="2739"/>
              <a:ext cx="72" cy="11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25"/>
            <p:cNvSpPr>
              <a:spLocks noChangeShapeType="1"/>
            </p:cNvSpPr>
            <p:nvPr/>
          </p:nvSpPr>
          <p:spPr bwMode="auto">
            <a:xfrm flipH="1">
              <a:off x="3514" y="2739"/>
              <a:ext cx="64" cy="12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26"/>
            <p:cNvSpPr>
              <a:spLocks noChangeShapeType="1"/>
            </p:cNvSpPr>
            <p:nvPr/>
          </p:nvSpPr>
          <p:spPr bwMode="auto">
            <a:xfrm>
              <a:off x="1962" y="2743"/>
              <a:ext cx="72" cy="11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27"/>
            <p:cNvSpPr>
              <a:spLocks noChangeShapeType="1"/>
            </p:cNvSpPr>
            <p:nvPr/>
          </p:nvSpPr>
          <p:spPr bwMode="auto">
            <a:xfrm flipH="1">
              <a:off x="1966" y="2743"/>
              <a:ext cx="64" cy="12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5" name="Object 28"/>
            <p:cNvGraphicFramePr>
              <a:graphicFrameLocks noChangeAspect="1"/>
            </p:cNvGraphicFramePr>
            <p:nvPr/>
          </p:nvGraphicFramePr>
          <p:xfrm>
            <a:off x="3114" y="2853"/>
            <a:ext cx="226" cy="312"/>
          </p:xfrm>
          <a:graphic>
            <a:graphicData uri="http://schemas.openxmlformats.org/presentationml/2006/ole">
              <p:oleObj spid="_x0000_s12295" name="Equation" r:id="rId7" imgW="164880" imgH="228600" progId="Equation.DSMT4">
                <p:embed/>
              </p:oleObj>
            </a:graphicData>
          </a:graphic>
        </p:graphicFrame>
        <p:graphicFrame>
          <p:nvGraphicFramePr>
            <p:cNvPr id="12296" name="Object 29"/>
            <p:cNvGraphicFramePr>
              <a:graphicFrameLocks noChangeAspect="1"/>
            </p:cNvGraphicFramePr>
            <p:nvPr/>
          </p:nvGraphicFramePr>
          <p:xfrm>
            <a:off x="3974" y="2859"/>
            <a:ext cx="209" cy="312"/>
          </p:xfrm>
          <a:graphic>
            <a:graphicData uri="http://schemas.openxmlformats.org/presentationml/2006/ole">
              <p:oleObj spid="_x0000_s12296" name="Equation" r:id="rId8" imgW="152280" imgH="228600" progId="Equation.DSMT4">
                <p:embed/>
              </p:oleObj>
            </a:graphicData>
          </a:graphic>
        </p:graphicFrame>
        <p:graphicFrame>
          <p:nvGraphicFramePr>
            <p:cNvPr id="12297" name="Object 30"/>
            <p:cNvGraphicFramePr>
              <a:graphicFrameLocks noChangeAspect="1"/>
            </p:cNvGraphicFramePr>
            <p:nvPr/>
          </p:nvGraphicFramePr>
          <p:xfrm>
            <a:off x="2129" y="2859"/>
            <a:ext cx="348" cy="312"/>
          </p:xfrm>
          <a:graphic>
            <a:graphicData uri="http://schemas.openxmlformats.org/presentationml/2006/ole">
              <p:oleObj spid="_x0000_s12297" name="Equation" r:id="rId9" imgW="253800" imgH="228600" progId="Equation.DSMT4">
                <p:embed/>
              </p:oleObj>
            </a:graphicData>
          </a:graphic>
        </p:graphicFrame>
        <p:graphicFrame>
          <p:nvGraphicFramePr>
            <p:cNvPr id="12298" name="Object 31"/>
            <p:cNvGraphicFramePr>
              <a:graphicFrameLocks noChangeAspect="1"/>
            </p:cNvGraphicFramePr>
            <p:nvPr/>
          </p:nvGraphicFramePr>
          <p:xfrm>
            <a:off x="1184" y="2883"/>
            <a:ext cx="330" cy="312"/>
          </p:xfrm>
          <a:graphic>
            <a:graphicData uri="http://schemas.openxmlformats.org/presentationml/2006/ole">
              <p:oleObj spid="_x0000_s12298" name="Equation" r:id="rId10" imgW="241200" imgH="228600" progId="Equation.DSMT4">
                <p:embed/>
              </p:oleObj>
            </a:graphicData>
          </a:graphic>
        </p:graphicFrame>
      </p:grpSp>
      <p:sp>
        <p:nvSpPr>
          <p:cNvPr id="12306" name="Rectangle 33"/>
          <p:cNvSpPr>
            <a:spLocks noChangeArrowheads="1"/>
          </p:cNvSpPr>
          <p:nvPr/>
        </p:nvSpPr>
        <p:spPr bwMode="auto">
          <a:xfrm>
            <a:off x="698500" y="1247775"/>
            <a:ext cx="79676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complex plane thus has poles on the real axis at the wavenumbers of the surface waves.</a:t>
            </a:r>
          </a:p>
        </p:txBody>
      </p:sp>
      <p:graphicFrame>
        <p:nvGraphicFramePr>
          <p:cNvPr id="12290" name="Object 40"/>
          <p:cNvGraphicFramePr>
            <a:graphicFrameLocks noChangeAspect="1"/>
          </p:cNvGraphicFramePr>
          <p:nvPr/>
        </p:nvGraphicFramePr>
        <p:xfrm>
          <a:off x="6197600" y="2657475"/>
          <a:ext cx="1536700" cy="542925"/>
        </p:xfrm>
        <a:graphic>
          <a:graphicData uri="http://schemas.openxmlformats.org/presentationml/2006/ole">
            <p:oleObj spid="_x0000_s12290" name="Equation" r:id="rId11" imgW="863280" imgH="304560" progId="Equation.DSMT4">
              <p:embed/>
            </p:oleObj>
          </a:graphicData>
        </a:graphic>
      </p:graphicFrame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E919DD-CBD3-4399-B283-132AE07FF54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7460" name="Rectangle 36"/>
          <p:cNvSpPr>
            <a:spLocks noChangeArrowheads="1"/>
          </p:cNvSpPr>
          <p:nvPr/>
        </p:nvSpPr>
        <p:spPr bwMode="auto">
          <a:xfrm>
            <a:off x="1920875" y="193675"/>
            <a:ext cx="52879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Path of Integration</a:t>
            </a:r>
          </a:p>
        </p:txBody>
      </p:sp>
      <p:sp>
        <p:nvSpPr>
          <p:cNvPr id="13332" name="Rectangle 38"/>
          <p:cNvSpPr>
            <a:spLocks noChangeArrowheads="1"/>
          </p:cNvSpPr>
          <p:nvPr/>
        </p:nvSpPr>
        <p:spPr bwMode="auto">
          <a:xfrm>
            <a:off x="609600" y="904875"/>
            <a:ext cx="5605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 path avoids the poles by going above them.</a:t>
            </a:r>
          </a:p>
        </p:txBody>
      </p:sp>
      <p:sp>
        <p:nvSpPr>
          <p:cNvPr id="13336" name="Text Box 65"/>
          <p:cNvSpPr txBox="1">
            <a:spLocks noChangeArrowheads="1"/>
          </p:cNvSpPr>
          <p:nvPr/>
        </p:nvSpPr>
        <p:spPr bwMode="auto">
          <a:xfrm>
            <a:off x="606425" y="4354513"/>
            <a:ext cx="1428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Lossy </a:t>
            </a:r>
            <a:r>
              <a:rPr lang="en-US" dirty="0"/>
              <a:t>case</a:t>
            </a:r>
          </a:p>
        </p:txBody>
      </p:sp>
      <p:sp>
        <p:nvSpPr>
          <p:cNvPr id="13337" name="Text Box 66"/>
          <p:cNvSpPr txBox="1">
            <a:spLocks noChangeArrowheads="1"/>
          </p:cNvSpPr>
          <p:nvPr/>
        </p:nvSpPr>
        <p:spPr bwMode="auto">
          <a:xfrm>
            <a:off x="5527675" y="4150178"/>
            <a:ext cx="3121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 dirty="0"/>
              <a:t>This path can be used for numerical computation.</a:t>
            </a: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E919DD-CBD3-4399-B283-132AE07FF54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606425" y="1612900"/>
            <a:ext cx="6742113" cy="2108200"/>
            <a:chOff x="606425" y="1612900"/>
            <a:chExt cx="6742113" cy="2108200"/>
          </a:xfrm>
        </p:grpSpPr>
        <p:sp>
          <p:nvSpPr>
            <p:cNvPr id="13349" name="Line 40"/>
            <p:cNvSpPr>
              <a:spLocks noChangeShapeType="1"/>
            </p:cNvSpPr>
            <p:nvPr/>
          </p:nvSpPr>
          <p:spPr bwMode="auto">
            <a:xfrm flipH="1" flipV="1">
              <a:off x="3033713" y="2060575"/>
              <a:ext cx="0" cy="1660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Line 41"/>
            <p:cNvSpPr>
              <a:spLocks noChangeShapeType="1"/>
            </p:cNvSpPr>
            <p:nvPr/>
          </p:nvSpPr>
          <p:spPr bwMode="auto">
            <a:xfrm rot="5400000" flipH="1" flipV="1">
              <a:off x="3944938" y="552450"/>
              <a:ext cx="0" cy="508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21" name="Object 42"/>
            <p:cNvGraphicFramePr>
              <a:graphicFrameLocks noChangeAspect="1"/>
            </p:cNvGraphicFramePr>
            <p:nvPr/>
          </p:nvGraphicFramePr>
          <p:xfrm>
            <a:off x="6670675" y="2886075"/>
            <a:ext cx="677863" cy="407988"/>
          </p:xfrm>
          <a:graphic>
            <a:graphicData uri="http://schemas.openxmlformats.org/presentationml/2006/ole">
              <p:oleObj spid="_x0000_s13321" name="Equation" r:id="rId3" imgW="342720" imgH="228600" progId="Equation.DSMT4">
                <p:embed/>
              </p:oleObj>
            </a:graphicData>
          </a:graphic>
        </p:graphicFrame>
        <p:graphicFrame>
          <p:nvGraphicFramePr>
            <p:cNvPr id="13322" name="Object 43"/>
            <p:cNvGraphicFramePr>
              <a:graphicFrameLocks noChangeAspect="1"/>
            </p:cNvGraphicFramePr>
            <p:nvPr/>
          </p:nvGraphicFramePr>
          <p:xfrm>
            <a:off x="2735263" y="1612900"/>
            <a:ext cx="666750" cy="403225"/>
          </p:xfrm>
          <a:graphic>
            <a:graphicData uri="http://schemas.openxmlformats.org/presentationml/2006/ole">
              <p:oleObj spid="_x0000_s13322" name="Equation" r:id="rId4" imgW="342720" imgH="228600" progId="Equation.DSMT4">
                <p:embed/>
              </p:oleObj>
            </a:graphicData>
          </a:graphic>
        </p:graphicFrame>
        <p:sp>
          <p:nvSpPr>
            <p:cNvPr id="13351" name="Line 44"/>
            <p:cNvSpPr>
              <a:spLocks noChangeShapeType="1"/>
            </p:cNvSpPr>
            <p:nvPr/>
          </p:nvSpPr>
          <p:spPr bwMode="auto">
            <a:xfrm flipH="1">
              <a:off x="3702050" y="3009900"/>
              <a:ext cx="0" cy="150813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Line 45"/>
            <p:cNvSpPr>
              <a:spLocks noChangeShapeType="1"/>
            </p:cNvSpPr>
            <p:nvPr/>
          </p:nvSpPr>
          <p:spPr bwMode="auto">
            <a:xfrm flipH="1">
              <a:off x="4979988" y="3009900"/>
              <a:ext cx="0" cy="150813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23" name="Object 46"/>
            <p:cNvGraphicFramePr>
              <a:graphicFrameLocks noChangeAspect="1"/>
            </p:cNvGraphicFramePr>
            <p:nvPr/>
          </p:nvGraphicFramePr>
          <p:xfrm>
            <a:off x="3375025" y="3141663"/>
            <a:ext cx="327025" cy="407988"/>
          </p:xfrm>
          <a:graphic>
            <a:graphicData uri="http://schemas.openxmlformats.org/presentationml/2006/ole">
              <p:oleObj spid="_x0000_s13323" name="Equation" r:id="rId5" imgW="164880" imgH="228600" progId="Equation.DSMT4">
                <p:embed/>
              </p:oleObj>
            </a:graphicData>
          </a:graphic>
        </p:graphicFrame>
        <p:graphicFrame>
          <p:nvGraphicFramePr>
            <p:cNvPr id="13324" name="Object 47"/>
            <p:cNvGraphicFramePr>
              <a:graphicFrameLocks noChangeAspect="1"/>
            </p:cNvGraphicFramePr>
            <p:nvPr/>
          </p:nvGraphicFramePr>
          <p:xfrm>
            <a:off x="4962525" y="3144838"/>
            <a:ext cx="301625" cy="407988"/>
          </p:xfrm>
          <a:graphic>
            <a:graphicData uri="http://schemas.openxmlformats.org/presentationml/2006/ole">
              <p:oleObj spid="_x0000_s13324" name="Equation" r:id="rId6" imgW="152280" imgH="228600" progId="Equation.DSMT4">
                <p:embed/>
              </p:oleObj>
            </a:graphicData>
          </a:graphic>
        </p:graphicFrame>
        <p:graphicFrame>
          <p:nvGraphicFramePr>
            <p:cNvPr id="13325" name="Object 48"/>
            <p:cNvGraphicFramePr>
              <a:graphicFrameLocks noChangeAspect="1"/>
            </p:cNvGraphicFramePr>
            <p:nvPr/>
          </p:nvGraphicFramePr>
          <p:xfrm>
            <a:off x="5534025" y="2620963"/>
            <a:ext cx="293688" cy="309563"/>
          </p:xfrm>
          <a:graphic>
            <a:graphicData uri="http://schemas.openxmlformats.org/presentationml/2006/ole">
              <p:oleObj spid="_x0000_s13325" name="Equation" r:id="rId7" imgW="152280" imgH="177480" progId="Equation.DSMT4">
                <p:embed/>
              </p:oleObj>
            </a:graphicData>
          </a:graphic>
        </p:graphicFrame>
        <p:sp>
          <p:nvSpPr>
            <p:cNvPr id="13353" name="Oval 49"/>
            <p:cNvSpPr>
              <a:spLocks noChangeArrowheads="1"/>
            </p:cNvSpPr>
            <p:nvPr/>
          </p:nvSpPr>
          <p:spPr bwMode="auto">
            <a:xfrm>
              <a:off x="2976563" y="3035300"/>
              <a:ext cx="114300" cy="984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4" name="Line 53"/>
            <p:cNvSpPr>
              <a:spLocks noChangeShapeType="1"/>
            </p:cNvSpPr>
            <p:nvPr/>
          </p:nvSpPr>
          <p:spPr bwMode="auto">
            <a:xfrm>
              <a:off x="3033713" y="3100388"/>
              <a:ext cx="22701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Line 55"/>
            <p:cNvSpPr>
              <a:spLocks noChangeShapeType="1"/>
            </p:cNvSpPr>
            <p:nvPr/>
          </p:nvSpPr>
          <p:spPr bwMode="auto">
            <a:xfrm flipV="1">
              <a:off x="5294313" y="3098800"/>
              <a:ext cx="8540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Line 56"/>
            <p:cNvSpPr>
              <a:spLocks noChangeShapeType="1"/>
            </p:cNvSpPr>
            <p:nvPr/>
          </p:nvSpPr>
          <p:spPr bwMode="auto">
            <a:xfrm>
              <a:off x="4558352" y="3097213"/>
              <a:ext cx="28034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Text Box 60"/>
            <p:cNvSpPr txBox="1">
              <a:spLocks noChangeArrowheads="1"/>
            </p:cNvSpPr>
            <p:nvPr/>
          </p:nvSpPr>
          <p:spPr bwMode="auto">
            <a:xfrm>
              <a:off x="3997325" y="2943225"/>
              <a:ext cx="379413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sym typeface="Symbol" pitchFamily="18" charset="2"/>
                </a:rPr>
                <a:t></a:t>
              </a:r>
            </a:p>
          </p:txBody>
        </p:sp>
        <p:sp>
          <p:nvSpPr>
            <p:cNvPr id="13335" name="Text Box 64"/>
            <p:cNvSpPr txBox="1">
              <a:spLocks noChangeArrowheads="1"/>
            </p:cNvSpPr>
            <p:nvPr/>
          </p:nvSpPr>
          <p:spPr bwMode="auto">
            <a:xfrm>
              <a:off x="606425" y="2119313"/>
              <a:ext cx="14285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 smtClean="0"/>
                <a:t>Lossy </a:t>
              </a:r>
              <a:r>
                <a:rPr lang="en-US" dirty="0"/>
                <a:t>case</a:t>
              </a:r>
            </a:p>
          </p:txBody>
        </p:sp>
        <p:graphicFrame>
          <p:nvGraphicFramePr>
            <p:cNvPr id="47" name="Object 14"/>
            <p:cNvGraphicFramePr>
              <a:graphicFrameLocks noChangeAspect="1"/>
            </p:cNvGraphicFramePr>
            <p:nvPr/>
          </p:nvGraphicFramePr>
          <p:xfrm>
            <a:off x="4213937" y="3346947"/>
            <a:ext cx="467246" cy="368300"/>
          </p:xfrm>
          <a:graphic>
            <a:graphicData uri="http://schemas.openxmlformats.org/presentationml/2006/ole">
              <p:oleObj spid="_x0000_s13326" name="Equation" r:id="rId8" imgW="304560" imgH="241200" progId="Equation.DSMT4">
                <p:embed/>
              </p:oleObj>
            </a:graphicData>
          </a:graphic>
        </p:graphicFrame>
      </p:grpSp>
      <p:grpSp>
        <p:nvGrpSpPr>
          <p:cNvPr id="50" name="Group 49"/>
          <p:cNvGrpSpPr/>
          <p:nvPr/>
        </p:nvGrpSpPr>
        <p:grpSpPr>
          <a:xfrm>
            <a:off x="1403350" y="4038600"/>
            <a:ext cx="5911851" cy="2092299"/>
            <a:chOff x="1403350" y="4038600"/>
            <a:chExt cx="5911851" cy="2092299"/>
          </a:xfrm>
        </p:grpSpPr>
        <p:sp>
          <p:nvSpPr>
            <p:cNvPr id="13338" name="Line 11"/>
            <p:cNvSpPr>
              <a:spLocks noChangeShapeType="1"/>
            </p:cNvSpPr>
            <p:nvPr/>
          </p:nvSpPr>
          <p:spPr bwMode="auto">
            <a:xfrm flipV="1">
              <a:off x="3021013" y="4486275"/>
              <a:ext cx="12700" cy="15081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Line 12"/>
            <p:cNvSpPr>
              <a:spLocks noChangeShapeType="1"/>
            </p:cNvSpPr>
            <p:nvPr/>
          </p:nvSpPr>
          <p:spPr bwMode="auto">
            <a:xfrm rot="5400000" flipH="1" flipV="1">
              <a:off x="3944938" y="2978150"/>
              <a:ext cx="0" cy="5083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14" name="Object 13"/>
            <p:cNvGraphicFramePr>
              <a:graphicFrameLocks noChangeAspect="1"/>
            </p:cNvGraphicFramePr>
            <p:nvPr/>
          </p:nvGraphicFramePr>
          <p:xfrm>
            <a:off x="6637338" y="5322888"/>
            <a:ext cx="677863" cy="407988"/>
          </p:xfrm>
          <a:graphic>
            <a:graphicData uri="http://schemas.openxmlformats.org/presentationml/2006/ole">
              <p:oleObj spid="_x0000_s13314" name="Equation" r:id="rId9" imgW="342720" imgH="228600" progId="Equation.DSMT4">
                <p:embed/>
              </p:oleObj>
            </a:graphicData>
          </a:graphic>
        </p:graphicFrame>
        <p:graphicFrame>
          <p:nvGraphicFramePr>
            <p:cNvPr id="13315" name="Object 14"/>
            <p:cNvGraphicFramePr>
              <a:graphicFrameLocks noChangeAspect="1"/>
            </p:cNvGraphicFramePr>
            <p:nvPr/>
          </p:nvGraphicFramePr>
          <p:xfrm>
            <a:off x="2735263" y="4038600"/>
            <a:ext cx="666750" cy="403225"/>
          </p:xfrm>
          <a:graphic>
            <a:graphicData uri="http://schemas.openxmlformats.org/presentationml/2006/ole">
              <p:oleObj spid="_x0000_s13315" name="Equation" r:id="rId10" imgW="342720" imgH="228600" progId="Equation.DSMT4">
                <p:embed/>
              </p:oleObj>
            </a:graphicData>
          </a:graphic>
        </p:graphicFrame>
        <p:sp>
          <p:nvSpPr>
            <p:cNvPr id="13340" name="Line 15"/>
            <p:cNvSpPr>
              <a:spLocks noChangeShapeType="1"/>
            </p:cNvSpPr>
            <p:nvPr/>
          </p:nvSpPr>
          <p:spPr bwMode="auto">
            <a:xfrm flipH="1">
              <a:off x="3702050" y="5435600"/>
              <a:ext cx="0" cy="150813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Line 16"/>
            <p:cNvSpPr>
              <a:spLocks noChangeShapeType="1"/>
            </p:cNvSpPr>
            <p:nvPr/>
          </p:nvSpPr>
          <p:spPr bwMode="auto">
            <a:xfrm flipH="1">
              <a:off x="4979988" y="5435600"/>
              <a:ext cx="0" cy="150813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16" name="Object 17"/>
            <p:cNvGraphicFramePr>
              <a:graphicFrameLocks noChangeAspect="1"/>
            </p:cNvGraphicFramePr>
            <p:nvPr/>
          </p:nvGraphicFramePr>
          <p:xfrm>
            <a:off x="3324225" y="5541963"/>
            <a:ext cx="327025" cy="407988"/>
          </p:xfrm>
          <a:graphic>
            <a:graphicData uri="http://schemas.openxmlformats.org/presentationml/2006/ole">
              <p:oleObj spid="_x0000_s13316" name="Equation" r:id="rId11" imgW="164880" imgH="228600" progId="Equation.DSMT4">
                <p:embed/>
              </p:oleObj>
            </a:graphicData>
          </a:graphic>
        </p:graphicFrame>
        <p:graphicFrame>
          <p:nvGraphicFramePr>
            <p:cNvPr id="13317" name="Object 18"/>
            <p:cNvGraphicFramePr>
              <a:graphicFrameLocks noChangeAspect="1"/>
            </p:cNvGraphicFramePr>
            <p:nvPr/>
          </p:nvGraphicFramePr>
          <p:xfrm>
            <a:off x="4962525" y="5570538"/>
            <a:ext cx="301625" cy="407988"/>
          </p:xfrm>
          <a:graphic>
            <a:graphicData uri="http://schemas.openxmlformats.org/presentationml/2006/ole">
              <p:oleObj spid="_x0000_s13317" name="Equation" r:id="rId12" imgW="152280" imgH="228600" progId="Equation.DSMT4">
                <p:embed/>
              </p:oleObj>
            </a:graphicData>
          </a:graphic>
        </p:graphicFrame>
        <p:graphicFrame>
          <p:nvGraphicFramePr>
            <p:cNvPr id="13318" name="Object 23"/>
            <p:cNvGraphicFramePr>
              <a:graphicFrameLocks noChangeAspect="1"/>
            </p:cNvGraphicFramePr>
            <p:nvPr/>
          </p:nvGraphicFramePr>
          <p:xfrm>
            <a:off x="5534025" y="5046663"/>
            <a:ext cx="293688" cy="309563"/>
          </p:xfrm>
          <a:graphic>
            <a:graphicData uri="http://schemas.openxmlformats.org/presentationml/2006/ole">
              <p:oleObj spid="_x0000_s13318" name="Equation" r:id="rId13" imgW="152280" imgH="177480" progId="Equation.DSMT4">
                <p:embed/>
              </p:oleObj>
            </a:graphicData>
          </a:graphic>
        </p:graphicFrame>
        <p:sp>
          <p:nvSpPr>
            <p:cNvPr id="13342" name="Oval 25"/>
            <p:cNvSpPr>
              <a:spLocks noChangeArrowheads="1"/>
            </p:cNvSpPr>
            <p:nvPr/>
          </p:nvSpPr>
          <p:spPr bwMode="auto">
            <a:xfrm>
              <a:off x="2976563" y="5440363"/>
              <a:ext cx="114300" cy="9842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3" name="Line 28"/>
            <p:cNvSpPr>
              <a:spLocks noChangeShapeType="1"/>
            </p:cNvSpPr>
            <p:nvPr/>
          </p:nvSpPr>
          <p:spPr bwMode="auto">
            <a:xfrm flipV="1">
              <a:off x="3044825" y="5184775"/>
              <a:ext cx="0" cy="3063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29"/>
            <p:cNvSpPr>
              <a:spLocks noChangeShapeType="1"/>
            </p:cNvSpPr>
            <p:nvPr/>
          </p:nvSpPr>
          <p:spPr bwMode="auto">
            <a:xfrm>
              <a:off x="3033713" y="5195888"/>
              <a:ext cx="22701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Line 30"/>
            <p:cNvSpPr>
              <a:spLocks noChangeShapeType="1"/>
            </p:cNvSpPr>
            <p:nvPr/>
          </p:nvSpPr>
          <p:spPr bwMode="auto">
            <a:xfrm>
              <a:off x="5292725" y="5195888"/>
              <a:ext cx="0" cy="31591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Line 31"/>
            <p:cNvSpPr>
              <a:spLocks noChangeShapeType="1"/>
            </p:cNvSpPr>
            <p:nvPr/>
          </p:nvSpPr>
          <p:spPr bwMode="auto">
            <a:xfrm flipV="1">
              <a:off x="5283200" y="5524500"/>
              <a:ext cx="85407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Line 32"/>
            <p:cNvSpPr>
              <a:spLocks noChangeShapeType="1"/>
            </p:cNvSpPr>
            <p:nvPr/>
          </p:nvSpPr>
          <p:spPr bwMode="auto">
            <a:xfrm>
              <a:off x="4679950" y="5195888"/>
              <a:ext cx="32385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19" name="Object 33"/>
            <p:cNvGraphicFramePr>
              <a:graphicFrameLocks noChangeAspect="1"/>
            </p:cNvGraphicFramePr>
            <p:nvPr/>
          </p:nvGraphicFramePr>
          <p:xfrm>
            <a:off x="2603500" y="5129213"/>
            <a:ext cx="339725" cy="400050"/>
          </p:xfrm>
          <a:graphic>
            <a:graphicData uri="http://schemas.openxmlformats.org/presentationml/2006/ole">
              <p:oleObj spid="_x0000_s13319" name="Equation" r:id="rId14" imgW="177480" imgH="228600" progId="Equation.DSMT4">
                <p:embed/>
              </p:oleObj>
            </a:graphicData>
          </a:graphic>
        </p:graphicFrame>
        <p:graphicFrame>
          <p:nvGraphicFramePr>
            <p:cNvPr id="13320" name="Object 34"/>
            <p:cNvGraphicFramePr>
              <a:graphicFrameLocks noChangeAspect="1"/>
            </p:cNvGraphicFramePr>
            <p:nvPr/>
          </p:nvGraphicFramePr>
          <p:xfrm>
            <a:off x="4033838" y="4767263"/>
            <a:ext cx="368300" cy="396875"/>
          </p:xfrm>
          <a:graphic>
            <a:graphicData uri="http://schemas.openxmlformats.org/presentationml/2006/ole">
              <p:oleObj spid="_x0000_s13320" name="Equation" r:id="rId15" imgW="190440" imgH="228600" progId="Equation.DSMT4">
                <p:embed/>
              </p:oleObj>
            </a:graphicData>
          </a:graphic>
        </p:graphicFrame>
        <p:sp>
          <p:nvSpPr>
            <p:cNvPr id="13348" name="Text Box 61"/>
            <p:cNvSpPr txBox="1">
              <a:spLocks noChangeArrowheads="1"/>
            </p:cNvSpPr>
            <p:nvPr/>
          </p:nvSpPr>
          <p:spPr bwMode="auto">
            <a:xfrm>
              <a:off x="3971925" y="5394325"/>
              <a:ext cx="379413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sym typeface="Symbol" pitchFamily="18" charset="2"/>
                </a:rPr>
                <a:t></a:t>
              </a:r>
            </a:p>
          </p:txBody>
        </p:sp>
        <p:graphicFrame>
          <p:nvGraphicFramePr>
            <p:cNvPr id="49" name="Object 14"/>
            <p:cNvGraphicFramePr>
              <a:graphicFrameLocks noChangeAspect="1"/>
            </p:cNvGraphicFramePr>
            <p:nvPr/>
          </p:nvGraphicFramePr>
          <p:xfrm>
            <a:off x="4282176" y="5786648"/>
            <a:ext cx="436736" cy="344251"/>
          </p:xfrm>
          <a:graphic>
            <a:graphicData uri="http://schemas.openxmlformats.org/presentationml/2006/ole">
              <p:oleObj spid="_x0000_s13327" name="Equation" r:id="rId16" imgW="304560" imgH="2412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2" name="Rectangle 7"/>
          <p:cNvSpPr>
            <a:spLocks noChangeArrowheads="1"/>
          </p:cNvSpPr>
          <p:nvPr/>
        </p:nvSpPr>
        <p:spPr bwMode="auto">
          <a:xfrm>
            <a:off x="596900" y="1336675"/>
            <a:ext cx="5605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 path avoids the poles by going above them.</a:t>
            </a:r>
          </a:p>
        </p:txBody>
      </p:sp>
      <p:sp>
        <p:nvSpPr>
          <p:cNvPr id="14353" name="Text Box 44"/>
          <p:cNvSpPr txBox="1">
            <a:spLocks noChangeArrowheads="1"/>
          </p:cNvSpPr>
          <p:nvPr/>
        </p:nvSpPr>
        <p:spPr bwMode="auto">
          <a:xfrm>
            <a:off x="784225" y="2716213"/>
            <a:ext cx="17491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Lossless </a:t>
            </a:r>
            <a:r>
              <a:rPr lang="en-US" dirty="0"/>
              <a:t>case</a:t>
            </a:r>
          </a:p>
        </p:txBody>
      </p:sp>
      <p:grpSp>
        <p:nvGrpSpPr>
          <p:cNvPr id="14354" name="Group 65"/>
          <p:cNvGrpSpPr>
            <a:grpSpLocks/>
          </p:cNvGrpSpPr>
          <p:nvPr/>
        </p:nvGrpSpPr>
        <p:grpSpPr bwMode="auto">
          <a:xfrm>
            <a:off x="1944008" y="2525486"/>
            <a:ext cx="5911850" cy="1955800"/>
            <a:chOff x="1036" y="2000"/>
            <a:chExt cx="3724" cy="1232"/>
          </a:xfrm>
        </p:grpSpPr>
        <p:sp>
          <p:nvSpPr>
            <p:cNvPr id="14358" name="Line 47"/>
            <p:cNvSpPr>
              <a:spLocks noChangeShapeType="1"/>
            </p:cNvSpPr>
            <p:nvPr/>
          </p:nvSpPr>
          <p:spPr bwMode="auto">
            <a:xfrm flipV="1">
              <a:off x="2055" y="2282"/>
              <a:ext cx="8" cy="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48"/>
            <p:cNvSpPr>
              <a:spLocks noChangeShapeType="1"/>
            </p:cNvSpPr>
            <p:nvPr/>
          </p:nvSpPr>
          <p:spPr bwMode="auto">
            <a:xfrm rot="5400000" flipH="1" flipV="1">
              <a:off x="2637" y="1325"/>
              <a:ext cx="0" cy="3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4340" name="Object 49"/>
            <p:cNvGraphicFramePr>
              <a:graphicFrameLocks noChangeAspect="1"/>
            </p:cNvGraphicFramePr>
            <p:nvPr/>
          </p:nvGraphicFramePr>
          <p:xfrm>
            <a:off x="4333" y="2795"/>
            <a:ext cx="427" cy="257"/>
          </p:xfrm>
          <a:graphic>
            <a:graphicData uri="http://schemas.openxmlformats.org/presentationml/2006/ole">
              <p:oleObj spid="_x0000_s14340" name="Equation" r:id="rId3" imgW="342720" imgH="228600" progId="Equation.DSMT4">
                <p:embed/>
              </p:oleObj>
            </a:graphicData>
          </a:graphic>
        </p:graphicFrame>
        <p:graphicFrame>
          <p:nvGraphicFramePr>
            <p:cNvPr id="14341" name="Object 50"/>
            <p:cNvGraphicFramePr>
              <a:graphicFrameLocks noChangeAspect="1"/>
            </p:cNvGraphicFramePr>
            <p:nvPr/>
          </p:nvGraphicFramePr>
          <p:xfrm>
            <a:off x="1875" y="2000"/>
            <a:ext cx="420" cy="254"/>
          </p:xfrm>
          <a:graphic>
            <a:graphicData uri="http://schemas.openxmlformats.org/presentationml/2006/ole">
              <p:oleObj spid="_x0000_s14341" name="Equation" r:id="rId4" imgW="342720" imgH="228600" progId="Equation.DSMT4">
                <p:embed/>
              </p:oleObj>
            </a:graphicData>
          </a:graphic>
        </p:graphicFrame>
        <p:sp>
          <p:nvSpPr>
            <p:cNvPr id="14360" name="Line 51"/>
            <p:cNvSpPr>
              <a:spLocks noChangeShapeType="1"/>
            </p:cNvSpPr>
            <p:nvPr/>
          </p:nvSpPr>
          <p:spPr bwMode="auto">
            <a:xfrm flipH="1">
              <a:off x="2484" y="2880"/>
              <a:ext cx="0" cy="95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52"/>
            <p:cNvSpPr>
              <a:spLocks noChangeShapeType="1"/>
            </p:cNvSpPr>
            <p:nvPr/>
          </p:nvSpPr>
          <p:spPr bwMode="auto">
            <a:xfrm flipH="1">
              <a:off x="3289" y="2880"/>
              <a:ext cx="0" cy="95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4342" name="Object 53"/>
            <p:cNvGraphicFramePr>
              <a:graphicFrameLocks noChangeAspect="1"/>
            </p:cNvGraphicFramePr>
            <p:nvPr/>
          </p:nvGraphicFramePr>
          <p:xfrm>
            <a:off x="2246" y="2947"/>
            <a:ext cx="206" cy="257"/>
          </p:xfrm>
          <a:graphic>
            <a:graphicData uri="http://schemas.openxmlformats.org/presentationml/2006/ole">
              <p:oleObj spid="_x0000_s14342" name="Equation" r:id="rId5" imgW="164880" imgH="228600" progId="Equation.DSMT4">
                <p:embed/>
              </p:oleObj>
            </a:graphicData>
          </a:graphic>
        </p:graphicFrame>
        <p:graphicFrame>
          <p:nvGraphicFramePr>
            <p:cNvPr id="14343" name="Object 54"/>
            <p:cNvGraphicFramePr>
              <a:graphicFrameLocks noChangeAspect="1"/>
            </p:cNvGraphicFramePr>
            <p:nvPr/>
          </p:nvGraphicFramePr>
          <p:xfrm>
            <a:off x="3278" y="2965"/>
            <a:ext cx="190" cy="257"/>
          </p:xfrm>
          <a:graphic>
            <a:graphicData uri="http://schemas.openxmlformats.org/presentationml/2006/ole">
              <p:oleObj spid="_x0000_s14343" name="Equation" r:id="rId6" imgW="152280" imgH="228600" progId="Equation.DSMT4">
                <p:embed/>
              </p:oleObj>
            </a:graphicData>
          </a:graphic>
        </p:graphicFrame>
        <p:graphicFrame>
          <p:nvGraphicFramePr>
            <p:cNvPr id="14344" name="Object 55"/>
            <p:cNvGraphicFramePr>
              <a:graphicFrameLocks noChangeAspect="1"/>
            </p:cNvGraphicFramePr>
            <p:nvPr/>
          </p:nvGraphicFramePr>
          <p:xfrm>
            <a:off x="3638" y="2635"/>
            <a:ext cx="185" cy="195"/>
          </p:xfrm>
          <a:graphic>
            <a:graphicData uri="http://schemas.openxmlformats.org/presentationml/2006/ole">
              <p:oleObj spid="_x0000_s14344" name="Equation" r:id="rId7" imgW="152280" imgH="177480" progId="Equation.DSMT4">
                <p:embed/>
              </p:oleObj>
            </a:graphicData>
          </a:graphic>
        </p:graphicFrame>
        <p:sp>
          <p:nvSpPr>
            <p:cNvPr id="14362" name="Oval 56"/>
            <p:cNvSpPr>
              <a:spLocks noChangeArrowheads="1"/>
            </p:cNvSpPr>
            <p:nvPr/>
          </p:nvSpPr>
          <p:spPr bwMode="auto">
            <a:xfrm>
              <a:off x="2027" y="2883"/>
              <a:ext cx="72" cy="6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3" name="Line 57"/>
            <p:cNvSpPr>
              <a:spLocks noChangeShapeType="1"/>
            </p:cNvSpPr>
            <p:nvPr/>
          </p:nvSpPr>
          <p:spPr bwMode="auto">
            <a:xfrm flipV="1">
              <a:off x="2070" y="2722"/>
              <a:ext cx="0" cy="19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58"/>
            <p:cNvSpPr>
              <a:spLocks noChangeShapeType="1"/>
            </p:cNvSpPr>
            <p:nvPr/>
          </p:nvSpPr>
          <p:spPr bwMode="auto">
            <a:xfrm>
              <a:off x="2063" y="2729"/>
              <a:ext cx="143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5" name="Line 59"/>
            <p:cNvSpPr>
              <a:spLocks noChangeShapeType="1"/>
            </p:cNvSpPr>
            <p:nvPr/>
          </p:nvSpPr>
          <p:spPr bwMode="auto">
            <a:xfrm>
              <a:off x="3493" y="2729"/>
              <a:ext cx="0" cy="19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60"/>
            <p:cNvSpPr>
              <a:spLocks noChangeShapeType="1"/>
            </p:cNvSpPr>
            <p:nvPr/>
          </p:nvSpPr>
          <p:spPr bwMode="auto">
            <a:xfrm flipV="1">
              <a:off x="3487" y="2936"/>
              <a:ext cx="53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61"/>
            <p:cNvSpPr>
              <a:spLocks noChangeShapeType="1"/>
            </p:cNvSpPr>
            <p:nvPr/>
          </p:nvSpPr>
          <p:spPr bwMode="auto">
            <a:xfrm>
              <a:off x="3100" y="2729"/>
              <a:ext cx="204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4345" name="Object 62"/>
            <p:cNvGraphicFramePr>
              <a:graphicFrameLocks noChangeAspect="1"/>
            </p:cNvGraphicFramePr>
            <p:nvPr/>
          </p:nvGraphicFramePr>
          <p:xfrm>
            <a:off x="1792" y="2687"/>
            <a:ext cx="214" cy="252"/>
          </p:xfrm>
          <a:graphic>
            <a:graphicData uri="http://schemas.openxmlformats.org/presentationml/2006/ole">
              <p:oleObj spid="_x0000_s14345" name="Equation" r:id="rId8" imgW="177480" imgH="228600" progId="Equation.DSMT4">
                <p:embed/>
              </p:oleObj>
            </a:graphicData>
          </a:graphic>
        </p:graphicFrame>
        <p:graphicFrame>
          <p:nvGraphicFramePr>
            <p:cNvPr id="14346" name="Object 63"/>
            <p:cNvGraphicFramePr>
              <a:graphicFrameLocks noChangeAspect="1"/>
            </p:cNvGraphicFramePr>
            <p:nvPr/>
          </p:nvGraphicFramePr>
          <p:xfrm>
            <a:off x="2693" y="2459"/>
            <a:ext cx="232" cy="250"/>
          </p:xfrm>
          <a:graphic>
            <a:graphicData uri="http://schemas.openxmlformats.org/presentationml/2006/ole">
              <p:oleObj spid="_x0000_s14346" name="Equation" r:id="rId9" imgW="190440" imgH="228600" progId="Equation.DSMT4">
                <p:embed/>
              </p:oleObj>
            </a:graphicData>
          </a:graphic>
        </p:graphicFrame>
        <p:sp>
          <p:nvSpPr>
            <p:cNvPr id="14368" name="Text Box 64"/>
            <p:cNvSpPr txBox="1">
              <a:spLocks noChangeArrowheads="1"/>
            </p:cNvSpPr>
            <p:nvPr/>
          </p:nvSpPr>
          <p:spPr bwMode="auto">
            <a:xfrm>
              <a:off x="2654" y="2734"/>
              <a:ext cx="2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solidFill>
                    <a:srgbClr val="FF0000"/>
                  </a:solidFill>
                  <a:sym typeface="Symbol" pitchFamily="18" charset="2"/>
                </a:rPr>
                <a:t></a:t>
              </a:r>
            </a:p>
          </p:txBody>
        </p:sp>
      </p:grpSp>
      <p:graphicFrame>
        <p:nvGraphicFramePr>
          <p:cNvPr id="14338" name="Object 66"/>
          <p:cNvGraphicFramePr>
            <a:graphicFrameLocks noChangeAspect="1"/>
          </p:cNvGraphicFramePr>
          <p:nvPr/>
        </p:nvGraphicFramePr>
        <p:xfrm>
          <a:off x="565381" y="5041900"/>
          <a:ext cx="1298575" cy="400050"/>
        </p:xfrm>
        <a:graphic>
          <a:graphicData uri="http://schemas.openxmlformats.org/presentationml/2006/ole">
            <p:oleObj spid="_x0000_s14338" name="Equation" r:id="rId10" imgW="749160" imgH="228600" progId="Equation.DSMT4">
              <p:embed/>
            </p:oleObj>
          </a:graphicData>
        </a:graphic>
      </p:graphicFrame>
      <p:sp>
        <p:nvSpPr>
          <p:cNvPr id="14355" name="Text Box 67"/>
          <p:cNvSpPr txBox="1">
            <a:spLocks noChangeArrowheads="1"/>
          </p:cNvSpPr>
          <p:nvPr/>
        </p:nvSpPr>
        <p:spPr bwMode="auto">
          <a:xfrm>
            <a:off x="314325" y="6130925"/>
            <a:ext cx="182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(typical choices)</a:t>
            </a:r>
          </a:p>
        </p:txBody>
      </p:sp>
      <p:graphicFrame>
        <p:nvGraphicFramePr>
          <p:cNvPr id="14339" name="Object 68"/>
          <p:cNvGraphicFramePr>
            <a:graphicFrameLocks noChangeAspect="1"/>
          </p:cNvGraphicFramePr>
          <p:nvPr/>
        </p:nvGraphicFramePr>
        <p:xfrm>
          <a:off x="533631" y="5543550"/>
          <a:ext cx="1311275" cy="449263"/>
        </p:xfrm>
        <a:graphic>
          <a:graphicData uri="http://schemas.openxmlformats.org/presentationml/2006/ole">
            <p:oleObj spid="_x0000_s14339" name="Equation" r:id="rId11" imgW="749160" imgH="253800" progId="Equation.DSMT4">
              <p:embed/>
            </p:oleObj>
          </a:graphicData>
        </a:graphic>
      </p:graphicFrame>
      <p:sp>
        <p:nvSpPr>
          <p:cNvPr id="14356" name="Text Box 69"/>
          <p:cNvSpPr txBox="1">
            <a:spLocks noChangeArrowheads="1"/>
          </p:cNvSpPr>
          <p:nvPr/>
        </p:nvSpPr>
        <p:spPr bwMode="auto">
          <a:xfrm>
            <a:off x="2834367" y="5325156"/>
            <a:ext cx="528955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0" dirty="0"/>
              <a:t>Practical note: If </a:t>
            </a:r>
            <a:r>
              <a:rPr lang="en-US" sz="1600" b="0" i="1" dirty="0" err="1">
                <a:latin typeface="Times New Roman" pitchFamily="18" charset="0"/>
              </a:rPr>
              <a:t>h</a:t>
            </a:r>
            <a:r>
              <a:rPr lang="en-US" sz="1600" b="0" i="1" baseline="-25000" dirty="0" err="1">
                <a:latin typeface="Times New Roman" pitchFamily="18" charset="0"/>
              </a:rPr>
              <a:t>R</a:t>
            </a:r>
            <a:r>
              <a:rPr lang="en-US" sz="1600" b="0" dirty="0"/>
              <a:t> is too small, we are too close to the pole. If </a:t>
            </a:r>
            <a:r>
              <a:rPr lang="en-US" sz="1600" b="0" i="1" dirty="0" err="1">
                <a:latin typeface="Times New Roman" pitchFamily="18" charset="0"/>
              </a:rPr>
              <a:t>h</a:t>
            </a:r>
            <a:r>
              <a:rPr lang="en-US" sz="1600" b="0" i="1" baseline="-25000" dirty="0" err="1">
                <a:latin typeface="Times New Roman" pitchFamily="18" charset="0"/>
              </a:rPr>
              <a:t>R</a:t>
            </a:r>
            <a:r>
              <a:rPr lang="en-US" sz="1600" dirty="0"/>
              <a:t> </a:t>
            </a:r>
            <a:r>
              <a:rPr lang="en-US" sz="1600" b="0" dirty="0"/>
              <a:t>is too large, there is too much round-off error due to exponential growth in the sin and cos functions.</a:t>
            </a:r>
          </a:p>
        </p:txBody>
      </p:sp>
      <p:sp>
        <p:nvSpPr>
          <p:cNvPr id="488518" name="Rectangle 70"/>
          <p:cNvSpPr>
            <a:spLocks noChangeArrowheads="1"/>
          </p:cNvSpPr>
          <p:nvPr/>
        </p:nvSpPr>
        <p:spPr bwMode="auto">
          <a:xfrm>
            <a:off x="1585232" y="211818"/>
            <a:ext cx="60118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Path of Integration (cont.)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E919DD-CBD3-4399-B283-132AE07FF54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2" name="Object 26"/>
          <p:cNvGraphicFramePr>
            <a:graphicFrameLocks noChangeAspect="1"/>
          </p:cNvGraphicFramePr>
          <p:nvPr/>
        </p:nvGraphicFramePr>
        <p:xfrm>
          <a:off x="2017051" y="1610971"/>
          <a:ext cx="4547524" cy="1404709"/>
        </p:xfrm>
        <a:graphic>
          <a:graphicData uri="http://schemas.openxmlformats.org/presentationml/2006/ole">
            <p:oleObj spid="_x0000_s15362" name="Equation" r:id="rId3" imgW="2374560" imgH="736560" progId="Equation.DSMT4">
              <p:embed/>
            </p:oleObj>
          </a:graphicData>
        </a:graphic>
      </p:graphicFrame>
      <p:graphicFrame>
        <p:nvGraphicFramePr>
          <p:cNvPr id="15363" name="Object 27"/>
          <p:cNvGraphicFramePr>
            <a:graphicFrameLocks noChangeAspect="1"/>
          </p:cNvGraphicFramePr>
          <p:nvPr/>
        </p:nvGraphicFramePr>
        <p:xfrm>
          <a:off x="1825084" y="3725839"/>
          <a:ext cx="1673414" cy="1026090"/>
        </p:xfrm>
        <a:graphic>
          <a:graphicData uri="http://schemas.openxmlformats.org/presentationml/2006/ole">
            <p:oleObj spid="_x0000_s15363" name="Equation" r:id="rId4" imgW="1041120" imgH="634680" progId="Equation.DSMT4">
              <p:embed/>
            </p:oleObj>
          </a:graphicData>
        </a:graphic>
      </p:graphicFrame>
      <p:sp>
        <p:nvSpPr>
          <p:cNvPr id="15370" name="Rectangle 28"/>
          <p:cNvSpPr>
            <a:spLocks noChangeArrowheads="1"/>
          </p:cNvSpPr>
          <p:nvPr/>
        </p:nvSpPr>
        <p:spPr bwMode="auto">
          <a:xfrm>
            <a:off x="4686631" y="5581937"/>
            <a:ext cx="10454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FF0000"/>
                </a:solidFill>
              </a:rPr>
              <a:t>changes</a:t>
            </a:r>
          </a:p>
        </p:txBody>
      </p:sp>
      <p:graphicFrame>
        <p:nvGraphicFramePr>
          <p:cNvPr id="15364" name="Object 29"/>
          <p:cNvGraphicFramePr>
            <a:graphicFrameLocks noChangeAspect="1"/>
          </p:cNvGraphicFramePr>
          <p:nvPr/>
        </p:nvGraphicFramePr>
        <p:xfrm>
          <a:off x="1092200" y="5422900"/>
          <a:ext cx="3506788" cy="574675"/>
        </p:xfrm>
        <a:graphic>
          <a:graphicData uri="http://schemas.openxmlformats.org/presentationml/2006/ole">
            <p:oleObj spid="_x0000_s15364" name="Equation" r:id="rId5" imgW="1447560" imgH="241200" progId="Equation.DSMT4">
              <p:embed/>
            </p:oleObj>
          </a:graphicData>
        </a:graphic>
      </p:graphicFrame>
      <p:sp>
        <p:nvSpPr>
          <p:cNvPr id="461854" name="Rectangle 30"/>
          <p:cNvSpPr>
            <a:spLocks noChangeArrowheads="1"/>
          </p:cNvSpPr>
          <p:nvPr/>
        </p:nvSpPr>
        <p:spPr bwMode="auto">
          <a:xfrm>
            <a:off x="2503488" y="230188"/>
            <a:ext cx="39624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Branch Points</a:t>
            </a:r>
          </a:p>
        </p:txBody>
      </p:sp>
      <p:sp>
        <p:nvSpPr>
          <p:cNvPr id="15372" name="Rectangle 31"/>
          <p:cNvSpPr>
            <a:spLocks noChangeArrowheads="1"/>
          </p:cNvSpPr>
          <p:nvPr/>
        </p:nvSpPr>
        <p:spPr bwMode="auto">
          <a:xfrm>
            <a:off x="500063" y="1074738"/>
            <a:ext cx="79676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To explain why we have branch points, consider the TM function:</a:t>
            </a:r>
          </a:p>
        </p:txBody>
      </p:sp>
      <p:sp>
        <p:nvSpPr>
          <p:cNvPr id="15373" name="Rectangle 32"/>
          <p:cNvSpPr>
            <a:spLocks noChangeArrowheads="1"/>
          </p:cNvSpPr>
          <p:nvPr/>
        </p:nvSpPr>
        <p:spPr bwMode="auto">
          <a:xfrm>
            <a:off x="1572759" y="3179535"/>
            <a:ext cx="5445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with</a:t>
            </a:r>
          </a:p>
        </p:txBody>
      </p:sp>
      <p:sp>
        <p:nvSpPr>
          <p:cNvPr id="15374" name="Rectangle 33"/>
          <p:cNvSpPr>
            <a:spLocks noChangeArrowheads="1"/>
          </p:cNvSpPr>
          <p:nvPr/>
        </p:nvSpPr>
        <p:spPr bwMode="auto">
          <a:xfrm>
            <a:off x="744538" y="5581650"/>
            <a:ext cx="279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If  </a:t>
            </a:r>
          </a:p>
        </p:txBody>
      </p:sp>
      <p:sp>
        <p:nvSpPr>
          <p:cNvPr id="15375" name="TextBox 15"/>
          <p:cNvSpPr txBox="1">
            <a:spLocks noChangeArrowheads="1"/>
          </p:cNvSpPr>
          <p:nvPr/>
        </p:nvSpPr>
        <p:spPr bwMode="auto">
          <a:xfrm>
            <a:off x="4207084" y="3897521"/>
            <a:ext cx="4568371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/>
              <a:t>Note: There are no branch cuts </a:t>
            </a:r>
            <a:r>
              <a:rPr lang="en-US" b="0" dirty="0" smtClean="0"/>
              <a:t>for </a:t>
            </a:r>
            <a:r>
              <a:rPr lang="en-US" b="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0" i="1" baseline="-250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baseline="-25000" dirty="0"/>
              <a:t>1</a:t>
            </a:r>
            <a:r>
              <a:rPr lang="en-US" b="0" dirty="0"/>
              <a:t> </a:t>
            </a:r>
            <a:endParaRPr lang="en-US" b="0" dirty="0" smtClean="0"/>
          </a:p>
          <a:p>
            <a:pPr algn="ctr"/>
            <a:r>
              <a:rPr lang="en-US" b="0" dirty="0" smtClean="0"/>
              <a:t>(</a:t>
            </a:r>
            <a:r>
              <a:rPr lang="en-US" b="0" dirty="0"/>
              <a:t>the function </a:t>
            </a:r>
            <a:r>
              <a:rPr lang="en-US" b="0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="0" i="1" baseline="30000" dirty="0" err="1">
                <a:latin typeface="Times New Roman" pitchFamily="18" charset="0"/>
                <a:cs typeface="Times New Roman" pitchFamily="18" charset="0"/>
              </a:rPr>
              <a:t>TM</a:t>
            </a:r>
            <a:r>
              <a:rPr lang="en-US" b="0" dirty="0"/>
              <a:t> is an even function of </a:t>
            </a:r>
            <a:r>
              <a:rPr lang="en-US" b="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b="0" i="1" baseline="-250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0" dirty="0"/>
              <a:t>).</a:t>
            </a:r>
          </a:p>
        </p:txBody>
      </p:sp>
      <p:sp>
        <p:nvSpPr>
          <p:cNvPr id="15376" name="TextBox 15"/>
          <p:cNvSpPr txBox="1">
            <a:spLocks noChangeArrowheads="1"/>
          </p:cNvSpPr>
          <p:nvPr/>
        </p:nvSpPr>
        <p:spPr bwMode="auto">
          <a:xfrm>
            <a:off x="5794375" y="5518150"/>
            <a:ext cx="3287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(We need branch cuts for </a:t>
            </a:r>
            <a:r>
              <a:rPr lang="en-US" b="0" i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0" i="1" baseline="-2500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baseline="-25000"/>
              <a:t>0</a:t>
            </a:r>
            <a:r>
              <a:rPr lang="en-US" b="0"/>
              <a:t>.)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E919DD-CBD3-4399-B283-132AE07FF54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6" name="Object 11"/>
          <p:cNvGraphicFramePr>
            <a:graphicFrameLocks noChangeAspect="1"/>
          </p:cNvGraphicFramePr>
          <p:nvPr/>
        </p:nvGraphicFramePr>
        <p:xfrm>
          <a:off x="614363" y="1106488"/>
          <a:ext cx="3663950" cy="2108200"/>
        </p:xfrm>
        <a:graphic>
          <a:graphicData uri="http://schemas.openxmlformats.org/presentationml/2006/ole">
            <p:oleObj spid="_x0000_s16386" name="Equation" r:id="rId3" imgW="2057400" imgH="1193760" progId="Equation.DSMT4">
              <p:embed/>
            </p:oleObj>
          </a:graphicData>
        </a:graphic>
      </p:graphicFrame>
      <p:sp>
        <p:nvSpPr>
          <p:cNvPr id="462876" name="Rectangle 28"/>
          <p:cNvSpPr>
            <a:spLocks noChangeArrowheads="1"/>
          </p:cNvSpPr>
          <p:nvPr/>
        </p:nvSpPr>
        <p:spPr bwMode="auto">
          <a:xfrm>
            <a:off x="1709738" y="244475"/>
            <a:ext cx="600233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Branch Points (cont.)</a:t>
            </a:r>
          </a:p>
        </p:txBody>
      </p:sp>
      <p:sp>
        <p:nvSpPr>
          <p:cNvPr id="16400" name="Text Box 29"/>
          <p:cNvSpPr txBox="1">
            <a:spLocks noChangeArrowheads="1"/>
          </p:cNvSpPr>
          <p:nvPr/>
        </p:nvSpPr>
        <p:spPr bwMode="auto">
          <a:xfrm>
            <a:off x="4817156" y="1671184"/>
            <a:ext cx="3224212" cy="946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 dirty="0"/>
              <a:t>Note: The representation of the square root of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–1</a:t>
            </a:r>
            <a:r>
              <a:rPr lang="en-US" b="0" dirty="0"/>
              <a:t> as 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000" b="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0" i="1" dirty="0">
                <a:latin typeface="Times New Roman" pitchFamily="18" charset="0"/>
              </a:rPr>
              <a:t> </a:t>
            </a:r>
            <a:r>
              <a:rPr lang="en-US" b="0" dirty="0"/>
              <a:t>is arbitrary here.</a:t>
            </a:r>
          </a:p>
        </p:txBody>
      </p:sp>
      <p:grpSp>
        <p:nvGrpSpPr>
          <p:cNvPr id="16401" name="Group 42"/>
          <p:cNvGrpSpPr>
            <a:grpSpLocks/>
          </p:cNvGrpSpPr>
          <p:nvPr/>
        </p:nvGrpSpPr>
        <p:grpSpPr bwMode="auto">
          <a:xfrm>
            <a:off x="1319213" y="3632200"/>
            <a:ext cx="6305550" cy="2914650"/>
            <a:chOff x="1047" y="2120"/>
            <a:chExt cx="3972" cy="1836"/>
          </a:xfrm>
        </p:grpSpPr>
        <p:sp>
          <p:nvSpPr>
            <p:cNvPr id="16402" name="Line 12"/>
            <p:cNvSpPr>
              <a:spLocks noChangeShapeType="1"/>
            </p:cNvSpPr>
            <p:nvPr/>
          </p:nvSpPr>
          <p:spPr bwMode="auto">
            <a:xfrm flipH="1" flipV="1">
              <a:off x="2680" y="2483"/>
              <a:ext cx="0" cy="14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3"/>
            <p:cNvSpPr>
              <a:spLocks noChangeShapeType="1"/>
            </p:cNvSpPr>
            <p:nvPr/>
          </p:nvSpPr>
          <p:spPr bwMode="auto">
            <a:xfrm rot="5400000" flipH="1" flipV="1">
              <a:off x="2708" y="1612"/>
              <a:ext cx="0" cy="33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6387" name="Object 14"/>
            <p:cNvGraphicFramePr>
              <a:graphicFrameLocks noChangeAspect="1"/>
            </p:cNvGraphicFramePr>
            <p:nvPr/>
          </p:nvGraphicFramePr>
          <p:xfrm>
            <a:off x="4548" y="3093"/>
            <a:ext cx="471" cy="312"/>
          </p:xfrm>
          <a:graphic>
            <a:graphicData uri="http://schemas.openxmlformats.org/presentationml/2006/ole">
              <p:oleObj spid="_x0000_s16387" name="Equation" r:id="rId4" imgW="342720" imgH="228600" progId="Equation.DSMT4">
                <p:embed/>
              </p:oleObj>
            </a:graphicData>
          </a:graphic>
        </p:graphicFrame>
        <p:graphicFrame>
          <p:nvGraphicFramePr>
            <p:cNvPr id="16388" name="Object 15"/>
            <p:cNvGraphicFramePr>
              <a:graphicFrameLocks noChangeAspect="1"/>
            </p:cNvGraphicFramePr>
            <p:nvPr/>
          </p:nvGraphicFramePr>
          <p:xfrm>
            <a:off x="2448" y="2120"/>
            <a:ext cx="463" cy="308"/>
          </p:xfrm>
          <a:graphic>
            <a:graphicData uri="http://schemas.openxmlformats.org/presentationml/2006/ole">
              <p:oleObj spid="_x0000_s16388" name="Equation" r:id="rId5" imgW="342720" imgH="228600" progId="Equation.DSMT4">
                <p:embed/>
              </p:oleObj>
            </a:graphicData>
          </a:graphic>
        </p:graphicFrame>
        <p:sp>
          <p:nvSpPr>
            <p:cNvPr id="16404" name="Line 16"/>
            <p:cNvSpPr>
              <a:spLocks noChangeShapeType="1"/>
            </p:cNvSpPr>
            <p:nvPr/>
          </p:nvSpPr>
          <p:spPr bwMode="auto">
            <a:xfrm flipH="1">
              <a:off x="3144" y="3216"/>
              <a:ext cx="0" cy="116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17"/>
            <p:cNvSpPr>
              <a:spLocks noChangeShapeType="1"/>
            </p:cNvSpPr>
            <p:nvPr/>
          </p:nvSpPr>
          <p:spPr bwMode="auto">
            <a:xfrm flipH="1">
              <a:off x="2232" y="3216"/>
              <a:ext cx="0" cy="116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6389" name="Object 18"/>
            <p:cNvGraphicFramePr>
              <a:graphicFrameLocks noChangeAspect="1"/>
            </p:cNvGraphicFramePr>
            <p:nvPr/>
          </p:nvGraphicFramePr>
          <p:xfrm>
            <a:off x="3200" y="3298"/>
            <a:ext cx="226" cy="312"/>
          </p:xfrm>
          <a:graphic>
            <a:graphicData uri="http://schemas.openxmlformats.org/presentationml/2006/ole">
              <p:oleObj spid="_x0000_s16389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16390" name="Object 19"/>
            <p:cNvGraphicFramePr>
              <a:graphicFrameLocks noChangeAspect="1"/>
            </p:cNvGraphicFramePr>
            <p:nvPr/>
          </p:nvGraphicFramePr>
          <p:xfrm>
            <a:off x="1847" y="3280"/>
            <a:ext cx="348" cy="312"/>
          </p:xfrm>
          <a:graphic>
            <a:graphicData uri="http://schemas.openxmlformats.org/presentationml/2006/ole">
              <p:oleObj spid="_x0000_s16390" name="Equation" r:id="rId7" imgW="253800" imgH="228600" progId="Equation.DSMT4">
                <p:embed/>
              </p:oleObj>
            </a:graphicData>
          </a:graphic>
        </p:graphicFrame>
        <p:sp>
          <p:nvSpPr>
            <p:cNvPr id="16406" name="Oval 22"/>
            <p:cNvSpPr>
              <a:spLocks noChangeArrowheads="1"/>
            </p:cNvSpPr>
            <p:nvPr/>
          </p:nvSpPr>
          <p:spPr bwMode="auto">
            <a:xfrm>
              <a:off x="2192" y="3236"/>
              <a:ext cx="80" cy="76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7" name="Oval 23"/>
            <p:cNvSpPr>
              <a:spLocks noChangeArrowheads="1"/>
            </p:cNvSpPr>
            <p:nvPr/>
          </p:nvSpPr>
          <p:spPr bwMode="auto">
            <a:xfrm>
              <a:off x="3104" y="3236"/>
              <a:ext cx="80" cy="76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8" name="Oval 31"/>
            <p:cNvSpPr>
              <a:spLocks noChangeArrowheads="1"/>
            </p:cNvSpPr>
            <p:nvPr/>
          </p:nvSpPr>
          <p:spPr bwMode="auto">
            <a:xfrm>
              <a:off x="3473" y="2805"/>
              <a:ext cx="58" cy="5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Line 32"/>
            <p:cNvSpPr>
              <a:spLocks noChangeShapeType="1"/>
            </p:cNvSpPr>
            <p:nvPr/>
          </p:nvSpPr>
          <p:spPr bwMode="auto">
            <a:xfrm flipH="1">
              <a:off x="3139" y="2855"/>
              <a:ext cx="350" cy="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33"/>
            <p:cNvSpPr>
              <a:spLocks noChangeShapeType="1"/>
            </p:cNvSpPr>
            <p:nvPr/>
          </p:nvSpPr>
          <p:spPr bwMode="auto">
            <a:xfrm flipH="1">
              <a:off x="2237" y="2846"/>
              <a:ext cx="1244" cy="4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6391" name="Object 34"/>
            <p:cNvGraphicFramePr>
              <a:graphicFrameLocks noChangeAspect="1"/>
            </p:cNvGraphicFramePr>
            <p:nvPr/>
          </p:nvGraphicFramePr>
          <p:xfrm>
            <a:off x="3438" y="2963"/>
            <a:ext cx="470" cy="255"/>
          </p:xfrm>
          <a:graphic>
            <a:graphicData uri="http://schemas.openxmlformats.org/presentationml/2006/ole">
              <p:oleObj spid="_x0000_s16391" name="Equation" r:id="rId8" imgW="419040" imgH="228600" progId="Equation.DSMT4">
                <p:embed/>
              </p:oleObj>
            </a:graphicData>
          </a:graphic>
        </p:graphicFrame>
        <p:graphicFrame>
          <p:nvGraphicFramePr>
            <p:cNvPr id="16392" name="Object 35"/>
            <p:cNvGraphicFramePr>
              <a:graphicFrameLocks noChangeAspect="1"/>
            </p:cNvGraphicFramePr>
            <p:nvPr/>
          </p:nvGraphicFramePr>
          <p:xfrm>
            <a:off x="3625" y="2534"/>
            <a:ext cx="204" cy="304"/>
          </p:xfrm>
          <a:graphic>
            <a:graphicData uri="http://schemas.openxmlformats.org/presentationml/2006/ole">
              <p:oleObj spid="_x0000_s16392" name="Equation" r:id="rId9" imgW="152280" imgH="228600" progId="Equation.DSMT4">
                <p:embed/>
              </p:oleObj>
            </a:graphicData>
          </a:graphic>
        </p:graphicFrame>
        <p:graphicFrame>
          <p:nvGraphicFramePr>
            <p:cNvPr id="16393" name="Object 36"/>
            <p:cNvGraphicFramePr>
              <a:graphicFrameLocks noChangeAspect="1"/>
            </p:cNvGraphicFramePr>
            <p:nvPr/>
          </p:nvGraphicFramePr>
          <p:xfrm>
            <a:off x="2705" y="2627"/>
            <a:ext cx="713" cy="284"/>
          </p:xfrm>
          <a:graphic>
            <a:graphicData uri="http://schemas.openxmlformats.org/presentationml/2006/ole">
              <p:oleObj spid="_x0000_s16393" name="Equation" r:id="rId10" imgW="634680" imgH="253800" progId="Equation.DSMT4">
                <p:embed/>
              </p:oleObj>
            </a:graphicData>
          </a:graphic>
        </p:graphicFrame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E919DD-CBD3-4399-B283-132AE07FF54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Rectangle 10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0" name="Rectangle 10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1" name="Rectangle 10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2" name="Rectangle 10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0" name="Object 1030"/>
          <p:cNvGraphicFramePr>
            <a:graphicFrameLocks noChangeAspect="1"/>
          </p:cNvGraphicFramePr>
          <p:nvPr/>
        </p:nvGraphicFramePr>
        <p:xfrm>
          <a:off x="2219325" y="1111250"/>
          <a:ext cx="4524375" cy="1076325"/>
        </p:xfrm>
        <a:graphic>
          <a:graphicData uri="http://schemas.openxmlformats.org/presentationml/2006/ole">
            <p:oleObj spid="_x0000_s17410" name="Equation" r:id="rId3" imgW="2539800" imgH="609480" progId="Equation.DSMT4">
              <p:embed/>
            </p:oleObj>
          </a:graphicData>
        </a:graphic>
      </p:graphicFrame>
      <p:sp>
        <p:nvSpPr>
          <p:cNvPr id="476167" name="Rectangle 1031"/>
          <p:cNvSpPr>
            <a:spLocks noChangeArrowheads="1"/>
          </p:cNvSpPr>
          <p:nvPr/>
        </p:nvSpPr>
        <p:spPr bwMode="auto">
          <a:xfrm>
            <a:off x="1709738" y="244475"/>
            <a:ext cx="600233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Branch Points (cont.)</a:t>
            </a:r>
          </a:p>
        </p:txBody>
      </p:sp>
      <p:grpSp>
        <p:nvGrpSpPr>
          <p:cNvPr id="17424" name="Group 1062"/>
          <p:cNvGrpSpPr>
            <a:grpSpLocks/>
          </p:cNvGrpSpPr>
          <p:nvPr/>
        </p:nvGrpSpPr>
        <p:grpSpPr bwMode="auto">
          <a:xfrm>
            <a:off x="2168525" y="3186113"/>
            <a:ext cx="6608763" cy="3194050"/>
            <a:chOff x="707" y="1741"/>
            <a:chExt cx="4163" cy="2012"/>
          </a:xfrm>
        </p:grpSpPr>
        <p:sp>
          <p:nvSpPr>
            <p:cNvPr id="17428" name="Line 1036"/>
            <p:cNvSpPr>
              <a:spLocks noChangeShapeType="1"/>
            </p:cNvSpPr>
            <p:nvPr/>
          </p:nvSpPr>
          <p:spPr bwMode="auto">
            <a:xfrm flipH="1" flipV="1">
              <a:off x="2643" y="2167"/>
              <a:ext cx="0" cy="15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1037"/>
            <p:cNvSpPr>
              <a:spLocks noChangeShapeType="1"/>
            </p:cNvSpPr>
            <p:nvPr/>
          </p:nvSpPr>
          <p:spPr bwMode="auto">
            <a:xfrm rot="5400000" flipH="1" flipV="1">
              <a:off x="2479" y="1109"/>
              <a:ext cx="0" cy="3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411" name="Object 1038"/>
            <p:cNvGraphicFramePr>
              <a:graphicFrameLocks noChangeAspect="1"/>
            </p:cNvGraphicFramePr>
            <p:nvPr/>
          </p:nvGraphicFramePr>
          <p:xfrm>
            <a:off x="4422" y="2717"/>
            <a:ext cx="448" cy="285"/>
          </p:xfrm>
          <a:graphic>
            <a:graphicData uri="http://schemas.openxmlformats.org/presentationml/2006/ole">
              <p:oleObj spid="_x0000_s17411" name="Equation" r:id="rId4" imgW="342720" imgH="228600" progId="Equation.DSMT4">
                <p:embed/>
              </p:oleObj>
            </a:graphicData>
          </a:graphic>
        </p:graphicFrame>
        <p:graphicFrame>
          <p:nvGraphicFramePr>
            <p:cNvPr id="17412" name="Object 1039"/>
            <p:cNvGraphicFramePr>
              <a:graphicFrameLocks noChangeAspect="1"/>
            </p:cNvGraphicFramePr>
            <p:nvPr/>
          </p:nvGraphicFramePr>
          <p:xfrm>
            <a:off x="2422" y="1741"/>
            <a:ext cx="441" cy="281"/>
          </p:xfrm>
          <a:graphic>
            <a:graphicData uri="http://schemas.openxmlformats.org/presentationml/2006/ole">
              <p:oleObj spid="_x0000_s17412" name="Equation" r:id="rId5" imgW="342720" imgH="228600" progId="Equation.DSMT4">
                <p:embed/>
              </p:oleObj>
            </a:graphicData>
          </a:graphic>
        </p:graphicFrame>
        <p:sp>
          <p:nvSpPr>
            <p:cNvPr id="17430" name="Line 1040"/>
            <p:cNvSpPr>
              <a:spLocks noChangeShapeType="1"/>
            </p:cNvSpPr>
            <p:nvPr/>
          </p:nvSpPr>
          <p:spPr bwMode="auto">
            <a:xfrm flipH="1">
              <a:off x="3085" y="2829"/>
              <a:ext cx="0" cy="106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1041"/>
            <p:cNvSpPr>
              <a:spLocks noChangeShapeType="1"/>
            </p:cNvSpPr>
            <p:nvPr/>
          </p:nvSpPr>
          <p:spPr bwMode="auto">
            <a:xfrm flipH="1">
              <a:off x="2216" y="2829"/>
              <a:ext cx="0" cy="106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413" name="Object 1042"/>
            <p:cNvGraphicFramePr>
              <a:graphicFrameLocks noChangeAspect="1"/>
            </p:cNvGraphicFramePr>
            <p:nvPr/>
          </p:nvGraphicFramePr>
          <p:xfrm>
            <a:off x="3138" y="2904"/>
            <a:ext cx="215" cy="285"/>
          </p:xfrm>
          <a:graphic>
            <a:graphicData uri="http://schemas.openxmlformats.org/presentationml/2006/ole">
              <p:oleObj spid="_x0000_s17413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17414" name="Object 1043"/>
            <p:cNvGraphicFramePr>
              <a:graphicFrameLocks noChangeAspect="1"/>
            </p:cNvGraphicFramePr>
            <p:nvPr/>
          </p:nvGraphicFramePr>
          <p:xfrm>
            <a:off x="1850" y="2888"/>
            <a:ext cx="331" cy="284"/>
          </p:xfrm>
          <a:graphic>
            <a:graphicData uri="http://schemas.openxmlformats.org/presentationml/2006/ole">
              <p:oleObj spid="_x0000_s17414" name="Equation" r:id="rId7" imgW="253800" imgH="228600" progId="Equation.DSMT4">
                <p:embed/>
              </p:oleObj>
            </a:graphicData>
          </a:graphic>
        </p:graphicFrame>
        <p:sp>
          <p:nvSpPr>
            <p:cNvPr id="17432" name="Freeform 1044"/>
            <p:cNvSpPr>
              <a:spLocks/>
            </p:cNvSpPr>
            <p:nvPr/>
          </p:nvSpPr>
          <p:spPr bwMode="auto">
            <a:xfrm>
              <a:off x="2220" y="2008"/>
              <a:ext cx="43" cy="869"/>
            </a:xfrm>
            <a:custGeom>
              <a:avLst/>
              <a:gdLst>
                <a:gd name="T0" fmla="*/ 0 w 549"/>
                <a:gd name="T1" fmla="*/ 0 h 3008"/>
                <a:gd name="T2" fmla="*/ 0 w 549"/>
                <a:gd name="T3" fmla="*/ 5 h 3008"/>
                <a:gd name="T4" fmla="*/ 0 w 549"/>
                <a:gd name="T5" fmla="*/ 12 h 3008"/>
                <a:gd name="T6" fmla="*/ 0 w 549"/>
                <a:gd name="T7" fmla="*/ 18 h 3008"/>
                <a:gd name="T8" fmla="*/ 0 w 549"/>
                <a:gd name="T9" fmla="*/ 27 h 3008"/>
                <a:gd name="T10" fmla="*/ 0 w 549"/>
                <a:gd name="T11" fmla="*/ 34 h 3008"/>
                <a:gd name="T12" fmla="*/ 0 w 549"/>
                <a:gd name="T13" fmla="*/ 40 h 3008"/>
                <a:gd name="T14" fmla="*/ 0 w 549"/>
                <a:gd name="T15" fmla="*/ 48 h 3008"/>
                <a:gd name="T16" fmla="*/ 0 w 549"/>
                <a:gd name="T17" fmla="*/ 55 h 3008"/>
                <a:gd name="T18" fmla="*/ 0 w 549"/>
                <a:gd name="T19" fmla="*/ 60 h 3008"/>
                <a:gd name="T20" fmla="*/ 0 w 549"/>
                <a:gd name="T21" fmla="*/ 68 h 3008"/>
                <a:gd name="T22" fmla="*/ 0 w 549"/>
                <a:gd name="T23" fmla="*/ 73 h 30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9"/>
                <a:gd name="T37" fmla="*/ 0 h 3008"/>
                <a:gd name="T38" fmla="*/ 549 w 549"/>
                <a:gd name="T39" fmla="*/ 3008 h 30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9" h="3008">
                  <a:moveTo>
                    <a:pt x="468" y="0"/>
                  </a:moveTo>
                  <a:cubicBezTo>
                    <a:pt x="234" y="74"/>
                    <a:pt x="0" y="148"/>
                    <a:pt x="4" y="232"/>
                  </a:cubicBezTo>
                  <a:cubicBezTo>
                    <a:pt x="8" y="316"/>
                    <a:pt x="489" y="417"/>
                    <a:pt x="492" y="504"/>
                  </a:cubicBezTo>
                  <a:cubicBezTo>
                    <a:pt x="495" y="591"/>
                    <a:pt x="11" y="653"/>
                    <a:pt x="20" y="752"/>
                  </a:cubicBezTo>
                  <a:cubicBezTo>
                    <a:pt x="29" y="851"/>
                    <a:pt x="547" y="989"/>
                    <a:pt x="548" y="1096"/>
                  </a:cubicBezTo>
                  <a:cubicBezTo>
                    <a:pt x="549" y="1203"/>
                    <a:pt x="31" y="1296"/>
                    <a:pt x="28" y="1392"/>
                  </a:cubicBezTo>
                  <a:cubicBezTo>
                    <a:pt x="25" y="1488"/>
                    <a:pt x="531" y="1573"/>
                    <a:pt x="532" y="1672"/>
                  </a:cubicBezTo>
                  <a:cubicBezTo>
                    <a:pt x="533" y="1771"/>
                    <a:pt x="35" y="1885"/>
                    <a:pt x="36" y="1984"/>
                  </a:cubicBezTo>
                  <a:cubicBezTo>
                    <a:pt x="37" y="2083"/>
                    <a:pt x="539" y="2177"/>
                    <a:pt x="540" y="2264"/>
                  </a:cubicBezTo>
                  <a:cubicBezTo>
                    <a:pt x="541" y="2351"/>
                    <a:pt x="53" y="2412"/>
                    <a:pt x="44" y="2504"/>
                  </a:cubicBezTo>
                  <a:cubicBezTo>
                    <a:pt x="35" y="2596"/>
                    <a:pt x="479" y="2732"/>
                    <a:pt x="484" y="2816"/>
                  </a:cubicBezTo>
                  <a:cubicBezTo>
                    <a:pt x="489" y="2900"/>
                    <a:pt x="144" y="2976"/>
                    <a:pt x="76" y="3008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Freeform 1045"/>
            <p:cNvSpPr>
              <a:spLocks/>
            </p:cNvSpPr>
            <p:nvPr/>
          </p:nvSpPr>
          <p:spPr bwMode="auto">
            <a:xfrm flipV="1">
              <a:off x="3088" y="2884"/>
              <a:ext cx="43" cy="869"/>
            </a:xfrm>
            <a:custGeom>
              <a:avLst/>
              <a:gdLst>
                <a:gd name="T0" fmla="*/ 0 w 549"/>
                <a:gd name="T1" fmla="*/ 0 h 3008"/>
                <a:gd name="T2" fmla="*/ 0 w 549"/>
                <a:gd name="T3" fmla="*/ 5 h 3008"/>
                <a:gd name="T4" fmla="*/ 0 w 549"/>
                <a:gd name="T5" fmla="*/ 12 h 3008"/>
                <a:gd name="T6" fmla="*/ 0 w 549"/>
                <a:gd name="T7" fmla="*/ 18 h 3008"/>
                <a:gd name="T8" fmla="*/ 0 w 549"/>
                <a:gd name="T9" fmla="*/ 27 h 3008"/>
                <a:gd name="T10" fmla="*/ 0 w 549"/>
                <a:gd name="T11" fmla="*/ 34 h 3008"/>
                <a:gd name="T12" fmla="*/ 0 w 549"/>
                <a:gd name="T13" fmla="*/ 40 h 3008"/>
                <a:gd name="T14" fmla="*/ 0 w 549"/>
                <a:gd name="T15" fmla="*/ 48 h 3008"/>
                <a:gd name="T16" fmla="*/ 0 w 549"/>
                <a:gd name="T17" fmla="*/ 55 h 3008"/>
                <a:gd name="T18" fmla="*/ 0 w 549"/>
                <a:gd name="T19" fmla="*/ 60 h 3008"/>
                <a:gd name="T20" fmla="*/ 0 w 549"/>
                <a:gd name="T21" fmla="*/ 68 h 3008"/>
                <a:gd name="T22" fmla="*/ 0 w 549"/>
                <a:gd name="T23" fmla="*/ 73 h 30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9"/>
                <a:gd name="T37" fmla="*/ 0 h 3008"/>
                <a:gd name="T38" fmla="*/ 549 w 549"/>
                <a:gd name="T39" fmla="*/ 3008 h 30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9" h="3008">
                  <a:moveTo>
                    <a:pt x="468" y="0"/>
                  </a:moveTo>
                  <a:cubicBezTo>
                    <a:pt x="234" y="74"/>
                    <a:pt x="0" y="148"/>
                    <a:pt x="4" y="232"/>
                  </a:cubicBezTo>
                  <a:cubicBezTo>
                    <a:pt x="8" y="316"/>
                    <a:pt x="489" y="417"/>
                    <a:pt x="492" y="504"/>
                  </a:cubicBezTo>
                  <a:cubicBezTo>
                    <a:pt x="495" y="591"/>
                    <a:pt x="11" y="653"/>
                    <a:pt x="20" y="752"/>
                  </a:cubicBezTo>
                  <a:cubicBezTo>
                    <a:pt x="29" y="851"/>
                    <a:pt x="547" y="989"/>
                    <a:pt x="548" y="1096"/>
                  </a:cubicBezTo>
                  <a:cubicBezTo>
                    <a:pt x="549" y="1203"/>
                    <a:pt x="31" y="1296"/>
                    <a:pt x="28" y="1392"/>
                  </a:cubicBezTo>
                  <a:cubicBezTo>
                    <a:pt x="25" y="1488"/>
                    <a:pt x="531" y="1573"/>
                    <a:pt x="532" y="1672"/>
                  </a:cubicBezTo>
                  <a:cubicBezTo>
                    <a:pt x="533" y="1771"/>
                    <a:pt x="35" y="1885"/>
                    <a:pt x="36" y="1984"/>
                  </a:cubicBezTo>
                  <a:cubicBezTo>
                    <a:pt x="37" y="2083"/>
                    <a:pt x="539" y="2177"/>
                    <a:pt x="540" y="2264"/>
                  </a:cubicBezTo>
                  <a:cubicBezTo>
                    <a:pt x="541" y="2351"/>
                    <a:pt x="53" y="2412"/>
                    <a:pt x="44" y="2504"/>
                  </a:cubicBezTo>
                  <a:cubicBezTo>
                    <a:pt x="35" y="2596"/>
                    <a:pt x="479" y="2732"/>
                    <a:pt x="484" y="2816"/>
                  </a:cubicBezTo>
                  <a:cubicBezTo>
                    <a:pt x="489" y="2900"/>
                    <a:pt x="144" y="2976"/>
                    <a:pt x="76" y="3008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Oval 1046"/>
            <p:cNvSpPr>
              <a:spLocks noChangeArrowheads="1"/>
            </p:cNvSpPr>
            <p:nvPr/>
          </p:nvSpPr>
          <p:spPr bwMode="auto">
            <a:xfrm>
              <a:off x="2178" y="2847"/>
              <a:ext cx="76" cy="7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5" name="Oval 1047"/>
            <p:cNvSpPr>
              <a:spLocks noChangeArrowheads="1"/>
            </p:cNvSpPr>
            <p:nvPr/>
          </p:nvSpPr>
          <p:spPr bwMode="auto">
            <a:xfrm>
              <a:off x="3047" y="2847"/>
              <a:ext cx="76" cy="7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Line 1055"/>
            <p:cNvSpPr>
              <a:spLocks noChangeShapeType="1"/>
            </p:cNvSpPr>
            <p:nvPr/>
          </p:nvSpPr>
          <p:spPr bwMode="auto">
            <a:xfrm flipV="1">
              <a:off x="3089" y="2229"/>
              <a:ext cx="475" cy="6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1056"/>
            <p:cNvSpPr>
              <a:spLocks noChangeShapeType="1"/>
            </p:cNvSpPr>
            <p:nvPr/>
          </p:nvSpPr>
          <p:spPr bwMode="auto">
            <a:xfrm flipV="1">
              <a:off x="2212" y="2229"/>
              <a:ext cx="1361" cy="6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Oval 1054"/>
            <p:cNvSpPr>
              <a:spLocks noChangeArrowheads="1"/>
            </p:cNvSpPr>
            <p:nvPr/>
          </p:nvSpPr>
          <p:spPr bwMode="auto">
            <a:xfrm>
              <a:off x="3548" y="2200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7415" name="Object 1057"/>
            <p:cNvGraphicFramePr>
              <a:graphicFrameLocks noChangeAspect="1"/>
            </p:cNvGraphicFramePr>
            <p:nvPr/>
          </p:nvGraphicFramePr>
          <p:xfrm>
            <a:off x="3705" y="1954"/>
            <a:ext cx="221" cy="328"/>
          </p:xfrm>
          <a:graphic>
            <a:graphicData uri="http://schemas.openxmlformats.org/presentationml/2006/ole">
              <p:oleObj spid="_x0000_s17415" name="Equation" r:id="rId8" imgW="152280" imgH="228600" progId="Equation.DSMT4">
                <p:embed/>
              </p:oleObj>
            </a:graphicData>
          </a:graphic>
        </p:graphicFrame>
        <p:graphicFrame>
          <p:nvGraphicFramePr>
            <p:cNvPr id="17416" name="Object 1058"/>
            <p:cNvGraphicFramePr>
              <a:graphicFrameLocks noChangeAspect="1"/>
            </p:cNvGraphicFramePr>
            <p:nvPr/>
          </p:nvGraphicFramePr>
          <p:xfrm>
            <a:off x="3401" y="2517"/>
            <a:ext cx="202" cy="328"/>
          </p:xfrm>
          <a:graphic>
            <a:graphicData uri="http://schemas.openxmlformats.org/presentationml/2006/ole">
              <p:oleObj spid="_x0000_s17416" name="Equation" r:id="rId9" imgW="139680" imgH="228600" progId="Equation.DSMT4">
                <p:embed/>
              </p:oleObj>
            </a:graphicData>
          </a:graphic>
        </p:graphicFrame>
        <p:graphicFrame>
          <p:nvGraphicFramePr>
            <p:cNvPr id="17417" name="Object 1059"/>
            <p:cNvGraphicFramePr>
              <a:graphicFrameLocks noChangeAspect="1"/>
            </p:cNvGraphicFramePr>
            <p:nvPr/>
          </p:nvGraphicFramePr>
          <p:xfrm>
            <a:off x="2720" y="2554"/>
            <a:ext cx="239" cy="328"/>
          </p:xfrm>
          <a:graphic>
            <a:graphicData uri="http://schemas.openxmlformats.org/presentationml/2006/ole">
              <p:oleObj spid="_x0000_s17417" name="Equation" r:id="rId10" imgW="164880" imgH="228600" progId="Equation.DSMT4">
                <p:embed/>
              </p:oleObj>
            </a:graphicData>
          </a:graphic>
        </p:graphicFrame>
        <p:sp>
          <p:nvSpPr>
            <p:cNvPr id="17439" name="Freeform 1060"/>
            <p:cNvSpPr>
              <a:spLocks/>
            </p:cNvSpPr>
            <p:nvPr/>
          </p:nvSpPr>
          <p:spPr bwMode="auto">
            <a:xfrm>
              <a:off x="3208" y="2736"/>
              <a:ext cx="99" cy="136"/>
            </a:xfrm>
            <a:custGeom>
              <a:avLst/>
              <a:gdLst>
                <a:gd name="T0" fmla="*/ 0 w 99"/>
                <a:gd name="T1" fmla="*/ 0 h 136"/>
                <a:gd name="T2" fmla="*/ 52 w 99"/>
                <a:gd name="T3" fmla="*/ 16 h 136"/>
                <a:gd name="T4" fmla="*/ 92 w 99"/>
                <a:gd name="T5" fmla="*/ 72 h 136"/>
                <a:gd name="T6" fmla="*/ 96 w 99"/>
                <a:gd name="T7" fmla="*/ 136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136"/>
                <a:gd name="T14" fmla="*/ 99 w 99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136">
                  <a:moveTo>
                    <a:pt x="0" y="0"/>
                  </a:moveTo>
                  <a:cubicBezTo>
                    <a:pt x="9" y="2"/>
                    <a:pt x="37" y="4"/>
                    <a:pt x="52" y="16"/>
                  </a:cubicBezTo>
                  <a:cubicBezTo>
                    <a:pt x="67" y="28"/>
                    <a:pt x="85" y="52"/>
                    <a:pt x="92" y="72"/>
                  </a:cubicBezTo>
                  <a:cubicBezTo>
                    <a:pt x="99" y="92"/>
                    <a:pt x="95" y="123"/>
                    <a:pt x="96" y="1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Freeform 1061"/>
            <p:cNvSpPr>
              <a:spLocks/>
            </p:cNvSpPr>
            <p:nvPr/>
          </p:nvSpPr>
          <p:spPr bwMode="auto">
            <a:xfrm>
              <a:off x="2508" y="2740"/>
              <a:ext cx="73" cy="140"/>
            </a:xfrm>
            <a:custGeom>
              <a:avLst/>
              <a:gdLst>
                <a:gd name="T0" fmla="*/ 0 w 73"/>
                <a:gd name="T1" fmla="*/ 0 h 140"/>
                <a:gd name="T2" fmla="*/ 40 w 73"/>
                <a:gd name="T3" fmla="*/ 24 h 140"/>
                <a:gd name="T4" fmla="*/ 68 w 73"/>
                <a:gd name="T5" fmla="*/ 68 h 140"/>
                <a:gd name="T6" fmla="*/ 72 w 73"/>
                <a:gd name="T7" fmla="*/ 140 h 1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140"/>
                <a:gd name="T14" fmla="*/ 73 w 73"/>
                <a:gd name="T15" fmla="*/ 140 h 1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140">
                  <a:moveTo>
                    <a:pt x="0" y="0"/>
                  </a:moveTo>
                  <a:cubicBezTo>
                    <a:pt x="7" y="3"/>
                    <a:pt x="29" y="13"/>
                    <a:pt x="40" y="24"/>
                  </a:cubicBezTo>
                  <a:cubicBezTo>
                    <a:pt x="51" y="35"/>
                    <a:pt x="63" y="49"/>
                    <a:pt x="68" y="68"/>
                  </a:cubicBezTo>
                  <a:cubicBezTo>
                    <a:pt x="73" y="87"/>
                    <a:pt x="71" y="125"/>
                    <a:pt x="72" y="1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25" name="Text Box 1063"/>
          <p:cNvSpPr txBox="1">
            <a:spLocks noChangeArrowheads="1"/>
          </p:cNvSpPr>
          <p:nvPr/>
        </p:nvSpPr>
        <p:spPr bwMode="auto">
          <a:xfrm>
            <a:off x="395515" y="3399518"/>
            <a:ext cx="3159125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0" dirty="0"/>
              <a:t>Note: The shape of the branch cuts is arbitrary, but vertical cuts are shown here.</a:t>
            </a:r>
          </a:p>
        </p:txBody>
      </p:sp>
      <p:sp>
        <p:nvSpPr>
          <p:cNvPr id="17426" name="Rectangle 1064"/>
          <p:cNvSpPr>
            <a:spLocks noChangeArrowheads="1"/>
          </p:cNvSpPr>
          <p:nvPr/>
        </p:nvSpPr>
        <p:spPr bwMode="auto">
          <a:xfrm>
            <a:off x="444500" y="2624138"/>
            <a:ext cx="79676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Branch cuts are necessary to prevent the angles from changing by </a:t>
            </a:r>
            <a:r>
              <a:rPr lang="en-US" sz="2000" b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 </a:t>
            </a:r>
            <a:r>
              <a:rPr lang="en-US" sz="2000" b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7427" name="Text Box 1063"/>
          <p:cNvSpPr txBox="1">
            <a:spLocks noChangeArrowheads="1"/>
          </p:cNvSpPr>
          <p:nvPr/>
        </p:nvSpPr>
        <p:spPr bwMode="auto">
          <a:xfrm>
            <a:off x="201613" y="5756275"/>
            <a:ext cx="452913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0" dirty="0"/>
              <a:t>Note: The branch cuts should not cross the real axis when there is loss in the air (the integrand must be continuous).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E919DD-CBD3-4399-B283-132AE07FF54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760663" y="220663"/>
            <a:ext cx="318293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47713" y="1082675"/>
            <a:ext cx="762635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b="0" dirty="0">
                <a:solidFill>
                  <a:srgbClr val="0000FF"/>
                </a:solidFill>
              </a:rPr>
              <a:t>In this set of notes we apply the SDI method to investigate the fields produced by a patch current.</a:t>
            </a:r>
          </a:p>
        </p:txBody>
      </p:sp>
      <p:sp>
        <p:nvSpPr>
          <p:cNvPr id="28681" name="Text Box 49"/>
          <p:cNvSpPr txBox="1">
            <a:spLocks noChangeArrowheads="1"/>
          </p:cNvSpPr>
          <p:nvPr/>
        </p:nvSpPr>
        <p:spPr bwMode="auto">
          <a:xfrm>
            <a:off x="930275" y="2228850"/>
            <a:ext cx="74295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spcAft>
                <a:spcPct val="50000"/>
              </a:spcAft>
              <a:buFont typeface="Wingdings" pitchFamily="2" charset="2"/>
              <a:buChar char="§"/>
            </a:pPr>
            <a:r>
              <a:rPr lang="en-US" sz="2000" b="0"/>
              <a:t>We calculate the field due to a rectangular patch on top of a substrate. </a:t>
            </a:r>
          </a:p>
          <a:p>
            <a:pPr marL="176213" indent="-176213">
              <a:spcAft>
                <a:spcPct val="50000"/>
              </a:spcAft>
              <a:buFont typeface="Wingdings" pitchFamily="2" charset="2"/>
              <a:buChar char="§"/>
            </a:pPr>
            <a:r>
              <a:rPr lang="en-US" sz="2000" b="0"/>
              <a:t> We examine the pole and branch point singularities in the complex plane. </a:t>
            </a:r>
          </a:p>
          <a:p>
            <a:pPr marL="176213" indent="-176213">
              <a:spcAft>
                <a:spcPct val="50000"/>
              </a:spcAft>
              <a:buFont typeface="Wingdings" pitchFamily="2" charset="2"/>
              <a:buChar char="§"/>
            </a:pPr>
            <a:r>
              <a:rPr lang="en-US" sz="2000" b="0"/>
              <a:t> We examine the path of integration in the complex plane.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A1C7F03-EBA2-4218-8AB5-7898569548B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6968" name="Rectangle 24"/>
          <p:cNvSpPr>
            <a:spLocks noChangeArrowheads="1"/>
          </p:cNvSpPr>
          <p:nvPr/>
        </p:nvSpPr>
        <p:spPr bwMode="auto">
          <a:xfrm>
            <a:off x="1600881" y="146504"/>
            <a:ext cx="600233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Branch Points (cont.)</a:t>
            </a:r>
          </a:p>
        </p:txBody>
      </p:sp>
      <p:sp>
        <p:nvSpPr>
          <p:cNvPr id="18451" name="Rectangle 26"/>
          <p:cNvSpPr>
            <a:spLocks noChangeArrowheads="1"/>
          </p:cNvSpPr>
          <p:nvPr/>
        </p:nvSpPr>
        <p:spPr bwMode="auto">
          <a:xfrm>
            <a:off x="406400" y="1638278"/>
            <a:ext cx="7967663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obtain the correct signs for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sz="2400" b="0" i="1" baseline="-25000" dirty="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400" b="0" baseline="-25000" dirty="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sz="2000" b="0" dirty="0">
                <a:solidFill>
                  <a:srgbClr val="0000FF"/>
                </a:solidFill>
              </a:rPr>
              <a:t> if we choose the following branches:</a:t>
            </a:r>
          </a:p>
        </p:txBody>
      </p:sp>
      <p:graphicFrame>
        <p:nvGraphicFramePr>
          <p:cNvPr id="18435" name="Object 27"/>
          <p:cNvGraphicFramePr>
            <a:graphicFrameLocks noChangeAspect="1"/>
          </p:cNvGraphicFramePr>
          <p:nvPr/>
        </p:nvGraphicFramePr>
        <p:xfrm>
          <a:off x="1866900" y="2193878"/>
          <a:ext cx="3575050" cy="944563"/>
        </p:xfrm>
        <a:graphic>
          <a:graphicData uri="http://schemas.openxmlformats.org/presentationml/2006/ole">
            <p:oleObj spid="_x0000_s18435" name="Equation" r:id="rId3" imgW="2006280" imgH="533160" progId="Equation.DSMT4">
              <p:embed/>
            </p:oleObj>
          </a:graphicData>
        </a:graphic>
      </p:graphicFrame>
      <p:grpSp>
        <p:nvGrpSpPr>
          <p:cNvPr id="18452" name="Group 49"/>
          <p:cNvGrpSpPr>
            <a:grpSpLocks/>
          </p:cNvGrpSpPr>
          <p:nvPr/>
        </p:nvGrpSpPr>
        <p:grpSpPr bwMode="auto">
          <a:xfrm>
            <a:off x="1122363" y="3473450"/>
            <a:ext cx="6608762" cy="3194050"/>
            <a:chOff x="715" y="2108"/>
            <a:chExt cx="4163" cy="2012"/>
          </a:xfrm>
        </p:grpSpPr>
        <p:sp>
          <p:nvSpPr>
            <p:cNvPr id="18454" name="Line 8"/>
            <p:cNvSpPr>
              <a:spLocks noChangeShapeType="1"/>
            </p:cNvSpPr>
            <p:nvPr/>
          </p:nvSpPr>
          <p:spPr bwMode="auto">
            <a:xfrm flipH="1" flipV="1">
              <a:off x="2651" y="2534"/>
              <a:ext cx="0" cy="15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Line 9"/>
            <p:cNvSpPr>
              <a:spLocks noChangeShapeType="1"/>
            </p:cNvSpPr>
            <p:nvPr/>
          </p:nvSpPr>
          <p:spPr bwMode="auto">
            <a:xfrm rot="5400000" flipH="1" flipV="1">
              <a:off x="2487" y="1476"/>
              <a:ext cx="0" cy="3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37" name="Object 10"/>
            <p:cNvGraphicFramePr>
              <a:graphicFrameLocks noChangeAspect="1"/>
            </p:cNvGraphicFramePr>
            <p:nvPr/>
          </p:nvGraphicFramePr>
          <p:xfrm>
            <a:off x="4430" y="3084"/>
            <a:ext cx="448" cy="285"/>
          </p:xfrm>
          <a:graphic>
            <a:graphicData uri="http://schemas.openxmlformats.org/presentationml/2006/ole">
              <p:oleObj spid="_x0000_s18437" name="Equation" r:id="rId4" imgW="342720" imgH="228600" progId="Equation.DSMT4">
                <p:embed/>
              </p:oleObj>
            </a:graphicData>
          </a:graphic>
        </p:graphicFrame>
        <p:graphicFrame>
          <p:nvGraphicFramePr>
            <p:cNvPr id="18438" name="Object 11"/>
            <p:cNvGraphicFramePr>
              <a:graphicFrameLocks noChangeAspect="1"/>
            </p:cNvGraphicFramePr>
            <p:nvPr/>
          </p:nvGraphicFramePr>
          <p:xfrm>
            <a:off x="2430" y="2108"/>
            <a:ext cx="441" cy="281"/>
          </p:xfrm>
          <a:graphic>
            <a:graphicData uri="http://schemas.openxmlformats.org/presentationml/2006/ole">
              <p:oleObj spid="_x0000_s18438" name="Equation" r:id="rId5" imgW="342720" imgH="228600" progId="Equation.DSMT4">
                <p:embed/>
              </p:oleObj>
            </a:graphicData>
          </a:graphic>
        </p:graphicFrame>
        <p:sp>
          <p:nvSpPr>
            <p:cNvPr id="18456" name="Line 12"/>
            <p:cNvSpPr>
              <a:spLocks noChangeShapeType="1"/>
            </p:cNvSpPr>
            <p:nvPr/>
          </p:nvSpPr>
          <p:spPr bwMode="auto">
            <a:xfrm flipH="1">
              <a:off x="3093" y="3196"/>
              <a:ext cx="0" cy="106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7" name="Line 13"/>
            <p:cNvSpPr>
              <a:spLocks noChangeShapeType="1"/>
            </p:cNvSpPr>
            <p:nvPr/>
          </p:nvSpPr>
          <p:spPr bwMode="auto">
            <a:xfrm flipH="1">
              <a:off x="2224" y="3196"/>
              <a:ext cx="0" cy="106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39" name="Object 14"/>
            <p:cNvGraphicFramePr>
              <a:graphicFrameLocks noChangeAspect="1"/>
            </p:cNvGraphicFramePr>
            <p:nvPr/>
          </p:nvGraphicFramePr>
          <p:xfrm>
            <a:off x="3146" y="3271"/>
            <a:ext cx="215" cy="285"/>
          </p:xfrm>
          <a:graphic>
            <a:graphicData uri="http://schemas.openxmlformats.org/presentationml/2006/ole">
              <p:oleObj spid="_x0000_s18439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18440" name="Object 15"/>
            <p:cNvGraphicFramePr>
              <a:graphicFrameLocks noChangeAspect="1"/>
            </p:cNvGraphicFramePr>
            <p:nvPr/>
          </p:nvGraphicFramePr>
          <p:xfrm>
            <a:off x="1858" y="3255"/>
            <a:ext cx="331" cy="284"/>
          </p:xfrm>
          <a:graphic>
            <a:graphicData uri="http://schemas.openxmlformats.org/presentationml/2006/ole">
              <p:oleObj spid="_x0000_s18440" name="Equation" r:id="rId7" imgW="253800" imgH="228600" progId="Equation.DSMT4">
                <p:embed/>
              </p:oleObj>
            </a:graphicData>
          </a:graphic>
        </p:graphicFrame>
        <p:sp>
          <p:nvSpPr>
            <p:cNvPr id="18458" name="Freeform 16"/>
            <p:cNvSpPr>
              <a:spLocks/>
            </p:cNvSpPr>
            <p:nvPr/>
          </p:nvSpPr>
          <p:spPr bwMode="auto">
            <a:xfrm>
              <a:off x="2228" y="2375"/>
              <a:ext cx="43" cy="869"/>
            </a:xfrm>
            <a:custGeom>
              <a:avLst/>
              <a:gdLst>
                <a:gd name="T0" fmla="*/ 0 w 549"/>
                <a:gd name="T1" fmla="*/ 0 h 3008"/>
                <a:gd name="T2" fmla="*/ 0 w 549"/>
                <a:gd name="T3" fmla="*/ 5 h 3008"/>
                <a:gd name="T4" fmla="*/ 0 w 549"/>
                <a:gd name="T5" fmla="*/ 12 h 3008"/>
                <a:gd name="T6" fmla="*/ 0 w 549"/>
                <a:gd name="T7" fmla="*/ 18 h 3008"/>
                <a:gd name="T8" fmla="*/ 0 w 549"/>
                <a:gd name="T9" fmla="*/ 27 h 3008"/>
                <a:gd name="T10" fmla="*/ 0 w 549"/>
                <a:gd name="T11" fmla="*/ 34 h 3008"/>
                <a:gd name="T12" fmla="*/ 0 w 549"/>
                <a:gd name="T13" fmla="*/ 40 h 3008"/>
                <a:gd name="T14" fmla="*/ 0 w 549"/>
                <a:gd name="T15" fmla="*/ 48 h 3008"/>
                <a:gd name="T16" fmla="*/ 0 w 549"/>
                <a:gd name="T17" fmla="*/ 55 h 3008"/>
                <a:gd name="T18" fmla="*/ 0 w 549"/>
                <a:gd name="T19" fmla="*/ 60 h 3008"/>
                <a:gd name="T20" fmla="*/ 0 w 549"/>
                <a:gd name="T21" fmla="*/ 68 h 3008"/>
                <a:gd name="T22" fmla="*/ 0 w 549"/>
                <a:gd name="T23" fmla="*/ 73 h 30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9"/>
                <a:gd name="T37" fmla="*/ 0 h 3008"/>
                <a:gd name="T38" fmla="*/ 549 w 549"/>
                <a:gd name="T39" fmla="*/ 3008 h 30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9" h="3008">
                  <a:moveTo>
                    <a:pt x="468" y="0"/>
                  </a:moveTo>
                  <a:cubicBezTo>
                    <a:pt x="234" y="74"/>
                    <a:pt x="0" y="148"/>
                    <a:pt x="4" y="232"/>
                  </a:cubicBezTo>
                  <a:cubicBezTo>
                    <a:pt x="8" y="316"/>
                    <a:pt x="489" y="417"/>
                    <a:pt x="492" y="504"/>
                  </a:cubicBezTo>
                  <a:cubicBezTo>
                    <a:pt x="495" y="591"/>
                    <a:pt x="11" y="653"/>
                    <a:pt x="20" y="752"/>
                  </a:cubicBezTo>
                  <a:cubicBezTo>
                    <a:pt x="29" y="851"/>
                    <a:pt x="547" y="989"/>
                    <a:pt x="548" y="1096"/>
                  </a:cubicBezTo>
                  <a:cubicBezTo>
                    <a:pt x="549" y="1203"/>
                    <a:pt x="31" y="1296"/>
                    <a:pt x="28" y="1392"/>
                  </a:cubicBezTo>
                  <a:cubicBezTo>
                    <a:pt x="25" y="1488"/>
                    <a:pt x="531" y="1573"/>
                    <a:pt x="532" y="1672"/>
                  </a:cubicBezTo>
                  <a:cubicBezTo>
                    <a:pt x="533" y="1771"/>
                    <a:pt x="35" y="1885"/>
                    <a:pt x="36" y="1984"/>
                  </a:cubicBezTo>
                  <a:cubicBezTo>
                    <a:pt x="37" y="2083"/>
                    <a:pt x="539" y="2177"/>
                    <a:pt x="540" y="2264"/>
                  </a:cubicBezTo>
                  <a:cubicBezTo>
                    <a:pt x="541" y="2351"/>
                    <a:pt x="53" y="2412"/>
                    <a:pt x="44" y="2504"/>
                  </a:cubicBezTo>
                  <a:cubicBezTo>
                    <a:pt x="35" y="2596"/>
                    <a:pt x="479" y="2732"/>
                    <a:pt x="484" y="2816"/>
                  </a:cubicBezTo>
                  <a:cubicBezTo>
                    <a:pt x="489" y="2900"/>
                    <a:pt x="144" y="2976"/>
                    <a:pt x="76" y="3008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Freeform 17"/>
            <p:cNvSpPr>
              <a:spLocks/>
            </p:cNvSpPr>
            <p:nvPr/>
          </p:nvSpPr>
          <p:spPr bwMode="auto">
            <a:xfrm flipV="1">
              <a:off x="3096" y="3251"/>
              <a:ext cx="43" cy="869"/>
            </a:xfrm>
            <a:custGeom>
              <a:avLst/>
              <a:gdLst>
                <a:gd name="T0" fmla="*/ 0 w 549"/>
                <a:gd name="T1" fmla="*/ 0 h 3008"/>
                <a:gd name="T2" fmla="*/ 0 w 549"/>
                <a:gd name="T3" fmla="*/ 5 h 3008"/>
                <a:gd name="T4" fmla="*/ 0 w 549"/>
                <a:gd name="T5" fmla="*/ 12 h 3008"/>
                <a:gd name="T6" fmla="*/ 0 w 549"/>
                <a:gd name="T7" fmla="*/ 18 h 3008"/>
                <a:gd name="T8" fmla="*/ 0 w 549"/>
                <a:gd name="T9" fmla="*/ 27 h 3008"/>
                <a:gd name="T10" fmla="*/ 0 w 549"/>
                <a:gd name="T11" fmla="*/ 34 h 3008"/>
                <a:gd name="T12" fmla="*/ 0 w 549"/>
                <a:gd name="T13" fmla="*/ 40 h 3008"/>
                <a:gd name="T14" fmla="*/ 0 w 549"/>
                <a:gd name="T15" fmla="*/ 48 h 3008"/>
                <a:gd name="T16" fmla="*/ 0 w 549"/>
                <a:gd name="T17" fmla="*/ 55 h 3008"/>
                <a:gd name="T18" fmla="*/ 0 w 549"/>
                <a:gd name="T19" fmla="*/ 60 h 3008"/>
                <a:gd name="T20" fmla="*/ 0 w 549"/>
                <a:gd name="T21" fmla="*/ 68 h 3008"/>
                <a:gd name="T22" fmla="*/ 0 w 549"/>
                <a:gd name="T23" fmla="*/ 73 h 30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9"/>
                <a:gd name="T37" fmla="*/ 0 h 3008"/>
                <a:gd name="T38" fmla="*/ 549 w 549"/>
                <a:gd name="T39" fmla="*/ 3008 h 30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9" h="3008">
                  <a:moveTo>
                    <a:pt x="468" y="0"/>
                  </a:moveTo>
                  <a:cubicBezTo>
                    <a:pt x="234" y="74"/>
                    <a:pt x="0" y="148"/>
                    <a:pt x="4" y="232"/>
                  </a:cubicBezTo>
                  <a:cubicBezTo>
                    <a:pt x="8" y="316"/>
                    <a:pt x="489" y="417"/>
                    <a:pt x="492" y="504"/>
                  </a:cubicBezTo>
                  <a:cubicBezTo>
                    <a:pt x="495" y="591"/>
                    <a:pt x="11" y="653"/>
                    <a:pt x="20" y="752"/>
                  </a:cubicBezTo>
                  <a:cubicBezTo>
                    <a:pt x="29" y="851"/>
                    <a:pt x="547" y="989"/>
                    <a:pt x="548" y="1096"/>
                  </a:cubicBezTo>
                  <a:cubicBezTo>
                    <a:pt x="549" y="1203"/>
                    <a:pt x="31" y="1296"/>
                    <a:pt x="28" y="1392"/>
                  </a:cubicBezTo>
                  <a:cubicBezTo>
                    <a:pt x="25" y="1488"/>
                    <a:pt x="531" y="1573"/>
                    <a:pt x="532" y="1672"/>
                  </a:cubicBezTo>
                  <a:cubicBezTo>
                    <a:pt x="533" y="1771"/>
                    <a:pt x="35" y="1885"/>
                    <a:pt x="36" y="1984"/>
                  </a:cubicBezTo>
                  <a:cubicBezTo>
                    <a:pt x="37" y="2083"/>
                    <a:pt x="539" y="2177"/>
                    <a:pt x="540" y="2264"/>
                  </a:cubicBezTo>
                  <a:cubicBezTo>
                    <a:pt x="541" y="2351"/>
                    <a:pt x="53" y="2412"/>
                    <a:pt x="44" y="2504"/>
                  </a:cubicBezTo>
                  <a:cubicBezTo>
                    <a:pt x="35" y="2596"/>
                    <a:pt x="479" y="2732"/>
                    <a:pt x="484" y="2816"/>
                  </a:cubicBezTo>
                  <a:cubicBezTo>
                    <a:pt x="489" y="2900"/>
                    <a:pt x="144" y="2976"/>
                    <a:pt x="76" y="3008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Oval 18"/>
            <p:cNvSpPr>
              <a:spLocks noChangeArrowheads="1"/>
            </p:cNvSpPr>
            <p:nvPr/>
          </p:nvSpPr>
          <p:spPr bwMode="auto">
            <a:xfrm>
              <a:off x="2186" y="3214"/>
              <a:ext cx="76" cy="7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1" name="Oval 19"/>
            <p:cNvSpPr>
              <a:spLocks noChangeArrowheads="1"/>
            </p:cNvSpPr>
            <p:nvPr/>
          </p:nvSpPr>
          <p:spPr bwMode="auto">
            <a:xfrm>
              <a:off x="3055" y="3214"/>
              <a:ext cx="76" cy="7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2" name="Line 20"/>
            <p:cNvSpPr>
              <a:spLocks noChangeShapeType="1"/>
            </p:cNvSpPr>
            <p:nvPr/>
          </p:nvSpPr>
          <p:spPr bwMode="auto">
            <a:xfrm flipH="1">
              <a:off x="2841" y="2718"/>
              <a:ext cx="267" cy="5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3" name="Line 21"/>
            <p:cNvSpPr>
              <a:spLocks noChangeShapeType="1"/>
            </p:cNvSpPr>
            <p:nvPr/>
          </p:nvSpPr>
          <p:spPr bwMode="auto">
            <a:xfrm flipH="1">
              <a:off x="3611" y="2725"/>
              <a:ext cx="266" cy="5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41" name="Object 22"/>
            <p:cNvGraphicFramePr>
              <a:graphicFrameLocks noChangeAspect="1"/>
            </p:cNvGraphicFramePr>
            <p:nvPr/>
          </p:nvGraphicFramePr>
          <p:xfrm>
            <a:off x="2781" y="2434"/>
            <a:ext cx="745" cy="308"/>
          </p:xfrm>
          <a:graphic>
            <a:graphicData uri="http://schemas.openxmlformats.org/presentationml/2006/ole">
              <p:oleObj spid="_x0000_s18441" name="Equation" r:id="rId8" imgW="583920" imgH="253800" progId="Equation.DSMT4">
                <p:embed/>
              </p:oleObj>
            </a:graphicData>
          </a:graphic>
        </p:graphicFrame>
        <p:graphicFrame>
          <p:nvGraphicFramePr>
            <p:cNvPr id="18442" name="Object 23"/>
            <p:cNvGraphicFramePr>
              <a:graphicFrameLocks noChangeAspect="1"/>
            </p:cNvGraphicFramePr>
            <p:nvPr/>
          </p:nvGraphicFramePr>
          <p:xfrm>
            <a:off x="3652" y="2449"/>
            <a:ext cx="938" cy="277"/>
          </p:xfrm>
          <a:graphic>
            <a:graphicData uri="http://schemas.openxmlformats.org/presentationml/2006/ole">
              <p:oleObj spid="_x0000_s18442" name="Equation" r:id="rId9" imgW="736560" imgH="228600" progId="Equation.DSMT4">
                <p:embed/>
              </p:oleObj>
            </a:graphicData>
          </a:graphic>
        </p:graphicFrame>
        <p:graphicFrame>
          <p:nvGraphicFramePr>
            <p:cNvPr id="18443" name="Object 46"/>
            <p:cNvGraphicFramePr>
              <a:graphicFrameLocks noChangeAspect="1"/>
            </p:cNvGraphicFramePr>
            <p:nvPr/>
          </p:nvGraphicFramePr>
          <p:xfrm>
            <a:off x="776" y="2486"/>
            <a:ext cx="938" cy="277"/>
          </p:xfrm>
          <a:graphic>
            <a:graphicData uri="http://schemas.openxmlformats.org/presentationml/2006/ole">
              <p:oleObj spid="_x0000_s18443" name="Equation" r:id="rId10" imgW="736560" imgH="228600" progId="Equation.DSMT4">
                <p:embed/>
              </p:oleObj>
            </a:graphicData>
          </a:graphic>
        </p:graphicFrame>
        <p:sp>
          <p:nvSpPr>
            <p:cNvPr id="18464" name="Line 47"/>
            <p:cNvSpPr>
              <a:spLocks noChangeShapeType="1"/>
            </p:cNvSpPr>
            <p:nvPr/>
          </p:nvSpPr>
          <p:spPr bwMode="auto">
            <a:xfrm>
              <a:off x="1302" y="2822"/>
              <a:ext cx="184" cy="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53" name="TextBox 32"/>
          <p:cNvSpPr txBox="1">
            <a:spLocks noChangeArrowheads="1"/>
          </p:cNvSpPr>
          <p:nvPr/>
        </p:nvSpPr>
        <p:spPr bwMode="auto">
          <a:xfrm>
            <a:off x="5961970" y="2166030"/>
            <a:ext cx="2700337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 dirty="0"/>
              <a:t>The wave is then either decaying or outgoing in the air region when we are on the real axis. 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E919DD-CBD3-4399-B283-132AE07FF54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18444" name="Object 1030"/>
          <p:cNvGraphicFramePr>
            <a:graphicFrameLocks noChangeAspect="1"/>
          </p:cNvGraphicFramePr>
          <p:nvPr/>
        </p:nvGraphicFramePr>
        <p:xfrm>
          <a:off x="2255197" y="901866"/>
          <a:ext cx="4479925" cy="538162"/>
        </p:xfrm>
        <a:graphic>
          <a:graphicData uri="http://schemas.openxmlformats.org/presentationml/2006/ole">
            <p:oleObj spid="_x0000_s18444" name="Equation" r:id="rId11" imgW="2514600" imgH="304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Rectangle 10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9" name="Rectangle 10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0" name="Rectangle 10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1" name="Rectangle 10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7191" name="Rectangle 1031"/>
          <p:cNvSpPr>
            <a:spLocks noChangeArrowheads="1"/>
          </p:cNvSpPr>
          <p:nvPr/>
        </p:nvSpPr>
        <p:spPr bwMode="auto">
          <a:xfrm>
            <a:off x="1709738" y="244475"/>
            <a:ext cx="600233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Branch Points (cont.)</a:t>
            </a:r>
          </a:p>
        </p:txBody>
      </p:sp>
      <p:sp>
        <p:nvSpPr>
          <p:cNvPr id="19473" name="Rectangle 1032"/>
          <p:cNvSpPr>
            <a:spLocks noChangeArrowheads="1"/>
          </p:cNvSpPr>
          <p:nvPr/>
        </p:nvSpPr>
        <p:spPr bwMode="auto">
          <a:xfrm>
            <a:off x="342900" y="985838"/>
            <a:ext cx="7967663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 wavenumber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sz="2400" b="0" i="1" baseline="-25000">
                <a:solidFill>
                  <a:srgbClr val="0000FF"/>
                </a:solidFill>
                <a:latin typeface="Times New Roman" pitchFamily="18" charset="0"/>
              </a:rPr>
              <a:t>z</a:t>
            </a:r>
            <a:r>
              <a:rPr lang="en-US" sz="2400" b="0" baseline="-2500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 sz="2000" b="0">
                <a:solidFill>
                  <a:srgbClr val="0000FF"/>
                </a:solidFill>
              </a:rPr>
              <a:t> is then uniquely defined everywhere in the complex plane:</a:t>
            </a:r>
          </a:p>
        </p:txBody>
      </p:sp>
      <p:graphicFrame>
        <p:nvGraphicFramePr>
          <p:cNvPr id="19458" name="Object 1054"/>
          <p:cNvGraphicFramePr>
            <a:graphicFrameLocks noChangeAspect="1"/>
          </p:cNvGraphicFramePr>
          <p:nvPr/>
        </p:nvGraphicFramePr>
        <p:xfrm>
          <a:off x="2115332" y="1885595"/>
          <a:ext cx="4479925" cy="538162"/>
        </p:xfrm>
        <a:graphic>
          <a:graphicData uri="http://schemas.openxmlformats.org/presentationml/2006/ole">
            <p:oleObj spid="_x0000_s19458" name="Equation" r:id="rId3" imgW="2514600" imgH="304560" progId="Equation.DSMT4">
              <p:embed/>
            </p:oleObj>
          </a:graphicData>
        </a:graphic>
      </p:graphicFrame>
      <p:sp>
        <p:nvSpPr>
          <p:cNvPr id="19475" name="TextBox 31"/>
          <p:cNvSpPr txBox="1">
            <a:spLocks noChangeArrowheads="1"/>
          </p:cNvSpPr>
          <p:nvPr/>
        </p:nvSpPr>
        <p:spPr bwMode="auto">
          <a:xfrm>
            <a:off x="1302627" y="3327685"/>
            <a:ext cx="1133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E919DD-CBD3-4399-B283-132AE07FF54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2" name="Object 27"/>
          <p:cNvGraphicFramePr>
            <a:graphicFrameLocks noChangeAspect="1"/>
          </p:cNvGraphicFramePr>
          <p:nvPr/>
        </p:nvGraphicFramePr>
        <p:xfrm>
          <a:off x="6434044" y="2647665"/>
          <a:ext cx="2052319" cy="791855"/>
        </p:xfrm>
        <a:graphic>
          <a:graphicData uri="http://schemas.openxmlformats.org/presentationml/2006/ole">
            <p:oleObj spid="_x0000_s19468" name="Equation" r:id="rId4" imgW="1180800" imgH="457200" progId="Equation.DSMT4">
              <p:embed/>
            </p:oleObj>
          </a:graphicData>
        </a:graphic>
      </p:graphicFrame>
      <p:graphicFrame>
        <p:nvGraphicFramePr>
          <p:cNvPr id="3" name="Object 27"/>
          <p:cNvGraphicFramePr>
            <a:graphicFrameLocks noChangeAspect="1"/>
          </p:cNvGraphicFramePr>
          <p:nvPr/>
        </p:nvGraphicFramePr>
        <p:xfrm>
          <a:off x="6499913" y="3671935"/>
          <a:ext cx="1851025" cy="765175"/>
        </p:xfrm>
        <a:graphic>
          <a:graphicData uri="http://schemas.openxmlformats.org/presentationml/2006/ole">
            <p:oleObj spid="_x0000_s19469" name="Equation" r:id="rId5" imgW="1282680" imgH="533160" progId="Equation.DSMT4">
              <p:embed/>
            </p:oleObj>
          </a:graphicData>
        </a:graphic>
      </p:graphicFrame>
      <p:grpSp>
        <p:nvGrpSpPr>
          <p:cNvPr id="42" name="Group 41"/>
          <p:cNvGrpSpPr/>
          <p:nvPr/>
        </p:nvGrpSpPr>
        <p:grpSpPr>
          <a:xfrm>
            <a:off x="566596" y="3341025"/>
            <a:ext cx="6608762" cy="3112164"/>
            <a:chOff x="566596" y="3341025"/>
            <a:chExt cx="6608762" cy="3112164"/>
          </a:xfrm>
        </p:grpSpPr>
        <p:sp>
          <p:nvSpPr>
            <p:cNvPr id="19476" name="Line 1033"/>
            <p:cNvSpPr>
              <a:spLocks noChangeShapeType="1"/>
            </p:cNvSpPr>
            <p:nvPr/>
          </p:nvSpPr>
          <p:spPr bwMode="auto">
            <a:xfrm flipH="1" flipV="1">
              <a:off x="3639996" y="3935413"/>
              <a:ext cx="0" cy="24590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Line 1034"/>
            <p:cNvSpPr>
              <a:spLocks noChangeShapeType="1"/>
            </p:cNvSpPr>
            <p:nvPr/>
          </p:nvSpPr>
          <p:spPr bwMode="auto">
            <a:xfrm rot="5400000" flipH="1" flipV="1">
              <a:off x="3379646" y="2255838"/>
              <a:ext cx="0" cy="5626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460" name="Object 1035"/>
            <p:cNvGraphicFramePr>
              <a:graphicFrameLocks noChangeAspect="1"/>
            </p:cNvGraphicFramePr>
            <p:nvPr/>
          </p:nvGraphicFramePr>
          <p:xfrm>
            <a:off x="6464158" y="4808538"/>
            <a:ext cx="711200" cy="452438"/>
          </p:xfrm>
          <a:graphic>
            <a:graphicData uri="http://schemas.openxmlformats.org/presentationml/2006/ole">
              <p:oleObj spid="_x0000_s19460" name="Equation" r:id="rId6" imgW="342720" imgH="228600" progId="Equation.DSMT4">
                <p:embed/>
              </p:oleObj>
            </a:graphicData>
          </a:graphic>
        </p:graphicFrame>
        <p:graphicFrame>
          <p:nvGraphicFramePr>
            <p:cNvPr id="19461" name="Object 1036"/>
            <p:cNvGraphicFramePr>
              <a:graphicFrameLocks noChangeAspect="1"/>
            </p:cNvGraphicFramePr>
            <p:nvPr/>
          </p:nvGraphicFramePr>
          <p:xfrm>
            <a:off x="3289158" y="3341025"/>
            <a:ext cx="700087" cy="446088"/>
          </p:xfrm>
          <a:graphic>
            <a:graphicData uri="http://schemas.openxmlformats.org/presentationml/2006/ole">
              <p:oleObj spid="_x0000_s19461" name="Equation" r:id="rId7" imgW="342720" imgH="228600" progId="Equation.DSMT4">
                <p:embed/>
              </p:oleObj>
            </a:graphicData>
          </a:graphic>
        </p:graphicFrame>
        <p:sp>
          <p:nvSpPr>
            <p:cNvPr id="19478" name="Line 1037"/>
            <p:cNvSpPr>
              <a:spLocks noChangeShapeType="1"/>
            </p:cNvSpPr>
            <p:nvPr/>
          </p:nvSpPr>
          <p:spPr bwMode="auto">
            <a:xfrm flipH="1">
              <a:off x="4341671" y="4986338"/>
              <a:ext cx="0" cy="168275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Line 1038"/>
            <p:cNvSpPr>
              <a:spLocks noChangeShapeType="1"/>
            </p:cNvSpPr>
            <p:nvPr/>
          </p:nvSpPr>
          <p:spPr bwMode="auto">
            <a:xfrm flipH="1">
              <a:off x="2962133" y="4986338"/>
              <a:ext cx="0" cy="168275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9462" name="Object 1039"/>
            <p:cNvGraphicFramePr>
              <a:graphicFrameLocks noChangeAspect="1"/>
            </p:cNvGraphicFramePr>
            <p:nvPr/>
          </p:nvGraphicFramePr>
          <p:xfrm>
            <a:off x="4398512" y="5022373"/>
            <a:ext cx="311284" cy="412633"/>
          </p:xfrm>
          <a:graphic>
            <a:graphicData uri="http://schemas.openxmlformats.org/presentationml/2006/ole">
              <p:oleObj spid="_x0000_s19462" name="Equation" r:id="rId8" imgW="164880" imgH="228600" progId="Equation.DSMT4">
                <p:embed/>
              </p:oleObj>
            </a:graphicData>
          </a:graphic>
        </p:graphicFrame>
        <p:graphicFrame>
          <p:nvGraphicFramePr>
            <p:cNvPr id="19463" name="Object 1040"/>
            <p:cNvGraphicFramePr>
              <a:graphicFrameLocks noChangeAspect="1"/>
            </p:cNvGraphicFramePr>
            <p:nvPr/>
          </p:nvGraphicFramePr>
          <p:xfrm>
            <a:off x="2544884" y="5063317"/>
            <a:ext cx="433559" cy="371997"/>
          </p:xfrm>
          <a:graphic>
            <a:graphicData uri="http://schemas.openxmlformats.org/presentationml/2006/ole">
              <p:oleObj spid="_x0000_s19463" name="Equation" r:id="rId9" imgW="253800" imgH="228600" progId="Equation.DSMT4">
                <p:embed/>
              </p:oleObj>
            </a:graphicData>
          </a:graphic>
        </p:graphicFrame>
        <p:sp>
          <p:nvSpPr>
            <p:cNvPr id="19480" name="Freeform 1041"/>
            <p:cNvSpPr>
              <a:spLocks/>
            </p:cNvSpPr>
            <p:nvPr/>
          </p:nvSpPr>
          <p:spPr bwMode="auto">
            <a:xfrm>
              <a:off x="2968483" y="3683001"/>
              <a:ext cx="68262" cy="1379538"/>
            </a:xfrm>
            <a:custGeom>
              <a:avLst/>
              <a:gdLst>
                <a:gd name="T0" fmla="*/ 0 w 549"/>
                <a:gd name="T1" fmla="*/ 0 h 3008"/>
                <a:gd name="T2" fmla="*/ 0 w 549"/>
                <a:gd name="T3" fmla="*/ 5 h 3008"/>
                <a:gd name="T4" fmla="*/ 0 w 549"/>
                <a:gd name="T5" fmla="*/ 12 h 3008"/>
                <a:gd name="T6" fmla="*/ 0 w 549"/>
                <a:gd name="T7" fmla="*/ 18 h 3008"/>
                <a:gd name="T8" fmla="*/ 0 w 549"/>
                <a:gd name="T9" fmla="*/ 27 h 3008"/>
                <a:gd name="T10" fmla="*/ 0 w 549"/>
                <a:gd name="T11" fmla="*/ 34 h 3008"/>
                <a:gd name="T12" fmla="*/ 0 w 549"/>
                <a:gd name="T13" fmla="*/ 40 h 3008"/>
                <a:gd name="T14" fmla="*/ 0 w 549"/>
                <a:gd name="T15" fmla="*/ 48 h 3008"/>
                <a:gd name="T16" fmla="*/ 0 w 549"/>
                <a:gd name="T17" fmla="*/ 55 h 3008"/>
                <a:gd name="T18" fmla="*/ 0 w 549"/>
                <a:gd name="T19" fmla="*/ 60 h 3008"/>
                <a:gd name="T20" fmla="*/ 0 w 549"/>
                <a:gd name="T21" fmla="*/ 68 h 3008"/>
                <a:gd name="T22" fmla="*/ 0 w 549"/>
                <a:gd name="T23" fmla="*/ 73 h 30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9"/>
                <a:gd name="T37" fmla="*/ 0 h 3008"/>
                <a:gd name="T38" fmla="*/ 549 w 549"/>
                <a:gd name="T39" fmla="*/ 3008 h 30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9" h="3008">
                  <a:moveTo>
                    <a:pt x="468" y="0"/>
                  </a:moveTo>
                  <a:cubicBezTo>
                    <a:pt x="234" y="74"/>
                    <a:pt x="0" y="148"/>
                    <a:pt x="4" y="232"/>
                  </a:cubicBezTo>
                  <a:cubicBezTo>
                    <a:pt x="8" y="316"/>
                    <a:pt x="489" y="417"/>
                    <a:pt x="492" y="504"/>
                  </a:cubicBezTo>
                  <a:cubicBezTo>
                    <a:pt x="495" y="591"/>
                    <a:pt x="11" y="653"/>
                    <a:pt x="20" y="752"/>
                  </a:cubicBezTo>
                  <a:cubicBezTo>
                    <a:pt x="29" y="851"/>
                    <a:pt x="547" y="989"/>
                    <a:pt x="548" y="1096"/>
                  </a:cubicBezTo>
                  <a:cubicBezTo>
                    <a:pt x="549" y="1203"/>
                    <a:pt x="31" y="1296"/>
                    <a:pt x="28" y="1392"/>
                  </a:cubicBezTo>
                  <a:cubicBezTo>
                    <a:pt x="25" y="1488"/>
                    <a:pt x="531" y="1573"/>
                    <a:pt x="532" y="1672"/>
                  </a:cubicBezTo>
                  <a:cubicBezTo>
                    <a:pt x="533" y="1771"/>
                    <a:pt x="35" y="1885"/>
                    <a:pt x="36" y="1984"/>
                  </a:cubicBezTo>
                  <a:cubicBezTo>
                    <a:pt x="37" y="2083"/>
                    <a:pt x="539" y="2177"/>
                    <a:pt x="540" y="2264"/>
                  </a:cubicBezTo>
                  <a:cubicBezTo>
                    <a:pt x="541" y="2351"/>
                    <a:pt x="53" y="2412"/>
                    <a:pt x="44" y="2504"/>
                  </a:cubicBezTo>
                  <a:cubicBezTo>
                    <a:pt x="35" y="2596"/>
                    <a:pt x="479" y="2732"/>
                    <a:pt x="484" y="2816"/>
                  </a:cubicBezTo>
                  <a:cubicBezTo>
                    <a:pt x="489" y="2900"/>
                    <a:pt x="144" y="2976"/>
                    <a:pt x="76" y="3008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Freeform 1042"/>
            <p:cNvSpPr>
              <a:spLocks/>
            </p:cNvSpPr>
            <p:nvPr/>
          </p:nvSpPr>
          <p:spPr bwMode="auto">
            <a:xfrm flipV="1">
              <a:off x="4346433" y="5073651"/>
              <a:ext cx="68262" cy="1379538"/>
            </a:xfrm>
            <a:custGeom>
              <a:avLst/>
              <a:gdLst>
                <a:gd name="T0" fmla="*/ 0 w 549"/>
                <a:gd name="T1" fmla="*/ 0 h 3008"/>
                <a:gd name="T2" fmla="*/ 0 w 549"/>
                <a:gd name="T3" fmla="*/ 5 h 3008"/>
                <a:gd name="T4" fmla="*/ 0 w 549"/>
                <a:gd name="T5" fmla="*/ 12 h 3008"/>
                <a:gd name="T6" fmla="*/ 0 w 549"/>
                <a:gd name="T7" fmla="*/ 18 h 3008"/>
                <a:gd name="T8" fmla="*/ 0 w 549"/>
                <a:gd name="T9" fmla="*/ 27 h 3008"/>
                <a:gd name="T10" fmla="*/ 0 w 549"/>
                <a:gd name="T11" fmla="*/ 34 h 3008"/>
                <a:gd name="T12" fmla="*/ 0 w 549"/>
                <a:gd name="T13" fmla="*/ 40 h 3008"/>
                <a:gd name="T14" fmla="*/ 0 w 549"/>
                <a:gd name="T15" fmla="*/ 48 h 3008"/>
                <a:gd name="T16" fmla="*/ 0 w 549"/>
                <a:gd name="T17" fmla="*/ 55 h 3008"/>
                <a:gd name="T18" fmla="*/ 0 w 549"/>
                <a:gd name="T19" fmla="*/ 60 h 3008"/>
                <a:gd name="T20" fmla="*/ 0 w 549"/>
                <a:gd name="T21" fmla="*/ 68 h 3008"/>
                <a:gd name="T22" fmla="*/ 0 w 549"/>
                <a:gd name="T23" fmla="*/ 73 h 30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9"/>
                <a:gd name="T37" fmla="*/ 0 h 3008"/>
                <a:gd name="T38" fmla="*/ 549 w 549"/>
                <a:gd name="T39" fmla="*/ 3008 h 30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9" h="3008">
                  <a:moveTo>
                    <a:pt x="468" y="0"/>
                  </a:moveTo>
                  <a:cubicBezTo>
                    <a:pt x="234" y="74"/>
                    <a:pt x="0" y="148"/>
                    <a:pt x="4" y="232"/>
                  </a:cubicBezTo>
                  <a:cubicBezTo>
                    <a:pt x="8" y="316"/>
                    <a:pt x="489" y="417"/>
                    <a:pt x="492" y="504"/>
                  </a:cubicBezTo>
                  <a:cubicBezTo>
                    <a:pt x="495" y="591"/>
                    <a:pt x="11" y="653"/>
                    <a:pt x="20" y="752"/>
                  </a:cubicBezTo>
                  <a:cubicBezTo>
                    <a:pt x="29" y="851"/>
                    <a:pt x="547" y="989"/>
                    <a:pt x="548" y="1096"/>
                  </a:cubicBezTo>
                  <a:cubicBezTo>
                    <a:pt x="549" y="1203"/>
                    <a:pt x="31" y="1296"/>
                    <a:pt x="28" y="1392"/>
                  </a:cubicBezTo>
                  <a:cubicBezTo>
                    <a:pt x="25" y="1488"/>
                    <a:pt x="531" y="1573"/>
                    <a:pt x="532" y="1672"/>
                  </a:cubicBezTo>
                  <a:cubicBezTo>
                    <a:pt x="533" y="1771"/>
                    <a:pt x="35" y="1885"/>
                    <a:pt x="36" y="1984"/>
                  </a:cubicBezTo>
                  <a:cubicBezTo>
                    <a:pt x="37" y="2083"/>
                    <a:pt x="539" y="2177"/>
                    <a:pt x="540" y="2264"/>
                  </a:cubicBezTo>
                  <a:cubicBezTo>
                    <a:pt x="541" y="2351"/>
                    <a:pt x="53" y="2412"/>
                    <a:pt x="44" y="2504"/>
                  </a:cubicBezTo>
                  <a:cubicBezTo>
                    <a:pt x="35" y="2596"/>
                    <a:pt x="479" y="2732"/>
                    <a:pt x="484" y="2816"/>
                  </a:cubicBezTo>
                  <a:cubicBezTo>
                    <a:pt x="489" y="2900"/>
                    <a:pt x="144" y="2976"/>
                    <a:pt x="76" y="3008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Oval 1043"/>
            <p:cNvSpPr>
              <a:spLocks noChangeArrowheads="1"/>
            </p:cNvSpPr>
            <p:nvPr/>
          </p:nvSpPr>
          <p:spPr bwMode="auto">
            <a:xfrm>
              <a:off x="2901808" y="5014913"/>
              <a:ext cx="120650" cy="1111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Oval 1044"/>
            <p:cNvSpPr>
              <a:spLocks noChangeArrowheads="1"/>
            </p:cNvSpPr>
            <p:nvPr/>
          </p:nvSpPr>
          <p:spPr bwMode="auto">
            <a:xfrm>
              <a:off x="4281346" y="5014913"/>
              <a:ext cx="120650" cy="111125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59" name="Object 31"/>
            <p:cNvGraphicFramePr>
              <a:graphicFrameLocks noChangeAspect="1"/>
            </p:cNvGraphicFramePr>
            <p:nvPr/>
          </p:nvGraphicFramePr>
          <p:xfrm>
            <a:off x="5080000" y="4100513"/>
            <a:ext cx="917575" cy="682625"/>
          </p:xfrm>
          <a:graphic>
            <a:graphicData uri="http://schemas.openxmlformats.org/presentationml/2006/ole">
              <p:oleObj spid="_x0000_s19459" name="Equation" r:id="rId10" imgW="609480" imgH="457200" progId="Equation.DSMT4">
                <p:embed/>
              </p:oleObj>
            </a:graphicData>
          </a:graphic>
        </p:graphicFrame>
        <p:sp>
          <p:nvSpPr>
            <p:cNvPr id="34" name="Oval 1047"/>
            <p:cNvSpPr>
              <a:spLocks noChangeArrowheads="1"/>
            </p:cNvSpPr>
            <p:nvPr/>
          </p:nvSpPr>
          <p:spPr bwMode="auto">
            <a:xfrm>
              <a:off x="2567772" y="4740703"/>
              <a:ext cx="88900" cy="889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1047"/>
            <p:cNvSpPr>
              <a:spLocks noChangeArrowheads="1"/>
            </p:cNvSpPr>
            <p:nvPr/>
          </p:nvSpPr>
          <p:spPr bwMode="auto">
            <a:xfrm>
              <a:off x="4630855" y="4729330"/>
              <a:ext cx="88900" cy="889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67" name="Object 31"/>
            <p:cNvGraphicFramePr>
              <a:graphicFrameLocks noChangeAspect="1"/>
            </p:cNvGraphicFramePr>
            <p:nvPr/>
          </p:nvGraphicFramePr>
          <p:xfrm>
            <a:off x="1173163" y="4102100"/>
            <a:ext cx="1144587" cy="682625"/>
          </p:xfrm>
          <a:graphic>
            <a:graphicData uri="http://schemas.openxmlformats.org/presentationml/2006/ole">
              <p:oleObj spid="_x0000_s19467" name="Equation" r:id="rId11" imgW="761760" imgH="457200" progId="Equation.DSMT4">
                <p:embed/>
              </p:oleObj>
            </a:graphicData>
          </a:graphic>
        </p:graphicFrame>
        <p:sp>
          <p:nvSpPr>
            <p:cNvPr id="38" name="Oval 1047"/>
            <p:cNvSpPr>
              <a:spLocks noChangeArrowheads="1"/>
            </p:cNvSpPr>
            <p:nvPr/>
          </p:nvSpPr>
          <p:spPr bwMode="auto">
            <a:xfrm>
              <a:off x="4646778" y="5345751"/>
              <a:ext cx="88900" cy="889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" name="Object 31"/>
            <p:cNvGraphicFramePr>
              <a:graphicFrameLocks noChangeAspect="1"/>
            </p:cNvGraphicFramePr>
            <p:nvPr/>
          </p:nvGraphicFramePr>
          <p:xfrm>
            <a:off x="5106988" y="5468938"/>
            <a:ext cx="1030287" cy="682625"/>
          </p:xfrm>
          <a:graphic>
            <a:graphicData uri="http://schemas.openxmlformats.org/presentationml/2006/ole">
              <p:oleObj spid="_x0000_s19470" name="Equation" r:id="rId12" imgW="685800" imgH="457200" progId="Equation.DSMT4">
                <p:embed/>
              </p:oleObj>
            </a:graphicData>
          </a:graphic>
        </p:graphicFrame>
        <p:sp>
          <p:nvSpPr>
            <p:cNvPr id="40" name="Oval 1047"/>
            <p:cNvSpPr>
              <a:spLocks noChangeArrowheads="1"/>
            </p:cNvSpPr>
            <p:nvPr/>
          </p:nvSpPr>
          <p:spPr bwMode="auto">
            <a:xfrm>
              <a:off x="2570046" y="5398071"/>
              <a:ext cx="88900" cy="889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5" name="Object 15"/>
            <p:cNvGraphicFramePr>
              <a:graphicFrameLocks noChangeAspect="1"/>
            </p:cNvGraphicFramePr>
            <p:nvPr/>
          </p:nvGraphicFramePr>
          <p:xfrm>
            <a:off x="1271588" y="5553075"/>
            <a:ext cx="1146175" cy="682625"/>
          </p:xfrm>
          <a:graphic>
            <a:graphicData uri="http://schemas.openxmlformats.org/presentationml/2006/ole">
              <p:oleObj spid="_x0000_s19471" name="Equation" r:id="rId13" imgW="761760" imgH="457200" progId="Equation.DSMT4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8214" name="Rectangle 6"/>
          <p:cNvSpPr>
            <a:spLocks noChangeArrowheads="1"/>
          </p:cNvSpPr>
          <p:nvPr/>
        </p:nvSpPr>
        <p:spPr bwMode="auto">
          <a:xfrm>
            <a:off x="1709738" y="244475"/>
            <a:ext cx="600233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Riemann Surface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782638" y="1731963"/>
            <a:ext cx="7967662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82575" indent="-2825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000" b="0" dirty="0">
                <a:solidFill>
                  <a:srgbClr val="0000FF"/>
                </a:solidFill>
              </a:rPr>
              <a:t>The Riemann surface is a pair of complex planes, connected by “ramps” (where the branch cuts used to be</a:t>
            </a:r>
            <a:r>
              <a:rPr lang="en-US" sz="2000" b="0" dirty="0" smtClean="0">
                <a:solidFill>
                  <a:srgbClr val="0000FF"/>
                </a:solidFill>
              </a:rPr>
              <a:t>).</a:t>
            </a:r>
          </a:p>
          <a:p>
            <a:pPr marL="282575" indent="-282575">
              <a:lnSpc>
                <a:spcPct val="90000"/>
              </a:lnSpc>
              <a:spcBef>
                <a:spcPct val="20000"/>
              </a:spcBef>
            </a:pPr>
            <a:endParaRPr lang="en-US" sz="2000" b="0" dirty="0" smtClean="0">
              <a:solidFill>
                <a:srgbClr val="0000FF"/>
              </a:solidFill>
            </a:endParaRPr>
          </a:p>
          <a:p>
            <a:pPr marL="282575" indent="-282575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000" b="0" dirty="0" smtClean="0">
                <a:solidFill>
                  <a:srgbClr val="0000FF"/>
                </a:solidFill>
              </a:rPr>
              <a:t>The angles (and hence the function) </a:t>
            </a:r>
            <a:r>
              <a:rPr lang="en-US" sz="2000" b="0" dirty="0">
                <a:solidFill>
                  <a:srgbClr val="0000FF"/>
                </a:solidFill>
              </a:rPr>
              <a:t>change continuously over the surface.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</a:pPr>
            <a:endParaRPr lang="en-US" sz="2000" b="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000" b="0" dirty="0" smtClean="0">
                <a:solidFill>
                  <a:srgbClr val="0000FF"/>
                </a:solidFill>
              </a:rPr>
              <a:t>  All </a:t>
            </a:r>
            <a:r>
              <a:rPr lang="en-US" sz="2000" b="0" dirty="0">
                <a:solidFill>
                  <a:srgbClr val="0000FF"/>
                </a:solidFill>
              </a:rPr>
              <a:t>possible values of the function are found on the surface.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E919DD-CBD3-4399-B283-132AE07FF54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9239" name="Rectangle 7"/>
          <p:cNvSpPr>
            <a:spLocks noChangeArrowheads="1"/>
          </p:cNvSpPr>
          <p:nvPr/>
        </p:nvSpPr>
        <p:spPr bwMode="auto">
          <a:xfrm>
            <a:off x="1709738" y="244475"/>
            <a:ext cx="600233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Riemann Surface (cont.)</a:t>
            </a:r>
          </a:p>
        </p:txBody>
      </p:sp>
      <p:sp>
        <p:nvSpPr>
          <p:cNvPr id="20495" name="Rectangle 135"/>
          <p:cNvSpPr>
            <a:spLocks noChangeArrowheads="1"/>
          </p:cNvSpPr>
          <p:nvPr/>
        </p:nvSpPr>
        <p:spPr bwMode="auto">
          <a:xfrm>
            <a:off x="2387600" y="1379538"/>
            <a:ext cx="418306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 b="0" dirty="0">
                <a:solidFill>
                  <a:srgbClr val="FF3300"/>
                </a:solidFill>
              </a:rPr>
              <a:t>Riemann surface for </a:t>
            </a:r>
            <a:r>
              <a:rPr lang="en-US" sz="2800" b="0" i="1" dirty="0" smtClean="0">
                <a:solidFill>
                  <a:srgbClr val="FF3300"/>
                </a:solidFill>
                <a:latin typeface="Times New Roman" pitchFamily="18" charset="0"/>
              </a:rPr>
              <a:t>z</a:t>
            </a:r>
            <a:r>
              <a:rPr lang="en-US" sz="2800" b="0" baseline="30000" dirty="0" smtClean="0">
                <a:solidFill>
                  <a:srgbClr val="FF3300"/>
                </a:solidFill>
                <a:latin typeface="Times New Roman" pitchFamily="18" charset="0"/>
              </a:rPr>
              <a:t>1/2</a:t>
            </a:r>
            <a:endParaRPr lang="en-US" sz="2800" b="0" baseline="30000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0496" name="Rectangle 136"/>
          <p:cNvSpPr>
            <a:spLocks noChangeArrowheads="1"/>
          </p:cNvSpPr>
          <p:nvPr/>
        </p:nvSpPr>
        <p:spPr bwMode="auto">
          <a:xfrm>
            <a:off x="971265" y="2276902"/>
            <a:ext cx="2108200" cy="2057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Text Box 137"/>
          <p:cNvSpPr txBox="1">
            <a:spLocks noChangeArrowheads="1"/>
          </p:cNvSpPr>
          <p:nvPr/>
        </p:nvSpPr>
        <p:spPr bwMode="auto">
          <a:xfrm>
            <a:off x="1285590" y="2465815"/>
            <a:ext cx="1257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Top sheet</a:t>
            </a:r>
          </a:p>
        </p:txBody>
      </p:sp>
      <p:sp>
        <p:nvSpPr>
          <p:cNvPr id="20498" name="Text Box 138"/>
          <p:cNvSpPr txBox="1">
            <a:spLocks noChangeArrowheads="1"/>
          </p:cNvSpPr>
          <p:nvPr/>
        </p:nvSpPr>
        <p:spPr bwMode="auto">
          <a:xfrm>
            <a:off x="1158590" y="3380215"/>
            <a:ext cx="1658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Bottom sheet</a:t>
            </a:r>
          </a:p>
        </p:txBody>
      </p:sp>
      <p:graphicFrame>
        <p:nvGraphicFramePr>
          <p:cNvPr id="20482" name="Object 139"/>
          <p:cNvGraphicFramePr>
            <a:graphicFrameLocks noChangeAspect="1"/>
          </p:cNvGraphicFramePr>
          <p:nvPr/>
        </p:nvGraphicFramePr>
        <p:xfrm>
          <a:off x="1199865" y="2921427"/>
          <a:ext cx="1266825" cy="358775"/>
        </p:xfrm>
        <a:graphic>
          <a:graphicData uri="http://schemas.openxmlformats.org/presentationml/2006/ole">
            <p:oleObj spid="_x0000_s20482" name="Equation" r:id="rId3" imgW="711000" imgH="203040" progId="Equation.DSMT4">
              <p:embed/>
            </p:oleObj>
          </a:graphicData>
        </a:graphic>
      </p:graphicFrame>
      <p:graphicFrame>
        <p:nvGraphicFramePr>
          <p:cNvPr id="20483" name="Object 140"/>
          <p:cNvGraphicFramePr>
            <a:graphicFrameLocks noChangeAspect="1"/>
          </p:cNvGraphicFramePr>
          <p:nvPr/>
        </p:nvGraphicFramePr>
        <p:xfrm>
          <a:off x="1316106" y="3886627"/>
          <a:ext cx="1244600" cy="358775"/>
        </p:xfrm>
        <a:graphic>
          <a:graphicData uri="http://schemas.openxmlformats.org/presentationml/2006/ole">
            <p:oleObj spid="_x0000_s20483" name="Equation" r:id="rId4" imgW="698400" imgH="203040" progId="Equation.DSMT4">
              <p:embed/>
            </p:oleObj>
          </a:graphicData>
        </a:graphic>
      </p:graphicFrame>
      <p:grpSp>
        <p:nvGrpSpPr>
          <p:cNvPr id="20499" name="Group 29"/>
          <p:cNvGrpSpPr>
            <a:grpSpLocks/>
          </p:cNvGrpSpPr>
          <p:nvPr/>
        </p:nvGrpSpPr>
        <p:grpSpPr bwMode="auto">
          <a:xfrm>
            <a:off x="3775075" y="2330450"/>
            <a:ext cx="3848100" cy="2019300"/>
            <a:chOff x="3775075" y="2330473"/>
            <a:chExt cx="3848100" cy="2019308"/>
          </a:xfrm>
        </p:grpSpPr>
        <p:grpSp>
          <p:nvGrpSpPr>
            <p:cNvPr id="20502" name="Group 133"/>
            <p:cNvGrpSpPr>
              <a:grpSpLocks/>
            </p:cNvGrpSpPr>
            <p:nvPr/>
          </p:nvGrpSpPr>
          <p:grpSpPr bwMode="auto">
            <a:xfrm>
              <a:off x="3775075" y="2330473"/>
              <a:ext cx="3848100" cy="2019308"/>
              <a:chOff x="3026" y="2860"/>
              <a:chExt cx="2424" cy="1272"/>
            </a:xfrm>
          </p:grpSpPr>
          <p:graphicFrame>
            <p:nvGraphicFramePr>
              <p:cNvPr id="20487" name="Object 73"/>
              <p:cNvGraphicFramePr>
                <a:graphicFrameLocks noChangeAspect="1"/>
              </p:cNvGraphicFramePr>
              <p:nvPr/>
            </p:nvGraphicFramePr>
            <p:xfrm>
              <a:off x="5339" y="3595"/>
              <a:ext cx="111" cy="130"/>
            </p:xfrm>
            <a:graphic>
              <a:graphicData uri="http://schemas.openxmlformats.org/presentationml/2006/ole">
                <p:oleObj spid="_x0000_s20487" name="Equation" r:id="rId5" imgW="126720" imgH="139680" progId="Equation.DSMT4">
                  <p:embed/>
                </p:oleObj>
              </a:graphicData>
            </a:graphic>
          </p:graphicFrame>
          <p:sp>
            <p:nvSpPr>
              <p:cNvPr id="20506" name="Line 74"/>
              <p:cNvSpPr>
                <a:spLocks noChangeShapeType="1"/>
              </p:cNvSpPr>
              <p:nvPr/>
            </p:nvSpPr>
            <p:spPr bwMode="auto">
              <a:xfrm>
                <a:off x="3026" y="3647"/>
                <a:ext cx="222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20488" name="Object 75"/>
              <p:cNvGraphicFramePr>
                <a:graphicFrameLocks noChangeAspect="1"/>
              </p:cNvGraphicFramePr>
              <p:nvPr/>
            </p:nvGraphicFramePr>
            <p:xfrm>
              <a:off x="4099" y="2860"/>
              <a:ext cx="122" cy="153"/>
            </p:xfrm>
            <a:graphic>
              <a:graphicData uri="http://schemas.openxmlformats.org/presentationml/2006/ole">
                <p:oleObj spid="_x0000_s20488" name="Equation" r:id="rId6" imgW="139680" imgH="164880" progId="Equation.DSMT4">
                  <p:embed/>
                </p:oleObj>
              </a:graphicData>
            </a:graphic>
          </p:graphicFrame>
          <p:sp>
            <p:nvSpPr>
              <p:cNvPr id="20507" name="Oval 76"/>
              <p:cNvSpPr>
                <a:spLocks noChangeArrowheads="1"/>
              </p:cNvSpPr>
              <p:nvPr/>
            </p:nvSpPr>
            <p:spPr bwMode="auto">
              <a:xfrm>
                <a:off x="4122" y="3629"/>
                <a:ext cx="33" cy="35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08" name="Line 77"/>
              <p:cNvSpPr>
                <a:spLocks noChangeShapeType="1"/>
              </p:cNvSpPr>
              <p:nvPr/>
            </p:nvSpPr>
            <p:spPr bwMode="auto">
              <a:xfrm flipH="1">
                <a:off x="3050" y="3645"/>
                <a:ext cx="1095" cy="0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09" name="Line 78"/>
              <p:cNvSpPr>
                <a:spLocks noChangeShapeType="1"/>
              </p:cNvSpPr>
              <p:nvPr/>
            </p:nvSpPr>
            <p:spPr bwMode="auto">
              <a:xfrm flipV="1">
                <a:off x="4144" y="3061"/>
                <a:ext cx="1" cy="106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0510" name="Text Box 79"/>
              <p:cNvSpPr txBox="1">
                <a:spLocks noChangeArrowheads="1"/>
              </p:cNvSpPr>
              <p:nvPr/>
            </p:nvSpPr>
            <p:spPr bwMode="auto">
              <a:xfrm>
                <a:off x="4436" y="3880"/>
                <a:ext cx="746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0" dirty="0" smtClean="0"/>
                  <a:t>Top </a:t>
                </a:r>
                <a:r>
                  <a:rPr lang="en-US" sz="2000" b="0" dirty="0"/>
                  <a:t>view</a:t>
                </a:r>
              </a:p>
            </p:txBody>
          </p:sp>
        </p:grpSp>
        <p:sp>
          <p:nvSpPr>
            <p:cNvPr id="20503" name="Line 143"/>
            <p:cNvSpPr>
              <a:spLocks noChangeShapeType="1"/>
            </p:cNvSpPr>
            <p:nvPr/>
          </p:nvSpPr>
          <p:spPr bwMode="auto">
            <a:xfrm flipV="1">
              <a:off x="5585933" y="3014034"/>
              <a:ext cx="838200" cy="558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Oval 144"/>
            <p:cNvSpPr>
              <a:spLocks noChangeArrowheads="1"/>
            </p:cNvSpPr>
            <p:nvPr/>
          </p:nvSpPr>
          <p:spPr bwMode="auto">
            <a:xfrm>
              <a:off x="6426200" y="2935767"/>
              <a:ext cx="88900" cy="88900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Freeform 145"/>
            <p:cNvSpPr>
              <a:spLocks/>
            </p:cNvSpPr>
            <p:nvPr/>
          </p:nvSpPr>
          <p:spPr bwMode="auto">
            <a:xfrm>
              <a:off x="6064250" y="3263900"/>
              <a:ext cx="196850" cy="317500"/>
            </a:xfrm>
            <a:custGeom>
              <a:avLst/>
              <a:gdLst>
                <a:gd name="T0" fmla="*/ 0 w 124"/>
                <a:gd name="T1" fmla="*/ 0 h 200"/>
                <a:gd name="T2" fmla="*/ 2147483647 w 124"/>
                <a:gd name="T3" fmla="*/ 2147483647 h 200"/>
                <a:gd name="T4" fmla="*/ 2147483647 w 124"/>
                <a:gd name="T5" fmla="*/ 2147483647 h 200"/>
                <a:gd name="T6" fmla="*/ 2147483647 w 124"/>
                <a:gd name="T7" fmla="*/ 2147483647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"/>
                <a:gd name="T13" fmla="*/ 0 h 200"/>
                <a:gd name="T14" fmla="*/ 124 w 124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" h="200">
                  <a:moveTo>
                    <a:pt x="0" y="0"/>
                  </a:moveTo>
                  <a:cubicBezTo>
                    <a:pt x="12" y="6"/>
                    <a:pt x="53" y="16"/>
                    <a:pt x="72" y="36"/>
                  </a:cubicBezTo>
                  <a:cubicBezTo>
                    <a:pt x="91" y="56"/>
                    <a:pt x="108" y="93"/>
                    <a:pt x="116" y="120"/>
                  </a:cubicBezTo>
                  <a:cubicBezTo>
                    <a:pt x="124" y="147"/>
                    <a:pt x="119" y="183"/>
                    <a:pt x="120" y="2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484" name="Object 146"/>
            <p:cNvGraphicFramePr>
              <a:graphicFrameLocks noChangeAspect="1"/>
            </p:cNvGraphicFramePr>
            <p:nvPr/>
          </p:nvGraphicFramePr>
          <p:xfrm>
            <a:off x="6373813" y="3146425"/>
            <a:ext cx="227012" cy="358775"/>
          </p:xfrm>
          <a:graphic>
            <a:graphicData uri="http://schemas.openxmlformats.org/presentationml/2006/ole">
              <p:oleObj spid="_x0000_s20484" name="Equation" r:id="rId7" imgW="126720" imgH="203040" progId="Equation.DSMT4">
                <p:embed/>
              </p:oleObj>
            </a:graphicData>
          </a:graphic>
        </p:graphicFrame>
        <p:graphicFrame>
          <p:nvGraphicFramePr>
            <p:cNvPr id="20485" name="Object 147"/>
            <p:cNvGraphicFramePr>
              <a:graphicFrameLocks noChangeAspect="1"/>
            </p:cNvGraphicFramePr>
            <p:nvPr/>
          </p:nvGraphicFramePr>
          <p:xfrm>
            <a:off x="6680200" y="2638425"/>
            <a:ext cx="885825" cy="358775"/>
          </p:xfrm>
          <a:graphic>
            <a:graphicData uri="http://schemas.openxmlformats.org/presentationml/2006/ole">
              <p:oleObj spid="_x0000_s20485" name="Equation" r:id="rId8" imgW="495000" imgH="203040" progId="Equation.DSMT4">
                <p:embed/>
              </p:oleObj>
            </a:graphicData>
          </a:graphic>
        </p:graphicFrame>
        <p:graphicFrame>
          <p:nvGraphicFramePr>
            <p:cNvPr id="20486" name="Object 148"/>
            <p:cNvGraphicFramePr>
              <a:graphicFrameLocks noChangeAspect="1"/>
            </p:cNvGraphicFramePr>
            <p:nvPr/>
          </p:nvGraphicFramePr>
          <p:xfrm>
            <a:off x="5813425" y="2946400"/>
            <a:ext cx="203200" cy="223838"/>
          </p:xfrm>
          <a:graphic>
            <a:graphicData uri="http://schemas.openxmlformats.org/presentationml/2006/ole">
              <p:oleObj spid="_x0000_s20486" name="Equation" r:id="rId9" imgW="114120" imgH="126720" progId="Equation.DSMT4">
                <p:embed/>
              </p:oleObj>
            </a:graphicData>
          </a:graphic>
        </p:graphicFrame>
      </p:grpSp>
      <p:sp>
        <p:nvSpPr>
          <p:cNvPr id="20500" name="Text Box 149"/>
          <p:cNvSpPr txBox="1">
            <a:spLocks noChangeArrowheads="1"/>
          </p:cNvSpPr>
          <p:nvPr/>
        </p:nvSpPr>
        <p:spPr bwMode="auto">
          <a:xfrm>
            <a:off x="1558925" y="5573713"/>
            <a:ext cx="597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FF"/>
                </a:solidFill>
              </a:rPr>
              <a:t>Note: A horizontal branch cut has been arbitrarily chosen.</a:t>
            </a:r>
          </a:p>
        </p:txBody>
      </p:sp>
      <p:sp>
        <p:nvSpPr>
          <p:cNvPr id="20501" name="TextBox 30"/>
          <p:cNvSpPr txBox="1">
            <a:spLocks noChangeArrowheads="1"/>
          </p:cNvSpPr>
          <p:nvPr/>
        </p:nvSpPr>
        <p:spPr bwMode="auto">
          <a:xfrm>
            <a:off x="1903413" y="6070600"/>
            <a:ext cx="5545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A ramp now exists where the branch cut used to be. 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E919DD-CBD3-4399-B283-132AE07FF54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20489" name="Object 139"/>
          <p:cNvGraphicFramePr>
            <a:graphicFrameLocks noChangeAspect="1"/>
          </p:cNvGraphicFramePr>
          <p:nvPr/>
        </p:nvGraphicFramePr>
        <p:xfrm>
          <a:off x="924233" y="4629838"/>
          <a:ext cx="2398712" cy="358775"/>
        </p:xfrm>
        <a:graphic>
          <a:graphicData uri="http://schemas.openxmlformats.org/presentationml/2006/ole">
            <p:oleObj spid="_x0000_s20489" name="Equation" r:id="rId10" imgW="13460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0262" name="Rectangle 6"/>
          <p:cNvSpPr>
            <a:spLocks noChangeArrowheads="1"/>
          </p:cNvSpPr>
          <p:nvPr/>
        </p:nvSpPr>
        <p:spPr bwMode="auto">
          <a:xfrm>
            <a:off x="1557338" y="155575"/>
            <a:ext cx="600233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Riemann Surface (cont.)</a:t>
            </a:r>
          </a:p>
        </p:txBody>
      </p:sp>
      <p:grpSp>
        <p:nvGrpSpPr>
          <p:cNvPr id="21524" name="Group 7"/>
          <p:cNvGrpSpPr>
            <a:grpSpLocks/>
          </p:cNvGrpSpPr>
          <p:nvPr/>
        </p:nvGrpSpPr>
        <p:grpSpPr bwMode="auto">
          <a:xfrm>
            <a:off x="655638" y="5254625"/>
            <a:ext cx="2968625" cy="1312863"/>
            <a:chOff x="381" y="3350"/>
            <a:chExt cx="1870" cy="827"/>
          </a:xfrm>
        </p:grpSpPr>
        <p:sp>
          <p:nvSpPr>
            <p:cNvPr id="21555" name="Freeform 8"/>
            <p:cNvSpPr>
              <a:spLocks/>
            </p:cNvSpPr>
            <p:nvPr/>
          </p:nvSpPr>
          <p:spPr bwMode="auto">
            <a:xfrm>
              <a:off x="640" y="3458"/>
              <a:ext cx="1358" cy="400"/>
            </a:xfrm>
            <a:custGeom>
              <a:avLst/>
              <a:gdLst>
                <a:gd name="T0" fmla="*/ 0 w 1358"/>
                <a:gd name="T1" fmla="*/ 2 h 653"/>
                <a:gd name="T2" fmla="*/ 433 w 1358"/>
                <a:gd name="T3" fmla="*/ 16 h 653"/>
                <a:gd name="T4" fmla="*/ 718 w 1358"/>
                <a:gd name="T5" fmla="*/ 99 h 653"/>
                <a:gd name="T6" fmla="*/ 1002 w 1358"/>
                <a:gd name="T7" fmla="*/ 142 h 653"/>
                <a:gd name="T8" fmla="*/ 1358 w 1358"/>
                <a:gd name="T9" fmla="*/ 149 h 6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8"/>
                <a:gd name="T16" fmla="*/ 0 h 653"/>
                <a:gd name="T17" fmla="*/ 1358 w 1358"/>
                <a:gd name="T18" fmla="*/ 653 h 6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8" h="653">
                  <a:moveTo>
                    <a:pt x="0" y="10"/>
                  </a:moveTo>
                  <a:cubicBezTo>
                    <a:pt x="72" y="20"/>
                    <a:pt x="313" y="0"/>
                    <a:pt x="433" y="70"/>
                  </a:cubicBezTo>
                  <a:cubicBezTo>
                    <a:pt x="553" y="140"/>
                    <a:pt x="623" y="342"/>
                    <a:pt x="718" y="433"/>
                  </a:cubicBezTo>
                  <a:cubicBezTo>
                    <a:pt x="813" y="524"/>
                    <a:pt x="895" y="583"/>
                    <a:pt x="1002" y="618"/>
                  </a:cubicBezTo>
                  <a:cubicBezTo>
                    <a:pt x="1109" y="653"/>
                    <a:pt x="1284" y="640"/>
                    <a:pt x="1358" y="64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6" name="Freeform 9"/>
            <p:cNvSpPr>
              <a:spLocks/>
            </p:cNvSpPr>
            <p:nvPr/>
          </p:nvSpPr>
          <p:spPr bwMode="auto">
            <a:xfrm flipH="1">
              <a:off x="610" y="3458"/>
              <a:ext cx="1358" cy="412"/>
            </a:xfrm>
            <a:custGeom>
              <a:avLst/>
              <a:gdLst>
                <a:gd name="T0" fmla="*/ 0 w 1358"/>
                <a:gd name="T1" fmla="*/ 3 h 653"/>
                <a:gd name="T2" fmla="*/ 433 w 1358"/>
                <a:gd name="T3" fmla="*/ 18 h 653"/>
                <a:gd name="T4" fmla="*/ 718 w 1358"/>
                <a:gd name="T5" fmla="*/ 109 h 653"/>
                <a:gd name="T6" fmla="*/ 1002 w 1358"/>
                <a:gd name="T7" fmla="*/ 155 h 653"/>
                <a:gd name="T8" fmla="*/ 1358 w 1358"/>
                <a:gd name="T9" fmla="*/ 162 h 6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58"/>
                <a:gd name="T16" fmla="*/ 0 h 653"/>
                <a:gd name="T17" fmla="*/ 1358 w 1358"/>
                <a:gd name="T18" fmla="*/ 653 h 65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58" h="653">
                  <a:moveTo>
                    <a:pt x="0" y="10"/>
                  </a:moveTo>
                  <a:cubicBezTo>
                    <a:pt x="72" y="20"/>
                    <a:pt x="313" y="0"/>
                    <a:pt x="433" y="70"/>
                  </a:cubicBezTo>
                  <a:cubicBezTo>
                    <a:pt x="553" y="140"/>
                    <a:pt x="623" y="342"/>
                    <a:pt x="718" y="433"/>
                  </a:cubicBezTo>
                  <a:cubicBezTo>
                    <a:pt x="813" y="524"/>
                    <a:pt x="895" y="583"/>
                    <a:pt x="1002" y="618"/>
                  </a:cubicBezTo>
                  <a:cubicBezTo>
                    <a:pt x="1109" y="653"/>
                    <a:pt x="1284" y="640"/>
                    <a:pt x="1358" y="646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1514" name="Object 10"/>
            <p:cNvGraphicFramePr>
              <a:graphicFrameLocks noChangeAspect="1"/>
            </p:cNvGraphicFramePr>
            <p:nvPr/>
          </p:nvGraphicFramePr>
          <p:xfrm>
            <a:off x="2084" y="3350"/>
            <a:ext cx="156" cy="156"/>
          </p:xfrm>
          <a:graphic>
            <a:graphicData uri="http://schemas.openxmlformats.org/presentationml/2006/ole">
              <p:oleObj spid="_x0000_s21514" name="Equation" r:id="rId3" imgW="164880" imgH="164880" progId="Equation.DSMT4">
                <p:embed/>
              </p:oleObj>
            </a:graphicData>
          </a:graphic>
        </p:graphicFrame>
        <p:graphicFrame>
          <p:nvGraphicFramePr>
            <p:cNvPr id="21515" name="Object 11"/>
            <p:cNvGraphicFramePr>
              <a:graphicFrameLocks noChangeAspect="1"/>
            </p:cNvGraphicFramePr>
            <p:nvPr/>
          </p:nvGraphicFramePr>
          <p:xfrm>
            <a:off x="2107" y="3801"/>
            <a:ext cx="144" cy="156"/>
          </p:xfrm>
          <a:graphic>
            <a:graphicData uri="http://schemas.openxmlformats.org/presentationml/2006/ole">
              <p:oleObj spid="_x0000_s21515" name="Equation" r:id="rId4" imgW="152280" imgH="164880" progId="Equation.DSMT4">
                <p:embed/>
              </p:oleObj>
            </a:graphicData>
          </a:graphic>
        </p:graphicFrame>
        <p:graphicFrame>
          <p:nvGraphicFramePr>
            <p:cNvPr id="21516" name="Object 12"/>
            <p:cNvGraphicFramePr>
              <a:graphicFrameLocks noChangeAspect="1"/>
            </p:cNvGraphicFramePr>
            <p:nvPr/>
          </p:nvGraphicFramePr>
          <p:xfrm>
            <a:off x="422" y="3353"/>
            <a:ext cx="144" cy="156"/>
          </p:xfrm>
          <a:graphic>
            <a:graphicData uri="http://schemas.openxmlformats.org/presentationml/2006/ole">
              <p:oleObj spid="_x0000_s21516" name="Equation" r:id="rId5" imgW="152280" imgH="164880" progId="Equation.DSMT4">
                <p:embed/>
              </p:oleObj>
            </a:graphicData>
          </a:graphic>
        </p:graphicFrame>
        <p:graphicFrame>
          <p:nvGraphicFramePr>
            <p:cNvPr id="21517" name="Object 13"/>
            <p:cNvGraphicFramePr>
              <a:graphicFrameLocks noChangeAspect="1"/>
            </p:cNvGraphicFramePr>
            <p:nvPr/>
          </p:nvGraphicFramePr>
          <p:xfrm>
            <a:off x="381" y="3794"/>
            <a:ext cx="156" cy="156"/>
          </p:xfrm>
          <a:graphic>
            <a:graphicData uri="http://schemas.openxmlformats.org/presentationml/2006/ole">
              <p:oleObj spid="_x0000_s21517" name="Equation" r:id="rId6" imgW="164880" imgH="164880" progId="Equation.DSMT4">
                <p:embed/>
              </p:oleObj>
            </a:graphicData>
          </a:graphic>
        </p:graphicFrame>
        <p:sp>
          <p:nvSpPr>
            <p:cNvPr id="21557" name="Text Box 14"/>
            <p:cNvSpPr txBox="1">
              <a:spLocks noChangeArrowheads="1"/>
            </p:cNvSpPr>
            <p:nvPr/>
          </p:nvSpPr>
          <p:spPr bwMode="auto">
            <a:xfrm>
              <a:off x="922" y="3925"/>
              <a:ext cx="809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</a:rPr>
                <a:t>Side </a:t>
              </a:r>
              <a:r>
                <a:rPr lang="en-US" sz="2000" b="0" dirty="0">
                  <a:solidFill>
                    <a:srgbClr val="FF0000"/>
                  </a:solidFill>
                </a:rPr>
                <a:t>view</a:t>
              </a:r>
            </a:p>
          </p:txBody>
        </p:sp>
      </p:grpSp>
      <p:grpSp>
        <p:nvGrpSpPr>
          <p:cNvPr id="21525" name="Group 15"/>
          <p:cNvGrpSpPr>
            <a:grpSpLocks/>
          </p:cNvGrpSpPr>
          <p:nvPr/>
        </p:nvGrpSpPr>
        <p:grpSpPr bwMode="auto">
          <a:xfrm>
            <a:off x="4676778" y="4559300"/>
            <a:ext cx="3836989" cy="2025650"/>
            <a:chOff x="3026" y="2856"/>
            <a:chExt cx="2417" cy="1276"/>
          </a:xfrm>
        </p:grpSpPr>
        <p:graphicFrame>
          <p:nvGraphicFramePr>
            <p:cNvPr id="21512" name="Object 16"/>
            <p:cNvGraphicFramePr>
              <a:graphicFrameLocks noChangeAspect="1"/>
            </p:cNvGraphicFramePr>
            <p:nvPr/>
          </p:nvGraphicFramePr>
          <p:xfrm>
            <a:off x="5332" y="3581"/>
            <a:ext cx="111" cy="130"/>
          </p:xfrm>
          <a:graphic>
            <a:graphicData uri="http://schemas.openxmlformats.org/presentationml/2006/ole">
              <p:oleObj spid="_x0000_s21512" name="Equation" r:id="rId7" imgW="126720" imgH="139680" progId="Equation.DSMT4">
                <p:embed/>
              </p:oleObj>
            </a:graphicData>
          </a:graphic>
        </p:graphicFrame>
        <p:sp>
          <p:nvSpPr>
            <p:cNvPr id="21550" name="Line 17"/>
            <p:cNvSpPr>
              <a:spLocks noChangeShapeType="1"/>
            </p:cNvSpPr>
            <p:nvPr/>
          </p:nvSpPr>
          <p:spPr bwMode="auto">
            <a:xfrm>
              <a:off x="3026" y="3647"/>
              <a:ext cx="22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1513" name="Object 18"/>
            <p:cNvGraphicFramePr>
              <a:graphicFrameLocks noChangeAspect="1"/>
            </p:cNvGraphicFramePr>
            <p:nvPr/>
          </p:nvGraphicFramePr>
          <p:xfrm>
            <a:off x="4088" y="2856"/>
            <a:ext cx="122" cy="153"/>
          </p:xfrm>
          <a:graphic>
            <a:graphicData uri="http://schemas.openxmlformats.org/presentationml/2006/ole">
              <p:oleObj spid="_x0000_s21513" name="Equation" r:id="rId8" imgW="139680" imgH="164880" progId="Equation.DSMT4">
                <p:embed/>
              </p:oleObj>
            </a:graphicData>
          </a:graphic>
        </p:graphicFrame>
        <p:sp>
          <p:nvSpPr>
            <p:cNvPr id="21551" name="Oval 19"/>
            <p:cNvSpPr>
              <a:spLocks noChangeArrowheads="1"/>
            </p:cNvSpPr>
            <p:nvPr/>
          </p:nvSpPr>
          <p:spPr bwMode="auto">
            <a:xfrm>
              <a:off x="4122" y="3629"/>
              <a:ext cx="33" cy="35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2" name="Line 20"/>
            <p:cNvSpPr>
              <a:spLocks noChangeShapeType="1"/>
            </p:cNvSpPr>
            <p:nvPr/>
          </p:nvSpPr>
          <p:spPr bwMode="auto">
            <a:xfrm flipH="1">
              <a:off x="3050" y="3645"/>
              <a:ext cx="1095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3" name="Line 21"/>
            <p:cNvSpPr>
              <a:spLocks noChangeShapeType="1"/>
            </p:cNvSpPr>
            <p:nvPr/>
          </p:nvSpPr>
          <p:spPr bwMode="auto">
            <a:xfrm flipV="1">
              <a:off x="4144" y="3061"/>
              <a:ext cx="1" cy="10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54" name="Text Box 22"/>
            <p:cNvSpPr txBox="1">
              <a:spLocks noChangeArrowheads="1"/>
            </p:cNvSpPr>
            <p:nvPr/>
          </p:nvSpPr>
          <p:spPr bwMode="auto">
            <a:xfrm>
              <a:off x="4436" y="3880"/>
              <a:ext cx="746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dirty="0" smtClean="0">
                  <a:solidFill>
                    <a:srgbClr val="FF0000"/>
                  </a:solidFill>
                </a:rPr>
                <a:t>Top </a:t>
              </a:r>
              <a:r>
                <a:rPr lang="en-US" sz="2000" b="0" dirty="0">
                  <a:solidFill>
                    <a:srgbClr val="FF0000"/>
                  </a:solidFill>
                </a:rPr>
                <a:t>view</a:t>
              </a:r>
            </a:p>
          </p:txBody>
        </p:sp>
      </p:grpSp>
      <p:grpSp>
        <p:nvGrpSpPr>
          <p:cNvPr id="21526" name="Group 58"/>
          <p:cNvGrpSpPr>
            <a:grpSpLocks/>
          </p:cNvGrpSpPr>
          <p:nvPr/>
        </p:nvGrpSpPr>
        <p:grpSpPr bwMode="auto">
          <a:xfrm>
            <a:off x="514350" y="1545792"/>
            <a:ext cx="7778830" cy="3057958"/>
            <a:chOff x="324" y="737"/>
            <a:chExt cx="5102" cy="2091"/>
          </a:xfrm>
        </p:grpSpPr>
        <p:grpSp>
          <p:nvGrpSpPr>
            <p:cNvPr id="21528" name="Group 23"/>
            <p:cNvGrpSpPr>
              <a:grpSpLocks/>
            </p:cNvGrpSpPr>
            <p:nvPr/>
          </p:nvGrpSpPr>
          <p:grpSpPr bwMode="auto">
            <a:xfrm>
              <a:off x="324" y="737"/>
              <a:ext cx="5102" cy="2091"/>
              <a:chOff x="444" y="785"/>
              <a:chExt cx="5102" cy="2091"/>
            </a:xfrm>
          </p:grpSpPr>
          <p:sp>
            <p:nvSpPr>
              <p:cNvPr id="21530" name="AutoShape 24"/>
              <p:cNvSpPr>
                <a:spLocks noChangeArrowheads="1"/>
              </p:cNvSpPr>
              <p:nvPr/>
            </p:nvSpPr>
            <p:spPr bwMode="auto">
              <a:xfrm>
                <a:off x="444" y="1734"/>
                <a:ext cx="4779" cy="1142"/>
              </a:xfrm>
              <a:prstGeom prst="parallelogram">
                <a:avLst>
                  <a:gd name="adj" fmla="val 108939"/>
                </a:avLst>
              </a:prstGeom>
              <a:solidFill>
                <a:srgbClr val="6699FF"/>
              </a:solidFill>
              <a:ln w="12700">
                <a:solidFill>
                  <a:srgbClr val="0066FF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1506" name="Object 25"/>
              <p:cNvGraphicFramePr>
                <a:graphicFrameLocks noChangeAspect="1"/>
              </p:cNvGraphicFramePr>
              <p:nvPr/>
            </p:nvGraphicFramePr>
            <p:xfrm>
              <a:off x="3848" y="785"/>
              <a:ext cx="190" cy="209"/>
            </p:xfrm>
            <a:graphic>
              <a:graphicData uri="http://schemas.openxmlformats.org/presentationml/2006/ole">
                <p:oleObj spid="_x0000_s21506" name="Equation" r:id="rId9" imgW="126720" imgH="139680" progId="Equation.DSMT4">
                  <p:embed/>
                </p:oleObj>
              </a:graphicData>
            </a:graphic>
          </p:graphicFrame>
          <p:graphicFrame>
            <p:nvGraphicFramePr>
              <p:cNvPr id="21507" name="Object 26"/>
              <p:cNvGraphicFramePr>
                <a:graphicFrameLocks noChangeAspect="1"/>
              </p:cNvGraphicFramePr>
              <p:nvPr/>
            </p:nvGraphicFramePr>
            <p:xfrm>
              <a:off x="690" y="1468"/>
              <a:ext cx="209" cy="247"/>
            </p:xfrm>
            <a:graphic>
              <a:graphicData uri="http://schemas.openxmlformats.org/presentationml/2006/ole">
                <p:oleObj spid="_x0000_s21507" name="Equation" r:id="rId10" imgW="139680" imgH="164880" progId="Equation.DSMT4">
                  <p:embed/>
                </p:oleObj>
              </a:graphicData>
            </a:graphic>
          </p:graphicFrame>
          <p:graphicFrame>
            <p:nvGraphicFramePr>
              <p:cNvPr id="21508" name="Object 27"/>
              <p:cNvGraphicFramePr>
                <a:graphicFrameLocks noChangeAspect="1"/>
              </p:cNvGraphicFramePr>
              <p:nvPr/>
            </p:nvGraphicFramePr>
            <p:xfrm>
              <a:off x="3277" y="2413"/>
              <a:ext cx="144" cy="156"/>
            </p:xfrm>
            <a:graphic>
              <a:graphicData uri="http://schemas.openxmlformats.org/presentationml/2006/ole">
                <p:oleObj spid="_x0000_s21508" name="Equation" r:id="rId11" imgW="152280" imgH="164880" progId="Equation.DSMT4">
                  <p:embed/>
                </p:oleObj>
              </a:graphicData>
            </a:graphic>
          </p:graphicFrame>
          <p:graphicFrame>
            <p:nvGraphicFramePr>
              <p:cNvPr id="21509" name="Object 28"/>
              <p:cNvGraphicFramePr>
                <a:graphicFrameLocks noChangeAspect="1"/>
              </p:cNvGraphicFramePr>
              <p:nvPr/>
            </p:nvGraphicFramePr>
            <p:xfrm>
              <a:off x="1402" y="2423"/>
              <a:ext cx="156" cy="156"/>
            </p:xfrm>
            <a:graphic>
              <a:graphicData uri="http://schemas.openxmlformats.org/presentationml/2006/ole">
                <p:oleObj spid="_x0000_s21509" name="Equation" r:id="rId12" imgW="164880" imgH="164880" progId="Equation.DSMT4">
                  <p:embed/>
                </p:oleObj>
              </a:graphicData>
            </a:graphic>
          </p:graphicFrame>
          <p:sp>
            <p:nvSpPr>
              <p:cNvPr id="21532" name="Text Box 30"/>
              <p:cNvSpPr txBox="1">
                <a:spLocks noChangeArrowheads="1"/>
              </p:cNvSpPr>
              <p:nvPr/>
            </p:nvSpPr>
            <p:spPr bwMode="auto">
              <a:xfrm>
                <a:off x="4893" y="2062"/>
                <a:ext cx="653" cy="27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0" dirty="0" smtClean="0"/>
                  <a:t>Bottom</a:t>
                </a:r>
                <a:endParaRPr lang="en-US" sz="2000" b="0" dirty="0"/>
              </a:p>
            </p:txBody>
          </p:sp>
          <p:sp>
            <p:nvSpPr>
              <p:cNvPr id="21533" name="Freeform 31"/>
              <p:cNvSpPr>
                <a:spLocks/>
              </p:cNvSpPr>
              <p:nvPr/>
            </p:nvSpPr>
            <p:spPr bwMode="auto">
              <a:xfrm>
                <a:off x="1619" y="2200"/>
                <a:ext cx="1358" cy="400"/>
              </a:xfrm>
              <a:custGeom>
                <a:avLst/>
                <a:gdLst>
                  <a:gd name="T0" fmla="*/ 0 w 1358"/>
                  <a:gd name="T1" fmla="*/ 2 h 653"/>
                  <a:gd name="T2" fmla="*/ 433 w 1358"/>
                  <a:gd name="T3" fmla="*/ 16 h 653"/>
                  <a:gd name="T4" fmla="*/ 718 w 1358"/>
                  <a:gd name="T5" fmla="*/ 99 h 653"/>
                  <a:gd name="T6" fmla="*/ 1002 w 1358"/>
                  <a:gd name="T7" fmla="*/ 142 h 653"/>
                  <a:gd name="T8" fmla="*/ 1358 w 1358"/>
                  <a:gd name="T9" fmla="*/ 149 h 6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58"/>
                  <a:gd name="T16" fmla="*/ 0 h 653"/>
                  <a:gd name="T17" fmla="*/ 1358 w 1358"/>
                  <a:gd name="T18" fmla="*/ 653 h 6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58" h="653">
                    <a:moveTo>
                      <a:pt x="0" y="10"/>
                    </a:moveTo>
                    <a:cubicBezTo>
                      <a:pt x="72" y="20"/>
                      <a:pt x="313" y="0"/>
                      <a:pt x="433" y="70"/>
                    </a:cubicBezTo>
                    <a:cubicBezTo>
                      <a:pt x="553" y="140"/>
                      <a:pt x="623" y="342"/>
                      <a:pt x="718" y="433"/>
                    </a:cubicBezTo>
                    <a:cubicBezTo>
                      <a:pt x="813" y="524"/>
                      <a:pt x="895" y="583"/>
                      <a:pt x="1002" y="618"/>
                    </a:cubicBezTo>
                    <a:cubicBezTo>
                      <a:pt x="1109" y="653"/>
                      <a:pt x="1284" y="640"/>
                      <a:pt x="1358" y="646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34" name="AutoShape 32"/>
              <p:cNvSpPr>
                <a:spLocks noChangeArrowheads="1"/>
              </p:cNvSpPr>
              <p:nvPr/>
            </p:nvSpPr>
            <p:spPr bwMode="auto">
              <a:xfrm>
                <a:off x="601" y="1212"/>
                <a:ext cx="4822" cy="1142"/>
              </a:xfrm>
              <a:prstGeom prst="parallelogram">
                <a:avLst>
                  <a:gd name="adj" fmla="val 110154"/>
                </a:avLst>
              </a:prstGeom>
              <a:solidFill>
                <a:srgbClr val="6699FF"/>
              </a:solidFill>
              <a:ln w="12700">
                <a:solidFill>
                  <a:srgbClr val="0066FF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5" name="Line 33"/>
              <p:cNvSpPr>
                <a:spLocks noChangeShapeType="1"/>
              </p:cNvSpPr>
              <p:nvPr/>
            </p:nvSpPr>
            <p:spPr bwMode="auto">
              <a:xfrm flipH="1">
                <a:off x="1027" y="1598"/>
                <a:ext cx="2083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36" name="Line 34"/>
              <p:cNvSpPr>
                <a:spLocks noChangeShapeType="1"/>
              </p:cNvSpPr>
              <p:nvPr/>
            </p:nvSpPr>
            <p:spPr bwMode="auto">
              <a:xfrm flipV="1">
                <a:off x="3114" y="995"/>
                <a:ext cx="677" cy="59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37" name="Freeform 35"/>
              <p:cNvSpPr>
                <a:spLocks/>
              </p:cNvSpPr>
              <p:nvPr/>
            </p:nvSpPr>
            <p:spPr bwMode="auto">
              <a:xfrm>
                <a:off x="1610" y="2438"/>
                <a:ext cx="669" cy="174"/>
              </a:xfrm>
              <a:custGeom>
                <a:avLst/>
                <a:gdLst>
                  <a:gd name="T0" fmla="*/ 731 w 640"/>
                  <a:gd name="T1" fmla="*/ 0 h 139"/>
                  <a:gd name="T2" fmla="*/ 407 w 640"/>
                  <a:gd name="T3" fmla="*/ 229 h 139"/>
                  <a:gd name="T4" fmla="*/ 0 w 640"/>
                  <a:gd name="T5" fmla="*/ 265 h 139"/>
                  <a:gd name="T6" fmla="*/ 0 60000 65536"/>
                  <a:gd name="T7" fmla="*/ 0 60000 65536"/>
                  <a:gd name="T8" fmla="*/ 0 60000 65536"/>
                  <a:gd name="T9" fmla="*/ 0 w 640"/>
                  <a:gd name="T10" fmla="*/ 0 h 139"/>
                  <a:gd name="T11" fmla="*/ 640 w 640"/>
                  <a:gd name="T12" fmla="*/ 139 h 13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40" h="139">
                    <a:moveTo>
                      <a:pt x="640" y="0"/>
                    </a:moveTo>
                    <a:cubicBezTo>
                      <a:pt x="593" y="19"/>
                      <a:pt x="463" y="95"/>
                      <a:pt x="356" y="117"/>
                    </a:cubicBezTo>
                    <a:cubicBezTo>
                      <a:pt x="249" y="139"/>
                      <a:pt x="74" y="131"/>
                      <a:pt x="0" y="135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38" name="Line 36"/>
              <p:cNvSpPr>
                <a:spLocks noChangeShapeType="1"/>
              </p:cNvSpPr>
              <p:nvPr/>
            </p:nvSpPr>
            <p:spPr bwMode="auto">
              <a:xfrm rot="21205930" flipV="1">
                <a:off x="1583" y="2362"/>
                <a:ext cx="323" cy="23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39" name="Line 37"/>
              <p:cNvSpPr>
                <a:spLocks noChangeShapeType="1"/>
              </p:cNvSpPr>
              <p:nvPr/>
            </p:nvSpPr>
            <p:spPr bwMode="auto">
              <a:xfrm flipV="1">
                <a:off x="2288" y="1793"/>
                <a:ext cx="718" cy="62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40" name="Line 38"/>
              <p:cNvSpPr>
                <a:spLocks noChangeShapeType="1"/>
              </p:cNvSpPr>
              <p:nvPr/>
            </p:nvSpPr>
            <p:spPr bwMode="auto">
              <a:xfrm rot="21217190" flipV="1">
                <a:off x="2916" y="1606"/>
                <a:ext cx="776" cy="55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41" name="Line 39"/>
              <p:cNvSpPr>
                <a:spLocks noChangeShapeType="1"/>
              </p:cNvSpPr>
              <p:nvPr/>
            </p:nvSpPr>
            <p:spPr bwMode="auto">
              <a:xfrm rot="21217190" flipV="1">
                <a:off x="1885" y="1994"/>
                <a:ext cx="435" cy="31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42" name="Line 40"/>
              <p:cNvSpPr>
                <a:spLocks noChangeShapeType="1"/>
              </p:cNvSpPr>
              <p:nvPr/>
            </p:nvSpPr>
            <p:spPr bwMode="auto">
              <a:xfrm rot="21217190" flipV="1">
                <a:off x="2965" y="2392"/>
                <a:ext cx="282" cy="18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43" name="Line 41"/>
              <p:cNvSpPr>
                <a:spLocks noChangeShapeType="1"/>
              </p:cNvSpPr>
              <p:nvPr/>
            </p:nvSpPr>
            <p:spPr bwMode="auto">
              <a:xfrm rot="21199074" flipV="1">
                <a:off x="3213" y="1983"/>
                <a:ext cx="516" cy="36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44" name="Freeform 42"/>
              <p:cNvSpPr>
                <a:spLocks/>
              </p:cNvSpPr>
              <p:nvPr/>
            </p:nvSpPr>
            <p:spPr bwMode="auto">
              <a:xfrm>
                <a:off x="2338" y="1561"/>
                <a:ext cx="1358" cy="400"/>
              </a:xfrm>
              <a:custGeom>
                <a:avLst/>
                <a:gdLst>
                  <a:gd name="T0" fmla="*/ 0 w 1358"/>
                  <a:gd name="T1" fmla="*/ 2 h 653"/>
                  <a:gd name="T2" fmla="*/ 433 w 1358"/>
                  <a:gd name="T3" fmla="*/ 16 h 653"/>
                  <a:gd name="T4" fmla="*/ 718 w 1358"/>
                  <a:gd name="T5" fmla="*/ 99 h 653"/>
                  <a:gd name="T6" fmla="*/ 1002 w 1358"/>
                  <a:gd name="T7" fmla="*/ 142 h 653"/>
                  <a:gd name="T8" fmla="*/ 1358 w 1358"/>
                  <a:gd name="T9" fmla="*/ 149 h 6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58"/>
                  <a:gd name="T16" fmla="*/ 0 h 653"/>
                  <a:gd name="T17" fmla="*/ 1358 w 1358"/>
                  <a:gd name="T18" fmla="*/ 653 h 6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58" h="653">
                    <a:moveTo>
                      <a:pt x="0" y="10"/>
                    </a:moveTo>
                    <a:cubicBezTo>
                      <a:pt x="72" y="20"/>
                      <a:pt x="313" y="0"/>
                      <a:pt x="433" y="70"/>
                    </a:cubicBezTo>
                    <a:cubicBezTo>
                      <a:pt x="553" y="140"/>
                      <a:pt x="623" y="342"/>
                      <a:pt x="718" y="433"/>
                    </a:cubicBezTo>
                    <a:cubicBezTo>
                      <a:pt x="813" y="524"/>
                      <a:pt x="895" y="583"/>
                      <a:pt x="1002" y="618"/>
                    </a:cubicBezTo>
                    <a:cubicBezTo>
                      <a:pt x="1109" y="653"/>
                      <a:pt x="1284" y="640"/>
                      <a:pt x="1358" y="646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45" name="Freeform 43"/>
              <p:cNvSpPr>
                <a:spLocks/>
              </p:cNvSpPr>
              <p:nvPr/>
            </p:nvSpPr>
            <p:spPr bwMode="auto">
              <a:xfrm flipH="1">
                <a:off x="2308" y="1561"/>
                <a:ext cx="1358" cy="412"/>
              </a:xfrm>
              <a:custGeom>
                <a:avLst/>
                <a:gdLst>
                  <a:gd name="T0" fmla="*/ 0 w 1358"/>
                  <a:gd name="T1" fmla="*/ 3 h 653"/>
                  <a:gd name="T2" fmla="*/ 433 w 1358"/>
                  <a:gd name="T3" fmla="*/ 18 h 653"/>
                  <a:gd name="T4" fmla="*/ 718 w 1358"/>
                  <a:gd name="T5" fmla="*/ 109 h 653"/>
                  <a:gd name="T6" fmla="*/ 1002 w 1358"/>
                  <a:gd name="T7" fmla="*/ 155 h 653"/>
                  <a:gd name="T8" fmla="*/ 1358 w 1358"/>
                  <a:gd name="T9" fmla="*/ 162 h 6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58"/>
                  <a:gd name="T16" fmla="*/ 0 h 653"/>
                  <a:gd name="T17" fmla="*/ 1358 w 1358"/>
                  <a:gd name="T18" fmla="*/ 653 h 6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58" h="653">
                    <a:moveTo>
                      <a:pt x="0" y="10"/>
                    </a:moveTo>
                    <a:cubicBezTo>
                      <a:pt x="72" y="20"/>
                      <a:pt x="313" y="0"/>
                      <a:pt x="433" y="70"/>
                    </a:cubicBezTo>
                    <a:cubicBezTo>
                      <a:pt x="553" y="140"/>
                      <a:pt x="623" y="342"/>
                      <a:pt x="718" y="433"/>
                    </a:cubicBezTo>
                    <a:cubicBezTo>
                      <a:pt x="813" y="524"/>
                      <a:pt x="895" y="583"/>
                      <a:pt x="1002" y="618"/>
                    </a:cubicBezTo>
                    <a:cubicBezTo>
                      <a:pt x="1109" y="653"/>
                      <a:pt x="1284" y="640"/>
                      <a:pt x="1358" y="646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46" name="Line 44"/>
              <p:cNvSpPr>
                <a:spLocks noChangeShapeType="1"/>
              </p:cNvSpPr>
              <p:nvPr/>
            </p:nvSpPr>
            <p:spPr bwMode="auto">
              <a:xfrm rot="21217190" flipV="1">
                <a:off x="1584" y="1604"/>
                <a:ext cx="776" cy="55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47" name="Freeform 45"/>
              <p:cNvSpPr>
                <a:spLocks/>
              </p:cNvSpPr>
              <p:nvPr/>
            </p:nvSpPr>
            <p:spPr bwMode="auto">
              <a:xfrm>
                <a:off x="1616" y="2200"/>
                <a:ext cx="718" cy="265"/>
              </a:xfrm>
              <a:custGeom>
                <a:avLst/>
                <a:gdLst>
                  <a:gd name="T0" fmla="*/ 0 w 718"/>
                  <a:gd name="T1" fmla="*/ 6 h 265"/>
                  <a:gd name="T2" fmla="*/ 433 w 718"/>
                  <a:gd name="T3" fmla="*/ 43 h 265"/>
                  <a:gd name="T4" fmla="*/ 718 w 718"/>
                  <a:gd name="T5" fmla="*/ 265 h 265"/>
                  <a:gd name="T6" fmla="*/ 0 60000 65536"/>
                  <a:gd name="T7" fmla="*/ 0 60000 65536"/>
                  <a:gd name="T8" fmla="*/ 0 60000 65536"/>
                  <a:gd name="T9" fmla="*/ 0 w 718"/>
                  <a:gd name="T10" fmla="*/ 0 h 265"/>
                  <a:gd name="T11" fmla="*/ 718 w 718"/>
                  <a:gd name="T12" fmla="*/ 265 h 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18" h="265">
                    <a:moveTo>
                      <a:pt x="0" y="6"/>
                    </a:moveTo>
                    <a:cubicBezTo>
                      <a:pt x="72" y="12"/>
                      <a:pt x="313" y="0"/>
                      <a:pt x="433" y="43"/>
                    </a:cubicBezTo>
                    <a:cubicBezTo>
                      <a:pt x="553" y="86"/>
                      <a:pt x="670" y="228"/>
                      <a:pt x="718" y="265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1548" name="Freeform 46"/>
              <p:cNvSpPr>
                <a:spLocks/>
              </p:cNvSpPr>
              <p:nvPr/>
            </p:nvSpPr>
            <p:spPr bwMode="auto">
              <a:xfrm flipH="1">
                <a:off x="2230" y="2205"/>
                <a:ext cx="718" cy="265"/>
              </a:xfrm>
              <a:custGeom>
                <a:avLst/>
                <a:gdLst>
                  <a:gd name="T0" fmla="*/ 0 w 718"/>
                  <a:gd name="T1" fmla="*/ 6 h 265"/>
                  <a:gd name="T2" fmla="*/ 433 w 718"/>
                  <a:gd name="T3" fmla="*/ 43 h 265"/>
                  <a:gd name="T4" fmla="*/ 718 w 718"/>
                  <a:gd name="T5" fmla="*/ 265 h 265"/>
                  <a:gd name="T6" fmla="*/ 0 60000 65536"/>
                  <a:gd name="T7" fmla="*/ 0 60000 65536"/>
                  <a:gd name="T8" fmla="*/ 0 60000 65536"/>
                  <a:gd name="T9" fmla="*/ 0 w 718"/>
                  <a:gd name="T10" fmla="*/ 0 h 265"/>
                  <a:gd name="T11" fmla="*/ 718 w 718"/>
                  <a:gd name="T12" fmla="*/ 265 h 26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18" h="265">
                    <a:moveTo>
                      <a:pt x="0" y="6"/>
                    </a:moveTo>
                    <a:cubicBezTo>
                      <a:pt x="72" y="12"/>
                      <a:pt x="313" y="0"/>
                      <a:pt x="433" y="43"/>
                    </a:cubicBezTo>
                    <a:cubicBezTo>
                      <a:pt x="553" y="86"/>
                      <a:pt x="670" y="228"/>
                      <a:pt x="718" y="265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21510" name="Object 47"/>
              <p:cNvGraphicFramePr>
                <a:graphicFrameLocks noChangeAspect="1"/>
              </p:cNvGraphicFramePr>
              <p:nvPr/>
            </p:nvGraphicFramePr>
            <p:xfrm>
              <a:off x="1725" y="1755"/>
              <a:ext cx="144" cy="156"/>
            </p:xfrm>
            <a:graphic>
              <a:graphicData uri="http://schemas.openxmlformats.org/presentationml/2006/ole">
                <p:oleObj spid="_x0000_s21510" name="Equation" r:id="rId13" imgW="152280" imgH="164880" progId="Equation.DSMT4">
                  <p:embed/>
                </p:oleObj>
              </a:graphicData>
            </a:graphic>
          </p:graphicFrame>
          <p:graphicFrame>
            <p:nvGraphicFramePr>
              <p:cNvPr id="21511" name="Object 48"/>
              <p:cNvGraphicFramePr>
                <a:graphicFrameLocks noChangeAspect="1"/>
              </p:cNvGraphicFramePr>
              <p:nvPr/>
            </p:nvGraphicFramePr>
            <p:xfrm>
              <a:off x="3654" y="1609"/>
              <a:ext cx="156" cy="156"/>
            </p:xfrm>
            <a:graphic>
              <a:graphicData uri="http://schemas.openxmlformats.org/presentationml/2006/ole">
                <p:oleObj spid="_x0000_s21511" name="Equation" r:id="rId14" imgW="164880" imgH="164880" progId="Equation.DSMT4">
                  <p:embed/>
                </p:oleObj>
              </a:graphicData>
            </a:graphic>
          </p:graphicFrame>
          <p:sp>
            <p:nvSpPr>
              <p:cNvPr id="21549" name="Text Box 49"/>
              <p:cNvSpPr txBox="1">
                <a:spLocks noChangeArrowheads="1"/>
              </p:cNvSpPr>
              <p:nvPr/>
            </p:nvSpPr>
            <p:spPr bwMode="auto">
              <a:xfrm>
                <a:off x="4910" y="889"/>
                <a:ext cx="393" cy="27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r>
                  <a:rPr lang="en-US" sz="2000" b="0" dirty="0" smtClean="0"/>
                  <a:t>Top</a:t>
                </a:r>
                <a:endParaRPr lang="en-US" sz="2000" b="0" dirty="0"/>
              </a:p>
            </p:txBody>
          </p:sp>
        </p:grpSp>
        <p:sp>
          <p:nvSpPr>
            <p:cNvPr id="21529" name="Text Box 57"/>
            <p:cNvSpPr txBox="1">
              <a:spLocks noChangeArrowheads="1"/>
            </p:cNvSpPr>
            <p:nvPr/>
          </p:nvSpPr>
          <p:spPr bwMode="auto">
            <a:xfrm>
              <a:off x="830" y="823"/>
              <a:ext cx="714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rgbClr val="FF0000"/>
                  </a:solidFill>
                </a:rPr>
                <a:t>3D view</a:t>
              </a:r>
            </a:p>
          </p:txBody>
        </p:sp>
      </p:grpSp>
      <p:sp>
        <p:nvSpPr>
          <p:cNvPr id="21527" name="Rectangle 59"/>
          <p:cNvSpPr>
            <a:spLocks noChangeArrowheads="1"/>
          </p:cNvSpPr>
          <p:nvPr/>
        </p:nvSpPr>
        <p:spPr bwMode="auto">
          <a:xfrm>
            <a:off x="2386408" y="856320"/>
            <a:ext cx="418306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800" b="0" dirty="0">
                <a:solidFill>
                  <a:srgbClr val="FF0000"/>
                </a:solidFill>
              </a:rPr>
              <a:t>Riemann surface for </a:t>
            </a:r>
            <a:r>
              <a:rPr lang="en-US" sz="2800" b="0" i="1" dirty="0" smtClean="0">
                <a:solidFill>
                  <a:srgbClr val="FF0000"/>
                </a:solidFill>
                <a:latin typeface="Times New Roman" pitchFamily="18" charset="0"/>
              </a:rPr>
              <a:t>z</a:t>
            </a:r>
            <a:r>
              <a:rPr lang="en-US" sz="2800" b="0" baseline="30000" dirty="0" smtClean="0">
                <a:solidFill>
                  <a:srgbClr val="FF0000"/>
                </a:solidFill>
                <a:latin typeface="Times New Roman" pitchFamily="18" charset="0"/>
              </a:rPr>
              <a:t>1/2</a:t>
            </a:r>
            <a:endParaRPr lang="en-US" sz="2800" b="0" baseline="300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E919DD-CBD3-4399-B283-132AE07FF54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3" name="Rectangle 41"/>
          <p:cNvSpPr>
            <a:spLocks noChangeArrowheads="1"/>
          </p:cNvSpPr>
          <p:nvPr/>
        </p:nvSpPr>
        <p:spPr bwMode="auto">
          <a:xfrm>
            <a:off x="5778500" y="3842660"/>
            <a:ext cx="2108200" cy="2797629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4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4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8214" name="Rectangle 6"/>
          <p:cNvSpPr>
            <a:spLocks noChangeArrowheads="1"/>
          </p:cNvSpPr>
          <p:nvPr/>
        </p:nvSpPr>
        <p:spPr bwMode="auto">
          <a:xfrm>
            <a:off x="1677081" y="157390"/>
            <a:ext cx="600233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Riemann Surface</a:t>
            </a:r>
          </a:p>
        </p:txBody>
      </p:sp>
      <p:sp>
        <p:nvSpPr>
          <p:cNvPr id="22549" name="Rectangle 7"/>
          <p:cNvSpPr>
            <a:spLocks noChangeArrowheads="1"/>
          </p:cNvSpPr>
          <p:nvPr/>
        </p:nvSpPr>
        <p:spPr bwMode="auto">
          <a:xfrm>
            <a:off x="431800" y="866095"/>
            <a:ext cx="82661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Riemann surface can be constructed for the wavenumber function.</a:t>
            </a:r>
          </a:p>
        </p:txBody>
      </p:sp>
      <p:grpSp>
        <p:nvGrpSpPr>
          <p:cNvPr id="22550" name="Group 39"/>
          <p:cNvGrpSpPr>
            <a:grpSpLocks/>
          </p:cNvGrpSpPr>
          <p:nvPr/>
        </p:nvGrpSpPr>
        <p:grpSpPr bwMode="auto">
          <a:xfrm>
            <a:off x="334963" y="3295650"/>
            <a:ext cx="5033962" cy="3141663"/>
            <a:chOff x="707" y="1917"/>
            <a:chExt cx="3171" cy="1979"/>
          </a:xfrm>
        </p:grpSpPr>
        <p:sp>
          <p:nvSpPr>
            <p:cNvPr id="22555" name="Line 9"/>
            <p:cNvSpPr>
              <a:spLocks noChangeShapeType="1"/>
            </p:cNvSpPr>
            <p:nvPr/>
          </p:nvSpPr>
          <p:spPr bwMode="auto">
            <a:xfrm flipH="1" flipV="1">
              <a:off x="1875" y="2343"/>
              <a:ext cx="0" cy="15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6" name="Line 10"/>
            <p:cNvSpPr>
              <a:spLocks noChangeShapeType="1"/>
            </p:cNvSpPr>
            <p:nvPr/>
          </p:nvSpPr>
          <p:spPr bwMode="auto">
            <a:xfrm rot="5400000" flipH="1" flipV="1">
              <a:off x="1995" y="1769"/>
              <a:ext cx="0" cy="2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2535" name="Object 11"/>
            <p:cNvGraphicFramePr>
              <a:graphicFrameLocks noChangeAspect="1"/>
            </p:cNvGraphicFramePr>
            <p:nvPr/>
          </p:nvGraphicFramePr>
          <p:xfrm>
            <a:off x="3430" y="2909"/>
            <a:ext cx="448" cy="285"/>
          </p:xfrm>
          <a:graphic>
            <a:graphicData uri="http://schemas.openxmlformats.org/presentationml/2006/ole">
              <p:oleObj spid="_x0000_s22535" name="Equation" r:id="rId3" imgW="342720" imgH="228600" progId="Equation.DSMT4">
                <p:embed/>
              </p:oleObj>
            </a:graphicData>
          </a:graphic>
        </p:graphicFrame>
        <p:graphicFrame>
          <p:nvGraphicFramePr>
            <p:cNvPr id="22536" name="Object 12"/>
            <p:cNvGraphicFramePr>
              <a:graphicFrameLocks noChangeAspect="1"/>
            </p:cNvGraphicFramePr>
            <p:nvPr/>
          </p:nvGraphicFramePr>
          <p:xfrm>
            <a:off x="1654" y="1917"/>
            <a:ext cx="441" cy="281"/>
          </p:xfrm>
          <a:graphic>
            <a:graphicData uri="http://schemas.openxmlformats.org/presentationml/2006/ole">
              <p:oleObj spid="_x0000_s22536" name="Equation" r:id="rId4" imgW="342720" imgH="228600" progId="Equation.DSMT4">
                <p:embed/>
              </p:oleObj>
            </a:graphicData>
          </a:graphic>
        </p:graphicFrame>
        <p:sp>
          <p:nvSpPr>
            <p:cNvPr id="22557" name="Line 13"/>
            <p:cNvSpPr>
              <a:spLocks noChangeShapeType="1"/>
            </p:cNvSpPr>
            <p:nvPr/>
          </p:nvSpPr>
          <p:spPr bwMode="auto">
            <a:xfrm flipH="1">
              <a:off x="2317" y="3005"/>
              <a:ext cx="0" cy="106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8" name="Line 14"/>
            <p:cNvSpPr>
              <a:spLocks noChangeShapeType="1"/>
            </p:cNvSpPr>
            <p:nvPr/>
          </p:nvSpPr>
          <p:spPr bwMode="auto">
            <a:xfrm flipH="1">
              <a:off x="1448" y="3005"/>
              <a:ext cx="0" cy="106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2537" name="Object 15"/>
            <p:cNvGraphicFramePr>
              <a:graphicFrameLocks noChangeAspect="1"/>
            </p:cNvGraphicFramePr>
            <p:nvPr/>
          </p:nvGraphicFramePr>
          <p:xfrm>
            <a:off x="2370" y="3080"/>
            <a:ext cx="215" cy="285"/>
          </p:xfrm>
          <a:graphic>
            <a:graphicData uri="http://schemas.openxmlformats.org/presentationml/2006/ole">
              <p:oleObj spid="_x0000_s22537" name="Equation" r:id="rId5" imgW="164880" imgH="228600" progId="Equation.DSMT4">
                <p:embed/>
              </p:oleObj>
            </a:graphicData>
          </a:graphic>
        </p:graphicFrame>
        <p:graphicFrame>
          <p:nvGraphicFramePr>
            <p:cNvPr id="22538" name="Object 16"/>
            <p:cNvGraphicFramePr>
              <a:graphicFrameLocks noChangeAspect="1"/>
            </p:cNvGraphicFramePr>
            <p:nvPr/>
          </p:nvGraphicFramePr>
          <p:xfrm>
            <a:off x="1082" y="3064"/>
            <a:ext cx="331" cy="284"/>
          </p:xfrm>
          <a:graphic>
            <a:graphicData uri="http://schemas.openxmlformats.org/presentationml/2006/ole">
              <p:oleObj spid="_x0000_s22538" name="Equation" r:id="rId6" imgW="253800" imgH="228600" progId="Equation.DSMT4">
                <p:embed/>
              </p:oleObj>
            </a:graphicData>
          </a:graphic>
        </p:graphicFrame>
        <p:sp>
          <p:nvSpPr>
            <p:cNvPr id="22559" name="Oval 19"/>
            <p:cNvSpPr>
              <a:spLocks noChangeArrowheads="1"/>
            </p:cNvSpPr>
            <p:nvPr/>
          </p:nvSpPr>
          <p:spPr bwMode="auto">
            <a:xfrm>
              <a:off x="1410" y="3023"/>
              <a:ext cx="76" cy="7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Oval 20"/>
            <p:cNvSpPr>
              <a:spLocks noChangeArrowheads="1"/>
            </p:cNvSpPr>
            <p:nvPr/>
          </p:nvSpPr>
          <p:spPr bwMode="auto">
            <a:xfrm>
              <a:off x="2279" y="3023"/>
              <a:ext cx="76" cy="7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Line 21"/>
            <p:cNvSpPr>
              <a:spLocks noChangeShapeType="1"/>
            </p:cNvSpPr>
            <p:nvPr/>
          </p:nvSpPr>
          <p:spPr bwMode="auto">
            <a:xfrm flipV="1">
              <a:off x="2321" y="2469"/>
              <a:ext cx="539" cy="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2" name="Line 22"/>
            <p:cNvSpPr>
              <a:spLocks noChangeShapeType="1"/>
            </p:cNvSpPr>
            <p:nvPr/>
          </p:nvSpPr>
          <p:spPr bwMode="auto">
            <a:xfrm flipV="1">
              <a:off x="1444" y="2469"/>
              <a:ext cx="1417" cy="5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3" name="Oval 23"/>
            <p:cNvSpPr>
              <a:spLocks noChangeArrowheads="1"/>
            </p:cNvSpPr>
            <p:nvPr/>
          </p:nvSpPr>
          <p:spPr bwMode="auto">
            <a:xfrm>
              <a:off x="2828" y="2443"/>
              <a:ext cx="56" cy="56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2539" name="Object 24"/>
            <p:cNvGraphicFramePr>
              <a:graphicFrameLocks noChangeAspect="1"/>
            </p:cNvGraphicFramePr>
            <p:nvPr/>
          </p:nvGraphicFramePr>
          <p:xfrm>
            <a:off x="2937" y="2130"/>
            <a:ext cx="221" cy="328"/>
          </p:xfrm>
          <a:graphic>
            <a:graphicData uri="http://schemas.openxmlformats.org/presentationml/2006/ole">
              <p:oleObj spid="_x0000_s22539" name="Equation" r:id="rId7" imgW="152280" imgH="228600" progId="Equation.DSMT4">
                <p:embed/>
              </p:oleObj>
            </a:graphicData>
          </a:graphic>
        </p:graphicFrame>
        <p:graphicFrame>
          <p:nvGraphicFramePr>
            <p:cNvPr id="22540" name="Object 25"/>
            <p:cNvGraphicFramePr>
              <a:graphicFrameLocks noChangeAspect="1"/>
            </p:cNvGraphicFramePr>
            <p:nvPr/>
          </p:nvGraphicFramePr>
          <p:xfrm>
            <a:off x="2636" y="2779"/>
            <a:ext cx="293" cy="232"/>
          </p:xfrm>
          <a:graphic>
            <a:graphicData uri="http://schemas.openxmlformats.org/presentationml/2006/ole">
              <p:oleObj spid="_x0000_s22540" name="Equation" r:id="rId8" imgW="253800" imgH="203040" progId="Equation.DSMT4">
                <p:embed/>
              </p:oleObj>
            </a:graphicData>
          </a:graphic>
        </p:graphicFrame>
        <p:graphicFrame>
          <p:nvGraphicFramePr>
            <p:cNvPr id="22541" name="Object 26"/>
            <p:cNvGraphicFramePr>
              <a:graphicFrameLocks noChangeAspect="1"/>
            </p:cNvGraphicFramePr>
            <p:nvPr/>
          </p:nvGraphicFramePr>
          <p:xfrm>
            <a:off x="1940" y="2833"/>
            <a:ext cx="244" cy="203"/>
          </p:xfrm>
          <a:graphic>
            <a:graphicData uri="http://schemas.openxmlformats.org/presentationml/2006/ole">
              <p:oleObj spid="_x0000_s22541" name="Equation" r:id="rId9" imgW="241200" imgH="203040" progId="Equation.DSMT4">
                <p:embed/>
              </p:oleObj>
            </a:graphicData>
          </a:graphic>
        </p:graphicFrame>
        <p:sp>
          <p:nvSpPr>
            <p:cNvPr id="22564" name="Freeform 27"/>
            <p:cNvSpPr>
              <a:spLocks/>
            </p:cNvSpPr>
            <p:nvPr/>
          </p:nvSpPr>
          <p:spPr bwMode="auto">
            <a:xfrm>
              <a:off x="2456" y="2912"/>
              <a:ext cx="99" cy="136"/>
            </a:xfrm>
            <a:custGeom>
              <a:avLst/>
              <a:gdLst>
                <a:gd name="T0" fmla="*/ 0 w 99"/>
                <a:gd name="T1" fmla="*/ 0 h 136"/>
                <a:gd name="T2" fmla="*/ 52 w 99"/>
                <a:gd name="T3" fmla="*/ 16 h 136"/>
                <a:gd name="T4" fmla="*/ 92 w 99"/>
                <a:gd name="T5" fmla="*/ 72 h 136"/>
                <a:gd name="T6" fmla="*/ 96 w 99"/>
                <a:gd name="T7" fmla="*/ 136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136"/>
                <a:gd name="T14" fmla="*/ 99 w 99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136">
                  <a:moveTo>
                    <a:pt x="0" y="0"/>
                  </a:moveTo>
                  <a:cubicBezTo>
                    <a:pt x="9" y="2"/>
                    <a:pt x="37" y="4"/>
                    <a:pt x="52" y="16"/>
                  </a:cubicBezTo>
                  <a:cubicBezTo>
                    <a:pt x="67" y="28"/>
                    <a:pt x="85" y="52"/>
                    <a:pt x="92" y="72"/>
                  </a:cubicBezTo>
                  <a:cubicBezTo>
                    <a:pt x="99" y="92"/>
                    <a:pt x="95" y="123"/>
                    <a:pt x="96" y="13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5" name="Freeform 28"/>
            <p:cNvSpPr>
              <a:spLocks/>
            </p:cNvSpPr>
            <p:nvPr/>
          </p:nvSpPr>
          <p:spPr bwMode="auto">
            <a:xfrm>
              <a:off x="1764" y="2916"/>
              <a:ext cx="73" cy="140"/>
            </a:xfrm>
            <a:custGeom>
              <a:avLst/>
              <a:gdLst>
                <a:gd name="T0" fmla="*/ 0 w 73"/>
                <a:gd name="T1" fmla="*/ 0 h 140"/>
                <a:gd name="T2" fmla="*/ 40 w 73"/>
                <a:gd name="T3" fmla="*/ 24 h 140"/>
                <a:gd name="T4" fmla="*/ 68 w 73"/>
                <a:gd name="T5" fmla="*/ 68 h 140"/>
                <a:gd name="T6" fmla="*/ 72 w 73"/>
                <a:gd name="T7" fmla="*/ 140 h 1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"/>
                <a:gd name="T13" fmla="*/ 0 h 140"/>
                <a:gd name="T14" fmla="*/ 73 w 73"/>
                <a:gd name="T15" fmla="*/ 140 h 1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" h="140">
                  <a:moveTo>
                    <a:pt x="0" y="0"/>
                  </a:moveTo>
                  <a:cubicBezTo>
                    <a:pt x="7" y="3"/>
                    <a:pt x="29" y="13"/>
                    <a:pt x="40" y="24"/>
                  </a:cubicBezTo>
                  <a:cubicBezTo>
                    <a:pt x="51" y="35"/>
                    <a:pt x="63" y="49"/>
                    <a:pt x="68" y="68"/>
                  </a:cubicBezTo>
                  <a:cubicBezTo>
                    <a:pt x="73" y="87"/>
                    <a:pt x="71" y="125"/>
                    <a:pt x="72" y="1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6" name="Line 30"/>
            <p:cNvSpPr>
              <a:spLocks noChangeShapeType="1"/>
            </p:cNvSpPr>
            <p:nvPr/>
          </p:nvSpPr>
          <p:spPr bwMode="auto">
            <a:xfrm>
              <a:off x="2320" y="3072"/>
              <a:ext cx="0" cy="824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7" name="Line 31"/>
            <p:cNvSpPr>
              <a:spLocks noChangeShapeType="1"/>
            </p:cNvSpPr>
            <p:nvPr/>
          </p:nvSpPr>
          <p:spPr bwMode="auto">
            <a:xfrm>
              <a:off x="1456" y="2208"/>
              <a:ext cx="0" cy="824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51" name="Text Box 32"/>
          <p:cNvSpPr txBox="1">
            <a:spLocks noChangeArrowheads="1"/>
          </p:cNvSpPr>
          <p:nvPr/>
        </p:nvSpPr>
        <p:spPr bwMode="auto">
          <a:xfrm>
            <a:off x="6092825" y="3900945"/>
            <a:ext cx="1257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Top sheet</a:t>
            </a:r>
          </a:p>
        </p:txBody>
      </p:sp>
      <p:sp>
        <p:nvSpPr>
          <p:cNvPr id="22552" name="Text Box 33"/>
          <p:cNvSpPr txBox="1">
            <a:spLocks noChangeArrowheads="1"/>
          </p:cNvSpPr>
          <p:nvPr/>
        </p:nvSpPr>
        <p:spPr bwMode="auto">
          <a:xfrm>
            <a:off x="6092825" y="5361445"/>
            <a:ext cx="1658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Bottom sheet</a:t>
            </a:r>
          </a:p>
        </p:txBody>
      </p:sp>
      <p:graphicFrame>
        <p:nvGraphicFramePr>
          <p:cNvPr id="22530" name="Object 35"/>
          <p:cNvGraphicFramePr>
            <a:graphicFrameLocks noChangeAspect="1"/>
          </p:cNvGraphicFramePr>
          <p:nvPr/>
        </p:nvGraphicFramePr>
        <p:xfrm>
          <a:off x="6130925" y="4334332"/>
          <a:ext cx="1017588" cy="403225"/>
        </p:xfrm>
        <a:graphic>
          <a:graphicData uri="http://schemas.openxmlformats.org/presentationml/2006/ole">
            <p:oleObj spid="_x0000_s22530" name="Equation" r:id="rId10" imgW="571320" imgH="228600" progId="Equation.DSMT4">
              <p:embed/>
            </p:oleObj>
          </a:graphicData>
        </a:graphic>
      </p:graphicFrame>
      <p:graphicFrame>
        <p:nvGraphicFramePr>
          <p:cNvPr id="22531" name="Object 36"/>
          <p:cNvGraphicFramePr>
            <a:graphicFrameLocks noChangeAspect="1"/>
          </p:cNvGraphicFramePr>
          <p:nvPr/>
        </p:nvGraphicFramePr>
        <p:xfrm>
          <a:off x="6203950" y="5744032"/>
          <a:ext cx="1582738" cy="403225"/>
        </p:xfrm>
        <a:graphic>
          <a:graphicData uri="http://schemas.openxmlformats.org/presentationml/2006/ole">
            <p:oleObj spid="_x0000_s22531" name="Equation" r:id="rId11" imgW="888840" imgH="228600" progId="Equation.DSMT4">
              <p:embed/>
            </p:oleObj>
          </a:graphicData>
        </a:graphic>
      </p:graphicFrame>
      <p:graphicFrame>
        <p:nvGraphicFramePr>
          <p:cNvPr id="22532" name="Object 37"/>
          <p:cNvGraphicFramePr>
            <a:graphicFrameLocks noChangeAspect="1"/>
          </p:cNvGraphicFramePr>
          <p:nvPr/>
        </p:nvGraphicFramePr>
        <p:xfrm>
          <a:off x="6132513" y="4689932"/>
          <a:ext cx="1039812" cy="403225"/>
        </p:xfrm>
        <a:graphic>
          <a:graphicData uri="http://schemas.openxmlformats.org/presentationml/2006/ole">
            <p:oleObj spid="_x0000_s22532" name="Equation" r:id="rId12" imgW="583920" imgH="228600" progId="Equation.DSMT4">
              <p:embed/>
            </p:oleObj>
          </a:graphicData>
        </a:graphic>
      </p:graphicFrame>
      <p:graphicFrame>
        <p:nvGraphicFramePr>
          <p:cNvPr id="22533" name="Object 38"/>
          <p:cNvGraphicFramePr>
            <a:graphicFrameLocks noChangeAspect="1"/>
          </p:cNvGraphicFramePr>
          <p:nvPr/>
        </p:nvGraphicFramePr>
        <p:xfrm>
          <a:off x="6272213" y="6112332"/>
          <a:ext cx="1039812" cy="403225"/>
        </p:xfrm>
        <a:graphic>
          <a:graphicData uri="http://schemas.openxmlformats.org/presentationml/2006/ole">
            <p:oleObj spid="_x0000_s22533" name="Equation" r:id="rId13" imgW="583920" imgH="228600" progId="Equation.DSMT4">
              <p:embed/>
            </p:oleObj>
          </a:graphicData>
        </a:graphic>
      </p:graphicFrame>
      <p:sp>
        <p:nvSpPr>
          <p:cNvPr id="22553" name="Text Box 40"/>
          <p:cNvSpPr txBox="1">
            <a:spLocks noChangeArrowheads="1"/>
          </p:cNvSpPr>
          <p:nvPr/>
        </p:nvSpPr>
        <p:spPr bwMode="auto">
          <a:xfrm>
            <a:off x="6221734" y="2189639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Example:</a:t>
            </a:r>
          </a:p>
        </p:txBody>
      </p:sp>
      <p:sp>
        <p:nvSpPr>
          <p:cNvPr id="22554" name="TextBox 38"/>
          <p:cNvSpPr txBox="1">
            <a:spLocks noChangeArrowheads="1"/>
          </p:cNvSpPr>
          <p:nvPr/>
        </p:nvSpPr>
        <p:spPr bwMode="auto">
          <a:xfrm>
            <a:off x="4503761" y="2592943"/>
            <a:ext cx="4366631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0" dirty="0" smtClean="0"/>
              <a:t>We </a:t>
            </a:r>
            <a:r>
              <a:rPr lang="en-US" sz="1600" b="0" dirty="0"/>
              <a:t>go counter-clockwise around the branch point at </a:t>
            </a:r>
            <a:r>
              <a:rPr lang="en-US" sz="1600" b="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b="0" baseline="-25000" dirty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1600" b="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0" dirty="0" smtClean="0">
                <a:latin typeface="Arial" pitchFamily="34" charset="0"/>
                <a:cs typeface="Arial" pitchFamily="34" charset="0"/>
              </a:rPr>
              <a:t>starting on the top sheet on the real axis, </a:t>
            </a:r>
            <a:r>
              <a:rPr lang="en-US" sz="1600" b="0" dirty="0" smtClean="0">
                <a:latin typeface="+mj-lt"/>
                <a:cs typeface="Times New Roman" pitchFamily="18" charset="0"/>
              </a:rPr>
              <a:t>and </a:t>
            </a:r>
            <a:r>
              <a:rPr lang="en-US" sz="1600" b="0" dirty="0">
                <a:latin typeface="+mj-lt"/>
                <a:cs typeface="Times New Roman" pitchFamily="18" charset="0"/>
              </a:rPr>
              <a:t>end up back where we started</a:t>
            </a:r>
            <a:r>
              <a:rPr lang="en-US" sz="1600" b="0" dirty="0" smtClean="0">
                <a:latin typeface="+mj-lt"/>
              </a:rPr>
              <a:t>.</a:t>
            </a:r>
            <a:endParaRPr lang="en-US" sz="1600" b="0" dirty="0"/>
          </a:p>
        </p:txBody>
      </p:sp>
      <p:graphicFrame>
        <p:nvGraphicFramePr>
          <p:cNvPr id="22534" name="Object 13"/>
          <p:cNvGraphicFramePr>
            <a:graphicFrameLocks noChangeAspect="1"/>
          </p:cNvGraphicFramePr>
          <p:nvPr/>
        </p:nvGraphicFramePr>
        <p:xfrm>
          <a:off x="1918293" y="1418965"/>
          <a:ext cx="5089525" cy="538162"/>
        </p:xfrm>
        <a:graphic>
          <a:graphicData uri="http://schemas.openxmlformats.org/presentationml/2006/ole">
            <p:oleObj spid="_x0000_s22534" name="Equation" r:id="rId14" imgW="2857320" imgH="304560" progId="Equation.DSMT4">
              <p:embed/>
            </p:oleObj>
          </a:graphicData>
        </a:graphic>
      </p:graphicFrame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E919DD-CBD3-4399-B283-132AE07FF54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3" name="Rectangle 49"/>
          <p:cNvSpPr>
            <a:spLocks noChangeArrowheads="1"/>
          </p:cNvSpPr>
          <p:nvPr/>
        </p:nvSpPr>
        <p:spPr bwMode="auto">
          <a:xfrm>
            <a:off x="2305335" y="1637732"/>
            <a:ext cx="4013200" cy="609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3896" name="Rectangle 24"/>
          <p:cNvSpPr>
            <a:spLocks noChangeArrowheads="1"/>
          </p:cNvSpPr>
          <p:nvPr/>
        </p:nvSpPr>
        <p:spPr bwMode="auto">
          <a:xfrm>
            <a:off x="1366838" y="215900"/>
            <a:ext cx="60801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Sommerfeld Branch Cuts</a:t>
            </a:r>
          </a:p>
        </p:txBody>
      </p:sp>
      <p:sp>
        <p:nvSpPr>
          <p:cNvPr id="23569" name="Rectangle 36"/>
          <p:cNvSpPr>
            <a:spLocks noChangeArrowheads="1"/>
          </p:cNvSpPr>
          <p:nvPr/>
        </p:nvSpPr>
        <p:spPr bwMode="auto">
          <a:xfrm>
            <a:off x="322263" y="954088"/>
            <a:ext cx="84899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FF3300"/>
                </a:solidFill>
              </a:rPr>
              <a:t>Sommerfeld branch cuts are a convenient choice for theoretical purposes (discussed more in ECE 6341):</a:t>
            </a:r>
          </a:p>
        </p:txBody>
      </p:sp>
      <p:graphicFrame>
        <p:nvGraphicFramePr>
          <p:cNvPr id="23554" name="Object 37"/>
          <p:cNvGraphicFramePr>
            <a:graphicFrameLocks noChangeAspect="1"/>
          </p:cNvGraphicFramePr>
          <p:nvPr/>
        </p:nvGraphicFramePr>
        <p:xfrm>
          <a:off x="2570448" y="1705995"/>
          <a:ext cx="1592262" cy="482600"/>
        </p:xfrm>
        <a:graphic>
          <a:graphicData uri="http://schemas.openxmlformats.org/presentationml/2006/ole">
            <p:oleObj spid="_x0000_s23554" name="Equation" r:id="rId3" imgW="749160" imgH="228600" progId="Equation.DSMT4">
              <p:embed/>
            </p:oleObj>
          </a:graphicData>
        </a:graphic>
      </p:graphicFrame>
      <p:sp>
        <p:nvSpPr>
          <p:cNvPr id="23570" name="Rectangle 38"/>
          <p:cNvSpPr>
            <a:spLocks noChangeArrowheads="1"/>
          </p:cNvSpPr>
          <p:nvPr/>
        </p:nvSpPr>
        <p:spPr bwMode="auto">
          <a:xfrm>
            <a:off x="4369085" y="1790132"/>
            <a:ext cx="1536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on branch cut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584852" y="2663870"/>
            <a:ext cx="8221982" cy="3638551"/>
            <a:chOff x="584852" y="2663870"/>
            <a:chExt cx="8221982" cy="3638551"/>
          </a:xfrm>
        </p:grpSpPr>
        <p:sp>
          <p:nvSpPr>
            <p:cNvPr id="23574" name="Line 25"/>
            <p:cNvSpPr>
              <a:spLocks noChangeShapeType="1"/>
            </p:cNvSpPr>
            <p:nvPr/>
          </p:nvSpPr>
          <p:spPr bwMode="auto">
            <a:xfrm flipH="1" flipV="1">
              <a:off x="3813034" y="3519533"/>
              <a:ext cx="1588" cy="2693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26"/>
            <p:cNvSpPr>
              <a:spLocks noChangeShapeType="1"/>
            </p:cNvSpPr>
            <p:nvPr/>
          </p:nvSpPr>
          <p:spPr bwMode="auto">
            <a:xfrm rot="5400000" flipH="1" flipV="1">
              <a:off x="3538396" y="1808208"/>
              <a:ext cx="1588" cy="5908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3556" name="Object 27"/>
            <p:cNvGraphicFramePr>
              <a:graphicFrameLocks noChangeAspect="1"/>
            </p:cNvGraphicFramePr>
            <p:nvPr/>
          </p:nvGraphicFramePr>
          <p:xfrm>
            <a:off x="6702284" y="4500608"/>
            <a:ext cx="747713" cy="495300"/>
          </p:xfrm>
          <a:graphic>
            <a:graphicData uri="http://schemas.openxmlformats.org/presentationml/2006/ole">
              <p:oleObj spid="_x0000_s23556" name="Equation" r:id="rId4" imgW="342720" imgH="228600" progId="Equation.DSMT4">
                <p:embed/>
              </p:oleObj>
            </a:graphicData>
          </a:graphic>
        </p:graphicFrame>
        <p:graphicFrame>
          <p:nvGraphicFramePr>
            <p:cNvPr id="23557" name="Object 28"/>
            <p:cNvGraphicFramePr>
              <a:graphicFrameLocks noChangeAspect="1"/>
            </p:cNvGraphicFramePr>
            <p:nvPr/>
          </p:nvGraphicFramePr>
          <p:xfrm>
            <a:off x="3444734" y="2663870"/>
            <a:ext cx="735013" cy="488950"/>
          </p:xfrm>
          <a:graphic>
            <a:graphicData uri="http://schemas.openxmlformats.org/presentationml/2006/ole">
              <p:oleObj spid="_x0000_s23557" name="Equation" r:id="rId5" imgW="342720" imgH="228600" progId="Equation.DSMT4">
                <p:embed/>
              </p:oleObj>
            </a:graphicData>
          </a:graphic>
        </p:graphicFrame>
        <p:sp>
          <p:nvSpPr>
            <p:cNvPr id="23576" name="Line 29"/>
            <p:cNvSpPr>
              <a:spLocks noChangeShapeType="1"/>
            </p:cNvSpPr>
            <p:nvPr/>
          </p:nvSpPr>
          <p:spPr bwMode="auto">
            <a:xfrm flipH="1">
              <a:off x="4549634" y="4670470"/>
              <a:ext cx="1588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30"/>
            <p:cNvSpPr>
              <a:spLocks noChangeShapeType="1"/>
            </p:cNvSpPr>
            <p:nvPr/>
          </p:nvSpPr>
          <p:spPr bwMode="auto">
            <a:xfrm flipH="1">
              <a:off x="3101834" y="4670470"/>
              <a:ext cx="1588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3558" name="Object 31"/>
            <p:cNvGraphicFramePr>
              <a:graphicFrameLocks noChangeAspect="1"/>
            </p:cNvGraphicFramePr>
            <p:nvPr/>
          </p:nvGraphicFramePr>
          <p:xfrm>
            <a:off x="4638534" y="4800645"/>
            <a:ext cx="358775" cy="495300"/>
          </p:xfrm>
          <a:graphic>
            <a:graphicData uri="http://schemas.openxmlformats.org/presentationml/2006/ole">
              <p:oleObj spid="_x0000_s23558" name="Equation" r:id="rId6" imgW="164880" imgH="228600" progId="Equation.DSMT4">
                <p:embed/>
              </p:oleObj>
            </a:graphicData>
          </a:graphic>
        </p:graphicFrame>
        <p:graphicFrame>
          <p:nvGraphicFramePr>
            <p:cNvPr id="23559" name="Object 32"/>
            <p:cNvGraphicFramePr>
              <a:graphicFrameLocks noChangeAspect="1"/>
            </p:cNvGraphicFramePr>
            <p:nvPr/>
          </p:nvGraphicFramePr>
          <p:xfrm>
            <a:off x="2490646" y="4772070"/>
            <a:ext cx="552450" cy="495300"/>
          </p:xfrm>
          <a:graphic>
            <a:graphicData uri="http://schemas.openxmlformats.org/presentationml/2006/ole">
              <p:oleObj spid="_x0000_s23559" name="Equation" r:id="rId7" imgW="253800" imgH="228600" progId="Equation.DSMT4">
                <p:embed/>
              </p:oleObj>
            </a:graphicData>
          </a:graphic>
        </p:graphicFrame>
        <p:sp>
          <p:nvSpPr>
            <p:cNvPr id="23578" name="Freeform 33"/>
            <p:cNvSpPr>
              <a:spLocks/>
            </p:cNvSpPr>
            <p:nvPr/>
          </p:nvSpPr>
          <p:spPr bwMode="auto">
            <a:xfrm>
              <a:off x="3705084" y="3241720"/>
              <a:ext cx="71438" cy="1511300"/>
            </a:xfrm>
            <a:custGeom>
              <a:avLst/>
              <a:gdLst>
                <a:gd name="T0" fmla="*/ 0 w 549"/>
                <a:gd name="T1" fmla="*/ 0 h 3008"/>
                <a:gd name="T2" fmla="*/ 0 w 549"/>
                <a:gd name="T3" fmla="*/ 7 h 3008"/>
                <a:gd name="T4" fmla="*/ 0 w 549"/>
                <a:gd name="T5" fmla="*/ 16 h 3008"/>
                <a:gd name="T6" fmla="*/ 0 w 549"/>
                <a:gd name="T7" fmla="*/ 24 h 3008"/>
                <a:gd name="T8" fmla="*/ 0 w 549"/>
                <a:gd name="T9" fmla="*/ 35 h 3008"/>
                <a:gd name="T10" fmla="*/ 0 w 549"/>
                <a:gd name="T11" fmla="*/ 44 h 3008"/>
                <a:gd name="T12" fmla="*/ 0 w 549"/>
                <a:gd name="T13" fmla="*/ 53 h 3008"/>
                <a:gd name="T14" fmla="*/ 0 w 549"/>
                <a:gd name="T15" fmla="*/ 63 h 3008"/>
                <a:gd name="T16" fmla="*/ 0 w 549"/>
                <a:gd name="T17" fmla="*/ 72 h 3008"/>
                <a:gd name="T18" fmla="*/ 0 w 549"/>
                <a:gd name="T19" fmla="*/ 79 h 3008"/>
                <a:gd name="T20" fmla="*/ 0 w 549"/>
                <a:gd name="T21" fmla="*/ 89 h 3008"/>
                <a:gd name="T22" fmla="*/ 0 w 549"/>
                <a:gd name="T23" fmla="*/ 95 h 30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9"/>
                <a:gd name="T37" fmla="*/ 0 h 3008"/>
                <a:gd name="T38" fmla="*/ 549 w 549"/>
                <a:gd name="T39" fmla="*/ 3008 h 30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9" h="3008">
                  <a:moveTo>
                    <a:pt x="468" y="0"/>
                  </a:moveTo>
                  <a:cubicBezTo>
                    <a:pt x="234" y="74"/>
                    <a:pt x="0" y="148"/>
                    <a:pt x="4" y="232"/>
                  </a:cubicBezTo>
                  <a:cubicBezTo>
                    <a:pt x="8" y="316"/>
                    <a:pt x="489" y="417"/>
                    <a:pt x="492" y="504"/>
                  </a:cubicBezTo>
                  <a:cubicBezTo>
                    <a:pt x="495" y="591"/>
                    <a:pt x="11" y="653"/>
                    <a:pt x="20" y="752"/>
                  </a:cubicBezTo>
                  <a:cubicBezTo>
                    <a:pt x="29" y="851"/>
                    <a:pt x="547" y="989"/>
                    <a:pt x="548" y="1096"/>
                  </a:cubicBezTo>
                  <a:cubicBezTo>
                    <a:pt x="549" y="1203"/>
                    <a:pt x="31" y="1296"/>
                    <a:pt x="28" y="1392"/>
                  </a:cubicBezTo>
                  <a:cubicBezTo>
                    <a:pt x="25" y="1488"/>
                    <a:pt x="531" y="1573"/>
                    <a:pt x="532" y="1672"/>
                  </a:cubicBezTo>
                  <a:cubicBezTo>
                    <a:pt x="533" y="1771"/>
                    <a:pt x="35" y="1885"/>
                    <a:pt x="36" y="1984"/>
                  </a:cubicBezTo>
                  <a:cubicBezTo>
                    <a:pt x="37" y="2083"/>
                    <a:pt x="539" y="2177"/>
                    <a:pt x="540" y="2264"/>
                  </a:cubicBezTo>
                  <a:cubicBezTo>
                    <a:pt x="541" y="2351"/>
                    <a:pt x="53" y="2412"/>
                    <a:pt x="44" y="2504"/>
                  </a:cubicBezTo>
                  <a:cubicBezTo>
                    <a:pt x="35" y="2596"/>
                    <a:pt x="479" y="2732"/>
                    <a:pt x="484" y="2816"/>
                  </a:cubicBezTo>
                  <a:cubicBezTo>
                    <a:pt x="489" y="2900"/>
                    <a:pt x="144" y="2976"/>
                    <a:pt x="76" y="3008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Oval 34"/>
            <p:cNvSpPr>
              <a:spLocks noChangeArrowheads="1"/>
            </p:cNvSpPr>
            <p:nvPr/>
          </p:nvSpPr>
          <p:spPr bwMode="auto">
            <a:xfrm>
              <a:off x="3038334" y="4702220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0" name="Oval 35"/>
            <p:cNvSpPr>
              <a:spLocks noChangeArrowheads="1"/>
            </p:cNvSpPr>
            <p:nvPr/>
          </p:nvSpPr>
          <p:spPr bwMode="auto">
            <a:xfrm>
              <a:off x="4486134" y="4702220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1" name="Freeform 39"/>
            <p:cNvSpPr>
              <a:spLocks/>
            </p:cNvSpPr>
            <p:nvPr/>
          </p:nvSpPr>
          <p:spPr bwMode="auto">
            <a:xfrm rot="16200000" flipV="1">
              <a:off x="3382821" y="4378370"/>
              <a:ext cx="111125" cy="647700"/>
            </a:xfrm>
            <a:custGeom>
              <a:avLst/>
              <a:gdLst>
                <a:gd name="T0" fmla="*/ 0 w 854"/>
                <a:gd name="T1" fmla="*/ 0 h 1984"/>
                <a:gd name="T2" fmla="*/ 0 w 854"/>
                <a:gd name="T3" fmla="*/ 1 h 1984"/>
                <a:gd name="T4" fmla="*/ 0 w 854"/>
                <a:gd name="T5" fmla="*/ 4 h 1984"/>
                <a:gd name="T6" fmla="*/ 0 w 854"/>
                <a:gd name="T7" fmla="*/ 7 h 1984"/>
                <a:gd name="T8" fmla="*/ 0 w 854"/>
                <a:gd name="T9" fmla="*/ 9 h 1984"/>
                <a:gd name="T10" fmla="*/ 0 w 854"/>
                <a:gd name="T11" fmla="*/ 12 h 1984"/>
                <a:gd name="T12" fmla="*/ 0 w 854"/>
                <a:gd name="T13" fmla="*/ 15 h 1984"/>
                <a:gd name="T14" fmla="*/ 0 w 854"/>
                <a:gd name="T15" fmla="*/ 17 h 19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54"/>
                <a:gd name="T25" fmla="*/ 0 h 1984"/>
                <a:gd name="T26" fmla="*/ 854 w 854"/>
                <a:gd name="T27" fmla="*/ 1984 h 19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54" h="1984">
                  <a:moveTo>
                    <a:pt x="643" y="0"/>
                  </a:moveTo>
                  <a:cubicBezTo>
                    <a:pt x="331" y="22"/>
                    <a:pt x="19" y="44"/>
                    <a:pt x="19" y="128"/>
                  </a:cubicBezTo>
                  <a:cubicBezTo>
                    <a:pt x="19" y="212"/>
                    <a:pt x="646" y="397"/>
                    <a:pt x="643" y="504"/>
                  </a:cubicBezTo>
                  <a:cubicBezTo>
                    <a:pt x="640" y="611"/>
                    <a:pt x="0" y="673"/>
                    <a:pt x="3" y="768"/>
                  </a:cubicBezTo>
                  <a:cubicBezTo>
                    <a:pt x="6" y="863"/>
                    <a:pt x="647" y="967"/>
                    <a:pt x="659" y="1072"/>
                  </a:cubicBezTo>
                  <a:cubicBezTo>
                    <a:pt x="671" y="1177"/>
                    <a:pt x="43" y="1291"/>
                    <a:pt x="75" y="1400"/>
                  </a:cubicBezTo>
                  <a:cubicBezTo>
                    <a:pt x="107" y="1509"/>
                    <a:pt x="848" y="1631"/>
                    <a:pt x="851" y="1728"/>
                  </a:cubicBezTo>
                  <a:cubicBezTo>
                    <a:pt x="854" y="1825"/>
                    <a:pt x="472" y="1904"/>
                    <a:pt x="91" y="1984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82" name="Group 40"/>
            <p:cNvGrpSpPr>
              <a:grpSpLocks/>
            </p:cNvGrpSpPr>
            <p:nvPr/>
          </p:nvGrpSpPr>
          <p:grpSpPr bwMode="auto">
            <a:xfrm flipH="1">
              <a:off x="3851134" y="4773658"/>
              <a:ext cx="674688" cy="1528763"/>
              <a:chOff x="584" y="2893"/>
              <a:chExt cx="425" cy="963"/>
            </a:xfrm>
          </p:grpSpPr>
          <p:sp>
            <p:nvSpPr>
              <p:cNvPr id="23584" name="Freeform 41"/>
              <p:cNvSpPr>
                <a:spLocks/>
              </p:cNvSpPr>
              <p:nvPr/>
            </p:nvSpPr>
            <p:spPr bwMode="auto">
              <a:xfrm flipV="1">
                <a:off x="964" y="2904"/>
                <a:ext cx="45" cy="952"/>
              </a:xfrm>
              <a:custGeom>
                <a:avLst/>
                <a:gdLst>
                  <a:gd name="T0" fmla="*/ 0 w 549"/>
                  <a:gd name="T1" fmla="*/ 0 h 3008"/>
                  <a:gd name="T2" fmla="*/ 0 w 549"/>
                  <a:gd name="T3" fmla="*/ 7 h 3008"/>
                  <a:gd name="T4" fmla="*/ 0 w 549"/>
                  <a:gd name="T5" fmla="*/ 16 h 3008"/>
                  <a:gd name="T6" fmla="*/ 0 w 549"/>
                  <a:gd name="T7" fmla="*/ 24 h 3008"/>
                  <a:gd name="T8" fmla="*/ 0 w 549"/>
                  <a:gd name="T9" fmla="*/ 35 h 3008"/>
                  <a:gd name="T10" fmla="*/ 0 w 549"/>
                  <a:gd name="T11" fmla="*/ 44 h 3008"/>
                  <a:gd name="T12" fmla="*/ 0 w 549"/>
                  <a:gd name="T13" fmla="*/ 53 h 3008"/>
                  <a:gd name="T14" fmla="*/ 0 w 549"/>
                  <a:gd name="T15" fmla="*/ 63 h 3008"/>
                  <a:gd name="T16" fmla="*/ 0 w 549"/>
                  <a:gd name="T17" fmla="*/ 72 h 3008"/>
                  <a:gd name="T18" fmla="*/ 0 w 549"/>
                  <a:gd name="T19" fmla="*/ 79 h 3008"/>
                  <a:gd name="T20" fmla="*/ 0 w 549"/>
                  <a:gd name="T21" fmla="*/ 89 h 3008"/>
                  <a:gd name="T22" fmla="*/ 0 w 549"/>
                  <a:gd name="T23" fmla="*/ 95 h 30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49"/>
                  <a:gd name="T37" fmla="*/ 0 h 3008"/>
                  <a:gd name="T38" fmla="*/ 549 w 549"/>
                  <a:gd name="T39" fmla="*/ 3008 h 30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49" h="3008">
                    <a:moveTo>
                      <a:pt x="468" y="0"/>
                    </a:moveTo>
                    <a:cubicBezTo>
                      <a:pt x="234" y="74"/>
                      <a:pt x="0" y="148"/>
                      <a:pt x="4" y="232"/>
                    </a:cubicBezTo>
                    <a:cubicBezTo>
                      <a:pt x="8" y="316"/>
                      <a:pt x="489" y="417"/>
                      <a:pt x="492" y="504"/>
                    </a:cubicBezTo>
                    <a:cubicBezTo>
                      <a:pt x="495" y="591"/>
                      <a:pt x="11" y="653"/>
                      <a:pt x="20" y="752"/>
                    </a:cubicBezTo>
                    <a:cubicBezTo>
                      <a:pt x="29" y="851"/>
                      <a:pt x="547" y="989"/>
                      <a:pt x="548" y="1096"/>
                    </a:cubicBezTo>
                    <a:cubicBezTo>
                      <a:pt x="549" y="1203"/>
                      <a:pt x="31" y="1296"/>
                      <a:pt x="28" y="1392"/>
                    </a:cubicBezTo>
                    <a:cubicBezTo>
                      <a:pt x="25" y="1488"/>
                      <a:pt x="531" y="1573"/>
                      <a:pt x="532" y="1672"/>
                    </a:cubicBezTo>
                    <a:cubicBezTo>
                      <a:pt x="533" y="1771"/>
                      <a:pt x="35" y="1885"/>
                      <a:pt x="36" y="1984"/>
                    </a:cubicBezTo>
                    <a:cubicBezTo>
                      <a:pt x="37" y="2083"/>
                      <a:pt x="539" y="2177"/>
                      <a:pt x="540" y="2264"/>
                    </a:cubicBezTo>
                    <a:cubicBezTo>
                      <a:pt x="541" y="2351"/>
                      <a:pt x="53" y="2412"/>
                      <a:pt x="44" y="2504"/>
                    </a:cubicBezTo>
                    <a:cubicBezTo>
                      <a:pt x="35" y="2596"/>
                      <a:pt x="479" y="2732"/>
                      <a:pt x="484" y="2816"/>
                    </a:cubicBezTo>
                    <a:cubicBezTo>
                      <a:pt x="489" y="2900"/>
                      <a:pt x="144" y="2976"/>
                      <a:pt x="76" y="3008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5" name="Freeform 42"/>
              <p:cNvSpPr>
                <a:spLocks/>
              </p:cNvSpPr>
              <p:nvPr/>
            </p:nvSpPr>
            <p:spPr bwMode="auto">
              <a:xfrm rot="5400000">
                <a:off x="753" y="2724"/>
                <a:ext cx="70" cy="408"/>
              </a:xfrm>
              <a:custGeom>
                <a:avLst/>
                <a:gdLst>
                  <a:gd name="T0" fmla="*/ 0 w 854"/>
                  <a:gd name="T1" fmla="*/ 0 h 1984"/>
                  <a:gd name="T2" fmla="*/ 0 w 854"/>
                  <a:gd name="T3" fmla="*/ 1 h 1984"/>
                  <a:gd name="T4" fmla="*/ 0 w 854"/>
                  <a:gd name="T5" fmla="*/ 4 h 1984"/>
                  <a:gd name="T6" fmla="*/ 0 w 854"/>
                  <a:gd name="T7" fmla="*/ 7 h 1984"/>
                  <a:gd name="T8" fmla="*/ 0 w 854"/>
                  <a:gd name="T9" fmla="*/ 9 h 1984"/>
                  <a:gd name="T10" fmla="*/ 0 w 854"/>
                  <a:gd name="T11" fmla="*/ 12 h 1984"/>
                  <a:gd name="T12" fmla="*/ 0 w 854"/>
                  <a:gd name="T13" fmla="*/ 15 h 1984"/>
                  <a:gd name="T14" fmla="*/ 0 w 854"/>
                  <a:gd name="T15" fmla="*/ 17 h 19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54"/>
                  <a:gd name="T25" fmla="*/ 0 h 1984"/>
                  <a:gd name="T26" fmla="*/ 854 w 854"/>
                  <a:gd name="T27" fmla="*/ 1984 h 19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54" h="1984">
                    <a:moveTo>
                      <a:pt x="643" y="0"/>
                    </a:moveTo>
                    <a:cubicBezTo>
                      <a:pt x="331" y="22"/>
                      <a:pt x="19" y="44"/>
                      <a:pt x="19" y="128"/>
                    </a:cubicBezTo>
                    <a:cubicBezTo>
                      <a:pt x="19" y="212"/>
                      <a:pt x="646" y="397"/>
                      <a:pt x="643" y="504"/>
                    </a:cubicBezTo>
                    <a:cubicBezTo>
                      <a:pt x="640" y="611"/>
                      <a:pt x="0" y="673"/>
                      <a:pt x="3" y="768"/>
                    </a:cubicBezTo>
                    <a:cubicBezTo>
                      <a:pt x="6" y="863"/>
                      <a:pt x="647" y="967"/>
                      <a:pt x="659" y="1072"/>
                    </a:cubicBezTo>
                    <a:cubicBezTo>
                      <a:pt x="671" y="1177"/>
                      <a:pt x="43" y="1291"/>
                      <a:pt x="75" y="1400"/>
                    </a:cubicBezTo>
                    <a:cubicBezTo>
                      <a:pt x="107" y="1509"/>
                      <a:pt x="848" y="1631"/>
                      <a:pt x="851" y="1728"/>
                    </a:cubicBezTo>
                    <a:cubicBezTo>
                      <a:pt x="854" y="1825"/>
                      <a:pt x="472" y="1904"/>
                      <a:pt x="91" y="1984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23560" name="Object 43"/>
            <p:cNvGraphicFramePr>
              <a:graphicFrameLocks noChangeAspect="1"/>
            </p:cNvGraphicFramePr>
            <p:nvPr/>
          </p:nvGraphicFramePr>
          <p:xfrm>
            <a:off x="4213084" y="3373483"/>
            <a:ext cx="1592263" cy="482600"/>
          </p:xfrm>
          <a:graphic>
            <a:graphicData uri="http://schemas.openxmlformats.org/presentationml/2006/ole">
              <p:oleObj spid="_x0000_s23560" name="Equation" r:id="rId8" imgW="749160" imgH="228600" progId="Equation.DSMT4">
                <p:embed/>
              </p:oleObj>
            </a:graphicData>
          </a:graphic>
        </p:graphicFrame>
        <p:sp>
          <p:nvSpPr>
            <p:cNvPr id="23583" name="Rectangle 45"/>
            <p:cNvSpPr>
              <a:spLocks noChangeArrowheads="1"/>
            </p:cNvSpPr>
            <p:nvPr/>
          </p:nvSpPr>
          <p:spPr bwMode="auto">
            <a:xfrm>
              <a:off x="6170471" y="3362370"/>
              <a:ext cx="2371725" cy="498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b="0">
                  <a:solidFill>
                    <a:srgbClr val="0000FF"/>
                  </a:solidFill>
                </a:rPr>
                <a:t>(everywhere in complex plane)</a:t>
              </a:r>
            </a:p>
          </p:txBody>
        </p:sp>
        <p:graphicFrame>
          <p:nvGraphicFramePr>
            <p:cNvPr id="23561" name="Object 48"/>
            <p:cNvGraphicFramePr>
              <a:graphicFrameLocks noChangeAspect="1"/>
            </p:cNvGraphicFramePr>
            <p:nvPr/>
          </p:nvGraphicFramePr>
          <p:xfrm>
            <a:off x="1163496" y="3414758"/>
            <a:ext cx="1854200" cy="538163"/>
          </p:xfrm>
          <a:graphic>
            <a:graphicData uri="http://schemas.openxmlformats.org/presentationml/2006/ole">
              <p:oleObj spid="_x0000_s23561" name="Equation" r:id="rId9" imgW="1041120" imgH="304560" progId="Equation.DSMT4">
                <p:embed/>
              </p:oleObj>
            </a:graphicData>
          </a:graphic>
        </p:graphicFrame>
        <p:graphicFrame>
          <p:nvGraphicFramePr>
            <p:cNvPr id="23555" name="Object 23"/>
            <p:cNvGraphicFramePr>
              <a:graphicFrameLocks noChangeAspect="1"/>
            </p:cNvGraphicFramePr>
            <p:nvPr/>
          </p:nvGraphicFramePr>
          <p:xfrm>
            <a:off x="6163647" y="5401976"/>
            <a:ext cx="2643187" cy="439737"/>
          </p:xfrm>
          <a:graphic>
            <a:graphicData uri="http://schemas.openxmlformats.org/presentationml/2006/ole">
              <p:oleObj spid="_x0000_s23555" name="Equation" r:id="rId10" imgW="1307880" imgH="228600" progId="Equation.DSMT4">
                <p:embed/>
              </p:oleObj>
            </a:graphicData>
          </a:graphic>
        </p:graphicFrame>
        <p:sp>
          <p:nvSpPr>
            <p:cNvPr id="23572" name="Oval 36"/>
            <p:cNvSpPr>
              <a:spLocks noChangeArrowheads="1"/>
            </p:cNvSpPr>
            <p:nvPr/>
          </p:nvSpPr>
          <p:spPr bwMode="auto">
            <a:xfrm>
              <a:off x="6337300" y="4698097"/>
              <a:ext cx="106363" cy="106363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3573" name="Straight Arrow Connector 38"/>
            <p:cNvCxnSpPr>
              <a:cxnSpLocks noChangeShapeType="1"/>
            </p:cNvCxnSpPr>
            <p:nvPr/>
          </p:nvCxnSpPr>
          <p:spPr bwMode="auto">
            <a:xfrm rot="16200000" flipV="1">
              <a:off x="6374606" y="4873517"/>
              <a:ext cx="473075" cy="36671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E919DD-CBD3-4399-B283-132AE07FF54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3896" name="Rectangle 24"/>
          <p:cNvSpPr>
            <a:spLocks noChangeArrowheads="1"/>
          </p:cNvSpPr>
          <p:nvPr/>
        </p:nvSpPr>
        <p:spPr bwMode="auto">
          <a:xfrm>
            <a:off x="586853" y="215900"/>
            <a:ext cx="797029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Sommerfeld Branch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Cuts (cont.)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574" name="Line 25"/>
          <p:cNvSpPr>
            <a:spLocks noChangeShapeType="1"/>
          </p:cNvSpPr>
          <p:nvPr/>
        </p:nvSpPr>
        <p:spPr bwMode="auto">
          <a:xfrm flipH="1" flipV="1">
            <a:off x="3922215" y="1950041"/>
            <a:ext cx="1588" cy="2693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5" name="Line 26"/>
          <p:cNvSpPr>
            <a:spLocks noChangeShapeType="1"/>
          </p:cNvSpPr>
          <p:nvPr/>
        </p:nvSpPr>
        <p:spPr bwMode="auto">
          <a:xfrm rot="5400000" flipH="1" flipV="1">
            <a:off x="3647577" y="238716"/>
            <a:ext cx="1588" cy="5908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3556" name="Object 27"/>
          <p:cNvGraphicFramePr>
            <a:graphicFrameLocks noChangeAspect="1"/>
          </p:cNvGraphicFramePr>
          <p:nvPr/>
        </p:nvGraphicFramePr>
        <p:xfrm>
          <a:off x="6811465" y="2931116"/>
          <a:ext cx="747713" cy="495300"/>
        </p:xfrm>
        <a:graphic>
          <a:graphicData uri="http://schemas.openxmlformats.org/presentationml/2006/ole">
            <p:oleObj spid="_x0000_s45060" name="Equation" r:id="rId3" imgW="342720" imgH="228600" progId="Equation.DSMT4">
              <p:embed/>
            </p:oleObj>
          </a:graphicData>
        </a:graphic>
      </p:graphicFrame>
      <p:graphicFrame>
        <p:nvGraphicFramePr>
          <p:cNvPr id="23557" name="Object 28"/>
          <p:cNvGraphicFramePr>
            <a:graphicFrameLocks noChangeAspect="1"/>
          </p:cNvGraphicFramePr>
          <p:nvPr/>
        </p:nvGraphicFramePr>
        <p:xfrm>
          <a:off x="3553915" y="1094378"/>
          <a:ext cx="735013" cy="488950"/>
        </p:xfrm>
        <a:graphic>
          <a:graphicData uri="http://schemas.openxmlformats.org/presentationml/2006/ole">
            <p:oleObj spid="_x0000_s45061" name="Equation" r:id="rId4" imgW="342720" imgH="228600" progId="Equation.DSMT4">
              <p:embed/>
            </p:oleObj>
          </a:graphicData>
        </a:graphic>
      </p:graphicFrame>
      <p:sp>
        <p:nvSpPr>
          <p:cNvPr id="23576" name="Line 29"/>
          <p:cNvSpPr>
            <a:spLocks noChangeShapeType="1"/>
          </p:cNvSpPr>
          <p:nvPr/>
        </p:nvSpPr>
        <p:spPr bwMode="auto">
          <a:xfrm flipH="1">
            <a:off x="4658815" y="3100978"/>
            <a:ext cx="1588" cy="184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7" name="Line 30"/>
          <p:cNvSpPr>
            <a:spLocks noChangeShapeType="1"/>
          </p:cNvSpPr>
          <p:nvPr/>
        </p:nvSpPr>
        <p:spPr bwMode="auto">
          <a:xfrm flipH="1">
            <a:off x="3211015" y="3100978"/>
            <a:ext cx="1588" cy="184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3558" name="Object 31"/>
          <p:cNvGraphicFramePr>
            <a:graphicFrameLocks noChangeAspect="1"/>
          </p:cNvGraphicFramePr>
          <p:nvPr/>
        </p:nvGraphicFramePr>
        <p:xfrm>
          <a:off x="4747715" y="3231153"/>
          <a:ext cx="358775" cy="495300"/>
        </p:xfrm>
        <a:graphic>
          <a:graphicData uri="http://schemas.openxmlformats.org/presentationml/2006/ole">
            <p:oleObj spid="_x0000_s45062" name="Equation" r:id="rId5" imgW="164880" imgH="228600" progId="Equation.DSMT4">
              <p:embed/>
            </p:oleObj>
          </a:graphicData>
        </a:graphic>
      </p:graphicFrame>
      <p:graphicFrame>
        <p:nvGraphicFramePr>
          <p:cNvPr id="23559" name="Object 32"/>
          <p:cNvGraphicFramePr>
            <a:graphicFrameLocks noChangeAspect="1"/>
          </p:cNvGraphicFramePr>
          <p:nvPr/>
        </p:nvGraphicFramePr>
        <p:xfrm>
          <a:off x="2599827" y="3202578"/>
          <a:ext cx="552450" cy="495300"/>
        </p:xfrm>
        <a:graphic>
          <a:graphicData uri="http://schemas.openxmlformats.org/presentationml/2006/ole">
            <p:oleObj spid="_x0000_s45063" name="Equation" r:id="rId6" imgW="253800" imgH="228600" progId="Equation.DSMT4">
              <p:embed/>
            </p:oleObj>
          </a:graphicData>
        </a:graphic>
      </p:graphicFrame>
      <p:sp>
        <p:nvSpPr>
          <p:cNvPr id="23578" name="Freeform 33"/>
          <p:cNvSpPr>
            <a:spLocks/>
          </p:cNvSpPr>
          <p:nvPr/>
        </p:nvSpPr>
        <p:spPr bwMode="auto">
          <a:xfrm>
            <a:off x="3814265" y="1672228"/>
            <a:ext cx="71438" cy="1511300"/>
          </a:xfrm>
          <a:custGeom>
            <a:avLst/>
            <a:gdLst>
              <a:gd name="T0" fmla="*/ 0 w 549"/>
              <a:gd name="T1" fmla="*/ 0 h 3008"/>
              <a:gd name="T2" fmla="*/ 0 w 549"/>
              <a:gd name="T3" fmla="*/ 7 h 3008"/>
              <a:gd name="T4" fmla="*/ 0 w 549"/>
              <a:gd name="T5" fmla="*/ 16 h 3008"/>
              <a:gd name="T6" fmla="*/ 0 w 549"/>
              <a:gd name="T7" fmla="*/ 24 h 3008"/>
              <a:gd name="T8" fmla="*/ 0 w 549"/>
              <a:gd name="T9" fmla="*/ 35 h 3008"/>
              <a:gd name="T10" fmla="*/ 0 w 549"/>
              <a:gd name="T11" fmla="*/ 44 h 3008"/>
              <a:gd name="T12" fmla="*/ 0 w 549"/>
              <a:gd name="T13" fmla="*/ 53 h 3008"/>
              <a:gd name="T14" fmla="*/ 0 w 549"/>
              <a:gd name="T15" fmla="*/ 63 h 3008"/>
              <a:gd name="T16" fmla="*/ 0 w 549"/>
              <a:gd name="T17" fmla="*/ 72 h 3008"/>
              <a:gd name="T18" fmla="*/ 0 w 549"/>
              <a:gd name="T19" fmla="*/ 79 h 3008"/>
              <a:gd name="T20" fmla="*/ 0 w 549"/>
              <a:gd name="T21" fmla="*/ 89 h 3008"/>
              <a:gd name="T22" fmla="*/ 0 w 549"/>
              <a:gd name="T23" fmla="*/ 95 h 300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49"/>
              <a:gd name="T37" fmla="*/ 0 h 3008"/>
              <a:gd name="T38" fmla="*/ 549 w 549"/>
              <a:gd name="T39" fmla="*/ 3008 h 3008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49" h="3008">
                <a:moveTo>
                  <a:pt x="468" y="0"/>
                </a:moveTo>
                <a:cubicBezTo>
                  <a:pt x="234" y="74"/>
                  <a:pt x="0" y="148"/>
                  <a:pt x="4" y="232"/>
                </a:cubicBezTo>
                <a:cubicBezTo>
                  <a:pt x="8" y="316"/>
                  <a:pt x="489" y="417"/>
                  <a:pt x="492" y="504"/>
                </a:cubicBezTo>
                <a:cubicBezTo>
                  <a:pt x="495" y="591"/>
                  <a:pt x="11" y="653"/>
                  <a:pt x="20" y="752"/>
                </a:cubicBezTo>
                <a:cubicBezTo>
                  <a:pt x="29" y="851"/>
                  <a:pt x="547" y="989"/>
                  <a:pt x="548" y="1096"/>
                </a:cubicBezTo>
                <a:cubicBezTo>
                  <a:pt x="549" y="1203"/>
                  <a:pt x="31" y="1296"/>
                  <a:pt x="28" y="1392"/>
                </a:cubicBezTo>
                <a:cubicBezTo>
                  <a:pt x="25" y="1488"/>
                  <a:pt x="531" y="1573"/>
                  <a:pt x="532" y="1672"/>
                </a:cubicBezTo>
                <a:cubicBezTo>
                  <a:pt x="533" y="1771"/>
                  <a:pt x="35" y="1885"/>
                  <a:pt x="36" y="1984"/>
                </a:cubicBezTo>
                <a:cubicBezTo>
                  <a:pt x="37" y="2083"/>
                  <a:pt x="539" y="2177"/>
                  <a:pt x="540" y="2264"/>
                </a:cubicBezTo>
                <a:cubicBezTo>
                  <a:pt x="541" y="2351"/>
                  <a:pt x="53" y="2412"/>
                  <a:pt x="44" y="2504"/>
                </a:cubicBezTo>
                <a:cubicBezTo>
                  <a:pt x="35" y="2596"/>
                  <a:pt x="479" y="2732"/>
                  <a:pt x="484" y="2816"/>
                </a:cubicBezTo>
                <a:cubicBezTo>
                  <a:pt x="489" y="2900"/>
                  <a:pt x="144" y="2976"/>
                  <a:pt x="76" y="3008"/>
                </a:cubicBezTo>
              </a:path>
            </a:pathLst>
          </a:custGeom>
          <a:noFill/>
          <a:ln w="38100" cmpd="sng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9" name="Oval 34"/>
          <p:cNvSpPr>
            <a:spLocks noChangeArrowheads="1"/>
          </p:cNvSpPr>
          <p:nvPr/>
        </p:nvSpPr>
        <p:spPr bwMode="auto">
          <a:xfrm>
            <a:off x="3147515" y="3132728"/>
            <a:ext cx="127000" cy="12065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Oval 35"/>
          <p:cNvSpPr>
            <a:spLocks noChangeArrowheads="1"/>
          </p:cNvSpPr>
          <p:nvPr/>
        </p:nvSpPr>
        <p:spPr bwMode="auto">
          <a:xfrm>
            <a:off x="4595315" y="3132728"/>
            <a:ext cx="127000" cy="12065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Freeform 39"/>
          <p:cNvSpPr>
            <a:spLocks/>
          </p:cNvSpPr>
          <p:nvPr/>
        </p:nvSpPr>
        <p:spPr bwMode="auto">
          <a:xfrm rot="16200000" flipV="1">
            <a:off x="3492002" y="2808878"/>
            <a:ext cx="111125" cy="647700"/>
          </a:xfrm>
          <a:custGeom>
            <a:avLst/>
            <a:gdLst>
              <a:gd name="T0" fmla="*/ 0 w 854"/>
              <a:gd name="T1" fmla="*/ 0 h 1984"/>
              <a:gd name="T2" fmla="*/ 0 w 854"/>
              <a:gd name="T3" fmla="*/ 1 h 1984"/>
              <a:gd name="T4" fmla="*/ 0 w 854"/>
              <a:gd name="T5" fmla="*/ 4 h 1984"/>
              <a:gd name="T6" fmla="*/ 0 w 854"/>
              <a:gd name="T7" fmla="*/ 7 h 1984"/>
              <a:gd name="T8" fmla="*/ 0 w 854"/>
              <a:gd name="T9" fmla="*/ 9 h 1984"/>
              <a:gd name="T10" fmla="*/ 0 w 854"/>
              <a:gd name="T11" fmla="*/ 12 h 1984"/>
              <a:gd name="T12" fmla="*/ 0 w 854"/>
              <a:gd name="T13" fmla="*/ 15 h 1984"/>
              <a:gd name="T14" fmla="*/ 0 w 854"/>
              <a:gd name="T15" fmla="*/ 17 h 198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854"/>
              <a:gd name="T25" fmla="*/ 0 h 1984"/>
              <a:gd name="T26" fmla="*/ 854 w 854"/>
              <a:gd name="T27" fmla="*/ 1984 h 198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854" h="1984">
                <a:moveTo>
                  <a:pt x="643" y="0"/>
                </a:moveTo>
                <a:cubicBezTo>
                  <a:pt x="331" y="22"/>
                  <a:pt x="19" y="44"/>
                  <a:pt x="19" y="128"/>
                </a:cubicBezTo>
                <a:cubicBezTo>
                  <a:pt x="19" y="212"/>
                  <a:pt x="646" y="397"/>
                  <a:pt x="643" y="504"/>
                </a:cubicBezTo>
                <a:cubicBezTo>
                  <a:pt x="640" y="611"/>
                  <a:pt x="0" y="673"/>
                  <a:pt x="3" y="768"/>
                </a:cubicBezTo>
                <a:cubicBezTo>
                  <a:pt x="6" y="863"/>
                  <a:pt x="647" y="967"/>
                  <a:pt x="659" y="1072"/>
                </a:cubicBezTo>
                <a:cubicBezTo>
                  <a:pt x="671" y="1177"/>
                  <a:pt x="43" y="1291"/>
                  <a:pt x="75" y="1400"/>
                </a:cubicBezTo>
                <a:cubicBezTo>
                  <a:pt x="107" y="1509"/>
                  <a:pt x="848" y="1631"/>
                  <a:pt x="851" y="1728"/>
                </a:cubicBezTo>
                <a:cubicBezTo>
                  <a:pt x="854" y="1825"/>
                  <a:pt x="472" y="1904"/>
                  <a:pt x="91" y="1984"/>
                </a:cubicBezTo>
              </a:path>
            </a:pathLst>
          </a:custGeom>
          <a:noFill/>
          <a:ln w="38100" cmpd="sng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 flipH="1">
            <a:off x="3960315" y="3204166"/>
            <a:ext cx="674688" cy="1528763"/>
            <a:chOff x="584" y="2893"/>
            <a:chExt cx="425" cy="963"/>
          </a:xfrm>
        </p:grpSpPr>
        <p:sp>
          <p:nvSpPr>
            <p:cNvPr id="23584" name="Freeform 41"/>
            <p:cNvSpPr>
              <a:spLocks/>
            </p:cNvSpPr>
            <p:nvPr/>
          </p:nvSpPr>
          <p:spPr bwMode="auto">
            <a:xfrm flipV="1">
              <a:off x="964" y="2904"/>
              <a:ext cx="45" cy="952"/>
            </a:xfrm>
            <a:custGeom>
              <a:avLst/>
              <a:gdLst>
                <a:gd name="T0" fmla="*/ 0 w 549"/>
                <a:gd name="T1" fmla="*/ 0 h 3008"/>
                <a:gd name="T2" fmla="*/ 0 w 549"/>
                <a:gd name="T3" fmla="*/ 7 h 3008"/>
                <a:gd name="T4" fmla="*/ 0 w 549"/>
                <a:gd name="T5" fmla="*/ 16 h 3008"/>
                <a:gd name="T6" fmla="*/ 0 w 549"/>
                <a:gd name="T7" fmla="*/ 24 h 3008"/>
                <a:gd name="T8" fmla="*/ 0 w 549"/>
                <a:gd name="T9" fmla="*/ 35 h 3008"/>
                <a:gd name="T10" fmla="*/ 0 w 549"/>
                <a:gd name="T11" fmla="*/ 44 h 3008"/>
                <a:gd name="T12" fmla="*/ 0 w 549"/>
                <a:gd name="T13" fmla="*/ 53 h 3008"/>
                <a:gd name="T14" fmla="*/ 0 w 549"/>
                <a:gd name="T15" fmla="*/ 63 h 3008"/>
                <a:gd name="T16" fmla="*/ 0 w 549"/>
                <a:gd name="T17" fmla="*/ 72 h 3008"/>
                <a:gd name="T18" fmla="*/ 0 w 549"/>
                <a:gd name="T19" fmla="*/ 79 h 3008"/>
                <a:gd name="T20" fmla="*/ 0 w 549"/>
                <a:gd name="T21" fmla="*/ 89 h 3008"/>
                <a:gd name="T22" fmla="*/ 0 w 549"/>
                <a:gd name="T23" fmla="*/ 95 h 300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9"/>
                <a:gd name="T37" fmla="*/ 0 h 3008"/>
                <a:gd name="T38" fmla="*/ 549 w 549"/>
                <a:gd name="T39" fmla="*/ 3008 h 300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9" h="3008">
                  <a:moveTo>
                    <a:pt x="468" y="0"/>
                  </a:moveTo>
                  <a:cubicBezTo>
                    <a:pt x="234" y="74"/>
                    <a:pt x="0" y="148"/>
                    <a:pt x="4" y="232"/>
                  </a:cubicBezTo>
                  <a:cubicBezTo>
                    <a:pt x="8" y="316"/>
                    <a:pt x="489" y="417"/>
                    <a:pt x="492" y="504"/>
                  </a:cubicBezTo>
                  <a:cubicBezTo>
                    <a:pt x="495" y="591"/>
                    <a:pt x="11" y="653"/>
                    <a:pt x="20" y="752"/>
                  </a:cubicBezTo>
                  <a:cubicBezTo>
                    <a:pt x="29" y="851"/>
                    <a:pt x="547" y="989"/>
                    <a:pt x="548" y="1096"/>
                  </a:cubicBezTo>
                  <a:cubicBezTo>
                    <a:pt x="549" y="1203"/>
                    <a:pt x="31" y="1296"/>
                    <a:pt x="28" y="1392"/>
                  </a:cubicBezTo>
                  <a:cubicBezTo>
                    <a:pt x="25" y="1488"/>
                    <a:pt x="531" y="1573"/>
                    <a:pt x="532" y="1672"/>
                  </a:cubicBezTo>
                  <a:cubicBezTo>
                    <a:pt x="533" y="1771"/>
                    <a:pt x="35" y="1885"/>
                    <a:pt x="36" y="1984"/>
                  </a:cubicBezTo>
                  <a:cubicBezTo>
                    <a:pt x="37" y="2083"/>
                    <a:pt x="539" y="2177"/>
                    <a:pt x="540" y="2264"/>
                  </a:cubicBezTo>
                  <a:cubicBezTo>
                    <a:pt x="541" y="2351"/>
                    <a:pt x="53" y="2412"/>
                    <a:pt x="44" y="2504"/>
                  </a:cubicBezTo>
                  <a:cubicBezTo>
                    <a:pt x="35" y="2596"/>
                    <a:pt x="479" y="2732"/>
                    <a:pt x="484" y="2816"/>
                  </a:cubicBezTo>
                  <a:cubicBezTo>
                    <a:pt x="489" y="2900"/>
                    <a:pt x="144" y="2976"/>
                    <a:pt x="76" y="3008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Freeform 42"/>
            <p:cNvSpPr>
              <a:spLocks/>
            </p:cNvSpPr>
            <p:nvPr/>
          </p:nvSpPr>
          <p:spPr bwMode="auto">
            <a:xfrm rot="5400000">
              <a:off x="753" y="2724"/>
              <a:ext cx="70" cy="408"/>
            </a:xfrm>
            <a:custGeom>
              <a:avLst/>
              <a:gdLst>
                <a:gd name="T0" fmla="*/ 0 w 854"/>
                <a:gd name="T1" fmla="*/ 0 h 1984"/>
                <a:gd name="T2" fmla="*/ 0 w 854"/>
                <a:gd name="T3" fmla="*/ 1 h 1984"/>
                <a:gd name="T4" fmla="*/ 0 w 854"/>
                <a:gd name="T5" fmla="*/ 4 h 1984"/>
                <a:gd name="T6" fmla="*/ 0 w 854"/>
                <a:gd name="T7" fmla="*/ 7 h 1984"/>
                <a:gd name="T8" fmla="*/ 0 w 854"/>
                <a:gd name="T9" fmla="*/ 9 h 1984"/>
                <a:gd name="T10" fmla="*/ 0 w 854"/>
                <a:gd name="T11" fmla="*/ 12 h 1984"/>
                <a:gd name="T12" fmla="*/ 0 w 854"/>
                <a:gd name="T13" fmla="*/ 15 h 1984"/>
                <a:gd name="T14" fmla="*/ 0 w 854"/>
                <a:gd name="T15" fmla="*/ 17 h 19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54"/>
                <a:gd name="T25" fmla="*/ 0 h 1984"/>
                <a:gd name="T26" fmla="*/ 854 w 854"/>
                <a:gd name="T27" fmla="*/ 1984 h 19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54" h="1984">
                  <a:moveTo>
                    <a:pt x="643" y="0"/>
                  </a:moveTo>
                  <a:cubicBezTo>
                    <a:pt x="331" y="22"/>
                    <a:pt x="19" y="44"/>
                    <a:pt x="19" y="128"/>
                  </a:cubicBezTo>
                  <a:cubicBezTo>
                    <a:pt x="19" y="212"/>
                    <a:pt x="646" y="397"/>
                    <a:pt x="643" y="504"/>
                  </a:cubicBezTo>
                  <a:cubicBezTo>
                    <a:pt x="640" y="611"/>
                    <a:pt x="0" y="673"/>
                    <a:pt x="3" y="768"/>
                  </a:cubicBezTo>
                  <a:cubicBezTo>
                    <a:pt x="6" y="863"/>
                    <a:pt x="647" y="967"/>
                    <a:pt x="659" y="1072"/>
                  </a:cubicBezTo>
                  <a:cubicBezTo>
                    <a:pt x="671" y="1177"/>
                    <a:pt x="43" y="1291"/>
                    <a:pt x="75" y="1400"/>
                  </a:cubicBezTo>
                  <a:cubicBezTo>
                    <a:pt x="107" y="1509"/>
                    <a:pt x="848" y="1631"/>
                    <a:pt x="851" y="1728"/>
                  </a:cubicBezTo>
                  <a:cubicBezTo>
                    <a:pt x="854" y="1825"/>
                    <a:pt x="472" y="1904"/>
                    <a:pt x="91" y="1984"/>
                  </a:cubicBezTo>
                </a:path>
              </a:pathLst>
            </a:custGeom>
            <a:noFill/>
            <a:ln w="38100" cmpd="sng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3560" name="Object 43"/>
          <p:cNvGraphicFramePr>
            <a:graphicFrameLocks noChangeAspect="1"/>
          </p:cNvGraphicFramePr>
          <p:nvPr/>
        </p:nvGraphicFramePr>
        <p:xfrm>
          <a:off x="4322265" y="1803991"/>
          <a:ext cx="1592263" cy="482600"/>
        </p:xfrm>
        <a:graphic>
          <a:graphicData uri="http://schemas.openxmlformats.org/presentationml/2006/ole">
            <p:oleObj spid="_x0000_s45064" name="Equation" r:id="rId7" imgW="749160" imgH="228600" progId="Equation.DSMT4">
              <p:embed/>
            </p:oleObj>
          </a:graphicData>
        </a:graphic>
      </p:graphicFrame>
      <p:sp>
        <p:nvSpPr>
          <p:cNvPr id="23583" name="Rectangle 45"/>
          <p:cNvSpPr>
            <a:spLocks noChangeArrowheads="1"/>
          </p:cNvSpPr>
          <p:nvPr/>
        </p:nvSpPr>
        <p:spPr bwMode="auto">
          <a:xfrm>
            <a:off x="6279652" y="1792878"/>
            <a:ext cx="23717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b="0">
                <a:solidFill>
                  <a:srgbClr val="0000FF"/>
                </a:solidFill>
              </a:rPr>
              <a:t>(everywhere in complex plane)</a:t>
            </a:r>
          </a:p>
        </p:txBody>
      </p:sp>
      <p:graphicFrame>
        <p:nvGraphicFramePr>
          <p:cNvPr id="23561" name="Object 48"/>
          <p:cNvGraphicFramePr>
            <a:graphicFrameLocks noChangeAspect="1"/>
          </p:cNvGraphicFramePr>
          <p:nvPr/>
        </p:nvGraphicFramePr>
        <p:xfrm>
          <a:off x="1272677" y="1845266"/>
          <a:ext cx="1854200" cy="538163"/>
        </p:xfrm>
        <a:graphic>
          <a:graphicData uri="http://schemas.openxmlformats.org/presentationml/2006/ole">
            <p:oleObj spid="_x0000_s45065" name="Equation" r:id="rId8" imgW="1041120" imgH="304560" progId="Equation.DSMT4">
              <p:embed/>
            </p:oleObj>
          </a:graphicData>
        </a:graphic>
      </p:graphicFrame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E919DD-CBD3-4399-B283-132AE07FF54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72955" y="5172499"/>
            <a:ext cx="8461612" cy="584775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Practical note:</a:t>
            </a:r>
          </a:p>
          <a:p>
            <a:pPr algn="ctr"/>
            <a:r>
              <a:rPr lang="en-US" sz="1600" b="0" dirty="0" smtClean="0"/>
              <a:t>If we give the air a small amount of loss, we can simply check to make sure that </a:t>
            </a:r>
            <a:r>
              <a:rPr lang="en-US" sz="1600" b="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b="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600" b="0" i="1" baseline="-25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b="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600" b="0" dirty="0" smtClean="0">
                <a:latin typeface="Times New Roman" pitchFamily="18" charset="0"/>
                <a:cs typeface="Times New Roman" pitchFamily="18" charset="0"/>
              </a:rPr>
              <a:t>) &lt; 0</a:t>
            </a:r>
            <a:r>
              <a:rPr lang="en-US" sz="1600" b="0" dirty="0" smtClean="0"/>
              <a:t>.</a:t>
            </a:r>
            <a:endParaRPr lang="en-US" sz="1600" b="0" dirty="0"/>
          </a:p>
        </p:txBody>
      </p:sp>
      <p:sp>
        <p:nvSpPr>
          <p:cNvPr id="36" name="TextBox 35"/>
          <p:cNvSpPr txBox="1"/>
          <p:nvPr/>
        </p:nvSpPr>
        <p:spPr>
          <a:xfrm>
            <a:off x="2036041" y="5964071"/>
            <a:ext cx="49516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Note: The branch points move off of the axes for a lossy air.</a:t>
            </a:r>
            <a:endParaRPr lang="en-US" sz="1400" b="0" dirty="0"/>
          </a:p>
        </p:txBody>
      </p:sp>
      <p:sp>
        <p:nvSpPr>
          <p:cNvPr id="37" name="TextBox 36"/>
          <p:cNvSpPr txBox="1"/>
          <p:nvPr/>
        </p:nvSpPr>
        <p:spPr>
          <a:xfrm>
            <a:off x="4872251" y="4176215"/>
            <a:ext cx="347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0" i="1" baseline="-250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0" dirty="0" smtClean="0"/>
              <a:t> is real here, for a lossless air.</a:t>
            </a:r>
            <a:endParaRPr lang="en-US" b="0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 flipH="1" flipV="1">
            <a:off x="4353637" y="3207225"/>
            <a:ext cx="668739" cy="9689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45067" name="Object 48"/>
          <p:cNvGraphicFramePr>
            <a:graphicFrameLocks noChangeAspect="1"/>
          </p:cNvGraphicFramePr>
          <p:nvPr/>
        </p:nvGraphicFramePr>
        <p:xfrm>
          <a:off x="5938529" y="4536412"/>
          <a:ext cx="1171954" cy="331858"/>
        </p:xfrm>
        <a:graphic>
          <a:graphicData uri="http://schemas.openxmlformats.org/presentationml/2006/ole">
            <p:oleObj spid="_x0000_s45067" name="Equation" r:id="rId9" imgW="79992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3896" name="Rectangle 24"/>
          <p:cNvSpPr>
            <a:spLocks noChangeArrowheads="1"/>
          </p:cNvSpPr>
          <p:nvPr/>
        </p:nvSpPr>
        <p:spPr bwMode="auto">
          <a:xfrm>
            <a:off x="627797" y="229548"/>
            <a:ext cx="771098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Sommerfeld Branch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Cuts (cont.)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90" name="Rectangle 36"/>
          <p:cNvSpPr>
            <a:spLocks noChangeArrowheads="1"/>
          </p:cNvSpPr>
          <p:nvPr/>
        </p:nvSpPr>
        <p:spPr bwMode="auto">
          <a:xfrm>
            <a:off x="1196295" y="1155927"/>
            <a:ext cx="6397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FF0000"/>
                </a:solidFill>
              </a:rPr>
              <a:t>The Riemann surface with Sommerfeld branch cuts:</a:t>
            </a:r>
          </a:p>
        </p:txBody>
      </p:sp>
      <p:grpSp>
        <p:nvGrpSpPr>
          <p:cNvPr id="24591" name="Group 52"/>
          <p:cNvGrpSpPr>
            <a:grpSpLocks/>
          </p:cNvGrpSpPr>
          <p:nvPr/>
        </p:nvGrpSpPr>
        <p:grpSpPr bwMode="auto">
          <a:xfrm>
            <a:off x="808946" y="1941513"/>
            <a:ext cx="7439025" cy="3398838"/>
            <a:chOff x="1005553" y="2398270"/>
            <a:chExt cx="7439021" cy="3398838"/>
          </a:xfrm>
        </p:grpSpPr>
        <p:grpSp>
          <p:nvGrpSpPr>
            <p:cNvPr id="24593" name="Group 50"/>
            <p:cNvGrpSpPr>
              <a:grpSpLocks/>
            </p:cNvGrpSpPr>
            <p:nvPr/>
          </p:nvGrpSpPr>
          <p:grpSpPr bwMode="auto">
            <a:xfrm>
              <a:off x="1005553" y="2398270"/>
              <a:ext cx="7439021" cy="3398838"/>
              <a:chOff x="687" y="1859"/>
              <a:chExt cx="4686" cy="2141"/>
            </a:xfrm>
          </p:grpSpPr>
          <p:sp>
            <p:nvSpPr>
              <p:cNvPr id="24598" name="Line 25"/>
              <p:cNvSpPr>
                <a:spLocks noChangeShapeType="1"/>
              </p:cNvSpPr>
              <p:nvPr/>
            </p:nvSpPr>
            <p:spPr bwMode="auto">
              <a:xfrm flipH="1" flipV="1">
                <a:off x="2720" y="2303"/>
                <a:ext cx="1" cy="16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9" name="Line 26"/>
              <p:cNvSpPr>
                <a:spLocks noChangeShapeType="1"/>
              </p:cNvSpPr>
              <p:nvPr/>
            </p:nvSpPr>
            <p:spPr bwMode="auto">
              <a:xfrm rot="5400000" flipH="1" flipV="1">
                <a:off x="2547" y="1225"/>
                <a:ext cx="1" cy="37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4578" name="Object 27"/>
              <p:cNvGraphicFramePr>
                <a:graphicFrameLocks noChangeAspect="1"/>
              </p:cNvGraphicFramePr>
              <p:nvPr/>
            </p:nvGraphicFramePr>
            <p:xfrm>
              <a:off x="4540" y="2947"/>
              <a:ext cx="471" cy="312"/>
            </p:xfrm>
            <a:graphic>
              <a:graphicData uri="http://schemas.openxmlformats.org/presentationml/2006/ole">
                <p:oleObj spid="_x0000_s24578" name="Equation" r:id="rId3" imgW="342720" imgH="228600" progId="Equation.DSMT4">
                  <p:embed/>
                </p:oleObj>
              </a:graphicData>
            </a:graphic>
          </p:graphicFrame>
          <p:graphicFrame>
            <p:nvGraphicFramePr>
              <p:cNvPr id="24579" name="Object 28"/>
              <p:cNvGraphicFramePr>
                <a:graphicFrameLocks noChangeAspect="1"/>
              </p:cNvGraphicFramePr>
              <p:nvPr/>
            </p:nvGraphicFramePr>
            <p:xfrm>
              <a:off x="2488" y="1859"/>
              <a:ext cx="463" cy="308"/>
            </p:xfrm>
            <a:graphic>
              <a:graphicData uri="http://schemas.openxmlformats.org/presentationml/2006/ole">
                <p:oleObj spid="_x0000_s24579" name="Equation" r:id="rId4" imgW="342720" imgH="228600" progId="Equation.DSMT4">
                  <p:embed/>
                </p:oleObj>
              </a:graphicData>
            </a:graphic>
          </p:graphicFrame>
          <p:sp>
            <p:nvSpPr>
              <p:cNvPr id="24600" name="Line 29"/>
              <p:cNvSpPr>
                <a:spLocks noChangeShapeType="1"/>
              </p:cNvSpPr>
              <p:nvPr/>
            </p:nvSpPr>
            <p:spPr bwMode="auto">
              <a:xfrm flipH="1">
                <a:off x="3184" y="3028"/>
                <a:ext cx="1" cy="116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1" name="Line 30"/>
              <p:cNvSpPr>
                <a:spLocks noChangeShapeType="1"/>
              </p:cNvSpPr>
              <p:nvPr/>
            </p:nvSpPr>
            <p:spPr bwMode="auto">
              <a:xfrm flipH="1">
                <a:off x="2272" y="3028"/>
                <a:ext cx="1" cy="116"/>
              </a:xfrm>
              <a:prstGeom prst="line">
                <a:avLst/>
              </a:prstGeom>
              <a:noFill/>
              <a:ln w="2857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24580" name="Object 31"/>
              <p:cNvGraphicFramePr>
                <a:graphicFrameLocks noChangeAspect="1"/>
              </p:cNvGraphicFramePr>
              <p:nvPr/>
            </p:nvGraphicFramePr>
            <p:xfrm>
              <a:off x="3240" y="3110"/>
              <a:ext cx="226" cy="312"/>
            </p:xfrm>
            <a:graphic>
              <a:graphicData uri="http://schemas.openxmlformats.org/presentationml/2006/ole">
                <p:oleObj spid="_x0000_s24580" name="Equation" r:id="rId5" imgW="164880" imgH="228600" progId="Equation.DSMT4">
                  <p:embed/>
                </p:oleObj>
              </a:graphicData>
            </a:graphic>
          </p:graphicFrame>
          <p:graphicFrame>
            <p:nvGraphicFramePr>
              <p:cNvPr id="24581" name="Object 32"/>
              <p:cNvGraphicFramePr>
                <a:graphicFrameLocks noChangeAspect="1"/>
              </p:cNvGraphicFramePr>
              <p:nvPr/>
            </p:nvGraphicFramePr>
            <p:xfrm>
              <a:off x="1887" y="3092"/>
              <a:ext cx="348" cy="312"/>
            </p:xfrm>
            <a:graphic>
              <a:graphicData uri="http://schemas.openxmlformats.org/presentationml/2006/ole">
                <p:oleObj spid="_x0000_s24581" name="Equation" r:id="rId6" imgW="253800" imgH="228600" progId="Equation.DSMT4">
                  <p:embed/>
                </p:oleObj>
              </a:graphicData>
            </a:graphic>
          </p:graphicFrame>
          <p:sp>
            <p:nvSpPr>
              <p:cNvPr id="24602" name="Oval 34"/>
              <p:cNvSpPr>
                <a:spLocks noChangeArrowheads="1"/>
              </p:cNvSpPr>
              <p:nvPr/>
            </p:nvSpPr>
            <p:spPr bwMode="auto">
              <a:xfrm>
                <a:off x="2232" y="3048"/>
                <a:ext cx="80" cy="76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3" name="Oval 35"/>
              <p:cNvSpPr>
                <a:spLocks noChangeArrowheads="1"/>
              </p:cNvSpPr>
              <p:nvPr/>
            </p:nvSpPr>
            <p:spPr bwMode="auto">
              <a:xfrm>
                <a:off x="3144" y="3048"/>
                <a:ext cx="80" cy="76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24582" name="Object 43"/>
              <p:cNvGraphicFramePr>
                <a:graphicFrameLocks noChangeAspect="1"/>
              </p:cNvGraphicFramePr>
              <p:nvPr/>
            </p:nvGraphicFramePr>
            <p:xfrm>
              <a:off x="3306" y="1916"/>
              <a:ext cx="1003" cy="304"/>
            </p:xfrm>
            <a:graphic>
              <a:graphicData uri="http://schemas.openxmlformats.org/presentationml/2006/ole">
                <p:oleObj spid="_x0000_s24582" name="Equation" r:id="rId7" imgW="749160" imgH="228600" progId="Equation.DSMT4">
                  <p:embed/>
                </p:oleObj>
              </a:graphicData>
            </a:graphic>
          </p:graphicFrame>
          <p:graphicFrame>
            <p:nvGraphicFramePr>
              <p:cNvPr id="24583" name="Object 44"/>
              <p:cNvGraphicFramePr>
                <a:graphicFrameLocks noChangeAspect="1"/>
              </p:cNvGraphicFramePr>
              <p:nvPr/>
            </p:nvGraphicFramePr>
            <p:xfrm>
              <a:off x="3293" y="2356"/>
              <a:ext cx="1003" cy="304"/>
            </p:xfrm>
            <a:graphic>
              <a:graphicData uri="http://schemas.openxmlformats.org/presentationml/2006/ole">
                <p:oleObj spid="_x0000_s24583" name="Equation" r:id="rId8" imgW="749160" imgH="228600" progId="Equation.DSMT4">
                  <p:embed/>
                </p:oleObj>
              </a:graphicData>
            </a:graphic>
          </p:graphicFrame>
          <p:sp>
            <p:nvSpPr>
              <p:cNvPr id="24604" name="Rectangle 45"/>
              <p:cNvSpPr>
                <a:spLocks noChangeArrowheads="1"/>
              </p:cNvSpPr>
              <p:nvPr/>
            </p:nvSpPr>
            <p:spPr bwMode="auto">
              <a:xfrm>
                <a:off x="4392" y="1991"/>
                <a:ext cx="76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sz="2000" b="0">
                    <a:solidFill>
                      <a:srgbClr val="0000FF"/>
                    </a:solidFill>
                  </a:rPr>
                  <a:t>(top sheet)</a:t>
                </a:r>
              </a:p>
            </p:txBody>
          </p:sp>
          <p:sp>
            <p:nvSpPr>
              <p:cNvPr id="24605" name="Rectangle 46"/>
              <p:cNvSpPr>
                <a:spLocks noChangeArrowheads="1"/>
              </p:cNvSpPr>
              <p:nvPr/>
            </p:nvSpPr>
            <p:spPr bwMode="auto">
              <a:xfrm>
                <a:off x="4344" y="2417"/>
                <a:ext cx="1029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sz="2000" b="0">
                    <a:solidFill>
                      <a:srgbClr val="0000FF"/>
                    </a:solidFill>
                  </a:rPr>
                  <a:t>(bottom sheet)</a:t>
                </a:r>
              </a:p>
            </p:txBody>
          </p:sp>
        </p:grpSp>
        <p:sp>
          <p:nvSpPr>
            <p:cNvPr id="24594" name="Line 30"/>
            <p:cNvSpPr>
              <a:spLocks noChangeShapeType="1"/>
            </p:cNvSpPr>
            <p:nvPr/>
          </p:nvSpPr>
          <p:spPr bwMode="auto">
            <a:xfrm>
              <a:off x="4267200" y="4416832"/>
              <a:ext cx="0" cy="130810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Line 30"/>
            <p:cNvSpPr>
              <a:spLocks noChangeShapeType="1"/>
            </p:cNvSpPr>
            <p:nvPr/>
          </p:nvSpPr>
          <p:spPr bwMode="auto">
            <a:xfrm>
              <a:off x="4175051" y="3006246"/>
              <a:ext cx="0" cy="130810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4596" name="Straight Connector 39"/>
            <p:cNvCxnSpPr>
              <a:cxnSpLocks noChangeShapeType="1"/>
            </p:cNvCxnSpPr>
            <p:nvPr/>
          </p:nvCxnSpPr>
          <p:spPr bwMode="auto">
            <a:xfrm flipV="1">
              <a:off x="4283334" y="4418066"/>
              <a:ext cx="657155" cy="5084"/>
            </a:xfrm>
            <a:prstGeom prst="line">
              <a:avLst/>
            </a:prstGeom>
            <a:noFill/>
            <a:ln w="38100" algn="ctr">
              <a:solidFill>
                <a:srgbClr val="0066FF"/>
              </a:solidFill>
              <a:prstDash val="dash"/>
              <a:round/>
              <a:headEnd/>
              <a:tailEnd/>
            </a:ln>
          </p:spPr>
        </p:cxnSp>
        <p:cxnSp>
          <p:nvCxnSpPr>
            <p:cNvPr id="24597" name="Straight Connector 51"/>
            <p:cNvCxnSpPr>
              <a:cxnSpLocks noChangeShapeType="1"/>
            </p:cNvCxnSpPr>
            <p:nvPr/>
          </p:nvCxnSpPr>
          <p:spPr bwMode="auto">
            <a:xfrm flipH="1" flipV="1">
              <a:off x="3500863" y="4287672"/>
              <a:ext cx="657155" cy="5084"/>
            </a:xfrm>
            <a:prstGeom prst="line">
              <a:avLst/>
            </a:prstGeom>
            <a:noFill/>
            <a:ln w="38100" algn="ctr">
              <a:solidFill>
                <a:srgbClr val="0066FF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24592" name="TextBox 28"/>
          <p:cNvSpPr txBox="1">
            <a:spLocks noChangeArrowheads="1"/>
          </p:cNvSpPr>
          <p:nvPr/>
        </p:nvSpPr>
        <p:spPr bwMode="auto">
          <a:xfrm>
            <a:off x="453118" y="5986009"/>
            <a:ext cx="774065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 dirty="0"/>
              <a:t>Note: Surface wave poles must lie on the top sheet, and leaky-wave poles must lie on the bottom sheet.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E919DD-CBD3-4399-B283-132AE07FF54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4925" name="Rectangle 29"/>
          <p:cNvSpPr>
            <a:spLocks noChangeArrowheads="1"/>
          </p:cNvSpPr>
          <p:nvPr/>
        </p:nvSpPr>
        <p:spPr bwMode="auto">
          <a:xfrm>
            <a:off x="2353129" y="177347"/>
            <a:ext cx="43338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Path of Integration</a:t>
            </a:r>
          </a:p>
        </p:txBody>
      </p:sp>
      <p:graphicFrame>
        <p:nvGraphicFramePr>
          <p:cNvPr id="25602" name="Object 44"/>
          <p:cNvGraphicFramePr>
            <a:graphicFrameLocks noChangeAspect="1"/>
          </p:cNvGraphicFramePr>
          <p:nvPr/>
        </p:nvGraphicFramePr>
        <p:xfrm>
          <a:off x="3289300" y="928006"/>
          <a:ext cx="2133600" cy="971550"/>
        </p:xfrm>
        <a:graphic>
          <a:graphicData uri="http://schemas.openxmlformats.org/presentationml/2006/ole">
            <p:oleObj spid="_x0000_s25602" name="Equation" r:id="rId3" imgW="1028520" imgH="469800" progId="Equation.DSMT4">
              <p:embed/>
            </p:oleObj>
          </a:graphicData>
        </a:graphic>
      </p:graphicFrame>
      <p:graphicFrame>
        <p:nvGraphicFramePr>
          <p:cNvPr id="25603" name="Object 45"/>
          <p:cNvGraphicFramePr>
            <a:graphicFrameLocks noChangeAspect="1"/>
          </p:cNvGraphicFramePr>
          <p:nvPr/>
        </p:nvGraphicFramePr>
        <p:xfrm>
          <a:off x="3077256" y="2083027"/>
          <a:ext cx="2693987" cy="974725"/>
        </p:xfrm>
        <a:graphic>
          <a:graphicData uri="http://schemas.openxmlformats.org/presentationml/2006/ole">
            <p:oleObj spid="_x0000_s25603" name="Equation" r:id="rId4" imgW="1307880" imgH="469800" progId="Equation.DSMT4">
              <p:embed/>
            </p:oleObj>
          </a:graphicData>
        </a:graphic>
      </p:graphicFrame>
      <p:sp>
        <p:nvSpPr>
          <p:cNvPr id="25619" name="Rectangle 69"/>
          <p:cNvSpPr>
            <a:spLocks noChangeArrowheads="1"/>
          </p:cNvSpPr>
          <p:nvPr/>
        </p:nvSpPr>
        <p:spPr bwMode="auto">
          <a:xfrm>
            <a:off x="2000250" y="1870981"/>
            <a:ext cx="6985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E919DD-CBD3-4399-B283-132AE07FF54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631696" y="3312886"/>
            <a:ext cx="6816725" cy="3238501"/>
            <a:chOff x="631696" y="3312886"/>
            <a:chExt cx="6816725" cy="3238501"/>
          </a:xfrm>
        </p:grpSpPr>
        <p:sp>
          <p:nvSpPr>
            <p:cNvPr id="25623" name="Line 56"/>
            <p:cNvSpPr>
              <a:spLocks noChangeShapeType="1"/>
            </p:cNvSpPr>
            <p:nvPr/>
          </p:nvSpPr>
          <p:spPr bwMode="auto">
            <a:xfrm flipH="1" flipV="1">
              <a:off x="2428746" y="3857399"/>
              <a:ext cx="0" cy="2693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4" name="Line 57"/>
            <p:cNvSpPr>
              <a:spLocks noChangeShapeType="1"/>
            </p:cNvSpPr>
            <p:nvPr/>
          </p:nvSpPr>
          <p:spPr bwMode="auto">
            <a:xfrm rot="5400000" flipH="1" flipV="1">
              <a:off x="3433634" y="2296886"/>
              <a:ext cx="0" cy="5603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604" name="Object 58"/>
            <p:cNvGraphicFramePr>
              <a:graphicFrameLocks noChangeAspect="1"/>
            </p:cNvGraphicFramePr>
            <p:nvPr/>
          </p:nvGraphicFramePr>
          <p:xfrm>
            <a:off x="6407544" y="4861149"/>
            <a:ext cx="747713" cy="495300"/>
          </p:xfrm>
          <a:graphic>
            <a:graphicData uri="http://schemas.openxmlformats.org/presentationml/2006/ole">
              <p:oleObj spid="_x0000_s25604" name="Equation" r:id="rId5" imgW="342720" imgH="228600" progId="Equation.DSMT4">
                <p:embed/>
              </p:oleObj>
            </a:graphicData>
          </a:graphic>
        </p:graphicFrame>
        <p:graphicFrame>
          <p:nvGraphicFramePr>
            <p:cNvPr id="25605" name="Object 59"/>
            <p:cNvGraphicFramePr>
              <a:graphicFrameLocks noChangeAspect="1"/>
            </p:cNvGraphicFramePr>
            <p:nvPr/>
          </p:nvGraphicFramePr>
          <p:xfrm>
            <a:off x="2100134" y="3312886"/>
            <a:ext cx="735013" cy="488950"/>
          </p:xfrm>
          <a:graphic>
            <a:graphicData uri="http://schemas.openxmlformats.org/presentationml/2006/ole">
              <p:oleObj spid="_x0000_s25605" name="Equation" r:id="rId6" imgW="342720" imgH="228600" progId="Equation.DSMT4">
                <p:embed/>
              </p:oleObj>
            </a:graphicData>
          </a:graphic>
        </p:graphicFrame>
        <p:sp>
          <p:nvSpPr>
            <p:cNvPr id="25625" name="Line 60"/>
            <p:cNvSpPr>
              <a:spLocks noChangeShapeType="1"/>
            </p:cNvSpPr>
            <p:nvPr/>
          </p:nvSpPr>
          <p:spPr bwMode="auto">
            <a:xfrm flipH="1">
              <a:off x="3165346" y="5008336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Line 61"/>
            <p:cNvSpPr>
              <a:spLocks noChangeShapeType="1"/>
            </p:cNvSpPr>
            <p:nvPr/>
          </p:nvSpPr>
          <p:spPr bwMode="auto">
            <a:xfrm flipH="1">
              <a:off x="4575046" y="5008336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606" name="Object 62"/>
            <p:cNvGraphicFramePr>
              <a:graphicFrameLocks noChangeAspect="1"/>
            </p:cNvGraphicFramePr>
            <p:nvPr/>
          </p:nvGraphicFramePr>
          <p:xfrm>
            <a:off x="3188930" y="5181715"/>
            <a:ext cx="327479" cy="452095"/>
          </p:xfrm>
          <a:graphic>
            <a:graphicData uri="http://schemas.openxmlformats.org/presentationml/2006/ole">
              <p:oleObj spid="_x0000_s25606" name="Equation" r:id="rId7" imgW="164880" imgH="228600" progId="Equation.DSMT4">
                <p:embed/>
              </p:oleObj>
            </a:graphicData>
          </a:graphic>
        </p:graphicFrame>
        <p:graphicFrame>
          <p:nvGraphicFramePr>
            <p:cNvPr id="25607" name="Object 63"/>
            <p:cNvGraphicFramePr>
              <a:graphicFrameLocks noChangeAspect="1"/>
            </p:cNvGraphicFramePr>
            <p:nvPr/>
          </p:nvGraphicFramePr>
          <p:xfrm>
            <a:off x="4555996" y="5173436"/>
            <a:ext cx="331788" cy="495300"/>
          </p:xfrm>
          <a:graphic>
            <a:graphicData uri="http://schemas.openxmlformats.org/presentationml/2006/ole">
              <p:oleObj spid="_x0000_s25607" name="Equation" r:id="rId8" imgW="152280" imgH="228600" progId="Equation.DSMT4">
                <p:embed/>
              </p:oleObj>
            </a:graphicData>
          </a:graphic>
        </p:graphicFrame>
        <p:sp>
          <p:nvSpPr>
            <p:cNvPr id="25627" name="Oval 64"/>
            <p:cNvSpPr>
              <a:spLocks noChangeArrowheads="1"/>
            </p:cNvSpPr>
            <p:nvPr/>
          </p:nvSpPr>
          <p:spPr bwMode="auto">
            <a:xfrm>
              <a:off x="3101846" y="5040086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5608" name="Object 68"/>
            <p:cNvGraphicFramePr>
              <a:graphicFrameLocks noChangeAspect="1"/>
            </p:cNvGraphicFramePr>
            <p:nvPr/>
          </p:nvGraphicFramePr>
          <p:xfrm>
            <a:off x="5184646" y="4536849"/>
            <a:ext cx="323850" cy="376238"/>
          </p:xfrm>
          <a:graphic>
            <a:graphicData uri="http://schemas.openxmlformats.org/presentationml/2006/ole">
              <p:oleObj spid="_x0000_s25608" name="Equation" r:id="rId9" imgW="152280" imgH="177480" progId="Equation.DSMT4">
                <p:embed/>
              </p:oleObj>
            </a:graphicData>
          </a:graphic>
        </p:graphicFrame>
        <p:sp>
          <p:nvSpPr>
            <p:cNvPr id="25628" name="Rectangle 69"/>
            <p:cNvSpPr>
              <a:spLocks noChangeArrowheads="1"/>
            </p:cNvSpPr>
            <p:nvPr/>
          </p:nvSpPr>
          <p:spPr bwMode="auto">
            <a:xfrm>
              <a:off x="3283956" y="3696382"/>
              <a:ext cx="111133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sz="2000" b="0" dirty="0" smtClean="0">
                  <a:solidFill>
                    <a:srgbClr val="0000FF"/>
                  </a:solidFill>
                </a:rPr>
                <a:t>Top sheet</a:t>
              </a:r>
              <a:endParaRPr lang="en-US" sz="2000" b="0" dirty="0">
                <a:solidFill>
                  <a:srgbClr val="0000FF"/>
                </a:solidFill>
              </a:endParaRPr>
            </a:p>
          </p:txBody>
        </p:sp>
        <p:sp>
          <p:nvSpPr>
            <p:cNvPr id="25629" name="Oval 70"/>
            <p:cNvSpPr>
              <a:spLocks noChangeArrowheads="1"/>
            </p:cNvSpPr>
            <p:nvPr/>
          </p:nvSpPr>
          <p:spPr bwMode="auto">
            <a:xfrm>
              <a:off x="2365246" y="5014686"/>
              <a:ext cx="127000" cy="12065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3565396" y="4995636"/>
              <a:ext cx="114300" cy="190500"/>
              <a:chOff x="3565396" y="4995636"/>
              <a:chExt cx="114300" cy="190500"/>
            </a:xfrm>
          </p:grpSpPr>
          <p:sp>
            <p:nvSpPr>
              <p:cNvPr id="25630" name="Line 71"/>
              <p:cNvSpPr>
                <a:spLocks noChangeShapeType="1"/>
              </p:cNvSpPr>
              <p:nvPr/>
            </p:nvSpPr>
            <p:spPr bwMode="auto">
              <a:xfrm>
                <a:off x="3565396" y="4995636"/>
                <a:ext cx="114300" cy="18415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1" name="Line 72"/>
              <p:cNvSpPr>
                <a:spLocks noChangeShapeType="1"/>
              </p:cNvSpPr>
              <p:nvPr/>
            </p:nvSpPr>
            <p:spPr bwMode="auto">
              <a:xfrm flipH="1">
                <a:off x="3571746" y="4995636"/>
                <a:ext cx="101600" cy="1905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32" name="Line 73"/>
            <p:cNvSpPr>
              <a:spLocks noChangeShapeType="1"/>
            </p:cNvSpPr>
            <p:nvPr/>
          </p:nvSpPr>
          <p:spPr bwMode="auto">
            <a:xfrm flipV="1">
              <a:off x="2441446" y="4705124"/>
              <a:ext cx="0" cy="37147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Line 74"/>
            <p:cNvSpPr>
              <a:spLocks noChangeShapeType="1"/>
            </p:cNvSpPr>
            <p:nvPr/>
          </p:nvSpPr>
          <p:spPr bwMode="auto">
            <a:xfrm>
              <a:off x="2428746" y="4717824"/>
              <a:ext cx="25034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Line 75"/>
            <p:cNvSpPr>
              <a:spLocks noChangeShapeType="1"/>
            </p:cNvSpPr>
            <p:nvPr/>
          </p:nvSpPr>
          <p:spPr bwMode="auto">
            <a:xfrm>
              <a:off x="4918586" y="4717824"/>
              <a:ext cx="0" cy="38417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5" name="Line 76"/>
            <p:cNvSpPr>
              <a:spLocks noChangeShapeType="1"/>
            </p:cNvSpPr>
            <p:nvPr/>
          </p:nvSpPr>
          <p:spPr bwMode="auto">
            <a:xfrm flipV="1">
              <a:off x="4893825" y="5116286"/>
              <a:ext cx="9413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Line 77"/>
            <p:cNvSpPr>
              <a:spLocks noChangeShapeType="1"/>
            </p:cNvSpPr>
            <p:nvPr/>
          </p:nvSpPr>
          <p:spPr bwMode="auto">
            <a:xfrm>
              <a:off x="4243259" y="4717824"/>
              <a:ext cx="3571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609" name="Object 78"/>
            <p:cNvGraphicFramePr>
              <a:graphicFrameLocks noChangeAspect="1"/>
            </p:cNvGraphicFramePr>
            <p:nvPr/>
          </p:nvGraphicFramePr>
          <p:xfrm>
            <a:off x="1954084" y="4681181"/>
            <a:ext cx="308891" cy="400511"/>
          </p:xfrm>
          <a:graphic>
            <a:graphicData uri="http://schemas.openxmlformats.org/presentationml/2006/ole">
              <p:oleObj spid="_x0000_s25609" name="Equation" r:id="rId10" imgW="177480" imgH="228600" progId="Equation.DSMT4">
                <p:embed/>
              </p:oleObj>
            </a:graphicData>
          </a:graphic>
        </p:graphicFrame>
        <p:graphicFrame>
          <p:nvGraphicFramePr>
            <p:cNvPr id="25610" name="Object 79"/>
            <p:cNvGraphicFramePr>
              <a:graphicFrameLocks noChangeAspect="1"/>
            </p:cNvGraphicFramePr>
            <p:nvPr/>
          </p:nvGraphicFramePr>
          <p:xfrm>
            <a:off x="3573004" y="4244452"/>
            <a:ext cx="342216" cy="407975"/>
          </p:xfrm>
          <a:graphic>
            <a:graphicData uri="http://schemas.openxmlformats.org/presentationml/2006/ole">
              <p:oleObj spid="_x0000_s25610" name="Equation" r:id="rId11" imgW="190440" imgH="228600" progId="Equation.DSMT4">
                <p:embed/>
              </p:oleObj>
            </a:graphicData>
          </a:graphic>
        </p:graphicFrame>
        <p:sp>
          <p:nvSpPr>
            <p:cNvPr id="25620" name="Line 30"/>
            <p:cNvSpPr>
              <a:spLocks noChangeShapeType="1"/>
            </p:cNvSpPr>
            <p:nvPr/>
          </p:nvSpPr>
          <p:spPr bwMode="auto">
            <a:xfrm>
              <a:off x="2493834" y="5195661"/>
              <a:ext cx="0" cy="130810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5621" name="Straight Connector 37"/>
            <p:cNvCxnSpPr>
              <a:cxnSpLocks noChangeShapeType="1"/>
            </p:cNvCxnSpPr>
            <p:nvPr/>
          </p:nvCxnSpPr>
          <p:spPr bwMode="auto">
            <a:xfrm flipV="1">
              <a:off x="2489071" y="5186136"/>
              <a:ext cx="657225" cy="4763"/>
            </a:xfrm>
            <a:prstGeom prst="line">
              <a:avLst/>
            </a:prstGeom>
            <a:noFill/>
            <a:ln w="38100" algn="ctr">
              <a:solidFill>
                <a:srgbClr val="0066FF"/>
              </a:solidFill>
              <a:prstDash val="dash"/>
              <a:round/>
              <a:headEnd/>
              <a:tailEnd/>
            </a:ln>
          </p:spPr>
        </p:cxnSp>
        <p:graphicFrame>
          <p:nvGraphicFramePr>
            <p:cNvPr id="25611" name="Object 43"/>
            <p:cNvGraphicFramePr>
              <a:graphicFrameLocks noChangeAspect="1"/>
            </p:cNvGraphicFramePr>
            <p:nvPr/>
          </p:nvGraphicFramePr>
          <p:xfrm>
            <a:off x="5856159" y="3447824"/>
            <a:ext cx="1592262" cy="482600"/>
          </p:xfrm>
          <a:graphic>
            <a:graphicData uri="http://schemas.openxmlformats.org/presentationml/2006/ole">
              <p:oleObj spid="_x0000_s25611" name="Equation" r:id="rId12" imgW="749160" imgH="228600" progId="Equation.DSMT4">
                <p:embed/>
              </p:oleObj>
            </a:graphicData>
          </a:graphic>
        </p:graphicFrame>
        <p:cxnSp>
          <p:nvCxnSpPr>
            <p:cNvPr id="25622" name="Straight Arrow Connector 36"/>
            <p:cNvCxnSpPr>
              <a:cxnSpLocks noChangeShapeType="1"/>
            </p:cNvCxnSpPr>
            <p:nvPr/>
          </p:nvCxnSpPr>
          <p:spPr bwMode="auto">
            <a:xfrm rot="10800000" flipV="1">
              <a:off x="4265484" y="3871686"/>
              <a:ext cx="1489075" cy="68103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aphicFrame>
          <p:nvGraphicFramePr>
            <p:cNvPr id="25637" name="Object 62"/>
            <p:cNvGraphicFramePr>
              <a:graphicFrameLocks noChangeAspect="1"/>
            </p:cNvGraphicFramePr>
            <p:nvPr/>
          </p:nvGraphicFramePr>
          <p:xfrm>
            <a:off x="3657017" y="5225143"/>
            <a:ext cx="544222" cy="376464"/>
          </p:xfrm>
          <a:graphic>
            <a:graphicData uri="http://schemas.openxmlformats.org/presentationml/2006/ole">
              <p:oleObj spid="_x0000_s25637" name="Equation" r:id="rId13" imgW="330120" imgH="228600" progId="Equation.DSMT4">
                <p:embed/>
              </p:oleObj>
            </a:graphicData>
          </a:graphic>
        </p:graphicFrame>
        <p:grpSp>
          <p:nvGrpSpPr>
            <p:cNvPr id="39" name="Group 38"/>
            <p:cNvGrpSpPr/>
            <p:nvPr/>
          </p:nvGrpSpPr>
          <p:grpSpPr>
            <a:xfrm>
              <a:off x="1056485" y="5011558"/>
              <a:ext cx="114300" cy="190500"/>
              <a:chOff x="3565396" y="4995636"/>
              <a:chExt cx="114300" cy="190500"/>
            </a:xfrm>
          </p:grpSpPr>
          <p:sp>
            <p:nvSpPr>
              <p:cNvPr id="41" name="Line 71"/>
              <p:cNvSpPr>
                <a:spLocks noChangeShapeType="1"/>
              </p:cNvSpPr>
              <p:nvPr/>
            </p:nvSpPr>
            <p:spPr bwMode="auto">
              <a:xfrm>
                <a:off x="3565396" y="4995636"/>
                <a:ext cx="114300" cy="18415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72"/>
              <p:cNvSpPr>
                <a:spLocks noChangeShapeType="1"/>
              </p:cNvSpPr>
              <p:nvPr/>
            </p:nvSpPr>
            <p:spPr bwMode="auto">
              <a:xfrm flipH="1">
                <a:off x="3571746" y="4995636"/>
                <a:ext cx="101600" cy="1905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" name="Line 30"/>
            <p:cNvSpPr>
              <a:spLocks noChangeShapeType="1"/>
            </p:cNvSpPr>
            <p:nvPr/>
          </p:nvSpPr>
          <p:spPr bwMode="auto">
            <a:xfrm>
              <a:off x="2359631" y="3778568"/>
              <a:ext cx="0" cy="130810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44" name="Straight Connector 37"/>
            <p:cNvCxnSpPr>
              <a:cxnSpLocks noChangeShapeType="1"/>
            </p:cNvCxnSpPr>
            <p:nvPr/>
          </p:nvCxnSpPr>
          <p:spPr bwMode="auto">
            <a:xfrm flipV="1">
              <a:off x="1672480" y="5079228"/>
              <a:ext cx="657225" cy="4763"/>
            </a:xfrm>
            <a:prstGeom prst="line">
              <a:avLst/>
            </a:prstGeom>
            <a:noFill/>
            <a:ln w="38100" algn="ctr">
              <a:solidFill>
                <a:srgbClr val="0066FF"/>
              </a:solidFill>
              <a:prstDash val="dash"/>
              <a:round/>
              <a:headEnd/>
              <a:tailEnd/>
            </a:ln>
          </p:spPr>
        </p:cxnSp>
        <p:sp>
          <p:nvSpPr>
            <p:cNvPr id="45" name="Oval 64"/>
            <p:cNvSpPr>
              <a:spLocks noChangeArrowheads="1"/>
            </p:cNvSpPr>
            <p:nvPr/>
          </p:nvSpPr>
          <p:spPr bwMode="auto">
            <a:xfrm>
              <a:off x="1534629" y="5015065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Patch Fields</a:t>
            </a:r>
          </a:p>
        </p:txBody>
      </p:sp>
      <p:sp>
        <p:nvSpPr>
          <p:cNvPr id="103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039" name="Group 40"/>
          <p:cNvGrpSpPr>
            <a:grpSpLocks/>
          </p:cNvGrpSpPr>
          <p:nvPr/>
        </p:nvGrpSpPr>
        <p:grpSpPr bwMode="auto">
          <a:xfrm>
            <a:off x="1452563" y="755650"/>
            <a:ext cx="2630487" cy="2825749"/>
            <a:chOff x="915" y="516"/>
            <a:chExt cx="1657" cy="1780"/>
          </a:xfrm>
        </p:grpSpPr>
        <p:sp>
          <p:nvSpPr>
            <p:cNvPr id="1048" name="Text Box 16"/>
            <p:cNvSpPr txBox="1">
              <a:spLocks noChangeArrowheads="1"/>
            </p:cNvSpPr>
            <p:nvPr/>
          </p:nvSpPr>
          <p:spPr bwMode="auto">
            <a:xfrm>
              <a:off x="915" y="1429"/>
              <a:ext cx="2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W</a:t>
              </a:r>
            </a:p>
          </p:txBody>
        </p:sp>
        <p:grpSp>
          <p:nvGrpSpPr>
            <p:cNvPr id="1049" name="Group 36"/>
            <p:cNvGrpSpPr>
              <a:grpSpLocks/>
            </p:cNvGrpSpPr>
            <p:nvPr/>
          </p:nvGrpSpPr>
          <p:grpSpPr bwMode="auto">
            <a:xfrm>
              <a:off x="1282" y="516"/>
              <a:ext cx="1290" cy="1780"/>
              <a:chOff x="2518" y="299"/>
              <a:chExt cx="1290" cy="1780"/>
            </a:xfrm>
          </p:grpSpPr>
          <p:sp>
            <p:nvSpPr>
              <p:cNvPr id="1050" name="Rectangle 10"/>
              <p:cNvSpPr>
                <a:spLocks noChangeArrowheads="1"/>
              </p:cNvSpPr>
              <p:nvPr/>
            </p:nvSpPr>
            <p:spPr bwMode="auto">
              <a:xfrm>
                <a:off x="2518" y="926"/>
                <a:ext cx="711" cy="819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11"/>
              <p:cNvSpPr>
                <a:spLocks noChangeShapeType="1"/>
              </p:cNvSpPr>
              <p:nvPr/>
            </p:nvSpPr>
            <p:spPr bwMode="auto">
              <a:xfrm>
                <a:off x="3337" y="1358"/>
                <a:ext cx="2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Text Box 12"/>
              <p:cNvSpPr txBox="1">
                <a:spLocks noChangeArrowheads="1"/>
              </p:cNvSpPr>
              <p:nvPr/>
            </p:nvSpPr>
            <p:spPr bwMode="auto">
              <a:xfrm>
                <a:off x="3621" y="1222"/>
                <a:ext cx="18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0" i="1" dirty="0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1053" name="Line 13"/>
              <p:cNvSpPr>
                <a:spLocks noChangeShapeType="1"/>
              </p:cNvSpPr>
              <p:nvPr/>
            </p:nvSpPr>
            <p:spPr bwMode="auto">
              <a:xfrm flipV="1">
                <a:off x="2869" y="593"/>
                <a:ext cx="0" cy="2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Text Box 14"/>
              <p:cNvSpPr txBox="1">
                <a:spLocks noChangeArrowheads="1"/>
              </p:cNvSpPr>
              <p:nvPr/>
            </p:nvSpPr>
            <p:spPr bwMode="auto">
              <a:xfrm>
                <a:off x="2793" y="299"/>
                <a:ext cx="18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0" i="1" dirty="0">
                    <a:latin typeface="Times New Roman" pitchFamily="18" charset="0"/>
                  </a:rPr>
                  <a:t>y</a:t>
                </a:r>
              </a:p>
            </p:txBody>
          </p:sp>
          <p:sp>
            <p:nvSpPr>
              <p:cNvPr id="1055" name="Text Box 15"/>
              <p:cNvSpPr txBox="1">
                <a:spLocks noChangeArrowheads="1"/>
              </p:cNvSpPr>
              <p:nvPr/>
            </p:nvSpPr>
            <p:spPr bwMode="auto">
              <a:xfrm>
                <a:off x="2790" y="1829"/>
                <a:ext cx="205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0" i="1">
                    <a:latin typeface="Times New Roman" pitchFamily="18" charset="0"/>
                  </a:rPr>
                  <a:t>L</a:t>
                </a:r>
              </a:p>
            </p:txBody>
          </p:sp>
          <p:sp>
            <p:nvSpPr>
              <p:cNvPr id="1056" name="Line 19"/>
              <p:cNvSpPr>
                <a:spLocks noChangeShapeType="1"/>
              </p:cNvSpPr>
              <p:nvPr/>
            </p:nvSpPr>
            <p:spPr bwMode="auto">
              <a:xfrm flipV="1">
                <a:off x="2627" y="1070"/>
                <a:ext cx="50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Line 20"/>
              <p:cNvSpPr>
                <a:spLocks noChangeShapeType="1"/>
              </p:cNvSpPr>
              <p:nvPr/>
            </p:nvSpPr>
            <p:spPr bwMode="auto">
              <a:xfrm flipV="1">
                <a:off x="2629" y="1239"/>
                <a:ext cx="50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8" name="Line 21"/>
              <p:cNvSpPr>
                <a:spLocks noChangeShapeType="1"/>
              </p:cNvSpPr>
              <p:nvPr/>
            </p:nvSpPr>
            <p:spPr bwMode="auto">
              <a:xfrm flipV="1">
                <a:off x="2637" y="1413"/>
                <a:ext cx="50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9" name="Line 22"/>
              <p:cNvSpPr>
                <a:spLocks noChangeShapeType="1"/>
              </p:cNvSpPr>
              <p:nvPr/>
            </p:nvSpPr>
            <p:spPr bwMode="auto">
              <a:xfrm flipV="1">
                <a:off x="2629" y="1585"/>
                <a:ext cx="501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40" name="Rectangle 23"/>
          <p:cNvSpPr>
            <a:spLocks noChangeArrowheads="1"/>
          </p:cNvSpPr>
          <p:nvPr/>
        </p:nvSpPr>
        <p:spPr bwMode="auto">
          <a:xfrm>
            <a:off x="1460500" y="4832350"/>
            <a:ext cx="6249988" cy="1179513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Line 24"/>
          <p:cNvSpPr>
            <a:spLocks noChangeShapeType="1"/>
          </p:cNvSpPr>
          <p:nvPr/>
        </p:nvSpPr>
        <p:spPr bwMode="auto">
          <a:xfrm>
            <a:off x="5203825" y="4805363"/>
            <a:ext cx="2349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6" name="Object 25"/>
          <p:cNvGraphicFramePr>
            <a:graphicFrameLocks noChangeAspect="1"/>
          </p:cNvGraphicFramePr>
          <p:nvPr/>
        </p:nvGraphicFramePr>
        <p:xfrm>
          <a:off x="5588000" y="4132263"/>
          <a:ext cx="441325" cy="465137"/>
        </p:xfrm>
        <a:graphic>
          <a:graphicData uri="http://schemas.openxmlformats.org/presentationml/2006/ole">
            <p:oleObj spid="_x0000_s1026" name="Equation" r:id="rId3" imgW="228600" imgH="241200" progId="Equation.DSMT4">
              <p:embed/>
            </p:oleObj>
          </a:graphicData>
        </a:graphic>
      </p:graphicFrame>
      <p:sp>
        <p:nvSpPr>
          <p:cNvPr id="1042" name="Line 26"/>
          <p:cNvSpPr>
            <a:spLocks noChangeShapeType="1"/>
          </p:cNvSpPr>
          <p:nvPr/>
        </p:nvSpPr>
        <p:spPr bwMode="auto">
          <a:xfrm flipV="1">
            <a:off x="3249613" y="4803775"/>
            <a:ext cx="26574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7" name="Object 27"/>
          <p:cNvGraphicFramePr>
            <a:graphicFrameLocks noChangeAspect="1"/>
          </p:cNvGraphicFramePr>
          <p:nvPr/>
        </p:nvGraphicFramePr>
        <p:xfrm>
          <a:off x="4471988" y="3749675"/>
          <a:ext cx="274637" cy="273050"/>
        </p:xfrm>
        <a:graphic>
          <a:graphicData uri="http://schemas.openxmlformats.org/presentationml/2006/ole">
            <p:oleObj spid="_x0000_s1027" name="Equation" r:id="rId4" imgW="126720" imgH="126720" progId="Equation.DSMT4">
              <p:embed/>
            </p:oleObj>
          </a:graphicData>
        </a:graphic>
      </p:graphicFrame>
      <p:sp>
        <p:nvSpPr>
          <p:cNvPr id="1043" name="Line 28"/>
          <p:cNvSpPr>
            <a:spLocks noChangeShapeType="1"/>
          </p:cNvSpPr>
          <p:nvPr/>
        </p:nvSpPr>
        <p:spPr bwMode="auto">
          <a:xfrm flipV="1">
            <a:off x="4572000" y="4225925"/>
            <a:ext cx="0" cy="441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4" name="Line 29"/>
          <p:cNvSpPr>
            <a:spLocks noChangeShapeType="1"/>
          </p:cNvSpPr>
          <p:nvPr/>
        </p:nvSpPr>
        <p:spPr bwMode="auto">
          <a:xfrm>
            <a:off x="7858125" y="4819650"/>
            <a:ext cx="517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28" name="Object 30"/>
          <p:cNvGraphicFramePr>
            <a:graphicFrameLocks noChangeAspect="1"/>
          </p:cNvGraphicFramePr>
          <p:nvPr/>
        </p:nvGraphicFramePr>
        <p:xfrm>
          <a:off x="8494713" y="4678363"/>
          <a:ext cx="260350" cy="287337"/>
        </p:xfrm>
        <a:graphic>
          <a:graphicData uri="http://schemas.openxmlformats.org/presentationml/2006/ole">
            <p:oleObj spid="_x0000_s1028" name="Equation" r:id="rId5" imgW="126720" imgH="139680" progId="Equation.DSMT4">
              <p:embed/>
            </p:oleObj>
          </a:graphicData>
        </a:graphic>
      </p:graphicFrame>
      <p:graphicFrame>
        <p:nvGraphicFramePr>
          <p:cNvPr id="1029" name="Object 31"/>
          <p:cNvGraphicFramePr>
            <a:graphicFrameLocks noChangeAspect="1"/>
          </p:cNvGraphicFramePr>
          <p:nvPr/>
        </p:nvGraphicFramePr>
        <p:xfrm>
          <a:off x="2608263" y="5154613"/>
          <a:ext cx="423862" cy="584200"/>
        </p:xfrm>
        <a:graphic>
          <a:graphicData uri="http://schemas.openxmlformats.org/presentationml/2006/ole">
            <p:oleObj spid="_x0000_s1029" name="Equation" r:id="rId6" imgW="164880" imgH="228600" progId="Equation.DSMT4">
              <p:embed/>
            </p:oleObj>
          </a:graphicData>
        </a:graphic>
      </p:graphicFrame>
      <p:sp>
        <p:nvSpPr>
          <p:cNvPr id="1045" name="Line 33"/>
          <p:cNvSpPr>
            <a:spLocks noChangeShapeType="1"/>
          </p:cNvSpPr>
          <p:nvPr/>
        </p:nvSpPr>
        <p:spPr bwMode="auto">
          <a:xfrm>
            <a:off x="7339013" y="4860925"/>
            <a:ext cx="0" cy="1085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1030" name="Object 34"/>
          <p:cNvGraphicFramePr>
            <a:graphicFrameLocks noChangeAspect="1"/>
          </p:cNvGraphicFramePr>
          <p:nvPr/>
        </p:nvGraphicFramePr>
        <p:xfrm>
          <a:off x="6824663" y="5253038"/>
          <a:ext cx="269875" cy="377825"/>
        </p:xfrm>
        <a:graphic>
          <a:graphicData uri="http://schemas.openxmlformats.org/presentationml/2006/ole">
            <p:oleObj spid="_x0000_s1030" name="Equation" r:id="rId7" imgW="126720" imgH="177480" progId="Equation.DSMT4">
              <p:embed/>
            </p:oleObj>
          </a:graphicData>
        </a:graphic>
      </p:graphicFrame>
      <p:graphicFrame>
        <p:nvGraphicFramePr>
          <p:cNvPr id="1031" name="Object 35"/>
          <p:cNvGraphicFramePr>
            <a:graphicFrameLocks noChangeAspect="1"/>
          </p:cNvGraphicFramePr>
          <p:nvPr/>
        </p:nvGraphicFramePr>
        <p:xfrm>
          <a:off x="4706938" y="1943100"/>
          <a:ext cx="2236787" cy="898525"/>
        </p:xfrm>
        <a:graphic>
          <a:graphicData uri="http://schemas.openxmlformats.org/presentationml/2006/ole">
            <p:oleObj spid="_x0000_s1031" name="Equation" r:id="rId8" imgW="1066680" imgH="431640" progId="Equation.DSMT4">
              <p:embed/>
            </p:oleObj>
          </a:graphicData>
        </a:graphic>
      </p:graphicFrame>
      <p:graphicFrame>
        <p:nvGraphicFramePr>
          <p:cNvPr id="1032" name="Object 37"/>
          <p:cNvGraphicFramePr>
            <a:graphicFrameLocks noChangeAspect="1"/>
          </p:cNvGraphicFramePr>
          <p:nvPr/>
        </p:nvGraphicFramePr>
        <p:xfrm>
          <a:off x="4462463" y="4992688"/>
          <a:ext cx="269875" cy="319087"/>
        </p:xfrm>
        <a:graphic>
          <a:graphicData uri="http://schemas.openxmlformats.org/presentationml/2006/ole">
            <p:oleObj spid="_x0000_s1032" name="Equation" r:id="rId9" imgW="139680" imgH="164880" progId="Equation.DSMT4">
              <p:embed/>
            </p:oleObj>
          </a:graphicData>
        </a:graphic>
      </p:graphicFrame>
      <p:sp>
        <p:nvSpPr>
          <p:cNvPr id="1046" name="Rectangle 39"/>
          <p:cNvSpPr>
            <a:spLocks noChangeArrowheads="1"/>
          </p:cNvSpPr>
          <p:nvPr/>
        </p:nvSpPr>
        <p:spPr bwMode="auto">
          <a:xfrm>
            <a:off x="876300" y="3854450"/>
            <a:ext cx="1750479" cy="332399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Find</a:t>
            </a:r>
            <a:r>
              <a:rPr lang="en-US" sz="2400" b="0" dirty="0"/>
              <a:t> </a:t>
            </a:r>
            <a:r>
              <a:rPr lang="en-US" sz="2400" b="0" i="1" dirty="0">
                <a:latin typeface="Times New Roman" pitchFamily="18" charset="0"/>
              </a:rPr>
              <a:t>E</a:t>
            </a:r>
            <a:r>
              <a:rPr lang="en-US" sz="2400" b="0" i="1" baseline="-25000" dirty="0">
                <a:latin typeface="Times New Roman" pitchFamily="18" charset="0"/>
              </a:rPr>
              <a:t>x</a:t>
            </a:r>
            <a:r>
              <a:rPr lang="en-US" sz="2400" b="0" dirty="0"/>
              <a:t> (</a:t>
            </a:r>
            <a:r>
              <a:rPr lang="en-US" sz="2400" b="0" i="1" dirty="0">
                <a:latin typeface="Times New Roman" pitchFamily="18" charset="0"/>
              </a:rPr>
              <a:t>x</a:t>
            </a:r>
            <a:r>
              <a:rPr lang="en-US" sz="2400" b="0" dirty="0"/>
              <a:t>,</a:t>
            </a:r>
            <a:r>
              <a:rPr lang="en-US" sz="2400" b="0" i="1" dirty="0">
                <a:latin typeface="Times New Roman" pitchFamily="18" charset="0"/>
              </a:rPr>
              <a:t>y</a:t>
            </a:r>
            <a:r>
              <a:rPr lang="en-US" sz="2400" b="0" dirty="0"/>
              <a:t>,</a:t>
            </a:r>
            <a:r>
              <a:rPr lang="en-US" sz="2400" b="0" dirty="0">
                <a:latin typeface="Times New Roman" pitchFamily="18" charset="0"/>
              </a:rPr>
              <a:t>0</a:t>
            </a:r>
            <a:r>
              <a:rPr lang="en-US" sz="2400" b="0" dirty="0"/>
              <a:t>)</a:t>
            </a:r>
          </a:p>
        </p:txBody>
      </p:sp>
      <p:cxnSp>
        <p:nvCxnSpPr>
          <p:cNvPr id="1047" name="Straight Connector 37"/>
          <p:cNvCxnSpPr>
            <a:cxnSpLocks noChangeShapeType="1"/>
          </p:cNvCxnSpPr>
          <p:nvPr/>
        </p:nvCxnSpPr>
        <p:spPr bwMode="auto">
          <a:xfrm>
            <a:off x="1446213" y="6038850"/>
            <a:ext cx="6283325" cy="0"/>
          </a:xfrm>
          <a:prstGeom prst="line">
            <a:avLst/>
          </a:prstGeom>
          <a:noFill/>
          <a:ln w="76200" algn="ctr">
            <a:solidFill>
              <a:srgbClr val="FFC000"/>
            </a:solidFill>
            <a:round/>
            <a:headEnd/>
            <a:tailEnd/>
          </a:ln>
        </p:spPr>
      </p:cxn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A1C7F03-EBA2-4218-8AB5-7898569548B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Patch Fields (cont.)</a:t>
            </a:r>
          </a:p>
        </p:txBody>
      </p:sp>
      <p:sp>
        <p:nvSpPr>
          <p:cNvPr id="20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9"/>
          <p:cNvSpPr>
            <a:spLocks noChangeArrowheads="1"/>
          </p:cNvSpPr>
          <p:nvPr/>
        </p:nvSpPr>
        <p:spPr bwMode="auto">
          <a:xfrm>
            <a:off x="538163" y="1074738"/>
            <a:ext cx="27908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From Notes 19 we have</a:t>
            </a:r>
          </a:p>
        </p:txBody>
      </p:sp>
      <p:graphicFrame>
        <p:nvGraphicFramePr>
          <p:cNvPr id="2050" name="Object 10"/>
          <p:cNvGraphicFramePr>
            <a:graphicFrameLocks noChangeAspect="1"/>
          </p:cNvGraphicFramePr>
          <p:nvPr/>
        </p:nvGraphicFramePr>
        <p:xfrm>
          <a:off x="1879600" y="3244850"/>
          <a:ext cx="4618038" cy="1050925"/>
        </p:xfrm>
        <a:graphic>
          <a:graphicData uri="http://schemas.openxmlformats.org/presentationml/2006/ole">
            <p:oleObj spid="_x0000_s2050" name="Equation" r:id="rId3" imgW="2222500" imgH="508000" progId="Equation.3">
              <p:embed/>
            </p:oleObj>
          </a:graphicData>
        </a:graphic>
      </p:graphicFrame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820738" y="3059113"/>
            <a:ext cx="7000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2051" name="Object 12"/>
          <p:cNvGraphicFramePr>
            <a:graphicFrameLocks noChangeAspect="1"/>
          </p:cNvGraphicFramePr>
          <p:nvPr/>
        </p:nvGraphicFramePr>
        <p:xfrm>
          <a:off x="904875" y="1557338"/>
          <a:ext cx="7439025" cy="1044575"/>
        </p:xfrm>
        <a:graphic>
          <a:graphicData uri="http://schemas.openxmlformats.org/presentationml/2006/ole">
            <p:oleObj spid="_x0000_s2051" name="Equation" r:id="rId4" imgW="3530520" imgH="495000" progId="Equation.DSMT4">
              <p:embed/>
            </p:oleObj>
          </a:graphicData>
        </a:graphic>
      </p:graphicFrame>
      <p:graphicFrame>
        <p:nvGraphicFramePr>
          <p:cNvPr id="2052" name="Object 15"/>
          <p:cNvGraphicFramePr>
            <a:graphicFrameLocks noChangeAspect="1"/>
          </p:cNvGraphicFramePr>
          <p:nvPr/>
        </p:nvGraphicFramePr>
        <p:xfrm>
          <a:off x="2047875" y="5135563"/>
          <a:ext cx="5224463" cy="1466850"/>
        </p:xfrm>
        <a:graphic>
          <a:graphicData uri="http://schemas.openxmlformats.org/presentationml/2006/ole">
            <p:oleObj spid="_x0000_s2052" name="Equation" r:id="rId5" imgW="3251160" imgH="914400" progId="Equation.DSMT4">
              <p:embed/>
            </p:oleObj>
          </a:graphicData>
        </a:graphic>
      </p:graphicFrame>
      <p:sp>
        <p:nvSpPr>
          <p:cNvPr id="2061" name="Rectangle 11"/>
          <p:cNvSpPr>
            <a:spLocks noChangeArrowheads="1"/>
          </p:cNvSpPr>
          <p:nvPr/>
        </p:nvSpPr>
        <p:spPr bwMode="auto">
          <a:xfrm>
            <a:off x="622300" y="4732338"/>
            <a:ext cx="35426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For the patch </a:t>
            </a:r>
            <a:r>
              <a:rPr lang="en-US" sz="2000" b="0" dirty="0" smtClean="0">
                <a:solidFill>
                  <a:srgbClr val="0000FF"/>
                </a:solidFill>
              </a:rPr>
              <a:t>current, </a:t>
            </a:r>
            <a:r>
              <a:rPr lang="en-US" sz="2000" b="0" dirty="0">
                <a:solidFill>
                  <a:srgbClr val="0000FF"/>
                </a:solidFill>
              </a:rPr>
              <a:t>we </a:t>
            </a:r>
            <a:r>
              <a:rPr lang="en-US" sz="2000" b="0" dirty="0" smtClean="0">
                <a:solidFill>
                  <a:srgbClr val="0000FF"/>
                </a:solidFill>
              </a:rPr>
              <a:t>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A1C7F03-EBA2-4218-8AB5-7898569548B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4163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Patch Fields (cont.)</a:t>
            </a:r>
          </a:p>
        </p:txBody>
      </p:sp>
      <p:sp>
        <p:nvSpPr>
          <p:cNvPr id="30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91" name="Rectangle 7"/>
          <p:cNvSpPr>
            <a:spLocks noChangeArrowheads="1"/>
          </p:cNvSpPr>
          <p:nvPr/>
        </p:nvSpPr>
        <p:spPr bwMode="auto">
          <a:xfrm>
            <a:off x="409575" y="1217613"/>
            <a:ext cx="26098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From the TEN we have</a:t>
            </a:r>
          </a:p>
        </p:txBody>
      </p:sp>
      <p:graphicFrame>
        <p:nvGraphicFramePr>
          <p:cNvPr id="3074" name="Object 27"/>
          <p:cNvGraphicFramePr>
            <a:graphicFrameLocks noChangeAspect="1"/>
          </p:cNvGraphicFramePr>
          <p:nvPr/>
        </p:nvGraphicFramePr>
        <p:xfrm>
          <a:off x="485775" y="1735138"/>
          <a:ext cx="3535363" cy="2312987"/>
        </p:xfrm>
        <a:graphic>
          <a:graphicData uri="http://schemas.openxmlformats.org/presentationml/2006/ole">
            <p:oleObj spid="_x0000_s3074" name="Equation" r:id="rId3" imgW="1752480" imgH="1143000" progId="Equation.DSMT4">
              <p:embed/>
            </p:oleObj>
          </a:graphicData>
        </a:graphic>
      </p:graphicFrame>
      <p:graphicFrame>
        <p:nvGraphicFramePr>
          <p:cNvPr id="3075" name="Object 28"/>
          <p:cNvGraphicFramePr>
            <a:graphicFrameLocks noChangeAspect="1"/>
          </p:cNvGraphicFramePr>
          <p:nvPr/>
        </p:nvGraphicFramePr>
        <p:xfrm>
          <a:off x="7279596" y="3135313"/>
          <a:ext cx="1308100" cy="3213100"/>
        </p:xfrm>
        <a:graphic>
          <a:graphicData uri="http://schemas.openxmlformats.org/presentationml/2006/ole">
            <p:oleObj spid="_x0000_s3075" name="Equation" r:id="rId4" imgW="711200" imgH="1752600" progId="Equation.3">
              <p:embed/>
            </p:oleObj>
          </a:graphicData>
        </a:graphic>
      </p:graphicFrame>
      <p:graphicFrame>
        <p:nvGraphicFramePr>
          <p:cNvPr id="3076" name="Object 29"/>
          <p:cNvGraphicFramePr>
            <a:graphicFrameLocks noChangeAspect="1"/>
          </p:cNvGraphicFramePr>
          <p:nvPr/>
        </p:nvGraphicFramePr>
        <p:xfrm>
          <a:off x="2244725" y="5051425"/>
          <a:ext cx="1963738" cy="582613"/>
        </p:xfrm>
        <a:graphic>
          <a:graphicData uri="http://schemas.openxmlformats.org/presentationml/2006/ole">
            <p:oleObj spid="_x0000_s3076" name="Equation" r:id="rId5" imgW="1066680" imgH="317160" progId="Equation.DSMT4">
              <p:embed/>
            </p:oleObj>
          </a:graphicData>
        </a:graphic>
      </p:graphicFrame>
      <p:graphicFrame>
        <p:nvGraphicFramePr>
          <p:cNvPr id="3077" name="Object 30"/>
          <p:cNvGraphicFramePr>
            <a:graphicFrameLocks noChangeAspect="1"/>
          </p:cNvGraphicFramePr>
          <p:nvPr/>
        </p:nvGraphicFramePr>
        <p:xfrm>
          <a:off x="2287588" y="5522913"/>
          <a:ext cx="1939925" cy="582612"/>
        </p:xfrm>
        <a:graphic>
          <a:graphicData uri="http://schemas.openxmlformats.org/presentationml/2006/ole">
            <p:oleObj spid="_x0000_s3077" name="Equation" r:id="rId6" imgW="1054080" imgH="317160" progId="Equation.DSMT4">
              <p:embed/>
            </p:oleObj>
          </a:graphicData>
        </a:graphic>
      </p:graphicFrame>
      <p:graphicFrame>
        <p:nvGraphicFramePr>
          <p:cNvPr id="3078" name="Object 31"/>
          <p:cNvGraphicFramePr>
            <a:graphicFrameLocks noChangeAspect="1"/>
          </p:cNvGraphicFramePr>
          <p:nvPr/>
        </p:nvGraphicFramePr>
        <p:xfrm>
          <a:off x="4864100" y="5567363"/>
          <a:ext cx="1573213" cy="477837"/>
        </p:xfrm>
        <a:graphic>
          <a:graphicData uri="http://schemas.openxmlformats.org/presentationml/2006/ole">
            <p:oleObj spid="_x0000_s3078" name="Equation" r:id="rId7" imgW="1041120" imgH="317160" progId="Equation.DSMT4">
              <p:embed/>
            </p:oleObj>
          </a:graphicData>
        </a:graphic>
      </p:graphicFrame>
      <p:grpSp>
        <p:nvGrpSpPr>
          <p:cNvPr id="3092" name="Group 32"/>
          <p:cNvGrpSpPr>
            <a:grpSpLocks/>
          </p:cNvGrpSpPr>
          <p:nvPr/>
        </p:nvGrpSpPr>
        <p:grpSpPr bwMode="auto">
          <a:xfrm>
            <a:off x="4455206" y="1160463"/>
            <a:ext cx="2636243" cy="2753632"/>
            <a:chOff x="3278188" y="1127248"/>
            <a:chExt cx="2636243" cy="2754190"/>
          </a:xfrm>
        </p:grpSpPr>
        <p:sp>
          <p:nvSpPr>
            <p:cNvPr id="3097" name="Line 7"/>
            <p:cNvSpPr>
              <a:spLocks noChangeShapeType="1"/>
            </p:cNvSpPr>
            <p:nvPr/>
          </p:nvSpPr>
          <p:spPr bwMode="auto">
            <a:xfrm>
              <a:off x="3706813" y="1176338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8"/>
            <p:cNvSpPr>
              <a:spLocks noChangeShapeType="1"/>
            </p:cNvSpPr>
            <p:nvPr/>
          </p:nvSpPr>
          <p:spPr bwMode="auto">
            <a:xfrm>
              <a:off x="5356865" y="1176338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Oval 9"/>
            <p:cNvSpPr>
              <a:spLocks noChangeArrowheads="1"/>
            </p:cNvSpPr>
            <p:nvPr/>
          </p:nvSpPr>
          <p:spPr bwMode="auto">
            <a:xfrm>
              <a:off x="3653946" y="2381107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Oval 10"/>
            <p:cNvSpPr>
              <a:spLocks noChangeArrowheads="1"/>
            </p:cNvSpPr>
            <p:nvPr/>
          </p:nvSpPr>
          <p:spPr bwMode="auto">
            <a:xfrm>
              <a:off x="5306065" y="2387606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Line 11"/>
            <p:cNvSpPr>
              <a:spLocks noChangeShapeType="1"/>
            </p:cNvSpPr>
            <p:nvPr/>
          </p:nvSpPr>
          <p:spPr bwMode="auto">
            <a:xfrm flipH="1">
              <a:off x="4837113" y="2446338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12"/>
            <p:cNvSpPr>
              <a:spLocks noChangeShapeType="1"/>
            </p:cNvSpPr>
            <p:nvPr/>
          </p:nvSpPr>
          <p:spPr bwMode="auto">
            <a:xfrm flipH="1">
              <a:off x="3694113" y="2446338"/>
              <a:ext cx="673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Oval 13"/>
            <p:cNvSpPr>
              <a:spLocks noChangeArrowheads="1"/>
            </p:cNvSpPr>
            <p:nvPr/>
          </p:nvSpPr>
          <p:spPr bwMode="auto">
            <a:xfrm>
              <a:off x="4341813" y="2205038"/>
              <a:ext cx="482600" cy="469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04" name="Line 14"/>
            <p:cNvSpPr>
              <a:spLocks noChangeShapeType="1"/>
            </p:cNvSpPr>
            <p:nvPr/>
          </p:nvSpPr>
          <p:spPr bwMode="auto">
            <a:xfrm flipH="1">
              <a:off x="4402138" y="2433638"/>
              <a:ext cx="333375" cy="15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80" name="Object 15"/>
            <p:cNvGraphicFramePr>
              <a:graphicFrameLocks noChangeAspect="1"/>
            </p:cNvGraphicFramePr>
            <p:nvPr/>
          </p:nvGraphicFramePr>
          <p:xfrm>
            <a:off x="4323670" y="1127248"/>
            <a:ext cx="396875" cy="441414"/>
          </p:xfrm>
          <a:graphic>
            <a:graphicData uri="http://schemas.openxmlformats.org/presentationml/2006/ole">
              <p:oleObj spid="_x0000_s3080" name="Equation" r:id="rId8" imgW="215640" imgH="241200" progId="Equation.DSMT4">
                <p:embed/>
              </p:oleObj>
            </a:graphicData>
          </a:graphic>
        </p:graphicFrame>
        <p:graphicFrame>
          <p:nvGraphicFramePr>
            <p:cNvPr id="3081" name="Object 16"/>
            <p:cNvGraphicFramePr>
              <a:graphicFrameLocks noChangeAspect="1"/>
            </p:cNvGraphicFramePr>
            <p:nvPr/>
          </p:nvGraphicFramePr>
          <p:xfrm>
            <a:off x="4388757" y="3296212"/>
            <a:ext cx="385763" cy="428712"/>
          </p:xfrm>
          <a:graphic>
            <a:graphicData uri="http://schemas.openxmlformats.org/presentationml/2006/ole">
              <p:oleObj spid="_x0000_s3081" name="Equation" r:id="rId9" imgW="215640" imgH="241200" progId="Equation.DSMT4">
                <p:embed/>
              </p:oleObj>
            </a:graphicData>
          </a:graphic>
        </p:graphicFrame>
        <p:graphicFrame>
          <p:nvGraphicFramePr>
            <p:cNvPr id="3082" name="Object 17"/>
            <p:cNvGraphicFramePr>
              <a:graphicFrameLocks noChangeAspect="1"/>
            </p:cNvGraphicFramePr>
            <p:nvPr/>
          </p:nvGraphicFramePr>
          <p:xfrm>
            <a:off x="4642148" y="2690039"/>
            <a:ext cx="691857" cy="366048"/>
          </p:xfrm>
          <a:graphic>
            <a:graphicData uri="http://schemas.openxmlformats.org/presentationml/2006/ole">
              <p:oleObj spid="_x0000_s3082" name="Equation" r:id="rId10" imgW="380880" imgH="203040" progId="Equation.DSMT4">
                <p:embed/>
              </p:oleObj>
            </a:graphicData>
          </a:graphic>
        </p:graphicFrame>
        <p:sp>
          <p:nvSpPr>
            <p:cNvPr id="3105" name="Line 18"/>
            <p:cNvSpPr>
              <a:spLocks noChangeShapeType="1"/>
            </p:cNvSpPr>
            <p:nvPr/>
          </p:nvSpPr>
          <p:spPr bwMode="auto">
            <a:xfrm flipH="1">
              <a:off x="3700463" y="3870325"/>
              <a:ext cx="16525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83" name="Object 19"/>
            <p:cNvGraphicFramePr>
              <a:graphicFrameLocks noChangeAspect="1"/>
            </p:cNvGraphicFramePr>
            <p:nvPr/>
          </p:nvGraphicFramePr>
          <p:xfrm>
            <a:off x="3278188" y="2951163"/>
            <a:ext cx="280987" cy="392112"/>
          </p:xfrm>
          <a:graphic>
            <a:graphicData uri="http://schemas.openxmlformats.org/presentationml/2006/ole">
              <p:oleObj spid="_x0000_s3083" name="Equation" r:id="rId11" imgW="126720" imgH="177480" progId="Equation.DSMT4">
                <p:embed/>
              </p:oleObj>
            </a:graphicData>
          </a:graphic>
        </p:graphicFrame>
        <p:sp>
          <p:nvSpPr>
            <p:cNvPr id="3106" name="Line 20"/>
            <p:cNvSpPr>
              <a:spLocks noChangeShapeType="1"/>
            </p:cNvSpPr>
            <p:nvPr/>
          </p:nvSpPr>
          <p:spPr bwMode="auto">
            <a:xfrm>
              <a:off x="5578475" y="2444750"/>
              <a:ext cx="3317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Line 21"/>
            <p:cNvSpPr>
              <a:spLocks noChangeShapeType="1"/>
            </p:cNvSpPr>
            <p:nvPr/>
          </p:nvSpPr>
          <p:spPr bwMode="auto">
            <a:xfrm flipV="1">
              <a:off x="5764213" y="1954213"/>
              <a:ext cx="0" cy="4508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84" name="Object 22"/>
            <p:cNvGraphicFramePr>
              <a:graphicFrameLocks noChangeAspect="1"/>
            </p:cNvGraphicFramePr>
            <p:nvPr/>
          </p:nvGraphicFramePr>
          <p:xfrm>
            <a:off x="5649318" y="1623062"/>
            <a:ext cx="265113" cy="265112"/>
          </p:xfrm>
          <a:graphic>
            <a:graphicData uri="http://schemas.openxmlformats.org/presentationml/2006/ole">
              <p:oleObj spid="_x0000_s3084" name="Equation" r:id="rId12" imgW="126720" imgH="126720" progId="Equation.DSMT4">
                <p:embed/>
              </p:oleObj>
            </a:graphicData>
          </a:graphic>
        </p:graphicFrame>
      </p:grpSp>
      <p:sp>
        <p:nvSpPr>
          <p:cNvPr id="3093" name="Rectangle 23"/>
          <p:cNvSpPr>
            <a:spLocks noChangeArrowheads="1"/>
          </p:cNvSpPr>
          <p:nvPr/>
        </p:nvSpPr>
        <p:spPr bwMode="auto">
          <a:xfrm>
            <a:off x="5110842" y="4169910"/>
            <a:ext cx="1381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(</a:t>
            </a:r>
            <a:r>
              <a:rPr lang="en-US" sz="2000" b="0" dirty="0" err="1">
                <a:solidFill>
                  <a:srgbClr val="0000FF"/>
                </a:solidFill>
              </a:rPr>
              <a:t>TM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baseline="-25000" dirty="0">
                <a:solidFill>
                  <a:srgbClr val="0000FF"/>
                </a:solidFill>
              </a:rPr>
              <a:t> </a:t>
            </a:r>
            <a:r>
              <a:rPr lang="en-US" sz="2000" b="0" dirty="0">
                <a:solidFill>
                  <a:srgbClr val="0000FF"/>
                </a:solidFill>
              </a:rPr>
              <a:t>or </a:t>
            </a:r>
            <a:r>
              <a:rPr lang="en-US" sz="2000" b="0" dirty="0" err="1">
                <a:solidFill>
                  <a:srgbClr val="0000FF"/>
                </a:solidFill>
              </a:rPr>
              <a:t>TE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3094" name="TextBox 33"/>
          <p:cNvSpPr txBox="1">
            <a:spLocks noChangeArrowheads="1"/>
          </p:cNvSpPr>
          <p:nvPr/>
        </p:nvSpPr>
        <p:spPr bwMode="auto">
          <a:xfrm>
            <a:off x="772117" y="4275754"/>
            <a:ext cx="2279650" cy="369887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0" dirty="0"/>
              <a:t>  denotes TM or TE</a:t>
            </a:r>
          </a:p>
        </p:txBody>
      </p:sp>
      <p:sp>
        <p:nvSpPr>
          <p:cNvPr id="3095" name="TextBox 32"/>
          <p:cNvSpPr txBox="1">
            <a:spLocks noChangeArrowheads="1"/>
          </p:cNvSpPr>
          <p:nvPr/>
        </p:nvSpPr>
        <p:spPr bwMode="auto">
          <a:xfrm>
            <a:off x="5049838" y="1924050"/>
            <a:ext cx="320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</a:p>
        </p:txBody>
      </p:sp>
      <p:sp>
        <p:nvSpPr>
          <p:cNvPr id="3096" name="TextBox 33"/>
          <p:cNvSpPr txBox="1">
            <a:spLocks noChangeArrowheads="1"/>
          </p:cNvSpPr>
          <p:nvPr/>
        </p:nvSpPr>
        <p:spPr bwMode="auto">
          <a:xfrm>
            <a:off x="6276975" y="1917700"/>
            <a:ext cx="2619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</a:t>
            </a:r>
          </a:p>
        </p:txBody>
      </p:sp>
      <p:graphicFrame>
        <p:nvGraphicFramePr>
          <p:cNvPr id="3079" name="Object 33"/>
          <p:cNvGraphicFramePr>
            <a:graphicFrameLocks noChangeAspect="1"/>
          </p:cNvGraphicFramePr>
          <p:nvPr/>
        </p:nvGraphicFramePr>
        <p:xfrm>
          <a:off x="5524500" y="1708150"/>
          <a:ext cx="739775" cy="431800"/>
        </p:xfrm>
        <a:graphic>
          <a:graphicData uri="http://schemas.openxmlformats.org/presentationml/2006/ole">
            <p:oleObj spid="_x0000_s3079" name="Equation" r:id="rId13" imgW="431640" imgH="253800" progId="Equation.DSMT4">
              <p:embed/>
            </p:oleObj>
          </a:graphicData>
        </a:graphic>
      </p:graphicFrame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A1C7F03-EBA2-4218-8AB5-7898569548B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14475" y="241300"/>
            <a:ext cx="607218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Patch Fields (cont.)</a:t>
            </a:r>
          </a:p>
        </p:txBody>
      </p:sp>
      <p:sp>
        <p:nvSpPr>
          <p:cNvPr id="410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7"/>
          <p:cNvSpPr>
            <a:spLocks noChangeArrowheads="1"/>
          </p:cNvSpPr>
          <p:nvPr/>
        </p:nvSpPr>
        <p:spPr bwMode="auto">
          <a:xfrm>
            <a:off x="1274763" y="1120775"/>
            <a:ext cx="3622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Define the denominator term as </a:t>
            </a:r>
          </a:p>
        </p:txBody>
      </p:sp>
      <p:graphicFrame>
        <p:nvGraphicFramePr>
          <p:cNvPr id="4098" name="Object 10"/>
          <p:cNvGraphicFramePr>
            <a:graphicFrameLocks noChangeAspect="1"/>
          </p:cNvGraphicFramePr>
          <p:nvPr/>
        </p:nvGraphicFramePr>
        <p:xfrm>
          <a:off x="2220581" y="3854734"/>
          <a:ext cx="4525962" cy="1157288"/>
        </p:xfrm>
        <a:graphic>
          <a:graphicData uri="http://schemas.openxmlformats.org/presentationml/2006/ole">
            <p:oleObj spid="_x0000_s4098" name="Equation" r:id="rId3" imgW="1993680" imgH="507960" progId="Equation.DSMT4">
              <p:embed/>
            </p:oleObj>
          </a:graphicData>
        </a:graphic>
      </p:graphicFrame>
      <p:graphicFrame>
        <p:nvGraphicFramePr>
          <p:cNvPr id="4099" name="Object 11"/>
          <p:cNvGraphicFramePr>
            <a:graphicFrameLocks noChangeAspect="1"/>
          </p:cNvGraphicFramePr>
          <p:nvPr/>
        </p:nvGraphicFramePr>
        <p:xfrm>
          <a:off x="3108325" y="1647825"/>
          <a:ext cx="2190750" cy="549275"/>
        </p:xfrm>
        <a:graphic>
          <a:graphicData uri="http://schemas.openxmlformats.org/presentationml/2006/ole">
            <p:oleObj spid="_x0000_s4099" name="Equation" r:id="rId4" imgW="965160" imgH="241200" progId="Equation.DSMT4">
              <p:embed/>
            </p:oleObj>
          </a:graphicData>
        </a:graphic>
      </p:graphicFrame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1657350" y="3275013"/>
            <a:ext cx="760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so that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9A1C7F03-EBA2-4218-8AB5-7898569548B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2105025" y="1963738"/>
          <a:ext cx="4343400" cy="1158875"/>
        </p:xfrm>
        <a:graphic>
          <a:graphicData uri="http://schemas.openxmlformats.org/presentationml/2006/ole">
            <p:oleObj spid="_x0000_s5122" name="Equation" r:id="rId3" imgW="2108200" imgH="558800" progId="Equation.3">
              <p:embed/>
            </p:oleObj>
          </a:graphicData>
        </a:graphic>
      </p:graphicFrame>
      <p:graphicFrame>
        <p:nvGraphicFramePr>
          <p:cNvPr id="5123" name="Object 7"/>
          <p:cNvGraphicFramePr>
            <a:graphicFrameLocks noChangeAspect="1"/>
          </p:cNvGraphicFramePr>
          <p:nvPr/>
        </p:nvGraphicFramePr>
        <p:xfrm>
          <a:off x="898752" y="4676549"/>
          <a:ext cx="7126287" cy="1703387"/>
        </p:xfrm>
        <a:graphic>
          <a:graphicData uri="http://schemas.openxmlformats.org/presentationml/2006/ole">
            <p:oleObj spid="_x0000_s5123" name="Equation" r:id="rId4" imgW="3733560" imgH="888840" progId="Equation.DSMT4">
              <p:embed/>
            </p:oleObj>
          </a:graphicData>
        </a:graphic>
      </p:graphicFrame>
      <p:sp>
        <p:nvSpPr>
          <p:cNvPr id="434185" name="Rectangle 9"/>
          <p:cNvSpPr>
            <a:spLocks noChangeArrowheads="1"/>
          </p:cNvSpPr>
          <p:nvPr/>
        </p:nvSpPr>
        <p:spPr bwMode="auto">
          <a:xfrm>
            <a:off x="1514475" y="241300"/>
            <a:ext cx="6072188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Patch Fields (cont.)</a:t>
            </a:r>
          </a:p>
        </p:txBody>
      </p:sp>
      <p:sp>
        <p:nvSpPr>
          <p:cNvPr id="5126" name="Rectangle 10"/>
          <p:cNvSpPr>
            <a:spLocks noChangeArrowheads="1"/>
          </p:cNvSpPr>
          <p:nvPr/>
        </p:nvSpPr>
        <p:spPr bwMode="auto">
          <a:xfrm>
            <a:off x="617538" y="1506538"/>
            <a:ext cx="1565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then have</a:t>
            </a:r>
          </a:p>
        </p:txBody>
      </p:sp>
      <p:sp>
        <p:nvSpPr>
          <p:cNvPr id="5127" name="Rectangle 11"/>
          <p:cNvSpPr>
            <a:spLocks noChangeArrowheads="1"/>
          </p:cNvSpPr>
          <p:nvPr/>
        </p:nvSpPr>
        <p:spPr bwMode="auto">
          <a:xfrm>
            <a:off x="484188" y="4016375"/>
            <a:ext cx="6229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 final form of the electric field at the interface is then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D0E919DD-CBD3-4399-B283-132AE07FF54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1121889" y="1565442"/>
          <a:ext cx="2819400" cy="652462"/>
        </p:xfrm>
        <a:graphic>
          <a:graphicData uri="http://schemas.openxmlformats.org/presentationml/2006/ole">
            <p:oleObj spid="_x0000_s6146" name="Equation" r:id="rId3" imgW="1155199" imgH="266584" progId="Equation.3">
              <p:embed/>
            </p:oleObj>
          </a:graphicData>
        </a:graphic>
      </p:graphicFrame>
      <p:graphicFrame>
        <p:nvGraphicFramePr>
          <p:cNvPr id="6147" name="Object 7"/>
          <p:cNvGraphicFramePr>
            <a:graphicFrameLocks noChangeAspect="1"/>
          </p:cNvGraphicFramePr>
          <p:nvPr/>
        </p:nvGraphicFramePr>
        <p:xfrm>
          <a:off x="406400" y="3302000"/>
          <a:ext cx="5835650" cy="1617663"/>
        </p:xfrm>
        <a:graphic>
          <a:graphicData uri="http://schemas.openxmlformats.org/presentationml/2006/ole">
            <p:oleObj spid="_x0000_s6147" name="Equation" r:id="rId4" imgW="3492360" imgH="965160" progId="Equation.DSMT4">
              <p:embed/>
            </p:oleObj>
          </a:graphicData>
        </a:graphic>
      </p:graphicFrame>
      <p:sp>
        <p:nvSpPr>
          <p:cNvPr id="435210" name="Rectangle 10"/>
          <p:cNvSpPr>
            <a:spLocks noChangeArrowheads="1"/>
          </p:cNvSpPr>
          <p:nvPr/>
        </p:nvSpPr>
        <p:spPr bwMode="auto">
          <a:xfrm>
            <a:off x="2075089" y="286204"/>
            <a:ext cx="48577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Polar Coordinates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94708" y="1247231"/>
            <a:ext cx="4276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Use the following change of variables:</a:t>
            </a:r>
          </a:p>
        </p:txBody>
      </p:sp>
      <p:grpSp>
        <p:nvGrpSpPr>
          <p:cNvPr id="6157" name="Group 17"/>
          <p:cNvGrpSpPr>
            <a:grpSpLocks/>
          </p:cNvGrpSpPr>
          <p:nvPr/>
        </p:nvGrpSpPr>
        <p:grpSpPr bwMode="auto">
          <a:xfrm>
            <a:off x="6022975" y="1030288"/>
            <a:ext cx="2806700" cy="2371725"/>
            <a:chOff x="5778500" y="1636713"/>
            <a:chExt cx="2806700" cy="2371725"/>
          </a:xfrm>
        </p:grpSpPr>
        <p:sp>
          <p:nvSpPr>
            <p:cNvPr id="6159" name="Line 14"/>
            <p:cNvSpPr>
              <a:spLocks noChangeShapeType="1"/>
            </p:cNvSpPr>
            <p:nvPr/>
          </p:nvSpPr>
          <p:spPr bwMode="auto">
            <a:xfrm>
              <a:off x="5778500" y="3227388"/>
              <a:ext cx="23177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5"/>
            <p:cNvSpPr>
              <a:spLocks noChangeShapeType="1"/>
            </p:cNvSpPr>
            <p:nvPr/>
          </p:nvSpPr>
          <p:spPr bwMode="auto">
            <a:xfrm flipH="1">
              <a:off x="6618288" y="2122488"/>
              <a:ext cx="14287" cy="1885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150" name="Object 16"/>
            <p:cNvGraphicFramePr>
              <a:graphicFrameLocks noChangeAspect="1"/>
            </p:cNvGraphicFramePr>
            <p:nvPr/>
          </p:nvGraphicFramePr>
          <p:xfrm>
            <a:off x="8291513" y="3022600"/>
            <a:ext cx="293687" cy="409575"/>
          </p:xfrm>
          <a:graphic>
            <a:graphicData uri="http://schemas.openxmlformats.org/presentationml/2006/ole">
              <p:oleObj spid="_x0000_s6150" name="Equation" r:id="rId5" imgW="164880" imgH="228600" progId="Equation.DSMT4">
                <p:embed/>
              </p:oleObj>
            </a:graphicData>
          </a:graphic>
        </p:graphicFrame>
        <p:graphicFrame>
          <p:nvGraphicFramePr>
            <p:cNvPr id="6151" name="Object 17"/>
            <p:cNvGraphicFramePr>
              <a:graphicFrameLocks noChangeAspect="1"/>
            </p:cNvGraphicFramePr>
            <p:nvPr/>
          </p:nvGraphicFramePr>
          <p:xfrm>
            <a:off x="6478588" y="1636713"/>
            <a:ext cx="315912" cy="431800"/>
          </p:xfrm>
          <a:graphic>
            <a:graphicData uri="http://schemas.openxmlformats.org/presentationml/2006/ole">
              <p:oleObj spid="_x0000_s6151" name="Equation" r:id="rId6" imgW="177480" imgH="241200" progId="Equation.DSMT4">
                <p:embed/>
              </p:oleObj>
            </a:graphicData>
          </a:graphic>
        </p:graphicFrame>
        <p:sp>
          <p:nvSpPr>
            <p:cNvPr id="6161" name="Line 92"/>
            <p:cNvSpPr>
              <a:spLocks noChangeShapeType="1"/>
            </p:cNvSpPr>
            <p:nvPr/>
          </p:nvSpPr>
          <p:spPr bwMode="auto">
            <a:xfrm flipV="1">
              <a:off x="6624638" y="2497138"/>
              <a:ext cx="885825" cy="742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Oval 95"/>
            <p:cNvSpPr>
              <a:spLocks noChangeArrowheads="1"/>
            </p:cNvSpPr>
            <p:nvPr/>
          </p:nvSpPr>
          <p:spPr bwMode="auto">
            <a:xfrm>
              <a:off x="7510463" y="2397125"/>
              <a:ext cx="114300" cy="114300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152" name="Object 96"/>
            <p:cNvGraphicFramePr>
              <a:graphicFrameLocks noChangeAspect="1"/>
            </p:cNvGraphicFramePr>
            <p:nvPr/>
          </p:nvGraphicFramePr>
          <p:xfrm>
            <a:off x="7304088" y="2752725"/>
            <a:ext cx="227012" cy="431800"/>
          </p:xfrm>
          <a:graphic>
            <a:graphicData uri="http://schemas.openxmlformats.org/presentationml/2006/ole">
              <p:oleObj spid="_x0000_s6152" name="Equation" r:id="rId7" imgW="126720" imgH="241200" progId="Equation.DSMT4">
                <p:embed/>
              </p:oleObj>
            </a:graphicData>
          </a:graphic>
        </p:graphicFrame>
        <p:graphicFrame>
          <p:nvGraphicFramePr>
            <p:cNvPr id="6153" name="Object 110"/>
            <p:cNvGraphicFramePr>
              <a:graphicFrameLocks noChangeAspect="1"/>
            </p:cNvGraphicFramePr>
            <p:nvPr/>
          </p:nvGraphicFramePr>
          <p:xfrm>
            <a:off x="6880225" y="2271452"/>
            <a:ext cx="268991" cy="403486"/>
          </p:xfrm>
          <a:graphic>
            <a:graphicData uri="http://schemas.openxmlformats.org/presentationml/2006/ole">
              <p:oleObj spid="_x0000_s6153" name="Equation" r:id="rId8" imgW="152280" imgH="228600" progId="Equation.DSMT4">
                <p:embed/>
              </p:oleObj>
            </a:graphicData>
          </a:graphic>
        </p:graphicFrame>
        <p:sp>
          <p:nvSpPr>
            <p:cNvPr id="6163" name="Freeform 99"/>
            <p:cNvSpPr>
              <a:spLocks/>
            </p:cNvSpPr>
            <p:nvPr/>
          </p:nvSpPr>
          <p:spPr bwMode="auto">
            <a:xfrm>
              <a:off x="6985149" y="2929417"/>
              <a:ext cx="136525" cy="300038"/>
            </a:xfrm>
            <a:custGeom>
              <a:avLst/>
              <a:gdLst>
                <a:gd name="T0" fmla="*/ 0 w 86"/>
                <a:gd name="T1" fmla="*/ 0 h 189"/>
                <a:gd name="T2" fmla="*/ 2147483647 w 86"/>
                <a:gd name="T3" fmla="*/ 2147483647 h 189"/>
                <a:gd name="T4" fmla="*/ 2147483647 w 86"/>
                <a:gd name="T5" fmla="*/ 2147483647 h 189"/>
                <a:gd name="T6" fmla="*/ 2147483647 w 86"/>
                <a:gd name="T7" fmla="*/ 2147483647 h 18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"/>
                <a:gd name="T13" fmla="*/ 0 h 189"/>
                <a:gd name="T14" fmla="*/ 86 w 86"/>
                <a:gd name="T15" fmla="*/ 189 h 1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" h="189">
                  <a:moveTo>
                    <a:pt x="0" y="0"/>
                  </a:moveTo>
                  <a:cubicBezTo>
                    <a:pt x="9" y="7"/>
                    <a:pt x="41" y="24"/>
                    <a:pt x="54" y="45"/>
                  </a:cubicBezTo>
                  <a:cubicBezTo>
                    <a:pt x="67" y="66"/>
                    <a:pt x="76" y="102"/>
                    <a:pt x="81" y="126"/>
                  </a:cubicBezTo>
                  <a:cubicBezTo>
                    <a:pt x="86" y="150"/>
                    <a:pt x="81" y="176"/>
                    <a:pt x="81" y="18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6148" name="Object 102"/>
          <p:cNvGraphicFramePr>
            <a:graphicFrameLocks noChangeAspect="1"/>
          </p:cNvGraphicFramePr>
          <p:nvPr/>
        </p:nvGraphicFramePr>
        <p:xfrm>
          <a:off x="7362825" y="3443288"/>
          <a:ext cx="1216025" cy="792162"/>
        </p:xfrm>
        <a:graphic>
          <a:graphicData uri="http://schemas.openxmlformats.org/presentationml/2006/ole">
            <p:oleObj spid="_x0000_s6148" name="Equation" r:id="rId9" imgW="660240" imgH="431640" progId="Equation.DSMT4">
              <p:embed/>
            </p:oleObj>
          </a:graphicData>
        </a:graphic>
      </p:graphicFrame>
      <p:graphicFrame>
        <p:nvGraphicFramePr>
          <p:cNvPr id="6149" name="Object 103"/>
          <p:cNvGraphicFramePr>
            <a:graphicFrameLocks noChangeAspect="1"/>
          </p:cNvGraphicFramePr>
          <p:nvPr/>
        </p:nvGraphicFramePr>
        <p:xfrm>
          <a:off x="7350125" y="4306888"/>
          <a:ext cx="1149350" cy="808037"/>
        </p:xfrm>
        <a:graphic>
          <a:graphicData uri="http://schemas.openxmlformats.org/presentationml/2006/ole">
            <p:oleObj spid="_x0000_s6149" name="Equation" r:id="rId10" imgW="647640" imgH="457200" progId="Equation.DSMT4">
              <p:embed/>
            </p:oleObj>
          </a:graphicData>
        </a:graphic>
      </p:graphicFrame>
      <p:sp>
        <p:nvSpPr>
          <p:cNvPr id="6158" name="TextBox 18"/>
          <p:cNvSpPr txBox="1">
            <a:spLocks noChangeArrowheads="1"/>
          </p:cNvSpPr>
          <p:nvPr/>
        </p:nvSpPr>
        <p:spPr bwMode="auto">
          <a:xfrm>
            <a:off x="287338" y="5380038"/>
            <a:ext cx="8420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Advantage: The poles and branch points are located at a fixed position in the complex </a:t>
            </a:r>
            <a:r>
              <a:rPr lang="en-US" b="0" i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0" i="1" baseline="-250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0"/>
              <a:t> plane.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7B5E1397-D3E8-481C-9869-380B5BCD812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6164" name="Object 29"/>
          <p:cNvGraphicFramePr>
            <a:graphicFrameLocks noChangeAspect="1"/>
          </p:cNvGraphicFramePr>
          <p:nvPr/>
        </p:nvGraphicFramePr>
        <p:xfrm>
          <a:off x="2843440" y="5966052"/>
          <a:ext cx="1963738" cy="582612"/>
        </p:xfrm>
        <a:graphic>
          <a:graphicData uri="http://schemas.openxmlformats.org/presentationml/2006/ole">
            <p:oleObj spid="_x0000_s6164" name="Equation" r:id="rId11" imgW="1066680" imgH="317160" progId="Equation.DSMT4">
              <p:embed/>
            </p:oleObj>
          </a:graphicData>
        </a:graphic>
      </p:graphicFrame>
      <p:graphicFrame>
        <p:nvGraphicFramePr>
          <p:cNvPr id="6165" name="Object 30"/>
          <p:cNvGraphicFramePr>
            <a:graphicFrameLocks noChangeAspect="1"/>
          </p:cNvGraphicFramePr>
          <p:nvPr/>
        </p:nvGraphicFramePr>
        <p:xfrm>
          <a:off x="5215846" y="5991227"/>
          <a:ext cx="1939925" cy="582613"/>
        </p:xfrm>
        <a:graphic>
          <a:graphicData uri="http://schemas.openxmlformats.org/presentationml/2006/ole">
            <p:oleObj spid="_x0000_s6165" name="Equation" r:id="rId12" imgW="1054080" imgH="317160" progId="Equation.DSMT4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214651" y="2265528"/>
            <a:ext cx="2786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(</a:t>
            </a:r>
            <a:r>
              <a:rPr lang="en-US" b="0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0" i="1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0" dirty="0" smtClean="0"/>
              <a:t> is also often called 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</a:t>
            </a:r>
            <a:r>
              <a:rPr lang="en-US" b="0" dirty="0" smtClean="0">
                <a:sym typeface="Symbol"/>
              </a:rPr>
              <a:t>)</a:t>
            </a:r>
            <a:endParaRPr lang="en-US" b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0" name="Object 5"/>
          <p:cNvGraphicFramePr>
            <a:graphicFrameLocks noChangeAspect="1"/>
          </p:cNvGraphicFramePr>
          <p:nvPr/>
        </p:nvGraphicFramePr>
        <p:xfrm>
          <a:off x="571047" y="3360285"/>
          <a:ext cx="7893050" cy="1350962"/>
        </p:xfrm>
        <a:graphic>
          <a:graphicData uri="http://schemas.openxmlformats.org/presentationml/2006/ole">
            <p:oleObj spid="_x0000_s7170" name="Equation" r:id="rId3" imgW="4609800" imgH="787320" progId="Equation.DSMT4">
              <p:embed/>
            </p:oleObj>
          </a:graphicData>
        </a:graphic>
      </p:graphicFrame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2805089" y="5520133"/>
          <a:ext cx="3357563" cy="1023938"/>
        </p:xfrm>
        <a:graphic>
          <a:graphicData uri="http://schemas.openxmlformats.org/presentationml/2006/ole">
            <p:oleObj spid="_x0000_s7171" name="Equation" r:id="rId4" imgW="1549080" imgH="469800" progId="Equation.DSMT4">
              <p:embed/>
            </p:oleObj>
          </a:graphicData>
        </a:graphic>
      </p:graphicFrame>
      <p:sp>
        <p:nvSpPr>
          <p:cNvPr id="436233" name="Rectangle 9"/>
          <p:cNvSpPr>
            <a:spLocks noChangeArrowheads="1"/>
          </p:cNvSpPr>
          <p:nvPr/>
        </p:nvSpPr>
        <p:spPr bwMode="auto">
          <a:xfrm>
            <a:off x="1522639" y="235857"/>
            <a:ext cx="58293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Polar Coordinates (cont.)</a:t>
            </a:r>
          </a:p>
        </p:txBody>
      </p:sp>
      <p:graphicFrame>
        <p:nvGraphicFramePr>
          <p:cNvPr id="7172" name="Object 12"/>
          <p:cNvGraphicFramePr>
            <a:graphicFrameLocks noChangeAspect="1"/>
          </p:cNvGraphicFramePr>
          <p:nvPr>
            <p:ph/>
          </p:nvPr>
        </p:nvGraphicFramePr>
        <p:xfrm>
          <a:off x="665163" y="1398588"/>
          <a:ext cx="8393112" cy="941387"/>
        </p:xfrm>
        <a:graphic>
          <a:graphicData uri="http://schemas.openxmlformats.org/presentationml/2006/ole">
            <p:oleObj spid="_x0000_s7172" name="Equation" r:id="rId5" imgW="4978080" imgH="558720" progId="Equation.DSMT4">
              <p:embed/>
            </p:oleObj>
          </a:graphicData>
        </a:graphic>
      </p:graphicFrame>
      <p:sp>
        <p:nvSpPr>
          <p:cNvPr id="7177" name="Rectangle 14"/>
          <p:cNvSpPr>
            <a:spLocks noChangeArrowheads="1"/>
          </p:cNvSpPr>
          <p:nvPr/>
        </p:nvSpPr>
        <p:spPr bwMode="auto">
          <a:xfrm>
            <a:off x="455613" y="1087438"/>
            <a:ext cx="7421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Hence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7178" name="Rectangle 15"/>
          <p:cNvSpPr>
            <a:spLocks noChangeArrowheads="1"/>
          </p:cNvSpPr>
          <p:nvPr/>
        </p:nvSpPr>
        <p:spPr bwMode="auto">
          <a:xfrm>
            <a:off x="459921" y="5045529"/>
            <a:ext cx="40497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This is in the following general form: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C9FB92A4-A160-45D7-B094-84FB44ED86C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2" name="Down Arrow 11"/>
          <p:cNvSpPr/>
          <p:nvPr/>
        </p:nvSpPr>
        <p:spPr bwMode="auto">
          <a:xfrm>
            <a:off x="4386943" y="2525486"/>
            <a:ext cx="326571" cy="489857"/>
          </a:xfrm>
          <a:prstGeom prst="downArrow">
            <a:avLst/>
          </a:prstGeom>
          <a:solidFill>
            <a:srgbClr val="00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2531</TotalTime>
  <Words>968</Words>
  <Application>Microsoft Office PowerPoint</Application>
  <PresentationFormat>On-screen Show (4:3)</PresentationFormat>
  <Paragraphs>197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Default Design</vt:lpstr>
      <vt:lpstr>Equation</vt:lpstr>
      <vt:lpstr>Slide 1</vt:lpstr>
      <vt:lpstr>Overview</vt:lpstr>
      <vt:lpstr>Patch Fields</vt:lpstr>
      <vt:lpstr>Patch Fields (cont.)</vt:lpstr>
      <vt:lpstr>Patch Fields (cont.)</vt:lpstr>
      <vt:lpstr>Patch Fields (cont.)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398</cp:revision>
  <dcterms:created xsi:type="dcterms:W3CDTF">2006-06-22T19:04:50Z</dcterms:created>
  <dcterms:modified xsi:type="dcterms:W3CDTF">2015-03-26T18:48:09Z</dcterms:modified>
</cp:coreProperties>
</file>