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3" r:id="rId2"/>
    <p:sldId id="360" r:id="rId3"/>
    <p:sldId id="412" r:id="rId4"/>
    <p:sldId id="409" r:id="rId5"/>
    <p:sldId id="410" r:id="rId6"/>
    <p:sldId id="411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00FF"/>
    <a:srgbClr val="FF3300"/>
    <a:srgbClr val="FFFF66"/>
    <a:srgbClr val="00FF00"/>
    <a:srgbClr val="0066FF"/>
    <a:srgbClr val="3399FF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894" autoAdjust="0"/>
    <p:restoredTop sz="94660"/>
  </p:normalViewPr>
  <p:slideViewPr>
    <p:cSldViewPr snapToGrid="0">
      <p:cViewPr>
        <p:scale>
          <a:sx n="70" d="100"/>
          <a:sy n="70" d="100"/>
        </p:scale>
        <p:origin x="-2160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1.xml"/><Relationship Id="rId4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3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3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0302304A-91AE-411B-A62B-8AB8B96AD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4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4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4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C56987-E2D8-46B3-9542-FE02E20AF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67C34EE3-0A82-4329-AD60-C41F79BF09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76A230D6-593A-476A-A633-16FAD0D16E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5BD881C3-A3DA-452D-9D6D-E1E9B85AC5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7E3DFD2F-36D6-46EA-B6B2-05B10336056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B0954661-6417-43A2-89DE-C76485E6D5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53AC97B4-4974-444E-B7F4-3144BCC5FE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24C0A869-0B7B-4833-9D52-29D072481B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A8B1ECD3-EEDB-414B-9BFE-B27B8EE341F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10C4E91C-1B0C-4E6D-9198-01F5EF8DA6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2761F992-6382-483C-B20B-42125F298DA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01C5B513-3BF1-4E07-AE12-A0313373D7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BFE05A8B-5605-4F59-8A23-68033A5693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495715" y="1146175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</a:t>
            </a:r>
            <a:r>
              <a:rPr lang="en-US" sz="2400" dirty="0" smtClean="0">
                <a:solidFill>
                  <a:srgbClr val="FF9900"/>
                </a:solidFill>
              </a:rPr>
              <a:t>2015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5427663" y="414655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>
                <a:solidFill>
                  <a:srgbClr val="0000FF"/>
                </a:solidFill>
              </a:rPr>
              <a:t>Notes 21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255963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2987675" y="1906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6151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863" y="3198813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53AC97B4-4974-444E-B7F4-3144BCC5FEE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836863" y="228600"/>
            <a:ext cx="267652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   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6" name="Text Box 66"/>
          <p:cNvSpPr txBox="1">
            <a:spLocks noChangeArrowheads="1"/>
          </p:cNvSpPr>
          <p:nvPr/>
        </p:nvSpPr>
        <p:spPr bwMode="auto">
          <a:xfrm>
            <a:off x="320675" y="1566863"/>
            <a:ext cx="8299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In this set of notes we derive an </a:t>
            </a:r>
            <a:r>
              <a:rPr lang="en-US" sz="2000" b="0">
                <a:solidFill>
                  <a:srgbClr val="FF0000"/>
                </a:solidFill>
              </a:rPr>
              <a:t>approximate closed-form expression</a:t>
            </a:r>
            <a:r>
              <a:rPr lang="en-US" sz="2000" b="0">
                <a:solidFill>
                  <a:srgbClr val="0000FF"/>
                </a:solidFill>
              </a:rPr>
              <a:t> for the </a:t>
            </a:r>
            <a:r>
              <a:rPr lang="en-US" sz="2000" b="0">
                <a:solidFill>
                  <a:srgbClr val="FF0000"/>
                </a:solidFill>
              </a:rPr>
              <a:t>location</a:t>
            </a:r>
            <a:r>
              <a:rPr lang="en-US" sz="2000" b="0">
                <a:solidFill>
                  <a:srgbClr val="0000FF"/>
                </a:solidFill>
              </a:rPr>
              <a:t> of the </a:t>
            </a:r>
            <a:r>
              <a:rPr lang="en-US" sz="2000" b="0">
                <a:solidFill>
                  <a:srgbClr val="FF0000"/>
                </a:solidFill>
              </a:rPr>
              <a:t>TM</a:t>
            </a:r>
            <a:r>
              <a:rPr lang="en-US" sz="2000" b="0" baseline="-25000">
                <a:solidFill>
                  <a:srgbClr val="FF0000"/>
                </a:solidFill>
              </a:rPr>
              <a:t>0</a:t>
            </a:r>
            <a:r>
              <a:rPr lang="en-US" sz="2000" b="0">
                <a:solidFill>
                  <a:srgbClr val="FF0000"/>
                </a:solidFill>
              </a:rPr>
              <a:t> surface-wave poles</a:t>
            </a:r>
            <a:r>
              <a:rPr lang="en-US" sz="2000" b="0">
                <a:solidFill>
                  <a:srgbClr val="0000FF"/>
                </a:solidFill>
              </a:rPr>
              <a:t>, assuming a thin substrate. </a:t>
            </a:r>
          </a:p>
        </p:txBody>
      </p:sp>
      <p:sp>
        <p:nvSpPr>
          <p:cNvPr id="7177" name="Text Box 67"/>
          <p:cNvSpPr txBox="1">
            <a:spLocks noChangeArrowheads="1"/>
          </p:cNvSpPr>
          <p:nvPr/>
        </p:nvSpPr>
        <p:spPr bwMode="auto">
          <a:xfrm>
            <a:off x="327088" y="2737469"/>
            <a:ext cx="82994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This is useful for later deriving a CAD formula for the surface-wave power, and from this, the surface-wave radiation </a:t>
            </a:r>
            <a:r>
              <a:rPr lang="en-US" sz="2000" b="0" dirty="0" smtClean="0">
                <a:solidFill>
                  <a:srgbClr val="0000FF"/>
                </a:solidFill>
              </a:rPr>
              <a:t>efficiency, of a dipole source. 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10C4E91C-1B0C-4E6D-9198-01F5EF8DA6E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242888"/>
            <a:ext cx="85471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TM</a:t>
            </a:r>
            <a:r>
              <a:rPr lang="en-US" sz="3600" b="1" baseline="-2500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Surface Wave    </a:t>
            </a:r>
          </a:p>
        </p:txBody>
      </p:sp>
      <p:sp>
        <p:nvSpPr>
          <p:cNvPr id="103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9" name="Rectangle 7"/>
          <p:cNvSpPr>
            <a:spLocks noChangeArrowheads="1"/>
          </p:cNvSpPr>
          <p:nvPr/>
        </p:nvSpPr>
        <p:spPr bwMode="auto">
          <a:xfrm>
            <a:off x="685800" y="1284288"/>
            <a:ext cx="5794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TRE:</a:t>
            </a:r>
          </a:p>
        </p:txBody>
      </p:sp>
      <p:sp>
        <p:nvSpPr>
          <p:cNvPr id="1040" name="Rectangle 8"/>
          <p:cNvSpPr>
            <a:spLocks noChangeArrowheads="1"/>
          </p:cNvSpPr>
          <p:nvPr/>
        </p:nvSpPr>
        <p:spPr bwMode="auto">
          <a:xfrm>
            <a:off x="800100" y="4964113"/>
            <a:ext cx="225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or</a:t>
            </a:r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663327" y="1840674"/>
          <a:ext cx="3411513" cy="1825295"/>
        </p:xfrm>
        <a:graphic>
          <a:graphicData uri="http://schemas.openxmlformats.org/presentationml/2006/ole">
            <p:oleObj spid="_x0000_s1026" name="Equation" r:id="rId3" imgW="1854000" imgH="990360" progId="Equation.DSMT4">
              <p:embed/>
            </p:oleObj>
          </a:graphicData>
        </a:graphic>
      </p:graphicFrame>
      <p:graphicFrame>
        <p:nvGraphicFramePr>
          <p:cNvPr id="1027" name="Object 10"/>
          <p:cNvGraphicFramePr>
            <a:graphicFrameLocks noChangeAspect="1"/>
          </p:cNvGraphicFramePr>
          <p:nvPr/>
        </p:nvGraphicFramePr>
        <p:xfrm>
          <a:off x="1051008" y="5364286"/>
          <a:ext cx="2909888" cy="485775"/>
        </p:xfrm>
        <a:graphic>
          <a:graphicData uri="http://schemas.openxmlformats.org/presentationml/2006/ole">
            <p:oleObj spid="_x0000_s1027" name="Equation" r:id="rId4" imgW="1523880" imgH="253800" progId="Equation.DSMT4">
              <p:embed/>
            </p:oleObj>
          </a:graphicData>
        </a:graphic>
      </p:graphicFrame>
      <p:grpSp>
        <p:nvGrpSpPr>
          <p:cNvPr id="1041" name="Group 11"/>
          <p:cNvGrpSpPr>
            <a:grpSpLocks/>
          </p:cNvGrpSpPr>
          <p:nvPr/>
        </p:nvGrpSpPr>
        <p:grpSpPr bwMode="auto">
          <a:xfrm>
            <a:off x="5572125" y="1241424"/>
            <a:ext cx="2705100" cy="2603500"/>
            <a:chOff x="3209" y="2268"/>
            <a:chExt cx="1704" cy="1640"/>
          </a:xfrm>
        </p:grpSpPr>
        <p:graphicFrame>
          <p:nvGraphicFramePr>
            <p:cNvPr id="1029" name="Object 12"/>
            <p:cNvGraphicFramePr>
              <a:graphicFrameLocks noChangeAspect="1"/>
            </p:cNvGraphicFramePr>
            <p:nvPr/>
          </p:nvGraphicFramePr>
          <p:xfrm>
            <a:off x="3440" y="3208"/>
            <a:ext cx="410" cy="335"/>
          </p:xfrm>
          <a:graphic>
            <a:graphicData uri="http://schemas.openxmlformats.org/presentationml/2006/ole">
              <p:oleObj spid="_x0000_s1029" name="Equation" r:id="rId5" imgW="291960" imgH="241200" progId="Equation.DSMT4">
                <p:embed/>
              </p:oleObj>
            </a:graphicData>
          </a:graphic>
        </p:graphicFrame>
        <p:graphicFrame>
          <p:nvGraphicFramePr>
            <p:cNvPr id="1030" name="Object 13"/>
            <p:cNvGraphicFramePr>
              <a:graphicFrameLocks noChangeAspect="1"/>
            </p:cNvGraphicFramePr>
            <p:nvPr/>
          </p:nvGraphicFramePr>
          <p:xfrm>
            <a:off x="4305" y="3192"/>
            <a:ext cx="408" cy="335"/>
          </p:xfrm>
          <a:graphic>
            <a:graphicData uri="http://schemas.openxmlformats.org/presentationml/2006/ole">
              <p:oleObj spid="_x0000_s1030" name="Equation" r:id="rId6" imgW="291960" imgH="241200" progId="Equation.DSMT4">
                <p:embed/>
              </p:oleObj>
            </a:graphicData>
          </a:graphic>
        </p:graphicFrame>
        <p:sp>
          <p:nvSpPr>
            <p:cNvPr id="1043" name="Line 14"/>
            <p:cNvSpPr>
              <a:spLocks noChangeShapeType="1"/>
            </p:cNvSpPr>
            <p:nvPr/>
          </p:nvSpPr>
          <p:spPr bwMode="auto">
            <a:xfrm rot="5400000">
              <a:off x="4061" y="1975"/>
              <a:ext cx="0" cy="17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15"/>
            <p:cNvSpPr>
              <a:spLocks noChangeShapeType="1"/>
            </p:cNvSpPr>
            <p:nvPr/>
          </p:nvSpPr>
          <p:spPr bwMode="auto">
            <a:xfrm rot="5400000">
              <a:off x="4061" y="3023"/>
              <a:ext cx="0" cy="17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Oval 16"/>
            <p:cNvSpPr>
              <a:spLocks noChangeArrowheads="1"/>
            </p:cNvSpPr>
            <p:nvPr/>
          </p:nvSpPr>
          <p:spPr bwMode="auto">
            <a:xfrm rot="5400000">
              <a:off x="3985" y="2787"/>
              <a:ext cx="72" cy="72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Oval 17"/>
            <p:cNvSpPr>
              <a:spLocks noChangeArrowheads="1"/>
            </p:cNvSpPr>
            <p:nvPr/>
          </p:nvSpPr>
          <p:spPr bwMode="auto">
            <a:xfrm rot="5400000">
              <a:off x="4001" y="3836"/>
              <a:ext cx="72" cy="72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Line 18"/>
            <p:cNvSpPr>
              <a:spLocks noChangeShapeType="1"/>
            </p:cNvSpPr>
            <p:nvPr/>
          </p:nvSpPr>
          <p:spPr bwMode="auto">
            <a:xfrm rot="5400000" flipH="1">
              <a:off x="2695" y="3344"/>
              <a:ext cx="10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1" name="Object 19"/>
            <p:cNvGraphicFramePr>
              <a:graphicFrameLocks noChangeAspect="1"/>
            </p:cNvGraphicFramePr>
            <p:nvPr/>
          </p:nvGraphicFramePr>
          <p:xfrm>
            <a:off x="3637" y="2276"/>
            <a:ext cx="427" cy="313"/>
          </p:xfrm>
          <a:graphic>
            <a:graphicData uri="http://schemas.openxmlformats.org/presentationml/2006/ole">
              <p:oleObj spid="_x0000_s1031" name="Equation" r:id="rId7" imgW="279360" imgH="203040" progId="Equation.DSMT4">
                <p:embed/>
              </p:oleObj>
            </a:graphicData>
          </a:graphic>
        </p:graphicFrame>
        <p:graphicFrame>
          <p:nvGraphicFramePr>
            <p:cNvPr id="1032" name="Object 20"/>
            <p:cNvGraphicFramePr>
              <a:graphicFrameLocks noChangeAspect="1"/>
            </p:cNvGraphicFramePr>
            <p:nvPr/>
          </p:nvGraphicFramePr>
          <p:xfrm>
            <a:off x="4088" y="2268"/>
            <a:ext cx="427" cy="313"/>
          </p:xfrm>
          <a:graphic>
            <a:graphicData uri="http://schemas.openxmlformats.org/presentationml/2006/ole">
              <p:oleObj spid="_x0000_s1032" name="Equation" r:id="rId8" imgW="279360" imgH="203040" progId="Equation.DSMT4">
                <p:embed/>
              </p:oleObj>
            </a:graphicData>
          </a:graphic>
        </p:graphicFrame>
        <p:sp>
          <p:nvSpPr>
            <p:cNvPr id="1048" name="Line 21"/>
            <p:cNvSpPr>
              <a:spLocks noChangeShapeType="1"/>
            </p:cNvSpPr>
            <p:nvPr/>
          </p:nvSpPr>
          <p:spPr bwMode="auto">
            <a:xfrm flipH="1">
              <a:off x="3636" y="2671"/>
              <a:ext cx="309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22"/>
            <p:cNvSpPr>
              <a:spLocks noChangeShapeType="1"/>
            </p:cNvSpPr>
            <p:nvPr/>
          </p:nvSpPr>
          <p:spPr bwMode="auto">
            <a:xfrm>
              <a:off x="4067" y="2671"/>
              <a:ext cx="309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028" name="Object 23"/>
          <p:cNvGraphicFramePr>
            <a:graphicFrameLocks noChangeAspect="1"/>
          </p:cNvGraphicFramePr>
          <p:nvPr/>
        </p:nvGraphicFramePr>
        <p:xfrm>
          <a:off x="5707702" y="4987636"/>
          <a:ext cx="2369998" cy="1459016"/>
        </p:xfrm>
        <a:graphic>
          <a:graphicData uri="http://schemas.openxmlformats.org/presentationml/2006/ole">
            <p:oleObj spid="_x0000_s1028" name="Equation" r:id="rId9" imgW="1549080" imgH="952200" progId="Equation.DSMT4">
              <p:embed/>
            </p:oleObj>
          </a:graphicData>
        </a:graphic>
      </p:graphicFrame>
      <p:sp>
        <p:nvSpPr>
          <p:cNvPr id="1042" name="Rectangle 24"/>
          <p:cNvSpPr>
            <a:spLocks noChangeArrowheads="1"/>
          </p:cNvSpPr>
          <p:nvPr/>
        </p:nvSpPr>
        <p:spPr bwMode="auto">
          <a:xfrm>
            <a:off x="4581525" y="4932363"/>
            <a:ext cx="692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10C4E91C-1B0C-4E6D-9198-01F5EF8DA6E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0" name="Rectangle 7"/>
          <p:cNvSpPr>
            <a:spLocks noChangeArrowheads="1"/>
          </p:cNvSpPr>
          <p:nvPr/>
        </p:nvSpPr>
        <p:spPr bwMode="auto">
          <a:xfrm>
            <a:off x="609600" y="1619250"/>
            <a:ext cx="225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2061" name="Rectangle 8"/>
          <p:cNvSpPr>
            <a:spLocks noChangeArrowheads="1"/>
          </p:cNvSpPr>
          <p:nvPr/>
        </p:nvSpPr>
        <p:spPr bwMode="auto">
          <a:xfrm>
            <a:off x="601663" y="3438525"/>
            <a:ext cx="22907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As               we have</a:t>
            </a:r>
          </a:p>
        </p:txBody>
      </p:sp>
      <p:graphicFrame>
        <p:nvGraphicFramePr>
          <p:cNvPr id="2050" name="Object 12"/>
          <p:cNvGraphicFramePr>
            <a:graphicFrameLocks noChangeAspect="1"/>
          </p:cNvGraphicFramePr>
          <p:nvPr/>
        </p:nvGraphicFramePr>
        <p:xfrm>
          <a:off x="2620963" y="965200"/>
          <a:ext cx="3665537" cy="631825"/>
        </p:xfrm>
        <a:graphic>
          <a:graphicData uri="http://schemas.openxmlformats.org/presentationml/2006/ole">
            <p:oleObj spid="_x0000_s2050" name="Equation" r:id="rId3" imgW="1473120" imgH="253800" progId="Equation.DSMT4">
              <p:embed/>
            </p:oleObj>
          </a:graphicData>
        </a:graphic>
      </p:graphicFrame>
      <p:graphicFrame>
        <p:nvGraphicFramePr>
          <p:cNvPr id="2051" name="Object 13"/>
          <p:cNvGraphicFramePr>
            <a:graphicFrameLocks noChangeAspect="1"/>
          </p:cNvGraphicFramePr>
          <p:nvPr/>
        </p:nvGraphicFramePr>
        <p:xfrm>
          <a:off x="1266825" y="2093913"/>
          <a:ext cx="6637338" cy="784225"/>
        </p:xfrm>
        <a:graphic>
          <a:graphicData uri="http://schemas.openxmlformats.org/presentationml/2006/ole">
            <p:oleObj spid="_x0000_s2051" name="Equation" r:id="rId4" imgW="3009600" imgH="355320" progId="Equation.DSMT4">
              <p:embed/>
            </p:oleObj>
          </a:graphicData>
        </a:graphic>
      </p:graphicFrame>
      <p:graphicFrame>
        <p:nvGraphicFramePr>
          <p:cNvPr id="2052" name="Object 14"/>
          <p:cNvGraphicFramePr>
            <a:graphicFrameLocks noChangeAspect="1"/>
          </p:cNvGraphicFramePr>
          <p:nvPr/>
        </p:nvGraphicFramePr>
        <p:xfrm>
          <a:off x="996619" y="3388034"/>
          <a:ext cx="860425" cy="371475"/>
        </p:xfrm>
        <a:graphic>
          <a:graphicData uri="http://schemas.openxmlformats.org/presentationml/2006/ole">
            <p:oleObj spid="_x0000_s2052" name="Equation" r:id="rId5" imgW="418918" imgH="177723" progId="Equation.3">
              <p:embed/>
            </p:oleObj>
          </a:graphicData>
        </a:graphic>
      </p:graphicFrame>
      <p:graphicFrame>
        <p:nvGraphicFramePr>
          <p:cNvPr id="2053" name="Object 15"/>
          <p:cNvGraphicFramePr>
            <a:graphicFrameLocks noChangeAspect="1"/>
          </p:cNvGraphicFramePr>
          <p:nvPr/>
        </p:nvGraphicFramePr>
        <p:xfrm>
          <a:off x="1793875" y="3762375"/>
          <a:ext cx="5270500" cy="1227138"/>
        </p:xfrm>
        <a:graphic>
          <a:graphicData uri="http://schemas.openxmlformats.org/presentationml/2006/ole">
            <p:oleObj spid="_x0000_s2053" name="Equation" r:id="rId6" imgW="2616120" imgH="609480" progId="Equation.DSMT4">
              <p:embed/>
            </p:oleObj>
          </a:graphicData>
        </a:graphic>
      </p:graphicFrame>
      <p:sp>
        <p:nvSpPr>
          <p:cNvPr id="2062" name="Rectangle 16"/>
          <p:cNvSpPr>
            <a:spLocks noChangeArrowheads="1"/>
          </p:cNvSpPr>
          <p:nvPr/>
        </p:nvSpPr>
        <p:spPr bwMode="auto">
          <a:xfrm>
            <a:off x="2835133" y="5771202"/>
            <a:ext cx="735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2054" name="Object 17"/>
          <p:cNvGraphicFramePr>
            <a:graphicFrameLocks noChangeAspect="1"/>
          </p:cNvGraphicFramePr>
          <p:nvPr/>
        </p:nvGraphicFramePr>
        <p:xfrm>
          <a:off x="3810000" y="5664200"/>
          <a:ext cx="1490663" cy="536575"/>
        </p:xfrm>
        <a:graphic>
          <a:graphicData uri="http://schemas.openxmlformats.org/presentationml/2006/ole">
            <p:oleObj spid="_x0000_s2054" name="Equation" r:id="rId7" imgW="660240" imgH="241200" progId="Equation.DSMT4">
              <p:embed/>
            </p:oleObj>
          </a:graphicData>
        </a:graphic>
      </p:graphicFrame>
      <p:sp>
        <p:nvSpPr>
          <p:cNvPr id="489490" name="Rectangle 18"/>
          <p:cNvSpPr>
            <a:spLocks noChangeArrowheads="1"/>
          </p:cNvSpPr>
          <p:nvPr/>
        </p:nvSpPr>
        <p:spPr bwMode="auto">
          <a:xfrm>
            <a:off x="317500" y="242888"/>
            <a:ext cx="85471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TM</a:t>
            </a:r>
            <a:r>
              <a:rPr lang="en-US" sz="3200" baseline="-250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32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Surface Wave (cont.)    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10C4E91C-1B0C-4E6D-9198-01F5EF8DA6E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3" name="Rectangle 7"/>
          <p:cNvSpPr>
            <a:spLocks noChangeArrowheads="1"/>
          </p:cNvSpPr>
          <p:nvPr/>
        </p:nvSpPr>
        <p:spPr bwMode="auto">
          <a:xfrm>
            <a:off x="622300" y="1022350"/>
            <a:ext cx="67987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To be more accurate for thin substrates, </a:t>
            </a:r>
            <a:r>
              <a:rPr lang="en-US" sz="2000" b="0" dirty="0" smtClean="0">
                <a:solidFill>
                  <a:srgbClr val="0000FF"/>
                </a:solidFill>
              </a:rPr>
              <a:t>first re-write this as: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3084" name="Rectangle 8"/>
          <p:cNvSpPr>
            <a:spLocks noChangeArrowheads="1"/>
          </p:cNvSpPr>
          <p:nvPr/>
        </p:nvSpPr>
        <p:spPr bwMode="auto">
          <a:xfrm>
            <a:off x="2313888" y="2423094"/>
            <a:ext cx="225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3085" name="Rectangle 14"/>
          <p:cNvSpPr>
            <a:spLocks noChangeArrowheads="1"/>
          </p:cNvSpPr>
          <p:nvPr/>
        </p:nvSpPr>
        <p:spPr bwMode="auto">
          <a:xfrm>
            <a:off x="2679700" y="446405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Let</a:t>
            </a:r>
          </a:p>
        </p:txBody>
      </p:sp>
      <p:graphicFrame>
        <p:nvGraphicFramePr>
          <p:cNvPr id="3074" name="Object 16"/>
          <p:cNvGraphicFramePr>
            <a:graphicFrameLocks noChangeAspect="1"/>
          </p:cNvGraphicFramePr>
          <p:nvPr/>
        </p:nvGraphicFramePr>
        <p:xfrm>
          <a:off x="2673350" y="1527175"/>
          <a:ext cx="3532188" cy="827088"/>
        </p:xfrm>
        <a:graphic>
          <a:graphicData uri="http://schemas.openxmlformats.org/presentationml/2006/ole">
            <p:oleObj spid="_x0000_s3074" name="Equation" r:id="rId3" imgW="1828800" imgH="431640" progId="Equation.DSMT4">
              <p:embed/>
            </p:oleObj>
          </a:graphicData>
        </a:graphic>
      </p:graphicFrame>
      <p:graphicFrame>
        <p:nvGraphicFramePr>
          <p:cNvPr id="3075" name="Object 17"/>
          <p:cNvGraphicFramePr>
            <a:graphicFrameLocks noChangeAspect="1"/>
          </p:cNvGraphicFramePr>
          <p:nvPr/>
        </p:nvGraphicFramePr>
        <p:xfrm>
          <a:off x="2752108" y="2862902"/>
          <a:ext cx="3554413" cy="895350"/>
        </p:xfrm>
        <a:graphic>
          <a:graphicData uri="http://schemas.openxmlformats.org/presentationml/2006/ole">
            <p:oleObj spid="_x0000_s3075" name="Equation" r:id="rId4" imgW="1701720" imgH="431640" progId="Equation.DSMT4">
              <p:embed/>
            </p:oleObj>
          </a:graphicData>
        </a:graphic>
      </p:graphicFrame>
      <p:graphicFrame>
        <p:nvGraphicFramePr>
          <p:cNvPr id="3076" name="Object 18"/>
          <p:cNvGraphicFramePr>
            <a:graphicFrameLocks noChangeAspect="1"/>
          </p:cNvGraphicFramePr>
          <p:nvPr/>
        </p:nvGraphicFramePr>
        <p:xfrm>
          <a:off x="3427413" y="4305300"/>
          <a:ext cx="2265362" cy="557213"/>
        </p:xfrm>
        <a:graphic>
          <a:graphicData uri="http://schemas.openxmlformats.org/presentationml/2006/ole">
            <p:oleObj spid="_x0000_s3076" name="Equation" r:id="rId5" imgW="1041120" imgH="253800" progId="Equation.DSMT4">
              <p:embed/>
            </p:oleObj>
          </a:graphicData>
        </a:graphic>
      </p:graphicFrame>
      <p:sp>
        <p:nvSpPr>
          <p:cNvPr id="3086" name="Rectangle 19"/>
          <p:cNvSpPr>
            <a:spLocks noChangeArrowheads="1"/>
          </p:cNvSpPr>
          <p:nvPr/>
        </p:nvSpPr>
        <p:spPr bwMode="auto">
          <a:xfrm>
            <a:off x="2286000" y="5732463"/>
            <a:ext cx="5794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Then</a:t>
            </a:r>
          </a:p>
        </p:txBody>
      </p:sp>
      <p:graphicFrame>
        <p:nvGraphicFramePr>
          <p:cNvPr id="3077" name="Object 20"/>
          <p:cNvGraphicFramePr>
            <a:graphicFrameLocks noChangeAspect="1"/>
          </p:cNvGraphicFramePr>
          <p:nvPr/>
        </p:nvGraphicFramePr>
        <p:xfrm>
          <a:off x="3124200" y="5422900"/>
          <a:ext cx="2946400" cy="939800"/>
        </p:xfrm>
        <a:graphic>
          <a:graphicData uri="http://schemas.openxmlformats.org/presentationml/2006/ole">
            <p:oleObj spid="_x0000_s3077" name="Equation" r:id="rId6" imgW="1346200" imgH="431800" progId="Equation.3">
              <p:embed/>
            </p:oleObj>
          </a:graphicData>
        </a:graphic>
      </p:graphicFrame>
      <p:sp>
        <p:nvSpPr>
          <p:cNvPr id="490517" name="Rectangle 21"/>
          <p:cNvSpPr>
            <a:spLocks noChangeArrowheads="1"/>
          </p:cNvSpPr>
          <p:nvPr/>
        </p:nvSpPr>
        <p:spPr bwMode="auto">
          <a:xfrm>
            <a:off x="317500" y="242888"/>
            <a:ext cx="85471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TM</a:t>
            </a:r>
            <a:r>
              <a:rPr lang="en-US" sz="3200" baseline="-250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32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Surface Wave (cont.)    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10C4E91C-1B0C-4E6D-9198-01F5EF8DA6E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19"/>
          <p:cNvSpPr>
            <a:spLocks noChangeArrowheads="1"/>
          </p:cNvSpPr>
          <p:nvPr/>
        </p:nvSpPr>
        <p:spPr bwMode="auto">
          <a:xfrm>
            <a:off x="2032000" y="4851400"/>
            <a:ext cx="5016500" cy="16383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7" name="Rectangle 8"/>
          <p:cNvSpPr>
            <a:spLocks noChangeArrowheads="1"/>
          </p:cNvSpPr>
          <p:nvPr/>
        </p:nvSpPr>
        <p:spPr bwMode="auto">
          <a:xfrm>
            <a:off x="1652161" y="2701167"/>
            <a:ext cx="735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4108" name="Rectangle 10"/>
          <p:cNvSpPr>
            <a:spLocks noChangeArrowheads="1"/>
          </p:cNvSpPr>
          <p:nvPr/>
        </p:nvSpPr>
        <p:spPr bwMode="auto">
          <a:xfrm>
            <a:off x="1623918" y="4120132"/>
            <a:ext cx="225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or</a:t>
            </a:r>
          </a:p>
        </p:txBody>
      </p:sp>
      <p:graphicFrame>
        <p:nvGraphicFramePr>
          <p:cNvPr id="4098" name="Object 0"/>
          <p:cNvGraphicFramePr>
            <a:graphicFrameLocks noChangeAspect="1"/>
          </p:cNvGraphicFramePr>
          <p:nvPr/>
        </p:nvGraphicFramePr>
        <p:xfrm>
          <a:off x="3416300" y="1100138"/>
          <a:ext cx="2339975" cy="1095375"/>
        </p:xfrm>
        <a:graphic>
          <a:graphicData uri="http://schemas.openxmlformats.org/presentationml/2006/ole">
            <p:oleObj spid="_x0000_s4098" name="Equation" r:id="rId3" imgW="1040948" imgH="482391" progId="Equation.3">
              <p:embed/>
            </p:oleObj>
          </a:graphicData>
        </a:graphic>
      </p:graphicFrame>
      <p:graphicFrame>
        <p:nvGraphicFramePr>
          <p:cNvPr id="4099" name="Object 1"/>
          <p:cNvGraphicFramePr>
            <a:graphicFrameLocks noChangeAspect="1"/>
          </p:cNvGraphicFramePr>
          <p:nvPr/>
        </p:nvGraphicFramePr>
        <p:xfrm>
          <a:off x="2465388" y="2649538"/>
          <a:ext cx="3938587" cy="1403350"/>
        </p:xfrm>
        <a:graphic>
          <a:graphicData uri="http://schemas.openxmlformats.org/presentationml/2006/ole">
            <p:oleObj spid="_x0000_s4099" name="Equation" r:id="rId4" imgW="1866600" imgH="660240" progId="Equation.DSMT4">
              <p:embed/>
            </p:oleObj>
          </a:graphicData>
        </a:graphic>
      </p:graphicFrame>
      <p:graphicFrame>
        <p:nvGraphicFramePr>
          <p:cNvPr id="4100" name="Object 2"/>
          <p:cNvGraphicFramePr>
            <a:graphicFrameLocks noChangeAspect="1"/>
          </p:cNvGraphicFramePr>
          <p:nvPr/>
        </p:nvGraphicFramePr>
        <p:xfrm>
          <a:off x="2317750" y="4975225"/>
          <a:ext cx="4641850" cy="1536700"/>
        </p:xfrm>
        <a:graphic>
          <a:graphicData uri="http://schemas.openxmlformats.org/presentationml/2006/ole">
            <p:oleObj spid="_x0000_s4100" name="Equation" r:id="rId5" imgW="2006280" imgH="660240" progId="Equation.DSMT4">
              <p:embed/>
            </p:oleObj>
          </a:graphicData>
        </a:graphic>
      </p:graphicFrame>
      <p:sp>
        <p:nvSpPr>
          <p:cNvPr id="491540" name="Rectangle 20"/>
          <p:cNvSpPr>
            <a:spLocks noChangeArrowheads="1"/>
          </p:cNvSpPr>
          <p:nvPr/>
        </p:nvSpPr>
        <p:spPr bwMode="auto">
          <a:xfrm>
            <a:off x="317500" y="242888"/>
            <a:ext cx="85471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TM</a:t>
            </a:r>
            <a:r>
              <a:rPr lang="en-US" sz="3200" baseline="-250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32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Surface Wave (cont.)    </a:t>
            </a:r>
          </a:p>
        </p:txBody>
      </p:sp>
      <p:sp>
        <p:nvSpPr>
          <p:cNvPr id="4110" name="Rectangle 21"/>
          <p:cNvSpPr>
            <a:spLocks noChangeArrowheads="1"/>
          </p:cNvSpPr>
          <p:nvPr/>
        </p:nvSpPr>
        <p:spPr bwMode="auto">
          <a:xfrm>
            <a:off x="1130300" y="1531938"/>
            <a:ext cx="19891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and thus we have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7357731" y="3892882"/>
          <a:ext cx="1096962" cy="711200"/>
        </p:xfrm>
        <a:graphic>
          <a:graphicData uri="http://schemas.openxmlformats.org/presentationml/2006/ole">
            <p:oleObj spid="_x0000_s4101" name="Equation" r:id="rId6" imgW="711000" imgH="457200" progId="Equation.DSMT4">
              <p:embed/>
            </p:oleObj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10C4E91C-1B0C-4E6D-9198-01F5EF8DA6E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2067</TotalTime>
  <Words>139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Equation</vt:lpstr>
      <vt:lpstr>Slide 1</vt:lpstr>
      <vt:lpstr>Overview    </vt:lpstr>
      <vt:lpstr>CAD Formula for TM0 Surface Wave    </vt:lpstr>
      <vt:lpstr>Slide 4</vt:lpstr>
      <vt:lpstr>Slide 5</vt:lpstr>
      <vt:lpstr>Slide 6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Reviewer</cp:lastModifiedBy>
  <cp:revision>229</cp:revision>
  <dcterms:created xsi:type="dcterms:W3CDTF">2006-06-22T19:04:50Z</dcterms:created>
  <dcterms:modified xsi:type="dcterms:W3CDTF">2015-03-24T18:51:48Z</dcterms:modified>
</cp:coreProperties>
</file>