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3" r:id="rId2"/>
    <p:sldId id="360" r:id="rId3"/>
    <p:sldId id="418" r:id="rId4"/>
    <p:sldId id="417" r:id="rId5"/>
    <p:sldId id="416" r:id="rId6"/>
    <p:sldId id="409" r:id="rId7"/>
    <p:sldId id="410" r:id="rId8"/>
    <p:sldId id="411" r:id="rId9"/>
    <p:sldId id="412" r:id="rId10"/>
    <p:sldId id="413" r:id="rId11"/>
    <p:sldId id="414" r:id="rId12"/>
    <p:sldId id="415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FF3300"/>
    <a:srgbClr val="FFFF66"/>
    <a:srgbClr val="00FF00"/>
    <a:srgbClr val="F7EFFF"/>
    <a:srgbClr val="F0E1FF"/>
    <a:srgbClr val="CC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30.wmf"/><Relationship Id="rId6" Type="http://schemas.openxmlformats.org/officeDocument/2006/relationships/image" Target="../media/image3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558975-14D9-4064-9C7E-499B6530D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9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9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fld id="{024F4B99-A666-450D-977C-65232B11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7B1C30B-447A-41C1-9C65-81D72C1487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3BDCE46-910A-4B60-9564-B04C12101F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504A9EC-807C-4B30-94A1-014A2D8F38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3673BF0-E63C-40FB-972E-DED1B01FC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D4C30C1-7ED8-43D8-BA2B-7BEC9400C8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DB0FA0-6A3A-48A2-9938-EDA76B3D0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0C09FE2-4886-4833-B0A0-6A3A1A46C9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0A3A7F0-3E92-4E53-B103-76FE46F64C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8708337-7BA7-47E8-905D-6B046CBD0F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1276C2E-9034-4F4C-8000-B8EC121B3C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610AF36-50B4-4336-9FDA-A7CDB2F6AB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22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229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ADB0FA0-6A3A-48A2-9938-EDA76B3D0D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4900" y="271463"/>
            <a:ext cx="71882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Powers and Efficiency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2554288" y="1379538"/>
          <a:ext cx="3808412" cy="1035050"/>
        </p:xfrm>
        <a:graphic>
          <a:graphicData uri="http://schemas.openxmlformats.org/presentationml/2006/ole">
            <p:oleObj spid="_x0000_s8194" name="Equation" r:id="rId3" imgW="1790640" imgH="482400" progId="Equation.DSMT4">
              <p:embed/>
            </p:oleObj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2209800" y="3016250"/>
          <a:ext cx="4652963" cy="1077913"/>
        </p:xfrm>
        <a:graphic>
          <a:graphicData uri="http://schemas.openxmlformats.org/presentationml/2006/ole">
            <p:oleObj spid="_x0000_s8195" name="Equation" r:id="rId4" imgW="2019240" imgH="469800" progId="Equation.DSMT4">
              <p:embed/>
            </p:oleObj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300413" y="4797425"/>
          <a:ext cx="2341562" cy="1225550"/>
        </p:xfrm>
        <a:graphic>
          <a:graphicData uri="http://schemas.openxmlformats.org/presentationml/2006/ole">
            <p:oleObj spid="_x0000_s8196" name="Equation" r:id="rId5" imgW="901440" imgH="469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Powers and Efficiency (cont.)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1069975" y="1216025"/>
            <a:ext cx="17399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>
                <a:solidFill>
                  <a:srgbClr val="0000FF"/>
                </a:solidFill>
              </a:rPr>
              <a:t>Alternatively,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3579813" y="1298575"/>
          <a:ext cx="1660525" cy="1227138"/>
        </p:xfrm>
        <a:graphic>
          <a:graphicData uri="http://schemas.openxmlformats.org/presentationml/2006/ole">
            <p:oleObj spid="_x0000_s9218" name="Equation" r:id="rId3" imgW="622080" imgH="457200" progId="Equation.DSMT4">
              <p:embed/>
            </p:oleObj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/>
        </p:nvGraphicFramePr>
        <p:xfrm>
          <a:off x="2068513" y="4179888"/>
          <a:ext cx="4405312" cy="1139825"/>
        </p:xfrm>
        <a:graphic>
          <a:graphicData uri="http://schemas.openxmlformats.org/presentationml/2006/ole">
            <p:oleObj spid="_x0000_s9219" name="Equation" r:id="rId4" imgW="1828800" imgH="469800" progId="Equation.DSMT4">
              <p:embed/>
            </p:oleObj>
          </a:graphicData>
        </a:graphic>
      </p:graphicFrame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966007" y="5703888"/>
            <a:ext cx="726359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total </a:t>
            </a:r>
            <a:r>
              <a:rPr lang="en-US" sz="2000" b="0" dirty="0" smtClean="0">
                <a:solidFill>
                  <a:srgbClr val="0000FF"/>
                </a:solidFill>
              </a:rPr>
              <a:t>radiated power (space + surface wave) comes </a:t>
            </a:r>
            <a:r>
              <a:rPr lang="en-US" sz="2000" b="0" dirty="0">
                <a:solidFill>
                  <a:srgbClr val="0000FF"/>
                </a:solidFill>
              </a:rPr>
              <a:t>from integrating along the rectangular path shown on the next slide.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/>
        </p:nvGraphicFramePr>
        <p:xfrm>
          <a:off x="2352675" y="2911475"/>
          <a:ext cx="3808413" cy="1035050"/>
        </p:xfrm>
        <a:graphic>
          <a:graphicData uri="http://schemas.openxmlformats.org/presentationml/2006/ole">
            <p:oleObj spid="_x0000_s9220" name="Equation" r:id="rId5" imgW="1790640" imgH="4824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2960" y="149580"/>
            <a:ext cx="872091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Space-Wave Power and Total Radiated Power</a:t>
            </a:r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4"/>
          <p:cNvGraphicFramePr>
            <a:graphicFrameLocks noChangeAspect="1"/>
          </p:cNvGraphicFramePr>
          <p:nvPr/>
        </p:nvGraphicFramePr>
        <p:xfrm>
          <a:off x="5028680" y="4919126"/>
          <a:ext cx="3323751" cy="859469"/>
        </p:xfrm>
        <a:graphic>
          <a:graphicData uri="http://schemas.openxmlformats.org/presentationml/2006/ole">
            <p:oleObj spid="_x0000_s10242" name="Equation" r:id="rId3" imgW="1828800" imgH="46980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 flipV="1">
            <a:off x="4913192" y="2661313"/>
            <a:ext cx="900754" cy="21836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48" name="Object 10"/>
          <p:cNvGraphicFramePr>
            <a:graphicFrameLocks noChangeAspect="1"/>
          </p:cNvGraphicFramePr>
          <p:nvPr/>
        </p:nvGraphicFramePr>
        <p:xfrm>
          <a:off x="711841" y="5508927"/>
          <a:ext cx="3327897" cy="904456"/>
        </p:xfrm>
        <a:graphic>
          <a:graphicData uri="http://schemas.openxmlformats.org/presentationml/2006/ole">
            <p:oleObj spid="_x0000_s10248" name="Equation" r:id="rId4" imgW="1790640" imgH="482400" progId="Equation.DSMT4">
              <p:embed/>
            </p:oleObj>
          </a:graphicData>
        </a:graphic>
      </p:graphicFrame>
      <p:sp>
        <p:nvSpPr>
          <p:cNvPr id="38" name="Line 34"/>
          <p:cNvSpPr>
            <a:spLocks noChangeShapeType="1"/>
          </p:cNvSpPr>
          <p:nvPr/>
        </p:nvSpPr>
        <p:spPr bwMode="auto">
          <a:xfrm flipV="1">
            <a:off x="1749189" y="3152631"/>
            <a:ext cx="2017594" cy="22678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674813" y="1058009"/>
            <a:ext cx="5335588" cy="3634003"/>
            <a:chOff x="1674813" y="1058009"/>
            <a:chExt cx="5335588" cy="3634003"/>
          </a:xfrm>
        </p:grpSpPr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 flipV="1">
              <a:off x="3327401" y="1909124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 rot="5400000" flipH="1" flipV="1">
              <a:off x="3841751" y="983611"/>
              <a:ext cx="0" cy="4333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10"/>
            <p:cNvGraphicFramePr>
              <a:graphicFrameLocks noChangeAspect="1"/>
            </p:cNvGraphicFramePr>
            <p:nvPr/>
          </p:nvGraphicFramePr>
          <p:xfrm>
            <a:off x="6262688" y="2929886"/>
            <a:ext cx="747713" cy="495300"/>
          </p:xfrm>
          <a:graphic>
            <a:graphicData uri="http://schemas.openxmlformats.org/presentationml/2006/ole">
              <p:oleObj spid="_x0000_s10243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0244" name="Object 11"/>
            <p:cNvGraphicFramePr>
              <a:graphicFrameLocks noChangeAspect="1"/>
            </p:cNvGraphicFramePr>
            <p:nvPr/>
          </p:nvGraphicFramePr>
          <p:xfrm>
            <a:off x="3039092" y="1058009"/>
            <a:ext cx="735013" cy="488950"/>
          </p:xfrm>
          <a:graphic>
            <a:graphicData uri="http://schemas.openxmlformats.org/presentationml/2006/ole">
              <p:oleObj spid="_x0000_s10244" name="Equation" r:id="rId6" imgW="342720" imgH="228600" progId="Equation.DSMT4">
                <p:embed/>
              </p:oleObj>
            </a:graphicData>
          </a:graphic>
        </p:graphicFrame>
        <p:sp>
          <p:nvSpPr>
            <p:cNvPr id="10257" name="Line 12"/>
            <p:cNvSpPr>
              <a:spLocks noChangeShapeType="1"/>
            </p:cNvSpPr>
            <p:nvPr/>
          </p:nvSpPr>
          <p:spPr bwMode="auto">
            <a:xfrm flipH="1">
              <a:off x="4064001" y="3060061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3"/>
            <p:cNvSpPr>
              <a:spLocks noChangeShapeType="1"/>
            </p:cNvSpPr>
            <p:nvPr/>
          </p:nvSpPr>
          <p:spPr bwMode="auto">
            <a:xfrm flipH="1">
              <a:off x="5473701" y="3060061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5" name="Object 14"/>
            <p:cNvGraphicFramePr>
              <a:graphicFrameLocks noChangeAspect="1"/>
            </p:cNvGraphicFramePr>
            <p:nvPr/>
          </p:nvGraphicFramePr>
          <p:xfrm>
            <a:off x="4152901" y="3190236"/>
            <a:ext cx="358775" cy="495300"/>
          </p:xfrm>
          <a:graphic>
            <a:graphicData uri="http://schemas.openxmlformats.org/presentationml/2006/ole">
              <p:oleObj spid="_x0000_s10245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0246" name="Object 15"/>
            <p:cNvGraphicFramePr>
              <a:graphicFrameLocks noChangeAspect="1"/>
            </p:cNvGraphicFramePr>
            <p:nvPr/>
          </p:nvGraphicFramePr>
          <p:xfrm>
            <a:off x="5264151" y="3231511"/>
            <a:ext cx="331788" cy="495300"/>
          </p:xfrm>
          <a:graphic>
            <a:graphicData uri="http://schemas.openxmlformats.org/presentationml/2006/ole">
              <p:oleObj spid="_x0000_s10246" name="Equation" r:id="rId8" imgW="152280" imgH="228600" progId="Equation.DSMT4">
                <p:embed/>
              </p:oleObj>
            </a:graphicData>
          </a:graphic>
        </p:graphicFrame>
        <p:sp>
          <p:nvSpPr>
            <p:cNvPr id="10259" name="Oval 16"/>
            <p:cNvSpPr>
              <a:spLocks noChangeArrowheads="1"/>
            </p:cNvSpPr>
            <p:nvPr/>
          </p:nvSpPr>
          <p:spPr bwMode="auto">
            <a:xfrm>
              <a:off x="4000501" y="3091811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0" name="Group 17"/>
            <p:cNvGrpSpPr>
              <a:grpSpLocks/>
            </p:cNvGrpSpPr>
            <p:nvPr/>
          </p:nvGrpSpPr>
          <p:grpSpPr bwMode="auto">
            <a:xfrm flipH="1">
              <a:off x="3365501" y="3163249"/>
              <a:ext cx="674688" cy="1528763"/>
              <a:chOff x="584" y="2893"/>
              <a:chExt cx="425" cy="963"/>
            </a:xfrm>
          </p:grpSpPr>
          <p:sp>
            <p:nvSpPr>
              <p:cNvPr id="10270" name="Freeform 18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19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1" name="Line 26"/>
            <p:cNvSpPr>
              <a:spLocks noChangeShapeType="1"/>
            </p:cNvSpPr>
            <p:nvPr/>
          </p:nvSpPr>
          <p:spPr bwMode="auto">
            <a:xfrm flipH="1">
              <a:off x="3332163" y="2563174"/>
              <a:ext cx="2432050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7"/>
            <p:cNvSpPr>
              <a:spLocks noChangeShapeType="1"/>
            </p:cNvSpPr>
            <p:nvPr/>
          </p:nvSpPr>
          <p:spPr bwMode="auto">
            <a:xfrm flipV="1">
              <a:off x="4217158" y="2559999"/>
              <a:ext cx="448505" cy="57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31"/>
            <p:cNvSpPr>
              <a:spLocks noChangeShapeType="1"/>
            </p:cNvSpPr>
            <p:nvPr/>
          </p:nvSpPr>
          <p:spPr bwMode="auto">
            <a:xfrm flipV="1">
              <a:off x="3328988" y="2536186"/>
              <a:ext cx="0" cy="6143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32"/>
            <p:cNvSpPr>
              <a:spLocks noChangeShapeType="1"/>
            </p:cNvSpPr>
            <p:nvPr/>
          </p:nvSpPr>
          <p:spPr bwMode="auto">
            <a:xfrm flipH="1" flipV="1">
              <a:off x="5738813" y="2558411"/>
              <a:ext cx="4763" cy="59213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33"/>
            <p:cNvSpPr>
              <a:spLocks noChangeShapeType="1"/>
            </p:cNvSpPr>
            <p:nvPr/>
          </p:nvSpPr>
          <p:spPr bwMode="auto">
            <a:xfrm rot="16200000" flipV="1">
              <a:off x="3157812" y="2857557"/>
              <a:ext cx="343420" cy="10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34"/>
            <p:cNvSpPr>
              <a:spLocks noChangeShapeType="1"/>
            </p:cNvSpPr>
            <p:nvPr/>
          </p:nvSpPr>
          <p:spPr bwMode="auto">
            <a:xfrm rot="5400000">
              <a:off x="5532426" y="2792167"/>
              <a:ext cx="398721" cy="54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7" name="Object 35"/>
            <p:cNvGraphicFramePr>
              <a:graphicFrameLocks noChangeAspect="1"/>
            </p:cNvGraphicFramePr>
            <p:nvPr/>
          </p:nvGraphicFramePr>
          <p:xfrm>
            <a:off x="5791201" y="3248974"/>
            <a:ext cx="304800" cy="358775"/>
          </p:xfrm>
          <a:graphic>
            <a:graphicData uri="http://schemas.openxmlformats.org/presentationml/2006/ole">
              <p:oleObj spid="_x0000_s10247" name="Equation" r:id="rId9" imgW="139680" imgH="164880" progId="Equation.DSMT4">
                <p:embed/>
              </p:oleObj>
            </a:graphicData>
          </a:graphic>
        </p:graphicFrame>
        <p:sp>
          <p:nvSpPr>
            <p:cNvPr id="10267" name="Text Box 37"/>
            <p:cNvSpPr txBox="1">
              <a:spLocks noChangeArrowheads="1"/>
            </p:cNvSpPr>
            <p:nvPr/>
          </p:nvSpPr>
          <p:spPr bwMode="auto">
            <a:xfrm>
              <a:off x="4899026" y="1972624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68" name="Text Box 39"/>
            <p:cNvSpPr txBox="1">
              <a:spLocks noChangeArrowheads="1"/>
            </p:cNvSpPr>
            <p:nvPr/>
          </p:nvSpPr>
          <p:spPr bwMode="auto">
            <a:xfrm>
              <a:off x="2761635" y="2553981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0269" name="Text Box 42"/>
            <p:cNvSpPr txBox="1">
              <a:spLocks noChangeArrowheads="1"/>
            </p:cNvSpPr>
            <p:nvPr/>
          </p:nvSpPr>
          <p:spPr bwMode="auto">
            <a:xfrm>
              <a:off x="4454526" y="2893374"/>
              <a:ext cx="3508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sym typeface="Symbol" pitchFamily="18" charset="2"/>
                </a:rPr>
                <a:t>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H="1">
              <a:off x="3321050" y="3129272"/>
              <a:ext cx="7191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24"/>
            <p:cNvSpPr>
              <a:spLocks noChangeArrowheads="1"/>
            </p:cNvSpPr>
            <p:nvPr/>
          </p:nvSpPr>
          <p:spPr bwMode="auto">
            <a:xfrm>
              <a:off x="3946858" y="3084395"/>
              <a:ext cx="106528" cy="915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7"/>
            <p:cNvSpPr>
              <a:spLocks noChangeShapeType="1"/>
            </p:cNvSpPr>
            <p:nvPr/>
          </p:nvSpPr>
          <p:spPr bwMode="auto">
            <a:xfrm flipV="1">
              <a:off x="3509749" y="3121831"/>
              <a:ext cx="448505" cy="578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" name="Group 17"/>
            <p:cNvGrpSpPr>
              <a:grpSpLocks/>
            </p:cNvGrpSpPr>
            <p:nvPr/>
          </p:nvGrpSpPr>
          <p:grpSpPr bwMode="auto">
            <a:xfrm flipV="1">
              <a:off x="2576206" y="1623326"/>
              <a:ext cx="674688" cy="1528763"/>
              <a:chOff x="584" y="2893"/>
              <a:chExt cx="425" cy="963"/>
            </a:xfrm>
          </p:grpSpPr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2501522" y="3107733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79700" y="246063"/>
            <a:ext cx="3276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Text Box 52"/>
          <p:cNvSpPr txBox="1">
            <a:spLocks noChangeArrowheads="1"/>
          </p:cNvSpPr>
          <p:nvPr/>
        </p:nvSpPr>
        <p:spPr bwMode="auto">
          <a:xfrm>
            <a:off x="492125" y="1281113"/>
            <a:ext cx="838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use the spectral-domain method to calculate the </a:t>
            </a:r>
            <a:r>
              <a:rPr lang="en-US" sz="2400" b="0" dirty="0">
                <a:solidFill>
                  <a:srgbClr val="FF3300"/>
                </a:solidFill>
              </a:rPr>
              <a:t>surface-wave</a:t>
            </a:r>
            <a:r>
              <a:rPr lang="en-US" sz="2400" b="0" dirty="0">
                <a:solidFill>
                  <a:srgbClr val="0000FF"/>
                </a:solidFill>
              </a:rPr>
              <a:t> </a:t>
            </a:r>
            <a:r>
              <a:rPr lang="en-US" sz="2400" b="0" dirty="0">
                <a:solidFill>
                  <a:srgbClr val="FF3300"/>
                </a:solidFill>
              </a:rPr>
              <a:t>radiation efficiency </a:t>
            </a:r>
            <a:r>
              <a:rPr lang="en-US" sz="2800" b="0" i="1" dirty="0" err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en-US" sz="2800" b="0" i="1" baseline="-25000" dirty="0" err="1">
                <a:solidFill>
                  <a:srgbClr val="FF3300"/>
                </a:solidFill>
                <a:latin typeface="Times New Roman" pitchFamily="18" charset="0"/>
              </a:rPr>
              <a:t>r</a:t>
            </a:r>
            <a:r>
              <a:rPr lang="en-US" sz="2800" b="0" i="1" baseline="30000" dirty="0" err="1">
                <a:solidFill>
                  <a:srgbClr val="FF3300"/>
                </a:solidFill>
                <a:latin typeface="Times New Roman" pitchFamily="18" charset="0"/>
              </a:rPr>
              <a:t>sw</a:t>
            </a:r>
            <a:r>
              <a:rPr lang="en-US" sz="2800" b="0" dirty="0">
                <a:solidFill>
                  <a:srgbClr val="0000FF"/>
                </a:solidFill>
              </a:rPr>
              <a:t> </a:t>
            </a:r>
            <a:r>
              <a:rPr lang="en-US" sz="2400" b="0" dirty="0">
                <a:solidFill>
                  <a:srgbClr val="0000FF"/>
                </a:solidFill>
              </a:rPr>
              <a:t>(radiation efficiency due only to surface-wave loss) of a rectangular microstrip </a:t>
            </a:r>
            <a:r>
              <a:rPr lang="en-US" sz="2400" b="0" dirty="0" smtClean="0">
                <a:solidFill>
                  <a:srgbClr val="0000FF"/>
                </a:solidFill>
              </a:rPr>
              <a:t>antenna.</a:t>
            </a:r>
            <a:endParaRPr lang="en-US" sz="2400" b="0" dirty="0">
              <a:solidFill>
                <a:srgbClr val="0000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79700" y="246063"/>
            <a:ext cx="3276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3"/>
          <p:cNvGraphicFramePr>
            <a:graphicFrameLocks noChangeAspect="1"/>
          </p:cNvGraphicFramePr>
          <p:nvPr/>
        </p:nvGraphicFramePr>
        <p:xfrm>
          <a:off x="2606320" y="4290586"/>
          <a:ext cx="3679825" cy="2233612"/>
        </p:xfrm>
        <a:graphic>
          <a:graphicData uri="http://schemas.openxmlformats.org/presentationml/2006/ole">
            <p:oleObj spid="_x0000_s25602" name="Equation" r:id="rId3" imgW="2133360" imgH="1295280" progId="Equation.DSMT4">
              <p:embed/>
            </p:oleObj>
          </a:graphicData>
        </a:graphic>
      </p:graphicFrame>
      <p:graphicFrame>
        <p:nvGraphicFramePr>
          <p:cNvPr id="1027" name="Object 57"/>
          <p:cNvGraphicFramePr>
            <a:graphicFrameLocks noChangeAspect="1"/>
          </p:cNvGraphicFramePr>
          <p:nvPr/>
        </p:nvGraphicFramePr>
        <p:xfrm>
          <a:off x="1672632" y="2062353"/>
          <a:ext cx="2374900" cy="1000125"/>
        </p:xfrm>
        <a:graphic>
          <a:graphicData uri="http://schemas.openxmlformats.org/presentationml/2006/ole">
            <p:oleObj spid="_x0000_s25603" name="Equation" r:id="rId4" imgW="1218960" imgH="5079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922" y="1351129"/>
            <a:ext cx="3076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From previous derivation: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5604" name="Object 53"/>
          <p:cNvGraphicFramePr>
            <a:graphicFrameLocks noChangeAspect="1"/>
          </p:cNvGraphicFramePr>
          <p:nvPr/>
        </p:nvGraphicFramePr>
        <p:xfrm>
          <a:off x="4800837" y="2162343"/>
          <a:ext cx="1204913" cy="788987"/>
        </p:xfrm>
        <a:graphic>
          <a:graphicData uri="http://schemas.openxmlformats.org/presentationml/2006/ole">
            <p:oleObj spid="_x0000_s25604" name="Equation" r:id="rId5" imgW="698400" imgH="457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51630" y="394420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1344" y="229572"/>
            <a:ext cx="5016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3251200" y="943023"/>
          <a:ext cx="2286000" cy="595313"/>
        </p:xfrm>
        <a:graphic>
          <a:graphicData uri="http://schemas.openxmlformats.org/presentationml/2006/ole">
            <p:oleObj spid="_x0000_s2050" name="Equation" r:id="rId3" imgW="914400" imgH="241300" progId="Equation.3">
              <p:embed/>
            </p:oleObj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609885" y="2036265"/>
          <a:ext cx="7581900" cy="4378325"/>
        </p:xfrm>
        <a:graphic>
          <a:graphicData uri="http://schemas.openxmlformats.org/presentationml/2006/ole">
            <p:oleObj spid="_x0000_s2051" name="Equation" r:id="rId4" imgW="4394160" imgH="2539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1341438" y="1304925"/>
          <a:ext cx="6156325" cy="831850"/>
        </p:xfrm>
        <a:graphic>
          <a:graphicData uri="http://schemas.openxmlformats.org/presentationml/2006/ole">
            <p:oleObj spid="_x0000_s3074" name="Equation" r:id="rId3" imgW="3568680" imgH="482400" progId="Equation.DSMT4">
              <p:embed/>
            </p:oleObj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41325" y="2695575"/>
            <a:ext cx="8545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transform of the current is assumed to be a real function of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>
                <a:solidFill>
                  <a:srgbClr val="0000FF"/>
                </a:solidFill>
              </a:rPr>
              <a:t> and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>
                <a:solidFill>
                  <a:srgbClr val="0000FF"/>
                </a:solidFill>
              </a:rPr>
              <a:t>.</a:t>
            </a: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1425575" y="4276725"/>
          <a:ext cx="5807075" cy="831850"/>
        </p:xfrm>
        <a:graphic>
          <a:graphicData uri="http://schemas.openxmlformats.org/presentationml/2006/ole">
            <p:oleObj spid="_x0000_s3075" name="Equation" r:id="rId4" imgW="3365280" imgH="482400" progId="Equation.DSMT4">
              <p:embed/>
            </p:oleObj>
          </a:graphicData>
        </a:graphic>
      </p:graphicFrame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796925" y="3744913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477196" name="Rectangle 12"/>
          <p:cNvSpPr>
            <a:spLocks noChangeArrowheads="1"/>
          </p:cNvSpPr>
          <p:nvPr/>
        </p:nvSpPr>
        <p:spPr bwMode="auto">
          <a:xfrm>
            <a:off x="1104900" y="322263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822325" y="5726113"/>
            <a:ext cx="690245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/>
              <a:t>Note: The transform with the conjugate is not analytic, but the transform without the conjugate is.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1676400" y="567055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4108" name="Rectangle 8"/>
          <p:cNvSpPr>
            <a:spLocks noChangeArrowheads="1"/>
          </p:cNvSpPr>
          <p:nvPr/>
        </p:nvSpPr>
        <p:spPr bwMode="auto">
          <a:xfrm>
            <a:off x="2303463" y="2943225"/>
            <a:ext cx="1071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2688041" y="1554992"/>
          <a:ext cx="4497388" cy="963613"/>
        </p:xfrm>
        <a:graphic>
          <a:graphicData uri="http://schemas.openxmlformats.org/presentationml/2006/ole">
            <p:oleObj spid="_x0000_s4098" name="Equation" r:id="rId3" imgW="2197080" imgH="46980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3591588" y="2869229"/>
          <a:ext cx="1427163" cy="506412"/>
        </p:xfrm>
        <a:graphic>
          <a:graphicData uri="http://schemas.openxmlformats.org/presentationml/2006/ole">
            <p:oleObj spid="_x0000_s4099" name="Equation" r:id="rId4" imgW="723586" imgH="253890" progId="Equation.3">
              <p:embed/>
            </p:oleObj>
          </a:graphicData>
        </a:graphic>
      </p:graphicFrame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2144713" y="3760788"/>
          <a:ext cx="4500562" cy="962025"/>
        </p:xfrm>
        <a:graphic>
          <a:graphicData uri="http://schemas.openxmlformats.org/presentationml/2006/ole">
            <p:oleObj spid="_x0000_s4100" name="Equation" r:id="rId5" imgW="2184120" imgH="469800" progId="Equation.DSMT4">
              <p:embed/>
            </p:oleObj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2840038" y="5397500"/>
          <a:ext cx="3460750" cy="823913"/>
        </p:xfrm>
        <a:graphic>
          <a:graphicData uri="http://schemas.openxmlformats.org/presentationml/2006/ole">
            <p:oleObj spid="_x0000_s4101" name="Equation" r:id="rId6" imgW="1638000" imgH="393480" progId="Equation.DSMT4">
              <p:embed/>
            </p:oleObj>
          </a:graphicData>
        </a:graphic>
      </p:graphicFrame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432392" y="1111393"/>
            <a:ext cx="63232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 </a:t>
            </a:r>
            <a:r>
              <a:rPr lang="en-US" sz="2000" b="0" i="1" dirty="0">
                <a:solidFill>
                  <a:srgbClr val="0000FF"/>
                </a:solidFill>
              </a:rPr>
              <a:t>polar coordinates </a:t>
            </a: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have (using symmetry):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1173163" y="4098925"/>
            <a:ext cx="76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470034" name="Rectangle 18"/>
          <p:cNvSpPr>
            <a:spLocks noChangeArrowheads="1"/>
          </p:cNvSpPr>
          <p:nvPr/>
        </p:nvSpPr>
        <p:spPr bwMode="auto">
          <a:xfrm>
            <a:off x="1104900" y="322263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1893462" y="1554755"/>
            <a:ext cx="579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2852738" y="1270000"/>
          <a:ext cx="3767137" cy="941388"/>
        </p:xfrm>
        <a:graphic>
          <a:graphicData uri="http://schemas.openxmlformats.org/presentationml/2006/ole">
            <p:oleObj spid="_x0000_s5122" name="Equation" r:id="rId3" imgW="1866600" imgH="469800" progId="Equation.DSMT4">
              <p:embed/>
            </p:oleObj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2287895" y="3229970"/>
          <a:ext cx="4292600" cy="889000"/>
        </p:xfrm>
        <a:graphic>
          <a:graphicData uri="http://schemas.openxmlformats.org/presentationml/2006/ole">
            <p:oleObj spid="_x0000_s5123" name="Equation" r:id="rId4" imgW="2438280" imgH="507960" progId="Equation.3">
              <p:embed/>
            </p:oleObj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504968" y="5071730"/>
          <a:ext cx="4130675" cy="1274762"/>
        </p:xfrm>
        <a:graphic>
          <a:graphicData uri="http://schemas.openxmlformats.org/presentationml/2006/ole">
            <p:oleObj spid="_x0000_s5124" name="Equation" r:id="rId5" imgW="2374560" imgH="736560" progId="Equation.DSMT4">
              <p:embed/>
            </p:oleObj>
          </a:graphicData>
        </a:graphic>
      </p:graphicFrame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792163" y="2778125"/>
            <a:ext cx="29638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From previous calculation,</a:t>
            </a:r>
          </a:p>
        </p:txBody>
      </p:sp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4706938" y="5043488"/>
          <a:ext cx="4175125" cy="1274762"/>
        </p:xfrm>
        <a:graphic>
          <a:graphicData uri="http://schemas.openxmlformats.org/presentationml/2006/ole">
            <p:oleObj spid="_x0000_s5125" name="Equation" r:id="rId6" imgW="2400120" imgH="736560" progId="Equation.DSMT4">
              <p:embed/>
            </p:oleObj>
          </a:graphicData>
        </a:graphic>
      </p:graphicFrame>
      <p:sp>
        <p:nvSpPr>
          <p:cNvPr id="471058" name="Rectangle 18"/>
          <p:cNvSpPr>
            <a:spLocks noChangeArrowheads="1"/>
          </p:cNvSpPr>
          <p:nvPr/>
        </p:nvSpPr>
        <p:spPr bwMode="auto">
          <a:xfrm>
            <a:off x="1104900" y="322263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7"/>
          <p:cNvSpPr>
            <a:spLocks noChangeArrowheads="1"/>
          </p:cNvSpPr>
          <p:nvPr/>
        </p:nvSpPr>
        <p:spPr bwMode="auto">
          <a:xfrm>
            <a:off x="5283200" y="3517900"/>
            <a:ext cx="2133600" cy="13081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1198563" y="4102100"/>
            <a:ext cx="168116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(same for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400" b="0" i="1" baseline="30000">
                <a:solidFill>
                  <a:srgbClr val="0000FF"/>
                </a:solidFill>
                <a:latin typeface="Times New Roman" pitchFamily="18" charset="0"/>
              </a:rPr>
              <a:t>TE</a:t>
            </a:r>
            <a:r>
              <a:rPr lang="en-US" sz="2000" b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455613" y="2047875"/>
          <a:ext cx="8320087" cy="1301750"/>
        </p:xfrm>
        <a:graphic>
          <a:graphicData uri="http://schemas.openxmlformats.org/presentationml/2006/ole">
            <p:oleObj spid="_x0000_s6146" name="Equation" r:id="rId3" imgW="4660560" imgH="723600" progId="Equation.DSMT4">
              <p:embed/>
            </p:oleObj>
          </a:graphicData>
        </a:graphic>
      </p:graphicFrame>
      <p:graphicFrame>
        <p:nvGraphicFramePr>
          <p:cNvPr id="6147" name="Object 12"/>
          <p:cNvGraphicFramePr>
            <a:graphicFrameLocks noChangeAspect="1"/>
          </p:cNvGraphicFramePr>
          <p:nvPr/>
        </p:nvGraphicFramePr>
        <p:xfrm>
          <a:off x="2878138" y="5740400"/>
          <a:ext cx="3181350" cy="614363"/>
        </p:xfrm>
        <a:graphic>
          <a:graphicData uri="http://schemas.openxmlformats.org/presentationml/2006/ole">
            <p:oleObj spid="_x0000_s6147" name="Equation" r:id="rId4" imgW="1333440" imgH="253800" progId="Equation.DSMT4">
              <p:embed/>
            </p:oleObj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03263" y="1244600"/>
            <a:ext cx="3752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have the following properties: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25463" y="5283200"/>
            <a:ext cx="4303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 we have the following property:</a:t>
            </a:r>
          </a:p>
        </p:txBody>
      </p:sp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5451475" y="3638550"/>
          <a:ext cx="1811338" cy="527050"/>
        </p:xfrm>
        <a:graphic>
          <a:graphicData uri="http://schemas.openxmlformats.org/presentationml/2006/ole">
            <p:oleObj spid="_x0000_s6148" name="Equation" r:id="rId5" imgW="1041120" imgH="304560" progId="Equation.DSMT4">
              <p:embed/>
            </p:oleObj>
          </a:graphicData>
        </a:graphic>
      </p:graphicFrame>
      <p:graphicFrame>
        <p:nvGraphicFramePr>
          <p:cNvPr id="6149" name="Object 16"/>
          <p:cNvGraphicFramePr>
            <a:graphicFrameLocks noChangeAspect="1"/>
          </p:cNvGraphicFramePr>
          <p:nvPr/>
        </p:nvGraphicFramePr>
        <p:xfrm>
          <a:off x="5487988" y="4146550"/>
          <a:ext cx="1789112" cy="527050"/>
        </p:xfrm>
        <a:graphic>
          <a:graphicData uri="http://schemas.openxmlformats.org/presentationml/2006/ole">
            <p:oleObj spid="_x0000_s6149" name="Equation" r:id="rId6" imgW="1028520" imgH="304560" progId="Equation.DSMT4">
              <p:embed/>
            </p:oleObj>
          </a:graphicData>
        </a:graphic>
      </p:graphicFrame>
      <p:sp>
        <p:nvSpPr>
          <p:cNvPr id="472082" name="Rectangle 18"/>
          <p:cNvSpPr>
            <a:spLocks noChangeArrowheads="1"/>
          </p:cNvSpPr>
          <p:nvPr/>
        </p:nvSpPr>
        <p:spPr bwMode="auto">
          <a:xfrm>
            <a:off x="1200434" y="267672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Space-Wave and Surface-Wave Powers</a:t>
            </a:r>
          </a:p>
        </p:txBody>
      </p:sp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7"/>
          <p:cNvSpPr>
            <a:spLocks noChangeArrowheads="1"/>
          </p:cNvSpPr>
          <p:nvPr/>
        </p:nvSpPr>
        <p:spPr bwMode="auto">
          <a:xfrm>
            <a:off x="550863" y="1346200"/>
            <a:ext cx="641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TM</a:t>
            </a:r>
            <a:r>
              <a:rPr lang="en-US" sz="2000" b="0" baseline="-25000">
                <a:solidFill>
                  <a:srgbClr val="0000FF"/>
                </a:solidFill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 pole gives a real-valued residue contribution.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988065" y="1900688"/>
            <a:ext cx="6808788" cy="4171216"/>
            <a:chOff x="988065" y="1900688"/>
            <a:chExt cx="6808788" cy="4171216"/>
          </a:xfrm>
        </p:grpSpPr>
        <p:sp>
          <p:nvSpPr>
            <p:cNvPr id="7183" name="Line 10"/>
            <p:cNvSpPr>
              <a:spLocks noChangeShapeType="1"/>
            </p:cNvSpPr>
            <p:nvPr/>
          </p:nvSpPr>
          <p:spPr bwMode="auto">
            <a:xfrm flipH="1" flipV="1">
              <a:off x="4215453" y="2754337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 rot="5400000" flipH="1" flipV="1">
              <a:off x="3942403" y="1041425"/>
              <a:ext cx="0" cy="5908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0" name="Object 12"/>
            <p:cNvGraphicFramePr>
              <a:graphicFrameLocks noChangeAspect="1"/>
            </p:cNvGraphicFramePr>
            <p:nvPr/>
          </p:nvGraphicFramePr>
          <p:xfrm>
            <a:off x="7049140" y="3779862"/>
            <a:ext cx="747713" cy="495300"/>
          </p:xfrm>
          <a:graphic>
            <a:graphicData uri="http://schemas.openxmlformats.org/presentationml/2006/ole">
              <p:oleObj spid="_x0000_s7170" name="Equation" r:id="rId3" imgW="342720" imgH="228600" progId="Equation.DSMT4">
                <p:embed/>
              </p:oleObj>
            </a:graphicData>
          </a:graphic>
        </p:graphicFrame>
        <p:graphicFrame>
          <p:nvGraphicFramePr>
            <p:cNvPr id="7171" name="Object 13"/>
            <p:cNvGraphicFramePr>
              <a:graphicFrameLocks noChangeAspect="1"/>
            </p:cNvGraphicFramePr>
            <p:nvPr/>
          </p:nvGraphicFramePr>
          <p:xfrm>
            <a:off x="3888096" y="1900688"/>
            <a:ext cx="735013" cy="488950"/>
          </p:xfrm>
          <a:graphic>
            <a:graphicData uri="http://schemas.openxmlformats.org/presentationml/2006/ole">
              <p:oleObj spid="_x0000_s7171" name="Equation" r:id="rId4" imgW="342720" imgH="228600" progId="Equation.DSMT4">
                <p:embed/>
              </p:oleObj>
            </a:graphicData>
          </a:graphic>
        </p:graphicFrame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 flipH="1">
              <a:off x="49520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 flipH="1">
              <a:off x="63617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2" name="Object 16"/>
            <p:cNvGraphicFramePr>
              <a:graphicFrameLocks noChangeAspect="1"/>
            </p:cNvGraphicFramePr>
            <p:nvPr/>
          </p:nvGraphicFramePr>
          <p:xfrm>
            <a:off x="5040953" y="4035450"/>
            <a:ext cx="358775" cy="495300"/>
          </p:xfrm>
          <a:graphic>
            <a:graphicData uri="http://schemas.openxmlformats.org/presentationml/2006/ole">
              <p:oleObj spid="_x0000_s7172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7173" name="Object 17"/>
            <p:cNvGraphicFramePr>
              <a:graphicFrameLocks noChangeAspect="1"/>
            </p:cNvGraphicFramePr>
            <p:nvPr/>
          </p:nvGraphicFramePr>
          <p:xfrm>
            <a:off x="6342703" y="4070375"/>
            <a:ext cx="331788" cy="495300"/>
          </p:xfrm>
          <a:graphic>
            <a:graphicData uri="http://schemas.openxmlformats.org/presentationml/2006/ole">
              <p:oleObj spid="_x0000_s7173" name="Equation" r:id="rId6" imgW="152280" imgH="228600" progId="Equation.DSMT4">
                <p:embed/>
              </p:oleObj>
            </a:graphicData>
          </a:graphic>
        </p:graphicFrame>
        <p:sp>
          <p:nvSpPr>
            <p:cNvPr id="7187" name="Oval 18"/>
            <p:cNvSpPr>
              <a:spLocks noChangeArrowheads="1"/>
            </p:cNvSpPr>
            <p:nvPr/>
          </p:nvSpPr>
          <p:spPr bwMode="auto">
            <a:xfrm>
              <a:off x="4888553" y="3937025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19"/>
            <p:cNvGrpSpPr>
              <a:grpSpLocks/>
            </p:cNvGrpSpPr>
            <p:nvPr/>
          </p:nvGrpSpPr>
          <p:grpSpPr bwMode="auto">
            <a:xfrm flipH="1">
              <a:off x="4253553" y="4008462"/>
              <a:ext cx="674688" cy="1528763"/>
              <a:chOff x="584" y="2893"/>
              <a:chExt cx="425" cy="963"/>
            </a:xfrm>
          </p:grpSpPr>
          <p:sp>
            <p:nvSpPr>
              <p:cNvPr id="7199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7174" name="Object 22"/>
            <p:cNvGraphicFramePr>
              <a:graphicFrameLocks noChangeAspect="1"/>
            </p:cNvGraphicFramePr>
            <p:nvPr/>
          </p:nvGraphicFramePr>
          <p:xfrm>
            <a:off x="4832990" y="3055962"/>
            <a:ext cx="1187450" cy="430213"/>
          </p:xfrm>
          <a:graphic>
            <a:graphicData uri="http://schemas.openxmlformats.org/presentationml/2006/ole">
              <p:oleObj spid="_x0000_s7174" name="Equation" r:id="rId7" imgW="558720" imgH="203040" progId="Equation.DSMT4">
                <p:embed/>
              </p:oleObj>
            </a:graphicData>
          </a:graphic>
        </p:graphicFrame>
        <p:sp>
          <p:nvSpPr>
            <p:cNvPr id="7189" name="Rectangle 23"/>
            <p:cNvSpPr>
              <a:spLocks noChangeArrowheads="1"/>
            </p:cNvSpPr>
            <p:nvPr/>
          </p:nvSpPr>
          <p:spPr bwMode="auto">
            <a:xfrm>
              <a:off x="4933642" y="5797266"/>
              <a:ext cx="1101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 dirty="0">
                  <a:solidFill>
                    <a:srgbClr val="0000FF"/>
                  </a:solidFill>
                </a:rPr>
                <a:t>SP power</a:t>
              </a:r>
            </a:p>
          </p:txBody>
        </p:sp>
        <p:sp>
          <p:nvSpPr>
            <p:cNvPr id="7191" name="Line 26"/>
            <p:cNvSpPr>
              <a:spLocks noChangeShapeType="1"/>
            </p:cNvSpPr>
            <p:nvPr/>
          </p:nvSpPr>
          <p:spPr bwMode="auto">
            <a:xfrm>
              <a:off x="5352103" y="3892575"/>
              <a:ext cx="114300" cy="184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7"/>
            <p:cNvSpPr>
              <a:spLocks noChangeShapeType="1"/>
            </p:cNvSpPr>
            <p:nvPr/>
          </p:nvSpPr>
          <p:spPr bwMode="auto">
            <a:xfrm flipH="1">
              <a:off x="5358453" y="3892575"/>
              <a:ext cx="101600" cy="1905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Arc 28"/>
            <p:cNvSpPr>
              <a:spLocks/>
            </p:cNvSpPr>
            <p:nvPr/>
          </p:nvSpPr>
          <p:spPr bwMode="auto">
            <a:xfrm>
              <a:off x="5183828" y="3705250"/>
              <a:ext cx="442913" cy="292100"/>
            </a:xfrm>
            <a:custGeom>
              <a:avLst/>
              <a:gdLst>
                <a:gd name="T0" fmla="*/ 0 w 43195"/>
                <a:gd name="T1" fmla="*/ 180 h 21600"/>
                <a:gd name="T2" fmla="*/ 279 w 43195"/>
                <a:gd name="T3" fmla="*/ 184 h 21600"/>
                <a:gd name="T4" fmla="*/ 139 w 43195"/>
                <a:gd name="T5" fmla="*/ 184 h 216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21600"/>
                <a:gd name="T11" fmla="*/ 43195 w 43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1600" fill="none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</a:path>
                <a:path w="43195" h="21600" stroke="0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Line 29"/>
            <p:cNvSpPr>
              <a:spLocks noChangeShapeType="1"/>
            </p:cNvSpPr>
            <p:nvPr/>
          </p:nvSpPr>
          <p:spPr bwMode="auto">
            <a:xfrm flipH="1">
              <a:off x="4221803" y="3948137"/>
              <a:ext cx="7191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2"/>
            <p:cNvSpPr>
              <a:spLocks noChangeShapeType="1"/>
            </p:cNvSpPr>
            <p:nvPr/>
          </p:nvSpPr>
          <p:spPr bwMode="auto">
            <a:xfrm flipH="1" flipV="1">
              <a:off x="4612943" y="3957850"/>
              <a:ext cx="301010" cy="17368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Rectangle 33"/>
            <p:cNvSpPr>
              <a:spLocks noChangeArrowheads="1"/>
            </p:cNvSpPr>
            <p:nvPr/>
          </p:nvSpPr>
          <p:spPr bwMode="auto">
            <a:xfrm>
              <a:off x="6585590" y="5227662"/>
              <a:ext cx="11715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SW power</a:t>
              </a:r>
            </a:p>
          </p:txBody>
        </p:sp>
        <p:sp>
          <p:nvSpPr>
            <p:cNvPr id="7197" name="Line 34"/>
            <p:cNvSpPr>
              <a:spLocks noChangeShapeType="1"/>
            </p:cNvSpPr>
            <p:nvPr/>
          </p:nvSpPr>
          <p:spPr bwMode="auto">
            <a:xfrm flipH="1" flipV="1">
              <a:off x="5663253" y="3932262"/>
              <a:ext cx="86360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6"/>
            <p:cNvSpPr>
              <a:spLocks noChangeShapeType="1"/>
            </p:cNvSpPr>
            <p:nvPr/>
          </p:nvSpPr>
          <p:spPr bwMode="auto">
            <a:xfrm flipV="1">
              <a:off x="5321940" y="3717950"/>
              <a:ext cx="177800" cy="127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4806667" y="3889613"/>
              <a:ext cx="106528" cy="915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3416870" y="393930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" name="Group 19"/>
            <p:cNvGrpSpPr>
              <a:grpSpLocks/>
            </p:cNvGrpSpPr>
            <p:nvPr/>
          </p:nvGrpSpPr>
          <p:grpSpPr bwMode="auto">
            <a:xfrm flipV="1">
              <a:off x="3464257" y="2482187"/>
              <a:ext cx="674688" cy="1528763"/>
              <a:chOff x="584" y="2893"/>
              <a:chExt cx="425" cy="963"/>
            </a:xfrm>
          </p:grpSpPr>
          <p:sp>
            <p:nvSpPr>
              <p:cNvPr id="38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4355221" y="3924941"/>
              <a:ext cx="177800" cy="127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233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Slide 1</vt:lpstr>
      <vt:lpstr>Overview</vt:lpstr>
      <vt:lpstr>Overview</vt:lpstr>
      <vt:lpstr>Total Radiated Power</vt:lpstr>
      <vt:lpstr>Slide 5</vt:lpstr>
      <vt:lpstr>Slide 6</vt:lpstr>
      <vt:lpstr>Slide 7</vt:lpstr>
      <vt:lpstr>Slide 8</vt:lpstr>
      <vt:lpstr>Space-Wave and Surface-Wave Powers</vt:lpstr>
      <vt:lpstr>Radiated Powers and Efficiency</vt:lpstr>
      <vt:lpstr>Radiated Powers and Efficiency (cont.)</vt:lpstr>
      <vt:lpstr>Space-Wave Power and Total Radiated Power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255</cp:revision>
  <dcterms:created xsi:type="dcterms:W3CDTF">2006-06-22T19:04:50Z</dcterms:created>
  <dcterms:modified xsi:type="dcterms:W3CDTF">2015-03-26T18:54:16Z</dcterms:modified>
</cp:coreProperties>
</file>