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93" r:id="rId2"/>
    <p:sldId id="360" r:id="rId3"/>
    <p:sldId id="434" r:id="rId4"/>
    <p:sldId id="437" r:id="rId5"/>
    <p:sldId id="426" r:id="rId6"/>
    <p:sldId id="427" r:id="rId7"/>
    <p:sldId id="428" r:id="rId8"/>
    <p:sldId id="429" r:id="rId9"/>
    <p:sldId id="430" r:id="rId10"/>
    <p:sldId id="431" r:id="rId11"/>
    <p:sldId id="432" r:id="rId12"/>
    <p:sldId id="433" r:id="rId13"/>
    <p:sldId id="436" r:id="rId14"/>
    <p:sldId id="435" r:id="rId15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3300"/>
    <a:srgbClr val="FFFF66"/>
    <a:srgbClr val="00FF00"/>
    <a:srgbClr val="0066FF"/>
    <a:srgbClr val="3399FF"/>
    <a:srgbClr val="DDDDDD"/>
    <a:srgbClr val="66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 autoAdjust="0"/>
    <p:restoredTop sz="94660"/>
  </p:normalViewPr>
  <p:slideViewPr>
    <p:cSldViewPr snapToGrid="0">
      <p:cViewPr>
        <p:scale>
          <a:sx n="70" d="100"/>
          <a:sy n="70" d="100"/>
        </p:scale>
        <p:origin x="-2160" y="-4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33.wmf"/><Relationship Id="rId1" Type="http://schemas.openxmlformats.org/officeDocument/2006/relationships/image" Target="../media/image32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6.wmf"/><Relationship Id="rId2" Type="http://schemas.openxmlformats.org/officeDocument/2006/relationships/image" Target="../media/image35.wmf"/><Relationship Id="rId1" Type="http://schemas.openxmlformats.org/officeDocument/2006/relationships/image" Target="../media/image34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7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8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6" Type="http://schemas.openxmlformats.org/officeDocument/2006/relationships/image" Target="../media/image9.wmf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4.wmf"/><Relationship Id="rId4" Type="http://schemas.openxmlformats.org/officeDocument/2006/relationships/image" Target="../media/image12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4" Type="http://schemas.openxmlformats.org/officeDocument/2006/relationships/image" Target="../media/image19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Relationship Id="rId5" Type="http://schemas.openxmlformats.org/officeDocument/2006/relationships/image" Target="../media/image27.wmf"/><Relationship Id="rId4" Type="http://schemas.openxmlformats.org/officeDocument/2006/relationships/image" Target="../media/image26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29.wmf"/><Relationship Id="rId1" Type="http://schemas.openxmlformats.org/officeDocument/2006/relationships/image" Target="../media/image28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31.wmf"/><Relationship Id="rId1" Type="http://schemas.openxmlformats.org/officeDocument/2006/relationships/image" Target="../media/image3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07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07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1480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07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07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1480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F0DFC1A-4890-4E85-91BD-1B9C632962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62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763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411480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19200" y="685800"/>
            <a:ext cx="4876800" cy="3657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65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0600" y="4572000"/>
            <a:ext cx="53340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01766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767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1480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2925B17-BF91-4A53-B137-E1A6D3726D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 smtClean="0"/>
          </a:p>
          <a:p>
            <a:pPr>
              <a:defRPr/>
            </a:pPr>
            <a:fld id="{C976F7E1-0CA6-419E-8576-8F66AF0EE44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 smtClean="0"/>
          </a:p>
          <a:p>
            <a:pPr>
              <a:defRPr/>
            </a:pPr>
            <a:fld id="{74223210-EDF5-4833-A13E-D576805469D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 smtClean="0"/>
          </a:p>
          <a:p>
            <a:pPr>
              <a:defRPr/>
            </a:pPr>
            <a:fld id="{2AAFBE8E-BED2-4F4E-AE32-E774A9E1A06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 smtClean="0"/>
          </a:p>
          <a:p>
            <a:pPr>
              <a:defRPr/>
            </a:pPr>
            <a:fld id="{8F2DBD79-FF1C-4985-966D-E9E6E869D69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 smtClean="0"/>
          </a:p>
          <a:p>
            <a:pPr>
              <a:defRPr/>
            </a:pPr>
            <a:fld id="{FBD8BD16-3081-4D2C-95D4-085C3598953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 smtClean="0"/>
          </a:p>
          <a:p>
            <a:pPr>
              <a:defRPr/>
            </a:pPr>
            <a:fld id="{18CBAB08-4DAB-46A7-8FD2-9F45045C85C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 smtClean="0"/>
          </a:p>
          <a:p>
            <a:pPr>
              <a:defRPr/>
            </a:pPr>
            <a:fld id="{701B5A7F-15E6-4272-96E0-552FA105752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 smtClean="0"/>
          </a:p>
          <a:p>
            <a:pPr>
              <a:defRPr/>
            </a:pPr>
            <a:fld id="{07080EA3-CAAD-4F05-9D3D-9A18A6A3276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 smtClean="0"/>
          </a:p>
          <a:p>
            <a:pPr>
              <a:defRPr/>
            </a:pPr>
            <a:fld id="{0899B5C8-D97F-4E54-8613-09CC1FFAF38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 smtClean="0"/>
          </a:p>
          <a:p>
            <a:pPr>
              <a:defRPr/>
            </a:pPr>
            <a:fld id="{11B2C5F8-4E92-4742-AF85-2BCB70833EE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 smtClean="0"/>
          </a:p>
          <a:p>
            <a:pPr>
              <a:defRPr/>
            </a:pPr>
            <a:fld id="{C78997C7-96F4-48FA-B031-20624AC96D3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3817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endParaRPr lang="en-US" dirty="0" smtClean="0"/>
          </a:p>
          <a:p>
            <a:pPr>
              <a:defRPr/>
            </a:pPr>
            <a:fld id="{2817A9BB-4552-43C1-9DF1-8FD6D71945E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4" Type="http://schemas.openxmlformats.org/officeDocument/2006/relationships/oleObject" Target="../embeddings/oleObject31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4" Type="http://schemas.openxmlformats.org/officeDocument/2006/relationships/oleObject" Target="../embeddings/oleObject33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5" Type="http://schemas.openxmlformats.org/officeDocument/2006/relationships/oleObject" Target="../embeddings/oleObject36.bin"/><Relationship Id="rId4" Type="http://schemas.openxmlformats.org/officeDocument/2006/relationships/oleObject" Target="../embeddings/oleObject35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6.bin"/><Relationship Id="rId5" Type="http://schemas.openxmlformats.org/officeDocument/2006/relationships/oleObject" Target="../embeddings/oleObject5.bin"/><Relationship Id="rId4" Type="http://schemas.openxmlformats.org/officeDocument/2006/relationships/oleObject" Target="../embeddings/oleObject4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2.bin"/><Relationship Id="rId5" Type="http://schemas.openxmlformats.org/officeDocument/2006/relationships/oleObject" Target="../embeddings/oleObject11.bin"/><Relationship Id="rId4" Type="http://schemas.openxmlformats.org/officeDocument/2006/relationships/oleObject" Target="../embeddings/oleObject10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15.bin"/><Relationship Id="rId4" Type="http://schemas.openxmlformats.org/officeDocument/2006/relationships/oleObject" Target="../embeddings/oleObject14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9.bin"/><Relationship Id="rId5" Type="http://schemas.openxmlformats.org/officeDocument/2006/relationships/oleObject" Target="../embeddings/oleObject18.bin"/><Relationship Id="rId4" Type="http://schemas.openxmlformats.org/officeDocument/2006/relationships/oleObject" Target="../embeddings/oleObject17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5" Type="http://schemas.openxmlformats.org/officeDocument/2006/relationships/oleObject" Target="../embeddings/oleObject22.bin"/><Relationship Id="rId4" Type="http://schemas.openxmlformats.org/officeDocument/2006/relationships/oleObject" Target="../embeddings/oleObject21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7" Type="http://schemas.openxmlformats.org/officeDocument/2006/relationships/oleObject" Target="../embeddings/oleObject2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6.bin"/><Relationship Id="rId5" Type="http://schemas.openxmlformats.org/officeDocument/2006/relationships/oleObject" Target="../embeddings/oleObject25.bin"/><Relationship Id="rId4" Type="http://schemas.openxmlformats.org/officeDocument/2006/relationships/oleObject" Target="../embeddings/oleObject24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4" Type="http://schemas.openxmlformats.org/officeDocument/2006/relationships/oleObject" Target="../embeddings/oleObject29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3495715" y="1146175"/>
            <a:ext cx="192873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dirty="0">
                <a:solidFill>
                  <a:srgbClr val="FF9900"/>
                </a:solidFill>
              </a:rPr>
              <a:t>Spring </a:t>
            </a:r>
            <a:r>
              <a:rPr lang="en-US" sz="2400" dirty="0" smtClean="0">
                <a:solidFill>
                  <a:srgbClr val="FF9900"/>
                </a:solidFill>
              </a:rPr>
              <a:t>2015</a:t>
            </a:r>
            <a:endParaRPr lang="en-US" sz="3200" b="0" dirty="0">
              <a:solidFill>
                <a:srgbClr val="FF9900"/>
              </a:solidFill>
            </a:endParaRPr>
          </a:p>
        </p:txBody>
      </p:sp>
      <p:sp>
        <p:nvSpPr>
          <p:cNvPr id="14340" name="Rectangle 3"/>
          <p:cNvSpPr>
            <a:spLocks noChangeArrowheads="1"/>
          </p:cNvSpPr>
          <p:nvPr/>
        </p:nvSpPr>
        <p:spPr bwMode="auto">
          <a:xfrm>
            <a:off x="5427663" y="4146550"/>
            <a:ext cx="2667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4000" b="0">
                <a:solidFill>
                  <a:srgbClr val="0000FF"/>
                </a:solidFill>
              </a:rPr>
              <a:t>Notes 23</a:t>
            </a:r>
          </a:p>
        </p:txBody>
      </p:sp>
      <p:sp>
        <p:nvSpPr>
          <p:cNvPr id="41988" name="Text Box 4"/>
          <p:cNvSpPr txBox="1">
            <a:spLocks noChangeArrowheads="1"/>
          </p:cNvSpPr>
          <p:nvPr/>
        </p:nvSpPr>
        <p:spPr bwMode="auto">
          <a:xfrm>
            <a:off x="3255963" y="450850"/>
            <a:ext cx="2352675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3600" b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ECE 6345</a:t>
            </a:r>
          </a:p>
        </p:txBody>
      </p:sp>
      <p:sp>
        <p:nvSpPr>
          <p:cNvPr id="14342" name="Text Box 5"/>
          <p:cNvSpPr txBox="1">
            <a:spLocks noChangeArrowheads="1"/>
          </p:cNvSpPr>
          <p:nvPr/>
        </p:nvSpPr>
        <p:spPr bwMode="auto">
          <a:xfrm>
            <a:off x="2987675" y="1906588"/>
            <a:ext cx="328453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0"/>
              <a:t>Prof. David R. Jackson</a:t>
            </a:r>
          </a:p>
          <a:p>
            <a:pPr algn="ctr" eaLnBrk="0" hangingPunct="0"/>
            <a:r>
              <a:rPr lang="en-US" sz="2400" b="0"/>
              <a:t>ECE Dept.</a:t>
            </a:r>
          </a:p>
        </p:txBody>
      </p:sp>
      <p:pic>
        <p:nvPicPr>
          <p:cNvPr id="14343" name="Picture 6" descr="asp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4863" y="3198813"/>
            <a:ext cx="3749675" cy="2535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18CBAB08-4DAB-46A7-8FD2-9F45045C85CC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7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19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19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20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201" name="Rectangle 7"/>
          <p:cNvSpPr>
            <a:spLocks noChangeArrowheads="1"/>
          </p:cNvSpPr>
          <p:nvPr/>
        </p:nvSpPr>
        <p:spPr bwMode="auto">
          <a:xfrm>
            <a:off x="1271943" y="1203681"/>
            <a:ext cx="735013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b="0" dirty="0">
                <a:solidFill>
                  <a:srgbClr val="0000FF"/>
                </a:solidFill>
              </a:rPr>
              <a:t>Hence</a:t>
            </a:r>
          </a:p>
        </p:txBody>
      </p:sp>
      <p:graphicFrame>
        <p:nvGraphicFramePr>
          <p:cNvPr id="8194" name="Object 10"/>
          <p:cNvGraphicFramePr>
            <a:graphicFrameLocks noChangeAspect="1"/>
          </p:cNvGraphicFramePr>
          <p:nvPr/>
        </p:nvGraphicFramePr>
        <p:xfrm>
          <a:off x="2051050" y="1509199"/>
          <a:ext cx="4731887" cy="3321564"/>
        </p:xfrm>
        <a:graphic>
          <a:graphicData uri="http://schemas.openxmlformats.org/presentationml/2006/ole">
            <p:oleObj spid="_x0000_s8194" name="Equation" r:id="rId3" imgW="2717640" imgH="1904760" progId="Equation.DSMT4">
              <p:embed/>
            </p:oleObj>
          </a:graphicData>
        </a:graphic>
      </p:graphicFrame>
      <p:graphicFrame>
        <p:nvGraphicFramePr>
          <p:cNvPr id="8195" name="Object 11"/>
          <p:cNvGraphicFramePr>
            <a:graphicFrameLocks noChangeAspect="1"/>
          </p:cNvGraphicFramePr>
          <p:nvPr/>
        </p:nvGraphicFramePr>
        <p:xfrm>
          <a:off x="3465607" y="5431808"/>
          <a:ext cx="1208280" cy="863268"/>
        </p:xfrm>
        <a:graphic>
          <a:graphicData uri="http://schemas.openxmlformats.org/presentationml/2006/ole">
            <p:oleObj spid="_x0000_s8195" name="Equation" r:id="rId4" imgW="596900" imgH="431800" progId="Equation.DSMT4">
              <p:embed/>
            </p:oleObj>
          </a:graphicData>
        </a:graphic>
      </p:graphicFrame>
      <p:sp>
        <p:nvSpPr>
          <p:cNvPr id="8202" name="Rectangle 12"/>
          <p:cNvSpPr>
            <a:spLocks noChangeArrowheads="1"/>
          </p:cNvSpPr>
          <p:nvPr/>
        </p:nvSpPr>
        <p:spPr bwMode="auto">
          <a:xfrm>
            <a:off x="2092325" y="5695950"/>
            <a:ext cx="107156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b="0">
                <a:solidFill>
                  <a:srgbClr val="0000FF"/>
                </a:solidFill>
              </a:rPr>
              <a:t>Next, use</a:t>
            </a:r>
          </a:p>
        </p:txBody>
      </p:sp>
      <p:sp>
        <p:nvSpPr>
          <p:cNvPr id="493581" name="Rectangle 13"/>
          <p:cNvSpPr>
            <a:spLocks noChangeArrowheads="1"/>
          </p:cNvSpPr>
          <p:nvPr/>
        </p:nvSpPr>
        <p:spPr bwMode="auto">
          <a:xfrm>
            <a:off x="185738" y="298450"/>
            <a:ext cx="8729662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280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CAD Formula for Surface-Wave Power (cont.)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0899B5C8-D97F-4E54-8613-09CC1FFAF380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922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922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922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9225" name="Rectangle 10"/>
          <p:cNvSpPr>
            <a:spLocks noChangeArrowheads="1"/>
          </p:cNvSpPr>
          <p:nvPr/>
        </p:nvSpPr>
        <p:spPr bwMode="auto">
          <a:xfrm>
            <a:off x="1901375" y="3399786"/>
            <a:ext cx="22542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b="0" dirty="0">
                <a:solidFill>
                  <a:srgbClr val="0000FF"/>
                </a:solidFill>
              </a:rPr>
              <a:t>or</a:t>
            </a:r>
          </a:p>
        </p:txBody>
      </p:sp>
      <p:graphicFrame>
        <p:nvGraphicFramePr>
          <p:cNvPr id="9218" name="Object 11"/>
          <p:cNvGraphicFramePr>
            <a:graphicFrameLocks noChangeAspect="1"/>
          </p:cNvGraphicFramePr>
          <p:nvPr/>
        </p:nvGraphicFramePr>
        <p:xfrm>
          <a:off x="2444822" y="1731702"/>
          <a:ext cx="3841750" cy="1193800"/>
        </p:xfrm>
        <a:graphic>
          <a:graphicData uri="http://schemas.openxmlformats.org/presentationml/2006/ole">
            <p:oleObj spid="_x0000_s9218" name="Equation" r:id="rId3" imgW="1904760" imgH="596880" progId="Equation.DSMT4">
              <p:embed/>
            </p:oleObj>
          </a:graphicData>
        </a:graphic>
      </p:graphicFrame>
      <p:graphicFrame>
        <p:nvGraphicFramePr>
          <p:cNvPr id="9219" name="Object 12"/>
          <p:cNvGraphicFramePr>
            <a:graphicFrameLocks noChangeAspect="1"/>
          </p:cNvGraphicFramePr>
          <p:nvPr/>
        </p:nvGraphicFramePr>
        <p:xfrm>
          <a:off x="2330143" y="4008344"/>
          <a:ext cx="4056062" cy="1103312"/>
        </p:xfrm>
        <a:graphic>
          <a:graphicData uri="http://schemas.openxmlformats.org/presentationml/2006/ole">
            <p:oleObj spid="_x0000_s9219" name="Equation" r:id="rId4" imgW="1854000" imgH="507960" progId="Equation.DSMT4">
              <p:embed/>
            </p:oleObj>
          </a:graphicData>
        </a:graphic>
      </p:graphicFrame>
      <p:sp>
        <p:nvSpPr>
          <p:cNvPr id="494606" name="Rectangle 14"/>
          <p:cNvSpPr>
            <a:spLocks noChangeArrowheads="1"/>
          </p:cNvSpPr>
          <p:nvPr/>
        </p:nvSpPr>
        <p:spPr bwMode="auto">
          <a:xfrm>
            <a:off x="185738" y="298450"/>
            <a:ext cx="8729662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280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CAD Formula for Surface-Wave Power (cont.)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0899B5C8-D97F-4E54-8613-09CC1FFAF380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12" name="Rectangle 10"/>
          <p:cNvSpPr>
            <a:spLocks noChangeArrowheads="1"/>
          </p:cNvSpPr>
          <p:nvPr/>
        </p:nvSpPr>
        <p:spPr bwMode="auto">
          <a:xfrm>
            <a:off x="1862707" y="1273009"/>
            <a:ext cx="157594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b="0" dirty="0" smtClean="0">
                <a:solidFill>
                  <a:srgbClr val="0000FF"/>
                </a:solidFill>
              </a:rPr>
              <a:t>We then have</a:t>
            </a:r>
            <a:endParaRPr lang="en-US" sz="2000" b="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5619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357188" y="227013"/>
            <a:ext cx="8401050" cy="47307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CAD Formula for Radiation Efficiency</a:t>
            </a:r>
          </a:p>
        </p:txBody>
      </p:sp>
      <p:sp>
        <p:nvSpPr>
          <p:cNvPr id="10247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248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249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250" name="Rectangle 8"/>
          <p:cNvSpPr>
            <a:spLocks noChangeArrowheads="1"/>
          </p:cNvSpPr>
          <p:nvPr/>
        </p:nvSpPr>
        <p:spPr bwMode="auto">
          <a:xfrm>
            <a:off x="566738" y="1236663"/>
            <a:ext cx="743267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b="0">
                <a:solidFill>
                  <a:srgbClr val="0000FF"/>
                </a:solidFill>
              </a:rPr>
              <a:t>Recall that for a unit-amplitude dipole on a thin substrate, we have</a:t>
            </a:r>
          </a:p>
        </p:txBody>
      </p:sp>
      <p:graphicFrame>
        <p:nvGraphicFramePr>
          <p:cNvPr id="10242" name="Object 11"/>
          <p:cNvGraphicFramePr>
            <a:graphicFrameLocks noChangeAspect="1"/>
          </p:cNvGraphicFramePr>
          <p:nvPr/>
        </p:nvGraphicFramePr>
        <p:xfrm>
          <a:off x="1612900" y="2011363"/>
          <a:ext cx="3144838" cy="846137"/>
        </p:xfrm>
        <a:graphic>
          <a:graphicData uri="http://schemas.openxmlformats.org/presentationml/2006/ole">
            <p:oleObj spid="_x0000_s10242" name="Equation" r:id="rId3" imgW="1600200" imgH="431640" progId="Equation.DSMT4">
              <p:embed/>
            </p:oleObj>
          </a:graphicData>
        </a:graphic>
      </p:graphicFrame>
      <p:graphicFrame>
        <p:nvGraphicFramePr>
          <p:cNvPr id="10243" name="Object 12"/>
          <p:cNvGraphicFramePr>
            <a:graphicFrameLocks noChangeAspect="1"/>
          </p:cNvGraphicFramePr>
          <p:nvPr/>
        </p:nvGraphicFramePr>
        <p:xfrm>
          <a:off x="2751138" y="4492625"/>
          <a:ext cx="3240087" cy="1422400"/>
        </p:xfrm>
        <a:graphic>
          <a:graphicData uri="http://schemas.openxmlformats.org/presentationml/2006/ole">
            <p:oleObj spid="_x0000_s10243" name="Equation" r:id="rId4" imgW="1650960" imgH="723600" progId="Equation.DSMT4">
              <p:embed/>
            </p:oleObj>
          </a:graphicData>
        </a:graphic>
      </p:graphicFrame>
      <p:graphicFrame>
        <p:nvGraphicFramePr>
          <p:cNvPr id="10244" name="Object 14"/>
          <p:cNvGraphicFramePr>
            <a:graphicFrameLocks noChangeAspect="1"/>
          </p:cNvGraphicFramePr>
          <p:nvPr/>
        </p:nvGraphicFramePr>
        <p:xfrm>
          <a:off x="5633849" y="2076450"/>
          <a:ext cx="1827212" cy="747713"/>
        </p:xfrm>
        <a:graphic>
          <a:graphicData uri="http://schemas.openxmlformats.org/presentationml/2006/ole">
            <p:oleObj spid="_x0000_s10244" name="Equation" r:id="rId5" imgW="1054080" imgH="431640" progId="Equation.DSMT4">
              <p:embed/>
            </p:oleObj>
          </a:graphicData>
        </a:graphic>
      </p:graphicFrame>
      <p:sp>
        <p:nvSpPr>
          <p:cNvPr id="10251" name="Rectangle 15"/>
          <p:cNvSpPr>
            <a:spLocks noChangeArrowheads="1"/>
          </p:cNvSpPr>
          <p:nvPr/>
        </p:nvSpPr>
        <p:spPr bwMode="auto">
          <a:xfrm>
            <a:off x="400050" y="3889375"/>
            <a:ext cx="65881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b="0">
                <a:solidFill>
                  <a:srgbClr val="0000FF"/>
                </a:solidFill>
              </a:rPr>
              <a:t>We can now calculate the radiation efficiency of the dipole: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0899B5C8-D97F-4E54-8613-09CC1FFAF380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269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270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271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1266" name="Object 9"/>
          <p:cNvGraphicFramePr>
            <a:graphicFrameLocks noChangeAspect="1"/>
          </p:cNvGraphicFramePr>
          <p:nvPr/>
        </p:nvGraphicFramePr>
        <p:xfrm>
          <a:off x="2574925" y="1930400"/>
          <a:ext cx="3913188" cy="3789363"/>
        </p:xfrm>
        <a:graphic>
          <a:graphicData uri="http://schemas.openxmlformats.org/presentationml/2006/ole">
            <p:oleObj spid="_x0000_s11266" name="Equation" r:id="rId3" imgW="1993680" imgH="1930320" progId="Equation.DSMT4">
              <p:embed/>
            </p:oleObj>
          </a:graphicData>
        </a:graphic>
      </p:graphicFrame>
      <p:sp>
        <p:nvSpPr>
          <p:cNvPr id="11272" name="Rectangle 14"/>
          <p:cNvSpPr>
            <a:spLocks noChangeArrowheads="1"/>
          </p:cNvSpPr>
          <p:nvPr/>
        </p:nvSpPr>
        <p:spPr bwMode="auto">
          <a:xfrm>
            <a:off x="638175" y="1198563"/>
            <a:ext cx="645953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b="0">
                <a:solidFill>
                  <a:srgbClr val="0000FF"/>
                </a:solidFill>
              </a:rPr>
              <a:t>Substituting in for the powers, we have</a:t>
            </a:r>
          </a:p>
        </p:txBody>
      </p:sp>
      <p:sp>
        <p:nvSpPr>
          <p:cNvPr id="498703" name="Rectangle 15"/>
          <p:cNvSpPr>
            <a:spLocks noChangeArrowheads="1"/>
          </p:cNvSpPr>
          <p:nvPr/>
        </p:nvSpPr>
        <p:spPr bwMode="auto">
          <a:xfrm>
            <a:off x="0" y="284163"/>
            <a:ext cx="914400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20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CAD Formula for Radiation Efficiency (cont.)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0899B5C8-D97F-4E54-8613-09CC1FFAF380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293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294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295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296" name="Rectangle 7"/>
          <p:cNvSpPr>
            <a:spLocks noChangeArrowheads="1"/>
          </p:cNvSpPr>
          <p:nvPr/>
        </p:nvSpPr>
        <p:spPr bwMode="auto">
          <a:xfrm>
            <a:off x="609600" y="1665288"/>
            <a:ext cx="2316163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b="0">
                <a:solidFill>
                  <a:srgbClr val="0000FF"/>
                </a:solidFill>
              </a:rPr>
              <a:t>Simplifying, we have</a:t>
            </a:r>
          </a:p>
        </p:txBody>
      </p:sp>
      <p:graphicFrame>
        <p:nvGraphicFramePr>
          <p:cNvPr id="12290" name="Object 10"/>
          <p:cNvGraphicFramePr>
            <a:graphicFrameLocks noChangeAspect="1"/>
          </p:cNvGraphicFramePr>
          <p:nvPr/>
        </p:nvGraphicFramePr>
        <p:xfrm>
          <a:off x="2163194" y="2702256"/>
          <a:ext cx="4885254" cy="1444910"/>
        </p:xfrm>
        <a:graphic>
          <a:graphicData uri="http://schemas.openxmlformats.org/presentationml/2006/ole">
            <p:oleObj spid="_x0000_s12290" name="Equation" r:id="rId3" imgW="2349360" imgH="698400" progId="Equation.DSMT4">
              <p:embed/>
            </p:oleObj>
          </a:graphicData>
        </a:graphic>
      </p:graphicFrame>
      <p:sp>
        <p:nvSpPr>
          <p:cNvPr id="497678" name="Rectangle 14"/>
          <p:cNvSpPr>
            <a:spLocks noChangeArrowheads="1"/>
          </p:cNvSpPr>
          <p:nvPr/>
        </p:nvSpPr>
        <p:spPr bwMode="auto">
          <a:xfrm>
            <a:off x="0" y="284163"/>
            <a:ext cx="914400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20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CAD Formula for Radiation Efficiency (cont.)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0899B5C8-D97F-4E54-8613-09CC1FFAF380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931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2971800" y="341313"/>
            <a:ext cx="2643188" cy="47307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Overview</a:t>
            </a:r>
          </a:p>
        </p:txBody>
      </p:sp>
      <p:sp>
        <p:nvSpPr>
          <p:cNvPr id="103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31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3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33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34" name="Text Box 56"/>
          <p:cNvSpPr txBox="1">
            <a:spLocks noChangeArrowheads="1"/>
          </p:cNvSpPr>
          <p:nvPr/>
        </p:nvSpPr>
        <p:spPr bwMode="auto">
          <a:xfrm>
            <a:off x="552782" y="1207804"/>
            <a:ext cx="8222729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b="0" dirty="0">
                <a:solidFill>
                  <a:srgbClr val="0000FF"/>
                </a:solidFill>
              </a:rPr>
              <a:t>In this set of notes we use the SDI method to calculate the surface-wave power radiated from an infinitesimal dipole, and to obtain a CAD formula for it.</a:t>
            </a:r>
          </a:p>
          <a:p>
            <a:endParaRPr lang="en-US" sz="2400" b="0" dirty="0">
              <a:solidFill>
                <a:srgbClr val="0000FF"/>
              </a:solidFill>
            </a:endParaRPr>
          </a:p>
          <a:p>
            <a:r>
              <a:rPr lang="en-US" sz="2400" b="0" dirty="0">
                <a:solidFill>
                  <a:srgbClr val="0000FF"/>
                </a:solidFill>
              </a:rPr>
              <a:t>We then obtain a CAD formula for the </a:t>
            </a:r>
            <a:r>
              <a:rPr lang="en-US" sz="2400" b="0" dirty="0">
                <a:solidFill>
                  <a:srgbClr val="FF0000"/>
                </a:solidFill>
              </a:rPr>
              <a:t>surface-wave radiation efficiency of the dipole</a:t>
            </a:r>
            <a:r>
              <a:rPr lang="en-US" sz="2400" b="0" dirty="0">
                <a:solidFill>
                  <a:srgbClr val="0000FF"/>
                </a:solidFill>
              </a:rPr>
              <a:t>. (This appears in the CAD formula for </a:t>
            </a:r>
            <a:r>
              <a:rPr lang="en-US" sz="2400" b="0" i="1" dirty="0" err="1">
                <a:solidFill>
                  <a:srgbClr val="0000FF"/>
                </a:solidFill>
                <a:latin typeface="Times New Roman" pitchFamily="18" charset="0"/>
              </a:rPr>
              <a:t>Q</a:t>
            </a:r>
            <a:r>
              <a:rPr lang="en-US" sz="2400" b="0" i="1" baseline="-25000" dirty="0" err="1">
                <a:solidFill>
                  <a:srgbClr val="0000FF"/>
                </a:solidFill>
                <a:latin typeface="Times New Roman" pitchFamily="18" charset="0"/>
              </a:rPr>
              <a:t>sw</a:t>
            </a:r>
            <a:r>
              <a:rPr lang="en-US" sz="2400" b="0" dirty="0">
                <a:solidFill>
                  <a:srgbClr val="0000FF"/>
                </a:solidFill>
              </a:rPr>
              <a:t> of the patch.)</a:t>
            </a:r>
          </a:p>
        </p:txBody>
      </p:sp>
      <p:graphicFrame>
        <p:nvGraphicFramePr>
          <p:cNvPr id="1026" name="Object 57"/>
          <p:cNvGraphicFramePr>
            <a:graphicFrameLocks noChangeAspect="1"/>
          </p:cNvGraphicFramePr>
          <p:nvPr/>
        </p:nvGraphicFramePr>
        <p:xfrm>
          <a:off x="2001316" y="5332127"/>
          <a:ext cx="2374900" cy="1000125"/>
        </p:xfrm>
        <a:graphic>
          <a:graphicData uri="http://schemas.openxmlformats.org/presentationml/2006/ole">
            <p:oleObj spid="_x0000_s1026" name="Equation" r:id="rId3" imgW="1218960" imgH="507960" progId="Equation.DSMT4">
              <p:embed/>
            </p:oleObj>
          </a:graphicData>
        </a:graphic>
      </p:graphicFrame>
      <p:graphicFrame>
        <p:nvGraphicFramePr>
          <p:cNvPr id="1027" name="Object 58"/>
          <p:cNvGraphicFramePr>
            <a:graphicFrameLocks noChangeAspect="1"/>
          </p:cNvGraphicFramePr>
          <p:nvPr/>
        </p:nvGraphicFramePr>
        <p:xfrm>
          <a:off x="5134496" y="5555919"/>
          <a:ext cx="1236663" cy="500063"/>
        </p:xfrm>
        <a:graphic>
          <a:graphicData uri="http://schemas.openxmlformats.org/presentationml/2006/ole">
            <p:oleObj spid="_x0000_s1027" name="Equation" r:id="rId4" imgW="634680" imgH="253800" progId="Equation.DSMT4">
              <p:embed/>
            </p:oleObj>
          </a:graphicData>
        </a:graphic>
      </p:graphicFrame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0899B5C8-D97F-4E54-8613-09CC1FFAF380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664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42963" y="212725"/>
            <a:ext cx="7400925" cy="47307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Surface-Wave Power of Dipole</a:t>
            </a:r>
          </a:p>
        </p:txBody>
      </p:sp>
      <p:sp>
        <p:nvSpPr>
          <p:cNvPr id="205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57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58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59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050" name="Object 8"/>
          <p:cNvGraphicFramePr>
            <a:graphicFrameLocks noChangeAspect="1"/>
          </p:cNvGraphicFramePr>
          <p:nvPr/>
        </p:nvGraphicFramePr>
        <p:xfrm>
          <a:off x="2378336" y="1567171"/>
          <a:ext cx="4132262" cy="958850"/>
        </p:xfrm>
        <a:graphic>
          <a:graphicData uri="http://schemas.openxmlformats.org/presentationml/2006/ole">
            <p:oleObj spid="_x0000_s2050" name="Equation" r:id="rId3" imgW="2019240" imgH="469800" progId="Equation.DSMT4">
              <p:embed/>
            </p:oleObj>
          </a:graphicData>
        </a:graphic>
      </p:graphicFrame>
      <p:sp>
        <p:nvSpPr>
          <p:cNvPr id="2061" name="Rectangle 12"/>
          <p:cNvSpPr>
            <a:spLocks noChangeArrowheads="1"/>
          </p:cNvSpPr>
          <p:nvPr/>
        </p:nvSpPr>
        <p:spPr bwMode="auto">
          <a:xfrm>
            <a:off x="349250" y="996950"/>
            <a:ext cx="8274050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b="0">
                <a:solidFill>
                  <a:srgbClr val="0000FF"/>
                </a:solidFill>
              </a:rPr>
              <a:t>From Notes 22, we have the surface-wave power of a rectangular patch as</a:t>
            </a: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0899B5C8-D97F-4E54-8613-09CC1FFAF380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grpSp>
        <p:nvGrpSpPr>
          <p:cNvPr id="17" name="Group 16"/>
          <p:cNvGrpSpPr/>
          <p:nvPr/>
        </p:nvGrpSpPr>
        <p:grpSpPr>
          <a:xfrm>
            <a:off x="1029009" y="2828736"/>
            <a:ext cx="6808788" cy="3322638"/>
            <a:chOff x="988065" y="2214587"/>
            <a:chExt cx="6808788" cy="3322638"/>
          </a:xfrm>
        </p:grpSpPr>
        <p:sp>
          <p:nvSpPr>
            <p:cNvPr id="18" name="Line 10"/>
            <p:cNvSpPr>
              <a:spLocks noChangeShapeType="1"/>
            </p:cNvSpPr>
            <p:nvPr/>
          </p:nvSpPr>
          <p:spPr bwMode="auto">
            <a:xfrm flipH="1" flipV="1">
              <a:off x="4215453" y="2754337"/>
              <a:ext cx="0" cy="26939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Line 11"/>
            <p:cNvSpPr>
              <a:spLocks noChangeShapeType="1"/>
            </p:cNvSpPr>
            <p:nvPr/>
          </p:nvSpPr>
          <p:spPr bwMode="auto">
            <a:xfrm rot="5400000" flipH="1" flipV="1">
              <a:off x="3942403" y="1041425"/>
              <a:ext cx="0" cy="590867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20" name="Object 12"/>
            <p:cNvGraphicFramePr>
              <a:graphicFrameLocks noChangeAspect="1"/>
            </p:cNvGraphicFramePr>
            <p:nvPr/>
          </p:nvGraphicFramePr>
          <p:xfrm>
            <a:off x="7049140" y="3779862"/>
            <a:ext cx="747713" cy="495300"/>
          </p:xfrm>
          <a:graphic>
            <a:graphicData uri="http://schemas.openxmlformats.org/presentationml/2006/ole">
              <p:oleObj spid="_x0000_s2054" name="Equation" r:id="rId4" imgW="342720" imgH="228600" progId="Equation.DSMT4">
                <p:embed/>
              </p:oleObj>
            </a:graphicData>
          </a:graphic>
        </p:graphicFrame>
        <p:graphicFrame>
          <p:nvGraphicFramePr>
            <p:cNvPr id="21" name="Object 13"/>
            <p:cNvGraphicFramePr>
              <a:graphicFrameLocks noChangeAspect="1"/>
            </p:cNvGraphicFramePr>
            <p:nvPr/>
          </p:nvGraphicFramePr>
          <p:xfrm>
            <a:off x="3847153" y="2214587"/>
            <a:ext cx="735013" cy="488950"/>
          </p:xfrm>
          <a:graphic>
            <a:graphicData uri="http://schemas.openxmlformats.org/presentationml/2006/ole">
              <p:oleObj spid="_x0000_s2055" name="Equation" r:id="rId5" imgW="342720" imgH="228600" progId="Equation.DSMT4">
                <p:embed/>
              </p:oleObj>
            </a:graphicData>
          </a:graphic>
        </p:graphicFrame>
        <p:sp>
          <p:nvSpPr>
            <p:cNvPr id="22" name="Line 14"/>
            <p:cNvSpPr>
              <a:spLocks noChangeShapeType="1"/>
            </p:cNvSpPr>
            <p:nvPr/>
          </p:nvSpPr>
          <p:spPr bwMode="auto">
            <a:xfrm flipH="1">
              <a:off x="4952053" y="3905275"/>
              <a:ext cx="0" cy="184150"/>
            </a:xfrm>
            <a:prstGeom prst="line">
              <a:avLst/>
            </a:prstGeom>
            <a:noFill/>
            <a:ln w="28575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Line 15"/>
            <p:cNvSpPr>
              <a:spLocks noChangeShapeType="1"/>
            </p:cNvSpPr>
            <p:nvPr/>
          </p:nvSpPr>
          <p:spPr bwMode="auto">
            <a:xfrm flipH="1">
              <a:off x="6361753" y="3905275"/>
              <a:ext cx="0" cy="184150"/>
            </a:xfrm>
            <a:prstGeom prst="line">
              <a:avLst/>
            </a:prstGeom>
            <a:noFill/>
            <a:ln w="28575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24" name="Object 16"/>
            <p:cNvGraphicFramePr>
              <a:graphicFrameLocks noChangeAspect="1"/>
            </p:cNvGraphicFramePr>
            <p:nvPr/>
          </p:nvGraphicFramePr>
          <p:xfrm>
            <a:off x="5040953" y="4035450"/>
            <a:ext cx="358775" cy="495300"/>
          </p:xfrm>
          <a:graphic>
            <a:graphicData uri="http://schemas.openxmlformats.org/presentationml/2006/ole">
              <p:oleObj spid="_x0000_s2056" name="Equation" r:id="rId6" imgW="164880" imgH="228600" progId="Equation.DSMT4">
                <p:embed/>
              </p:oleObj>
            </a:graphicData>
          </a:graphic>
        </p:graphicFrame>
        <p:graphicFrame>
          <p:nvGraphicFramePr>
            <p:cNvPr id="25" name="Object 17"/>
            <p:cNvGraphicFramePr>
              <a:graphicFrameLocks noChangeAspect="1"/>
            </p:cNvGraphicFramePr>
            <p:nvPr/>
          </p:nvGraphicFramePr>
          <p:xfrm>
            <a:off x="6342703" y="4070375"/>
            <a:ext cx="331788" cy="495300"/>
          </p:xfrm>
          <a:graphic>
            <a:graphicData uri="http://schemas.openxmlformats.org/presentationml/2006/ole">
              <p:oleObj spid="_x0000_s2057" name="Equation" r:id="rId7" imgW="152280" imgH="228600" progId="Equation.DSMT4">
                <p:embed/>
              </p:oleObj>
            </a:graphicData>
          </a:graphic>
        </p:graphicFrame>
        <p:sp>
          <p:nvSpPr>
            <p:cNvPr id="26" name="Oval 18"/>
            <p:cNvSpPr>
              <a:spLocks noChangeArrowheads="1"/>
            </p:cNvSpPr>
            <p:nvPr/>
          </p:nvSpPr>
          <p:spPr bwMode="auto">
            <a:xfrm>
              <a:off x="4888553" y="3937025"/>
              <a:ext cx="127000" cy="120650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7" name="Group 19"/>
            <p:cNvGrpSpPr>
              <a:grpSpLocks/>
            </p:cNvGrpSpPr>
            <p:nvPr/>
          </p:nvGrpSpPr>
          <p:grpSpPr bwMode="auto">
            <a:xfrm flipH="1">
              <a:off x="4253553" y="4008462"/>
              <a:ext cx="674688" cy="1528763"/>
              <a:chOff x="584" y="2893"/>
              <a:chExt cx="425" cy="963"/>
            </a:xfrm>
          </p:grpSpPr>
          <p:sp>
            <p:nvSpPr>
              <p:cNvPr id="39" name="Freeform 20"/>
              <p:cNvSpPr>
                <a:spLocks/>
              </p:cNvSpPr>
              <p:nvPr/>
            </p:nvSpPr>
            <p:spPr bwMode="auto">
              <a:xfrm flipV="1">
                <a:off x="964" y="2904"/>
                <a:ext cx="45" cy="952"/>
              </a:xfrm>
              <a:custGeom>
                <a:avLst/>
                <a:gdLst>
                  <a:gd name="T0" fmla="*/ 468 w 549"/>
                  <a:gd name="T1" fmla="*/ 0 h 3008"/>
                  <a:gd name="T2" fmla="*/ 4 w 549"/>
                  <a:gd name="T3" fmla="*/ 232 h 3008"/>
                  <a:gd name="T4" fmla="*/ 492 w 549"/>
                  <a:gd name="T5" fmla="*/ 504 h 3008"/>
                  <a:gd name="T6" fmla="*/ 20 w 549"/>
                  <a:gd name="T7" fmla="*/ 752 h 3008"/>
                  <a:gd name="T8" fmla="*/ 548 w 549"/>
                  <a:gd name="T9" fmla="*/ 1096 h 3008"/>
                  <a:gd name="T10" fmla="*/ 28 w 549"/>
                  <a:gd name="T11" fmla="*/ 1392 h 3008"/>
                  <a:gd name="T12" fmla="*/ 532 w 549"/>
                  <a:gd name="T13" fmla="*/ 1672 h 3008"/>
                  <a:gd name="T14" fmla="*/ 36 w 549"/>
                  <a:gd name="T15" fmla="*/ 1984 h 3008"/>
                  <a:gd name="T16" fmla="*/ 540 w 549"/>
                  <a:gd name="T17" fmla="*/ 2264 h 3008"/>
                  <a:gd name="T18" fmla="*/ 44 w 549"/>
                  <a:gd name="T19" fmla="*/ 2504 h 3008"/>
                  <a:gd name="T20" fmla="*/ 484 w 549"/>
                  <a:gd name="T21" fmla="*/ 2816 h 3008"/>
                  <a:gd name="T22" fmla="*/ 76 w 549"/>
                  <a:gd name="T23" fmla="*/ 3008 h 3008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549"/>
                  <a:gd name="T37" fmla="*/ 0 h 3008"/>
                  <a:gd name="T38" fmla="*/ 549 w 549"/>
                  <a:gd name="T39" fmla="*/ 3008 h 3008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549" h="3008">
                    <a:moveTo>
                      <a:pt x="468" y="0"/>
                    </a:moveTo>
                    <a:cubicBezTo>
                      <a:pt x="234" y="74"/>
                      <a:pt x="0" y="148"/>
                      <a:pt x="4" y="232"/>
                    </a:cubicBezTo>
                    <a:cubicBezTo>
                      <a:pt x="8" y="316"/>
                      <a:pt x="489" y="417"/>
                      <a:pt x="492" y="504"/>
                    </a:cubicBezTo>
                    <a:cubicBezTo>
                      <a:pt x="495" y="591"/>
                      <a:pt x="11" y="653"/>
                      <a:pt x="20" y="752"/>
                    </a:cubicBezTo>
                    <a:cubicBezTo>
                      <a:pt x="29" y="851"/>
                      <a:pt x="547" y="989"/>
                      <a:pt x="548" y="1096"/>
                    </a:cubicBezTo>
                    <a:cubicBezTo>
                      <a:pt x="549" y="1203"/>
                      <a:pt x="31" y="1296"/>
                      <a:pt x="28" y="1392"/>
                    </a:cubicBezTo>
                    <a:cubicBezTo>
                      <a:pt x="25" y="1488"/>
                      <a:pt x="531" y="1573"/>
                      <a:pt x="532" y="1672"/>
                    </a:cubicBezTo>
                    <a:cubicBezTo>
                      <a:pt x="533" y="1771"/>
                      <a:pt x="35" y="1885"/>
                      <a:pt x="36" y="1984"/>
                    </a:cubicBezTo>
                    <a:cubicBezTo>
                      <a:pt x="37" y="2083"/>
                      <a:pt x="539" y="2177"/>
                      <a:pt x="540" y="2264"/>
                    </a:cubicBezTo>
                    <a:cubicBezTo>
                      <a:pt x="541" y="2351"/>
                      <a:pt x="53" y="2412"/>
                      <a:pt x="44" y="2504"/>
                    </a:cubicBezTo>
                    <a:cubicBezTo>
                      <a:pt x="35" y="2596"/>
                      <a:pt x="479" y="2732"/>
                      <a:pt x="484" y="2816"/>
                    </a:cubicBezTo>
                    <a:cubicBezTo>
                      <a:pt x="489" y="2900"/>
                      <a:pt x="144" y="2976"/>
                      <a:pt x="76" y="3008"/>
                    </a:cubicBezTo>
                  </a:path>
                </a:pathLst>
              </a:custGeom>
              <a:noFill/>
              <a:ln w="38100" cmpd="sng">
                <a:solidFill>
                  <a:srgbClr val="0066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" name="Freeform 21"/>
              <p:cNvSpPr>
                <a:spLocks/>
              </p:cNvSpPr>
              <p:nvPr/>
            </p:nvSpPr>
            <p:spPr bwMode="auto">
              <a:xfrm rot="5400000">
                <a:off x="753" y="2724"/>
                <a:ext cx="70" cy="408"/>
              </a:xfrm>
              <a:custGeom>
                <a:avLst/>
                <a:gdLst>
                  <a:gd name="T0" fmla="*/ 643 w 854"/>
                  <a:gd name="T1" fmla="*/ 0 h 1984"/>
                  <a:gd name="T2" fmla="*/ 19 w 854"/>
                  <a:gd name="T3" fmla="*/ 128 h 1984"/>
                  <a:gd name="T4" fmla="*/ 643 w 854"/>
                  <a:gd name="T5" fmla="*/ 504 h 1984"/>
                  <a:gd name="T6" fmla="*/ 3 w 854"/>
                  <a:gd name="T7" fmla="*/ 768 h 1984"/>
                  <a:gd name="T8" fmla="*/ 659 w 854"/>
                  <a:gd name="T9" fmla="*/ 1072 h 1984"/>
                  <a:gd name="T10" fmla="*/ 75 w 854"/>
                  <a:gd name="T11" fmla="*/ 1400 h 1984"/>
                  <a:gd name="T12" fmla="*/ 851 w 854"/>
                  <a:gd name="T13" fmla="*/ 1728 h 1984"/>
                  <a:gd name="T14" fmla="*/ 91 w 854"/>
                  <a:gd name="T15" fmla="*/ 1984 h 198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854"/>
                  <a:gd name="T25" fmla="*/ 0 h 1984"/>
                  <a:gd name="T26" fmla="*/ 854 w 854"/>
                  <a:gd name="T27" fmla="*/ 1984 h 1984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854" h="1984">
                    <a:moveTo>
                      <a:pt x="643" y="0"/>
                    </a:moveTo>
                    <a:cubicBezTo>
                      <a:pt x="331" y="22"/>
                      <a:pt x="19" y="44"/>
                      <a:pt x="19" y="128"/>
                    </a:cubicBezTo>
                    <a:cubicBezTo>
                      <a:pt x="19" y="212"/>
                      <a:pt x="646" y="397"/>
                      <a:pt x="643" y="504"/>
                    </a:cubicBezTo>
                    <a:cubicBezTo>
                      <a:pt x="640" y="611"/>
                      <a:pt x="0" y="673"/>
                      <a:pt x="3" y="768"/>
                    </a:cubicBezTo>
                    <a:cubicBezTo>
                      <a:pt x="6" y="863"/>
                      <a:pt x="647" y="967"/>
                      <a:pt x="659" y="1072"/>
                    </a:cubicBezTo>
                    <a:cubicBezTo>
                      <a:pt x="671" y="1177"/>
                      <a:pt x="43" y="1291"/>
                      <a:pt x="75" y="1400"/>
                    </a:cubicBezTo>
                    <a:cubicBezTo>
                      <a:pt x="107" y="1509"/>
                      <a:pt x="848" y="1631"/>
                      <a:pt x="851" y="1728"/>
                    </a:cubicBezTo>
                    <a:cubicBezTo>
                      <a:pt x="854" y="1825"/>
                      <a:pt x="472" y="1904"/>
                      <a:pt x="91" y="1984"/>
                    </a:cubicBezTo>
                  </a:path>
                </a:pathLst>
              </a:custGeom>
              <a:noFill/>
              <a:ln w="38100" cmpd="sng">
                <a:solidFill>
                  <a:srgbClr val="0066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aphicFrame>
          <p:nvGraphicFramePr>
            <p:cNvPr id="28" name="Object 22"/>
            <p:cNvGraphicFramePr>
              <a:graphicFrameLocks noChangeAspect="1"/>
            </p:cNvGraphicFramePr>
            <p:nvPr/>
          </p:nvGraphicFramePr>
          <p:xfrm>
            <a:off x="4832990" y="3055962"/>
            <a:ext cx="1187450" cy="430213"/>
          </p:xfrm>
          <a:graphic>
            <a:graphicData uri="http://schemas.openxmlformats.org/presentationml/2006/ole">
              <p:oleObj spid="_x0000_s2058" name="Equation" r:id="rId8" imgW="558720" imgH="203040" progId="Equation.DSMT4">
                <p:embed/>
              </p:oleObj>
            </a:graphicData>
          </a:graphic>
        </p:graphicFrame>
        <p:sp>
          <p:nvSpPr>
            <p:cNvPr id="30" name="Line 26"/>
            <p:cNvSpPr>
              <a:spLocks noChangeShapeType="1"/>
            </p:cNvSpPr>
            <p:nvPr/>
          </p:nvSpPr>
          <p:spPr bwMode="auto">
            <a:xfrm>
              <a:off x="5352103" y="3892575"/>
              <a:ext cx="114300" cy="18415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Line 27"/>
            <p:cNvSpPr>
              <a:spLocks noChangeShapeType="1"/>
            </p:cNvSpPr>
            <p:nvPr/>
          </p:nvSpPr>
          <p:spPr bwMode="auto">
            <a:xfrm flipH="1">
              <a:off x="5358453" y="3892575"/>
              <a:ext cx="101600" cy="19050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Arc 28"/>
            <p:cNvSpPr>
              <a:spLocks/>
            </p:cNvSpPr>
            <p:nvPr/>
          </p:nvSpPr>
          <p:spPr bwMode="auto">
            <a:xfrm>
              <a:off x="5183828" y="3705250"/>
              <a:ext cx="442913" cy="292100"/>
            </a:xfrm>
            <a:custGeom>
              <a:avLst/>
              <a:gdLst>
                <a:gd name="T0" fmla="*/ 0 w 43195"/>
                <a:gd name="T1" fmla="*/ 180 h 21600"/>
                <a:gd name="T2" fmla="*/ 279 w 43195"/>
                <a:gd name="T3" fmla="*/ 184 h 21600"/>
                <a:gd name="T4" fmla="*/ 139 w 43195"/>
                <a:gd name="T5" fmla="*/ 184 h 21600"/>
                <a:gd name="T6" fmla="*/ 0 60000 65536"/>
                <a:gd name="T7" fmla="*/ 0 60000 65536"/>
                <a:gd name="T8" fmla="*/ 0 60000 65536"/>
                <a:gd name="T9" fmla="*/ 0 w 43195"/>
                <a:gd name="T10" fmla="*/ 0 h 21600"/>
                <a:gd name="T11" fmla="*/ 43195 w 43195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195" h="21600" fill="none" extrusionOk="0">
                  <a:moveTo>
                    <a:pt x="0" y="21129"/>
                  </a:moveTo>
                  <a:cubicBezTo>
                    <a:pt x="256" y="9385"/>
                    <a:pt x="9849" y="-1"/>
                    <a:pt x="21595" y="0"/>
                  </a:cubicBezTo>
                  <a:cubicBezTo>
                    <a:pt x="33524" y="0"/>
                    <a:pt x="43195" y="9670"/>
                    <a:pt x="43195" y="21600"/>
                  </a:cubicBezTo>
                </a:path>
                <a:path w="43195" h="21600" stroke="0" extrusionOk="0">
                  <a:moveTo>
                    <a:pt x="0" y="21129"/>
                  </a:moveTo>
                  <a:cubicBezTo>
                    <a:pt x="256" y="9385"/>
                    <a:pt x="9849" y="-1"/>
                    <a:pt x="21595" y="0"/>
                  </a:cubicBezTo>
                  <a:cubicBezTo>
                    <a:pt x="33524" y="0"/>
                    <a:pt x="43195" y="9670"/>
                    <a:pt x="43195" y="21600"/>
                  </a:cubicBezTo>
                  <a:lnTo>
                    <a:pt x="21595" y="21600"/>
                  </a:lnTo>
                  <a:close/>
                </a:path>
              </a:pathLst>
            </a:cu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" name="Rectangle 33"/>
            <p:cNvSpPr>
              <a:spLocks noChangeArrowheads="1"/>
            </p:cNvSpPr>
            <p:nvPr/>
          </p:nvSpPr>
          <p:spPr bwMode="auto">
            <a:xfrm>
              <a:off x="6585590" y="5227662"/>
              <a:ext cx="1171575" cy="274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90000"/>
                </a:lnSpc>
                <a:spcBef>
                  <a:spcPct val="20000"/>
                </a:spcBef>
              </a:pPr>
              <a:r>
                <a:rPr lang="en-US" sz="2000" b="0">
                  <a:solidFill>
                    <a:srgbClr val="0000FF"/>
                  </a:solidFill>
                </a:rPr>
                <a:t>SW power</a:t>
              </a:r>
            </a:p>
          </p:txBody>
        </p:sp>
        <p:sp>
          <p:nvSpPr>
            <p:cNvPr id="36" name="Line 34"/>
            <p:cNvSpPr>
              <a:spLocks noChangeShapeType="1"/>
            </p:cNvSpPr>
            <p:nvPr/>
          </p:nvSpPr>
          <p:spPr bwMode="auto">
            <a:xfrm flipH="1" flipV="1">
              <a:off x="5663253" y="3932262"/>
              <a:ext cx="863600" cy="12573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" name="Line 36"/>
            <p:cNvSpPr>
              <a:spLocks noChangeShapeType="1"/>
            </p:cNvSpPr>
            <p:nvPr/>
          </p:nvSpPr>
          <p:spPr bwMode="auto">
            <a:xfrm flipV="1">
              <a:off x="5321940" y="3717950"/>
              <a:ext cx="177800" cy="1270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lg" len="med"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664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42963" y="212725"/>
            <a:ext cx="7400925" cy="47307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Surface-Wave Power of Dipole</a:t>
            </a:r>
          </a:p>
        </p:txBody>
      </p:sp>
      <p:sp>
        <p:nvSpPr>
          <p:cNvPr id="205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57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58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59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60" name="Rectangle 7"/>
          <p:cNvSpPr>
            <a:spLocks noChangeArrowheads="1"/>
          </p:cNvSpPr>
          <p:nvPr/>
        </p:nvSpPr>
        <p:spPr bwMode="auto">
          <a:xfrm>
            <a:off x="582613" y="5487988"/>
            <a:ext cx="735012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b="0">
                <a:solidFill>
                  <a:srgbClr val="0000FF"/>
                </a:solidFill>
              </a:rPr>
              <a:t>Hence</a:t>
            </a:r>
          </a:p>
        </p:txBody>
      </p:sp>
      <p:graphicFrame>
        <p:nvGraphicFramePr>
          <p:cNvPr id="2050" name="Object 8"/>
          <p:cNvGraphicFramePr>
            <a:graphicFrameLocks noChangeAspect="1"/>
          </p:cNvGraphicFramePr>
          <p:nvPr/>
        </p:nvGraphicFramePr>
        <p:xfrm>
          <a:off x="2473871" y="980317"/>
          <a:ext cx="4132262" cy="958850"/>
        </p:xfrm>
        <a:graphic>
          <a:graphicData uri="http://schemas.openxmlformats.org/presentationml/2006/ole">
            <p:oleObj spid="_x0000_s28674" name="Equation" r:id="rId3" imgW="2019240" imgH="469800" progId="Equation.DSMT4">
              <p:embed/>
            </p:oleObj>
          </a:graphicData>
        </a:graphic>
      </p:graphicFrame>
      <p:graphicFrame>
        <p:nvGraphicFramePr>
          <p:cNvPr id="2051" name="Object 9"/>
          <p:cNvGraphicFramePr>
            <a:graphicFrameLocks noChangeAspect="1"/>
          </p:cNvGraphicFramePr>
          <p:nvPr/>
        </p:nvGraphicFramePr>
        <p:xfrm>
          <a:off x="1346816" y="2444181"/>
          <a:ext cx="6373813" cy="965200"/>
        </p:xfrm>
        <a:graphic>
          <a:graphicData uri="http://schemas.openxmlformats.org/presentationml/2006/ole">
            <p:oleObj spid="_x0000_s28675" name="Equation" r:id="rId4" imgW="3708360" imgH="558720" progId="Equation.DSMT4">
              <p:embed/>
            </p:oleObj>
          </a:graphicData>
        </a:graphic>
      </p:graphicFrame>
      <p:graphicFrame>
        <p:nvGraphicFramePr>
          <p:cNvPr id="2052" name="Object 10"/>
          <p:cNvGraphicFramePr>
            <a:graphicFrameLocks noChangeAspect="1"/>
          </p:cNvGraphicFramePr>
          <p:nvPr/>
        </p:nvGraphicFramePr>
        <p:xfrm>
          <a:off x="2985472" y="4503382"/>
          <a:ext cx="2360612" cy="893763"/>
        </p:xfrm>
        <a:graphic>
          <a:graphicData uri="http://schemas.openxmlformats.org/presentationml/2006/ole">
            <p:oleObj spid="_x0000_s28676" name="Equation" r:id="rId5" imgW="1269720" imgH="482400" progId="Equation.DSMT4">
              <p:embed/>
            </p:oleObj>
          </a:graphicData>
        </a:graphic>
      </p:graphicFrame>
      <p:graphicFrame>
        <p:nvGraphicFramePr>
          <p:cNvPr id="2053" name="Object 11"/>
          <p:cNvGraphicFramePr>
            <a:graphicFrameLocks noChangeAspect="1"/>
          </p:cNvGraphicFramePr>
          <p:nvPr/>
        </p:nvGraphicFramePr>
        <p:xfrm>
          <a:off x="1486540" y="5700381"/>
          <a:ext cx="6143625" cy="762000"/>
        </p:xfrm>
        <a:graphic>
          <a:graphicData uri="http://schemas.openxmlformats.org/presentationml/2006/ole">
            <p:oleObj spid="_x0000_s28677" name="Equation" r:id="rId6" imgW="3149280" imgH="393480" progId="Equation.DSMT4">
              <p:embed/>
            </p:oleObj>
          </a:graphicData>
        </a:graphic>
      </p:graphicFrame>
      <p:sp>
        <p:nvSpPr>
          <p:cNvPr id="2062" name="Rectangle 13"/>
          <p:cNvSpPr>
            <a:spLocks noChangeArrowheads="1"/>
          </p:cNvSpPr>
          <p:nvPr/>
        </p:nvSpPr>
        <p:spPr bwMode="auto">
          <a:xfrm>
            <a:off x="822871" y="2137178"/>
            <a:ext cx="6921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b="0" dirty="0">
                <a:solidFill>
                  <a:srgbClr val="0000FF"/>
                </a:solidFill>
              </a:rPr>
              <a:t>where</a:t>
            </a:r>
          </a:p>
        </p:txBody>
      </p:sp>
      <p:sp>
        <p:nvSpPr>
          <p:cNvPr id="2063" name="Rectangle 14"/>
          <p:cNvSpPr>
            <a:spLocks noChangeArrowheads="1"/>
          </p:cNvSpPr>
          <p:nvPr/>
        </p:nvSpPr>
        <p:spPr bwMode="auto">
          <a:xfrm>
            <a:off x="392113" y="4011613"/>
            <a:ext cx="5421312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b="0">
                <a:solidFill>
                  <a:srgbClr val="0000FF"/>
                </a:solidFill>
              </a:rPr>
              <a:t>For a unit-amplitude infinitesimal dipole we have</a:t>
            </a: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0899B5C8-D97F-4E54-8613-09CC1FFAF380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7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7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8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81" name="Rectangle 7"/>
          <p:cNvSpPr>
            <a:spLocks noChangeArrowheads="1"/>
          </p:cNvSpPr>
          <p:nvPr/>
        </p:nvSpPr>
        <p:spPr bwMode="auto">
          <a:xfrm>
            <a:off x="422275" y="3816350"/>
            <a:ext cx="833596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b="0">
                <a:solidFill>
                  <a:srgbClr val="0000FF"/>
                </a:solidFill>
              </a:rPr>
              <a:t>Hence, integrating in the spectral angle, the surface-wave power becomes</a:t>
            </a:r>
          </a:p>
        </p:txBody>
      </p:sp>
      <p:graphicFrame>
        <p:nvGraphicFramePr>
          <p:cNvPr id="3074" name="Object 12"/>
          <p:cNvGraphicFramePr>
            <a:graphicFrameLocks noChangeAspect="1"/>
          </p:cNvGraphicFramePr>
          <p:nvPr/>
        </p:nvGraphicFramePr>
        <p:xfrm>
          <a:off x="1425575" y="2084388"/>
          <a:ext cx="6121400" cy="806450"/>
        </p:xfrm>
        <a:graphic>
          <a:graphicData uri="http://schemas.openxmlformats.org/presentationml/2006/ole">
            <p:oleObj spid="_x0000_s3074" name="Equation" r:id="rId3" imgW="3060360" imgH="406080" progId="Equation.DSMT4">
              <p:embed/>
            </p:oleObj>
          </a:graphicData>
        </a:graphic>
      </p:graphicFrame>
      <p:graphicFrame>
        <p:nvGraphicFramePr>
          <p:cNvPr id="3075" name="Object 13"/>
          <p:cNvGraphicFramePr>
            <a:graphicFrameLocks noChangeAspect="1"/>
          </p:cNvGraphicFramePr>
          <p:nvPr/>
        </p:nvGraphicFramePr>
        <p:xfrm>
          <a:off x="1868795" y="4291795"/>
          <a:ext cx="5403850" cy="842963"/>
        </p:xfrm>
        <a:graphic>
          <a:graphicData uri="http://schemas.openxmlformats.org/presentationml/2006/ole">
            <p:oleObj spid="_x0000_s3075" name="Equation" r:id="rId4" imgW="2743200" imgH="431640" progId="Equation.DSMT4">
              <p:embed/>
            </p:oleObj>
          </a:graphicData>
        </a:graphic>
      </p:graphicFrame>
      <p:sp>
        <p:nvSpPr>
          <p:cNvPr id="3082" name="Rectangle 14"/>
          <p:cNvSpPr>
            <a:spLocks noChangeArrowheads="1"/>
          </p:cNvSpPr>
          <p:nvPr/>
        </p:nvSpPr>
        <p:spPr bwMode="auto">
          <a:xfrm>
            <a:off x="517525" y="1211263"/>
            <a:ext cx="7815263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b="0">
                <a:solidFill>
                  <a:srgbClr val="0000FF"/>
                </a:solidFill>
              </a:rPr>
              <a:t>At the TM</a:t>
            </a:r>
            <a:r>
              <a:rPr lang="en-US" sz="2000" b="0" baseline="-25000">
                <a:solidFill>
                  <a:srgbClr val="0000FF"/>
                </a:solidFill>
              </a:rPr>
              <a:t>0</a:t>
            </a:r>
            <a:r>
              <a:rPr lang="en-US" sz="2000" b="0">
                <a:solidFill>
                  <a:srgbClr val="0000FF"/>
                </a:solidFill>
              </a:rPr>
              <a:t> surface-wave pole, only the TM voltage function is infinite and has a residue. Therefore, the residue may be written as</a:t>
            </a:r>
          </a:p>
        </p:txBody>
      </p:sp>
      <p:sp>
        <p:nvSpPr>
          <p:cNvPr id="487439" name="Rectangle 15"/>
          <p:cNvSpPr>
            <a:spLocks noChangeArrowheads="1"/>
          </p:cNvSpPr>
          <p:nvPr/>
        </p:nvSpPr>
        <p:spPr bwMode="auto">
          <a:xfrm>
            <a:off x="313045" y="260706"/>
            <a:ext cx="8472488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Surface-Wave Power of Dipole (cont.)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0899B5C8-D97F-4E54-8613-09CC1FFAF380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graphicFrame>
        <p:nvGraphicFramePr>
          <p:cNvPr id="3076" name="Object 12"/>
          <p:cNvGraphicFramePr>
            <a:graphicFrameLocks noChangeAspect="1"/>
          </p:cNvGraphicFramePr>
          <p:nvPr/>
        </p:nvGraphicFramePr>
        <p:xfrm>
          <a:off x="3942806" y="5532668"/>
          <a:ext cx="1734663" cy="791315"/>
        </p:xfrm>
        <a:graphic>
          <a:graphicData uri="http://schemas.openxmlformats.org/presentationml/2006/ole">
            <p:oleObj spid="_x0000_s3076" name="Equation" r:id="rId5" imgW="1104840" imgH="507960" progId="Equation.DSMT4">
              <p:embed/>
            </p:oleObj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3111689" y="5732060"/>
            <a:ext cx="7745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Note: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3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1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10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10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107" name="Rectangle 7"/>
          <p:cNvSpPr>
            <a:spLocks noChangeArrowheads="1"/>
          </p:cNvSpPr>
          <p:nvPr/>
        </p:nvSpPr>
        <p:spPr bwMode="auto">
          <a:xfrm>
            <a:off x="1897300" y="2738390"/>
            <a:ext cx="12001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b="0">
                <a:solidFill>
                  <a:srgbClr val="0000FF"/>
                </a:solidFill>
              </a:rPr>
              <a:t>Recall that</a:t>
            </a:r>
          </a:p>
        </p:txBody>
      </p:sp>
      <p:graphicFrame>
        <p:nvGraphicFramePr>
          <p:cNvPr id="4098" name="Object 10"/>
          <p:cNvGraphicFramePr>
            <a:graphicFrameLocks noChangeAspect="1"/>
          </p:cNvGraphicFramePr>
          <p:nvPr/>
        </p:nvGraphicFramePr>
        <p:xfrm>
          <a:off x="2130733" y="1353143"/>
          <a:ext cx="4622800" cy="781050"/>
        </p:xfrm>
        <a:graphic>
          <a:graphicData uri="http://schemas.openxmlformats.org/presentationml/2006/ole">
            <p:oleObj spid="_x0000_s4098" name="Equation" r:id="rId3" imgW="2311200" imgH="393480" progId="Equation.DSMT4">
              <p:embed/>
            </p:oleObj>
          </a:graphicData>
        </a:graphic>
      </p:graphicFrame>
      <p:graphicFrame>
        <p:nvGraphicFramePr>
          <p:cNvPr id="4099" name="Object 11"/>
          <p:cNvGraphicFramePr>
            <a:graphicFrameLocks noChangeAspect="1"/>
          </p:cNvGraphicFramePr>
          <p:nvPr/>
        </p:nvGraphicFramePr>
        <p:xfrm>
          <a:off x="3535600" y="2528840"/>
          <a:ext cx="2022475" cy="717550"/>
        </p:xfrm>
        <a:graphic>
          <a:graphicData uri="http://schemas.openxmlformats.org/presentationml/2006/ole">
            <p:oleObj spid="_x0000_s4099" name="Equation" r:id="rId4" imgW="1218960" imgH="431640" progId="Equation.DSMT4">
              <p:embed/>
            </p:oleObj>
          </a:graphicData>
        </a:graphic>
      </p:graphicFrame>
      <p:graphicFrame>
        <p:nvGraphicFramePr>
          <p:cNvPr id="4100" name="Object 12"/>
          <p:cNvGraphicFramePr>
            <a:graphicFrameLocks noChangeAspect="1"/>
          </p:cNvGraphicFramePr>
          <p:nvPr/>
        </p:nvGraphicFramePr>
        <p:xfrm>
          <a:off x="2870200" y="3676650"/>
          <a:ext cx="3405188" cy="1331913"/>
        </p:xfrm>
        <a:graphic>
          <a:graphicData uri="http://schemas.openxmlformats.org/presentationml/2006/ole">
            <p:oleObj spid="_x0000_s4100" name="Equation" r:id="rId5" imgW="1930320" imgH="749160" progId="Equation.DSMT4">
              <p:embed/>
            </p:oleObj>
          </a:graphicData>
        </a:graphic>
      </p:graphicFrame>
      <p:graphicFrame>
        <p:nvGraphicFramePr>
          <p:cNvPr id="4101" name="Object 13"/>
          <p:cNvGraphicFramePr>
            <a:graphicFrameLocks noChangeAspect="1"/>
          </p:cNvGraphicFramePr>
          <p:nvPr/>
        </p:nvGraphicFramePr>
        <p:xfrm>
          <a:off x="2670175" y="5478463"/>
          <a:ext cx="3803650" cy="774700"/>
        </p:xfrm>
        <a:graphic>
          <a:graphicData uri="http://schemas.openxmlformats.org/presentationml/2006/ole">
            <p:oleObj spid="_x0000_s4101" name="Equation" r:id="rId6" imgW="2387520" imgH="482400" progId="Equation.DSMT4">
              <p:embed/>
            </p:oleObj>
          </a:graphicData>
        </a:graphic>
      </p:graphicFrame>
      <p:sp>
        <p:nvSpPr>
          <p:cNvPr id="4108" name="Rectangle 14"/>
          <p:cNvSpPr>
            <a:spLocks noChangeArrowheads="1"/>
          </p:cNvSpPr>
          <p:nvPr/>
        </p:nvSpPr>
        <p:spPr bwMode="auto">
          <a:xfrm>
            <a:off x="1559446" y="1000149"/>
            <a:ext cx="22542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b="0">
                <a:solidFill>
                  <a:srgbClr val="0000FF"/>
                </a:solidFill>
              </a:rPr>
              <a:t>or</a:t>
            </a:r>
          </a:p>
        </p:txBody>
      </p:sp>
      <p:sp>
        <p:nvSpPr>
          <p:cNvPr id="4109" name="Rectangle 15"/>
          <p:cNvSpPr>
            <a:spLocks noChangeArrowheads="1"/>
          </p:cNvSpPr>
          <p:nvPr/>
        </p:nvSpPr>
        <p:spPr bwMode="auto">
          <a:xfrm>
            <a:off x="1855788" y="3892550"/>
            <a:ext cx="8032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b="0">
                <a:solidFill>
                  <a:srgbClr val="0000FF"/>
                </a:solidFill>
              </a:rPr>
              <a:t>So that</a:t>
            </a:r>
          </a:p>
        </p:txBody>
      </p:sp>
      <p:sp>
        <p:nvSpPr>
          <p:cNvPr id="4110" name="Rectangle 16"/>
          <p:cNvSpPr>
            <a:spLocks noChangeArrowheads="1"/>
          </p:cNvSpPr>
          <p:nvPr/>
        </p:nvSpPr>
        <p:spPr bwMode="auto">
          <a:xfrm>
            <a:off x="617538" y="5254625"/>
            <a:ext cx="17621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b="0">
                <a:solidFill>
                  <a:srgbClr val="0000FF"/>
                </a:solidFill>
              </a:rPr>
              <a:t>Next, recall that</a:t>
            </a:r>
          </a:p>
        </p:txBody>
      </p:sp>
      <p:sp>
        <p:nvSpPr>
          <p:cNvPr id="488465" name="Rectangle 17"/>
          <p:cNvSpPr>
            <a:spLocks noChangeArrowheads="1"/>
          </p:cNvSpPr>
          <p:nvPr/>
        </p:nvSpPr>
        <p:spPr bwMode="auto">
          <a:xfrm>
            <a:off x="353989" y="219762"/>
            <a:ext cx="8472488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Surface-Wave Power of Dipole (cont.)</a:t>
            </a: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0899B5C8-D97F-4E54-8613-09CC1FFAF380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127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128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129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130" name="Rectangle 7"/>
          <p:cNvSpPr>
            <a:spLocks noChangeArrowheads="1"/>
          </p:cNvSpPr>
          <p:nvPr/>
        </p:nvSpPr>
        <p:spPr bwMode="auto">
          <a:xfrm>
            <a:off x="496888" y="1052513"/>
            <a:ext cx="34988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b="0">
                <a:solidFill>
                  <a:srgbClr val="0000FF"/>
                </a:solidFill>
              </a:rPr>
              <a:t>Taking the derivative, we have:</a:t>
            </a:r>
          </a:p>
        </p:txBody>
      </p:sp>
      <p:graphicFrame>
        <p:nvGraphicFramePr>
          <p:cNvPr id="5122" name="Object 12"/>
          <p:cNvGraphicFramePr>
            <a:graphicFrameLocks noChangeAspect="1"/>
          </p:cNvGraphicFramePr>
          <p:nvPr/>
        </p:nvGraphicFramePr>
        <p:xfrm>
          <a:off x="1260475" y="1733550"/>
          <a:ext cx="6567488" cy="1809750"/>
        </p:xfrm>
        <a:graphic>
          <a:graphicData uri="http://schemas.openxmlformats.org/presentationml/2006/ole">
            <p:oleObj spid="_x0000_s5122" name="Equation" r:id="rId3" imgW="3670200" imgH="1015920" progId="Equation.DSMT4">
              <p:embed/>
            </p:oleObj>
          </a:graphicData>
        </a:graphic>
      </p:graphicFrame>
      <p:graphicFrame>
        <p:nvGraphicFramePr>
          <p:cNvPr id="5123" name="Object 13"/>
          <p:cNvGraphicFramePr>
            <a:graphicFrameLocks noChangeAspect="1"/>
          </p:cNvGraphicFramePr>
          <p:nvPr/>
        </p:nvGraphicFramePr>
        <p:xfrm>
          <a:off x="5244199" y="4776717"/>
          <a:ext cx="1300727" cy="1639722"/>
        </p:xfrm>
        <a:graphic>
          <a:graphicData uri="http://schemas.openxmlformats.org/presentationml/2006/ole">
            <p:oleObj spid="_x0000_s5123" name="Equation" r:id="rId4" imgW="711000" imgH="888840" progId="Equation.DSMT4">
              <p:embed/>
            </p:oleObj>
          </a:graphicData>
        </a:graphic>
      </p:graphicFrame>
      <p:sp>
        <p:nvSpPr>
          <p:cNvPr id="5131" name="Rectangle 14"/>
          <p:cNvSpPr>
            <a:spLocks noChangeArrowheads="1"/>
          </p:cNvSpPr>
          <p:nvPr/>
        </p:nvSpPr>
        <p:spPr bwMode="auto">
          <a:xfrm>
            <a:off x="2120900" y="4333875"/>
            <a:ext cx="6921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b="0">
                <a:solidFill>
                  <a:srgbClr val="0000FF"/>
                </a:solidFill>
              </a:rPr>
              <a:t>where</a:t>
            </a:r>
          </a:p>
        </p:txBody>
      </p:sp>
      <p:graphicFrame>
        <p:nvGraphicFramePr>
          <p:cNvPr id="5124" name="Object 15"/>
          <p:cNvGraphicFramePr>
            <a:graphicFrameLocks noChangeAspect="1"/>
          </p:cNvGraphicFramePr>
          <p:nvPr/>
        </p:nvGraphicFramePr>
        <p:xfrm>
          <a:off x="2645343" y="4981433"/>
          <a:ext cx="1780187" cy="1094640"/>
        </p:xfrm>
        <a:graphic>
          <a:graphicData uri="http://schemas.openxmlformats.org/presentationml/2006/ole">
            <p:oleObj spid="_x0000_s5124" name="Equation" r:id="rId5" imgW="1041120" imgH="634680" progId="Equation.DSMT4">
              <p:embed/>
            </p:oleObj>
          </a:graphicData>
        </a:graphic>
      </p:graphicFrame>
      <p:sp>
        <p:nvSpPr>
          <p:cNvPr id="489488" name="Rectangle 16"/>
          <p:cNvSpPr>
            <a:spLocks noChangeArrowheads="1"/>
          </p:cNvSpPr>
          <p:nvPr/>
        </p:nvSpPr>
        <p:spPr bwMode="auto">
          <a:xfrm>
            <a:off x="285750" y="212725"/>
            <a:ext cx="8472488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Surface-Wave Power of Dipole (cont.)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0899B5C8-D97F-4E54-8613-09CC1FFAF380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57225" y="269875"/>
            <a:ext cx="7986713" cy="473075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b="1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CAD Formula for Surface-Wave Power</a:t>
            </a:r>
          </a:p>
        </p:txBody>
      </p:sp>
      <p:sp>
        <p:nvSpPr>
          <p:cNvPr id="6152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153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154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155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156" name="Rectangle 7"/>
          <p:cNvSpPr>
            <a:spLocks noChangeArrowheads="1"/>
          </p:cNvSpPr>
          <p:nvPr/>
        </p:nvSpPr>
        <p:spPr bwMode="auto">
          <a:xfrm>
            <a:off x="382588" y="2238375"/>
            <a:ext cx="69913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b="0">
                <a:solidFill>
                  <a:srgbClr val="0000FF"/>
                </a:solidFill>
              </a:rPr>
              <a:t>Examine the behavior of the three terms in the previous result:</a:t>
            </a:r>
          </a:p>
        </p:txBody>
      </p:sp>
      <p:graphicFrame>
        <p:nvGraphicFramePr>
          <p:cNvPr id="6146" name="Object 10"/>
          <p:cNvGraphicFramePr>
            <a:graphicFrameLocks noChangeAspect="1"/>
          </p:cNvGraphicFramePr>
          <p:nvPr/>
        </p:nvGraphicFramePr>
        <p:xfrm>
          <a:off x="4921250" y="1392238"/>
          <a:ext cx="3273425" cy="450850"/>
        </p:xfrm>
        <a:graphic>
          <a:graphicData uri="http://schemas.openxmlformats.org/presentationml/2006/ole">
            <p:oleObj spid="_x0000_s6146" name="Equation" r:id="rId3" imgW="1752480" imgH="241200" progId="Equation.DSMT4">
              <p:embed/>
            </p:oleObj>
          </a:graphicData>
        </a:graphic>
      </p:graphicFrame>
      <p:graphicFrame>
        <p:nvGraphicFramePr>
          <p:cNvPr id="6147" name="Object 11"/>
          <p:cNvGraphicFramePr>
            <a:graphicFrameLocks noChangeAspect="1"/>
          </p:cNvGraphicFramePr>
          <p:nvPr/>
        </p:nvGraphicFramePr>
        <p:xfrm>
          <a:off x="3799811" y="2706972"/>
          <a:ext cx="1504950" cy="2228850"/>
        </p:xfrm>
        <a:graphic>
          <a:graphicData uri="http://schemas.openxmlformats.org/presentationml/2006/ole">
            <p:oleObj spid="_x0000_s6147" name="Equation" r:id="rId4" imgW="850680" imgH="1257120" progId="Equation.DSMT4">
              <p:embed/>
            </p:oleObj>
          </a:graphicData>
        </a:graphic>
      </p:graphicFrame>
      <p:graphicFrame>
        <p:nvGraphicFramePr>
          <p:cNvPr id="6148" name="Object 12"/>
          <p:cNvGraphicFramePr>
            <a:graphicFrameLocks noChangeAspect="1"/>
          </p:cNvGraphicFramePr>
          <p:nvPr/>
        </p:nvGraphicFramePr>
        <p:xfrm>
          <a:off x="1303338" y="5989638"/>
          <a:ext cx="3738562" cy="538162"/>
        </p:xfrm>
        <a:graphic>
          <a:graphicData uri="http://schemas.openxmlformats.org/presentationml/2006/ole">
            <p:oleObj spid="_x0000_s6148" name="Equation" r:id="rId5" imgW="2133360" imgH="304560" progId="Equation.DSMT4">
              <p:embed/>
            </p:oleObj>
          </a:graphicData>
        </a:graphic>
      </p:graphicFrame>
      <p:sp>
        <p:nvSpPr>
          <p:cNvPr id="6157" name="Rectangle 13"/>
          <p:cNvSpPr>
            <a:spLocks noChangeArrowheads="1"/>
          </p:cNvSpPr>
          <p:nvPr/>
        </p:nvSpPr>
        <p:spPr bwMode="auto">
          <a:xfrm>
            <a:off x="563563" y="1462088"/>
            <a:ext cx="4116387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b="0">
                <a:solidFill>
                  <a:srgbClr val="0000FF"/>
                </a:solidFill>
              </a:rPr>
              <a:t>To simplify, assume a thin substrate:</a:t>
            </a:r>
          </a:p>
        </p:txBody>
      </p:sp>
      <p:graphicFrame>
        <p:nvGraphicFramePr>
          <p:cNvPr id="6149" name="Object 14"/>
          <p:cNvGraphicFramePr>
            <a:graphicFrameLocks noChangeAspect="1"/>
          </p:cNvGraphicFramePr>
          <p:nvPr/>
        </p:nvGraphicFramePr>
        <p:xfrm>
          <a:off x="6150758" y="5181718"/>
          <a:ext cx="1897062" cy="887412"/>
        </p:xfrm>
        <a:graphic>
          <a:graphicData uri="http://schemas.openxmlformats.org/presentationml/2006/ole">
            <p:oleObj spid="_x0000_s6149" name="Equation" r:id="rId6" imgW="1040948" imgH="482391" progId="Equation.3">
              <p:embed/>
            </p:oleObj>
          </a:graphicData>
        </a:graphic>
      </p:graphicFrame>
      <p:sp>
        <p:nvSpPr>
          <p:cNvPr id="6158" name="Rectangle 15"/>
          <p:cNvSpPr>
            <a:spLocks noChangeArrowheads="1"/>
          </p:cNvSpPr>
          <p:nvPr/>
        </p:nvSpPr>
        <p:spPr bwMode="auto">
          <a:xfrm>
            <a:off x="591806" y="4802330"/>
            <a:ext cx="1747837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b="0" dirty="0">
                <a:solidFill>
                  <a:srgbClr val="0000FF"/>
                </a:solidFill>
              </a:rPr>
              <a:t>From Notes 21:</a:t>
            </a:r>
          </a:p>
        </p:txBody>
      </p:sp>
      <p:sp>
        <p:nvSpPr>
          <p:cNvPr id="6159" name="Rectangle 16"/>
          <p:cNvSpPr>
            <a:spLocks noChangeArrowheads="1"/>
          </p:cNvSpPr>
          <p:nvPr/>
        </p:nvSpPr>
        <p:spPr bwMode="auto">
          <a:xfrm>
            <a:off x="6719414" y="4829531"/>
            <a:ext cx="6921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b="0" dirty="0">
                <a:solidFill>
                  <a:srgbClr val="0000FF"/>
                </a:solidFill>
              </a:rPr>
              <a:t>where</a:t>
            </a: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0899B5C8-D97F-4E54-8613-09CC1FFAF380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graphicFrame>
        <p:nvGraphicFramePr>
          <p:cNvPr id="2" name="Object 18"/>
          <p:cNvGraphicFramePr>
            <a:graphicFrameLocks noChangeAspect="1"/>
          </p:cNvGraphicFramePr>
          <p:nvPr/>
        </p:nvGraphicFramePr>
        <p:xfrm>
          <a:off x="2008047" y="5316580"/>
          <a:ext cx="1649553" cy="405742"/>
        </p:xfrm>
        <a:graphic>
          <a:graphicData uri="http://schemas.openxmlformats.org/presentationml/2006/ole">
            <p:oleObj spid="_x0000_s6150" name="Equation" r:id="rId7" imgW="1041120" imgH="2538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3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17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17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17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177" name="Rectangle 7"/>
          <p:cNvSpPr>
            <a:spLocks noChangeArrowheads="1"/>
          </p:cNvSpPr>
          <p:nvPr/>
        </p:nvSpPr>
        <p:spPr bwMode="auto">
          <a:xfrm>
            <a:off x="525463" y="923925"/>
            <a:ext cx="22987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b="0">
                <a:solidFill>
                  <a:srgbClr val="0000FF"/>
                </a:solidFill>
              </a:rPr>
              <a:t>Hence, keep Term1:</a:t>
            </a:r>
          </a:p>
        </p:txBody>
      </p:sp>
      <p:graphicFrame>
        <p:nvGraphicFramePr>
          <p:cNvPr id="7170" name="Object 11"/>
          <p:cNvGraphicFramePr>
            <a:graphicFrameLocks noChangeAspect="1"/>
          </p:cNvGraphicFramePr>
          <p:nvPr/>
        </p:nvGraphicFramePr>
        <p:xfrm>
          <a:off x="2399353" y="1288079"/>
          <a:ext cx="4837113" cy="1009650"/>
        </p:xfrm>
        <a:graphic>
          <a:graphicData uri="http://schemas.openxmlformats.org/presentationml/2006/ole">
            <p:oleObj spid="_x0000_s7170" name="Equation" r:id="rId3" imgW="2323800" imgH="482400" progId="Equation.DSMT4">
              <p:embed/>
            </p:oleObj>
          </a:graphicData>
        </a:graphic>
      </p:graphicFrame>
      <p:graphicFrame>
        <p:nvGraphicFramePr>
          <p:cNvPr id="7171" name="Object 12"/>
          <p:cNvGraphicFramePr>
            <a:graphicFrameLocks noChangeAspect="1"/>
          </p:cNvGraphicFramePr>
          <p:nvPr/>
        </p:nvGraphicFramePr>
        <p:xfrm>
          <a:off x="2098012" y="2982963"/>
          <a:ext cx="4643982" cy="3548343"/>
        </p:xfrm>
        <a:graphic>
          <a:graphicData uri="http://schemas.openxmlformats.org/presentationml/2006/ole">
            <p:oleObj spid="_x0000_s7171" name="Equation" r:id="rId4" imgW="2857320" imgH="2184120" progId="Equation.DSMT4">
              <p:embed/>
            </p:oleObj>
          </a:graphicData>
        </a:graphic>
      </p:graphicFrame>
      <p:sp>
        <p:nvSpPr>
          <p:cNvPr id="7178" name="Rectangle 13"/>
          <p:cNvSpPr>
            <a:spLocks noChangeArrowheads="1"/>
          </p:cNvSpPr>
          <p:nvPr/>
        </p:nvSpPr>
        <p:spPr bwMode="auto">
          <a:xfrm>
            <a:off x="520700" y="2533650"/>
            <a:ext cx="15652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b="0">
                <a:solidFill>
                  <a:srgbClr val="0000FF"/>
                </a:solidFill>
              </a:rPr>
              <a:t>We then have</a:t>
            </a:r>
          </a:p>
        </p:txBody>
      </p:sp>
      <p:sp>
        <p:nvSpPr>
          <p:cNvPr id="492558" name="Rectangle 14"/>
          <p:cNvSpPr>
            <a:spLocks noChangeArrowheads="1"/>
          </p:cNvSpPr>
          <p:nvPr/>
        </p:nvSpPr>
        <p:spPr bwMode="auto">
          <a:xfrm>
            <a:off x="185738" y="155575"/>
            <a:ext cx="8729662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280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CAD Formula for Surface-Wave Power (cont.)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0899B5C8-D97F-4E54-8613-09CC1FFAF380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2413</TotalTime>
  <Words>326</Words>
  <Application>Microsoft Office PowerPoint</Application>
  <PresentationFormat>On-screen Show (4:3)</PresentationFormat>
  <Paragraphs>77</Paragraphs>
  <Slides>14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Default Design</vt:lpstr>
      <vt:lpstr>Equation</vt:lpstr>
      <vt:lpstr>MathType 6.0 Equation</vt:lpstr>
      <vt:lpstr>Slide 1</vt:lpstr>
      <vt:lpstr>Overview</vt:lpstr>
      <vt:lpstr>Surface-Wave Power of Dipole</vt:lpstr>
      <vt:lpstr>Surface-Wave Power of Dipole</vt:lpstr>
      <vt:lpstr>Slide 5</vt:lpstr>
      <vt:lpstr>Slide 6</vt:lpstr>
      <vt:lpstr>Slide 7</vt:lpstr>
      <vt:lpstr>CAD Formula for Surface-Wave Power</vt:lpstr>
      <vt:lpstr>Slide 9</vt:lpstr>
      <vt:lpstr>Slide 10</vt:lpstr>
      <vt:lpstr>Slide 11</vt:lpstr>
      <vt:lpstr>CAD Formula for Radiation Efficiency</vt:lpstr>
      <vt:lpstr>Slide 13</vt:lpstr>
      <vt:lpstr>Slide 14</vt:lpstr>
    </vt:vector>
  </TitlesOfParts>
  <Company>University of Houston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Notes 6</dc:title>
  <dc:creator>lgiles</dc:creator>
  <cp:lastModifiedBy>Reviewer</cp:lastModifiedBy>
  <cp:revision>264</cp:revision>
  <dcterms:created xsi:type="dcterms:W3CDTF">2006-06-22T19:04:50Z</dcterms:created>
  <dcterms:modified xsi:type="dcterms:W3CDTF">2015-03-24T19:01:58Z</dcterms:modified>
</cp:coreProperties>
</file>