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93" r:id="rId2"/>
    <p:sldId id="408" r:id="rId3"/>
    <p:sldId id="360" r:id="rId4"/>
    <p:sldId id="383" r:id="rId5"/>
    <p:sldId id="384" r:id="rId6"/>
    <p:sldId id="385" r:id="rId7"/>
    <p:sldId id="386" r:id="rId8"/>
    <p:sldId id="387" r:id="rId9"/>
    <p:sldId id="388" r:id="rId10"/>
    <p:sldId id="397" r:id="rId11"/>
    <p:sldId id="398" r:id="rId12"/>
    <p:sldId id="399" r:id="rId13"/>
    <p:sldId id="400" r:id="rId14"/>
    <p:sldId id="409" r:id="rId15"/>
    <p:sldId id="401" r:id="rId16"/>
    <p:sldId id="410" r:id="rId17"/>
    <p:sldId id="402" r:id="rId18"/>
    <p:sldId id="403" r:id="rId19"/>
    <p:sldId id="404" r:id="rId20"/>
    <p:sldId id="405" r:id="rId21"/>
    <p:sldId id="406" r:id="rId22"/>
    <p:sldId id="407" r:id="rId23"/>
    <p:sldId id="411" r:id="rId24"/>
    <p:sldId id="412" r:id="rId25"/>
    <p:sldId id="413" r:id="rId26"/>
    <p:sldId id="414" r:id="rId27"/>
    <p:sldId id="415" r:id="rId28"/>
    <p:sldId id="417" r:id="rId29"/>
    <p:sldId id="416" r:id="rId3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0000FF"/>
    <a:srgbClr val="DEF1F2"/>
    <a:srgbClr val="DDDDDD"/>
    <a:srgbClr val="00FFFF"/>
    <a:srgbClr val="FFFF99"/>
    <a:srgbClr val="FFFF66"/>
    <a:srgbClr val="0066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/>
  </p:normalViewPr>
  <p:slideViewPr>
    <p:cSldViewPr snapToGrid="0">
      <p:cViewPr>
        <p:scale>
          <a:sx n="70" d="100"/>
          <a:sy n="70" d="100"/>
        </p:scale>
        <p:origin x="-917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8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7.xml"/><Relationship Id="rId3" Type="http://schemas.openxmlformats.org/officeDocument/2006/relationships/slide" Target="slides/slide7.xml"/><Relationship Id="rId7" Type="http://schemas.openxmlformats.org/officeDocument/2006/relationships/slide" Target="slides/slide16.xml"/><Relationship Id="rId2" Type="http://schemas.openxmlformats.org/officeDocument/2006/relationships/slide" Target="slides/slide5.xml"/><Relationship Id="rId1" Type="http://schemas.openxmlformats.org/officeDocument/2006/relationships/slide" Target="slides/slide1.xml"/><Relationship Id="rId6" Type="http://schemas.openxmlformats.org/officeDocument/2006/relationships/slide" Target="slides/slide10.xml"/><Relationship Id="rId5" Type="http://schemas.openxmlformats.org/officeDocument/2006/relationships/slide" Target="slides/slide9.xml"/><Relationship Id="rId4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2.wmf"/><Relationship Id="rId4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4" Type="http://schemas.openxmlformats.org/officeDocument/2006/relationships/image" Target="../media/image5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4" Type="http://schemas.openxmlformats.org/officeDocument/2006/relationships/image" Target="../media/image5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4" Type="http://schemas.openxmlformats.org/officeDocument/2006/relationships/image" Target="../media/image6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5" Type="http://schemas.openxmlformats.org/officeDocument/2006/relationships/image" Target="../media/image41.wmf"/><Relationship Id="rId4" Type="http://schemas.openxmlformats.org/officeDocument/2006/relationships/image" Target="../media/image5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4" Type="http://schemas.openxmlformats.org/officeDocument/2006/relationships/image" Target="../media/image59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5" Type="http://schemas.openxmlformats.org/officeDocument/2006/relationships/image" Target="../media/image78.wmf"/><Relationship Id="rId4" Type="http://schemas.openxmlformats.org/officeDocument/2006/relationships/image" Target="../media/image77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2.wmf"/><Relationship Id="rId1" Type="http://schemas.openxmlformats.org/officeDocument/2006/relationships/image" Target="../media/image81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3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5.wmf"/><Relationship Id="rId1" Type="http://schemas.openxmlformats.org/officeDocument/2006/relationships/image" Target="../media/image8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3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8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8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6896DF2F-FAC3-4228-843E-80E25C3C1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091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091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5091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091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5E43AAF-4464-4A6C-BC37-CE686D00C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D46E5558-F4F8-40F4-A4B7-52354A06212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BA2C706F-0757-41A4-9270-C6683E4854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9B514ECE-29D8-4DA7-A081-00E4B4CA82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9CE2FFBE-0BC0-4B64-B215-28328D96C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BAC7DA80-1B62-4E0F-AC44-1DF9621DDB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86D5E782-5FF3-44BF-8ED8-09384F9B6D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CA41286A-3F0F-4026-A08F-1BCBC3AC00A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C5B20025-7305-4712-AEB8-9734359ED0D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3D61EAC3-8560-434E-B29A-4DE93B6507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C9E88511-51E7-49AB-8727-B1503CF272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E846C888-CDAF-4C56-B7C4-A38DFAA66F5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9.bin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3.bin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7.bin"/><Relationship Id="rId5" Type="http://schemas.openxmlformats.org/officeDocument/2006/relationships/oleObject" Target="../embeddings/oleObject66.bin"/><Relationship Id="rId4" Type="http://schemas.openxmlformats.org/officeDocument/2006/relationships/oleObject" Target="../embeddings/oleObject6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72.bin"/><Relationship Id="rId5" Type="http://schemas.openxmlformats.org/officeDocument/2006/relationships/oleObject" Target="../embeddings/oleObject71.bin"/><Relationship Id="rId4" Type="http://schemas.openxmlformats.org/officeDocument/2006/relationships/oleObject" Target="../embeddings/oleObject70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76.bin"/><Relationship Id="rId5" Type="http://schemas.openxmlformats.org/officeDocument/2006/relationships/oleObject" Target="../embeddings/oleObject75.bin"/><Relationship Id="rId4" Type="http://schemas.openxmlformats.org/officeDocument/2006/relationships/oleObject" Target="../embeddings/oleObject7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80.bin"/><Relationship Id="rId4" Type="http://schemas.openxmlformats.org/officeDocument/2006/relationships/oleObject" Target="../embeddings/oleObject7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84.bin"/><Relationship Id="rId5" Type="http://schemas.openxmlformats.org/officeDocument/2006/relationships/oleObject" Target="../embeddings/oleObject83.bin"/><Relationship Id="rId4" Type="http://schemas.openxmlformats.org/officeDocument/2006/relationships/oleObject" Target="../embeddings/oleObject8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oleObject87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oleObject89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9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3495715" y="1146175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00"/>
                </a:solidFill>
              </a:rPr>
              <a:t>Spring </a:t>
            </a:r>
            <a:r>
              <a:rPr lang="en-US" sz="2400" dirty="0" smtClean="0">
                <a:solidFill>
                  <a:srgbClr val="FF9900"/>
                </a:solidFill>
              </a:rPr>
              <a:t>2015</a:t>
            </a:r>
            <a:endParaRPr lang="en-US" sz="3200" b="0" dirty="0">
              <a:solidFill>
                <a:srgbClr val="FF9900"/>
              </a:solidFill>
            </a:endParaRPr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5427663" y="414655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0">
                <a:solidFill>
                  <a:srgbClr val="0000FF"/>
                </a:solidFill>
              </a:rPr>
              <a:t>Notes 24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255963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2987675" y="19065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/>
              <a:t>Prof. David R. Jackson</a:t>
            </a:r>
          </a:p>
          <a:p>
            <a:pPr algn="ctr" eaLnBrk="0" hangingPunct="0"/>
            <a:r>
              <a:rPr lang="en-US" sz="2400" b="0"/>
              <a:t>ECE Dept.</a:t>
            </a:r>
          </a:p>
        </p:txBody>
      </p:sp>
      <p:pic>
        <p:nvPicPr>
          <p:cNvPr id="22535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863" y="3198813"/>
            <a:ext cx="374967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86D5E782-5FF3-44BF-8ED8-09384F9B6DE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1" name="Rectangle 7"/>
          <p:cNvSpPr>
            <a:spLocks noChangeArrowheads="1"/>
          </p:cNvSpPr>
          <p:nvPr/>
        </p:nvSpPr>
        <p:spPr bwMode="auto">
          <a:xfrm>
            <a:off x="1728788" y="1860550"/>
            <a:ext cx="989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Define:</a:t>
            </a:r>
          </a:p>
        </p:txBody>
      </p:sp>
      <p:graphicFrame>
        <p:nvGraphicFramePr>
          <p:cNvPr id="8194" name="Object 1024"/>
          <p:cNvGraphicFramePr>
            <a:graphicFrameLocks noChangeAspect="1"/>
          </p:cNvGraphicFramePr>
          <p:nvPr/>
        </p:nvGraphicFramePr>
        <p:xfrm>
          <a:off x="1928813" y="4494213"/>
          <a:ext cx="5029200" cy="1863725"/>
        </p:xfrm>
        <a:graphic>
          <a:graphicData uri="http://schemas.openxmlformats.org/presentationml/2006/ole">
            <p:oleObj spid="_x0000_s8194" name="Equation" r:id="rId3" imgW="2463480" imgH="914400" progId="Equation.DSMT4">
              <p:embed/>
            </p:oleObj>
          </a:graphicData>
        </a:graphic>
      </p:graphicFrame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778515" y="3823364"/>
            <a:ext cx="18311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We then </a:t>
            </a:r>
            <a:r>
              <a:rPr lang="en-US" sz="2000" b="0" dirty="0" smtClean="0">
                <a:solidFill>
                  <a:srgbClr val="0000FF"/>
                </a:solidFill>
              </a:rPr>
              <a:t>have: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8195" name="Object 1025"/>
          <p:cNvGraphicFramePr>
            <a:graphicFrameLocks noChangeAspect="1"/>
          </p:cNvGraphicFramePr>
          <p:nvPr/>
        </p:nvGraphicFramePr>
        <p:xfrm>
          <a:off x="3168674" y="1607782"/>
          <a:ext cx="2878137" cy="1190625"/>
        </p:xfrm>
        <a:graphic>
          <a:graphicData uri="http://schemas.openxmlformats.org/presentationml/2006/ole">
            <p:oleObj spid="_x0000_s8195" name="Equation" r:id="rId4" imgW="1409400" imgH="583920" progId="Equation.DSMT4">
              <p:embed/>
            </p:oleObj>
          </a:graphicData>
        </a:graphic>
      </p:graphicFrame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2254250" y="188320"/>
            <a:ext cx="4572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36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Fields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05218" y="134036"/>
            <a:ext cx="7328848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Telegrapher’s Equations</a:t>
            </a:r>
          </a:p>
        </p:txBody>
      </p:sp>
      <p:sp>
        <p:nvSpPr>
          <p:cNvPr id="922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3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3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218" name="Object 1024"/>
          <p:cNvGraphicFramePr>
            <a:graphicFrameLocks noChangeAspect="1"/>
          </p:cNvGraphicFramePr>
          <p:nvPr/>
        </p:nvGraphicFramePr>
        <p:xfrm>
          <a:off x="2554288" y="4576763"/>
          <a:ext cx="3949700" cy="919162"/>
        </p:xfrm>
        <a:graphic>
          <a:graphicData uri="http://schemas.openxmlformats.org/presentationml/2006/ole">
            <p:oleObj spid="_x0000_s9218" name="Equation" r:id="rId3" imgW="1676160" imgH="393480" progId="Equation.DSMT4">
              <p:embed/>
            </p:oleObj>
          </a:graphicData>
        </a:graphic>
      </p:graphicFrame>
      <p:grpSp>
        <p:nvGrpSpPr>
          <p:cNvPr id="9232" name="Group 34"/>
          <p:cNvGrpSpPr>
            <a:grpSpLocks/>
          </p:cNvGrpSpPr>
          <p:nvPr/>
        </p:nvGrpSpPr>
        <p:grpSpPr bwMode="auto">
          <a:xfrm>
            <a:off x="1266825" y="1039813"/>
            <a:ext cx="6469063" cy="2293937"/>
            <a:chOff x="816" y="529"/>
            <a:chExt cx="4075" cy="1445"/>
          </a:xfrm>
        </p:grpSpPr>
        <p:sp>
          <p:nvSpPr>
            <p:cNvPr id="9249" name="Freeform 9"/>
            <p:cNvSpPr>
              <a:spLocks/>
            </p:cNvSpPr>
            <p:nvPr/>
          </p:nvSpPr>
          <p:spPr bwMode="auto">
            <a:xfrm>
              <a:off x="3144" y="959"/>
              <a:ext cx="616" cy="340"/>
            </a:xfrm>
            <a:custGeom>
              <a:avLst/>
              <a:gdLst>
                <a:gd name="T0" fmla="*/ 0 w 616"/>
                <a:gd name="T1" fmla="*/ 84 h 340"/>
                <a:gd name="T2" fmla="*/ 63 w 616"/>
                <a:gd name="T3" fmla="*/ 35 h 340"/>
                <a:gd name="T4" fmla="*/ 160 w 616"/>
                <a:gd name="T5" fmla="*/ 266 h 340"/>
                <a:gd name="T6" fmla="*/ 77 w 616"/>
                <a:gd name="T7" fmla="*/ 286 h 340"/>
                <a:gd name="T8" fmla="*/ 186 w 616"/>
                <a:gd name="T9" fmla="*/ 25 h 340"/>
                <a:gd name="T10" fmla="*/ 283 w 616"/>
                <a:gd name="T11" fmla="*/ 280 h 340"/>
                <a:gd name="T12" fmla="*/ 196 w 616"/>
                <a:gd name="T13" fmla="*/ 290 h 340"/>
                <a:gd name="T14" fmla="*/ 306 w 616"/>
                <a:gd name="T15" fmla="*/ 23 h 340"/>
                <a:gd name="T16" fmla="*/ 426 w 616"/>
                <a:gd name="T17" fmla="*/ 264 h 340"/>
                <a:gd name="T18" fmla="*/ 336 w 616"/>
                <a:gd name="T19" fmla="*/ 294 h 340"/>
                <a:gd name="T20" fmla="*/ 419 w 616"/>
                <a:gd name="T21" fmla="*/ 33 h 340"/>
                <a:gd name="T22" fmla="*/ 562 w 616"/>
                <a:gd name="T23" fmla="*/ 264 h 340"/>
                <a:gd name="T24" fmla="*/ 459 w 616"/>
                <a:gd name="T25" fmla="*/ 302 h 340"/>
                <a:gd name="T26" fmla="*/ 555 w 616"/>
                <a:gd name="T27" fmla="*/ 35 h 340"/>
                <a:gd name="T28" fmla="*/ 616 w 616"/>
                <a:gd name="T29" fmla="*/ 93 h 3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16"/>
                <a:gd name="T46" fmla="*/ 0 h 340"/>
                <a:gd name="T47" fmla="*/ 616 w 616"/>
                <a:gd name="T48" fmla="*/ 340 h 3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16" h="340">
                  <a:moveTo>
                    <a:pt x="0" y="84"/>
                  </a:moveTo>
                  <a:cubicBezTo>
                    <a:pt x="18" y="44"/>
                    <a:pt x="37" y="5"/>
                    <a:pt x="63" y="35"/>
                  </a:cubicBezTo>
                  <a:cubicBezTo>
                    <a:pt x="90" y="66"/>
                    <a:pt x="158" y="224"/>
                    <a:pt x="160" y="266"/>
                  </a:cubicBezTo>
                  <a:cubicBezTo>
                    <a:pt x="162" y="307"/>
                    <a:pt x="72" y="326"/>
                    <a:pt x="77" y="286"/>
                  </a:cubicBezTo>
                  <a:cubicBezTo>
                    <a:pt x="81" y="246"/>
                    <a:pt x="152" y="26"/>
                    <a:pt x="186" y="25"/>
                  </a:cubicBezTo>
                  <a:cubicBezTo>
                    <a:pt x="221" y="24"/>
                    <a:pt x="281" y="235"/>
                    <a:pt x="283" y="280"/>
                  </a:cubicBezTo>
                  <a:cubicBezTo>
                    <a:pt x="284" y="324"/>
                    <a:pt x="193" y="332"/>
                    <a:pt x="196" y="290"/>
                  </a:cubicBezTo>
                  <a:cubicBezTo>
                    <a:pt x="200" y="247"/>
                    <a:pt x="268" y="27"/>
                    <a:pt x="306" y="23"/>
                  </a:cubicBezTo>
                  <a:cubicBezTo>
                    <a:pt x="344" y="19"/>
                    <a:pt x="421" y="218"/>
                    <a:pt x="426" y="264"/>
                  </a:cubicBezTo>
                  <a:cubicBezTo>
                    <a:pt x="431" y="309"/>
                    <a:pt x="337" y="332"/>
                    <a:pt x="336" y="294"/>
                  </a:cubicBezTo>
                  <a:cubicBezTo>
                    <a:pt x="335" y="255"/>
                    <a:pt x="381" y="38"/>
                    <a:pt x="419" y="33"/>
                  </a:cubicBezTo>
                  <a:cubicBezTo>
                    <a:pt x="457" y="28"/>
                    <a:pt x="555" y="219"/>
                    <a:pt x="562" y="264"/>
                  </a:cubicBezTo>
                  <a:cubicBezTo>
                    <a:pt x="569" y="308"/>
                    <a:pt x="460" y="340"/>
                    <a:pt x="459" y="302"/>
                  </a:cubicBezTo>
                  <a:cubicBezTo>
                    <a:pt x="458" y="264"/>
                    <a:pt x="529" y="70"/>
                    <a:pt x="555" y="35"/>
                  </a:cubicBezTo>
                  <a:cubicBezTo>
                    <a:pt x="581" y="0"/>
                    <a:pt x="603" y="81"/>
                    <a:pt x="616" y="93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Line 10"/>
            <p:cNvSpPr>
              <a:spLocks noChangeShapeType="1"/>
            </p:cNvSpPr>
            <p:nvPr/>
          </p:nvSpPr>
          <p:spPr bwMode="auto">
            <a:xfrm>
              <a:off x="1984" y="1036"/>
              <a:ext cx="11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Line 11"/>
            <p:cNvSpPr>
              <a:spLocks noChangeShapeType="1"/>
            </p:cNvSpPr>
            <p:nvPr/>
          </p:nvSpPr>
          <p:spPr bwMode="auto">
            <a:xfrm>
              <a:off x="872" y="1940"/>
              <a:ext cx="38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Line 12"/>
            <p:cNvSpPr>
              <a:spLocks noChangeShapeType="1"/>
            </p:cNvSpPr>
            <p:nvPr/>
          </p:nvSpPr>
          <p:spPr bwMode="auto">
            <a:xfrm>
              <a:off x="3752" y="1052"/>
              <a:ext cx="9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Line 13"/>
            <p:cNvSpPr>
              <a:spLocks noChangeShapeType="1"/>
            </p:cNvSpPr>
            <p:nvPr/>
          </p:nvSpPr>
          <p:spPr bwMode="auto">
            <a:xfrm rot="-5400000">
              <a:off x="4254" y="1282"/>
              <a:ext cx="0" cy="2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Line 14"/>
            <p:cNvSpPr>
              <a:spLocks noChangeShapeType="1"/>
            </p:cNvSpPr>
            <p:nvPr/>
          </p:nvSpPr>
          <p:spPr bwMode="auto">
            <a:xfrm rot="-5400000">
              <a:off x="4076" y="1744"/>
              <a:ext cx="3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Line 15"/>
            <p:cNvSpPr>
              <a:spLocks noChangeShapeType="1"/>
            </p:cNvSpPr>
            <p:nvPr/>
          </p:nvSpPr>
          <p:spPr bwMode="auto">
            <a:xfrm rot="-5400000">
              <a:off x="4068" y="1236"/>
              <a:ext cx="3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6" name="Line 16"/>
            <p:cNvSpPr>
              <a:spLocks noChangeShapeType="1"/>
            </p:cNvSpPr>
            <p:nvPr/>
          </p:nvSpPr>
          <p:spPr bwMode="auto">
            <a:xfrm rot="5400000" flipH="1">
              <a:off x="2560" y="1812"/>
              <a:ext cx="2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7" name="Line 17"/>
            <p:cNvSpPr>
              <a:spLocks noChangeShapeType="1"/>
            </p:cNvSpPr>
            <p:nvPr/>
          </p:nvSpPr>
          <p:spPr bwMode="auto">
            <a:xfrm rot="-5400000">
              <a:off x="2536" y="1172"/>
              <a:ext cx="30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Oval 18"/>
            <p:cNvSpPr>
              <a:spLocks noChangeArrowheads="1"/>
            </p:cNvSpPr>
            <p:nvPr/>
          </p:nvSpPr>
          <p:spPr bwMode="auto">
            <a:xfrm>
              <a:off x="2500" y="1324"/>
              <a:ext cx="368" cy="35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9" name="Line 19"/>
            <p:cNvSpPr>
              <a:spLocks noChangeShapeType="1"/>
            </p:cNvSpPr>
            <p:nvPr/>
          </p:nvSpPr>
          <p:spPr bwMode="auto">
            <a:xfrm flipV="1">
              <a:off x="2684" y="1388"/>
              <a:ext cx="0" cy="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0" name="Line 20"/>
            <p:cNvSpPr>
              <a:spLocks noChangeShapeType="1"/>
            </p:cNvSpPr>
            <p:nvPr/>
          </p:nvSpPr>
          <p:spPr bwMode="auto">
            <a:xfrm rot="-5400000">
              <a:off x="4254" y="1414"/>
              <a:ext cx="0" cy="2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1" name="Line 21"/>
            <p:cNvSpPr>
              <a:spLocks noChangeShapeType="1"/>
            </p:cNvSpPr>
            <p:nvPr/>
          </p:nvSpPr>
          <p:spPr bwMode="auto">
            <a:xfrm>
              <a:off x="880" y="1030"/>
              <a:ext cx="7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2" name="Oval 22"/>
            <p:cNvSpPr>
              <a:spLocks noChangeArrowheads="1"/>
            </p:cNvSpPr>
            <p:nvPr/>
          </p:nvSpPr>
          <p:spPr bwMode="auto">
            <a:xfrm>
              <a:off x="1612" y="850"/>
              <a:ext cx="368" cy="35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9220" name="Object 1026"/>
            <p:cNvGraphicFramePr>
              <a:graphicFrameLocks noChangeAspect="1"/>
            </p:cNvGraphicFramePr>
            <p:nvPr/>
          </p:nvGraphicFramePr>
          <p:xfrm>
            <a:off x="1774" y="927"/>
            <a:ext cx="207" cy="205"/>
          </p:xfrm>
          <a:graphic>
            <a:graphicData uri="http://schemas.openxmlformats.org/presentationml/2006/ole">
              <p:oleObj spid="_x0000_s9220" name="Equation" r:id="rId4" imgW="139680" imgH="139680" progId="Equation.DSMT4">
                <p:embed/>
              </p:oleObj>
            </a:graphicData>
          </a:graphic>
        </p:graphicFrame>
        <p:graphicFrame>
          <p:nvGraphicFramePr>
            <p:cNvPr id="9221" name="Object 1027"/>
            <p:cNvGraphicFramePr>
              <a:graphicFrameLocks noChangeAspect="1"/>
            </p:cNvGraphicFramePr>
            <p:nvPr/>
          </p:nvGraphicFramePr>
          <p:xfrm>
            <a:off x="1603" y="985"/>
            <a:ext cx="188" cy="149"/>
          </p:xfrm>
          <a:graphic>
            <a:graphicData uri="http://schemas.openxmlformats.org/presentationml/2006/ole">
              <p:oleObj spid="_x0000_s9221" name="Equation" r:id="rId5" imgW="126720" imgH="101520" progId="Equation.DSMT4">
                <p:embed/>
              </p:oleObj>
            </a:graphicData>
          </a:graphic>
        </p:graphicFrame>
        <p:graphicFrame>
          <p:nvGraphicFramePr>
            <p:cNvPr id="9222" name="Object 1028"/>
            <p:cNvGraphicFramePr>
              <a:graphicFrameLocks noChangeAspect="1"/>
            </p:cNvGraphicFramePr>
            <p:nvPr/>
          </p:nvGraphicFramePr>
          <p:xfrm>
            <a:off x="3204" y="705"/>
            <a:ext cx="432" cy="242"/>
          </p:xfrm>
          <a:graphic>
            <a:graphicData uri="http://schemas.openxmlformats.org/presentationml/2006/ole">
              <p:oleObj spid="_x0000_s9222" name="Equation" r:id="rId6" imgW="291960" imgH="164880" progId="Equation.DSMT4">
                <p:embed/>
              </p:oleObj>
            </a:graphicData>
          </a:graphic>
        </p:graphicFrame>
        <p:graphicFrame>
          <p:nvGraphicFramePr>
            <p:cNvPr id="9223" name="Object 1029"/>
            <p:cNvGraphicFramePr>
              <a:graphicFrameLocks noChangeAspect="1"/>
            </p:cNvGraphicFramePr>
            <p:nvPr/>
          </p:nvGraphicFramePr>
          <p:xfrm>
            <a:off x="4421" y="1350"/>
            <a:ext cx="470" cy="261"/>
          </p:xfrm>
          <a:graphic>
            <a:graphicData uri="http://schemas.openxmlformats.org/presentationml/2006/ole">
              <p:oleObj spid="_x0000_s9223" name="Equation" r:id="rId7" imgW="317160" imgH="177480" progId="Equation.DSMT4">
                <p:embed/>
              </p:oleObj>
            </a:graphicData>
          </a:graphic>
        </p:graphicFrame>
        <p:graphicFrame>
          <p:nvGraphicFramePr>
            <p:cNvPr id="9224" name="Object 1030"/>
            <p:cNvGraphicFramePr>
              <a:graphicFrameLocks noChangeAspect="1"/>
            </p:cNvGraphicFramePr>
            <p:nvPr/>
          </p:nvGraphicFramePr>
          <p:xfrm>
            <a:off x="2027" y="1321"/>
            <a:ext cx="470" cy="354"/>
          </p:xfrm>
          <a:graphic>
            <a:graphicData uri="http://schemas.openxmlformats.org/presentationml/2006/ole">
              <p:oleObj spid="_x0000_s9224" name="Equation" r:id="rId8" imgW="317160" imgH="241200" progId="Equation.DSMT4">
                <p:embed/>
              </p:oleObj>
            </a:graphicData>
          </a:graphic>
        </p:graphicFrame>
        <p:graphicFrame>
          <p:nvGraphicFramePr>
            <p:cNvPr id="9225" name="Object 1031"/>
            <p:cNvGraphicFramePr>
              <a:graphicFrameLocks noChangeAspect="1"/>
            </p:cNvGraphicFramePr>
            <p:nvPr/>
          </p:nvGraphicFramePr>
          <p:xfrm>
            <a:off x="1541" y="529"/>
            <a:ext cx="507" cy="354"/>
          </p:xfrm>
          <a:graphic>
            <a:graphicData uri="http://schemas.openxmlformats.org/presentationml/2006/ole">
              <p:oleObj spid="_x0000_s9225" name="Equation" r:id="rId9" imgW="342720" imgH="241200" progId="Equation.DSMT4">
                <p:embed/>
              </p:oleObj>
            </a:graphicData>
          </a:graphic>
        </p:graphicFrame>
        <p:sp>
          <p:nvSpPr>
            <p:cNvPr id="9263" name="Oval 29"/>
            <p:cNvSpPr>
              <a:spLocks noChangeArrowheads="1"/>
            </p:cNvSpPr>
            <p:nvPr/>
          </p:nvSpPr>
          <p:spPr bwMode="auto">
            <a:xfrm>
              <a:off x="828" y="996"/>
              <a:ext cx="56" cy="6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4" name="Oval 30"/>
            <p:cNvSpPr>
              <a:spLocks noChangeArrowheads="1"/>
            </p:cNvSpPr>
            <p:nvPr/>
          </p:nvSpPr>
          <p:spPr bwMode="auto">
            <a:xfrm>
              <a:off x="4704" y="1902"/>
              <a:ext cx="56" cy="6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5" name="Oval 31"/>
            <p:cNvSpPr>
              <a:spLocks noChangeArrowheads="1"/>
            </p:cNvSpPr>
            <p:nvPr/>
          </p:nvSpPr>
          <p:spPr bwMode="auto">
            <a:xfrm>
              <a:off x="4674" y="1014"/>
              <a:ext cx="56" cy="6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6" name="Oval 32"/>
            <p:cNvSpPr>
              <a:spLocks noChangeArrowheads="1"/>
            </p:cNvSpPr>
            <p:nvPr/>
          </p:nvSpPr>
          <p:spPr bwMode="auto">
            <a:xfrm>
              <a:off x="816" y="1908"/>
              <a:ext cx="56" cy="6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9219" name="Object 1025"/>
          <p:cNvGraphicFramePr>
            <a:graphicFrameLocks noChangeAspect="1"/>
          </p:cNvGraphicFramePr>
          <p:nvPr/>
        </p:nvGraphicFramePr>
        <p:xfrm>
          <a:off x="3576638" y="5727700"/>
          <a:ext cx="2190750" cy="873125"/>
        </p:xfrm>
        <a:graphic>
          <a:graphicData uri="http://schemas.openxmlformats.org/presentationml/2006/ole">
            <p:oleObj spid="_x0000_s9219" name="Equation" r:id="rId10" imgW="977760" imgH="393480" progId="Equation.DSMT4">
              <p:embed/>
            </p:oleObj>
          </a:graphicData>
        </a:graphic>
      </p:graphicFrame>
      <p:sp>
        <p:nvSpPr>
          <p:cNvPr id="9233" name="Text Box 36"/>
          <p:cNvSpPr txBox="1">
            <a:spLocks noChangeArrowheads="1"/>
          </p:cNvSpPr>
          <p:nvPr/>
        </p:nvSpPr>
        <p:spPr bwMode="auto">
          <a:xfrm>
            <a:off x="0" y="4092575"/>
            <a:ext cx="19018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>
                <a:solidFill>
                  <a:srgbClr val="FF0000"/>
                </a:solidFill>
              </a:rPr>
              <a:t>Allow for distributed sources</a:t>
            </a:r>
          </a:p>
        </p:txBody>
      </p:sp>
      <p:sp>
        <p:nvSpPr>
          <p:cNvPr id="9234" name="Line 37"/>
          <p:cNvSpPr>
            <a:spLocks noChangeShapeType="1"/>
          </p:cNvSpPr>
          <p:nvPr/>
        </p:nvSpPr>
        <p:spPr bwMode="auto">
          <a:xfrm flipV="1">
            <a:off x="428625" y="2157413"/>
            <a:ext cx="2057400" cy="20002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5" name="Line 38"/>
          <p:cNvSpPr>
            <a:spLocks noChangeShapeType="1"/>
          </p:cNvSpPr>
          <p:nvPr/>
        </p:nvSpPr>
        <p:spPr bwMode="auto">
          <a:xfrm flipV="1">
            <a:off x="442913" y="2857500"/>
            <a:ext cx="3371850" cy="13001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6" name="Rectangle 39"/>
          <p:cNvSpPr>
            <a:spLocks noChangeArrowheads="1"/>
          </p:cNvSpPr>
          <p:nvPr/>
        </p:nvSpPr>
        <p:spPr bwMode="auto">
          <a:xfrm>
            <a:off x="2811463" y="5983288"/>
            <a:ext cx="522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so </a:t>
            </a:r>
          </a:p>
        </p:txBody>
      </p:sp>
      <p:sp>
        <p:nvSpPr>
          <p:cNvPr id="9237" name="Text Box 40"/>
          <p:cNvSpPr txBox="1">
            <a:spLocks noChangeArrowheads="1"/>
          </p:cNvSpPr>
          <p:nvPr/>
        </p:nvSpPr>
        <p:spPr bwMode="auto">
          <a:xfrm>
            <a:off x="8080375" y="2266950"/>
            <a:ext cx="48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 i="1">
                <a:solidFill>
                  <a:srgbClr val="FF0000"/>
                </a:solidFill>
                <a:latin typeface="Times New Roman" pitchFamily="18" charset="0"/>
              </a:rPr>
              <a:t>v</a:t>
            </a:r>
            <a:r>
              <a:rPr lang="en-US" sz="2800" baseline="300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9238" name="Text Box 41"/>
          <p:cNvSpPr txBox="1">
            <a:spLocks noChangeArrowheads="1"/>
          </p:cNvSpPr>
          <p:nvPr/>
        </p:nvSpPr>
        <p:spPr bwMode="auto">
          <a:xfrm>
            <a:off x="503238" y="2290763"/>
            <a:ext cx="4222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 i="1">
                <a:solidFill>
                  <a:srgbClr val="FF0000"/>
                </a:solidFill>
                <a:latin typeface="Times New Roman" pitchFamily="18" charset="0"/>
              </a:rPr>
              <a:t>v</a:t>
            </a:r>
            <a:r>
              <a:rPr lang="en-US" sz="2800" baseline="300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9239" name="Text Box 42"/>
          <p:cNvSpPr txBox="1">
            <a:spLocks noChangeArrowheads="1"/>
          </p:cNvSpPr>
          <p:nvPr/>
        </p:nvSpPr>
        <p:spPr bwMode="auto">
          <a:xfrm>
            <a:off x="7651750" y="1917700"/>
            <a:ext cx="317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9240" name="Text Box 43"/>
          <p:cNvSpPr txBox="1">
            <a:spLocks noChangeArrowheads="1"/>
          </p:cNvSpPr>
          <p:nvPr/>
        </p:nvSpPr>
        <p:spPr bwMode="auto">
          <a:xfrm>
            <a:off x="7675563" y="27559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9241" name="Text Box 44"/>
          <p:cNvSpPr txBox="1">
            <a:spLocks noChangeArrowheads="1"/>
          </p:cNvSpPr>
          <p:nvPr/>
        </p:nvSpPr>
        <p:spPr bwMode="auto">
          <a:xfrm>
            <a:off x="974725" y="1955800"/>
            <a:ext cx="317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9242" name="Text Box 47"/>
          <p:cNvSpPr txBox="1">
            <a:spLocks noChangeArrowheads="1"/>
          </p:cNvSpPr>
          <p:nvPr/>
        </p:nvSpPr>
        <p:spPr bwMode="auto">
          <a:xfrm>
            <a:off x="1012825" y="273685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9243" name="Text Box 48"/>
          <p:cNvSpPr txBox="1">
            <a:spLocks noChangeArrowheads="1"/>
          </p:cNvSpPr>
          <p:nvPr/>
        </p:nvSpPr>
        <p:spPr bwMode="auto">
          <a:xfrm>
            <a:off x="3937000" y="3768725"/>
            <a:ext cx="49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FF"/>
                </a:solidFill>
                <a:sym typeface="Symbol" pitchFamily="18" charset="2"/>
              </a:rPr>
              <a:t></a:t>
            </a:r>
            <a:r>
              <a:rPr lang="en-US" sz="2400" b="0" i="1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z</a:t>
            </a:r>
          </a:p>
        </p:txBody>
      </p:sp>
      <p:sp>
        <p:nvSpPr>
          <p:cNvPr id="9244" name="Line 49"/>
          <p:cNvSpPr>
            <a:spLocks noChangeShapeType="1"/>
          </p:cNvSpPr>
          <p:nvPr/>
        </p:nvSpPr>
        <p:spPr bwMode="auto">
          <a:xfrm>
            <a:off x="1300163" y="3586163"/>
            <a:ext cx="6243637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45" name="Line 50"/>
          <p:cNvSpPr>
            <a:spLocks noChangeShapeType="1"/>
          </p:cNvSpPr>
          <p:nvPr/>
        </p:nvSpPr>
        <p:spPr bwMode="auto">
          <a:xfrm>
            <a:off x="6843713" y="1871663"/>
            <a:ext cx="44291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46" name="Text Box 51"/>
          <p:cNvSpPr txBox="1">
            <a:spLocks noChangeArrowheads="1"/>
          </p:cNvSpPr>
          <p:nvPr/>
        </p:nvSpPr>
        <p:spPr bwMode="auto">
          <a:xfrm>
            <a:off x="7075488" y="1233488"/>
            <a:ext cx="4238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 i="1">
                <a:solidFill>
                  <a:srgbClr val="0000FF"/>
                </a:solidFill>
                <a:latin typeface="Times New Roman" pitchFamily="18" charset="0"/>
              </a:rPr>
              <a:t>i</a:t>
            </a:r>
            <a:r>
              <a:rPr lang="en-US" sz="2800" baseline="30000">
                <a:solidFill>
                  <a:srgbClr val="0000FF"/>
                </a:solidFill>
              </a:rPr>
              <a:t>+</a:t>
            </a:r>
          </a:p>
        </p:txBody>
      </p:sp>
      <p:sp>
        <p:nvSpPr>
          <p:cNvPr id="9247" name="Text Box 52"/>
          <p:cNvSpPr txBox="1">
            <a:spLocks noChangeArrowheads="1"/>
          </p:cNvSpPr>
          <p:nvPr/>
        </p:nvSpPr>
        <p:spPr bwMode="auto">
          <a:xfrm>
            <a:off x="1055688" y="1143000"/>
            <a:ext cx="3635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 i="1">
                <a:solidFill>
                  <a:srgbClr val="0000FF"/>
                </a:solidFill>
                <a:latin typeface="Times New Roman" pitchFamily="18" charset="0"/>
              </a:rPr>
              <a:t>i</a:t>
            </a:r>
            <a:r>
              <a:rPr lang="en-US" sz="2800" baseline="3000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9248" name="Line 53"/>
          <p:cNvSpPr>
            <a:spLocks noChangeShapeType="1"/>
          </p:cNvSpPr>
          <p:nvPr/>
        </p:nvSpPr>
        <p:spPr bwMode="auto">
          <a:xfrm>
            <a:off x="1481138" y="1835150"/>
            <a:ext cx="44291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2"/>
          <p:cNvSpPr>
            <a:spLocks noChangeArrowheads="1"/>
          </p:cNvSpPr>
          <p:nvPr/>
        </p:nvSpPr>
        <p:spPr bwMode="auto">
          <a:xfrm>
            <a:off x="3170238" y="5594350"/>
            <a:ext cx="2806700" cy="10795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Rectangle 3"/>
          <p:cNvSpPr>
            <a:spLocks noChangeArrowheads="1"/>
          </p:cNvSpPr>
          <p:nvPr/>
        </p:nvSpPr>
        <p:spPr bwMode="auto">
          <a:xfrm>
            <a:off x="3206750" y="1527175"/>
            <a:ext cx="2806700" cy="10795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555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823581" y="215924"/>
            <a:ext cx="7659687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Telegrapher’s Equations (cont.)</a:t>
            </a:r>
          </a:p>
        </p:txBody>
      </p:sp>
      <p:sp>
        <p:nvSpPr>
          <p:cNvPr id="1025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2" name="Object 1024"/>
          <p:cNvGraphicFramePr>
            <a:graphicFrameLocks noChangeAspect="1"/>
          </p:cNvGraphicFramePr>
          <p:nvPr/>
        </p:nvGraphicFramePr>
        <p:xfrm>
          <a:off x="3471863" y="1695450"/>
          <a:ext cx="2286000" cy="787400"/>
        </p:xfrm>
        <a:graphic>
          <a:graphicData uri="http://schemas.openxmlformats.org/presentationml/2006/ole">
            <p:oleObj spid="_x0000_s10242" name="Equation" r:id="rId3" imgW="1129810" imgH="393529" progId="Equation.DSMT4">
              <p:embed/>
            </p:oleObj>
          </a:graphicData>
        </a:graphic>
      </p:graphicFrame>
      <p:sp>
        <p:nvSpPr>
          <p:cNvPr id="10254" name="Rectangle 11"/>
          <p:cNvSpPr>
            <a:spLocks noChangeArrowheads="1"/>
          </p:cNvSpPr>
          <p:nvPr/>
        </p:nvSpPr>
        <p:spPr bwMode="auto">
          <a:xfrm>
            <a:off x="1655763" y="3141663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Also,</a:t>
            </a:r>
          </a:p>
        </p:txBody>
      </p:sp>
      <p:graphicFrame>
        <p:nvGraphicFramePr>
          <p:cNvPr id="10243" name="Object 1025"/>
          <p:cNvGraphicFramePr>
            <a:graphicFrameLocks noChangeAspect="1"/>
          </p:cNvGraphicFramePr>
          <p:nvPr/>
        </p:nvGraphicFramePr>
        <p:xfrm>
          <a:off x="2811463" y="2941638"/>
          <a:ext cx="3581400" cy="852487"/>
        </p:xfrm>
        <a:graphic>
          <a:graphicData uri="http://schemas.openxmlformats.org/presentationml/2006/ole">
            <p:oleObj spid="_x0000_s10243" name="Equation" r:id="rId4" imgW="1637589" imgH="393529" progId="Equation.DSMT4">
              <p:embed/>
            </p:oleObj>
          </a:graphicData>
        </a:graphic>
      </p:graphicFrame>
      <p:graphicFrame>
        <p:nvGraphicFramePr>
          <p:cNvPr id="10244" name="Object 1026"/>
          <p:cNvGraphicFramePr>
            <a:graphicFrameLocks noChangeAspect="1"/>
          </p:cNvGraphicFramePr>
          <p:nvPr/>
        </p:nvGraphicFramePr>
        <p:xfrm>
          <a:off x="3575050" y="3883025"/>
          <a:ext cx="2282825" cy="911225"/>
        </p:xfrm>
        <a:graphic>
          <a:graphicData uri="http://schemas.openxmlformats.org/presentationml/2006/ole">
            <p:oleObj spid="_x0000_s10244" name="Equation" r:id="rId5" imgW="977760" imgH="393480" progId="Equation.DSMT4">
              <p:embed/>
            </p:oleObj>
          </a:graphicData>
        </a:graphic>
      </p:graphicFrame>
      <p:graphicFrame>
        <p:nvGraphicFramePr>
          <p:cNvPr id="10245" name="Object 1027"/>
          <p:cNvGraphicFramePr>
            <a:graphicFrameLocks noChangeAspect="1"/>
          </p:cNvGraphicFramePr>
          <p:nvPr/>
        </p:nvGraphicFramePr>
        <p:xfrm>
          <a:off x="3219450" y="5670550"/>
          <a:ext cx="2681288" cy="939800"/>
        </p:xfrm>
        <a:graphic>
          <a:graphicData uri="http://schemas.openxmlformats.org/presentationml/2006/ole">
            <p:oleObj spid="_x0000_s10245" name="Equation" r:id="rId6" imgW="1117440" imgH="393480" progId="Equation.DSMT4">
              <p:embed/>
            </p:oleObj>
          </a:graphicData>
        </a:graphic>
      </p:graphicFrame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857250" y="990600"/>
            <a:ext cx="3568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Hence, in the phasor domain, 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638175" y="5051425"/>
            <a:ext cx="3568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Hence, in the phasor domain, 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2708275" y="4179888"/>
            <a:ext cx="452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so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16"/>
          <p:cNvSpPr>
            <a:spLocks noChangeArrowheads="1"/>
          </p:cNvSpPr>
          <p:nvPr/>
        </p:nvSpPr>
        <p:spPr bwMode="auto">
          <a:xfrm>
            <a:off x="5500688" y="1814513"/>
            <a:ext cx="3328987" cy="38004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Rectangle 15"/>
          <p:cNvSpPr>
            <a:spLocks noChangeArrowheads="1"/>
          </p:cNvSpPr>
          <p:nvPr/>
        </p:nvSpPr>
        <p:spPr bwMode="auto">
          <a:xfrm>
            <a:off x="314325" y="1800225"/>
            <a:ext cx="4700588" cy="3771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6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201329"/>
            <a:ext cx="7793037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Telegrapher’s Equations (cont.)</a:t>
            </a:r>
          </a:p>
        </p:txBody>
      </p:sp>
      <p:sp>
        <p:nvSpPr>
          <p:cNvPr id="1127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8" name="Rectangle 7"/>
          <p:cNvSpPr>
            <a:spLocks noChangeArrowheads="1"/>
          </p:cNvSpPr>
          <p:nvPr/>
        </p:nvSpPr>
        <p:spPr bwMode="auto">
          <a:xfrm>
            <a:off x="774700" y="952500"/>
            <a:ext cx="6615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Compare field equations for TM</a:t>
            </a:r>
            <a:r>
              <a:rPr lang="en-US" sz="2000" b="0" i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>
                <a:solidFill>
                  <a:srgbClr val="0000FF"/>
                </a:solidFill>
              </a:rPr>
              <a:t> fields with TL equations:</a:t>
            </a:r>
          </a:p>
        </p:txBody>
      </p:sp>
      <p:graphicFrame>
        <p:nvGraphicFramePr>
          <p:cNvPr id="11266" name="Object 1024"/>
          <p:cNvGraphicFramePr>
            <a:graphicFrameLocks noChangeAspect="1"/>
          </p:cNvGraphicFramePr>
          <p:nvPr/>
        </p:nvGraphicFramePr>
        <p:xfrm>
          <a:off x="6072188" y="3875088"/>
          <a:ext cx="2286000" cy="787400"/>
        </p:xfrm>
        <a:graphic>
          <a:graphicData uri="http://schemas.openxmlformats.org/presentationml/2006/ole">
            <p:oleObj spid="_x0000_s11266" name="Equation" r:id="rId3" imgW="1129810" imgH="393529" progId="Equation.DSMT4">
              <p:embed/>
            </p:oleObj>
          </a:graphicData>
        </a:graphic>
      </p:graphicFrame>
      <p:graphicFrame>
        <p:nvGraphicFramePr>
          <p:cNvPr id="11267" name="Object 1025"/>
          <p:cNvGraphicFramePr>
            <a:graphicFrameLocks noChangeAspect="1"/>
          </p:cNvGraphicFramePr>
          <p:nvPr/>
        </p:nvGraphicFramePr>
        <p:xfrm>
          <a:off x="6134100" y="2247900"/>
          <a:ext cx="2338388" cy="819150"/>
        </p:xfrm>
        <a:graphic>
          <a:graphicData uri="http://schemas.openxmlformats.org/presentationml/2006/ole">
            <p:oleObj spid="_x0000_s11267" name="Equation" r:id="rId4" imgW="1117440" imgH="393480" progId="Equation.DSMT4">
              <p:embed/>
            </p:oleObj>
          </a:graphicData>
        </a:graphic>
      </p:graphicFrame>
      <p:graphicFrame>
        <p:nvGraphicFramePr>
          <p:cNvPr id="11268" name="Object 1026"/>
          <p:cNvGraphicFramePr>
            <a:graphicFrameLocks noChangeAspect="1"/>
          </p:cNvGraphicFramePr>
          <p:nvPr/>
        </p:nvGraphicFramePr>
        <p:xfrm>
          <a:off x="628650" y="2257425"/>
          <a:ext cx="3487738" cy="825500"/>
        </p:xfrm>
        <a:graphic>
          <a:graphicData uri="http://schemas.openxmlformats.org/presentationml/2006/ole">
            <p:oleObj spid="_x0000_s11268" name="Equation" r:id="rId5" imgW="1765080" imgH="419040" progId="Equation.DSMT4">
              <p:embed/>
            </p:oleObj>
          </a:graphicData>
        </a:graphic>
      </p:graphicFrame>
      <p:graphicFrame>
        <p:nvGraphicFramePr>
          <p:cNvPr id="11269" name="Object 1027"/>
          <p:cNvGraphicFramePr>
            <a:graphicFrameLocks noChangeAspect="1"/>
          </p:cNvGraphicFramePr>
          <p:nvPr/>
        </p:nvGraphicFramePr>
        <p:xfrm>
          <a:off x="484601" y="3925888"/>
          <a:ext cx="4355687" cy="768942"/>
        </p:xfrm>
        <a:graphic>
          <a:graphicData uri="http://schemas.openxmlformats.org/presentationml/2006/ole">
            <p:oleObj spid="_x0000_s11269" name="Equation" r:id="rId6" imgW="2730240" imgH="482400" progId="Equation.DSMT4">
              <p:embed/>
            </p:oleObj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941388" y="190192"/>
            <a:ext cx="76073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Telegrapher’s Equations (cont.)</a:t>
            </a:r>
          </a:p>
        </p:txBody>
      </p:sp>
      <p:sp>
        <p:nvSpPr>
          <p:cNvPr id="12295" name="Rectangle 10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6" name="Rectangle 10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7" name="Rectangle 10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8" name="Rectangle 10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9" name="Rectangle 1031"/>
          <p:cNvSpPr>
            <a:spLocks noChangeArrowheads="1"/>
          </p:cNvSpPr>
          <p:nvPr/>
        </p:nvSpPr>
        <p:spPr bwMode="auto">
          <a:xfrm>
            <a:off x="774700" y="952500"/>
            <a:ext cx="4981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We then make the following identifications:</a:t>
            </a:r>
          </a:p>
        </p:txBody>
      </p:sp>
      <p:sp>
        <p:nvSpPr>
          <p:cNvPr id="12300" name="Rectangle 1032"/>
          <p:cNvSpPr>
            <a:spLocks noChangeArrowheads="1"/>
          </p:cNvSpPr>
          <p:nvPr/>
        </p:nvSpPr>
        <p:spPr bwMode="auto">
          <a:xfrm>
            <a:off x="935038" y="3429000"/>
            <a:ext cx="919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12290" name="Object 1024"/>
          <p:cNvGraphicFramePr>
            <a:graphicFrameLocks noChangeAspect="1"/>
          </p:cNvGraphicFramePr>
          <p:nvPr/>
        </p:nvGraphicFramePr>
        <p:xfrm>
          <a:off x="3746500" y="1550988"/>
          <a:ext cx="1508125" cy="1666875"/>
        </p:xfrm>
        <a:graphic>
          <a:graphicData uri="http://schemas.openxmlformats.org/presentationml/2006/ole">
            <p:oleObj spid="_x0000_s12290" name="Equation" r:id="rId3" imgW="571320" imgH="634680" progId="Equation.DSMT4">
              <p:embed/>
            </p:oleObj>
          </a:graphicData>
        </a:graphic>
      </p:graphicFrame>
      <p:graphicFrame>
        <p:nvGraphicFramePr>
          <p:cNvPr id="12291" name="Object 1025"/>
          <p:cNvGraphicFramePr>
            <a:graphicFrameLocks noChangeAspect="1"/>
          </p:cNvGraphicFramePr>
          <p:nvPr/>
        </p:nvGraphicFramePr>
        <p:xfrm>
          <a:off x="739775" y="4067175"/>
          <a:ext cx="4008438" cy="2532063"/>
        </p:xfrm>
        <a:graphic>
          <a:graphicData uri="http://schemas.openxmlformats.org/presentationml/2006/ole">
            <p:oleObj spid="_x0000_s12291" name="Equation" r:id="rId4" imgW="1854000" imgH="1168200" progId="Equation.DSMT4">
              <p:embed/>
            </p:oleObj>
          </a:graphicData>
        </a:graphic>
      </p:graphicFrame>
      <p:graphicFrame>
        <p:nvGraphicFramePr>
          <p:cNvPr id="12292" name="Object 1026"/>
          <p:cNvGraphicFramePr>
            <a:graphicFrameLocks noChangeAspect="1"/>
          </p:cNvGraphicFramePr>
          <p:nvPr/>
        </p:nvGraphicFramePr>
        <p:xfrm>
          <a:off x="7134225" y="4370388"/>
          <a:ext cx="1346200" cy="1898650"/>
        </p:xfrm>
        <a:graphic>
          <a:graphicData uri="http://schemas.openxmlformats.org/presentationml/2006/ole">
            <p:oleObj spid="_x0000_s12292" name="Equation" r:id="rId5" imgW="622080" imgH="876240" progId="Equation.DSMT4">
              <p:embed/>
            </p:oleObj>
          </a:graphicData>
        </a:graphic>
      </p:graphicFrame>
      <p:sp>
        <p:nvSpPr>
          <p:cNvPr id="12301" name="Rectangle 1036"/>
          <p:cNvSpPr>
            <a:spLocks noChangeArrowheads="1"/>
          </p:cNvSpPr>
          <p:nvPr/>
        </p:nvSpPr>
        <p:spPr bwMode="auto">
          <a:xfrm>
            <a:off x="5672659" y="5056852"/>
            <a:ext cx="409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478088" y="268951"/>
            <a:ext cx="39751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Sources: </a:t>
            </a:r>
            <a:r>
              <a:rPr lang="en-US" sz="36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3600" b="1" i="1" baseline="-250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endParaRPr lang="en-US" sz="3600" b="1" i="1" baseline="-25000" dirty="0" smtClean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314" name="Object 1024"/>
          <p:cNvGraphicFramePr>
            <a:graphicFrameLocks noChangeAspect="1"/>
          </p:cNvGraphicFramePr>
          <p:nvPr/>
        </p:nvGraphicFramePr>
        <p:xfrm>
          <a:off x="3074988" y="2963863"/>
          <a:ext cx="2971800" cy="1495425"/>
        </p:xfrm>
        <a:graphic>
          <a:graphicData uri="http://schemas.openxmlformats.org/presentationml/2006/ole">
            <p:oleObj spid="_x0000_s13314" name="Equation" r:id="rId3" imgW="1422360" imgH="711000" progId="Equation.DSMT4">
              <p:embed/>
            </p:oleObj>
          </a:graphicData>
        </a:graphic>
      </p:graphicFrame>
      <p:sp>
        <p:nvSpPr>
          <p:cNvPr id="13321" name="Rectangle 17"/>
          <p:cNvSpPr>
            <a:spLocks noChangeArrowheads="1"/>
          </p:cNvSpPr>
          <p:nvPr/>
        </p:nvSpPr>
        <p:spPr bwMode="auto">
          <a:xfrm>
            <a:off x="554038" y="1947863"/>
            <a:ext cx="5202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For the sources we have, for the TM</a:t>
            </a:r>
            <a:r>
              <a:rPr lang="en-US" sz="2000" b="0" i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>
                <a:solidFill>
                  <a:srgbClr val="0000FF"/>
                </a:solidFill>
              </a:rPr>
              <a:t> case: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Rectangle 1026"/>
          <p:cNvSpPr>
            <a:spLocks noChangeArrowheads="1"/>
          </p:cNvSpPr>
          <p:nvPr/>
        </p:nvSpPr>
        <p:spPr bwMode="auto">
          <a:xfrm>
            <a:off x="3225800" y="5638800"/>
            <a:ext cx="1930400" cy="723900"/>
          </a:xfrm>
          <a:prstGeom prst="rect">
            <a:avLst/>
          </a:prstGeom>
          <a:solidFill>
            <a:srgbClr val="DEF1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1027"/>
          <p:cNvSpPr>
            <a:spLocks noChangeArrowheads="1"/>
          </p:cNvSpPr>
          <p:nvPr/>
        </p:nvSpPr>
        <p:spPr bwMode="auto">
          <a:xfrm>
            <a:off x="3219450" y="4318000"/>
            <a:ext cx="1930400" cy="723900"/>
          </a:xfrm>
          <a:prstGeom prst="rect">
            <a:avLst/>
          </a:prstGeom>
          <a:solidFill>
            <a:srgbClr val="DEF1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7" name="Rectangle 10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8" name="Rectangle 10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9" name="Rectangle 10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0" name="Rectangle 1034"/>
          <p:cNvSpPr>
            <a:spLocks noChangeArrowheads="1"/>
          </p:cNvSpPr>
          <p:nvPr/>
        </p:nvSpPr>
        <p:spPr bwMode="auto">
          <a:xfrm>
            <a:off x="1190625" y="4495800"/>
            <a:ext cx="1779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Then we have</a:t>
            </a:r>
          </a:p>
        </p:txBody>
      </p:sp>
      <p:sp>
        <p:nvSpPr>
          <p:cNvPr id="14351" name="Rectangle 1035"/>
          <p:cNvSpPr>
            <a:spLocks noChangeArrowheads="1"/>
          </p:cNvSpPr>
          <p:nvPr/>
        </p:nvSpPr>
        <p:spPr bwMode="auto">
          <a:xfrm>
            <a:off x="944563" y="2249488"/>
            <a:ext cx="11096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Assume             </a:t>
            </a:r>
          </a:p>
        </p:txBody>
      </p:sp>
      <p:sp>
        <p:nvSpPr>
          <p:cNvPr id="14352" name="Rectangle 1037"/>
          <p:cNvSpPr>
            <a:spLocks noChangeArrowheads="1"/>
          </p:cNvSpPr>
          <p:nvPr/>
        </p:nvSpPr>
        <p:spPr bwMode="auto">
          <a:xfrm>
            <a:off x="1460500" y="5842000"/>
            <a:ext cx="1216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Similarly,</a:t>
            </a:r>
          </a:p>
        </p:txBody>
      </p:sp>
      <p:graphicFrame>
        <p:nvGraphicFramePr>
          <p:cNvPr id="14338" name="Object 1024"/>
          <p:cNvGraphicFramePr>
            <a:graphicFrameLocks noChangeAspect="1"/>
          </p:cNvGraphicFramePr>
          <p:nvPr/>
        </p:nvGraphicFramePr>
        <p:xfrm>
          <a:off x="2233613" y="2184400"/>
          <a:ext cx="3600450" cy="579438"/>
        </p:xfrm>
        <a:graphic>
          <a:graphicData uri="http://schemas.openxmlformats.org/presentationml/2006/ole">
            <p:oleObj spid="_x0000_s14338" name="Equation" r:id="rId3" imgW="1600200" imgH="253800" progId="Equation.DSMT4">
              <p:embed/>
            </p:oleObj>
          </a:graphicData>
        </a:graphic>
      </p:graphicFrame>
      <p:graphicFrame>
        <p:nvGraphicFramePr>
          <p:cNvPr id="14339" name="Object 1025"/>
          <p:cNvGraphicFramePr>
            <a:graphicFrameLocks noChangeAspect="1"/>
          </p:cNvGraphicFramePr>
          <p:nvPr/>
        </p:nvGraphicFramePr>
        <p:xfrm>
          <a:off x="3441700" y="4432300"/>
          <a:ext cx="1524000" cy="528638"/>
        </p:xfrm>
        <a:graphic>
          <a:graphicData uri="http://schemas.openxmlformats.org/presentationml/2006/ole">
            <p:oleObj spid="_x0000_s14339" name="Equation" r:id="rId4" imgW="685800" imgH="241300" progId="Equation.DSMT4">
              <p:embed/>
            </p:oleObj>
          </a:graphicData>
        </a:graphic>
      </p:graphicFrame>
      <p:graphicFrame>
        <p:nvGraphicFramePr>
          <p:cNvPr id="14340" name="Object 1026"/>
          <p:cNvGraphicFramePr>
            <a:graphicFrameLocks noChangeAspect="1"/>
          </p:cNvGraphicFramePr>
          <p:nvPr/>
        </p:nvGraphicFramePr>
        <p:xfrm>
          <a:off x="3403600" y="5791200"/>
          <a:ext cx="1600200" cy="500063"/>
        </p:xfrm>
        <a:graphic>
          <a:graphicData uri="http://schemas.openxmlformats.org/presentationml/2006/ole">
            <p:oleObj spid="_x0000_s14340" name="Equation" r:id="rId5" imgW="761669" imgH="241195" progId="Equation.DSMT4">
              <p:embed/>
            </p:oleObj>
          </a:graphicData>
        </a:graphic>
      </p:graphicFrame>
      <p:sp>
        <p:nvSpPr>
          <p:cNvPr id="14353" name="Rectangle 1041"/>
          <p:cNvSpPr>
            <a:spLocks noChangeArrowheads="1"/>
          </p:cNvSpPr>
          <p:nvPr/>
        </p:nvSpPr>
        <p:spPr bwMode="auto">
          <a:xfrm>
            <a:off x="672176" y="1328169"/>
            <a:ext cx="5459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FF0000"/>
                </a:solidFill>
              </a:rPr>
              <a:t>Special case: </a:t>
            </a:r>
            <a:r>
              <a:rPr lang="en-US" sz="2000" b="0" i="1" dirty="0">
                <a:solidFill>
                  <a:srgbClr val="FF0000"/>
                </a:solidFill>
              </a:rPr>
              <a:t>planar surface-current </a:t>
            </a:r>
            <a:r>
              <a:rPr lang="en-US" sz="2000" b="0" i="1" dirty="0" smtClean="0">
                <a:solidFill>
                  <a:srgbClr val="FF0000"/>
                </a:solidFill>
              </a:rPr>
              <a:t>sources</a:t>
            </a:r>
            <a:endParaRPr lang="en-US" sz="2000" b="0" i="1" dirty="0">
              <a:solidFill>
                <a:srgbClr val="FF0000"/>
              </a:solidFill>
            </a:endParaRPr>
          </a:p>
        </p:txBody>
      </p:sp>
      <p:graphicFrame>
        <p:nvGraphicFramePr>
          <p:cNvPr id="14341" name="Object 1027"/>
          <p:cNvGraphicFramePr>
            <a:graphicFrameLocks noChangeAspect="1"/>
          </p:cNvGraphicFramePr>
          <p:nvPr/>
        </p:nvGraphicFramePr>
        <p:xfrm>
          <a:off x="2128838" y="2936875"/>
          <a:ext cx="3857625" cy="579438"/>
        </p:xfrm>
        <a:graphic>
          <a:graphicData uri="http://schemas.openxmlformats.org/presentationml/2006/ole">
            <p:oleObj spid="_x0000_s14341" name="Equation" r:id="rId6" imgW="1714320" imgH="253800" progId="Equation.DSMT4">
              <p:embed/>
            </p:oleObj>
          </a:graphicData>
        </a:graphic>
      </p:graphicFrame>
      <p:sp>
        <p:nvSpPr>
          <p:cNvPr id="546835" name="Rectangle 1043"/>
          <p:cNvSpPr>
            <a:spLocks noChangeArrowheads="1"/>
          </p:cNvSpPr>
          <p:nvPr/>
        </p:nvSpPr>
        <p:spPr bwMode="auto">
          <a:xfrm>
            <a:off x="2160588" y="201968"/>
            <a:ext cx="47307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Sources: </a:t>
            </a: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36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graphicFrame>
        <p:nvGraphicFramePr>
          <p:cNvPr id="14342" name="Object 18"/>
          <p:cNvGraphicFramePr>
            <a:graphicFrameLocks noChangeAspect="1"/>
          </p:cNvGraphicFramePr>
          <p:nvPr/>
        </p:nvGraphicFramePr>
        <p:xfrm>
          <a:off x="6696075" y="2339975"/>
          <a:ext cx="1865313" cy="949325"/>
        </p:xfrm>
        <a:graphic>
          <a:graphicData uri="http://schemas.openxmlformats.org/presentationml/2006/ole">
            <p:oleObj spid="_x0000_s14342" name="Equation" r:id="rId7" imgW="1104840" imgH="558720" progId="Equation.DSMT4">
              <p:embed/>
            </p:oleObj>
          </a:graphicData>
        </a:graphic>
      </p:graphicFrame>
      <p:sp>
        <p:nvSpPr>
          <p:cNvPr id="14355" name="TextBox 18"/>
          <p:cNvSpPr txBox="1">
            <a:spLocks noChangeArrowheads="1"/>
          </p:cNvSpPr>
          <p:nvPr/>
        </p:nvSpPr>
        <p:spPr bwMode="auto">
          <a:xfrm>
            <a:off x="5497513" y="4403725"/>
            <a:ext cx="3405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/>
              <a:t>This is a lumped parallel current generator.</a:t>
            </a:r>
          </a:p>
        </p:txBody>
      </p:sp>
      <p:sp>
        <p:nvSpPr>
          <p:cNvPr id="14356" name="TextBox 19"/>
          <p:cNvSpPr txBox="1">
            <a:spLocks noChangeArrowheads="1"/>
          </p:cNvSpPr>
          <p:nvPr/>
        </p:nvSpPr>
        <p:spPr bwMode="auto">
          <a:xfrm>
            <a:off x="5354638" y="5711825"/>
            <a:ext cx="3405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/>
              <a:t>This is a lumped series voltage generator.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2"/>
          <p:cNvSpPr>
            <a:spLocks noChangeArrowheads="1"/>
          </p:cNvSpPr>
          <p:nvPr/>
        </p:nvSpPr>
        <p:spPr bwMode="auto">
          <a:xfrm>
            <a:off x="3009900" y="2717800"/>
            <a:ext cx="3086100" cy="1092200"/>
          </a:xfrm>
          <a:prstGeom prst="rect">
            <a:avLst/>
          </a:prstGeom>
          <a:solidFill>
            <a:srgbClr val="DEF1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2" name="Rectangle 8"/>
          <p:cNvSpPr>
            <a:spLocks noChangeArrowheads="1"/>
          </p:cNvSpPr>
          <p:nvPr/>
        </p:nvSpPr>
        <p:spPr bwMode="auto">
          <a:xfrm>
            <a:off x="2451100" y="1800225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If</a:t>
            </a:r>
          </a:p>
        </p:txBody>
      </p:sp>
      <p:sp>
        <p:nvSpPr>
          <p:cNvPr id="15373" name="Rectangle 9"/>
          <p:cNvSpPr>
            <a:spLocks noChangeArrowheads="1"/>
          </p:cNvSpPr>
          <p:nvPr/>
        </p:nvSpPr>
        <p:spPr bwMode="auto">
          <a:xfrm>
            <a:off x="1146175" y="1122363"/>
            <a:ext cx="52693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 smtClean="0">
                <a:solidFill>
                  <a:srgbClr val="FF0000"/>
                </a:solidFill>
              </a:rPr>
              <a:t>Special case: </a:t>
            </a:r>
            <a:r>
              <a:rPr lang="en-US" sz="2000" b="0" i="1" dirty="0" smtClean="0">
                <a:solidFill>
                  <a:srgbClr val="FF0000"/>
                </a:solidFill>
              </a:rPr>
              <a:t>vertical </a:t>
            </a:r>
            <a:r>
              <a:rPr lang="en-US" sz="2000" b="0" i="1" dirty="0">
                <a:solidFill>
                  <a:srgbClr val="FF0000"/>
                </a:solidFill>
              </a:rPr>
              <a:t>planar electric </a:t>
            </a:r>
            <a:r>
              <a:rPr lang="en-US" sz="2000" b="0" i="1" dirty="0" smtClean="0">
                <a:solidFill>
                  <a:srgbClr val="FF0000"/>
                </a:solidFill>
              </a:rPr>
              <a:t>current</a:t>
            </a:r>
            <a:endParaRPr lang="en-US" sz="2000" b="0" dirty="0">
              <a:solidFill>
                <a:srgbClr val="FF0000"/>
              </a:solidFill>
            </a:endParaRPr>
          </a:p>
        </p:txBody>
      </p:sp>
      <p:graphicFrame>
        <p:nvGraphicFramePr>
          <p:cNvPr id="15362" name="Object 1024"/>
          <p:cNvGraphicFramePr>
            <a:graphicFrameLocks noChangeAspect="1"/>
          </p:cNvGraphicFramePr>
          <p:nvPr/>
        </p:nvGraphicFramePr>
        <p:xfrm>
          <a:off x="2992438" y="1768475"/>
          <a:ext cx="3176587" cy="523875"/>
        </p:xfrm>
        <a:graphic>
          <a:graphicData uri="http://schemas.openxmlformats.org/presentationml/2006/ole">
            <p:oleObj spid="_x0000_s15362" name="Equation" r:id="rId3" imgW="1562040" imgH="253800" progId="Equation.DSMT4">
              <p:embed/>
            </p:oleObj>
          </a:graphicData>
        </a:graphic>
      </p:graphicFrame>
      <p:graphicFrame>
        <p:nvGraphicFramePr>
          <p:cNvPr id="15363" name="Object 1025"/>
          <p:cNvGraphicFramePr>
            <a:graphicFrameLocks noChangeAspect="1"/>
          </p:cNvGraphicFramePr>
          <p:nvPr/>
        </p:nvGraphicFramePr>
        <p:xfrm>
          <a:off x="3124200" y="2832100"/>
          <a:ext cx="2895600" cy="885825"/>
        </p:xfrm>
        <a:graphic>
          <a:graphicData uri="http://schemas.openxmlformats.org/presentationml/2006/ole">
            <p:oleObj spid="_x0000_s15363" name="Equation" r:id="rId4" imgW="1397000" imgH="431800" progId="Equation.DSMT4">
              <p:embed/>
            </p:oleObj>
          </a:graphicData>
        </a:graphic>
      </p:graphicFrame>
      <p:sp>
        <p:nvSpPr>
          <p:cNvPr id="15374" name="Rectangle 12"/>
          <p:cNvSpPr>
            <a:spLocks noChangeArrowheads="1"/>
          </p:cNvSpPr>
          <p:nvPr/>
        </p:nvSpPr>
        <p:spPr bwMode="auto">
          <a:xfrm>
            <a:off x="1046163" y="3038475"/>
            <a:ext cx="1779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Then we have</a:t>
            </a:r>
          </a:p>
        </p:txBody>
      </p:sp>
      <p:sp>
        <p:nvSpPr>
          <p:cNvPr id="538637" name="Rectangle 13"/>
          <p:cNvSpPr>
            <a:spLocks noChangeArrowheads="1"/>
          </p:cNvSpPr>
          <p:nvPr/>
        </p:nvSpPr>
        <p:spPr bwMode="auto">
          <a:xfrm>
            <a:off x="2160588" y="283854"/>
            <a:ext cx="47307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Sources: </a:t>
            </a: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36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grpSp>
        <p:nvGrpSpPr>
          <p:cNvPr id="15376" name="Group 40"/>
          <p:cNvGrpSpPr>
            <a:grpSpLocks/>
          </p:cNvGrpSpPr>
          <p:nvPr/>
        </p:nvGrpSpPr>
        <p:grpSpPr bwMode="auto">
          <a:xfrm>
            <a:off x="1933575" y="4287838"/>
            <a:ext cx="5178425" cy="1050925"/>
            <a:chOff x="1934025" y="4288183"/>
            <a:chExt cx="5178194" cy="1050925"/>
          </a:xfrm>
        </p:grpSpPr>
        <p:grpSp>
          <p:nvGrpSpPr>
            <p:cNvPr id="15379" name="Group 43"/>
            <p:cNvGrpSpPr>
              <a:grpSpLocks/>
            </p:cNvGrpSpPr>
            <p:nvPr/>
          </p:nvGrpSpPr>
          <p:grpSpPr bwMode="auto">
            <a:xfrm>
              <a:off x="1934025" y="4288183"/>
              <a:ext cx="4992688" cy="1050925"/>
              <a:chOff x="2701164" y="5055476"/>
              <a:chExt cx="4992410" cy="1051034"/>
            </a:xfrm>
          </p:grpSpPr>
          <p:sp>
            <p:nvSpPr>
              <p:cNvPr id="15381" name="Parallelogram 38"/>
              <p:cNvSpPr>
                <a:spLocks noChangeArrowheads="1"/>
              </p:cNvSpPr>
              <p:nvPr/>
            </p:nvSpPr>
            <p:spPr bwMode="auto">
              <a:xfrm>
                <a:off x="2701164" y="5055476"/>
                <a:ext cx="4992410" cy="1051034"/>
              </a:xfrm>
              <a:prstGeom prst="parallelogram">
                <a:avLst>
                  <a:gd name="adj" fmla="val 176102"/>
                </a:avLst>
              </a:prstGeom>
              <a:solidFill>
                <a:schemeClr val="accent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5382" name="Group 23"/>
              <p:cNvGrpSpPr>
                <a:grpSpLocks/>
              </p:cNvGrpSpPr>
              <p:nvPr/>
            </p:nvGrpSpPr>
            <p:grpSpPr bwMode="auto">
              <a:xfrm>
                <a:off x="4640314" y="5156910"/>
                <a:ext cx="1021093" cy="797996"/>
                <a:chOff x="4430110" y="5240992"/>
                <a:chExt cx="1021093" cy="797996"/>
              </a:xfrm>
            </p:grpSpPr>
            <p:cxnSp>
              <p:nvCxnSpPr>
                <p:cNvPr id="15397" name="Straight Arrow Connector 16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5124985" y="5481542"/>
                  <a:ext cx="282986" cy="1588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5398" name="Straight Arrow Connector 18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5308916" y="5381691"/>
                  <a:ext cx="282986" cy="1588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5399" name="Straight Arrow Connector 19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4925287" y="5597155"/>
                  <a:ext cx="282986" cy="1588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5400" name="Straight Arrow Connector 20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4720336" y="5686494"/>
                  <a:ext cx="282986" cy="1588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5401" name="Straight Arrow Connector 21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4504874" y="5786341"/>
                  <a:ext cx="282986" cy="1588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5402" name="Straight Arrow Connector 22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4289411" y="5896701"/>
                  <a:ext cx="282986" cy="1588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</p:cxnSp>
          </p:grpSp>
          <p:grpSp>
            <p:nvGrpSpPr>
              <p:cNvPr id="15383" name="Group 24"/>
              <p:cNvGrpSpPr>
                <a:grpSpLocks/>
              </p:cNvGrpSpPr>
              <p:nvPr/>
            </p:nvGrpSpPr>
            <p:grpSpPr bwMode="auto">
              <a:xfrm>
                <a:off x="5538933" y="5151656"/>
                <a:ext cx="1021093" cy="797996"/>
                <a:chOff x="4430110" y="5240992"/>
                <a:chExt cx="1021093" cy="797996"/>
              </a:xfrm>
            </p:grpSpPr>
            <p:cxnSp>
              <p:nvCxnSpPr>
                <p:cNvPr id="15391" name="Straight Arrow Connector 25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5124985" y="5481542"/>
                  <a:ext cx="282986" cy="1588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5392" name="Straight Arrow Connector 26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5308916" y="5381691"/>
                  <a:ext cx="282986" cy="1588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5393" name="Straight Arrow Connector 27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4925287" y="5597155"/>
                  <a:ext cx="282986" cy="1588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5394" name="Straight Arrow Connector 28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4720336" y="5686494"/>
                  <a:ext cx="282986" cy="1588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5395" name="Straight Arrow Connector 29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4504874" y="5786341"/>
                  <a:ext cx="282986" cy="1588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5396" name="Straight Arrow Connector 30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4289411" y="5896701"/>
                  <a:ext cx="282986" cy="1588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</p:cxnSp>
          </p:grpSp>
          <p:grpSp>
            <p:nvGrpSpPr>
              <p:cNvPr id="15384" name="Group 31"/>
              <p:cNvGrpSpPr>
                <a:grpSpLocks/>
              </p:cNvGrpSpPr>
              <p:nvPr/>
            </p:nvGrpSpPr>
            <p:grpSpPr bwMode="auto">
              <a:xfrm>
                <a:off x="3731189" y="5151667"/>
                <a:ext cx="1021093" cy="797996"/>
                <a:chOff x="4430110" y="5240992"/>
                <a:chExt cx="1021093" cy="797996"/>
              </a:xfrm>
            </p:grpSpPr>
            <p:cxnSp>
              <p:nvCxnSpPr>
                <p:cNvPr id="15385" name="Straight Arrow Connector 32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5124985" y="5481542"/>
                  <a:ext cx="282986" cy="1588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5386" name="Straight Arrow Connector 33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5308916" y="5381691"/>
                  <a:ext cx="282986" cy="1588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5387" name="Straight Arrow Connector 34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4925287" y="5597155"/>
                  <a:ext cx="282986" cy="1588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5388" name="Straight Arrow Connector 35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4720336" y="5686494"/>
                  <a:ext cx="282986" cy="1588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5389" name="Straight Arrow Connector 36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4504874" y="5786341"/>
                  <a:ext cx="282986" cy="1588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5390" name="Straight Arrow Connector 37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4289411" y="5896701"/>
                  <a:ext cx="282986" cy="1588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</p:cxnSp>
          </p:grpSp>
        </p:grpSp>
        <p:sp>
          <p:nvSpPr>
            <p:cNvPr id="15380" name="TextBox 44"/>
            <p:cNvSpPr txBox="1">
              <a:spLocks noChangeArrowheads="1"/>
            </p:cNvSpPr>
            <p:nvPr/>
          </p:nvSpPr>
          <p:spPr bwMode="auto">
            <a:xfrm>
              <a:off x="6464519" y="4667360"/>
              <a:ext cx="6477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i="1">
                  <a:latin typeface="Times New Roman" pitchFamily="18" charset="0"/>
                  <a:cs typeface="Times New Roman" pitchFamily="18" charset="0"/>
                </a:rPr>
                <a:t>z</a:t>
              </a:r>
              <a:r>
                <a:rPr lang="en-US" b="0">
                  <a:latin typeface="Times New Roman" pitchFamily="18" charset="0"/>
                  <a:cs typeface="Times New Roman" pitchFamily="18" charset="0"/>
                </a:rPr>
                <a:t> = 0</a:t>
              </a:r>
            </a:p>
          </p:txBody>
        </p:sp>
      </p:grpSp>
      <p:sp>
        <p:nvSpPr>
          <p:cNvPr id="15377" name="TextBox 37"/>
          <p:cNvSpPr txBox="1">
            <a:spLocks noChangeArrowheads="1"/>
          </p:cNvSpPr>
          <p:nvPr/>
        </p:nvSpPr>
        <p:spPr bwMode="auto">
          <a:xfrm>
            <a:off x="1019175" y="5791200"/>
            <a:ext cx="1211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Example: </a:t>
            </a:r>
          </a:p>
        </p:txBody>
      </p:sp>
      <p:graphicFrame>
        <p:nvGraphicFramePr>
          <p:cNvPr id="15364" name="Object 1024"/>
          <p:cNvGraphicFramePr>
            <a:graphicFrameLocks noChangeAspect="1"/>
          </p:cNvGraphicFramePr>
          <p:nvPr/>
        </p:nvGraphicFramePr>
        <p:xfrm>
          <a:off x="2154238" y="5794375"/>
          <a:ext cx="2071687" cy="360363"/>
        </p:xfrm>
        <a:graphic>
          <a:graphicData uri="http://schemas.openxmlformats.org/presentationml/2006/ole">
            <p:oleObj spid="_x0000_s15364" name="Equation" r:id="rId5" imgW="1180800" imgH="203040" progId="Equation.DSMT4">
              <p:embed/>
            </p:oleObj>
          </a:graphicData>
        </a:graphic>
      </p:graphicFrame>
      <p:sp>
        <p:nvSpPr>
          <p:cNvPr id="15378" name="TextBox 39"/>
          <p:cNvSpPr txBox="1">
            <a:spLocks noChangeArrowheads="1"/>
          </p:cNvSpPr>
          <p:nvPr/>
        </p:nvSpPr>
        <p:spPr bwMode="auto">
          <a:xfrm>
            <a:off x="4278313" y="5802313"/>
            <a:ext cx="36258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0"/>
              <a:t>(unit-amplitude vertical electric dipole)</a:t>
            </a:r>
          </a:p>
        </p:txBody>
      </p:sp>
      <p:graphicFrame>
        <p:nvGraphicFramePr>
          <p:cNvPr id="15365" name="Object 1025"/>
          <p:cNvGraphicFramePr>
            <a:graphicFrameLocks noChangeAspect="1"/>
          </p:cNvGraphicFramePr>
          <p:nvPr/>
        </p:nvGraphicFramePr>
        <p:xfrm>
          <a:off x="2127250" y="6213475"/>
          <a:ext cx="1341438" cy="455613"/>
        </p:xfrm>
        <a:graphic>
          <a:graphicData uri="http://schemas.openxmlformats.org/presentationml/2006/ole">
            <p:oleObj spid="_x0000_s15365" name="Equation" r:id="rId6" imgW="812520" imgH="279360" progId="Equation.DSMT4">
              <p:embed/>
            </p:oleObj>
          </a:graphicData>
        </a:graphic>
      </p:graphicFrame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28963" y="204788"/>
            <a:ext cx="2716212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  <a:r>
              <a:rPr lang="en-US" sz="3600" b="1" i="1" baseline="-250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b="1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Fields</a:t>
            </a:r>
          </a:p>
        </p:txBody>
      </p:sp>
      <p:sp>
        <p:nvSpPr>
          <p:cNvPr id="1639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5" name="Rectangle 7"/>
          <p:cNvSpPr>
            <a:spLocks noChangeArrowheads="1"/>
          </p:cNvSpPr>
          <p:nvPr/>
        </p:nvSpPr>
        <p:spPr bwMode="auto">
          <a:xfrm>
            <a:off x="635000" y="1825625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Use duality:</a:t>
            </a:r>
          </a:p>
        </p:txBody>
      </p:sp>
      <p:graphicFrame>
        <p:nvGraphicFramePr>
          <p:cNvPr id="16386" name="Object 1024"/>
          <p:cNvGraphicFramePr>
            <a:graphicFrameLocks noChangeAspect="1"/>
          </p:cNvGraphicFramePr>
          <p:nvPr/>
        </p:nvGraphicFramePr>
        <p:xfrm>
          <a:off x="504825" y="2368550"/>
          <a:ext cx="1719263" cy="2865438"/>
        </p:xfrm>
        <a:graphic>
          <a:graphicData uri="http://schemas.openxmlformats.org/presentationml/2006/ole">
            <p:oleObj spid="_x0000_s16386" name="Equation" r:id="rId3" imgW="685800" imgH="1143000" progId="Equation.DSMT4">
              <p:embed/>
            </p:oleObj>
          </a:graphicData>
        </a:graphic>
      </p:graphicFrame>
      <p:graphicFrame>
        <p:nvGraphicFramePr>
          <p:cNvPr id="16387" name="Object 1025"/>
          <p:cNvGraphicFramePr>
            <a:graphicFrameLocks noChangeAspect="1"/>
          </p:cNvGraphicFramePr>
          <p:nvPr/>
        </p:nvGraphicFramePr>
        <p:xfrm>
          <a:off x="2911475" y="4365625"/>
          <a:ext cx="4992688" cy="2028825"/>
        </p:xfrm>
        <a:graphic>
          <a:graphicData uri="http://schemas.openxmlformats.org/presentationml/2006/ole">
            <p:oleObj spid="_x0000_s16387" name="Equation" r:id="rId4" imgW="2247840" imgH="914400" progId="Equation.DSMT4">
              <p:embed/>
            </p:oleObj>
          </a:graphicData>
        </a:graphic>
      </p:graphicFrame>
      <p:graphicFrame>
        <p:nvGraphicFramePr>
          <p:cNvPr id="16388" name="Object 1026"/>
          <p:cNvGraphicFramePr>
            <a:graphicFrameLocks noChangeAspect="1"/>
          </p:cNvGraphicFramePr>
          <p:nvPr/>
        </p:nvGraphicFramePr>
        <p:xfrm>
          <a:off x="2982913" y="1298575"/>
          <a:ext cx="4905375" cy="2062163"/>
        </p:xfrm>
        <a:graphic>
          <a:graphicData uri="http://schemas.openxmlformats.org/presentationml/2006/ole">
            <p:oleObj spid="_x0000_s16388" name="Equation" r:id="rId5" imgW="2171520" imgH="914400" progId="Equation.DSMT4">
              <p:embed/>
            </p:oleObj>
          </a:graphicData>
        </a:graphic>
      </p:graphicFrame>
      <p:sp>
        <p:nvSpPr>
          <p:cNvPr id="16396" name="AutoShape 11"/>
          <p:cNvSpPr>
            <a:spLocks noChangeArrowheads="1"/>
          </p:cNvSpPr>
          <p:nvPr/>
        </p:nvSpPr>
        <p:spPr bwMode="auto">
          <a:xfrm>
            <a:off x="5273675" y="3562350"/>
            <a:ext cx="490538" cy="635000"/>
          </a:xfrm>
          <a:prstGeom prst="downArrow">
            <a:avLst>
              <a:gd name="adj1" fmla="val 50000"/>
              <a:gd name="adj2" fmla="val 32362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Text Box 12"/>
          <p:cNvSpPr txBox="1">
            <a:spLocks noChangeArrowheads="1"/>
          </p:cNvSpPr>
          <p:nvPr/>
        </p:nvSpPr>
        <p:spPr bwMode="auto">
          <a:xfrm>
            <a:off x="8124825" y="2030413"/>
            <a:ext cx="725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rgbClr val="0000FF"/>
                </a:solidFill>
              </a:rPr>
              <a:t>TM</a:t>
            </a:r>
            <a:r>
              <a:rPr lang="en-US" sz="2400" b="0" i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</a:p>
        </p:txBody>
      </p:sp>
      <p:sp>
        <p:nvSpPr>
          <p:cNvPr id="16398" name="Text Box 13"/>
          <p:cNvSpPr txBox="1">
            <a:spLocks noChangeArrowheads="1"/>
          </p:cNvSpPr>
          <p:nvPr/>
        </p:nvSpPr>
        <p:spPr bwMode="auto">
          <a:xfrm>
            <a:off x="8118475" y="5111750"/>
            <a:ext cx="67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rgbClr val="0000FF"/>
                </a:solidFill>
              </a:rPr>
              <a:t>TE</a:t>
            </a:r>
            <a:r>
              <a:rPr lang="en-US" sz="2400" b="0" i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2263" y="230188"/>
            <a:ext cx="319405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  <a:r>
              <a:rPr lang="en-US" sz="3600" b="1" i="1" baseline="-250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b="1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1741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0" name="Rectangle 7"/>
          <p:cNvSpPr>
            <a:spLocks noChangeArrowheads="1"/>
          </p:cNvSpPr>
          <p:nvPr/>
        </p:nvSpPr>
        <p:spPr bwMode="auto">
          <a:xfrm>
            <a:off x="1566863" y="1323975"/>
            <a:ext cx="919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Define</a:t>
            </a:r>
          </a:p>
        </p:txBody>
      </p:sp>
      <p:graphicFrame>
        <p:nvGraphicFramePr>
          <p:cNvPr id="17410" name="Object 9"/>
          <p:cNvGraphicFramePr>
            <a:graphicFrameLocks noChangeAspect="1"/>
          </p:cNvGraphicFramePr>
          <p:nvPr/>
        </p:nvGraphicFramePr>
        <p:xfrm>
          <a:off x="1974850" y="2568575"/>
          <a:ext cx="5640388" cy="1955800"/>
        </p:xfrm>
        <a:graphic>
          <a:graphicData uri="http://schemas.openxmlformats.org/presentationml/2006/ole">
            <p:oleObj spid="_x0000_s17410" name="Equation" r:id="rId3" imgW="2641320" imgH="914400" progId="Equation.DSMT4">
              <p:embed/>
            </p:oleObj>
          </a:graphicData>
        </a:graphic>
      </p:graphicFrame>
      <p:graphicFrame>
        <p:nvGraphicFramePr>
          <p:cNvPr id="17411" name="Object 10"/>
          <p:cNvGraphicFramePr>
            <a:graphicFrameLocks noChangeAspect="1"/>
          </p:cNvGraphicFramePr>
          <p:nvPr/>
        </p:nvGraphicFramePr>
        <p:xfrm>
          <a:off x="6167438" y="5033963"/>
          <a:ext cx="1481137" cy="1571625"/>
        </p:xfrm>
        <a:graphic>
          <a:graphicData uri="http://schemas.openxmlformats.org/presentationml/2006/ole">
            <p:oleObj spid="_x0000_s17411" name="Equation" r:id="rId4" imgW="647640" imgH="685800" progId="Equation.DSMT4">
              <p:embed/>
            </p:oleObj>
          </a:graphicData>
        </a:graphic>
      </p:graphicFrame>
      <p:graphicFrame>
        <p:nvGraphicFramePr>
          <p:cNvPr id="17412" name="Object 11"/>
          <p:cNvGraphicFramePr>
            <a:graphicFrameLocks noChangeAspect="1"/>
          </p:cNvGraphicFramePr>
          <p:nvPr/>
        </p:nvGraphicFramePr>
        <p:xfrm>
          <a:off x="3016250" y="5027613"/>
          <a:ext cx="1363663" cy="1512887"/>
        </p:xfrm>
        <a:graphic>
          <a:graphicData uri="http://schemas.openxmlformats.org/presentationml/2006/ole">
            <p:oleObj spid="_x0000_s17412" name="Equation" r:id="rId5" imgW="596880" imgH="660240" progId="Equation.DSMT4">
              <p:embed/>
            </p:oleObj>
          </a:graphicData>
        </a:graphic>
      </p:graphicFrame>
      <p:graphicFrame>
        <p:nvGraphicFramePr>
          <p:cNvPr id="17413" name="Object 13"/>
          <p:cNvGraphicFramePr>
            <a:graphicFrameLocks noChangeAspect="1"/>
          </p:cNvGraphicFramePr>
          <p:nvPr/>
        </p:nvGraphicFramePr>
        <p:xfrm>
          <a:off x="2938463" y="1136650"/>
          <a:ext cx="2914650" cy="1158875"/>
        </p:xfrm>
        <a:graphic>
          <a:graphicData uri="http://schemas.openxmlformats.org/presentationml/2006/ole">
            <p:oleObj spid="_x0000_s17413" name="Equation" r:id="rId6" imgW="1473120" imgH="583920" progId="Equation.DSMT4">
              <p:embed/>
            </p:oleObj>
          </a:graphicData>
        </a:graphic>
      </p:graphicFrame>
      <p:sp>
        <p:nvSpPr>
          <p:cNvPr id="17421" name="Rectangle 14"/>
          <p:cNvSpPr>
            <a:spLocks noChangeArrowheads="1"/>
          </p:cNvSpPr>
          <p:nvPr/>
        </p:nvSpPr>
        <p:spPr bwMode="auto">
          <a:xfrm>
            <a:off x="379744" y="5449136"/>
            <a:ext cx="20876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We then </a:t>
            </a:r>
            <a:r>
              <a:rPr lang="en-US" sz="2000" b="0" dirty="0" smtClean="0">
                <a:solidFill>
                  <a:srgbClr val="0000FF"/>
                </a:solidFill>
              </a:rPr>
              <a:t>identify: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17422" name="AutoShape 15"/>
          <p:cNvSpPr>
            <a:spLocks noChangeArrowheads="1"/>
          </p:cNvSpPr>
          <p:nvPr/>
        </p:nvSpPr>
        <p:spPr bwMode="auto">
          <a:xfrm>
            <a:off x="4822825" y="5686425"/>
            <a:ext cx="617538" cy="206375"/>
          </a:xfrm>
          <a:prstGeom prst="rightArrow">
            <a:avLst>
              <a:gd name="adj1" fmla="val 50000"/>
              <a:gd name="adj2" fmla="val 74808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2328863" y="284163"/>
            <a:ext cx="4129087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23556" name="Rectangle 10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57" name="Rectangle 10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58" name="Rectangle 10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59" name="Rectangle 10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0" name="Text Box 1035"/>
          <p:cNvSpPr txBox="1">
            <a:spLocks noChangeArrowheads="1"/>
          </p:cNvSpPr>
          <p:nvPr/>
        </p:nvSpPr>
        <p:spPr bwMode="auto">
          <a:xfrm>
            <a:off x="573041" y="1466258"/>
            <a:ext cx="82772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 dirty="0">
                <a:solidFill>
                  <a:srgbClr val="0000FF"/>
                </a:solidFill>
              </a:rPr>
              <a:t>In this set of notes we derive the SDI formulation using a more mathematical, but general, approach (we directly Fourier transform Maxwell’s equations).</a:t>
            </a:r>
          </a:p>
          <a:p>
            <a:endParaRPr lang="en-US" sz="2400" b="0" dirty="0">
              <a:solidFill>
                <a:srgbClr val="0000FF"/>
              </a:solidFill>
            </a:endParaRPr>
          </a:p>
          <a:p>
            <a:r>
              <a:rPr lang="en-US" sz="2400" b="0" dirty="0">
                <a:solidFill>
                  <a:srgbClr val="0000FF"/>
                </a:solidFill>
              </a:rPr>
              <a:t>This allows for </a:t>
            </a:r>
            <a:r>
              <a:rPr lang="en-US" sz="2400" b="0" dirty="0">
                <a:solidFill>
                  <a:srgbClr val="FF0000"/>
                </a:solidFill>
              </a:rPr>
              <a:t>all possible types of sources</a:t>
            </a:r>
            <a:r>
              <a:rPr lang="en-US" sz="2400" b="0" dirty="0">
                <a:solidFill>
                  <a:srgbClr val="0000FF"/>
                </a:solidFill>
              </a:rPr>
              <a:t> to be treated in </a:t>
            </a:r>
            <a:r>
              <a:rPr lang="en-US" sz="2400" b="0" dirty="0">
                <a:solidFill>
                  <a:srgbClr val="FF0000"/>
                </a:solidFill>
              </a:rPr>
              <a:t>one derivation</a:t>
            </a:r>
            <a:r>
              <a:rPr lang="en-US" sz="2400" b="0" dirty="0">
                <a:solidFill>
                  <a:srgbClr val="0000FF"/>
                </a:solidFill>
              </a:rPr>
              <a:t>.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Rectangle 2"/>
          <p:cNvSpPr>
            <a:spLocks noChangeArrowheads="1"/>
          </p:cNvSpPr>
          <p:nvPr/>
        </p:nvSpPr>
        <p:spPr bwMode="auto">
          <a:xfrm>
            <a:off x="1360488" y="5086350"/>
            <a:ext cx="2146300" cy="1270000"/>
          </a:xfrm>
          <a:prstGeom prst="rect">
            <a:avLst/>
          </a:prstGeom>
          <a:solidFill>
            <a:srgbClr val="DEF1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Rectangle 3"/>
          <p:cNvSpPr>
            <a:spLocks noChangeArrowheads="1"/>
          </p:cNvSpPr>
          <p:nvPr/>
        </p:nvSpPr>
        <p:spPr bwMode="auto">
          <a:xfrm>
            <a:off x="2944572" y="1787194"/>
            <a:ext cx="3073400" cy="1701800"/>
          </a:xfrm>
          <a:prstGeom prst="rect">
            <a:avLst/>
          </a:prstGeom>
          <a:solidFill>
            <a:srgbClr val="DEF1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170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008313" y="244475"/>
            <a:ext cx="2663825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  <a:r>
              <a:rPr lang="en-US" sz="3600" b="1" i="1" baseline="-250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b="1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1844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6" name="Rectangle 9"/>
          <p:cNvSpPr>
            <a:spLocks noChangeArrowheads="1"/>
          </p:cNvSpPr>
          <p:nvPr/>
        </p:nvSpPr>
        <p:spPr bwMode="auto">
          <a:xfrm>
            <a:off x="409575" y="1228725"/>
            <a:ext cx="3032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For the sources, we have</a:t>
            </a:r>
          </a:p>
        </p:txBody>
      </p:sp>
      <p:graphicFrame>
        <p:nvGraphicFramePr>
          <p:cNvPr id="18434" name="Object 10"/>
          <p:cNvGraphicFramePr>
            <a:graphicFrameLocks noChangeAspect="1"/>
          </p:cNvGraphicFramePr>
          <p:nvPr/>
        </p:nvGraphicFramePr>
        <p:xfrm>
          <a:off x="3117590" y="1954497"/>
          <a:ext cx="2797175" cy="1554162"/>
        </p:xfrm>
        <a:graphic>
          <a:graphicData uri="http://schemas.openxmlformats.org/presentationml/2006/ole">
            <p:oleObj spid="_x0000_s18434" name="Equation" r:id="rId3" imgW="1320480" imgH="736560" progId="Equation.DSMT4">
              <p:embed/>
            </p:oleObj>
          </a:graphicData>
        </a:graphic>
      </p:graphicFrame>
      <p:sp>
        <p:nvSpPr>
          <p:cNvPr id="18447" name="Rectangle 11"/>
          <p:cNvSpPr>
            <a:spLocks noChangeArrowheads="1"/>
          </p:cNvSpPr>
          <p:nvPr/>
        </p:nvSpPr>
        <p:spPr bwMode="auto">
          <a:xfrm>
            <a:off x="490538" y="4329113"/>
            <a:ext cx="32750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Special case of horizontal surface currents:</a:t>
            </a:r>
          </a:p>
        </p:txBody>
      </p:sp>
      <p:graphicFrame>
        <p:nvGraphicFramePr>
          <p:cNvPr id="18435" name="Object 12"/>
          <p:cNvGraphicFramePr>
            <a:graphicFrameLocks noChangeAspect="1"/>
          </p:cNvGraphicFramePr>
          <p:nvPr/>
        </p:nvGraphicFramePr>
        <p:xfrm>
          <a:off x="1611313" y="5191125"/>
          <a:ext cx="1828800" cy="1227138"/>
        </p:xfrm>
        <a:graphic>
          <a:graphicData uri="http://schemas.openxmlformats.org/presentationml/2006/ole">
            <p:oleObj spid="_x0000_s18435" name="Equation" r:id="rId4" imgW="749160" imgH="507960" progId="Equation.DSMT4">
              <p:embed/>
            </p:oleObj>
          </a:graphicData>
        </a:graphic>
      </p:graphicFrame>
      <p:sp>
        <p:nvSpPr>
          <p:cNvPr id="18448" name="Rectangle 11"/>
          <p:cNvSpPr>
            <a:spLocks noChangeArrowheads="1"/>
          </p:cNvSpPr>
          <p:nvPr/>
        </p:nvSpPr>
        <p:spPr bwMode="auto">
          <a:xfrm>
            <a:off x="4645025" y="4298950"/>
            <a:ext cx="32750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Special case of vertical planar currents:</a:t>
            </a:r>
          </a:p>
        </p:txBody>
      </p:sp>
      <p:graphicFrame>
        <p:nvGraphicFramePr>
          <p:cNvPr id="18436" name="Object 14"/>
          <p:cNvGraphicFramePr>
            <a:graphicFrameLocks noChangeAspect="1"/>
          </p:cNvGraphicFramePr>
          <p:nvPr/>
        </p:nvGraphicFramePr>
        <p:xfrm>
          <a:off x="5083175" y="5311775"/>
          <a:ext cx="1747838" cy="911225"/>
        </p:xfrm>
        <a:graphic>
          <a:graphicData uri="http://schemas.openxmlformats.org/presentationml/2006/ole">
            <p:oleObj spid="_x0000_s18436" name="Equation" r:id="rId5" imgW="876240" imgH="457200" progId="Equation.DSMT4">
              <p:embed/>
            </p:oleObj>
          </a:graphicData>
        </a:graphic>
      </p:graphicFrame>
      <p:graphicFrame>
        <p:nvGraphicFramePr>
          <p:cNvPr id="18437" name="Object 15"/>
          <p:cNvGraphicFramePr>
            <a:graphicFrameLocks noChangeAspect="1"/>
          </p:cNvGraphicFramePr>
          <p:nvPr/>
        </p:nvGraphicFramePr>
        <p:xfrm>
          <a:off x="6734175" y="4595813"/>
          <a:ext cx="2184400" cy="493712"/>
        </p:xfrm>
        <a:graphic>
          <a:graphicData uri="http://schemas.openxmlformats.org/presentationml/2006/ole">
            <p:oleObj spid="_x0000_s18437" name="Equation" r:id="rId6" imgW="1231560" imgH="279360" progId="Equation.DSMT4">
              <p:embed/>
            </p:oleObj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70189" y="294043"/>
            <a:ext cx="290195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</a:t>
            </a:r>
          </a:p>
        </p:txBody>
      </p:sp>
      <p:sp>
        <p:nvSpPr>
          <p:cNvPr id="1946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458" name="Object 8"/>
          <p:cNvGraphicFramePr>
            <a:graphicFrameLocks noChangeAspect="1"/>
          </p:cNvGraphicFramePr>
          <p:nvPr/>
        </p:nvGraphicFramePr>
        <p:xfrm>
          <a:off x="1014413" y="1233488"/>
          <a:ext cx="1463675" cy="2057400"/>
        </p:xfrm>
        <a:graphic>
          <a:graphicData uri="http://schemas.openxmlformats.org/presentationml/2006/ole">
            <p:oleObj spid="_x0000_s19458" name="Equation" r:id="rId3" imgW="672840" imgH="939600" progId="Equation.DSMT4">
              <p:embed/>
            </p:oleObj>
          </a:graphicData>
        </a:graphic>
      </p:graphicFrame>
      <p:graphicFrame>
        <p:nvGraphicFramePr>
          <p:cNvPr id="19459" name="Object 9"/>
          <p:cNvGraphicFramePr>
            <a:graphicFrameLocks noChangeAspect="1"/>
          </p:cNvGraphicFramePr>
          <p:nvPr/>
        </p:nvGraphicFramePr>
        <p:xfrm>
          <a:off x="2665294" y="4656233"/>
          <a:ext cx="1557338" cy="1031875"/>
        </p:xfrm>
        <a:graphic>
          <a:graphicData uri="http://schemas.openxmlformats.org/presentationml/2006/ole">
            <p:oleObj spid="_x0000_s19459" name="Equation" r:id="rId4" imgW="761760" imgH="507960" progId="Equation.DSMT4">
              <p:embed/>
            </p:oleObj>
          </a:graphicData>
        </a:graphic>
      </p:graphicFrame>
      <p:graphicFrame>
        <p:nvGraphicFramePr>
          <p:cNvPr id="19460" name="Object 10"/>
          <p:cNvGraphicFramePr>
            <a:graphicFrameLocks noChangeAspect="1"/>
          </p:cNvGraphicFramePr>
          <p:nvPr/>
        </p:nvGraphicFramePr>
        <p:xfrm>
          <a:off x="4668719" y="4654645"/>
          <a:ext cx="1587500" cy="1065213"/>
        </p:xfrm>
        <a:graphic>
          <a:graphicData uri="http://schemas.openxmlformats.org/presentationml/2006/ole">
            <p:oleObj spid="_x0000_s19460" name="Equation" r:id="rId5" imgW="749160" imgH="507960" progId="Equation.DSMT4">
              <p:embed/>
            </p:oleObj>
          </a:graphicData>
        </a:graphic>
      </p:graphicFrame>
      <p:sp>
        <p:nvSpPr>
          <p:cNvPr id="19469" name="Rectangle 11"/>
          <p:cNvSpPr>
            <a:spLocks noChangeArrowheads="1"/>
          </p:cNvSpPr>
          <p:nvPr/>
        </p:nvSpPr>
        <p:spPr bwMode="auto">
          <a:xfrm>
            <a:off x="1746132" y="4056158"/>
            <a:ext cx="5035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Special case of horizontal surface currents:</a:t>
            </a:r>
          </a:p>
        </p:txBody>
      </p:sp>
      <p:graphicFrame>
        <p:nvGraphicFramePr>
          <p:cNvPr id="19461" name="Object 12"/>
          <p:cNvGraphicFramePr>
            <a:graphicFrameLocks noChangeAspect="1"/>
          </p:cNvGraphicFramePr>
          <p:nvPr/>
        </p:nvGraphicFramePr>
        <p:xfrm>
          <a:off x="5929313" y="1692275"/>
          <a:ext cx="2346325" cy="1303338"/>
        </p:xfrm>
        <a:graphic>
          <a:graphicData uri="http://schemas.openxmlformats.org/presentationml/2006/ole">
            <p:oleObj spid="_x0000_s19461" name="Equation" r:id="rId6" imgW="1320480" imgH="736560" progId="Equation.DSMT4">
              <p:embed/>
            </p:oleObj>
          </a:graphicData>
        </a:graphic>
      </p:graphicFrame>
      <p:graphicFrame>
        <p:nvGraphicFramePr>
          <p:cNvPr id="19462" name="Object 13"/>
          <p:cNvGraphicFramePr>
            <a:graphicFrameLocks noChangeAspect="1"/>
          </p:cNvGraphicFramePr>
          <p:nvPr/>
        </p:nvGraphicFramePr>
        <p:xfrm>
          <a:off x="3006725" y="1712913"/>
          <a:ext cx="2533650" cy="1274762"/>
        </p:xfrm>
        <a:graphic>
          <a:graphicData uri="http://schemas.openxmlformats.org/presentationml/2006/ole">
            <p:oleObj spid="_x0000_s19462" name="Equation" r:id="rId7" imgW="1422360" imgH="711000" progId="Equation.DSMT4">
              <p:embed/>
            </p:oleObj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56122" y="253100"/>
            <a:ext cx="4691062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 (cont.)</a:t>
            </a:r>
          </a:p>
        </p:txBody>
      </p:sp>
      <p:sp>
        <p:nvSpPr>
          <p:cNvPr id="2048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2" name="Rectangle 7"/>
          <p:cNvSpPr>
            <a:spLocks noChangeArrowheads="1"/>
          </p:cNvSpPr>
          <p:nvPr/>
        </p:nvSpPr>
        <p:spPr bwMode="auto">
          <a:xfrm>
            <a:off x="588963" y="1392238"/>
            <a:ext cx="4657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Special case of vertical planar currents:</a:t>
            </a:r>
          </a:p>
        </p:txBody>
      </p:sp>
      <p:graphicFrame>
        <p:nvGraphicFramePr>
          <p:cNvPr id="20482" name="Object 0"/>
          <p:cNvGraphicFramePr>
            <a:graphicFrameLocks noChangeAspect="1"/>
          </p:cNvGraphicFramePr>
          <p:nvPr/>
        </p:nvGraphicFramePr>
        <p:xfrm>
          <a:off x="2046288" y="2160588"/>
          <a:ext cx="2146300" cy="984250"/>
        </p:xfrm>
        <a:graphic>
          <a:graphicData uri="http://schemas.openxmlformats.org/presentationml/2006/ole">
            <p:oleObj spid="_x0000_s20482" name="Equation" r:id="rId3" imgW="939600" imgH="431640" progId="Equation.DSMT4">
              <p:embed/>
            </p:oleObj>
          </a:graphicData>
        </a:graphic>
      </p:graphicFrame>
      <p:graphicFrame>
        <p:nvGraphicFramePr>
          <p:cNvPr id="20483" name="Object 1"/>
          <p:cNvGraphicFramePr>
            <a:graphicFrameLocks noChangeAspect="1"/>
          </p:cNvGraphicFramePr>
          <p:nvPr/>
        </p:nvGraphicFramePr>
        <p:xfrm>
          <a:off x="4997450" y="2399435"/>
          <a:ext cx="2140329" cy="505689"/>
        </p:xfrm>
        <a:graphic>
          <a:graphicData uri="http://schemas.openxmlformats.org/presentationml/2006/ole">
            <p:oleObj spid="_x0000_s20483" name="Equation" r:id="rId4" imgW="1180800" imgH="279360" progId="Equation.DSMT4">
              <p:embed/>
            </p:oleObj>
          </a:graphicData>
        </a:graphic>
      </p:graphicFrame>
      <p:graphicFrame>
        <p:nvGraphicFramePr>
          <p:cNvPr id="20484" name="Object 2"/>
          <p:cNvGraphicFramePr>
            <a:graphicFrameLocks noChangeAspect="1"/>
          </p:cNvGraphicFramePr>
          <p:nvPr/>
        </p:nvGraphicFramePr>
        <p:xfrm>
          <a:off x="5000294" y="4472600"/>
          <a:ext cx="2260316" cy="510893"/>
        </p:xfrm>
        <a:graphic>
          <a:graphicData uri="http://schemas.openxmlformats.org/presentationml/2006/ole">
            <p:oleObj spid="_x0000_s20484" name="Equation" r:id="rId5" imgW="1231560" imgH="279360" progId="Equation.DSMT4">
              <p:embed/>
            </p:oleObj>
          </a:graphicData>
        </a:graphic>
      </p:graphicFrame>
      <p:graphicFrame>
        <p:nvGraphicFramePr>
          <p:cNvPr id="20485" name="Object 3"/>
          <p:cNvGraphicFramePr>
            <a:graphicFrameLocks noChangeAspect="1"/>
          </p:cNvGraphicFramePr>
          <p:nvPr/>
        </p:nvGraphicFramePr>
        <p:xfrm>
          <a:off x="2081213" y="4116388"/>
          <a:ext cx="2060575" cy="1073150"/>
        </p:xfrm>
        <a:graphic>
          <a:graphicData uri="http://schemas.openxmlformats.org/presentationml/2006/ole">
            <p:oleObj spid="_x0000_s20485" name="Equation" r:id="rId6" imgW="876240" imgH="457200" progId="Equation.DSMT4">
              <p:embed/>
            </p:oleObj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 bwMode="auto">
          <a:xfrm>
            <a:off x="587829" y="1208314"/>
            <a:ext cx="2242457" cy="729343"/>
          </a:xfrm>
          <a:prstGeom prst="rect">
            <a:avLst/>
          </a:prstGeom>
          <a:solidFill>
            <a:srgbClr val="FF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3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14607" y="253100"/>
            <a:ext cx="4691062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sp>
        <p:nvSpPr>
          <p:cNvPr id="2048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graphicFrame>
        <p:nvGraphicFramePr>
          <p:cNvPr id="14" name="Object 8"/>
          <p:cNvGraphicFramePr>
            <a:graphicFrameLocks noChangeAspect="1"/>
          </p:cNvGraphicFramePr>
          <p:nvPr/>
        </p:nvGraphicFramePr>
        <p:xfrm>
          <a:off x="2105025" y="1370013"/>
          <a:ext cx="414338" cy="423862"/>
        </p:xfrm>
        <a:graphic>
          <a:graphicData uri="http://schemas.openxmlformats.org/presentationml/2006/ole">
            <p:oleObj spid="_x0000_s36870" name="Equation" r:id="rId3" imgW="228600" imgH="228600" progId="Equation.DSMT4">
              <p:embed/>
            </p:oleObj>
          </a:graphicData>
        </a:graphic>
      </p:graphicFrame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1060411" y="2317873"/>
            <a:ext cx="25880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To calculate      </a:t>
            </a:r>
            <a:r>
              <a:rPr lang="en-US" sz="2000" b="0" dirty="0" smtClean="0">
                <a:solidFill>
                  <a:srgbClr val="0000FF"/>
                </a:solidFill>
              </a:rPr>
              <a:t>  </a:t>
            </a:r>
            <a:r>
              <a:rPr lang="en-US" sz="2000" b="0" dirty="0">
                <a:solidFill>
                  <a:srgbClr val="0000FF"/>
                </a:solidFill>
              </a:rPr>
              <a:t>use:</a:t>
            </a:r>
          </a:p>
        </p:txBody>
      </p:sp>
      <p:graphicFrame>
        <p:nvGraphicFramePr>
          <p:cNvPr id="16" name="Object 10"/>
          <p:cNvGraphicFramePr>
            <a:graphicFrameLocks noChangeAspect="1"/>
          </p:cNvGraphicFramePr>
          <p:nvPr/>
        </p:nvGraphicFramePr>
        <p:xfrm>
          <a:off x="2182813" y="3706813"/>
          <a:ext cx="3633787" cy="792162"/>
        </p:xfrm>
        <a:graphic>
          <a:graphicData uri="http://schemas.openxmlformats.org/presentationml/2006/ole">
            <p:oleObj spid="_x0000_s36871" name="Equation" r:id="rId4" imgW="2082600" imgH="457200" progId="Equation.DSMT4">
              <p:embed/>
            </p:oleObj>
          </a:graphicData>
        </a:graphic>
      </p:graphicFrame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1644878" y="4791301"/>
            <a:ext cx="987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so that</a:t>
            </a:r>
          </a:p>
        </p:txBody>
      </p:sp>
      <p:graphicFrame>
        <p:nvGraphicFramePr>
          <p:cNvPr id="18" name="Object 12"/>
          <p:cNvGraphicFramePr>
            <a:graphicFrameLocks noChangeAspect="1"/>
          </p:cNvGraphicFramePr>
          <p:nvPr/>
        </p:nvGraphicFramePr>
        <p:xfrm>
          <a:off x="1763713" y="5424488"/>
          <a:ext cx="5080000" cy="833437"/>
        </p:xfrm>
        <a:graphic>
          <a:graphicData uri="http://schemas.openxmlformats.org/presentationml/2006/ole">
            <p:oleObj spid="_x0000_s36872" name="Equation" r:id="rId5" imgW="2616120" imgH="431640" progId="Equation.DSMT4">
              <p:embed/>
            </p:oleObj>
          </a:graphicData>
        </a:graphic>
      </p:graphicFrame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820925" y="1359929"/>
            <a:ext cx="12582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 smtClean="0"/>
              <a:t>Calculate</a:t>
            </a:r>
            <a:endParaRPr lang="en-US" sz="2000" b="0" dirty="0"/>
          </a:p>
        </p:txBody>
      </p:sp>
      <p:graphicFrame>
        <p:nvGraphicFramePr>
          <p:cNvPr id="36873" name="Object 8"/>
          <p:cNvGraphicFramePr>
            <a:graphicFrameLocks noChangeAspect="1"/>
          </p:cNvGraphicFramePr>
          <p:nvPr/>
        </p:nvGraphicFramePr>
        <p:xfrm>
          <a:off x="2573111" y="2295072"/>
          <a:ext cx="414338" cy="447675"/>
        </p:xfrm>
        <a:graphic>
          <a:graphicData uri="http://schemas.openxmlformats.org/presentationml/2006/ole">
            <p:oleObj spid="_x0000_s36873" name="Equation" r:id="rId6" imgW="228600" imgH="241200" progId="Equation.DSMT4">
              <p:embed/>
            </p:oleObj>
          </a:graphicData>
        </a:graphic>
      </p:graphicFrame>
      <p:graphicFrame>
        <p:nvGraphicFramePr>
          <p:cNvPr id="36874" name="Object 10"/>
          <p:cNvGraphicFramePr>
            <a:graphicFrameLocks noChangeAspect="1"/>
          </p:cNvGraphicFramePr>
          <p:nvPr/>
        </p:nvGraphicFramePr>
        <p:xfrm>
          <a:off x="3698875" y="2350635"/>
          <a:ext cx="2039938" cy="350837"/>
        </p:xfrm>
        <a:graphic>
          <a:graphicData uri="http://schemas.openxmlformats.org/presentationml/2006/ole">
            <p:oleObj spid="_x0000_s36874" name="Equation" r:id="rId7" imgW="1168200" imgH="203040" progId="Equation.DSMT4">
              <p:embed/>
            </p:oleObj>
          </a:graphicData>
        </a:graphic>
      </p:graphicFrame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1873478" y="3016930"/>
            <a:ext cx="17606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We then have</a:t>
            </a:r>
            <a:endParaRPr lang="en-US" sz="2000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14607" y="253100"/>
            <a:ext cx="4691062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2048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719592" y="1286102"/>
            <a:ext cx="11915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We have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37894" name="Object 7"/>
          <p:cNvGraphicFramePr>
            <a:graphicFrameLocks noChangeAspect="1"/>
          </p:cNvGraphicFramePr>
          <p:nvPr/>
        </p:nvGraphicFramePr>
        <p:xfrm>
          <a:off x="1553710" y="3434217"/>
          <a:ext cx="2411412" cy="776287"/>
        </p:xfrm>
        <a:graphic>
          <a:graphicData uri="http://schemas.openxmlformats.org/presentationml/2006/ole">
            <p:oleObj spid="_x0000_s37894" name="Equation" r:id="rId3" imgW="1574640" imgH="507960" progId="Equation.DSMT4">
              <p:embed/>
            </p:oleObj>
          </a:graphicData>
        </a:graphic>
      </p:graphicFrame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1546906" y="1951263"/>
          <a:ext cx="2798762" cy="955675"/>
        </p:xfrm>
        <a:graphic>
          <a:graphicData uri="http://schemas.openxmlformats.org/presentationml/2006/ole">
            <p:oleObj spid="_x0000_s37895" name="Equation" r:id="rId4" imgW="1790640" imgH="609480" progId="Equation.DSMT4">
              <p:embed/>
            </p:oleObj>
          </a:graphicData>
        </a:graphic>
      </p:graphicFrame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403906" y="4606244"/>
            <a:ext cx="84244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The TE part cancels when we substitute these expressions into the expression for the transform of </a:t>
            </a:r>
            <a:r>
              <a:rPr lang="en-US" sz="2000" b="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b="0" i="1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 dirty="0" smtClean="0">
                <a:solidFill>
                  <a:srgbClr val="0000FF"/>
                </a:solidFill>
              </a:rPr>
              <a:t>, so we have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37896" name="Object 12"/>
          <p:cNvGraphicFramePr>
            <a:graphicFrameLocks noChangeAspect="1"/>
          </p:cNvGraphicFramePr>
          <p:nvPr/>
        </p:nvGraphicFramePr>
        <p:xfrm>
          <a:off x="1803400" y="5445125"/>
          <a:ext cx="5154613" cy="835025"/>
        </p:xfrm>
        <a:graphic>
          <a:graphicData uri="http://schemas.openxmlformats.org/presentationml/2006/ole">
            <p:oleObj spid="_x0000_s37896" name="Equation" r:id="rId5" imgW="265428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14607" y="253100"/>
            <a:ext cx="4691062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2048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1862592" y="1034142"/>
            <a:ext cx="4122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or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37896" name="Object 12"/>
          <p:cNvGraphicFramePr>
            <a:graphicFrameLocks noChangeAspect="1"/>
          </p:cNvGraphicFramePr>
          <p:nvPr/>
        </p:nvGraphicFramePr>
        <p:xfrm>
          <a:off x="2408464" y="1429879"/>
          <a:ext cx="3181350" cy="833437"/>
        </p:xfrm>
        <a:graphic>
          <a:graphicData uri="http://schemas.openxmlformats.org/presentationml/2006/ole">
            <p:oleObj spid="_x0000_s38916" name="Equation" r:id="rId3" imgW="1638000" imgH="431640" progId="Equation.DSMT4">
              <p:embed/>
            </p:oleObj>
          </a:graphicData>
        </a:graphic>
      </p:graphicFrame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458334" y="2429096"/>
            <a:ext cx="743380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From the strength of the TM voltage generator due to a unit-amplitude vertical dipole at </a:t>
            </a:r>
            <a:r>
              <a:rPr lang="en-US" sz="2000" b="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en-US" sz="20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,</a:t>
            </a:r>
            <a:r>
              <a:rPr lang="en-US" sz="2000" b="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b="0" dirty="0" smtClean="0">
                <a:solidFill>
                  <a:srgbClr val="0000FF"/>
                </a:solidFill>
              </a:rPr>
              <a:t>we then have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38917" name="Object 13"/>
          <p:cNvGraphicFramePr>
            <a:graphicFrameLocks noChangeAspect="1"/>
          </p:cNvGraphicFramePr>
          <p:nvPr/>
        </p:nvGraphicFramePr>
        <p:xfrm>
          <a:off x="3048681" y="3485920"/>
          <a:ext cx="2012950" cy="865187"/>
        </p:xfrm>
        <a:graphic>
          <a:graphicData uri="http://schemas.openxmlformats.org/presentationml/2006/ole">
            <p:oleObj spid="_x0000_s38917" name="Equation" r:id="rId4" imgW="1130040" imgH="482400" progId="Equation.DSMT4">
              <p:embed/>
            </p:oleObj>
          </a:graphicData>
        </a:graphic>
      </p:graphicFrame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795789" y="4540925"/>
            <a:ext cx="17333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We also have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38919" name="Object 1"/>
          <p:cNvGraphicFramePr>
            <a:graphicFrameLocks noChangeAspect="1"/>
          </p:cNvGraphicFramePr>
          <p:nvPr/>
        </p:nvGraphicFramePr>
        <p:xfrm>
          <a:off x="2668588" y="4968875"/>
          <a:ext cx="2944812" cy="438150"/>
        </p:xfrm>
        <a:graphic>
          <a:graphicData uri="http://schemas.openxmlformats.org/presentationml/2006/ole">
            <p:oleObj spid="_x0000_s38919" name="Equation" r:id="rId5" imgW="1625400" imgH="241200" progId="Equation.DSMT4">
              <p:embed/>
            </p:oleObj>
          </a:graphicData>
        </a:graphic>
      </p:graphicFrame>
      <p:graphicFrame>
        <p:nvGraphicFramePr>
          <p:cNvPr id="38920" name="Object 1"/>
          <p:cNvGraphicFramePr>
            <a:graphicFrameLocks noChangeAspect="1"/>
          </p:cNvGraphicFramePr>
          <p:nvPr/>
        </p:nvGraphicFramePr>
        <p:xfrm>
          <a:off x="3165475" y="6091232"/>
          <a:ext cx="2185988" cy="368300"/>
        </p:xfrm>
        <a:graphic>
          <a:graphicData uri="http://schemas.openxmlformats.org/presentationml/2006/ole">
            <p:oleObj spid="_x0000_s38920" name="Equation" r:id="rId6" imgW="1206360" imgH="203040" progId="Equation.DSMT4">
              <p:embed/>
            </p:oleObj>
          </a:graphicData>
        </a:graphic>
      </p:graphicFrame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2319789" y="5618610"/>
            <a:ext cx="8835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where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38921" name="Object 9"/>
          <p:cNvGraphicFramePr>
            <a:graphicFrameLocks noChangeAspect="1"/>
          </p:cNvGraphicFramePr>
          <p:nvPr/>
        </p:nvGraphicFramePr>
        <p:xfrm>
          <a:off x="6026604" y="6045654"/>
          <a:ext cx="1425575" cy="482600"/>
        </p:xfrm>
        <a:graphic>
          <a:graphicData uri="http://schemas.openxmlformats.org/presentationml/2006/ole">
            <p:oleObj spid="_x0000_s38921" name="Equation" r:id="rId7" imgW="787320" imgH="266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14607" y="253100"/>
            <a:ext cx="4691062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2048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1067935" y="1155473"/>
            <a:ext cx="20233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Hence, we have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38918" name="Object 12"/>
          <p:cNvGraphicFramePr>
            <a:graphicFrameLocks noChangeAspect="1"/>
          </p:cNvGraphicFramePr>
          <p:nvPr/>
        </p:nvGraphicFramePr>
        <p:xfrm>
          <a:off x="1785938" y="1738313"/>
          <a:ext cx="4905375" cy="931862"/>
        </p:xfrm>
        <a:graphic>
          <a:graphicData uri="http://schemas.openxmlformats.org/presentationml/2006/ole">
            <p:oleObj spid="_x0000_s39940" name="Equation" r:id="rId3" imgW="2527200" imgH="482400" progId="Equation.DSMT4">
              <p:embed/>
            </p:oleObj>
          </a:graphicData>
        </a:graphic>
      </p:graphicFrame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391886" y="3125787"/>
            <a:ext cx="824048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Because of the delta function, we can replace the observation subscript with the source subscript, so that 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39943" name="Object 7"/>
          <p:cNvGraphicFramePr>
            <a:graphicFrameLocks noChangeAspect="1"/>
          </p:cNvGraphicFramePr>
          <p:nvPr/>
        </p:nvGraphicFramePr>
        <p:xfrm>
          <a:off x="2079853" y="4122284"/>
          <a:ext cx="4905375" cy="931862"/>
        </p:xfrm>
        <a:graphic>
          <a:graphicData uri="http://schemas.openxmlformats.org/presentationml/2006/ole">
            <p:oleObj spid="_x0000_s39943" name="Equation" r:id="rId4" imgW="2527200" imgH="482400" progId="Equation.DSMT4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91886" y="5497286"/>
            <a:ext cx="84146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Note: If the vertical dipole is at an interface between two different materials, then the delta-function term is not well defined. In this case, we interpret the source as residing infinitesimally on one side of the interface (the source side)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14607" y="253100"/>
            <a:ext cx="4691062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2048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291897" y="1373188"/>
            <a:ext cx="544892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In the space domain we have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(after taking the 2D inverse Fourier transform):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40964" name="Object 7"/>
          <p:cNvGraphicFramePr>
            <a:graphicFrameLocks noChangeAspect="1"/>
          </p:cNvGraphicFramePr>
          <p:nvPr/>
        </p:nvGraphicFramePr>
        <p:xfrm>
          <a:off x="1472066" y="2493055"/>
          <a:ext cx="5991225" cy="1816100"/>
        </p:xfrm>
        <a:graphic>
          <a:graphicData uri="http://schemas.openxmlformats.org/presentationml/2006/ole">
            <p:oleObj spid="_x0000_s40964" name="Equation" r:id="rId3" imgW="3085920" imgH="939600" progId="Equation.DSMT4">
              <p:embed/>
            </p:oleObj>
          </a:graphicData>
        </a:graphic>
      </p:graphicFrame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749098" y="4823959"/>
            <a:ext cx="25923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where we have used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3126921" y="5486173"/>
          <a:ext cx="2439988" cy="492125"/>
        </p:xfrm>
        <a:graphic>
          <a:graphicData uri="http://schemas.openxmlformats.org/presentationml/2006/ole">
            <p:oleObj spid="_x0000_s40966" name="Equation" r:id="rId4" imgW="125712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14607" y="253100"/>
            <a:ext cx="4691062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2048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419554" y="1887992"/>
          <a:ext cx="8185150" cy="4662487"/>
        </p:xfrm>
        <a:graphic>
          <a:graphicData uri="http://schemas.openxmlformats.org/presentationml/2006/ole">
            <p:oleObj spid="_x0000_s43011" name="Equation" r:id="rId3" imgW="4216320" imgH="2412720" progId="Equation.DSMT4">
              <p:embed/>
            </p:oleObj>
          </a:graphicData>
        </a:graphic>
      </p:graphicFrame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58334" y="1012372"/>
            <a:ext cx="73684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Converting to polar coordinates, we have (for any function </a:t>
            </a:r>
            <a:r>
              <a:rPr lang="en-US" sz="2000" b="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b="0" dirty="0" smtClean="0">
                <a:solidFill>
                  <a:srgbClr val="0000FF"/>
                </a:solidFill>
              </a:rPr>
              <a:t>):</a:t>
            </a:r>
            <a:endParaRPr lang="en-US" sz="2000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14607" y="253100"/>
            <a:ext cx="4691062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2048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447448" y="1013958"/>
            <a:ext cx="4086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In the space domain we then have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39943" name="Object 7"/>
          <p:cNvGraphicFramePr>
            <a:graphicFrameLocks noChangeAspect="1"/>
          </p:cNvGraphicFramePr>
          <p:nvPr/>
        </p:nvGraphicFramePr>
        <p:xfrm>
          <a:off x="1886858" y="1678668"/>
          <a:ext cx="5029200" cy="1766888"/>
        </p:xfrm>
        <a:graphic>
          <a:graphicData uri="http://schemas.openxmlformats.org/presentationml/2006/ole">
            <p:oleObj spid="_x0000_s41986" name="Equation" r:id="rId3" imgW="2590560" imgH="914400" progId="Equation.DSMT4">
              <p:embed/>
            </p:oleObj>
          </a:graphicData>
        </a:graphic>
      </p:graphicFrame>
      <p:graphicFrame>
        <p:nvGraphicFramePr>
          <p:cNvPr id="41987" name="Object 7"/>
          <p:cNvGraphicFramePr>
            <a:graphicFrameLocks noChangeAspect="1"/>
          </p:cNvGraphicFramePr>
          <p:nvPr/>
        </p:nvGraphicFramePr>
        <p:xfrm>
          <a:off x="1952172" y="3823835"/>
          <a:ext cx="5029200" cy="1766887"/>
        </p:xfrm>
        <a:graphic>
          <a:graphicData uri="http://schemas.openxmlformats.org/presentationml/2006/ole">
            <p:oleObj spid="_x0000_s41987" name="Equation" r:id="rId4" imgW="2590560" imgH="914400" progId="Equation.DSMT4">
              <p:embed/>
            </p:oleObj>
          </a:graphicData>
        </a:graphic>
      </p:graphicFrame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752249" y="3212872"/>
            <a:ext cx="9525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so that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2999" y="5900057"/>
            <a:ext cx="6825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Note: The integral does not converge when </a:t>
            </a:r>
            <a:r>
              <a:rPr lang="en-US" b="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0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en-US" b="0" dirty="0" smtClean="0"/>
              <a:t> , and it must be interpreted in a limiting sense. 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484313" y="257175"/>
            <a:ext cx="5897562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General SDI Method</a:t>
            </a:r>
          </a:p>
        </p:txBody>
      </p:sp>
      <p:sp>
        <p:nvSpPr>
          <p:cNvPr id="103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0"/>
          <p:cNvGraphicFramePr>
            <a:graphicFrameLocks noChangeAspect="1"/>
          </p:cNvGraphicFramePr>
          <p:nvPr/>
        </p:nvGraphicFramePr>
        <p:xfrm>
          <a:off x="3741738" y="1233488"/>
          <a:ext cx="2430462" cy="1273175"/>
        </p:xfrm>
        <a:graphic>
          <a:graphicData uri="http://schemas.openxmlformats.org/presentationml/2006/ole">
            <p:oleObj spid="_x0000_s1026" name="Equation" r:id="rId3" imgW="1218960" imgH="634680" progId="Equation.DSMT4">
              <p:embed/>
            </p:oleObj>
          </a:graphicData>
        </a:graphic>
      </p:graphicFrame>
      <p:graphicFrame>
        <p:nvGraphicFramePr>
          <p:cNvPr id="1027" name="Object 1"/>
          <p:cNvGraphicFramePr>
            <a:graphicFrameLocks noChangeAspect="1"/>
          </p:cNvGraphicFramePr>
          <p:nvPr/>
        </p:nvGraphicFramePr>
        <p:xfrm>
          <a:off x="3313113" y="3068638"/>
          <a:ext cx="2144712" cy="863600"/>
        </p:xfrm>
        <a:graphic>
          <a:graphicData uri="http://schemas.openxmlformats.org/presentationml/2006/ole">
            <p:oleObj spid="_x0000_s1027" name="Equation" r:id="rId4" imgW="1040948" imgH="418918" progId="Equation.DSMT4">
              <p:embed/>
            </p:oleObj>
          </a:graphicData>
        </a:graphic>
      </p:graphicFrame>
      <p:graphicFrame>
        <p:nvGraphicFramePr>
          <p:cNvPr id="1028" name="Object 2"/>
          <p:cNvGraphicFramePr>
            <a:graphicFrameLocks noChangeAspect="1"/>
          </p:cNvGraphicFramePr>
          <p:nvPr/>
        </p:nvGraphicFramePr>
        <p:xfrm>
          <a:off x="4402138" y="4513263"/>
          <a:ext cx="3003550" cy="2046287"/>
        </p:xfrm>
        <a:graphic>
          <a:graphicData uri="http://schemas.openxmlformats.org/presentationml/2006/ole">
            <p:oleObj spid="_x0000_s1028" name="Equation" r:id="rId5" imgW="1523880" imgH="1041120" progId="Equation.DSMT4">
              <p:embed/>
            </p:oleObj>
          </a:graphicData>
        </a:graphic>
      </p:graphicFrame>
      <p:sp>
        <p:nvSpPr>
          <p:cNvPr id="1035" name="Rectangle 59"/>
          <p:cNvSpPr>
            <a:spLocks noChangeArrowheads="1"/>
          </p:cNvSpPr>
          <p:nvPr/>
        </p:nvSpPr>
        <p:spPr bwMode="auto">
          <a:xfrm>
            <a:off x="2525571" y="2649441"/>
            <a:ext cx="692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036" name="Text Box 60"/>
          <p:cNvSpPr txBox="1">
            <a:spLocks noChangeArrowheads="1"/>
          </p:cNvSpPr>
          <p:nvPr/>
        </p:nvSpPr>
        <p:spPr bwMode="auto">
          <a:xfrm>
            <a:off x="585412" y="1235075"/>
            <a:ext cx="2906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Start with Ampere’s law:</a:t>
            </a:r>
          </a:p>
        </p:txBody>
      </p:sp>
      <p:sp>
        <p:nvSpPr>
          <p:cNvPr id="1037" name="Text Box 61"/>
          <p:cNvSpPr txBox="1">
            <a:spLocks noChangeArrowheads="1"/>
          </p:cNvSpPr>
          <p:nvPr/>
        </p:nvSpPr>
        <p:spPr bwMode="auto">
          <a:xfrm>
            <a:off x="565150" y="4535488"/>
            <a:ext cx="3722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Assume a 2D spatial transform: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5963" y="217488"/>
            <a:ext cx="7446962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General SDI Method (cont.)</a:t>
            </a:r>
          </a:p>
        </p:txBody>
      </p:sp>
      <p:sp>
        <p:nvSpPr>
          <p:cNvPr id="205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0" name="Rectangle 7"/>
          <p:cNvSpPr>
            <a:spLocks noChangeArrowheads="1"/>
          </p:cNvSpPr>
          <p:nvPr/>
        </p:nvSpPr>
        <p:spPr bwMode="auto">
          <a:xfrm>
            <a:off x="1073256" y="1238250"/>
            <a:ext cx="1751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Hence we have</a:t>
            </a:r>
          </a:p>
        </p:txBody>
      </p:sp>
      <p:graphicFrame>
        <p:nvGraphicFramePr>
          <p:cNvPr id="2050" name="Object 11"/>
          <p:cNvGraphicFramePr>
            <a:graphicFrameLocks noChangeAspect="1"/>
          </p:cNvGraphicFramePr>
          <p:nvPr/>
        </p:nvGraphicFramePr>
        <p:xfrm>
          <a:off x="3041756" y="973138"/>
          <a:ext cx="4343400" cy="942975"/>
        </p:xfrm>
        <a:graphic>
          <a:graphicData uri="http://schemas.openxmlformats.org/presentationml/2006/ole">
            <p:oleObj spid="_x0000_s2050" name="Equation" r:id="rId3" imgW="1993680" imgH="431640" progId="Equation.DSMT4">
              <p:embed/>
            </p:oleObj>
          </a:graphicData>
        </a:graphic>
      </p:graphicFrame>
      <p:graphicFrame>
        <p:nvGraphicFramePr>
          <p:cNvPr id="2051" name="Object 12"/>
          <p:cNvGraphicFramePr>
            <a:graphicFrameLocks noChangeAspect="1"/>
          </p:cNvGraphicFramePr>
          <p:nvPr/>
        </p:nvGraphicFramePr>
        <p:xfrm>
          <a:off x="3798888" y="4113213"/>
          <a:ext cx="1544637" cy="1544637"/>
        </p:xfrm>
        <a:graphic>
          <a:graphicData uri="http://schemas.openxmlformats.org/presentationml/2006/ole">
            <p:oleObj spid="_x0000_s2051" name="Equation" r:id="rId4" imgW="660240" imgH="660240" progId="Equation.DSMT4">
              <p:embed/>
            </p:oleObj>
          </a:graphicData>
        </a:graphic>
      </p:graphicFrame>
      <p:graphicFrame>
        <p:nvGraphicFramePr>
          <p:cNvPr id="2052" name="Object 13"/>
          <p:cNvGraphicFramePr>
            <a:graphicFrameLocks noChangeAspect="1"/>
          </p:cNvGraphicFramePr>
          <p:nvPr/>
        </p:nvGraphicFramePr>
        <p:xfrm>
          <a:off x="4355943" y="2527300"/>
          <a:ext cx="3856037" cy="1309688"/>
        </p:xfrm>
        <a:graphic>
          <a:graphicData uri="http://schemas.openxmlformats.org/presentationml/2006/ole">
            <p:oleObj spid="_x0000_s2052" name="Equation" r:id="rId5" imgW="2247840" imgH="761760" progId="Equation.DSMT4">
              <p:embed/>
            </p:oleObj>
          </a:graphicData>
        </a:graphic>
      </p:graphicFrame>
      <p:sp>
        <p:nvSpPr>
          <p:cNvPr id="2061" name="Rectangle 14"/>
          <p:cNvSpPr>
            <a:spLocks noChangeArrowheads="1"/>
          </p:cNvSpPr>
          <p:nvPr/>
        </p:nvSpPr>
        <p:spPr bwMode="auto">
          <a:xfrm>
            <a:off x="2378075" y="4176713"/>
            <a:ext cx="1028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Note that</a:t>
            </a:r>
          </a:p>
        </p:txBody>
      </p:sp>
      <p:sp>
        <p:nvSpPr>
          <p:cNvPr id="2062" name="Rectangle 15"/>
          <p:cNvSpPr>
            <a:spLocks noChangeArrowheads="1"/>
          </p:cNvSpPr>
          <p:nvPr/>
        </p:nvSpPr>
        <p:spPr bwMode="auto">
          <a:xfrm>
            <a:off x="509588" y="6081713"/>
            <a:ext cx="8124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Take the                  components of the transformed Ampere’s equation</a:t>
            </a:r>
          </a:p>
        </p:txBody>
      </p:sp>
      <p:graphicFrame>
        <p:nvGraphicFramePr>
          <p:cNvPr id="2053" name="Object 16"/>
          <p:cNvGraphicFramePr>
            <a:graphicFrameLocks noChangeAspect="1"/>
          </p:cNvGraphicFramePr>
          <p:nvPr/>
        </p:nvGraphicFramePr>
        <p:xfrm>
          <a:off x="1731963" y="6034088"/>
          <a:ext cx="979487" cy="474662"/>
        </p:xfrm>
        <a:graphic>
          <a:graphicData uri="http://schemas.openxmlformats.org/presentationml/2006/ole">
            <p:oleObj spid="_x0000_s2053" name="Equation" r:id="rId6" imgW="419040" imgH="203040" progId="Equation.DSMT4">
              <p:embed/>
            </p:oleObj>
          </a:graphicData>
        </a:graphic>
      </p:graphicFrame>
      <p:sp>
        <p:nvSpPr>
          <p:cNvPr id="2063" name="Text Box 17"/>
          <p:cNvSpPr txBox="1">
            <a:spLocks noChangeArrowheads="1"/>
          </p:cNvSpPr>
          <p:nvPr/>
        </p:nvSpPr>
        <p:spPr bwMode="auto">
          <a:xfrm>
            <a:off x="1049444" y="2520311"/>
            <a:ext cx="3214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Next, represent the field as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3" name="Rectangle 7"/>
          <p:cNvSpPr>
            <a:spLocks noChangeArrowheads="1"/>
          </p:cNvSpPr>
          <p:nvPr/>
        </p:nvSpPr>
        <p:spPr bwMode="auto">
          <a:xfrm>
            <a:off x="1263650" y="4057650"/>
            <a:ext cx="2114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Examine TM</a:t>
            </a:r>
            <a:r>
              <a:rPr lang="en-US" sz="2000" b="0" i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>
                <a:solidFill>
                  <a:srgbClr val="0000FF"/>
                </a:solidFill>
              </a:rPr>
              <a:t> field:</a:t>
            </a:r>
          </a:p>
        </p:txBody>
      </p:sp>
      <p:graphicFrame>
        <p:nvGraphicFramePr>
          <p:cNvPr id="3074" name="Object 0"/>
          <p:cNvGraphicFramePr>
            <a:graphicFrameLocks noChangeAspect="1"/>
          </p:cNvGraphicFramePr>
          <p:nvPr/>
        </p:nvGraphicFramePr>
        <p:xfrm>
          <a:off x="2406650" y="1150938"/>
          <a:ext cx="4052888" cy="2232025"/>
        </p:xfrm>
        <a:graphic>
          <a:graphicData uri="http://schemas.openxmlformats.org/presentationml/2006/ole">
            <p:oleObj spid="_x0000_s3074" name="Equation" r:id="rId3" imgW="2019240" imgH="1117440" progId="Equation.DSMT4">
              <p:embed/>
            </p:oleObj>
          </a:graphicData>
        </a:graphic>
      </p:graphicFrame>
      <p:graphicFrame>
        <p:nvGraphicFramePr>
          <p:cNvPr id="3075" name="Object 1"/>
          <p:cNvGraphicFramePr>
            <a:graphicFrameLocks noChangeAspect="1"/>
          </p:cNvGraphicFramePr>
          <p:nvPr/>
        </p:nvGraphicFramePr>
        <p:xfrm>
          <a:off x="3752850" y="3900488"/>
          <a:ext cx="1638300" cy="585787"/>
        </p:xfrm>
        <a:graphic>
          <a:graphicData uri="http://schemas.openxmlformats.org/presentationml/2006/ole">
            <p:oleObj spid="_x0000_s3075" name="Equation" r:id="rId4" imgW="774364" imgH="279279" progId="Equation.DSMT4">
              <p:embed/>
            </p:oleObj>
          </a:graphicData>
        </a:graphic>
      </p:graphicFrame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6215063" y="3957638"/>
            <a:ext cx="2317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Ignore      equation</a:t>
            </a:r>
          </a:p>
        </p:txBody>
      </p:sp>
      <p:graphicFrame>
        <p:nvGraphicFramePr>
          <p:cNvPr id="3076" name="Object 2"/>
          <p:cNvGraphicFramePr>
            <a:graphicFrameLocks noChangeAspect="1"/>
          </p:cNvGraphicFramePr>
          <p:nvPr/>
        </p:nvGraphicFramePr>
        <p:xfrm>
          <a:off x="7077075" y="3949700"/>
          <a:ext cx="296863" cy="474663"/>
        </p:xfrm>
        <a:graphic>
          <a:graphicData uri="http://schemas.openxmlformats.org/presentationml/2006/ole">
            <p:oleObj spid="_x0000_s3076" name="Equation" r:id="rId5" imgW="126720" imgH="203040" progId="Equation.DSMT4">
              <p:embed/>
            </p:oleObj>
          </a:graphicData>
        </a:graphic>
      </p:graphicFrame>
      <p:graphicFrame>
        <p:nvGraphicFramePr>
          <p:cNvPr id="3077" name="Object 3"/>
          <p:cNvGraphicFramePr>
            <a:graphicFrameLocks noChangeAspect="1"/>
          </p:cNvGraphicFramePr>
          <p:nvPr/>
        </p:nvGraphicFramePr>
        <p:xfrm>
          <a:off x="3179763" y="5041900"/>
          <a:ext cx="2782887" cy="1430338"/>
        </p:xfrm>
        <a:graphic>
          <a:graphicData uri="http://schemas.openxmlformats.org/presentationml/2006/ole">
            <p:oleObj spid="_x0000_s3077" name="Equation" r:id="rId6" imgW="1333500" imgH="685800" progId="Equation.DSMT4">
              <p:embed/>
            </p:oleObj>
          </a:graphicData>
        </a:graphic>
      </p:graphicFrame>
      <p:sp>
        <p:nvSpPr>
          <p:cNvPr id="3085" name="Rectangle 15"/>
          <p:cNvSpPr>
            <a:spLocks noChangeArrowheads="1"/>
          </p:cNvSpPr>
          <p:nvPr/>
        </p:nvSpPr>
        <p:spPr bwMode="auto">
          <a:xfrm>
            <a:off x="6413500" y="5921375"/>
            <a:ext cx="309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(2)</a:t>
            </a:r>
          </a:p>
        </p:txBody>
      </p:sp>
      <p:sp>
        <p:nvSpPr>
          <p:cNvPr id="3086" name="Rectangle 16"/>
          <p:cNvSpPr>
            <a:spLocks noChangeArrowheads="1"/>
          </p:cNvSpPr>
          <p:nvPr/>
        </p:nvSpPr>
        <p:spPr bwMode="auto">
          <a:xfrm>
            <a:off x="6391275" y="5173663"/>
            <a:ext cx="3095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(1)</a:t>
            </a:r>
          </a:p>
        </p:txBody>
      </p:sp>
      <p:sp>
        <p:nvSpPr>
          <p:cNvPr id="520209" name="Rectangle 17"/>
          <p:cNvSpPr>
            <a:spLocks noChangeArrowheads="1"/>
          </p:cNvSpPr>
          <p:nvPr/>
        </p:nvSpPr>
        <p:spPr bwMode="auto">
          <a:xfrm>
            <a:off x="715963" y="217488"/>
            <a:ext cx="74469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General SDI Method (cont.)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20313" y="217179"/>
            <a:ext cx="3471863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3600" b="1" i="1" baseline="-250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Fields</a:t>
            </a:r>
          </a:p>
        </p:txBody>
      </p:sp>
      <p:sp>
        <p:nvSpPr>
          <p:cNvPr id="410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8" name="Rectangle 7"/>
          <p:cNvSpPr>
            <a:spLocks noChangeArrowheads="1"/>
          </p:cNvSpPr>
          <p:nvPr/>
        </p:nvSpPr>
        <p:spPr bwMode="auto">
          <a:xfrm>
            <a:off x="468313" y="1052513"/>
            <a:ext cx="63293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We wish to eliminate       . To do this, use Faraday’s law:</a:t>
            </a:r>
          </a:p>
        </p:txBody>
      </p:sp>
      <p:graphicFrame>
        <p:nvGraphicFramePr>
          <p:cNvPr id="4098" name="Object 12"/>
          <p:cNvGraphicFramePr>
            <a:graphicFrameLocks noChangeAspect="1"/>
          </p:cNvGraphicFramePr>
          <p:nvPr/>
        </p:nvGraphicFramePr>
        <p:xfrm>
          <a:off x="2886075" y="922338"/>
          <a:ext cx="403225" cy="506412"/>
        </p:xfrm>
        <a:graphic>
          <a:graphicData uri="http://schemas.openxmlformats.org/presentationml/2006/ole">
            <p:oleObj spid="_x0000_s4098" name="Equation" r:id="rId3" imgW="190440" imgH="241200" progId="Equation.DSMT4">
              <p:embed/>
            </p:oleObj>
          </a:graphicData>
        </a:graphic>
      </p:graphicFrame>
      <p:graphicFrame>
        <p:nvGraphicFramePr>
          <p:cNvPr id="4099" name="Object 13"/>
          <p:cNvGraphicFramePr>
            <a:graphicFrameLocks noChangeAspect="1"/>
          </p:cNvGraphicFramePr>
          <p:nvPr/>
        </p:nvGraphicFramePr>
        <p:xfrm>
          <a:off x="1857257" y="1736086"/>
          <a:ext cx="4243387" cy="1346200"/>
        </p:xfrm>
        <a:graphic>
          <a:graphicData uri="http://schemas.openxmlformats.org/presentationml/2006/ole">
            <p:oleObj spid="_x0000_s4099" name="Equation" r:id="rId4" imgW="2158920" imgH="685800" progId="Equation.DSMT4">
              <p:embed/>
            </p:oleObj>
          </a:graphicData>
        </a:graphic>
      </p:graphicFrame>
      <p:sp>
        <p:nvSpPr>
          <p:cNvPr id="4109" name="Rectangle 14"/>
          <p:cNvSpPr>
            <a:spLocks noChangeArrowheads="1"/>
          </p:cNvSpPr>
          <p:nvPr/>
        </p:nvSpPr>
        <p:spPr bwMode="auto">
          <a:xfrm>
            <a:off x="1154113" y="4159250"/>
            <a:ext cx="69040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Take the        component of the transformed Faraday’s Law:</a:t>
            </a:r>
          </a:p>
        </p:txBody>
      </p:sp>
      <p:graphicFrame>
        <p:nvGraphicFramePr>
          <p:cNvPr id="4100" name="Object 15"/>
          <p:cNvGraphicFramePr>
            <a:graphicFrameLocks noChangeAspect="1"/>
          </p:cNvGraphicFramePr>
          <p:nvPr/>
        </p:nvGraphicFramePr>
        <p:xfrm>
          <a:off x="2324100" y="4137025"/>
          <a:ext cx="296863" cy="474663"/>
        </p:xfrm>
        <a:graphic>
          <a:graphicData uri="http://schemas.openxmlformats.org/presentationml/2006/ole">
            <p:oleObj spid="_x0000_s4100" name="Equation" r:id="rId5" imgW="126720" imgH="203040" progId="Equation.DSMT4">
              <p:embed/>
            </p:oleObj>
          </a:graphicData>
        </a:graphic>
      </p:graphicFrame>
      <p:graphicFrame>
        <p:nvGraphicFramePr>
          <p:cNvPr id="4101" name="Object 16"/>
          <p:cNvGraphicFramePr>
            <a:graphicFrameLocks noChangeAspect="1"/>
          </p:cNvGraphicFramePr>
          <p:nvPr/>
        </p:nvGraphicFramePr>
        <p:xfrm>
          <a:off x="2757488" y="4765675"/>
          <a:ext cx="3627437" cy="854075"/>
        </p:xfrm>
        <a:graphic>
          <a:graphicData uri="http://schemas.openxmlformats.org/presentationml/2006/ole">
            <p:oleObj spid="_x0000_s4101" name="Equation" r:id="rId6" imgW="1777680" imgH="419040" progId="Equation.DSMT4">
              <p:embed/>
            </p:oleObj>
          </a:graphicData>
        </a:graphic>
      </p:graphicFrame>
      <p:sp>
        <p:nvSpPr>
          <p:cNvPr id="4110" name="Rectangle 17"/>
          <p:cNvSpPr>
            <a:spLocks noChangeArrowheads="1"/>
          </p:cNvSpPr>
          <p:nvPr/>
        </p:nvSpPr>
        <p:spPr bwMode="auto">
          <a:xfrm>
            <a:off x="7078663" y="5064125"/>
            <a:ext cx="3095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(3)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1" name="Rectangle 7"/>
          <p:cNvSpPr>
            <a:spLocks noChangeArrowheads="1"/>
          </p:cNvSpPr>
          <p:nvPr/>
        </p:nvSpPr>
        <p:spPr bwMode="auto">
          <a:xfrm>
            <a:off x="2082800" y="1339850"/>
            <a:ext cx="44751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Substitute        from (1) into (3) to obtain</a:t>
            </a:r>
          </a:p>
        </p:txBody>
      </p:sp>
      <p:sp>
        <p:nvSpPr>
          <p:cNvPr id="5132" name="Rectangle 10"/>
          <p:cNvSpPr>
            <a:spLocks noChangeArrowheads="1"/>
          </p:cNvSpPr>
          <p:nvPr/>
        </p:nvSpPr>
        <p:spPr bwMode="auto">
          <a:xfrm>
            <a:off x="736600" y="3027363"/>
            <a:ext cx="41735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Putting all the sources on the RHS:</a:t>
            </a:r>
          </a:p>
        </p:txBody>
      </p:sp>
      <p:graphicFrame>
        <p:nvGraphicFramePr>
          <p:cNvPr id="5122" name="Object 14"/>
          <p:cNvGraphicFramePr>
            <a:graphicFrameLocks noChangeAspect="1"/>
          </p:cNvGraphicFramePr>
          <p:nvPr/>
        </p:nvGraphicFramePr>
        <p:xfrm>
          <a:off x="3286125" y="1230313"/>
          <a:ext cx="403225" cy="506412"/>
        </p:xfrm>
        <a:graphic>
          <a:graphicData uri="http://schemas.openxmlformats.org/presentationml/2006/ole">
            <p:oleObj spid="_x0000_s5122" name="Equation" r:id="rId3" imgW="190440" imgH="241200" progId="Equation.DSMT4">
              <p:embed/>
            </p:oleObj>
          </a:graphicData>
        </a:graphic>
      </p:graphicFrame>
      <p:graphicFrame>
        <p:nvGraphicFramePr>
          <p:cNvPr id="5123" name="Object 15"/>
          <p:cNvGraphicFramePr>
            <a:graphicFrameLocks noChangeAspect="1"/>
          </p:cNvGraphicFramePr>
          <p:nvPr/>
        </p:nvGraphicFramePr>
        <p:xfrm>
          <a:off x="1924050" y="1979613"/>
          <a:ext cx="5408613" cy="841375"/>
        </p:xfrm>
        <a:graphic>
          <a:graphicData uri="http://schemas.openxmlformats.org/presentationml/2006/ole">
            <p:oleObj spid="_x0000_s5123" name="Equation" r:id="rId4" imgW="2933640" imgH="457200" progId="Equation.DSMT4">
              <p:embed/>
            </p:oleObj>
          </a:graphicData>
        </a:graphic>
      </p:graphicFrame>
      <p:graphicFrame>
        <p:nvGraphicFramePr>
          <p:cNvPr id="5124" name="Object 16"/>
          <p:cNvGraphicFramePr>
            <a:graphicFrameLocks noChangeAspect="1"/>
          </p:cNvGraphicFramePr>
          <p:nvPr/>
        </p:nvGraphicFramePr>
        <p:xfrm>
          <a:off x="2632075" y="3416300"/>
          <a:ext cx="4205288" cy="771525"/>
        </p:xfrm>
        <a:graphic>
          <a:graphicData uri="http://schemas.openxmlformats.org/presentationml/2006/ole">
            <p:oleObj spid="_x0000_s5124" name="Equation" r:id="rId5" imgW="2438400" imgH="444500" progId="Equation.DSMT4">
              <p:embed/>
            </p:oleObj>
          </a:graphicData>
        </a:graphic>
      </p:graphicFrame>
      <p:graphicFrame>
        <p:nvGraphicFramePr>
          <p:cNvPr id="5125" name="Object 17"/>
          <p:cNvGraphicFramePr>
            <a:graphicFrameLocks noChangeAspect="1"/>
          </p:cNvGraphicFramePr>
          <p:nvPr/>
        </p:nvGraphicFramePr>
        <p:xfrm>
          <a:off x="3009900" y="4540250"/>
          <a:ext cx="3124200" cy="2170113"/>
        </p:xfrm>
        <a:graphic>
          <a:graphicData uri="http://schemas.openxmlformats.org/presentationml/2006/ole">
            <p:oleObj spid="_x0000_s5125" name="Equation" r:id="rId6" imgW="1917360" imgH="1333440" progId="Equation.DSMT4">
              <p:embed/>
            </p:oleObj>
          </a:graphicData>
        </a:graphic>
      </p:graphicFrame>
      <p:sp>
        <p:nvSpPr>
          <p:cNvPr id="5133" name="Rectangle 18"/>
          <p:cNvSpPr>
            <a:spLocks noChangeArrowheads="1"/>
          </p:cNvSpPr>
          <p:nvPr/>
        </p:nvSpPr>
        <p:spPr bwMode="auto">
          <a:xfrm>
            <a:off x="1643063" y="4702175"/>
            <a:ext cx="1212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Note that</a:t>
            </a:r>
          </a:p>
        </p:txBody>
      </p:sp>
      <p:sp>
        <p:nvSpPr>
          <p:cNvPr id="522259" name="Rectangle 19"/>
          <p:cNvSpPr>
            <a:spLocks noChangeArrowheads="1"/>
          </p:cNvSpPr>
          <p:nvPr/>
        </p:nvSpPr>
        <p:spPr bwMode="auto">
          <a:xfrm>
            <a:off x="2240603" y="215616"/>
            <a:ext cx="4572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36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Fields (cont.)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2" name="Rectangle 13"/>
          <p:cNvSpPr>
            <a:spLocks noChangeArrowheads="1"/>
          </p:cNvSpPr>
          <p:nvPr/>
        </p:nvSpPr>
        <p:spPr bwMode="auto">
          <a:xfrm>
            <a:off x="1334400" y="2078086"/>
            <a:ext cx="919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6146" name="Object 1025"/>
          <p:cNvGraphicFramePr>
            <a:graphicFrameLocks noChangeAspect="1"/>
          </p:cNvGraphicFramePr>
          <p:nvPr/>
        </p:nvGraphicFramePr>
        <p:xfrm>
          <a:off x="2146300" y="2740025"/>
          <a:ext cx="4476750" cy="1014413"/>
        </p:xfrm>
        <a:graphic>
          <a:graphicData uri="http://schemas.openxmlformats.org/presentationml/2006/ole">
            <p:oleObj spid="_x0000_s6146" name="Equation" r:id="rId3" imgW="2146300" imgH="482600" progId="Equation.DSMT4">
              <p:embed/>
            </p:oleObj>
          </a:graphicData>
        </a:graphic>
      </p:graphicFrame>
      <p:sp>
        <p:nvSpPr>
          <p:cNvPr id="6153" name="Rectangle 16"/>
          <p:cNvSpPr>
            <a:spLocks noChangeArrowheads="1"/>
          </p:cNvSpPr>
          <p:nvPr/>
        </p:nvSpPr>
        <p:spPr bwMode="auto">
          <a:xfrm>
            <a:off x="7053263" y="3059113"/>
            <a:ext cx="3095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(4)</a:t>
            </a: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2226954" y="201968"/>
            <a:ext cx="4572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36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Fields (cont.)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6" name="Rectangle 12"/>
          <p:cNvSpPr>
            <a:spLocks noChangeArrowheads="1"/>
          </p:cNvSpPr>
          <p:nvPr/>
        </p:nvSpPr>
        <p:spPr bwMode="auto">
          <a:xfrm>
            <a:off x="825500" y="1473200"/>
            <a:ext cx="4384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Equations (2) and (4) are rewritten as</a:t>
            </a:r>
          </a:p>
        </p:txBody>
      </p:sp>
      <p:graphicFrame>
        <p:nvGraphicFramePr>
          <p:cNvPr id="7170" name="Object 1024"/>
          <p:cNvGraphicFramePr>
            <a:graphicFrameLocks noChangeAspect="1"/>
          </p:cNvGraphicFramePr>
          <p:nvPr/>
        </p:nvGraphicFramePr>
        <p:xfrm>
          <a:off x="1962150" y="2465388"/>
          <a:ext cx="4905375" cy="2062162"/>
        </p:xfrm>
        <a:graphic>
          <a:graphicData uri="http://schemas.openxmlformats.org/presentationml/2006/ole">
            <p:oleObj spid="_x0000_s7170" name="Equation" r:id="rId3" imgW="2171520" imgH="914400" progId="Equation.DSMT4">
              <p:embed/>
            </p:oleObj>
          </a:graphicData>
        </a:graphic>
      </p:graphicFrame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2254250" y="242911"/>
            <a:ext cx="4572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36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Fields (cont.)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2782</TotalTime>
  <Words>656</Words>
  <Application>Microsoft Office PowerPoint</Application>
  <PresentationFormat>On-screen Show (4:3)</PresentationFormat>
  <Paragraphs>178</Paragraphs>
  <Slides>29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Default Design</vt:lpstr>
      <vt:lpstr>Equation</vt:lpstr>
      <vt:lpstr>Slide 1</vt:lpstr>
      <vt:lpstr>Overview</vt:lpstr>
      <vt:lpstr>General SDI Method</vt:lpstr>
      <vt:lpstr>General SDI Method (cont.)</vt:lpstr>
      <vt:lpstr>Slide 5</vt:lpstr>
      <vt:lpstr>TMz Fields</vt:lpstr>
      <vt:lpstr>Slide 7</vt:lpstr>
      <vt:lpstr>Slide 8</vt:lpstr>
      <vt:lpstr>Slide 9</vt:lpstr>
      <vt:lpstr>Slide 10</vt:lpstr>
      <vt:lpstr>Telegrapher’s Equations</vt:lpstr>
      <vt:lpstr>Telegrapher’s Equations (cont.)</vt:lpstr>
      <vt:lpstr>Telegrapher’s Equations (cont.)</vt:lpstr>
      <vt:lpstr>Telegrapher’s Equations (cont.)</vt:lpstr>
      <vt:lpstr>Sources: TMz</vt:lpstr>
      <vt:lpstr>Slide 16</vt:lpstr>
      <vt:lpstr>Slide 17</vt:lpstr>
      <vt:lpstr>TEz Fields</vt:lpstr>
      <vt:lpstr>TEz (cont.)</vt:lpstr>
      <vt:lpstr>TEz (cont.)</vt:lpstr>
      <vt:lpstr>Summary</vt:lpstr>
      <vt:lpstr>Summary (cont.)</vt:lpstr>
      <vt:lpstr>Example</vt:lpstr>
      <vt:lpstr>Example (cont.)</vt:lpstr>
      <vt:lpstr>Example (cont.)</vt:lpstr>
      <vt:lpstr>Example (cont.)</vt:lpstr>
      <vt:lpstr>Example (cont.)</vt:lpstr>
      <vt:lpstr>Example (cont.)</vt:lpstr>
      <vt:lpstr>Example (cont.)</vt:lpstr>
    </vt:vector>
  </TitlesOfParts>
  <Company>University of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Reviewer</cp:lastModifiedBy>
  <cp:revision>332</cp:revision>
  <dcterms:created xsi:type="dcterms:W3CDTF">2006-06-22T19:04:50Z</dcterms:created>
  <dcterms:modified xsi:type="dcterms:W3CDTF">2015-10-19T00:40:05Z</dcterms:modified>
</cp:coreProperties>
</file>