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41"/>
  </p:notesMasterIdLst>
  <p:sldIdLst>
    <p:sldId id="293" r:id="rId3"/>
    <p:sldId id="360" r:id="rId4"/>
    <p:sldId id="429" r:id="rId5"/>
    <p:sldId id="421" r:id="rId6"/>
    <p:sldId id="422" r:id="rId7"/>
    <p:sldId id="430" r:id="rId8"/>
    <p:sldId id="423" r:id="rId9"/>
    <p:sldId id="424" r:id="rId10"/>
    <p:sldId id="425" r:id="rId11"/>
    <p:sldId id="426" r:id="rId12"/>
    <p:sldId id="427" r:id="rId13"/>
    <p:sldId id="431" r:id="rId14"/>
    <p:sldId id="428" r:id="rId15"/>
    <p:sldId id="464" r:id="rId16"/>
    <p:sldId id="442" r:id="rId17"/>
    <p:sldId id="467" r:id="rId18"/>
    <p:sldId id="443" r:id="rId19"/>
    <p:sldId id="444" r:id="rId20"/>
    <p:sldId id="445" r:id="rId21"/>
    <p:sldId id="451" r:id="rId22"/>
    <p:sldId id="446" r:id="rId23"/>
    <p:sldId id="452" r:id="rId24"/>
    <p:sldId id="453" r:id="rId25"/>
    <p:sldId id="447" r:id="rId26"/>
    <p:sldId id="454" r:id="rId27"/>
    <p:sldId id="466" r:id="rId28"/>
    <p:sldId id="448" r:id="rId29"/>
    <p:sldId id="449" r:id="rId30"/>
    <p:sldId id="450" r:id="rId31"/>
    <p:sldId id="455" r:id="rId32"/>
    <p:sldId id="456" r:id="rId33"/>
    <p:sldId id="457" r:id="rId34"/>
    <p:sldId id="458" r:id="rId35"/>
    <p:sldId id="459" r:id="rId36"/>
    <p:sldId id="460" r:id="rId37"/>
    <p:sldId id="462" r:id="rId38"/>
    <p:sldId id="465" r:id="rId39"/>
    <p:sldId id="463" r:id="rId4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FFFF"/>
    <a:srgbClr val="FF66FF"/>
    <a:srgbClr val="FFCCFF"/>
    <a:srgbClr val="FF3300"/>
    <a:srgbClr val="FFFF66"/>
    <a:srgbClr val="00FF00"/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894" autoAdjust="0"/>
    <p:restoredTop sz="94660"/>
  </p:normalViewPr>
  <p:slideViewPr>
    <p:cSldViewPr snapToGrid="0">
      <p:cViewPr>
        <p:scale>
          <a:sx n="80" d="100"/>
          <a:sy n="80" d="100"/>
        </p:scale>
        <p:origin x="-1860" y="-252"/>
      </p:cViewPr>
      <p:guideLst>
        <p:guide orient="horz" pos="2152"/>
        <p:guide pos="287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6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Relationship Id="rId9" Type="http://schemas.openxmlformats.org/officeDocument/2006/relationships/image" Target="../media/image5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image" Target="../media/image64.wmf"/><Relationship Id="rId7" Type="http://schemas.openxmlformats.org/officeDocument/2006/relationships/image" Target="../media/image68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67.wmf"/><Relationship Id="rId5" Type="http://schemas.openxmlformats.org/officeDocument/2006/relationships/image" Target="../media/image66.wmf"/><Relationship Id="rId10" Type="http://schemas.openxmlformats.org/officeDocument/2006/relationships/image" Target="../media/image71.wmf"/><Relationship Id="rId4" Type="http://schemas.openxmlformats.org/officeDocument/2006/relationships/image" Target="../media/image65.wmf"/><Relationship Id="rId9" Type="http://schemas.openxmlformats.org/officeDocument/2006/relationships/image" Target="../media/image70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image" Target="../media/image64.wmf"/><Relationship Id="rId7" Type="http://schemas.openxmlformats.org/officeDocument/2006/relationships/image" Target="../media/image68.wmf"/><Relationship Id="rId2" Type="http://schemas.openxmlformats.org/officeDocument/2006/relationships/image" Target="../media/image63.wmf"/><Relationship Id="rId1" Type="http://schemas.openxmlformats.org/officeDocument/2006/relationships/image" Target="../media/image74.wmf"/><Relationship Id="rId6" Type="http://schemas.openxmlformats.org/officeDocument/2006/relationships/image" Target="../media/image67.wmf"/><Relationship Id="rId5" Type="http://schemas.openxmlformats.org/officeDocument/2006/relationships/image" Target="../media/image66.wmf"/><Relationship Id="rId10" Type="http://schemas.openxmlformats.org/officeDocument/2006/relationships/image" Target="../media/image71.wmf"/><Relationship Id="rId4" Type="http://schemas.openxmlformats.org/officeDocument/2006/relationships/image" Target="../media/image65.wmf"/><Relationship Id="rId9" Type="http://schemas.openxmlformats.org/officeDocument/2006/relationships/image" Target="../media/image70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80.wmf"/><Relationship Id="rId1" Type="http://schemas.openxmlformats.org/officeDocument/2006/relationships/image" Target="../media/image7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4" Type="http://schemas.openxmlformats.org/officeDocument/2006/relationships/image" Target="../media/image84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6.wmf"/><Relationship Id="rId1" Type="http://schemas.openxmlformats.org/officeDocument/2006/relationships/image" Target="../media/image85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8.wmf"/><Relationship Id="rId1" Type="http://schemas.openxmlformats.org/officeDocument/2006/relationships/image" Target="../media/image87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89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Relationship Id="rId9" Type="http://schemas.openxmlformats.org/officeDocument/2006/relationships/image" Target="../media/image52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2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Relationship Id="rId4" Type="http://schemas.openxmlformats.org/officeDocument/2006/relationships/image" Target="../media/image93.wmf"/></Relationships>
</file>

<file path=ppt/drawings/_rels/vmlDrawing2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3" Type="http://schemas.openxmlformats.org/officeDocument/2006/relationships/image" Target="../media/image96.wmf"/><Relationship Id="rId7" Type="http://schemas.openxmlformats.org/officeDocument/2006/relationships/image" Target="../media/image100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6" Type="http://schemas.openxmlformats.org/officeDocument/2006/relationships/image" Target="../media/image99.wmf"/><Relationship Id="rId11" Type="http://schemas.openxmlformats.org/officeDocument/2006/relationships/image" Target="../media/image104.wmf"/><Relationship Id="rId5" Type="http://schemas.openxmlformats.org/officeDocument/2006/relationships/image" Target="../media/image98.wmf"/><Relationship Id="rId10" Type="http://schemas.openxmlformats.org/officeDocument/2006/relationships/image" Target="../media/image103.wmf"/><Relationship Id="rId4" Type="http://schemas.openxmlformats.org/officeDocument/2006/relationships/image" Target="../media/image97.wmf"/><Relationship Id="rId9" Type="http://schemas.openxmlformats.org/officeDocument/2006/relationships/image" Target="../media/image102.wmf"/></Relationships>
</file>

<file path=ppt/drawings/_rels/vmlDrawing2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wmf"/><Relationship Id="rId3" Type="http://schemas.openxmlformats.org/officeDocument/2006/relationships/image" Target="../media/image107.wmf"/><Relationship Id="rId7" Type="http://schemas.openxmlformats.org/officeDocument/2006/relationships/image" Target="../media/image109.wmf"/><Relationship Id="rId2" Type="http://schemas.openxmlformats.org/officeDocument/2006/relationships/image" Target="../media/image106.wmf"/><Relationship Id="rId1" Type="http://schemas.openxmlformats.org/officeDocument/2006/relationships/image" Target="../media/image105.wmf"/><Relationship Id="rId6" Type="http://schemas.openxmlformats.org/officeDocument/2006/relationships/image" Target="../media/image99.wmf"/><Relationship Id="rId5" Type="http://schemas.openxmlformats.org/officeDocument/2006/relationships/image" Target="../media/image98.wmf"/><Relationship Id="rId10" Type="http://schemas.openxmlformats.org/officeDocument/2006/relationships/image" Target="../media/image110.wmf"/><Relationship Id="rId4" Type="http://schemas.openxmlformats.org/officeDocument/2006/relationships/image" Target="../media/image108.wmf"/><Relationship Id="rId9" Type="http://schemas.openxmlformats.org/officeDocument/2006/relationships/image" Target="../media/image104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wmf"/><Relationship Id="rId2" Type="http://schemas.openxmlformats.org/officeDocument/2006/relationships/image" Target="../media/image112.wmf"/><Relationship Id="rId1" Type="http://schemas.openxmlformats.org/officeDocument/2006/relationships/image" Target="../media/image111.wmf"/><Relationship Id="rId4" Type="http://schemas.openxmlformats.org/officeDocument/2006/relationships/image" Target="../media/image114.wmf"/></Relationships>
</file>

<file path=ppt/drawings/_rels/vmlDrawing2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3.wmf"/><Relationship Id="rId3" Type="http://schemas.openxmlformats.org/officeDocument/2006/relationships/image" Target="../media/image118.wmf"/><Relationship Id="rId7" Type="http://schemas.openxmlformats.org/officeDocument/2006/relationships/image" Target="../media/image122.wmf"/><Relationship Id="rId2" Type="http://schemas.openxmlformats.org/officeDocument/2006/relationships/image" Target="../media/image117.wmf"/><Relationship Id="rId1" Type="http://schemas.openxmlformats.org/officeDocument/2006/relationships/image" Target="../media/image116.wmf"/><Relationship Id="rId6" Type="http://schemas.openxmlformats.org/officeDocument/2006/relationships/image" Target="../media/image121.wmf"/><Relationship Id="rId5" Type="http://schemas.openxmlformats.org/officeDocument/2006/relationships/image" Target="../media/image120.wmf"/><Relationship Id="rId10" Type="http://schemas.openxmlformats.org/officeDocument/2006/relationships/image" Target="../media/image125.wmf"/><Relationship Id="rId4" Type="http://schemas.openxmlformats.org/officeDocument/2006/relationships/image" Target="../media/image119.wmf"/><Relationship Id="rId9" Type="http://schemas.openxmlformats.org/officeDocument/2006/relationships/image" Target="../media/image124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8.wmf"/><Relationship Id="rId2" Type="http://schemas.openxmlformats.org/officeDocument/2006/relationships/image" Target="../media/image127.wmf"/><Relationship Id="rId1" Type="http://schemas.openxmlformats.org/officeDocument/2006/relationships/image" Target="../media/image12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1.wmf"/><Relationship Id="rId2" Type="http://schemas.openxmlformats.org/officeDocument/2006/relationships/image" Target="../media/image130.wmf"/><Relationship Id="rId1" Type="http://schemas.openxmlformats.org/officeDocument/2006/relationships/image" Target="../media/image129.wmf"/><Relationship Id="rId5" Type="http://schemas.openxmlformats.org/officeDocument/2006/relationships/image" Target="../media/image133.wmf"/><Relationship Id="rId4" Type="http://schemas.openxmlformats.org/officeDocument/2006/relationships/image" Target="../media/image132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6.wmf"/><Relationship Id="rId2" Type="http://schemas.openxmlformats.org/officeDocument/2006/relationships/image" Target="../media/image135.wmf"/><Relationship Id="rId1" Type="http://schemas.openxmlformats.org/officeDocument/2006/relationships/image" Target="../media/image134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9.wmf"/><Relationship Id="rId2" Type="http://schemas.openxmlformats.org/officeDocument/2006/relationships/image" Target="../media/image138.wmf"/><Relationship Id="rId1" Type="http://schemas.openxmlformats.org/officeDocument/2006/relationships/image" Target="../media/image137.wmf"/><Relationship Id="rId4" Type="http://schemas.openxmlformats.org/officeDocument/2006/relationships/image" Target="../media/image140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3.wmf"/><Relationship Id="rId2" Type="http://schemas.openxmlformats.org/officeDocument/2006/relationships/image" Target="../media/image142.wmf"/><Relationship Id="rId1" Type="http://schemas.openxmlformats.org/officeDocument/2006/relationships/image" Target="../media/image141.wmf"/><Relationship Id="rId4" Type="http://schemas.openxmlformats.org/officeDocument/2006/relationships/image" Target="../media/image144.wmf"/></Relationships>
</file>

<file path=ppt/drawings/_rels/vmlDrawing3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5.wmf"/><Relationship Id="rId1" Type="http://schemas.openxmlformats.org/officeDocument/2006/relationships/image" Target="../media/image89.wmf"/></Relationships>
</file>

<file path=ppt/drawings/_rels/vmlDrawing3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6.wmf"/><Relationship Id="rId1" Type="http://schemas.openxmlformats.org/officeDocument/2006/relationships/image" Target="../media/image5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5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8350EE54-D299-4B82-9555-29BAD9112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 txBox="1">
            <a:spLocks noGrp="1" noChangeArrowheads="1"/>
          </p:cNvSpPr>
          <p:nvPr/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96649" tIns="48325" rIns="96649" bIns="48325" anchor="b"/>
          <a:lstStyle/>
          <a:p>
            <a:pPr algn="r" defTabSz="966788"/>
            <a:fld id="{B5B58C6E-1BB0-44CC-BFFE-8910B90EF05F}" type="slidenum">
              <a:rPr lang="en-US" sz="1300" b="0">
                <a:latin typeface="Times New Roman" pitchFamily="18" charset="0"/>
              </a:rPr>
              <a:pPr algn="r" defTabSz="966788"/>
              <a:t>31</a:t>
            </a:fld>
            <a:endParaRPr lang="en-US" sz="1300" b="0">
              <a:latin typeface="Times New Roman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 wrap="none" lIns="96649" tIns="48325" rIns="96649" bIns="4832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 txBox="1">
            <a:spLocks noGrp="1" noChangeArrowheads="1"/>
          </p:cNvSpPr>
          <p:nvPr/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96649" tIns="48325" rIns="96649" bIns="48325" anchor="b"/>
          <a:lstStyle/>
          <a:p>
            <a:pPr algn="r" defTabSz="966788"/>
            <a:fld id="{FB75DF63-F6AA-46CD-AD76-6518C4D72853}" type="slidenum">
              <a:rPr lang="en-US" sz="1300" b="0">
                <a:latin typeface="Times New Roman" pitchFamily="18" charset="0"/>
              </a:rPr>
              <a:pPr algn="r" defTabSz="966788"/>
              <a:t>32</a:t>
            </a:fld>
            <a:endParaRPr lang="en-US" sz="1300" b="0">
              <a:latin typeface="Times New Roman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 wrap="none" lIns="96649" tIns="48325" rIns="96649" bIns="4832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96649" tIns="48325" rIns="96649" bIns="48325" anchor="b"/>
          <a:lstStyle/>
          <a:p>
            <a:pPr algn="r" defTabSz="966788"/>
            <a:fld id="{D212B5A2-47EE-4EC4-ABA4-6341DDAB0C5E}" type="slidenum">
              <a:rPr lang="en-US" sz="1300" b="0">
                <a:latin typeface="Times New Roman" pitchFamily="18" charset="0"/>
              </a:rPr>
              <a:pPr algn="r" defTabSz="966788"/>
              <a:t>33</a:t>
            </a:fld>
            <a:endParaRPr lang="en-US" sz="1300" b="0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 wrap="none" lIns="96649" tIns="48325" rIns="96649" bIns="4832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96649" tIns="48325" rIns="96649" bIns="48325" anchor="b"/>
          <a:lstStyle/>
          <a:p>
            <a:pPr algn="r" defTabSz="966788"/>
            <a:fld id="{1030A04A-769F-44AF-8450-E0912B518C00}" type="slidenum">
              <a:rPr lang="en-US" sz="1300" b="0">
                <a:latin typeface="Times New Roman" pitchFamily="18" charset="0"/>
              </a:rPr>
              <a:pPr algn="r" defTabSz="966788"/>
              <a:t>34</a:t>
            </a:fld>
            <a:endParaRPr lang="en-US" sz="1300" b="0">
              <a:latin typeface="Times New Roman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 wrap="none" lIns="96649" tIns="48325" rIns="96649" bIns="4832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 txBox="1">
            <a:spLocks noGrp="1" noChangeArrowheads="1"/>
          </p:cNvSpPr>
          <p:nvPr/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96649" tIns="48325" rIns="96649" bIns="48325" anchor="b"/>
          <a:lstStyle/>
          <a:p>
            <a:pPr algn="r" defTabSz="966788"/>
            <a:fld id="{3105D2FC-D1DD-4CD4-85EC-796F21E081F5}" type="slidenum">
              <a:rPr lang="en-US" sz="1300" b="0">
                <a:latin typeface="Times New Roman" pitchFamily="18" charset="0"/>
              </a:rPr>
              <a:pPr algn="r" defTabSz="966788"/>
              <a:t>35</a:t>
            </a:fld>
            <a:endParaRPr lang="en-US" sz="1300" b="0">
              <a:latin typeface="Times New Roman" pitchFamily="18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 wrap="none" lIns="96649" tIns="48325" rIns="96649" bIns="4832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96649" tIns="48325" rIns="96649" bIns="48325" anchor="b"/>
          <a:lstStyle/>
          <a:p>
            <a:pPr algn="r" defTabSz="966788"/>
            <a:fld id="{69BCD147-06BA-4893-855E-A48633633919}" type="slidenum">
              <a:rPr lang="en-US" sz="1300" b="0">
                <a:latin typeface="Times New Roman" pitchFamily="18" charset="0"/>
              </a:rPr>
              <a:pPr algn="r" defTabSz="966788"/>
              <a:t>36</a:t>
            </a:fld>
            <a:endParaRPr lang="en-US" sz="1300" b="0">
              <a:latin typeface="Times New Roman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 wrap="none" lIns="96649" tIns="48325" rIns="96649" bIns="4832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96649" tIns="48325" rIns="96649" bIns="48325" anchor="b"/>
          <a:lstStyle/>
          <a:p>
            <a:pPr algn="r" defTabSz="966788"/>
            <a:fld id="{B96A7376-27CE-4430-9C30-3A01D1269280}" type="slidenum">
              <a:rPr lang="en-US" sz="1300" b="0">
                <a:latin typeface="Times New Roman" pitchFamily="18" charset="0"/>
              </a:rPr>
              <a:pPr algn="r" defTabSz="966788"/>
              <a:t>37</a:t>
            </a:fld>
            <a:endParaRPr lang="en-US" sz="1300" b="0">
              <a:latin typeface="Times New Roman" pitchFamily="18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 wrap="none" lIns="96649" tIns="48325" rIns="96649" bIns="4832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96649" tIns="48325" rIns="96649" bIns="48325" anchor="b"/>
          <a:lstStyle/>
          <a:p>
            <a:pPr algn="r" defTabSz="966788"/>
            <a:fld id="{667D3E95-B838-43CC-8F8B-190BC18F52E1}" type="slidenum">
              <a:rPr lang="en-US" sz="1300" b="0">
                <a:latin typeface="Times New Roman" pitchFamily="18" charset="0"/>
              </a:rPr>
              <a:pPr algn="r" defTabSz="966788"/>
              <a:t>38</a:t>
            </a:fld>
            <a:endParaRPr lang="en-US" sz="1300" b="0">
              <a:latin typeface="Times New Roman" pitchFamily="18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 wrap="none" lIns="96649" tIns="48325" rIns="96649" bIns="48325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DFEEF135-DF01-4CDD-8B91-DB3F0BD7A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E55B2C87-D6E8-492B-B902-EB9F5095D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5FDA8FA6-0EF7-44D0-BC1C-675E9B014F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 userDrawn="1"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endParaRPr lang="en-US" sz="1200" b="0" smtClean="0">
              <a:solidFill>
                <a:schemeClr val="bg2"/>
              </a:solidFill>
            </a:endParaRPr>
          </a:p>
          <a:p>
            <a:pPr algn="r">
              <a:defRPr/>
            </a:pPr>
            <a:fld id="{0AC927A0-40CA-442C-864D-083CB064D563}" type="slidenum">
              <a:rPr lang="en-US" sz="1200" b="0" smtClean="0">
                <a:solidFill>
                  <a:schemeClr val="bg2"/>
                </a:solidFill>
              </a:rPr>
              <a:pPr algn="r">
                <a:defRPr/>
              </a:pPr>
              <a:t>‹#›</a:t>
            </a:fld>
            <a:endParaRPr lang="en-US" sz="1200" b="0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 userDrawn="1"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endParaRPr lang="en-US" sz="1200" b="0" dirty="0" smtClean="0">
              <a:solidFill>
                <a:srgbClr val="000000"/>
              </a:solidFill>
            </a:endParaRPr>
          </a:p>
          <a:p>
            <a:pPr algn="r">
              <a:defRPr/>
            </a:pPr>
            <a:fld id="{A4B09438-09B4-4261-A91B-5DBEF4028796}" type="slidenum">
              <a:rPr lang="en-US" sz="1200" b="0" smtClean="0">
                <a:solidFill>
                  <a:srgbClr val="000000"/>
                </a:solidFill>
              </a:rPr>
              <a:pPr algn="r">
                <a:defRPr/>
              </a:pPr>
              <a:t>‹#›</a:t>
            </a:fld>
            <a:endParaRPr lang="en-US" sz="1200" b="0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 userDrawn="1"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endParaRPr lang="en-US" sz="1200" b="0" dirty="0" smtClean="0">
              <a:solidFill>
                <a:schemeClr val="bg2"/>
              </a:solidFill>
            </a:endParaRPr>
          </a:p>
          <a:p>
            <a:pPr algn="r">
              <a:defRPr/>
            </a:pPr>
            <a:fld id="{73D36783-184C-451E-9297-3B1C6FEA034C}" type="slidenum">
              <a:rPr lang="en-US" sz="1200" b="0" smtClean="0">
                <a:solidFill>
                  <a:schemeClr val="bg2"/>
                </a:solidFill>
              </a:rPr>
              <a:pPr algn="r">
                <a:defRPr/>
              </a:pPr>
              <a:t>‹#›</a:t>
            </a:fld>
            <a:endParaRPr lang="en-US" sz="1200" b="0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 txBox="1">
            <a:spLocks noChangeArrowheads="1"/>
          </p:cNvSpPr>
          <p:nvPr userDrawn="1"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endParaRPr lang="en-US" sz="1200" b="0" smtClean="0">
              <a:solidFill>
                <a:schemeClr val="bg2"/>
              </a:solidFill>
            </a:endParaRPr>
          </a:p>
          <a:p>
            <a:pPr algn="r">
              <a:defRPr/>
            </a:pPr>
            <a:fld id="{A9A8DDEC-3328-4431-A55B-70DF68494421}" type="slidenum">
              <a:rPr lang="en-US" sz="1200" b="0" smtClean="0">
                <a:solidFill>
                  <a:schemeClr val="bg2"/>
                </a:solidFill>
              </a:rPr>
              <a:pPr algn="r">
                <a:defRPr/>
              </a:pPr>
              <a:t>‹#›</a:t>
            </a:fld>
            <a:endParaRPr lang="en-US" sz="1200" b="0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endParaRPr lang="en-US" sz="1200" b="0" smtClean="0">
              <a:solidFill>
                <a:schemeClr val="bg2"/>
              </a:solidFill>
            </a:endParaRPr>
          </a:p>
          <a:p>
            <a:pPr algn="r">
              <a:defRPr/>
            </a:pPr>
            <a:fld id="{33911F50-BBD9-4B96-9330-61DE68B0220F}" type="slidenum">
              <a:rPr lang="en-US" sz="1200" b="0" smtClean="0">
                <a:solidFill>
                  <a:schemeClr val="bg2"/>
                </a:solidFill>
              </a:rPr>
              <a:pPr algn="r">
                <a:defRPr/>
              </a:pPr>
              <a:t>‹#›</a:t>
            </a:fld>
            <a:endParaRPr lang="en-US" sz="1200" b="0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 txBox="1">
            <a:spLocks noChangeArrowheads="1"/>
          </p:cNvSpPr>
          <p:nvPr userDrawn="1"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endParaRPr lang="en-US" sz="1200" b="0" smtClean="0">
              <a:solidFill>
                <a:schemeClr val="bg2"/>
              </a:solidFill>
            </a:endParaRPr>
          </a:p>
          <a:p>
            <a:pPr algn="r">
              <a:defRPr/>
            </a:pPr>
            <a:fld id="{A008F22D-4EA4-4F62-B078-6D995D37BBBD}" type="slidenum">
              <a:rPr lang="en-US" sz="1200" b="0" smtClean="0">
                <a:solidFill>
                  <a:schemeClr val="bg2"/>
                </a:solidFill>
              </a:rPr>
              <a:pPr algn="r">
                <a:defRPr/>
              </a:pPr>
              <a:t>‹#›</a:t>
            </a:fld>
            <a:endParaRPr lang="en-US" sz="1200" b="0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 txBox="1">
            <a:spLocks noChangeArrowheads="1"/>
          </p:cNvSpPr>
          <p:nvPr userDrawn="1"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endParaRPr lang="en-US" sz="1200" b="0" smtClean="0">
              <a:solidFill>
                <a:schemeClr val="bg2"/>
              </a:solidFill>
            </a:endParaRPr>
          </a:p>
          <a:p>
            <a:pPr algn="r">
              <a:defRPr/>
            </a:pPr>
            <a:fld id="{E6E7D000-C9DD-4E1D-90FC-658770FBDB75}" type="slidenum">
              <a:rPr lang="en-US" sz="1200" b="0" smtClean="0">
                <a:solidFill>
                  <a:schemeClr val="bg2"/>
                </a:solidFill>
              </a:rPr>
              <a:pPr algn="r">
                <a:defRPr/>
              </a:pPr>
              <a:t>‹#›</a:t>
            </a:fld>
            <a:endParaRPr lang="en-US" sz="1200" b="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 txBox="1">
            <a:spLocks noChangeArrowheads="1"/>
          </p:cNvSpPr>
          <p:nvPr userDrawn="1"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endParaRPr lang="en-US" sz="1200" b="0" smtClean="0">
              <a:solidFill>
                <a:schemeClr val="bg2"/>
              </a:solidFill>
            </a:endParaRPr>
          </a:p>
          <a:p>
            <a:pPr algn="r">
              <a:defRPr/>
            </a:pPr>
            <a:fld id="{EA350CE9-ECD6-4042-B905-51A1BB03BBBA}" type="slidenum">
              <a:rPr lang="en-US" sz="1200" b="0" smtClean="0">
                <a:solidFill>
                  <a:schemeClr val="bg2"/>
                </a:solidFill>
              </a:rPr>
              <a:pPr algn="r">
                <a:defRPr/>
              </a:pPr>
              <a:t>‹#›</a:t>
            </a:fld>
            <a:endParaRPr lang="en-US" sz="1200" b="0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50F99B61-19CA-45A6-8E23-0760BC2AF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 txBox="1">
            <a:spLocks noChangeArrowheads="1"/>
          </p:cNvSpPr>
          <p:nvPr userDrawn="1"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endParaRPr lang="en-US" sz="1200" b="0" smtClean="0">
              <a:solidFill>
                <a:schemeClr val="bg2"/>
              </a:solidFill>
            </a:endParaRPr>
          </a:p>
          <a:p>
            <a:pPr algn="r">
              <a:defRPr/>
            </a:pPr>
            <a:fld id="{06E70057-630A-4B8F-80D9-CADEF74639FC}" type="slidenum">
              <a:rPr lang="en-US" sz="1200" b="0" smtClean="0">
                <a:solidFill>
                  <a:schemeClr val="bg2"/>
                </a:solidFill>
              </a:rPr>
              <a:pPr algn="r">
                <a:defRPr/>
              </a:pPr>
              <a:t>‹#›</a:t>
            </a:fld>
            <a:endParaRPr lang="en-US" sz="1200" b="0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 userDrawn="1"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endParaRPr lang="en-US" sz="1200" b="0" smtClean="0">
              <a:solidFill>
                <a:schemeClr val="bg2"/>
              </a:solidFill>
            </a:endParaRPr>
          </a:p>
          <a:p>
            <a:pPr algn="r">
              <a:defRPr/>
            </a:pPr>
            <a:fld id="{D39B20FB-505F-41E0-894B-E43B710F7ED7}" type="slidenum">
              <a:rPr lang="en-US" sz="1200" b="0" smtClean="0">
                <a:solidFill>
                  <a:schemeClr val="bg2"/>
                </a:solidFill>
              </a:rPr>
              <a:pPr algn="r">
                <a:defRPr/>
              </a:pPr>
              <a:t>‹#›</a:t>
            </a:fld>
            <a:endParaRPr lang="en-US" sz="1200" b="0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 userDrawn="1"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endParaRPr lang="en-US" sz="1200" b="0" smtClean="0">
              <a:solidFill>
                <a:schemeClr val="bg2"/>
              </a:solidFill>
            </a:endParaRPr>
          </a:p>
          <a:p>
            <a:pPr algn="r">
              <a:defRPr/>
            </a:pPr>
            <a:fld id="{FB062321-1461-46EF-9FEE-61E10DFBFFE6}" type="slidenum">
              <a:rPr lang="en-US" sz="1200" b="0" smtClean="0">
                <a:solidFill>
                  <a:schemeClr val="bg2"/>
                </a:solidFill>
              </a:rPr>
              <a:pPr algn="r">
                <a:defRPr/>
              </a:pPr>
              <a:t>‹#›</a:t>
            </a:fld>
            <a:endParaRPr lang="en-US" sz="1200" b="0" dirty="0">
              <a:solidFill>
                <a:schemeClr val="bg2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ACFB27B3-5D7E-42BA-A19A-3B182799A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DFE6DA05-5FC9-4E22-B257-A16B0BA54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FEC96302-139D-4396-94C7-FB527DC2C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7C3C2D7D-F9FD-4A0C-BF37-FF3CD55871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C0690FFD-DF32-4BBB-888A-27E65BBF24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9AF541C4-046D-467E-ACE0-862F365A1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7CAA84DD-8CAF-41B5-9719-5DAC4C57B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5600EB8C-9E05-45DA-B52D-953BB1DE4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kern="0"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88CE70A0-6571-4688-98A1-15CFFCB212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4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6.bin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5.bin"/><Relationship Id="rId10" Type="http://schemas.openxmlformats.org/officeDocument/2006/relationships/oleObject" Target="../embeddings/oleObject50.bin"/><Relationship Id="rId4" Type="http://schemas.openxmlformats.org/officeDocument/2006/relationships/oleObject" Target="../embeddings/oleObject44.bin"/><Relationship Id="rId9" Type="http://schemas.openxmlformats.org/officeDocument/2006/relationships/oleObject" Target="../embeddings/oleObject4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60.bin"/><Relationship Id="rId4" Type="http://schemas.openxmlformats.org/officeDocument/2006/relationships/oleObject" Target="../embeddings/oleObject59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13" Type="http://schemas.openxmlformats.org/officeDocument/2006/relationships/oleObject" Target="../embeddings/oleObject69.bin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12" Type="http://schemas.openxmlformats.org/officeDocument/2006/relationships/oleObject" Target="../embeddings/oleObject6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3.wmf"/><Relationship Id="rId11" Type="http://schemas.openxmlformats.org/officeDocument/2006/relationships/oleObject" Target="../embeddings/oleObject67.bin"/><Relationship Id="rId5" Type="http://schemas.openxmlformats.org/officeDocument/2006/relationships/image" Target="../media/image72.wmf"/><Relationship Id="rId15" Type="http://schemas.openxmlformats.org/officeDocument/2006/relationships/oleObject" Target="../embeddings/oleObject71.bin"/><Relationship Id="rId10" Type="http://schemas.openxmlformats.org/officeDocument/2006/relationships/oleObject" Target="../embeddings/oleObject66.bin"/><Relationship Id="rId4" Type="http://schemas.openxmlformats.org/officeDocument/2006/relationships/oleObject" Target="../embeddings/oleObject62.bin"/><Relationship Id="rId9" Type="http://schemas.openxmlformats.org/officeDocument/2006/relationships/oleObject" Target="../embeddings/oleObject65.bin"/><Relationship Id="rId14" Type="http://schemas.openxmlformats.org/officeDocument/2006/relationships/oleObject" Target="../embeddings/oleObject70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13" Type="http://schemas.openxmlformats.org/officeDocument/2006/relationships/oleObject" Target="../embeddings/oleObject80.bin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4.bin"/><Relationship Id="rId12" Type="http://schemas.openxmlformats.org/officeDocument/2006/relationships/oleObject" Target="../embeddings/oleObject7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73.wmf"/><Relationship Id="rId11" Type="http://schemas.openxmlformats.org/officeDocument/2006/relationships/oleObject" Target="../embeddings/oleObject78.bin"/><Relationship Id="rId5" Type="http://schemas.openxmlformats.org/officeDocument/2006/relationships/image" Target="../media/image72.wmf"/><Relationship Id="rId15" Type="http://schemas.openxmlformats.org/officeDocument/2006/relationships/oleObject" Target="../embeddings/oleObject82.bin"/><Relationship Id="rId10" Type="http://schemas.openxmlformats.org/officeDocument/2006/relationships/oleObject" Target="../embeddings/oleObject77.bin"/><Relationship Id="rId4" Type="http://schemas.openxmlformats.org/officeDocument/2006/relationships/oleObject" Target="../embeddings/oleObject73.bin"/><Relationship Id="rId9" Type="http://schemas.openxmlformats.org/officeDocument/2006/relationships/oleObject" Target="../embeddings/oleObject76.bin"/><Relationship Id="rId14" Type="http://schemas.openxmlformats.org/officeDocument/2006/relationships/oleObject" Target="../embeddings/oleObject8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85.bin"/><Relationship Id="rId4" Type="http://schemas.openxmlformats.org/officeDocument/2006/relationships/oleObject" Target="../embeddings/oleObject8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88.bin"/><Relationship Id="rId4" Type="http://schemas.openxmlformats.org/officeDocument/2006/relationships/oleObject" Target="../embeddings/oleObject8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90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94.bin"/><Relationship Id="rId5" Type="http://schemas.openxmlformats.org/officeDocument/2006/relationships/oleObject" Target="../embeddings/oleObject93.bin"/><Relationship Id="rId4" Type="http://schemas.openxmlformats.org/officeDocument/2006/relationships/oleObject" Target="../embeddings/oleObject9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96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98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4.bin"/><Relationship Id="rId3" Type="http://schemas.openxmlformats.org/officeDocument/2006/relationships/oleObject" Target="../embeddings/oleObject99.bin"/><Relationship Id="rId7" Type="http://schemas.openxmlformats.org/officeDocument/2006/relationships/oleObject" Target="../embeddings/oleObject10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02.bin"/><Relationship Id="rId11" Type="http://schemas.openxmlformats.org/officeDocument/2006/relationships/oleObject" Target="../embeddings/oleObject107.bin"/><Relationship Id="rId5" Type="http://schemas.openxmlformats.org/officeDocument/2006/relationships/oleObject" Target="../embeddings/oleObject101.bin"/><Relationship Id="rId10" Type="http://schemas.openxmlformats.org/officeDocument/2006/relationships/oleObject" Target="../embeddings/oleObject106.bin"/><Relationship Id="rId4" Type="http://schemas.openxmlformats.org/officeDocument/2006/relationships/oleObject" Target="../embeddings/oleObject100.bin"/><Relationship Id="rId9" Type="http://schemas.openxmlformats.org/officeDocument/2006/relationships/oleObject" Target="../embeddings/oleObject105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11.bin"/><Relationship Id="rId5" Type="http://schemas.openxmlformats.org/officeDocument/2006/relationships/oleObject" Target="../embeddings/oleObject110.bin"/><Relationship Id="rId4" Type="http://schemas.openxmlformats.org/officeDocument/2006/relationships/oleObject" Target="../embeddings/oleObject109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7.bin"/><Relationship Id="rId13" Type="http://schemas.openxmlformats.org/officeDocument/2006/relationships/oleObject" Target="../embeddings/oleObject122.bin"/><Relationship Id="rId3" Type="http://schemas.openxmlformats.org/officeDocument/2006/relationships/oleObject" Target="../embeddings/oleObject112.bin"/><Relationship Id="rId7" Type="http://schemas.openxmlformats.org/officeDocument/2006/relationships/oleObject" Target="../embeddings/oleObject116.bin"/><Relationship Id="rId12" Type="http://schemas.openxmlformats.org/officeDocument/2006/relationships/oleObject" Target="../embeddings/oleObject1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15.bin"/><Relationship Id="rId11" Type="http://schemas.openxmlformats.org/officeDocument/2006/relationships/oleObject" Target="../embeddings/oleObject120.bin"/><Relationship Id="rId5" Type="http://schemas.openxmlformats.org/officeDocument/2006/relationships/oleObject" Target="../embeddings/oleObject114.bin"/><Relationship Id="rId10" Type="http://schemas.openxmlformats.org/officeDocument/2006/relationships/oleObject" Target="../embeddings/oleObject119.bin"/><Relationship Id="rId4" Type="http://schemas.openxmlformats.org/officeDocument/2006/relationships/oleObject" Target="../embeddings/oleObject113.bin"/><Relationship Id="rId9" Type="http://schemas.openxmlformats.org/officeDocument/2006/relationships/oleObject" Target="../embeddings/oleObject118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8.bin"/><Relationship Id="rId3" Type="http://schemas.openxmlformats.org/officeDocument/2006/relationships/oleObject" Target="../embeddings/oleObject123.bin"/><Relationship Id="rId7" Type="http://schemas.openxmlformats.org/officeDocument/2006/relationships/oleObject" Target="../embeddings/oleObject127.bin"/><Relationship Id="rId12" Type="http://schemas.openxmlformats.org/officeDocument/2006/relationships/oleObject" Target="../embeddings/oleObject1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26.bin"/><Relationship Id="rId11" Type="http://schemas.openxmlformats.org/officeDocument/2006/relationships/oleObject" Target="../embeddings/oleObject131.bin"/><Relationship Id="rId5" Type="http://schemas.openxmlformats.org/officeDocument/2006/relationships/oleObject" Target="../embeddings/oleObject125.bin"/><Relationship Id="rId10" Type="http://schemas.openxmlformats.org/officeDocument/2006/relationships/oleObject" Target="../embeddings/oleObject130.bin"/><Relationship Id="rId4" Type="http://schemas.openxmlformats.org/officeDocument/2006/relationships/oleObject" Target="../embeddings/oleObject124.bin"/><Relationship Id="rId9" Type="http://schemas.openxmlformats.org/officeDocument/2006/relationships/oleObject" Target="../embeddings/oleObject129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36.bin"/><Relationship Id="rId5" Type="http://schemas.openxmlformats.org/officeDocument/2006/relationships/oleObject" Target="../embeddings/oleObject135.bin"/><Relationship Id="rId4" Type="http://schemas.openxmlformats.org/officeDocument/2006/relationships/oleObject" Target="../embeddings/oleObject13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5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1.bin"/><Relationship Id="rId13" Type="http://schemas.openxmlformats.org/officeDocument/2006/relationships/oleObject" Target="../embeddings/oleObject146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40.bin"/><Relationship Id="rId12" Type="http://schemas.openxmlformats.org/officeDocument/2006/relationships/oleObject" Target="../embeddings/oleObject14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39.bin"/><Relationship Id="rId11" Type="http://schemas.openxmlformats.org/officeDocument/2006/relationships/oleObject" Target="../embeddings/oleObject144.bin"/><Relationship Id="rId5" Type="http://schemas.openxmlformats.org/officeDocument/2006/relationships/oleObject" Target="../embeddings/oleObject138.bin"/><Relationship Id="rId10" Type="http://schemas.openxmlformats.org/officeDocument/2006/relationships/oleObject" Target="../embeddings/oleObject143.bin"/><Relationship Id="rId4" Type="http://schemas.openxmlformats.org/officeDocument/2006/relationships/oleObject" Target="../embeddings/oleObject137.bin"/><Relationship Id="rId9" Type="http://schemas.openxmlformats.org/officeDocument/2006/relationships/oleObject" Target="../embeddings/oleObject142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49.bin"/><Relationship Id="rId5" Type="http://schemas.openxmlformats.org/officeDocument/2006/relationships/oleObject" Target="../embeddings/oleObject148.bin"/><Relationship Id="rId4" Type="http://schemas.openxmlformats.org/officeDocument/2006/relationships/oleObject" Target="../embeddings/oleObject147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4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5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52.bin"/><Relationship Id="rId5" Type="http://schemas.openxmlformats.org/officeDocument/2006/relationships/oleObject" Target="../embeddings/oleObject151.bin"/><Relationship Id="rId4" Type="http://schemas.openxmlformats.org/officeDocument/2006/relationships/oleObject" Target="../embeddings/oleObject150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57.bin"/><Relationship Id="rId5" Type="http://schemas.openxmlformats.org/officeDocument/2006/relationships/oleObject" Target="../embeddings/oleObject156.bin"/><Relationship Id="rId4" Type="http://schemas.openxmlformats.org/officeDocument/2006/relationships/oleObject" Target="../embeddings/oleObject155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6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60.bin"/><Relationship Id="rId5" Type="http://schemas.openxmlformats.org/officeDocument/2006/relationships/oleObject" Target="../embeddings/oleObject159.bin"/><Relationship Id="rId4" Type="http://schemas.openxmlformats.org/officeDocument/2006/relationships/oleObject" Target="../embeddings/oleObject158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6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64.bin"/><Relationship Id="rId5" Type="http://schemas.openxmlformats.org/officeDocument/2006/relationships/oleObject" Target="../embeddings/oleObject163.bin"/><Relationship Id="rId4" Type="http://schemas.openxmlformats.org/officeDocument/2006/relationships/oleObject" Target="../embeddings/oleObject162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4.vml"/><Relationship Id="rId5" Type="http://schemas.openxmlformats.org/officeDocument/2006/relationships/oleObject" Target="../embeddings/oleObject167.bin"/><Relationship Id="rId4" Type="http://schemas.openxmlformats.org/officeDocument/2006/relationships/oleObject" Target="../embeddings/oleObject166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5.vml"/><Relationship Id="rId5" Type="http://schemas.openxmlformats.org/officeDocument/2006/relationships/oleObject" Target="../embeddings/oleObject169.bin"/><Relationship Id="rId4" Type="http://schemas.openxmlformats.org/officeDocument/2006/relationships/oleObject" Target="../embeddings/oleObject16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2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3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3495675" y="1146175"/>
            <a:ext cx="1928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rgbClr val="FF9900"/>
                </a:solidFill>
              </a:rPr>
              <a:t>Spring 2015</a:t>
            </a:r>
            <a:endParaRPr lang="en-US" sz="3200" b="0">
              <a:solidFill>
                <a:srgbClr val="FF9900"/>
              </a:solidFill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5427663" y="414655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b="0" dirty="0">
                <a:solidFill>
                  <a:srgbClr val="0000FF"/>
                </a:solidFill>
              </a:rPr>
              <a:t>Notes </a:t>
            </a:r>
            <a:r>
              <a:rPr lang="en-US" sz="4000" b="0" dirty="0" smtClean="0">
                <a:solidFill>
                  <a:srgbClr val="0000FF"/>
                </a:solidFill>
              </a:rPr>
              <a:t>25</a:t>
            </a:r>
            <a:endParaRPr lang="en-US" sz="4000" b="0" dirty="0">
              <a:solidFill>
                <a:srgbClr val="0000FF"/>
              </a:solidFill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255963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2987675" y="190658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/>
              <a:t>Prof. David R. Jackson</a:t>
            </a:r>
          </a:p>
          <a:p>
            <a:pPr algn="ctr" eaLnBrk="0" hangingPunct="0"/>
            <a:r>
              <a:rPr lang="en-US" sz="2400" b="0"/>
              <a:t>ECE Dept.</a:t>
            </a:r>
          </a:p>
        </p:txBody>
      </p:sp>
      <p:pic>
        <p:nvPicPr>
          <p:cNvPr id="50182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9300" y="3454400"/>
            <a:ext cx="3749675" cy="253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3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fld id="{A882A023-3B6E-4E16-ADBB-FE9EFA60450D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3550" y="296863"/>
            <a:ext cx="8110538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Spectral Domain Method (cont.)</a:t>
            </a:r>
          </a:p>
        </p:txBody>
      </p:sp>
      <p:sp>
        <p:nvSpPr>
          <p:cNvPr id="819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2" name="Rectangle 14"/>
          <p:cNvSpPr>
            <a:spLocks noChangeArrowheads="1"/>
          </p:cNvSpPr>
          <p:nvPr/>
        </p:nvSpPr>
        <p:spPr bwMode="auto">
          <a:xfrm>
            <a:off x="709613" y="1168400"/>
            <a:ext cx="76136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Note: The probe impedance may be approximately calculated by using a CAD formula:</a:t>
            </a:r>
          </a:p>
        </p:txBody>
      </p:sp>
      <p:graphicFrame>
        <p:nvGraphicFramePr>
          <p:cNvPr id="8194" name="Object 15"/>
          <p:cNvGraphicFramePr>
            <a:graphicFrameLocks noChangeAspect="1"/>
          </p:cNvGraphicFramePr>
          <p:nvPr/>
        </p:nvGraphicFramePr>
        <p:xfrm>
          <a:off x="3516313" y="2243138"/>
          <a:ext cx="1866900" cy="555625"/>
        </p:xfrm>
        <a:graphic>
          <a:graphicData uri="http://schemas.openxmlformats.org/presentationml/2006/ole">
            <p:oleObj spid="_x0000_s8194" name="Equation" r:id="rId3" imgW="799920" imgH="241200" progId="Equation.DSMT4">
              <p:embed/>
            </p:oleObj>
          </a:graphicData>
        </a:graphic>
      </p:graphicFrame>
      <p:graphicFrame>
        <p:nvGraphicFramePr>
          <p:cNvPr id="8195" name="Object 34"/>
          <p:cNvGraphicFramePr>
            <a:graphicFrameLocks noChangeAspect="1"/>
          </p:cNvGraphicFramePr>
          <p:nvPr/>
        </p:nvGraphicFramePr>
        <p:xfrm>
          <a:off x="1676400" y="3152775"/>
          <a:ext cx="5048250" cy="844550"/>
        </p:xfrm>
        <a:graphic>
          <a:graphicData uri="http://schemas.openxmlformats.org/presentationml/2006/ole">
            <p:oleObj spid="_x0000_s8195" name="Equation" r:id="rId4" imgW="3035160" imgH="507960" progId="Equation.DSMT4">
              <p:embed/>
            </p:oleObj>
          </a:graphicData>
        </a:graphic>
      </p:graphicFrame>
      <p:graphicFrame>
        <p:nvGraphicFramePr>
          <p:cNvPr id="8196" name="Object 36"/>
          <p:cNvGraphicFramePr>
            <a:graphicFrameLocks noChangeAspect="1"/>
          </p:cNvGraphicFramePr>
          <p:nvPr/>
        </p:nvGraphicFramePr>
        <p:xfrm>
          <a:off x="3008313" y="4311650"/>
          <a:ext cx="2709862" cy="287338"/>
        </p:xfrm>
        <a:graphic>
          <a:graphicData uri="http://schemas.openxmlformats.org/presentationml/2006/ole">
            <p:oleObj spid="_x0000_s8196" name="Equation" r:id="rId5" imgW="1955520" imgH="203040" progId="Equation.DSMT4">
              <p:embed/>
            </p:oleObj>
          </a:graphicData>
        </a:graphic>
      </p:graphicFrame>
      <p:sp>
        <p:nvSpPr>
          <p:cNvPr id="8203" name="TextBox 11"/>
          <p:cNvSpPr txBox="1">
            <a:spLocks noChangeArrowheads="1"/>
          </p:cNvSpPr>
          <p:nvPr/>
        </p:nvSpPr>
        <p:spPr bwMode="auto">
          <a:xfrm>
            <a:off x="627063" y="4964113"/>
            <a:ext cx="80200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This result comes from a probe inside of an infinite parallel-plate waveguide.</a:t>
            </a:r>
          </a:p>
        </p:txBody>
      </p:sp>
      <p:sp>
        <p:nvSpPr>
          <p:cNvPr id="8204" name="TextBox 12"/>
          <p:cNvSpPr txBox="1">
            <a:spLocks noChangeArrowheads="1"/>
          </p:cNvSpPr>
          <p:nvPr/>
        </p:nvSpPr>
        <p:spPr bwMode="auto">
          <a:xfrm>
            <a:off x="1068388" y="5700713"/>
            <a:ext cx="73437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0"/>
              <a:t> Nlote: Calculating </a:t>
            </a:r>
            <a:r>
              <a:rPr lang="en-US" sz="1600" b="0" i="1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600" b="0" i="1" baseline="-25000">
                <a:latin typeface="Times New Roman" pitchFamily="18" charset="0"/>
                <a:cs typeface="Times New Roman" pitchFamily="18" charset="0"/>
              </a:rPr>
              <a:t>probe</a:t>
            </a:r>
            <a:r>
              <a:rPr lang="en-US" sz="1600" b="0"/>
              <a:t> exactly from the spectral-domain method can be done,</a:t>
            </a:r>
          </a:p>
          <a:p>
            <a:pPr algn="ctr"/>
            <a:r>
              <a:rPr lang="en-US" sz="1600" b="0"/>
              <a:t> but this would be a lot of work, and the improvement would be small.</a:t>
            </a:r>
          </a:p>
        </p:txBody>
      </p:sp>
      <p:sp>
        <p:nvSpPr>
          <p:cNvPr id="8205" name="Slide Number Placeholder 1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fld id="{85EB4942-46F5-4555-B89F-5954C67096FD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239713"/>
            <a:ext cx="7659687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Spectral Domain Method (cont.)</a:t>
            </a:r>
          </a:p>
        </p:txBody>
      </p:sp>
      <p:sp>
        <p:nvSpPr>
          <p:cNvPr id="922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7" name="Rectangle 9"/>
          <p:cNvSpPr>
            <a:spLocks noChangeArrowheads="1"/>
          </p:cNvSpPr>
          <p:nvPr/>
        </p:nvSpPr>
        <p:spPr bwMode="auto">
          <a:xfrm>
            <a:off x="519113" y="5143500"/>
            <a:ext cx="59642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Hence, integrating over the patch surface, we have</a:t>
            </a:r>
          </a:p>
        </p:txBody>
      </p:sp>
      <p:graphicFrame>
        <p:nvGraphicFramePr>
          <p:cNvPr id="9218" name="Object 14"/>
          <p:cNvGraphicFramePr>
            <a:graphicFrameLocks noChangeAspect="1"/>
          </p:cNvGraphicFramePr>
          <p:nvPr/>
        </p:nvGraphicFramePr>
        <p:xfrm>
          <a:off x="2098036" y="2181202"/>
          <a:ext cx="4441825" cy="808037"/>
        </p:xfrm>
        <a:graphic>
          <a:graphicData uri="http://schemas.openxmlformats.org/presentationml/2006/ole">
            <p:oleObj spid="_x0000_s9218" name="Equation" r:id="rId3" imgW="2095200" imgH="380880" progId="Equation.DSMT4">
              <p:embed/>
            </p:oleObj>
          </a:graphicData>
        </a:graphic>
      </p:graphicFrame>
      <p:graphicFrame>
        <p:nvGraphicFramePr>
          <p:cNvPr id="9219" name="Object 15"/>
          <p:cNvGraphicFramePr>
            <a:graphicFrameLocks noChangeAspect="1"/>
          </p:cNvGraphicFramePr>
          <p:nvPr/>
        </p:nvGraphicFramePr>
        <p:xfrm>
          <a:off x="1557338" y="3924300"/>
          <a:ext cx="5611812" cy="1036638"/>
        </p:xfrm>
        <a:graphic>
          <a:graphicData uri="http://schemas.openxmlformats.org/presentationml/2006/ole">
            <p:oleObj spid="_x0000_s9219" name="Equation" r:id="rId4" imgW="2679480" imgH="495000" progId="Equation.DSMT4">
              <p:embed/>
            </p:oleObj>
          </a:graphicData>
        </a:graphic>
      </p:graphicFrame>
      <p:graphicFrame>
        <p:nvGraphicFramePr>
          <p:cNvPr id="9220" name="Object 16"/>
          <p:cNvGraphicFramePr>
            <a:graphicFrameLocks noChangeAspect="1"/>
          </p:cNvGraphicFramePr>
          <p:nvPr/>
        </p:nvGraphicFramePr>
        <p:xfrm>
          <a:off x="974725" y="5618163"/>
          <a:ext cx="6980238" cy="914400"/>
        </p:xfrm>
        <a:graphic>
          <a:graphicData uri="http://schemas.openxmlformats.org/presentationml/2006/ole">
            <p:oleObj spid="_x0000_s9220" name="Equation" r:id="rId5" imgW="3771720" imgH="495000" progId="Equation.DSMT4">
              <p:embed/>
            </p:oleObj>
          </a:graphicData>
        </a:graphic>
      </p:graphicFrame>
      <p:sp>
        <p:nvSpPr>
          <p:cNvPr id="9228" name="Rectangle 17"/>
          <p:cNvSpPr>
            <a:spLocks noChangeArrowheads="1"/>
          </p:cNvSpPr>
          <p:nvPr/>
        </p:nvSpPr>
        <p:spPr bwMode="auto">
          <a:xfrm>
            <a:off x="400050" y="1052513"/>
            <a:ext cx="7896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The next goal is to calculate the reactions </a:t>
            </a:r>
            <a:r>
              <a:rPr lang="en-US" sz="2400" b="0" i="1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 sz="2400" b="0" i="1" baseline="-25000">
                <a:solidFill>
                  <a:srgbClr val="0000FF"/>
                </a:solidFill>
                <a:latin typeface="Times New Roman" pitchFamily="18" charset="0"/>
              </a:rPr>
              <a:t>xx</a:t>
            </a:r>
            <a:r>
              <a:rPr lang="en-US" sz="2000" b="0">
                <a:solidFill>
                  <a:srgbClr val="0000FF"/>
                </a:solidFill>
              </a:rPr>
              <a:t> and </a:t>
            </a:r>
            <a:r>
              <a:rPr lang="en-US" sz="2400" b="0" i="1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 sz="2400" b="0" i="1" baseline="-25000">
                <a:solidFill>
                  <a:srgbClr val="0000FF"/>
                </a:solidFill>
                <a:latin typeface="Times New Roman" pitchFamily="18" charset="0"/>
              </a:rPr>
              <a:t>xz</a:t>
            </a:r>
            <a:r>
              <a:rPr lang="en-US" sz="2000" b="0">
                <a:solidFill>
                  <a:srgbClr val="0000FF"/>
                </a:solidFill>
              </a:rPr>
              <a:t> in closed form.</a:t>
            </a:r>
          </a:p>
        </p:txBody>
      </p:sp>
      <p:sp>
        <p:nvSpPr>
          <p:cNvPr id="9229" name="Rectangle 18"/>
          <p:cNvSpPr>
            <a:spLocks noChangeArrowheads="1"/>
          </p:cNvSpPr>
          <p:nvPr/>
        </p:nvSpPr>
        <p:spPr bwMode="auto">
          <a:xfrm>
            <a:off x="617538" y="3303588"/>
            <a:ext cx="4160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From previous SDI theory, we have</a:t>
            </a:r>
          </a:p>
        </p:txBody>
      </p:sp>
      <p:sp>
        <p:nvSpPr>
          <p:cNvPr id="9230" name="Rectangle 13"/>
          <p:cNvSpPr>
            <a:spLocks noChangeArrowheads="1"/>
          </p:cNvSpPr>
          <p:nvPr/>
        </p:nvSpPr>
        <p:spPr bwMode="auto">
          <a:xfrm>
            <a:off x="527050" y="1660525"/>
            <a:ext cx="4483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For the </a:t>
            </a:r>
            <a:r>
              <a:rPr lang="en-US" sz="2000" b="0">
                <a:solidFill>
                  <a:srgbClr val="FF3300"/>
                </a:solidFill>
              </a:rPr>
              <a:t>patch-patch reaction </a:t>
            </a:r>
            <a:r>
              <a:rPr lang="en-US" sz="2000" b="0">
                <a:solidFill>
                  <a:srgbClr val="0000FF"/>
                </a:solidFill>
              </a:rPr>
              <a:t>we have:</a:t>
            </a:r>
          </a:p>
        </p:txBody>
      </p: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4862513" y="3255963"/>
          <a:ext cx="1406525" cy="530225"/>
        </p:xfrm>
        <a:graphic>
          <a:graphicData uri="http://schemas.openxmlformats.org/presentationml/2006/ole">
            <p:oleObj spid="_x0000_s9221" name="Equation" r:id="rId6" imgW="698400" imgH="253800" progId="Equation.DSMT4">
              <p:embed/>
            </p:oleObj>
          </a:graphicData>
        </a:graphic>
      </p:graphicFrame>
      <p:sp>
        <p:nvSpPr>
          <p:cNvPr id="9231" name="Rectangle 9"/>
          <p:cNvSpPr>
            <a:spLocks noChangeArrowheads="1"/>
          </p:cNvSpPr>
          <p:nvPr/>
        </p:nvSpPr>
        <p:spPr bwMode="auto">
          <a:xfrm>
            <a:off x="931863" y="4171950"/>
            <a:ext cx="4556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so</a:t>
            </a:r>
          </a:p>
        </p:txBody>
      </p:sp>
      <p:sp>
        <p:nvSpPr>
          <p:cNvPr id="9232" name="Slide Number Placeholder 1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fld id="{60FF7490-A824-4188-9700-85471CCB8CBA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04850" y="320675"/>
            <a:ext cx="7659688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Spectral Domain Method (cont.)</a:t>
            </a:r>
          </a:p>
        </p:txBody>
      </p:sp>
      <p:sp>
        <p:nvSpPr>
          <p:cNvPr id="1024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2" name="Object 10"/>
          <p:cNvGraphicFramePr>
            <a:graphicFrameLocks noChangeAspect="1"/>
          </p:cNvGraphicFramePr>
          <p:nvPr/>
        </p:nvGraphicFramePr>
        <p:xfrm>
          <a:off x="1323975" y="2411413"/>
          <a:ext cx="6219825" cy="1042987"/>
        </p:xfrm>
        <a:graphic>
          <a:graphicData uri="http://schemas.openxmlformats.org/presentationml/2006/ole">
            <p:oleObj spid="_x0000_s10242" name="Equation" r:id="rId3" imgW="2946240" imgH="495000" progId="Equation.DSMT4">
              <p:embed/>
            </p:oleObj>
          </a:graphicData>
        </a:graphic>
      </p:graphicFrame>
      <p:sp>
        <p:nvSpPr>
          <p:cNvPr id="10249" name="Rectangle 11"/>
          <p:cNvSpPr>
            <a:spLocks noChangeArrowheads="1"/>
          </p:cNvSpPr>
          <p:nvPr/>
        </p:nvSpPr>
        <p:spPr bwMode="auto">
          <a:xfrm>
            <a:off x="514350" y="1235075"/>
            <a:ext cx="78470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Since the Fourier transform of the basis function (cosine function) is an even function of </a:t>
            </a:r>
            <a:r>
              <a:rPr lang="en-US" sz="2000" b="0" i="1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en-US" sz="2000" b="0" i="1" baseline="-2500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2000" b="0">
                <a:solidFill>
                  <a:srgbClr val="0000FF"/>
                </a:solidFill>
              </a:rPr>
              <a:t> and </a:t>
            </a:r>
            <a:r>
              <a:rPr lang="en-US" sz="2000" b="0" i="1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en-US" sz="2000" b="0" i="1" baseline="-25000">
                <a:solidFill>
                  <a:srgbClr val="0000FF"/>
                </a:solidFill>
                <a:latin typeface="Times New Roman" pitchFamily="18" charset="0"/>
              </a:rPr>
              <a:t>y</a:t>
            </a:r>
            <a:r>
              <a:rPr lang="en-US" sz="2000" b="0">
                <a:solidFill>
                  <a:srgbClr val="0000FF"/>
                </a:solidFill>
              </a:rPr>
              <a:t>, we can write: </a:t>
            </a:r>
          </a:p>
        </p:txBody>
      </p:sp>
      <p:graphicFrame>
        <p:nvGraphicFramePr>
          <p:cNvPr id="10243" name="Object 13"/>
          <p:cNvGraphicFramePr>
            <a:graphicFrameLocks noChangeAspect="1"/>
          </p:cNvGraphicFramePr>
          <p:nvPr/>
        </p:nvGraphicFramePr>
        <p:xfrm>
          <a:off x="1689100" y="4251325"/>
          <a:ext cx="5602288" cy="990600"/>
        </p:xfrm>
        <a:graphic>
          <a:graphicData uri="http://schemas.openxmlformats.org/presentationml/2006/ole">
            <p:oleObj spid="_x0000_s10243" name="Equation" r:id="rId4" imgW="2654280" imgH="469800" progId="Equation.DSMT4">
              <p:embed/>
            </p:oleObj>
          </a:graphicData>
        </a:graphic>
      </p:graphicFrame>
      <p:sp>
        <p:nvSpPr>
          <p:cNvPr id="10250" name="Rectangle 14"/>
          <p:cNvSpPr>
            <a:spLocks noChangeArrowheads="1"/>
          </p:cNvSpPr>
          <p:nvPr/>
        </p:nvSpPr>
        <p:spPr bwMode="auto">
          <a:xfrm>
            <a:off x="1189038" y="3827463"/>
            <a:ext cx="6175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1025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fld id="{BB3EFFD4-1E65-4B09-95D4-DDF814886C0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0252" name="TextBox 13"/>
          <p:cNvSpPr txBox="1">
            <a:spLocks noChangeArrowheads="1"/>
          </p:cNvSpPr>
          <p:nvPr/>
        </p:nvSpPr>
        <p:spPr bwMode="auto">
          <a:xfrm>
            <a:off x="1514475" y="5832475"/>
            <a:ext cx="63071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Note: </a:t>
            </a:r>
            <a:r>
              <a:rPr lang="en-US" b="0" i="1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0" i="1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 = 0</a:t>
            </a:r>
            <a:r>
              <a:rPr lang="en-US" b="0">
                <a:sym typeface="Symbol" pitchFamily="18" charset="2"/>
              </a:rPr>
              <a:t> in the spectral-domain Green’s function here.</a:t>
            </a:r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5300" y="233363"/>
            <a:ext cx="7858125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Spectral Domain Method (cont.)</a:t>
            </a:r>
          </a:p>
        </p:txBody>
      </p:sp>
      <p:sp>
        <p:nvSpPr>
          <p:cNvPr id="1127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80" name="Rectangle 11"/>
          <p:cNvSpPr>
            <a:spLocks noChangeArrowheads="1"/>
          </p:cNvSpPr>
          <p:nvPr/>
        </p:nvSpPr>
        <p:spPr bwMode="auto">
          <a:xfrm>
            <a:off x="519113" y="1146175"/>
            <a:ext cx="4797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Converting to polar coordinates, we have</a:t>
            </a:r>
          </a:p>
        </p:txBody>
      </p:sp>
      <p:graphicFrame>
        <p:nvGraphicFramePr>
          <p:cNvPr id="11266" name="Object 12"/>
          <p:cNvGraphicFramePr>
            <a:graphicFrameLocks noChangeAspect="1"/>
          </p:cNvGraphicFramePr>
          <p:nvPr/>
        </p:nvGraphicFramePr>
        <p:xfrm>
          <a:off x="1390650" y="1739900"/>
          <a:ext cx="5661025" cy="995363"/>
        </p:xfrm>
        <a:graphic>
          <a:graphicData uri="http://schemas.openxmlformats.org/presentationml/2006/ole">
            <p:oleObj spid="_x0000_s11266" name="Equation" r:id="rId3" imgW="2692080" imgH="469800" progId="Equation.DSMT4">
              <p:embed/>
            </p:oleObj>
          </a:graphicData>
        </a:graphic>
      </p:graphicFrame>
      <p:sp>
        <p:nvSpPr>
          <p:cNvPr id="11281" name="Slide Number Placeholder 3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fld id="{BC9F9EA2-27F8-40EA-B6E5-6EDC6B4B2C78}" type="slidenum">
              <a:rPr lang="en-US" smtClean="0"/>
              <a:pPr/>
              <a:t>13</a:t>
            </a:fld>
            <a:endParaRPr lang="en-US" smtClean="0"/>
          </a:p>
        </p:txBody>
      </p:sp>
      <p:grpSp>
        <p:nvGrpSpPr>
          <p:cNvPr id="39" name="Group 38"/>
          <p:cNvGrpSpPr/>
          <p:nvPr/>
        </p:nvGrpSpPr>
        <p:grpSpPr>
          <a:xfrm>
            <a:off x="952524" y="3028974"/>
            <a:ext cx="7375525" cy="3546475"/>
            <a:chOff x="952524" y="3028974"/>
            <a:chExt cx="7375525" cy="3546475"/>
          </a:xfrm>
        </p:grpSpPr>
        <p:sp>
          <p:nvSpPr>
            <p:cNvPr id="11283" name="Line 13"/>
            <p:cNvSpPr>
              <a:spLocks noChangeShapeType="1"/>
            </p:cNvSpPr>
            <p:nvPr/>
          </p:nvSpPr>
          <p:spPr bwMode="auto">
            <a:xfrm flipH="1" flipV="1">
              <a:off x="2417150" y="3792561"/>
              <a:ext cx="0" cy="26939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Line 14"/>
            <p:cNvSpPr>
              <a:spLocks noChangeShapeType="1"/>
            </p:cNvSpPr>
            <p:nvPr/>
          </p:nvSpPr>
          <p:spPr bwMode="auto">
            <a:xfrm rot="5400000" flipH="1" flipV="1">
              <a:off x="4179465" y="1806252"/>
              <a:ext cx="0" cy="64538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267" name="Object 15"/>
            <p:cNvGraphicFramePr>
              <a:graphicFrameLocks noChangeAspect="1"/>
            </p:cNvGraphicFramePr>
            <p:nvPr/>
          </p:nvGraphicFramePr>
          <p:xfrm>
            <a:off x="7580256" y="4811737"/>
            <a:ext cx="747793" cy="495300"/>
          </p:xfrm>
          <a:graphic>
            <a:graphicData uri="http://schemas.openxmlformats.org/presentationml/2006/ole">
              <p:oleObj spid="_x0000_s11267" name="Equation" r:id="rId4" imgW="342720" imgH="228600" progId="Equation.DSMT4">
                <p:embed/>
              </p:oleObj>
            </a:graphicData>
          </a:graphic>
        </p:graphicFrame>
        <p:graphicFrame>
          <p:nvGraphicFramePr>
            <p:cNvPr id="11268" name="Object 16"/>
            <p:cNvGraphicFramePr>
              <a:graphicFrameLocks noChangeAspect="1"/>
            </p:cNvGraphicFramePr>
            <p:nvPr/>
          </p:nvGraphicFramePr>
          <p:xfrm>
            <a:off x="2117080" y="3028974"/>
            <a:ext cx="735092" cy="488950"/>
          </p:xfrm>
          <a:graphic>
            <a:graphicData uri="http://schemas.openxmlformats.org/presentationml/2006/ole">
              <p:oleObj spid="_x0000_s11268" name="Equation" r:id="rId5" imgW="342720" imgH="228600" progId="Equation.DSMT4">
                <p:embed/>
              </p:oleObj>
            </a:graphicData>
          </a:graphic>
        </p:graphicFrame>
        <p:sp>
          <p:nvSpPr>
            <p:cNvPr id="11285" name="Line 17"/>
            <p:cNvSpPr>
              <a:spLocks noChangeShapeType="1"/>
            </p:cNvSpPr>
            <p:nvPr/>
          </p:nvSpPr>
          <p:spPr bwMode="auto">
            <a:xfrm flipH="1">
              <a:off x="3153830" y="4943499"/>
              <a:ext cx="0" cy="184150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Line 18"/>
            <p:cNvSpPr>
              <a:spLocks noChangeShapeType="1"/>
            </p:cNvSpPr>
            <p:nvPr/>
          </p:nvSpPr>
          <p:spPr bwMode="auto">
            <a:xfrm flipH="1">
              <a:off x="4563681" y="4943499"/>
              <a:ext cx="0" cy="184150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269" name="Object 19"/>
            <p:cNvGraphicFramePr>
              <a:graphicFrameLocks noChangeAspect="1"/>
            </p:cNvGraphicFramePr>
            <p:nvPr/>
          </p:nvGraphicFramePr>
          <p:xfrm>
            <a:off x="2978551" y="5236234"/>
            <a:ext cx="358814" cy="495300"/>
          </p:xfrm>
          <a:graphic>
            <a:graphicData uri="http://schemas.openxmlformats.org/presentationml/2006/ole">
              <p:oleObj spid="_x0000_s11269" name="Equation" r:id="rId6" imgW="164880" imgH="228600" progId="Equation.DSMT4">
                <p:embed/>
              </p:oleObj>
            </a:graphicData>
          </a:graphic>
        </p:graphicFrame>
        <p:graphicFrame>
          <p:nvGraphicFramePr>
            <p:cNvPr id="11270" name="Object 20"/>
            <p:cNvGraphicFramePr>
              <a:graphicFrameLocks noChangeAspect="1"/>
            </p:cNvGraphicFramePr>
            <p:nvPr/>
          </p:nvGraphicFramePr>
          <p:xfrm>
            <a:off x="4445559" y="5114949"/>
            <a:ext cx="331824" cy="495300"/>
          </p:xfrm>
          <a:graphic>
            <a:graphicData uri="http://schemas.openxmlformats.org/presentationml/2006/ole">
              <p:oleObj spid="_x0000_s11270" name="Equation" r:id="rId7" imgW="152280" imgH="228600" progId="Equation.DSMT4">
                <p:embed/>
              </p:oleObj>
            </a:graphicData>
          </a:graphic>
        </p:graphicFrame>
        <p:sp>
          <p:nvSpPr>
            <p:cNvPr id="11287" name="Oval 21"/>
            <p:cNvSpPr>
              <a:spLocks noChangeArrowheads="1"/>
            </p:cNvSpPr>
            <p:nvPr/>
          </p:nvSpPr>
          <p:spPr bwMode="auto">
            <a:xfrm>
              <a:off x="3090323" y="4975249"/>
              <a:ext cx="127014" cy="12065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4" name="Freeform 23"/>
            <p:cNvSpPr>
              <a:spLocks/>
            </p:cNvSpPr>
            <p:nvPr/>
          </p:nvSpPr>
          <p:spPr bwMode="auto">
            <a:xfrm flipH="1" flipV="1">
              <a:off x="2455255" y="5064149"/>
              <a:ext cx="71445" cy="1511300"/>
            </a:xfrm>
            <a:custGeom>
              <a:avLst/>
              <a:gdLst>
                <a:gd name="T0" fmla="*/ 0 w 549"/>
                <a:gd name="T1" fmla="*/ 0 h 3008"/>
                <a:gd name="T2" fmla="*/ 0 w 549"/>
                <a:gd name="T3" fmla="*/ 0 h 3008"/>
                <a:gd name="T4" fmla="*/ 0 w 549"/>
                <a:gd name="T5" fmla="*/ 0 h 3008"/>
                <a:gd name="T6" fmla="*/ 0 w 549"/>
                <a:gd name="T7" fmla="*/ 0 h 3008"/>
                <a:gd name="T8" fmla="*/ 0 w 549"/>
                <a:gd name="T9" fmla="*/ 0 h 3008"/>
                <a:gd name="T10" fmla="*/ 0 w 549"/>
                <a:gd name="T11" fmla="*/ 0 h 3008"/>
                <a:gd name="T12" fmla="*/ 0 w 549"/>
                <a:gd name="T13" fmla="*/ 0 h 3008"/>
                <a:gd name="T14" fmla="*/ 0 w 549"/>
                <a:gd name="T15" fmla="*/ 0 h 3008"/>
                <a:gd name="T16" fmla="*/ 0 w 549"/>
                <a:gd name="T17" fmla="*/ 0 h 3008"/>
                <a:gd name="T18" fmla="*/ 0 w 549"/>
                <a:gd name="T19" fmla="*/ 0 h 3008"/>
                <a:gd name="T20" fmla="*/ 0 w 549"/>
                <a:gd name="T21" fmla="*/ 0 h 3008"/>
                <a:gd name="T22" fmla="*/ 0 w 549"/>
                <a:gd name="T23" fmla="*/ 0 h 300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49"/>
                <a:gd name="T37" fmla="*/ 0 h 3008"/>
                <a:gd name="T38" fmla="*/ 549 w 549"/>
                <a:gd name="T39" fmla="*/ 3008 h 300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49" h="3008">
                  <a:moveTo>
                    <a:pt x="468" y="0"/>
                  </a:moveTo>
                  <a:cubicBezTo>
                    <a:pt x="234" y="74"/>
                    <a:pt x="0" y="148"/>
                    <a:pt x="4" y="232"/>
                  </a:cubicBezTo>
                  <a:cubicBezTo>
                    <a:pt x="8" y="316"/>
                    <a:pt x="489" y="417"/>
                    <a:pt x="492" y="504"/>
                  </a:cubicBezTo>
                  <a:cubicBezTo>
                    <a:pt x="495" y="591"/>
                    <a:pt x="11" y="653"/>
                    <a:pt x="20" y="752"/>
                  </a:cubicBezTo>
                  <a:cubicBezTo>
                    <a:pt x="29" y="851"/>
                    <a:pt x="547" y="989"/>
                    <a:pt x="548" y="1096"/>
                  </a:cubicBezTo>
                  <a:cubicBezTo>
                    <a:pt x="549" y="1203"/>
                    <a:pt x="31" y="1296"/>
                    <a:pt x="28" y="1392"/>
                  </a:cubicBezTo>
                  <a:cubicBezTo>
                    <a:pt x="25" y="1488"/>
                    <a:pt x="531" y="1573"/>
                    <a:pt x="532" y="1672"/>
                  </a:cubicBezTo>
                  <a:cubicBezTo>
                    <a:pt x="533" y="1771"/>
                    <a:pt x="35" y="1885"/>
                    <a:pt x="36" y="1984"/>
                  </a:cubicBezTo>
                  <a:cubicBezTo>
                    <a:pt x="37" y="2083"/>
                    <a:pt x="539" y="2177"/>
                    <a:pt x="540" y="2264"/>
                  </a:cubicBezTo>
                  <a:cubicBezTo>
                    <a:pt x="541" y="2351"/>
                    <a:pt x="53" y="2412"/>
                    <a:pt x="44" y="2504"/>
                  </a:cubicBezTo>
                  <a:cubicBezTo>
                    <a:pt x="35" y="2596"/>
                    <a:pt x="479" y="2732"/>
                    <a:pt x="484" y="2816"/>
                  </a:cubicBezTo>
                  <a:cubicBezTo>
                    <a:pt x="489" y="2900"/>
                    <a:pt x="144" y="2976"/>
                    <a:pt x="76" y="3008"/>
                  </a:cubicBez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5" name="Freeform 24"/>
            <p:cNvSpPr>
              <a:spLocks/>
            </p:cNvSpPr>
            <p:nvPr/>
          </p:nvSpPr>
          <p:spPr bwMode="auto">
            <a:xfrm rot="16200000" flipH="1">
              <a:off x="2750568" y="4778364"/>
              <a:ext cx="111125" cy="647771"/>
            </a:xfrm>
            <a:custGeom>
              <a:avLst/>
              <a:gdLst>
                <a:gd name="T0" fmla="*/ 0 w 854"/>
                <a:gd name="T1" fmla="*/ 0 h 1984"/>
                <a:gd name="T2" fmla="*/ 0 w 854"/>
                <a:gd name="T3" fmla="*/ 0 h 1984"/>
                <a:gd name="T4" fmla="*/ 0 w 854"/>
                <a:gd name="T5" fmla="*/ 0 h 1984"/>
                <a:gd name="T6" fmla="*/ 0 w 854"/>
                <a:gd name="T7" fmla="*/ 0 h 1984"/>
                <a:gd name="T8" fmla="*/ 0 w 854"/>
                <a:gd name="T9" fmla="*/ 0 h 1984"/>
                <a:gd name="T10" fmla="*/ 0 w 854"/>
                <a:gd name="T11" fmla="*/ 0 h 1984"/>
                <a:gd name="T12" fmla="*/ 0 w 854"/>
                <a:gd name="T13" fmla="*/ 0 h 1984"/>
                <a:gd name="T14" fmla="*/ 0 w 854"/>
                <a:gd name="T15" fmla="*/ 0 h 19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54"/>
                <a:gd name="T25" fmla="*/ 0 h 1984"/>
                <a:gd name="T26" fmla="*/ 854 w 854"/>
                <a:gd name="T27" fmla="*/ 1984 h 198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54" h="1984">
                  <a:moveTo>
                    <a:pt x="643" y="0"/>
                  </a:moveTo>
                  <a:cubicBezTo>
                    <a:pt x="331" y="22"/>
                    <a:pt x="19" y="44"/>
                    <a:pt x="19" y="128"/>
                  </a:cubicBezTo>
                  <a:cubicBezTo>
                    <a:pt x="19" y="212"/>
                    <a:pt x="646" y="397"/>
                    <a:pt x="643" y="504"/>
                  </a:cubicBezTo>
                  <a:cubicBezTo>
                    <a:pt x="640" y="611"/>
                    <a:pt x="0" y="673"/>
                    <a:pt x="3" y="768"/>
                  </a:cubicBezTo>
                  <a:cubicBezTo>
                    <a:pt x="6" y="863"/>
                    <a:pt x="647" y="967"/>
                    <a:pt x="659" y="1072"/>
                  </a:cubicBezTo>
                  <a:cubicBezTo>
                    <a:pt x="671" y="1177"/>
                    <a:pt x="43" y="1291"/>
                    <a:pt x="75" y="1400"/>
                  </a:cubicBezTo>
                  <a:cubicBezTo>
                    <a:pt x="107" y="1509"/>
                    <a:pt x="848" y="1631"/>
                    <a:pt x="851" y="1728"/>
                  </a:cubicBezTo>
                  <a:cubicBezTo>
                    <a:pt x="854" y="1825"/>
                    <a:pt x="472" y="1904"/>
                    <a:pt x="91" y="1984"/>
                  </a:cubicBez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2" name="Line 25"/>
            <p:cNvSpPr>
              <a:spLocks noChangeShapeType="1"/>
            </p:cNvSpPr>
            <p:nvPr/>
          </p:nvSpPr>
          <p:spPr bwMode="auto">
            <a:xfrm>
              <a:off x="3553923" y="4930800"/>
              <a:ext cx="114312" cy="18415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3" name="Line 26"/>
            <p:cNvSpPr>
              <a:spLocks noChangeShapeType="1"/>
            </p:cNvSpPr>
            <p:nvPr/>
          </p:nvSpPr>
          <p:spPr bwMode="auto">
            <a:xfrm flipH="1">
              <a:off x="3560274" y="4918100"/>
              <a:ext cx="101611" cy="19050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Line 27"/>
            <p:cNvSpPr>
              <a:spLocks noChangeShapeType="1"/>
            </p:cNvSpPr>
            <p:nvPr/>
          </p:nvSpPr>
          <p:spPr bwMode="auto">
            <a:xfrm flipH="1" flipV="1">
              <a:off x="2421910" y="4436323"/>
              <a:ext cx="2458847" cy="504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Line 28"/>
            <p:cNvSpPr>
              <a:spLocks noChangeShapeType="1"/>
            </p:cNvSpPr>
            <p:nvPr/>
          </p:nvSpPr>
          <p:spPr bwMode="auto">
            <a:xfrm>
              <a:off x="3265714" y="4441371"/>
              <a:ext cx="489842" cy="206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Line 29"/>
            <p:cNvSpPr>
              <a:spLocks noChangeShapeType="1"/>
            </p:cNvSpPr>
            <p:nvPr/>
          </p:nvSpPr>
          <p:spPr bwMode="auto">
            <a:xfrm flipV="1">
              <a:off x="2418738" y="4419624"/>
              <a:ext cx="0" cy="61436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Line 30"/>
            <p:cNvSpPr>
              <a:spLocks noChangeShapeType="1"/>
            </p:cNvSpPr>
            <p:nvPr/>
          </p:nvSpPr>
          <p:spPr bwMode="auto">
            <a:xfrm flipH="1" flipV="1">
              <a:off x="4852572" y="4441849"/>
              <a:ext cx="4764" cy="59213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4" name="Line 31"/>
            <p:cNvSpPr>
              <a:spLocks noChangeShapeType="1"/>
            </p:cNvSpPr>
            <p:nvPr/>
          </p:nvSpPr>
          <p:spPr bwMode="auto">
            <a:xfrm rot="16200000" flipV="1">
              <a:off x="2227165" y="4815985"/>
              <a:ext cx="386978" cy="383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5" name="Line 32"/>
            <p:cNvSpPr>
              <a:spLocks noChangeShapeType="1"/>
            </p:cNvSpPr>
            <p:nvPr/>
          </p:nvSpPr>
          <p:spPr bwMode="auto">
            <a:xfrm rot="5400000" flipV="1">
              <a:off x="4694472" y="4710788"/>
              <a:ext cx="326986" cy="191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271" name="Object 33"/>
            <p:cNvGraphicFramePr>
              <a:graphicFrameLocks noChangeAspect="1"/>
            </p:cNvGraphicFramePr>
            <p:nvPr/>
          </p:nvGraphicFramePr>
          <p:xfrm>
            <a:off x="3008082" y="4066359"/>
            <a:ext cx="281383" cy="336119"/>
          </p:xfrm>
          <a:graphic>
            <a:graphicData uri="http://schemas.openxmlformats.org/presentationml/2006/ole">
              <p:oleObj spid="_x0000_s11271" name="Equation" r:id="rId8" imgW="190440" imgH="228600" progId="Equation.DSMT4">
                <p:embed/>
              </p:oleObj>
            </a:graphicData>
          </a:graphic>
        </p:graphicFrame>
        <p:graphicFrame>
          <p:nvGraphicFramePr>
            <p:cNvPr id="11272" name="Object 34"/>
            <p:cNvGraphicFramePr>
              <a:graphicFrameLocks noChangeAspect="1"/>
            </p:cNvGraphicFramePr>
            <p:nvPr/>
          </p:nvGraphicFramePr>
          <p:xfrm>
            <a:off x="4436668" y="3879874"/>
            <a:ext cx="382629" cy="444500"/>
          </p:xfrm>
          <a:graphic>
            <a:graphicData uri="http://schemas.openxmlformats.org/presentationml/2006/ole">
              <p:oleObj spid="_x0000_s11272" name="Equation" r:id="rId9" imgW="152280" imgH="177480" progId="Equation.DSMT4">
                <p:embed/>
              </p:oleObj>
            </a:graphicData>
          </a:graphic>
        </p:graphicFrame>
        <p:sp>
          <p:nvSpPr>
            <p:cNvPr id="11296" name="Line 35"/>
            <p:cNvSpPr>
              <a:spLocks noChangeShapeType="1"/>
            </p:cNvSpPr>
            <p:nvPr/>
          </p:nvSpPr>
          <p:spPr bwMode="auto">
            <a:xfrm flipH="1">
              <a:off x="4838283" y="5034749"/>
              <a:ext cx="2432312" cy="158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7" name="Line 36"/>
            <p:cNvSpPr>
              <a:spLocks noChangeShapeType="1"/>
            </p:cNvSpPr>
            <p:nvPr/>
          </p:nvSpPr>
          <p:spPr bwMode="auto">
            <a:xfrm flipV="1">
              <a:off x="5913912" y="5033986"/>
              <a:ext cx="551798" cy="115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273" name="Object 39"/>
            <p:cNvGraphicFramePr>
              <a:graphicFrameLocks noChangeAspect="1"/>
            </p:cNvGraphicFramePr>
            <p:nvPr/>
          </p:nvGraphicFramePr>
          <p:xfrm>
            <a:off x="2540193" y="4620894"/>
            <a:ext cx="286134" cy="368519"/>
          </p:xfrm>
          <a:graphic>
            <a:graphicData uri="http://schemas.openxmlformats.org/presentationml/2006/ole">
              <p:oleObj spid="_x0000_s11273" name="Equation" r:id="rId10" imgW="177480" imgH="228600" progId="Equation.DSMT4">
                <p:embed/>
              </p:oleObj>
            </a:graphicData>
          </a:graphic>
        </p:graphicFrame>
        <p:sp>
          <p:nvSpPr>
            <p:cNvPr id="11298" name="TextBox 36"/>
            <p:cNvSpPr txBox="1">
              <a:spLocks noChangeArrowheads="1"/>
            </p:cNvSpPr>
            <p:nvPr/>
          </p:nvSpPr>
          <p:spPr bwMode="auto">
            <a:xfrm>
              <a:off x="3611714" y="6003633"/>
              <a:ext cx="4050147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Note: The path must extend to infinity.</a:t>
              </a:r>
            </a:p>
          </p:txBody>
        </p:sp>
        <p:graphicFrame>
          <p:nvGraphicFramePr>
            <p:cNvPr id="11274" name="Object 10"/>
            <p:cNvGraphicFramePr>
              <a:graphicFrameLocks noChangeAspect="1"/>
            </p:cNvGraphicFramePr>
            <p:nvPr/>
          </p:nvGraphicFramePr>
          <p:xfrm>
            <a:off x="3600919" y="5153182"/>
            <a:ext cx="516628" cy="355785"/>
          </p:xfrm>
          <a:graphic>
            <a:graphicData uri="http://schemas.openxmlformats.org/presentationml/2006/ole">
              <p:oleObj spid="_x0000_s11274" name="Equation" r:id="rId11" imgW="330120" imgH="228600" progId="Equation.DSMT4">
                <p:embed/>
              </p:oleObj>
            </a:graphicData>
          </a:graphic>
        </p:graphicFrame>
        <p:sp>
          <p:nvSpPr>
            <p:cNvPr id="11300" name="Freeform 23"/>
            <p:cNvSpPr>
              <a:spLocks/>
            </p:cNvSpPr>
            <p:nvPr/>
          </p:nvSpPr>
          <p:spPr bwMode="auto">
            <a:xfrm>
              <a:off x="2245683" y="3492206"/>
              <a:ext cx="71445" cy="1511300"/>
            </a:xfrm>
            <a:custGeom>
              <a:avLst/>
              <a:gdLst>
                <a:gd name="T0" fmla="*/ 0 w 549"/>
                <a:gd name="T1" fmla="*/ 0 h 3008"/>
                <a:gd name="T2" fmla="*/ 0 w 549"/>
                <a:gd name="T3" fmla="*/ 0 h 3008"/>
                <a:gd name="T4" fmla="*/ 0 w 549"/>
                <a:gd name="T5" fmla="*/ 0 h 3008"/>
                <a:gd name="T6" fmla="*/ 0 w 549"/>
                <a:gd name="T7" fmla="*/ 0 h 3008"/>
                <a:gd name="T8" fmla="*/ 0 w 549"/>
                <a:gd name="T9" fmla="*/ 0 h 3008"/>
                <a:gd name="T10" fmla="*/ 0 w 549"/>
                <a:gd name="T11" fmla="*/ 0 h 3008"/>
                <a:gd name="T12" fmla="*/ 0 w 549"/>
                <a:gd name="T13" fmla="*/ 0 h 3008"/>
                <a:gd name="T14" fmla="*/ 0 w 549"/>
                <a:gd name="T15" fmla="*/ 0 h 3008"/>
                <a:gd name="T16" fmla="*/ 0 w 549"/>
                <a:gd name="T17" fmla="*/ 0 h 3008"/>
                <a:gd name="T18" fmla="*/ 0 w 549"/>
                <a:gd name="T19" fmla="*/ 0 h 3008"/>
                <a:gd name="T20" fmla="*/ 0 w 549"/>
                <a:gd name="T21" fmla="*/ 0 h 3008"/>
                <a:gd name="T22" fmla="*/ 0 w 549"/>
                <a:gd name="T23" fmla="*/ 0 h 300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49"/>
                <a:gd name="T37" fmla="*/ 0 h 3008"/>
                <a:gd name="T38" fmla="*/ 549 w 549"/>
                <a:gd name="T39" fmla="*/ 3008 h 300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49" h="3008">
                  <a:moveTo>
                    <a:pt x="468" y="0"/>
                  </a:moveTo>
                  <a:cubicBezTo>
                    <a:pt x="234" y="74"/>
                    <a:pt x="0" y="148"/>
                    <a:pt x="4" y="232"/>
                  </a:cubicBezTo>
                  <a:cubicBezTo>
                    <a:pt x="8" y="316"/>
                    <a:pt x="489" y="417"/>
                    <a:pt x="492" y="504"/>
                  </a:cubicBezTo>
                  <a:cubicBezTo>
                    <a:pt x="495" y="591"/>
                    <a:pt x="11" y="653"/>
                    <a:pt x="20" y="752"/>
                  </a:cubicBezTo>
                  <a:cubicBezTo>
                    <a:pt x="29" y="851"/>
                    <a:pt x="547" y="989"/>
                    <a:pt x="548" y="1096"/>
                  </a:cubicBezTo>
                  <a:cubicBezTo>
                    <a:pt x="549" y="1203"/>
                    <a:pt x="31" y="1296"/>
                    <a:pt x="28" y="1392"/>
                  </a:cubicBezTo>
                  <a:cubicBezTo>
                    <a:pt x="25" y="1488"/>
                    <a:pt x="531" y="1573"/>
                    <a:pt x="532" y="1672"/>
                  </a:cubicBezTo>
                  <a:cubicBezTo>
                    <a:pt x="533" y="1771"/>
                    <a:pt x="35" y="1885"/>
                    <a:pt x="36" y="1984"/>
                  </a:cubicBezTo>
                  <a:cubicBezTo>
                    <a:pt x="37" y="2083"/>
                    <a:pt x="539" y="2177"/>
                    <a:pt x="540" y="2264"/>
                  </a:cubicBezTo>
                  <a:cubicBezTo>
                    <a:pt x="541" y="2351"/>
                    <a:pt x="53" y="2412"/>
                    <a:pt x="44" y="2504"/>
                  </a:cubicBezTo>
                  <a:cubicBezTo>
                    <a:pt x="35" y="2596"/>
                    <a:pt x="479" y="2732"/>
                    <a:pt x="484" y="2816"/>
                  </a:cubicBezTo>
                  <a:cubicBezTo>
                    <a:pt x="489" y="2900"/>
                    <a:pt x="144" y="2976"/>
                    <a:pt x="76" y="3008"/>
                  </a:cubicBez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1" name="Freeform 24"/>
            <p:cNvSpPr>
              <a:spLocks/>
            </p:cNvSpPr>
            <p:nvPr/>
          </p:nvSpPr>
          <p:spPr bwMode="auto">
            <a:xfrm rot="16200000" flipV="1">
              <a:off x="1910690" y="4641520"/>
              <a:ext cx="111125" cy="647771"/>
            </a:xfrm>
            <a:custGeom>
              <a:avLst/>
              <a:gdLst>
                <a:gd name="T0" fmla="*/ 0 w 854"/>
                <a:gd name="T1" fmla="*/ 0 h 1984"/>
                <a:gd name="T2" fmla="*/ 0 w 854"/>
                <a:gd name="T3" fmla="*/ 0 h 1984"/>
                <a:gd name="T4" fmla="*/ 0 w 854"/>
                <a:gd name="T5" fmla="*/ 0 h 1984"/>
                <a:gd name="T6" fmla="*/ 0 w 854"/>
                <a:gd name="T7" fmla="*/ 0 h 1984"/>
                <a:gd name="T8" fmla="*/ 0 w 854"/>
                <a:gd name="T9" fmla="*/ 0 h 1984"/>
                <a:gd name="T10" fmla="*/ 0 w 854"/>
                <a:gd name="T11" fmla="*/ 0 h 1984"/>
                <a:gd name="T12" fmla="*/ 0 w 854"/>
                <a:gd name="T13" fmla="*/ 0 h 1984"/>
                <a:gd name="T14" fmla="*/ 0 w 854"/>
                <a:gd name="T15" fmla="*/ 0 h 19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54"/>
                <a:gd name="T25" fmla="*/ 0 h 1984"/>
                <a:gd name="T26" fmla="*/ 854 w 854"/>
                <a:gd name="T27" fmla="*/ 1984 h 198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54" h="1984">
                  <a:moveTo>
                    <a:pt x="643" y="0"/>
                  </a:moveTo>
                  <a:cubicBezTo>
                    <a:pt x="331" y="22"/>
                    <a:pt x="19" y="44"/>
                    <a:pt x="19" y="128"/>
                  </a:cubicBezTo>
                  <a:cubicBezTo>
                    <a:pt x="19" y="212"/>
                    <a:pt x="646" y="397"/>
                    <a:pt x="643" y="504"/>
                  </a:cubicBezTo>
                  <a:cubicBezTo>
                    <a:pt x="640" y="611"/>
                    <a:pt x="0" y="673"/>
                    <a:pt x="3" y="768"/>
                  </a:cubicBezTo>
                  <a:cubicBezTo>
                    <a:pt x="6" y="863"/>
                    <a:pt x="647" y="967"/>
                    <a:pt x="659" y="1072"/>
                  </a:cubicBezTo>
                  <a:cubicBezTo>
                    <a:pt x="671" y="1177"/>
                    <a:pt x="43" y="1291"/>
                    <a:pt x="75" y="1400"/>
                  </a:cubicBezTo>
                  <a:cubicBezTo>
                    <a:pt x="107" y="1509"/>
                    <a:pt x="848" y="1631"/>
                    <a:pt x="851" y="1728"/>
                  </a:cubicBezTo>
                  <a:cubicBezTo>
                    <a:pt x="854" y="1825"/>
                    <a:pt x="472" y="1904"/>
                    <a:pt x="91" y="1984"/>
                  </a:cubicBez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Oval 21"/>
            <p:cNvSpPr>
              <a:spLocks noChangeArrowheads="1"/>
            </p:cNvSpPr>
            <p:nvPr/>
          </p:nvSpPr>
          <p:spPr bwMode="auto">
            <a:xfrm>
              <a:off x="1604991" y="4950228"/>
              <a:ext cx="127014" cy="12065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3863" y="284163"/>
            <a:ext cx="7858125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Spectral Domain Method (cont.)</a:t>
            </a:r>
          </a:p>
        </p:txBody>
      </p:sp>
      <p:sp>
        <p:nvSpPr>
          <p:cNvPr id="1229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290" name="Object 15"/>
          <p:cNvGraphicFramePr>
            <a:graphicFrameLocks noChangeAspect="1"/>
          </p:cNvGraphicFramePr>
          <p:nvPr/>
        </p:nvGraphicFramePr>
        <p:xfrm>
          <a:off x="1782763" y="4979988"/>
          <a:ext cx="5603875" cy="1584325"/>
        </p:xfrm>
        <a:graphic>
          <a:graphicData uri="http://schemas.openxmlformats.org/presentationml/2006/ole">
            <p:oleObj spid="_x0000_s12290" name="Equation" r:id="rId3" imgW="3225600" imgH="914400" progId="Equation.DSMT4">
              <p:embed/>
            </p:oleObj>
          </a:graphicData>
        </a:graphic>
      </p:graphicFrame>
      <p:sp>
        <p:nvSpPr>
          <p:cNvPr id="12298" name="Rectangle 11"/>
          <p:cNvSpPr>
            <a:spLocks noChangeArrowheads="1"/>
          </p:cNvSpPr>
          <p:nvPr/>
        </p:nvSpPr>
        <p:spPr bwMode="auto">
          <a:xfrm>
            <a:off x="555625" y="1155700"/>
            <a:ext cx="4402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From previous calculations, we have:</a:t>
            </a:r>
          </a:p>
        </p:txBody>
      </p:sp>
      <p:sp>
        <p:nvSpPr>
          <p:cNvPr id="12299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fld id="{B54CC81C-1AEC-4772-93A0-9DD714263A95}" type="slidenum">
              <a:rPr lang="en-US" smtClean="0"/>
              <a:pPr/>
              <a:t>14</a:t>
            </a:fld>
            <a:endParaRPr lang="en-US" smtClean="0"/>
          </a:p>
        </p:txBody>
      </p:sp>
      <p:graphicFrame>
        <p:nvGraphicFramePr>
          <p:cNvPr id="12291" name="Object 2"/>
          <p:cNvGraphicFramePr>
            <a:graphicFrameLocks noChangeAspect="1"/>
          </p:cNvGraphicFramePr>
          <p:nvPr/>
        </p:nvGraphicFramePr>
        <p:xfrm>
          <a:off x="1457325" y="1911350"/>
          <a:ext cx="5646738" cy="893763"/>
        </p:xfrm>
        <a:graphic>
          <a:graphicData uri="http://schemas.openxmlformats.org/presentationml/2006/ole">
            <p:oleObj spid="_x0000_s12291" name="Equation" r:id="rId4" imgW="2717640" imgH="431640" progId="Equation.DSMT4">
              <p:embed/>
            </p:oleObj>
          </a:graphicData>
        </a:graphic>
      </p:graphicFrame>
      <p:graphicFrame>
        <p:nvGraphicFramePr>
          <p:cNvPr id="12292" name="Object 10"/>
          <p:cNvGraphicFramePr>
            <a:graphicFrameLocks noChangeAspect="1"/>
          </p:cNvGraphicFramePr>
          <p:nvPr/>
        </p:nvGraphicFramePr>
        <p:xfrm>
          <a:off x="2373313" y="3460750"/>
          <a:ext cx="4119562" cy="1052513"/>
        </p:xfrm>
        <a:graphic>
          <a:graphicData uri="http://schemas.openxmlformats.org/presentationml/2006/ole">
            <p:oleObj spid="_x0000_s12292" name="Equation" r:id="rId5" imgW="1993680" imgH="507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7238" y="134938"/>
            <a:ext cx="7700962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Spectral Domain Method (cont.)</a:t>
            </a:r>
          </a:p>
        </p:txBody>
      </p:sp>
      <p:sp>
        <p:nvSpPr>
          <p:cNvPr id="1331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314" name="Object 7"/>
          <p:cNvGraphicFramePr>
            <a:graphicFrameLocks noChangeAspect="1"/>
          </p:cNvGraphicFramePr>
          <p:nvPr/>
        </p:nvGraphicFramePr>
        <p:xfrm>
          <a:off x="1953408" y="1457965"/>
          <a:ext cx="3411537" cy="1576387"/>
        </p:xfrm>
        <a:graphic>
          <a:graphicData uri="http://schemas.openxmlformats.org/presentationml/2006/ole">
            <p:oleObj spid="_x0000_s13314" name="Equation" r:id="rId3" imgW="1866600" imgH="863280" progId="Equation.DSMT4">
              <p:embed/>
            </p:oleObj>
          </a:graphicData>
        </a:graphic>
      </p:graphicFrame>
      <p:sp>
        <p:nvSpPr>
          <p:cNvPr id="13322" name="Rectangle 13"/>
          <p:cNvSpPr>
            <a:spLocks noChangeArrowheads="1"/>
          </p:cNvSpPr>
          <p:nvPr/>
        </p:nvSpPr>
        <p:spPr bwMode="auto">
          <a:xfrm>
            <a:off x="625475" y="850900"/>
            <a:ext cx="4400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For the </a:t>
            </a:r>
            <a:r>
              <a:rPr lang="en-US" sz="2000" b="0">
                <a:solidFill>
                  <a:srgbClr val="FF3300"/>
                </a:solidFill>
              </a:rPr>
              <a:t>patch-probe reaction </a:t>
            </a:r>
            <a:r>
              <a:rPr lang="en-US" sz="2000" b="0">
                <a:solidFill>
                  <a:srgbClr val="0000FF"/>
                </a:solidFill>
              </a:rPr>
              <a:t>we have</a:t>
            </a:r>
          </a:p>
        </p:txBody>
      </p:sp>
      <p:sp>
        <p:nvSpPr>
          <p:cNvPr id="13323" name="Slide Number Placeholder 1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fld id="{12AEB2F9-6E06-44C8-B483-09AB1D9A098C}" type="slidenum">
              <a:rPr lang="en-US" smtClean="0"/>
              <a:pPr/>
              <a:t>15</a:t>
            </a:fld>
            <a:endParaRPr lang="en-US" smtClean="0"/>
          </a:p>
        </p:txBody>
      </p:sp>
      <p:graphicFrame>
        <p:nvGraphicFramePr>
          <p:cNvPr id="13315" name="Object 14"/>
          <p:cNvGraphicFramePr>
            <a:graphicFrameLocks noChangeAspect="1"/>
          </p:cNvGraphicFramePr>
          <p:nvPr/>
        </p:nvGraphicFramePr>
        <p:xfrm>
          <a:off x="1670050" y="4732338"/>
          <a:ext cx="6056313" cy="904875"/>
        </p:xfrm>
        <a:graphic>
          <a:graphicData uri="http://schemas.openxmlformats.org/presentationml/2006/ole">
            <p:oleObj spid="_x0000_s13315" name="Equation" r:id="rId4" imgW="3314520" imgH="495000" progId="Equation.DSMT4">
              <p:embed/>
            </p:oleObj>
          </a:graphicData>
        </a:graphic>
      </p:graphicFrame>
      <p:graphicFrame>
        <p:nvGraphicFramePr>
          <p:cNvPr id="13316" name="Object 6"/>
          <p:cNvGraphicFramePr>
            <a:graphicFrameLocks noChangeAspect="1"/>
          </p:cNvGraphicFramePr>
          <p:nvPr/>
        </p:nvGraphicFramePr>
        <p:xfrm>
          <a:off x="3255963" y="3559175"/>
          <a:ext cx="1300162" cy="463550"/>
        </p:xfrm>
        <a:graphic>
          <a:graphicData uri="http://schemas.openxmlformats.org/presentationml/2006/ole">
            <p:oleObj spid="_x0000_s13316" name="Equation" r:id="rId5" imgW="711000" imgH="253800" progId="Equation.DSMT4">
              <p:embed/>
            </p:oleObj>
          </a:graphicData>
        </a:graphic>
      </p:graphicFrame>
      <p:sp>
        <p:nvSpPr>
          <p:cNvPr id="13324" name="Rectangle 11"/>
          <p:cNvSpPr>
            <a:spLocks noChangeArrowheads="1"/>
          </p:cNvSpPr>
          <p:nvPr/>
        </p:nvSpPr>
        <p:spPr bwMode="auto">
          <a:xfrm>
            <a:off x="2325688" y="4189413"/>
            <a:ext cx="4556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so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63818" y="2388358"/>
            <a:ext cx="3029803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 smtClean="0">
                <a:latin typeface="+mn-lt"/>
                <a:cs typeface="Times New Roman" pitchFamily="18" charset="0"/>
              </a:rPr>
              <a:t>Note:</a:t>
            </a:r>
            <a:r>
              <a:rPr lang="en-US" sz="1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0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400" b="0" i="1" baseline="-25000" dirty="0" err="1" smtClean="0">
                <a:latin typeface="Times New Roman" pitchFamily="18" charset="0"/>
                <a:cs typeface="Times New Roman" pitchFamily="18" charset="0"/>
              </a:rPr>
              <a:t>zx</a:t>
            </a:r>
            <a:r>
              <a:rPr lang="en-US" sz="1400" b="0" dirty="0" smtClean="0"/>
              <a:t> is the voltage drop at the feed location due to the current </a:t>
            </a:r>
            <a:r>
              <a:rPr lang="en-US" sz="1400" b="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1400" b="0" baseline="-25000" dirty="0" smtClean="0"/>
              <a:t>x</a:t>
            </a:r>
            <a:r>
              <a:rPr lang="en-US" sz="1400" b="0" dirty="0" smtClean="0"/>
              <a:t>.</a:t>
            </a:r>
            <a:endParaRPr lang="en-US" sz="1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7238" y="134938"/>
            <a:ext cx="7700962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Spectral Domain Method (cont.)</a:t>
            </a:r>
          </a:p>
        </p:txBody>
      </p:sp>
      <p:sp>
        <p:nvSpPr>
          <p:cNvPr id="1434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38" name="Object 8"/>
          <p:cNvGraphicFramePr>
            <a:graphicFrameLocks noChangeAspect="1"/>
          </p:cNvGraphicFramePr>
          <p:nvPr/>
        </p:nvGraphicFramePr>
        <p:xfrm>
          <a:off x="2235200" y="1228299"/>
          <a:ext cx="438013" cy="471914"/>
        </p:xfrm>
        <a:graphic>
          <a:graphicData uri="http://schemas.openxmlformats.org/presentationml/2006/ole">
            <p:oleObj spid="_x0000_s14338" name="Equation" r:id="rId3" imgW="241195" imgH="253890" progId="Equation.3">
              <p:embed/>
            </p:oleObj>
          </a:graphicData>
        </a:graphic>
      </p:graphicFrame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722952" y="1272844"/>
            <a:ext cx="2659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To calculate         use:</a:t>
            </a:r>
          </a:p>
        </p:txBody>
      </p:sp>
      <p:graphicFrame>
        <p:nvGraphicFramePr>
          <p:cNvPr id="14339" name="Object 10"/>
          <p:cNvGraphicFramePr>
            <a:graphicFrameLocks noChangeAspect="1"/>
          </p:cNvGraphicFramePr>
          <p:nvPr/>
        </p:nvGraphicFramePr>
        <p:xfrm>
          <a:off x="2528888" y="1965325"/>
          <a:ext cx="2681287" cy="836613"/>
        </p:xfrm>
        <a:graphic>
          <a:graphicData uri="http://schemas.openxmlformats.org/presentationml/2006/ole">
            <p:oleObj spid="_x0000_s14339" name="Equation" r:id="rId4" imgW="1536480" imgH="482400" progId="Equation.DSMT4">
              <p:embed/>
            </p:oleObj>
          </a:graphicData>
        </a:graphic>
      </p:graphicFrame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1350963" y="3201988"/>
            <a:ext cx="987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so that</a:t>
            </a:r>
          </a:p>
        </p:txBody>
      </p:sp>
      <p:graphicFrame>
        <p:nvGraphicFramePr>
          <p:cNvPr id="14340" name="Object 12"/>
          <p:cNvGraphicFramePr>
            <a:graphicFrameLocks noChangeAspect="1"/>
          </p:cNvGraphicFramePr>
          <p:nvPr/>
        </p:nvGraphicFramePr>
        <p:xfrm>
          <a:off x="2411413" y="3900488"/>
          <a:ext cx="3525837" cy="833437"/>
        </p:xfrm>
        <a:graphic>
          <a:graphicData uri="http://schemas.openxmlformats.org/presentationml/2006/ole">
            <p:oleObj spid="_x0000_s14340" name="Equation" r:id="rId5" imgW="1815840" imgH="431640" progId="Equation.DSMT4">
              <p:embed/>
            </p:oleObj>
          </a:graphicData>
        </a:graphic>
      </p:graphicFrame>
      <p:sp>
        <p:nvSpPr>
          <p:cNvPr id="14348" name="Slide Number Placeholder 1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fld id="{ED9A2CC8-68AA-4C28-BA99-F77DE88B9B2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4349" name="Rectangle 11"/>
          <p:cNvSpPr>
            <a:spLocks noChangeArrowheads="1"/>
          </p:cNvSpPr>
          <p:nvPr/>
        </p:nvSpPr>
        <p:spPr bwMode="auto">
          <a:xfrm>
            <a:off x="588963" y="5203825"/>
            <a:ext cx="8150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We need the transforms of the transverse magnetic field components.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09625" y="184150"/>
            <a:ext cx="7329488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Spectral Domain Method (cont.)</a:t>
            </a:r>
          </a:p>
        </p:txBody>
      </p:sp>
      <p:sp>
        <p:nvSpPr>
          <p:cNvPr id="1537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362" name="Object 7"/>
          <p:cNvGraphicFramePr>
            <a:graphicFrameLocks noChangeAspect="1"/>
          </p:cNvGraphicFramePr>
          <p:nvPr/>
        </p:nvGraphicFramePr>
        <p:xfrm>
          <a:off x="370219" y="1654392"/>
          <a:ext cx="5020647" cy="2311515"/>
        </p:xfrm>
        <a:graphic>
          <a:graphicData uri="http://schemas.openxmlformats.org/presentationml/2006/ole">
            <p:oleObj spid="_x0000_s15362" name="Equation" r:id="rId3" imgW="3213000" imgH="1473120" progId="Equation.DSMT4">
              <p:embed/>
            </p:oleObj>
          </a:graphicData>
        </a:graphic>
      </p:graphicFrame>
      <p:sp>
        <p:nvSpPr>
          <p:cNvPr id="15378" name="Rectangle 8"/>
          <p:cNvSpPr>
            <a:spLocks noChangeArrowheads="1"/>
          </p:cNvSpPr>
          <p:nvPr/>
        </p:nvSpPr>
        <p:spPr bwMode="auto">
          <a:xfrm>
            <a:off x="339725" y="833438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Using spectral-domain theory, we have</a:t>
            </a:r>
          </a:p>
        </p:txBody>
      </p:sp>
      <p:sp>
        <p:nvSpPr>
          <p:cNvPr id="15379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fld id="{2400449C-3DAC-4E04-B4DC-A7524104008E}" type="slidenum">
              <a:rPr lang="en-US" smtClean="0"/>
              <a:pPr/>
              <a:t>17</a:t>
            </a:fld>
            <a:endParaRPr lang="en-US" smtClean="0"/>
          </a:p>
        </p:txBody>
      </p:sp>
      <p:graphicFrame>
        <p:nvGraphicFramePr>
          <p:cNvPr id="15363" name="Object 16"/>
          <p:cNvGraphicFramePr>
            <a:graphicFrameLocks noChangeAspect="1"/>
          </p:cNvGraphicFramePr>
          <p:nvPr/>
        </p:nvGraphicFramePr>
        <p:xfrm>
          <a:off x="5903913" y="1092200"/>
          <a:ext cx="2555875" cy="2955925"/>
        </p:xfrm>
        <a:graphic>
          <a:graphicData uri="http://schemas.openxmlformats.org/presentationml/2006/ole">
            <p:oleObj spid="_x0000_s15363" name="Equation" r:id="rId4" imgW="1587240" imgH="1828800" progId="Equation.DSMT4">
              <p:embed/>
            </p:oleObj>
          </a:graphicData>
        </a:graphic>
      </p:graphicFrame>
      <p:grpSp>
        <p:nvGrpSpPr>
          <p:cNvPr id="15380" name="Group 46"/>
          <p:cNvGrpSpPr>
            <a:grpSpLocks/>
          </p:cNvGrpSpPr>
          <p:nvPr/>
        </p:nvGrpSpPr>
        <p:grpSpPr bwMode="auto">
          <a:xfrm>
            <a:off x="4714875" y="4410075"/>
            <a:ext cx="3476625" cy="2144713"/>
            <a:chOff x="4714874" y="4429124"/>
            <a:chExt cx="3476626" cy="2144713"/>
          </a:xfrm>
        </p:grpSpPr>
        <p:sp>
          <p:nvSpPr>
            <p:cNvPr id="15388" name="Rectangle 52"/>
            <p:cNvSpPr>
              <a:spLocks noChangeArrowheads="1"/>
            </p:cNvSpPr>
            <p:nvPr/>
          </p:nvSpPr>
          <p:spPr bwMode="auto">
            <a:xfrm>
              <a:off x="4714874" y="4429124"/>
              <a:ext cx="3476626" cy="2144713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9" name="Line 38"/>
            <p:cNvSpPr>
              <a:spLocks noChangeShapeType="1"/>
            </p:cNvSpPr>
            <p:nvPr/>
          </p:nvSpPr>
          <p:spPr bwMode="auto">
            <a:xfrm flipH="1" flipV="1">
              <a:off x="5019539" y="4997905"/>
              <a:ext cx="0" cy="1250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Line 39"/>
            <p:cNvSpPr>
              <a:spLocks noChangeShapeType="1"/>
            </p:cNvSpPr>
            <p:nvPr/>
          </p:nvSpPr>
          <p:spPr bwMode="auto">
            <a:xfrm rot="5400000" flipH="1" flipV="1">
              <a:off x="6364151" y="4907418"/>
              <a:ext cx="0" cy="26876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Freeform 40"/>
            <p:cNvSpPr>
              <a:spLocks/>
            </p:cNvSpPr>
            <p:nvPr/>
          </p:nvSpPr>
          <p:spPr bwMode="auto">
            <a:xfrm>
              <a:off x="5676764" y="5923418"/>
              <a:ext cx="58737" cy="315913"/>
            </a:xfrm>
            <a:custGeom>
              <a:avLst/>
              <a:gdLst>
                <a:gd name="T0" fmla="*/ 0 w 12065"/>
                <a:gd name="T1" fmla="*/ 0 h 10000"/>
                <a:gd name="T2" fmla="*/ 258861 w 12065"/>
                <a:gd name="T3" fmla="*/ 4750542 h 10000"/>
                <a:gd name="T4" fmla="*/ 162516 w 12065"/>
                <a:gd name="T5" fmla="*/ 9980102 h 10000"/>
                <a:gd name="T6" fmla="*/ 0 60000 65536"/>
                <a:gd name="T7" fmla="*/ 0 60000 65536"/>
                <a:gd name="T8" fmla="*/ 0 60000 65536"/>
                <a:gd name="T9" fmla="*/ 0 w 12065"/>
                <a:gd name="T10" fmla="*/ 0 h 10000"/>
                <a:gd name="T11" fmla="*/ 12065 w 12065"/>
                <a:gd name="T12" fmla="*/ 10000 h 10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65" h="10000">
                  <a:moveTo>
                    <a:pt x="0" y="0"/>
                  </a:moveTo>
                  <a:cubicBezTo>
                    <a:pt x="3714" y="1024"/>
                    <a:pt x="9779" y="3073"/>
                    <a:pt x="10922" y="4760"/>
                  </a:cubicBezTo>
                  <a:cubicBezTo>
                    <a:pt x="12065" y="6447"/>
                    <a:pt x="7143" y="8976"/>
                    <a:pt x="6857" y="1000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Line 44"/>
            <p:cNvSpPr>
              <a:spLocks noChangeShapeType="1"/>
            </p:cNvSpPr>
            <p:nvPr/>
          </p:nvSpPr>
          <p:spPr bwMode="auto">
            <a:xfrm rot="5400000" flipH="1" flipV="1">
              <a:off x="5598818" y="4395946"/>
              <a:ext cx="1283156" cy="2416314"/>
            </a:xfrm>
            <a:prstGeom prst="line">
              <a:avLst/>
            </a:prstGeom>
            <a:noFill/>
            <a:ln w="9525">
              <a:solidFill>
                <a:srgbClr val="CC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Line 46"/>
            <p:cNvSpPr>
              <a:spLocks noChangeShapeType="1"/>
            </p:cNvSpPr>
            <p:nvPr/>
          </p:nvSpPr>
          <p:spPr bwMode="auto">
            <a:xfrm flipV="1">
              <a:off x="6507026" y="5291593"/>
              <a:ext cx="314325" cy="179388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Line 48"/>
            <p:cNvSpPr>
              <a:spLocks noChangeShapeType="1"/>
            </p:cNvSpPr>
            <p:nvPr/>
          </p:nvSpPr>
          <p:spPr bwMode="auto">
            <a:xfrm flipH="1" flipV="1">
              <a:off x="6316526" y="5177293"/>
              <a:ext cx="168275" cy="300038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15395" name="Picture 4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775949" y="5316675"/>
              <a:ext cx="273050" cy="465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96" name="Picture 5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062526" y="4668975"/>
              <a:ext cx="246063" cy="465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15368" name="Object 25"/>
            <p:cNvGraphicFramePr>
              <a:graphicFrameLocks noChangeAspect="1"/>
            </p:cNvGraphicFramePr>
            <p:nvPr/>
          </p:nvGraphicFramePr>
          <p:xfrm>
            <a:off x="7591924" y="4549913"/>
            <a:ext cx="311150" cy="468312"/>
          </p:xfrm>
          <a:graphic>
            <a:graphicData uri="http://schemas.openxmlformats.org/presentationml/2006/ole">
              <p:oleObj spid="_x0000_s15368" name="Equation" r:id="rId7" imgW="152280" imgH="228600" progId="Equation.DSMT4">
                <p:embed/>
              </p:oleObj>
            </a:graphicData>
          </a:graphic>
        </p:graphicFrame>
        <p:graphicFrame>
          <p:nvGraphicFramePr>
            <p:cNvPr id="15369" name="Object 26"/>
            <p:cNvGraphicFramePr>
              <a:graphicFrameLocks noChangeAspect="1"/>
            </p:cNvGraphicFramePr>
            <p:nvPr/>
          </p:nvGraphicFramePr>
          <p:xfrm>
            <a:off x="7775167" y="6089192"/>
            <a:ext cx="288607" cy="316282"/>
          </p:xfrm>
          <a:graphic>
            <a:graphicData uri="http://schemas.openxmlformats.org/presentationml/2006/ole">
              <p:oleObj spid="_x0000_s15369" name="Equation" r:id="rId8" imgW="126720" imgH="139680" progId="Equation.DSMT4">
                <p:embed/>
              </p:oleObj>
            </a:graphicData>
          </a:graphic>
        </p:graphicFrame>
        <p:graphicFrame>
          <p:nvGraphicFramePr>
            <p:cNvPr id="15370" name="Object 27"/>
            <p:cNvGraphicFramePr>
              <a:graphicFrameLocks noChangeAspect="1"/>
            </p:cNvGraphicFramePr>
            <p:nvPr/>
          </p:nvGraphicFramePr>
          <p:xfrm>
            <a:off x="4896712" y="4569941"/>
            <a:ext cx="290512" cy="342966"/>
          </p:xfrm>
          <a:graphic>
            <a:graphicData uri="http://schemas.openxmlformats.org/presentationml/2006/ole">
              <p:oleObj spid="_x0000_s15370" name="Equation" r:id="rId9" imgW="139680" imgH="164880" progId="Equation.DSMT4">
                <p:embed/>
              </p:oleObj>
            </a:graphicData>
          </a:graphic>
        </p:graphicFrame>
        <p:graphicFrame>
          <p:nvGraphicFramePr>
            <p:cNvPr id="15371" name="Object 28"/>
            <p:cNvGraphicFramePr>
              <a:graphicFrameLocks noChangeAspect="1"/>
            </p:cNvGraphicFramePr>
            <p:nvPr/>
          </p:nvGraphicFramePr>
          <p:xfrm>
            <a:off x="5946684" y="5761139"/>
            <a:ext cx="236220" cy="448818"/>
          </p:xfrm>
          <a:graphic>
            <a:graphicData uri="http://schemas.openxmlformats.org/presentationml/2006/ole">
              <p:oleObj spid="_x0000_s15371" name="Equation" r:id="rId10" imgW="126720" imgH="241200" progId="Equation.DSMT4">
                <p:embed/>
              </p:oleObj>
            </a:graphicData>
          </a:graphic>
        </p:graphicFrame>
        <p:cxnSp>
          <p:nvCxnSpPr>
            <p:cNvPr id="15397" name="Straight Connector 41"/>
            <p:cNvCxnSpPr>
              <a:cxnSpLocks noChangeShapeType="1"/>
            </p:cNvCxnSpPr>
            <p:nvPr/>
          </p:nvCxnSpPr>
          <p:spPr bwMode="auto">
            <a:xfrm>
              <a:off x="6924675" y="4991100"/>
              <a:ext cx="200025" cy="371475"/>
            </a:xfrm>
            <a:prstGeom prst="line">
              <a:avLst/>
            </a:prstGeom>
            <a:noFill/>
            <a:ln w="9525" algn="ctr">
              <a:solidFill>
                <a:srgbClr val="FF66FF"/>
              </a:solidFill>
              <a:round/>
              <a:headEnd/>
              <a:tailEnd/>
            </a:ln>
          </p:spPr>
        </p:cxnSp>
        <p:cxnSp>
          <p:nvCxnSpPr>
            <p:cNvPr id="15398" name="Straight Connector 43"/>
            <p:cNvCxnSpPr>
              <a:cxnSpLocks noChangeShapeType="1"/>
            </p:cNvCxnSpPr>
            <p:nvPr/>
          </p:nvCxnSpPr>
          <p:spPr bwMode="auto">
            <a:xfrm>
              <a:off x="7019925" y="4953000"/>
              <a:ext cx="200025" cy="371475"/>
            </a:xfrm>
            <a:prstGeom prst="line">
              <a:avLst/>
            </a:prstGeom>
            <a:noFill/>
            <a:ln w="9525" algn="ctr">
              <a:solidFill>
                <a:srgbClr val="FF66FF"/>
              </a:solidFill>
              <a:round/>
              <a:headEnd/>
              <a:tailEnd/>
            </a:ln>
          </p:spPr>
        </p:cxnSp>
        <p:cxnSp>
          <p:nvCxnSpPr>
            <p:cNvPr id="15399" name="Straight Connector 44"/>
            <p:cNvCxnSpPr>
              <a:cxnSpLocks noChangeShapeType="1"/>
            </p:cNvCxnSpPr>
            <p:nvPr/>
          </p:nvCxnSpPr>
          <p:spPr bwMode="auto">
            <a:xfrm>
              <a:off x="7105650" y="4905375"/>
              <a:ext cx="200025" cy="371475"/>
            </a:xfrm>
            <a:prstGeom prst="line">
              <a:avLst/>
            </a:prstGeom>
            <a:noFill/>
            <a:ln w="9525" algn="ctr">
              <a:solidFill>
                <a:srgbClr val="FF66FF"/>
              </a:solidFill>
              <a:round/>
              <a:headEnd/>
              <a:tailEnd/>
            </a:ln>
          </p:spPr>
        </p:cxnSp>
      </p:grpSp>
      <p:grpSp>
        <p:nvGrpSpPr>
          <p:cNvPr id="15381" name="Group 48"/>
          <p:cNvGrpSpPr>
            <a:grpSpLocks/>
          </p:cNvGrpSpPr>
          <p:nvPr/>
        </p:nvGrpSpPr>
        <p:grpSpPr bwMode="auto">
          <a:xfrm>
            <a:off x="962025" y="4410075"/>
            <a:ext cx="3476625" cy="2144713"/>
            <a:chOff x="962025" y="4410074"/>
            <a:chExt cx="3476626" cy="2144713"/>
          </a:xfrm>
        </p:grpSpPr>
        <p:sp>
          <p:nvSpPr>
            <p:cNvPr id="15382" name="Rectangle 52"/>
            <p:cNvSpPr>
              <a:spLocks noChangeArrowheads="1"/>
            </p:cNvSpPr>
            <p:nvPr/>
          </p:nvSpPr>
          <p:spPr bwMode="auto">
            <a:xfrm>
              <a:off x="962025" y="4410074"/>
              <a:ext cx="3476626" cy="2144713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3" name="Line 38"/>
            <p:cNvSpPr>
              <a:spLocks noChangeShapeType="1"/>
            </p:cNvSpPr>
            <p:nvPr/>
          </p:nvSpPr>
          <p:spPr bwMode="auto">
            <a:xfrm flipH="1" flipV="1">
              <a:off x="1266690" y="4978855"/>
              <a:ext cx="0" cy="1250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Line 39"/>
            <p:cNvSpPr>
              <a:spLocks noChangeShapeType="1"/>
            </p:cNvSpPr>
            <p:nvPr/>
          </p:nvSpPr>
          <p:spPr bwMode="auto">
            <a:xfrm rot="5400000" flipH="1" flipV="1">
              <a:off x="2611302" y="4888368"/>
              <a:ext cx="0" cy="26876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Freeform 40"/>
            <p:cNvSpPr>
              <a:spLocks/>
            </p:cNvSpPr>
            <p:nvPr/>
          </p:nvSpPr>
          <p:spPr bwMode="auto">
            <a:xfrm>
              <a:off x="1923915" y="5904368"/>
              <a:ext cx="58737" cy="315913"/>
            </a:xfrm>
            <a:custGeom>
              <a:avLst/>
              <a:gdLst>
                <a:gd name="T0" fmla="*/ 0 w 12065"/>
                <a:gd name="T1" fmla="*/ 0 h 10000"/>
                <a:gd name="T2" fmla="*/ 258861 w 12065"/>
                <a:gd name="T3" fmla="*/ 4750542 h 10000"/>
                <a:gd name="T4" fmla="*/ 162516 w 12065"/>
                <a:gd name="T5" fmla="*/ 9980102 h 10000"/>
                <a:gd name="T6" fmla="*/ 0 60000 65536"/>
                <a:gd name="T7" fmla="*/ 0 60000 65536"/>
                <a:gd name="T8" fmla="*/ 0 60000 65536"/>
                <a:gd name="T9" fmla="*/ 0 w 12065"/>
                <a:gd name="T10" fmla="*/ 0 h 10000"/>
                <a:gd name="T11" fmla="*/ 12065 w 12065"/>
                <a:gd name="T12" fmla="*/ 10000 h 10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65" h="10000">
                  <a:moveTo>
                    <a:pt x="0" y="0"/>
                  </a:moveTo>
                  <a:cubicBezTo>
                    <a:pt x="3714" y="1024"/>
                    <a:pt x="9779" y="3073"/>
                    <a:pt x="10922" y="4760"/>
                  </a:cubicBezTo>
                  <a:cubicBezTo>
                    <a:pt x="12065" y="6447"/>
                    <a:pt x="7143" y="8976"/>
                    <a:pt x="6857" y="1000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Line 44"/>
            <p:cNvSpPr>
              <a:spLocks noChangeShapeType="1"/>
            </p:cNvSpPr>
            <p:nvPr/>
          </p:nvSpPr>
          <p:spPr bwMode="auto">
            <a:xfrm rot="5400000" flipH="1" flipV="1">
              <a:off x="1738177" y="4710568"/>
              <a:ext cx="1057275" cy="1974850"/>
            </a:xfrm>
            <a:prstGeom prst="line">
              <a:avLst/>
            </a:prstGeom>
            <a:noFill/>
            <a:ln w="9525">
              <a:solidFill>
                <a:srgbClr val="CC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5364" name="Object 27"/>
            <p:cNvGraphicFramePr>
              <a:graphicFrameLocks noChangeAspect="1"/>
            </p:cNvGraphicFramePr>
            <p:nvPr/>
          </p:nvGraphicFramePr>
          <p:xfrm>
            <a:off x="3327400" y="4581525"/>
            <a:ext cx="879582" cy="498475"/>
          </p:xfrm>
          <a:graphic>
            <a:graphicData uri="http://schemas.openxmlformats.org/presentationml/2006/ole">
              <p:oleObj spid="_x0000_s15364" name="Equation" r:id="rId11" imgW="495000" imgH="279360" progId="Equation.DSMT4">
                <p:embed/>
              </p:oleObj>
            </a:graphicData>
          </a:graphic>
        </p:graphicFrame>
        <p:graphicFrame>
          <p:nvGraphicFramePr>
            <p:cNvPr id="15365" name="Object 72"/>
            <p:cNvGraphicFramePr>
              <a:graphicFrameLocks noChangeAspect="1"/>
            </p:cNvGraphicFramePr>
            <p:nvPr/>
          </p:nvGraphicFramePr>
          <p:xfrm>
            <a:off x="4056063" y="6029325"/>
            <a:ext cx="297652" cy="411163"/>
          </p:xfrm>
          <a:graphic>
            <a:graphicData uri="http://schemas.openxmlformats.org/presentationml/2006/ole">
              <p:oleObj spid="_x0000_s15365" name="Equation" r:id="rId12" imgW="164880" imgH="228600" progId="Equation.DSMT4">
                <p:embed/>
              </p:oleObj>
            </a:graphicData>
          </a:graphic>
        </p:graphicFrame>
        <p:graphicFrame>
          <p:nvGraphicFramePr>
            <p:cNvPr id="15366" name="Object 73"/>
            <p:cNvGraphicFramePr>
              <a:graphicFrameLocks noChangeAspect="1"/>
            </p:cNvGraphicFramePr>
            <p:nvPr/>
          </p:nvGraphicFramePr>
          <p:xfrm>
            <a:off x="1152525" y="4495799"/>
            <a:ext cx="317214" cy="430213"/>
          </p:xfrm>
          <a:graphic>
            <a:graphicData uri="http://schemas.openxmlformats.org/presentationml/2006/ole">
              <p:oleObj spid="_x0000_s15366" name="Equation" r:id="rId13" imgW="177480" imgH="241200" progId="Equation.DSMT4">
                <p:embed/>
              </p:oleObj>
            </a:graphicData>
          </a:graphic>
        </p:graphicFrame>
        <p:graphicFrame>
          <p:nvGraphicFramePr>
            <p:cNvPr id="15367" name="Object 13"/>
            <p:cNvGraphicFramePr>
              <a:graphicFrameLocks noChangeAspect="1"/>
            </p:cNvGraphicFramePr>
            <p:nvPr/>
          </p:nvGraphicFramePr>
          <p:xfrm>
            <a:off x="2193835" y="5742089"/>
            <a:ext cx="236220" cy="448818"/>
          </p:xfrm>
          <a:graphic>
            <a:graphicData uri="http://schemas.openxmlformats.org/presentationml/2006/ole">
              <p:oleObj spid="_x0000_s15367" name="Equation" r:id="rId14" imgW="126720" imgH="241200" progId="Equation.DSMT4">
                <p:embed/>
              </p:oleObj>
            </a:graphicData>
          </a:graphic>
        </p:graphicFrame>
        <p:sp>
          <p:nvSpPr>
            <p:cNvPr id="15387" name="Oval 39"/>
            <p:cNvSpPr>
              <a:spLocks noChangeArrowheads="1"/>
            </p:cNvSpPr>
            <p:nvPr/>
          </p:nvSpPr>
          <p:spPr bwMode="auto">
            <a:xfrm>
              <a:off x="3238500" y="5105400"/>
              <a:ext cx="95250" cy="95250"/>
            </a:xfrm>
            <a:prstGeom prst="ellipse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5372" name="Object 29"/>
            <p:cNvGraphicFramePr>
              <a:graphicFrameLocks noChangeAspect="1"/>
            </p:cNvGraphicFramePr>
            <p:nvPr/>
          </p:nvGraphicFramePr>
          <p:xfrm>
            <a:off x="2115049" y="5111888"/>
            <a:ext cx="311150" cy="468312"/>
          </p:xfrm>
          <a:graphic>
            <a:graphicData uri="http://schemas.openxmlformats.org/presentationml/2006/ole">
              <p:oleObj spid="_x0000_s15372" name="Equation" r:id="rId15" imgW="152280" imgH="22860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65188" y="269875"/>
            <a:ext cx="7300912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Spectral Domain Method (cont.)</a:t>
            </a:r>
          </a:p>
        </p:txBody>
      </p:sp>
      <p:sp>
        <p:nvSpPr>
          <p:cNvPr id="1639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40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40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6386" name="Object 7"/>
          <p:cNvGraphicFramePr>
            <a:graphicFrameLocks noChangeAspect="1"/>
          </p:cNvGraphicFramePr>
          <p:nvPr/>
        </p:nvGraphicFramePr>
        <p:xfrm>
          <a:off x="616851" y="1678674"/>
          <a:ext cx="4805820" cy="2132937"/>
        </p:xfrm>
        <a:graphic>
          <a:graphicData uri="http://schemas.openxmlformats.org/presentationml/2006/ole">
            <p:oleObj spid="_x0000_s16386" name="Equation" r:id="rId3" imgW="3136680" imgH="1396800" progId="Equation.DSMT4">
              <p:embed/>
            </p:oleObj>
          </a:graphicData>
        </a:graphic>
      </p:graphicFrame>
      <p:sp>
        <p:nvSpPr>
          <p:cNvPr id="16402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fld id="{24F26B02-0CEB-4954-88D4-23DB7B9B0505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6403" name="Rectangle 8"/>
          <p:cNvSpPr>
            <a:spLocks noChangeArrowheads="1"/>
          </p:cNvSpPr>
          <p:nvPr/>
        </p:nvSpPr>
        <p:spPr bwMode="auto">
          <a:xfrm>
            <a:off x="330200" y="1052513"/>
            <a:ext cx="1733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We also have</a:t>
            </a:r>
          </a:p>
        </p:txBody>
      </p:sp>
      <p:graphicFrame>
        <p:nvGraphicFramePr>
          <p:cNvPr id="16387" name="Object 16"/>
          <p:cNvGraphicFramePr>
            <a:graphicFrameLocks noChangeAspect="1"/>
          </p:cNvGraphicFramePr>
          <p:nvPr/>
        </p:nvGraphicFramePr>
        <p:xfrm>
          <a:off x="6126163" y="1146175"/>
          <a:ext cx="2555875" cy="2955925"/>
        </p:xfrm>
        <a:graphic>
          <a:graphicData uri="http://schemas.openxmlformats.org/presentationml/2006/ole">
            <p:oleObj spid="_x0000_s16387" name="Equation" r:id="rId4" imgW="1587240" imgH="1828800" progId="Equation.DSMT4">
              <p:embed/>
            </p:oleObj>
          </a:graphicData>
        </a:graphic>
      </p:graphicFrame>
      <p:grpSp>
        <p:nvGrpSpPr>
          <p:cNvPr id="16404" name="Group 24"/>
          <p:cNvGrpSpPr>
            <a:grpSpLocks/>
          </p:cNvGrpSpPr>
          <p:nvPr/>
        </p:nvGrpSpPr>
        <p:grpSpPr bwMode="auto">
          <a:xfrm>
            <a:off x="4714875" y="4410075"/>
            <a:ext cx="3476625" cy="2144713"/>
            <a:chOff x="4714874" y="4429124"/>
            <a:chExt cx="3476626" cy="2144713"/>
          </a:xfrm>
        </p:grpSpPr>
        <p:sp>
          <p:nvSpPr>
            <p:cNvPr id="16412" name="Rectangle 52"/>
            <p:cNvSpPr>
              <a:spLocks noChangeArrowheads="1"/>
            </p:cNvSpPr>
            <p:nvPr/>
          </p:nvSpPr>
          <p:spPr bwMode="auto">
            <a:xfrm>
              <a:off x="4714874" y="4429124"/>
              <a:ext cx="3476626" cy="2144713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3" name="Line 38"/>
            <p:cNvSpPr>
              <a:spLocks noChangeShapeType="1"/>
            </p:cNvSpPr>
            <p:nvPr/>
          </p:nvSpPr>
          <p:spPr bwMode="auto">
            <a:xfrm flipH="1" flipV="1">
              <a:off x="5019539" y="4997905"/>
              <a:ext cx="0" cy="1250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4" name="Line 39"/>
            <p:cNvSpPr>
              <a:spLocks noChangeShapeType="1"/>
            </p:cNvSpPr>
            <p:nvPr/>
          </p:nvSpPr>
          <p:spPr bwMode="auto">
            <a:xfrm rot="5400000" flipH="1" flipV="1">
              <a:off x="6364151" y="4907418"/>
              <a:ext cx="0" cy="26876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5" name="Freeform 40"/>
            <p:cNvSpPr>
              <a:spLocks/>
            </p:cNvSpPr>
            <p:nvPr/>
          </p:nvSpPr>
          <p:spPr bwMode="auto">
            <a:xfrm>
              <a:off x="5676764" y="5923418"/>
              <a:ext cx="58737" cy="315913"/>
            </a:xfrm>
            <a:custGeom>
              <a:avLst/>
              <a:gdLst>
                <a:gd name="T0" fmla="*/ 0 w 12065"/>
                <a:gd name="T1" fmla="*/ 0 h 10000"/>
                <a:gd name="T2" fmla="*/ 258861 w 12065"/>
                <a:gd name="T3" fmla="*/ 4750542 h 10000"/>
                <a:gd name="T4" fmla="*/ 162516 w 12065"/>
                <a:gd name="T5" fmla="*/ 9980102 h 10000"/>
                <a:gd name="T6" fmla="*/ 0 60000 65536"/>
                <a:gd name="T7" fmla="*/ 0 60000 65536"/>
                <a:gd name="T8" fmla="*/ 0 60000 65536"/>
                <a:gd name="T9" fmla="*/ 0 w 12065"/>
                <a:gd name="T10" fmla="*/ 0 h 10000"/>
                <a:gd name="T11" fmla="*/ 12065 w 12065"/>
                <a:gd name="T12" fmla="*/ 10000 h 10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65" h="10000">
                  <a:moveTo>
                    <a:pt x="0" y="0"/>
                  </a:moveTo>
                  <a:cubicBezTo>
                    <a:pt x="3714" y="1024"/>
                    <a:pt x="9779" y="3073"/>
                    <a:pt x="10922" y="4760"/>
                  </a:cubicBezTo>
                  <a:cubicBezTo>
                    <a:pt x="12065" y="6447"/>
                    <a:pt x="7143" y="8976"/>
                    <a:pt x="6857" y="1000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6" name="Line 44"/>
            <p:cNvSpPr>
              <a:spLocks noChangeShapeType="1"/>
            </p:cNvSpPr>
            <p:nvPr/>
          </p:nvSpPr>
          <p:spPr bwMode="auto">
            <a:xfrm rot="5400000" flipH="1" flipV="1">
              <a:off x="5598818" y="4395946"/>
              <a:ext cx="1283156" cy="2416314"/>
            </a:xfrm>
            <a:prstGeom prst="line">
              <a:avLst/>
            </a:prstGeom>
            <a:noFill/>
            <a:ln w="9525">
              <a:solidFill>
                <a:srgbClr val="CC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7" name="Line 46"/>
            <p:cNvSpPr>
              <a:spLocks noChangeShapeType="1"/>
            </p:cNvSpPr>
            <p:nvPr/>
          </p:nvSpPr>
          <p:spPr bwMode="auto">
            <a:xfrm flipV="1">
              <a:off x="6507026" y="5291593"/>
              <a:ext cx="314325" cy="179388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8" name="Line 48"/>
            <p:cNvSpPr>
              <a:spLocks noChangeShapeType="1"/>
            </p:cNvSpPr>
            <p:nvPr/>
          </p:nvSpPr>
          <p:spPr bwMode="auto">
            <a:xfrm flipH="1" flipV="1">
              <a:off x="6316526" y="5177293"/>
              <a:ext cx="168275" cy="300038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16419" name="Picture 4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775949" y="5316675"/>
              <a:ext cx="273050" cy="465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20" name="Picture 5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062526" y="4668975"/>
              <a:ext cx="246063" cy="465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16388" name="Object 25"/>
            <p:cNvGraphicFramePr>
              <a:graphicFrameLocks noChangeAspect="1"/>
            </p:cNvGraphicFramePr>
            <p:nvPr/>
          </p:nvGraphicFramePr>
          <p:xfrm>
            <a:off x="7591924" y="4549913"/>
            <a:ext cx="311150" cy="468312"/>
          </p:xfrm>
          <a:graphic>
            <a:graphicData uri="http://schemas.openxmlformats.org/presentationml/2006/ole">
              <p:oleObj spid="_x0000_s16388" name="Equation" r:id="rId7" imgW="152280" imgH="228600" progId="Equation.DSMT4">
                <p:embed/>
              </p:oleObj>
            </a:graphicData>
          </a:graphic>
        </p:graphicFrame>
        <p:graphicFrame>
          <p:nvGraphicFramePr>
            <p:cNvPr id="16389" name="Object 26"/>
            <p:cNvGraphicFramePr>
              <a:graphicFrameLocks noChangeAspect="1"/>
            </p:cNvGraphicFramePr>
            <p:nvPr/>
          </p:nvGraphicFramePr>
          <p:xfrm>
            <a:off x="7775167" y="6089192"/>
            <a:ext cx="288607" cy="316282"/>
          </p:xfrm>
          <a:graphic>
            <a:graphicData uri="http://schemas.openxmlformats.org/presentationml/2006/ole">
              <p:oleObj spid="_x0000_s16389" name="Equation" r:id="rId8" imgW="126720" imgH="139680" progId="Equation.DSMT4">
                <p:embed/>
              </p:oleObj>
            </a:graphicData>
          </a:graphic>
        </p:graphicFrame>
        <p:graphicFrame>
          <p:nvGraphicFramePr>
            <p:cNvPr id="16390" name="Object 27"/>
            <p:cNvGraphicFramePr>
              <a:graphicFrameLocks noChangeAspect="1"/>
            </p:cNvGraphicFramePr>
            <p:nvPr/>
          </p:nvGraphicFramePr>
          <p:xfrm>
            <a:off x="4896712" y="4569941"/>
            <a:ext cx="290512" cy="342966"/>
          </p:xfrm>
          <a:graphic>
            <a:graphicData uri="http://schemas.openxmlformats.org/presentationml/2006/ole">
              <p:oleObj spid="_x0000_s16390" name="Equation" r:id="rId9" imgW="139680" imgH="164880" progId="Equation.DSMT4">
                <p:embed/>
              </p:oleObj>
            </a:graphicData>
          </a:graphic>
        </p:graphicFrame>
        <p:graphicFrame>
          <p:nvGraphicFramePr>
            <p:cNvPr id="16391" name="Object 28"/>
            <p:cNvGraphicFramePr>
              <a:graphicFrameLocks noChangeAspect="1"/>
            </p:cNvGraphicFramePr>
            <p:nvPr/>
          </p:nvGraphicFramePr>
          <p:xfrm>
            <a:off x="5946684" y="5761139"/>
            <a:ext cx="236220" cy="448818"/>
          </p:xfrm>
          <a:graphic>
            <a:graphicData uri="http://schemas.openxmlformats.org/presentationml/2006/ole">
              <p:oleObj spid="_x0000_s16391" name="Equation" r:id="rId10" imgW="126720" imgH="241200" progId="Equation.DSMT4">
                <p:embed/>
              </p:oleObj>
            </a:graphicData>
          </a:graphic>
        </p:graphicFrame>
        <p:cxnSp>
          <p:nvCxnSpPr>
            <p:cNvPr id="16421" name="Straight Connector 38"/>
            <p:cNvCxnSpPr>
              <a:cxnSpLocks noChangeShapeType="1"/>
            </p:cNvCxnSpPr>
            <p:nvPr/>
          </p:nvCxnSpPr>
          <p:spPr bwMode="auto">
            <a:xfrm>
              <a:off x="6924675" y="4991100"/>
              <a:ext cx="200025" cy="371475"/>
            </a:xfrm>
            <a:prstGeom prst="line">
              <a:avLst/>
            </a:prstGeom>
            <a:noFill/>
            <a:ln w="9525" algn="ctr">
              <a:solidFill>
                <a:srgbClr val="FF66FF"/>
              </a:solidFill>
              <a:round/>
              <a:headEnd/>
              <a:tailEnd/>
            </a:ln>
          </p:spPr>
        </p:cxnSp>
        <p:cxnSp>
          <p:nvCxnSpPr>
            <p:cNvPr id="16422" name="Straight Connector 39"/>
            <p:cNvCxnSpPr>
              <a:cxnSpLocks noChangeShapeType="1"/>
            </p:cNvCxnSpPr>
            <p:nvPr/>
          </p:nvCxnSpPr>
          <p:spPr bwMode="auto">
            <a:xfrm>
              <a:off x="7019925" y="4953000"/>
              <a:ext cx="200025" cy="371475"/>
            </a:xfrm>
            <a:prstGeom prst="line">
              <a:avLst/>
            </a:prstGeom>
            <a:noFill/>
            <a:ln w="9525" algn="ctr">
              <a:solidFill>
                <a:srgbClr val="FF66FF"/>
              </a:solidFill>
              <a:round/>
              <a:headEnd/>
              <a:tailEnd/>
            </a:ln>
          </p:spPr>
        </p:cxnSp>
        <p:cxnSp>
          <p:nvCxnSpPr>
            <p:cNvPr id="16423" name="Straight Connector 40"/>
            <p:cNvCxnSpPr>
              <a:cxnSpLocks noChangeShapeType="1"/>
            </p:cNvCxnSpPr>
            <p:nvPr/>
          </p:nvCxnSpPr>
          <p:spPr bwMode="auto">
            <a:xfrm>
              <a:off x="7105650" y="4905375"/>
              <a:ext cx="200025" cy="371475"/>
            </a:xfrm>
            <a:prstGeom prst="line">
              <a:avLst/>
            </a:prstGeom>
            <a:noFill/>
            <a:ln w="9525" algn="ctr">
              <a:solidFill>
                <a:srgbClr val="FF66FF"/>
              </a:solidFill>
              <a:round/>
              <a:headEnd/>
              <a:tailEnd/>
            </a:ln>
          </p:spPr>
        </p:cxnSp>
      </p:grpSp>
      <p:grpSp>
        <p:nvGrpSpPr>
          <p:cNvPr id="16405" name="Group 41"/>
          <p:cNvGrpSpPr>
            <a:grpSpLocks/>
          </p:cNvGrpSpPr>
          <p:nvPr/>
        </p:nvGrpSpPr>
        <p:grpSpPr bwMode="auto">
          <a:xfrm>
            <a:off x="962025" y="4410075"/>
            <a:ext cx="3476625" cy="2144713"/>
            <a:chOff x="962025" y="4410074"/>
            <a:chExt cx="3476626" cy="2144713"/>
          </a:xfrm>
        </p:grpSpPr>
        <p:sp>
          <p:nvSpPr>
            <p:cNvPr id="16406" name="Rectangle 52"/>
            <p:cNvSpPr>
              <a:spLocks noChangeArrowheads="1"/>
            </p:cNvSpPr>
            <p:nvPr/>
          </p:nvSpPr>
          <p:spPr bwMode="auto">
            <a:xfrm>
              <a:off x="962025" y="4410074"/>
              <a:ext cx="3476626" cy="2144713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7" name="Line 38"/>
            <p:cNvSpPr>
              <a:spLocks noChangeShapeType="1"/>
            </p:cNvSpPr>
            <p:nvPr/>
          </p:nvSpPr>
          <p:spPr bwMode="auto">
            <a:xfrm flipH="1" flipV="1">
              <a:off x="1266690" y="4978855"/>
              <a:ext cx="0" cy="1250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8" name="Line 39"/>
            <p:cNvSpPr>
              <a:spLocks noChangeShapeType="1"/>
            </p:cNvSpPr>
            <p:nvPr/>
          </p:nvSpPr>
          <p:spPr bwMode="auto">
            <a:xfrm rot="5400000" flipH="1" flipV="1">
              <a:off x="2611302" y="4888368"/>
              <a:ext cx="0" cy="26876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9" name="Freeform 40"/>
            <p:cNvSpPr>
              <a:spLocks/>
            </p:cNvSpPr>
            <p:nvPr/>
          </p:nvSpPr>
          <p:spPr bwMode="auto">
            <a:xfrm>
              <a:off x="1923915" y="5904368"/>
              <a:ext cx="58737" cy="315913"/>
            </a:xfrm>
            <a:custGeom>
              <a:avLst/>
              <a:gdLst>
                <a:gd name="T0" fmla="*/ 0 w 12065"/>
                <a:gd name="T1" fmla="*/ 0 h 10000"/>
                <a:gd name="T2" fmla="*/ 258861 w 12065"/>
                <a:gd name="T3" fmla="*/ 4750542 h 10000"/>
                <a:gd name="T4" fmla="*/ 162516 w 12065"/>
                <a:gd name="T5" fmla="*/ 9980102 h 10000"/>
                <a:gd name="T6" fmla="*/ 0 60000 65536"/>
                <a:gd name="T7" fmla="*/ 0 60000 65536"/>
                <a:gd name="T8" fmla="*/ 0 60000 65536"/>
                <a:gd name="T9" fmla="*/ 0 w 12065"/>
                <a:gd name="T10" fmla="*/ 0 h 10000"/>
                <a:gd name="T11" fmla="*/ 12065 w 12065"/>
                <a:gd name="T12" fmla="*/ 10000 h 10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65" h="10000">
                  <a:moveTo>
                    <a:pt x="0" y="0"/>
                  </a:moveTo>
                  <a:cubicBezTo>
                    <a:pt x="3714" y="1024"/>
                    <a:pt x="9779" y="3073"/>
                    <a:pt x="10922" y="4760"/>
                  </a:cubicBezTo>
                  <a:cubicBezTo>
                    <a:pt x="12065" y="6447"/>
                    <a:pt x="7143" y="8976"/>
                    <a:pt x="6857" y="1000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0" name="Line 44"/>
            <p:cNvSpPr>
              <a:spLocks noChangeShapeType="1"/>
            </p:cNvSpPr>
            <p:nvPr/>
          </p:nvSpPr>
          <p:spPr bwMode="auto">
            <a:xfrm rot="5400000" flipH="1" flipV="1">
              <a:off x="1738177" y="4710568"/>
              <a:ext cx="1057275" cy="1974850"/>
            </a:xfrm>
            <a:prstGeom prst="line">
              <a:avLst/>
            </a:prstGeom>
            <a:noFill/>
            <a:ln w="9525">
              <a:solidFill>
                <a:srgbClr val="CC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6392" name="Object 27"/>
            <p:cNvGraphicFramePr>
              <a:graphicFrameLocks noChangeAspect="1"/>
            </p:cNvGraphicFramePr>
            <p:nvPr/>
          </p:nvGraphicFramePr>
          <p:xfrm>
            <a:off x="3327400" y="4581525"/>
            <a:ext cx="879582" cy="498475"/>
          </p:xfrm>
          <a:graphic>
            <a:graphicData uri="http://schemas.openxmlformats.org/presentationml/2006/ole">
              <p:oleObj spid="_x0000_s16392" name="Equation" r:id="rId11" imgW="495000" imgH="279360" progId="Equation.DSMT4">
                <p:embed/>
              </p:oleObj>
            </a:graphicData>
          </a:graphic>
        </p:graphicFrame>
        <p:graphicFrame>
          <p:nvGraphicFramePr>
            <p:cNvPr id="16393" name="Object 72"/>
            <p:cNvGraphicFramePr>
              <a:graphicFrameLocks noChangeAspect="1"/>
            </p:cNvGraphicFramePr>
            <p:nvPr/>
          </p:nvGraphicFramePr>
          <p:xfrm>
            <a:off x="4056063" y="6029325"/>
            <a:ext cx="297652" cy="411163"/>
          </p:xfrm>
          <a:graphic>
            <a:graphicData uri="http://schemas.openxmlformats.org/presentationml/2006/ole">
              <p:oleObj spid="_x0000_s16393" name="Equation" r:id="rId12" imgW="164880" imgH="228600" progId="Equation.DSMT4">
                <p:embed/>
              </p:oleObj>
            </a:graphicData>
          </a:graphic>
        </p:graphicFrame>
        <p:graphicFrame>
          <p:nvGraphicFramePr>
            <p:cNvPr id="16394" name="Object 73"/>
            <p:cNvGraphicFramePr>
              <a:graphicFrameLocks noChangeAspect="1"/>
            </p:cNvGraphicFramePr>
            <p:nvPr/>
          </p:nvGraphicFramePr>
          <p:xfrm>
            <a:off x="1152525" y="4495799"/>
            <a:ext cx="317214" cy="430213"/>
          </p:xfrm>
          <a:graphic>
            <a:graphicData uri="http://schemas.openxmlformats.org/presentationml/2006/ole">
              <p:oleObj spid="_x0000_s16394" name="Equation" r:id="rId13" imgW="177480" imgH="241200" progId="Equation.DSMT4">
                <p:embed/>
              </p:oleObj>
            </a:graphicData>
          </a:graphic>
        </p:graphicFrame>
        <p:graphicFrame>
          <p:nvGraphicFramePr>
            <p:cNvPr id="16395" name="Object 13"/>
            <p:cNvGraphicFramePr>
              <a:graphicFrameLocks noChangeAspect="1"/>
            </p:cNvGraphicFramePr>
            <p:nvPr/>
          </p:nvGraphicFramePr>
          <p:xfrm>
            <a:off x="2193835" y="5742089"/>
            <a:ext cx="236220" cy="448818"/>
          </p:xfrm>
          <a:graphic>
            <a:graphicData uri="http://schemas.openxmlformats.org/presentationml/2006/ole">
              <p:oleObj spid="_x0000_s16395" name="Equation" r:id="rId14" imgW="126720" imgH="241200" progId="Equation.DSMT4">
                <p:embed/>
              </p:oleObj>
            </a:graphicData>
          </a:graphic>
        </p:graphicFrame>
        <p:sp>
          <p:nvSpPr>
            <p:cNvPr id="16411" name="Oval 51"/>
            <p:cNvSpPr>
              <a:spLocks noChangeArrowheads="1"/>
            </p:cNvSpPr>
            <p:nvPr/>
          </p:nvSpPr>
          <p:spPr bwMode="auto">
            <a:xfrm>
              <a:off x="3238500" y="5105400"/>
              <a:ext cx="95250" cy="95250"/>
            </a:xfrm>
            <a:prstGeom prst="ellipse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6396" name="Object 33"/>
            <p:cNvGraphicFramePr>
              <a:graphicFrameLocks noChangeAspect="1"/>
            </p:cNvGraphicFramePr>
            <p:nvPr/>
          </p:nvGraphicFramePr>
          <p:xfrm>
            <a:off x="2115049" y="5111888"/>
            <a:ext cx="311150" cy="468312"/>
          </p:xfrm>
          <a:graphic>
            <a:graphicData uri="http://schemas.openxmlformats.org/presentationml/2006/ole">
              <p:oleObj spid="_x0000_s16396" name="Equation" r:id="rId15" imgW="152280" imgH="22860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04863" y="296863"/>
            <a:ext cx="7686675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Spectral Domain Method (cont.)</a:t>
            </a:r>
          </a:p>
        </p:txBody>
      </p:sp>
      <p:sp>
        <p:nvSpPr>
          <p:cNvPr id="1741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10" name="Object 7"/>
          <p:cNvGraphicFramePr>
            <a:graphicFrameLocks noChangeAspect="1"/>
          </p:cNvGraphicFramePr>
          <p:nvPr/>
        </p:nvGraphicFramePr>
        <p:xfrm>
          <a:off x="1714666" y="2838069"/>
          <a:ext cx="6473990" cy="3139176"/>
        </p:xfrm>
        <a:graphic>
          <a:graphicData uri="http://schemas.openxmlformats.org/presentationml/2006/ole">
            <p:oleObj spid="_x0000_s17410" name="Equation" r:id="rId3" imgW="3543120" imgH="1714320" progId="Equation.DSMT4">
              <p:embed/>
            </p:oleObj>
          </a:graphicData>
        </a:graphic>
      </p:graphicFrame>
      <p:sp>
        <p:nvSpPr>
          <p:cNvPr id="17418" name="Rectangle 8"/>
          <p:cNvSpPr>
            <a:spLocks noChangeArrowheads="1"/>
          </p:cNvSpPr>
          <p:nvPr/>
        </p:nvSpPr>
        <p:spPr bwMode="auto">
          <a:xfrm>
            <a:off x="882532" y="2514174"/>
            <a:ext cx="17606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</a:t>
            </a:r>
            <a:r>
              <a:rPr lang="en-US" sz="2000" b="0" dirty="0" smtClean="0">
                <a:solidFill>
                  <a:srgbClr val="0000FF"/>
                </a:solidFill>
              </a:rPr>
              <a:t>then have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17411" name="Object 10"/>
          <p:cNvGraphicFramePr>
            <a:graphicFrameLocks noChangeAspect="1"/>
          </p:cNvGraphicFramePr>
          <p:nvPr/>
        </p:nvGraphicFramePr>
        <p:xfrm>
          <a:off x="422441" y="4847514"/>
          <a:ext cx="1414462" cy="912813"/>
        </p:xfrm>
        <a:graphic>
          <a:graphicData uri="http://schemas.openxmlformats.org/presentationml/2006/ole">
            <p:oleObj spid="_x0000_s17411" name="Equation" r:id="rId4" imgW="787320" imgH="507960" progId="Equation.DSMT4">
              <p:embed/>
            </p:oleObj>
          </a:graphicData>
        </a:graphic>
      </p:graphicFrame>
      <p:sp>
        <p:nvSpPr>
          <p:cNvPr id="17419" name="Rectangle 8"/>
          <p:cNvSpPr>
            <a:spLocks noChangeArrowheads="1"/>
          </p:cNvSpPr>
          <p:nvPr/>
        </p:nvSpPr>
        <p:spPr bwMode="auto">
          <a:xfrm>
            <a:off x="582778" y="4434764"/>
            <a:ext cx="796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Note:</a:t>
            </a:r>
          </a:p>
        </p:txBody>
      </p:sp>
      <p:sp>
        <p:nvSpPr>
          <p:cNvPr id="17420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fld id="{D49193A9-0900-4F9D-983A-59B29E663272}" type="slidenum">
              <a:rPr lang="en-US" smtClean="0"/>
              <a:pPr/>
              <a:t>19</a:t>
            </a:fld>
            <a:endParaRPr lang="en-US" smtClean="0"/>
          </a:p>
        </p:txBody>
      </p:sp>
      <p:graphicFrame>
        <p:nvGraphicFramePr>
          <p:cNvPr id="17412" name="Object 12"/>
          <p:cNvGraphicFramePr>
            <a:graphicFrameLocks noChangeAspect="1"/>
          </p:cNvGraphicFramePr>
          <p:nvPr/>
        </p:nvGraphicFramePr>
        <p:xfrm>
          <a:off x="2503488" y="1046163"/>
          <a:ext cx="3525837" cy="833437"/>
        </p:xfrm>
        <a:graphic>
          <a:graphicData uri="http://schemas.openxmlformats.org/presentationml/2006/ole">
            <p:oleObj spid="_x0000_s17412" name="Equation" r:id="rId5" imgW="1815840" imgH="431640" progId="Equation.DSMT4">
              <p:embed/>
            </p:oleObj>
          </a:graphicData>
        </a:graphic>
      </p:graphicFrame>
      <p:sp>
        <p:nvSpPr>
          <p:cNvPr id="17421" name="Rectangle 8"/>
          <p:cNvSpPr>
            <a:spLocks noChangeArrowheads="1"/>
          </p:cNvSpPr>
          <p:nvPr/>
        </p:nvSpPr>
        <p:spPr bwMode="auto">
          <a:xfrm>
            <a:off x="1262063" y="1235075"/>
            <a:ext cx="971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Recall: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371725" y="250825"/>
            <a:ext cx="410845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5120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0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0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0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07" name="Text Box 176"/>
          <p:cNvSpPr txBox="1">
            <a:spLocks noChangeArrowheads="1"/>
          </p:cNvSpPr>
          <p:nvPr/>
        </p:nvSpPr>
        <p:spPr bwMode="auto">
          <a:xfrm>
            <a:off x="433388" y="1365250"/>
            <a:ext cx="826135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/>
              <a:t>In this set of notes we use the </a:t>
            </a:r>
            <a:r>
              <a:rPr lang="en-US" sz="2400" b="0">
                <a:solidFill>
                  <a:srgbClr val="FF3300"/>
                </a:solidFill>
              </a:rPr>
              <a:t>spectral-domain method</a:t>
            </a:r>
            <a:r>
              <a:rPr lang="en-US" sz="2400" b="0"/>
              <a:t> to find the input impedance of a rectangular patch antenna. </a:t>
            </a:r>
          </a:p>
          <a:p>
            <a:endParaRPr lang="en-US" sz="2400" b="0"/>
          </a:p>
          <a:p>
            <a:r>
              <a:rPr lang="en-US" sz="2000" b="0"/>
              <a:t>This method uses the exact spectral-domain Green’s function, so all radiation physics, including surface-wave excitation, is automatically included (no need for an effective permittivity).</a:t>
            </a:r>
          </a:p>
          <a:p>
            <a:endParaRPr lang="en-US" sz="2000" b="0"/>
          </a:p>
          <a:p>
            <a:r>
              <a:rPr lang="en-US" sz="2000" b="0"/>
              <a:t>It does not account for the probe inductance (the way it is formulated here), so the CAD formula for probe inductance is added on at the end. </a:t>
            </a:r>
          </a:p>
        </p:txBody>
      </p:sp>
      <p:sp>
        <p:nvSpPr>
          <p:cNvPr id="51208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fld id="{6E5FAC5F-140A-4965-B00E-58E35BCAA60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471488" y="5381625"/>
            <a:ext cx="802163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en-US" sz="1600" b="0" dirty="0">
                <a:latin typeface="+mn-lt"/>
                <a:ea typeface="Times New Roman" pitchFamily="18" charset="0"/>
                <a:cs typeface="Times New Roman" pitchFamily="18" charset="0"/>
              </a:rPr>
              <a:t>D. M. </a:t>
            </a:r>
            <a:r>
              <a:rPr lang="en-US" sz="1600" b="0" dirty="0" err="1">
                <a:latin typeface="+mn-lt"/>
                <a:ea typeface="Times New Roman" pitchFamily="18" charset="0"/>
                <a:cs typeface="Times New Roman" pitchFamily="18" charset="0"/>
              </a:rPr>
              <a:t>Pozar</a:t>
            </a:r>
            <a:r>
              <a:rPr lang="en-US" sz="1600" b="0" dirty="0">
                <a:latin typeface="+mn-lt"/>
                <a:ea typeface="Times New Roman" pitchFamily="18" charset="0"/>
                <a:cs typeface="Times New Roman" pitchFamily="18" charset="0"/>
              </a:rPr>
              <a:t>, “Input impedance and mutual coupling of rectangular microstrip antennas,” </a:t>
            </a:r>
            <a:r>
              <a:rPr lang="en-US" sz="1600" b="0" i="1" dirty="0">
                <a:latin typeface="+mn-lt"/>
                <a:ea typeface="Times New Roman" pitchFamily="18" charset="0"/>
                <a:cs typeface="Times New Roman" pitchFamily="18" charset="0"/>
              </a:rPr>
              <a:t>IEEE Trans. Antennas and Propagation</a:t>
            </a:r>
            <a:r>
              <a:rPr lang="en-US" sz="1600" b="0" dirty="0">
                <a:latin typeface="+mn-lt"/>
                <a:ea typeface="Times New Roman" pitchFamily="18" charset="0"/>
                <a:cs typeface="Times New Roman" pitchFamily="18" charset="0"/>
              </a:rPr>
              <a:t>, vol. 30, pp. 1291-1196, Nov. 1982.</a:t>
            </a:r>
            <a:endParaRPr lang="en-US" sz="1600" b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14388" y="236538"/>
            <a:ext cx="7686675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Spectral Domain Method (cont.)</a:t>
            </a:r>
          </a:p>
        </p:txBody>
      </p:sp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2" name="Rectangle 8"/>
          <p:cNvSpPr>
            <a:spLocks noChangeArrowheads="1"/>
          </p:cNvSpPr>
          <p:nvPr/>
        </p:nvSpPr>
        <p:spPr bwMode="auto">
          <a:xfrm>
            <a:off x="901700" y="1287463"/>
            <a:ext cx="1952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Hence we have</a:t>
            </a:r>
          </a:p>
        </p:txBody>
      </p:sp>
      <p:sp>
        <p:nvSpPr>
          <p:cNvPr id="18443" name="Rectangle 8"/>
          <p:cNvSpPr>
            <a:spLocks noChangeArrowheads="1"/>
          </p:cNvSpPr>
          <p:nvPr/>
        </p:nvSpPr>
        <p:spPr bwMode="auto">
          <a:xfrm>
            <a:off x="1828800" y="4572000"/>
            <a:ext cx="2463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we then identify that</a:t>
            </a:r>
          </a:p>
        </p:txBody>
      </p:sp>
      <p:graphicFrame>
        <p:nvGraphicFramePr>
          <p:cNvPr id="18434" name="Object 9"/>
          <p:cNvGraphicFramePr>
            <a:graphicFrameLocks noChangeAspect="1"/>
          </p:cNvGraphicFramePr>
          <p:nvPr/>
        </p:nvGraphicFramePr>
        <p:xfrm>
          <a:off x="3000375" y="5151438"/>
          <a:ext cx="3921125" cy="974725"/>
        </p:xfrm>
        <a:graphic>
          <a:graphicData uri="http://schemas.openxmlformats.org/presentationml/2006/ole">
            <p:oleObj spid="_x0000_s18434" name="Equation" r:id="rId3" imgW="1739880" imgH="431640" progId="Equation.DSMT4">
              <p:embed/>
            </p:oleObj>
          </a:graphicData>
        </a:graphic>
      </p:graphicFrame>
      <p:graphicFrame>
        <p:nvGraphicFramePr>
          <p:cNvPr id="18435" name="Object 4"/>
          <p:cNvGraphicFramePr>
            <a:graphicFrameLocks noChangeAspect="1"/>
          </p:cNvGraphicFramePr>
          <p:nvPr/>
        </p:nvGraphicFramePr>
        <p:xfrm>
          <a:off x="2239963" y="1884363"/>
          <a:ext cx="3181350" cy="790575"/>
        </p:xfrm>
        <a:graphic>
          <a:graphicData uri="http://schemas.openxmlformats.org/presentationml/2006/ole">
            <p:oleObj spid="_x0000_s18435" name="Equation" r:id="rId4" imgW="1739880" imgH="431640" progId="Equation.DSMT4">
              <p:embed/>
            </p:oleObj>
          </a:graphicData>
        </a:graphic>
      </p:graphicFrame>
      <p:graphicFrame>
        <p:nvGraphicFramePr>
          <p:cNvPr id="18436" name="Object 6"/>
          <p:cNvGraphicFramePr>
            <a:graphicFrameLocks noChangeAspect="1"/>
          </p:cNvGraphicFramePr>
          <p:nvPr/>
        </p:nvGraphicFramePr>
        <p:xfrm>
          <a:off x="2259013" y="3281363"/>
          <a:ext cx="1300162" cy="463550"/>
        </p:xfrm>
        <a:graphic>
          <a:graphicData uri="http://schemas.openxmlformats.org/presentationml/2006/ole">
            <p:oleObj spid="_x0000_s18436" name="Equation" r:id="rId5" imgW="711000" imgH="253800" progId="Equation.DSMT4">
              <p:embed/>
            </p:oleObj>
          </a:graphicData>
        </a:graphic>
      </p:graphicFrame>
      <p:sp>
        <p:nvSpPr>
          <p:cNvPr id="18444" name="Rectangle 8"/>
          <p:cNvSpPr>
            <a:spLocks noChangeArrowheads="1"/>
          </p:cNvSpPr>
          <p:nvPr/>
        </p:nvSpPr>
        <p:spPr bwMode="auto">
          <a:xfrm>
            <a:off x="1320800" y="3313113"/>
            <a:ext cx="8429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Using</a:t>
            </a:r>
          </a:p>
        </p:txBody>
      </p:sp>
      <p:sp>
        <p:nvSpPr>
          <p:cNvPr id="18445" name="Slide Number Placeholder 1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fld id="{21FC2005-0B08-4D56-A517-F834D006ED1F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93725" y="217488"/>
            <a:ext cx="8043863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Spectral Domain Method (cont.)</a:t>
            </a:r>
          </a:p>
        </p:txBody>
      </p:sp>
      <p:sp>
        <p:nvSpPr>
          <p:cNvPr id="1946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5" name="Rectangle 7"/>
          <p:cNvSpPr>
            <a:spLocks noChangeArrowheads="1"/>
          </p:cNvSpPr>
          <p:nvPr/>
        </p:nvSpPr>
        <p:spPr bwMode="auto">
          <a:xfrm>
            <a:off x="1365250" y="4224338"/>
            <a:ext cx="919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19458" name="Object 8"/>
          <p:cNvGraphicFramePr>
            <a:graphicFrameLocks noChangeAspect="1"/>
          </p:cNvGraphicFramePr>
          <p:nvPr/>
        </p:nvGraphicFramePr>
        <p:xfrm>
          <a:off x="2796014" y="1918695"/>
          <a:ext cx="3652837" cy="458788"/>
        </p:xfrm>
        <a:graphic>
          <a:graphicData uri="http://schemas.openxmlformats.org/presentationml/2006/ole">
            <p:oleObj spid="_x0000_s19458" name="Equation" r:id="rId3" imgW="1904760" imgH="241200" progId="Equation.DSMT4">
              <p:embed/>
            </p:oleObj>
          </a:graphicData>
        </a:graphic>
      </p:graphicFrame>
      <p:sp>
        <p:nvSpPr>
          <p:cNvPr id="19466" name="Rectangle 14"/>
          <p:cNvSpPr>
            <a:spLocks noChangeArrowheads="1"/>
          </p:cNvSpPr>
          <p:nvPr/>
        </p:nvSpPr>
        <p:spPr bwMode="auto">
          <a:xfrm>
            <a:off x="450850" y="1296988"/>
            <a:ext cx="4987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From TL theory, we have the property that </a:t>
            </a:r>
          </a:p>
        </p:txBody>
      </p:sp>
      <p:graphicFrame>
        <p:nvGraphicFramePr>
          <p:cNvPr id="19459" name="Object 9"/>
          <p:cNvGraphicFramePr>
            <a:graphicFrameLocks noChangeAspect="1"/>
          </p:cNvGraphicFramePr>
          <p:nvPr/>
        </p:nvGraphicFramePr>
        <p:xfrm>
          <a:off x="2174875" y="4922838"/>
          <a:ext cx="5173663" cy="898525"/>
        </p:xfrm>
        <a:graphic>
          <a:graphicData uri="http://schemas.openxmlformats.org/presentationml/2006/ole">
            <p:oleObj spid="_x0000_s19459" name="Equation" r:id="rId4" imgW="2489040" imgH="431640" progId="Equation.DSMT4">
              <p:embed/>
            </p:oleObj>
          </a:graphicData>
        </a:graphic>
      </p:graphicFrame>
      <p:sp>
        <p:nvSpPr>
          <p:cNvPr id="19467" name="TextBox 16"/>
          <p:cNvSpPr txBox="1">
            <a:spLocks noChangeArrowheads="1"/>
          </p:cNvSpPr>
          <p:nvPr/>
        </p:nvSpPr>
        <p:spPr bwMode="auto">
          <a:xfrm>
            <a:off x="449263" y="3048000"/>
            <a:ext cx="8077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(The short circuit at </a:t>
            </a:r>
            <a:r>
              <a:rPr lang="en-US" b="0" i="1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="0">
                <a:latin typeface="Times New Roman" pitchFamily="18" charset="0"/>
                <a:cs typeface="Times New Roman" pitchFamily="18" charset="0"/>
              </a:rPr>
              <a:t> = -</a:t>
            </a:r>
            <a:r>
              <a:rPr lang="en-US" b="0" i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/>
              <a:t>causes the current to have a zero derivative there.)</a:t>
            </a:r>
          </a:p>
        </p:txBody>
      </p:sp>
      <p:sp>
        <p:nvSpPr>
          <p:cNvPr id="19468" name="Slide Number Placeholder 1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fld id="{44DEA387-A2BD-4A82-B9B4-A79FC7DB38D9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1650" y="268288"/>
            <a:ext cx="8043863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Spectral Domain Method (cont.)</a:t>
            </a:r>
          </a:p>
        </p:txBody>
      </p:sp>
      <p:sp>
        <p:nvSpPr>
          <p:cNvPr id="2048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1" name="Rectangle 7"/>
          <p:cNvSpPr>
            <a:spLocks noChangeArrowheads="1"/>
          </p:cNvSpPr>
          <p:nvPr/>
        </p:nvSpPr>
        <p:spPr bwMode="auto">
          <a:xfrm>
            <a:off x="312738" y="1100138"/>
            <a:ext cx="6819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For the field due to the patch basis function, we then have</a:t>
            </a:r>
          </a:p>
        </p:txBody>
      </p:sp>
      <p:graphicFrame>
        <p:nvGraphicFramePr>
          <p:cNvPr id="20482" name="Object 6"/>
          <p:cNvGraphicFramePr>
            <a:graphicFrameLocks noChangeAspect="1"/>
          </p:cNvGraphicFramePr>
          <p:nvPr/>
        </p:nvGraphicFramePr>
        <p:xfrm>
          <a:off x="695325" y="1709738"/>
          <a:ext cx="7916863" cy="2343150"/>
        </p:xfrm>
        <a:graphic>
          <a:graphicData uri="http://schemas.openxmlformats.org/presentationml/2006/ole">
            <p:oleObj spid="_x0000_s20482" name="Equation" r:id="rId3" imgW="5054400" imgH="1498320" progId="Equation.DSMT4">
              <p:embed/>
            </p:oleObj>
          </a:graphicData>
        </a:graphic>
      </p:graphicFrame>
      <p:graphicFrame>
        <p:nvGraphicFramePr>
          <p:cNvPr id="20483" name="Object 10"/>
          <p:cNvGraphicFramePr>
            <a:graphicFrameLocks noChangeAspect="1"/>
          </p:cNvGraphicFramePr>
          <p:nvPr/>
        </p:nvGraphicFramePr>
        <p:xfrm>
          <a:off x="3803650" y="5441950"/>
          <a:ext cx="4854575" cy="803275"/>
        </p:xfrm>
        <a:graphic>
          <a:graphicData uri="http://schemas.openxmlformats.org/presentationml/2006/ole">
            <p:oleObj spid="_x0000_s20483" name="Equation" r:id="rId4" imgW="2857320" imgH="469800" progId="Equation.DSMT4">
              <p:embed/>
            </p:oleObj>
          </a:graphicData>
        </a:graphic>
      </p:graphicFrame>
      <p:sp>
        <p:nvSpPr>
          <p:cNvPr id="20492" name="Rectangle 13"/>
          <p:cNvSpPr>
            <a:spLocks noChangeArrowheads="1"/>
          </p:cNvSpPr>
          <p:nvPr/>
        </p:nvSpPr>
        <p:spPr bwMode="auto">
          <a:xfrm>
            <a:off x="5292725" y="4903788"/>
            <a:ext cx="1212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Note that</a:t>
            </a:r>
          </a:p>
        </p:txBody>
      </p:sp>
      <p:graphicFrame>
        <p:nvGraphicFramePr>
          <p:cNvPr id="20484" name="Object 9"/>
          <p:cNvGraphicFramePr>
            <a:graphicFrameLocks noChangeAspect="1"/>
          </p:cNvGraphicFramePr>
          <p:nvPr/>
        </p:nvGraphicFramePr>
        <p:xfrm>
          <a:off x="388938" y="5329238"/>
          <a:ext cx="2830512" cy="858837"/>
        </p:xfrm>
        <a:graphic>
          <a:graphicData uri="http://schemas.openxmlformats.org/presentationml/2006/ole">
            <p:oleObj spid="_x0000_s20484" name="Equation" r:id="rId5" imgW="1549080" imgH="469800" progId="Equation.DSMT4">
              <p:embed/>
            </p:oleObj>
          </a:graphicData>
        </a:graphic>
      </p:graphicFrame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781050" y="4930775"/>
            <a:ext cx="13954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Recall that</a:t>
            </a:r>
          </a:p>
        </p:txBody>
      </p:sp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5954713" y="6281738"/>
          <a:ext cx="1014412" cy="303212"/>
        </p:xfrm>
        <a:graphic>
          <a:graphicData uri="http://schemas.openxmlformats.org/presentationml/2006/ole">
            <p:oleObj spid="_x0000_s20485" name="Equation" r:id="rId6" imgW="596880" imgH="177480" progId="Equation.DSMT4">
              <p:embed/>
            </p:oleObj>
          </a:graphicData>
        </a:graphic>
      </p:graphicFrame>
      <p:sp>
        <p:nvSpPr>
          <p:cNvPr id="20494" name="Slide Number Placeholder 1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fld id="{BCBA2C9C-B067-4375-A147-69F3D45B699D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42925" y="369888"/>
            <a:ext cx="8043863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Spectral Domain Method (cont.)</a:t>
            </a:r>
          </a:p>
        </p:txBody>
      </p:sp>
      <p:sp>
        <p:nvSpPr>
          <p:cNvPr id="2150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506" name="Object 11"/>
          <p:cNvGraphicFramePr>
            <a:graphicFrameLocks noChangeAspect="1"/>
          </p:cNvGraphicFramePr>
          <p:nvPr/>
        </p:nvGraphicFramePr>
        <p:xfrm>
          <a:off x="865188" y="2462213"/>
          <a:ext cx="7594600" cy="855662"/>
        </p:xfrm>
        <a:graphic>
          <a:graphicData uri="http://schemas.openxmlformats.org/presentationml/2006/ole">
            <p:oleObj spid="_x0000_s21506" name="Equation" r:id="rId3" imgW="4394160" imgH="495000" progId="Equation.DSMT4">
              <p:embed/>
            </p:oleObj>
          </a:graphicData>
        </a:graphic>
      </p:graphicFrame>
      <p:sp>
        <p:nvSpPr>
          <p:cNvPr id="21513" name="Rectangle 12"/>
          <p:cNvSpPr>
            <a:spLocks noChangeArrowheads="1"/>
          </p:cNvSpPr>
          <p:nvPr/>
        </p:nvSpPr>
        <p:spPr bwMode="auto">
          <a:xfrm>
            <a:off x="520700" y="1822450"/>
            <a:ext cx="1952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Hence we have</a:t>
            </a:r>
          </a:p>
        </p:txBody>
      </p:sp>
      <p:graphicFrame>
        <p:nvGraphicFramePr>
          <p:cNvPr id="21507" name="Object 5"/>
          <p:cNvGraphicFramePr>
            <a:graphicFrameLocks noChangeAspect="1"/>
          </p:cNvGraphicFramePr>
          <p:nvPr/>
        </p:nvGraphicFramePr>
        <p:xfrm>
          <a:off x="3132825" y="4747266"/>
          <a:ext cx="1119188" cy="746125"/>
        </p:xfrm>
        <a:graphic>
          <a:graphicData uri="http://schemas.openxmlformats.org/presentationml/2006/ole">
            <p:oleObj spid="_x0000_s21507" name="Equation" r:id="rId4" imgW="647640" imgH="431640" progId="Equation.DSMT4">
              <p:embed/>
            </p:oleObj>
          </a:graphicData>
        </a:graphic>
      </p:graphicFrame>
      <p:sp>
        <p:nvSpPr>
          <p:cNvPr id="21514" name="Rectangle 12"/>
          <p:cNvSpPr>
            <a:spLocks noChangeArrowheads="1"/>
          </p:cNvSpPr>
          <p:nvPr/>
        </p:nvSpPr>
        <p:spPr bwMode="auto">
          <a:xfrm>
            <a:off x="2370138" y="4314825"/>
            <a:ext cx="8842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21515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fld id="{FB91B187-3024-429A-9CC3-ECD36F3E6A46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2938" y="149225"/>
            <a:ext cx="8043862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Spectral Domain Method (cont.)</a:t>
            </a:r>
          </a:p>
        </p:txBody>
      </p:sp>
      <p:sp>
        <p:nvSpPr>
          <p:cNvPr id="2253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7" name="Rectangle 7"/>
          <p:cNvSpPr>
            <a:spLocks noChangeArrowheads="1"/>
          </p:cNvSpPr>
          <p:nvPr/>
        </p:nvSpPr>
        <p:spPr bwMode="auto">
          <a:xfrm>
            <a:off x="356619" y="5049127"/>
            <a:ext cx="2130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The result is then</a:t>
            </a:r>
          </a:p>
        </p:txBody>
      </p:sp>
      <p:graphicFrame>
        <p:nvGraphicFramePr>
          <p:cNvPr id="22530" name="Object 8"/>
          <p:cNvGraphicFramePr>
            <a:graphicFrameLocks noChangeAspect="1"/>
          </p:cNvGraphicFramePr>
          <p:nvPr/>
        </p:nvGraphicFramePr>
        <p:xfrm>
          <a:off x="1472821" y="5453016"/>
          <a:ext cx="6142630" cy="1211286"/>
        </p:xfrm>
        <a:graphic>
          <a:graphicData uri="http://schemas.openxmlformats.org/presentationml/2006/ole">
            <p:oleObj spid="_x0000_s22530" name="Equation" r:id="rId3" imgW="3886200" imgH="761760" progId="Equation.DSMT4">
              <p:embed/>
            </p:oleObj>
          </a:graphicData>
        </a:graphic>
      </p:graphicFrame>
      <p:sp>
        <p:nvSpPr>
          <p:cNvPr id="22538" name="Rectangle 9"/>
          <p:cNvSpPr>
            <a:spLocks noChangeArrowheads="1"/>
          </p:cNvSpPr>
          <p:nvPr/>
        </p:nvSpPr>
        <p:spPr bwMode="auto">
          <a:xfrm>
            <a:off x="323849" y="846755"/>
            <a:ext cx="85062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The integrand is an even function of </a:t>
            </a:r>
            <a:r>
              <a:rPr lang="en-US" b="0" i="1" dirty="0" err="1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en-US" b="0" i="1" baseline="-25000" dirty="0" err="1">
                <a:solidFill>
                  <a:srgbClr val="0000FF"/>
                </a:solidFill>
                <a:latin typeface="Times New Roman" pitchFamily="18" charset="0"/>
              </a:rPr>
              <a:t>y</a:t>
            </a:r>
            <a:r>
              <a:rPr lang="en-US" b="0" dirty="0">
                <a:solidFill>
                  <a:srgbClr val="0000FF"/>
                </a:solidFill>
              </a:rPr>
              <a:t> and an odd function of </a:t>
            </a:r>
            <a:r>
              <a:rPr lang="en-US" b="0" i="1" dirty="0" err="1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en-US" b="0" i="1" baseline="-25000" dirty="0" err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b="0" dirty="0">
                <a:solidFill>
                  <a:srgbClr val="0000FF"/>
                </a:solidFill>
              </a:rPr>
              <a:t> (due to the cosine term). Hence we use the following combinations to reduce the integration to one over the first quadrant:</a:t>
            </a:r>
          </a:p>
        </p:txBody>
      </p:sp>
      <p:graphicFrame>
        <p:nvGraphicFramePr>
          <p:cNvPr id="22531" name="Object 13"/>
          <p:cNvGraphicFramePr>
            <a:graphicFrameLocks noChangeAspect="1"/>
          </p:cNvGraphicFramePr>
          <p:nvPr/>
        </p:nvGraphicFramePr>
        <p:xfrm>
          <a:off x="1673293" y="2267499"/>
          <a:ext cx="6261100" cy="2595562"/>
        </p:xfrm>
        <a:graphic>
          <a:graphicData uri="http://schemas.openxmlformats.org/presentationml/2006/ole">
            <p:oleObj spid="_x0000_s22531" name="Equation" r:id="rId4" imgW="3809880" imgH="1587240" progId="Equation.DSMT4">
              <p:embed/>
            </p:oleObj>
          </a:graphicData>
        </a:graphic>
      </p:graphicFrame>
      <p:sp>
        <p:nvSpPr>
          <p:cNvPr id="22539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fld id="{D69D2567-66FB-43BA-8FF3-3ECF433AFD54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2" name="TextBox 13"/>
          <p:cNvSpPr txBox="1">
            <a:spLocks noChangeArrowheads="1"/>
          </p:cNvSpPr>
          <p:nvPr/>
        </p:nvSpPr>
        <p:spPr bwMode="auto">
          <a:xfrm>
            <a:off x="1969729" y="1939217"/>
            <a:ext cx="1079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Quadrant 1</a:t>
            </a:r>
          </a:p>
        </p:txBody>
      </p:sp>
      <p:sp>
        <p:nvSpPr>
          <p:cNvPr id="13" name="TextBox 14"/>
          <p:cNvSpPr txBox="1">
            <a:spLocks noChangeArrowheads="1"/>
          </p:cNvSpPr>
          <p:nvPr/>
        </p:nvSpPr>
        <p:spPr bwMode="auto">
          <a:xfrm>
            <a:off x="3450867" y="1939217"/>
            <a:ext cx="1079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Quadrant 2</a:t>
            </a:r>
          </a:p>
        </p:txBody>
      </p:sp>
      <p:sp>
        <p:nvSpPr>
          <p:cNvPr id="14" name="TextBox 16"/>
          <p:cNvSpPr txBox="1">
            <a:spLocks noChangeArrowheads="1"/>
          </p:cNvSpPr>
          <p:nvPr/>
        </p:nvSpPr>
        <p:spPr bwMode="auto">
          <a:xfrm>
            <a:off x="4992329" y="1939217"/>
            <a:ext cx="1079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Quadrant 3</a:t>
            </a:r>
          </a:p>
        </p:txBody>
      </p:sp>
      <p:sp>
        <p:nvSpPr>
          <p:cNvPr id="15" name="TextBox 17"/>
          <p:cNvSpPr txBox="1">
            <a:spLocks noChangeArrowheads="1"/>
          </p:cNvSpPr>
          <p:nvPr/>
        </p:nvSpPr>
        <p:spPr bwMode="auto">
          <a:xfrm>
            <a:off x="6343292" y="1939217"/>
            <a:ext cx="1079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Quadrant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2938" y="281936"/>
            <a:ext cx="8043862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Spectral Domain Method (cont.)</a:t>
            </a:r>
          </a:p>
        </p:txBody>
      </p:sp>
      <p:sp>
        <p:nvSpPr>
          <p:cNvPr id="2356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554" name="Object 8"/>
          <p:cNvGraphicFramePr>
            <a:graphicFrameLocks noChangeAspect="1"/>
          </p:cNvGraphicFramePr>
          <p:nvPr/>
        </p:nvGraphicFramePr>
        <p:xfrm>
          <a:off x="1423988" y="1495425"/>
          <a:ext cx="6840537" cy="1547813"/>
        </p:xfrm>
        <a:graphic>
          <a:graphicData uri="http://schemas.openxmlformats.org/presentationml/2006/ole">
            <p:oleObj spid="_x0000_s23554" name="Equation" r:id="rId3" imgW="3390840" imgH="761760" progId="Equation.DSMT4">
              <p:embed/>
            </p:oleObj>
          </a:graphicData>
        </a:graphic>
      </p:graphicFrame>
      <p:sp>
        <p:nvSpPr>
          <p:cNvPr id="23568" name="Rectangle 9"/>
          <p:cNvSpPr>
            <a:spLocks noChangeArrowheads="1"/>
          </p:cNvSpPr>
          <p:nvPr/>
        </p:nvSpPr>
        <p:spPr bwMode="auto">
          <a:xfrm>
            <a:off x="409575" y="976498"/>
            <a:ext cx="3227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The final result is then:</a:t>
            </a:r>
          </a:p>
        </p:txBody>
      </p:sp>
      <p:sp>
        <p:nvSpPr>
          <p:cNvPr id="23569" name="Slide Number Placeholder 3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fld id="{3F760893-70CC-4DFA-80CF-7B0BB98CF3EF}" type="slidenum">
              <a:rPr lang="en-US" smtClean="0"/>
              <a:pPr/>
              <a:t>25</a:t>
            </a:fld>
            <a:endParaRPr lang="en-US" smtClean="0"/>
          </a:p>
        </p:txBody>
      </p:sp>
      <p:grpSp>
        <p:nvGrpSpPr>
          <p:cNvPr id="44" name="Group 43"/>
          <p:cNvGrpSpPr/>
          <p:nvPr/>
        </p:nvGrpSpPr>
        <p:grpSpPr>
          <a:xfrm>
            <a:off x="952524" y="3088349"/>
            <a:ext cx="7375525" cy="3546475"/>
            <a:chOff x="952524" y="3028974"/>
            <a:chExt cx="7375525" cy="3546475"/>
          </a:xfrm>
        </p:grpSpPr>
        <p:sp>
          <p:nvSpPr>
            <p:cNvPr id="45" name="Line 13"/>
            <p:cNvSpPr>
              <a:spLocks noChangeShapeType="1"/>
            </p:cNvSpPr>
            <p:nvPr/>
          </p:nvSpPr>
          <p:spPr bwMode="auto">
            <a:xfrm flipH="1" flipV="1">
              <a:off x="2417150" y="3792561"/>
              <a:ext cx="0" cy="26939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14"/>
            <p:cNvSpPr>
              <a:spLocks noChangeShapeType="1"/>
            </p:cNvSpPr>
            <p:nvPr/>
          </p:nvSpPr>
          <p:spPr bwMode="auto">
            <a:xfrm rot="5400000" flipH="1" flipV="1">
              <a:off x="4179465" y="1806252"/>
              <a:ext cx="0" cy="64538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7" name="Object 15"/>
            <p:cNvGraphicFramePr>
              <a:graphicFrameLocks noChangeAspect="1"/>
            </p:cNvGraphicFramePr>
            <p:nvPr/>
          </p:nvGraphicFramePr>
          <p:xfrm>
            <a:off x="7580256" y="4811737"/>
            <a:ext cx="747793" cy="495300"/>
          </p:xfrm>
          <a:graphic>
            <a:graphicData uri="http://schemas.openxmlformats.org/presentationml/2006/ole">
              <p:oleObj spid="_x0000_s23563" name="Equation" r:id="rId4" imgW="342720" imgH="228600" progId="Equation.DSMT4">
                <p:embed/>
              </p:oleObj>
            </a:graphicData>
          </a:graphic>
        </p:graphicFrame>
        <p:graphicFrame>
          <p:nvGraphicFramePr>
            <p:cNvPr id="48" name="Object 16"/>
            <p:cNvGraphicFramePr>
              <a:graphicFrameLocks noChangeAspect="1"/>
            </p:cNvGraphicFramePr>
            <p:nvPr/>
          </p:nvGraphicFramePr>
          <p:xfrm>
            <a:off x="2117080" y="3028974"/>
            <a:ext cx="735092" cy="488950"/>
          </p:xfrm>
          <a:graphic>
            <a:graphicData uri="http://schemas.openxmlformats.org/presentationml/2006/ole">
              <p:oleObj spid="_x0000_s23564" name="Equation" r:id="rId5" imgW="342720" imgH="228600" progId="Equation.DSMT4">
                <p:embed/>
              </p:oleObj>
            </a:graphicData>
          </a:graphic>
        </p:graphicFrame>
        <p:sp>
          <p:nvSpPr>
            <p:cNvPr id="49" name="Line 17"/>
            <p:cNvSpPr>
              <a:spLocks noChangeShapeType="1"/>
            </p:cNvSpPr>
            <p:nvPr/>
          </p:nvSpPr>
          <p:spPr bwMode="auto">
            <a:xfrm flipH="1">
              <a:off x="3153830" y="4943499"/>
              <a:ext cx="0" cy="184150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18"/>
            <p:cNvSpPr>
              <a:spLocks noChangeShapeType="1"/>
            </p:cNvSpPr>
            <p:nvPr/>
          </p:nvSpPr>
          <p:spPr bwMode="auto">
            <a:xfrm flipH="1">
              <a:off x="4563681" y="4943499"/>
              <a:ext cx="0" cy="184150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1" name="Object 19"/>
            <p:cNvGraphicFramePr>
              <a:graphicFrameLocks noChangeAspect="1"/>
            </p:cNvGraphicFramePr>
            <p:nvPr/>
          </p:nvGraphicFramePr>
          <p:xfrm>
            <a:off x="2978551" y="5236234"/>
            <a:ext cx="358814" cy="495300"/>
          </p:xfrm>
          <a:graphic>
            <a:graphicData uri="http://schemas.openxmlformats.org/presentationml/2006/ole">
              <p:oleObj spid="_x0000_s23565" name="Equation" r:id="rId6" imgW="164880" imgH="228600" progId="Equation.DSMT4">
                <p:embed/>
              </p:oleObj>
            </a:graphicData>
          </a:graphic>
        </p:graphicFrame>
        <p:graphicFrame>
          <p:nvGraphicFramePr>
            <p:cNvPr id="52" name="Object 20"/>
            <p:cNvGraphicFramePr>
              <a:graphicFrameLocks noChangeAspect="1"/>
            </p:cNvGraphicFramePr>
            <p:nvPr/>
          </p:nvGraphicFramePr>
          <p:xfrm>
            <a:off x="4445559" y="5114949"/>
            <a:ext cx="331824" cy="495300"/>
          </p:xfrm>
          <a:graphic>
            <a:graphicData uri="http://schemas.openxmlformats.org/presentationml/2006/ole">
              <p:oleObj spid="_x0000_s23566" name="Equation" r:id="rId7" imgW="152280" imgH="228600" progId="Equation.DSMT4">
                <p:embed/>
              </p:oleObj>
            </a:graphicData>
          </a:graphic>
        </p:graphicFrame>
        <p:sp>
          <p:nvSpPr>
            <p:cNvPr id="53" name="Oval 21"/>
            <p:cNvSpPr>
              <a:spLocks noChangeArrowheads="1"/>
            </p:cNvSpPr>
            <p:nvPr/>
          </p:nvSpPr>
          <p:spPr bwMode="auto">
            <a:xfrm>
              <a:off x="3090323" y="4975249"/>
              <a:ext cx="127014" cy="12065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Freeform 23"/>
            <p:cNvSpPr>
              <a:spLocks/>
            </p:cNvSpPr>
            <p:nvPr/>
          </p:nvSpPr>
          <p:spPr bwMode="auto">
            <a:xfrm flipH="1" flipV="1">
              <a:off x="2455255" y="5064149"/>
              <a:ext cx="71445" cy="1511300"/>
            </a:xfrm>
            <a:custGeom>
              <a:avLst/>
              <a:gdLst>
                <a:gd name="T0" fmla="*/ 0 w 549"/>
                <a:gd name="T1" fmla="*/ 0 h 3008"/>
                <a:gd name="T2" fmla="*/ 0 w 549"/>
                <a:gd name="T3" fmla="*/ 0 h 3008"/>
                <a:gd name="T4" fmla="*/ 0 w 549"/>
                <a:gd name="T5" fmla="*/ 0 h 3008"/>
                <a:gd name="T6" fmla="*/ 0 w 549"/>
                <a:gd name="T7" fmla="*/ 0 h 3008"/>
                <a:gd name="T8" fmla="*/ 0 w 549"/>
                <a:gd name="T9" fmla="*/ 0 h 3008"/>
                <a:gd name="T10" fmla="*/ 0 w 549"/>
                <a:gd name="T11" fmla="*/ 0 h 3008"/>
                <a:gd name="T12" fmla="*/ 0 w 549"/>
                <a:gd name="T13" fmla="*/ 0 h 3008"/>
                <a:gd name="T14" fmla="*/ 0 w 549"/>
                <a:gd name="T15" fmla="*/ 0 h 3008"/>
                <a:gd name="T16" fmla="*/ 0 w 549"/>
                <a:gd name="T17" fmla="*/ 0 h 3008"/>
                <a:gd name="T18" fmla="*/ 0 w 549"/>
                <a:gd name="T19" fmla="*/ 0 h 3008"/>
                <a:gd name="T20" fmla="*/ 0 w 549"/>
                <a:gd name="T21" fmla="*/ 0 h 3008"/>
                <a:gd name="T22" fmla="*/ 0 w 549"/>
                <a:gd name="T23" fmla="*/ 0 h 300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49"/>
                <a:gd name="T37" fmla="*/ 0 h 3008"/>
                <a:gd name="T38" fmla="*/ 549 w 549"/>
                <a:gd name="T39" fmla="*/ 3008 h 300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49" h="3008">
                  <a:moveTo>
                    <a:pt x="468" y="0"/>
                  </a:moveTo>
                  <a:cubicBezTo>
                    <a:pt x="234" y="74"/>
                    <a:pt x="0" y="148"/>
                    <a:pt x="4" y="232"/>
                  </a:cubicBezTo>
                  <a:cubicBezTo>
                    <a:pt x="8" y="316"/>
                    <a:pt x="489" y="417"/>
                    <a:pt x="492" y="504"/>
                  </a:cubicBezTo>
                  <a:cubicBezTo>
                    <a:pt x="495" y="591"/>
                    <a:pt x="11" y="653"/>
                    <a:pt x="20" y="752"/>
                  </a:cubicBezTo>
                  <a:cubicBezTo>
                    <a:pt x="29" y="851"/>
                    <a:pt x="547" y="989"/>
                    <a:pt x="548" y="1096"/>
                  </a:cubicBezTo>
                  <a:cubicBezTo>
                    <a:pt x="549" y="1203"/>
                    <a:pt x="31" y="1296"/>
                    <a:pt x="28" y="1392"/>
                  </a:cubicBezTo>
                  <a:cubicBezTo>
                    <a:pt x="25" y="1488"/>
                    <a:pt x="531" y="1573"/>
                    <a:pt x="532" y="1672"/>
                  </a:cubicBezTo>
                  <a:cubicBezTo>
                    <a:pt x="533" y="1771"/>
                    <a:pt x="35" y="1885"/>
                    <a:pt x="36" y="1984"/>
                  </a:cubicBezTo>
                  <a:cubicBezTo>
                    <a:pt x="37" y="2083"/>
                    <a:pt x="539" y="2177"/>
                    <a:pt x="540" y="2264"/>
                  </a:cubicBezTo>
                  <a:cubicBezTo>
                    <a:pt x="541" y="2351"/>
                    <a:pt x="53" y="2412"/>
                    <a:pt x="44" y="2504"/>
                  </a:cubicBezTo>
                  <a:cubicBezTo>
                    <a:pt x="35" y="2596"/>
                    <a:pt x="479" y="2732"/>
                    <a:pt x="484" y="2816"/>
                  </a:cubicBezTo>
                  <a:cubicBezTo>
                    <a:pt x="489" y="2900"/>
                    <a:pt x="144" y="2976"/>
                    <a:pt x="76" y="3008"/>
                  </a:cubicBez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24"/>
            <p:cNvSpPr>
              <a:spLocks/>
            </p:cNvSpPr>
            <p:nvPr/>
          </p:nvSpPr>
          <p:spPr bwMode="auto">
            <a:xfrm rot="16200000" flipH="1">
              <a:off x="2750568" y="4778364"/>
              <a:ext cx="111125" cy="647771"/>
            </a:xfrm>
            <a:custGeom>
              <a:avLst/>
              <a:gdLst>
                <a:gd name="T0" fmla="*/ 0 w 854"/>
                <a:gd name="T1" fmla="*/ 0 h 1984"/>
                <a:gd name="T2" fmla="*/ 0 w 854"/>
                <a:gd name="T3" fmla="*/ 0 h 1984"/>
                <a:gd name="T4" fmla="*/ 0 w 854"/>
                <a:gd name="T5" fmla="*/ 0 h 1984"/>
                <a:gd name="T6" fmla="*/ 0 w 854"/>
                <a:gd name="T7" fmla="*/ 0 h 1984"/>
                <a:gd name="T8" fmla="*/ 0 w 854"/>
                <a:gd name="T9" fmla="*/ 0 h 1984"/>
                <a:gd name="T10" fmla="*/ 0 w 854"/>
                <a:gd name="T11" fmla="*/ 0 h 1984"/>
                <a:gd name="T12" fmla="*/ 0 w 854"/>
                <a:gd name="T13" fmla="*/ 0 h 1984"/>
                <a:gd name="T14" fmla="*/ 0 w 854"/>
                <a:gd name="T15" fmla="*/ 0 h 19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54"/>
                <a:gd name="T25" fmla="*/ 0 h 1984"/>
                <a:gd name="T26" fmla="*/ 854 w 854"/>
                <a:gd name="T27" fmla="*/ 1984 h 198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54" h="1984">
                  <a:moveTo>
                    <a:pt x="643" y="0"/>
                  </a:moveTo>
                  <a:cubicBezTo>
                    <a:pt x="331" y="22"/>
                    <a:pt x="19" y="44"/>
                    <a:pt x="19" y="128"/>
                  </a:cubicBezTo>
                  <a:cubicBezTo>
                    <a:pt x="19" y="212"/>
                    <a:pt x="646" y="397"/>
                    <a:pt x="643" y="504"/>
                  </a:cubicBezTo>
                  <a:cubicBezTo>
                    <a:pt x="640" y="611"/>
                    <a:pt x="0" y="673"/>
                    <a:pt x="3" y="768"/>
                  </a:cubicBezTo>
                  <a:cubicBezTo>
                    <a:pt x="6" y="863"/>
                    <a:pt x="647" y="967"/>
                    <a:pt x="659" y="1072"/>
                  </a:cubicBezTo>
                  <a:cubicBezTo>
                    <a:pt x="671" y="1177"/>
                    <a:pt x="43" y="1291"/>
                    <a:pt x="75" y="1400"/>
                  </a:cubicBezTo>
                  <a:cubicBezTo>
                    <a:pt x="107" y="1509"/>
                    <a:pt x="848" y="1631"/>
                    <a:pt x="851" y="1728"/>
                  </a:cubicBezTo>
                  <a:cubicBezTo>
                    <a:pt x="854" y="1825"/>
                    <a:pt x="472" y="1904"/>
                    <a:pt x="91" y="1984"/>
                  </a:cubicBez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25"/>
            <p:cNvSpPr>
              <a:spLocks noChangeShapeType="1"/>
            </p:cNvSpPr>
            <p:nvPr/>
          </p:nvSpPr>
          <p:spPr bwMode="auto">
            <a:xfrm>
              <a:off x="3553923" y="4930800"/>
              <a:ext cx="114312" cy="18415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26"/>
            <p:cNvSpPr>
              <a:spLocks noChangeShapeType="1"/>
            </p:cNvSpPr>
            <p:nvPr/>
          </p:nvSpPr>
          <p:spPr bwMode="auto">
            <a:xfrm flipH="1">
              <a:off x="3560274" y="4918100"/>
              <a:ext cx="101611" cy="19050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27"/>
            <p:cNvSpPr>
              <a:spLocks noChangeShapeType="1"/>
            </p:cNvSpPr>
            <p:nvPr/>
          </p:nvSpPr>
          <p:spPr bwMode="auto">
            <a:xfrm flipH="1" flipV="1">
              <a:off x="2421910" y="4436323"/>
              <a:ext cx="2458847" cy="504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28"/>
            <p:cNvSpPr>
              <a:spLocks noChangeShapeType="1"/>
            </p:cNvSpPr>
            <p:nvPr/>
          </p:nvSpPr>
          <p:spPr bwMode="auto">
            <a:xfrm>
              <a:off x="3265714" y="4441371"/>
              <a:ext cx="489842" cy="206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29"/>
            <p:cNvSpPr>
              <a:spLocks noChangeShapeType="1"/>
            </p:cNvSpPr>
            <p:nvPr/>
          </p:nvSpPr>
          <p:spPr bwMode="auto">
            <a:xfrm flipV="1">
              <a:off x="2418738" y="4419624"/>
              <a:ext cx="0" cy="61436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30"/>
            <p:cNvSpPr>
              <a:spLocks noChangeShapeType="1"/>
            </p:cNvSpPr>
            <p:nvPr/>
          </p:nvSpPr>
          <p:spPr bwMode="auto">
            <a:xfrm flipH="1" flipV="1">
              <a:off x="4852572" y="4441849"/>
              <a:ext cx="4764" cy="59213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31"/>
            <p:cNvSpPr>
              <a:spLocks noChangeShapeType="1"/>
            </p:cNvSpPr>
            <p:nvPr/>
          </p:nvSpPr>
          <p:spPr bwMode="auto">
            <a:xfrm rot="16200000" flipV="1">
              <a:off x="2227165" y="4815985"/>
              <a:ext cx="386978" cy="383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32"/>
            <p:cNvSpPr>
              <a:spLocks noChangeShapeType="1"/>
            </p:cNvSpPr>
            <p:nvPr/>
          </p:nvSpPr>
          <p:spPr bwMode="auto">
            <a:xfrm rot="5400000" flipV="1">
              <a:off x="4694472" y="4710788"/>
              <a:ext cx="326986" cy="191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4" name="Object 33"/>
            <p:cNvGraphicFramePr>
              <a:graphicFrameLocks noChangeAspect="1"/>
            </p:cNvGraphicFramePr>
            <p:nvPr/>
          </p:nvGraphicFramePr>
          <p:xfrm>
            <a:off x="3008082" y="4066359"/>
            <a:ext cx="281383" cy="336119"/>
          </p:xfrm>
          <a:graphic>
            <a:graphicData uri="http://schemas.openxmlformats.org/presentationml/2006/ole">
              <p:oleObj spid="_x0000_s23567" name="Equation" r:id="rId8" imgW="190440" imgH="228600" progId="Equation.DSMT4">
                <p:embed/>
              </p:oleObj>
            </a:graphicData>
          </a:graphic>
        </p:graphicFrame>
        <p:graphicFrame>
          <p:nvGraphicFramePr>
            <p:cNvPr id="65" name="Object 34"/>
            <p:cNvGraphicFramePr>
              <a:graphicFrameLocks noChangeAspect="1"/>
            </p:cNvGraphicFramePr>
            <p:nvPr/>
          </p:nvGraphicFramePr>
          <p:xfrm>
            <a:off x="4436668" y="3879874"/>
            <a:ext cx="382629" cy="444500"/>
          </p:xfrm>
          <a:graphic>
            <a:graphicData uri="http://schemas.openxmlformats.org/presentationml/2006/ole">
              <p:oleObj spid="_x0000_s23568" name="Equation" r:id="rId9" imgW="152280" imgH="177480" progId="Equation.DSMT4">
                <p:embed/>
              </p:oleObj>
            </a:graphicData>
          </a:graphic>
        </p:graphicFrame>
        <p:sp>
          <p:nvSpPr>
            <p:cNvPr id="66" name="Line 35"/>
            <p:cNvSpPr>
              <a:spLocks noChangeShapeType="1"/>
            </p:cNvSpPr>
            <p:nvPr/>
          </p:nvSpPr>
          <p:spPr bwMode="auto">
            <a:xfrm flipH="1">
              <a:off x="4838283" y="5034749"/>
              <a:ext cx="2432312" cy="158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36"/>
            <p:cNvSpPr>
              <a:spLocks noChangeShapeType="1"/>
            </p:cNvSpPr>
            <p:nvPr/>
          </p:nvSpPr>
          <p:spPr bwMode="auto">
            <a:xfrm flipV="1">
              <a:off x="5913912" y="5033986"/>
              <a:ext cx="551798" cy="115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8" name="Object 39"/>
            <p:cNvGraphicFramePr>
              <a:graphicFrameLocks noChangeAspect="1"/>
            </p:cNvGraphicFramePr>
            <p:nvPr/>
          </p:nvGraphicFramePr>
          <p:xfrm>
            <a:off x="2540193" y="4620894"/>
            <a:ext cx="286134" cy="368519"/>
          </p:xfrm>
          <a:graphic>
            <a:graphicData uri="http://schemas.openxmlformats.org/presentationml/2006/ole">
              <p:oleObj spid="_x0000_s23569" name="Equation" r:id="rId10" imgW="177480" imgH="228600" progId="Equation.DSMT4">
                <p:embed/>
              </p:oleObj>
            </a:graphicData>
          </a:graphic>
        </p:graphicFrame>
        <p:sp>
          <p:nvSpPr>
            <p:cNvPr id="69" name="TextBox 36"/>
            <p:cNvSpPr txBox="1">
              <a:spLocks noChangeArrowheads="1"/>
            </p:cNvSpPr>
            <p:nvPr/>
          </p:nvSpPr>
          <p:spPr bwMode="auto">
            <a:xfrm>
              <a:off x="3611714" y="6003633"/>
              <a:ext cx="4050147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/>
                <a:t>Note: The path must extend to infinity.</a:t>
              </a:r>
            </a:p>
          </p:txBody>
        </p:sp>
        <p:graphicFrame>
          <p:nvGraphicFramePr>
            <p:cNvPr id="70" name="Object 10"/>
            <p:cNvGraphicFramePr>
              <a:graphicFrameLocks noChangeAspect="1"/>
            </p:cNvGraphicFramePr>
            <p:nvPr/>
          </p:nvGraphicFramePr>
          <p:xfrm>
            <a:off x="3600919" y="5153182"/>
            <a:ext cx="516628" cy="355785"/>
          </p:xfrm>
          <a:graphic>
            <a:graphicData uri="http://schemas.openxmlformats.org/presentationml/2006/ole">
              <p:oleObj spid="_x0000_s23570" name="Equation" r:id="rId11" imgW="330120" imgH="228600" progId="Equation.DSMT4">
                <p:embed/>
              </p:oleObj>
            </a:graphicData>
          </a:graphic>
        </p:graphicFrame>
        <p:sp>
          <p:nvSpPr>
            <p:cNvPr id="71" name="Freeform 23"/>
            <p:cNvSpPr>
              <a:spLocks/>
            </p:cNvSpPr>
            <p:nvPr/>
          </p:nvSpPr>
          <p:spPr bwMode="auto">
            <a:xfrm>
              <a:off x="2245683" y="3492206"/>
              <a:ext cx="71445" cy="1511300"/>
            </a:xfrm>
            <a:custGeom>
              <a:avLst/>
              <a:gdLst>
                <a:gd name="T0" fmla="*/ 0 w 549"/>
                <a:gd name="T1" fmla="*/ 0 h 3008"/>
                <a:gd name="T2" fmla="*/ 0 w 549"/>
                <a:gd name="T3" fmla="*/ 0 h 3008"/>
                <a:gd name="T4" fmla="*/ 0 w 549"/>
                <a:gd name="T5" fmla="*/ 0 h 3008"/>
                <a:gd name="T6" fmla="*/ 0 w 549"/>
                <a:gd name="T7" fmla="*/ 0 h 3008"/>
                <a:gd name="T8" fmla="*/ 0 w 549"/>
                <a:gd name="T9" fmla="*/ 0 h 3008"/>
                <a:gd name="T10" fmla="*/ 0 w 549"/>
                <a:gd name="T11" fmla="*/ 0 h 3008"/>
                <a:gd name="T12" fmla="*/ 0 w 549"/>
                <a:gd name="T13" fmla="*/ 0 h 3008"/>
                <a:gd name="T14" fmla="*/ 0 w 549"/>
                <a:gd name="T15" fmla="*/ 0 h 3008"/>
                <a:gd name="T16" fmla="*/ 0 w 549"/>
                <a:gd name="T17" fmla="*/ 0 h 3008"/>
                <a:gd name="T18" fmla="*/ 0 w 549"/>
                <a:gd name="T19" fmla="*/ 0 h 3008"/>
                <a:gd name="T20" fmla="*/ 0 w 549"/>
                <a:gd name="T21" fmla="*/ 0 h 3008"/>
                <a:gd name="T22" fmla="*/ 0 w 549"/>
                <a:gd name="T23" fmla="*/ 0 h 300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49"/>
                <a:gd name="T37" fmla="*/ 0 h 3008"/>
                <a:gd name="T38" fmla="*/ 549 w 549"/>
                <a:gd name="T39" fmla="*/ 3008 h 300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49" h="3008">
                  <a:moveTo>
                    <a:pt x="468" y="0"/>
                  </a:moveTo>
                  <a:cubicBezTo>
                    <a:pt x="234" y="74"/>
                    <a:pt x="0" y="148"/>
                    <a:pt x="4" y="232"/>
                  </a:cubicBezTo>
                  <a:cubicBezTo>
                    <a:pt x="8" y="316"/>
                    <a:pt x="489" y="417"/>
                    <a:pt x="492" y="504"/>
                  </a:cubicBezTo>
                  <a:cubicBezTo>
                    <a:pt x="495" y="591"/>
                    <a:pt x="11" y="653"/>
                    <a:pt x="20" y="752"/>
                  </a:cubicBezTo>
                  <a:cubicBezTo>
                    <a:pt x="29" y="851"/>
                    <a:pt x="547" y="989"/>
                    <a:pt x="548" y="1096"/>
                  </a:cubicBezTo>
                  <a:cubicBezTo>
                    <a:pt x="549" y="1203"/>
                    <a:pt x="31" y="1296"/>
                    <a:pt x="28" y="1392"/>
                  </a:cubicBezTo>
                  <a:cubicBezTo>
                    <a:pt x="25" y="1488"/>
                    <a:pt x="531" y="1573"/>
                    <a:pt x="532" y="1672"/>
                  </a:cubicBezTo>
                  <a:cubicBezTo>
                    <a:pt x="533" y="1771"/>
                    <a:pt x="35" y="1885"/>
                    <a:pt x="36" y="1984"/>
                  </a:cubicBezTo>
                  <a:cubicBezTo>
                    <a:pt x="37" y="2083"/>
                    <a:pt x="539" y="2177"/>
                    <a:pt x="540" y="2264"/>
                  </a:cubicBezTo>
                  <a:cubicBezTo>
                    <a:pt x="541" y="2351"/>
                    <a:pt x="53" y="2412"/>
                    <a:pt x="44" y="2504"/>
                  </a:cubicBezTo>
                  <a:cubicBezTo>
                    <a:pt x="35" y="2596"/>
                    <a:pt x="479" y="2732"/>
                    <a:pt x="484" y="2816"/>
                  </a:cubicBezTo>
                  <a:cubicBezTo>
                    <a:pt x="489" y="2900"/>
                    <a:pt x="144" y="2976"/>
                    <a:pt x="76" y="3008"/>
                  </a:cubicBez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24"/>
            <p:cNvSpPr>
              <a:spLocks/>
            </p:cNvSpPr>
            <p:nvPr/>
          </p:nvSpPr>
          <p:spPr bwMode="auto">
            <a:xfrm rot="16200000" flipV="1">
              <a:off x="1910690" y="4641520"/>
              <a:ext cx="111125" cy="647771"/>
            </a:xfrm>
            <a:custGeom>
              <a:avLst/>
              <a:gdLst>
                <a:gd name="T0" fmla="*/ 0 w 854"/>
                <a:gd name="T1" fmla="*/ 0 h 1984"/>
                <a:gd name="T2" fmla="*/ 0 w 854"/>
                <a:gd name="T3" fmla="*/ 0 h 1984"/>
                <a:gd name="T4" fmla="*/ 0 w 854"/>
                <a:gd name="T5" fmla="*/ 0 h 1984"/>
                <a:gd name="T6" fmla="*/ 0 w 854"/>
                <a:gd name="T7" fmla="*/ 0 h 1984"/>
                <a:gd name="T8" fmla="*/ 0 w 854"/>
                <a:gd name="T9" fmla="*/ 0 h 1984"/>
                <a:gd name="T10" fmla="*/ 0 w 854"/>
                <a:gd name="T11" fmla="*/ 0 h 1984"/>
                <a:gd name="T12" fmla="*/ 0 w 854"/>
                <a:gd name="T13" fmla="*/ 0 h 1984"/>
                <a:gd name="T14" fmla="*/ 0 w 854"/>
                <a:gd name="T15" fmla="*/ 0 h 19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54"/>
                <a:gd name="T25" fmla="*/ 0 h 1984"/>
                <a:gd name="T26" fmla="*/ 854 w 854"/>
                <a:gd name="T27" fmla="*/ 1984 h 198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54" h="1984">
                  <a:moveTo>
                    <a:pt x="643" y="0"/>
                  </a:moveTo>
                  <a:cubicBezTo>
                    <a:pt x="331" y="22"/>
                    <a:pt x="19" y="44"/>
                    <a:pt x="19" y="128"/>
                  </a:cubicBezTo>
                  <a:cubicBezTo>
                    <a:pt x="19" y="212"/>
                    <a:pt x="646" y="397"/>
                    <a:pt x="643" y="504"/>
                  </a:cubicBezTo>
                  <a:cubicBezTo>
                    <a:pt x="640" y="611"/>
                    <a:pt x="0" y="673"/>
                    <a:pt x="3" y="768"/>
                  </a:cubicBezTo>
                  <a:cubicBezTo>
                    <a:pt x="6" y="863"/>
                    <a:pt x="647" y="967"/>
                    <a:pt x="659" y="1072"/>
                  </a:cubicBezTo>
                  <a:cubicBezTo>
                    <a:pt x="671" y="1177"/>
                    <a:pt x="43" y="1291"/>
                    <a:pt x="75" y="1400"/>
                  </a:cubicBezTo>
                  <a:cubicBezTo>
                    <a:pt x="107" y="1509"/>
                    <a:pt x="848" y="1631"/>
                    <a:pt x="851" y="1728"/>
                  </a:cubicBezTo>
                  <a:cubicBezTo>
                    <a:pt x="854" y="1825"/>
                    <a:pt x="472" y="1904"/>
                    <a:pt x="91" y="1984"/>
                  </a:cubicBez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Oval 21"/>
            <p:cNvSpPr>
              <a:spLocks noChangeArrowheads="1"/>
            </p:cNvSpPr>
            <p:nvPr/>
          </p:nvSpPr>
          <p:spPr bwMode="auto">
            <a:xfrm>
              <a:off x="1604991" y="4950228"/>
              <a:ext cx="127014" cy="12065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33413" y="209550"/>
            <a:ext cx="8043862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Spectral Domain Method (cont.)</a:t>
            </a:r>
          </a:p>
        </p:txBody>
      </p:sp>
      <p:sp>
        <p:nvSpPr>
          <p:cNvPr id="2458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6" name="Rectangle 9"/>
          <p:cNvSpPr>
            <a:spLocks noChangeArrowheads="1"/>
          </p:cNvSpPr>
          <p:nvPr/>
        </p:nvSpPr>
        <p:spPr bwMode="auto">
          <a:xfrm>
            <a:off x="549275" y="1136650"/>
            <a:ext cx="289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Note on material loss:</a:t>
            </a:r>
          </a:p>
        </p:txBody>
      </p:sp>
      <p:sp>
        <p:nvSpPr>
          <p:cNvPr id="24587" name="TextBox 36"/>
          <p:cNvSpPr txBox="1">
            <a:spLocks noChangeArrowheads="1"/>
          </p:cNvSpPr>
          <p:nvPr/>
        </p:nvSpPr>
        <p:spPr bwMode="auto">
          <a:xfrm>
            <a:off x="987425" y="1608138"/>
            <a:ext cx="69723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/>
              <a:t>The spectral-domain method already accounts for radiation into space and into surface waves, and accounts for dielectric loss by using an complex permittivity.  </a:t>
            </a:r>
          </a:p>
          <a:p>
            <a:endParaRPr lang="en-US" b="0"/>
          </a:p>
          <a:p>
            <a:r>
              <a:rPr lang="en-US" b="0"/>
              <a:t>In order to account for conductor loss, we can use</a:t>
            </a:r>
          </a:p>
        </p:txBody>
      </p:sp>
      <p:graphicFrame>
        <p:nvGraphicFramePr>
          <p:cNvPr id="24578" name="Object 29"/>
          <p:cNvGraphicFramePr>
            <a:graphicFrameLocks noChangeAspect="1"/>
          </p:cNvGraphicFramePr>
          <p:nvPr/>
        </p:nvGraphicFramePr>
        <p:xfrm>
          <a:off x="1836430" y="3205803"/>
          <a:ext cx="2946400" cy="814388"/>
        </p:xfrm>
        <a:graphic>
          <a:graphicData uri="http://schemas.openxmlformats.org/presentationml/2006/ole">
            <p:oleObj spid="_x0000_s24578" name="Equation" r:id="rId3" imgW="1562040" imgH="431640" progId="Equation.DSMT4">
              <p:embed/>
            </p:oleObj>
          </a:graphicData>
        </a:graphic>
      </p:graphicFrame>
      <p:sp>
        <p:nvSpPr>
          <p:cNvPr id="24588" name="TextBox 38"/>
          <p:cNvSpPr txBox="1">
            <a:spLocks noChangeArrowheads="1"/>
          </p:cNvSpPr>
          <p:nvPr/>
        </p:nvSpPr>
        <p:spPr bwMode="auto">
          <a:xfrm>
            <a:off x="563563" y="5638800"/>
            <a:ext cx="80899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0"/>
              <a:t>It is also possible to account for conductor loss by using a impedance boundary condition on the patch, but using an effective loss tangent is a simpler approach (no need to modify the code – simply increase the loss tangent to account for conductor loss).</a:t>
            </a:r>
          </a:p>
        </p:txBody>
      </p:sp>
      <p:sp>
        <p:nvSpPr>
          <p:cNvPr id="24589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fld id="{38ABB614-69D1-4B13-8231-9A1E437868C9}" type="slidenum">
              <a:rPr lang="en-US" smtClean="0"/>
              <a:pPr/>
              <a:t>26</a:t>
            </a:fld>
            <a:endParaRPr lang="en-US" smtClean="0"/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2640013" y="4822825"/>
          <a:ext cx="1270000" cy="431800"/>
        </p:xfrm>
        <a:graphic>
          <a:graphicData uri="http://schemas.openxmlformats.org/presentationml/2006/ole">
            <p:oleObj spid="_x0000_s24579" name="Equation" r:id="rId4" imgW="672840" imgH="228600" progId="Equation.DSMT4">
              <p:embed/>
            </p:oleObj>
          </a:graphicData>
        </a:graphic>
      </p:graphicFrame>
      <p:graphicFrame>
        <p:nvGraphicFramePr>
          <p:cNvPr id="24580" name="Object 6"/>
          <p:cNvGraphicFramePr>
            <a:graphicFrameLocks noChangeAspect="1"/>
          </p:cNvGraphicFramePr>
          <p:nvPr/>
        </p:nvGraphicFramePr>
        <p:xfrm>
          <a:off x="4325938" y="4603750"/>
          <a:ext cx="2247900" cy="827088"/>
        </p:xfrm>
        <a:graphic>
          <a:graphicData uri="http://schemas.openxmlformats.org/presentationml/2006/ole">
            <p:oleObj spid="_x0000_s24580" name="Equation" r:id="rId5" imgW="1320480" imgH="482400" progId="Equation.DSMT4">
              <p:embed/>
            </p:oleObj>
          </a:graphicData>
        </a:graphic>
      </p:graphicFrame>
      <p:sp>
        <p:nvSpPr>
          <p:cNvPr id="24590" name="Rectangle 9"/>
          <p:cNvSpPr>
            <a:spLocks noChangeArrowheads="1"/>
          </p:cNvSpPr>
          <p:nvPr/>
        </p:nvSpPr>
        <p:spPr bwMode="auto">
          <a:xfrm>
            <a:off x="1805200" y="4323734"/>
            <a:ext cx="1055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24581" name="Object 29"/>
          <p:cNvGraphicFramePr>
            <a:graphicFrameLocks noChangeAspect="1"/>
          </p:cNvGraphicFramePr>
          <p:nvPr/>
        </p:nvGraphicFramePr>
        <p:xfrm>
          <a:off x="5953908" y="3379811"/>
          <a:ext cx="2587625" cy="525463"/>
        </p:xfrm>
        <a:graphic>
          <a:graphicData uri="http://schemas.openxmlformats.org/presentationml/2006/ole">
            <p:oleObj spid="_x0000_s24581" name="Equation" r:id="rId6" imgW="1371600" imgH="279360" progId="Equation.DSMT4">
              <p:embed/>
            </p:oleObj>
          </a:graphicData>
        </a:graphic>
      </p:graphicFrame>
      <p:sp>
        <p:nvSpPr>
          <p:cNvPr id="16" name="Right Arrow 15"/>
          <p:cNvSpPr/>
          <p:nvPr/>
        </p:nvSpPr>
        <p:spPr bwMode="auto">
          <a:xfrm>
            <a:off x="5049672" y="3507474"/>
            <a:ext cx="395785" cy="245660"/>
          </a:xfrm>
          <a:prstGeom prst="rightArrow">
            <a:avLst/>
          </a:prstGeom>
          <a:solidFill>
            <a:srgbClr val="66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28713" y="212725"/>
            <a:ext cx="7500937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Spectral Domain Method (cont.)</a:t>
            </a:r>
          </a:p>
        </p:txBody>
      </p:sp>
      <p:sp>
        <p:nvSpPr>
          <p:cNvPr id="2561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1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1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1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602" name="Object 22"/>
          <p:cNvGraphicFramePr>
            <a:graphicFrameLocks noChangeAspect="1"/>
          </p:cNvGraphicFramePr>
          <p:nvPr/>
        </p:nvGraphicFramePr>
        <p:xfrm>
          <a:off x="884238" y="1550988"/>
          <a:ext cx="1154112" cy="493712"/>
        </p:xfrm>
        <a:graphic>
          <a:graphicData uri="http://schemas.openxmlformats.org/presentationml/2006/ole">
            <p:oleObj spid="_x0000_s25602" name="Equation" r:id="rId3" imgW="558720" imgH="241200" progId="Equation.DSMT4">
              <p:embed/>
            </p:oleObj>
          </a:graphicData>
        </a:graphic>
      </p:graphicFrame>
      <p:grpSp>
        <p:nvGrpSpPr>
          <p:cNvPr id="25618" name="Group 33"/>
          <p:cNvGrpSpPr>
            <a:grpSpLocks/>
          </p:cNvGrpSpPr>
          <p:nvPr/>
        </p:nvGrpSpPr>
        <p:grpSpPr bwMode="auto">
          <a:xfrm>
            <a:off x="2324100" y="1052513"/>
            <a:ext cx="4132263" cy="2968625"/>
            <a:chOff x="2324100" y="1051878"/>
            <a:chExt cx="4132263" cy="2969260"/>
          </a:xfrm>
        </p:grpSpPr>
        <p:sp>
          <p:nvSpPr>
            <p:cNvPr id="25621" name="Line 7"/>
            <p:cNvSpPr>
              <a:spLocks noChangeShapeType="1"/>
            </p:cNvSpPr>
            <p:nvPr/>
          </p:nvSpPr>
          <p:spPr bwMode="auto">
            <a:xfrm>
              <a:off x="3687763" y="1143000"/>
              <a:ext cx="0" cy="2705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2" name="Line 8"/>
            <p:cNvSpPr>
              <a:spLocks noChangeShapeType="1"/>
            </p:cNvSpPr>
            <p:nvPr/>
          </p:nvSpPr>
          <p:spPr bwMode="auto">
            <a:xfrm>
              <a:off x="5351463" y="1143000"/>
              <a:ext cx="0" cy="2705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3" name="Oval 9"/>
            <p:cNvSpPr>
              <a:spLocks noChangeArrowheads="1"/>
            </p:cNvSpPr>
            <p:nvPr/>
          </p:nvSpPr>
          <p:spPr bwMode="auto">
            <a:xfrm>
              <a:off x="3624263" y="2344738"/>
              <a:ext cx="114300" cy="11430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4" name="Oval 10"/>
            <p:cNvSpPr>
              <a:spLocks noChangeArrowheads="1"/>
            </p:cNvSpPr>
            <p:nvPr/>
          </p:nvSpPr>
          <p:spPr bwMode="auto">
            <a:xfrm>
              <a:off x="5300663" y="2347913"/>
              <a:ext cx="114300" cy="11430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5" name="Line 11"/>
            <p:cNvSpPr>
              <a:spLocks noChangeShapeType="1"/>
            </p:cNvSpPr>
            <p:nvPr/>
          </p:nvSpPr>
          <p:spPr bwMode="auto">
            <a:xfrm flipH="1">
              <a:off x="4818063" y="2413000"/>
              <a:ext cx="533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6" name="Line 12"/>
            <p:cNvSpPr>
              <a:spLocks noChangeShapeType="1"/>
            </p:cNvSpPr>
            <p:nvPr/>
          </p:nvSpPr>
          <p:spPr bwMode="auto">
            <a:xfrm flipH="1">
              <a:off x="3675063" y="2413000"/>
              <a:ext cx="6731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7" name="Oval 13"/>
            <p:cNvSpPr>
              <a:spLocks noChangeArrowheads="1"/>
            </p:cNvSpPr>
            <p:nvPr/>
          </p:nvSpPr>
          <p:spPr bwMode="auto">
            <a:xfrm>
              <a:off x="4322763" y="2171700"/>
              <a:ext cx="482600" cy="4699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5628" name="Line 14"/>
            <p:cNvSpPr>
              <a:spLocks noChangeShapeType="1"/>
            </p:cNvSpPr>
            <p:nvPr/>
          </p:nvSpPr>
          <p:spPr bwMode="auto">
            <a:xfrm flipH="1" flipV="1">
              <a:off x="4361180" y="2413000"/>
              <a:ext cx="376238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5604" name="Object 15"/>
            <p:cNvGraphicFramePr>
              <a:graphicFrameLocks noChangeAspect="1"/>
            </p:cNvGraphicFramePr>
            <p:nvPr/>
          </p:nvGraphicFramePr>
          <p:xfrm>
            <a:off x="4204970" y="1051878"/>
            <a:ext cx="650875" cy="531812"/>
          </p:xfrm>
          <a:graphic>
            <a:graphicData uri="http://schemas.openxmlformats.org/presentationml/2006/ole">
              <p:oleObj spid="_x0000_s25604" name="Equation" r:id="rId4" imgW="291960" imgH="241200" progId="Equation.DSMT4">
                <p:embed/>
              </p:oleObj>
            </a:graphicData>
          </a:graphic>
        </p:graphicFrame>
        <p:graphicFrame>
          <p:nvGraphicFramePr>
            <p:cNvPr id="25605" name="Object 16"/>
            <p:cNvGraphicFramePr>
              <a:graphicFrameLocks noChangeAspect="1"/>
            </p:cNvGraphicFramePr>
            <p:nvPr/>
          </p:nvGraphicFramePr>
          <p:xfrm>
            <a:off x="4225290" y="3169920"/>
            <a:ext cx="649288" cy="531813"/>
          </p:xfrm>
          <a:graphic>
            <a:graphicData uri="http://schemas.openxmlformats.org/presentationml/2006/ole">
              <p:oleObj spid="_x0000_s25605" name="Equation" r:id="rId5" imgW="291960" imgH="241200" progId="Equation.DSMT4">
                <p:embed/>
              </p:oleObj>
            </a:graphicData>
          </a:graphic>
        </p:graphicFrame>
        <p:graphicFrame>
          <p:nvGraphicFramePr>
            <p:cNvPr id="25606" name="Object 17"/>
            <p:cNvGraphicFramePr>
              <a:graphicFrameLocks noChangeAspect="1"/>
            </p:cNvGraphicFramePr>
            <p:nvPr/>
          </p:nvGraphicFramePr>
          <p:xfrm>
            <a:off x="4100513" y="1803400"/>
            <a:ext cx="919162" cy="455613"/>
          </p:xfrm>
          <a:graphic>
            <a:graphicData uri="http://schemas.openxmlformats.org/presentationml/2006/ole">
              <p:oleObj spid="_x0000_s25606" name="Equation" r:id="rId6" imgW="482400" imgH="241200" progId="Equation.DSMT4">
                <p:embed/>
              </p:oleObj>
            </a:graphicData>
          </a:graphic>
        </p:graphicFrame>
        <p:sp>
          <p:nvSpPr>
            <p:cNvPr id="25629" name="Line 18"/>
            <p:cNvSpPr>
              <a:spLocks noChangeShapeType="1"/>
            </p:cNvSpPr>
            <p:nvPr/>
          </p:nvSpPr>
          <p:spPr bwMode="auto">
            <a:xfrm flipH="1">
              <a:off x="3681413" y="3836988"/>
              <a:ext cx="16525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0" name="Line 19"/>
            <p:cNvSpPr>
              <a:spLocks noChangeShapeType="1"/>
            </p:cNvSpPr>
            <p:nvPr/>
          </p:nvSpPr>
          <p:spPr bwMode="auto">
            <a:xfrm>
              <a:off x="5602288" y="2411413"/>
              <a:ext cx="3317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1" name="Line 20"/>
            <p:cNvSpPr>
              <a:spLocks noChangeShapeType="1"/>
            </p:cNvSpPr>
            <p:nvPr/>
          </p:nvSpPr>
          <p:spPr bwMode="auto">
            <a:xfrm flipV="1">
              <a:off x="5788025" y="1920875"/>
              <a:ext cx="0" cy="450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5607" name="Object 21"/>
            <p:cNvGraphicFramePr>
              <a:graphicFrameLocks noChangeAspect="1"/>
            </p:cNvGraphicFramePr>
            <p:nvPr/>
          </p:nvGraphicFramePr>
          <p:xfrm>
            <a:off x="5795963" y="1587500"/>
            <a:ext cx="280987" cy="280988"/>
          </p:xfrm>
          <a:graphic>
            <a:graphicData uri="http://schemas.openxmlformats.org/presentationml/2006/ole">
              <p:oleObj spid="_x0000_s25607" name="Equation" r:id="rId7" imgW="126720" imgH="126720" progId="Equation.DSMT4">
                <p:embed/>
              </p:oleObj>
            </a:graphicData>
          </a:graphic>
        </p:graphicFrame>
        <p:graphicFrame>
          <p:nvGraphicFramePr>
            <p:cNvPr id="25608" name="Object 23"/>
            <p:cNvGraphicFramePr>
              <a:graphicFrameLocks noChangeAspect="1"/>
            </p:cNvGraphicFramePr>
            <p:nvPr/>
          </p:nvGraphicFramePr>
          <p:xfrm>
            <a:off x="3800475" y="2643188"/>
            <a:ext cx="573088" cy="350837"/>
          </p:xfrm>
          <a:graphic>
            <a:graphicData uri="http://schemas.openxmlformats.org/presentationml/2006/ole">
              <p:oleObj spid="_x0000_s25608" name="Equation" r:id="rId8" imgW="330120" imgH="203040" progId="Equation.DSMT4">
                <p:embed/>
              </p:oleObj>
            </a:graphicData>
          </a:graphic>
        </p:graphicFrame>
        <p:graphicFrame>
          <p:nvGraphicFramePr>
            <p:cNvPr id="25609" name="Object 24"/>
            <p:cNvGraphicFramePr>
              <a:graphicFrameLocks noChangeAspect="1"/>
            </p:cNvGraphicFramePr>
            <p:nvPr/>
          </p:nvGraphicFramePr>
          <p:xfrm>
            <a:off x="5473700" y="3629025"/>
            <a:ext cx="982663" cy="392113"/>
          </p:xfrm>
          <a:graphic>
            <a:graphicData uri="http://schemas.openxmlformats.org/presentationml/2006/ole">
              <p:oleObj spid="_x0000_s25609" name="Equation" r:id="rId9" imgW="444240" imgH="177480" progId="Equation.DSMT4">
                <p:embed/>
              </p:oleObj>
            </a:graphicData>
          </a:graphic>
        </p:graphicFrame>
        <p:graphicFrame>
          <p:nvGraphicFramePr>
            <p:cNvPr id="25610" name="Object 25"/>
            <p:cNvGraphicFramePr>
              <a:graphicFrameLocks noChangeAspect="1"/>
            </p:cNvGraphicFramePr>
            <p:nvPr/>
          </p:nvGraphicFramePr>
          <p:xfrm>
            <a:off x="2324100" y="3470593"/>
            <a:ext cx="1144588" cy="500062"/>
          </p:xfrm>
          <a:graphic>
            <a:graphicData uri="http://schemas.openxmlformats.org/presentationml/2006/ole">
              <p:oleObj spid="_x0000_s25610" name="Equation" r:id="rId10" imgW="545760" imgH="241200" progId="Equation.DSMT4">
                <p:embed/>
              </p:oleObj>
            </a:graphicData>
          </a:graphic>
        </p:graphicFrame>
        <p:sp>
          <p:nvSpPr>
            <p:cNvPr id="25632" name="Line 26"/>
            <p:cNvSpPr>
              <a:spLocks noChangeShapeType="1"/>
            </p:cNvSpPr>
            <p:nvPr/>
          </p:nvSpPr>
          <p:spPr bwMode="auto">
            <a:xfrm flipH="1" flipV="1">
              <a:off x="3687762" y="3545204"/>
              <a:ext cx="317" cy="295275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5611" name="Object 27"/>
            <p:cNvGraphicFramePr>
              <a:graphicFrameLocks noChangeAspect="1"/>
            </p:cNvGraphicFramePr>
            <p:nvPr/>
          </p:nvGraphicFramePr>
          <p:xfrm>
            <a:off x="3732213" y="1839913"/>
            <a:ext cx="309562" cy="309562"/>
          </p:xfrm>
          <a:graphic>
            <a:graphicData uri="http://schemas.openxmlformats.org/presentationml/2006/ole">
              <p:oleObj spid="_x0000_s25611" name="Equation" r:id="rId11" imgW="139680" imgH="139680" progId="Equation.DSMT4">
                <p:embed/>
              </p:oleObj>
            </a:graphicData>
          </a:graphic>
        </p:graphicFrame>
        <p:graphicFrame>
          <p:nvGraphicFramePr>
            <p:cNvPr id="25612" name="Object 28"/>
            <p:cNvGraphicFramePr>
              <a:graphicFrameLocks noChangeAspect="1"/>
            </p:cNvGraphicFramePr>
            <p:nvPr/>
          </p:nvGraphicFramePr>
          <p:xfrm>
            <a:off x="5065713" y="1906588"/>
            <a:ext cx="282575" cy="225425"/>
          </p:xfrm>
          <a:graphic>
            <a:graphicData uri="http://schemas.openxmlformats.org/presentationml/2006/ole">
              <p:oleObj spid="_x0000_s25612" name="Equation" r:id="rId12" imgW="126720" imgH="101520" progId="Equation.DSMT4">
                <p:embed/>
              </p:oleObj>
            </a:graphicData>
          </a:graphic>
        </p:graphicFrame>
      </p:grpSp>
      <p:graphicFrame>
        <p:nvGraphicFramePr>
          <p:cNvPr id="25603" name="Object 29"/>
          <p:cNvGraphicFramePr>
            <a:graphicFrameLocks noChangeAspect="1"/>
          </p:cNvGraphicFramePr>
          <p:nvPr/>
        </p:nvGraphicFramePr>
        <p:xfrm>
          <a:off x="3028950" y="4508500"/>
          <a:ext cx="3433763" cy="1955800"/>
        </p:xfrm>
        <a:graphic>
          <a:graphicData uri="http://schemas.openxmlformats.org/presentationml/2006/ole">
            <p:oleObj spid="_x0000_s25603" name="Equation" r:id="rId13" imgW="1942920" imgH="1104840" progId="Equation.DSMT4">
              <p:embed/>
            </p:oleObj>
          </a:graphicData>
        </a:graphic>
      </p:graphicFrame>
      <p:sp>
        <p:nvSpPr>
          <p:cNvPr id="25619" name="TextBox 30"/>
          <p:cNvSpPr txBox="1">
            <a:spLocks noChangeArrowheads="1"/>
          </p:cNvSpPr>
          <p:nvPr/>
        </p:nvSpPr>
        <p:spPr bwMode="auto">
          <a:xfrm>
            <a:off x="330200" y="903288"/>
            <a:ext cx="27209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/>
              <a:t>We now calculate the needed current function</a:t>
            </a:r>
          </a:p>
        </p:txBody>
      </p:sp>
      <p:sp>
        <p:nvSpPr>
          <p:cNvPr id="25620" name="Slide Number Placeholder 3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fld id="{41182A9A-7E33-44DC-927F-8F2E227F74DD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42975" y="212725"/>
            <a:ext cx="7586663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Spectral Domain Method (cont.)</a:t>
            </a:r>
          </a:p>
        </p:txBody>
      </p:sp>
      <p:sp>
        <p:nvSpPr>
          <p:cNvPr id="2663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6626" name="Object 7"/>
          <p:cNvGraphicFramePr>
            <a:graphicFrameLocks noChangeAspect="1"/>
          </p:cNvGraphicFramePr>
          <p:nvPr/>
        </p:nvGraphicFramePr>
        <p:xfrm>
          <a:off x="3341688" y="3886200"/>
          <a:ext cx="2436812" cy="898525"/>
        </p:xfrm>
        <a:graphic>
          <a:graphicData uri="http://schemas.openxmlformats.org/presentationml/2006/ole">
            <p:oleObj spid="_x0000_s26626" name="Equation" r:id="rId3" imgW="1231560" imgH="457200" progId="Equation.DSMT4">
              <p:embed/>
            </p:oleObj>
          </a:graphicData>
        </a:graphic>
      </p:graphicFrame>
      <p:graphicFrame>
        <p:nvGraphicFramePr>
          <p:cNvPr id="26627" name="Object 8"/>
          <p:cNvGraphicFramePr>
            <a:graphicFrameLocks noChangeAspect="1"/>
          </p:cNvGraphicFramePr>
          <p:nvPr/>
        </p:nvGraphicFramePr>
        <p:xfrm>
          <a:off x="3216275" y="4921250"/>
          <a:ext cx="2706688" cy="533400"/>
        </p:xfrm>
        <a:graphic>
          <a:graphicData uri="http://schemas.openxmlformats.org/presentationml/2006/ole">
            <p:oleObj spid="_x0000_s26627" name="Equation" r:id="rId4" imgW="1371600" imgH="266400" progId="Equation.DSMT4">
              <p:embed/>
            </p:oleObj>
          </a:graphicData>
        </a:graphic>
      </p:graphicFrame>
      <p:graphicFrame>
        <p:nvGraphicFramePr>
          <p:cNvPr id="26628" name="Object 9"/>
          <p:cNvGraphicFramePr>
            <a:graphicFrameLocks noChangeAspect="1"/>
          </p:cNvGraphicFramePr>
          <p:nvPr/>
        </p:nvGraphicFramePr>
        <p:xfrm>
          <a:off x="2447925" y="5821363"/>
          <a:ext cx="4327525" cy="755650"/>
        </p:xfrm>
        <a:graphic>
          <a:graphicData uri="http://schemas.openxmlformats.org/presentationml/2006/ole">
            <p:oleObj spid="_x0000_s26628" name="Equation" r:id="rId5" imgW="2234880" imgH="393480" progId="Equation.DSMT4">
              <p:embed/>
            </p:oleObj>
          </a:graphicData>
        </a:graphic>
      </p:graphicFrame>
      <p:sp>
        <p:nvSpPr>
          <p:cNvPr id="26640" name="Line 10"/>
          <p:cNvSpPr>
            <a:spLocks noChangeShapeType="1"/>
          </p:cNvSpPr>
          <p:nvPr/>
        </p:nvSpPr>
        <p:spPr bwMode="auto">
          <a:xfrm>
            <a:off x="3687763" y="914400"/>
            <a:ext cx="0" cy="2705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1" name="Line 11"/>
          <p:cNvSpPr>
            <a:spLocks noChangeShapeType="1"/>
          </p:cNvSpPr>
          <p:nvPr/>
        </p:nvSpPr>
        <p:spPr bwMode="auto">
          <a:xfrm>
            <a:off x="5351463" y="914400"/>
            <a:ext cx="0" cy="2705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2" name="Oval 12"/>
          <p:cNvSpPr>
            <a:spLocks noChangeArrowheads="1"/>
          </p:cNvSpPr>
          <p:nvPr/>
        </p:nvSpPr>
        <p:spPr bwMode="auto">
          <a:xfrm>
            <a:off x="3624263" y="2216150"/>
            <a:ext cx="114300" cy="114300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3" name="Oval 13"/>
          <p:cNvSpPr>
            <a:spLocks noChangeArrowheads="1"/>
          </p:cNvSpPr>
          <p:nvPr/>
        </p:nvSpPr>
        <p:spPr bwMode="auto">
          <a:xfrm>
            <a:off x="5300663" y="2205038"/>
            <a:ext cx="114300" cy="114300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6629" name="Object 14"/>
          <p:cNvGraphicFramePr>
            <a:graphicFrameLocks noChangeAspect="1"/>
          </p:cNvGraphicFramePr>
          <p:nvPr/>
        </p:nvGraphicFramePr>
        <p:xfrm>
          <a:off x="5530850" y="1728788"/>
          <a:ext cx="649288" cy="560387"/>
        </p:xfrm>
        <a:graphic>
          <a:graphicData uri="http://schemas.openxmlformats.org/presentationml/2006/ole">
            <p:oleObj spid="_x0000_s26629" name="Equation" r:id="rId6" imgW="291960" imgH="253800" progId="Equation.DSMT4">
              <p:embed/>
            </p:oleObj>
          </a:graphicData>
        </a:graphic>
      </p:graphicFrame>
      <p:graphicFrame>
        <p:nvGraphicFramePr>
          <p:cNvPr id="26630" name="Object 15"/>
          <p:cNvGraphicFramePr>
            <a:graphicFrameLocks noChangeAspect="1"/>
          </p:cNvGraphicFramePr>
          <p:nvPr/>
        </p:nvGraphicFramePr>
        <p:xfrm>
          <a:off x="4100513" y="1943100"/>
          <a:ext cx="919162" cy="455613"/>
        </p:xfrm>
        <a:graphic>
          <a:graphicData uri="http://schemas.openxmlformats.org/presentationml/2006/ole">
            <p:oleObj spid="_x0000_s26630" name="Equation" r:id="rId7" imgW="482400" imgH="241200" progId="Equation.DSMT4">
              <p:embed/>
            </p:oleObj>
          </a:graphicData>
        </a:graphic>
      </p:graphicFrame>
      <p:sp>
        <p:nvSpPr>
          <p:cNvPr id="26644" name="Line 16"/>
          <p:cNvSpPr>
            <a:spLocks noChangeShapeType="1"/>
          </p:cNvSpPr>
          <p:nvPr/>
        </p:nvSpPr>
        <p:spPr bwMode="auto">
          <a:xfrm flipH="1">
            <a:off x="3681413" y="360838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5" name="Line 17"/>
          <p:cNvSpPr>
            <a:spLocks noChangeShapeType="1"/>
          </p:cNvSpPr>
          <p:nvPr/>
        </p:nvSpPr>
        <p:spPr bwMode="auto">
          <a:xfrm>
            <a:off x="6834188" y="2182813"/>
            <a:ext cx="331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6" name="Line 18"/>
          <p:cNvSpPr>
            <a:spLocks noChangeShapeType="1"/>
          </p:cNvSpPr>
          <p:nvPr/>
        </p:nvSpPr>
        <p:spPr bwMode="auto">
          <a:xfrm flipV="1">
            <a:off x="6989763" y="1692275"/>
            <a:ext cx="0" cy="450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6631" name="Object 19"/>
          <p:cNvGraphicFramePr>
            <a:graphicFrameLocks noChangeAspect="1"/>
          </p:cNvGraphicFramePr>
          <p:nvPr/>
        </p:nvGraphicFramePr>
        <p:xfrm>
          <a:off x="6997700" y="1358900"/>
          <a:ext cx="280988" cy="280988"/>
        </p:xfrm>
        <a:graphic>
          <a:graphicData uri="http://schemas.openxmlformats.org/presentationml/2006/ole">
            <p:oleObj spid="_x0000_s26631" name="Equation" r:id="rId8" imgW="126720" imgH="126720" progId="Equation.DSMT4">
              <p:embed/>
            </p:oleObj>
          </a:graphicData>
        </a:graphic>
      </p:graphicFrame>
      <p:graphicFrame>
        <p:nvGraphicFramePr>
          <p:cNvPr id="26632" name="Object 20"/>
          <p:cNvGraphicFramePr>
            <a:graphicFrameLocks noChangeAspect="1"/>
          </p:cNvGraphicFramePr>
          <p:nvPr/>
        </p:nvGraphicFramePr>
        <p:xfrm>
          <a:off x="2293938" y="2243138"/>
          <a:ext cx="1092200" cy="500062"/>
        </p:xfrm>
        <a:graphic>
          <a:graphicData uri="http://schemas.openxmlformats.org/presentationml/2006/ole">
            <p:oleObj spid="_x0000_s26632" name="Equation" r:id="rId9" imgW="520560" imgH="241200" progId="Equation.DSMT4">
              <p:embed/>
            </p:oleObj>
          </a:graphicData>
        </a:graphic>
      </p:graphicFrame>
      <p:sp>
        <p:nvSpPr>
          <p:cNvPr id="26647" name="Line 21"/>
          <p:cNvSpPr>
            <a:spLocks noChangeShapeType="1"/>
          </p:cNvSpPr>
          <p:nvPr/>
        </p:nvSpPr>
        <p:spPr bwMode="auto">
          <a:xfrm flipH="1" flipV="1">
            <a:off x="3687763" y="2354263"/>
            <a:ext cx="0" cy="3683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6633" name="Object 22"/>
          <p:cNvGraphicFramePr>
            <a:graphicFrameLocks noChangeAspect="1"/>
          </p:cNvGraphicFramePr>
          <p:nvPr/>
        </p:nvGraphicFramePr>
        <p:xfrm>
          <a:off x="3732213" y="1979613"/>
          <a:ext cx="309562" cy="309562"/>
        </p:xfrm>
        <a:graphic>
          <a:graphicData uri="http://schemas.openxmlformats.org/presentationml/2006/ole">
            <p:oleObj spid="_x0000_s26633" name="Equation" r:id="rId10" imgW="139680" imgH="139680" progId="Equation.DSMT4">
              <p:embed/>
            </p:oleObj>
          </a:graphicData>
        </a:graphic>
      </p:graphicFrame>
      <p:graphicFrame>
        <p:nvGraphicFramePr>
          <p:cNvPr id="26634" name="Object 23"/>
          <p:cNvGraphicFramePr>
            <a:graphicFrameLocks noChangeAspect="1"/>
          </p:cNvGraphicFramePr>
          <p:nvPr/>
        </p:nvGraphicFramePr>
        <p:xfrm>
          <a:off x="5065713" y="2046288"/>
          <a:ext cx="282575" cy="225425"/>
        </p:xfrm>
        <a:graphic>
          <a:graphicData uri="http://schemas.openxmlformats.org/presentationml/2006/ole">
            <p:oleObj spid="_x0000_s26634" name="Equation" r:id="rId11" imgW="126720" imgH="101520" progId="Equation.DSMT4">
              <p:embed/>
            </p:oleObj>
          </a:graphicData>
        </a:graphic>
      </p:graphicFrame>
      <p:sp>
        <p:nvSpPr>
          <p:cNvPr id="26648" name="AutoShape 24"/>
          <p:cNvSpPr>
            <a:spLocks noChangeArrowheads="1"/>
          </p:cNvSpPr>
          <p:nvPr/>
        </p:nvSpPr>
        <p:spPr bwMode="auto">
          <a:xfrm>
            <a:off x="5538788" y="2344738"/>
            <a:ext cx="254000" cy="342900"/>
          </a:xfrm>
          <a:prstGeom prst="downArrow">
            <a:avLst>
              <a:gd name="adj1" fmla="val 50000"/>
              <a:gd name="adj2" fmla="val 3375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2022475" y="5421313"/>
            <a:ext cx="452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so</a:t>
            </a:r>
          </a:p>
        </p:txBody>
      </p:sp>
      <p:sp>
        <p:nvSpPr>
          <p:cNvPr id="26650" name="Slide Number Placeholder 2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fld id="{D9CDFDC6-D1AF-4282-B185-8E892E78FDC1}" type="slidenum">
              <a:rPr lang="en-US" smtClean="0"/>
              <a:pPr/>
              <a:t>28</a:t>
            </a:fld>
            <a:endParaRPr lang="en-US" smtClean="0"/>
          </a:p>
        </p:txBody>
      </p:sp>
      <p:graphicFrame>
        <p:nvGraphicFramePr>
          <p:cNvPr id="26635" name="Object 29"/>
          <p:cNvGraphicFramePr>
            <a:graphicFrameLocks noChangeAspect="1"/>
          </p:cNvGraphicFramePr>
          <p:nvPr/>
        </p:nvGraphicFramePr>
        <p:xfrm>
          <a:off x="6846912" y="3184998"/>
          <a:ext cx="1638300" cy="696913"/>
        </p:xfrm>
        <a:graphic>
          <a:graphicData uri="http://schemas.openxmlformats.org/presentationml/2006/ole">
            <p:oleObj spid="_x0000_s26635" name="Equation" r:id="rId12" imgW="927000" imgH="393480" progId="Equation.DSMT4">
              <p:embed/>
            </p:oleObj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6701050" y="2756848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00FF"/>
                </a:solidFill>
              </a:rPr>
              <a:t>From last slide:</a:t>
            </a:r>
            <a:endParaRPr lang="en-US" b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9938" y="209550"/>
            <a:ext cx="7529512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Spectral Domain Method (cont.)</a:t>
            </a:r>
          </a:p>
        </p:txBody>
      </p:sp>
      <p:sp>
        <p:nvSpPr>
          <p:cNvPr id="2765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9" name="Rectangle 7"/>
          <p:cNvSpPr>
            <a:spLocks noChangeArrowheads="1"/>
          </p:cNvSpPr>
          <p:nvPr/>
        </p:nvSpPr>
        <p:spPr bwMode="auto">
          <a:xfrm>
            <a:off x="1116013" y="1017588"/>
            <a:ext cx="74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Also,</a:t>
            </a:r>
          </a:p>
        </p:txBody>
      </p:sp>
      <p:graphicFrame>
        <p:nvGraphicFramePr>
          <p:cNvPr id="27650" name="Object 8"/>
          <p:cNvGraphicFramePr>
            <a:graphicFrameLocks noChangeAspect="1"/>
          </p:cNvGraphicFramePr>
          <p:nvPr/>
        </p:nvGraphicFramePr>
        <p:xfrm>
          <a:off x="2449513" y="2508250"/>
          <a:ext cx="3617912" cy="509588"/>
        </p:xfrm>
        <a:graphic>
          <a:graphicData uri="http://schemas.openxmlformats.org/presentationml/2006/ole">
            <p:oleObj spid="_x0000_s27650" name="Equation" r:id="rId3" imgW="1777680" imgH="253800" progId="Equation.DSMT4">
              <p:embed/>
            </p:oleObj>
          </a:graphicData>
        </a:graphic>
      </p:graphicFrame>
      <p:sp>
        <p:nvSpPr>
          <p:cNvPr id="27660" name="Rectangle 9"/>
          <p:cNvSpPr>
            <a:spLocks noChangeArrowheads="1"/>
          </p:cNvSpPr>
          <p:nvPr/>
        </p:nvSpPr>
        <p:spPr bwMode="auto">
          <a:xfrm>
            <a:off x="1562100" y="2268538"/>
            <a:ext cx="4556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so</a:t>
            </a:r>
          </a:p>
        </p:txBody>
      </p:sp>
      <p:graphicFrame>
        <p:nvGraphicFramePr>
          <p:cNvPr id="27651" name="Object 10"/>
          <p:cNvGraphicFramePr>
            <a:graphicFrameLocks noChangeAspect="1"/>
          </p:cNvGraphicFramePr>
          <p:nvPr/>
        </p:nvGraphicFramePr>
        <p:xfrm>
          <a:off x="1922463" y="3644900"/>
          <a:ext cx="5753100" cy="1346200"/>
        </p:xfrm>
        <a:graphic>
          <a:graphicData uri="http://schemas.openxmlformats.org/presentationml/2006/ole">
            <p:oleObj spid="_x0000_s27651" name="Equation" r:id="rId4" imgW="2984400" imgH="711000" progId="Equation.DSMT4">
              <p:embed/>
            </p:oleObj>
          </a:graphicData>
        </a:graphic>
      </p:graphicFrame>
      <p:sp>
        <p:nvSpPr>
          <p:cNvPr id="27661" name="Rectangle 11"/>
          <p:cNvSpPr>
            <a:spLocks noChangeArrowheads="1"/>
          </p:cNvSpPr>
          <p:nvPr/>
        </p:nvSpPr>
        <p:spPr bwMode="auto">
          <a:xfrm>
            <a:off x="785813" y="4554538"/>
            <a:ext cx="919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27652" name="Object 12"/>
          <p:cNvGraphicFramePr>
            <a:graphicFrameLocks noChangeAspect="1"/>
          </p:cNvGraphicFramePr>
          <p:nvPr/>
        </p:nvGraphicFramePr>
        <p:xfrm>
          <a:off x="1116013" y="5292725"/>
          <a:ext cx="7175500" cy="927100"/>
        </p:xfrm>
        <a:graphic>
          <a:graphicData uri="http://schemas.openxmlformats.org/presentationml/2006/ole">
            <p:oleObj spid="_x0000_s27652" name="Equation" r:id="rId5" imgW="3962160" imgH="507960" progId="Equation.DSMT4">
              <p:embed/>
            </p:oleObj>
          </a:graphicData>
        </a:graphic>
      </p:graphicFrame>
      <p:sp>
        <p:nvSpPr>
          <p:cNvPr id="27662" name="Slide Number Placeholder 1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fld id="{33E9998D-EE48-476F-99ED-E46EADC4CE56}" type="slidenum">
              <a:rPr lang="en-US" smtClean="0"/>
              <a:pPr/>
              <a:t>29</a:t>
            </a:fld>
            <a:endParaRPr lang="en-US" smtClean="0"/>
          </a:p>
        </p:txBody>
      </p:sp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1798638" y="1484313"/>
          <a:ext cx="6108700" cy="604837"/>
        </p:xfrm>
        <a:graphic>
          <a:graphicData uri="http://schemas.openxmlformats.org/presentationml/2006/ole">
            <p:oleObj spid="_x0000_s27653" name="Equation" r:id="rId6" imgW="2781000" imgH="279360" progId="Equation.DSMT4">
              <p:embed/>
            </p:oleObj>
          </a:graphicData>
        </a:graphic>
      </p:graphicFrame>
      <p:sp>
        <p:nvSpPr>
          <p:cNvPr id="27663" name="Rectangle 9"/>
          <p:cNvSpPr>
            <a:spLocks noChangeArrowheads="1"/>
          </p:cNvSpPr>
          <p:nvPr/>
        </p:nvSpPr>
        <p:spPr bwMode="auto">
          <a:xfrm>
            <a:off x="800100" y="3173413"/>
            <a:ext cx="1736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And therefore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3188" y="195263"/>
            <a:ext cx="6056312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Spectral Domain Method</a:t>
            </a:r>
          </a:p>
        </p:txBody>
      </p:sp>
      <p:sp>
        <p:nvSpPr>
          <p:cNvPr id="104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4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4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4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1044" name="Group 35"/>
          <p:cNvGrpSpPr>
            <a:grpSpLocks/>
          </p:cNvGrpSpPr>
          <p:nvPr/>
        </p:nvGrpSpPr>
        <p:grpSpPr bwMode="auto">
          <a:xfrm>
            <a:off x="1370013" y="869950"/>
            <a:ext cx="6935787" cy="2592388"/>
            <a:chOff x="863" y="603"/>
            <a:chExt cx="4369" cy="1633"/>
          </a:xfrm>
        </p:grpSpPr>
        <p:sp>
          <p:nvSpPr>
            <p:cNvPr id="1051" name="Rectangle 7"/>
            <p:cNvSpPr>
              <a:spLocks noChangeArrowheads="1"/>
            </p:cNvSpPr>
            <p:nvPr/>
          </p:nvSpPr>
          <p:spPr bwMode="auto">
            <a:xfrm>
              <a:off x="863" y="1377"/>
              <a:ext cx="3865" cy="506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30" name="Object 8"/>
            <p:cNvGraphicFramePr>
              <a:graphicFrameLocks noChangeAspect="1"/>
            </p:cNvGraphicFramePr>
            <p:nvPr/>
          </p:nvGraphicFramePr>
          <p:xfrm>
            <a:off x="5095" y="1307"/>
            <a:ext cx="137" cy="150"/>
          </p:xfrm>
          <a:graphic>
            <a:graphicData uri="http://schemas.openxmlformats.org/presentationml/2006/ole">
              <p:oleObj spid="_x0000_s1030" name="Equation" r:id="rId3" imgW="126720" imgH="139680" progId="Equation.DSMT4">
                <p:embed/>
              </p:oleObj>
            </a:graphicData>
          </a:graphic>
        </p:graphicFrame>
        <p:graphicFrame>
          <p:nvGraphicFramePr>
            <p:cNvPr id="1031" name="Object 9"/>
            <p:cNvGraphicFramePr>
              <a:graphicFrameLocks noChangeAspect="1"/>
            </p:cNvGraphicFramePr>
            <p:nvPr/>
          </p:nvGraphicFramePr>
          <p:xfrm>
            <a:off x="2728" y="603"/>
            <a:ext cx="134" cy="134"/>
          </p:xfrm>
          <a:graphic>
            <a:graphicData uri="http://schemas.openxmlformats.org/presentationml/2006/ole">
              <p:oleObj spid="_x0000_s1031" name="Equation" r:id="rId4" imgW="126720" imgH="126720" progId="Equation.DSMT4">
                <p:embed/>
              </p:oleObj>
            </a:graphicData>
          </a:graphic>
        </p:graphicFrame>
        <p:sp>
          <p:nvSpPr>
            <p:cNvPr id="1052" name="Line 10"/>
            <p:cNvSpPr>
              <a:spLocks noChangeShapeType="1"/>
            </p:cNvSpPr>
            <p:nvPr/>
          </p:nvSpPr>
          <p:spPr bwMode="auto">
            <a:xfrm>
              <a:off x="4772" y="1375"/>
              <a:ext cx="2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Line 11"/>
            <p:cNvSpPr>
              <a:spLocks noChangeShapeType="1"/>
            </p:cNvSpPr>
            <p:nvPr/>
          </p:nvSpPr>
          <p:spPr bwMode="auto">
            <a:xfrm flipV="1">
              <a:off x="2787" y="839"/>
              <a:ext cx="1" cy="3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2" name="Object 14"/>
            <p:cNvGraphicFramePr>
              <a:graphicFrameLocks noChangeAspect="1"/>
            </p:cNvGraphicFramePr>
            <p:nvPr/>
          </p:nvGraphicFramePr>
          <p:xfrm>
            <a:off x="3033" y="1026"/>
            <a:ext cx="203" cy="239"/>
          </p:xfrm>
          <a:graphic>
            <a:graphicData uri="http://schemas.openxmlformats.org/presentationml/2006/ole">
              <p:oleObj spid="_x0000_s1032" name="Equation" r:id="rId5" imgW="139680" imgH="164880" progId="Equation.DSMT4">
                <p:embed/>
              </p:oleObj>
            </a:graphicData>
          </a:graphic>
        </p:graphicFrame>
        <p:sp>
          <p:nvSpPr>
            <p:cNvPr id="1054" name="Line 15"/>
            <p:cNvSpPr>
              <a:spLocks noChangeShapeType="1"/>
            </p:cNvSpPr>
            <p:nvPr/>
          </p:nvSpPr>
          <p:spPr bwMode="auto">
            <a:xfrm>
              <a:off x="2389" y="1354"/>
              <a:ext cx="0" cy="52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3" name="Object 16"/>
            <p:cNvGraphicFramePr>
              <a:graphicFrameLocks noChangeAspect="1"/>
            </p:cNvGraphicFramePr>
            <p:nvPr/>
          </p:nvGraphicFramePr>
          <p:xfrm>
            <a:off x="2508" y="1490"/>
            <a:ext cx="562" cy="265"/>
          </p:xfrm>
          <a:graphic>
            <a:graphicData uri="http://schemas.openxmlformats.org/presentationml/2006/ole">
              <p:oleObj spid="_x0000_s1033" name="Equation" r:id="rId6" imgW="482400" imgH="228600" progId="Equation.DSMT4">
                <p:embed/>
              </p:oleObj>
            </a:graphicData>
          </a:graphic>
        </p:graphicFrame>
        <p:sp>
          <p:nvSpPr>
            <p:cNvPr id="1055" name="Line 17"/>
            <p:cNvSpPr>
              <a:spLocks noChangeShapeType="1"/>
            </p:cNvSpPr>
            <p:nvPr/>
          </p:nvSpPr>
          <p:spPr bwMode="auto">
            <a:xfrm>
              <a:off x="956" y="1375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4" name="Object 18"/>
            <p:cNvGraphicFramePr>
              <a:graphicFrameLocks noChangeAspect="1"/>
            </p:cNvGraphicFramePr>
            <p:nvPr/>
          </p:nvGraphicFramePr>
          <p:xfrm>
            <a:off x="1010" y="1486"/>
            <a:ext cx="185" cy="258"/>
          </p:xfrm>
          <a:graphic>
            <a:graphicData uri="http://schemas.openxmlformats.org/presentationml/2006/ole">
              <p:oleObj spid="_x0000_s1034" name="Equation" r:id="rId7" imgW="126720" imgH="177480" progId="Equation.DSMT4">
                <p:embed/>
              </p:oleObj>
            </a:graphicData>
          </a:graphic>
        </p:graphicFrame>
        <p:graphicFrame>
          <p:nvGraphicFramePr>
            <p:cNvPr id="1035" name="Object 20"/>
            <p:cNvGraphicFramePr>
              <a:graphicFrameLocks noChangeAspect="1"/>
            </p:cNvGraphicFramePr>
            <p:nvPr/>
          </p:nvGraphicFramePr>
          <p:xfrm>
            <a:off x="2438" y="999"/>
            <a:ext cx="228" cy="253"/>
          </p:xfrm>
          <a:graphic>
            <a:graphicData uri="http://schemas.openxmlformats.org/presentationml/2006/ole">
              <p:oleObj spid="_x0000_s1035" name="Equation" r:id="rId8" imgW="215640" imgH="241200" progId="Equation.DSMT4">
                <p:embed/>
              </p:oleObj>
            </a:graphicData>
          </a:graphic>
        </p:graphicFrame>
        <p:sp>
          <p:nvSpPr>
            <p:cNvPr id="1056" name="Line 21"/>
            <p:cNvSpPr>
              <a:spLocks noChangeShapeType="1"/>
            </p:cNvSpPr>
            <p:nvPr/>
          </p:nvSpPr>
          <p:spPr bwMode="auto">
            <a:xfrm flipV="1">
              <a:off x="2388" y="1567"/>
              <a:ext cx="1" cy="101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6" name="Object 22"/>
            <p:cNvGraphicFramePr>
              <a:graphicFrameLocks noChangeAspect="1"/>
            </p:cNvGraphicFramePr>
            <p:nvPr/>
          </p:nvGraphicFramePr>
          <p:xfrm>
            <a:off x="2018" y="1497"/>
            <a:ext cx="204" cy="276"/>
          </p:xfrm>
          <a:graphic>
            <a:graphicData uri="http://schemas.openxmlformats.org/presentationml/2006/ole">
              <p:oleObj spid="_x0000_s1036" name="Equation" r:id="rId9" imgW="177480" imgH="241200" progId="Equation.DSMT4">
                <p:embed/>
              </p:oleObj>
            </a:graphicData>
          </a:graphic>
        </p:graphicFrame>
        <p:graphicFrame>
          <p:nvGraphicFramePr>
            <p:cNvPr id="1037" name="Object 23"/>
            <p:cNvGraphicFramePr>
              <a:graphicFrameLocks noChangeAspect="1"/>
            </p:cNvGraphicFramePr>
            <p:nvPr/>
          </p:nvGraphicFramePr>
          <p:xfrm>
            <a:off x="4050" y="1441"/>
            <a:ext cx="276" cy="372"/>
          </p:xfrm>
          <a:graphic>
            <a:graphicData uri="http://schemas.openxmlformats.org/presentationml/2006/ole">
              <p:oleObj spid="_x0000_s1037" name="Equation" r:id="rId10" imgW="177480" imgH="241200" progId="Equation.DSMT4">
                <p:embed/>
              </p:oleObj>
            </a:graphicData>
          </a:graphic>
        </p:graphicFrame>
        <p:graphicFrame>
          <p:nvGraphicFramePr>
            <p:cNvPr id="1038" name="Object 24"/>
            <p:cNvGraphicFramePr>
              <a:graphicFrameLocks noChangeAspect="1"/>
            </p:cNvGraphicFramePr>
            <p:nvPr/>
          </p:nvGraphicFramePr>
          <p:xfrm>
            <a:off x="1676" y="1954"/>
            <a:ext cx="760" cy="282"/>
          </p:xfrm>
          <a:graphic>
            <a:graphicData uri="http://schemas.openxmlformats.org/presentationml/2006/ole">
              <p:oleObj spid="_x0000_s1038" name="Equation" r:id="rId11" imgW="647640" imgH="241200" progId="Equation.DSMT4">
                <p:embed/>
              </p:oleObj>
            </a:graphicData>
          </a:graphic>
        </p:graphicFrame>
        <p:sp>
          <p:nvSpPr>
            <p:cNvPr id="1057" name="Rectangle 13"/>
            <p:cNvSpPr>
              <a:spLocks noChangeArrowheads="1"/>
            </p:cNvSpPr>
            <p:nvPr/>
          </p:nvSpPr>
          <p:spPr bwMode="auto">
            <a:xfrm>
              <a:off x="2086" y="1314"/>
              <a:ext cx="1344" cy="56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8" name="Line 19"/>
            <p:cNvSpPr>
              <a:spLocks noChangeShapeType="1"/>
            </p:cNvSpPr>
            <p:nvPr/>
          </p:nvSpPr>
          <p:spPr bwMode="auto">
            <a:xfrm>
              <a:off x="2677" y="1296"/>
              <a:ext cx="250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5" name="Rectangle 25"/>
          <p:cNvSpPr>
            <a:spLocks noChangeArrowheads="1"/>
          </p:cNvSpPr>
          <p:nvPr/>
        </p:nvSpPr>
        <p:spPr bwMode="auto">
          <a:xfrm>
            <a:off x="1354138" y="4162425"/>
            <a:ext cx="565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Set</a:t>
            </a:r>
          </a:p>
        </p:txBody>
      </p:sp>
      <p:graphicFrame>
        <p:nvGraphicFramePr>
          <p:cNvPr id="1026" name="Object 26"/>
          <p:cNvGraphicFramePr>
            <a:graphicFrameLocks noChangeAspect="1"/>
          </p:cNvGraphicFramePr>
          <p:nvPr/>
        </p:nvGraphicFramePr>
        <p:xfrm>
          <a:off x="1997075" y="4176713"/>
          <a:ext cx="811213" cy="431800"/>
        </p:xfrm>
        <a:graphic>
          <a:graphicData uri="http://schemas.openxmlformats.org/presentationml/2006/ole">
            <p:oleObj spid="_x0000_s1026" name="Equation" r:id="rId12" imgW="431613" imgH="228501" progId="Equation.3">
              <p:embed/>
            </p:oleObj>
          </a:graphicData>
        </a:graphic>
      </p:graphicFrame>
      <p:graphicFrame>
        <p:nvGraphicFramePr>
          <p:cNvPr id="1027" name="Object 27"/>
          <p:cNvGraphicFramePr>
            <a:graphicFrameLocks noChangeAspect="1"/>
          </p:cNvGraphicFramePr>
          <p:nvPr/>
        </p:nvGraphicFramePr>
        <p:xfrm>
          <a:off x="3559175" y="4184650"/>
          <a:ext cx="1131888" cy="406400"/>
        </p:xfrm>
        <a:graphic>
          <a:graphicData uri="http://schemas.openxmlformats.org/presentationml/2006/ole">
            <p:oleObj spid="_x0000_s1027" name="Equation" r:id="rId13" imgW="609336" imgH="215806" progId="Equation.3">
              <p:embed/>
            </p:oleObj>
          </a:graphicData>
        </a:graphic>
      </p:graphicFrame>
      <p:graphicFrame>
        <p:nvGraphicFramePr>
          <p:cNvPr id="1028" name="Object 28"/>
          <p:cNvGraphicFramePr>
            <a:graphicFrameLocks noChangeAspect="1"/>
          </p:cNvGraphicFramePr>
          <p:nvPr/>
        </p:nvGraphicFramePr>
        <p:xfrm>
          <a:off x="1501775" y="5024438"/>
          <a:ext cx="3065463" cy="581025"/>
        </p:xfrm>
        <a:graphic>
          <a:graphicData uri="http://schemas.openxmlformats.org/presentationml/2006/ole">
            <p:oleObj spid="_x0000_s1028" name="Equation" r:id="rId14" imgW="1257300" imgH="241300" progId="Equation.3">
              <p:embed/>
            </p:oleObj>
          </a:graphicData>
        </a:graphic>
      </p:graphicFrame>
      <p:graphicFrame>
        <p:nvGraphicFramePr>
          <p:cNvPr id="1029" name="Object 29"/>
          <p:cNvGraphicFramePr>
            <a:graphicFrameLocks noChangeAspect="1"/>
          </p:cNvGraphicFramePr>
          <p:nvPr/>
        </p:nvGraphicFramePr>
        <p:xfrm>
          <a:off x="4911725" y="5116513"/>
          <a:ext cx="1271588" cy="457200"/>
        </p:xfrm>
        <a:graphic>
          <a:graphicData uri="http://schemas.openxmlformats.org/presentationml/2006/ole">
            <p:oleObj spid="_x0000_s1029" name="Equation" r:id="rId15" imgW="609336" imgH="215806" progId="Equation.3">
              <p:embed/>
            </p:oleObj>
          </a:graphicData>
        </a:graphic>
      </p:graphicFrame>
      <p:sp>
        <p:nvSpPr>
          <p:cNvPr id="1046" name="Rectangle 32"/>
          <p:cNvSpPr>
            <a:spLocks noChangeArrowheads="1"/>
          </p:cNvSpPr>
          <p:nvPr/>
        </p:nvSpPr>
        <p:spPr bwMode="auto">
          <a:xfrm>
            <a:off x="5051425" y="4181475"/>
            <a:ext cx="2622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b="0">
                <a:solidFill>
                  <a:srgbClr val="0000FF"/>
                </a:solidFill>
              </a:rPr>
              <a:t> is the patch surface</a:t>
            </a:r>
          </a:p>
        </p:txBody>
      </p:sp>
      <p:sp>
        <p:nvSpPr>
          <p:cNvPr id="1047" name="Rectangle 33"/>
          <p:cNvSpPr>
            <a:spLocks noChangeArrowheads="1"/>
          </p:cNvSpPr>
          <p:nvPr/>
        </p:nvSpPr>
        <p:spPr bwMode="auto">
          <a:xfrm>
            <a:off x="1435100" y="6064250"/>
            <a:ext cx="5827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This is the “Electric Field Integral Equation (EFIE)”</a:t>
            </a:r>
          </a:p>
        </p:txBody>
      </p:sp>
      <p:cxnSp>
        <p:nvCxnSpPr>
          <p:cNvPr id="1048" name="Straight Connector 34"/>
          <p:cNvCxnSpPr>
            <a:cxnSpLocks noChangeShapeType="1"/>
          </p:cNvCxnSpPr>
          <p:nvPr/>
        </p:nvCxnSpPr>
        <p:spPr bwMode="auto">
          <a:xfrm>
            <a:off x="1371600" y="2928938"/>
            <a:ext cx="6161088" cy="0"/>
          </a:xfrm>
          <a:prstGeom prst="line">
            <a:avLst/>
          </a:prstGeom>
          <a:noFill/>
          <a:ln w="57150" algn="ctr">
            <a:solidFill>
              <a:srgbClr val="FFC000"/>
            </a:solidFill>
            <a:round/>
            <a:headEnd/>
            <a:tailEnd/>
          </a:ln>
        </p:spPr>
      </p:cxnSp>
      <p:sp>
        <p:nvSpPr>
          <p:cNvPr id="1049" name="TextBox 38"/>
          <p:cNvSpPr txBox="1">
            <a:spLocks noChangeArrowheads="1"/>
          </p:cNvSpPr>
          <p:nvPr/>
        </p:nvSpPr>
        <p:spPr bwMode="auto">
          <a:xfrm>
            <a:off x="3984625" y="3482975"/>
            <a:ext cx="485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The probe is viewed as an impressed current.</a:t>
            </a:r>
          </a:p>
        </p:txBody>
      </p:sp>
      <p:sp>
        <p:nvSpPr>
          <p:cNvPr id="1050" name="Slide Number Placeholder 3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fld id="{C1A5D8FA-B228-48AA-A8C0-A3AC4E4A0FE0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2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2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2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30114" name="Text Box 2"/>
          <p:cNvSpPr txBox="1">
            <a:spLocks noChangeArrowheads="1"/>
          </p:cNvSpPr>
          <p:nvPr/>
        </p:nvSpPr>
        <p:spPr bwMode="auto">
          <a:xfrm>
            <a:off x="3214688" y="161925"/>
            <a:ext cx="28622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Results</a:t>
            </a:r>
          </a:p>
        </p:txBody>
      </p:sp>
      <p:pic>
        <p:nvPicPr>
          <p:cNvPr id="52231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725" y="1009650"/>
            <a:ext cx="4641850" cy="5345113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</p:pic>
      <p:sp>
        <p:nvSpPr>
          <p:cNvPr id="52232" name="Text Box 9"/>
          <p:cNvSpPr txBox="1">
            <a:spLocks noChangeArrowheads="1"/>
          </p:cNvSpPr>
          <p:nvPr/>
        </p:nvSpPr>
        <p:spPr bwMode="auto">
          <a:xfrm>
            <a:off x="5521325" y="4786313"/>
            <a:ext cx="3124200" cy="1168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228600" indent="-228600" algn="just"/>
            <a:r>
              <a:rPr lang="en-US" sz="1400" b="0">
                <a:solidFill>
                  <a:srgbClr val="0000FF"/>
                </a:solidFill>
              </a:rPr>
              <a:t>[6] E. H. Newman and P. Tulyathan, “Analysis of microstrip antennas using moment methods,” </a:t>
            </a:r>
            <a:r>
              <a:rPr lang="en-US" sz="1400" b="0" i="1">
                <a:solidFill>
                  <a:srgbClr val="0000FF"/>
                </a:solidFill>
              </a:rPr>
              <a:t>IEEE Trans. Antennas Propagat.,</a:t>
            </a:r>
            <a:r>
              <a:rPr lang="en-US" sz="1400" i="1">
                <a:solidFill>
                  <a:srgbClr val="0000FF"/>
                </a:solidFill>
              </a:rPr>
              <a:t> </a:t>
            </a:r>
            <a:r>
              <a:rPr lang="en-US" sz="1400" b="0">
                <a:solidFill>
                  <a:srgbClr val="0000FF"/>
                </a:solidFill>
              </a:rPr>
              <a:t>vol. AP-29. pp. 47-53, Jan. 1981.</a:t>
            </a:r>
          </a:p>
        </p:txBody>
      </p:sp>
      <p:sp>
        <p:nvSpPr>
          <p:cNvPr id="52233" name="Text Box 10"/>
          <p:cNvSpPr txBox="1">
            <a:spLocks noChangeArrowheads="1"/>
          </p:cNvSpPr>
          <p:nvPr/>
        </p:nvSpPr>
        <p:spPr bwMode="auto">
          <a:xfrm>
            <a:off x="5483225" y="1878013"/>
            <a:ext cx="3152775" cy="1168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/>
            <a:r>
              <a:rPr lang="en-US" sz="1400" b="0">
                <a:solidFill>
                  <a:srgbClr val="0000FF"/>
                </a:solidFill>
              </a:rPr>
              <a:t>D. M. Pozar, “Input impedance and mutual coupling of rectangular microstrip antennas,” </a:t>
            </a:r>
            <a:r>
              <a:rPr lang="en-US" sz="1400" b="0" i="1">
                <a:solidFill>
                  <a:srgbClr val="0000FF"/>
                </a:solidFill>
              </a:rPr>
              <a:t>IEEE Trans. Antennas Propagat.,</a:t>
            </a:r>
            <a:r>
              <a:rPr lang="en-US" sz="1400" i="1">
                <a:solidFill>
                  <a:srgbClr val="0000FF"/>
                </a:solidFill>
              </a:rPr>
              <a:t> </a:t>
            </a:r>
            <a:r>
              <a:rPr lang="en-US" sz="1400" b="0">
                <a:solidFill>
                  <a:srgbClr val="0000FF"/>
                </a:solidFill>
              </a:rPr>
              <a:t>vol. AP-30. pp. 1191-1196, Nov. 1982.</a:t>
            </a:r>
          </a:p>
        </p:txBody>
      </p:sp>
      <p:sp>
        <p:nvSpPr>
          <p:cNvPr id="52234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fld id="{D12C3866-DBF9-4B42-8E1F-5C9931856DC0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Text Box 2"/>
          <p:cNvSpPr txBox="1">
            <a:spLocks noChangeArrowheads="1"/>
          </p:cNvSpPr>
          <p:nvPr/>
        </p:nvSpPr>
        <p:spPr bwMode="auto">
          <a:xfrm>
            <a:off x="207963" y="128588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Two Basis Functions</a:t>
            </a:r>
          </a:p>
        </p:txBody>
      </p:sp>
      <p:graphicFrame>
        <p:nvGraphicFramePr>
          <p:cNvPr id="28674" name="Object 12"/>
          <p:cNvGraphicFramePr>
            <a:graphicFrameLocks noChangeAspect="1"/>
          </p:cNvGraphicFramePr>
          <p:nvPr/>
        </p:nvGraphicFramePr>
        <p:xfrm>
          <a:off x="2036763" y="4211638"/>
          <a:ext cx="4813300" cy="565150"/>
        </p:xfrm>
        <a:graphic>
          <a:graphicData uri="http://schemas.openxmlformats.org/presentationml/2006/ole">
            <p:oleObj spid="_x0000_s28674" name="Equation" r:id="rId4" imgW="1841400" imgH="215640" progId="Equation.DSMT4">
              <p:embed/>
            </p:oleObj>
          </a:graphicData>
        </a:graphic>
      </p:graphicFrame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806450" y="4960938"/>
            <a:ext cx="819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EFIE:</a:t>
            </a:r>
          </a:p>
        </p:txBody>
      </p:sp>
      <p:graphicFrame>
        <p:nvGraphicFramePr>
          <p:cNvPr id="28675" name="Object 14"/>
          <p:cNvGraphicFramePr>
            <a:graphicFrameLocks noChangeAspect="1"/>
          </p:cNvGraphicFramePr>
          <p:nvPr/>
        </p:nvGraphicFramePr>
        <p:xfrm>
          <a:off x="1879600" y="5362575"/>
          <a:ext cx="6218238" cy="1206500"/>
        </p:xfrm>
        <a:graphic>
          <a:graphicData uri="http://schemas.openxmlformats.org/presentationml/2006/ole">
            <p:oleObj spid="_x0000_s28675" name="Equation" r:id="rId5" imgW="2552400" imgH="495000" progId="Equation.DSMT4">
              <p:embed/>
            </p:oleObj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3453275" y="935925"/>
            <a:ext cx="3544888" cy="2997200"/>
            <a:chOff x="3025775" y="971550"/>
            <a:chExt cx="3544888" cy="2997200"/>
          </a:xfrm>
        </p:grpSpPr>
        <p:graphicFrame>
          <p:nvGraphicFramePr>
            <p:cNvPr id="28676" name="Object 17"/>
            <p:cNvGraphicFramePr>
              <a:graphicFrameLocks noChangeAspect="1"/>
            </p:cNvGraphicFramePr>
            <p:nvPr/>
          </p:nvGraphicFramePr>
          <p:xfrm>
            <a:off x="4117975" y="971550"/>
            <a:ext cx="287338" cy="344488"/>
          </p:xfrm>
          <a:graphic>
            <a:graphicData uri="http://schemas.openxmlformats.org/presentationml/2006/ole">
              <p:oleObj spid="_x0000_s28676" name="Equation" r:id="rId6" imgW="126720" imgH="152280" progId="Equation.DSMT4">
                <p:embed/>
              </p:oleObj>
            </a:graphicData>
          </a:graphic>
        </p:graphicFrame>
        <p:graphicFrame>
          <p:nvGraphicFramePr>
            <p:cNvPr id="28677" name="Object 18"/>
            <p:cNvGraphicFramePr>
              <a:graphicFrameLocks noChangeAspect="1"/>
            </p:cNvGraphicFramePr>
            <p:nvPr/>
          </p:nvGraphicFramePr>
          <p:xfrm>
            <a:off x="4936220" y="1995055"/>
            <a:ext cx="822344" cy="372796"/>
          </p:xfrm>
          <a:graphic>
            <a:graphicData uri="http://schemas.openxmlformats.org/presentationml/2006/ole">
              <p:oleObj spid="_x0000_s28677" name="Equation" r:id="rId7" imgW="419040" imgH="190440" progId="Equation.DSMT4">
                <p:embed/>
              </p:oleObj>
            </a:graphicData>
          </a:graphic>
        </p:graphicFrame>
        <p:sp>
          <p:nvSpPr>
            <p:cNvPr id="28686" name="Rectangle 19"/>
            <p:cNvSpPr>
              <a:spLocks noChangeArrowheads="1"/>
            </p:cNvSpPr>
            <p:nvPr/>
          </p:nvSpPr>
          <p:spPr bwMode="auto">
            <a:xfrm>
              <a:off x="3560763" y="1885950"/>
              <a:ext cx="1346200" cy="1689100"/>
            </a:xfrm>
            <a:prstGeom prst="rect">
              <a:avLst/>
            </a:prstGeom>
            <a:solidFill>
              <a:srgbClr val="FF9900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b="0"/>
            </a:p>
          </p:txBody>
        </p:sp>
        <p:graphicFrame>
          <p:nvGraphicFramePr>
            <p:cNvPr id="28678" name="Object 20"/>
            <p:cNvGraphicFramePr>
              <a:graphicFrameLocks noChangeAspect="1"/>
            </p:cNvGraphicFramePr>
            <p:nvPr/>
          </p:nvGraphicFramePr>
          <p:xfrm>
            <a:off x="3613150" y="3087688"/>
            <a:ext cx="276225" cy="333375"/>
          </p:xfrm>
          <a:graphic>
            <a:graphicData uri="http://schemas.openxmlformats.org/presentationml/2006/ole">
              <p:oleObj spid="_x0000_s28678" name="Equation" r:id="rId8" imgW="126720" imgH="152280" progId="Equation.DSMT4">
                <p:embed/>
              </p:oleObj>
            </a:graphicData>
          </a:graphic>
        </p:graphicFrame>
        <p:sp>
          <p:nvSpPr>
            <p:cNvPr id="28687" name="Line 21"/>
            <p:cNvSpPr>
              <a:spLocks noChangeShapeType="1"/>
            </p:cNvSpPr>
            <p:nvPr/>
          </p:nvSpPr>
          <p:spPr bwMode="auto">
            <a:xfrm flipH="1" flipV="1">
              <a:off x="4252913" y="1335088"/>
              <a:ext cx="0" cy="142081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8679" name="Object 22"/>
            <p:cNvGraphicFramePr>
              <a:graphicFrameLocks noChangeAspect="1"/>
            </p:cNvGraphicFramePr>
            <p:nvPr/>
          </p:nvGraphicFramePr>
          <p:xfrm>
            <a:off x="6275388" y="2590800"/>
            <a:ext cx="295275" cy="330200"/>
          </p:xfrm>
          <a:graphic>
            <a:graphicData uri="http://schemas.openxmlformats.org/presentationml/2006/ole">
              <p:oleObj spid="_x0000_s28679" name="Equation" r:id="rId9" imgW="114120" imgH="126720" progId="Equation.DSMT4">
                <p:embed/>
              </p:oleObj>
            </a:graphicData>
          </a:graphic>
        </p:graphicFrame>
        <p:sp>
          <p:nvSpPr>
            <p:cNvPr id="28688" name="Oval 23"/>
            <p:cNvSpPr>
              <a:spLocks noChangeArrowheads="1"/>
            </p:cNvSpPr>
            <p:nvPr/>
          </p:nvSpPr>
          <p:spPr bwMode="auto">
            <a:xfrm>
              <a:off x="4629150" y="2227263"/>
              <a:ext cx="88900" cy="88900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689" name="Line 24"/>
            <p:cNvSpPr>
              <a:spLocks noChangeShapeType="1"/>
            </p:cNvSpPr>
            <p:nvPr/>
          </p:nvSpPr>
          <p:spPr bwMode="auto">
            <a:xfrm>
              <a:off x="4254500" y="2743200"/>
              <a:ext cx="19304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90" name="AutoShape 25"/>
            <p:cNvSpPr>
              <a:spLocks noChangeArrowheads="1"/>
            </p:cNvSpPr>
            <p:nvPr/>
          </p:nvSpPr>
          <p:spPr bwMode="auto">
            <a:xfrm>
              <a:off x="3949700" y="2616200"/>
              <a:ext cx="723900" cy="241300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691" name="AutoShape 26"/>
            <p:cNvSpPr>
              <a:spLocks noChangeArrowheads="1"/>
            </p:cNvSpPr>
            <p:nvPr/>
          </p:nvSpPr>
          <p:spPr bwMode="auto">
            <a:xfrm rot="-5400000">
              <a:off x="3911600" y="2540000"/>
              <a:ext cx="723900" cy="241300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vert="eaVert" wrap="none" anchor="ctr"/>
            <a:lstStyle/>
            <a:p>
              <a:endParaRPr lang="en-US" b="0"/>
            </a:p>
          </p:txBody>
        </p:sp>
        <p:graphicFrame>
          <p:nvGraphicFramePr>
            <p:cNvPr id="28680" name="Object 27"/>
            <p:cNvGraphicFramePr>
              <a:graphicFrameLocks noChangeAspect="1"/>
            </p:cNvGraphicFramePr>
            <p:nvPr/>
          </p:nvGraphicFramePr>
          <p:xfrm>
            <a:off x="4427538" y="2873375"/>
            <a:ext cx="369887" cy="368300"/>
          </p:xfrm>
          <a:graphic>
            <a:graphicData uri="http://schemas.openxmlformats.org/presentationml/2006/ole">
              <p:oleObj spid="_x0000_s28680" name="Equation" r:id="rId10" imgW="190440" imgH="190440" progId="Equation.DSMT4">
                <p:embed/>
              </p:oleObj>
            </a:graphicData>
          </a:graphic>
        </p:graphicFrame>
        <p:graphicFrame>
          <p:nvGraphicFramePr>
            <p:cNvPr id="28681" name="Object 28"/>
            <p:cNvGraphicFramePr>
              <a:graphicFrameLocks noChangeAspect="1"/>
            </p:cNvGraphicFramePr>
            <p:nvPr/>
          </p:nvGraphicFramePr>
          <p:xfrm>
            <a:off x="3779838" y="2112963"/>
            <a:ext cx="369887" cy="392112"/>
          </p:xfrm>
          <a:graphic>
            <a:graphicData uri="http://schemas.openxmlformats.org/presentationml/2006/ole">
              <p:oleObj spid="_x0000_s28681" name="Equation" r:id="rId11" imgW="190440" imgH="203040" progId="Equation.DSMT4">
                <p:embed/>
              </p:oleObj>
            </a:graphicData>
          </a:graphic>
        </p:graphicFrame>
        <p:graphicFrame>
          <p:nvGraphicFramePr>
            <p:cNvPr id="28682" name="Object 30"/>
            <p:cNvGraphicFramePr>
              <a:graphicFrameLocks noChangeAspect="1"/>
            </p:cNvGraphicFramePr>
            <p:nvPr/>
          </p:nvGraphicFramePr>
          <p:xfrm>
            <a:off x="4110038" y="3614738"/>
            <a:ext cx="320675" cy="354012"/>
          </p:xfrm>
          <a:graphic>
            <a:graphicData uri="http://schemas.openxmlformats.org/presentationml/2006/ole">
              <p:oleObj spid="_x0000_s28682" name="Equation" r:id="rId12" imgW="126720" imgH="139680" progId="Equation.DSMT4">
                <p:embed/>
              </p:oleObj>
            </a:graphicData>
          </a:graphic>
        </p:graphicFrame>
        <p:graphicFrame>
          <p:nvGraphicFramePr>
            <p:cNvPr id="28683" name="Object 31"/>
            <p:cNvGraphicFramePr>
              <a:graphicFrameLocks noChangeAspect="1"/>
            </p:cNvGraphicFramePr>
            <p:nvPr/>
          </p:nvGraphicFramePr>
          <p:xfrm>
            <a:off x="3025775" y="2570163"/>
            <a:ext cx="406400" cy="376237"/>
          </p:xfrm>
          <a:graphic>
            <a:graphicData uri="http://schemas.openxmlformats.org/presentationml/2006/ole">
              <p:oleObj spid="_x0000_s28683" name="Equation" r:id="rId13" imgW="164880" imgH="152280" progId="Equation.DSMT4">
                <p:embed/>
              </p:oleObj>
            </a:graphicData>
          </a:graphic>
        </p:graphicFrame>
      </p:grpSp>
      <p:sp>
        <p:nvSpPr>
          <p:cNvPr id="28692" name="Text Box 33"/>
          <p:cNvSpPr txBox="1">
            <a:spLocks noChangeArrowheads="1"/>
          </p:cNvSpPr>
          <p:nvPr/>
        </p:nvSpPr>
        <p:spPr bwMode="auto">
          <a:xfrm>
            <a:off x="355600" y="1201738"/>
            <a:ext cx="2447925" cy="156966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600" b="0" dirty="0" smtClean="0">
                <a:solidFill>
                  <a:schemeClr val="bg1"/>
                </a:solidFill>
              </a:rPr>
              <a:t>Note:</a:t>
            </a:r>
          </a:p>
          <a:p>
            <a:pPr algn="ctr"/>
            <a:r>
              <a:rPr lang="en-US" sz="1600" b="0" dirty="0" smtClean="0">
                <a:solidFill>
                  <a:schemeClr val="bg1"/>
                </a:solidFill>
              </a:rPr>
              <a:t>Using </a:t>
            </a:r>
            <a:r>
              <a:rPr lang="en-US" sz="1600" b="0" dirty="0">
                <a:solidFill>
                  <a:schemeClr val="bg1"/>
                </a:solidFill>
              </a:rPr>
              <a:t>two basis functions is important for circular polarization or for dual-polarized patches.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Text Box 12"/>
          <p:cNvSpPr txBox="1">
            <a:spLocks noChangeArrowheads="1"/>
          </p:cNvSpPr>
          <p:nvPr/>
        </p:nvSpPr>
        <p:spPr bwMode="auto">
          <a:xfrm>
            <a:off x="2271713" y="4827588"/>
            <a:ext cx="99695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Define:</a:t>
            </a:r>
          </a:p>
        </p:txBody>
      </p:sp>
      <p:graphicFrame>
        <p:nvGraphicFramePr>
          <p:cNvPr id="29698" name="Object 15"/>
          <p:cNvGraphicFramePr>
            <a:graphicFrameLocks noChangeAspect="1"/>
          </p:cNvGraphicFramePr>
          <p:nvPr/>
        </p:nvGraphicFramePr>
        <p:xfrm>
          <a:off x="3341688" y="1481138"/>
          <a:ext cx="1906587" cy="1301750"/>
        </p:xfrm>
        <a:graphic>
          <a:graphicData uri="http://schemas.openxmlformats.org/presentationml/2006/ole">
            <p:oleObj spid="_x0000_s29698" name="Equation" r:id="rId4" imgW="761760" imgH="520560" progId="Equation.DSMT4">
              <p:embed/>
            </p:oleObj>
          </a:graphicData>
        </a:graphic>
      </p:graphicFrame>
      <p:graphicFrame>
        <p:nvGraphicFramePr>
          <p:cNvPr id="29699" name="Object 16"/>
          <p:cNvGraphicFramePr>
            <a:graphicFrameLocks noChangeAspect="1"/>
          </p:cNvGraphicFramePr>
          <p:nvPr/>
        </p:nvGraphicFramePr>
        <p:xfrm>
          <a:off x="1952625" y="3079750"/>
          <a:ext cx="4708525" cy="1216025"/>
        </p:xfrm>
        <a:graphic>
          <a:graphicData uri="http://schemas.openxmlformats.org/presentationml/2006/ole">
            <p:oleObj spid="_x0000_s29699" name="Equation" r:id="rId5" imgW="1917360" imgH="495000" progId="Equation.DSMT4">
              <p:embed/>
            </p:oleObj>
          </a:graphicData>
        </a:graphic>
      </p:graphicFrame>
      <p:graphicFrame>
        <p:nvGraphicFramePr>
          <p:cNvPr id="29700" name="Object 17"/>
          <p:cNvGraphicFramePr>
            <a:graphicFrameLocks noChangeAspect="1"/>
          </p:cNvGraphicFramePr>
          <p:nvPr/>
        </p:nvGraphicFramePr>
        <p:xfrm>
          <a:off x="3533775" y="5227638"/>
          <a:ext cx="1944688" cy="1203325"/>
        </p:xfrm>
        <a:graphic>
          <a:graphicData uri="http://schemas.openxmlformats.org/presentationml/2006/ole">
            <p:oleObj spid="_x0000_s29700" name="Equation" r:id="rId6" imgW="799920" imgH="495000" progId="Equation.DSMT4">
              <p:embed/>
            </p:oleObj>
          </a:graphicData>
        </a:graphic>
      </p:graphicFrame>
      <p:sp>
        <p:nvSpPr>
          <p:cNvPr id="691218" name="Text Box 18"/>
          <p:cNvSpPr txBox="1">
            <a:spLocks noChangeArrowheads="1"/>
          </p:cNvSpPr>
          <p:nvPr/>
        </p:nvSpPr>
        <p:spPr bwMode="auto">
          <a:xfrm>
            <a:off x="217488" y="152525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Two Basis Functions (cont.)</a:t>
            </a:r>
          </a:p>
        </p:txBody>
      </p:sp>
      <p:sp>
        <p:nvSpPr>
          <p:cNvPr id="29703" name="Text Box 19"/>
          <p:cNvSpPr txBox="1">
            <a:spLocks noChangeArrowheads="1"/>
          </p:cNvSpPr>
          <p:nvPr/>
        </p:nvSpPr>
        <p:spPr bwMode="auto">
          <a:xfrm>
            <a:off x="1154113" y="1063625"/>
            <a:ext cx="20177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Galerkin testing: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7" name="Text Box 3"/>
          <p:cNvSpPr txBox="1">
            <a:spLocks noChangeArrowheads="1"/>
          </p:cNvSpPr>
          <p:nvPr/>
        </p:nvSpPr>
        <p:spPr bwMode="auto">
          <a:xfrm>
            <a:off x="2007488" y="2750813"/>
            <a:ext cx="17192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By symmetry,</a:t>
            </a:r>
          </a:p>
        </p:txBody>
      </p:sp>
      <p:graphicFrame>
        <p:nvGraphicFramePr>
          <p:cNvPr id="30722" name="Object 7"/>
          <p:cNvGraphicFramePr>
            <a:graphicFrameLocks noChangeAspect="1"/>
          </p:cNvGraphicFramePr>
          <p:nvPr/>
        </p:nvGraphicFramePr>
        <p:xfrm>
          <a:off x="2891725" y="1149025"/>
          <a:ext cx="2909888" cy="1092200"/>
        </p:xfrm>
        <a:graphic>
          <a:graphicData uri="http://schemas.openxmlformats.org/presentationml/2006/ole">
            <p:oleObj spid="_x0000_s30722" name="Equation" r:id="rId4" imgW="1117440" imgH="419040" progId="Equation.DSMT4">
              <p:embed/>
            </p:oleObj>
          </a:graphicData>
        </a:graphic>
      </p:graphicFrame>
      <p:graphicFrame>
        <p:nvGraphicFramePr>
          <p:cNvPr id="30723" name="Object 8"/>
          <p:cNvGraphicFramePr>
            <a:graphicFrameLocks noChangeAspect="1"/>
          </p:cNvGraphicFramePr>
          <p:nvPr/>
        </p:nvGraphicFramePr>
        <p:xfrm>
          <a:off x="3753738" y="2727000"/>
          <a:ext cx="1954212" cy="558800"/>
        </p:xfrm>
        <a:graphic>
          <a:graphicData uri="http://schemas.openxmlformats.org/presentationml/2006/ole">
            <p:oleObj spid="_x0000_s30723" name="Equation" r:id="rId5" imgW="711000" imgH="203040" progId="Equation.DSMT4">
              <p:embed/>
            </p:oleObj>
          </a:graphicData>
        </a:graphic>
      </p:graphicFrame>
      <p:graphicFrame>
        <p:nvGraphicFramePr>
          <p:cNvPr id="30724" name="Object 9"/>
          <p:cNvGraphicFramePr>
            <a:graphicFrameLocks noChangeAspect="1"/>
          </p:cNvGraphicFramePr>
          <p:nvPr/>
        </p:nvGraphicFramePr>
        <p:xfrm>
          <a:off x="2232913" y="5336850"/>
          <a:ext cx="2941637" cy="1009650"/>
        </p:xfrm>
        <a:graphic>
          <a:graphicData uri="http://schemas.openxmlformats.org/presentationml/2006/ole">
            <p:oleObj spid="_x0000_s30724" name="Equation" r:id="rId6" imgW="1295280" imgH="444240" progId="Equation.DSMT4">
              <p:embed/>
            </p:oleObj>
          </a:graphicData>
        </a:graphic>
      </p:graphicFrame>
      <p:sp>
        <p:nvSpPr>
          <p:cNvPr id="30728" name="Text Box 10"/>
          <p:cNvSpPr txBox="1">
            <a:spLocks noChangeArrowheads="1"/>
          </p:cNvSpPr>
          <p:nvPr/>
        </p:nvSpPr>
        <p:spPr bwMode="auto">
          <a:xfrm>
            <a:off x="858138" y="3520750"/>
            <a:ext cx="219710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This follows since</a:t>
            </a:r>
          </a:p>
        </p:txBody>
      </p:sp>
      <p:sp>
        <p:nvSpPr>
          <p:cNvPr id="692236" name="Text Box 12"/>
          <p:cNvSpPr txBox="1">
            <a:spLocks noChangeArrowheads="1"/>
          </p:cNvSpPr>
          <p:nvPr/>
        </p:nvSpPr>
        <p:spPr bwMode="auto">
          <a:xfrm>
            <a:off x="217488" y="200025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Two Basis Functions (cont.)</a:t>
            </a:r>
          </a:p>
        </p:txBody>
      </p:sp>
      <p:graphicFrame>
        <p:nvGraphicFramePr>
          <p:cNvPr id="30725" name="Object 13"/>
          <p:cNvGraphicFramePr>
            <a:graphicFrameLocks noChangeAspect="1"/>
          </p:cNvGraphicFramePr>
          <p:nvPr/>
        </p:nvGraphicFramePr>
        <p:xfrm>
          <a:off x="1674113" y="4052563"/>
          <a:ext cx="5313362" cy="715962"/>
        </p:xfrm>
        <a:graphic>
          <a:graphicData uri="http://schemas.openxmlformats.org/presentationml/2006/ole">
            <p:oleObj spid="_x0000_s30725" name="Equation" r:id="rId7" imgW="2361960" imgH="317160" progId="Equation.DSMT4">
              <p:embed/>
            </p:oleObj>
          </a:graphicData>
        </a:graphic>
      </p:graphicFrame>
      <p:graphicFrame>
        <p:nvGraphicFramePr>
          <p:cNvPr id="30726" name="Object 14"/>
          <p:cNvGraphicFramePr>
            <a:graphicFrameLocks noChangeAspect="1"/>
          </p:cNvGraphicFramePr>
          <p:nvPr/>
        </p:nvGraphicFramePr>
        <p:xfrm>
          <a:off x="6884288" y="1701475"/>
          <a:ext cx="1103312" cy="441325"/>
        </p:xfrm>
        <a:graphic>
          <a:graphicData uri="http://schemas.openxmlformats.org/presentationml/2006/ole">
            <p:oleObj spid="_x0000_s30726" name="Equation" r:id="rId8" imgW="507960" imgH="203040" progId="Equation.DSMT4">
              <p:embed/>
            </p:oleObj>
          </a:graphicData>
        </a:graphic>
      </p:graphicFrame>
      <p:sp>
        <p:nvSpPr>
          <p:cNvPr id="30730" name="Text Box 15"/>
          <p:cNvSpPr txBox="1">
            <a:spLocks noChangeArrowheads="1"/>
          </p:cNvSpPr>
          <p:nvPr/>
        </p:nvSpPr>
        <p:spPr bwMode="auto">
          <a:xfrm>
            <a:off x="6827138" y="2134863"/>
            <a:ext cx="13779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1"/>
                </a:solidFill>
              </a:rPr>
              <a:t>(reciprocity)</a:t>
            </a:r>
          </a:p>
        </p:txBody>
      </p:sp>
      <p:sp>
        <p:nvSpPr>
          <p:cNvPr id="30731" name="Text Box 16"/>
          <p:cNvSpPr txBox="1">
            <a:spLocks noChangeArrowheads="1"/>
          </p:cNvSpPr>
          <p:nvPr/>
        </p:nvSpPr>
        <p:spPr bwMode="auto">
          <a:xfrm>
            <a:off x="1555731" y="4859260"/>
            <a:ext cx="6080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and</a:t>
            </a:r>
          </a:p>
        </p:txBody>
      </p:sp>
      <p:sp>
        <p:nvSpPr>
          <p:cNvPr id="30732" name="Text Box 17"/>
          <p:cNvSpPr txBox="1">
            <a:spLocks noChangeArrowheads="1"/>
          </p:cNvSpPr>
          <p:nvPr/>
        </p:nvSpPr>
        <p:spPr bwMode="auto">
          <a:xfrm>
            <a:off x="5463475" y="5627363"/>
            <a:ext cx="18478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1"/>
                </a:solidFill>
              </a:rPr>
              <a:t>(from symmetry)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812800" y="1085850"/>
            <a:ext cx="50625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Hence, the two testing equations reduce to:</a:t>
            </a:r>
          </a:p>
        </p:txBody>
      </p:sp>
      <p:graphicFrame>
        <p:nvGraphicFramePr>
          <p:cNvPr id="31746" name="Object 7"/>
          <p:cNvGraphicFramePr>
            <a:graphicFrameLocks noChangeAspect="1"/>
          </p:cNvGraphicFramePr>
          <p:nvPr/>
        </p:nvGraphicFramePr>
        <p:xfrm>
          <a:off x="3389313" y="1673225"/>
          <a:ext cx="1912937" cy="1077913"/>
        </p:xfrm>
        <a:graphic>
          <a:graphicData uri="http://schemas.openxmlformats.org/presentationml/2006/ole">
            <p:oleObj spid="_x0000_s31746" name="Equation" r:id="rId4" imgW="698400" imgH="393480" progId="Equation.DSMT4">
              <p:embed/>
            </p:oleObj>
          </a:graphicData>
        </a:graphic>
      </p:graphicFrame>
      <p:graphicFrame>
        <p:nvGraphicFramePr>
          <p:cNvPr id="31747" name="Object 8"/>
          <p:cNvGraphicFramePr>
            <a:graphicFrameLocks noChangeAspect="1"/>
          </p:cNvGraphicFramePr>
          <p:nvPr/>
        </p:nvGraphicFramePr>
        <p:xfrm>
          <a:off x="1825625" y="3949700"/>
          <a:ext cx="1670050" cy="2238375"/>
        </p:xfrm>
        <a:graphic>
          <a:graphicData uri="http://schemas.openxmlformats.org/presentationml/2006/ole">
            <p:oleObj spid="_x0000_s31747" name="Equation" r:id="rId5" imgW="596880" imgH="799920" progId="Equation.DSMT4">
              <p:embed/>
            </p:oleObj>
          </a:graphicData>
        </a:graphic>
      </p:graphicFrame>
      <p:sp>
        <p:nvSpPr>
          <p:cNvPr id="693258" name="Text Box 10"/>
          <p:cNvSpPr txBox="1">
            <a:spLocks noChangeArrowheads="1"/>
          </p:cNvSpPr>
          <p:nvPr/>
        </p:nvSpPr>
        <p:spPr bwMode="auto">
          <a:xfrm>
            <a:off x="207963" y="111250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Two Basis Functions (cont.)</a:t>
            </a:r>
          </a:p>
        </p:txBody>
      </p:sp>
      <p:sp>
        <p:nvSpPr>
          <p:cNvPr id="31751" name="Text Box 11"/>
          <p:cNvSpPr txBox="1">
            <a:spLocks noChangeArrowheads="1"/>
          </p:cNvSpPr>
          <p:nvPr/>
        </p:nvSpPr>
        <p:spPr bwMode="auto">
          <a:xfrm>
            <a:off x="1704975" y="3336925"/>
            <a:ext cx="1892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The solution is:</a:t>
            </a:r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6507163" y="3952875"/>
          <a:ext cx="1670050" cy="2238375"/>
        </p:xfrm>
        <a:graphic>
          <a:graphicData uri="http://schemas.openxmlformats.org/presentationml/2006/ole">
            <p:oleObj spid="_x0000_s31748" name="Equation" r:id="rId6" imgW="596880" imgH="799920" progId="Equation.DSMT4">
              <p:embed/>
            </p:oleObj>
          </a:graphicData>
        </a:graphic>
      </p:graphicFrame>
      <p:sp>
        <p:nvSpPr>
          <p:cNvPr id="31752" name="Text Box 11"/>
          <p:cNvSpPr txBox="1">
            <a:spLocks noChangeArrowheads="1"/>
          </p:cNvSpPr>
          <p:nvPr/>
        </p:nvSpPr>
        <p:spPr bwMode="auto">
          <a:xfrm>
            <a:off x="6261100" y="3330575"/>
            <a:ext cx="215265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Using reciprocity: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3"/>
          <p:cNvSpPr txBox="1">
            <a:spLocks noChangeArrowheads="1"/>
          </p:cNvSpPr>
          <p:nvPr/>
        </p:nvSpPr>
        <p:spPr bwMode="auto">
          <a:xfrm>
            <a:off x="588963" y="4605338"/>
            <a:ext cx="6626225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bg1"/>
                </a:solidFill>
              </a:rPr>
              <a:t>Hence, using the previous results for </a:t>
            </a:r>
            <a:r>
              <a:rPr lang="en-US" sz="2000" b="0" i="1" dirty="0">
                <a:solidFill>
                  <a:schemeClr val="bg1"/>
                </a:solidFill>
                <a:latin typeface="+mn-lt"/>
              </a:rPr>
              <a:t>A</a:t>
            </a:r>
            <a:r>
              <a:rPr lang="en-US" sz="2000" b="0" i="1" baseline="-25000" dirty="0">
                <a:solidFill>
                  <a:schemeClr val="bg1"/>
                </a:solidFill>
                <a:latin typeface="+mn-lt"/>
              </a:rPr>
              <a:t>x</a:t>
            </a:r>
            <a:r>
              <a:rPr lang="en-US" sz="2000" b="0" dirty="0">
                <a:solidFill>
                  <a:schemeClr val="bg1"/>
                </a:solidFill>
              </a:rPr>
              <a:t> and </a:t>
            </a:r>
            <a:r>
              <a:rPr lang="en-US" sz="2000" b="0" i="1" dirty="0">
                <a:solidFill>
                  <a:schemeClr val="bg1"/>
                </a:solidFill>
                <a:latin typeface="+mn-lt"/>
              </a:rPr>
              <a:t>A</a:t>
            </a:r>
            <a:r>
              <a:rPr lang="en-US" sz="2000" b="0" i="1" baseline="-25000" dirty="0">
                <a:solidFill>
                  <a:schemeClr val="bg1"/>
                </a:solidFill>
                <a:latin typeface="+mn-lt"/>
              </a:rPr>
              <a:t>y</a:t>
            </a:r>
            <a:r>
              <a:rPr lang="en-US" sz="2000" b="0" dirty="0">
                <a:solidFill>
                  <a:schemeClr val="bg1"/>
                </a:solidFill>
              </a:rPr>
              <a:t>, we have</a:t>
            </a:r>
          </a:p>
        </p:txBody>
      </p:sp>
      <p:graphicFrame>
        <p:nvGraphicFramePr>
          <p:cNvPr id="32770" name="Object 6"/>
          <p:cNvGraphicFramePr>
            <a:graphicFrameLocks noChangeAspect="1"/>
          </p:cNvGraphicFramePr>
          <p:nvPr/>
        </p:nvGraphicFramePr>
        <p:xfrm>
          <a:off x="2238375" y="2490788"/>
          <a:ext cx="4598988" cy="1697037"/>
        </p:xfrm>
        <a:graphic>
          <a:graphicData uri="http://schemas.openxmlformats.org/presentationml/2006/ole">
            <p:oleObj spid="_x0000_s32770" name="Equation" r:id="rId4" imgW="1930320" imgH="711000" progId="Equation.DSMT4">
              <p:embed/>
            </p:oleObj>
          </a:graphicData>
        </a:graphic>
      </p:graphicFrame>
      <p:graphicFrame>
        <p:nvGraphicFramePr>
          <p:cNvPr id="32771" name="Object 9"/>
          <p:cNvGraphicFramePr>
            <a:graphicFrameLocks noChangeAspect="1"/>
          </p:cNvGraphicFramePr>
          <p:nvPr/>
        </p:nvGraphicFramePr>
        <p:xfrm>
          <a:off x="2987675" y="5221288"/>
          <a:ext cx="3248025" cy="1128712"/>
        </p:xfrm>
        <a:graphic>
          <a:graphicData uri="http://schemas.openxmlformats.org/presentationml/2006/ole">
            <p:oleObj spid="_x0000_s32771" name="Equation" r:id="rId5" imgW="1206360" imgH="419040" progId="Equation.DSMT4">
              <p:embed/>
            </p:oleObj>
          </a:graphicData>
        </a:graphic>
      </p:graphicFrame>
      <p:sp>
        <p:nvSpPr>
          <p:cNvPr id="694282" name="Text Box 10"/>
          <p:cNvSpPr txBox="1">
            <a:spLocks noChangeArrowheads="1"/>
          </p:cNvSpPr>
          <p:nvPr/>
        </p:nvSpPr>
        <p:spPr bwMode="auto">
          <a:xfrm>
            <a:off x="187325" y="158750"/>
            <a:ext cx="880586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Two Basis Functions (cont.)</a:t>
            </a:r>
          </a:p>
        </p:txBody>
      </p:sp>
      <p:sp>
        <p:nvSpPr>
          <p:cNvPr id="32776" name="Text Box 3"/>
          <p:cNvSpPr txBox="1">
            <a:spLocks noChangeArrowheads="1"/>
          </p:cNvSpPr>
          <p:nvPr/>
        </p:nvSpPr>
        <p:spPr bwMode="auto">
          <a:xfrm>
            <a:off x="1268413" y="942975"/>
            <a:ext cx="1350962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As before,</a:t>
            </a:r>
          </a:p>
        </p:txBody>
      </p:sp>
      <p:graphicFrame>
        <p:nvGraphicFramePr>
          <p:cNvPr id="32772" name="Object 14"/>
          <p:cNvGraphicFramePr>
            <a:graphicFrameLocks noChangeAspect="1"/>
          </p:cNvGraphicFramePr>
          <p:nvPr/>
        </p:nvGraphicFramePr>
        <p:xfrm>
          <a:off x="2406650" y="1397000"/>
          <a:ext cx="3663950" cy="839788"/>
        </p:xfrm>
        <a:graphic>
          <a:graphicData uri="http://schemas.openxmlformats.org/presentationml/2006/ole">
            <p:oleObj spid="_x0000_s32772" name="Equation" r:id="rId6" imgW="1726920" imgH="393480" progId="Equation.DSMT4">
              <p:embed/>
            </p:oleObj>
          </a:graphicData>
        </a:graphic>
      </p:graphicFrame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6500813" y="1473200"/>
          <a:ext cx="1509712" cy="542925"/>
        </p:xfrm>
        <a:graphic>
          <a:graphicData uri="http://schemas.openxmlformats.org/presentationml/2006/ole">
            <p:oleObj spid="_x0000_s32773" name="Equation" r:id="rId7" imgW="71100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428750" y="1654175"/>
            <a:ext cx="6145213" cy="2041525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09713" y="4508500"/>
            <a:ext cx="6145212" cy="2041525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33794" name="Object 3"/>
          <p:cNvGraphicFramePr>
            <a:graphicFrameLocks noChangeAspect="1"/>
          </p:cNvGraphicFramePr>
          <p:nvPr/>
        </p:nvGraphicFramePr>
        <p:xfrm>
          <a:off x="2717800" y="5461000"/>
          <a:ext cx="3386138" cy="938213"/>
        </p:xfrm>
        <a:graphic>
          <a:graphicData uri="http://schemas.openxmlformats.org/presentationml/2006/ole">
            <p:oleObj spid="_x0000_s33794" name="Equation" r:id="rId4" imgW="1600200" imgH="444240" progId="Equation.DSMT4">
              <p:embed/>
            </p:oleObj>
          </a:graphicData>
        </a:graphic>
      </p:graphicFrame>
      <p:sp>
        <p:nvSpPr>
          <p:cNvPr id="699399" name="Text Box 7"/>
          <p:cNvSpPr txBox="1">
            <a:spLocks noChangeArrowheads="1"/>
          </p:cNvSpPr>
          <p:nvPr/>
        </p:nvSpPr>
        <p:spPr bwMode="auto">
          <a:xfrm>
            <a:off x="217488" y="149225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Two Basis Functions (cont.)</a:t>
            </a:r>
          </a:p>
        </p:txBody>
      </p:sp>
      <p:graphicFrame>
        <p:nvGraphicFramePr>
          <p:cNvPr id="33795" name="Object 12"/>
          <p:cNvGraphicFramePr>
            <a:graphicFrameLocks noChangeAspect="1"/>
          </p:cNvGraphicFramePr>
          <p:nvPr/>
        </p:nvGraphicFramePr>
        <p:xfrm>
          <a:off x="1797050" y="1701800"/>
          <a:ext cx="5249863" cy="922338"/>
        </p:xfrm>
        <a:graphic>
          <a:graphicData uri="http://schemas.openxmlformats.org/presentationml/2006/ole">
            <p:oleObj spid="_x0000_s33795" name="Equation" r:id="rId5" imgW="2692080" imgH="469800" progId="Equation.DSMT4">
              <p:embed/>
            </p:oleObj>
          </a:graphicData>
        </a:graphic>
      </p:graphicFrame>
      <p:graphicFrame>
        <p:nvGraphicFramePr>
          <p:cNvPr id="33796" name="Object 8"/>
          <p:cNvGraphicFramePr>
            <a:graphicFrameLocks noChangeAspect="1"/>
          </p:cNvGraphicFramePr>
          <p:nvPr/>
        </p:nvGraphicFramePr>
        <p:xfrm>
          <a:off x="2774950" y="2703513"/>
          <a:ext cx="3360738" cy="938212"/>
        </p:xfrm>
        <a:graphic>
          <a:graphicData uri="http://schemas.openxmlformats.org/presentationml/2006/ole">
            <p:oleObj spid="_x0000_s33796" name="Equation" r:id="rId6" imgW="1587240" imgH="444240" progId="Equation.DSMT4">
              <p:embed/>
            </p:oleObj>
          </a:graphicData>
        </a:graphic>
      </p:graphicFrame>
      <p:graphicFrame>
        <p:nvGraphicFramePr>
          <p:cNvPr id="33797" name="Object 9"/>
          <p:cNvGraphicFramePr>
            <a:graphicFrameLocks noChangeAspect="1"/>
          </p:cNvGraphicFramePr>
          <p:nvPr/>
        </p:nvGraphicFramePr>
        <p:xfrm>
          <a:off x="1844675" y="4592638"/>
          <a:ext cx="5414963" cy="947737"/>
        </p:xfrm>
        <a:graphic>
          <a:graphicData uri="http://schemas.openxmlformats.org/presentationml/2006/ole">
            <p:oleObj spid="_x0000_s33797" name="Equation" r:id="rId7" imgW="2705040" imgH="469800" progId="Equation.DSMT4">
              <p:embed/>
            </p:oleObj>
          </a:graphicData>
        </a:graphic>
      </p:graphicFrame>
      <p:sp>
        <p:nvSpPr>
          <p:cNvPr id="33801" name="TextBox 10"/>
          <p:cNvSpPr txBox="1">
            <a:spLocks noChangeArrowheads="1"/>
          </p:cNvSpPr>
          <p:nvPr/>
        </p:nvSpPr>
        <p:spPr bwMode="auto">
          <a:xfrm>
            <a:off x="985838" y="3921125"/>
            <a:ext cx="11668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Similarly, </a:t>
            </a:r>
          </a:p>
        </p:txBody>
      </p:sp>
      <p:sp>
        <p:nvSpPr>
          <p:cNvPr id="33802" name="TextBox 11"/>
          <p:cNvSpPr txBox="1">
            <a:spLocks noChangeArrowheads="1"/>
          </p:cNvSpPr>
          <p:nvPr/>
        </p:nvSpPr>
        <p:spPr bwMode="auto">
          <a:xfrm>
            <a:off x="965200" y="1087438"/>
            <a:ext cx="22494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From our derivation: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9" name="Text Box 7"/>
          <p:cNvSpPr txBox="1">
            <a:spLocks noChangeArrowheads="1"/>
          </p:cNvSpPr>
          <p:nvPr/>
        </p:nvSpPr>
        <p:spPr bwMode="auto">
          <a:xfrm>
            <a:off x="217488" y="200025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Two Basis Functions (cont.)</a:t>
            </a:r>
          </a:p>
        </p:txBody>
      </p:sp>
      <p:graphicFrame>
        <p:nvGraphicFramePr>
          <p:cNvPr id="34818" name="Object 8"/>
          <p:cNvGraphicFramePr>
            <a:graphicFrameLocks noChangeAspect="1"/>
          </p:cNvGraphicFramePr>
          <p:nvPr/>
        </p:nvGraphicFramePr>
        <p:xfrm>
          <a:off x="1457325" y="2144713"/>
          <a:ext cx="6103938" cy="1381125"/>
        </p:xfrm>
        <a:graphic>
          <a:graphicData uri="http://schemas.openxmlformats.org/presentationml/2006/ole">
            <p:oleObj spid="_x0000_s34818" name="Equation" r:id="rId4" imgW="3390840" imgH="761760" progId="Equation.DSMT4">
              <p:embed/>
            </p:oleObj>
          </a:graphicData>
        </a:graphic>
      </p:graphicFrame>
      <p:graphicFrame>
        <p:nvGraphicFramePr>
          <p:cNvPr id="34819" name="Object 6"/>
          <p:cNvGraphicFramePr>
            <a:graphicFrameLocks noChangeAspect="1"/>
          </p:cNvGraphicFramePr>
          <p:nvPr/>
        </p:nvGraphicFramePr>
        <p:xfrm>
          <a:off x="1354138" y="4951413"/>
          <a:ext cx="6103937" cy="1381125"/>
        </p:xfrm>
        <a:graphic>
          <a:graphicData uri="http://schemas.openxmlformats.org/presentationml/2006/ole">
            <p:oleObj spid="_x0000_s34819" name="Equation" r:id="rId5" imgW="3390840" imgH="761760" progId="Equation.DSMT4">
              <p:embed/>
            </p:oleObj>
          </a:graphicData>
        </a:graphic>
      </p:graphicFrame>
      <p:sp>
        <p:nvSpPr>
          <p:cNvPr id="34821" name="TextBox 9"/>
          <p:cNvSpPr txBox="1">
            <a:spLocks noChangeArrowheads="1"/>
          </p:cNvSpPr>
          <p:nvPr/>
        </p:nvSpPr>
        <p:spPr bwMode="auto">
          <a:xfrm>
            <a:off x="944563" y="1503363"/>
            <a:ext cx="22494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From our derivation:</a:t>
            </a:r>
          </a:p>
        </p:txBody>
      </p:sp>
      <p:sp>
        <p:nvSpPr>
          <p:cNvPr id="34822" name="TextBox 11"/>
          <p:cNvSpPr txBox="1">
            <a:spLocks noChangeArrowheads="1"/>
          </p:cNvSpPr>
          <p:nvPr/>
        </p:nvSpPr>
        <p:spPr bwMode="auto">
          <a:xfrm>
            <a:off x="1041256" y="4348163"/>
            <a:ext cx="1166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Similarly,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9" name="Text Box 5"/>
          <p:cNvSpPr txBox="1">
            <a:spLocks noChangeArrowheads="1"/>
          </p:cNvSpPr>
          <p:nvPr/>
        </p:nvSpPr>
        <p:spPr bwMode="auto">
          <a:xfrm>
            <a:off x="217488" y="200025"/>
            <a:ext cx="8805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Two Basis Functions (cont.)</a:t>
            </a:r>
          </a:p>
        </p:txBody>
      </p:sp>
      <p:graphicFrame>
        <p:nvGraphicFramePr>
          <p:cNvPr id="35842" name="Object 15"/>
          <p:cNvGraphicFramePr>
            <a:graphicFrameLocks noChangeAspect="1"/>
          </p:cNvGraphicFramePr>
          <p:nvPr/>
        </p:nvGraphicFramePr>
        <p:xfrm>
          <a:off x="1909763" y="2192338"/>
          <a:ext cx="5183187" cy="1466850"/>
        </p:xfrm>
        <a:graphic>
          <a:graphicData uri="http://schemas.openxmlformats.org/presentationml/2006/ole">
            <p:oleObj spid="_x0000_s35842" name="Equation" r:id="rId4" imgW="3225600" imgH="914400" progId="Equation.DSMT4">
              <p:embed/>
            </p:oleObj>
          </a:graphicData>
        </a:graphic>
      </p:graphicFrame>
      <p:graphicFrame>
        <p:nvGraphicFramePr>
          <p:cNvPr id="35843" name="Object 6"/>
          <p:cNvGraphicFramePr>
            <a:graphicFrameLocks noChangeAspect="1"/>
          </p:cNvGraphicFramePr>
          <p:nvPr/>
        </p:nvGraphicFramePr>
        <p:xfrm>
          <a:off x="1954213" y="4276725"/>
          <a:ext cx="5122862" cy="1466850"/>
        </p:xfrm>
        <a:graphic>
          <a:graphicData uri="http://schemas.openxmlformats.org/presentationml/2006/ole">
            <p:oleObj spid="_x0000_s35843" name="Equation" r:id="rId5" imgW="3187440" imgH="914400" progId="Equation.DSMT4">
              <p:embed/>
            </p:oleObj>
          </a:graphicData>
        </a:graphic>
      </p:graphicFrame>
      <p:sp>
        <p:nvSpPr>
          <p:cNvPr id="35845" name="TextBox 10"/>
          <p:cNvSpPr txBox="1">
            <a:spLocks noChangeArrowheads="1"/>
          </p:cNvSpPr>
          <p:nvPr/>
        </p:nvSpPr>
        <p:spPr bwMode="auto">
          <a:xfrm>
            <a:off x="944563" y="1503363"/>
            <a:ext cx="4429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The transforms of the basis functions are: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77925" y="231775"/>
            <a:ext cx="7593013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Spectral Domain Method (cont.)</a:t>
            </a:r>
          </a:p>
        </p:txBody>
      </p:sp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8" name="Rectangle 25"/>
          <p:cNvSpPr>
            <a:spLocks noChangeArrowheads="1"/>
          </p:cNvSpPr>
          <p:nvPr/>
        </p:nvSpPr>
        <p:spPr bwMode="auto">
          <a:xfrm>
            <a:off x="2322513" y="1176338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Let</a:t>
            </a:r>
          </a:p>
        </p:txBody>
      </p:sp>
      <p:graphicFrame>
        <p:nvGraphicFramePr>
          <p:cNvPr id="2050" name="Object 30"/>
          <p:cNvGraphicFramePr>
            <a:graphicFrameLocks noChangeAspect="1"/>
          </p:cNvGraphicFramePr>
          <p:nvPr/>
        </p:nvGraphicFramePr>
        <p:xfrm>
          <a:off x="2905125" y="1133475"/>
          <a:ext cx="2862263" cy="1395413"/>
        </p:xfrm>
        <a:graphic>
          <a:graphicData uri="http://schemas.openxmlformats.org/presentationml/2006/ole">
            <p:oleObj spid="_x0000_s2050" name="Equation" r:id="rId3" imgW="1396800" imgH="685800" progId="Equation.DSMT4">
              <p:embed/>
            </p:oleObj>
          </a:graphicData>
        </a:graphic>
      </p:graphicFrame>
      <p:graphicFrame>
        <p:nvGraphicFramePr>
          <p:cNvPr id="2051" name="Object 31"/>
          <p:cNvGraphicFramePr>
            <a:graphicFrameLocks noChangeAspect="1"/>
          </p:cNvGraphicFramePr>
          <p:nvPr/>
        </p:nvGraphicFramePr>
        <p:xfrm>
          <a:off x="2905125" y="2863850"/>
          <a:ext cx="3335338" cy="636588"/>
        </p:xfrm>
        <a:graphic>
          <a:graphicData uri="http://schemas.openxmlformats.org/presentationml/2006/ole">
            <p:oleObj spid="_x0000_s2051" name="Equation" r:id="rId4" imgW="1447560" imgH="279360" progId="Equation.DSMT4">
              <p:embed/>
            </p:oleObj>
          </a:graphicData>
        </a:graphic>
      </p:graphicFrame>
      <p:sp>
        <p:nvSpPr>
          <p:cNvPr id="2059" name="Rectangle 32"/>
          <p:cNvSpPr>
            <a:spLocks noChangeArrowheads="1"/>
          </p:cNvSpPr>
          <p:nvPr/>
        </p:nvSpPr>
        <p:spPr bwMode="auto">
          <a:xfrm>
            <a:off x="746125" y="3771900"/>
            <a:ext cx="38163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Pick  a “testing” function </a:t>
            </a:r>
            <a:r>
              <a:rPr lang="en-US" sz="2400" b="0" i="1">
                <a:solidFill>
                  <a:srgbClr val="0000FF"/>
                </a:solidFill>
                <a:latin typeface="Times New Roman" pitchFamily="18" charset="0"/>
              </a:rPr>
              <a:t>T</a:t>
            </a:r>
            <a:r>
              <a:rPr lang="en-US" sz="2400" b="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sz="2400" b="0" i="1">
                <a:solidFill>
                  <a:srgbClr val="0000FF"/>
                </a:solidFill>
                <a:latin typeface="Times New Roman" pitchFamily="18" charset="0"/>
              </a:rPr>
              <a:t>x,y</a:t>
            </a:r>
            <a:r>
              <a:rPr lang="en-US" sz="2400" b="0">
                <a:solidFill>
                  <a:srgbClr val="0000FF"/>
                </a:solidFill>
                <a:latin typeface="Times New Roman" pitchFamily="18" charset="0"/>
              </a:rPr>
              <a:t>):</a:t>
            </a:r>
          </a:p>
        </p:txBody>
      </p:sp>
      <p:graphicFrame>
        <p:nvGraphicFramePr>
          <p:cNvPr id="2052" name="Object 33"/>
          <p:cNvGraphicFramePr>
            <a:graphicFrameLocks noChangeAspect="1"/>
          </p:cNvGraphicFramePr>
          <p:nvPr/>
        </p:nvGraphicFramePr>
        <p:xfrm>
          <a:off x="1577975" y="4487863"/>
          <a:ext cx="5881688" cy="1628775"/>
        </p:xfrm>
        <a:graphic>
          <a:graphicData uri="http://schemas.openxmlformats.org/presentationml/2006/ole">
            <p:oleObj spid="_x0000_s2052" name="Equation" r:id="rId5" imgW="2857320" imgH="787320" progId="Equation.DSMT4">
              <p:embed/>
            </p:oleObj>
          </a:graphicData>
        </a:graphic>
      </p:graphicFrame>
      <p:sp>
        <p:nvSpPr>
          <p:cNvPr id="2060" name="Rectangle 34"/>
          <p:cNvSpPr>
            <a:spLocks noChangeArrowheads="1"/>
          </p:cNvSpPr>
          <p:nvPr/>
        </p:nvSpPr>
        <p:spPr bwMode="auto">
          <a:xfrm>
            <a:off x="708025" y="2974975"/>
            <a:ext cx="2074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The EFIE is then</a:t>
            </a:r>
          </a:p>
        </p:txBody>
      </p:sp>
      <p:sp>
        <p:nvSpPr>
          <p:cNvPr id="2061" name="Slide Number Placeholder 1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fld id="{32D8C10B-4FC2-4251-903A-51086520264A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87413" y="211138"/>
            <a:ext cx="7248525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Spectral Domain Method (cont.)</a:t>
            </a:r>
          </a:p>
        </p:txBody>
      </p:sp>
      <p:sp>
        <p:nvSpPr>
          <p:cNvPr id="308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4" name="Rectangle 7"/>
          <p:cNvSpPr>
            <a:spLocks noChangeArrowheads="1"/>
          </p:cNvSpPr>
          <p:nvPr/>
        </p:nvSpPr>
        <p:spPr bwMode="auto">
          <a:xfrm>
            <a:off x="738188" y="1063625"/>
            <a:ext cx="2300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FF3300"/>
                </a:solidFill>
              </a:rPr>
              <a:t>Galerkin’s Method:</a:t>
            </a:r>
          </a:p>
        </p:txBody>
      </p:sp>
      <p:graphicFrame>
        <p:nvGraphicFramePr>
          <p:cNvPr id="3074" name="Object 12"/>
          <p:cNvGraphicFramePr>
            <a:graphicFrameLocks noChangeAspect="1"/>
          </p:cNvGraphicFramePr>
          <p:nvPr/>
        </p:nvGraphicFramePr>
        <p:xfrm>
          <a:off x="3067050" y="1020763"/>
          <a:ext cx="2389188" cy="530225"/>
        </p:xfrm>
        <a:graphic>
          <a:graphicData uri="http://schemas.openxmlformats.org/presentationml/2006/ole">
            <p:oleObj spid="_x0000_s3074" name="Equation" r:id="rId3" imgW="1143000" imgH="253800" progId="Equation.DSMT4">
              <p:embed/>
            </p:oleObj>
          </a:graphicData>
        </a:graphic>
      </p:graphicFrame>
      <p:graphicFrame>
        <p:nvGraphicFramePr>
          <p:cNvPr id="3075" name="Object 13"/>
          <p:cNvGraphicFramePr>
            <a:graphicFrameLocks noChangeAspect="1"/>
          </p:cNvGraphicFramePr>
          <p:nvPr/>
        </p:nvGraphicFramePr>
        <p:xfrm>
          <a:off x="1730375" y="4110038"/>
          <a:ext cx="5381625" cy="1577975"/>
        </p:xfrm>
        <a:graphic>
          <a:graphicData uri="http://schemas.openxmlformats.org/presentationml/2006/ole">
            <p:oleObj spid="_x0000_s3075" name="Equation" r:id="rId4" imgW="2501640" imgH="736560" progId="Equation.DSMT4">
              <p:embed/>
            </p:oleObj>
          </a:graphicData>
        </a:graphic>
      </p:graphicFrame>
      <p:sp>
        <p:nvSpPr>
          <p:cNvPr id="3085" name="Text Box 15"/>
          <p:cNvSpPr txBox="1">
            <a:spLocks noChangeArrowheads="1"/>
          </p:cNvSpPr>
          <p:nvPr/>
        </p:nvSpPr>
        <p:spPr bwMode="auto">
          <a:xfrm>
            <a:off x="1368425" y="1622425"/>
            <a:ext cx="577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(The testing function is the same as the basis function.)</a:t>
            </a:r>
          </a:p>
        </p:txBody>
      </p:sp>
      <p:graphicFrame>
        <p:nvGraphicFramePr>
          <p:cNvPr id="3076" name="Object 16"/>
          <p:cNvGraphicFramePr>
            <a:graphicFrameLocks noChangeAspect="1"/>
          </p:cNvGraphicFramePr>
          <p:nvPr/>
        </p:nvGraphicFramePr>
        <p:xfrm>
          <a:off x="1592263" y="2608263"/>
          <a:ext cx="5854700" cy="741362"/>
        </p:xfrm>
        <a:graphic>
          <a:graphicData uri="http://schemas.openxmlformats.org/presentationml/2006/ole">
            <p:oleObj spid="_x0000_s3076" name="Equation" r:id="rId5" imgW="3022560" imgH="380880" progId="Equation.DSMT4">
              <p:embed/>
            </p:oleObj>
          </a:graphicData>
        </a:graphic>
      </p:graphicFrame>
      <p:sp>
        <p:nvSpPr>
          <p:cNvPr id="3086" name="Rectangle 17"/>
          <p:cNvSpPr>
            <a:spLocks noChangeArrowheads="1"/>
          </p:cNvSpPr>
          <p:nvPr/>
        </p:nvSpPr>
        <p:spPr bwMode="auto">
          <a:xfrm>
            <a:off x="755650" y="3508375"/>
            <a:ext cx="706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The solution for the unknown amplitude coefficient </a:t>
            </a:r>
            <a:r>
              <a:rPr lang="en-US" sz="2400" b="0" i="1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US" sz="2400" b="0" i="1" baseline="-2500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2000" b="0">
                <a:solidFill>
                  <a:srgbClr val="0000FF"/>
                </a:solidFill>
              </a:rPr>
              <a:t> is then</a:t>
            </a:r>
            <a:endParaRPr lang="en-US" sz="2400" b="0" i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087" name="Rectangle 18"/>
          <p:cNvSpPr>
            <a:spLocks noChangeArrowheads="1"/>
          </p:cNvSpPr>
          <p:nvPr/>
        </p:nvSpPr>
        <p:spPr bwMode="auto">
          <a:xfrm>
            <a:off x="569913" y="2662238"/>
            <a:ext cx="919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Hence</a:t>
            </a:r>
            <a:endParaRPr lang="en-US" sz="2400" b="0" i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088" name="Slide Number Placeholder 1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fld id="{64EABE41-12D0-45AC-B5A2-F6D5AEF7ADF2}" type="slidenum">
              <a:rPr lang="en-US" smtClean="0"/>
              <a:pPr/>
              <a:t>5</a:t>
            </a:fld>
            <a:endParaRPr lang="en-US" smtClean="0"/>
          </a:p>
        </p:txBody>
      </p:sp>
      <p:graphicFrame>
        <p:nvGraphicFramePr>
          <p:cNvPr id="3077" name="Object 18"/>
          <p:cNvGraphicFramePr>
            <a:graphicFrameLocks noChangeAspect="1"/>
          </p:cNvGraphicFramePr>
          <p:nvPr/>
        </p:nvGraphicFramePr>
        <p:xfrm>
          <a:off x="738188" y="6054725"/>
          <a:ext cx="3559175" cy="701675"/>
        </p:xfrm>
        <a:graphic>
          <a:graphicData uri="http://schemas.openxmlformats.org/presentationml/2006/ole">
            <p:oleObj spid="_x0000_s3077" name="Equation" r:id="rId6" imgW="2006280" imgH="393480" progId="Equation.DSMT4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4594225" y="5988050"/>
          <a:ext cx="3676650" cy="768350"/>
        </p:xfrm>
        <a:graphic>
          <a:graphicData uri="http://schemas.openxmlformats.org/presentationml/2006/ole">
            <p:oleObj spid="_x0000_s3078" name="Equation" r:id="rId7" imgW="189216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4200" y="142875"/>
            <a:ext cx="7937500" cy="56991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Spectral Domain Method (cont.)</a:t>
            </a:r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5" name="Rectangle 13"/>
          <p:cNvSpPr>
            <a:spLocks noChangeArrowheads="1"/>
          </p:cNvSpPr>
          <p:nvPr/>
        </p:nvSpPr>
        <p:spPr bwMode="auto">
          <a:xfrm>
            <a:off x="334963" y="1341438"/>
            <a:ext cx="4473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The input impedance is calculated as:</a:t>
            </a:r>
            <a:endParaRPr lang="en-US" sz="2400" b="0" i="1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4098" name="Object 14"/>
          <p:cNvGraphicFramePr>
            <a:graphicFrameLocks noChangeAspect="1"/>
          </p:cNvGraphicFramePr>
          <p:nvPr/>
        </p:nvGraphicFramePr>
        <p:xfrm>
          <a:off x="3175000" y="5584825"/>
          <a:ext cx="3116263" cy="623888"/>
        </p:xfrm>
        <a:graphic>
          <a:graphicData uri="http://schemas.openxmlformats.org/presentationml/2006/ole">
            <p:oleObj spid="_x0000_s4098" name="Equation" r:id="rId3" imgW="1396800" imgH="279360" progId="Equation.DSMT4">
              <p:embed/>
            </p:oleObj>
          </a:graphicData>
        </a:graphic>
      </p:graphicFrame>
      <p:sp>
        <p:nvSpPr>
          <p:cNvPr id="4106" name="TextBox 10"/>
          <p:cNvSpPr txBox="1">
            <a:spLocks noChangeArrowheads="1"/>
          </p:cNvSpPr>
          <p:nvPr/>
        </p:nvSpPr>
        <p:spPr bwMode="auto">
          <a:xfrm>
            <a:off x="434975" y="5029200"/>
            <a:ext cx="5403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The total field comes from the patch and the probe:</a:t>
            </a:r>
          </a:p>
        </p:txBody>
      </p:sp>
      <p:graphicFrame>
        <p:nvGraphicFramePr>
          <p:cNvPr id="4099" name="Object 15"/>
          <p:cNvGraphicFramePr>
            <a:graphicFrameLocks noChangeAspect="1"/>
          </p:cNvGraphicFramePr>
          <p:nvPr/>
        </p:nvGraphicFramePr>
        <p:xfrm>
          <a:off x="1123950" y="1857375"/>
          <a:ext cx="2940050" cy="2647950"/>
        </p:xfrm>
        <a:graphic>
          <a:graphicData uri="http://schemas.openxmlformats.org/presentationml/2006/ole">
            <p:oleObj spid="_x0000_s4099" name="Equation" r:id="rId4" imgW="1498320" imgH="1346040" progId="Equation.DSMT4">
              <p:embed/>
            </p:oleObj>
          </a:graphicData>
        </a:graphic>
      </p:graphicFrame>
      <p:sp>
        <p:nvSpPr>
          <p:cNvPr id="4107" name="TextBox 14"/>
          <p:cNvSpPr txBox="1">
            <a:spLocks noChangeArrowheads="1"/>
          </p:cNvSpPr>
          <p:nvPr/>
        </p:nvSpPr>
        <p:spPr bwMode="auto">
          <a:xfrm flipH="1">
            <a:off x="3551238" y="3870325"/>
            <a:ext cx="48053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0"/>
              <a:t>(The probe current is real and equal to </a:t>
            </a:r>
            <a:r>
              <a:rPr lang="en-US" sz="1600" b="0">
                <a:latin typeface="Times New Roman" pitchFamily="18" charset="0"/>
                <a:cs typeface="Times New Roman" pitchFamily="18" charset="0"/>
              </a:rPr>
              <a:t>1.0</a:t>
            </a:r>
            <a:r>
              <a:rPr lang="en-US" sz="1600" b="0"/>
              <a:t> [</a:t>
            </a:r>
            <a:r>
              <a:rPr lang="en-US" sz="1600" b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600" b="0"/>
              <a:t>].)</a:t>
            </a:r>
          </a:p>
        </p:txBody>
      </p:sp>
      <p:sp>
        <p:nvSpPr>
          <p:cNvPr id="4108" name="Slide Number Placeholder 1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fld id="{A08CAE2E-4A3F-41C2-8596-7761AA24195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109" name="TextBox 10"/>
          <p:cNvSpPr txBox="1">
            <a:spLocks noChangeArrowheads="1"/>
          </p:cNvSpPr>
          <p:nvPr/>
        </p:nvSpPr>
        <p:spPr bwMode="auto">
          <a:xfrm>
            <a:off x="2649538" y="2073275"/>
            <a:ext cx="630339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9113" indent="-519113"/>
            <a:r>
              <a:rPr lang="en-US" b="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="0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b="0" dirty="0">
                <a:solidFill>
                  <a:srgbClr val="0000FF"/>
                </a:solidFill>
              </a:rPr>
              <a:t> complex power coming from impressed probe </a:t>
            </a:r>
            <a:r>
              <a:rPr lang="en-US" b="0" dirty="0" smtClean="0">
                <a:solidFill>
                  <a:srgbClr val="0000FF"/>
                </a:solidFill>
              </a:rPr>
              <a:t>current (in the presence of the patch).</a:t>
            </a:r>
            <a:endParaRPr lang="en-US" b="0" dirty="0">
              <a:solidFill>
                <a:srgbClr val="0000FF"/>
              </a:solidFill>
            </a:endParaRPr>
          </a:p>
        </p:txBody>
      </p:sp>
      <p:sp>
        <p:nvSpPr>
          <p:cNvPr id="4110" name="TextBox 14"/>
          <p:cNvSpPr txBox="1">
            <a:spLocks noChangeArrowheads="1"/>
          </p:cNvSpPr>
          <p:nvPr/>
        </p:nvSpPr>
        <p:spPr bwMode="auto">
          <a:xfrm flipH="1">
            <a:off x="4394200" y="3036888"/>
            <a:ext cx="28908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0" i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600" b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1600" b="0"/>
              <a:t> volume of probe current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7575" y="161925"/>
            <a:ext cx="7262813" cy="57785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Spectral Domain Method (cont.)</a:t>
            </a:r>
          </a:p>
        </p:txBody>
      </p:sp>
      <p:sp>
        <p:nvSpPr>
          <p:cNvPr id="51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1" name="Rectangle 7"/>
          <p:cNvSpPr>
            <a:spLocks noChangeArrowheads="1"/>
          </p:cNvSpPr>
          <p:nvPr/>
        </p:nvSpPr>
        <p:spPr bwMode="auto">
          <a:xfrm>
            <a:off x="882650" y="1076325"/>
            <a:ext cx="919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5122" name="Object 11"/>
          <p:cNvGraphicFramePr>
            <a:graphicFrameLocks noChangeAspect="1"/>
          </p:cNvGraphicFramePr>
          <p:nvPr/>
        </p:nvGraphicFramePr>
        <p:xfrm>
          <a:off x="1838325" y="1562100"/>
          <a:ext cx="5549900" cy="866775"/>
        </p:xfrm>
        <a:graphic>
          <a:graphicData uri="http://schemas.openxmlformats.org/presentationml/2006/ole">
            <p:oleObj spid="_x0000_s5122" name="Equation" r:id="rId3" imgW="2438280" imgH="380880" progId="Equation.DSMT4">
              <p:embed/>
            </p:oleObj>
          </a:graphicData>
        </a:graphic>
      </p:graphicFrame>
      <p:sp>
        <p:nvSpPr>
          <p:cNvPr id="5132" name="Rectangle 13"/>
          <p:cNvSpPr>
            <a:spLocks noChangeArrowheads="1"/>
          </p:cNvSpPr>
          <p:nvPr/>
        </p:nvSpPr>
        <p:spPr bwMode="auto">
          <a:xfrm>
            <a:off x="1038225" y="4075113"/>
            <a:ext cx="1779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Then we have</a:t>
            </a:r>
          </a:p>
        </p:txBody>
      </p:sp>
      <p:graphicFrame>
        <p:nvGraphicFramePr>
          <p:cNvPr id="5123" name="Object 14"/>
          <p:cNvGraphicFramePr>
            <a:graphicFrameLocks noChangeAspect="1"/>
          </p:cNvGraphicFramePr>
          <p:nvPr/>
        </p:nvGraphicFramePr>
        <p:xfrm>
          <a:off x="2946400" y="4467225"/>
          <a:ext cx="3744913" cy="812800"/>
        </p:xfrm>
        <a:graphic>
          <a:graphicData uri="http://schemas.openxmlformats.org/presentationml/2006/ole">
            <p:oleObj spid="_x0000_s5123" name="Equation" r:id="rId4" imgW="1765080" imgH="380880" progId="Equation.DSMT4">
              <p:embed/>
            </p:oleObj>
          </a:graphicData>
        </a:graphic>
      </p:graphicFrame>
      <p:graphicFrame>
        <p:nvGraphicFramePr>
          <p:cNvPr id="5124" name="Object 15"/>
          <p:cNvGraphicFramePr>
            <a:graphicFrameLocks noChangeAspect="1"/>
          </p:cNvGraphicFramePr>
          <p:nvPr/>
        </p:nvGraphicFramePr>
        <p:xfrm>
          <a:off x="2573338" y="2967038"/>
          <a:ext cx="4938712" cy="814387"/>
        </p:xfrm>
        <a:graphic>
          <a:graphicData uri="http://schemas.openxmlformats.org/presentationml/2006/ole">
            <p:oleObj spid="_x0000_s5124" name="Equation" r:id="rId5" imgW="2311200" imgH="380880" progId="Equation.DSMT4">
              <p:embed/>
            </p:oleObj>
          </a:graphicData>
        </a:graphic>
      </p:graphicFrame>
      <p:sp>
        <p:nvSpPr>
          <p:cNvPr id="5133" name="Rectangle 16"/>
          <p:cNvSpPr>
            <a:spLocks noChangeArrowheads="1"/>
          </p:cNvSpPr>
          <p:nvPr/>
        </p:nvSpPr>
        <p:spPr bwMode="auto">
          <a:xfrm>
            <a:off x="1438275" y="3017838"/>
            <a:ext cx="996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Define:</a:t>
            </a:r>
          </a:p>
        </p:txBody>
      </p:sp>
      <p:sp>
        <p:nvSpPr>
          <p:cNvPr id="5134" name="Rectangle 17"/>
          <p:cNvSpPr>
            <a:spLocks noChangeArrowheads="1"/>
          </p:cNvSpPr>
          <p:nvPr/>
        </p:nvSpPr>
        <p:spPr bwMode="auto">
          <a:xfrm>
            <a:off x="1042988" y="5295900"/>
            <a:ext cx="409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or</a:t>
            </a:r>
          </a:p>
        </p:txBody>
      </p:sp>
      <p:graphicFrame>
        <p:nvGraphicFramePr>
          <p:cNvPr id="5125" name="Object 18"/>
          <p:cNvGraphicFramePr>
            <a:graphicFrameLocks noChangeAspect="1"/>
          </p:cNvGraphicFramePr>
          <p:nvPr/>
        </p:nvGraphicFramePr>
        <p:xfrm>
          <a:off x="1470025" y="5699125"/>
          <a:ext cx="6170613" cy="750888"/>
        </p:xfrm>
        <a:graphic>
          <a:graphicData uri="http://schemas.openxmlformats.org/presentationml/2006/ole">
            <p:oleObj spid="_x0000_s5125" name="Equation" r:id="rId6" imgW="3149280" imgH="380880" progId="Equation.DSMT4">
              <p:embed/>
            </p:oleObj>
          </a:graphicData>
        </a:graphic>
      </p:graphicFrame>
      <p:sp>
        <p:nvSpPr>
          <p:cNvPr id="5135" name="Slide Number Placeholder 1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fld id="{62D18B67-FAD6-4EE0-9419-9F850A859B15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2775" y="239713"/>
            <a:ext cx="7672388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Spectral Domain Method (cont.)</a:t>
            </a:r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5" name="Rectangle 7"/>
          <p:cNvSpPr>
            <a:spLocks noChangeArrowheads="1"/>
          </p:cNvSpPr>
          <p:nvPr/>
        </p:nvSpPr>
        <p:spPr bwMode="auto">
          <a:xfrm>
            <a:off x="530225" y="3390900"/>
            <a:ext cx="3481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We have from </a:t>
            </a:r>
            <a:r>
              <a:rPr lang="en-US" sz="2000" b="0">
                <a:solidFill>
                  <a:srgbClr val="FF3300"/>
                </a:solidFill>
              </a:rPr>
              <a:t>reciprocity</a:t>
            </a:r>
            <a:r>
              <a:rPr lang="en-US" sz="2000" b="0">
                <a:solidFill>
                  <a:srgbClr val="0000FF"/>
                </a:solidFill>
              </a:rPr>
              <a:t> that</a:t>
            </a:r>
          </a:p>
        </p:txBody>
      </p:sp>
      <p:graphicFrame>
        <p:nvGraphicFramePr>
          <p:cNvPr id="6146" name="Object 14"/>
          <p:cNvGraphicFramePr>
            <a:graphicFrameLocks noChangeAspect="1"/>
          </p:cNvGraphicFramePr>
          <p:nvPr/>
        </p:nvGraphicFramePr>
        <p:xfrm>
          <a:off x="2674938" y="898525"/>
          <a:ext cx="3179762" cy="595313"/>
        </p:xfrm>
        <a:graphic>
          <a:graphicData uri="http://schemas.openxmlformats.org/presentationml/2006/ole">
            <p:oleObj spid="_x0000_s6146" name="Equation" r:id="rId3" imgW="1498320" imgH="279360" progId="Equation.DSMT4">
              <p:embed/>
            </p:oleObj>
          </a:graphicData>
        </a:graphic>
      </p:graphicFrame>
      <p:sp>
        <p:nvSpPr>
          <p:cNvPr id="6156" name="Rectangle 10"/>
          <p:cNvSpPr>
            <a:spLocks noChangeArrowheads="1"/>
          </p:cNvSpPr>
          <p:nvPr/>
        </p:nvSpPr>
        <p:spPr bwMode="auto">
          <a:xfrm>
            <a:off x="2024063" y="4841875"/>
            <a:ext cx="952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so that</a:t>
            </a:r>
          </a:p>
        </p:txBody>
      </p:sp>
      <p:graphicFrame>
        <p:nvGraphicFramePr>
          <p:cNvPr id="6147" name="Object 16"/>
          <p:cNvGraphicFramePr>
            <a:graphicFrameLocks noChangeAspect="1"/>
          </p:cNvGraphicFramePr>
          <p:nvPr/>
        </p:nvGraphicFramePr>
        <p:xfrm>
          <a:off x="2940050" y="5313363"/>
          <a:ext cx="2992438" cy="1136650"/>
        </p:xfrm>
        <a:graphic>
          <a:graphicData uri="http://schemas.openxmlformats.org/presentationml/2006/ole">
            <p:oleObj spid="_x0000_s6147" name="Equation" r:id="rId4" imgW="1409400" imgH="533160" progId="Equation.DSMT4">
              <p:embed/>
            </p:oleObj>
          </a:graphicData>
        </a:graphic>
      </p:graphicFrame>
      <p:sp>
        <p:nvSpPr>
          <p:cNvPr id="6157" name="Slide Number Placeholder 1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fld id="{1D91A52C-E5E5-4800-9340-9638D0275777}" type="slidenum">
              <a:rPr lang="en-US" smtClean="0"/>
              <a:pPr/>
              <a:t>8</a:t>
            </a:fld>
            <a:endParaRPr lang="en-US" smtClean="0"/>
          </a:p>
        </p:txBody>
      </p:sp>
      <p:graphicFrame>
        <p:nvGraphicFramePr>
          <p:cNvPr id="6148" name="Object 13"/>
          <p:cNvGraphicFramePr>
            <a:graphicFrameLocks noChangeAspect="1"/>
          </p:cNvGraphicFramePr>
          <p:nvPr/>
        </p:nvGraphicFramePr>
        <p:xfrm>
          <a:off x="2903538" y="4013200"/>
          <a:ext cx="2217737" cy="533400"/>
        </p:xfrm>
        <a:graphic>
          <a:graphicData uri="http://schemas.openxmlformats.org/presentationml/2006/ole">
            <p:oleObj spid="_x0000_s6148" name="Equation" r:id="rId5" imgW="1155600" imgH="279360" progId="Equation.DSMT4">
              <p:embed/>
            </p:oleObj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3109913" y="2006600"/>
          <a:ext cx="2074862" cy="1089025"/>
        </p:xfrm>
        <a:graphic>
          <a:graphicData uri="http://schemas.openxmlformats.org/presentationml/2006/ole">
            <p:oleObj spid="_x0000_s6149" name="Equation" r:id="rId6" imgW="965160" imgH="507960" progId="Equation.DSMT4">
              <p:embed/>
            </p:oleObj>
          </a:graphicData>
        </a:graphic>
      </p:graphicFrame>
      <p:sp>
        <p:nvSpPr>
          <p:cNvPr id="6158" name="Rectangle 10"/>
          <p:cNvSpPr>
            <a:spLocks noChangeArrowheads="1"/>
          </p:cNvSpPr>
          <p:nvPr/>
        </p:nvSpPr>
        <p:spPr bwMode="auto">
          <a:xfrm>
            <a:off x="2116138" y="1703388"/>
            <a:ext cx="8842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6159" name="TextBox 15"/>
          <p:cNvSpPr txBox="1">
            <a:spLocks noChangeArrowheads="1"/>
          </p:cNvSpPr>
          <p:nvPr/>
        </p:nvSpPr>
        <p:spPr bwMode="auto">
          <a:xfrm>
            <a:off x="5675313" y="3946525"/>
            <a:ext cx="2487612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0" dirty="0"/>
              <a:t>Note: </a:t>
            </a:r>
            <a:r>
              <a:rPr lang="en-US" b="0" i="1" dirty="0" err="1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="0" i="1" baseline="-25000" dirty="0" err="1">
                <a:latin typeface="Times New Roman" pitchFamily="18" charset="0"/>
                <a:cs typeface="Times New Roman" pitchFamily="18" charset="0"/>
              </a:rPr>
              <a:t>zx</a:t>
            </a:r>
            <a:r>
              <a:rPr lang="en-US" b="0" dirty="0"/>
              <a:t> is easier to calculate than </a:t>
            </a:r>
            <a:r>
              <a:rPr lang="en-US" b="0" i="1" dirty="0" err="1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="0" i="1" baseline="-25000" dirty="0" err="1">
                <a:latin typeface="Times New Roman" pitchFamily="18" charset="0"/>
                <a:cs typeface="Times New Roman" pitchFamily="18" charset="0"/>
              </a:rPr>
              <a:t>xz</a:t>
            </a:r>
            <a:r>
              <a:rPr lang="en-US" b="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284163"/>
            <a:ext cx="8189912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Spectral Domain Method (cont.)</a:t>
            </a:r>
          </a:p>
        </p:txBody>
      </p:sp>
      <p:sp>
        <p:nvSpPr>
          <p:cNvPr id="717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7" name="Rectangle 8"/>
          <p:cNvSpPr>
            <a:spLocks noChangeArrowheads="1"/>
          </p:cNvSpPr>
          <p:nvPr/>
        </p:nvSpPr>
        <p:spPr bwMode="auto">
          <a:xfrm>
            <a:off x="1027113" y="1193800"/>
            <a:ext cx="996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Define:</a:t>
            </a:r>
          </a:p>
        </p:txBody>
      </p:sp>
      <p:graphicFrame>
        <p:nvGraphicFramePr>
          <p:cNvPr id="7170" name="Object 12"/>
          <p:cNvGraphicFramePr>
            <a:graphicFrameLocks noChangeAspect="1"/>
          </p:cNvGraphicFramePr>
          <p:nvPr/>
        </p:nvGraphicFramePr>
        <p:xfrm>
          <a:off x="1804988" y="1790700"/>
          <a:ext cx="2019300" cy="1100138"/>
        </p:xfrm>
        <a:graphic>
          <a:graphicData uri="http://schemas.openxmlformats.org/presentationml/2006/ole">
            <p:oleObj spid="_x0000_s7170" name="Equation" r:id="rId3" imgW="977760" imgH="533160" progId="Equation.DSMT4">
              <p:embed/>
            </p:oleObj>
          </a:graphicData>
        </a:graphic>
      </p:graphicFrame>
      <p:sp>
        <p:nvSpPr>
          <p:cNvPr id="7178" name="TextBox 18"/>
          <p:cNvSpPr txBox="1">
            <a:spLocks noChangeArrowheads="1"/>
          </p:cNvSpPr>
          <p:nvPr/>
        </p:nvSpPr>
        <p:spPr bwMode="auto">
          <a:xfrm>
            <a:off x="803275" y="3389313"/>
            <a:ext cx="73342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0"/>
              <a:t>Note: The subscript notation on </a:t>
            </a:r>
            <a:r>
              <a:rPr lang="en-US" b="0" i="1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="0" i="1" baseline="-2500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US" b="0"/>
              <a:t> follows the usual MoM convention.</a:t>
            </a:r>
          </a:p>
        </p:txBody>
      </p:sp>
      <p:graphicFrame>
        <p:nvGraphicFramePr>
          <p:cNvPr id="7171" name="Object 18"/>
          <p:cNvGraphicFramePr>
            <a:graphicFrameLocks noChangeAspect="1"/>
          </p:cNvGraphicFramePr>
          <p:nvPr/>
        </p:nvGraphicFramePr>
        <p:xfrm>
          <a:off x="2970213" y="5126038"/>
          <a:ext cx="2727325" cy="1131887"/>
        </p:xfrm>
        <a:graphic>
          <a:graphicData uri="http://schemas.openxmlformats.org/presentationml/2006/ole">
            <p:oleObj spid="_x0000_s7171" name="Equation" r:id="rId4" imgW="1104840" imgH="457200" progId="Equation.DSMT4">
              <p:embed/>
            </p:oleObj>
          </a:graphicData>
        </a:graphic>
      </p:graphicFrame>
      <p:sp>
        <p:nvSpPr>
          <p:cNvPr id="7179" name="Slide Number Placeholder 1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fld id="{ACDA048F-5EA9-4F77-BFF5-DF8FA58AC7C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7180" name="Rectangle 8"/>
          <p:cNvSpPr>
            <a:spLocks noChangeArrowheads="1"/>
          </p:cNvSpPr>
          <p:nvPr/>
        </p:nvSpPr>
        <p:spPr bwMode="auto">
          <a:xfrm>
            <a:off x="1931988" y="4546600"/>
            <a:ext cx="1830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We then have:</a:t>
            </a:r>
          </a:p>
        </p:txBody>
      </p:sp>
      <p:sp>
        <p:nvSpPr>
          <p:cNvPr id="7181" name="TextBox 19"/>
          <p:cNvSpPr txBox="1">
            <a:spLocks noChangeArrowheads="1"/>
          </p:cNvSpPr>
          <p:nvPr/>
        </p:nvSpPr>
        <p:spPr bwMode="auto">
          <a:xfrm>
            <a:off x="4276725" y="1971675"/>
            <a:ext cx="4114800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0"/>
              <a:t>Note: The minus sign is added to agree with typical MoM convention.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4942</TotalTime>
  <Words>1167</Words>
  <Application>Microsoft Office PowerPoint</Application>
  <PresentationFormat>On-screen Show (4:3)</PresentationFormat>
  <Paragraphs>224</Paragraphs>
  <Slides>38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Default Design</vt:lpstr>
      <vt:lpstr>Soaring</vt:lpstr>
      <vt:lpstr>Equation</vt:lpstr>
      <vt:lpstr>MathType 6.0 Equation</vt:lpstr>
      <vt:lpstr>Slide 1</vt:lpstr>
      <vt:lpstr>Overview</vt:lpstr>
      <vt:lpstr>Spectral Domain Method</vt:lpstr>
      <vt:lpstr>Spectral Domain Method (cont.)</vt:lpstr>
      <vt:lpstr>Spectral Domain Method (cont.)</vt:lpstr>
      <vt:lpstr>Spectral Domain Method (cont.)</vt:lpstr>
      <vt:lpstr>Spectral Domain Method (cont.)</vt:lpstr>
      <vt:lpstr>Spectral Domain Method (cont.)</vt:lpstr>
      <vt:lpstr>Spectral Domain Method (cont.)</vt:lpstr>
      <vt:lpstr>Spectral Domain Method (cont.)</vt:lpstr>
      <vt:lpstr>Spectral Domain Method (cont.)</vt:lpstr>
      <vt:lpstr>Spectral Domain Method (cont.)</vt:lpstr>
      <vt:lpstr>Spectral Domain Method (cont.)</vt:lpstr>
      <vt:lpstr>Spectral Domain Method (cont.)</vt:lpstr>
      <vt:lpstr>Spectral Domain Method (cont.)</vt:lpstr>
      <vt:lpstr>Spectral Domain Method (cont.)</vt:lpstr>
      <vt:lpstr>Spectral Domain Method (cont.)</vt:lpstr>
      <vt:lpstr>Spectral Domain Method (cont.)</vt:lpstr>
      <vt:lpstr>Spectral Domain Method (cont.)</vt:lpstr>
      <vt:lpstr>Spectral Domain Method (cont.)</vt:lpstr>
      <vt:lpstr>Spectral Domain Method (cont.)</vt:lpstr>
      <vt:lpstr>Spectral Domain Method (cont.)</vt:lpstr>
      <vt:lpstr>Spectral Domain Method (cont.)</vt:lpstr>
      <vt:lpstr>Spectral Domain Method (cont.)</vt:lpstr>
      <vt:lpstr>Spectral Domain Method (cont.)</vt:lpstr>
      <vt:lpstr>Spectral Domain Method (cont.)</vt:lpstr>
      <vt:lpstr>Spectral Domain Method (cont.)</vt:lpstr>
      <vt:lpstr>Spectral Domain Method (cont.)</vt:lpstr>
      <vt:lpstr>Spectral Domain Method (cont.)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</vt:vector>
  </TitlesOfParts>
  <Company>University of Houston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Reviewer</cp:lastModifiedBy>
  <cp:revision>508</cp:revision>
  <dcterms:created xsi:type="dcterms:W3CDTF">2006-06-22T19:04:50Z</dcterms:created>
  <dcterms:modified xsi:type="dcterms:W3CDTF">2015-04-03T01:07:19Z</dcterms:modified>
</cp:coreProperties>
</file>