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360" r:id="rId3"/>
    <p:sldId id="429" r:id="rId4"/>
    <p:sldId id="421" r:id="rId5"/>
    <p:sldId id="456" r:id="rId6"/>
    <p:sldId id="455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9" r:id="rId17"/>
    <p:sldId id="471" r:id="rId18"/>
    <p:sldId id="470" r:id="rId19"/>
    <p:sldId id="467" r:id="rId20"/>
    <p:sldId id="472" r:id="rId21"/>
    <p:sldId id="473" r:id="rId22"/>
    <p:sldId id="474" r:id="rId23"/>
    <p:sldId id="47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00FFFF"/>
    <a:srgbClr val="FF3300"/>
    <a:srgbClr val="00FF00"/>
    <a:srgbClr val="EAEAEA"/>
    <a:srgbClr val="FF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49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7.wmf"/><Relationship Id="rId5" Type="http://schemas.openxmlformats.org/officeDocument/2006/relationships/image" Target="../media/image53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88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3.wmf"/><Relationship Id="rId1" Type="http://schemas.openxmlformats.org/officeDocument/2006/relationships/image" Target="../media/image24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0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35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35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7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9.wmf"/><Relationship Id="rId5" Type="http://schemas.openxmlformats.org/officeDocument/2006/relationships/image" Target="../media/image7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8C748C39-0E9C-44BD-9BEE-7B4CC85DE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F8F19FF-5D18-4C56-9115-F2866A452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FDF2E78-3031-4568-A888-E6713DB18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D2365B9-9CFC-4956-9B2C-1EA819EC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414BF98-21BC-4B03-AACE-697F3D93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F281F1E-2BF3-4787-9745-6CEFEF4E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99547E1-7B29-4AC4-B740-979859624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09F641E3-496C-44B2-8BC1-E22B43E35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04DFBE3-6EB9-41B5-8C5C-4F0526DD3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93F0C2A-A3E9-4EFB-BE2F-4BD48734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784D622-B5E8-4A7A-9838-85D0F6FCC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0FE7572D-0E52-4F45-BD2B-64F3016E2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77BAA96-0F3C-48C6-A755-2CC58C2FB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2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95675" y="1146175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9900"/>
                </a:solidFill>
              </a:rPr>
              <a:t>Spring 2015</a:t>
            </a:r>
            <a:endParaRPr lang="en-US" sz="3200">
              <a:solidFill>
                <a:srgbClr val="FF99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</a:t>
            </a:r>
            <a:r>
              <a:rPr lang="en-US" sz="4000" smtClean="0">
                <a:solidFill>
                  <a:srgbClr val="0000FF"/>
                </a:solidFill>
              </a:rPr>
              <a:t>26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20486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775D17CE-6704-4C9D-9F8C-9AEB218F109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8194" name="Object 31"/>
          <p:cNvGraphicFramePr>
            <a:graphicFrameLocks noChangeAspect="1"/>
          </p:cNvGraphicFramePr>
          <p:nvPr/>
        </p:nvGraphicFramePr>
        <p:xfrm>
          <a:off x="3205163" y="1636713"/>
          <a:ext cx="2614612" cy="2747962"/>
        </p:xfrm>
        <a:graphic>
          <a:graphicData uri="http://schemas.openxmlformats.org/presentationml/2006/ole">
            <p:oleObj spid="_x0000_s8194" name="Equation" r:id="rId3" imgW="1244520" imgH="1320480" progId="Equation.DSMT4">
              <p:embed/>
            </p:oleObj>
          </a:graphicData>
        </a:graphic>
      </p:graphicFrame>
      <p:grpSp>
        <p:nvGrpSpPr>
          <p:cNvPr id="8205" name="Group 40"/>
          <p:cNvGrpSpPr>
            <a:grpSpLocks/>
          </p:cNvGrpSpPr>
          <p:nvPr/>
        </p:nvGrpSpPr>
        <p:grpSpPr bwMode="auto">
          <a:xfrm>
            <a:off x="6896100" y="2082800"/>
            <a:ext cx="931863" cy="1905000"/>
            <a:chOff x="6768943" y="2323811"/>
            <a:chExt cx="931973" cy="1905000"/>
          </a:xfrm>
        </p:grpSpPr>
        <p:grpSp>
          <p:nvGrpSpPr>
            <p:cNvPr id="8226" name="Group 36"/>
            <p:cNvGrpSpPr>
              <a:grpSpLocks/>
            </p:cNvGrpSpPr>
            <p:nvPr/>
          </p:nvGrpSpPr>
          <p:grpSpPr bwMode="auto">
            <a:xfrm>
              <a:off x="6913516" y="2323811"/>
              <a:ext cx="787400" cy="1905000"/>
              <a:chOff x="3648" y="1424"/>
              <a:chExt cx="496" cy="1200"/>
            </a:xfrm>
          </p:grpSpPr>
          <p:sp>
            <p:nvSpPr>
              <p:cNvPr id="8227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200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p:oleObj spid="_x0000_s8200" name="Equation" r:id="rId4" imgW="152280" imgH="228600" progId="Equation.DSMT4">
                  <p:embed/>
                </p:oleObj>
              </a:graphicData>
            </a:graphic>
          </p:graphicFrame>
          <p:sp>
            <p:nvSpPr>
              <p:cNvPr id="8228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AutoShape 27"/>
              <p:cNvSpPr>
                <a:spLocks noChangeArrowheads="1"/>
              </p:cNvSpPr>
              <p:nvPr/>
            </p:nvSpPr>
            <p:spPr bwMode="auto">
              <a:xfrm>
                <a:off x="3649" y="2096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199" name="Object 9"/>
            <p:cNvGraphicFramePr>
              <a:graphicFrameLocks noChangeAspect="1"/>
            </p:cNvGraphicFramePr>
            <p:nvPr/>
          </p:nvGraphicFramePr>
          <p:xfrm>
            <a:off x="6768943" y="2923965"/>
            <a:ext cx="304838" cy="409465"/>
          </p:xfrm>
          <a:graphic>
            <a:graphicData uri="http://schemas.openxmlformats.org/presentationml/2006/ole">
              <p:oleObj spid="_x0000_s8199" name="Equation" r:id="rId5" imgW="177480" imgH="241200" progId="Equation.DSMT4">
                <p:embed/>
              </p:oleObj>
            </a:graphicData>
          </a:graphic>
        </p:graphicFrame>
      </p:grpSp>
      <p:sp>
        <p:nvSpPr>
          <p:cNvPr id="8206" name="Text Box 33"/>
          <p:cNvSpPr txBox="1">
            <a:spLocks noChangeArrowheads="1"/>
          </p:cNvSpPr>
          <p:nvPr/>
        </p:nvSpPr>
        <p:spPr bwMode="auto">
          <a:xfrm>
            <a:off x="1374775" y="908050"/>
            <a:ext cx="646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Reciprocity is invoked, and then the equivalence principle. </a:t>
            </a:r>
          </a:p>
        </p:txBody>
      </p:sp>
      <p:grpSp>
        <p:nvGrpSpPr>
          <p:cNvPr id="8207" name="Group 42"/>
          <p:cNvGrpSpPr>
            <a:grpSpLocks/>
          </p:cNvGrpSpPr>
          <p:nvPr/>
        </p:nvGrpSpPr>
        <p:grpSpPr bwMode="auto">
          <a:xfrm>
            <a:off x="969963" y="2198688"/>
            <a:ext cx="1266825" cy="1955800"/>
            <a:chOff x="1023174" y="4662979"/>
            <a:chExt cx="1267256" cy="1955800"/>
          </a:xfrm>
        </p:grpSpPr>
        <p:grpSp>
          <p:nvGrpSpPr>
            <p:cNvPr id="8220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8222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198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8198" name="Equation" r:id="rId6" imgW="139680" imgH="228600" progId="Equation.DSMT4">
                  <p:embed/>
                </p:oleObj>
              </a:graphicData>
            </a:graphic>
          </p:graphicFrame>
          <p:sp>
            <p:nvSpPr>
              <p:cNvPr id="8224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21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8197" name="Object 10"/>
            <p:cNvGraphicFramePr>
              <a:graphicFrameLocks noChangeAspect="1"/>
            </p:cNvGraphicFramePr>
            <p:nvPr/>
          </p:nvGraphicFramePr>
          <p:xfrm>
            <a:off x="1023174" y="4720860"/>
            <a:ext cx="422336" cy="379265"/>
          </p:xfrm>
          <a:graphic>
            <a:graphicData uri="http://schemas.openxmlformats.org/presentationml/2006/ole">
              <p:oleObj spid="_x0000_s8197" name="Equation" r:id="rId7" imgW="266400" imgH="241200" progId="Equation.DSMT4">
                <p:embed/>
              </p:oleObj>
            </a:graphicData>
          </a:graphic>
        </p:graphicFrame>
      </p:grpSp>
      <p:grpSp>
        <p:nvGrpSpPr>
          <p:cNvPr id="8208" name="Group 51"/>
          <p:cNvGrpSpPr>
            <a:grpSpLocks/>
          </p:cNvGrpSpPr>
          <p:nvPr/>
        </p:nvGrpSpPr>
        <p:grpSpPr bwMode="auto">
          <a:xfrm>
            <a:off x="5913438" y="4452938"/>
            <a:ext cx="1258887" cy="1955800"/>
            <a:chOff x="1044428" y="4662979"/>
            <a:chExt cx="1258038" cy="1955800"/>
          </a:xfrm>
        </p:grpSpPr>
        <p:grpSp>
          <p:nvGrpSpPr>
            <p:cNvPr id="8214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8216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196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p:oleObj spid="_x0000_s8196" name="Equation" r:id="rId8" imgW="152280" imgH="228600" progId="Equation.DSMT4">
                  <p:embed/>
                </p:oleObj>
              </a:graphicData>
            </a:graphic>
          </p:graphicFrame>
          <p:sp>
            <p:nvSpPr>
              <p:cNvPr id="8218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15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8195" name="Object 13"/>
            <p:cNvGraphicFramePr>
              <a:graphicFrameLocks noChangeAspect="1"/>
            </p:cNvGraphicFramePr>
            <p:nvPr/>
          </p:nvGraphicFramePr>
          <p:xfrm>
            <a:off x="1044428" y="4731488"/>
            <a:ext cx="457858" cy="411164"/>
          </p:xfrm>
          <a:graphic>
            <a:graphicData uri="http://schemas.openxmlformats.org/presentationml/2006/ole">
              <p:oleObj spid="_x0000_s8195" name="Equation" r:id="rId9" imgW="266400" imgH="241200" progId="Equation.DSMT4">
                <p:embed/>
              </p:oleObj>
            </a:graphicData>
          </a:graphic>
        </p:graphicFrame>
      </p:grpSp>
      <p:sp>
        <p:nvSpPr>
          <p:cNvPr id="8209" name="Curved Left Arrow 65"/>
          <p:cNvSpPr>
            <a:spLocks noChangeArrowheads="1"/>
          </p:cNvSpPr>
          <p:nvPr/>
        </p:nvSpPr>
        <p:spPr bwMode="auto">
          <a:xfrm rot="1238693">
            <a:off x="7681912" y="4017963"/>
            <a:ext cx="936625" cy="1531937"/>
          </a:xfrm>
          <a:prstGeom prst="curvedLeftArrow">
            <a:avLst>
              <a:gd name="adj1" fmla="val 24988"/>
              <a:gd name="adj2" fmla="val 4997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8210" name="TextBox 66"/>
          <p:cNvSpPr txBox="1">
            <a:spLocks noChangeArrowheads="1"/>
          </p:cNvSpPr>
          <p:nvPr/>
        </p:nvSpPr>
        <p:spPr bwMode="auto">
          <a:xfrm>
            <a:off x="677863" y="4602163"/>
            <a:ext cx="4475162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field produced by current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/>
              <a:t> exciting antenna 2 is the same as that produced by the current on antenna </a:t>
            </a:r>
            <a:r>
              <a:rPr lang="en-US" dirty="0" smtClean="0"/>
              <a:t>2 in free space.</a:t>
            </a:r>
            <a:endParaRPr lang="en-US" dirty="0"/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395288" y="11430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8212" name="TextBox 68"/>
          <p:cNvSpPr txBox="1">
            <a:spLocks noChangeArrowheads="1"/>
          </p:cNvSpPr>
          <p:nvPr/>
        </p:nvSpPr>
        <p:spPr bwMode="auto">
          <a:xfrm>
            <a:off x="371475" y="5810250"/>
            <a:ext cx="51784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(The antenna </a:t>
            </a:r>
            <a:r>
              <a:rPr lang="en-US" sz="1600" dirty="0" smtClean="0"/>
              <a:t>current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baseline="30000" dirty="0" smtClean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sz="1600" dirty="0" smtClean="0"/>
              <a:t> </a:t>
            </a:r>
            <a:r>
              <a:rPr lang="en-US" sz="1600" dirty="0"/>
              <a:t>is that excited on antenna 2 when </a:t>
            </a:r>
            <a:r>
              <a:rPr lang="en-US" sz="1600" dirty="0" smtClean="0"/>
              <a:t>antenna 1 is absent.)</a:t>
            </a:r>
            <a:endParaRPr lang="en-US" sz="1600" dirty="0"/>
          </a:p>
        </p:txBody>
      </p:sp>
      <p:sp>
        <p:nvSpPr>
          <p:cNvPr id="8213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A23C2FD4-3B38-4580-B016-E6844F9AE2D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9218" name="Object 31"/>
          <p:cNvGraphicFramePr>
            <a:graphicFrameLocks noChangeAspect="1"/>
          </p:cNvGraphicFramePr>
          <p:nvPr/>
        </p:nvGraphicFramePr>
        <p:xfrm>
          <a:off x="3203575" y="2538413"/>
          <a:ext cx="2614613" cy="1851025"/>
        </p:xfrm>
        <a:graphic>
          <a:graphicData uri="http://schemas.openxmlformats.org/presentationml/2006/ole">
            <p:oleObj spid="_x0000_s9218" name="Equation" r:id="rId3" imgW="1244520" imgH="888840" progId="Equation.DSMT4">
              <p:embed/>
            </p:oleObj>
          </a:graphicData>
        </a:graphic>
      </p:graphicFrame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2413000" y="1281113"/>
            <a:ext cx="4370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Reciprocity is invoked one more time. </a:t>
            </a:r>
          </a:p>
        </p:txBody>
      </p:sp>
      <p:grpSp>
        <p:nvGrpSpPr>
          <p:cNvPr id="9229" name="Group 42"/>
          <p:cNvGrpSpPr>
            <a:grpSpLocks/>
          </p:cNvGrpSpPr>
          <p:nvPr/>
        </p:nvGrpSpPr>
        <p:grpSpPr bwMode="auto">
          <a:xfrm>
            <a:off x="1055688" y="2419350"/>
            <a:ext cx="1330325" cy="1955800"/>
            <a:chOff x="959371" y="4662979"/>
            <a:chExt cx="1331059" cy="1955800"/>
          </a:xfrm>
        </p:grpSpPr>
        <p:grpSp>
          <p:nvGrpSpPr>
            <p:cNvPr id="9239" name="Group 37"/>
            <p:cNvGrpSpPr>
              <a:grpSpLocks/>
            </p:cNvGrpSpPr>
            <p:nvPr/>
          </p:nvGrpSpPr>
          <p:grpSpPr bwMode="auto">
            <a:xfrm>
              <a:off x="983918" y="4662979"/>
              <a:ext cx="1306512" cy="1955800"/>
              <a:chOff x="788988" y="2235200"/>
              <a:chExt cx="1306512" cy="1955800"/>
            </a:xfrm>
          </p:grpSpPr>
          <p:sp>
            <p:nvSpPr>
              <p:cNvPr id="924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Text Box 12"/>
              <p:cNvSpPr txBox="1">
                <a:spLocks noChangeArrowheads="1"/>
              </p:cNvSpPr>
              <p:nvPr/>
            </p:nvSpPr>
            <p:spPr bwMode="auto">
              <a:xfrm>
                <a:off x="1177925" y="2855913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9244" name="Text Box 13"/>
              <p:cNvSpPr txBox="1">
                <a:spLocks noChangeArrowheads="1"/>
              </p:cNvSpPr>
              <p:nvPr/>
            </p:nvSpPr>
            <p:spPr bwMode="auto">
              <a:xfrm>
                <a:off x="1216025" y="3224213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  <p:graphicFrame>
            <p:nvGraphicFramePr>
              <p:cNvPr id="9222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9222" name="Equation" r:id="rId4" imgW="139680" imgH="228600" progId="Equation.DSMT4">
                  <p:embed/>
                </p:oleObj>
              </a:graphicData>
            </a:graphic>
          </p:graphicFrame>
          <p:graphicFrame>
            <p:nvGraphicFramePr>
              <p:cNvPr id="9223" name="Object 15"/>
              <p:cNvGraphicFramePr>
                <a:graphicFrameLocks noChangeAspect="1"/>
              </p:cNvGraphicFramePr>
              <p:nvPr/>
            </p:nvGraphicFramePr>
            <p:xfrm>
              <a:off x="788988" y="3033713"/>
              <a:ext cx="277812" cy="414338"/>
            </p:xfrm>
            <a:graphic>
              <a:graphicData uri="http://schemas.openxmlformats.org/presentationml/2006/ole">
                <p:oleObj spid="_x0000_s9223" name="Equation" r:id="rId5" imgW="152280" imgH="228600" progId="Equation.DSMT4">
                  <p:embed/>
                </p:oleObj>
              </a:graphicData>
            </a:graphic>
          </p:graphicFrame>
          <p:sp>
            <p:nvSpPr>
              <p:cNvPr id="9245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4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9221" name="Object 10"/>
            <p:cNvGraphicFramePr>
              <a:graphicFrameLocks noChangeAspect="1"/>
            </p:cNvGraphicFramePr>
            <p:nvPr/>
          </p:nvGraphicFramePr>
          <p:xfrm>
            <a:off x="959371" y="4720856"/>
            <a:ext cx="446016" cy="400530"/>
          </p:xfrm>
          <a:graphic>
            <a:graphicData uri="http://schemas.openxmlformats.org/presentationml/2006/ole">
              <p:oleObj spid="_x0000_s9221" name="Equation" r:id="rId6" imgW="266400" imgH="241200" progId="Equation.DSMT4">
                <p:embed/>
              </p:oleObj>
            </a:graphicData>
          </a:graphic>
        </p:graphicFrame>
      </p:grpSp>
      <p:grpSp>
        <p:nvGrpSpPr>
          <p:cNvPr id="9230" name="Group 51"/>
          <p:cNvGrpSpPr>
            <a:grpSpLocks/>
          </p:cNvGrpSpPr>
          <p:nvPr/>
        </p:nvGrpSpPr>
        <p:grpSpPr bwMode="auto">
          <a:xfrm>
            <a:off x="6657975" y="2419350"/>
            <a:ext cx="1343025" cy="1955800"/>
            <a:chOff x="959372" y="4662979"/>
            <a:chExt cx="1343094" cy="1955800"/>
          </a:xfrm>
        </p:grpSpPr>
        <p:grpSp>
          <p:nvGrpSpPr>
            <p:cNvPr id="9233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9235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20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p:oleObj spid="_x0000_s9220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9237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34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9219" name="Object 13"/>
            <p:cNvGraphicFramePr>
              <a:graphicFrameLocks noChangeAspect="1"/>
            </p:cNvGraphicFramePr>
            <p:nvPr/>
          </p:nvGraphicFramePr>
          <p:xfrm>
            <a:off x="959372" y="4742119"/>
            <a:ext cx="434179" cy="389900"/>
          </p:xfrm>
          <a:graphic>
            <a:graphicData uri="http://schemas.openxmlformats.org/presentationml/2006/ole">
              <p:oleObj spid="_x0000_s9219" name="Equation" r:id="rId8" imgW="266400" imgH="241200" progId="Equation.DSMT4">
                <p:embed/>
              </p:oleObj>
            </a:graphicData>
          </a:graphic>
        </p:graphicFrame>
      </p:grp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395288" y="219075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9232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34C46008-CF60-4FED-A35E-04096646917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0242" name="Object 31"/>
          <p:cNvGraphicFramePr>
            <a:graphicFrameLocks noChangeAspect="1"/>
          </p:cNvGraphicFramePr>
          <p:nvPr/>
        </p:nvGraphicFramePr>
        <p:xfrm>
          <a:off x="3246438" y="1333500"/>
          <a:ext cx="2614612" cy="898525"/>
        </p:xfrm>
        <a:graphic>
          <a:graphicData uri="http://schemas.openxmlformats.org/presentationml/2006/ole">
            <p:oleObj spid="_x0000_s10242" name="Equation" r:id="rId3" imgW="1244520" imgH="431640" progId="Equation.DSMT4">
              <p:embed/>
            </p:oleObj>
          </a:graphicData>
        </a:graphic>
      </p:graphicFrame>
      <p:grpSp>
        <p:nvGrpSpPr>
          <p:cNvPr id="10254" name="Group 42"/>
          <p:cNvGrpSpPr>
            <a:grpSpLocks/>
          </p:cNvGrpSpPr>
          <p:nvPr/>
        </p:nvGrpSpPr>
        <p:grpSpPr bwMode="auto">
          <a:xfrm>
            <a:off x="639763" y="2430463"/>
            <a:ext cx="1458912" cy="1955800"/>
            <a:chOff x="831776" y="4662979"/>
            <a:chExt cx="1458654" cy="1955800"/>
          </a:xfrm>
        </p:grpSpPr>
        <p:grpSp>
          <p:nvGrpSpPr>
            <p:cNvPr id="10266" name="Group 37"/>
            <p:cNvGrpSpPr>
              <a:grpSpLocks/>
            </p:cNvGrpSpPr>
            <p:nvPr/>
          </p:nvGrpSpPr>
          <p:grpSpPr bwMode="auto">
            <a:xfrm>
              <a:off x="983918" y="4662979"/>
              <a:ext cx="1306512" cy="1955800"/>
              <a:chOff x="788988" y="2235200"/>
              <a:chExt cx="1306512" cy="1955800"/>
            </a:xfrm>
          </p:grpSpPr>
          <p:sp>
            <p:nvSpPr>
              <p:cNvPr id="10268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Text Box 12"/>
              <p:cNvSpPr txBox="1">
                <a:spLocks noChangeArrowheads="1"/>
              </p:cNvSpPr>
              <p:nvPr/>
            </p:nvSpPr>
            <p:spPr bwMode="auto">
              <a:xfrm>
                <a:off x="1177925" y="2855913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10271" name="Text Box 13"/>
              <p:cNvSpPr txBox="1">
                <a:spLocks noChangeArrowheads="1"/>
              </p:cNvSpPr>
              <p:nvPr/>
            </p:nvSpPr>
            <p:spPr bwMode="auto">
              <a:xfrm>
                <a:off x="1216025" y="3224213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  <p:graphicFrame>
            <p:nvGraphicFramePr>
              <p:cNvPr id="10248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10248" name="Equation" r:id="rId4" imgW="139680" imgH="228600" progId="Equation.DSMT4">
                  <p:embed/>
                </p:oleObj>
              </a:graphicData>
            </a:graphic>
          </p:graphicFrame>
          <p:graphicFrame>
            <p:nvGraphicFramePr>
              <p:cNvPr id="10249" name="Object 15"/>
              <p:cNvGraphicFramePr>
                <a:graphicFrameLocks noChangeAspect="1"/>
              </p:cNvGraphicFramePr>
              <p:nvPr/>
            </p:nvGraphicFramePr>
            <p:xfrm>
              <a:off x="788988" y="3033713"/>
              <a:ext cx="277812" cy="414338"/>
            </p:xfrm>
            <a:graphic>
              <a:graphicData uri="http://schemas.openxmlformats.org/presentationml/2006/ole">
                <p:oleObj spid="_x0000_s10249" name="Equation" r:id="rId5" imgW="152280" imgH="228600" progId="Equation.DSMT4">
                  <p:embed/>
                </p:oleObj>
              </a:graphicData>
            </a:graphic>
          </p:graphicFrame>
          <p:sp>
            <p:nvSpPr>
              <p:cNvPr id="10272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67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0247" name="Object 10"/>
            <p:cNvGraphicFramePr>
              <a:graphicFrameLocks noChangeAspect="1"/>
            </p:cNvGraphicFramePr>
            <p:nvPr/>
          </p:nvGraphicFramePr>
          <p:xfrm>
            <a:off x="831776" y="4723633"/>
            <a:ext cx="454763" cy="408385"/>
          </p:xfrm>
          <a:graphic>
            <a:graphicData uri="http://schemas.openxmlformats.org/presentationml/2006/ole">
              <p:oleObj spid="_x0000_s10247" name="Equation" r:id="rId6" imgW="266400" imgH="241200" progId="Equation.DSMT4">
                <p:embed/>
              </p:oleObj>
            </a:graphicData>
          </a:graphic>
        </p:graphicFrame>
      </p:grpSp>
      <p:grpSp>
        <p:nvGrpSpPr>
          <p:cNvPr id="10255" name="Group 51"/>
          <p:cNvGrpSpPr>
            <a:grpSpLocks/>
          </p:cNvGrpSpPr>
          <p:nvPr/>
        </p:nvGrpSpPr>
        <p:grpSpPr bwMode="auto">
          <a:xfrm>
            <a:off x="6892925" y="2408238"/>
            <a:ext cx="1470025" cy="1955800"/>
            <a:chOff x="831776" y="4662979"/>
            <a:chExt cx="1470690" cy="1955800"/>
          </a:xfrm>
        </p:grpSpPr>
        <p:grpSp>
          <p:nvGrpSpPr>
            <p:cNvPr id="10260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10262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46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p:oleObj spid="_x0000_s10246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10264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61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0245" name="Object 13"/>
            <p:cNvGraphicFramePr>
              <a:graphicFrameLocks noChangeAspect="1"/>
            </p:cNvGraphicFramePr>
            <p:nvPr/>
          </p:nvGraphicFramePr>
          <p:xfrm>
            <a:off x="831776" y="4720853"/>
            <a:ext cx="457859" cy="411165"/>
          </p:xfrm>
          <a:graphic>
            <a:graphicData uri="http://schemas.openxmlformats.org/presentationml/2006/ole">
              <p:oleObj spid="_x0000_s10245" name="Equation" r:id="rId8" imgW="266400" imgH="241200" progId="Equation.DSMT4">
                <p:embed/>
              </p:oleObj>
            </a:graphicData>
          </a:graphic>
        </p:graphicFrame>
      </p:grp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3084513" y="3365500"/>
          <a:ext cx="2962275" cy="898525"/>
        </p:xfrm>
        <a:graphic>
          <a:graphicData uri="http://schemas.openxmlformats.org/presentationml/2006/ole">
            <p:oleObj spid="_x0000_s10243" name="Equation" r:id="rId9" imgW="1409400" imgH="431640" progId="Equation.DSMT4">
              <p:embed/>
            </p:oleObj>
          </a:graphicData>
        </a:graphic>
      </p:graphicFrame>
      <p:sp>
        <p:nvSpPr>
          <p:cNvPr id="10256" name="Text Box 33"/>
          <p:cNvSpPr txBox="1">
            <a:spLocks noChangeArrowheads="1"/>
          </p:cNvSpPr>
          <p:nvPr/>
        </p:nvSpPr>
        <p:spPr bwMode="auto">
          <a:xfrm>
            <a:off x="2938463" y="2952750"/>
            <a:ext cx="340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mutual impedance is then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461963" y="200025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10259" name="Slide Number Placeholder 3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2D6E0C30-676E-41DE-AFF7-3CB73A3767E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1266" name="Object 31"/>
          <p:cNvGraphicFramePr>
            <a:graphicFrameLocks noChangeAspect="1"/>
          </p:cNvGraphicFramePr>
          <p:nvPr/>
        </p:nvGraphicFramePr>
        <p:xfrm>
          <a:off x="3084513" y="2652713"/>
          <a:ext cx="2962275" cy="898525"/>
        </p:xfrm>
        <a:graphic>
          <a:graphicData uri="http://schemas.openxmlformats.org/presentationml/2006/ole">
            <p:oleObj spid="_x0000_s11266" name="Equation" r:id="rId3" imgW="1409400" imgH="431640" progId="Equation.DSMT4">
              <p:embed/>
            </p:oleObj>
          </a:graphicData>
        </a:graphic>
      </p:graphicFrame>
      <p:sp>
        <p:nvSpPr>
          <p:cNvPr id="11275" name="Text Box 33"/>
          <p:cNvSpPr txBox="1">
            <a:spLocks noChangeArrowheads="1"/>
          </p:cNvSpPr>
          <p:nvPr/>
        </p:nvSpPr>
        <p:spPr bwMode="auto">
          <a:xfrm>
            <a:off x="3502025" y="1257300"/>
            <a:ext cx="185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Summary</a:t>
            </a:r>
          </a:p>
        </p:txBody>
      </p:sp>
      <p:grpSp>
        <p:nvGrpSpPr>
          <p:cNvPr id="11276" name="Group 42"/>
          <p:cNvGrpSpPr>
            <a:grpSpLocks/>
          </p:cNvGrpSpPr>
          <p:nvPr/>
        </p:nvGrpSpPr>
        <p:grpSpPr bwMode="auto">
          <a:xfrm>
            <a:off x="927100" y="2386013"/>
            <a:ext cx="1458913" cy="1989137"/>
            <a:chOff x="831776" y="4628781"/>
            <a:chExt cx="1458654" cy="1989998"/>
          </a:xfrm>
        </p:grpSpPr>
        <p:grpSp>
          <p:nvGrpSpPr>
            <p:cNvPr id="11288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11290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1270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11270" name="Equation" r:id="rId4" imgW="139680" imgH="228600" progId="Equation.DSMT4">
                  <p:embed/>
                </p:oleObj>
              </a:graphicData>
            </a:graphic>
          </p:graphicFrame>
          <p:sp>
            <p:nvSpPr>
              <p:cNvPr id="11292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289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1269" name="Object 10"/>
            <p:cNvGraphicFramePr>
              <a:graphicFrameLocks noChangeAspect="1"/>
            </p:cNvGraphicFramePr>
            <p:nvPr/>
          </p:nvGraphicFramePr>
          <p:xfrm>
            <a:off x="831776" y="4628781"/>
            <a:ext cx="560388" cy="503238"/>
          </p:xfrm>
          <a:graphic>
            <a:graphicData uri="http://schemas.openxmlformats.org/presentationml/2006/ole">
              <p:oleObj spid="_x0000_s11269" name="Equation" r:id="rId5" imgW="266400" imgH="241200" progId="Equation.DSMT4">
                <p:embed/>
              </p:oleObj>
            </a:graphicData>
          </a:graphic>
        </p:graphicFrame>
      </p:grpSp>
      <p:grpSp>
        <p:nvGrpSpPr>
          <p:cNvPr id="11277" name="Group 51"/>
          <p:cNvGrpSpPr>
            <a:grpSpLocks/>
          </p:cNvGrpSpPr>
          <p:nvPr/>
        </p:nvGrpSpPr>
        <p:grpSpPr bwMode="auto">
          <a:xfrm>
            <a:off x="6530975" y="2386013"/>
            <a:ext cx="1470025" cy="1989137"/>
            <a:chOff x="831776" y="4628781"/>
            <a:chExt cx="1470690" cy="1989998"/>
          </a:xfrm>
        </p:grpSpPr>
        <p:grpSp>
          <p:nvGrpSpPr>
            <p:cNvPr id="11282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11284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1268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p:oleObj spid="_x0000_s11268" name="Equation" r:id="rId6" imgW="152280" imgH="228600" progId="Equation.DSMT4">
                  <p:embed/>
                </p:oleObj>
              </a:graphicData>
            </a:graphic>
          </p:graphicFrame>
          <p:sp>
            <p:nvSpPr>
              <p:cNvPr id="11286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283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1267" name="Object 13"/>
            <p:cNvGraphicFramePr>
              <a:graphicFrameLocks noChangeAspect="1"/>
            </p:cNvGraphicFramePr>
            <p:nvPr/>
          </p:nvGraphicFramePr>
          <p:xfrm>
            <a:off x="831776" y="4628781"/>
            <a:ext cx="560388" cy="503238"/>
          </p:xfrm>
          <a:graphic>
            <a:graphicData uri="http://schemas.openxmlformats.org/presentationml/2006/ole">
              <p:oleObj spid="_x0000_s11267" name="Equation" r:id="rId7" imgW="266400" imgH="241200" progId="Equation.DSMT4">
                <p:embed/>
              </p:oleObj>
            </a:graphicData>
          </a:graphic>
        </p:graphicFrame>
      </p:grpSp>
      <p:sp>
        <p:nvSpPr>
          <p:cNvPr id="11278" name="TextBox 31"/>
          <p:cNvSpPr txBox="1">
            <a:spLocks noChangeArrowheads="1"/>
          </p:cNvSpPr>
          <p:nvPr/>
        </p:nvSpPr>
        <p:spPr bwMode="auto">
          <a:xfrm>
            <a:off x="914400" y="4870450"/>
            <a:ext cx="7186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baseline="300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baseline="30000" dirty="0"/>
              <a:t>t</a:t>
            </a:r>
            <a:r>
              <a:rPr lang="en-US" sz="1600" dirty="0"/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/>
              <a:t> current on antenna 1, </a:t>
            </a:r>
          </a:p>
          <a:p>
            <a:r>
              <a:rPr lang="en-US" sz="1600" dirty="0"/>
              <a:t>          when excited by current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/>
              <a:t> in the </a:t>
            </a:r>
            <a:r>
              <a:rPr lang="en-US" sz="1600" i="1" dirty="0"/>
              <a:t>presence</a:t>
            </a:r>
            <a:r>
              <a:rPr lang="en-US" sz="1600" dirty="0"/>
              <a:t> of open-circuited antenna 2.</a:t>
            </a:r>
          </a:p>
        </p:txBody>
      </p:sp>
      <p:sp>
        <p:nvSpPr>
          <p:cNvPr id="11279" name="TextBox 32"/>
          <p:cNvSpPr txBox="1">
            <a:spLocks noChangeArrowheads="1"/>
          </p:cNvSpPr>
          <p:nvPr/>
        </p:nvSpPr>
        <p:spPr bwMode="auto">
          <a:xfrm>
            <a:off x="885825" y="5681663"/>
            <a:ext cx="565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baseline="300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baseline="30000" dirty="0"/>
              <a:t>t</a:t>
            </a:r>
            <a:r>
              <a:rPr lang="en-US" sz="1600" dirty="0"/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/>
              <a:t> current on antenna 2, </a:t>
            </a:r>
          </a:p>
          <a:p>
            <a:r>
              <a:rPr lang="en-US" sz="1600" dirty="0"/>
              <a:t>          when excited by current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/>
              <a:t> in the </a:t>
            </a:r>
            <a:r>
              <a:rPr lang="en-US" sz="1600" i="1" dirty="0"/>
              <a:t>absence</a:t>
            </a:r>
            <a:r>
              <a:rPr lang="en-US" sz="1600" dirty="0"/>
              <a:t> antenna 1.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442913" y="180975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11281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B0C0332-7CFC-4A93-B0F2-CCB0DE4AF2C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2925" y="193675"/>
            <a:ext cx="81454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</a:t>
            </a:r>
          </a:p>
        </p:txBody>
      </p:sp>
      <p:sp>
        <p:nvSpPr>
          <p:cNvPr id="123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12305" name="Group 77"/>
          <p:cNvGrpSpPr>
            <a:grpSpLocks/>
          </p:cNvGrpSpPr>
          <p:nvPr/>
        </p:nvGrpSpPr>
        <p:grpSpPr bwMode="auto">
          <a:xfrm>
            <a:off x="1243013" y="1176338"/>
            <a:ext cx="6540500" cy="2971800"/>
            <a:chOff x="760" y="2240"/>
            <a:chExt cx="4120" cy="1872"/>
          </a:xfrm>
        </p:grpSpPr>
        <p:sp>
          <p:nvSpPr>
            <p:cNvPr id="12308" name="Rectangle 44"/>
            <p:cNvSpPr>
              <a:spLocks noChangeArrowheads="1"/>
            </p:cNvSpPr>
            <p:nvPr/>
          </p:nvSpPr>
          <p:spPr bwMode="auto">
            <a:xfrm>
              <a:off x="760" y="2240"/>
              <a:ext cx="4120" cy="187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45"/>
            <p:cNvSpPr>
              <a:spLocks noChangeArrowheads="1"/>
            </p:cNvSpPr>
            <p:nvPr/>
          </p:nvSpPr>
          <p:spPr bwMode="auto">
            <a:xfrm>
              <a:off x="1576" y="3136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46"/>
            <p:cNvSpPr>
              <a:spLocks noChangeArrowheads="1"/>
            </p:cNvSpPr>
            <p:nvPr/>
          </p:nvSpPr>
          <p:spPr bwMode="auto">
            <a:xfrm>
              <a:off x="3480" y="2568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47"/>
            <p:cNvSpPr>
              <a:spLocks noChangeArrowheads="1"/>
            </p:cNvSpPr>
            <p:nvPr/>
          </p:nvSpPr>
          <p:spPr bwMode="auto">
            <a:xfrm>
              <a:off x="3584" y="2872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Oval 48"/>
            <p:cNvSpPr>
              <a:spLocks noChangeArrowheads="1"/>
            </p:cNvSpPr>
            <p:nvPr/>
          </p:nvSpPr>
          <p:spPr bwMode="auto">
            <a:xfrm>
              <a:off x="1672" y="344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Line 10"/>
            <p:cNvSpPr>
              <a:spLocks noChangeShapeType="1"/>
            </p:cNvSpPr>
            <p:nvPr/>
          </p:nvSpPr>
          <p:spPr bwMode="auto">
            <a:xfrm>
              <a:off x="2508" y="3472"/>
              <a:ext cx="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2" name="Object 54"/>
            <p:cNvGraphicFramePr>
              <a:graphicFrameLocks noChangeAspect="1"/>
            </p:cNvGraphicFramePr>
            <p:nvPr/>
          </p:nvGraphicFramePr>
          <p:xfrm>
            <a:off x="2551" y="3532"/>
            <a:ext cx="137" cy="150"/>
          </p:xfrm>
          <a:graphic>
            <a:graphicData uri="http://schemas.openxmlformats.org/presentationml/2006/ole">
              <p:oleObj spid="_x0000_s12292" name="Equation" r:id="rId3" imgW="126720" imgH="139680" progId="Equation.DSMT4">
                <p:embed/>
              </p:oleObj>
            </a:graphicData>
          </a:graphic>
        </p:graphicFrame>
        <p:sp>
          <p:nvSpPr>
            <p:cNvPr id="12314" name="Line 11"/>
            <p:cNvSpPr>
              <a:spLocks noChangeShapeType="1"/>
            </p:cNvSpPr>
            <p:nvPr/>
          </p:nvSpPr>
          <p:spPr bwMode="auto">
            <a:xfrm flipV="1">
              <a:off x="1843" y="2760"/>
              <a:ext cx="1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3" name="Object 56"/>
            <p:cNvGraphicFramePr>
              <a:graphicFrameLocks noChangeAspect="1"/>
            </p:cNvGraphicFramePr>
            <p:nvPr/>
          </p:nvGraphicFramePr>
          <p:xfrm>
            <a:off x="1897" y="2814"/>
            <a:ext cx="165" cy="195"/>
          </p:xfrm>
          <a:graphic>
            <a:graphicData uri="http://schemas.openxmlformats.org/presentationml/2006/ole">
              <p:oleObj spid="_x0000_s12293" name="Equation" r:id="rId4" imgW="139680" imgH="164880" progId="Equation.DSMT4">
                <p:embed/>
              </p:oleObj>
            </a:graphicData>
          </a:graphic>
        </p:graphicFrame>
        <p:sp>
          <p:nvSpPr>
            <p:cNvPr id="12315" name="Line 58"/>
            <p:cNvSpPr>
              <a:spLocks noChangeShapeType="1"/>
            </p:cNvSpPr>
            <p:nvPr/>
          </p:nvSpPr>
          <p:spPr bwMode="auto">
            <a:xfrm>
              <a:off x="1848" y="2480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4" name="Object 59"/>
            <p:cNvGraphicFramePr>
              <a:graphicFrameLocks noChangeAspect="1"/>
            </p:cNvGraphicFramePr>
            <p:nvPr/>
          </p:nvGraphicFramePr>
          <p:xfrm>
            <a:off x="2703" y="2512"/>
            <a:ext cx="233" cy="191"/>
          </p:xfrm>
          <a:graphic>
            <a:graphicData uri="http://schemas.openxmlformats.org/presentationml/2006/ole">
              <p:oleObj spid="_x0000_s12294" name="Equation" r:id="rId5" imgW="215640" imgH="177480" progId="Equation.DSMT4">
                <p:embed/>
              </p:oleObj>
            </a:graphicData>
          </a:graphic>
        </p:graphicFrame>
        <p:sp>
          <p:nvSpPr>
            <p:cNvPr id="12316" name="Line 60"/>
            <p:cNvSpPr>
              <a:spLocks noChangeShapeType="1"/>
            </p:cNvSpPr>
            <p:nvPr/>
          </p:nvSpPr>
          <p:spPr bwMode="auto">
            <a:xfrm>
              <a:off x="3168" y="2912"/>
              <a:ext cx="0" cy="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61"/>
            <p:cNvGraphicFramePr>
              <a:graphicFrameLocks noChangeAspect="1"/>
            </p:cNvGraphicFramePr>
            <p:nvPr/>
          </p:nvGraphicFramePr>
          <p:xfrm>
            <a:off x="2911" y="3067"/>
            <a:ext cx="233" cy="218"/>
          </p:xfrm>
          <a:graphic>
            <a:graphicData uri="http://schemas.openxmlformats.org/presentationml/2006/ole">
              <p:oleObj spid="_x0000_s12295" name="Equation" r:id="rId6" imgW="215640" imgH="203040" progId="Equation.DSMT4">
                <p:embed/>
              </p:oleObj>
            </a:graphicData>
          </a:graphic>
        </p:graphicFrame>
        <p:sp>
          <p:nvSpPr>
            <p:cNvPr id="12317" name="Line 62"/>
            <p:cNvSpPr>
              <a:spLocks noChangeShapeType="1"/>
            </p:cNvSpPr>
            <p:nvPr/>
          </p:nvSpPr>
          <p:spPr bwMode="auto">
            <a:xfrm>
              <a:off x="1856" y="3472"/>
              <a:ext cx="2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63"/>
            <p:cNvSpPr>
              <a:spLocks noChangeShapeType="1"/>
            </p:cNvSpPr>
            <p:nvPr/>
          </p:nvSpPr>
          <p:spPr bwMode="auto">
            <a:xfrm flipV="1">
              <a:off x="1840" y="23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64"/>
            <p:cNvSpPr>
              <a:spLocks noChangeShapeType="1"/>
            </p:cNvSpPr>
            <p:nvPr/>
          </p:nvSpPr>
          <p:spPr bwMode="auto">
            <a:xfrm>
              <a:off x="3736" y="2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65"/>
            <p:cNvSpPr>
              <a:spLocks noChangeShapeType="1"/>
            </p:cNvSpPr>
            <p:nvPr/>
          </p:nvSpPr>
          <p:spPr bwMode="auto">
            <a:xfrm>
              <a:off x="3600" y="289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66"/>
            <p:cNvSpPr>
              <a:spLocks noChangeShapeType="1"/>
            </p:cNvSpPr>
            <p:nvPr/>
          </p:nvSpPr>
          <p:spPr bwMode="auto">
            <a:xfrm flipV="1">
              <a:off x="3736" y="2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67"/>
            <p:cNvSpPr>
              <a:spLocks noChangeShapeType="1"/>
            </p:cNvSpPr>
            <p:nvPr/>
          </p:nvSpPr>
          <p:spPr bwMode="auto">
            <a:xfrm flipH="1">
              <a:off x="2896" y="2896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6" name="Object 70"/>
            <p:cNvGraphicFramePr>
              <a:graphicFrameLocks noChangeAspect="1"/>
            </p:cNvGraphicFramePr>
            <p:nvPr/>
          </p:nvGraphicFramePr>
          <p:xfrm>
            <a:off x="1745" y="3790"/>
            <a:ext cx="166" cy="196"/>
          </p:xfrm>
          <a:graphic>
            <a:graphicData uri="http://schemas.openxmlformats.org/presentationml/2006/ole">
              <p:oleObj spid="_x0000_s12296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12297" name="Object 71"/>
            <p:cNvGraphicFramePr>
              <a:graphicFrameLocks noChangeAspect="1"/>
            </p:cNvGraphicFramePr>
            <p:nvPr/>
          </p:nvGraphicFramePr>
          <p:xfrm>
            <a:off x="3665" y="3222"/>
            <a:ext cx="166" cy="196"/>
          </p:xfrm>
          <a:graphic>
            <a:graphicData uri="http://schemas.openxmlformats.org/presentationml/2006/ole">
              <p:oleObj spid="_x0000_s12297" name="Equation" r:id="rId8" imgW="139680" imgH="164880" progId="Equation.DSMT4">
                <p:embed/>
              </p:oleObj>
            </a:graphicData>
          </a:graphic>
        </p:graphicFrame>
        <p:graphicFrame>
          <p:nvGraphicFramePr>
            <p:cNvPr id="12298" name="Object 72"/>
            <p:cNvGraphicFramePr>
              <a:graphicFrameLocks noChangeAspect="1"/>
            </p:cNvGraphicFramePr>
            <p:nvPr/>
          </p:nvGraphicFramePr>
          <p:xfrm>
            <a:off x="4074" y="2623"/>
            <a:ext cx="212" cy="211"/>
          </p:xfrm>
          <a:graphic>
            <a:graphicData uri="http://schemas.openxmlformats.org/presentationml/2006/ole">
              <p:oleObj spid="_x0000_s12298" name="Equation" r:id="rId9" imgW="177480" imgH="177480" progId="Equation.DSMT4">
                <p:embed/>
              </p:oleObj>
            </a:graphicData>
          </a:graphic>
        </p:graphicFrame>
        <p:graphicFrame>
          <p:nvGraphicFramePr>
            <p:cNvPr id="12299" name="Object 73"/>
            <p:cNvGraphicFramePr>
              <a:graphicFrameLocks noChangeAspect="1"/>
            </p:cNvGraphicFramePr>
            <p:nvPr/>
          </p:nvGraphicFramePr>
          <p:xfrm>
            <a:off x="2170" y="3183"/>
            <a:ext cx="212" cy="211"/>
          </p:xfrm>
          <a:graphic>
            <a:graphicData uri="http://schemas.openxmlformats.org/presentationml/2006/ole">
              <p:oleObj spid="_x0000_s12299" name="Equation" r:id="rId10" imgW="177480" imgH="177480" progId="Equation.DSMT4">
                <p:embed/>
              </p:oleObj>
            </a:graphicData>
          </a:graphic>
        </p:graphicFrame>
      </p:grpSp>
      <p:graphicFrame>
        <p:nvGraphicFramePr>
          <p:cNvPr id="12290" name="Object 31"/>
          <p:cNvGraphicFramePr>
            <a:graphicFrameLocks noChangeAspect="1"/>
          </p:cNvGraphicFramePr>
          <p:nvPr/>
        </p:nvGraphicFramePr>
        <p:xfrm>
          <a:off x="3111500" y="4427538"/>
          <a:ext cx="2908300" cy="898525"/>
        </p:xfrm>
        <a:graphic>
          <a:graphicData uri="http://schemas.openxmlformats.org/presentationml/2006/ole">
            <p:oleObj spid="_x0000_s12290" name="Equation" r:id="rId11" imgW="1384200" imgH="431640" progId="Equation.DSMT4">
              <p:embed/>
            </p:oleObj>
          </a:graphicData>
        </a:graphic>
      </p:graphicFrame>
      <p:sp>
        <p:nvSpPr>
          <p:cNvPr id="12306" name="TextBox 52"/>
          <p:cNvSpPr txBox="1">
            <a:spLocks noChangeArrowheads="1"/>
          </p:cNvSpPr>
          <p:nvPr/>
        </p:nvSpPr>
        <p:spPr bwMode="auto">
          <a:xfrm>
            <a:off x="2136775" y="5837238"/>
            <a:ext cx="108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Assume </a:t>
            </a:r>
          </a:p>
        </p:txBody>
      </p:sp>
      <p:graphicFrame>
        <p:nvGraphicFramePr>
          <p:cNvPr id="12291" name="Object 19"/>
          <p:cNvGraphicFramePr>
            <a:graphicFrameLocks noChangeAspect="1"/>
          </p:cNvGraphicFramePr>
          <p:nvPr/>
        </p:nvGraphicFramePr>
        <p:xfrm>
          <a:off x="3321050" y="5791200"/>
          <a:ext cx="1922463" cy="474663"/>
        </p:xfrm>
        <a:graphic>
          <a:graphicData uri="http://schemas.openxmlformats.org/presentationml/2006/ole">
            <p:oleObj spid="_x0000_s12291" name="Equation" r:id="rId12" imgW="914400" imgH="228600" progId="Equation.DSMT4">
              <p:embed/>
            </p:oleObj>
          </a:graphicData>
        </a:graphic>
      </p:graphicFrame>
      <p:sp>
        <p:nvSpPr>
          <p:cNvPr id="12307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522BD506-DFA2-46F9-8028-D09B892F73A2}" type="slidenum">
              <a:rPr lang="en-US"/>
              <a:pPr/>
              <a:t>14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482687" y="4380930"/>
            <a:ext cx="226552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two patches are assumed to be identical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975" y="222250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3314" name="Object 31"/>
          <p:cNvGraphicFramePr>
            <a:graphicFrameLocks noChangeAspect="1"/>
          </p:cNvGraphicFramePr>
          <p:nvPr/>
        </p:nvGraphicFramePr>
        <p:xfrm>
          <a:off x="1406525" y="1203325"/>
          <a:ext cx="6372225" cy="501650"/>
        </p:xfrm>
        <a:graphic>
          <a:graphicData uri="http://schemas.openxmlformats.org/presentationml/2006/ole">
            <p:oleObj spid="_x0000_s13314" name="Equation" r:id="rId3" imgW="3517560" imgH="279360" progId="Equation.DSMT4">
              <p:embed/>
            </p:oleObj>
          </a:graphicData>
        </a:graphic>
      </p:graphicFrame>
      <p:graphicFrame>
        <p:nvGraphicFramePr>
          <p:cNvPr id="13315" name="Object 16"/>
          <p:cNvGraphicFramePr>
            <a:graphicFrameLocks noChangeAspect="1"/>
          </p:cNvGraphicFramePr>
          <p:nvPr/>
        </p:nvGraphicFramePr>
        <p:xfrm>
          <a:off x="3155950" y="2243138"/>
          <a:ext cx="1974850" cy="469900"/>
        </p:xfrm>
        <a:graphic>
          <a:graphicData uri="http://schemas.openxmlformats.org/presentationml/2006/ole">
            <p:oleObj spid="_x0000_s13315" name="Equation" r:id="rId4" imgW="1168200" imgH="279360" progId="Equation.DSMT4">
              <p:embed/>
            </p:oleObj>
          </a:graphicData>
        </a:graphic>
      </p:graphicFrame>
      <p:sp>
        <p:nvSpPr>
          <p:cNvPr id="13324" name="TextBox 38"/>
          <p:cNvSpPr txBox="1">
            <a:spLocks noChangeArrowheads="1"/>
          </p:cNvSpPr>
          <p:nvPr/>
        </p:nvSpPr>
        <p:spPr bwMode="auto">
          <a:xfrm>
            <a:off x="2047875" y="2282825"/>
            <a:ext cx="928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Denote</a:t>
            </a:r>
          </a:p>
        </p:txBody>
      </p:sp>
      <p:sp>
        <p:nvSpPr>
          <p:cNvPr id="13325" name="TextBox 41"/>
          <p:cNvSpPr txBox="1">
            <a:spLocks noChangeArrowheads="1"/>
          </p:cNvSpPr>
          <p:nvPr/>
        </p:nvSpPr>
        <p:spPr bwMode="auto">
          <a:xfrm>
            <a:off x="1931988" y="4225925"/>
            <a:ext cx="1274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3319463" y="4014788"/>
          <a:ext cx="1317625" cy="841375"/>
        </p:xfrm>
        <a:graphic>
          <a:graphicData uri="http://schemas.openxmlformats.org/presentationml/2006/ole">
            <p:oleObj spid="_x0000_s13316" name="Equation" r:id="rId5" imgW="672840" imgH="431640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473449" y="5457176"/>
          <a:ext cx="2117725" cy="1018237"/>
        </p:xfrm>
        <a:graphic>
          <a:graphicData uri="http://schemas.openxmlformats.org/presentationml/2006/ole">
            <p:oleObj spid="_x0000_s13317" name="Equation" r:id="rId6" imgW="1054080" imgH="507960" progId="Equation.DSMT4">
              <p:embed/>
            </p:oleObj>
          </a:graphicData>
        </a:graphic>
      </p:graphicFrame>
      <p:sp>
        <p:nvSpPr>
          <p:cNvPr id="13326" name="TextBox 44"/>
          <p:cNvSpPr txBox="1">
            <a:spLocks noChangeArrowheads="1"/>
          </p:cNvSpPr>
          <p:nvPr/>
        </p:nvSpPr>
        <p:spPr bwMode="auto">
          <a:xfrm>
            <a:off x="2424113" y="5772150"/>
            <a:ext cx="850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3318" name="Object 17"/>
          <p:cNvGraphicFramePr>
            <a:graphicFrameLocks noChangeAspect="1"/>
          </p:cNvGraphicFramePr>
          <p:nvPr/>
        </p:nvGraphicFramePr>
        <p:xfrm>
          <a:off x="4214813" y="3228975"/>
          <a:ext cx="1379537" cy="433388"/>
        </p:xfrm>
        <a:graphic>
          <a:graphicData uri="http://schemas.openxmlformats.org/presentationml/2006/ole">
            <p:oleObj spid="_x0000_s13318" name="Equation" r:id="rId7" imgW="761760" imgH="241200" progId="Equation.DSMT4">
              <p:embed/>
            </p:oleObj>
          </a:graphicData>
        </a:graphic>
      </p:graphicFrame>
      <p:sp>
        <p:nvSpPr>
          <p:cNvPr id="13327" name="TextBox 46"/>
          <p:cNvSpPr txBox="1">
            <a:spLocks noChangeArrowheads="1"/>
          </p:cNvSpPr>
          <p:nvPr/>
        </p:nvSpPr>
        <p:spPr bwMode="auto">
          <a:xfrm>
            <a:off x="2481263" y="3255963"/>
            <a:ext cx="1633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3328" name="TextBox 47"/>
          <p:cNvSpPr txBox="1">
            <a:spLocks noChangeArrowheads="1"/>
          </p:cNvSpPr>
          <p:nvPr/>
        </p:nvSpPr>
        <p:spPr bwMode="auto">
          <a:xfrm>
            <a:off x="5186362" y="4038600"/>
            <a:ext cx="3348037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Note: Formulas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zx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dirty="0"/>
              <a:t> were given </a:t>
            </a:r>
            <a:r>
              <a:rPr lang="en-US" dirty="0" smtClean="0"/>
              <a:t>previously in the analysis of the single patch.</a:t>
            </a:r>
            <a:endParaRPr lang="en-US" dirty="0"/>
          </a:p>
        </p:txBody>
      </p:sp>
      <p:sp>
        <p:nvSpPr>
          <p:cNvPr id="1332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E3A7D17F-9B9A-45F1-AB7E-70DE3FBC3A8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3319" name="Object 31"/>
          <p:cNvGraphicFramePr>
            <a:graphicFrameLocks noChangeAspect="1"/>
          </p:cNvGraphicFramePr>
          <p:nvPr/>
        </p:nvGraphicFramePr>
        <p:xfrm>
          <a:off x="6023236" y="1947602"/>
          <a:ext cx="2438400" cy="433388"/>
        </p:xfrm>
        <a:graphic>
          <a:graphicData uri="http://schemas.openxmlformats.org/presentationml/2006/ole">
            <p:oleObj spid="_x0000_s13319" name="Equation" r:id="rId8" imgW="13460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975" y="222250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6" name="TextBox 38"/>
          <p:cNvSpPr txBox="1">
            <a:spLocks noChangeArrowheads="1"/>
          </p:cNvSpPr>
          <p:nvPr/>
        </p:nvSpPr>
        <p:spPr bwMode="auto">
          <a:xfrm>
            <a:off x="304800" y="1208088"/>
            <a:ext cx="6931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Calculation of reaction </a:t>
            </a:r>
            <a:r>
              <a:rPr lang="en-US" sz="2000" dirty="0" smtClean="0">
                <a:solidFill>
                  <a:srgbClr val="0000FF"/>
                </a:solidFill>
              </a:rPr>
              <a:t>         between </a:t>
            </a:r>
            <a:r>
              <a:rPr lang="en-US" sz="2000" dirty="0">
                <a:solidFill>
                  <a:srgbClr val="0000FF"/>
                </a:solidFill>
              </a:rPr>
              <a:t>patch basis functions: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688975" y="4217988"/>
            <a:ext cx="6462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Hence, integrating over the surface of patch 2, we have</a:t>
            </a:r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/>
        </p:nvGraphicFramePr>
        <p:xfrm>
          <a:off x="1765300" y="2644775"/>
          <a:ext cx="5284788" cy="952500"/>
        </p:xfrm>
        <a:graphic>
          <a:graphicData uri="http://schemas.openxmlformats.org/presentationml/2006/ole">
            <p:oleObj spid="_x0000_s14338" name="Equation" r:id="rId3" imgW="2743200" imgH="495000" progId="Equation.DSMT4">
              <p:embed/>
            </p:oleObj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3425825" y="1822450"/>
          <a:ext cx="1406525" cy="530225"/>
        </p:xfrm>
        <a:graphic>
          <a:graphicData uri="http://schemas.openxmlformats.org/presentationml/2006/ole">
            <p:oleObj spid="_x0000_s14339" name="Equation" r:id="rId4" imgW="698400" imgH="253800" progId="Equation.DSMT4">
              <p:embed/>
            </p:oleObj>
          </a:graphicData>
        </a:graphic>
      </p:graphicFrame>
      <p:graphicFrame>
        <p:nvGraphicFramePr>
          <p:cNvPr id="14340" name="Object 16"/>
          <p:cNvGraphicFramePr>
            <a:graphicFrameLocks noChangeAspect="1"/>
          </p:cNvGraphicFramePr>
          <p:nvPr/>
        </p:nvGraphicFramePr>
        <p:xfrm>
          <a:off x="1073150" y="4867275"/>
          <a:ext cx="6672263" cy="835025"/>
        </p:xfrm>
        <a:graphic>
          <a:graphicData uri="http://schemas.openxmlformats.org/presentationml/2006/ole">
            <p:oleObj spid="_x0000_s14340" name="Equation" r:id="rId5" imgW="3949560" imgH="495000" progId="Equation.DSMT4">
              <p:embed/>
            </p:oleObj>
          </a:graphicData>
        </a:graphic>
      </p:graphicFrame>
      <p:sp>
        <p:nvSpPr>
          <p:cNvPr id="1434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5B14A39E-1FF1-44DC-AF25-9EFD14E09D59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14341" name="Object 17"/>
          <p:cNvGraphicFramePr>
            <a:graphicFrameLocks noChangeAspect="1"/>
          </p:cNvGraphicFramePr>
          <p:nvPr/>
        </p:nvGraphicFramePr>
        <p:xfrm>
          <a:off x="3025775" y="1190625"/>
          <a:ext cx="460375" cy="433388"/>
        </p:xfrm>
        <a:graphic>
          <a:graphicData uri="http://schemas.openxmlformats.org/presentationml/2006/ole">
            <p:oleObj spid="_x0000_s14341" name="Equation" r:id="rId6" imgW="2538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975" y="222250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5362" name="Object 16"/>
          <p:cNvGraphicFramePr>
            <a:graphicFrameLocks noChangeAspect="1"/>
          </p:cNvGraphicFramePr>
          <p:nvPr/>
        </p:nvGraphicFramePr>
        <p:xfrm>
          <a:off x="1390650" y="987425"/>
          <a:ext cx="6672263" cy="835025"/>
        </p:xfrm>
        <a:graphic>
          <a:graphicData uri="http://schemas.openxmlformats.org/presentationml/2006/ole">
            <p:oleObj spid="_x0000_s15362" name="Equation" r:id="rId3" imgW="3949560" imgH="495000" progId="Equation.DSMT4">
              <p:embed/>
            </p:oleObj>
          </a:graphicData>
        </a:graphic>
      </p:graphicFrame>
      <p:graphicFrame>
        <p:nvGraphicFramePr>
          <p:cNvPr id="15363" name="Object 13"/>
          <p:cNvGraphicFramePr>
            <a:graphicFrameLocks noChangeAspect="1"/>
          </p:cNvGraphicFramePr>
          <p:nvPr/>
        </p:nvGraphicFramePr>
        <p:xfrm>
          <a:off x="2105025" y="2830513"/>
          <a:ext cx="4111625" cy="585787"/>
        </p:xfrm>
        <a:graphic>
          <a:graphicData uri="http://schemas.openxmlformats.org/presentationml/2006/ole">
            <p:oleObj spid="_x0000_s15363" name="Equation" r:id="rId4" imgW="2222280" imgH="317160" progId="Equation.DSMT4">
              <p:embed/>
            </p:oleObj>
          </a:graphicData>
        </a:graphic>
      </p:graphicFrame>
      <p:sp>
        <p:nvSpPr>
          <p:cNvPr id="15370" name="TextBox 36"/>
          <p:cNvSpPr txBox="1">
            <a:spLocks noChangeArrowheads="1"/>
          </p:cNvSpPr>
          <p:nvPr/>
        </p:nvSpPr>
        <p:spPr bwMode="auto">
          <a:xfrm>
            <a:off x="755650" y="2274888"/>
            <a:ext cx="474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From the Fourier “shifting” theorem, we have</a:t>
            </a:r>
          </a:p>
        </p:txBody>
      </p:sp>
      <p:sp>
        <p:nvSpPr>
          <p:cNvPr id="15371" name="TextBox 37"/>
          <p:cNvSpPr txBox="1">
            <a:spLocks noChangeArrowheads="1"/>
          </p:cNvSpPr>
          <p:nvPr/>
        </p:nvSpPr>
        <p:spPr bwMode="auto">
          <a:xfrm>
            <a:off x="503238" y="4160838"/>
            <a:ext cx="177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844550" y="4691063"/>
          <a:ext cx="7758113" cy="835025"/>
        </p:xfrm>
        <a:graphic>
          <a:graphicData uri="http://schemas.openxmlformats.org/presentationml/2006/ole">
            <p:oleObj spid="_x0000_s15364" name="Equation" r:id="rId5" imgW="4584600" imgH="495000" progId="Equation.DSMT4">
              <p:embed/>
            </p:oleObj>
          </a:graphicData>
        </a:graphic>
      </p:graphicFrame>
      <p:sp>
        <p:nvSpPr>
          <p:cNvPr id="15372" name="TextBox 40"/>
          <p:cNvSpPr txBox="1">
            <a:spLocks noChangeArrowheads="1"/>
          </p:cNvSpPr>
          <p:nvPr/>
        </p:nvSpPr>
        <p:spPr bwMode="auto">
          <a:xfrm>
            <a:off x="3860800" y="3498850"/>
            <a:ext cx="4551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Note: The “1” superscript is dropped henceforth.</a:t>
            </a:r>
          </a:p>
        </p:txBody>
      </p:sp>
      <p:sp>
        <p:nvSpPr>
          <p:cNvPr id="15373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D318748F-0128-49D7-9B4D-BF479B90903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3" name="TextBox 37"/>
          <p:cNvSpPr txBox="1">
            <a:spLocks noChangeArrowheads="1"/>
          </p:cNvSpPr>
          <p:nvPr/>
        </p:nvSpPr>
        <p:spPr bwMode="auto">
          <a:xfrm>
            <a:off x="428625" y="2851150"/>
            <a:ext cx="691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Since the integrand is an even function of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and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>
                <a:solidFill>
                  <a:srgbClr val="0000FF"/>
                </a:solidFill>
              </a:rPr>
              <a:t>, we can write</a:t>
            </a:r>
          </a:p>
        </p:txBody>
      </p:sp>
      <p:sp>
        <p:nvSpPr>
          <p:cNvPr id="16394" name="TextBox 38"/>
          <p:cNvSpPr txBox="1">
            <a:spLocks noChangeArrowheads="1"/>
          </p:cNvSpPr>
          <p:nvPr/>
        </p:nvSpPr>
        <p:spPr bwMode="auto">
          <a:xfrm>
            <a:off x="538163" y="1016000"/>
            <a:ext cx="444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Converting to polar coordinates, we have</a:t>
            </a:r>
          </a:p>
        </p:txBody>
      </p:sp>
      <p:graphicFrame>
        <p:nvGraphicFramePr>
          <p:cNvPr id="16386" name="Object 16"/>
          <p:cNvGraphicFramePr>
            <a:graphicFrameLocks noChangeAspect="1"/>
          </p:cNvGraphicFramePr>
          <p:nvPr/>
        </p:nvGraphicFramePr>
        <p:xfrm>
          <a:off x="769938" y="1627188"/>
          <a:ext cx="7800975" cy="835025"/>
        </p:xfrm>
        <a:graphic>
          <a:graphicData uri="http://schemas.openxmlformats.org/presentationml/2006/ole">
            <p:oleObj spid="_x0000_s16386" name="Equation" r:id="rId3" imgW="4609800" imgH="495000" progId="Equation.DSMT4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7975" y="222250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Between Patches (cont.)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290513" y="3341688"/>
          <a:ext cx="8596312" cy="792162"/>
        </p:xfrm>
        <a:graphic>
          <a:graphicData uri="http://schemas.openxmlformats.org/presentationml/2006/ole">
            <p:oleObj spid="_x0000_s16387" name="Equation" r:id="rId4" imgW="5079960" imgH="469800" progId="Equation.DSMT4">
              <p:embed/>
            </p:oleObj>
          </a:graphicData>
        </a:graphic>
      </p:graphicFrame>
      <p:graphicFrame>
        <p:nvGraphicFramePr>
          <p:cNvPr id="16388" name="Object 13"/>
          <p:cNvGraphicFramePr>
            <a:graphicFrameLocks noChangeAspect="1"/>
          </p:cNvGraphicFramePr>
          <p:nvPr/>
        </p:nvGraphicFramePr>
        <p:xfrm>
          <a:off x="1708150" y="4719638"/>
          <a:ext cx="5862638" cy="1944687"/>
        </p:xfrm>
        <a:graphic>
          <a:graphicData uri="http://schemas.openxmlformats.org/presentationml/2006/ole">
            <p:oleObj spid="_x0000_s16388" name="Equation" r:id="rId5" imgW="3809880" imgH="1269720" progId="Equation.DSMT4">
              <p:embed/>
            </p:oleObj>
          </a:graphicData>
        </a:graphic>
      </p:graphicFrame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819150" y="475297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6397" name="TextBox 13"/>
          <p:cNvSpPr txBox="1">
            <a:spLocks noChangeArrowheads="1"/>
          </p:cNvSpPr>
          <p:nvPr/>
        </p:nvSpPr>
        <p:spPr bwMode="auto">
          <a:xfrm>
            <a:off x="1860550" y="446405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1</a:t>
            </a:r>
          </a:p>
        </p:txBody>
      </p:sp>
      <p:sp>
        <p:nvSpPr>
          <p:cNvPr id="16398" name="TextBox 14"/>
          <p:cNvSpPr txBox="1">
            <a:spLocks noChangeArrowheads="1"/>
          </p:cNvSpPr>
          <p:nvPr/>
        </p:nvSpPr>
        <p:spPr bwMode="auto">
          <a:xfrm>
            <a:off x="3341688" y="446405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2</a:t>
            </a:r>
          </a:p>
        </p:txBody>
      </p:sp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4883150" y="446405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3</a:t>
            </a:r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234113" y="446405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4</a:t>
            </a:r>
          </a:p>
        </p:txBody>
      </p:sp>
      <p:sp>
        <p:nvSpPr>
          <p:cNvPr id="16401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984D5DCB-C7AA-4D28-8C75-881DD83A402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2" name="TextBox 38"/>
          <p:cNvSpPr txBox="1">
            <a:spLocks noChangeArrowheads="1"/>
          </p:cNvSpPr>
          <p:nvPr/>
        </p:nvSpPr>
        <p:spPr bwMode="auto">
          <a:xfrm>
            <a:off x="2432050" y="1133475"/>
            <a:ext cx="408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Final form of mutual reaction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7975" y="222250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Between Patches (cont.)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334963" y="1739900"/>
          <a:ext cx="8597900" cy="792163"/>
        </p:xfrm>
        <a:graphic>
          <a:graphicData uri="http://schemas.openxmlformats.org/presentationml/2006/ole">
            <p:oleObj spid="_x0000_s17410" name="Equation" r:id="rId3" imgW="5079960" imgH="469800" progId="Equation.DSMT4">
              <p:embed/>
            </p:oleObj>
          </a:graphicData>
        </a:graphic>
      </p:graphicFrame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950119" y="2808288"/>
            <a:ext cx="7282657" cy="3560762"/>
            <a:chOff x="950119" y="2808288"/>
            <a:chExt cx="7282657" cy="3560762"/>
          </a:xfrm>
        </p:grpSpPr>
        <p:sp>
          <p:nvSpPr>
            <p:cNvPr id="45" name="Line 13"/>
            <p:cNvSpPr>
              <a:spLocks noChangeShapeType="1"/>
            </p:cNvSpPr>
            <p:nvPr/>
          </p:nvSpPr>
          <p:spPr bwMode="auto">
            <a:xfrm flipH="1" flipV="1">
              <a:off x="2373644" y="3586163"/>
              <a:ext cx="0" cy="2693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rot="5400000" flipH="1" flipV="1">
              <a:off x="4176713" y="1600200"/>
              <a:ext cx="0" cy="6453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" name="Object 15"/>
            <p:cNvGraphicFramePr>
              <a:graphicFrameLocks noChangeAspect="1"/>
            </p:cNvGraphicFramePr>
            <p:nvPr/>
          </p:nvGraphicFramePr>
          <p:xfrm>
            <a:off x="7485063" y="4579938"/>
            <a:ext cx="747713" cy="495300"/>
          </p:xfrm>
          <a:graphic>
            <a:graphicData uri="http://schemas.openxmlformats.org/presentationml/2006/ole">
              <p:oleObj spid="_x0000_s17419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48" name="Object 16"/>
            <p:cNvGraphicFramePr>
              <a:graphicFrameLocks noChangeAspect="1"/>
            </p:cNvGraphicFramePr>
            <p:nvPr/>
          </p:nvGraphicFramePr>
          <p:xfrm>
            <a:off x="2071688" y="2808288"/>
            <a:ext cx="735013" cy="488950"/>
          </p:xfrm>
          <a:graphic>
            <a:graphicData uri="http://schemas.openxmlformats.org/presentationml/2006/ole">
              <p:oleObj spid="_x0000_s17420" name="Equation" r:id="rId5" imgW="342720" imgH="228600" progId="Equation.DSMT4">
                <p:embed/>
              </p:oleObj>
            </a:graphicData>
          </a:graphic>
        </p:graphicFrame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H="1">
              <a:off x="31511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H="1">
              <a:off x="45608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19"/>
            <p:cNvGraphicFramePr>
              <a:graphicFrameLocks noChangeAspect="1"/>
            </p:cNvGraphicFramePr>
            <p:nvPr/>
          </p:nvGraphicFramePr>
          <p:xfrm>
            <a:off x="3040064" y="4933950"/>
            <a:ext cx="317378" cy="438150"/>
          </p:xfrm>
          <a:graphic>
            <a:graphicData uri="http://schemas.openxmlformats.org/presentationml/2006/ole">
              <p:oleObj spid="_x0000_s1742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52" name="Object 20"/>
            <p:cNvGraphicFramePr>
              <a:graphicFrameLocks noChangeAspect="1"/>
            </p:cNvGraphicFramePr>
            <p:nvPr/>
          </p:nvGraphicFramePr>
          <p:xfrm>
            <a:off x="4427538" y="4922588"/>
            <a:ext cx="296862" cy="443162"/>
          </p:xfrm>
          <a:graphic>
            <a:graphicData uri="http://schemas.openxmlformats.org/presentationml/2006/ole">
              <p:oleObj spid="_x0000_s17422" name="Equation" r:id="rId7" imgW="152280" imgH="228600" progId="Equation.DSMT4">
                <p:embed/>
              </p:oleObj>
            </a:graphicData>
          </a:graphic>
        </p:graphicFrame>
        <p:sp>
          <p:nvSpPr>
            <p:cNvPr id="53" name="Oval 21"/>
            <p:cNvSpPr>
              <a:spLocks noChangeArrowheads="1"/>
            </p:cNvSpPr>
            <p:nvPr/>
          </p:nvSpPr>
          <p:spPr bwMode="auto">
            <a:xfrm>
              <a:off x="308768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" name="Group 22"/>
            <p:cNvGrpSpPr>
              <a:grpSpLocks/>
            </p:cNvGrpSpPr>
            <p:nvPr/>
          </p:nvGrpSpPr>
          <p:grpSpPr bwMode="auto">
            <a:xfrm flipH="1">
              <a:off x="2452688" y="4840288"/>
              <a:ext cx="674688" cy="1528762"/>
              <a:chOff x="584" y="2893"/>
              <a:chExt cx="425" cy="963"/>
            </a:xfrm>
          </p:grpSpPr>
          <p:sp>
            <p:nvSpPr>
              <p:cNvPr id="81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" name="Group 37"/>
            <p:cNvGrpSpPr>
              <a:grpSpLocks/>
            </p:cNvGrpSpPr>
            <p:nvPr/>
          </p:nvGrpSpPr>
          <p:grpSpPr bwMode="auto">
            <a:xfrm>
              <a:off x="3551238" y="4711700"/>
              <a:ext cx="114300" cy="196850"/>
              <a:chOff x="2353" y="3068"/>
              <a:chExt cx="72" cy="124"/>
            </a:xfrm>
          </p:grpSpPr>
          <p:sp>
            <p:nvSpPr>
              <p:cNvPr id="79" name="Line 25"/>
              <p:cNvSpPr>
                <a:spLocks noChangeShapeType="1"/>
              </p:cNvSpPr>
              <p:nvPr/>
            </p:nvSpPr>
            <p:spPr bwMode="auto">
              <a:xfrm>
                <a:off x="2353" y="3076"/>
                <a:ext cx="72" cy="11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6"/>
              <p:cNvSpPr>
                <a:spLocks noChangeShapeType="1"/>
              </p:cNvSpPr>
              <p:nvPr/>
            </p:nvSpPr>
            <p:spPr bwMode="auto">
              <a:xfrm flipH="1">
                <a:off x="2357" y="3068"/>
                <a:ext cx="64" cy="12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flipH="1">
              <a:off x="2419350" y="4240213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8"/>
            <p:cNvSpPr>
              <a:spLocks noChangeShapeType="1"/>
            </p:cNvSpPr>
            <p:nvPr/>
          </p:nvSpPr>
          <p:spPr bwMode="auto">
            <a:xfrm>
              <a:off x="3316406" y="4244454"/>
              <a:ext cx="46402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9"/>
            <p:cNvSpPr>
              <a:spLocks noChangeShapeType="1"/>
            </p:cNvSpPr>
            <p:nvPr/>
          </p:nvSpPr>
          <p:spPr bwMode="auto">
            <a:xfrm flipV="1">
              <a:off x="2388879" y="4213225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0"/>
            <p:cNvSpPr>
              <a:spLocks noChangeShapeType="1"/>
            </p:cNvSpPr>
            <p:nvPr/>
          </p:nvSpPr>
          <p:spPr bwMode="auto">
            <a:xfrm flipH="1" flipV="1">
              <a:off x="4812352" y="4235450"/>
              <a:ext cx="4763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2"/>
            <p:cNvSpPr>
              <a:spLocks noChangeShapeType="1"/>
            </p:cNvSpPr>
            <p:nvPr/>
          </p:nvSpPr>
          <p:spPr bwMode="auto">
            <a:xfrm rot="5400000">
              <a:off x="4661103" y="4511239"/>
              <a:ext cx="31519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" name="Object 33"/>
            <p:cNvGraphicFramePr>
              <a:graphicFrameLocks noChangeAspect="1"/>
            </p:cNvGraphicFramePr>
            <p:nvPr/>
          </p:nvGraphicFramePr>
          <p:xfrm>
            <a:off x="3009901" y="3733799"/>
            <a:ext cx="344168" cy="411163"/>
          </p:xfrm>
          <a:graphic>
            <a:graphicData uri="http://schemas.openxmlformats.org/presentationml/2006/ole">
              <p:oleObj spid="_x0000_s17423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62" name="Object 34"/>
            <p:cNvGraphicFramePr>
              <a:graphicFrameLocks noChangeAspect="1"/>
            </p:cNvGraphicFramePr>
            <p:nvPr/>
          </p:nvGraphicFramePr>
          <p:xfrm>
            <a:off x="4081463" y="3673475"/>
            <a:ext cx="382588" cy="444500"/>
          </p:xfrm>
          <a:graphic>
            <a:graphicData uri="http://schemas.openxmlformats.org/presentationml/2006/ole">
              <p:oleObj spid="_x0000_s17424" name="Equation" r:id="rId9" imgW="152280" imgH="177480" progId="Equation.DSMT4">
                <p:embed/>
              </p:oleObj>
            </a:graphicData>
          </a:graphic>
        </p:graphicFrame>
        <p:sp>
          <p:nvSpPr>
            <p:cNvPr id="63" name="Line 35"/>
            <p:cNvSpPr>
              <a:spLocks noChangeShapeType="1"/>
            </p:cNvSpPr>
            <p:nvPr/>
          </p:nvSpPr>
          <p:spPr bwMode="auto">
            <a:xfrm flipH="1">
              <a:off x="4811713" y="4830123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>
              <a:off x="6114198" y="4827588"/>
              <a:ext cx="34851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5" name="Object 39"/>
            <p:cNvGraphicFramePr>
              <a:graphicFrameLocks noChangeAspect="1"/>
            </p:cNvGraphicFramePr>
            <p:nvPr/>
          </p:nvGraphicFramePr>
          <p:xfrm>
            <a:off x="2516188" y="4324350"/>
            <a:ext cx="333999" cy="430212"/>
          </p:xfrm>
          <a:graphic>
            <a:graphicData uri="http://schemas.openxmlformats.org/presentationml/2006/ole">
              <p:oleObj spid="_x0000_s17425" name="Equation" r:id="rId10" imgW="177480" imgH="228600" progId="Equation.DSMT4">
                <p:embed/>
              </p:oleObj>
            </a:graphicData>
          </a:graphic>
        </p:graphicFrame>
        <p:graphicFrame>
          <p:nvGraphicFramePr>
            <p:cNvPr id="66" name="Object 19"/>
            <p:cNvGraphicFramePr>
              <a:graphicFrameLocks noChangeAspect="1"/>
            </p:cNvGraphicFramePr>
            <p:nvPr/>
          </p:nvGraphicFramePr>
          <p:xfrm>
            <a:off x="3671888" y="4998481"/>
            <a:ext cx="500062" cy="345043"/>
          </p:xfrm>
          <a:graphic>
            <a:graphicData uri="http://schemas.openxmlformats.org/presentationml/2006/ole">
              <p:oleObj spid="_x0000_s17426" name="Equation" r:id="rId11" imgW="330120" imgH="228600" progId="Equation.DSMT4">
                <p:embed/>
              </p:oleObj>
            </a:graphicData>
          </a:graphic>
        </p:graphicFrame>
        <p:grpSp>
          <p:nvGrpSpPr>
            <p:cNvPr id="67" name="Group 22"/>
            <p:cNvGrpSpPr>
              <a:grpSpLocks/>
            </p:cNvGrpSpPr>
            <p:nvPr/>
          </p:nvGrpSpPr>
          <p:grpSpPr bwMode="auto">
            <a:xfrm flipV="1">
              <a:off x="1593873" y="3297238"/>
              <a:ext cx="674688" cy="1528762"/>
              <a:chOff x="584" y="2893"/>
              <a:chExt cx="425" cy="963"/>
            </a:xfrm>
          </p:grpSpPr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51449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31"/>
            <p:cNvSpPr>
              <a:spLocks noChangeShapeType="1"/>
            </p:cNvSpPr>
            <p:nvPr/>
          </p:nvSpPr>
          <p:spPr bwMode="auto">
            <a:xfrm rot="16200000">
              <a:off x="2154939" y="4556423"/>
              <a:ext cx="46788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1725" y="495300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1" name="Text Box 176"/>
          <p:cNvSpPr txBox="1">
            <a:spLocks noChangeArrowheads="1"/>
          </p:cNvSpPr>
          <p:nvPr/>
        </p:nvSpPr>
        <p:spPr bwMode="auto">
          <a:xfrm>
            <a:off x="463550" y="1730375"/>
            <a:ext cx="8261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In this set of notes we use the </a:t>
            </a:r>
            <a:r>
              <a:rPr lang="en-US" sz="2400">
                <a:solidFill>
                  <a:srgbClr val="FF3300"/>
                </a:solidFill>
              </a:rPr>
              <a:t>spectral-domain method</a:t>
            </a:r>
            <a:r>
              <a:rPr lang="en-US" sz="2400"/>
              <a:t> to find the </a:t>
            </a:r>
            <a:r>
              <a:rPr lang="en-US" sz="2400">
                <a:solidFill>
                  <a:srgbClr val="FF3300"/>
                </a:solidFill>
              </a:rPr>
              <a:t>mutual impedance</a:t>
            </a:r>
            <a:r>
              <a:rPr lang="en-US" sz="2400"/>
              <a:t> between two rectangular patch antennas. </a:t>
            </a:r>
          </a:p>
        </p:txBody>
      </p:sp>
      <p:sp>
        <p:nvSpPr>
          <p:cNvPr id="2151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C58A280A-D34F-4416-ADD0-AAC4C54917F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7975" y="222250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146175" y="2578100"/>
          <a:ext cx="7094538" cy="792163"/>
        </p:xfrm>
        <a:graphic>
          <a:graphicData uri="http://schemas.openxmlformats.org/presentationml/2006/ole">
            <p:oleObj spid="_x0000_s18434" name="Equation" r:id="rId3" imgW="4190760" imgH="469800" progId="Equation.DSMT4">
              <p:embed/>
            </p:oleObj>
          </a:graphicData>
        </a:graphic>
      </p:graphicFrame>
      <p:graphicFrame>
        <p:nvGraphicFramePr>
          <p:cNvPr id="18435" name="Object 10"/>
          <p:cNvGraphicFramePr>
            <a:graphicFrameLocks noChangeAspect="1"/>
          </p:cNvGraphicFramePr>
          <p:nvPr/>
        </p:nvGraphicFramePr>
        <p:xfrm>
          <a:off x="3394075" y="1085850"/>
          <a:ext cx="2297783" cy="1104900"/>
        </p:xfrm>
        <a:graphic>
          <a:graphicData uri="http://schemas.openxmlformats.org/presentationml/2006/ole">
            <p:oleObj spid="_x0000_s18435" name="Equation" r:id="rId4" imgW="1054080" imgH="50796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160588" y="3708400"/>
          <a:ext cx="4794250" cy="792163"/>
        </p:xfrm>
        <a:graphic>
          <a:graphicData uri="http://schemas.openxmlformats.org/presentationml/2006/ole">
            <p:oleObj spid="_x0000_s18436" name="Equation" r:id="rId5" imgW="2831760" imgH="469800" progId="Equation.DSMT4">
              <p:embed/>
            </p:oleObj>
          </a:graphicData>
        </a:graphic>
      </p:graphicFrame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1476375" y="4873625"/>
          <a:ext cx="5976938" cy="1352550"/>
        </p:xfrm>
        <a:graphic>
          <a:graphicData uri="http://schemas.openxmlformats.org/presentationml/2006/ole">
            <p:oleObj spid="_x0000_s18437" name="Equation" r:id="rId6" imgW="3390840" imgH="761760" progId="Equation.DSMT4">
              <p:embed/>
            </p:oleObj>
          </a:graphicData>
        </a:graphic>
      </p:graphicFrame>
      <p:sp>
        <p:nvSpPr>
          <p:cNvPr id="18443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B991EEC-1AE7-435C-89E8-2A46FD2196E9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32162" name="Text Box 2"/>
          <p:cNvSpPr txBox="1">
            <a:spLocks noChangeArrowheads="1"/>
          </p:cNvSpPr>
          <p:nvPr/>
        </p:nvSpPr>
        <p:spPr bwMode="auto">
          <a:xfrm>
            <a:off x="3233738" y="0"/>
            <a:ext cx="2862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Results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139825" y="801688"/>
            <a:ext cx="6978650" cy="530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D. M. </a:t>
            </a:r>
            <a:r>
              <a:rPr lang="en-US" sz="1400" dirty="0" err="1">
                <a:solidFill>
                  <a:srgbClr val="0000FF"/>
                </a:solidFill>
              </a:rPr>
              <a:t>Pozar</a:t>
            </a:r>
            <a:r>
              <a:rPr lang="en-US" sz="1400" dirty="0">
                <a:solidFill>
                  <a:srgbClr val="0000FF"/>
                </a:solidFill>
              </a:rPr>
              <a:t>, "Input Impedance and mutual coupling of rectangular microstrip antennas,“ </a:t>
            </a:r>
            <a:r>
              <a:rPr lang="en-US" sz="1400" i="1" dirty="0">
                <a:solidFill>
                  <a:srgbClr val="0000FF"/>
                </a:solidFill>
              </a:rPr>
              <a:t>IEEE Trans. Antennas </a:t>
            </a:r>
            <a:r>
              <a:rPr lang="en-US" sz="1400" i="1" dirty="0" err="1">
                <a:solidFill>
                  <a:srgbClr val="0000FF"/>
                </a:solidFill>
              </a:rPr>
              <a:t>Propagat</a:t>
            </a:r>
            <a:r>
              <a:rPr lang="en-US" sz="1400" i="1" dirty="0">
                <a:solidFill>
                  <a:srgbClr val="0000FF"/>
                </a:solidFill>
              </a:rPr>
              <a:t>.,</a:t>
            </a:r>
            <a:r>
              <a:rPr lang="en-US" sz="1400" b="1" i="1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vol</a:t>
            </a:r>
            <a:r>
              <a:rPr lang="en-US" sz="1400" dirty="0">
                <a:solidFill>
                  <a:srgbClr val="0000FF"/>
                </a:solidFill>
              </a:rPr>
              <a:t>. AP-30. pp. 1191-1196, Nov. 1982.</a:t>
            </a:r>
          </a:p>
        </p:txBody>
      </p:sp>
      <p:pic>
        <p:nvPicPr>
          <p:cNvPr id="2253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325" y="1582738"/>
            <a:ext cx="7323138" cy="50149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  <p:sp>
        <p:nvSpPr>
          <p:cNvPr id="2253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3F73291F-5797-4F05-81C2-1EE4DC2AB38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2" name="TextBox 38"/>
          <p:cNvSpPr txBox="1">
            <a:spLocks noChangeArrowheads="1"/>
          </p:cNvSpPr>
          <p:nvPr/>
        </p:nvSpPr>
        <p:spPr bwMode="auto">
          <a:xfrm>
            <a:off x="835253" y="983351"/>
            <a:ext cx="7435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can also consider the various components of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7975" y="222250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Components of Mutual Impedance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087439" y="1630719"/>
          <a:ext cx="7092950" cy="792163"/>
        </p:xfrm>
        <a:graphic>
          <a:graphicData uri="http://schemas.openxmlformats.org/presentationml/2006/ole">
            <p:oleObj spid="_x0000_s34818" name="Equation" r:id="rId3" imgW="4190760" imgH="469800" progId="Equation.DSMT4">
              <p:embed/>
            </p:oleObj>
          </a:graphicData>
        </a:graphic>
      </p:graphicFrame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950119" y="2808288"/>
            <a:ext cx="7282657" cy="3581982"/>
            <a:chOff x="950119" y="2808288"/>
            <a:chExt cx="7282657" cy="3581982"/>
          </a:xfrm>
        </p:grpSpPr>
        <p:sp>
          <p:nvSpPr>
            <p:cNvPr id="17426" name="Line 13"/>
            <p:cNvSpPr>
              <a:spLocks noChangeShapeType="1"/>
            </p:cNvSpPr>
            <p:nvPr/>
          </p:nvSpPr>
          <p:spPr bwMode="auto">
            <a:xfrm flipH="1" flipV="1">
              <a:off x="2373644" y="3586163"/>
              <a:ext cx="0" cy="2693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 rot="5400000" flipH="1" flipV="1">
              <a:off x="4176713" y="1600200"/>
              <a:ext cx="0" cy="6453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1" name="Object 15"/>
            <p:cNvGraphicFramePr>
              <a:graphicFrameLocks noChangeAspect="1"/>
            </p:cNvGraphicFramePr>
            <p:nvPr/>
          </p:nvGraphicFramePr>
          <p:xfrm>
            <a:off x="7485063" y="4579938"/>
            <a:ext cx="747713" cy="495300"/>
          </p:xfrm>
          <a:graphic>
            <a:graphicData uri="http://schemas.openxmlformats.org/presentationml/2006/ole">
              <p:oleObj spid="_x0000_s34819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7412" name="Object 16"/>
            <p:cNvGraphicFramePr>
              <a:graphicFrameLocks noChangeAspect="1"/>
            </p:cNvGraphicFramePr>
            <p:nvPr/>
          </p:nvGraphicFramePr>
          <p:xfrm>
            <a:off x="2071688" y="2808288"/>
            <a:ext cx="735013" cy="488950"/>
          </p:xfrm>
          <a:graphic>
            <a:graphicData uri="http://schemas.openxmlformats.org/presentationml/2006/ole">
              <p:oleObj spid="_x0000_s34820" name="Equation" r:id="rId5" imgW="342720" imgH="228600" progId="Equation.DSMT4">
                <p:embed/>
              </p:oleObj>
            </a:graphicData>
          </a:graphic>
        </p:graphicFrame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 flipH="1">
              <a:off x="31511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 flipH="1">
              <a:off x="45608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3" name="Object 19"/>
            <p:cNvGraphicFramePr>
              <a:graphicFrameLocks noChangeAspect="1"/>
            </p:cNvGraphicFramePr>
            <p:nvPr/>
          </p:nvGraphicFramePr>
          <p:xfrm>
            <a:off x="3040064" y="4933950"/>
            <a:ext cx="317378" cy="438150"/>
          </p:xfrm>
          <a:graphic>
            <a:graphicData uri="http://schemas.openxmlformats.org/presentationml/2006/ole">
              <p:oleObj spid="_x0000_s3482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7414" name="Object 20"/>
            <p:cNvGraphicFramePr>
              <a:graphicFrameLocks noChangeAspect="1"/>
            </p:cNvGraphicFramePr>
            <p:nvPr/>
          </p:nvGraphicFramePr>
          <p:xfrm>
            <a:off x="4427538" y="4922588"/>
            <a:ext cx="296862" cy="443162"/>
          </p:xfrm>
          <a:graphic>
            <a:graphicData uri="http://schemas.openxmlformats.org/presentationml/2006/ole">
              <p:oleObj spid="_x0000_s34822" name="Equation" r:id="rId7" imgW="152280" imgH="228600" progId="Equation.DSMT4">
                <p:embed/>
              </p:oleObj>
            </a:graphicData>
          </a:graphic>
        </p:graphicFrame>
        <p:sp>
          <p:nvSpPr>
            <p:cNvPr id="17430" name="Oval 21"/>
            <p:cNvSpPr>
              <a:spLocks noChangeArrowheads="1"/>
            </p:cNvSpPr>
            <p:nvPr/>
          </p:nvSpPr>
          <p:spPr bwMode="auto">
            <a:xfrm>
              <a:off x="308768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 flipH="1">
              <a:off x="2452688" y="4840288"/>
              <a:ext cx="674688" cy="1528762"/>
              <a:chOff x="584" y="2893"/>
              <a:chExt cx="425" cy="963"/>
            </a:xfrm>
          </p:grpSpPr>
          <p:sp>
            <p:nvSpPr>
              <p:cNvPr id="17443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551238" y="4711700"/>
              <a:ext cx="114300" cy="196850"/>
              <a:chOff x="2353" y="3068"/>
              <a:chExt cx="72" cy="124"/>
            </a:xfrm>
          </p:grpSpPr>
          <p:sp>
            <p:nvSpPr>
              <p:cNvPr id="17441" name="Line 25"/>
              <p:cNvSpPr>
                <a:spLocks noChangeShapeType="1"/>
              </p:cNvSpPr>
              <p:nvPr/>
            </p:nvSpPr>
            <p:spPr bwMode="auto">
              <a:xfrm>
                <a:off x="2353" y="3076"/>
                <a:ext cx="72" cy="11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26"/>
              <p:cNvSpPr>
                <a:spLocks noChangeShapeType="1"/>
              </p:cNvSpPr>
              <p:nvPr/>
            </p:nvSpPr>
            <p:spPr bwMode="auto">
              <a:xfrm flipH="1">
                <a:off x="2357" y="3068"/>
                <a:ext cx="64" cy="12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3" name="Line 27"/>
            <p:cNvSpPr>
              <a:spLocks noChangeShapeType="1"/>
            </p:cNvSpPr>
            <p:nvPr/>
          </p:nvSpPr>
          <p:spPr bwMode="auto">
            <a:xfrm flipH="1">
              <a:off x="2419350" y="4229327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8"/>
            <p:cNvSpPr>
              <a:spLocks noChangeShapeType="1"/>
            </p:cNvSpPr>
            <p:nvPr/>
          </p:nvSpPr>
          <p:spPr bwMode="auto">
            <a:xfrm>
              <a:off x="3316406" y="4230806"/>
              <a:ext cx="46402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9"/>
            <p:cNvSpPr>
              <a:spLocks noChangeShapeType="1"/>
            </p:cNvSpPr>
            <p:nvPr/>
          </p:nvSpPr>
          <p:spPr bwMode="auto">
            <a:xfrm flipV="1">
              <a:off x="2388879" y="4213225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30"/>
            <p:cNvSpPr>
              <a:spLocks noChangeShapeType="1"/>
            </p:cNvSpPr>
            <p:nvPr/>
          </p:nvSpPr>
          <p:spPr bwMode="auto">
            <a:xfrm flipH="1" flipV="1">
              <a:off x="4823238" y="4235450"/>
              <a:ext cx="4763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2"/>
            <p:cNvSpPr>
              <a:spLocks noChangeShapeType="1"/>
            </p:cNvSpPr>
            <p:nvPr/>
          </p:nvSpPr>
          <p:spPr bwMode="auto">
            <a:xfrm rot="5400000">
              <a:off x="4658341" y="4511239"/>
              <a:ext cx="31519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5" name="Object 33"/>
            <p:cNvGraphicFramePr>
              <a:graphicFrameLocks noChangeAspect="1"/>
            </p:cNvGraphicFramePr>
            <p:nvPr/>
          </p:nvGraphicFramePr>
          <p:xfrm>
            <a:off x="3009901" y="3733799"/>
            <a:ext cx="344168" cy="411163"/>
          </p:xfrm>
          <a:graphic>
            <a:graphicData uri="http://schemas.openxmlformats.org/presentationml/2006/ole">
              <p:oleObj spid="_x0000_s34823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17416" name="Object 34"/>
            <p:cNvGraphicFramePr>
              <a:graphicFrameLocks noChangeAspect="1"/>
            </p:cNvGraphicFramePr>
            <p:nvPr/>
          </p:nvGraphicFramePr>
          <p:xfrm>
            <a:off x="4081463" y="3673475"/>
            <a:ext cx="382588" cy="444500"/>
          </p:xfrm>
          <a:graphic>
            <a:graphicData uri="http://schemas.openxmlformats.org/presentationml/2006/ole">
              <p:oleObj spid="_x0000_s34824" name="Equation" r:id="rId9" imgW="152280" imgH="177480" progId="Equation.DSMT4">
                <p:embed/>
              </p:oleObj>
            </a:graphicData>
          </a:graphic>
        </p:graphicFrame>
        <p:sp>
          <p:nvSpPr>
            <p:cNvPr id="17439" name="Line 35"/>
            <p:cNvSpPr>
              <a:spLocks noChangeShapeType="1"/>
            </p:cNvSpPr>
            <p:nvPr/>
          </p:nvSpPr>
          <p:spPr bwMode="auto">
            <a:xfrm flipH="1">
              <a:off x="4811713" y="4830123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36"/>
            <p:cNvSpPr>
              <a:spLocks noChangeShapeType="1"/>
            </p:cNvSpPr>
            <p:nvPr/>
          </p:nvSpPr>
          <p:spPr bwMode="auto">
            <a:xfrm>
              <a:off x="6114198" y="4827588"/>
              <a:ext cx="34851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7" name="Object 39"/>
            <p:cNvGraphicFramePr>
              <a:graphicFrameLocks noChangeAspect="1"/>
            </p:cNvGraphicFramePr>
            <p:nvPr/>
          </p:nvGraphicFramePr>
          <p:xfrm>
            <a:off x="2516188" y="4324350"/>
            <a:ext cx="333999" cy="430212"/>
          </p:xfrm>
          <a:graphic>
            <a:graphicData uri="http://schemas.openxmlformats.org/presentationml/2006/ole">
              <p:oleObj spid="_x0000_s34825" name="Equation" r:id="rId10" imgW="177480" imgH="228600" progId="Equation.DSMT4">
                <p:embed/>
              </p:oleObj>
            </a:graphicData>
          </a:graphic>
        </p:graphicFrame>
        <p:graphicFrame>
          <p:nvGraphicFramePr>
            <p:cNvPr id="37" name="Object 19"/>
            <p:cNvGraphicFramePr>
              <a:graphicFrameLocks noChangeAspect="1"/>
            </p:cNvGraphicFramePr>
            <p:nvPr/>
          </p:nvGraphicFramePr>
          <p:xfrm>
            <a:off x="3671888" y="4998481"/>
            <a:ext cx="500062" cy="345043"/>
          </p:xfrm>
          <a:graphic>
            <a:graphicData uri="http://schemas.openxmlformats.org/presentationml/2006/ole">
              <p:oleObj spid="_x0000_s34826" name="Equation" r:id="rId11" imgW="330120" imgH="228600" progId="Equation.DSMT4">
                <p:embed/>
              </p:oleObj>
            </a:graphicData>
          </a:graphic>
        </p:graphicFrame>
        <p:grpSp>
          <p:nvGrpSpPr>
            <p:cNvPr id="5" name="Group 22"/>
            <p:cNvGrpSpPr>
              <a:grpSpLocks/>
            </p:cNvGrpSpPr>
            <p:nvPr/>
          </p:nvGrpSpPr>
          <p:grpSpPr bwMode="auto">
            <a:xfrm flipV="1">
              <a:off x="1593873" y="3297238"/>
              <a:ext cx="674688" cy="1528762"/>
              <a:chOff x="584" y="2893"/>
              <a:chExt cx="425" cy="963"/>
            </a:xfrm>
          </p:grpSpPr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" name="Oval 21"/>
            <p:cNvSpPr>
              <a:spLocks noChangeArrowheads="1"/>
            </p:cNvSpPr>
            <p:nvPr/>
          </p:nvSpPr>
          <p:spPr bwMode="auto">
            <a:xfrm>
              <a:off x="151449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59355" y="3043451"/>
              <a:ext cx="672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H="1">
              <a:off x="4694831" y="3343701"/>
              <a:ext cx="1105468" cy="7779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 flipH="1">
              <a:off x="2388357" y="4817280"/>
              <a:ext cx="73697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8"/>
            <p:cNvSpPr>
              <a:spLocks noChangeShapeType="1"/>
            </p:cNvSpPr>
            <p:nvPr/>
          </p:nvSpPr>
          <p:spPr bwMode="auto">
            <a:xfrm>
              <a:off x="2595350" y="4819934"/>
              <a:ext cx="46402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68304" y="6020938"/>
              <a:ext cx="290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Space-wave (lateral wave)</a:t>
              </a:r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2811439" y="4831307"/>
              <a:ext cx="382138" cy="11737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437" name="Line 31"/>
            <p:cNvSpPr>
              <a:spLocks noChangeShapeType="1"/>
            </p:cNvSpPr>
            <p:nvPr/>
          </p:nvSpPr>
          <p:spPr bwMode="auto">
            <a:xfrm rot="16200000">
              <a:off x="2154939" y="4556423"/>
              <a:ext cx="46788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19350" y="5434896"/>
              <a:ext cx="3925177" cy="369332"/>
            </a:xfrm>
            <a:prstGeom prst="rect">
              <a:avLst/>
            </a:prstGeom>
            <a:solidFill>
              <a:srgbClr val="FFFF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Surface-wave = Total – Space-wave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7975" y="167658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Components of Mutual Impedance (cont.)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23</a:t>
            </a:fld>
            <a:endParaRPr lang="en-US"/>
          </a:p>
        </p:txBody>
      </p:sp>
      <p:pic>
        <p:nvPicPr>
          <p:cNvPr id="36876" name="Picture 12" descr="D:\USER\Books\Articles\Springer Antenna Handbook\Figures\figure 13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64" y="2007593"/>
            <a:ext cx="7292975" cy="4727575"/>
          </a:xfrm>
          <a:prstGeom prst="rect">
            <a:avLst/>
          </a:prstGeom>
          <a:noFill/>
        </p:spPr>
      </p:pic>
      <p:sp>
        <p:nvSpPr>
          <p:cNvPr id="52" name="TextBox 38"/>
          <p:cNvSpPr txBox="1">
            <a:spLocks noChangeArrowheads="1"/>
          </p:cNvSpPr>
          <p:nvPr/>
        </p:nvSpPr>
        <p:spPr bwMode="auto">
          <a:xfrm>
            <a:off x="2568519" y="726482"/>
            <a:ext cx="3847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Results for typical patches</a:t>
            </a:r>
            <a:endParaRPr lang="en-US" sz="24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1122" y="120100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Circular patches</a:t>
            </a:r>
            <a:endParaRPr lang="en-US" dirty="0"/>
          </a:p>
        </p:txBody>
      </p:sp>
      <p:graphicFrame>
        <p:nvGraphicFramePr>
          <p:cNvPr id="28673" name="Object 16"/>
          <p:cNvGraphicFramePr>
            <a:graphicFrameLocks noChangeAspect="1"/>
          </p:cNvGraphicFramePr>
          <p:nvPr/>
        </p:nvGraphicFramePr>
        <p:xfrm>
          <a:off x="2484770" y="1632259"/>
          <a:ext cx="3932237" cy="385762"/>
        </p:xfrm>
        <a:graphic>
          <a:graphicData uri="http://schemas.openxmlformats.org/presentationml/2006/ole">
            <p:oleObj spid="_x0000_s28673" name="Equation" r:id="rId4" imgW="2323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2588" y="192088"/>
            <a:ext cx="60563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Geometry</a:t>
            </a:r>
          </a:p>
        </p:txBody>
      </p:sp>
      <p:sp>
        <p:nvSpPr>
          <p:cNvPr id="10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1047" name="Group 77"/>
          <p:cNvGrpSpPr>
            <a:grpSpLocks/>
          </p:cNvGrpSpPr>
          <p:nvPr/>
        </p:nvGrpSpPr>
        <p:grpSpPr bwMode="auto">
          <a:xfrm>
            <a:off x="1254125" y="3568700"/>
            <a:ext cx="6540500" cy="2971800"/>
            <a:chOff x="760" y="2240"/>
            <a:chExt cx="4120" cy="1872"/>
          </a:xfrm>
        </p:grpSpPr>
        <p:sp>
          <p:nvSpPr>
            <p:cNvPr id="1061" name="Rectangle 44"/>
            <p:cNvSpPr>
              <a:spLocks noChangeArrowheads="1"/>
            </p:cNvSpPr>
            <p:nvPr/>
          </p:nvSpPr>
          <p:spPr bwMode="auto">
            <a:xfrm>
              <a:off x="760" y="2240"/>
              <a:ext cx="4120" cy="187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45"/>
            <p:cNvSpPr>
              <a:spLocks noChangeArrowheads="1"/>
            </p:cNvSpPr>
            <p:nvPr/>
          </p:nvSpPr>
          <p:spPr bwMode="auto">
            <a:xfrm>
              <a:off x="1576" y="3136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46"/>
            <p:cNvSpPr>
              <a:spLocks noChangeArrowheads="1"/>
            </p:cNvSpPr>
            <p:nvPr/>
          </p:nvSpPr>
          <p:spPr bwMode="auto">
            <a:xfrm>
              <a:off x="3480" y="2568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47"/>
            <p:cNvSpPr>
              <a:spLocks noChangeArrowheads="1"/>
            </p:cNvSpPr>
            <p:nvPr/>
          </p:nvSpPr>
          <p:spPr bwMode="auto">
            <a:xfrm>
              <a:off x="3584" y="2872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48"/>
            <p:cNvSpPr>
              <a:spLocks noChangeArrowheads="1"/>
            </p:cNvSpPr>
            <p:nvPr/>
          </p:nvSpPr>
          <p:spPr bwMode="auto">
            <a:xfrm>
              <a:off x="1672" y="344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10"/>
            <p:cNvSpPr>
              <a:spLocks noChangeShapeType="1"/>
            </p:cNvSpPr>
            <p:nvPr/>
          </p:nvSpPr>
          <p:spPr bwMode="auto">
            <a:xfrm>
              <a:off x="2508" y="3472"/>
              <a:ext cx="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" name="Object 54"/>
            <p:cNvGraphicFramePr>
              <a:graphicFrameLocks noChangeAspect="1"/>
            </p:cNvGraphicFramePr>
            <p:nvPr/>
          </p:nvGraphicFramePr>
          <p:xfrm>
            <a:off x="2551" y="3532"/>
            <a:ext cx="137" cy="150"/>
          </p:xfrm>
          <a:graphic>
            <a:graphicData uri="http://schemas.openxmlformats.org/presentationml/2006/ole">
              <p:oleObj spid="_x0000_s1034" name="Equation" r:id="rId3" imgW="126720" imgH="139680" progId="Equation.DSMT4">
                <p:embed/>
              </p:oleObj>
            </a:graphicData>
          </a:graphic>
        </p:graphicFrame>
        <p:sp>
          <p:nvSpPr>
            <p:cNvPr id="1067" name="Line 11"/>
            <p:cNvSpPr>
              <a:spLocks noChangeShapeType="1"/>
            </p:cNvSpPr>
            <p:nvPr/>
          </p:nvSpPr>
          <p:spPr bwMode="auto">
            <a:xfrm flipV="1">
              <a:off x="1843" y="2760"/>
              <a:ext cx="1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5" name="Object 56"/>
            <p:cNvGraphicFramePr>
              <a:graphicFrameLocks noChangeAspect="1"/>
            </p:cNvGraphicFramePr>
            <p:nvPr/>
          </p:nvGraphicFramePr>
          <p:xfrm>
            <a:off x="1897" y="2814"/>
            <a:ext cx="165" cy="195"/>
          </p:xfrm>
          <a:graphic>
            <a:graphicData uri="http://schemas.openxmlformats.org/presentationml/2006/ole">
              <p:oleObj spid="_x0000_s1035" name="Equation" r:id="rId4" imgW="139680" imgH="164880" progId="Equation.DSMT4">
                <p:embed/>
              </p:oleObj>
            </a:graphicData>
          </a:graphic>
        </p:graphicFrame>
        <p:sp>
          <p:nvSpPr>
            <p:cNvPr id="1068" name="Line 58"/>
            <p:cNvSpPr>
              <a:spLocks noChangeShapeType="1"/>
            </p:cNvSpPr>
            <p:nvPr/>
          </p:nvSpPr>
          <p:spPr bwMode="auto">
            <a:xfrm>
              <a:off x="1848" y="2480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6" name="Object 59"/>
            <p:cNvGraphicFramePr>
              <a:graphicFrameLocks noChangeAspect="1"/>
            </p:cNvGraphicFramePr>
            <p:nvPr/>
          </p:nvGraphicFramePr>
          <p:xfrm>
            <a:off x="2703" y="2512"/>
            <a:ext cx="233" cy="191"/>
          </p:xfrm>
          <a:graphic>
            <a:graphicData uri="http://schemas.openxmlformats.org/presentationml/2006/ole">
              <p:oleObj spid="_x0000_s1036" name="Equation" r:id="rId5" imgW="215640" imgH="177480" progId="Equation.DSMT4">
                <p:embed/>
              </p:oleObj>
            </a:graphicData>
          </a:graphic>
        </p:graphicFrame>
        <p:sp>
          <p:nvSpPr>
            <p:cNvPr id="1069" name="Line 60"/>
            <p:cNvSpPr>
              <a:spLocks noChangeShapeType="1"/>
            </p:cNvSpPr>
            <p:nvPr/>
          </p:nvSpPr>
          <p:spPr bwMode="auto">
            <a:xfrm>
              <a:off x="3168" y="2912"/>
              <a:ext cx="0" cy="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7" name="Object 61"/>
            <p:cNvGraphicFramePr>
              <a:graphicFrameLocks noChangeAspect="1"/>
            </p:cNvGraphicFramePr>
            <p:nvPr/>
          </p:nvGraphicFramePr>
          <p:xfrm>
            <a:off x="2911" y="3067"/>
            <a:ext cx="233" cy="218"/>
          </p:xfrm>
          <a:graphic>
            <a:graphicData uri="http://schemas.openxmlformats.org/presentationml/2006/ole">
              <p:oleObj spid="_x0000_s1037" name="Equation" r:id="rId6" imgW="215640" imgH="203040" progId="Equation.DSMT4">
                <p:embed/>
              </p:oleObj>
            </a:graphicData>
          </a:graphic>
        </p:graphicFrame>
        <p:sp>
          <p:nvSpPr>
            <p:cNvPr id="1070" name="Line 62"/>
            <p:cNvSpPr>
              <a:spLocks noChangeShapeType="1"/>
            </p:cNvSpPr>
            <p:nvPr/>
          </p:nvSpPr>
          <p:spPr bwMode="auto">
            <a:xfrm>
              <a:off x="1856" y="3472"/>
              <a:ext cx="2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63"/>
            <p:cNvSpPr>
              <a:spLocks noChangeShapeType="1"/>
            </p:cNvSpPr>
            <p:nvPr/>
          </p:nvSpPr>
          <p:spPr bwMode="auto">
            <a:xfrm flipV="1">
              <a:off x="1840" y="23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64"/>
            <p:cNvSpPr>
              <a:spLocks noChangeShapeType="1"/>
            </p:cNvSpPr>
            <p:nvPr/>
          </p:nvSpPr>
          <p:spPr bwMode="auto">
            <a:xfrm>
              <a:off x="3736" y="2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65"/>
            <p:cNvSpPr>
              <a:spLocks noChangeShapeType="1"/>
            </p:cNvSpPr>
            <p:nvPr/>
          </p:nvSpPr>
          <p:spPr bwMode="auto">
            <a:xfrm>
              <a:off x="3600" y="289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66"/>
            <p:cNvSpPr>
              <a:spLocks noChangeShapeType="1"/>
            </p:cNvSpPr>
            <p:nvPr/>
          </p:nvSpPr>
          <p:spPr bwMode="auto">
            <a:xfrm flipV="1">
              <a:off x="3736" y="2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67"/>
            <p:cNvSpPr>
              <a:spLocks noChangeShapeType="1"/>
            </p:cNvSpPr>
            <p:nvPr/>
          </p:nvSpPr>
          <p:spPr bwMode="auto">
            <a:xfrm flipH="1">
              <a:off x="2896" y="2896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8" name="Object 70"/>
            <p:cNvGraphicFramePr>
              <a:graphicFrameLocks noChangeAspect="1"/>
            </p:cNvGraphicFramePr>
            <p:nvPr/>
          </p:nvGraphicFramePr>
          <p:xfrm>
            <a:off x="1745" y="3790"/>
            <a:ext cx="166" cy="196"/>
          </p:xfrm>
          <a:graphic>
            <a:graphicData uri="http://schemas.openxmlformats.org/presentationml/2006/ole">
              <p:oleObj spid="_x0000_s1038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1039" name="Object 71"/>
            <p:cNvGraphicFramePr>
              <a:graphicFrameLocks noChangeAspect="1"/>
            </p:cNvGraphicFramePr>
            <p:nvPr/>
          </p:nvGraphicFramePr>
          <p:xfrm>
            <a:off x="3665" y="3222"/>
            <a:ext cx="166" cy="196"/>
          </p:xfrm>
          <a:graphic>
            <a:graphicData uri="http://schemas.openxmlformats.org/presentationml/2006/ole">
              <p:oleObj spid="_x0000_s1039" name="Equation" r:id="rId8" imgW="139680" imgH="164880" progId="Equation.DSMT4">
                <p:embed/>
              </p:oleObj>
            </a:graphicData>
          </a:graphic>
        </p:graphicFrame>
        <p:graphicFrame>
          <p:nvGraphicFramePr>
            <p:cNvPr id="1040" name="Object 72"/>
            <p:cNvGraphicFramePr>
              <a:graphicFrameLocks noChangeAspect="1"/>
            </p:cNvGraphicFramePr>
            <p:nvPr/>
          </p:nvGraphicFramePr>
          <p:xfrm>
            <a:off x="4074" y="2623"/>
            <a:ext cx="212" cy="211"/>
          </p:xfrm>
          <a:graphic>
            <a:graphicData uri="http://schemas.openxmlformats.org/presentationml/2006/ole">
              <p:oleObj spid="_x0000_s1040" name="Equation" r:id="rId9" imgW="177480" imgH="177480" progId="Equation.DSMT4">
                <p:embed/>
              </p:oleObj>
            </a:graphicData>
          </a:graphic>
        </p:graphicFrame>
        <p:graphicFrame>
          <p:nvGraphicFramePr>
            <p:cNvPr id="1041" name="Object 73"/>
            <p:cNvGraphicFramePr>
              <a:graphicFrameLocks noChangeAspect="1"/>
            </p:cNvGraphicFramePr>
            <p:nvPr/>
          </p:nvGraphicFramePr>
          <p:xfrm>
            <a:off x="2170" y="3183"/>
            <a:ext cx="212" cy="211"/>
          </p:xfrm>
          <a:graphic>
            <a:graphicData uri="http://schemas.openxmlformats.org/presentationml/2006/ole">
              <p:oleObj spid="_x0000_s1041" name="Equation" r:id="rId10" imgW="177480" imgH="177480" progId="Equation.DSMT4">
                <p:embed/>
              </p:oleObj>
            </a:graphicData>
          </a:graphic>
        </p:graphicFrame>
      </p:grpSp>
      <p:grpSp>
        <p:nvGrpSpPr>
          <p:cNvPr id="1048" name="Group 76"/>
          <p:cNvGrpSpPr>
            <a:grpSpLocks/>
          </p:cNvGrpSpPr>
          <p:nvPr/>
        </p:nvGrpSpPr>
        <p:grpSpPr bwMode="auto">
          <a:xfrm>
            <a:off x="1208088" y="715963"/>
            <a:ext cx="6946900" cy="2319337"/>
            <a:chOff x="776" y="464"/>
            <a:chExt cx="4376" cy="1461"/>
          </a:xfrm>
        </p:grpSpPr>
        <p:sp>
          <p:nvSpPr>
            <p:cNvPr id="1050" name="Rectangle 7"/>
            <p:cNvSpPr>
              <a:spLocks noChangeArrowheads="1"/>
            </p:cNvSpPr>
            <p:nvPr/>
          </p:nvSpPr>
          <p:spPr bwMode="auto">
            <a:xfrm>
              <a:off x="783" y="1402"/>
              <a:ext cx="3865" cy="50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5015" y="1332"/>
            <a:ext cx="137" cy="150"/>
          </p:xfrm>
          <a:graphic>
            <a:graphicData uri="http://schemas.openxmlformats.org/presentationml/2006/ole">
              <p:oleObj spid="_x0000_s1026" name="Equation" r:id="rId11" imgW="126720" imgH="139680" progId="Equation.DSMT4">
                <p:embed/>
              </p:oleObj>
            </a:graphicData>
          </a:graphic>
        </p:graphicFrame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1738" y="464"/>
            <a:ext cx="150" cy="150"/>
          </p:xfrm>
          <a:graphic>
            <a:graphicData uri="http://schemas.openxmlformats.org/presentationml/2006/ole">
              <p:oleObj spid="_x0000_s1027" name="Equation" r:id="rId12" imgW="126720" imgH="126720" progId="Equation.DSMT4">
                <p:embed/>
              </p:oleObj>
            </a:graphicData>
          </a:graphic>
        </p:graphicFrame>
        <p:sp>
          <p:nvSpPr>
            <p:cNvPr id="1051" name="Line 10"/>
            <p:cNvSpPr>
              <a:spLocks noChangeShapeType="1"/>
            </p:cNvSpPr>
            <p:nvPr/>
          </p:nvSpPr>
          <p:spPr bwMode="auto">
            <a:xfrm>
              <a:off x="4692" y="1400"/>
              <a:ext cx="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11"/>
            <p:cNvSpPr>
              <a:spLocks noChangeShapeType="1"/>
            </p:cNvSpPr>
            <p:nvPr/>
          </p:nvSpPr>
          <p:spPr bwMode="auto">
            <a:xfrm flipV="1">
              <a:off x="1803" y="664"/>
              <a:ext cx="1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4"/>
            <p:cNvGraphicFramePr>
              <a:graphicFrameLocks noChangeAspect="1"/>
            </p:cNvGraphicFramePr>
            <p:nvPr/>
          </p:nvGraphicFramePr>
          <p:xfrm>
            <a:off x="1713" y="1094"/>
            <a:ext cx="166" cy="196"/>
          </p:xfrm>
          <a:graphic>
            <a:graphicData uri="http://schemas.openxmlformats.org/presentationml/2006/ole">
              <p:oleObj spid="_x0000_s1028" name="Equation" r:id="rId13" imgW="139680" imgH="164880" progId="Equation.DSMT4">
                <p:embed/>
              </p:oleObj>
            </a:graphicData>
          </a:graphic>
        </p:graphicFrame>
        <p:sp>
          <p:nvSpPr>
            <p:cNvPr id="1053" name="Line 15"/>
            <p:cNvSpPr>
              <a:spLocks noChangeShapeType="1"/>
            </p:cNvSpPr>
            <p:nvPr/>
          </p:nvSpPr>
          <p:spPr bwMode="auto">
            <a:xfrm>
              <a:off x="1661" y="1379"/>
              <a:ext cx="0" cy="5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17"/>
            <p:cNvSpPr>
              <a:spLocks noChangeShapeType="1"/>
            </p:cNvSpPr>
            <p:nvPr/>
          </p:nvSpPr>
          <p:spPr bwMode="auto">
            <a:xfrm>
              <a:off x="876" y="1400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9" name="Object 18"/>
            <p:cNvGraphicFramePr>
              <a:graphicFrameLocks noChangeAspect="1"/>
            </p:cNvGraphicFramePr>
            <p:nvPr/>
          </p:nvGraphicFramePr>
          <p:xfrm>
            <a:off x="930" y="1573"/>
            <a:ext cx="146" cy="204"/>
          </p:xfrm>
          <a:graphic>
            <a:graphicData uri="http://schemas.openxmlformats.org/presentationml/2006/ole">
              <p:oleObj spid="_x0000_s1029" name="Equation" r:id="rId14" imgW="126720" imgH="177480" progId="Equation.DSMT4">
                <p:embed/>
              </p:oleObj>
            </a:graphicData>
          </a:graphic>
        </p:graphicFrame>
        <p:sp>
          <p:nvSpPr>
            <p:cNvPr id="1055" name="Line 21"/>
            <p:cNvSpPr>
              <a:spLocks noChangeShapeType="1"/>
            </p:cNvSpPr>
            <p:nvPr/>
          </p:nvSpPr>
          <p:spPr bwMode="auto">
            <a:xfrm flipV="1">
              <a:off x="1660" y="1592"/>
              <a:ext cx="1" cy="10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23"/>
            <p:cNvGraphicFramePr>
              <a:graphicFrameLocks noChangeAspect="1"/>
            </p:cNvGraphicFramePr>
            <p:nvPr/>
          </p:nvGraphicFramePr>
          <p:xfrm>
            <a:off x="2522" y="1513"/>
            <a:ext cx="241" cy="325"/>
          </p:xfrm>
          <a:graphic>
            <a:graphicData uri="http://schemas.openxmlformats.org/presentationml/2006/ole">
              <p:oleObj spid="_x0000_s1030" name="Equation" r:id="rId15" imgW="177480" imgH="241200" progId="Equation.DSMT4">
                <p:embed/>
              </p:oleObj>
            </a:graphicData>
          </a:graphic>
        </p:graphicFrame>
        <p:sp>
          <p:nvSpPr>
            <p:cNvPr id="1056" name="Rectangle 13"/>
            <p:cNvSpPr>
              <a:spLocks noChangeArrowheads="1"/>
            </p:cNvSpPr>
            <p:nvPr/>
          </p:nvSpPr>
          <p:spPr bwMode="auto">
            <a:xfrm>
              <a:off x="1534" y="1352"/>
              <a:ext cx="520" cy="5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58" name="Line 15"/>
            <p:cNvSpPr>
              <a:spLocks noChangeShapeType="1"/>
            </p:cNvSpPr>
            <p:nvPr/>
          </p:nvSpPr>
          <p:spPr bwMode="auto">
            <a:xfrm>
              <a:off x="3637" y="1395"/>
              <a:ext cx="0" cy="5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1"/>
            <p:cNvSpPr>
              <a:spLocks noChangeShapeType="1"/>
            </p:cNvSpPr>
            <p:nvPr/>
          </p:nvSpPr>
          <p:spPr bwMode="auto">
            <a:xfrm flipV="1">
              <a:off x="3636" y="1616"/>
              <a:ext cx="1" cy="10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40"/>
            <p:cNvGraphicFramePr>
              <a:graphicFrameLocks noChangeAspect="1"/>
            </p:cNvGraphicFramePr>
            <p:nvPr/>
          </p:nvGraphicFramePr>
          <p:xfrm>
            <a:off x="3673" y="1080"/>
            <a:ext cx="172" cy="202"/>
          </p:xfrm>
          <a:graphic>
            <a:graphicData uri="http://schemas.openxmlformats.org/presentationml/2006/ole">
              <p:oleObj spid="_x0000_s1031" name="Equation" r:id="rId16" imgW="139680" imgH="164880" progId="Equation.DSMT4">
                <p:embed/>
              </p:oleObj>
            </a:graphicData>
          </a:graphic>
        </p:graphicFrame>
        <p:sp>
          <p:nvSpPr>
            <p:cNvPr id="1060" name="Rectangle 13"/>
            <p:cNvSpPr>
              <a:spLocks noChangeArrowheads="1"/>
            </p:cNvSpPr>
            <p:nvPr/>
          </p:nvSpPr>
          <p:spPr bwMode="auto">
            <a:xfrm>
              <a:off x="3454" y="1352"/>
              <a:ext cx="520" cy="5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graphicFrame>
          <p:nvGraphicFramePr>
            <p:cNvPr id="1032" name="Object 74"/>
            <p:cNvGraphicFramePr>
              <a:graphicFrameLocks noChangeAspect="1"/>
            </p:cNvGraphicFramePr>
            <p:nvPr/>
          </p:nvGraphicFramePr>
          <p:xfrm>
            <a:off x="1760" y="1583"/>
            <a:ext cx="160" cy="261"/>
          </p:xfrm>
          <a:graphic>
            <a:graphicData uri="http://schemas.openxmlformats.org/presentationml/2006/ole">
              <p:oleObj spid="_x0000_s1032" name="Equation" r:id="rId17" imgW="139680" imgH="228600" progId="Equation.DSMT4">
                <p:embed/>
              </p:oleObj>
            </a:graphicData>
          </a:graphic>
        </p:graphicFrame>
        <p:graphicFrame>
          <p:nvGraphicFramePr>
            <p:cNvPr id="1033" name="Object 75"/>
            <p:cNvGraphicFramePr>
              <a:graphicFrameLocks noChangeAspect="1"/>
            </p:cNvGraphicFramePr>
            <p:nvPr/>
          </p:nvGraphicFramePr>
          <p:xfrm>
            <a:off x="3777" y="1575"/>
            <a:ext cx="175" cy="261"/>
          </p:xfrm>
          <a:graphic>
            <a:graphicData uri="http://schemas.openxmlformats.org/presentationml/2006/ole">
              <p:oleObj spid="_x0000_s1033" name="Equation" r:id="rId18" imgW="152280" imgH="228600" progId="Equation.DSMT4">
                <p:embed/>
              </p:oleObj>
            </a:graphicData>
          </a:graphic>
        </p:graphicFrame>
        <p:cxnSp>
          <p:nvCxnSpPr>
            <p:cNvPr id="1057" name="Straight Connector 34"/>
            <p:cNvCxnSpPr>
              <a:cxnSpLocks noChangeShapeType="1"/>
            </p:cNvCxnSpPr>
            <p:nvPr/>
          </p:nvCxnSpPr>
          <p:spPr bwMode="auto">
            <a:xfrm>
              <a:off x="776" y="1925"/>
              <a:ext cx="3881" cy="0"/>
            </a:xfrm>
            <a:prstGeom prst="line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</p:spPr>
        </p:cxnSp>
      </p:grpSp>
      <p:sp>
        <p:nvSpPr>
          <p:cNvPr id="1049" name="Slide Number Placeholder 5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0568E85-CB8F-4FEA-9283-A100B14DDBD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7875" y="200025"/>
            <a:ext cx="75930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Formulation</a:t>
            </a:r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2" name="Rectangle 25"/>
          <p:cNvSpPr>
            <a:spLocks noChangeArrowheads="1"/>
          </p:cNvSpPr>
          <p:nvPr/>
        </p:nvSpPr>
        <p:spPr bwMode="auto">
          <a:xfrm>
            <a:off x="1957388" y="1187450"/>
            <a:ext cx="537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Assume two arbitrary antennas, to be general.</a:t>
            </a:r>
          </a:p>
        </p:txBody>
      </p:sp>
      <p:grpSp>
        <p:nvGrpSpPr>
          <p:cNvPr id="2063" name="Group 25"/>
          <p:cNvGrpSpPr>
            <a:grpSpLocks/>
          </p:cNvGrpSpPr>
          <p:nvPr/>
        </p:nvGrpSpPr>
        <p:grpSpPr bwMode="auto">
          <a:xfrm>
            <a:off x="788988" y="2235200"/>
            <a:ext cx="1249362" cy="1955800"/>
            <a:chOff x="641" y="2088"/>
            <a:chExt cx="787" cy="1232"/>
          </a:xfrm>
        </p:grpSpPr>
        <p:sp>
          <p:nvSpPr>
            <p:cNvPr id="2073" name="AutoShape 16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17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Text Box 18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076" name="Text Box 19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2055" name="Object 21"/>
            <p:cNvGraphicFramePr>
              <a:graphicFrameLocks noChangeAspect="1"/>
            </p:cNvGraphicFramePr>
            <p:nvPr/>
          </p:nvGraphicFramePr>
          <p:xfrm>
            <a:off x="1268" y="2567"/>
            <a:ext cx="160" cy="261"/>
          </p:xfrm>
          <a:graphic>
            <a:graphicData uri="http://schemas.openxmlformats.org/presentationml/2006/ole">
              <p:oleObj spid="_x0000_s2055" name="Equation" r:id="rId3" imgW="139680" imgH="228600" progId="Equation.DSMT4">
                <p:embed/>
              </p:oleObj>
            </a:graphicData>
          </a:graphic>
        </p:graphicFrame>
        <p:graphicFrame>
          <p:nvGraphicFramePr>
            <p:cNvPr id="2056" name="Object 22"/>
            <p:cNvGraphicFramePr>
              <a:graphicFrameLocks noChangeAspect="1"/>
            </p:cNvGraphicFramePr>
            <p:nvPr/>
          </p:nvGraphicFramePr>
          <p:xfrm>
            <a:off x="641" y="2591"/>
            <a:ext cx="175" cy="261"/>
          </p:xfrm>
          <a:graphic>
            <a:graphicData uri="http://schemas.openxmlformats.org/presentationml/2006/ole">
              <p:oleObj spid="_x0000_s2056" name="Equation" r:id="rId4" imgW="152280" imgH="228600" progId="Equation.DSMT4">
                <p:embed/>
              </p:oleObj>
            </a:graphicData>
          </a:graphic>
        </p:graphicFrame>
        <p:sp>
          <p:nvSpPr>
            <p:cNvPr id="2077" name="Line 23"/>
            <p:cNvSpPr>
              <a:spLocks noChangeShapeType="1"/>
            </p:cNvSpPr>
            <p:nvPr/>
          </p:nvSpPr>
          <p:spPr bwMode="auto">
            <a:xfrm>
              <a:off x="1184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24"/>
            <p:cNvSpPr>
              <a:spLocks noChangeShapeType="1"/>
            </p:cNvSpPr>
            <p:nvPr/>
          </p:nvSpPr>
          <p:spPr bwMode="auto">
            <a:xfrm flipV="1">
              <a:off x="1184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4" name="Group 36"/>
          <p:cNvGrpSpPr>
            <a:grpSpLocks/>
          </p:cNvGrpSpPr>
          <p:nvPr/>
        </p:nvGrpSpPr>
        <p:grpSpPr bwMode="auto">
          <a:xfrm>
            <a:off x="6721475" y="2281238"/>
            <a:ext cx="1273175" cy="1938337"/>
            <a:chOff x="3306" y="1424"/>
            <a:chExt cx="802" cy="1221"/>
          </a:xfrm>
        </p:grpSpPr>
        <p:sp>
          <p:nvSpPr>
            <p:cNvPr id="2067" name="AutoShape 28"/>
            <p:cNvSpPr>
              <a:spLocks noChangeArrowheads="1"/>
            </p:cNvSpPr>
            <p:nvPr/>
          </p:nvSpPr>
          <p:spPr bwMode="auto">
            <a:xfrm flipV="1">
              <a:off x="3641" y="142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Text Box 29"/>
            <p:cNvSpPr txBox="1">
              <a:spLocks noChangeArrowheads="1"/>
            </p:cNvSpPr>
            <p:nvPr/>
          </p:nvSpPr>
          <p:spPr bwMode="auto">
            <a:xfrm>
              <a:off x="3558" y="181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069" name="Text Box 30"/>
            <p:cNvSpPr txBox="1">
              <a:spLocks noChangeArrowheads="1"/>
            </p:cNvSpPr>
            <p:nvPr/>
          </p:nvSpPr>
          <p:spPr bwMode="auto">
            <a:xfrm>
              <a:off x="3582" y="204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2053" name="Object 23"/>
            <p:cNvGraphicFramePr>
              <a:graphicFrameLocks noChangeAspect="1"/>
            </p:cNvGraphicFramePr>
            <p:nvPr/>
          </p:nvGraphicFramePr>
          <p:xfrm>
            <a:off x="3933" y="1909"/>
            <a:ext cx="175" cy="261"/>
          </p:xfrm>
          <a:graphic>
            <a:graphicData uri="http://schemas.openxmlformats.org/presentationml/2006/ole">
              <p:oleObj spid="_x0000_s2053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2054" name="Object 32"/>
            <p:cNvGraphicFramePr>
              <a:graphicFrameLocks noChangeAspect="1"/>
            </p:cNvGraphicFramePr>
            <p:nvPr/>
          </p:nvGraphicFramePr>
          <p:xfrm>
            <a:off x="3306" y="1927"/>
            <a:ext cx="190" cy="261"/>
          </p:xfrm>
          <a:graphic>
            <a:graphicData uri="http://schemas.openxmlformats.org/presentationml/2006/ole">
              <p:oleObj spid="_x0000_s2054" name="Equation" r:id="rId6" imgW="164880" imgH="228600" progId="Equation.DSMT4">
                <p:embed/>
              </p:oleObj>
            </a:graphicData>
          </a:graphic>
        </p:graphicFrame>
        <p:sp>
          <p:nvSpPr>
            <p:cNvPr id="2070" name="Line 34"/>
            <p:cNvSpPr>
              <a:spLocks noChangeShapeType="1"/>
            </p:cNvSpPr>
            <p:nvPr/>
          </p:nvSpPr>
          <p:spPr bwMode="auto">
            <a:xfrm flipV="1">
              <a:off x="3849" y="1976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33"/>
            <p:cNvSpPr>
              <a:spLocks noChangeShapeType="1"/>
            </p:cNvSpPr>
            <p:nvPr/>
          </p:nvSpPr>
          <p:spPr bwMode="auto">
            <a:xfrm>
              <a:off x="3849" y="1936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AutoShape 27"/>
            <p:cNvSpPr>
              <a:spLocks noChangeArrowheads="1"/>
            </p:cNvSpPr>
            <p:nvPr/>
          </p:nvSpPr>
          <p:spPr bwMode="auto">
            <a:xfrm>
              <a:off x="3642" y="2117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3154363" y="2813050"/>
          <a:ext cx="2457450" cy="1041400"/>
        </p:xfrm>
        <a:graphic>
          <a:graphicData uri="http://schemas.openxmlformats.org/presentationml/2006/ole">
            <p:oleObj spid="_x0000_s2050" name="Equation" r:id="rId7" imgW="1066680" imgH="457200" progId="Equation.DSMT4">
              <p:embed/>
            </p:oleObj>
          </a:graphicData>
        </a:graphic>
      </p:graphicFrame>
      <p:sp>
        <p:nvSpPr>
          <p:cNvPr id="2065" name="TextBox 27"/>
          <p:cNvSpPr txBox="1">
            <a:spLocks noChangeArrowheads="1"/>
          </p:cNvSpPr>
          <p:nvPr/>
        </p:nvSpPr>
        <p:spPr bwMode="auto">
          <a:xfrm>
            <a:off x="1828800" y="5022850"/>
            <a:ext cx="5545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two-port system is described by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2×2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matrix. </a:t>
            </a:r>
          </a:p>
        </p:txBody>
      </p:sp>
      <p:sp>
        <p:nvSpPr>
          <p:cNvPr id="206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D51968BC-86F4-450C-98F2-D83FA9D4E15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338" y="247650"/>
            <a:ext cx="8464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Formulation (cont.)</a:t>
            </a:r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6" name="Rectangle 25"/>
          <p:cNvSpPr>
            <a:spLocks noChangeArrowheads="1"/>
          </p:cNvSpPr>
          <p:nvPr/>
        </p:nvSpPr>
        <p:spPr bwMode="auto">
          <a:xfrm>
            <a:off x="2319338" y="1101725"/>
            <a:ext cx="435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self impedance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>
                <a:solidFill>
                  <a:srgbClr val="0000FF"/>
                </a:solidFill>
              </a:rPr>
              <a:t> is calculated.</a:t>
            </a:r>
          </a:p>
        </p:txBody>
      </p:sp>
      <p:grpSp>
        <p:nvGrpSpPr>
          <p:cNvPr id="3087" name="Group 9"/>
          <p:cNvGrpSpPr>
            <a:grpSpLocks/>
          </p:cNvGrpSpPr>
          <p:nvPr/>
        </p:nvGrpSpPr>
        <p:grpSpPr bwMode="auto">
          <a:xfrm>
            <a:off x="831851" y="2235200"/>
            <a:ext cx="1276350" cy="1955800"/>
            <a:chOff x="668" y="2088"/>
            <a:chExt cx="804" cy="1232"/>
          </a:xfrm>
        </p:grpSpPr>
        <p:sp>
          <p:nvSpPr>
            <p:cNvPr id="3095" name="AutoShape 10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utoShape 11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12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98" name="Text Box 13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079" name="Object 14"/>
            <p:cNvGraphicFramePr>
              <a:graphicFrameLocks noChangeAspect="1"/>
            </p:cNvGraphicFramePr>
            <p:nvPr/>
          </p:nvGraphicFramePr>
          <p:xfrm>
            <a:off x="1297" y="2567"/>
            <a:ext cx="175" cy="261"/>
          </p:xfrm>
          <a:graphic>
            <a:graphicData uri="http://schemas.openxmlformats.org/presentationml/2006/ole">
              <p:oleObj spid="_x0000_s3079" name="Equation" r:id="rId3" imgW="152280" imgH="228600" progId="Equation.DSMT4">
                <p:embed/>
              </p:oleObj>
            </a:graphicData>
          </a:graphic>
        </p:graphicFrame>
        <p:graphicFrame>
          <p:nvGraphicFramePr>
            <p:cNvPr id="3080" name="Object 15"/>
            <p:cNvGraphicFramePr>
              <a:graphicFrameLocks noChangeAspect="1"/>
            </p:cNvGraphicFramePr>
            <p:nvPr/>
          </p:nvGraphicFramePr>
          <p:xfrm>
            <a:off x="668" y="2591"/>
            <a:ext cx="175" cy="261"/>
          </p:xfrm>
          <a:graphic>
            <a:graphicData uri="http://schemas.openxmlformats.org/presentationml/2006/ole">
              <p:oleObj spid="_x0000_s3080" name="Equation" r:id="rId4" imgW="152280" imgH="228600" progId="Equation.DSMT4">
                <p:embed/>
              </p:oleObj>
            </a:graphicData>
          </a:graphic>
        </p:graphicFrame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>
              <a:off x="1177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17"/>
            <p:cNvSpPr>
              <a:spLocks noChangeShapeType="1"/>
            </p:cNvSpPr>
            <p:nvPr/>
          </p:nvSpPr>
          <p:spPr bwMode="auto">
            <a:xfrm flipV="1">
              <a:off x="1177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8" name="Group 31"/>
          <p:cNvGrpSpPr>
            <a:grpSpLocks/>
          </p:cNvGrpSpPr>
          <p:nvPr/>
        </p:nvGrpSpPr>
        <p:grpSpPr bwMode="auto">
          <a:xfrm>
            <a:off x="6648903" y="2273300"/>
            <a:ext cx="1203325" cy="1905000"/>
            <a:chOff x="4202" y="1384"/>
            <a:chExt cx="758" cy="1200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4552" y="2056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 flipV="1">
              <a:off x="4544" y="138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454" y="177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478" y="200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078" name="Object 23"/>
            <p:cNvGraphicFramePr>
              <a:graphicFrameLocks noChangeAspect="1"/>
            </p:cNvGraphicFramePr>
            <p:nvPr/>
          </p:nvGraphicFramePr>
          <p:xfrm>
            <a:off x="4202" y="1887"/>
            <a:ext cx="190" cy="261"/>
          </p:xfrm>
          <a:graphic>
            <a:graphicData uri="http://schemas.openxmlformats.org/presentationml/2006/ole">
              <p:oleObj spid="_x0000_s3078" name="Equation" r:id="rId5" imgW="164880" imgH="228600" progId="Equation.DSMT4">
                <p:embed/>
              </p:oleObj>
            </a:graphicData>
          </a:graphic>
        </p:graphicFrame>
      </p:grp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3230563" y="1898650"/>
          <a:ext cx="2457450" cy="1041400"/>
        </p:xfrm>
        <a:graphic>
          <a:graphicData uri="http://schemas.openxmlformats.org/presentationml/2006/ole">
            <p:oleObj spid="_x0000_s3074" name="Equation" r:id="rId6" imgW="1066680" imgH="457200" progId="Equation.DSMT4">
              <p:embed/>
            </p:oleObj>
          </a:graphicData>
        </a:graphic>
      </p:graphicFrame>
      <p:graphicFrame>
        <p:nvGraphicFramePr>
          <p:cNvPr id="3075" name="Object 28"/>
          <p:cNvGraphicFramePr>
            <a:graphicFrameLocks noChangeAspect="1"/>
          </p:cNvGraphicFramePr>
          <p:nvPr/>
        </p:nvGraphicFramePr>
        <p:xfrm>
          <a:off x="3778250" y="4953000"/>
          <a:ext cx="1258888" cy="520700"/>
        </p:xfrm>
        <a:graphic>
          <a:graphicData uri="http://schemas.openxmlformats.org/presentationml/2006/ole">
            <p:oleObj spid="_x0000_s3075" name="Equation" r:id="rId7" imgW="545760" imgH="228600" progId="Equation.DSMT4">
              <p:embed/>
            </p:oleObj>
          </a:graphicData>
        </a:graphic>
      </p:graphicFrame>
      <p:sp>
        <p:nvSpPr>
          <p:cNvPr id="3089" name="Text Box 29"/>
          <p:cNvSpPr txBox="1">
            <a:spLocks noChangeArrowheads="1"/>
          </p:cNvSpPr>
          <p:nvPr/>
        </p:nvSpPr>
        <p:spPr bwMode="auto">
          <a:xfrm>
            <a:off x="1643063" y="5788025"/>
            <a:ext cx="600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(The presence of open-circuited antenna 2 does not significantly affect the input impedance of antenna 1.) </a:t>
            </a:r>
          </a:p>
        </p:txBody>
      </p:sp>
      <p:graphicFrame>
        <p:nvGraphicFramePr>
          <p:cNvPr id="3076" name="Object 30"/>
          <p:cNvGraphicFramePr>
            <a:graphicFrameLocks noChangeAspect="1"/>
          </p:cNvGraphicFramePr>
          <p:nvPr/>
        </p:nvGraphicFramePr>
        <p:xfrm>
          <a:off x="3571875" y="3416300"/>
          <a:ext cx="1697038" cy="1157288"/>
        </p:xfrm>
        <a:graphic>
          <a:graphicData uri="http://schemas.openxmlformats.org/presentationml/2006/ole">
            <p:oleObj spid="_x0000_s3076" name="Equation" r:id="rId8" imgW="736560" imgH="507960" progId="Equation.DSMT4">
              <p:embed/>
            </p:oleObj>
          </a:graphicData>
        </a:graphic>
      </p:graphicFrame>
      <p:graphicFrame>
        <p:nvGraphicFramePr>
          <p:cNvPr id="3077" name="Object 32"/>
          <p:cNvGraphicFramePr>
            <a:graphicFrameLocks noChangeAspect="1"/>
          </p:cNvGraphicFramePr>
          <p:nvPr/>
        </p:nvGraphicFramePr>
        <p:xfrm>
          <a:off x="7805738" y="2982913"/>
          <a:ext cx="685119" cy="380814"/>
        </p:xfrm>
        <a:graphic>
          <a:graphicData uri="http://schemas.openxmlformats.org/presentationml/2006/ole">
            <p:oleObj spid="_x0000_s3077" name="Equation" r:id="rId9" imgW="406080" imgH="228600" progId="Equation.DSMT4">
              <p:embed/>
            </p:oleObj>
          </a:graphicData>
        </a:graphic>
      </p:graphicFrame>
      <p:sp>
        <p:nvSpPr>
          <p:cNvPr id="3090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B8893E8F-3DC5-49F4-818D-E20E28F0E6F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3621088" y="3316288"/>
          <a:ext cx="1754187" cy="1157287"/>
        </p:xfrm>
        <a:graphic>
          <a:graphicData uri="http://schemas.openxmlformats.org/presentationml/2006/ole">
            <p:oleObj spid="_x0000_s4098" name="Equation" r:id="rId3" imgW="761760" imgH="50796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67075" y="1779588"/>
          <a:ext cx="2457450" cy="1041400"/>
        </p:xfrm>
        <a:graphic>
          <a:graphicData uri="http://schemas.openxmlformats.org/presentationml/2006/ole">
            <p:oleObj spid="_x0000_s4099" name="Equation" r:id="rId4" imgW="1066680" imgH="457200" progId="Equation.DSMT4">
              <p:embed/>
            </p:oleObj>
          </a:graphicData>
        </a:graphic>
      </p:graphicFrame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14338" y="24765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10" name="Rectangle 25"/>
          <p:cNvSpPr>
            <a:spLocks noChangeArrowheads="1"/>
          </p:cNvSpPr>
          <p:nvPr/>
        </p:nvSpPr>
        <p:spPr bwMode="auto">
          <a:xfrm>
            <a:off x="2319338" y="1101725"/>
            <a:ext cx="4722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mutual impedance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>
                <a:solidFill>
                  <a:srgbClr val="0000FF"/>
                </a:solidFill>
              </a:rPr>
              <a:t> is calculated.</a:t>
            </a:r>
          </a:p>
        </p:txBody>
      </p:sp>
      <p:sp>
        <p:nvSpPr>
          <p:cNvPr id="4112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4609293-0A0C-45EB-8CBC-FD1E3F62EE6E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810079" y="2866571"/>
            <a:ext cx="1276350" cy="1955800"/>
            <a:chOff x="668" y="2088"/>
            <a:chExt cx="804" cy="1232"/>
          </a:xfrm>
        </p:grpSpPr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3" name="Object 14"/>
            <p:cNvGraphicFramePr>
              <a:graphicFrameLocks noChangeAspect="1"/>
            </p:cNvGraphicFramePr>
            <p:nvPr/>
          </p:nvGraphicFramePr>
          <p:xfrm>
            <a:off x="1297" y="2567"/>
            <a:ext cx="175" cy="261"/>
          </p:xfrm>
          <a:graphic>
            <a:graphicData uri="http://schemas.openxmlformats.org/presentationml/2006/ole">
              <p:oleObj spid="_x0000_s4104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34" name="Object 15"/>
            <p:cNvGraphicFramePr>
              <a:graphicFrameLocks noChangeAspect="1"/>
            </p:cNvGraphicFramePr>
            <p:nvPr/>
          </p:nvGraphicFramePr>
          <p:xfrm>
            <a:off x="668" y="2591"/>
            <a:ext cx="175" cy="261"/>
          </p:xfrm>
          <a:graphic>
            <a:graphicData uri="http://schemas.openxmlformats.org/presentationml/2006/ole">
              <p:oleObj spid="_x0000_s4105" name="Equation" r:id="rId6" imgW="152280" imgH="228600" progId="Equation.DSMT4">
                <p:embed/>
              </p:oleObj>
            </a:graphicData>
          </a:graphic>
        </p:graphicFrame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1177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V="1">
              <a:off x="1177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6844846" y="2904672"/>
            <a:ext cx="1203325" cy="1905000"/>
            <a:chOff x="4202" y="1384"/>
            <a:chExt cx="758" cy="1200"/>
          </a:xfrm>
        </p:grpSpPr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552" y="2056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20"/>
            <p:cNvSpPr>
              <a:spLocks noChangeArrowheads="1"/>
            </p:cNvSpPr>
            <p:nvPr/>
          </p:nvSpPr>
          <p:spPr bwMode="auto">
            <a:xfrm flipV="1">
              <a:off x="4544" y="138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4454" y="177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4478" y="200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42" name="Object 23"/>
            <p:cNvGraphicFramePr>
              <a:graphicFrameLocks noChangeAspect="1"/>
            </p:cNvGraphicFramePr>
            <p:nvPr/>
          </p:nvGraphicFramePr>
          <p:xfrm>
            <a:off x="4202" y="1887"/>
            <a:ext cx="190" cy="261"/>
          </p:xfrm>
          <a:graphic>
            <a:graphicData uri="http://schemas.openxmlformats.org/presentationml/2006/ole">
              <p:oleObj spid="_x0000_s4106" name="Equation" r:id="rId7" imgW="164880" imgH="228600" progId="Equation.DSMT4">
                <p:embed/>
              </p:oleObj>
            </a:graphicData>
          </a:graphic>
        </p:graphicFrame>
      </p:grpSp>
      <p:sp>
        <p:nvSpPr>
          <p:cNvPr id="26" name="TextBox 35"/>
          <p:cNvSpPr txBox="1">
            <a:spLocks noChangeArrowheads="1"/>
          </p:cNvSpPr>
          <p:nvPr/>
        </p:nvSpPr>
        <p:spPr bwMode="auto">
          <a:xfrm>
            <a:off x="3051175" y="52943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Note:</a:t>
            </a:r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3863975" y="5270500"/>
          <a:ext cx="1200150" cy="474663"/>
        </p:xfrm>
        <a:graphic>
          <a:graphicData uri="http://schemas.openxmlformats.org/presentationml/2006/ole">
            <p:oleObj spid="_x0000_s4107" name="Equation" r:id="rId8" imgW="571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246188" y="4213225"/>
            <a:ext cx="647700" cy="83820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flipV="1">
            <a:off x="1246188" y="3095625"/>
            <a:ext cx="647700" cy="83820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755775" y="3856038"/>
          <a:ext cx="277813" cy="414337"/>
        </p:xfrm>
        <a:graphic>
          <a:graphicData uri="http://schemas.openxmlformats.org/presentationml/2006/ole">
            <p:oleObj spid="_x0000_s5122" name="Equation" r:id="rId3" imgW="152280" imgH="228600" progId="Equation.DSMT4">
              <p:embed/>
            </p:oleObj>
          </a:graphicData>
        </a:graphic>
      </p:graphicFrame>
      <p:sp>
        <p:nvSpPr>
          <p:cNvPr id="5132" name="Line 16"/>
          <p:cNvSpPr>
            <a:spLocks noChangeShapeType="1"/>
          </p:cNvSpPr>
          <p:nvPr/>
        </p:nvSpPr>
        <p:spPr bwMode="auto">
          <a:xfrm>
            <a:off x="1565502" y="3908425"/>
            <a:ext cx="0" cy="368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V="1">
            <a:off x="1565502" y="3971925"/>
            <a:ext cx="0" cy="2921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33"/>
          <p:cNvSpPr txBox="1">
            <a:spLocks noChangeArrowheads="1"/>
          </p:cNvSpPr>
          <p:nvPr/>
        </p:nvSpPr>
        <p:spPr bwMode="auto">
          <a:xfrm>
            <a:off x="2601913" y="3710895"/>
            <a:ext cx="3646487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electric field produced by the feed current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in the presence of antenna 1 and antenna 2.</a:t>
            </a:r>
          </a:p>
        </p:txBody>
      </p:sp>
      <p:grpSp>
        <p:nvGrpSpPr>
          <p:cNvPr id="5135" name="Group 32"/>
          <p:cNvGrpSpPr>
            <a:grpSpLocks/>
          </p:cNvGrpSpPr>
          <p:nvPr/>
        </p:nvGrpSpPr>
        <p:grpSpPr bwMode="auto">
          <a:xfrm>
            <a:off x="6670643" y="3095625"/>
            <a:ext cx="1416531" cy="1939925"/>
            <a:chOff x="6670675" y="2244602"/>
            <a:chExt cx="1416721" cy="1940626"/>
          </a:xfrm>
        </p:grpSpPr>
        <p:sp>
          <p:nvSpPr>
            <p:cNvPr id="5139" name="Text Box 21"/>
            <p:cNvSpPr txBox="1">
              <a:spLocks noChangeArrowheads="1"/>
            </p:cNvSpPr>
            <p:nvPr/>
          </p:nvSpPr>
          <p:spPr bwMode="auto">
            <a:xfrm>
              <a:off x="7070725" y="290094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0" name="Text Box 22"/>
            <p:cNvSpPr txBox="1">
              <a:spLocks noChangeArrowheads="1"/>
            </p:cNvSpPr>
            <p:nvPr/>
          </p:nvSpPr>
          <p:spPr bwMode="auto">
            <a:xfrm>
              <a:off x="7108825" y="320986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5124" name="Object 23"/>
            <p:cNvGraphicFramePr>
              <a:graphicFrameLocks noChangeAspect="1"/>
            </p:cNvGraphicFramePr>
            <p:nvPr/>
          </p:nvGraphicFramePr>
          <p:xfrm>
            <a:off x="7739732" y="3015104"/>
            <a:ext cx="347664" cy="414338"/>
          </p:xfrm>
          <a:graphic>
            <a:graphicData uri="http://schemas.openxmlformats.org/presentationml/2006/ole">
              <p:oleObj spid="_x0000_s5124" name="Equation" r:id="rId4" imgW="190440" imgH="228600" progId="Equation.DSMT4">
                <p:embed/>
              </p:oleObj>
            </a:graphicData>
          </a:graphic>
        </p:graphicFrame>
        <p:graphicFrame>
          <p:nvGraphicFramePr>
            <p:cNvPr id="5125" name="Object 24"/>
            <p:cNvGraphicFramePr>
              <a:graphicFrameLocks noChangeAspect="1"/>
            </p:cNvGraphicFramePr>
            <p:nvPr/>
          </p:nvGraphicFramePr>
          <p:xfrm>
            <a:off x="6670675" y="3078741"/>
            <a:ext cx="301625" cy="414338"/>
          </p:xfrm>
          <a:graphic>
            <a:graphicData uri="http://schemas.openxmlformats.org/presentationml/2006/ole">
              <p:oleObj spid="_x0000_s5125" name="Equation" r:id="rId5" imgW="164880" imgH="228600" progId="Equation.DSMT4">
                <p:embed/>
              </p:oleObj>
            </a:graphicData>
          </a:graphic>
        </p:graphicFrame>
        <p:cxnSp>
          <p:nvCxnSpPr>
            <p:cNvPr id="5141" name="Straight Connector 28"/>
            <p:cNvCxnSpPr>
              <a:cxnSpLocks noChangeShapeType="1"/>
            </p:cNvCxnSpPr>
            <p:nvPr/>
          </p:nvCxnSpPr>
          <p:spPr bwMode="auto">
            <a:xfrm rot="5400000">
              <a:off x="7309263" y="3295404"/>
              <a:ext cx="43938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5142" name="AutoShape 19"/>
            <p:cNvSpPr>
              <a:spLocks noChangeArrowheads="1"/>
            </p:cNvSpPr>
            <p:nvPr/>
          </p:nvSpPr>
          <p:spPr bwMode="auto">
            <a:xfrm>
              <a:off x="7202550" y="334702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43" name="Straight Arrow Connector 30"/>
            <p:cNvCxnSpPr>
              <a:cxnSpLocks noChangeShapeType="1"/>
            </p:cNvCxnSpPr>
            <p:nvPr/>
          </p:nvCxnSpPr>
          <p:spPr bwMode="auto">
            <a:xfrm rot="5400000">
              <a:off x="7401824" y="3115250"/>
              <a:ext cx="23374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44" name="AutoShape 20"/>
            <p:cNvSpPr>
              <a:spLocks noChangeArrowheads="1"/>
            </p:cNvSpPr>
            <p:nvPr/>
          </p:nvSpPr>
          <p:spPr bwMode="auto">
            <a:xfrm flipV="1">
              <a:off x="7201725" y="2244602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3" name="Object 31"/>
          <p:cNvGraphicFramePr>
            <a:graphicFrameLocks noChangeAspect="1"/>
          </p:cNvGraphicFramePr>
          <p:nvPr/>
        </p:nvGraphicFramePr>
        <p:xfrm>
          <a:off x="3507695" y="2274207"/>
          <a:ext cx="1930400" cy="896938"/>
        </p:xfrm>
        <a:graphic>
          <a:graphicData uri="http://schemas.openxmlformats.org/presentationml/2006/ole">
            <p:oleObj spid="_x0000_s5123" name="Equation" r:id="rId6" imgW="838080" imgH="393480" progId="Equation.DSMT4">
              <p:embed/>
            </p:oleObj>
          </a:graphicData>
        </a:graphic>
      </p:graphicFrame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1109436" y="1161370"/>
            <a:ext cx="68786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open-circuit voltage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is obtained by integrating the electric field </a:t>
            </a:r>
            <a:r>
              <a:rPr lang="en-US" dirty="0" smtClean="0">
                <a:solidFill>
                  <a:srgbClr val="0000FF"/>
                </a:solidFill>
              </a:rPr>
              <a:t> produced from </a:t>
            </a:r>
            <a:r>
              <a:rPr lang="en-US" dirty="0">
                <a:solidFill>
                  <a:srgbClr val="0000FF"/>
                </a:solidFill>
              </a:rPr>
              <a:t>current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over the path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414338" y="24765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38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E99C819F-1BFF-426C-ADC2-9D6A1DC947C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6157" name="Group 37"/>
          <p:cNvGrpSpPr>
            <a:grpSpLocks/>
          </p:cNvGrpSpPr>
          <p:nvPr/>
        </p:nvGrpSpPr>
        <p:grpSpPr bwMode="auto">
          <a:xfrm>
            <a:off x="1320800" y="2214563"/>
            <a:ext cx="787400" cy="1955800"/>
            <a:chOff x="1320800" y="2235200"/>
            <a:chExt cx="787400" cy="1955800"/>
          </a:xfrm>
        </p:grpSpPr>
        <p:sp>
          <p:nvSpPr>
            <p:cNvPr id="6175" name="AutoShape 10"/>
            <p:cNvSpPr>
              <a:spLocks noChangeArrowheads="1"/>
            </p:cNvSpPr>
            <p:nvPr/>
          </p:nvSpPr>
          <p:spPr bwMode="auto">
            <a:xfrm>
              <a:off x="1320800" y="33528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AutoShape 11"/>
            <p:cNvSpPr>
              <a:spLocks noChangeArrowheads="1"/>
            </p:cNvSpPr>
            <p:nvPr/>
          </p:nvSpPr>
          <p:spPr bwMode="auto">
            <a:xfrm flipV="1">
              <a:off x="1320800" y="22352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2" name="Object 14"/>
            <p:cNvGraphicFramePr>
              <a:graphicFrameLocks noChangeAspect="1"/>
            </p:cNvGraphicFramePr>
            <p:nvPr/>
          </p:nvGraphicFramePr>
          <p:xfrm>
            <a:off x="1830388" y="2995612"/>
            <a:ext cx="277812" cy="414338"/>
          </p:xfrm>
          <a:graphic>
            <a:graphicData uri="http://schemas.openxmlformats.org/presentationml/2006/ole">
              <p:oleObj spid="_x0000_s6152" name="Equation" r:id="rId3" imgW="152280" imgH="228600" progId="Equation.DSMT4">
                <p:embed/>
              </p:oleObj>
            </a:graphicData>
          </a:graphic>
        </p:graphicFrame>
        <p:sp>
          <p:nvSpPr>
            <p:cNvPr id="6177" name="Line 16"/>
            <p:cNvSpPr>
              <a:spLocks noChangeShapeType="1"/>
            </p:cNvSpPr>
            <p:nvPr/>
          </p:nvSpPr>
          <p:spPr bwMode="auto">
            <a:xfrm>
              <a:off x="1640114" y="3048000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7"/>
            <p:cNvSpPr>
              <a:spLocks noChangeShapeType="1"/>
            </p:cNvSpPr>
            <p:nvPr/>
          </p:nvSpPr>
          <p:spPr bwMode="auto">
            <a:xfrm flipV="1">
              <a:off x="1640114" y="3111500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8" name="Group 32"/>
          <p:cNvGrpSpPr>
            <a:grpSpLocks/>
          </p:cNvGrpSpPr>
          <p:nvPr/>
        </p:nvGrpSpPr>
        <p:grpSpPr bwMode="auto">
          <a:xfrm>
            <a:off x="6916508" y="2244725"/>
            <a:ext cx="1340305" cy="1939925"/>
            <a:chOff x="6757772" y="2244602"/>
            <a:chExt cx="1340479" cy="1940626"/>
          </a:xfrm>
        </p:grpSpPr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7070725" y="290094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7108825" y="320986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6150" name="Object 23"/>
            <p:cNvGraphicFramePr>
              <a:graphicFrameLocks noChangeAspect="1"/>
            </p:cNvGraphicFramePr>
            <p:nvPr/>
          </p:nvGraphicFramePr>
          <p:xfrm>
            <a:off x="7750589" y="2993324"/>
            <a:ext cx="347662" cy="414338"/>
          </p:xfrm>
          <a:graphic>
            <a:graphicData uri="http://schemas.openxmlformats.org/presentationml/2006/ole">
              <p:oleObj spid="_x0000_s6150" name="Equation" r:id="rId4" imgW="190440" imgH="228600" progId="Equation.DSMT4">
                <p:embed/>
              </p:oleObj>
            </a:graphicData>
          </a:graphic>
        </p:graphicFrame>
        <p:graphicFrame>
          <p:nvGraphicFramePr>
            <p:cNvPr id="6151" name="Object 24"/>
            <p:cNvGraphicFramePr>
              <a:graphicFrameLocks noChangeAspect="1"/>
            </p:cNvGraphicFramePr>
            <p:nvPr/>
          </p:nvGraphicFramePr>
          <p:xfrm>
            <a:off x="6757772" y="3056962"/>
            <a:ext cx="301625" cy="414338"/>
          </p:xfrm>
          <a:graphic>
            <a:graphicData uri="http://schemas.openxmlformats.org/presentationml/2006/ole">
              <p:oleObj spid="_x0000_s6151" name="Equation" r:id="rId5" imgW="164880" imgH="228600" progId="Equation.DSMT4">
                <p:embed/>
              </p:oleObj>
            </a:graphicData>
          </a:graphic>
        </p:graphicFrame>
        <p:cxnSp>
          <p:nvCxnSpPr>
            <p:cNvPr id="6171" name="Straight Connector 28"/>
            <p:cNvCxnSpPr>
              <a:cxnSpLocks noChangeShapeType="1"/>
            </p:cNvCxnSpPr>
            <p:nvPr/>
          </p:nvCxnSpPr>
          <p:spPr bwMode="auto">
            <a:xfrm rot="5400000">
              <a:off x="7309263" y="3295404"/>
              <a:ext cx="43938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6172" name="AutoShape 19"/>
            <p:cNvSpPr>
              <a:spLocks noChangeArrowheads="1"/>
            </p:cNvSpPr>
            <p:nvPr/>
          </p:nvSpPr>
          <p:spPr bwMode="auto">
            <a:xfrm>
              <a:off x="7202550" y="334702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73" name="Straight Arrow Connector 30"/>
            <p:cNvCxnSpPr>
              <a:cxnSpLocks noChangeShapeType="1"/>
            </p:cNvCxnSpPr>
            <p:nvPr/>
          </p:nvCxnSpPr>
          <p:spPr bwMode="auto">
            <a:xfrm rot="5400000">
              <a:off x="7412675" y="3115250"/>
              <a:ext cx="23374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74" name="AutoShape 20"/>
            <p:cNvSpPr>
              <a:spLocks noChangeArrowheads="1"/>
            </p:cNvSpPr>
            <p:nvPr/>
          </p:nvSpPr>
          <p:spPr bwMode="auto">
            <a:xfrm flipV="1">
              <a:off x="7201725" y="2244602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6" name="Object 31"/>
          <p:cNvGraphicFramePr>
            <a:graphicFrameLocks noChangeAspect="1"/>
          </p:cNvGraphicFramePr>
          <p:nvPr/>
        </p:nvGraphicFramePr>
        <p:xfrm>
          <a:off x="2933700" y="1965325"/>
          <a:ext cx="2668588" cy="2722563"/>
        </p:xfrm>
        <a:graphic>
          <a:graphicData uri="http://schemas.openxmlformats.org/presentationml/2006/ole">
            <p:oleObj spid="_x0000_s6146" name="Equation" r:id="rId6" imgW="1269720" imgH="1307880" progId="Equation.DSMT4">
              <p:embed/>
            </p:oleObj>
          </a:graphicData>
        </a:graphic>
      </p:graphicFrame>
      <p:grpSp>
        <p:nvGrpSpPr>
          <p:cNvPr id="6160" name="Group 33"/>
          <p:cNvGrpSpPr>
            <a:grpSpLocks/>
          </p:cNvGrpSpPr>
          <p:nvPr/>
        </p:nvGrpSpPr>
        <p:grpSpPr bwMode="auto">
          <a:xfrm>
            <a:off x="5727700" y="4611688"/>
            <a:ext cx="904875" cy="1990725"/>
            <a:chOff x="6223000" y="4716799"/>
            <a:chExt cx="904098" cy="1990728"/>
          </a:xfrm>
        </p:grpSpPr>
        <p:grpSp>
          <p:nvGrpSpPr>
            <p:cNvPr id="6164" name="Group 36"/>
            <p:cNvGrpSpPr>
              <a:grpSpLocks/>
            </p:cNvGrpSpPr>
            <p:nvPr/>
          </p:nvGrpSpPr>
          <p:grpSpPr bwMode="auto">
            <a:xfrm>
              <a:off x="6223000" y="4716799"/>
              <a:ext cx="787400" cy="1990728"/>
              <a:chOff x="3648" y="1424"/>
              <a:chExt cx="496" cy="1254"/>
            </a:xfrm>
          </p:grpSpPr>
          <p:sp>
            <p:nvSpPr>
              <p:cNvPr id="6165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49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p:oleObj spid="_x0000_s6149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6166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148" name="Object 9"/>
            <p:cNvGraphicFramePr>
              <a:graphicFrameLocks noChangeAspect="1"/>
            </p:cNvGraphicFramePr>
            <p:nvPr/>
          </p:nvGraphicFramePr>
          <p:xfrm>
            <a:off x="6822298" y="5019196"/>
            <a:ext cx="304800" cy="409575"/>
          </p:xfrm>
          <a:graphic>
            <a:graphicData uri="http://schemas.openxmlformats.org/presentationml/2006/ole">
              <p:oleObj spid="_x0000_s6148" name="Equation" r:id="rId8" imgW="177480" imgH="241200" progId="Equation.DSMT4">
                <p:embed/>
              </p:oleObj>
            </a:graphicData>
          </a:graphic>
        </p:graphicFrame>
      </p:grpSp>
      <p:sp>
        <p:nvSpPr>
          <p:cNvPr id="6161" name="Text Box 33"/>
          <p:cNvSpPr txBox="1">
            <a:spLocks noChangeArrowheads="1"/>
          </p:cNvSpPr>
          <p:nvPr/>
        </p:nvSpPr>
        <p:spPr bwMode="auto">
          <a:xfrm>
            <a:off x="1415370" y="1056595"/>
            <a:ext cx="6237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open-circuit voltage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is put in the form of a reaction. 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414338" y="24765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1936978" y="2328182"/>
          <a:ext cx="304800" cy="409575"/>
        </p:xfrm>
        <a:graphic>
          <a:graphicData uri="http://schemas.openxmlformats.org/presentationml/2006/ole">
            <p:oleObj spid="_x0000_s6147" name="Equation" r:id="rId9" imgW="177480" imgH="241200" progId="Equation.DSMT4">
              <p:embed/>
            </p:oleObj>
          </a:graphicData>
        </a:graphic>
      </p:graphicFrame>
      <p:sp>
        <p:nvSpPr>
          <p:cNvPr id="6163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8A04350B-E6A0-4B91-BA6C-3C30A396FEB4}" type="slidenum">
              <a:rPr lang="en-US"/>
              <a:pPr/>
              <a:t>8</a:t>
            </a:fld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962525" y="2343150"/>
            <a:ext cx="1885950" cy="504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229225" y="3552825"/>
            <a:ext cx="723900" cy="8953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7180" name="Group 37"/>
          <p:cNvGrpSpPr>
            <a:grpSpLocks/>
          </p:cNvGrpSpPr>
          <p:nvPr/>
        </p:nvGrpSpPr>
        <p:grpSpPr bwMode="auto">
          <a:xfrm>
            <a:off x="1301750" y="2071688"/>
            <a:ext cx="774700" cy="1955800"/>
            <a:chOff x="1320800" y="2235200"/>
            <a:chExt cx="774700" cy="1955800"/>
          </a:xfrm>
        </p:grpSpPr>
        <p:sp>
          <p:nvSpPr>
            <p:cNvPr id="7200" name="AutoShape 10"/>
            <p:cNvSpPr>
              <a:spLocks noChangeArrowheads="1"/>
            </p:cNvSpPr>
            <p:nvPr/>
          </p:nvSpPr>
          <p:spPr bwMode="auto">
            <a:xfrm>
              <a:off x="1320800" y="33528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11"/>
            <p:cNvSpPr>
              <a:spLocks noChangeArrowheads="1"/>
            </p:cNvSpPr>
            <p:nvPr/>
          </p:nvSpPr>
          <p:spPr bwMode="auto">
            <a:xfrm flipV="1">
              <a:off x="1320800" y="22352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5" name="Object 14"/>
            <p:cNvGraphicFramePr>
              <a:graphicFrameLocks noChangeAspect="1"/>
            </p:cNvGraphicFramePr>
            <p:nvPr/>
          </p:nvGraphicFramePr>
          <p:xfrm>
            <a:off x="1841500" y="2995613"/>
            <a:ext cx="254000" cy="414338"/>
          </p:xfrm>
          <a:graphic>
            <a:graphicData uri="http://schemas.openxmlformats.org/presentationml/2006/ole">
              <p:oleObj spid="_x0000_s7175" name="Equation" r:id="rId3" imgW="139680" imgH="228600" progId="Equation.DSMT4">
                <p:embed/>
              </p:oleObj>
            </a:graphicData>
          </a:graphic>
        </p:graphicFrame>
        <p:sp>
          <p:nvSpPr>
            <p:cNvPr id="7202" name="Line 16"/>
            <p:cNvSpPr>
              <a:spLocks noChangeShapeType="1"/>
            </p:cNvSpPr>
            <p:nvPr/>
          </p:nvSpPr>
          <p:spPr bwMode="auto">
            <a:xfrm>
              <a:off x="1660525" y="3048000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7"/>
            <p:cNvSpPr>
              <a:spLocks noChangeShapeType="1"/>
            </p:cNvSpPr>
            <p:nvPr/>
          </p:nvSpPr>
          <p:spPr bwMode="auto">
            <a:xfrm flipV="1">
              <a:off x="1660525" y="3111500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70" name="Object 31"/>
          <p:cNvGraphicFramePr>
            <a:graphicFrameLocks noChangeAspect="1"/>
          </p:cNvGraphicFramePr>
          <p:nvPr/>
        </p:nvGraphicFramePr>
        <p:xfrm>
          <a:off x="3359150" y="1890713"/>
          <a:ext cx="2454275" cy="1851025"/>
        </p:xfrm>
        <a:graphic>
          <a:graphicData uri="http://schemas.openxmlformats.org/presentationml/2006/ole">
            <p:oleObj spid="_x0000_s7170" name="Equation" r:id="rId4" imgW="1168200" imgH="888840" progId="Equation.DSMT4">
              <p:embed/>
            </p:oleObj>
          </a:graphicData>
        </a:graphic>
      </p:graphicFrame>
      <p:grpSp>
        <p:nvGrpSpPr>
          <p:cNvPr id="7181" name="Group 40"/>
          <p:cNvGrpSpPr>
            <a:grpSpLocks/>
          </p:cNvGrpSpPr>
          <p:nvPr/>
        </p:nvGrpSpPr>
        <p:grpSpPr bwMode="auto">
          <a:xfrm>
            <a:off x="7069138" y="2085975"/>
            <a:ext cx="974725" cy="1990725"/>
            <a:chOff x="6726412" y="2323817"/>
            <a:chExt cx="974504" cy="1990728"/>
          </a:xfrm>
        </p:grpSpPr>
        <p:grpSp>
          <p:nvGrpSpPr>
            <p:cNvPr id="7195" name="Group 36"/>
            <p:cNvGrpSpPr>
              <a:grpSpLocks/>
            </p:cNvGrpSpPr>
            <p:nvPr/>
          </p:nvGrpSpPr>
          <p:grpSpPr bwMode="auto">
            <a:xfrm>
              <a:off x="6913516" y="2323817"/>
              <a:ext cx="787400" cy="1990728"/>
              <a:chOff x="3648" y="1424"/>
              <a:chExt cx="496" cy="1254"/>
            </a:xfrm>
          </p:grpSpPr>
          <p:sp>
            <p:nvSpPr>
              <p:cNvPr id="7196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4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p:oleObj spid="_x0000_s7174" name="Equation" r:id="rId5" imgW="152280" imgH="228600" progId="Equation.DSMT4">
                  <p:embed/>
                </p:oleObj>
              </a:graphicData>
            </a:graphic>
          </p:graphicFrame>
          <p:sp>
            <p:nvSpPr>
              <p:cNvPr id="7197" name="Line 33"/>
              <p:cNvSpPr>
                <a:spLocks noChangeShapeType="1"/>
              </p:cNvSpPr>
              <p:nvPr/>
            </p:nvSpPr>
            <p:spPr bwMode="auto">
              <a:xfrm>
                <a:off x="3862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173" name="Object 9"/>
            <p:cNvGraphicFramePr>
              <a:graphicFrameLocks noChangeAspect="1"/>
            </p:cNvGraphicFramePr>
            <p:nvPr/>
          </p:nvGraphicFramePr>
          <p:xfrm>
            <a:off x="6726412" y="2849526"/>
            <a:ext cx="281099" cy="377578"/>
          </p:xfrm>
          <a:graphic>
            <a:graphicData uri="http://schemas.openxmlformats.org/presentationml/2006/ole">
              <p:oleObj spid="_x0000_s7173" name="Equation" r:id="rId6" imgW="177480" imgH="241200" progId="Equation.DSMT4">
                <p:embed/>
              </p:oleObj>
            </a:graphicData>
          </a:graphic>
        </p:graphicFrame>
      </p:grpSp>
      <p:sp>
        <p:nvSpPr>
          <p:cNvPr id="7182" name="Text Box 33"/>
          <p:cNvSpPr txBox="1">
            <a:spLocks noChangeArrowheads="1"/>
          </p:cNvSpPr>
          <p:nvPr/>
        </p:nvSpPr>
        <p:spPr bwMode="auto">
          <a:xfrm>
            <a:off x="509588" y="1100138"/>
            <a:ext cx="8208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equivalence principle is used to replace antenna 1 with its surface current.  </a:t>
            </a:r>
          </a:p>
        </p:txBody>
      </p:sp>
      <p:sp>
        <p:nvSpPr>
          <p:cNvPr id="7183" name="Curved Left Arrow 41"/>
          <p:cNvSpPr>
            <a:spLocks noChangeArrowheads="1"/>
          </p:cNvSpPr>
          <p:nvPr/>
        </p:nvSpPr>
        <p:spPr bwMode="auto">
          <a:xfrm>
            <a:off x="2352675" y="3748088"/>
            <a:ext cx="935038" cy="1531937"/>
          </a:xfrm>
          <a:prstGeom prst="curvedLeftArrow">
            <a:avLst>
              <a:gd name="adj1" fmla="val 25031"/>
              <a:gd name="adj2" fmla="val 5006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grpSp>
        <p:nvGrpSpPr>
          <p:cNvPr id="7184" name="Group 55"/>
          <p:cNvGrpSpPr>
            <a:grpSpLocks/>
          </p:cNvGrpSpPr>
          <p:nvPr/>
        </p:nvGrpSpPr>
        <p:grpSpPr bwMode="auto">
          <a:xfrm>
            <a:off x="1089025" y="4519613"/>
            <a:ext cx="1182688" cy="1955800"/>
            <a:chOff x="1108230" y="4662979"/>
            <a:chExt cx="1182200" cy="1955800"/>
          </a:xfrm>
        </p:grpSpPr>
        <p:grpSp>
          <p:nvGrpSpPr>
            <p:cNvPr id="7189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719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2" name="Object 10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7172" name="Equation" r:id="rId7" imgW="139680" imgH="228600" progId="Equation.DSMT4">
                  <p:embed/>
                </p:oleObj>
              </a:graphicData>
            </a:graphic>
          </p:graphicFrame>
          <p:sp>
            <p:nvSpPr>
              <p:cNvPr id="7193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19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7171" name="Object 12"/>
            <p:cNvGraphicFramePr>
              <a:graphicFrameLocks noChangeAspect="1"/>
            </p:cNvGraphicFramePr>
            <p:nvPr/>
          </p:nvGraphicFramePr>
          <p:xfrm>
            <a:off x="1108230" y="4699115"/>
            <a:ext cx="422865" cy="379740"/>
          </p:xfrm>
          <a:graphic>
            <a:graphicData uri="http://schemas.openxmlformats.org/presentationml/2006/ole">
              <p:oleObj spid="_x0000_s7171" name="Equation" r:id="rId8" imgW="266400" imgH="241200" progId="Equation.DSMT4">
                <p:embed/>
              </p:oleObj>
            </a:graphicData>
          </a:graphic>
        </p:graphicFrame>
      </p:grpSp>
      <p:sp>
        <p:nvSpPr>
          <p:cNvPr id="7185" name="TextBox 53"/>
          <p:cNvSpPr txBox="1">
            <a:spLocks noChangeArrowheads="1"/>
          </p:cNvSpPr>
          <p:nvPr/>
        </p:nvSpPr>
        <p:spPr bwMode="auto">
          <a:xfrm>
            <a:off x="3622675" y="4338638"/>
            <a:ext cx="472122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field produced by current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 exciting antenna 1 is the same as that produced by the current on antenna </a:t>
            </a:r>
            <a:r>
              <a:rPr lang="en-US" dirty="0" smtClean="0"/>
              <a:t>1 in free space.</a:t>
            </a:r>
            <a:endParaRPr lang="en-US" dirty="0"/>
          </a:p>
        </p:txBody>
      </p:sp>
      <p:sp>
        <p:nvSpPr>
          <p:cNvPr id="7186" name="TextBox 54"/>
          <p:cNvSpPr txBox="1">
            <a:spLocks noChangeArrowheads="1"/>
          </p:cNvSpPr>
          <p:nvPr/>
        </p:nvSpPr>
        <p:spPr bwMode="auto">
          <a:xfrm>
            <a:off x="3117850" y="5791200"/>
            <a:ext cx="5398353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(The antenna </a:t>
            </a:r>
            <a:r>
              <a:rPr lang="en-US" sz="1600" dirty="0" smtClean="0"/>
              <a:t>current 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baseline="30000" dirty="0" smtClean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sz="1600" dirty="0" smtClean="0"/>
              <a:t> </a:t>
            </a:r>
            <a:r>
              <a:rPr lang="en-US" sz="1600" dirty="0"/>
              <a:t>is that excited on antenna 1 when it is in the </a:t>
            </a:r>
            <a:r>
              <a:rPr lang="en-US" sz="1600" i="1" dirty="0"/>
              <a:t>presence</a:t>
            </a:r>
            <a:r>
              <a:rPr lang="en-US" sz="1600" dirty="0"/>
              <a:t> of open-circuited antenna 2.)</a:t>
            </a:r>
          </a:p>
        </p:txBody>
      </p: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414338" y="24765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188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17F9F22E-7404-49C3-876B-BF09D9A5B80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642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Equation</vt:lpstr>
      <vt:lpstr>MathType 6.0 Equation</vt:lpstr>
      <vt:lpstr>Slide 1</vt:lpstr>
      <vt:lpstr>Overview</vt:lpstr>
      <vt:lpstr>Geometry</vt:lpstr>
      <vt:lpstr>Mutual Impedance Formulation</vt:lpstr>
      <vt:lpstr>Mutual Impedance Formulation (cont.)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Mutual Impedance Between Patches</vt:lpstr>
      <vt:lpstr>Mutual Impedance Between Patches (cont.)</vt:lpstr>
      <vt:lpstr>Mutual Impedance Between Patches (cont.)</vt:lpstr>
      <vt:lpstr>Mutual Impedance Between Patches (cont.)</vt:lpstr>
      <vt:lpstr>Slide 18</vt:lpstr>
      <vt:lpstr>Slide 19</vt:lpstr>
      <vt:lpstr>Slide 20</vt:lpstr>
      <vt:lpstr>Slide 21</vt:lpstr>
      <vt:lpstr>Slide 22</vt:lpstr>
      <vt:lpstr>Slide 23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500</cp:revision>
  <dcterms:created xsi:type="dcterms:W3CDTF">2006-06-22T19:04:50Z</dcterms:created>
  <dcterms:modified xsi:type="dcterms:W3CDTF">2015-04-03T01:02:16Z</dcterms:modified>
</cp:coreProperties>
</file>