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93" r:id="rId2"/>
    <p:sldId id="360" r:id="rId3"/>
    <p:sldId id="391" r:id="rId4"/>
    <p:sldId id="374" r:id="rId5"/>
    <p:sldId id="376" r:id="rId6"/>
    <p:sldId id="377" r:id="rId7"/>
    <p:sldId id="393" r:id="rId8"/>
    <p:sldId id="394" r:id="rId9"/>
    <p:sldId id="395" r:id="rId10"/>
    <p:sldId id="378" r:id="rId11"/>
    <p:sldId id="379" r:id="rId12"/>
    <p:sldId id="380" r:id="rId13"/>
    <p:sldId id="381" r:id="rId14"/>
    <p:sldId id="382" r:id="rId15"/>
    <p:sldId id="383" r:id="rId16"/>
    <p:sldId id="389" r:id="rId17"/>
    <p:sldId id="384" r:id="rId18"/>
    <p:sldId id="385" r:id="rId19"/>
    <p:sldId id="390" r:id="rId20"/>
    <p:sldId id="386" r:id="rId21"/>
    <p:sldId id="388" r:id="rId22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FFFF"/>
    <a:srgbClr val="FFFF66"/>
    <a:srgbClr val="FF9933"/>
    <a:srgbClr val="FF3300"/>
    <a:srgbClr val="00FF00"/>
    <a:srgbClr val="0066FF"/>
    <a:srgbClr val="3399FF"/>
    <a:srgbClr val="FF33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 autoAdjust="0"/>
    <p:restoredTop sz="94660"/>
  </p:normalViewPr>
  <p:slideViewPr>
    <p:cSldViewPr snapToGrid="0">
      <p:cViewPr>
        <p:scale>
          <a:sx n="80" d="100"/>
          <a:sy n="80" d="100"/>
        </p:scale>
        <p:origin x="-1860" y="-252"/>
      </p:cViewPr>
      <p:guideLst>
        <p:guide orient="horz" pos="2152"/>
        <p:guide pos="2873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44.wmf"/><Relationship Id="rId2" Type="http://schemas.openxmlformats.org/officeDocument/2006/relationships/image" Target="../media/image43.wmf"/><Relationship Id="rId1" Type="http://schemas.openxmlformats.org/officeDocument/2006/relationships/image" Target="../media/image42.wmf"/><Relationship Id="rId4" Type="http://schemas.openxmlformats.org/officeDocument/2006/relationships/image" Target="../media/image35.wmf"/></Relationships>
</file>

<file path=ppt/drawings/_rels/vmlDrawing11.vml.rels><?xml version="1.0" encoding="UTF-8" standalone="yes"?>
<Relationships xmlns="http://schemas.openxmlformats.org/package/2006/relationships"><Relationship Id="rId8" Type="http://schemas.openxmlformats.org/officeDocument/2006/relationships/image" Target="../media/image50.wmf"/><Relationship Id="rId3" Type="http://schemas.openxmlformats.org/officeDocument/2006/relationships/image" Target="../media/image39.wmf"/><Relationship Id="rId7" Type="http://schemas.openxmlformats.org/officeDocument/2006/relationships/image" Target="../media/image49.wmf"/><Relationship Id="rId2" Type="http://schemas.openxmlformats.org/officeDocument/2006/relationships/image" Target="../media/image11.wmf"/><Relationship Id="rId1" Type="http://schemas.openxmlformats.org/officeDocument/2006/relationships/image" Target="../media/image45.wmf"/><Relationship Id="rId6" Type="http://schemas.openxmlformats.org/officeDocument/2006/relationships/image" Target="../media/image48.wmf"/><Relationship Id="rId5" Type="http://schemas.openxmlformats.org/officeDocument/2006/relationships/image" Target="../media/image47.wmf"/><Relationship Id="rId10" Type="http://schemas.openxmlformats.org/officeDocument/2006/relationships/image" Target="../media/image52.wmf"/><Relationship Id="rId4" Type="http://schemas.openxmlformats.org/officeDocument/2006/relationships/image" Target="../media/image46.wmf"/><Relationship Id="rId9" Type="http://schemas.openxmlformats.org/officeDocument/2006/relationships/image" Target="../media/image51.wmf"/></Relationships>
</file>

<file path=ppt/drawings/_rels/vmlDrawing12.vml.rels><?xml version="1.0" encoding="UTF-8" standalone="yes"?>
<Relationships xmlns="http://schemas.openxmlformats.org/package/2006/relationships"><Relationship Id="rId8" Type="http://schemas.openxmlformats.org/officeDocument/2006/relationships/image" Target="../media/image57.wmf"/><Relationship Id="rId3" Type="http://schemas.openxmlformats.org/officeDocument/2006/relationships/image" Target="../media/image39.wmf"/><Relationship Id="rId7" Type="http://schemas.openxmlformats.org/officeDocument/2006/relationships/image" Target="../media/image56.wmf"/><Relationship Id="rId12" Type="http://schemas.openxmlformats.org/officeDocument/2006/relationships/image" Target="../media/image60.wmf"/><Relationship Id="rId2" Type="http://schemas.openxmlformats.org/officeDocument/2006/relationships/image" Target="../media/image11.wmf"/><Relationship Id="rId1" Type="http://schemas.openxmlformats.org/officeDocument/2006/relationships/image" Target="../media/image53.wmf"/><Relationship Id="rId6" Type="http://schemas.openxmlformats.org/officeDocument/2006/relationships/image" Target="../media/image55.wmf"/><Relationship Id="rId11" Type="http://schemas.openxmlformats.org/officeDocument/2006/relationships/image" Target="../media/image59.wmf"/><Relationship Id="rId5" Type="http://schemas.openxmlformats.org/officeDocument/2006/relationships/image" Target="../media/image54.wmf"/><Relationship Id="rId10" Type="http://schemas.openxmlformats.org/officeDocument/2006/relationships/image" Target="../media/image46.wmf"/><Relationship Id="rId4" Type="http://schemas.openxmlformats.org/officeDocument/2006/relationships/image" Target="../media/image47.wmf"/><Relationship Id="rId9" Type="http://schemas.openxmlformats.org/officeDocument/2006/relationships/image" Target="../media/image58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63.wmf"/><Relationship Id="rId2" Type="http://schemas.openxmlformats.org/officeDocument/2006/relationships/image" Target="../media/image62.wmf"/><Relationship Id="rId1" Type="http://schemas.openxmlformats.org/officeDocument/2006/relationships/image" Target="../media/image61.wmf"/><Relationship Id="rId5" Type="http://schemas.openxmlformats.org/officeDocument/2006/relationships/image" Target="../media/image65.wmf"/><Relationship Id="rId4" Type="http://schemas.openxmlformats.org/officeDocument/2006/relationships/image" Target="../media/image64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67.wmf"/><Relationship Id="rId2" Type="http://schemas.openxmlformats.org/officeDocument/2006/relationships/image" Target="../media/image64.wmf"/><Relationship Id="rId1" Type="http://schemas.openxmlformats.org/officeDocument/2006/relationships/image" Target="../media/image66.wmf"/></Relationships>
</file>

<file path=ppt/drawings/_rels/vmlDrawing15.vml.rels><?xml version="1.0" encoding="UTF-8" standalone="yes"?>
<Relationships xmlns="http://schemas.openxmlformats.org/package/2006/relationships"><Relationship Id="rId2" Type="http://schemas.openxmlformats.org/officeDocument/2006/relationships/image" Target="../media/image69.wmf"/><Relationship Id="rId1" Type="http://schemas.openxmlformats.org/officeDocument/2006/relationships/image" Target="../media/image68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72.wmf"/><Relationship Id="rId2" Type="http://schemas.openxmlformats.org/officeDocument/2006/relationships/image" Target="../media/image71.wmf"/><Relationship Id="rId1" Type="http://schemas.openxmlformats.org/officeDocument/2006/relationships/image" Target="../media/image70.wmf"/></Relationships>
</file>

<file path=ppt/drawings/_rels/vmlDrawing17.vml.rels><?xml version="1.0" encoding="UTF-8" standalone="yes"?>
<Relationships xmlns="http://schemas.openxmlformats.org/package/2006/relationships"><Relationship Id="rId2" Type="http://schemas.openxmlformats.org/officeDocument/2006/relationships/image" Target="../media/image74.wmf"/><Relationship Id="rId1" Type="http://schemas.openxmlformats.org/officeDocument/2006/relationships/image" Target="../media/image73.wmf"/></Relationships>
</file>

<file path=ppt/drawings/_rels/vmlDrawing18.vml.rels><?xml version="1.0" encoding="UTF-8" standalone="yes"?>
<Relationships xmlns="http://schemas.openxmlformats.org/package/2006/relationships"><Relationship Id="rId3" Type="http://schemas.openxmlformats.org/officeDocument/2006/relationships/image" Target="../media/image77.wmf"/><Relationship Id="rId2" Type="http://schemas.openxmlformats.org/officeDocument/2006/relationships/image" Target="../media/image76.wmf"/><Relationship Id="rId1" Type="http://schemas.openxmlformats.org/officeDocument/2006/relationships/image" Target="../media/image75.wmf"/><Relationship Id="rId4" Type="http://schemas.openxmlformats.org/officeDocument/2006/relationships/image" Target="../media/image57.wmf"/></Relationships>
</file>

<file path=ppt/drawings/_rels/vmlDrawing19.vml.rels><?xml version="1.0" encoding="UTF-8" standalone="yes"?>
<Relationships xmlns="http://schemas.openxmlformats.org/package/2006/relationships"><Relationship Id="rId3" Type="http://schemas.openxmlformats.org/officeDocument/2006/relationships/image" Target="../media/image78.wmf"/><Relationship Id="rId7" Type="http://schemas.openxmlformats.org/officeDocument/2006/relationships/image" Target="../media/image82.wmf"/><Relationship Id="rId2" Type="http://schemas.openxmlformats.org/officeDocument/2006/relationships/image" Target="../media/image39.wmf"/><Relationship Id="rId1" Type="http://schemas.openxmlformats.org/officeDocument/2006/relationships/image" Target="../media/image11.wmf"/><Relationship Id="rId6" Type="http://schemas.openxmlformats.org/officeDocument/2006/relationships/image" Target="../media/image81.wmf"/><Relationship Id="rId5" Type="http://schemas.openxmlformats.org/officeDocument/2006/relationships/image" Target="../media/image80.wmf"/><Relationship Id="rId4" Type="http://schemas.openxmlformats.org/officeDocument/2006/relationships/image" Target="../media/image79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7" Type="http://schemas.openxmlformats.org/officeDocument/2006/relationships/image" Target="../media/image13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6" Type="http://schemas.openxmlformats.org/officeDocument/2006/relationships/image" Target="../media/image12.wmf"/><Relationship Id="rId5" Type="http://schemas.openxmlformats.org/officeDocument/2006/relationships/image" Target="../media/image11.wmf"/><Relationship Id="rId4" Type="http://schemas.openxmlformats.org/officeDocument/2006/relationships/image" Target="../media/image10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3" Type="http://schemas.openxmlformats.org/officeDocument/2006/relationships/image" Target="../media/image16.wmf"/><Relationship Id="rId7" Type="http://schemas.openxmlformats.org/officeDocument/2006/relationships/image" Target="../media/image19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6" Type="http://schemas.openxmlformats.org/officeDocument/2006/relationships/image" Target="../media/image18.wmf"/><Relationship Id="rId5" Type="http://schemas.openxmlformats.org/officeDocument/2006/relationships/image" Target="../media/image17.wmf"/><Relationship Id="rId4" Type="http://schemas.openxmlformats.org/officeDocument/2006/relationships/image" Target="../media/image3.wmf"/><Relationship Id="rId9" Type="http://schemas.openxmlformats.org/officeDocument/2006/relationships/image" Target="../media/image21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Relationship Id="rId4" Type="http://schemas.openxmlformats.org/officeDocument/2006/relationships/image" Target="../media/image25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27.wmf"/><Relationship Id="rId1" Type="http://schemas.openxmlformats.org/officeDocument/2006/relationships/image" Target="../media/image26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7" Type="http://schemas.openxmlformats.org/officeDocument/2006/relationships/image" Target="../media/image19.wmf"/><Relationship Id="rId2" Type="http://schemas.openxmlformats.org/officeDocument/2006/relationships/image" Target="../media/image16.wmf"/><Relationship Id="rId1" Type="http://schemas.openxmlformats.org/officeDocument/2006/relationships/image" Target="../media/image28.wmf"/><Relationship Id="rId6" Type="http://schemas.openxmlformats.org/officeDocument/2006/relationships/image" Target="../media/image18.wmf"/><Relationship Id="rId5" Type="http://schemas.openxmlformats.org/officeDocument/2006/relationships/image" Target="../media/image30.wmf"/><Relationship Id="rId4" Type="http://schemas.openxmlformats.org/officeDocument/2006/relationships/image" Target="../media/image29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image" Target="../media/image32.wmf"/><Relationship Id="rId1" Type="http://schemas.openxmlformats.org/officeDocument/2006/relationships/image" Target="../media/image31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35.wmf"/><Relationship Id="rId2" Type="http://schemas.openxmlformats.org/officeDocument/2006/relationships/image" Target="../media/image34.wmf"/><Relationship Id="rId1" Type="http://schemas.openxmlformats.org/officeDocument/2006/relationships/image" Target="../media/image33.wmf"/><Relationship Id="rId4" Type="http://schemas.openxmlformats.org/officeDocument/2006/relationships/image" Target="../media/image36.wmf"/></Relationships>
</file>

<file path=ppt/drawings/_rels/vmlDrawing9.vml.rels><?xml version="1.0" encoding="UTF-8" standalone="yes"?>
<Relationships xmlns="http://schemas.openxmlformats.org/package/2006/relationships"><Relationship Id="rId8" Type="http://schemas.openxmlformats.org/officeDocument/2006/relationships/image" Target="../media/image41.wmf"/><Relationship Id="rId3" Type="http://schemas.openxmlformats.org/officeDocument/2006/relationships/image" Target="../media/image38.wmf"/><Relationship Id="rId7" Type="http://schemas.openxmlformats.org/officeDocument/2006/relationships/image" Target="../media/image40.wmf"/><Relationship Id="rId2" Type="http://schemas.openxmlformats.org/officeDocument/2006/relationships/image" Target="../media/image4.wmf"/><Relationship Id="rId1" Type="http://schemas.openxmlformats.org/officeDocument/2006/relationships/image" Target="../media/image37.wmf"/><Relationship Id="rId6" Type="http://schemas.openxmlformats.org/officeDocument/2006/relationships/image" Target="../media/image13.wmf"/><Relationship Id="rId5" Type="http://schemas.openxmlformats.org/officeDocument/2006/relationships/image" Target="../media/image39.wmf"/><Relationship Id="rId4" Type="http://schemas.openxmlformats.org/officeDocument/2006/relationships/image" Target="../media/image1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13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713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713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713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fld id="{6A00BA43-A55E-4654-B0C9-9574527C88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54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754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1480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19200" y="685800"/>
            <a:ext cx="4876800" cy="3657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54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0600" y="4572000"/>
            <a:ext cx="53340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754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754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1480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649D072F-EDE9-45CB-A5E8-F50E66E0F5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 smtClean="0"/>
          </a:p>
          <a:p>
            <a:pPr>
              <a:defRPr/>
            </a:pPr>
            <a:fld id="{673A8842-99FE-454B-B438-98A2B1B4EC4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 smtClean="0"/>
          </a:p>
          <a:p>
            <a:pPr>
              <a:defRPr/>
            </a:pPr>
            <a:fld id="{98455D14-0BBC-465E-887E-7E4C0BA5F00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 smtClean="0"/>
          </a:p>
          <a:p>
            <a:pPr>
              <a:defRPr/>
            </a:pPr>
            <a:fld id="{42A35A9C-0E9C-40DE-B88A-31461BF13D7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 smtClean="0"/>
          </a:p>
          <a:p>
            <a:pPr>
              <a:defRPr/>
            </a:pPr>
            <a:fld id="{4182817D-9A17-4551-905C-FE60FC95FC2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 smtClean="0"/>
          </a:p>
          <a:p>
            <a:pPr>
              <a:defRPr/>
            </a:pPr>
            <a:fld id="{B7E7DDF9-ED8E-449A-95A9-4B8F5AC00D8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 smtClean="0"/>
          </a:p>
          <a:p>
            <a:pPr>
              <a:defRPr/>
            </a:pPr>
            <a:fld id="{2D01976B-D1AB-4F4F-B7A5-4515A7AB1DC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 smtClean="0"/>
          </a:p>
          <a:p>
            <a:pPr>
              <a:defRPr/>
            </a:pPr>
            <a:fld id="{28033983-1A2D-4D3A-9585-E4FB761CE9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 smtClean="0"/>
          </a:p>
          <a:p>
            <a:pPr>
              <a:defRPr/>
            </a:pPr>
            <a:fld id="{F3339AEB-2CCC-4832-95C7-B79D948DD28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 smtClean="0"/>
          </a:p>
          <a:p>
            <a:pPr>
              <a:defRPr/>
            </a:pPr>
            <a:fld id="{62B1B0C7-B93F-4B0A-943C-A406F589E92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 smtClean="0"/>
          </a:p>
          <a:p>
            <a:pPr>
              <a:defRPr/>
            </a:pPr>
            <a:fld id="{F9DC61ED-FBFF-4036-877C-FE0AAE73F72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 smtClean="0"/>
          </a:p>
          <a:p>
            <a:pPr>
              <a:defRPr/>
            </a:pPr>
            <a:fld id="{5927A2C8-82BC-42C0-8E96-1C9045F35B9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3817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pPr>
              <a:defRPr/>
            </a:pPr>
            <a:endParaRPr lang="en-US" dirty="0" smtClean="0"/>
          </a:p>
          <a:p>
            <a:pPr>
              <a:defRPr/>
            </a:pPr>
            <a:fld id="{1869AE23-CD13-445E-A8F4-D1811E24845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42.bin"/><Relationship Id="rId5" Type="http://schemas.openxmlformats.org/officeDocument/2006/relationships/oleObject" Target="../embeddings/oleObject41.bin"/><Relationship Id="rId4" Type="http://schemas.openxmlformats.org/officeDocument/2006/relationships/oleObject" Target="../embeddings/oleObject40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8.bin"/><Relationship Id="rId3" Type="http://schemas.openxmlformats.org/officeDocument/2006/relationships/oleObject" Target="../embeddings/oleObject43.bin"/><Relationship Id="rId7" Type="http://schemas.openxmlformats.org/officeDocument/2006/relationships/oleObject" Target="../embeddings/oleObject4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46.bin"/><Relationship Id="rId5" Type="http://schemas.openxmlformats.org/officeDocument/2006/relationships/oleObject" Target="../embeddings/oleObject45.bin"/><Relationship Id="rId10" Type="http://schemas.openxmlformats.org/officeDocument/2006/relationships/oleObject" Target="../embeddings/oleObject50.bin"/><Relationship Id="rId4" Type="http://schemas.openxmlformats.org/officeDocument/2006/relationships/oleObject" Target="../embeddings/oleObject44.bin"/><Relationship Id="rId9" Type="http://schemas.openxmlformats.org/officeDocument/2006/relationships/oleObject" Target="../embeddings/oleObject49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54.bin"/><Relationship Id="rId5" Type="http://schemas.openxmlformats.org/officeDocument/2006/relationships/oleObject" Target="../embeddings/oleObject53.bin"/><Relationship Id="rId4" Type="http://schemas.openxmlformats.org/officeDocument/2006/relationships/oleObject" Target="../embeddings/oleObject52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0.bin"/><Relationship Id="rId3" Type="http://schemas.openxmlformats.org/officeDocument/2006/relationships/oleObject" Target="../embeddings/oleObject55.bin"/><Relationship Id="rId7" Type="http://schemas.openxmlformats.org/officeDocument/2006/relationships/oleObject" Target="../embeddings/oleObject59.bin"/><Relationship Id="rId12" Type="http://schemas.openxmlformats.org/officeDocument/2006/relationships/oleObject" Target="../embeddings/oleObject6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58.bin"/><Relationship Id="rId11" Type="http://schemas.openxmlformats.org/officeDocument/2006/relationships/oleObject" Target="../embeddings/oleObject63.bin"/><Relationship Id="rId5" Type="http://schemas.openxmlformats.org/officeDocument/2006/relationships/oleObject" Target="../embeddings/oleObject57.bin"/><Relationship Id="rId10" Type="http://schemas.openxmlformats.org/officeDocument/2006/relationships/oleObject" Target="../embeddings/oleObject62.bin"/><Relationship Id="rId4" Type="http://schemas.openxmlformats.org/officeDocument/2006/relationships/oleObject" Target="../embeddings/oleObject56.bin"/><Relationship Id="rId9" Type="http://schemas.openxmlformats.org/officeDocument/2006/relationships/oleObject" Target="../embeddings/oleObject61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0.bin"/><Relationship Id="rId13" Type="http://schemas.openxmlformats.org/officeDocument/2006/relationships/oleObject" Target="../embeddings/oleObject75.bin"/><Relationship Id="rId3" Type="http://schemas.openxmlformats.org/officeDocument/2006/relationships/oleObject" Target="../embeddings/oleObject65.bin"/><Relationship Id="rId7" Type="http://schemas.openxmlformats.org/officeDocument/2006/relationships/oleObject" Target="../embeddings/oleObject69.bin"/><Relationship Id="rId12" Type="http://schemas.openxmlformats.org/officeDocument/2006/relationships/oleObject" Target="../embeddings/oleObject7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68.bin"/><Relationship Id="rId11" Type="http://schemas.openxmlformats.org/officeDocument/2006/relationships/oleObject" Target="../embeddings/oleObject73.bin"/><Relationship Id="rId5" Type="http://schemas.openxmlformats.org/officeDocument/2006/relationships/oleObject" Target="../embeddings/oleObject67.bin"/><Relationship Id="rId10" Type="http://schemas.openxmlformats.org/officeDocument/2006/relationships/oleObject" Target="../embeddings/oleObject72.bin"/><Relationship Id="rId4" Type="http://schemas.openxmlformats.org/officeDocument/2006/relationships/oleObject" Target="../embeddings/oleObject66.bin"/><Relationship Id="rId9" Type="http://schemas.openxmlformats.org/officeDocument/2006/relationships/oleObject" Target="../embeddings/oleObject71.bin"/><Relationship Id="rId14" Type="http://schemas.openxmlformats.org/officeDocument/2006/relationships/oleObject" Target="../embeddings/oleObject76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7.bin"/><Relationship Id="rId7" Type="http://schemas.openxmlformats.org/officeDocument/2006/relationships/oleObject" Target="../embeddings/oleObject8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80.bin"/><Relationship Id="rId5" Type="http://schemas.openxmlformats.org/officeDocument/2006/relationships/oleObject" Target="../embeddings/oleObject79.bin"/><Relationship Id="rId4" Type="http://schemas.openxmlformats.org/officeDocument/2006/relationships/oleObject" Target="../embeddings/oleObject78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5" Type="http://schemas.openxmlformats.org/officeDocument/2006/relationships/oleObject" Target="../embeddings/oleObject84.bin"/><Relationship Id="rId4" Type="http://schemas.openxmlformats.org/officeDocument/2006/relationships/oleObject" Target="../embeddings/oleObject83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4" Type="http://schemas.openxmlformats.org/officeDocument/2006/relationships/oleObject" Target="../embeddings/oleObject86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Relationship Id="rId5" Type="http://schemas.openxmlformats.org/officeDocument/2006/relationships/oleObject" Target="../embeddings/oleObject89.bin"/><Relationship Id="rId4" Type="http://schemas.openxmlformats.org/officeDocument/2006/relationships/oleObject" Target="../embeddings/oleObject88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7.vml"/><Relationship Id="rId4" Type="http://schemas.openxmlformats.org/officeDocument/2006/relationships/oleObject" Target="../embeddings/oleObject91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8.vml"/><Relationship Id="rId6" Type="http://schemas.openxmlformats.org/officeDocument/2006/relationships/oleObject" Target="../embeddings/oleObject95.bin"/><Relationship Id="rId5" Type="http://schemas.openxmlformats.org/officeDocument/2006/relationships/oleObject" Target="../embeddings/oleObject94.bin"/><Relationship Id="rId4" Type="http://schemas.openxmlformats.org/officeDocument/2006/relationships/oleObject" Target="../embeddings/oleObject93.bin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1.bin"/><Relationship Id="rId3" Type="http://schemas.openxmlformats.org/officeDocument/2006/relationships/oleObject" Target="../embeddings/oleObject96.bin"/><Relationship Id="rId7" Type="http://schemas.openxmlformats.org/officeDocument/2006/relationships/oleObject" Target="../embeddings/oleObject10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9.vml"/><Relationship Id="rId6" Type="http://schemas.openxmlformats.org/officeDocument/2006/relationships/oleObject" Target="../embeddings/oleObject99.bin"/><Relationship Id="rId5" Type="http://schemas.openxmlformats.org/officeDocument/2006/relationships/oleObject" Target="../embeddings/oleObject98.bin"/><Relationship Id="rId4" Type="http://schemas.openxmlformats.org/officeDocument/2006/relationships/oleObject" Target="../embeddings/oleObject97.bin"/><Relationship Id="rId9" Type="http://schemas.openxmlformats.org/officeDocument/2006/relationships/oleObject" Target="../embeddings/oleObject102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.bin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10.bin"/><Relationship Id="rId5" Type="http://schemas.openxmlformats.org/officeDocument/2006/relationships/oleObject" Target="../embeddings/oleObject9.bin"/><Relationship Id="rId4" Type="http://schemas.openxmlformats.org/officeDocument/2006/relationships/oleObject" Target="../embeddings/oleObject8.bin"/><Relationship Id="rId9" Type="http://schemas.openxmlformats.org/officeDocument/2006/relationships/oleObject" Target="../embeddings/oleObject13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9.bin"/><Relationship Id="rId3" Type="http://schemas.openxmlformats.org/officeDocument/2006/relationships/oleObject" Target="../embeddings/oleObject14.bin"/><Relationship Id="rId7" Type="http://schemas.openxmlformats.org/officeDocument/2006/relationships/oleObject" Target="../embeddings/oleObject1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7.bin"/><Relationship Id="rId11" Type="http://schemas.openxmlformats.org/officeDocument/2006/relationships/oleObject" Target="../embeddings/oleObject22.bin"/><Relationship Id="rId5" Type="http://schemas.openxmlformats.org/officeDocument/2006/relationships/oleObject" Target="../embeddings/oleObject16.bin"/><Relationship Id="rId10" Type="http://schemas.openxmlformats.org/officeDocument/2006/relationships/oleObject" Target="../embeddings/oleObject21.bin"/><Relationship Id="rId4" Type="http://schemas.openxmlformats.org/officeDocument/2006/relationships/oleObject" Target="../embeddings/oleObject15.bin"/><Relationship Id="rId9" Type="http://schemas.openxmlformats.org/officeDocument/2006/relationships/oleObject" Target="../embeddings/oleObject20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26.bin"/><Relationship Id="rId5" Type="http://schemas.openxmlformats.org/officeDocument/2006/relationships/oleObject" Target="../embeddings/oleObject25.bin"/><Relationship Id="rId4" Type="http://schemas.openxmlformats.org/officeDocument/2006/relationships/oleObject" Target="../embeddings/oleObject24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28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4.bin"/><Relationship Id="rId3" Type="http://schemas.openxmlformats.org/officeDocument/2006/relationships/oleObject" Target="../embeddings/oleObject29.bin"/><Relationship Id="rId7" Type="http://schemas.openxmlformats.org/officeDocument/2006/relationships/oleObject" Target="../embeddings/oleObject3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32.bin"/><Relationship Id="rId5" Type="http://schemas.openxmlformats.org/officeDocument/2006/relationships/oleObject" Target="../embeddings/oleObject31.bin"/><Relationship Id="rId4" Type="http://schemas.openxmlformats.org/officeDocument/2006/relationships/oleObject" Target="../embeddings/oleObject30.bin"/><Relationship Id="rId9" Type="http://schemas.openxmlformats.org/officeDocument/2006/relationships/oleObject" Target="../embeddings/oleObject35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5" Type="http://schemas.openxmlformats.org/officeDocument/2006/relationships/oleObject" Target="../embeddings/oleObject38.bin"/><Relationship Id="rId4" Type="http://schemas.openxmlformats.org/officeDocument/2006/relationships/oleObject" Target="../embeddings/oleObject37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Text Box 2"/>
          <p:cNvSpPr txBox="1">
            <a:spLocks noChangeArrowheads="1"/>
          </p:cNvSpPr>
          <p:nvPr/>
        </p:nvSpPr>
        <p:spPr bwMode="auto">
          <a:xfrm>
            <a:off x="3495715" y="1146175"/>
            <a:ext cx="192873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dirty="0">
                <a:solidFill>
                  <a:srgbClr val="FF9900"/>
                </a:solidFill>
              </a:rPr>
              <a:t>Spring </a:t>
            </a:r>
            <a:r>
              <a:rPr lang="en-US" sz="2400" dirty="0" smtClean="0">
                <a:solidFill>
                  <a:srgbClr val="FF9900"/>
                </a:solidFill>
              </a:rPr>
              <a:t>2015</a:t>
            </a:r>
            <a:endParaRPr lang="en-US" sz="3200" b="0" dirty="0">
              <a:solidFill>
                <a:srgbClr val="FF9900"/>
              </a:solidFill>
            </a:endParaRPr>
          </a:p>
        </p:txBody>
      </p:sp>
      <p:sp>
        <p:nvSpPr>
          <p:cNvPr id="21508" name="Rectangle 3"/>
          <p:cNvSpPr>
            <a:spLocks noChangeArrowheads="1"/>
          </p:cNvSpPr>
          <p:nvPr/>
        </p:nvSpPr>
        <p:spPr bwMode="auto">
          <a:xfrm>
            <a:off x="5427663" y="4146550"/>
            <a:ext cx="2667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4000" b="0">
                <a:solidFill>
                  <a:srgbClr val="0000FF"/>
                </a:solidFill>
              </a:rPr>
              <a:t>Notes </a:t>
            </a:r>
            <a:r>
              <a:rPr lang="en-US" sz="4000" b="0" smtClean="0">
                <a:solidFill>
                  <a:srgbClr val="0000FF"/>
                </a:solidFill>
              </a:rPr>
              <a:t>27</a:t>
            </a:r>
            <a:endParaRPr lang="en-US" sz="4000" b="0">
              <a:solidFill>
                <a:srgbClr val="0000FF"/>
              </a:solidFill>
            </a:endParaRPr>
          </a:p>
        </p:txBody>
      </p:sp>
      <p:sp>
        <p:nvSpPr>
          <p:cNvPr id="41988" name="Text Box 4"/>
          <p:cNvSpPr txBox="1">
            <a:spLocks noChangeArrowheads="1"/>
          </p:cNvSpPr>
          <p:nvPr/>
        </p:nvSpPr>
        <p:spPr bwMode="auto">
          <a:xfrm>
            <a:off x="3255963" y="450850"/>
            <a:ext cx="2352675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3600" b="0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ECE 6345</a:t>
            </a:r>
          </a:p>
        </p:txBody>
      </p:sp>
      <p:sp>
        <p:nvSpPr>
          <p:cNvPr id="21510" name="Text Box 5"/>
          <p:cNvSpPr txBox="1">
            <a:spLocks noChangeArrowheads="1"/>
          </p:cNvSpPr>
          <p:nvPr/>
        </p:nvSpPr>
        <p:spPr bwMode="auto">
          <a:xfrm>
            <a:off x="2987675" y="1906588"/>
            <a:ext cx="328453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b="0"/>
              <a:t>Prof. David R. Jackson</a:t>
            </a:r>
          </a:p>
          <a:p>
            <a:pPr algn="ctr" eaLnBrk="0" hangingPunct="0"/>
            <a:r>
              <a:rPr lang="en-US" sz="2400" b="0"/>
              <a:t>ECE Dept.</a:t>
            </a:r>
          </a:p>
        </p:txBody>
      </p:sp>
      <p:pic>
        <p:nvPicPr>
          <p:cNvPr id="21511" name="Picture 6" descr="asp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9300" y="3454400"/>
            <a:ext cx="3749675" cy="2535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2D01976B-D1AB-4F4F-B7A5-4515A7AB1DCC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501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98438"/>
            <a:ext cx="9144000" cy="473075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Effective Loss Tangent</a:t>
            </a:r>
          </a:p>
        </p:txBody>
      </p:sp>
      <p:sp>
        <p:nvSpPr>
          <p:cNvPr id="8200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201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202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203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8194" name="Object 10"/>
          <p:cNvGraphicFramePr>
            <a:graphicFrameLocks noChangeAspect="1"/>
          </p:cNvGraphicFramePr>
          <p:nvPr/>
        </p:nvGraphicFramePr>
        <p:xfrm>
          <a:off x="5280025" y="5770563"/>
          <a:ext cx="2244725" cy="568325"/>
        </p:xfrm>
        <a:graphic>
          <a:graphicData uri="http://schemas.openxmlformats.org/presentationml/2006/ole">
            <p:oleObj spid="_x0000_s8194" name="Equation" r:id="rId3" imgW="1104840" imgH="279360" progId="Equation.DSMT4">
              <p:embed/>
            </p:oleObj>
          </a:graphicData>
        </a:graphic>
      </p:graphicFrame>
      <p:graphicFrame>
        <p:nvGraphicFramePr>
          <p:cNvPr id="8195" name="Object 11"/>
          <p:cNvGraphicFramePr>
            <a:graphicFrameLocks noChangeAspect="1"/>
          </p:cNvGraphicFramePr>
          <p:nvPr/>
        </p:nvGraphicFramePr>
        <p:xfrm>
          <a:off x="2768600" y="1012825"/>
          <a:ext cx="3290888" cy="928688"/>
        </p:xfrm>
        <a:graphic>
          <a:graphicData uri="http://schemas.openxmlformats.org/presentationml/2006/ole">
            <p:oleObj spid="_x0000_s8195" name="Equation" r:id="rId4" imgW="1574640" imgH="444240" progId="Equation.DSMT4">
              <p:embed/>
            </p:oleObj>
          </a:graphicData>
        </a:graphic>
      </p:graphicFrame>
      <p:graphicFrame>
        <p:nvGraphicFramePr>
          <p:cNvPr id="8196" name="Object 12"/>
          <p:cNvGraphicFramePr>
            <a:graphicFrameLocks noChangeAspect="1"/>
          </p:cNvGraphicFramePr>
          <p:nvPr/>
        </p:nvGraphicFramePr>
        <p:xfrm>
          <a:off x="1620838" y="5607050"/>
          <a:ext cx="2457450" cy="862013"/>
        </p:xfrm>
        <a:graphic>
          <a:graphicData uri="http://schemas.openxmlformats.org/presentationml/2006/ole">
            <p:oleObj spid="_x0000_s8196" name="Equation" r:id="rId5" imgW="1193760" imgH="419040" progId="Equation.DSMT4">
              <p:embed/>
            </p:oleObj>
          </a:graphicData>
        </a:graphic>
      </p:graphicFrame>
      <p:sp>
        <p:nvSpPr>
          <p:cNvPr id="8204" name="Rectangle 13"/>
          <p:cNvSpPr>
            <a:spLocks noChangeArrowheads="1"/>
          </p:cNvSpPr>
          <p:nvPr/>
        </p:nvSpPr>
        <p:spPr bwMode="auto">
          <a:xfrm>
            <a:off x="722313" y="4381500"/>
            <a:ext cx="65944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0" dirty="0">
                <a:solidFill>
                  <a:srgbClr val="0000FF"/>
                </a:solidFill>
              </a:rPr>
              <a:t>We account for all losses (and radiation) by means of an </a:t>
            </a:r>
            <a:r>
              <a:rPr lang="en-US" sz="2000" b="0" dirty="0">
                <a:solidFill>
                  <a:srgbClr val="FF0000"/>
                </a:solidFill>
              </a:rPr>
              <a:t>effective loss tangent:</a:t>
            </a:r>
          </a:p>
        </p:txBody>
      </p:sp>
      <p:graphicFrame>
        <p:nvGraphicFramePr>
          <p:cNvPr id="8197" name="Object 15"/>
          <p:cNvGraphicFramePr>
            <a:graphicFrameLocks noChangeAspect="1"/>
          </p:cNvGraphicFramePr>
          <p:nvPr/>
        </p:nvGraphicFramePr>
        <p:xfrm>
          <a:off x="2508250" y="2530475"/>
          <a:ext cx="1857375" cy="887413"/>
        </p:xfrm>
        <a:graphic>
          <a:graphicData uri="http://schemas.openxmlformats.org/presentationml/2006/ole">
            <p:oleObj spid="_x0000_s8197" name="Equation" r:id="rId6" imgW="901440" imgH="431640" progId="Equation.DSMT4">
              <p:embed/>
            </p:oleObj>
          </a:graphicData>
        </a:graphic>
      </p:graphicFrame>
      <p:sp>
        <p:nvSpPr>
          <p:cNvPr id="8205" name="Rectangle 16"/>
          <p:cNvSpPr>
            <a:spLocks noChangeArrowheads="1"/>
          </p:cNvSpPr>
          <p:nvPr/>
        </p:nvSpPr>
        <p:spPr bwMode="auto">
          <a:xfrm>
            <a:off x="935038" y="2738438"/>
            <a:ext cx="1384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0">
                <a:solidFill>
                  <a:srgbClr val="0000FF"/>
                </a:solidFill>
              </a:rPr>
              <a:t>Recall that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62B1B0C7-B93F-4B0A-943C-A406F589E929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4686300" y="2752725"/>
            <a:ext cx="40062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solidFill>
                  <a:srgbClr val="0000FF"/>
                </a:solidFill>
              </a:rPr>
              <a:t>(shorthand notation for loss tangent)</a:t>
            </a:r>
            <a:endParaRPr lang="en-US" b="0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705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005013" y="231775"/>
            <a:ext cx="4943475" cy="473075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Input Impedance</a:t>
            </a:r>
          </a:p>
        </p:txBody>
      </p:sp>
      <p:sp>
        <p:nvSpPr>
          <p:cNvPr id="9228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9229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9230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9231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pSp>
        <p:nvGrpSpPr>
          <p:cNvPr id="26" name="Group 25"/>
          <p:cNvGrpSpPr/>
          <p:nvPr/>
        </p:nvGrpSpPr>
        <p:grpSpPr>
          <a:xfrm>
            <a:off x="1104900" y="977900"/>
            <a:ext cx="6978650" cy="2174875"/>
            <a:chOff x="1104900" y="977900"/>
            <a:chExt cx="6978650" cy="2174875"/>
          </a:xfrm>
        </p:grpSpPr>
        <p:sp>
          <p:nvSpPr>
            <p:cNvPr id="9232" name="Line 12"/>
            <p:cNvSpPr>
              <a:spLocks noChangeShapeType="1"/>
            </p:cNvSpPr>
            <p:nvPr/>
          </p:nvSpPr>
          <p:spPr bwMode="auto">
            <a:xfrm>
              <a:off x="1535113" y="2413000"/>
              <a:ext cx="60833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33" name="Line 13"/>
            <p:cNvSpPr>
              <a:spLocks noChangeShapeType="1"/>
            </p:cNvSpPr>
            <p:nvPr/>
          </p:nvSpPr>
          <p:spPr bwMode="auto">
            <a:xfrm flipV="1">
              <a:off x="1573213" y="1563688"/>
              <a:ext cx="5995987" cy="158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9218" name="Object 14"/>
            <p:cNvGraphicFramePr>
              <a:graphicFrameLocks noChangeAspect="1"/>
            </p:cNvGraphicFramePr>
            <p:nvPr/>
          </p:nvGraphicFramePr>
          <p:xfrm>
            <a:off x="4278313" y="1731963"/>
            <a:ext cx="2179637" cy="563562"/>
          </p:xfrm>
          <a:graphic>
            <a:graphicData uri="http://schemas.openxmlformats.org/presentationml/2006/ole">
              <p:oleObj spid="_x0000_s9218" name="Equation" r:id="rId3" imgW="927000" imgH="241200" progId="Equation.DSMT4">
                <p:embed/>
              </p:oleObj>
            </a:graphicData>
          </a:graphic>
        </p:graphicFrame>
        <p:sp>
          <p:nvSpPr>
            <p:cNvPr id="9234" name="Oval 15"/>
            <p:cNvSpPr>
              <a:spLocks noChangeArrowheads="1"/>
            </p:cNvSpPr>
            <p:nvPr/>
          </p:nvSpPr>
          <p:spPr bwMode="auto">
            <a:xfrm>
              <a:off x="1465263" y="1492250"/>
              <a:ext cx="88900" cy="104775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35" name="Oval 16"/>
            <p:cNvSpPr>
              <a:spLocks noChangeArrowheads="1"/>
            </p:cNvSpPr>
            <p:nvPr/>
          </p:nvSpPr>
          <p:spPr bwMode="auto">
            <a:xfrm>
              <a:off x="7618413" y="2352675"/>
              <a:ext cx="88900" cy="104775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36" name="Oval 17"/>
            <p:cNvSpPr>
              <a:spLocks noChangeArrowheads="1"/>
            </p:cNvSpPr>
            <p:nvPr/>
          </p:nvSpPr>
          <p:spPr bwMode="auto">
            <a:xfrm>
              <a:off x="7570788" y="1520825"/>
              <a:ext cx="88900" cy="104775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37" name="Oval 18"/>
            <p:cNvSpPr>
              <a:spLocks noChangeArrowheads="1"/>
            </p:cNvSpPr>
            <p:nvPr/>
          </p:nvSpPr>
          <p:spPr bwMode="auto">
            <a:xfrm>
              <a:off x="1446213" y="2362200"/>
              <a:ext cx="88900" cy="104775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38" name="Line 19"/>
            <p:cNvSpPr>
              <a:spLocks noChangeShapeType="1"/>
            </p:cNvSpPr>
            <p:nvPr/>
          </p:nvSpPr>
          <p:spPr bwMode="auto">
            <a:xfrm flipH="1" flipV="1">
              <a:off x="2297113" y="1825625"/>
              <a:ext cx="0" cy="37131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9219" name="Object 20"/>
            <p:cNvGraphicFramePr>
              <a:graphicFrameLocks noChangeAspect="1"/>
            </p:cNvGraphicFramePr>
            <p:nvPr/>
          </p:nvGraphicFramePr>
          <p:xfrm>
            <a:off x="2636838" y="1746250"/>
            <a:ext cx="327025" cy="487363"/>
          </p:xfrm>
          <a:graphic>
            <a:graphicData uri="http://schemas.openxmlformats.org/presentationml/2006/ole">
              <p:oleObj spid="_x0000_s9219" name="Equation" r:id="rId4" imgW="152280" imgH="228600" progId="Equation.DSMT4">
                <p:embed/>
              </p:oleObj>
            </a:graphicData>
          </a:graphic>
        </p:graphicFrame>
        <p:sp>
          <p:nvSpPr>
            <p:cNvPr id="9239" name="Line 21"/>
            <p:cNvSpPr>
              <a:spLocks noChangeShapeType="1"/>
            </p:cNvSpPr>
            <p:nvPr/>
          </p:nvSpPr>
          <p:spPr bwMode="auto">
            <a:xfrm>
              <a:off x="2286825" y="1570038"/>
              <a:ext cx="0" cy="847725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9220" name="Object 22"/>
            <p:cNvGraphicFramePr>
              <a:graphicFrameLocks noChangeAspect="1"/>
            </p:cNvGraphicFramePr>
            <p:nvPr/>
          </p:nvGraphicFramePr>
          <p:xfrm>
            <a:off x="1920875" y="977900"/>
            <a:ext cx="2081213" cy="490538"/>
          </p:xfrm>
          <a:graphic>
            <a:graphicData uri="http://schemas.openxmlformats.org/presentationml/2006/ole">
              <p:oleObj spid="_x0000_s9220" name="Equation" r:id="rId5" imgW="1015920" imgH="241200" progId="Equation.DSMT4">
                <p:embed/>
              </p:oleObj>
            </a:graphicData>
          </a:graphic>
        </p:graphicFrame>
        <p:graphicFrame>
          <p:nvGraphicFramePr>
            <p:cNvPr id="9221" name="Object 23"/>
            <p:cNvGraphicFramePr>
              <a:graphicFrameLocks noChangeAspect="1"/>
            </p:cNvGraphicFramePr>
            <p:nvPr/>
          </p:nvGraphicFramePr>
          <p:xfrm>
            <a:off x="1104900" y="2509838"/>
            <a:ext cx="728663" cy="360362"/>
          </p:xfrm>
          <a:graphic>
            <a:graphicData uri="http://schemas.openxmlformats.org/presentationml/2006/ole">
              <p:oleObj spid="_x0000_s9221" name="Equation" r:id="rId6" imgW="355320" imgH="177480" progId="Equation.DSMT4">
                <p:embed/>
              </p:oleObj>
            </a:graphicData>
          </a:graphic>
        </p:graphicFrame>
        <p:graphicFrame>
          <p:nvGraphicFramePr>
            <p:cNvPr id="9222" name="Object 24"/>
            <p:cNvGraphicFramePr>
              <a:graphicFrameLocks noChangeAspect="1"/>
            </p:cNvGraphicFramePr>
            <p:nvPr/>
          </p:nvGraphicFramePr>
          <p:xfrm>
            <a:off x="7251700" y="2481263"/>
            <a:ext cx="831850" cy="465137"/>
          </p:xfrm>
          <a:graphic>
            <a:graphicData uri="http://schemas.openxmlformats.org/presentationml/2006/ole">
              <p:oleObj spid="_x0000_s9222" name="Equation" r:id="rId7" imgW="406080" imgH="228600" progId="Equation.DSMT4">
                <p:embed/>
              </p:oleObj>
            </a:graphicData>
          </a:graphic>
        </p:graphicFrame>
        <p:sp>
          <p:nvSpPr>
            <p:cNvPr id="9240" name="Line 25"/>
            <p:cNvSpPr>
              <a:spLocks noChangeShapeType="1"/>
            </p:cNvSpPr>
            <p:nvPr/>
          </p:nvSpPr>
          <p:spPr bwMode="auto">
            <a:xfrm>
              <a:off x="1471613" y="3152775"/>
              <a:ext cx="617378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9223" name="Object 26"/>
            <p:cNvGraphicFramePr>
              <a:graphicFrameLocks noChangeAspect="1"/>
            </p:cNvGraphicFramePr>
            <p:nvPr/>
          </p:nvGraphicFramePr>
          <p:xfrm>
            <a:off x="3705225" y="2673020"/>
            <a:ext cx="1466850" cy="403555"/>
          </p:xfrm>
          <a:graphic>
            <a:graphicData uri="http://schemas.openxmlformats.org/presentationml/2006/ole">
              <p:oleObj spid="_x0000_s9223" name="Equation" r:id="rId8" imgW="825480" imgH="228600" progId="Equation.DSMT4">
                <p:embed/>
              </p:oleObj>
            </a:graphicData>
          </a:graphic>
        </p:graphicFrame>
      </p:grpSp>
      <p:graphicFrame>
        <p:nvGraphicFramePr>
          <p:cNvPr id="9224" name="Object 27"/>
          <p:cNvGraphicFramePr>
            <a:graphicFrameLocks noChangeAspect="1"/>
          </p:cNvGraphicFramePr>
          <p:nvPr/>
        </p:nvGraphicFramePr>
        <p:xfrm>
          <a:off x="2984500" y="4048125"/>
          <a:ext cx="2963863" cy="1173163"/>
        </p:xfrm>
        <a:graphic>
          <a:graphicData uri="http://schemas.openxmlformats.org/presentationml/2006/ole">
            <p:oleObj spid="_x0000_s9224" name="Equation" r:id="rId9" imgW="1282680" imgH="507960" progId="Equation.DSMT4">
              <p:embed/>
            </p:oleObj>
          </a:graphicData>
        </a:graphic>
      </p:graphicFrame>
      <p:graphicFrame>
        <p:nvGraphicFramePr>
          <p:cNvPr id="9225" name="Object 28"/>
          <p:cNvGraphicFramePr>
            <a:graphicFrameLocks noChangeAspect="1"/>
          </p:cNvGraphicFramePr>
          <p:nvPr/>
        </p:nvGraphicFramePr>
        <p:xfrm>
          <a:off x="3360738" y="5715000"/>
          <a:ext cx="2287587" cy="579438"/>
        </p:xfrm>
        <a:graphic>
          <a:graphicData uri="http://schemas.openxmlformats.org/presentationml/2006/ole">
            <p:oleObj spid="_x0000_s9225" name="Equation" r:id="rId10" imgW="1104840" imgH="279360" progId="Equation.DSMT4">
              <p:embed/>
            </p:oleObj>
          </a:graphicData>
        </a:graphic>
      </p:graphicFrame>
      <p:sp>
        <p:nvSpPr>
          <p:cNvPr id="25" name="Slide Number Placeholder 2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62B1B0C7-B93F-4B0A-943C-A406F589E929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808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704975" y="241300"/>
            <a:ext cx="5372100" cy="473075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Input Impedance (cont.)</a:t>
            </a:r>
          </a:p>
        </p:txBody>
      </p:sp>
      <p:sp>
        <p:nvSpPr>
          <p:cNvPr id="10247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24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24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25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0242" name="Object 25"/>
          <p:cNvGraphicFramePr>
            <a:graphicFrameLocks noChangeAspect="1"/>
          </p:cNvGraphicFramePr>
          <p:nvPr/>
        </p:nvGraphicFramePr>
        <p:xfrm>
          <a:off x="1649413" y="2511961"/>
          <a:ext cx="5856287" cy="598488"/>
        </p:xfrm>
        <a:graphic>
          <a:graphicData uri="http://schemas.openxmlformats.org/presentationml/2006/ole">
            <p:oleObj spid="_x0000_s10242" name="Equation" r:id="rId3" imgW="2984400" imgH="304560" progId="Equation.DSMT4">
              <p:embed/>
            </p:oleObj>
          </a:graphicData>
        </a:graphic>
      </p:graphicFrame>
      <p:graphicFrame>
        <p:nvGraphicFramePr>
          <p:cNvPr id="10243" name="Object 26"/>
          <p:cNvGraphicFramePr>
            <a:graphicFrameLocks noChangeAspect="1"/>
          </p:cNvGraphicFramePr>
          <p:nvPr/>
        </p:nvGraphicFramePr>
        <p:xfrm>
          <a:off x="1164155" y="4025838"/>
          <a:ext cx="1787525" cy="1501775"/>
        </p:xfrm>
        <a:graphic>
          <a:graphicData uri="http://schemas.openxmlformats.org/presentationml/2006/ole">
            <p:oleObj spid="_x0000_s10243" name="Equation" r:id="rId4" imgW="876240" imgH="736560" progId="Equation.DSMT4">
              <p:embed/>
            </p:oleObj>
          </a:graphicData>
        </a:graphic>
      </p:graphicFrame>
      <p:sp>
        <p:nvSpPr>
          <p:cNvPr id="10251" name="Rectangle 27"/>
          <p:cNvSpPr>
            <a:spLocks noChangeArrowheads="1"/>
          </p:cNvSpPr>
          <p:nvPr/>
        </p:nvSpPr>
        <p:spPr bwMode="auto">
          <a:xfrm>
            <a:off x="761752" y="3457720"/>
            <a:ext cx="876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0" dirty="0">
                <a:solidFill>
                  <a:srgbClr val="0000FF"/>
                </a:solidFill>
              </a:rPr>
              <a:t>where</a:t>
            </a:r>
          </a:p>
        </p:txBody>
      </p:sp>
      <p:sp>
        <p:nvSpPr>
          <p:cNvPr id="10252" name="Rectangle 28"/>
          <p:cNvSpPr>
            <a:spLocks noChangeArrowheads="1"/>
          </p:cNvSpPr>
          <p:nvPr/>
        </p:nvSpPr>
        <p:spPr bwMode="auto">
          <a:xfrm>
            <a:off x="692150" y="1219200"/>
            <a:ext cx="50355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0">
                <a:solidFill>
                  <a:srgbClr val="0000FF"/>
                </a:solidFill>
              </a:rPr>
              <a:t>From transmission-line theory we have that</a:t>
            </a:r>
          </a:p>
        </p:txBody>
      </p:sp>
      <p:graphicFrame>
        <p:nvGraphicFramePr>
          <p:cNvPr id="10244" name="Object 29"/>
          <p:cNvGraphicFramePr>
            <a:graphicFrameLocks noChangeAspect="1"/>
          </p:cNvGraphicFramePr>
          <p:nvPr/>
        </p:nvGraphicFramePr>
        <p:xfrm>
          <a:off x="3658300" y="1832594"/>
          <a:ext cx="1470025" cy="473075"/>
        </p:xfrm>
        <a:graphic>
          <a:graphicData uri="http://schemas.openxmlformats.org/presentationml/2006/ole">
            <p:oleObj spid="_x0000_s10244" name="Equation" r:id="rId5" imgW="749160" imgH="241200" progId="Equation.DSMT4">
              <p:embed/>
            </p:oleObj>
          </a:graphicData>
        </a:graphic>
      </p:graphicFrame>
      <p:sp>
        <p:nvSpPr>
          <p:cNvPr id="10253" name="TextBox 12"/>
          <p:cNvSpPr txBox="1">
            <a:spLocks noChangeArrowheads="1"/>
          </p:cNvSpPr>
          <p:nvPr/>
        </p:nvSpPr>
        <p:spPr bwMode="auto">
          <a:xfrm>
            <a:off x="3331771" y="5620987"/>
            <a:ext cx="3167063" cy="92333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b="0" dirty="0"/>
              <a:t>Note: The effective permittivity accounts for all </a:t>
            </a:r>
            <a:r>
              <a:rPr lang="en-US" b="0" dirty="0" smtClean="0"/>
              <a:t>material losses </a:t>
            </a:r>
            <a:r>
              <a:rPr lang="en-US" b="0" dirty="0"/>
              <a:t>and radiation.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62B1B0C7-B93F-4B0A-943C-A406F589E929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graphicFrame>
        <p:nvGraphicFramePr>
          <p:cNvPr id="10245" name="Object 12"/>
          <p:cNvGraphicFramePr>
            <a:graphicFrameLocks noChangeAspect="1"/>
          </p:cNvGraphicFramePr>
          <p:nvPr/>
        </p:nvGraphicFramePr>
        <p:xfrm>
          <a:off x="3639643" y="4324514"/>
          <a:ext cx="2457450" cy="862013"/>
        </p:xfrm>
        <a:graphic>
          <a:graphicData uri="http://schemas.openxmlformats.org/presentationml/2006/ole">
            <p:oleObj spid="_x0000_s10245" name="Equation" r:id="rId6" imgW="1193760" imgH="4190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910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457450" y="193675"/>
            <a:ext cx="4443413" cy="473075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Probe Correction</a:t>
            </a:r>
          </a:p>
        </p:txBody>
      </p:sp>
      <p:sp>
        <p:nvSpPr>
          <p:cNvPr id="11278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1279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1280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1281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1282" name="Rectangle 9"/>
          <p:cNvSpPr>
            <a:spLocks noChangeArrowheads="1"/>
          </p:cNvSpPr>
          <p:nvPr/>
        </p:nvSpPr>
        <p:spPr bwMode="auto">
          <a:xfrm>
            <a:off x="579438" y="4606925"/>
            <a:ext cx="876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0">
                <a:solidFill>
                  <a:srgbClr val="0000FF"/>
                </a:solidFill>
              </a:rPr>
              <a:t>where</a:t>
            </a:r>
          </a:p>
        </p:txBody>
      </p:sp>
      <p:sp>
        <p:nvSpPr>
          <p:cNvPr id="11283" name="Line 10"/>
          <p:cNvSpPr>
            <a:spLocks noChangeShapeType="1"/>
          </p:cNvSpPr>
          <p:nvPr/>
        </p:nvSpPr>
        <p:spPr bwMode="auto">
          <a:xfrm>
            <a:off x="1535113" y="2413000"/>
            <a:ext cx="60833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84" name="Line 11"/>
          <p:cNvSpPr>
            <a:spLocks noChangeShapeType="1"/>
          </p:cNvSpPr>
          <p:nvPr/>
        </p:nvSpPr>
        <p:spPr bwMode="auto">
          <a:xfrm flipV="1">
            <a:off x="1573213" y="1563688"/>
            <a:ext cx="5995987" cy="15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11266" name="Object 12"/>
          <p:cNvGraphicFramePr>
            <a:graphicFrameLocks noChangeAspect="1"/>
          </p:cNvGraphicFramePr>
          <p:nvPr/>
        </p:nvGraphicFramePr>
        <p:xfrm>
          <a:off x="5054600" y="1731963"/>
          <a:ext cx="627063" cy="563562"/>
        </p:xfrm>
        <a:graphic>
          <a:graphicData uri="http://schemas.openxmlformats.org/presentationml/2006/ole">
            <p:oleObj spid="_x0000_s11266" name="Equation" r:id="rId3" imgW="266400" imgH="241200" progId="Equation.DSMT4">
              <p:embed/>
            </p:oleObj>
          </a:graphicData>
        </a:graphic>
      </p:graphicFrame>
      <p:sp>
        <p:nvSpPr>
          <p:cNvPr id="11285" name="Oval 13"/>
          <p:cNvSpPr>
            <a:spLocks noChangeArrowheads="1"/>
          </p:cNvSpPr>
          <p:nvPr/>
        </p:nvSpPr>
        <p:spPr bwMode="auto">
          <a:xfrm>
            <a:off x="1465263" y="1492250"/>
            <a:ext cx="88900" cy="104775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86" name="Oval 14"/>
          <p:cNvSpPr>
            <a:spLocks noChangeArrowheads="1"/>
          </p:cNvSpPr>
          <p:nvPr/>
        </p:nvSpPr>
        <p:spPr bwMode="auto">
          <a:xfrm>
            <a:off x="7618413" y="2352675"/>
            <a:ext cx="88900" cy="104775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87" name="Oval 15"/>
          <p:cNvSpPr>
            <a:spLocks noChangeArrowheads="1"/>
          </p:cNvSpPr>
          <p:nvPr/>
        </p:nvSpPr>
        <p:spPr bwMode="auto">
          <a:xfrm>
            <a:off x="7570788" y="1520825"/>
            <a:ext cx="88900" cy="104775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88" name="Oval 16"/>
          <p:cNvSpPr>
            <a:spLocks noChangeArrowheads="1"/>
          </p:cNvSpPr>
          <p:nvPr/>
        </p:nvSpPr>
        <p:spPr bwMode="auto">
          <a:xfrm>
            <a:off x="1446213" y="2362200"/>
            <a:ext cx="88900" cy="104775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89" name="Line 19"/>
          <p:cNvSpPr>
            <a:spLocks noChangeShapeType="1"/>
          </p:cNvSpPr>
          <p:nvPr/>
        </p:nvSpPr>
        <p:spPr bwMode="auto">
          <a:xfrm flipH="1">
            <a:off x="2352675" y="1570038"/>
            <a:ext cx="652463" cy="10112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11267" name="Object 21"/>
          <p:cNvGraphicFramePr>
            <a:graphicFrameLocks noChangeAspect="1"/>
          </p:cNvGraphicFramePr>
          <p:nvPr/>
        </p:nvGraphicFramePr>
        <p:xfrm>
          <a:off x="1093788" y="1036638"/>
          <a:ext cx="728662" cy="360362"/>
        </p:xfrm>
        <a:graphic>
          <a:graphicData uri="http://schemas.openxmlformats.org/presentationml/2006/ole">
            <p:oleObj spid="_x0000_s11267" name="Equation" r:id="rId4" imgW="355320" imgH="177480" progId="Equation.DSMT4">
              <p:embed/>
            </p:oleObj>
          </a:graphicData>
        </a:graphic>
      </p:graphicFrame>
      <p:graphicFrame>
        <p:nvGraphicFramePr>
          <p:cNvPr id="11268" name="Object 22"/>
          <p:cNvGraphicFramePr>
            <a:graphicFrameLocks noChangeAspect="1"/>
          </p:cNvGraphicFramePr>
          <p:nvPr/>
        </p:nvGraphicFramePr>
        <p:xfrm>
          <a:off x="7154863" y="996950"/>
          <a:ext cx="831850" cy="465138"/>
        </p:xfrm>
        <a:graphic>
          <a:graphicData uri="http://schemas.openxmlformats.org/presentationml/2006/ole">
            <p:oleObj spid="_x0000_s11268" name="Equation" r:id="rId5" imgW="406080" imgH="228600" progId="Equation.DSMT4">
              <p:embed/>
            </p:oleObj>
          </a:graphicData>
        </a:graphic>
      </p:graphicFrame>
      <p:graphicFrame>
        <p:nvGraphicFramePr>
          <p:cNvPr id="11269" name="Object 24"/>
          <p:cNvGraphicFramePr>
            <a:graphicFrameLocks noChangeAspect="1"/>
          </p:cNvGraphicFramePr>
          <p:nvPr/>
        </p:nvGraphicFramePr>
        <p:xfrm>
          <a:off x="1731963" y="2438400"/>
          <a:ext cx="390525" cy="490538"/>
        </p:xfrm>
        <a:graphic>
          <a:graphicData uri="http://schemas.openxmlformats.org/presentationml/2006/ole">
            <p:oleObj spid="_x0000_s11269" name="Equation" r:id="rId6" imgW="190440" imgH="241200" progId="Equation.DSMT4">
              <p:embed/>
            </p:oleObj>
          </a:graphicData>
        </a:graphic>
      </p:graphicFrame>
      <p:sp>
        <p:nvSpPr>
          <p:cNvPr id="11290" name="Line 25"/>
          <p:cNvSpPr>
            <a:spLocks noChangeShapeType="1"/>
          </p:cNvSpPr>
          <p:nvPr/>
        </p:nvSpPr>
        <p:spPr bwMode="auto">
          <a:xfrm flipH="1">
            <a:off x="1814513" y="2403475"/>
            <a:ext cx="1117600" cy="17335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91" name="Freeform 26"/>
          <p:cNvSpPr>
            <a:spLocks/>
          </p:cNvSpPr>
          <p:nvPr/>
        </p:nvSpPr>
        <p:spPr bwMode="auto">
          <a:xfrm rot="-3245817">
            <a:off x="1923256" y="2718594"/>
            <a:ext cx="623888" cy="254000"/>
          </a:xfrm>
          <a:custGeom>
            <a:avLst/>
            <a:gdLst>
              <a:gd name="T0" fmla="*/ 0 w 616"/>
              <a:gd name="T1" fmla="*/ 62753 h 340"/>
              <a:gd name="T2" fmla="*/ 63807 w 616"/>
              <a:gd name="T3" fmla="*/ 26147 h 340"/>
              <a:gd name="T4" fmla="*/ 162049 w 616"/>
              <a:gd name="T5" fmla="*/ 198718 h 340"/>
              <a:gd name="T6" fmla="*/ 77986 w 616"/>
              <a:gd name="T7" fmla="*/ 213659 h 340"/>
              <a:gd name="T8" fmla="*/ 188382 w 616"/>
              <a:gd name="T9" fmla="*/ 18676 h 340"/>
              <a:gd name="T10" fmla="*/ 286624 w 616"/>
              <a:gd name="T11" fmla="*/ 209176 h 340"/>
              <a:gd name="T12" fmla="*/ 198510 w 616"/>
              <a:gd name="T13" fmla="*/ 216647 h 340"/>
              <a:gd name="T14" fmla="*/ 309918 w 616"/>
              <a:gd name="T15" fmla="*/ 17182 h 340"/>
              <a:gd name="T16" fmla="*/ 431455 w 616"/>
              <a:gd name="T17" fmla="*/ 197224 h 340"/>
              <a:gd name="T18" fmla="*/ 340303 w 616"/>
              <a:gd name="T19" fmla="*/ 219635 h 340"/>
              <a:gd name="T20" fmla="*/ 424365 w 616"/>
              <a:gd name="T21" fmla="*/ 24653 h 340"/>
              <a:gd name="T22" fmla="*/ 569197 w 616"/>
              <a:gd name="T23" fmla="*/ 197224 h 340"/>
              <a:gd name="T24" fmla="*/ 464878 w 616"/>
              <a:gd name="T25" fmla="*/ 225612 h 340"/>
              <a:gd name="T26" fmla="*/ 562107 w 616"/>
              <a:gd name="T27" fmla="*/ 26147 h 340"/>
              <a:gd name="T28" fmla="*/ 623888 w 616"/>
              <a:gd name="T29" fmla="*/ 69476 h 340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616"/>
              <a:gd name="T46" fmla="*/ 0 h 340"/>
              <a:gd name="T47" fmla="*/ 616 w 616"/>
              <a:gd name="T48" fmla="*/ 340 h 340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616" h="340">
                <a:moveTo>
                  <a:pt x="0" y="84"/>
                </a:moveTo>
                <a:cubicBezTo>
                  <a:pt x="18" y="44"/>
                  <a:pt x="37" y="5"/>
                  <a:pt x="63" y="35"/>
                </a:cubicBezTo>
                <a:cubicBezTo>
                  <a:pt x="90" y="66"/>
                  <a:pt x="158" y="224"/>
                  <a:pt x="160" y="266"/>
                </a:cubicBezTo>
                <a:cubicBezTo>
                  <a:pt x="162" y="307"/>
                  <a:pt x="72" y="326"/>
                  <a:pt x="77" y="286"/>
                </a:cubicBezTo>
                <a:cubicBezTo>
                  <a:pt x="81" y="246"/>
                  <a:pt x="152" y="26"/>
                  <a:pt x="186" y="25"/>
                </a:cubicBezTo>
                <a:cubicBezTo>
                  <a:pt x="221" y="24"/>
                  <a:pt x="281" y="235"/>
                  <a:pt x="283" y="280"/>
                </a:cubicBezTo>
                <a:cubicBezTo>
                  <a:pt x="284" y="324"/>
                  <a:pt x="193" y="332"/>
                  <a:pt x="196" y="290"/>
                </a:cubicBezTo>
                <a:cubicBezTo>
                  <a:pt x="200" y="247"/>
                  <a:pt x="268" y="27"/>
                  <a:pt x="306" y="23"/>
                </a:cubicBezTo>
                <a:cubicBezTo>
                  <a:pt x="344" y="19"/>
                  <a:pt x="421" y="218"/>
                  <a:pt x="426" y="264"/>
                </a:cubicBezTo>
                <a:cubicBezTo>
                  <a:pt x="431" y="309"/>
                  <a:pt x="337" y="332"/>
                  <a:pt x="336" y="294"/>
                </a:cubicBezTo>
                <a:cubicBezTo>
                  <a:pt x="335" y="255"/>
                  <a:pt x="381" y="38"/>
                  <a:pt x="419" y="33"/>
                </a:cubicBezTo>
                <a:cubicBezTo>
                  <a:pt x="457" y="28"/>
                  <a:pt x="555" y="219"/>
                  <a:pt x="562" y="264"/>
                </a:cubicBezTo>
                <a:cubicBezTo>
                  <a:pt x="569" y="308"/>
                  <a:pt x="460" y="340"/>
                  <a:pt x="459" y="302"/>
                </a:cubicBezTo>
                <a:cubicBezTo>
                  <a:pt x="458" y="264"/>
                  <a:pt x="529" y="70"/>
                  <a:pt x="555" y="35"/>
                </a:cubicBezTo>
                <a:cubicBezTo>
                  <a:pt x="581" y="0"/>
                  <a:pt x="603" y="81"/>
                  <a:pt x="616" y="93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92" name="Line 27"/>
          <p:cNvSpPr>
            <a:spLocks noChangeShapeType="1"/>
          </p:cNvSpPr>
          <p:nvPr/>
        </p:nvSpPr>
        <p:spPr bwMode="auto">
          <a:xfrm flipH="1">
            <a:off x="1733550" y="3054350"/>
            <a:ext cx="261938" cy="3508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93" name="Oval 28"/>
          <p:cNvSpPr>
            <a:spLocks noChangeArrowheads="1"/>
          </p:cNvSpPr>
          <p:nvPr/>
        </p:nvSpPr>
        <p:spPr bwMode="auto">
          <a:xfrm>
            <a:off x="1658938" y="3382963"/>
            <a:ext cx="88900" cy="104775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94" name="Oval 29"/>
          <p:cNvSpPr>
            <a:spLocks noChangeArrowheads="1"/>
          </p:cNvSpPr>
          <p:nvPr/>
        </p:nvSpPr>
        <p:spPr bwMode="auto">
          <a:xfrm>
            <a:off x="1717675" y="4119563"/>
            <a:ext cx="88900" cy="104775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1270" name="Object 30"/>
          <p:cNvGraphicFramePr>
            <a:graphicFrameLocks noChangeAspect="1"/>
          </p:cNvGraphicFramePr>
          <p:nvPr/>
        </p:nvGraphicFramePr>
        <p:xfrm>
          <a:off x="2551113" y="1004888"/>
          <a:ext cx="865187" cy="512762"/>
        </p:xfrm>
        <a:graphic>
          <a:graphicData uri="http://schemas.openxmlformats.org/presentationml/2006/ole">
            <p:oleObj spid="_x0000_s11270" name="Equation" r:id="rId7" imgW="406080" imgH="241200" progId="Equation.DSMT4">
              <p:embed/>
            </p:oleObj>
          </a:graphicData>
        </a:graphic>
      </p:graphicFrame>
      <p:graphicFrame>
        <p:nvGraphicFramePr>
          <p:cNvPr id="11271" name="Object 31"/>
          <p:cNvGraphicFramePr>
            <a:graphicFrameLocks noChangeAspect="1"/>
          </p:cNvGraphicFramePr>
          <p:nvPr/>
        </p:nvGraphicFramePr>
        <p:xfrm>
          <a:off x="1111250" y="3519488"/>
          <a:ext cx="508000" cy="533400"/>
        </p:xfrm>
        <a:graphic>
          <a:graphicData uri="http://schemas.openxmlformats.org/presentationml/2006/ole">
            <p:oleObj spid="_x0000_s11271" name="Equation" r:id="rId8" imgW="215640" imgH="228600" progId="Equation.DSMT4">
              <p:embed/>
            </p:oleObj>
          </a:graphicData>
        </a:graphic>
      </p:graphicFrame>
      <p:graphicFrame>
        <p:nvGraphicFramePr>
          <p:cNvPr id="11272" name="Object 33"/>
          <p:cNvGraphicFramePr>
            <a:graphicFrameLocks noChangeAspect="1"/>
          </p:cNvGraphicFramePr>
          <p:nvPr/>
        </p:nvGraphicFramePr>
        <p:xfrm>
          <a:off x="2808288" y="3786188"/>
          <a:ext cx="2089150" cy="541337"/>
        </p:xfrm>
        <a:graphic>
          <a:graphicData uri="http://schemas.openxmlformats.org/presentationml/2006/ole">
            <p:oleObj spid="_x0000_s11272" name="Equation" r:id="rId9" imgW="977760" imgH="253800" progId="Equation.DSMT4">
              <p:embed/>
            </p:oleObj>
          </a:graphicData>
        </a:graphic>
      </p:graphicFrame>
      <p:graphicFrame>
        <p:nvGraphicFramePr>
          <p:cNvPr id="11273" name="Object 34"/>
          <p:cNvGraphicFramePr>
            <a:graphicFrameLocks noChangeAspect="1"/>
          </p:cNvGraphicFramePr>
          <p:nvPr/>
        </p:nvGraphicFramePr>
        <p:xfrm>
          <a:off x="877888" y="5149850"/>
          <a:ext cx="5048250" cy="844550"/>
        </p:xfrm>
        <a:graphic>
          <a:graphicData uri="http://schemas.openxmlformats.org/presentationml/2006/ole">
            <p:oleObj spid="_x0000_s11273" name="Equation" r:id="rId10" imgW="3035160" imgH="507960" progId="Equation.DSMT4">
              <p:embed/>
            </p:oleObj>
          </a:graphicData>
        </a:graphic>
      </p:graphicFrame>
      <p:graphicFrame>
        <p:nvGraphicFramePr>
          <p:cNvPr id="11274" name="Object 35"/>
          <p:cNvGraphicFramePr>
            <a:graphicFrameLocks noChangeAspect="1"/>
          </p:cNvGraphicFramePr>
          <p:nvPr/>
        </p:nvGraphicFramePr>
        <p:xfrm>
          <a:off x="2960688" y="2732088"/>
          <a:ext cx="1327150" cy="490537"/>
        </p:xfrm>
        <a:graphic>
          <a:graphicData uri="http://schemas.openxmlformats.org/presentationml/2006/ole">
            <p:oleObj spid="_x0000_s11274" name="Equation" r:id="rId11" imgW="647640" imgH="241200" progId="Equation.DSMT4">
              <p:embed/>
            </p:oleObj>
          </a:graphicData>
        </a:graphic>
      </p:graphicFrame>
      <p:graphicFrame>
        <p:nvGraphicFramePr>
          <p:cNvPr id="11275" name="Object 36"/>
          <p:cNvGraphicFramePr>
            <a:graphicFrameLocks noChangeAspect="1"/>
          </p:cNvGraphicFramePr>
          <p:nvPr/>
        </p:nvGraphicFramePr>
        <p:xfrm>
          <a:off x="6240463" y="5268913"/>
          <a:ext cx="2295525" cy="762000"/>
        </p:xfrm>
        <a:graphic>
          <a:graphicData uri="http://schemas.openxmlformats.org/presentationml/2006/ole">
            <p:oleObj spid="_x0000_s11275" name="Equation" r:id="rId12" imgW="1333440" imgH="431640" progId="Equation.DSMT4">
              <p:embed/>
            </p:oleObj>
          </a:graphicData>
        </a:graphic>
      </p:graphicFrame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62B1B0C7-B93F-4B0A-943C-A406F589E929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013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62013" y="160338"/>
            <a:ext cx="7258050" cy="473075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Alternative (Edge Admittance)</a:t>
            </a:r>
          </a:p>
        </p:txBody>
      </p:sp>
      <p:sp>
        <p:nvSpPr>
          <p:cNvPr id="12304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2305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2306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2307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2308" name="Rectangle 7"/>
          <p:cNvSpPr>
            <a:spLocks noChangeArrowheads="1"/>
          </p:cNvSpPr>
          <p:nvPr/>
        </p:nvSpPr>
        <p:spPr bwMode="auto">
          <a:xfrm>
            <a:off x="4373748" y="3334204"/>
            <a:ext cx="565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0">
                <a:solidFill>
                  <a:srgbClr val="0000FF"/>
                </a:solidFill>
              </a:rPr>
              <a:t>For</a:t>
            </a:r>
          </a:p>
        </p:txBody>
      </p:sp>
      <p:sp>
        <p:nvSpPr>
          <p:cNvPr id="12309" name="Line 8"/>
          <p:cNvSpPr>
            <a:spLocks noChangeShapeType="1"/>
          </p:cNvSpPr>
          <p:nvPr/>
        </p:nvSpPr>
        <p:spPr bwMode="auto">
          <a:xfrm>
            <a:off x="1535113" y="2413000"/>
            <a:ext cx="602456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310" name="Line 9"/>
          <p:cNvSpPr>
            <a:spLocks noChangeShapeType="1"/>
          </p:cNvSpPr>
          <p:nvPr/>
        </p:nvSpPr>
        <p:spPr bwMode="auto">
          <a:xfrm flipV="1">
            <a:off x="1573213" y="1563688"/>
            <a:ext cx="5995987" cy="15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12290" name="Object 10"/>
          <p:cNvGraphicFramePr>
            <a:graphicFrameLocks noChangeAspect="1"/>
          </p:cNvGraphicFramePr>
          <p:nvPr/>
        </p:nvGraphicFramePr>
        <p:xfrm>
          <a:off x="4768850" y="1719263"/>
          <a:ext cx="627063" cy="563562"/>
        </p:xfrm>
        <a:graphic>
          <a:graphicData uri="http://schemas.openxmlformats.org/presentationml/2006/ole">
            <p:oleObj spid="_x0000_s12290" name="Equation" r:id="rId3" imgW="266400" imgH="241200" progId="Equation.DSMT4">
              <p:embed/>
            </p:oleObj>
          </a:graphicData>
        </a:graphic>
      </p:graphicFrame>
      <p:sp>
        <p:nvSpPr>
          <p:cNvPr id="12311" name="Oval 11"/>
          <p:cNvSpPr>
            <a:spLocks noChangeArrowheads="1"/>
          </p:cNvSpPr>
          <p:nvPr/>
        </p:nvSpPr>
        <p:spPr bwMode="auto">
          <a:xfrm>
            <a:off x="1465263" y="1492250"/>
            <a:ext cx="88900" cy="104775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12" name="Oval 12"/>
          <p:cNvSpPr>
            <a:spLocks noChangeArrowheads="1"/>
          </p:cNvSpPr>
          <p:nvPr/>
        </p:nvSpPr>
        <p:spPr bwMode="auto">
          <a:xfrm>
            <a:off x="7573963" y="2352675"/>
            <a:ext cx="88900" cy="104775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13" name="Oval 13"/>
          <p:cNvSpPr>
            <a:spLocks noChangeArrowheads="1"/>
          </p:cNvSpPr>
          <p:nvPr/>
        </p:nvSpPr>
        <p:spPr bwMode="auto">
          <a:xfrm>
            <a:off x="7570788" y="1520825"/>
            <a:ext cx="88900" cy="104775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14" name="Oval 14"/>
          <p:cNvSpPr>
            <a:spLocks noChangeArrowheads="1"/>
          </p:cNvSpPr>
          <p:nvPr/>
        </p:nvSpPr>
        <p:spPr bwMode="auto">
          <a:xfrm>
            <a:off x="1446213" y="2362200"/>
            <a:ext cx="88900" cy="104775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15" name="Line 15"/>
          <p:cNvSpPr>
            <a:spLocks noChangeShapeType="1"/>
          </p:cNvSpPr>
          <p:nvPr/>
        </p:nvSpPr>
        <p:spPr bwMode="auto">
          <a:xfrm flipH="1">
            <a:off x="2352675" y="1570038"/>
            <a:ext cx="652463" cy="10112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12291" name="Object 16"/>
          <p:cNvGraphicFramePr>
            <a:graphicFrameLocks noChangeAspect="1"/>
          </p:cNvGraphicFramePr>
          <p:nvPr/>
        </p:nvGraphicFramePr>
        <p:xfrm>
          <a:off x="1093788" y="1036638"/>
          <a:ext cx="728662" cy="360362"/>
        </p:xfrm>
        <a:graphic>
          <a:graphicData uri="http://schemas.openxmlformats.org/presentationml/2006/ole">
            <p:oleObj spid="_x0000_s12291" name="Equation" r:id="rId4" imgW="355320" imgH="177480" progId="Equation.DSMT4">
              <p:embed/>
            </p:oleObj>
          </a:graphicData>
        </a:graphic>
      </p:graphicFrame>
      <p:graphicFrame>
        <p:nvGraphicFramePr>
          <p:cNvPr id="12292" name="Object 17"/>
          <p:cNvGraphicFramePr>
            <a:graphicFrameLocks noChangeAspect="1"/>
          </p:cNvGraphicFramePr>
          <p:nvPr/>
        </p:nvGraphicFramePr>
        <p:xfrm>
          <a:off x="7154863" y="996950"/>
          <a:ext cx="831850" cy="465138"/>
        </p:xfrm>
        <a:graphic>
          <a:graphicData uri="http://schemas.openxmlformats.org/presentationml/2006/ole">
            <p:oleObj spid="_x0000_s12292" name="Equation" r:id="rId5" imgW="406080" imgH="228600" progId="Equation.DSMT4">
              <p:embed/>
            </p:oleObj>
          </a:graphicData>
        </a:graphic>
      </p:graphicFrame>
      <p:sp>
        <p:nvSpPr>
          <p:cNvPr id="12316" name="Line 19"/>
          <p:cNvSpPr>
            <a:spLocks noChangeShapeType="1"/>
          </p:cNvSpPr>
          <p:nvPr/>
        </p:nvSpPr>
        <p:spPr bwMode="auto">
          <a:xfrm flipH="1">
            <a:off x="1814513" y="2403475"/>
            <a:ext cx="1117600" cy="17335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317" name="Freeform 20"/>
          <p:cNvSpPr>
            <a:spLocks/>
          </p:cNvSpPr>
          <p:nvPr/>
        </p:nvSpPr>
        <p:spPr bwMode="auto">
          <a:xfrm rot="-3245817">
            <a:off x="1923256" y="2718594"/>
            <a:ext cx="623888" cy="254000"/>
          </a:xfrm>
          <a:custGeom>
            <a:avLst/>
            <a:gdLst>
              <a:gd name="T0" fmla="*/ 0 w 616"/>
              <a:gd name="T1" fmla="*/ 62753 h 340"/>
              <a:gd name="T2" fmla="*/ 63807 w 616"/>
              <a:gd name="T3" fmla="*/ 26147 h 340"/>
              <a:gd name="T4" fmla="*/ 162049 w 616"/>
              <a:gd name="T5" fmla="*/ 198718 h 340"/>
              <a:gd name="T6" fmla="*/ 77986 w 616"/>
              <a:gd name="T7" fmla="*/ 213659 h 340"/>
              <a:gd name="T8" fmla="*/ 188382 w 616"/>
              <a:gd name="T9" fmla="*/ 18676 h 340"/>
              <a:gd name="T10" fmla="*/ 286624 w 616"/>
              <a:gd name="T11" fmla="*/ 209176 h 340"/>
              <a:gd name="T12" fmla="*/ 198510 w 616"/>
              <a:gd name="T13" fmla="*/ 216647 h 340"/>
              <a:gd name="T14" fmla="*/ 309918 w 616"/>
              <a:gd name="T15" fmla="*/ 17182 h 340"/>
              <a:gd name="T16" fmla="*/ 431455 w 616"/>
              <a:gd name="T17" fmla="*/ 197224 h 340"/>
              <a:gd name="T18" fmla="*/ 340303 w 616"/>
              <a:gd name="T19" fmla="*/ 219635 h 340"/>
              <a:gd name="T20" fmla="*/ 424365 w 616"/>
              <a:gd name="T21" fmla="*/ 24653 h 340"/>
              <a:gd name="T22" fmla="*/ 569197 w 616"/>
              <a:gd name="T23" fmla="*/ 197224 h 340"/>
              <a:gd name="T24" fmla="*/ 464878 w 616"/>
              <a:gd name="T25" fmla="*/ 225612 h 340"/>
              <a:gd name="T26" fmla="*/ 562107 w 616"/>
              <a:gd name="T27" fmla="*/ 26147 h 340"/>
              <a:gd name="T28" fmla="*/ 623888 w 616"/>
              <a:gd name="T29" fmla="*/ 69476 h 340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616"/>
              <a:gd name="T46" fmla="*/ 0 h 340"/>
              <a:gd name="T47" fmla="*/ 616 w 616"/>
              <a:gd name="T48" fmla="*/ 340 h 340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616" h="340">
                <a:moveTo>
                  <a:pt x="0" y="84"/>
                </a:moveTo>
                <a:cubicBezTo>
                  <a:pt x="18" y="44"/>
                  <a:pt x="37" y="5"/>
                  <a:pt x="63" y="35"/>
                </a:cubicBezTo>
                <a:cubicBezTo>
                  <a:pt x="90" y="66"/>
                  <a:pt x="158" y="224"/>
                  <a:pt x="160" y="266"/>
                </a:cubicBezTo>
                <a:cubicBezTo>
                  <a:pt x="162" y="307"/>
                  <a:pt x="72" y="326"/>
                  <a:pt x="77" y="286"/>
                </a:cubicBezTo>
                <a:cubicBezTo>
                  <a:pt x="81" y="246"/>
                  <a:pt x="152" y="26"/>
                  <a:pt x="186" y="25"/>
                </a:cubicBezTo>
                <a:cubicBezTo>
                  <a:pt x="221" y="24"/>
                  <a:pt x="281" y="235"/>
                  <a:pt x="283" y="280"/>
                </a:cubicBezTo>
                <a:cubicBezTo>
                  <a:pt x="284" y="324"/>
                  <a:pt x="193" y="332"/>
                  <a:pt x="196" y="290"/>
                </a:cubicBezTo>
                <a:cubicBezTo>
                  <a:pt x="200" y="247"/>
                  <a:pt x="268" y="27"/>
                  <a:pt x="306" y="23"/>
                </a:cubicBezTo>
                <a:cubicBezTo>
                  <a:pt x="344" y="19"/>
                  <a:pt x="421" y="218"/>
                  <a:pt x="426" y="264"/>
                </a:cubicBezTo>
                <a:cubicBezTo>
                  <a:pt x="431" y="309"/>
                  <a:pt x="337" y="332"/>
                  <a:pt x="336" y="294"/>
                </a:cubicBezTo>
                <a:cubicBezTo>
                  <a:pt x="335" y="255"/>
                  <a:pt x="381" y="38"/>
                  <a:pt x="419" y="33"/>
                </a:cubicBezTo>
                <a:cubicBezTo>
                  <a:pt x="457" y="28"/>
                  <a:pt x="555" y="219"/>
                  <a:pt x="562" y="264"/>
                </a:cubicBezTo>
                <a:cubicBezTo>
                  <a:pt x="569" y="308"/>
                  <a:pt x="460" y="340"/>
                  <a:pt x="459" y="302"/>
                </a:cubicBezTo>
                <a:cubicBezTo>
                  <a:pt x="458" y="264"/>
                  <a:pt x="529" y="70"/>
                  <a:pt x="555" y="35"/>
                </a:cubicBezTo>
                <a:cubicBezTo>
                  <a:pt x="581" y="0"/>
                  <a:pt x="603" y="81"/>
                  <a:pt x="616" y="93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318" name="Line 21"/>
          <p:cNvSpPr>
            <a:spLocks noChangeShapeType="1"/>
          </p:cNvSpPr>
          <p:nvPr/>
        </p:nvSpPr>
        <p:spPr bwMode="auto">
          <a:xfrm flipH="1">
            <a:off x="1733550" y="3054350"/>
            <a:ext cx="261938" cy="3508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319" name="Oval 22"/>
          <p:cNvSpPr>
            <a:spLocks noChangeArrowheads="1"/>
          </p:cNvSpPr>
          <p:nvPr/>
        </p:nvSpPr>
        <p:spPr bwMode="auto">
          <a:xfrm>
            <a:off x="1658938" y="3382963"/>
            <a:ext cx="88900" cy="104775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20" name="Oval 23"/>
          <p:cNvSpPr>
            <a:spLocks noChangeArrowheads="1"/>
          </p:cNvSpPr>
          <p:nvPr/>
        </p:nvSpPr>
        <p:spPr bwMode="auto">
          <a:xfrm>
            <a:off x="1717675" y="4119563"/>
            <a:ext cx="88900" cy="104775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2293" name="Object 24"/>
          <p:cNvGraphicFramePr>
            <a:graphicFrameLocks noChangeAspect="1"/>
          </p:cNvGraphicFramePr>
          <p:nvPr/>
        </p:nvGraphicFramePr>
        <p:xfrm>
          <a:off x="2598738" y="992188"/>
          <a:ext cx="865187" cy="512762"/>
        </p:xfrm>
        <a:graphic>
          <a:graphicData uri="http://schemas.openxmlformats.org/presentationml/2006/ole">
            <p:oleObj spid="_x0000_s12293" name="Equation" r:id="rId6" imgW="406080" imgH="241200" progId="Equation.DSMT4">
              <p:embed/>
            </p:oleObj>
          </a:graphicData>
        </a:graphic>
      </p:graphicFrame>
      <p:graphicFrame>
        <p:nvGraphicFramePr>
          <p:cNvPr id="12294" name="Object 25"/>
          <p:cNvGraphicFramePr>
            <a:graphicFrameLocks noChangeAspect="1"/>
          </p:cNvGraphicFramePr>
          <p:nvPr/>
        </p:nvGraphicFramePr>
        <p:xfrm>
          <a:off x="1111250" y="3519488"/>
          <a:ext cx="508000" cy="533400"/>
        </p:xfrm>
        <a:graphic>
          <a:graphicData uri="http://schemas.openxmlformats.org/presentationml/2006/ole">
            <p:oleObj spid="_x0000_s12294" name="Equation" r:id="rId7" imgW="215640" imgH="228600" progId="Equation.DSMT4">
              <p:embed/>
            </p:oleObj>
          </a:graphicData>
        </a:graphic>
      </p:graphicFrame>
      <p:sp>
        <p:nvSpPr>
          <p:cNvPr id="12321" name="Freeform 31"/>
          <p:cNvSpPr>
            <a:spLocks/>
          </p:cNvSpPr>
          <p:nvPr/>
        </p:nvSpPr>
        <p:spPr bwMode="auto">
          <a:xfrm rot="207675">
            <a:off x="1377950" y="1577975"/>
            <a:ext cx="260350" cy="785813"/>
          </a:xfrm>
          <a:custGeom>
            <a:avLst/>
            <a:gdLst>
              <a:gd name="T0" fmla="*/ 108550 w 307"/>
              <a:gd name="T1" fmla="*/ 0 h 1272"/>
              <a:gd name="T2" fmla="*/ 108550 w 307"/>
              <a:gd name="T3" fmla="*/ 138382 h 1272"/>
              <a:gd name="T4" fmla="*/ 0 w 307"/>
              <a:gd name="T5" fmla="*/ 198307 h 1272"/>
              <a:gd name="T6" fmla="*/ 241693 w 307"/>
              <a:gd name="T7" fmla="*/ 240315 h 1272"/>
              <a:gd name="T8" fmla="*/ 19505 w 307"/>
              <a:gd name="T9" fmla="*/ 314449 h 1272"/>
              <a:gd name="T10" fmla="*/ 241693 w 307"/>
              <a:gd name="T11" fmla="*/ 355840 h 1272"/>
              <a:gd name="T12" fmla="*/ 38162 w 307"/>
              <a:gd name="T13" fmla="*/ 434298 h 1272"/>
              <a:gd name="T14" fmla="*/ 260350 w 307"/>
              <a:gd name="T15" fmla="*/ 462098 h 1272"/>
              <a:gd name="T16" fmla="*/ 44946 w 307"/>
              <a:gd name="T17" fmla="*/ 554146 h 1272"/>
              <a:gd name="T18" fmla="*/ 260350 w 307"/>
              <a:gd name="T19" fmla="*/ 614689 h 1272"/>
              <a:gd name="T20" fmla="*/ 133991 w 307"/>
              <a:gd name="T21" fmla="*/ 670289 h 1272"/>
              <a:gd name="T22" fmla="*/ 139928 w 307"/>
              <a:gd name="T23" fmla="*/ 785813 h 1272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307"/>
              <a:gd name="T37" fmla="*/ 0 h 1272"/>
              <a:gd name="T38" fmla="*/ 307 w 307"/>
              <a:gd name="T39" fmla="*/ 1272 h 1272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307" h="1272">
                <a:moveTo>
                  <a:pt x="128" y="0"/>
                </a:moveTo>
                <a:lnTo>
                  <a:pt x="128" y="224"/>
                </a:lnTo>
                <a:lnTo>
                  <a:pt x="0" y="321"/>
                </a:lnTo>
                <a:lnTo>
                  <a:pt x="285" y="389"/>
                </a:lnTo>
                <a:lnTo>
                  <a:pt x="23" y="509"/>
                </a:lnTo>
                <a:lnTo>
                  <a:pt x="285" y="576"/>
                </a:lnTo>
                <a:lnTo>
                  <a:pt x="45" y="703"/>
                </a:lnTo>
                <a:lnTo>
                  <a:pt x="307" y="748"/>
                </a:lnTo>
                <a:lnTo>
                  <a:pt x="53" y="897"/>
                </a:lnTo>
                <a:lnTo>
                  <a:pt x="307" y="995"/>
                </a:lnTo>
                <a:lnTo>
                  <a:pt x="158" y="1085"/>
                </a:lnTo>
                <a:lnTo>
                  <a:pt x="165" y="1272"/>
                </a:ln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322" name="Freeform 32"/>
          <p:cNvSpPr>
            <a:spLocks/>
          </p:cNvSpPr>
          <p:nvPr/>
        </p:nvSpPr>
        <p:spPr bwMode="auto">
          <a:xfrm rot="207675">
            <a:off x="7502525" y="1624013"/>
            <a:ext cx="260350" cy="723900"/>
          </a:xfrm>
          <a:custGeom>
            <a:avLst/>
            <a:gdLst>
              <a:gd name="T0" fmla="*/ 108550 w 307"/>
              <a:gd name="T1" fmla="*/ 0 h 1272"/>
              <a:gd name="T2" fmla="*/ 108550 w 307"/>
              <a:gd name="T3" fmla="*/ 127479 h 1272"/>
              <a:gd name="T4" fmla="*/ 0 w 307"/>
              <a:gd name="T5" fmla="*/ 182682 h 1272"/>
              <a:gd name="T6" fmla="*/ 241693 w 307"/>
              <a:gd name="T7" fmla="*/ 221381 h 1272"/>
              <a:gd name="T8" fmla="*/ 19505 w 307"/>
              <a:gd name="T9" fmla="*/ 289674 h 1272"/>
              <a:gd name="T10" fmla="*/ 241693 w 307"/>
              <a:gd name="T11" fmla="*/ 327804 h 1272"/>
              <a:gd name="T12" fmla="*/ 38162 w 307"/>
              <a:gd name="T13" fmla="*/ 400080 h 1272"/>
              <a:gd name="T14" fmla="*/ 260350 w 307"/>
              <a:gd name="T15" fmla="*/ 425690 h 1272"/>
              <a:gd name="T16" fmla="*/ 44946 w 307"/>
              <a:gd name="T17" fmla="*/ 510486 h 1272"/>
              <a:gd name="T18" fmla="*/ 260350 w 307"/>
              <a:gd name="T19" fmla="*/ 566258 h 1272"/>
              <a:gd name="T20" fmla="*/ 133991 w 307"/>
              <a:gd name="T21" fmla="*/ 617478 h 1272"/>
              <a:gd name="T22" fmla="*/ 139928 w 307"/>
              <a:gd name="T23" fmla="*/ 723900 h 1272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307"/>
              <a:gd name="T37" fmla="*/ 0 h 1272"/>
              <a:gd name="T38" fmla="*/ 307 w 307"/>
              <a:gd name="T39" fmla="*/ 1272 h 1272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307" h="1272">
                <a:moveTo>
                  <a:pt x="128" y="0"/>
                </a:moveTo>
                <a:lnTo>
                  <a:pt x="128" y="224"/>
                </a:lnTo>
                <a:lnTo>
                  <a:pt x="0" y="321"/>
                </a:lnTo>
                <a:lnTo>
                  <a:pt x="285" y="389"/>
                </a:lnTo>
                <a:lnTo>
                  <a:pt x="23" y="509"/>
                </a:lnTo>
                <a:lnTo>
                  <a:pt x="285" y="576"/>
                </a:lnTo>
                <a:lnTo>
                  <a:pt x="45" y="703"/>
                </a:lnTo>
                <a:lnTo>
                  <a:pt x="307" y="748"/>
                </a:lnTo>
                <a:lnTo>
                  <a:pt x="53" y="897"/>
                </a:lnTo>
                <a:lnTo>
                  <a:pt x="307" y="995"/>
                </a:lnTo>
                <a:lnTo>
                  <a:pt x="158" y="1085"/>
                </a:lnTo>
                <a:lnTo>
                  <a:pt x="165" y="1272"/>
                </a:ln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12295" name="Object 33"/>
          <p:cNvGraphicFramePr>
            <a:graphicFrameLocks noChangeAspect="1"/>
          </p:cNvGraphicFramePr>
          <p:nvPr/>
        </p:nvGraphicFramePr>
        <p:xfrm>
          <a:off x="7813675" y="1700213"/>
          <a:ext cx="773113" cy="565150"/>
        </p:xfrm>
        <a:graphic>
          <a:graphicData uri="http://schemas.openxmlformats.org/presentationml/2006/ole">
            <p:oleObj spid="_x0000_s12295" name="Equation" r:id="rId8" imgW="330120" imgH="241200" progId="Equation.DSMT4">
              <p:embed/>
            </p:oleObj>
          </a:graphicData>
        </a:graphic>
      </p:graphicFrame>
      <p:graphicFrame>
        <p:nvGraphicFramePr>
          <p:cNvPr id="12296" name="Object 34"/>
          <p:cNvGraphicFramePr>
            <a:graphicFrameLocks noChangeAspect="1"/>
          </p:cNvGraphicFramePr>
          <p:nvPr/>
        </p:nvGraphicFramePr>
        <p:xfrm>
          <a:off x="4985698" y="3349954"/>
          <a:ext cx="525463" cy="468313"/>
        </p:xfrm>
        <a:graphic>
          <a:graphicData uri="http://schemas.openxmlformats.org/presentationml/2006/ole">
            <p:oleObj spid="_x0000_s12296" name="Equation" r:id="rId9" imgW="266400" imgH="241200" progId="Equation.DSMT4">
              <p:embed/>
            </p:oleObj>
          </a:graphicData>
        </a:graphic>
      </p:graphicFrame>
      <p:sp>
        <p:nvSpPr>
          <p:cNvPr id="12323" name="Rectangle 35"/>
          <p:cNvSpPr>
            <a:spLocks noChangeArrowheads="1"/>
          </p:cNvSpPr>
          <p:nvPr/>
        </p:nvSpPr>
        <p:spPr bwMode="auto">
          <a:xfrm>
            <a:off x="5524686" y="3378654"/>
            <a:ext cx="160973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0" dirty="0">
                <a:solidFill>
                  <a:srgbClr val="0000FF"/>
                </a:solidFill>
              </a:rPr>
              <a:t>we now </a:t>
            </a:r>
            <a:r>
              <a:rPr lang="en-US" sz="2000" b="0" dirty="0" smtClean="0">
                <a:solidFill>
                  <a:srgbClr val="0000FF"/>
                </a:solidFill>
              </a:rPr>
              <a:t>use:</a:t>
            </a:r>
            <a:endParaRPr lang="en-US" sz="2000" b="0" dirty="0">
              <a:solidFill>
                <a:srgbClr val="0000FF"/>
              </a:solidFill>
            </a:endParaRPr>
          </a:p>
        </p:txBody>
      </p:sp>
      <p:graphicFrame>
        <p:nvGraphicFramePr>
          <p:cNvPr id="12297" name="Object 36"/>
          <p:cNvGraphicFramePr>
            <a:graphicFrameLocks noChangeAspect="1"/>
          </p:cNvGraphicFramePr>
          <p:nvPr/>
        </p:nvGraphicFramePr>
        <p:xfrm>
          <a:off x="4710113" y="5597525"/>
          <a:ext cx="2133600" cy="1000125"/>
        </p:xfrm>
        <a:graphic>
          <a:graphicData uri="http://schemas.openxmlformats.org/presentationml/2006/ole">
            <p:oleObj spid="_x0000_s12297" name="Equation" r:id="rId10" imgW="914400" imgH="431640" progId="Equation.DSMT4">
              <p:embed/>
            </p:oleObj>
          </a:graphicData>
        </a:graphic>
      </p:graphicFrame>
      <p:graphicFrame>
        <p:nvGraphicFramePr>
          <p:cNvPr id="12298" name="Object 37"/>
          <p:cNvGraphicFramePr>
            <a:graphicFrameLocks noChangeAspect="1"/>
          </p:cNvGraphicFramePr>
          <p:nvPr/>
        </p:nvGraphicFramePr>
        <p:xfrm>
          <a:off x="542925" y="1692275"/>
          <a:ext cx="773113" cy="565150"/>
        </p:xfrm>
        <a:graphic>
          <a:graphicData uri="http://schemas.openxmlformats.org/presentationml/2006/ole">
            <p:oleObj spid="_x0000_s12298" name="Equation" r:id="rId11" imgW="330120" imgH="241200" progId="Equation.DSMT4">
              <p:embed/>
            </p:oleObj>
          </a:graphicData>
        </a:graphic>
      </p:graphicFrame>
      <p:graphicFrame>
        <p:nvGraphicFramePr>
          <p:cNvPr id="12299" name="Object 38"/>
          <p:cNvGraphicFramePr>
            <a:graphicFrameLocks noChangeAspect="1"/>
          </p:cNvGraphicFramePr>
          <p:nvPr/>
        </p:nvGraphicFramePr>
        <p:xfrm>
          <a:off x="1660525" y="2466975"/>
          <a:ext cx="390525" cy="490538"/>
        </p:xfrm>
        <a:graphic>
          <a:graphicData uri="http://schemas.openxmlformats.org/presentationml/2006/ole">
            <p:oleObj spid="_x0000_s12299" name="Equation" r:id="rId12" imgW="190440" imgH="241200" progId="Equation.DSMT4">
              <p:embed/>
            </p:oleObj>
          </a:graphicData>
        </a:graphic>
      </p:graphicFrame>
      <p:graphicFrame>
        <p:nvGraphicFramePr>
          <p:cNvPr id="12300" name="Object 39"/>
          <p:cNvGraphicFramePr>
            <a:graphicFrameLocks noChangeAspect="1"/>
          </p:cNvGraphicFramePr>
          <p:nvPr/>
        </p:nvGraphicFramePr>
        <p:xfrm>
          <a:off x="4360863" y="4100513"/>
          <a:ext cx="2965450" cy="1173162"/>
        </p:xfrm>
        <a:graphic>
          <a:graphicData uri="http://schemas.openxmlformats.org/presentationml/2006/ole">
            <p:oleObj spid="_x0000_s12300" name="Equation" r:id="rId13" imgW="1282680" imgH="507960" progId="Equation.DSMT4">
              <p:embed/>
            </p:oleObj>
          </a:graphicData>
        </a:graphic>
      </p:graphicFrame>
      <p:graphicFrame>
        <p:nvGraphicFramePr>
          <p:cNvPr id="12301" name="Object 40"/>
          <p:cNvGraphicFramePr>
            <a:graphicFrameLocks noChangeAspect="1"/>
          </p:cNvGraphicFramePr>
          <p:nvPr/>
        </p:nvGraphicFramePr>
        <p:xfrm>
          <a:off x="1673225" y="5843588"/>
          <a:ext cx="2366963" cy="579437"/>
        </p:xfrm>
        <a:graphic>
          <a:graphicData uri="http://schemas.openxmlformats.org/presentationml/2006/ole">
            <p:oleObj spid="_x0000_s12301" name="Equation" r:id="rId14" imgW="1143000" imgH="279360" progId="Equation.DSMT4">
              <p:embed/>
            </p:oleObj>
          </a:graphicData>
        </a:graphic>
      </p:graphicFrame>
      <p:sp>
        <p:nvSpPr>
          <p:cNvPr id="12324" name="Rectangle 41"/>
          <p:cNvSpPr>
            <a:spLocks noChangeArrowheads="1"/>
          </p:cNvSpPr>
          <p:nvPr/>
        </p:nvSpPr>
        <p:spPr bwMode="auto">
          <a:xfrm>
            <a:off x="295151" y="4610223"/>
            <a:ext cx="3435350" cy="92333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b="0" dirty="0">
                <a:solidFill>
                  <a:srgbClr val="FF0000"/>
                </a:solidFill>
              </a:rPr>
              <a:t>The edge admittances </a:t>
            </a:r>
            <a:r>
              <a:rPr lang="en-US" b="0" dirty="0" smtClean="0">
                <a:solidFill>
                  <a:srgbClr val="FF0000"/>
                </a:solidFill>
              </a:rPr>
              <a:t>account </a:t>
            </a:r>
            <a:r>
              <a:rPr lang="en-US" b="0" dirty="0">
                <a:solidFill>
                  <a:srgbClr val="FF0000"/>
                </a:solidFill>
              </a:rPr>
              <a:t>for radiation effects (radiation into space and surface waves).</a:t>
            </a:r>
          </a:p>
        </p:txBody>
      </p:sp>
      <p:sp>
        <p:nvSpPr>
          <p:cNvPr id="37" name="Slide Number Placeholder 3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62B1B0C7-B93F-4B0A-943C-A406F589E929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115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00075" y="269875"/>
            <a:ext cx="8243888" cy="473075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Alternative (Edge Admittance) (cont.)</a:t>
            </a:r>
          </a:p>
        </p:txBody>
      </p:sp>
      <p:sp>
        <p:nvSpPr>
          <p:cNvPr id="13321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332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332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332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3325" name="Rectangle 7"/>
          <p:cNvSpPr>
            <a:spLocks noChangeArrowheads="1"/>
          </p:cNvSpPr>
          <p:nvPr/>
        </p:nvSpPr>
        <p:spPr bwMode="auto">
          <a:xfrm>
            <a:off x="509588" y="3883025"/>
            <a:ext cx="80787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0" dirty="0">
                <a:solidFill>
                  <a:srgbClr val="0000FF"/>
                </a:solidFill>
              </a:rPr>
              <a:t>Also, we can express the radiated power in terms of the radiation </a:t>
            </a:r>
            <a:r>
              <a:rPr lang="en-US" sz="2000" b="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sz="2000" b="0" dirty="0">
                <a:solidFill>
                  <a:srgbClr val="0000FF"/>
                </a:solidFill>
              </a:rPr>
              <a:t> as</a:t>
            </a:r>
          </a:p>
        </p:txBody>
      </p:sp>
      <p:graphicFrame>
        <p:nvGraphicFramePr>
          <p:cNvPr id="13314" name="Object 30"/>
          <p:cNvGraphicFramePr>
            <a:graphicFrameLocks noChangeAspect="1"/>
          </p:cNvGraphicFramePr>
          <p:nvPr/>
        </p:nvGraphicFramePr>
        <p:xfrm>
          <a:off x="366713" y="1049338"/>
          <a:ext cx="825500" cy="595312"/>
        </p:xfrm>
        <a:graphic>
          <a:graphicData uri="http://schemas.openxmlformats.org/presentationml/2006/ole">
            <p:oleObj spid="_x0000_s13314" name="Equation" r:id="rId3" imgW="330120" imgH="241200" progId="Equation.DSMT4">
              <p:embed/>
            </p:oleObj>
          </a:graphicData>
        </a:graphic>
      </p:graphicFrame>
      <p:sp>
        <p:nvSpPr>
          <p:cNvPr id="13326" name="Rectangle 31"/>
          <p:cNvSpPr>
            <a:spLocks noChangeArrowheads="1"/>
          </p:cNvSpPr>
          <p:nvPr/>
        </p:nvSpPr>
        <p:spPr bwMode="auto">
          <a:xfrm>
            <a:off x="1179513" y="1144588"/>
            <a:ext cx="54387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0">
                <a:solidFill>
                  <a:srgbClr val="0000FF"/>
                </a:solidFill>
              </a:rPr>
              <a:t>models radiation (space-wave + surface-wave)</a:t>
            </a:r>
          </a:p>
        </p:txBody>
      </p:sp>
      <p:graphicFrame>
        <p:nvGraphicFramePr>
          <p:cNvPr id="13315" name="Object 33"/>
          <p:cNvGraphicFramePr>
            <a:graphicFrameLocks noChangeAspect="1"/>
          </p:cNvGraphicFramePr>
          <p:nvPr/>
        </p:nvGraphicFramePr>
        <p:xfrm>
          <a:off x="1968500" y="1836738"/>
          <a:ext cx="3159125" cy="1498600"/>
        </p:xfrm>
        <a:graphic>
          <a:graphicData uri="http://schemas.openxmlformats.org/presentationml/2006/ole">
            <p:oleObj spid="_x0000_s13315" name="Equation" r:id="rId4" imgW="1498320" imgH="711000" progId="Equation.DSMT4">
              <p:embed/>
            </p:oleObj>
          </a:graphicData>
        </a:graphic>
      </p:graphicFrame>
      <p:sp>
        <p:nvSpPr>
          <p:cNvPr id="13327" name="Text Box 35"/>
          <p:cNvSpPr txBox="1">
            <a:spLocks noChangeArrowheads="1"/>
          </p:cNvSpPr>
          <p:nvPr/>
        </p:nvSpPr>
        <p:spPr bwMode="auto">
          <a:xfrm>
            <a:off x="5681663" y="2195513"/>
            <a:ext cx="3221037" cy="9239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b="0" dirty="0">
                <a:solidFill>
                  <a:srgbClr val="0000FF"/>
                </a:solidFill>
              </a:rPr>
              <a:t>We assume that the two edge voltages are approximately the same in magnitude.</a:t>
            </a:r>
          </a:p>
        </p:txBody>
      </p:sp>
      <p:graphicFrame>
        <p:nvGraphicFramePr>
          <p:cNvPr id="13316" name="Object 37"/>
          <p:cNvGraphicFramePr>
            <a:graphicFrameLocks noChangeAspect="1"/>
          </p:cNvGraphicFramePr>
          <p:nvPr/>
        </p:nvGraphicFramePr>
        <p:xfrm>
          <a:off x="1460500" y="4545013"/>
          <a:ext cx="2384425" cy="800100"/>
        </p:xfrm>
        <a:graphic>
          <a:graphicData uri="http://schemas.openxmlformats.org/presentationml/2006/ole">
            <p:oleObj spid="_x0000_s13316" name="Equation" r:id="rId5" imgW="1295280" imgH="431640" progId="Equation.DSMT4">
              <p:embed/>
            </p:oleObj>
          </a:graphicData>
        </a:graphic>
      </p:graphicFrame>
      <p:graphicFrame>
        <p:nvGraphicFramePr>
          <p:cNvPr id="13317" name="Object 38"/>
          <p:cNvGraphicFramePr>
            <a:graphicFrameLocks noChangeAspect="1"/>
          </p:cNvGraphicFramePr>
          <p:nvPr/>
        </p:nvGraphicFramePr>
        <p:xfrm>
          <a:off x="5616575" y="4521200"/>
          <a:ext cx="1612900" cy="800100"/>
        </p:xfrm>
        <a:graphic>
          <a:graphicData uri="http://schemas.openxmlformats.org/presentationml/2006/ole">
            <p:oleObj spid="_x0000_s13317" name="Equation" r:id="rId6" imgW="876240" imgH="431640" progId="Equation.DSMT4">
              <p:embed/>
            </p:oleObj>
          </a:graphicData>
        </a:graphic>
      </p:graphicFrame>
      <p:graphicFrame>
        <p:nvGraphicFramePr>
          <p:cNvPr id="13318" name="Object 39"/>
          <p:cNvGraphicFramePr>
            <a:graphicFrameLocks noChangeAspect="1"/>
          </p:cNvGraphicFramePr>
          <p:nvPr/>
        </p:nvGraphicFramePr>
        <p:xfrm>
          <a:off x="3830638" y="5672138"/>
          <a:ext cx="2057400" cy="942975"/>
        </p:xfrm>
        <a:graphic>
          <a:graphicData uri="http://schemas.openxmlformats.org/presentationml/2006/ole">
            <p:oleObj spid="_x0000_s13318" name="Equation" r:id="rId7" imgW="1117440" imgH="507960" progId="Equation.DSMT4">
              <p:embed/>
            </p:oleObj>
          </a:graphicData>
        </a:graphic>
      </p:graphicFrame>
      <p:sp>
        <p:nvSpPr>
          <p:cNvPr id="13328" name="AutoShape 40"/>
          <p:cNvSpPr>
            <a:spLocks noChangeArrowheads="1"/>
          </p:cNvSpPr>
          <p:nvPr/>
        </p:nvSpPr>
        <p:spPr bwMode="auto">
          <a:xfrm>
            <a:off x="4379913" y="4781550"/>
            <a:ext cx="730250" cy="241300"/>
          </a:xfrm>
          <a:prstGeom prst="rightArrow">
            <a:avLst>
              <a:gd name="adj1" fmla="val 50000"/>
              <a:gd name="adj2" fmla="val 106481"/>
            </a:avLst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29" name="Rectangle 41"/>
          <p:cNvSpPr>
            <a:spLocks noChangeArrowheads="1"/>
          </p:cNvSpPr>
          <p:nvPr/>
        </p:nvSpPr>
        <p:spPr bwMode="auto">
          <a:xfrm>
            <a:off x="2727325" y="5657850"/>
            <a:ext cx="876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0" dirty="0">
                <a:solidFill>
                  <a:srgbClr val="0000FF"/>
                </a:solidFill>
              </a:rPr>
              <a:t>where</a:t>
            </a: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62B1B0C7-B93F-4B0A-943C-A406F589E929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7298" name="Rectangle 1026"/>
          <p:cNvSpPr>
            <a:spLocks noGrp="1" noChangeArrowheads="1"/>
          </p:cNvSpPr>
          <p:nvPr>
            <p:ph type="title" idx="4294967295"/>
          </p:nvPr>
        </p:nvSpPr>
        <p:spPr>
          <a:xfrm>
            <a:off x="600075" y="269875"/>
            <a:ext cx="8243888" cy="473075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Alternative (Edge Admittance) (cont.)</a:t>
            </a:r>
          </a:p>
        </p:txBody>
      </p:sp>
      <p:sp>
        <p:nvSpPr>
          <p:cNvPr id="14343" name="Rectangle 102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4344" name="Rectangle 102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4345" name="Rectangle 102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4346" name="Rectangle 103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4338" name="Object 1035"/>
          <p:cNvGraphicFramePr>
            <a:graphicFrameLocks noChangeAspect="1"/>
          </p:cNvGraphicFramePr>
          <p:nvPr/>
        </p:nvGraphicFramePr>
        <p:xfrm>
          <a:off x="2574925" y="1903413"/>
          <a:ext cx="3429000" cy="1884362"/>
        </p:xfrm>
        <a:graphic>
          <a:graphicData uri="http://schemas.openxmlformats.org/presentationml/2006/ole">
            <p:oleObj spid="_x0000_s14338" name="Equation" r:id="rId3" imgW="1714320" imgH="939600" progId="Equation.DSMT4">
              <p:embed/>
            </p:oleObj>
          </a:graphicData>
        </a:graphic>
      </p:graphicFrame>
      <p:graphicFrame>
        <p:nvGraphicFramePr>
          <p:cNvPr id="14339" name="Object 1040"/>
          <p:cNvGraphicFramePr>
            <a:graphicFrameLocks noChangeAspect="1"/>
          </p:cNvGraphicFramePr>
          <p:nvPr/>
        </p:nvGraphicFramePr>
        <p:xfrm>
          <a:off x="608013" y="4721225"/>
          <a:ext cx="2095500" cy="1039813"/>
        </p:xfrm>
        <a:graphic>
          <a:graphicData uri="http://schemas.openxmlformats.org/presentationml/2006/ole">
            <p:oleObj spid="_x0000_s14339" name="Equation" r:id="rId4" imgW="876240" imgH="431640" progId="Equation.DSMT4">
              <p:embed/>
            </p:oleObj>
          </a:graphicData>
        </a:graphic>
      </p:graphicFrame>
      <p:graphicFrame>
        <p:nvGraphicFramePr>
          <p:cNvPr id="14340" name="Object 1041"/>
          <p:cNvGraphicFramePr>
            <a:graphicFrameLocks noChangeAspect="1"/>
          </p:cNvGraphicFramePr>
          <p:nvPr/>
        </p:nvGraphicFramePr>
        <p:xfrm>
          <a:off x="3836988" y="4678363"/>
          <a:ext cx="4751387" cy="1058862"/>
        </p:xfrm>
        <a:graphic>
          <a:graphicData uri="http://schemas.openxmlformats.org/presentationml/2006/ole">
            <p:oleObj spid="_x0000_s14340" name="Equation" r:id="rId5" imgW="2171520" imgH="482400" progId="Equation.DSMT4">
              <p:embed/>
            </p:oleObj>
          </a:graphicData>
        </a:graphic>
      </p:graphicFrame>
      <p:sp>
        <p:nvSpPr>
          <p:cNvPr id="14347" name="AutoShape 1042"/>
          <p:cNvSpPr>
            <a:spLocks noChangeArrowheads="1"/>
          </p:cNvSpPr>
          <p:nvPr/>
        </p:nvSpPr>
        <p:spPr bwMode="auto">
          <a:xfrm>
            <a:off x="2981325" y="5057775"/>
            <a:ext cx="530225" cy="258763"/>
          </a:xfrm>
          <a:prstGeom prst="rightArrow">
            <a:avLst>
              <a:gd name="adj1" fmla="val 50000"/>
              <a:gd name="adj2" fmla="val 71367"/>
            </a:avLst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48" name="Rectangle 1043"/>
          <p:cNvSpPr>
            <a:spLocks noChangeArrowheads="1"/>
          </p:cNvSpPr>
          <p:nvPr/>
        </p:nvSpPr>
        <p:spPr bwMode="auto">
          <a:xfrm>
            <a:off x="930275" y="1212850"/>
            <a:ext cx="59388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0" dirty="0">
                <a:solidFill>
                  <a:srgbClr val="0000FF"/>
                </a:solidFill>
              </a:rPr>
              <a:t>The time-average stored electric energy is given by</a:t>
            </a:r>
          </a:p>
        </p:txBody>
      </p:sp>
      <p:sp>
        <p:nvSpPr>
          <p:cNvPr id="14349" name="Rectangle 1044"/>
          <p:cNvSpPr>
            <a:spLocks noChangeArrowheads="1"/>
          </p:cNvSpPr>
          <p:nvPr/>
        </p:nvSpPr>
        <p:spPr bwMode="auto">
          <a:xfrm>
            <a:off x="312738" y="3997325"/>
            <a:ext cx="19351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0">
                <a:solidFill>
                  <a:srgbClr val="0000FF"/>
                </a:solidFill>
              </a:rPr>
              <a:t>Hence we have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62B1B0C7-B93F-4B0A-943C-A406F589E929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217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17488"/>
            <a:ext cx="9144000" cy="473075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Alternative (Edge Admittance) (cont.)</a:t>
            </a:r>
          </a:p>
        </p:txBody>
      </p:sp>
      <p:sp>
        <p:nvSpPr>
          <p:cNvPr id="1536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5367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5368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5369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5362" name="Object 13"/>
          <p:cNvGraphicFramePr>
            <a:graphicFrameLocks noChangeAspect="1"/>
          </p:cNvGraphicFramePr>
          <p:nvPr/>
        </p:nvGraphicFramePr>
        <p:xfrm>
          <a:off x="690563" y="2669653"/>
          <a:ext cx="7234237" cy="1067321"/>
        </p:xfrm>
        <a:graphic>
          <a:graphicData uri="http://schemas.openxmlformats.org/presentationml/2006/ole">
            <p:oleObj spid="_x0000_s15362" name="Equation" r:id="rId3" imgW="3416040" imgH="507960" progId="Equation.DSMT4">
              <p:embed/>
            </p:oleObj>
          </a:graphicData>
        </a:graphic>
      </p:graphicFrame>
      <p:graphicFrame>
        <p:nvGraphicFramePr>
          <p:cNvPr id="15363" name="Object 14"/>
          <p:cNvGraphicFramePr>
            <a:graphicFrameLocks noChangeAspect="1"/>
          </p:cNvGraphicFramePr>
          <p:nvPr/>
        </p:nvGraphicFramePr>
        <p:xfrm>
          <a:off x="1379538" y="4987100"/>
          <a:ext cx="5859462" cy="1053337"/>
        </p:xfrm>
        <a:graphic>
          <a:graphicData uri="http://schemas.openxmlformats.org/presentationml/2006/ole">
            <p:oleObj spid="_x0000_s15363" name="Equation" r:id="rId4" imgW="2806560" imgH="507960" progId="Equation.DSMT4">
              <p:embed/>
            </p:oleObj>
          </a:graphicData>
        </a:graphic>
      </p:graphicFrame>
      <p:sp>
        <p:nvSpPr>
          <p:cNvPr id="15370" name="Rectangle 15"/>
          <p:cNvSpPr>
            <a:spLocks noChangeArrowheads="1"/>
          </p:cNvSpPr>
          <p:nvPr/>
        </p:nvSpPr>
        <p:spPr bwMode="auto">
          <a:xfrm>
            <a:off x="498475" y="2008188"/>
            <a:ext cx="239200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0" dirty="0" smtClean="0">
                <a:solidFill>
                  <a:srgbClr val="0000FF"/>
                </a:solidFill>
              </a:rPr>
              <a:t>Therefore, </a:t>
            </a:r>
            <a:r>
              <a:rPr lang="en-US" sz="2000" b="0" dirty="0">
                <a:solidFill>
                  <a:srgbClr val="0000FF"/>
                </a:solidFill>
              </a:rPr>
              <a:t>we have</a:t>
            </a:r>
          </a:p>
        </p:txBody>
      </p:sp>
      <p:sp>
        <p:nvSpPr>
          <p:cNvPr id="15371" name="Rectangle 16"/>
          <p:cNvSpPr>
            <a:spLocks noChangeArrowheads="1"/>
          </p:cNvSpPr>
          <p:nvPr/>
        </p:nvSpPr>
        <p:spPr bwMode="auto">
          <a:xfrm>
            <a:off x="425450" y="1081088"/>
            <a:ext cx="84661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0" dirty="0">
                <a:solidFill>
                  <a:srgbClr val="0000FF"/>
                </a:solidFill>
              </a:rPr>
              <a:t>The field inside the patch is approximately described by a </a:t>
            </a:r>
            <a:r>
              <a:rPr lang="en-US" sz="2000" b="0" dirty="0">
                <a:solidFill>
                  <a:srgbClr val="FF3300"/>
                </a:solidFill>
              </a:rPr>
              <a:t>cosine function</a:t>
            </a:r>
            <a:r>
              <a:rPr lang="en-US" sz="2000" b="0" dirty="0">
                <a:solidFill>
                  <a:srgbClr val="0000FF"/>
                </a:solidFill>
              </a:rPr>
              <a:t>.</a:t>
            </a:r>
          </a:p>
        </p:txBody>
      </p:sp>
      <p:sp>
        <p:nvSpPr>
          <p:cNvPr id="15372" name="Rectangle 17"/>
          <p:cNvSpPr>
            <a:spLocks noChangeArrowheads="1"/>
          </p:cNvSpPr>
          <p:nvPr/>
        </p:nvSpPr>
        <p:spPr bwMode="auto">
          <a:xfrm>
            <a:off x="354013" y="4387850"/>
            <a:ext cx="37830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0">
                <a:solidFill>
                  <a:srgbClr val="0000FF"/>
                </a:solidFill>
              </a:rPr>
              <a:t>Evaluating the integral, we have</a:t>
            </a: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62B1B0C7-B93F-4B0A-943C-A406F589E929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1362075" y="6315075"/>
            <a:ext cx="59426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The radiated power is now in terms of the edge field.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0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84163"/>
            <a:ext cx="8732838" cy="473075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Alternative (Edge Admittance) (cont.)</a:t>
            </a:r>
          </a:p>
        </p:txBody>
      </p:sp>
      <p:sp>
        <p:nvSpPr>
          <p:cNvPr id="16391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639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639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639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6386" name="Object 11"/>
          <p:cNvGraphicFramePr>
            <a:graphicFrameLocks noChangeAspect="1"/>
          </p:cNvGraphicFramePr>
          <p:nvPr/>
        </p:nvGraphicFramePr>
        <p:xfrm>
          <a:off x="1849438" y="5302250"/>
          <a:ext cx="4832350" cy="1012825"/>
        </p:xfrm>
        <a:graphic>
          <a:graphicData uri="http://schemas.openxmlformats.org/presentationml/2006/ole">
            <p:oleObj spid="_x0000_s16386" name="Equation" r:id="rId3" imgW="2412720" imgH="507960" progId="Equation.DSMT4">
              <p:embed/>
            </p:oleObj>
          </a:graphicData>
        </a:graphic>
      </p:graphicFrame>
      <p:graphicFrame>
        <p:nvGraphicFramePr>
          <p:cNvPr id="16387" name="Object 13"/>
          <p:cNvGraphicFramePr>
            <a:graphicFrameLocks noChangeAspect="1"/>
          </p:cNvGraphicFramePr>
          <p:nvPr/>
        </p:nvGraphicFramePr>
        <p:xfrm>
          <a:off x="1417638" y="2851150"/>
          <a:ext cx="6202362" cy="1125538"/>
        </p:xfrm>
        <a:graphic>
          <a:graphicData uri="http://schemas.openxmlformats.org/presentationml/2006/ole">
            <p:oleObj spid="_x0000_s16387" name="Equation" r:id="rId4" imgW="2781000" imgH="507960" progId="Equation.DSMT4">
              <p:embed/>
            </p:oleObj>
          </a:graphicData>
        </a:graphic>
      </p:graphicFrame>
      <p:graphicFrame>
        <p:nvGraphicFramePr>
          <p:cNvPr id="16388" name="Object 14"/>
          <p:cNvGraphicFramePr>
            <a:graphicFrameLocks noChangeAspect="1"/>
          </p:cNvGraphicFramePr>
          <p:nvPr/>
        </p:nvGraphicFramePr>
        <p:xfrm>
          <a:off x="3159125" y="2087563"/>
          <a:ext cx="2811463" cy="588962"/>
        </p:xfrm>
        <a:graphic>
          <a:graphicData uri="http://schemas.openxmlformats.org/presentationml/2006/ole">
            <p:oleObj spid="_x0000_s16388" name="Equation" r:id="rId5" imgW="1333440" imgH="279360" progId="Equation.DSMT4">
              <p:embed/>
            </p:oleObj>
          </a:graphicData>
        </a:graphic>
      </p:graphicFrame>
      <p:sp>
        <p:nvSpPr>
          <p:cNvPr id="16395" name="Rectangle 15"/>
          <p:cNvSpPr>
            <a:spLocks noChangeArrowheads="1"/>
          </p:cNvSpPr>
          <p:nvPr/>
        </p:nvSpPr>
        <p:spPr bwMode="auto">
          <a:xfrm>
            <a:off x="328613" y="1374775"/>
            <a:ext cx="7162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0">
                <a:solidFill>
                  <a:srgbClr val="0000FF"/>
                </a:solidFill>
              </a:rPr>
              <a:t>We then equate these two expressions for the radiated power:</a:t>
            </a:r>
          </a:p>
        </p:txBody>
      </p:sp>
      <p:sp>
        <p:nvSpPr>
          <p:cNvPr id="16396" name="Rectangle 16"/>
          <p:cNvSpPr>
            <a:spLocks noChangeArrowheads="1"/>
          </p:cNvSpPr>
          <p:nvPr/>
        </p:nvSpPr>
        <p:spPr bwMode="auto">
          <a:xfrm>
            <a:off x="255588" y="4668838"/>
            <a:ext cx="44989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0">
                <a:solidFill>
                  <a:srgbClr val="0000FF"/>
                </a:solidFill>
              </a:rPr>
              <a:t>The result for the edge conductance is</a:t>
            </a: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62B1B0C7-B93F-4B0A-943C-A406F589E929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8322" name="Rectangle 1026"/>
          <p:cNvSpPr>
            <a:spLocks noGrp="1" noChangeArrowheads="1"/>
          </p:cNvSpPr>
          <p:nvPr>
            <p:ph type="title" idx="4294967295"/>
          </p:nvPr>
        </p:nvSpPr>
        <p:spPr>
          <a:xfrm>
            <a:off x="158750" y="284163"/>
            <a:ext cx="8985250" cy="473075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Alternative (Edge Admittance) (cont.)</a:t>
            </a:r>
          </a:p>
        </p:txBody>
      </p:sp>
      <p:sp>
        <p:nvSpPr>
          <p:cNvPr id="17414" name="Rectangle 102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7415" name="Rectangle 102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7416" name="Rectangle 102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7417" name="Rectangle 103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7410" name="Object 1031"/>
          <p:cNvGraphicFramePr>
            <a:graphicFrameLocks noChangeAspect="1"/>
          </p:cNvGraphicFramePr>
          <p:nvPr/>
        </p:nvGraphicFramePr>
        <p:xfrm>
          <a:off x="1433513" y="3963988"/>
          <a:ext cx="5957887" cy="1174639"/>
        </p:xfrm>
        <a:graphic>
          <a:graphicData uri="http://schemas.openxmlformats.org/presentationml/2006/ole">
            <p:oleObj spid="_x0000_s17410" name="Equation" r:id="rId3" imgW="2565360" imgH="507960" progId="Equation.DSMT4">
              <p:embed/>
            </p:oleObj>
          </a:graphicData>
        </a:graphic>
      </p:graphicFrame>
      <p:graphicFrame>
        <p:nvGraphicFramePr>
          <p:cNvPr id="17411" name="Object 1033"/>
          <p:cNvGraphicFramePr>
            <a:graphicFrameLocks noChangeAspect="1"/>
          </p:cNvGraphicFramePr>
          <p:nvPr/>
        </p:nvGraphicFramePr>
        <p:xfrm>
          <a:off x="2624138" y="1541463"/>
          <a:ext cx="1739900" cy="481012"/>
        </p:xfrm>
        <a:graphic>
          <a:graphicData uri="http://schemas.openxmlformats.org/presentationml/2006/ole">
            <p:oleObj spid="_x0000_s17411" name="Equation" r:id="rId4" imgW="825480" imgH="228600" progId="Equation.DSMT4">
              <p:embed/>
            </p:oleObj>
          </a:graphicData>
        </a:graphic>
      </p:graphicFrame>
      <p:sp>
        <p:nvSpPr>
          <p:cNvPr id="17418" name="Rectangle 1034"/>
          <p:cNvSpPr>
            <a:spLocks noChangeArrowheads="1"/>
          </p:cNvSpPr>
          <p:nvPr/>
        </p:nvSpPr>
        <p:spPr bwMode="auto">
          <a:xfrm>
            <a:off x="1654175" y="1573213"/>
            <a:ext cx="8350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0">
                <a:solidFill>
                  <a:srgbClr val="0000FF"/>
                </a:solidFill>
              </a:rPr>
              <a:t>Using</a:t>
            </a:r>
          </a:p>
        </p:txBody>
      </p:sp>
      <p:sp>
        <p:nvSpPr>
          <p:cNvPr id="17419" name="Rectangle 1035"/>
          <p:cNvSpPr>
            <a:spLocks noChangeArrowheads="1"/>
          </p:cNvSpPr>
          <p:nvPr/>
        </p:nvSpPr>
        <p:spPr bwMode="auto">
          <a:xfrm>
            <a:off x="441325" y="3038475"/>
            <a:ext cx="49498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0">
                <a:solidFill>
                  <a:srgbClr val="0000FF"/>
                </a:solidFill>
              </a:rPr>
              <a:t>the final result for the edge conductance is</a:t>
            </a: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62B1B0C7-B93F-4B0A-943C-A406F589E929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0931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2678113" y="403225"/>
            <a:ext cx="3432175" cy="473075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Overview</a:t>
            </a:r>
          </a:p>
        </p:txBody>
      </p:sp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253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253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2535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2536" name="Text Box 135"/>
          <p:cNvSpPr txBox="1">
            <a:spLocks noChangeArrowheads="1"/>
          </p:cNvSpPr>
          <p:nvPr/>
        </p:nvSpPr>
        <p:spPr bwMode="auto">
          <a:xfrm>
            <a:off x="411163" y="1441450"/>
            <a:ext cx="82486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0">
                <a:solidFill>
                  <a:srgbClr val="0000FF"/>
                </a:solidFill>
              </a:rPr>
              <a:t>In this set of notes we investigate the </a:t>
            </a:r>
            <a:r>
              <a:rPr lang="en-US" sz="2000" b="0">
                <a:solidFill>
                  <a:srgbClr val="FF3300"/>
                </a:solidFill>
              </a:rPr>
              <a:t>transmission line (TL) model</a:t>
            </a:r>
            <a:r>
              <a:rPr lang="en-US" sz="2000" b="0">
                <a:solidFill>
                  <a:srgbClr val="0000FF"/>
                </a:solidFill>
              </a:rPr>
              <a:t> for the input impedance of a rectangular patch antenna.</a:t>
            </a:r>
          </a:p>
        </p:txBody>
      </p:sp>
      <p:sp>
        <p:nvSpPr>
          <p:cNvPr id="22537" name="Text Box 136"/>
          <p:cNvSpPr txBox="1">
            <a:spLocks noChangeArrowheads="1"/>
          </p:cNvSpPr>
          <p:nvPr/>
        </p:nvSpPr>
        <p:spPr bwMode="auto">
          <a:xfrm>
            <a:off x="576263" y="2879725"/>
            <a:ext cx="7772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0">
                <a:solidFill>
                  <a:srgbClr val="0000FF"/>
                </a:solidFill>
              </a:rPr>
              <a:t>Assumption: The patch is operating in the usual (1,0) mode: the patch acts as a wide microstrip line of width </a:t>
            </a:r>
            <a:r>
              <a:rPr lang="en-US" sz="2400" b="0" i="1">
                <a:solidFill>
                  <a:srgbClr val="0000FF"/>
                </a:solidFill>
                <a:latin typeface="Times New Roman" pitchFamily="18" charset="0"/>
              </a:rPr>
              <a:t>W</a:t>
            </a:r>
            <a:r>
              <a:rPr lang="en-US" sz="2000" b="0">
                <a:solidFill>
                  <a:srgbClr val="0000FF"/>
                </a:solidFill>
              </a:rPr>
              <a:t>.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62B1B0C7-B93F-4B0A-943C-A406F589E929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7" name="Rectangle 11"/>
          <p:cNvSpPr>
            <a:spLocks noChangeArrowheads="1"/>
          </p:cNvSpPr>
          <p:nvPr/>
        </p:nvSpPr>
        <p:spPr bwMode="auto">
          <a:xfrm>
            <a:off x="622238" y="3907909"/>
            <a:ext cx="7315200" cy="1512887"/>
          </a:xfrm>
          <a:prstGeom prst="rect">
            <a:avLst/>
          </a:prstGeom>
          <a:solidFill>
            <a:srgbClr val="00FFFF"/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64227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158750" y="230188"/>
            <a:ext cx="8797925" cy="473075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Alternative (Edge Admittance) (cont.)</a:t>
            </a:r>
          </a:p>
        </p:txBody>
      </p:sp>
      <p:sp>
        <p:nvSpPr>
          <p:cNvPr id="1844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8441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844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8443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8434" name="Object 0"/>
          <p:cNvGraphicFramePr>
            <a:graphicFrameLocks noChangeAspect="1"/>
          </p:cNvGraphicFramePr>
          <p:nvPr/>
        </p:nvGraphicFramePr>
        <p:xfrm>
          <a:off x="642938" y="1423988"/>
          <a:ext cx="6677025" cy="2314575"/>
        </p:xfrm>
        <a:graphic>
          <a:graphicData uri="http://schemas.openxmlformats.org/presentationml/2006/ole">
            <p:oleObj spid="_x0000_s18434" name="Equation" r:id="rId3" imgW="3657600" imgH="1269720" progId="Equation.DSMT4">
              <p:embed/>
            </p:oleObj>
          </a:graphicData>
        </a:graphic>
      </p:graphicFrame>
      <p:graphicFrame>
        <p:nvGraphicFramePr>
          <p:cNvPr id="18435" name="Object 1"/>
          <p:cNvGraphicFramePr>
            <a:graphicFrameLocks noChangeAspect="1"/>
          </p:cNvGraphicFramePr>
          <p:nvPr/>
        </p:nvGraphicFramePr>
        <p:xfrm>
          <a:off x="901638" y="4219059"/>
          <a:ext cx="3914775" cy="906462"/>
        </p:xfrm>
        <a:graphic>
          <a:graphicData uri="http://schemas.openxmlformats.org/presentationml/2006/ole">
            <p:oleObj spid="_x0000_s18435" name="Equation" r:id="rId4" imgW="2095200" imgH="482400" progId="Equation.DSMT4">
              <p:embed/>
            </p:oleObj>
          </a:graphicData>
        </a:graphic>
      </p:graphicFrame>
      <p:sp>
        <p:nvSpPr>
          <p:cNvPr id="18444" name="Rectangle 12"/>
          <p:cNvSpPr>
            <a:spLocks noChangeArrowheads="1"/>
          </p:cNvSpPr>
          <p:nvPr/>
        </p:nvSpPr>
        <p:spPr bwMode="auto">
          <a:xfrm>
            <a:off x="301625" y="939800"/>
            <a:ext cx="28098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0">
                <a:solidFill>
                  <a:srgbClr val="0000FF"/>
                </a:solidFill>
              </a:rPr>
              <a:t>The input impedance is</a:t>
            </a:r>
          </a:p>
        </p:txBody>
      </p:sp>
      <p:graphicFrame>
        <p:nvGraphicFramePr>
          <p:cNvPr id="18436" name="Object 2"/>
          <p:cNvGraphicFramePr>
            <a:graphicFrameLocks noChangeAspect="1"/>
          </p:cNvGraphicFramePr>
          <p:nvPr/>
        </p:nvGraphicFramePr>
        <p:xfrm>
          <a:off x="5158612" y="4164650"/>
          <a:ext cx="2217737" cy="1127125"/>
        </p:xfrm>
        <a:graphic>
          <a:graphicData uri="http://schemas.openxmlformats.org/presentationml/2006/ole">
            <p:oleObj spid="_x0000_s18436" name="Equation" r:id="rId5" imgW="1143000" imgH="583920" progId="Equation.DSMT4">
              <p:embed/>
            </p:oleObj>
          </a:graphicData>
        </a:graphic>
      </p:graphicFrame>
      <p:sp>
        <p:nvSpPr>
          <p:cNvPr id="18445" name="TextBox 12"/>
          <p:cNvSpPr txBox="1">
            <a:spLocks noChangeArrowheads="1"/>
          </p:cNvSpPr>
          <p:nvPr/>
        </p:nvSpPr>
        <p:spPr bwMode="auto">
          <a:xfrm>
            <a:off x="485714" y="6350738"/>
            <a:ext cx="8208962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0" dirty="0"/>
              <a:t>Note: The effective permittivity accounts for only material losses (not radiation).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62B1B0C7-B93F-4B0A-943C-A406F589E929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  <p:graphicFrame>
        <p:nvGraphicFramePr>
          <p:cNvPr id="2" name="Object 36"/>
          <p:cNvGraphicFramePr>
            <a:graphicFrameLocks noChangeAspect="1"/>
          </p:cNvGraphicFramePr>
          <p:nvPr/>
        </p:nvGraphicFramePr>
        <p:xfrm>
          <a:off x="3558207" y="5519391"/>
          <a:ext cx="1666936" cy="781376"/>
        </p:xfrm>
        <a:graphic>
          <a:graphicData uri="http://schemas.openxmlformats.org/presentationml/2006/ole">
            <p:oleObj spid="_x0000_s18437" name="Equation" r:id="rId6" imgW="914400" imgH="4316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627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20700" y="223838"/>
            <a:ext cx="7832725" cy="1268412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Another Alternative </a:t>
            </a:r>
            <a:br>
              <a:rPr lang="en-US" sz="3600" b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sz="3600" b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(Edge Admittance Network)</a:t>
            </a:r>
          </a:p>
        </p:txBody>
      </p:sp>
      <p:sp>
        <p:nvSpPr>
          <p:cNvPr id="19467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46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46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47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471" name="Line 8"/>
          <p:cNvSpPr>
            <a:spLocks noChangeShapeType="1"/>
          </p:cNvSpPr>
          <p:nvPr/>
        </p:nvSpPr>
        <p:spPr bwMode="auto">
          <a:xfrm>
            <a:off x="1293813" y="4000500"/>
            <a:ext cx="602456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72" name="Line 9"/>
          <p:cNvSpPr>
            <a:spLocks noChangeShapeType="1"/>
          </p:cNvSpPr>
          <p:nvPr/>
        </p:nvSpPr>
        <p:spPr bwMode="auto">
          <a:xfrm flipV="1">
            <a:off x="1331913" y="3151188"/>
            <a:ext cx="5995987" cy="15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73" name="Oval 11"/>
          <p:cNvSpPr>
            <a:spLocks noChangeArrowheads="1"/>
          </p:cNvSpPr>
          <p:nvPr/>
        </p:nvSpPr>
        <p:spPr bwMode="auto">
          <a:xfrm>
            <a:off x="1223963" y="3079750"/>
            <a:ext cx="88900" cy="104775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74" name="Oval 12"/>
          <p:cNvSpPr>
            <a:spLocks noChangeArrowheads="1"/>
          </p:cNvSpPr>
          <p:nvPr/>
        </p:nvSpPr>
        <p:spPr bwMode="auto">
          <a:xfrm>
            <a:off x="7332663" y="3940175"/>
            <a:ext cx="88900" cy="104775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75" name="Oval 13"/>
          <p:cNvSpPr>
            <a:spLocks noChangeArrowheads="1"/>
          </p:cNvSpPr>
          <p:nvPr/>
        </p:nvSpPr>
        <p:spPr bwMode="auto">
          <a:xfrm>
            <a:off x="7329488" y="3108325"/>
            <a:ext cx="88900" cy="104775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76" name="Oval 14"/>
          <p:cNvSpPr>
            <a:spLocks noChangeArrowheads="1"/>
          </p:cNvSpPr>
          <p:nvPr/>
        </p:nvSpPr>
        <p:spPr bwMode="auto">
          <a:xfrm>
            <a:off x="1204913" y="3949700"/>
            <a:ext cx="88900" cy="104775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77" name="Line 15"/>
          <p:cNvSpPr>
            <a:spLocks noChangeShapeType="1"/>
          </p:cNvSpPr>
          <p:nvPr/>
        </p:nvSpPr>
        <p:spPr bwMode="auto">
          <a:xfrm flipH="1">
            <a:off x="2111375" y="3157538"/>
            <a:ext cx="652463" cy="10112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19458" name="Object 0"/>
          <p:cNvGraphicFramePr>
            <a:graphicFrameLocks noChangeAspect="1"/>
          </p:cNvGraphicFramePr>
          <p:nvPr/>
        </p:nvGraphicFramePr>
        <p:xfrm>
          <a:off x="327025" y="2667000"/>
          <a:ext cx="728663" cy="360363"/>
        </p:xfrm>
        <a:graphic>
          <a:graphicData uri="http://schemas.openxmlformats.org/presentationml/2006/ole">
            <p:oleObj spid="_x0000_s19458" name="Equation" r:id="rId3" imgW="355320" imgH="177480" progId="Equation.DSMT4">
              <p:embed/>
            </p:oleObj>
          </a:graphicData>
        </a:graphic>
      </p:graphicFrame>
      <p:graphicFrame>
        <p:nvGraphicFramePr>
          <p:cNvPr id="19459" name="Object 1"/>
          <p:cNvGraphicFramePr>
            <a:graphicFrameLocks noChangeAspect="1"/>
          </p:cNvGraphicFramePr>
          <p:nvPr/>
        </p:nvGraphicFramePr>
        <p:xfrm>
          <a:off x="7581900" y="2627313"/>
          <a:ext cx="831850" cy="465137"/>
        </p:xfrm>
        <a:graphic>
          <a:graphicData uri="http://schemas.openxmlformats.org/presentationml/2006/ole">
            <p:oleObj spid="_x0000_s19459" name="Equation" r:id="rId4" imgW="406080" imgH="228600" progId="Equation.DSMT4">
              <p:embed/>
            </p:oleObj>
          </a:graphicData>
        </a:graphic>
      </p:graphicFrame>
      <p:graphicFrame>
        <p:nvGraphicFramePr>
          <p:cNvPr id="19460" name="Object 2"/>
          <p:cNvGraphicFramePr>
            <a:graphicFrameLocks noChangeAspect="1"/>
          </p:cNvGraphicFramePr>
          <p:nvPr/>
        </p:nvGraphicFramePr>
        <p:xfrm>
          <a:off x="1271588" y="4149725"/>
          <a:ext cx="392112" cy="490538"/>
        </p:xfrm>
        <a:graphic>
          <a:graphicData uri="http://schemas.openxmlformats.org/presentationml/2006/ole">
            <p:oleObj spid="_x0000_s19460" name="Equation" r:id="rId5" imgW="190440" imgH="241200" progId="Equation.DSMT4">
              <p:embed/>
            </p:oleObj>
          </a:graphicData>
        </a:graphic>
      </p:graphicFrame>
      <p:sp>
        <p:nvSpPr>
          <p:cNvPr id="19478" name="Line 19"/>
          <p:cNvSpPr>
            <a:spLocks noChangeShapeType="1"/>
          </p:cNvSpPr>
          <p:nvPr/>
        </p:nvSpPr>
        <p:spPr bwMode="auto">
          <a:xfrm flipH="1">
            <a:off x="1573213" y="3990975"/>
            <a:ext cx="1117600" cy="17335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79" name="Freeform 20"/>
          <p:cNvSpPr>
            <a:spLocks/>
          </p:cNvSpPr>
          <p:nvPr/>
        </p:nvSpPr>
        <p:spPr bwMode="auto">
          <a:xfrm rot="-3245817">
            <a:off x="1681956" y="4306094"/>
            <a:ext cx="623888" cy="254000"/>
          </a:xfrm>
          <a:custGeom>
            <a:avLst/>
            <a:gdLst>
              <a:gd name="T0" fmla="*/ 0 w 616"/>
              <a:gd name="T1" fmla="*/ 62753 h 340"/>
              <a:gd name="T2" fmla="*/ 63807 w 616"/>
              <a:gd name="T3" fmla="*/ 26147 h 340"/>
              <a:gd name="T4" fmla="*/ 162049 w 616"/>
              <a:gd name="T5" fmla="*/ 198718 h 340"/>
              <a:gd name="T6" fmla="*/ 77986 w 616"/>
              <a:gd name="T7" fmla="*/ 213659 h 340"/>
              <a:gd name="T8" fmla="*/ 188382 w 616"/>
              <a:gd name="T9" fmla="*/ 18676 h 340"/>
              <a:gd name="T10" fmla="*/ 286624 w 616"/>
              <a:gd name="T11" fmla="*/ 209176 h 340"/>
              <a:gd name="T12" fmla="*/ 198510 w 616"/>
              <a:gd name="T13" fmla="*/ 216647 h 340"/>
              <a:gd name="T14" fmla="*/ 309918 w 616"/>
              <a:gd name="T15" fmla="*/ 17182 h 340"/>
              <a:gd name="T16" fmla="*/ 431455 w 616"/>
              <a:gd name="T17" fmla="*/ 197224 h 340"/>
              <a:gd name="T18" fmla="*/ 340303 w 616"/>
              <a:gd name="T19" fmla="*/ 219635 h 340"/>
              <a:gd name="T20" fmla="*/ 424365 w 616"/>
              <a:gd name="T21" fmla="*/ 24653 h 340"/>
              <a:gd name="T22" fmla="*/ 569197 w 616"/>
              <a:gd name="T23" fmla="*/ 197224 h 340"/>
              <a:gd name="T24" fmla="*/ 464878 w 616"/>
              <a:gd name="T25" fmla="*/ 225612 h 340"/>
              <a:gd name="T26" fmla="*/ 562107 w 616"/>
              <a:gd name="T27" fmla="*/ 26147 h 340"/>
              <a:gd name="T28" fmla="*/ 623888 w 616"/>
              <a:gd name="T29" fmla="*/ 69476 h 340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616"/>
              <a:gd name="T46" fmla="*/ 0 h 340"/>
              <a:gd name="T47" fmla="*/ 616 w 616"/>
              <a:gd name="T48" fmla="*/ 340 h 340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616" h="340">
                <a:moveTo>
                  <a:pt x="0" y="84"/>
                </a:moveTo>
                <a:cubicBezTo>
                  <a:pt x="18" y="44"/>
                  <a:pt x="37" y="5"/>
                  <a:pt x="63" y="35"/>
                </a:cubicBezTo>
                <a:cubicBezTo>
                  <a:pt x="90" y="66"/>
                  <a:pt x="158" y="224"/>
                  <a:pt x="160" y="266"/>
                </a:cubicBezTo>
                <a:cubicBezTo>
                  <a:pt x="162" y="307"/>
                  <a:pt x="72" y="326"/>
                  <a:pt x="77" y="286"/>
                </a:cubicBezTo>
                <a:cubicBezTo>
                  <a:pt x="81" y="246"/>
                  <a:pt x="152" y="26"/>
                  <a:pt x="186" y="25"/>
                </a:cubicBezTo>
                <a:cubicBezTo>
                  <a:pt x="221" y="24"/>
                  <a:pt x="281" y="235"/>
                  <a:pt x="283" y="280"/>
                </a:cubicBezTo>
                <a:cubicBezTo>
                  <a:pt x="284" y="324"/>
                  <a:pt x="193" y="332"/>
                  <a:pt x="196" y="290"/>
                </a:cubicBezTo>
                <a:cubicBezTo>
                  <a:pt x="200" y="247"/>
                  <a:pt x="268" y="27"/>
                  <a:pt x="306" y="23"/>
                </a:cubicBezTo>
                <a:cubicBezTo>
                  <a:pt x="344" y="19"/>
                  <a:pt x="421" y="218"/>
                  <a:pt x="426" y="264"/>
                </a:cubicBezTo>
                <a:cubicBezTo>
                  <a:pt x="431" y="309"/>
                  <a:pt x="337" y="332"/>
                  <a:pt x="336" y="294"/>
                </a:cubicBezTo>
                <a:cubicBezTo>
                  <a:pt x="335" y="255"/>
                  <a:pt x="381" y="38"/>
                  <a:pt x="419" y="33"/>
                </a:cubicBezTo>
                <a:cubicBezTo>
                  <a:pt x="457" y="28"/>
                  <a:pt x="555" y="219"/>
                  <a:pt x="562" y="264"/>
                </a:cubicBezTo>
                <a:cubicBezTo>
                  <a:pt x="569" y="308"/>
                  <a:pt x="460" y="340"/>
                  <a:pt x="459" y="302"/>
                </a:cubicBezTo>
                <a:cubicBezTo>
                  <a:pt x="458" y="264"/>
                  <a:pt x="529" y="70"/>
                  <a:pt x="555" y="35"/>
                </a:cubicBezTo>
                <a:cubicBezTo>
                  <a:pt x="581" y="0"/>
                  <a:pt x="603" y="81"/>
                  <a:pt x="616" y="93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80" name="Line 21"/>
          <p:cNvSpPr>
            <a:spLocks noChangeShapeType="1"/>
          </p:cNvSpPr>
          <p:nvPr/>
        </p:nvSpPr>
        <p:spPr bwMode="auto">
          <a:xfrm flipH="1">
            <a:off x="1492250" y="4641850"/>
            <a:ext cx="261938" cy="3508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81" name="Oval 22"/>
          <p:cNvSpPr>
            <a:spLocks noChangeArrowheads="1"/>
          </p:cNvSpPr>
          <p:nvPr/>
        </p:nvSpPr>
        <p:spPr bwMode="auto">
          <a:xfrm>
            <a:off x="1417638" y="4970463"/>
            <a:ext cx="88900" cy="104775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82" name="Oval 23"/>
          <p:cNvSpPr>
            <a:spLocks noChangeArrowheads="1"/>
          </p:cNvSpPr>
          <p:nvPr/>
        </p:nvSpPr>
        <p:spPr bwMode="auto">
          <a:xfrm>
            <a:off x="1476375" y="5707063"/>
            <a:ext cx="88900" cy="104775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83" name="Freeform 27"/>
          <p:cNvSpPr>
            <a:spLocks/>
          </p:cNvSpPr>
          <p:nvPr/>
        </p:nvSpPr>
        <p:spPr bwMode="auto">
          <a:xfrm rot="207675">
            <a:off x="1136650" y="3165475"/>
            <a:ext cx="260350" cy="785813"/>
          </a:xfrm>
          <a:custGeom>
            <a:avLst/>
            <a:gdLst>
              <a:gd name="T0" fmla="*/ 108550 w 307"/>
              <a:gd name="T1" fmla="*/ 0 h 1272"/>
              <a:gd name="T2" fmla="*/ 108550 w 307"/>
              <a:gd name="T3" fmla="*/ 138382 h 1272"/>
              <a:gd name="T4" fmla="*/ 0 w 307"/>
              <a:gd name="T5" fmla="*/ 198307 h 1272"/>
              <a:gd name="T6" fmla="*/ 241693 w 307"/>
              <a:gd name="T7" fmla="*/ 240315 h 1272"/>
              <a:gd name="T8" fmla="*/ 19505 w 307"/>
              <a:gd name="T9" fmla="*/ 314449 h 1272"/>
              <a:gd name="T10" fmla="*/ 241693 w 307"/>
              <a:gd name="T11" fmla="*/ 355840 h 1272"/>
              <a:gd name="T12" fmla="*/ 38162 w 307"/>
              <a:gd name="T13" fmla="*/ 434298 h 1272"/>
              <a:gd name="T14" fmla="*/ 260350 w 307"/>
              <a:gd name="T15" fmla="*/ 462098 h 1272"/>
              <a:gd name="T16" fmla="*/ 44946 w 307"/>
              <a:gd name="T17" fmla="*/ 554146 h 1272"/>
              <a:gd name="T18" fmla="*/ 260350 w 307"/>
              <a:gd name="T19" fmla="*/ 614689 h 1272"/>
              <a:gd name="T20" fmla="*/ 133991 w 307"/>
              <a:gd name="T21" fmla="*/ 670289 h 1272"/>
              <a:gd name="T22" fmla="*/ 139928 w 307"/>
              <a:gd name="T23" fmla="*/ 785813 h 1272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307"/>
              <a:gd name="T37" fmla="*/ 0 h 1272"/>
              <a:gd name="T38" fmla="*/ 307 w 307"/>
              <a:gd name="T39" fmla="*/ 1272 h 1272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307" h="1272">
                <a:moveTo>
                  <a:pt x="128" y="0"/>
                </a:moveTo>
                <a:lnTo>
                  <a:pt x="128" y="224"/>
                </a:lnTo>
                <a:lnTo>
                  <a:pt x="0" y="321"/>
                </a:lnTo>
                <a:lnTo>
                  <a:pt x="285" y="389"/>
                </a:lnTo>
                <a:lnTo>
                  <a:pt x="23" y="509"/>
                </a:lnTo>
                <a:lnTo>
                  <a:pt x="285" y="576"/>
                </a:lnTo>
                <a:lnTo>
                  <a:pt x="45" y="703"/>
                </a:lnTo>
                <a:lnTo>
                  <a:pt x="307" y="748"/>
                </a:lnTo>
                <a:lnTo>
                  <a:pt x="53" y="897"/>
                </a:lnTo>
                <a:lnTo>
                  <a:pt x="307" y="995"/>
                </a:lnTo>
                <a:lnTo>
                  <a:pt x="158" y="1085"/>
                </a:lnTo>
                <a:lnTo>
                  <a:pt x="165" y="1272"/>
                </a:ln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84" name="Freeform 28"/>
          <p:cNvSpPr>
            <a:spLocks/>
          </p:cNvSpPr>
          <p:nvPr/>
        </p:nvSpPr>
        <p:spPr bwMode="auto">
          <a:xfrm rot="207675">
            <a:off x="7261225" y="3211513"/>
            <a:ext cx="260350" cy="723900"/>
          </a:xfrm>
          <a:custGeom>
            <a:avLst/>
            <a:gdLst>
              <a:gd name="T0" fmla="*/ 108550 w 307"/>
              <a:gd name="T1" fmla="*/ 0 h 1272"/>
              <a:gd name="T2" fmla="*/ 108550 w 307"/>
              <a:gd name="T3" fmla="*/ 127479 h 1272"/>
              <a:gd name="T4" fmla="*/ 0 w 307"/>
              <a:gd name="T5" fmla="*/ 182682 h 1272"/>
              <a:gd name="T6" fmla="*/ 241693 w 307"/>
              <a:gd name="T7" fmla="*/ 221381 h 1272"/>
              <a:gd name="T8" fmla="*/ 19505 w 307"/>
              <a:gd name="T9" fmla="*/ 289674 h 1272"/>
              <a:gd name="T10" fmla="*/ 241693 w 307"/>
              <a:gd name="T11" fmla="*/ 327804 h 1272"/>
              <a:gd name="T12" fmla="*/ 38162 w 307"/>
              <a:gd name="T13" fmla="*/ 400080 h 1272"/>
              <a:gd name="T14" fmla="*/ 260350 w 307"/>
              <a:gd name="T15" fmla="*/ 425690 h 1272"/>
              <a:gd name="T16" fmla="*/ 44946 w 307"/>
              <a:gd name="T17" fmla="*/ 510486 h 1272"/>
              <a:gd name="T18" fmla="*/ 260350 w 307"/>
              <a:gd name="T19" fmla="*/ 566258 h 1272"/>
              <a:gd name="T20" fmla="*/ 133991 w 307"/>
              <a:gd name="T21" fmla="*/ 617478 h 1272"/>
              <a:gd name="T22" fmla="*/ 139928 w 307"/>
              <a:gd name="T23" fmla="*/ 723900 h 1272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307"/>
              <a:gd name="T37" fmla="*/ 0 h 1272"/>
              <a:gd name="T38" fmla="*/ 307 w 307"/>
              <a:gd name="T39" fmla="*/ 1272 h 1272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307" h="1272">
                <a:moveTo>
                  <a:pt x="128" y="0"/>
                </a:moveTo>
                <a:lnTo>
                  <a:pt x="128" y="224"/>
                </a:lnTo>
                <a:lnTo>
                  <a:pt x="0" y="321"/>
                </a:lnTo>
                <a:lnTo>
                  <a:pt x="285" y="389"/>
                </a:lnTo>
                <a:lnTo>
                  <a:pt x="23" y="509"/>
                </a:lnTo>
                <a:lnTo>
                  <a:pt x="285" y="576"/>
                </a:lnTo>
                <a:lnTo>
                  <a:pt x="45" y="703"/>
                </a:lnTo>
                <a:lnTo>
                  <a:pt x="307" y="748"/>
                </a:lnTo>
                <a:lnTo>
                  <a:pt x="53" y="897"/>
                </a:lnTo>
                <a:lnTo>
                  <a:pt x="307" y="995"/>
                </a:lnTo>
                <a:lnTo>
                  <a:pt x="158" y="1085"/>
                </a:lnTo>
                <a:lnTo>
                  <a:pt x="165" y="1272"/>
                </a:ln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19461" name="Object 3"/>
          <p:cNvGraphicFramePr>
            <a:graphicFrameLocks noChangeAspect="1"/>
          </p:cNvGraphicFramePr>
          <p:nvPr/>
        </p:nvGraphicFramePr>
        <p:xfrm>
          <a:off x="7629525" y="3257550"/>
          <a:ext cx="773113" cy="565150"/>
        </p:xfrm>
        <a:graphic>
          <a:graphicData uri="http://schemas.openxmlformats.org/presentationml/2006/ole">
            <p:oleObj spid="_x0000_s19461" name="Equation" r:id="rId6" imgW="330120" imgH="241200" progId="Equation.DSMT4">
              <p:embed/>
            </p:oleObj>
          </a:graphicData>
        </a:graphic>
      </p:graphicFrame>
      <p:sp>
        <p:nvSpPr>
          <p:cNvPr id="19485" name="Line 52"/>
          <p:cNvSpPr>
            <a:spLocks noChangeShapeType="1"/>
          </p:cNvSpPr>
          <p:nvPr/>
        </p:nvSpPr>
        <p:spPr bwMode="auto">
          <a:xfrm>
            <a:off x="1257300" y="2306638"/>
            <a:ext cx="2587625" cy="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86" name="Line 53"/>
          <p:cNvSpPr>
            <a:spLocks noChangeShapeType="1"/>
          </p:cNvSpPr>
          <p:nvPr/>
        </p:nvSpPr>
        <p:spPr bwMode="auto">
          <a:xfrm>
            <a:off x="4664075" y="2281238"/>
            <a:ext cx="2717800" cy="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87" name="Rectangle 54"/>
          <p:cNvSpPr>
            <a:spLocks noChangeArrowheads="1"/>
          </p:cNvSpPr>
          <p:nvPr/>
        </p:nvSpPr>
        <p:spPr bwMode="auto">
          <a:xfrm>
            <a:off x="3832225" y="2127250"/>
            <a:ext cx="830263" cy="309563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9462" name="Object 4"/>
          <p:cNvGraphicFramePr>
            <a:graphicFrameLocks noChangeAspect="1"/>
          </p:cNvGraphicFramePr>
          <p:nvPr/>
        </p:nvGraphicFramePr>
        <p:xfrm>
          <a:off x="4087813" y="2427288"/>
          <a:ext cx="438150" cy="522287"/>
        </p:xfrm>
        <a:graphic>
          <a:graphicData uri="http://schemas.openxmlformats.org/presentationml/2006/ole">
            <p:oleObj spid="_x0000_s19462" name="Equation" r:id="rId7" imgW="190440" imgH="228600" progId="Equation.DSMT4">
              <p:embed/>
            </p:oleObj>
          </a:graphicData>
        </a:graphic>
      </p:graphicFrame>
      <p:sp>
        <p:nvSpPr>
          <p:cNvPr id="19488" name="Line 56"/>
          <p:cNvSpPr>
            <a:spLocks noChangeShapeType="1"/>
          </p:cNvSpPr>
          <p:nvPr/>
        </p:nvSpPr>
        <p:spPr bwMode="auto">
          <a:xfrm flipV="1">
            <a:off x="1266825" y="2293938"/>
            <a:ext cx="0" cy="771525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89" name="Line 57"/>
          <p:cNvSpPr>
            <a:spLocks noChangeShapeType="1"/>
          </p:cNvSpPr>
          <p:nvPr/>
        </p:nvSpPr>
        <p:spPr bwMode="auto">
          <a:xfrm flipV="1">
            <a:off x="7378700" y="2268538"/>
            <a:ext cx="0" cy="854075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19463" name="Object 5"/>
          <p:cNvGraphicFramePr>
            <a:graphicFrameLocks noChangeAspect="1"/>
          </p:cNvGraphicFramePr>
          <p:nvPr/>
        </p:nvGraphicFramePr>
        <p:xfrm>
          <a:off x="327025" y="3282950"/>
          <a:ext cx="773113" cy="565150"/>
        </p:xfrm>
        <a:graphic>
          <a:graphicData uri="http://schemas.openxmlformats.org/presentationml/2006/ole">
            <p:oleObj spid="_x0000_s19463" name="Equation" r:id="rId8" imgW="330120" imgH="241200" progId="Equation.DSMT4">
              <p:embed/>
            </p:oleObj>
          </a:graphicData>
        </a:graphic>
      </p:graphicFrame>
      <p:sp>
        <p:nvSpPr>
          <p:cNvPr id="19490" name="Rectangle 59"/>
          <p:cNvSpPr>
            <a:spLocks noChangeArrowheads="1"/>
          </p:cNvSpPr>
          <p:nvPr/>
        </p:nvSpPr>
        <p:spPr bwMode="auto">
          <a:xfrm>
            <a:off x="3451225" y="5694363"/>
            <a:ext cx="517683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0" dirty="0">
                <a:solidFill>
                  <a:srgbClr val="0000FF"/>
                </a:solidFill>
              </a:rPr>
              <a:t>     now accounts for power radiated by a </a:t>
            </a:r>
            <a:r>
              <a:rPr lang="en-US" sz="2000" b="0" i="1" dirty="0">
                <a:solidFill>
                  <a:srgbClr val="0000FF"/>
                </a:solidFill>
              </a:rPr>
              <a:t>single edge </a:t>
            </a:r>
            <a:r>
              <a:rPr lang="en-US" sz="2000" b="0" dirty="0">
                <a:solidFill>
                  <a:srgbClr val="0000FF"/>
                </a:solidFill>
              </a:rPr>
              <a:t>(without mutual coupling).</a:t>
            </a:r>
          </a:p>
        </p:txBody>
      </p:sp>
      <p:graphicFrame>
        <p:nvGraphicFramePr>
          <p:cNvPr id="19464" name="Object 6"/>
          <p:cNvGraphicFramePr>
            <a:graphicFrameLocks noChangeAspect="1"/>
          </p:cNvGraphicFramePr>
          <p:nvPr/>
        </p:nvGraphicFramePr>
        <p:xfrm>
          <a:off x="3086100" y="5611813"/>
          <a:ext cx="701675" cy="506412"/>
        </p:xfrm>
        <a:graphic>
          <a:graphicData uri="http://schemas.openxmlformats.org/presentationml/2006/ole">
            <p:oleObj spid="_x0000_s19464" name="Equation" r:id="rId9" imgW="330120" imgH="241200" progId="Equation.DSMT4">
              <p:embed/>
            </p:oleObj>
          </a:graphicData>
        </a:graphic>
      </p:graphicFrame>
      <p:sp>
        <p:nvSpPr>
          <p:cNvPr id="19491" name="Text Box 61"/>
          <p:cNvSpPr txBox="1">
            <a:spLocks noChangeArrowheads="1"/>
          </p:cNvSpPr>
          <p:nvPr/>
        </p:nvSpPr>
        <p:spPr bwMode="auto">
          <a:xfrm>
            <a:off x="4083050" y="3328988"/>
            <a:ext cx="539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0"/>
              <a:t>TL</a:t>
            </a:r>
          </a:p>
        </p:txBody>
      </p:sp>
      <p:sp>
        <p:nvSpPr>
          <p:cNvPr id="36" name="Slide Number Placeholder 3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62B1B0C7-B93F-4B0A-943C-A406F589E929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934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516188" y="206375"/>
            <a:ext cx="3684587" cy="473075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TL Model</a:t>
            </a:r>
          </a:p>
        </p:txBody>
      </p:sp>
      <p:sp>
        <p:nvSpPr>
          <p:cNvPr id="1034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35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36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37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pSp>
        <p:nvGrpSpPr>
          <p:cNvPr id="1038" name="Group 7"/>
          <p:cNvGrpSpPr>
            <a:grpSpLocks/>
          </p:cNvGrpSpPr>
          <p:nvPr/>
        </p:nvGrpSpPr>
        <p:grpSpPr bwMode="auto">
          <a:xfrm>
            <a:off x="2895600" y="769938"/>
            <a:ext cx="2973388" cy="3248025"/>
            <a:chOff x="1819" y="295"/>
            <a:chExt cx="1873" cy="2046"/>
          </a:xfrm>
        </p:grpSpPr>
        <p:sp>
          <p:nvSpPr>
            <p:cNvPr id="1048" name="Line 8"/>
            <p:cNvSpPr>
              <a:spLocks noChangeShapeType="1"/>
            </p:cNvSpPr>
            <p:nvPr/>
          </p:nvSpPr>
          <p:spPr bwMode="auto">
            <a:xfrm>
              <a:off x="3085" y="1975"/>
              <a:ext cx="339" cy="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9" name="Rectangle 9"/>
            <p:cNvSpPr>
              <a:spLocks noChangeArrowheads="1"/>
            </p:cNvSpPr>
            <p:nvPr/>
          </p:nvSpPr>
          <p:spPr bwMode="auto">
            <a:xfrm>
              <a:off x="2159" y="941"/>
              <a:ext cx="823" cy="1032"/>
            </a:xfrm>
            <a:prstGeom prst="rect">
              <a:avLst/>
            </a:prstGeom>
            <a:solidFill>
              <a:srgbClr val="FF9933"/>
            </a:solidFill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b="0"/>
            </a:p>
          </p:txBody>
        </p:sp>
        <p:sp>
          <p:nvSpPr>
            <p:cNvPr id="1050" name="Line 10"/>
            <p:cNvSpPr>
              <a:spLocks noChangeShapeType="1"/>
            </p:cNvSpPr>
            <p:nvPr/>
          </p:nvSpPr>
          <p:spPr bwMode="auto">
            <a:xfrm flipH="1" flipV="1">
              <a:off x="2153" y="611"/>
              <a:ext cx="2" cy="29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51" name="Text Box 11"/>
            <p:cNvSpPr txBox="1">
              <a:spLocks noChangeArrowheads="1"/>
            </p:cNvSpPr>
            <p:nvPr/>
          </p:nvSpPr>
          <p:spPr bwMode="auto">
            <a:xfrm>
              <a:off x="2404" y="2053"/>
              <a:ext cx="38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400" b="0" i="1">
                  <a:latin typeface="Times New Roman" pitchFamily="18" charset="0"/>
                </a:rPr>
                <a:t>L</a:t>
              </a:r>
            </a:p>
          </p:txBody>
        </p:sp>
        <p:sp>
          <p:nvSpPr>
            <p:cNvPr id="1052" name="Text Box 12"/>
            <p:cNvSpPr txBox="1">
              <a:spLocks noChangeArrowheads="1"/>
            </p:cNvSpPr>
            <p:nvPr/>
          </p:nvSpPr>
          <p:spPr bwMode="auto">
            <a:xfrm>
              <a:off x="1819" y="1191"/>
              <a:ext cx="27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 b="0" i="1" dirty="0">
                  <a:latin typeface="Times New Roman" pitchFamily="18" charset="0"/>
                </a:rPr>
                <a:t>W</a:t>
              </a:r>
            </a:p>
          </p:txBody>
        </p:sp>
        <p:sp>
          <p:nvSpPr>
            <p:cNvPr id="1053" name="Text Box 13"/>
            <p:cNvSpPr txBox="1">
              <a:spLocks noChangeArrowheads="1"/>
            </p:cNvSpPr>
            <p:nvPr/>
          </p:nvSpPr>
          <p:spPr bwMode="auto">
            <a:xfrm>
              <a:off x="3505" y="1830"/>
              <a:ext cx="187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="0" i="1" dirty="0">
                  <a:latin typeface="Times New Roman" pitchFamily="18" charset="0"/>
                </a:rPr>
                <a:t>x</a:t>
              </a:r>
            </a:p>
          </p:txBody>
        </p:sp>
        <p:sp>
          <p:nvSpPr>
            <p:cNvPr id="1054" name="Text Box 14"/>
            <p:cNvSpPr txBox="1">
              <a:spLocks noChangeArrowheads="1"/>
            </p:cNvSpPr>
            <p:nvPr/>
          </p:nvSpPr>
          <p:spPr bwMode="auto">
            <a:xfrm>
              <a:off x="2065" y="295"/>
              <a:ext cx="187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="0" i="1" dirty="0">
                  <a:latin typeface="Times New Roman" pitchFamily="18" charset="0"/>
                </a:rPr>
                <a:t>y</a:t>
              </a:r>
            </a:p>
          </p:txBody>
        </p:sp>
        <p:sp>
          <p:nvSpPr>
            <p:cNvPr id="1055" name="Oval 15"/>
            <p:cNvSpPr>
              <a:spLocks noChangeArrowheads="1"/>
            </p:cNvSpPr>
            <p:nvPr/>
          </p:nvSpPr>
          <p:spPr bwMode="auto">
            <a:xfrm>
              <a:off x="2295" y="1411"/>
              <a:ext cx="69" cy="72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1031" name="Object 5"/>
            <p:cNvGraphicFramePr>
              <a:graphicFrameLocks noChangeAspect="1"/>
            </p:cNvGraphicFramePr>
            <p:nvPr/>
          </p:nvGraphicFramePr>
          <p:xfrm>
            <a:off x="2318" y="1080"/>
            <a:ext cx="579" cy="274"/>
          </p:xfrm>
          <a:graphic>
            <a:graphicData uri="http://schemas.openxmlformats.org/presentationml/2006/ole">
              <p:oleObj spid="_x0000_s1031" name="Equation" r:id="rId3" imgW="482400" imgH="228600" progId="Equation.DSMT4">
                <p:embed/>
              </p:oleObj>
            </a:graphicData>
          </a:graphic>
        </p:graphicFrame>
      </p:grpSp>
      <p:grpSp>
        <p:nvGrpSpPr>
          <p:cNvPr id="1039" name="Group 32"/>
          <p:cNvGrpSpPr>
            <a:grpSpLocks/>
          </p:cNvGrpSpPr>
          <p:nvPr/>
        </p:nvGrpSpPr>
        <p:grpSpPr bwMode="auto">
          <a:xfrm>
            <a:off x="1446213" y="4186206"/>
            <a:ext cx="6911975" cy="2173311"/>
            <a:chOff x="1446213" y="4186238"/>
            <a:chExt cx="6911975" cy="2172528"/>
          </a:xfrm>
        </p:grpSpPr>
        <p:grpSp>
          <p:nvGrpSpPr>
            <p:cNvPr id="1040" name="Group 17"/>
            <p:cNvGrpSpPr>
              <a:grpSpLocks/>
            </p:cNvGrpSpPr>
            <p:nvPr/>
          </p:nvGrpSpPr>
          <p:grpSpPr bwMode="auto">
            <a:xfrm>
              <a:off x="1446213" y="4186238"/>
              <a:ext cx="6911975" cy="2152650"/>
              <a:chOff x="936" y="2529"/>
              <a:chExt cx="4354" cy="1356"/>
            </a:xfrm>
          </p:grpSpPr>
          <p:sp>
            <p:nvSpPr>
              <p:cNvPr id="1042" name="Rectangle 18"/>
              <p:cNvSpPr>
                <a:spLocks noChangeArrowheads="1"/>
              </p:cNvSpPr>
              <p:nvPr/>
            </p:nvSpPr>
            <p:spPr bwMode="auto">
              <a:xfrm>
                <a:off x="936" y="3375"/>
                <a:ext cx="3865" cy="506"/>
              </a:xfrm>
              <a:prstGeom prst="rect">
                <a:avLst/>
              </a:prstGeom>
              <a:solidFill>
                <a:srgbClr val="DDDDDD"/>
              </a:solidFill>
              <a:ln w="9525">
                <a:solidFill>
                  <a:schemeClr val="accent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aphicFrame>
            <p:nvGraphicFramePr>
              <p:cNvPr id="1026" name="Object 0"/>
              <p:cNvGraphicFramePr>
                <a:graphicFrameLocks noChangeAspect="1"/>
              </p:cNvGraphicFramePr>
              <p:nvPr/>
            </p:nvGraphicFramePr>
            <p:xfrm>
              <a:off x="5152" y="3293"/>
              <a:ext cx="138" cy="152"/>
            </p:xfrm>
            <a:graphic>
              <a:graphicData uri="http://schemas.openxmlformats.org/presentationml/2006/ole">
                <p:oleObj spid="_x0000_s1026" name="Equation" r:id="rId4" imgW="126720" imgH="139680" progId="Equation.DSMT4">
                  <p:embed/>
                </p:oleObj>
              </a:graphicData>
            </a:graphic>
          </p:graphicFrame>
          <p:graphicFrame>
            <p:nvGraphicFramePr>
              <p:cNvPr id="1027" name="Object 1"/>
              <p:cNvGraphicFramePr>
                <a:graphicFrameLocks noChangeAspect="1"/>
              </p:cNvGraphicFramePr>
              <p:nvPr/>
            </p:nvGraphicFramePr>
            <p:xfrm>
              <a:off x="2096" y="2529"/>
              <a:ext cx="134" cy="134"/>
            </p:xfrm>
            <a:graphic>
              <a:graphicData uri="http://schemas.openxmlformats.org/presentationml/2006/ole">
                <p:oleObj spid="_x0000_s1027" name="Equation" r:id="rId5" imgW="126720" imgH="126720" progId="Equation.DSMT4">
                  <p:embed/>
                </p:oleObj>
              </a:graphicData>
            </a:graphic>
          </p:graphicFrame>
          <p:sp>
            <p:nvSpPr>
              <p:cNvPr id="1043" name="Line 21"/>
              <p:cNvSpPr>
                <a:spLocks noChangeShapeType="1"/>
              </p:cNvSpPr>
              <p:nvPr/>
            </p:nvSpPr>
            <p:spPr bwMode="auto">
              <a:xfrm flipH="1" flipV="1">
                <a:off x="2338" y="3530"/>
                <a:ext cx="0" cy="281"/>
              </a:xfrm>
              <a:prstGeom prst="line">
                <a:avLst/>
              </a:prstGeom>
              <a:noFill/>
              <a:ln w="38100">
                <a:solidFill>
                  <a:srgbClr val="3333CC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4" name="Line 22"/>
              <p:cNvSpPr>
                <a:spLocks noChangeShapeType="1"/>
              </p:cNvSpPr>
              <p:nvPr/>
            </p:nvSpPr>
            <p:spPr bwMode="auto">
              <a:xfrm>
                <a:off x="4831" y="3366"/>
                <a:ext cx="25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5" name="Line 23"/>
              <p:cNvSpPr>
                <a:spLocks noChangeShapeType="1"/>
              </p:cNvSpPr>
              <p:nvPr/>
            </p:nvSpPr>
            <p:spPr bwMode="auto">
              <a:xfrm flipV="1">
                <a:off x="2156" y="2759"/>
                <a:ext cx="0" cy="56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graphicFrame>
            <p:nvGraphicFramePr>
              <p:cNvPr id="1028" name="Object 2"/>
              <p:cNvGraphicFramePr>
                <a:graphicFrameLocks noChangeAspect="1"/>
              </p:cNvGraphicFramePr>
              <p:nvPr/>
            </p:nvGraphicFramePr>
            <p:xfrm>
              <a:off x="2426" y="3499"/>
              <a:ext cx="157" cy="234"/>
            </p:xfrm>
            <a:graphic>
              <a:graphicData uri="http://schemas.openxmlformats.org/presentationml/2006/ole">
                <p:oleObj spid="_x0000_s1028" name="Equation" r:id="rId6" imgW="152280" imgH="228600" progId="Equation.DSMT4">
                  <p:embed/>
                </p:oleObj>
              </a:graphicData>
            </a:graphic>
          </p:graphicFrame>
          <p:sp>
            <p:nvSpPr>
              <p:cNvPr id="1046" name="Line 26"/>
              <p:cNvSpPr>
                <a:spLocks noChangeShapeType="1"/>
              </p:cNvSpPr>
              <p:nvPr/>
            </p:nvSpPr>
            <p:spPr bwMode="auto">
              <a:xfrm>
                <a:off x="2339" y="3369"/>
                <a:ext cx="0" cy="516"/>
              </a:xfrm>
              <a:prstGeom prst="line">
                <a:avLst/>
              </a:prstGeom>
              <a:noFill/>
              <a:ln w="38100">
                <a:solidFill>
                  <a:srgbClr val="0033CC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7" name="Rectangle 27"/>
              <p:cNvSpPr>
                <a:spLocks noChangeArrowheads="1"/>
              </p:cNvSpPr>
              <p:nvPr/>
            </p:nvSpPr>
            <p:spPr bwMode="auto">
              <a:xfrm>
                <a:off x="2159" y="3312"/>
                <a:ext cx="795" cy="56"/>
              </a:xfrm>
              <a:prstGeom prst="rect">
                <a:avLst/>
              </a:prstGeom>
              <a:solidFill>
                <a:srgbClr val="FF9933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aphicFrame>
            <p:nvGraphicFramePr>
              <p:cNvPr id="1029" name="Object 3"/>
              <p:cNvGraphicFramePr>
                <a:graphicFrameLocks noChangeAspect="1"/>
              </p:cNvGraphicFramePr>
              <p:nvPr/>
            </p:nvGraphicFramePr>
            <p:xfrm>
              <a:off x="2487" y="3071"/>
              <a:ext cx="160" cy="188"/>
            </p:xfrm>
            <a:graphic>
              <a:graphicData uri="http://schemas.openxmlformats.org/presentationml/2006/ole">
                <p:oleObj spid="_x0000_s1029" name="Equation" r:id="rId7" imgW="139680" imgH="164880" progId="Equation.DSMT4">
                  <p:embed/>
                </p:oleObj>
              </a:graphicData>
            </a:graphic>
          </p:graphicFrame>
          <p:graphicFrame>
            <p:nvGraphicFramePr>
              <p:cNvPr id="1030" name="Object 4"/>
              <p:cNvGraphicFramePr>
                <a:graphicFrameLocks noChangeAspect="1"/>
              </p:cNvGraphicFramePr>
              <p:nvPr/>
            </p:nvGraphicFramePr>
            <p:xfrm>
              <a:off x="4207" y="3479"/>
              <a:ext cx="223" cy="307"/>
            </p:xfrm>
            <a:graphic>
              <a:graphicData uri="http://schemas.openxmlformats.org/presentationml/2006/ole">
                <p:oleObj spid="_x0000_s1030" name="Equation" r:id="rId8" imgW="164880" imgH="228600" progId="Equation.DSMT4">
                  <p:embed/>
                </p:oleObj>
              </a:graphicData>
            </a:graphic>
          </p:graphicFrame>
        </p:grpSp>
        <p:cxnSp>
          <p:nvCxnSpPr>
            <p:cNvPr id="1041" name="Straight Connector 31"/>
            <p:cNvCxnSpPr>
              <a:cxnSpLocks noChangeShapeType="1"/>
            </p:cNvCxnSpPr>
            <p:nvPr/>
          </p:nvCxnSpPr>
          <p:spPr bwMode="auto">
            <a:xfrm>
              <a:off x="1460938" y="6358766"/>
              <a:ext cx="6127531" cy="0"/>
            </a:xfrm>
            <a:prstGeom prst="line">
              <a:avLst/>
            </a:prstGeom>
            <a:noFill/>
            <a:ln w="57150" algn="ctr">
              <a:solidFill>
                <a:srgbClr val="FF9933"/>
              </a:solidFill>
              <a:round/>
              <a:headEnd/>
              <a:tailEnd/>
            </a:ln>
          </p:spPr>
        </p:cxnSp>
      </p:grpSp>
      <p:sp>
        <p:nvSpPr>
          <p:cNvPr id="32" name="Slide Number Placeholder 3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62B1B0C7-B93F-4B0A-943C-A406F589E929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9891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2457450" y="284163"/>
            <a:ext cx="4243388" cy="473075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TL Model (cont.)</a:t>
            </a:r>
          </a:p>
        </p:txBody>
      </p:sp>
      <p:sp>
        <p:nvSpPr>
          <p:cNvPr id="2059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60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61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62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63" name="Rectangle 28"/>
          <p:cNvSpPr>
            <a:spLocks noChangeArrowheads="1"/>
          </p:cNvSpPr>
          <p:nvPr/>
        </p:nvSpPr>
        <p:spPr bwMode="auto">
          <a:xfrm>
            <a:off x="573088" y="1149350"/>
            <a:ext cx="39290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0">
                <a:solidFill>
                  <a:srgbClr val="0000FF"/>
                </a:solidFill>
              </a:rPr>
              <a:t>Ignore variation in the </a:t>
            </a:r>
            <a:r>
              <a:rPr lang="en-US" sz="2400" b="0" i="1">
                <a:solidFill>
                  <a:srgbClr val="0000FF"/>
                </a:solidFill>
                <a:latin typeface="Times New Roman" pitchFamily="18" charset="0"/>
              </a:rPr>
              <a:t>y</a:t>
            </a:r>
            <a:r>
              <a:rPr lang="en-US" sz="2000" b="0">
                <a:solidFill>
                  <a:srgbClr val="0000FF"/>
                </a:solidFill>
              </a:rPr>
              <a:t> direction:</a:t>
            </a:r>
          </a:p>
        </p:txBody>
      </p:sp>
      <p:graphicFrame>
        <p:nvGraphicFramePr>
          <p:cNvPr id="2050" name="Object 29"/>
          <p:cNvGraphicFramePr>
            <a:graphicFrameLocks noChangeAspect="1"/>
          </p:cNvGraphicFramePr>
          <p:nvPr/>
        </p:nvGraphicFramePr>
        <p:xfrm>
          <a:off x="4591050" y="1184275"/>
          <a:ext cx="1752600" cy="495300"/>
        </p:xfrm>
        <a:graphic>
          <a:graphicData uri="http://schemas.openxmlformats.org/presentationml/2006/ole">
            <p:oleObj spid="_x0000_s2050" name="Equation" r:id="rId3" imgW="812447" imgH="228501" progId="Equation.DSMT4">
              <p:embed/>
            </p:oleObj>
          </a:graphicData>
        </a:graphic>
      </p:graphicFrame>
      <p:sp>
        <p:nvSpPr>
          <p:cNvPr id="2064" name="Rectangle 30"/>
          <p:cNvSpPr>
            <a:spLocks noChangeArrowheads="1"/>
          </p:cNvSpPr>
          <p:nvPr/>
        </p:nvSpPr>
        <p:spPr bwMode="auto">
          <a:xfrm>
            <a:off x="6629400" y="1255713"/>
            <a:ext cx="162576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0" dirty="0" smtClean="0">
                <a:solidFill>
                  <a:srgbClr val="0000FF"/>
                </a:solidFill>
              </a:rPr>
              <a:t>(TM</a:t>
            </a:r>
            <a:r>
              <a:rPr lang="en-US" sz="2000" b="0" baseline="-25000" dirty="0" smtClean="0">
                <a:solidFill>
                  <a:srgbClr val="0000FF"/>
                </a:solidFill>
              </a:rPr>
              <a:t>10</a:t>
            </a:r>
            <a:r>
              <a:rPr lang="en-US" sz="2000" b="0" dirty="0" smtClean="0">
                <a:solidFill>
                  <a:srgbClr val="0000FF"/>
                </a:solidFill>
              </a:rPr>
              <a:t> mode)</a:t>
            </a:r>
            <a:endParaRPr lang="en-US" sz="2000" b="0" dirty="0">
              <a:solidFill>
                <a:srgbClr val="0000FF"/>
              </a:solidFill>
            </a:endParaRPr>
          </a:p>
        </p:txBody>
      </p:sp>
      <p:grpSp>
        <p:nvGrpSpPr>
          <p:cNvPr id="29" name="Group 28"/>
          <p:cNvGrpSpPr/>
          <p:nvPr/>
        </p:nvGrpSpPr>
        <p:grpSpPr>
          <a:xfrm>
            <a:off x="1100138" y="3257550"/>
            <a:ext cx="7343775" cy="3089275"/>
            <a:chOff x="1100138" y="3257550"/>
            <a:chExt cx="7343775" cy="3089275"/>
          </a:xfrm>
        </p:grpSpPr>
        <p:sp>
          <p:nvSpPr>
            <p:cNvPr id="2065" name="Line 34"/>
            <p:cNvSpPr>
              <a:spLocks noChangeShapeType="1"/>
            </p:cNvSpPr>
            <p:nvPr/>
          </p:nvSpPr>
          <p:spPr bwMode="auto">
            <a:xfrm>
              <a:off x="1530350" y="4999863"/>
              <a:ext cx="60833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6" name="Line 44"/>
            <p:cNvSpPr>
              <a:spLocks noChangeShapeType="1"/>
            </p:cNvSpPr>
            <p:nvPr/>
          </p:nvSpPr>
          <p:spPr bwMode="auto">
            <a:xfrm flipV="1">
              <a:off x="1568450" y="4171950"/>
              <a:ext cx="5995988" cy="15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2051" name="Object 49"/>
            <p:cNvGraphicFramePr>
              <a:graphicFrameLocks noChangeAspect="1"/>
            </p:cNvGraphicFramePr>
            <p:nvPr/>
          </p:nvGraphicFramePr>
          <p:xfrm>
            <a:off x="5257800" y="4306888"/>
            <a:ext cx="447675" cy="533400"/>
          </p:xfrm>
          <a:graphic>
            <a:graphicData uri="http://schemas.openxmlformats.org/presentationml/2006/ole">
              <p:oleObj spid="_x0000_s2051" name="Equation" r:id="rId4" imgW="190440" imgH="228600" progId="Equation.DSMT4">
                <p:embed/>
              </p:oleObj>
            </a:graphicData>
          </a:graphic>
        </p:graphicFrame>
        <p:sp>
          <p:nvSpPr>
            <p:cNvPr id="2067" name="Oval 52"/>
            <p:cNvSpPr>
              <a:spLocks noChangeArrowheads="1"/>
            </p:cNvSpPr>
            <p:nvPr/>
          </p:nvSpPr>
          <p:spPr bwMode="auto">
            <a:xfrm>
              <a:off x="1472375" y="4112388"/>
              <a:ext cx="88900" cy="104775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8" name="Oval 53"/>
            <p:cNvSpPr>
              <a:spLocks noChangeArrowheads="1"/>
            </p:cNvSpPr>
            <p:nvPr/>
          </p:nvSpPr>
          <p:spPr bwMode="auto">
            <a:xfrm>
              <a:off x="7613650" y="4951413"/>
              <a:ext cx="88900" cy="104775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9" name="Oval 54"/>
            <p:cNvSpPr>
              <a:spLocks noChangeArrowheads="1"/>
            </p:cNvSpPr>
            <p:nvPr/>
          </p:nvSpPr>
          <p:spPr bwMode="auto">
            <a:xfrm>
              <a:off x="7566025" y="4117213"/>
              <a:ext cx="88900" cy="104775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0" name="Oval 55"/>
            <p:cNvSpPr>
              <a:spLocks noChangeArrowheads="1"/>
            </p:cNvSpPr>
            <p:nvPr/>
          </p:nvSpPr>
          <p:spPr bwMode="auto">
            <a:xfrm>
              <a:off x="1441450" y="4949063"/>
              <a:ext cx="88900" cy="104775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1" name="Line 56"/>
            <p:cNvSpPr>
              <a:spLocks noChangeShapeType="1"/>
            </p:cNvSpPr>
            <p:nvPr/>
          </p:nvSpPr>
          <p:spPr bwMode="auto">
            <a:xfrm flipH="1" flipV="1">
              <a:off x="2463800" y="4433888"/>
              <a:ext cx="0" cy="375618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2052" name="Object 57"/>
            <p:cNvGraphicFramePr>
              <a:graphicFrameLocks noChangeAspect="1"/>
            </p:cNvGraphicFramePr>
            <p:nvPr/>
          </p:nvGraphicFramePr>
          <p:xfrm>
            <a:off x="2632075" y="4354513"/>
            <a:ext cx="327025" cy="487362"/>
          </p:xfrm>
          <a:graphic>
            <a:graphicData uri="http://schemas.openxmlformats.org/presentationml/2006/ole">
              <p:oleObj spid="_x0000_s2052" name="Equation" r:id="rId5" imgW="152280" imgH="228600" progId="Equation.DSMT4">
                <p:embed/>
              </p:oleObj>
            </a:graphicData>
          </a:graphic>
        </p:graphicFrame>
        <p:sp>
          <p:nvSpPr>
            <p:cNvPr id="2072" name="Line 58"/>
            <p:cNvSpPr>
              <a:spLocks noChangeShapeType="1"/>
            </p:cNvSpPr>
            <p:nvPr/>
          </p:nvSpPr>
          <p:spPr bwMode="auto">
            <a:xfrm>
              <a:off x="2453513" y="4166425"/>
              <a:ext cx="0" cy="822325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2053" name="Object 59"/>
            <p:cNvGraphicFramePr>
              <a:graphicFrameLocks noChangeAspect="1"/>
            </p:cNvGraphicFramePr>
            <p:nvPr/>
          </p:nvGraphicFramePr>
          <p:xfrm>
            <a:off x="2003425" y="3257550"/>
            <a:ext cx="1612900" cy="490538"/>
          </p:xfrm>
          <a:graphic>
            <a:graphicData uri="http://schemas.openxmlformats.org/presentationml/2006/ole">
              <p:oleObj spid="_x0000_s2053" name="Equation" r:id="rId6" imgW="787320" imgH="241200" progId="Equation.DSMT4">
                <p:embed/>
              </p:oleObj>
            </a:graphicData>
          </a:graphic>
        </p:graphicFrame>
        <p:graphicFrame>
          <p:nvGraphicFramePr>
            <p:cNvPr id="2054" name="Object 60"/>
            <p:cNvGraphicFramePr>
              <a:graphicFrameLocks noChangeAspect="1"/>
            </p:cNvGraphicFramePr>
            <p:nvPr/>
          </p:nvGraphicFramePr>
          <p:xfrm>
            <a:off x="1100138" y="5118100"/>
            <a:ext cx="728662" cy="360363"/>
          </p:xfrm>
          <a:graphic>
            <a:graphicData uri="http://schemas.openxmlformats.org/presentationml/2006/ole">
              <p:oleObj spid="_x0000_s2054" name="Equation" r:id="rId7" imgW="355320" imgH="177480" progId="Equation.DSMT4">
                <p:embed/>
              </p:oleObj>
            </a:graphicData>
          </a:graphic>
        </p:graphicFrame>
        <p:graphicFrame>
          <p:nvGraphicFramePr>
            <p:cNvPr id="2055" name="Object 61"/>
            <p:cNvGraphicFramePr>
              <a:graphicFrameLocks noChangeAspect="1"/>
            </p:cNvGraphicFramePr>
            <p:nvPr/>
          </p:nvGraphicFramePr>
          <p:xfrm>
            <a:off x="6883400" y="5140325"/>
            <a:ext cx="1560513" cy="361950"/>
          </p:xfrm>
          <a:graphic>
            <a:graphicData uri="http://schemas.openxmlformats.org/presentationml/2006/ole">
              <p:oleObj spid="_x0000_s2055" name="Equation" r:id="rId8" imgW="761760" imgH="177480" progId="Equation.DSMT4">
                <p:embed/>
              </p:oleObj>
            </a:graphicData>
          </a:graphic>
        </p:graphicFrame>
        <p:sp>
          <p:nvSpPr>
            <p:cNvPr id="2073" name="Line 62"/>
            <p:cNvSpPr>
              <a:spLocks noChangeShapeType="1"/>
            </p:cNvSpPr>
            <p:nvPr/>
          </p:nvSpPr>
          <p:spPr bwMode="auto">
            <a:xfrm>
              <a:off x="1466850" y="5761038"/>
              <a:ext cx="61737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2056" name="Object 63"/>
            <p:cNvGraphicFramePr>
              <a:graphicFrameLocks noChangeAspect="1"/>
            </p:cNvGraphicFramePr>
            <p:nvPr/>
          </p:nvGraphicFramePr>
          <p:xfrm>
            <a:off x="3709988" y="5881688"/>
            <a:ext cx="1690687" cy="465137"/>
          </p:xfrm>
          <a:graphic>
            <a:graphicData uri="http://schemas.openxmlformats.org/presentationml/2006/ole">
              <p:oleObj spid="_x0000_s2056" name="Equation" r:id="rId9" imgW="825480" imgH="228600" progId="Equation.DSMT4">
                <p:embed/>
              </p:oleObj>
            </a:graphicData>
          </a:graphic>
        </p:graphicFrame>
        <p:sp>
          <p:nvSpPr>
            <p:cNvPr id="2074" name="Line 64"/>
            <p:cNvSpPr>
              <a:spLocks noChangeShapeType="1"/>
            </p:cNvSpPr>
            <p:nvPr/>
          </p:nvSpPr>
          <p:spPr bwMode="auto">
            <a:xfrm>
              <a:off x="1485900" y="3886200"/>
              <a:ext cx="97155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075" name="TextBox 26"/>
          <p:cNvSpPr txBox="1">
            <a:spLocks noChangeArrowheads="1"/>
          </p:cNvSpPr>
          <p:nvPr/>
        </p:nvSpPr>
        <p:spPr bwMode="auto">
          <a:xfrm>
            <a:off x="1492249" y="2079625"/>
            <a:ext cx="6156325" cy="646331"/>
          </a:xfrm>
          <a:prstGeom prst="rect">
            <a:avLst/>
          </a:prstGeom>
          <a:solidFill>
            <a:srgbClr val="FFFF66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b="0" dirty="0"/>
              <a:t>Fringing extensions are added at both </a:t>
            </a:r>
            <a:r>
              <a:rPr lang="en-US" b="0" dirty="0" smtClean="0"/>
              <a:t>ends, and </a:t>
            </a:r>
            <a:r>
              <a:rPr lang="en-US" b="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b="0" dirty="0" smtClean="0"/>
              <a:t> is now measured from the left edge after extending it.</a:t>
            </a:r>
            <a:endParaRPr lang="en-US" b="0" dirty="0"/>
          </a:p>
        </p:txBody>
      </p:sp>
      <p:sp>
        <p:nvSpPr>
          <p:cNvPr id="28" name="Slide Number Placeholder 2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62B1B0C7-B93F-4B0A-943C-A406F589E929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63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1535113" y="204788"/>
            <a:ext cx="6134100" cy="473075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Planar Waveguide Model</a:t>
            </a:r>
          </a:p>
        </p:txBody>
      </p:sp>
      <p:sp>
        <p:nvSpPr>
          <p:cNvPr id="3085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86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87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88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3074" name="Object 34"/>
          <p:cNvGraphicFramePr>
            <a:graphicFrameLocks noChangeAspect="1"/>
          </p:cNvGraphicFramePr>
          <p:nvPr/>
        </p:nvGraphicFramePr>
        <p:xfrm>
          <a:off x="1820863" y="4295015"/>
          <a:ext cx="2751137" cy="813560"/>
        </p:xfrm>
        <a:graphic>
          <a:graphicData uri="http://schemas.openxmlformats.org/presentationml/2006/ole">
            <p:oleObj spid="_x0000_s3074" name="Equation" r:id="rId3" imgW="1511280" imgH="444240" progId="Equation.DSMT4">
              <p:embed/>
            </p:oleObj>
          </a:graphicData>
        </a:graphic>
      </p:graphicFrame>
      <p:graphicFrame>
        <p:nvGraphicFramePr>
          <p:cNvPr id="3075" name="Object 37"/>
          <p:cNvGraphicFramePr>
            <a:graphicFrameLocks noChangeAspect="1"/>
          </p:cNvGraphicFramePr>
          <p:nvPr/>
        </p:nvGraphicFramePr>
        <p:xfrm>
          <a:off x="3233738" y="5600700"/>
          <a:ext cx="1667517" cy="885825"/>
        </p:xfrm>
        <a:graphic>
          <a:graphicData uri="http://schemas.openxmlformats.org/presentationml/2006/ole">
            <p:oleObj spid="_x0000_s3075" name="Equation" r:id="rId4" imgW="914400" imgH="482400" progId="Equation.DSMT4">
              <p:embed/>
            </p:oleObj>
          </a:graphicData>
        </a:graphic>
      </p:graphicFrame>
      <p:sp>
        <p:nvSpPr>
          <p:cNvPr id="3089" name="Text Box 41"/>
          <p:cNvSpPr txBox="1">
            <a:spLocks noChangeArrowheads="1"/>
          </p:cNvSpPr>
          <p:nvPr/>
        </p:nvSpPr>
        <p:spPr bwMode="auto">
          <a:xfrm>
            <a:off x="544513" y="936625"/>
            <a:ext cx="56864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0" dirty="0">
                <a:solidFill>
                  <a:srgbClr val="0000FF"/>
                </a:solidFill>
              </a:rPr>
              <a:t>Planar waveguide model for wide microstrip line:</a:t>
            </a:r>
          </a:p>
        </p:txBody>
      </p:sp>
      <p:grpSp>
        <p:nvGrpSpPr>
          <p:cNvPr id="3090" name="Group 45"/>
          <p:cNvGrpSpPr>
            <a:grpSpLocks/>
          </p:cNvGrpSpPr>
          <p:nvPr/>
        </p:nvGrpSpPr>
        <p:grpSpPr bwMode="auto">
          <a:xfrm>
            <a:off x="1160463" y="1450975"/>
            <a:ext cx="6964362" cy="2805113"/>
            <a:chOff x="731" y="914"/>
            <a:chExt cx="4387" cy="1767"/>
          </a:xfrm>
        </p:grpSpPr>
        <p:sp>
          <p:nvSpPr>
            <p:cNvPr id="3093" name="Rectangle 2"/>
            <p:cNvSpPr>
              <a:spLocks noChangeArrowheads="1"/>
            </p:cNvSpPr>
            <p:nvPr/>
          </p:nvSpPr>
          <p:spPr bwMode="auto">
            <a:xfrm>
              <a:off x="731" y="1758"/>
              <a:ext cx="3865" cy="506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3076" name="Object 15"/>
            <p:cNvGraphicFramePr>
              <a:graphicFrameLocks noChangeAspect="1"/>
            </p:cNvGraphicFramePr>
            <p:nvPr/>
          </p:nvGraphicFramePr>
          <p:xfrm>
            <a:off x="4971" y="2185"/>
            <a:ext cx="147" cy="173"/>
          </p:xfrm>
          <a:graphic>
            <a:graphicData uri="http://schemas.openxmlformats.org/presentationml/2006/ole">
              <p:oleObj spid="_x0000_s3076" name="Equation" r:id="rId5" imgW="139680" imgH="164880" progId="Equation.DSMT4">
                <p:embed/>
              </p:oleObj>
            </a:graphicData>
          </a:graphic>
        </p:graphicFrame>
        <p:graphicFrame>
          <p:nvGraphicFramePr>
            <p:cNvPr id="3077" name="Object 16"/>
            <p:cNvGraphicFramePr>
              <a:graphicFrameLocks noChangeAspect="1"/>
            </p:cNvGraphicFramePr>
            <p:nvPr/>
          </p:nvGraphicFramePr>
          <p:xfrm>
            <a:off x="1891" y="914"/>
            <a:ext cx="143" cy="143"/>
          </p:xfrm>
          <a:graphic>
            <a:graphicData uri="http://schemas.openxmlformats.org/presentationml/2006/ole">
              <p:oleObj spid="_x0000_s3077" name="Equation" r:id="rId6" imgW="126720" imgH="126720" progId="Equation.DSMT4">
                <p:embed/>
              </p:oleObj>
            </a:graphicData>
          </a:graphic>
        </p:graphicFrame>
        <p:sp>
          <p:nvSpPr>
            <p:cNvPr id="3094" name="Line 18"/>
            <p:cNvSpPr>
              <a:spLocks noChangeShapeType="1"/>
            </p:cNvSpPr>
            <p:nvPr/>
          </p:nvSpPr>
          <p:spPr bwMode="auto">
            <a:xfrm>
              <a:off x="4640" y="2260"/>
              <a:ext cx="25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95" name="Line 19"/>
            <p:cNvSpPr>
              <a:spLocks noChangeShapeType="1"/>
            </p:cNvSpPr>
            <p:nvPr/>
          </p:nvSpPr>
          <p:spPr bwMode="auto">
            <a:xfrm flipH="1" flipV="1">
              <a:off x="1951" y="1137"/>
              <a:ext cx="0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96" name="Rectangle 25"/>
            <p:cNvSpPr>
              <a:spLocks noChangeArrowheads="1"/>
            </p:cNvSpPr>
            <p:nvPr/>
          </p:nvSpPr>
          <p:spPr bwMode="auto">
            <a:xfrm>
              <a:off x="1954" y="1695"/>
              <a:ext cx="1344" cy="56"/>
            </a:xfrm>
            <a:prstGeom prst="rect">
              <a:avLst/>
            </a:prstGeom>
            <a:solidFill>
              <a:srgbClr val="FF99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7" name="Line 28"/>
            <p:cNvSpPr>
              <a:spLocks noChangeShapeType="1"/>
            </p:cNvSpPr>
            <p:nvPr/>
          </p:nvSpPr>
          <p:spPr bwMode="auto">
            <a:xfrm>
              <a:off x="1953" y="1744"/>
              <a:ext cx="0" cy="525"/>
            </a:xfrm>
            <a:prstGeom prst="line">
              <a:avLst/>
            </a:prstGeom>
            <a:noFill/>
            <a:ln w="38100">
              <a:solidFill>
                <a:srgbClr val="FF33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98" name="Line 29"/>
            <p:cNvSpPr>
              <a:spLocks noChangeShapeType="1"/>
            </p:cNvSpPr>
            <p:nvPr/>
          </p:nvSpPr>
          <p:spPr bwMode="auto">
            <a:xfrm>
              <a:off x="3290" y="1748"/>
              <a:ext cx="0" cy="525"/>
            </a:xfrm>
            <a:prstGeom prst="line">
              <a:avLst/>
            </a:prstGeom>
            <a:noFill/>
            <a:ln w="38100">
              <a:solidFill>
                <a:srgbClr val="FF33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3078" name="Object 30"/>
            <p:cNvGraphicFramePr>
              <a:graphicFrameLocks noChangeAspect="1"/>
            </p:cNvGraphicFramePr>
            <p:nvPr/>
          </p:nvGraphicFramePr>
          <p:xfrm>
            <a:off x="2477" y="1830"/>
            <a:ext cx="374" cy="372"/>
          </p:xfrm>
          <a:graphic>
            <a:graphicData uri="http://schemas.openxmlformats.org/presentationml/2006/ole">
              <p:oleObj spid="_x0000_s3078" name="Equation" r:id="rId7" imgW="241200" imgH="241200" progId="Equation.DSMT4">
                <p:embed/>
              </p:oleObj>
            </a:graphicData>
          </a:graphic>
        </p:graphicFrame>
        <p:sp>
          <p:nvSpPr>
            <p:cNvPr id="3099" name="Rectangle 31"/>
            <p:cNvSpPr>
              <a:spLocks noChangeArrowheads="1"/>
            </p:cNvSpPr>
            <p:nvPr/>
          </p:nvSpPr>
          <p:spPr bwMode="auto">
            <a:xfrm>
              <a:off x="3390" y="1885"/>
              <a:ext cx="47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="0">
                  <a:solidFill>
                    <a:srgbClr val="FF33CC"/>
                  </a:solidFill>
                </a:rPr>
                <a:t>PMC</a:t>
              </a:r>
            </a:p>
          </p:txBody>
        </p:sp>
        <p:sp>
          <p:nvSpPr>
            <p:cNvPr id="3100" name="Line 32"/>
            <p:cNvSpPr>
              <a:spLocks noChangeShapeType="1"/>
            </p:cNvSpPr>
            <p:nvPr/>
          </p:nvSpPr>
          <p:spPr bwMode="auto">
            <a:xfrm>
              <a:off x="824" y="1756"/>
              <a:ext cx="0" cy="49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3079" name="Object 33"/>
            <p:cNvGraphicFramePr>
              <a:graphicFrameLocks noChangeAspect="1"/>
            </p:cNvGraphicFramePr>
            <p:nvPr/>
          </p:nvGraphicFramePr>
          <p:xfrm>
            <a:off x="878" y="1867"/>
            <a:ext cx="185" cy="258"/>
          </p:xfrm>
          <a:graphic>
            <a:graphicData uri="http://schemas.openxmlformats.org/presentationml/2006/ole">
              <p:oleObj spid="_x0000_s3079" name="Equation" r:id="rId8" imgW="126720" imgH="177480" progId="Equation.DSMT4">
                <p:embed/>
              </p:oleObj>
            </a:graphicData>
          </a:graphic>
        </p:graphicFrame>
        <p:graphicFrame>
          <p:nvGraphicFramePr>
            <p:cNvPr id="3080" name="Object 39"/>
            <p:cNvGraphicFramePr>
              <a:graphicFrameLocks noChangeAspect="1"/>
            </p:cNvGraphicFramePr>
            <p:nvPr/>
          </p:nvGraphicFramePr>
          <p:xfrm>
            <a:off x="2501" y="1334"/>
            <a:ext cx="277" cy="331"/>
          </p:xfrm>
          <a:graphic>
            <a:graphicData uri="http://schemas.openxmlformats.org/presentationml/2006/ole">
              <p:oleObj spid="_x0000_s3080" name="Equation" r:id="rId9" imgW="190440" imgH="228600" progId="Equation.DSMT4">
                <p:embed/>
              </p:oleObj>
            </a:graphicData>
          </a:graphic>
        </p:graphicFrame>
        <p:graphicFrame>
          <p:nvGraphicFramePr>
            <p:cNvPr id="3081" name="Object 42"/>
            <p:cNvGraphicFramePr>
              <a:graphicFrameLocks noChangeAspect="1"/>
            </p:cNvGraphicFramePr>
            <p:nvPr/>
          </p:nvGraphicFramePr>
          <p:xfrm>
            <a:off x="4090" y="1836"/>
            <a:ext cx="256" cy="353"/>
          </p:xfrm>
          <a:graphic>
            <a:graphicData uri="http://schemas.openxmlformats.org/presentationml/2006/ole">
              <p:oleObj spid="_x0000_s3081" name="Equation" r:id="rId10" imgW="164880" imgH="228600" progId="Equation.DSMT4">
                <p:embed/>
              </p:oleObj>
            </a:graphicData>
          </a:graphic>
        </p:graphicFrame>
        <p:graphicFrame>
          <p:nvGraphicFramePr>
            <p:cNvPr id="3082" name="Object 43"/>
            <p:cNvGraphicFramePr>
              <a:graphicFrameLocks noChangeAspect="1"/>
            </p:cNvGraphicFramePr>
            <p:nvPr/>
          </p:nvGraphicFramePr>
          <p:xfrm>
            <a:off x="3502" y="2374"/>
            <a:ext cx="1078" cy="307"/>
          </p:xfrm>
          <a:graphic>
            <a:graphicData uri="http://schemas.openxmlformats.org/presentationml/2006/ole">
              <p:oleObj spid="_x0000_s3082" name="Equation" r:id="rId11" imgW="799920" imgH="228600" progId="Equation.DSMT4">
                <p:embed/>
              </p:oleObj>
            </a:graphicData>
          </a:graphic>
        </p:graphicFrame>
      </p:grpSp>
      <p:cxnSp>
        <p:nvCxnSpPr>
          <p:cNvPr id="3091" name="Straight Connector 28"/>
          <p:cNvCxnSpPr>
            <a:cxnSpLocks noChangeShapeType="1"/>
          </p:cNvCxnSpPr>
          <p:nvPr/>
        </p:nvCxnSpPr>
        <p:spPr bwMode="auto">
          <a:xfrm>
            <a:off x="1166813" y="3625850"/>
            <a:ext cx="6127750" cy="0"/>
          </a:xfrm>
          <a:prstGeom prst="line">
            <a:avLst/>
          </a:prstGeom>
          <a:noFill/>
          <a:ln w="57150" algn="ctr">
            <a:solidFill>
              <a:srgbClr val="FF9933"/>
            </a:solidFill>
            <a:round/>
            <a:headEnd/>
            <a:tailEnd/>
          </a:ln>
        </p:spPr>
      </p:cxnSp>
      <p:sp>
        <p:nvSpPr>
          <p:cNvPr id="3092" name="TextBox 29"/>
          <p:cNvSpPr txBox="1">
            <a:spLocks noChangeArrowheads="1"/>
          </p:cNvSpPr>
          <p:nvPr/>
        </p:nvSpPr>
        <p:spPr bwMode="auto">
          <a:xfrm>
            <a:off x="5522913" y="1597025"/>
            <a:ext cx="3067050" cy="831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600" b="0" dirty="0"/>
              <a:t>Note: Fringing is accounted for by the effective width and the effective permittivity.</a:t>
            </a: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62B1B0C7-B93F-4B0A-943C-A406F589E929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2657475" y="5314950"/>
            <a:ext cx="4283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solidFill>
                  <a:srgbClr val="0000FF"/>
                </a:solidFill>
              </a:rPr>
              <a:t>so</a:t>
            </a:r>
            <a:endParaRPr lang="en-US" b="0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102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103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104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105" name="Text Box 28"/>
          <p:cNvSpPr txBox="1">
            <a:spLocks noChangeArrowheads="1"/>
          </p:cNvSpPr>
          <p:nvPr/>
        </p:nvSpPr>
        <p:spPr bwMode="auto">
          <a:xfrm>
            <a:off x="347663" y="1208088"/>
            <a:ext cx="72374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0" dirty="0">
                <a:solidFill>
                  <a:srgbClr val="0000FF"/>
                </a:solidFill>
              </a:rPr>
              <a:t>The characteristic impedance and phase constant are given by</a:t>
            </a:r>
          </a:p>
        </p:txBody>
      </p:sp>
      <p:graphicFrame>
        <p:nvGraphicFramePr>
          <p:cNvPr id="4098" name="Object 29"/>
          <p:cNvGraphicFramePr>
            <a:graphicFrameLocks noChangeAspect="1"/>
          </p:cNvGraphicFramePr>
          <p:nvPr/>
        </p:nvGraphicFramePr>
        <p:xfrm>
          <a:off x="2894838" y="1811008"/>
          <a:ext cx="2541587" cy="1066800"/>
        </p:xfrm>
        <a:graphic>
          <a:graphicData uri="http://schemas.openxmlformats.org/presentationml/2006/ole">
            <p:oleObj spid="_x0000_s4098" name="Equation" r:id="rId3" imgW="1218960" imgH="507960" progId="Equation.DSMT4">
              <p:embed/>
            </p:oleObj>
          </a:graphicData>
        </a:graphic>
      </p:graphicFrame>
      <p:graphicFrame>
        <p:nvGraphicFramePr>
          <p:cNvPr id="4099" name="Object 30"/>
          <p:cNvGraphicFramePr>
            <a:graphicFrameLocks noChangeAspect="1"/>
          </p:cNvGraphicFramePr>
          <p:nvPr/>
        </p:nvGraphicFramePr>
        <p:xfrm>
          <a:off x="3338450" y="3097955"/>
          <a:ext cx="1706563" cy="652462"/>
        </p:xfrm>
        <a:graphic>
          <a:graphicData uri="http://schemas.openxmlformats.org/presentationml/2006/ole">
            <p:oleObj spid="_x0000_s4099" name="Equation" r:id="rId4" imgW="761760" imgH="291960" progId="Equation.DSMT4">
              <p:embed/>
            </p:oleObj>
          </a:graphicData>
        </a:graphic>
      </p:graphicFrame>
      <p:sp>
        <p:nvSpPr>
          <p:cNvPr id="4106" name="Text Box 31"/>
          <p:cNvSpPr txBox="1">
            <a:spLocks noChangeArrowheads="1"/>
          </p:cNvSpPr>
          <p:nvPr/>
        </p:nvSpPr>
        <p:spPr bwMode="auto">
          <a:xfrm>
            <a:off x="428316" y="4110305"/>
            <a:ext cx="855821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0" dirty="0">
                <a:solidFill>
                  <a:srgbClr val="0000FF"/>
                </a:solidFill>
              </a:rPr>
              <a:t>From a knowledge of the characteristic impedance and the phase constant, we can then determine the effective width and the effective permittivity.</a:t>
            </a:r>
          </a:p>
        </p:txBody>
      </p:sp>
      <p:sp>
        <p:nvSpPr>
          <p:cNvPr id="554016" name="Rectangle 32"/>
          <p:cNvSpPr>
            <a:spLocks noChangeArrowheads="1"/>
          </p:cNvSpPr>
          <p:nvPr/>
        </p:nvSpPr>
        <p:spPr bwMode="auto">
          <a:xfrm>
            <a:off x="782638" y="347663"/>
            <a:ext cx="7662862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360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Planar Waveguide Model (cont.)</a:t>
            </a: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62B1B0C7-B93F-4B0A-943C-A406F589E929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graphicFrame>
        <p:nvGraphicFramePr>
          <p:cNvPr id="4100" name="Object 29"/>
          <p:cNvGraphicFramePr>
            <a:graphicFrameLocks noChangeAspect="1"/>
          </p:cNvGraphicFramePr>
          <p:nvPr/>
        </p:nvGraphicFramePr>
        <p:xfrm>
          <a:off x="1844963" y="5235204"/>
          <a:ext cx="2185988" cy="1019175"/>
        </p:xfrm>
        <a:graphic>
          <a:graphicData uri="http://schemas.openxmlformats.org/presentationml/2006/ole">
            <p:oleObj spid="_x0000_s4100" name="Equation" r:id="rId5" imgW="1206360" imgH="558720" progId="Equation.DSMT4">
              <p:embed/>
            </p:oleObj>
          </a:graphicData>
        </a:graphic>
      </p:graphicFrame>
      <p:graphicFrame>
        <p:nvGraphicFramePr>
          <p:cNvPr id="2" name="Object 30"/>
          <p:cNvGraphicFramePr>
            <a:graphicFrameLocks noChangeAspect="1"/>
          </p:cNvGraphicFramePr>
          <p:nvPr/>
        </p:nvGraphicFramePr>
        <p:xfrm>
          <a:off x="4818063" y="5399088"/>
          <a:ext cx="2047875" cy="625475"/>
        </p:xfrm>
        <a:graphic>
          <a:graphicData uri="http://schemas.openxmlformats.org/presentationml/2006/ole">
            <p:oleObj spid="_x0000_s4101" name="Equation" r:id="rId6" imgW="914400" imgH="27936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12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12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12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5122" name="Object 7"/>
          <p:cNvGraphicFramePr>
            <a:graphicFrameLocks noChangeAspect="1"/>
          </p:cNvGraphicFramePr>
          <p:nvPr/>
        </p:nvGraphicFramePr>
        <p:xfrm>
          <a:off x="2600140" y="3155680"/>
          <a:ext cx="3576637" cy="1055152"/>
        </p:xfrm>
        <a:graphic>
          <a:graphicData uri="http://schemas.openxmlformats.org/presentationml/2006/ole">
            <p:oleObj spid="_x0000_s5122" name="Equation" r:id="rId3" imgW="2323800" imgH="685800" progId="Equation.DSMT4">
              <p:embed/>
            </p:oleObj>
          </a:graphicData>
        </a:graphic>
      </p:graphicFrame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521093" y="1663803"/>
            <a:ext cx="781354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0" dirty="0">
                <a:solidFill>
                  <a:srgbClr val="0000FF"/>
                </a:solidFill>
              </a:rPr>
              <a:t>The effective permittivity and characteristic impedance are </a:t>
            </a:r>
            <a:r>
              <a:rPr lang="en-US" sz="2000" b="0" dirty="0" smtClean="0">
                <a:solidFill>
                  <a:srgbClr val="0000FF"/>
                </a:solidFill>
              </a:rPr>
              <a:t>given by:</a:t>
            </a:r>
            <a:endParaRPr lang="en-US" sz="2000" b="0" dirty="0">
              <a:solidFill>
                <a:srgbClr val="0000FF"/>
              </a:solidFill>
            </a:endParaRPr>
          </a:p>
        </p:txBody>
      </p:sp>
      <p:graphicFrame>
        <p:nvGraphicFramePr>
          <p:cNvPr id="5123" name="Object 10"/>
          <p:cNvGraphicFramePr>
            <a:graphicFrameLocks noChangeAspect="1"/>
          </p:cNvGraphicFramePr>
          <p:nvPr/>
        </p:nvGraphicFramePr>
        <p:xfrm>
          <a:off x="1748930" y="2156656"/>
          <a:ext cx="5156200" cy="902870"/>
        </p:xfrm>
        <a:graphic>
          <a:graphicData uri="http://schemas.openxmlformats.org/presentationml/2006/ole">
            <p:oleObj spid="_x0000_s5123" name="Equation" r:id="rId4" imgW="2971800" imgH="520560" progId="Equation.DSMT4">
              <p:embed/>
            </p:oleObj>
          </a:graphicData>
        </a:graphic>
      </p:graphicFrame>
      <p:sp>
        <p:nvSpPr>
          <p:cNvPr id="5130" name="Text Box 11"/>
          <p:cNvSpPr txBox="1">
            <a:spLocks noChangeArrowheads="1"/>
          </p:cNvSpPr>
          <p:nvPr/>
        </p:nvSpPr>
        <p:spPr bwMode="auto">
          <a:xfrm>
            <a:off x="1649619" y="5000935"/>
            <a:ext cx="600254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 dirty="0" smtClean="0"/>
              <a:t>D. M. </a:t>
            </a:r>
            <a:r>
              <a:rPr lang="en-US" b="0" dirty="0" err="1" smtClean="0"/>
              <a:t>Pozar</a:t>
            </a:r>
            <a:r>
              <a:rPr lang="en-US" b="0" dirty="0"/>
              <a:t>, </a:t>
            </a:r>
            <a:r>
              <a:rPr lang="en-US" b="0" i="1" dirty="0"/>
              <a:t>Microwave Engineering</a:t>
            </a:r>
            <a:r>
              <a:rPr lang="en-US" b="0" dirty="0"/>
              <a:t>, Wiley, 1998, p. 162</a:t>
            </a:r>
          </a:p>
        </p:txBody>
      </p:sp>
      <p:sp>
        <p:nvSpPr>
          <p:cNvPr id="5131" name="Text Box 12"/>
          <p:cNvSpPr txBox="1">
            <a:spLocks noChangeArrowheads="1"/>
          </p:cNvSpPr>
          <p:nvPr/>
        </p:nvSpPr>
        <p:spPr bwMode="auto">
          <a:xfrm>
            <a:off x="2614056" y="4550970"/>
            <a:ext cx="346120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 dirty="0"/>
              <a:t>These are accurate for </a:t>
            </a:r>
            <a:r>
              <a:rPr lang="en-US" b="0" i="1" dirty="0">
                <a:latin typeface="Times New Roman" pitchFamily="18" charset="0"/>
              </a:rPr>
              <a:t>W</a:t>
            </a:r>
            <a:r>
              <a:rPr lang="en-US" b="0" dirty="0"/>
              <a:t> / </a:t>
            </a:r>
            <a:r>
              <a:rPr lang="en-US" b="0" i="1" dirty="0">
                <a:latin typeface="Times New Roman" pitchFamily="18" charset="0"/>
              </a:rPr>
              <a:t>h</a:t>
            </a:r>
            <a:r>
              <a:rPr lang="en-US" b="0" dirty="0"/>
              <a:t> </a:t>
            </a:r>
            <a:r>
              <a:rPr lang="en-US" b="0" dirty="0">
                <a:latin typeface="Times New Roman" pitchFamily="18" charset="0"/>
                <a:cs typeface="Times New Roman" pitchFamily="18" charset="0"/>
              </a:rPr>
              <a:t>&gt; 1</a:t>
            </a:r>
          </a:p>
        </p:txBody>
      </p:sp>
      <p:sp>
        <p:nvSpPr>
          <p:cNvPr id="576525" name="Rectangle 13"/>
          <p:cNvSpPr>
            <a:spLocks noChangeArrowheads="1"/>
          </p:cNvSpPr>
          <p:nvPr/>
        </p:nvSpPr>
        <p:spPr bwMode="auto">
          <a:xfrm>
            <a:off x="715963" y="195263"/>
            <a:ext cx="7662862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Planar Waveguide Model (cont.)</a:t>
            </a: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62B1B0C7-B93F-4B0A-943C-A406F589E929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3004457" y="938150"/>
            <a:ext cx="29049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Approximate formulas</a:t>
            </a:r>
            <a:endParaRPr lang="en-US" sz="2000" dirty="0"/>
          </a:p>
        </p:txBody>
      </p:sp>
      <p:sp>
        <p:nvSpPr>
          <p:cNvPr id="16" name="TextBox 15"/>
          <p:cNvSpPr txBox="1"/>
          <p:nvPr/>
        </p:nvSpPr>
        <p:spPr>
          <a:xfrm>
            <a:off x="2066307" y="5807034"/>
            <a:ext cx="446006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solidFill>
                  <a:srgbClr val="0000FF"/>
                </a:solidFill>
              </a:rPr>
              <a:t>The two formulas allow us to find </a:t>
            </a:r>
            <a:r>
              <a:rPr lang="en-US" sz="2000" b="0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W</a:t>
            </a:r>
            <a:r>
              <a:rPr lang="en-US" sz="2000" b="0" i="1" baseline="-25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sz="2000" b="0" dirty="0" smtClean="0">
                <a:solidFill>
                  <a:srgbClr val="0000FF"/>
                </a:solidFill>
              </a:rPr>
              <a:t>. </a:t>
            </a:r>
            <a:endParaRPr lang="en-US" sz="2000" b="0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4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155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156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157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158" name="Text Box 9"/>
          <p:cNvSpPr txBox="1">
            <a:spLocks noChangeArrowheads="1"/>
          </p:cNvSpPr>
          <p:nvPr/>
        </p:nvSpPr>
        <p:spPr bwMode="auto">
          <a:xfrm>
            <a:off x="385763" y="960438"/>
            <a:ext cx="50355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0" dirty="0">
                <a:solidFill>
                  <a:srgbClr val="0000FF"/>
                </a:solidFill>
              </a:rPr>
              <a:t>Alternative (</a:t>
            </a:r>
            <a:r>
              <a:rPr lang="en-US" sz="2000" b="0" i="1" dirty="0">
                <a:solidFill>
                  <a:srgbClr val="0000FF"/>
                </a:solidFill>
              </a:rPr>
              <a:t>the approach that we will use</a:t>
            </a:r>
            <a:r>
              <a:rPr lang="en-US" sz="2000" b="0" dirty="0">
                <a:solidFill>
                  <a:srgbClr val="0000FF"/>
                </a:solidFill>
              </a:rPr>
              <a:t>): </a:t>
            </a:r>
          </a:p>
        </p:txBody>
      </p:sp>
      <p:sp>
        <p:nvSpPr>
          <p:cNvPr id="6159" name="Text Box 28"/>
          <p:cNvSpPr txBox="1">
            <a:spLocks noChangeArrowheads="1"/>
          </p:cNvSpPr>
          <p:nvPr/>
        </p:nvSpPr>
        <p:spPr bwMode="auto">
          <a:xfrm>
            <a:off x="993775" y="1549400"/>
            <a:ext cx="64309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0" dirty="0"/>
              <a:t>We keep the </a:t>
            </a:r>
            <a:r>
              <a:rPr lang="en-US" sz="2000" b="0" i="1" dirty="0"/>
              <a:t>original permittivity</a:t>
            </a:r>
            <a:r>
              <a:rPr lang="en-US" sz="2000" b="0" dirty="0"/>
              <a:t>, and extend the edges.</a:t>
            </a:r>
          </a:p>
        </p:txBody>
      </p:sp>
      <p:sp>
        <p:nvSpPr>
          <p:cNvPr id="6160" name="Text Box 29"/>
          <p:cNvSpPr txBox="1">
            <a:spLocks noChangeArrowheads="1"/>
          </p:cNvSpPr>
          <p:nvPr/>
        </p:nvSpPr>
        <p:spPr bwMode="auto">
          <a:xfrm>
            <a:off x="450850" y="4591688"/>
            <a:ext cx="570706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 dirty="0"/>
              <a:t>Note: This is consistent with the Hammerstad formula:</a:t>
            </a:r>
          </a:p>
        </p:txBody>
      </p:sp>
      <p:graphicFrame>
        <p:nvGraphicFramePr>
          <p:cNvPr id="6146" name="Object 30"/>
          <p:cNvGraphicFramePr>
            <a:graphicFrameLocks noChangeAspect="1"/>
          </p:cNvGraphicFramePr>
          <p:nvPr/>
        </p:nvGraphicFramePr>
        <p:xfrm>
          <a:off x="2806700" y="5011738"/>
          <a:ext cx="2492375" cy="871537"/>
        </p:xfrm>
        <a:graphic>
          <a:graphicData uri="http://schemas.openxmlformats.org/presentationml/2006/ole">
            <p:oleObj spid="_x0000_s6146" name="Equation" r:id="rId3" imgW="1307880" imgH="457200" progId="Equation.DSMT4">
              <p:embed/>
            </p:oleObj>
          </a:graphicData>
        </a:graphic>
      </p:graphicFrame>
      <p:sp>
        <p:nvSpPr>
          <p:cNvPr id="6161" name="Text Box 31"/>
          <p:cNvSpPr txBox="1">
            <a:spLocks noChangeArrowheads="1"/>
          </p:cNvSpPr>
          <p:nvPr/>
        </p:nvSpPr>
        <p:spPr bwMode="auto">
          <a:xfrm>
            <a:off x="303213" y="5999163"/>
            <a:ext cx="83343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b="0" dirty="0"/>
              <a:t>(The </a:t>
            </a:r>
            <a:r>
              <a:rPr lang="en-US" b="0" dirty="0" err="1"/>
              <a:t>Hammerstad</a:t>
            </a:r>
            <a:r>
              <a:rPr lang="en-US" b="0" dirty="0"/>
              <a:t> formula appears to work best when used with the actual permittivity instead of the effective permittivity in the frequency formula.)</a:t>
            </a:r>
          </a:p>
        </p:txBody>
      </p:sp>
      <p:sp>
        <p:nvSpPr>
          <p:cNvPr id="577568" name="Rectangle 32"/>
          <p:cNvSpPr>
            <a:spLocks noChangeArrowheads="1"/>
          </p:cNvSpPr>
          <p:nvPr/>
        </p:nvSpPr>
        <p:spPr bwMode="auto">
          <a:xfrm>
            <a:off x="782638" y="195263"/>
            <a:ext cx="7662862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Planar Waveguide Model (cont.)</a:t>
            </a:r>
          </a:p>
        </p:txBody>
      </p:sp>
      <p:grpSp>
        <p:nvGrpSpPr>
          <p:cNvPr id="6163" name="Group 31"/>
          <p:cNvGrpSpPr>
            <a:grpSpLocks/>
          </p:cNvGrpSpPr>
          <p:nvPr/>
        </p:nvGrpSpPr>
        <p:grpSpPr bwMode="auto">
          <a:xfrm>
            <a:off x="1104900" y="2008188"/>
            <a:ext cx="6956425" cy="2287587"/>
            <a:chOff x="989013" y="1912941"/>
            <a:chExt cx="6956425" cy="2287592"/>
          </a:xfrm>
        </p:grpSpPr>
        <p:grpSp>
          <p:nvGrpSpPr>
            <p:cNvPr id="6164" name="Group 27"/>
            <p:cNvGrpSpPr>
              <a:grpSpLocks/>
            </p:cNvGrpSpPr>
            <p:nvPr/>
          </p:nvGrpSpPr>
          <p:grpSpPr bwMode="auto">
            <a:xfrm>
              <a:off x="989013" y="1912941"/>
              <a:ext cx="6956425" cy="2287592"/>
              <a:chOff x="677" y="1493"/>
              <a:chExt cx="4382" cy="1441"/>
            </a:xfrm>
          </p:grpSpPr>
          <p:sp>
            <p:nvSpPr>
              <p:cNvPr id="6166" name="Rectangle 12"/>
              <p:cNvSpPr>
                <a:spLocks noChangeArrowheads="1"/>
              </p:cNvSpPr>
              <p:nvPr/>
            </p:nvSpPr>
            <p:spPr bwMode="auto">
              <a:xfrm>
                <a:off x="677" y="2334"/>
                <a:ext cx="3865" cy="506"/>
              </a:xfrm>
              <a:prstGeom prst="rect">
                <a:avLst/>
              </a:prstGeom>
              <a:solidFill>
                <a:srgbClr val="DDDDDD"/>
              </a:solidFill>
              <a:ln w="9525">
                <a:solidFill>
                  <a:schemeClr val="accent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aphicFrame>
            <p:nvGraphicFramePr>
              <p:cNvPr id="6147" name="Object 13"/>
              <p:cNvGraphicFramePr>
                <a:graphicFrameLocks noChangeAspect="1"/>
              </p:cNvGraphicFramePr>
              <p:nvPr/>
            </p:nvGraphicFramePr>
            <p:xfrm>
              <a:off x="4917" y="2766"/>
              <a:ext cx="142" cy="168"/>
            </p:xfrm>
            <a:graphic>
              <a:graphicData uri="http://schemas.openxmlformats.org/presentationml/2006/ole">
                <p:oleObj spid="_x0000_s6147" name="Equation" r:id="rId4" imgW="139680" imgH="164880" progId="Equation.DSMT4">
                  <p:embed/>
                </p:oleObj>
              </a:graphicData>
            </a:graphic>
          </p:graphicFrame>
          <p:graphicFrame>
            <p:nvGraphicFramePr>
              <p:cNvPr id="6148" name="Object 14"/>
              <p:cNvGraphicFramePr>
                <a:graphicFrameLocks noChangeAspect="1"/>
              </p:cNvGraphicFramePr>
              <p:nvPr/>
            </p:nvGraphicFramePr>
            <p:xfrm>
              <a:off x="1837" y="1493"/>
              <a:ext cx="134" cy="134"/>
            </p:xfrm>
            <a:graphic>
              <a:graphicData uri="http://schemas.openxmlformats.org/presentationml/2006/ole">
                <p:oleObj spid="_x0000_s6148" name="Equation" r:id="rId5" imgW="126720" imgH="126720" progId="Equation.DSMT4">
                  <p:embed/>
                </p:oleObj>
              </a:graphicData>
            </a:graphic>
          </p:graphicFrame>
          <p:sp>
            <p:nvSpPr>
              <p:cNvPr id="6167" name="Line 15"/>
              <p:cNvSpPr>
                <a:spLocks noChangeShapeType="1"/>
              </p:cNvSpPr>
              <p:nvPr/>
            </p:nvSpPr>
            <p:spPr bwMode="auto">
              <a:xfrm>
                <a:off x="4586" y="2836"/>
                <a:ext cx="25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68" name="Line 16"/>
              <p:cNvSpPr>
                <a:spLocks noChangeShapeType="1"/>
              </p:cNvSpPr>
              <p:nvPr/>
            </p:nvSpPr>
            <p:spPr bwMode="auto">
              <a:xfrm flipH="1" flipV="1">
                <a:off x="1897" y="1725"/>
                <a:ext cx="0" cy="52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graphicFrame>
            <p:nvGraphicFramePr>
              <p:cNvPr id="6149" name="Object 19"/>
              <p:cNvGraphicFramePr>
                <a:graphicFrameLocks noChangeAspect="1"/>
              </p:cNvGraphicFramePr>
              <p:nvPr/>
            </p:nvGraphicFramePr>
            <p:xfrm>
              <a:off x="3142" y="1778"/>
              <a:ext cx="1051" cy="251"/>
            </p:xfrm>
            <a:graphic>
              <a:graphicData uri="http://schemas.openxmlformats.org/presentationml/2006/ole">
                <p:oleObj spid="_x0000_s6149" name="Equation" r:id="rId6" imgW="952200" imgH="228600" progId="Equation.DSMT4">
                  <p:embed/>
                </p:oleObj>
              </a:graphicData>
            </a:graphic>
          </p:graphicFrame>
          <p:sp>
            <p:nvSpPr>
              <p:cNvPr id="6170" name="Line 20"/>
              <p:cNvSpPr>
                <a:spLocks noChangeShapeType="1"/>
              </p:cNvSpPr>
              <p:nvPr/>
            </p:nvSpPr>
            <p:spPr bwMode="auto">
              <a:xfrm>
                <a:off x="1906" y="2320"/>
                <a:ext cx="0" cy="525"/>
              </a:xfrm>
              <a:prstGeom prst="line">
                <a:avLst/>
              </a:prstGeom>
              <a:noFill/>
              <a:ln w="38100">
                <a:solidFill>
                  <a:srgbClr val="FF33CC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71" name="Line 21"/>
              <p:cNvSpPr>
                <a:spLocks noChangeShapeType="1"/>
              </p:cNvSpPr>
              <p:nvPr/>
            </p:nvSpPr>
            <p:spPr bwMode="auto">
              <a:xfrm>
                <a:off x="3236" y="2324"/>
                <a:ext cx="0" cy="525"/>
              </a:xfrm>
              <a:prstGeom prst="line">
                <a:avLst/>
              </a:prstGeom>
              <a:noFill/>
              <a:ln w="38100">
                <a:solidFill>
                  <a:srgbClr val="FF33CC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aphicFrame>
            <p:nvGraphicFramePr>
              <p:cNvPr id="6150" name="Object 22"/>
              <p:cNvGraphicFramePr>
                <a:graphicFrameLocks noChangeAspect="1"/>
              </p:cNvGraphicFramePr>
              <p:nvPr/>
            </p:nvGraphicFramePr>
            <p:xfrm>
              <a:off x="2482" y="2415"/>
              <a:ext cx="256" cy="353"/>
            </p:xfrm>
            <a:graphic>
              <a:graphicData uri="http://schemas.openxmlformats.org/presentationml/2006/ole">
                <p:oleObj spid="_x0000_s6150" name="Equation" r:id="rId7" imgW="164880" imgH="228600" progId="Equation.DSMT4">
                  <p:embed/>
                </p:oleObj>
              </a:graphicData>
            </a:graphic>
          </p:graphicFrame>
          <p:sp>
            <p:nvSpPr>
              <p:cNvPr id="6172" name="Rectangle 23"/>
              <p:cNvSpPr>
                <a:spLocks noChangeArrowheads="1"/>
              </p:cNvSpPr>
              <p:nvPr/>
            </p:nvSpPr>
            <p:spPr bwMode="auto">
              <a:xfrm>
                <a:off x="3336" y="2461"/>
                <a:ext cx="472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="0">
                    <a:solidFill>
                      <a:srgbClr val="FF33CC"/>
                    </a:solidFill>
                  </a:rPr>
                  <a:t>PMC</a:t>
                </a:r>
              </a:p>
            </p:txBody>
          </p:sp>
          <p:sp>
            <p:nvSpPr>
              <p:cNvPr id="6173" name="Line 24"/>
              <p:cNvSpPr>
                <a:spLocks noChangeShapeType="1"/>
              </p:cNvSpPr>
              <p:nvPr/>
            </p:nvSpPr>
            <p:spPr bwMode="auto">
              <a:xfrm>
                <a:off x="770" y="2332"/>
                <a:ext cx="0" cy="49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graphicFrame>
            <p:nvGraphicFramePr>
              <p:cNvPr id="6151" name="Object 25"/>
              <p:cNvGraphicFramePr>
                <a:graphicFrameLocks noChangeAspect="1"/>
              </p:cNvGraphicFramePr>
              <p:nvPr/>
            </p:nvGraphicFramePr>
            <p:xfrm>
              <a:off x="824" y="2443"/>
              <a:ext cx="185" cy="258"/>
            </p:xfrm>
            <a:graphic>
              <a:graphicData uri="http://schemas.openxmlformats.org/presentationml/2006/ole">
                <p:oleObj spid="_x0000_s6151" name="Equation" r:id="rId8" imgW="126720" imgH="177480" progId="Equation.DSMT4">
                  <p:embed/>
                </p:oleObj>
              </a:graphicData>
            </a:graphic>
          </p:graphicFrame>
          <p:graphicFrame>
            <p:nvGraphicFramePr>
              <p:cNvPr id="6152" name="Object 26"/>
              <p:cNvGraphicFramePr>
                <a:graphicFrameLocks noChangeAspect="1"/>
              </p:cNvGraphicFramePr>
              <p:nvPr/>
            </p:nvGraphicFramePr>
            <p:xfrm>
              <a:off x="2447" y="1910"/>
              <a:ext cx="277" cy="331"/>
            </p:xfrm>
            <a:graphic>
              <a:graphicData uri="http://schemas.openxmlformats.org/presentationml/2006/ole">
                <p:oleObj spid="_x0000_s6152" name="Equation" r:id="rId9" imgW="190440" imgH="228600" progId="Equation.DSMT4">
                  <p:embed/>
                </p:oleObj>
              </a:graphicData>
            </a:graphic>
          </p:graphicFrame>
          <p:sp>
            <p:nvSpPr>
              <p:cNvPr id="6169" name="Rectangle 18"/>
              <p:cNvSpPr>
                <a:spLocks noChangeArrowheads="1"/>
              </p:cNvSpPr>
              <p:nvPr/>
            </p:nvSpPr>
            <p:spPr bwMode="auto">
              <a:xfrm>
                <a:off x="1900" y="2271"/>
                <a:ext cx="1344" cy="56"/>
              </a:xfrm>
              <a:prstGeom prst="rect">
                <a:avLst/>
              </a:prstGeom>
              <a:solidFill>
                <a:srgbClr val="FF9933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cxnSp>
          <p:nvCxnSpPr>
            <p:cNvPr id="6165" name="Straight Connector 29"/>
            <p:cNvCxnSpPr>
              <a:cxnSpLocks noChangeShapeType="1"/>
            </p:cNvCxnSpPr>
            <p:nvPr/>
          </p:nvCxnSpPr>
          <p:spPr bwMode="auto">
            <a:xfrm>
              <a:off x="998483" y="4056998"/>
              <a:ext cx="6138041" cy="21016"/>
            </a:xfrm>
            <a:prstGeom prst="line">
              <a:avLst/>
            </a:prstGeom>
            <a:noFill/>
            <a:ln w="57150" algn="ctr">
              <a:solidFill>
                <a:srgbClr val="FF9933"/>
              </a:solidFill>
              <a:round/>
              <a:headEnd/>
              <a:tailEnd/>
            </a:ln>
          </p:spPr>
        </p:cxnSp>
      </p:grpSp>
      <p:sp>
        <p:nvSpPr>
          <p:cNvPr id="30" name="Slide Number Placeholder 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62B1B0C7-B93F-4B0A-943C-A406F589E929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3" name="Rectangle 13"/>
          <p:cNvSpPr>
            <a:spLocks noChangeArrowheads="1"/>
          </p:cNvSpPr>
          <p:nvPr/>
        </p:nvSpPr>
        <p:spPr bwMode="auto">
          <a:xfrm>
            <a:off x="357188" y="1922713"/>
            <a:ext cx="7683500" cy="4562475"/>
          </a:xfrm>
          <a:prstGeom prst="rect">
            <a:avLst/>
          </a:prstGeom>
          <a:solidFill>
            <a:schemeClr val="accent1"/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7856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128838" y="315913"/>
            <a:ext cx="4876800" cy="473075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Fringing Extensions</a:t>
            </a:r>
          </a:p>
        </p:txBody>
      </p:sp>
      <p:sp>
        <p:nvSpPr>
          <p:cNvPr id="717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177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178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179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7170" name="Object 8"/>
          <p:cNvGraphicFramePr>
            <a:graphicFrameLocks noChangeAspect="1"/>
          </p:cNvGraphicFramePr>
          <p:nvPr/>
        </p:nvGraphicFramePr>
        <p:xfrm>
          <a:off x="2311400" y="2119563"/>
          <a:ext cx="1766888" cy="823912"/>
        </p:xfrm>
        <a:graphic>
          <a:graphicData uri="http://schemas.openxmlformats.org/presentationml/2006/ole">
            <p:oleObj spid="_x0000_s7170" name="Equation" r:id="rId3" imgW="927000" imgH="431640" progId="Equation.DSMT4">
              <p:embed/>
            </p:oleObj>
          </a:graphicData>
        </a:graphic>
      </p:graphicFrame>
      <p:sp>
        <p:nvSpPr>
          <p:cNvPr id="7180" name="Text Box 9"/>
          <p:cNvSpPr txBox="1">
            <a:spLocks noChangeArrowheads="1"/>
          </p:cNvSpPr>
          <p:nvPr/>
        </p:nvSpPr>
        <p:spPr bwMode="auto">
          <a:xfrm>
            <a:off x="347663" y="1131888"/>
            <a:ext cx="41195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0" dirty="0">
                <a:solidFill>
                  <a:srgbClr val="0000FF"/>
                </a:solidFill>
              </a:rPr>
              <a:t>We then have the following results:</a:t>
            </a:r>
          </a:p>
        </p:txBody>
      </p:sp>
      <p:graphicFrame>
        <p:nvGraphicFramePr>
          <p:cNvPr id="7171" name="Object 11"/>
          <p:cNvGraphicFramePr>
            <a:graphicFrameLocks noChangeAspect="1"/>
          </p:cNvGraphicFramePr>
          <p:nvPr/>
        </p:nvGraphicFramePr>
        <p:xfrm>
          <a:off x="457200" y="3292725"/>
          <a:ext cx="4741863" cy="1500188"/>
        </p:xfrm>
        <a:graphic>
          <a:graphicData uri="http://schemas.openxmlformats.org/presentationml/2006/ole">
            <p:oleObj spid="_x0000_s7171" name="Equation" r:id="rId4" imgW="2489040" imgH="787320" progId="Equation.DSMT4">
              <p:embed/>
            </p:oleObj>
          </a:graphicData>
        </a:graphic>
      </p:graphicFrame>
      <p:sp>
        <p:nvSpPr>
          <p:cNvPr id="7181" name="Text Box 12"/>
          <p:cNvSpPr txBox="1">
            <a:spLocks noChangeArrowheads="1"/>
          </p:cNvSpPr>
          <p:nvPr/>
        </p:nvSpPr>
        <p:spPr bwMode="auto">
          <a:xfrm>
            <a:off x="5334000" y="3830888"/>
            <a:ext cx="27209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0">
                <a:solidFill>
                  <a:srgbClr val="0000FF"/>
                </a:solidFill>
              </a:rPr>
              <a:t>(Hammerstad formula)</a:t>
            </a:r>
          </a:p>
        </p:txBody>
      </p:sp>
      <p:graphicFrame>
        <p:nvGraphicFramePr>
          <p:cNvPr id="7172" name="Object 13"/>
          <p:cNvGraphicFramePr>
            <a:graphicFrameLocks noChangeAspect="1"/>
          </p:cNvGraphicFramePr>
          <p:nvPr/>
        </p:nvGraphicFramePr>
        <p:xfrm>
          <a:off x="1358900" y="5116763"/>
          <a:ext cx="3754438" cy="1108075"/>
        </p:xfrm>
        <a:graphic>
          <a:graphicData uri="http://schemas.openxmlformats.org/presentationml/2006/ole">
            <p:oleObj spid="_x0000_s7172" name="Equation" r:id="rId5" imgW="2323800" imgH="685800" progId="Equation.DSMT4">
              <p:embed/>
            </p:oleObj>
          </a:graphicData>
        </a:graphic>
      </p:graphicFrame>
      <p:sp>
        <p:nvSpPr>
          <p:cNvPr id="7182" name="Text Box 14"/>
          <p:cNvSpPr txBox="1">
            <a:spLocks noChangeArrowheads="1"/>
          </p:cNvSpPr>
          <p:nvPr/>
        </p:nvSpPr>
        <p:spPr bwMode="auto">
          <a:xfrm>
            <a:off x="4441825" y="2298950"/>
            <a:ext cx="22145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0">
                <a:solidFill>
                  <a:srgbClr val="0000FF"/>
                </a:solidFill>
              </a:rPr>
              <a:t>(Wheeler formula)</a:t>
            </a: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62B1B0C7-B93F-4B0A-943C-A406F589E929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3886</TotalTime>
  <Words>605</Words>
  <Application>Microsoft Office PowerPoint</Application>
  <PresentationFormat>On-screen Show (4:3)</PresentationFormat>
  <Paragraphs>123</Paragraphs>
  <Slides>21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21</vt:i4>
      </vt:variant>
    </vt:vector>
  </HeadingPairs>
  <TitlesOfParts>
    <vt:vector size="24" baseType="lpstr">
      <vt:lpstr>Default Design</vt:lpstr>
      <vt:lpstr>Equation</vt:lpstr>
      <vt:lpstr>MathType 6.0 Equation</vt:lpstr>
      <vt:lpstr>Slide 1</vt:lpstr>
      <vt:lpstr>Overview</vt:lpstr>
      <vt:lpstr>TL Model</vt:lpstr>
      <vt:lpstr>TL Model (cont.)</vt:lpstr>
      <vt:lpstr>Planar Waveguide Model</vt:lpstr>
      <vt:lpstr>Slide 6</vt:lpstr>
      <vt:lpstr>Slide 7</vt:lpstr>
      <vt:lpstr>Slide 8</vt:lpstr>
      <vt:lpstr>Fringing Extensions</vt:lpstr>
      <vt:lpstr>Effective Loss Tangent</vt:lpstr>
      <vt:lpstr>Input Impedance</vt:lpstr>
      <vt:lpstr>Input Impedance (cont.)</vt:lpstr>
      <vt:lpstr>Probe Correction</vt:lpstr>
      <vt:lpstr>Alternative (Edge Admittance)</vt:lpstr>
      <vt:lpstr>Alternative (Edge Admittance) (cont.)</vt:lpstr>
      <vt:lpstr>Alternative (Edge Admittance) (cont.)</vt:lpstr>
      <vt:lpstr>Alternative (Edge Admittance) (cont.)</vt:lpstr>
      <vt:lpstr>Alternative (Edge Admittance) (cont.)</vt:lpstr>
      <vt:lpstr>Alternative (Edge Admittance) (cont.)</vt:lpstr>
      <vt:lpstr>Alternative (Edge Admittance) (cont.)</vt:lpstr>
      <vt:lpstr>Another Alternative  (Edge Admittance Network)</vt:lpstr>
    </vt:vector>
  </TitlesOfParts>
  <Company>University of Houston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Notes 6</dc:title>
  <dc:creator>lgiles</dc:creator>
  <cp:lastModifiedBy>Reviewer</cp:lastModifiedBy>
  <cp:revision>358</cp:revision>
  <dcterms:created xsi:type="dcterms:W3CDTF">2006-06-22T19:04:50Z</dcterms:created>
  <dcterms:modified xsi:type="dcterms:W3CDTF">2015-04-09T18:30:31Z</dcterms:modified>
</cp:coreProperties>
</file>