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93" r:id="rId2"/>
    <p:sldId id="360" r:id="rId3"/>
    <p:sldId id="410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8" r:id="rId16"/>
    <p:sldId id="397" r:id="rId17"/>
    <p:sldId id="399" r:id="rId18"/>
    <p:sldId id="400" r:id="rId19"/>
    <p:sldId id="413" r:id="rId20"/>
    <p:sldId id="401" r:id="rId21"/>
    <p:sldId id="402" r:id="rId22"/>
    <p:sldId id="403" r:id="rId23"/>
    <p:sldId id="404" r:id="rId24"/>
    <p:sldId id="405" r:id="rId25"/>
    <p:sldId id="411" r:id="rId26"/>
    <p:sldId id="406" r:id="rId27"/>
    <p:sldId id="407" r:id="rId28"/>
    <p:sldId id="412" r:id="rId29"/>
    <p:sldId id="414" r:id="rId30"/>
    <p:sldId id="408" r:id="rId31"/>
    <p:sldId id="409" r:id="rId32"/>
    <p:sldId id="415" r:id="rId33"/>
    <p:sldId id="416" r:id="rId34"/>
    <p:sldId id="417" r:id="rId35"/>
    <p:sldId id="418" r:id="rId36"/>
    <p:sldId id="419" r:id="rId37"/>
    <p:sldId id="420" r:id="rId38"/>
    <p:sldId id="421" r:id="rId39"/>
    <p:sldId id="422" r:id="rId40"/>
    <p:sldId id="423" r:id="rId41"/>
    <p:sldId id="424" r:id="rId42"/>
    <p:sldId id="425" r:id="rId43"/>
    <p:sldId id="426" r:id="rId44"/>
    <p:sldId id="427" r:id="rId45"/>
    <p:sldId id="428" r:id="rId46"/>
    <p:sldId id="429" r:id="rId47"/>
    <p:sldId id="430" r:id="rId48"/>
    <p:sldId id="431" r:id="rId49"/>
    <p:sldId id="432" r:id="rId50"/>
    <p:sldId id="433" r:id="rId51"/>
    <p:sldId id="434" r:id="rId52"/>
    <p:sldId id="435" r:id="rId5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28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FF9900"/>
    <a:srgbClr val="FF00FF"/>
    <a:srgbClr val="FF3300"/>
    <a:srgbClr val="FFFF66"/>
    <a:srgbClr val="00FF00"/>
    <a:srgbClr val="0066FF"/>
    <a:srgbClr val="3399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566" y="90"/>
      </p:cViewPr>
      <p:guideLst>
        <p:guide orient="horz" pos="2152"/>
        <p:guide pos="28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2.wmf"/><Relationship Id="rId5" Type="http://schemas.openxmlformats.org/officeDocument/2006/relationships/image" Target="../media/image6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7.wmf"/><Relationship Id="rId7" Type="http://schemas.openxmlformats.org/officeDocument/2006/relationships/image" Target="../media/image52.wmf"/><Relationship Id="rId2" Type="http://schemas.openxmlformats.org/officeDocument/2006/relationships/image" Target="../media/image38.wmf"/><Relationship Id="rId1" Type="http://schemas.openxmlformats.org/officeDocument/2006/relationships/image" Target="../media/image49.wmf"/><Relationship Id="rId6" Type="http://schemas.openxmlformats.org/officeDocument/2006/relationships/image" Target="../media/image51.wmf"/><Relationship Id="rId5" Type="http://schemas.openxmlformats.org/officeDocument/2006/relationships/image" Target="../media/image36.wmf"/><Relationship Id="rId4" Type="http://schemas.openxmlformats.org/officeDocument/2006/relationships/image" Target="../media/image5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4" Type="http://schemas.openxmlformats.org/officeDocument/2006/relationships/image" Target="../media/image9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6.wmf"/><Relationship Id="rId1" Type="http://schemas.openxmlformats.org/officeDocument/2006/relationships/image" Target="../media/image97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109.wmf"/><Relationship Id="rId7" Type="http://schemas.openxmlformats.org/officeDocument/2006/relationships/image" Target="../media/image112.wmf"/><Relationship Id="rId2" Type="http://schemas.openxmlformats.org/officeDocument/2006/relationships/image" Target="../media/image100.wmf"/><Relationship Id="rId1" Type="http://schemas.openxmlformats.org/officeDocument/2006/relationships/image" Target="../media/image96.wmf"/><Relationship Id="rId6" Type="http://schemas.openxmlformats.org/officeDocument/2006/relationships/image" Target="../media/image95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Relationship Id="rId9" Type="http://schemas.openxmlformats.org/officeDocument/2006/relationships/image" Target="../media/image114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5" Type="http://schemas.openxmlformats.org/officeDocument/2006/relationships/image" Target="../media/image118.wmf"/><Relationship Id="rId4" Type="http://schemas.openxmlformats.org/officeDocument/2006/relationships/image" Target="../media/image117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4" Type="http://schemas.openxmlformats.org/officeDocument/2006/relationships/image" Target="../media/image121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08.wmf"/><Relationship Id="rId1" Type="http://schemas.openxmlformats.org/officeDocument/2006/relationships/image" Target="../media/image122.wmf"/><Relationship Id="rId4" Type="http://schemas.openxmlformats.org/officeDocument/2006/relationships/image" Target="../media/image124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4" Type="http://schemas.openxmlformats.org/officeDocument/2006/relationships/image" Target="../media/image128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7" Type="http://schemas.openxmlformats.org/officeDocument/2006/relationships/image" Target="../media/image135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0.wmf"/><Relationship Id="rId1" Type="http://schemas.openxmlformats.org/officeDocument/2006/relationships/image" Target="../media/image141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8.wmf"/><Relationship Id="rId1" Type="http://schemas.openxmlformats.org/officeDocument/2006/relationships/image" Target="../media/image147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49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wmf"/><Relationship Id="rId2" Type="http://schemas.openxmlformats.org/officeDocument/2006/relationships/image" Target="../media/image139.wmf"/><Relationship Id="rId1" Type="http://schemas.openxmlformats.org/officeDocument/2006/relationships/image" Target="../media/image150.wmf"/></Relationships>
</file>

<file path=ppt/drawings/_rels/vmlDrawing4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2.wmf"/><Relationship Id="rId1" Type="http://schemas.openxmlformats.org/officeDocument/2006/relationships/image" Target="../media/image151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0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0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DFC044BA-FDB9-4EFD-80A1-714DB3256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6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6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2382CAE-2799-417D-8068-F04E79098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99AA77F-DE3D-48EE-B104-1AAAC05AB7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C4AB769-C36C-4234-8222-2942B76F81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5C7FC12-EA5A-4646-B2AA-D5F8D511B2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F22B16B-F515-491B-AFE6-D930D159D9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46314B0-CF32-409F-94D0-A15D62F62C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C0C1C64-3AD1-4308-A9F3-8E8A4C4B43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1025D38-6035-4CAB-97E3-AB83A66426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37CDD4E-7397-4E06-838A-F69C4CFB5D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A2A0F20-B2A0-400E-AB7E-7C877FEA90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428DB2C-55DF-4FA1-8571-3523FF236C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C13EBD2-B32D-4239-97CF-6698C990F4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image" Target="../media/image42.wmf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5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6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7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7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7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82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1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8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8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91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9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90.wmf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91.wmf"/><Relationship Id="rId5" Type="http://schemas.openxmlformats.org/officeDocument/2006/relationships/oleObject" Target="../embeddings/oleObject99.bin"/><Relationship Id="rId4" Type="http://schemas.openxmlformats.org/officeDocument/2006/relationships/image" Target="../media/image90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95.wmf"/><Relationship Id="rId5" Type="http://schemas.openxmlformats.org/officeDocument/2006/relationships/oleObject" Target="../embeddings/oleObject102.bin"/><Relationship Id="rId4" Type="http://schemas.openxmlformats.org/officeDocument/2006/relationships/image" Target="../media/image94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0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0" Type="http://schemas.openxmlformats.org/officeDocument/2006/relationships/image" Target="../media/image99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01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10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11.bin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1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08.wmf"/><Relationship Id="rId5" Type="http://schemas.openxmlformats.org/officeDocument/2006/relationships/oleObject" Target="../embeddings/oleObject116.bin"/><Relationship Id="rId4" Type="http://schemas.openxmlformats.org/officeDocument/2006/relationships/image" Target="../media/image107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22.bin"/><Relationship Id="rId18" Type="http://schemas.openxmlformats.org/officeDocument/2006/relationships/image" Target="../media/image113.wmf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111.wmf"/><Relationship Id="rId17" Type="http://schemas.openxmlformats.org/officeDocument/2006/relationships/oleObject" Target="../embeddings/oleObject1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2.wmf"/><Relationship Id="rId20" Type="http://schemas.openxmlformats.org/officeDocument/2006/relationships/image" Target="../media/image114.wmf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3.bin"/><Relationship Id="rId10" Type="http://schemas.openxmlformats.org/officeDocument/2006/relationships/image" Target="../media/image110.wmf"/><Relationship Id="rId19" Type="http://schemas.openxmlformats.org/officeDocument/2006/relationships/oleObject" Target="../embeddings/oleObject125.bin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20.bin"/><Relationship Id="rId14" Type="http://schemas.openxmlformats.org/officeDocument/2006/relationships/image" Target="../media/image95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12" Type="http://schemas.openxmlformats.org/officeDocument/2006/relationships/image" Target="../media/image1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16.wmf"/><Relationship Id="rId11" Type="http://schemas.openxmlformats.org/officeDocument/2006/relationships/oleObject" Target="../embeddings/oleObject130.bin"/><Relationship Id="rId5" Type="http://schemas.openxmlformats.org/officeDocument/2006/relationships/oleObject" Target="../embeddings/oleObject127.bin"/><Relationship Id="rId10" Type="http://schemas.openxmlformats.org/officeDocument/2006/relationships/image" Target="../media/image117.wmf"/><Relationship Id="rId4" Type="http://schemas.openxmlformats.org/officeDocument/2006/relationships/image" Target="../media/image115.wmf"/><Relationship Id="rId9" Type="http://schemas.openxmlformats.org/officeDocument/2006/relationships/oleObject" Target="../embeddings/oleObject129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19.wmf"/><Relationship Id="rId5" Type="http://schemas.openxmlformats.org/officeDocument/2006/relationships/oleObject" Target="../embeddings/oleObject132.bin"/><Relationship Id="rId10" Type="http://schemas.openxmlformats.org/officeDocument/2006/relationships/image" Target="../media/image121.wmf"/><Relationship Id="rId4" Type="http://schemas.openxmlformats.org/officeDocument/2006/relationships/image" Target="../media/image118.wmf"/><Relationship Id="rId9" Type="http://schemas.openxmlformats.org/officeDocument/2006/relationships/oleObject" Target="../embeddings/oleObject134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08.wmf"/><Relationship Id="rId5" Type="http://schemas.openxmlformats.org/officeDocument/2006/relationships/oleObject" Target="../embeddings/oleObject136.bin"/><Relationship Id="rId10" Type="http://schemas.openxmlformats.org/officeDocument/2006/relationships/image" Target="../media/image124.wmf"/><Relationship Id="rId4" Type="http://schemas.openxmlformats.org/officeDocument/2006/relationships/image" Target="../media/image122.wmf"/><Relationship Id="rId9" Type="http://schemas.openxmlformats.org/officeDocument/2006/relationships/oleObject" Target="../embeddings/oleObject13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26.wmf"/><Relationship Id="rId5" Type="http://schemas.openxmlformats.org/officeDocument/2006/relationships/oleObject" Target="../embeddings/oleObject140.bin"/><Relationship Id="rId10" Type="http://schemas.openxmlformats.org/officeDocument/2006/relationships/image" Target="../media/image128.wmf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4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129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149.bin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6.bin"/><Relationship Id="rId12" Type="http://schemas.openxmlformats.org/officeDocument/2006/relationships/image" Target="../media/image13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6.wmf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148.bin"/><Relationship Id="rId5" Type="http://schemas.openxmlformats.org/officeDocument/2006/relationships/oleObject" Target="../embeddings/oleObject145.bin"/><Relationship Id="rId15" Type="http://schemas.openxmlformats.org/officeDocument/2006/relationships/oleObject" Target="../embeddings/oleObject150.bin"/><Relationship Id="rId10" Type="http://schemas.openxmlformats.org/officeDocument/2006/relationships/image" Target="../media/image133.wmf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147.bin"/><Relationship Id="rId14" Type="http://schemas.openxmlformats.org/officeDocument/2006/relationships/image" Target="../media/image135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13" Type="http://schemas.openxmlformats.org/officeDocument/2006/relationships/oleObject" Target="../embeddings/oleObject156.bin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3.bin"/><Relationship Id="rId12" Type="http://schemas.openxmlformats.org/officeDocument/2006/relationships/image" Target="../media/image13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5.wmf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38.wmf"/><Relationship Id="rId11" Type="http://schemas.openxmlformats.org/officeDocument/2006/relationships/oleObject" Target="../embeddings/oleObject155.bin"/><Relationship Id="rId5" Type="http://schemas.openxmlformats.org/officeDocument/2006/relationships/oleObject" Target="../embeddings/oleObject152.bin"/><Relationship Id="rId15" Type="http://schemas.openxmlformats.org/officeDocument/2006/relationships/oleObject" Target="../embeddings/oleObject157.bin"/><Relationship Id="rId10" Type="http://schemas.openxmlformats.org/officeDocument/2006/relationships/image" Target="../media/image132.wmf"/><Relationship Id="rId4" Type="http://schemas.openxmlformats.org/officeDocument/2006/relationships/image" Target="../media/image137.wmf"/><Relationship Id="rId9" Type="http://schemas.openxmlformats.org/officeDocument/2006/relationships/oleObject" Target="../embeddings/oleObject154.bin"/><Relationship Id="rId14" Type="http://schemas.openxmlformats.org/officeDocument/2006/relationships/image" Target="../media/image134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oleObject" Target="../embeddings/oleObject158.bin"/><Relationship Id="rId7" Type="http://schemas.openxmlformats.org/officeDocument/2006/relationships/oleObject" Target="../embeddings/oleObject1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159.bin"/><Relationship Id="rId4" Type="http://schemas.openxmlformats.org/officeDocument/2006/relationships/image" Target="../media/image138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140.wmf"/><Relationship Id="rId5" Type="http://schemas.openxmlformats.org/officeDocument/2006/relationships/oleObject" Target="../embeddings/oleObject162.bin"/><Relationship Id="rId4" Type="http://schemas.openxmlformats.org/officeDocument/2006/relationships/image" Target="../media/image141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6.bin"/><Relationship Id="rId12" Type="http://schemas.openxmlformats.org/officeDocument/2006/relationships/image" Target="../media/image1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43.wmf"/><Relationship Id="rId11" Type="http://schemas.openxmlformats.org/officeDocument/2006/relationships/oleObject" Target="../embeddings/oleObject168.bin"/><Relationship Id="rId5" Type="http://schemas.openxmlformats.org/officeDocument/2006/relationships/oleObject" Target="../embeddings/oleObject165.bin"/><Relationship Id="rId10" Type="http://schemas.openxmlformats.org/officeDocument/2006/relationships/image" Target="../media/image145.wmf"/><Relationship Id="rId4" Type="http://schemas.openxmlformats.org/officeDocument/2006/relationships/image" Target="../media/image142.wmf"/><Relationship Id="rId9" Type="http://schemas.openxmlformats.org/officeDocument/2006/relationships/oleObject" Target="../embeddings/oleObject167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148.wmf"/><Relationship Id="rId5" Type="http://schemas.openxmlformats.org/officeDocument/2006/relationships/oleObject" Target="../embeddings/oleObject170.bin"/><Relationship Id="rId4" Type="http://schemas.openxmlformats.org/officeDocument/2006/relationships/image" Target="../media/image147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oleObject" Target="../embeddings/oleObject176.bin"/><Relationship Id="rId3" Type="http://schemas.openxmlformats.org/officeDocument/2006/relationships/oleObject" Target="../embeddings/oleObject171.bin"/><Relationship Id="rId7" Type="http://schemas.openxmlformats.org/officeDocument/2006/relationships/oleObject" Target="../embeddings/oleObject173.bin"/><Relationship Id="rId12" Type="http://schemas.openxmlformats.org/officeDocument/2006/relationships/image" Target="../media/image1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131.wmf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72.bin"/><Relationship Id="rId10" Type="http://schemas.openxmlformats.org/officeDocument/2006/relationships/image" Target="../media/image133.wmf"/><Relationship Id="rId4" Type="http://schemas.openxmlformats.org/officeDocument/2006/relationships/image" Target="../media/image149.wmf"/><Relationship Id="rId9" Type="http://schemas.openxmlformats.org/officeDocument/2006/relationships/oleObject" Target="../embeddings/oleObject174.bin"/><Relationship Id="rId14" Type="http://schemas.openxmlformats.org/officeDocument/2006/relationships/image" Target="../media/image135.w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wmf"/><Relationship Id="rId3" Type="http://schemas.openxmlformats.org/officeDocument/2006/relationships/oleObject" Target="../embeddings/oleObject177.bin"/><Relationship Id="rId7" Type="http://schemas.openxmlformats.org/officeDocument/2006/relationships/oleObject" Target="../embeddings/oleObject1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178.bin"/><Relationship Id="rId4" Type="http://schemas.openxmlformats.org/officeDocument/2006/relationships/image" Target="../media/image15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152.wmf"/><Relationship Id="rId5" Type="http://schemas.openxmlformats.org/officeDocument/2006/relationships/oleObject" Target="../embeddings/oleObject181.bin"/><Relationship Id="rId4" Type="http://schemas.openxmlformats.org/officeDocument/2006/relationships/image" Target="../media/image151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3" Type="http://schemas.openxmlformats.org/officeDocument/2006/relationships/oleObject" Target="../embeddings/oleObject182.bin"/><Relationship Id="rId7" Type="http://schemas.openxmlformats.org/officeDocument/2006/relationships/oleObject" Target="../embeddings/oleObject184.bin"/><Relationship Id="rId12" Type="http://schemas.openxmlformats.org/officeDocument/2006/relationships/image" Target="../media/image1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154.wmf"/><Relationship Id="rId11" Type="http://schemas.openxmlformats.org/officeDocument/2006/relationships/oleObject" Target="../embeddings/oleObject186.bin"/><Relationship Id="rId5" Type="http://schemas.openxmlformats.org/officeDocument/2006/relationships/oleObject" Target="../embeddings/oleObject183.bin"/><Relationship Id="rId10" Type="http://schemas.openxmlformats.org/officeDocument/2006/relationships/image" Target="../media/image145.wmf"/><Relationship Id="rId4" Type="http://schemas.openxmlformats.org/officeDocument/2006/relationships/image" Target="../media/image153.wmf"/><Relationship Id="rId9" Type="http://schemas.openxmlformats.org/officeDocument/2006/relationships/oleObject" Target="../embeddings/oleObject185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wmf"/><Relationship Id="rId3" Type="http://schemas.openxmlformats.org/officeDocument/2006/relationships/oleObject" Target="../embeddings/oleObject187.bin"/><Relationship Id="rId7" Type="http://schemas.openxmlformats.org/officeDocument/2006/relationships/oleObject" Target="../embeddings/oleObject1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0.vml"/><Relationship Id="rId6" Type="http://schemas.openxmlformats.org/officeDocument/2006/relationships/image" Target="../media/image156.wmf"/><Relationship Id="rId5" Type="http://schemas.openxmlformats.org/officeDocument/2006/relationships/oleObject" Target="../embeddings/oleObject188.bin"/><Relationship Id="rId4" Type="http://schemas.openxmlformats.org/officeDocument/2006/relationships/image" Target="../media/image15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11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</a:t>
            </a:r>
            <a:r>
              <a:rPr lang="en-US" sz="4000" b="0" smtClean="0">
                <a:solidFill>
                  <a:srgbClr val="0000FF"/>
                </a:solidFill>
              </a:rPr>
              <a:t>28</a:t>
            </a:r>
            <a:endParaRPr lang="en-US" sz="4000" b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29703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" y="3454400"/>
            <a:ext cx="37496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8C0C1C64-3AD1-4308-A9F3-8E8A4C4B431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49425" y="203200"/>
            <a:ext cx="55133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Cavity Model (cont.)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3"/>
          <p:cNvGraphicFramePr>
            <a:graphicFrameLocks noChangeAspect="1"/>
          </p:cNvGraphicFramePr>
          <p:nvPr/>
        </p:nvGraphicFramePr>
        <p:xfrm>
          <a:off x="2363788" y="2387600"/>
          <a:ext cx="4081462" cy="302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1815840" imgH="1346040" progId="Equation.DSMT4">
                  <p:embed/>
                </p:oleObj>
              </mc:Choice>
              <mc:Fallback>
                <p:oleObj name="Equation" r:id="rId3" imgW="1815840" imgH="1346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2387600"/>
                        <a:ext cx="4081462" cy="302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15"/>
          <p:cNvSpPr txBox="1">
            <a:spLocks noChangeArrowheads="1"/>
          </p:cNvSpPr>
          <p:nvPr/>
        </p:nvSpPr>
        <p:spPr bwMode="auto">
          <a:xfrm>
            <a:off x="503238" y="1203325"/>
            <a:ext cx="7488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To calculate the input impedance, we first calculate the complex power going into the patch as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65325" y="227013"/>
            <a:ext cx="500856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Cavity Model (cont.)</a:t>
            </a:r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1398589" y="1653761"/>
          <a:ext cx="6049962" cy="2730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3454200" imgH="1562040" progId="Equation.DSMT4">
                  <p:embed/>
                </p:oleObj>
              </mc:Choice>
              <mc:Fallback>
                <p:oleObj name="Equation" r:id="rId3" imgW="3454200" imgH="1562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9" y="1653761"/>
                        <a:ext cx="6049962" cy="2730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1041400" y="1089025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2465388" y="4924425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Also,</a:t>
            </a:r>
          </a:p>
        </p:txBody>
      </p:sp>
      <p:graphicFrame>
        <p:nvGraphicFramePr>
          <p:cNvPr id="9219" name="Object 11"/>
          <p:cNvGraphicFramePr>
            <a:graphicFrameLocks noChangeAspect="1"/>
          </p:cNvGraphicFramePr>
          <p:nvPr/>
        </p:nvGraphicFramePr>
        <p:xfrm>
          <a:off x="3433763" y="4691063"/>
          <a:ext cx="19907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5" imgW="926698" imgH="393529" progId="Equation.DSMT4">
                  <p:embed/>
                </p:oleObj>
              </mc:Choice>
              <mc:Fallback>
                <p:oleObj name="Equation" r:id="rId5" imgW="926698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4691063"/>
                        <a:ext cx="1990725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673475" y="5873750"/>
            <a:ext cx="455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9220" name="Object 14"/>
          <p:cNvGraphicFramePr>
            <a:graphicFrameLocks noChangeAspect="1"/>
          </p:cNvGraphicFramePr>
          <p:nvPr/>
        </p:nvGraphicFramePr>
        <p:xfrm>
          <a:off x="4202113" y="5676900"/>
          <a:ext cx="14192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7" imgW="660240" imgH="469800" progId="Equation.DSMT4">
                  <p:embed/>
                </p:oleObj>
              </mc:Choice>
              <mc:Fallback>
                <p:oleObj name="Equation" r:id="rId7" imgW="660240" imgH="469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5676900"/>
                        <a:ext cx="1419225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3" y="185738"/>
            <a:ext cx="48768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Cavity Model (cont.)</a:t>
            </a:r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838200" y="1397000"/>
            <a:ext cx="1952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 we have</a:t>
            </a:r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2476500" y="4279900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1098550" y="1906588"/>
          <a:ext cx="6923088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2946240" imgH="609480" progId="Equation.DSMT4">
                  <p:embed/>
                </p:oleObj>
              </mc:Choice>
              <mc:Fallback>
                <p:oleObj name="Equation" r:id="rId3" imgW="2946240" imgH="609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906588"/>
                        <a:ext cx="6923088" cy="142557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5"/>
          <p:cNvGraphicFramePr>
            <a:graphicFrameLocks noChangeAspect="1"/>
          </p:cNvGraphicFramePr>
          <p:nvPr/>
        </p:nvGraphicFramePr>
        <p:xfrm>
          <a:off x="3544888" y="3962400"/>
          <a:ext cx="20320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5" imgW="952087" imgH="444307" progId="Equation.DSMT4">
                  <p:embed/>
                </p:oleObj>
              </mc:Choice>
              <mc:Fallback>
                <p:oleObj name="Equation" r:id="rId5" imgW="952087" imgH="444307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3962400"/>
                        <a:ext cx="203200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22438" y="257175"/>
            <a:ext cx="50752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Cavity Model (cont.)</a:t>
            </a:r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7"/>
          <p:cNvSpPr>
            <a:spLocks noChangeArrowheads="1"/>
          </p:cNvSpPr>
          <p:nvPr/>
        </p:nvSpPr>
        <p:spPr bwMode="auto">
          <a:xfrm>
            <a:off x="673100" y="969963"/>
            <a:ext cx="231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Rectangular patch:</a:t>
            </a:r>
          </a:p>
        </p:txBody>
      </p:sp>
      <p:sp>
        <p:nvSpPr>
          <p:cNvPr id="11276" name="Rectangle 8"/>
          <p:cNvSpPr>
            <a:spLocks noChangeArrowheads="1"/>
          </p:cNvSpPr>
          <p:nvPr/>
        </p:nvSpPr>
        <p:spPr bwMode="auto">
          <a:xfrm>
            <a:off x="2157413" y="4505325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2678113" y="1414463"/>
          <a:ext cx="3389312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1777680" imgH="1295280" progId="Equation.DSMT4">
                  <p:embed/>
                </p:oleObj>
              </mc:Choice>
              <mc:Fallback>
                <p:oleObj name="Equation" r:id="rId3" imgW="1777680" imgH="12952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1414463"/>
                        <a:ext cx="3389312" cy="2465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3"/>
          <p:cNvGraphicFramePr>
            <a:graphicFrameLocks noChangeAspect="1"/>
          </p:cNvGraphicFramePr>
          <p:nvPr/>
        </p:nvGraphicFramePr>
        <p:xfrm>
          <a:off x="3122613" y="4446072"/>
          <a:ext cx="2182812" cy="53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5" imgW="1130040" imgH="279360" progId="Equation.DSMT4">
                  <p:embed/>
                </p:oleObj>
              </mc:Choice>
              <mc:Fallback>
                <p:oleObj name="Equation" r:id="rId5" imgW="1130040" imgH="2793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3" y="4446072"/>
                        <a:ext cx="2182812" cy="5323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4"/>
          <p:cNvGraphicFramePr>
            <a:graphicFrameLocks noChangeAspect="1"/>
          </p:cNvGraphicFramePr>
          <p:nvPr/>
        </p:nvGraphicFramePr>
        <p:xfrm>
          <a:off x="1698625" y="5695950"/>
          <a:ext cx="562927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7" imgW="2895480" imgH="482400" progId="Equation.DSMT4">
                  <p:embed/>
                </p:oleObj>
              </mc:Choice>
              <mc:Fallback>
                <p:oleObj name="Equation" r:id="rId7" imgW="289548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5695950"/>
                        <a:ext cx="5629275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19175" y="5410200"/>
            <a:ext cx="1276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need: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0900" y="271463"/>
            <a:ext cx="46513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Cavity Model (cont.)</a:t>
            </a:r>
          </a:p>
        </p:txBody>
      </p:sp>
      <p:sp>
        <p:nvSpPr>
          <p:cNvPr id="122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3" name="Rectangle 7"/>
          <p:cNvSpPr>
            <a:spLocks noChangeArrowheads="1"/>
          </p:cNvSpPr>
          <p:nvPr/>
        </p:nvSpPr>
        <p:spPr bwMode="auto">
          <a:xfrm>
            <a:off x="936625" y="1063625"/>
            <a:ext cx="455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2304" name="Rectangle 8"/>
          <p:cNvSpPr>
            <a:spLocks noChangeArrowheads="1"/>
          </p:cNvSpPr>
          <p:nvPr/>
        </p:nvSpPr>
        <p:spPr bwMode="auto">
          <a:xfrm>
            <a:off x="711200" y="3873500"/>
            <a:ext cx="731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To calculate                  , assume a strip model as shown below.</a:t>
            </a:r>
          </a:p>
        </p:txBody>
      </p:sp>
      <p:graphicFrame>
        <p:nvGraphicFramePr>
          <p:cNvPr id="12290" name="Object 12"/>
          <p:cNvGraphicFramePr>
            <a:graphicFrameLocks noChangeAspect="1"/>
          </p:cNvGraphicFramePr>
          <p:nvPr/>
        </p:nvGraphicFramePr>
        <p:xfrm>
          <a:off x="1693863" y="1484313"/>
          <a:ext cx="5326062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3" imgW="2527200" imgH="431640" progId="Equation.DSMT4">
                  <p:embed/>
                </p:oleObj>
              </mc:Choice>
              <mc:Fallback>
                <p:oleObj name="Equation" r:id="rId3" imgW="252720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1484313"/>
                        <a:ext cx="5326062" cy="903287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3"/>
          <p:cNvGraphicFramePr>
            <a:graphicFrameLocks noChangeAspect="1"/>
          </p:cNvGraphicFramePr>
          <p:nvPr/>
        </p:nvGraphicFramePr>
        <p:xfrm>
          <a:off x="3476625" y="2618853"/>
          <a:ext cx="1562100" cy="721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5" imgW="990360" imgH="457200" progId="Equation.DSMT4">
                  <p:embed/>
                </p:oleObj>
              </mc:Choice>
              <mc:Fallback>
                <p:oleObj name="Equation" r:id="rId5" imgW="99036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2618853"/>
                        <a:ext cx="1562100" cy="7212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14"/>
          <p:cNvGraphicFramePr>
            <a:graphicFrameLocks noChangeAspect="1"/>
          </p:cNvGraphicFramePr>
          <p:nvPr/>
        </p:nvGraphicFramePr>
        <p:xfrm>
          <a:off x="2209800" y="3771900"/>
          <a:ext cx="12668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7" imgW="596900" imgH="279400" progId="Equation.DSMT4">
                  <p:embed/>
                </p:oleObj>
              </mc:Choice>
              <mc:Fallback>
                <p:oleObj name="Equation" r:id="rId7" imgW="596900" imgH="279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771900"/>
                        <a:ext cx="1266825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Oval 15"/>
          <p:cNvSpPr>
            <a:spLocks noChangeArrowheads="1"/>
          </p:cNvSpPr>
          <p:nvPr/>
        </p:nvSpPr>
        <p:spPr bwMode="auto">
          <a:xfrm>
            <a:off x="2654300" y="5194300"/>
            <a:ext cx="584200" cy="584200"/>
          </a:xfrm>
          <a:prstGeom prst="ellipse">
            <a:avLst/>
          </a:prstGeom>
          <a:solidFill>
            <a:srgbClr val="FF6600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6"/>
          <p:cNvSpPr>
            <a:spLocks noChangeShapeType="1"/>
          </p:cNvSpPr>
          <p:nvPr/>
        </p:nvSpPr>
        <p:spPr bwMode="auto">
          <a:xfrm flipV="1">
            <a:off x="2984500" y="5295900"/>
            <a:ext cx="17780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293" name="Object 17"/>
          <p:cNvGraphicFramePr>
            <a:graphicFrameLocks noChangeAspect="1"/>
          </p:cNvGraphicFramePr>
          <p:nvPr/>
        </p:nvGraphicFramePr>
        <p:xfrm>
          <a:off x="3062288" y="4714875"/>
          <a:ext cx="4064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9" imgW="177480" imgH="241200" progId="Equation.DSMT4">
                  <p:embed/>
                </p:oleObj>
              </mc:Choice>
              <mc:Fallback>
                <p:oleObj name="Equation" r:id="rId9" imgW="177480" imgH="241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4714875"/>
                        <a:ext cx="4064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18"/>
          <p:cNvGraphicFramePr>
            <a:graphicFrameLocks noChangeAspect="1"/>
          </p:cNvGraphicFramePr>
          <p:nvPr/>
        </p:nvGraphicFramePr>
        <p:xfrm>
          <a:off x="1754188" y="5602288"/>
          <a:ext cx="9429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11" imgW="495000" imgH="241200" progId="Equation.DSMT4">
                  <p:embed/>
                </p:oleObj>
              </mc:Choice>
              <mc:Fallback>
                <p:oleObj name="Equation" r:id="rId11" imgW="495000" imgH="241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5602288"/>
                        <a:ext cx="94297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2895600" y="5435600"/>
            <a:ext cx="1016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4114800" y="5368925"/>
            <a:ext cx="546100" cy="266700"/>
          </a:xfrm>
          <a:prstGeom prst="rightArrow">
            <a:avLst>
              <a:gd name="adj1" fmla="val 50000"/>
              <a:gd name="adj2" fmla="val 5119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949826" y="4826000"/>
            <a:ext cx="1870075" cy="1206500"/>
            <a:chOff x="4949826" y="4826000"/>
            <a:chExt cx="1870075" cy="1206500"/>
          </a:xfrm>
        </p:grpSpPr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5778500" y="4826000"/>
              <a:ext cx="0" cy="120650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Oval 22"/>
            <p:cNvSpPr>
              <a:spLocks noChangeArrowheads="1"/>
            </p:cNvSpPr>
            <p:nvPr/>
          </p:nvSpPr>
          <p:spPr bwMode="auto">
            <a:xfrm>
              <a:off x="5727700" y="5346700"/>
              <a:ext cx="101600" cy="889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5" name="Object 23"/>
            <p:cNvGraphicFramePr>
              <a:graphicFrameLocks noChangeAspect="1"/>
            </p:cNvGraphicFramePr>
            <p:nvPr/>
          </p:nvGraphicFramePr>
          <p:xfrm>
            <a:off x="5989639" y="5031651"/>
            <a:ext cx="830262" cy="403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2" name="Equation" r:id="rId13" imgW="495000" imgH="241200" progId="Equation.DSMT4">
                    <p:embed/>
                  </p:oleObj>
                </mc:Choice>
                <mc:Fallback>
                  <p:oleObj name="Equation" r:id="rId13" imgW="495000" imgH="2412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9639" y="5031651"/>
                          <a:ext cx="830262" cy="4039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6" name="Object 24"/>
            <p:cNvGraphicFramePr>
              <a:graphicFrameLocks noChangeAspect="1"/>
            </p:cNvGraphicFramePr>
            <p:nvPr/>
          </p:nvGraphicFramePr>
          <p:xfrm>
            <a:off x="4949826" y="4943474"/>
            <a:ext cx="393248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3" name="Equation" r:id="rId14" imgW="215640" imgH="241200" progId="Equation.DSMT4">
                    <p:embed/>
                  </p:oleObj>
                </mc:Choice>
                <mc:Fallback>
                  <p:oleObj name="Equation" r:id="rId14" imgW="215640" imgH="2412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9826" y="4943474"/>
                          <a:ext cx="393248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Straight Arrow Connector 24"/>
            <p:cNvCxnSpPr/>
            <p:nvPr/>
          </p:nvCxnSpPr>
          <p:spPr bwMode="auto">
            <a:xfrm>
              <a:off x="5543550" y="4838700"/>
              <a:ext cx="0" cy="1181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52663" y="184150"/>
            <a:ext cx="42799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Maxwell Current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8"/>
          <p:cNvGraphicFramePr>
            <a:graphicFrameLocks noChangeAspect="1"/>
          </p:cNvGraphicFramePr>
          <p:nvPr/>
        </p:nvGraphicFramePr>
        <p:xfrm>
          <a:off x="1298575" y="2316163"/>
          <a:ext cx="676910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3429000" imgH="1244520" progId="Equation.DSMT4">
                  <p:embed/>
                </p:oleObj>
              </mc:Choice>
              <mc:Fallback>
                <p:oleObj name="Equation" r:id="rId3" imgW="3429000" imgH="12445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2316163"/>
                        <a:ext cx="6769100" cy="2462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90563" y="1309688"/>
            <a:ext cx="5921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a “Maxwell” strip current assumption, we </a:t>
            </a:r>
            <a:r>
              <a:rPr lang="en-US" sz="2000" b="0" dirty="0" smtClean="0">
                <a:solidFill>
                  <a:srgbClr val="0000FF"/>
                </a:solidFill>
              </a:rPr>
              <a:t>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3322" name="TextBox 9"/>
          <p:cNvSpPr txBox="1">
            <a:spLocks noChangeArrowheads="1"/>
          </p:cNvSpPr>
          <p:nvPr/>
        </p:nvSpPr>
        <p:spPr bwMode="auto">
          <a:xfrm>
            <a:off x="2667000" y="5524500"/>
            <a:ext cx="3749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Note: The total probe current is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0" i="1" baseline="-2500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b="0"/>
              <a:t>.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0" y="184150"/>
            <a:ext cx="44259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Uniform Current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22"/>
          <p:cNvGraphicFramePr>
            <a:graphicFrameLocks noChangeAspect="1"/>
          </p:cNvGraphicFramePr>
          <p:nvPr/>
        </p:nvGraphicFramePr>
        <p:xfrm>
          <a:off x="1709738" y="2060575"/>
          <a:ext cx="4933950" cy="233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3" imgW="2260440" imgH="1066680" progId="Equation.DSMT4">
                  <p:embed/>
                </p:oleObj>
              </mc:Choice>
              <mc:Fallback>
                <p:oleObj name="Equation" r:id="rId3" imgW="2260440" imgH="10666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2060575"/>
                        <a:ext cx="4933950" cy="233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23"/>
          <p:cNvSpPr txBox="1">
            <a:spLocks noChangeArrowheads="1"/>
          </p:cNvSpPr>
          <p:nvPr/>
        </p:nvSpPr>
        <p:spPr bwMode="auto">
          <a:xfrm>
            <a:off x="690563" y="1309688"/>
            <a:ext cx="56781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a uniform strip current assumption, we </a:t>
            </a:r>
            <a:r>
              <a:rPr lang="en-US" sz="2000" b="0" dirty="0" smtClean="0">
                <a:solidFill>
                  <a:srgbClr val="0000FF"/>
                </a:solidFill>
              </a:rPr>
              <a:t>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4346" name="TextBox 9"/>
          <p:cNvSpPr txBox="1">
            <a:spLocks noChangeArrowheads="1"/>
          </p:cNvSpPr>
          <p:nvPr/>
        </p:nvSpPr>
        <p:spPr bwMode="auto">
          <a:xfrm>
            <a:off x="2667000" y="5524500"/>
            <a:ext cx="3749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Note: The total probe current is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0" i="1" baseline="-2500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b="0"/>
              <a:t>.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25675" y="185738"/>
            <a:ext cx="40417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Uniform Model</a:t>
            </a: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182526"/>
              </p:ext>
            </p:extLst>
          </p:nvPr>
        </p:nvGraphicFramePr>
        <p:xfrm>
          <a:off x="-96838" y="1808163"/>
          <a:ext cx="8562976" cy="460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3" imgW="5067000" imgH="2717640" progId="Equation.DSMT4">
                  <p:embed/>
                </p:oleObj>
              </mc:Choice>
              <mc:Fallback>
                <p:oleObj name="Equation" r:id="rId3" imgW="5067000" imgH="2717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6838" y="1808163"/>
                        <a:ext cx="8562976" cy="460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455613" y="1227138"/>
            <a:ext cx="4297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Assume uniform strip current model:</a:t>
            </a:r>
          </a:p>
        </p:txBody>
      </p:sp>
      <p:graphicFrame>
        <p:nvGraphicFramePr>
          <p:cNvPr id="15363" name="Object 10"/>
          <p:cNvGraphicFramePr>
            <a:graphicFrameLocks noChangeAspect="1"/>
          </p:cNvGraphicFramePr>
          <p:nvPr/>
        </p:nvGraphicFramePr>
        <p:xfrm>
          <a:off x="6094413" y="2732088"/>
          <a:ext cx="13303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5" imgW="698400" imgH="241200" progId="Equation.DSMT4">
                  <p:embed/>
                </p:oleObj>
              </mc:Choice>
              <mc:Fallback>
                <p:oleObj name="Equation" r:id="rId5" imgW="69840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4413" y="2732088"/>
                        <a:ext cx="133032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6450013" y="2293938"/>
            <a:ext cx="641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Use</a:t>
            </a:r>
          </a:p>
        </p:txBody>
      </p:sp>
      <p:cxnSp>
        <p:nvCxnSpPr>
          <p:cNvPr id="15372" name="Straight Connector 12"/>
          <p:cNvCxnSpPr>
            <a:cxnSpLocks noChangeShapeType="1"/>
          </p:cNvCxnSpPr>
          <p:nvPr/>
        </p:nvCxnSpPr>
        <p:spPr bwMode="auto">
          <a:xfrm flipV="1">
            <a:off x="6438900" y="4419600"/>
            <a:ext cx="1409700" cy="101600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</p:spPr>
      </p:cxnSp>
      <p:sp>
        <p:nvSpPr>
          <p:cNvPr id="15373" name="TextBox 13"/>
          <p:cNvSpPr txBox="1">
            <a:spLocks noChangeArrowheads="1"/>
          </p:cNvSpPr>
          <p:nvPr/>
        </p:nvSpPr>
        <p:spPr bwMode="auto">
          <a:xfrm>
            <a:off x="6743700" y="4064000"/>
            <a:ext cx="1979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Integrates to zero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5450" y="142875"/>
            <a:ext cx="565943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Uniform Model (cont.)</a:t>
            </a: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647700" y="1241425"/>
            <a:ext cx="919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1317625" y="1824038"/>
          <a:ext cx="610711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3187440" imgH="482400" progId="Equation.DSMT4">
                  <p:embed/>
                </p:oleObj>
              </mc:Choice>
              <mc:Fallback>
                <p:oleObj name="Equation" r:id="rId3" imgW="318744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1824038"/>
                        <a:ext cx="6107113" cy="930275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0"/>
          <p:cNvGraphicFramePr>
            <a:graphicFrameLocks noChangeAspect="1"/>
          </p:cNvGraphicFramePr>
          <p:nvPr/>
        </p:nvGraphicFramePr>
        <p:xfrm>
          <a:off x="2062163" y="3224213"/>
          <a:ext cx="146685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5" imgW="838080" imgH="482400" progId="Equation.DSMT4">
                  <p:embed/>
                </p:oleObj>
              </mc:Choice>
              <mc:Fallback>
                <p:oleObj name="Equation" r:id="rId5" imgW="83808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3224213"/>
                        <a:ext cx="1466850" cy="85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30200" y="3427413"/>
            <a:ext cx="879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Note: It is the                         term that causes the series for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000" b="0" dirty="0">
                <a:solidFill>
                  <a:srgbClr val="0000FF"/>
                </a:solidFill>
              </a:rPr>
              <a:t> to converge.</a:t>
            </a:r>
          </a:p>
        </p:txBody>
      </p:sp>
      <p:sp>
        <p:nvSpPr>
          <p:cNvPr id="16396" name="TextBox 11"/>
          <p:cNvSpPr txBox="1">
            <a:spLocks noChangeArrowheads="1"/>
          </p:cNvSpPr>
          <p:nvPr/>
        </p:nvSpPr>
        <p:spPr bwMode="auto">
          <a:xfrm>
            <a:off x="730250" y="4775200"/>
            <a:ext cx="7994650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 smtClean="0"/>
              <a:t>Note: </a:t>
            </a:r>
          </a:p>
          <a:p>
            <a:pPr algn="ctr"/>
            <a:r>
              <a:rPr lang="en-US" b="0" dirty="0" smtClean="0"/>
              <a:t>We </a:t>
            </a:r>
            <a:r>
              <a:rPr lang="en-US" b="0" dirty="0"/>
              <a:t>cannot assume a </a:t>
            </a:r>
            <a:r>
              <a:rPr lang="en-US" b="0" dirty="0" smtClean="0"/>
              <a:t>probe </a:t>
            </a:r>
            <a:r>
              <a:rPr lang="en-US" b="0" dirty="0"/>
              <a:t>of zero radius, </a:t>
            </a:r>
            <a:endParaRPr lang="en-US" b="0" dirty="0" smtClean="0"/>
          </a:p>
          <a:p>
            <a:pPr algn="ctr"/>
            <a:r>
              <a:rPr lang="en-US" b="0" dirty="0" smtClean="0"/>
              <a:t>or </a:t>
            </a:r>
            <a:r>
              <a:rPr lang="en-US" b="0" dirty="0"/>
              <a:t>else the series will not converge – the input reactance will be infinite.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3" y="185738"/>
            <a:ext cx="48768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Cavity Model (cont.)</a:t>
            </a:r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3629025" y="796925"/>
            <a:ext cx="1502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 smtClean="0">
                <a:solidFill>
                  <a:srgbClr val="0000FF"/>
                </a:solidFill>
              </a:rPr>
              <a:t>Summary</a:t>
            </a:r>
            <a:endParaRPr lang="en-US" sz="2400" b="0" dirty="0">
              <a:solidFill>
                <a:srgbClr val="0000FF"/>
              </a:solidFill>
            </a:endParaRPr>
          </a:p>
        </p:txBody>
      </p:sp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1038225" y="1481134"/>
          <a:ext cx="6610350" cy="1289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Equation" r:id="rId3" imgW="3111480" imgH="609480" progId="Equation.DSMT4">
                  <p:embed/>
                </p:oleObj>
              </mc:Choice>
              <mc:Fallback>
                <p:oleObj name="Equation" r:id="rId3" imgW="3111480" imgH="609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481134"/>
                        <a:ext cx="6610350" cy="1289054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44036" name="Object 12"/>
          <p:cNvGraphicFramePr>
            <a:graphicFrameLocks noChangeAspect="1"/>
          </p:cNvGraphicFramePr>
          <p:nvPr/>
        </p:nvGraphicFramePr>
        <p:xfrm>
          <a:off x="2132014" y="3131922"/>
          <a:ext cx="4316412" cy="732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Equation" r:id="rId5" imgW="2527200" imgH="431640" progId="Equation.DSMT4">
                  <p:embed/>
                </p:oleObj>
              </mc:Choice>
              <mc:Fallback>
                <p:oleObj name="Equation" r:id="rId5" imgW="252720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4" y="3131922"/>
                        <a:ext cx="4316412" cy="732053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9"/>
          <p:cNvGraphicFramePr>
            <a:graphicFrameLocks noChangeAspect="1"/>
          </p:cNvGraphicFramePr>
          <p:nvPr/>
        </p:nvGraphicFramePr>
        <p:xfrm>
          <a:off x="1831976" y="3976726"/>
          <a:ext cx="5168900" cy="787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Equation" r:id="rId7" imgW="3187440" imgH="482400" progId="Equation.DSMT4">
                  <p:embed/>
                </p:oleObj>
              </mc:Choice>
              <mc:Fallback>
                <p:oleObj name="Equation" r:id="rId7" imgW="318744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976" y="3976726"/>
                        <a:ext cx="5168900" cy="787361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3243263" y="5826125"/>
          <a:ext cx="14763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Equation" r:id="rId9" imgW="774360" imgH="291960" progId="Equation.DSMT4">
                  <p:embed/>
                </p:oleObj>
              </mc:Choice>
              <mc:Fallback>
                <p:oleObj name="Equation" r:id="rId9" imgW="774360" imgH="291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5826125"/>
                        <a:ext cx="14763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/>
        </p:nvGraphicFramePr>
        <p:xfrm>
          <a:off x="5018088" y="5855772"/>
          <a:ext cx="2182812" cy="53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Equation" r:id="rId11" imgW="1130040" imgH="279360" progId="Equation.DSMT4">
                  <p:embed/>
                </p:oleObj>
              </mc:Choice>
              <mc:Fallback>
                <p:oleObj name="Equation" r:id="rId11" imgW="1130040" imgH="2793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88" y="5855772"/>
                        <a:ext cx="2182812" cy="5323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709613" y="3057525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350838" y="5638800"/>
          <a:ext cx="24288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Equation" r:id="rId13" imgW="1511280" imgH="558720" progId="Equation.DSMT4">
                  <p:embed/>
                </p:oleObj>
              </mc:Choice>
              <mc:Fallback>
                <p:oleObj name="Equation" r:id="rId13" imgW="1511280" imgH="5587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5638800"/>
                        <a:ext cx="2428875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2" name="Object 13"/>
          <p:cNvGraphicFramePr>
            <a:graphicFrameLocks noChangeAspect="1"/>
          </p:cNvGraphicFramePr>
          <p:nvPr/>
        </p:nvGraphicFramePr>
        <p:xfrm>
          <a:off x="7496175" y="5891213"/>
          <a:ext cx="12255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Equation" r:id="rId15" imgW="634680" imgH="241200" progId="Equation.DSMT4">
                  <p:embed/>
                </p:oleObj>
              </mc:Choice>
              <mc:Fallback>
                <p:oleObj name="Equation" r:id="rId15" imgW="634680" imgH="241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6175" y="5891213"/>
                        <a:ext cx="122555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3299732" y="4899025"/>
          <a:ext cx="225969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Equation" r:id="rId17" imgW="1346040" imgH="355320" progId="Equation.DSMT4">
                  <p:embed/>
                </p:oleObj>
              </mc:Choice>
              <mc:Fallback>
                <p:oleObj name="Equation" r:id="rId17" imgW="1346040" imgH="3553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732" y="4899025"/>
                        <a:ext cx="2259693" cy="5969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413000" y="403225"/>
            <a:ext cx="348456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8" name="Text Box 143"/>
          <p:cNvSpPr txBox="1">
            <a:spLocks noChangeArrowheads="1"/>
          </p:cNvSpPr>
          <p:nvPr/>
        </p:nvSpPr>
        <p:spPr bwMode="auto">
          <a:xfrm>
            <a:off x="569912" y="1600200"/>
            <a:ext cx="8059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In this set of notes we </a:t>
            </a:r>
            <a:r>
              <a:rPr lang="en-US" sz="2400" b="0" dirty="0" smtClean="0">
                <a:solidFill>
                  <a:srgbClr val="0000FF"/>
                </a:solidFill>
              </a:rPr>
              <a:t>use </a:t>
            </a:r>
            <a:r>
              <a:rPr lang="en-US" sz="2400" b="0" dirty="0">
                <a:solidFill>
                  <a:srgbClr val="0000FF"/>
                </a:solidFill>
              </a:rPr>
              <a:t>the </a:t>
            </a:r>
            <a:r>
              <a:rPr lang="en-US" sz="2400" b="0" dirty="0">
                <a:solidFill>
                  <a:srgbClr val="FF3300"/>
                </a:solidFill>
              </a:rPr>
              <a:t>cavity model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 smtClean="0">
                <a:solidFill>
                  <a:srgbClr val="0000FF"/>
                </a:solidFill>
              </a:rPr>
              <a:t>and the method </a:t>
            </a:r>
            <a:r>
              <a:rPr lang="en-US" sz="2400" b="0" dirty="0">
                <a:solidFill>
                  <a:srgbClr val="0000FF"/>
                </a:solidFill>
              </a:rPr>
              <a:t>o</a:t>
            </a:r>
            <a:r>
              <a:rPr lang="en-US" sz="2400" b="0" dirty="0">
                <a:solidFill>
                  <a:srgbClr val="FF3300"/>
                </a:solidFill>
              </a:rPr>
              <a:t>f </a:t>
            </a:r>
            <a:r>
              <a:rPr lang="en-US" sz="2400" b="0" dirty="0" err="1">
                <a:solidFill>
                  <a:srgbClr val="FF3300"/>
                </a:solidFill>
              </a:rPr>
              <a:t>eigenfunction</a:t>
            </a:r>
            <a:r>
              <a:rPr lang="en-US" sz="2400" b="0" dirty="0">
                <a:solidFill>
                  <a:srgbClr val="FF3300"/>
                </a:solidFill>
              </a:rPr>
              <a:t> </a:t>
            </a:r>
            <a:r>
              <a:rPr lang="en-US" sz="2400" b="0" dirty="0" smtClean="0">
                <a:solidFill>
                  <a:srgbClr val="FF3300"/>
                </a:solidFill>
              </a:rPr>
              <a:t>expansion</a:t>
            </a:r>
            <a:r>
              <a:rPr lang="en-US" sz="2400" b="0" dirty="0" smtClean="0">
                <a:solidFill>
                  <a:srgbClr val="0000FF"/>
                </a:solidFill>
              </a:rPr>
              <a:t> </a:t>
            </a:r>
            <a:r>
              <a:rPr lang="en-US" sz="2400" b="0" dirty="0">
                <a:solidFill>
                  <a:srgbClr val="0000FF"/>
                </a:solidFill>
              </a:rPr>
              <a:t>to solve for the input impedance of the rectangular patch antenna.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1375" y="239713"/>
            <a:ext cx="50895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</a:t>
            </a: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760413" y="4710113"/>
            <a:ext cx="105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438150" y="2728913"/>
            <a:ext cx="74310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Note that</a:t>
            </a:r>
          </a:p>
          <a:p>
            <a:endParaRPr lang="en-US" sz="2000" b="0" dirty="0">
              <a:solidFill>
                <a:srgbClr val="0000FF"/>
              </a:solidFill>
            </a:endParaRPr>
          </a:p>
          <a:p>
            <a:r>
              <a:rPr lang="en-US" sz="2400" b="0" dirty="0">
                <a:solidFill>
                  <a:srgbClr val="0000FF"/>
                </a:solidFill>
                <a:latin typeface="Times New Roman" pitchFamily="18" charset="0"/>
              </a:rPr>
              <a:t>(1,0)</a:t>
            </a:r>
            <a:r>
              <a:rPr lang="en-US" sz="2000" b="0" dirty="0">
                <a:solidFill>
                  <a:srgbClr val="0000FF"/>
                </a:solidFill>
              </a:rPr>
              <a:t> = term that corresponds to </a:t>
            </a:r>
            <a:r>
              <a:rPr lang="en-US" sz="2000" b="0" dirty="0" smtClean="0">
                <a:solidFill>
                  <a:srgbClr val="0000FF"/>
                </a:solidFill>
              </a:rPr>
              <a:t>the dominant </a:t>
            </a:r>
            <a:r>
              <a:rPr lang="en-US" sz="2000" b="0" dirty="0">
                <a:solidFill>
                  <a:srgbClr val="0000FF"/>
                </a:solidFill>
              </a:rPr>
              <a:t>patch mode current (impedance of </a:t>
            </a:r>
            <a:r>
              <a:rPr lang="en-US" sz="2000" b="0" dirty="0" err="1">
                <a:solidFill>
                  <a:srgbClr val="0000FF"/>
                </a:solidFill>
              </a:rPr>
              <a:t>RLC</a:t>
            </a:r>
            <a:r>
              <a:rPr lang="en-US" sz="2000" b="0" dirty="0">
                <a:solidFill>
                  <a:srgbClr val="0000FF"/>
                </a:solidFill>
              </a:rPr>
              <a:t> circuit).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7410" name="Object 13"/>
          <p:cNvGraphicFramePr>
            <a:graphicFrameLocks noChangeAspect="1"/>
          </p:cNvGraphicFramePr>
          <p:nvPr/>
        </p:nvGraphicFramePr>
        <p:xfrm>
          <a:off x="1350963" y="5153025"/>
          <a:ext cx="5929312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3" imgW="2971800" imgH="660240" progId="Equation.DSMT4">
                  <p:embed/>
                </p:oleObj>
              </mc:Choice>
              <mc:Fallback>
                <p:oleObj name="Equation" r:id="rId3" imgW="2971800" imgH="660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5153025"/>
                        <a:ext cx="5929312" cy="1311275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5"/>
          <p:cNvGraphicFramePr>
            <a:graphicFrameLocks noChangeAspect="1"/>
          </p:cNvGraphicFramePr>
          <p:nvPr/>
        </p:nvGraphicFramePr>
        <p:xfrm>
          <a:off x="1382713" y="1119013"/>
          <a:ext cx="6065837" cy="1247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5" imgW="2946240" imgH="609480" progId="Equation.DSMT4">
                  <p:embed/>
                </p:oleObj>
              </mc:Choice>
              <mc:Fallback>
                <p:oleObj name="Equation" r:id="rId5" imgW="2946240" imgH="609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1119013"/>
                        <a:ext cx="6065837" cy="1247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73363" y="0"/>
            <a:ext cx="32067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RLC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Model</a:t>
            </a:r>
          </a:p>
        </p:txBody>
      </p:sp>
      <p:sp>
        <p:nvSpPr>
          <p:cNvPr id="184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3" name="Rectangle 7"/>
          <p:cNvSpPr>
            <a:spLocks noChangeArrowheads="1"/>
          </p:cNvSpPr>
          <p:nvPr/>
        </p:nvSpPr>
        <p:spPr bwMode="auto">
          <a:xfrm>
            <a:off x="1695450" y="2736850"/>
            <a:ext cx="105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8434" name="Object 10"/>
          <p:cNvGraphicFramePr>
            <a:graphicFrameLocks noChangeAspect="1"/>
          </p:cNvGraphicFramePr>
          <p:nvPr/>
        </p:nvGraphicFramePr>
        <p:xfrm>
          <a:off x="3398838" y="1546225"/>
          <a:ext cx="17748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3" imgW="825480" imgH="355320" progId="Equation.DSMT4">
                  <p:embed/>
                </p:oleObj>
              </mc:Choice>
              <mc:Fallback>
                <p:oleObj name="Equation" r:id="rId3" imgW="825480" imgH="3553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1546225"/>
                        <a:ext cx="1774825" cy="7620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11"/>
          <p:cNvGraphicFramePr>
            <a:graphicFrameLocks noChangeAspect="1"/>
          </p:cNvGraphicFramePr>
          <p:nvPr/>
        </p:nvGraphicFramePr>
        <p:xfrm>
          <a:off x="1096964" y="4703939"/>
          <a:ext cx="3465512" cy="1268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5" imgW="1587240" imgH="583920" progId="Equation.DSMT4">
                  <p:embed/>
                </p:oleObj>
              </mc:Choice>
              <mc:Fallback>
                <p:oleObj name="Equation" r:id="rId5" imgW="1587240" imgH="5839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4" y="4703939"/>
                        <a:ext cx="3465512" cy="12682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Text Box 15"/>
          <p:cNvSpPr txBox="1">
            <a:spLocks noChangeArrowheads="1"/>
          </p:cNvSpPr>
          <p:nvPr/>
        </p:nvSpPr>
        <p:spPr bwMode="auto">
          <a:xfrm>
            <a:off x="4848225" y="5043488"/>
            <a:ext cx="39179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/>
              <a:t>(These coefficients are not a function of </a:t>
            </a:r>
            <a:r>
              <a:rPr lang="en-US" b="0" dirty="0" smtClean="0"/>
              <a:t>frequency or the current.)</a:t>
            </a:r>
            <a:endParaRPr lang="en-US" b="0" dirty="0"/>
          </a:p>
        </p:txBody>
      </p:sp>
      <p:sp>
        <p:nvSpPr>
          <p:cNvPr id="18445" name="Rectangle 7"/>
          <p:cNvSpPr>
            <a:spLocks noChangeArrowheads="1"/>
          </p:cNvSpPr>
          <p:nvPr/>
        </p:nvSpPr>
        <p:spPr bwMode="auto">
          <a:xfrm>
            <a:off x="1485900" y="987425"/>
            <a:ext cx="1835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can write</a:t>
            </a:r>
          </a:p>
        </p:txBody>
      </p:sp>
      <p:graphicFrame>
        <p:nvGraphicFramePr>
          <p:cNvPr id="18436" name="Object 16"/>
          <p:cNvGraphicFramePr>
            <a:graphicFrameLocks noChangeAspect="1"/>
          </p:cNvGraphicFramePr>
          <p:nvPr/>
        </p:nvGraphicFramePr>
        <p:xfrm>
          <a:off x="2566988" y="3136900"/>
          <a:ext cx="303212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7" imgW="1409400" imgH="482400" progId="Equation.DSMT4">
                  <p:embed/>
                </p:oleObj>
              </mc:Choice>
              <mc:Fallback>
                <p:oleObj name="Equation" r:id="rId7" imgW="1409400" imgH="482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3136900"/>
                        <a:ext cx="3032125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85975" y="114301"/>
            <a:ext cx="4784725" cy="5778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RLC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Model (cont.)</a:t>
            </a:r>
          </a:p>
        </p:txBody>
      </p:sp>
      <p:sp>
        <p:nvSpPr>
          <p:cNvPr id="1946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9" name="Rectangle 7"/>
          <p:cNvSpPr>
            <a:spLocks noChangeArrowheads="1"/>
          </p:cNvSpPr>
          <p:nvPr/>
        </p:nvSpPr>
        <p:spPr bwMode="auto">
          <a:xfrm>
            <a:off x="292099" y="1930400"/>
            <a:ext cx="86328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Assume </a:t>
            </a:r>
            <a:r>
              <a:rPr lang="en-US" sz="2000" b="0" dirty="0" smtClean="0">
                <a:solidFill>
                  <a:srgbClr val="0000FF"/>
                </a:solidFill>
              </a:rPr>
              <a:t>an ideal </a:t>
            </a:r>
            <a:r>
              <a:rPr lang="en-US" sz="2000" b="0" i="1" dirty="0" smtClean="0">
                <a:solidFill>
                  <a:srgbClr val="0000FF"/>
                </a:solidFill>
              </a:rPr>
              <a:t>resonator</a:t>
            </a:r>
            <a:r>
              <a:rPr lang="en-US" sz="2000" b="0" dirty="0" smtClean="0">
                <a:solidFill>
                  <a:srgbClr val="0000FF"/>
                </a:solidFill>
              </a:rPr>
              <a:t> formed by a hypothetical </a:t>
            </a:r>
            <a:r>
              <a:rPr lang="en-US" sz="2000" b="0" dirty="0">
                <a:solidFill>
                  <a:srgbClr val="0000FF"/>
                </a:solidFill>
              </a:rPr>
              <a:t>lossless </a:t>
            </a:r>
            <a:r>
              <a:rPr lang="en-US" sz="2000" b="0" dirty="0" smtClean="0">
                <a:solidFill>
                  <a:srgbClr val="0000FF"/>
                </a:solidFill>
              </a:rPr>
              <a:t>substrate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</a:t>
            </a:r>
            <a:r>
              <a:rPr lang="en-US" sz="2000" b="0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en-US" sz="2000" b="0" dirty="0" smtClean="0">
                <a:solidFill>
                  <a:srgbClr val="0000FF"/>
                </a:solidFill>
                <a:sym typeface="Symbol"/>
              </a:rPr>
              <a:t>.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9470" name="Rectangle 11"/>
          <p:cNvSpPr>
            <a:spLocks noChangeArrowheads="1"/>
          </p:cNvSpPr>
          <p:nvPr/>
        </p:nvSpPr>
        <p:spPr bwMode="auto">
          <a:xfrm>
            <a:off x="1131888" y="5581650"/>
            <a:ext cx="4964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Comparing, we have the conclusion that</a:t>
            </a:r>
          </a:p>
        </p:txBody>
      </p:sp>
      <p:graphicFrame>
        <p:nvGraphicFramePr>
          <p:cNvPr id="19458" name="Object 13"/>
          <p:cNvGraphicFramePr>
            <a:graphicFrameLocks noChangeAspect="1"/>
          </p:cNvGraphicFramePr>
          <p:nvPr/>
        </p:nvGraphicFramePr>
        <p:xfrm>
          <a:off x="2921000" y="1039813"/>
          <a:ext cx="28956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3" imgW="1218960" imgH="241200" progId="Equation.DSMT4">
                  <p:embed/>
                </p:oleObj>
              </mc:Choice>
              <mc:Fallback>
                <p:oleObj name="Equation" r:id="rId3" imgW="121896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0" y="1039813"/>
                        <a:ext cx="2895600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4"/>
          <p:cNvGraphicFramePr>
            <a:graphicFrameLocks noChangeAspect="1"/>
          </p:cNvGraphicFramePr>
          <p:nvPr/>
        </p:nvGraphicFramePr>
        <p:xfrm>
          <a:off x="5227638" y="2430463"/>
          <a:ext cx="250190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5" imgW="1091880" imgH="266400" progId="Equation.DSMT4">
                  <p:embed/>
                </p:oleObj>
              </mc:Choice>
              <mc:Fallback>
                <p:oleObj name="Equation" r:id="rId5" imgW="1091880" imgH="266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638" y="2430463"/>
                        <a:ext cx="2501900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15"/>
          <p:cNvGraphicFramePr>
            <a:graphicFrameLocks noChangeAspect="1"/>
          </p:cNvGraphicFramePr>
          <p:nvPr/>
        </p:nvGraphicFramePr>
        <p:xfrm>
          <a:off x="5951538" y="5522912"/>
          <a:ext cx="132222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7" imgW="583920" imgH="228600" progId="Equation.DSMT4">
                  <p:embed/>
                </p:oleObj>
              </mc:Choice>
              <mc:Fallback>
                <p:oleObj name="Equation" r:id="rId7" imgW="58392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5522912"/>
                        <a:ext cx="1322220" cy="5159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16"/>
          <p:cNvGraphicFramePr>
            <a:graphicFrameLocks noChangeAspect="1"/>
          </p:cNvGraphicFramePr>
          <p:nvPr/>
        </p:nvGraphicFramePr>
        <p:xfrm>
          <a:off x="4156075" y="4540250"/>
          <a:ext cx="28956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9" imgW="1218960" imgH="241200" progId="Equation.DSMT4">
                  <p:embed/>
                </p:oleObj>
              </mc:Choice>
              <mc:Fallback>
                <p:oleObj name="Equation" r:id="rId9" imgW="1218960" imgH="241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075" y="4540250"/>
                        <a:ext cx="289560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1633538" y="4610100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Helmholtz equation:</a:t>
            </a:r>
          </a:p>
        </p:txBody>
      </p:sp>
      <p:sp>
        <p:nvSpPr>
          <p:cNvPr id="19472" name="Rectangle 18"/>
          <p:cNvSpPr>
            <a:spLocks noChangeArrowheads="1"/>
          </p:cNvSpPr>
          <p:nvPr/>
        </p:nvSpPr>
        <p:spPr bwMode="auto">
          <a:xfrm>
            <a:off x="306388" y="1100138"/>
            <a:ext cx="2586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Eigenvalue equation:</a:t>
            </a:r>
          </a:p>
        </p:txBody>
      </p:sp>
      <p:sp>
        <p:nvSpPr>
          <p:cNvPr id="19473" name="AutoShape 19"/>
          <p:cNvSpPr>
            <a:spLocks noChangeArrowheads="1"/>
          </p:cNvSpPr>
          <p:nvPr/>
        </p:nvSpPr>
        <p:spPr bwMode="auto">
          <a:xfrm>
            <a:off x="4286250" y="3563938"/>
            <a:ext cx="381000" cy="554037"/>
          </a:xfrm>
          <a:prstGeom prst="downArrow">
            <a:avLst>
              <a:gd name="adj1" fmla="val 50000"/>
              <a:gd name="adj2" fmla="val 57695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19462" name="Object 21"/>
          <p:cNvGraphicFramePr>
            <a:graphicFrameLocks noChangeAspect="1"/>
          </p:cNvGraphicFramePr>
          <p:nvPr/>
        </p:nvGraphicFramePr>
        <p:xfrm>
          <a:off x="5189538" y="3400424"/>
          <a:ext cx="3009271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11" imgW="2095200" imgH="672840" progId="Equation.DSMT4">
                  <p:embed/>
                </p:oleObj>
              </mc:Choice>
              <mc:Fallback>
                <p:oleObj name="Equation" r:id="rId11" imgW="2095200" imgH="6728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3400424"/>
                        <a:ext cx="3009271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4825" y="2533650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Fields allowed at </a:t>
            </a:r>
            <a:r>
              <a:rPr lang="en-US" i="1" dirty="0" smtClean="0"/>
              <a:t>resonance frequencies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6057900"/>
            <a:ext cx="5993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the physical interpretation of the </a:t>
            </a:r>
            <a:r>
              <a:rPr lang="en-US" dirty="0" err="1" smtClean="0"/>
              <a:t>eigenvalues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52550" y="3028950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Note: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0" dirty="0" smtClean="0"/>
              <a:t> is real here.</a:t>
            </a:r>
            <a:endParaRPr lang="en-US" b="0" dirty="0"/>
          </a:p>
        </p:txBody>
      </p:sp>
      <p:graphicFrame>
        <p:nvGraphicFramePr>
          <p:cNvPr id="19463" name="Object 14"/>
          <p:cNvGraphicFramePr>
            <a:graphicFrameLocks noChangeAspect="1"/>
          </p:cNvGraphicFramePr>
          <p:nvPr/>
        </p:nvGraphicFramePr>
        <p:xfrm>
          <a:off x="1689100" y="3436618"/>
          <a:ext cx="1387475" cy="436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13" imgW="838080" imgH="266400" progId="Equation.DSMT4">
                  <p:embed/>
                </p:oleObj>
              </mc:Choice>
              <mc:Fallback>
                <p:oleObj name="Equation" r:id="rId13" imgW="838080" imgH="266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3436618"/>
                        <a:ext cx="1387475" cy="4368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6925" y="336550"/>
            <a:ext cx="47307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RLC Model (cont.)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2" name="Object 12"/>
          <p:cNvGraphicFramePr>
            <a:graphicFrameLocks noChangeAspect="1"/>
          </p:cNvGraphicFramePr>
          <p:nvPr/>
        </p:nvGraphicFramePr>
        <p:xfrm>
          <a:off x="982663" y="2057400"/>
          <a:ext cx="3754437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3" imgW="2019240" imgH="2133360" progId="Equation.DSMT4">
                  <p:embed/>
                </p:oleObj>
              </mc:Choice>
              <mc:Fallback>
                <p:oleObj name="Equation" r:id="rId3" imgW="2019240" imgH="21333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057400"/>
                        <a:ext cx="3754437" cy="396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261938" y="1381125"/>
            <a:ext cx="2327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can then write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20483" name="Object 12"/>
          <p:cNvGraphicFramePr>
            <a:graphicFrameLocks noChangeAspect="1"/>
          </p:cNvGraphicFramePr>
          <p:nvPr/>
        </p:nvGraphicFramePr>
        <p:xfrm>
          <a:off x="5521325" y="2019300"/>
          <a:ext cx="2525713" cy="188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5" imgW="1358640" imgH="1015920" progId="Equation.DSMT4">
                  <p:embed/>
                </p:oleObj>
              </mc:Choice>
              <mc:Fallback>
                <p:oleObj name="Equation" r:id="rId5" imgW="1358640" imgH="10159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2019300"/>
                        <a:ext cx="2525713" cy="188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6925" y="271463"/>
            <a:ext cx="49164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RLC Model (cont.)</a:t>
            </a:r>
          </a:p>
        </p:txBody>
      </p:sp>
      <p:sp>
        <p:nvSpPr>
          <p:cNvPr id="215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6" name="Object 8"/>
          <p:cNvGraphicFramePr>
            <a:graphicFrameLocks noChangeAspect="1"/>
          </p:cNvGraphicFramePr>
          <p:nvPr/>
        </p:nvGraphicFramePr>
        <p:xfrm>
          <a:off x="1895475" y="1162050"/>
          <a:ext cx="4987925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2539800" imgH="1015920" progId="Equation.DSMT4">
                  <p:embed/>
                </p:oleObj>
              </mc:Choice>
              <mc:Fallback>
                <p:oleObj name="Equation" r:id="rId3" imgW="2539800" imgH="10159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1162050"/>
                        <a:ext cx="4987925" cy="200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9"/>
          <p:cNvGraphicFramePr>
            <a:graphicFrameLocks noChangeAspect="1"/>
          </p:cNvGraphicFramePr>
          <p:nvPr/>
        </p:nvGraphicFramePr>
        <p:xfrm>
          <a:off x="406401" y="4057650"/>
          <a:ext cx="2667674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5" imgW="1549080" imgH="1422360" progId="Equation.DSMT4">
                  <p:embed/>
                </p:oleObj>
              </mc:Choice>
              <mc:Fallback>
                <p:oleObj name="Equation" r:id="rId5" imgW="1549080" imgH="14223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1" y="4057650"/>
                        <a:ext cx="2667674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1287463" y="114935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668338" y="3444875"/>
            <a:ext cx="1336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Next, use:</a:t>
            </a:r>
          </a:p>
        </p:txBody>
      </p:sp>
      <p:sp>
        <p:nvSpPr>
          <p:cNvPr id="21517" name="Rectangle 9"/>
          <p:cNvSpPr>
            <a:spLocks noChangeArrowheads="1"/>
          </p:cNvSpPr>
          <p:nvPr/>
        </p:nvSpPr>
        <p:spPr bwMode="auto">
          <a:xfrm>
            <a:off x="4989513" y="3771900"/>
            <a:ext cx="2160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000" b="0" dirty="0">
                <a:solidFill>
                  <a:srgbClr val="0000FF"/>
                </a:solidFill>
              </a:rPr>
              <a:t>Also, define</a:t>
            </a:r>
          </a:p>
        </p:txBody>
      </p:sp>
      <p:graphicFrame>
        <p:nvGraphicFramePr>
          <p:cNvPr id="21508" name="Object 12"/>
          <p:cNvGraphicFramePr>
            <a:graphicFrameLocks noChangeAspect="1"/>
          </p:cNvGraphicFramePr>
          <p:nvPr/>
        </p:nvGraphicFramePr>
        <p:xfrm>
          <a:off x="5214939" y="4285064"/>
          <a:ext cx="1995486" cy="858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7" imgW="1168200" imgH="507960" progId="Equation.DSMT4">
                  <p:embed/>
                </p:oleObj>
              </mc:Choice>
              <mc:Fallback>
                <p:oleObj name="Equation" r:id="rId7" imgW="1168200" imgH="5079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9" y="4285064"/>
                        <a:ext cx="1995486" cy="858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21509" name="Object 12"/>
          <p:cNvGraphicFramePr>
            <a:graphicFrameLocks noChangeAspect="1"/>
          </p:cNvGraphicFramePr>
          <p:nvPr/>
        </p:nvGraphicFramePr>
        <p:xfrm>
          <a:off x="4205288" y="5325995"/>
          <a:ext cx="4386262" cy="789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9" imgW="2793960" imgH="507960" progId="Equation.DSMT4">
                  <p:embed/>
                </p:oleObj>
              </mc:Choice>
              <mc:Fallback>
                <p:oleObj name="Equation" r:id="rId9" imgW="2793960" imgH="507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88" y="5325995"/>
                        <a:ext cx="4386262" cy="7890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8175" y="257175"/>
            <a:ext cx="50228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RLC Model (cont.)</a:t>
            </a:r>
          </a:p>
        </p:txBody>
      </p:sp>
      <p:sp>
        <p:nvSpPr>
          <p:cNvPr id="2253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1222375" y="1387475"/>
            <a:ext cx="855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Then</a:t>
            </a:r>
          </a:p>
        </p:txBody>
      </p:sp>
      <p:graphicFrame>
        <p:nvGraphicFramePr>
          <p:cNvPr id="22530" name="Object 12"/>
          <p:cNvGraphicFramePr>
            <a:graphicFrameLocks noChangeAspect="1"/>
          </p:cNvGraphicFramePr>
          <p:nvPr/>
        </p:nvGraphicFramePr>
        <p:xfrm>
          <a:off x="2300288" y="1711325"/>
          <a:ext cx="4251325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3" imgW="1993900" imgH="558800" progId="Equation.DSMT4">
                  <p:embed/>
                </p:oleObj>
              </mc:Choice>
              <mc:Fallback>
                <p:oleObj name="Equation" r:id="rId3" imgW="1993900" imgH="558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1711325"/>
                        <a:ext cx="4251325" cy="1201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15"/>
          <p:cNvGraphicFramePr>
            <a:graphicFrameLocks noChangeAspect="1"/>
          </p:cNvGraphicFramePr>
          <p:nvPr/>
        </p:nvGraphicFramePr>
        <p:xfrm>
          <a:off x="2316163" y="3954463"/>
          <a:ext cx="4164012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5" imgW="2019240" imgH="939600" progId="Equation.DSMT4">
                  <p:embed/>
                </p:oleObj>
              </mc:Choice>
              <mc:Fallback>
                <p:oleObj name="Equation" r:id="rId5" imgW="2019240" imgH="939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3954463"/>
                        <a:ext cx="4164012" cy="192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841500" y="3432175"/>
            <a:ext cx="542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8175" y="257175"/>
            <a:ext cx="50228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RLC Model (cont.)</a:t>
            </a: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4" name="Object 13"/>
          <p:cNvGraphicFramePr>
            <a:graphicFrameLocks noChangeAspect="1"/>
          </p:cNvGraphicFramePr>
          <p:nvPr/>
        </p:nvGraphicFramePr>
        <p:xfrm>
          <a:off x="1382713" y="1517650"/>
          <a:ext cx="9144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3" imgW="482391" imgH="241195" progId="Equation.DSMT4">
                  <p:embed/>
                </p:oleObj>
              </mc:Choice>
              <mc:Fallback>
                <p:oleObj name="Equation" r:id="rId3" imgW="482391" imgH="24119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1517650"/>
                        <a:ext cx="9144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Rectangle 14"/>
          <p:cNvSpPr>
            <a:spLocks noChangeArrowheads="1"/>
          </p:cNvSpPr>
          <p:nvPr/>
        </p:nvSpPr>
        <p:spPr bwMode="auto">
          <a:xfrm>
            <a:off x="811213" y="1522413"/>
            <a:ext cx="3027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For               , we have</a:t>
            </a:r>
          </a:p>
        </p:txBody>
      </p:sp>
      <p:graphicFrame>
        <p:nvGraphicFramePr>
          <p:cNvPr id="23555" name="Object 15"/>
          <p:cNvGraphicFramePr>
            <a:graphicFrameLocks noChangeAspect="1"/>
          </p:cNvGraphicFramePr>
          <p:nvPr/>
        </p:nvGraphicFramePr>
        <p:xfrm>
          <a:off x="2570163" y="2228850"/>
          <a:ext cx="3611562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5" imgW="1676160" imgH="660240" progId="Equation.DSMT4">
                  <p:embed/>
                </p:oleObj>
              </mc:Choice>
              <mc:Fallback>
                <p:oleObj name="Equation" r:id="rId5" imgW="1676160" imgH="6602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3" y="2228850"/>
                        <a:ext cx="3611562" cy="141605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Rectangle 16"/>
          <p:cNvSpPr>
            <a:spLocks noChangeArrowheads="1"/>
          </p:cNvSpPr>
          <p:nvPr/>
        </p:nvSpPr>
        <p:spPr bwMode="auto">
          <a:xfrm>
            <a:off x="3441700" y="4114800"/>
            <a:ext cx="196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(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RLC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 smtClean="0">
                <a:solidFill>
                  <a:srgbClr val="0000FF"/>
                </a:solidFill>
              </a:rPr>
              <a:t>equation</a:t>
            </a:r>
            <a:r>
              <a:rPr lang="en-US" sz="2000" b="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76425" y="5372100"/>
            <a:ext cx="518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justifies the </a:t>
            </a:r>
            <a:r>
              <a:rPr lang="en-US" dirty="0" err="1" smtClean="0"/>
              <a:t>RLC</a:t>
            </a:r>
            <a:r>
              <a:rPr lang="en-US" dirty="0" smtClean="0"/>
              <a:t> model near resonance.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62138" y="174625"/>
            <a:ext cx="53403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(0,0) Mode</a:t>
            </a:r>
          </a:p>
        </p:txBody>
      </p:sp>
      <p:sp>
        <p:nvSpPr>
          <p:cNvPr id="245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91" name="Rectangle 7"/>
          <p:cNvSpPr>
            <a:spLocks noChangeArrowheads="1"/>
          </p:cNvSpPr>
          <p:nvPr/>
        </p:nvSpPr>
        <p:spPr bwMode="auto">
          <a:xfrm>
            <a:off x="527049" y="1165225"/>
            <a:ext cx="3502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Note that </a:t>
            </a:r>
            <a:r>
              <a:rPr lang="en-US" sz="2000" b="0" dirty="0" smtClean="0">
                <a:solidFill>
                  <a:srgbClr val="0000FF"/>
                </a:solidFill>
              </a:rPr>
              <a:t>for the 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(0,0) </a:t>
            </a:r>
            <a:r>
              <a:rPr lang="en-US" sz="2000" b="0" dirty="0">
                <a:solidFill>
                  <a:srgbClr val="0000FF"/>
                </a:solidFill>
              </a:rPr>
              <a:t>mode </a:t>
            </a:r>
          </a:p>
        </p:txBody>
      </p:sp>
      <p:sp>
        <p:nvSpPr>
          <p:cNvPr id="24592" name="Rectangle 9"/>
          <p:cNvSpPr>
            <a:spLocks noChangeArrowheads="1"/>
          </p:cNvSpPr>
          <p:nvPr/>
        </p:nvSpPr>
        <p:spPr bwMode="auto">
          <a:xfrm>
            <a:off x="2538413" y="3495675"/>
            <a:ext cx="48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24578" name="Object 14"/>
          <p:cNvGraphicFramePr>
            <a:graphicFrameLocks noChangeAspect="1"/>
          </p:cNvGraphicFramePr>
          <p:nvPr/>
        </p:nvGraphicFramePr>
        <p:xfrm>
          <a:off x="3946525" y="1082675"/>
          <a:ext cx="11430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3" imgW="469900" imgH="228600" progId="Equation.DSMT4">
                  <p:embed/>
                </p:oleObj>
              </mc:Choice>
              <mc:Fallback>
                <p:oleObj name="Equation" r:id="rId3" imgW="4699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525" y="1082675"/>
                        <a:ext cx="1143000" cy="5603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15"/>
          <p:cNvGraphicFramePr>
            <a:graphicFrameLocks noChangeAspect="1"/>
          </p:cNvGraphicFramePr>
          <p:nvPr/>
        </p:nvGraphicFramePr>
        <p:xfrm>
          <a:off x="5200650" y="2041525"/>
          <a:ext cx="31575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5" imgW="1447560" imgH="469800" progId="Equation.DSMT4">
                  <p:embed/>
                </p:oleObj>
              </mc:Choice>
              <mc:Fallback>
                <p:oleObj name="Equation" r:id="rId5" imgW="1447560" imgH="469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2041525"/>
                        <a:ext cx="3157538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16"/>
          <p:cNvGraphicFramePr>
            <a:graphicFrameLocks noChangeAspect="1"/>
          </p:cNvGraphicFramePr>
          <p:nvPr/>
        </p:nvGraphicFramePr>
        <p:xfrm>
          <a:off x="3173413" y="3332163"/>
          <a:ext cx="2354262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7" imgW="1180800" imgH="672840" progId="Equation.DSMT4">
                  <p:embed/>
                </p:oleObj>
              </mc:Choice>
              <mc:Fallback>
                <p:oleObj name="Equation" r:id="rId7" imgW="1180800" imgH="6728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3413" y="3332163"/>
                        <a:ext cx="2354262" cy="1338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17"/>
          <p:cNvGraphicFramePr>
            <a:graphicFrameLocks noChangeAspect="1"/>
          </p:cNvGraphicFramePr>
          <p:nvPr/>
        </p:nvGraphicFramePr>
        <p:xfrm>
          <a:off x="660400" y="5391150"/>
          <a:ext cx="299561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9" imgW="1587240" imgH="583920" progId="Equation.DSMT4">
                  <p:embed/>
                </p:oleObj>
              </mc:Choice>
              <mc:Fallback>
                <p:oleObj name="Equation" r:id="rId9" imgW="1587240" imgH="5839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5391150"/>
                        <a:ext cx="2995613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3" name="AutoShape 18"/>
          <p:cNvSpPr>
            <a:spLocks noChangeArrowheads="1"/>
          </p:cNvSpPr>
          <p:nvPr/>
        </p:nvSpPr>
        <p:spPr bwMode="auto">
          <a:xfrm>
            <a:off x="3917950" y="5857876"/>
            <a:ext cx="539750" cy="295274"/>
          </a:xfrm>
          <a:prstGeom prst="rightArrow">
            <a:avLst>
              <a:gd name="adj1" fmla="val 50000"/>
              <a:gd name="adj2" fmla="val 59954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2" name="Object 19"/>
          <p:cNvGraphicFramePr>
            <a:graphicFrameLocks noChangeAspect="1"/>
          </p:cNvGraphicFramePr>
          <p:nvPr/>
        </p:nvGraphicFramePr>
        <p:xfrm>
          <a:off x="474663" y="2036763"/>
          <a:ext cx="32353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11" imgW="1739880" imgH="469800" progId="Equation.DSMT4">
                  <p:embed/>
                </p:oleObj>
              </mc:Choice>
              <mc:Fallback>
                <p:oleObj name="Equation" r:id="rId11" imgW="1739880" imgH="469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2036763"/>
                        <a:ext cx="323532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4" name="AutoShape 20"/>
          <p:cNvSpPr>
            <a:spLocks noChangeArrowheads="1"/>
          </p:cNvSpPr>
          <p:nvPr/>
        </p:nvSpPr>
        <p:spPr bwMode="auto">
          <a:xfrm>
            <a:off x="4133850" y="2344738"/>
            <a:ext cx="663575" cy="225425"/>
          </a:xfrm>
          <a:prstGeom prst="rightArrow">
            <a:avLst>
              <a:gd name="adj1" fmla="val 50000"/>
              <a:gd name="adj2" fmla="val 73592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3" name="Object 22"/>
          <p:cNvGraphicFramePr>
            <a:graphicFrameLocks noChangeAspect="1"/>
          </p:cNvGraphicFramePr>
          <p:nvPr/>
        </p:nvGraphicFramePr>
        <p:xfrm>
          <a:off x="4894263" y="5508625"/>
          <a:ext cx="33115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13" imgW="1663560" imgH="507960" progId="Equation.DSMT4">
                  <p:embed/>
                </p:oleObj>
              </mc:Choice>
              <mc:Fallback>
                <p:oleObj name="Equation" r:id="rId13" imgW="1663560" imgH="50796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263" y="5508625"/>
                        <a:ext cx="3311525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24"/>
          <p:cNvGraphicFramePr>
            <a:graphicFrameLocks noChangeAspect="1"/>
          </p:cNvGraphicFramePr>
          <p:nvPr/>
        </p:nvGraphicFramePr>
        <p:xfrm>
          <a:off x="5910263" y="3486150"/>
          <a:ext cx="249237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15" imgW="1485720" imgH="279360" progId="Equation.DSMT4">
                  <p:embed/>
                </p:oleObj>
              </mc:Choice>
              <mc:Fallback>
                <p:oleObj name="Equation" r:id="rId15" imgW="1485720" imgH="2793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3486150"/>
                        <a:ext cx="249237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595" name="Straight Connector 22"/>
          <p:cNvCxnSpPr>
            <a:cxnSpLocks noChangeShapeType="1"/>
          </p:cNvCxnSpPr>
          <p:nvPr/>
        </p:nvCxnSpPr>
        <p:spPr bwMode="auto">
          <a:xfrm rot="5400000" flipH="1" flipV="1">
            <a:off x="2952750" y="2403475"/>
            <a:ext cx="609600" cy="558800"/>
          </a:xfrm>
          <a:prstGeom prst="line">
            <a:avLst/>
          </a:prstGeom>
          <a:noFill/>
          <a:ln w="9525" algn="ctr">
            <a:solidFill>
              <a:srgbClr val="FF3300"/>
            </a:solidFill>
            <a:round/>
            <a:headEnd/>
            <a:tailEnd/>
          </a:ln>
        </p:spPr>
      </p:cxnSp>
      <p:sp>
        <p:nvSpPr>
          <p:cNvPr id="24596" name="Rectangle 9"/>
          <p:cNvSpPr>
            <a:spLocks noChangeArrowheads="1"/>
          </p:cNvSpPr>
          <p:nvPr/>
        </p:nvSpPr>
        <p:spPr bwMode="auto">
          <a:xfrm>
            <a:off x="798513" y="4664075"/>
            <a:ext cx="2084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Also, we have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426075" y="950913"/>
          <a:ext cx="320833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17" imgW="2311200" imgH="558720" progId="Equation.DSMT4">
                  <p:embed/>
                </p:oleObj>
              </mc:Choice>
              <mc:Fallback>
                <p:oleObj name="Equation" r:id="rId17" imgW="2311200" imgH="5587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6075" y="950913"/>
                        <a:ext cx="3208338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9738" y="203200"/>
            <a:ext cx="53403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RLC Model (cont.)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0" name="Rectangle 7"/>
          <p:cNvSpPr>
            <a:spLocks noChangeArrowheads="1"/>
          </p:cNvSpPr>
          <p:nvPr/>
        </p:nvSpPr>
        <p:spPr bwMode="auto">
          <a:xfrm>
            <a:off x="952500" y="1038225"/>
            <a:ext cx="1257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25602" name="Object 16"/>
          <p:cNvGraphicFramePr>
            <a:graphicFrameLocks noChangeAspect="1"/>
          </p:cNvGraphicFramePr>
          <p:nvPr/>
        </p:nvGraphicFramePr>
        <p:xfrm>
          <a:off x="2268538" y="1544638"/>
          <a:ext cx="4354512" cy="22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3" imgW="2184120" imgH="1130040" progId="Equation.DSMT4">
                  <p:embed/>
                </p:oleObj>
              </mc:Choice>
              <mc:Fallback>
                <p:oleObj name="Equation" r:id="rId3" imgW="2184120" imgH="1130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544638"/>
                        <a:ext cx="4354512" cy="224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21"/>
          <p:cNvGraphicFramePr>
            <a:graphicFrameLocks noChangeAspect="1"/>
          </p:cNvGraphicFramePr>
          <p:nvPr/>
        </p:nvGraphicFramePr>
        <p:xfrm>
          <a:off x="2652713" y="4479925"/>
          <a:ext cx="37211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5" imgW="1866600" imgH="622080" progId="Equation.DSMT4">
                  <p:embed/>
                </p:oleObj>
              </mc:Choice>
              <mc:Fallback>
                <p:oleObj name="Equation" r:id="rId5" imgW="1866600" imgH="6220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713" y="4479925"/>
                        <a:ext cx="3721100" cy="123825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Rectangle 7"/>
          <p:cNvSpPr>
            <a:spLocks noChangeArrowheads="1"/>
          </p:cNvSpPr>
          <p:nvPr/>
        </p:nvSpPr>
        <p:spPr bwMode="auto">
          <a:xfrm>
            <a:off x="1803400" y="3844925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47775" y="6105525"/>
            <a:ext cx="6904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expected, the (0,0) mode acts as a parallel-plate capacitor.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8175" y="257175"/>
            <a:ext cx="50228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RLC Model (cont.)</a:t>
            </a:r>
          </a:p>
        </p:txBody>
      </p:sp>
      <p:sp>
        <p:nvSpPr>
          <p:cNvPr id="2253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1504950" y="1168400"/>
            <a:ext cx="6305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FF"/>
                </a:solidFill>
              </a:rPr>
              <a:t>For any other </a:t>
            </a:r>
            <a:r>
              <a:rPr lang="en-US" sz="2000" b="0" i="1" dirty="0" err="1" smtClean="0">
                <a:solidFill>
                  <a:srgbClr val="0000FF"/>
                </a:solidFill>
              </a:rPr>
              <a:t>nonresonant</a:t>
            </a:r>
            <a:r>
              <a:rPr lang="en-US" sz="2000" b="0" dirty="0" smtClean="0">
                <a:solidFill>
                  <a:srgbClr val="0000FF"/>
                </a:solidFill>
              </a:rPr>
              <a:t> mode </a:t>
            </a:r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 (1,0</a:t>
            </a:r>
            <a:r>
              <a:rPr lang="en-US" sz="2000" b="0" dirty="0" smtClean="0">
                <a:solidFill>
                  <a:srgbClr val="0000FF"/>
                </a:solidFill>
                <a:sym typeface="Symbol"/>
              </a:rPr>
              <a:t>) or </a:t>
            </a:r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(0,0)</a:t>
            </a:r>
            <a:endParaRPr lang="en-US" sz="2000" b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1" name="Object 15"/>
          <p:cNvGraphicFramePr>
            <a:graphicFrameLocks noChangeAspect="1"/>
          </p:cNvGraphicFramePr>
          <p:nvPr/>
        </p:nvGraphicFramePr>
        <p:xfrm>
          <a:off x="2511425" y="2606675"/>
          <a:ext cx="3219450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Equation" r:id="rId3" imgW="2019240" imgH="939600" progId="Equation.DSMT4">
                  <p:embed/>
                </p:oleObj>
              </mc:Choice>
              <mc:Fallback>
                <p:oleObj name="Equation" r:id="rId3" imgW="2019240" imgH="939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425" y="2606675"/>
                        <a:ext cx="3219450" cy="149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45060" name="Object 15"/>
          <p:cNvGraphicFramePr>
            <a:graphicFrameLocks noChangeAspect="1"/>
          </p:cNvGraphicFramePr>
          <p:nvPr/>
        </p:nvGraphicFramePr>
        <p:xfrm>
          <a:off x="3952875" y="1798638"/>
          <a:ext cx="1020763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Equation" r:id="rId5" imgW="495000" imgH="228600" progId="Equation.DSMT4">
                  <p:embed/>
                </p:oleObj>
              </mc:Choice>
              <mc:Fallback>
                <p:oleObj name="Equation" r:id="rId5" imgW="4950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1798638"/>
                        <a:ext cx="1020763" cy="4683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15"/>
          <p:cNvGraphicFramePr>
            <a:graphicFrameLocks noChangeAspect="1"/>
          </p:cNvGraphicFramePr>
          <p:nvPr/>
        </p:nvGraphicFramePr>
        <p:xfrm>
          <a:off x="2130425" y="4956175"/>
          <a:ext cx="4854575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Equation" r:id="rId7" imgW="2895480" imgH="939600" progId="Equation.DSMT4">
                  <p:embed/>
                </p:oleObj>
              </mc:Choice>
              <mc:Fallback>
                <p:oleObj name="Equation" r:id="rId7" imgW="2895480" imgH="939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4956175"/>
                        <a:ext cx="4854575" cy="156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Down Arrow 13"/>
          <p:cNvSpPr/>
          <p:nvPr/>
        </p:nvSpPr>
        <p:spPr bwMode="auto">
          <a:xfrm>
            <a:off x="4057650" y="4381500"/>
            <a:ext cx="352425" cy="485775"/>
          </a:xfrm>
          <a:prstGeom prst="downArrow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5062" name="Object 15"/>
          <p:cNvGraphicFramePr>
            <a:graphicFrameLocks noChangeAspect="1"/>
          </p:cNvGraphicFramePr>
          <p:nvPr/>
        </p:nvGraphicFramePr>
        <p:xfrm>
          <a:off x="4832350" y="4362450"/>
          <a:ext cx="7493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Equation" r:id="rId9" imgW="469800" imgH="203040" progId="Equation.DSMT4">
                  <p:embed/>
                </p:oleObj>
              </mc:Choice>
              <mc:Fallback>
                <p:oleObj name="Equation" r:id="rId9" imgW="46980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350" y="4362450"/>
                        <a:ext cx="74930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03513" y="161925"/>
            <a:ext cx="3525837" cy="5127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Cavity Model</a:t>
            </a:r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21"/>
          <p:cNvGraphicFramePr>
            <a:graphicFrameLocks noChangeAspect="1"/>
          </p:cNvGraphicFramePr>
          <p:nvPr/>
        </p:nvGraphicFramePr>
        <p:xfrm>
          <a:off x="6346825" y="1466849"/>
          <a:ext cx="1629491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863280" imgH="482400" progId="Equation.DSMT4">
                  <p:embed/>
                </p:oleObj>
              </mc:Choice>
              <mc:Fallback>
                <p:oleObj name="Equation" r:id="rId3" imgW="863280" imgH="482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825" y="1466849"/>
                        <a:ext cx="1629491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2"/>
          <p:cNvGraphicFramePr>
            <a:graphicFrameLocks noChangeAspect="1"/>
          </p:cNvGraphicFramePr>
          <p:nvPr/>
        </p:nvGraphicFramePr>
        <p:xfrm>
          <a:off x="2073275" y="3949700"/>
          <a:ext cx="14144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774360" imgH="291960" progId="Equation.DSMT4">
                  <p:embed/>
                </p:oleObj>
              </mc:Choice>
              <mc:Fallback>
                <p:oleObj name="Equation" r:id="rId5" imgW="774360" imgH="29196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3949700"/>
                        <a:ext cx="141446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Rectangle 23"/>
          <p:cNvSpPr>
            <a:spLocks noChangeArrowheads="1"/>
          </p:cNvSpPr>
          <p:nvPr/>
        </p:nvSpPr>
        <p:spPr bwMode="auto">
          <a:xfrm>
            <a:off x="1371600" y="404018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Let</a:t>
            </a:r>
          </a:p>
        </p:txBody>
      </p:sp>
      <p:graphicFrame>
        <p:nvGraphicFramePr>
          <p:cNvPr id="1028" name="Object 24"/>
          <p:cNvGraphicFramePr>
            <a:graphicFrameLocks noChangeAspect="1"/>
          </p:cNvGraphicFramePr>
          <p:nvPr/>
        </p:nvGraphicFramePr>
        <p:xfrm>
          <a:off x="1997075" y="4838700"/>
          <a:ext cx="20002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1104840" imgH="279360" progId="Equation.DSMT4">
                  <p:embed/>
                </p:oleObj>
              </mc:Choice>
              <mc:Fallback>
                <p:oleObj name="Equation" r:id="rId7" imgW="1104840" imgH="2793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4838700"/>
                        <a:ext cx="200025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25"/>
          <p:cNvGraphicFramePr>
            <a:graphicFrameLocks noChangeAspect="1"/>
          </p:cNvGraphicFramePr>
          <p:nvPr/>
        </p:nvGraphicFramePr>
        <p:xfrm>
          <a:off x="1531938" y="5689600"/>
          <a:ext cx="29606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9" imgW="1600200" imgH="444240" progId="Equation.DSMT4">
                  <p:embed/>
                </p:oleObj>
              </mc:Choice>
              <mc:Fallback>
                <p:oleObj name="Equation" r:id="rId9" imgW="1600200" imgH="4442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5689600"/>
                        <a:ext cx="2960687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TextBox 27"/>
          <p:cNvSpPr txBox="1">
            <a:spLocks noChangeArrowheads="1"/>
          </p:cNvSpPr>
          <p:nvPr/>
        </p:nvSpPr>
        <p:spPr bwMode="auto">
          <a:xfrm>
            <a:off x="4775200" y="3829050"/>
            <a:ext cx="4076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Assume no </a:t>
            </a:r>
            <a:r>
              <a:rPr lang="en-US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>
                <a:solidFill>
                  <a:srgbClr val="0000FF"/>
                </a:solidFill>
              </a:rPr>
              <a:t> variation (the probe current is constant in the </a:t>
            </a:r>
            <a:r>
              <a:rPr lang="en-US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>
                <a:solidFill>
                  <a:srgbClr val="0000FF"/>
                </a:solidFill>
              </a:rPr>
              <a:t> direction.)</a:t>
            </a:r>
          </a:p>
        </p:txBody>
      </p:sp>
      <p:sp>
        <p:nvSpPr>
          <p:cNvPr id="1040" name="TextBox 28"/>
          <p:cNvSpPr txBox="1">
            <a:spLocks noChangeArrowheads="1"/>
          </p:cNvSpPr>
          <p:nvPr/>
        </p:nvSpPr>
        <p:spPr bwMode="auto">
          <a:xfrm>
            <a:off x="4881563" y="4795838"/>
            <a:ext cx="38481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b="0" dirty="0"/>
              <a:t>Note: </a:t>
            </a:r>
          </a:p>
          <a:p>
            <a:r>
              <a:rPr lang="en-US" b="0" dirty="0">
                <a:sym typeface="Symbol" pitchFamily="18" charset="2"/>
              </a:rPr>
              <a:t>    </a:t>
            </a:r>
            <a:r>
              <a:rPr lang="en-US" b="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en-US" b="0" dirty="0">
                <a:sym typeface="Symbol" pitchFamily="18" charset="2"/>
              </a:rPr>
              <a:t> is from </a:t>
            </a:r>
            <a:r>
              <a:rPr lang="en-US" b="0" dirty="0" err="1">
                <a:sym typeface="Symbol" pitchFamily="18" charset="2"/>
              </a:rPr>
              <a:t>Hammerstad’s</a:t>
            </a:r>
            <a:r>
              <a:rPr lang="en-US" b="0" dirty="0">
                <a:sym typeface="Symbol" pitchFamily="18" charset="2"/>
              </a:rPr>
              <a:t> formula</a:t>
            </a:r>
          </a:p>
          <a:p>
            <a:r>
              <a:rPr lang="en-US" b="0" dirty="0">
                <a:sym typeface="Symbol" pitchFamily="18" charset="2"/>
              </a:rPr>
              <a:t>    </a:t>
            </a:r>
            <a:r>
              <a:rPr lang="en-US" b="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</a:t>
            </a:r>
            <a:r>
              <a:rPr lang="en-US" b="0" dirty="0">
                <a:sym typeface="Symbol" pitchFamily="18" charset="2"/>
              </a:rPr>
              <a:t> is from Wheeler’s formula</a:t>
            </a:r>
          </a:p>
          <a:p>
            <a:endParaRPr lang="en-US" b="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700213" y="427038"/>
            <a:ext cx="3570287" cy="3376612"/>
            <a:chOff x="1700213" y="427038"/>
            <a:chExt cx="3570287" cy="3376612"/>
          </a:xfrm>
        </p:grpSpPr>
        <p:sp>
          <p:nvSpPr>
            <p:cNvPr id="1041" name="Line 7"/>
            <p:cNvSpPr>
              <a:spLocks noChangeShapeType="1"/>
            </p:cNvSpPr>
            <p:nvPr/>
          </p:nvSpPr>
          <p:spPr bwMode="auto">
            <a:xfrm flipV="1">
              <a:off x="4270375" y="3295650"/>
              <a:ext cx="52070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8"/>
            <p:cNvSpPr>
              <a:spLocks noChangeArrowheads="1"/>
            </p:cNvSpPr>
            <p:nvPr/>
          </p:nvSpPr>
          <p:spPr bwMode="auto">
            <a:xfrm>
              <a:off x="2357438" y="1462088"/>
              <a:ext cx="1738312" cy="1824037"/>
            </a:xfrm>
            <a:prstGeom prst="rect">
              <a:avLst/>
            </a:prstGeom>
            <a:solidFill>
              <a:srgbClr val="FFC000"/>
            </a:solidFill>
            <a:ln w="63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043" name="Line 9"/>
            <p:cNvSpPr>
              <a:spLocks noChangeShapeType="1"/>
            </p:cNvSpPr>
            <p:nvPr/>
          </p:nvSpPr>
          <p:spPr bwMode="auto">
            <a:xfrm flipH="1" flipV="1">
              <a:off x="2338388" y="928688"/>
              <a:ext cx="3175" cy="466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Text Box 10"/>
            <p:cNvSpPr txBox="1">
              <a:spLocks noChangeArrowheads="1"/>
            </p:cNvSpPr>
            <p:nvPr/>
          </p:nvSpPr>
          <p:spPr bwMode="auto">
            <a:xfrm>
              <a:off x="2886075" y="3346450"/>
              <a:ext cx="612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0" i="1" dirty="0">
                  <a:latin typeface="Times New Roman" pitchFamily="18" charset="0"/>
                </a:rPr>
                <a:t>L</a:t>
              </a:r>
              <a:r>
                <a:rPr lang="en-US" sz="2400" b="0" i="1" baseline="-25000" dirty="0">
                  <a:latin typeface="Times New Roman" pitchFamily="18" charset="0"/>
                </a:rPr>
                <a:t>e</a:t>
              </a:r>
              <a:endParaRPr lang="en-US" sz="2400" b="0" i="1" dirty="0">
                <a:latin typeface="Times New Roman" pitchFamily="18" charset="0"/>
              </a:endParaRPr>
            </a:p>
          </p:txBody>
        </p:sp>
        <p:sp>
          <p:nvSpPr>
            <p:cNvPr id="1045" name="Text Box 11"/>
            <p:cNvSpPr txBox="1">
              <a:spLocks noChangeArrowheads="1"/>
            </p:cNvSpPr>
            <p:nvPr/>
          </p:nvSpPr>
          <p:spPr bwMode="auto">
            <a:xfrm>
              <a:off x="1700213" y="2011363"/>
              <a:ext cx="5286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 i="1" dirty="0">
                  <a:latin typeface="Times New Roman" pitchFamily="18" charset="0"/>
                </a:rPr>
                <a:t>W</a:t>
              </a:r>
              <a:r>
                <a:rPr lang="en-US" sz="2400" b="0" i="1" baseline="-25000" dirty="0">
                  <a:latin typeface="Times New Roman" pitchFamily="18" charset="0"/>
                </a:rPr>
                <a:t>e</a:t>
              </a:r>
              <a:endParaRPr lang="en-US" sz="2400" b="0" i="1" dirty="0">
                <a:latin typeface="Times New Roman" pitchFamily="18" charset="0"/>
              </a:endParaRPr>
            </a:p>
          </p:txBody>
        </p:sp>
        <p:sp>
          <p:nvSpPr>
            <p:cNvPr id="1046" name="Text Box 12"/>
            <p:cNvSpPr txBox="1">
              <a:spLocks noChangeArrowheads="1"/>
            </p:cNvSpPr>
            <p:nvPr/>
          </p:nvSpPr>
          <p:spPr bwMode="auto">
            <a:xfrm>
              <a:off x="4973638" y="3055938"/>
              <a:ext cx="2968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47" name="Text Box 13"/>
            <p:cNvSpPr txBox="1">
              <a:spLocks noChangeArrowheads="1"/>
            </p:cNvSpPr>
            <p:nvPr/>
          </p:nvSpPr>
          <p:spPr bwMode="auto">
            <a:xfrm>
              <a:off x="2208213" y="427038"/>
              <a:ext cx="2968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48" name="Oval 14"/>
            <p:cNvSpPr>
              <a:spLocks noChangeArrowheads="1"/>
            </p:cNvSpPr>
            <p:nvPr/>
          </p:nvSpPr>
          <p:spPr bwMode="auto">
            <a:xfrm>
              <a:off x="2654300" y="2351088"/>
              <a:ext cx="109537" cy="114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0" name="Object 15"/>
            <p:cNvGraphicFramePr>
              <a:graphicFrameLocks noChangeAspect="1"/>
            </p:cNvGraphicFramePr>
            <p:nvPr/>
          </p:nvGraphicFramePr>
          <p:xfrm>
            <a:off x="2874963" y="1906588"/>
            <a:ext cx="773112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11" imgW="495000" imgH="241200" progId="Equation.DSMT4">
                    <p:embed/>
                  </p:oleObj>
                </mc:Choice>
                <mc:Fallback>
                  <p:oleObj name="Equation" r:id="rId11" imgW="495000" imgH="2412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4963" y="1906588"/>
                          <a:ext cx="773112" cy="3762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3" name="Rectangle 20"/>
            <p:cNvSpPr>
              <a:spLocks noChangeArrowheads="1"/>
            </p:cNvSpPr>
            <p:nvPr/>
          </p:nvSpPr>
          <p:spPr bwMode="auto">
            <a:xfrm>
              <a:off x="4276725" y="2119313"/>
              <a:ext cx="749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rgbClr val="FF00FF"/>
                  </a:solidFill>
                </a:rPr>
                <a:t>PMC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343150" y="1438275"/>
              <a:ext cx="1762125" cy="1857375"/>
            </a:xfrm>
            <a:prstGeom prst="rect">
              <a:avLst/>
            </a:prstGeom>
            <a:noFill/>
            <a:ln w="5715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657850" y="2581275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/>
              <a:t>The coordinates </a:t>
            </a:r>
            <a:r>
              <a:rPr lang="en-US" sz="14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b="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 b="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400" b="0" dirty="0" smtClean="0"/>
              <a:t>are measured from the corner of the physical patch.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8150" y="180975"/>
            <a:ext cx="5459413" cy="6143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RLC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Model (cont.)</a:t>
            </a:r>
          </a:p>
        </p:txBody>
      </p:sp>
      <p:sp>
        <p:nvSpPr>
          <p:cNvPr id="2663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6" name="Rectangle 98"/>
          <p:cNvSpPr>
            <a:spLocks noChangeArrowheads="1"/>
          </p:cNvSpPr>
          <p:nvPr/>
        </p:nvSpPr>
        <p:spPr bwMode="auto">
          <a:xfrm>
            <a:off x="804863" y="1360488"/>
            <a:ext cx="193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Circuit model:                    </a:t>
            </a:r>
          </a:p>
        </p:txBody>
      </p:sp>
      <p:sp>
        <p:nvSpPr>
          <p:cNvPr id="26637" name="Text Box 99"/>
          <p:cNvSpPr txBox="1">
            <a:spLocks noChangeArrowheads="1"/>
          </p:cNvSpPr>
          <p:nvPr/>
        </p:nvSpPr>
        <p:spPr bwMode="auto">
          <a:xfrm>
            <a:off x="1836738" y="5370513"/>
            <a:ext cx="5507037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/>
              <a:t>Note: </a:t>
            </a:r>
            <a:endParaRPr lang="en-US" b="0" dirty="0" smtClean="0"/>
          </a:p>
          <a:p>
            <a:pPr algn="ctr"/>
            <a:r>
              <a:rPr lang="en-US" b="0" dirty="0" smtClean="0"/>
              <a:t>This </a:t>
            </a:r>
            <a:r>
              <a:rPr lang="en-US" b="0" dirty="0"/>
              <a:t>circuit model is accurate as long as we are near the resonance of </a:t>
            </a:r>
            <a:r>
              <a:rPr lang="en-US" b="0" dirty="0" smtClean="0"/>
              <a:t>the (1,0) circuit. </a:t>
            </a:r>
            <a:endParaRPr lang="en-US" b="0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1068388" y="2024063"/>
            <a:ext cx="6643687" cy="2576512"/>
            <a:chOff x="1068388" y="2138363"/>
            <a:chExt cx="6643687" cy="2576512"/>
          </a:xfrm>
        </p:grpSpPr>
        <p:sp>
          <p:nvSpPr>
            <p:cNvPr id="26641" name="Line 12"/>
            <p:cNvSpPr>
              <a:spLocks noChangeShapeType="1"/>
            </p:cNvSpPr>
            <p:nvPr/>
          </p:nvSpPr>
          <p:spPr bwMode="auto">
            <a:xfrm flipV="1">
              <a:off x="1754188" y="4657725"/>
              <a:ext cx="5957887" cy="9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3"/>
            <p:cNvSpPr>
              <a:spLocks noChangeShapeType="1"/>
            </p:cNvSpPr>
            <p:nvPr/>
          </p:nvSpPr>
          <p:spPr bwMode="auto">
            <a:xfrm>
              <a:off x="1773238" y="3105150"/>
              <a:ext cx="309562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Oval 15"/>
            <p:cNvSpPr>
              <a:spLocks noChangeArrowheads="1"/>
            </p:cNvSpPr>
            <p:nvPr/>
          </p:nvSpPr>
          <p:spPr bwMode="auto">
            <a:xfrm>
              <a:off x="1677988" y="3044825"/>
              <a:ext cx="88900" cy="104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Oval 18"/>
            <p:cNvSpPr>
              <a:spLocks noChangeArrowheads="1"/>
            </p:cNvSpPr>
            <p:nvPr/>
          </p:nvSpPr>
          <p:spPr bwMode="auto">
            <a:xfrm>
              <a:off x="1646238" y="4610100"/>
              <a:ext cx="88900" cy="10477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Line 23"/>
            <p:cNvSpPr>
              <a:spLocks noChangeShapeType="1"/>
            </p:cNvSpPr>
            <p:nvPr/>
          </p:nvSpPr>
          <p:spPr bwMode="auto">
            <a:xfrm>
              <a:off x="2887663" y="2641600"/>
              <a:ext cx="6350" cy="885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Freeform 24"/>
            <p:cNvSpPr>
              <a:spLocks/>
            </p:cNvSpPr>
            <p:nvPr/>
          </p:nvSpPr>
          <p:spPr bwMode="auto">
            <a:xfrm>
              <a:off x="2982913" y="3040063"/>
              <a:ext cx="623887" cy="254000"/>
            </a:xfrm>
            <a:custGeom>
              <a:avLst/>
              <a:gdLst>
                <a:gd name="T0" fmla="*/ 0 w 616"/>
                <a:gd name="T1" fmla="*/ 9 h 340"/>
                <a:gd name="T2" fmla="*/ 17 w 616"/>
                <a:gd name="T3" fmla="*/ 4 h 340"/>
                <a:gd name="T4" fmla="*/ 41 w 616"/>
                <a:gd name="T5" fmla="*/ 28 h 340"/>
                <a:gd name="T6" fmla="*/ 20 w 616"/>
                <a:gd name="T7" fmla="*/ 30 h 340"/>
                <a:gd name="T8" fmla="*/ 48 w 616"/>
                <a:gd name="T9" fmla="*/ 3 h 340"/>
                <a:gd name="T10" fmla="*/ 73 w 616"/>
                <a:gd name="T11" fmla="*/ 29 h 340"/>
                <a:gd name="T12" fmla="*/ 51 w 616"/>
                <a:gd name="T13" fmla="*/ 30 h 340"/>
                <a:gd name="T14" fmla="*/ 79 w 616"/>
                <a:gd name="T15" fmla="*/ 2 h 340"/>
                <a:gd name="T16" fmla="*/ 111 w 616"/>
                <a:gd name="T17" fmla="*/ 27 h 340"/>
                <a:gd name="T18" fmla="*/ 87 w 616"/>
                <a:gd name="T19" fmla="*/ 31 h 340"/>
                <a:gd name="T20" fmla="*/ 108 w 616"/>
                <a:gd name="T21" fmla="*/ 4 h 340"/>
                <a:gd name="T22" fmla="*/ 146 w 616"/>
                <a:gd name="T23" fmla="*/ 27 h 340"/>
                <a:gd name="T24" fmla="*/ 119 w 616"/>
                <a:gd name="T25" fmla="*/ 32 h 340"/>
                <a:gd name="T26" fmla="*/ 144 w 616"/>
                <a:gd name="T27" fmla="*/ 4 h 340"/>
                <a:gd name="T28" fmla="*/ 160 w 616"/>
                <a:gd name="T29" fmla="*/ 10 h 3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6"/>
                <a:gd name="T46" fmla="*/ 0 h 340"/>
                <a:gd name="T47" fmla="*/ 616 w 616"/>
                <a:gd name="T48" fmla="*/ 340 h 3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6" h="340">
                  <a:moveTo>
                    <a:pt x="0" y="84"/>
                  </a:moveTo>
                  <a:cubicBezTo>
                    <a:pt x="18" y="44"/>
                    <a:pt x="37" y="5"/>
                    <a:pt x="63" y="35"/>
                  </a:cubicBezTo>
                  <a:cubicBezTo>
                    <a:pt x="90" y="66"/>
                    <a:pt x="158" y="224"/>
                    <a:pt x="160" y="266"/>
                  </a:cubicBezTo>
                  <a:cubicBezTo>
                    <a:pt x="162" y="307"/>
                    <a:pt x="72" y="326"/>
                    <a:pt x="77" y="286"/>
                  </a:cubicBezTo>
                  <a:cubicBezTo>
                    <a:pt x="81" y="246"/>
                    <a:pt x="152" y="26"/>
                    <a:pt x="186" y="25"/>
                  </a:cubicBezTo>
                  <a:cubicBezTo>
                    <a:pt x="221" y="24"/>
                    <a:pt x="281" y="235"/>
                    <a:pt x="283" y="280"/>
                  </a:cubicBezTo>
                  <a:cubicBezTo>
                    <a:pt x="284" y="324"/>
                    <a:pt x="193" y="332"/>
                    <a:pt x="196" y="290"/>
                  </a:cubicBezTo>
                  <a:cubicBezTo>
                    <a:pt x="200" y="247"/>
                    <a:pt x="268" y="27"/>
                    <a:pt x="306" y="23"/>
                  </a:cubicBezTo>
                  <a:cubicBezTo>
                    <a:pt x="344" y="19"/>
                    <a:pt x="421" y="218"/>
                    <a:pt x="426" y="264"/>
                  </a:cubicBezTo>
                  <a:cubicBezTo>
                    <a:pt x="431" y="309"/>
                    <a:pt x="337" y="332"/>
                    <a:pt x="336" y="294"/>
                  </a:cubicBezTo>
                  <a:cubicBezTo>
                    <a:pt x="335" y="255"/>
                    <a:pt x="381" y="38"/>
                    <a:pt x="419" y="33"/>
                  </a:cubicBezTo>
                  <a:cubicBezTo>
                    <a:pt x="457" y="28"/>
                    <a:pt x="555" y="219"/>
                    <a:pt x="562" y="264"/>
                  </a:cubicBezTo>
                  <a:cubicBezTo>
                    <a:pt x="569" y="308"/>
                    <a:pt x="460" y="340"/>
                    <a:pt x="459" y="302"/>
                  </a:cubicBezTo>
                  <a:cubicBezTo>
                    <a:pt x="458" y="264"/>
                    <a:pt x="529" y="70"/>
                    <a:pt x="555" y="35"/>
                  </a:cubicBezTo>
                  <a:cubicBezTo>
                    <a:pt x="581" y="0"/>
                    <a:pt x="603" y="81"/>
                    <a:pt x="616" y="9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Freeform 32"/>
            <p:cNvSpPr>
              <a:spLocks/>
            </p:cNvSpPr>
            <p:nvPr/>
          </p:nvSpPr>
          <p:spPr bwMode="auto">
            <a:xfrm rot="16471575">
              <a:off x="3121025" y="2289175"/>
              <a:ext cx="260350" cy="723900"/>
            </a:xfrm>
            <a:custGeom>
              <a:avLst/>
              <a:gdLst>
                <a:gd name="T0" fmla="*/ 19 w 307"/>
                <a:gd name="T1" fmla="*/ 0 h 1272"/>
                <a:gd name="T2" fmla="*/ 19 w 307"/>
                <a:gd name="T3" fmla="*/ 10 h 1272"/>
                <a:gd name="T4" fmla="*/ 0 w 307"/>
                <a:gd name="T5" fmla="*/ 15 h 1272"/>
                <a:gd name="T6" fmla="*/ 43 w 307"/>
                <a:gd name="T7" fmla="*/ 18 h 1272"/>
                <a:gd name="T8" fmla="*/ 3 w 307"/>
                <a:gd name="T9" fmla="*/ 23 h 1272"/>
                <a:gd name="T10" fmla="*/ 43 w 307"/>
                <a:gd name="T11" fmla="*/ 27 h 1272"/>
                <a:gd name="T12" fmla="*/ 7 w 307"/>
                <a:gd name="T13" fmla="*/ 32 h 1272"/>
                <a:gd name="T14" fmla="*/ 47 w 307"/>
                <a:gd name="T15" fmla="*/ 34 h 1272"/>
                <a:gd name="T16" fmla="*/ 8 w 307"/>
                <a:gd name="T17" fmla="*/ 41 h 1272"/>
                <a:gd name="T18" fmla="*/ 47 w 307"/>
                <a:gd name="T19" fmla="*/ 46 h 1272"/>
                <a:gd name="T20" fmla="*/ 24 w 307"/>
                <a:gd name="T21" fmla="*/ 50 h 1272"/>
                <a:gd name="T22" fmla="*/ 25 w 307"/>
                <a:gd name="T23" fmla="*/ 58 h 12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7"/>
                <a:gd name="T37" fmla="*/ 0 h 1272"/>
                <a:gd name="T38" fmla="*/ 307 w 307"/>
                <a:gd name="T39" fmla="*/ 1272 h 12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7" h="1272">
                  <a:moveTo>
                    <a:pt x="128" y="0"/>
                  </a:moveTo>
                  <a:lnTo>
                    <a:pt x="128" y="224"/>
                  </a:lnTo>
                  <a:lnTo>
                    <a:pt x="0" y="321"/>
                  </a:lnTo>
                  <a:lnTo>
                    <a:pt x="285" y="389"/>
                  </a:lnTo>
                  <a:lnTo>
                    <a:pt x="23" y="509"/>
                  </a:lnTo>
                  <a:lnTo>
                    <a:pt x="285" y="576"/>
                  </a:lnTo>
                  <a:lnTo>
                    <a:pt x="45" y="703"/>
                  </a:lnTo>
                  <a:lnTo>
                    <a:pt x="307" y="748"/>
                  </a:lnTo>
                  <a:lnTo>
                    <a:pt x="53" y="897"/>
                  </a:lnTo>
                  <a:lnTo>
                    <a:pt x="307" y="995"/>
                  </a:lnTo>
                  <a:lnTo>
                    <a:pt x="158" y="1085"/>
                  </a:lnTo>
                  <a:lnTo>
                    <a:pt x="165" y="1272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626" name="Object 33"/>
            <p:cNvGraphicFramePr>
              <a:graphicFrameLocks noChangeAspect="1"/>
            </p:cNvGraphicFramePr>
            <p:nvPr/>
          </p:nvGraphicFramePr>
          <p:xfrm>
            <a:off x="1773238" y="2487613"/>
            <a:ext cx="731837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1" name="Equation" r:id="rId3" imgW="355320" imgH="203040" progId="Equation.DSMT4">
                    <p:embed/>
                  </p:oleObj>
                </mc:Choice>
                <mc:Fallback>
                  <p:oleObj name="Equation" r:id="rId3" imgW="355320" imgH="20304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3238" y="2487613"/>
                          <a:ext cx="731837" cy="417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27" name="Object 34"/>
            <p:cNvGraphicFramePr>
              <a:graphicFrameLocks noChangeAspect="1"/>
            </p:cNvGraphicFramePr>
            <p:nvPr/>
          </p:nvGraphicFramePr>
          <p:xfrm>
            <a:off x="1068388" y="3543300"/>
            <a:ext cx="506412" cy="565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2" name="Equation" r:id="rId5" imgW="215640" imgH="241200" progId="Equation.DSMT4">
                    <p:embed/>
                  </p:oleObj>
                </mc:Choice>
                <mc:Fallback>
                  <p:oleObj name="Equation" r:id="rId5" imgW="215640" imgH="2412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8388" y="3543300"/>
                          <a:ext cx="506412" cy="565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8" name="Line 35"/>
            <p:cNvSpPr>
              <a:spLocks noChangeShapeType="1"/>
            </p:cNvSpPr>
            <p:nvPr/>
          </p:nvSpPr>
          <p:spPr bwMode="auto">
            <a:xfrm>
              <a:off x="3598863" y="3108325"/>
              <a:ext cx="1223962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36"/>
            <p:cNvSpPr>
              <a:spLocks noChangeShapeType="1"/>
            </p:cNvSpPr>
            <p:nvPr/>
          </p:nvSpPr>
          <p:spPr bwMode="auto">
            <a:xfrm>
              <a:off x="5440363" y="3086100"/>
              <a:ext cx="1223962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37"/>
            <p:cNvSpPr>
              <a:spLocks noChangeShapeType="1"/>
            </p:cNvSpPr>
            <p:nvPr/>
          </p:nvSpPr>
          <p:spPr bwMode="auto">
            <a:xfrm>
              <a:off x="2884488" y="3527425"/>
              <a:ext cx="347662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Line 38"/>
            <p:cNvSpPr>
              <a:spLocks noChangeShapeType="1"/>
            </p:cNvSpPr>
            <p:nvPr/>
          </p:nvSpPr>
          <p:spPr bwMode="auto">
            <a:xfrm rot="16200000">
              <a:off x="3074988" y="3556000"/>
              <a:ext cx="319087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39"/>
            <p:cNvSpPr>
              <a:spLocks noChangeShapeType="1"/>
            </p:cNvSpPr>
            <p:nvPr/>
          </p:nvSpPr>
          <p:spPr bwMode="auto">
            <a:xfrm rot="16200000">
              <a:off x="3189288" y="3556000"/>
              <a:ext cx="319087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40"/>
            <p:cNvSpPr>
              <a:spLocks noChangeShapeType="1"/>
            </p:cNvSpPr>
            <p:nvPr/>
          </p:nvSpPr>
          <p:spPr bwMode="auto">
            <a:xfrm flipV="1">
              <a:off x="3370263" y="3509963"/>
              <a:ext cx="280987" cy="79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41"/>
            <p:cNvSpPr>
              <a:spLocks noChangeShapeType="1"/>
            </p:cNvSpPr>
            <p:nvPr/>
          </p:nvSpPr>
          <p:spPr bwMode="auto">
            <a:xfrm>
              <a:off x="3621088" y="2660650"/>
              <a:ext cx="15875" cy="857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Freeform 43"/>
            <p:cNvSpPr>
              <a:spLocks/>
            </p:cNvSpPr>
            <p:nvPr/>
          </p:nvSpPr>
          <p:spPr bwMode="auto">
            <a:xfrm>
              <a:off x="4802188" y="3030538"/>
              <a:ext cx="623887" cy="254000"/>
            </a:xfrm>
            <a:custGeom>
              <a:avLst/>
              <a:gdLst>
                <a:gd name="T0" fmla="*/ 0 w 616"/>
                <a:gd name="T1" fmla="*/ 9 h 340"/>
                <a:gd name="T2" fmla="*/ 17 w 616"/>
                <a:gd name="T3" fmla="*/ 4 h 340"/>
                <a:gd name="T4" fmla="*/ 41 w 616"/>
                <a:gd name="T5" fmla="*/ 28 h 340"/>
                <a:gd name="T6" fmla="*/ 20 w 616"/>
                <a:gd name="T7" fmla="*/ 30 h 340"/>
                <a:gd name="T8" fmla="*/ 48 w 616"/>
                <a:gd name="T9" fmla="*/ 3 h 340"/>
                <a:gd name="T10" fmla="*/ 73 w 616"/>
                <a:gd name="T11" fmla="*/ 29 h 340"/>
                <a:gd name="T12" fmla="*/ 51 w 616"/>
                <a:gd name="T13" fmla="*/ 30 h 340"/>
                <a:gd name="T14" fmla="*/ 79 w 616"/>
                <a:gd name="T15" fmla="*/ 2 h 340"/>
                <a:gd name="T16" fmla="*/ 111 w 616"/>
                <a:gd name="T17" fmla="*/ 27 h 340"/>
                <a:gd name="T18" fmla="*/ 87 w 616"/>
                <a:gd name="T19" fmla="*/ 31 h 340"/>
                <a:gd name="T20" fmla="*/ 108 w 616"/>
                <a:gd name="T21" fmla="*/ 4 h 340"/>
                <a:gd name="T22" fmla="*/ 146 w 616"/>
                <a:gd name="T23" fmla="*/ 27 h 340"/>
                <a:gd name="T24" fmla="*/ 119 w 616"/>
                <a:gd name="T25" fmla="*/ 32 h 340"/>
                <a:gd name="T26" fmla="*/ 144 w 616"/>
                <a:gd name="T27" fmla="*/ 4 h 340"/>
                <a:gd name="T28" fmla="*/ 160 w 616"/>
                <a:gd name="T29" fmla="*/ 10 h 3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6"/>
                <a:gd name="T46" fmla="*/ 0 h 340"/>
                <a:gd name="T47" fmla="*/ 616 w 616"/>
                <a:gd name="T48" fmla="*/ 340 h 3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6" h="340">
                  <a:moveTo>
                    <a:pt x="0" y="84"/>
                  </a:moveTo>
                  <a:cubicBezTo>
                    <a:pt x="18" y="44"/>
                    <a:pt x="37" y="5"/>
                    <a:pt x="63" y="35"/>
                  </a:cubicBezTo>
                  <a:cubicBezTo>
                    <a:pt x="90" y="66"/>
                    <a:pt x="158" y="224"/>
                    <a:pt x="160" y="266"/>
                  </a:cubicBezTo>
                  <a:cubicBezTo>
                    <a:pt x="162" y="307"/>
                    <a:pt x="72" y="326"/>
                    <a:pt x="77" y="286"/>
                  </a:cubicBezTo>
                  <a:cubicBezTo>
                    <a:pt x="81" y="246"/>
                    <a:pt x="152" y="26"/>
                    <a:pt x="186" y="25"/>
                  </a:cubicBezTo>
                  <a:cubicBezTo>
                    <a:pt x="221" y="24"/>
                    <a:pt x="281" y="235"/>
                    <a:pt x="283" y="280"/>
                  </a:cubicBezTo>
                  <a:cubicBezTo>
                    <a:pt x="284" y="324"/>
                    <a:pt x="193" y="332"/>
                    <a:pt x="196" y="290"/>
                  </a:cubicBezTo>
                  <a:cubicBezTo>
                    <a:pt x="200" y="247"/>
                    <a:pt x="268" y="27"/>
                    <a:pt x="306" y="23"/>
                  </a:cubicBezTo>
                  <a:cubicBezTo>
                    <a:pt x="344" y="19"/>
                    <a:pt x="421" y="218"/>
                    <a:pt x="426" y="264"/>
                  </a:cubicBezTo>
                  <a:cubicBezTo>
                    <a:pt x="431" y="309"/>
                    <a:pt x="337" y="332"/>
                    <a:pt x="336" y="294"/>
                  </a:cubicBezTo>
                  <a:cubicBezTo>
                    <a:pt x="335" y="255"/>
                    <a:pt x="381" y="38"/>
                    <a:pt x="419" y="33"/>
                  </a:cubicBezTo>
                  <a:cubicBezTo>
                    <a:pt x="457" y="28"/>
                    <a:pt x="555" y="219"/>
                    <a:pt x="562" y="264"/>
                  </a:cubicBezTo>
                  <a:cubicBezTo>
                    <a:pt x="569" y="308"/>
                    <a:pt x="460" y="340"/>
                    <a:pt x="459" y="302"/>
                  </a:cubicBezTo>
                  <a:cubicBezTo>
                    <a:pt x="458" y="264"/>
                    <a:pt x="529" y="70"/>
                    <a:pt x="555" y="35"/>
                  </a:cubicBezTo>
                  <a:cubicBezTo>
                    <a:pt x="581" y="0"/>
                    <a:pt x="603" y="81"/>
                    <a:pt x="616" y="9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3" name="Oval 50"/>
            <p:cNvSpPr>
              <a:spLocks noChangeArrowheads="1"/>
            </p:cNvSpPr>
            <p:nvPr/>
          </p:nvSpPr>
          <p:spPr bwMode="auto">
            <a:xfrm>
              <a:off x="6789738" y="3022600"/>
              <a:ext cx="88900" cy="10477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Oval 52"/>
            <p:cNvSpPr>
              <a:spLocks noChangeArrowheads="1"/>
            </p:cNvSpPr>
            <p:nvPr/>
          </p:nvSpPr>
          <p:spPr bwMode="auto">
            <a:xfrm>
              <a:off x="6961188" y="3022600"/>
              <a:ext cx="88900" cy="10477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Oval 53"/>
            <p:cNvSpPr>
              <a:spLocks noChangeArrowheads="1"/>
            </p:cNvSpPr>
            <p:nvPr/>
          </p:nvSpPr>
          <p:spPr bwMode="auto">
            <a:xfrm>
              <a:off x="7142163" y="3022600"/>
              <a:ext cx="88900" cy="104775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Line 54"/>
            <p:cNvSpPr>
              <a:spLocks noChangeShapeType="1"/>
            </p:cNvSpPr>
            <p:nvPr/>
          </p:nvSpPr>
          <p:spPr bwMode="auto">
            <a:xfrm>
              <a:off x="7678738" y="3051175"/>
              <a:ext cx="15875" cy="1609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Line 56"/>
            <p:cNvSpPr>
              <a:spLocks noChangeShapeType="1"/>
            </p:cNvSpPr>
            <p:nvPr/>
          </p:nvSpPr>
          <p:spPr bwMode="auto">
            <a:xfrm>
              <a:off x="2179638" y="3079750"/>
              <a:ext cx="817562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Line 57"/>
            <p:cNvSpPr>
              <a:spLocks noChangeShapeType="1"/>
            </p:cNvSpPr>
            <p:nvPr/>
          </p:nvSpPr>
          <p:spPr bwMode="auto">
            <a:xfrm rot="16200000">
              <a:off x="1906588" y="3098800"/>
              <a:ext cx="319087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Line 58"/>
            <p:cNvSpPr>
              <a:spLocks noChangeShapeType="1"/>
            </p:cNvSpPr>
            <p:nvPr/>
          </p:nvSpPr>
          <p:spPr bwMode="auto">
            <a:xfrm rot="16200000">
              <a:off x="2020888" y="3098800"/>
              <a:ext cx="319087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628" name="Object 60"/>
            <p:cNvGraphicFramePr>
              <a:graphicFrameLocks noChangeAspect="1"/>
            </p:cNvGraphicFramePr>
            <p:nvPr/>
          </p:nvGraphicFramePr>
          <p:xfrm>
            <a:off x="2989263" y="2138363"/>
            <a:ext cx="546100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3" name="Equation" r:id="rId7" imgW="330120" imgH="203040" progId="Equation.DSMT4">
                    <p:embed/>
                  </p:oleObj>
                </mc:Choice>
                <mc:Fallback>
                  <p:oleObj name="Equation" r:id="rId7" imgW="330120" imgH="203040" progId="Equation.DSMT4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9263" y="2138363"/>
                          <a:ext cx="546100" cy="334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640" name="Straight Connector 45"/>
            <p:cNvCxnSpPr>
              <a:cxnSpLocks noChangeShapeType="1"/>
            </p:cNvCxnSpPr>
            <p:nvPr/>
          </p:nvCxnSpPr>
          <p:spPr bwMode="auto">
            <a:xfrm>
              <a:off x="7315200" y="3060700"/>
              <a:ext cx="36830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graphicFrame>
          <p:nvGraphicFramePr>
            <p:cNvPr id="26630" name="Object 60"/>
            <p:cNvGraphicFramePr>
              <a:graphicFrameLocks noChangeAspect="1"/>
            </p:cNvGraphicFramePr>
            <p:nvPr/>
          </p:nvGraphicFramePr>
          <p:xfrm>
            <a:off x="4816475" y="2547938"/>
            <a:ext cx="587375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4" name="Equation" r:id="rId9" imgW="355320" imgH="203040" progId="Equation.DSMT4">
                    <p:embed/>
                  </p:oleObj>
                </mc:Choice>
                <mc:Fallback>
                  <p:oleObj name="Equation" r:id="rId9" imgW="355320" imgH="20304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6475" y="2547938"/>
                          <a:ext cx="587375" cy="334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244475"/>
            <a:ext cx="44259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RLC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Model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0" name="Rectangle 7"/>
          <p:cNvSpPr>
            <a:spLocks noChangeArrowheads="1"/>
          </p:cNvSpPr>
          <p:nvPr/>
        </p:nvSpPr>
        <p:spPr bwMode="auto">
          <a:xfrm>
            <a:off x="857250" y="1477963"/>
            <a:ext cx="6734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Lumping all of the </a:t>
            </a:r>
            <a:r>
              <a:rPr lang="en-US" sz="2000" b="0" dirty="0" err="1" smtClean="0">
                <a:solidFill>
                  <a:srgbClr val="0000FF"/>
                </a:solidFill>
              </a:rPr>
              <a:t>nonresonant</a:t>
            </a:r>
            <a:r>
              <a:rPr lang="en-US" sz="2000" b="0" dirty="0" smtClean="0">
                <a:solidFill>
                  <a:srgbClr val="0000FF"/>
                </a:solidFill>
              </a:rPr>
              <a:t> circuits together, we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pSp>
        <p:nvGrpSpPr>
          <p:cNvPr id="27661" name="Group 62"/>
          <p:cNvGrpSpPr>
            <a:grpSpLocks/>
          </p:cNvGrpSpPr>
          <p:nvPr/>
        </p:nvGrpSpPr>
        <p:grpSpPr bwMode="auto">
          <a:xfrm>
            <a:off x="1760538" y="2390775"/>
            <a:ext cx="5357812" cy="2620963"/>
            <a:chOff x="1301" y="2491"/>
            <a:chExt cx="3375" cy="1651"/>
          </a:xfrm>
        </p:grpSpPr>
        <p:sp>
          <p:nvSpPr>
            <p:cNvPr id="27662" name="Line 43"/>
            <p:cNvSpPr>
              <a:spLocks noChangeShapeType="1"/>
            </p:cNvSpPr>
            <p:nvPr/>
          </p:nvSpPr>
          <p:spPr bwMode="auto">
            <a:xfrm>
              <a:off x="1579" y="4116"/>
              <a:ext cx="3097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Oval 44"/>
            <p:cNvSpPr>
              <a:spLocks noChangeArrowheads="1"/>
            </p:cNvSpPr>
            <p:nvPr/>
          </p:nvSpPr>
          <p:spPr bwMode="auto">
            <a:xfrm>
              <a:off x="1530" y="3047"/>
              <a:ext cx="56" cy="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Oval 45"/>
            <p:cNvSpPr>
              <a:spLocks noChangeArrowheads="1"/>
            </p:cNvSpPr>
            <p:nvPr/>
          </p:nvSpPr>
          <p:spPr bwMode="auto">
            <a:xfrm>
              <a:off x="1518" y="4076"/>
              <a:ext cx="56" cy="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Line 46"/>
            <p:cNvSpPr>
              <a:spLocks noChangeShapeType="1"/>
            </p:cNvSpPr>
            <p:nvPr/>
          </p:nvSpPr>
          <p:spPr bwMode="auto">
            <a:xfrm>
              <a:off x="2293" y="2808"/>
              <a:ext cx="4" cy="5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Freeform 47"/>
            <p:cNvSpPr>
              <a:spLocks/>
            </p:cNvSpPr>
            <p:nvPr/>
          </p:nvSpPr>
          <p:spPr bwMode="auto">
            <a:xfrm>
              <a:off x="2353" y="3059"/>
              <a:ext cx="393" cy="160"/>
            </a:xfrm>
            <a:custGeom>
              <a:avLst/>
              <a:gdLst>
                <a:gd name="T0" fmla="*/ 0 w 616"/>
                <a:gd name="T1" fmla="*/ 9 h 340"/>
                <a:gd name="T2" fmla="*/ 17 w 616"/>
                <a:gd name="T3" fmla="*/ 4 h 340"/>
                <a:gd name="T4" fmla="*/ 41 w 616"/>
                <a:gd name="T5" fmla="*/ 28 h 340"/>
                <a:gd name="T6" fmla="*/ 20 w 616"/>
                <a:gd name="T7" fmla="*/ 30 h 340"/>
                <a:gd name="T8" fmla="*/ 48 w 616"/>
                <a:gd name="T9" fmla="*/ 3 h 340"/>
                <a:gd name="T10" fmla="*/ 73 w 616"/>
                <a:gd name="T11" fmla="*/ 29 h 340"/>
                <a:gd name="T12" fmla="*/ 51 w 616"/>
                <a:gd name="T13" fmla="*/ 30 h 340"/>
                <a:gd name="T14" fmla="*/ 79 w 616"/>
                <a:gd name="T15" fmla="*/ 2 h 340"/>
                <a:gd name="T16" fmla="*/ 111 w 616"/>
                <a:gd name="T17" fmla="*/ 27 h 340"/>
                <a:gd name="T18" fmla="*/ 87 w 616"/>
                <a:gd name="T19" fmla="*/ 31 h 340"/>
                <a:gd name="T20" fmla="*/ 108 w 616"/>
                <a:gd name="T21" fmla="*/ 4 h 340"/>
                <a:gd name="T22" fmla="*/ 146 w 616"/>
                <a:gd name="T23" fmla="*/ 27 h 340"/>
                <a:gd name="T24" fmla="*/ 119 w 616"/>
                <a:gd name="T25" fmla="*/ 32 h 340"/>
                <a:gd name="T26" fmla="*/ 144 w 616"/>
                <a:gd name="T27" fmla="*/ 4 h 340"/>
                <a:gd name="T28" fmla="*/ 160 w 616"/>
                <a:gd name="T29" fmla="*/ 10 h 3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6"/>
                <a:gd name="T46" fmla="*/ 0 h 340"/>
                <a:gd name="T47" fmla="*/ 616 w 616"/>
                <a:gd name="T48" fmla="*/ 340 h 3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6" h="340">
                  <a:moveTo>
                    <a:pt x="0" y="84"/>
                  </a:moveTo>
                  <a:cubicBezTo>
                    <a:pt x="18" y="44"/>
                    <a:pt x="37" y="5"/>
                    <a:pt x="63" y="35"/>
                  </a:cubicBezTo>
                  <a:cubicBezTo>
                    <a:pt x="90" y="66"/>
                    <a:pt x="158" y="224"/>
                    <a:pt x="160" y="266"/>
                  </a:cubicBezTo>
                  <a:cubicBezTo>
                    <a:pt x="162" y="307"/>
                    <a:pt x="72" y="326"/>
                    <a:pt x="77" y="286"/>
                  </a:cubicBezTo>
                  <a:cubicBezTo>
                    <a:pt x="81" y="246"/>
                    <a:pt x="152" y="26"/>
                    <a:pt x="186" y="25"/>
                  </a:cubicBezTo>
                  <a:cubicBezTo>
                    <a:pt x="221" y="24"/>
                    <a:pt x="281" y="235"/>
                    <a:pt x="283" y="280"/>
                  </a:cubicBezTo>
                  <a:cubicBezTo>
                    <a:pt x="284" y="324"/>
                    <a:pt x="193" y="332"/>
                    <a:pt x="196" y="290"/>
                  </a:cubicBezTo>
                  <a:cubicBezTo>
                    <a:pt x="200" y="247"/>
                    <a:pt x="268" y="27"/>
                    <a:pt x="306" y="23"/>
                  </a:cubicBezTo>
                  <a:cubicBezTo>
                    <a:pt x="344" y="19"/>
                    <a:pt x="421" y="218"/>
                    <a:pt x="426" y="264"/>
                  </a:cubicBezTo>
                  <a:cubicBezTo>
                    <a:pt x="431" y="309"/>
                    <a:pt x="337" y="332"/>
                    <a:pt x="336" y="294"/>
                  </a:cubicBezTo>
                  <a:cubicBezTo>
                    <a:pt x="335" y="255"/>
                    <a:pt x="381" y="38"/>
                    <a:pt x="419" y="33"/>
                  </a:cubicBezTo>
                  <a:cubicBezTo>
                    <a:pt x="457" y="28"/>
                    <a:pt x="555" y="219"/>
                    <a:pt x="562" y="264"/>
                  </a:cubicBezTo>
                  <a:cubicBezTo>
                    <a:pt x="569" y="308"/>
                    <a:pt x="460" y="340"/>
                    <a:pt x="459" y="302"/>
                  </a:cubicBezTo>
                  <a:cubicBezTo>
                    <a:pt x="458" y="264"/>
                    <a:pt x="529" y="70"/>
                    <a:pt x="555" y="35"/>
                  </a:cubicBezTo>
                  <a:cubicBezTo>
                    <a:pt x="581" y="0"/>
                    <a:pt x="603" y="81"/>
                    <a:pt x="616" y="9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Freeform 48"/>
            <p:cNvSpPr>
              <a:spLocks/>
            </p:cNvSpPr>
            <p:nvPr/>
          </p:nvSpPr>
          <p:spPr bwMode="auto">
            <a:xfrm rot="-5128425">
              <a:off x="2440" y="2586"/>
              <a:ext cx="164" cy="456"/>
            </a:xfrm>
            <a:custGeom>
              <a:avLst/>
              <a:gdLst>
                <a:gd name="T0" fmla="*/ 19 w 307"/>
                <a:gd name="T1" fmla="*/ 0 h 1272"/>
                <a:gd name="T2" fmla="*/ 19 w 307"/>
                <a:gd name="T3" fmla="*/ 10 h 1272"/>
                <a:gd name="T4" fmla="*/ 0 w 307"/>
                <a:gd name="T5" fmla="*/ 15 h 1272"/>
                <a:gd name="T6" fmla="*/ 43 w 307"/>
                <a:gd name="T7" fmla="*/ 18 h 1272"/>
                <a:gd name="T8" fmla="*/ 3 w 307"/>
                <a:gd name="T9" fmla="*/ 23 h 1272"/>
                <a:gd name="T10" fmla="*/ 43 w 307"/>
                <a:gd name="T11" fmla="*/ 27 h 1272"/>
                <a:gd name="T12" fmla="*/ 7 w 307"/>
                <a:gd name="T13" fmla="*/ 32 h 1272"/>
                <a:gd name="T14" fmla="*/ 47 w 307"/>
                <a:gd name="T15" fmla="*/ 34 h 1272"/>
                <a:gd name="T16" fmla="*/ 8 w 307"/>
                <a:gd name="T17" fmla="*/ 41 h 1272"/>
                <a:gd name="T18" fmla="*/ 47 w 307"/>
                <a:gd name="T19" fmla="*/ 46 h 1272"/>
                <a:gd name="T20" fmla="*/ 24 w 307"/>
                <a:gd name="T21" fmla="*/ 50 h 1272"/>
                <a:gd name="T22" fmla="*/ 25 w 307"/>
                <a:gd name="T23" fmla="*/ 58 h 12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7"/>
                <a:gd name="T37" fmla="*/ 0 h 1272"/>
                <a:gd name="T38" fmla="*/ 307 w 307"/>
                <a:gd name="T39" fmla="*/ 1272 h 12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7" h="1272">
                  <a:moveTo>
                    <a:pt x="128" y="0"/>
                  </a:moveTo>
                  <a:lnTo>
                    <a:pt x="128" y="224"/>
                  </a:lnTo>
                  <a:lnTo>
                    <a:pt x="0" y="321"/>
                  </a:lnTo>
                  <a:lnTo>
                    <a:pt x="285" y="389"/>
                  </a:lnTo>
                  <a:lnTo>
                    <a:pt x="23" y="509"/>
                  </a:lnTo>
                  <a:lnTo>
                    <a:pt x="285" y="576"/>
                  </a:lnTo>
                  <a:lnTo>
                    <a:pt x="45" y="703"/>
                  </a:lnTo>
                  <a:lnTo>
                    <a:pt x="307" y="748"/>
                  </a:lnTo>
                  <a:lnTo>
                    <a:pt x="53" y="897"/>
                  </a:lnTo>
                  <a:lnTo>
                    <a:pt x="307" y="995"/>
                  </a:lnTo>
                  <a:lnTo>
                    <a:pt x="158" y="1085"/>
                  </a:lnTo>
                  <a:lnTo>
                    <a:pt x="165" y="1272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651" name="Object 49"/>
            <p:cNvGraphicFramePr>
              <a:graphicFrameLocks noChangeAspect="1"/>
            </p:cNvGraphicFramePr>
            <p:nvPr/>
          </p:nvGraphicFramePr>
          <p:xfrm>
            <a:off x="1301" y="3412"/>
            <a:ext cx="319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4" name="Equation" r:id="rId3" imgW="215640" imgH="241200" progId="Equation.DSMT4">
                    <p:embed/>
                  </p:oleObj>
                </mc:Choice>
                <mc:Fallback>
                  <p:oleObj name="Equation" r:id="rId3" imgW="215640" imgH="241200" progId="Equation.DSMT4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1" y="3412"/>
                          <a:ext cx="319" cy="3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68" name="Line 50"/>
            <p:cNvSpPr>
              <a:spLocks noChangeShapeType="1"/>
            </p:cNvSpPr>
            <p:nvPr/>
          </p:nvSpPr>
          <p:spPr bwMode="auto">
            <a:xfrm>
              <a:off x="2741" y="3102"/>
              <a:ext cx="77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51"/>
            <p:cNvSpPr>
              <a:spLocks noChangeShapeType="1"/>
            </p:cNvSpPr>
            <p:nvPr/>
          </p:nvSpPr>
          <p:spPr bwMode="auto">
            <a:xfrm>
              <a:off x="3901" y="3088"/>
              <a:ext cx="7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52"/>
            <p:cNvSpPr>
              <a:spLocks noChangeShapeType="1"/>
            </p:cNvSpPr>
            <p:nvPr/>
          </p:nvSpPr>
          <p:spPr bwMode="auto">
            <a:xfrm>
              <a:off x="2291" y="3366"/>
              <a:ext cx="21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53"/>
            <p:cNvSpPr>
              <a:spLocks noChangeShapeType="1"/>
            </p:cNvSpPr>
            <p:nvPr/>
          </p:nvSpPr>
          <p:spPr bwMode="auto">
            <a:xfrm rot="-5400000">
              <a:off x="2411" y="3384"/>
              <a:ext cx="20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54"/>
            <p:cNvSpPr>
              <a:spLocks noChangeShapeType="1"/>
            </p:cNvSpPr>
            <p:nvPr/>
          </p:nvSpPr>
          <p:spPr bwMode="auto">
            <a:xfrm rot="-5400000">
              <a:off x="2483" y="3384"/>
              <a:ext cx="20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55"/>
            <p:cNvSpPr>
              <a:spLocks noChangeShapeType="1"/>
            </p:cNvSpPr>
            <p:nvPr/>
          </p:nvSpPr>
          <p:spPr bwMode="auto">
            <a:xfrm flipV="1">
              <a:off x="2597" y="3355"/>
              <a:ext cx="177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56"/>
            <p:cNvSpPr>
              <a:spLocks noChangeShapeType="1"/>
            </p:cNvSpPr>
            <p:nvPr/>
          </p:nvSpPr>
          <p:spPr bwMode="auto">
            <a:xfrm>
              <a:off x="2755" y="2820"/>
              <a:ext cx="10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Freeform 57"/>
            <p:cNvSpPr>
              <a:spLocks/>
            </p:cNvSpPr>
            <p:nvPr/>
          </p:nvSpPr>
          <p:spPr bwMode="auto">
            <a:xfrm>
              <a:off x="3499" y="3053"/>
              <a:ext cx="393" cy="160"/>
            </a:xfrm>
            <a:custGeom>
              <a:avLst/>
              <a:gdLst>
                <a:gd name="T0" fmla="*/ 0 w 616"/>
                <a:gd name="T1" fmla="*/ 9 h 340"/>
                <a:gd name="T2" fmla="*/ 17 w 616"/>
                <a:gd name="T3" fmla="*/ 4 h 340"/>
                <a:gd name="T4" fmla="*/ 41 w 616"/>
                <a:gd name="T5" fmla="*/ 28 h 340"/>
                <a:gd name="T6" fmla="*/ 20 w 616"/>
                <a:gd name="T7" fmla="*/ 30 h 340"/>
                <a:gd name="T8" fmla="*/ 48 w 616"/>
                <a:gd name="T9" fmla="*/ 3 h 340"/>
                <a:gd name="T10" fmla="*/ 73 w 616"/>
                <a:gd name="T11" fmla="*/ 29 h 340"/>
                <a:gd name="T12" fmla="*/ 51 w 616"/>
                <a:gd name="T13" fmla="*/ 30 h 340"/>
                <a:gd name="T14" fmla="*/ 79 w 616"/>
                <a:gd name="T15" fmla="*/ 2 h 340"/>
                <a:gd name="T16" fmla="*/ 111 w 616"/>
                <a:gd name="T17" fmla="*/ 27 h 340"/>
                <a:gd name="T18" fmla="*/ 87 w 616"/>
                <a:gd name="T19" fmla="*/ 31 h 340"/>
                <a:gd name="T20" fmla="*/ 108 w 616"/>
                <a:gd name="T21" fmla="*/ 4 h 340"/>
                <a:gd name="T22" fmla="*/ 146 w 616"/>
                <a:gd name="T23" fmla="*/ 27 h 340"/>
                <a:gd name="T24" fmla="*/ 119 w 616"/>
                <a:gd name="T25" fmla="*/ 32 h 340"/>
                <a:gd name="T26" fmla="*/ 144 w 616"/>
                <a:gd name="T27" fmla="*/ 4 h 340"/>
                <a:gd name="T28" fmla="*/ 160 w 616"/>
                <a:gd name="T29" fmla="*/ 10 h 3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6"/>
                <a:gd name="T46" fmla="*/ 0 h 340"/>
                <a:gd name="T47" fmla="*/ 616 w 616"/>
                <a:gd name="T48" fmla="*/ 340 h 3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6" h="340">
                  <a:moveTo>
                    <a:pt x="0" y="84"/>
                  </a:moveTo>
                  <a:cubicBezTo>
                    <a:pt x="18" y="44"/>
                    <a:pt x="37" y="5"/>
                    <a:pt x="63" y="35"/>
                  </a:cubicBezTo>
                  <a:cubicBezTo>
                    <a:pt x="90" y="66"/>
                    <a:pt x="158" y="224"/>
                    <a:pt x="160" y="266"/>
                  </a:cubicBezTo>
                  <a:cubicBezTo>
                    <a:pt x="162" y="307"/>
                    <a:pt x="72" y="326"/>
                    <a:pt x="77" y="286"/>
                  </a:cubicBezTo>
                  <a:cubicBezTo>
                    <a:pt x="81" y="246"/>
                    <a:pt x="152" y="26"/>
                    <a:pt x="186" y="25"/>
                  </a:cubicBezTo>
                  <a:cubicBezTo>
                    <a:pt x="221" y="24"/>
                    <a:pt x="281" y="235"/>
                    <a:pt x="283" y="280"/>
                  </a:cubicBezTo>
                  <a:cubicBezTo>
                    <a:pt x="284" y="324"/>
                    <a:pt x="193" y="332"/>
                    <a:pt x="196" y="290"/>
                  </a:cubicBezTo>
                  <a:cubicBezTo>
                    <a:pt x="200" y="247"/>
                    <a:pt x="268" y="27"/>
                    <a:pt x="306" y="23"/>
                  </a:cubicBezTo>
                  <a:cubicBezTo>
                    <a:pt x="344" y="19"/>
                    <a:pt x="421" y="218"/>
                    <a:pt x="426" y="264"/>
                  </a:cubicBezTo>
                  <a:cubicBezTo>
                    <a:pt x="431" y="309"/>
                    <a:pt x="337" y="332"/>
                    <a:pt x="336" y="294"/>
                  </a:cubicBezTo>
                  <a:cubicBezTo>
                    <a:pt x="335" y="255"/>
                    <a:pt x="381" y="38"/>
                    <a:pt x="419" y="33"/>
                  </a:cubicBezTo>
                  <a:cubicBezTo>
                    <a:pt x="457" y="28"/>
                    <a:pt x="555" y="219"/>
                    <a:pt x="562" y="264"/>
                  </a:cubicBezTo>
                  <a:cubicBezTo>
                    <a:pt x="569" y="308"/>
                    <a:pt x="460" y="340"/>
                    <a:pt x="459" y="302"/>
                  </a:cubicBezTo>
                  <a:cubicBezTo>
                    <a:pt x="458" y="264"/>
                    <a:pt x="529" y="70"/>
                    <a:pt x="555" y="35"/>
                  </a:cubicBezTo>
                  <a:cubicBezTo>
                    <a:pt x="581" y="0"/>
                    <a:pt x="603" y="81"/>
                    <a:pt x="616" y="9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58"/>
            <p:cNvSpPr>
              <a:spLocks noChangeShapeType="1"/>
            </p:cNvSpPr>
            <p:nvPr/>
          </p:nvSpPr>
          <p:spPr bwMode="auto">
            <a:xfrm>
              <a:off x="4659" y="3085"/>
              <a:ext cx="10" cy="10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59"/>
            <p:cNvSpPr>
              <a:spLocks noChangeShapeType="1"/>
            </p:cNvSpPr>
            <p:nvPr/>
          </p:nvSpPr>
          <p:spPr bwMode="auto">
            <a:xfrm>
              <a:off x="1591" y="3084"/>
              <a:ext cx="77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652" name="Object 60"/>
            <p:cNvGraphicFramePr>
              <a:graphicFrameLocks noChangeAspect="1"/>
            </p:cNvGraphicFramePr>
            <p:nvPr/>
          </p:nvGraphicFramePr>
          <p:xfrm>
            <a:off x="2345" y="2491"/>
            <a:ext cx="344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5" name="Equation" r:id="rId5" imgW="330120" imgH="203040" progId="Equation.DSMT4">
                    <p:embed/>
                  </p:oleObj>
                </mc:Choice>
                <mc:Fallback>
                  <p:oleObj name="Equation" r:id="rId5" imgW="330120" imgH="203040" progId="Equation.DSMT4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5" y="2491"/>
                          <a:ext cx="344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3" name="Object 61"/>
            <p:cNvGraphicFramePr>
              <a:graphicFrameLocks noChangeAspect="1"/>
            </p:cNvGraphicFramePr>
            <p:nvPr/>
          </p:nvGraphicFramePr>
          <p:xfrm>
            <a:off x="3489" y="2711"/>
            <a:ext cx="354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6" name="Equation" r:id="rId7" imgW="291960" imgH="241200" progId="Equation.DSMT4">
                    <p:embed/>
                  </p:oleObj>
                </mc:Choice>
                <mc:Fallback>
                  <p:oleObj name="Equation" r:id="rId7" imgW="291960" imgH="241200" progId="Equation.DSMT4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9" y="2711"/>
                          <a:ext cx="354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133600" y="5781675"/>
            <a:ext cx="4891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gives us the CAD model for the patch.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68525" y="196850"/>
            <a:ext cx="44259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0" name="Rectangle 7"/>
          <p:cNvSpPr>
            <a:spLocks noChangeArrowheads="1"/>
          </p:cNvSpPr>
          <p:nvPr/>
        </p:nvSpPr>
        <p:spPr bwMode="auto">
          <a:xfrm>
            <a:off x="695326" y="1316038"/>
            <a:ext cx="7305674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FF"/>
                </a:solidFill>
              </a:rPr>
              <a:t>In this appendix we derive the equivalent radius approximation for a flat strip.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114425" y="2411413"/>
            <a:ext cx="6734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Start by considering a conductor of arbitrary cross section.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35" name="Right Arrow 34"/>
          <p:cNvSpPr/>
          <p:nvPr/>
        </p:nvSpPr>
        <p:spPr bwMode="auto">
          <a:xfrm>
            <a:off x="4124325" y="3905250"/>
            <a:ext cx="523875" cy="352425"/>
          </a:xfrm>
          <a:prstGeom prst="rightArrow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791199" y="3646488"/>
            <a:ext cx="941389" cy="801686"/>
            <a:chOff x="5791199" y="3646488"/>
            <a:chExt cx="941389" cy="801686"/>
          </a:xfrm>
        </p:grpSpPr>
        <p:sp>
          <p:nvSpPr>
            <p:cNvPr id="34" name="Oval 33"/>
            <p:cNvSpPr/>
            <p:nvPr/>
          </p:nvSpPr>
          <p:spPr bwMode="auto">
            <a:xfrm>
              <a:off x="5791199" y="3829049"/>
              <a:ext cx="619125" cy="619125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7" name="Straight Arrow Connector 36"/>
            <p:cNvCxnSpPr>
              <a:endCxn id="34" idx="7"/>
            </p:cNvCxnSpPr>
            <p:nvPr/>
          </p:nvCxnSpPr>
          <p:spPr bwMode="auto">
            <a:xfrm flipV="1">
              <a:off x="6115050" y="3919718"/>
              <a:ext cx="204605" cy="19508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8" name="Object 61"/>
            <p:cNvGraphicFramePr>
              <a:graphicFrameLocks noChangeAspect="1"/>
            </p:cNvGraphicFramePr>
            <p:nvPr/>
          </p:nvGraphicFramePr>
          <p:xfrm>
            <a:off x="6488113" y="3646488"/>
            <a:ext cx="244475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52" name="Equation" r:id="rId3" imgW="126720" imgH="139680" progId="Equation.DSMT4">
                    <p:embed/>
                  </p:oleObj>
                </mc:Choice>
                <mc:Fallback>
                  <p:oleObj name="Equation" r:id="rId3" imgW="126720" imgH="139680" progId="Equation.DSMT4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8113" y="3646488"/>
                          <a:ext cx="244475" cy="268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Group 39"/>
          <p:cNvGrpSpPr/>
          <p:nvPr/>
        </p:nvGrpSpPr>
        <p:grpSpPr>
          <a:xfrm>
            <a:off x="2078038" y="3563938"/>
            <a:ext cx="1135062" cy="1587500"/>
            <a:chOff x="2078038" y="3563938"/>
            <a:chExt cx="1135062" cy="1587500"/>
          </a:xfrm>
        </p:grpSpPr>
        <p:sp>
          <p:nvSpPr>
            <p:cNvPr id="33" name="Freeform 32"/>
            <p:cNvSpPr/>
            <p:nvPr/>
          </p:nvSpPr>
          <p:spPr bwMode="auto">
            <a:xfrm>
              <a:off x="2078038" y="3563938"/>
              <a:ext cx="1135062" cy="1160462"/>
            </a:xfrm>
            <a:custGeom>
              <a:avLst/>
              <a:gdLst>
                <a:gd name="connsiteX0" fmla="*/ 860425 w 1149350"/>
                <a:gd name="connsiteY0" fmla="*/ 103187 h 1187450"/>
                <a:gd name="connsiteX1" fmla="*/ 612775 w 1149350"/>
                <a:gd name="connsiteY1" fmla="*/ 7937 h 1187450"/>
                <a:gd name="connsiteX2" fmla="*/ 174625 w 1149350"/>
                <a:gd name="connsiteY2" fmla="*/ 150812 h 1187450"/>
                <a:gd name="connsiteX3" fmla="*/ 31750 w 1149350"/>
                <a:gd name="connsiteY3" fmla="*/ 522287 h 1187450"/>
                <a:gd name="connsiteX4" fmla="*/ 69850 w 1149350"/>
                <a:gd name="connsiteY4" fmla="*/ 903287 h 1187450"/>
                <a:gd name="connsiteX5" fmla="*/ 450850 w 1149350"/>
                <a:gd name="connsiteY5" fmla="*/ 1150937 h 1187450"/>
                <a:gd name="connsiteX6" fmla="*/ 774700 w 1149350"/>
                <a:gd name="connsiteY6" fmla="*/ 1122362 h 1187450"/>
                <a:gd name="connsiteX7" fmla="*/ 1022350 w 1149350"/>
                <a:gd name="connsiteY7" fmla="*/ 1055687 h 1187450"/>
                <a:gd name="connsiteX8" fmla="*/ 1136650 w 1149350"/>
                <a:gd name="connsiteY8" fmla="*/ 798512 h 1187450"/>
                <a:gd name="connsiteX9" fmla="*/ 946150 w 1149350"/>
                <a:gd name="connsiteY9" fmla="*/ 588962 h 1187450"/>
                <a:gd name="connsiteX10" fmla="*/ 927100 w 1149350"/>
                <a:gd name="connsiteY10" fmla="*/ 331787 h 1187450"/>
                <a:gd name="connsiteX11" fmla="*/ 936625 w 1149350"/>
                <a:gd name="connsiteY11" fmla="*/ 198437 h 1187450"/>
                <a:gd name="connsiteX12" fmla="*/ 860425 w 1149350"/>
                <a:gd name="connsiteY12" fmla="*/ 103187 h 1187450"/>
                <a:gd name="connsiteX0" fmla="*/ 846137 w 1135062"/>
                <a:gd name="connsiteY0" fmla="*/ 103187 h 1160462"/>
                <a:gd name="connsiteX1" fmla="*/ 598487 w 1135062"/>
                <a:gd name="connsiteY1" fmla="*/ 7937 h 1160462"/>
                <a:gd name="connsiteX2" fmla="*/ 160337 w 1135062"/>
                <a:gd name="connsiteY2" fmla="*/ 150812 h 1160462"/>
                <a:gd name="connsiteX3" fmla="*/ 17462 w 1135062"/>
                <a:gd name="connsiteY3" fmla="*/ 522287 h 1160462"/>
                <a:gd name="connsiteX4" fmla="*/ 55562 w 1135062"/>
                <a:gd name="connsiteY4" fmla="*/ 903287 h 1160462"/>
                <a:gd name="connsiteX5" fmla="*/ 217487 w 1135062"/>
                <a:gd name="connsiteY5" fmla="*/ 1065212 h 1160462"/>
                <a:gd name="connsiteX6" fmla="*/ 436562 w 1135062"/>
                <a:gd name="connsiteY6" fmla="*/ 1150937 h 1160462"/>
                <a:gd name="connsiteX7" fmla="*/ 760412 w 1135062"/>
                <a:gd name="connsiteY7" fmla="*/ 1122362 h 1160462"/>
                <a:gd name="connsiteX8" fmla="*/ 1008062 w 1135062"/>
                <a:gd name="connsiteY8" fmla="*/ 1055687 h 1160462"/>
                <a:gd name="connsiteX9" fmla="*/ 1122362 w 1135062"/>
                <a:gd name="connsiteY9" fmla="*/ 798512 h 1160462"/>
                <a:gd name="connsiteX10" fmla="*/ 931862 w 1135062"/>
                <a:gd name="connsiteY10" fmla="*/ 588962 h 1160462"/>
                <a:gd name="connsiteX11" fmla="*/ 912812 w 1135062"/>
                <a:gd name="connsiteY11" fmla="*/ 331787 h 1160462"/>
                <a:gd name="connsiteX12" fmla="*/ 922337 w 1135062"/>
                <a:gd name="connsiteY12" fmla="*/ 198437 h 1160462"/>
                <a:gd name="connsiteX13" fmla="*/ 846137 w 1135062"/>
                <a:gd name="connsiteY13" fmla="*/ 103187 h 1160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35062" h="1160462">
                  <a:moveTo>
                    <a:pt x="846137" y="103187"/>
                  </a:moveTo>
                  <a:cubicBezTo>
                    <a:pt x="792162" y="71437"/>
                    <a:pt x="712787" y="0"/>
                    <a:pt x="598487" y="7937"/>
                  </a:cubicBezTo>
                  <a:cubicBezTo>
                    <a:pt x="484187" y="15874"/>
                    <a:pt x="257174" y="65087"/>
                    <a:pt x="160337" y="150812"/>
                  </a:cubicBezTo>
                  <a:cubicBezTo>
                    <a:pt x="63500" y="236537"/>
                    <a:pt x="34925" y="396875"/>
                    <a:pt x="17462" y="522287"/>
                  </a:cubicBezTo>
                  <a:cubicBezTo>
                    <a:pt x="0" y="647700"/>
                    <a:pt x="22224" y="812799"/>
                    <a:pt x="55562" y="903287"/>
                  </a:cubicBezTo>
                  <a:cubicBezTo>
                    <a:pt x="88900" y="993775"/>
                    <a:pt x="153987" y="1023937"/>
                    <a:pt x="217487" y="1065212"/>
                  </a:cubicBezTo>
                  <a:cubicBezTo>
                    <a:pt x="280987" y="1106487"/>
                    <a:pt x="346075" y="1141412"/>
                    <a:pt x="436562" y="1150937"/>
                  </a:cubicBezTo>
                  <a:cubicBezTo>
                    <a:pt x="527050" y="1160462"/>
                    <a:pt x="665162" y="1138237"/>
                    <a:pt x="760412" y="1122362"/>
                  </a:cubicBezTo>
                  <a:cubicBezTo>
                    <a:pt x="855662" y="1106487"/>
                    <a:pt x="947737" y="1109662"/>
                    <a:pt x="1008062" y="1055687"/>
                  </a:cubicBezTo>
                  <a:cubicBezTo>
                    <a:pt x="1068387" y="1001712"/>
                    <a:pt x="1135062" y="876300"/>
                    <a:pt x="1122362" y="798512"/>
                  </a:cubicBezTo>
                  <a:cubicBezTo>
                    <a:pt x="1109662" y="720725"/>
                    <a:pt x="966787" y="666749"/>
                    <a:pt x="931862" y="588962"/>
                  </a:cubicBezTo>
                  <a:cubicBezTo>
                    <a:pt x="896937" y="511175"/>
                    <a:pt x="914399" y="396874"/>
                    <a:pt x="912812" y="331787"/>
                  </a:cubicBezTo>
                  <a:cubicBezTo>
                    <a:pt x="911225" y="266700"/>
                    <a:pt x="936624" y="238124"/>
                    <a:pt x="922337" y="198437"/>
                  </a:cubicBezTo>
                  <a:cubicBezTo>
                    <a:pt x="908050" y="158750"/>
                    <a:pt x="900112" y="134937"/>
                    <a:pt x="846137" y="103187"/>
                  </a:cubicBezTo>
                  <a:close/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57350" name="Object 61"/>
            <p:cNvGraphicFramePr>
              <a:graphicFrameLocks noChangeAspect="1"/>
            </p:cNvGraphicFramePr>
            <p:nvPr/>
          </p:nvGraphicFramePr>
          <p:xfrm>
            <a:off x="2492375" y="4810125"/>
            <a:ext cx="2921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53" name="Equation" r:id="rId5" imgW="152280" imgH="177480" progId="Equation.DSMT4">
                    <p:embed/>
                  </p:oleObj>
                </mc:Choice>
                <mc:Fallback>
                  <p:oleObj name="Equation" r:id="rId5" imgW="152280" imgH="17748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2375" y="4810125"/>
                          <a:ext cx="2921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7351" name="Object 61"/>
          <p:cNvGraphicFramePr>
            <a:graphicFrameLocks noChangeAspect="1"/>
          </p:cNvGraphicFramePr>
          <p:nvPr/>
        </p:nvGraphicFramePr>
        <p:xfrm>
          <a:off x="3365500" y="5105400"/>
          <a:ext cx="20716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Equation" r:id="rId7" imgW="1079280" imgH="228600" progId="Equation.DSMT4">
                  <p:embed/>
                </p:oleObj>
              </mc:Choice>
              <mc:Fallback>
                <p:oleObj name="Equation" r:id="rId7" imgW="107928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0" y="5105400"/>
                        <a:ext cx="207168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23875" y="6010275"/>
            <a:ext cx="853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We wish to find the effective radius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0" dirty="0" smtClean="0"/>
              <a:t> of the round wire that best models the object.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33400" y="1011238"/>
            <a:ext cx="8058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Approach: Equate complex power being radiated by the two objects.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7750" y="184785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Round wire:</a:t>
            </a:r>
            <a:endParaRPr lang="en-US" dirty="0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533401" y="3230563"/>
            <a:ext cx="1847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From notes 4: 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58373" name="Object 13"/>
          <p:cNvGraphicFramePr>
            <a:graphicFrameLocks noChangeAspect="1"/>
          </p:cNvGraphicFramePr>
          <p:nvPr/>
        </p:nvGraphicFramePr>
        <p:xfrm>
          <a:off x="2092325" y="3671888"/>
          <a:ext cx="45227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Equation" r:id="rId3" imgW="2374560" imgH="431640" progId="Equation.DSMT4">
                  <p:embed/>
                </p:oleObj>
              </mc:Choice>
              <mc:Fallback>
                <p:oleObj name="Equation" r:id="rId3" imgW="237456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5" y="3671888"/>
                        <a:ext cx="452278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4098925" y="2495550"/>
          <a:ext cx="20716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Equation" r:id="rId5" imgW="1079280" imgH="228600" progId="Equation.DSMT4">
                  <p:embed/>
                </p:oleObj>
              </mc:Choice>
              <mc:Fallback>
                <p:oleObj name="Equation" r:id="rId5" imgW="10792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2495550"/>
                        <a:ext cx="207168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5" name="Object 13"/>
          <p:cNvGraphicFramePr>
            <a:graphicFrameLocks noChangeAspect="1"/>
          </p:cNvGraphicFramePr>
          <p:nvPr/>
        </p:nvGraphicFramePr>
        <p:xfrm>
          <a:off x="1287463" y="4713288"/>
          <a:ext cx="6213475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7" imgW="3581280" imgH="1041120" progId="Equation.DSMT4">
                  <p:embed/>
                </p:oleObj>
              </mc:Choice>
              <mc:Fallback>
                <p:oleObj name="Equation" r:id="rId7" imgW="3581280" imgH="1041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713288"/>
                        <a:ext cx="6213475" cy="180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2788413" y="1941513"/>
            <a:ext cx="2030722" cy="1133600"/>
            <a:chOff x="2788413" y="1941513"/>
            <a:chExt cx="2030722" cy="1133600"/>
          </a:xfrm>
        </p:grpSpPr>
        <p:sp>
          <p:nvSpPr>
            <p:cNvPr id="34" name="Oval 33"/>
            <p:cNvSpPr/>
            <p:nvPr/>
          </p:nvSpPr>
          <p:spPr bwMode="auto">
            <a:xfrm>
              <a:off x="2981324" y="2124074"/>
              <a:ext cx="619125" cy="619125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7" name="Straight Arrow Connector 36"/>
            <p:cNvCxnSpPr>
              <a:endCxn id="34" idx="7"/>
            </p:cNvCxnSpPr>
            <p:nvPr/>
          </p:nvCxnSpPr>
          <p:spPr bwMode="auto">
            <a:xfrm flipV="1">
              <a:off x="3305175" y="2214743"/>
              <a:ext cx="204605" cy="19508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8" name="Object 61"/>
            <p:cNvGraphicFramePr>
              <a:graphicFrameLocks noChangeAspect="1"/>
            </p:cNvGraphicFramePr>
            <p:nvPr/>
          </p:nvGraphicFramePr>
          <p:xfrm>
            <a:off x="3678238" y="1941513"/>
            <a:ext cx="242887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81" name="Equation" r:id="rId9" imgW="126720" imgH="139680" progId="Equation.DSMT4">
                    <p:embed/>
                  </p:oleObj>
                </mc:Choice>
                <mc:Fallback>
                  <p:oleObj name="Equation" r:id="rId9" imgW="126720" imgH="139680" progId="Equation.DSMT4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8238" y="1941513"/>
                          <a:ext cx="242887" cy="268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376" name="Object 8"/>
            <p:cNvGraphicFramePr>
              <a:graphicFrameLocks noChangeAspect="1"/>
            </p:cNvGraphicFramePr>
            <p:nvPr/>
          </p:nvGraphicFramePr>
          <p:xfrm>
            <a:off x="4282560" y="1977200"/>
            <a:ext cx="536575" cy="315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82" name="Equation" r:id="rId11" imgW="279360" imgH="164880" progId="Equation.DSMT4">
                    <p:embed/>
                  </p:oleObj>
                </mc:Choice>
                <mc:Fallback>
                  <p:oleObj name="Equation" r:id="rId11" imgW="279360" imgH="1648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2560" y="1977200"/>
                          <a:ext cx="536575" cy="315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61"/>
            <p:cNvGraphicFramePr>
              <a:graphicFrameLocks noChangeAspect="1"/>
            </p:cNvGraphicFramePr>
            <p:nvPr/>
          </p:nvGraphicFramePr>
          <p:xfrm>
            <a:off x="2788413" y="2707575"/>
            <a:ext cx="306281" cy="367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83" name="Equation" r:id="rId13" imgW="190440" imgH="228600" progId="Equation.DSMT4">
                    <p:embed/>
                  </p:oleObj>
                </mc:Choice>
                <mc:Fallback>
                  <p:oleObj name="Equation" r:id="rId13" imgW="190440" imgH="2286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8413" y="2707575"/>
                          <a:ext cx="306281" cy="367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58375" name="Object 13"/>
          <p:cNvGraphicFramePr>
            <a:graphicFrameLocks noChangeAspect="1"/>
          </p:cNvGraphicFramePr>
          <p:nvPr/>
        </p:nvGraphicFramePr>
        <p:xfrm>
          <a:off x="1536700" y="1042988"/>
          <a:ext cx="561816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Equation" r:id="rId3" imgW="3238200" imgH="482400" progId="Equation.DSMT4">
                  <p:embed/>
                </p:oleObj>
              </mc:Choice>
              <mc:Fallback>
                <p:oleObj name="Equation" r:id="rId3" imgW="323820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1042988"/>
                        <a:ext cx="5618163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2632075" y="2306638"/>
          <a:ext cx="9699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Equation" r:id="rId5" imgW="558720" imgH="203040" progId="Equation.DSMT4">
                  <p:embed/>
                </p:oleObj>
              </mc:Choice>
              <mc:Fallback>
                <p:oleObj name="Equation" r:id="rId5" imgW="55872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075" y="2306638"/>
                        <a:ext cx="9699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0" name="Object 7"/>
          <p:cNvGraphicFramePr>
            <a:graphicFrameLocks noChangeAspect="1"/>
          </p:cNvGraphicFramePr>
          <p:nvPr/>
        </p:nvGraphicFramePr>
        <p:xfrm>
          <a:off x="2533650" y="2873375"/>
          <a:ext cx="34178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Equation" r:id="rId7" imgW="1739880" imgH="393480" progId="Equation.DSMT4">
                  <p:embed/>
                </p:oleObj>
              </mc:Choice>
              <mc:Fallback>
                <p:oleObj name="Equation" r:id="rId7" imgW="173988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2873375"/>
                        <a:ext cx="3417888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1057275" y="5316538"/>
            <a:ext cx="1390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Next, use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666751" y="3954463"/>
            <a:ext cx="71151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Assume that the radius is small compared with a wavelength.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59401" name="Object 7"/>
          <p:cNvGraphicFramePr>
            <a:graphicFrameLocks noChangeAspect="1"/>
          </p:cNvGraphicFramePr>
          <p:nvPr/>
        </p:nvGraphicFramePr>
        <p:xfrm>
          <a:off x="2809875" y="4445000"/>
          <a:ext cx="26955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6" name="Equation" r:id="rId9" imgW="1371600" imgH="393480" progId="Equation.DSMT4">
                  <p:embed/>
                </p:oleObj>
              </mc:Choice>
              <mc:Fallback>
                <p:oleObj name="Equation" r:id="rId9" imgW="13716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4445000"/>
                        <a:ext cx="269557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2" name="Object 10"/>
          <p:cNvGraphicFramePr>
            <a:graphicFrameLocks noChangeAspect="1"/>
          </p:cNvGraphicFramePr>
          <p:nvPr/>
        </p:nvGraphicFramePr>
        <p:xfrm>
          <a:off x="2446338" y="5627132"/>
          <a:ext cx="4478337" cy="811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7" name="Equation" r:id="rId11" imgW="2527200" imgH="457200" progId="Equation.DSMT4">
                  <p:embed/>
                </p:oleObj>
              </mc:Choice>
              <mc:Fallback>
                <p:oleObj name="Equation" r:id="rId11" imgW="2527200" imgH="457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5627132"/>
                        <a:ext cx="4478337" cy="811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838326" y="2249488"/>
            <a:ext cx="7524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Use  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809625" y="1135063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then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59401" name="Object 7"/>
          <p:cNvGraphicFramePr>
            <a:graphicFrameLocks noChangeAspect="1"/>
          </p:cNvGraphicFramePr>
          <p:nvPr/>
        </p:nvGraphicFramePr>
        <p:xfrm>
          <a:off x="1982788" y="1671638"/>
          <a:ext cx="406717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4" name="Equation" r:id="rId3" imgW="2070000" imgH="482400" progId="Equation.DSMT4">
                  <p:embed/>
                </p:oleObj>
              </mc:Choice>
              <mc:Fallback>
                <p:oleObj name="Equation" r:id="rId3" imgW="207000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1671638"/>
                        <a:ext cx="4067175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3" name="Object 9"/>
          <p:cNvGraphicFramePr>
            <a:graphicFrameLocks noChangeAspect="1"/>
          </p:cNvGraphicFramePr>
          <p:nvPr/>
        </p:nvGraphicFramePr>
        <p:xfrm>
          <a:off x="2336800" y="3287713"/>
          <a:ext cx="3719513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Equation" r:id="rId5" imgW="1892160" imgH="457200" progId="Equation.DSMT4">
                  <p:embed/>
                </p:oleObj>
              </mc:Choice>
              <mc:Fallback>
                <p:oleObj name="Equation" r:id="rId5" imgW="189216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287713"/>
                        <a:ext cx="3719513" cy="9001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733550" y="2801938"/>
            <a:ext cx="5048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666749" y="4954588"/>
            <a:ext cx="51720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Next, we consider the arbitrary object.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04875" y="1285875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Arbitrary object:</a:t>
            </a:r>
            <a:endParaRPr lang="en-US" dirty="0"/>
          </a:p>
        </p:txBody>
      </p:sp>
      <p:graphicFrame>
        <p:nvGraphicFramePr>
          <p:cNvPr id="19" name="Object 6"/>
          <p:cNvGraphicFramePr>
            <a:graphicFrameLocks noChangeAspect="1"/>
          </p:cNvGraphicFramePr>
          <p:nvPr/>
        </p:nvGraphicFramePr>
        <p:xfrm>
          <a:off x="4718050" y="2152650"/>
          <a:ext cx="20716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quation" r:id="rId3" imgW="1079280" imgH="228600" progId="Equation.DSMT4">
                  <p:embed/>
                </p:oleObj>
              </mc:Choice>
              <mc:Fallback>
                <p:oleObj name="Equation" r:id="rId3" imgW="10792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2152650"/>
                        <a:ext cx="207168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4522788" y="1460500"/>
          <a:ext cx="5365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"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8" y="1460500"/>
                        <a:ext cx="5365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333500" y="5048250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where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2389188" y="3906838"/>
          <a:ext cx="32702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Equation" r:id="rId7" imgW="1663560" imgH="457200" progId="Equation.DSMT4">
                  <p:embed/>
                </p:oleObj>
              </mc:Choice>
              <mc:Fallback>
                <p:oleObj name="Equation" r:id="rId7" imgW="1663560" imgH="457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3906838"/>
                        <a:ext cx="3270250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1731963" y="5538788"/>
          <a:ext cx="49434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0" name="Equation" r:id="rId9" imgW="2514600" imgH="482400" progId="Equation.DSMT4">
                  <p:embed/>
                </p:oleObj>
              </mc:Choice>
              <mc:Fallback>
                <p:oleObj name="Equation" r:id="rId9" imgW="2514600" imgH="482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63" y="5538788"/>
                        <a:ext cx="4943475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3" name="Object 13"/>
          <p:cNvGraphicFramePr>
            <a:graphicFrameLocks noChangeAspect="1"/>
          </p:cNvGraphicFramePr>
          <p:nvPr/>
        </p:nvGraphicFramePr>
        <p:xfrm>
          <a:off x="7034213" y="5734050"/>
          <a:ext cx="134778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1" name="Equation" r:id="rId11" imgW="685800" imgH="253800" progId="Equation.DSMT4">
                  <p:embed/>
                </p:oleObj>
              </mc:Choice>
              <mc:Fallback>
                <p:oleObj name="Equation" r:id="rId11" imgW="685800" imgH="253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4213" y="5734050"/>
                        <a:ext cx="134778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2887663" y="1830388"/>
            <a:ext cx="1377950" cy="1539875"/>
            <a:chOff x="2887663" y="1830388"/>
            <a:chExt cx="1377950" cy="1539875"/>
          </a:xfrm>
        </p:grpSpPr>
        <p:sp>
          <p:nvSpPr>
            <p:cNvPr id="22" name="Freeform 21"/>
            <p:cNvSpPr/>
            <p:nvPr/>
          </p:nvSpPr>
          <p:spPr bwMode="auto">
            <a:xfrm>
              <a:off x="2887663" y="1830388"/>
              <a:ext cx="1135062" cy="1160462"/>
            </a:xfrm>
            <a:custGeom>
              <a:avLst/>
              <a:gdLst>
                <a:gd name="connsiteX0" fmla="*/ 860425 w 1149350"/>
                <a:gd name="connsiteY0" fmla="*/ 103187 h 1187450"/>
                <a:gd name="connsiteX1" fmla="*/ 612775 w 1149350"/>
                <a:gd name="connsiteY1" fmla="*/ 7937 h 1187450"/>
                <a:gd name="connsiteX2" fmla="*/ 174625 w 1149350"/>
                <a:gd name="connsiteY2" fmla="*/ 150812 h 1187450"/>
                <a:gd name="connsiteX3" fmla="*/ 31750 w 1149350"/>
                <a:gd name="connsiteY3" fmla="*/ 522287 h 1187450"/>
                <a:gd name="connsiteX4" fmla="*/ 69850 w 1149350"/>
                <a:gd name="connsiteY4" fmla="*/ 903287 h 1187450"/>
                <a:gd name="connsiteX5" fmla="*/ 450850 w 1149350"/>
                <a:gd name="connsiteY5" fmla="*/ 1150937 h 1187450"/>
                <a:gd name="connsiteX6" fmla="*/ 774700 w 1149350"/>
                <a:gd name="connsiteY6" fmla="*/ 1122362 h 1187450"/>
                <a:gd name="connsiteX7" fmla="*/ 1022350 w 1149350"/>
                <a:gd name="connsiteY7" fmla="*/ 1055687 h 1187450"/>
                <a:gd name="connsiteX8" fmla="*/ 1136650 w 1149350"/>
                <a:gd name="connsiteY8" fmla="*/ 798512 h 1187450"/>
                <a:gd name="connsiteX9" fmla="*/ 946150 w 1149350"/>
                <a:gd name="connsiteY9" fmla="*/ 588962 h 1187450"/>
                <a:gd name="connsiteX10" fmla="*/ 927100 w 1149350"/>
                <a:gd name="connsiteY10" fmla="*/ 331787 h 1187450"/>
                <a:gd name="connsiteX11" fmla="*/ 936625 w 1149350"/>
                <a:gd name="connsiteY11" fmla="*/ 198437 h 1187450"/>
                <a:gd name="connsiteX12" fmla="*/ 860425 w 1149350"/>
                <a:gd name="connsiteY12" fmla="*/ 103187 h 1187450"/>
                <a:gd name="connsiteX0" fmla="*/ 846137 w 1135062"/>
                <a:gd name="connsiteY0" fmla="*/ 103187 h 1160462"/>
                <a:gd name="connsiteX1" fmla="*/ 598487 w 1135062"/>
                <a:gd name="connsiteY1" fmla="*/ 7937 h 1160462"/>
                <a:gd name="connsiteX2" fmla="*/ 160337 w 1135062"/>
                <a:gd name="connsiteY2" fmla="*/ 150812 h 1160462"/>
                <a:gd name="connsiteX3" fmla="*/ 17462 w 1135062"/>
                <a:gd name="connsiteY3" fmla="*/ 522287 h 1160462"/>
                <a:gd name="connsiteX4" fmla="*/ 55562 w 1135062"/>
                <a:gd name="connsiteY4" fmla="*/ 903287 h 1160462"/>
                <a:gd name="connsiteX5" fmla="*/ 217487 w 1135062"/>
                <a:gd name="connsiteY5" fmla="*/ 1065212 h 1160462"/>
                <a:gd name="connsiteX6" fmla="*/ 436562 w 1135062"/>
                <a:gd name="connsiteY6" fmla="*/ 1150937 h 1160462"/>
                <a:gd name="connsiteX7" fmla="*/ 760412 w 1135062"/>
                <a:gd name="connsiteY7" fmla="*/ 1122362 h 1160462"/>
                <a:gd name="connsiteX8" fmla="*/ 1008062 w 1135062"/>
                <a:gd name="connsiteY8" fmla="*/ 1055687 h 1160462"/>
                <a:gd name="connsiteX9" fmla="*/ 1122362 w 1135062"/>
                <a:gd name="connsiteY9" fmla="*/ 798512 h 1160462"/>
                <a:gd name="connsiteX10" fmla="*/ 931862 w 1135062"/>
                <a:gd name="connsiteY10" fmla="*/ 588962 h 1160462"/>
                <a:gd name="connsiteX11" fmla="*/ 912812 w 1135062"/>
                <a:gd name="connsiteY11" fmla="*/ 331787 h 1160462"/>
                <a:gd name="connsiteX12" fmla="*/ 922337 w 1135062"/>
                <a:gd name="connsiteY12" fmla="*/ 198437 h 1160462"/>
                <a:gd name="connsiteX13" fmla="*/ 846137 w 1135062"/>
                <a:gd name="connsiteY13" fmla="*/ 103187 h 1160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35062" h="1160462">
                  <a:moveTo>
                    <a:pt x="846137" y="103187"/>
                  </a:moveTo>
                  <a:cubicBezTo>
                    <a:pt x="792162" y="71437"/>
                    <a:pt x="712787" y="0"/>
                    <a:pt x="598487" y="7937"/>
                  </a:cubicBezTo>
                  <a:cubicBezTo>
                    <a:pt x="484187" y="15874"/>
                    <a:pt x="257174" y="65087"/>
                    <a:pt x="160337" y="150812"/>
                  </a:cubicBezTo>
                  <a:cubicBezTo>
                    <a:pt x="63500" y="236537"/>
                    <a:pt x="34925" y="396875"/>
                    <a:pt x="17462" y="522287"/>
                  </a:cubicBezTo>
                  <a:cubicBezTo>
                    <a:pt x="0" y="647700"/>
                    <a:pt x="22224" y="812799"/>
                    <a:pt x="55562" y="903287"/>
                  </a:cubicBezTo>
                  <a:cubicBezTo>
                    <a:pt x="88900" y="993775"/>
                    <a:pt x="153987" y="1023937"/>
                    <a:pt x="217487" y="1065212"/>
                  </a:cubicBezTo>
                  <a:cubicBezTo>
                    <a:pt x="280987" y="1106487"/>
                    <a:pt x="346075" y="1141412"/>
                    <a:pt x="436562" y="1150937"/>
                  </a:cubicBezTo>
                  <a:cubicBezTo>
                    <a:pt x="527050" y="1160462"/>
                    <a:pt x="665162" y="1138237"/>
                    <a:pt x="760412" y="1122362"/>
                  </a:cubicBezTo>
                  <a:cubicBezTo>
                    <a:pt x="855662" y="1106487"/>
                    <a:pt x="947737" y="1109662"/>
                    <a:pt x="1008062" y="1055687"/>
                  </a:cubicBezTo>
                  <a:cubicBezTo>
                    <a:pt x="1068387" y="1001712"/>
                    <a:pt x="1135062" y="876300"/>
                    <a:pt x="1122362" y="798512"/>
                  </a:cubicBezTo>
                  <a:cubicBezTo>
                    <a:pt x="1109662" y="720725"/>
                    <a:pt x="966787" y="666749"/>
                    <a:pt x="931862" y="588962"/>
                  </a:cubicBezTo>
                  <a:cubicBezTo>
                    <a:pt x="896937" y="511175"/>
                    <a:pt x="914399" y="396874"/>
                    <a:pt x="912812" y="331787"/>
                  </a:cubicBezTo>
                  <a:cubicBezTo>
                    <a:pt x="911225" y="266700"/>
                    <a:pt x="936624" y="238124"/>
                    <a:pt x="922337" y="198437"/>
                  </a:cubicBezTo>
                  <a:cubicBezTo>
                    <a:pt x="908050" y="158750"/>
                    <a:pt x="900112" y="134937"/>
                    <a:pt x="846137" y="103187"/>
                  </a:cubicBezTo>
                  <a:close/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24" name="Object 61"/>
            <p:cNvGraphicFramePr>
              <a:graphicFrameLocks noChangeAspect="1"/>
            </p:cNvGraphicFramePr>
            <p:nvPr/>
          </p:nvGraphicFramePr>
          <p:xfrm>
            <a:off x="3644900" y="3028950"/>
            <a:ext cx="2921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2" name="Equation" r:id="rId13" imgW="152280" imgH="177480" progId="Equation.DSMT4">
                    <p:embed/>
                  </p:oleObj>
                </mc:Choice>
                <mc:Fallback>
                  <p:oleObj name="Equation" r:id="rId13" imgW="152280" imgH="177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4900" y="3028950"/>
                          <a:ext cx="2921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Connector 32"/>
            <p:cNvCxnSpPr>
              <a:stCxn id="22" idx="11"/>
              <a:endCxn id="31" idx="3"/>
            </p:cNvCxnSpPr>
            <p:nvPr/>
          </p:nvCxnSpPr>
          <p:spPr bwMode="auto">
            <a:xfrm flipH="1">
              <a:off x="3366749" y="2162175"/>
              <a:ext cx="433726" cy="86235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61454" name="Object 14"/>
            <p:cNvGraphicFramePr>
              <a:graphicFrameLocks noChangeAspect="1"/>
            </p:cNvGraphicFramePr>
            <p:nvPr/>
          </p:nvGraphicFramePr>
          <p:xfrm>
            <a:off x="3216275" y="2309813"/>
            <a:ext cx="2921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3" name="Equation" r:id="rId15" imgW="152280" imgH="152280" progId="Equation.DSMT4">
                    <p:embed/>
                  </p:oleObj>
                </mc:Choice>
                <mc:Fallback>
                  <p:oleObj name="Equation" r:id="rId15" imgW="152280" imgH="15228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275" y="2309813"/>
                          <a:ext cx="292100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Oval 28"/>
            <p:cNvSpPr/>
            <p:nvPr/>
          </p:nvSpPr>
          <p:spPr bwMode="auto">
            <a:xfrm>
              <a:off x="3752850" y="2105025"/>
              <a:ext cx="95250" cy="95250"/>
            </a:xfrm>
            <a:prstGeom prst="ellipse">
              <a:avLst/>
            </a:prstGeom>
            <a:solidFill>
              <a:srgbClr val="66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3352800" y="2943225"/>
              <a:ext cx="95250" cy="9525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61455" name="Object 15"/>
            <p:cNvGraphicFramePr>
              <a:graphicFrameLocks noChangeAspect="1"/>
            </p:cNvGraphicFramePr>
            <p:nvPr/>
          </p:nvGraphicFramePr>
          <p:xfrm>
            <a:off x="4021138" y="1954213"/>
            <a:ext cx="24447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4" name="Equation" r:id="rId17" imgW="126720" imgH="164880" progId="Equation.DSMT4">
                    <p:embed/>
                  </p:oleObj>
                </mc:Choice>
                <mc:Fallback>
                  <p:oleObj name="Equation" r:id="rId17" imgW="126720" imgH="164880" progId="Equation.DSMT4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1138" y="1954213"/>
                          <a:ext cx="244475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56" name="Object 16"/>
            <p:cNvGraphicFramePr>
              <a:graphicFrameLocks noChangeAspect="1"/>
            </p:cNvGraphicFramePr>
            <p:nvPr/>
          </p:nvGraphicFramePr>
          <p:xfrm>
            <a:off x="2927350" y="2936875"/>
            <a:ext cx="317500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5" name="Equation" r:id="rId19" imgW="164880" imgH="203040" progId="Equation.DSMT4">
                    <p:embed/>
                  </p:oleObj>
                </mc:Choice>
                <mc:Fallback>
                  <p:oleObj name="Equation" r:id="rId19" imgW="164880" imgH="203040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7350" y="2936875"/>
                          <a:ext cx="317500" cy="39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1925638" y="3411538"/>
          <a:ext cx="501650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Equation" r:id="rId3" imgW="2552400" imgH="457200" progId="Equation.DSMT4">
                  <p:embed/>
                </p:oleObj>
              </mc:Choice>
              <mc:Fallback>
                <p:oleObj name="Equation" r:id="rId3" imgW="25524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3411538"/>
                        <a:ext cx="5016500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409700" y="2590800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Denote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62475" name="Object 11"/>
          <p:cNvGraphicFramePr>
            <a:graphicFrameLocks noChangeAspect="1"/>
          </p:cNvGraphicFramePr>
          <p:nvPr/>
        </p:nvGraphicFramePr>
        <p:xfrm>
          <a:off x="2647950" y="2592388"/>
          <a:ext cx="172243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1" name="Equation" r:id="rId5" imgW="876240" imgH="253800" progId="Equation.DSMT4">
                  <p:embed/>
                </p:oleObj>
              </mc:Choice>
              <mc:Fallback>
                <p:oleObj name="Equation" r:id="rId5" imgW="87624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2592388"/>
                        <a:ext cx="1722438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6" name="Object 12"/>
          <p:cNvGraphicFramePr>
            <a:graphicFrameLocks noChangeAspect="1"/>
          </p:cNvGraphicFramePr>
          <p:nvPr/>
        </p:nvGraphicFramePr>
        <p:xfrm>
          <a:off x="4699000" y="2657475"/>
          <a:ext cx="20716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2" name="Equation" r:id="rId7" imgW="1079280" imgH="228600" progId="Equation.DSMT4">
                  <p:embed/>
                </p:oleObj>
              </mc:Choice>
              <mc:Fallback>
                <p:oleObj name="Equation" r:id="rId7" imgW="107928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0" y="2657475"/>
                        <a:ext cx="207168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7" name="Object 13"/>
          <p:cNvGraphicFramePr>
            <a:graphicFrameLocks noChangeAspect="1"/>
          </p:cNvGraphicFramePr>
          <p:nvPr/>
        </p:nvGraphicFramePr>
        <p:xfrm>
          <a:off x="1166813" y="1233488"/>
          <a:ext cx="6440487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3" name="Equation" r:id="rId9" imgW="3276360" imgH="482400" progId="Equation.DSMT4">
                  <p:embed/>
                </p:oleObj>
              </mc:Choice>
              <mc:Fallback>
                <p:oleObj name="Equation" r:id="rId9" imgW="3276360" imgH="482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1233488"/>
                        <a:ext cx="6440487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9" name="Object 10"/>
          <p:cNvGraphicFramePr>
            <a:graphicFrameLocks noChangeAspect="1"/>
          </p:cNvGraphicFramePr>
          <p:nvPr/>
        </p:nvGraphicFramePr>
        <p:xfrm>
          <a:off x="1265238" y="4918075"/>
          <a:ext cx="64897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4" name="Equation" r:id="rId11" imgW="3301920" imgH="495000" progId="Equation.DSMT4">
                  <p:embed/>
                </p:oleObj>
              </mc:Choice>
              <mc:Fallback>
                <p:oleObj name="Equation" r:id="rId11" imgW="3301920" imgH="4950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4918075"/>
                        <a:ext cx="6489700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152525" y="441960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so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graphicFrame>
        <p:nvGraphicFramePr>
          <p:cNvPr id="62479" name="Object 10"/>
          <p:cNvGraphicFramePr>
            <a:graphicFrameLocks noChangeAspect="1"/>
          </p:cNvGraphicFramePr>
          <p:nvPr/>
        </p:nvGraphicFramePr>
        <p:xfrm>
          <a:off x="1105540" y="1034720"/>
          <a:ext cx="64897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8" name="Equation" r:id="rId3" imgW="3301920" imgH="495000" progId="Equation.DSMT4">
                  <p:embed/>
                </p:oleObj>
              </mc:Choice>
              <mc:Fallback>
                <p:oleObj name="Equation" r:id="rId3" imgW="3301920" imgH="4950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540" y="1034720"/>
                        <a:ext cx="6489700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878651" y="2444461"/>
            <a:ext cx="122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Note that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62480" name="Object 16"/>
          <p:cNvGraphicFramePr>
            <a:graphicFrameLocks noChangeAspect="1"/>
          </p:cNvGraphicFramePr>
          <p:nvPr/>
        </p:nvGraphicFramePr>
        <p:xfrm>
          <a:off x="3324225" y="2838450"/>
          <a:ext cx="33432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Equation" r:id="rId5" imgW="1701720" imgH="406080" progId="Equation.DSMT4">
                  <p:embed/>
                </p:oleObj>
              </mc:Choice>
              <mc:Fallback>
                <p:oleObj name="Equation" r:id="rId5" imgW="1701720" imgH="4060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5" y="2838450"/>
                        <a:ext cx="3343275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15"/>
          <p:cNvGraphicFramePr>
            <a:graphicFrameLocks noChangeAspect="1"/>
          </p:cNvGraphicFramePr>
          <p:nvPr/>
        </p:nvGraphicFramePr>
        <p:xfrm>
          <a:off x="916173" y="5288705"/>
          <a:ext cx="7097713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Equation" r:id="rId7" imgW="3949560" imgH="495000" progId="Equation.DSMT4">
                  <p:embed/>
                </p:oleObj>
              </mc:Choice>
              <mc:Fallback>
                <p:oleObj name="Equation" r:id="rId7" imgW="3949560" imgH="495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173" y="5288705"/>
                        <a:ext cx="7097713" cy="8905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81149" y="4637314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so that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63497" name="Object 16"/>
          <p:cNvGraphicFramePr>
            <a:graphicFrameLocks noChangeAspect="1"/>
          </p:cNvGraphicFramePr>
          <p:nvPr/>
        </p:nvGraphicFramePr>
        <p:xfrm>
          <a:off x="3300269" y="3715847"/>
          <a:ext cx="3243263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Equation" r:id="rId9" imgW="1650960" imgH="393480" progId="Equation.DSMT4">
                  <p:embed/>
                </p:oleObj>
              </mc:Choice>
              <mc:Fallback>
                <p:oleObj name="Equation" r:id="rId9" imgW="16509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269" y="3715847"/>
                        <a:ext cx="3243263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38175" y="1152525"/>
            <a:ext cx="3887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Equate the two complex powers: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63496" name="Object 15"/>
          <p:cNvGraphicFramePr>
            <a:graphicFrameLocks noChangeAspect="1"/>
          </p:cNvGraphicFramePr>
          <p:nvPr/>
        </p:nvGraphicFramePr>
        <p:xfrm>
          <a:off x="1328738" y="2919413"/>
          <a:ext cx="652780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Equation" r:id="rId3" imgW="3632040" imgH="469800" progId="Equation.DSMT4">
                  <p:embed/>
                </p:oleObj>
              </mc:Choice>
              <mc:Fallback>
                <p:oleObj name="Equation" r:id="rId3" imgW="3632040" imgH="469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2919413"/>
                        <a:ext cx="6527800" cy="8461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574925" y="1811338"/>
          <a:ext cx="3719513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Equation" r:id="rId5" imgW="1892160" imgH="457200" progId="Equation.DSMT4">
                  <p:embed/>
                </p:oleObj>
              </mc:Choice>
              <mc:Fallback>
                <p:oleObj name="Equation" r:id="rId5" imgW="189216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1811338"/>
                        <a:ext cx="3719513" cy="9001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744538" y="4248150"/>
          <a:ext cx="791686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Equation" r:id="rId7" imgW="4825800" imgH="482400" progId="Equation.DSMT4">
                  <p:embed/>
                </p:oleObj>
              </mc:Choice>
              <mc:Fallback>
                <p:oleObj name="Equation" r:id="rId7" imgW="482580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4248150"/>
                        <a:ext cx="7916862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1582738" y="5734050"/>
          <a:ext cx="589597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Equation" r:id="rId9" imgW="3593880" imgH="469800" progId="Equation.DSMT4">
                  <p:embed/>
                </p:oleObj>
              </mc:Choice>
              <mc:Fallback>
                <p:oleObj name="Equation" r:id="rId9" imgW="3593880" imgH="469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5734050"/>
                        <a:ext cx="5895975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323975" y="526732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68413" y="184150"/>
            <a:ext cx="6003925" cy="5302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Cavity Model (cont.)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20"/>
          <p:cNvSpPr>
            <a:spLocks noChangeArrowheads="1"/>
          </p:cNvSpPr>
          <p:nvPr/>
        </p:nvSpPr>
        <p:spPr bwMode="auto">
          <a:xfrm>
            <a:off x="623888" y="1003300"/>
            <a:ext cx="5287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first derive </a:t>
            </a:r>
            <a:r>
              <a:rPr lang="en-US" sz="2000" b="0" dirty="0">
                <a:solidFill>
                  <a:srgbClr val="0000FF"/>
                </a:solidFill>
              </a:rPr>
              <a:t>the Helmholtz equation for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sz="2400" b="0" i="1" baseline="-25000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059" name="Rectangle 23"/>
          <p:cNvSpPr>
            <a:spLocks noChangeArrowheads="1"/>
          </p:cNvSpPr>
          <p:nvPr/>
        </p:nvSpPr>
        <p:spPr bwMode="auto">
          <a:xfrm>
            <a:off x="466725" y="3144838"/>
            <a:ext cx="6253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Substituting Faradays law into Ampere’s law, we have</a:t>
            </a:r>
          </a:p>
        </p:txBody>
      </p:sp>
      <p:graphicFrame>
        <p:nvGraphicFramePr>
          <p:cNvPr id="2050" name="Object 26"/>
          <p:cNvGraphicFramePr>
            <a:graphicFrameLocks noChangeAspect="1"/>
          </p:cNvGraphicFramePr>
          <p:nvPr/>
        </p:nvGraphicFramePr>
        <p:xfrm>
          <a:off x="2733675" y="1689100"/>
          <a:ext cx="310356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333440" imgH="457200" progId="Equation.DSMT4">
                  <p:embed/>
                </p:oleObj>
              </mc:Choice>
              <mc:Fallback>
                <p:oleObj name="Equation" r:id="rId3" imgW="1333440" imgH="4572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675" y="1689100"/>
                        <a:ext cx="3103563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7"/>
          <p:cNvGraphicFramePr>
            <a:graphicFrameLocks noChangeAspect="1"/>
          </p:cNvGraphicFramePr>
          <p:nvPr/>
        </p:nvGraphicFramePr>
        <p:xfrm>
          <a:off x="2205038" y="3651250"/>
          <a:ext cx="4710112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2184120" imgH="1193760" progId="Equation.DSMT4">
                  <p:embed/>
                </p:oleObj>
              </mc:Choice>
              <mc:Fallback>
                <p:oleObj name="Equation" r:id="rId5" imgW="2184120" imgH="119376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3651250"/>
                        <a:ext cx="4710112" cy="257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Line 28"/>
          <p:cNvSpPr>
            <a:spLocks noChangeShapeType="1"/>
          </p:cNvSpPr>
          <p:nvPr/>
        </p:nvSpPr>
        <p:spPr bwMode="auto">
          <a:xfrm flipV="1">
            <a:off x="3003550" y="5145088"/>
            <a:ext cx="558800" cy="508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1249363" y="1085850"/>
          <a:ext cx="589597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Equation" r:id="rId3" imgW="3593880" imgH="469800" progId="Equation.DSMT4">
                  <p:embed/>
                </p:oleObj>
              </mc:Choice>
              <mc:Fallback>
                <p:oleObj name="Equation" r:id="rId3" imgW="3593880" imgH="46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1085850"/>
                        <a:ext cx="5895975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7"/>
          <p:cNvGraphicFramePr>
            <a:graphicFrameLocks noChangeAspect="1"/>
          </p:cNvGraphicFramePr>
          <p:nvPr/>
        </p:nvGraphicFramePr>
        <p:xfrm>
          <a:off x="2266950" y="2752725"/>
          <a:ext cx="3937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7" name="Equation" r:id="rId5" imgW="2400120" imgH="469800" progId="Equation.DSMT4">
                  <p:embed/>
                </p:oleObj>
              </mc:Choice>
              <mc:Fallback>
                <p:oleObj name="Equation" r:id="rId5" imgW="2400120" imgH="469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752725"/>
                        <a:ext cx="3937000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76425" y="208597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65544" name="Object 7"/>
          <p:cNvGraphicFramePr>
            <a:graphicFrameLocks noChangeAspect="1"/>
          </p:cNvGraphicFramePr>
          <p:nvPr/>
        </p:nvGraphicFramePr>
        <p:xfrm>
          <a:off x="1285875" y="4348163"/>
          <a:ext cx="593725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8" name="Equation" r:id="rId7" imgW="3619440" imgH="406080" progId="Equation.DSMT4">
                  <p:embed/>
                </p:oleObj>
              </mc:Choice>
              <mc:Fallback>
                <p:oleObj name="Equation" r:id="rId7" imgW="3619440" imgH="406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4348163"/>
                        <a:ext cx="5937250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5" name="Object 7"/>
          <p:cNvGraphicFramePr>
            <a:graphicFrameLocks noChangeAspect="1"/>
          </p:cNvGraphicFramePr>
          <p:nvPr/>
        </p:nvGraphicFramePr>
        <p:xfrm>
          <a:off x="3022600" y="5721350"/>
          <a:ext cx="31654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9" name="Equation" r:id="rId9" imgW="1930320" imgH="393480" progId="Equation.DSMT4">
                  <p:embed/>
                </p:oleObj>
              </mc:Choice>
              <mc:Fallback>
                <p:oleObj name="Equation" r:id="rId9" imgW="193032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5721350"/>
                        <a:ext cx="3165475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276475" y="37338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38425" y="51435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graphicFrame>
        <p:nvGraphicFramePr>
          <p:cNvPr id="65545" name="Object 7"/>
          <p:cNvGraphicFramePr>
            <a:graphicFrameLocks noChangeAspect="1"/>
          </p:cNvGraphicFramePr>
          <p:nvPr/>
        </p:nvGraphicFramePr>
        <p:xfrm>
          <a:off x="1903413" y="1979613"/>
          <a:ext cx="475456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6" name="Equation" r:id="rId3" imgW="2247840" imgH="393480" progId="Equation.DSMT4">
                  <p:embed/>
                </p:oleObj>
              </mc:Choice>
              <mc:Fallback>
                <p:oleObj name="Equation" r:id="rId3" imgW="224784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3" y="1979613"/>
                        <a:ext cx="4754562" cy="8350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43617" y="1221550"/>
            <a:ext cx="6992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The general result (applicable to any arbitrary object) is thus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52650" y="3752850"/>
            <a:ext cx="4319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next evaluate this for a flat strip. 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1362075"/>
            <a:ext cx="1552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Strip model: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67591" name="Object 16"/>
          <p:cNvGraphicFramePr>
            <a:graphicFrameLocks noChangeAspect="1"/>
          </p:cNvGraphicFramePr>
          <p:nvPr/>
        </p:nvGraphicFramePr>
        <p:xfrm>
          <a:off x="3389313" y="3656013"/>
          <a:ext cx="18430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Equation" r:id="rId3" imgW="939600" imgH="253800" progId="Equation.DSMT4">
                  <p:embed/>
                </p:oleObj>
              </mc:Choice>
              <mc:Fallback>
                <p:oleObj name="Equation" r:id="rId3" imgW="93960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3656013"/>
                        <a:ext cx="18430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2476500" y="1095375"/>
            <a:ext cx="4052888" cy="2133600"/>
            <a:chOff x="2476500" y="1095375"/>
            <a:chExt cx="4052888" cy="21336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4381500" y="1533525"/>
              <a:ext cx="0" cy="16954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67587" name="Object 16"/>
            <p:cNvGraphicFramePr>
              <a:graphicFrameLocks noChangeAspect="1"/>
            </p:cNvGraphicFramePr>
            <p:nvPr/>
          </p:nvGraphicFramePr>
          <p:xfrm>
            <a:off x="6280150" y="2224088"/>
            <a:ext cx="249238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5" name="Equation" r:id="rId5" imgW="126720" imgH="139680" progId="Equation.DSMT4">
                    <p:embed/>
                  </p:oleObj>
                </mc:Choice>
                <mc:Fallback>
                  <p:oleObj name="Equation" r:id="rId5" imgW="126720" imgH="1396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0150" y="2224088"/>
                          <a:ext cx="249238" cy="274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88" name="Object 16"/>
            <p:cNvGraphicFramePr>
              <a:graphicFrameLocks noChangeAspect="1"/>
            </p:cNvGraphicFramePr>
            <p:nvPr/>
          </p:nvGraphicFramePr>
          <p:xfrm>
            <a:off x="4248150" y="1095375"/>
            <a:ext cx="274638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6" name="Equation" r:id="rId7" imgW="139680" imgH="164880" progId="Equation.DSMT4">
                    <p:embed/>
                  </p:oleObj>
                </mc:Choice>
                <mc:Fallback>
                  <p:oleObj name="Equation" r:id="rId7" imgW="139680" imgH="1648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8150" y="1095375"/>
                          <a:ext cx="274638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89" name="Object 16"/>
            <p:cNvGraphicFramePr>
              <a:graphicFrameLocks noChangeAspect="1"/>
            </p:cNvGraphicFramePr>
            <p:nvPr/>
          </p:nvGraphicFramePr>
          <p:xfrm>
            <a:off x="5129213" y="2568575"/>
            <a:ext cx="647700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7" name="Equation" r:id="rId9" imgW="330120" imgH="177480" progId="Equation.DSMT4">
                    <p:embed/>
                  </p:oleObj>
                </mc:Choice>
                <mc:Fallback>
                  <p:oleObj name="Equation" r:id="rId9" imgW="330120" imgH="1774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9213" y="2568575"/>
                          <a:ext cx="647700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90" name="Object 16"/>
            <p:cNvGraphicFramePr>
              <a:graphicFrameLocks noChangeAspect="1"/>
            </p:cNvGraphicFramePr>
            <p:nvPr/>
          </p:nvGraphicFramePr>
          <p:xfrm>
            <a:off x="2898775" y="2568575"/>
            <a:ext cx="822325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8" name="Equation" r:id="rId11" imgW="419040" imgH="177480" progId="Equation.DSMT4">
                    <p:embed/>
                  </p:oleObj>
                </mc:Choice>
                <mc:Fallback>
                  <p:oleObj name="Equation" r:id="rId11" imgW="419040" imgH="17748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8775" y="2568575"/>
                          <a:ext cx="822325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Freeform 22"/>
            <p:cNvSpPr/>
            <p:nvPr/>
          </p:nvSpPr>
          <p:spPr bwMode="auto">
            <a:xfrm>
              <a:off x="3286125" y="1695450"/>
              <a:ext cx="1123950" cy="355600"/>
            </a:xfrm>
            <a:custGeom>
              <a:avLst/>
              <a:gdLst>
                <a:gd name="connsiteX0" fmla="*/ 0 w 1123950"/>
                <a:gd name="connsiteY0" fmla="*/ 0 h 355600"/>
                <a:gd name="connsiteX1" fmla="*/ 209550 w 1123950"/>
                <a:gd name="connsiteY1" fmla="*/ 161925 h 355600"/>
                <a:gd name="connsiteX2" fmla="*/ 504825 w 1123950"/>
                <a:gd name="connsiteY2" fmla="*/ 276225 h 355600"/>
                <a:gd name="connsiteX3" fmla="*/ 952500 w 1123950"/>
                <a:gd name="connsiteY3" fmla="*/ 342900 h 355600"/>
                <a:gd name="connsiteX4" fmla="*/ 1123950 w 1123950"/>
                <a:gd name="connsiteY4" fmla="*/ 352425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3950" h="355600">
                  <a:moveTo>
                    <a:pt x="0" y="0"/>
                  </a:moveTo>
                  <a:cubicBezTo>
                    <a:pt x="62706" y="57944"/>
                    <a:pt x="125413" y="115888"/>
                    <a:pt x="209550" y="161925"/>
                  </a:cubicBezTo>
                  <a:cubicBezTo>
                    <a:pt x="293687" y="207962"/>
                    <a:pt x="381000" y="246063"/>
                    <a:pt x="504825" y="276225"/>
                  </a:cubicBezTo>
                  <a:cubicBezTo>
                    <a:pt x="628650" y="306387"/>
                    <a:pt x="849313" y="330200"/>
                    <a:pt x="952500" y="342900"/>
                  </a:cubicBezTo>
                  <a:cubicBezTo>
                    <a:pt x="1055687" y="355600"/>
                    <a:pt x="1089818" y="354012"/>
                    <a:pt x="1123950" y="352425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 flipH="1">
              <a:off x="4400550" y="1695450"/>
              <a:ext cx="1123950" cy="355600"/>
            </a:xfrm>
            <a:custGeom>
              <a:avLst/>
              <a:gdLst>
                <a:gd name="connsiteX0" fmla="*/ 0 w 1123950"/>
                <a:gd name="connsiteY0" fmla="*/ 0 h 355600"/>
                <a:gd name="connsiteX1" fmla="*/ 209550 w 1123950"/>
                <a:gd name="connsiteY1" fmla="*/ 161925 h 355600"/>
                <a:gd name="connsiteX2" fmla="*/ 504825 w 1123950"/>
                <a:gd name="connsiteY2" fmla="*/ 276225 h 355600"/>
                <a:gd name="connsiteX3" fmla="*/ 952500 w 1123950"/>
                <a:gd name="connsiteY3" fmla="*/ 342900 h 355600"/>
                <a:gd name="connsiteX4" fmla="*/ 1123950 w 1123950"/>
                <a:gd name="connsiteY4" fmla="*/ 352425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3950" h="355600">
                  <a:moveTo>
                    <a:pt x="0" y="0"/>
                  </a:moveTo>
                  <a:cubicBezTo>
                    <a:pt x="62706" y="57944"/>
                    <a:pt x="125413" y="115888"/>
                    <a:pt x="209550" y="161925"/>
                  </a:cubicBezTo>
                  <a:cubicBezTo>
                    <a:pt x="293687" y="207962"/>
                    <a:pt x="381000" y="246063"/>
                    <a:pt x="504825" y="276225"/>
                  </a:cubicBezTo>
                  <a:cubicBezTo>
                    <a:pt x="628650" y="306387"/>
                    <a:pt x="849313" y="330200"/>
                    <a:pt x="952500" y="342900"/>
                  </a:cubicBezTo>
                  <a:cubicBezTo>
                    <a:pt x="1055687" y="355600"/>
                    <a:pt x="1089818" y="354012"/>
                    <a:pt x="1123950" y="352425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2476500" y="2343150"/>
              <a:ext cx="370522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276600" y="2352675"/>
              <a:ext cx="2276475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67592" name="Object 16"/>
            <p:cNvGraphicFramePr>
              <a:graphicFrameLocks noChangeAspect="1"/>
            </p:cNvGraphicFramePr>
            <p:nvPr/>
          </p:nvGraphicFramePr>
          <p:xfrm>
            <a:off x="5748338" y="1285875"/>
            <a:ext cx="704305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9" name="Equation" r:id="rId13" imgW="457200" imgH="253800" progId="Equation.DSMT4">
                    <p:embed/>
                  </p:oleObj>
                </mc:Choice>
                <mc:Fallback>
                  <p:oleObj name="Equation" r:id="rId13" imgW="457200" imgH="2538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48338" y="1285875"/>
                          <a:ext cx="704305" cy="392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7593" name="Object 7"/>
          <p:cNvGraphicFramePr>
            <a:graphicFrameLocks noChangeAspect="1"/>
          </p:cNvGraphicFramePr>
          <p:nvPr/>
        </p:nvGraphicFramePr>
        <p:xfrm>
          <a:off x="1571625" y="4535488"/>
          <a:ext cx="5532438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Equation" r:id="rId15" imgW="2616120" imgH="507960" progId="Equation.DSMT4">
                  <p:embed/>
                </p:oleObj>
              </mc:Choice>
              <mc:Fallback>
                <p:oleObj name="Equation" r:id="rId15" imgW="261612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4535488"/>
                        <a:ext cx="5532438" cy="10779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8625" y="1123950"/>
            <a:ext cx="2789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Uniform current model: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67591" name="Object 16"/>
          <p:cNvGraphicFramePr>
            <a:graphicFrameLocks noChangeAspect="1"/>
          </p:cNvGraphicFramePr>
          <p:nvPr/>
        </p:nvGraphicFramePr>
        <p:xfrm>
          <a:off x="2987675" y="3713163"/>
          <a:ext cx="266541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7" name="Equation" r:id="rId3" imgW="1358640" imgH="253800" progId="Equation.DSMT4">
                  <p:embed/>
                </p:oleObj>
              </mc:Choice>
              <mc:Fallback>
                <p:oleObj name="Equation" r:id="rId3" imgW="135864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713163"/>
                        <a:ext cx="2665413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 bwMode="auto">
          <a:xfrm>
            <a:off x="2552700" y="2524125"/>
            <a:ext cx="37052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7593" name="Object 7"/>
          <p:cNvGraphicFramePr>
            <a:graphicFrameLocks noChangeAspect="1"/>
          </p:cNvGraphicFramePr>
          <p:nvPr/>
        </p:nvGraphicFramePr>
        <p:xfrm>
          <a:off x="2182813" y="4764088"/>
          <a:ext cx="440372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8" name="Equation" r:id="rId5" imgW="2082600" imgH="507960" progId="Equation.DSMT4">
                  <p:embed/>
                </p:oleObj>
              </mc:Choice>
              <mc:Fallback>
                <p:oleObj name="Equation" r:id="rId5" imgW="2082600" imgH="507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4764088"/>
                        <a:ext cx="4403725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2974975" y="1276350"/>
            <a:ext cx="3630613" cy="2133600"/>
            <a:chOff x="2974975" y="1276350"/>
            <a:chExt cx="3630613" cy="21336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4457700" y="1714500"/>
              <a:ext cx="0" cy="16954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67587" name="Object 16"/>
            <p:cNvGraphicFramePr>
              <a:graphicFrameLocks noChangeAspect="1"/>
            </p:cNvGraphicFramePr>
            <p:nvPr/>
          </p:nvGraphicFramePr>
          <p:xfrm>
            <a:off x="6356350" y="2405063"/>
            <a:ext cx="249238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19" name="Equation" r:id="rId7" imgW="126720" imgH="139680" progId="Equation.DSMT4">
                    <p:embed/>
                  </p:oleObj>
                </mc:Choice>
                <mc:Fallback>
                  <p:oleObj name="Equation" r:id="rId7" imgW="126720" imgH="1396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6350" y="2405063"/>
                          <a:ext cx="249238" cy="274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88" name="Object 16"/>
            <p:cNvGraphicFramePr>
              <a:graphicFrameLocks noChangeAspect="1"/>
            </p:cNvGraphicFramePr>
            <p:nvPr/>
          </p:nvGraphicFramePr>
          <p:xfrm>
            <a:off x="4324350" y="1276350"/>
            <a:ext cx="274638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20" name="Equation" r:id="rId9" imgW="139680" imgH="164880" progId="Equation.DSMT4">
                    <p:embed/>
                  </p:oleObj>
                </mc:Choice>
                <mc:Fallback>
                  <p:oleObj name="Equation" r:id="rId9" imgW="139680" imgH="1648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4350" y="1276350"/>
                          <a:ext cx="274638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89" name="Object 16"/>
            <p:cNvGraphicFramePr>
              <a:graphicFrameLocks noChangeAspect="1"/>
            </p:cNvGraphicFramePr>
            <p:nvPr/>
          </p:nvGraphicFramePr>
          <p:xfrm>
            <a:off x="5205413" y="2749550"/>
            <a:ext cx="647700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21" name="Equation" r:id="rId11" imgW="330120" imgH="177480" progId="Equation.DSMT4">
                    <p:embed/>
                  </p:oleObj>
                </mc:Choice>
                <mc:Fallback>
                  <p:oleObj name="Equation" r:id="rId11" imgW="330120" imgH="1774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5413" y="2749550"/>
                          <a:ext cx="647700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90" name="Object 16"/>
            <p:cNvGraphicFramePr>
              <a:graphicFrameLocks noChangeAspect="1"/>
            </p:cNvGraphicFramePr>
            <p:nvPr/>
          </p:nvGraphicFramePr>
          <p:xfrm>
            <a:off x="2974975" y="2749550"/>
            <a:ext cx="822325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22" name="Equation" r:id="rId13" imgW="419040" imgH="177480" progId="Equation.DSMT4">
                    <p:embed/>
                  </p:oleObj>
                </mc:Choice>
                <mc:Fallback>
                  <p:oleObj name="Equation" r:id="rId13" imgW="419040" imgH="1774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4975" y="2749550"/>
                          <a:ext cx="822325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Straight Connector 11"/>
            <p:cNvCxnSpPr/>
            <p:nvPr/>
          </p:nvCxnSpPr>
          <p:spPr bwMode="auto">
            <a:xfrm>
              <a:off x="3352800" y="2533650"/>
              <a:ext cx="2276475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67592" name="Object 16"/>
            <p:cNvGraphicFramePr>
              <a:graphicFrameLocks noChangeAspect="1"/>
            </p:cNvGraphicFramePr>
            <p:nvPr/>
          </p:nvGraphicFramePr>
          <p:xfrm>
            <a:off x="5129213" y="1466850"/>
            <a:ext cx="704305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23" name="Equation" r:id="rId15" imgW="457200" imgH="253800" progId="Equation.DSMT4">
                    <p:embed/>
                  </p:oleObj>
                </mc:Choice>
                <mc:Fallback>
                  <p:oleObj name="Equation" r:id="rId15" imgW="457200" imgH="2538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9213" y="1466850"/>
                          <a:ext cx="704305" cy="392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Straight Connector 24"/>
            <p:cNvCxnSpPr/>
            <p:nvPr/>
          </p:nvCxnSpPr>
          <p:spPr bwMode="auto">
            <a:xfrm>
              <a:off x="3352800" y="2047875"/>
              <a:ext cx="226695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33600" y="2590800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Use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69641" name="Object 9"/>
          <p:cNvGraphicFramePr>
            <a:graphicFrameLocks noChangeAspect="1"/>
          </p:cNvGraphicFramePr>
          <p:nvPr/>
        </p:nvGraphicFramePr>
        <p:xfrm>
          <a:off x="2144713" y="1135063"/>
          <a:ext cx="440372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4" name="Equation" r:id="rId3" imgW="2082600" imgH="507960" progId="Equation.DSMT4">
                  <p:embed/>
                </p:oleObj>
              </mc:Choice>
              <mc:Fallback>
                <p:oleObj name="Equation" r:id="rId3" imgW="2082600" imgH="5079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3" y="1135063"/>
                        <a:ext cx="4403725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" name="Object 10"/>
          <p:cNvGraphicFramePr>
            <a:graphicFrameLocks noChangeAspect="1"/>
          </p:cNvGraphicFramePr>
          <p:nvPr/>
        </p:nvGraphicFramePr>
        <p:xfrm>
          <a:off x="3090863" y="2862263"/>
          <a:ext cx="123507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5" name="Equation" r:id="rId5" imgW="583920" imgH="406080" progId="Equation.DSMT4">
                  <p:embed/>
                </p:oleObj>
              </mc:Choice>
              <mc:Fallback>
                <p:oleObj name="Equation" r:id="rId5" imgW="583920" imgH="406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2862263"/>
                        <a:ext cx="1235075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3" name="Object 11"/>
          <p:cNvGraphicFramePr>
            <a:graphicFrameLocks noChangeAspect="1"/>
          </p:cNvGraphicFramePr>
          <p:nvPr/>
        </p:nvGraphicFramePr>
        <p:xfrm>
          <a:off x="2560638" y="4897438"/>
          <a:ext cx="4027487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6" name="Equation" r:id="rId7" imgW="1904760" imgH="507960" progId="Equation.DSMT4">
                  <p:embed/>
                </p:oleObj>
              </mc:Choice>
              <mc:Fallback>
                <p:oleObj name="Equation" r:id="rId7" imgW="1904760" imgH="5079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4897438"/>
                        <a:ext cx="4027487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209675" y="4191000"/>
            <a:ext cx="176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then have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graphicFrame>
        <p:nvGraphicFramePr>
          <p:cNvPr id="69643" name="Object 11"/>
          <p:cNvGraphicFramePr>
            <a:graphicFrameLocks noChangeAspect="1"/>
          </p:cNvGraphicFramePr>
          <p:nvPr/>
        </p:nvGraphicFramePr>
        <p:xfrm>
          <a:off x="1235075" y="3068638"/>
          <a:ext cx="6202363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Equation" r:id="rId3" imgW="2933640" imgH="507960" progId="Equation.DSMT4">
                  <p:embed/>
                </p:oleObj>
              </mc:Choice>
              <mc:Fallback>
                <p:oleObj name="Equation" r:id="rId3" imgW="2933640" imgH="5079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3068638"/>
                        <a:ext cx="6202363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38150" y="2390775"/>
            <a:ext cx="2392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Therefore, we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2389188" y="1058863"/>
          <a:ext cx="4027487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4" name="Equation" r:id="rId5" imgW="1904760" imgH="507960" progId="Equation.DSMT4">
                  <p:embed/>
                </p:oleObj>
              </mc:Choice>
              <mc:Fallback>
                <p:oleObj name="Equation" r:id="rId5" imgW="1904760" imgH="507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1058863"/>
                        <a:ext cx="4027487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2" name="Object 11"/>
          <p:cNvGraphicFramePr>
            <a:graphicFrameLocks noChangeAspect="1"/>
          </p:cNvGraphicFramePr>
          <p:nvPr/>
        </p:nvGraphicFramePr>
        <p:xfrm>
          <a:off x="2182813" y="4964113"/>
          <a:ext cx="45910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5" name="Equation" r:id="rId7" imgW="2171520" imgH="507960" progId="Equation.DSMT4">
                  <p:embed/>
                </p:oleObj>
              </mc:Choice>
              <mc:Fallback>
                <p:oleObj name="Equation" r:id="rId7" imgW="2171520" imgH="507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4964113"/>
                        <a:ext cx="4591050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771650" y="454342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71600" y="230505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Define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70662" name="Object 11"/>
          <p:cNvGraphicFramePr>
            <a:graphicFrameLocks noChangeAspect="1"/>
          </p:cNvGraphicFramePr>
          <p:nvPr/>
        </p:nvGraphicFramePr>
        <p:xfrm>
          <a:off x="1963738" y="935038"/>
          <a:ext cx="45910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tion" r:id="rId3" imgW="2171520" imgH="507960" progId="Equation.DSMT4">
                  <p:embed/>
                </p:oleObj>
              </mc:Choice>
              <mc:Fallback>
                <p:oleObj name="Equation" r:id="rId3" imgW="2171520" imgH="5079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935038"/>
                        <a:ext cx="4591050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47553" y="3859852"/>
            <a:ext cx="176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then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71685" name="Object 11"/>
          <p:cNvGraphicFramePr>
            <a:graphicFrameLocks noChangeAspect="1"/>
          </p:cNvGraphicFramePr>
          <p:nvPr/>
        </p:nvGraphicFramePr>
        <p:xfrm>
          <a:off x="2555875" y="2506663"/>
          <a:ext cx="359727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Equation" r:id="rId5" imgW="1701720" imgH="507960" progId="Equation.DSMT4">
                  <p:embed/>
                </p:oleObj>
              </mc:Choice>
              <mc:Fallback>
                <p:oleObj name="Equation" r:id="rId5" imgW="1701720" imgH="507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506663"/>
                        <a:ext cx="3597275" cy="107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11"/>
          <p:cNvGraphicFramePr>
            <a:graphicFrameLocks noChangeAspect="1"/>
          </p:cNvGraphicFramePr>
          <p:nvPr/>
        </p:nvGraphicFramePr>
        <p:xfrm>
          <a:off x="3086100" y="4325938"/>
          <a:ext cx="20399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Equation" r:id="rId7" imgW="965160" imgH="228600" progId="Equation.DSMT4">
                  <p:embed/>
                </p:oleObj>
              </mc:Choice>
              <mc:Fallback>
                <p:oleObj name="Equation" r:id="rId7" imgW="96516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4325938"/>
                        <a:ext cx="203993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11"/>
          <p:cNvGraphicFramePr>
            <a:graphicFrameLocks noChangeAspect="1"/>
          </p:cNvGraphicFramePr>
          <p:nvPr/>
        </p:nvGraphicFramePr>
        <p:xfrm>
          <a:off x="3563938" y="5122863"/>
          <a:ext cx="123507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2" name="Equation" r:id="rId9" imgW="583920" imgH="241200" progId="Equation.DSMT4">
                  <p:embed/>
                </p:oleObj>
              </mc:Choice>
              <mc:Fallback>
                <p:oleObj name="Equation" r:id="rId9" imgW="58392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122863"/>
                        <a:ext cx="1235075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8" name="Object 11"/>
          <p:cNvGraphicFramePr>
            <a:graphicFrameLocks noChangeAspect="1"/>
          </p:cNvGraphicFramePr>
          <p:nvPr/>
        </p:nvGraphicFramePr>
        <p:xfrm>
          <a:off x="3733800" y="6113463"/>
          <a:ext cx="137001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3" name="Equation" r:id="rId11" imgW="647640" imgH="241200" progId="Equation.DSMT4">
                  <p:embed/>
                </p:oleObj>
              </mc:Choice>
              <mc:Fallback>
                <p:oleObj name="Equation" r:id="rId11" imgW="64764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113463"/>
                        <a:ext cx="1370013" cy="5127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800350" y="49149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57150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71550" y="1133475"/>
            <a:ext cx="1191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38275" y="3238500"/>
            <a:ext cx="176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then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71685" name="Object 11"/>
          <p:cNvGraphicFramePr>
            <a:graphicFrameLocks noChangeAspect="1"/>
          </p:cNvGraphicFramePr>
          <p:nvPr/>
        </p:nvGraphicFramePr>
        <p:xfrm>
          <a:off x="2208213" y="1654175"/>
          <a:ext cx="37306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1" name="Equation" r:id="rId3" imgW="2044440" imgH="507960" progId="Equation.DSMT4">
                  <p:embed/>
                </p:oleObj>
              </mc:Choice>
              <mc:Fallback>
                <p:oleObj name="Equation" r:id="rId3" imgW="2044440" imgH="5079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1654175"/>
                        <a:ext cx="3730625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8" name="Object 11"/>
          <p:cNvGraphicFramePr>
            <a:graphicFrameLocks noChangeAspect="1"/>
          </p:cNvGraphicFramePr>
          <p:nvPr/>
        </p:nvGraphicFramePr>
        <p:xfrm>
          <a:off x="3379788" y="3836988"/>
          <a:ext cx="15208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2" name="Equation" r:id="rId5" imgW="622080" imgH="241200" progId="Equation.DSMT4">
                  <p:embed/>
                </p:oleObj>
              </mc:Choice>
              <mc:Fallback>
                <p:oleObj name="Equation" r:id="rId5" imgW="62208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3836988"/>
                        <a:ext cx="1520825" cy="5921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8625" y="1123950"/>
            <a:ext cx="2820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Maxwell current model: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73737" name="Object 8"/>
          <p:cNvGraphicFramePr>
            <a:graphicFrameLocks noChangeAspect="1"/>
          </p:cNvGraphicFramePr>
          <p:nvPr/>
        </p:nvGraphicFramePr>
        <p:xfrm>
          <a:off x="2968625" y="4846638"/>
          <a:ext cx="2682875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3" name="Equation" r:id="rId3" imgW="1358640" imgH="698400" progId="Equation.DSMT4">
                  <p:embed/>
                </p:oleObj>
              </mc:Choice>
              <mc:Fallback>
                <p:oleObj name="Equation" r:id="rId3" imgW="1358640" imgH="698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4846638"/>
                        <a:ext cx="2682875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2447925" y="2047876"/>
            <a:ext cx="4052888" cy="2143124"/>
            <a:chOff x="2276475" y="1952626"/>
            <a:chExt cx="4052888" cy="2143124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4181475" y="2400300"/>
              <a:ext cx="0" cy="16954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24" name="Object 16"/>
            <p:cNvGraphicFramePr>
              <a:graphicFrameLocks noChangeAspect="1"/>
            </p:cNvGraphicFramePr>
            <p:nvPr/>
          </p:nvGraphicFramePr>
          <p:xfrm>
            <a:off x="6080125" y="3090863"/>
            <a:ext cx="249238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44" name="Equation" r:id="rId5" imgW="126720" imgH="139680" progId="Equation.DSMT4">
                    <p:embed/>
                  </p:oleObj>
                </mc:Choice>
                <mc:Fallback>
                  <p:oleObj name="Equation" r:id="rId5" imgW="126720" imgH="1396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0125" y="3090863"/>
                          <a:ext cx="249238" cy="274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16"/>
            <p:cNvGraphicFramePr>
              <a:graphicFrameLocks noChangeAspect="1"/>
            </p:cNvGraphicFramePr>
            <p:nvPr/>
          </p:nvGraphicFramePr>
          <p:xfrm>
            <a:off x="4048125" y="1962150"/>
            <a:ext cx="274638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45" name="Equation" r:id="rId7" imgW="139680" imgH="164880" progId="Equation.DSMT4">
                    <p:embed/>
                  </p:oleObj>
                </mc:Choice>
                <mc:Fallback>
                  <p:oleObj name="Equation" r:id="rId7" imgW="139680" imgH="16488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8125" y="1962150"/>
                          <a:ext cx="274638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6"/>
            <p:cNvGraphicFramePr>
              <a:graphicFrameLocks noChangeAspect="1"/>
            </p:cNvGraphicFramePr>
            <p:nvPr/>
          </p:nvGraphicFramePr>
          <p:xfrm>
            <a:off x="4929188" y="3435350"/>
            <a:ext cx="647700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46" name="Equation" r:id="rId9" imgW="330120" imgH="177480" progId="Equation.DSMT4">
                    <p:embed/>
                  </p:oleObj>
                </mc:Choice>
                <mc:Fallback>
                  <p:oleObj name="Equation" r:id="rId9" imgW="330120" imgH="17748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9188" y="3435350"/>
                          <a:ext cx="647700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16"/>
            <p:cNvGraphicFramePr>
              <a:graphicFrameLocks noChangeAspect="1"/>
            </p:cNvGraphicFramePr>
            <p:nvPr/>
          </p:nvGraphicFramePr>
          <p:xfrm>
            <a:off x="2698750" y="3435350"/>
            <a:ext cx="822325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47" name="Equation" r:id="rId11" imgW="419040" imgH="177480" progId="Equation.DSMT4">
                    <p:embed/>
                  </p:oleObj>
                </mc:Choice>
                <mc:Fallback>
                  <p:oleObj name="Equation" r:id="rId11" imgW="419040" imgH="17748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8750" y="3435350"/>
                          <a:ext cx="822325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Freeform 30"/>
            <p:cNvSpPr/>
            <p:nvPr/>
          </p:nvSpPr>
          <p:spPr bwMode="auto">
            <a:xfrm flipH="1">
              <a:off x="4200525" y="1952626"/>
              <a:ext cx="1143000" cy="965200"/>
            </a:xfrm>
            <a:custGeom>
              <a:avLst/>
              <a:gdLst>
                <a:gd name="connsiteX0" fmla="*/ 0 w 1123950"/>
                <a:gd name="connsiteY0" fmla="*/ 0 h 355600"/>
                <a:gd name="connsiteX1" fmla="*/ 209550 w 1123950"/>
                <a:gd name="connsiteY1" fmla="*/ 161925 h 355600"/>
                <a:gd name="connsiteX2" fmla="*/ 504825 w 1123950"/>
                <a:gd name="connsiteY2" fmla="*/ 276225 h 355600"/>
                <a:gd name="connsiteX3" fmla="*/ 952500 w 1123950"/>
                <a:gd name="connsiteY3" fmla="*/ 342900 h 355600"/>
                <a:gd name="connsiteX4" fmla="*/ 1123950 w 1123950"/>
                <a:gd name="connsiteY4" fmla="*/ 352425 h 355600"/>
                <a:gd name="connsiteX0" fmla="*/ 0 w 1171575"/>
                <a:gd name="connsiteY0" fmla="*/ 0 h 1012825"/>
                <a:gd name="connsiteX1" fmla="*/ 257175 w 1171575"/>
                <a:gd name="connsiteY1" fmla="*/ 819150 h 1012825"/>
                <a:gd name="connsiteX2" fmla="*/ 552450 w 1171575"/>
                <a:gd name="connsiteY2" fmla="*/ 933450 h 1012825"/>
                <a:gd name="connsiteX3" fmla="*/ 1000125 w 1171575"/>
                <a:gd name="connsiteY3" fmla="*/ 1000125 h 1012825"/>
                <a:gd name="connsiteX4" fmla="*/ 1171575 w 1171575"/>
                <a:gd name="connsiteY4" fmla="*/ 1009650 h 1012825"/>
                <a:gd name="connsiteX0" fmla="*/ 0 w 1171575"/>
                <a:gd name="connsiteY0" fmla="*/ 0 h 1012825"/>
                <a:gd name="connsiteX1" fmla="*/ 114300 w 1171575"/>
                <a:gd name="connsiteY1" fmla="*/ 390526 h 1012825"/>
                <a:gd name="connsiteX2" fmla="*/ 257175 w 1171575"/>
                <a:gd name="connsiteY2" fmla="*/ 819150 h 1012825"/>
                <a:gd name="connsiteX3" fmla="*/ 552450 w 1171575"/>
                <a:gd name="connsiteY3" fmla="*/ 933450 h 1012825"/>
                <a:gd name="connsiteX4" fmla="*/ 1000125 w 1171575"/>
                <a:gd name="connsiteY4" fmla="*/ 1000125 h 1012825"/>
                <a:gd name="connsiteX5" fmla="*/ 1171575 w 1171575"/>
                <a:gd name="connsiteY5" fmla="*/ 1009650 h 1012825"/>
                <a:gd name="connsiteX0" fmla="*/ 0 w 1171575"/>
                <a:gd name="connsiteY0" fmla="*/ 0 h 1012825"/>
                <a:gd name="connsiteX1" fmla="*/ 66675 w 1171575"/>
                <a:gd name="connsiteY1" fmla="*/ 457201 h 1012825"/>
                <a:gd name="connsiteX2" fmla="*/ 257175 w 1171575"/>
                <a:gd name="connsiteY2" fmla="*/ 819150 h 1012825"/>
                <a:gd name="connsiteX3" fmla="*/ 552450 w 1171575"/>
                <a:gd name="connsiteY3" fmla="*/ 933450 h 1012825"/>
                <a:gd name="connsiteX4" fmla="*/ 1000125 w 1171575"/>
                <a:gd name="connsiteY4" fmla="*/ 1000125 h 1012825"/>
                <a:gd name="connsiteX5" fmla="*/ 1171575 w 1171575"/>
                <a:gd name="connsiteY5" fmla="*/ 1009650 h 1012825"/>
                <a:gd name="connsiteX0" fmla="*/ 0 w 1152525"/>
                <a:gd name="connsiteY0" fmla="*/ 0 h 1003300"/>
                <a:gd name="connsiteX1" fmla="*/ 47625 w 1152525"/>
                <a:gd name="connsiteY1" fmla="*/ 447676 h 1003300"/>
                <a:gd name="connsiteX2" fmla="*/ 238125 w 1152525"/>
                <a:gd name="connsiteY2" fmla="*/ 809625 h 1003300"/>
                <a:gd name="connsiteX3" fmla="*/ 533400 w 1152525"/>
                <a:gd name="connsiteY3" fmla="*/ 923925 h 1003300"/>
                <a:gd name="connsiteX4" fmla="*/ 981075 w 1152525"/>
                <a:gd name="connsiteY4" fmla="*/ 990600 h 1003300"/>
                <a:gd name="connsiteX5" fmla="*/ 1152525 w 1152525"/>
                <a:gd name="connsiteY5" fmla="*/ 1000125 h 1003300"/>
                <a:gd name="connsiteX0" fmla="*/ 0 w 1152525"/>
                <a:gd name="connsiteY0" fmla="*/ 0 h 1003300"/>
                <a:gd name="connsiteX1" fmla="*/ 47625 w 1152525"/>
                <a:gd name="connsiteY1" fmla="*/ 447676 h 1003300"/>
                <a:gd name="connsiteX2" fmla="*/ 209550 w 1152525"/>
                <a:gd name="connsiteY2" fmla="*/ 752475 h 1003300"/>
                <a:gd name="connsiteX3" fmla="*/ 533400 w 1152525"/>
                <a:gd name="connsiteY3" fmla="*/ 923925 h 1003300"/>
                <a:gd name="connsiteX4" fmla="*/ 981075 w 1152525"/>
                <a:gd name="connsiteY4" fmla="*/ 990600 h 1003300"/>
                <a:gd name="connsiteX5" fmla="*/ 1152525 w 1152525"/>
                <a:gd name="connsiteY5" fmla="*/ 1000125 h 1003300"/>
                <a:gd name="connsiteX0" fmla="*/ 11112 w 1135062"/>
                <a:gd name="connsiteY0" fmla="*/ 0 h 993775"/>
                <a:gd name="connsiteX1" fmla="*/ 30162 w 1135062"/>
                <a:gd name="connsiteY1" fmla="*/ 438151 h 993775"/>
                <a:gd name="connsiteX2" fmla="*/ 192087 w 1135062"/>
                <a:gd name="connsiteY2" fmla="*/ 742950 h 993775"/>
                <a:gd name="connsiteX3" fmla="*/ 515937 w 1135062"/>
                <a:gd name="connsiteY3" fmla="*/ 914400 h 993775"/>
                <a:gd name="connsiteX4" fmla="*/ 963612 w 1135062"/>
                <a:gd name="connsiteY4" fmla="*/ 981075 h 993775"/>
                <a:gd name="connsiteX5" fmla="*/ 1135062 w 1135062"/>
                <a:gd name="connsiteY5" fmla="*/ 990600 h 993775"/>
                <a:gd name="connsiteX0" fmla="*/ 0 w 1143000"/>
                <a:gd name="connsiteY0" fmla="*/ 0 h 965200"/>
                <a:gd name="connsiteX1" fmla="*/ 38100 w 1143000"/>
                <a:gd name="connsiteY1" fmla="*/ 409576 h 965200"/>
                <a:gd name="connsiteX2" fmla="*/ 200025 w 1143000"/>
                <a:gd name="connsiteY2" fmla="*/ 714375 h 965200"/>
                <a:gd name="connsiteX3" fmla="*/ 523875 w 1143000"/>
                <a:gd name="connsiteY3" fmla="*/ 885825 h 965200"/>
                <a:gd name="connsiteX4" fmla="*/ 971550 w 1143000"/>
                <a:gd name="connsiteY4" fmla="*/ 952500 h 965200"/>
                <a:gd name="connsiteX5" fmla="*/ 1143000 w 1143000"/>
                <a:gd name="connsiteY5" fmla="*/ 962025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3000" h="965200">
                  <a:moveTo>
                    <a:pt x="0" y="0"/>
                  </a:moveTo>
                  <a:cubicBezTo>
                    <a:pt x="19050" y="65088"/>
                    <a:pt x="4763" y="290514"/>
                    <a:pt x="38100" y="409576"/>
                  </a:cubicBezTo>
                  <a:cubicBezTo>
                    <a:pt x="71437" y="528638"/>
                    <a:pt x="119063" y="635000"/>
                    <a:pt x="200025" y="714375"/>
                  </a:cubicBezTo>
                  <a:cubicBezTo>
                    <a:pt x="280988" y="793750"/>
                    <a:pt x="395288" y="846138"/>
                    <a:pt x="523875" y="885825"/>
                  </a:cubicBezTo>
                  <a:cubicBezTo>
                    <a:pt x="652463" y="925513"/>
                    <a:pt x="868363" y="939800"/>
                    <a:pt x="971550" y="952500"/>
                  </a:cubicBezTo>
                  <a:cubicBezTo>
                    <a:pt x="1074737" y="965200"/>
                    <a:pt x="1108868" y="963612"/>
                    <a:pt x="1143000" y="962025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276475" y="3209925"/>
              <a:ext cx="370522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3076575" y="3219450"/>
              <a:ext cx="2276475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34" name="Object 16"/>
            <p:cNvGraphicFramePr>
              <a:graphicFrameLocks noChangeAspect="1"/>
            </p:cNvGraphicFramePr>
            <p:nvPr/>
          </p:nvGraphicFramePr>
          <p:xfrm>
            <a:off x="5548313" y="2152650"/>
            <a:ext cx="704305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48" name="Equation" r:id="rId13" imgW="457200" imgH="253800" progId="Equation.DSMT4">
                    <p:embed/>
                  </p:oleObj>
                </mc:Choice>
                <mc:Fallback>
                  <p:oleObj name="Equation" r:id="rId13" imgW="457200" imgH="25380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8313" y="2152650"/>
                          <a:ext cx="704305" cy="392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Freeform 34"/>
            <p:cNvSpPr/>
            <p:nvPr/>
          </p:nvSpPr>
          <p:spPr bwMode="auto">
            <a:xfrm>
              <a:off x="3086100" y="1952626"/>
              <a:ext cx="1143000" cy="965200"/>
            </a:xfrm>
            <a:custGeom>
              <a:avLst/>
              <a:gdLst>
                <a:gd name="connsiteX0" fmla="*/ 0 w 1123950"/>
                <a:gd name="connsiteY0" fmla="*/ 0 h 355600"/>
                <a:gd name="connsiteX1" fmla="*/ 209550 w 1123950"/>
                <a:gd name="connsiteY1" fmla="*/ 161925 h 355600"/>
                <a:gd name="connsiteX2" fmla="*/ 504825 w 1123950"/>
                <a:gd name="connsiteY2" fmla="*/ 276225 h 355600"/>
                <a:gd name="connsiteX3" fmla="*/ 952500 w 1123950"/>
                <a:gd name="connsiteY3" fmla="*/ 342900 h 355600"/>
                <a:gd name="connsiteX4" fmla="*/ 1123950 w 1123950"/>
                <a:gd name="connsiteY4" fmla="*/ 352425 h 355600"/>
                <a:gd name="connsiteX0" fmla="*/ 0 w 1171575"/>
                <a:gd name="connsiteY0" fmla="*/ 0 h 1012825"/>
                <a:gd name="connsiteX1" fmla="*/ 257175 w 1171575"/>
                <a:gd name="connsiteY1" fmla="*/ 819150 h 1012825"/>
                <a:gd name="connsiteX2" fmla="*/ 552450 w 1171575"/>
                <a:gd name="connsiteY2" fmla="*/ 933450 h 1012825"/>
                <a:gd name="connsiteX3" fmla="*/ 1000125 w 1171575"/>
                <a:gd name="connsiteY3" fmla="*/ 1000125 h 1012825"/>
                <a:gd name="connsiteX4" fmla="*/ 1171575 w 1171575"/>
                <a:gd name="connsiteY4" fmla="*/ 1009650 h 1012825"/>
                <a:gd name="connsiteX0" fmla="*/ 0 w 1171575"/>
                <a:gd name="connsiteY0" fmla="*/ 0 h 1012825"/>
                <a:gd name="connsiteX1" fmla="*/ 114300 w 1171575"/>
                <a:gd name="connsiteY1" fmla="*/ 390526 h 1012825"/>
                <a:gd name="connsiteX2" fmla="*/ 257175 w 1171575"/>
                <a:gd name="connsiteY2" fmla="*/ 819150 h 1012825"/>
                <a:gd name="connsiteX3" fmla="*/ 552450 w 1171575"/>
                <a:gd name="connsiteY3" fmla="*/ 933450 h 1012825"/>
                <a:gd name="connsiteX4" fmla="*/ 1000125 w 1171575"/>
                <a:gd name="connsiteY4" fmla="*/ 1000125 h 1012825"/>
                <a:gd name="connsiteX5" fmla="*/ 1171575 w 1171575"/>
                <a:gd name="connsiteY5" fmla="*/ 1009650 h 1012825"/>
                <a:gd name="connsiteX0" fmla="*/ 0 w 1171575"/>
                <a:gd name="connsiteY0" fmla="*/ 0 h 1012825"/>
                <a:gd name="connsiteX1" fmla="*/ 66675 w 1171575"/>
                <a:gd name="connsiteY1" fmla="*/ 457201 h 1012825"/>
                <a:gd name="connsiteX2" fmla="*/ 257175 w 1171575"/>
                <a:gd name="connsiteY2" fmla="*/ 819150 h 1012825"/>
                <a:gd name="connsiteX3" fmla="*/ 552450 w 1171575"/>
                <a:gd name="connsiteY3" fmla="*/ 933450 h 1012825"/>
                <a:gd name="connsiteX4" fmla="*/ 1000125 w 1171575"/>
                <a:gd name="connsiteY4" fmla="*/ 1000125 h 1012825"/>
                <a:gd name="connsiteX5" fmla="*/ 1171575 w 1171575"/>
                <a:gd name="connsiteY5" fmla="*/ 1009650 h 1012825"/>
                <a:gd name="connsiteX0" fmla="*/ 0 w 1152525"/>
                <a:gd name="connsiteY0" fmla="*/ 0 h 1003300"/>
                <a:gd name="connsiteX1" fmla="*/ 47625 w 1152525"/>
                <a:gd name="connsiteY1" fmla="*/ 447676 h 1003300"/>
                <a:gd name="connsiteX2" fmla="*/ 238125 w 1152525"/>
                <a:gd name="connsiteY2" fmla="*/ 809625 h 1003300"/>
                <a:gd name="connsiteX3" fmla="*/ 533400 w 1152525"/>
                <a:gd name="connsiteY3" fmla="*/ 923925 h 1003300"/>
                <a:gd name="connsiteX4" fmla="*/ 981075 w 1152525"/>
                <a:gd name="connsiteY4" fmla="*/ 990600 h 1003300"/>
                <a:gd name="connsiteX5" fmla="*/ 1152525 w 1152525"/>
                <a:gd name="connsiteY5" fmla="*/ 1000125 h 1003300"/>
                <a:gd name="connsiteX0" fmla="*/ 0 w 1152525"/>
                <a:gd name="connsiteY0" fmla="*/ 0 h 1003300"/>
                <a:gd name="connsiteX1" fmla="*/ 47625 w 1152525"/>
                <a:gd name="connsiteY1" fmla="*/ 447676 h 1003300"/>
                <a:gd name="connsiteX2" fmla="*/ 209550 w 1152525"/>
                <a:gd name="connsiteY2" fmla="*/ 752475 h 1003300"/>
                <a:gd name="connsiteX3" fmla="*/ 533400 w 1152525"/>
                <a:gd name="connsiteY3" fmla="*/ 923925 h 1003300"/>
                <a:gd name="connsiteX4" fmla="*/ 981075 w 1152525"/>
                <a:gd name="connsiteY4" fmla="*/ 990600 h 1003300"/>
                <a:gd name="connsiteX5" fmla="*/ 1152525 w 1152525"/>
                <a:gd name="connsiteY5" fmla="*/ 1000125 h 1003300"/>
                <a:gd name="connsiteX0" fmla="*/ 11112 w 1135062"/>
                <a:gd name="connsiteY0" fmla="*/ 0 h 993775"/>
                <a:gd name="connsiteX1" fmla="*/ 30162 w 1135062"/>
                <a:gd name="connsiteY1" fmla="*/ 438151 h 993775"/>
                <a:gd name="connsiteX2" fmla="*/ 192087 w 1135062"/>
                <a:gd name="connsiteY2" fmla="*/ 742950 h 993775"/>
                <a:gd name="connsiteX3" fmla="*/ 515937 w 1135062"/>
                <a:gd name="connsiteY3" fmla="*/ 914400 h 993775"/>
                <a:gd name="connsiteX4" fmla="*/ 963612 w 1135062"/>
                <a:gd name="connsiteY4" fmla="*/ 981075 h 993775"/>
                <a:gd name="connsiteX5" fmla="*/ 1135062 w 1135062"/>
                <a:gd name="connsiteY5" fmla="*/ 990600 h 993775"/>
                <a:gd name="connsiteX0" fmla="*/ 0 w 1143000"/>
                <a:gd name="connsiteY0" fmla="*/ 0 h 965200"/>
                <a:gd name="connsiteX1" fmla="*/ 38100 w 1143000"/>
                <a:gd name="connsiteY1" fmla="*/ 409576 h 965200"/>
                <a:gd name="connsiteX2" fmla="*/ 200025 w 1143000"/>
                <a:gd name="connsiteY2" fmla="*/ 714375 h 965200"/>
                <a:gd name="connsiteX3" fmla="*/ 523875 w 1143000"/>
                <a:gd name="connsiteY3" fmla="*/ 885825 h 965200"/>
                <a:gd name="connsiteX4" fmla="*/ 971550 w 1143000"/>
                <a:gd name="connsiteY4" fmla="*/ 952500 h 965200"/>
                <a:gd name="connsiteX5" fmla="*/ 1143000 w 1143000"/>
                <a:gd name="connsiteY5" fmla="*/ 962025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3000" h="965200">
                  <a:moveTo>
                    <a:pt x="0" y="0"/>
                  </a:moveTo>
                  <a:cubicBezTo>
                    <a:pt x="19050" y="65088"/>
                    <a:pt x="4763" y="290514"/>
                    <a:pt x="38100" y="409576"/>
                  </a:cubicBezTo>
                  <a:cubicBezTo>
                    <a:pt x="71437" y="528638"/>
                    <a:pt x="119063" y="635000"/>
                    <a:pt x="200025" y="714375"/>
                  </a:cubicBezTo>
                  <a:cubicBezTo>
                    <a:pt x="280988" y="793750"/>
                    <a:pt x="395288" y="846138"/>
                    <a:pt x="523875" y="885825"/>
                  </a:cubicBezTo>
                  <a:cubicBezTo>
                    <a:pt x="652463" y="925513"/>
                    <a:pt x="868363" y="939800"/>
                    <a:pt x="971550" y="952500"/>
                  </a:cubicBezTo>
                  <a:cubicBezTo>
                    <a:pt x="1074737" y="965200"/>
                    <a:pt x="1108868" y="963612"/>
                    <a:pt x="1143000" y="962025"/>
                  </a:cubicBezTo>
                </a:path>
              </a:pathLst>
            </a:cu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854538" y="5058894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(This corresponds to </a:t>
            </a:r>
            <a:r>
              <a:rPr lang="en-US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1A</a:t>
            </a:r>
            <a:r>
              <a:rPr lang="en-US" b="0" dirty="0" smtClean="0">
                <a:solidFill>
                  <a:srgbClr val="0000FF"/>
                </a:solidFill>
              </a:rPr>
              <a:t>.)</a:t>
            </a:r>
            <a:endParaRPr lang="en-US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graphicFrame>
        <p:nvGraphicFramePr>
          <p:cNvPr id="73743" name="Object 15"/>
          <p:cNvGraphicFramePr>
            <a:graphicFrameLocks noChangeAspect="1"/>
          </p:cNvGraphicFramePr>
          <p:nvPr/>
        </p:nvGraphicFramePr>
        <p:xfrm>
          <a:off x="806451" y="1155773"/>
          <a:ext cx="7042150" cy="1428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3" name="Equation" r:id="rId3" imgW="3708360" imgH="749160" progId="Equation.DSMT4">
                  <p:embed/>
                </p:oleObj>
              </mc:Choice>
              <mc:Fallback>
                <p:oleObj name="Equation" r:id="rId3" imgW="3708360" imgH="7491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1" y="1155773"/>
                        <a:ext cx="7042150" cy="14286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24075" y="2971800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Use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3214688" y="3205163"/>
          <a:ext cx="123507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4" name="Equation" r:id="rId5" imgW="583920" imgH="406080" progId="Equation.DSMT4">
                  <p:embed/>
                </p:oleObj>
              </mc:Choice>
              <mc:Fallback>
                <p:oleObj name="Equation" r:id="rId5" imgW="583920" imgH="4060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3205163"/>
                        <a:ext cx="1235075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2" name="Object 15"/>
          <p:cNvGraphicFramePr>
            <a:graphicFrameLocks noChangeAspect="1"/>
          </p:cNvGraphicFramePr>
          <p:nvPr/>
        </p:nvGraphicFramePr>
        <p:xfrm>
          <a:off x="576263" y="4460875"/>
          <a:ext cx="778827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5" name="Equation" r:id="rId7" imgW="4101840" imgH="749160" progId="Equation.DSMT4">
                  <p:embed/>
                </p:oleObj>
              </mc:Choice>
              <mc:Fallback>
                <p:oleObj name="Equation" r:id="rId7" imgW="4101840" imgH="7491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4460875"/>
                        <a:ext cx="7788275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6850" y="200025"/>
            <a:ext cx="57785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Cavity Model (cont.)</a:t>
            </a:r>
          </a:p>
        </p:txBody>
      </p:sp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7"/>
          <p:cNvSpPr>
            <a:spLocks noChangeArrowheads="1"/>
          </p:cNvSpPr>
          <p:nvPr/>
        </p:nvSpPr>
        <p:spPr bwMode="auto">
          <a:xfrm>
            <a:off x="1895475" y="1223963"/>
            <a:ext cx="919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3085" name="Rectangle 8"/>
          <p:cNvSpPr>
            <a:spLocks noChangeArrowheads="1"/>
          </p:cNvSpPr>
          <p:nvPr/>
        </p:nvSpPr>
        <p:spPr bwMode="auto">
          <a:xfrm>
            <a:off x="1971675" y="2760663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Denote</a:t>
            </a:r>
          </a:p>
        </p:txBody>
      </p:sp>
      <p:graphicFrame>
        <p:nvGraphicFramePr>
          <p:cNvPr id="3074" name="Object 12"/>
          <p:cNvGraphicFramePr>
            <a:graphicFrameLocks noChangeAspect="1"/>
          </p:cNvGraphicFramePr>
          <p:nvPr/>
        </p:nvGraphicFramePr>
        <p:xfrm>
          <a:off x="2881313" y="1704975"/>
          <a:ext cx="31448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346040" imgH="241200" progId="Equation.DSMT4">
                  <p:embed/>
                </p:oleObj>
              </mc:Choice>
              <mc:Fallback>
                <p:oleObj name="Equation" r:id="rId3" imgW="1346040" imgH="241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1704975"/>
                        <a:ext cx="3144837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3"/>
          <p:cNvGraphicFramePr>
            <a:graphicFrameLocks noChangeAspect="1"/>
          </p:cNvGraphicFramePr>
          <p:nvPr/>
        </p:nvGraphicFramePr>
        <p:xfrm>
          <a:off x="2882900" y="3271838"/>
          <a:ext cx="234473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1143000" imgH="228600" progId="Equation.DSMT4">
                  <p:embed/>
                </p:oleObj>
              </mc:Choice>
              <mc:Fallback>
                <p:oleObj name="Equation" r:id="rId5" imgW="11430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3271838"/>
                        <a:ext cx="2344738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Rectangle 15"/>
          <p:cNvSpPr>
            <a:spLocks noChangeArrowheads="1"/>
          </p:cNvSpPr>
          <p:nvPr/>
        </p:nvSpPr>
        <p:spPr bwMode="auto">
          <a:xfrm>
            <a:off x="2508250" y="5576888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3076" name="Object 16"/>
          <p:cNvGraphicFramePr>
            <a:graphicFrameLocks noChangeAspect="1"/>
          </p:cNvGraphicFramePr>
          <p:nvPr/>
        </p:nvGraphicFramePr>
        <p:xfrm>
          <a:off x="3141663" y="6056313"/>
          <a:ext cx="3094037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1384200" imgH="241200" progId="Equation.DSMT4">
                  <p:embed/>
                </p:oleObj>
              </mc:Choice>
              <mc:Fallback>
                <p:oleObj name="Equation" r:id="rId7" imgW="1384200" imgH="241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6056313"/>
                        <a:ext cx="3094037" cy="5381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2032000" y="4167188"/>
            <a:ext cx="769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3077" name="Object 13"/>
          <p:cNvGraphicFramePr>
            <a:graphicFrameLocks noChangeAspect="1"/>
          </p:cNvGraphicFramePr>
          <p:nvPr/>
        </p:nvGraphicFramePr>
        <p:xfrm>
          <a:off x="2944813" y="4678363"/>
          <a:ext cx="2835202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9" imgW="1295280" imgH="241200" progId="Equation.DSMT4">
                  <p:embed/>
                </p:oleObj>
              </mc:Choice>
              <mc:Fallback>
                <p:oleObj name="Equation" r:id="rId9" imgW="129528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4678363"/>
                        <a:ext cx="2835202" cy="5318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graphicFrame>
        <p:nvGraphicFramePr>
          <p:cNvPr id="74762" name="Object 15"/>
          <p:cNvGraphicFramePr>
            <a:graphicFrameLocks noChangeAspect="1"/>
          </p:cNvGraphicFramePr>
          <p:nvPr/>
        </p:nvGraphicFramePr>
        <p:xfrm>
          <a:off x="614363" y="1108075"/>
          <a:ext cx="778827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2" name="Equation" r:id="rId3" imgW="4101840" imgH="749160" progId="Equation.DSMT4">
                  <p:embed/>
                </p:oleObj>
              </mc:Choice>
              <mc:Fallback>
                <p:oleObj name="Equation" r:id="rId3" imgW="4101840" imgH="7491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108075"/>
                        <a:ext cx="7788275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10"/>
          <p:cNvGraphicFramePr>
            <a:graphicFrameLocks noChangeAspect="1"/>
          </p:cNvGraphicFramePr>
          <p:nvPr/>
        </p:nvGraphicFramePr>
        <p:xfrm>
          <a:off x="1335088" y="2859088"/>
          <a:ext cx="6316662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3" name="Equation" r:id="rId5" imgW="3492360" imgH="1523880" progId="Equation.DSMT4">
                  <p:embed/>
                </p:oleObj>
              </mc:Choice>
              <mc:Fallback>
                <p:oleObj name="Equation" r:id="rId5" imgW="3492360" imgH="1523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2859088"/>
                        <a:ext cx="6316662" cy="276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85875" y="6200775"/>
            <a:ext cx="472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(separable) double integral equals 1.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2937781" y="5284519"/>
            <a:ext cx="921699" cy="8446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graphicFrame>
        <p:nvGraphicFramePr>
          <p:cNvPr id="75781" name="Object 10"/>
          <p:cNvGraphicFramePr>
            <a:graphicFrameLocks noChangeAspect="1"/>
          </p:cNvGraphicFramePr>
          <p:nvPr/>
        </p:nvGraphicFramePr>
        <p:xfrm>
          <a:off x="992188" y="962025"/>
          <a:ext cx="6983412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8" name="Equation" r:id="rId3" imgW="3860640" imgH="990360" progId="Equation.DSMT4">
                  <p:embed/>
                </p:oleObj>
              </mc:Choice>
              <mc:Fallback>
                <p:oleObj name="Equation" r:id="rId3" imgW="3860640" imgH="9903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962025"/>
                        <a:ext cx="6983412" cy="179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23975" y="2371725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Define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5425" y="4248150"/>
            <a:ext cx="176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then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1987550" y="2828925"/>
          <a:ext cx="5770563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9" name="Equation" r:id="rId5" imgW="3390840" imgH="749160" progId="Equation.DSMT4">
                  <p:embed/>
                </p:oleObj>
              </mc:Choice>
              <mc:Fallback>
                <p:oleObj name="Equation" r:id="rId5" imgW="3390840" imgH="749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2828925"/>
                        <a:ext cx="5770563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3295650" y="4687888"/>
          <a:ext cx="20399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0" name="Equation" r:id="rId7" imgW="965160" imgH="228600" progId="Equation.DSMT4">
                  <p:embed/>
                </p:oleObj>
              </mc:Choice>
              <mc:Fallback>
                <p:oleObj name="Equation" r:id="rId7" imgW="9651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4687888"/>
                        <a:ext cx="203993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3544888" y="5370513"/>
          <a:ext cx="123507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1" name="Equation" r:id="rId9" imgW="583920" imgH="241200" progId="Equation.DSMT4">
                  <p:embed/>
                </p:oleObj>
              </mc:Choice>
              <mc:Fallback>
                <p:oleObj name="Equation" r:id="rId9" imgW="58392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5370513"/>
                        <a:ext cx="1235075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/>
        </p:nvGraphicFramePr>
        <p:xfrm>
          <a:off x="3590925" y="6135688"/>
          <a:ext cx="137001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2" name="Equation" r:id="rId11" imgW="647640" imgH="241200" progId="Equation.DSMT4">
                  <p:embed/>
                </p:oleObj>
              </mc:Choice>
              <mc:Fallback>
                <p:oleObj name="Equation" r:id="rId11" imgW="64764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6135688"/>
                        <a:ext cx="1370013" cy="5127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876550" y="521017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591502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7575" y="142875"/>
            <a:ext cx="44259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276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1209675"/>
            <a:ext cx="1191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8830" y="3747902"/>
            <a:ext cx="176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then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1366838" y="1838325"/>
          <a:ext cx="6592887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3" name="Equation" r:id="rId3" imgW="3873240" imgH="749160" progId="Equation.DSMT4">
                  <p:embed/>
                </p:oleObj>
              </mc:Choice>
              <mc:Fallback>
                <p:oleObj name="Equation" r:id="rId3" imgW="3873240" imgH="749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1838325"/>
                        <a:ext cx="6592887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" name="Object 7"/>
          <p:cNvGraphicFramePr>
            <a:graphicFrameLocks noChangeAspect="1"/>
          </p:cNvGraphicFramePr>
          <p:nvPr/>
        </p:nvGraphicFramePr>
        <p:xfrm>
          <a:off x="3813175" y="5638800"/>
          <a:ext cx="120840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4" name="Equation" r:id="rId5" imgW="482400" imgH="203040" progId="Equation.DSMT4">
                  <p:embed/>
                </p:oleObj>
              </mc:Choice>
              <mc:Fallback>
                <p:oleObj name="Equation" r:id="rId5" imgW="4824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175" y="5638800"/>
                        <a:ext cx="1208403" cy="5111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3443288" y="4156075"/>
          <a:ext cx="17986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5" name="Equation" r:id="rId7" imgW="850680" imgH="266400" progId="Equation.DSMT4">
                  <p:embed/>
                </p:oleObj>
              </mc:Choice>
              <mc:Fallback>
                <p:oleObj name="Equation" r:id="rId7" imgW="850680" imgH="266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4156075"/>
                        <a:ext cx="1798637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305175" y="501967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19213" y="200025"/>
            <a:ext cx="67532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Eigenfunction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Expansion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8" name="Rectangle 8"/>
          <p:cNvSpPr>
            <a:spLocks noChangeArrowheads="1"/>
          </p:cNvSpPr>
          <p:nvPr/>
        </p:nvSpPr>
        <p:spPr bwMode="auto">
          <a:xfrm>
            <a:off x="558800" y="942975"/>
            <a:ext cx="3117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Introduce “</a:t>
            </a:r>
            <a:r>
              <a:rPr lang="en-US" sz="2000" b="0">
                <a:solidFill>
                  <a:srgbClr val="FF3300"/>
                </a:solidFill>
              </a:rPr>
              <a:t>eigenfunctions</a:t>
            </a:r>
            <a:r>
              <a:rPr lang="en-US" sz="2000" b="0">
                <a:solidFill>
                  <a:srgbClr val="0000FF"/>
                </a:solidFill>
              </a:rPr>
              <a:t>”</a:t>
            </a:r>
          </a:p>
        </p:txBody>
      </p:sp>
      <p:sp>
        <p:nvSpPr>
          <p:cNvPr id="4109" name="Rectangle 12"/>
          <p:cNvSpPr>
            <a:spLocks noChangeArrowheads="1"/>
          </p:cNvSpPr>
          <p:nvPr/>
        </p:nvSpPr>
        <p:spPr bwMode="auto">
          <a:xfrm>
            <a:off x="647700" y="3976688"/>
            <a:ext cx="695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For rectangular patch we have, from separation of variables,</a:t>
            </a:r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/>
        </p:nvGraphicFramePr>
        <p:xfrm>
          <a:off x="3836988" y="1282700"/>
          <a:ext cx="14478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596900" imgH="228600" progId="Equation.DSMT4">
                  <p:embed/>
                </p:oleObj>
              </mc:Choice>
              <mc:Fallback>
                <p:oleObj name="Equation" r:id="rId3" imgW="5969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988" y="1282700"/>
                        <a:ext cx="1447800" cy="550863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5"/>
          <p:cNvGraphicFramePr>
            <a:graphicFrameLocks noChangeAspect="1"/>
          </p:cNvGraphicFramePr>
          <p:nvPr/>
        </p:nvGraphicFramePr>
        <p:xfrm>
          <a:off x="2173288" y="1952625"/>
          <a:ext cx="4775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5" imgW="1752600" imgH="241300" progId="Equation.DSMT4">
                  <p:embed/>
                </p:oleObj>
              </mc:Choice>
              <mc:Fallback>
                <p:oleObj name="Equation" r:id="rId5" imgW="1752600" imgH="241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1952625"/>
                        <a:ext cx="4775200" cy="64770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6"/>
          <p:cNvGraphicFramePr>
            <a:graphicFrameLocks noChangeAspect="1"/>
          </p:cNvGraphicFramePr>
          <p:nvPr/>
        </p:nvGraphicFramePr>
        <p:xfrm>
          <a:off x="3709988" y="2749550"/>
          <a:ext cx="17018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7" imgW="711000" imgH="393480" progId="Equation.DSMT4">
                  <p:embed/>
                </p:oleObj>
              </mc:Choice>
              <mc:Fallback>
                <p:oleObj name="Equation" r:id="rId7" imgW="71100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2749550"/>
                        <a:ext cx="1701800" cy="928688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7"/>
          <p:cNvGraphicFramePr>
            <a:graphicFrameLocks noChangeAspect="1"/>
          </p:cNvGraphicFramePr>
          <p:nvPr/>
        </p:nvGraphicFramePr>
        <p:xfrm>
          <a:off x="2678113" y="4545013"/>
          <a:ext cx="376555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9" imgW="2108160" imgH="1066680" progId="Equation.DSMT4">
                  <p:embed/>
                </p:oleObj>
              </mc:Choice>
              <mc:Fallback>
                <p:oleObj name="Equation" r:id="rId9" imgW="2108160" imgH="10666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4545013"/>
                        <a:ext cx="3765550" cy="1905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4102" name="Object 15"/>
          <p:cNvGraphicFramePr>
            <a:graphicFrameLocks noChangeAspect="1"/>
          </p:cNvGraphicFramePr>
          <p:nvPr/>
        </p:nvGraphicFramePr>
        <p:xfrm>
          <a:off x="5867400" y="2976563"/>
          <a:ext cx="25019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1" imgW="1104840" imgH="241200" progId="Equation.DSMT4">
                  <p:embed/>
                </p:oleObj>
              </mc:Choice>
              <mc:Fallback>
                <p:oleObj name="Equation" r:id="rId11" imgW="110484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976563"/>
                        <a:ext cx="2501900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44725" y="125413"/>
            <a:ext cx="47974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Cavity Model (cont.)</a:t>
            </a:r>
          </a:p>
        </p:txBody>
      </p:sp>
      <p:sp>
        <p:nvSpPr>
          <p:cNvPr id="512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7"/>
          <p:cNvSpPr>
            <a:spLocks noChangeArrowheads="1"/>
          </p:cNvSpPr>
          <p:nvPr/>
        </p:nvSpPr>
        <p:spPr bwMode="auto">
          <a:xfrm>
            <a:off x="519113" y="995363"/>
            <a:ext cx="443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Assume an “eigenfunction expansion”</a:t>
            </a:r>
          </a:p>
        </p:txBody>
      </p:sp>
      <p:sp>
        <p:nvSpPr>
          <p:cNvPr id="5133" name="Rectangle 8"/>
          <p:cNvSpPr>
            <a:spLocks noChangeArrowheads="1"/>
          </p:cNvSpPr>
          <p:nvPr/>
        </p:nvSpPr>
        <p:spPr bwMode="auto">
          <a:xfrm>
            <a:off x="762000" y="3608388"/>
            <a:ext cx="92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5122" name="Object 13"/>
          <p:cNvGraphicFramePr>
            <a:graphicFrameLocks noChangeAspect="1"/>
          </p:cNvGraphicFramePr>
          <p:nvPr/>
        </p:nvGraphicFramePr>
        <p:xfrm>
          <a:off x="2697163" y="1589088"/>
          <a:ext cx="34290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586811" imgH="355446" progId="Equation.DSMT4">
                  <p:embed/>
                </p:oleObj>
              </mc:Choice>
              <mc:Fallback>
                <p:oleObj name="Equation" r:id="rId3" imgW="1586811" imgH="355446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1589088"/>
                        <a:ext cx="3429000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4"/>
          <p:cNvGraphicFramePr>
            <a:graphicFrameLocks noChangeAspect="1"/>
          </p:cNvGraphicFramePr>
          <p:nvPr/>
        </p:nvGraphicFramePr>
        <p:xfrm>
          <a:off x="2995613" y="2614613"/>
          <a:ext cx="3078162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1282680" imgH="241200" progId="Equation.DSMT4">
                  <p:embed/>
                </p:oleObj>
              </mc:Choice>
              <mc:Fallback>
                <p:oleObj name="Equation" r:id="rId5" imgW="1282680" imgH="241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2614613"/>
                        <a:ext cx="3078162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5"/>
          <p:cNvGraphicFramePr>
            <a:graphicFrameLocks noChangeAspect="1"/>
          </p:cNvGraphicFramePr>
          <p:nvPr/>
        </p:nvGraphicFramePr>
        <p:xfrm>
          <a:off x="1901825" y="3965575"/>
          <a:ext cx="53149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7" imgW="2323800" imgH="355320" progId="Equation.DSMT4">
                  <p:embed/>
                </p:oleObj>
              </mc:Choice>
              <mc:Fallback>
                <p:oleObj name="Equation" r:id="rId7" imgW="2323800" imgH="3553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965575"/>
                        <a:ext cx="53149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Rectangle 17"/>
          <p:cNvSpPr>
            <a:spLocks noChangeArrowheads="1"/>
          </p:cNvSpPr>
          <p:nvPr/>
        </p:nvSpPr>
        <p:spPr bwMode="auto">
          <a:xfrm>
            <a:off x="508000" y="4992688"/>
            <a:ext cx="6010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Using the properties of the eigenfunctions, we have</a:t>
            </a:r>
          </a:p>
        </p:txBody>
      </p:sp>
      <p:graphicFrame>
        <p:nvGraphicFramePr>
          <p:cNvPr id="5125" name="Object 18"/>
          <p:cNvGraphicFramePr>
            <a:graphicFrameLocks noChangeAspect="1"/>
          </p:cNvGraphicFramePr>
          <p:nvPr/>
        </p:nvGraphicFramePr>
        <p:xfrm>
          <a:off x="2292350" y="5575300"/>
          <a:ext cx="46132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9" imgW="2234880" imgH="368280" progId="Equation.DSMT4">
                  <p:embed/>
                </p:oleObj>
              </mc:Choice>
              <mc:Fallback>
                <p:oleObj name="Equation" r:id="rId9" imgW="2234880" imgH="3682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5575300"/>
                        <a:ext cx="4613275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Rectangle 8"/>
          <p:cNvSpPr>
            <a:spLocks noChangeArrowheads="1"/>
          </p:cNvSpPr>
          <p:nvPr/>
        </p:nvSpPr>
        <p:spPr bwMode="auto">
          <a:xfrm>
            <a:off x="800100" y="2693988"/>
            <a:ext cx="214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This must satisfy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81213" y="204788"/>
            <a:ext cx="462438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Cavity Model (cont.)</a:t>
            </a: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7"/>
          <p:cNvSpPr>
            <a:spLocks noChangeArrowheads="1"/>
          </p:cNvSpPr>
          <p:nvPr/>
        </p:nvSpPr>
        <p:spPr bwMode="auto">
          <a:xfrm>
            <a:off x="635000" y="1042988"/>
            <a:ext cx="4402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Multiply by                     and integrate.</a:t>
            </a:r>
          </a:p>
        </p:txBody>
      </p:sp>
      <p:sp>
        <p:nvSpPr>
          <p:cNvPr id="6157" name="Rectangle 8"/>
          <p:cNvSpPr>
            <a:spLocks noChangeArrowheads="1"/>
          </p:cNvSpPr>
          <p:nvPr/>
        </p:nvSpPr>
        <p:spPr bwMode="auto">
          <a:xfrm>
            <a:off x="596900" y="1677988"/>
            <a:ext cx="5949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Note that the eigenfunctions are </a:t>
            </a:r>
            <a:r>
              <a:rPr lang="en-US" sz="2000" b="0" i="1" dirty="0">
                <a:solidFill>
                  <a:srgbClr val="0000FF"/>
                </a:solidFill>
              </a:rPr>
              <a:t>orthogonal</a:t>
            </a:r>
            <a:r>
              <a:rPr lang="en-US" sz="2000" b="0" dirty="0">
                <a:solidFill>
                  <a:srgbClr val="0000FF"/>
                </a:solidFill>
              </a:rPr>
              <a:t>, so that</a:t>
            </a:r>
          </a:p>
        </p:txBody>
      </p:sp>
      <p:sp>
        <p:nvSpPr>
          <p:cNvPr id="6158" name="Rectangle 12"/>
          <p:cNvSpPr>
            <a:spLocks noChangeArrowheads="1"/>
          </p:cNvSpPr>
          <p:nvPr/>
        </p:nvSpPr>
        <p:spPr bwMode="auto">
          <a:xfrm>
            <a:off x="1409700" y="3403600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Denote</a:t>
            </a:r>
          </a:p>
        </p:txBody>
      </p:sp>
      <p:graphicFrame>
        <p:nvGraphicFramePr>
          <p:cNvPr id="6146" name="Object 14"/>
          <p:cNvGraphicFramePr>
            <a:graphicFrameLocks noChangeAspect="1"/>
          </p:cNvGraphicFramePr>
          <p:nvPr/>
        </p:nvGraphicFramePr>
        <p:xfrm>
          <a:off x="1993900" y="1030288"/>
          <a:ext cx="13335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647640" imgH="228600" progId="Equation.DSMT4">
                  <p:embed/>
                </p:oleObj>
              </mc:Choice>
              <mc:Fallback>
                <p:oleObj name="Equation" r:id="rId3" imgW="64764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1030288"/>
                        <a:ext cx="13335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5"/>
          <p:cNvGraphicFramePr>
            <a:graphicFrameLocks noChangeAspect="1"/>
          </p:cNvGraphicFramePr>
          <p:nvPr/>
        </p:nvGraphicFramePr>
        <p:xfrm>
          <a:off x="1746250" y="2325688"/>
          <a:ext cx="5627688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3098520" imgH="393480" progId="Equation.DSMT4">
                  <p:embed/>
                </p:oleObj>
              </mc:Choice>
              <mc:Fallback>
                <p:oleObj name="Equation" r:id="rId5" imgW="309852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0" y="2325688"/>
                        <a:ext cx="5627688" cy="71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6"/>
          <p:cNvGraphicFramePr>
            <a:graphicFrameLocks noChangeAspect="1"/>
          </p:cNvGraphicFramePr>
          <p:nvPr/>
        </p:nvGraphicFramePr>
        <p:xfrm>
          <a:off x="2436813" y="3712993"/>
          <a:ext cx="3906837" cy="857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7" imgW="1790640" imgH="393480" progId="Equation.DSMT4">
                  <p:embed/>
                </p:oleObj>
              </mc:Choice>
              <mc:Fallback>
                <p:oleObj name="Equation" r:id="rId7" imgW="179064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3712993"/>
                        <a:ext cx="3906837" cy="8574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7"/>
          <p:cNvGraphicFramePr>
            <a:graphicFrameLocks noChangeAspect="1"/>
          </p:cNvGraphicFramePr>
          <p:nvPr/>
        </p:nvGraphicFramePr>
        <p:xfrm>
          <a:off x="1812925" y="5864225"/>
          <a:ext cx="55911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9" imgW="2463480" imgH="279360" progId="Equation.DSMT4">
                  <p:embed/>
                </p:oleObj>
              </mc:Choice>
              <mc:Fallback>
                <p:oleObj name="Equation" r:id="rId9" imgW="2463480" imgH="2793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5864225"/>
                        <a:ext cx="5591175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Rectangle 19"/>
          <p:cNvSpPr>
            <a:spLocks noChangeArrowheads="1"/>
          </p:cNvSpPr>
          <p:nvPr/>
        </p:nvSpPr>
        <p:spPr bwMode="auto">
          <a:xfrm>
            <a:off x="769938" y="5249863"/>
            <a:ext cx="174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19250" y="4572000"/>
            <a:ext cx="6223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Note: Here the bracket notation denote inner product, not reaction.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41525" y="188913"/>
            <a:ext cx="45450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Cavity Model (cont.)</a:t>
            </a:r>
          </a:p>
        </p:txBody>
      </p:sp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546100" y="990600"/>
            <a:ext cx="202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Hence, we have</a:t>
            </a:r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361950" y="2686050"/>
            <a:ext cx="3257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For the patch we then have</a:t>
            </a:r>
          </a:p>
        </p:txBody>
      </p:sp>
      <p:graphicFrame>
        <p:nvGraphicFramePr>
          <p:cNvPr id="7170" name="Object 15"/>
          <p:cNvGraphicFramePr>
            <a:graphicFrameLocks noChangeAspect="1"/>
          </p:cNvGraphicFramePr>
          <p:nvPr/>
        </p:nvGraphicFramePr>
        <p:xfrm>
          <a:off x="2527300" y="1182688"/>
          <a:ext cx="4064000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1866600" imgH="482400" progId="Equation.DSMT4">
                  <p:embed/>
                </p:oleObj>
              </mc:Choice>
              <mc:Fallback>
                <p:oleObj name="Equation" r:id="rId3" imgW="1866600" imgH="482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1182688"/>
                        <a:ext cx="4064000" cy="1042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8"/>
          <p:cNvGraphicFramePr>
            <a:graphicFrameLocks noChangeAspect="1"/>
          </p:cNvGraphicFramePr>
          <p:nvPr/>
        </p:nvGraphicFramePr>
        <p:xfrm>
          <a:off x="1747838" y="3400425"/>
          <a:ext cx="5211762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2298600" imgH="482400" progId="Equation.DSMT4">
                  <p:embed/>
                </p:oleObj>
              </mc:Choice>
              <mc:Fallback>
                <p:oleObj name="Equation" r:id="rId5" imgW="2298600" imgH="482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838" y="3400425"/>
                        <a:ext cx="5211762" cy="1089025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Rectangle 19"/>
          <p:cNvSpPr>
            <a:spLocks noChangeArrowheads="1"/>
          </p:cNvSpPr>
          <p:nvPr/>
        </p:nvSpPr>
        <p:spPr bwMode="auto">
          <a:xfrm>
            <a:off x="409575" y="4949825"/>
            <a:ext cx="555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field inside the patch cavity is then given by</a:t>
            </a:r>
          </a:p>
        </p:txBody>
      </p:sp>
      <p:graphicFrame>
        <p:nvGraphicFramePr>
          <p:cNvPr id="7172" name="Object 20"/>
          <p:cNvGraphicFramePr>
            <a:graphicFrameLocks noChangeAspect="1"/>
          </p:cNvGraphicFramePr>
          <p:nvPr/>
        </p:nvGraphicFramePr>
        <p:xfrm>
          <a:off x="2513013" y="5589588"/>
          <a:ext cx="392430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7" imgW="1637589" imgH="355446" progId="Equation.DSMT4">
                  <p:embed/>
                </p:oleObj>
              </mc:Choice>
              <mc:Fallback>
                <p:oleObj name="Equation" r:id="rId7" imgW="1637589" imgH="355446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5589588"/>
                        <a:ext cx="3924300" cy="842962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1746491-9B1E-47E8-9ABC-4E9DE613120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173" name="Object 16"/>
          <p:cNvGraphicFramePr>
            <a:graphicFrameLocks noChangeAspect="1"/>
          </p:cNvGraphicFramePr>
          <p:nvPr/>
        </p:nvGraphicFramePr>
        <p:xfrm>
          <a:off x="3570288" y="2709186"/>
          <a:ext cx="2459037" cy="42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9" imgW="1384200" imgH="241200" progId="Equation.DSMT4">
                  <p:embed/>
                </p:oleObj>
              </mc:Choice>
              <mc:Fallback>
                <p:oleObj name="Equation" r:id="rId9" imgW="1384200" imgH="241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2709186"/>
                        <a:ext cx="2459037" cy="42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3456</TotalTime>
  <Words>996</Words>
  <Application>Microsoft Office PowerPoint</Application>
  <PresentationFormat>On-screen Show (4:3)</PresentationFormat>
  <Paragraphs>300</Paragraphs>
  <Slides>52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</vt:lpstr>
      <vt:lpstr>Symbol</vt:lpstr>
      <vt:lpstr>Times New Roman</vt:lpstr>
      <vt:lpstr>Default Design</vt:lpstr>
      <vt:lpstr>Equation</vt:lpstr>
      <vt:lpstr>MathType 7.0 Equation</vt:lpstr>
      <vt:lpstr>PowerPoint Presentation</vt:lpstr>
      <vt:lpstr>Overview</vt:lpstr>
      <vt:lpstr>Cavity Model</vt:lpstr>
      <vt:lpstr>Cavity Model (cont.)</vt:lpstr>
      <vt:lpstr>Cavity Model (cont.)</vt:lpstr>
      <vt:lpstr>Eigenfunction Expansion</vt:lpstr>
      <vt:lpstr>Cavity Model (cont.)</vt:lpstr>
      <vt:lpstr>Cavity Model (cont.)</vt:lpstr>
      <vt:lpstr>Cavity Model (cont.)</vt:lpstr>
      <vt:lpstr>Cavity Model (cont.)</vt:lpstr>
      <vt:lpstr>Cavity Model (cont.)</vt:lpstr>
      <vt:lpstr>Cavity Model (cont.)</vt:lpstr>
      <vt:lpstr>Cavity Model (cont.)</vt:lpstr>
      <vt:lpstr>Cavity Model (cont.)</vt:lpstr>
      <vt:lpstr>Maxwell Current</vt:lpstr>
      <vt:lpstr>Uniform Current</vt:lpstr>
      <vt:lpstr>Uniform Model</vt:lpstr>
      <vt:lpstr>Uniform Model (cont.)</vt:lpstr>
      <vt:lpstr>Cavity Model (cont.)</vt:lpstr>
      <vt:lpstr>Probe Inductance</vt:lpstr>
      <vt:lpstr>RLC Model</vt:lpstr>
      <vt:lpstr>RLC Model (cont.)</vt:lpstr>
      <vt:lpstr>RLC Model (cont.)</vt:lpstr>
      <vt:lpstr>RLC Model (cont.)</vt:lpstr>
      <vt:lpstr>RLC Model (cont.)</vt:lpstr>
      <vt:lpstr>RLC Model (cont.)</vt:lpstr>
      <vt:lpstr>(0,0) Mode</vt:lpstr>
      <vt:lpstr>RLC Model (cont.)</vt:lpstr>
      <vt:lpstr>RLC Model (cont.)</vt:lpstr>
      <vt:lpstr>RLC Model (cont.)</vt:lpstr>
      <vt:lpstr>RLC Model (cont.)</vt:lpstr>
      <vt:lpstr>Appendix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  <vt:lpstr>Appendix (cont.)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413</cp:revision>
  <dcterms:created xsi:type="dcterms:W3CDTF">2006-06-22T19:04:50Z</dcterms:created>
  <dcterms:modified xsi:type="dcterms:W3CDTF">2019-11-14T02:07:59Z</dcterms:modified>
</cp:coreProperties>
</file>