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3" r:id="rId2"/>
    <p:sldId id="360" r:id="rId3"/>
    <p:sldId id="373" r:id="rId4"/>
    <p:sldId id="374" r:id="rId5"/>
    <p:sldId id="375" r:id="rId6"/>
    <p:sldId id="367" r:id="rId7"/>
    <p:sldId id="368" r:id="rId8"/>
    <p:sldId id="369" r:id="rId9"/>
    <p:sldId id="371" r:id="rId10"/>
    <p:sldId id="372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9900"/>
    <a:srgbClr val="0000FF"/>
    <a:srgbClr val="0066FF"/>
    <a:srgbClr val="FF3300"/>
    <a:srgbClr val="FFFF66"/>
    <a:srgbClr val="00FF00"/>
    <a:srgbClr val="3399FF"/>
    <a:srgbClr val="DDDDDD"/>
    <a:srgbClr val="FF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653" y="-67"/>
      </p:cViewPr>
      <p:guideLst>
        <p:guide orient="horz" pos="2152"/>
        <p:guide pos="28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3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3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3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3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0A40B0-F15A-4C03-9DEF-4E891F367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A87DD5-2B0A-408D-9A14-FC4DA5683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23CAE1F8-85E9-4ADD-BE9E-1B44A66DCB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A2A4BAE9-3FFD-45DE-ABC0-17910923CD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101906F-64B6-4E23-9F48-A395DC85D55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C3EF7A35-6B69-441D-836F-782522EEC1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CFB7838-CDCF-456E-9331-1489DAE384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32698F3-C65F-4783-900B-E945901F51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9AD5B02F-6C35-41CE-BC94-1D354C809F8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7942EDCF-BFA1-4266-938B-99481DC62D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6BF30FF1-500B-4474-9625-33DA6C09CD1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D9A81C14-2D01-465F-BBAD-45500EDCAF5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 dirty="0" smtClean="0"/>
          </a:p>
          <a:p>
            <a:pPr>
              <a:defRPr/>
            </a:pPr>
            <a:fld id="{435D1C9C-3E97-40D9-B682-50B2014B2A9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3495715" y="1146175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</a:t>
            </a:r>
            <a:r>
              <a:rPr lang="en-US" sz="2400" dirty="0" smtClean="0">
                <a:solidFill>
                  <a:srgbClr val="FF9900"/>
                </a:solidFill>
              </a:rPr>
              <a:t>2015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5427663" y="414655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</a:t>
            </a:r>
            <a:r>
              <a:rPr lang="en-US" sz="4000" b="0" dirty="0" smtClean="0">
                <a:solidFill>
                  <a:srgbClr val="0000FF"/>
                </a:solidFill>
              </a:rPr>
              <a:t>29</a:t>
            </a:r>
            <a:endParaRPr lang="en-US" sz="4000" b="0" dirty="0">
              <a:solidFill>
                <a:srgbClr val="0000FF"/>
              </a:solidFill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55963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2987675" y="1906588"/>
            <a:ext cx="3284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0247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300" y="3454400"/>
            <a:ext cx="3749675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432698F3-C65F-4783-900B-E945901F51F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1069525" y="1288366"/>
            <a:ext cx="64540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Note: If we </a:t>
            </a:r>
            <a:r>
              <a:rPr lang="en-US" sz="2000" b="0" dirty="0" smtClean="0">
                <a:solidFill>
                  <a:srgbClr val="0000FF"/>
                </a:solidFill>
              </a:rPr>
              <a:t>ignore </a:t>
            </a:r>
            <a:r>
              <a:rPr lang="en-US" sz="20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i="1" baseline="-25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b="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000" b="0" i="1" baseline="-250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sw</a:t>
            </a:r>
            <a:r>
              <a:rPr 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solidFill>
                  <a:srgbClr val="0000FF"/>
                </a:solidFill>
              </a:rPr>
              <a:t>(assume a lossless patch)</a:t>
            </a:r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2768062" y="2200276"/>
            <a:ext cx="677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8195" name="Object 11"/>
          <p:cNvGraphicFramePr>
            <a:graphicFrameLocks noChangeAspect="1"/>
          </p:cNvGraphicFramePr>
          <p:nvPr/>
        </p:nvGraphicFramePr>
        <p:xfrm>
          <a:off x="2729750" y="3839129"/>
          <a:ext cx="2516020" cy="524290"/>
        </p:xfrm>
        <a:graphic>
          <a:graphicData uri="http://schemas.openxmlformats.org/presentationml/2006/ole">
            <p:oleObj spid="_x0000_s8195" name="Equation" r:id="rId3" imgW="1155600" imgH="241200" progId="Equation.DSMT4">
              <p:embed/>
            </p:oleObj>
          </a:graphicData>
        </a:graphic>
      </p:graphicFrame>
      <p:graphicFrame>
        <p:nvGraphicFramePr>
          <p:cNvPr id="8196" name="Object 14"/>
          <p:cNvGraphicFramePr>
            <a:graphicFrameLocks noChangeAspect="1"/>
          </p:cNvGraphicFramePr>
          <p:nvPr/>
        </p:nvGraphicFramePr>
        <p:xfrm>
          <a:off x="6019800" y="3908425"/>
          <a:ext cx="1539875" cy="388938"/>
        </p:xfrm>
        <a:graphic>
          <a:graphicData uri="http://schemas.openxmlformats.org/presentationml/2006/ole">
            <p:oleObj spid="_x0000_s8196" name="Equation" r:id="rId4" imgW="901440" imgH="228600" progId="Equation.DSMT4">
              <p:embed/>
            </p:oleObj>
          </a:graphicData>
        </a:graphic>
      </p:graphicFrame>
      <p:sp>
        <p:nvSpPr>
          <p:cNvPr id="627727" name="Rectangle 15"/>
          <p:cNvSpPr>
            <a:spLocks noChangeArrowheads="1"/>
          </p:cNvSpPr>
          <p:nvPr/>
        </p:nvSpPr>
        <p:spPr bwMode="auto">
          <a:xfrm>
            <a:off x="1361674" y="259949"/>
            <a:ext cx="6157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822325" y="5040313"/>
            <a:ext cx="3170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If losses are present, then </a:t>
            </a:r>
          </a:p>
        </p:txBody>
      </p:sp>
      <p:graphicFrame>
        <p:nvGraphicFramePr>
          <p:cNvPr id="8197" name="Object 18"/>
          <p:cNvGraphicFramePr>
            <a:graphicFrameLocks noChangeAspect="1"/>
          </p:cNvGraphicFramePr>
          <p:nvPr/>
        </p:nvGraphicFramePr>
        <p:xfrm>
          <a:off x="3934095" y="5045128"/>
          <a:ext cx="1244299" cy="462995"/>
        </p:xfrm>
        <a:graphic>
          <a:graphicData uri="http://schemas.openxmlformats.org/presentationml/2006/ole">
            <p:oleObj spid="_x0000_s8197" name="Equation" r:id="rId5" imgW="647640" imgH="241200" progId="Equation.DSMT4">
              <p:embed/>
            </p:oleObj>
          </a:graphicData>
        </a:graphic>
      </p:graphicFrame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8199" name="Object 13"/>
          <p:cNvGraphicFramePr>
            <a:graphicFrameLocks noChangeAspect="1"/>
          </p:cNvGraphicFramePr>
          <p:nvPr/>
        </p:nvGraphicFramePr>
        <p:xfrm>
          <a:off x="3609758" y="2070285"/>
          <a:ext cx="1716087" cy="723900"/>
        </p:xfrm>
        <a:graphic>
          <a:graphicData uri="http://schemas.openxmlformats.org/presentationml/2006/ole">
            <p:oleObj spid="_x0000_s8199" name="Equation" r:id="rId6" imgW="1028520" imgH="431640" progId="Equation.DSMT4">
              <p:embed/>
            </p:oleObj>
          </a:graphicData>
        </a:graphic>
      </p:graphicFrame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581150" y="3313028"/>
            <a:ext cx="173637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And therefore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" name="Object 14"/>
          <p:cNvGraphicFramePr>
            <a:graphicFrameLocks noChangeAspect="1"/>
          </p:cNvGraphicFramePr>
          <p:nvPr/>
        </p:nvGraphicFramePr>
        <p:xfrm>
          <a:off x="5431052" y="5042601"/>
          <a:ext cx="1539875" cy="388938"/>
        </p:xfrm>
        <a:graphic>
          <a:graphicData uri="http://schemas.openxmlformats.org/presentationml/2006/ole">
            <p:oleObj spid="_x0000_s8200" name="Equation" r:id="rId7" imgW="90144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2634465" y="388837"/>
            <a:ext cx="3271837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  <a:endParaRPr lang="en-US" sz="3600" b="1" i="1" dirty="0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Text Box 144"/>
          <p:cNvSpPr txBox="1">
            <a:spLocks noChangeArrowheads="1"/>
          </p:cNvSpPr>
          <p:nvPr/>
        </p:nvSpPr>
        <p:spPr bwMode="auto">
          <a:xfrm>
            <a:off x="479425" y="1489075"/>
            <a:ext cx="80200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0" dirty="0">
                <a:solidFill>
                  <a:srgbClr val="0000FF"/>
                </a:solidFill>
              </a:rPr>
              <a:t>In this set of notes we develop a </a:t>
            </a:r>
            <a:r>
              <a:rPr lang="en-US" sz="2400" b="0" dirty="0">
                <a:solidFill>
                  <a:srgbClr val="FF3300"/>
                </a:solidFill>
              </a:rPr>
              <a:t>CAD formula for the resonant input resistance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rgbClr val="0000FF"/>
                </a:solidFill>
              </a:rPr>
              <a:t>of a rectangular patch antenna, based on the cavity model.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00250" y="284163"/>
            <a:ext cx="464343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b="1" i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b="1" i="1" baseline="-250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endParaRPr lang="en-US" sz="3600" b="1" i="1" smtClean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3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1312863" y="1782763"/>
          <a:ext cx="2522537" cy="1085850"/>
        </p:xfrm>
        <a:graphic>
          <a:graphicData uri="http://schemas.openxmlformats.org/presentationml/2006/ole">
            <p:oleObj spid="_x0000_s1026" name="Equation" r:id="rId3" imgW="1168400" imgH="508000" progId="Equation.DSMT4">
              <p:embed/>
            </p:oleObj>
          </a:graphicData>
        </a:graphic>
      </p:graphicFrame>
      <p:sp>
        <p:nvSpPr>
          <p:cNvPr id="1037" name="Rectangle 9"/>
          <p:cNvSpPr>
            <a:spLocks noChangeArrowheads="1"/>
          </p:cNvSpPr>
          <p:nvPr/>
        </p:nvSpPr>
        <p:spPr bwMode="auto">
          <a:xfrm>
            <a:off x="571500" y="1155700"/>
            <a:ext cx="53976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From Notes </a:t>
            </a:r>
            <a:r>
              <a:rPr lang="en-US" sz="2000" b="0" dirty="0" smtClean="0">
                <a:solidFill>
                  <a:srgbClr val="0000FF"/>
                </a:solidFill>
              </a:rPr>
              <a:t>28 </a:t>
            </a:r>
            <a:r>
              <a:rPr lang="en-US" sz="2000" b="0" dirty="0">
                <a:solidFill>
                  <a:srgbClr val="0000FF"/>
                </a:solidFill>
              </a:rPr>
              <a:t>we have the </a:t>
            </a:r>
            <a:r>
              <a:rPr lang="en-US" sz="2000" b="0" dirty="0" smtClean="0">
                <a:solidFill>
                  <a:srgbClr val="0000FF"/>
                </a:solidFill>
              </a:rPr>
              <a:t>following formula</a:t>
            </a:r>
            <a:r>
              <a:rPr lang="en-US" sz="2000" b="0" dirty="0">
                <a:solidFill>
                  <a:srgbClr val="0000FF"/>
                </a:solidFill>
              </a:rPr>
              <a:t>:</a:t>
            </a:r>
          </a:p>
        </p:txBody>
      </p:sp>
      <p:sp>
        <p:nvSpPr>
          <p:cNvPr id="1038" name="Rectangle 10"/>
          <p:cNvSpPr>
            <a:spLocks noChangeArrowheads="1"/>
          </p:cNvSpPr>
          <p:nvPr/>
        </p:nvSpPr>
        <p:spPr bwMode="auto">
          <a:xfrm>
            <a:off x="466725" y="3122613"/>
            <a:ext cx="4087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for the (1,0) mode we have</a:t>
            </a:r>
          </a:p>
        </p:txBody>
      </p:sp>
      <p:graphicFrame>
        <p:nvGraphicFramePr>
          <p:cNvPr id="1027" name="Object 11"/>
          <p:cNvGraphicFramePr>
            <a:graphicFrameLocks noChangeAspect="1"/>
          </p:cNvGraphicFramePr>
          <p:nvPr/>
        </p:nvGraphicFramePr>
        <p:xfrm>
          <a:off x="1431925" y="3721100"/>
          <a:ext cx="2328863" cy="1085850"/>
        </p:xfrm>
        <a:graphic>
          <a:graphicData uri="http://schemas.openxmlformats.org/presentationml/2006/ole">
            <p:oleObj spid="_x0000_s1027" name="Equation" r:id="rId4" imgW="1079280" imgH="507960" progId="Equation.DSMT4">
              <p:embed/>
            </p:oleObj>
          </a:graphicData>
        </a:graphic>
      </p:graphicFrame>
      <p:sp>
        <p:nvSpPr>
          <p:cNvPr id="1039" name="Rectangle 12"/>
          <p:cNvSpPr>
            <a:spLocks noChangeArrowheads="1"/>
          </p:cNvSpPr>
          <p:nvPr/>
        </p:nvSpPr>
        <p:spPr bwMode="auto">
          <a:xfrm>
            <a:off x="433388" y="4989513"/>
            <a:ext cx="79327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indent="-5715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Since all the other (non-resonant) modes mainly contribute to the probe reactance, and not the input resistance, we have</a:t>
            </a:r>
          </a:p>
        </p:txBody>
      </p:sp>
      <p:graphicFrame>
        <p:nvGraphicFramePr>
          <p:cNvPr id="1028" name="Object 13"/>
          <p:cNvGraphicFramePr>
            <a:graphicFrameLocks noChangeAspect="1"/>
          </p:cNvGraphicFramePr>
          <p:nvPr/>
        </p:nvGraphicFramePr>
        <p:xfrm>
          <a:off x="3799289" y="5858844"/>
          <a:ext cx="1177925" cy="488950"/>
        </p:xfrm>
        <a:graphic>
          <a:graphicData uri="http://schemas.openxmlformats.org/presentationml/2006/ole">
            <p:oleObj spid="_x0000_s1028" name="Equation" r:id="rId5" imgW="545760" imgH="228600" progId="Equation.DSMT4">
              <p:embed/>
            </p:oleObj>
          </a:graphicData>
        </a:graphic>
      </p:graphicFrame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4286250" y="1755775"/>
          <a:ext cx="3284538" cy="1198563"/>
        </p:xfrm>
        <a:graphic>
          <a:graphicData uri="http://schemas.openxmlformats.org/presentationml/2006/ole">
            <p:oleObj spid="_x0000_s1029" name="Equation" r:id="rId6" imgW="1587240" imgH="583920" progId="Equation.DSMT4">
              <p:embed/>
            </p:oleObj>
          </a:graphicData>
        </a:graphic>
      </p:graphicFrame>
      <p:graphicFrame>
        <p:nvGraphicFramePr>
          <p:cNvPr id="1030" name="Object 15"/>
          <p:cNvGraphicFramePr>
            <a:graphicFrameLocks noChangeAspect="1"/>
          </p:cNvGraphicFramePr>
          <p:nvPr/>
        </p:nvGraphicFramePr>
        <p:xfrm>
          <a:off x="4279900" y="3610775"/>
          <a:ext cx="3152775" cy="1196975"/>
        </p:xfrm>
        <a:graphic>
          <a:graphicData uri="http://schemas.openxmlformats.org/presentationml/2006/ole">
            <p:oleObj spid="_x0000_s1030" name="Equation" r:id="rId7" imgW="1523880" imgH="58392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67552" y="231073"/>
            <a:ext cx="6157913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b="1" i="1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b="1" i="1" baseline="-25000" dirty="0" err="1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r>
              <a:rPr lang="en-US" sz="3600" b="1" i="1" baseline="-25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205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1" name="Rectangle 8"/>
          <p:cNvSpPr>
            <a:spLocks noChangeArrowheads="1"/>
          </p:cNvSpPr>
          <p:nvPr/>
        </p:nvSpPr>
        <p:spPr bwMode="auto">
          <a:xfrm>
            <a:off x="571500" y="1155700"/>
            <a:ext cx="6034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For the rectangular patch we </a:t>
            </a:r>
            <a:r>
              <a:rPr lang="en-US" sz="2000" b="0" dirty="0" smtClean="0">
                <a:solidFill>
                  <a:srgbClr val="0000FF"/>
                </a:solidFill>
              </a:rPr>
              <a:t>have, from Notes 28: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374634" y="1870804"/>
          <a:ext cx="5285021" cy="806190"/>
        </p:xfrm>
        <a:graphic>
          <a:graphicData uri="http://schemas.openxmlformats.org/presentationml/2006/ole">
            <p:oleObj spid="_x0000_s2050" name="Equation" r:id="rId3" imgW="3187440" imgH="482400" progId="Equation.DSMT4">
              <p:embed/>
            </p:oleObj>
          </a:graphicData>
        </a:graphic>
      </p:graphicFrame>
      <p:grpSp>
        <p:nvGrpSpPr>
          <p:cNvPr id="2062" name="Group 11"/>
          <p:cNvGrpSpPr>
            <a:grpSpLocks/>
          </p:cNvGrpSpPr>
          <p:nvPr/>
        </p:nvGrpSpPr>
        <p:grpSpPr bwMode="auto">
          <a:xfrm>
            <a:off x="7084521" y="3230613"/>
            <a:ext cx="1452563" cy="1206500"/>
            <a:chOff x="3316" y="3040"/>
            <a:chExt cx="915" cy="760"/>
          </a:xfrm>
        </p:grpSpPr>
        <p:sp>
          <p:nvSpPr>
            <p:cNvPr id="2063" name="Line 12"/>
            <p:cNvSpPr>
              <a:spLocks noChangeShapeType="1"/>
            </p:cNvSpPr>
            <p:nvPr/>
          </p:nvSpPr>
          <p:spPr bwMode="auto">
            <a:xfrm>
              <a:off x="3640" y="3040"/>
              <a:ext cx="0" cy="760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Oval 13"/>
            <p:cNvSpPr>
              <a:spLocks noChangeArrowheads="1"/>
            </p:cNvSpPr>
            <p:nvPr/>
          </p:nvSpPr>
          <p:spPr bwMode="auto">
            <a:xfrm>
              <a:off x="3602" y="3368"/>
              <a:ext cx="64" cy="5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3" name="Object 14"/>
            <p:cNvGraphicFramePr>
              <a:graphicFrameLocks noChangeAspect="1"/>
            </p:cNvGraphicFramePr>
            <p:nvPr/>
          </p:nvGraphicFramePr>
          <p:xfrm>
            <a:off x="3785" y="3321"/>
            <a:ext cx="446" cy="217"/>
          </p:xfrm>
          <a:graphic>
            <a:graphicData uri="http://schemas.openxmlformats.org/presentationml/2006/ole">
              <p:oleObj spid="_x0000_s2053" name="Equation" r:id="rId4" imgW="495000" imgH="241200" progId="Equation.DSMT4">
                <p:embed/>
              </p:oleObj>
            </a:graphicData>
          </a:graphic>
        </p:graphicFrame>
        <p:graphicFrame>
          <p:nvGraphicFramePr>
            <p:cNvPr id="2054" name="Object 15"/>
            <p:cNvGraphicFramePr>
              <a:graphicFrameLocks noChangeAspect="1"/>
            </p:cNvGraphicFramePr>
            <p:nvPr/>
          </p:nvGraphicFramePr>
          <p:xfrm>
            <a:off x="3316" y="3079"/>
            <a:ext cx="242" cy="267"/>
          </p:xfrm>
          <a:graphic>
            <a:graphicData uri="http://schemas.openxmlformats.org/presentationml/2006/ole">
              <p:oleObj spid="_x0000_s2054" name="Equation" r:id="rId5" imgW="215640" imgH="241200" progId="Equation.DSMT4">
                <p:embed/>
              </p:oleObj>
            </a:graphicData>
          </a:graphic>
        </p:graphicFrame>
      </p:grpSp>
      <p:graphicFrame>
        <p:nvGraphicFramePr>
          <p:cNvPr id="2052" name="Object 16"/>
          <p:cNvGraphicFramePr>
            <a:graphicFrameLocks noChangeAspect="1"/>
          </p:cNvGraphicFramePr>
          <p:nvPr/>
        </p:nvGraphicFramePr>
        <p:xfrm>
          <a:off x="836361" y="2892672"/>
          <a:ext cx="4765543" cy="808225"/>
        </p:xfrm>
        <a:graphic>
          <a:graphicData uri="http://schemas.openxmlformats.org/presentationml/2006/ole">
            <p:oleObj spid="_x0000_s2052" name="Equation" r:id="rId6" imgW="2527200" imgH="431640" progId="Equation.DSMT4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400800" y="4610501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Strip model of probe</a:t>
            </a:r>
            <a:endParaRPr lang="en-US" dirty="0"/>
          </a:p>
        </p:txBody>
      </p:sp>
      <p:graphicFrame>
        <p:nvGraphicFramePr>
          <p:cNvPr id="2055" name="Object 9"/>
          <p:cNvGraphicFramePr>
            <a:graphicFrameLocks noChangeAspect="1"/>
          </p:cNvGraphicFramePr>
          <p:nvPr/>
        </p:nvGraphicFramePr>
        <p:xfrm>
          <a:off x="1870477" y="4705718"/>
          <a:ext cx="2752725" cy="885825"/>
        </p:xfrm>
        <a:graphic>
          <a:graphicData uri="http://schemas.openxmlformats.org/presentationml/2006/ole">
            <p:oleObj spid="_x0000_s2055" name="Equation" r:id="rId7" imgW="1511280" imgH="482400" progId="Equation.DSMT4">
              <p:embed/>
            </p:oleObj>
          </a:graphicData>
        </a:graphic>
      </p:graphicFrame>
      <p:graphicFrame>
        <p:nvGraphicFramePr>
          <p:cNvPr id="2056" name="Object 16"/>
          <p:cNvGraphicFramePr>
            <a:graphicFrameLocks noChangeAspect="1"/>
          </p:cNvGraphicFramePr>
          <p:nvPr/>
        </p:nvGraphicFramePr>
        <p:xfrm>
          <a:off x="1468037" y="5754704"/>
          <a:ext cx="3565976" cy="841576"/>
        </p:xfrm>
        <a:graphic>
          <a:graphicData uri="http://schemas.openxmlformats.org/presentationml/2006/ole">
            <p:oleObj spid="_x0000_s2056" name="Equation" r:id="rId8" imgW="1815840" imgH="431640" progId="Equation.DSMT4">
              <p:embed/>
            </p:oleObj>
          </a:graphicData>
        </a:graphic>
      </p:graphicFrame>
      <p:sp>
        <p:nvSpPr>
          <p:cNvPr id="20" name="Down Arrow 19"/>
          <p:cNvSpPr/>
          <p:nvPr/>
        </p:nvSpPr>
        <p:spPr bwMode="auto">
          <a:xfrm>
            <a:off x="3118585" y="4061861"/>
            <a:ext cx="317634" cy="481263"/>
          </a:xfrm>
          <a:prstGeom prst="downArrow">
            <a:avLst/>
          </a:prstGeom>
          <a:solidFill>
            <a:srgbClr val="66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2271461" y="1771050"/>
          <a:ext cx="3373271" cy="3952055"/>
        </p:xfrm>
        <a:graphic>
          <a:graphicData uri="http://schemas.openxmlformats.org/presentationml/2006/ole">
            <p:oleObj spid="_x0000_s3074" name="Equation" r:id="rId3" imgW="1688760" imgH="1981080" progId="Equation.DSMT4">
              <p:embed/>
            </p:oleObj>
          </a:graphicData>
        </a:graphic>
      </p:graphicFrame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571500" y="1155700"/>
            <a:ext cx="2024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Hence, we have</a:t>
            </a:r>
          </a:p>
        </p:txBody>
      </p:sp>
      <p:sp>
        <p:nvSpPr>
          <p:cNvPr id="630793" name="Rectangle 9"/>
          <p:cNvSpPr>
            <a:spLocks noChangeArrowheads="1"/>
          </p:cNvSpPr>
          <p:nvPr/>
        </p:nvSpPr>
        <p:spPr bwMode="auto">
          <a:xfrm>
            <a:off x="1400175" y="211823"/>
            <a:ext cx="6157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2085992" y="2542174"/>
          <a:ext cx="4468813" cy="994856"/>
        </p:xfrm>
        <a:graphic>
          <a:graphicData uri="http://schemas.openxmlformats.org/presentationml/2006/ole">
            <p:oleObj spid="_x0000_s4098" name="Equation" r:id="rId3" imgW="2298600" imgH="507960" progId="Equation.DSMT4">
              <p:embed/>
            </p:oleObj>
          </a:graphicData>
        </a:graphic>
      </p:graphicFrame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687003" y="2262901"/>
            <a:ext cx="1749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We then have</a:t>
            </a:r>
          </a:p>
        </p:txBody>
      </p:sp>
      <p:sp>
        <p:nvSpPr>
          <p:cNvPr id="4108" name="Rectangle 10"/>
          <p:cNvSpPr>
            <a:spLocks noChangeArrowheads="1"/>
          </p:cNvSpPr>
          <p:nvPr/>
        </p:nvSpPr>
        <p:spPr bwMode="auto">
          <a:xfrm>
            <a:off x="2444634" y="3688009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4099" name="Object 11"/>
          <p:cNvGraphicFramePr>
            <a:graphicFrameLocks noChangeAspect="1"/>
          </p:cNvGraphicFramePr>
          <p:nvPr/>
        </p:nvGraphicFramePr>
        <p:xfrm>
          <a:off x="2850231" y="4089028"/>
          <a:ext cx="2940050" cy="1020763"/>
        </p:xfrm>
        <a:graphic>
          <a:graphicData uri="http://schemas.openxmlformats.org/presentationml/2006/ole">
            <p:oleObj spid="_x0000_s4099" name="Equation" r:id="rId4" imgW="1396800" imgH="482400" progId="Equation.DSMT4">
              <p:embed/>
            </p:oleObj>
          </a:graphicData>
        </a:graphic>
      </p:graphicFrame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2274703" y="5251229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4100" name="Object 14"/>
          <p:cNvGraphicFramePr>
            <a:graphicFrameLocks noChangeAspect="1"/>
          </p:cNvGraphicFramePr>
          <p:nvPr/>
        </p:nvGraphicFramePr>
        <p:xfrm>
          <a:off x="2587825" y="5619066"/>
          <a:ext cx="3551238" cy="987425"/>
        </p:xfrm>
        <a:graphic>
          <a:graphicData uri="http://schemas.openxmlformats.org/presentationml/2006/ole">
            <p:oleObj spid="_x0000_s4100" name="Equation" r:id="rId5" imgW="1752480" imgH="482400" progId="Equation.DSMT4">
              <p:embed/>
            </p:oleObj>
          </a:graphicData>
        </a:graphic>
      </p:graphicFrame>
      <p:sp>
        <p:nvSpPr>
          <p:cNvPr id="622607" name="Rectangle 15"/>
          <p:cNvSpPr>
            <a:spLocks noChangeArrowheads="1"/>
          </p:cNvSpPr>
          <p:nvPr/>
        </p:nvSpPr>
        <p:spPr bwMode="auto">
          <a:xfrm>
            <a:off x="1400175" y="163630"/>
            <a:ext cx="6157913" cy="607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4111" name="TextBox 13"/>
          <p:cNvSpPr txBox="1">
            <a:spLocks noChangeArrowheads="1"/>
          </p:cNvSpPr>
          <p:nvPr/>
        </p:nvSpPr>
        <p:spPr bwMode="auto">
          <a:xfrm>
            <a:off x="6583229" y="1208318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Note:</a:t>
            </a:r>
          </a:p>
        </p:txBody>
      </p:sp>
      <p:graphicFrame>
        <p:nvGraphicFramePr>
          <p:cNvPr id="4101" name="Object 11"/>
          <p:cNvGraphicFramePr>
            <a:graphicFrameLocks noChangeAspect="1"/>
          </p:cNvGraphicFramePr>
          <p:nvPr/>
        </p:nvGraphicFramePr>
        <p:xfrm>
          <a:off x="6422709" y="1619292"/>
          <a:ext cx="1084998" cy="422163"/>
        </p:xfrm>
        <a:graphic>
          <a:graphicData uri="http://schemas.openxmlformats.org/presentationml/2006/ole">
            <p:oleObj spid="_x0000_s4101" name="Equation" r:id="rId6" imgW="622080" imgH="241200" progId="Equation.DSMT4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2991220" y="977901"/>
          <a:ext cx="2328863" cy="1085850"/>
        </p:xfrm>
        <a:graphic>
          <a:graphicData uri="http://schemas.openxmlformats.org/presentationml/2006/ole">
            <p:oleObj spid="_x0000_s4102" name="Equation" r:id="rId7" imgW="1079280" imgH="507960" progId="Equation.DSMT4">
              <p:embed/>
            </p:oleObj>
          </a:graphicData>
        </a:graphic>
      </p:graphicFrame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801928" y="1289145"/>
            <a:ext cx="9701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Recall:</a:t>
            </a:r>
            <a:endParaRPr lang="en-US" sz="2000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335665" y="937795"/>
            <a:ext cx="380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To put this into a nicer form, use</a:t>
            </a:r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666667" y="3819458"/>
            <a:ext cx="9445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2552936" y="3158156"/>
          <a:ext cx="3151188" cy="444500"/>
        </p:xfrm>
        <a:graphic>
          <a:graphicData uri="http://schemas.openxmlformats.org/presentationml/2006/ole">
            <p:oleObj spid="_x0000_s5122" name="Equation" r:id="rId3" imgW="1625400" imgH="228600" progId="Equation.DSMT4">
              <p:embed/>
            </p:oleObj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2368550" y="1498600"/>
          <a:ext cx="4011613" cy="1403350"/>
        </p:xfrm>
        <a:graphic>
          <a:graphicData uri="http://schemas.openxmlformats.org/presentationml/2006/ole">
            <p:oleObj spid="_x0000_s5123" name="Equation" r:id="rId4" imgW="2400120" imgH="838080" progId="Equation.DSMT4">
              <p:embed/>
            </p:oleObj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/>
        </p:nvGraphicFramePr>
        <p:xfrm>
          <a:off x="1424806" y="3799702"/>
          <a:ext cx="5871143" cy="1829288"/>
        </p:xfrm>
        <a:graphic>
          <a:graphicData uri="http://schemas.openxmlformats.org/presentationml/2006/ole">
            <p:oleObj spid="_x0000_s5124" name="Equation" r:id="rId5" imgW="3251160" imgH="1015920" progId="Equation.DSMT4">
              <p:embed/>
            </p:oleObj>
          </a:graphicData>
        </a:graphic>
      </p:graphicFrame>
      <p:sp>
        <p:nvSpPr>
          <p:cNvPr id="5133" name="Rectangle 16"/>
          <p:cNvSpPr>
            <a:spLocks noChangeArrowheads="1"/>
          </p:cNvSpPr>
          <p:nvPr/>
        </p:nvSpPr>
        <p:spPr bwMode="auto">
          <a:xfrm>
            <a:off x="1643379" y="2815089"/>
            <a:ext cx="608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and</a:t>
            </a:r>
          </a:p>
        </p:txBody>
      </p:sp>
      <p:graphicFrame>
        <p:nvGraphicFramePr>
          <p:cNvPr id="5125" name="Object 17"/>
          <p:cNvGraphicFramePr>
            <a:graphicFrameLocks noChangeAspect="1"/>
          </p:cNvGraphicFramePr>
          <p:nvPr/>
        </p:nvGraphicFramePr>
        <p:xfrm>
          <a:off x="2555875" y="5911850"/>
          <a:ext cx="4548188" cy="715963"/>
        </p:xfrm>
        <a:graphic>
          <a:graphicData uri="http://schemas.openxmlformats.org/presentationml/2006/ole">
            <p:oleObj spid="_x0000_s5125" name="Equation" r:id="rId6" imgW="3047760" imgH="482400" progId="Equation.DSMT4">
              <p:embed/>
            </p:oleObj>
          </a:graphicData>
        </a:graphic>
      </p:graphicFrame>
      <p:sp>
        <p:nvSpPr>
          <p:cNvPr id="5134" name="Rectangle 18"/>
          <p:cNvSpPr>
            <a:spLocks noChangeArrowheads="1"/>
          </p:cNvSpPr>
          <p:nvPr/>
        </p:nvSpPr>
        <p:spPr bwMode="auto">
          <a:xfrm>
            <a:off x="1390132" y="5600383"/>
            <a:ext cx="1255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Next, use</a:t>
            </a:r>
          </a:p>
        </p:txBody>
      </p:sp>
      <p:sp>
        <p:nvSpPr>
          <p:cNvPr id="623635" name="Rectangle 19"/>
          <p:cNvSpPr>
            <a:spLocks noChangeArrowheads="1"/>
          </p:cNvSpPr>
          <p:nvPr/>
        </p:nvSpPr>
        <p:spPr bwMode="auto">
          <a:xfrm>
            <a:off x="1400175" y="298450"/>
            <a:ext cx="615791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i="1" baseline="-250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 </a:t>
            </a: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1558157" y="1240206"/>
            <a:ext cx="944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1928446" y="2842478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or</a:t>
            </a:r>
          </a:p>
        </p:txBody>
      </p:sp>
      <p:graphicFrame>
        <p:nvGraphicFramePr>
          <p:cNvPr id="6146" name="Object 12"/>
          <p:cNvGraphicFramePr>
            <a:graphicFrameLocks noChangeAspect="1"/>
          </p:cNvGraphicFramePr>
          <p:nvPr/>
        </p:nvGraphicFramePr>
        <p:xfrm>
          <a:off x="2638726" y="1686526"/>
          <a:ext cx="3473316" cy="999473"/>
        </p:xfrm>
        <a:graphic>
          <a:graphicData uri="http://schemas.openxmlformats.org/presentationml/2006/ole">
            <p:oleObj spid="_x0000_s6146" name="Equation" r:id="rId3" imgW="1688760" imgH="482400" progId="Equation.DSMT4">
              <p:embed/>
            </p:oleObj>
          </a:graphicData>
        </a:graphic>
      </p:graphicFrame>
      <p:graphicFrame>
        <p:nvGraphicFramePr>
          <p:cNvPr id="6147" name="Object 13"/>
          <p:cNvGraphicFramePr>
            <a:graphicFrameLocks noChangeAspect="1"/>
          </p:cNvGraphicFramePr>
          <p:nvPr/>
        </p:nvGraphicFramePr>
        <p:xfrm>
          <a:off x="2320607" y="3524016"/>
          <a:ext cx="4264308" cy="1115361"/>
        </p:xfrm>
        <a:graphic>
          <a:graphicData uri="http://schemas.openxmlformats.org/presentationml/2006/ole">
            <p:oleObj spid="_x0000_s6147" name="Equation" r:id="rId4" imgW="1854000" imgH="482400" progId="Equation.DSMT4">
              <p:embed/>
            </p:oleObj>
          </a:graphicData>
        </a:graphic>
      </p:graphicFrame>
      <p:sp>
        <p:nvSpPr>
          <p:cNvPr id="6156" name="Rectangle 14"/>
          <p:cNvSpPr>
            <a:spLocks noChangeArrowheads="1"/>
          </p:cNvSpPr>
          <p:nvPr/>
        </p:nvSpPr>
        <p:spPr bwMode="auto">
          <a:xfrm>
            <a:off x="2001604" y="5179311"/>
            <a:ext cx="876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where</a:t>
            </a:r>
          </a:p>
        </p:txBody>
      </p:sp>
      <p:graphicFrame>
        <p:nvGraphicFramePr>
          <p:cNvPr id="6148" name="Object 15"/>
          <p:cNvGraphicFramePr>
            <a:graphicFrameLocks noChangeAspect="1"/>
          </p:cNvGraphicFramePr>
          <p:nvPr/>
        </p:nvGraphicFramePr>
        <p:xfrm>
          <a:off x="2856733" y="5745677"/>
          <a:ext cx="3236060" cy="868801"/>
        </p:xfrm>
        <a:graphic>
          <a:graphicData uri="http://schemas.openxmlformats.org/presentationml/2006/ole">
            <p:oleObj spid="_x0000_s6148" name="Equation" r:id="rId5" imgW="1663700" imgH="444500" progId="Equation.3">
              <p:embed/>
            </p:oleObj>
          </a:graphicData>
        </a:graphic>
      </p:graphicFrame>
      <p:sp>
        <p:nvSpPr>
          <p:cNvPr id="624656" name="Rectangle 16"/>
          <p:cNvSpPr>
            <a:spLocks noChangeArrowheads="1"/>
          </p:cNvSpPr>
          <p:nvPr/>
        </p:nvSpPr>
        <p:spPr bwMode="auto">
          <a:xfrm>
            <a:off x="1486802" y="154005"/>
            <a:ext cx="6157913" cy="55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7170" name="Object 13"/>
          <p:cNvGraphicFramePr>
            <a:graphicFrameLocks noChangeAspect="1"/>
          </p:cNvGraphicFramePr>
          <p:nvPr/>
        </p:nvGraphicFramePr>
        <p:xfrm>
          <a:off x="2467661" y="1607418"/>
          <a:ext cx="3729903" cy="4740977"/>
        </p:xfrm>
        <a:graphic>
          <a:graphicData uri="http://schemas.openxmlformats.org/presentationml/2006/ole">
            <p:oleObj spid="_x0000_s7170" name="Equation" r:id="rId3" imgW="2044440" imgH="2590560" progId="Equation.DSMT4">
              <p:embed/>
            </p:oleObj>
          </a:graphicData>
        </a:graphic>
      </p:graphicFrame>
      <p:sp>
        <p:nvSpPr>
          <p:cNvPr id="7176" name="Rectangle 14"/>
          <p:cNvSpPr>
            <a:spLocks noChangeArrowheads="1"/>
          </p:cNvSpPr>
          <p:nvPr/>
        </p:nvSpPr>
        <p:spPr bwMode="auto">
          <a:xfrm>
            <a:off x="976663" y="1039395"/>
            <a:ext cx="36840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dirty="0" smtClean="0">
                <a:solidFill>
                  <a:srgbClr val="0000FF"/>
                </a:solidFill>
              </a:rPr>
              <a:t>CAD formulas for the Q terms: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sp>
        <p:nvSpPr>
          <p:cNvPr id="626703" name="Rectangle 15"/>
          <p:cNvSpPr>
            <a:spLocks noChangeArrowheads="1"/>
          </p:cNvSpPr>
          <p:nvPr/>
        </p:nvSpPr>
        <p:spPr bwMode="auto">
          <a:xfrm>
            <a:off x="1400175" y="182880"/>
            <a:ext cx="6157913" cy="58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CAD Formula for </a:t>
            </a:r>
            <a:r>
              <a:rPr lang="en-US" sz="3600" i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R</a:t>
            </a:r>
            <a:r>
              <a:rPr lang="en-US" sz="3600" i="1" baseline="-25000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in</a:t>
            </a:r>
            <a:r>
              <a:rPr lang="en-US" sz="3600" i="1" baseline="-25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(cont.)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fld id="{0308E7E3-B560-4549-916E-26083C71281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2983</TotalTime>
  <Words>227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Default Design</vt:lpstr>
      <vt:lpstr>Equation</vt:lpstr>
      <vt:lpstr>MathType 6.0 Equation</vt:lpstr>
      <vt:lpstr>Slide 1</vt:lpstr>
      <vt:lpstr>Overview</vt:lpstr>
      <vt:lpstr>CAD Formula for Rin</vt:lpstr>
      <vt:lpstr>CAD Formula for Rin (cont.)</vt:lpstr>
      <vt:lpstr>Slide 5</vt:lpstr>
      <vt:lpstr>Slide 6</vt:lpstr>
      <vt:lpstr>Slide 7</vt:lpstr>
      <vt:lpstr>Slide 8</vt:lpstr>
      <vt:lpstr>Slide 9</vt:lpstr>
      <vt:lpstr>Slide 10</vt:lpstr>
    </vt:vector>
  </TitlesOfParts>
  <Company>University of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Reviewer</cp:lastModifiedBy>
  <cp:revision>290</cp:revision>
  <dcterms:created xsi:type="dcterms:W3CDTF">2006-06-22T19:04:50Z</dcterms:created>
  <dcterms:modified xsi:type="dcterms:W3CDTF">2015-04-09T12:31:53Z</dcterms:modified>
</cp:coreProperties>
</file>