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3" r:id="rId2"/>
    <p:sldId id="360" r:id="rId3"/>
    <p:sldId id="412" r:id="rId4"/>
    <p:sldId id="413" r:id="rId5"/>
    <p:sldId id="405" r:id="rId6"/>
    <p:sldId id="406" r:id="rId7"/>
    <p:sldId id="414" r:id="rId8"/>
    <p:sldId id="407" r:id="rId9"/>
    <p:sldId id="408" r:id="rId10"/>
    <p:sldId id="409" r:id="rId11"/>
    <p:sldId id="410" r:id="rId12"/>
    <p:sldId id="415" r:id="rId13"/>
    <p:sldId id="417" r:id="rId14"/>
    <p:sldId id="411" r:id="rId15"/>
    <p:sldId id="418" r:id="rId16"/>
    <p:sldId id="419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FF66"/>
    <a:srgbClr val="0000FF"/>
    <a:srgbClr val="FF66CC"/>
    <a:srgbClr val="FF3300"/>
    <a:srgbClr val="00FF00"/>
    <a:srgbClr val="0066FF"/>
    <a:srgbClr val="3399FF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94" autoAdjust="0"/>
    <p:restoredTop sz="94660"/>
  </p:normalViewPr>
  <p:slideViewPr>
    <p:cSldViewPr snapToGrid="0">
      <p:cViewPr>
        <p:scale>
          <a:sx n="80" d="100"/>
          <a:sy n="80" d="100"/>
        </p:scale>
        <p:origin x="-629" y="-34"/>
      </p:cViewPr>
      <p:guideLst>
        <p:guide orient="horz" pos="2152"/>
        <p:guide pos="28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3" Type="http://schemas.openxmlformats.org/officeDocument/2006/relationships/slide" Target="slides/slide7.xml"/><Relationship Id="rId7" Type="http://schemas.openxmlformats.org/officeDocument/2006/relationships/slide" Target="slides/slide11.xml"/><Relationship Id="rId12" Type="http://schemas.openxmlformats.org/officeDocument/2006/relationships/slide" Target="slides/slide16.xml"/><Relationship Id="rId2" Type="http://schemas.openxmlformats.org/officeDocument/2006/relationships/slide" Target="slides/slide6.xml"/><Relationship Id="rId1" Type="http://schemas.openxmlformats.org/officeDocument/2006/relationships/slide" Target="slides/slide1.xml"/><Relationship Id="rId6" Type="http://schemas.openxmlformats.org/officeDocument/2006/relationships/slide" Target="slides/slide10.xml"/><Relationship Id="rId11" Type="http://schemas.openxmlformats.org/officeDocument/2006/relationships/slide" Target="slides/slide15.xml"/><Relationship Id="rId5" Type="http://schemas.openxmlformats.org/officeDocument/2006/relationships/slide" Target="slides/slide9.xml"/><Relationship Id="rId10" Type="http://schemas.openxmlformats.org/officeDocument/2006/relationships/slide" Target="slides/slide14.xml"/><Relationship Id="rId4" Type="http://schemas.openxmlformats.org/officeDocument/2006/relationships/slide" Target="slides/slide8.xml"/><Relationship Id="rId9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4.wmf"/><Relationship Id="rId1" Type="http://schemas.openxmlformats.org/officeDocument/2006/relationships/image" Target="../media/image33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0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0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515AB358-E7A7-48EE-8A59-043F6AF91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7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7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7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5F6C100A-1C3A-4062-811B-CFDC4C3F6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52BB01E5-1A69-4B22-B65C-72D8BCCD1D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95FA6CA5-69A3-43E3-9E9B-67157B47F6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3120AF6-6836-4F52-A5E6-FA165C8644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43CE7D0-0DDF-4D17-BDCD-98A3BCCDFB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9709BDC7-77E0-4FA2-9CEF-536E5CAE2A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A47031CA-A481-48E3-BC8B-10FDD7C5C0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A227DDC-E0C4-4C27-A2D5-6CC9EF6CA9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0353886-5E9E-4261-9612-6AFC033957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642A2F4-6F4D-4140-9406-998957A6F4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A2D6695-B3A1-4BF1-979F-1CE74C260E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447B504-3F79-46DC-9B9C-B7B194D01A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3495715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</a:t>
            </a:r>
            <a:r>
              <a:rPr lang="en-US" sz="4000" b="0" dirty="0" smtClean="0">
                <a:solidFill>
                  <a:srgbClr val="0000FF"/>
                </a:solidFill>
              </a:rPr>
              <a:t>30</a:t>
            </a:r>
            <a:endParaRPr lang="en-US" sz="4000" b="0" dirty="0">
              <a:solidFill>
                <a:srgbClr val="0000FF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6391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300" y="3454400"/>
            <a:ext cx="3749675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A47031CA-A481-48E3-BC8B-10FDD7C5C0C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152400" y="1058863"/>
            <a:ext cx="883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For the second equation, we have (substituting in </a:t>
            </a:r>
            <a:r>
              <a:rPr lang="en-US" sz="2000" b="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0">
                <a:solidFill>
                  <a:srgbClr val="0000FF"/>
                </a:solidFill>
              </a:rPr>
              <a:t> from the first equation) </a:t>
            </a:r>
          </a:p>
        </p:txBody>
      </p:sp>
      <p:graphicFrame>
        <p:nvGraphicFramePr>
          <p:cNvPr id="8194" name="Object 11"/>
          <p:cNvGraphicFramePr>
            <a:graphicFrameLocks noChangeAspect="1"/>
          </p:cNvGraphicFramePr>
          <p:nvPr/>
        </p:nvGraphicFramePr>
        <p:xfrm>
          <a:off x="190500" y="2098675"/>
          <a:ext cx="8743950" cy="2692400"/>
        </p:xfrm>
        <a:graphic>
          <a:graphicData uri="http://schemas.openxmlformats.org/presentationml/2006/ole">
            <p:oleObj spid="_x0000_s8194" name="Equation" r:id="rId3" imgW="4940280" imgH="1523880" progId="Equation.DSMT4">
              <p:embed/>
            </p:oleObj>
          </a:graphicData>
        </a:graphic>
      </p:graphicFrame>
      <p:sp>
        <p:nvSpPr>
          <p:cNvPr id="628748" name="Rectangle 12"/>
          <p:cNvSpPr>
            <a:spLocks noChangeArrowheads="1"/>
          </p:cNvSpPr>
          <p:nvPr/>
        </p:nvSpPr>
        <p:spPr bwMode="auto">
          <a:xfrm>
            <a:off x="1524000" y="249238"/>
            <a:ext cx="5956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490538" y="1290638"/>
            <a:ext cx="919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9218" name="Object 9"/>
          <p:cNvGraphicFramePr>
            <a:graphicFrameLocks noChangeAspect="1"/>
          </p:cNvGraphicFramePr>
          <p:nvPr/>
        </p:nvGraphicFramePr>
        <p:xfrm>
          <a:off x="895350" y="2216150"/>
          <a:ext cx="7058025" cy="1508125"/>
        </p:xfrm>
        <a:graphic>
          <a:graphicData uri="http://schemas.openxmlformats.org/presentationml/2006/ole">
            <p:oleObj spid="_x0000_s9218" name="Equation" r:id="rId3" imgW="3682800" imgH="787320" progId="Equation.DSMT4">
              <p:embed/>
            </p:oleObj>
          </a:graphicData>
        </a:graphic>
      </p:graphicFrame>
      <p:sp>
        <p:nvSpPr>
          <p:cNvPr id="629771" name="Rectangle 11"/>
          <p:cNvSpPr>
            <a:spLocks noChangeArrowheads="1"/>
          </p:cNvSpPr>
          <p:nvPr/>
        </p:nvSpPr>
        <p:spPr bwMode="auto">
          <a:xfrm>
            <a:off x="1371600" y="296863"/>
            <a:ext cx="5956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373063" y="1284288"/>
            <a:ext cx="7126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now calculate the input impedance, using complex power.</a:t>
            </a:r>
          </a:p>
        </p:txBody>
      </p:sp>
      <p:graphicFrame>
        <p:nvGraphicFramePr>
          <p:cNvPr id="10242" name="Object 9"/>
          <p:cNvGraphicFramePr>
            <a:graphicFrameLocks noChangeAspect="1"/>
          </p:cNvGraphicFramePr>
          <p:nvPr/>
        </p:nvGraphicFramePr>
        <p:xfrm>
          <a:off x="900113" y="1889125"/>
          <a:ext cx="7143750" cy="2378075"/>
        </p:xfrm>
        <a:graphic>
          <a:graphicData uri="http://schemas.openxmlformats.org/presentationml/2006/ole">
            <p:oleObj spid="_x0000_s10242" name="Equation" r:id="rId3" imgW="3593880" imgH="1193760" progId="Equation.DSMT4">
              <p:embed/>
            </p:oleObj>
          </a:graphicData>
        </a:graphic>
      </p:graphicFrame>
      <p:graphicFrame>
        <p:nvGraphicFramePr>
          <p:cNvPr id="10243" name="Object 10"/>
          <p:cNvGraphicFramePr>
            <a:graphicFrameLocks noChangeAspect="1"/>
          </p:cNvGraphicFramePr>
          <p:nvPr/>
        </p:nvGraphicFramePr>
        <p:xfrm>
          <a:off x="2151063" y="5473700"/>
          <a:ext cx="4694237" cy="957263"/>
        </p:xfrm>
        <a:graphic>
          <a:graphicData uri="http://schemas.openxmlformats.org/presentationml/2006/ole">
            <p:oleObj spid="_x0000_s10243" name="Equation" r:id="rId4" imgW="2387520" imgH="482400" progId="Equation.DSMT4">
              <p:embed/>
            </p:oleObj>
          </a:graphicData>
        </a:graphic>
      </p:graphicFrame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2019300" y="4960938"/>
            <a:ext cx="44823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Next, </a:t>
            </a:r>
            <a:r>
              <a:rPr lang="en-US" sz="2000" b="0" dirty="0" smtClean="0">
                <a:solidFill>
                  <a:srgbClr val="0000FF"/>
                </a:solidFill>
              </a:rPr>
              <a:t>use (from the region 1 solution)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634892" name="Rectangle 12"/>
          <p:cNvSpPr>
            <a:spLocks noChangeArrowheads="1"/>
          </p:cNvSpPr>
          <p:nvPr/>
        </p:nvSpPr>
        <p:spPr bwMode="auto">
          <a:xfrm>
            <a:off x="1428750" y="239713"/>
            <a:ext cx="5956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363538" y="1277938"/>
            <a:ext cx="1935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 we have</a:t>
            </a:r>
          </a:p>
        </p:txBody>
      </p:sp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1131889" y="2106927"/>
          <a:ext cx="6278562" cy="2939735"/>
        </p:xfrm>
        <a:graphic>
          <a:graphicData uri="http://schemas.openxmlformats.org/presentationml/2006/ole">
            <p:oleObj spid="_x0000_s11266" name="Equation" r:id="rId3" imgW="3098520" imgH="1447560" progId="Equation.DSMT4">
              <p:embed/>
            </p:oleObj>
          </a:graphicData>
        </a:graphic>
      </p:graphicFrame>
      <p:sp>
        <p:nvSpPr>
          <p:cNvPr id="636941" name="Rectangle 13"/>
          <p:cNvSpPr>
            <a:spLocks noChangeArrowheads="1"/>
          </p:cNvSpPr>
          <p:nvPr/>
        </p:nvSpPr>
        <p:spPr bwMode="auto">
          <a:xfrm>
            <a:off x="1371600" y="296863"/>
            <a:ext cx="5956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11"/>
          <p:cNvSpPr>
            <a:spLocks noChangeArrowheads="1"/>
          </p:cNvSpPr>
          <p:nvPr/>
        </p:nvSpPr>
        <p:spPr bwMode="auto">
          <a:xfrm>
            <a:off x="725488" y="4238625"/>
            <a:ext cx="20233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Hence, we have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12290" name="Object 12"/>
          <p:cNvGraphicFramePr>
            <a:graphicFrameLocks noChangeAspect="1"/>
          </p:cNvGraphicFramePr>
          <p:nvPr/>
        </p:nvGraphicFramePr>
        <p:xfrm>
          <a:off x="1100138" y="4865688"/>
          <a:ext cx="6870700" cy="996950"/>
        </p:xfrm>
        <a:graphic>
          <a:graphicData uri="http://schemas.openxmlformats.org/presentationml/2006/ole">
            <p:oleObj spid="_x0000_s12290" name="Equation" r:id="rId3" imgW="3352680" imgH="482400" progId="Equation.DSMT4">
              <p:embed/>
            </p:oleObj>
          </a:graphicData>
        </a:graphic>
      </p:graphicFrame>
      <p:graphicFrame>
        <p:nvGraphicFramePr>
          <p:cNvPr id="12291" name="Object 13"/>
          <p:cNvGraphicFramePr>
            <a:graphicFrameLocks noChangeAspect="1"/>
          </p:cNvGraphicFramePr>
          <p:nvPr/>
        </p:nvGraphicFramePr>
        <p:xfrm>
          <a:off x="1209675" y="2012626"/>
          <a:ext cx="5762625" cy="1289374"/>
        </p:xfrm>
        <a:graphic>
          <a:graphicData uri="http://schemas.openxmlformats.org/presentationml/2006/ole">
            <p:oleObj spid="_x0000_s12291" name="Equation" r:id="rId4" imgW="3162240" imgH="711000" progId="Equation.DSMT4">
              <p:embed/>
            </p:oleObj>
          </a:graphicData>
        </a:graphic>
      </p:graphicFrame>
      <p:sp>
        <p:nvSpPr>
          <p:cNvPr id="12298" name="Rectangle 14"/>
          <p:cNvSpPr>
            <a:spLocks noChangeArrowheads="1"/>
          </p:cNvSpPr>
          <p:nvPr/>
        </p:nvSpPr>
        <p:spPr bwMode="auto">
          <a:xfrm>
            <a:off x="528638" y="1366838"/>
            <a:ext cx="121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Note that</a:t>
            </a:r>
          </a:p>
        </p:txBody>
      </p:sp>
      <p:sp>
        <p:nvSpPr>
          <p:cNvPr id="630799" name="Rectangle 15"/>
          <p:cNvSpPr>
            <a:spLocks noChangeArrowheads="1"/>
          </p:cNvSpPr>
          <p:nvPr/>
        </p:nvSpPr>
        <p:spPr bwMode="auto">
          <a:xfrm>
            <a:off x="1371600" y="296863"/>
            <a:ext cx="5956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4" name="Object 12"/>
          <p:cNvGraphicFramePr>
            <a:graphicFrameLocks noChangeAspect="1"/>
          </p:cNvGraphicFramePr>
          <p:nvPr/>
        </p:nvGraphicFramePr>
        <p:xfrm>
          <a:off x="1049338" y="1346200"/>
          <a:ext cx="6870700" cy="996950"/>
        </p:xfrm>
        <a:graphic>
          <a:graphicData uri="http://schemas.openxmlformats.org/presentationml/2006/ole">
            <p:oleObj spid="_x0000_s13314" name="Equation" r:id="rId3" imgW="3352680" imgH="482400" progId="Equation.DSMT4">
              <p:embed/>
            </p:oleObj>
          </a:graphicData>
        </a:graphic>
      </p:graphicFrame>
      <p:sp>
        <p:nvSpPr>
          <p:cNvPr id="13321" name="Rectangle 14"/>
          <p:cNvSpPr>
            <a:spLocks noChangeArrowheads="1"/>
          </p:cNvSpPr>
          <p:nvPr/>
        </p:nvSpPr>
        <p:spPr bwMode="auto">
          <a:xfrm>
            <a:off x="1074738" y="3411538"/>
            <a:ext cx="641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with</a:t>
            </a:r>
          </a:p>
        </p:txBody>
      </p:sp>
      <p:sp>
        <p:nvSpPr>
          <p:cNvPr id="630799" name="Rectangle 15"/>
          <p:cNvSpPr>
            <a:spLocks noChangeArrowheads="1"/>
          </p:cNvSpPr>
          <p:nvPr/>
        </p:nvSpPr>
        <p:spPr bwMode="auto">
          <a:xfrm>
            <a:off x="1371600" y="296863"/>
            <a:ext cx="5956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1098550" y="4070350"/>
          <a:ext cx="7058025" cy="1508125"/>
        </p:xfrm>
        <a:graphic>
          <a:graphicData uri="http://schemas.openxmlformats.org/presentationml/2006/ole">
            <p:oleObj spid="_x0000_s13315" name="Equation" r:id="rId4" imgW="3682800" imgH="78732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 bwMode="auto">
          <a:xfrm>
            <a:off x="6267450" y="3952875"/>
            <a:ext cx="2562225" cy="2657475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" name="Object 12"/>
          <p:cNvGraphicFramePr>
            <a:graphicFrameLocks noChangeAspect="1"/>
          </p:cNvGraphicFramePr>
          <p:nvPr/>
        </p:nvGraphicFramePr>
        <p:xfrm>
          <a:off x="676275" y="1211263"/>
          <a:ext cx="7812088" cy="2532062"/>
        </p:xfrm>
        <a:graphic>
          <a:graphicData uri="http://schemas.openxmlformats.org/presentationml/2006/ole">
            <p:oleObj spid="_x0000_s14338" name="Equation" r:id="rId3" imgW="3949560" imgH="1269720" progId="Equation.DSMT4">
              <p:embed/>
            </p:oleObj>
          </a:graphicData>
        </a:graphic>
      </p:graphicFrame>
      <p:sp>
        <p:nvSpPr>
          <p:cNvPr id="14346" name="Rectangle 14"/>
          <p:cNvSpPr>
            <a:spLocks noChangeArrowheads="1"/>
          </p:cNvSpPr>
          <p:nvPr/>
        </p:nvSpPr>
        <p:spPr bwMode="auto">
          <a:xfrm>
            <a:off x="430213" y="4157663"/>
            <a:ext cx="884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630799" name="Rectangle 15"/>
          <p:cNvSpPr>
            <a:spLocks noChangeArrowheads="1"/>
          </p:cNvSpPr>
          <p:nvPr/>
        </p:nvSpPr>
        <p:spPr bwMode="auto">
          <a:xfrm>
            <a:off x="1530350" y="244475"/>
            <a:ext cx="5956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Final Result</a:t>
            </a: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669925" y="4868863"/>
          <a:ext cx="2770188" cy="1189037"/>
        </p:xfrm>
        <a:graphic>
          <a:graphicData uri="http://schemas.openxmlformats.org/presentationml/2006/ole">
            <p:oleObj spid="_x0000_s14339" name="Equation" r:id="rId4" imgW="1396800" imgH="596880" progId="Equation.DSMT4">
              <p:embed/>
            </p:oleObj>
          </a:graphicData>
        </a:graphic>
      </p:graphicFrame>
      <p:graphicFrame>
        <p:nvGraphicFramePr>
          <p:cNvPr id="14340" name="Object 5"/>
          <p:cNvGraphicFramePr>
            <a:graphicFrameLocks noChangeAspect="1"/>
          </p:cNvGraphicFramePr>
          <p:nvPr/>
        </p:nvGraphicFramePr>
        <p:xfrm>
          <a:off x="3984625" y="5195888"/>
          <a:ext cx="1684338" cy="574675"/>
        </p:xfrm>
        <a:graphic>
          <a:graphicData uri="http://schemas.openxmlformats.org/presentationml/2006/ole">
            <p:oleObj spid="_x0000_s14340" name="Equation" r:id="rId5" imgW="749160" imgH="25380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14341" name="Object 21"/>
          <p:cNvGraphicFramePr>
            <a:graphicFrameLocks noChangeAspect="1"/>
          </p:cNvGraphicFramePr>
          <p:nvPr/>
        </p:nvGraphicFramePr>
        <p:xfrm>
          <a:off x="6775450" y="4222750"/>
          <a:ext cx="1416050" cy="539750"/>
        </p:xfrm>
        <a:graphic>
          <a:graphicData uri="http://schemas.openxmlformats.org/presentationml/2006/ole">
            <p:oleObj spid="_x0000_s14341" name="Equation" r:id="rId6" imgW="774360" imgH="291960" progId="Equation.DSMT4">
              <p:embed/>
            </p:oleObj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6492875" y="4954588"/>
          <a:ext cx="2020888" cy="515937"/>
        </p:xfrm>
        <a:graphic>
          <a:graphicData uri="http://schemas.openxmlformats.org/presentationml/2006/ole">
            <p:oleObj spid="_x0000_s14342" name="Equation" r:id="rId7" imgW="1104840" imgH="279360" progId="Equation.DSMT4">
              <p:embed/>
            </p:oleObj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6997700" y="5607050"/>
          <a:ext cx="906463" cy="774700"/>
        </p:xfrm>
        <a:graphic>
          <a:graphicData uri="http://schemas.openxmlformats.org/presentationml/2006/ole">
            <p:oleObj spid="_x0000_s14343" name="Equation" r:id="rId8" imgW="49500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449513" y="409575"/>
            <a:ext cx="4002087" cy="5270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Text Box 151"/>
          <p:cNvSpPr txBox="1">
            <a:spLocks noChangeArrowheads="1"/>
          </p:cNvSpPr>
          <p:nvPr/>
        </p:nvSpPr>
        <p:spPr bwMode="auto">
          <a:xfrm>
            <a:off x="403225" y="1519238"/>
            <a:ext cx="826293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</a:rPr>
              <a:t>In this set of notes we develop the </a:t>
            </a:r>
            <a:r>
              <a:rPr lang="en-US" sz="2400" b="0" dirty="0">
                <a:solidFill>
                  <a:srgbClr val="FF0000"/>
                </a:solidFill>
              </a:rPr>
              <a:t>mode matching method </a:t>
            </a:r>
            <a:r>
              <a:rPr lang="en-US" sz="2400" b="0" dirty="0">
                <a:solidFill>
                  <a:srgbClr val="0000FF"/>
                </a:solidFill>
              </a:rPr>
              <a:t>for obtaining the input impedance in the cavity-model problem.</a:t>
            </a:r>
          </a:p>
          <a:p>
            <a:endParaRPr lang="en-US" sz="2400" b="0" dirty="0">
              <a:solidFill>
                <a:srgbClr val="0000FF"/>
              </a:solidFill>
            </a:endParaRPr>
          </a:p>
          <a:p>
            <a:r>
              <a:rPr lang="en-US" sz="2400" b="0" dirty="0">
                <a:solidFill>
                  <a:srgbClr val="0000FF"/>
                </a:solidFill>
              </a:rPr>
              <a:t>This is an alternative to the </a:t>
            </a:r>
            <a:r>
              <a:rPr lang="en-US" sz="2400" b="0" dirty="0" err="1">
                <a:solidFill>
                  <a:srgbClr val="0000FF"/>
                </a:solidFill>
              </a:rPr>
              <a:t>eigenfunction</a:t>
            </a:r>
            <a:r>
              <a:rPr lang="en-US" sz="2400" b="0" dirty="0">
                <a:solidFill>
                  <a:srgbClr val="0000FF"/>
                </a:solidFill>
              </a:rPr>
              <a:t> expansion method.</a:t>
            </a:r>
          </a:p>
          <a:p>
            <a:endParaRPr lang="en-US" sz="2400" b="0" dirty="0">
              <a:solidFill>
                <a:srgbClr val="0000FF"/>
              </a:solidFill>
            </a:endParaRPr>
          </a:p>
          <a:p>
            <a:r>
              <a:rPr lang="en-US" sz="2400" b="0" dirty="0">
                <a:solidFill>
                  <a:srgbClr val="0000FF"/>
                </a:solidFill>
              </a:rPr>
              <a:t>It is numerically </a:t>
            </a:r>
            <a:r>
              <a:rPr lang="en-US" sz="2400" b="0" dirty="0" smtClean="0">
                <a:solidFill>
                  <a:srgbClr val="0000FF"/>
                </a:solidFill>
              </a:rPr>
              <a:t>convenient, </a:t>
            </a:r>
            <a:r>
              <a:rPr lang="en-US" sz="2400" b="0" dirty="0">
                <a:solidFill>
                  <a:srgbClr val="0000FF"/>
                </a:solidFill>
              </a:rPr>
              <a:t>requiring only a single sum instead of a double sum (as in the </a:t>
            </a:r>
            <a:r>
              <a:rPr lang="en-US" sz="2400" b="0" dirty="0" err="1">
                <a:solidFill>
                  <a:srgbClr val="0000FF"/>
                </a:solidFill>
              </a:rPr>
              <a:t>eigenfunction</a:t>
            </a:r>
            <a:r>
              <a:rPr lang="en-US" sz="2400" b="0" dirty="0">
                <a:solidFill>
                  <a:srgbClr val="0000FF"/>
                </a:solidFill>
              </a:rPr>
              <a:t> expansion method).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52588" y="142876"/>
            <a:ext cx="5670550" cy="5984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Method</a:t>
            </a:r>
          </a:p>
        </p:txBody>
      </p:sp>
      <p:sp>
        <p:nvSpPr>
          <p:cNvPr id="103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21"/>
          <p:cNvGraphicFramePr>
            <a:graphicFrameLocks noChangeAspect="1"/>
          </p:cNvGraphicFramePr>
          <p:nvPr/>
        </p:nvGraphicFramePr>
        <p:xfrm>
          <a:off x="7023100" y="1193800"/>
          <a:ext cx="1416050" cy="539750"/>
        </p:xfrm>
        <a:graphic>
          <a:graphicData uri="http://schemas.openxmlformats.org/presentationml/2006/ole">
            <p:oleObj spid="_x0000_s1026" name="Equation" r:id="rId3" imgW="774360" imgH="291960" progId="Equation.DSMT4">
              <p:embed/>
            </p:oleObj>
          </a:graphicData>
        </a:graphic>
      </p:graphicFrame>
      <p:graphicFrame>
        <p:nvGraphicFramePr>
          <p:cNvPr id="1027" name="Object 27"/>
          <p:cNvGraphicFramePr>
            <a:graphicFrameLocks noChangeAspect="1"/>
          </p:cNvGraphicFramePr>
          <p:nvPr/>
        </p:nvGraphicFramePr>
        <p:xfrm>
          <a:off x="1579563" y="5613400"/>
          <a:ext cx="3446462" cy="957263"/>
        </p:xfrm>
        <a:graphic>
          <a:graphicData uri="http://schemas.openxmlformats.org/presentationml/2006/ole">
            <p:oleObj spid="_x0000_s1027" name="Equation" r:id="rId4" imgW="1752480" imgH="482400" progId="Equation.DSMT4">
              <p:embed/>
            </p:oleObj>
          </a:graphicData>
        </a:graphic>
      </p:graphicFrame>
      <p:sp>
        <p:nvSpPr>
          <p:cNvPr id="1041" name="Rectangle 30"/>
          <p:cNvSpPr>
            <a:spLocks noChangeArrowheads="1"/>
          </p:cNvSpPr>
          <p:nvPr/>
        </p:nvSpPr>
        <p:spPr bwMode="auto">
          <a:xfrm>
            <a:off x="469900" y="4040188"/>
            <a:ext cx="8102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view the cavity as a finite section of </a:t>
            </a:r>
            <a:r>
              <a:rPr lang="en-US" sz="2000" b="0" i="1" dirty="0">
                <a:solidFill>
                  <a:srgbClr val="0000FF"/>
                </a:solidFill>
              </a:rPr>
              <a:t>waveguide</a:t>
            </a:r>
            <a:r>
              <a:rPr lang="en-US" sz="2000" b="0" dirty="0">
                <a:solidFill>
                  <a:srgbClr val="0000FF"/>
                </a:solidFill>
              </a:rPr>
              <a:t>, of length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L</a:t>
            </a:r>
            <a:r>
              <a:rPr lang="en-US" sz="2000" b="0" i="1" baseline="-25000" dirty="0">
                <a:solidFill>
                  <a:srgbClr val="0000FF"/>
                </a:solidFill>
                <a:latin typeface="Times New Roman" pitchFamily="18" charset="0"/>
              </a:rPr>
              <a:t>e</a:t>
            </a:r>
            <a:r>
              <a:rPr lang="en-US" sz="2000" b="0" dirty="0">
                <a:solidFill>
                  <a:srgbClr val="0000FF"/>
                </a:solidFill>
              </a:rPr>
              <a:t>, having PMC side walls. </a:t>
            </a:r>
          </a:p>
        </p:txBody>
      </p:sp>
      <p:sp>
        <p:nvSpPr>
          <p:cNvPr id="1042" name="Rectangle 31"/>
          <p:cNvSpPr>
            <a:spLocks noChangeArrowheads="1"/>
          </p:cNvSpPr>
          <p:nvPr/>
        </p:nvSpPr>
        <p:spPr bwMode="auto">
          <a:xfrm>
            <a:off x="906463" y="5000625"/>
            <a:ext cx="44307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sz="2000" b="0" baseline="30000">
                <a:solidFill>
                  <a:srgbClr val="0000FF"/>
                </a:solidFill>
              </a:rPr>
              <a:t>th</a:t>
            </a:r>
            <a:r>
              <a:rPr lang="en-US" sz="2000" b="0">
                <a:solidFill>
                  <a:srgbClr val="0000FF"/>
                </a:solidFill>
              </a:rPr>
              <a:t> waveguide mode (TM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0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="0">
                <a:solidFill>
                  <a:srgbClr val="0000FF"/>
                </a:solidFill>
              </a:rPr>
              <a:t> mode): </a:t>
            </a:r>
          </a:p>
        </p:txBody>
      </p:sp>
      <p:graphicFrame>
        <p:nvGraphicFramePr>
          <p:cNvPr id="1028" name="Object 32"/>
          <p:cNvGraphicFramePr>
            <a:graphicFrameLocks noChangeAspect="1"/>
          </p:cNvGraphicFramePr>
          <p:nvPr/>
        </p:nvGraphicFramePr>
        <p:xfrm>
          <a:off x="5727700" y="5609234"/>
          <a:ext cx="2206625" cy="947141"/>
        </p:xfrm>
        <a:graphic>
          <a:graphicData uri="http://schemas.openxmlformats.org/presentationml/2006/ole">
            <p:oleObj spid="_x0000_s1028" name="Equation" r:id="rId5" imgW="1396800" imgH="596880" progId="Equation.DSMT4">
              <p:embed/>
            </p:oleObj>
          </a:graphicData>
        </a:graphic>
      </p:graphicFrame>
      <p:graphicFrame>
        <p:nvGraphicFramePr>
          <p:cNvPr id="1029" name="Object 35"/>
          <p:cNvGraphicFramePr>
            <a:graphicFrameLocks noChangeAspect="1"/>
          </p:cNvGraphicFramePr>
          <p:nvPr/>
        </p:nvGraphicFramePr>
        <p:xfrm>
          <a:off x="679450" y="2819400"/>
          <a:ext cx="1558712" cy="531813"/>
        </p:xfrm>
        <a:graphic>
          <a:graphicData uri="http://schemas.openxmlformats.org/presentationml/2006/ole">
            <p:oleObj spid="_x0000_s1029" name="Equation" r:id="rId6" imgW="749160" imgH="253800" progId="Equation.DSMT4">
              <p:embed/>
            </p:oleObj>
          </a:graphicData>
        </a:graphic>
      </p:graphicFrame>
      <p:sp>
        <p:nvSpPr>
          <p:cNvPr id="1044" name="Text Box 36"/>
          <p:cNvSpPr txBox="1">
            <a:spLocks noChangeArrowheads="1"/>
          </p:cNvSpPr>
          <p:nvPr/>
        </p:nvSpPr>
        <p:spPr bwMode="auto">
          <a:xfrm>
            <a:off x="288925" y="3325813"/>
            <a:ext cx="2368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(uniform strip current)</a:t>
            </a:r>
          </a:p>
        </p:txBody>
      </p:sp>
      <p:graphicFrame>
        <p:nvGraphicFramePr>
          <p:cNvPr id="1033" name="Object 21"/>
          <p:cNvGraphicFramePr>
            <a:graphicFrameLocks noChangeAspect="1"/>
          </p:cNvGraphicFramePr>
          <p:nvPr/>
        </p:nvGraphicFramePr>
        <p:xfrm>
          <a:off x="6778625" y="1963738"/>
          <a:ext cx="2020888" cy="515937"/>
        </p:xfrm>
        <a:graphic>
          <a:graphicData uri="http://schemas.openxmlformats.org/presentationml/2006/ole">
            <p:oleObj spid="_x0000_s1033" name="Equation" r:id="rId7" imgW="1104840" imgH="279360" progId="Equation.DSMT4">
              <p:embed/>
            </p:oleObj>
          </a:graphicData>
        </a:graphic>
      </p:graphicFrame>
      <p:graphicFrame>
        <p:nvGraphicFramePr>
          <p:cNvPr id="1034" name="Object 21"/>
          <p:cNvGraphicFramePr>
            <a:graphicFrameLocks noChangeAspect="1"/>
          </p:cNvGraphicFramePr>
          <p:nvPr/>
        </p:nvGraphicFramePr>
        <p:xfrm>
          <a:off x="7454900" y="2625725"/>
          <a:ext cx="906463" cy="774700"/>
        </p:xfrm>
        <a:graphic>
          <a:graphicData uri="http://schemas.openxmlformats.org/presentationml/2006/ole">
            <p:oleObj spid="_x0000_s1034" name="Equation" r:id="rId8" imgW="495000" imgH="419040" progId="Equation.DSMT4">
              <p:embed/>
            </p:oleObj>
          </a:graphicData>
        </a:graphic>
      </p:graphicFrame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2712536" y="719138"/>
            <a:ext cx="3818439" cy="3214687"/>
            <a:chOff x="2607761" y="566738"/>
            <a:chExt cx="3818439" cy="3214687"/>
          </a:xfrm>
        </p:grpSpPr>
        <p:sp>
          <p:nvSpPr>
            <p:cNvPr id="1045" name="Line 7"/>
            <p:cNvSpPr>
              <a:spLocks noChangeShapeType="1"/>
            </p:cNvSpPr>
            <p:nvPr/>
          </p:nvSpPr>
          <p:spPr bwMode="auto">
            <a:xfrm flipV="1">
              <a:off x="5457825" y="3222625"/>
              <a:ext cx="582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Rectangle 8"/>
            <p:cNvSpPr>
              <a:spLocks noChangeArrowheads="1"/>
            </p:cNvSpPr>
            <p:nvPr/>
          </p:nvSpPr>
          <p:spPr bwMode="auto">
            <a:xfrm>
              <a:off x="3186113" y="1573213"/>
              <a:ext cx="2092325" cy="1638300"/>
            </a:xfrm>
            <a:prstGeom prst="rect">
              <a:avLst/>
            </a:prstGeom>
            <a:solidFill>
              <a:srgbClr val="FF9900"/>
            </a:solidFill>
            <a:ln w="63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1047" name="Line 9"/>
            <p:cNvSpPr>
              <a:spLocks noChangeShapeType="1"/>
            </p:cNvSpPr>
            <p:nvPr/>
          </p:nvSpPr>
          <p:spPr bwMode="auto">
            <a:xfrm flipH="1" flipV="1">
              <a:off x="3205163" y="1020763"/>
              <a:ext cx="3175" cy="454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Text Box 10"/>
            <p:cNvSpPr txBox="1">
              <a:spLocks noChangeArrowheads="1"/>
            </p:cNvSpPr>
            <p:nvPr/>
          </p:nvSpPr>
          <p:spPr bwMode="auto">
            <a:xfrm>
              <a:off x="4057650" y="3324225"/>
              <a:ext cx="6127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0" i="1" dirty="0">
                  <a:latin typeface="Times New Roman" pitchFamily="18" charset="0"/>
                </a:rPr>
                <a:t>L</a:t>
              </a:r>
              <a:r>
                <a:rPr lang="en-US" sz="2400" b="0" i="1" baseline="-25000" dirty="0">
                  <a:latin typeface="Times New Roman" pitchFamily="18" charset="0"/>
                </a:rPr>
                <a:t>e</a:t>
              </a:r>
              <a:endParaRPr lang="en-US" sz="2400" b="0" i="1" dirty="0">
                <a:latin typeface="Times New Roman" pitchFamily="18" charset="0"/>
              </a:endParaRPr>
            </a:p>
          </p:txBody>
        </p:sp>
        <p:sp>
          <p:nvSpPr>
            <p:cNvPr id="1049" name="Text Box 11"/>
            <p:cNvSpPr txBox="1">
              <a:spLocks noChangeArrowheads="1"/>
            </p:cNvSpPr>
            <p:nvPr/>
          </p:nvSpPr>
          <p:spPr bwMode="auto">
            <a:xfrm>
              <a:off x="2607761" y="2132013"/>
              <a:ext cx="50424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b="0" i="1" dirty="0">
                  <a:latin typeface="Times New Roman" pitchFamily="18" charset="0"/>
                </a:rPr>
                <a:t>W</a:t>
              </a:r>
              <a:r>
                <a:rPr lang="en-US" sz="2400" b="0" i="1" baseline="-25000" dirty="0">
                  <a:latin typeface="Times New Roman" pitchFamily="18" charset="0"/>
                </a:rPr>
                <a:t>e</a:t>
              </a:r>
              <a:endParaRPr lang="en-US" sz="2400" b="0" i="1" dirty="0">
                <a:latin typeface="Times New Roman" pitchFamily="18" charset="0"/>
              </a:endParaRPr>
            </a:p>
          </p:txBody>
        </p:sp>
        <p:sp>
          <p:nvSpPr>
            <p:cNvPr id="1050" name="Text Box 12"/>
            <p:cNvSpPr txBox="1">
              <a:spLocks noChangeArrowheads="1"/>
            </p:cNvSpPr>
            <p:nvPr/>
          </p:nvSpPr>
          <p:spPr bwMode="auto">
            <a:xfrm>
              <a:off x="6129338" y="2995613"/>
              <a:ext cx="2968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051" name="Text Box 13"/>
            <p:cNvSpPr txBox="1">
              <a:spLocks noChangeArrowheads="1"/>
            </p:cNvSpPr>
            <p:nvPr/>
          </p:nvSpPr>
          <p:spPr bwMode="auto">
            <a:xfrm>
              <a:off x="3065463" y="566738"/>
              <a:ext cx="2968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052" name="Oval 14"/>
            <p:cNvSpPr>
              <a:spLocks noChangeArrowheads="1"/>
            </p:cNvSpPr>
            <p:nvPr/>
          </p:nvSpPr>
          <p:spPr bwMode="auto">
            <a:xfrm>
              <a:off x="3654425" y="2328863"/>
              <a:ext cx="109537" cy="114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30" name="Object 15"/>
            <p:cNvGraphicFramePr>
              <a:graphicFrameLocks noChangeAspect="1"/>
            </p:cNvGraphicFramePr>
            <p:nvPr/>
          </p:nvGraphicFramePr>
          <p:xfrm>
            <a:off x="3951288" y="2135188"/>
            <a:ext cx="942975" cy="458787"/>
          </p:xfrm>
          <a:graphic>
            <a:graphicData uri="http://schemas.openxmlformats.org/presentationml/2006/ole">
              <p:oleObj spid="_x0000_s1030" name="Equation" r:id="rId9" imgW="495000" imgH="241200" progId="Equation.DSMT4">
                <p:embed/>
              </p:oleObj>
            </a:graphicData>
          </a:graphic>
        </p:graphicFrame>
        <p:sp>
          <p:nvSpPr>
            <p:cNvPr id="1057" name="Rectangle 20"/>
            <p:cNvSpPr>
              <a:spLocks noChangeArrowheads="1"/>
            </p:cNvSpPr>
            <p:nvPr/>
          </p:nvSpPr>
          <p:spPr bwMode="auto">
            <a:xfrm>
              <a:off x="5410200" y="2135188"/>
              <a:ext cx="7493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rgbClr val="FF66CC"/>
                  </a:solidFill>
                </a:rPr>
                <a:t>PMC</a:t>
              </a:r>
            </a:p>
          </p:txBody>
        </p:sp>
        <p:sp>
          <p:nvSpPr>
            <p:cNvPr id="1058" name="Line 22"/>
            <p:cNvSpPr>
              <a:spLocks noChangeShapeType="1"/>
            </p:cNvSpPr>
            <p:nvPr/>
          </p:nvSpPr>
          <p:spPr bwMode="auto">
            <a:xfrm>
              <a:off x="3708400" y="1727200"/>
              <a:ext cx="0" cy="139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1" name="Object 23"/>
            <p:cNvGraphicFramePr>
              <a:graphicFrameLocks noChangeAspect="1"/>
            </p:cNvGraphicFramePr>
            <p:nvPr/>
          </p:nvGraphicFramePr>
          <p:xfrm>
            <a:off x="3251200" y="1662113"/>
            <a:ext cx="387350" cy="387350"/>
          </p:xfrm>
          <a:graphic>
            <a:graphicData uri="http://schemas.openxmlformats.org/presentationml/2006/ole">
              <p:oleObj spid="_x0000_s1031" name="Equation" r:id="rId10" imgW="203040" imgH="203040" progId="Equation.DSMT4">
                <p:embed/>
              </p:oleObj>
            </a:graphicData>
          </a:graphic>
        </p:graphicFrame>
        <p:graphicFrame>
          <p:nvGraphicFramePr>
            <p:cNvPr id="1032" name="Object 24"/>
            <p:cNvGraphicFramePr>
              <a:graphicFrameLocks noChangeAspect="1"/>
            </p:cNvGraphicFramePr>
            <p:nvPr/>
          </p:nvGraphicFramePr>
          <p:xfrm>
            <a:off x="3810000" y="1662113"/>
            <a:ext cx="436562" cy="387350"/>
          </p:xfrm>
          <a:graphic>
            <a:graphicData uri="http://schemas.openxmlformats.org/presentationml/2006/ole">
              <p:oleObj spid="_x0000_s1032" name="Equation" r:id="rId11" imgW="228600" imgH="203040" progId="Equation.DSMT4">
                <p:embed/>
              </p:oleObj>
            </a:graphicData>
          </a:graphic>
        </p:graphicFrame>
        <p:sp>
          <p:nvSpPr>
            <p:cNvPr id="1059" name="Line 33"/>
            <p:cNvSpPr>
              <a:spLocks noChangeShapeType="1"/>
            </p:cNvSpPr>
            <p:nvPr/>
          </p:nvSpPr>
          <p:spPr bwMode="auto">
            <a:xfrm>
              <a:off x="3708400" y="2146300"/>
              <a:ext cx="0" cy="520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171825" y="1552575"/>
              <a:ext cx="2114550" cy="1685925"/>
            </a:xfrm>
            <a:prstGeom prst="rect">
              <a:avLst/>
            </a:prstGeom>
            <a:noFill/>
            <a:ln w="57150" cap="flat" cmpd="sng" algn="ctr">
              <a:solidFill>
                <a:srgbClr val="FF66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04975" y="138113"/>
            <a:ext cx="56705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Method</a:t>
            </a:r>
          </a:p>
        </p:txBody>
      </p:sp>
      <p:sp>
        <p:nvSpPr>
          <p:cNvPr id="206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6350000" y="1333500"/>
          <a:ext cx="1416050" cy="539750"/>
        </p:xfrm>
        <a:graphic>
          <a:graphicData uri="http://schemas.openxmlformats.org/presentationml/2006/ole">
            <p:oleObj spid="_x0000_s2050" name="Equation" r:id="rId3" imgW="774360" imgH="291960" progId="Equation.DSMT4">
              <p:embed/>
            </p:oleObj>
          </a:graphicData>
        </a:graphic>
      </p:graphicFrame>
      <p:graphicFrame>
        <p:nvGraphicFramePr>
          <p:cNvPr id="2053" name="Object 28"/>
          <p:cNvGraphicFramePr>
            <a:graphicFrameLocks noChangeAspect="1"/>
          </p:cNvGraphicFramePr>
          <p:nvPr/>
        </p:nvGraphicFramePr>
        <p:xfrm>
          <a:off x="2270125" y="4586288"/>
          <a:ext cx="4095750" cy="957262"/>
        </p:xfrm>
        <a:graphic>
          <a:graphicData uri="http://schemas.openxmlformats.org/presentationml/2006/ole">
            <p:oleObj spid="_x0000_s2053" name="Equation" r:id="rId4" imgW="2082600" imgH="482400" progId="Equation.DSMT4">
              <p:embed/>
            </p:oleObj>
          </a:graphicData>
        </a:graphic>
      </p:graphicFrame>
      <p:graphicFrame>
        <p:nvGraphicFramePr>
          <p:cNvPr id="2054" name="Object 29"/>
          <p:cNvGraphicFramePr>
            <a:graphicFrameLocks noChangeAspect="1"/>
          </p:cNvGraphicFramePr>
          <p:nvPr/>
        </p:nvGraphicFramePr>
        <p:xfrm>
          <a:off x="2222500" y="5741988"/>
          <a:ext cx="4767263" cy="928687"/>
        </p:xfrm>
        <a:graphic>
          <a:graphicData uri="http://schemas.openxmlformats.org/presentationml/2006/ole">
            <p:oleObj spid="_x0000_s2054" name="Equation" r:id="rId5" imgW="2489040" imgH="482400" progId="Equation.DSMT4">
              <p:embed/>
            </p:oleObj>
          </a:graphicData>
        </a:graphic>
      </p:graphicFrame>
      <p:sp>
        <p:nvSpPr>
          <p:cNvPr id="2065" name="TextBox 31"/>
          <p:cNvSpPr txBox="1">
            <a:spLocks noChangeArrowheads="1"/>
          </p:cNvSpPr>
          <p:nvPr/>
        </p:nvSpPr>
        <p:spPr bwMode="auto">
          <a:xfrm>
            <a:off x="242888" y="4048125"/>
            <a:ext cx="87899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Applying </a:t>
            </a:r>
            <a:r>
              <a:rPr lang="en-US" b="0" dirty="0" err="1"/>
              <a:t>B.C.s</a:t>
            </a:r>
            <a:r>
              <a:rPr lang="en-US" b="0" dirty="0"/>
              <a:t> at the left and right walls, we have the following field representations: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2607761" y="642938"/>
            <a:ext cx="3818439" cy="3205162"/>
            <a:chOff x="2607761" y="576263"/>
            <a:chExt cx="3818439" cy="3205162"/>
          </a:xfrm>
        </p:grpSpPr>
        <p:sp>
          <p:nvSpPr>
            <p:cNvPr id="35" name="Line 7"/>
            <p:cNvSpPr>
              <a:spLocks noChangeShapeType="1"/>
            </p:cNvSpPr>
            <p:nvPr/>
          </p:nvSpPr>
          <p:spPr bwMode="auto">
            <a:xfrm flipV="1">
              <a:off x="5457825" y="3222625"/>
              <a:ext cx="582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8"/>
            <p:cNvSpPr>
              <a:spLocks noChangeArrowheads="1"/>
            </p:cNvSpPr>
            <p:nvPr/>
          </p:nvSpPr>
          <p:spPr bwMode="auto">
            <a:xfrm>
              <a:off x="3186113" y="1573213"/>
              <a:ext cx="2092325" cy="1638300"/>
            </a:xfrm>
            <a:prstGeom prst="rect">
              <a:avLst/>
            </a:prstGeom>
            <a:solidFill>
              <a:srgbClr val="FF9900"/>
            </a:solidFill>
            <a:ln w="63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 flipH="1" flipV="1">
              <a:off x="3205163" y="1020763"/>
              <a:ext cx="3175" cy="454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10"/>
            <p:cNvSpPr txBox="1">
              <a:spLocks noChangeArrowheads="1"/>
            </p:cNvSpPr>
            <p:nvPr/>
          </p:nvSpPr>
          <p:spPr bwMode="auto">
            <a:xfrm>
              <a:off x="4057650" y="3324225"/>
              <a:ext cx="6127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0" i="1" dirty="0">
                  <a:latin typeface="Times New Roman" pitchFamily="18" charset="0"/>
                </a:rPr>
                <a:t>L</a:t>
              </a:r>
              <a:r>
                <a:rPr lang="en-US" sz="2400" b="0" i="1" baseline="-25000" dirty="0">
                  <a:latin typeface="Times New Roman" pitchFamily="18" charset="0"/>
                </a:rPr>
                <a:t>e</a:t>
              </a:r>
              <a:endParaRPr lang="en-US" sz="2400" b="0" i="1" dirty="0">
                <a:latin typeface="Times New Roman" pitchFamily="18" charset="0"/>
              </a:endParaRPr>
            </a:p>
          </p:txBody>
        </p:sp>
        <p:sp>
          <p:nvSpPr>
            <p:cNvPr id="39" name="Text Box 11"/>
            <p:cNvSpPr txBox="1">
              <a:spLocks noChangeArrowheads="1"/>
            </p:cNvSpPr>
            <p:nvPr/>
          </p:nvSpPr>
          <p:spPr bwMode="auto">
            <a:xfrm>
              <a:off x="2607761" y="2132013"/>
              <a:ext cx="50424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b="0" i="1" dirty="0">
                  <a:latin typeface="Times New Roman" pitchFamily="18" charset="0"/>
                </a:rPr>
                <a:t>W</a:t>
              </a:r>
              <a:r>
                <a:rPr lang="en-US" sz="2400" b="0" i="1" baseline="-25000" dirty="0">
                  <a:latin typeface="Times New Roman" pitchFamily="18" charset="0"/>
                </a:rPr>
                <a:t>e</a:t>
              </a:r>
              <a:endParaRPr lang="en-US" sz="2400" b="0" i="1" dirty="0">
                <a:latin typeface="Times New Roman" pitchFamily="18" charset="0"/>
              </a:endParaRPr>
            </a:p>
          </p:txBody>
        </p:sp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6129338" y="2995613"/>
              <a:ext cx="2968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1" name="Text Box 13"/>
            <p:cNvSpPr txBox="1">
              <a:spLocks noChangeArrowheads="1"/>
            </p:cNvSpPr>
            <p:nvPr/>
          </p:nvSpPr>
          <p:spPr bwMode="auto">
            <a:xfrm>
              <a:off x="3065463" y="576263"/>
              <a:ext cx="29686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42" name="Oval 14"/>
            <p:cNvSpPr>
              <a:spLocks noChangeArrowheads="1"/>
            </p:cNvSpPr>
            <p:nvPr/>
          </p:nvSpPr>
          <p:spPr bwMode="auto">
            <a:xfrm>
              <a:off x="3654425" y="2328863"/>
              <a:ext cx="109537" cy="1143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3" name="Object 15"/>
            <p:cNvGraphicFramePr>
              <a:graphicFrameLocks noChangeAspect="1"/>
            </p:cNvGraphicFramePr>
            <p:nvPr/>
          </p:nvGraphicFramePr>
          <p:xfrm>
            <a:off x="3951288" y="2135188"/>
            <a:ext cx="942975" cy="458787"/>
          </p:xfrm>
          <a:graphic>
            <a:graphicData uri="http://schemas.openxmlformats.org/presentationml/2006/ole">
              <p:oleObj spid="_x0000_s2058" name="Equation" r:id="rId6" imgW="495000" imgH="241200" progId="Equation.DSMT4">
                <p:embed/>
              </p:oleObj>
            </a:graphicData>
          </a:graphic>
        </p:graphicFrame>
        <p:sp>
          <p:nvSpPr>
            <p:cNvPr id="44" name="Rectangle 20"/>
            <p:cNvSpPr>
              <a:spLocks noChangeArrowheads="1"/>
            </p:cNvSpPr>
            <p:nvPr/>
          </p:nvSpPr>
          <p:spPr bwMode="auto">
            <a:xfrm>
              <a:off x="5410200" y="2135188"/>
              <a:ext cx="7493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rgbClr val="FF66CC"/>
                  </a:solidFill>
                </a:rPr>
                <a:t>PMC</a:t>
              </a:r>
            </a:p>
          </p:txBody>
        </p:sp>
        <p:sp>
          <p:nvSpPr>
            <p:cNvPr id="45" name="Line 22"/>
            <p:cNvSpPr>
              <a:spLocks noChangeShapeType="1"/>
            </p:cNvSpPr>
            <p:nvPr/>
          </p:nvSpPr>
          <p:spPr bwMode="auto">
            <a:xfrm>
              <a:off x="3708400" y="1727200"/>
              <a:ext cx="0" cy="139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6" name="Object 23"/>
            <p:cNvGraphicFramePr>
              <a:graphicFrameLocks noChangeAspect="1"/>
            </p:cNvGraphicFramePr>
            <p:nvPr/>
          </p:nvGraphicFramePr>
          <p:xfrm>
            <a:off x="3251200" y="1662113"/>
            <a:ext cx="387350" cy="387350"/>
          </p:xfrm>
          <a:graphic>
            <a:graphicData uri="http://schemas.openxmlformats.org/presentationml/2006/ole">
              <p:oleObj spid="_x0000_s2059" name="Equation" r:id="rId7" imgW="203040" imgH="203040" progId="Equation.DSMT4">
                <p:embed/>
              </p:oleObj>
            </a:graphicData>
          </a:graphic>
        </p:graphicFrame>
        <p:graphicFrame>
          <p:nvGraphicFramePr>
            <p:cNvPr id="47" name="Object 24"/>
            <p:cNvGraphicFramePr>
              <a:graphicFrameLocks noChangeAspect="1"/>
            </p:cNvGraphicFramePr>
            <p:nvPr/>
          </p:nvGraphicFramePr>
          <p:xfrm>
            <a:off x="3810000" y="1662113"/>
            <a:ext cx="436562" cy="387350"/>
          </p:xfrm>
          <a:graphic>
            <a:graphicData uri="http://schemas.openxmlformats.org/presentationml/2006/ole">
              <p:oleObj spid="_x0000_s2060" name="Equation" r:id="rId8" imgW="228600" imgH="203040" progId="Equation.DSMT4">
                <p:embed/>
              </p:oleObj>
            </a:graphicData>
          </a:graphic>
        </p:graphicFrame>
        <p:sp>
          <p:nvSpPr>
            <p:cNvPr id="48" name="Line 33"/>
            <p:cNvSpPr>
              <a:spLocks noChangeShapeType="1"/>
            </p:cNvSpPr>
            <p:nvPr/>
          </p:nvSpPr>
          <p:spPr bwMode="auto">
            <a:xfrm>
              <a:off x="3708400" y="2146300"/>
              <a:ext cx="0" cy="520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171825" y="1552575"/>
              <a:ext cx="2114550" cy="1685925"/>
            </a:xfrm>
            <a:prstGeom prst="rect">
              <a:avLst/>
            </a:prstGeom>
            <a:noFill/>
            <a:ln w="57150" cap="flat" cmpd="sng" algn="ctr">
              <a:solidFill>
                <a:srgbClr val="FF66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685925" y="4848225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(1)</a:t>
            </a:r>
            <a:endParaRPr lang="en-US" b="0" dirty="0">
              <a:solidFill>
                <a:srgbClr val="0000FF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85925" y="5991225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(2)</a:t>
            </a:r>
            <a:endParaRPr lang="en-US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95425" y="201613"/>
            <a:ext cx="59563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(cont.)</a:t>
            </a:r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30"/>
          <p:cNvSpPr>
            <a:spLocks noChangeArrowheads="1"/>
          </p:cNvSpPr>
          <p:nvPr/>
        </p:nvSpPr>
        <p:spPr bwMode="auto">
          <a:xfrm>
            <a:off x="1090613" y="2085975"/>
            <a:ext cx="395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at</a:t>
            </a:r>
          </a:p>
        </p:txBody>
      </p:sp>
      <p:graphicFrame>
        <p:nvGraphicFramePr>
          <p:cNvPr id="3074" name="Object 31"/>
          <p:cNvGraphicFramePr>
            <a:graphicFrameLocks noChangeAspect="1"/>
          </p:cNvGraphicFramePr>
          <p:nvPr/>
        </p:nvGraphicFramePr>
        <p:xfrm>
          <a:off x="1531938" y="2005013"/>
          <a:ext cx="1079500" cy="550862"/>
        </p:xfrm>
        <a:graphic>
          <a:graphicData uri="http://schemas.openxmlformats.org/presentationml/2006/ole">
            <p:oleObj spid="_x0000_s3074" name="Equation" r:id="rId3" imgW="469800" imgH="241200" progId="Equation.DSMT4">
              <p:embed/>
            </p:oleObj>
          </a:graphicData>
        </a:graphic>
      </p:graphicFrame>
      <p:graphicFrame>
        <p:nvGraphicFramePr>
          <p:cNvPr id="3075" name="Object 32"/>
          <p:cNvGraphicFramePr>
            <a:graphicFrameLocks noChangeAspect="1"/>
          </p:cNvGraphicFramePr>
          <p:nvPr/>
        </p:nvGraphicFramePr>
        <p:xfrm>
          <a:off x="1450975" y="2927350"/>
          <a:ext cx="5907088" cy="1608138"/>
        </p:xfrm>
        <a:graphic>
          <a:graphicData uri="http://schemas.openxmlformats.org/presentationml/2006/ole">
            <p:oleObj spid="_x0000_s3075" name="Equation" r:id="rId4" imgW="2628720" imgH="711000" progId="Equation.DSMT4">
              <p:embed/>
            </p:oleObj>
          </a:graphicData>
        </a:graphic>
      </p:graphicFrame>
      <p:graphicFrame>
        <p:nvGraphicFramePr>
          <p:cNvPr id="3076" name="Object 34"/>
          <p:cNvGraphicFramePr>
            <a:graphicFrameLocks noChangeAspect="1"/>
          </p:cNvGraphicFramePr>
          <p:nvPr/>
        </p:nvGraphicFramePr>
        <p:xfrm>
          <a:off x="2816225" y="5397500"/>
          <a:ext cx="3159125" cy="914400"/>
        </p:xfrm>
        <a:graphic>
          <a:graphicData uri="http://schemas.openxmlformats.org/presentationml/2006/ole">
            <p:oleObj spid="_x0000_s3076" name="Equation" r:id="rId5" imgW="1485720" imgH="431640" progId="Equation.DSMT4">
              <p:embed/>
            </p:oleObj>
          </a:graphicData>
        </a:graphic>
      </p:graphicFrame>
      <p:sp>
        <p:nvSpPr>
          <p:cNvPr id="3084" name="Rectangle 36"/>
          <p:cNvSpPr>
            <a:spLocks noChangeArrowheads="1"/>
          </p:cNvSpPr>
          <p:nvPr/>
        </p:nvSpPr>
        <p:spPr bwMode="auto">
          <a:xfrm>
            <a:off x="414338" y="1265238"/>
            <a:ext cx="4806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</a:rPr>
              <a:t>Boundary conditions at </a:t>
            </a:r>
            <a:r>
              <a:rPr lang="en-US" sz="2400" b="0" dirty="0" smtClean="0">
                <a:solidFill>
                  <a:srgbClr val="0000FF"/>
                </a:solidFill>
              </a:rPr>
              <a:t>interface:</a:t>
            </a:r>
            <a:r>
              <a:rPr lang="en-US" sz="2000" b="0" dirty="0" smtClean="0">
                <a:solidFill>
                  <a:srgbClr val="0000FF"/>
                </a:solidFill>
              </a:rPr>
              <a:t> 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3085" name="Rectangle 30"/>
          <p:cNvSpPr>
            <a:spLocks noChangeArrowheads="1"/>
          </p:cNvSpPr>
          <p:nvPr/>
        </p:nvSpPr>
        <p:spPr bwMode="auto">
          <a:xfrm>
            <a:off x="1295400" y="4995863"/>
            <a:ext cx="2808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To calculate </a:t>
            </a:r>
            <a:r>
              <a:rPr lang="en-US" sz="2000" b="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0">
                <a:solidFill>
                  <a:srgbClr val="0000FF"/>
                </a:solidFill>
              </a:rPr>
              <a:t> we use</a:t>
            </a:r>
          </a:p>
        </p:txBody>
      </p:sp>
      <p:cxnSp>
        <p:nvCxnSpPr>
          <p:cNvPr id="3086" name="Straight Connector 14"/>
          <p:cNvCxnSpPr>
            <a:cxnSpLocks noChangeShapeType="1"/>
          </p:cNvCxnSpPr>
          <p:nvPr/>
        </p:nvCxnSpPr>
        <p:spPr bwMode="auto">
          <a:xfrm rot="5400000" flipH="1" flipV="1">
            <a:off x="4864894" y="5512594"/>
            <a:ext cx="1190625" cy="690563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711200" y="1246188"/>
            <a:ext cx="2192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From (1) we have</a:t>
            </a:r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304800" y="3827463"/>
            <a:ext cx="66062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From </a:t>
            </a:r>
            <a:r>
              <a:rPr lang="en-US" sz="2000" b="0" dirty="0" smtClean="0">
                <a:solidFill>
                  <a:srgbClr val="0000FF"/>
                </a:solidFill>
              </a:rPr>
              <a:t>orthogonality of the cosine functions, </a:t>
            </a:r>
            <a:r>
              <a:rPr lang="en-US" sz="2000" b="0" dirty="0">
                <a:solidFill>
                  <a:srgbClr val="0000FF"/>
                </a:solidFill>
              </a:rPr>
              <a:t>we then have</a:t>
            </a:r>
          </a:p>
        </p:txBody>
      </p:sp>
      <p:graphicFrame>
        <p:nvGraphicFramePr>
          <p:cNvPr id="4098" name="Object 14"/>
          <p:cNvGraphicFramePr>
            <a:graphicFrameLocks noChangeAspect="1"/>
          </p:cNvGraphicFramePr>
          <p:nvPr/>
        </p:nvGraphicFramePr>
        <p:xfrm>
          <a:off x="355600" y="1793875"/>
          <a:ext cx="7972425" cy="942975"/>
        </p:xfrm>
        <a:graphic>
          <a:graphicData uri="http://schemas.openxmlformats.org/presentationml/2006/ole">
            <p:oleObj spid="_x0000_s4098" name="Equation" r:id="rId3" imgW="4025880" imgH="482400" progId="Equation.DSMT4">
              <p:embed/>
            </p:oleObj>
          </a:graphicData>
        </a:graphic>
      </p:graphicFrame>
      <p:graphicFrame>
        <p:nvGraphicFramePr>
          <p:cNvPr id="4099" name="Object 17"/>
          <p:cNvGraphicFramePr>
            <a:graphicFrameLocks noChangeAspect="1"/>
          </p:cNvGraphicFramePr>
          <p:nvPr/>
        </p:nvGraphicFramePr>
        <p:xfrm>
          <a:off x="1679575" y="4510088"/>
          <a:ext cx="5534025" cy="682625"/>
        </p:xfrm>
        <a:graphic>
          <a:graphicData uri="http://schemas.openxmlformats.org/presentationml/2006/ole">
            <p:oleObj spid="_x0000_s4099" name="Equation" r:id="rId4" imgW="2234880" imgH="279360" progId="Equation.DSMT4">
              <p:embed/>
            </p:oleObj>
          </a:graphicData>
        </a:graphic>
      </p:graphicFrame>
      <p:sp>
        <p:nvSpPr>
          <p:cNvPr id="625682" name="Rectangle 18"/>
          <p:cNvSpPr>
            <a:spLocks noChangeArrowheads="1"/>
          </p:cNvSpPr>
          <p:nvPr/>
        </p:nvSpPr>
        <p:spPr bwMode="auto">
          <a:xfrm>
            <a:off x="1371600" y="296863"/>
            <a:ext cx="5956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8"/>
          <p:cNvSpPr>
            <a:spLocks noChangeArrowheads="1"/>
          </p:cNvSpPr>
          <p:nvPr/>
        </p:nvSpPr>
        <p:spPr bwMode="auto">
          <a:xfrm>
            <a:off x="419100" y="1274763"/>
            <a:ext cx="2171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From (2) we have</a:t>
            </a:r>
          </a:p>
        </p:txBody>
      </p:sp>
      <p:graphicFrame>
        <p:nvGraphicFramePr>
          <p:cNvPr id="5122" name="Object 10"/>
          <p:cNvGraphicFramePr>
            <a:graphicFrameLocks noChangeAspect="1"/>
          </p:cNvGraphicFramePr>
          <p:nvPr/>
        </p:nvGraphicFramePr>
        <p:xfrm>
          <a:off x="215900" y="3729038"/>
          <a:ext cx="8632825" cy="922337"/>
        </p:xfrm>
        <a:graphic>
          <a:graphicData uri="http://schemas.openxmlformats.org/presentationml/2006/ole">
            <p:oleObj spid="_x0000_s5122" name="Equation" r:id="rId3" imgW="4546440" imgH="482400" progId="Equation.DSMT4">
              <p:embed/>
            </p:oleObj>
          </a:graphicData>
        </a:graphic>
      </p:graphicFrame>
      <p:graphicFrame>
        <p:nvGraphicFramePr>
          <p:cNvPr id="5124" name="Object 12"/>
          <p:cNvGraphicFramePr>
            <a:graphicFrameLocks noChangeAspect="1"/>
          </p:cNvGraphicFramePr>
          <p:nvPr/>
        </p:nvGraphicFramePr>
        <p:xfrm>
          <a:off x="1766888" y="1763207"/>
          <a:ext cx="5062537" cy="970468"/>
        </p:xfrm>
        <a:graphic>
          <a:graphicData uri="http://schemas.openxmlformats.org/presentationml/2006/ole">
            <p:oleObj spid="_x0000_s5124" name="Equation" r:id="rId4" imgW="2400120" imgH="457200" progId="Equation.DSMT4">
              <p:embed/>
            </p:oleObj>
          </a:graphicData>
        </a:graphic>
      </p:graphicFrame>
      <p:sp>
        <p:nvSpPr>
          <p:cNvPr id="5132" name="Rectangle 14"/>
          <p:cNvSpPr>
            <a:spLocks noChangeArrowheads="1"/>
          </p:cNvSpPr>
          <p:nvPr/>
        </p:nvSpPr>
        <p:spPr bwMode="auto">
          <a:xfrm>
            <a:off x="895350" y="3265488"/>
            <a:ext cx="1836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which gives us</a:t>
            </a:r>
          </a:p>
        </p:txBody>
      </p:sp>
      <p:graphicFrame>
        <p:nvGraphicFramePr>
          <p:cNvPr id="5125" name="Object 15"/>
          <p:cNvGraphicFramePr>
            <a:graphicFrameLocks noChangeAspect="1"/>
          </p:cNvGraphicFramePr>
          <p:nvPr/>
        </p:nvGraphicFramePr>
        <p:xfrm>
          <a:off x="3840163" y="4708525"/>
          <a:ext cx="1525587" cy="774700"/>
        </p:xfrm>
        <a:graphic>
          <a:graphicData uri="http://schemas.openxmlformats.org/presentationml/2006/ole">
            <p:oleObj spid="_x0000_s5125" name="Equation" r:id="rId5" imgW="825480" imgH="419040" progId="Equation.DSMT4">
              <p:embed/>
            </p:oleObj>
          </a:graphicData>
        </a:graphic>
      </p:graphicFrame>
      <p:sp>
        <p:nvSpPr>
          <p:cNvPr id="633872" name="Rectangle 16"/>
          <p:cNvSpPr>
            <a:spLocks noChangeArrowheads="1"/>
          </p:cNvSpPr>
          <p:nvPr/>
        </p:nvSpPr>
        <p:spPr bwMode="auto">
          <a:xfrm>
            <a:off x="1381125" y="268288"/>
            <a:ext cx="5956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444500" y="1271588"/>
            <a:ext cx="60965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Using </a:t>
            </a:r>
            <a:r>
              <a:rPr lang="en-US" sz="2000" b="0" dirty="0" smtClean="0">
                <a:solidFill>
                  <a:srgbClr val="0000FF"/>
                </a:solidFill>
              </a:rPr>
              <a:t>orthogonality of the cosine functions, </a:t>
            </a:r>
            <a:r>
              <a:rPr lang="en-US" sz="2000" b="0" dirty="0">
                <a:solidFill>
                  <a:srgbClr val="0000FF"/>
                </a:solidFill>
              </a:rPr>
              <a:t>we have</a:t>
            </a:r>
          </a:p>
        </p:txBody>
      </p:sp>
      <p:graphicFrame>
        <p:nvGraphicFramePr>
          <p:cNvPr id="6146" name="Object 12"/>
          <p:cNvGraphicFramePr>
            <a:graphicFrameLocks noChangeAspect="1"/>
          </p:cNvGraphicFramePr>
          <p:nvPr/>
        </p:nvGraphicFramePr>
        <p:xfrm>
          <a:off x="590550" y="2120900"/>
          <a:ext cx="7762875" cy="3408363"/>
        </p:xfrm>
        <a:graphic>
          <a:graphicData uri="http://schemas.openxmlformats.org/presentationml/2006/ole">
            <p:oleObj spid="_x0000_s6146" name="Equation" r:id="rId3" imgW="3784320" imgH="1663560" progId="Equation.DSMT4">
              <p:embed/>
            </p:oleObj>
          </a:graphicData>
        </a:graphic>
      </p:graphicFrame>
      <p:sp>
        <p:nvSpPr>
          <p:cNvPr id="626701" name="Rectangle 13"/>
          <p:cNvSpPr>
            <a:spLocks noChangeArrowheads="1"/>
          </p:cNvSpPr>
          <p:nvPr/>
        </p:nvSpPr>
        <p:spPr bwMode="auto">
          <a:xfrm>
            <a:off x="1371600" y="296863"/>
            <a:ext cx="5956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711200" y="1119188"/>
            <a:ext cx="5243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Hence, we have the following two equations:</a:t>
            </a:r>
          </a:p>
        </p:txBody>
      </p:sp>
      <p:graphicFrame>
        <p:nvGraphicFramePr>
          <p:cNvPr id="7170" name="Object 9"/>
          <p:cNvGraphicFramePr>
            <a:graphicFrameLocks noChangeAspect="1"/>
          </p:cNvGraphicFramePr>
          <p:nvPr/>
        </p:nvGraphicFramePr>
        <p:xfrm>
          <a:off x="2006600" y="1839913"/>
          <a:ext cx="3684588" cy="1235075"/>
        </p:xfrm>
        <a:graphic>
          <a:graphicData uri="http://schemas.openxmlformats.org/presentationml/2006/ole">
            <p:oleObj spid="_x0000_s7170" name="Equation" r:id="rId3" imgW="1828800" imgH="609480" progId="Equation.DSMT4">
              <p:embed/>
            </p:oleObj>
          </a:graphicData>
        </a:graphic>
      </p:graphicFrame>
      <p:graphicFrame>
        <p:nvGraphicFramePr>
          <p:cNvPr id="7171" name="Object 10"/>
          <p:cNvGraphicFramePr>
            <a:graphicFrameLocks noChangeAspect="1"/>
          </p:cNvGraphicFramePr>
          <p:nvPr/>
        </p:nvGraphicFramePr>
        <p:xfrm>
          <a:off x="844550" y="3622675"/>
          <a:ext cx="7481888" cy="1619250"/>
        </p:xfrm>
        <a:graphic>
          <a:graphicData uri="http://schemas.openxmlformats.org/presentationml/2006/ole">
            <p:oleObj spid="_x0000_s7171" name="Equation" r:id="rId4" imgW="3517560" imgH="761760" progId="Equation.DSMT4">
              <p:embed/>
            </p:oleObj>
          </a:graphicData>
        </a:graphic>
      </p:graphicFrame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6210300" y="2236788"/>
            <a:ext cx="1238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(from (1))</a:t>
            </a:r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3683000" y="5741988"/>
            <a:ext cx="1238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(from (2))</a:t>
            </a:r>
          </a:p>
        </p:txBody>
      </p:sp>
      <p:sp>
        <p:nvSpPr>
          <p:cNvPr id="627725" name="Rectangle 13"/>
          <p:cNvSpPr>
            <a:spLocks noChangeArrowheads="1"/>
          </p:cNvSpPr>
          <p:nvPr/>
        </p:nvSpPr>
        <p:spPr bwMode="auto">
          <a:xfrm>
            <a:off x="1390650" y="239713"/>
            <a:ext cx="5956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 Matching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B91B09C-0BBC-4A00-9735-BDA0ECFB99B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3508</TotalTime>
  <Words>322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Default Design</vt:lpstr>
      <vt:lpstr>Equation</vt:lpstr>
      <vt:lpstr>MathType 6.0 Equation</vt:lpstr>
      <vt:lpstr>Slide 1</vt:lpstr>
      <vt:lpstr>Overview</vt:lpstr>
      <vt:lpstr>Mode Matching Method</vt:lpstr>
      <vt:lpstr>Mode Matching Method</vt:lpstr>
      <vt:lpstr>Mode Matching (cont.)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324</cp:revision>
  <dcterms:created xsi:type="dcterms:W3CDTF">2006-06-22T19:04:50Z</dcterms:created>
  <dcterms:modified xsi:type="dcterms:W3CDTF">2015-04-09T12:45:57Z</dcterms:modified>
</cp:coreProperties>
</file>