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93" r:id="rId2"/>
    <p:sldId id="360" r:id="rId3"/>
    <p:sldId id="412" r:id="rId4"/>
    <p:sldId id="419" r:id="rId5"/>
    <p:sldId id="420" r:id="rId6"/>
    <p:sldId id="421" r:id="rId7"/>
    <p:sldId id="422" r:id="rId8"/>
    <p:sldId id="418" r:id="rId9"/>
    <p:sldId id="423" r:id="rId10"/>
    <p:sldId id="413" r:id="rId11"/>
    <p:sldId id="424" r:id="rId12"/>
    <p:sldId id="425" r:id="rId13"/>
    <p:sldId id="427" r:id="rId14"/>
    <p:sldId id="428" r:id="rId15"/>
    <p:sldId id="429" r:id="rId16"/>
    <p:sldId id="430" r:id="rId17"/>
    <p:sldId id="431" r:id="rId18"/>
    <p:sldId id="432" r:id="rId19"/>
    <p:sldId id="434" r:id="rId20"/>
    <p:sldId id="426" r:id="rId2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3300"/>
    <a:srgbClr val="00FF00"/>
    <a:srgbClr val="0066FF"/>
    <a:srgbClr val="3399FF"/>
    <a:srgbClr val="FF9900"/>
    <a:srgbClr val="FFCC00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894" autoAdjust="0"/>
    <p:restoredTop sz="94660"/>
  </p:normalViewPr>
  <p:slideViewPr>
    <p:cSldViewPr snapToGrid="0">
      <p:cViewPr>
        <p:scale>
          <a:sx n="75" d="100"/>
          <a:sy n="75" d="100"/>
        </p:scale>
        <p:origin x="-2010" y="-366"/>
      </p:cViewPr>
      <p:guideLst>
        <p:guide orient="horz" pos="2152"/>
        <p:guide pos="287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1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1.xml"/><Relationship Id="rId3" Type="http://schemas.openxmlformats.org/officeDocument/2006/relationships/slide" Target="slides/slide5.xml"/><Relationship Id="rId7" Type="http://schemas.openxmlformats.org/officeDocument/2006/relationships/slide" Target="slides/slide10.xml"/><Relationship Id="rId2" Type="http://schemas.openxmlformats.org/officeDocument/2006/relationships/slide" Target="slides/slide4.xml"/><Relationship Id="rId1" Type="http://schemas.openxmlformats.org/officeDocument/2006/relationships/slide" Target="slides/slide1.xml"/><Relationship Id="rId6" Type="http://schemas.openxmlformats.org/officeDocument/2006/relationships/slide" Target="slides/slide8.xml"/><Relationship Id="rId5" Type="http://schemas.openxmlformats.org/officeDocument/2006/relationships/slide" Target="slides/slide7.xml"/><Relationship Id="rId4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4" Type="http://schemas.openxmlformats.org/officeDocument/2006/relationships/image" Target="../media/image4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4" Type="http://schemas.openxmlformats.org/officeDocument/2006/relationships/image" Target="../media/image4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3.wmf"/><Relationship Id="rId7" Type="http://schemas.openxmlformats.org/officeDocument/2006/relationships/image" Target="../media/image30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34.wmf"/><Relationship Id="rId9" Type="http://schemas.openxmlformats.org/officeDocument/2006/relationships/image" Target="../media/image3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6400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6400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6400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69143066-5FE6-4600-A917-21DED0E6F32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6379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6379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379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379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6379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D50F4BCC-5875-4516-88D8-114798D89BF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 smtClean="0"/>
          </a:p>
          <a:p>
            <a:fld id="{5B617457-EF1D-428F-AAD6-9959D5CFE4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 smtClean="0"/>
          </a:p>
          <a:p>
            <a:fld id="{60F7466D-3254-44DD-9D23-949D59D2D2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 smtClean="0"/>
          </a:p>
          <a:p>
            <a:fld id="{624D6575-B0D6-438F-932A-49C2801438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 smtClean="0"/>
          </a:p>
          <a:p>
            <a:fld id="{8E94EC4E-6AA4-4C9D-B9F3-1B74C0C2ED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 smtClean="0"/>
          </a:p>
          <a:p>
            <a:fld id="{7D24D45E-4A84-4947-95A9-573D052CE4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 smtClean="0"/>
          </a:p>
          <a:p>
            <a:fld id="{E9A0B0AD-79F7-4B3D-A263-14538C37B8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 smtClean="0"/>
          </a:p>
          <a:p>
            <a:fld id="{848882AC-7388-4BF8-979D-DC2C870D4C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 smtClean="0"/>
          </a:p>
          <a:p>
            <a:fld id="{F1AB781C-D59B-4838-9C9E-9C0783C833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 smtClean="0"/>
          </a:p>
          <a:p>
            <a:fld id="{5CB16524-AAB1-4624-8231-9DD2EDC94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 smtClean="0"/>
          </a:p>
          <a:p>
            <a:fld id="{B07E1539-DF28-4097-9C9E-2FC36A4068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 smtClean="0"/>
          </a:p>
          <a:p>
            <a:fld id="{D77C32B6-B103-4AF0-86DA-34C6E0BB54E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 dirty="0" smtClean="0"/>
          </a:p>
          <a:p>
            <a:fld id="{C0A39B5B-B116-49AD-B337-860A959E96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3.bin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2.bin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1.bin"/><Relationship Id="rId9" Type="http://schemas.openxmlformats.org/officeDocument/2006/relationships/oleObject" Target="../embeddings/oleObject3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4.bin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57.bin"/><Relationship Id="rId4" Type="http://schemas.openxmlformats.org/officeDocument/2006/relationships/oleObject" Target="../embeddings/oleObject5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3502859" y="1146175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FF9900"/>
                </a:solidFill>
              </a:rPr>
              <a:t>Spring </a:t>
            </a:r>
            <a:r>
              <a:rPr lang="en-US" sz="2400" dirty="0" smtClean="0">
                <a:solidFill>
                  <a:srgbClr val="FF9900"/>
                </a:solidFill>
              </a:rPr>
              <a:t>2015</a:t>
            </a:r>
            <a:endParaRPr lang="en-US" sz="3200" b="0" dirty="0">
              <a:solidFill>
                <a:srgbClr val="FF9900"/>
              </a:solidFill>
            </a:endParaRP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255963" y="450850"/>
            <a:ext cx="2352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 b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6345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2987675" y="1906588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 dirty="0"/>
              <a:t>Prof. David R. Jackson</a:t>
            </a:r>
          </a:p>
          <a:p>
            <a:pPr algn="ctr" eaLnBrk="0" hangingPunct="0"/>
            <a:r>
              <a:rPr lang="en-US" sz="2400" b="0" dirty="0"/>
              <a:t>ECE Dept.</a:t>
            </a:r>
          </a:p>
        </p:txBody>
      </p:sp>
      <p:pic>
        <p:nvPicPr>
          <p:cNvPr id="41990" name="Picture 6" descr="asp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9300" y="3454400"/>
            <a:ext cx="3749675" cy="2535238"/>
          </a:xfrm>
          <a:prstGeom prst="rect">
            <a:avLst/>
          </a:prstGeom>
          <a:noFill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E9A0B0AD-79F7-4B3D-A263-14538C37B82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382260" y="4520883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sz="4000" b="0" dirty="0">
                <a:solidFill>
                  <a:srgbClr val="0000FF"/>
                </a:solidFill>
              </a:rPr>
              <a:t>Notes </a:t>
            </a:r>
            <a:r>
              <a:rPr lang="en-US" sz="4000" b="0" dirty="0" smtClean="0">
                <a:solidFill>
                  <a:srgbClr val="0000FF"/>
                </a:solidFill>
              </a:rPr>
              <a:t>31</a:t>
            </a:r>
            <a:endParaRPr lang="en-US" sz="4000" b="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28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28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28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32861" name="Object 29"/>
          <p:cNvGraphicFramePr>
            <a:graphicFrameLocks noChangeAspect="1"/>
          </p:cNvGraphicFramePr>
          <p:nvPr/>
        </p:nvGraphicFramePr>
        <p:xfrm>
          <a:off x="1947863" y="4545013"/>
          <a:ext cx="4449762" cy="866775"/>
        </p:xfrm>
        <a:graphic>
          <a:graphicData uri="http://schemas.openxmlformats.org/presentationml/2006/ole">
            <p:oleObj spid="_x0000_s632861" name="Equation" r:id="rId3" imgW="2489040" imgH="482400" progId="Equation.DSMT4">
              <p:embed/>
            </p:oleObj>
          </a:graphicData>
        </a:graphic>
      </p:graphicFrame>
      <p:grpSp>
        <p:nvGrpSpPr>
          <p:cNvPr id="632885" name="Group 53"/>
          <p:cNvGrpSpPr>
            <a:grpSpLocks/>
          </p:cNvGrpSpPr>
          <p:nvPr/>
        </p:nvGrpSpPr>
        <p:grpSpPr bwMode="auto">
          <a:xfrm>
            <a:off x="2862263" y="604838"/>
            <a:ext cx="3970337" cy="3544887"/>
            <a:chOff x="1491" y="525"/>
            <a:chExt cx="2501" cy="2233"/>
          </a:xfrm>
        </p:grpSpPr>
        <p:sp>
          <p:nvSpPr>
            <p:cNvPr id="632863" name="Line 31"/>
            <p:cNvSpPr>
              <a:spLocks noChangeShapeType="1"/>
            </p:cNvSpPr>
            <p:nvPr/>
          </p:nvSpPr>
          <p:spPr bwMode="auto">
            <a:xfrm flipV="1">
              <a:off x="3382" y="2406"/>
              <a:ext cx="3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2864" name="Rectangle 32"/>
            <p:cNvSpPr>
              <a:spLocks noChangeArrowheads="1"/>
            </p:cNvSpPr>
            <p:nvPr/>
          </p:nvSpPr>
          <p:spPr bwMode="auto">
            <a:xfrm>
              <a:off x="1975" y="1165"/>
              <a:ext cx="1318" cy="1240"/>
            </a:xfrm>
            <a:prstGeom prst="rect">
              <a:avLst/>
            </a:prstGeom>
            <a:solidFill>
              <a:srgbClr val="FF9900"/>
            </a:solidFill>
            <a:ln w="57150">
              <a:solidFill>
                <a:srgbClr val="FF66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/>
            </a:p>
          </p:txBody>
        </p:sp>
        <p:sp>
          <p:nvSpPr>
            <p:cNvPr id="632865" name="Line 33"/>
            <p:cNvSpPr>
              <a:spLocks noChangeShapeType="1"/>
            </p:cNvSpPr>
            <p:nvPr/>
          </p:nvSpPr>
          <p:spPr bwMode="auto">
            <a:xfrm flipV="1">
              <a:off x="1973" y="803"/>
              <a:ext cx="6" cy="2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2866" name="Text Box 34"/>
            <p:cNvSpPr txBox="1">
              <a:spLocks noChangeArrowheads="1"/>
            </p:cNvSpPr>
            <p:nvPr/>
          </p:nvSpPr>
          <p:spPr bwMode="auto">
            <a:xfrm>
              <a:off x="2500" y="247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b="0" i="1">
                  <a:latin typeface="Times New Roman" pitchFamily="18" charset="0"/>
                </a:rPr>
                <a:t>L</a:t>
              </a:r>
              <a:r>
                <a:rPr lang="en-US" sz="2400" b="0" i="1" baseline="-25000">
                  <a:latin typeface="Times New Roman" pitchFamily="18" charset="0"/>
                </a:rPr>
                <a:t>e</a:t>
              </a:r>
              <a:endParaRPr lang="en-US" sz="2400" b="0" i="1">
                <a:latin typeface="Times New Roman" pitchFamily="18" charset="0"/>
              </a:endParaRPr>
            </a:p>
          </p:txBody>
        </p:sp>
        <p:sp>
          <p:nvSpPr>
            <p:cNvPr id="632867" name="Text Box 35"/>
            <p:cNvSpPr txBox="1">
              <a:spLocks noChangeArrowheads="1"/>
            </p:cNvSpPr>
            <p:nvPr/>
          </p:nvSpPr>
          <p:spPr bwMode="auto">
            <a:xfrm>
              <a:off x="1491" y="1591"/>
              <a:ext cx="3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0" i="1">
                  <a:latin typeface="Times New Roman" pitchFamily="18" charset="0"/>
                </a:rPr>
                <a:t>W</a:t>
              </a:r>
              <a:r>
                <a:rPr lang="en-US" sz="2400" b="0" i="1" baseline="-25000">
                  <a:latin typeface="Times New Roman" pitchFamily="18" charset="0"/>
                </a:rPr>
                <a:t>e</a:t>
              </a:r>
              <a:endParaRPr lang="en-US" sz="2400" b="0" i="1">
                <a:latin typeface="Times New Roman" pitchFamily="18" charset="0"/>
              </a:endParaRPr>
            </a:p>
          </p:txBody>
        </p:sp>
        <p:sp>
          <p:nvSpPr>
            <p:cNvPr id="632868" name="Text Box 36"/>
            <p:cNvSpPr txBox="1">
              <a:spLocks noChangeArrowheads="1"/>
            </p:cNvSpPr>
            <p:nvPr/>
          </p:nvSpPr>
          <p:spPr bwMode="auto">
            <a:xfrm>
              <a:off x="3805" y="2263"/>
              <a:ext cx="1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i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632869" name="Text Box 37"/>
            <p:cNvSpPr txBox="1">
              <a:spLocks noChangeArrowheads="1"/>
            </p:cNvSpPr>
            <p:nvPr/>
          </p:nvSpPr>
          <p:spPr bwMode="auto">
            <a:xfrm>
              <a:off x="1895" y="525"/>
              <a:ext cx="1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i="1" dirty="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632870" name="Oval 38"/>
            <p:cNvSpPr>
              <a:spLocks noChangeArrowheads="1"/>
            </p:cNvSpPr>
            <p:nvPr/>
          </p:nvSpPr>
          <p:spPr bwMode="auto">
            <a:xfrm>
              <a:off x="2246" y="2123"/>
              <a:ext cx="69" cy="7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32871" name="Object 39"/>
            <p:cNvGraphicFramePr>
              <a:graphicFrameLocks noChangeAspect="1"/>
            </p:cNvGraphicFramePr>
            <p:nvPr/>
          </p:nvGraphicFramePr>
          <p:xfrm>
            <a:off x="2433" y="2009"/>
            <a:ext cx="594" cy="289"/>
          </p:xfrm>
          <a:graphic>
            <a:graphicData uri="http://schemas.openxmlformats.org/presentationml/2006/ole">
              <p:oleObj spid="_x0000_s632871" name="Equation" r:id="rId4" imgW="495000" imgH="241200" progId="Equation.DSMT4">
                <p:embed/>
              </p:oleObj>
            </a:graphicData>
          </a:graphic>
        </p:graphicFrame>
        <p:sp>
          <p:nvSpPr>
            <p:cNvPr id="632876" name="Rectangle 44"/>
            <p:cNvSpPr>
              <a:spLocks noChangeArrowheads="1"/>
            </p:cNvSpPr>
            <p:nvPr/>
          </p:nvSpPr>
          <p:spPr bwMode="auto">
            <a:xfrm>
              <a:off x="3352" y="1721"/>
              <a:ext cx="4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>
                  <a:solidFill>
                    <a:srgbClr val="FF66CC"/>
                  </a:solidFill>
                </a:rPr>
                <a:t>PMC</a:t>
              </a:r>
            </a:p>
          </p:txBody>
        </p:sp>
        <p:sp>
          <p:nvSpPr>
            <p:cNvPr id="632877" name="Line 45"/>
            <p:cNvSpPr>
              <a:spLocks noChangeShapeType="1"/>
            </p:cNvSpPr>
            <p:nvPr/>
          </p:nvSpPr>
          <p:spPr bwMode="auto">
            <a:xfrm>
              <a:off x="2280" y="1160"/>
              <a:ext cx="0" cy="1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32878" name="Object 46"/>
            <p:cNvGraphicFramePr>
              <a:graphicFrameLocks noChangeAspect="1"/>
            </p:cNvGraphicFramePr>
            <p:nvPr/>
          </p:nvGraphicFramePr>
          <p:xfrm>
            <a:off x="2008" y="1607"/>
            <a:ext cx="244" cy="244"/>
          </p:xfrm>
          <a:graphic>
            <a:graphicData uri="http://schemas.openxmlformats.org/presentationml/2006/ole">
              <p:oleObj spid="_x0000_s632878" name="Equation" r:id="rId5" imgW="203040" imgH="203040" progId="Equation.DSMT4">
                <p:embed/>
              </p:oleObj>
            </a:graphicData>
          </a:graphic>
        </p:graphicFrame>
        <p:graphicFrame>
          <p:nvGraphicFramePr>
            <p:cNvPr id="632879" name="Object 47"/>
            <p:cNvGraphicFramePr>
              <a:graphicFrameLocks noChangeAspect="1"/>
            </p:cNvGraphicFramePr>
            <p:nvPr/>
          </p:nvGraphicFramePr>
          <p:xfrm>
            <a:off x="2352" y="1617"/>
            <a:ext cx="275" cy="244"/>
          </p:xfrm>
          <a:graphic>
            <a:graphicData uri="http://schemas.openxmlformats.org/presentationml/2006/ole">
              <p:oleObj spid="_x0000_s632879" name="Equation" r:id="rId6" imgW="228600" imgH="203040" progId="Equation.DSMT4">
                <p:embed/>
              </p:oleObj>
            </a:graphicData>
          </a:graphic>
        </p:graphicFrame>
        <p:sp>
          <p:nvSpPr>
            <p:cNvPr id="632881" name="Oval 49"/>
            <p:cNvSpPr>
              <a:spLocks noChangeArrowheads="1"/>
            </p:cNvSpPr>
            <p:nvPr/>
          </p:nvSpPr>
          <p:spPr bwMode="auto">
            <a:xfrm>
              <a:off x="2902" y="1539"/>
              <a:ext cx="69" cy="7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32882" name="Object 50"/>
            <p:cNvGraphicFramePr>
              <a:graphicFrameLocks noChangeAspect="1"/>
            </p:cNvGraphicFramePr>
            <p:nvPr/>
          </p:nvGraphicFramePr>
          <p:xfrm>
            <a:off x="2657" y="1201"/>
            <a:ext cx="594" cy="289"/>
          </p:xfrm>
          <a:graphic>
            <a:graphicData uri="http://schemas.openxmlformats.org/presentationml/2006/ole">
              <p:oleObj spid="_x0000_s632882" name="Equation" r:id="rId7" imgW="495000" imgH="241200" progId="Equation.DSMT4">
                <p:embed/>
              </p:oleObj>
            </a:graphicData>
          </a:graphic>
        </p:graphicFrame>
      </p:grpSp>
      <p:sp>
        <p:nvSpPr>
          <p:cNvPr id="632883" name="Rectangle 51"/>
          <p:cNvSpPr>
            <a:spLocks noChangeArrowheads="1"/>
          </p:cNvSpPr>
          <p:nvPr/>
        </p:nvSpPr>
        <p:spPr bwMode="auto">
          <a:xfrm>
            <a:off x="1249363" y="144463"/>
            <a:ext cx="66611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Segmentation Method (cont.)</a:t>
            </a:r>
          </a:p>
        </p:txBody>
      </p:sp>
      <p:sp>
        <p:nvSpPr>
          <p:cNvPr id="632884" name="Rectangle 52"/>
          <p:cNvSpPr>
            <a:spLocks noChangeArrowheads="1"/>
          </p:cNvSpPr>
          <p:nvPr/>
        </p:nvSpPr>
        <p:spPr bwMode="auto">
          <a:xfrm>
            <a:off x="203200" y="4090988"/>
            <a:ext cx="396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Use the mode-matching method:</a:t>
            </a:r>
          </a:p>
        </p:txBody>
      </p:sp>
      <p:graphicFrame>
        <p:nvGraphicFramePr>
          <p:cNvPr id="632886" name="Object 54"/>
          <p:cNvGraphicFramePr>
            <a:graphicFrameLocks noChangeAspect="1"/>
          </p:cNvGraphicFramePr>
          <p:nvPr/>
        </p:nvGraphicFramePr>
        <p:xfrm>
          <a:off x="1771650" y="5613400"/>
          <a:ext cx="5375275" cy="928688"/>
        </p:xfrm>
        <a:graphic>
          <a:graphicData uri="http://schemas.openxmlformats.org/presentationml/2006/ole">
            <p:oleObj spid="_x0000_s632886" name="Equation" r:id="rId8" imgW="2806560" imgH="482400" progId="Equation.DSMT4">
              <p:embed/>
            </p:oleObj>
          </a:graphicData>
        </a:graphic>
      </p:graphicFrame>
      <p:sp>
        <p:nvSpPr>
          <p:cNvPr id="632887" name="Rectangle 55"/>
          <p:cNvSpPr>
            <a:spLocks noChangeArrowheads="1"/>
          </p:cNvSpPr>
          <p:nvPr/>
        </p:nvSpPr>
        <p:spPr bwMode="auto">
          <a:xfrm>
            <a:off x="381000" y="5665788"/>
            <a:ext cx="1231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so that</a:t>
            </a:r>
          </a:p>
        </p:txBody>
      </p:sp>
      <p:sp>
        <p:nvSpPr>
          <p:cNvPr id="632888" name="Text Box 56"/>
          <p:cNvSpPr txBox="1">
            <a:spLocks noChangeArrowheads="1"/>
          </p:cNvSpPr>
          <p:nvPr/>
        </p:nvSpPr>
        <p:spPr bwMode="auto">
          <a:xfrm>
            <a:off x="6842125" y="3948113"/>
            <a:ext cx="2101850" cy="946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0" dirty="0"/>
              <a:t>Note: </a:t>
            </a:r>
            <a:r>
              <a:rPr lang="en-US" sz="2000" b="0" i="1" dirty="0" err="1">
                <a:latin typeface="Times New Roman" pitchFamily="18" charset="0"/>
              </a:rPr>
              <a:t>B</a:t>
            </a:r>
            <a:r>
              <a:rPr lang="en-US" sz="2000" b="0" i="1" baseline="-25000" dirty="0" err="1">
                <a:latin typeface="Times New Roman" pitchFamily="18" charset="0"/>
              </a:rPr>
              <a:t>m</a:t>
            </a:r>
            <a:r>
              <a:rPr lang="en-US" b="0" dirty="0"/>
              <a:t> is a function of the location of port </a:t>
            </a:r>
            <a:r>
              <a:rPr lang="en-US" b="0" dirty="0" smtClean="0"/>
              <a:t>1.</a:t>
            </a:r>
            <a:endParaRPr lang="en-US" b="0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5CB16524-AAB1-4624-8231-9DD2EDC94970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717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71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71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7174" name="Rectangle 6"/>
          <p:cNvSpPr>
            <a:spLocks noChangeArrowheads="1"/>
          </p:cNvSpPr>
          <p:nvPr/>
        </p:nvSpPr>
        <p:spPr bwMode="auto">
          <a:xfrm>
            <a:off x="622300" y="4687888"/>
            <a:ext cx="76835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Once the </a:t>
            </a:r>
            <a:r>
              <a:rPr lang="en-US" sz="2400" b="0" i="1">
                <a:solidFill>
                  <a:srgbClr val="0000FF"/>
                </a:solidFill>
                <a:latin typeface="Times New Roman" pitchFamily="18" charset="0"/>
              </a:rPr>
              <a:t>Z</a:t>
            </a:r>
            <a:r>
              <a:rPr lang="en-US" sz="2000" b="0">
                <a:solidFill>
                  <a:srgbClr val="0000FF"/>
                </a:solidFill>
              </a:rPr>
              <a:t> matrices of all the patches have been computed, an overall </a:t>
            </a:r>
            <a:r>
              <a:rPr lang="en-US" sz="2400" b="0" i="1">
                <a:solidFill>
                  <a:srgbClr val="0000FF"/>
                </a:solidFill>
                <a:latin typeface="Times New Roman" pitchFamily="18" charset="0"/>
              </a:rPr>
              <a:t>Z</a:t>
            </a:r>
            <a:r>
              <a:rPr lang="en-US" sz="2000" b="0">
                <a:solidFill>
                  <a:srgbClr val="0000FF"/>
                </a:solidFill>
              </a:rPr>
              <a:t> matrix of the entire system </a:t>
            </a:r>
            <a:r>
              <a:rPr lang="en-US" sz="2400" b="0" i="1">
                <a:solidFill>
                  <a:srgbClr val="0000FF"/>
                </a:solidFill>
                <a:latin typeface="Times New Roman" pitchFamily="18" charset="0"/>
              </a:rPr>
              <a:t>Z</a:t>
            </a:r>
            <a:r>
              <a:rPr lang="en-US" sz="2400" b="0" i="1" baseline="30000">
                <a:solidFill>
                  <a:srgbClr val="0000FF"/>
                </a:solidFill>
                <a:latin typeface="Times New Roman" pitchFamily="18" charset="0"/>
              </a:rPr>
              <a:t>P</a:t>
            </a:r>
            <a:r>
              <a:rPr lang="en-US" sz="2000" b="0">
                <a:solidFill>
                  <a:srgbClr val="0000FF"/>
                </a:solidFill>
              </a:rPr>
              <a:t> is calculated, by connecting the individual </a:t>
            </a:r>
            <a:r>
              <a:rPr lang="en-US" sz="2400" b="0" i="1">
                <a:solidFill>
                  <a:srgbClr val="0000FF"/>
                </a:solidFill>
                <a:latin typeface="Times New Roman" pitchFamily="18" charset="0"/>
              </a:rPr>
              <a:t>Z</a:t>
            </a:r>
            <a:r>
              <a:rPr lang="en-US" sz="2000" b="0">
                <a:solidFill>
                  <a:srgbClr val="0000FF"/>
                </a:solidFill>
              </a:rPr>
              <a:t> matrices and using circuit theory.</a:t>
            </a:r>
          </a:p>
        </p:txBody>
      </p:sp>
      <p:sp>
        <p:nvSpPr>
          <p:cNvPr id="647199" name="Rectangle 31"/>
          <p:cNvSpPr>
            <a:spLocks noChangeArrowheads="1"/>
          </p:cNvSpPr>
          <p:nvPr/>
        </p:nvSpPr>
        <p:spPr bwMode="auto">
          <a:xfrm>
            <a:off x="1223963" y="195263"/>
            <a:ext cx="66611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Segmentation Method (cont.)</a:t>
            </a:r>
          </a:p>
        </p:txBody>
      </p:sp>
      <p:grpSp>
        <p:nvGrpSpPr>
          <p:cNvPr id="647209" name="Group 41"/>
          <p:cNvGrpSpPr>
            <a:grpSpLocks/>
          </p:cNvGrpSpPr>
          <p:nvPr/>
        </p:nvGrpSpPr>
        <p:grpSpPr bwMode="auto">
          <a:xfrm>
            <a:off x="2325688" y="1239838"/>
            <a:ext cx="4508500" cy="3086100"/>
            <a:chOff x="1465" y="781"/>
            <a:chExt cx="2840" cy="1944"/>
          </a:xfrm>
        </p:grpSpPr>
        <p:grpSp>
          <p:nvGrpSpPr>
            <p:cNvPr id="647200" name="Group 32"/>
            <p:cNvGrpSpPr>
              <a:grpSpLocks/>
            </p:cNvGrpSpPr>
            <p:nvPr/>
          </p:nvGrpSpPr>
          <p:grpSpPr bwMode="auto">
            <a:xfrm>
              <a:off x="2159" y="781"/>
              <a:ext cx="1318" cy="1944"/>
              <a:chOff x="1991" y="877"/>
              <a:chExt cx="1318" cy="1944"/>
            </a:xfrm>
          </p:grpSpPr>
          <p:sp>
            <p:nvSpPr>
              <p:cNvPr id="647175" name="Rectangle 7"/>
              <p:cNvSpPr>
                <a:spLocks noChangeArrowheads="1"/>
              </p:cNvSpPr>
              <p:nvPr/>
            </p:nvSpPr>
            <p:spPr bwMode="auto">
              <a:xfrm>
                <a:off x="1991" y="1965"/>
                <a:ext cx="1318" cy="856"/>
              </a:xfrm>
              <a:prstGeom prst="rect">
                <a:avLst/>
              </a:prstGeom>
              <a:solidFill>
                <a:srgbClr val="FF9900"/>
              </a:solidFill>
              <a:ln w="57150">
                <a:solidFill>
                  <a:srgbClr val="FF66C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b="0"/>
              </a:p>
            </p:txBody>
          </p:sp>
          <p:sp>
            <p:nvSpPr>
              <p:cNvPr id="647176" name="Oval 8"/>
              <p:cNvSpPr>
                <a:spLocks noChangeArrowheads="1"/>
              </p:cNvSpPr>
              <p:nvPr/>
            </p:nvSpPr>
            <p:spPr bwMode="auto">
              <a:xfrm>
                <a:off x="2606" y="2419"/>
                <a:ext cx="69" cy="7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7177" name="Rectangle 9"/>
              <p:cNvSpPr>
                <a:spLocks noChangeArrowheads="1"/>
              </p:cNvSpPr>
              <p:nvPr/>
            </p:nvSpPr>
            <p:spPr bwMode="auto">
              <a:xfrm>
                <a:off x="1991" y="877"/>
                <a:ext cx="350" cy="544"/>
              </a:xfrm>
              <a:prstGeom prst="rect">
                <a:avLst/>
              </a:prstGeom>
              <a:solidFill>
                <a:srgbClr val="FF9900"/>
              </a:solidFill>
              <a:ln w="57150">
                <a:solidFill>
                  <a:srgbClr val="FF66C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b="0"/>
              </a:p>
            </p:txBody>
          </p:sp>
          <p:sp>
            <p:nvSpPr>
              <p:cNvPr id="647178" name="Rectangle 10"/>
              <p:cNvSpPr>
                <a:spLocks noChangeArrowheads="1"/>
              </p:cNvSpPr>
              <p:nvPr/>
            </p:nvSpPr>
            <p:spPr bwMode="auto">
              <a:xfrm>
                <a:off x="2951" y="901"/>
                <a:ext cx="353" cy="544"/>
              </a:xfrm>
              <a:prstGeom prst="rect">
                <a:avLst/>
              </a:prstGeom>
              <a:solidFill>
                <a:srgbClr val="FF9900"/>
              </a:solidFill>
              <a:ln w="57150">
                <a:solidFill>
                  <a:srgbClr val="FF66C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b="0"/>
              </a:p>
            </p:txBody>
          </p:sp>
          <p:grpSp>
            <p:nvGrpSpPr>
              <p:cNvPr id="647179" name="Group 11"/>
              <p:cNvGrpSpPr>
                <a:grpSpLocks/>
              </p:cNvGrpSpPr>
              <p:nvPr/>
            </p:nvGrpSpPr>
            <p:grpSpPr bwMode="auto">
              <a:xfrm>
                <a:off x="2050" y="1434"/>
                <a:ext cx="222" cy="206"/>
                <a:chOff x="2050" y="1490"/>
                <a:chExt cx="222" cy="206"/>
              </a:xfrm>
            </p:grpSpPr>
            <p:sp>
              <p:nvSpPr>
                <p:cNvPr id="647180" name="Line 12"/>
                <p:cNvSpPr>
                  <a:spLocks noChangeShapeType="1"/>
                </p:cNvSpPr>
                <p:nvPr/>
              </p:nvSpPr>
              <p:spPr bwMode="auto">
                <a:xfrm>
                  <a:off x="2080" y="1490"/>
                  <a:ext cx="0" cy="15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7181" name="Line 13"/>
                <p:cNvSpPr>
                  <a:spLocks noChangeShapeType="1"/>
                </p:cNvSpPr>
                <p:nvPr/>
              </p:nvSpPr>
              <p:spPr bwMode="auto">
                <a:xfrm>
                  <a:off x="2248" y="1493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7182" name="Oval 14"/>
                <p:cNvSpPr>
                  <a:spLocks noChangeArrowheads="1"/>
                </p:cNvSpPr>
                <p:nvPr/>
              </p:nvSpPr>
              <p:spPr bwMode="auto">
                <a:xfrm>
                  <a:off x="2216" y="1639"/>
                  <a:ext cx="56" cy="5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7183" name="Oval 15"/>
                <p:cNvSpPr>
                  <a:spLocks noChangeArrowheads="1"/>
                </p:cNvSpPr>
                <p:nvPr/>
              </p:nvSpPr>
              <p:spPr bwMode="auto">
                <a:xfrm>
                  <a:off x="2050" y="1640"/>
                  <a:ext cx="56" cy="5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47184" name="Group 16"/>
              <p:cNvGrpSpPr>
                <a:grpSpLocks/>
              </p:cNvGrpSpPr>
              <p:nvPr/>
            </p:nvGrpSpPr>
            <p:grpSpPr bwMode="auto">
              <a:xfrm>
                <a:off x="3022" y="1452"/>
                <a:ext cx="222" cy="206"/>
                <a:chOff x="2050" y="1490"/>
                <a:chExt cx="222" cy="206"/>
              </a:xfrm>
            </p:grpSpPr>
            <p:sp>
              <p:nvSpPr>
                <p:cNvPr id="647185" name="Line 17"/>
                <p:cNvSpPr>
                  <a:spLocks noChangeShapeType="1"/>
                </p:cNvSpPr>
                <p:nvPr/>
              </p:nvSpPr>
              <p:spPr bwMode="auto">
                <a:xfrm>
                  <a:off x="2080" y="1490"/>
                  <a:ext cx="0" cy="15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7186" name="Line 18"/>
                <p:cNvSpPr>
                  <a:spLocks noChangeShapeType="1"/>
                </p:cNvSpPr>
                <p:nvPr/>
              </p:nvSpPr>
              <p:spPr bwMode="auto">
                <a:xfrm>
                  <a:off x="2248" y="1493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7187" name="Oval 19"/>
                <p:cNvSpPr>
                  <a:spLocks noChangeArrowheads="1"/>
                </p:cNvSpPr>
                <p:nvPr/>
              </p:nvSpPr>
              <p:spPr bwMode="auto">
                <a:xfrm>
                  <a:off x="2216" y="1639"/>
                  <a:ext cx="56" cy="5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7188" name="Oval 20"/>
                <p:cNvSpPr>
                  <a:spLocks noChangeArrowheads="1"/>
                </p:cNvSpPr>
                <p:nvPr/>
              </p:nvSpPr>
              <p:spPr bwMode="auto">
                <a:xfrm>
                  <a:off x="2050" y="1640"/>
                  <a:ext cx="56" cy="5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47189" name="Group 21"/>
              <p:cNvGrpSpPr>
                <a:grpSpLocks/>
              </p:cNvGrpSpPr>
              <p:nvPr/>
            </p:nvGrpSpPr>
            <p:grpSpPr bwMode="auto">
              <a:xfrm flipV="1">
                <a:off x="2050" y="1757"/>
                <a:ext cx="222" cy="206"/>
                <a:chOff x="2050" y="1490"/>
                <a:chExt cx="222" cy="206"/>
              </a:xfrm>
            </p:grpSpPr>
            <p:sp>
              <p:nvSpPr>
                <p:cNvPr id="647190" name="Line 22"/>
                <p:cNvSpPr>
                  <a:spLocks noChangeShapeType="1"/>
                </p:cNvSpPr>
                <p:nvPr/>
              </p:nvSpPr>
              <p:spPr bwMode="auto">
                <a:xfrm>
                  <a:off x="2080" y="1490"/>
                  <a:ext cx="0" cy="15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7191" name="Line 23"/>
                <p:cNvSpPr>
                  <a:spLocks noChangeShapeType="1"/>
                </p:cNvSpPr>
                <p:nvPr/>
              </p:nvSpPr>
              <p:spPr bwMode="auto">
                <a:xfrm>
                  <a:off x="2248" y="1493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7192" name="Oval 24"/>
                <p:cNvSpPr>
                  <a:spLocks noChangeArrowheads="1"/>
                </p:cNvSpPr>
                <p:nvPr/>
              </p:nvSpPr>
              <p:spPr bwMode="auto">
                <a:xfrm>
                  <a:off x="2216" y="1639"/>
                  <a:ext cx="56" cy="5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7193" name="Oval 25"/>
                <p:cNvSpPr>
                  <a:spLocks noChangeArrowheads="1"/>
                </p:cNvSpPr>
                <p:nvPr/>
              </p:nvSpPr>
              <p:spPr bwMode="auto">
                <a:xfrm>
                  <a:off x="2050" y="1640"/>
                  <a:ext cx="56" cy="5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47194" name="Group 26"/>
              <p:cNvGrpSpPr>
                <a:grpSpLocks/>
              </p:cNvGrpSpPr>
              <p:nvPr/>
            </p:nvGrpSpPr>
            <p:grpSpPr bwMode="auto">
              <a:xfrm flipV="1">
                <a:off x="3025" y="1751"/>
                <a:ext cx="222" cy="206"/>
                <a:chOff x="2050" y="1490"/>
                <a:chExt cx="222" cy="206"/>
              </a:xfrm>
            </p:grpSpPr>
            <p:sp>
              <p:nvSpPr>
                <p:cNvPr id="647195" name="Line 27"/>
                <p:cNvSpPr>
                  <a:spLocks noChangeShapeType="1"/>
                </p:cNvSpPr>
                <p:nvPr/>
              </p:nvSpPr>
              <p:spPr bwMode="auto">
                <a:xfrm>
                  <a:off x="2080" y="1490"/>
                  <a:ext cx="0" cy="15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7196" name="Line 28"/>
                <p:cNvSpPr>
                  <a:spLocks noChangeShapeType="1"/>
                </p:cNvSpPr>
                <p:nvPr/>
              </p:nvSpPr>
              <p:spPr bwMode="auto">
                <a:xfrm>
                  <a:off x="2248" y="1493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7197" name="Oval 29"/>
                <p:cNvSpPr>
                  <a:spLocks noChangeArrowheads="1"/>
                </p:cNvSpPr>
                <p:nvPr/>
              </p:nvSpPr>
              <p:spPr bwMode="auto">
                <a:xfrm>
                  <a:off x="2216" y="1639"/>
                  <a:ext cx="56" cy="5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7198" name="Oval 30"/>
                <p:cNvSpPr>
                  <a:spLocks noChangeArrowheads="1"/>
                </p:cNvSpPr>
                <p:nvPr/>
              </p:nvSpPr>
              <p:spPr bwMode="auto">
                <a:xfrm>
                  <a:off x="2050" y="1640"/>
                  <a:ext cx="56" cy="5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aphicFrame>
          <p:nvGraphicFramePr>
            <p:cNvPr id="647201" name="Object 33"/>
            <p:cNvGraphicFramePr>
              <a:graphicFrameLocks noChangeAspect="1"/>
            </p:cNvGraphicFramePr>
            <p:nvPr/>
          </p:nvGraphicFramePr>
          <p:xfrm>
            <a:off x="2179" y="936"/>
            <a:ext cx="344" cy="288"/>
          </p:xfrm>
          <a:graphic>
            <a:graphicData uri="http://schemas.openxmlformats.org/presentationml/2006/ole">
              <p:oleObj spid="_x0000_s647201" name="Equation" r:id="rId3" imgW="304560" imgH="253800" progId="Equation.DSMT4">
                <p:embed/>
              </p:oleObj>
            </a:graphicData>
          </a:graphic>
        </p:graphicFrame>
        <p:graphicFrame>
          <p:nvGraphicFramePr>
            <p:cNvPr id="647202" name="Object 34"/>
            <p:cNvGraphicFramePr>
              <a:graphicFrameLocks noChangeAspect="1"/>
            </p:cNvGraphicFramePr>
            <p:nvPr/>
          </p:nvGraphicFramePr>
          <p:xfrm>
            <a:off x="3144" y="928"/>
            <a:ext cx="330" cy="288"/>
          </p:xfrm>
          <a:graphic>
            <a:graphicData uri="http://schemas.openxmlformats.org/presentationml/2006/ole">
              <p:oleObj spid="_x0000_s647202" name="Equation" r:id="rId4" imgW="291960" imgH="253800" progId="Equation.DSMT4">
                <p:embed/>
              </p:oleObj>
            </a:graphicData>
          </a:graphic>
        </p:graphicFrame>
        <p:graphicFrame>
          <p:nvGraphicFramePr>
            <p:cNvPr id="647203" name="Object 35"/>
            <p:cNvGraphicFramePr>
              <a:graphicFrameLocks noChangeAspect="1"/>
            </p:cNvGraphicFramePr>
            <p:nvPr/>
          </p:nvGraphicFramePr>
          <p:xfrm>
            <a:off x="2335" y="1960"/>
            <a:ext cx="314" cy="288"/>
          </p:xfrm>
          <a:graphic>
            <a:graphicData uri="http://schemas.openxmlformats.org/presentationml/2006/ole">
              <p:oleObj spid="_x0000_s647203" name="Equation" r:id="rId5" imgW="279360" imgH="253800" progId="Equation.DSMT4">
                <p:embed/>
              </p:oleObj>
            </a:graphicData>
          </a:graphic>
        </p:graphicFrame>
        <p:graphicFrame>
          <p:nvGraphicFramePr>
            <p:cNvPr id="647204" name="Object 36"/>
            <p:cNvGraphicFramePr>
              <a:graphicFrameLocks noChangeAspect="1"/>
            </p:cNvGraphicFramePr>
            <p:nvPr/>
          </p:nvGraphicFramePr>
          <p:xfrm>
            <a:off x="1465" y="936"/>
            <a:ext cx="472" cy="288"/>
          </p:xfrm>
          <a:graphic>
            <a:graphicData uri="http://schemas.openxmlformats.org/presentationml/2006/ole">
              <p:oleObj spid="_x0000_s647204" name="Equation" r:id="rId6" imgW="419040" imgH="253800" progId="Equation.DSMT4">
                <p:embed/>
              </p:oleObj>
            </a:graphicData>
          </a:graphic>
        </p:graphicFrame>
        <p:graphicFrame>
          <p:nvGraphicFramePr>
            <p:cNvPr id="647205" name="Object 37"/>
            <p:cNvGraphicFramePr>
              <a:graphicFrameLocks noChangeAspect="1"/>
            </p:cNvGraphicFramePr>
            <p:nvPr/>
          </p:nvGraphicFramePr>
          <p:xfrm>
            <a:off x="3833" y="944"/>
            <a:ext cx="472" cy="288"/>
          </p:xfrm>
          <a:graphic>
            <a:graphicData uri="http://schemas.openxmlformats.org/presentationml/2006/ole">
              <p:oleObj spid="_x0000_s647205" name="Equation" r:id="rId7" imgW="419040" imgH="253800" progId="Equation.DSMT4">
                <p:embed/>
              </p:oleObj>
            </a:graphicData>
          </a:graphic>
        </p:graphicFrame>
        <p:graphicFrame>
          <p:nvGraphicFramePr>
            <p:cNvPr id="647206" name="Object 38"/>
            <p:cNvGraphicFramePr>
              <a:graphicFrameLocks noChangeAspect="1"/>
            </p:cNvGraphicFramePr>
            <p:nvPr/>
          </p:nvGraphicFramePr>
          <p:xfrm>
            <a:off x="3744" y="2144"/>
            <a:ext cx="458" cy="288"/>
          </p:xfrm>
          <a:graphic>
            <a:graphicData uri="http://schemas.openxmlformats.org/presentationml/2006/ole">
              <p:oleObj spid="_x0000_s647206" name="Equation" r:id="rId8" imgW="406080" imgH="253800" progId="Equation.DSMT4">
                <p:embed/>
              </p:oleObj>
            </a:graphicData>
          </a:graphic>
        </p:graphicFrame>
      </p:grpSp>
      <p:sp>
        <p:nvSpPr>
          <p:cNvPr id="647207" name="Text Box 39"/>
          <p:cNvSpPr txBox="1">
            <a:spLocks noChangeArrowheads="1"/>
          </p:cNvSpPr>
          <p:nvPr/>
        </p:nvSpPr>
        <p:spPr bwMode="auto">
          <a:xfrm>
            <a:off x="314325" y="3173413"/>
            <a:ext cx="2343150" cy="915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0" dirty="0"/>
              <a:t>Note: The feed is considered one of the ports on patch 1.</a:t>
            </a:r>
          </a:p>
        </p:txBody>
      </p:sp>
      <p:sp>
        <p:nvSpPr>
          <p:cNvPr id="647208" name="Text Box 40"/>
          <p:cNvSpPr txBox="1">
            <a:spLocks noChangeArrowheads="1"/>
          </p:cNvSpPr>
          <p:nvPr/>
        </p:nvSpPr>
        <p:spPr bwMode="auto">
          <a:xfrm>
            <a:off x="720725" y="6032500"/>
            <a:ext cx="49952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dirty="0"/>
              <a:t>If there is a single feed, then </a:t>
            </a:r>
            <a:r>
              <a:rPr lang="en-US" sz="2000" b="0" i="1" dirty="0" err="1">
                <a:latin typeface="Times New Roman" pitchFamily="18" charset="0"/>
              </a:rPr>
              <a:t>Z</a:t>
            </a:r>
            <a:r>
              <a:rPr lang="en-US" sz="2000" b="0" i="1" baseline="30000" dirty="0" err="1">
                <a:latin typeface="Times New Roman" pitchFamily="18" charset="0"/>
              </a:rPr>
              <a:t>P</a:t>
            </a:r>
            <a:r>
              <a:rPr lang="en-US" b="0" dirty="0"/>
              <a:t> is a </a:t>
            </a:r>
            <a:r>
              <a:rPr lang="en-US" b="0" dirty="0">
                <a:latin typeface="Times New Roman" pitchFamily="18" charset="0"/>
              </a:rPr>
              <a:t>1</a:t>
            </a:r>
            <a:r>
              <a:rPr lang="en-US" b="0" dirty="0">
                <a:latin typeface="Times New Roman" pitchFamily="18" charset="0"/>
                <a:sym typeface="Symbol" pitchFamily="18" charset="2"/>
              </a:rPr>
              <a:t>1</a:t>
            </a:r>
            <a:r>
              <a:rPr lang="en-US" b="0" dirty="0">
                <a:sym typeface="Symbol" pitchFamily="18" charset="2"/>
              </a:rPr>
              <a:t> </a:t>
            </a:r>
            <a:r>
              <a:rPr lang="en-US" b="0" dirty="0" smtClean="0">
                <a:sym typeface="Symbol" pitchFamily="18" charset="2"/>
              </a:rPr>
              <a:t>matrix:</a:t>
            </a:r>
            <a:endParaRPr lang="en-US" b="0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5CB16524-AAB1-4624-8231-9DD2EDC94970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4" name="Text Box 40"/>
          <p:cNvSpPr txBox="1">
            <a:spLocks noChangeArrowheads="1"/>
          </p:cNvSpPr>
          <p:nvPr/>
        </p:nvSpPr>
        <p:spPr bwMode="auto">
          <a:xfrm>
            <a:off x="6278245" y="2537460"/>
            <a:ext cx="2266967" cy="40011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0" i="1" dirty="0" err="1" smtClean="0">
                <a:latin typeface="Times New Roman" pitchFamily="18" charset="0"/>
              </a:rPr>
              <a:t>Z</a:t>
            </a:r>
            <a:r>
              <a:rPr lang="en-US" sz="2000" b="0" i="1" baseline="30000" dirty="0" err="1" smtClean="0">
                <a:latin typeface="Times New Roman" pitchFamily="18" charset="0"/>
              </a:rPr>
              <a:t>P</a:t>
            </a:r>
            <a:r>
              <a:rPr lang="en-US" b="0" dirty="0" smtClean="0"/>
              <a:t> 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0" dirty="0" smtClean="0"/>
              <a:t> final port matrix</a:t>
            </a:r>
            <a:endParaRPr lang="en-US" b="0" dirty="0"/>
          </a:p>
        </p:txBody>
      </p:sp>
      <p:graphicFrame>
        <p:nvGraphicFramePr>
          <p:cNvPr id="2" name="Object 39"/>
          <p:cNvGraphicFramePr>
            <a:graphicFrameLocks noChangeAspect="1"/>
          </p:cNvGraphicFramePr>
          <p:nvPr/>
        </p:nvGraphicFramePr>
        <p:xfrm>
          <a:off x="5760403" y="6004707"/>
          <a:ext cx="1554797" cy="481818"/>
        </p:xfrm>
        <a:graphic>
          <a:graphicData uri="http://schemas.openxmlformats.org/presentationml/2006/ole">
            <p:oleObj spid="_x0000_s647207" name="Equation" r:id="rId9" imgW="952200" imgH="2919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819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8198" name="Rectangle 6"/>
          <p:cNvSpPr>
            <a:spLocks noChangeArrowheads="1"/>
          </p:cNvSpPr>
          <p:nvPr/>
        </p:nvSpPr>
        <p:spPr bwMode="auto">
          <a:xfrm>
            <a:off x="622300" y="4789488"/>
            <a:ext cx="447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The input impedance is then given by</a:t>
            </a:r>
          </a:p>
        </p:txBody>
      </p:sp>
      <p:grpSp>
        <p:nvGrpSpPr>
          <p:cNvPr id="648199" name="Group 7"/>
          <p:cNvGrpSpPr>
            <a:grpSpLocks/>
          </p:cNvGrpSpPr>
          <p:nvPr/>
        </p:nvGrpSpPr>
        <p:grpSpPr bwMode="auto">
          <a:xfrm>
            <a:off x="3427413" y="1239838"/>
            <a:ext cx="2092325" cy="3086100"/>
            <a:chOff x="1991" y="877"/>
            <a:chExt cx="1318" cy="1944"/>
          </a:xfrm>
        </p:grpSpPr>
        <p:sp>
          <p:nvSpPr>
            <p:cNvPr id="648200" name="Rectangle 8"/>
            <p:cNvSpPr>
              <a:spLocks noChangeArrowheads="1"/>
            </p:cNvSpPr>
            <p:nvPr/>
          </p:nvSpPr>
          <p:spPr bwMode="auto">
            <a:xfrm>
              <a:off x="1991" y="1965"/>
              <a:ext cx="1318" cy="856"/>
            </a:xfrm>
            <a:prstGeom prst="rect">
              <a:avLst/>
            </a:prstGeom>
            <a:solidFill>
              <a:srgbClr val="FF9900"/>
            </a:solidFill>
            <a:ln w="57150">
              <a:solidFill>
                <a:srgbClr val="FF66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/>
            </a:p>
          </p:txBody>
        </p:sp>
        <p:sp>
          <p:nvSpPr>
            <p:cNvPr id="648201" name="Oval 9"/>
            <p:cNvSpPr>
              <a:spLocks noChangeArrowheads="1"/>
            </p:cNvSpPr>
            <p:nvPr/>
          </p:nvSpPr>
          <p:spPr bwMode="auto">
            <a:xfrm>
              <a:off x="2606" y="2419"/>
              <a:ext cx="69" cy="7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8202" name="Rectangle 10"/>
            <p:cNvSpPr>
              <a:spLocks noChangeArrowheads="1"/>
            </p:cNvSpPr>
            <p:nvPr/>
          </p:nvSpPr>
          <p:spPr bwMode="auto">
            <a:xfrm>
              <a:off x="1991" y="877"/>
              <a:ext cx="350" cy="544"/>
            </a:xfrm>
            <a:prstGeom prst="rect">
              <a:avLst/>
            </a:prstGeom>
            <a:solidFill>
              <a:srgbClr val="FF9900"/>
            </a:solidFill>
            <a:ln w="57150">
              <a:solidFill>
                <a:srgbClr val="FF66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/>
            </a:p>
          </p:txBody>
        </p:sp>
        <p:sp>
          <p:nvSpPr>
            <p:cNvPr id="648203" name="Rectangle 11"/>
            <p:cNvSpPr>
              <a:spLocks noChangeArrowheads="1"/>
            </p:cNvSpPr>
            <p:nvPr/>
          </p:nvSpPr>
          <p:spPr bwMode="auto">
            <a:xfrm>
              <a:off x="2951" y="901"/>
              <a:ext cx="353" cy="544"/>
            </a:xfrm>
            <a:prstGeom prst="rect">
              <a:avLst/>
            </a:prstGeom>
            <a:solidFill>
              <a:srgbClr val="FF9900"/>
            </a:solidFill>
            <a:ln w="57150">
              <a:solidFill>
                <a:srgbClr val="FF66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/>
            </a:p>
          </p:txBody>
        </p:sp>
        <p:grpSp>
          <p:nvGrpSpPr>
            <p:cNvPr id="648204" name="Group 12"/>
            <p:cNvGrpSpPr>
              <a:grpSpLocks/>
            </p:cNvGrpSpPr>
            <p:nvPr/>
          </p:nvGrpSpPr>
          <p:grpSpPr bwMode="auto">
            <a:xfrm>
              <a:off x="2050" y="1434"/>
              <a:ext cx="222" cy="206"/>
              <a:chOff x="2050" y="1490"/>
              <a:chExt cx="222" cy="206"/>
            </a:xfrm>
          </p:grpSpPr>
          <p:sp>
            <p:nvSpPr>
              <p:cNvPr id="648205" name="Line 13"/>
              <p:cNvSpPr>
                <a:spLocks noChangeShapeType="1"/>
              </p:cNvSpPr>
              <p:nvPr/>
            </p:nvSpPr>
            <p:spPr bwMode="auto">
              <a:xfrm>
                <a:off x="2080" y="1490"/>
                <a:ext cx="0" cy="15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8206" name="Line 14"/>
              <p:cNvSpPr>
                <a:spLocks noChangeShapeType="1"/>
              </p:cNvSpPr>
              <p:nvPr/>
            </p:nvSpPr>
            <p:spPr bwMode="auto">
              <a:xfrm>
                <a:off x="2248" y="1493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8207" name="Oval 15"/>
              <p:cNvSpPr>
                <a:spLocks noChangeArrowheads="1"/>
              </p:cNvSpPr>
              <p:nvPr/>
            </p:nvSpPr>
            <p:spPr bwMode="auto">
              <a:xfrm>
                <a:off x="2216" y="1639"/>
                <a:ext cx="56" cy="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8208" name="Oval 16"/>
              <p:cNvSpPr>
                <a:spLocks noChangeArrowheads="1"/>
              </p:cNvSpPr>
              <p:nvPr/>
            </p:nvSpPr>
            <p:spPr bwMode="auto">
              <a:xfrm>
                <a:off x="2050" y="1640"/>
                <a:ext cx="56" cy="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48209" name="Group 17"/>
            <p:cNvGrpSpPr>
              <a:grpSpLocks/>
            </p:cNvGrpSpPr>
            <p:nvPr/>
          </p:nvGrpSpPr>
          <p:grpSpPr bwMode="auto">
            <a:xfrm>
              <a:off x="3022" y="1452"/>
              <a:ext cx="222" cy="206"/>
              <a:chOff x="2050" y="1490"/>
              <a:chExt cx="222" cy="206"/>
            </a:xfrm>
          </p:grpSpPr>
          <p:sp>
            <p:nvSpPr>
              <p:cNvPr id="648210" name="Line 18"/>
              <p:cNvSpPr>
                <a:spLocks noChangeShapeType="1"/>
              </p:cNvSpPr>
              <p:nvPr/>
            </p:nvSpPr>
            <p:spPr bwMode="auto">
              <a:xfrm>
                <a:off x="2080" y="1490"/>
                <a:ext cx="0" cy="15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8211" name="Line 19"/>
              <p:cNvSpPr>
                <a:spLocks noChangeShapeType="1"/>
              </p:cNvSpPr>
              <p:nvPr/>
            </p:nvSpPr>
            <p:spPr bwMode="auto">
              <a:xfrm>
                <a:off x="2248" y="1493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8212" name="Oval 20"/>
              <p:cNvSpPr>
                <a:spLocks noChangeArrowheads="1"/>
              </p:cNvSpPr>
              <p:nvPr/>
            </p:nvSpPr>
            <p:spPr bwMode="auto">
              <a:xfrm>
                <a:off x="2216" y="1639"/>
                <a:ext cx="56" cy="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8213" name="Oval 21"/>
              <p:cNvSpPr>
                <a:spLocks noChangeArrowheads="1"/>
              </p:cNvSpPr>
              <p:nvPr/>
            </p:nvSpPr>
            <p:spPr bwMode="auto">
              <a:xfrm>
                <a:off x="2050" y="1640"/>
                <a:ext cx="56" cy="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48214" name="Group 22"/>
            <p:cNvGrpSpPr>
              <a:grpSpLocks/>
            </p:cNvGrpSpPr>
            <p:nvPr/>
          </p:nvGrpSpPr>
          <p:grpSpPr bwMode="auto">
            <a:xfrm flipV="1">
              <a:off x="2050" y="1757"/>
              <a:ext cx="222" cy="206"/>
              <a:chOff x="2050" y="1490"/>
              <a:chExt cx="222" cy="206"/>
            </a:xfrm>
          </p:grpSpPr>
          <p:sp>
            <p:nvSpPr>
              <p:cNvPr id="648215" name="Line 23"/>
              <p:cNvSpPr>
                <a:spLocks noChangeShapeType="1"/>
              </p:cNvSpPr>
              <p:nvPr/>
            </p:nvSpPr>
            <p:spPr bwMode="auto">
              <a:xfrm>
                <a:off x="2080" y="1490"/>
                <a:ext cx="0" cy="15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8216" name="Line 24"/>
              <p:cNvSpPr>
                <a:spLocks noChangeShapeType="1"/>
              </p:cNvSpPr>
              <p:nvPr/>
            </p:nvSpPr>
            <p:spPr bwMode="auto">
              <a:xfrm>
                <a:off x="2248" y="1493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8217" name="Oval 25"/>
              <p:cNvSpPr>
                <a:spLocks noChangeArrowheads="1"/>
              </p:cNvSpPr>
              <p:nvPr/>
            </p:nvSpPr>
            <p:spPr bwMode="auto">
              <a:xfrm>
                <a:off x="2216" y="1639"/>
                <a:ext cx="56" cy="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8218" name="Oval 26"/>
              <p:cNvSpPr>
                <a:spLocks noChangeArrowheads="1"/>
              </p:cNvSpPr>
              <p:nvPr/>
            </p:nvSpPr>
            <p:spPr bwMode="auto">
              <a:xfrm>
                <a:off x="2050" y="1640"/>
                <a:ext cx="56" cy="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48219" name="Group 27"/>
            <p:cNvGrpSpPr>
              <a:grpSpLocks/>
            </p:cNvGrpSpPr>
            <p:nvPr/>
          </p:nvGrpSpPr>
          <p:grpSpPr bwMode="auto">
            <a:xfrm flipV="1">
              <a:off x="3025" y="1751"/>
              <a:ext cx="222" cy="206"/>
              <a:chOff x="2050" y="1490"/>
              <a:chExt cx="222" cy="206"/>
            </a:xfrm>
          </p:grpSpPr>
          <p:sp>
            <p:nvSpPr>
              <p:cNvPr id="648220" name="Line 28"/>
              <p:cNvSpPr>
                <a:spLocks noChangeShapeType="1"/>
              </p:cNvSpPr>
              <p:nvPr/>
            </p:nvSpPr>
            <p:spPr bwMode="auto">
              <a:xfrm>
                <a:off x="2080" y="1490"/>
                <a:ext cx="0" cy="15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8221" name="Line 29"/>
              <p:cNvSpPr>
                <a:spLocks noChangeShapeType="1"/>
              </p:cNvSpPr>
              <p:nvPr/>
            </p:nvSpPr>
            <p:spPr bwMode="auto">
              <a:xfrm>
                <a:off x="2248" y="1493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8222" name="Oval 30"/>
              <p:cNvSpPr>
                <a:spLocks noChangeArrowheads="1"/>
              </p:cNvSpPr>
              <p:nvPr/>
            </p:nvSpPr>
            <p:spPr bwMode="auto">
              <a:xfrm>
                <a:off x="2216" y="1639"/>
                <a:ext cx="56" cy="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8223" name="Oval 31"/>
              <p:cNvSpPr>
                <a:spLocks noChangeArrowheads="1"/>
              </p:cNvSpPr>
              <p:nvPr/>
            </p:nvSpPr>
            <p:spPr bwMode="auto">
              <a:xfrm>
                <a:off x="2050" y="1640"/>
                <a:ext cx="56" cy="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48224" name="Rectangle 32"/>
          <p:cNvSpPr>
            <a:spLocks noChangeArrowheads="1"/>
          </p:cNvSpPr>
          <p:nvPr/>
        </p:nvSpPr>
        <p:spPr bwMode="auto">
          <a:xfrm>
            <a:off x="1135063" y="246063"/>
            <a:ext cx="66611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Segmentation Method (cont.)</a:t>
            </a:r>
          </a:p>
        </p:txBody>
      </p:sp>
      <p:graphicFrame>
        <p:nvGraphicFramePr>
          <p:cNvPr id="648225" name="Object 33"/>
          <p:cNvGraphicFramePr>
            <a:graphicFrameLocks noChangeAspect="1"/>
          </p:cNvGraphicFramePr>
          <p:nvPr/>
        </p:nvGraphicFramePr>
        <p:xfrm>
          <a:off x="3448685" y="1493040"/>
          <a:ext cx="554355" cy="404339"/>
        </p:xfrm>
        <a:graphic>
          <a:graphicData uri="http://schemas.openxmlformats.org/presentationml/2006/ole">
            <p:oleObj spid="_x0000_s648225" name="Equation" r:id="rId3" imgW="419040" imgH="304560" progId="Equation.DSMT4">
              <p:embed/>
            </p:oleObj>
          </a:graphicData>
        </a:graphic>
      </p:graphicFrame>
      <p:graphicFrame>
        <p:nvGraphicFramePr>
          <p:cNvPr id="648226" name="Object 34"/>
          <p:cNvGraphicFramePr>
            <a:graphicFrameLocks noChangeAspect="1"/>
          </p:cNvGraphicFramePr>
          <p:nvPr/>
        </p:nvGraphicFramePr>
        <p:xfrm>
          <a:off x="4960621" y="1489738"/>
          <a:ext cx="566420" cy="425740"/>
        </p:xfrm>
        <a:graphic>
          <a:graphicData uri="http://schemas.openxmlformats.org/presentationml/2006/ole">
            <p:oleObj spid="_x0000_s648226" name="Equation" r:id="rId4" imgW="406080" imgH="304560" progId="Equation.DSMT4">
              <p:embed/>
            </p:oleObj>
          </a:graphicData>
        </a:graphic>
      </p:graphicFrame>
      <p:graphicFrame>
        <p:nvGraphicFramePr>
          <p:cNvPr id="648227" name="Object 35"/>
          <p:cNvGraphicFramePr>
            <a:graphicFrameLocks noChangeAspect="1"/>
          </p:cNvGraphicFramePr>
          <p:nvPr/>
        </p:nvGraphicFramePr>
        <p:xfrm>
          <a:off x="3594100" y="3065463"/>
          <a:ext cx="725488" cy="549275"/>
        </p:xfrm>
        <a:graphic>
          <a:graphicData uri="http://schemas.openxmlformats.org/presentationml/2006/ole">
            <p:oleObj spid="_x0000_s648227" name="Equation" r:id="rId5" imgW="406080" imgH="304560" progId="Equation.DSMT4">
              <p:embed/>
            </p:oleObj>
          </a:graphicData>
        </a:graphic>
      </p:graphicFrame>
      <p:graphicFrame>
        <p:nvGraphicFramePr>
          <p:cNvPr id="648232" name="Object 40"/>
          <p:cNvGraphicFramePr>
            <a:graphicFrameLocks noChangeAspect="1"/>
          </p:cNvGraphicFramePr>
          <p:nvPr/>
        </p:nvGraphicFramePr>
        <p:xfrm>
          <a:off x="3719195" y="5418773"/>
          <a:ext cx="1177988" cy="524827"/>
        </p:xfrm>
        <a:graphic>
          <a:graphicData uri="http://schemas.openxmlformats.org/presentationml/2006/ole">
            <p:oleObj spid="_x0000_s648232" name="Equation" r:id="rId6" imgW="545760" imgH="241200" progId="Equation.DSMT4">
              <p:embed/>
            </p:oleObj>
          </a:graphicData>
        </a:graphic>
      </p:graphicFrame>
      <p:sp>
        <p:nvSpPr>
          <p:cNvPr id="648233" name="Text Box 41"/>
          <p:cNvSpPr txBox="1">
            <a:spLocks noChangeArrowheads="1"/>
          </p:cNvSpPr>
          <p:nvPr/>
        </p:nvSpPr>
        <p:spPr bwMode="auto">
          <a:xfrm>
            <a:off x="4378325" y="3859213"/>
            <a:ext cx="8386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Port </a:t>
            </a:r>
            <a:r>
              <a:rPr lang="en-US" dirty="0"/>
              <a:t>1</a:t>
            </a:r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5CB16524-AAB1-4624-8231-9DD2EDC94970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126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126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1270" name="Rectangle 6"/>
          <p:cNvSpPr>
            <a:spLocks noChangeArrowheads="1"/>
          </p:cNvSpPr>
          <p:nvPr/>
        </p:nvSpPr>
        <p:spPr bwMode="auto">
          <a:xfrm>
            <a:off x="736600" y="4205288"/>
            <a:ext cx="77597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We next show how to combine two </a:t>
            </a:r>
            <a:r>
              <a:rPr lang="en-US" sz="2400" b="0" i="1" dirty="0">
                <a:solidFill>
                  <a:srgbClr val="0000FF"/>
                </a:solidFill>
                <a:latin typeface="Times New Roman" pitchFamily="18" charset="0"/>
              </a:rPr>
              <a:t>Z</a:t>
            </a:r>
            <a:r>
              <a:rPr lang="en-US" sz="2000" b="0" dirty="0">
                <a:solidFill>
                  <a:srgbClr val="0000FF"/>
                </a:solidFill>
              </a:rPr>
              <a:t> matrices into a single </a:t>
            </a:r>
            <a:r>
              <a:rPr lang="en-US" sz="2000" b="0" dirty="0" smtClean="0">
                <a:solidFill>
                  <a:srgbClr val="0000FF"/>
                </a:solidFill>
              </a:rPr>
              <a:t>overall </a:t>
            </a:r>
            <a:r>
              <a:rPr lang="en-US" sz="2000" b="0" i="1" dirty="0" smtClean="0">
                <a:solidFill>
                  <a:srgbClr val="0000FF"/>
                </a:solidFill>
                <a:latin typeface="Times New Roman" pitchFamily="18" charset="0"/>
              </a:rPr>
              <a:t>Z</a:t>
            </a:r>
            <a:r>
              <a:rPr lang="en-US" sz="2000" b="0" dirty="0" smtClean="0">
                <a:solidFill>
                  <a:srgbClr val="0000FF"/>
                </a:solidFill>
              </a:rPr>
              <a:t> </a:t>
            </a:r>
            <a:r>
              <a:rPr lang="en-US" sz="2000" b="0" i="1" baseline="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b="0" dirty="0" smtClean="0">
                <a:solidFill>
                  <a:srgbClr val="0000FF"/>
                </a:solidFill>
              </a:rPr>
              <a:t> matrix</a:t>
            </a:r>
            <a:r>
              <a:rPr lang="en-US" sz="2000" b="0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651296" name="Rectangle 32"/>
          <p:cNvSpPr>
            <a:spLocks noChangeArrowheads="1"/>
          </p:cNvSpPr>
          <p:nvPr/>
        </p:nvSpPr>
        <p:spPr bwMode="auto">
          <a:xfrm>
            <a:off x="1109663" y="246063"/>
            <a:ext cx="66611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Segmentation Method (cont.)</a:t>
            </a:r>
          </a:p>
        </p:txBody>
      </p:sp>
      <p:sp>
        <p:nvSpPr>
          <p:cNvPr id="651323" name="Text Box 59"/>
          <p:cNvSpPr txBox="1">
            <a:spLocks noChangeArrowheads="1"/>
          </p:cNvSpPr>
          <p:nvPr/>
        </p:nvSpPr>
        <p:spPr bwMode="auto">
          <a:xfrm>
            <a:off x="4010025" y="1081088"/>
            <a:ext cx="296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latin typeface="Times New Roman" pitchFamily="18" charset="0"/>
              </a:rPr>
              <a:t>c</a:t>
            </a:r>
          </a:p>
        </p:txBody>
      </p:sp>
      <p:sp>
        <p:nvSpPr>
          <p:cNvPr id="651327" name="Rectangle 63"/>
          <p:cNvSpPr>
            <a:spLocks noChangeArrowheads="1"/>
          </p:cNvSpPr>
          <p:nvPr/>
        </p:nvSpPr>
        <p:spPr bwMode="auto">
          <a:xfrm>
            <a:off x="723900" y="5272088"/>
            <a:ext cx="77597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The ports </a:t>
            </a:r>
            <a:r>
              <a:rPr lang="en-US" sz="2400" b="0" i="1">
                <a:solidFill>
                  <a:srgbClr val="0000FF"/>
                </a:solidFill>
                <a:latin typeface="Times New Roman" pitchFamily="18" charset="0"/>
              </a:rPr>
              <a:t>p</a:t>
            </a:r>
            <a:r>
              <a:rPr lang="en-US" sz="2000" b="0">
                <a:solidFill>
                  <a:srgbClr val="0000FF"/>
                </a:solidFill>
              </a:rPr>
              <a:t> and </a:t>
            </a:r>
            <a:r>
              <a:rPr lang="en-US" sz="2400" b="0" i="1">
                <a:solidFill>
                  <a:srgbClr val="0000FF"/>
                </a:solidFill>
                <a:latin typeface="Times New Roman" pitchFamily="18" charset="0"/>
              </a:rPr>
              <a:t>q</a:t>
            </a:r>
            <a:r>
              <a:rPr lang="en-US" sz="2000" b="0">
                <a:solidFill>
                  <a:srgbClr val="0000FF"/>
                </a:solidFill>
              </a:rPr>
              <a:t> are the external ports, while </a:t>
            </a:r>
            <a:r>
              <a:rPr lang="en-US" sz="2400" b="0" i="1">
                <a:solidFill>
                  <a:srgbClr val="0000FF"/>
                </a:solidFill>
                <a:latin typeface="Times New Roman" pitchFamily="18" charset="0"/>
              </a:rPr>
              <a:t>c</a:t>
            </a:r>
            <a:r>
              <a:rPr lang="en-US" sz="2000" b="0">
                <a:solidFill>
                  <a:srgbClr val="0000FF"/>
                </a:solidFill>
              </a:rPr>
              <a:t> and </a:t>
            </a:r>
            <a:r>
              <a:rPr lang="en-US" sz="2400" b="0" i="1">
                <a:solidFill>
                  <a:srgbClr val="0000FF"/>
                </a:solidFill>
                <a:latin typeface="Times New Roman" pitchFamily="18" charset="0"/>
              </a:rPr>
              <a:t>d</a:t>
            </a:r>
            <a:r>
              <a:rPr lang="en-US" sz="2000" b="0">
                <a:solidFill>
                  <a:srgbClr val="0000FF"/>
                </a:solidFill>
              </a:rPr>
              <a:t> represent the internal (connected) ports.</a:t>
            </a:r>
          </a:p>
        </p:txBody>
      </p:sp>
      <p:grpSp>
        <p:nvGrpSpPr>
          <p:cNvPr id="651356" name="Group 92"/>
          <p:cNvGrpSpPr>
            <a:grpSpLocks/>
          </p:cNvGrpSpPr>
          <p:nvPr/>
        </p:nvGrpSpPr>
        <p:grpSpPr bwMode="auto">
          <a:xfrm>
            <a:off x="2397125" y="1093788"/>
            <a:ext cx="3956050" cy="1030287"/>
            <a:chOff x="1510" y="689"/>
            <a:chExt cx="2492" cy="649"/>
          </a:xfrm>
        </p:grpSpPr>
        <p:sp>
          <p:nvSpPr>
            <p:cNvPr id="651274" name="Rectangle 10"/>
            <p:cNvSpPr>
              <a:spLocks noChangeArrowheads="1"/>
            </p:cNvSpPr>
            <p:nvPr/>
          </p:nvSpPr>
          <p:spPr bwMode="auto">
            <a:xfrm rot="-5400000">
              <a:off x="2049" y="891"/>
              <a:ext cx="350" cy="544"/>
            </a:xfrm>
            <a:prstGeom prst="rect">
              <a:avLst/>
            </a:prstGeom>
            <a:solidFill>
              <a:srgbClr val="FF9900"/>
            </a:solidFill>
            <a:ln w="57150">
              <a:solidFill>
                <a:srgbClr val="FF66CC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endParaRPr lang="en-US" b="0"/>
            </a:p>
          </p:txBody>
        </p:sp>
        <p:grpSp>
          <p:nvGrpSpPr>
            <p:cNvPr id="651336" name="Group 72"/>
            <p:cNvGrpSpPr>
              <a:grpSpLocks/>
            </p:cNvGrpSpPr>
            <p:nvPr/>
          </p:nvGrpSpPr>
          <p:grpSpPr bwMode="auto">
            <a:xfrm>
              <a:off x="2512" y="1033"/>
              <a:ext cx="202" cy="56"/>
              <a:chOff x="2512" y="1057"/>
              <a:chExt cx="202" cy="56"/>
            </a:xfrm>
          </p:grpSpPr>
          <p:sp>
            <p:nvSpPr>
              <p:cNvPr id="651278" name="Line 14"/>
              <p:cNvSpPr>
                <a:spLocks noChangeShapeType="1"/>
              </p:cNvSpPr>
              <p:nvPr/>
            </p:nvSpPr>
            <p:spPr bwMode="auto">
              <a:xfrm rot="-5400000">
                <a:off x="2584" y="1009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1279" name="Oval 15"/>
              <p:cNvSpPr>
                <a:spLocks noChangeArrowheads="1"/>
              </p:cNvSpPr>
              <p:nvPr/>
            </p:nvSpPr>
            <p:spPr bwMode="auto">
              <a:xfrm rot="-5400000">
                <a:off x="2658" y="1057"/>
                <a:ext cx="56" cy="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51335" name="Group 71"/>
            <p:cNvGrpSpPr>
              <a:grpSpLocks/>
            </p:cNvGrpSpPr>
            <p:nvPr/>
          </p:nvGrpSpPr>
          <p:grpSpPr bwMode="auto">
            <a:xfrm>
              <a:off x="2509" y="1255"/>
              <a:ext cx="206" cy="56"/>
              <a:chOff x="2509" y="1223"/>
              <a:chExt cx="206" cy="56"/>
            </a:xfrm>
          </p:grpSpPr>
          <p:sp>
            <p:nvSpPr>
              <p:cNvPr id="651277" name="Line 13"/>
              <p:cNvSpPr>
                <a:spLocks noChangeShapeType="1"/>
              </p:cNvSpPr>
              <p:nvPr/>
            </p:nvSpPr>
            <p:spPr bwMode="auto">
              <a:xfrm rot="-5400000">
                <a:off x="2585" y="1173"/>
                <a:ext cx="0" cy="15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1280" name="Oval 16"/>
              <p:cNvSpPr>
                <a:spLocks noChangeArrowheads="1"/>
              </p:cNvSpPr>
              <p:nvPr/>
            </p:nvSpPr>
            <p:spPr bwMode="auto">
              <a:xfrm rot="-5400000">
                <a:off x="2659" y="1223"/>
                <a:ext cx="56" cy="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51275" name="Rectangle 11"/>
            <p:cNvSpPr>
              <a:spLocks noChangeArrowheads="1"/>
            </p:cNvSpPr>
            <p:nvPr/>
          </p:nvSpPr>
          <p:spPr bwMode="auto">
            <a:xfrm rot="5400000">
              <a:off x="3194" y="888"/>
              <a:ext cx="353" cy="544"/>
            </a:xfrm>
            <a:prstGeom prst="rect">
              <a:avLst/>
            </a:prstGeom>
            <a:solidFill>
              <a:srgbClr val="FF9900"/>
            </a:solidFill>
            <a:ln w="57150">
              <a:solidFill>
                <a:srgbClr val="FF66CC"/>
              </a:solidFill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lang="en-US" b="0"/>
            </a:p>
          </p:txBody>
        </p:sp>
        <p:graphicFrame>
          <p:nvGraphicFramePr>
            <p:cNvPr id="651297" name="Object 33"/>
            <p:cNvGraphicFramePr>
              <a:graphicFrameLocks noChangeAspect="1"/>
            </p:cNvGraphicFramePr>
            <p:nvPr/>
          </p:nvGraphicFramePr>
          <p:xfrm>
            <a:off x="2013" y="1002"/>
            <a:ext cx="417" cy="316"/>
          </p:xfrm>
          <a:graphic>
            <a:graphicData uri="http://schemas.openxmlformats.org/presentationml/2006/ole">
              <p:oleObj spid="_x0000_s651297" name="Equation" r:id="rId3" imgW="368280" imgH="279360" progId="Equation.DSMT4">
                <p:embed/>
              </p:oleObj>
            </a:graphicData>
          </a:graphic>
        </p:graphicFrame>
        <p:graphicFrame>
          <p:nvGraphicFramePr>
            <p:cNvPr id="651298" name="Object 34"/>
            <p:cNvGraphicFramePr>
              <a:graphicFrameLocks noChangeAspect="1"/>
            </p:cNvGraphicFramePr>
            <p:nvPr/>
          </p:nvGraphicFramePr>
          <p:xfrm>
            <a:off x="3165" y="994"/>
            <a:ext cx="416" cy="317"/>
          </p:xfrm>
          <a:graphic>
            <a:graphicData uri="http://schemas.openxmlformats.org/presentationml/2006/ole">
              <p:oleObj spid="_x0000_s651298" name="Equation" r:id="rId4" imgW="368280" imgH="279360" progId="Equation.DSMT4">
                <p:embed/>
              </p:oleObj>
            </a:graphicData>
          </a:graphic>
        </p:graphicFrame>
        <p:grpSp>
          <p:nvGrpSpPr>
            <p:cNvPr id="651309" name="Group 45"/>
            <p:cNvGrpSpPr>
              <a:grpSpLocks/>
            </p:cNvGrpSpPr>
            <p:nvPr/>
          </p:nvGrpSpPr>
          <p:grpSpPr bwMode="auto">
            <a:xfrm>
              <a:off x="1734" y="1057"/>
              <a:ext cx="202" cy="56"/>
              <a:chOff x="1734" y="1137"/>
              <a:chExt cx="202" cy="56"/>
            </a:xfrm>
          </p:grpSpPr>
          <p:sp>
            <p:nvSpPr>
              <p:cNvPr id="651306" name="Line 42"/>
              <p:cNvSpPr>
                <a:spLocks noChangeShapeType="1"/>
              </p:cNvSpPr>
              <p:nvPr/>
            </p:nvSpPr>
            <p:spPr bwMode="auto">
              <a:xfrm rot="5400000" flipH="1">
                <a:off x="1864" y="1097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1307" name="Oval 43"/>
              <p:cNvSpPr>
                <a:spLocks noChangeArrowheads="1"/>
              </p:cNvSpPr>
              <p:nvPr/>
            </p:nvSpPr>
            <p:spPr bwMode="auto">
              <a:xfrm rot="5400000" flipH="1">
                <a:off x="1734" y="1137"/>
                <a:ext cx="56" cy="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51310" name="Group 46"/>
            <p:cNvGrpSpPr>
              <a:grpSpLocks/>
            </p:cNvGrpSpPr>
            <p:nvPr/>
          </p:nvGrpSpPr>
          <p:grpSpPr bwMode="auto">
            <a:xfrm flipH="1">
              <a:off x="3654" y="1065"/>
              <a:ext cx="202" cy="56"/>
              <a:chOff x="1734" y="1137"/>
              <a:chExt cx="202" cy="56"/>
            </a:xfrm>
          </p:grpSpPr>
          <p:sp>
            <p:nvSpPr>
              <p:cNvPr id="651311" name="Line 47"/>
              <p:cNvSpPr>
                <a:spLocks noChangeShapeType="1"/>
              </p:cNvSpPr>
              <p:nvPr/>
            </p:nvSpPr>
            <p:spPr bwMode="auto">
              <a:xfrm rot="5400000" flipH="1">
                <a:off x="1864" y="1097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1312" name="Oval 48"/>
              <p:cNvSpPr>
                <a:spLocks noChangeArrowheads="1"/>
              </p:cNvSpPr>
              <p:nvPr/>
            </p:nvSpPr>
            <p:spPr bwMode="auto">
              <a:xfrm rot="5400000" flipH="1">
                <a:off x="1734" y="1137"/>
                <a:ext cx="56" cy="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51321" name="Text Box 57"/>
            <p:cNvSpPr txBox="1">
              <a:spLocks noChangeArrowheads="1"/>
            </p:cNvSpPr>
            <p:nvPr/>
          </p:nvSpPr>
          <p:spPr bwMode="auto">
            <a:xfrm>
              <a:off x="1510" y="750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i="1" dirty="0">
                  <a:latin typeface="Times New Roman" pitchFamily="18" charset="0"/>
                </a:rPr>
                <a:t>p</a:t>
              </a:r>
            </a:p>
          </p:txBody>
        </p:sp>
        <p:sp>
          <p:nvSpPr>
            <p:cNvPr id="651322" name="Text Box 58"/>
            <p:cNvSpPr txBox="1">
              <a:spLocks noChangeArrowheads="1"/>
            </p:cNvSpPr>
            <p:nvPr/>
          </p:nvSpPr>
          <p:spPr bwMode="auto">
            <a:xfrm>
              <a:off x="3806" y="745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i="1">
                  <a:latin typeface="Times New Roman" pitchFamily="18" charset="0"/>
                </a:rPr>
                <a:t>q</a:t>
              </a:r>
            </a:p>
          </p:txBody>
        </p:sp>
        <p:sp>
          <p:nvSpPr>
            <p:cNvPr id="651324" name="Text Box 60"/>
            <p:cNvSpPr txBox="1">
              <a:spLocks noChangeArrowheads="1"/>
            </p:cNvSpPr>
            <p:nvPr/>
          </p:nvSpPr>
          <p:spPr bwMode="auto">
            <a:xfrm>
              <a:off x="2838" y="689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i="1">
                  <a:latin typeface="Times New Roman" pitchFamily="18" charset="0"/>
                </a:rPr>
                <a:t>d</a:t>
              </a:r>
            </a:p>
          </p:txBody>
        </p:sp>
        <p:grpSp>
          <p:nvGrpSpPr>
            <p:cNvPr id="651328" name="Group 64"/>
            <p:cNvGrpSpPr>
              <a:grpSpLocks/>
            </p:cNvGrpSpPr>
            <p:nvPr/>
          </p:nvGrpSpPr>
          <p:grpSpPr bwMode="auto">
            <a:xfrm>
              <a:off x="1734" y="1193"/>
              <a:ext cx="202" cy="56"/>
              <a:chOff x="1734" y="1137"/>
              <a:chExt cx="202" cy="56"/>
            </a:xfrm>
          </p:grpSpPr>
          <p:sp>
            <p:nvSpPr>
              <p:cNvPr id="651329" name="Line 65"/>
              <p:cNvSpPr>
                <a:spLocks noChangeShapeType="1"/>
              </p:cNvSpPr>
              <p:nvPr/>
            </p:nvSpPr>
            <p:spPr bwMode="auto">
              <a:xfrm rot="5400000" flipH="1">
                <a:off x="1864" y="1097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1330" name="Oval 66"/>
              <p:cNvSpPr>
                <a:spLocks noChangeArrowheads="1"/>
              </p:cNvSpPr>
              <p:nvPr/>
            </p:nvSpPr>
            <p:spPr bwMode="auto">
              <a:xfrm rot="5400000" flipH="1">
                <a:off x="1734" y="1137"/>
                <a:ext cx="56" cy="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51331" name="Group 67"/>
            <p:cNvGrpSpPr>
              <a:grpSpLocks/>
            </p:cNvGrpSpPr>
            <p:nvPr/>
          </p:nvGrpSpPr>
          <p:grpSpPr bwMode="auto">
            <a:xfrm flipH="1">
              <a:off x="3654" y="1201"/>
              <a:ext cx="202" cy="56"/>
              <a:chOff x="1734" y="1137"/>
              <a:chExt cx="202" cy="56"/>
            </a:xfrm>
          </p:grpSpPr>
          <p:sp>
            <p:nvSpPr>
              <p:cNvPr id="651332" name="Line 68"/>
              <p:cNvSpPr>
                <a:spLocks noChangeShapeType="1"/>
              </p:cNvSpPr>
              <p:nvPr/>
            </p:nvSpPr>
            <p:spPr bwMode="auto">
              <a:xfrm rot="5400000" flipH="1">
                <a:off x="1864" y="1097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1333" name="Oval 69"/>
              <p:cNvSpPr>
                <a:spLocks noChangeArrowheads="1"/>
              </p:cNvSpPr>
              <p:nvPr/>
            </p:nvSpPr>
            <p:spPr bwMode="auto">
              <a:xfrm rot="5400000" flipH="1">
                <a:off x="1734" y="1137"/>
                <a:ext cx="56" cy="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51337" name="Group 73"/>
            <p:cNvGrpSpPr>
              <a:grpSpLocks/>
            </p:cNvGrpSpPr>
            <p:nvPr/>
          </p:nvGrpSpPr>
          <p:grpSpPr bwMode="auto">
            <a:xfrm>
              <a:off x="2512" y="1145"/>
              <a:ext cx="202" cy="56"/>
              <a:chOff x="2512" y="1057"/>
              <a:chExt cx="202" cy="56"/>
            </a:xfrm>
          </p:grpSpPr>
          <p:sp>
            <p:nvSpPr>
              <p:cNvPr id="651338" name="Line 74"/>
              <p:cNvSpPr>
                <a:spLocks noChangeShapeType="1"/>
              </p:cNvSpPr>
              <p:nvPr/>
            </p:nvSpPr>
            <p:spPr bwMode="auto">
              <a:xfrm rot="-5400000">
                <a:off x="2584" y="1009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1339" name="Oval 75"/>
              <p:cNvSpPr>
                <a:spLocks noChangeArrowheads="1"/>
              </p:cNvSpPr>
              <p:nvPr/>
            </p:nvSpPr>
            <p:spPr bwMode="auto">
              <a:xfrm rot="-5400000">
                <a:off x="2658" y="1057"/>
                <a:ext cx="56" cy="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51340" name="Group 76"/>
            <p:cNvGrpSpPr>
              <a:grpSpLocks/>
            </p:cNvGrpSpPr>
            <p:nvPr/>
          </p:nvGrpSpPr>
          <p:grpSpPr bwMode="auto">
            <a:xfrm flipH="1">
              <a:off x="2880" y="1033"/>
              <a:ext cx="202" cy="56"/>
              <a:chOff x="2512" y="1057"/>
              <a:chExt cx="202" cy="56"/>
            </a:xfrm>
          </p:grpSpPr>
          <p:sp>
            <p:nvSpPr>
              <p:cNvPr id="651341" name="Line 77"/>
              <p:cNvSpPr>
                <a:spLocks noChangeShapeType="1"/>
              </p:cNvSpPr>
              <p:nvPr/>
            </p:nvSpPr>
            <p:spPr bwMode="auto">
              <a:xfrm rot="-5400000">
                <a:off x="2584" y="1009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1342" name="Oval 78"/>
              <p:cNvSpPr>
                <a:spLocks noChangeArrowheads="1"/>
              </p:cNvSpPr>
              <p:nvPr/>
            </p:nvSpPr>
            <p:spPr bwMode="auto">
              <a:xfrm rot="-5400000">
                <a:off x="2658" y="1057"/>
                <a:ext cx="56" cy="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51343" name="Group 79"/>
            <p:cNvGrpSpPr>
              <a:grpSpLocks/>
            </p:cNvGrpSpPr>
            <p:nvPr/>
          </p:nvGrpSpPr>
          <p:grpSpPr bwMode="auto">
            <a:xfrm flipH="1">
              <a:off x="2877" y="1255"/>
              <a:ext cx="206" cy="56"/>
              <a:chOff x="2509" y="1223"/>
              <a:chExt cx="206" cy="56"/>
            </a:xfrm>
          </p:grpSpPr>
          <p:sp>
            <p:nvSpPr>
              <p:cNvPr id="651344" name="Line 80"/>
              <p:cNvSpPr>
                <a:spLocks noChangeShapeType="1"/>
              </p:cNvSpPr>
              <p:nvPr/>
            </p:nvSpPr>
            <p:spPr bwMode="auto">
              <a:xfrm rot="-5400000">
                <a:off x="2585" y="1173"/>
                <a:ext cx="0" cy="15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1345" name="Oval 81"/>
              <p:cNvSpPr>
                <a:spLocks noChangeArrowheads="1"/>
              </p:cNvSpPr>
              <p:nvPr/>
            </p:nvSpPr>
            <p:spPr bwMode="auto">
              <a:xfrm rot="-5400000">
                <a:off x="2659" y="1223"/>
                <a:ext cx="56" cy="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51346" name="Group 82"/>
            <p:cNvGrpSpPr>
              <a:grpSpLocks/>
            </p:cNvGrpSpPr>
            <p:nvPr/>
          </p:nvGrpSpPr>
          <p:grpSpPr bwMode="auto">
            <a:xfrm flipH="1">
              <a:off x="2880" y="1145"/>
              <a:ext cx="202" cy="56"/>
              <a:chOff x="2512" y="1057"/>
              <a:chExt cx="202" cy="56"/>
            </a:xfrm>
          </p:grpSpPr>
          <p:sp>
            <p:nvSpPr>
              <p:cNvPr id="651347" name="Line 83"/>
              <p:cNvSpPr>
                <a:spLocks noChangeShapeType="1"/>
              </p:cNvSpPr>
              <p:nvPr/>
            </p:nvSpPr>
            <p:spPr bwMode="auto">
              <a:xfrm rot="-5400000">
                <a:off x="2584" y="1009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1348" name="Oval 84"/>
              <p:cNvSpPr>
                <a:spLocks noChangeArrowheads="1"/>
              </p:cNvSpPr>
              <p:nvPr/>
            </p:nvSpPr>
            <p:spPr bwMode="auto">
              <a:xfrm rot="-5400000">
                <a:off x="2658" y="1057"/>
                <a:ext cx="56" cy="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51355" name="Group 91"/>
          <p:cNvGrpSpPr>
            <a:grpSpLocks/>
          </p:cNvGrpSpPr>
          <p:nvPr/>
        </p:nvGrpSpPr>
        <p:grpSpPr bwMode="auto">
          <a:xfrm>
            <a:off x="2701925" y="2947988"/>
            <a:ext cx="3295650" cy="811212"/>
            <a:chOff x="1646" y="1737"/>
            <a:chExt cx="2076" cy="511"/>
          </a:xfrm>
        </p:grpSpPr>
        <p:sp>
          <p:nvSpPr>
            <p:cNvPr id="651313" name="Rectangle 49"/>
            <p:cNvSpPr>
              <a:spLocks noChangeArrowheads="1"/>
            </p:cNvSpPr>
            <p:nvPr/>
          </p:nvSpPr>
          <p:spPr bwMode="auto">
            <a:xfrm>
              <a:off x="2128" y="1896"/>
              <a:ext cx="1144" cy="352"/>
            </a:xfrm>
            <a:prstGeom prst="rect">
              <a:avLst/>
            </a:prstGeom>
            <a:solidFill>
              <a:srgbClr val="FF9900"/>
            </a:solidFill>
            <a:ln w="57150">
              <a:solidFill>
                <a:srgbClr val="FF66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51314" name="Group 50"/>
            <p:cNvGrpSpPr>
              <a:grpSpLocks/>
            </p:cNvGrpSpPr>
            <p:nvPr/>
          </p:nvGrpSpPr>
          <p:grpSpPr bwMode="auto">
            <a:xfrm>
              <a:off x="1902" y="1993"/>
              <a:ext cx="202" cy="56"/>
              <a:chOff x="1734" y="1137"/>
              <a:chExt cx="202" cy="56"/>
            </a:xfrm>
          </p:grpSpPr>
          <p:sp>
            <p:nvSpPr>
              <p:cNvPr id="651315" name="Line 51"/>
              <p:cNvSpPr>
                <a:spLocks noChangeShapeType="1"/>
              </p:cNvSpPr>
              <p:nvPr/>
            </p:nvSpPr>
            <p:spPr bwMode="auto">
              <a:xfrm rot="5400000" flipH="1">
                <a:off x="1864" y="1097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1316" name="Oval 52"/>
              <p:cNvSpPr>
                <a:spLocks noChangeArrowheads="1"/>
              </p:cNvSpPr>
              <p:nvPr/>
            </p:nvSpPr>
            <p:spPr bwMode="auto">
              <a:xfrm rot="5400000" flipH="1">
                <a:off x="1734" y="1137"/>
                <a:ext cx="56" cy="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51317" name="Group 53"/>
            <p:cNvGrpSpPr>
              <a:grpSpLocks/>
            </p:cNvGrpSpPr>
            <p:nvPr/>
          </p:nvGrpSpPr>
          <p:grpSpPr bwMode="auto">
            <a:xfrm flipH="1">
              <a:off x="3286" y="1985"/>
              <a:ext cx="202" cy="56"/>
              <a:chOff x="1734" y="1137"/>
              <a:chExt cx="202" cy="56"/>
            </a:xfrm>
          </p:grpSpPr>
          <p:sp>
            <p:nvSpPr>
              <p:cNvPr id="651318" name="Line 54"/>
              <p:cNvSpPr>
                <a:spLocks noChangeShapeType="1"/>
              </p:cNvSpPr>
              <p:nvPr/>
            </p:nvSpPr>
            <p:spPr bwMode="auto">
              <a:xfrm rot="5400000" flipH="1">
                <a:off x="1864" y="1097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1319" name="Oval 55"/>
              <p:cNvSpPr>
                <a:spLocks noChangeArrowheads="1"/>
              </p:cNvSpPr>
              <p:nvPr/>
            </p:nvSpPr>
            <p:spPr bwMode="auto">
              <a:xfrm rot="5400000" flipH="1">
                <a:off x="1734" y="1137"/>
                <a:ext cx="56" cy="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651320" name="Object 56"/>
            <p:cNvGraphicFramePr>
              <a:graphicFrameLocks noChangeAspect="1"/>
            </p:cNvGraphicFramePr>
            <p:nvPr/>
          </p:nvGraphicFramePr>
          <p:xfrm>
            <a:off x="2525" y="1912"/>
            <a:ext cx="287" cy="288"/>
          </p:xfrm>
          <a:graphic>
            <a:graphicData uri="http://schemas.openxmlformats.org/presentationml/2006/ole">
              <p:oleObj spid="_x0000_s651320" name="Equation" r:id="rId5" imgW="253800" imgH="253800" progId="Equation.DSMT4">
                <p:embed/>
              </p:oleObj>
            </a:graphicData>
          </a:graphic>
        </p:graphicFrame>
        <p:sp>
          <p:nvSpPr>
            <p:cNvPr id="651325" name="Text Box 61"/>
            <p:cNvSpPr txBox="1">
              <a:spLocks noChangeArrowheads="1"/>
            </p:cNvSpPr>
            <p:nvPr/>
          </p:nvSpPr>
          <p:spPr bwMode="auto">
            <a:xfrm>
              <a:off x="1646" y="1753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i="1">
                  <a:latin typeface="Times New Roman" pitchFamily="18" charset="0"/>
                </a:rPr>
                <a:t>p</a:t>
              </a:r>
            </a:p>
          </p:txBody>
        </p:sp>
        <p:sp>
          <p:nvSpPr>
            <p:cNvPr id="651326" name="Text Box 62"/>
            <p:cNvSpPr txBox="1">
              <a:spLocks noChangeArrowheads="1"/>
            </p:cNvSpPr>
            <p:nvPr/>
          </p:nvSpPr>
          <p:spPr bwMode="auto">
            <a:xfrm>
              <a:off x="3526" y="1737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i="1">
                  <a:latin typeface="Times New Roman" pitchFamily="18" charset="0"/>
                </a:rPr>
                <a:t>q</a:t>
              </a:r>
            </a:p>
          </p:txBody>
        </p:sp>
        <p:grpSp>
          <p:nvGrpSpPr>
            <p:cNvPr id="651349" name="Group 85"/>
            <p:cNvGrpSpPr>
              <a:grpSpLocks/>
            </p:cNvGrpSpPr>
            <p:nvPr/>
          </p:nvGrpSpPr>
          <p:grpSpPr bwMode="auto">
            <a:xfrm>
              <a:off x="1902" y="2129"/>
              <a:ext cx="202" cy="56"/>
              <a:chOff x="1734" y="1137"/>
              <a:chExt cx="202" cy="56"/>
            </a:xfrm>
          </p:grpSpPr>
          <p:sp>
            <p:nvSpPr>
              <p:cNvPr id="651350" name="Line 86"/>
              <p:cNvSpPr>
                <a:spLocks noChangeShapeType="1"/>
              </p:cNvSpPr>
              <p:nvPr/>
            </p:nvSpPr>
            <p:spPr bwMode="auto">
              <a:xfrm rot="5400000" flipH="1">
                <a:off x="1864" y="1097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1351" name="Oval 87"/>
              <p:cNvSpPr>
                <a:spLocks noChangeArrowheads="1"/>
              </p:cNvSpPr>
              <p:nvPr/>
            </p:nvSpPr>
            <p:spPr bwMode="auto">
              <a:xfrm rot="5400000" flipH="1">
                <a:off x="1734" y="1137"/>
                <a:ext cx="56" cy="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51352" name="Group 88"/>
            <p:cNvGrpSpPr>
              <a:grpSpLocks/>
            </p:cNvGrpSpPr>
            <p:nvPr/>
          </p:nvGrpSpPr>
          <p:grpSpPr bwMode="auto">
            <a:xfrm flipH="1">
              <a:off x="3286" y="2129"/>
              <a:ext cx="202" cy="56"/>
              <a:chOff x="1734" y="1137"/>
              <a:chExt cx="202" cy="56"/>
            </a:xfrm>
          </p:grpSpPr>
          <p:sp>
            <p:nvSpPr>
              <p:cNvPr id="651353" name="Line 89"/>
              <p:cNvSpPr>
                <a:spLocks noChangeShapeType="1"/>
              </p:cNvSpPr>
              <p:nvPr/>
            </p:nvSpPr>
            <p:spPr bwMode="auto">
              <a:xfrm rot="5400000" flipH="1">
                <a:off x="1864" y="1097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1354" name="Oval 90"/>
              <p:cNvSpPr>
                <a:spLocks noChangeArrowheads="1"/>
              </p:cNvSpPr>
              <p:nvPr/>
            </p:nvSpPr>
            <p:spPr bwMode="auto">
              <a:xfrm rot="5400000" flipH="1">
                <a:off x="1734" y="1137"/>
                <a:ext cx="56" cy="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51357" name="AutoShape 93"/>
          <p:cNvSpPr>
            <a:spLocks noChangeArrowheads="1"/>
          </p:cNvSpPr>
          <p:nvPr/>
        </p:nvSpPr>
        <p:spPr bwMode="auto">
          <a:xfrm>
            <a:off x="4267200" y="2413000"/>
            <a:ext cx="393700" cy="469900"/>
          </a:xfrm>
          <a:prstGeom prst="downArrow">
            <a:avLst>
              <a:gd name="adj1" fmla="val 50000"/>
              <a:gd name="adj2" fmla="val 29839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7" name="Slide Number Placeholder 6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5CB16524-AAB1-4624-8231-9DD2EDC94970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229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2308" name="Rectangle 20"/>
          <p:cNvSpPr>
            <a:spLocks noChangeArrowheads="1"/>
          </p:cNvSpPr>
          <p:nvPr/>
        </p:nvSpPr>
        <p:spPr bwMode="auto">
          <a:xfrm>
            <a:off x="1109663" y="246063"/>
            <a:ext cx="66611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Segmentation Method (cont.)</a:t>
            </a:r>
          </a:p>
        </p:txBody>
      </p:sp>
      <p:graphicFrame>
        <p:nvGraphicFramePr>
          <p:cNvPr id="652332" name="Object 44"/>
          <p:cNvGraphicFramePr>
            <a:graphicFrameLocks noChangeAspect="1"/>
          </p:cNvGraphicFramePr>
          <p:nvPr/>
        </p:nvGraphicFramePr>
        <p:xfrm>
          <a:off x="366713" y="4268788"/>
          <a:ext cx="3322637" cy="504825"/>
        </p:xfrm>
        <a:graphic>
          <a:graphicData uri="http://schemas.openxmlformats.org/presentationml/2006/ole">
            <p:oleObj spid="_x0000_s652332" name="Equation" r:id="rId3" imgW="1854000" imgH="279360" progId="Equation.DSMT4">
              <p:embed/>
            </p:oleObj>
          </a:graphicData>
        </a:graphic>
      </p:graphicFrame>
      <p:sp>
        <p:nvSpPr>
          <p:cNvPr id="652389" name="Text Box 101"/>
          <p:cNvSpPr txBox="1">
            <a:spLocks noChangeArrowheads="1"/>
          </p:cNvSpPr>
          <p:nvPr/>
        </p:nvSpPr>
        <p:spPr bwMode="auto">
          <a:xfrm>
            <a:off x="4010025" y="1081088"/>
            <a:ext cx="296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latin typeface="Times New Roman" pitchFamily="18" charset="0"/>
              </a:rPr>
              <a:t>c</a:t>
            </a:r>
          </a:p>
        </p:txBody>
      </p:sp>
      <p:grpSp>
        <p:nvGrpSpPr>
          <p:cNvPr id="652390" name="Group 102"/>
          <p:cNvGrpSpPr>
            <a:grpSpLocks/>
          </p:cNvGrpSpPr>
          <p:nvPr/>
        </p:nvGrpSpPr>
        <p:grpSpPr bwMode="auto">
          <a:xfrm>
            <a:off x="2397125" y="1093788"/>
            <a:ext cx="3956050" cy="1030287"/>
            <a:chOff x="1510" y="689"/>
            <a:chExt cx="2492" cy="649"/>
          </a:xfrm>
        </p:grpSpPr>
        <p:sp>
          <p:nvSpPr>
            <p:cNvPr id="652391" name="Rectangle 103"/>
            <p:cNvSpPr>
              <a:spLocks noChangeArrowheads="1"/>
            </p:cNvSpPr>
            <p:nvPr/>
          </p:nvSpPr>
          <p:spPr bwMode="auto">
            <a:xfrm rot="-5400000">
              <a:off x="2049" y="891"/>
              <a:ext cx="350" cy="544"/>
            </a:xfrm>
            <a:prstGeom prst="rect">
              <a:avLst/>
            </a:prstGeom>
            <a:solidFill>
              <a:srgbClr val="FF9900"/>
            </a:solidFill>
            <a:ln w="57150">
              <a:solidFill>
                <a:srgbClr val="FF66CC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endParaRPr lang="en-US" b="0"/>
            </a:p>
          </p:txBody>
        </p:sp>
        <p:grpSp>
          <p:nvGrpSpPr>
            <p:cNvPr id="652392" name="Group 104"/>
            <p:cNvGrpSpPr>
              <a:grpSpLocks/>
            </p:cNvGrpSpPr>
            <p:nvPr/>
          </p:nvGrpSpPr>
          <p:grpSpPr bwMode="auto">
            <a:xfrm>
              <a:off x="2512" y="1033"/>
              <a:ext cx="202" cy="56"/>
              <a:chOff x="2512" y="1057"/>
              <a:chExt cx="202" cy="56"/>
            </a:xfrm>
          </p:grpSpPr>
          <p:sp>
            <p:nvSpPr>
              <p:cNvPr id="652393" name="Line 105"/>
              <p:cNvSpPr>
                <a:spLocks noChangeShapeType="1"/>
              </p:cNvSpPr>
              <p:nvPr/>
            </p:nvSpPr>
            <p:spPr bwMode="auto">
              <a:xfrm rot="-5400000">
                <a:off x="2584" y="1009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2394" name="Oval 106"/>
              <p:cNvSpPr>
                <a:spLocks noChangeArrowheads="1"/>
              </p:cNvSpPr>
              <p:nvPr/>
            </p:nvSpPr>
            <p:spPr bwMode="auto">
              <a:xfrm rot="-5400000">
                <a:off x="2658" y="1057"/>
                <a:ext cx="56" cy="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52395" name="Group 107"/>
            <p:cNvGrpSpPr>
              <a:grpSpLocks/>
            </p:cNvGrpSpPr>
            <p:nvPr/>
          </p:nvGrpSpPr>
          <p:grpSpPr bwMode="auto">
            <a:xfrm>
              <a:off x="2509" y="1255"/>
              <a:ext cx="206" cy="56"/>
              <a:chOff x="2509" y="1223"/>
              <a:chExt cx="206" cy="56"/>
            </a:xfrm>
          </p:grpSpPr>
          <p:sp>
            <p:nvSpPr>
              <p:cNvPr id="652396" name="Line 108"/>
              <p:cNvSpPr>
                <a:spLocks noChangeShapeType="1"/>
              </p:cNvSpPr>
              <p:nvPr/>
            </p:nvSpPr>
            <p:spPr bwMode="auto">
              <a:xfrm rot="-5400000">
                <a:off x="2585" y="1173"/>
                <a:ext cx="0" cy="15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2397" name="Oval 109"/>
              <p:cNvSpPr>
                <a:spLocks noChangeArrowheads="1"/>
              </p:cNvSpPr>
              <p:nvPr/>
            </p:nvSpPr>
            <p:spPr bwMode="auto">
              <a:xfrm rot="-5400000">
                <a:off x="2659" y="1223"/>
                <a:ext cx="56" cy="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52398" name="Rectangle 110"/>
            <p:cNvSpPr>
              <a:spLocks noChangeArrowheads="1"/>
            </p:cNvSpPr>
            <p:nvPr/>
          </p:nvSpPr>
          <p:spPr bwMode="auto">
            <a:xfrm rot="5400000">
              <a:off x="3194" y="888"/>
              <a:ext cx="353" cy="544"/>
            </a:xfrm>
            <a:prstGeom prst="rect">
              <a:avLst/>
            </a:prstGeom>
            <a:solidFill>
              <a:srgbClr val="FF9900"/>
            </a:solidFill>
            <a:ln w="57150">
              <a:solidFill>
                <a:srgbClr val="FF66CC"/>
              </a:solidFill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lang="en-US" b="0"/>
            </a:p>
          </p:txBody>
        </p:sp>
        <p:graphicFrame>
          <p:nvGraphicFramePr>
            <p:cNvPr id="652399" name="Object 111"/>
            <p:cNvGraphicFramePr>
              <a:graphicFrameLocks noChangeAspect="1"/>
            </p:cNvGraphicFramePr>
            <p:nvPr/>
          </p:nvGraphicFramePr>
          <p:xfrm>
            <a:off x="2013" y="1002"/>
            <a:ext cx="417" cy="316"/>
          </p:xfrm>
          <a:graphic>
            <a:graphicData uri="http://schemas.openxmlformats.org/presentationml/2006/ole">
              <p:oleObj spid="_x0000_s652399" name="Equation" r:id="rId4" imgW="368280" imgH="279360" progId="Equation.DSMT4">
                <p:embed/>
              </p:oleObj>
            </a:graphicData>
          </a:graphic>
        </p:graphicFrame>
        <p:graphicFrame>
          <p:nvGraphicFramePr>
            <p:cNvPr id="652400" name="Object 112"/>
            <p:cNvGraphicFramePr>
              <a:graphicFrameLocks noChangeAspect="1"/>
            </p:cNvGraphicFramePr>
            <p:nvPr/>
          </p:nvGraphicFramePr>
          <p:xfrm>
            <a:off x="3165" y="994"/>
            <a:ext cx="416" cy="317"/>
          </p:xfrm>
          <a:graphic>
            <a:graphicData uri="http://schemas.openxmlformats.org/presentationml/2006/ole">
              <p:oleObj spid="_x0000_s652400" name="Equation" r:id="rId5" imgW="368280" imgH="279360" progId="Equation.DSMT4">
                <p:embed/>
              </p:oleObj>
            </a:graphicData>
          </a:graphic>
        </p:graphicFrame>
        <p:grpSp>
          <p:nvGrpSpPr>
            <p:cNvPr id="652401" name="Group 113"/>
            <p:cNvGrpSpPr>
              <a:grpSpLocks/>
            </p:cNvGrpSpPr>
            <p:nvPr/>
          </p:nvGrpSpPr>
          <p:grpSpPr bwMode="auto">
            <a:xfrm>
              <a:off x="1734" y="1057"/>
              <a:ext cx="202" cy="56"/>
              <a:chOff x="1734" y="1137"/>
              <a:chExt cx="202" cy="56"/>
            </a:xfrm>
          </p:grpSpPr>
          <p:sp>
            <p:nvSpPr>
              <p:cNvPr id="652402" name="Line 114"/>
              <p:cNvSpPr>
                <a:spLocks noChangeShapeType="1"/>
              </p:cNvSpPr>
              <p:nvPr/>
            </p:nvSpPr>
            <p:spPr bwMode="auto">
              <a:xfrm rot="5400000" flipH="1">
                <a:off x="1864" y="1097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2403" name="Oval 115"/>
              <p:cNvSpPr>
                <a:spLocks noChangeArrowheads="1"/>
              </p:cNvSpPr>
              <p:nvPr/>
            </p:nvSpPr>
            <p:spPr bwMode="auto">
              <a:xfrm rot="5400000" flipH="1">
                <a:off x="1734" y="1137"/>
                <a:ext cx="56" cy="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52404" name="Group 116"/>
            <p:cNvGrpSpPr>
              <a:grpSpLocks/>
            </p:cNvGrpSpPr>
            <p:nvPr/>
          </p:nvGrpSpPr>
          <p:grpSpPr bwMode="auto">
            <a:xfrm flipH="1">
              <a:off x="3654" y="1065"/>
              <a:ext cx="202" cy="56"/>
              <a:chOff x="1734" y="1137"/>
              <a:chExt cx="202" cy="56"/>
            </a:xfrm>
          </p:grpSpPr>
          <p:sp>
            <p:nvSpPr>
              <p:cNvPr id="652405" name="Line 117"/>
              <p:cNvSpPr>
                <a:spLocks noChangeShapeType="1"/>
              </p:cNvSpPr>
              <p:nvPr/>
            </p:nvSpPr>
            <p:spPr bwMode="auto">
              <a:xfrm rot="5400000" flipH="1">
                <a:off x="1864" y="1097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2406" name="Oval 118"/>
              <p:cNvSpPr>
                <a:spLocks noChangeArrowheads="1"/>
              </p:cNvSpPr>
              <p:nvPr/>
            </p:nvSpPr>
            <p:spPr bwMode="auto">
              <a:xfrm rot="5400000" flipH="1">
                <a:off x="1734" y="1137"/>
                <a:ext cx="56" cy="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52407" name="Text Box 119"/>
            <p:cNvSpPr txBox="1">
              <a:spLocks noChangeArrowheads="1"/>
            </p:cNvSpPr>
            <p:nvPr/>
          </p:nvSpPr>
          <p:spPr bwMode="auto">
            <a:xfrm>
              <a:off x="1510" y="769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i="1">
                  <a:latin typeface="Times New Roman" pitchFamily="18" charset="0"/>
                </a:rPr>
                <a:t>p</a:t>
              </a:r>
            </a:p>
          </p:txBody>
        </p:sp>
        <p:sp>
          <p:nvSpPr>
            <p:cNvPr id="652408" name="Text Box 120"/>
            <p:cNvSpPr txBox="1">
              <a:spLocks noChangeArrowheads="1"/>
            </p:cNvSpPr>
            <p:nvPr/>
          </p:nvSpPr>
          <p:spPr bwMode="auto">
            <a:xfrm>
              <a:off x="3806" y="745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i="1">
                  <a:latin typeface="Times New Roman" pitchFamily="18" charset="0"/>
                </a:rPr>
                <a:t>q</a:t>
              </a:r>
            </a:p>
          </p:txBody>
        </p:sp>
        <p:sp>
          <p:nvSpPr>
            <p:cNvPr id="652409" name="Text Box 121"/>
            <p:cNvSpPr txBox="1">
              <a:spLocks noChangeArrowheads="1"/>
            </p:cNvSpPr>
            <p:nvPr/>
          </p:nvSpPr>
          <p:spPr bwMode="auto">
            <a:xfrm>
              <a:off x="2838" y="689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i="1">
                  <a:latin typeface="Times New Roman" pitchFamily="18" charset="0"/>
                </a:rPr>
                <a:t>d</a:t>
              </a:r>
            </a:p>
          </p:txBody>
        </p:sp>
        <p:grpSp>
          <p:nvGrpSpPr>
            <p:cNvPr id="652410" name="Group 122"/>
            <p:cNvGrpSpPr>
              <a:grpSpLocks/>
            </p:cNvGrpSpPr>
            <p:nvPr/>
          </p:nvGrpSpPr>
          <p:grpSpPr bwMode="auto">
            <a:xfrm>
              <a:off x="1734" y="1193"/>
              <a:ext cx="202" cy="56"/>
              <a:chOff x="1734" y="1137"/>
              <a:chExt cx="202" cy="56"/>
            </a:xfrm>
          </p:grpSpPr>
          <p:sp>
            <p:nvSpPr>
              <p:cNvPr id="652411" name="Line 123"/>
              <p:cNvSpPr>
                <a:spLocks noChangeShapeType="1"/>
              </p:cNvSpPr>
              <p:nvPr/>
            </p:nvSpPr>
            <p:spPr bwMode="auto">
              <a:xfrm rot="5400000" flipH="1">
                <a:off x="1864" y="1097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2412" name="Oval 124"/>
              <p:cNvSpPr>
                <a:spLocks noChangeArrowheads="1"/>
              </p:cNvSpPr>
              <p:nvPr/>
            </p:nvSpPr>
            <p:spPr bwMode="auto">
              <a:xfrm rot="5400000" flipH="1">
                <a:off x="1734" y="1137"/>
                <a:ext cx="56" cy="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52413" name="Group 125"/>
            <p:cNvGrpSpPr>
              <a:grpSpLocks/>
            </p:cNvGrpSpPr>
            <p:nvPr/>
          </p:nvGrpSpPr>
          <p:grpSpPr bwMode="auto">
            <a:xfrm flipH="1">
              <a:off x="3654" y="1201"/>
              <a:ext cx="202" cy="56"/>
              <a:chOff x="1734" y="1137"/>
              <a:chExt cx="202" cy="56"/>
            </a:xfrm>
          </p:grpSpPr>
          <p:sp>
            <p:nvSpPr>
              <p:cNvPr id="652414" name="Line 126"/>
              <p:cNvSpPr>
                <a:spLocks noChangeShapeType="1"/>
              </p:cNvSpPr>
              <p:nvPr/>
            </p:nvSpPr>
            <p:spPr bwMode="auto">
              <a:xfrm rot="5400000" flipH="1">
                <a:off x="1864" y="1097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2415" name="Oval 127"/>
              <p:cNvSpPr>
                <a:spLocks noChangeArrowheads="1"/>
              </p:cNvSpPr>
              <p:nvPr/>
            </p:nvSpPr>
            <p:spPr bwMode="auto">
              <a:xfrm rot="5400000" flipH="1">
                <a:off x="1734" y="1137"/>
                <a:ext cx="56" cy="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52416" name="Group 128"/>
            <p:cNvGrpSpPr>
              <a:grpSpLocks/>
            </p:cNvGrpSpPr>
            <p:nvPr/>
          </p:nvGrpSpPr>
          <p:grpSpPr bwMode="auto">
            <a:xfrm>
              <a:off x="2512" y="1145"/>
              <a:ext cx="202" cy="56"/>
              <a:chOff x="2512" y="1057"/>
              <a:chExt cx="202" cy="56"/>
            </a:xfrm>
          </p:grpSpPr>
          <p:sp>
            <p:nvSpPr>
              <p:cNvPr id="652417" name="Line 129"/>
              <p:cNvSpPr>
                <a:spLocks noChangeShapeType="1"/>
              </p:cNvSpPr>
              <p:nvPr/>
            </p:nvSpPr>
            <p:spPr bwMode="auto">
              <a:xfrm rot="-5400000">
                <a:off x="2584" y="1009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2418" name="Oval 130"/>
              <p:cNvSpPr>
                <a:spLocks noChangeArrowheads="1"/>
              </p:cNvSpPr>
              <p:nvPr/>
            </p:nvSpPr>
            <p:spPr bwMode="auto">
              <a:xfrm rot="-5400000">
                <a:off x="2658" y="1057"/>
                <a:ext cx="56" cy="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52419" name="Group 131"/>
            <p:cNvGrpSpPr>
              <a:grpSpLocks/>
            </p:cNvGrpSpPr>
            <p:nvPr/>
          </p:nvGrpSpPr>
          <p:grpSpPr bwMode="auto">
            <a:xfrm flipH="1">
              <a:off x="2880" y="1033"/>
              <a:ext cx="202" cy="56"/>
              <a:chOff x="2512" y="1057"/>
              <a:chExt cx="202" cy="56"/>
            </a:xfrm>
          </p:grpSpPr>
          <p:sp>
            <p:nvSpPr>
              <p:cNvPr id="652420" name="Line 132"/>
              <p:cNvSpPr>
                <a:spLocks noChangeShapeType="1"/>
              </p:cNvSpPr>
              <p:nvPr/>
            </p:nvSpPr>
            <p:spPr bwMode="auto">
              <a:xfrm rot="-5400000">
                <a:off x="2584" y="1009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2421" name="Oval 133"/>
              <p:cNvSpPr>
                <a:spLocks noChangeArrowheads="1"/>
              </p:cNvSpPr>
              <p:nvPr/>
            </p:nvSpPr>
            <p:spPr bwMode="auto">
              <a:xfrm rot="-5400000">
                <a:off x="2658" y="1057"/>
                <a:ext cx="56" cy="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52422" name="Group 134"/>
            <p:cNvGrpSpPr>
              <a:grpSpLocks/>
            </p:cNvGrpSpPr>
            <p:nvPr/>
          </p:nvGrpSpPr>
          <p:grpSpPr bwMode="auto">
            <a:xfrm flipH="1">
              <a:off x="2877" y="1255"/>
              <a:ext cx="206" cy="56"/>
              <a:chOff x="2509" y="1223"/>
              <a:chExt cx="206" cy="56"/>
            </a:xfrm>
          </p:grpSpPr>
          <p:sp>
            <p:nvSpPr>
              <p:cNvPr id="652423" name="Line 135"/>
              <p:cNvSpPr>
                <a:spLocks noChangeShapeType="1"/>
              </p:cNvSpPr>
              <p:nvPr/>
            </p:nvSpPr>
            <p:spPr bwMode="auto">
              <a:xfrm rot="-5400000">
                <a:off x="2585" y="1173"/>
                <a:ext cx="0" cy="15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2424" name="Oval 136"/>
              <p:cNvSpPr>
                <a:spLocks noChangeArrowheads="1"/>
              </p:cNvSpPr>
              <p:nvPr/>
            </p:nvSpPr>
            <p:spPr bwMode="auto">
              <a:xfrm rot="-5400000">
                <a:off x="2659" y="1223"/>
                <a:ext cx="56" cy="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52425" name="Group 137"/>
            <p:cNvGrpSpPr>
              <a:grpSpLocks/>
            </p:cNvGrpSpPr>
            <p:nvPr/>
          </p:nvGrpSpPr>
          <p:grpSpPr bwMode="auto">
            <a:xfrm flipH="1">
              <a:off x="2880" y="1145"/>
              <a:ext cx="202" cy="56"/>
              <a:chOff x="2512" y="1057"/>
              <a:chExt cx="202" cy="56"/>
            </a:xfrm>
          </p:grpSpPr>
          <p:sp>
            <p:nvSpPr>
              <p:cNvPr id="652426" name="Line 138"/>
              <p:cNvSpPr>
                <a:spLocks noChangeShapeType="1"/>
              </p:cNvSpPr>
              <p:nvPr/>
            </p:nvSpPr>
            <p:spPr bwMode="auto">
              <a:xfrm rot="-5400000">
                <a:off x="2584" y="1009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2427" name="Oval 139"/>
              <p:cNvSpPr>
                <a:spLocks noChangeArrowheads="1"/>
              </p:cNvSpPr>
              <p:nvPr/>
            </p:nvSpPr>
            <p:spPr bwMode="auto">
              <a:xfrm rot="-5400000">
                <a:off x="2658" y="1057"/>
                <a:ext cx="56" cy="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52428" name="Group 140"/>
          <p:cNvGrpSpPr>
            <a:grpSpLocks/>
          </p:cNvGrpSpPr>
          <p:nvPr/>
        </p:nvGrpSpPr>
        <p:grpSpPr bwMode="auto">
          <a:xfrm>
            <a:off x="2790825" y="2986088"/>
            <a:ext cx="3295650" cy="811212"/>
            <a:chOff x="1646" y="1737"/>
            <a:chExt cx="2076" cy="511"/>
          </a:xfrm>
        </p:grpSpPr>
        <p:sp>
          <p:nvSpPr>
            <p:cNvPr id="652429" name="Rectangle 141"/>
            <p:cNvSpPr>
              <a:spLocks noChangeArrowheads="1"/>
            </p:cNvSpPr>
            <p:nvPr/>
          </p:nvSpPr>
          <p:spPr bwMode="auto">
            <a:xfrm>
              <a:off x="2128" y="1896"/>
              <a:ext cx="1144" cy="352"/>
            </a:xfrm>
            <a:prstGeom prst="rect">
              <a:avLst/>
            </a:prstGeom>
            <a:solidFill>
              <a:srgbClr val="FF9900"/>
            </a:solidFill>
            <a:ln w="57150">
              <a:solidFill>
                <a:srgbClr val="FF66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52430" name="Group 142"/>
            <p:cNvGrpSpPr>
              <a:grpSpLocks/>
            </p:cNvGrpSpPr>
            <p:nvPr/>
          </p:nvGrpSpPr>
          <p:grpSpPr bwMode="auto">
            <a:xfrm>
              <a:off x="1902" y="1993"/>
              <a:ext cx="202" cy="56"/>
              <a:chOff x="1734" y="1137"/>
              <a:chExt cx="202" cy="56"/>
            </a:xfrm>
          </p:grpSpPr>
          <p:sp>
            <p:nvSpPr>
              <p:cNvPr id="652431" name="Line 143"/>
              <p:cNvSpPr>
                <a:spLocks noChangeShapeType="1"/>
              </p:cNvSpPr>
              <p:nvPr/>
            </p:nvSpPr>
            <p:spPr bwMode="auto">
              <a:xfrm rot="5400000" flipH="1">
                <a:off x="1864" y="1097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2432" name="Oval 144"/>
              <p:cNvSpPr>
                <a:spLocks noChangeArrowheads="1"/>
              </p:cNvSpPr>
              <p:nvPr/>
            </p:nvSpPr>
            <p:spPr bwMode="auto">
              <a:xfrm rot="5400000" flipH="1">
                <a:off x="1734" y="1137"/>
                <a:ext cx="56" cy="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52433" name="Group 145"/>
            <p:cNvGrpSpPr>
              <a:grpSpLocks/>
            </p:cNvGrpSpPr>
            <p:nvPr/>
          </p:nvGrpSpPr>
          <p:grpSpPr bwMode="auto">
            <a:xfrm flipH="1">
              <a:off x="3286" y="1985"/>
              <a:ext cx="202" cy="56"/>
              <a:chOff x="1734" y="1137"/>
              <a:chExt cx="202" cy="56"/>
            </a:xfrm>
          </p:grpSpPr>
          <p:sp>
            <p:nvSpPr>
              <p:cNvPr id="652434" name="Line 146"/>
              <p:cNvSpPr>
                <a:spLocks noChangeShapeType="1"/>
              </p:cNvSpPr>
              <p:nvPr/>
            </p:nvSpPr>
            <p:spPr bwMode="auto">
              <a:xfrm rot="5400000" flipH="1">
                <a:off x="1864" y="1097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2435" name="Oval 147"/>
              <p:cNvSpPr>
                <a:spLocks noChangeArrowheads="1"/>
              </p:cNvSpPr>
              <p:nvPr/>
            </p:nvSpPr>
            <p:spPr bwMode="auto">
              <a:xfrm rot="5400000" flipH="1">
                <a:off x="1734" y="1137"/>
                <a:ext cx="56" cy="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652436" name="Object 148"/>
            <p:cNvGraphicFramePr>
              <a:graphicFrameLocks noChangeAspect="1"/>
            </p:cNvGraphicFramePr>
            <p:nvPr/>
          </p:nvGraphicFramePr>
          <p:xfrm>
            <a:off x="2525" y="1912"/>
            <a:ext cx="287" cy="288"/>
          </p:xfrm>
          <a:graphic>
            <a:graphicData uri="http://schemas.openxmlformats.org/presentationml/2006/ole">
              <p:oleObj spid="_x0000_s652436" name="Equation" r:id="rId6" imgW="253800" imgH="253800" progId="Equation.DSMT4">
                <p:embed/>
              </p:oleObj>
            </a:graphicData>
          </a:graphic>
        </p:graphicFrame>
        <p:sp>
          <p:nvSpPr>
            <p:cNvPr id="652437" name="Text Box 149"/>
            <p:cNvSpPr txBox="1">
              <a:spLocks noChangeArrowheads="1"/>
            </p:cNvSpPr>
            <p:nvPr/>
          </p:nvSpPr>
          <p:spPr bwMode="auto">
            <a:xfrm>
              <a:off x="1646" y="1753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i="1">
                  <a:latin typeface="Times New Roman" pitchFamily="18" charset="0"/>
                </a:rPr>
                <a:t>p</a:t>
              </a:r>
            </a:p>
          </p:txBody>
        </p:sp>
        <p:sp>
          <p:nvSpPr>
            <p:cNvPr id="652438" name="Text Box 150"/>
            <p:cNvSpPr txBox="1">
              <a:spLocks noChangeArrowheads="1"/>
            </p:cNvSpPr>
            <p:nvPr/>
          </p:nvSpPr>
          <p:spPr bwMode="auto">
            <a:xfrm>
              <a:off x="3526" y="1737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i="1">
                  <a:latin typeface="Times New Roman" pitchFamily="18" charset="0"/>
                </a:rPr>
                <a:t>q</a:t>
              </a:r>
            </a:p>
          </p:txBody>
        </p:sp>
        <p:grpSp>
          <p:nvGrpSpPr>
            <p:cNvPr id="652439" name="Group 151"/>
            <p:cNvGrpSpPr>
              <a:grpSpLocks/>
            </p:cNvGrpSpPr>
            <p:nvPr/>
          </p:nvGrpSpPr>
          <p:grpSpPr bwMode="auto">
            <a:xfrm>
              <a:off x="1902" y="2129"/>
              <a:ext cx="202" cy="56"/>
              <a:chOff x="1734" y="1137"/>
              <a:chExt cx="202" cy="56"/>
            </a:xfrm>
          </p:grpSpPr>
          <p:sp>
            <p:nvSpPr>
              <p:cNvPr id="652440" name="Line 152"/>
              <p:cNvSpPr>
                <a:spLocks noChangeShapeType="1"/>
              </p:cNvSpPr>
              <p:nvPr/>
            </p:nvSpPr>
            <p:spPr bwMode="auto">
              <a:xfrm rot="5400000" flipH="1">
                <a:off x="1864" y="1097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2441" name="Oval 153"/>
              <p:cNvSpPr>
                <a:spLocks noChangeArrowheads="1"/>
              </p:cNvSpPr>
              <p:nvPr/>
            </p:nvSpPr>
            <p:spPr bwMode="auto">
              <a:xfrm rot="5400000" flipH="1">
                <a:off x="1734" y="1137"/>
                <a:ext cx="56" cy="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52442" name="Group 154"/>
            <p:cNvGrpSpPr>
              <a:grpSpLocks/>
            </p:cNvGrpSpPr>
            <p:nvPr/>
          </p:nvGrpSpPr>
          <p:grpSpPr bwMode="auto">
            <a:xfrm flipH="1">
              <a:off x="3286" y="2129"/>
              <a:ext cx="202" cy="56"/>
              <a:chOff x="1734" y="1137"/>
              <a:chExt cx="202" cy="56"/>
            </a:xfrm>
          </p:grpSpPr>
          <p:sp>
            <p:nvSpPr>
              <p:cNvPr id="652443" name="Line 155"/>
              <p:cNvSpPr>
                <a:spLocks noChangeShapeType="1"/>
              </p:cNvSpPr>
              <p:nvPr/>
            </p:nvSpPr>
            <p:spPr bwMode="auto">
              <a:xfrm rot="5400000" flipH="1">
                <a:off x="1864" y="1097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2444" name="Oval 156"/>
              <p:cNvSpPr>
                <a:spLocks noChangeArrowheads="1"/>
              </p:cNvSpPr>
              <p:nvPr/>
            </p:nvSpPr>
            <p:spPr bwMode="auto">
              <a:xfrm rot="5400000" flipH="1">
                <a:off x="1734" y="1137"/>
                <a:ext cx="56" cy="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652445" name="Object 157"/>
          <p:cNvGraphicFramePr>
            <a:graphicFrameLocks noChangeAspect="1"/>
          </p:cNvGraphicFramePr>
          <p:nvPr/>
        </p:nvGraphicFramePr>
        <p:xfrm>
          <a:off x="338138" y="5119688"/>
          <a:ext cx="3278187" cy="504825"/>
        </p:xfrm>
        <a:graphic>
          <a:graphicData uri="http://schemas.openxmlformats.org/presentationml/2006/ole">
            <p:oleObj spid="_x0000_s652445" name="Equation" r:id="rId7" imgW="1828800" imgH="279360" progId="Equation.DSMT4">
              <p:embed/>
            </p:oleObj>
          </a:graphicData>
        </a:graphic>
      </p:graphicFrame>
      <p:graphicFrame>
        <p:nvGraphicFramePr>
          <p:cNvPr id="652446" name="Object 158"/>
          <p:cNvGraphicFramePr>
            <a:graphicFrameLocks noChangeAspect="1"/>
          </p:cNvGraphicFramePr>
          <p:nvPr/>
        </p:nvGraphicFramePr>
        <p:xfrm>
          <a:off x="5029200" y="4281488"/>
          <a:ext cx="3140075" cy="504825"/>
        </p:xfrm>
        <a:graphic>
          <a:graphicData uri="http://schemas.openxmlformats.org/presentationml/2006/ole">
            <p:oleObj spid="_x0000_s652446" name="Equation" r:id="rId8" imgW="1752480" imgH="279360" progId="Equation.DSMT4">
              <p:embed/>
            </p:oleObj>
          </a:graphicData>
        </a:graphic>
      </p:graphicFrame>
      <p:graphicFrame>
        <p:nvGraphicFramePr>
          <p:cNvPr id="652447" name="Object 159"/>
          <p:cNvGraphicFramePr>
            <a:graphicFrameLocks noChangeAspect="1"/>
          </p:cNvGraphicFramePr>
          <p:nvPr/>
        </p:nvGraphicFramePr>
        <p:xfrm>
          <a:off x="5010150" y="5043488"/>
          <a:ext cx="3230563" cy="504825"/>
        </p:xfrm>
        <a:graphic>
          <a:graphicData uri="http://schemas.openxmlformats.org/presentationml/2006/ole">
            <p:oleObj spid="_x0000_s652447" name="Equation" r:id="rId9" imgW="1803240" imgH="279360" progId="Equation.DSMT4">
              <p:embed/>
            </p:oleObj>
          </a:graphicData>
        </a:graphic>
      </p:graphicFrame>
      <p:sp>
        <p:nvSpPr>
          <p:cNvPr id="652448" name="Text Box 160"/>
          <p:cNvSpPr txBox="1">
            <a:spLocks noChangeArrowheads="1"/>
          </p:cNvSpPr>
          <p:nvPr/>
        </p:nvSpPr>
        <p:spPr bwMode="auto">
          <a:xfrm>
            <a:off x="3667125" y="4316413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FF"/>
                </a:solidFill>
              </a:rPr>
              <a:t>(1)</a:t>
            </a:r>
          </a:p>
        </p:txBody>
      </p:sp>
      <p:sp>
        <p:nvSpPr>
          <p:cNvPr id="652449" name="Text Box 161"/>
          <p:cNvSpPr txBox="1">
            <a:spLocks noChangeArrowheads="1"/>
          </p:cNvSpPr>
          <p:nvPr/>
        </p:nvSpPr>
        <p:spPr bwMode="auto">
          <a:xfrm>
            <a:off x="3705225" y="5154613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FF"/>
                </a:solidFill>
              </a:rPr>
              <a:t>(2)</a:t>
            </a:r>
          </a:p>
        </p:txBody>
      </p:sp>
      <p:sp>
        <p:nvSpPr>
          <p:cNvPr id="652450" name="Text Box 162"/>
          <p:cNvSpPr txBox="1">
            <a:spLocks noChangeArrowheads="1"/>
          </p:cNvSpPr>
          <p:nvPr/>
        </p:nvSpPr>
        <p:spPr bwMode="auto">
          <a:xfrm>
            <a:off x="8315325" y="4341813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FF"/>
                </a:solidFill>
              </a:rPr>
              <a:t>(3)</a:t>
            </a:r>
          </a:p>
        </p:txBody>
      </p:sp>
      <p:sp>
        <p:nvSpPr>
          <p:cNvPr id="652451" name="Text Box 163"/>
          <p:cNvSpPr txBox="1">
            <a:spLocks noChangeArrowheads="1"/>
          </p:cNvSpPr>
          <p:nvPr/>
        </p:nvSpPr>
        <p:spPr bwMode="auto">
          <a:xfrm>
            <a:off x="8328025" y="5116513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FF"/>
                </a:solidFill>
              </a:rPr>
              <a:t>(4)</a:t>
            </a:r>
          </a:p>
        </p:txBody>
      </p:sp>
      <p:sp>
        <p:nvSpPr>
          <p:cNvPr id="652452" name="AutoShape 164"/>
          <p:cNvSpPr>
            <a:spLocks noChangeArrowheads="1"/>
          </p:cNvSpPr>
          <p:nvPr/>
        </p:nvSpPr>
        <p:spPr bwMode="auto">
          <a:xfrm>
            <a:off x="4267200" y="2413000"/>
            <a:ext cx="393700" cy="469900"/>
          </a:xfrm>
          <a:prstGeom prst="downArrow">
            <a:avLst>
              <a:gd name="adj1" fmla="val 50000"/>
              <a:gd name="adj2" fmla="val 29839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3" name="Slide Number Placeholder 7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5CB16524-AAB1-4624-8231-9DD2EDC94970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2" name="Object 160"/>
          <p:cNvGraphicFramePr>
            <a:graphicFrameLocks noChangeAspect="1"/>
          </p:cNvGraphicFramePr>
          <p:nvPr/>
        </p:nvGraphicFramePr>
        <p:xfrm>
          <a:off x="565150" y="2349500"/>
          <a:ext cx="1968500" cy="828675"/>
        </p:xfrm>
        <a:graphic>
          <a:graphicData uri="http://schemas.openxmlformats.org/presentationml/2006/ole">
            <p:oleObj spid="_x0000_s652448" name="Equation" r:id="rId10" imgW="1218960" imgH="507960" progId="Equation.DSMT4">
              <p:embed/>
            </p:oleObj>
          </a:graphicData>
        </a:graphic>
      </p:graphicFrame>
      <p:graphicFrame>
        <p:nvGraphicFramePr>
          <p:cNvPr id="3" name="Object 161"/>
          <p:cNvGraphicFramePr>
            <a:graphicFrameLocks noChangeAspect="1"/>
          </p:cNvGraphicFramePr>
          <p:nvPr/>
        </p:nvGraphicFramePr>
        <p:xfrm>
          <a:off x="6470650" y="2298700"/>
          <a:ext cx="1968500" cy="828675"/>
        </p:xfrm>
        <a:graphic>
          <a:graphicData uri="http://schemas.openxmlformats.org/presentationml/2006/ole">
            <p:oleObj spid="_x0000_s652449" name="Equation" r:id="rId11" imgW="1218960" imgH="5079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331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33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3318" name="Rectangle 6"/>
          <p:cNvSpPr>
            <a:spLocks noChangeArrowheads="1"/>
          </p:cNvSpPr>
          <p:nvPr/>
        </p:nvSpPr>
        <p:spPr bwMode="auto">
          <a:xfrm>
            <a:off x="1135063" y="207963"/>
            <a:ext cx="66611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Segmentation Method (cont.)</a:t>
            </a:r>
          </a:p>
        </p:txBody>
      </p:sp>
      <p:sp>
        <p:nvSpPr>
          <p:cNvPr id="653320" name="Text Box 8"/>
          <p:cNvSpPr txBox="1">
            <a:spLocks noChangeArrowheads="1"/>
          </p:cNvSpPr>
          <p:nvPr/>
        </p:nvSpPr>
        <p:spPr bwMode="auto">
          <a:xfrm>
            <a:off x="4010025" y="1081088"/>
            <a:ext cx="296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latin typeface="Times New Roman" pitchFamily="18" charset="0"/>
              </a:rPr>
              <a:t>c</a:t>
            </a:r>
          </a:p>
        </p:txBody>
      </p:sp>
      <p:grpSp>
        <p:nvGrpSpPr>
          <p:cNvPr id="653321" name="Group 9"/>
          <p:cNvGrpSpPr>
            <a:grpSpLocks/>
          </p:cNvGrpSpPr>
          <p:nvPr/>
        </p:nvGrpSpPr>
        <p:grpSpPr bwMode="auto">
          <a:xfrm>
            <a:off x="2397125" y="1093788"/>
            <a:ext cx="3956050" cy="1030287"/>
            <a:chOff x="1510" y="689"/>
            <a:chExt cx="2492" cy="649"/>
          </a:xfrm>
        </p:grpSpPr>
        <p:sp>
          <p:nvSpPr>
            <p:cNvPr id="653322" name="Rectangle 10"/>
            <p:cNvSpPr>
              <a:spLocks noChangeArrowheads="1"/>
            </p:cNvSpPr>
            <p:nvPr/>
          </p:nvSpPr>
          <p:spPr bwMode="auto">
            <a:xfrm rot="-5400000">
              <a:off x="2049" y="891"/>
              <a:ext cx="350" cy="544"/>
            </a:xfrm>
            <a:prstGeom prst="rect">
              <a:avLst/>
            </a:prstGeom>
            <a:solidFill>
              <a:srgbClr val="FF9900"/>
            </a:solidFill>
            <a:ln w="57150">
              <a:solidFill>
                <a:srgbClr val="FF66CC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endParaRPr lang="en-US" b="0"/>
            </a:p>
          </p:txBody>
        </p:sp>
        <p:grpSp>
          <p:nvGrpSpPr>
            <p:cNvPr id="653323" name="Group 11"/>
            <p:cNvGrpSpPr>
              <a:grpSpLocks/>
            </p:cNvGrpSpPr>
            <p:nvPr/>
          </p:nvGrpSpPr>
          <p:grpSpPr bwMode="auto">
            <a:xfrm>
              <a:off x="2512" y="1033"/>
              <a:ext cx="202" cy="56"/>
              <a:chOff x="2512" y="1057"/>
              <a:chExt cx="202" cy="56"/>
            </a:xfrm>
          </p:grpSpPr>
          <p:sp>
            <p:nvSpPr>
              <p:cNvPr id="653324" name="Line 12"/>
              <p:cNvSpPr>
                <a:spLocks noChangeShapeType="1"/>
              </p:cNvSpPr>
              <p:nvPr/>
            </p:nvSpPr>
            <p:spPr bwMode="auto">
              <a:xfrm rot="-5400000">
                <a:off x="2584" y="1009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3325" name="Oval 13"/>
              <p:cNvSpPr>
                <a:spLocks noChangeArrowheads="1"/>
              </p:cNvSpPr>
              <p:nvPr/>
            </p:nvSpPr>
            <p:spPr bwMode="auto">
              <a:xfrm rot="-5400000">
                <a:off x="2658" y="1057"/>
                <a:ext cx="56" cy="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53326" name="Group 14"/>
            <p:cNvGrpSpPr>
              <a:grpSpLocks/>
            </p:cNvGrpSpPr>
            <p:nvPr/>
          </p:nvGrpSpPr>
          <p:grpSpPr bwMode="auto">
            <a:xfrm>
              <a:off x="2509" y="1255"/>
              <a:ext cx="206" cy="56"/>
              <a:chOff x="2509" y="1223"/>
              <a:chExt cx="206" cy="56"/>
            </a:xfrm>
          </p:grpSpPr>
          <p:sp>
            <p:nvSpPr>
              <p:cNvPr id="653327" name="Line 15"/>
              <p:cNvSpPr>
                <a:spLocks noChangeShapeType="1"/>
              </p:cNvSpPr>
              <p:nvPr/>
            </p:nvSpPr>
            <p:spPr bwMode="auto">
              <a:xfrm rot="-5400000">
                <a:off x="2585" y="1173"/>
                <a:ext cx="0" cy="15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3328" name="Oval 16"/>
              <p:cNvSpPr>
                <a:spLocks noChangeArrowheads="1"/>
              </p:cNvSpPr>
              <p:nvPr/>
            </p:nvSpPr>
            <p:spPr bwMode="auto">
              <a:xfrm rot="-5400000">
                <a:off x="2659" y="1223"/>
                <a:ext cx="56" cy="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53329" name="Rectangle 17"/>
            <p:cNvSpPr>
              <a:spLocks noChangeArrowheads="1"/>
            </p:cNvSpPr>
            <p:nvPr/>
          </p:nvSpPr>
          <p:spPr bwMode="auto">
            <a:xfrm rot="5400000">
              <a:off x="3194" y="888"/>
              <a:ext cx="353" cy="544"/>
            </a:xfrm>
            <a:prstGeom prst="rect">
              <a:avLst/>
            </a:prstGeom>
            <a:solidFill>
              <a:srgbClr val="FF9900"/>
            </a:solidFill>
            <a:ln w="57150">
              <a:solidFill>
                <a:srgbClr val="FF66CC"/>
              </a:solidFill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lang="en-US" b="0"/>
            </a:p>
          </p:txBody>
        </p:sp>
        <p:graphicFrame>
          <p:nvGraphicFramePr>
            <p:cNvPr id="653330" name="Object 18"/>
            <p:cNvGraphicFramePr>
              <a:graphicFrameLocks noChangeAspect="1"/>
            </p:cNvGraphicFramePr>
            <p:nvPr/>
          </p:nvGraphicFramePr>
          <p:xfrm>
            <a:off x="2013" y="1002"/>
            <a:ext cx="417" cy="316"/>
          </p:xfrm>
          <a:graphic>
            <a:graphicData uri="http://schemas.openxmlformats.org/presentationml/2006/ole">
              <p:oleObj spid="_x0000_s653330" name="Equation" r:id="rId3" imgW="368280" imgH="279360" progId="Equation.DSMT4">
                <p:embed/>
              </p:oleObj>
            </a:graphicData>
          </a:graphic>
        </p:graphicFrame>
        <p:graphicFrame>
          <p:nvGraphicFramePr>
            <p:cNvPr id="653331" name="Object 19"/>
            <p:cNvGraphicFramePr>
              <a:graphicFrameLocks noChangeAspect="1"/>
            </p:cNvGraphicFramePr>
            <p:nvPr/>
          </p:nvGraphicFramePr>
          <p:xfrm>
            <a:off x="3165" y="994"/>
            <a:ext cx="416" cy="317"/>
          </p:xfrm>
          <a:graphic>
            <a:graphicData uri="http://schemas.openxmlformats.org/presentationml/2006/ole">
              <p:oleObj spid="_x0000_s653331" name="Equation" r:id="rId4" imgW="368280" imgH="279360" progId="Equation.DSMT4">
                <p:embed/>
              </p:oleObj>
            </a:graphicData>
          </a:graphic>
        </p:graphicFrame>
        <p:grpSp>
          <p:nvGrpSpPr>
            <p:cNvPr id="653332" name="Group 20"/>
            <p:cNvGrpSpPr>
              <a:grpSpLocks/>
            </p:cNvGrpSpPr>
            <p:nvPr/>
          </p:nvGrpSpPr>
          <p:grpSpPr bwMode="auto">
            <a:xfrm>
              <a:off x="1734" y="1057"/>
              <a:ext cx="202" cy="56"/>
              <a:chOff x="1734" y="1137"/>
              <a:chExt cx="202" cy="56"/>
            </a:xfrm>
          </p:grpSpPr>
          <p:sp>
            <p:nvSpPr>
              <p:cNvPr id="653333" name="Line 21"/>
              <p:cNvSpPr>
                <a:spLocks noChangeShapeType="1"/>
              </p:cNvSpPr>
              <p:nvPr/>
            </p:nvSpPr>
            <p:spPr bwMode="auto">
              <a:xfrm rot="5400000" flipH="1">
                <a:off x="1864" y="1097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3334" name="Oval 22"/>
              <p:cNvSpPr>
                <a:spLocks noChangeArrowheads="1"/>
              </p:cNvSpPr>
              <p:nvPr/>
            </p:nvSpPr>
            <p:spPr bwMode="auto">
              <a:xfrm rot="5400000" flipH="1">
                <a:off x="1734" y="1137"/>
                <a:ext cx="56" cy="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53335" name="Group 23"/>
            <p:cNvGrpSpPr>
              <a:grpSpLocks/>
            </p:cNvGrpSpPr>
            <p:nvPr/>
          </p:nvGrpSpPr>
          <p:grpSpPr bwMode="auto">
            <a:xfrm flipH="1">
              <a:off x="3654" y="1065"/>
              <a:ext cx="202" cy="56"/>
              <a:chOff x="1734" y="1137"/>
              <a:chExt cx="202" cy="56"/>
            </a:xfrm>
          </p:grpSpPr>
          <p:sp>
            <p:nvSpPr>
              <p:cNvPr id="653336" name="Line 24"/>
              <p:cNvSpPr>
                <a:spLocks noChangeShapeType="1"/>
              </p:cNvSpPr>
              <p:nvPr/>
            </p:nvSpPr>
            <p:spPr bwMode="auto">
              <a:xfrm rot="5400000" flipH="1">
                <a:off x="1864" y="1097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3337" name="Oval 25"/>
              <p:cNvSpPr>
                <a:spLocks noChangeArrowheads="1"/>
              </p:cNvSpPr>
              <p:nvPr/>
            </p:nvSpPr>
            <p:spPr bwMode="auto">
              <a:xfrm rot="5400000" flipH="1">
                <a:off x="1734" y="1137"/>
                <a:ext cx="56" cy="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53338" name="Text Box 26"/>
            <p:cNvSpPr txBox="1">
              <a:spLocks noChangeArrowheads="1"/>
            </p:cNvSpPr>
            <p:nvPr/>
          </p:nvSpPr>
          <p:spPr bwMode="auto">
            <a:xfrm>
              <a:off x="1510" y="769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i="1">
                  <a:latin typeface="Times New Roman" pitchFamily="18" charset="0"/>
                </a:rPr>
                <a:t>p</a:t>
              </a:r>
            </a:p>
          </p:txBody>
        </p:sp>
        <p:sp>
          <p:nvSpPr>
            <p:cNvPr id="653339" name="Text Box 27"/>
            <p:cNvSpPr txBox="1">
              <a:spLocks noChangeArrowheads="1"/>
            </p:cNvSpPr>
            <p:nvPr/>
          </p:nvSpPr>
          <p:spPr bwMode="auto">
            <a:xfrm>
              <a:off x="3806" y="745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i="1">
                  <a:latin typeface="Times New Roman" pitchFamily="18" charset="0"/>
                </a:rPr>
                <a:t>q</a:t>
              </a:r>
            </a:p>
          </p:txBody>
        </p:sp>
        <p:sp>
          <p:nvSpPr>
            <p:cNvPr id="653340" name="Text Box 28"/>
            <p:cNvSpPr txBox="1">
              <a:spLocks noChangeArrowheads="1"/>
            </p:cNvSpPr>
            <p:nvPr/>
          </p:nvSpPr>
          <p:spPr bwMode="auto">
            <a:xfrm>
              <a:off x="2838" y="689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i="1">
                  <a:latin typeface="Times New Roman" pitchFamily="18" charset="0"/>
                </a:rPr>
                <a:t>d</a:t>
              </a:r>
            </a:p>
          </p:txBody>
        </p:sp>
        <p:grpSp>
          <p:nvGrpSpPr>
            <p:cNvPr id="653341" name="Group 29"/>
            <p:cNvGrpSpPr>
              <a:grpSpLocks/>
            </p:cNvGrpSpPr>
            <p:nvPr/>
          </p:nvGrpSpPr>
          <p:grpSpPr bwMode="auto">
            <a:xfrm>
              <a:off x="1734" y="1193"/>
              <a:ext cx="202" cy="56"/>
              <a:chOff x="1734" y="1137"/>
              <a:chExt cx="202" cy="56"/>
            </a:xfrm>
          </p:grpSpPr>
          <p:sp>
            <p:nvSpPr>
              <p:cNvPr id="653342" name="Line 30"/>
              <p:cNvSpPr>
                <a:spLocks noChangeShapeType="1"/>
              </p:cNvSpPr>
              <p:nvPr/>
            </p:nvSpPr>
            <p:spPr bwMode="auto">
              <a:xfrm rot="5400000" flipH="1">
                <a:off x="1864" y="1097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3343" name="Oval 31"/>
              <p:cNvSpPr>
                <a:spLocks noChangeArrowheads="1"/>
              </p:cNvSpPr>
              <p:nvPr/>
            </p:nvSpPr>
            <p:spPr bwMode="auto">
              <a:xfrm rot="5400000" flipH="1">
                <a:off x="1734" y="1137"/>
                <a:ext cx="56" cy="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53344" name="Group 32"/>
            <p:cNvGrpSpPr>
              <a:grpSpLocks/>
            </p:cNvGrpSpPr>
            <p:nvPr/>
          </p:nvGrpSpPr>
          <p:grpSpPr bwMode="auto">
            <a:xfrm flipH="1">
              <a:off x="3654" y="1201"/>
              <a:ext cx="202" cy="56"/>
              <a:chOff x="1734" y="1137"/>
              <a:chExt cx="202" cy="56"/>
            </a:xfrm>
          </p:grpSpPr>
          <p:sp>
            <p:nvSpPr>
              <p:cNvPr id="653345" name="Line 33"/>
              <p:cNvSpPr>
                <a:spLocks noChangeShapeType="1"/>
              </p:cNvSpPr>
              <p:nvPr/>
            </p:nvSpPr>
            <p:spPr bwMode="auto">
              <a:xfrm rot="5400000" flipH="1">
                <a:off x="1864" y="1097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3346" name="Oval 34"/>
              <p:cNvSpPr>
                <a:spLocks noChangeArrowheads="1"/>
              </p:cNvSpPr>
              <p:nvPr/>
            </p:nvSpPr>
            <p:spPr bwMode="auto">
              <a:xfrm rot="5400000" flipH="1">
                <a:off x="1734" y="1137"/>
                <a:ext cx="56" cy="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53347" name="Group 35"/>
            <p:cNvGrpSpPr>
              <a:grpSpLocks/>
            </p:cNvGrpSpPr>
            <p:nvPr/>
          </p:nvGrpSpPr>
          <p:grpSpPr bwMode="auto">
            <a:xfrm>
              <a:off x="2512" y="1145"/>
              <a:ext cx="202" cy="56"/>
              <a:chOff x="2512" y="1057"/>
              <a:chExt cx="202" cy="56"/>
            </a:xfrm>
          </p:grpSpPr>
          <p:sp>
            <p:nvSpPr>
              <p:cNvPr id="653348" name="Line 36"/>
              <p:cNvSpPr>
                <a:spLocks noChangeShapeType="1"/>
              </p:cNvSpPr>
              <p:nvPr/>
            </p:nvSpPr>
            <p:spPr bwMode="auto">
              <a:xfrm rot="-5400000">
                <a:off x="2584" y="1009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3349" name="Oval 37"/>
              <p:cNvSpPr>
                <a:spLocks noChangeArrowheads="1"/>
              </p:cNvSpPr>
              <p:nvPr/>
            </p:nvSpPr>
            <p:spPr bwMode="auto">
              <a:xfrm rot="-5400000">
                <a:off x="2658" y="1057"/>
                <a:ext cx="56" cy="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53350" name="Group 38"/>
            <p:cNvGrpSpPr>
              <a:grpSpLocks/>
            </p:cNvGrpSpPr>
            <p:nvPr/>
          </p:nvGrpSpPr>
          <p:grpSpPr bwMode="auto">
            <a:xfrm flipH="1">
              <a:off x="2880" y="1033"/>
              <a:ext cx="202" cy="56"/>
              <a:chOff x="2512" y="1057"/>
              <a:chExt cx="202" cy="56"/>
            </a:xfrm>
          </p:grpSpPr>
          <p:sp>
            <p:nvSpPr>
              <p:cNvPr id="653351" name="Line 39"/>
              <p:cNvSpPr>
                <a:spLocks noChangeShapeType="1"/>
              </p:cNvSpPr>
              <p:nvPr/>
            </p:nvSpPr>
            <p:spPr bwMode="auto">
              <a:xfrm rot="-5400000">
                <a:off x="2584" y="1009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3352" name="Oval 40"/>
              <p:cNvSpPr>
                <a:spLocks noChangeArrowheads="1"/>
              </p:cNvSpPr>
              <p:nvPr/>
            </p:nvSpPr>
            <p:spPr bwMode="auto">
              <a:xfrm rot="-5400000">
                <a:off x="2658" y="1057"/>
                <a:ext cx="56" cy="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53353" name="Group 41"/>
            <p:cNvGrpSpPr>
              <a:grpSpLocks/>
            </p:cNvGrpSpPr>
            <p:nvPr/>
          </p:nvGrpSpPr>
          <p:grpSpPr bwMode="auto">
            <a:xfrm flipH="1">
              <a:off x="2877" y="1255"/>
              <a:ext cx="206" cy="56"/>
              <a:chOff x="2509" y="1223"/>
              <a:chExt cx="206" cy="56"/>
            </a:xfrm>
          </p:grpSpPr>
          <p:sp>
            <p:nvSpPr>
              <p:cNvPr id="653354" name="Line 42"/>
              <p:cNvSpPr>
                <a:spLocks noChangeShapeType="1"/>
              </p:cNvSpPr>
              <p:nvPr/>
            </p:nvSpPr>
            <p:spPr bwMode="auto">
              <a:xfrm rot="-5400000">
                <a:off x="2585" y="1173"/>
                <a:ext cx="0" cy="15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3355" name="Oval 43"/>
              <p:cNvSpPr>
                <a:spLocks noChangeArrowheads="1"/>
              </p:cNvSpPr>
              <p:nvPr/>
            </p:nvSpPr>
            <p:spPr bwMode="auto">
              <a:xfrm rot="-5400000">
                <a:off x="2659" y="1223"/>
                <a:ext cx="56" cy="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53356" name="Group 44"/>
            <p:cNvGrpSpPr>
              <a:grpSpLocks/>
            </p:cNvGrpSpPr>
            <p:nvPr/>
          </p:nvGrpSpPr>
          <p:grpSpPr bwMode="auto">
            <a:xfrm flipH="1">
              <a:off x="2880" y="1145"/>
              <a:ext cx="202" cy="56"/>
              <a:chOff x="2512" y="1057"/>
              <a:chExt cx="202" cy="56"/>
            </a:xfrm>
          </p:grpSpPr>
          <p:sp>
            <p:nvSpPr>
              <p:cNvPr id="653357" name="Line 45"/>
              <p:cNvSpPr>
                <a:spLocks noChangeShapeType="1"/>
              </p:cNvSpPr>
              <p:nvPr/>
            </p:nvSpPr>
            <p:spPr bwMode="auto">
              <a:xfrm rot="-5400000">
                <a:off x="2584" y="1009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3358" name="Oval 46"/>
              <p:cNvSpPr>
                <a:spLocks noChangeArrowheads="1"/>
              </p:cNvSpPr>
              <p:nvPr/>
            </p:nvSpPr>
            <p:spPr bwMode="auto">
              <a:xfrm rot="-5400000">
                <a:off x="2658" y="1057"/>
                <a:ext cx="56" cy="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53359" name="Group 47"/>
          <p:cNvGrpSpPr>
            <a:grpSpLocks/>
          </p:cNvGrpSpPr>
          <p:nvPr/>
        </p:nvGrpSpPr>
        <p:grpSpPr bwMode="auto">
          <a:xfrm>
            <a:off x="2790825" y="2909888"/>
            <a:ext cx="3295650" cy="811212"/>
            <a:chOff x="1646" y="1737"/>
            <a:chExt cx="2076" cy="511"/>
          </a:xfrm>
        </p:grpSpPr>
        <p:sp>
          <p:nvSpPr>
            <p:cNvPr id="653360" name="Rectangle 48"/>
            <p:cNvSpPr>
              <a:spLocks noChangeArrowheads="1"/>
            </p:cNvSpPr>
            <p:nvPr/>
          </p:nvSpPr>
          <p:spPr bwMode="auto">
            <a:xfrm>
              <a:off x="2128" y="1896"/>
              <a:ext cx="1144" cy="352"/>
            </a:xfrm>
            <a:prstGeom prst="rect">
              <a:avLst/>
            </a:prstGeom>
            <a:solidFill>
              <a:srgbClr val="FF9900"/>
            </a:solidFill>
            <a:ln w="57150">
              <a:solidFill>
                <a:srgbClr val="FF66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53361" name="Group 49"/>
            <p:cNvGrpSpPr>
              <a:grpSpLocks/>
            </p:cNvGrpSpPr>
            <p:nvPr/>
          </p:nvGrpSpPr>
          <p:grpSpPr bwMode="auto">
            <a:xfrm>
              <a:off x="1902" y="1993"/>
              <a:ext cx="202" cy="56"/>
              <a:chOff x="1734" y="1137"/>
              <a:chExt cx="202" cy="56"/>
            </a:xfrm>
          </p:grpSpPr>
          <p:sp>
            <p:nvSpPr>
              <p:cNvPr id="653362" name="Line 50"/>
              <p:cNvSpPr>
                <a:spLocks noChangeShapeType="1"/>
              </p:cNvSpPr>
              <p:nvPr/>
            </p:nvSpPr>
            <p:spPr bwMode="auto">
              <a:xfrm rot="5400000" flipH="1">
                <a:off x="1864" y="1097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3363" name="Oval 51"/>
              <p:cNvSpPr>
                <a:spLocks noChangeArrowheads="1"/>
              </p:cNvSpPr>
              <p:nvPr/>
            </p:nvSpPr>
            <p:spPr bwMode="auto">
              <a:xfrm rot="5400000" flipH="1">
                <a:off x="1734" y="1137"/>
                <a:ext cx="56" cy="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53364" name="Group 52"/>
            <p:cNvGrpSpPr>
              <a:grpSpLocks/>
            </p:cNvGrpSpPr>
            <p:nvPr/>
          </p:nvGrpSpPr>
          <p:grpSpPr bwMode="auto">
            <a:xfrm flipH="1">
              <a:off x="3286" y="1985"/>
              <a:ext cx="202" cy="56"/>
              <a:chOff x="1734" y="1137"/>
              <a:chExt cx="202" cy="56"/>
            </a:xfrm>
          </p:grpSpPr>
          <p:sp>
            <p:nvSpPr>
              <p:cNvPr id="653365" name="Line 53"/>
              <p:cNvSpPr>
                <a:spLocks noChangeShapeType="1"/>
              </p:cNvSpPr>
              <p:nvPr/>
            </p:nvSpPr>
            <p:spPr bwMode="auto">
              <a:xfrm rot="5400000" flipH="1">
                <a:off x="1864" y="1097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3366" name="Oval 54"/>
              <p:cNvSpPr>
                <a:spLocks noChangeArrowheads="1"/>
              </p:cNvSpPr>
              <p:nvPr/>
            </p:nvSpPr>
            <p:spPr bwMode="auto">
              <a:xfrm rot="5400000" flipH="1">
                <a:off x="1734" y="1137"/>
                <a:ext cx="56" cy="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653367" name="Object 55"/>
            <p:cNvGraphicFramePr>
              <a:graphicFrameLocks noChangeAspect="1"/>
            </p:cNvGraphicFramePr>
            <p:nvPr/>
          </p:nvGraphicFramePr>
          <p:xfrm>
            <a:off x="2525" y="1912"/>
            <a:ext cx="287" cy="288"/>
          </p:xfrm>
          <a:graphic>
            <a:graphicData uri="http://schemas.openxmlformats.org/presentationml/2006/ole">
              <p:oleObj spid="_x0000_s653367" name="Equation" r:id="rId5" imgW="253800" imgH="253800" progId="Equation.DSMT4">
                <p:embed/>
              </p:oleObj>
            </a:graphicData>
          </a:graphic>
        </p:graphicFrame>
        <p:sp>
          <p:nvSpPr>
            <p:cNvPr id="653368" name="Text Box 56"/>
            <p:cNvSpPr txBox="1">
              <a:spLocks noChangeArrowheads="1"/>
            </p:cNvSpPr>
            <p:nvPr/>
          </p:nvSpPr>
          <p:spPr bwMode="auto">
            <a:xfrm>
              <a:off x="1646" y="1753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i="1">
                  <a:latin typeface="Times New Roman" pitchFamily="18" charset="0"/>
                </a:rPr>
                <a:t>p</a:t>
              </a:r>
            </a:p>
          </p:txBody>
        </p:sp>
        <p:sp>
          <p:nvSpPr>
            <p:cNvPr id="653369" name="Text Box 57"/>
            <p:cNvSpPr txBox="1">
              <a:spLocks noChangeArrowheads="1"/>
            </p:cNvSpPr>
            <p:nvPr/>
          </p:nvSpPr>
          <p:spPr bwMode="auto">
            <a:xfrm>
              <a:off x="3526" y="1737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i="1">
                  <a:latin typeface="Times New Roman" pitchFamily="18" charset="0"/>
                </a:rPr>
                <a:t>q</a:t>
              </a:r>
            </a:p>
          </p:txBody>
        </p:sp>
        <p:grpSp>
          <p:nvGrpSpPr>
            <p:cNvPr id="653370" name="Group 58"/>
            <p:cNvGrpSpPr>
              <a:grpSpLocks/>
            </p:cNvGrpSpPr>
            <p:nvPr/>
          </p:nvGrpSpPr>
          <p:grpSpPr bwMode="auto">
            <a:xfrm>
              <a:off x="1902" y="2129"/>
              <a:ext cx="202" cy="56"/>
              <a:chOff x="1734" y="1137"/>
              <a:chExt cx="202" cy="56"/>
            </a:xfrm>
          </p:grpSpPr>
          <p:sp>
            <p:nvSpPr>
              <p:cNvPr id="653371" name="Line 59"/>
              <p:cNvSpPr>
                <a:spLocks noChangeShapeType="1"/>
              </p:cNvSpPr>
              <p:nvPr/>
            </p:nvSpPr>
            <p:spPr bwMode="auto">
              <a:xfrm rot="5400000" flipH="1">
                <a:off x="1864" y="1097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3372" name="Oval 60"/>
              <p:cNvSpPr>
                <a:spLocks noChangeArrowheads="1"/>
              </p:cNvSpPr>
              <p:nvPr/>
            </p:nvSpPr>
            <p:spPr bwMode="auto">
              <a:xfrm rot="5400000" flipH="1">
                <a:off x="1734" y="1137"/>
                <a:ext cx="56" cy="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53373" name="Group 61"/>
            <p:cNvGrpSpPr>
              <a:grpSpLocks/>
            </p:cNvGrpSpPr>
            <p:nvPr/>
          </p:nvGrpSpPr>
          <p:grpSpPr bwMode="auto">
            <a:xfrm flipH="1">
              <a:off x="3286" y="2129"/>
              <a:ext cx="202" cy="56"/>
              <a:chOff x="1734" y="1137"/>
              <a:chExt cx="202" cy="56"/>
            </a:xfrm>
          </p:grpSpPr>
          <p:sp>
            <p:nvSpPr>
              <p:cNvPr id="653374" name="Line 62"/>
              <p:cNvSpPr>
                <a:spLocks noChangeShapeType="1"/>
              </p:cNvSpPr>
              <p:nvPr/>
            </p:nvSpPr>
            <p:spPr bwMode="auto">
              <a:xfrm rot="5400000" flipH="1">
                <a:off x="1864" y="1097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3375" name="Oval 63"/>
              <p:cNvSpPr>
                <a:spLocks noChangeArrowheads="1"/>
              </p:cNvSpPr>
              <p:nvPr/>
            </p:nvSpPr>
            <p:spPr bwMode="auto">
              <a:xfrm rot="5400000" flipH="1">
                <a:off x="1734" y="1137"/>
                <a:ext cx="56" cy="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53383" name="Text Box 71"/>
          <p:cNvSpPr txBox="1">
            <a:spLocks noChangeArrowheads="1"/>
          </p:cNvSpPr>
          <p:nvPr/>
        </p:nvSpPr>
        <p:spPr bwMode="auto">
          <a:xfrm>
            <a:off x="454025" y="4506913"/>
            <a:ext cx="3778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FF"/>
                </a:solidFill>
              </a:rPr>
              <a:t>Also, from Kirchhoff’s laws we have</a:t>
            </a:r>
          </a:p>
        </p:txBody>
      </p:sp>
      <p:graphicFrame>
        <p:nvGraphicFramePr>
          <p:cNvPr id="653384" name="Object 72"/>
          <p:cNvGraphicFramePr>
            <a:graphicFrameLocks noChangeAspect="1"/>
          </p:cNvGraphicFramePr>
          <p:nvPr/>
        </p:nvGraphicFramePr>
        <p:xfrm>
          <a:off x="2054225" y="5091113"/>
          <a:ext cx="1343025" cy="458787"/>
        </p:xfrm>
        <a:graphic>
          <a:graphicData uri="http://schemas.openxmlformats.org/presentationml/2006/ole">
            <p:oleObj spid="_x0000_s653384" name="Equation" r:id="rId6" imgW="749160" imgH="253800" progId="Equation.DSMT4">
              <p:embed/>
            </p:oleObj>
          </a:graphicData>
        </a:graphic>
      </p:graphicFrame>
      <p:graphicFrame>
        <p:nvGraphicFramePr>
          <p:cNvPr id="653385" name="Object 73"/>
          <p:cNvGraphicFramePr>
            <a:graphicFrameLocks noChangeAspect="1"/>
          </p:cNvGraphicFramePr>
          <p:nvPr/>
        </p:nvGraphicFramePr>
        <p:xfrm>
          <a:off x="2071688" y="5726113"/>
          <a:ext cx="1206500" cy="458787"/>
        </p:xfrm>
        <a:graphic>
          <a:graphicData uri="http://schemas.openxmlformats.org/presentationml/2006/ole">
            <p:oleObj spid="_x0000_s653385" name="Equation" r:id="rId7" imgW="672840" imgH="253800" progId="Equation.DSMT4">
              <p:embed/>
            </p:oleObj>
          </a:graphicData>
        </a:graphic>
      </p:graphicFrame>
      <p:sp>
        <p:nvSpPr>
          <p:cNvPr id="653386" name="Text Box 74"/>
          <p:cNvSpPr txBox="1">
            <a:spLocks noChangeArrowheads="1"/>
          </p:cNvSpPr>
          <p:nvPr/>
        </p:nvSpPr>
        <p:spPr bwMode="auto">
          <a:xfrm>
            <a:off x="3616325" y="5141913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FF"/>
                </a:solidFill>
              </a:rPr>
              <a:t>(5)</a:t>
            </a:r>
          </a:p>
        </p:txBody>
      </p:sp>
      <p:sp>
        <p:nvSpPr>
          <p:cNvPr id="653387" name="Text Box 75"/>
          <p:cNvSpPr txBox="1">
            <a:spLocks noChangeArrowheads="1"/>
          </p:cNvSpPr>
          <p:nvPr/>
        </p:nvSpPr>
        <p:spPr bwMode="auto">
          <a:xfrm>
            <a:off x="3616325" y="5764213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FF"/>
                </a:solidFill>
              </a:rPr>
              <a:t>(6)</a:t>
            </a:r>
          </a:p>
        </p:txBody>
      </p:sp>
      <p:sp>
        <p:nvSpPr>
          <p:cNvPr id="653388" name="AutoShape 76"/>
          <p:cNvSpPr>
            <a:spLocks noChangeArrowheads="1"/>
          </p:cNvSpPr>
          <p:nvPr/>
        </p:nvSpPr>
        <p:spPr bwMode="auto">
          <a:xfrm>
            <a:off x="4267200" y="2413000"/>
            <a:ext cx="393700" cy="469900"/>
          </a:xfrm>
          <a:prstGeom prst="downArrow">
            <a:avLst>
              <a:gd name="adj1" fmla="val 50000"/>
              <a:gd name="adj2" fmla="val 29839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0" name="Slide Number Placeholder 6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5CB16524-AAB1-4624-8231-9DD2EDC94970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4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43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4342" name="Rectangle 6"/>
          <p:cNvSpPr>
            <a:spLocks noChangeArrowheads="1"/>
          </p:cNvSpPr>
          <p:nvPr/>
        </p:nvSpPr>
        <p:spPr bwMode="auto">
          <a:xfrm>
            <a:off x="1135063" y="207963"/>
            <a:ext cx="66611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Segmentation Method (cont.)</a:t>
            </a:r>
          </a:p>
        </p:txBody>
      </p:sp>
      <p:sp>
        <p:nvSpPr>
          <p:cNvPr id="654399" name="Text Box 63"/>
          <p:cNvSpPr txBox="1">
            <a:spLocks noChangeArrowheads="1"/>
          </p:cNvSpPr>
          <p:nvPr/>
        </p:nvSpPr>
        <p:spPr bwMode="auto">
          <a:xfrm>
            <a:off x="530225" y="1357313"/>
            <a:ext cx="532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FF"/>
                </a:solidFill>
              </a:rPr>
              <a:t>Substituting (3) and (4) into (6) and using (5) yields</a:t>
            </a:r>
          </a:p>
        </p:txBody>
      </p:sp>
      <p:graphicFrame>
        <p:nvGraphicFramePr>
          <p:cNvPr id="654404" name="Object 68"/>
          <p:cNvGraphicFramePr>
            <a:graphicFrameLocks noChangeAspect="1"/>
          </p:cNvGraphicFramePr>
          <p:nvPr/>
        </p:nvGraphicFramePr>
        <p:xfrm>
          <a:off x="1524000" y="1995488"/>
          <a:ext cx="5300663" cy="504825"/>
        </p:xfrm>
        <a:graphic>
          <a:graphicData uri="http://schemas.openxmlformats.org/presentationml/2006/ole">
            <p:oleObj spid="_x0000_s654404" name="Equation" r:id="rId3" imgW="2958840" imgH="279360" progId="Equation.DSMT4">
              <p:embed/>
            </p:oleObj>
          </a:graphicData>
        </a:graphic>
      </p:graphicFrame>
      <p:sp>
        <p:nvSpPr>
          <p:cNvPr id="654406" name="Text Box 70"/>
          <p:cNvSpPr txBox="1">
            <a:spLocks noChangeArrowheads="1"/>
          </p:cNvSpPr>
          <p:nvPr/>
        </p:nvSpPr>
        <p:spPr bwMode="auto">
          <a:xfrm>
            <a:off x="771525" y="2970213"/>
            <a:ext cx="84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654407" name="Object 71"/>
          <p:cNvGraphicFramePr>
            <a:graphicFrameLocks noChangeAspect="1"/>
          </p:cNvGraphicFramePr>
          <p:nvPr/>
        </p:nvGraphicFramePr>
        <p:xfrm>
          <a:off x="1727200" y="3379788"/>
          <a:ext cx="4664075" cy="504825"/>
        </p:xfrm>
        <a:graphic>
          <a:graphicData uri="http://schemas.openxmlformats.org/presentationml/2006/ole">
            <p:oleObj spid="_x0000_s654407" name="Equation" r:id="rId4" imgW="2603160" imgH="279360" progId="Equation.DSMT4">
              <p:embed/>
            </p:oleObj>
          </a:graphicData>
        </a:graphic>
      </p:graphicFrame>
      <p:sp>
        <p:nvSpPr>
          <p:cNvPr id="654408" name="Text Box 72"/>
          <p:cNvSpPr txBox="1">
            <a:spLocks noChangeArrowheads="1"/>
          </p:cNvSpPr>
          <p:nvPr/>
        </p:nvSpPr>
        <p:spPr bwMode="auto">
          <a:xfrm>
            <a:off x="796925" y="4341813"/>
            <a:ext cx="869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FF"/>
                </a:solidFill>
              </a:rPr>
              <a:t>so that</a:t>
            </a:r>
          </a:p>
        </p:txBody>
      </p:sp>
      <p:graphicFrame>
        <p:nvGraphicFramePr>
          <p:cNvPr id="654409" name="Object 73"/>
          <p:cNvGraphicFramePr>
            <a:graphicFrameLocks noChangeAspect="1"/>
          </p:cNvGraphicFramePr>
          <p:nvPr/>
        </p:nvGraphicFramePr>
        <p:xfrm>
          <a:off x="1547813" y="5008563"/>
          <a:ext cx="5073650" cy="574675"/>
        </p:xfrm>
        <a:graphic>
          <a:graphicData uri="http://schemas.openxmlformats.org/presentationml/2006/ole">
            <p:oleObj spid="_x0000_s654409" name="Equation" r:id="rId5" imgW="2831760" imgH="317160" progId="Equation.DSMT4">
              <p:embed/>
            </p:oleObj>
          </a:graphicData>
        </a:graphic>
      </p:graphicFrame>
      <p:sp>
        <p:nvSpPr>
          <p:cNvPr id="654410" name="Text Box 74"/>
          <p:cNvSpPr txBox="1">
            <a:spLocks noChangeArrowheads="1"/>
          </p:cNvSpPr>
          <p:nvPr/>
        </p:nvSpPr>
        <p:spPr bwMode="auto">
          <a:xfrm>
            <a:off x="6867525" y="5116513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solidFill>
                  <a:srgbClr val="0000FF"/>
                </a:solidFill>
              </a:rPr>
              <a:t>(7)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5CB16524-AAB1-4624-8231-9DD2EDC94970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536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53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5366" name="Rectangle 6"/>
          <p:cNvSpPr>
            <a:spLocks noChangeArrowheads="1"/>
          </p:cNvSpPr>
          <p:nvPr/>
        </p:nvSpPr>
        <p:spPr bwMode="auto">
          <a:xfrm>
            <a:off x="1135063" y="258763"/>
            <a:ext cx="66611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Segmentation Method (cont.)</a:t>
            </a:r>
          </a:p>
        </p:txBody>
      </p:sp>
      <p:sp>
        <p:nvSpPr>
          <p:cNvPr id="655367" name="Text Box 7"/>
          <p:cNvSpPr txBox="1">
            <a:spLocks noChangeArrowheads="1"/>
          </p:cNvSpPr>
          <p:nvPr/>
        </p:nvSpPr>
        <p:spPr bwMode="auto">
          <a:xfrm>
            <a:off x="530225" y="1141413"/>
            <a:ext cx="2520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FF"/>
                </a:solidFill>
              </a:rPr>
              <a:t>Next, insert (7) into (1):</a:t>
            </a:r>
          </a:p>
        </p:txBody>
      </p:sp>
      <p:graphicFrame>
        <p:nvGraphicFramePr>
          <p:cNvPr id="655373" name="Object 13"/>
          <p:cNvGraphicFramePr>
            <a:graphicFrameLocks noChangeAspect="1"/>
          </p:cNvGraphicFramePr>
          <p:nvPr/>
        </p:nvGraphicFramePr>
        <p:xfrm>
          <a:off x="835025" y="1558925"/>
          <a:ext cx="7442200" cy="642938"/>
        </p:xfrm>
        <a:graphic>
          <a:graphicData uri="http://schemas.openxmlformats.org/presentationml/2006/ole">
            <p:oleObj spid="_x0000_s655373" name="Equation" r:id="rId3" imgW="4152600" imgH="355320" progId="Equation.DSMT4">
              <p:embed/>
            </p:oleObj>
          </a:graphicData>
        </a:graphic>
      </p:graphicFrame>
      <p:sp>
        <p:nvSpPr>
          <p:cNvPr id="655374" name="Text Box 14"/>
          <p:cNvSpPr txBox="1">
            <a:spLocks noChangeArrowheads="1"/>
          </p:cNvSpPr>
          <p:nvPr/>
        </p:nvSpPr>
        <p:spPr bwMode="auto">
          <a:xfrm>
            <a:off x="593725" y="2462213"/>
            <a:ext cx="288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FF"/>
                </a:solidFill>
              </a:rPr>
              <a:t>Similarly, from (2) we have</a:t>
            </a:r>
          </a:p>
        </p:txBody>
      </p:sp>
      <p:graphicFrame>
        <p:nvGraphicFramePr>
          <p:cNvPr id="655375" name="Object 15"/>
          <p:cNvGraphicFramePr>
            <a:graphicFrameLocks noChangeAspect="1"/>
          </p:cNvGraphicFramePr>
          <p:nvPr/>
        </p:nvGraphicFramePr>
        <p:xfrm>
          <a:off x="717550" y="3003550"/>
          <a:ext cx="7194550" cy="573088"/>
        </p:xfrm>
        <a:graphic>
          <a:graphicData uri="http://schemas.openxmlformats.org/presentationml/2006/ole">
            <p:oleObj spid="_x0000_s655375" name="Equation" r:id="rId4" imgW="4012920" imgH="317160" progId="Equation.DSMT4">
              <p:embed/>
            </p:oleObj>
          </a:graphicData>
        </a:graphic>
      </p:graphicFrame>
      <p:sp>
        <p:nvSpPr>
          <p:cNvPr id="655376" name="Text Box 16"/>
          <p:cNvSpPr txBox="1">
            <a:spLocks noChangeArrowheads="1"/>
          </p:cNvSpPr>
          <p:nvPr/>
        </p:nvSpPr>
        <p:spPr bwMode="auto">
          <a:xfrm>
            <a:off x="8429625" y="1700213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solidFill>
                  <a:srgbClr val="0000FF"/>
                </a:solidFill>
              </a:rPr>
              <a:t>(8)</a:t>
            </a:r>
          </a:p>
        </p:txBody>
      </p:sp>
      <p:sp>
        <p:nvSpPr>
          <p:cNvPr id="655377" name="Text Box 17"/>
          <p:cNvSpPr txBox="1">
            <a:spLocks noChangeArrowheads="1"/>
          </p:cNvSpPr>
          <p:nvPr/>
        </p:nvSpPr>
        <p:spPr bwMode="auto">
          <a:xfrm>
            <a:off x="8048625" y="3160713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solidFill>
                  <a:srgbClr val="0000FF"/>
                </a:solidFill>
              </a:rPr>
              <a:t>(9)</a:t>
            </a:r>
          </a:p>
        </p:txBody>
      </p:sp>
      <p:sp>
        <p:nvSpPr>
          <p:cNvPr id="655378" name="Text Box 18"/>
          <p:cNvSpPr txBox="1">
            <a:spLocks noChangeArrowheads="1"/>
          </p:cNvSpPr>
          <p:nvPr/>
        </p:nvSpPr>
        <p:spPr bwMode="auto">
          <a:xfrm>
            <a:off x="581025" y="3938588"/>
            <a:ext cx="7640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FF"/>
                </a:solidFill>
              </a:rPr>
              <a:t>From the definition of the </a:t>
            </a:r>
            <a:r>
              <a:rPr lang="en-US" sz="2000" b="0" i="1">
                <a:solidFill>
                  <a:srgbClr val="0000FF"/>
                </a:solidFill>
                <a:latin typeface="Times New Roman" pitchFamily="18" charset="0"/>
              </a:rPr>
              <a:t>Z</a:t>
            </a:r>
            <a:r>
              <a:rPr lang="en-US" b="0">
                <a:solidFill>
                  <a:srgbClr val="0000FF"/>
                </a:solidFill>
              </a:rPr>
              <a:t> matrix of the overall system, we can also write</a:t>
            </a:r>
          </a:p>
        </p:txBody>
      </p:sp>
      <p:graphicFrame>
        <p:nvGraphicFramePr>
          <p:cNvPr id="655379" name="Object 19"/>
          <p:cNvGraphicFramePr>
            <a:graphicFrameLocks noChangeAspect="1"/>
          </p:cNvGraphicFramePr>
          <p:nvPr/>
        </p:nvGraphicFramePr>
        <p:xfrm>
          <a:off x="2809875" y="4624388"/>
          <a:ext cx="3414713" cy="504825"/>
        </p:xfrm>
        <a:graphic>
          <a:graphicData uri="http://schemas.openxmlformats.org/presentationml/2006/ole">
            <p:oleObj spid="_x0000_s655379" name="Equation" r:id="rId5" imgW="1904760" imgH="279360" progId="Equation.DSMT4">
              <p:embed/>
            </p:oleObj>
          </a:graphicData>
        </a:graphic>
      </p:graphicFrame>
      <p:graphicFrame>
        <p:nvGraphicFramePr>
          <p:cNvPr id="655380" name="Object 20"/>
          <p:cNvGraphicFramePr>
            <a:graphicFrameLocks noChangeAspect="1"/>
          </p:cNvGraphicFramePr>
          <p:nvPr/>
        </p:nvGraphicFramePr>
        <p:xfrm>
          <a:off x="2805113" y="5500688"/>
          <a:ext cx="3346450" cy="504825"/>
        </p:xfrm>
        <a:graphic>
          <a:graphicData uri="http://schemas.openxmlformats.org/presentationml/2006/ole">
            <p:oleObj spid="_x0000_s655380" name="Equation" r:id="rId6" imgW="1866600" imgH="279360" progId="Equation.DSMT4">
              <p:embed/>
            </p:oleObj>
          </a:graphicData>
        </a:graphic>
      </p:graphicFrame>
      <p:sp>
        <p:nvSpPr>
          <p:cNvPr id="655381" name="Text Box 21"/>
          <p:cNvSpPr txBox="1">
            <a:spLocks noChangeArrowheads="1"/>
          </p:cNvSpPr>
          <p:nvPr/>
        </p:nvSpPr>
        <p:spPr bwMode="auto">
          <a:xfrm>
            <a:off x="6550025" y="4710113"/>
            <a:ext cx="679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solidFill>
                  <a:srgbClr val="0000FF"/>
                </a:solidFill>
              </a:rPr>
              <a:t>(10)</a:t>
            </a:r>
          </a:p>
        </p:txBody>
      </p:sp>
      <p:sp>
        <p:nvSpPr>
          <p:cNvPr id="655382" name="Text Box 22"/>
          <p:cNvSpPr txBox="1">
            <a:spLocks noChangeArrowheads="1"/>
          </p:cNvSpPr>
          <p:nvPr/>
        </p:nvSpPr>
        <p:spPr bwMode="auto">
          <a:xfrm>
            <a:off x="6575425" y="5535613"/>
            <a:ext cx="679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solidFill>
                  <a:srgbClr val="0000FF"/>
                </a:solidFill>
              </a:rPr>
              <a:t>(11)</a:t>
            </a:r>
          </a:p>
        </p:txBody>
      </p:sp>
      <p:sp>
        <p:nvSpPr>
          <p:cNvPr id="655383" name="Text Box 23"/>
          <p:cNvSpPr txBox="1">
            <a:spLocks noChangeArrowheads="1"/>
          </p:cNvSpPr>
          <p:nvPr/>
        </p:nvSpPr>
        <p:spPr bwMode="auto">
          <a:xfrm>
            <a:off x="504825" y="6246813"/>
            <a:ext cx="7397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FF"/>
                </a:solidFill>
              </a:rPr>
              <a:t>Comparing (8) and (9) with (10) and (11), we have the following results: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5CB16524-AAB1-4624-8231-9DD2EDC94970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406" name="Rectangle 22"/>
          <p:cNvSpPr>
            <a:spLocks noChangeArrowheads="1"/>
          </p:cNvSpPr>
          <p:nvPr/>
        </p:nvSpPr>
        <p:spPr bwMode="auto">
          <a:xfrm>
            <a:off x="1257300" y="1384300"/>
            <a:ext cx="6210300" cy="46228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638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63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6390" name="Rectangle 6"/>
          <p:cNvSpPr>
            <a:spLocks noChangeArrowheads="1"/>
          </p:cNvSpPr>
          <p:nvPr/>
        </p:nvSpPr>
        <p:spPr bwMode="auto">
          <a:xfrm>
            <a:off x="1135063" y="258763"/>
            <a:ext cx="66611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Segmentation Method (cont.)</a:t>
            </a:r>
          </a:p>
        </p:txBody>
      </p:sp>
      <p:graphicFrame>
        <p:nvGraphicFramePr>
          <p:cNvPr id="656392" name="Object 8"/>
          <p:cNvGraphicFramePr>
            <a:graphicFrameLocks noChangeAspect="1"/>
          </p:cNvGraphicFramePr>
          <p:nvPr/>
        </p:nvGraphicFramePr>
        <p:xfrm>
          <a:off x="1427163" y="1736725"/>
          <a:ext cx="4757737" cy="642938"/>
        </p:xfrm>
        <a:graphic>
          <a:graphicData uri="http://schemas.openxmlformats.org/presentationml/2006/ole">
            <p:oleObj spid="_x0000_s656392" name="Equation" r:id="rId3" imgW="2654280" imgH="355320" progId="Equation.DSMT4">
              <p:embed/>
            </p:oleObj>
          </a:graphicData>
        </a:graphic>
      </p:graphicFrame>
      <p:graphicFrame>
        <p:nvGraphicFramePr>
          <p:cNvPr id="656403" name="Object 19"/>
          <p:cNvGraphicFramePr>
            <a:graphicFrameLocks noChangeAspect="1"/>
          </p:cNvGraphicFramePr>
          <p:nvPr/>
        </p:nvGraphicFramePr>
        <p:xfrm>
          <a:off x="1427163" y="2752725"/>
          <a:ext cx="3892550" cy="642938"/>
        </p:xfrm>
        <a:graphic>
          <a:graphicData uri="http://schemas.openxmlformats.org/presentationml/2006/ole">
            <p:oleObj spid="_x0000_s656403" name="Equation" r:id="rId4" imgW="2171520" imgH="355320" progId="Equation.DSMT4">
              <p:embed/>
            </p:oleObj>
          </a:graphicData>
        </a:graphic>
      </p:graphicFrame>
      <p:graphicFrame>
        <p:nvGraphicFramePr>
          <p:cNvPr id="656404" name="Object 20"/>
          <p:cNvGraphicFramePr>
            <a:graphicFrameLocks noChangeAspect="1"/>
          </p:cNvGraphicFramePr>
          <p:nvPr/>
        </p:nvGraphicFramePr>
        <p:xfrm>
          <a:off x="1450975" y="3806825"/>
          <a:ext cx="3870325" cy="642938"/>
        </p:xfrm>
        <a:graphic>
          <a:graphicData uri="http://schemas.openxmlformats.org/presentationml/2006/ole">
            <p:oleObj spid="_x0000_s656404" name="Equation" r:id="rId5" imgW="2158920" imgH="355320" progId="Equation.DSMT4">
              <p:embed/>
            </p:oleObj>
          </a:graphicData>
        </a:graphic>
      </p:graphicFrame>
      <p:graphicFrame>
        <p:nvGraphicFramePr>
          <p:cNvPr id="656405" name="Object 21"/>
          <p:cNvGraphicFramePr>
            <a:graphicFrameLocks noChangeAspect="1"/>
          </p:cNvGraphicFramePr>
          <p:nvPr/>
        </p:nvGraphicFramePr>
        <p:xfrm>
          <a:off x="1463675" y="4835525"/>
          <a:ext cx="4733925" cy="642938"/>
        </p:xfrm>
        <a:graphic>
          <a:graphicData uri="http://schemas.openxmlformats.org/presentationml/2006/ole">
            <p:oleObj spid="_x0000_s656405" name="Equation" r:id="rId6" imgW="2641320" imgH="355320" progId="Equation.DSMT4">
              <p:embed/>
            </p:oleObj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5CB16524-AAB1-4624-8231-9DD2EDC94970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843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84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8438" name="Rectangle 6"/>
          <p:cNvSpPr>
            <a:spLocks noChangeArrowheads="1"/>
          </p:cNvSpPr>
          <p:nvPr/>
        </p:nvSpPr>
        <p:spPr bwMode="auto">
          <a:xfrm>
            <a:off x="1198563" y="207963"/>
            <a:ext cx="66611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Segmentation Method (cont.)</a:t>
            </a:r>
          </a:p>
        </p:txBody>
      </p:sp>
      <p:sp>
        <p:nvSpPr>
          <p:cNvPr id="658440" name="Text Box 8"/>
          <p:cNvSpPr txBox="1">
            <a:spLocks noChangeArrowheads="1"/>
          </p:cNvSpPr>
          <p:nvPr/>
        </p:nvSpPr>
        <p:spPr bwMode="auto">
          <a:xfrm>
            <a:off x="415925" y="1163638"/>
            <a:ext cx="83423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0" dirty="0" smtClean="0">
                <a:solidFill>
                  <a:srgbClr val="0000FF"/>
                </a:solidFill>
              </a:rPr>
              <a:t>After the final patch is connected, we are left with a final port matrix  </a:t>
            </a:r>
            <a:r>
              <a:rPr lang="en-US" b="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="0" i="1" baseline="30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="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0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658479" name="Group 47"/>
          <p:cNvGrpSpPr>
            <a:grpSpLocks/>
          </p:cNvGrpSpPr>
          <p:nvPr/>
        </p:nvGrpSpPr>
        <p:grpSpPr bwMode="auto">
          <a:xfrm>
            <a:off x="2994025" y="2954338"/>
            <a:ext cx="2449513" cy="3086100"/>
            <a:chOff x="1886" y="1861"/>
            <a:chExt cx="1543" cy="1944"/>
          </a:xfrm>
        </p:grpSpPr>
        <p:grpSp>
          <p:nvGrpSpPr>
            <p:cNvPr id="658476" name="Group 44"/>
            <p:cNvGrpSpPr>
              <a:grpSpLocks/>
            </p:cNvGrpSpPr>
            <p:nvPr/>
          </p:nvGrpSpPr>
          <p:grpSpPr bwMode="auto">
            <a:xfrm>
              <a:off x="2111" y="1861"/>
              <a:ext cx="1318" cy="1944"/>
              <a:chOff x="2111" y="1861"/>
              <a:chExt cx="1318" cy="1944"/>
            </a:xfrm>
          </p:grpSpPr>
          <p:sp>
            <p:nvSpPr>
              <p:cNvPr id="658444" name="Rectangle 12"/>
              <p:cNvSpPr>
                <a:spLocks noChangeArrowheads="1"/>
              </p:cNvSpPr>
              <p:nvPr/>
            </p:nvSpPr>
            <p:spPr bwMode="auto">
              <a:xfrm>
                <a:off x="2111" y="2949"/>
                <a:ext cx="1318" cy="856"/>
              </a:xfrm>
              <a:prstGeom prst="rect">
                <a:avLst/>
              </a:prstGeom>
              <a:solidFill>
                <a:srgbClr val="FF9900"/>
              </a:solidFill>
              <a:ln w="57150">
                <a:solidFill>
                  <a:srgbClr val="FF66C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b="0"/>
              </a:p>
            </p:txBody>
          </p:sp>
          <p:sp>
            <p:nvSpPr>
              <p:cNvPr id="658445" name="Oval 13"/>
              <p:cNvSpPr>
                <a:spLocks noChangeArrowheads="1"/>
              </p:cNvSpPr>
              <p:nvPr/>
            </p:nvSpPr>
            <p:spPr bwMode="auto">
              <a:xfrm>
                <a:off x="2726" y="3483"/>
                <a:ext cx="69" cy="7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8446" name="Rectangle 14"/>
              <p:cNvSpPr>
                <a:spLocks noChangeArrowheads="1"/>
              </p:cNvSpPr>
              <p:nvPr/>
            </p:nvSpPr>
            <p:spPr bwMode="auto">
              <a:xfrm>
                <a:off x="2111" y="1861"/>
                <a:ext cx="350" cy="544"/>
              </a:xfrm>
              <a:prstGeom prst="rect">
                <a:avLst/>
              </a:prstGeom>
              <a:solidFill>
                <a:srgbClr val="FF9900"/>
              </a:solidFill>
              <a:ln w="57150">
                <a:solidFill>
                  <a:srgbClr val="FF66C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b="0"/>
              </a:p>
            </p:txBody>
          </p:sp>
          <p:sp>
            <p:nvSpPr>
              <p:cNvPr id="658447" name="Rectangle 15"/>
              <p:cNvSpPr>
                <a:spLocks noChangeArrowheads="1"/>
              </p:cNvSpPr>
              <p:nvPr/>
            </p:nvSpPr>
            <p:spPr bwMode="auto">
              <a:xfrm>
                <a:off x="3076" y="2397"/>
                <a:ext cx="353" cy="544"/>
              </a:xfrm>
              <a:prstGeom prst="rect">
                <a:avLst/>
              </a:prstGeom>
              <a:solidFill>
                <a:srgbClr val="FF9900"/>
              </a:solidFill>
              <a:ln w="57150">
                <a:solidFill>
                  <a:srgbClr val="FF66C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b="0"/>
              </a:p>
            </p:txBody>
          </p:sp>
          <p:grpSp>
            <p:nvGrpSpPr>
              <p:cNvPr id="658448" name="Group 16"/>
              <p:cNvGrpSpPr>
                <a:grpSpLocks/>
              </p:cNvGrpSpPr>
              <p:nvPr/>
            </p:nvGrpSpPr>
            <p:grpSpPr bwMode="auto">
              <a:xfrm>
                <a:off x="2170" y="2418"/>
                <a:ext cx="222" cy="206"/>
                <a:chOff x="2050" y="1490"/>
                <a:chExt cx="222" cy="206"/>
              </a:xfrm>
            </p:grpSpPr>
            <p:sp>
              <p:nvSpPr>
                <p:cNvPr id="658449" name="Line 17"/>
                <p:cNvSpPr>
                  <a:spLocks noChangeShapeType="1"/>
                </p:cNvSpPr>
                <p:nvPr/>
              </p:nvSpPr>
              <p:spPr bwMode="auto">
                <a:xfrm>
                  <a:off x="2080" y="1490"/>
                  <a:ext cx="0" cy="15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8450" name="Line 18"/>
                <p:cNvSpPr>
                  <a:spLocks noChangeShapeType="1"/>
                </p:cNvSpPr>
                <p:nvPr/>
              </p:nvSpPr>
              <p:spPr bwMode="auto">
                <a:xfrm>
                  <a:off x="2248" y="1493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8451" name="Oval 19"/>
                <p:cNvSpPr>
                  <a:spLocks noChangeArrowheads="1"/>
                </p:cNvSpPr>
                <p:nvPr/>
              </p:nvSpPr>
              <p:spPr bwMode="auto">
                <a:xfrm>
                  <a:off x="2216" y="1639"/>
                  <a:ext cx="56" cy="5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8452" name="Oval 20"/>
                <p:cNvSpPr>
                  <a:spLocks noChangeArrowheads="1"/>
                </p:cNvSpPr>
                <p:nvPr/>
              </p:nvSpPr>
              <p:spPr bwMode="auto">
                <a:xfrm>
                  <a:off x="2050" y="1640"/>
                  <a:ext cx="56" cy="5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58458" name="Group 26"/>
              <p:cNvGrpSpPr>
                <a:grpSpLocks/>
              </p:cNvGrpSpPr>
              <p:nvPr/>
            </p:nvGrpSpPr>
            <p:grpSpPr bwMode="auto">
              <a:xfrm flipV="1">
                <a:off x="2170" y="2741"/>
                <a:ext cx="222" cy="206"/>
                <a:chOff x="2050" y="1490"/>
                <a:chExt cx="222" cy="206"/>
              </a:xfrm>
            </p:grpSpPr>
            <p:sp>
              <p:nvSpPr>
                <p:cNvPr id="658459" name="Line 27"/>
                <p:cNvSpPr>
                  <a:spLocks noChangeShapeType="1"/>
                </p:cNvSpPr>
                <p:nvPr/>
              </p:nvSpPr>
              <p:spPr bwMode="auto">
                <a:xfrm>
                  <a:off x="2080" y="1490"/>
                  <a:ext cx="0" cy="15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8460" name="Line 28"/>
                <p:cNvSpPr>
                  <a:spLocks noChangeShapeType="1"/>
                </p:cNvSpPr>
                <p:nvPr/>
              </p:nvSpPr>
              <p:spPr bwMode="auto">
                <a:xfrm>
                  <a:off x="2248" y="1493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8461" name="Oval 29"/>
                <p:cNvSpPr>
                  <a:spLocks noChangeArrowheads="1"/>
                </p:cNvSpPr>
                <p:nvPr/>
              </p:nvSpPr>
              <p:spPr bwMode="auto">
                <a:xfrm>
                  <a:off x="2216" y="1639"/>
                  <a:ext cx="56" cy="5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8462" name="Oval 30"/>
                <p:cNvSpPr>
                  <a:spLocks noChangeArrowheads="1"/>
                </p:cNvSpPr>
                <p:nvPr/>
              </p:nvSpPr>
              <p:spPr bwMode="auto">
                <a:xfrm>
                  <a:off x="2050" y="1640"/>
                  <a:ext cx="56" cy="5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aphicFrame>
            <p:nvGraphicFramePr>
              <p:cNvPr id="658468" name="Object 36"/>
              <p:cNvGraphicFramePr>
                <a:graphicFrameLocks noChangeAspect="1"/>
              </p:cNvGraphicFramePr>
              <p:nvPr/>
            </p:nvGraphicFramePr>
            <p:xfrm>
              <a:off x="2116" y="2058"/>
              <a:ext cx="341" cy="260"/>
            </p:xfrm>
            <a:graphic>
              <a:graphicData uri="http://schemas.openxmlformats.org/presentationml/2006/ole">
                <p:oleObj spid="_x0000_s658468" name="Equation" r:id="rId3" imgW="368280" imgH="279360" progId="Equation.DSMT4">
                  <p:embed/>
                </p:oleObj>
              </a:graphicData>
            </a:graphic>
          </p:graphicFrame>
          <p:graphicFrame>
            <p:nvGraphicFramePr>
              <p:cNvPr id="658470" name="Object 38"/>
              <p:cNvGraphicFramePr>
                <a:graphicFrameLocks noChangeAspect="1"/>
              </p:cNvGraphicFramePr>
              <p:nvPr/>
            </p:nvGraphicFramePr>
            <p:xfrm>
              <a:off x="2221" y="3122"/>
              <a:ext cx="414" cy="317"/>
            </p:xfrm>
            <a:graphic>
              <a:graphicData uri="http://schemas.openxmlformats.org/presentationml/2006/ole">
                <p:oleObj spid="_x0000_s658470" name="Equation" r:id="rId4" imgW="368280" imgH="279360" progId="Equation.DSMT4">
                  <p:embed/>
                </p:oleObj>
              </a:graphicData>
            </a:graphic>
          </p:graphicFrame>
          <p:sp>
            <p:nvSpPr>
              <p:cNvPr id="658474" name="Rectangle 42"/>
              <p:cNvSpPr>
                <a:spLocks noChangeArrowheads="1"/>
              </p:cNvSpPr>
              <p:nvPr/>
            </p:nvSpPr>
            <p:spPr bwMode="auto">
              <a:xfrm>
                <a:off x="3100" y="2800"/>
                <a:ext cx="313" cy="216"/>
              </a:xfrm>
              <a:prstGeom prst="rect">
                <a:avLst/>
              </a:prstGeom>
              <a:solidFill>
                <a:srgbClr val="FF99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8475" name="Text Box 43"/>
              <p:cNvSpPr txBox="1">
                <a:spLocks noChangeArrowheads="1"/>
              </p:cNvSpPr>
              <p:nvPr/>
            </p:nvSpPr>
            <p:spPr bwMode="auto">
              <a:xfrm>
                <a:off x="2902" y="3223"/>
                <a:ext cx="448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0" dirty="0"/>
                  <a:t>F</a:t>
                </a:r>
                <a:r>
                  <a:rPr lang="en-US" b="0" dirty="0" smtClean="0"/>
                  <a:t>eed</a:t>
                </a:r>
                <a:endParaRPr lang="en-US" b="0" dirty="0"/>
              </a:p>
            </p:txBody>
          </p:sp>
        </p:grpSp>
        <p:sp>
          <p:nvSpPr>
            <p:cNvPr id="658477" name="Text Box 45"/>
            <p:cNvSpPr txBox="1">
              <a:spLocks noChangeArrowheads="1"/>
            </p:cNvSpPr>
            <p:nvPr/>
          </p:nvSpPr>
          <p:spPr bwMode="auto">
            <a:xfrm>
              <a:off x="1894" y="2625"/>
              <a:ext cx="1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i="1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658478" name="Text Box 46"/>
            <p:cNvSpPr txBox="1">
              <a:spLocks noChangeArrowheads="1"/>
            </p:cNvSpPr>
            <p:nvPr/>
          </p:nvSpPr>
          <p:spPr bwMode="auto">
            <a:xfrm>
              <a:off x="1886" y="2457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i="1">
                  <a:latin typeface="Times New Roman" pitchFamily="18" charset="0"/>
                </a:rPr>
                <a:t>d</a:t>
              </a:r>
            </a:p>
          </p:txBody>
        </p:sp>
      </p:grp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5CB16524-AAB1-4624-8231-9DD2EDC94970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869440" y="2001520"/>
            <a:ext cx="3044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a single feed, we have</a:t>
            </a:r>
            <a:endParaRPr lang="en-US" dirty="0"/>
          </a:p>
        </p:txBody>
      </p:sp>
      <p:graphicFrame>
        <p:nvGraphicFramePr>
          <p:cNvPr id="658471" name="Object 39"/>
          <p:cNvGraphicFramePr>
            <a:graphicFrameLocks noChangeAspect="1"/>
          </p:cNvGraphicFramePr>
          <p:nvPr/>
        </p:nvGraphicFramePr>
        <p:xfrm>
          <a:off x="5008563" y="1888173"/>
          <a:ext cx="2054225" cy="636587"/>
        </p:xfrm>
        <a:graphic>
          <a:graphicData uri="http://schemas.openxmlformats.org/presentationml/2006/ole">
            <p:oleObj spid="_x0000_s658471" name="Equation" r:id="rId5" imgW="952200" imgH="2919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436813" y="269875"/>
            <a:ext cx="4002087" cy="527050"/>
          </a:xfrm>
        </p:spPr>
        <p:txBody>
          <a:bodyPr/>
          <a:lstStyle/>
          <a:p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Overview</a:t>
            </a:r>
          </a:p>
        </p:txBody>
      </p:sp>
      <p:sp>
        <p:nvSpPr>
          <p:cNvPr id="3809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8093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809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8093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81079" name="Text Box 151"/>
          <p:cNvSpPr txBox="1">
            <a:spLocks noChangeArrowheads="1"/>
          </p:cNvSpPr>
          <p:nvPr/>
        </p:nvSpPr>
        <p:spPr bwMode="auto">
          <a:xfrm>
            <a:off x="403225" y="2141538"/>
            <a:ext cx="826293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0"/>
              <a:t>In this set of notes we overview the </a:t>
            </a:r>
            <a:r>
              <a:rPr lang="en-US" sz="2400" b="0">
                <a:solidFill>
                  <a:srgbClr val="FF3300"/>
                </a:solidFill>
              </a:rPr>
              <a:t>segmentation method</a:t>
            </a:r>
            <a:r>
              <a:rPr lang="en-US" sz="2400" b="0"/>
              <a:t> for obtaining the input impedance of an arbitrary shaped patch.</a:t>
            </a:r>
          </a:p>
          <a:p>
            <a:endParaRPr lang="en-US" sz="2400" b="0"/>
          </a:p>
          <a:p>
            <a:r>
              <a:rPr lang="en-US" sz="2400" b="0"/>
              <a:t>This is an extension of the cavity model.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5CB16524-AAB1-4624-8231-9DD2EDC94970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921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92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922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9222" name="Rectangle 6"/>
          <p:cNvSpPr>
            <a:spLocks noChangeArrowheads="1"/>
          </p:cNvSpPr>
          <p:nvPr/>
        </p:nvSpPr>
        <p:spPr bwMode="auto">
          <a:xfrm>
            <a:off x="406400" y="1449388"/>
            <a:ext cx="79375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This is a variation of the segmentation method, in which we have a rectangular patch shape in which a set of smaller rectangular patches have been </a:t>
            </a:r>
            <a:r>
              <a:rPr lang="en-US" sz="2000" b="0">
                <a:solidFill>
                  <a:srgbClr val="FF3300"/>
                </a:solidFill>
              </a:rPr>
              <a:t>removed</a:t>
            </a:r>
            <a:r>
              <a:rPr lang="en-US" sz="2000" b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649248" name="Rectangle 32"/>
          <p:cNvSpPr>
            <a:spLocks noChangeArrowheads="1"/>
          </p:cNvSpPr>
          <p:nvPr/>
        </p:nvSpPr>
        <p:spPr bwMode="auto">
          <a:xfrm>
            <a:off x="1109663" y="246063"/>
            <a:ext cx="66611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Desegmentation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Method</a:t>
            </a:r>
          </a:p>
        </p:txBody>
      </p:sp>
      <p:grpSp>
        <p:nvGrpSpPr>
          <p:cNvPr id="649258" name="Group 42"/>
          <p:cNvGrpSpPr>
            <a:grpSpLocks/>
          </p:cNvGrpSpPr>
          <p:nvPr/>
        </p:nvGrpSpPr>
        <p:grpSpPr bwMode="auto">
          <a:xfrm>
            <a:off x="2716213" y="3233738"/>
            <a:ext cx="3286125" cy="2120900"/>
            <a:chOff x="1519" y="1741"/>
            <a:chExt cx="2070" cy="1336"/>
          </a:xfrm>
        </p:grpSpPr>
        <p:sp>
          <p:nvSpPr>
            <p:cNvPr id="649254" name="Rectangle 38"/>
            <p:cNvSpPr>
              <a:spLocks noChangeArrowheads="1"/>
            </p:cNvSpPr>
            <p:nvPr/>
          </p:nvSpPr>
          <p:spPr bwMode="auto">
            <a:xfrm>
              <a:off x="1519" y="1741"/>
              <a:ext cx="2070" cy="1336"/>
            </a:xfrm>
            <a:prstGeom prst="rect">
              <a:avLst/>
            </a:prstGeom>
            <a:solidFill>
              <a:srgbClr val="FF9900"/>
            </a:solidFill>
            <a:ln w="57150">
              <a:solidFill>
                <a:srgbClr val="FF66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/>
            </a:p>
          </p:txBody>
        </p:sp>
        <p:sp>
          <p:nvSpPr>
            <p:cNvPr id="649255" name="Rectangle 39"/>
            <p:cNvSpPr>
              <a:spLocks noChangeArrowheads="1"/>
            </p:cNvSpPr>
            <p:nvPr/>
          </p:nvSpPr>
          <p:spPr bwMode="auto">
            <a:xfrm>
              <a:off x="1736" y="1936"/>
              <a:ext cx="200" cy="35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FF66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9256" name="Rectangle 40"/>
            <p:cNvSpPr>
              <a:spLocks noChangeArrowheads="1"/>
            </p:cNvSpPr>
            <p:nvPr/>
          </p:nvSpPr>
          <p:spPr bwMode="auto">
            <a:xfrm>
              <a:off x="2736" y="2600"/>
              <a:ext cx="480" cy="26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FF66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9257" name="Oval 41"/>
            <p:cNvSpPr>
              <a:spLocks noChangeArrowheads="1"/>
            </p:cNvSpPr>
            <p:nvPr/>
          </p:nvSpPr>
          <p:spPr bwMode="auto">
            <a:xfrm>
              <a:off x="1880" y="273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5CB16524-AAB1-4624-8231-9DD2EDC94970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03363" y="220663"/>
            <a:ext cx="5670550" cy="473075"/>
          </a:xfrm>
        </p:spPr>
        <p:txBody>
          <a:bodyPr/>
          <a:lstStyle/>
          <a:p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Segmentation Method</a:t>
            </a:r>
          </a:p>
        </p:txBody>
      </p:sp>
      <p:sp>
        <p:nvSpPr>
          <p:cNvPr id="63181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18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18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18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31829" name="Object 21"/>
          <p:cNvGraphicFramePr>
            <a:graphicFrameLocks noChangeAspect="1"/>
          </p:cNvGraphicFramePr>
          <p:nvPr/>
        </p:nvGraphicFramePr>
        <p:xfrm>
          <a:off x="6162675" y="1943100"/>
          <a:ext cx="1416050" cy="539750"/>
        </p:xfrm>
        <a:graphic>
          <a:graphicData uri="http://schemas.openxmlformats.org/presentationml/2006/ole">
            <p:oleObj spid="_x0000_s631829" name="Equation" r:id="rId3" imgW="774360" imgH="291960" progId="Equation.DSMT4">
              <p:embed/>
            </p:oleObj>
          </a:graphicData>
        </a:graphic>
      </p:graphicFrame>
      <p:sp>
        <p:nvSpPr>
          <p:cNvPr id="631838" name="Rectangle 30"/>
          <p:cNvSpPr>
            <a:spLocks noChangeArrowheads="1"/>
          </p:cNvSpPr>
          <p:nvPr/>
        </p:nvSpPr>
        <p:spPr bwMode="auto">
          <a:xfrm>
            <a:off x="889000" y="5018088"/>
            <a:ext cx="71755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0" dirty="0">
                <a:solidFill>
                  <a:srgbClr val="0000FF"/>
                </a:solidFill>
              </a:rPr>
              <a:t>Note: </a:t>
            </a:r>
            <a:r>
              <a:rPr lang="en-US" sz="2000" b="0" dirty="0" smtClean="0">
                <a:solidFill>
                  <a:srgbClr val="0000FF"/>
                </a:solidFill>
              </a:rPr>
              <a:t>The </a:t>
            </a:r>
            <a:r>
              <a:rPr lang="en-US" sz="2000" b="0" dirty="0">
                <a:solidFill>
                  <a:srgbClr val="0000FF"/>
                </a:solidFill>
              </a:rPr>
              <a:t>effective complex wavenumber may be determined iteratively – once the field is known inside the patch, the stored energy and the radiated power may be computed, and from this the </a:t>
            </a:r>
            <a:r>
              <a:rPr lang="en-US" sz="2400" b="0" i="1" dirty="0">
                <a:solidFill>
                  <a:srgbClr val="0000FF"/>
                </a:solidFill>
                <a:latin typeface="Times New Roman" pitchFamily="18" charset="0"/>
              </a:rPr>
              <a:t>Q</a:t>
            </a:r>
            <a:r>
              <a:rPr lang="en-US" sz="2000" b="0" dirty="0">
                <a:solidFill>
                  <a:srgbClr val="0000FF"/>
                </a:solidFill>
              </a:rPr>
              <a:t> may be determined.  </a:t>
            </a:r>
          </a:p>
        </p:txBody>
      </p:sp>
      <p:sp>
        <p:nvSpPr>
          <p:cNvPr id="631844" name="Text Box 36"/>
          <p:cNvSpPr txBox="1">
            <a:spLocks noChangeArrowheads="1"/>
          </p:cNvSpPr>
          <p:nvPr/>
        </p:nvSpPr>
        <p:spPr bwMode="auto">
          <a:xfrm>
            <a:off x="2905125" y="4176713"/>
            <a:ext cx="2609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(arbitrary shaped patch)</a:t>
            </a:r>
          </a:p>
        </p:txBody>
      </p:sp>
      <p:grpSp>
        <p:nvGrpSpPr>
          <p:cNvPr id="631853" name="Group 45"/>
          <p:cNvGrpSpPr>
            <a:grpSpLocks/>
          </p:cNvGrpSpPr>
          <p:nvPr/>
        </p:nvGrpSpPr>
        <p:grpSpPr bwMode="auto">
          <a:xfrm>
            <a:off x="3111500" y="1517650"/>
            <a:ext cx="2984500" cy="2286000"/>
            <a:chOff x="1992" y="1388"/>
            <a:chExt cx="1880" cy="1440"/>
          </a:xfrm>
        </p:grpSpPr>
        <p:sp>
          <p:nvSpPr>
            <p:cNvPr id="631816" name="Rectangle 8"/>
            <p:cNvSpPr>
              <a:spLocks noChangeArrowheads="1"/>
            </p:cNvSpPr>
            <p:nvPr/>
          </p:nvSpPr>
          <p:spPr bwMode="auto">
            <a:xfrm>
              <a:off x="2023" y="1941"/>
              <a:ext cx="1318" cy="856"/>
            </a:xfrm>
            <a:prstGeom prst="rect">
              <a:avLst/>
            </a:prstGeom>
            <a:solidFill>
              <a:srgbClr val="FF9900"/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/>
            </a:p>
          </p:txBody>
        </p:sp>
        <p:sp>
          <p:nvSpPr>
            <p:cNvPr id="631822" name="Oval 14"/>
            <p:cNvSpPr>
              <a:spLocks noChangeArrowheads="1"/>
            </p:cNvSpPr>
            <p:nvPr/>
          </p:nvSpPr>
          <p:spPr bwMode="auto">
            <a:xfrm>
              <a:off x="2638" y="2563"/>
              <a:ext cx="69" cy="7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1825" name="Line 17"/>
            <p:cNvSpPr>
              <a:spLocks noChangeShapeType="1"/>
            </p:cNvSpPr>
            <p:nvPr/>
          </p:nvSpPr>
          <p:spPr bwMode="auto">
            <a:xfrm>
              <a:off x="2001" y="2810"/>
              <a:ext cx="1372" cy="0"/>
            </a:xfrm>
            <a:prstGeom prst="line">
              <a:avLst/>
            </a:prstGeom>
            <a:noFill/>
            <a:ln w="57150">
              <a:solidFill>
                <a:srgbClr val="FF66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1826" name="Line 18"/>
            <p:cNvSpPr>
              <a:spLocks noChangeShapeType="1"/>
            </p:cNvSpPr>
            <p:nvPr/>
          </p:nvSpPr>
          <p:spPr bwMode="auto">
            <a:xfrm rot="-5400000">
              <a:off x="1285" y="2108"/>
              <a:ext cx="1440" cy="0"/>
            </a:xfrm>
            <a:prstGeom prst="line">
              <a:avLst/>
            </a:prstGeom>
            <a:noFill/>
            <a:ln w="57150">
              <a:solidFill>
                <a:srgbClr val="FF66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1827" name="Line 19"/>
            <p:cNvSpPr>
              <a:spLocks noChangeShapeType="1"/>
            </p:cNvSpPr>
            <p:nvPr/>
          </p:nvSpPr>
          <p:spPr bwMode="auto">
            <a:xfrm rot="-5400000">
              <a:off x="2646" y="2113"/>
              <a:ext cx="1418" cy="0"/>
            </a:xfrm>
            <a:prstGeom prst="line">
              <a:avLst/>
            </a:prstGeom>
            <a:noFill/>
            <a:ln w="57150">
              <a:solidFill>
                <a:srgbClr val="FF66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1828" name="Rectangle 20"/>
            <p:cNvSpPr>
              <a:spLocks noChangeArrowheads="1"/>
            </p:cNvSpPr>
            <p:nvPr/>
          </p:nvSpPr>
          <p:spPr bwMode="auto">
            <a:xfrm>
              <a:off x="3400" y="2113"/>
              <a:ext cx="4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>
                  <a:solidFill>
                    <a:srgbClr val="FF66CC"/>
                  </a:solidFill>
                </a:rPr>
                <a:t>PMC</a:t>
              </a:r>
            </a:p>
          </p:txBody>
        </p:sp>
        <p:sp>
          <p:nvSpPr>
            <p:cNvPr id="631845" name="Rectangle 37"/>
            <p:cNvSpPr>
              <a:spLocks noChangeArrowheads="1"/>
            </p:cNvSpPr>
            <p:nvPr/>
          </p:nvSpPr>
          <p:spPr bwMode="auto">
            <a:xfrm>
              <a:off x="2023" y="1405"/>
              <a:ext cx="350" cy="544"/>
            </a:xfrm>
            <a:prstGeom prst="rect">
              <a:avLst/>
            </a:prstGeom>
            <a:solidFill>
              <a:srgbClr val="FF9900"/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/>
            </a:p>
          </p:txBody>
        </p:sp>
        <p:sp>
          <p:nvSpPr>
            <p:cNvPr id="631847" name="Rectangle 39"/>
            <p:cNvSpPr>
              <a:spLocks noChangeArrowheads="1"/>
            </p:cNvSpPr>
            <p:nvPr/>
          </p:nvSpPr>
          <p:spPr bwMode="auto">
            <a:xfrm>
              <a:off x="2983" y="1405"/>
              <a:ext cx="353" cy="544"/>
            </a:xfrm>
            <a:prstGeom prst="rect">
              <a:avLst/>
            </a:prstGeom>
            <a:solidFill>
              <a:srgbClr val="FF9900"/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/>
            </a:p>
          </p:txBody>
        </p:sp>
        <p:sp>
          <p:nvSpPr>
            <p:cNvPr id="631848" name="Line 40"/>
            <p:cNvSpPr>
              <a:spLocks noChangeShapeType="1"/>
            </p:cNvSpPr>
            <p:nvPr/>
          </p:nvSpPr>
          <p:spPr bwMode="auto">
            <a:xfrm flipV="1">
              <a:off x="2365" y="1936"/>
              <a:ext cx="611" cy="2"/>
            </a:xfrm>
            <a:prstGeom prst="line">
              <a:avLst/>
            </a:prstGeom>
            <a:noFill/>
            <a:ln w="57150">
              <a:solidFill>
                <a:srgbClr val="FF66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1849" name="Line 41"/>
            <p:cNvSpPr>
              <a:spLocks noChangeShapeType="1"/>
            </p:cNvSpPr>
            <p:nvPr/>
          </p:nvSpPr>
          <p:spPr bwMode="auto">
            <a:xfrm flipV="1">
              <a:off x="1992" y="1400"/>
              <a:ext cx="400" cy="2"/>
            </a:xfrm>
            <a:prstGeom prst="line">
              <a:avLst/>
            </a:prstGeom>
            <a:noFill/>
            <a:ln w="57150">
              <a:solidFill>
                <a:srgbClr val="FF66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1850" name="Line 42"/>
            <p:cNvSpPr>
              <a:spLocks noChangeShapeType="1"/>
            </p:cNvSpPr>
            <p:nvPr/>
          </p:nvSpPr>
          <p:spPr bwMode="auto">
            <a:xfrm flipV="1">
              <a:off x="2957" y="1410"/>
              <a:ext cx="414" cy="0"/>
            </a:xfrm>
            <a:prstGeom prst="line">
              <a:avLst/>
            </a:prstGeom>
            <a:noFill/>
            <a:ln w="57150">
              <a:solidFill>
                <a:srgbClr val="FF66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1851" name="Line 43"/>
            <p:cNvSpPr>
              <a:spLocks noChangeShapeType="1"/>
            </p:cNvSpPr>
            <p:nvPr/>
          </p:nvSpPr>
          <p:spPr bwMode="auto">
            <a:xfrm rot="5400000" flipH="1">
              <a:off x="2092" y="1671"/>
              <a:ext cx="564" cy="1"/>
            </a:xfrm>
            <a:prstGeom prst="line">
              <a:avLst/>
            </a:prstGeom>
            <a:noFill/>
            <a:ln w="57150">
              <a:solidFill>
                <a:srgbClr val="FF66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1852" name="Line 44"/>
            <p:cNvSpPr>
              <a:spLocks noChangeShapeType="1"/>
            </p:cNvSpPr>
            <p:nvPr/>
          </p:nvSpPr>
          <p:spPr bwMode="auto">
            <a:xfrm rot="5400000" flipH="1">
              <a:off x="2698" y="1679"/>
              <a:ext cx="552" cy="1"/>
            </a:xfrm>
            <a:prstGeom prst="line">
              <a:avLst/>
            </a:prstGeom>
            <a:noFill/>
            <a:ln w="57150">
              <a:solidFill>
                <a:srgbClr val="FF66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31854" name="Text Box 46"/>
          <p:cNvSpPr txBox="1">
            <a:spLocks noChangeArrowheads="1"/>
          </p:cNvSpPr>
          <p:nvPr/>
        </p:nvSpPr>
        <p:spPr bwMode="auto">
          <a:xfrm>
            <a:off x="301625" y="2208213"/>
            <a:ext cx="2254250" cy="915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0"/>
              <a:t>The perimeter has been extend to account for fringing.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5CB16524-AAB1-4624-8231-9DD2EDC94970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0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2056" name="Rectangle 8"/>
          <p:cNvSpPr>
            <a:spLocks noChangeArrowheads="1"/>
          </p:cNvSpPr>
          <p:nvPr/>
        </p:nvSpPr>
        <p:spPr bwMode="auto">
          <a:xfrm>
            <a:off x="520700" y="4764088"/>
            <a:ext cx="7683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The patch is divided into a number of rectangular-shaped patches.  </a:t>
            </a:r>
          </a:p>
        </p:txBody>
      </p:sp>
      <p:sp>
        <p:nvSpPr>
          <p:cNvPr id="642059" name="Rectangle 11"/>
          <p:cNvSpPr>
            <a:spLocks noChangeArrowheads="1"/>
          </p:cNvSpPr>
          <p:nvPr/>
        </p:nvSpPr>
        <p:spPr bwMode="auto">
          <a:xfrm>
            <a:off x="3160713" y="2395538"/>
            <a:ext cx="2092325" cy="1358900"/>
          </a:xfrm>
          <a:prstGeom prst="rect">
            <a:avLst/>
          </a:prstGeom>
          <a:solidFill>
            <a:srgbClr val="FF9900"/>
          </a:solidFill>
          <a:ln w="63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0"/>
          </a:p>
        </p:txBody>
      </p:sp>
      <p:sp>
        <p:nvSpPr>
          <p:cNvPr id="642060" name="Oval 12"/>
          <p:cNvSpPr>
            <a:spLocks noChangeArrowheads="1"/>
          </p:cNvSpPr>
          <p:nvPr/>
        </p:nvSpPr>
        <p:spPr bwMode="auto">
          <a:xfrm>
            <a:off x="4137025" y="3382963"/>
            <a:ext cx="109538" cy="1143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2061" name="Line 13"/>
          <p:cNvSpPr>
            <a:spLocks noChangeShapeType="1"/>
          </p:cNvSpPr>
          <p:nvPr/>
        </p:nvSpPr>
        <p:spPr bwMode="auto">
          <a:xfrm>
            <a:off x="3125788" y="3775075"/>
            <a:ext cx="2178050" cy="0"/>
          </a:xfrm>
          <a:prstGeom prst="line">
            <a:avLst/>
          </a:prstGeom>
          <a:noFill/>
          <a:ln w="57150">
            <a:solidFill>
              <a:srgbClr val="FF66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2062" name="Line 14"/>
          <p:cNvSpPr>
            <a:spLocks noChangeShapeType="1"/>
          </p:cNvSpPr>
          <p:nvPr/>
        </p:nvSpPr>
        <p:spPr bwMode="auto">
          <a:xfrm rot="-5400000">
            <a:off x="1989138" y="2660650"/>
            <a:ext cx="2286000" cy="0"/>
          </a:xfrm>
          <a:prstGeom prst="line">
            <a:avLst/>
          </a:prstGeom>
          <a:noFill/>
          <a:ln w="57150">
            <a:solidFill>
              <a:srgbClr val="FF66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2063" name="Line 15"/>
          <p:cNvSpPr>
            <a:spLocks noChangeShapeType="1"/>
          </p:cNvSpPr>
          <p:nvPr/>
        </p:nvSpPr>
        <p:spPr bwMode="auto">
          <a:xfrm rot="-5400000">
            <a:off x="4149725" y="2668588"/>
            <a:ext cx="2251075" cy="0"/>
          </a:xfrm>
          <a:prstGeom prst="line">
            <a:avLst/>
          </a:prstGeom>
          <a:noFill/>
          <a:ln w="57150">
            <a:solidFill>
              <a:srgbClr val="FF66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2065" name="Rectangle 17"/>
          <p:cNvSpPr>
            <a:spLocks noChangeArrowheads="1"/>
          </p:cNvSpPr>
          <p:nvPr/>
        </p:nvSpPr>
        <p:spPr bwMode="auto">
          <a:xfrm>
            <a:off x="3160713" y="1544638"/>
            <a:ext cx="555625" cy="863600"/>
          </a:xfrm>
          <a:prstGeom prst="rect">
            <a:avLst/>
          </a:prstGeom>
          <a:solidFill>
            <a:srgbClr val="FF9900"/>
          </a:solidFill>
          <a:ln w="63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0"/>
          </a:p>
        </p:txBody>
      </p:sp>
      <p:sp>
        <p:nvSpPr>
          <p:cNvPr id="642066" name="Rectangle 18"/>
          <p:cNvSpPr>
            <a:spLocks noChangeArrowheads="1"/>
          </p:cNvSpPr>
          <p:nvPr/>
        </p:nvSpPr>
        <p:spPr bwMode="auto">
          <a:xfrm>
            <a:off x="4684713" y="1544638"/>
            <a:ext cx="560387" cy="863600"/>
          </a:xfrm>
          <a:prstGeom prst="rect">
            <a:avLst/>
          </a:prstGeom>
          <a:solidFill>
            <a:srgbClr val="FF9900"/>
          </a:solidFill>
          <a:ln w="63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0"/>
          </a:p>
        </p:txBody>
      </p:sp>
      <p:sp>
        <p:nvSpPr>
          <p:cNvPr id="642067" name="Line 19"/>
          <p:cNvSpPr>
            <a:spLocks noChangeShapeType="1"/>
          </p:cNvSpPr>
          <p:nvPr/>
        </p:nvSpPr>
        <p:spPr bwMode="auto">
          <a:xfrm flipV="1">
            <a:off x="3703639" y="2387599"/>
            <a:ext cx="995361" cy="3174"/>
          </a:xfrm>
          <a:prstGeom prst="line">
            <a:avLst/>
          </a:prstGeom>
          <a:noFill/>
          <a:ln w="57150">
            <a:solidFill>
              <a:srgbClr val="FF66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2068" name="Line 20"/>
          <p:cNvSpPr>
            <a:spLocks noChangeShapeType="1"/>
          </p:cNvSpPr>
          <p:nvPr/>
        </p:nvSpPr>
        <p:spPr bwMode="auto">
          <a:xfrm flipV="1">
            <a:off x="3111500" y="1536700"/>
            <a:ext cx="635000" cy="3175"/>
          </a:xfrm>
          <a:prstGeom prst="line">
            <a:avLst/>
          </a:prstGeom>
          <a:noFill/>
          <a:ln w="57150">
            <a:solidFill>
              <a:srgbClr val="FF66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2069" name="Line 21"/>
          <p:cNvSpPr>
            <a:spLocks noChangeShapeType="1"/>
          </p:cNvSpPr>
          <p:nvPr/>
        </p:nvSpPr>
        <p:spPr bwMode="auto">
          <a:xfrm flipV="1">
            <a:off x="4643438" y="1552575"/>
            <a:ext cx="657225" cy="0"/>
          </a:xfrm>
          <a:prstGeom prst="line">
            <a:avLst/>
          </a:prstGeom>
          <a:noFill/>
          <a:ln w="57150">
            <a:solidFill>
              <a:srgbClr val="FF66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2070" name="Line 22"/>
          <p:cNvSpPr>
            <a:spLocks noChangeShapeType="1"/>
          </p:cNvSpPr>
          <p:nvPr/>
        </p:nvSpPr>
        <p:spPr bwMode="auto">
          <a:xfrm rot="5400000" flipH="1">
            <a:off x="3269457" y="1967706"/>
            <a:ext cx="895350" cy="1587"/>
          </a:xfrm>
          <a:prstGeom prst="line">
            <a:avLst/>
          </a:prstGeom>
          <a:noFill/>
          <a:ln w="57150">
            <a:solidFill>
              <a:srgbClr val="FF66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2071" name="Line 23"/>
          <p:cNvSpPr>
            <a:spLocks noChangeShapeType="1"/>
          </p:cNvSpPr>
          <p:nvPr/>
        </p:nvSpPr>
        <p:spPr bwMode="auto">
          <a:xfrm rot="5400000" flipH="1">
            <a:off x="4231482" y="1980406"/>
            <a:ext cx="876300" cy="1587"/>
          </a:xfrm>
          <a:prstGeom prst="line">
            <a:avLst/>
          </a:prstGeom>
          <a:noFill/>
          <a:ln w="57150">
            <a:solidFill>
              <a:srgbClr val="FF66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2072" name="Line 24"/>
          <p:cNvSpPr>
            <a:spLocks noChangeShapeType="1"/>
          </p:cNvSpPr>
          <p:nvPr/>
        </p:nvSpPr>
        <p:spPr bwMode="auto">
          <a:xfrm>
            <a:off x="3124200" y="2387600"/>
            <a:ext cx="7366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2073" name="Line 25"/>
          <p:cNvSpPr>
            <a:spLocks noChangeShapeType="1"/>
          </p:cNvSpPr>
          <p:nvPr/>
        </p:nvSpPr>
        <p:spPr bwMode="auto">
          <a:xfrm>
            <a:off x="4572000" y="2387600"/>
            <a:ext cx="6985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2074" name="Text Box 26"/>
          <p:cNvSpPr txBox="1">
            <a:spLocks noChangeArrowheads="1"/>
          </p:cNvSpPr>
          <p:nvPr/>
        </p:nvSpPr>
        <p:spPr bwMode="auto">
          <a:xfrm>
            <a:off x="3184525" y="1801813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(2)</a:t>
            </a:r>
          </a:p>
        </p:txBody>
      </p:sp>
      <p:sp>
        <p:nvSpPr>
          <p:cNvPr id="642075" name="Text Box 27"/>
          <p:cNvSpPr txBox="1">
            <a:spLocks noChangeArrowheads="1"/>
          </p:cNvSpPr>
          <p:nvPr/>
        </p:nvSpPr>
        <p:spPr bwMode="auto">
          <a:xfrm>
            <a:off x="4733925" y="1814513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(3)</a:t>
            </a:r>
          </a:p>
        </p:txBody>
      </p:sp>
      <p:sp>
        <p:nvSpPr>
          <p:cNvPr id="642076" name="Text Box 28"/>
          <p:cNvSpPr txBox="1">
            <a:spLocks noChangeArrowheads="1"/>
          </p:cNvSpPr>
          <p:nvPr/>
        </p:nvSpPr>
        <p:spPr bwMode="auto">
          <a:xfrm>
            <a:off x="3438525" y="2690813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(1)</a:t>
            </a:r>
          </a:p>
        </p:txBody>
      </p:sp>
      <p:sp>
        <p:nvSpPr>
          <p:cNvPr id="642077" name="Rectangle 29"/>
          <p:cNvSpPr>
            <a:spLocks noChangeArrowheads="1"/>
          </p:cNvSpPr>
          <p:nvPr/>
        </p:nvSpPr>
        <p:spPr bwMode="auto">
          <a:xfrm>
            <a:off x="1198563" y="233363"/>
            <a:ext cx="66611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Segmentation Method (cont.)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5CB16524-AAB1-4624-8231-9DD2EDC94970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30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3079" name="Rectangle 7"/>
          <p:cNvSpPr>
            <a:spLocks noChangeArrowheads="1"/>
          </p:cNvSpPr>
          <p:nvPr/>
        </p:nvSpPr>
        <p:spPr bwMode="auto">
          <a:xfrm>
            <a:off x="673100" y="4687888"/>
            <a:ext cx="7683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Along the edges where the rectangular patches connect, we introduce ports. The ports connect the patches together.</a:t>
            </a:r>
          </a:p>
        </p:txBody>
      </p:sp>
      <p:grpSp>
        <p:nvGrpSpPr>
          <p:cNvPr id="643101" name="Group 29"/>
          <p:cNvGrpSpPr>
            <a:grpSpLocks/>
          </p:cNvGrpSpPr>
          <p:nvPr/>
        </p:nvGrpSpPr>
        <p:grpSpPr bwMode="auto">
          <a:xfrm>
            <a:off x="3186113" y="1608138"/>
            <a:ext cx="2092325" cy="2489200"/>
            <a:chOff x="1991" y="797"/>
            <a:chExt cx="1318" cy="1568"/>
          </a:xfrm>
        </p:grpSpPr>
        <p:sp>
          <p:nvSpPr>
            <p:cNvPr id="643080" name="Rectangle 8"/>
            <p:cNvSpPr>
              <a:spLocks noChangeArrowheads="1"/>
            </p:cNvSpPr>
            <p:nvPr/>
          </p:nvSpPr>
          <p:spPr bwMode="auto">
            <a:xfrm>
              <a:off x="1991" y="1509"/>
              <a:ext cx="1318" cy="856"/>
            </a:xfrm>
            <a:prstGeom prst="rect">
              <a:avLst/>
            </a:prstGeom>
            <a:solidFill>
              <a:srgbClr val="FF9900"/>
            </a:solidFill>
            <a:ln w="57150">
              <a:solidFill>
                <a:srgbClr val="FF66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/>
            </a:p>
          </p:txBody>
        </p:sp>
        <p:sp>
          <p:nvSpPr>
            <p:cNvPr id="643081" name="Oval 9"/>
            <p:cNvSpPr>
              <a:spLocks noChangeArrowheads="1"/>
            </p:cNvSpPr>
            <p:nvPr/>
          </p:nvSpPr>
          <p:spPr bwMode="auto">
            <a:xfrm>
              <a:off x="2606" y="2131"/>
              <a:ext cx="69" cy="7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3085" name="Rectangle 13"/>
            <p:cNvSpPr>
              <a:spLocks noChangeArrowheads="1"/>
            </p:cNvSpPr>
            <p:nvPr/>
          </p:nvSpPr>
          <p:spPr bwMode="auto">
            <a:xfrm>
              <a:off x="1991" y="797"/>
              <a:ext cx="350" cy="544"/>
            </a:xfrm>
            <a:prstGeom prst="rect">
              <a:avLst/>
            </a:prstGeom>
            <a:solidFill>
              <a:srgbClr val="FF9900"/>
            </a:solidFill>
            <a:ln w="57150">
              <a:solidFill>
                <a:srgbClr val="FF66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/>
            </a:p>
          </p:txBody>
        </p:sp>
        <p:sp>
          <p:nvSpPr>
            <p:cNvPr id="643086" name="Rectangle 14"/>
            <p:cNvSpPr>
              <a:spLocks noChangeArrowheads="1"/>
            </p:cNvSpPr>
            <p:nvPr/>
          </p:nvSpPr>
          <p:spPr bwMode="auto">
            <a:xfrm>
              <a:off x="2951" y="797"/>
              <a:ext cx="353" cy="544"/>
            </a:xfrm>
            <a:prstGeom prst="rect">
              <a:avLst/>
            </a:prstGeom>
            <a:solidFill>
              <a:srgbClr val="FF9900"/>
            </a:solidFill>
            <a:ln w="57150">
              <a:solidFill>
                <a:srgbClr val="FF66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/>
            </a:p>
          </p:txBody>
        </p:sp>
        <p:sp>
          <p:nvSpPr>
            <p:cNvPr id="643097" name="Line 25"/>
            <p:cNvSpPr>
              <a:spLocks noChangeShapeType="1"/>
            </p:cNvSpPr>
            <p:nvPr/>
          </p:nvSpPr>
          <p:spPr bwMode="auto">
            <a:xfrm>
              <a:off x="2080" y="1352"/>
              <a:ext cx="0" cy="1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3098" name="Line 26"/>
            <p:cNvSpPr>
              <a:spLocks noChangeShapeType="1"/>
            </p:cNvSpPr>
            <p:nvPr/>
          </p:nvSpPr>
          <p:spPr bwMode="auto">
            <a:xfrm>
              <a:off x="2248" y="135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3099" name="Line 27"/>
            <p:cNvSpPr>
              <a:spLocks noChangeShapeType="1"/>
            </p:cNvSpPr>
            <p:nvPr/>
          </p:nvSpPr>
          <p:spPr bwMode="auto">
            <a:xfrm>
              <a:off x="3048" y="1352"/>
              <a:ext cx="0" cy="1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3100" name="Line 28"/>
            <p:cNvSpPr>
              <a:spLocks noChangeShapeType="1"/>
            </p:cNvSpPr>
            <p:nvPr/>
          </p:nvSpPr>
          <p:spPr bwMode="auto">
            <a:xfrm>
              <a:off x="3216" y="135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43102" name="Rectangle 30"/>
          <p:cNvSpPr>
            <a:spLocks noChangeArrowheads="1"/>
          </p:cNvSpPr>
          <p:nvPr/>
        </p:nvSpPr>
        <p:spPr bwMode="auto">
          <a:xfrm>
            <a:off x="1198563" y="258763"/>
            <a:ext cx="66611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Segmentation Method (cont.)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5CB16524-AAB1-4624-8231-9DD2EDC94970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4103" name="Rectangle 7"/>
          <p:cNvSpPr>
            <a:spLocks noChangeArrowheads="1"/>
          </p:cNvSpPr>
          <p:nvPr/>
        </p:nvSpPr>
        <p:spPr bwMode="auto">
          <a:xfrm>
            <a:off x="673100" y="5030788"/>
            <a:ext cx="7683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For each rectangular patch, we calculate the </a:t>
            </a:r>
            <a:r>
              <a:rPr lang="en-US" sz="2400" b="0" i="1">
                <a:solidFill>
                  <a:srgbClr val="0000FF"/>
                </a:solidFill>
                <a:latin typeface="Times New Roman" pitchFamily="18" charset="0"/>
              </a:rPr>
              <a:t>Z</a:t>
            </a:r>
            <a:r>
              <a:rPr lang="en-US" sz="2000" b="0">
                <a:solidFill>
                  <a:srgbClr val="0000FF"/>
                </a:solidFill>
              </a:rPr>
              <a:t> matrix for the ports that connect to it.</a:t>
            </a:r>
          </a:p>
        </p:txBody>
      </p:sp>
      <p:sp>
        <p:nvSpPr>
          <p:cNvPr id="644105" name="Rectangle 9"/>
          <p:cNvSpPr>
            <a:spLocks noChangeArrowheads="1"/>
          </p:cNvSpPr>
          <p:nvPr/>
        </p:nvSpPr>
        <p:spPr bwMode="auto">
          <a:xfrm>
            <a:off x="3160713" y="3119438"/>
            <a:ext cx="2092325" cy="1358900"/>
          </a:xfrm>
          <a:prstGeom prst="rect">
            <a:avLst/>
          </a:prstGeom>
          <a:solidFill>
            <a:srgbClr val="FF9900"/>
          </a:solidFill>
          <a:ln w="57150">
            <a:solidFill>
              <a:srgbClr val="FF66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0"/>
          </a:p>
        </p:txBody>
      </p:sp>
      <p:sp>
        <p:nvSpPr>
          <p:cNvPr id="644106" name="Oval 10"/>
          <p:cNvSpPr>
            <a:spLocks noChangeArrowheads="1"/>
          </p:cNvSpPr>
          <p:nvPr/>
        </p:nvSpPr>
        <p:spPr bwMode="auto">
          <a:xfrm>
            <a:off x="4137025" y="3840163"/>
            <a:ext cx="109538" cy="1143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4107" name="Rectangle 11"/>
          <p:cNvSpPr>
            <a:spLocks noChangeArrowheads="1"/>
          </p:cNvSpPr>
          <p:nvPr/>
        </p:nvSpPr>
        <p:spPr bwMode="auto">
          <a:xfrm>
            <a:off x="3160713" y="1392238"/>
            <a:ext cx="555625" cy="863600"/>
          </a:xfrm>
          <a:prstGeom prst="rect">
            <a:avLst/>
          </a:prstGeom>
          <a:solidFill>
            <a:srgbClr val="FF9900"/>
          </a:solidFill>
          <a:ln w="57150">
            <a:solidFill>
              <a:srgbClr val="FF66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0"/>
          </a:p>
        </p:txBody>
      </p:sp>
      <p:sp>
        <p:nvSpPr>
          <p:cNvPr id="644108" name="Rectangle 12"/>
          <p:cNvSpPr>
            <a:spLocks noChangeArrowheads="1"/>
          </p:cNvSpPr>
          <p:nvPr/>
        </p:nvSpPr>
        <p:spPr bwMode="auto">
          <a:xfrm>
            <a:off x="4684713" y="1430338"/>
            <a:ext cx="560387" cy="863600"/>
          </a:xfrm>
          <a:prstGeom prst="rect">
            <a:avLst/>
          </a:prstGeom>
          <a:solidFill>
            <a:srgbClr val="FF9900"/>
          </a:solidFill>
          <a:ln w="57150">
            <a:solidFill>
              <a:srgbClr val="FF66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0"/>
          </a:p>
        </p:txBody>
      </p:sp>
      <p:grpSp>
        <p:nvGrpSpPr>
          <p:cNvPr id="644115" name="Group 19"/>
          <p:cNvGrpSpPr>
            <a:grpSpLocks/>
          </p:cNvGrpSpPr>
          <p:nvPr/>
        </p:nvGrpSpPr>
        <p:grpSpPr bwMode="auto">
          <a:xfrm>
            <a:off x="3254375" y="2276475"/>
            <a:ext cx="352425" cy="327025"/>
            <a:chOff x="2050" y="1490"/>
            <a:chExt cx="222" cy="206"/>
          </a:xfrm>
        </p:grpSpPr>
        <p:sp>
          <p:nvSpPr>
            <p:cNvPr id="644109" name="Line 13"/>
            <p:cNvSpPr>
              <a:spLocks noChangeShapeType="1"/>
            </p:cNvSpPr>
            <p:nvPr/>
          </p:nvSpPr>
          <p:spPr bwMode="auto">
            <a:xfrm>
              <a:off x="2080" y="1490"/>
              <a:ext cx="0" cy="1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4110" name="Line 14"/>
            <p:cNvSpPr>
              <a:spLocks noChangeShapeType="1"/>
            </p:cNvSpPr>
            <p:nvPr/>
          </p:nvSpPr>
          <p:spPr bwMode="auto">
            <a:xfrm>
              <a:off x="2248" y="1493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4113" name="Oval 17"/>
            <p:cNvSpPr>
              <a:spLocks noChangeArrowheads="1"/>
            </p:cNvSpPr>
            <p:nvPr/>
          </p:nvSpPr>
          <p:spPr bwMode="auto">
            <a:xfrm>
              <a:off x="2216" y="1639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4114" name="Oval 18"/>
            <p:cNvSpPr>
              <a:spLocks noChangeArrowheads="1"/>
            </p:cNvSpPr>
            <p:nvPr/>
          </p:nvSpPr>
          <p:spPr bwMode="auto">
            <a:xfrm>
              <a:off x="2050" y="1640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44116" name="Group 20"/>
          <p:cNvGrpSpPr>
            <a:grpSpLocks/>
          </p:cNvGrpSpPr>
          <p:nvPr/>
        </p:nvGrpSpPr>
        <p:grpSpPr bwMode="auto">
          <a:xfrm>
            <a:off x="4797425" y="2305050"/>
            <a:ext cx="352425" cy="327025"/>
            <a:chOff x="2050" y="1490"/>
            <a:chExt cx="222" cy="206"/>
          </a:xfrm>
        </p:grpSpPr>
        <p:sp>
          <p:nvSpPr>
            <p:cNvPr id="644117" name="Line 21"/>
            <p:cNvSpPr>
              <a:spLocks noChangeShapeType="1"/>
            </p:cNvSpPr>
            <p:nvPr/>
          </p:nvSpPr>
          <p:spPr bwMode="auto">
            <a:xfrm>
              <a:off x="2080" y="1490"/>
              <a:ext cx="0" cy="1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4118" name="Line 22"/>
            <p:cNvSpPr>
              <a:spLocks noChangeShapeType="1"/>
            </p:cNvSpPr>
            <p:nvPr/>
          </p:nvSpPr>
          <p:spPr bwMode="auto">
            <a:xfrm>
              <a:off x="2248" y="1493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4119" name="Oval 23"/>
            <p:cNvSpPr>
              <a:spLocks noChangeArrowheads="1"/>
            </p:cNvSpPr>
            <p:nvPr/>
          </p:nvSpPr>
          <p:spPr bwMode="auto">
            <a:xfrm>
              <a:off x="2216" y="1639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4120" name="Oval 24"/>
            <p:cNvSpPr>
              <a:spLocks noChangeArrowheads="1"/>
            </p:cNvSpPr>
            <p:nvPr/>
          </p:nvSpPr>
          <p:spPr bwMode="auto">
            <a:xfrm>
              <a:off x="2050" y="1640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44121" name="Group 25"/>
          <p:cNvGrpSpPr>
            <a:grpSpLocks/>
          </p:cNvGrpSpPr>
          <p:nvPr/>
        </p:nvGrpSpPr>
        <p:grpSpPr bwMode="auto">
          <a:xfrm flipV="1">
            <a:off x="3254375" y="2789238"/>
            <a:ext cx="352425" cy="327025"/>
            <a:chOff x="2050" y="1490"/>
            <a:chExt cx="222" cy="206"/>
          </a:xfrm>
        </p:grpSpPr>
        <p:sp>
          <p:nvSpPr>
            <p:cNvPr id="644122" name="Line 26"/>
            <p:cNvSpPr>
              <a:spLocks noChangeShapeType="1"/>
            </p:cNvSpPr>
            <p:nvPr/>
          </p:nvSpPr>
          <p:spPr bwMode="auto">
            <a:xfrm>
              <a:off x="2080" y="1490"/>
              <a:ext cx="0" cy="1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4123" name="Line 27"/>
            <p:cNvSpPr>
              <a:spLocks noChangeShapeType="1"/>
            </p:cNvSpPr>
            <p:nvPr/>
          </p:nvSpPr>
          <p:spPr bwMode="auto">
            <a:xfrm>
              <a:off x="2248" y="1493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4124" name="Oval 28"/>
            <p:cNvSpPr>
              <a:spLocks noChangeArrowheads="1"/>
            </p:cNvSpPr>
            <p:nvPr/>
          </p:nvSpPr>
          <p:spPr bwMode="auto">
            <a:xfrm>
              <a:off x="2216" y="1639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4125" name="Oval 29"/>
            <p:cNvSpPr>
              <a:spLocks noChangeArrowheads="1"/>
            </p:cNvSpPr>
            <p:nvPr/>
          </p:nvSpPr>
          <p:spPr bwMode="auto">
            <a:xfrm>
              <a:off x="2050" y="1640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44126" name="Group 30"/>
          <p:cNvGrpSpPr>
            <a:grpSpLocks/>
          </p:cNvGrpSpPr>
          <p:nvPr/>
        </p:nvGrpSpPr>
        <p:grpSpPr bwMode="auto">
          <a:xfrm flipV="1">
            <a:off x="4802188" y="2779713"/>
            <a:ext cx="352425" cy="327025"/>
            <a:chOff x="2050" y="1490"/>
            <a:chExt cx="222" cy="206"/>
          </a:xfrm>
        </p:grpSpPr>
        <p:sp>
          <p:nvSpPr>
            <p:cNvPr id="644127" name="Line 31"/>
            <p:cNvSpPr>
              <a:spLocks noChangeShapeType="1"/>
            </p:cNvSpPr>
            <p:nvPr/>
          </p:nvSpPr>
          <p:spPr bwMode="auto">
            <a:xfrm>
              <a:off x="2080" y="1490"/>
              <a:ext cx="0" cy="1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4128" name="Line 32"/>
            <p:cNvSpPr>
              <a:spLocks noChangeShapeType="1"/>
            </p:cNvSpPr>
            <p:nvPr/>
          </p:nvSpPr>
          <p:spPr bwMode="auto">
            <a:xfrm>
              <a:off x="2248" y="1493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4129" name="Oval 33"/>
            <p:cNvSpPr>
              <a:spLocks noChangeArrowheads="1"/>
            </p:cNvSpPr>
            <p:nvPr/>
          </p:nvSpPr>
          <p:spPr bwMode="auto">
            <a:xfrm>
              <a:off x="2216" y="1639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4130" name="Oval 34"/>
            <p:cNvSpPr>
              <a:spLocks noChangeArrowheads="1"/>
            </p:cNvSpPr>
            <p:nvPr/>
          </p:nvSpPr>
          <p:spPr bwMode="auto">
            <a:xfrm>
              <a:off x="2050" y="1640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44131" name="Rectangle 35"/>
          <p:cNvSpPr>
            <a:spLocks noChangeArrowheads="1"/>
          </p:cNvSpPr>
          <p:nvPr/>
        </p:nvSpPr>
        <p:spPr bwMode="auto">
          <a:xfrm>
            <a:off x="1223963" y="246063"/>
            <a:ext cx="66611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Segmentation Method (cont.)</a:t>
            </a: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5CB16524-AAB1-4624-8231-9DD2EDC94970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2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51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51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5127" name="Rectangle 7"/>
          <p:cNvSpPr>
            <a:spLocks noChangeArrowheads="1"/>
          </p:cNvSpPr>
          <p:nvPr/>
        </p:nvSpPr>
        <p:spPr bwMode="auto">
          <a:xfrm>
            <a:off x="406400" y="1512888"/>
            <a:ext cx="386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To illustrate, consider one patch:</a:t>
            </a:r>
          </a:p>
        </p:txBody>
      </p:sp>
      <p:grpSp>
        <p:nvGrpSpPr>
          <p:cNvPr id="645152" name="Group 32"/>
          <p:cNvGrpSpPr>
            <a:grpSpLocks/>
          </p:cNvGrpSpPr>
          <p:nvPr/>
        </p:nvGrpSpPr>
        <p:grpSpPr bwMode="auto">
          <a:xfrm>
            <a:off x="2170113" y="2573338"/>
            <a:ext cx="560387" cy="1201737"/>
            <a:chOff x="2951" y="901"/>
            <a:chExt cx="353" cy="757"/>
          </a:xfrm>
        </p:grpSpPr>
        <p:sp>
          <p:nvSpPr>
            <p:cNvPr id="645131" name="Rectangle 11"/>
            <p:cNvSpPr>
              <a:spLocks noChangeArrowheads="1"/>
            </p:cNvSpPr>
            <p:nvPr/>
          </p:nvSpPr>
          <p:spPr bwMode="auto">
            <a:xfrm>
              <a:off x="2951" y="901"/>
              <a:ext cx="353" cy="544"/>
            </a:xfrm>
            <a:prstGeom prst="rect">
              <a:avLst/>
            </a:prstGeom>
            <a:solidFill>
              <a:srgbClr val="FF9900"/>
            </a:solidFill>
            <a:ln w="57150">
              <a:solidFill>
                <a:srgbClr val="FF66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/>
            </a:p>
          </p:txBody>
        </p:sp>
        <p:grpSp>
          <p:nvGrpSpPr>
            <p:cNvPr id="645137" name="Group 17"/>
            <p:cNvGrpSpPr>
              <a:grpSpLocks/>
            </p:cNvGrpSpPr>
            <p:nvPr/>
          </p:nvGrpSpPr>
          <p:grpSpPr bwMode="auto">
            <a:xfrm>
              <a:off x="3022" y="1452"/>
              <a:ext cx="222" cy="206"/>
              <a:chOff x="2050" y="1490"/>
              <a:chExt cx="222" cy="206"/>
            </a:xfrm>
          </p:grpSpPr>
          <p:sp>
            <p:nvSpPr>
              <p:cNvPr id="645138" name="Line 18"/>
              <p:cNvSpPr>
                <a:spLocks noChangeShapeType="1"/>
              </p:cNvSpPr>
              <p:nvPr/>
            </p:nvSpPr>
            <p:spPr bwMode="auto">
              <a:xfrm>
                <a:off x="2080" y="1490"/>
                <a:ext cx="0" cy="15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139" name="Line 19"/>
              <p:cNvSpPr>
                <a:spLocks noChangeShapeType="1"/>
              </p:cNvSpPr>
              <p:nvPr/>
            </p:nvSpPr>
            <p:spPr bwMode="auto">
              <a:xfrm>
                <a:off x="2248" y="1493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140" name="Oval 20"/>
              <p:cNvSpPr>
                <a:spLocks noChangeArrowheads="1"/>
              </p:cNvSpPr>
              <p:nvPr/>
            </p:nvSpPr>
            <p:spPr bwMode="auto">
              <a:xfrm>
                <a:off x="2216" y="1639"/>
                <a:ext cx="56" cy="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141" name="Oval 21"/>
              <p:cNvSpPr>
                <a:spLocks noChangeArrowheads="1"/>
              </p:cNvSpPr>
              <p:nvPr/>
            </p:nvSpPr>
            <p:spPr bwMode="auto">
              <a:xfrm>
                <a:off x="2050" y="1640"/>
                <a:ext cx="56" cy="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645153" name="Object 33"/>
          <p:cNvGraphicFramePr>
            <a:graphicFrameLocks noChangeAspect="1"/>
          </p:cNvGraphicFramePr>
          <p:nvPr/>
        </p:nvGraphicFramePr>
        <p:xfrm>
          <a:off x="3654425" y="2584450"/>
          <a:ext cx="2141538" cy="962025"/>
        </p:xfrm>
        <a:graphic>
          <a:graphicData uri="http://schemas.openxmlformats.org/presentationml/2006/ole">
            <p:oleObj spid="_x0000_s645153" name="Equation" r:id="rId3" imgW="1079280" imgH="482400" progId="Equation.DSMT4">
              <p:embed/>
            </p:oleObj>
          </a:graphicData>
        </a:graphic>
      </p:graphicFrame>
      <p:sp>
        <p:nvSpPr>
          <p:cNvPr id="645154" name="Text Box 34"/>
          <p:cNvSpPr txBox="1">
            <a:spLocks noChangeArrowheads="1"/>
          </p:cNvSpPr>
          <p:nvPr/>
        </p:nvSpPr>
        <p:spPr bwMode="auto">
          <a:xfrm>
            <a:off x="1368425" y="3795713"/>
            <a:ext cx="8386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Port </a:t>
            </a:r>
            <a:r>
              <a:rPr lang="en-US" dirty="0"/>
              <a:t>1</a:t>
            </a:r>
          </a:p>
        </p:txBody>
      </p:sp>
      <p:sp>
        <p:nvSpPr>
          <p:cNvPr id="645155" name="Text Box 35"/>
          <p:cNvSpPr txBox="1">
            <a:spLocks noChangeArrowheads="1"/>
          </p:cNvSpPr>
          <p:nvPr/>
        </p:nvSpPr>
        <p:spPr bwMode="auto">
          <a:xfrm>
            <a:off x="2689225" y="3783013"/>
            <a:ext cx="8386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ort </a:t>
            </a:r>
            <a:r>
              <a:rPr lang="en-US" dirty="0"/>
              <a:t>2</a:t>
            </a:r>
          </a:p>
        </p:txBody>
      </p:sp>
      <p:sp>
        <p:nvSpPr>
          <p:cNvPr id="645156" name="Rectangle 36"/>
          <p:cNvSpPr>
            <a:spLocks noChangeArrowheads="1"/>
          </p:cNvSpPr>
          <p:nvPr/>
        </p:nvSpPr>
        <p:spPr bwMode="auto">
          <a:xfrm>
            <a:off x="1549400" y="5183188"/>
            <a:ext cx="5600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We can calculate </a:t>
            </a:r>
            <a:r>
              <a:rPr lang="en-US" sz="2400" b="0" i="1">
                <a:solidFill>
                  <a:srgbClr val="0000FF"/>
                </a:solidFill>
                <a:latin typeface="Times New Roman" pitchFamily="18" charset="0"/>
              </a:rPr>
              <a:t>Z</a:t>
            </a:r>
            <a:r>
              <a:rPr lang="en-US" sz="2400" b="0" i="1" baseline="-25000">
                <a:solidFill>
                  <a:srgbClr val="0000FF"/>
                </a:solidFill>
                <a:latin typeface="Times New Roman" pitchFamily="18" charset="0"/>
              </a:rPr>
              <a:t>mn</a:t>
            </a:r>
            <a:r>
              <a:rPr lang="en-US" sz="2400" b="0" i="1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0">
                <a:solidFill>
                  <a:srgbClr val="0000FF"/>
                </a:solidFill>
              </a:rPr>
              <a:t>by using the cavity model.</a:t>
            </a:r>
          </a:p>
        </p:txBody>
      </p:sp>
      <p:sp>
        <p:nvSpPr>
          <p:cNvPr id="645157" name="Rectangle 37"/>
          <p:cNvSpPr>
            <a:spLocks noChangeArrowheads="1"/>
          </p:cNvSpPr>
          <p:nvPr/>
        </p:nvSpPr>
        <p:spPr bwMode="auto">
          <a:xfrm>
            <a:off x="1287463" y="258763"/>
            <a:ext cx="66611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Segmentation Method (cont.)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5CB16524-AAB1-4624-8231-9DD2EDC94970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7" name="Rectangle 10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1028" name="Rectangle 10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1029" name="Rectangle 10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1030" name="Rectangle 10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1033" name="Rectangle 1033"/>
          <p:cNvSpPr>
            <a:spLocks noChangeArrowheads="1"/>
          </p:cNvSpPr>
          <p:nvPr/>
        </p:nvSpPr>
        <p:spPr bwMode="auto">
          <a:xfrm>
            <a:off x="292100" y="4014788"/>
            <a:ext cx="810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This figure shows a general two-port system for a rectangular patch. </a:t>
            </a:r>
          </a:p>
        </p:txBody>
      </p:sp>
      <p:sp>
        <p:nvSpPr>
          <p:cNvPr id="641057" name="Rectangle 1057"/>
          <p:cNvSpPr>
            <a:spLocks noChangeArrowheads="1"/>
          </p:cNvSpPr>
          <p:nvPr/>
        </p:nvSpPr>
        <p:spPr bwMode="auto">
          <a:xfrm>
            <a:off x="1287463" y="207963"/>
            <a:ext cx="66611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Segmentation Method (cont.)</a:t>
            </a:r>
          </a:p>
        </p:txBody>
      </p:sp>
      <p:grpSp>
        <p:nvGrpSpPr>
          <p:cNvPr id="641064" name="Group 1064"/>
          <p:cNvGrpSpPr>
            <a:grpSpLocks/>
          </p:cNvGrpSpPr>
          <p:nvPr/>
        </p:nvGrpSpPr>
        <p:grpSpPr bwMode="auto">
          <a:xfrm>
            <a:off x="2570163" y="693737"/>
            <a:ext cx="3703637" cy="3316286"/>
            <a:chOff x="1523" y="365"/>
            <a:chExt cx="2333" cy="2089"/>
          </a:xfrm>
        </p:grpSpPr>
        <p:sp>
          <p:nvSpPr>
            <p:cNvPr id="641037" name="Line 1037"/>
            <p:cNvSpPr>
              <a:spLocks noChangeShapeType="1"/>
            </p:cNvSpPr>
            <p:nvPr/>
          </p:nvSpPr>
          <p:spPr bwMode="auto">
            <a:xfrm flipV="1">
              <a:off x="3142" y="2094"/>
              <a:ext cx="3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1038" name="Rectangle 1038"/>
            <p:cNvSpPr>
              <a:spLocks noChangeArrowheads="1"/>
            </p:cNvSpPr>
            <p:nvPr/>
          </p:nvSpPr>
          <p:spPr bwMode="auto">
            <a:xfrm>
              <a:off x="2007" y="1061"/>
              <a:ext cx="1030" cy="1032"/>
            </a:xfrm>
            <a:prstGeom prst="rect">
              <a:avLst/>
            </a:prstGeom>
            <a:solidFill>
              <a:srgbClr val="FF9900"/>
            </a:solidFill>
            <a:ln w="57150">
              <a:solidFill>
                <a:srgbClr val="FF66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/>
            </a:p>
          </p:txBody>
        </p:sp>
        <p:sp>
          <p:nvSpPr>
            <p:cNvPr id="641039" name="Line 1039"/>
            <p:cNvSpPr>
              <a:spLocks noChangeShapeType="1"/>
            </p:cNvSpPr>
            <p:nvPr/>
          </p:nvSpPr>
          <p:spPr bwMode="auto">
            <a:xfrm flipV="1">
              <a:off x="1997" y="667"/>
              <a:ext cx="6" cy="3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1042" name="Text Box 1042"/>
            <p:cNvSpPr txBox="1">
              <a:spLocks noChangeArrowheads="1"/>
            </p:cNvSpPr>
            <p:nvPr/>
          </p:nvSpPr>
          <p:spPr bwMode="auto">
            <a:xfrm>
              <a:off x="3565" y="1951"/>
              <a:ext cx="1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i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641043" name="Text Box 1043"/>
            <p:cNvSpPr txBox="1">
              <a:spLocks noChangeArrowheads="1"/>
            </p:cNvSpPr>
            <p:nvPr/>
          </p:nvSpPr>
          <p:spPr bwMode="auto">
            <a:xfrm>
              <a:off x="1919" y="365"/>
              <a:ext cx="1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i="1" dirty="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641044" name="Oval 1044"/>
            <p:cNvSpPr>
              <a:spLocks noChangeArrowheads="1"/>
            </p:cNvSpPr>
            <p:nvPr/>
          </p:nvSpPr>
          <p:spPr bwMode="auto">
            <a:xfrm>
              <a:off x="2270" y="1819"/>
              <a:ext cx="69" cy="7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1050" name="Rectangle 1050"/>
            <p:cNvSpPr>
              <a:spLocks noChangeArrowheads="1"/>
            </p:cNvSpPr>
            <p:nvPr/>
          </p:nvSpPr>
          <p:spPr bwMode="auto">
            <a:xfrm>
              <a:off x="3384" y="1409"/>
              <a:ext cx="4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>
                  <a:solidFill>
                    <a:srgbClr val="FF66CC"/>
                  </a:solidFill>
                </a:rPr>
                <a:t>PMC</a:t>
              </a:r>
            </a:p>
          </p:txBody>
        </p:sp>
        <p:sp>
          <p:nvSpPr>
            <p:cNvPr id="641058" name="Oval 1058"/>
            <p:cNvSpPr>
              <a:spLocks noChangeArrowheads="1"/>
            </p:cNvSpPr>
            <p:nvPr/>
          </p:nvSpPr>
          <p:spPr bwMode="auto">
            <a:xfrm>
              <a:off x="2734" y="1419"/>
              <a:ext cx="69" cy="7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1059" name="Text Box 1059"/>
            <p:cNvSpPr txBox="1">
              <a:spLocks noChangeArrowheads="1"/>
            </p:cNvSpPr>
            <p:nvPr/>
          </p:nvSpPr>
          <p:spPr bwMode="auto">
            <a:xfrm>
              <a:off x="2406" y="1855"/>
              <a:ext cx="52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/>
                <a:t>Port </a:t>
              </a:r>
              <a:r>
                <a:rPr lang="en-US" dirty="0"/>
                <a:t>1</a:t>
              </a:r>
            </a:p>
          </p:txBody>
        </p:sp>
        <p:sp>
          <p:nvSpPr>
            <p:cNvPr id="641060" name="Text Box 1060"/>
            <p:cNvSpPr txBox="1">
              <a:spLocks noChangeArrowheads="1"/>
            </p:cNvSpPr>
            <p:nvPr/>
          </p:nvSpPr>
          <p:spPr bwMode="auto">
            <a:xfrm>
              <a:off x="2230" y="1183"/>
              <a:ext cx="52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/>
                <a:t>Port </a:t>
              </a:r>
              <a:r>
                <a:rPr lang="en-US" dirty="0"/>
                <a:t>2</a:t>
              </a:r>
            </a:p>
          </p:txBody>
        </p:sp>
        <p:sp>
          <p:nvSpPr>
            <p:cNvPr id="641061" name="Text Box 1061"/>
            <p:cNvSpPr txBox="1">
              <a:spLocks noChangeArrowheads="1"/>
            </p:cNvSpPr>
            <p:nvPr/>
          </p:nvSpPr>
          <p:spPr bwMode="auto">
            <a:xfrm>
              <a:off x="2476" y="2166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b="0" i="1">
                  <a:latin typeface="Times New Roman" pitchFamily="18" charset="0"/>
                </a:rPr>
                <a:t>L</a:t>
              </a:r>
              <a:r>
                <a:rPr lang="en-US" sz="2400" b="0" i="1" baseline="-25000">
                  <a:latin typeface="Times New Roman" pitchFamily="18" charset="0"/>
                </a:rPr>
                <a:t>e</a:t>
              </a:r>
              <a:endParaRPr lang="en-US" sz="2400" b="0" i="1">
                <a:latin typeface="Times New Roman" pitchFamily="18" charset="0"/>
              </a:endParaRPr>
            </a:p>
          </p:txBody>
        </p:sp>
        <p:sp>
          <p:nvSpPr>
            <p:cNvPr id="641062" name="Text Box 1062"/>
            <p:cNvSpPr txBox="1">
              <a:spLocks noChangeArrowheads="1"/>
            </p:cNvSpPr>
            <p:nvPr/>
          </p:nvSpPr>
          <p:spPr bwMode="auto">
            <a:xfrm>
              <a:off x="1523" y="1351"/>
              <a:ext cx="3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0" i="1">
                  <a:latin typeface="Times New Roman" pitchFamily="18" charset="0"/>
                </a:rPr>
                <a:t>W</a:t>
              </a:r>
              <a:r>
                <a:rPr lang="en-US" sz="2400" b="0" i="1" baseline="-25000">
                  <a:latin typeface="Times New Roman" pitchFamily="18" charset="0"/>
                </a:rPr>
                <a:t>e</a:t>
              </a:r>
              <a:endParaRPr lang="en-US" sz="2400" b="0" i="1">
                <a:latin typeface="Times New Roman" pitchFamily="18" charset="0"/>
              </a:endParaRPr>
            </a:p>
          </p:txBody>
        </p:sp>
      </p:grpSp>
      <p:graphicFrame>
        <p:nvGraphicFramePr>
          <p:cNvPr id="641065" name="Object 1065"/>
          <p:cNvGraphicFramePr>
            <a:graphicFrameLocks noChangeAspect="1"/>
          </p:cNvGraphicFramePr>
          <p:nvPr/>
        </p:nvGraphicFramePr>
        <p:xfrm>
          <a:off x="2033588" y="4865688"/>
          <a:ext cx="942975" cy="458787"/>
        </p:xfrm>
        <a:graphic>
          <a:graphicData uri="http://schemas.openxmlformats.org/presentationml/2006/ole">
            <p:oleObj spid="_x0000_s641065" name="Equation" r:id="rId3" imgW="495000" imgH="241200" progId="Equation.DSMT4">
              <p:embed/>
            </p:oleObj>
          </a:graphicData>
        </a:graphic>
      </p:graphicFrame>
      <p:graphicFrame>
        <p:nvGraphicFramePr>
          <p:cNvPr id="641066" name="Object 1066"/>
          <p:cNvGraphicFramePr>
            <a:graphicFrameLocks noChangeAspect="1"/>
          </p:cNvGraphicFramePr>
          <p:nvPr/>
        </p:nvGraphicFramePr>
        <p:xfrm>
          <a:off x="1970088" y="5932488"/>
          <a:ext cx="942975" cy="458787"/>
        </p:xfrm>
        <a:graphic>
          <a:graphicData uri="http://schemas.openxmlformats.org/presentationml/2006/ole">
            <p:oleObj spid="_x0000_s641066" name="Equation" r:id="rId4" imgW="495000" imgH="241200" progId="Equation.DSMT4">
              <p:embed/>
            </p:oleObj>
          </a:graphicData>
        </a:graphic>
      </p:graphicFrame>
      <p:sp>
        <p:nvSpPr>
          <p:cNvPr id="641067" name="Text Box 1067"/>
          <p:cNvSpPr txBox="1">
            <a:spLocks noChangeArrowheads="1"/>
          </p:cNvSpPr>
          <p:nvPr/>
        </p:nvSpPr>
        <p:spPr bwMode="auto">
          <a:xfrm>
            <a:off x="974725" y="4926013"/>
            <a:ext cx="9156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Port </a:t>
            </a:r>
            <a:r>
              <a:rPr lang="en-US" dirty="0"/>
              <a:t>1:</a:t>
            </a:r>
          </a:p>
        </p:txBody>
      </p:sp>
      <p:sp>
        <p:nvSpPr>
          <p:cNvPr id="641068" name="Text Box 1068"/>
          <p:cNvSpPr txBox="1">
            <a:spLocks noChangeArrowheads="1"/>
          </p:cNvSpPr>
          <p:nvPr/>
        </p:nvSpPr>
        <p:spPr bwMode="auto">
          <a:xfrm>
            <a:off x="911225" y="6018213"/>
            <a:ext cx="9156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Port </a:t>
            </a:r>
            <a:r>
              <a:rPr lang="en-US" dirty="0"/>
              <a:t>2:</a:t>
            </a:r>
          </a:p>
        </p:txBody>
      </p:sp>
      <p:graphicFrame>
        <p:nvGraphicFramePr>
          <p:cNvPr id="641069" name="Object 1069"/>
          <p:cNvGraphicFramePr>
            <a:graphicFrameLocks noChangeAspect="1"/>
          </p:cNvGraphicFramePr>
          <p:nvPr/>
        </p:nvGraphicFramePr>
        <p:xfrm>
          <a:off x="3659188" y="4638675"/>
          <a:ext cx="1401762" cy="965200"/>
        </p:xfrm>
        <a:graphic>
          <a:graphicData uri="http://schemas.openxmlformats.org/presentationml/2006/ole">
            <p:oleObj spid="_x0000_s641069" name="Equation" r:id="rId5" imgW="736560" imgH="507960" progId="Equation.DSMT4">
              <p:embed/>
            </p:oleObj>
          </a:graphicData>
        </a:graphic>
      </p:graphicFrame>
      <p:sp>
        <p:nvSpPr>
          <p:cNvPr id="641070" name="Text Box 1070"/>
          <p:cNvSpPr txBox="1">
            <a:spLocks noChangeArrowheads="1"/>
          </p:cNvSpPr>
          <p:nvPr/>
        </p:nvSpPr>
        <p:spPr bwMode="auto">
          <a:xfrm>
            <a:off x="5381625" y="4913313"/>
            <a:ext cx="329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(the input impedance at port 1)</a:t>
            </a:r>
          </a:p>
        </p:txBody>
      </p:sp>
      <p:graphicFrame>
        <p:nvGraphicFramePr>
          <p:cNvPr id="641071" name="Object 1071"/>
          <p:cNvGraphicFramePr>
            <a:graphicFrameLocks noChangeAspect="1"/>
          </p:cNvGraphicFramePr>
          <p:nvPr/>
        </p:nvGraphicFramePr>
        <p:xfrm>
          <a:off x="3622675" y="5641975"/>
          <a:ext cx="1449388" cy="965200"/>
        </p:xfrm>
        <a:graphic>
          <a:graphicData uri="http://schemas.openxmlformats.org/presentationml/2006/ole">
            <p:oleObj spid="_x0000_s641071" name="Equation" r:id="rId6" imgW="761760" imgH="507960" progId="Equation.DSMT4">
              <p:embed/>
            </p:oleObj>
          </a:graphicData>
        </a:graphic>
      </p:graphicFrame>
      <p:sp>
        <p:nvSpPr>
          <p:cNvPr id="641072" name="Text Box 1072"/>
          <p:cNvSpPr txBox="1">
            <a:spLocks noChangeArrowheads="1"/>
          </p:cNvSpPr>
          <p:nvPr/>
        </p:nvSpPr>
        <p:spPr bwMode="auto">
          <a:xfrm>
            <a:off x="5394325" y="5916613"/>
            <a:ext cx="329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(the input impedance at port 2)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5CB16524-AAB1-4624-8231-9DD2EDC94970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614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61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61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6151" name="Rectangle 7"/>
          <p:cNvSpPr>
            <a:spLocks noChangeArrowheads="1"/>
          </p:cNvSpPr>
          <p:nvPr/>
        </p:nvSpPr>
        <p:spPr bwMode="auto">
          <a:xfrm>
            <a:off x="1300163" y="258763"/>
            <a:ext cx="66611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Segmentation Method (cont.)</a:t>
            </a:r>
          </a:p>
        </p:txBody>
      </p:sp>
      <p:grpSp>
        <p:nvGrpSpPr>
          <p:cNvPr id="646152" name="Group 8"/>
          <p:cNvGrpSpPr>
            <a:grpSpLocks/>
          </p:cNvGrpSpPr>
          <p:nvPr/>
        </p:nvGrpSpPr>
        <p:grpSpPr bwMode="auto">
          <a:xfrm>
            <a:off x="715963" y="1023938"/>
            <a:ext cx="3703637" cy="3316287"/>
            <a:chOff x="1523" y="365"/>
            <a:chExt cx="2333" cy="2089"/>
          </a:xfrm>
        </p:grpSpPr>
        <p:sp>
          <p:nvSpPr>
            <p:cNvPr id="646153" name="Line 9"/>
            <p:cNvSpPr>
              <a:spLocks noChangeShapeType="1"/>
            </p:cNvSpPr>
            <p:nvPr/>
          </p:nvSpPr>
          <p:spPr bwMode="auto">
            <a:xfrm flipV="1">
              <a:off x="3142" y="2094"/>
              <a:ext cx="3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6154" name="Rectangle 10"/>
            <p:cNvSpPr>
              <a:spLocks noChangeArrowheads="1"/>
            </p:cNvSpPr>
            <p:nvPr/>
          </p:nvSpPr>
          <p:spPr bwMode="auto">
            <a:xfrm>
              <a:off x="2007" y="1061"/>
              <a:ext cx="1030" cy="1032"/>
            </a:xfrm>
            <a:prstGeom prst="rect">
              <a:avLst/>
            </a:prstGeom>
            <a:solidFill>
              <a:srgbClr val="FF9900"/>
            </a:solidFill>
            <a:ln w="57150">
              <a:solidFill>
                <a:srgbClr val="FF66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/>
            </a:p>
          </p:txBody>
        </p:sp>
        <p:sp>
          <p:nvSpPr>
            <p:cNvPr id="646155" name="Line 11"/>
            <p:cNvSpPr>
              <a:spLocks noChangeShapeType="1"/>
            </p:cNvSpPr>
            <p:nvPr/>
          </p:nvSpPr>
          <p:spPr bwMode="auto">
            <a:xfrm flipV="1">
              <a:off x="1997" y="667"/>
              <a:ext cx="6" cy="3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6156" name="Text Box 12"/>
            <p:cNvSpPr txBox="1">
              <a:spLocks noChangeArrowheads="1"/>
            </p:cNvSpPr>
            <p:nvPr/>
          </p:nvSpPr>
          <p:spPr bwMode="auto">
            <a:xfrm>
              <a:off x="3565" y="1951"/>
              <a:ext cx="1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i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646157" name="Text Box 13"/>
            <p:cNvSpPr txBox="1">
              <a:spLocks noChangeArrowheads="1"/>
            </p:cNvSpPr>
            <p:nvPr/>
          </p:nvSpPr>
          <p:spPr bwMode="auto">
            <a:xfrm>
              <a:off x="1919" y="365"/>
              <a:ext cx="1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i="1" dirty="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646158" name="Oval 14"/>
            <p:cNvSpPr>
              <a:spLocks noChangeArrowheads="1"/>
            </p:cNvSpPr>
            <p:nvPr/>
          </p:nvSpPr>
          <p:spPr bwMode="auto">
            <a:xfrm>
              <a:off x="2270" y="1819"/>
              <a:ext cx="69" cy="7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6159" name="Rectangle 15"/>
            <p:cNvSpPr>
              <a:spLocks noChangeArrowheads="1"/>
            </p:cNvSpPr>
            <p:nvPr/>
          </p:nvSpPr>
          <p:spPr bwMode="auto">
            <a:xfrm>
              <a:off x="3384" y="1409"/>
              <a:ext cx="4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>
                  <a:solidFill>
                    <a:srgbClr val="FF66CC"/>
                  </a:solidFill>
                </a:rPr>
                <a:t>PMC</a:t>
              </a:r>
            </a:p>
          </p:txBody>
        </p:sp>
        <p:sp>
          <p:nvSpPr>
            <p:cNvPr id="646160" name="Oval 16"/>
            <p:cNvSpPr>
              <a:spLocks noChangeArrowheads="1"/>
            </p:cNvSpPr>
            <p:nvPr/>
          </p:nvSpPr>
          <p:spPr bwMode="auto">
            <a:xfrm>
              <a:off x="2734" y="1419"/>
              <a:ext cx="69" cy="7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6161" name="Text Box 17"/>
            <p:cNvSpPr txBox="1">
              <a:spLocks noChangeArrowheads="1"/>
            </p:cNvSpPr>
            <p:nvPr/>
          </p:nvSpPr>
          <p:spPr bwMode="auto">
            <a:xfrm>
              <a:off x="2406" y="1855"/>
              <a:ext cx="52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/>
                <a:t>Port </a:t>
              </a:r>
              <a:r>
                <a:rPr lang="en-US" dirty="0"/>
                <a:t>1</a:t>
              </a:r>
            </a:p>
          </p:txBody>
        </p:sp>
        <p:sp>
          <p:nvSpPr>
            <p:cNvPr id="646162" name="Text Box 18"/>
            <p:cNvSpPr txBox="1">
              <a:spLocks noChangeArrowheads="1"/>
            </p:cNvSpPr>
            <p:nvPr/>
          </p:nvSpPr>
          <p:spPr bwMode="auto">
            <a:xfrm>
              <a:off x="2230" y="1183"/>
              <a:ext cx="52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/>
                <a:t>Port </a:t>
              </a:r>
              <a:r>
                <a:rPr lang="en-US" dirty="0"/>
                <a:t>2</a:t>
              </a:r>
            </a:p>
          </p:txBody>
        </p:sp>
        <p:sp>
          <p:nvSpPr>
            <p:cNvPr id="646163" name="Text Box 19"/>
            <p:cNvSpPr txBox="1">
              <a:spLocks noChangeArrowheads="1"/>
            </p:cNvSpPr>
            <p:nvPr/>
          </p:nvSpPr>
          <p:spPr bwMode="auto">
            <a:xfrm>
              <a:off x="2476" y="2166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b="0" i="1">
                  <a:latin typeface="Times New Roman" pitchFamily="18" charset="0"/>
                </a:rPr>
                <a:t>L</a:t>
              </a:r>
              <a:r>
                <a:rPr lang="en-US" sz="2400" b="0" i="1" baseline="-25000">
                  <a:latin typeface="Times New Roman" pitchFamily="18" charset="0"/>
                </a:rPr>
                <a:t>e</a:t>
              </a:r>
              <a:endParaRPr lang="en-US" sz="2400" b="0" i="1">
                <a:latin typeface="Times New Roman" pitchFamily="18" charset="0"/>
              </a:endParaRPr>
            </a:p>
          </p:txBody>
        </p:sp>
        <p:sp>
          <p:nvSpPr>
            <p:cNvPr id="646164" name="Text Box 20"/>
            <p:cNvSpPr txBox="1">
              <a:spLocks noChangeArrowheads="1"/>
            </p:cNvSpPr>
            <p:nvPr/>
          </p:nvSpPr>
          <p:spPr bwMode="auto">
            <a:xfrm>
              <a:off x="1523" y="1351"/>
              <a:ext cx="3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0" i="1">
                  <a:latin typeface="Times New Roman" pitchFamily="18" charset="0"/>
                </a:rPr>
                <a:t>W</a:t>
              </a:r>
              <a:r>
                <a:rPr lang="en-US" sz="2400" b="0" i="1" baseline="-25000">
                  <a:latin typeface="Times New Roman" pitchFamily="18" charset="0"/>
                </a:rPr>
                <a:t>e</a:t>
              </a:r>
              <a:endParaRPr lang="en-US" sz="2400" b="0" i="1">
                <a:latin typeface="Times New Roman" pitchFamily="18" charset="0"/>
              </a:endParaRPr>
            </a:p>
          </p:txBody>
        </p:sp>
      </p:grpSp>
      <p:graphicFrame>
        <p:nvGraphicFramePr>
          <p:cNvPr id="646169" name="Object 25"/>
          <p:cNvGraphicFramePr>
            <a:graphicFrameLocks noChangeAspect="1"/>
          </p:cNvGraphicFramePr>
          <p:nvPr/>
        </p:nvGraphicFramePr>
        <p:xfrm>
          <a:off x="6213475" y="1463675"/>
          <a:ext cx="1449388" cy="965200"/>
        </p:xfrm>
        <a:graphic>
          <a:graphicData uri="http://schemas.openxmlformats.org/presentationml/2006/ole">
            <p:oleObj spid="_x0000_s646169" name="Equation" r:id="rId3" imgW="761760" imgH="507960" progId="Equation.DSMT4">
              <p:embed/>
            </p:oleObj>
          </a:graphicData>
        </a:graphic>
      </p:graphicFrame>
      <p:graphicFrame>
        <p:nvGraphicFramePr>
          <p:cNvPr id="646173" name="Object 29"/>
          <p:cNvGraphicFramePr>
            <a:graphicFrameLocks noChangeAspect="1"/>
          </p:cNvGraphicFramePr>
          <p:nvPr/>
        </p:nvGraphicFramePr>
        <p:xfrm>
          <a:off x="3490913" y="4945063"/>
          <a:ext cx="2246312" cy="530225"/>
        </p:xfrm>
        <a:graphic>
          <a:graphicData uri="http://schemas.openxmlformats.org/presentationml/2006/ole">
            <p:oleObj spid="_x0000_s646173" name="Equation" r:id="rId4" imgW="1180800" imgH="279360" progId="Equation.DSMT4">
              <p:embed/>
            </p:oleObj>
          </a:graphicData>
        </a:graphic>
      </p:graphicFrame>
      <p:sp>
        <p:nvSpPr>
          <p:cNvPr id="646174" name="Text Box 30"/>
          <p:cNvSpPr txBox="1">
            <a:spLocks noChangeArrowheads="1"/>
          </p:cNvSpPr>
          <p:nvPr/>
        </p:nvSpPr>
        <p:spPr bwMode="auto">
          <a:xfrm>
            <a:off x="5483225" y="2779713"/>
            <a:ext cx="1136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Assume </a:t>
            </a:r>
          </a:p>
        </p:txBody>
      </p:sp>
      <p:graphicFrame>
        <p:nvGraphicFramePr>
          <p:cNvPr id="646175" name="Object 31"/>
          <p:cNvGraphicFramePr>
            <a:graphicFrameLocks noChangeAspect="1"/>
          </p:cNvGraphicFramePr>
          <p:nvPr/>
        </p:nvGraphicFramePr>
        <p:xfrm>
          <a:off x="6562725" y="3251200"/>
          <a:ext cx="749300" cy="868363"/>
        </p:xfrm>
        <a:graphic>
          <a:graphicData uri="http://schemas.openxmlformats.org/presentationml/2006/ole">
            <p:oleObj spid="_x0000_s646175" name="Equation" r:id="rId5" imgW="393480" imgH="457200" progId="Equation.DSMT4">
              <p:embed/>
            </p:oleObj>
          </a:graphicData>
        </a:graphic>
      </p:graphicFrame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5CB16524-AAB1-4624-8231-9DD2EDC94970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4127</TotalTime>
  <Words>672</Words>
  <Application>Microsoft Office PowerPoint</Application>
  <PresentationFormat>On-screen Show (4:3)</PresentationFormat>
  <Paragraphs>160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Default Design</vt:lpstr>
      <vt:lpstr>Equation</vt:lpstr>
      <vt:lpstr>MathType 6.0 Equation</vt:lpstr>
      <vt:lpstr>Slide 1</vt:lpstr>
      <vt:lpstr>Overview</vt:lpstr>
      <vt:lpstr>Segmentation Method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University of Houston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6</dc:title>
  <dc:creator>lgiles</dc:creator>
  <cp:lastModifiedBy>Reviewer</cp:lastModifiedBy>
  <cp:revision>392</cp:revision>
  <dcterms:created xsi:type="dcterms:W3CDTF">2006-06-22T19:04:50Z</dcterms:created>
  <dcterms:modified xsi:type="dcterms:W3CDTF">2015-04-14T18:53:36Z</dcterms:modified>
</cp:coreProperties>
</file>