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47"/>
  </p:notesMasterIdLst>
  <p:sldIdLst>
    <p:sldId id="293" r:id="rId3"/>
    <p:sldId id="360" r:id="rId4"/>
    <p:sldId id="491" r:id="rId5"/>
    <p:sldId id="474" r:id="rId6"/>
    <p:sldId id="490" r:id="rId7"/>
    <p:sldId id="492" r:id="rId8"/>
    <p:sldId id="489" r:id="rId9"/>
    <p:sldId id="496" r:id="rId10"/>
    <p:sldId id="518" r:id="rId11"/>
    <p:sldId id="493" r:id="rId12"/>
    <p:sldId id="494" r:id="rId13"/>
    <p:sldId id="495" r:id="rId14"/>
    <p:sldId id="519" r:id="rId15"/>
    <p:sldId id="475" r:id="rId16"/>
    <p:sldId id="476" r:id="rId17"/>
    <p:sldId id="478" r:id="rId18"/>
    <p:sldId id="479" r:id="rId19"/>
    <p:sldId id="480" r:id="rId20"/>
    <p:sldId id="481" r:id="rId21"/>
    <p:sldId id="482" r:id="rId22"/>
    <p:sldId id="483" r:id="rId23"/>
    <p:sldId id="484" r:id="rId24"/>
    <p:sldId id="486" r:id="rId25"/>
    <p:sldId id="487" r:id="rId26"/>
    <p:sldId id="488" r:id="rId27"/>
    <p:sldId id="500" r:id="rId28"/>
    <p:sldId id="497" r:id="rId29"/>
    <p:sldId id="498" r:id="rId30"/>
    <p:sldId id="501" r:id="rId31"/>
    <p:sldId id="502" r:id="rId32"/>
    <p:sldId id="503" r:id="rId33"/>
    <p:sldId id="517" r:id="rId34"/>
    <p:sldId id="504" r:id="rId35"/>
    <p:sldId id="505" r:id="rId36"/>
    <p:sldId id="511" r:id="rId37"/>
    <p:sldId id="506" r:id="rId38"/>
    <p:sldId id="508" r:id="rId39"/>
    <p:sldId id="507" r:id="rId40"/>
    <p:sldId id="509" r:id="rId41"/>
    <p:sldId id="510" r:id="rId42"/>
    <p:sldId id="512" r:id="rId43"/>
    <p:sldId id="513" r:id="rId44"/>
    <p:sldId id="514" r:id="rId45"/>
    <p:sldId id="515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FF3300"/>
    <a:srgbClr val="99CC00"/>
    <a:srgbClr val="FFFF66"/>
    <a:srgbClr val="00FF00"/>
    <a:srgbClr val="FF9933"/>
    <a:srgbClr val="DDDDDD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27" autoAdjust="0"/>
    <p:restoredTop sz="94638" autoAdjust="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52"/>
        <p:guide pos="28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76.wmf"/><Relationship Id="rId5" Type="http://schemas.openxmlformats.org/officeDocument/2006/relationships/image" Target="../media/image77.wmf"/><Relationship Id="rId4" Type="http://schemas.openxmlformats.org/officeDocument/2006/relationships/image" Target="../media/image6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4" Type="http://schemas.openxmlformats.org/officeDocument/2006/relationships/image" Target="../media/image8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95.wmf"/><Relationship Id="rId7" Type="http://schemas.openxmlformats.org/officeDocument/2006/relationships/image" Target="../media/image96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77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99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5" Type="http://schemas.openxmlformats.org/officeDocument/2006/relationships/image" Target="../media/image104.wmf"/><Relationship Id="rId10" Type="http://schemas.openxmlformats.org/officeDocument/2006/relationships/image" Target="../media/image109.wmf"/><Relationship Id="rId4" Type="http://schemas.openxmlformats.org/officeDocument/2006/relationships/image" Target="../media/image103.wmf"/><Relationship Id="rId9" Type="http://schemas.openxmlformats.org/officeDocument/2006/relationships/image" Target="../media/image108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4" Type="http://schemas.openxmlformats.org/officeDocument/2006/relationships/image" Target="../media/image119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image" Target="../media/image103.wmf"/><Relationship Id="rId7" Type="http://schemas.openxmlformats.org/officeDocument/2006/relationships/image" Target="../media/image124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3.wmf"/><Relationship Id="rId11" Type="http://schemas.openxmlformats.org/officeDocument/2006/relationships/image" Target="../media/image119.wmf"/><Relationship Id="rId5" Type="http://schemas.openxmlformats.org/officeDocument/2006/relationships/image" Target="../media/image122.wmf"/><Relationship Id="rId10" Type="http://schemas.openxmlformats.org/officeDocument/2006/relationships/image" Target="../media/image127.wmf"/><Relationship Id="rId4" Type="http://schemas.openxmlformats.org/officeDocument/2006/relationships/image" Target="../media/image104.wmf"/><Relationship Id="rId9" Type="http://schemas.openxmlformats.org/officeDocument/2006/relationships/image" Target="../media/image126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7" Type="http://schemas.openxmlformats.org/officeDocument/2006/relationships/image" Target="../media/image126.wmf"/><Relationship Id="rId2" Type="http://schemas.openxmlformats.org/officeDocument/2006/relationships/image" Target="../media/image103.wmf"/><Relationship Id="rId1" Type="http://schemas.openxmlformats.org/officeDocument/2006/relationships/image" Target="../media/image128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4" Type="http://schemas.openxmlformats.org/officeDocument/2006/relationships/image" Target="../media/image132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15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4" Type="http://schemas.openxmlformats.org/officeDocument/2006/relationships/image" Target="../media/image14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4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image" Target="../media/image103.wmf"/><Relationship Id="rId7" Type="http://schemas.openxmlformats.org/officeDocument/2006/relationships/image" Target="../media/image124.wmf"/><Relationship Id="rId2" Type="http://schemas.openxmlformats.org/officeDocument/2006/relationships/image" Target="../media/image141.wmf"/><Relationship Id="rId1" Type="http://schemas.openxmlformats.org/officeDocument/2006/relationships/image" Target="../media/image120.wmf"/><Relationship Id="rId6" Type="http://schemas.openxmlformats.org/officeDocument/2006/relationships/image" Target="../media/image123.wmf"/><Relationship Id="rId11" Type="http://schemas.openxmlformats.org/officeDocument/2006/relationships/image" Target="../media/image140.wmf"/><Relationship Id="rId5" Type="http://schemas.openxmlformats.org/officeDocument/2006/relationships/image" Target="../media/image122.wmf"/><Relationship Id="rId10" Type="http://schemas.openxmlformats.org/officeDocument/2006/relationships/image" Target="../media/image127.wmf"/><Relationship Id="rId4" Type="http://schemas.openxmlformats.org/officeDocument/2006/relationships/image" Target="../media/image104.wmf"/><Relationship Id="rId9" Type="http://schemas.openxmlformats.org/officeDocument/2006/relationships/image" Target="../media/image126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4" Type="http://schemas.openxmlformats.org/officeDocument/2006/relationships/image" Target="../media/image14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fld id="{8130155D-E488-429D-89CC-3611753E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92A9A96-B782-4F0C-B644-55B21D1905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67EE8FD-268D-49D1-8E32-7C881643A5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2252FEC-E08B-458C-8DC6-29D04D5E74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8A0379E-F120-4D67-9868-316B6342C2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6F6F40E-F4E6-48CB-B45E-732B4023E4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C31F92E-78E3-4F1A-8F49-8B4176BB7C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C402927-BB4E-461E-9406-A81F51C9D1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784C82E-6616-47A1-B4B0-1BA114ADF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BA03F47-28BF-4881-B6D4-1C3AD67697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1F95168-EE91-4B9B-BCB0-3372F386CD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4F705BD-2369-4DDA-8D95-FF95FB9632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A9AD0BD-D11D-4F09-8649-4E804192DA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2.e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5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6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Relationship Id="rId9" Type="http://schemas.openxmlformats.org/officeDocument/2006/relationships/oleObject" Target="../embeddings/oleObject8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99.bin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98.bin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21.e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oleObject" Target="../embeddings/oleObject121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115.bin"/><Relationship Id="rId12" Type="http://schemas.openxmlformats.org/officeDocument/2006/relationships/oleObject" Target="../embeddings/oleObject12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3.bin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12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24.bin"/><Relationship Id="rId5" Type="http://schemas.openxmlformats.org/officeDocument/2006/relationships/oleObject" Target="../embeddings/oleObject123.bin"/><Relationship Id="rId4" Type="http://schemas.openxmlformats.org/officeDocument/2006/relationships/oleObject" Target="../embeddings/oleObject122.bin"/><Relationship Id="rId9" Type="http://schemas.openxmlformats.org/officeDocument/2006/relationships/oleObject" Target="../embeddings/oleObject12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13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oleObject" Target="../embeddings/oleObject141.bin"/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135.bin"/><Relationship Id="rId12" Type="http://schemas.openxmlformats.org/officeDocument/2006/relationships/oleObject" Target="../embeddings/oleObject14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34.bin"/><Relationship Id="rId11" Type="http://schemas.openxmlformats.org/officeDocument/2006/relationships/oleObject" Target="../embeddings/oleObject139.bin"/><Relationship Id="rId5" Type="http://schemas.openxmlformats.org/officeDocument/2006/relationships/oleObject" Target="../embeddings/oleObject133.bin"/><Relationship Id="rId10" Type="http://schemas.openxmlformats.org/officeDocument/2006/relationships/oleObject" Target="../embeddings/oleObject138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Relationship Id="rId14" Type="http://schemas.openxmlformats.org/officeDocument/2006/relationships/oleObject" Target="../embeddings/oleObject142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3" Type="http://schemas.openxmlformats.org/officeDocument/2006/relationships/notesSlide" Target="../notesSlides/notesSlide37.xml"/><Relationship Id="rId7" Type="http://schemas.openxmlformats.org/officeDocument/2006/relationships/oleObject" Target="../embeddings/oleObject14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10" Type="http://schemas.openxmlformats.org/officeDocument/2006/relationships/oleObject" Target="../embeddings/oleObject149.bin"/><Relationship Id="rId4" Type="http://schemas.openxmlformats.org/officeDocument/2006/relationships/oleObject" Target="../embeddings/oleObject143.bin"/><Relationship Id="rId9" Type="http://schemas.openxmlformats.org/officeDocument/2006/relationships/oleObject" Target="../embeddings/oleObject14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15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52.bin"/><Relationship Id="rId5" Type="http://schemas.openxmlformats.org/officeDocument/2006/relationships/oleObject" Target="../embeddings/oleObject151.bin"/><Relationship Id="rId4" Type="http://schemas.openxmlformats.org/officeDocument/2006/relationships/oleObject" Target="../embeddings/oleObject150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15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56.bin"/><Relationship Id="rId5" Type="http://schemas.openxmlformats.org/officeDocument/2006/relationships/oleObject" Target="../embeddings/oleObject155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9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62.bin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8.bin"/><Relationship Id="rId13" Type="http://schemas.openxmlformats.org/officeDocument/2006/relationships/oleObject" Target="../embeddings/oleObject173.bin"/><Relationship Id="rId3" Type="http://schemas.openxmlformats.org/officeDocument/2006/relationships/notesSlide" Target="../notesSlides/notesSlide41.xml"/><Relationship Id="rId7" Type="http://schemas.openxmlformats.org/officeDocument/2006/relationships/oleObject" Target="../embeddings/oleObject167.bin"/><Relationship Id="rId12" Type="http://schemas.openxmlformats.org/officeDocument/2006/relationships/oleObject" Target="../embeddings/oleObject17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66.bin"/><Relationship Id="rId11" Type="http://schemas.openxmlformats.org/officeDocument/2006/relationships/oleObject" Target="../embeddings/oleObject171.bin"/><Relationship Id="rId5" Type="http://schemas.openxmlformats.org/officeDocument/2006/relationships/oleObject" Target="../embeddings/oleObject165.bin"/><Relationship Id="rId10" Type="http://schemas.openxmlformats.org/officeDocument/2006/relationships/oleObject" Target="../embeddings/oleObject170.bin"/><Relationship Id="rId4" Type="http://schemas.openxmlformats.org/officeDocument/2006/relationships/oleObject" Target="../embeddings/oleObject164.bin"/><Relationship Id="rId9" Type="http://schemas.openxmlformats.org/officeDocument/2006/relationships/oleObject" Target="../embeddings/oleObject169.bin"/><Relationship Id="rId14" Type="http://schemas.openxmlformats.org/officeDocument/2006/relationships/oleObject" Target="../embeddings/oleObject17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oleObject" Target="../embeddings/oleObject17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77.bin"/><Relationship Id="rId5" Type="http://schemas.openxmlformats.org/officeDocument/2006/relationships/oleObject" Target="../embeddings/oleObject176.bin"/><Relationship Id="rId4" Type="http://schemas.openxmlformats.org/officeDocument/2006/relationships/oleObject" Target="../embeddings/oleObject17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Spring </a:t>
            </a:r>
            <a:r>
              <a:rPr lang="en-US" sz="2400" b="1" dirty="0" smtClean="0">
                <a:solidFill>
                  <a:srgbClr val="FF9900"/>
                </a:solidFill>
              </a:rPr>
              <a:t>2015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rgbClr val="0000FF"/>
                </a:solidFill>
              </a:rPr>
              <a:t>Notes </a:t>
            </a:r>
            <a:r>
              <a:rPr lang="en-US" sz="4000" smtClean="0">
                <a:solidFill>
                  <a:srgbClr val="0000FF"/>
                </a:solidFill>
              </a:rPr>
              <a:t>32</a:t>
            </a:r>
            <a:endParaRPr lang="en-US" sz="400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pic>
        <p:nvPicPr>
          <p:cNvPr id="44039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" y="3454400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C31F92E-78E3-4F1A-8F49-8B4176BB7C1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7513" y="0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Floquet Waves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61"/>
          <p:cNvGraphicFramePr>
            <a:graphicFrameLocks noChangeAspect="1"/>
          </p:cNvGraphicFramePr>
          <p:nvPr/>
        </p:nvGraphicFramePr>
        <p:xfrm>
          <a:off x="347663" y="1858963"/>
          <a:ext cx="3170237" cy="996950"/>
        </p:xfrm>
        <a:graphic>
          <a:graphicData uri="http://schemas.openxmlformats.org/presentationml/2006/ole">
            <p:oleObj spid="_x0000_s6146" name="Equation" r:id="rId4" imgW="1701720" imgH="533160" progId="Equation.DSMT4">
              <p:embed/>
            </p:oleObj>
          </a:graphicData>
        </a:graphic>
      </p:graphicFrame>
      <p:graphicFrame>
        <p:nvGraphicFramePr>
          <p:cNvPr id="6147" name="Object 62"/>
          <p:cNvGraphicFramePr>
            <a:graphicFrameLocks noChangeAspect="1"/>
          </p:cNvGraphicFramePr>
          <p:nvPr/>
        </p:nvGraphicFramePr>
        <p:xfrm>
          <a:off x="5368925" y="1679575"/>
          <a:ext cx="3263900" cy="568325"/>
        </p:xfrm>
        <a:graphic>
          <a:graphicData uri="http://schemas.openxmlformats.org/presentationml/2006/ole">
            <p:oleObj spid="_x0000_s6147" name="Equation" r:id="rId5" imgW="1752480" imgH="304560" progId="Equation.DSMT4">
              <p:embed/>
            </p:oleObj>
          </a:graphicData>
        </a:graphic>
      </p:graphicFrame>
      <p:graphicFrame>
        <p:nvGraphicFramePr>
          <p:cNvPr id="6148" name="Object 64"/>
          <p:cNvGraphicFramePr>
            <a:graphicFrameLocks noChangeAspect="1"/>
          </p:cNvGraphicFramePr>
          <p:nvPr/>
        </p:nvGraphicFramePr>
        <p:xfrm>
          <a:off x="6076950" y="2465168"/>
          <a:ext cx="2257425" cy="846357"/>
        </p:xfrm>
        <a:graphic>
          <a:graphicData uri="http://schemas.openxmlformats.org/presentationml/2006/ole">
            <p:oleObj spid="_x0000_s6148" name="Equation" r:id="rId6" imgW="1358640" imgH="507960" progId="Equation.DSMT4">
              <p:embed/>
            </p:oleObj>
          </a:graphicData>
        </a:graphic>
      </p:graphicFrame>
      <p:sp>
        <p:nvSpPr>
          <p:cNvPr id="6154" name="AutoShape 65"/>
          <p:cNvSpPr>
            <a:spLocks noChangeArrowheads="1"/>
          </p:cNvSpPr>
          <p:nvPr/>
        </p:nvSpPr>
        <p:spPr bwMode="auto">
          <a:xfrm>
            <a:off x="4108450" y="2238375"/>
            <a:ext cx="698500" cy="406400"/>
          </a:xfrm>
          <a:prstGeom prst="rightArrow">
            <a:avLst>
              <a:gd name="adj1" fmla="val 50000"/>
              <a:gd name="adj2" fmla="val 42969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66"/>
          <p:cNvSpPr txBox="1">
            <a:spLocks noChangeArrowheads="1"/>
          </p:cNvSpPr>
          <p:nvPr/>
        </p:nvSpPr>
        <p:spPr bwMode="auto">
          <a:xfrm>
            <a:off x="485773" y="803275"/>
            <a:ext cx="813435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Let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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 denote any component of the surface 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current or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the 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field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(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at a fixed value of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).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10</a:t>
            </a:fld>
            <a:endParaRPr 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3751" y="3385207"/>
            <a:ext cx="5930900" cy="308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5038725" y="271462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where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0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Floquet Waves (cont.)</a:t>
            </a:r>
          </a:p>
        </p:txBody>
      </p:sp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59"/>
          <p:cNvGraphicFramePr>
            <a:graphicFrameLocks noChangeAspect="1"/>
          </p:cNvGraphicFramePr>
          <p:nvPr/>
        </p:nvGraphicFramePr>
        <p:xfrm>
          <a:off x="2759075" y="1035050"/>
          <a:ext cx="3263900" cy="568325"/>
        </p:xfrm>
        <a:graphic>
          <a:graphicData uri="http://schemas.openxmlformats.org/presentationml/2006/ole">
            <p:oleObj spid="_x0000_s7170" name="Equation" r:id="rId4" imgW="1752480" imgH="304560" progId="Equation.DSMT4">
              <p:embed/>
            </p:oleObj>
          </a:graphicData>
        </a:graphic>
      </p:graphicFrame>
      <p:graphicFrame>
        <p:nvGraphicFramePr>
          <p:cNvPr id="7172" name="Object 63"/>
          <p:cNvGraphicFramePr>
            <a:graphicFrameLocks noChangeAspect="1"/>
          </p:cNvGraphicFramePr>
          <p:nvPr/>
        </p:nvGraphicFramePr>
        <p:xfrm>
          <a:off x="2446338" y="2944813"/>
          <a:ext cx="3976687" cy="901700"/>
        </p:xfrm>
        <a:graphic>
          <a:graphicData uri="http://schemas.openxmlformats.org/presentationml/2006/ole">
            <p:oleObj spid="_x0000_s7172" name="Equation" r:id="rId5" imgW="2133360" imgH="482400" progId="Equation.DSMT4">
              <p:embed/>
            </p:oleObj>
          </a:graphicData>
        </a:graphic>
      </p:graphicFrame>
      <p:sp>
        <p:nvSpPr>
          <p:cNvPr id="7179" name="Text Box 64"/>
          <p:cNvSpPr txBox="1">
            <a:spLocks noChangeArrowheads="1"/>
          </p:cNvSpPr>
          <p:nvPr/>
        </p:nvSpPr>
        <p:spPr bwMode="auto">
          <a:xfrm>
            <a:off x="644525" y="4151313"/>
            <a:ext cx="201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 we have</a:t>
            </a:r>
          </a:p>
        </p:txBody>
      </p:sp>
      <p:sp>
        <p:nvSpPr>
          <p:cNvPr id="7180" name="Text Box 65"/>
          <p:cNvSpPr txBox="1">
            <a:spLocks noChangeArrowheads="1"/>
          </p:cNvSpPr>
          <p:nvPr/>
        </p:nvSpPr>
        <p:spPr bwMode="auto">
          <a:xfrm>
            <a:off x="635000" y="1947863"/>
            <a:ext cx="767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From Fourier-series theory, we know that the </a:t>
            </a:r>
            <a:r>
              <a:rPr lang="en-US" dirty="0" smtClean="0">
                <a:solidFill>
                  <a:srgbClr val="0000FF"/>
                </a:solidFill>
              </a:rPr>
              <a:t>2D periodic </a:t>
            </a:r>
            <a:r>
              <a:rPr lang="en-US" dirty="0">
                <a:solidFill>
                  <a:srgbClr val="0000FF"/>
                </a:solidFill>
              </a:rPr>
              <a:t>function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 can be represented as</a:t>
            </a:r>
          </a:p>
        </p:txBody>
      </p:sp>
      <p:graphicFrame>
        <p:nvGraphicFramePr>
          <p:cNvPr id="7173" name="Object 66"/>
          <p:cNvGraphicFramePr>
            <a:graphicFrameLocks noChangeAspect="1"/>
          </p:cNvGraphicFramePr>
          <p:nvPr/>
        </p:nvGraphicFramePr>
        <p:xfrm>
          <a:off x="1997075" y="4851400"/>
          <a:ext cx="4995863" cy="925513"/>
        </p:xfrm>
        <a:graphic>
          <a:graphicData uri="http://schemas.openxmlformats.org/presentationml/2006/ole">
            <p:oleObj spid="_x0000_s7173" name="Equation" r:id="rId6" imgW="2679480" imgH="49500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3"/>
          <p:cNvGraphicFramePr>
            <a:graphicFrameLocks noChangeAspect="1"/>
          </p:cNvGraphicFramePr>
          <p:nvPr/>
        </p:nvGraphicFramePr>
        <p:xfrm>
          <a:off x="2486025" y="1581150"/>
          <a:ext cx="3716338" cy="830263"/>
        </p:xfrm>
        <a:graphic>
          <a:graphicData uri="http://schemas.openxmlformats.org/presentationml/2006/ole">
            <p:oleObj spid="_x0000_s8194" name="Equation" r:id="rId4" imgW="1993680" imgH="444240" progId="Equation.DSMT4">
              <p:embed/>
            </p:oleObj>
          </a:graphicData>
        </a:graphic>
      </p:graphicFrame>
      <p:graphicFrame>
        <p:nvGraphicFramePr>
          <p:cNvPr id="8195" name="Object 14"/>
          <p:cNvGraphicFramePr>
            <a:graphicFrameLocks noChangeAspect="1"/>
          </p:cNvGraphicFramePr>
          <p:nvPr/>
        </p:nvGraphicFramePr>
        <p:xfrm>
          <a:off x="3516313" y="2560638"/>
          <a:ext cx="1651000" cy="1336675"/>
        </p:xfrm>
        <a:graphic>
          <a:graphicData uri="http://schemas.openxmlformats.org/presentationml/2006/ole">
            <p:oleObj spid="_x0000_s8195" name="Equation" r:id="rId5" imgW="1002960" imgH="812520" progId="Equation.DSMT4">
              <p:embed/>
            </p:oleObj>
          </a:graphicData>
        </a:graphic>
      </p:graphicFrame>
      <p:sp>
        <p:nvSpPr>
          <p:cNvPr id="8202" name="Text Box 16"/>
          <p:cNvSpPr txBox="1">
            <a:spLocks noChangeArrowheads="1"/>
          </p:cNvSpPr>
          <p:nvPr/>
        </p:nvSpPr>
        <p:spPr bwMode="auto">
          <a:xfrm>
            <a:off x="209550" y="1052513"/>
            <a:ext cx="8801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Hence, the surface current or field can be expanded in a set of </a:t>
            </a:r>
            <a:r>
              <a:rPr lang="en-US" dirty="0">
                <a:solidFill>
                  <a:srgbClr val="FF3300"/>
                </a:solidFill>
              </a:rPr>
              <a:t>Floquet waves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12</a:t>
            </a:fld>
            <a:endParaRPr lang="en-US" dirty="0"/>
          </a:p>
        </p:txBody>
      </p:sp>
      <p:graphicFrame>
        <p:nvGraphicFramePr>
          <p:cNvPr id="8197" name="Object 14"/>
          <p:cNvGraphicFramePr>
            <a:graphicFrameLocks noChangeAspect="1"/>
          </p:cNvGraphicFramePr>
          <p:nvPr/>
        </p:nvGraphicFramePr>
        <p:xfrm>
          <a:off x="2139950" y="4398963"/>
          <a:ext cx="4556125" cy="460375"/>
        </p:xfrm>
        <a:graphic>
          <a:graphicData uri="http://schemas.openxmlformats.org/presentationml/2006/ole">
            <p:oleObj spid="_x0000_s8197" name="Equation" r:id="rId6" imgW="2768400" imgH="279360" progId="Equation.DSMT4">
              <p:embed/>
            </p:oleObj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3498850" y="5014913"/>
          <a:ext cx="2038350" cy="450850"/>
        </p:xfrm>
        <a:graphic>
          <a:graphicData uri="http://schemas.openxmlformats.org/presentationml/2006/ole">
            <p:oleObj spid="_x0000_s8198" name="Equation" r:id="rId7" imgW="1091880" imgH="241200" progId="Equation.DSMT4">
              <p:embed/>
            </p:oleObj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66713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Floquet Waves (cont.)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2408239" y="5616625"/>
          <a:ext cx="4125912" cy="700037"/>
        </p:xfrm>
        <a:graphic>
          <a:graphicData uri="http://schemas.openxmlformats.org/presentationml/2006/ole">
            <p:oleObj spid="_x0000_s8199" name="Equation" r:id="rId8" imgW="2692080" imgH="45720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048000" y="6315075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Incident part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05375" y="6343650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Periodic part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0" name="Text Box 14"/>
          <p:cNvSpPr txBox="1">
            <a:spLocks noChangeArrowheads="1"/>
          </p:cNvSpPr>
          <p:nvPr/>
        </p:nvSpPr>
        <p:spPr bwMode="auto">
          <a:xfrm>
            <a:off x="400050" y="874713"/>
            <a:ext cx="8448675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Note: Each Floquet wave repeats from one unit cell to the next, </a:t>
            </a:r>
            <a:endParaRPr lang="en-US" dirty="0" smtClean="0">
              <a:solidFill>
                <a:srgbClr val="0000FF"/>
              </a:solidFill>
            </a:endParaRP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except </a:t>
            </a:r>
            <a:r>
              <a:rPr lang="en-US" dirty="0">
                <a:solidFill>
                  <a:srgbClr val="0000FF"/>
                </a:solidFill>
              </a:rPr>
              <a:t>for a phase </a:t>
            </a:r>
            <a:r>
              <a:rPr lang="en-US" dirty="0" smtClean="0">
                <a:solidFill>
                  <a:srgbClr val="0000FF"/>
                </a:solidFill>
              </a:rPr>
              <a:t>shift that corresponds to that of the </a:t>
            </a:r>
            <a:r>
              <a:rPr lang="en-US" i="1" dirty="0" smtClean="0">
                <a:solidFill>
                  <a:srgbClr val="0000FF"/>
                </a:solidFill>
              </a:rPr>
              <a:t>incident wave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2238704" y="1714940"/>
          <a:ext cx="4375851" cy="2626109"/>
        </p:xfrm>
        <a:graphic>
          <a:graphicData uri="http://schemas.openxmlformats.org/presentationml/2006/ole">
            <p:oleObj spid="_x0000_s112644" name="Equation" r:id="rId4" imgW="2158920" imgH="1295280" progId="Equation.DSMT4">
              <p:embed/>
            </p:oleObj>
          </a:graphicData>
        </a:graphic>
      </p:graphicFrame>
      <p:graphicFrame>
        <p:nvGraphicFramePr>
          <p:cNvPr id="112645" name="Object 7"/>
          <p:cNvGraphicFramePr>
            <a:graphicFrameLocks noChangeAspect="1"/>
          </p:cNvGraphicFramePr>
          <p:nvPr/>
        </p:nvGraphicFramePr>
        <p:xfrm>
          <a:off x="2689432" y="4799467"/>
          <a:ext cx="3600450" cy="490537"/>
        </p:xfrm>
        <a:graphic>
          <a:graphicData uri="http://schemas.openxmlformats.org/presentationml/2006/ole">
            <p:oleObj spid="_x0000_s112645" name="Equation" r:id="rId5" imgW="1676160" imgH="228600" progId="Equation.DSMT4">
              <p:embed/>
            </p:oleObj>
          </a:graphicData>
        </a:graphic>
      </p:graphicFrame>
      <p:graphicFrame>
        <p:nvGraphicFramePr>
          <p:cNvPr id="112646" name="Object 7"/>
          <p:cNvGraphicFramePr>
            <a:graphicFrameLocks noChangeAspect="1"/>
          </p:cNvGraphicFramePr>
          <p:nvPr/>
        </p:nvGraphicFramePr>
        <p:xfrm>
          <a:off x="2627520" y="5991679"/>
          <a:ext cx="3571875" cy="544513"/>
        </p:xfrm>
        <a:graphic>
          <a:graphicData uri="http://schemas.openxmlformats.org/presentationml/2006/ole">
            <p:oleObj spid="_x0000_s112646" name="Equation" r:id="rId6" imgW="1663560" imgH="253800" progId="Equation.DSMT4">
              <p:embed/>
            </p:oleObj>
          </a:graphicData>
        </a:graphic>
      </p:graphicFrame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444461" y="5478216"/>
            <a:ext cx="12781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Similarly,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1596861" y="4289694"/>
            <a:ext cx="926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Hence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66713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Floquet Waves (cont.)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0238" y="0"/>
            <a:ext cx="53482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</a:t>
            </a:r>
          </a:p>
        </p:txBody>
      </p:sp>
      <p:sp>
        <p:nvSpPr>
          <p:cNvPr id="922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Text Box 7"/>
          <p:cNvSpPr txBox="1">
            <a:spLocks noChangeArrowheads="1"/>
          </p:cNvSpPr>
          <p:nvPr/>
        </p:nvSpPr>
        <p:spPr bwMode="auto">
          <a:xfrm>
            <a:off x="363538" y="935038"/>
            <a:ext cx="757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surface current </a:t>
            </a:r>
            <a:r>
              <a:rPr lang="en-US" dirty="0">
                <a:solidFill>
                  <a:srgbClr val="0000FF"/>
                </a:solidFill>
              </a:rPr>
              <a:t>on the periodic structure is represented in terms of Floquet waves:</a:t>
            </a:r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2652713" y="1758950"/>
          <a:ext cx="3311525" cy="830263"/>
        </p:xfrm>
        <a:graphic>
          <a:graphicData uri="http://schemas.openxmlformats.org/presentationml/2006/ole">
            <p:oleObj spid="_x0000_s9218" name="Equation" r:id="rId4" imgW="1777680" imgH="444240" progId="Equation.DSMT4">
              <p:embed/>
            </p:oleObj>
          </a:graphicData>
        </a:graphic>
      </p:graphicFrame>
      <p:sp>
        <p:nvSpPr>
          <p:cNvPr id="9230" name="Text Box 13"/>
          <p:cNvSpPr txBox="1">
            <a:spLocks noChangeArrowheads="1"/>
          </p:cNvSpPr>
          <p:nvPr/>
        </p:nvSpPr>
        <p:spPr bwMode="auto">
          <a:xfrm>
            <a:off x="884238" y="3033713"/>
            <a:ext cx="711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To solve for the unknown coefficients, multiply both sides by</a:t>
            </a:r>
          </a:p>
          <a:p>
            <a:r>
              <a:rPr lang="en-US" dirty="0">
                <a:solidFill>
                  <a:srgbClr val="0000FF"/>
                </a:solidFill>
              </a:rPr>
              <a:t>and integrate over the (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,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) unit cell 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baseline="-25000" dirty="0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9220" name="Object 14"/>
          <p:cNvGraphicFramePr>
            <a:graphicFrameLocks noChangeAspect="1"/>
          </p:cNvGraphicFramePr>
          <p:nvPr/>
        </p:nvGraphicFramePr>
        <p:xfrm>
          <a:off x="7173913" y="2952750"/>
          <a:ext cx="802225" cy="439738"/>
        </p:xfrm>
        <a:graphic>
          <a:graphicData uri="http://schemas.openxmlformats.org/presentationml/2006/ole">
            <p:oleObj spid="_x0000_s9220" name="Equation" r:id="rId5" imgW="393480" imgH="215640" progId="Equation.DSMT4">
              <p:embed/>
            </p:oleObj>
          </a:graphicData>
        </a:graphic>
      </p:graphicFrame>
      <p:graphicFrame>
        <p:nvGraphicFramePr>
          <p:cNvPr id="9223" name="Object 18"/>
          <p:cNvGraphicFramePr>
            <a:graphicFrameLocks noChangeAspect="1"/>
          </p:cNvGraphicFramePr>
          <p:nvPr/>
        </p:nvGraphicFramePr>
        <p:xfrm>
          <a:off x="6604000" y="1981200"/>
          <a:ext cx="1492250" cy="428625"/>
        </p:xfrm>
        <a:graphic>
          <a:graphicData uri="http://schemas.openxmlformats.org/presentationml/2006/ole">
            <p:oleObj spid="_x0000_s9223" name="Equation" r:id="rId6" imgW="799920" imgH="22860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14</a:t>
            </a:fld>
            <a:endParaRPr lang="en-US" dirty="0"/>
          </a:p>
        </p:txBody>
      </p:sp>
      <p:graphicFrame>
        <p:nvGraphicFramePr>
          <p:cNvPr id="9224" name="Object 7"/>
          <p:cNvGraphicFramePr>
            <a:graphicFrameLocks noChangeAspect="1"/>
          </p:cNvGraphicFramePr>
          <p:nvPr/>
        </p:nvGraphicFramePr>
        <p:xfrm>
          <a:off x="1160463" y="3817938"/>
          <a:ext cx="6648450" cy="1851025"/>
        </p:xfrm>
        <a:graphic>
          <a:graphicData uri="http://schemas.openxmlformats.org/presentationml/2006/ole">
            <p:oleObj spid="_x0000_s9224" name="Equation" r:id="rId7" imgW="3568680" imgH="990360" progId="Equation.DSMT4">
              <p:embed/>
            </p:oleObj>
          </a:graphicData>
        </a:graphic>
      </p:graphicFrame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196975" y="6034088"/>
            <a:ext cx="223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Use orthogonality:</a:t>
            </a:r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3567113" y="5969000"/>
          <a:ext cx="3217862" cy="735013"/>
        </p:xfrm>
        <a:graphic>
          <a:graphicData uri="http://schemas.openxmlformats.org/presentationml/2006/ole">
            <p:oleObj spid="_x0000_s9225" name="Equation" r:id="rId8" imgW="17269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5" name="Object 11"/>
          <p:cNvGraphicFramePr>
            <a:graphicFrameLocks noChangeAspect="1"/>
          </p:cNvGraphicFramePr>
          <p:nvPr/>
        </p:nvGraphicFramePr>
        <p:xfrm>
          <a:off x="2578100" y="1563688"/>
          <a:ext cx="3146425" cy="854075"/>
        </p:xfrm>
        <a:graphic>
          <a:graphicData uri="http://schemas.openxmlformats.org/presentationml/2006/ole">
            <p:oleObj spid="_x0000_s10245" name="Equation" r:id="rId4" imgW="1688760" imgH="457200" progId="Equation.DSMT4">
              <p:embed/>
            </p:oleObj>
          </a:graphicData>
        </a:graphic>
      </p:graphicFrame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19097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15</a:t>
            </a:fld>
            <a:endParaRPr lang="en-U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968375" y="1023938"/>
            <a:ext cx="2093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Hence, we have: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414006" y="3132446"/>
          <a:ext cx="3997325" cy="3143250"/>
        </p:xfrm>
        <a:graphic>
          <a:graphicData uri="http://schemas.openxmlformats.org/presentationml/2006/ole">
            <p:oleObj spid="_x0000_s10246" name="Equation" r:id="rId5" imgW="2234880" imgH="1752480" progId="Equation.DSMT4">
              <p:embed/>
            </p:oleObj>
          </a:graphicData>
        </a:graphic>
      </p:graphicFrame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00702" y="2570211"/>
            <a:ext cx="2370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Therefore we have: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003800" y="4214813"/>
            <a:ext cx="324326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current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</a:rPr>
              <a:t>J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baseline="30000" dirty="0">
                <a:solidFill>
                  <a:srgbClr val="0000FF"/>
                </a:solidFill>
                <a:latin typeface="Times New Roman" pitchFamily="18" charset="0"/>
              </a:rPr>
              <a:t>00</a:t>
            </a:r>
            <a:r>
              <a:rPr lang="en-US" dirty="0">
                <a:solidFill>
                  <a:srgbClr val="0000FF"/>
                </a:solidFill>
              </a:rPr>
              <a:t> is the current on the (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0,0</a:t>
            </a:r>
            <a:r>
              <a:rPr lang="en-US" dirty="0">
                <a:solidFill>
                  <a:srgbClr val="0000FF"/>
                </a:solidFill>
              </a:rPr>
              <a:t>) patch. </a:t>
            </a:r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5029200" y="5668963"/>
          <a:ext cx="2871788" cy="874712"/>
        </p:xfrm>
        <a:graphic>
          <a:graphicData uri="http://schemas.openxmlformats.org/presentationml/2006/ole">
            <p:oleObj spid="_x0000_s10247" name="Equation" r:id="rId6" imgW="1295280" imgH="39348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352925" y="593407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454025" y="2868613"/>
            <a:ext cx="796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now calculate</a:t>
            </a:r>
            <a:r>
              <a:rPr lang="en-US" dirty="0">
                <a:solidFill>
                  <a:srgbClr val="FF0000"/>
                </a:solidFill>
              </a:rPr>
              <a:t> the Fourier transform</a:t>
            </a:r>
            <a:r>
              <a:rPr lang="en-US" dirty="0">
                <a:solidFill>
                  <a:srgbClr val="0000FF"/>
                </a:solidFill>
              </a:rPr>
              <a:t> of the 2D periodic </a:t>
            </a:r>
            <a:r>
              <a:rPr lang="en-US" dirty="0" smtClean="0">
                <a:solidFill>
                  <a:srgbClr val="0000FF"/>
                </a:solidFill>
              </a:rPr>
              <a:t>current </a:t>
            </a:r>
            <a:r>
              <a:rPr lang="en-US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(this is what we need in the SDI method):</a:t>
            </a: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2216150" y="1489075"/>
          <a:ext cx="4613275" cy="830263"/>
        </p:xfrm>
        <a:graphic>
          <a:graphicData uri="http://schemas.openxmlformats.org/presentationml/2006/ole">
            <p:oleObj spid="_x0000_s12290" name="Equation" r:id="rId4" imgW="2476440" imgH="444240" progId="Equation.DSMT4">
              <p:embed/>
            </p:oleObj>
          </a:graphicData>
        </a:graphic>
      </p:graphicFrame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533400" y="900113"/>
            <a:ext cx="8277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 the current on the 2D periodic structure can be represented as</a:t>
            </a:r>
          </a:p>
        </p:txBody>
      </p:sp>
      <p:graphicFrame>
        <p:nvGraphicFramePr>
          <p:cNvPr id="12291" name="Object 9"/>
          <p:cNvGraphicFramePr>
            <a:graphicFrameLocks noChangeAspect="1"/>
          </p:cNvGraphicFramePr>
          <p:nvPr/>
        </p:nvGraphicFramePr>
        <p:xfrm>
          <a:off x="1863725" y="3854467"/>
          <a:ext cx="5032375" cy="2732071"/>
        </p:xfrm>
        <a:graphic>
          <a:graphicData uri="http://schemas.openxmlformats.org/presentationml/2006/ole">
            <p:oleObj spid="_x0000_s12291" name="Equation" r:id="rId5" imgW="2908080" imgH="1574640" progId="Equation.DSMT4">
              <p:embed/>
            </p:oleObj>
          </a:graphicData>
        </a:graphic>
      </p:graphicFrame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192881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581025" y="3211513"/>
            <a:ext cx="7439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Next, we </a:t>
            </a:r>
            <a:r>
              <a:rPr lang="en-US" dirty="0">
                <a:solidFill>
                  <a:srgbClr val="0000FF"/>
                </a:solidFill>
              </a:rPr>
              <a:t>calculate the field produced by the </a:t>
            </a:r>
            <a:r>
              <a:rPr lang="en-US" dirty="0" smtClean="0">
                <a:solidFill>
                  <a:srgbClr val="0000FF"/>
                </a:solidFill>
              </a:rPr>
              <a:t>periodic patch </a:t>
            </a:r>
            <a:r>
              <a:rPr lang="en-US" dirty="0">
                <a:solidFill>
                  <a:srgbClr val="0000FF"/>
                </a:solidFill>
              </a:rPr>
              <a:t>currents:</a:t>
            </a:r>
          </a:p>
        </p:txBody>
      </p:sp>
      <p:graphicFrame>
        <p:nvGraphicFramePr>
          <p:cNvPr id="13314" name="Object 7"/>
          <p:cNvGraphicFramePr>
            <a:graphicFrameLocks noChangeAspect="1"/>
          </p:cNvGraphicFramePr>
          <p:nvPr/>
        </p:nvGraphicFramePr>
        <p:xfrm>
          <a:off x="741363" y="1717675"/>
          <a:ext cx="7312025" cy="830263"/>
        </p:xfrm>
        <a:graphic>
          <a:graphicData uri="http://schemas.openxmlformats.org/presentationml/2006/ole">
            <p:oleObj spid="_x0000_s13314" name="Equation" r:id="rId4" imgW="3924000" imgH="444240" progId="Equation.DSMT4">
              <p:embed/>
            </p:oleObj>
          </a:graphicData>
        </a:graphic>
      </p:graphicFrame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711200" y="1198563"/>
            <a:ext cx="1046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3315" name="Object 9"/>
          <p:cNvGraphicFramePr>
            <a:graphicFrameLocks noChangeAspect="1"/>
          </p:cNvGraphicFramePr>
          <p:nvPr/>
        </p:nvGraphicFramePr>
        <p:xfrm>
          <a:off x="588963" y="4660900"/>
          <a:ext cx="7478712" cy="925513"/>
        </p:xfrm>
        <a:graphic>
          <a:graphicData uri="http://schemas.openxmlformats.org/presentationml/2006/ole">
            <p:oleObj spid="_x0000_s13315" name="Equation" r:id="rId5" imgW="4012920" imgH="495000" progId="Equation.DSMT4">
              <p:embed/>
            </p:oleObj>
          </a:graphicData>
        </a:graphic>
      </p:graphicFrame>
      <p:graphicFrame>
        <p:nvGraphicFramePr>
          <p:cNvPr id="13316" name="Object 10"/>
          <p:cNvGraphicFramePr>
            <a:graphicFrameLocks noChangeAspect="1"/>
          </p:cNvGraphicFramePr>
          <p:nvPr/>
        </p:nvGraphicFramePr>
        <p:xfrm>
          <a:off x="1981200" y="3833813"/>
          <a:ext cx="4541838" cy="522287"/>
        </p:xfrm>
        <a:graphic>
          <a:graphicData uri="http://schemas.openxmlformats.org/presentationml/2006/ole">
            <p:oleObj spid="_x0000_s13316" name="Equation" r:id="rId6" imgW="2438280" imgH="279360" progId="Equation.DSMT4">
              <p:embed/>
            </p:oleObj>
          </a:graphicData>
        </a:graphic>
      </p:graphicFrame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1957388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35000" y="1379538"/>
            <a:ext cx="2100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Hence, we have</a:t>
            </a:r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339725" y="1973263"/>
          <a:ext cx="8496300" cy="2443162"/>
        </p:xfrm>
        <a:graphic>
          <a:graphicData uri="http://schemas.openxmlformats.org/presentationml/2006/ole">
            <p:oleObj spid="_x0000_s14338" name="Equation" r:id="rId4" imgW="4559040" imgH="1307880" progId="Equation.DSMT4">
              <p:embed/>
            </p:oleObj>
          </a:graphicData>
        </a:graphic>
      </p:graphicFrame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196691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06425" y="1420813"/>
            <a:ext cx="6270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Therefore, integrating over the delta functions, we have: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644525" y="2058988"/>
          <a:ext cx="7661275" cy="890587"/>
        </p:xfrm>
        <a:graphic>
          <a:graphicData uri="http://schemas.openxmlformats.org/presentationml/2006/ole">
            <p:oleObj spid="_x0000_s15362" name="Equation" r:id="rId4" imgW="3835080" imgH="444240" progId="Equation.DSMT4">
              <p:embed/>
            </p:oleObj>
          </a:graphicData>
        </a:graphic>
      </p:graphicFrame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1881188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19</a:t>
            </a:fld>
            <a:endParaRPr lang="en-US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87375" y="3725863"/>
            <a:ext cx="7785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The field is thus in the form of a double summation of Floquet waves.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71725" y="495300"/>
            <a:ext cx="41084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5064" name="Text Box 176"/>
          <p:cNvSpPr txBox="1">
            <a:spLocks noChangeArrowheads="1"/>
          </p:cNvSpPr>
          <p:nvPr/>
        </p:nvSpPr>
        <p:spPr bwMode="auto">
          <a:xfrm>
            <a:off x="361950" y="1831975"/>
            <a:ext cx="8261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In this set of notes we extend the spectral-domain method to analyze </a:t>
            </a:r>
            <a:r>
              <a:rPr lang="en-US" sz="2400" dirty="0">
                <a:solidFill>
                  <a:srgbClr val="FF0000"/>
                </a:solidFill>
              </a:rPr>
              <a:t>infinite periodic structures</a:t>
            </a:r>
            <a:r>
              <a:rPr lang="en-US" sz="2400" dirty="0"/>
              <a:t>. </a:t>
            </a:r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1176338" y="3236913"/>
            <a:ext cx="669927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63500"/>
            <a:r>
              <a:rPr lang="en-US" sz="2000" dirty="0">
                <a:solidFill>
                  <a:srgbClr val="0000FF"/>
                </a:solidFill>
              </a:rPr>
              <a:t>Two typical examples of infinite periodic problems:</a:t>
            </a:r>
          </a:p>
          <a:p>
            <a:pPr indent="63500"/>
            <a:endParaRPr lang="en-US" sz="2000" dirty="0">
              <a:solidFill>
                <a:srgbClr val="0000FF"/>
              </a:solidFill>
            </a:endParaRPr>
          </a:p>
          <a:p>
            <a:pPr lvl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/>
              <a:t> Scattering from a frequency selective surface (</a:t>
            </a:r>
            <a:r>
              <a:rPr lang="en-US" sz="2000" dirty="0" err="1"/>
              <a:t>FSS</a:t>
            </a:r>
            <a:r>
              <a:rPr lang="en-US" sz="20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 Input impedance of a microstrip phased array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BA03F47-28BF-4881-B6D4-1C3AD676972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542925" y="1281113"/>
            <a:ext cx="174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Compare:</a:t>
            </a:r>
          </a:p>
        </p:txBody>
      </p:sp>
      <p:graphicFrame>
        <p:nvGraphicFramePr>
          <p:cNvPr id="16386" name="Object 7"/>
          <p:cNvGraphicFramePr>
            <a:graphicFrameLocks noChangeAspect="1"/>
          </p:cNvGraphicFramePr>
          <p:nvPr/>
        </p:nvGraphicFramePr>
        <p:xfrm>
          <a:off x="622300" y="4519613"/>
          <a:ext cx="7148513" cy="830262"/>
        </p:xfrm>
        <a:graphic>
          <a:graphicData uri="http://schemas.openxmlformats.org/presentationml/2006/ole">
            <p:oleObj spid="_x0000_s16386" name="Equation" r:id="rId4" imgW="3835080" imgH="444240" progId="Equation.DSMT4">
              <p:embed/>
            </p:oleObj>
          </a:graphicData>
        </a:graphic>
      </p:graphicFrame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592138" y="2616200"/>
          <a:ext cx="7526337" cy="925513"/>
        </p:xfrm>
        <a:graphic>
          <a:graphicData uri="http://schemas.openxmlformats.org/presentationml/2006/ole">
            <p:oleObj spid="_x0000_s16387" name="Equation" r:id="rId5" imgW="4038480" imgH="495000" progId="Equation.DSMT4">
              <p:embed/>
            </p:oleObj>
          </a:graphicData>
        </a:graphic>
      </p:graphicFrame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68300" y="2157413"/>
            <a:ext cx="323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Single element (non-periodic):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52425" y="4037013"/>
            <a:ext cx="371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Periodic array of phased elements:</a:t>
            </a: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1900238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593725" y="1303338"/>
            <a:ext cx="2125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Conclusion:</a:t>
            </a:r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1443038" y="1952625"/>
          <a:ext cx="5821362" cy="925513"/>
        </p:xfrm>
        <a:graphic>
          <a:graphicData uri="http://schemas.openxmlformats.org/presentationml/2006/ole">
            <p:oleObj spid="_x0000_s17410" name="Equation" r:id="rId4" imgW="3124080" imgH="495000" progId="Equation.DSMT4">
              <p:embed/>
            </p:oleObj>
          </a:graphicData>
        </a:graphic>
      </p:graphicFrame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268288" y="5457825"/>
            <a:ext cx="8647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 double integral is replaced by a double sum, and a factor is introduced.</a:t>
            </a:r>
          </a:p>
        </p:txBody>
      </p:sp>
      <p:graphicFrame>
        <p:nvGraphicFramePr>
          <p:cNvPr id="17411" name="Object 9"/>
          <p:cNvGraphicFramePr>
            <a:graphicFrameLocks noChangeAspect="1"/>
          </p:cNvGraphicFramePr>
          <p:nvPr/>
        </p:nvGraphicFramePr>
        <p:xfrm>
          <a:off x="2019300" y="3659188"/>
          <a:ext cx="5000625" cy="1420812"/>
        </p:xfrm>
        <a:graphic>
          <a:graphicData uri="http://schemas.openxmlformats.org/presentationml/2006/ole">
            <p:oleObj spid="_x0000_s17411" name="Equation" r:id="rId5" imgW="2679480" imgH="761760" progId="Equation.DSMT4">
              <p:embed/>
            </p:oleObj>
          </a:graphicData>
        </a:graphic>
      </p:graphicFrame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914400" y="3446463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1919288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1905000" y="1716088"/>
            <a:ext cx="5865813" cy="4710112"/>
            <a:chOff x="1905000" y="1716088"/>
            <a:chExt cx="5865813" cy="4710112"/>
          </a:xfrm>
        </p:grpSpPr>
        <p:sp>
          <p:nvSpPr>
            <p:cNvPr id="18446" name="Line 6"/>
            <p:cNvSpPr>
              <a:spLocks noChangeShapeType="1"/>
            </p:cNvSpPr>
            <p:nvPr/>
          </p:nvSpPr>
          <p:spPr bwMode="auto">
            <a:xfrm>
              <a:off x="1905000" y="4127500"/>
              <a:ext cx="5372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7"/>
            <p:cNvSpPr>
              <a:spLocks noChangeShapeType="1"/>
            </p:cNvSpPr>
            <p:nvPr/>
          </p:nvSpPr>
          <p:spPr bwMode="auto">
            <a:xfrm flipV="1">
              <a:off x="4368800" y="2298700"/>
              <a:ext cx="0" cy="361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Text Box 8"/>
            <p:cNvSpPr txBox="1">
              <a:spLocks noChangeArrowheads="1"/>
            </p:cNvSpPr>
            <p:nvPr/>
          </p:nvSpPr>
          <p:spPr bwMode="auto">
            <a:xfrm>
              <a:off x="7312025" y="3900488"/>
              <a:ext cx="3698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k</a:t>
              </a:r>
              <a:r>
                <a:rPr lang="en-US" sz="2000" i="1" baseline="-250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8449" name="Text Box 9"/>
            <p:cNvSpPr txBox="1">
              <a:spLocks noChangeArrowheads="1"/>
            </p:cNvSpPr>
            <p:nvPr/>
          </p:nvSpPr>
          <p:spPr bwMode="auto">
            <a:xfrm>
              <a:off x="4187825" y="1716088"/>
              <a:ext cx="3698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k</a:t>
              </a:r>
              <a:r>
                <a:rPr lang="en-US" sz="2000" i="1" baseline="-25000">
                  <a:latin typeface="Times New Roman" pitchFamily="18" charset="0"/>
                </a:rPr>
                <a:t>y</a:t>
              </a:r>
            </a:p>
          </p:txBody>
        </p:sp>
        <p:grpSp>
          <p:nvGrpSpPr>
            <p:cNvPr id="18450" name="Group 10"/>
            <p:cNvGrpSpPr>
              <a:grpSpLocks/>
            </p:cNvGrpSpPr>
            <p:nvPr/>
          </p:nvGrpSpPr>
          <p:grpSpPr bwMode="auto">
            <a:xfrm>
              <a:off x="2438400" y="3895725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538" name="Oval 11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9" name="Oval 12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0" name="Oval 13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1" name="Oval 14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2" name="Oval 15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3" name="Oval 16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4" name="Oval 17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5" name="Oval 18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6" name="Oval 19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7" name="Oval 20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8" name="Oval 21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1" name="Group 22"/>
            <p:cNvGrpSpPr>
              <a:grpSpLocks/>
            </p:cNvGrpSpPr>
            <p:nvPr/>
          </p:nvGrpSpPr>
          <p:grpSpPr bwMode="auto">
            <a:xfrm>
              <a:off x="2438400" y="4256088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527" name="Oval 23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8" name="Oval 24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9" name="Oval 25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0" name="Oval 26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1" name="Oval 27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2" name="Oval 28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3" name="Oval 29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4" name="Oval 30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5" name="Oval 31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6" name="Oval 32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7" name="Oval 33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2" name="Group 34"/>
            <p:cNvGrpSpPr>
              <a:grpSpLocks/>
            </p:cNvGrpSpPr>
            <p:nvPr/>
          </p:nvGrpSpPr>
          <p:grpSpPr bwMode="auto">
            <a:xfrm>
              <a:off x="2438400" y="4618038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516" name="Oval 35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7" name="Oval 36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8" name="Oval 37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9" name="Oval 38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0" name="Oval 39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1" name="Oval 40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2" name="Oval 41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3" name="Oval 42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4" name="Oval 43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5" name="Oval 44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6" name="Oval 45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3" name="Group 46"/>
            <p:cNvGrpSpPr>
              <a:grpSpLocks/>
            </p:cNvGrpSpPr>
            <p:nvPr/>
          </p:nvGrpSpPr>
          <p:grpSpPr bwMode="auto">
            <a:xfrm>
              <a:off x="2438400" y="3533775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505" name="Oval 47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6" name="Oval 48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7" name="Oval 49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8" name="Oval 50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9" name="Oval 51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0" name="Oval 52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1" name="Oval 53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2" name="Oval 54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3" name="Oval 55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4" name="Oval 56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5" name="Oval 57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4" name="Group 58"/>
            <p:cNvGrpSpPr>
              <a:grpSpLocks/>
            </p:cNvGrpSpPr>
            <p:nvPr/>
          </p:nvGrpSpPr>
          <p:grpSpPr bwMode="auto">
            <a:xfrm>
              <a:off x="2438400" y="3173413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494" name="Oval 59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5" name="Oval 60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6" name="Oval 61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7" name="Oval 62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8" name="Oval 63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9" name="Oval 64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Oval 65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1" name="Oval 66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2" name="Oval 67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3" name="Oval 68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4" name="Oval 69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5" name="Group 70"/>
            <p:cNvGrpSpPr>
              <a:grpSpLocks/>
            </p:cNvGrpSpPr>
            <p:nvPr/>
          </p:nvGrpSpPr>
          <p:grpSpPr bwMode="auto">
            <a:xfrm>
              <a:off x="2438400" y="497840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483" name="Oval 71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4" name="Oval 72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5" name="Oval 73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6" name="Oval 74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Oval 75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Oval 76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Oval 77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0" name="Oval 78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Oval 79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Oval 80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3" name="Oval 81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6" name="Group 82"/>
            <p:cNvGrpSpPr>
              <a:grpSpLocks/>
            </p:cNvGrpSpPr>
            <p:nvPr/>
          </p:nvGrpSpPr>
          <p:grpSpPr bwMode="auto">
            <a:xfrm>
              <a:off x="2438400" y="534035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472" name="Oval 83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3" name="Oval 84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Oval 85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5" name="Oval 86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Oval 87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Oval 88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8" name="Oval 89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Oval 90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Oval 91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1" name="Oval 92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2" name="Oval 93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7" name="Group 94"/>
            <p:cNvGrpSpPr>
              <a:grpSpLocks/>
            </p:cNvGrpSpPr>
            <p:nvPr/>
          </p:nvGrpSpPr>
          <p:grpSpPr bwMode="auto">
            <a:xfrm>
              <a:off x="2438400" y="281305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461" name="Oval 95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2" name="Oval 96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3" name="Oval 97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4" name="Oval 98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5" name="Oval 99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6" name="Oval 100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7" name="Oval 101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Oval 102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Oval 103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0" name="Oval 104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1" name="Oval 105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8434" name="Object 106"/>
            <p:cNvGraphicFramePr>
              <a:graphicFrameLocks noChangeAspect="1"/>
            </p:cNvGraphicFramePr>
            <p:nvPr/>
          </p:nvGraphicFramePr>
          <p:xfrm>
            <a:off x="5922963" y="2306638"/>
            <a:ext cx="784225" cy="385762"/>
          </p:xfrm>
          <a:graphic>
            <a:graphicData uri="http://schemas.openxmlformats.org/presentationml/2006/ole">
              <p:oleObj spid="_x0000_s18434" name="Equation" r:id="rId4" imgW="571320" imgH="279360" progId="Equation.DSMT4">
                <p:embed/>
              </p:oleObj>
            </a:graphicData>
          </a:graphic>
        </p:graphicFrame>
        <p:graphicFrame>
          <p:nvGraphicFramePr>
            <p:cNvPr id="18435" name="Object 107"/>
            <p:cNvGraphicFramePr>
              <a:graphicFrameLocks noChangeAspect="1"/>
            </p:cNvGraphicFramePr>
            <p:nvPr/>
          </p:nvGraphicFramePr>
          <p:xfrm>
            <a:off x="4808538" y="6040438"/>
            <a:ext cx="801688" cy="385762"/>
          </p:xfrm>
          <a:graphic>
            <a:graphicData uri="http://schemas.openxmlformats.org/presentationml/2006/ole">
              <p:oleObj spid="_x0000_s18435" name="Equation" r:id="rId5" imgW="583920" imgH="279360" progId="Equation.DSMT4">
                <p:embed/>
              </p:oleObj>
            </a:graphicData>
          </a:graphic>
        </p:graphicFrame>
        <p:sp>
          <p:nvSpPr>
            <p:cNvPr id="18458" name="Line 108"/>
            <p:cNvSpPr>
              <a:spLocks noChangeShapeType="1"/>
            </p:cNvSpPr>
            <p:nvPr/>
          </p:nvSpPr>
          <p:spPr bwMode="auto">
            <a:xfrm flipH="1" flipV="1">
              <a:off x="4597400" y="3962400"/>
              <a:ext cx="46990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6" name="Object 109"/>
            <p:cNvGraphicFramePr>
              <a:graphicFrameLocks noChangeAspect="1"/>
            </p:cNvGraphicFramePr>
            <p:nvPr/>
          </p:nvGraphicFramePr>
          <p:xfrm>
            <a:off x="6145213" y="5654675"/>
            <a:ext cx="736600" cy="331787"/>
          </p:xfrm>
          <a:graphic>
            <a:graphicData uri="http://schemas.openxmlformats.org/presentationml/2006/ole">
              <p:oleObj spid="_x0000_s18436" name="Equation" r:id="rId6" imgW="393480" imgH="177480" progId="Equation.DSMT4">
                <p:embed/>
              </p:oleObj>
            </a:graphicData>
          </a:graphic>
        </p:graphicFrame>
        <p:sp>
          <p:nvSpPr>
            <p:cNvPr id="18459" name="Line 110"/>
            <p:cNvSpPr>
              <a:spLocks noChangeShapeType="1"/>
            </p:cNvSpPr>
            <p:nvPr/>
          </p:nvSpPr>
          <p:spPr bwMode="auto">
            <a:xfrm>
              <a:off x="6261100" y="5537200"/>
              <a:ext cx="444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111"/>
            <p:cNvSpPr>
              <a:spLocks noChangeShapeType="1"/>
            </p:cNvSpPr>
            <p:nvPr/>
          </p:nvSpPr>
          <p:spPr bwMode="auto">
            <a:xfrm>
              <a:off x="6908800" y="5016500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7" name="Object 112"/>
            <p:cNvGraphicFramePr>
              <a:graphicFrameLocks noChangeAspect="1"/>
            </p:cNvGraphicFramePr>
            <p:nvPr/>
          </p:nvGraphicFramePr>
          <p:xfrm>
            <a:off x="7035800" y="5057775"/>
            <a:ext cx="735013" cy="331787"/>
          </p:xfrm>
          <a:graphic>
            <a:graphicData uri="http://schemas.openxmlformats.org/presentationml/2006/ole">
              <p:oleObj spid="_x0000_s18437" name="Equation" r:id="rId7" imgW="393480" imgH="177480" progId="Equation.DSMT4">
                <p:embed/>
              </p:oleObj>
            </a:graphicData>
          </a:graphic>
        </p:graphicFrame>
      </p:grpSp>
      <p:sp>
        <p:nvSpPr>
          <p:cNvPr id="88177" name="Rectangle 113"/>
          <p:cNvSpPr>
            <a:spLocks noChangeArrowheads="1"/>
          </p:cNvSpPr>
          <p:nvPr/>
        </p:nvSpPr>
        <p:spPr bwMode="auto">
          <a:xfrm>
            <a:off x="189071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8444" name="Text Box 114"/>
          <p:cNvSpPr txBox="1">
            <a:spLocks noChangeArrowheads="1"/>
          </p:cNvSpPr>
          <p:nvPr/>
        </p:nvSpPr>
        <p:spPr bwMode="auto">
          <a:xfrm>
            <a:off x="2511425" y="1079500"/>
            <a:ext cx="3925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Sample points in the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000" i="1" baseline="-250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rgbClr val="0000FF"/>
                </a:solidFill>
              </a:rPr>
              <a:t>,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000" i="1" baseline="-2500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2000">
                <a:solidFill>
                  <a:srgbClr val="0000FF"/>
                </a:solidFill>
              </a:rPr>
              <a:t> plane</a:t>
            </a:r>
          </a:p>
        </p:txBody>
      </p:sp>
      <p:sp>
        <p:nvSpPr>
          <p:cNvPr id="117" name="Slide Number Placeholder 1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247775" y="1185863"/>
            <a:ext cx="142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982663" y="0"/>
            <a:ext cx="72151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Microstrip Patch Phased Array</a:t>
            </a:r>
          </a:p>
        </p:txBody>
      </p:sp>
      <p:grpSp>
        <p:nvGrpSpPr>
          <p:cNvPr id="19465" name="Group 49"/>
          <p:cNvGrpSpPr>
            <a:grpSpLocks/>
          </p:cNvGrpSpPr>
          <p:nvPr/>
        </p:nvGrpSpPr>
        <p:grpSpPr bwMode="auto">
          <a:xfrm>
            <a:off x="1778000" y="1360488"/>
            <a:ext cx="6251575" cy="3744912"/>
            <a:chOff x="1120" y="857"/>
            <a:chExt cx="3938" cy="2359"/>
          </a:xfrm>
        </p:grpSpPr>
        <p:sp>
          <p:nvSpPr>
            <p:cNvPr id="19469" name="AutoShape 9"/>
            <p:cNvSpPr>
              <a:spLocks noChangeArrowheads="1"/>
            </p:cNvSpPr>
            <p:nvPr/>
          </p:nvSpPr>
          <p:spPr bwMode="auto">
            <a:xfrm>
              <a:off x="1120" y="1568"/>
              <a:ext cx="3472" cy="1272"/>
            </a:xfrm>
            <a:prstGeom prst="cube">
              <a:avLst>
                <a:gd name="adj" fmla="val 8412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Line 10"/>
            <p:cNvSpPr>
              <a:spLocks noChangeShapeType="1"/>
            </p:cNvSpPr>
            <p:nvPr/>
          </p:nvSpPr>
          <p:spPr bwMode="auto">
            <a:xfrm>
              <a:off x="1120" y="2856"/>
              <a:ext cx="2384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1"/>
            <p:cNvSpPr>
              <a:spLocks noChangeShapeType="1"/>
            </p:cNvSpPr>
            <p:nvPr/>
          </p:nvSpPr>
          <p:spPr bwMode="auto">
            <a:xfrm flipV="1">
              <a:off x="3496" y="1752"/>
              <a:ext cx="1088" cy="1096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Text Box 12"/>
            <p:cNvSpPr txBox="1">
              <a:spLocks noChangeArrowheads="1"/>
            </p:cNvSpPr>
            <p:nvPr/>
          </p:nvSpPr>
          <p:spPr bwMode="auto">
            <a:xfrm>
              <a:off x="1974" y="2985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9473" name="Text Box 13"/>
            <p:cNvSpPr txBox="1">
              <a:spLocks noChangeArrowheads="1"/>
            </p:cNvSpPr>
            <p:nvPr/>
          </p:nvSpPr>
          <p:spPr bwMode="auto">
            <a:xfrm>
              <a:off x="4878" y="1841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9474" name="Text Box 14"/>
            <p:cNvSpPr txBox="1">
              <a:spLocks noChangeArrowheads="1"/>
            </p:cNvSpPr>
            <p:nvPr/>
          </p:nvSpPr>
          <p:spPr bwMode="auto">
            <a:xfrm>
              <a:off x="3030" y="857"/>
              <a:ext cx="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9475" name="Line 15"/>
            <p:cNvSpPr>
              <a:spLocks noChangeShapeType="1"/>
            </p:cNvSpPr>
            <p:nvPr/>
          </p:nvSpPr>
          <p:spPr bwMode="auto">
            <a:xfrm>
              <a:off x="1936" y="2672"/>
              <a:ext cx="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Text Box 16"/>
            <p:cNvSpPr txBox="1">
              <a:spLocks noChangeArrowheads="1"/>
            </p:cNvSpPr>
            <p:nvPr/>
          </p:nvSpPr>
          <p:spPr bwMode="auto">
            <a:xfrm>
              <a:off x="2126" y="26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9477" name="Line 17"/>
            <p:cNvSpPr>
              <a:spLocks noChangeShapeType="1"/>
            </p:cNvSpPr>
            <p:nvPr/>
          </p:nvSpPr>
          <p:spPr bwMode="auto">
            <a:xfrm flipH="1">
              <a:off x="2800" y="2264"/>
              <a:ext cx="28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Text Box 18"/>
            <p:cNvSpPr txBox="1">
              <a:spLocks noChangeArrowheads="1"/>
            </p:cNvSpPr>
            <p:nvPr/>
          </p:nvSpPr>
          <p:spPr bwMode="auto">
            <a:xfrm>
              <a:off x="3022" y="22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b</a:t>
              </a:r>
            </a:p>
          </p:txBody>
        </p:sp>
        <p:grpSp>
          <p:nvGrpSpPr>
            <p:cNvPr id="19479" name="Group 47"/>
            <p:cNvGrpSpPr>
              <a:grpSpLocks/>
            </p:cNvGrpSpPr>
            <p:nvPr/>
          </p:nvGrpSpPr>
          <p:grpSpPr bwMode="auto">
            <a:xfrm>
              <a:off x="1246" y="1624"/>
              <a:ext cx="1266" cy="1136"/>
              <a:chOff x="1246" y="1624"/>
              <a:chExt cx="1266" cy="1136"/>
            </a:xfrm>
          </p:grpSpPr>
          <p:sp>
            <p:nvSpPr>
              <p:cNvPr id="19498" name="AutoShape 20"/>
              <p:cNvSpPr>
                <a:spLocks noChangeArrowheads="1"/>
              </p:cNvSpPr>
              <p:nvPr/>
            </p:nvSpPr>
            <p:spPr bwMode="auto">
              <a:xfrm>
                <a:off x="2120" y="1624"/>
                <a:ext cx="392" cy="128"/>
              </a:xfrm>
              <a:prstGeom prst="parallelogram">
                <a:avLst>
                  <a:gd name="adj" fmla="val 95306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9" name="AutoShape 21"/>
              <p:cNvSpPr>
                <a:spLocks noChangeArrowheads="1"/>
              </p:cNvSpPr>
              <p:nvPr/>
            </p:nvSpPr>
            <p:spPr bwMode="auto">
              <a:xfrm>
                <a:off x="1864" y="1888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0" name="AutoShape 22"/>
              <p:cNvSpPr>
                <a:spLocks noChangeArrowheads="1"/>
              </p:cNvSpPr>
              <p:nvPr/>
            </p:nvSpPr>
            <p:spPr bwMode="auto">
              <a:xfrm>
                <a:off x="1600" y="2168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1" name="AutoShape 23"/>
              <p:cNvSpPr>
                <a:spLocks noChangeArrowheads="1"/>
              </p:cNvSpPr>
              <p:nvPr/>
            </p:nvSpPr>
            <p:spPr bwMode="auto">
              <a:xfrm>
                <a:off x="1336" y="2432"/>
                <a:ext cx="392" cy="128"/>
              </a:xfrm>
              <a:prstGeom prst="parallelogram">
                <a:avLst>
                  <a:gd name="adj" fmla="val 101559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2" name="Text Box 24"/>
              <p:cNvSpPr txBox="1">
                <a:spLocks noChangeArrowheads="1"/>
              </p:cNvSpPr>
              <p:nvPr/>
            </p:nvSpPr>
            <p:spPr bwMode="auto">
              <a:xfrm>
                <a:off x="1246" y="2357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latin typeface="Times New Roman" pitchFamily="18" charset="0"/>
                  </a:rPr>
                  <a:t>L</a:t>
                </a:r>
              </a:p>
            </p:txBody>
          </p:sp>
          <p:sp>
            <p:nvSpPr>
              <p:cNvPr id="19503" name="Text Box 25"/>
              <p:cNvSpPr txBox="1">
                <a:spLocks noChangeArrowheads="1"/>
              </p:cNvSpPr>
              <p:nvPr/>
            </p:nvSpPr>
            <p:spPr bwMode="auto">
              <a:xfrm>
                <a:off x="1330" y="2529"/>
                <a:ext cx="2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latin typeface="Times New Roman" pitchFamily="18" charset="0"/>
                  </a:rPr>
                  <a:t>W</a:t>
                </a:r>
              </a:p>
            </p:txBody>
          </p:sp>
        </p:grpSp>
        <p:grpSp>
          <p:nvGrpSpPr>
            <p:cNvPr id="19480" name="Group 26"/>
            <p:cNvGrpSpPr>
              <a:grpSpLocks/>
            </p:cNvGrpSpPr>
            <p:nvPr/>
          </p:nvGrpSpPr>
          <p:grpSpPr bwMode="auto">
            <a:xfrm>
              <a:off x="1864" y="1648"/>
              <a:ext cx="1176" cy="936"/>
              <a:chOff x="3808" y="2792"/>
              <a:chExt cx="1176" cy="936"/>
            </a:xfrm>
          </p:grpSpPr>
          <p:sp>
            <p:nvSpPr>
              <p:cNvPr id="19494" name="AutoShape 27"/>
              <p:cNvSpPr>
                <a:spLocks noChangeArrowheads="1"/>
              </p:cNvSpPr>
              <p:nvPr/>
            </p:nvSpPr>
            <p:spPr bwMode="auto">
              <a:xfrm>
                <a:off x="4592" y="2792"/>
                <a:ext cx="392" cy="128"/>
              </a:xfrm>
              <a:prstGeom prst="parallelogram">
                <a:avLst>
                  <a:gd name="adj" fmla="val 95306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5" name="AutoShape 28"/>
              <p:cNvSpPr>
                <a:spLocks noChangeArrowheads="1"/>
              </p:cNvSpPr>
              <p:nvPr/>
            </p:nvSpPr>
            <p:spPr bwMode="auto">
              <a:xfrm>
                <a:off x="4336" y="3056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6" name="AutoShape 29"/>
              <p:cNvSpPr>
                <a:spLocks noChangeArrowheads="1"/>
              </p:cNvSpPr>
              <p:nvPr/>
            </p:nvSpPr>
            <p:spPr bwMode="auto">
              <a:xfrm>
                <a:off x="4072" y="3336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7" name="AutoShape 30"/>
              <p:cNvSpPr>
                <a:spLocks noChangeArrowheads="1"/>
              </p:cNvSpPr>
              <p:nvPr/>
            </p:nvSpPr>
            <p:spPr bwMode="auto">
              <a:xfrm>
                <a:off x="3808" y="3600"/>
                <a:ext cx="392" cy="128"/>
              </a:xfrm>
              <a:prstGeom prst="parallelogram">
                <a:avLst>
                  <a:gd name="adj" fmla="val 101559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81" name="Group 31"/>
            <p:cNvGrpSpPr>
              <a:grpSpLocks/>
            </p:cNvGrpSpPr>
            <p:nvPr/>
          </p:nvGrpSpPr>
          <p:grpSpPr bwMode="auto">
            <a:xfrm>
              <a:off x="2408" y="1648"/>
              <a:ext cx="1176" cy="936"/>
              <a:chOff x="3808" y="2792"/>
              <a:chExt cx="1176" cy="936"/>
            </a:xfrm>
          </p:grpSpPr>
          <p:sp>
            <p:nvSpPr>
              <p:cNvPr id="19490" name="AutoShape 32"/>
              <p:cNvSpPr>
                <a:spLocks noChangeArrowheads="1"/>
              </p:cNvSpPr>
              <p:nvPr/>
            </p:nvSpPr>
            <p:spPr bwMode="auto">
              <a:xfrm>
                <a:off x="4592" y="2792"/>
                <a:ext cx="392" cy="128"/>
              </a:xfrm>
              <a:prstGeom prst="parallelogram">
                <a:avLst>
                  <a:gd name="adj" fmla="val 95306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1" name="AutoShape 33"/>
              <p:cNvSpPr>
                <a:spLocks noChangeArrowheads="1"/>
              </p:cNvSpPr>
              <p:nvPr/>
            </p:nvSpPr>
            <p:spPr bwMode="auto">
              <a:xfrm>
                <a:off x="4336" y="3056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2" name="AutoShape 34"/>
              <p:cNvSpPr>
                <a:spLocks noChangeArrowheads="1"/>
              </p:cNvSpPr>
              <p:nvPr/>
            </p:nvSpPr>
            <p:spPr bwMode="auto">
              <a:xfrm>
                <a:off x="4072" y="3336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3" name="AutoShape 35"/>
              <p:cNvSpPr>
                <a:spLocks noChangeArrowheads="1"/>
              </p:cNvSpPr>
              <p:nvPr/>
            </p:nvSpPr>
            <p:spPr bwMode="auto">
              <a:xfrm>
                <a:off x="3808" y="3600"/>
                <a:ext cx="392" cy="128"/>
              </a:xfrm>
              <a:prstGeom prst="parallelogram">
                <a:avLst>
                  <a:gd name="adj" fmla="val 101559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82" name="Group 36"/>
            <p:cNvGrpSpPr>
              <a:grpSpLocks/>
            </p:cNvGrpSpPr>
            <p:nvPr/>
          </p:nvGrpSpPr>
          <p:grpSpPr bwMode="auto">
            <a:xfrm>
              <a:off x="3032" y="1656"/>
              <a:ext cx="1176" cy="936"/>
              <a:chOff x="3808" y="2792"/>
              <a:chExt cx="1176" cy="936"/>
            </a:xfrm>
          </p:grpSpPr>
          <p:sp>
            <p:nvSpPr>
              <p:cNvPr id="19486" name="AutoShape 37"/>
              <p:cNvSpPr>
                <a:spLocks noChangeArrowheads="1"/>
              </p:cNvSpPr>
              <p:nvPr/>
            </p:nvSpPr>
            <p:spPr bwMode="auto">
              <a:xfrm>
                <a:off x="4592" y="2792"/>
                <a:ext cx="392" cy="128"/>
              </a:xfrm>
              <a:prstGeom prst="parallelogram">
                <a:avLst>
                  <a:gd name="adj" fmla="val 95306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7" name="AutoShape 38"/>
              <p:cNvSpPr>
                <a:spLocks noChangeArrowheads="1"/>
              </p:cNvSpPr>
              <p:nvPr/>
            </p:nvSpPr>
            <p:spPr bwMode="auto">
              <a:xfrm>
                <a:off x="4336" y="3056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8" name="AutoShape 39"/>
              <p:cNvSpPr>
                <a:spLocks noChangeArrowheads="1"/>
              </p:cNvSpPr>
              <p:nvPr/>
            </p:nvSpPr>
            <p:spPr bwMode="auto">
              <a:xfrm>
                <a:off x="4072" y="3336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9" name="AutoShape 40"/>
              <p:cNvSpPr>
                <a:spLocks noChangeArrowheads="1"/>
              </p:cNvSpPr>
              <p:nvPr/>
            </p:nvSpPr>
            <p:spPr bwMode="auto">
              <a:xfrm>
                <a:off x="3808" y="3600"/>
                <a:ext cx="392" cy="128"/>
              </a:xfrm>
              <a:prstGeom prst="parallelogram">
                <a:avLst>
                  <a:gd name="adj" fmla="val 101559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83" name="Line 41"/>
            <p:cNvSpPr>
              <a:spLocks noChangeShapeType="1"/>
            </p:cNvSpPr>
            <p:nvPr/>
          </p:nvSpPr>
          <p:spPr bwMode="auto">
            <a:xfrm>
              <a:off x="3128" y="1976"/>
              <a:ext cx="16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Line 42"/>
            <p:cNvSpPr>
              <a:spLocks noChangeShapeType="1"/>
            </p:cNvSpPr>
            <p:nvPr/>
          </p:nvSpPr>
          <p:spPr bwMode="auto">
            <a:xfrm flipH="1">
              <a:off x="2153" y="1984"/>
              <a:ext cx="96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Line 43"/>
            <p:cNvSpPr>
              <a:spLocks noChangeShapeType="1"/>
            </p:cNvSpPr>
            <p:nvPr/>
          </p:nvSpPr>
          <p:spPr bwMode="auto">
            <a:xfrm flipV="1">
              <a:off x="3119" y="1184"/>
              <a:ext cx="0" cy="7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6" name="Text Box 44"/>
          <p:cNvSpPr txBox="1">
            <a:spLocks noChangeArrowheads="1"/>
          </p:cNvSpPr>
          <p:nvPr/>
        </p:nvSpPr>
        <p:spPr bwMode="auto">
          <a:xfrm>
            <a:off x="2174875" y="5545138"/>
            <a:ext cx="470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Microstrip Patch Phased Array</a:t>
            </a:r>
          </a:p>
        </p:txBody>
      </p:sp>
      <p:graphicFrame>
        <p:nvGraphicFramePr>
          <p:cNvPr id="19458" name="Object 45"/>
          <p:cNvGraphicFramePr>
            <a:graphicFrameLocks noChangeAspect="1"/>
          </p:cNvGraphicFramePr>
          <p:nvPr/>
        </p:nvGraphicFramePr>
        <p:xfrm>
          <a:off x="6453189" y="4300112"/>
          <a:ext cx="1966912" cy="779887"/>
        </p:xfrm>
        <a:graphic>
          <a:graphicData uri="http://schemas.openxmlformats.org/presentationml/2006/ole">
            <p:oleObj spid="_x0000_s19458" name="Equation" r:id="rId4" imgW="1218960" imgH="482400" progId="Equation.DSMT4">
              <p:embed/>
            </p:oleObj>
          </a:graphicData>
        </a:graphic>
      </p:graphicFrame>
      <p:sp>
        <p:nvSpPr>
          <p:cNvPr id="19467" name="Text Box 46"/>
          <p:cNvSpPr txBox="1">
            <a:spLocks noChangeArrowheads="1"/>
          </p:cNvSpPr>
          <p:nvPr/>
        </p:nvSpPr>
        <p:spPr bwMode="auto">
          <a:xfrm>
            <a:off x="1123950" y="1793875"/>
            <a:ext cx="1684338" cy="4000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Find </a:t>
            </a:r>
            <a:r>
              <a:rPr lang="en-US" sz="2000" i="1" dirty="0">
                <a:latin typeface="Times New Roman" pitchFamily="18" charset="0"/>
              </a:rPr>
              <a:t>E</a:t>
            </a:r>
            <a:r>
              <a:rPr lang="en-US" sz="2000" i="1" baseline="-25000" dirty="0">
                <a:latin typeface="Times New Roman" pitchFamily="18" charset="0"/>
              </a:rPr>
              <a:t>x</a:t>
            </a:r>
            <a:r>
              <a:rPr lang="en-US" sz="1200" i="1" baseline="-25000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,</a:t>
            </a:r>
            <a:r>
              <a:rPr lang="en-US" sz="2000" i="1" dirty="0">
                <a:latin typeface="Times New Roman" pitchFamily="18" charset="0"/>
              </a:rPr>
              <a:t>y</a:t>
            </a:r>
            <a:r>
              <a:rPr lang="en-US" sz="2000" dirty="0">
                <a:latin typeface="Times New Roman" pitchFamily="18" charset="0"/>
              </a:rPr>
              <a:t>,0)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466725" y="1192213"/>
            <a:ext cx="1652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Single patch:</a:t>
            </a:r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/>
        </p:nvGraphicFramePr>
        <p:xfrm>
          <a:off x="1198564" y="1856846"/>
          <a:ext cx="6716712" cy="1862667"/>
        </p:xfrm>
        <a:graphic>
          <a:graphicData uri="http://schemas.openxmlformats.org/presentationml/2006/ole">
            <p:oleObj spid="_x0000_s20482" name="Equation" r:id="rId4" imgW="3162240" imgH="876240" progId="Equation.DSMT4">
              <p:embed/>
            </p:oleObj>
          </a:graphicData>
        </a:graphic>
      </p:graphicFrame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1443038" y="0"/>
            <a:ext cx="5919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(cont.)</a:t>
            </a:r>
          </a:p>
        </p:txBody>
      </p:sp>
      <p:graphicFrame>
        <p:nvGraphicFramePr>
          <p:cNvPr id="20483" name="Object 10"/>
          <p:cNvGraphicFramePr>
            <a:graphicFrameLocks noChangeAspect="1"/>
          </p:cNvGraphicFramePr>
          <p:nvPr/>
        </p:nvGraphicFramePr>
        <p:xfrm>
          <a:off x="1995488" y="4329113"/>
          <a:ext cx="2143125" cy="715962"/>
        </p:xfrm>
        <a:graphic>
          <a:graphicData uri="http://schemas.openxmlformats.org/presentationml/2006/ole">
            <p:oleObj spid="_x0000_s20483" name="Equation" r:id="rId5" imgW="1104840" imgH="368280" progId="Equation.DSMT4">
              <p:embed/>
            </p:oleObj>
          </a:graphicData>
        </a:graphic>
      </p:graphicFrame>
      <p:graphicFrame>
        <p:nvGraphicFramePr>
          <p:cNvPr id="20484" name="Object 15"/>
          <p:cNvGraphicFramePr>
            <a:graphicFrameLocks noChangeAspect="1"/>
          </p:cNvGraphicFramePr>
          <p:nvPr/>
        </p:nvGraphicFramePr>
        <p:xfrm>
          <a:off x="1992313" y="5057240"/>
          <a:ext cx="5122862" cy="1449923"/>
        </p:xfrm>
        <a:graphic>
          <a:graphicData uri="http://schemas.openxmlformats.org/presentationml/2006/ole">
            <p:oleObj spid="_x0000_s20484" name="Equation" r:id="rId6" imgW="3225600" imgH="91440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4" name="Text Box 6"/>
          <p:cNvSpPr txBox="1">
            <a:spLocks noChangeArrowheads="1"/>
          </p:cNvSpPr>
          <p:nvPr/>
        </p:nvSpPr>
        <p:spPr bwMode="auto">
          <a:xfrm>
            <a:off x="330200" y="1157288"/>
            <a:ext cx="3402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2D phased array of patches:</a:t>
            </a: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627063" y="1697038"/>
          <a:ext cx="7818437" cy="954087"/>
        </p:xfrm>
        <a:graphic>
          <a:graphicData uri="http://schemas.openxmlformats.org/presentationml/2006/ole">
            <p:oleObj spid="_x0000_s21506" name="Equation" r:id="rId4" imgW="3860640" imgH="469800" progId="Equation.DSMT4">
              <p:embed/>
            </p:oleObj>
          </a:graphicData>
        </a:graphic>
      </p:graphicFrame>
      <p:graphicFrame>
        <p:nvGraphicFramePr>
          <p:cNvPr id="21507" name="Object 8"/>
          <p:cNvGraphicFramePr>
            <a:graphicFrameLocks noChangeAspect="1"/>
          </p:cNvGraphicFramePr>
          <p:nvPr/>
        </p:nvGraphicFramePr>
        <p:xfrm>
          <a:off x="3314700" y="5999163"/>
          <a:ext cx="1536700" cy="461962"/>
        </p:xfrm>
        <a:graphic>
          <a:graphicData uri="http://schemas.openxmlformats.org/presentationml/2006/ole">
            <p:oleObj spid="_x0000_s21507" name="Equation" r:id="rId5" imgW="1015920" imgH="304560" progId="Equation.DSMT4">
              <p:embed/>
            </p:oleObj>
          </a:graphicData>
        </a:graphic>
      </p:graphicFrame>
      <p:sp>
        <p:nvSpPr>
          <p:cNvPr id="21515" name="Text Box 9"/>
          <p:cNvSpPr txBox="1">
            <a:spLocks noChangeArrowheads="1"/>
          </p:cNvSpPr>
          <p:nvPr/>
        </p:nvSpPr>
        <p:spPr bwMode="auto">
          <a:xfrm>
            <a:off x="822325" y="2970213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1423988" y="0"/>
            <a:ext cx="5919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(cont.)</a:t>
            </a:r>
          </a:p>
        </p:txBody>
      </p:sp>
      <p:graphicFrame>
        <p:nvGraphicFramePr>
          <p:cNvPr id="21508" name="Object 11"/>
          <p:cNvGraphicFramePr>
            <a:graphicFrameLocks noChangeAspect="1"/>
          </p:cNvGraphicFramePr>
          <p:nvPr/>
        </p:nvGraphicFramePr>
        <p:xfrm>
          <a:off x="1574800" y="3351213"/>
          <a:ext cx="2192338" cy="715962"/>
        </p:xfrm>
        <a:graphic>
          <a:graphicData uri="http://schemas.openxmlformats.org/presentationml/2006/ole">
            <p:oleObj spid="_x0000_s21508" name="Equation" r:id="rId6" imgW="1130040" imgH="368280" progId="Equation.DSMT4">
              <p:embed/>
            </p:oleObj>
          </a:graphicData>
        </a:graphic>
      </p:graphicFrame>
      <p:graphicFrame>
        <p:nvGraphicFramePr>
          <p:cNvPr id="21509" name="Object 15"/>
          <p:cNvGraphicFramePr>
            <a:graphicFrameLocks noChangeAspect="1"/>
          </p:cNvGraphicFramePr>
          <p:nvPr/>
        </p:nvGraphicFramePr>
        <p:xfrm>
          <a:off x="1535114" y="4250907"/>
          <a:ext cx="5237162" cy="1389481"/>
        </p:xfrm>
        <a:graphic>
          <a:graphicData uri="http://schemas.openxmlformats.org/presentationml/2006/ole">
            <p:oleObj spid="_x0000_s21509" name="Equation" r:id="rId7" imgW="3441600" imgH="9144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301625" y="1100138"/>
            <a:ext cx="271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field is of the form</a:t>
            </a:r>
          </a:p>
        </p:txBody>
      </p:sp>
      <p:graphicFrame>
        <p:nvGraphicFramePr>
          <p:cNvPr id="22530" name="Object 7"/>
          <p:cNvGraphicFramePr>
            <a:graphicFrameLocks noChangeAspect="1"/>
          </p:cNvGraphicFramePr>
          <p:nvPr/>
        </p:nvGraphicFramePr>
        <p:xfrm>
          <a:off x="2303463" y="1592263"/>
          <a:ext cx="3981450" cy="2511425"/>
        </p:xfrm>
        <a:graphic>
          <a:graphicData uri="http://schemas.openxmlformats.org/presentationml/2006/ole">
            <p:oleObj spid="_x0000_s22530" name="Equation" r:id="rId4" imgW="1854000" imgH="1168200" progId="Equation.DSMT4">
              <p:embed/>
            </p:oleObj>
          </a:graphicData>
        </a:graphic>
      </p:graphicFrame>
      <p:graphicFrame>
        <p:nvGraphicFramePr>
          <p:cNvPr id="22531" name="Object 8"/>
          <p:cNvGraphicFramePr>
            <a:graphicFrameLocks noChangeAspect="1"/>
          </p:cNvGraphicFramePr>
          <p:nvPr/>
        </p:nvGraphicFramePr>
        <p:xfrm>
          <a:off x="1293813" y="4676775"/>
          <a:ext cx="5726112" cy="750888"/>
        </p:xfrm>
        <a:graphic>
          <a:graphicData uri="http://schemas.openxmlformats.org/presentationml/2006/ole">
            <p:oleObj spid="_x0000_s22531" name="Equation" r:id="rId5" imgW="3492360" imgH="457200" progId="Equation.DSMT4">
              <p:embed/>
            </p:oleObj>
          </a:graphicData>
        </a:graphic>
      </p:graphicFrame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082675" y="5761038"/>
            <a:ext cx="671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field is thus represented as a “sum of Floquet waves.”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1471613" y="0"/>
            <a:ext cx="5919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(cont.)</a:t>
            </a:r>
          </a:p>
        </p:txBody>
      </p:sp>
      <p:sp>
        <p:nvSpPr>
          <p:cNvPr id="22539" name="Text Box 13"/>
          <p:cNvSpPr txBox="1">
            <a:spLocks noChangeArrowheads="1"/>
          </p:cNvSpPr>
          <p:nvPr/>
        </p:nvSpPr>
        <p:spPr bwMode="auto">
          <a:xfrm>
            <a:off x="857250" y="4106863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850" name="Rectangle 114"/>
          <p:cNvSpPr>
            <a:spLocks noChangeArrowheads="1"/>
          </p:cNvSpPr>
          <p:nvPr/>
        </p:nvSpPr>
        <p:spPr bwMode="auto">
          <a:xfrm>
            <a:off x="926275" y="0"/>
            <a:ext cx="756458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Scan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Blindness in Phased Array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64" name="Text Box 120"/>
          <p:cNvSpPr txBox="1">
            <a:spLocks noChangeArrowheads="1"/>
          </p:cNvSpPr>
          <p:nvPr/>
        </p:nvSpPr>
        <p:spPr bwMode="auto">
          <a:xfrm>
            <a:off x="492125" y="941388"/>
            <a:ext cx="82830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This occurs when one </a:t>
            </a:r>
            <a:r>
              <a:rPr lang="en-US" dirty="0">
                <a:solidFill>
                  <a:srgbClr val="0000FF"/>
                </a:solidFill>
              </a:rPr>
              <a:t>of the sample points 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dirty="0">
                <a:solidFill>
                  <a:srgbClr val="0000FF"/>
                </a:solidFill>
              </a:rPr>
              <a:t> lies on the surface-wave circle </a:t>
            </a:r>
            <a:endParaRPr lang="en-US" dirty="0" smtClean="0">
              <a:solidFill>
                <a:srgbClr val="0000FF"/>
              </a:solidFill>
            </a:endParaRP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>
                <a:solidFill>
                  <a:srgbClr val="0000FF"/>
                </a:solidFill>
              </a:rPr>
              <a:t>shown for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(-2,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0)</a:t>
            </a:r>
            <a:r>
              <a:rPr lang="en-US" dirty="0">
                <a:solidFill>
                  <a:srgbClr val="0000FF"/>
                </a:solidFill>
              </a:rPr>
              <a:t>).</a:t>
            </a:r>
          </a:p>
        </p:txBody>
      </p:sp>
      <p:grpSp>
        <p:nvGrpSpPr>
          <p:cNvPr id="124" name="Group 123"/>
          <p:cNvGrpSpPr/>
          <p:nvPr/>
        </p:nvGrpSpPr>
        <p:grpSpPr>
          <a:xfrm>
            <a:off x="1047750" y="1746250"/>
            <a:ext cx="6923088" cy="4887913"/>
            <a:chOff x="1047750" y="1746250"/>
            <a:chExt cx="6923088" cy="4887913"/>
          </a:xfrm>
        </p:grpSpPr>
        <p:sp>
          <p:nvSpPr>
            <p:cNvPr id="23567" name="Oval 116"/>
            <p:cNvSpPr>
              <a:spLocks noChangeArrowheads="1"/>
            </p:cNvSpPr>
            <p:nvPr/>
          </p:nvSpPr>
          <p:spPr bwMode="auto">
            <a:xfrm>
              <a:off x="3946525" y="3519488"/>
              <a:ext cx="947738" cy="9429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7"/>
            <p:cNvSpPr>
              <a:spLocks noChangeShapeType="1"/>
            </p:cNvSpPr>
            <p:nvPr/>
          </p:nvSpPr>
          <p:spPr bwMode="auto">
            <a:xfrm>
              <a:off x="2105025" y="3992563"/>
              <a:ext cx="5372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8"/>
            <p:cNvSpPr>
              <a:spLocks noChangeShapeType="1"/>
            </p:cNvSpPr>
            <p:nvPr/>
          </p:nvSpPr>
          <p:spPr bwMode="auto">
            <a:xfrm flipV="1">
              <a:off x="4416425" y="2316163"/>
              <a:ext cx="0" cy="361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Text Box 9"/>
            <p:cNvSpPr txBox="1">
              <a:spLocks noChangeArrowheads="1"/>
            </p:cNvSpPr>
            <p:nvPr/>
          </p:nvSpPr>
          <p:spPr bwMode="auto">
            <a:xfrm>
              <a:off x="7562850" y="3803650"/>
              <a:ext cx="3698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 err="1">
                  <a:latin typeface="Times New Roman" pitchFamily="18" charset="0"/>
                </a:rPr>
                <a:t>k</a:t>
              </a:r>
              <a:r>
                <a:rPr lang="en-US" sz="2000" i="1" baseline="-25000" dirty="0" err="1">
                  <a:latin typeface="Times New Roman" pitchFamily="18" charset="0"/>
                </a:rPr>
                <a:t>x</a:t>
              </a:r>
              <a:endParaRPr lang="en-US" sz="2000" i="1" baseline="-25000" dirty="0">
                <a:latin typeface="Times New Roman" pitchFamily="18" charset="0"/>
              </a:endParaRPr>
            </a:p>
          </p:txBody>
        </p:sp>
        <p:sp>
          <p:nvSpPr>
            <p:cNvPr id="23571" name="Text Box 10"/>
            <p:cNvSpPr txBox="1">
              <a:spLocks noChangeArrowheads="1"/>
            </p:cNvSpPr>
            <p:nvPr/>
          </p:nvSpPr>
          <p:spPr bwMode="auto">
            <a:xfrm>
              <a:off x="4298950" y="1746250"/>
              <a:ext cx="3698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k</a:t>
              </a:r>
              <a:r>
                <a:rPr lang="en-US" sz="2000" i="1" baseline="-25000">
                  <a:latin typeface="Times New Roman" pitchFamily="18" charset="0"/>
                </a:rPr>
                <a:t>y</a:t>
              </a:r>
            </a:p>
          </p:txBody>
        </p:sp>
        <p:grpSp>
          <p:nvGrpSpPr>
            <p:cNvPr id="23572" name="Group 11"/>
            <p:cNvGrpSpPr>
              <a:grpSpLocks/>
            </p:cNvGrpSpPr>
            <p:nvPr/>
          </p:nvGrpSpPr>
          <p:grpSpPr bwMode="auto">
            <a:xfrm>
              <a:off x="2638425" y="3938588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664" name="Oval 12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" name="Oval 13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" name="Oval 14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7" name="Oval 15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8" name="Oval 16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9" name="Oval 17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0" name="Oval 18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1" name="Oval 19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2" name="Oval 20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3" name="Oval 21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4" name="Oval 22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3" name="Group 23"/>
            <p:cNvGrpSpPr>
              <a:grpSpLocks/>
            </p:cNvGrpSpPr>
            <p:nvPr/>
          </p:nvGrpSpPr>
          <p:grpSpPr bwMode="auto">
            <a:xfrm>
              <a:off x="2638425" y="429895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653" name="Oval 24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4" name="Oval 25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5" name="Oval 26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6" name="Oval 27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7" name="Oval 28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8" name="Oval 29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9" name="Oval 30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0" name="Oval 31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1" name="Oval 32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2" name="Oval 33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3" name="Oval 34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4" name="Group 35"/>
            <p:cNvGrpSpPr>
              <a:grpSpLocks/>
            </p:cNvGrpSpPr>
            <p:nvPr/>
          </p:nvGrpSpPr>
          <p:grpSpPr bwMode="auto">
            <a:xfrm>
              <a:off x="2638425" y="466090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642" name="Oval 36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3" name="Oval 37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" name="Oval 38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" name="Oval 39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6" name="Oval 40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7" name="Oval 41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8" name="Oval 42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9" name="Oval 43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0" name="Oval 44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1" name="Oval 45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2" name="Oval 46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5" name="Group 47"/>
            <p:cNvGrpSpPr>
              <a:grpSpLocks/>
            </p:cNvGrpSpPr>
            <p:nvPr/>
          </p:nvGrpSpPr>
          <p:grpSpPr bwMode="auto">
            <a:xfrm>
              <a:off x="2638425" y="3576638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631" name="Oval 48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2" name="Oval 49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3" name="Oval 50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4" name="Oval 51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5" name="Oval 52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6" name="Oval 53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7" name="Oval 54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8" name="Oval 55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9" name="Oval 56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0" name="Oval 57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1" name="Oval 58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6" name="Group 59"/>
            <p:cNvGrpSpPr>
              <a:grpSpLocks/>
            </p:cNvGrpSpPr>
            <p:nvPr/>
          </p:nvGrpSpPr>
          <p:grpSpPr bwMode="auto">
            <a:xfrm>
              <a:off x="2638425" y="3216275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620" name="Oval 60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1" name="Oval 61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2" name="Oval 62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3" name="Oval 63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4" name="Oval 64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5" name="Oval 65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6" name="Oval 66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7" name="Oval 67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8" name="Oval 68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9" name="Oval 69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0" name="Oval 70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7" name="Group 71"/>
            <p:cNvGrpSpPr>
              <a:grpSpLocks/>
            </p:cNvGrpSpPr>
            <p:nvPr/>
          </p:nvGrpSpPr>
          <p:grpSpPr bwMode="auto">
            <a:xfrm>
              <a:off x="2638425" y="5021263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609" name="Oval 72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0" name="Oval 73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1" name="Oval 74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2" name="Oval 75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3" name="Oval 76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4" name="Oval 77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5" name="Oval 78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6" name="Oval 79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7" name="Oval 80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8" name="Oval 81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9" name="Oval 82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8" name="Group 83"/>
            <p:cNvGrpSpPr>
              <a:grpSpLocks/>
            </p:cNvGrpSpPr>
            <p:nvPr/>
          </p:nvGrpSpPr>
          <p:grpSpPr bwMode="auto">
            <a:xfrm>
              <a:off x="2638425" y="5383213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598" name="Oval 84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9" name="Oval 85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0" name="Oval 86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1" name="Oval 87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2" name="Oval 88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3" name="Oval 89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4" name="Oval 90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5" name="Oval 91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6" name="Oval 92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7" name="Oval 93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8" name="Oval 94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9" name="Group 95"/>
            <p:cNvGrpSpPr>
              <a:grpSpLocks/>
            </p:cNvGrpSpPr>
            <p:nvPr/>
          </p:nvGrpSpPr>
          <p:grpSpPr bwMode="auto">
            <a:xfrm>
              <a:off x="2638425" y="2855913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587" name="Oval 96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8" name="Oval 97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9" name="Oval 98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0" name="Oval 99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1" name="Oval 100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Oval 101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Oval 102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4" name="Oval 103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Oval 104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Oval 105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7" name="Oval 106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3554" name="Object 107"/>
            <p:cNvGraphicFramePr>
              <a:graphicFrameLocks noChangeAspect="1"/>
            </p:cNvGraphicFramePr>
            <p:nvPr/>
          </p:nvGraphicFramePr>
          <p:xfrm>
            <a:off x="5781675" y="2433638"/>
            <a:ext cx="784225" cy="385763"/>
          </p:xfrm>
          <a:graphic>
            <a:graphicData uri="http://schemas.openxmlformats.org/presentationml/2006/ole">
              <p:oleObj spid="_x0000_s23554" name="Equation" r:id="rId4" imgW="571320" imgH="279360" progId="Equation.DSMT4">
                <p:embed/>
              </p:oleObj>
            </a:graphicData>
          </a:graphic>
        </p:graphicFrame>
        <p:graphicFrame>
          <p:nvGraphicFramePr>
            <p:cNvPr id="23555" name="Object 110"/>
            <p:cNvGraphicFramePr>
              <a:graphicFrameLocks noChangeAspect="1"/>
            </p:cNvGraphicFramePr>
            <p:nvPr/>
          </p:nvGraphicFramePr>
          <p:xfrm>
            <a:off x="6345238" y="5697538"/>
            <a:ext cx="736600" cy="331788"/>
          </p:xfrm>
          <a:graphic>
            <a:graphicData uri="http://schemas.openxmlformats.org/presentationml/2006/ole">
              <p:oleObj spid="_x0000_s23555" name="Equation" r:id="rId5" imgW="393480" imgH="177480" progId="Equation.DSMT4">
                <p:embed/>
              </p:oleObj>
            </a:graphicData>
          </a:graphic>
        </p:graphicFrame>
        <p:sp>
          <p:nvSpPr>
            <p:cNvPr id="23580" name="Line 111"/>
            <p:cNvSpPr>
              <a:spLocks noChangeShapeType="1"/>
            </p:cNvSpPr>
            <p:nvPr/>
          </p:nvSpPr>
          <p:spPr bwMode="auto">
            <a:xfrm>
              <a:off x="6461125" y="5580063"/>
              <a:ext cx="444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112"/>
            <p:cNvSpPr>
              <a:spLocks noChangeShapeType="1"/>
            </p:cNvSpPr>
            <p:nvPr/>
          </p:nvSpPr>
          <p:spPr bwMode="auto">
            <a:xfrm>
              <a:off x="7108825" y="5059363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556" name="Object 113"/>
            <p:cNvGraphicFramePr>
              <a:graphicFrameLocks noChangeAspect="1"/>
            </p:cNvGraphicFramePr>
            <p:nvPr/>
          </p:nvGraphicFramePr>
          <p:xfrm>
            <a:off x="7235825" y="5100638"/>
            <a:ext cx="735013" cy="331788"/>
          </p:xfrm>
          <a:graphic>
            <a:graphicData uri="http://schemas.openxmlformats.org/presentationml/2006/ole">
              <p:oleObj spid="_x0000_s23556" name="Equation" r:id="rId6" imgW="393480" imgH="177480" progId="Equation.DSMT4">
                <p:embed/>
              </p:oleObj>
            </a:graphicData>
          </a:graphic>
        </p:graphicFrame>
        <p:graphicFrame>
          <p:nvGraphicFramePr>
            <p:cNvPr id="23557" name="Object 117"/>
            <p:cNvGraphicFramePr>
              <a:graphicFrameLocks noChangeAspect="1"/>
            </p:cNvGraphicFramePr>
            <p:nvPr/>
          </p:nvGraphicFramePr>
          <p:xfrm>
            <a:off x="5008563" y="6248400"/>
            <a:ext cx="801688" cy="385763"/>
          </p:xfrm>
          <a:graphic>
            <a:graphicData uri="http://schemas.openxmlformats.org/presentationml/2006/ole">
              <p:oleObj spid="_x0000_s23557" name="Equation" r:id="rId7" imgW="583920" imgH="279360" progId="Equation.DSMT4">
                <p:embed/>
              </p:oleObj>
            </a:graphicData>
          </a:graphic>
        </p:graphicFrame>
        <p:sp>
          <p:nvSpPr>
            <p:cNvPr id="23582" name="Line 118"/>
            <p:cNvSpPr>
              <a:spLocks noChangeShapeType="1"/>
            </p:cNvSpPr>
            <p:nvPr/>
          </p:nvSpPr>
          <p:spPr bwMode="auto">
            <a:xfrm flipH="1" flipV="1">
              <a:off x="4822825" y="4094163"/>
              <a:ext cx="46990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122"/>
            <p:cNvSpPr>
              <a:spLocks noChangeShapeType="1"/>
            </p:cNvSpPr>
            <p:nvPr/>
          </p:nvSpPr>
          <p:spPr bwMode="auto">
            <a:xfrm>
              <a:off x="3235325" y="2303463"/>
              <a:ext cx="64770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124"/>
            <p:cNvSpPr>
              <a:spLocks noChangeShapeType="1"/>
            </p:cNvSpPr>
            <p:nvPr/>
          </p:nvSpPr>
          <p:spPr bwMode="auto">
            <a:xfrm flipV="1">
              <a:off x="4416425" y="3586163"/>
              <a:ext cx="228600" cy="40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558" name="Object 125"/>
            <p:cNvGraphicFramePr>
              <a:graphicFrameLocks noChangeAspect="1"/>
            </p:cNvGraphicFramePr>
            <p:nvPr/>
          </p:nvGraphicFramePr>
          <p:xfrm>
            <a:off x="4678363" y="3263900"/>
            <a:ext cx="419100" cy="333375"/>
          </p:xfrm>
          <a:graphic>
            <a:graphicData uri="http://schemas.openxmlformats.org/presentationml/2006/ole">
              <p:oleObj spid="_x0000_s23558" name="Equation" r:id="rId8" imgW="304560" imgH="241200" progId="Equation.DSMT4">
                <p:embed/>
              </p:oleObj>
            </a:graphicData>
          </a:graphic>
        </p:graphicFrame>
        <p:sp>
          <p:nvSpPr>
            <p:cNvPr id="23585" name="Text Box 127"/>
            <p:cNvSpPr txBox="1">
              <a:spLocks noChangeArrowheads="1"/>
            </p:cNvSpPr>
            <p:nvPr/>
          </p:nvSpPr>
          <p:spPr bwMode="auto">
            <a:xfrm>
              <a:off x="5873750" y="6264275"/>
              <a:ext cx="16700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(E-plane scan)</a:t>
              </a:r>
            </a:p>
          </p:txBody>
        </p:sp>
        <p:sp>
          <p:nvSpPr>
            <p:cNvPr id="23586" name="Text Box 129"/>
            <p:cNvSpPr txBox="1">
              <a:spLocks noChangeArrowheads="1"/>
            </p:cNvSpPr>
            <p:nvPr/>
          </p:nvSpPr>
          <p:spPr bwMode="auto">
            <a:xfrm>
              <a:off x="1047750" y="1895475"/>
              <a:ext cx="28584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Scan </a:t>
              </a:r>
              <a:r>
                <a:rPr lang="en-US" dirty="0" smtClean="0"/>
                <a:t>blindness from </a:t>
              </a:r>
              <a:r>
                <a:rPr lang="en-US" dirty="0" smtClean="0">
                  <a:latin typeface="Times New Roman" pitchFamily="18" charset="0"/>
                </a:rPr>
                <a:t>(-2,0</a:t>
              </a:r>
              <a:r>
                <a:rPr lang="en-US" dirty="0"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123" name="Slide Number Placeholder 1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/>
        </p:nvGraphicFramePr>
        <p:xfrm>
          <a:off x="423863" y="2640013"/>
          <a:ext cx="8318500" cy="1065212"/>
        </p:xfrm>
        <a:graphic>
          <a:graphicData uri="http://schemas.openxmlformats.org/presentationml/2006/ole">
            <p:oleObj spid="_x0000_s24578" name="Equation" r:id="rId4" imgW="3873240" imgH="495000" progId="Equation.DSMT4">
              <p:embed/>
            </p:oleObj>
          </a:graphicData>
        </a:graphic>
      </p:graphicFrame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1862138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Scan Blindness (cont.)</a:t>
            </a:r>
          </a:p>
        </p:txBody>
      </p:sp>
      <p:graphicFrame>
        <p:nvGraphicFramePr>
          <p:cNvPr id="24579" name="Object 14"/>
          <p:cNvGraphicFramePr>
            <a:graphicFrameLocks noChangeAspect="1"/>
          </p:cNvGraphicFramePr>
          <p:nvPr/>
        </p:nvGraphicFramePr>
        <p:xfrm>
          <a:off x="2341563" y="1782763"/>
          <a:ext cx="3898900" cy="517525"/>
        </p:xfrm>
        <a:graphic>
          <a:graphicData uri="http://schemas.openxmlformats.org/presentationml/2006/ole">
            <p:oleObj spid="_x0000_s24579" name="Equation" r:id="rId5" imgW="1815840" imgH="241200" progId="Equation.DSMT4">
              <p:embed/>
            </p:oleObj>
          </a:graphicData>
        </a:graphic>
      </p:graphicFrame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809625" y="1204913"/>
            <a:ext cx="342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scan blindness condition is:</a:t>
            </a:r>
          </a:p>
        </p:txBody>
      </p:sp>
      <p:graphicFrame>
        <p:nvGraphicFramePr>
          <p:cNvPr id="24580" name="Object 16"/>
          <p:cNvGraphicFramePr>
            <a:graphicFrameLocks noChangeAspect="1"/>
          </p:cNvGraphicFramePr>
          <p:nvPr/>
        </p:nvGraphicFramePr>
        <p:xfrm>
          <a:off x="4268788" y="4360863"/>
          <a:ext cx="2865437" cy="519112"/>
        </p:xfrm>
        <a:graphic>
          <a:graphicData uri="http://schemas.openxmlformats.org/presentationml/2006/ole">
            <p:oleObj spid="_x0000_s24580" name="Equation" r:id="rId6" imgW="1333440" imgH="241200" progId="Equation.DSMT4">
              <p:embed/>
            </p:oleObj>
          </a:graphicData>
        </a:graphic>
      </p:graphicFrame>
      <p:sp>
        <p:nvSpPr>
          <p:cNvPr id="24587" name="Line 17"/>
          <p:cNvSpPr>
            <a:spLocks noChangeShapeType="1"/>
          </p:cNvSpPr>
          <p:nvPr/>
        </p:nvSpPr>
        <p:spPr bwMode="auto">
          <a:xfrm flipV="1">
            <a:off x="5638800" y="3657600"/>
            <a:ext cx="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Text Box 18"/>
          <p:cNvSpPr txBox="1">
            <a:spLocks noChangeArrowheads="1"/>
          </p:cNvSpPr>
          <p:nvPr/>
        </p:nvSpPr>
        <p:spPr bwMode="auto">
          <a:xfrm>
            <a:off x="1533525" y="5421313"/>
            <a:ext cx="635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field produced by an </a:t>
            </a:r>
            <a:r>
              <a:rPr lang="en-US" i="1" dirty="0">
                <a:solidFill>
                  <a:srgbClr val="0000FF"/>
                </a:solidFill>
              </a:rPr>
              <a:t>impressed</a:t>
            </a:r>
            <a:r>
              <a:rPr lang="en-US" dirty="0">
                <a:solidFill>
                  <a:srgbClr val="0000FF"/>
                </a:solidFill>
              </a:rPr>
              <a:t> set of infinite periodic phased surface-current sources will be </a:t>
            </a:r>
            <a:r>
              <a:rPr lang="en-US" dirty="0">
                <a:solidFill>
                  <a:srgbClr val="FF0000"/>
                </a:solidFill>
              </a:rPr>
              <a:t>infinite</a:t>
            </a:r>
            <a:r>
              <a:rPr lang="en-US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18716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Scan Blindness (cont.)</a:t>
            </a:r>
          </a:p>
        </p:txBody>
      </p:sp>
      <p:sp>
        <p:nvSpPr>
          <p:cNvPr id="25612" name="Text Box 8"/>
          <p:cNvSpPr txBox="1">
            <a:spLocks noChangeArrowheads="1"/>
          </p:cNvSpPr>
          <p:nvPr/>
        </p:nvSpPr>
        <p:spPr bwMode="auto">
          <a:xfrm>
            <a:off x="400050" y="865188"/>
            <a:ext cx="815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Physical interpretation: All of the surface-wave fields excited from the patches add up in phase in the direction of the </a:t>
            </a:r>
            <a:r>
              <a:rPr lang="en-US" dirty="0" smtClean="0">
                <a:solidFill>
                  <a:srgbClr val="0000FF"/>
                </a:solidFill>
              </a:rPr>
              <a:t>transverse phasing vector: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5602" name="Object 47"/>
          <p:cNvGraphicFramePr>
            <a:graphicFrameLocks noChangeAspect="1"/>
          </p:cNvGraphicFramePr>
          <p:nvPr/>
        </p:nvGraphicFramePr>
        <p:xfrm>
          <a:off x="2165309" y="1673225"/>
          <a:ext cx="2006600" cy="458788"/>
        </p:xfrm>
        <a:graphic>
          <a:graphicData uri="http://schemas.openxmlformats.org/presentationml/2006/ole">
            <p:oleObj spid="_x0000_s25602" name="Equation" r:id="rId4" imgW="1054080" imgH="241200" progId="Equation.DSMT4">
              <p:embed/>
            </p:oleObj>
          </a:graphicData>
        </a:graphic>
      </p:graphicFrame>
      <p:graphicFrame>
        <p:nvGraphicFramePr>
          <p:cNvPr id="25603" name="Object 48"/>
          <p:cNvGraphicFramePr>
            <a:graphicFrameLocks noChangeAspect="1"/>
          </p:cNvGraphicFramePr>
          <p:nvPr/>
        </p:nvGraphicFramePr>
        <p:xfrm>
          <a:off x="617538" y="3405188"/>
          <a:ext cx="4421187" cy="2946400"/>
        </p:xfrm>
        <a:graphic>
          <a:graphicData uri="http://schemas.openxmlformats.org/presentationml/2006/ole">
            <p:oleObj spid="_x0000_s25603" name="Equation" r:id="rId5" imgW="2323800" imgH="1549080" progId="Equation.DSMT4">
              <p:embed/>
            </p:oleObj>
          </a:graphicData>
        </a:graphic>
      </p:graphicFrame>
      <p:sp>
        <p:nvSpPr>
          <p:cNvPr id="25613" name="Text Box 49"/>
          <p:cNvSpPr txBox="1">
            <a:spLocks noChangeArrowheads="1"/>
          </p:cNvSpPr>
          <p:nvPr/>
        </p:nvSpPr>
        <p:spPr bwMode="auto">
          <a:xfrm>
            <a:off x="504825" y="241141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Proof:</a:t>
            </a:r>
          </a:p>
        </p:txBody>
      </p:sp>
      <p:sp>
        <p:nvSpPr>
          <p:cNvPr id="25614" name="Text Box 50"/>
          <p:cNvSpPr txBox="1">
            <a:spLocks noChangeArrowheads="1"/>
          </p:cNvSpPr>
          <p:nvPr/>
        </p:nvSpPr>
        <p:spPr bwMode="auto">
          <a:xfrm>
            <a:off x="695325" y="2932113"/>
            <a:ext cx="422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Start with the </a:t>
            </a:r>
            <a:r>
              <a:rPr lang="en-US" i="1" dirty="0"/>
              <a:t>surface-wave array factor</a:t>
            </a:r>
            <a:r>
              <a:rPr lang="en-US" dirty="0"/>
              <a:t>:</a:t>
            </a:r>
          </a:p>
        </p:txBody>
      </p:sp>
      <p:sp>
        <p:nvSpPr>
          <p:cNvPr id="25615" name="Text Box 100"/>
          <p:cNvSpPr txBox="1">
            <a:spLocks noChangeArrowheads="1"/>
          </p:cNvSpPr>
          <p:nvPr/>
        </p:nvSpPr>
        <p:spPr bwMode="auto">
          <a:xfrm>
            <a:off x="6296025" y="598011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rgbClr val="0000FF"/>
                </a:solidFill>
              </a:rPr>
              <a:t> elements</a:t>
            </a:r>
          </a:p>
        </p:txBody>
      </p:sp>
      <p:grpSp>
        <p:nvGrpSpPr>
          <p:cNvPr id="25617" name="Group 102"/>
          <p:cNvGrpSpPr>
            <a:grpSpLocks/>
          </p:cNvGrpSpPr>
          <p:nvPr/>
        </p:nvGrpSpPr>
        <p:grpSpPr bwMode="auto">
          <a:xfrm>
            <a:off x="5842000" y="2197100"/>
            <a:ext cx="2743200" cy="3619500"/>
            <a:chOff x="3856" y="624"/>
            <a:chExt cx="1728" cy="2280"/>
          </a:xfrm>
        </p:grpSpPr>
        <p:grpSp>
          <p:nvGrpSpPr>
            <p:cNvPr id="25618" name="Group 103"/>
            <p:cNvGrpSpPr>
              <a:grpSpLocks/>
            </p:cNvGrpSpPr>
            <p:nvPr/>
          </p:nvGrpSpPr>
          <p:grpSpPr bwMode="auto">
            <a:xfrm>
              <a:off x="3856" y="624"/>
              <a:ext cx="1682" cy="2280"/>
              <a:chOff x="3328" y="1496"/>
              <a:chExt cx="1682" cy="2280"/>
            </a:xfrm>
          </p:grpSpPr>
          <p:sp>
            <p:nvSpPr>
              <p:cNvPr id="25622" name="Rectangle 104"/>
              <p:cNvSpPr>
                <a:spLocks noChangeArrowheads="1"/>
              </p:cNvSpPr>
              <p:nvPr/>
            </p:nvSpPr>
            <p:spPr bwMode="auto">
              <a:xfrm rot="-5400000">
                <a:off x="3899" y="3282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Rectangle 105"/>
              <p:cNvSpPr>
                <a:spLocks noChangeArrowheads="1"/>
              </p:cNvSpPr>
              <p:nvPr/>
            </p:nvSpPr>
            <p:spPr bwMode="auto">
              <a:xfrm rot="-5400000">
                <a:off x="3900" y="2664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4" name="Rectangle 106"/>
              <p:cNvSpPr>
                <a:spLocks noChangeArrowheads="1"/>
              </p:cNvSpPr>
              <p:nvPr/>
            </p:nvSpPr>
            <p:spPr bwMode="auto">
              <a:xfrm rot="-5400000">
                <a:off x="3900" y="2046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Rectangle 107"/>
              <p:cNvSpPr>
                <a:spLocks noChangeArrowheads="1"/>
              </p:cNvSpPr>
              <p:nvPr/>
            </p:nvSpPr>
            <p:spPr bwMode="auto">
              <a:xfrm rot="-5400000">
                <a:off x="4304" y="3282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6" name="Rectangle 108"/>
              <p:cNvSpPr>
                <a:spLocks noChangeArrowheads="1"/>
              </p:cNvSpPr>
              <p:nvPr/>
            </p:nvSpPr>
            <p:spPr bwMode="auto">
              <a:xfrm rot="-5400000">
                <a:off x="4304" y="2664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Rectangle 109"/>
              <p:cNvSpPr>
                <a:spLocks noChangeArrowheads="1"/>
              </p:cNvSpPr>
              <p:nvPr/>
            </p:nvSpPr>
            <p:spPr bwMode="auto">
              <a:xfrm rot="-5400000">
                <a:off x="4304" y="2046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8" name="Rectangle 110"/>
              <p:cNvSpPr>
                <a:spLocks noChangeArrowheads="1"/>
              </p:cNvSpPr>
              <p:nvPr/>
            </p:nvSpPr>
            <p:spPr bwMode="auto">
              <a:xfrm rot="-5400000">
                <a:off x="3496" y="3282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9" name="Rectangle 111"/>
              <p:cNvSpPr>
                <a:spLocks noChangeArrowheads="1"/>
              </p:cNvSpPr>
              <p:nvPr/>
            </p:nvSpPr>
            <p:spPr bwMode="auto">
              <a:xfrm rot="-5400000">
                <a:off x="3496" y="2664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0" name="Rectangle 112"/>
              <p:cNvSpPr>
                <a:spLocks noChangeArrowheads="1"/>
              </p:cNvSpPr>
              <p:nvPr/>
            </p:nvSpPr>
            <p:spPr bwMode="auto">
              <a:xfrm rot="-5400000">
                <a:off x="3496" y="2046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1" name="Line 113"/>
              <p:cNvSpPr>
                <a:spLocks noChangeShapeType="1"/>
              </p:cNvSpPr>
              <p:nvPr/>
            </p:nvSpPr>
            <p:spPr bwMode="auto">
              <a:xfrm>
                <a:off x="3328" y="2720"/>
                <a:ext cx="1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2" name="Line 114"/>
              <p:cNvSpPr>
                <a:spLocks noChangeShapeType="1"/>
              </p:cNvSpPr>
              <p:nvPr/>
            </p:nvSpPr>
            <p:spPr bwMode="auto">
              <a:xfrm>
                <a:off x="4040" y="1800"/>
                <a:ext cx="7" cy="19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3" name="Text Box 115"/>
              <p:cNvSpPr txBox="1">
                <a:spLocks noChangeArrowheads="1"/>
              </p:cNvSpPr>
              <p:nvPr/>
            </p:nvSpPr>
            <p:spPr bwMode="auto">
              <a:xfrm>
                <a:off x="4830" y="2600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25634" name="Text Box 116"/>
              <p:cNvSpPr txBox="1">
                <a:spLocks noChangeArrowheads="1"/>
              </p:cNvSpPr>
              <p:nvPr/>
            </p:nvSpPr>
            <p:spPr bwMode="auto">
              <a:xfrm>
                <a:off x="3958" y="1496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>
                    <a:latin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25619" name="Line 117"/>
            <p:cNvSpPr>
              <a:spLocks noChangeShapeType="1"/>
            </p:cNvSpPr>
            <p:nvPr/>
          </p:nvSpPr>
          <p:spPr bwMode="auto">
            <a:xfrm flipV="1">
              <a:off x="4568" y="1264"/>
              <a:ext cx="768" cy="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Oval 118"/>
            <p:cNvSpPr>
              <a:spLocks noChangeArrowheads="1"/>
            </p:cNvSpPr>
            <p:nvPr/>
          </p:nvSpPr>
          <p:spPr bwMode="auto">
            <a:xfrm>
              <a:off x="5328" y="1224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5605" name="Object 119"/>
            <p:cNvGraphicFramePr>
              <a:graphicFrameLocks noChangeAspect="1"/>
            </p:cNvGraphicFramePr>
            <p:nvPr/>
          </p:nvGraphicFramePr>
          <p:xfrm>
            <a:off x="4652" y="1427"/>
            <a:ext cx="152" cy="243"/>
          </p:xfrm>
          <a:graphic>
            <a:graphicData uri="http://schemas.openxmlformats.org/presentationml/2006/ole">
              <p:oleObj spid="_x0000_s25605" name="Equation" r:id="rId6" imgW="126720" imgH="203040" progId="Equation.DSMT4">
                <p:embed/>
              </p:oleObj>
            </a:graphicData>
          </a:graphic>
        </p:graphicFrame>
        <p:graphicFrame>
          <p:nvGraphicFramePr>
            <p:cNvPr id="25606" name="Object 120"/>
            <p:cNvGraphicFramePr>
              <a:graphicFrameLocks noChangeAspect="1"/>
            </p:cNvGraphicFramePr>
            <p:nvPr/>
          </p:nvGraphicFramePr>
          <p:xfrm>
            <a:off x="5432" y="1038"/>
            <a:ext cx="152" cy="197"/>
          </p:xfrm>
          <a:graphic>
            <a:graphicData uri="http://schemas.openxmlformats.org/presentationml/2006/ole">
              <p:oleObj spid="_x0000_s25606" name="Equation" r:id="rId7" imgW="126720" imgH="164880" progId="Equation.DSMT4">
                <p:embed/>
              </p:oleObj>
            </a:graphicData>
          </a:graphic>
        </p:graphicFrame>
        <p:sp>
          <p:nvSpPr>
            <p:cNvPr id="25621" name="Freeform 121"/>
            <p:cNvSpPr>
              <a:spLocks/>
            </p:cNvSpPr>
            <p:nvPr/>
          </p:nvSpPr>
          <p:spPr bwMode="auto">
            <a:xfrm>
              <a:off x="4726" y="1727"/>
              <a:ext cx="28" cy="115"/>
            </a:xfrm>
            <a:custGeom>
              <a:avLst/>
              <a:gdLst>
                <a:gd name="T0" fmla="*/ 0 w 28"/>
                <a:gd name="T1" fmla="*/ 0 h 115"/>
                <a:gd name="T2" fmla="*/ 24 w 28"/>
                <a:gd name="T3" fmla="*/ 55 h 115"/>
                <a:gd name="T4" fmla="*/ 27 w 28"/>
                <a:gd name="T5" fmla="*/ 115 h 115"/>
                <a:gd name="T6" fmla="*/ 0 60000 65536"/>
                <a:gd name="T7" fmla="*/ 0 60000 65536"/>
                <a:gd name="T8" fmla="*/ 0 60000 65536"/>
                <a:gd name="T9" fmla="*/ 0 w 28"/>
                <a:gd name="T10" fmla="*/ 0 h 115"/>
                <a:gd name="T11" fmla="*/ 28 w 28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115">
                  <a:moveTo>
                    <a:pt x="0" y="0"/>
                  </a:moveTo>
                  <a:cubicBezTo>
                    <a:pt x="4" y="9"/>
                    <a:pt x="20" y="36"/>
                    <a:pt x="24" y="55"/>
                  </a:cubicBezTo>
                  <a:cubicBezTo>
                    <a:pt x="28" y="74"/>
                    <a:pt x="27" y="103"/>
                    <a:pt x="27" y="1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604" name="Object 122"/>
          <p:cNvGraphicFramePr>
            <a:graphicFrameLocks noChangeAspect="1"/>
          </p:cNvGraphicFramePr>
          <p:nvPr/>
        </p:nvGraphicFramePr>
        <p:xfrm>
          <a:off x="5293426" y="1525772"/>
          <a:ext cx="1458913" cy="844550"/>
        </p:xfrm>
        <a:graphic>
          <a:graphicData uri="http://schemas.openxmlformats.org/presentationml/2006/ole">
            <p:oleObj spid="_x0000_s25604" name="Equation" r:id="rId8" imgW="876240" imgH="507960" progId="Equation.DSMT4">
              <p:embed/>
            </p:oleObj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29</a:t>
            </a:fld>
            <a:endParaRPr lang="en-US" dirty="0"/>
          </a:p>
        </p:txBody>
      </p:sp>
      <p:graphicFrame>
        <p:nvGraphicFramePr>
          <p:cNvPr id="2" name="Object 48"/>
          <p:cNvGraphicFramePr>
            <a:graphicFrameLocks noChangeAspect="1"/>
          </p:cNvGraphicFramePr>
          <p:nvPr/>
        </p:nvGraphicFramePr>
        <p:xfrm>
          <a:off x="8061325" y="5200649"/>
          <a:ext cx="816561" cy="684213"/>
        </p:xfrm>
        <a:graphic>
          <a:graphicData uri="http://schemas.openxmlformats.org/presentationml/2006/ole">
            <p:oleObj spid="_x0000_s25607" name="Equation" r:id="rId9" imgW="545760" imgH="457200" progId="Equation.DSMT4">
              <p:embed/>
            </p:oleObj>
          </a:graphicData>
        </a:graphic>
      </p:graphicFrame>
      <p:sp>
        <p:nvSpPr>
          <p:cNvPr id="37" name="Right Arrow 36"/>
          <p:cNvSpPr/>
          <p:nvPr/>
        </p:nvSpPr>
        <p:spPr>
          <a:xfrm>
            <a:off x="4524498" y="1805049"/>
            <a:ext cx="403761" cy="237507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6413" y="0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Geometry</a:t>
            </a: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037" name="Group 77"/>
          <p:cNvGrpSpPr>
            <a:grpSpLocks/>
          </p:cNvGrpSpPr>
          <p:nvPr/>
        </p:nvGrpSpPr>
        <p:grpSpPr bwMode="auto">
          <a:xfrm>
            <a:off x="431800" y="1306513"/>
            <a:ext cx="8321675" cy="5183187"/>
            <a:chOff x="272" y="823"/>
            <a:chExt cx="5242" cy="3265"/>
          </a:xfrm>
        </p:grpSpPr>
        <p:sp>
          <p:nvSpPr>
            <p:cNvPr id="1039" name="Text Box 7"/>
            <p:cNvSpPr txBox="1">
              <a:spLocks noChangeArrowheads="1"/>
            </p:cNvSpPr>
            <p:nvPr/>
          </p:nvSpPr>
          <p:spPr bwMode="auto">
            <a:xfrm>
              <a:off x="3750" y="823"/>
              <a:ext cx="17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Incident plane wave</a:t>
              </a:r>
            </a:p>
          </p:txBody>
        </p:sp>
        <p:sp>
          <p:nvSpPr>
            <p:cNvPr id="1040" name="Text Box 8"/>
            <p:cNvSpPr txBox="1">
              <a:spLocks noChangeArrowheads="1"/>
            </p:cNvSpPr>
            <p:nvPr/>
          </p:nvSpPr>
          <p:spPr bwMode="auto">
            <a:xfrm>
              <a:off x="846" y="855"/>
              <a:ext cx="17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Reflected plane wave</a:t>
              </a:r>
            </a:p>
          </p:txBody>
        </p:sp>
        <p:grpSp>
          <p:nvGrpSpPr>
            <p:cNvPr id="1041" name="Group 9"/>
            <p:cNvGrpSpPr>
              <a:grpSpLocks/>
            </p:cNvGrpSpPr>
            <p:nvPr/>
          </p:nvGrpSpPr>
          <p:grpSpPr bwMode="auto">
            <a:xfrm>
              <a:off x="1752" y="3504"/>
              <a:ext cx="704" cy="584"/>
              <a:chOff x="4008" y="1200"/>
              <a:chExt cx="704" cy="584"/>
            </a:xfrm>
          </p:grpSpPr>
          <p:sp>
            <p:nvSpPr>
              <p:cNvPr id="1094" name="Line 10"/>
              <p:cNvSpPr>
                <a:spLocks noChangeShapeType="1"/>
              </p:cNvSpPr>
              <p:nvPr/>
            </p:nvSpPr>
            <p:spPr bwMode="auto">
              <a:xfrm flipH="1">
                <a:off x="4008" y="1200"/>
                <a:ext cx="704" cy="584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11"/>
              <p:cNvSpPr>
                <a:spLocks noChangeShapeType="1"/>
              </p:cNvSpPr>
              <p:nvPr/>
            </p:nvSpPr>
            <p:spPr bwMode="auto">
              <a:xfrm>
                <a:off x="4248" y="1360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12"/>
              <p:cNvSpPr>
                <a:spLocks noChangeShapeType="1"/>
              </p:cNvSpPr>
              <p:nvPr/>
            </p:nvSpPr>
            <p:spPr bwMode="auto">
              <a:xfrm>
                <a:off x="4312" y="1312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" name="Line 13"/>
              <p:cNvSpPr>
                <a:spLocks noChangeShapeType="1"/>
              </p:cNvSpPr>
              <p:nvPr/>
            </p:nvSpPr>
            <p:spPr bwMode="auto">
              <a:xfrm>
                <a:off x="4184" y="1408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2" name="Text Box 14"/>
            <p:cNvSpPr txBox="1">
              <a:spLocks noChangeArrowheads="1"/>
            </p:cNvSpPr>
            <p:nvPr/>
          </p:nvSpPr>
          <p:spPr bwMode="auto">
            <a:xfrm>
              <a:off x="4598" y="2734"/>
              <a:ext cx="7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Metal patch</a:t>
              </a:r>
            </a:p>
          </p:txBody>
        </p:sp>
        <p:sp>
          <p:nvSpPr>
            <p:cNvPr id="1043" name="Text Box 15"/>
            <p:cNvSpPr txBox="1">
              <a:spLocks noChangeArrowheads="1"/>
            </p:cNvSpPr>
            <p:nvPr/>
          </p:nvSpPr>
          <p:spPr bwMode="auto">
            <a:xfrm>
              <a:off x="2542" y="3807"/>
              <a:ext cx="16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Transmitted plane wave</a:t>
              </a:r>
            </a:p>
          </p:txBody>
        </p:sp>
        <p:sp>
          <p:nvSpPr>
            <p:cNvPr id="1044" name="Text Box 16"/>
            <p:cNvSpPr txBox="1">
              <a:spLocks noChangeArrowheads="1"/>
            </p:cNvSpPr>
            <p:nvPr/>
          </p:nvSpPr>
          <p:spPr bwMode="auto">
            <a:xfrm>
              <a:off x="3566" y="3374"/>
              <a:ext cx="9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Dielectric layer</a:t>
              </a:r>
            </a:p>
          </p:txBody>
        </p:sp>
        <p:sp>
          <p:nvSpPr>
            <p:cNvPr id="1045" name="AutoShape 18"/>
            <p:cNvSpPr>
              <a:spLocks noChangeArrowheads="1"/>
            </p:cNvSpPr>
            <p:nvPr/>
          </p:nvSpPr>
          <p:spPr bwMode="auto">
            <a:xfrm>
              <a:off x="280" y="1656"/>
              <a:ext cx="5176" cy="1696"/>
            </a:xfrm>
            <a:prstGeom prst="cube">
              <a:avLst>
                <a:gd name="adj" fmla="val 87676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46" name="AutoShape 19"/>
            <p:cNvSpPr>
              <a:spLocks noChangeArrowheads="1"/>
            </p:cNvSpPr>
            <p:nvPr/>
          </p:nvSpPr>
          <p:spPr bwMode="auto">
            <a:xfrm>
              <a:off x="272" y="1648"/>
              <a:ext cx="5184" cy="1496"/>
            </a:xfrm>
            <a:prstGeom prst="parallelogram">
              <a:avLst>
                <a:gd name="adj" fmla="val 99802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Text Box 20"/>
            <p:cNvSpPr txBox="1">
              <a:spLocks noChangeArrowheads="1"/>
            </p:cNvSpPr>
            <p:nvPr/>
          </p:nvSpPr>
          <p:spPr bwMode="auto">
            <a:xfrm>
              <a:off x="2046" y="3105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48" name="Text Box 21"/>
            <p:cNvSpPr txBox="1">
              <a:spLocks noChangeArrowheads="1"/>
            </p:cNvSpPr>
            <p:nvPr/>
          </p:nvSpPr>
          <p:spPr bwMode="auto">
            <a:xfrm>
              <a:off x="4190" y="2081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49" name="Text Box 22"/>
            <p:cNvSpPr txBox="1">
              <a:spLocks noChangeArrowheads="1"/>
            </p:cNvSpPr>
            <p:nvPr/>
          </p:nvSpPr>
          <p:spPr bwMode="auto">
            <a:xfrm>
              <a:off x="3014" y="1137"/>
              <a:ext cx="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050" name="Line 23"/>
            <p:cNvSpPr>
              <a:spLocks noChangeShapeType="1"/>
            </p:cNvSpPr>
            <p:nvPr/>
          </p:nvSpPr>
          <p:spPr bwMode="auto">
            <a:xfrm>
              <a:off x="2336" y="3032"/>
              <a:ext cx="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Text Box 24"/>
            <p:cNvSpPr txBox="1">
              <a:spLocks noChangeArrowheads="1"/>
            </p:cNvSpPr>
            <p:nvPr/>
          </p:nvSpPr>
          <p:spPr bwMode="auto">
            <a:xfrm>
              <a:off x="3590" y="264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52" name="Line 25"/>
            <p:cNvSpPr>
              <a:spLocks noChangeShapeType="1"/>
            </p:cNvSpPr>
            <p:nvPr/>
          </p:nvSpPr>
          <p:spPr bwMode="auto">
            <a:xfrm flipH="1">
              <a:off x="3344" y="2548"/>
              <a:ext cx="352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Text Box 26"/>
            <p:cNvSpPr txBox="1">
              <a:spLocks noChangeArrowheads="1"/>
            </p:cNvSpPr>
            <p:nvPr/>
          </p:nvSpPr>
          <p:spPr bwMode="auto">
            <a:xfrm>
              <a:off x="742" y="27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L</a:t>
              </a:r>
            </a:p>
          </p:txBody>
        </p:sp>
        <p:grpSp>
          <p:nvGrpSpPr>
            <p:cNvPr id="1054" name="Group 27"/>
            <p:cNvGrpSpPr>
              <a:grpSpLocks/>
            </p:cNvGrpSpPr>
            <p:nvPr/>
          </p:nvGrpSpPr>
          <p:grpSpPr bwMode="auto">
            <a:xfrm>
              <a:off x="3784" y="1784"/>
              <a:ext cx="1320" cy="1200"/>
              <a:chOff x="3832" y="2088"/>
              <a:chExt cx="1320" cy="1200"/>
            </a:xfrm>
          </p:grpSpPr>
          <p:sp>
            <p:nvSpPr>
              <p:cNvPr id="1090" name="AutoShape 28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AutoShape 29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AutoShape 30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AutoShape 31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5" name="Group 32"/>
            <p:cNvGrpSpPr>
              <a:grpSpLocks/>
            </p:cNvGrpSpPr>
            <p:nvPr/>
          </p:nvGrpSpPr>
          <p:grpSpPr bwMode="auto">
            <a:xfrm>
              <a:off x="3032" y="1760"/>
              <a:ext cx="1320" cy="1200"/>
              <a:chOff x="3832" y="2088"/>
              <a:chExt cx="1320" cy="1200"/>
            </a:xfrm>
          </p:grpSpPr>
          <p:sp>
            <p:nvSpPr>
              <p:cNvPr id="1086" name="AutoShape 33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AutoShape 34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AutoShape 35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AutoShape 36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6" name="Group 37"/>
            <p:cNvGrpSpPr>
              <a:grpSpLocks/>
            </p:cNvGrpSpPr>
            <p:nvPr/>
          </p:nvGrpSpPr>
          <p:grpSpPr bwMode="auto">
            <a:xfrm>
              <a:off x="2264" y="1784"/>
              <a:ext cx="1320" cy="1200"/>
              <a:chOff x="3832" y="2088"/>
              <a:chExt cx="1320" cy="1200"/>
            </a:xfrm>
          </p:grpSpPr>
          <p:sp>
            <p:nvSpPr>
              <p:cNvPr id="1082" name="AutoShape 38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AutoShape 39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AutoShape 40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AutoShape 41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" name="Group 42"/>
            <p:cNvGrpSpPr>
              <a:grpSpLocks/>
            </p:cNvGrpSpPr>
            <p:nvPr/>
          </p:nvGrpSpPr>
          <p:grpSpPr bwMode="auto">
            <a:xfrm>
              <a:off x="1520" y="1792"/>
              <a:ext cx="1320" cy="1200"/>
              <a:chOff x="3832" y="2088"/>
              <a:chExt cx="1320" cy="1200"/>
            </a:xfrm>
          </p:grpSpPr>
          <p:sp>
            <p:nvSpPr>
              <p:cNvPr id="1078" name="AutoShape 43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AutoShape 44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AutoShape 45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AutoShape 46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8" name="Group 47"/>
            <p:cNvGrpSpPr>
              <a:grpSpLocks/>
            </p:cNvGrpSpPr>
            <p:nvPr/>
          </p:nvGrpSpPr>
          <p:grpSpPr bwMode="auto">
            <a:xfrm>
              <a:off x="832" y="1784"/>
              <a:ext cx="1320" cy="1200"/>
              <a:chOff x="3832" y="2088"/>
              <a:chExt cx="1320" cy="1200"/>
            </a:xfrm>
          </p:grpSpPr>
          <p:sp>
            <p:nvSpPr>
              <p:cNvPr id="1074" name="AutoShape 48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AutoShape 49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AutoShape 50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AutoShape 51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9" name="Line 52"/>
            <p:cNvSpPr>
              <a:spLocks noChangeShapeType="1"/>
            </p:cNvSpPr>
            <p:nvPr/>
          </p:nvSpPr>
          <p:spPr bwMode="auto">
            <a:xfrm flipV="1">
              <a:off x="3096" y="1408"/>
              <a:ext cx="0" cy="7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53"/>
            <p:cNvSpPr>
              <a:spLocks noChangeShapeType="1"/>
            </p:cNvSpPr>
            <p:nvPr/>
          </p:nvSpPr>
          <p:spPr bwMode="auto">
            <a:xfrm>
              <a:off x="3088" y="2208"/>
              <a:ext cx="10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Line 54"/>
            <p:cNvSpPr>
              <a:spLocks noChangeShapeType="1"/>
            </p:cNvSpPr>
            <p:nvPr/>
          </p:nvSpPr>
          <p:spPr bwMode="auto">
            <a:xfrm flipH="1">
              <a:off x="2214" y="2216"/>
              <a:ext cx="874" cy="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Text Box 55"/>
            <p:cNvSpPr txBox="1">
              <a:spLocks noChangeArrowheads="1"/>
            </p:cNvSpPr>
            <p:nvPr/>
          </p:nvSpPr>
          <p:spPr bwMode="auto">
            <a:xfrm>
              <a:off x="2726" y="279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063" name="Text Box 56"/>
            <p:cNvSpPr txBox="1">
              <a:spLocks noChangeArrowheads="1"/>
            </p:cNvSpPr>
            <p:nvPr/>
          </p:nvSpPr>
          <p:spPr bwMode="auto">
            <a:xfrm>
              <a:off x="756" y="2953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W</a:t>
              </a:r>
            </a:p>
          </p:txBody>
        </p:sp>
        <p:grpSp>
          <p:nvGrpSpPr>
            <p:cNvPr id="1064" name="Group 57"/>
            <p:cNvGrpSpPr>
              <a:grpSpLocks/>
            </p:cNvGrpSpPr>
            <p:nvPr/>
          </p:nvGrpSpPr>
          <p:grpSpPr bwMode="auto">
            <a:xfrm>
              <a:off x="3816" y="1232"/>
              <a:ext cx="704" cy="584"/>
              <a:chOff x="4008" y="1200"/>
              <a:chExt cx="704" cy="584"/>
            </a:xfrm>
          </p:grpSpPr>
          <p:sp>
            <p:nvSpPr>
              <p:cNvPr id="1070" name="Line 58"/>
              <p:cNvSpPr>
                <a:spLocks noChangeShapeType="1"/>
              </p:cNvSpPr>
              <p:nvPr/>
            </p:nvSpPr>
            <p:spPr bwMode="auto">
              <a:xfrm flipH="1">
                <a:off x="4008" y="1200"/>
                <a:ext cx="704" cy="584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Line 59"/>
              <p:cNvSpPr>
                <a:spLocks noChangeShapeType="1"/>
              </p:cNvSpPr>
              <p:nvPr/>
            </p:nvSpPr>
            <p:spPr bwMode="auto">
              <a:xfrm>
                <a:off x="4248" y="1360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Line 60"/>
              <p:cNvSpPr>
                <a:spLocks noChangeShapeType="1"/>
              </p:cNvSpPr>
              <p:nvPr/>
            </p:nvSpPr>
            <p:spPr bwMode="auto">
              <a:xfrm>
                <a:off x="4312" y="1312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61"/>
              <p:cNvSpPr>
                <a:spLocks noChangeShapeType="1"/>
              </p:cNvSpPr>
              <p:nvPr/>
            </p:nvSpPr>
            <p:spPr bwMode="auto">
              <a:xfrm>
                <a:off x="4184" y="1408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5" name="Group 62"/>
            <p:cNvGrpSpPr>
              <a:grpSpLocks/>
            </p:cNvGrpSpPr>
            <p:nvPr/>
          </p:nvGrpSpPr>
          <p:grpSpPr bwMode="auto">
            <a:xfrm flipV="1">
              <a:off x="1632" y="1272"/>
              <a:ext cx="704" cy="584"/>
              <a:chOff x="4008" y="1200"/>
              <a:chExt cx="704" cy="584"/>
            </a:xfrm>
          </p:grpSpPr>
          <p:sp>
            <p:nvSpPr>
              <p:cNvPr id="1066" name="Line 63"/>
              <p:cNvSpPr>
                <a:spLocks noChangeShapeType="1"/>
              </p:cNvSpPr>
              <p:nvPr/>
            </p:nvSpPr>
            <p:spPr bwMode="auto">
              <a:xfrm flipH="1">
                <a:off x="4008" y="1200"/>
                <a:ext cx="704" cy="584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Line 64"/>
              <p:cNvSpPr>
                <a:spLocks noChangeShapeType="1"/>
              </p:cNvSpPr>
              <p:nvPr/>
            </p:nvSpPr>
            <p:spPr bwMode="auto">
              <a:xfrm>
                <a:off x="4248" y="1360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Line 65"/>
              <p:cNvSpPr>
                <a:spLocks noChangeShapeType="1"/>
              </p:cNvSpPr>
              <p:nvPr/>
            </p:nvSpPr>
            <p:spPr bwMode="auto">
              <a:xfrm>
                <a:off x="4312" y="1312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Line 66"/>
              <p:cNvSpPr>
                <a:spLocks noChangeShapeType="1"/>
              </p:cNvSpPr>
              <p:nvPr/>
            </p:nvSpPr>
            <p:spPr bwMode="auto">
              <a:xfrm>
                <a:off x="4184" y="1408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026" name="Object 71"/>
            <p:cNvGraphicFramePr>
              <a:graphicFrameLocks noChangeAspect="1"/>
            </p:cNvGraphicFramePr>
            <p:nvPr/>
          </p:nvGraphicFramePr>
          <p:xfrm>
            <a:off x="2670" y="2005"/>
            <a:ext cx="339" cy="234"/>
          </p:xfrm>
          <a:graphic>
            <a:graphicData uri="http://schemas.openxmlformats.org/presentationml/2006/ole">
              <p:oleObj spid="_x0000_s1026" name="Equation" r:id="rId4" imgW="368280" imgH="253800" progId="Equation.DSMT4">
                <p:embed/>
              </p:oleObj>
            </a:graphicData>
          </a:graphic>
        </p:graphicFrame>
        <p:graphicFrame>
          <p:nvGraphicFramePr>
            <p:cNvPr id="1027" name="Object 72"/>
            <p:cNvGraphicFramePr>
              <a:graphicFrameLocks noChangeAspect="1"/>
            </p:cNvGraphicFramePr>
            <p:nvPr/>
          </p:nvGraphicFramePr>
          <p:xfrm>
            <a:off x="3821" y="2389"/>
            <a:ext cx="374" cy="234"/>
          </p:xfrm>
          <a:graphic>
            <a:graphicData uri="http://schemas.openxmlformats.org/presentationml/2006/ole">
              <p:oleObj spid="_x0000_s1027" name="Equation" r:id="rId5" imgW="406080" imgH="253800" progId="Equation.DSMT4">
                <p:embed/>
              </p:oleObj>
            </a:graphicData>
          </a:graphic>
        </p:graphicFrame>
        <p:graphicFrame>
          <p:nvGraphicFramePr>
            <p:cNvPr id="1028" name="Object 73"/>
            <p:cNvGraphicFramePr>
              <a:graphicFrameLocks noChangeAspect="1"/>
            </p:cNvGraphicFramePr>
            <p:nvPr/>
          </p:nvGraphicFramePr>
          <p:xfrm>
            <a:off x="2354" y="2373"/>
            <a:ext cx="315" cy="234"/>
          </p:xfrm>
          <a:graphic>
            <a:graphicData uri="http://schemas.openxmlformats.org/presentationml/2006/ole">
              <p:oleObj spid="_x0000_s1028" name="Equation" r:id="rId6" imgW="342720" imgH="253800" progId="Equation.DSMT4">
                <p:embed/>
              </p:oleObj>
            </a:graphicData>
          </a:graphic>
        </p:graphicFrame>
        <p:graphicFrame>
          <p:nvGraphicFramePr>
            <p:cNvPr id="1029" name="Object 74"/>
            <p:cNvGraphicFramePr>
              <a:graphicFrameLocks noChangeAspect="1"/>
            </p:cNvGraphicFramePr>
            <p:nvPr/>
          </p:nvGraphicFramePr>
          <p:xfrm>
            <a:off x="3489" y="1989"/>
            <a:ext cx="316" cy="234"/>
          </p:xfrm>
          <a:graphic>
            <a:graphicData uri="http://schemas.openxmlformats.org/presentationml/2006/ole">
              <p:oleObj spid="_x0000_s1029" name="Equation" r:id="rId7" imgW="342720" imgH="253800" progId="Equation.DSMT4">
                <p:embed/>
              </p:oleObj>
            </a:graphicData>
          </a:graphic>
        </p:graphicFrame>
        <p:graphicFrame>
          <p:nvGraphicFramePr>
            <p:cNvPr id="1030" name="Object 75"/>
            <p:cNvGraphicFramePr>
              <a:graphicFrameLocks noChangeAspect="1"/>
            </p:cNvGraphicFramePr>
            <p:nvPr/>
          </p:nvGraphicFramePr>
          <p:xfrm>
            <a:off x="2956" y="1685"/>
            <a:ext cx="408" cy="234"/>
          </p:xfrm>
          <a:graphic>
            <a:graphicData uri="http://schemas.openxmlformats.org/presentationml/2006/ole">
              <p:oleObj spid="_x0000_s1030" name="Equation" r:id="rId8" imgW="444240" imgH="253800" progId="Equation.DSMT4">
                <p:embed/>
              </p:oleObj>
            </a:graphicData>
          </a:graphic>
        </p:graphicFrame>
        <p:graphicFrame>
          <p:nvGraphicFramePr>
            <p:cNvPr id="1031" name="Object 76"/>
            <p:cNvGraphicFramePr>
              <a:graphicFrameLocks noChangeAspect="1"/>
            </p:cNvGraphicFramePr>
            <p:nvPr/>
          </p:nvGraphicFramePr>
          <p:xfrm>
            <a:off x="1938" y="1965"/>
            <a:ext cx="410" cy="234"/>
          </p:xfrm>
          <a:graphic>
            <a:graphicData uri="http://schemas.openxmlformats.org/presentationml/2006/ole">
              <p:oleObj spid="_x0000_s1031" name="Equation" r:id="rId9" imgW="444240" imgH="253800" progId="Equation.DSMT4">
                <p:embed/>
              </p:oleObj>
            </a:graphicData>
          </a:graphic>
        </p:graphicFrame>
      </p:grpSp>
      <p:sp>
        <p:nvSpPr>
          <p:cNvPr id="74" name="Slide Number Placeholder 7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19097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Scan Blindness (cont.)</a:t>
            </a:r>
          </a:p>
        </p:txBody>
      </p:sp>
      <p:grpSp>
        <p:nvGrpSpPr>
          <p:cNvPr id="26634" name="Group 43"/>
          <p:cNvGrpSpPr>
            <a:grpSpLocks/>
          </p:cNvGrpSpPr>
          <p:nvPr/>
        </p:nvGrpSpPr>
        <p:grpSpPr bwMode="auto">
          <a:xfrm>
            <a:off x="6121400" y="990600"/>
            <a:ext cx="2743200" cy="3619500"/>
            <a:chOff x="3856" y="624"/>
            <a:chExt cx="1728" cy="2280"/>
          </a:xfrm>
        </p:grpSpPr>
        <p:grpSp>
          <p:nvGrpSpPr>
            <p:cNvPr id="26638" name="Group 13"/>
            <p:cNvGrpSpPr>
              <a:grpSpLocks/>
            </p:cNvGrpSpPr>
            <p:nvPr/>
          </p:nvGrpSpPr>
          <p:grpSpPr bwMode="auto">
            <a:xfrm>
              <a:off x="3856" y="624"/>
              <a:ext cx="1682" cy="2280"/>
              <a:chOff x="3328" y="1496"/>
              <a:chExt cx="1682" cy="2280"/>
            </a:xfrm>
          </p:grpSpPr>
          <p:sp>
            <p:nvSpPr>
              <p:cNvPr id="26642" name="Rectangle 14"/>
              <p:cNvSpPr>
                <a:spLocks noChangeArrowheads="1"/>
              </p:cNvSpPr>
              <p:nvPr/>
            </p:nvSpPr>
            <p:spPr bwMode="auto">
              <a:xfrm rot="-5400000">
                <a:off x="3899" y="3282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Rectangle 15"/>
              <p:cNvSpPr>
                <a:spLocks noChangeArrowheads="1"/>
              </p:cNvSpPr>
              <p:nvPr/>
            </p:nvSpPr>
            <p:spPr bwMode="auto">
              <a:xfrm rot="-5400000">
                <a:off x="3900" y="2664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4" name="Rectangle 16"/>
              <p:cNvSpPr>
                <a:spLocks noChangeArrowheads="1"/>
              </p:cNvSpPr>
              <p:nvPr/>
            </p:nvSpPr>
            <p:spPr bwMode="auto">
              <a:xfrm rot="-5400000">
                <a:off x="3900" y="2046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" name="Rectangle 17"/>
              <p:cNvSpPr>
                <a:spLocks noChangeArrowheads="1"/>
              </p:cNvSpPr>
              <p:nvPr/>
            </p:nvSpPr>
            <p:spPr bwMode="auto">
              <a:xfrm rot="-5400000">
                <a:off x="4304" y="3282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6" name="Rectangle 18"/>
              <p:cNvSpPr>
                <a:spLocks noChangeArrowheads="1"/>
              </p:cNvSpPr>
              <p:nvPr/>
            </p:nvSpPr>
            <p:spPr bwMode="auto">
              <a:xfrm rot="-5400000">
                <a:off x="4304" y="2664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Rectangle 19"/>
              <p:cNvSpPr>
                <a:spLocks noChangeArrowheads="1"/>
              </p:cNvSpPr>
              <p:nvPr/>
            </p:nvSpPr>
            <p:spPr bwMode="auto">
              <a:xfrm rot="-5400000">
                <a:off x="4304" y="2046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8" name="Rectangle 20"/>
              <p:cNvSpPr>
                <a:spLocks noChangeArrowheads="1"/>
              </p:cNvSpPr>
              <p:nvPr/>
            </p:nvSpPr>
            <p:spPr bwMode="auto">
              <a:xfrm rot="-5400000">
                <a:off x="3496" y="3282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9" name="Rectangle 21"/>
              <p:cNvSpPr>
                <a:spLocks noChangeArrowheads="1"/>
              </p:cNvSpPr>
              <p:nvPr/>
            </p:nvSpPr>
            <p:spPr bwMode="auto">
              <a:xfrm rot="-5400000">
                <a:off x="3496" y="2664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0" name="Rectangle 22"/>
              <p:cNvSpPr>
                <a:spLocks noChangeArrowheads="1"/>
              </p:cNvSpPr>
              <p:nvPr/>
            </p:nvSpPr>
            <p:spPr bwMode="auto">
              <a:xfrm rot="-5400000">
                <a:off x="3496" y="2046"/>
                <a:ext cx="280" cy="128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1" name="Line 23"/>
              <p:cNvSpPr>
                <a:spLocks noChangeShapeType="1"/>
              </p:cNvSpPr>
              <p:nvPr/>
            </p:nvSpPr>
            <p:spPr bwMode="auto">
              <a:xfrm>
                <a:off x="3328" y="2720"/>
                <a:ext cx="1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2" name="Line 24"/>
              <p:cNvSpPr>
                <a:spLocks noChangeShapeType="1"/>
              </p:cNvSpPr>
              <p:nvPr/>
            </p:nvSpPr>
            <p:spPr bwMode="auto">
              <a:xfrm>
                <a:off x="4040" y="1800"/>
                <a:ext cx="7" cy="19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3" name="Text Box 25"/>
              <p:cNvSpPr txBox="1">
                <a:spLocks noChangeArrowheads="1"/>
              </p:cNvSpPr>
              <p:nvPr/>
            </p:nvSpPr>
            <p:spPr bwMode="auto">
              <a:xfrm>
                <a:off x="4830" y="2600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26654" name="Text Box 26"/>
              <p:cNvSpPr txBox="1">
                <a:spLocks noChangeArrowheads="1"/>
              </p:cNvSpPr>
              <p:nvPr/>
            </p:nvSpPr>
            <p:spPr bwMode="auto">
              <a:xfrm>
                <a:off x="3958" y="1496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>
                    <a:latin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26639" name="Line 27"/>
            <p:cNvSpPr>
              <a:spLocks noChangeShapeType="1"/>
            </p:cNvSpPr>
            <p:nvPr/>
          </p:nvSpPr>
          <p:spPr bwMode="auto">
            <a:xfrm flipV="1">
              <a:off x="4568" y="1264"/>
              <a:ext cx="768" cy="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Oval 28"/>
            <p:cNvSpPr>
              <a:spLocks noChangeArrowheads="1"/>
            </p:cNvSpPr>
            <p:nvPr/>
          </p:nvSpPr>
          <p:spPr bwMode="auto">
            <a:xfrm>
              <a:off x="5328" y="1224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627" name="Object 29"/>
            <p:cNvGraphicFramePr>
              <a:graphicFrameLocks noChangeAspect="1"/>
            </p:cNvGraphicFramePr>
            <p:nvPr/>
          </p:nvGraphicFramePr>
          <p:xfrm>
            <a:off x="4652" y="1427"/>
            <a:ext cx="153" cy="244"/>
          </p:xfrm>
          <a:graphic>
            <a:graphicData uri="http://schemas.openxmlformats.org/presentationml/2006/ole">
              <p:oleObj spid="_x0000_s26627" name="Equation" r:id="rId4" imgW="126720" imgH="203040" progId="Equation.DSMT4">
                <p:embed/>
              </p:oleObj>
            </a:graphicData>
          </a:graphic>
        </p:graphicFrame>
        <p:graphicFrame>
          <p:nvGraphicFramePr>
            <p:cNvPr id="26628" name="Object 30"/>
            <p:cNvGraphicFramePr>
              <a:graphicFrameLocks noChangeAspect="1"/>
            </p:cNvGraphicFramePr>
            <p:nvPr/>
          </p:nvGraphicFramePr>
          <p:xfrm>
            <a:off x="5432" y="1038"/>
            <a:ext cx="152" cy="197"/>
          </p:xfrm>
          <a:graphic>
            <a:graphicData uri="http://schemas.openxmlformats.org/presentationml/2006/ole">
              <p:oleObj spid="_x0000_s26628" name="Equation" r:id="rId5" imgW="126720" imgH="164880" progId="Equation.DSMT4">
                <p:embed/>
              </p:oleObj>
            </a:graphicData>
          </a:graphic>
        </p:graphicFrame>
        <p:sp>
          <p:nvSpPr>
            <p:cNvPr id="26641" name="Freeform 31"/>
            <p:cNvSpPr>
              <a:spLocks/>
            </p:cNvSpPr>
            <p:nvPr/>
          </p:nvSpPr>
          <p:spPr bwMode="auto">
            <a:xfrm>
              <a:off x="4726" y="1727"/>
              <a:ext cx="28" cy="115"/>
            </a:xfrm>
            <a:custGeom>
              <a:avLst/>
              <a:gdLst>
                <a:gd name="T0" fmla="*/ 0 w 28"/>
                <a:gd name="T1" fmla="*/ 0 h 115"/>
                <a:gd name="T2" fmla="*/ 24 w 28"/>
                <a:gd name="T3" fmla="*/ 55 h 115"/>
                <a:gd name="T4" fmla="*/ 27 w 28"/>
                <a:gd name="T5" fmla="*/ 115 h 115"/>
                <a:gd name="T6" fmla="*/ 0 60000 65536"/>
                <a:gd name="T7" fmla="*/ 0 60000 65536"/>
                <a:gd name="T8" fmla="*/ 0 60000 65536"/>
                <a:gd name="T9" fmla="*/ 0 w 28"/>
                <a:gd name="T10" fmla="*/ 0 h 115"/>
                <a:gd name="T11" fmla="*/ 28 w 28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115">
                  <a:moveTo>
                    <a:pt x="0" y="0"/>
                  </a:moveTo>
                  <a:cubicBezTo>
                    <a:pt x="4" y="9"/>
                    <a:pt x="20" y="36"/>
                    <a:pt x="24" y="55"/>
                  </a:cubicBezTo>
                  <a:cubicBezTo>
                    <a:pt x="28" y="74"/>
                    <a:pt x="27" y="103"/>
                    <a:pt x="27" y="1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6626" name="Object 38"/>
          <p:cNvGraphicFramePr>
            <a:graphicFrameLocks noChangeAspect="1"/>
          </p:cNvGraphicFramePr>
          <p:nvPr/>
        </p:nvGraphicFramePr>
        <p:xfrm>
          <a:off x="343416" y="1543791"/>
          <a:ext cx="5660533" cy="4864740"/>
        </p:xfrm>
        <a:graphic>
          <a:graphicData uri="http://schemas.openxmlformats.org/presentationml/2006/ole">
            <p:oleObj spid="_x0000_s26626" name="Equation" r:id="rId6" imgW="3517560" imgH="3022560" progId="Equation.DSMT4">
              <p:embed/>
            </p:oleObj>
          </a:graphicData>
        </a:graphic>
      </p:graphicFrame>
      <p:sp>
        <p:nvSpPr>
          <p:cNvPr id="26635" name="Text Box 39"/>
          <p:cNvSpPr txBox="1">
            <a:spLocks noChangeArrowheads="1"/>
          </p:cNvSpPr>
          <p:nvPr/>
        </p:nvSpPr>
        <p:spPr bwMode="auto">
          <a:xfrm>
            <a:off x="390525" y="1027113"/>
            <a:ext cx="428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Hence we have, in this direction, that</a:t>
            </a:r>
          </a:p>
        </p:txBody>
      </p:sp>
      <p:sp>
        <p:nvSpPr>
          <p:cNvPr id="26636" name="Text Box 41"/>
          <p:cNvSpPr txBox="1">
            <a:spLocks noChangeArrowheads="1"/>
          </p:cNvSpPr>
          <p:nvPr/>
        </p:nvSpPr>
        <p:spPr bwMode="auto">
          <a:xfrm>
            <a:off x="6626225" y="471011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rgbClr val="0000FF"/>
                </a:solidFill>
              </a:rPr>
              <a:t> elements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30</a:t>
            </a:fld>
            <a:endParaRPr lang="en-US" dirty="0"/>
          </a:p>
        </p:txBody>
      </p:sp>
      <p:graphicFrame>
        <p:nvGraphicFramePr>
          <p:cNvPr id="2" name="Object 122"/>
          <p:cNvGraphicFramePr>
            <a:graphicFrameLocks noChangeAspect="1"/>
          </p:cNvGraphicFramePr>
          <p:nvPr/>
        </p:nvGraphicFramePr>
        <p:xfrm>
          <a:off x="6572250" y="5416550"/>
          <a:ext cx="1458913" cy="844550"/>
        </p:xfrm>
        <a:graphic>
          <a:graphicData uri="http://schemas.openxmlformats.org/presentationml/2006/ole">
            <p:oleObj spid="_x0000_s26629" name="Equation" r:id="rId7" imgW="87624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1938338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Scan Blindness (cont.)</a:t>
            </a:r>
          </a:p>
        </p:txBody>
      </p:sp>
      <p:grpSp>
        <p:nvGrpSpPr>
          <p:cNvPr id="27658" name="Group 8"/>
          <p:cNvGrpSpPr>
            <a:grpSpLocks/>
          </p:cNvGrpSpPr>
          <p:nvPr/>
        </p:nvGrpSpPr>
        <p:grpSpPr bwMode="auto">
          <a:xfrm>
            <a:off x="914400" y="1358900"/>
            <a:ext cx="2670175" cy="3619500"/>
            <a:chOff x="3328" y="1496"/>
            <a:chExt cx="1682" cy="2280"/>
          </a:xfrm>
        </p:grpSpPr>
        <p:sp>
          <p:nvSpPr>
            <p:cNvPr id="27672" name="Rectangle 9"/>
            <p:cNvSpPr>
              <a:spLocks noChangeArrowheads="1"/>
            </p:cNvSpPr>
            <p:nvPr/>
          </p:nvSpPr>
          <p:spPr bwMode="auto">
            <a:xfrm rot="-5400000">
              <a:off x="3899" y="3282"/>
              <a:ext cx="280" cy="12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Rectangle 10"/>
            <p:cNvSpPr>
              <a:spLocks noChangeArrowheads="1"/>
            </p:cNvSpPr>
            <p:nvPr/>
          </p:nvSpPr>
          <p:spPr bwMode="auto">
            <a:xfrm rot="-5400000">
              <a:off x="3900" y="2664"/>
              <a:ext cx="280" cy="12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Rectangle 11"/>
            <p:cNvSpPr>
              <a:spLocks noChangeArrowheads="1"/>
            </p:cNvSpPr>
            <p:nvPr/>
          </p:nvSpPr>
          <p:spPr bwMode="auto">
            <a:xfrm rot="-5400000">
              <a:off x="3900" y="2046"/>
              <a:ext cx="280" cy="12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Rectangle 12"/>
            <p:cNvSpPr>
              <a:spLocks noChangeArrowheads="1"/>
            </p:cNvSpPr>
            <p:nvPr/>
          </p:nvSpPr>
          <p:spPr bwMode="auto">
            <a:xfrm rot="-5400000">
              <a:off x="4304" y="3282"/>
              <a:ext cx="280" cy="12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Rectangle 13"/>
            <p:cNvSpPr>
              <a:spLocks noChangeArrowheads="1"/>
            </p:cNvSpPr>
            <p:nvPr/>
          </p:nvSpPr>
          <p:spPr bwMode="auto">
            <a:xfrm rot="-5400000">
              <a:off x="4304" y="2664"/>
              <a:ext cx="280" cy="12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Rectangle 14"/>
            <p:cNvSpPr>
              <a:spLocks noChangeArrowheads="1"/>
            </p:cNvSpPr>
            <p:nvPr/>
          </p:nvSpPr>
          <p:spPr bwMode="auto">
            <a:xfrm rot="-5400000">
              <a:off x="4304" y="2046"/>
              <a:ext cx="280" cy="12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Rectangle 15"/>
            <p:cNvSpPr>
              <a:spLocks noChangeArrowheads="1"/>
            </p:cNvSpPr>
            <p:nvPr/>
          </p:nvSpPr>
          <p:spPr bwMode="auto">
            <a:xfrm rot="-5400000">
              <a:off x="3496" y="3282"/>
              <a:ext cx="280" cy="12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Rectangle 16"/>
            <p:cNvSpPr>
              <a:spLocks noChangeArrowheads="1"/>
            </p:cNvSpPr>
            <p:nvPr/>
          </p:nvSpPr>
          <p:spPr bwMode="auto">
            <a:xfrm rot="-5400000">
              <a:off x="3496" y="2664"/>
              <a:ext cx="280" cy="12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Rectangle 17"/>
            <p:cNvSpPr>
              <a:spLocks noChangeArrowheads="1"/>
            </p:cNvSpPr>
            <p:nvPr/>
          </p:nvSpPr>
          <p:spPr bwMode="auto">
            <a:xfrm rot="-5400000">
              <a:off x="3496" y="2046"/>
              <a:ext cx="280" cy="12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Line 18"/>
            <p:cNvSpPr>
              <a:spLocks noChangeShapeType="1"/>
            </p:cNvSpPr>
            <p:nvPr/>
          </p:nvSpPr>
          <p:spPr bwMode="auto">
            <a:xfrm>
              <a:off x="3328" y="2720"/>
              <a:ext cx="1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Line 19"/>
            <p:cNvSpPr>
              <a:spLocks noChangeShapeType="1"/>
            </p:cNvSpPr>
            <p:nvPr/>
          </p:nvSpPr>
          <p:spPr bwMode="auto">
            <a:xfrm>
              <a:off x="4040" y="1800"/>
              <a:ext cx="7" cy="1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3" name="Text Box 20"/>
            <p:cNvSpPr txBox="1">
              <a:spLocks noChangeArrowheads="1"/>
            </p:cNvSpPr>
            <p:nvPr/>
          </p:nvSpPr>
          <p:spPr bwMode="auto">
            <a:xfrm>
              <a:off x="4830" y="2600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7684" name="Text Box 21"/>
            <p:cNvSpPr txBox="1">
              <a:spLocks noChangeArrowheads="1"/>
            </p:cNvSpPr>
            <p:nvPr/>
          </p:nvSpPr>
          <p:spPr bwMode="auto">
            <a:xfrm>
              <a:off x="3958" y="1496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y</a:t>
              </a:r>
            </a:p>
          </p:txBody>
        </p:sp>
      </p:grpSp>
      <p:graphicFrame>
        <p:nvGraphicFramePr>
          <p:cNvPr id="27650" name="Object 24"/>
          <p:cNvGraphicFramePr>
            <a:graphicFrameLocks noChangeAspect="1"/>
          </p:cNvGraphicFramePr>
          <p:nvPr/>
        </p:nvGraphicFramePr>
        <p:xfrm>
          <a:off x="2254250" y="2557463"/>
          <a:ext cx="241300" cy="385762"/>
        </p:xfrm>
        <a:graphic>
          <a:graphicData uri="http://schemas.openxmlformats.org/presentationml/2006/ole">
            <p:oleObj spid="_x0000_s27650" name="Equation" r:id="rId4" imgW="126720" imgH="203040" progId="Equation.DSMT4">
              <p:embed/>
            </p:oleObj>
          </a:graphicData>
        </a:graphic>
      </p:graphicFrame>
      <p:sp>
        <p:nvSpPr>
          <p:cNvPr id="27659" name="Freeform 26"/>
          <p:cNvSpPr>
            <a:spLocks/>
          </p:cNvSpPr>
          <p:nvPr/>
        </p:nvSpPr>
        <p:spPr bwMode="auto">
          <a:xfrm>
            <a:off x="2295525" y="3109913"/>
            <a:ext cx="44450" cy="182562"/>
          </a:xfrm>
          <a:custGeom>
            <a:avLst/>
            <a:gdLst>
              <a:gd name="T0" fmla="*/ 0 w 28"/>
              <a:gd name="T1" fmla="*/ 0 h 115"/>
              <a:gd name="T2" fmla="*/ 2147483647 w 28"/>
              <a:gd name="T3" fmla="*/ 2147483647 h 115"/>
              <a:gd name="T4" fmla="*/ 2147483647 w 28"/>
              <a:gd name="T5" fmla="*/ 2147483647 h 115"/>
              <a:gd name="T6" fmla="*/ 0 60000 65536"/>
              <a:gd name="T7" fmla="*/ 0 60000 65536"/>
              <a:gd name="T8" fmla="*/ 0 60000 65536"/>
              <a:gd name="T9" fmla="*/ 0 w 28"/>
              <a:gd name="T10" fmla="*/ 0 h 115"/>
              <a:gd name="T11" fmla="*/ 28 w 28"/>
              <a:gd name="T12" fmla="*/ 115 h 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115">
                <a:moveTo>
                  <a:pt x="0" y="0"/>
                </a:moveTo>
                <a:cubicBezTo>
                  <a:pt x="4" y="9"/>
                  <a:pt x="20" y="36"/>
                  <a:pt x="24" y="55"/>
                </a:cubicBezTo>
                <a:cubicBezTo>
                  <a:pt x="28" y="74"/>
                  <a:pt x="27" y="103"/>
                  <a:pt x="27" y="11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Text Box 29"/>
          <p:cNvSpPr txBox="1">
            <a:spLocks noChangeArrowheads="1"/>
          </p:cNvSpPr>
          <p:nvPr/>
        </p:nvSpPr>
        <p:spPr bwMode="auto">
          <a:xfrm>
            <a:off x="1457325" y="540861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rgbClr val="0000FF"/>
                </a:solidFill>
              </a:rPr>
              <a:t> elements</a:t>
            </a:r>
          </a:p>
        </p:txBody>
      </p:sp>
      <p:graphicFrame>
        <p:nvGraphicFramePr>
          <p:cNvPr id="27651" name="Object 31"/>
          <p:cNvGraphicFramePr>
            <a:graphicFrameLocks noChangeAspect="1"/>
          </p:cNvGraphicFramePr>
          <p:nvPr/>
        </p:nvGraphicFramePr>
        <p:xfrm>
          <a:off x="5319405" y="3291259"/>
          <a:ext cx="1710788" cy="957262"/>
        </p:xfrm>
        <a:graphic>
          <a:graphicData uri="http://schemas.openxmlformats.org/presentationml/2006/ole">
            <p:oleObj spid="_x0000_s27651" name="Equation" r:id="rId5" imgW="952200" imgH="533160" progId="Equation.DSMT4">
              <p:embed/>
            </p:oleObj>
          </a:graphicData>
        </a:graphic>
      </p:graphicFrame>
      <p:sp>
        <p:nvSpPr>
          <p:cNvPr id="27661" name="Line 32"/>
          <p:cNvSpPr>
            <a:spLocks noChangeShapeType="1"/>
          </p:cNvSpPr>
          <p:nvPr/>
        </p:nvSpPr>
        <p:spPr bwMode="auto">
          <a:xfrm flipV="1">
            <a:off x="2679700" y="3822700"/>
            <a:ext cx="736600" cy="5334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33"/>
          <p:cNvSpPr>
            <a:spLocks noChangeShapeType="1"/>
          </p:cNvSpPr>
          <p:nvPr/>
        </p:nvSpPr>
        <p:spPr bwMode="auto">
          <a:xfrm flipV="1">
            <a:off x="1384300" y="3759200"/>
            <a:ext cx="736600" cy="5334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Line 34"/>
          <p:cNvSpPr>
            <a:spLocks noChangeShapeType="1"/>
          </p:cNvSpPr>
          <p:nvPr/>
        </p:nvSpPr>
        <p:spPr bwMode="auto">
          <a:xfrm flipV="1">
            <a:off x="1981200" y="3771900"/>
            <a:ext cx="736600" cy="5334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Line 35"/>
          <p:cNvSpPr>
            <a:spLocks noChangeShapeType="1"/>
          </p:cNvSpPr>
          <p:nvPr/>
        </p:nvSpPr>
        <p:spPr bwMode="auto">
          <a:xfrm flipV="1">
            <a:off x="2705100" y="2755900"/>
            <a:ext cx="736600" cy="5334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Line 36"/>
          <p:cNvSpPr>
            <a:spLocks noChangeShapeType="1"/>
          </p:cNvSpPr>
          <p:nvPr/>
        </p:nvSpPr>
        <p:spPr bwMode="auto">
          <a:xfrm flipV="1">
            <a:off x="2070100" y="2743200"/>
            <a:ext cx="736600" cy="5334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Line 37"/>
          <p:cNvSpPr>
            <a:spLocks noChangeShapeType="1"/>
          </p:cNvSpPr>
          <p:nvPr/>
        </p:nvSpPr>
        <p:spPr bwMode="auto">
          <a:xfrm flipV="1">
            <a:off x="1384300" y="2781300"/>
            <a:ext cx="736600" cy="5334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Line 38"/>
          <p:cNvSpPr>
            <a:spLocks noChangeShapeType="1"/>
          </p:cNvSpPr>
          <p:nvPr/>
        </p:nvSpPr>
        <p:spPr bwMode="auto">
          <a:xfrm flipV="1">
            <a:off x="2679700" y="1803400"/>
            <a:ext cx="736600" cy="5334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Line 39"/>
          <p:cNvSpPr>
            <a:spLocks noChangeShapeType="1"/>
          </p:cNvSpPr>
          <p:nvPr/>
        </p:nvSpPr>
        <p:spPr bwMode="auto">
          <a:xfrm flipV="1">
            <a:off x="2044700" y="1790700"/>
            <a:ext cx="736600" cy="5334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Line 40"/>
          <p:cNvSpPr>
            <a:spLocks noChangeShapeType="1"/>
          </p:cNvSpPr>
          <p:nvPr/>
        </p:nvSpPr>
        <p:spPr bwMode="auto">
          <a:xfrm flipV="1">
            <a:off x="1397000" y="1790700"/>
            <a:ext cx="736600" cy="5334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Text Box 41"/>
          <p:cNvSpPr txBox="1">
            <a:spLocks noChangeArrowheads="1"/>
          </p:cNvSpPr>
          <p:nvPr/>
        </p:nvSpPr>
        <p:spPr bwMode="auto">
          <a:xfrm>
            <a:off x="4484688" y="2357438"/>
            <a:ext cx="3922712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In the direction 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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,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the surface fields from each patch add up in phase.</a:t>
            </a:r>
          </a:p>
        </p:txBody>
      </p:sp>
      <p:graphicFrame>
        <p:nvGraphicFramePr>
          <p:cNvPr id="27652" name="Object 42"/>
          <p:cNvGraphicFramePr>
            <a:graphicFrameLocks noChangeAspect="1"/>
          </p:cNvGraphicFramePr>
          <p:nvPr/>
        </p:nvGraphicFramePr>
        <p:xfrm>
          <a:off x="3760788" y="1560513"/>
          <a:ext cx="2224087" cy="434975"/>
        </p:xfrm>
        <a:graphic>
          <a:graphicData uri="http://schemas.openxmlformats.org/presentationml/2006/ole">
            <p:oleObj spid="_x0000_s27652" name="Equation" r:id="rId6" imgW="1168200" imgH="228600" progId="Equation.DSMT4">
              <p:embed/>
            </p:oleObj>
          </a:graphicData>
        </a:graphic>
      </p:graphicFrame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31</a:t>
            </a:fld>
            <a:endParaRPr lang="en-US" dirty="0"/>
          </a:p>
        </p:txBody>
      </p:sp>
      <p:graphicFrame>
        <p:nvGraphicFramePr>
          <p:cNvPr id="2" name="Object 38"/>
          <p:cNvGraphicFramePr>
            <a:graphicFrameLocks noChangeAspect="1"/>
          </p:cNvGraphicFramePr>
          <p:nvPr/>
        </p:nvGraphicFramePr>
        <p:xfrm>
          <a:off x="5734029" y="4775242"/>
          <a:ext cx="2738437" cy="490538"/>
        </p:xfrm>
        <a:graphic>
          <a:graphicData uri="http://schemas.openxmlformats.org/presentationml/2006/ole">
            <p:oleObj spid="_x0000_s27653" name="Equation" r:id="rId7" imgW="1701720" imgH="304560" progId="Equation.DSMT4">
              <p:embed/>
            </p:oleObj>
          </a:graphicData>
        </a:graphic>
      </p:graphicFrame>
      <p:sp>
        <p:nvSpPr>
          <p:cNvPr id="38" name="Right Arrow 37"/>
          <p:cNvSpPr/>
          <p:nvPr/>
        </p:nvSpPr>
        <p:spPr>
          <a:xfrm>
            <a:off x="5118266" y="4880758"/>
            <a:ext cx="391885" cy="249382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998794" y="5718412"/>
            <a:ext cx="412162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There is also an element pattern as well, with the field decaying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1/2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/>
              <a:t>but this is ignored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1919288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Scan Blindness (cont.)</a:t>
            </a:r>
          </a:p>
        </p:txBody>
      </p:sp>
      <p:sp>
        <p:nvSpPr>
          <p:cNvPr id="28687" name="TextBox 202"/>
          <p:cNvSpPr txBox="1">
            <a:spLocks noChangeArrowheads="1"/>
          </p:cNvSpPr>
          <p:nvPr/>
        </p:nvSpPr>
        <p:spPr bwMode="auto">
          <a:xfrm>
            <a:off x="676275" y="1160463"/>
            <a:ext cx="1382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Example</a:t>
            </a:r>
          </a:p>
        </p:txBody>
      </p:sp>
      <p:grpSp>
        <p:nvGrpSpPr>
          <p:cNvPr id="28688" name="Group 204"/>
          <p:cNvGrpSpPr>
            <a:grpSpLocks/>
          </p:cNvGrpSpPr>
          <p:nvPr/>
        </p:nvGrpSpPr>
        <p:grpSpPr bwMode="auto">
          <a:xfrm>
            <a:off x="4441825" y="1298053"/>
            <a:ext cx="4308475" cy="4675708"/>
            <a:chOff x="4430401" y="1263757"/>
            <a:chExt cx="4309267" cy="4675554"/>
          </a:xfrm>
        </p:grpSpPr>
        <p:grpSp>
          <p:nvGrpSpPr>
            <p:cNvPr id="28689" name="Group 151"/>
            <p:cNvGrpSpPr>
              <a:grpSpLocks/>
            </p:cNvGrpSpPr>
            <p:nvPr/>
          </p:nvGrpSpPr>
          <p:grpSpPr bwMode="auto">
            <a:xfrm rot="-5400000">
              <a:off x="4663959" y="2735783"/>
              <a:ext cx="3905270" cy="2501785"/>
              <a:chOff x="1536" y="2048"/>
              <a:chExt cx="2752" cy="1744"/>
            </a:xfrm>
          </p:grpSpPr>
          <p:grpSp>
            <p:nvGrpSpPr>
              <p:cNvPr id="28695" name="Group 126"/>
              <p:cNvGrpSpPr>
                <a:grpSpLocks/>
              </p:cNvGrpSpPr>
              <p:nvPr/>
            </p:nvGrpSpPr>
            <p:grpSpPr bwMode="auto">
              <a:xfrm>
                <a:off x="1536" y="2856"/>
                <a:ext cx="2752" cy="128"/>
                <a:chOff x="1536" y="2808"/>
                <a:chExt cx="2752" cy="128"/>
              </a:xfrm>
            </p:grpSpPr>
            <p:sp>
              <p:nvSpPr>
                <p:cNvPr id="28720" name="Rectangle 121"/>
                <p:cNvSpPr>
                  <a:spLocks noChangeArrowheads="1"/>
                </p:cNvSpPr>
                <p:nvPr/>
              </p:nvSpPr>
              <p:spPr bwMode="auto">
                <a:xfrm>
                  <a:off x="1536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21" name="Rectangle 122"/>
                <p:cNvSpPr>
                  <a:spLocks noChangeArrowheads="1"/>
                </p:cNvSpPr>
                <p:nvPr/>
              </p:nvSpPr>
              <p:spPr bwMode="auto">
                <a:xfrm>
                  <a:off x="2154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22" name="Rectangle 123"/>
                <p:cNvSpPr>
                  <a:spLocks noChangeArrowheads="1"/>
                </p:cNvSpPr>
                <p:nvPr/>
              </p:nvSpPr>
              <p:spPr bwMode="auto">
                <a:xfrm>
                  <a:off x="2772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23" name="Rectangle 124"/>
                <p:cNvSpPr>
                  <a:spLocks noChangeArrowheads="1"/>
                </p:cNvSpPr>
                <p:nvPr/>
              </p:nvSpPr>
              <p:spPr bwMode="auto">
                <a:xfrm>
                  <a:off x="3390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24" name="Rectangle 125"/>
                <p:cNvSpPr>
                  <a:spLocks noChangeArrowheads="1"/>
                </p:cNvSpPr>
                <p:nvPr/>
              </p:nvSpPr>
              <p:spPr bwMode="auto">
                <a:xfrm>
                  <a:off x="4008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6" name="Group 127"/>
              <p:cNvGrpSpPr>
                <a:grpSpLocks/>
              </p:cNvGrpSpPr>
              <p:nvPr/>
            </p:nvGrpSpPr>
            <p:grpSpPr bwMode="auto">
              <a:xfrm>
                <a:off x="1536" y="3260"/>
                <a:ext cx="2752" cy="128"/>
                <a:chOff x="1536" y="2808"/>
                <a:chExt cx="2752" cy="128"/>
              </a:xfrm>
            </p:grpSpPr>
            <p:sp>
              <p:nvSpPr>
                <p:cNvPr id="28715" name="Rectangle 128"/>
                <p:cNvSpPr>
                  <a:spLocks noChangeArrowheads="1"/>
                </p:cNvSpPr>
                <p:nvPr/>
              </p:nvSpPr>
              <p:spPr bwMode="auto">
                <a:xfrm>
                  <a:off x="1536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6" name="Rectangle 129"/>
                <p:cNvSpPr>
                  <a:spLocks noChangeArrowheads="1"/>
                </p:cNvSpPr>
                <p:nvPr/>
              </p:nvSpPr>
              <p:spPr bwMode="auto">
                <a:xfrm>
                  <a:off x="2154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7" name="Rectangle 130"/>
                <p:cNvSpPr>
                  <a:spLocks noChangeArrowheads="1"/>
                </p:cNvSpPr>
                <p:nvPr/>
              </p:nvSpPr>
              <p:spPr bwMode="auto">
                <a:xfrm>
                  <a:off x="2772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8" name="Rectangle 131"/>
                <p:cNvSpPr>
                  <a:spLocks noChangeArrowheads="1"/>
                </p:cNvSpPr>
                <p:nvPr/>
              </p:nvSpPr>
              <p:spPr bwMode="auto">
                <a:xfrm>
                  <a:off x="3390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9" name="Rectangle 132"/>
                <p:cNvSpPr>
                  <a:spLocks noChangeArrowheads="1"/>
                </p:cNvSpPr>
                <p:nvPr/>
              </p:nvSpPr>
              <p:spPr bwMode="auto">
                <a:xfrm>
                  <a:off x="4008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7" name="Group 133"/>
              <p:cNvGrpSpPr>
                <a:grpSpLocks/>
              </p:cNvGrpSpPr>
              <p:nvPr/>
            </p:nvGrpSpPr>
            <p:grpSpPr bwMode="auto">
              <a:xfrm>
                <a:off x="1536" y="3664"/>
                <a:ext cx="2752" cy="128"/>
                <a:chOff x="1536" y="2808"/>
                <a:chExt cx="2752" cy="128"/>
              </a:xfrm>
            </p:grpSpPr>
            <p:sp>
              <p:nvSpPr>
                <p:cNvPr id="28710" name="Rectangle 134"/>
                <p:cNvSpPr>
                  <a:spLocks noChangeArrowheads="1"/>
                </p:cNvSpPr>
                <p:nvPr/>
              </p:nvSpPr>
              <p:spPr bwMode="auto">
                <a:xfrm>
                  <a:off x="1536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1" name="Rectangle 135"/>
                <p:cNvSpPr>
                  <a:spLocks noChangeArrowheads="1"/>
                </p:cNvSpPr>
                <p:nvPr/>
              </p:nvSpPr>
              <p:spPr bwMode="auto">
                <a:xfrm>
                  <a:off x="2154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2" name="Rectangle 136"/>
                <p:cNvSpPr>
                  <a:spLocks noChangeArrowheads="1"/>
                </p:cNvSpPr>
                <p:nvPr/>
              </p:nvSpPr>
              <p:spPr bwMode="auto">
                <a:xfrm>
                  <a:off x="2772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3" name="Rectangle 137"/>
                <p:cNvSpPr>
                  <a:spLocks noChangeArrowheads="1"/>
                </p:cNvSpPr>
                <p:nvPr/>
              </p:nvSpPr>
              <p:spPr bwMode="auto">
                <a:xfrm>
                  <a:off x="3390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4" name="Rectangle 138"/>
                <p:cNvSpPr>
                  <a:spLocks noChangeArrowheads="1"/>
                </p:cNvSpPr>
                <p:nvPr/>
              </p:nvSpPr>
              <p:spPr bwMode="auto">
                <a:xfrm>
                  <a:off x="4008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8" name="Group 139"/>
              <p:cNvGrpSpPr>
                <a:grpSpLocks/>
              </p:cNvGrpSpPr>
              <p:nvPr/>
            </p:nvGrpSpPr>
            <p:grpSpPr bwMode="auto">
              <a:xfrm>
                <a:off x="1536" y="2452"/>
                <a:ext cx="2752" cy="128"/>
                <a:chOff x="1536" y="2808"/>
                <a:chExt cx="2752" cy="128"/>
              </a:xfrm>
            </p:grpSpPr>
            <p:sp>
              <p:nvSpPr>
                <p:cNvPr id="28705" name="Rectangle 140"/>
                <p:cNvSpPr>
                  <a:spLocks noChangeArrowheads="1"/>
                </p:cNvSpPr>
                <p:nvPr/>
              </p:nvSpPr>
              <p:spPr bwMode="auto">
                <a:xfrm>
                  <a:off x="1536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6" name="Rectangle 141"/>
                <p:cNvSpPr>
                  <a:spLocks noChangeArrowheads="1"/>
                </p:cNvSpPr>
                <p:nvPr/>
              </p:nvSpPr>
              <p:spPr bwMode="auto">
                <a:xfrm>
                  <a:off x="2154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7" name="Rectangle 142"/>
                <p:cNvSpPr>
                  <a:spLocks noChangeArrowheads="1"/>
                </p:cNvSpPr>
                <p:nvPr/>
              </p:nvSpPr>
              <p:spPr bwMode="auto">
                <a:xfrm>
                  <a:off x="2772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8" name="Rectangle 143"/>
                <p:cNvSpPr>
                  <a:spLocks noChangeArrowheads="1"/>
                </p:cNvSpPr>
                <p:nvPr/>
              </p:nvSpPr>
              <p:spPr bwMode="auto">
                <a:xfrm>
                  <a:off x="3390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9" name="Rectangle 144"/>
                <p:cNvSpPr>
                  <a:spLocks noChangeArrowheads="1"/>
                </p:cNvSpPr>
                <p:nvPr/>
              </p:nvSpPr>
              <p:spPr bwMode="auto">
                <a:xfrm>
                  <a:off x="4008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9" name="Group 145"/>
              <p:cNvGrpSpPr>
                <a:grpSpLocks/>
              </p:cNvGrpSpPr>
              <p:nvPr/>
            </p:nvGrpSpPr>
            <p:grpSpPr bwMode="auto">
              <a:xfrm>
                <a:off x="1536" y="2048"/>
                <a:ext cx="2752" cy="128"/>
                <a:chOff x="1536" y="2808"/>
                <a:chExt cx="2752" cy="128"/>
              </a:xfrm>
            </p:grpSpPr>
            <p:sp>
              <p:nvSpPr>
                <p:cNvPr id="28700" name="Rectangle 146"/>
                <p:cNvSpPr>
                  <a:spLocks noChangeArrowheads="1"/>
                </p:cNvSpPr>
                <p:nvPr/>
              </p:nvSpPr>
              <p:spPr bwMode="auto">
                <a:xfrm>
                  <a:off x="1536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1" name="Rectangle 147"/>
                <p:cNvSpPr>
                  <a:spLocks noChangeArrowheads="1"/>
                </p:cNvSpPr>
                <p:nvPr/>
              </p:nvSpPr>
              <p:spPr bwMode="auto">
                <a:xfrm>
                  <a:off x="2154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2" name="Rectangle 148"/>
                <p:cNvSpPr>
                  <a:spLocks noChangeArrowheads="1"/>
                </p:cNvSpPr>
                <p:nvPr/>
              </p:nvSpPr>
              <p:spPr bwMode="auto">
                <a:xfrm>
                  <a:off x="2772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3" name="Rectangle 149"/>
                <p:cNvSpPr>
                  <a:spLocks noChangeArrowheads="1"/>
                </p:cNvSpPr>
                <p:nvPr/>
              </p:nvSpPr>
              <p:spPr bwMode="auto">
                <a:xfrm>
                  <a:off x="3390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4" name="Rectangle 150"/>
                <p:cNvSpPr>
                  <a:spLocks noChangeArrowheads="1"/>
                </p:cNvSpPr>
                <p:nvPr/>
              </p:nvSpPr>
              <p:spPr bwMode="auto">
                <a:xfrm>
                  <a:off x="4008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8690" name="Line 152"/>
            <p:cNvSpPr>
              <a:spLocks noChangeShapeType="1"/>
            </p:cNvSpPr>
            <p:nvPr/>
          </p:nvSpPr>
          <p:spPr bwMode="auto">
            <a:xfrm>
              <a:off x="4905224" y="3975323"/>
              <a:ext cx="35145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153"/>
            <p:cNvSpPr>
              <a:spLocks noChangeShapeType="1"/>
            </p:cNvSpPr>
            <p:nvPr/>
          </p:nvSpPr>
          <p:spPr bwMode="auto">
            <a:xfrm>
              <a:off x="6628070" y="1727522"/>
              <a:ext cx="0" cy="41096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Text Box 154"/>
            <p:cNvSpPr txBox="1">
              <a:spLocks noChangeArrowheads="1"/>
            </p:cNvSpPr>
            <p:nvPr/>
          </p:nvSpPr>
          <p:spPr bwMode="auto">
            <a:xfrm>
              <a:off x="8481456" y="3782330"/>
              <a:ext cx="258212" cy="327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8693" name="Text Box 155"/>
            <p:cNvSpPr txBox="1">
              <a:spLocks noChangeArrowheads="1"/>
            </p:cNvSpPr>
            <p:nvPr/>
          </p:nvSpPr>
          <p:spPr bwMode="auto">
            <a:xfrm>
              <a:off x="6485561" y="1263757"/>
              <a:ext cx="258212" cy="327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8694" name="Line 156"/>
            <p:cNvSpPr>
              <a:spLocks noChangeShapeType="1"/>
            </p:cNvSpPr>
            <p:nvPr/>
          </p:nvSpPr>
          <p:spPr bwMode="auto">
            <a:xfrm flipH="1">
              <a:off x="5159132" y="3600690"/>
              <a:ext cx="1090227" cy="0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676" name="Object 157"/>
            <p:cNvGraphicFramePr>
              <a:graphicFrameLocks noChangeAspect="1"/>
            </p:cNvGraphicFramePr>
            <p:nvPr/>
          </p:nvGraphicFramePr>
          <p:xfrm>
            <a:off x="4430401" y="3413373"/>
            <a:ext cx="516423" cy="414367"/>
          </p:xfrm>
          <a:graphic>
            <a:graphicData uri="http://schemas.openxmlformats.org/presentationml/2006/ole">
              <p:oleObj spid="_x0000_s28676" name="Equation" r:id="rId4" imgW="266400" imgH="215640" progId="Equation.DSMT4">
                <p:embed/>
              </p:oleObj>
            </a:graphicData>
          </a:graphic>
        </p:graphicFrame>
      </p:grpSp>
      <p:graphicFrame>
        <p:nvGraphicFramePr>
          <p:cNvPr id="28674" name="Object 16"/>
          <p:cNvGraphicFramePr>
            <a:graphicFrameLocks noChangeAspect="1"/>
          </p:cNvGraphicFramePr>
          <p:nvPr/>
        </p:nvGraphicFramePr>
        <p:xfrm>
          <a:off x="731838" y="2290763"/>
          <a:ext cx="1336675" cy="901700"/>
        </p:xfrm>
        <a:graphic>
          <a:graphicData uri="http://schemas.openxmlformats.org/presentationml/2006/ole">
            <p:oleObj spid="_x0000_s28674" name="Equation" r:id="rId5" imgW="622080" imgH="419040" progId="Equation.DSMT4">
              <p:embed/>
            </p:oleObj>
          </a:graphicData>
        </a:graphic>
      </p:graphicFrame>
      <p:graphicFrame>
        <p:nvGraphicFramePr>
          <p:cNvPr id="28675" name="Object 8"/>
          <p:cNvGraphicFramePr>
            <a:graphicFrameLocks noChangeAspect="1"/>
          </p:cNvGraphicFramePr>
          <p:nvPr/>
        </p:nvGraphicFramePr>
        <p:xfrm>
          <a:off x="554038" y="1797050"/>
          <a:ext cx="1690687" cy="381000"/>
        </p:xfrm>
        <a:graphic>
          <a:graphicData uri="http://schemas.openxmlformats.org/presentationml/2006/ole">
            <p:oleObj spid="_x0000_s28675" name="Equation" r:id="rId6" imgW="787320" imgH="177480" progId="Equation.DSMT4">
              <p:embed/>
            </p:oleObj>
          </a:graphicData>
        </a:graphic>
      </p:graphicFrame>
      <p:sp>
        <p:nvSpPr>
          <p:cNvPr id="86" name="Slide Number Placeholder 8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32</a:t>
            </a:fld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123950" y="637222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E-plane scan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31"/>
          <p:cNvGraphicFramePr>
            <a:graphicFrameLocks noChangeAspect="1"/>
          </p:cNvGraphicFramePr>
          <p:nvPr/>
        </p:nvGraphicFramePr>
        <p:xfrm>
          <a:off x="2549525" y="2194188"/>
          <a:ext cx="1965325" cy="777611"/>
        </p:xfrm>
        <a:graphic>
          <a:graphicData uri="http://schemas.openxmlformats.org/presentationml/2006/ole">
            <p:oleObj spid="_x0000_s28680" name="Equation" r:id="rId7" imgW="1346040" imgH="533160" progId="Equation.DSMT4">
              <p:embed/>
            </p:oleObj>
          </a:graphicData>
        </a:graphic>
      </p:graphicFrame>
      <p:grpSp>
        <p:nvGrpSpPr>
          <p:cNvPr id="93" name="Group 92"/>
          <p:cNvGrpSpPr/>
          <p:nvPr/>
        </p:nvGrpSpPr>
        <p:grpSpPr>
          <a:xfrm>
            <a:off x="676275" y="3611563"/>
            <a:ext cx="3286126" cy="2690812"/>
            <a:chOff x="676275" y="3611563"/>
            <a:chExt cx="3286126" cy="2690812"/>
          </a:xfrm>
        </p:grpSpPr>
        <p:sp>
          <p:nvSpPr>
            <p:cNvPr id="28725" name="Oval 116"/>
            <p:cNvSpPr>
              <a:spLocks noChangeArrowheads="1"/>
            </p:cNvSpPr>
            <p:nvPr/>
          </p:nvSpPr>
          <p:spPr bwMode="auto">
            <a:xfrm>
              <a:off x="1428387" y="4588802"/>
              <a:ext cx="948161" cy="9426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6" name="Line 7"/>
            <p:cNvSpPr>
              <a:spLocks noChangeShapeType="1"/>
            </p:cNvSpPr>
            <p:nvPr/>
          </p:nvSpPr>
          <p:spPr bwMode="auto">
            <a:xfrm>
              <a:off x="676275" y="5061706"/>
              <a:ext cx="22810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7" name="Line 8"/>
            <p:cNvSpPr>
              <a:spLocks noChangeShapeType="1"/>
            </p:cNvSpPr>
            <p:nvPr/>
          </p:nvSpPr>
          <p:spPr bwMode="auto">
            <a:xfrm flipV="1">
              <a:off x="1898497" y="4121255"/>
              <a:ext cx="0" cy="18993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8" name="Text Box 9"/>
            <p:cNvSpPr txBox="1">
              <a:spLocks noChangeArrowheads="1"/>
            </p:cNvSpPr>
            <p:nvPr/>
          </p:nvSpPr>
          <p:spPr bwMode="auto">
            <a:xfrm>
              <a:off x="3062263" y="4837249"/>
              <a:ext cx="370053" cy="396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k</a:t>
              </a:r>
              <a:r>
                <a:rPr lang="en-US" sz="2000" i="1" baseline="-250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8729" name="Text Box 10"/>
            <p:cNvSpPr txBox="1">
              <a:spLocks noChangeArrowheads="1"/>
            </p:cNvSpPr>
            <p:nvPr/>
          </p:nvSpPr>
          <p:spPr bwMode="auto">
            <a:xfrm>
              <a:off x="1709686" y="3611563"/>
              <a:ext cx="370053" cy="396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k</a:t>
              </a:r>
              <a:r>
                <a:rPr lang="en-US" sz="2000" i="1" baseline="-250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8730" name="Oval 14"/>
            <p:cNvSpPr>
              <a:spLocks noChangeArrowheads="1"/>
            </p:cNvSpPr>
            <p:nvPr/>
          </p:nvSpPr>
          <p:spPr bwMode="auto">
            <a:xfrm>
              <a:off x="963042" y="500775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1" name="Oval 15"/>
            <p:cNvSpPr>
              <a:spLocks noChangeArrowheads="1"/>
            </p:cNvSpPr>
            <p:nvPr/>
          </p:nvSpPr>
          <p:spPr bwMode="auto">
            <a:xfrm>
              <a:off x="1383917" y="5007751"/>
              <a:ext cx="88940" cy="8886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2" name="Oval 16"/>
            <p:cNvSpPr>
              <a:spLocks noChangeArrowheads="1"/>
            </p:cNvSpPr>
            <p:nvPr/>
          </p:nvSpPr>
          <p:spPr bwMode="auto">
            <a:xfrm>
              <a:off x="1806381" y="500775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3" name="Oval 17"/>
            <p:cNvSpPr>
              <a:spLocks noChangeArrowheads="1"/>
            </p:cNvSpPr>
            <p:nvPr/>
          </p:nvSpPr>
          <p:spPr bwMode="auto">
            <a:xfrm>
              <a:off x="2228844" y="5007751"/>
              <a:ext cx="88940" cy="8886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4" name="Oval 18"/>
            <p:cNvSpPr>
              <a:spLocks noChangeArrowheads="1"/>
            </p:cNvSpPr>
            <p:nvPr/>
          </p:nvSpPr>
          <p:spPr bwMode="auto">
            <a:xfrm>
              <a:off x="2649720" y="500775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5" name="Oval 26"/>
            <p:cNvSpPr>
              <a:spLocks noChangeArrowheads="1"/>
            </p:cNvSpPr>
            <p:nvPr/>
          </p:nvSpPr>
          <p:spPr bwMode="auto">
            <a:xfrm>
              <a:off x="963042" y="5367984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6" name="Oval 27"/>
            <p:cNvSpPr>
              <a:spLocks noChangeArrowheads="1"/>
            </p:cNvSpPr>
            <p:nvPr/>
          </p:nvSpPr>
          <p:spPr bwMode="auto">
            <a:xfrm>
              <a:off x="1383917" y="5367984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7" name="Oval 28"/>
            <p:cNvSpPr>
              <a:spLocks noChangeArrowheads="1"/>
            </p:cNvSpPr>
            <p:nvPr/>
          </p:nvSpPr>
          <p:spPr bwMode="auto">
            <a:xfrm>
              <a:off x="1806381" y="5367984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8" name="Oval 29"/>
            <p:cNvSpPr>
              <a:spLocks noChangeArrowheads="1"/>
            </p:cNvSpPr>
            <p:nvPr/>
          </p:nvSpPr>
          <p:spPr bwMode="auto">
            <a:xfrm>
              <a:off x="2228844" y="5367984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9" name="Oval 30"/>
            <p:cNvSpPr>
              <a:spLocks noChangeArrowheads="1"/>
            </p:cNvSpPr>
            <p:nvPr/>
          </p:nvSpPr>
          <p:spPr bwMode="auto">
            <a:xfrm>
              <a:off x="2649720" y="5367984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0" name="Oval 38"/>
            <p:cNvSpPr>
              <a:spLocks noChangeArrowheads="1"/>
            </p:cNvSpPr>
            <p:nvPr/>
          </p:nvSpPr>
          <p:spPr bwMode="auto">
            <a:xfrm>
              <a:off x="963042" y="572980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1" name="Oval 39"/>
            <p:cNvSpPr>
              <a:spLocks noChangeArrowheads="1"/>
            </p:cNvSpPr>
            <p:nvPr/>
          </p:nvSpPr>
          <p:spPr bwMode="auto">
            <a:xfrm>
              <a:off x="1383917" y="572980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2" name="Oval 40"/>
            <p:cNvSpPr>
              <a:spLocks noChangeArrowheads="1"/>
            </p:cNvSpPr>
            <p:nvPr/>
          </p:nvSpPr>
          <p:spPr bwMode="auto">
            <a:xfrm>
              <a:off x="1806381" y="572980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3" name="Oval 41"/>
            <p:cNvSpPr>
              <a:spLocks noChangeArrowheads="1"/>
            </p:cNvSpPr>
            <p:nvPr/>
          </p:nvSpPr>
          <p:spPr bwMode="auto">
            <a:xfrm>
              <a:off x="2228844" y="572980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4" name="Oval 42"/>
            <p:cNvSpPr>
              <a:spLocks noChangeArrowheads="1"/>
            </p:cNvSpPr>
            <p:nvPr/>
          </p:nvSpPr>
          <p:spPr bwMode="auto">
            <a:xfrm>
              <a:off x="2649720" y="572980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5" name="Oval 50"/>
            <p:cNvSpPr>
              <a:spLocks noChangeArrowheads="1"/>
            </p:cNvSpPr>
            <p:nvPr/>
          </p:nvSpPr>
          <p:spPr bwMode="auto">
            <a:xfrm>
              <a:off x="963042" y="464593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6" name="Oval 51"/>
            <p:cNvSpPr>
              <a:spLocks noChangeArrowheads="1"/>
            </p:cNvSpPr>
            <p:nvPr/>
          </p:nvSpPr>
          <p:spPr bwMode="auto">
            <a:xfrm>
              <a:off x="1383917" y="464593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7" name="Oval 52"/>
            <p:cNvSpPr>
              <a:spLocks noChangeArrowheads="1"/>
            </p:cNvSpPr>
            <p:nvPr/>
          </p:nvSpPr>
          <p:spPr bwMode="auto">
            <a:xfrm>
              <a:off x="1806381" y="464593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8" name="Oval 53"/>
            <p:cNvSpPr>
              <a:spLocks noChangeArrowheads="1"/>
            </p:cNvSpPr>
            <p:nvPr/>
          </p:nvSpPr>
          <p:spPr bwMode="auto">
            <a:xfrm>
              <a:off x="2228844" y="464593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9" name="Oval 54"/>
            <p:cNvSpPr>
              <a:spLocks noChangeArrowheads="1"/>
            </p:cNvSpPr>
            <p:nvPr/>
          </p:nvSpPr>
          <p:spPr bwMode="auto">
            <a:xfrm>
              <a:off x="2649720" y="464593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0" name="Oval 62"/>
            <p:cNvSpPr>
              <a:spLocks noChangeArrowheads="1"/>
            </p:cNvSpPr>
            <p:nvPr/>
          </p:nvSpPr>
          <p:spPr bwMode="auto">
            <a:xfrm>
              <a:off x="963042" y="4285699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1" name="Oval 63"/>
            <p:cNvSpPr>
              <a:spLocks noChangeArrowheads="1"/>
            </p:cNvSpPr>
            <p:nvPr/>
          </p:nvSpPr>
          <p:spPr bwMode="auto">
            <a:xfrm>
              <a:off x="1383917" y="4285699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2" name="Oval 64"/>
            <p:cNvSpPr>
              <a:spLocks noChangeArrowheads="1"/>
            </p:cNvSpPr>
            <p:nvPr/>
          </p:nvSpPr>
          <p:spPr bwMode="auto">
            <a:xfrm>
              <a:off x="1806381" y="4285699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3" name="Oval 65"/>
            <p:cNvSpPr>
              <a:spLocks noChangeArrowheads="1"/>
            </p:cNvSpPr>
            <p:nvPr/>
          </p:nvSpPr>
          <p:spPr bwMode="auto">
            <a:xfrm>
              <a:off x="2228844" y="4285699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4" name="Oval 66"/>
            <p:cNvSpPr>
              <a:spLocks noChangeArrowheads="1"/>
            </p:cNvSpPr>
            <p:nvPr/>
          </p:nvSpPr>
          <p:spPr bwMode="auto">
            <a:xfrm>
              <a:off x="2649720" y="4285699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8677" name="Object 110"/>
            <p:cNvGraphicFramePr>
              <a:graphicFrameLocks noChangeAspect="1"/>
            </p:cNvGraphicFramePr>
            <p:nvPr/>
          </p:nvGraphicFramePr>
          <p:xfrm>
            <a:off x="2200525" y="6041955"/>
            <a:ext cx="578624" cy="260420"/>
          </p:xfrm>
          <a:graphic>
            <a:graphicData uri="http://schemas.openxmlformats.org/presentationml/2006/ole">
              <p:oleObj spid="_x0000_s28677" name="Equation" r:id="rId8" imgW="393480" imgH="177480" progId="Equation.DSMT4">
                <p:embed/>
              </p:oleObj>
            </a:graphicData>
          </a:graphic>
        </p:graphicFrame>
        <p:sp>
          <p:nvSpPr>
            <p:cNvPr id="28755" name="Line 111"/>
            <p:cNvSpPr>
              <a:spLocks noChangeShapeType="1"/>
            </p:cNvSpPr>
            <p:nvPr/>
          </p:nvSpPr>
          <p:spPr bwMode="auto">
            <a:xfrm>
              <a:off x="2268941" y="5900758"/>
              <a:ext cx="4446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6" name="Line 112"/>
            <p:cNvSpPr>
              <a:spLocks noChangeShapeType="1"/>
            </p:cNvSpPr>
            <p:nvPr/>
          </p:nvSpPr>
          <p:spPr bwMode="auto">
            <a:xfrm>
              <a:off x="2881289" y="5415859"/>
              <a:ext cx="0" cy="393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678" name="Object 113"/>
            <p:cNvGraphicFramePr>
              <a:graphicFrameLocks noChangeAspect="1"/>
            </p:cNvGraphicFramePr>
            <p:nvPr/>
          </p:nvGraphicFramePr>
          <p:xfrm>
            <a:off x="3008346" y="5511700"/>
            <a:ext cx="614329" cy="277086"/>
          </p:xfrm>
          <a:graphic>
            <a:graphicData uri="http://schemas.openxmlformats.org/presentationml/2006/ole">
              <p:oleObj spid="_x0000_s28678" name="Equation" r:id="rId9" imgW="393480" imgH="177480" progId="Equation.DSMT4">
                <p:embed/>
              </p:oleObj>
            </a:graphicData>
          </a:graphic>
        </p:graphicFrame>
        <p:sp>
          <p:nvSpPr>
            <p:cNvPr id="28757" name="Line 124"/>
            <p:cNvSpPr>
              <a:spLocks noChangeShapeType="1"/>
            </p:cNvSpPr>
            <p:nvPr/>
          </p:nvSpPr>
          <p:spPr bwMode="auto">
            <a:xfrm flipV="1">
              <a:off x="1898497" y="4655453"/>
              <a:ext cx="228702" cy="406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679" name="Object 125"/>
            <p:cNvGraphicFramePr>
              <a:graphicFrameLocks noChangeAspect="1"/>
            </p:cNvGraphicFramePr>
            <p:nvPr/>
          </p:nvGraphicFramePr>
          <p:xfrm>
            <a:off x="2160552" y="4333307"/>
            <a:ext cx="419287" cy="333255"/>
          </p:xfrm>
          <a:graphic>
            <a:graphicData uri="http://schemas.openxmlformats.org/presentationml/2006/ole">
              <p:oleObj spid="_x0000_s28679" name="Equation" r:id="rId10" imgW="304560" imgH="241200" progId="Equation.DSMT4">
                <p:embed/>
              </p:oleObj>
            </a:graphicData>
          </a:graphic>
        </p:graphicFrame>
        <p:graphicFrame>
          <p:nvGraphicFramePr>
            <p:cNvPr id="89" name="Object 117"/>
            <p:cNvGraphicFramePr>
              <a:graphicFrameLocks noChangeAspect="1"/>
            </p:cNvGraphicFramePr>
            <p:nvPr/>
          </p:nvGraphicFramePr>
          <p:xfrm>
            <a:off x="3160713" y="4371975"/>
            <a:ext cx="801688" cy="385763"/>
          </p:xfrm>
          <a:graphic>
            <a:graphicData uri="http://schemas.openxmlformats.org/presentationml/2006/ole">
              <p:oleObj spid="_x0000_s28681" name="Equation" r:id="rId11" imgW="583920" imgH="279360" progId="Equation.DSMT4">
                <p:embed/>
              </p:oleObj>
            </a:graphicData>
          </a:graphic>
        </p:graphicFrame>
        <p:cxnSp>
          <p:nvCxnSpPr>
            <p:cNvPr id="91" name="Straight Arrow Connector 90"/>
            <p:cNvCxnSpPr/>
            <p:nvPr/>
          </p:nvCxnSpPr>
          <p:spPr>
            <a:xfrm flipH="1">
              <a:off x="2376548" y="4667250"/>
              <a:ext cx="709552" cy="35477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192881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Grating Lobes</a:t>
            </a:r>
          </a:p>
        </p:txBody>
      </p:sp>
      <p:sp>
        <p:nvSpPr>
          <p:cNvPr id="29707" name="Text Box 58"/>
          <p:cNvSpPr txBox="1">
            <a:spLocks noChangeArrowheads="1"/>
          </p:cNvSpPr>
          <p:nvPr/>
        </p:nvSpPr>
        <p:spPr bwMode="auto">
          <a:xfrm>
            <a:off x="514350" y="925513"/>
            <a:ext cx="8108950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 typeface="Wingdings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Grating lobes occur when one or more </a:t>
            </a:r>
            <a:r>
              <a:rPr lang="en-US" dirty="0">
                <a:solidFill>
                  <a:srgbClr val="0000FF"/>
                </a:solidFill>
              </a:rPr>
              <a:t>of the higher-order Floquet waves propagates in space. 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00FF"/>
              </a:solidFill>
            </a:endParaRPr>
          </a:p>
          <a:p>
            <a:pPr marL="228600" indent="-228600">
              <a:buFont typeface="Wingdings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For </a:t>
            </a:r>
            <a:r>
              <a:rPr lang="en-US" dirty="0">
                <a:solidFill>
                  <a:srgbClr val="0000FF"/>
                </a:solidFill>
              </a:rPr>
              <a:t>a finite-size array, this corresponds to a secondary beam that gets radiated.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33</a:t>
            </a:fld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076325" y="2773363"/>
            <a:ext cx="6505575" cy="3741737"/>
            <a:chOff x="1076325" y="2773363"/>
            <a:chExt cx="6505575" cy="3741737"/>
          </a:xfrm>
        </p:grpSpPr>
        <p:pic>
          <p:nvPicPr>
            <p:cNvPr id="23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76325" y="3416327"/>
              <a:ext cx="6505575" cy="3098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4" name="Group 23"/>
            <p:cNvGrpSpPr/>
            <p:nvPr/>
          </p:nvGrpSpPr>
          <p:grpSpPr>
            <a:xfrm>
              <a:off x="2378075" y="2773363"/>
              <a:ext cx="4414838" cy="1871663"/>
              <a:chOff x="2378075" y="2773363"/>
              <a:chExt cx="4414838" cy="1871663"/>
            </a:xfrm>
          </p:grpSpPr>
          <p:grpSp>
            <p:nvGrpSpPr>
              <p:cNvPr id="29709" name="Group 38"/>
              <p:cNvGrpSpPr>
                <a:grpSpLocks/>
              </p:cNvGrpSpPr>
              <p:nvPr/>
            </p:nvGrpSpPr>
            <p:grpSpPr bwMode="auto">
              <a:xfrm>
                <a:off x="4181475" y="2852738"/>
                <a:ext cx="2611438" cy="1792288"/>
                <a:chOff x="2632" y="1695"/>
                <a:chExt cx="1645" cy="1129"/>
              </a:xfrm>
            </p:grpSpPr>
            <p:sp>
              <p:nvSpPr>
                <p:cNvPr id="29714" name="Freeform 39"/>
                <p:cNvSpPr>
                  <a:spLocks/>
                </p:cNvSpPr>
                <p:nvPr/>
              </p:nvSpPr>
              <p:spPr bwMode="auto">
                <a:xfrm>
                  <a:off x="2640" y="2093"/>
                  <a:ext cx="941" cy="731"/>
                </a:xfrm>
                <a:custGeom>
                  <a:avLst/>
                  <a:gdLst>
                    <a:gd name="T0" fmla="*/ 0 w 941"/>
                    <a:gd name="T1" fmla="*/ 731 h 731"/>
                    <a:gd name="T2" fmla="*/ 184 w 941"/>
                    <a:gd name="T3" fmla="*/ 347 h 731"/>
                    <a:gd name="T4" fmla="*/ 448 w 941"/>
                    <a:gd name="T5" fmla="*/ 75 h 731"/>
                    <a:gd name="T6" fmla="*/ 744 w 941"/>
                    <a:gd name="T7" fmla="*/ 3 h 731"/>
                    <a:gd name="T8" fmla="*/ 912 w 941"/>
                    <a:gd name="T9" fmla="*/ 91 h 731"/>
                    <a:gd name="T10" fmla="*/ 912 w 941"/>
                    <a:gd name="T11" fmla="*/ 323 h 731"/>
                    <a:gd name="T12" fmla="*/ 736 w 941"/>
                    <a:gd name="T13" fmla="*/ 523 h 731"/>
                    <a:gd name="T14" fmla="*/ 544 w 941"/>
                    <a:gd name="T15" fmla="*/ 635 h 731"/>
                    <a:gd name="T16" fmla="*/ 336 w 941"/>
                    <a:gd name="T17" fmla="*/ 699 h 731"/>
                    <a:gd name="T18" fmla="*/ 8 w 941"/>
                    <a:gd name="T19" fmla="*/ 723 h 7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41"/>
                    <a:gd name="T31" fmla="*/ 0 h 731"/>
                    <a:gd name="T32" fmla="*/ 941 w 941"/>
                    <a:gd name="T33" fmla="*/ 731 h 7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41" h="731">
                      <a:moveTo>
                        <a:pt x="0" y="731"/>
                      </a:moveTo>
                      <a:cubicBezTo>
                        <a:pt x="29" y="667"/>
                        <a:pt x="109" y="456"/>
                        <a:pt x="184" y="347"/>
                      </a:cubicBezTo>
                      <a:cubicBezTo>
                        <a:pt x="259" y="238"/>
                        <a:pt x="355" y="132"/>
                        <a:pt x="448" y="75"/>
                      </a:cubicBezTo>
                      <a:cubicBezTo>
                        <a:pt x="541" y="18"/>
                        <a:pt x="667" y="0"/>
                        <a:pt x="744" y="3"/>
                      </a:cubicBezTo>
                      <a:cubicBezTo>
                        <a:pt x="821" y="6"/>
                        <a:pt x="884" y="38"/>
                        <a:pt x="912" y="91"/>
                      </a:cubicBezTo>
                      <a:cubicBezTo>
                        <a:pt x="940" y="144"/>
                        <a:pt x="941" y="251"/>
                        <a:pt x="912" y="323"/>
                      </a:cubicBezTo>
                      <a:cubicBezTo>
                        <a:pt x="883" y="395"/>
                        <a:pt x="797" y="471"/>
                        <a:pt x="736" y="523"/>
                      </a:cubicBezTo>
                      <a:cubicBezTo>
                        <a:pt x="675" y="575"/>
                        <a:pt x="611" y="606"/>
                        <a:pt x="544" y="635"/>
                      </a:cubicBezTo>
                      <a:cubicBezTo>
                        <a:pt x="477" y="664"/>
                        <a:pt x="425" y="684"/>
                        <a:pt x="336" y="699"/>
                      </a:cubicBezTo>
                      <a:cubicBezTo>
                        <a:pt x="247" y="714"/>
                        <a:pt x="76" y="718"/>
                        <a:pt x="8" y="723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76762F"/>
                    </a:gs>
                    <a:gs pos="50000">
                      <a:srgbClr val="FFFF66"/>
                    </a:gs>
                    <a:gs pos="100000">
                      <a:srgbClr val="76762F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5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632" y="1944"/>
                  <a:ext cx="1176" cy="8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29699" name="Object 41"/>
                <p:cNvGraphicFramePr>
                  <a:graphicFrameLocks noChangeAspect="1"/>
                </p:cNvGraphicFramePr>
                <p:nvPr/>
              </p:nvGraphicFramePr>
              <p:xfrm>
                <a:off x="3777" y="1695"/>
                <a:ext cx="500" cy="262"/>
              </p:xfrm>
              <a:graphic>
                <a:graphicData uri="http://schemas.openxmlformats.org/presentationml/2006/ole">
                  <p:oleObj spid="_x0000_s29699" name="Equation" r:id="rId5" imgW="482400" imgH="253800" progId="Equation.DSMT4">
                    <p:embed/>
                  </p:oleObj>
                </a:graphicData>
              </a:graphic>
            </p:graphicFrame>
            <p:sp>
              <p:nvSpPr>
                <p:cNvPr id="29716" name="Freeform 42"/>
                <p:cNvSpPr>
                  <a:spLocks/>
                </p:cNvSpPr>
                <p:nvPr/>
              </p:nvSpPr>
              <p:spPr bwMode="auto">
                <a:xfrm>
                  <a:off x="3032" y="2160"/>
                  <a:ext cx="440" cy="387"/>
                </a:xfrm>
                <a:custGeom>
                  <a:avLst/>
                  <a:gdLst>
                    <a:gd name="T0" fmla="*/ 58 w 440"/>
                    <a:gd name="T1" fmla="*/ 0 h 387"/>
                    <a:gd name="T2" fmla="*/ 17 w 440"/>
                    <a:gd name="T3" fmla="*/ 72 h 387"/>
                    <a:gd name="T4" fmla="*/ 8 w 440"/>
                    <a:gd name="T5" fmla="*/ 168 h 387"/>
                    <a:gd name="T6" fmla="*/ 66 w 440"/>
                    <a:gd name="T7" fmla="*/ 288 h 387"/>
                    <a:gd name="T8" fmla="*/ 158 w 440"/>
                    <a:gd name="T9" fmla="*/ 352 h 387"/>
                    <a:gd name="T10" fmla="*/ 304 w 440"/>
                    <a:gd name="T11" fmla="*/ 384 h 387"/>
                    <a:gd name="T12" fmla="*/ 440 w 440"/>
                    <a:gd name="T13" fmla="*/ 368 h 38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40"/>
                    <a:gd name="T22" fmla="*/ 0 h 387"/>
                    <a:gd name="T23" fmla="*/ 440 w 440"/>
                    <a:gd name="T24" fmla="*/ 387 h 38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40" h="387">
                      <a:moveTo>
                        <a:pt x="58" y="0"/>
                      </a:moveTo>
                      <a:cubicBezTo>
                        <a:pt x="53" y="12"/>
                        <a:pt x="25" y="44"/>
                        <a:pt x="17" y="72"/>
                      </a:cubicBezTo>
                      <a:cubicBezTo>
                        <a:pt x="8" y="100"/>
                        <a:pt x="0" y="132"/>
                        <a:pt x="8" y="168"/>
                      </a:cubicBezTo>
                      <a:cubicBezTo>
                        <a:pt x="17" y="204"/>
                        <a:pt x="42" y="257"/>
                        <a:pt x="66" y="288"/>
                      </a:cubicBezTo>
                      <a:cubicBezTo>
                        <a:pt x="91" y="319"/>
                        <a:pt x="118" y="336"/>
                        <a:pt x="158" y="352"/>
                      </a:cubicBezTo>
                      <a:cubicBezTo>
                        <a:pt x="198" y="368"/>
                        <a:pt x="257" y="381"/>
                        <a:pt x="304" y="384"/>
                      </a:cubicBezTo>
                      <a:cubicBezTo>
                        <a:pt x="351" y="387"/>
                        <a:pt x="412" y="371"/>
                        <a:pt x="440" y="36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710" name="Group 54"/>
              <p:cNvGrpSpPr>
                <a:grpSpLocks/>
              </p:cNvGrpSpPr>
              <p:nvPr/>
            </p:nvGrpSpPr>
            <p:grpSpPr bwMode="auto">
              <a:xfrm rot="16200000">
                <a:off x="3127375" y="3814763"/>
                <a:ext cx="833438" cy="677863"/>
                <a:chOff x="448" y="1477"/>
                <a:chExt cx="941" cy="731"/>
              </a:xfrm>
            </p:grpSpPr>
            <p:sp>
              <p:nvSpPr>
                <p:cNvPr id="29712" name="Freeform 50"/>
                <p:cNvSpPr>
                  <a:spLocks/>
                </p:cNvSpPr>
                <p:nvPr/>
              </p:nvSpPr>
              <p:spPr bwMode="auto">
                <a:xfrm>
                  <a:off x="448" y="1477"/>
                  <a:ext cx="941" cy="731"/>
                </a:xfrm>
                <a:custGeom>
                  <a:avLst/>
                  <a:gdLst>
                    <a:gd name="T0" fmla="*/ 0 w 941"/>
                    <a:gd name="T1" fmla="*/ 731 h 731"/>
                    <a:gd name="T2" fmla="*/ 184 w 941"/>
                    <a:gd name="T3" fmla="*/ 347 h 731"/>
                    <a:gd name="T4" fmla="*/ 448 w 941"/>
                    <a:gd name="T5" fmla="*/ 75 h 731"/>
                    <a:gd name="T6" fmla="*/ 744 w 941"/>
                    <a:gd name="T7" fmla="*/ 3 h 731"/>
                    <a:gd name="T8" fmla="*/ 912 w 941"/>
                    <a:gd name="T9" fmla="*/ 91 h 731"/>
                    <a:gd name="T10" fmla="*/ 912 w 941"/>
                    <a:gd name="T11" fmla="*/ 323 h 731"/>
                    <a:gd name="T12" fmla="*/ 736 w 941"/>
                    <a:gd name="T13" fmla="*/ 523 h 731"/>
                    <a:gd name="T14" fmla="*/ 544 w 941"/>
                    <a:gd name="T15" fmla="*/ 635 h 731"/>
                    <a:gd name="T16" fmla="*/ 336 w 941"/>
                    <a:gd name="T17" fmla="*/ 699 h 731"/>
                    <a:gd name="T18" fmla="*/ 8 w 941"/>
                    <a:gd name="T19" fmla="*/ 723 h 7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41"/>
                    <a:gd name="T31" fmla="*/ 0 h 731"/>
                    <a:gd name="T32" fmla="*/ 941 w 941"/>
                    <a:gd name="T33" fmla="*/ 731 h 7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41" h="731">
                      <a:moveTo>
                        <a:pt x="0" y="731"/>
                      </a:moveTo>
                      <a:cubicBezTo>
                        <a:pt x="29" y="667"/>
                        <a:pt x="109" y="456"/>
                        <a:pt x="184" y="347"/>
                      </a:cubicBezTo>
                      <a:cubicBezTo>
                        <a:pt x="259" y="238"/>
                        <a:pt x="355" y="132"/>
                        <a:pt x="448" y="75"/>
                      </a:cubicBezTo>
                      <a:cubicBezTo>
                        <a:pt x="541" y="18"/>
                        <a:pt x="667" y="0"/>
                        <a:pt x="744" y="3"/>
                      </a:cubicBezTo>
                      <a:cubicBezTo>
                        <a:pt x="821" y="6"/>
                        <a:pt x="884" y="38"/>
                        <a:pt x="912" y="91"/>
                      </a:cubicBezTo>
                      <a:cubicBezTo>
                        <a:pt x="940" y="144"/>
                        <a:pt x="941" y="251"/>
                        <a:pt x="912" y="323"/>
                      </a:cubicBezTo>
                      <a:cubicBezTo>
                        <a:pt x="883" y="395"/>
                        <a:pt x="797" y="471"/>
                        <a:pt x="736" y="523"/>
                      </a:cubicBezTo>
                      <a:cubicBezTo>
                        <a:pt x="675" y="575"/>
                        <a:pt x="611" y="606"/>
                        <a:pt x="544" y="635"/>
                      </a:cubicBezTo>
                      <a:cubicBezTo>
                        <a:pt x="477" y="664"/>
                        <a:pt x="425" y="684"/>
                        <a:pt x="336" y="699"/>
                      </a:cubicBezTo>
                      <a:cubicBezTo>
                        <a:pt x="247" y="714"/>
                        <a:pt x="76" y="718"/>
                        <a:pt x="8" y="723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76762F"/>
                    </a:gs>
                    <a:gs pos="50000">
                      <a:srgbClr val="FFFF66"/>
                    </a:gs>
                    <a:gs pos="100000">
                      <a:srgbClr val="76762F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3" name="Freeform 53"/>
                <p:cNvSpPr>
                  <a:spLocks/>
                </p:cNvSpPr>
                <p:nvPr/>
              </p:nvSpPr>
              <p:spPr bwMode="auto">
                <a:xfrm>
                  <a:off x="840" y="1544"/>
                  <a:ext cx="440" cy="387"/>
                </a:xfrm>
                <a:custGeom>
                  <a:avLst/>
                  <a:gdLst>
                    <a:gd name="T0" fmla="*/ 58 w 440"/>
                    <a:gd name="T1" fmla="*/ 0 h 387"/>
                    <a:gd name="T2" fmla="*/ 17 w 440"/>
                    <a:gd name="T3" fmla="*/ 72 h 387"/>
                    <a:gd name="T4" fmla="*/ 8 w 440"/>
                    <a:gd name="T5" fmla="*/ 168 h 387"/>
                    <a:gd name="T6" fmla="*/ 66 w 440"/>
                    <a:gd name="T7" fmla="*/ 288 h 387"/>
                    <a:gd name="T8" fmla="*/ 158 w 440"/>
                    <a:gd name="T9" fmla="*/ 352 h 387"/>
                    <a:gd name="T10" fmla="*/ 304 w 440"/>
                    <a:gd name="T11" fmla="*/ 384 h 387"/>
                    <a:gd name="T12" fmla="*/ 440 w 440"/>
                    <a:gd name="T13" fmla="*/ 368 h 38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40"/>
                    <a:gd name="T22" fmla="*/ 0 h 387"/>
                    <a:gd name="T23" fmla="*/ 440 w 440"/>
                    <a:gd name="T24" fmla="*/ 387 h 38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40" h="387">
                      <a:moveTo>
                        <a:pt x="58" y="0"/>
                      </a:moveTo>
                      <a:cubicBezTo>
                        <a:pt x="53" y="12"/>
                        <a:pt x="25" y="44"/>
                        <a:pt x="17" y="72"/>
                      </a:cubicBezTo>
                      <a:cubicBezTo>
                        <a:pt x="8" y="100"/>
                        <a:pt x="0" y="132"/>
                        <a:pt x="8" y="168"/>
                      </a:cubicBezTo>
                      <a:cubicBezTo>
                        <a:pt x="17" y="204"/>
                        <a:pt x="42" y="257"/>
                        <a:pt x="66" y="288"/>
                      </a:cubicBezTo>
                      <a:cubicBezTo>
                        <a:pt x="91" y="319"/>
                        <a:pt x="118" y="336"/>
                        <a:pt x="158" y="352"/>
                      </a:cubicBezTo>
                      <a:cubicBezTo>
                        <a:pt x="198" y="368"/>
                        <a:pt x="257" y="381"/>
                        <a:pt x="304" y="384"/>
                      </a:cubicBezTo>
                      <a:cubicBezTo>
                        <a:pt x="351" y="387"/>
                        <a:pt x="412" y="371"/>
                        <a:pt x="440" y="36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11" name="Line 55"/>
              <p:cNvSpPr>
                <a:spLocks noChangeShapeType="1"/>
              </p:cNvSpPr>
              <p:nvPr/>
            </p:nvSpPr>
            <p:spPr bwMode="auto">
              <a:xfrm flipH="1" flipV="1">
                <a:off x="2886075" y="3209926"/>
                <a:ext cx="1016000" cy="142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9698" name="Object 56"/>
              <p:cNvGraphicFramePr>
                <a:graphicFrameLocks noChangeAspect="1"/>
              </p:cNvGraphicFramePr>
              <p:nvPr/>
            </p:nvGraphicFramePr>
            <p:xfrm>
              <a:off x="2378075" y="2773363"/>
              <a:ext cx="808038" cy="454025"/>
            </p:xfrm>
            <a:graphic>
              <a:graphicData uri="http://schemas.openxmlformats.org/presentationml/2006/ole">
                <p:oleObj spid="_x0000_s29698" name="Equation" r:id="rId6" imgW="495000" imgH="279360" progId="Equation.DSMT4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192881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Grating Lobes (cont.)</a:t>
            </a:r>
          </a:p>
        </p:txBody>
      </p:sp>
      <p:graphicFrame>
        <p:nvGraphicFramePr>
          <p:cNvPr id="30722" name="Object 21"/>
          <p:cNvGraphicFramePr>
            <a:graphicFrameLocks noChangeAspect="1"/>
          </p:cNvGraphicFramePr>
          <p:nvPr/>
        </p:nvGraphicFramePr>
        <p:xfrm>
          <a:off x="2479675" y="1046163"/>
          <a:ext cx="3814763" cy="517525"/>
        </p:xfrm>
        <a:graphic>
          <a:graphicData uri="http://schemas.openxmlformats.org/presentationml/2006/ole">
            <p:oleObj spid="_x0000_s30722" name="Equation" r:id="rId4" imgW="1777680" imgH="241200" progId="Equation.DSMT4">
              <p:embed/>
            </p:oleObj>
          </a:graphicData>
        </a:graphic>
      </p:graphicFrame>
      <p:sp>
        <p:nvSpPr>
          <p:cNvPr id="122" name="Slide Number Placeholder 1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34</a:t>
            </a:fld>
            <a:endParaRPr lang="en-US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606425" y="1843088"/>
            <a:ext cx="7024688" cy="4710112"/>
            <a:chOff x="606425" y="1843088"/>
            <a:chExt cx="7024688" cy="4710112"/>
          </a:xfrm>
        </p:grpSpPr>
        <p:sp>
          <p:nvSpPr>
            <p:cNvPr id="30734" name="Oval 130"/>
            <p:cNvSpPr>
              <a:spLocks noChangeArrowheads="1"/>
            </p:cNvSpPr>
            <p:nvPr/>
          </p:nvSpPr>
          <p:spPr bwMode="auto">
            <a:xfrm>
              <a:off x="3937000" y="3882188"/>
              <a:ext cx="610937" cy="5561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Line 23"/>
            <p:cNvSpPr>
              <a:spLocks noChangeShapeType="1"/>
            </p:cNvSpPr>
            <p:nvPr/>
          </p:nvSpPr>
          <p:spPr bwMode="auto">
            <a:xfrm>
              <a:off x="1765300" y="4178300"/>
              <a:ext cx="5372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24"/>
            <p:cNvSpPr>
              <a:spLocks noChangeShapeType="1"/>
            </p:cNvSpPr>
            <p:nvPr/>
          </p:nvSpPr>
          <p:spPr bwMode="auto">
            <a:xfrm flipV="1">
              <a:off x="4254500" y="2387600"/>
              <a:ext cx="0" cy="361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Text Box 25"/>
            <p:cNvSpPr txBox="1">
              <a:spLocks noChangeArrowheads="1"/>
            </p:cNvSpPr>
            <p:nvPr/>
          </p:nvSpPr>
          <p:spPr bwMode="auto">
            <a:xfrm>
              <a:off x="7172325" y="4027488"/>
              <a:ext cx="3698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 err="1">
                  <a:latin typeface="Times New Roman" pitchFamily="18" charset="0"/>
                </a:rPr>
                <a:t>k</a:t>
              </a:r>
              <a:r>
                <a:rPr lang="en-US" sz="2000" i="1" baseline="-25000" dirty="0" err="1">
                  <a:latin typeface="Times New Roman" pitchFamily="18" charset="0"/>
                </a:rPr>
                <a:t>x</a:t>
              </a:r>
              <a:endParaRPr lang="en-US" sz="2000" i="1" baseline="-25000" dirty="0">
                <a:latin typeface="Times New Roman" pitchFamily="18" charset="0"/>
              </a:endParaRPr>
            </a:p>
          </p:txBody>
        </p:sp>
        <p:sp>
          <p:nvSpPr>
            <p:cNvPr id="30738" name="Text Box 26"/>
            <p:cNvSpPr txBox="1">
              <a:spLocks noChangeArrowheads="1"/>
            </p:cNvSpPr>
            <p:nvPr/>
          </p:nvSpPr>
          <p:spPr bwMode="auto">
            <a:xfrm>
              <a:off x="4048125" y="1843088"/>
              <a:ext cx="3698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k</a:t>
              </a:r>
              <a:r>
                <a:rPr lang="en-US" sz="2000" i="1" baseline="-25000">
                  <a:latin typeface="Times New Roman" pitchFamily="18" charset="0"/>
                </a:rPr>
                <a:t>y</a:t>
              </a:r>
            </a:p>
          </p:txBody>
        </p:sp>
        <p:grpSp>
          <p:nvGrpSpPr>
            <p:cNvPr id="30739" name="Group 27"/>
            <p:cNvGrpSpPr>
              <a:grpSpLocks/>
            </p:cNvGrpSpPr>
            <p:nvPr/>
          </p:nvGrpSpPr>
          <p:grpSpPr bwMode="auto">
            <a:xfrm>
              <a:off x="2298700" y="4022725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831" name="Oval 28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" name="Oval 29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3" name="Oval 30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4" name="Oval 31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" name="Oval 32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" name="Oval 33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7" name="Oval 34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8" name="Oval 35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9" name="Oval 36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0" name="Oval 37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1" name="Oval 38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0" name="Group 39"/>
            <p:cNvGrpSpPr>
              <a:grpSpLocks/>
            </p:cNvGrpSpPr>
            <p:nvPr/>
          </p:nvGrpSpPr>
          <p:grpSpPr bwMode="auto">
            <a:xfrm>
              <a:off x="2298700" y="4383088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820" name="Oval 40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1" name="Oval 41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2" name="Oval 42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3" name="Oval 43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4" name="Oval 44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5" name="Oval 45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6" name="Oval 46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" name="Oval 47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" name="Oval 48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" name="Oval 49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0" name="Oval 50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1" name="Group 51"/>
            <p:cNvGrpSpPr>
              <a:grpSpLocks/>
            </p:cNvGrpSpPr>
            <p:nvPr/>
          </p:nvGrpSpPr>
          <p:grpSpPr bwMode="auto">
            <a:xfrm>
              <a:off x="2298700" y="4745038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809" name="Oval 52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0" name="Oval 53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1" name="Oval 54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2" name="Oval 55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3" name="Oval 56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4" name="Oval 57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5" name="Oval 58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6" name="Oval 59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7" name="Oval 60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8" name="Oval 61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9" name="Oval 62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2" name="Group 63"/>
            <p:cNvGrpSpPr>
              <a:grpSpLocks/>
            </p:cNvGrpSpPr>
            <p:nvPr/>
          </p:nvGrpSpPr>
          <p:grpSpPr bwMode="auto">
            <a:xfrm>
              <a:off x="2298700" y="3660775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798" name="Oval 64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9" name="Oval 65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0" name="Oval 66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1" name="Oval 67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2" name="Oval 68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3" name="Oval 69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4" name="Oval 70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5" name="Oval 71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6" name="Oval 72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7" name="Oval 73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8" name="Oval 74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3" name="Group 75"/>
            <p:cNvGrpSpPr>
              <a:grpSpLocks/>
            </p:cNvGrpSpPr>
            <p:nvPr/>
          </p:nvGrpSpPr>
          <p:grpSpPr bwMode="auto">
            <a:xfrm>
              <a:off x="2298700" y="3300413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787" name="Oval 76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8" name="Oval 77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9" name="Oval 78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0" name="Oval 79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1" name="Oval 80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2" name="Oval 81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3" name="Oval 82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4" name="Oval 83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5" name="Oval 84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6" name="Oval 85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7" name="Oval 86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4" name="Group 87"/>
            <p:cNvGrpSpPr>
              <a:grpSpLocks/>
            </p:cNvGrpSpPr>
            <p:nvPr/>
          </p:nvGrpSpPr>
          <p:grpSpPr bwMode="auto">
            <a:xfrm>
              <a:off x="2298700" y="510540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776" name="Oval 88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7" name="Oval 89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8" name="Oval 90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9" name="Oval 91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0" name="Oval 92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1" name="Oval 93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2" name="Oval 94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3" name="Oval 95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4" name="Oval 96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5" name="Oval 97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6" name="Oval 98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5" name="Group 99"/>
            <p:cNvGrpSpPr>
              <a:grpSpLocks/>
            </p:cNvGrpSpPr>
            <p:nvPr/>
          </p:nvGrpSpPr>
          <p:grpSpPr bwMode="auto">
            <a:xfrm>
              <a:off x="2298700" y="546735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765" name="Oval 100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6" name="Oval 101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7" name="Oval 102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8" name="Oval 103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9" name="Oval 104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Oval 105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1" name="Oval 106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2" name="Oval 107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3" name="Oval 108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4" name="Oval 109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5" name="Oval 110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6" name="Group 111"/>
            <p:cNvGrpSpPr>
              <a:grpSpLocks/>
            </p:cNvGrpSpPr>
            <p:nvPr/>
          </p:nvGrpSpPr>
          <p:grpSpPr bwMode="auto">
            <a:xfrm>
              <a:off x="2298700" y="294005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754" name="Oval 112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5" name="Oval 113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6" name="Oval 114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7" name="Oval 115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Oval 116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Oval 117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Oval 118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Oval 119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2" name="Oval 120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3" name="Oval 121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4" name="Oval 122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0723" name="Object 123"/>
            <p:cNvGraphicFramePr>
              <a:graphicFrameLocks noChangeAspect="1"/>
            </p:cNvGraphicFramePr>
            <p:nvPr/>
          </p:nvGraphicFramePr>
          <p:xfrm>
            <a:off x="5783263" y="2433638"/>
            <a:ext cx="784225" cy="385762"/>
          </p:xfrm>
          <a:graphic>
            <a:graphicData uri="http://schemas.openxmlformats.org/presentationml/2006/ole">
              <p:oleObj spid="_x0000_s30723" name="Equation" r:id="rId5" imgW="571320" imgH="279360" progId="Equation.DSMT4">
                <p:embed/>
              </p:oleObj>
            </a:graphicData>
          </a:graphic>
        </p:graphicFrame>
        <p:graphicFrame>
          <p:nvGraphicFramePr>
            <p:cNvPr id="30724" name="Object 124"/>
            <p:cNvGraphicFramePr>
              <a:graphicFrameLocks noChangeAspect="1"/>
            </p:cNvGraphicFramePr>
            <p:nvPr/>
          </p:nvGraphicFramePr>
          <p:xfrm>
            <a:off x="4668838" y="6167438"/>
            <a:ext cx="801688" cy="385762"/>
          </p:xfrm>
          <a:graphic>
            <a:graphicData uri="http://schemas.openxmlformats.org/presentationml/2006/ole">
              <p:oleObj spid="_x0000_s30724" name="Equation" r:id="rId6" imgW="583920" imgH="279360" progId="Equation.DSMT4">
                <p:embed/>
              </p:oleObj>
            </a:graphicData>
          </a:graphic>
        </p:graphicFrame>
        <p:sp>
          <p:nvSpPr>
            <p:cNvPr id="30747" name="Line 125"/>
            <p:cNvSpPr>
              <a:spLocks noChangeShapeType="1"/>
            </p:cNvSpPr>
            <p:nvPr/>
          </p:nvSpPr>
          <p:spPr bwMode="auto">
            <a:xfrm flipH="1" flipV="1">
              <a:off x="4457700" y="4089400"/>
              <a:ext cx="46990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25" name="Object 126"/>
            <p:cNvGraphicFramePr>
              <a:graphicFrameLocks noChangeAspect="1"/>
            </p:cNvGraphicFramePr>
            <p:nvPr/>
          </p:nvGraphicFramePr>
          <p:xfrm>
            <a:off x="6005513" y="5781675"/>
            <a:ext cx="736600" cy="331787"/>
          </p:xfrm>
          <a:graphic>
            <a:graphicData uri="http://schemas.openxmlformats.org/presentationml/2006/ole">
              <p:oleObj spid="_x0000_s30725" name="Equation" r:id="rId7" imgW="393480" imgH="177480" progId="Equation.DSMT4">
                <p:embed/>
              </p:oleObj>
            </a:graphicData>
          </a:graphic>
        </p:graphicFrame>
        <p:sp>
          <p:nvSpPr>
            <p:cNvPr id="30748" name="Line 127"/>
            <p:cNvSpPr>
              <a:spLocks noChangeShapeType="1"/>
            </p:cNvSpPr>
            <p:nvPr/>
          </p:nvSpPr>
          <p:spPr bwMode="auto">
            <a:xfrm>
              <a:off x="6121400" y="5664200"/>
              <a:ext cx="444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128"/>
            <p:cNvSpPr>
              <a:spLocks noChangeShapeType="1"/>
            </p:cNvSpPr>
            <p:nvPr/>
          </p:nvSpPr>
          <p:spPr bwMode="auto">
            <a:xfrm>
              <a:off x="6769100" y="5143500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26" name="Object 129"/>
            <p:cNvGraphicFramePr>
              <a:graphicFrameLocks noChangeAspect="1"/>
            </p:cNvGraphicFramePr>
            <p:nvPr/>
          </p:nvGraphicFramePr>
          <p:xfrm>
            <a:off x="6896100" y="5184775"/>
            <a:ext cx="735013" cy="331787"/>
          </p:xfrm>
          <a:graphic>
            <a:graphicData uri="http://schemas.openxmlformats.org/presentationml/2006/ole">
              <p:oleObj spid="_x0000_s30726" name="Equation" r:id="rId8" imgW="393480" imgH="177480" progId="Equation.DSMT4">
                <p:embed/>
              </p:oleObj>
            </a:graphicData>
          </a:graphic>
        </p:graphicFrame>
        <p:sp>
          <p:nvSpPr>
            <p:cNvPr id="30750" name="Text Box 131"/>
            <p:cNvSpPr txBox="1">
              <a:spLocks noChangeArrowheads="1"/>
            </p:cNvSpPr>
            <p:nvPr/>
          </p:nvSpPr>
          <p:spPr bwMode="auto">
            <a:xfrm>
              <a:off x="606425" y="1954213"/>
              <a:ext cx="24609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Grating </a:t>
              </a:r>
              <a:r>
                <a:rPr lang="en-US" dirty="0" smtClean="0"/>
                <a:t>wave for </a:t>
              </a:r>
              <a:r>
                <a:rPr lang="en-US" dirty="0">
                  <a:latin typeface="Times New Roman" pitchFamily="18" charset="0"/>
                </a:rPr>
                <a:t>(-1,0)</a:t>
              </a:r>
            </a:p>
          </p:txBody>
        </p:sp>
        <p:sp>
          <p:nvSpPr>
            <p:cNvPr id="30751" name="Line 132"/>
            <p:cNvSpPr>
              <a:spLocks noChangeShapeType="1"/>
            </p:cNvSpPr>
            <p:nvPr/>
          </p:nvSpPr>
          <p:spPr bwMode="auto">
            <a:xfrm>
              <a:off x="2616200" y="2451100"/>
              <a:ext cx="1333500" cy="1536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3" name="Text Box 25"/>
            <p:cNvSpPr txBox="1">
              <a:spLocks noChangeArrowheads="1"/>
            </p:cNvSpPr>
            <p:nvPr/>
          </p:nvSpPr>
          <p:spPr bwMode="auto">
            <a:xfrm>
              <a:off x="3952257" y="4405518"/>
              <a:ext cx="34496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 dirty="0">
                  <a:latin typeface="Times New Roman" pitchFamily="18" charset="0"/>
                </a:rPr>
                <a:t>k</a:t>
              </a:r>
              <a:r>
                <a:rPr lang="en-US" sz="1600" baseline="-25000" dirty="0">
                  <a:latin typeface="Times New Roman" pitchFamily="18" charset="0"/>
                </a:rPr>
                <a:t>0</a:t>
              </a:r>
            </a:p>
          </p:txBody>
        </p:sp>
        <p:cxnSp>
          <p:nvCxnSpPr>
            <p:cNvPr id="132" name="Straight Arrow Connector 131"/>
            <p:cNvCxnSpPr>
              <a:endCxn id="30753" idx="0"/>
            </p:cNvCxnSpPr>
            <p:nvPr/>
          </p:nvCxnSpPr>
          <p:spPr>
            <a:xfrm flipH="1">
              <a:off x="4124740" y="4178968"/>
              <a:ext cx="126418" cy="22655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189071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Circle Diagram</a:t>
            </a:r>
          </a:p>
        </p:txBody>
      </p:sp>
      <p:graphicFrame>
        <p:nvGraphicFramePr>
          <p:cNvPr id="31746" name="Object 66"/>
          <p:cNvGraphicFramePr>
            <a:graphicFrameLocks noChangeAspect="1"/>
          </p:cNvGraphicFramePr>
          <p:nvPr/>
        </p:nvGraphicFramePr>
        <p:xfrm>
          <a:off x="441776" y="2090829"/>
          <a:ext cx="2666218" cy="870735"/>
        </p:xfrm>
        <a:graphic>
          <a:graphicData uri="http://schemas.openxmlformats.org/presentationml/2006/ole">
            <p:oleObj spid="_x0000_s31746" name="Equation" r:id="rId4" imgW="1206360" imgH="393480" progId="Equation.DSMT4">
              <p:embed/>
            </p:oleObj>
          </a:graphicData>
        </a:graphic>
      </p:graphicFrame>
      <p:graphicFrame>
        <p:nvGraphicFramePr>
          <p:cNvPr id="31747" name="Object 69"/>
          <p:cNvGraphicFramePr>
            <a:graphicFrameLocks noChangeAspect="1"/>
          </p:cNvGraphicFramePr>
          <p:nvPr/>
        </p:nvGraphicFramePr>
        <p:xfrm>
          <a:off x="577850" y="5599113"/>
          <a:ext cx="2395538" cy="409575"/>
        </p:xfrm>
        <a:graphic>
          <a:graphicData uri="http://schemas.openxmlformats.org/presentationml/2006/ole">
            <p:oleObj spid="_x0000_s31747" name="Equation" r:id="rId5" imgW="1117440" imgH="190440" progId="Equation.DSMT4">
              <p:embed/>
            </p:oleObj>
          </a:graphicData>
        </a:graphic>
      </p:graphicFrame>
      <p:graphicFrame>
        <p:nvGraphicFramePr>
          <p:cNvPr id="31748" name="Object 74"/>
          <p:cNvGraphicFramePr>
            <a:graphicFrameLocks noChangeAspect="1"/>
          </p:cNvGraphicFramePr>
          <p:nvPr/>
        </p:nvGraphicFramePr>
        <p:xfrm>
          <a:off x="676275" y="4222750"/>
          <a:ext cx="2124075" cy="436563"/>
        </p:xfrm>
        <a:graphic>
          <a:graphicData uri="http://schemas.openxmlformats.org/presentationml/2006/ole">
            <p:oleObj spid="_x0000_s31748" name="Equation" r:id="rId6" imgW="990360" imgH="203040" progId="Equation.DSMT4">
              <p:embed/>
            </p:oleObj>
          </a:graphicData>
        </a:graphic>
      </p:graphicFrame>
      <p:grpSp>
        <p:nvGrpSpPr>
          <p:cNvPr id="31759" name="Group 77"/>
          <p:cNvGrpSpPr>
            <a:grpSpLocks/>
          </p:cNvGrpSpPr>
          <p:nvPr/>
        </p:nvGrpSpPr>
        <p:grpSpPr bwMode="auto">
          <a:xfrm>
            <a:off x="2184400" y="1308100"/>
            <a:ext cx="5375275" cy="4711700"/>
            <a:chOff x="968" y="1000"/>
            <a:chExt cx="3386" cy="2968"/>
          </a:xfrm>
        </p:grpSpPr>
        <p:sp>
          <p:nvSpPr>
            <p:cNvPr id="31761" name="Oval 12"/>
            <p:cNvSpPr>
              <a:spLocks noChangeArrowheads="1"/>
            </p:cNvSpPr>
            <p:nvPr/>
          </p:nvSpPr>
          <p:spPr bwMode="auto">
            <a:xfrm>
              <a:off x="1736" y="1868"/>
              <a:ext cx="1536" cy="151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Line 13"/>
            <p:cNvSpPr>
              <a:spLocks noChangeShapeType="1"/>
            </p:cNvSpPr>
            <p:nvPr/>
          </p:nvSpPr>
          <p:spPr bwMode="auto">
            <a:xfrm>
              <a:off x="2496" y="1240"/>
              <a:ext cx="0" cy="2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14"/>
            <p:cNvSpPr>
              <a:spLocks noChangeShapeType="1"/>
            </p:cNvSpPr>
            <p:nvPr/>
          </p:nvSpPr>
          <p:spPr bwMode="auto">
            <a:xfrm>
              <a:off x="968" y="2640"/>
              <a:ext cx="3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749" name="Object 15"/>
            <p:cNvGraphicFramePr>
              <a:graphicFrameLocks noChangeAspect="1"/>
            </p:cNvGraphicFramePr>
            <p:nvPr/>
          </p:nvGraphicFramePr>
          <p:xfrm>
            <a:off x="4074" y="2560"/>
            <a:ext cx="155" cy="172"/>
          </p:xfrm>
          <a:graphic>
            <a:graphicData uri="http://schemas.openxmlformats.org/presentationml/2006/ole">
              <p:oleObj spid="_x0000_s31749" name="Equation" r:id="rId7" imgW="114120" imgH="126720" progId="Equation.DSMT4">
                <p:embed/>
              </p:oleObj>
            </a:graphicData>
          </a:graphic>
        </p:graphicFrame>
        <p:graphicFrame>
          <p:nvGraphicFramePr>
            <p:cNvPr id="31750" name="Object 16"/>
            <p:cNvGraphicFramePr>
              <a:graphicFrameLocks noChangeAspect="1"/>
            </p:cNvGraphicFramePr>
            <p:nvPr/>
          </p:nvGraphicFramePr>
          <p:xfrm>
            <a:off x="2442" y="1000"/>
            <a:ext cx="138" cy="172"/>
          </p:xfrm>
          <a:graphic>
            <a:graphicData uri="http://schemas.openxmlformats.org/presentationml/2006/ole">
              <p:oleObj spid="_x0000_s31750" name="Equation" r:id="rId8" imgW="101520" imgH="126720" progId="Equation.DSMT4">
                <p:embed/>
              </p:oleObj>
            </a:graphicData>
          </a:graphic>
        </p:graphicFrame>
        <p:sp>
          <p:nvSpPr>
            <p:cNvPr id="31764" name="Line 60"/>
            <p:cNvSpPr>
              <a:spLocks noChangeShapeType="1"/>
            </p:cNvSpPr>
            <p:nvPr/>
          </p:nvSpPr>
          <p:spPr bwMode="auto">
            <a:xfrm>
              <a:off x="2496" y="2632"/>
              <a:ext cx="79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61"/>
            <p:cNvSpPr>
              <a:spLocks noChangeShapeType="1"/>
            </p:cNvSpPr>
            <p:nvPr/>
          </p:nvSpPr>
          <p:spPr bwMode="auto">
            <a:xfrm flipV="1">
              <a:off x="2504" y="1880"/>
              <a:ext cx="0" cy="76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Text Box 62"/>
            <p:cNvSpPr txBox="1">
              <a:spLocks noChangeArrowheads="1"/>
            </p:cNvSpPr>
            <p:nvPr/>
          </p:nvSpPr>
          <p:spPr bwMode="auto">
            <a:xfrm>
              <a:off x="2934" y="3647"/>
              <a:ext cx="9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E-plane scan</a:t>
              </a:r>
            </a:p>
          </p:txBody>
        </p:sp>
        <p:sp>
          <p:nvSpPr>
            <p:cNvPr id="31767" name="Text Box 63"/>
            <p:cNvSpPr txBox="1">
              <a:spLocks noChangeArrowheads="1"/>
            </p:cNvSpPr>
            <p:nvPr/>
          </p:nvSpPr>
          <p:spPr bwMode="auto">
            <a:xfrm>
              <a:off x="3390" y="1223"/>
              <a:ext cx="9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H-plane scan</a:t>
              </a:r>
            </a:p>
          </p:txBody>
        </p:sp>
        <p:sp>
          <p:nvSpPr>
            <p:cNvPr id="31768" name="Line 64"/>
            <p:cNvSpPr>
              <a:spLocks noChangeShapeType="1"/>
            </p:cNvSpPr>
            <p:nvPr/>
          </p:nvSpPr>
          <p:spPr bwMode="auto">
            <a:xfrm flipH="1" flipV="1">
              <a:off x="2720" y="2688"/>
              <a:ext cx="256" cy="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Line 65"/>
            <p:cNvSpPr>
              <a:spLocks noChangeShapeType="1"/>
            </p:cNvSpPr>
            <p:nvPr/>
          </p:nvSpPr>
          <p:spPr bwMode="auto">
            <a:xfrm flipH="1">
              <a:off x="2560" y="1440"/>
              <a:ext cx="840" cy="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67"/>
            <p:cNvSpPr>
              <a:spLocks noChangeShapeType="1"/>
            </p:cNvSpPr>
            <p:nvPr/>
          </p:nvSpPr>
          <p:spPr bwMode="auto">
            <a:xfrm flipV="1">
              <a:off x="2488" y="2240"/>
              <a:ext cx="472" cy="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Oval 68"/>
            <p:cNvSpPr>
              <a:spLocks noChangeArrowheads="1"/>
            </p:cNvSpPr>
            <p:nvPr/>
          </p:nvSpPr>
          <p:spPr bwMode="auto">
            <a:xfrm>
              <a:off x="2936" y="2208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51" name="Object 70"/>
            <p:cNvGraphicFramePr>
              <a:graphicFrameLocks noChangeAspect="1"/>
            </p:cNvGraphicFramePr>
            <p:nvPr/>
          </p:nvGraphicFramePr>
          <p:xfrm>
            <a:off x="2803" y="2352"/>
            <a:ext cx="189" cy="258"/>
          </p:xfrm>
          <a:graphic>
            <a:graphicData uri="http://schemas.openxmlformats.org/presentationml/2006/ole">
              <p:oleObj spid="_x0000_s31751" name="Equation" r:id="rId9" imgW="139680" imgH="190440" progId="Equation.DSMT4">
                <p:embed/>
              </p:oleObj>
            </a:graphicData>
          </a:graphic>
        </p:graphicFrame>
        <p:sp>
          <p:nvSpPr>
            <p:cNvPr id="31772" name="Freeform 71"/>
            <p:cNvSpPr>
              <a:spLocks/>
            </p:cNvSpPr>
            <p:nvPr/>
          </p:nvSpPr>
          <p:spPr bwMode="auto">
            <a:xfrm>
              <a:off x="2630" y="2519"/>
              <a:ext cx="55" cy="101"/>
            </a:xfrm>
            <a:custGeom>
              <a:avLst/>
              <a:gdLst>
                <a:gd name="T0" fmla="*/ 0 w 135"/>
                <a:gd name="T1" fmla="*/ 0 h 222"/>
                <a:gd name="T2" fmla="*/ 4 w 135"/>
                <a:gd name="T3" fmla="*/ 4 h 222"/>
                <a:gd name="T4" fmla="*/ 7 w 135"/>
                <a:gd name="T5" fmla="*/ 9 h 222"/>
                <a:gd name="T6" fmla="*/ 9 w 135"/>
                <a:gd name="T7" fmla="*/ 14 h 222"/>
                <a:gd name="T8" fmla="*/ 9 w 135"/>
                <a:gd name="T9" fmla="*/ 21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222"/>
                <a:gd name="T17" fmla="*/ 135 w 135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222">
                  <a:moveTo>
                    <a:pt x="0" y="0"/>
                  </a:moveTo>
                  <a:cubicBezTo>
                    <a:pt x="10" y="6"/>
                    <a:pt x="43" y="26"/>
                    <a:pt x="60" y="42"/>
                  </a:cubicBezTo>
                  <a:cubicBezTo>
                    <a:pt x="77" y="58"/>
                    <a:pt x="91" y="75"/>
                    <a:pt x="102" y="93"/>
                  </a:cubicBezTo>
                  <a:cubicBezTo>
                    <a:pt x="113" y="111"/>
                    <a:pt x="122" y="127"/>
                    <a:pt x="127" y="148"/>
                  </a:cubicBezTo>
                  <a:cubicBezTo>
                    <a:pt x="132" y="169"/>
                    <a:pt x="133" y="207"/>
                    <a:pt x="135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Line 72"/>
            <p:cNvSpPr>
              <a:spLocks noChangeShapeType="1"/>
            </p:cNvSpPr>
            <p:nvPr/>
          </p:nvSpPr>
          <p:spPr bwMode="auto">
            <a:xfrm flipH="1">
              <a:off x="1840" y="2624"/>
              <a:ext cx="64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752" name="Object 73"/>
            <p:cNvGraphicFramePr>
              <a:graphicFrameLocks noChangeAspect="1"/>
            </p:cNvGraphicFramePr>
            <p:nvPr/>
          </p:nvGraphicFramePr>
          <p:xfrm>
            <a:off x="2107" y="2864"/>
            <a:ext cx="206" cy="258"/>
          </p:xfrm>
          <a:graphic>
            <a:graphicData uri="http://schemas.openxmlformats.org/presentationml/2006/ole">
              <p:oleObj spid="_x0000_s31752" name="Equation" r:id="rId10" imgW="152280" imgH="190440" progId="Equation.DSMT4">
                <p:embed/>
              </p:oleObj>
            </a:graphicData>
          </a:graphic>
        </p:graphicFrame>
        <p:sp>
          <p:nvSpPr>
            <p:cNvPr id="31774" name="Text Box 76"/>
            <p:cNvSpPr txBox="1">
              <a:spLocks noChangeArrowheads="1"/>
            </p:cNvSpPr>
            <p:nvPr/>
          </p:nvSpPr>
          <p:spPr bwMode="auto">
            <a:xfrm rot="19314094">
              <a:off x="2448" y="2154"/>
              <a:ext cx="59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k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sin</a:t>
              </a:r>
              <a:r>
                <a:rPr lang="en-US" dirty="0" smtClean="0">
                  <a:sym typeface="Symbol" pitchFamily="18" charset="2"/>
                </a:rPr>
                <a:t>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0</a:t>
              </a:r>
              <a:endPara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31760" name="Text Box 78"/>
          <p:cNvSpPr txBox="1">
            <a:spLocks noChangeArrowheads="1"/>
          </p:cNvSpPr>
          <p:nvPr/>
        </p:nvSpPr>
        <p:spPr bwMode="auto">
          <a:xfrm>
            <a:off x="1330325" y="1547813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Define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35</a:t>
            </a:fld>
            <a:endParaRPr lang="en-US" dirty="0"/>
          </a:p>
        </p:txBody>
      </p:sp>
      <p:graphicFrame>
        <p:nvGraphicFramePr>
          <p:cNvPr id="2" name="Object 74"/>
          <p:cNvGraphicFramePr>
            <a:graphicFrameLocks noChangeAspect="1"/>
          </p:cNvGraphicFramePr>
          <p:nvPr/>
        </p:nvGraphicFramePr>
        <p:xfrm>
          <a:off x="377825" y="4657725"/>
          <a:ext cx="2722563" cy="519113"/>
        </p:xfrm>
        <a:graphic>
          <a:graphicData uri="http://schemas.openxmlformats.org/presentationml/2006/ole">
            <p:oleObj spid="_x0000_s31753" name="Equation" r:id="rId11" imgW="1269720" imgH="241200" progId="Equation.DSMT4">
              <p:embed/>
            </p:oleObj>
          </a:graphicData>
        </a:graphic>
      </p:graphicFrame>
      <p:graphicFrame>
        <p:nvGraphicFramePr>
          <p:cNvPr id="3" name="Object 69"/>
          <p:cNvGraphicFramePr>
            <a:graphicFrameLocks noChangeAspect="1"/>
          </p:cNvGraphicFramePr>
          <p:nvPr/>
        </p:nvGraphicFramePr>
        <p:xfrm>
          <a:off x="985838" y="6096000"/>
          <a:ext cx="1333500" cy="409575"/>
        </p:xfrm>
        <a:graphic>
          <a:graphicData uri="http://schemas.openxmlformats.org/presentationml/2006/ole">
            <p:oleObj spid="_x0000_s31754" name="Equation" r:id="rId12" imgW="622080" imgH="19044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086475" y="2695575"/>
            <a:ext cx="2363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Visible space circle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6424551" y="3503221"/>
            <a:ext cx="202870" cy="391885"/>
          </a:xfrm>
          <a:custGeom>
            <a:avLst/>
            <a:gdLst>
              <a:gd name="connsiteX0" fmla="*/ 190005 w 215735"/>
              <a:gd name="connsiteY0" fmla="*/ 391885 h 391885"/>
              <a:gd name="connsiteX1" fmla="*/ 201880 w 215735"/>
              <a:gd name="connsiteY1" fmla="*/ 320634 h 391885"/>
              <a:gd name="connsiteX2" fmla="*/ 106878 w 215735"/>
              <a:gd name="connsiteY2" fmla="*/ 83127 h 391885"/>
              <a:gd name="connsiteX3" fmla="*/ 0 w 215735"/>
              <a:gd name="connsiteY3" fmla="*/ 0 h 391885"/>
              <a:gd name="connsiteX0" fmla="*/ 190005 w 205838"/>
              <a:gd name="connsiteY0" fmla="*/ 391885 h 391885"/>
              <a:gd name="connsiteX1" fmla="*/ 201880 w 205838"/>
              <a:gd name="connsiteY1" fmla="*/ 320634 h 391885"/>
              <a:gd name="connsiteX2" fmla="*/ 166255 w 205838"/>
              <a:gd name="connsiteY2" fmla="*/ 166254 h 391885"/>
              <a:gd name="connsiteX3" fmla="*/ 0 w 205838"/>
              <a:gd name="connsiteY3" fmla="*/ 0 h 391885"/>
              <a:gd name="connsiteX0" fmla="*/ 190005 w 209797"/>
              <a:gd name="connsiteY0" fmla="*/ 391885 h 391885"/>
              <a:gd name="connsiteX1" fmla="*/ 201880 w 209797"/>
              <a:gd name="connsiteY1" fmla="*/ 320634 h 391885"/>
              <a:gd name="connsiteX2" fmla="*/ 142504 w 209797"/>
              <a:gd name="connsiteY2" fmla="*/ 118752 h 391885"/>
              <a:gd name="connsiteX3" fmla="*/ 0 w 209797"/>
              <a:gd name="connsiteY3" fmla="*/ 0 h 391885"/>
              <a:gd name="connsiteX0" fmla="*/ 190005 w 202870"/>
              <a:gd name="connsiteY0" fmla="*/ 391885 h 391885"/>
              <a:gd name="connsiteX1" fmla="*/ 167375 w 202870"/>
              <a:gd name="connsiteY1" fmla="*/ 242996 h 391885"/>
              <a:gd name="connsiteX2" fmla="*/ 142504 w 202870"/>
              <a:gd name="connsiteY2" fmla="*/ 118752 h 391885"/>
              <a:gd name="connsiteX3" fmla="*/ 0 w 202870"/>
              <a:gd name="connsiteY3" fmla="*/ 0 h 391885"/>
              <a:gd name="connsiteX0" fmla="*/ 190005 w 202870"/>
              <a:gd name="connsiteY0" fmla="*/ 391885 h 391885"/>
              <a:gd name="connsiteX1" fmla="*/ 193254 w 202870"/>
              <a:gd name="connsiteY1" fmla="*/ 242996 h 391885"/>
              <a:gd name="connsiteX2" fmla="*/ 142504 w 202870"/>
              <a:gd name="connsiteY2" fmla="*/ 118752 h 391885"/>
              <a:gd name="connsiteX3" fmla="*/ 0 w 202870"/>
              <a:gd name="connsiteY3" fmla="*/ 0 h 391885"/>
              <a:gd name="connsiteX0" fmla="*/ 190005 w 202870"/>
              <a:gd name="connsiteY0" fmla="*/ 391885 h 391885"/>
              <a:gd name="connsiteX1" fmla="*/ 193254 w 202870"/>
              <a:gd name="connsiteY1" fmla="*/ 242996 h 391885"/>
              <a:gd name="connsiteX2" fmla="*/ 142504 w 202870"/>
              <a:gd name="connsiteY2" fmla="*/ 92873 h 391885"/>
              <a:gd name="connsiteX3" fmla="*/ 0 w 202870"/>
              <a:gd name="connsiteY3" fmla="*/ 0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870" h="391885">
                <a:moveTo>
                  <a:pt x="190005" y="391885"/>
                </a:moveTo>
                <a:cubicBezTo>
                  <a:pt x="202870" y="381989"/>
                  <a:pt x="201171" y="292831"/>
                  <a:pt x="193254" y="242996"/>
                </a:cubicBezTo>
                <a:cubicBezTo>
                  <a:pt x="185337" y="193161"/>
                  <a:pt x="174713" y="133372"/>
                  <a:pt x="142504" y="92873"/>
                </a:cubicBezTo>
                <a:cubicBezTo>
                  <a:pt x="110295" y="52374"/>
                  <a:pt x="36615" y="14844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Object 70"/>
          <p:cNvGraphicFramePr>
            <a:graphicFrameLocks noChangeAspect="1"/>
          </p:cNvGraphicFramePr>
          <p:nvPr/>
        </p:nvGraphicFramePr>
        <p:xfrm>
          <a:off x="6654553" y="3211513"/>
          <a:ext cx="436563" cy="490537"/>
        </p:xfrm>
        <a:graphic>
          <a:graphicData uri="http://schemas.openxmlformats.org/presentationml/2006/ole">
            <p:oleObj spid="_x0000_s31755" name="Equation" r:id="rId13" imgW="2030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5175" name="Rectangle 7"/>
          <p:cNvSpPr>
            <a:spLocks noChangeArrowheads="1"/>
          </p:cNvSpPr>
          <p:nvPr/>
        </p:nvSpPr>
        <p:spPr bwMode="auto">
          <a:xfrm>
            <a:off x="1296988" y="0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Circle Diagram (cont.)</a:t>
            </a:r>
          </a:p>
        </p:txBody>
      </p:sp>
      <p:graphicFrame>
        <p:nvGraphicFramePr>
          <p:cNvPr id="32770" name="Object 9"/>
          <p:cNvGraphicFramePr>
            <a:graphicFrameLocks noChangeAspect="1"/>
          </p:cNvGraphicFramePr>
          <p:nvPr/>
        </p:nvGraphicFramePr>
        <p:xfrm>
          <a:off x="1608138" y="1296039"/>
          <a:ext cx="5221287" cy="505774"/>
        </p:xfrm>
        <a:graphic>
          <a:graphicData uri="http://schemas.openxmlformats.org/presentationml/2006/ole">
            <p:oleObj spid="_x0000_s32770" name="Equation" r:id="rId4" imgW="2222280" imgH="215640" progId="Equation.DSMT4">
              <p:embed/>
            </p:oleObj>
          </a:graphicData>
        </a:graphic>
      </p:graphicFrame>
      <p:graphicFrame>
        <p:nvGraphicFramePr>
          <p:cNvPr id="32771" name="Object 119"/>
          <p:cNvGraphicFramePr>
            <a:graphicFrameLocks noChangeAspect="1"/>
          </p:cNvGraphicFramePr>
          <p:nvPr/>
        </p:nvGraphicFramePr>
        <p:xfrm>
          <a:off x="2974975" y="2393950"/>
          <a:ext cx="1525588" cy="463550"/>
        </p:xfrm>
        <a:graphic>
          <a:graphicData uri="http://schemas.openxmlformats.org/presentationml/2006/ole">
            <p:oleObj spid="_x0000_s32771" name="Equation" r:id="rId5" imgW="711000" imgH="215640" progId="Equation.DSMT4">
              <p:embed/>
            </p:oleObj>
          </a:graphicData>
        </a:graphic>
      </p:graphicFrame>
      <p:graphicFrame>
        <p:nvGraphicFramePr>
          <p:cNvPr id="32772" name="Object 120"/>
          <p:cNvGraphicFramePr>
            <a:graphicFrameLocks noChangeAspect="1"/>
          </p:cNvGraphicFramePr>
          <p:nvPr/>
        </p:nvGraphicFramePr>
        <p:xfrm>
          <a:off x="2058988" y="3481148"/>
          <a:ext cx="3198812" cy="703501"/>
        </p:xfrm>
        <a:graphic>
          <a:graphicData uri="http://schemas.openxmlformats.org/presentationml/2006/ole">
            <p:oleObj spid="_x0000_s32772" name="Equation" r:id="rId6" imgW="1790640" imgH="393480" progId="Equation.DSMT4">
              <p:embed/>
            </p:oleObj>
          </a:graphicData>
        </a:graphic>
      </p:graphicFrame>
      <p:graphicFrame>
        <p:nvGraphicFramePr>
          <p:cNvPr id="32773" name="Object 121"/>
          <p:cNvGraphicFramePr>
            <a:graphicFrameLocks noChangeAspect="1"/>
          </p:cNvGraphicFramePr>
          <p:nvPr/>
        </p:nvGraphicFramePr>
        <p:xfrm>
          <a:off x="1301750" y="4523300"/>
          <a:ext cx="5260975" cy="715450"/>
        </p:xfrm>
        <a:graphic>
          <a:graphicData uri="http://schemas.openxmlformats.org/presentationml/2006/ole">
            <p:oleObj spid="_x0000_s32773" name="Equation" r:id="rId7" imgW="2895480" imgH="393480" progId="Equation.DSMT4">
              <p:embed/>
            </p:oleObj>
          </a:graphicData>
        </a:graphic>
      </p:graphicFrame>
      <p:graphicFrame>
        <p:nvGraphicFramePr>
          <p:cNvPr id="32774" name="Object 122"/>
          <p:cNvGraphicFramePr>
            <a:graphicFrameLocks noChangeAspect="1"/>
          </p:cNvGraphicFramePr>
          <p:nvPr/>
        </p:nvGraphicFramePr>
        <p:xfrm>
          <a:off x="2366963" y="5799668"/>
          <a:ext cx="3062287" cy="753532"/>
        </p:xfrm>
        <a:graphic>
          <a:graphicData uri="http://schemas.openxmlformats.org/presentationml/2006/ole">
            <p:oleObj spid="_x0000_s32774" name="Equation" r:id="rId8" imgW="1600200" imgH="393480" progId="Equation.DSMT4">
              <p:embed/>
            </p:oleObj>
          </a:graphicData>
        </a:graphic>
      </p:graphicFrame>
      <p:sp>
        <p:nvSpPr>
          <p:cNvPr id="32781" name="Text Box 124"/>
          <p:cNvSpPr txBox="1">
            <a:spLocks noChangeArrowheads="1"/>
          </p:cNvSpPr>
          <p:nvPr/>
        </p:nvSpPr>
        <p:spPr bwMode="auto">
          <a:xfrm>
            <a:off x="3351473" y="656301"/>
            <a:ext cx="2100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Grating Lobes</a:t>
            </a:r>
          </a:p>
        </p:txBody>
      </p:sp>
      <p:sp>
        <p:nvSpPr>
          <p:cNvPr id="32782" name="Text Box 125"/>
          <p:cNvSpPr txBox="1">
            <a:spLocks noChangeArrowheads="1"/>
          </p:cNvSpPr>
          <p:nvPr/>
        </p:nvSpPr>
        <p:spPr bwMode="auto">
          <a:xfrm>
            <a:off x="942975" y="2014538"/>
            <a:ext cx="2121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So, we require that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2783" name="Text Box 126"/>
          <p:cNvSpPr txBox="1">
            <a:spLocks noChangeArrowheads="1"/>
          </p:cNvSpPr>
          <p:nvPr/>
        </p:nvSpPr>
        <p:spPr bwMode="auto">
          <a:xfrm>
            <a:off x="1155700" y="3021013"/>
            <a:ext cx="3082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first inequality gives us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2784" name="Text Box 127"/>
          <p:cNvSpPr txBox="1">
            <a:spLocks noChangeArrowheads="1"/>
          </p:cNvSpPr>
          <p:nvPr/>
        </p:nvSpPr>
        <p:spPr bwMode="auto">
          <a:xfrm>
            <a:off x="844550" y="41354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2785" name="Text Box 128"/>
          <p:cNvSpPr txBox="1">
            <a:spLocks noChangeArrowheads="1"/>
          </p:cNvSpPr>
          <p:nvPr/>
        </p:nvSpPr>
        <p:spPr bwMode="auto">
          <a:xfrm>
            <a:off x="1854200" y="54244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36</a:t>
            </a:fld>
            <a:endParaRPr lang="en-US" dirty="0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5064125" y="2409825"/>
          <a:ext cx="1771650" cy="438150"/>
        </p:xfrm>
        <a:graphic>
          <a:graphicData uri="http://schemas.openxmlformats.org/presentationml/2006/ole">
            <p:oleObj spid="_x0000_s32775" name="Equation" r:id="rId9" imgW="825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794" name="Object 12"/>
          <p:cNvGraphicFramePr>
            <a:graphicFrameLocks noChangeAspect="1"/>
          </p:cNvGraphicFramePr>
          <p:nvPr/>
        </p:nvGraphicFramePr>
        <p:xfrm>
          <a:off x="2112608" y="1323098"/>
          <a:ext cx="4330700" cy="898525"/>
        </p:xfrm>
        <a:graphic>
          <a:graphicData uri="http://schemas.openxmlformats.org/presentationml/2006/ole">
            <p:oleObj spid="_x0000_s33794" name="Equation" r:id="rId4" imgW="2019240" imgH="419040" progId="Equation.DSMT4">
              <p:embed/>
            </p:oleObj>
          </a:graphicData>
        </a:graphic>
      </p:graphicFrame>
      <p:graphicFrame>
        <p:nvGraphicFramePr>
          <p:cNvPr id="33795" name="Object 13"/>
          <p:cNvGraphicFramePr>
            <a:graphicFrameLocks noChangeAspect="1"/>
          </p:cNvGraphicFramePr>
          <p:nvPr/>
        </p:nvGraphicFramePr>
        <p:xfrm>
          <a:off x="424195" y="3064151"/>
          <a:ext cx="8351316" cy="543996"/>
        </p:xfrm>
        <a:graphic>
          <a:graphicData uri="http://schemas.openxmlformats.org/presentationml/2006/ole">
            <p:oleObj spid="_x0000_s33795" name="Equation" r:id="rId5" imgW="4101840" imgH="266400" progId="Equation.DSMT4">
              <p:embed/>
            </p:oleObj>
          </a:graphicData>
        </a:graphic>
      </p:graphicFrame>
      <p:graphicFrame>
        <p:nvGraphicFramePr>
          <p:cNvPr id="33796" name="Object 14"/>
          <p:cNvGraphicFramePr>
            <a:graphicFrameLocks noChangeAspect="1"/>
          </p:cNvGraphicFramePr>
          <p:nvPr/>
        </p:nvGraphicFramePr>
        <p:xfrm>
          <a:off x="5124450" y="3665538"/>
          <a:ext cx="2516188" cy="658812"/>
        </p:xfrm>
        <a:graphic>
          <a:graphicData uri="http://schemas.openxmlformats.org/presentationml/2006/ole">
            <p:oleObj spid="_x0000_s33796" name="Equation" r:id="rId6" imgW="1358640" imgH="355320" progId="Equation.DSMT4">
              <p:embed/>
            </p:oleObj>
          </a:graphicData>
        </a:graphic>
      </p:graphicFrame>
      <p:sp>
        <p:nvSpPr>
          <p:cNvPr id="33802" name="Text Box 15"/>
          <p:cNvSpPr txBox="1">
            <a:spLocks noChangeArrowheads="1"/>
          </p:cNvSpPr>
          <p:nvPr/>
        </p:nvSpPr>
        <p:spPr bwMode="auto">
          <a:xfrm>
            <a:off x="1722083" y="92939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3803" name="Text Box 16"/>
          <p:cNvSpPr txBox="1">
            <a:spLocks noChangeArrowheads="1"/>
          </p:cNvSpPr>
          <p:nvPr/>
        </p:nvSpPr>
        <p:spPr bwMode="auto">
          <a:xfrm>
            <a:off x="2257567" y="2494674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1316038" y="0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Circle Diagram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37</a:t>
            </a:fld>
            <a:endParaRPr lang="en-US" dirty="0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1916113" y="5392738"/>
          <a:ext cx="3078162" cy="1009650"/>
        </p:xfrm>
        <a:graphic>
          <a:graphicData uri="http://schemas.openxmlformats.org/presentationml/2006/ole">
            <p:oleObj spid="_x0000_s33797" name="Equation" r:id="rId7" imgW="1434960" imgH="46980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81150" y="4886325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Summary of grating lobe condition: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3525" y="5619750"/>
            <a:ext cx="35052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Part of the </a:t>
            </a:r>
            <a:r>
              <a:rPr lang="en-US" sz="1600" i="1" dirty="0" smtClean="0">
                <a:solidFill>
                  <a:srgbClr val="0000FF"/>
                </a:solidFill>
              </a:rPr>
              <a:t>interior</a:t>
            </a:r>
            <a:r>
              <a:rPr lang="en-US" sz="1600" dirty="0" smtClean="0">
                <a:solidFill>
                  <a:srgbClr val="0000FF"/>
                </a:solidFill>
              </a:rPr>
              <a:t> of the 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smtClean="0">
                <a:solidFill>
                  <a:srgbClr val="0000FF"/>
                </a:solidFill>
              </a:rPr>
              <a:t>circle is also inside the visible space circle.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18" name="Object 12"/>
          <p:cNvGraphicFramePr>
            <a:graphicFrameLocks noChangeAspect="1"/>
          </p:cNvGraphicFramePr>
          <p:nvPr/>
        </p:nvGraphicFramePr>
        <p:xfrm>
          <a:off x="7181850" y="1038224"/>
          <a:ext cx="1227373" cy="1325563"/>
        </p:xfrm>
        <a:graphic>
          <a:graphicData uri="http://schemas.openxmlformats.org/presentationml/2006/ole">
            <p:oleObj spid="_x0000_s34818" name="Equation" r:id="rId4" imgW="647640" imgH="698400" progId="Equation.DSMT4">
              <p:embed/>
            </p:oleObj>
          </a:graphicData>
        </a:graphic>
      </p:graphicFrame>
      <p:sp>
        <p:nvSpPr>
          <p:cNvPr id="137294" name="Rectangle 78"/>
          <p:cNvSpPr>
            <a:spLocks noChangeArrowheads="1"/>
          </p:cNvSpPr>
          <p:nvPr/>
        </p:nvSpPr>
        <p:spPr bwMode="auto">
          <a:xfrm>
            <a:off x="1249363" y="0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Circle Diagram (cont.)</a:t>
            </a:r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38</a:t>
            </a:fld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508000" y="1745257"/>
            <a:ext cx="7615238" cy="5032375"/>
            <a:chOff x="508000" y="1622425"/>
            <a:chExt cx="7615238" cy="5032375"/>
          </a:xfrm>
        </p:grpSpPr>
        <p:sp>
          <p:nvSpPr>
            <p:cNvPr id="34838" name="Oval 19"/>
            <p:cNvSpPr>
              <a:spLocks noChangeArrowheads="1"/>
            </p:cNvSpPr>
            <p:nvPr/>
          </p:nvSpPr>
          <p:spPr bwMode="auto">
            <a:xfrm>
              <a:off x="3289300" y="3787775"/>
              <a:ext cx="1511300" cy="14859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Line 14"/>
            <p:cNvSpPr>
              <a:spLocks noChangeShapeType="1"/>
            </p:cNvSpPr>
            <p:nvPr/>
          </p:nvSpPr>
          <p:spPr bwMode="auto">
            <a:xfrm>
              <a:off x="4038600" y="2044700"/>
              <a:ext cx="0" cy="461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Line 15"/>
            <p:cNvSpPr>
              <a:spLocks noChangeShapeType="1"/>
            </p:cNvSpPr>
            <p:nvPr/>
          </p:nvSpPr>
          <p:spPr bwMode="auto">
            <a:xfrm>
              <a:off x="508000" y="4546600"/>
              <a:ext cx="7200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821" name="Object 17"/>
            <p:cNvGraphicFramePr>
              <a:graphicFrameLocks noChangeAspect="1"/>
            </p:cNvGraphicFramePr>
            <p:nvPr/>
          </p:nvGraphicFramePr>
          <p:xfrm>
            <a:off x="7877175" y="4419600"/>
            <a:ext cx="246063" cy="273050"/>
          </p:xfrm>
          <a:graphic>
            <a:graphicData uri="http://schemas.openxmlformats.org/presentationml/2006/ole">
              <p:oleObj spid="_x0000_s34821" name="Equation" r:id="rId5" imgW="114120" imgH="126720" progId="Equation.DSMT4">
                <p:embed/>
              </p:oleObj>
            </a:graphicData>
          </a:graphic>
        </p:graphicFrame>
        <p:graphicFrame>
          <p:nvGraphicFramePr>
            <p:cNvPr id="34822" name="Object 18"/>
            <p:cNvGraphicFramePr>
              <a:graphicFrameLocks noChangeAspect="1"/>
            </p:cNvGraphicFramePr>
            <p:nvPr/>
          </p:nvGraphicFramePr>
          <p:xfrm>
            <a:off x="3917950" y="1622425"/>
            <a:ext cx="219075" cy="273050"/>
          </p:xfrm>
          <a:graphic>
            <a:graphicData uri="http://schemas.openxmlformats.org/presentationml/2006/ole">
              <p:oleObj spid="_x0000_s34822" name="Equation" r:id="rId6" imgW="101520" imgH="126720" progId="Equation.DSMT4">
                <p:embed/>
              </p:oleObj>
            </a:graphicData>
          </a:graphic>
        </p:graphicFrame>
        <p:sp>
          <p:nvSpPr>
            <p:cNvPr id="34841" name="Line 20"/>
            <p:cNvSpPr>
              <a:spLocks noChangeShapeType="1"/>
            </p:cNvSpPr>
            <p:nvPr/>
          </p:nvSpPr>
          <p:spPr bwMode="auto">
            <a:xfrm flipV="1">
              <a:off x="4038600" y="3986213"/>
              <a:ext cx="549275" cy="565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823" name="Object 21"/>
            <p:cNvGraphicFramePr>
              <a:graphicFrameLocks noChangeAspect="1"/>
            </p:cNvGraphicFramePr>
            <p:nvPr/>
          </p:nvGraphicFramePr>
          <p:xfrm>
            <a:off x="4283075" y="4221163"/>
            <a:ext cx="277813" cy="346075"/>
          </p:xfrm>
          <a:graphic>
            <a:graphicData uri="http://schemas.openxmlformats.org/presentationml/2006/ole">
              <p:oleObj spid="_x0000_s34823" name="Equation" r:id="rId7" imgW="152280" imgH="190440" progId="Equation.DSMT4">
                <p:embed/>
              </p:oleObj>
            </a:graphicData>
          </a:graphic>
        </p:graphicFrame>
        <p:sp>
          <p:nvSpPr>
            <p:cNvPr id="34842" name="Oval 22"/>
            <p:cNvSpPr>
              <a:spLocks noChangeArrowheads="1"/>
            </p:cNvSpPr>
            <p:nvPr/>
          </p:nvSpPr>
          <p:spPr bwMode="auto">
            <a:xfrm>
              <a:off x="577850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Oval 23"/>
            <p:cNvSpPr>
              <a:spLocks noChangeArrowheads="1"/>
            </p:cNvSpPr>
            <p:nvPr/>
          </p:nvSpPr>
          <p:spPr bwMode="auto">
            <a:xfrm>
              <a:off x="201295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Oval 24"/>
            <p:cNvSpPr>
              <a:spLocks noChangeArrowheads="1"/>
            </p:cNvSpPr>
            <p:nvPr/>
          </p:nvSpPr>
          <p:spPr bwMode="auto">
            <a:xfrm>
              <a:off x="3238500" y="26035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Oval 25"/>
            <p:cNvSpPr>
              <a:spLocks noChangeArrowheads="1"/>
            </p:cNvSpPr>
            <p:nvPr/>
          </p:nvSpPr>
          <p:spPr bwMode="auto">
            <a:xfrm>
              <a:off x="3289300" y="4981575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Oval 26"/>
            <p:cNvSpPr>
              <a:spLocks noChangeArrowheads="1"/>
            </p:cNvSpPr>
            <p:nvPr/>
          </p:nvSpPr>
          <p:spPr bwMode="auto">
            <a:xfrm>
              <a:off x="459740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Oval 27"/>
            <p:cNvSpPr>
              <a:spLocks noChangeArrowheads="1"/>
            </p:cNvSpPr>
            <p:nvPr/>
          </p:nvSpPr>
          <p:spPr bwMode="auto">
            <a:xfrm>
              <a:off x="92710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8" name="Oval 28"/>
            <p:cNvSpPr>
              <a:spLocks noChangeArrowheads="1"/>
            </p:cNvSpPr>
            <p:nvPr/>
          </p:nvSpPr>
          <p:spPr bwMode="auto">
            <a:xfrm>
              <a:off x="4546600" y="26035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9" name="Oval 29"/>
            <p:cNvSpPr>
              <a:spLocks noChangeArrowheads="1"/>
            </p:cNvSpPr>
            <p:nvPr/>
          </p:nvSpPr>
          <p:spPr bwMode="auto">
            <a:xfrm>
              <a:off x="2019300" y="26289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0" name="Oval 30"/>
            <p:cNvSpPr>
              <a:spLocks noChangeArrowheads="1"/>
            </p:cNvSpPr>
            <p:nvPr/>
          </p:nvSpPr>
          <p:spPr bwMode="auto">
            <a:xfrm>
              <a:off x="2057400" y="50292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1" name="Oval 31"/>
            <p:cNvSpPr>
              <a:spLocks noChangeArrowheads="1"/>
            </p:cNvSpPr>
            <p:nvPr/>
          </p:nvSpPr>
          <p:spPr bwMode="auto">
            <a:xfrm>
              <a:off x="4584700" y="50165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2" name="Oval 32"/>
            <p:cNvSpPr>
              <a:spLocks noChangeArrowheads="1"/>
            </p:cNvSpPr>
            <p:nvPr/>
          </p:nvSpPr>
          <p:spPr bwMode="auto">
            <a:xfrm>
              <a:off x="5765800" y="26162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Oval 33"/>
            <p:cNvSpPr>
              <a:spLocks noChangeArrowheads="1"/>
            </p:cNvSpPr>
            <p:nvPr/>
          </p:nvSpPr>
          <p:spPr bwMode="auto">
            <a:xfrm>
              <a:off x="5740400" y="50038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4" name="Oval 34"/>
            <p:cNvSpPr>
              <a:spLocks noChangeArrowheads="1"/>
            </p:cNvSpPr>
            <p:nvPr/>
          </p:nvSpPr>
          <p:spPr bwMode="auto">
            <a:xfrm>
              <a:off x="914400" y="26289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Oval 35"/>
            <p:cNvSpPr>
              <a:spLocks noChangeArrowheads="1"/>
            </p:cNvSpPr>
            <p:nvPr/>
          </p:nvSpPr>
          <p:spPr bwMode="auto">
            <a:xfrm>
              <a:off x="876300" y="49784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6" name="Line 37"/>
            <p:cNvSpPr>
              <a:spLocks noChangeShapeType="1"/>
            </p:cNvSpPr>
            <p:nvPr/>
          </p:nvSpPr>
          <p:spPr bwMode="auto">
            <a:xfrm>
              <a:off x="5372100" y="4483100"/>
              <a:ext cx="0" cy="165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824" name="Object 38"/>
            <p:cNvGraphicFramePr>
              <a:graphicFrameLocks noChangeAspect="1"/>
            </p:cNvGraphicFramePr>
            <p:nvPr/>
          </p:nvGraphicFramePr>
          <p:xfrm>
            <a:off x="5049838" y="4119563"/>
            <a:ext cx="642938" cy="365125"/>
          </p:xfrm>
          <a:graphic>
            <a:graphicData uri="http://schemas.openxmlformats.org/presentationml/2006/ole">
              <p:oleObj spid="_x0000_s34824" name="Equation" r:id="rId8" imgW="380880" imgH="215640" progId="Equation.DSMT4">
                <p:embed/>
              </p:oleObj>
            </a:graphicData>
          </a:graphic>
        </p:graphicFrame>
        <p:sp>
          <p:nvSpPr>
            <p:cNvPr id="34857" name="Line 39"/>
            <p:cNvSpPr>
              <a:spLocks noChangeShapeType="1"/>
            </p:cNvSpPr>
            <p:nvPr/>
          </p:nvSpPr>
          <p:spPr bwMode="auto">
            <a:xfrm>
              <a:off x="2832100" y="4470400"/>
              <a:ext cx="0" cy="165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825" name="Object 40"/>
            <p:cNvGraphicFramePr>
              <a:graphicFrameLocks noChangeAspect="1"/>
            </p:cNvGraphicFramePr>
            <p:nvPr/>
          </p:nvGraphicFramePr>
          <p:xfrm>
            <a:off x="2609850" y="4068763"/>
            <a:ext cx="492125" cy="365125"/>
          </p:xfrm>
          <a:graphic>
            <a:graphicData uri="http://schemas.openxmlformats.org/presentationml/2006/ole">
              <p:oleObj spid="_x0000_s34825" name="Equation" r:id="rId9" imgW="291960" imgH="215640" progId="Equation.DSMT4">
                <p:embed/>
              </p:oleObj>
            </a:graphicData>
          </a:graphic>
        </p:graphicFrame>
        <p:sp>
          <p:nvSpPr>
            <p:cNvPr id="34858" name="Line 41"/>
            <p:cNvSpPr>
              <a:spLocks noChangeShapeType="1"/>
            </p:cNvSpPr>
            <p:nvPr/>
          </p:nvSpPr>
          <p:spPr bwMode="auto">
            <a:xfrm>
              <a:off x="3924300" y="3289300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826" name="Object 42"/>
            <p:cNvGraphicFramePr>
              <a:graphicFrameLocks noChangeAspect="1"/>
            </p:cNvGraphicFramePr>
            <p:nvPr/>
          </p:nvGraphicFramePr>
          <p:xfrm>
            <a:off x="4033838" y="2798763"/>
            <a:ext cx="642938" cy="365125"/>
          </p:xfrm>
          <a:graphic>
            <a:graphicData uri="http://schemas.openxmlformats.org/presentationml/2006/ole">
              <p:oleObj spid="_x0000_s34826" name="Equation" r:id="rId10" imgW="380880" imgH="215640" progId="Equation.DSMT4">
                <p:embed/>
              </p:oleObj>
            </a:graphicData>
          </a:graphic>
        </p:graphicFrame>
        <p:graphicFrame>
          <p:nvGraphicFramePr>
            <p:cNvPr id="34827" name="Object 43"/>
            <p:cNvGraphicFramePr>
              <a:graphicFrameLocks noChangeAspect="1"/>
            </p:cNvGraphicFramePr>
            <p:nvPr/>
          </p:nvGraphicFramePr>
          <p:xfrm>
            <a:off x="4083050" y="5351463"/>
            <a:ext cx="492125" cy="365125"/>
          </p:xfrm>
          <a:graphic>
            <a:graphicData uri="http://schemas.openxmlformats.org/presentationml/2006/ole">
              <p:oleObj spid="_x0000_s34827" name="Equation" r:id="rId11" imgW="291960" imgH="215640" progId="Equation.DSMT4">
                <p:embed/>
              </p:oleObj>
            </a:graphicData>
          </a:graphic>
        </p:graphicFrame>
        <p:sp>
          <p:nvSpPr>
            <p:cNvPr id="34859" name="Line 44"/>
            <p:cNvSpPr>
              <a:spLocks noChangeShapeType="1"/>
            </p:cNvSpPr>
            <p:nvPr/>
          </p:nvSpPr>
          <p:spPr bwMode="auto">
            <a:xfrm>
              <a:off x="3924300" y="5778500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60" name="Group 51"/>
            <p:cNvGrpSpPr>
              <a:grpSpLocks/>
            </p:cNvGrpSpPr>
            <p:nvPr/>
          </p:nvGrpSpPr>
          <p:grpSpPr bwMode="auto">
            <a:xfrm>
              <a:off x="4600575" y="4305300"/>
              <a:ext cx="193675" cy="504825"/>
              <a:chOff x="2898" y="2712"/>
              <a:chExt cx="122" cy="318"/>
            </a:xfrm>
          </p:grpSpPr>
          <p:sp>
            <p:nvSpPr>
              <p:cNvPr id="34883" name="Line 45"/>
              <p:cNvSpPr>
                <a:spLocks noChangeShapeType="1"/>
              </p:cNvSpPr>
              <p:nvPr/>
            </p:nvSpPr>
            <p:spPr bwMode="auto">
              <a:xfrm flipH="1" flipV="1">
                <a:off x="2928" y="2712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4" name="Line 46"/>
              <p:cNvSpPr>
                <a:spLocks noChangeShapeType="1"/>
              </p:cNvSpPr>
              <p:nvPr/>
            </p:nvSpPr>
            <p:spPr bwMode="auto">
              <a:xfrm flipH="1">
                <a:off x="2904" y="2832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5" name="Line 47"/>
              <p:cNvSpPr>
                <a:spLocks noChangeShapeType="1"/>
              </p:cNvSpPr>
              <p:nvPr/>
            </p:nvSpPr>
            <p:spPr bwMode="auto">
              <a:xfrm flipH="1">
                <a:off x="2898" y="2913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6" name="Line 48"/>
              <p:cNvSpPr>
                <a:spLocks noChangeShapeType="1"/>
              </p:cNvSpPr>
              <p:nvPr/>
            </p:nvSpPr>
            <p:spPr bwMode="auto">
              <a:xfrm flipH="1" flipV="1">
                <a:off x="2919" y="3030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7" name="Line 49"/>
              <p:cNvSpPr>
                <a:spLocks noChangeShapeType="1"/>
              </p:cNvSpPr>
              <p:nvPr/>
            </p:nvSpPr>
            <p:spPr bwMode="auto">
              <a:xfrm flipH="1">
                <a:off x="2904" y="2775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8" name="Line 50"/>
              <p:cNvSpPr>
                <a:spLocks noChangeShapeType="1"/>
              </p:cNvSpPr>
              <p:nvPr/>
            </p:nvSpPr>
            <p:spPr bwMode="auto">
              <a:xfrm flipH="1">
                <a:off x="2904" y="2967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61" name="Group 52"/>
            <p:cNvGrpSpPr>
              <a:grpSpLocks/>
            </p:cNvGrpSpPr>
            <p:nvPr/>
          </p:nvGrpSpPr>
          <p:grpSpPr bwMode="auto">
            <a:xfrm>
              <a:off x="3309938" y="4276725"/>
              <a:ext cx="193675" cy="504825"/>
              <a:chOff x="2898" y="2712"/>
              <a:chExt cx="122" cy="318"/>
            </a:xfrm>
          </p:grpSpPr>
          <p:sp>
            <p:nvSpPr>
              <p:cNvPr id="34877" name="Line 53"/>
              <p:cNvSpPr>
                <a:spLocks noChangeShapeType="1"/>
              </p:cNvSpPr>
              <p:nvPr/>
            </p:nvSpPr>
            <p:spPr bwMode="auto">
              <a:xfrm flipH="1" flipV="1">
                <a:off x="2928" y="2712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8" name="Line 54"/>
              <p:cNvSpPr>
                <a:spLocks noChangeShapeType="1"/>
              </p:cNvSpPr>
              <p:nvPr/>
            </p:nvSpPr>
            <p:spPr bwMode="auto">
              <a:xfrm flipH="1">
                <a:off x="2904" y="2832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9" name="Line 55"/>
              <p:cNvSpPr>
                <a:spLocks noChangeShapeType="1"/>
              </p:cNvSpPr>
              <p:nvPr/>
            </p:nvSpPr>
            <p:spPr bwMode="auto">
              <a:xfrm flipH="1">
                <a:off x="2898" y="2913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0" name="Line 56"/>
              <p:cNvSpPr>
                <a:spLocks noChangeShapeType="1"/>
              </p:cNvSpPr>
              <p:nvPr/>
            </p:nvSpPr>
            <p:spPr bwMode="auto">
              <a:xfrm flipH="1" flipV="1">
                <a:off x="2919" y="3030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1" name="Line 57"/>
              <p:cNvSpPr>
                <a:spLocks noChangeShapeType="1"/>
              </p:cNvSpPr>
              <p:nvPr/>
            </p:nvSpPr>
            <p:spPr bwMode="auto">
              <a:xfrm flipH="1">
                <a:off x="2904" y="2775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2" name="Line 58"/>
              <p:cNvSpPr>
                <a:spLocks noChangeShapeType="1"/>
              </p:cNvSpPr>
              <p:nvPr/>
            </p:nvSpPr>
            <p:spPr bwMode="auto">
              <a:xfrm flipH="1">
                <a:off x="2904" y="2967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62" name="Group 66"/>
            <p:cNvGrpSpPr>
              <a:grpSpLocks/>
            </p:cNvGrpSpPr>
            <p:nvPr/>
          </p:nvGrpSpPr>
          <p:grpSpPr bwMode="auto">
            <a:xfrm>
              <a:off x="3667125" y="3805238"/>
              <a:ext cx="700088" cy="280987"/>
              <a:chOff x="2310" y="2397"/>
              <a:chExt cx="441" cy="177"/>
            </a:xfrm>
          </p:grpSpPr>
          <p:sp>
            <p:nvSpPr>
              <p:cNvPr id="34871" name="Line 59"/>
              <p:cNvSpPr>
                <a:spLocks noChangeShapeType="1"/>
              </p:cNvSpPr>
              <p:nvPr/>
            </p:nvSpPr>
            <p:spPr bwMode="auto">
              <a:xfrm>
                <a:off x="2310" y="2457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2" name="Line 60"/>
              <p:cNvSpPr>
                <a:spLocks noChangeShapeType="1"/>
              </p:cNvSpPr>
              <p:nvPr/>
            </p:nvSpPr>
            <p:spPr bwMode="auto">
              <a:xfrm>
                <a:off x="2751" y="2442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3" name="Line 61"/>
              <p:cNvSpPr>
                <a:spLocks noChangeShapeType="1"/>
              </p:cNvSpPr>
              <p:nvPr/>
            </p:nvSpPr>
            <p:spPr bwMode="auto">
              <a:xfrm>
                <a:off x="2388" y="2421"/>
                <a:ext cx="0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4" name="Line 63"/>
              <p:cNvSpPr>
                <a:spLocks noChangeShapeType="1"/>
              </p:cNvSpPr>
              <p:nvPr/>
            </p:nvSpPr>
            <p:spPr bwMode="auto">
              <a:xfrm>
                <a:off x="2481" y="2397"/>
                <a:ext cx="0" cy="1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5" name="Line 64"/>
              <p:cNvSpPr>
                <a:spLocks noChangeShapeType="1"/>
              </p:cNvSpPr>
              <p:nvPr/>
            </p:nvSpPr>
            <p:spPr bwMode="auto">
              <a:xfrm>
                <a:off x="2604" y="2397"/>
                <a:ext cx="0" cy="1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6" name="Line 65"/>
              <p:cNvSpPr>
                <a:spLocks noChangeShapeType="1"/>
              </p:cNvSpPr>
              <p:nvPr/>
            </p:nvSpPr>
            <p:spPr bwMode="auto">
              <a:xfrm>
                <a:off x="2679" y="2406"/>
                <a:ext cx="0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63" name="Line 68"/>
            <p:cNvSpPr>
              <a:spLocks noChangeShapeType="1"/>
            </p:cNvSpPr>
            <p:nvPr/>
          </p:nvSpPr>
          <p:spPr bwMode="auto">
            <a:xfrm>
              <a:off x="3671888" y="5072063"/>
              <a:ext cx="0" cy="114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4" name="Line 69"/>
            <p:cNvSpPr>
              <a:spLocks noChangeShapeType="1"/>
            </p:cNvSpPr>
            <p:nvPr/>
          </p:nvSpPr>
          <p:spPr bwMode="auto">
            <a:xfrm>
              <a:off x="4391025" y="5076825"/>
              <a:ext cx="0" cy="114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5" name="Line 70"/>
            <p:cNvSpPr>
              <a:spLocks noChangeShapeType="1"/>
            </p:cNvSpPr>
            <p:nvPr/>
          </p:nvSpPr>
          <p:spPr bwMode="auto">
            <a:xfrm>
              <a:off x="3795713" y="5014913"/>
              <a:ext cx="0" cy="219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6" name="Line 71"/>
            <p:cNvSpPr>
              <a:spLocks noChangeShapeType="1"/>
            </p:cNvSpPr>
            <p:nvPr/>
          </p:nvSpPr>
          <p:spPr bwMode="auto">
            <a:xfrm>
              <a:off x="3943350" y="4991100"/>
              <a:ext cx="0" cy="280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7" name="Line 72"/>
            <p:cNvSpPr>
              <a:spLocks noChangeShapeType="1"/>
            </p:cNvSpPr>
            <p:nvPr/>
          </p:nvSpPr>
          <p:spPr bwMode="auto">
            <a:xfrm>
              <a:off x="4138613" y="5000625"/>
              <a:ext cx="0" cy="271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Line 73"/>
            <p:cNvSpPr>
              <a:spLocks noChangeShapeType="1"/>
            </p:cNvSpPr>
            <p:nvPr/>
          </p:nvSpPr>
          <p:spPr bwMode="auto">
            <a:xfrm>
              <a:off x="4257675" y="5019675"/>
              <a:ext cx="0" cy="2238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9" name="Text Box 74"/>
            <p:cNvSpPr txBox="1">
              <a:spLocks noChangeArrowheads="1"/>
            </p:cNvSpPr>
            <p:nvPr/>
          </p:nvSpPr>
          <p:spPr bwMode="auto">
            <a:xfrm>
              <a:off x="962025" y="1903413"/>
              <a:ext cx="2127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Grating lobe region</a:t>
              </a:r>
            </a:p>
          </p:txBody>
        </p:sp>
        <p:sp>
          <p:nvSpPr>
            <p:cNvPr id="34870" name="Line 75"/>
            <p:cNvSpPr>
              <a:spLocks noChangeShapeType="1"/>
            </p:cNvSpPr>
            <p:nvPr/>
          </p:nvSpPr>
          <p:spPr bwMode="auto">
            <a:xfrm>
              <a:off x="2984500" y="2298700"/>
              <a:ext cx="965200" cy="1625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Line 80"/>
            <p:cNvSpPr>
              <a:spLocks noChangeShapeType="1"/>
            </p:cNvSpPr>
            <p:nvPr/>
          </p:nvSpPr>
          <p:spPr bwMode="auto">
            <a:xfrm>
              <a:off x="6657974" y="3371850"/>
              <a:ext cx="523875" cy="2952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820" name="Object 81"/>
            <p:cNvGraphicFramePr>
              <a:graphicFrameLocks noChangeAspect="1"/>
            </p:cNvGraphicFramePr>
            <p:nvPr/>
          </p:nvGraphicFramePr>
          <p:xfrm>
            <a:off x="7332663" y="3525838"/>
            <a:ext cx="327025" cy="409575"/>
          </p:xfrm>
          <a:graphic>
            <a:graphicData uri="http://schemas.openxmlformats.org/presentationml/2006/ole">
              <p:oleObj spid="_x0000_s34820" name="Equation" r:id="rId12" imgW="152280" imgH="190440" progId="Equation.DSMT4">
                <p:embed/>
              </p:oleObj>
            </a:graphicData>
          </a:graphic>
        </p:graphicFrame>
        <p:graphicFrame>
          <p:nvGraphicFramePr>
            <p:cNvPr id="2" name="Object 42"/>
            <p:cNvGraphicFramePr>
              <a:graphicFrameLocks noChangeAspect="1"/>
            </p:cNvGraphicFramePr>
            <p:nvPr/>
          </p:nvGraphicFramePr>
          <p:xfrm>
            <a:off x="6364288" y="2844800"/>
            <a:ext cx="706437" cy="407988"/>
          </p:xfrm>
          <a:graphic>
            <a:graphicData uri="http://schemas.openxmlformats.org/presentationml/2006/ole">
              <p:oleObj spid="_x0000_s34828" name="Equation" r:id="rId13" imgW="419040" imgH="241200" progId="Equation.DSMT4">
                <p:embed/>
              </p:oleObj>
            </a:graphicData>
          </a:graphic>
        </p:graphicFrame>
        <p:sp>
          <p:nvSpPr>
            <p:cNvPr id="75" name="Text Box 79"/>
            <p:cNvSpPr txBox="1">
              <a:spLocks noChangeArrowheads="1"/>
            </p:cNvSpPr>
            <p:nvPr/>
          </p:nvSpPr>
          <p:spPr bwMode="auto">
            <a:xfrm>
              <a:off x="6432550" y="3167063"/>
              <a:ext cx="3175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graphicFrame>
        <p:nvGraphicFramePr>
          <p:cNvPr id="3" name="Object 13"/>
          <p:cNvGraphicFramePr>
            <a:graphicFrameLocks noChangeAspect="1"/>
          </p:cNvGraphicFramePr>
          <p:nvPr/>
        </p:nvGraphicFramePr>
        <p:xfrm>
          <a:off x="2775921" y="741317"/>
          <a:ext cx="2737774" cy="898001"/>
        </p:xfrm>
        <a:graphic>
          <a:graphicData uri="http://schemas.openxmlformats.org/presentationml/2006/ole">
            <p:oleObj spid="_x0000_s34829" name="Equation" r:id="rId14" imgW="143496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5842" name="Object 68"/>
          <p:cNvGraphicFramePr>
            <a:graphicFrameLocks noChangeAspect="1"/>
          </p:cNvGraphicFramePr>
          <p:nvPr/>
        </p:nvGraphicFramePr>
        <p:xfrm>
          <a:off x="1782763" y="1354138"/>
          <a:ext cx="4740275" cy="407987"/>
        </p:xfrm>
        <a:graphic>
          <a:graphicData uri="http://schemas.openxmlformats.org/presentationml/2006/ole">
            <p:oleObj spid="_x0000_s35842" name="Equation" r:id="rId4" imgW="2209680" imgH="190440" progId="Equation.DSMT4">
              <p:embed/>
            </p:oleObj>
          </a:graphicData>
        </a:graphic>
      </p:graphicFrame>
      <p:grpSp>
        <p:nvGrpSpPr>
          <p:cNvPr id="35854" name="Group 75"/>
          <p:cNvGrpSpPr>
            <a:grpSpLocks/>
          </p:cNvGrpSpPr>
          <p:nvPr/>
        </p:nvGrpSpPr>
        <p:grpSpPr bwMode="auto">
          <a:xfrm>
            <a:off x="1612900" y="1898650"/>
            <a:ext cx="6784975" cy="4756150"/>
            <a:chOff x="1016" y="1196"/>
            <a:chExt cx="4274" cy="2996"/>
          </a:xfrm>
        </p:grpSpPr>
        <p:sp>
          <p:nvSpPr>
            <p:cNvPr id="35856" name="Oval 2"/>
            <p:cNvSpPr>
              <a:spLocks noChangeArrowheads="1"/>
            </p:cNvSpPr>
            <p:nvPr/>
          </p:nvSpPr>
          <p:spPr bwMode="auto">
            <a:xfrm>
              <a:off x="2072" y="2386"/>
              <a:ext cx="952" cy="936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Line 11"/>
            <p:cNvSpPr>
              <a:spLocks noChangeShapeType="1"/>
            </p:cNvSpPr>
            <p:nvPr/>
          </p:nvSpPr>
          <p:spPr bwMode="auto">
            <a:xfrm>
              <a:off x="2544" y="1464"/>
              <a:ext cx="0" cy="2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12"/>
            <p:cNvSpPr>
              <a:spLocks noChangeShapeType="1"/>
            </p:cNvSpPr>
            <p:nvPr/>
          </p:nvSpPr>
          <p:spPr bwMode="auto">
            <a:xfrm>
              <a:off x="1016" y="2864"/>
              <a:ext cx="3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5843" name="Object 13"/>
            <p:cNvGraphicFramePr>
              <a:graphicFrameLocks noChangeAspect="1"/>
            </p:cNvGraphicFramePr>
            <p:nvPr/>
          </p:nvGraphicFramePr>
          <p:xfrm>
            <a:off x="4122" y="2792"/>
            <a:ext cx="155" cy="172"/>
          </p:xfrm>
          <a:graphic>
            <a:graphicData uri="http://schemas.openxmlformats.org/presentationml/2006/ole">
              <p:oleObj spid="_x0000_s35843" name="Equation" r:id="rId5" imgW="114120" imgH="126720" progId="Equation.DSMT4">
                <p:embed/>
              </p:oleObj>
            </a:graphicData>
          </a:graphic>
        </p:graphicFrame>
        <p:graphicFrame>
          <p:nvGraphicFramePr>
            <p:cNvPr id="35844" name="Object 14"/>
            <p:cNvGraphicFramePr>
              <a:graphicFrameLocks noChangeAspect="1"/>
            </p:cNvGraphicFramePr>
            <p:nvPr/>
          </p:nvGraphicFramePr>
          <p:xfrm>
            <a:off x="2486" y="1196"/>
            <a:ext cx="138" cy="172"/>
          </p:xfrm>
          <a:graphic>
            <a:graphicData uri="http://schemas.openxmlformats.org/presentationml/2006/ole">
              <p:oleObj spid="_x0000_s35844" name="Equation" r:id="rId6" imgW="101520" imgH="126720" progId="Equation.DSMT4">
                <p:embed/>
              </p:oleObj>
            </a:graphicData>
          </a:graphic>
        </p:graphicFrame>
        <p:sp>
          <p:nvSpPr>
            <p:cNvPr id="35859" name="Oval 18"/>
            <p:cNvSpPr>
              <a:spLocks noChangeArrowheads="1"/>
            </p:cNvSpPr>
            <p:nvPr/>
          </p:nvSpPr>
          <p:spPr bwMode="auto">
            <a:xfrm>
              <a:off x="1268" y="2400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Oval 19"/>
            <p:cNvSpPr>
              <a:spLocks noChangeArrowheads="1"/>
            </p:cNvSpPr>
            <p:nvPr/>
          </p:nvSpPr>
          <p:spPr bwMode="auto">
            <a:xfrm>
              <a:off x="2040" y="1640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Oval 20"/>
            <p:cNvSpPr>
              <a:spLocks noChangeArrowheads="1"/>
            </p:cNvSpPr>
            <p:nvPr/>
          </p:nvSpPr>
          <p:spPr bwMode="auto">
            <a:xfrm>
              <a:off x="2072" y="3138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Oval 21"/>
            <p:cNvSpPr>
              <a:spLocks noChangeArrowheads="1"/>
            </p:cNvSpPr>
            <p:nvPr/>
          </p:nvSpPr>
          <p:spPr bwMode="auto">
            <a:xfrm>
              <a:off x="2896" y="2400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Oval 23"/>
            <p:cNvSpPr>
              <a:spLocks noChangeArrowheads="1"/>
            </p:cNvSpPr>
            <p:nvPr/>
          </p:nvSpPr>
          <p:spPr bwMode="auto">
            <a:xfrm>
              <a:off x="2864" y="1640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Oval 24"/>
            <p:cNvSpPr>
              <a:spLocks noChangeArrowheads="1"/>
            </p:cNvSpPr>
            <p:nvPr/>
          </p:nvSpPr>
          <p:spPr bwMode="auto">
            <a:xfrm>
              <a:off x="1272" y="1656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Oval 25"/>
            <p:cNvSpPr>
              <a:spLocks noChangeArrowheads="1"/>
            </p:cNvSpPr>
            <p:nvPr/>
          </p:nvSpPr>
          <p:spPr bwMode="auto">
            <a:xfrm>
              <a:off x="1296" y="3168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6" name="Oval 26"/>
            <p:cNvSpPr>
              <a:spLocks noChangeArrowheads="1"/>
            </p:cNvSpPr>
            <p:nvPr/>
          </p:nvSpPr>
          <p:spPr bwMode="auto">
            <a:xfrm>
              <a:off x="2888" y="3160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Line 31"/>
            <p:cNvSpPr>
              <a:spLocks noChangeShapeType="1"/>
            </p:cNvSpPr>
            <p:nvPr/>
          </p:nvSpPr>
          <p:spPr bwMode="auto">
            <a:xfrm>
              <a:off x="3384" y="2824"/>
              <a:ext cx="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5845" name="Object 32"/>
            <p:cNvGraphicFramePr>
              <a:graphicFrameLocks noChangeAspect="1"/>
            </p:cNvGraphicFramePr>
            <p:nvPr/>
          </p:nvGraphicFramePr>
          <p:xfrm>
            <a:off x="3181" y="2595"/>
            <a:ext cx="405" cy="230"/>
          </p:xfrm>
          <a:graphic>
            <a:graphicData uri="http://schemas.openxmlformats.org/presentationml/2006/ole">
              <p:oleObj spid="_x0000_s35845" name="Equation" r:id="rId7" imgW="380880" imgH="215640" progId="Equation.DSMT4">
                <p:embed/>
              </p:oleObj>
            </a:graphicData>
          </a:graphic>
        </p:graphicFrame>
        <p:sp>
          <p:nvSpPr>
            <p:cNvPr id="35868" name="Line 33"/>
            <p:cNvSpPr>
              <a:spLocks noChangeShapeType="1"/>
            </p:cNvSpPr>
            <p:nvPr/>
          </p:nvSpPr>
          <p:spPr bwMode="auto">
            <a:xfrm>
              <a:off x="1784" y="2816"/>
              <a:ext cx="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5846" name="Object 34"/>
            <p:cNvGraphicFramePr>
              <a:graphicFrameLocks noChangeAspect="1"/>
            </p:cNvGraphicFramePr>
            <p:nvPr/>
          </p:nvGraphicFramePr>
          <p:xfrm>
            <a:off x="1644" y="2563"/>
            <a:ext cx="310" cy="230"/>
          </p:xfrm>
          <a:graphic>
            <a:graphicData uri="http://schemas.openxmlformats.org/presentationml/2006/ole">
              <p:oleObj spid="_x0000_s35846" name="Equation" r:id="rId8" imgW="291960" imgH="215640" progId="Equation.DSMT4">
                <p:embed/>
              </p:oleObj>
            </a:graphicData>
          </a:graphic>
        </p:graphicFrame>
        <p:sp>
          <p:nvSpPr>
            <p:cNvPr id="35869" name="Line 35"/>
            <p:cNvSpPr>
              <a:spLocks noChangeShapeType="1"/>
            </p:cNvSpPr>
            <p:nvPr/>
          </p:nvSpPr>
          <p:spPr bwMode="auto">
            <a:xfrm>
              <a:off x="2472" y="207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5847" name="Object 36"/>
            <p:cNvGraphicFramePr>
              <a:graphicFrameLocks noChangeAspect="1"/>
            </p:cNvGraphicFramePr>
            <p:nvPr/>
          </p:nvGraphicFramePr>
          <p:xfrm>
            <a:off x="2541" y="1763"/>
            <a:ext cx="405" cy="230"/>
          </p:xfrm>
          <a:graphic>
            <a:graphicData uri="http://schemas.openxmlformats.org/presentationml/2006/ole">
              <p:oleObj spid="_x0000_s35847" name="Equation" r:id="rId9" imgW="380880" imgH="215640" progId="Equation.DSMT4">
                <p:embed/>
              </p:oleObj>
            </a:graphicData>
          </a:graphic>
        </p:graphicFrame>
        <p:graphicFrame>
          <p:nvGraphicFramePr>
            <p:cNvPr id="35848" name="Object 37"/>
            <p:cNvGraphicFramePr>
              <a:graphicFrameLocks noChangeAspect="1"/>
            </p:cNvGraphicFramePr>
            <p:nvPr/>
          </p:nvGraphicFramePr>
          <p:xfrm>
            <a:off x="2572" y="3371"/>
            <a:ext cx="310" cy="230"/>
          </p:xfrm>
          <a:graphic>
            <a:graphicData uri="http://schemas.openxmlformats.org/presentationml/2006/ole">
              <p:oleObj spid="_x0000_s35848" name="Equation" r:id="rId10" imgW="291960" imgH="215640" progId="Equation.DSMT4">
                <p:embed/>
              </p:oleObj>
            </a:graphicData>
          </a:graphic>
        </p:graphicFrame>
        <p:sp>
          <p:nvSpPr>
            <p:cNvPr id="35870" name="Line 38"/>
            <p:cNvSpPr>
              <a:spLocks noChangeShapeType="1"/>
            </p:cNvSpPr>
            <p:nvPr/>
          </p:nvSpPr>
          <p:spPr bwMode="auto">
            <a:xfrm>
              <a:off x="2472" y="364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71" name="Group 39"/>
            <p:cNvGrpSpPr>
              <a:grpSpLocks/>
            </p:cNvGrpSpPr>
            <p:nvPr/>
          </p:nvGrpSpPr>
          <p:grpSpPr bwMode="auto">
            <a:xfrm>
              <a:off x="2898" y="2712"/>
              <a:ext cx="122" cy="318"/>
              <a:chOff x="2898" y="2712"/>
              <a:chExt cx="122" cy="318"/>
            </a:xfrm>
          </p:grpSpPr>
          <p:sp>
            <p:nvSpPr>
              <p:cNvPr id="35898" name="Line 40"/>
              <p:cNvSpPr>
                <a:spLocks noChangeShapeType="1"/>
              </p:cNvSpPr>
              <p:nvPr/>
            </p:nvSpPr>
            <p:spPr bwMode="auto">
              <a:xfrm flipH="1" flipV="1">
                <a:off x="2928" y="2712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9" name="Line 41"/>
              <p:cNvSpPr>
                <a:spLocks noChangeShapeType="1"/>
              </p:cNvSpPr>
              <p:nvPr/>
            </p:nvSpPr>
            <p:spPr bwMode="auto">
              <a:xfrm flipH="1">
                <a:off x="2904" y="2832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0" name="Line 42"/>
              <p:cNvSpPr>
                <a:spLocks noChangeShapeType="1"/>
              </p:cNvSpPr>
              <p:nvPr/>
            </p:nvSpPr>
            <p:spPr bwMode="auto">
              <a:xfrm flipH="1">
                <a:off x="2898" y="2913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1" name="Line 43"/>
              <p:cNvSpPr>
                <a:spLocks noChangeShapeType="1"/>
              </p:cNvSpPr>
              <p:nvPr/>
            </p:nvSpPr>
            <p:spPr bwMode="auto">
              <a:xfrm flipH="1" flipV="1">
                <a:off x="2919" y="3030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2" name="Line 44"/>
              <p:cNvSpPr>
                <a:spLocks noChangeShapeType="1"/>
              </p:cNvSpPr>
              <p:nvPr/>
            </p:nvSpPr>
            <p:spPr bwMode="auto">
              <a:xfrm flipH="1">
                <a:off x="2904" y="2775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3" name="Line 45"/>
              <p:cNvSpPr>
                <a:spLocks noChangeShapeType="1"/>
              </p:cNvSpPr>
              <p:nvPr/>
            </p:nvSpPr>
            <p:spPr bwMode="auto">
              <a:xfrm flipH="1">
                <a:off x="2904" y="2967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72" name="Group 46"/>
            <p:cNvGrpSpPr>
              <a:grpSpLocks/>
            </p:cNvGrpSpPr>
            <p:nvPr/>
          </p:nvGrpSpPr>
          <p:grpSpPr bwMode="auto">
            <a:xfrm>
              <a:off x="2085" y="2694"/>
              <a:ext cx="122" cy="318"/>
              <a:chOff x="2898" y="2712"/>
              <a:chExt cx="122" cy="318"/>
            </a:xfrm>
          </p:grpSpPr>
          <p:sp>
            <p:nvSpPr>
              <p:cNvPr id="35892" name="Line 47"/>
              <p:cNvSpPr>
                <a:spLocks noChangeShapeType="1"/>
              </p:cNvSpPr>
              <p:nvPr/>
            </p:nvSpPr>
            <p:spPr bwMode="auto">
              <a:xfrm flipH="1" flipV="1">
                <a:off x="2928" y="2712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3" name="Line 48"/>
              <p:cNvSpPr>
                <a:spLocks noChangeShapeType="1"/>
              </p:cNvSpPr>
              <p:nvPr/>
            </p:nvSpPr>
            <p:spPr bwMode="auto">
              <a:xfrm flipH="1">
                <a:off x="2904" y="2832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4" name="Line 49"/>
              <p:cNvSpPr>
                <a:spLocks noChangeShapeType="1"/>
              </p:cNvSpPr>
              <p:nvPr/>
            </p:nvSpPr>
            <p:spPr bwMode="auto">
              <a:xfrm flipH="1">
                <a:off x="2898" y="2913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5" name="Line 50"/>
              <p:cNvSpPr>
                <a:spLocks noChangeShapeType="1"/>
              </p:cNvSpPr>
              <p:nvPr/>
            </p:nvSpPr>
            <p:spPr bwMode="auto">
              <a:xfrm flipH="1" flipV="1">
                <a:off x="2919" y="3030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6" name="Line 51"/>
              <p:cNvSpPr>
                <a:spLocks noChangeShapeType="1"/>
              </p:cNvSpPr>
              <p:nvPr/>
            </p:nvSpPr>
            <p:spPr bwMode="auto">
              <a:xfrm flipH="1">
                <a:off x="2904" y="2775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7" name="Line 52"/>
              <p:cNvSpPr>
                <a:spLocks noChangeShapeType="1"/>
              </p:cNvSpPr>
              <p:nvPr/>
            </p:nvSpPr>
            <p:spPr bwMode="auto">
              <a:xfrm flipH="1">
                <a:off x="2904" y="2967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73" name="Group 53"/>
            <p:cNvGrpSpPr>
              <a:grpSpLocks/>
            </p:cNvGrpSpPr>
            <p:nvPr/>
          </p:nvGrpSpPr>
          <p:grpSpPr bwMode="auto">
            <a:xfrm>
              <a:off x="2310" y="2397"/>
              <a:ext cx="441" cy="177"/>
              <a:chOff x="2310" y="2397"/>
              <a:chExt cx="441" cy="177"/>
            </a:xfrm>
          </p:grpSpPr>
          <p:sp>
            <p:nvSpPr>
              <p:cNvPr id="35886" name="Line 54"/>
              <p:cNvSpPr>
                <a:spLocks noChangeShapeType="1"/>
              </p:cNvSpPr>
              <p:nvPr/>
            </p:nvSpPr>
            <p:spPr bwMode="auto">
              <a:xfrm>
                <a:off x="2310" y="2457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7" name="Line 55"/>
              <p:cNvSpPr>
                <a:spLocks noChangeShapeType="1"/>
              </p:cNvSpPr>
              <p:nvPr/>
            </p:nvSpPr>
            <p:spPr bwMode="auto">
              <a:xfrm>
                <a:off x="2751" y="2442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8" name="Line 56"/>
              <p:cNvSpPr>
                <a:spLocks noChangeShapeType="1"/>
              </p:cNvSpPr>
              <p:nvPr/>
            </p:nvSpPr>
            <p:spPr bwMode="auto">
              <a:xfrm>
                <a:off x="2388" y="2421"/>
                <a:ext cx="0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9" name="Line 57"/>
              <p:cNvSpPr>
                <a:spLocks noChangeShapeType="1"/>
              </p:cNvSpPr>
              <p:nvPr/>
            </p:nvSpPr>
            <p:spPr bwMode="auto">
              <a:xfrm>
                <a:off x="2481" y="2397"/>
                <a:ext cx="0" cy="1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0" name="Line 58"/>
              <p:cNvSpPr>
                <a:spLocks noChangeShapeType="1"/>
              </p:cNvSpPr>
              <p:nvPr/>
            </p:nvSpPr>
            <p:spPr bwMode="auto">
              <a:xfrm>
                <a:off x="2604" y="2397"/>
                <a:ext cx="0" cy="1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1" name="Line 59"/>
              <p:cNvSpPr>
                <a:spLocks noChangeShapeType="1"/>
              </p:cNvSpPr>
              <p:nvPr/>
            </p:nvSpPr>
            <p:spPr bwMode="auto">
              <a:xfrm>
                <a:off x="2679" y="2406"/>
                <a:ext cx="0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74" name="Line 60"/>
            <p:cNvSpPr>
              <a:spLocks noChangeShapeType="1"/>
            </p:cNvSpPr>
            <p:nvPr/>
          </p:nvSpPr>
          <p:spPr bwMode="auto">
            <a:xfrm>
              <a:off x="2313" y="3195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5" name="Line 61"/>
            <p:cNvSpPr>
              <a:spLocks noChangeShapeType="1"/>
            </p:cNvSpPr>
            <p:nvPr/>
          </p:nvSpPr>
          <p:spPr bwMode="auto">
            <a:xfrm>
              <a:off x="2766" y="3198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6" name="Line 62"/>
            <p:cNvSpPr>
              <a:spLocks noChangeShapeType="1"/>
            </p:cNvSpPr>
            <p:nvPr/>
          </p:nvSpPr>
          <p:spPr bwMode="auto">
            <a:xfrm>
              <a:off x="2391" y="3159"/>
              <a:ext cx="0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Line 63"/>
            <p:cNvSpPr>
              <a:spLocks noChangeShapeType="1"/>
            </p:cNvSpPr>
            <p:nvPr/>
          </p:nvSpPr>
          <p:spPr bwMode="auto">
            <a:xfrm>
              <a:off x="2484" y="3144"/>
              <a:ext cx="0" cy="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8" name="Line 64"/>
            <p:cNvSpPr>
              <a:spLocks noChangeShapeType="1"/>
            </p:cNvSpPr>
            <p:nvPr/>
          </p:nvSpPr>
          <p:spPr bwMode="auto">
            <a:xfrm>
              <a:off x="2607" y="3150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Line 65"/>
            <p:cNvSpPr>
              <a:spLocks noChangeShapeType="1"/>
            </p:cNvSpPr>
            <p:nvPr/>
          </p:nvSpPr>
          <p:spPr bwMode="auto">
            <a:xfrm>
              <a:off x="2682" y="3162"/>
              <a:ext cx="0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0" name="Line 69"/>
            <p:cNvSpPr>
              <a:spLocks noChangeShapeType="1"/>
            </p:cNvSpPr>
            <p:nvPr/>
          </p:nvSpPr>
          <p:spPr bwMode="auto">
            <a:xfrm>
              <a:off x="2544" y="2856"/>
              <a:ext cx="3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Line 70"/>
            <p:cNvSpPr>
              <a:spLocks noChangeShapeType="1"/>
            </p:cNvSpPr>
            <p:nvPr/>
          </p:nvSpPr>
          <p:spPr bwMode="auto">
            <a:xfrm flipV="1">
              <a:off x="2552" y="2568"/>
              <a:ext cx="0" cy="2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Text Box 71"/>
            <p:cNvSpPr txBox="1">
              <a:spLocks noChangeArrowheads="1"/>
            </p:cNvSpPr>
            <p:nvPr/>
          </p:nvSpPr>
          <p:spPr bwMode="auto">
            <a:xfrm>
              <a:off x="4334" y="3495"/>
              <a:ext cx="9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E-plane scan</a:t>
              </a:r>
            </a:p>
          </p:txBody>
        </p:sp>
        <p:sp>
          <p:nvSpPr>
            <p:cNvPr id="35883" name="Text Box 72"/>
            <p:cNvSpPr txBox="1">
              <a:spLocks noChangeArrowheads="1"/>
            </p:cNvSpPr>
            <p:nvPr/>
          </p:nvSpPr>
          <p:spPr bwMode="auto">
            <a:xfrm>
              <a:off x="4326" y="1927"/>
              <a:ext cx="9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H-plane scan</a:t>
              </a:r>
            </a:p>
          </p:txBody>
        </p:sp>
        <p:sp>
          <p:nvSpPr>
            <p:cNvPr id="35884" name="Line 73"/>
            <p:cNvSpPr>
              <a:spLocks noChangeShapeType="1"/>
            </p:cNvSpPr>
            <p:nvPr/>
          </p:nvSpPr>
          <p:spPr bwMode="auto">
            <a:xfrm flipH="1" flipV="1">
              <a:off x="2768" y="2912"/>
              <a:ext cx="156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Line 74"/>
            <p:cNvSpPr>
              <a:spLocks noChangeShapeType="1"/>
            </p:cNvSpPr>
            <p:nvPr/>
          </p:nvSpPr>
          <p:spPr bwMode="auto">
            <a:xfrm flipH="1">
              <a:off x="2624" y="2096"/>
              <a:ext cx="1656" cy="5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388" name="Rectangle 76"/>
          <p:cNvSpPr>
            <a:spLocks noChangeArrowheads="1"/>
          </p:cNvSpPr>
          <p:nvPr/>
        </p:nvSpPr>
        <p:spPr bwMode="auto">
          <a:xfrm>
            <a:off x="1268413" y="0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Circle Diagram (cont.)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39</a:t>
            </a:fld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61975" y="771525"/>
            <a:ext cx="772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This diagram shows when grating lobes occur in the principal scan planes.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4513" y="9525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Geometry (cont.)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20"/>
          <p:cNvGraphicFramePr>
            <a:graphicFrameLocks noChangeAspect="1"/>
          </p:cNvGraphicFramePr>
          <p:nvPr/>
        </p:nvGraphicFramePr>
        <p:xfrm>
          <a:off x="1185863" y="1058863"/>
          <a:ext cx="2886075" cy="496887"/>
        </p:xfrm>
        <a:graphic>
          <a:graphicData uri="http://schemas.openxmlformats.org/presentationml/2006/ole">
            <p:oleObj spid="_x0000_s2050" name="Equation" r:id="rId4" imgW="1549080" imgH="266400" progId="Equation.DSMT4">
              <p:embed/>
            </p:oleObj>
          </a:graphicData>
        </a:graphic>
      </p:graphicFrame>
      <p:graphicFrame>
        <p:nvGraphicFramePr>
          <p:cNvPr id="2051" name="Object 121"/>
          <p:cNvGraphicFramePr>
            <a:graphicFrameLocks noChangeAspect="1"/>
          </p:cNvGraphicFramePr>
          <p:nvPr/>
        </p:nvGraphicFramePr>
        <p:xfrm>
          <a:off x="5091113" y="960438"/>
          <a:ext cx="2152650" cy="376237"/>
        </p:xfrm>
        <a:graphic>
          <a:graphicData uri="http://schemas.openxmlformats.org/presentationml/2006/ole">
            <p:oleObj spid="_x0000_s2051" name="Equation" r:id="rId5" imgW="1307880" imgH="228600" progId="Equation.DSMT4">
              <p:embed/>
            </p:oleObj>
          </a:graphicData>
        </a:graphic>
      </p:graphicFrame>
      <p:graphicFrame>
        <p:nvGraphicFramePr>
          <p:cNvPr id="2052" name="Object 122"/>
          <p:cNvGraphicFramePr>
            <a:graphicFrameLocks noChangeAspect="1"/>
          </p:cNvGraphicFramePr>
          <p:nvPr/>
        </p:nvGraphicFramePr>
        <p:xfrm>
          <a:off x="5062538" y="1395413"/>
          <a:ext cx="2130425" cy="396875"/>
        </p:xfrm>
        <a:graphic>
          <a:graphicData uri="http://schemas.openxmlformats.org/presentationml/2006/ole">
            <p:oleObj spid="_x0000_s2052" name="Equation" r:id="rId6" imgW="1295280" imgH="241200" progId="Equation.DSMT4">
              <p:embed/>
            </p:oleObj>
          </a:graphicData>
        </a:graphic>
      </p:graphicFrame>
      <p:graphicFrame>
        <p:nvGraphicFramePr>
          <p:cNvPr id="2053" name="Object 126"/>
          <p:cNvGraphicFramePr>
            <a:graphicFrameLocks noChangeAspect="1"/>
          </p:cNvGraphicFramePr>
          <p:nvPr/>
        </p:nvGraphicFramePr>
        <p:xfrm>
          <a:off x="5072063" y="1870075"/>
          <a:ext cx="1420812" cy="374650"/>
        </p:xfrm>
        <a:graphic>
          <a:graphicData uri="http://schemas.openxmlformats.org/presentationml/2006/ole">
            <p:oleObj spid="_x0000_s2053" name="Equation" r:id="rId7" imgW="863280" imgH="228600" progId="Equation.DSMT4">
              <p:embed/>
            </p:oleObj>
          </a:graphicData>
        </a:graphic>
      </p:graphicFrame>
      <p:graphicFrame>
        <p:nvGraphicFramePr>
          <p:cNvPr id="2054" name="Object 127"/>
          <p:cNvGraphicFramePr>
            <a:graphicFrameLocks noChangeAspect="1"/>
          </p:cNvGraphicFramePr>
          <p:nvPr/>
        </p:nvGraphicFramePr>
        <p:xfrm>
          <a:off x="1438275" y="1703388"/>
          <a:ext cx="2484438" cy="415925"/>
        </p:xfrm>
        <a:graphic>
          <a:graphicData uri="http://schemas.openxmlformats.org/presentationml/2006/ole">
            <p:oleObj spid="_x0000_s2054" name="Equation" r:id="rId8" imgW="1511280" imgH="253800" progId="Equation.DSMT4">
              <p:embed/>
            </p:oleObj>
          </a:graphicData>
        </a:graphic>
      </p:graphicFrame>
      <p:pic>
        <p:nvPicPr>
          <p:cNvPr id="2060" name="Picture 12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713" y="2571750"/>
            <a:ext cx="547413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6329690"/>
            <a:ext cx="837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Note: We are following “plane-wave” convention for </a:t>
            </a:r>
            <a:r>
              <a:rPr lang="en-US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dirty="0" smtClean="0">
                <a:solidFill>
                  <a:srgbClr val="0000FF"/>
                </a:solidFill>
              </a:rPr>
              <a:t> and </a:t>
            </a:r>
            <a:r>
              <a:rPr lang="en-US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dirty="0" smtClean="0">
                <a:solidFill>
                  <a:srgbClr val="0000FF"/>
                </a:solidFill>
              </a:rPr>
              <a:t>, and “transmission-line” convention for </a:t>
            </a:r>
            <a:r>
              <a:rPr lang="en-US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dirty="0" smtClean="0">
                <a:solidFill>
                  <a:srgbClr val="0000FF"/>
                </a:solidFill>
              </a:rPr>
              <a:t>. 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00" y="3867150"/>
            <a:ext cx="231457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</a:t>
            </a:r>
          </a:p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</a:t>
            </a:r>
            <a:r>
              <a:rPr lang="en-US" dirty="0" smtClean="0">
                <a:sym typeface="Symbol"/>
              </a:rPr>
              <a:t>  denotes any field component of interest.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66" name="Object 63"/>
          <p:cNvGraphicFramePr>
            <a:graphicFrameLocks noChangeAspect="1"/>
          </p:cNvGraphicFramePr>
          <p:nvPr/>
        </p:nvGraphicFramePr>
        <p:xfrm>
          <a:off x="3695699" y="1546224"/>
          <a:ext cx="1266825" cy="1004789"/>
        </p:xfrm>
        <a:graphic>
          <a:graphicData uri="http://schemas.openxmlformats.org/presentationml/2006/ole">
            <p:oleObj spid="_x0000_s36866" name="Equation" r:id="rId4" imgW="495000" imgH="393480" progId="Equation.DSMT4">
              <p:embed/>
            </p:oleObj>
          </a:graphicData>
        </a:graphic>
      </p:graphicFrame>
      <p:graphicFrame>
        <p:nvGraphicFramePr>
          <p:cNvPr id="36867" name="Object 64"/>
          <p:cNvGraphicFramePr>
            <a:graphicFrameLocks noChangeAspect="1"/>
          </p:cNvGraphicFramePr>
          <p:nvPr/>
        </p:nvGraphicFramePr>
        <p:xfrm>
          <a:off x="2006600" y="3070225"/>
          <a:ext cx="1093788" cy="1501775"/>
        </p:xfrm>
        <a:graphic>
          <a:graphicData uri="http://schemas.openxmlformats.org/presentationml/2006/ole">
            <p:oleObj spid="_x0000_s36867" name="Equation" r:id="rId5" imgW="507960" imgH="698400" progId="Equation.DSMT4">
              <p:embed/>
            </p:oleObj>
          </a:graphicData>
        </a:graphic>
      </p:graphicFrame>
      <p:graphicFrame>
        <p:nvGraphicFramePr>
          <p:cNvPr id="36868" name="Object 66"/>
          <p:cNvGraphicFramePr>
            <a:graphicFrameLocks noChangeAspect="1"/>
          </p:cNvGraphicFramePr>
          <p:nvPr/>
        </p:nvGraphicFramePr>
        <p:xfrm>
          <a:off x="2024063" y="5403850"/>
          <a:ext cx="930275" cy="846138"/>
        </p:xfrm>
        <a:graphic>
          <a:graphicData uri="http://schemas.openxmlformats.org/presentationml/2006/ole">
            <p:oleObj spid="_x0000_s36868" name="Equation" r:id="rId6" imgW="431640" imgH="393480" progId="Equation.DSMT4">
              <p:embed/>
            </p:oleObj>
          </a:graphicData>
        </a:graphic>
      </p:graphicFrame>
      <p:graphicFrame>
        <p:nvGraphicFramePr>
          <p:cNvPr id="36869" name="Object 67"/>
          <p:cNvGraphicFramePr>
            <a:graphicFrameLocks noChangeAspect="1"/>
          </p:cNvGraphicFramePr>
          <p:nvPr/>
        </p:nvGraphicFramePr>
        <p:xfrm>
          <a:off x="5473700" y="5391149"/>
          <a:ext cx="1206656" cy="933451"/>
        </p:xfrm>
        <a:graphic>
          <a:graphicData uri="http://schemas.openxmlformats.org/presentationml/2006/ole">
            <p:oleObj spid="_x0000_s36869" name="Equation" r:id="rId7" imgW="507960" imgH="393480" progId="Equation.DSMT4">
              <p:embed/>
            </p:oleObj>
          </a:graphicData>
        </a:graphic>
      </p:graphicFrame>
      <p:sp>
        <p:nvSpPr>
          <p:cNvPr id="36875" name="Text Box 68"/>
          <p:cNvSpPr txBox="1">
            <a:spLocks noChangeArrowheads="1"/>
          </p:cNvSpPr>
          <p:nvPr/>
        </p:nvSpPr>
        <p:spPr bwMode="auto">
          <a:xfrm>
            <a:off x="1495425" y="50530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6876" name="Text Box 69"/>
          <p:cNvSpPr txBox="1">
            <a:spLocks noChangeArrowheads="1"/>
          </p:cNvSpPr>
          <p:nvPr/>
        </p:nvSpPr>
        <p:spPr bwMode="auto">
          <a:xfrm>
            <a:off x="5622925" y="49133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36877" name="Text Box 70"/>
          <p:cNvSpPr txBox="1">
            <a:spLocks noChangeArrowheads="1"/>
          </p:cNvSpPr>
          <p:nvPr/>
        </p:nvSpPr>
        <p:spPr bwMode="auto">
          <a:xfrm>
            <a:off x="892175" y="957263"/>
            <a:ext cx="62252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To avoid grating </a:t>
            </a:r>
            <a:r>
              <a:rPr lang="en-US" sz="2000" dirty="0" smtClean="0">
                <a:solidFill>
                  <a:srgbClr val="FF0000"/>
                </a:solidFill>
              </a:rPr>
              <a:t>lobes for all scan angles, we require: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878" name="Text Box 71"/>
          <p:cNvSpPr txBox="1">
            <a:spLocks noChangeArrowheads="1"/>
          </p:cNvSpPr>
          <p:nvPr/>
        </p:nvSpPr>
        <p:spPr bwMode="auto">
          <a:xfrm>
            <a:off x="1470025" y="27670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43432" name="Rectangle 72"/>
          <p:cNvSpPr>
            <a:spLocks noChangeArrowheads="1"/>
          </p:cNvSpPr>
          <p:nvPr/>
        </p:nvSpPr>
        <p:spPr bwMode="auto">
          <a:xfrm>
            <a:off x="1277938" y="0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Circle Diagram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40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86375" y="1838325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(The circles do not overlap.)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316038" y="0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Circle Diagram (cont.)</a:t>
            </a:r>
          </a:p>
        </p:txBody>
      </p:sp>
      <p:graphicFrame>
        <p:nvGraphicFramePr>
          <p:cNvPr id="37890" name="Object 8"/>
          <p:cNvGraphicFramePr>
            <a:graphicFrameLocks noChangeAspect="1"/>
          </p:cNvGraphicFramePr>
          <p:nvPr/>
        </p:nvGraphicFramePr>
        <p:xfrm>
          <a:off x="1790700" y="1345711"/>
          <a:ext cx="5362575" cy="538652"/>
        </p:xfrm>
        <a:graphic>
          <a:graphicData uri="http://schemas.openxmlformats.org/presentationml/2006/ole">
            <p:oleObj spid="_x0000_s37890" name="Equation" r:id="rId4" imgW="2273040" imgH="228600" progId="Equation.DSMT4">
              <p:embed/>
            </p:oleObj>
          </a:graphicData>
        </a:graphic>
      </p:graphicFrame>
      <p:graphicFrame>
        <p:nvGraphicFramePr>
          <p:cNvPr id="37891" name="Object 9"/>
          <p:cNvGraphicFramePr>
            <a:graphicFrameLocks noChangeAspect="1"/>
          </p:cNvGraphicFramePr>
          <p:nvPr/>
        </p:nvGraphicFramePr>
        <p:xfrm>
          <a:off x="2528888" y="2472377"/>
          <a:ext cx="1770062" cy="490538"/>
        </p:xfrm>
        <a:graphic>
          <a:graphicData uri="http://schemas.openxmlformats.org/presentationml/2006/ole">
            <p:oleObj spid="_x0000_s37891" name="Equation" r:id="rId5" imgW="825480" imgH="228600" progId="Equation.DSMT4">
              <p:embed/>
            </p:oleObj>
          </a:graphicData>
        </a:graphic>
      </p:graphicFrame>
      <p:graphicFrame>
        <p:nvGraphicFramePr>
          <p:cNvPr id="37892" name="Object 10"/>
          <p:cNvGraphicFramePr>
            <a:graphicFrameLocks noChangeAspect="1"/>
          </p:cNvGraphicFramePr>
          <p:nvPr/>
        </p:nvGraphicFramePr>
        <p:xfrm>
          <a:off x="1641475" y="3518596"/>
          <a:ext cx="3644900" cy="753629"/>
        </p:xfrm>
        <a:graphic>
          <a:graphicData uri="http://schemas.openxmlformats.org/presentationml/2006/ole">
            <p:oleObj spid="_x0000_s37892" name="Equation" r:id="rId6" imgW="1904760" imgH="393480" progId="Equation.DSMT4">
              <p:embed/>
            </p:oleObj>
          </a:graphicData>
        </a:graphic>
      </p:graphicFrame>
      <p:graphicFrame>
        <p:nvGraphicFramePr>
          <p:cNvPr id="37893" name="Object 11"/>
          <p:cNvGraphicFramePr>
            <a:graphicFrameLocks noChangeAspect="1"/>
          </p:cNvGraphicFramePr>
          <p:nvPr/>
        </p:nvGraphicFramePr>
        <p:xfrm>
          <a:off x="1531939" y="4745111"/>
          <a:ext cx="5592762" cy="731763"/>
        </p:xfrm>
        <a:graphic>
          <a:graphicData uri="http://schemas.openxmlformats.org/presentationml/2006/ole">
            <p:oleObj spid="_x0000_s37893" name="Equation" r:id="rId7" imgW="3009600" imgH="393480" progId="Equation.DSMT4">
              <p:embed/>
            </p:oleObj>
          </a:graphicData>
        </a:graphic>
      </p:graphicFrame>
      <p:graphicFrame>
        <p:nvGraphicFramePr>
          <p:cNvPr id="37894" name="Object 12"/>
          <p:cNvGraphicFramePr>
            <a:graphicFrameLocks noChangeAspect="1"/>
          </p:cNvGraphicFramePr>
          <p:nvPr/>
        </p:nvGraphicFramePr>
        <p:xfrm>
          <a:off x="2644775" y="5896348"/>
          <a:ext cx="3108325" cy="714002"/>
        </p:xfrm>
        <a:graphic>
          <a:graphicData uri="http://schemas.openxmlformats.org/presentationml/2006/ole">
            <p:oleObj spid="_x0000_s37894" name="Equation" r:id="rId8" imgW="1714320" imgH="393480" progId="Equation.DSMT4">
              <p:embed/>
            </p:oleObj>
          </a:graphicData>
        </a:graphic>
      </p:graphicFrame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3209594" y="743922"/>
            <a:ext cx="228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Scan Blindness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441450" y="3076884"/>
            <a:ext cx="24929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equation gives us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739900" y="42878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263775" y="55387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41</a:t>
            </a:fld>
            <a:endParaRPr lang="en-US" dirty="0"/>
          </a:p>
        </p:txBody>
      </p:sp>
      <p:sp>
        <p:nvSpPr>
          <p:cNvPr id="19" name="Text Box 125"/>
          <p:cNvSpPr txBox="1">
            <a:spLocks noChangeArrowheads="1"/>
          </p:cNvSpPr>
          <p:nvPr/>
        </p:nvSpPr>
        <p:spPr bwMode="auto">
          <a:xfrm>
            <a:off x="1066800" y="2081213"/>
            <a:ext cx="2121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So, we require that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4681988" y="2491710"/>
          <a:ext cx="1771650" cy="438150"/>
        </p:xfrm>
        <a:graphic>
          <a:graphicData uri="http://schemas.openxmlformats.org/presentationml/2006/ole">
            <p:oleObj spid="_x0000_s37895" name="Equation" r:id="rId9" imgW="825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14" name="Object 7"/>
          <p:cNvGraphicFramePr>
            <a:graphicFrameLocks noChangeAspect="1"/>
          </p:cNvGraphicFramePr>
          <p:nvPr/>
        </p:nvGraphicFramePr>
        <p:xfrm>
          <a:off x="1852613" y="1389063"/>
          <a:ext cx="4576762" cy="898525"/>
        </p:xfrm>
        <a:graphic>
          <a:graphicData uri="http://schemas.openxmlformats.org/presentationml/2006/ole">
            <p:oleObj spid="_x0000_s38914" name="Equation" r:id="rId4" imgW="2133360" imgH="419040" progId="Equation.DSMT4">
              <p:embed/>
            </p:oleObj>
          </a:graphicData>
        </a:graphic>
      </p:graphicFrame>
      <p:graphicFrame>
        <p:nvGraphicFramePr>
          <p:cNvPr id="38915" name="Object 8"/>
          <p:cNvGraphicFramePr>
            <a:graphicFrameLocks noChangeAspect="1"/>
          </p:cNvGraphicFramePr>
          <p:nvPr/>
        </p:nvGraphicFramePr>
        <p:xfrm>
          <a:off x="2667000" y="3162300"/>
          <a:ext cx="3022600" cy="573088"/>
        </p:xfrm>
        <a:graphic>
          <a:graphicData uri="http://schemas.openxmlformats.org/presentationml/2006/ole">
            <p:oleObj spid="_x0000_s38915" name="Equation" r:id="rId5" imgW="1409400" imgH="266400" progId="Equation.DSMT4">
              <p:embed/>
            </p:oleObj>
          </a:graphicData>
        </a:graphic>
      </p:graphicFrame>
      <p:graphicFrame>
        <p:nvGraphicFramePr>
          <p:cNvPr id="38916" name="Object 9"/>
          <p:cNvGraphicFramePr>
            <a:graphicFrameLocks noChangeAspect="1"/>
          </p:cNvGraphicFramePr>
          <p:nvPr/>
        </p:nvGraphicFramePr>
        <p:xfrm>
          <a:off x="6931025" y="3416300"/>
          <a:ext cx="1389063" cy="1500188"/>
        </p:xfrm>
        <a:graphic>
          <a:graphicData uri="http://schemas.openxmlformats.org/presentationml/2006/ole">
            <p:oleObj spid="_x0000_s38916" name="Equation" r:id="rId6" imgW="647640" imgH="698400" progId="Equation.DSMT4">
              <p:embed/>
            </p:oleObj>
          </a:graphicData>
        </a:graphic>
      </p:graphicFrame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403350" y="9572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2219325" y="25892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868899" y="2900079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49517" name="Rectangle 13"/>
          <p:cNvSpPr>
            <a:spLocks noChangeArrowheads="1"/>
          </p:cNvSpPr>
          <p:nvPr/>
        </p:nvSpPr>
        <p:spPr bwMode="auto">
          <a:xfrm>
            <a:off x="1296988" y="0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Circle Diagram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42</a:t>
            </a:fld>
            <a:endParaRPr lang="en-US" dirty="0"/>
          </a:p>
        </p:txBody>
      </p:sp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1558925" y="5354638"/>
          <a:ext cx="3297238" cy="1009650"/>
        </p:xfrm>
        <a:graphic>
          <a:graphicData uri="http://schemas.openxmlformats.org/presentationml/2006/ole">
            <p:oleObj spid="_x0000_s38917" name="Equation" r:id="rId7" imgW="1536480" imgH="46980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14450" y="4810125"/>
            <a:ext cx="407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Summary of scan blindness condition: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0" y="5562600"/>
            <a:ext cx="370522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Part of the </a:t>
            </a:r>
            <a:r>
              <a:rPr lang="en-US" sz="1600" i="1" dirty="0" smtClean="0">
                <a:solidFill>
                  <a:srgbClr val="0000FF"/>
                </a:solidFill>
              </a:rPr>
              <a:t>boundary</a:t>
            </a:r>
            <a:r>
              <a:rPr lang="en-US" sz="1600" dirty="0" smtClean="0">
                <a:solidFill>
                  <a:srgbClr val="0000FF"/>
                </a:solidFill>
              </a:rPr>
              <a:t> of the 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smtClean="0">
                <a:solidFill>
                  <a:srgbClr val="0000FF"/>
                </a:solidFill>
              </a:rPr>
              <a:t>circle is inside the visible space circle.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38" name="Object 7"/>
          <p:cNvGraphicFramePr>
            <a:graphicFrameLocks noChangeAspect="1"/>
          </p:cNvGraphicFramePr>
          <p:nvPr/>
        </p:nvGraphicFramePr>
        <p:xfrm>
          <a:off x="7239000" y="892175"/>
          <a:ext cx="1389063" cy="1500188"/>
        </p:xfrm>
        <a:graphic>
          <a:graphicData uri="http://schemas.openxmlformats.org/presentationml/2006/ole">
            <p:oleObj spid="_x0000_s39938" name="Equation" r:id="rId4" imgW="647640" imgH="698400" progId="Equation.DSMT4">
              <p:embed/>
            </p:oleObj>
          </a:graphicData>
        </a:graphic>
      </p:graphicFrame>
      <p:sp>
        <p:nvSpPr>
          <p:cNvPr id="151620" name="Rectangle 68"/>
          <p:cNvSpPr>
            <a:spLocks noChangeArrowheads="1"/>
          </p:cNvSpPr>
          <p:nvPr/>
        </p:nvSpPr>
        <p:spPr bwMode="auto">
          <a:xfrm>
            <a:off x="1258888" y="0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Circle Diagram (cont.)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43</a:t>
            </a:fld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508000" y="1821457"/>
            <a:ext cx="7577138" cy="4956175"/>
            <a:chOff x="508000" y="1698625"/>
            <a:chExt cx="7577138" cy="4956175"/>
          </a:xfrm>
        </p:grpSpPr>
        <p:sp>
          <p:nvSpPr>
            <p:cNvPr id="39957" name="Oval 10"/>
            <p:cNvSpPr>
              <a:spLocks noChangeArrowheads="1"/>
            </p:cNvSpPr>
            <p:nvPr/>
          </p:nvSpPr>
          <p:spPr bwMode="auto">
            <a:xfrm>
              <a:off x="3289300" y="3787775"/>
              <a:ext cx="1511300" cy="14859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11"/>
            <p:cNvSpPr>
              <a:spLocks noChangeShapeType="1"/>
            </p:cNvSpPr>
            <p:nvPr/>
          </p:nvSpPr>
          <p:spPr bwMode="auto">
            <a:xfrm>
              <a:off x="4038600" y="2044700"/>
              <a:ext cx="0" cy="461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Line 12"/>
            <p:cNvSpPr>
              <a:spLocks noChangeShapeType="1"/>
            </p:cNvSpPr>
            <p:nvPr/>
          </p:nvSpPr>
          <p:spPr bwMode="auto">
            <a:xfrm>
              <a:off x="508000" y="4546600"/>
              <a:ext cx="7200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941" name="Object 13"/>
            <p:cNvGraphicFramePr>
              <a:graphicFrameLocks noChangeAspect="1"/>
            </p:cNvGraphicFramePr>
            <p:nvPr/>
          </p:nvGraphicFramePr>
          <p:xfrm>
            <a:off x="7839075" y="4429125"/>
            <a:ext cx="246063" cy="273050"/>
          </p:xfrm>
          <a:graphic>
            <a:graphicData uri="http://schemas.openxmlformats.org/presentationml/2006/ole">
              <p:oleObj spid="_x0000_s39941" name="Equation" r:id="rId5" imgW="114120" imgH="126720" progId="Equation.DSMT4">
                <p:embed/>
              </p:oleObj>
            </a:graphicData>
          </a:graphic>
        </p:graphicFrame>
        <p:graphicFrame>
          <p:nvGraphicFramePr>
            <p:cNvPr id="39942" name="Object 14"/>
            <p:cNvGraphicFramePr>
              <a:graphicFrameLocks noChangeAspect="1"/>
            </p:cNvGraphicFramePr>
            <p:nvPr/>
          </p:nvGraphicFramePr>
          <p:xfrm>
            <a:off x="3937000" y="1698625"/>
            <a:ext cx="219075" cy="273050"/>
          </p:xfrm>
          <a:graphic>
            <a:graphicData uri="http://schemas.openxmlformats.org/presentationml/2006/ole">
              <p:oleObj spid="_x0000_s39942" name="Equation" r:id="rId6" imgW="101520" imgH="126720" progId="Equation.DSMT4">
                <p:embed/>
              </p:oleObj>
            </a:graphicData>
          </a:graphic>
        </p:graphicFrame>
        <p:sp>
          <p:nvSpPr>
            <p:cNvPr id="39960" name="Line 15"/>
            <p:cNvSpPr>
              <a:spLocks noChangeShapeType="1"/>
            </p:cNvSpPr>
            <p:nvPr/>
          </p:nvSpPr>
          <p:spPr bwMode="auto">
            <a:xfrm flipV="1">
              <a:off x="4038600" y="3986213"/>
              <a:ext cx="549275" cy="565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943" name="Object 16"/>
            <p:cNvGraphicFramePr>
              <a:graphicFrameLocks noChangeAspect="1"/>
            </p:cNvGraphicFramePr>
            <p:nvPr/>
          </p:nvGraphicFramePr>
          <p:xfrm>
            <a:off x="4283075" y="4221163"/>
            <a:ext cx="277813" cy="346075"/>
          </p:xfrm>
          <a:graphic>
            <a:graphicData uri="http://schemas.openxmlformats.org/presentationml/2006/ole">
              <p:oleObj spid="_x0000_s39943" name="Equation" r:id="rId7" imgW="152280" imgH="190440" progId="Equation.DSMT4">
                <p:embed/>
              </p:oleObj>
            </a:graphicData>
          </a:graphic>
        </p:graphicFrame>
        <p:sp>
          <p:nvSpPr>
            <p:cNvPr id="39961" name="Oval 17"/>
            <p:cNvSpPr>
              <a:spLocks noChangeArrowheads="1"/>
            </p:cNvSpPr>
            <p:nvPr/>
          </p:nvSpPr>
          <p:spPr bwMode="auto">
            <a:xfrm>
              <a:off x="577850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Oval 18"/>
            <p:cNvSpPr>
              <a:spLocks noChangeArrowheads="1"/>
            </p:cNvSpPr>
            <p:nvPr/>
          </p:nvSpPr>
          <p:spPr bwMode="auto">
            <a:xfrm>
              <a:off x="1989138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Oval 19"/>
            <p:cNvSpPr>
              <a:spLocks noChangeArrowheads="1"/>
            </p:cNvSpPr>
            <p:nvPr/>
          </p:nvSpPr>
          <p:spPr bwMode="auto">
            <a:xfrm>
              <a:off x="3238500" y="26035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4" name="Oval 21"/>
            <p:cNvSpPr>
              <a:spLocks noChangeArrowheads="1"/>
            </p:cNvSpPr>
            <p:nvPr/>
          </p:nvSpPr>
          <p:spPr bwMode="auto">
            <a:xfrm>
              <a:off x="459740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Oval 22"/>
            <p:cNvSpPr>
              <a:spLocks noChangeArrowheads="1"/>
            </p:cNvSpPr>
            <p:nvPr/>
          </p:nvSpPr>
          <p:spPr bwMode="auto">
            <a:xfrm>
              <a:off x="92710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6" name="Oval 23"/>
            <p:cNvSpPr>
              <a:spLocks noChangeArrowheads="1"/>
            </p:cNvSpPr>
            <p:nvPr/>
          </p:nvSpPr>
          <p:spPr bwMode="auto">
            <a:xfrm>
              <a:off x="4546600" y="26035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Oval 24"/>
            <p:cNvSpPr>
              <a:spLocks noChangeArrowheads="1"/>
            </p:cNvSpPr>
            <p:nvPr/>
          </p:nvSpPr>
          <p:spPr bwMode="auto">
            <a:xfrm>
              <a:off x="2019300" y="26289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Oval 25"/>
            <p:cNvSpPr>
              <a:spLocks noChangeArrowheads="1"/>
            </p:cNvSpPr>
            <p:nvPr/>
          </p:nvSpPr>
          <p:spPr bwMode="auto">
            <a:xfrm>
              <a:off x="2057400" y="50292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Oval 26"/>
            <p:cNvSpPr>
              <a:spLocks noChangeArrowheads="1"/>
            </p:cNvSpPr>
            <p:nvPr/>
          </p:nvSpPr>
          <p:spPr bwMode="auto">
            <a:xfrm>
              <a:off x="4533900" y="50165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0" name="Oval 27"/>
            <p:cNvSpPr>
              <a:spLocks noChangeArrowheads="1"/>
            </p:cNvSpPr>
            <p:nvPr/>
          </p:nvSpPr>
          <p:spPr bwMode="auto">
            <a:xfrm>
              <a:off x="5765800" y="26162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1" name="Oval 28"/>
            <p:cNvSpPr>
              <a:spLocks noChangeArrowheads="1"/>
            </p:cNvSpPr>
            <p:nvPr/>
          </p:nvSpPr>
          <p:spPr bwMode="auto">
            <a:xfrm>
              <a:off x="5740400" y="50038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2" name="Oval 29"/>
            <p:cNvSpPr>
              <a:spLocks noChangeArrowheads="1"/>
            </p:cNvSpPr>
            <p:nvPr/>
          </p:nvSpPr>
          <p:spPr bwMode="auto">
            <a:xfrm>
              <a:off x="914400" y="26289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3" name="Oval 30"/>
            <p:cNvSpPr>
              <a:spLocks noChangeArrowheads="1"/>
            </p:cNvSpPr>
            <p:nvPr/>
          </p:nvSpPr>
          <p:spPr bwMode="auto">
            <a:xfrm>
              <a:off x="876300" y="49784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4" name="Line 31"/>
            <p:cNvSpPr>
              <a:spLocks noChangeShapeType="1"/>
            </p:cNvSpPr>
            <p:nvPr/>
          </p:nvSpPr>
          <p:spPr bwMode="auto">
            <a:xfrm>
              <a:off x="5372100" y="4483100"/>
              <a:ext cx="0" cy="165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944" name="Object 32"/>
            <p:cNvGraphicFramePr>
              <a:graphicFrameLocks noChangeAspect="1"/>
            </p:cNvGraphicFramePr>
            <p:nvPr/>
          </p:nvGraphicFramePr>
          <p:xfrm>
            <a:off x="5049838" y="4119563"/>
            <a:ext cx="642938" cy="365125"/>
          </p:xfrm>
          <a:graphic>
            <a:graphicData uri="http://schemas.openxmlformats.org/presentationml/2006/ole">
              <p:oleObj spid="_x0000_s39944" name="Equation" r:id="rId8" imgW="380880" imgH="215640" progId="Equation.DSMT4">
                <p:embed/>
              </p:oleObj>
            </a:graphicData>
          </a:graphic>
        </p:graphicFrame>
        <p:sp>
          <p:nvSpPr>
            <p:cNvPr id="39975" name="Line 33"/>
            <p:cNvSpPr>
              <a:spLocks noChangeShapeType="1"/>
            </p:cNvSpPr>
            <p:nvPr/>
          </p:nvSpPr>
          <p:spPr bwMode="auto">
            <a:xfrm>
              <a:off x="2832100" y="4470400"/>
              <a:ext cx="0" cy="165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945" name="Object 34"/>
            <p:cNvGraphicFramePr>
              <a:graphicFrameLocks noChangeAspect="1"/>
            </p:cNvGraphicFramePr>
            <p:nvPr/>
          </p:nvGraphicFramePr>
          <p:xfrm>
            <a:off x="2609850" y="4068763"/>
            <a:ext cx="492125" cy="365125"/>
          </p:xfrm>
          <a:graphic>
            <a:graphicData uri="http://schemas.openxmlformats.org/presentationml/2006/ole">
              <p:oleObj spid="_x0000_s39945" name="Equation" r:id="rId9" imgW="291960" imgH="215640" progId="Equation.DSMT4">
                <p:embed/>
              </p:oleObj>
            </a:graphicData>
          </a:graphic>
        </p:graphicFrame>
        <p:sp>
          <p:nvSpPr>
            <p:cNvPr id="39976" name="Line 35"/>
            <p:cNvSpPr>
              <a:spLocks noChangeShapeType="1"/>
            </p:cNvSpPr>
            <p:nvPr/>
          </p:nvSpPr>
          <p:spPr bwMode="auto">
            <a:xfrm>
              <a:off x="3924300" y="3289300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946" name="Object 36"/>
            <p:cNvGraphicFramePr>
              <a:graphicFrameLocks noChangeAspect="1"/>
            </p:cNvGraphicFramePr>
            <p:nvPr/>
          </p:nvGraphicFramePr>
          <p:xfrm>
            <a:off x="4033838" y="2798763"/>
            <a:ext cx="642938" cy="365125"/>
          </p:xfrm>
          <a:graphic>
            <a:graphicData uri="http://schemas.openxmlformats.org/presentationml/2006/ole">
              <p:oleObj spid="_x0000_s39946" name="Equation" r:id="rId10" imgW="380880" imgH="215640" progId="Equation.DSMT4">
                <p:embed/>
              </p:oleObj>
            </a:graphicData>
          </a:graphic>
        </p:graphicFrame>
        <p:graphicFrame>
          <p:nvGraphicFramePr>
            <p:cNvPr id="39947" name="Object 37"/>
            <p:cNvGraphicFramePr>
              <a:graphicFrameLocks noChangeAspect="1"/>
            </p:cNvGraphicFramePr>
            <p:nvPr/>
          </p:nvGraphicFramePr>
          <p:xfrm>
            <a:off x="4083050" y="5351463"/>
            <a:ext cx="492125" cy="365125"/>
          </p:xfrm>
          <a:graphic>
            <a:graphicData uri="http://schemas.openxmlformats.org/presentationml/2006/ole">
              <p:oleObj spid="_x0000_s39947" name="Equation" r:id="rId11" imgW="291960" imgH="215640" progId="Equation.DSMT4">
                <p:embed/>
              </p:oleObj>
            </a:graphicData>
          </a:graphic>
        </p:graphicFrame>
        <p:sp>
          <p:nvSpPr>
            <p:cNvPr id="39977" name="Line 38"/>
            <p:cNvSpPr>
              <a:spLocks noChangeShapeType="1"/>
            </p:cNvSpPr>
            <p:nvPr/>
          </p:nvSpPr>
          <p:spPr bwMode="auto">
            <a:xfrm>
              <a:off x="3924300" y="5778500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8" name="Text Box 66"/>
            <p:cNvSpPr txBox="1">
              <a:spLocks noChangeArrowheads="1"/>
            </p:cNvSpPr>
            <p:nvPr/>
          </p:nvSpPr>
          <p:spPr bwMode="auto">
            <a:xfrm>
              <a:off x="962025" y="1903413"/>
              <a:ext cx="23558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Scan blindness curve</a:t>
              </a:r>
            </a:p>
          </p:txBody>
        </p:sp>
        <p:sp>
          <p:nvSpPr>
            <p:cNvPr id="39979" name="Line 67"/>
            <p:cNvSpPr>
              <a:spLocks noChangeShapeType="1"/>
            </p:cNvSpPr>
            <p:nvPr/>
          </p:nvSpPr>
          <p:spPr bwMode="auto">
            <a:xfrm>
              <a:off x="2984500" y="2298700"/>
              <a:ext cx="952500" cy="1714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0" name="Oval 20"/>
            <p:cNvSpPr>
              <a:spLocks noChangeArrowheads="1"/>
            </p:cNvSpPr>
            <p:nvPr/>
          </p:nvSpPr>
          <p:spPr bwMode="auto">
            <a:xfrm>
              <a:off x="3276600" y="4995863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Freeform 71"/>
            <p:cNvSpPr>
              <a:spLocks/>
            </p:cNvSpPr>
            <p:nvPr/>
          </p:nvSpPr>
          <p:spPr bwMode="auto">
            <a:xfrm>
              <a:off x="3562350" y="3929063"/>
              <a:ext cx="914400" cy="161925"/>
            </a:xfrm>
            <a:custGeom>
              <a:avLst/>
              <a:gdLst>
                <a:gd name="T0" fmla="*/ 0 w 576"/>
                <a:gd name="T1" fmla="*/ 18 h 102"/>
                <a:gd name="T2" fmla="*/ 57 w 576"/>
                <a:gd name="T3" fmla="*/ 51 h 102"/>
                <a:gd name="T4" fmla="*/ 108 w 576"/>
                <a:gd name="T5" fmla="*/ 75 h 102"/>
                <a:gd name="T6" fmla="*/ 171 w 576"/>
                <a:gd name="T7" fmla="*/ 93 h 102"/>
                <a:gd name="T8" fmla="*/ 231 w 576"/>
                <a:gd name="T9" fmla="*/ 99 h 102"/>
                <a:gd name="T10" fmla="*/ 276 w 576"/>
                <a:gd name="T11" fmla="*/ 102 h 102"/>
                <a:gd name="T12" fmla="*/ 348 w 576"/>
                <a:gd name="T13" fmla="*/ 96 h 102"/>
                <a:gd name="T14" fmla="*/ 414 w 576"/>
                <a:gd name="T15" fmla="*/ 84 h 102"/>
                <a:gd name="T16" fmla="*/ 471 w 576"/>
                <a:gd name="T17" fmla="*/ 66 h 102"/>
                <a:gd name="T18" fmla="*/ 513 w 576"/>
                <a:gd name="T19" fmla="*/ 45 h 102"/>
                <a:gd name="T20" fmla="*/ 546 w 576"/>
                <a:gd name="T21" fmla="*/ 24 h 102"/>
                <a:gd name="T22" fmla="*/ 576 w 576"/>
                <a:gd name="T23" fmla="*/ 0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6"/>
                <a:gd name="T37" fmla="*/ 0 h 102"/>
                <a:gd name="T38" fmla="*/ 576 w 576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6" h="102">
                  <a:moveTo>
                    <a:pt x="0" y="18"/>
                  </a:moveTo>
                  <a:cubicBezTo>
                    <a:pt x="18" y="29"/>
                    <a:pt x="39" y="42"/>
                    <a:pt x="57" y="51"/>
                  </a:cubicBezTo>
                  <a:cubicBezTo>
                    <a:pt x="75" y="60"/>
                    <a:pt x="89" y="68"/>
                    <a:pt x="108" y="75"/>
                  </a:cubicBezTo>
                  <a:cubicBezTo>
                    <a:pt x="127" y="82"/>
                    <a:pt x="151" y="89"/>
                    <a:pt x="171" y="93"/>
                  </a:cubicBezTo>
                  <a:cubicBezTo>
                    <a:pt x="191" y="97"/>
                    <a:pt x="214" y="98"/>
                    <a:pt x="231" y="99"/>
                  </a:cubicBezTo>
                  <a:cubicBezTo>
                    <a:pt x="248" y="100"/>
                    <a:pt x="257" y="102"/>
                    <a:pt x="276" y="102"/>
                  </a:cubicBezTo>
                  <a:cubicBezTo>
                    <a:pt x="295" y="102"/>
                    <a:pt x="325" y="99"/>
                    <a:pt x="348" y="96"/>
                  </a:cubicBezTo>
                  <a:cubicBezTo>
                    <a:pt x="371" y="93"/>
                    <a:pt x="394" y="89"/>
                    <a:pt x="414" y="84"/>
                  </a:cubicBezTo>
                  <a:cubicBezTo>
                    <a:pt x="434" y="79"/>
                    <a:pt x="455" y="72"/>
                    <a:pt x="471" y="66"/>
                  </a:cubicBezTo>
                  <a:cubicBezTo>
                    <a:pt x="487" y="60"/>
                    <a:pt x="501" y="52"/>
                    <a:pt x="513" y="45"/>
                  </a:cubicBezTo>
                  <a:cubicBezTo>
                    <a:pt x="525" y="38"/>
                    <a:pt x="536" y="31"/>
                    <a:pt x="546" y="24"/>
                  </a:cubicBezTo>
                  <a:cubicBezTo>
                    <a:pt x="556" y="17"/>
                    <a:pt x="570" y="5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Freeform 72"/>
            <p:cNvSpPr>
              <a:spLocks/>
            </p:cNvSpPr>
            <p:nvPr/>
          </p:nvSpPr>
          <p:spPr bwMode="auto">
            <a:xfrm flipV="1">
              <a:off x="3595688" y="4986338"/>
              <a:ext cx="914400" cy="161925"/>
            </a:xfrm>
            <a:custGeom>
              <a:avLst/>
              <a:gdLst>
                <a:gd name="T0" fmla="*/ 0 w 576"/>
                <a:gd name="T1" fmla="*/ 18 h 102"/>
                <a:gd name="T2" fmla="*/ 57 w 576"/>
                <a:gd name="T3" fmla="*/ 51 h 102"/>
                <a:gd name="T4" fmla="*/ 108 w 576"/>
                <a:gd name="T5" fmla="*/ 75 h 102"/>
                <a:gd name="T6" fmla="*/ 171 w 576"/>
                <a:gd name="T7" fmla="*/ 93 h 102"/>
                <a:gd name="T8" fmla="*/ 231 w 576"/>
                <a:gd name="T9" fmla="*/ 99 h 102"/>
                <a:gd name="T10" fmla="*/ 276 w 576"/>
                <a:gd name="T11" fmla="*/ 102 h 102"/>
                <a:gd name="T12" fmla="*/ 348 w 576"/>
                <a:gd name="T13" fmla="*/ 96 h 102"/>
                <a:gd name="T14" fmla="*/ 414 w 576"/>
                <a:gd name="T15" fmla="*/ 84 h 102"/>
                <a:gd name="T16" fmla="*/ 471 w 576"/>
                <a:gd name="T17" fmla="*/ 66 h 102"/>
                <a:gd name="T18" fmla="*/ 513 w 576"/>
                <a:gd name="T19" fmla="*/ 45 h 102"/>
                <a:gd name="T20" fmla="*/ 546 w 576"/>
                <a:gd name="T21" fmla="*/ 24 h 102"/>
                <a:gd name="T22" fmla="*/ 576 w 576"/>
                <a:gd name="T23" fmla="*/ 0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6"/>
                <a:gd name="T37" fmla="*/ 0 h 102"/>
                <a:gd name="T38" fmla="*/ 576 w 576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6" h="102">
                  <a:moveTo>
                    <a:pt x="0" y="18"/>
                  </a:moveTo>
                  <a:cubicBezTo>
                    <a:pt x="18" y="29"/>
                    <a:pt x="39" y="42"/>
                    <a:pt x="57" y="51"/>
                  </a:cubicBezTo>
                  <a:cubicBezTo>
                    <a:pt x="75" y="60"/>
                    <a:pt x="89" y="68"/>
                    <a:pt x="108" y="75"/>
                  </a:cubicBezTo>
                  <a:cubicBezTo>
                    <a:pt x="127" y="82"/>
                    <a:pt x="151" y="89"/>
                    <a:pt x="171" y="93"/>
                  </a:cubicBezTo>
                  <a:cubicBezTo>
                    <a:pt x="191" y="97"/>
                    <a:pt x="214" y="98"/>
                    <a:pt x="231" y="99"/>
                  </a:cubicBezTo>
                  <a:cubicBezTo>
                    <a:pt x="248" y="100"/>
                    <a:pt x="257" y="102"/>
                    <a:pt x="276" y="102"/>
                  </a:cubicBezTo>
                  <a:cubicBezTo>
                    <a:pt x="295" y="102"/>
                    <a:pt x="325" y="99"/>
                    <a:pt x="348" y="96"/>
                  </a:cubicBezTo>
                  <a:cubicBezTo>
                    <a:pt x="371" y="93"/>
                    <a:pt x="394" y="89"/>
                    <a:pt x="414" y="84"/>
                  </a:cubicBezTo>
                  <a:cubicBezTo>
                    <a:pt x="434" y="79"/>
                    <a:pt x="455" y="72"/>
                    <a:pt x="471" y="66"/>
                  </a:cubicBezTo>
                  <a:cubicBezTo>
                    <a:pt x="487" y="60"/>
                    <a:pt x="501" y="52"/>
                    <a:pt x="513" y="45"/>
                  </a:cubicBezTo>
                  <a:cubicBezTo>
                    <a:pt x="525" y="38"/>
                    <a:pt x="536" y="31"/>
                    <a:pt x="546" y="24"/>
                  </a:cubicBezTo>
                  <a:cubicBezTo>
                    <a:pt x="556" y="17"/>
                    <a:pt x="570" y="5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Freeform 73"/>
            <p:cNvSpPr>
              <a:spLocks/>
            </p:cNvSpPr>
            <p:nvPr/>
          </p:nvSpPr>
          <p:spPr bwMode="auto">
            <a:xfrm rot="5634030">
              <a:off x="4284663" y="4495800"/>
              <a:ext cx="739775" cy="111125"/>
            </a:xfrm>
            <a:custGeom>
              <a:avLst/>
              <a:gdLst>
                <a:gd name="T0" fmla="*/ 0 w 576"/>
                <a:gd name="T1" fmla="*/ 5 h 102"/>
                <a:gd name="T2" fmla="*/ 30 w 576"/>
                <a:gd name="T3" fmla="*/ 16 h 102"/>
                <a:gd name="T4" fmla="*/ 57 w 576"/>
                <a:gd name="T5" fmla="*/ 24 h 102"/>
                <a:gd name="T6" fmla="*/ 91 w 576"/>
                <a:gd name="T7" fmla="*/ 30 h 102"/>
                <a:gd name="T8" fmla="*/ 122 w 576"/>
                <a:gd name="T9" fmla="*/ 32 h 102"/>
                <a:gd name="T10" fmla="*/ 146 w 576"/>
                <a:gd name="T11" fmla="*/ 33 h 102"/>
                <a:gd name="T12" fmla="*/ 184 w 576"/>
                <a:gd name="T13" fmla="*/ 31 h 102"/>
                <a:gd name="T14" fmla="*/ 219 w 576"/>
                <a:gd name="T15" fmla="*/ 27 h 102"/>
                <a:gd name="T16" fmla="*/ 249 w 576"/>
                <a:gd name="T17" fmla="*/ 21 h 102"/>
                <a:gd name="T18" fmla="*/ 272 w 576"/>
                <a:gd name="T19" fmla="*/ 14 h 102"/>
                <a:gd name="T20" fmla="*/ 290 w 576"/>
                <a:gd name="T21" fmla="*/ 8 h 102"/>
                <a:gd name="T22" fmla="*/ 305 w 576"/>
                <a:gd name="T23" fmla="*/ 0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6"/>
                <a:gd name="T37" fmla="*/ 0 h 102"/>
                <a:gd name="T38" fmla="*/ 576 w 576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6" h="102">
                  <a:moveTo>
                    <a:pt x="0" y="18"/>
                  </a:moveTo>
                  <a:cubicBezTo>
                    <a:pt x="18" y="29"/>
                    <a:pt x="39" y="42"/>
                    <a:pt x="57" y="51"/>
                  </a:cubicBezTo>
                  <a:cubicBezTo>
                    <a:pt x="75" y="60"/>
                    <a:pt x="89" y="68"/>
                    <a:pt x="108" y="75"/>
                  </a:cubicBezTo>
                  <a:cubicBezTo>
                    <a:pt x="127" y="82"/>
                    <a:pt x="151" y="89"/>
                    <a:pt x="171" y="93"/>
                  </a:cubicBezTo>
                  <a:cubicBezTo>
                    <a:pt x="191" y="97"/>
                    <a:pt x="214" y="98"/>
                    <a:pt x="231" y="99"/>
                  </a:cubicBezTo>
                  <a:cubicBezTo>
                    <a:pt x="248" y="100"/>
                    <a:pt x="257" y="102"/>
                    <a:pt x="276" y="102"/>
                  </a:cubicBezTo>
                  <a:cubicBezTo>
                    <a:pt x="295" y="102"/>
                    <a:pt x="325" y="99"/>
                    <a:pt x="348" y="96"/>
                  </a:cubicBezTo>
                  <a:cubicBezTo>
                    <a:pt x="371" y="93"/>
                    <a:pt x="394" y="89"/>
                    <a:pt x="414" y="84"/>
                  </a:cubicBezTo>
                  <a:cubicBezTo>
                    <a:pt x="434" y="79"/>
                    <a:pt x="455" y="72"/>
                    <a:pt x="471" y="66"/>
                  </a:cubicBezTo>
                  <a:cubicBezTo>
                    <a:pt x="487" y="60"/>
                    <a:pt x="501" y="52"/>
                    <a:pt x="513" y="45"/>
                  </a:cubicBezTo>
                  <a:cubicBezTo>
                    <a:pt x="525" y="38"/>
                    <a:pt x="536" y="31"/>
                    <a:pt x="546" y="24"/>
                  </a:cubicBezTo>
                  <a:cubicBezTo>
                    <a:pt x="556" y="17"/>
                    <a:pt x="570" y="5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Freeform 74"/>
            <p:cNvSpPr>
              <a:spLocks/>
            </p:cNvSpPr>
            <p:nvPr/>
          </p:nvSpPr>
          <p:spPr bwMode="auto">
            <a:xfrm rot="15965970" flipH="1">
              <a:off x="3068638" y="4495800"/>
              <a:ext cx="749300" cy="111125"/>
            </a:xfrm>
            <a:custGeom>
              <a:avLst/>
              <a:gdLst>
                <a:gd name="T0" fmla="*/ 0 w 576"/>
                <a:gd name="T1" fmla="*/ 5 h 102"/>
                <a:gd name="T2" fmla="*/ 32 w 576"/>
                <a:gd name="T3" fmla="*/ 16 h 102"/>
                <a:gd name="T4" fmla="*/ 59 w 576"/>
                <a:gd name="T5" fmla="*/ 24 h 102"/>
                <a:gd name="T6" fmla="*/ 94 w 576"/>
                <a:gd name="T7" fmla="*/ 30 h 102"/>
                <a:gd name="T8" fmla="*/ 127 w 576"/>
                <a:gd name="T9" fmla="*/ 32 h 102"/>
                <a:gd name="T10" fmla="*/ 152 w 576"/>
                <a:gd name="T11" fmla="*/ 33 h 102"/>
                <a:gd name="T12" fmla="*/ 192 w 576"/>
                <a:gd name="T13" fmla="*/ 31 h 102"/>
                <a:gd name="T14" fmla="*/ 228 w 576"/>
                <a:gd name="T15" fmla="*/ 27 h 102"/>
                <a:gd name="T16" fmla="*/ 259 w 576"/>
                <a:gd name="T17" fmla="*/ 21 h 102"/>
                <a:gd name="T18" fmla="*/ 282 w 576"/>
                <a:gd name="T19" fmla="*/ 14 h 102"/>
                <a:gd name="T20" fmla="*/ 300 w 576"/>
                <a:gd name="T21" fmla="*/ 8 h 102"/>
                <a:gd name="T22" fmla="*/ 317 w 576"/>
                <a:gd name="T23" fmla="*/ 0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6"/>
                <a:gd name="T37" fmla="*/ 0 h 102"/>
                <a:gd name="T38" fmla="*/ 576 w 576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6" h="102">
                  <a:moveTo>
                    <a:pt x="0" y="18"/>
                  </a:moveTo>
                  <a:cubicBezTo>
                    <a:pt x="18" y="29"/>
                    <a:pt x="39" y="42"/>
                    <a:pt x="57" y="51"/>
                  </a:cubicBezTo>
                  <a:cubicBezTo>
                    <a:pt x="75" y="60"/>
                    <a:pt x="89" y="68"/>
                    <a:pt x="108" y="75"/>
                  </a:cubicBezTo>
                  <a:cubicBezTo>
                    <a:pt x="127" y="82"/>
                    <a:pt x="151" y="89"/>
                    <a:pt x="171" y="93"/>
                  </a:cubicBezTo>
                  <a:cubicBezTo>
                    <a:pt x="191" y="97"/>
                    <a:pt x="214" y="98"/>
                    <a:pt x="231" y="99"/>
                  </a:cubicBezTo>
                  <a:cubicBezTo>
                    <a:pt x="248" y="100"/>
                    <a:pt x="257" y="102"/>
                    <a:pt x="276" y="102"/>
                  </a:cubicBezTo>
                  <a:cubicBezTo>
                    <a:pt x="295" y="102"/>
                    <a:pt x="325" y="99"/>
                    <a:pt x="348" y="96"/>
                  </a:cubicBezTo>
                  <a:cubicBezTo>
                    <a:pt x="371" y="93"/>
                    <a:pt x="394" y="89"/>
                    <a:pt x="414" y="84"/>
                  </a:cubicBezTo>
                  <a:cubicBezTo>
                    <a:pt x="434" y="79"/>
                    <a:pt x="455" y="72"/>
                    <a:pt x="471" y="66"/>
                  </a:cubicBezTo>
                  <a:cubicBezTo>
                    <a:pt x="487" y="60"/>
                    <a:pt x="501" y="52"/>
                    <a:pt x="513" y="45"/>
                  </a:cubicBezTo>
                  <a:cubicBezTo>
                    <a:pt x="525" y="38"/>
                    <a:pt x="536" y="31"/>
                    <a:pt x="546" y="24"/>
                  </a:cubicBezTo>
                  <a:cubicBezTo>
                    <a:pt x="556" y="17"/>
                    <a:pt x="570" y="5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Line 76"/>
            <p:cNvSpPr>
              <a:spLocks noChangeShapeType="1"/>
            </p:cNvSpPr>
            <p:nvPr/>
          </p:nvSpPr>
          <p:spPr bwMode="auto">
            <a:xfrm>
              <a:off x="6556374" y="3371849"/>
              <a:ext cx="625475" cy="31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940" name="Object 77"/>
            <p:cNvGraphicFramePr>
              <a:graphicFrameLocks noChangeAspect="1"/>
            </p:cNvGraphicFramePr>
            <p:nvPr/>
          </p:nvGraphicFramePr>
          <p:xfrm>
            <a:off x="7296150" y="3435350"/>
            <a:ext cx="571500" cy="463550"/>
          </p:xfrm>
          <a:graphic>
            <a:graphicData uri="http://schemas.openxmlformats.org/presentationml/2006/ole">
              <p:oleObj spid="_x0000_s39940" name="Equation" r:id="rId12" imgW="266400" imgH="215640" progId="Equation.DSMT4">
                <p:embed/>
              </p:oleObj>
            </a:graphicData>
          </a:graphic>
        </p:graphicFrame>
        <p:sp>
          <p:nvSpPr>
            <p:cNvPr id="39956" name="Text Box 78"/>
            <p:cNvSpPr txBox="1">
              <a:spLocks noChangeArrowheads="1"/>
            </p:cNvSpPr>
            <p:nvPr/>
          </p:nvSpPr>
          <p:spPr bwMode="auto">
            <a:xfrm>
              <a:off x="6365875" y="3173413"/>
              <a:ext cx="3175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graphicFrame>
          <p:nvGraphicFramePr>
            <p:cNvPr id="50" name="Object 42"/>
            <p:cNvGraphicFramePr>
              <a:graphicFrameLocks noChangeAspect="1"/>
            </p:cNvGraphicFramePr>
            <p:nvPr/>
          </p:nvGraphicFramePr>
          <p:xfrm>
            <a:off x="6383338" y="2825750"/>
            <a:ext cx="706437" cy="407988"/>
          </p:xfrm>
          <a:graphic>
            <a:graphicData uri="http://schemas.openxmlformats.org/presentationml/2006/ole">
              <p:oleObj spid="_x0000_s39948" name="Equation" r:id="rId13" imgW="419040" imgH="241200" progId="Equation.DSMT4">
                <p:embed/>
              </p:oleObj>
            </a:graphicData>
          </a:graphic>
        </p:graphicFrame>
      </p:grp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2787223" y="714548"/>
          <a:ext cx="2835654" cy="868308"/>
        </p:xfrm>
        <a:graphic>
          <a:graphicData uri="http://schemas.openxmlformats.org/presentationml/2006/ole">
            <p:oleObj spid="_x0000_s39949" name="Equation" r:id="rId14" imgW="15364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62" name="Object 7"/>
          <p:cNvGraphicFramePr>
            <a:graphicFrameLocks noChangeAspect="1"/>
          </p:cNvGraphicFramePr>
          <p:nvPr/>
        </p:nvGraphicFramePr>
        <p:xfrm>
          <a:off x="3119438" y="1646238"/>
          <a:ext cx="1890712" cy="1021812"/>
        </p:xfrm>
        <a:graphic>
          <a:graphicData uri="http://schemas.openxmlformats.org/presentationml/2006/ole">
            <p:oleObj spid="_x0000_s40962" name="Equation" r:id="rId4" imgW="774360" imgH="419040" progId="Equation.DSMT4">
              <p:embed/>
            </p:oleObj>
          </a:graphicData>
        </a:graphic>
      </p:graphicFrame>
      <p:graphicFrame>
        <p:nvGraphicFramePr>
          <p:cNvPr id="40963" name="Object 8"/>
          <p:cNvGraphicFramePr>
            <a:graphicFrameLocks noChangeAspect="1"/>
          </p:cNvGraphicFramePr>
          <p:nvPr/>
        </p:nvGraphicFramePr>
        <p:xfrm>
          <a:off x="1177925" y="2914650"/>
          <a:ext cx="1722438" cy="1501775"/>
        </p:xfrm>
        <a:graphic>
          <a:graphicData uri="http://schemas.openxmlformats.org/presentationml/2006/ole">
            <p:oleObj spid="_x0000_s40963" name="Equation" r:id="rId5" imgW="799920" imgH="698400" progId="Equation.DSMT4">
              <p:embed/>
            </p:oleObj>
          </a:graphicData>
        </a:graphic>
      </p:graphicFrame>
      <p:graphicFrame>
        <p:nvGraphicFramePr>
          <p:cNvPr id="40964" name="Object 9"/>
          <p:cNvGraphicFramePr>
            <a:graphicFrameLocks noChangeAspect="1"/>
          </p:cNvGraphicFramePr>
          <p:nvPr/>
        </p:nvGraphicFramePr>
        <p:xfrm>
          <a:off x="1806575" y="4997450"/>
          <a:ext cx="2051050" cy="1609725"/>
        </p:xfrm>
        <a:graphic>
          <a:graphicData uri="http://schemas.openxmlformats.org/presentationml/2006/ole">
            <p:oleObj spid="_x0000_s40964" name="Equation" r:id="rId6" imgW="952200" imgH="749160" progId="Equation.DSMT4">
              <p:embed/>
            </p:oleObj>
          </a:graphicData>
        </a:graphic>
      </p:graphicFrame>
      <p:graphicFrame>
        <p:nvGraphicFramePr>
          <p:cNvPr id="40965" name="Object 10"/>
          <p:cNvGraphicFramePr>
            <a:graphicFrameLocks noChangeAspect="1"/>
          </p:cNvGraphicFramePr>
          <p:nvPr/>
        </p:nvGraphicFramePr>
        <p:xfrm>
          <a:off x="5797550" y="3697287"/>
          <a:ext cx="2374900" cy="1798613"/>
        </p:xfrm>
        <a:graphic>
          <a:graphicData uri="http://schemas.openxmlformats.org/presentationml/2006/ole">
            <p:oleObj spid="_x0000_s40965" name="Equation" r:id="rId7" imgW="1054080" imgH="799920" progId="Equation.DSMT4">
              <p:embed/>
            </p:oleObj>
          </a:graphicData>
        </a:graphic>
      </p:graphicFrame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1279525" y="46212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6384925" y="30972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92125" y="1090613"/>
            <a:ext cx="6383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To avoid scan </a:t>
            </a:r>
            <a:r>
              <a:rPr lang="en-US" sz="2000" dirty="0" smtClean="0">
                <a:solidFill>
                  <a:srgbClr val="FF0000"/>
                </a:solidFill>
              </a:rPr>
              <a:t>blindness for all scan angles, </a:t>
            </a:r>
            <a:r>
              <a:rPr lang="en-US" sz="2000" dirty="0">
                <a:solidFill>
                  <a:srgbClr val="FF0000"/>
                </a:solidFill>
              </a:rPr>
              <a:t>we require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936625" y="24114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53615" name="Rectangle 15"/>
          <p:cNvSpPr>
            <a:spLocks noChangeArrowheads="1"/>
          </p:cNvSpPr>
          <p:nvPr/>
        </p:nvSpPr>
        <p:spPr bwMode="auto">
          <a:xfrm>
            <a:off x="1239838" y="0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Circle Diagram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44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24475" y="192405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(The circles do not overlap.)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5463" y="0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Microstrip Phased Array Geometry</a:t>
            </a:r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116"/>
          <p:cNvGraphicFramePr>
            <a:graphicFrameLocks noChangeAspect="1"/>
          </p:cNvGraphicFramePr>
          <p:nvPr/>
        </p:nvGraphicFramePr>
        <p:xfrm>
          <a:off x="4081463" y="1052513"/>
          <a:ext cx="2460625" cy="544512"/>
        </p:xfrm>
        <a:graphic>
          <a:graphicData uri="http://schemas.openxmlformats.org/presentationml/2006/ole">
            <p:oleObj spid="_x0000_s3074" name="Equation" r:id="rId4" imgW="1320480" imgH="291960" progId="Equation.DSMT4">
              <p:embed/>
            </p:oleObj>
          </a:graphicData>
        </a:graphic>
      </p:graphicFrame>
      <p:sp>
        <p:nvSpPr>
          <p:cNvPr id="3082" name="Text Box 117"/>
          <p:cNvSpPr txBox="1">
            <a:spLocks noChangeArrowheads="1"/>
          </p:cNvSpPr>
          <p:nvPr/>
        </p:nvSpPr>
        <p:spPr bwMode="auto">
          <a:xfrm>
            <a:off x="2016125" y="1179513"/>
            <a:ext cx="2114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Probe current </a:t>
            </a:r>
            <a:r>
              <a:rPr lang="en-US" i="1" dirty="0" err="1" smtClean="0">
                <a:solidFill>
                  <a:srgbClr val="0000FF"/>
                </a:solidFill>
                <a:latin typeface="Times New Roman" pitchFamily="18" charset="0"/>
              </a:rPr>
              <a:t>mn</a:t>
            </a:r>
            <a:r>
              <a:rPr lang="en-US" sz="6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3083" name="Group 123"/>
          <p:cNvGrpSpPr>
            <a:grpSpLocks/>
          </p:cNvGrpSpPr>
          <p:nvPr/>
        </p:nvGrpSpPr>
        <p:grpSpPr bwMode="auto">
          <a:xfrm>
            <a:off x="446088" y="1760538"/>
            <a:ext cx="8335963" cy="3960812"/>
            <a:chOff x="275" y="1097"/>
            <a:chExt cx="5251" cy="2495"/>
          </a:xfrm>
        </p:grpSpPr>
        <p:sp>
          <p:nvSpPr>
            <p:cNvPr id="3085" name="AutoShape 8"/>
            <p:cNvSpPr>
              <a:spLocks noChangeArrowheads="1"/>
            </p:cNvSpPr>
            <p:nvPr/>
          </p:nvSpPr>
          <p:spPr bwMode="auto">
            <a:xfrm>
              <a:off x="280" y="1624"/>
              <a:ext cx="5176" cy="1696"/>
            </a:xfrm>
            <a:prstGeom prst="cube">
              <a:avLst>
                <a:gd name="adj" fmla="val 87676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86" name="AutoShape 9"/>
            <p:cNvSpPr>
              <a:spLocks noChangeArrowheads="1"/>
            </p:cNvSpPr>
            <p:nvPr/>
          </p:nvSpPr>
          <p:spPr bwMode="auto">
            <a:xfrm>
              <a:off x="280" y="1616"/>
              <a:ext cx="5184" cy="1496"/>
            </a:xfrm>
            <a:prstGeom prst="parallelogram">
              <a:avLst>
                <a:gd name="adj" fmla="val 99802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Text Box 12"/>
            <p:cNvSpPr txBox="1">
              <a:spLocks noChangeArrowheads="1"/>
            </p:cNvSpPr>
            <p:nvPr/>
          </p:nvSpPr>
          <p:spPr bwMode="auto">
            <a:xfrm>
              <a:off x="2534" y="1097"/>
              <a:ext cx="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1982" y="208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1462" y="2233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3090" name="Text Box 64"/>
            <p:cNvSpPr txBox="1">
              <a:spLocks noChangeArrowheads="1"/>
            </p:cNvSpPr>
            <p:nvPr/>
          </p:nvSpPr>
          <p:spPr bwMode="auto">
            <a:xfrm>
              <a:off x="4498" y="2922"/>
              <a:ext cx="7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Metal patch</a:t>
              </a:r>
            </a:p>
          </p:txBody>
        </p:sp>
        <p:sp>
          <p:nvSpPr>
            <p:cNvPr id="3091" name="Text Box 66"/>
            <p:cNvSpPr txBox="1">
              <a:spLocks noChangeArrowheads="1"/>
            </p:cNvSpPr>
            <p:nvPr/>
          </p:nvSpPr>
          <p:spPr bwMode="auto">
            <a:xfrm>
              <a:off x="2912" y="3104"/>
              <a:ext cx="9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Dielectric layer</a:t>
              </a:r>
            </a:p>
          </p:txBody>
        </p:sp>
        <p:sp>
          <p:nvSpPr>
            <p:cNvPr id="3092" name="Line 68"/>
            <p:cNvSpPr>
              <a:spLocks noChangeShapeType="1"/>
            </p:cNvSpPr>
            <p:nvPr/>
          </p:nvSpPr>
          <p:spPr bwMode="auto">
            <a:xfrm flipV="1">
              <a:off x="275" y="3342"/>
              <a:ext cx="3698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69"/>
            <p:cNvSpPr>
              <a:spLocks noChangeShapeType="1"/>
            </p:cNvSpPr>
            <p:nvPr/>
          </p:nvSpPr>
          <p:spPr bwMode="auto">
            <a:xfrm flipV="1">
              <a:off x="3959" y="1841"/>
              <a:ext cx="1511" cy="1511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Rectangle 70"/>
            <p:cNvSpPr>
              <a:spLocks noChangeArrowheads="1"/>
            </p:cNvSpPr>
            <p:nvPr/>
          </p:nvSpPr>
          <p:spPr bwMode="auto">
            <a:xfrm>
              <a:off x="5463" y="1785"/>
              <a:ext cx="56" cy="1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95" name="Group 74"/>
            <p:cNvGrpSpPr>
              <a:grpSpLocks/>
            </p:cNvGrpSpPr>
            <p:nvPr/>
          </p:nvGrpSpPr>
          <p:grpSpPr bwMode="auto">
            <a:xfrm>
              <a:off x="600" y="1720"/>
              <a:ext cx="1840" cy="1272"/>
              <a:chOff x="416" y="1704"/>
              <a:chExt cx="1840" cy="1272"/>
            </a:xfrm>
          </p:grpSpPr>
          <p:sp>
            <p:nvSpPr>
              <p:cNvPr id="3144" name="AutoShape 36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5" name="AutoShape 71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6" name="AutoShape 72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7" name="AutoShape 73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96" name="Group 75"/>
            <p:cNvGrpSpPr>
              <a:grpSpLocks/>
            </p:cNvGrpSpPr>
            <p:nvPr/>
          </p:nvGrpSpPr>
          <p:grpSpPr bwMode="auto">
            <a:xfrm>
              <a:off x="1520" y="1712"/>
              <a:ext cx="1840" cy="1272"/>
              <a:chOff x="416" y="1704"/>
              <a:chExt cx="1840" cy="1272"/>
            </a:xfrm>
          </p:grpSpPr>
          <p:sp>
            <p:nvSpPr>
              <p:cNvPr id="3140" name="AutoShape 76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1" name="AutoShape 77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2" name="AutoShape 78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3" name="AutoShape 79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7" name="Line 43"/>
            <p:cNvSpPr>
              <a:spLocks noChangeShapeType="1"/>
            </p:cNvSpPr>
            <p:nvPr/>
          </p:nvSpPr>
          <p:spPr bwMode="auto">
            <a:xfrm flipV="1">
              <a:off x="2612" y="1352"/>
              <a:ext cx="0" cy="7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45"/>
            <p:cNvSpPr>
              <a:spLocks noChangeShapeType="1"/>
            </p:cNvSpPr>
            <p:nvPr/>
          </p:nvSpPr>
          <p:spPr bwMode="auto">
            <a:xfrm flipH="1">
              <a:off x="1446" y="2144"/>
              <a:ext cx="1170" cy="1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Text Box 10"/>
            <p:cNvSpPr txBox="1">
              <a:spLocks noChangeArrowheads="1"/>
            </p:cNvSpPr>
            <p:nvPr/>
          </p:nvSpPr>
          <p:spPr bwMode="auto">
            <a:xfrm>
              <a:off x="1240" y="3361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100" name="Text Box 46"/>
            <p:cNvSpPr txBox="1">
              <a:spLocks noChangeArrowheads="1"/>
            </p:cNvSpPr>
            <p:nvPr/>
          </p:nvSpPr>
          <p:spPr bwMode="auto">
            <a:xfrm>
              <a:off x="2230" y="282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b</a:t>
              </a:r>
            </a:p>
          </p:txBody>
        </p:sp>
        <p:grpSp>
          <p:nvGrpSpPr>
            <p:cNvPr id="3101" name="Group 80"/>
            <p:cNvGrpSpPr>
              <a:grpSpLocks/>
            </p:cNvGrpSpPr>
            <p:nvPr/>
          </p:nvGrpSpPr>
          <p:grpSpPr bwMode="auto">
            <a:xfrm>
              <a:off x="2416" y="1712"/>
              <a:ext cx="1840" cy="1272"/>
              <a:chOff x="416" y="1704"/>
              <a:chExt cx="1840" cy="1272"/>
            </a:xfrm>
          </p:grpSpPr>
          <p:sp>
            <p:nvSpPr>
              <p:cNvPr id="3136" name="AutoShape 81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7" name="AutoShape 82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8" name="AutoShape 83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9" name="AutoShape 84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02" name="Group 85"/>
            <p:cNvGrpSpPr>
              <a:grpSpLocks/>
            </p:cNvGrpSpPr>
            <p:nvPr/>
          </p:nvGrpSpPr>
          <p:grpSpPr bwMode="auto">
            <a:xfrm>
              <a:off x="3296" y="1720"/>
              <a:ext cx="1840" cy="1272"/>
              <a:chOff x="416" y="1704"/>
              <a:chExt cx="1840" cy="1272"/>
            </a:xfrm>
          </p:grpSpPr>
          <p:sp>
            <p:nvSpPr>
              <p:cNvPr id="3132" name="AutoShape 86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" name="AutoShape 87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" name="AutoShape 88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AutoShape 89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03" name="Text Box 11"/>
            <p:cNvSpPr txBox="1">
              <a:spLocks noChangeArrowheads="1"/>
            </p:cNvSpPr>
            <p:nvPr/>
          </p:nvSpPr>
          <p:spPr bwMode="auto">
            <a:xfrm>
              <a:off x="5346" y="2017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3104" name="Text Box 14"/>
            <p:cNvSpPr txBox="1">
              <a:spLocks noChangeArrowheads="1"/>
            </p:cNvSpPr>
            <p:nvPr/>
          </p:nvSpPr>
          <p:spPr bwMode="auto">
            <a:xfrm>
              <a:off x="3478" y="254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105" name="Line 44"/>
            <p:cNvSpPr>
              <a:spLocks noChangeShapeType="1"/>
            </p:cNvSpPr>
            <p:nvPr/>
          </p:nvSpPr>
          <p:spPr bwMode="auto">
            <a:xfrm>
              <a:off x="2607" y="2144"/>
              <a:ext cx="26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15"/>
            <p:cNvSpPr>
              <a:spLocks noChangeShapeType="1"/>
            </p:cNvSpPr>
            <p:nvPr/>
          </p:nvSpPr>
          <p:spPr bwMode="auto">
            <a:xfrm flipH="1">
              <a:off x="3232" y="2492"/>
              <a:ext cx="384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13"/>
            <p:cNvSpPr>
              <a:spLocks noChangeShapeType="1"/>
            </p:cNvSpPr>
            <p:nvPr/>
          </p:nvSpPr>
          <p:spPr bwMode="auto">
            <a:xfrm flipV="1">
              <a:off x="1808" y="3048"/>
              <a:ext cx="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08" name="Group 95"/>
            <p:cNvGrpSpPr>
              <a:grpSpLocks/>
            </p:cNvGrpSpPr>
            <p:nvPr/>
          </p:nvGrpSpPr>
          <p:grpSpPr bwMode="auto">
            <a:xfrm>
              <a:off x="1960" y="1816"/>
              <a:ext cx="2776" cy="64"/>
              <a:chOff x="1944" y="1880"/>
              <a:chExt cx="2776" cy="64"/>
            </a:xfrm>
          </p:grpSpPr>
          <p:sp>
            <p:nvSpPr>
              <p:cNvPr id="3128" name="Oval 91"/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" name="Oval 92"/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0" name="Oval 93"/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1" name="Oval 94"/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09" name="Group 96"/>
            <p:cNvGrpSpPr>
              <a:grpSpLocks/>
            </p:cNvGrpSpPr>
            <p:nvPr/>
          </p:nvGrpSpPr>
          <p:grpSpPr bwMode="auto">
            <a:xfrm>
              <a:off x="1616" y="2160"/>
              <a:ext cx="2776" cy="64"/>
              <a:chOff x="1944" y="1880"/>
              <a:chExt cx="2776" cy="64"/>
            </a:xfrm>
          </p:grpSpPr>
          <p:sp>
            <p:nvSpPr>
              <p:cNvPr id="3124" name="Oval 97"/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" name="Oval 98"/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6" name="Oval 99"/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7" name="Oval 100"/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0" name="Group 101"/>
            <p:cNvGrpSpPr>
              <a:grpSpLocks/>
            </p:cNvGrpSpPr>
            <p:nvPr/>
          </p:nvGrpSpPr>
          <p:grpSpPr bwMode="auto">
            <a:xfrm>
              <a:off x="1264" y="2536"/>
              <a:ext cx="2776" cy="64"/>
              <a:chOff x="1944" y="1880"/>
              <a:chExt cx="2776" cy="64"/>
            </a:xfrm>
          </p:grpSpPr>
          <p:sp>
            <p:nvSpPr>
              <p:cNvPr id="3120" name="Oval 102"/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1" name="Oval 103"/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2" name="Oval 104"/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" name="Oval 105"/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1" name="Group 106"/>
            <p:cNvGrpSpPr>
              <a:grpSpLocks/>
            </p:cNvGrpSpPr>
            <p:nvPr/>
          </p:nvGrpSpPr>
          <p:grpSpPr bwMode="auto">
            <a:xfrm>
              <a:off x="920" y="2888"/>
              <a:ext cx="2776" cy="64"/>
              <a:chOff x="1944" y="1880"/>
              <a:chExt cx="2776" cy="64"/>
            </a:xfrm>
          </p:grpSpPr>
          <p:sp>
            <p:nvSpPr>
              <p:cNvPr id="3116" name="Oval 107"/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7" name="Oval 108"/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8" name="Oval 109"/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9" name="Oval 110"/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12" name="Text Box 111"/>
            <p:cNvSpPr txBox="1">
              <a:spLocks noChangeArrowheads="1"/>
            </p:cNvSpPr>
            <p:nvPr/>
          </p:nvSpPr>
          <p:spPr bwMode="auto">
            <a:xfrm>
              <a:off x="2094" y="3376"/>
              <a:ext cx="89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Ground plane</a:t>
              </a:r>
            </a:p>
          </p:txBody>
        </p:sp>
        <p:sp>
          <p:nvSpPr>
            <p:cNvPr id="3113" name="Text Box 112"/>
            <p:cNvSpPr txBox="1">
              <a:spLocks noChangeArrowheads="1"/>
            </p:cNvSpPr>
            <p:nvPr/>
          </p:nvSpPr>
          <p:spPr bwMode="auto">
            <a:xfrm>
              <a:off x="4934" y="1302"/>
              <a:ext cx="4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Probe</a:t>
              </a:r>
            </a:p>
          </p:txBody>
        </p:sp>
        <p:sp>
          <p:nvSpPr>
            <p:cNvPr id="3114" name="Line 113"/>
            <p:cNvSpPr>
              <a:spLocks noChangeShapeType="1"/>
            </p:cNvSpPr>
            <p:nvPr/>
          </p:nvSpPr>
          <p:spPr bwMode="auto">
            <a:xfrm flipH="1">
              <a:off x="4736" y="1504"/>
              <a:ext cx="26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Line 114"/>
            <p:cNvSpPr>
              <a:spLocks noChangeShapeType="1"/>
            </p:cNvSpPr>
            <p:nvPr/>
          </p:nvSpPr>
          <p:spPr bwMode="auto">
            <a:xfrm flipH="1" flipV="1">
              <a:off x="4188" y="2578"/>
              <a:ext cx="440" cy="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5" name="Object 120"/>
            <p:cNvGraphicFramePr>
              <a:graphicFrameLocks noChangeAspect="1"/>
            </p:cNvGraphicFramePr>
            <p:nvPr/>
          </p:nvGraphicFramePr>
          <p:xfrm>
            <a:off x="2664" y="1978"/>
            <a:ext cx="344" cy="237"/>
          </p:xfrm>
          <a:graphic>
            <a:graphicData uri="http://schemas.openxmlformats.org/presentationml/2006/ole">
              <p:oleObj spid="_x0000_s3075" name="Equation" r:id="rId5" imgW="368280" imgH="253800" progId="Equation.DSMT4">
                <p:embed/>
              </p:oleObj>
            </a:graphicData>
          </a:graphic>
        </p:graphicFrame>
        <p:graphicFrame>
          <p:nvGraphicFramePr>
            <p:cNvPr id="3076" name="Object 121"/>
            <p:cNvGraphicFramePr>
              <a:graphicFrameLocks noChangeAspect="1"/>
            </p:cNvGraphicFramePr>
            <p:nvPr/>
          </p:nvGraphicFramePr>
          <p:xfrm>
            <a:off x="4028" y="2356"/>
            <a:ext cx="380" cy="237"/>
          </p:xfrm>
          <a:graphic>
            <a:graphicData uri="http://schemas.openxmlformats.org/presentationml/2006/ole">
              <p:oleObj spid="_x0000_s3076" name="Equation" r:id="rId6" imgW="406080" imgH="253800" progId="Equation.DSMT4">
                <p:embed/>
              </p:oleObj>
            </a:graphicData>
          </a:graphic>
        </p:graphicFrame>
      </p:grpSp>
      <p:sp>
        <p:nvSpPr>
          <p:cNvPr id="76" name="Slide Number Placeholder 7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104900" y="6238875"/>
            <a:ext cx="6760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wavenumbers 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 and 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 are impressed by the feed network.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076" y="0"/>
            <a:ext cx="8924924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Microstrip Phased Array Geometry (cont.)</a:t>
            </a: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71"/>
          <p:cNvGraphicFramePr>
            <a:graphicFrameLocks noChangeAspect="1"/>
          </p:cNvGraphicFramePr>
          <p:nvPr/>
        </p:nvGraphicFramePr>
        <p:xfrm>
          <a:off x="1173163" y="985838"/>
          <a:ext cx="2460625" cy="544512"/>
        </p:xfrm>
        <a:graphic>
          <a:graphicData uri="http://schemas.openxmlformats.org/presentationml/2006/ole">
            <p:oleObj spid="_x0000_s4098" name="Equation" r:id="rId4" imgW="1320480" imgH="291960" progId="Equation.DSMT4">
              <p:embed/>
            </p:oleObj>
          </a:graphicData>
        </a:graphic>
      </p:graphicFrame>
      <p:graphicFrame>
        <p:nvGraphicFramePr>
          <p:cNvPr id="4099" name="Object 74"/>
          <p:cNvGraphicFramePr>
            <a:graphicFrameLocks noChangeAspect="1"/>
          </p:cNvGraphicFramePr>
          <p:nvPr/>
        </p:nvGraphicFramePr>
        <p:xfrm>
          <a:off x="5364163" y="1274763"/>
          <a:ext cx="2006600" cy="376237"/>
        </p:xfrm>
        <a:graphic>
          <a:graphicData uri="http://schemas.openxmlformats.org/presentationml/2006/ole">
            <p:oleObj spid="_x0000_s4099" name="Equation" r:id="rId5" imgW="1218960" imgH="228600" progId="Equation.DSMT4">
              <p:embed/>
            </p:oleObj>
          </a:graphicData>
        </a:graphic>
      </p:graphicFrame>
      <p:graphicFrame>
        <p:nvGraphicFramePr>
          <p:cNvPr id="4100" name="Object 75"/>
          <p:cNvGraphicFramePr>
            <a:graphicFrameLocks noChangeAspect="1"/>
          </p:cNvGraphicFramePr>
          <p:nvPr/>
        </p:nvGraphicFramePr>
        <p:xfrm>
          <a:off x="5348288" y="1697038"/>
          <a:ext cx="1984375" cy="396875"/>
        </p:xfrm>
        <a:graphic>
          <a:graphicData uri="http://schemas.openxmlformats.org/presentationml/2006/ole">
            <p:oleObj spid="_x0000_s4100" name="Equation" r:id="rId6" imgW="1206360" imgH="241200" progId="Equation.DSMT4">
              <p:embed/>
            </p:oleObj>
          </a:graphicData>
        </a:graphic>
      </p:graphicFrame>
      <p:graphicFrame>
        <p:nvGraphicFramePr>
          <p:cNvPr id="4101" name="Object 77"/>
          <p:cNvGraphicFramePr>
            <a:graphicFrameLocks noChangeAspect="1"/>
          </p:cNvGraphicFramePr>
          <p:nvPr/>
        </p:nvGraphicFramePr>
        <p:xfrm>
          <a:off x="1055688" y="1697038"/>
          <a:ext cx="2735262" cy="415925"/>
        </p:xfrm>
        <a:graphic>
          <a:graphicData uri="http://schemas.openxmlformats.org/presentationml/2006/ole">
            <p:oleObj spid="_x0000_s4101" name="Equation" r:id="rId7" imgW="1663560" imgH="253800" progId="Equation.DSMT4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6</a:t>
            </a:fld>
            <a:endParaRPr lang="en-US" dirty="0"/>
          </a:p>
        </p:txBody>
      </p:sp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85925" y="3406801"/>
            <a:ext cx="6505575" cy="309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111" name="Group 83"/>
          <p:cNvGrpSpPr>
            <a:grpSpLocks/>
          </p:cNvGrpSpPr>
          <p:nvPr/>
        </p:nvGrpSpPr>
        <p:grpSpPr bwMode="auto">
          <a:xfrm>
            <a:off x="4749458" y="2776538"/>
            <a:ext cx="2611722" cy="1792609"/>
            <a:chOff x="2632" y="1695"/>
            <a:chExt cx="1645" cy="1129"/>
          </a:xfrm>
        </p:grpSpPr>
        <p:sp>
          <p:nvSpPr>
            <p:cNvPr id="4112" name="Freeform 78"/>
            <p:cNvSpPr>
              <a:spLocks/>
            </p:cNvSpPr>
            <p:nvPr/>
          </p:nvSpPr>
          <p:spPr bwMode="auto">
            <a:xfrm>
              <a:off x="2640" y="2093"/>
              <a:ext cx="941" cy="731"/>
            </a:xfrm>
            <a:custGeom>
              <a:avLst/>
              <a:gdLst>
                <a:gd name="T0" fmla="*/ 0 w 941"/>
                <a:gd name="T1" fmla="*/ 731 h 731"/>
                <a:gd name="T2" fmla="*/ 184 w 941"/>
                <a:gd name="T3" fmla="*/ 347 h 731"/>
                <a:gd name="T4" fmla="*/ 448 w 941"/>
                <a:gd name="T5" fmla="*/ 75 h 731"/>
                <a:gd name="T6" fmla="*/ 744 w 941"/>
                <a:gd name="T7" fmla="*/ 3 h 731"/>
                <a:gd name="T8" fmla="*/ 912 w 941"/>
                <a:gd name="T9" fmla="*/ 91 h 731"/>
                <a:gd name="T10" fmla="*/ 912 w 941"/>
                <a:gd name="T11" fmla="*/ 323 h 731"/>
                <a:gd name="T12" fmla="*/ 736 w 941"/>
                <a:gd name="T13" fmla="*/ 523 h 731"/>
                <a:gd name="T14" fmla="*/ 544 w 941"/>
                <a:gd name="T15" fmla="*/ 635 h 731"/>
                <a:gd name="T16" fmla="*/ 336 w 941"/>
                <a:gd name="T17" fmla="*/ 699 h 731"/>
                <a:gd name="T18" fmla="*/ 8 w 941"/>
                <a:gd name="T19" fmla="*/ 723 h 7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41"/>
                <a:gd name="T31" fmla="*/ 0 h 731"/>
                <a:gd name="T32" fmla="*/ 941 w 941"/>
                <a:gd name="T33" fmla="*/ 731 h 7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41" h="731">
                  <a:moveTo>
                    <a:pt x="0" y="731"/>
                  </a:moveTo>
                  <a:cubicBezTo>
                    <a:pt x="29" y="667"/>
                    <a:pt x="109" y="456"/>
                    <a:pt x="184" y="347"/>
                  </a:cubicBezTo>
                  <a:cubicBezTo>
                    <a:pt x="259" y="238"/>
                    <a:pt x="355" y="132"/>
                    <a:pt x="448" y="75"/>
                  </a:cubicBezTo>
                  <a:cubicBezTo>
                    <a:pt x="541" y="18"/>
                    <a:pt x="667" y="0"/>
                    <a:pt x="744" y="3"/>
                  </a:cubicBezTo>
                  <a:cubicBezTo>
                    <a:pt x="821" y="6"/>
                    <a:pt x="884" y="38"/>
                    <a:pt x="912" y="91"/>
                  </a:cubicBezTo>
                  <a:cubicBezTo>
                    <a:pt x="940" y="144"/>
                    <a:pt x="941" y="251"/>
                    <a:pt x="912" y="323"/>
                  </a:cubicBezTo>
                  <a:cubicBezTo>
                    <a:pt x="883" y="395"/>
                    <a:pt x="797" y="471"/>
                    <a:pt x="736" y="523"/>
                  </a:cubicBezTo>
                  <a:cubicBezTo>
                    <a:pt x="675" y="575"/>
                    <a:pt x="611" y="606"/>
                    <a:pt x="544" y="635"/>
                  </a:cubicBezTo>
                  <a:cubicBezTo>
                    <a:pt x="477" y="664"/>
                    <a:pt x="425" y="684"/>
                    <a:pt x="336" y="699"/>
                  </a:cubicBezTo>
                  <a:cubicBezTo>
                    <a:pt x="247" y="714"/>
                    <a:pt x="76" y="718"/>
                    <a:pt x="8" y="723"/>
                  </a:cubicBezTo>
                </a:path>
              </a:pathLst>
            </a:custGeom>
            <a:gradFill rotWithShape="1">
              <a:gsLst>
                <a:gs pos="0">
                  <a:srgbClr val="76762F"/>
                </a:gs>
                <a:gs pos="50000">
                  <a:srgbClr val="FFFF66"/>
                </a:gs>
                <a:gs pos="100000">
                  <a:srgbClr val="76762F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79"/>
            <p:cNvSpPr>
              <a:spLocks noChangeShapeType="1"/>
            </p:cNvSpPr>
            <p:nvPr/>
          </p:nvSpPr>
          <p:spPr bwMode="auto">
            <a:xfrm flipV="1">
              <a:off x="2632" y="1944"/>
              <a:ext cx="1176" cy="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81"/>
            <p:cNvSpPr>
              <a:spLocks/>
            </p:cNvSpPr>
            <p:nvPr/>
          </p:nvSpPr>
          <p:spPr bwMode="auto">
            <a:xfrm>
              <a:off x="3042" y="2172"/>
              <a:ext cx="418" cy="375"/>
            </a:xfrm>
            <a:custGeom>
              <a:avLst/>
              <a:gdLst>
                <a:gd name="T0" fmla="*/ 58 w 440"/>
                <a:gd name="T1" fmla="*/ 0 h 387"/>
                <a:gd name="T2" fmla="*/ 17 w 440"/>
                <a:gd name="T3" fmla="*/ 72 h 387"/>
                <a:gd name="T4" fmla="*/ 8 w 440"/>
                <a:gd name="T5" fmla="*/ 168 h 387"/>
                <a:gd name="T6" fmla="*/ 66 w 440"/>
                <a:gd name="T7" fmla="*/ 288 h 387"/>
                <a:gd name="T8" fmla="*/ 158 w 440"/>
                <a:gd name="T9" fmla="*/ 352 h 387"/>
                <a:gd name="T10" fmla="*/ 304 w 440"/>
                <a:gd name="T11" fmla="*/ 384 h 387"/>
                <a:gd name="T12" fmla="*/ 440 w 440"/>
                <a:gd name="T13" fmla="*/ 368 h 3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0"/>
                <a:gd name="T22" fmla="*/ 0 h 387"/>
                <a:gd name="T23" fmla="*/ 440 w 440"/>
                <a:gd name="T24" fmla="*/ 387 h 3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0" h="387">
                  <a:moveTo>
                    <a:pt x="58" y="0"/>
                  </a:moveTo>
                  <a:cubicBezTo>
                    <a:pt x="53" y="12"/>
                    <a:pt x="25" y="44"/>
                    <a:pt x="17" y="72"/>
                  </a:cubicBezTo>
                  <a:cubicBezTo>
                    <a:pt x="8" y="100"/>
                    <a:pt x="0" y="132"/>
                    <a:pt x="8" y="168"/>
                  </a:cubicBezTo>
                  <a:cubicBezTo>
                    <a:pt x="17" y="204"/>
                    <a:pt x="42" y="257"/>
                    <a:pt x="66" y="288"/>
                  </a:cubicBezTo>
                  <a:cubicBezTo>
                    <a:pt x="91" y="319"/>
                    <a:pt x="118" y="336"/>
                    <a:pt x="158" y="352"/>
                  </a:cubicBezTo>
                  <a:cubicBezTo>
                    <a:pt x="198" y="368"/>
                    <a:pt x="257" y="381"/>
                    <a:pt x="304" y="384"/>
                  </a:cubicBezTo>
                  <a:cubicBezTo>
                    <a:pt x="351" y="387"/>
                    <a:pt x="412" y="371"/>
                    <a:pt x="440" y="3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2" name="Object 80"/>
            <p:cNvGraphicFramePr>
              <a:graphicFrameLocks noChangeAspect="1"/>
            </p:cNvGraphicFramePr>
            <p:nvPr/>
          </p:nvGraphicFramePr>
          <p:xfrm>
            <a:off x="3777" y="1695"/>
            <a:ext cx="500" cy="262"/>
          </p:xfrm>
          <a:graphic>
            <a:graphicData uri="http://schemas.openxmlformats.org/presentationml/2006/ole">
              <p:oleObj spid="_x0000_s4102" name="Equation" r:id="rId9" imgW="482400" imgH="253800" progId="Equation.DSMT4">
                <p:embed/>
              </p:oleObj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428625" y="2714625"/>
            <a:ext cx="34956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If the structure is infinite, a plane wave get launched.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48175" y="291465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Antenna beam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3563" y="0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Floquet’s Theorem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42925" y="1116013"/>
            <a:ext cx="311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</a:rPr>
              <a:t>Fundamental observation:</a:t>
            </a:r>
          </a:p>
        </p:txBody>
      </p:sp>
      <p:sp>
        <p:nvSpPr>
          <p:cNvPr id="46088" name="Text Box 64"/>
          <p:cNvSpPr txBox="1">
            <a:spLocks noChangeArrowheads="1"/>
          </p:cNvSpPr>
          <p:nvPr/>
        </p:nvSpPr>
        <p:spPr bwMode="auto">
          <a:xfrm>
            <a:off x="708025" y="1614488"/>
            <a:ext cx="7651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If the structure is infinite and periodic, and the excitation is periodic except for a phase shift, then all of the currents and radiated fields will also be periodic except for a phase shift. </a:t>
            </a:r>
          </a:p>
        </p:txBody>
      </p:sp>
      <p:sp>
        <p:nvSpPr>
          <p:cNvPr id="46089" name="Text Box 65"/>
          <p:cNvSpPr txBox="1">
            <a:spLocks noChangeArrowheads="1"/>
          </p:cNvSpPr>
          <p:nvPr/>
        </p:nvSpPr>
        <p:spPr bwMode="auto">
          <a:xfrm>
            <a:off x="1393825" y="2830513"/>
            <a:ext cx="554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This is sometimes referred to as “</a:t>
            </a:r>
            <a:r>
              <a:rPr lang="en-US" i="1" dirty="0"/>
              <a:t>Floquet’s theorem</a:t>
            </a:r>
            <a:r>
              <a:rPr lang="en-US" dirty="0"/>
              <a:t>.”</a:t>
            </a:r>
          </a:p>
        </p:txBody>
      </p:sp>
      <p:grpSp>
        <p:nvGrpSpPr>
          <p:cNvPr id="46091" name="Group 61"/>
          <p:cNvGrpSpPr>
            <a:grpSpLocks/>
          </p:cNvGrpSpPr>
          <p:nvPr/>
        </p:nvGrpSpPr>
        <p:grpSpPr bwMode="auto">
          <a:xfrm>
            <a:off x="754063" y="3275013"/>
            <a:ext cx="7294562" cy="3468687"/>
            <a:chOff x="1168400" y="2732088"/>
            <a:chExt cx="7483475" cy="3884612"/>
          </a:xfrm>
        </p:grpSpPr>
        <p:sp>
          <p:nvSpPr>
            <p:cNvPr id="46092" name="AutoShape 13"/>
            <p:cNvSpPr>
              <a:spLocks noChangeArrowheads="1"/>
            </p:cNvSpPr>
            <p:nvPr/>
          </p:nvSpPr>
          <p:spPr bwMode="auto">
            <a:xfrm>
              <a:off x="1168400" y="3721100"/>
              <a:ext cx="7086600" cy="2298700"/>
            </a:xfrm>
            <a:prstGeom prst="parallelogram">
              <a:avLst>
                <a:gd name="adj" fmla="val 770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093" name="Group 14"/>
            <p:cNvGrpSpPr>
              <a:grpSpLocks/>
            </p:cNvGrpSpPr>
            <p:nvPr/>
          </p:nvGrpSpPr>
          <p:grpSpPr bwMode="auto">
            <a:xfrm>
              <a:off x="2095500" y="4038600"/>
              <a:ext cx="5181600" cy="1511300"/>
              <a:chOff x="1328" y="2280"/>
              <a:chExt cx="3264" cy="952"/>
            </a:xfrm>
          </p:grpSpPr>
          <p:grpSp>
            <p:nvGrpSpPr>
              <p:cNvPr id="46100" name="Group 15"/>
              <p:cNvGrpSpPr>
                <a:grpSpLocks/>
              </p:cNvGrpSpPr>
              <p:nvPr/>
            </p:nvGrpSpPr>
            <p:grpSpPr bwMode="auto">
              <a:xfrm>
                <a:off x="3568" y="2280"/>
                <a:ext cx="1024" cy="952"/>
                <a:chOff x="200" y="1880"/>
                <a:chExt cx="1024" cy="952"/>
              </a:xfrm>
            </p:grpSpPr>
            <p:sp>
              <p:nvSpPr>
                <p:cNvPr id="46123" name="AutoShape 16"/>
                <p:cNvSpPr>
                  <a:spLocks noChangeArrowheads="1"/>
                </p:cNvSpPr>
                <p:nvPr/>
              </p:nvSpPr>
              <p:spPr bwMode="auto">
                <a:xfrm>
                  <a:off x="832" y="1880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4" name="AutoShape 17"/>
                <p:cNvSpPr>
                  <a:spLocks noChangeArrowheads="1"/>
                </p:cNvSpPr>
                <p:nvPr/>
              </p:nvSpPr>
              <p:spPr bwMode="auto">
                <a:xfrm>
                  <a:off x="624" y="214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5" name="AutoShape 18"/>
                <p:cNvSpPr>
                  <a:spLocks noChangeArrowheads="1"/>
                </p:cNvSpPr>
                <p:nvPr/>
              </p:nvSpPr>
              <p:spPr bwMode="auto">
                <a:xfrm>
                  <a:off x="408" y="242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6" name="AutoShape 19"/>
                <p:cNvSpPr>
                  <a:spLocks noChangeArrowheads="1"/>
                </p:cNvSpPr>
                <p:nvPr/>
              </p:nvSpPr>
              <p:spPr bwMode="auto">
                <a:xfrm>
                  <a:off x="200" y="270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101" name="Group 20"/>
              <p:cNvGrpSpPr>
                <a:grpSpLocks/>
              </p:cNvGrpSpPr>
              <p:nvPr/>
            </p:nvGrpSpPr>
            <p:grpSpPr bwMode="auto">
              <a:xfrm>
                <a:off x="1328" y="2280"/>
                <a:ext cx="1576" cy="952"/>
                <a:chOff x="1328" y="2280"/>
                <a:chExt cx="1576" cy="952"/>
              </a:xfrm>
            </p:grpSpPr>
            <p:grpSp>
              <p:nvGrpSpPr>
                <p:cNvPr id="46113" name="Group 21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46119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20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21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22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114" name="Group 26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46115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16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17" name="AutoShape 29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18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102" name="Group 31"/>
              <p:cNvGrpSpPr>
                <a:grpSpLocks/>
              </p:cNvGrpSpPr>
              <p:nvPr/>
            </p:nvGrpSpPr>
            <p:grpSpPr bwMode="auto">
              <a:xfrm>
                <a:off x="2448" y="2280"/>
                <a:ext cx="1576" cy="952"/>
                <a:chOff x="1328" y="2280"/>
                <a:chExt cx="1576" cy="952"/>
              </a:xfrm>
            </p:grpSpPr>
            <p:grpSp>
              <p:nvGrpSpPr>
                <p:cNvPr id="46103" name="Group 32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46109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10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11" name="AutoShape 35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12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104" name="Group 37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46105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06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07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08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6094" name="Line 42"/>
            <p:cNvSpPr>
              <a:spLocks noChangeShapeType="1"/>
            </p:cNvSpPr>
            <p:nvPr/>
          </p:nvSpPr>
          <p:spPr bwMode="auto">
            <a:xfrm flipH="1">
              <a:off x="3600450" y="4540250"/>
              <a:ext cx="1257300" cy="172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Line 43"/>
            <p:cNvSpPr>
              <a:spLocks noChangeShapeType="1"/>
            </p:cNvSpPr>
            <p:nvPr/>
          </p:nvSpPr>
          <p:spPr bwMode="auto">
            <a:xfrm>
              <a:off x="4857750" y="4540250"/>
              <a:ext cx="337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Line 44"/>
            <p:cNvSpPr>
              <a:spLocks noChangeShapeType="1"/>
            </p:cNvSpPr>
            <p:nvPr/>
          </p:nvSpPr>
          <p:spPr bwMode="auto">
            <a:xfrm flipV="1">
              <a:off x="4857750" y="3276600"/>
              <a:ext cx="0" cy="1257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Text Box 45"/>
            <p:cNvSpPr txBox="1">
              <a:spLocks noChangeArrowheads="1"/>
            </p:cNvSpPr>
            <p:nvPr/>
          </p:nvSpPr>
          <p:spPr bwMode="auto">
            <a:xfrm>
              <a:off x="3375025" y="624998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6098" name="Text Box 46"/>
            <p:cNvSpPr txBox="1">
              <a:spLocks noChangeArrowheads="1"/>
            </p:cNvSpPr>
            <p:nvPr/>
          </p:nvSpPr>
          <p:spPr bwMode="auto">
            <a:xfrm>
              <a:off x="8366125" y="431958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6099" name="Text Box 47"/>
            <p:cNvSpPr txBox="1">
              <a:spLocks noChangeArrowheads="1"/>
            </p:cNvSpPr>
            <p:nvPr/>
          </p:nvSpPr>
          <p:spPr bwMode="auto">
            <a:xfrm>
              <a:off x="4721225" y="2732088"/>
              <a:ext cx="2730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z</a:t>
              </a:r>
            </a:p>
          </p:txBody>
        </p:sp>
      </p:grp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0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Floquet’s Theorem (cont.)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4" name="Text Box 7"/>
          <p:cNvSpPr txBox="1">
            <a:spLocks noChangeArrowheads="1"/>
          </p:cNvSpPr>
          <p:nvPr/>
        </p:nvSpPr>
        <p:spPr bwMode="auto">
          <a:xfrm>
            <a:off x="644525" y="900113"/>
            <a:ext cx="294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3300"/>
                </a:solidFill>
              </a:rPr>
              <a:t>From Floquet’s theorem: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1193800" y="1495425"/>
          <a:ext cx="3524250" cy="522288"/>
        </p:xfrm>
        <a:graphic>
          <a:graphicData uri="http://schemas.openxmlformats.org/presentationml/2006/ole">
            <p:oleObj spid="_x0000_s5122" name="Equation" r:id="rId4" imgW="1892160" imgH="279360" progId="Equation.DSMT4">
              <p:embed/>
            </p:oleObj>
          </a:graphicData>
        </a:graphic>
      </p:graphicFrame>
      <p:graphicFrame>
        <p:nvGraphicFramePr>
          <p:cNvPr id="5123" name="Object 9"/>
          <p:cNvGraphicFramePr>
            <a:graphicFrameLocks noChangeAspect="1"/>
          </p:cNvGraphicFramePr>
          <p:nvPr/>
        </p:nvGraphicFramePr>
        <p:xfrm>
          <a:off x="5135563" y="1544638"/>
          <a:ext cx="1966912" cy="450850"/>
        </p:xfrm>
        <a:graphic>
          <a:graphicData uri="http://schemas.openxmlformats.org/presentationml/2006/ole">
            <p:oleObj spid="_x0000_s5123" name="Equation" r:id="rId5" imgW="1054080" imgH="241200" progId="Equation.DSMT4">
              <p:embed/>
            </p:oleObj>
          </a:graphicData>
        </a:graphic>
      </p:graphicFrame>
      <p:grpSp>
        <p:nvGrpSpPr>
          <p:cNvPr id="63" name="Group 62"/>
          <p:cNvGrpSpPr/>
          <p:nvPr/>
        </p:nvGrpSpPr>
        <p:grpSpPr>
          <a:xfrm>
            <a:off x="1016000" y="2398713"/>
            <a:ext cx="7473950" cy="3884612"/>
            <a:chOff x="1016000" y="2398713"/>
            <a:chExt cx="7473950" cy="3884612"/>
          </a:xfrm>
        </p:grpSpPr>
        <p:sp>
          <p:nvSpPr>
            <p:cNvPr id="5137" name="AutoShape 13"/>
            <p:cNvSpPr>
              <a:spLocks noChangeArrowheads="1"/>
            </p:cNvSpPr>
            <p:nvPr/>
          </p:nvSpPr>
          <p:spPr bwMode="auto">
            <a:xfrm>
              <a:off x="1016000" y="3397250"/>
              <a:ext cx="7086600" cy="2298700"/>
            </a:xfrm>
            <a:prstGeom prst="parallelogram">
              <a:avLst>
                <a:gd name="adj" fmla="val 770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38" name="Group 14"/>
            <p:cNvGrpSpPr>
              <a:grpSpLocks/>
            </p:cNvGrpSpPr>
            <p:nvPr/>
          </p:nvGrpSpPr>
          <p:grpSpPr bwMode="auto">
            <a:xfrm>
              <a:off x="1933575" y="3705225"/>
              <a:ext cx="5181600" cy="1511300"/>
              <a:chOff x="1328" y="2280"/>
              <a:chExt cx="3264" cy="952"/>
            </a:xfrm>
          </p:grpSpPr>
          <p:grpSp>
            <p:nvGrpSpPr>
              <p:cNvPr id="5154" name="Group 15"/>
              <p:cNvGrpSpPr>
                <a:grpSpLocks/>
              </p:cNvGrpSpPr>
              <p:nvPr/>
            </p:nvGrpSpPr>
            <p:grpSpPr bwMode="auto">
              <a:xfrm>
                <a:off x="3568" y="2280"/>
                <a:ext cx="1024" cy="952"/>
                <a:chOff x="200" y="1880"/>
                <a:chExt cx="1024" cy="952"/>
              </a:xfrm>
            </p:grpSpPr>
            <p:sp>
              <p:nvSpPr>
                <p:cNvPr id="5177" name="AutoShape 16"/>
                <p:cNvSpPr>
                  <a:spLocks noChangeArrowheads="1"/>
                </p:cNvSpPr>
                <p:nvPr/>
              </p:nvSpPr>
              <p:spPr bwMode="auto">
                <a:xfrm>
                  <a:off x="832" y="1880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8" name="AutoShape 17"/>
                <p:cNvSpPr>
                  <a:spLocks noChangeArrowheads="1"/>
                </p:cNvSpPr>
                <p:nvPr/>
              </p:nvSpPr>
              <p:spPr bwMode="auto">
                <a:xfrm>
                  <a:off x="624" y="214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9" name="AutoShape 18"/>
                <p:cNvSpPr>
                  <a:spLocks noChangeArrowheads="1"/>
                </p:cNvSpPr>
                <p:nvPr/>
              </p:nvSpPr>
              <p:spPr bwMode="auto">
                <a:xfrm>
                  <a:off x="408" y="242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0" name="AutoShape 19"/>
                <p:cNvSpPr>
                  <a:spLocks noChangeArrowheads="1"/>
                </p:cNvSpPr>
                <p:nvPr/>
              </p:nvSpPr>
              <p:spPr bwMode="auto">
                <a:xfrm>
                  <a:off x="200" y="270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55" name="Group 20"/>
              <p:cNvGrpSpPr>
                <a:grpSpLocks/>
              </p:cNvGrpSpPr>
              <p:nvPr/>
            </p:nvGrpSpPr>
            <p:grpSpPr bwMode="auto">
              <a:xfrm>
                <a:off x="1328" y="2280"/>
                <a:ext cx="1576" cy="952"/>
                <a:chOff x="1328" y="2280"/>
                <a:chExt cx="1576" cy="952"/>
              </a:xfrm>
            </p:grpSpPr>
            <p:grpSp>
              <p:nvGrpSpPr>
                <p:cNvPr id="5167" name="Group 21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5173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4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5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6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8" name="Group 26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5169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0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1" name="AutoShape 29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2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56" name="Group 31"/>
              <p:cNvGrpSpPr>
                <a:grpSpLocks/>
              </p:cNvGrpSpPr>
              <p:nvPr/>
            </p:nvGrpSpPr>
            <p:grpSpPr bwMode="auto">
              <a:xfrm>
                <a:off x="2448" y="2280"/>
                <a:ext cx="1576" cy="952"/>
                <a:chOff x="1328" y="2280"/>
                <a:chExt cx="1576" cy="952"/>
              </a:xfrm>
            </p:grpSpPr>
            <p:grpSp>
              <p:nvGrpSpPr>
                <p:cNvPr id="5157" name="Group 32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5163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4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5" name="AutoShape 35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6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8" name="Group 37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5159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0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1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2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139" name="Line 42"/>
            <p:cNvSpPr>
              <a:spLocks noChangeShapeType="1"/>
            </p:cNvSpPr>
            <p:nvPr/>
          </p:nvSpPr>
          <p:spPr bwMode="auto">
            <a:xfrm flipH="1">
              <a:off x="3438525" y="4206875"/>
              <a:ext cx="1257300" cy="172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43"/>
            <p:cNvSpPr>
              <a:spLocks noChangeShapeType="1"/>
            </p:cNvSpPr>
            <p:nvPr/>
          </p:nvSpPr>
          <p:spPr bwMode="auto">
            <a:xfrm>
              <a:off x="4695825" y="4206875"/>
              <a:ext cx="337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44"/>
            <p:cNvSpPr>
              <a:spLocks noChangeShapeType="1"/>
            </p:cNvSpPr>
            <p:nvPr/>
          </p:nvSpPr>
          <p:spPr bwMode="auto">
            <a:xfrm flipV="1">
              <a:off x="4695825" y="2943225"/>
              <a:ext cx="0" cy="1257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Text Box 45"/>
            <p:cNvSpPr txBox="1">
              <a:spLocks noChangeArrowheads="1"/>
            </p:cNvSpPr>
            <p:nvPr/>
          </p:nvSpPr>
          <p:spPr bwMode="auto">
            <a:xfrm>
              <a:off x="3213100" y="5916613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43" name="Text Box 46"/>
            <p:cNvSpPr txBox="1">
              <a:spLocks noChangeArrowheads="1"/>
            </p:cNvSpPr>
            <p:nvPr/>
          </p:nvSpPr>
          <p:spPr bwMode="auto">
            <a:xfrm>
              <a:off x="8204200" y="3986213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5144" name="Text Box 47"/>
            <p:cNvSpPr txBox="1">
              <a:spLocks noChangeArrowheads="1"/>
            </p:cNvSpPr>
            <p:nvPr/>
          </p:nvSpPr>
          <p:spPr bwMode="auto">
            <a:xfrm>
              <a:off x="4559300" y="2398713"/>
              <a:ext cx="2730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5145" name="Line 48"/>
            <p:cNvSpPr>
              <a:spLocks noChangeShapeType="1"/>
            </p:cNvSpPr>
            <p:nvPr/>
          </p:nvSpPr>
          <p:spPr bwMode="auto">
            <a:xfrm>
              <a:off x="4752975" y="5381625"/>
              <a:ext cx="93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Text Box 49"/>
            <p:cNvSpPr txBox="1">
              <a:spLocks noChangeArrowheads="1"/>
            </p:cNvSpPr>
            <p:nvPr/>
          </p:nvSpPr>
          <p:spPr bwMode="auto">
            <a:xfrm>
              <a:off x="5067300" y="5357813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147" name="Line 50"/>
            <p:cNvSpPr>
              <a:spLocks noChangeShapeType="1"/>
            </p:cNvSpPr>
            <p:nvPr/>
          </p:nvSpPr>
          <p:spPr bwMode="auto">
            <a:xfrm flipH="1">
              <a:off x="6213475" y="4695825"/>
              <a:ext cx="317500" cy="48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Text Box 51"/>
            <p:cNvSpPr txBox="1">
              <a:spLocks noChangeArrowheads="1"/>
            </p:cNvSpPr>
            <p:nvPr/>
          </p:nvSpPr>
          <p:spPr bwMode="auto">
            <a:xfrm>
              <a:off x="6400800" y="4786313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149" name="Text Box 52"/>
            <p:cNvSpPr txBox="1">
              <a:spLocks noChangeArrowheads="1"/>
            </p:cNvSpPr>
            <p:nvPr/>
          </p:nvSpPr>
          <p:spPr bwMode="auto">
            <a:xfrm>
              <a:off x="1692275" y="4900613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5150" name="Text Box 53"/>
            <p:cNvSpPr txBox="1">
              <a:spLocks noChangeArrowheads="1"/>
            </p:cNvSpPr>
            <p:nvPr/>
          </p:nvSpPr>
          <p:spPr bwMode="auto">
            <a:xfrm>
              <a:off x="1930400" y="5195888"/>
              <a:ext cx="374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5151" name="Oval 54"/>
            <p:cNvSpPr>
              <a:spLocks noChangeArrowheads="1"/>
            </p:cNvSpPr>
            <p:nvPr/>
          </p:nvSpPr>
          <p:spPr bwMode="auto">
            <a:xfrm>
              <a:off x="5854700" y="5089525"/>
              <a:ext cx="114300" cy="1143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5" name="Object 55"/>
            <p:cNvGraphicFramePr>
              <a:graphicFrameLocks noChangeAspect="1"/>
            </p:cNvGraphicFramePr>
            <p:nvPr/>
          </p:nvGraphicFramePr>
          <p:xfrm>
            <a:off x="5622925" y="4625148"/>
            <a:ext cx="449263" cy="449262"/>
          </p:xfrm>
          <a:graphic>
            <a:graphicData uri="http://schemas.openxmlformats.org/presentationml/2006/ole">
              <p:oleObj spid="_x0000_s5125" name="Equation" r:id="rId6" imgW="241200" imgH="241200" progId="Equation.DSMT4">
                <p:embed/>
              </p:oleObj>
            </a:graphicData>
          </a:graphic>
        </p:graphicFrame>
        <p:sp>
          <p:nvSpPr>
            <p:cNvPr id="5152" name="Text Box 56"/>
            <p:cNvSpPr txBox="1">
              <a:spLocks noChangeArrowheads="1"/>
            </p:cNvSpPr>
            <p:nvPr/>
          </p:nvSpPr>
          <p:spPr bwMode="auto">
            <a:xfrm>
              <a:off x="6438900" y="2941638"/>
              <a:ext cx="1710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Layered </a:t>
              </a:r>
              <a:r>
                <a:rPr lang="en-US" dirty="0"/>
                <a:t>media</a:t>
              </a:r>
            </a:p>
          </p:txBody>
        </p:sp>
        <p:graphicFrame>
          <p:nvGraphicFramePr>
            <p:cNvPr id="5127" name="Object 59"/>
            <p:cNvGraphicFramePr>
              <a:graphicFrameLocks noChangeAspect="1"/>
            </p:cNvGraphicFramePr>
            <p:nvPr/>
          </p:nvGraphicFramePr>
          <p:xfrm>
            <a:off x="4719638" y="3870325"/>
            <a:ext cx="536575" cy="306388"/>
          </p:xfrm>
          <a:graphic>
            <a:graphicData uri="http://schemas.openxmlformats.org/presentationml/2006/ole">
              <p:oleObj spid="_x0000_s5127" name="Equation" r:id="rId7" imgW="355320" imgH="203040" progId="Equation.DSMT4">
                <p:embed/>
              </p:oleObj>
            </a:graphicData>
          </a:graphic>
        </p:graphicFrame>
        <p:graphicFrame>
          <p:nvGraphicFramePr>
            <p:cNvPr id="5128" name="Object 60"/>
            <p:cNvGraphicFramePr>
              <a:graphicFrameLocks noChangeAspect="1"/>
            </p:cNvGraphicFramePr>
            <p:nvPr/>
          </p:nvGraphicFramePr>
          <p:xfrm>
            <a:off x="5913438" y="5168900"/>
            <a:ext cx="593725" cy="306388"/>
          </p:xfrm>
          <a:graphic>
            <a:graphicData uri="http://schemas.openxmlformats.org/presentationml/2006/ole">
              <p:oleObj spid="_x0000_s5128" name="Equation" r:id="rId8" imgW="393480" imgH="203040" progId="Equation.DSMT4">
                <p:embed/>
              </p:oleObj>
            </a:graphicData>
          </a:graphic>
        </p:graphicFrame>
      </p:grpSp>
      <p:sp>
        <p:nvSpPr>
          <p:cNvPr id="61" name="Slide Number Placeholder 6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8</a:t>
            </a:fld>
            <a:endParaRPr lang="en-US" dirty="0"/>
          </a:p>
        </p:txBody>
      </p:sp>
      <p:sp>
        <p:nvSpPr>
          <p:cNvPr id="62" name="Oval 54"/>
          <p:cNvSpPr>
            <a:spLocks noChangeArrowheads="1"/>
          </p:cNvSpPr>
          <p:nvPr/>
        </p:nvSpPr>
        <p:spPr bwMode="auto">
          <a:xfrm>
            <a:off x="4759325" y="4203700"/>
            <a:ext cx="114300" cy="1143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777875" y="2484438"/>
            <a:ext cx="7702550" cy="3884612"/>
            <a:chOff x="949325" y="2732088"/>
            <a:chExt cx="7702550" cy="3884612"/>
          </a:xfrm>
        </p:grpSpPr>
        <p:sp>
          <p:nvSpPr>
            <p:cNvPr id="5137" name="AutoShape 13"/>
            <p:cNvSpPr>
              <a:spLocks noChangeArrowheads="1"/>
            </p:cNvSpPr>
            <p:nvPr/>
          </p:nvSpPr>
          <p:spPr bwMode="auto">
            <a:xfrm>
              <a:off x="1168400" y="3721100"/>
              <a:ext cx="7086600" cy="2298700"/>
            </a:xfrm>
            <a:prstGeom prst="parallelogram">
              <a:avLst>
                <a:gd name="adj" fmla="val 770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095500" y="4038600"/>
              <a:ext cx="5181600" cy="1511300"/>
              <a:chOff x="1328" y="2280"/>
              <a:chExt cx="3264" cy="952"/>
            </a:xfrm>
          </p:grpSpPr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3568" y="2280"/>
                <a:ext cx="1024" cy="952"/>
                <a:chOff x="200" y="1880"/>
                <a:chExt cx="1024" cy="952"/>
              </a:xfrm>
            </p:grpSpPr>
            <p:sp>
              <p:nvSpPr>
                <p:cNvPr id="5177" name="AutoShape 16"/>
                <p:cNvSpPr>
                  <a:spLocks noChangeArrowheads="1"/>
                </p:cNvSpPr>
                <p:nvPr/>
              </p:nvSpPr>
              <p:spPr bwMode="auto">
                <a:xfrm>
                  <a:off x="832" y="1880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8" name="AutoShape 17"/>
                <p:cNvSpPr>
                  <a:spLocks noChangeArrowheads="1"/>
                </p:cNvSpPr>
                <p:nvPr/>
              </p:nvSpPr>
              <p:spPr bwMode="auto">
                <a:xfrm>
                  <a:off x="624" y="214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9" name="AutoShape 18"/>
                <p:cNvSpPr>
                  <a:spLocks noChangeArrowheads="1"/>
                </p:cNvSpPr>
                <p:nvPr/>
              </p:nvSpPr>
              <p:spPr bwMode="auto">
                <a:xfrm>
                  <a:off x="408" y="242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0" name="AutoShape 19"/>
                <p:cNvSpPr>
                  <a:spLocks noChangeArrowheads="1"/>
                </p:cNvSpPr>
                <p:nvPr/>
              </p:nvSpPr>
              <p:spPr bwMode="auto">
                <a:xfrm>
                  <a:off x="200" y="270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328" y="2280"/>
                <a:ext cx="1576" cy="952"/>
                <a:chOff x="1328" y="2280"/>
                <a:chExt cx="1576" cy="952"/>
              </a:xfrm>
            </p:grpSpPr>
            <p:grpSp>
              <p:nvGrpSpPr>
                <p:cNvPr id="6" name="Group 21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5173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4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5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6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26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5169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0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1" name="AutoShape 29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2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2448" y="2280"/>
                <a:ext cx="1576" cy="952"/>
                <a:chOff x="1328" y="2280"/>
                <a:chExt cx="1576" cy="952"/>
              </a:xfrm>
            </p:grpSpPr>
            <p:grpSp>
              <p:nvGrpSpPr>
                <p:cNvPr id="9" name="Group 32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5163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4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5" name="AutoShape 35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6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37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5159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0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1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2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139" name="Line 42"/>
            <p:cNvSpPr>
              <a:spLocks noChangeShapeType="1"/>
            </p:cNvSpPr>
            <p:nvPr/>
          </p:nvSpPr>
          <p:spPr bwMode="auto">
            <a:xfrm flipH="1">
              <a:off x="3600450" y="4540250"/>
              <a:ext cx="1257300" cy="172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43"/>
            <p:cNvSpPr>
              <a:spLocks noChangeShapeType="1"/>
            </p:cNvSpPr>
            <p:nvPr/>
          </p:nvSpPr>
          <p:spPr bwMode="auto">
            <a:xfrm>
              <a:off x="4857750" y="4540250"/>
              <a:ext cx="337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44"/>
            <p:cNvSpPr>
              <a:spLocks noChangeShapeType="1"/>
            </p:cNvSpPr>
            <p:nvPr/>
          </p:nvSpPr>
          <p:spPr bwMode="auto">
            <a:xfrm flipV="1">
              <a:off x="4857750" y="3276600"/>
              <a:ext cx="0" cy="1257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Text Box 45"/>
            <p:cNvSpPr txBox="1">
              <a:spLocks noChangeArrowheads="1"/>
            </p:cNvSpPr>
            <p:nvPr/>
          </p:nvSpPr>
          <p:spPr bwMode="auto">
            <a:xfrm>
              <a:off x="3375025" y="624998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43" name="Text Box 46"/>
            <p:cNvSpPr txBox="1">
              <a:spLocks noChangeArrowheads="1"/>
            </p:cNvSpPr>
            <p:nvPr/>
          </p:nvSpPr>
          <p:spPr bwMode="auto">
            <a:xfrm>
              <a:off x="8366125" y="431958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5144" name="Text Box 47"/>
            <p:cNvSpPr txBox="1">
              <a:spLocks noChangeArrowheads="1"/>
            </p:cNvSpPr>
            <p:nvPr/>
          </p:nvSpPr>
          <p:spPr bwMode="auto">
            <a:xfrm>
              <a:off x="4721225" y="2732088"/>
              <a:ext cx="2730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5145" name="Line 48"/>
            <p:cNvSpPr>
              <a:spLocks noChangeShapeType="1"/>
            </p:cNvSpPr>
            <p:nvPr/>
          </p:nvSpPr>
          <p:spPr bwMode="auto">
            <a:xfrm>
              <a:off x="4914900" y="5715000"/>
              <a:ext cx="93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Text Box 49"/>
            <p:cNvSpPr txBox="1">
              <a:spLocks noChangeArrowheads="1"/>
            </p:cNvSpPr>
            <p:nvPr/>
          </p:nvSpPr>
          <p:spPr bwMode="auto">
            <a:xfrm>
              <a:off x="5229225" y="569118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147" name="Line 50"/>
            <p:cNvSpPr>
              <a:spLocks noChangeShapeType="1"/>
            </p:cNvSpPr>
            <p:nvPr/>
          </p:nvSpPr>
          <p:spPr bwMode="auto">
            <a:xfrm flipH="1">
              <a:off x="6375400" y="5029200"/>
              <a:ext cx="317500" cy="48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Text Box 51"/>
            <p:cNvSpPr txBox="1">
              <a:spLocks noChangeArrowheads="1"/>
            </p:cNvSpPr>
            <p:nvPr/>
          </p:nvSpPr>
          <p:spPr bwMode="auto">
            <a:xfrm>
              <a:off x="6562725" y="511968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149" name="Text Box 52"/>
            <p:cNvSpPr txBox="1">
              <a:spLocks noChangeArrowheads="1"/>
            </p:cNvSpPr>
            <p:nvPr/>
          </p:nvSpPr>
          <p:spPr bwMode="auto">
            <a:xfrm>
              <a:off x="1825625" y="5233988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5150" name="Text Box 53"/>
            <p:cNvSpPr txBox="1">
              <a:spLocks noChangeArrowheads="1"/>
            </p:cNvSpPr>
            <p:nvPr/>
          </p:nvSpPr>
          <p:spPr bwMode="auto">
            <a:xfrm>
              <a:off x="2130425" y="5500688"/>
              <a:ext cx="374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W</a:t>
              </a:r>
            </a:p>
          </p:txBody>
        </p:sp>
        <p:graphicFrame>
          <p:nvGraphicFramePr>
            <p:cNvPr id="5124" name="Object 10"/>
            <p:cNvGraphicFramePr>
              <a:graphicFrameLocks noChangeAspect="1"/>
            </p:cNvGraphicFramePr>
            <p:nvPr/>
          </p:nvGraphicFramePr>
          <p:xfrm>
            <a:off x="949325" y="2854325"/>
            <a:ext cx="3121025" cy="427038"/>
          </p:xfrm>
          <a:graphic>
            <a:graphicData uri="http://schemas.openxmlformats.org/presentationml/2006/ole">
              <p:oleObj spid="_x0000_s111620" name="Equation" r:id="rId4" imgW="1676160" imgH="228600" progId="Equation.DSMT4">
                <p:embed/>
              </p:oleObj>
            </a:graphicData>
          </a:graphic>
        </p:graphicFrame>
        <p:sp>
          <p:nvSpPr>
            <p:cNvPr id="5152" name="Text Box 56"/>
            <p:cNvSpPr txBox="1">
              <a:spLocks noChangeArrowheads="1"/>
            </p:cNvSpPr>
            <p:nvPr/>
          </p:nvSpPr>
          <p:spPr bwMode="auto">
            <a:xfrm>
              <a:off x="6600825" y="3275013"/>
              <a:ext cx="1710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Layered </a:t>
              </a:r>
              <a:r>
                <a:rPr lang="en-US" dirty="0"/>
                <a:t>media</a:t>
              </a:r>
            </a:p>
          </p:txBody>
        </p:sp>
        <p:sp>
          <p:nvSpPr>
            <p:cNvPr id="5153" name="AutoShape 57"/>
            <p:cNvSpPr>
              <a:spLocks noChangeArrowheads="1"/>
            </p:cNvSpPr>
            <p:nvPr/>
          </p:nvSpPr>
          <p:spPr bwMode="auto">
            <a:xfrm>
              <a:off x="4258668" y="4365768"/>
              <a:ext cx="1206500" cy="381000"/>
            </a:xfrm>
            <a:prstGeom prst="parallelogram">
              <a:avLst>
                <a:gd name="adj" fmla="val 7916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6" name="Object 58"/>
            <p:cNvGraphicFramePr>
              <a:graphicFrameLocks noChangeAspect="1"/>
            </p:cNvGraphicFramePr>
            <p:nvPr/>
          </p:nvGraphicFramePr>
          <p:xfrm>
            <a:off x="4017963" y="4591049"/>
            <a:ext cx="294470" cy="379413"/>
          </p:xfrm>
          <a:graphic>
            <a:graphicData uri="http://schemas.openxmlformats.org/presentationml/2006/ole">
              <p:oleObj spid="_x0000_s111622" name="Equation" r:id="rId5" imgW="177480" imgH="228600" progId="Equation.DSMT4">
                <p:embed/>
              </p:oleObj>
            </a:graphicData>
          </a:graphic>
        </p:graphicFrame>
        <p:graphicFrame>
          <p:nvGraphicFramePr>
            <p:cNvPr id="5127" name="Object 59"/>
            <p:cNvGraphicFramePr>
              <a:graphicFrameLocks noChangeAspect="1"/>
            </p:cNvGraphicFramePr>
            <p:nvPr/>
          </p:nvGraphicFramePr>
          <p:xfrm>
            <a:off x="5310188" y="4098925"/>
            <a:ext cx="536575" cy="306388"/>
          </p:xfrm>
          <a:graphic>
            <a:graphicData uri="http://schemas.openxmlformats.org/presentationml/2006/ole">
              <p:oleObj spid="_x0000_s111623" name="Equation" r:id="rId6" imgW="355320" imgH="203040" progId="Equation.DSMT4">
                <p:embed/>
              </p:oleObj>
            </a:graphicData>
          </a:graphic>
        </p:graphicFrame>
      </p:grpSp>
      <p:sp>
        <p:nvSpPr>
          <p:cNvPr id="61" name="Slide Number Placeholder 6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9</a:t>
            </a:fld>
            <a:endParaRPr lang="en-US" dirty="0"/>
          </a:p>
        </p:txBody>
      </p:sp>
      <p:sp>
        <p:nvSpPr>
          <p:cNvPr id="62" name="Text Box 64"/>
          <p:cNvSpPr txBox="1">
            <a:spLocks noChangeArrowheads="1"/>
          </p:cNvSpPr>
          <p:nvPr/>
        </p:nvSpPr>
        <p:spPr bwMode="auto">
          <a:xfrm>
            <a:off x="584200" y="1233488"/>
            <a:ext cx="765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If </a:t>
            </a:r>
            <a:r>
              <a:rPr lang="en-US" dirty="0" smtClean="0">
                <a:solidFill>
                  <a:srgbClr val="0000FF"/>
                </a:solidFill>
              </a:rPr>
              <a:t>we know the current of field at any point within the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(0,0) </a:t>
            </a:r>
            <a:r>
              <a:rPr lang="en-US" dirty="0" smtClean="0">
                <a:solidFill>
                  <a:srgbClr val="0000FF"/>
                </a:solidFill>
              </a:rPr>
              <a:t>unit cell, we know the current and field everywhere.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3" name="Rectangle 2"/>
          <p:cNvSpPr txBox="1">
            <a:spLocks noChangeArrowheads="1"/>
          </p:cNvSpPr>
          <p:nvPr/>
        </p:nvSpPr>
        <p:spPr bwMode="auto">
          <a:xfrm>
            <a:off x="515938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Floquet’s Theorem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5384</TotalTime>
  <Words>1193</Words>
  <Application>Microsoft Office PowerPoint</Application>
  <PresentationFormat>On-screen Show (4:3)</PresentationFormat>
  <Paragraphs>324</Paragraphs>
  <Slides>44</Slides>
  <Notes>42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Default Design</vt:lpstr>
      <vt:lpstr>1_Default Design</vt:lpstr>
      <vt:lpstr>Equation</vt:lpstr>
      <vt:lpstr>MathType 6.0 Equation</vt:lpstr>
      <vt:lpstr>Slide 1</vt:lpstr>
      <vt:lpstr>Overview</vt:lpstr>
      <vt:lpstr>FSS Geometry</vt:lpstr>
      <vt:lpstr>FSS Geometry (cont.)</vt:lpstr>
      <vt:lpstr>Microstrip Phased Array Geometry</vt:lpstr>
      <vt:lpstr>Microstrip Phased Array Geometry (cont.)</vt:lpstr>
      <vt:lpstr>Floquet’s Theorem</vt:lpstr>
      <vt:lpstr>Floquet’s Theorem (cont.)</vt:lpstr>
      <vt:lpstr>Slide 9</vt:lpstr>
      <vt:lpstr>Floquet Waves</vt:lpstr>
      <vt:lpstr>Floquet Waves (cont.)</vt:lpstr>
      <vt:lpstr>Slide 12</vt:lpstr>
      <vt:lpstr>Slide 13</vt:lpstr>
      <vt:lpstr>Periodic SDI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633</cp:revision>
  <dcterms:created xsi:type="dcterms:W3CDTF">2006-06-22T19:04:50Z</dcterms:created>
  <dcterms:modified xsi:type="dcterms:W3CDTF">2015-08-10T02:50:38Z</dcterms:modified>
</cp:coreProperties>
</file>