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tiff" ContentType="image/tif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22"/>
  </p:notesMasterIdLst>
  <p:sldIdLst>
    <p:sldId id="293" r:id="rId3"/>
    <p:sldId id="360" r:id="rId4"/>
    <p:sldId id="491" r:id="rId5"/>
    <p:sldId id="474" r:id="rId6"/>
    <p:sldId id="516" r:id="rId7"/>
    <p:sldId id="518" r:id="rId8"/>
    <p:sldId id="519" r:id="rId9"/>
    <p:sldId id="520" r:id="rId10"/>
    <p:sldId id="521" r:id="rId11"/>
    <p:sldId id="522" r:id="rId12"/>
    <p:sldId id="534" r:id="rId13"/>
    <p:sldId id="523" r:id="rId14"/>
    <p:sldId id="535" r:id="rId15"/>
    <p:sldId id="536" r:id="rId16"/>
    <p:sldId id="537" r:id="rId17"/>
    <p:sldId id="538" r:id="rId18"/>
    <p:sldId id="539" r:id="rId19"/>
    <p:sldId id="541" r:id="rId20"/>
    <p:sldId id="540" r:id="rId2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FF"/>
    <a:srgbClr val="FF3300"/>
    <a:srgbClr val="FFFF66"/>
    <a:srgbClr val="00FF00"/>
    <a:srgbClr val="FF9933"/>
    <a:srgbClr val="DDDDDD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894" autoAdjust="0"/>
    <p:restoredTop sz="94660"/>
  </p:normalViewPr>
  <p:slideViewPr>
    <p:cSldViewPr snapToGrid="0">
      <p:cViewPr>
        <p:scale>
          <a:sx n="80" d="100"/>
          <a:sy n="80" d="100"/>
        </p:scale>
        <p:origin x="-1860" y="-252"/>
      </p:cViewPr>
      <p:guideLst>
        <p:guide orient="horz" pos="2152"/>
        <p:guide pos="287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27.wmf"/><Relationship Id="rId1" Type="http://schemas.openxmlformats.org/officeDocument/2006/relationships/image" Target="../media/image38.wmf"/><Relationship Id="rId4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image" Target="../media/image51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12" Type="http://schemas.openxmlformats.org/officeDocument/2006/relationships/image" Target="../media/image50.wmf"/><Relationship Id="rId2" Type="http://schemas.openxmlformats.org/officeDocument/2006/relationships/image" Target="../media/image40.wmf"/><Relationship Id="rId16" Type="http://schemas.openxmlformats.org/officeDocument/2006/relationships/image" Target="../media/image54.wmf"/><Relationship Id="rId1" Type="http://schemas.openxmlformats.org/officeDocument/2006/relationships/image" Target="../media/image27.wmf"/><Relationship Id="rId6" Type="http://schemas.openxmlformats.org/officeDocument/2006/relationships/image" Target="../media/image44.wmf"/><Relationship Id="rId11" Type="http://schemas.openxmlformats.org/officeDocument/2006/relationships/image" Target="../media/image49.wmf"/><Relationship Id="rId5" Type="http://schemas.openxmlformats.org/officeDocument/2006/relationships/image" Target="../media/image43.wmf"/><Relationship Id="rId15" Type="http://schemas.openxmlformats.org/officeDocument/2006/relationships/image" Target="../media/image53.wmf"/><Relationship Id="rId10" Type="http://schemas.openxmlformats.org/officeDocument/2006/relationships/image" Target="../media/image48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Relationship Id="rId14" Type="http://schemas.openxmlformats.org/officeDocument/2006/relationships/image" Target="../media/image5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8.wmf"/><Relationship Id="rId1" Type="http://schemas.openxmlformats.org/officeDocument/2006/relationships/image" Target="../media/image21.wmf"/><Relationship Id="rId4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4" Type="http://schemas.openxmlformats.org/officeDocument/2006/relationships/image" Target="../media/image5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4" Type="http://schemas.openxmlformats.org/officeDocument/2006/relationships/image" Target="../media/image5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5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1"/>
            </a:lvl1pPr>
          </a:lstStyle>
          <a:p>
            <a:pPr>
              <a:defRPr/>
            </a:pPr>
            <a:fld id="{41E576BF-ACA3-4404-AD3F-EABDB9750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93D69199-C69C-41F3-A3A0-95266245BBB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45031B3D-BC47-4BA9-BFAA-031BF79FA6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16CFC954-174D-42A3-8278-50A5FC78588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 algn="r">
              <a:defRPr/>
            </a:pPr>
            <a:endParaRPr lang="en-US" dirty="0" smtClean="0"/>
          </a:p>
          <a:p>
            <a:pPr algn="r">
              <a:defRPr/>
            </a:pPr>
            <a:fld id="{16CFC954-174D-42A3-8278-50A5FC785888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 algn="r">
              <a:defRPr/>
            </a:pPr>
            <a:endParaRPr lang="en-US" dirty="0" smtClean="0"/>
          </a:p>
          <a:p>
            <a:pPr algn="r">
              <a:defRPr/>
            </a:pPr>
            <a:fld id="{16CFC954-174D-42A3-8278-50A5FC785888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 algn="r">
              <a:defRPr/>
            </a:pPr>
            <a:endParaRPr lang="en-US" dirty="0" smtClean="0"/>
          </a:p>
          <a:p>
            <a:pPr algn="r">
              <a:defRPr/>
            </a:pPr>
            <a:fld id="{16CFC954-174D-42A3-8278-50A5FC785888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 algn="r">
              <a:defRPr/>
            </a:pPr>
            <a:endParaRPr lang="en-US" dirty="0" smtClean="0"/>
          </a:p>
          <a:p>
            <a:pPr algn="r">
              <a:defRPr/>
            </a:pPr>
            <a:fld id="{16CFC954-174D-42A3-8278-50A5FC785888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 algn="r">
              <a:defRPr/>
            </a:pPr>
            <a:endParaRPr lang="en-US" dirty="0" smtClean="0"/>
          </a:p>
          <a:p>
            <a:pPr algn="r">
              <a:defRPr/>
            </a:pPr>
            <a:fld id="{16CFC954-174D-42A3-8278-50A5FC785888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 algn="r">
              <a:defRPr/>
            </a:pPr>
            <a:endParaRPr lang="en-US" dirty="0" smtClean="0"/>
          </a:p>
          <a:p>
            <a:pPr algn="r">
              <a:defRPr/>
            </a:pPr>
            <a:fld id="{16CFC954-174D-42A3-8278-50A5FC785888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 algn="r">
              <a:defRPr/>
            </a:pPr>
            <a:endParaRPr lang="en-US" dirty="0" smtClean="0"/>
          </a:p>
          <a:p>
            <a:pPr algn="r">
              <a:defRPr/>
            </a:pPr>
            <a:fld id="{16CFC954-174D-42A3-8278-50A5FC785888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 algn="r">
              <a:defRPr/>
            </a:pPr>
            <a:endParaRPr lang="en-US" dirty="0" smtClean="0"/>
          </a:p>
          <a:p>
            <a:pPr algn="r">
              <a:defRPr/>
            </a:pPr>
            <a:fld id="{16CFC954-174D-42A3-8278-50A5FC785888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EDE4C7C6-1711-44B4-9130-11CA58BE668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 algn="r">
              <a:defRPr/>
            </a:pPr>
            <a:endParaRPr lang="en-US" dirty="0" smtClean="0"/>
          </a:p>
          <a:p>
            <a:pPr algn="r">
              <a:defRPr/>
            </a:pPr>
            <a:fld id="{16CFC954-174D-42A3-8278-50A5FC785888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 algn="r">
              <a:defRPr/>
            </a:pPr>
            <a:endParaRPr lang="en-US" dirty="0" smtClean="0"/>
          </a:p>
          <a:p>
            <a:pPr algn="r">
              <a:defRPr/>
            </a:pPr>
            <a:fld id="{16CFC954-174D-42A3-8278-50A5FC785888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 algn="r">
              <a:defRPr/>
            </a:pPr>
            <a:endParaRPr lang="en-US" dirty="0" smtClean="0"/>
          </a:p>
          <a:p>
            <a:pPr algn="r">
              <a:defRPr/>
            </a:pPr>
            <a:fld id="{16CFC954-174D-42A3-8278-50A5FC785888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79B3990A-2EC2-4E90-A47D-FD385DF5F1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494DC70E-69CC-4CF6-B7A2-924551FB531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3FDFE252-434A-488F-B2A1-070C7A7A4DA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0C8B1E71-404B-4DDE-A23A-19E6D2131A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A2CE1D40-6C1C-4608-B8D7-7841E49FD7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1FBBCEEA-E4BA-4A55-8B9A-482CB12B32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2841BD1D-EFD0-430B-A0AE-EF60EE219F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07445A04-698B-4838-88DD-FE4CC57DABA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 algn="r">
              <a:defRPr/>
            </a:pPr>
            <a:endParaRPr lang="en-US" dirty="0" smtClean="0"/>
          </a:p>
          <a:p>
            <a:pPr algn="r">
              <a:defRPr/>
            </a:pPr>
            <a:fld id="{16CFC954-174D-42A3-8278-50A5FC785888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oleObject" Target="../embeddings/oleObject50.bin"/><Relationship Id="rId18" Type="http://schemas.openxmlformats.org/officeDocument/2006/relationships/oleObject" Target="../embeddings/oleObject55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44.bin"/><Relationship Id="rId12" Type="http://schemas.openxmlformats.org/officeDocument/2006/relationships/oleObject" Target="../embeddings/oleObject49.bin"/><Relationship Id="rId17" Type="http://schemas.openxmlformats.org/officeDocument/2006/relationships/oleObject" Target="../embeddings/oleObject54.bin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53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3.bin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52.bin"/><Relationship Id="rId10" Type="http://schemas.openxmlformats.org/officeDocument/2006/relationships/oleObject" Target="../embeddings/oleObject47.bin"/><Relationship Id="rId19" Type="http://schemas.openxmlformats.org/officeDocument/2006/relationships/oleObject" Target="../embeddings/oleObject56.bin"/><Relationship Id="rId4" Type="http://schemas.openxmlformats.org/officeDocument/2006/relationships/oleObject" Target="../embeddings/oleObject41.bin"/><Relationship Id="rId9" Type="http://schemas.openxmlformats.org/officeDocument/2006/relationships/oleObject" Target="../embeddings/oleObject46.bin"/><Relationship Id="rId14" Type="http://schemas.openxmlformats.org/officeDocument/2006/relationships/oleObject" Target="../embeddings/oleObject5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9.bin"/><Relationship Id="rId5" Type="http://schemas.openxmlformats.org/officeDocument/2006/relationships/oleObject" Target="../embeddings/oleObject58.bin"/><Relationship Id="rId4" Type="http://schemas.openxmlformats.org/officeDocument/2006/relationships/oleObject" Target="../embeddings/oleObject5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3.bin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7.bin"/><Relationship Id="rId5" Type="http://schemas.openxmlformats.org/officeDocument/2006/relationships/oleObject" Target="../embeddings/oleObject66.bin"/><Relationship Id="rId4" Type="http://schemas.openxmlformats.org/officeDocument/2006/relationships/oleObject" Target="../embeddings/oleObject65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7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71.bin"/><Relationship Id="rId11" Type="http://schemas.openxmlformats.org/officeDocument/2006/relationships/oleObject" Target="../embeddings/oleObject76.bin"/><Relationship Id="rId5" Type="http://schemas.openxmlformats.org/officeDocument/2006/relationships/oleObject" Target="../embeddings/oleObject70.bin"/><Relationship Id="rId10" Type="http://schemas.openxmlformats.org/officeDocument/2006/relationships/oleObject" Target="../embeddings/oleObject75.bin"/><Relationship Id="rId4" Type="http://schemas.openxmlformats.org/officeDocument/2006/relationships/oleObject" Target="../embeddings/oleObject69.bin"/><Relationship Id="rId9" Type="http://schemas.openxmlformats.org/officeDocument/2006/relationships/oleObject" Target="../embeddings/oleObject7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tif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3495715" y="1146175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9900"/>
                </a:solidFill>
              </a:rPr>
              <a:t>Spring </a:t>
            </a:r>
            <a:r>
              <a:rPr lang="en-US" sz="2400" b="1" dirty="0" smtClean="0">
                <a:solidFill>
                  <a:srgbClr val="FF9900"/>
                </a:solidFill>
              </a:rPr>
              <a:t>2015</a:t>
            </a:r>
            <a:endParaRPr lang="en-US" sz="3200" dirty="0">
              <a:solidFill>
                <a:srgbClr val="FF9900"/>
              </a:solidFill>
            </a:endParaRP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5427663" y="414655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>
                <a:solidFill>
                  <a:srgbClr val="0000FF"/>
                </a:solidFill>
              </a:rPr>
              <a:t>Notes </a:t>
            </a:r>
            <a:r>
              <a:rPr lang="en-US" sz="4000" smtClean="0">
                <a:solidFill>
                  <a:srgbClr val="0000FF"/>
                </a:solidFill>
              </a:rPr>
              <a:t>33</a:t>
            </a:r>
            <a:endParaRPr lang="en-US" sz="4000">
              <a:solidFill>
                <a:srgbClr val="0000FF"/>
              </a:solidFill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255963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2987675" y="190658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/>
              <a:t>Prof. David R. Jackson</a:t>
            </a:r>
          </a:p>
          <a:p>
            <a:pPr algn="ctr" eaLnBrk="0" hangingPunct="0"/>
            <a:r>
              <a:rPr lang="en-US" sz="2400"/>
              <a:t>ECE Dept.</a:t>
            </a:r>
          </a:p>
        </p:txBody>
      </p:sp>
      <p:pic>
        <p:nvPicPr>
          <p:cNvPr id="19463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9300" y="3454400"/>
            <a:ext cx="3749675" cy="253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94DC70E-69CC-4CF6-B7A2-924551FB531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5763" y="101283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FSS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Analysis (cont.)</a:t>
            </a:r>
          </a:p>
        </p:txBody>
      </p:sp>
      <p:sp>
        <p:nvSpPr>
          <p:cNvPr id="819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3" name="Rectangle 34"/>
          <p:cNvSpPr>
            <a:spLocks noChangeArrowheads="1"/>
          </p:cNvSpPr>
          <p:nvPr/>
        </p:nvSpPr>
        <p:spPr bwMode="auto">
          <a:xfrm>
            <a:off x="492125" y="1227773"/>
            <a:ext cx="315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For the incident field we have</a:t>
            </a:r>
          </a:p>
        </p:txBody>
      </p:sp>
      <p:graphicFrame>
        <p:nvGraphicFramePr>
          <p:cNvPr id="8194" name="Object 16"/>
          <p:cNvGraphicFramePr>
            <a:graphicFrameLocks noChangeAspect="1"/>
          </p:cNvGraphicFramePr>
          <p:nvPr/>
        </p:nvGraphicFramePr>
        <p:xfrm>
          <a:off x="1066165" y="1850390"/>
          <a:ext cx="6743700" cy="1052513"/>
        </p:xfrm>
        <a:graphic>
          <a:graphicData uri="http://schemas.openxmlformats.org/presentationml/2006/ole">
            <p:oleObj spid="_x0000_s8194" name="Equation" r:id="rId4" imgW="3276360" imgH="507960" progId="Equation.DSMT4">
              <p:embed/>
            </p:oleObj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16CFC954-174D-42A3-8278-50A5FC785888}" type="slidenum">
              <a:rPr lang="en-US" smtClean="0"/>
              <a:pPr algn="r">
                <a:defRPr/>
              </a:pPr>
              <a:t>10</a:t>
            </a:fld>
            <a:endParaRPr lang="en-US" dirty="0"/>
          </a:p>
        </p:txBody>
      </p:sp>
      <p:sp>
        <p:nvSpPr>
          <p:cNvPr id="15" name="Rectangle 34"/>
          <p:cNvSpPr>
            <a:spLocks noChangeArrowheads="1"/>
          </p:cNvSpPr>
          <p:nvPr/>
        </p:nvSpPr>
        <p:spPr bwMode="auto">
          <a:xfrm>
            <a:off x="431165" y="3625533"/>
            <a:ext cx="59298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In a typical scattering problem we would usually choose 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8197" name="Object 16"/>
          <p:cNvGraphicFramePr>
            <a:graphicFrameLocks noChangeAspect="1"/>
          </p:cNvGraphicFramePr>
          <p:nvPr/>
        </p:nvGraphicFramePr>
        <p:xfrm>
          <a:off x="2251075" y="4177030"/>
          <a:ext cx="4051300" cy="1052513"/>
        </p:xfrm>
        <a:graphic>
          <a:graphicData uri="http://schemas.openxmlformats.org/presentationml/2006/ole">
            <p:oleObj spid="_x0000_s8197" name="Equation" r:id="rId5" imgW="1968480" imgH="507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5763" y="131763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FSS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Analysis (cont.)</a:t>
            </a:r>
          </a:p>
        </p:txBody>
      </p:sp>
      <p:sp>
        <p:nvSpPr>
          <p:cNvPr id="819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195" name="Object 10"/>
          <p:cNvGraphicFramePr>
            <a:graphicFrameLocks noChangeAspect="1"/>
          </p:cNvGraphicFramePr>
          <p:nvPr/>
        </p:nvGraphicFramePr>
        <p:xfrm>
          <a:off x="311150" y="4506913"/>
          <a:ext cx="8434388" cy="811212"/>
        </p:xfrm>
        <a:graphic>
          <a:graphicData uri="http://schemas.openxmlformats.org/presentationml/2006/ole">
            <p:oleObj spid="_x0000_s60419" name="Equation" r:id="rId4" imgW="4609800" imgH="444240" progId="Equation.DSMT4">
              <p:embed/>
            </p:oleObj>
          </a:graphicData>
        </a:graphic>
      </p:graphicFrame>
      <p:sp>
        <p:nvSpPr>
          <p:cNvPr id="8204" name="Rectangle 34"/>
          <p:cNvSpPr>
            <a:spLocks noChangeArrowheads="1"/>
          </p:cNvSpPr>
          <p:nvPr/>
        </p:nvSpPr>
        <p:spPr bwMode="auto">
          <a:xfrm>
            <a:off x="426085" y="1519873"/>
            <a:ext cx="5278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 field </a:t>
            </a:r>
            <a:r>
              <a:rPr lang="en-US" i="1" dirty="0">
                <a:solidFill>
                  <a:srgbClr val="0000FF"/>
                </a:solidFill>
              </a:rPr>
              <a:t>radiated by the patch currents </a:t>
            </a:r>
            <a:r>
              <a:rPr lang="en-US" dirty="0">
                <a:solidFill>
                  <a:srgbClr val="0000FF"/>
                </a:solidFill>
              </a:rPr>
              <a:t>for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&gt; 0</a:t>
            </a:r>
            <a:r>
              <a:rPr lang="en-US" dirty="0">
                <a:solidFill>
                  <a:srgbClr val="0000FF"/>
                </a:solidFill>
              </a:rPr>
              <a:t> is 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3613150" y="5962650"/>
          <a:ext cx="2579688" cy="555625"/>
        </p:xfrm>
        <a:graphic>
          <a:graphicData uri="http://schemas.openxmlformats.org/presentationml/2006/ole">
            <p:oleObj spid="_x0000_s60420" name="Equation" r:id="rId5" imgW="1409400" imgH="304560" progId="Equation.DSMT4">
              <p:embed/>
            </p:oleObj>
          </a:graphicData>
        </a:graphic>
      </p:graphicFrame>
      <p:sp>
        <p:nvSpPr>
          <p:cNvPr id="8205" name="Rectangle 34"/>
          <p:cNvSpPr>
            <a:spLocks noChangeArrowheads="1"/>
          </p:cNvSpPr>
          <p:nvPr/>
        </p:nvSpPr>
        <p:spPr bwMode="auto">
          <a:xfrm>
            <a:off x="2625725" y="6043548"/>
            <a:ext cx="80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16CFC954-174D-42A3-8278-50A5FC785888}" type="slidenum">
              <a:rPr lang="en-US" smtClean="0"/>
              <a:pPr algn="r">
                <a:defRPr/>
              </a:pPr>
              <a:t>11</a:t>
            </a:fld>
            <a:endParaRPr lang="en-US" dirty="0"/>
          </a:p>
        </p:txBody>
      </p:sp>
      <p:graphicFrame>
        <p:nvGraphicFramePr>
          <p:cNvPr id="60421" name="Object 10"/>
          <p:cNvGraphicFramePr>
            <a:graphicFrameLocks noChangeAspect="1"/>
          </p:cNvGraphicFramePr>
          <p:nvPr/>
        </p:nvGraphicFramePr>
        <p:xfrm>
          <a:off x="586423" y="2118293"/>
          <a:ext cx="7783512" cy="904875"/>
        </p:xfrm>
        <a:graphic>
          <a:graphicData uri="http://schemas.openxmlformats.org/presentationml/2006/ole">
            <p:oleObj spid="_x0000_s60421" name="Equation" r:id="rId6" imgW="4254480" imgH="495000" progId="Equation.DSMT4">
              <p:embed/>
            </p:oleObj>
          </a:graphicData>
        </a:graphic>
      </p:graphicFrame>
      <p:sp>
        <p:nvSpPr>
          <p:cNvPr id="15" name="Down Arrow 14"/>
          <p:cNvSpPr/>
          <p:nvPr/>
        </p:nvSpPr>
        <p:spPr>
          <a:xfrm>
            <a:off x="4003040" y="3332480"/>
            <a:ext cx="457200" cy="629920"/>
          </a:xfrm>
          <a:prstGeom prst="downArrow">
            <a:avLst/>
          </a:prstGeom>
          <a:solidFill>
            <a:srgbClr val="00FF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335520" y="2895600"/>
            <a:ext cx="11705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Single patch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7416800" y="5384800"/>
            <a:ext cx="1508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Periodic patches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1793174" y="914400"/>
            <a:ext cx="5049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We now calculate the FSS reflection coefficient.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7363" y="121603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FSS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Analysis (cont.)</a:t>
            </a:r>
          </a:p>
        </p:txBody>
      </p:sp>
      <p:sp>
        <p:nvSpPr>
          <p:cNvPr id="922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7" name="Rectangle 34"/>
          <p:cNvSpPr>
            <a:spLocks noChangeArrowheads="1"/>
          </p:cNvSpPr>
          <p:nvPr/>
        </p:nvSpPr>
        <p:spPr bwMode="auto">
          <a:xfrm>
            <a:off x="390525" y="1192213"/>
            <a:ext cx="8378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 field of the </a:t>
            </a:r>
            <a:r>
              <a:rPr lang="en-US" dirty="0" err="1">
                <a:solidFill>
                  <a:srgbClr val="0000FF"/>
                </a:solidFill>
              </a:rPr>
              <a:t>specular</a:t>
            </a:r>
            <a:r>
              <a:rPr lang="en-US" dirty="0">
                <a:solidFill>
                  <a:srgbClr val="0000FF"/>
                </a:solidFill>
              </a:rPr>
              <a:t>-reflected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(0,0</a:t>
            </a:r>
            <a:r>
              <a:rPr lang="en-US" dirty="0">
                <a:solidFill>
                  <a:srgbClr val="0000FF"/>
                </a:solidFill>
              </a:rPr>
              <a:t>) wave </a:t>
            </a:r>
            <a:r>
              <a:rPr lang="en-US" i="1" dirty="0">
                <a:solidFill>
                  <a:srgbClr val="FF0000"/>
                </a:solidFill>
              </a:rPr>
              <a:t>radiated by the patches</a:t>
            </a:r>
            <a:r>
              <a:rPr lang="en-US" i="1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for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&gt; 0</a:t>
            </a:r>
            <a:r>
              <a:rPr lang="en-US" dirty="0">
                <a:solidFill>
                  <a:srgbClr val="0000FF"/>
                </a:solidFill>
              </a:rPr>
              <a:t> is </a:t>
            </a:r>
          </a:p>
        </p:txBody>
      </p:sp>
      <p:graphicFrame>
        <p:nvGraphicFramePr>
          <p:cNvPr id="9218" name="Object 10"/>
          <p:cNvGraphicFramePr>
            <a:graphicFrameLocks noChangeAspect="1"/>
          </p:cNvGraphicFramePr>
          <p:nvPr/>
        </p:nvGraphicFramePr>
        <p:xfrm>
          <a:off x="538163" y="1631950"/>
          <a:ext cx="8086725" cy="719138"/>
        </p:xfrm>
        <a:graphic>
          <a:graphicData uri="http://schemas.openxmlformats.org/presentationml/2006/ole">
            <p:oleObj spid="_x0000_s9218" name="Equation" r:id="rId4" imgW="4419360" imgH="393480" progId="Equation.DSMT4">
              <p:embed/>
            </p:oleObj>
          </a:graphicData>
        </a:graphic>
      </p:graphicFrame>
      <p:sp>
        <p:nvSpPr>
          <p:cNvPr id="9228" name="Rectangle 34"/>
          <p:cNvSpPr>
            <a:spLocks noChangeArrowheads="1"/>
          </p:cNvSpPr>
          <p:nvPr/>
        </p:nvSpPr>
        <p:spPr bwMode="auto">
          <a:xfrm>
            <a:off x="987425" y="2774633"/>
            <a:ext cx="36856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 </a:t>
            </a:r>
            <a:r>
              <a:rPr lang="en-US" i="1" dirty="0">
                <a:solidFill>
                  <a:srgbClr val="FF0000"/>
                </a:solidFill>
              </a:rPr>
              <a:t>total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specular</a:t>
            </a:r>
            <a:r>
              <a:rPr lang="en-US" dirty="0" smtClean="0">
                <a:solidFill>
                  <a:srgbClr val="0000FF"/>
                </a:solidFill>
              </a:rPr>
              <a:t> reflected </a:t>
            </a:r>
            <a:r>
              <a:rPr lang="en-US" dirty="0">
                <a:solidFill>
                  <a:srgbClr val="0000FF"/>
                </a:solidFill>
              </a:rPr>
              <a:t>field is</a:t>
            </a: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441325" y="3167063"/>
          <a:ext cx="7926388" cy="1300162"/>
        </p:xfrm>
        <a:graphic>
          <a:graphicData uri="http://schemas.openxmlformats.org/presentationml/2006/ole">
            <p:oleObj spid="_x0000_s9219" name="Equation" r:id="rId5" imgW="4330440" imgH="711000" progId="Equation.DSMT4">
              <p:embed/>
            </p:oleObj>
          </a:graphicData>
        </a:graphic>
      </p:graphicFrame>
      <p:sp>
        <p:nvSpPr>
          <p:cNvPr id="9229" name="Rectangle 34"/>
          <p:cNvSpPr>
            <a:spLocks noChangeArrowheads="1"/>
          </p:cNvSpPr>
          <p:nvPr/>
        </p:nvSpPr>
        <p:spPr bwMode="auto">
          <a:xfrm>
            <a:off x="1012825" y="4730433"/>
            <a:ext cx="8130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where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1510665" y="5401945"/>
          <a:ext cx="6134100" cy="349250"/>
        </p:xfrm>
        <a:graphic>
          <a:graphicData uri="http://schemas.openxmlformats.org/presentationml/2006/ole">
            <p:oleObj spid="_x0000_s9220" name="Equation" r:id="rId6" imgW="3352680" imgH="190440" progId="Equation.DSMT4">
              <p:embed/>
            </p:oleObj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16CFC954-174D-42A3-8278-50A5FC785888}" type="slidenum">
              <a:rPr lang="en-US" smtClean="0"/>
              <a:pPr algn="r"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043" y="141923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FSS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Analysis (cont.)</a:t>
            </a:r>
          </a:p>
        </p:txBody>
      </p:sp>
      <p:sp>
        <p:nvSpPr>
          <p:cNvPr id="922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9" name="Rectangle 34"/>
          <p:cNvSpPr>
            <a:spLocks noChangeArrowheads="1"/>
          </p:cNvSpPr>
          <p:nvPr/>
        </p:nvSpPr>
        <p:spPr bwMode="auto">
          <a:xfrm>
            <a:off x="992505" y="3002583"/>
            <a:ext cx="4400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 total </a:t>
            </a:r>
            <a:r>
              <a:rPr lang="en-US" dirty="0" err="1">
                <a:solidFill>
                  <a:srgbClr val="0000FF"/>
                </a:solidFill>
              </a:rPr>
              <a:t>FSS</a:t>
            </a:r>
            <a:r>
              <a:rPr lang="en-US" dirty="0">
                <a:solidFill>
                  <a:srgbClr val="0000FF"/>
                </a:solidFill>
              </a:rPr>
              <a:t> reflection coefficient is then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864870" y="3562970"/>
          <a:ext cx="7016750" cy="836613"/>
        </p:xfrm>
        <a:graphic>
          <a:graphicData uri="http://schemas.openxmlformats.org/presentationml/2006/ole">
            <p:oleObj spid="_x0000_s78852" name="Equation" r:id="rId4" imgW="3835080" imgH="457200" progId="Equation.DSMT4">
              <p:embed/>
            </p:oleObj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16CFC954-174D-42A3-8278-50A5FC785888}" type="slidenum">
              <a:rPr lang="en-US" smtClean="0"/>
              <a:pPr algn="r">
                <a:defRPr/>
              </a:pPr>
              <a:t>13</a:t>
            </a:fld>
            <a:endParaRPr lang="en-US" dirty="0"/>
          </a:p>
        </p:txBody>
      </p:sp>
      <p:graphicFrame>
        <p:nvGraphicFramePr>
          <p:cNvPr id="78853" name="Object 5"/>
          <p:cNvGraphicFramePr>
            <a:graphicFrameLocks noChangeAspect="1"/>
          </p:cNvGraphicFramePr>
          <p:nvPr/>
        </p:nvGraphicFramePr>
        <p:xfrm>
          <a:off x="608013" y="4834880"/>
          <a:ext cx="2450147" cy="860420"/>
        </p:xfrm>
        <a:graphic>
          <a:graphicData uri="http://schemas.openxmlformats.org/presentationml/2006/ole">
            <p:oleObj spid="_x0000_s78853" name="Equation" r:id="rId5" imgW="1384200" imgH="482400" progId="Equation.DSMT4">
              <p:embed/>
            </p:oleObj>
          </a:graphicData>
        </a:graphic>
      </p:graphicFrame>
      <p:sp>
        <p:nvSpPr>
          <p:cNvPr id="25" name="Rectangle 34"/>
          <p:cNvSpPr>
            <a:spLocks noChangeArrowheads="1"/>
          </p:cNvSpPr>
          <p:nvPr/>
        </p:nvSpPr>
        <p:spPr bwMode="auto">
          <a:xfrm>
            <a:off x="1017179" y="992223"/>
            <a:ext cx="70669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 total FSS reflection coefficient is </a:t>
            </a:r>
            <a:r>
              <a:rPr lang="en-US" dirty="0" smtClean="0">
                <a:solidFill>
                  <a:srgbClr val="0000FF"/>
                </a:solidFill>
              </a:rPr>
              <a:t>defined from the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(0,0) </a:t>
            </a:r>
            <a:r>
              <a:rPr lang="en-US" dirty="0" smtClean="0">
                <a:solidFill>
                  <a:srgbClr val="0000FF"/>
                </a:solidFill>
              </a:rPr>
              <a:t>fields as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26" name="Object 4"/>
          <p:cNvGraphicFramePr>
            <a:graphicFrameLocks noChangeAspect="1"/>
          </p:cNvGraphicFramePr>
          <p:nvPr/>
        </p:nvGraphicFramePr>
        <p:xfrm>
          <a:off x="2415239" y="1633650"/>
          <a:ext cx="2439987" cy="858838"/>
        </p:xfrm>
        <a:graphic>
          <a:graphicData uri="http://schemas.openxmlformats.org/presentationml/2006/ole">
            <p:oleObj spid="_x0000_s78864" name="Equation" r:id="rId6" imgW="1333440" imgH="469800" progId="Equation.DSMT4">
              <p:embed/>
            </p:oleObj>
          </a:graphicData>
        </a:graphic>
      </p:graphicFrame>
      <p:graphicFrame>
        <p:nvGraphicFramePr>
          <p:cNvPr id="78865" name="Object 16"/>
          <p:cNvGraphicFramePr>
            <a:graphicFrameLocks noChangeAspect="1"/>
          </p:cNvGraphicFramePr>
          <p:nvPr/>
        </p:nvGraphicFramePr>
        <p:xfrm>
          <a:off x="3393440" y="4866329"/>
          <a:ext cx="5516880" cy="861039"/>
        </p:xfrm>
        <a:graphic>
          <a:graphicData uri="http://schemas.openxmlformats.org/presentationml/2006/ole">
            <p:oleObj spid="_x0000_s78865" name="Equation" r:id="rId7" imgW="3276360" imgH="507960" progId="Equation.DSMT4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296394" y="1757549"/>
            <a:ext cx="3396343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FF"/>
                </a:solidFill>
              </a:rPr>
              <a:t>Note: The total reflected wave will not in general be perfectly </a:t>
            </a:r>
            <a:r>
              <a:rPr lang="en-US" sz="1400" dirty="0" err="1" smtClean="0">
                <a:solidFill>
                  <a:srgbClr val="0000FF"/>
                </a:solidFill>
              </a:rPr>
              <a:t>TM</a:t>
            </a:r>
            <a:r>
              <a:rPr lang="en-US" sz="1400" i="1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400" dirty="0" smtClean="0">
                <a:solidFill>
                  <a:srgbClr val="0000FF"/>
                </a:solidFill>
              </a:rPr>
              <a:t> or </a:t>
            </a:r>
            <a:r>
              <a:rPr lang="en-US" sz="1400" dirty="0" err="1" smtClean="0">
                <a:solidFill>
                  <a:srgbClr val="0000FF"/>
                </a:solidFill>
              </a:rPr>
              <a:t>TE</a:t>
            </a:r>
            <a:r>
              <a:rPr lang="en-US" sz="1400" i="1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400" dirty="0" smtClean="0">
                <a:solidFill>
                  <a:srgbClr val="0000FF"/>
                </a:solidFill>
              </a:rPr>
              <a:t> (unless we are in the principal planes).</a:t>
            </a:r>
            <a:endParaRPr lang="en-US" sz="1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>
          <a:xfrm>
            <a:off x="2011680" y="5130800"/>
            <a:ext cx="5648960" cy="15341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043" y="131763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FSS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Analysis (cont.)</a:t>
            </a:r>
          </a:p>
        </p:txBody>
      </p:sp>
      <p:sp>
        <p:nvSpPr>
          <p:cNvPr id="922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9" name="Rectangle 34"/>
          <p:cNvSpPr>
            <a:spLocks noChangeArrowheads="1"/>
          </p:cNvSpPr>
          <p:nvPr/>
        </p:nvSpPr>
        <p:spPr bwMode="auto">
          <a:xfrm>
            <a:off x="982345" y="1148968"/>
            <a:ext cx="45534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For </a:t>
            </a:r>
            <a:r>
              <a:rPr lang="en-US" i="1" dirty="0" smtClean="0">
                <a:solidFill>
                  <a:srgbClr val="0000FF"/>
                </a:solidFill>
              </a:rPr>
              <a:t>the layer reflection coefficient </a:t>
            </a:r>
            <a:r>
              <a:rPr lang="en-US" dirty="0" smtClean="0">
                <a:solidFill>
                  <a:srgbClr val="0000FF"/>
                </a:solidFill>
              </a:rPr>
              <a:t>we have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16CFC954-174D-42A3-8278-50A5FC785888}" type="slidenum">
              <a:rPr lang="en-US" smtClean="0"/>
              <a:pPr algn="r">
                <a:defRPr/>
              </a:pPr>
              <a:t>14</a:t>
            </a:fld>
            <a:endParaRPr lang="en-US" dirty="0"/>
          </a:p>
        </p:txBody>
      </p:sp>
      <p:graphicFrame>
        <p:nvGraphicFramePr>
          <p:cNvPr id="78853" name="Object 5"/>
          <p:cNvGraphicFramePr>
            <a:graphicFrameLocks noChangeAspect="1"/>
          </p:cNvGraphicFramePr>
          <p:nvPr/>
        </p:nvGraphicFramePr>
        <p:xfrm>
          <a:off x="2264093" y="1629985"/>
          <a:ext cx="2450147" cy="860420"/>
        </p:xfrm>
        <a:graphic>
          <a:graphicData uri="http://schemas.openxmlformats.org/presentationml/2006/ole">
            <p:oleObj spid="_x0000_s79875" name="Equation" r:id="rId4" imgW="1384200" imgH="482400" progId="Equation.DSMT4">
              <p:embed/>
            </p:oleObj>
          </a:graphicData>
        </a:graphic>
      </p:graphicFrame>
      <p:graphicFrame>
        <p:nvGraphicFramePr>
          <p:cNvPr id="78854" name="Object 4"/>
          <p:cNvGraphicFramePr>
            <a:graphicFrameLocks noChangeAspect="1"/>
          </p:cNvGraphicFramePr>
          <p:nvPr/>
        </p:nvGraphicFramePr>
        <p:xfrm>
          <a:off x="481965" y="2723515"/>
          <a:ext cx="1463675" cy="790575"/>
        </p:xfrm>
        <a:graphic>
          <a:graphicData uri="http://schemas.openxmlformats.org/presentationml/2006/ole">
            <p:oleObj spid="_x0000_s79876" name="Equation" r:id="rId5" imgW="799920" imgH="431640" progId="Equation.DSMT4">
              <p:embed/>
            </p:oleObj>
          </a:graphicData>
        </a:graphic>
      </p:graphicFrame>
      <p:graphicFrame>
        <p:nvGraphicFramePr>
          <p:cNvPr id="78855" name="Object 4"/>
          <p:cNvGraphicFramePr>
            <a:graphicFrameLocks noChangeAspect="1"/>
          </p:cNvGraphicFramePr>
          <p:nvPr/>
        </p:nvGraphicFramePr>
        <p:xfrm>
          <a:off x="353695" y="3735705"/>
          <a:ext cx="3322638" cy="1022350"/>
        </p:xfrm>
        <a:graphic>
          <a:graphicData uri="http://schemas.openxmlformats.org/presentationml/2006/ole">
            <p:oleObj spid="_x0000_s79877" name="Equation" r:id="rId6" imgW="1815840" imgH="558720" progId="Equation.DSMT4">
              <p:embed/>
            </p:oleObj>
          </a:graphicData>
        </a:graphic>
      </p:graphicFrame>
      <p:graphicFrame>
        <p:nvGraphicFramePr>
          <p:cNvPr id="78856" name="Object 4"/>
          <p:cNvGraphicFramePr>
            <a:graphicFrameLocks noChangeAspect="1"/>
          </p:cNvGraphicFramePr>
          <p:nvPr/>
        </p:nvGraphicFramePr>
        <p:xfrm>
          <a:off x="658495" y="4982528"/>
          <a:ext cx="928688" cy="417512"/>
        </p:xfrm>
        <a:graphic>
          <a:graphicData uri="http://schemas.openxmlformats.org/presentationml/2006/ole">
            <p:oleObj spid="_x0000_s79878" name="Equation" r:id="rId7" imgW="507960" imgH="228600" progId="Equation.DSMT4">
              <p:embed/>
            </p:oleObj>
          </a:graphicData>
        </a:graphic>
      </p:graphicFrame>
      <p:graphicFrame>
        <p:nvGraphicFramePr>
          <p:cNvPr id="78857" name="Object 4"/>
          <p:cNvGraphicFramePr>
            <a:graphicFrameLocks noChangeAspect="1"/>
          </p:cNvGraphicFramePr>
          <p:nvPr/>
        </p:nvGraphicFramePr>
        <p:xfrm>
          <a:off x="2392998" y="5267640"/>
          <a:ext cx="974879" cy="626113"/>
        </p:xfrm>
        <a:graphic>
          <a:graphicData uri="http://schemas.openxmlformats.org/presentationml/2006/ole">
            <p:oleObj spid="_x0000_s79879" name="Equation" r:id="rId8" imgW="711000" imgH="457200" progId="Equation.DSMT4">
              <p:embed/>
            </p:oleObj>
          </a:graphicData>
        </a:graphic>
      </p:graphicFrame>
      <p:graphicFrame>
        <p:nvGraphicFramePr>
          <p:cNvPr id="78858" name="Object 4"/>
          <p:cNvGraphicFramePr>
            <a:graphicFrameLocks noChangeAspect="1"/>
          </p:cNvGraphicFramePr>
          <p:nvPr/>
        </p:nvGraphicFramePr>
        <p:xfrm>
          <a:off x="3633470" y="5278347"/>
          <a:ext cx="958215" cy="591593"/>
        </p:xfrm>
        <a:graphic>
          <a:graphicData uri="http://schemas.openxmlformats.org/presentationml/2006/ole">
            <p:oleObj spid="_x0000_s79880" name="Equation" r:id="rId9" imgW="698400" imgH="431640" progId="Equation.DSMT4">
              <p:embed/>
            </p:oleObj>
          </a:graphicData>
        </a:graphic>
      </p:graphicFrame>
      <p:graphicFrame>
        <p:nvGraphicFramePr>
          <p:cNvPr id="78859" name="Object 4"/>
          <p:cNvGraphicFramePr>
            <a:graphicFrameLocks noChangeAspect="1"/>
          </p:cNvGraphicFramePr>
          <p:nvPr/>
        </p:nvGraphicFramePr>
        <p:xfrm>
          <a:off x="5012691" y="5277165"/>
          <a:ext cx="1130812" cy="626113"/>
        </p:xfrm>
        <a:graphic>
          <a:graphicData uri="http://schemas.openxmlformats.org/presentationml/2006/ole">
            <p:oleObj spid="_x0000_s79881" name="Equation" r:id="rId10" imgW="825480" imgH="457200" progId="Equation.DSMT4">
              <p:embed/>
            </p:oleObj>
          </a:graphicData>
        </a:graphic>
      </p:graphicFrame>
      <p:graphicFrame>
        <p:nvGraphicFramePr>
          <p:cNvPr id="78860" name="Object 4"/>
          <p:cNvGraphicFramePr>
            <a:graphicFrameLocks noChangeAspect="1"/>
          </p:cNvGraphicFramePr>
          <p:nvPr/>
        </p:nvGraphicFramePr>
        <p:xfrm>
          <a:off x="6336665" y="5309144"/>
          <a:ext cx="958215" cy="591594"/>
        </p:xfrm>
        <a:graphic>
          <a:graphicData uri="http://schemas.openxmlformats.org/presentationml/2006/ole">
            <p:oleObj spid="_x0000_s79882" name="Equation" r:id="rId11" imgW="698400" imgH="431640" progId="Equation.DSMT4">
              <p:embed/>
            </p:oleObj>
          </a:graphicData>
        </a:graphic>
      </p:graphicFrame>
      <p:graphicFrame>
        <p:nvGraphicFramePr>
          <p:cNvPr id="78861" name="Object 4"/>
          <p:cNvGraphicFramePr>
            <a:graphicFrameLocks noChangeAspect="1"/>
          </p:cNvGraphicFramePr>
          <p:nvPr/>
        </p:nvGraphicFramePr>
        <p:xfrm>
          <a:off x="4337685" y="6029270"/>
          <a:ext cx="1777161" cy="416615"/>
        </p:xfrm>
        <a:graphic>
          <a:graphicData uri="http://schemas.openxmlformats.org/presentationml/2006/ole">
            <p:oleObj spid="_x0000_s79883" name="Equation" r:id="rId12" imgW="1295280" imgH="304560" progId="Equation.DSMT4">
              <p:embed/>
            </p:oleObj>
          </a:graphicData>
        </a:graphic>
      </p:graphicFrame>
      <p:graphicFrame>
        <p:nvGraphicFramePr>
          <p:cNvPr id="78862" name="Object 4"/>
          <p:cNvGraphicFramePr>
            <a:graphicFrameLocks noChangeAspect="1"/>
          </p:cNvGraphicFramePr>
          <p:nvPr/>
        </p:nvGraphicFramePr>
        <p:xfrm>
          <a:off x="2355850" y="6038795"/>
          <a:ext cx="1777161" cy="416615"/>
        </p:xfrm>
        <a:graphic>
          <a:graphicData uri="http://schemas.openxmlformats.org/presentationml/2006/ole">
            <p:oleObj spid="_x0000_s79884" name="Equation" r:id="rId13" imgW="1295280" imgH="304560" progId="Equation.DSMT4">
              <p:embed/>
            </p:oleObj>
          </a:graphicData>
        </a:graphic>
      </p:graphicFrame>
      <p:graphicFrame>
        <p:nvGraphicFramePr>
          <p:cNvPr id="78863" name="Object 4"/>
          <p:cNvGraphicFramePr>
            <a:graphicFrameLocks noChangeAspect="1"/>
          </p:cNvGraphicFramePr>
          <p:nvPr/>
        </p:nvGraphicFramePr>
        <p:xfrm>
          <a:off x="6449061" y="6056007"/>
          <a:ext cx="941550" cy="365431"/>
        </p:xfrm>
        <a:graphic>
          <a:graphicData uri="http://schemas.openxmlformats.org/presentationml/2006/ole">
            <p:oleObj spid="_x0000_s79885" name="Equation" r:id="rId14" imgW="685800" imgH="266400" progId="Equation.DSMT4">
              <p:embed/>
            </p:oleObj>
          </a:graphicData>
        </a:graphic>
      </p:graphicFrame>
      <p:grpSp>
        <p:nvGrpSpPr>
          <p:cNvPr id="73" name="Group 72"/>
          <p:cNvGrpSpPr/>
          <p:nvPr/>
        </p:nvGrpSpPr>
        <p:grpSpPr>
          <a:xfrm>
            <a:off x="5262880" y="1756093"/>
            <a:ext cx="3484880" cy="2789582"/>
            <a:chOff x="5262880" y="1756093"/>
            <a:chExt cx="3484880" cy="2789582"/>
          </a:xfrm>
        </p:grpSpPr>
        <p:sp>
          <p:nvSpPr>
            <p:cNvPr id="41" name="Line 16"/>
            <p:cNvSpPr>
              <a:spLocks noChangeShapeType="1"/>
            </p:cNvSpPr>
            <p:nvPr/>
          </p:nvSpPr>
          <p:spPr bwMode="auto">
            <a:xfrm>
              <a:off x="6222638" y="1840575"/>
              <a:ext cx="0" cy="27051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2" name="Line 17"/>
            <p:cNvSpPr>
              <a:spLocks noChangeShapeType="1"/>
            </p:cNvSpPr>
            <p:nvPr/>
          </p:nvSpPr>
          <p:spPr bwMode="auto">
            <a:xfrm>
              <a:off x="7886338" y="1840575"/>
              <a:ext cx="0" cy="27051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3" name="Oval 18"/>
            <p:cNvSpPr>
              <a:spLocks noChangeArrowheads="1"/>
            </p:cNvSpPr>
            <p:nvPr/>
          </p:nvSpPr>
          <p:spPr bwMode="auto">
            <a:xfrm>
              <a:off x="6159138" y="3275675"/>
              <a:ext cx="114300" cy="114300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Oval 19"/>
            <p:cNvSpPr>
              <a:spLocks noChangeArrowheads="1"/>
            </p:cNvSpPr>
            <p:nvPr/>
          </p:nvSpPr>
          <p:spPr bwMode="auto">
            <a:xfrm>
              <a:off x="7830462" y="3275675"/>
              <a:ext cx="114300" cy="114300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" name="Oval 21"/>
            <p:cNvSpPr>
              <a:spLocks noChangeArrowheads="1"/>
            </p:cNvSpPr>
            <p:nvPr/>
          </p:nvSpPr>
          <p:spPr bwMode="auto">
            <a:xfrm>
              <a:off x="7823890" y="2894675"/>
              <a:ext cx="114300" cy="114300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51" name="Object 2"/>
            <p:cNvGraphicFramePr>
              <a:graphicFrameLocks noChangeAspect="1"/>
            </p:cNvGraphicFramePr>
            <p:nvPr/>
          </p:nvGraphicFramePr>
          <p:xfrm>
            <a:off x="6792913" y="2027238"/>
            <a:ext cx="636587" cy="463550"/>
          </p:xfrm>
          <a:graphic>
            <a:graphicData uri="http://schemas.openxmlformats.org/presentationml/2006/ole">
              <p:oleObj spid="_x0000_s79893" name="Equation" r:id="rId15" imgW="330120" imgH="241200" progId="Equation.DSMT4">
                <p:embed/>
              </p:oleObj>
            </a:graphicData>
          </a:graphic>
        </p:graphicFrame>
        <p:graphicFrame>
          <p:nvGraphicFramePr>
            <p:cNvPr id="52" name="Object 3"/>
            <p:cNvGraphicFramePr>
              <a:graphicFrameLocks noChangeAspect="1"/>
            </p:cNvGraphicFramePr>
            <p:nvPr/>
          </p:nvGraphicFramePr>
          <p:xfrm>
            <a:off x="6770688" y="3860800"/>
            <a:ext cx="628650" cy="457200"/>
          </p:xfrm>
          <a:graphic>
            <a:graphicData uri="http://schemas.openxmlformats.org/presentationml/2006/ole">
              <p:oleObj spid="_x0000_s79894" name="Equation" r:id="rId16" imgW="330120" imgH="241200" progId="Equation.DSMT4">
                <p:embed/>
              </p:oleObj>
            </a:graphicData>
          </a:graphic>
        </p:graphicFrame>
        <p:sp>
          <p:nvSpPr>
            <p:cNvPr id="60" name="Oval 20"/>
            <p:cNvSpPr>
              <a:spLocks noChangeArrowheads="1"/>
            </p:cNvSpPr>
            <p:nvPr/>
          </p:nvSpPr>
          <p:spPr bwMode="auto">
            <a:xfrm>
              <a:off x="6149930" y="2897215"/>
              <a:ext cx="114300" cy="114300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79900" name="Object 3"/>
            <p:cNvGraphicFramePr>
              <a:graphicFrameLocks noChangeAspect="1"/>
            </p:cNvGraphicFramePr>
            <p:nvPr/>
          </p:nvGraphicFramePr>
          <p:xfrm>
            <a:off x="6822440" y="2956560"/>
            <a:ext cx="604838" cy="457200"/>
          </p:xfrm>
          <a:graphic>
            <a:graphicData uri="http://schemas.openxmlformats.org/presentationml/2006/ole">
              <p:oleObj spid="_x0000_s79900" name="Equation" r:id="rId17" imgW="317160" imgH="241200" progId="Equation.DSMT4">
                <p:embed/>
              </p:oleObj>
            </a:graphicData>
          </a:graphic>
        </p:graphicFrame>
        <p:graphicFrame>
          <p:nvGraphicFramePr>
            <p:cNvPr id="79901" name="Object 5"/>
            <p:cNvGraphicFramePr>
              <a:graphicFrameLocks noChangeAspect="1"/>
            </p:cNvGraphicFramePr>
            <p:nvPr/>
          </p:nvGraphicFramePr>
          <p:xfrm>
            <a:off x="8100060" y="1756093"/>
            <a:ext cx="247650" cy="271462"/>
          </p:xfrm>
          <a:graphic>
            <a:graphicData uri="http://schemas.openxmlformats.org/presentationml/2006/ole">
              <p:oleObj spid="_x0000_s79901" name="Equation" r:id="rId18" imgW="139680" imgH="152280" progId="Equation.DSMT4">
                <p:embed/>
              </p:oleObj>
            </a:graphicData>
          </a:graphic>
        </p:graphicFrame>
        <p:sp>
          <p:nvSpPr>
            <p:cNvPr id="63" name="Curved Up Arrow 62"/>
            <p:cNvSpPr/>
            <p:nvPr/>
          </p:nvSpPr>
          <p:spPr>
            <a:xfrm>
              <a:off x="8056880" y="2214880"/>
              <a:ext cx="436880" cy="640080"/>
            </a:xfrm>
            <a:prstGeom prst="curvedUpArrow">
              <a:avLst/>
            </a:prstGeom>
            <a:solidFill>
              <a:srgbClr val="00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65" name="Straight Connector 64"/>
            <p:cNvCxnSpPr/>
            <p:nvPr/>
          </p:nvCxnSpPr>
          <p:spPr>
            <a:xfrm>
              <a:off x="5303520" y="2956560"/>
              <a:ext cx="344424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5598160" y="2966720"/>
              <a:ext cx="0" cy="33528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9902" name="Object 3"/>
            <p:cNvGraphicFramePr>
              <a:graphicFrameLocks noChangeAspect="1"/>
            </p:cNvGraphicFramePr>
            <p:nvPr/>
          </p:nvGraphicFramePr>
          <p:xfrm>
            <a:off x="5287645" y="2963863"/>
            <a:ext cx="241300" cy="338137"/>
          </p:xfrm>
          <a:graphic>
            <a:graphicData uri="http://schemas.openxmlformats.org/presentationml/2006/ole">
              <p:oleObj spid="_x0000_s79902" name="Equation" r:id="rId19" imgW="126720" imgH="177480" progId="Equation.DSMT4">
                <p:embed/>
              </p:oleObj>
            </a:graphicData>
          </a:graphic>
        </p:graphicFrame>
        <p:cxnSp>
          <p:nvCxnSpPr>
            <p:cNvPr id="70" name="Straight Connector 69"/>
            <p:cNvCxnSpPr/>
            <p:nvPr/>
          </p:nvCxnSpPr>
          <p:spPr>
            <a:xfrm>
              <a:off x="5262880" y="3342640"/>
              <a:ext cx="93472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043" y="131763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FSS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Analysis (cont.)</a:t>
            </a:r>
          </a:p>
        </p:txBody>
      </p:sp>
      <p:sp>
        <p:nvSpPr>
          <p:cNvPr id="922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9" name="Rectangle 34"/>
          <p:cNvSpPr>
            <a:spLocks noChangeArrowheads="1"/>
          </p:cNvSpPr>
          <p:nvPr/>
        </p:nvSpPr>
        <p:spPr bwMode="auto">
          <a:xfrm>
            <a:off x="982345" y="1133793"/>
            <a:ext cx="15783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We also have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16CFC954-174D-42A3-8278-50A5FC785888}" type="slidenum">
              <a:rPr lang="en-US" smtClean="0"/>
              <a:pPr algn="r">
                <a:defRPr/>
              </a:pPr>
              <a:t>15</a:t>
            </a:fld>
            <a:endParaRPr lang="en-US" dirty="0"/>
          </a:p>
        </p:txBody>
      </p:sp>
      <p:graphicFrame>
        <p:nvGraphicFramePr>
          <p:cNvPr id="80914" name="Object 16"/>
          <p:cNvGraphicFramePr>
            <a:graphicFrameLocks noChangeAspect="1"/>
          </p:cNvGraphicFramePr>
          <p:nvPr/>
        </p:nvGraphicFramePr>
        <p:xfrm>
          <a:off x="1596073" y="1651318"/>
          <a:ext cx="1333500" cy="947737"/>
        </p:xfrm>
        <a:graphic>
          <a:graphicData uri="http://schemas.openxmlformats.org/presentationml/2006/ole">
            <p:oleObj spid="_x0000_s80914" name="Equation" r:id="rId4" imgW="647640" imgH="457200" progId="Equation.DSMT4">
              <p:embed/>
            </p:oleObj>
          </a:graphicData>
        </a:graphic>
      </p:graphicFrame>
      <p:graphicFrame>
        <p:nvGraphicFramePr>
          <p:cNvPr id="80915" name="Object 16"/>
          <p:cNvGraphicFramePr>
            <a:graphicFrameLocks noChangeAspect="1"/>
          </p:cNvGraphicFramePr>
          <p:nvPr/>
        </p:nvGraphicFramePr>
        <p:xfrm>
          <a:off x="1234758" y="2973388"/>
          <a:ext cx="5068887" cy="579437"/>
        </p:xfrm>
        <a:graphic>
          <a:graphicData uri="http://schemas.openxmlformats.org/presentationml/2006/ole">
            <p:oleObj spid="_x0000_s80915" name="Equation" r:id="rId5" imgW="2463480" imgH="279360" progId="Equation.DSMT4">
              <p:embed/>
            </p:oleObj>
          </a:graphicData>
        </a:graphic>
      </p:graphicFrame>
      <p:graphicFrame>
        <p:nvGraphicFramePr>
          <p:cNvPr id="80916" name="Object 4"/>
          <p:cNvGraphicFramePr>
            <a:graphicFrameLocks noChangeAspect="1"/>
          </p:cNvGraphicFramePr>
          <p:nvPr/>
        </p:nvGraphicFramePr>
        <p:xfrm>
          <a:off x="1183958" y="3906838"/>
          <a:ext cx="6192837" cy="989012"/>
        </p:xfrm>
        <a:graphic>
          <a:graphicData uri="http://schemas.openxmlformats.org/presentationml/2006/ole">
            <p:oleObj spid="_x0000_s80916" name="Equation" r:id="rId6" imgW="2933640" imgH="469800" progId="Equation.DSMT4">
              <p:embed/>
            </p:oleObj>
          </a:graphicData>
        </a:graphic>
      </p:graphicFrame>
      <p:graphicFrame>
        <p:nvGraphicFramePr>
          <p:cNvPr id="80917" name="Object 16"/>
          <p:cNvGraphicFramePr>
            <a:graphicFrameLocks noChangeAspect="1"/>
          </p:cNvGraphicFramePr>
          <p:nvPr/>
        </p:nvGraphicFramePr>
        <p:xfrm>
          <a:off x="1483995" y="5111115"/>
          <a:ext cx="5516563" cy="860425"/>
        </p:xfrm>
        <a:graphic>
          <a:graphicData uri="http://schemas.openxmlformats.org/presentationml/2006/ole">
            <p:oleObj spid="_x0000_s80917" name="Equation" r:id="rId7" imgW="3276360" imgH="507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043" y="131763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FSS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Equivalent Circuit</a:t>
            </a:r>
          </a:p>
        </p:txBody>
      </p:sp>
      <p:sp>
        <p:nvSpPr>
          <p:cNvPr id="922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9" name="Rectangle 34"/>
          <p:cNvSpPr>
            <a:spLocks noChangeArrowheads="1"/>
          </p:cNvSpPr>
          <p:nvPr/>
        </p:nvSpPr>
        <p:spPr bwMode="auto">
          <a:xfrm>
            <a:off x="2249170" y="1057593"/>
            <a:ext cx="47243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Approximate equivalent circuit of patch </a:t>
            </a:r>
            <a:r>
              <a:rPr lang="en-US" dirty="0" err="1" smtClean="0">
                <a:solidFill>
                  <a:srgbClr val="FF0000"/>
                </a:solidFill>
              </a:rPr>
              <a:t>FSS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16CFC954-174D-42A3-8278-50A5FC785888}" type="slidenum">
              <a:rPr lang="en-US" smtClean="0"/>
              <a:pPr algn="r">
                <a:defRPr/>
              </a:pPr>
              <a:t>16</a:t>
            </a:fld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1371600" y="1920240"/>
            <a:ext cx="1442720" cy="2174240"/>
            <a:chOff x="1493520" y="1899920"/>
            <a:chExt cx="1442720" cy="2174240"/>
          </a:xfrm>
        </p:grpSpPr>
        <p:grpSp>
          <p:nvGrpSpPr>
            <p:cNvPr id="19" name="Group 18"/>
            <p:cNvGrpSpPr/>
            <p:nvPr/>
          </p:nvGrpSpPr>
          <p:grpSpPr>
            <a:xfrm>
              <a:off x="1493520" y="1899920"/>
              <a:ext cx="1442720" cy="497840"/>
              <a:chOff x="1361440" y="1899920"/>
              <a:chExt cx="1442720" cy="497840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1361440" y="1899920"/>
                <a:ext cx="162560" cy="497840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681480" y="1899920"/>
                <a:ext cx="162560" cy="497840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2001520" y="1899920"/>
                <a:ext cx="162560" cy="497840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321560" y="1899920"/>
                <a:ext cx="162560" cy="497840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641600" y="1899920"/>
                <a:ext cx="162560" cy="497840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1493520" y="3576320"/>
              <a:ext cx="1442720" cy="497840"/>
              <a:chOff x="1361440" y="1899920"/>
              <a:chExt cx="1442720" cy="49784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1361440" y="1899920"/>
                <a:ext cx="162560" cy="497840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681480" y="1899920"/>
                <a:ext cx="162560" cy="497840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001520" y="1899920"/>
                <a:ext cx="162560" cy="497840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321560" y="1899920"/>
                <a:ext cx="162560" cy="497840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641600" y="1899920"/>
                <a:ext cx="162560" cy="497840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1493520" y="2738120"/>
              <a:ext cx="1442720" cy="497840"/>
              <a:chOff x="1361440" y="1899920"/>
              <a:chExt cx="1442720" cy="4978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361440" y="1899920"/>
                <a:ext cx="162560" cy="497840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1681480" y="1899920"/>
                <a:ext cx="162560" cy="497840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001520" y="1899920"/>
                <a:ext cx="162560" cy="497840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321560" y="1899920"/>
                <a:ext cx="162560" cy="497840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641600" y="1899920"/>
                <a:ext cx="162560" cy="497840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3" name="TextBox 32"/>
          <p:cNvSpPr txBox="1"/>
          <p:nvPr/>
        </p:nvSpPr>
        <p:spPr>
          <a:xfrm>
            <a:off x="3390900" y="1908175"/>
            <a:ext cx="522224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 periodic array of metal patches forms a “capacitive </a:t>
            </a:r>
            <a:r>
              <a:rPr lang="en-US" dirty="0" err="1" smtClean="0"/>
              <a:t>FSS</a:t>
            </a:r>
            <a:r>
              <a:rPr lang="en-US" dirty="0" smtClean="0"/>
              <a:t>”.</a:t>
            </a:r>
            <a:endParaRPr lang="en-US" dirty="0"/>
          </a:p>
        </p:txBody>
      </p:sp>
      <p:grpSp>
        <p:nvGrpSpPr>
          <p:cNvPr id="76" name="Group 75"/>
          <p:cNvGrpSpPr/>
          <p:nvPr/>
        </p:nvGrpSpPr>
        <p:grpSpPr>
          <a:xfrm>
            <a:off x="5491118" y="3170238"/>
            <a:ext cx="1785624" cy="2747672"/>
            <a:chOff x="5491118" y="3170238"/>
            <a:chExt cx="1785624" cy="2747672"/>
          </a:xfrm>
        </p:grpSpPr>
        <p:sp>
          <p:nvSpPr>
            <p:cNvPr id="35" name="Line 16"/>
            <p:cNvSpPr>
              <a:spLocks noChangeShapeType="1"/>
            </p:cNvSpPr>
            <p:nvPr/>
          </p:nvSpPr>
          <p:spPr bwMode="auto">
            <a:xfrm>
              <a:off x="5554618" y="3212810"/>
              <a:ext cx="0" cy="27051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Line 17"/>
            <p:cNvSpPr>
              <a:spLocks noChangeShapeType="1"/>
            </p:cNvSpPr>
            <p:nvPr/>
          </p:nvSpPr>
          <p:spPr bwMode="auto">
            <a:xfrm>
              <a:off x="7218318" y="3212810"/>
              <a:ext cx="0" cy="27051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Oval 18"/>
            <p:cNvSpPr>
              <a:spLocks noChangeArrowheads="1"/>
            </p:cNvSpPr>
            <p:nvPr/>
          </p:nvSpPr>
          <p:spPr bwMode="auto">
            <a:xfrm>
              <a:off x="5491118" y="4434550"/>
              <a:ext cx="114300" cy="114300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Oval 19"/>
            <p:cNvSpPr>
              <a:spLocks noChangeArrowheads="1"/>
            </p:cNvSpPr>
            <p:nvPr/>
          </p:nvSpPr>
          <p:spPr bwMode="auto">
            <a:xfrm>
              <a:off x="7162442" y="4433280"/>
              <a:ext cx="114300" cy="114300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40" name="Object 2"/>
            <p:cNvGraphicFramePr>
              <a:graphicFrameLocks noChangeAspect="1"/>
            </p:cNvGraphicFramePr>
            <p:nvPr/>
          </p:nvGraphicFramePr>
          <p:xfrm>
            <a:off x="6113463" y="3170238"/>
            <a:ext cx="563562" cy="463550"/>
          </p:xfrm>
          <a:graphic>
            <a:graphicData uri="http://schemas.openxmlformats.org/presentationml/2006/ole">
              <p:oleObj spid="_x0000_s81926" name="Equation" r:id="rId4" imgW="291960" imgH="241200" progId="Equation.DSMT4">
                <p:embed/>
              </p:oleObj>
            </a:graphicData>
          </a:graphic>
        </p:graphicFrame>
        <p:graphicFrame>
          <p:nvGraphicFramePr>
            <p:cNvPr id="41" name="Object 3"/>
            <p:cNvGraphicFramePr>
              <a:graphicFrameLocks noChangeAspect="1"/>
            </p:cNvGraphicFramePr>
            <p:nvPr/>
          </p:nvGraphicFramePr>
          <p:xfrm>
            <a:off x="6165850" y="5318125"/>
            <a:ext cx="557213" cy="457200"/>
          </p:xfrm>
          <a:graphic>
            <a:graphicData uri="http://schemas.openxmlformats.org/presentationml/2006/ole">
              <p:oleObj spid="_x0000_s81927" name="Equation" r:id="rId5" imgW="291960" imgH="241200" progId="Equation.DSMT4">
                <p:embed/>
              </p:oleObj>
            </a:graphicData>
          </a:graphic>
        </p:graphicFrame>
        <p:grpSp>
          <p:nvGrpSpPr>
            <p:cNvPr id="75" name="Group 74"/>
            <p:cNvGrpSpPr/>
            <p:nvPr/>
          </p:nvGrpSpPr>
          <p:grpSpPr>
            <a:xfrm>
              <a:off x="5836652" y="4338955"/>
              <a:ext cx="512648" cy="297138"/>
              <a:chOff x="5836652" y="4338955"/>
              <a:chExt cx="512648" cy="297138"/>
            </a:xfrm>
          </p:grpSpPr>
          <p:sp>
            <p:nvSpPr>
              <p:cNvPr id="51" name="Arc 8"/>
              <p:cNvSpPr>
                <a:spLocks/>
              </p:cNvSpPr>
              <p:nvPr/>
            </p:nvSpPr>
            <p:spPr bwMode="auto">
              <a:xfrm>
                <a:off x="6206000" y="4343246"/>
                <a:ext cx="143300" cy="278213"/>
              </a:xfrm>
              <a:custGeom>
                <a:avLst/>
                <a:gdLst>
                  <a:gd name="T0" fmla="*/ 0 w 43198"/>
                  <a:gd name="T1" fmla="*/ 1 h 36493"/>
                  <a:gd name="T2" fmla="*/ 0 w 43198"/>
                  <a:gd name="T3" fmla="*/ 0 h 36493"/>
                  <a:gd name="T4" fmla="*/ 0 w 43198"/>
                  <a:gd name="T5" fmla="*/ 1 h 36493"/>
                  <a:gd name="T6" fmla="*/ 0 60000 65536"/>
                  <a:gd name="T7" fmla="*/ 0 60000 65536"/>
                  <a:gd name="T8" fmla="*/ 0 60000 65536"/>
                  <a:gd name="T9" fmla="*/ 0 w 43198"/>
                  <a:gd name="T10" fmla="*/ 0 h 36493"/>
                  <a:gd name="T11" fmla="*/ 43198 w 43198"/>
                  <a:gd name="T12" fmla="*/ 36493 h 36493"/>
                  <a:gd name="connsiteX0" fmla="*/ 43199 w 43199"/>
                  <a:gd name="connsiteY0" fmla="*/ 15171 h 36493"/>
                  <a:gd name="connsiteX1" fmla="*/ 21601 w 43199"/>
                  <a:gd name="connsiteY1" fmla="*/ 36493 h 36493"/>
                  <a:gd name="connsiteX2" fmla="*/ 1 w 43199"/>
                  <a:gd name="connsiteY2" fmla="*/ 14893 h 36493"/>
                  <a:gd name="connsiteX3" fmla="*/ 5956 w 43199"/>
                  <a:gd name="connsiteY3" fmla="*/ 0 h 36493"/>
                  <a:gd name="connsiteX0" fmla="*/ 21601 w 43199"/>
                  <a:gd name="connsiteY0" fmla="*/ 14893 h 36493"/>
                  <a:gd name="connsiteX1" fmla="*/ 21601 w 43199"/>
                  <a:gd name="connsiteY1" fmla="*/ 36493 h 36493"/>
                  <a:gd name="connsiteX2" fmla="*/ 1 w 43199"/>
                  <a:gd name="connsiteY2" fmla="*/ 14893 h 36493"/>
                  <a:gd name="connsiteX3" fmla="*/ 5956 w 43199"/>
                  <a:gd name="connsiteY3" fmla="*/ 0 h 36493"/>
                  <a:gd name="connsiteX4" fmla="*/ 21601 w 43199"/>
                  <a:gd name="connsiteY4" fmla="*/ 14893 h 36493"/>
                  <a:gd name="connsiteX0" fmla="*/ 43199 w 43199"/>
                  <a:gd name="connsiteY0" fmla="*/ 15171 h 36493"/>
                  <a:gd name="connsiteX1" fmla="*/ 21601 w 43199"/>
                  <a:gd name="connsiteY1" fmla="*/ 36493 h 36493"/>
                  <a:gd name="connsiteX2" fmla="*/ 1 w 43199"/>
                  <a:gd name="connsiteY2" fmla="*/ 14893 h 36493"/>
                  <a:gd name="connsiteX3" fmla="*/ 5956 w 43199"/>
                  <a:gd name="connsiteY3" fmla="*/ 0 h 36493"/>
                  <a:gd name="connsiteX0" fmla="*/ 21601 w 43199"/>
                  <a:gd name="connsiteY0" fmla="*/ 14893 h 36493"/>
                  <a:gd name="connsiteX1" fmla="*/ 21601 w 43199"/>
                  <a:gd name="connsiteY1" fmla="*/ 36493 h 36493"/>
                  <a:gd name="connsiteX2" fmla="*/ 1 w 43199"/>
                  <a:gd name="connsiteY2" fmla="*/ 14893 h 36493"/>
                  <a:gd name="connsiteX3" fmla="*/ 5956 w 43199"/>
                  <a:gd name="connsiteY3" fmla="*/ 0 h 36493"/>
                  <a:gd name="connsiteX4" fmla="*/ 21601 w 43199"/>
                  <a:gd name="connsiteY4" fmla="*/ 14893 h 36493"/>
                  <a:gd name="connsiteX0" fmla="*/ 39578 w 39578"/>
                  <a:gd name="connsiteY0" fmla="*/ 21911 h 36493"/>
                  <a:gd name="connsiteX1" fmla="*/ 21601 w 39578"/>
                  <a:gd name="connsiteY1" fmla="*/ 36493 h 36493"/>
                  <a:gd name="connsiteX2" fmla="*/ 1 w 39578"/>
                  <a:gd name="connsiteY2" fmla="*/ 14893 h 36493"/>
                  <a:gd name="connsiteX3" fmla="*/ 5956 w 39578"/>
                  <a:gd name="connsiteY3" fmla="*/ 0 h 36493"/>
                  <a:gd name="connsiteX0" fmla="*/ 21601 w 39578"/>
                  <a:gd name="connsiteY0" fmla="*/ 14893 h 36493"/>
                  <a:gd name="connsiteX1" fmla="*/ 21601 w 39578"/>
                  <a:gd name="connsiteY1" fmla="*/ 36493 h 36493"/>
                  <a:gd name="connsiteX2" fmla="*/ 1 w 39578"/>
                  <a:gd name="connsiteY2" fmla="*/ 14893 h 36493"/>
                  <a:gd name="connsiteX3" fmla="*/ 5956 w 39578"/>
                  <a:gd name="connsiteY3" fmla="*/ 0 h 36493"/>
                  <a:gd name="connsiteX4" fmla="*/ 21601 w 39578"/>
                  <a:gd name="connsiteY4" fmla="*/ 14893 h 36493"/>
                  <a:gd name="connsiteX0" fmla="*/ 39578 w 45391"/>
                  <a:gd name="connsiteY0" fmla="*/ 21911 h 37859"/>
                  <a:gd name="connsiteX1" fmla="*/ 42395 w 45391"/>
                  <a:gd name="connsiteY1" fmla="*/ 20500 h 37859"/>
                  <a:gd name="connsiteX2" fmla="*/ 21601 w 45391"/>
                  <a:gd name="connsiteY2" fmla="*/ 36493 h 37859"/>
                  <a:gd name="connsiteX3" fmla="*/ 1 w 45391"/>
                  <a:gd name="connsiteY3" fmla="*/ 14893 h 37859"/>
                  <a:gd name="connsiteX4" fmla="*/ 5956 w 45391"/>
                  <a:gd name="connsiteY4" fmla="*/ 0 h 37859"/>
                  <a:gd name="connsiteX0" fmla="*/ 21601 w 45391"/>
                  <a:gd name="connsiteY0" fmla="*/ 14893 h 37859"/>
                  <a:gd name="connsiteX1" fmla="*/ 21601 w 45391"/>
                  <a:gd name="connsiteY1" fmla="*/ 36493 h 37859"/>
                  <a:gd name="connsiteX2" fmla="*/ 1 w 45391"/>
                  <a:gd name="connsiteY2" fmla="*/ 14893 h 37859"/>
                  <a:gd name="connsiteX3" fmla="*/ 5956 w 45391"/>
                  <a:gd name="connsiteY3" fmla="*/ 0 h 37859"/>
                  <a:gd name="connsiteX4" fmla="*/ 21601 w 45391"/>
                  <a:gd name="connsiteY4" fmla="*/ 14893 h 37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391" h="37859" fill="none" extrusionOk="0">
                    <a:moveTo>
                      <a:pt x="39578" y="21911"/>
                    </a:moveTo>
                    <a:cubicBezTo>
                      <a:pt x="39645" y="22108"/>
                      <a:pt x="45391" y="18070"/>
                      <a:pt x="42395" y="20500"/>
                    </a:cubicBezTo>
                    <a:cubicBezTo>
                      <a:pt x="39399" y="22930"/>
                      <a:pt x="28264" y="37859"/>
                      <a:pt x="21601" y="36493"/>
                    </a:cubicBezTo>
                    <a:cubicBezTo>
                      <a:pt x="9671" y="36493"/>
                      <a:pt x="1" y="26822"/>
                      <a:pt x="1" y="14893"/>
                    </a:cubicBezTo>
                    <a:cubicBezTo>
                      <a:pt x="0" y="9348"/>
                      <a:pt x="2133" y="4016"/>
                      <a:pt x="5956" y="0"/>
                    </a:cubicBezTo>
                  </a:path>
                  <a:path w="45391" h="37859" stroke="0" extrusionOk="0">
                    <a:moveTo>
                      <a:pt x="21601" y="14893"/>
                    </a:moveTo>
                    <a:lnTo>
                      <a:pt x="21601" y="36493"/>
                    </a:lnTo>
                    <a:cubicBezTo>
                      <a:pt x="9671" y="36493"/>
                      <a:pt x="1" y="26822"/>
                      <a:pt x="1" y="14893"/>
                    </a:cubicBezTo>
                    <a:cubicBezTo>
                      <a:pt x="0" y="9348"/>
                      <a:pt x="2133" y="4016"/>
                      <a:pt x="5956" y="0"/>
                    </a:cubicBezTo>
                    <a:lnTo>
                      <a:pt x="21601" y="1489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Arc 10"/>
              <p:cNvSpPr>
                <a:spLocks/>
              </p:cNvSpPr>
              <p:nvPr/>
            </p:nvSpPr>
            <p:spPr bwMode="auto">
              <a:xfrm>
                <a:off x="6113950" y="4338955"/>
                <a:ext cx="137512" cy="286411"/>
              </a:xfrm>
              <a:custGeom>
                <a:avLst/>
                <a:gdLst>
                  <a:gd name="T0" fmla="*/ 0 w 43200"/>
                  <a:gd name="T1" fmla="*/ 0 h 39465"/>
                  <a:gd name="T2" fmla="*/ 0 w 43200"/>
                  <a:gd name="T3" fmla="*/ 0 h 39465"/>
                  <a:gd name="T4" fmla="*/ 0 w 43200"/>
                  <a:gd name="T5" fmla="*/ 1 h 3946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39465"/>
                  <a:gd name="T11" fmla="*/ 43200 w 43200"/>
                  <a:gd name="T12" fmla="*/ 39465 h 394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39465" fill="none" extrusionOk="0">
                    <a:moveTo>
                      <a:pt x="33740" y="0"/>
                    </a:moveTo>
                    <a:cubicBezTo>
                      <a:pt x="39657" y="4021"/>
                      <a:pt x="43200" y="10711"/>
                      <a:pt x="43200" y="17865"/>
                    </a:cubicBezTo>
                    <a:cubicBezTo>
                      <a:pt x="43200" y="29794"/>
                      <a:pt x="33529" y="39465"/>
                      <a:pt x="21600" y="39465"/>
                    </a:cubicBezTo>
                    <a:cubicBezTo>
                      <a:pt x="9670" y="39465"/>
                      <a:pt x="0" y="29794"/>
                      <a:pt x="0" y="17865"/>
                    </a:cubicBezTo>
                    <a:cubicBezTo>
                      <a:pt x="-1" y="11513"/>
                      <a:pt x="2795" y="5483"/>
                      <a:pt x="7643" y="1378"/>
                    </a:cubicBezTo>
                  </a:path>
                  <a:path w="43200" h="39465" stroke="0" extrusionOk="0">
                    <a:moveTo>
                      <a:pt x="33740" y="0"/>
                    </a:moveTo>
                    <a:cubicBezTo>
                      <a:pt x="39657" y="4021"/>
                      <a:pt x="43200" y="10711"/>
                      <a:pt x="43200" y="17865"/>
                    </a:cubicBezTo>
                    <a:cubicBezTo>
                      <a:pt x="43200" y="29794"/>
                      <a:pt x="33529" y="39465"/>
                      <a:pt x="21600" y="39465"/>
                    </a:cubicBezTo>
                    <a:cubicBezTo>
                      <a:pt x="9670" y="39465"/>
                      <a:pt x="0" y="29794"/>
                      <a:pt x="0" y="17865"/>
                    </a:cubicBezTo>
                    <a:cubicBezTo>
                      <a:pt x="-1" y="11513"/>
                      <a:pt x="2795" y="5483"/>
                      <a:pt x="7643" y="1378"/>
                    </a:cubicBezTo>
                    <a:lnTo>
                      <a:pt x="21600" y="17865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Arc 11"/>
              <p:cNvSpPr>
                <a:spLocks/>
              </p:cNvSpPr>
              <p:nvPr/>
            </p:nvSpPr>
            <p:spPr bwMode="auto">
              <a:xfrm>
                <a:off x="6026442" y="4350755"/>
                <a:ext cx="136376" cy="274611"/>
              </a:xfrm>
              <a:custGeom>
                <a:avLst/>
                <a:gdLst>
                  <a:gd name="T0" fmla="*/ 0 w 43200"/>
                  <a:gd name="T1" fmla="*/ 0 h 37507"/>
                  <a:gd name="T2" fmla="*/ 0 w 43200"/>
                  <a:gd name="T3" fmla="*/ 0 h 37507"/>
                  <a:gd name="T4" fmla="*/ 0 w 43200"/>
                  <a:gd name="T5" fmla="*/ 1 h 3750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37507"/>
                  <a:gd name="T11" fmla="*/ 43200 w 43200"/>
                  <a:gd name="T12" fmla="*/ 37507 h 3750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37507" fill="none" extrusionOk="0">
                    <a:moveTo>
                      <a:pt x="36212" y="-1"/>
                    </a:moveTo>
                    <a:cubicBezTo>
                      <a:pt x="40665" y="4090"/>
                      <a:pt x="43200" y="9860"/>
                      <a:pt x="43200" y="15907"/>
                    </a:cubicBezTo>
                    <a:cubicBezTo>
                      <a:pt x="43200" y="27836"/>
                      <a:pt x="33529" y="37507"/>
                      <a:pt x="21600" y="37507"/>
                    </a:cubicBezTo>
                    <a:cubicBezTo>
                      <a:pt x="9670" y="37507"/>
                      <a:pt x="0" y="27836"/>
                      <a:pt x="0" y="15907"/>
                    </a:cubicBezTo>
                    <a:cubicBezTo>
                      <a:pt x="-1" y="10106"/>
                      <a:pt x="2332" y="4550"/>
                      <a:pt x="6473" y="488"/>
                    </a:cubicBezTo>
                  </a:path>
                  <a:path w="43200" h="37507" stroke="0" extrusionOk="0">
                    <a:moveTo>
                      <a:pt x="36212" y="-1"/>
                    </a:moveTo>
                    <a:cubicBezTo>
                      <a:pt x="40665" y="4090"/>
                      <a:pt x="43200" y="9860"/>
                      <a:pt x="43200" y="15907"/>
                    </a:cubicBezTo>
                    <a:cubicBezTo>
                      <a:pt x="43200" y="27836"/>
                      <a:pt x="33529" y="37507"/>
                      <a:pt x="21600" y="37507"/>
                    </a:cubicBezTo>
                    <a:cubicBezTo>
                      <a:pt x="9670" y="37507"/>
                      <a:pt x="0" y="27836"/>
                      <a:pt x="0" y="15907"/>
                    </a:cubicBezTo>
                    <a:cubicBezTo>
                      <a:pt x="-1" y="10106"/>
                      <a:pt x="2332" y="4550"/>
                      <a:pt x="6473" y="488"/>
                    </a:cubicBezTo>
                    <a:lnTo>
                      <a:pt x="21600" y="15907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Arc 12"/>
              <p:cNvSpPr>
                <a:spLocks/>
              </p:cNvSpPr>
              <p:nvPr/>
            </p:nvSpPr>
            <p:spPr bwMode="auto">
              <a:xfrm>
                <a:off x="5929842" y="4353973"/>
                <a:ext cx="137512" cy="273539"/>
              </a:xfrm>
              <a:custGeom>
                <a:avLst/>
                <a:gdLst>
                  <a:gd name="T0" fmla="*/ 0 w 43200"/>
                  <a:gd name="T1" fmla="*/ 0 h 37395"/>
                  <a:gd name="T2" fmla="*/ 0 w 43200"/>
                  <a:gd name="T3" fmla="*/ 0 h 37395"/>
                  <a:gd name="T4" fmla="*/ 0 w 43200"/>
                  <a:gd name="T5" fmla="*/ 1 h 373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37395"/>
                  <a:gd name="T11" fmla="*/ 43200 w 43200"/>
                  <a:gd name="T12" fmla="*/ 37395 h 373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37395" fill="none" extrusionOk="0">
                    <a:moveTo>
                      <a:pt x="36720" y="369"/>
                    </a:moveTo>
                    <a:cubicBezTo>
                      <a:pt x="40864" y="4432"/>
                      <a:pt x="43200" y="9991"/>
                      <a:pt x="43200" y="15795"/>
                    </a:cubicBezTo>
                    <a:cubicBezTo>
                      <a:pt x="43200" y="27724"/>
                      <a:pt x="33529" y="37395"/>
                      <a:pt x="21600" y="37395"/>
                    </a:cubicBezTo>
                    <a:cubicBezTo>
                      <a:pt x="9670" y="37395"/>
                      <a:pt x="0" y="27724"/>
                      <a:pt x="0" y="15795"/>
                    </a:cubicBezTo>
                    <a:cubicBezTo>
                      <a:pt x="-1" y="9805"/>
                      <a:pt x="2486" y="4085"/>
                      <a:pt x="6866" y="0"/>
                    </a:cubicBezTo>
                  </a:path>
                  <a:path w="43200" h="37395" stroke="0" extrusionOk="0">
                    <a:moveTo>
                      <a:pt x="36720" y="369"/>
                    </a:moveTo>
                    <a:cubicBezTo>
                      <a:pt x="40864" y="4432"/>
                      <a:pt x="43200" y="9991"/>
                      <a:pt x="43200" y="15795"/>
                    </a:cubicBezTo>
                    <a:cubicBezTo>
                      <a:pt x="43200" y="27724"/>
                      <a:pt x="33529" y="37395"/>
                      <a:pt x="21600" y="37395"/>
                    </a:cubicBezTo>
                    <a:cubicBezTo>
                      <a:pt x="9670" y="37395"/>
                      <a:pt x="0" y="27724"/>
                      <a:pt x="0" y="15795"/>
                    </a:cubicBezTo>
                    <a:cubicBezTo>
                      <a:pt x="-1" y="9805"/>
                      <a:pt x="2486" y="4085"/>
                      <a:pt x="6866" y="0"/>
                    </a:cubicBezTo>
                    <a:lnTo>
                      <a:pt x="21600" y="15795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Arc 13"/>
              <p:cNvSpPr>
                <a:spLocks/>
              </p:cNvSpPr>
              <p:nvPr/>
            </p:nvSpPr>
            <p:spPr bwMode="auto">
              <a:xfrm>
                <a:off x="5836652" y="4357191"/>
                <a:ext cx="136376" cy="278902"/>
              </a:xfrm>
              <a:custGeom>
                <a:avLst/>
                <a:gdLst>
                  <a:gd name="T0" fmla="*/ 0 w 43198"/>
                  <a:gd name="T1" fmla="*/ 0 h 37968"/>
                  <a:gd name="T2" fmla="*/ 0 w 43198"/>
                  <a:gd name="T3" fmla="*/ 1 h 37968"/>
                  <a:gd name="T4" fmla="*/ 0 w 43198"/>
                  <a:gd name="T5" fmla="*/ 1 h 37968"/>
                  <a:gd name="T6" fmla="*/ 0 60000 65536"/>
                  <a:gd name="T7" fmla="*/ 0 60000 65536"/>
                  <a:gd name="T8" fmla="*/ 0 60000 65536"/>
                  <a:gd name="T9" fmla="*/ 0 w 43198"/>
                  <a:gd name="T10" fmla="*/ 0 h 37968"/>
                  <a:gd name="T11" fmla="*/ 43198 w 43198"/>
                  <a:gd name="T12" fmla="*/ 37968 h 379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98" h="37968" fill="none" extrusionOk="0">
                    <a:moveTo>
                      <a:pt x="35692" y="-1"/>
                    </a:moveTo>
                    <a:cubicBezTo>
                      <a:pt x="40457" y="4103"/>
                      <a:pt x="43198" y="10079"/>
                      <a:pt x="43198" y="16368"/>
                    </a:cubicBezTo>
                    <a:cubicBezTo>
                      <a:pt x="43198" y="28297"/>
                      <a:pt x="33527" y="37968"/>
                      <a:pt x="21598" y="37968"/>
                    </a:cubicBezTo>
                    <a:cubicBezTo>
                      <a:pt x="9794" y="37968"/>
                      <a:pt x="176" y="28492"/>
                      <a:pt x="0" y="16689"/>
                    </a:cubicBezTo>
                  </a:path>
                  <a:path w="43198" h="37968" stroke="0" extrusionOk="0">
                    <a:moveTo>
                      <a:pt x="35692" y="-1"/>
                    </a:moveTo>
                    <a:cubicBezTo>
                      <a:pt x="40457" y="4103"/>
                      <a:pt x="43198" y="10079"/>
                      <a:pt x="43198" y="16368"/>
                    </a:cubicBezTo>
                    <a:cubicBezTo>
                      <a:pt x="43198" y="28297"/>
                      <a:pt x="33527" y="37968"/>
                      <a:pt x="21598" y="37968"/>
                    </a:cubicBezTo>
                    <a:cubicBezTo>
                      <a:pt x="9794" y="37968"/>
                      <a:pt x="176" y="28492"/>
                      <a:pt x="0" y="16689"/>
                    </a:cubicBezTo>
                    <a:lnTo>
                      <a:pt x="21598" y="16368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6596380" y="4298315"/>
              <a:ext cx="121920" cy="386080"/>
              <a:chOff x="7833360" y="4643120"/>
              <a:chExt cx="121920" cy="386080"/>
            </a:xfrm>
          </p:grpSpPr>
          <p:cxnSp>
            <p:nvCxnSpPr>
              <p:cNvPr id="58" name="Straight Connector 57"/>
              <p:cNvCxnSpPr/>
              <p:nvPr/>
            </p:nvCxnSpPr>
            <p:spPr>
              <a:xfrm>
                <a:off x="7833360" y="4643120"/>
                <a:ext cx="0" cy="3860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7955280" y="4643120"/>
                <a:ext cx="0" cy="3860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Connector 65"/>
            <p:cNvCxnSpPr/>
            <p:nvPr/>
          </p:nvCxnSpPr>
          <p:spPr>
            <a:xfrm>
              <a:off x="5530850" y="4492625"/>
              <a:ext cx="304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6718300" y="4495165"/>
              <a:ext cx="4699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6343650" y="4492625"/>
              <a:ext cx="24765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81931" name="Object 2"/>
            <p:cNvGraphicFramePr>
              <a:graphicFrameLocks noChangeAspect="1"/>
            </p:cNvGraphicFramePr>
            <p:nvPr/>
          </p:nvGraphicFramePr>
          <p:xfrm>
            <a:off x="5964238" y="3911600"/>
            <a:ext cx="269875" cy="293688"/>
          </p:xfrm>
          <a:graphic>
            <a:graphicData uri="http://schemas.openxmlformats.org/presentationml/2006/ole">
              <p:oleObj spid="_x0000_s81931" name="Equation" r:id="rId6" imgW="139680" imgH="152280" progId="Equation.DSMT4">
                <p:embed/>
              </p:oleObj>
            </a:graphicData>
          </a:graphic>
        </p:graphicFrame>
        <p:graphicFrame>
          <p:nvGraphicFramePr>
            <p:cNvPr id="81932" name="Object 2"/>
            <p:cNvGraphicFramePr>
              <a:graphicFrameLocks noChangeAspect="1"/>
            </p:cNvGraphicFramePr>
            <p:nvPr/>
          </p:nvGraphicFramePr>
          <p:xfrm>
            <a:off x="6543675" y="3878263"/>
            <a:ext cx="293688" cy="342900"/>
          </p:xfrm>
          <a:graphic>
            <a:graphicData uri="http://schemas.openxmlformats.org/presentationml/2006/ole">
              <p:oleObj spid="_x0000_s81932" name="Equation" r:id="rId7" imgW="152280" imgH="177480" progId="Equation.DSMT4">
                <p:embed/>
              </p:oleObj>
            </a:graphicData>
          </a:graphic>
        </p:graphicFrame>
      </p:grpSp>
      <p:sp>
        <p:nvSpPr>
          <p:cNvPr id="73" name="TextBox 72"/>
          <p:cNvSpPr txBox="1"/>
          <p:nvPr/>
        </p:nvSpPr>
        <p:spPr>
          <a:xfrm>
            <a:off x="371475" y="4781550"/>
            <a:ext cx="421005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periodic patch array is modeled as a shunt susceptance in the TEN, consisting of an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/>
              <a:t> and a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342900" y="6086475"/>
            <a:ext cx="4476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Note: There could also be a layer present.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043" y="131763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FSS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Equivalent Circuit</a:t>
            </a:r>
          </a:p>
        </p:txBody>
      </p:sp>
      <p:sp>
        <p:nvSpPr>
          <p:cNvPr id="922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9" name="Rectangle 34"/>
          <p:cNvSpPr>
            <a:spLocks noChangeArrowheads="1"/>
          </p:cNvSpPr>
          <p:nvPr/>
        </p:nvSpPr>
        <p:spPr bwMode="auto">
          <a:xfrm>
            <a:off x="2372995" y="886143"/>
            <a:ext cx="45191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Approximate equivalent circuit of slot </a:t>
            </a:r>
            <a:r>
              <a:rPr lang="en-US" dirty="0" err="1" smtClean="0">
                <a:solidFill>
                  <a:srgbClr val="FF0000"/>
                </a:solidFill>
              </a:rPr>
              <a:t>FSS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16CFC954-174D-42A3-8278-50A5FC785888}" type="slidenum">
              <a:rPr lang="en-US" smtClean="0"/>
              <a:pPr algn="r">
                <a:defRPr/>
              </a:pPr>
              <a:t>17</a:t>
            </a:fld>
            <a:endParaRPr lang="en-US" dirty="0"/>
          </a:p>
        </p:txBody>
      </p:sp>
      <p:grpSp>
        <p:nvGrpSpPr>
          <p:cNvPr id="57" name="Group 56"/>
          <p:cNvGrpSpPr/>
          <p:nvPr/>
        </p:nvGrpSpPr>
        <p:grpSpPr>
          <a:xfrm>
            <a:off x="471550" y="1666875"/>
            <a:ext cx="2647950" cy="2771775"/>
            <a:chOff x="766825" y="1638300"/>
            <a:chExt cx="2647950" cy="2771775"/>
          </a:xfrm>
        </p:grpSpPr>
        <p:sp>
          <p:nvSpPr>
            <p:cNvPr id="56" name="Rectangle 55"/>
            <p:cNvSpPr/>
            <p:nvPr/>
          </p:nvSpPr>
          <p:spPr>
            <a:xfrm>
              <a:off x="766825" y="1638300"/>
              <a:ext cx="2647950" cy="2771775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18"/>
            <p:cNvGrpSpPr/>
            <p:nvPr/>
          </p:nvGrpSpPr>
          <p:grpSpPr>
            <a:xfrm>
              <a:off x="1371600" y="1920240"/>
              <a:ext cx="1442720" cy="497840"/>
              <a:chOff x="1361440" y="1899920"/>
              <a:chExt cx="1442720" cy="497840"/>
            </a:xfrm>
            <a:solidFill>
              <a:schemeClr val="bg1"/>
            </a:solidFill>
          </p:grpSpPr>
          <p:sp>
            <p:nvSpPr>
              <p:cNvPr id="13" name="Rectangle 12"/>
              <p:cNvSpPr/>
              <p:nvPr/>
            </p:nvSpPr>
            <p:spPr>
              <a:xfrm>
                <a:off x="1361440" y="1899920"/>
                <a:ext cx="162560" cy="49784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681480" y="1899920"/>
                <a:ext cx="162560" cy="49784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2001520" y="1899920"/>
                <a:ext cx="162560" cy="49784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321560" y="1899920"/>
                <a:ext cx="162560" cy="49784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641600" y="1899920"/>
                <a:ext cx="162560" cy="49784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19"/>
            <p:cNvGrpSpPr/>
            <p:nvPr/>
          </p:nvGrpSpPr>
          <p:grpSpPr>
            <a:xfrm>
              <a:off x="1371600" y="3596640"/>
              <a:ext cx="1442720" cy="497840"/>
              <a:chOff x="1361440" y="1899920"/>
              <a:chExt cx="1442720" cy="497840"/>
            </a:xfrm>
            <a:solidFill>
              <a:schemeClr val="bg1"/>
            </a:solidFill>
          </p:grpSpPr>
          <p:sp>
            <p:nvSpPr>
              <p:cNvPr id="21" name="Rectangle 20"/>
              <p:cNvSpPr/>
              <p:nvPr/>
            </p:nvSpPr>
            <p:spPr>
              <a:xfrm>
                <a:off x="1361440" y="1899920"/>
                <a:ext cx="162560" cy="49784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681480" y="1899920"/>
                <a:ext cx="162560" cy="49784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001520" y="1899920"/>
                <a:ext cx="162560" cy="49784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321560" y="1899920"/>
                <a:ext cx="162560" cy="49784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641600" y="1899920"/>
                <a:ext cx="162560" cy="49784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25"/>
            <p:cNvGrpSpPr/>
            <p:nvPr/>
          </p:nvGrpSpPr>
          <p:grpSpPr>
            <a:xfrm>
              <a:off x="1371600" y="2758440"/>
              <a:ext cx="1442720" cy="497840"/>
              <a:chOff x="1361440" y="1899920"/>
              <a:chExt cx="1442720" cy="497840"/>
            </a:xfrm>
            <a:solidFill>
              <a:schemeClr val="bg1"/>
            </a:solidFill>
          </p:grpSpPr>
          <p:sp>
            <p:nvSpPr>
              <p:cNvPr id="27" name="Rectangle 26"/>
              <p:cNvSpPr/>
              <p:nvPr/>
            </p:nvSpPr>
            <p:spPr>
              <a:xfrm>
                <a:off x="1361440" y="1899920"/>
                <a:ext cx="162560" cy="49784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1681480" y="1899920"/>
                <a:ext cx="162560" cy="49784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001520" y="1899920"/>
                <a:ext cx="162560" cy="49784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321560" y="1899920"/>
                <a:ext cx="162560" cy="49784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641600" y="1899920"/>
                <a:ext cx="162560" cy="49784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3" name="TextBox 32"/>
          <p:cNvSpPr txBox="1"/>
          <p:nvPr/>
        </p:nvSpPr>
        <p:spPr>
          <a:xfrm>
            <a:off x="3533775" y="1774825"/>
            <a:ext cx="522224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 periodic array of slots forms an “inductive </a:t>
            </a:r>
            <a:r>
              <a:rPr lang="en-US" dirty="0" err="1" smtClean="0"/>
              <a:t>FSS</a:t>
            </a:r>
            <a:r>
              <a:rPr lang="en-US" dirty="0" smtClean="0"/>
              <a:t>”.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371475" y="4781550"/>
            <a:ext cx="421005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periodic slot array is modeled as a shunt susceptance in the TEN, consisting of an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/>
              <a:t> and a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342900" y="6086475"/>
            <a:ext cx="4476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Note: There could also be a layer present.</a:t>
            </a:r>
            <a:endParaRPr lang="en-US" dirty="0">
              <a:solidFill>
                <a:srgbClr val="0000FF"/>
              </a:solidFill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5887086" y="2949575"/>
            <a:ext cx="1774739" cy="2730210"/>
            <a:chOff x="5496561" y="3187700"/>
            <a:chExt cx="1774739" cy="2730210"/>
          </a:xfrm>
        </p:grpSpPr>
        <p:sp>
          <p:nvSpPr>
            <p:cNvPr id="35" name="Line 16"/>
            <p:cNvSpPr>
              <a:spLocks noChangeShapeType="1"/>
            </p:cNvSpPr>
            <p:nvPr/>
          </p:nvSpPr>
          <p:spPr bwMode="auto">
            <a:xfrm>
              <a:off x="5554618" y="3212810"/>
              <a:ext cx="0" cy="27051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Line 17"/>
            <p:cNvSpPr>
              <a:spLocks noChangeShapeType="1"/>
            </p:cNvSpPr>
            <p:nvPr/>
          </p:nvSpPr>
          <p:spPr bwMode="auto">
            <a:xfrm>
              <a:off x="7218318" y="3212810"/>
              <a:ext cx="0" cy="27051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Oval 18"/>
            <p:cNvSpPr>
              <a:spLocks noChangeArrowheads="1"/>
            </p:cNvSpPr>
            <p:nvPr/>
          </p:nvSpPr>
          <p:spPr bwMode="auto">
            <a:xfrm>
              <a:off x="5496561" y="4554293"/>
              <a:ext cx="114300" cy="114300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Oval 19"/>
            <p:cNvSpPr>
              <a:spLocks noChangeArrowheads="1"/>
            </p:cNvSpPr>
            <p:nvPr/>
          </p:nvSpPr>
          <p:spPr bwMode="auto">
            <a:xfrm>
              <a:off x="7157000" y="4536695"/>
              <a:ext cx="114300" cy="114300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40" name="Object 2"/>
            <p:cNvGraphicFramePr>
              <a:graphicFrameLocks noChangeAspect="1"/>
            </p:cNvGraphicFramePr>
            <p:nvPr/>
          </p:nvGraphicFramePr>
          <p:xfrm>
            <a:off x="6151563" y="3187700"/>
            <a:ext cx="563562" cy="463550"/>
          </p:xfrm>
          <a:graphic>
            <a:graphicData uri="http://schemas.openxmlformats.org/presentationml/2006/ole">
              <p:oleObj spid="_x0000_s82946" name="Equation" r:id="rId4" imgW="291960" imgH="241200" progId="Equation.DSMT4">
                <p:embed/>
              </p:oleObj>
            </a:graphicData>
          </a:graphic>
        </p:graphicFrame>
        <p:graphicFrame>
          <p:nvGraphicFramePr>
            <p:cNvPr id="41" name="Object 3"/>
            <p:cNvGraphicFramePr>
              <a:graphicFrameLocks noChangeAspect="1"/>
            </p:cNvGraphicFramePr>
            <p:nvPr/>
          </p:nvGraphicFramePr>
          <p:xfrm>
            <a:off x="6145213" y="5422900"/>
            <a:ext cx="555625" cy="457200"/>
          </p:xfrm>
          <a:graphic>
            <a:graphicData uri="http://schemas.openxmlformats.org/presentationml/2006/ole">
              <p:oleObj spid="_x0000_s82947" name="Equation" r:id="rId5" imgW="291960" imgH="241200" progId="Equation.DSMT4">
                <p:embed/>
              </p:oleObj>
            </a:graphicData>
          </a:graphic>
        </p:graphicFrame>
        <p:grpSp>
          <p:nvGrpSpPr>
            <p:cNvPr id="60" name="Group 59"/>
            <p:cNvGrpSpPr/>
            <p:nvPr/>
          </p:nvGrpSpPr>
          <p:grpSpPr>
            <a:xfrm>
              <a:off x="6160502" y="4224655"/>
              <a:ext cx="512648" cy="297138"/>
              <a:chOff x="5836652" y="4338955"/>
              <a:chExt cx="512648" cy="297138"/>
            </a:xfrm>
          </p:grpSpPr>
          <p:sp>
            <p:nvSpPr>
              <p:cNvPr id="51" name="Arc 8"/>
              <p:cNvSpPr>
                <a:spLocks/>
              </p:cNvSpPr>
              <p:nvPr/>
            </p:nvSpPr>
            <p:spPr bwMode="auto">
              <a:xfrm>
                <a:off x="6206000" y="4343246"/>
                <a:ext cx="143300" cy="278213"/>
              </a:xfrm>
              <a:custGeom>
                <a:avLst/>
                <a:gdLst>
                  <a:gd name="T0" fmla="*/ 0 w 43198"/>
                  <a:gd name="T1" fmla="*/ 1 h 36493"/>
                  <a:gd name="T2" fmla="*/ 0 w 43198"/>
                  <a:gd name="T3" fmla="*/ 0 h 36493"/>
                  <a:gd name="T4" fmla="*/ 0 w 43198"/>
                  <a:gd name="T5" fmla="*/ 1 h 36493"/>
                  <a:gd name="T6" fmla="*/ 0 60000 65536"/>
                  <a:gd name="T7" fmla="*/ 0 60000 65536"/>
                  <a:gd name="T8" fmla="*/ 0 60000 65536"/>
                  <a:gd name="T9" fmla="*/ 0 w 43198"/>
                  <a:gd name="T10" fmla="*/ 0 h 36493"/>
                  <a:gd name="T11" fmla="*/ 43198 w 43198"/>
                  <a:gd name="T12" fmla="*/ 36493 h 36493"/>
                  <a:gd name="connsiteX0" fmla="*/ 43199 w 43199"/>
                  <a:gd name="connsiteY0" fmla="*/ 15171 h 36493"/>
                  <a:gd name="connsiteX1" fmla="*/ 21601 w 43199"/>
                  <a:gd name="connsiteY1" fmla="*/ 36493 h 36493"/>
                  <a:gd name="connsiteX2" fmla="*/ 1 w 43199"/>
                  <a:gd name="connsiteY2" fmla="*/ 14893 h 36493"/>
                  <a:gd name="connsiteX3" fmla="*/ 5956 w 43199"/>
                  <a:gd name="connsiteY3" fmla="*/ 0 h 36493"/>
                  <a:gd name="connsiteX0" fmla="*/ 21601 w 43199"/>
                  <a:gd name="connsiteY0" fmla="*/ 14893 h 36493"/>
                  <a:gd name="connsiteX1" fmla="*/ 21601 w 43199"/>
                  <a:gd name="connsiteY1" fmla="*/ 36493 h 36493"/>
                  <a:gd name="connsiteX2" fmla="*/ 1 w 43199"/>
                  <a:gd name="connsiteY2" fmla="*/ 14893 h 36493"/>
                  <a:gd name="connsiteX3" fmla="*/ 5956 w 43199"/>
                  <a:gd name="connsiteY3" fmla="*/ 0 h 36493"/>
                  <a:gd name="connsiteX4" fmla="*/ 21601 w 43199"/>
                  <a:gd name="connsiteY4" fmla="*/ 14893 h 36493"/>
                  <a:gd name="connsiteX0" fmla="*/ 43199 w 43199"/>
                  <a:gd name="connsiteY0" fmla="*/ 15171 h 36493"/>
                  <a:gd name="connsiteX1" fmla="*/ 21601 w 43199"/>
                  <a:gd name="connsiteY1" fmla="*/ 36493 h 36493"/>
                  <a:gd name="connsiteX2" fmla="*/ 1 w 43199"/>
                  <a:gd name="connsiteY2" fmla="*/ 14893 h 36493"/>
                  <a:gd name="connsiteX3" fmla="*/ 5956 w 43199"/>
                  <a:gd name="connsiteY3" fmla="*/ 0 h 36493"/>
                  <a:gd name="connsiteX0" fmla="*/ 21601 w 43199"/>
                  <a:gd name="connsiteY0" fmla="*/ 14893 h 36493"/>
                  <a:gd name="connsiteX1" fmla="*/ 21601 w 43199"/>
                  <a:gd name="connsiteY1" fmla="*/ 36493 h 36493"/>
                  <a:gd name="connsiteX2" fmla="*/ 1 w 43199"/>
                  <a:gd name="connsiteY2" fmla="*/ 14893 h 36493"/>
                  <a:gd name="connsiteX3" fmla="*/ 5956 w 43199"/>
                  <a:gd name="connsiteY3" fmla="*/ 0 h 36493"/>
                  <a:gd name="connsiteX4" fmla="*/ 21601 w 43199"/>
                  <a:gd name="connsiteY4" fmla="*/ 14893 h 36493"/>
                  <a:gd name="connsiteX0" fmla="*/ 39578 w 39578"/>
                  <a:gd name="connsiteY0" fmla="*/ 21911 h 36493"/>
                  <a:gd name="connsiteX1" fmla="*/ 21601 w 39578"/>
                  <a:gd name="connsiteY1" fmla="*/ 36493 h 36493"/>
                  <a:gd name="connsiteX2" fmla="*/ 1 w 39578"/>
                  <a:gd name="connsiteY2" fmla="*/ 14893 h 36493"/>
                  <a:gd name="connsiteX3" fmla="*/ 5956 w 39578"/>
                  <a:gd name="connsiteY3" fmla="*/ 0 h 36493"/>
                  <a:gd name="connsiteX0" fmla="*/ 21601 w 39578"/>
                  <a:gd name="connsiteY0" fmla="*/ 14893 h 36493"/>
                  <a:gd name="connsiteX1" fmla="*/ 21601 w 39578"/>
                  <a:gd name="connsiteY1" fmla="*/ 36493 h 36493"/>
                  <a:gd name="connsiteX2" fmla="*/ 1 w 39578"/>
                  <a:gd name="connsiteY2" fmla="*/ 14893 h 36493"/>
                  <a:gd name="connsiteX3" fmla="*/ 5956 w 39578"/>
                  <a:gd name="connsiteY3" fmla="*/ 0 h 36493"/>
                  <a:gd name="connsiteX4" fmla="*/ 21601 w 39578"/>
                  <a:gd name="connsiteY4" fmla="*/ 14893 h 36493"/>
                  <a:gd name="connsiteX0" fmla="*/ 39578 w 45391"/>
                  <a:gd name="connsiteY0" fmla="*/ 21911 h 37859"/>
                  <a:gd name="connsiteX1" fmla="*/ 42395 w 45391"/>
                  <a:gd name="connsiteY1" fmla="*/ 20500 h 37859"/>
                  <a:gd name="connsiteX2" fmla="*/ 21601 w 45391"/>
                  <a:gd name="connsiteY2" fmla="*/ 36493 h 37859"/>
                  <a:gd name="connsiteX3" fmla="*/ 1 w 45391"/>
                  <a:gd name="connsiteY3" fmla="*/ 14893 h 37859"/>
                  <a:gd name="connsiteX4" fmla="*/ 5956 w 45391"/>
                  <a:gd name="connsiteY4" fmla="*/ 0 h 37859"/>
                  <a:gd name="connsiteX0" fmla="*/ 21601 w 45391"/>
                  <a:gd name="connsiteY0" fmla="*/ 14893 h 37859"/>
                  <a:gd name="connsiteX1" fmla="*/ 21601 w 45391"/>
                  <a:gd name="connsiteY1" fmla="*/ 36493 h 37859"/>
                  <a:gd name="connsiteX2" fmla="*/ 1 w 45391"/>
                  <a:gd name="connsiteY2" fmla="*/ 14893 h 37859"/>
                  <a:gd name="connsiteX3" fmla="*/ 5956 w 45391"/>
                  <a:gd name="connsiteY3" fmla="*/ 0 h 37859"/>
                  <a:gd name="connsiteX4" fmla="*/ 21601 w 45391"/>
                  <a:gd name="connsiteY4" fmla="*/ 14893 h 37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391" h="37859" fill="none" extrusionOk="0">
                    <a:moveTo>
                      <a:pt x="39578" y="21911"/>
                    </a:moveTo>
                    <a:cubicBezTo>
                      <a:pt x="39645" y="22108"/>
                      <a:pt x="45391" y="18070"/>
                      <a:pt x="42395" y="20500"/>
                    </a:cubicBezTo>
                    <a:cubicBezTo>
                      <a:pt x="39399" y="22930"/>
                      <a:pt x="28264" y="37859"/>
                      <a:pt x="21601" y="36493"/>
                    </a:cubicBezTo>
                    <a:cubicBezTo>
                      <a:pt x="9671" y="36493"/>
                      <a:pt x="1" y="26822"/>
                      <a:pt x="1" y="14893"/>
                    </a:cubicBezTo>
                    <a:cubicBezTo>
                      <a:pt x="0" y="9348"/>
                      <a:pt x="2133" y="4016"/>
                      <a:pt x="5956" y="0"/>
                    </a:cubicBezTo>
                  </a:path>
                  <a:path w="45391" h="37859" stroke="0" extrusionOk="0">
                    <a:moveTo>
                      <a:pt x="21601" y="14893"/>
                    </a:moveTo>
                    <a:lnTo>
                      <a:pt x="21601" y="36493"/>
                    </a:lnTo>
                    <a:cubicBezTo>
                      <a:pt x="9671" y="36493"/>
                      <a:pt x="1" y="26822"/>
                      <a:pt x="1" y="14893"/>
                    </a:cubicBezTo>
                    <a:cubicBezTo>
                      <a:pt x="0" y="9348"/>
                      <a:pt x="2133" y="4016"/>
                      <a:pt x="5956" y="0"/>
                    </a:cubicBezTo>
                    <a:lnTo>
                      <a:pt x="21601" y="1489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Arc 10"/>
              <p:cNvSpPr>
                <a:spLocks/>
              </p:cNvSpPr>
              <p:nvPr/>
            </p:nvSpPr>
            <p:spPr bwMode="auto">
              <a:xfrm>
                <a:off x="6113950" y="4338955"/>
                <a:ext cx="137512" cy="286411"/>
              </a:xfrm>
              <a:custGeom>
                <a:avLst/>
                <a:gdLst>
                  <a:gd name="T0" fmla="*/ 0 w 43200"/>
                  <a:gd name="T1" fmla="*/ 0 h 39465"/>
                  <a:gd name="T2" fmla="*/ 0 w 43200"/>
                  <a:gd name="T3" fmla="*/ 0 h 39465"/>
                  <a:gd name="T4" fmla="*/ 0 w 43200"/>
                  <a:gd name="T5" fmla="*/ 1 h 3946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39465"/>
                  <a:gd name="T11" fmla="*/ 43200 w 43200"/>
                  <a:gd name="T12" fmla="*/ 39465 h 394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39465" fill="none" extrusionOk="0">
                    <a:moveTo>
                      <a:pt x="33740" y="0"/>
                    </a:moveTo>
                    <a:cubicBezTo>
                      <a:pt x="39657" y="4021"/>
                      <a:pt x="43200" y="10711"/>
                      <a:pt x="43200" y="17865"/>
                    </a:cubicBezTo>
                    <a:cubicBezTo>
                      <a:pt x="43200" y="29794"/>
                      <a:pt x="33529" y="39465"/>
                      <a:pt x="21600" y="39465"/>
                    </a:cubicBezTo>
                    <a:cubicBezTo>
                      <a:pt x="9670" y="39465"/>
                      <a:pt x="0" y="29794"/>
                      <a:pt x="0" y="17865"/>
                    </a:cubicBezTo>
                    <a:cubicBezTo>
                      <a:pt x="-1" y="11513"/>
                      <a:pt x="2795" y="5483"/>
                      <a:pt x="7643" y="1378"/>
                    </a:cubicBezTo>
                  </a:path>
                  <a:path w="43200" h="39465" stroke="0" extrusionOk="0">
                    <a:moveTo>
                      <a:pt x="33740" y="0"/>
                    </a:moveTo>
                    <a:cubicBezTo>
                      <a:pt x="39657" y="4021"/>
                      <a:pt x="43200" y="10711"/>
                      <a:pt x="43200" y="17865"/>
                    </a:cubicBezTo>
                    <a:cubicBezTo>
                      <a:pt x="43200" y="29794"/>
                      <a:pt x="33529" y="39465"/>
                      <a:pt x="21600" y="39465"/>
                    </a:cubicBezTo>
                    <a:cubicBezTo>
                      <a:pt x="9670" y="39465"/>
                      <a:pt x="0" y="29794"/>
                      <a:pt x="0" y="17865"/>
                    </a:cubicBezTo>
                    <a:cubicBezTo>
                      <a:pt x="-1" y="11513"/>
                      <a:pt x="2795" y="5483"/>
                      <a:pt x="7643" y="1378"/>
                    </a:cubicBezTo>
                    <a:lnTo>
                      <a:pt x="21600" y="17865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Arc 11"/>
              <p:cNvSpPr>
                <a:spLocks/>
              </p:cNvSpPr>
              <p:nvPr/>
            </p:nvSpPr>
            <p:spPr bwMode="auto">
              <a:xfrm>
                <a:off x="6026442" y="4350755"/>
                <a:ext cx="136376" cy="274611"/>
              </a:xfrm>
              <a:custGeom>
                <a:avLst/>
                <a:gdLst>
                  <a:gd name="T0" fmla="*/ 0 w 43200"/>
                  <a:gd name="T1" fmla="*/ 0 h 37507"/>
                  <a:gd name="T2" fmla="*/ 0 w 43200"/>
                  <a:gd name="T3" fmla="*/ 0 h 37507"/>
                  <a:gd name="T4" fmla="*/ 0 w 43200"/>
                  <a:gd name="T5" fmla="*/ 1 h 3750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37507"/>
                  <a:gd name="T11" fmla="*/ 43200 w 43200"/>
                  <a:gd name="T12" fmla="*/ 37507 h 3750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37507" fill="none" extrusionOk="0">
                    <a:moveTo>
                      <a:pt x="36212" y="-1"/>
                    </a:moveTo>
                    <a:cubicBezTo>
                      <a:pt x="40665" y="4090"/>
                      <a:pt x="43200" y="9860"/>
                      <a:pt x="43200" y="15907"/>
                    </a:cubicBezTo>
                    <a:cubicBezTo>
                      <a:pt x="43200" y="27836"/>
                      <a:pt x="33529" y="37507"/>
                      <a:pt x="21600" y="37507"/>
                    </a:cubicBezTo>
                    <a:cubicBezTo>
                      <a:pt x="9670" y="37507"/>
                      <a:pt x="0" y="27836"/>
                      <a:pt x="0" y="15907"/>
                    </a:cubicBezTo>
                    <a:cubicBezTo>
                      <a:pt x="-1" y="10106"/>
                      <a:pt x="2332" y="4550"/>
                      <a:pt x="6473" y="488"/>
                    </a:cubicBezTo>
                  </a:path>
                  <a:path w="43200" h="37507" stroke="0" extrusionOk="0">
                    <a:moveTo>
                      <a:pt x="36212" y="-1"/>
                    </a:moveTo>
                    <a:cubicBezTo>
                      <a:pt x="40665" y="4090"/>
                      <a:pt x="43200" y="9860"/>
                      <a:pt x="43200" y="15907"/>
                    </a:cubicBezTo>
                    <a:cubicBezTo>
                      <a:pt x="43200" y="27836"/>
                      <a:pt x="33529" y="37507"/>
                      <a:pt x="21600" y="37507"/>
                    </a:cubicBezTo>
                    <a:cubicBezTo>
                      <a:pt x="9670" y="37507"/>
                      <a:pt x="0" y="27836"/>
                      <a:pt x="0" y="15907"/>
                    </a:cubicBezTo>
                    <a:cubicBezTo>
                      <a:pt x="-1" y="10106"/>
                      <a:pt x="2332" y="4550"/>
                      <a:pt x="6473" y="488"/>
                    </a:cubicBezTo>
                    <a:lnTo>
                      <a:pt x="21600" y="15907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Arc 12"/>
              <p:cNvSpPr>
                <a:spLocks/>
              </p:cNvSpPr>
              <p:nvPr/>
            </p:nvSpPr>
            <p:spPr bwMode="auto">
              <a:xfrm>
                <a:off x="5929842" y="4353973"/>
                <a:ext cx="137512" cy="273539"/>
              </a:xfrm>
              <a:custGeom>
                <a:avLst/>
                <a:gdLst>
                  <a:gd name="T0" fmla="*/ 0 w 43200"/>
                  <a:gd name="T1" fmla="*/ 0 h 37395"/>
                  <a:gd name="T2" fmla="*/ 0 w 43200"/>
                  <a:gd name="T3" fmla="*/ 0 h 37395"/>
                  <a:gd name="T4" fmla="*/ 0 w 43200"/>
                  <a:gd name="T5" fmla="*/ 1 h 373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37395"/>
                  <a:gd name="T11" fmla="*/ 43200 w 43200"/>
                  <a:gd name="T12" fmla="*/ 37395 h 373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37395" fill="none" extrusionOk="0">
                    <a:moveTo>
                      <a:pt x="36720" y="369"/>
                    </a:moveTo>
                    <a:cubicBezTo>
                      <a:pt x="40864" y="4432"/>
                      <a:pt x="43200" y="9991"/>
                      <a:pt x="43200" y="15795"/>
                    </a:cubicBezTo>
                    <a:cubicBezTo>
                      <a:pt x="43200" y="27724"/>
                      <a:pt x="33529" y="37395"/>
                      <a:pt x="21600" y="37395"/>
                    </a:cubicBezTo>
                    <a:cubicBezTo>
                      <a:pt x="9670" y="37395"/>
                      <a:pt x="0" y="27724"/>
                      <a:pt x="0" y="15795"/>
                    </a:cubicBezTo>
                    <a:cubicBezTo>
                      <a:pt x="-1" y="9805"/>
                      <a:pt x="2486" y="4085"/>
                      <a:pt x="6866" y="0"/>
                    </a:cubicBezTo>
                  </a:path>
                  <a:path w="43200" h="37395" stroke="0" extrusionOk="0">
                    <a:moveTo>
                      <a:pt x="36720" y="369"/>
                    </a:moveTo>
                    <a:cubicBezTo>
                      <a:pt x="40864" y="4432"/>
                      <a:pt x="43200" y="9991"/>
                      <a:pt x="43200" y="15795"/>
                    </a:cubicBezTo>
                    <a:cubicBezTo>
                      <a:pt x="43200" y="27724"/>
                      <a:pt x="33529" y="37395"/>
                      <a:pt x="21600" y="37395"/>
                    </a:cubicBezTo>
                    <a:cubicBezTo>
                      <a:pt x="9670" y="37395"/>
                      <a:pt x="0" y="27724"/>
                      <a:pt x="0" y="15795"/>
                    </a:cubicBezTo>
                    <a:cubicBezTo>
                      <a:pt x="-1" y="9805"/>
                      <a:pt x="2486" y="4085"/>
                      <a:pt x="6866" y="0"/>
                    </a:cubicBezTo>
                    <a:lnTo>
                      <a:pt x="21600" y="15795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Arc 13"/>
              <p:cNvSpPr>
                <a:spLocks/>
              </p:cNvSpPr>
              <p:nvPr/>
            </p:nvSpPr>
            <p:spPr bwMode="auto">
              <a:xfrm>
                <a:off x="5836652" y="4357191"/>
                <a:ext cx="136376" cy="278902"/>
              </a:xfrm>
              <a:custGeom>
                <a:avLst/>
                <a:gdLst>
                  <a:gd name="T0" fmla="*/ 0 w 43198"/>
                  <a:gd name="T1" fmla="*/ 0 h 37968"/>
                  <a:gd name="T2" fmla="*/ 0 w 43198"/>
                  <a:gd name="T3" fmla="*/ 1 h 37968"/>
                  <a:gd name="T4" fmla="*/ 0 w 43198"/>
                  <a:gd name="T5" fmla="*/ 1 h 37968"/>
                  <a:gd name="T6" fmla="*/ 0 60000 65536"/>
                  <a:gd name="T7" fmla="*/ 0 60000 65536"/>
                  <a:gd name="T8" fmla="*/ 0 60000 65536"/>
                  <a:gd name="T9" fmla="*/ 0 w 43198"/>
                  <a:gd name="T10" fmla="*/ 0 h 37968"/>
                  <a:gd name="T11" fmla="*/ 43198 w 43198"/>
                  <a:gd name="T12" fmla="*/ 37968 h 379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98" h="37968" fill="none" extrusionOk="0">
                    <a:moveTo>
                      <a:pt x="35692" y="-1"/>
                    </a:moveTo>
                    <a:cubicBezTo>
                      <a:pt x="40457" y="4103"/>
                      <a:pt x="43198" y="10079"/>
                      <a:pt x="43198" y="16368"/>
                    </a:cubicBezTo>
                    <a:cubicBezTo>
                      <a:pt x="43198" y="28297"/>
                      <a:pt x="33527" y="37968"/>
                      <a:pt x="21598" y="37968"/>
                    </a:cubicBezTo>
                    <a:cubicBezTo>
                      <a:pt x="9794" y="37968"/>
                      <a:pt x="176" y="28492"/>
                      <a:pt x="0" y="16689"/>
                    </a:cubicBezTo>
                  </a:path>
                  <a:path w="43198" h="37968" stroke="0" extrusionOk="0">
                    <a:moveTo>
                      <a:pt x="35692" y="-1"/>
                    </a:moveTo>
                    <a:cubicBezTo>
                      <a:pt x="40457" y="4103"/>
                      <a:pt x="43198" y="10079"/>
                      <a:pt x="43198" y="16368"/>
                    </a:cubicBezTo>
                    <a:cubicBezTo>
                      <a:pt x="43198" y="28297"/>
                      <a:pt x="33527" y="37968"/>
                      <a:pt x="21598" y="37968"/>
                    </a:cubicBezTo>
                    <a:cubicBezTo>
                      <a:pt x="9794" y="37968"/>
                      <a:pt x="176" y="28492"/>
                      <a:pt x="0" y="16689"/>
                    </a:cubicBezTo>
                    <a:lnTo>
                      <a:pt x="21598" y="16368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59"/>
            <p:cNvGrpSpPr/>
            <p:nvPr/>
          </p:nvGrpSpPr>
          <p:grpSpPr>
            <a:xfrm>
              <a:off x="6321516" y="4623525"/>
              <a:ext cx="121920" cy="386080"/>
              <a:chOff x="7833360" y="4643120"/>
              <a:chExt cx="121920" cy="386080"/>
            </a:xfrm>
          </p:grpSpPr>
          <p:cxnSp>
            <p:nvCxnSpPr>
              <p:cNvPr id="58" name="Straight Connector 57"/>
              <p:cNvCxnSpPr/>
              <p:nvPr/>
            </p:nvCxnSpPr>
            <p:spPr>
              <a:xfrm>
                <a:off x="7833360" y="4643120"/>
                <a:ext cx="0" cy="3860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7955280" y="4643120"/>
                <a:ext cx="0" cy="3860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Connector 65"/>
            <p:cNvCxnSpPr/>
            <p:nvPr/>
          </p:nvCxnSpPr>
          <p:spPr>
            <a:xfrm>
              <a:off x="5573486" y="4835525"/>
              <a:ext cx="74657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6666594" y="4376782"/>
              <a:ext cx="55607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5562600" y="4375604"/>
              <a:ext cx="59055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81931" name="Object 2"/>
            <p:cNvGraphicFramePr>
              <a:graphicFrameLocks noChangeAspect="1"/>
            </p:cNvGraphicFramePr>
            <p:nvPr/>
          </p:nvGraphicFramePr>
          <p:xfrm>
            <a:off x="6535738" y="3824515"/>
            <a:ext cx="269875" cy="293688"/>
          </p:xfrm>
          <a:graphic>
            <a:graphicData uri="http://schemas.openxmlformats.org/presentationml/2006/ole">
              <p:oleObj spid="_x0000_s82948" name="Equation" r:id="rId6" imgW="139680" imgH="152280" progId="Equation.DSMT4">
                <p:embed/>
              </p:oleObj>
            </a:graphicData>
          </a:graphic>
        </p:graphicFrame>
        <p:graphicFrame>
          <p:nvGraphicFramePr>
            <p:cNvPr id="81932" name="Object 2"/>
            <p:cNvGraphicFramePr>
              <a:graphicFrameLocks noChangeAspect="1"/>
            </p:cNvGraphicFramePr>
            <p:nvPr/>
          </p:nvGraphicFramePr>
          <p:xfrm>
            <a:off x="6625318" y="4923292"/>
            <a:ext cx="293688" cy="342900"/>
          </p:xfrm>
          <a:graphic>
            <a:graphicData uri="http://schemas.openxmlformats.org/presentationml/2006/ole">
              <p:oleObj spid="_x0000_s82949" name="Equation" r:id="rId7" imgW="152280" imgH="177480" progId="Equation.DSMT4">
                <p:embed/>
              </p:oleObj>
            </a:graphicData>
          </a:graphic>
        </p:graphicFrame>
        <p:cxnSp>
          <p:nvCxnSpPr>
            <p:cNvPr id="64" name="Straight Connector 63"/>
            <p:cNvCxnSpPr/>
            <p:nvPr/>
          </p:nvCxnSpPr>
          <p:spPr>
            <a:xfrm>
              <a:off x="6466115" y="4835525"/>
              <a:ext cx="74657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043" y="131763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FSS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Equivalent Circuit</a:t>
            </a:r>
          </a:p>
        </p:txBody>
      </p:sp>
      <p:sp>
        <p:nvSpPr>
          <p:cNvPr id="922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16CFC954-174D-42A3-8278-50A5FC785888}" type="slidenum">
              <a:rPr lang="en-US" smtClean="0"/>
              <a:pPr algn="r">
                <a:defRPr/>
              </a:pPr>
              <a:t>18</a:t>
            </a:fld>
            <a:endParaRPr lang="en-US" dirty="0"/>
          </a:p>
        </p:txBody>
      </p:sp>
      <p:grpSp>
        <p:nvGrpSpPr>
          <p:cNvPr id="6" name="Group 75"/>
          <p:cNvGrpSpPr/>
          <p:nvPr/>
        </p:nvGrpSpPr>
        <p:grpSpPr>
          <a:xfrm>
            <a:off x="1862093" y="3428048"/>
            <a:ext cx="1785624" cy="2747037"/>
            <a:chOff x="5491118" y="3170873"/>
            <a:chExt cx="1785624" cy="2747037"/>
          </a:xfrm>
        </p:grpSpPr>
        <p:sp>
          <p:nvSpPr>
            <p:cNvPr id="35" name="Line 16"/>
            <p:cNvSpPr>
              <a:spLocks noChangeShapeType="1"/>
            </p:cNvSpPr>
            <p:nvPr/>
          </p:nvSpPr>
          <p:spPr bwMode="auto">
            <a:xfrm>
              <a:off x="5554618" y="3212810"/>
              <a:ext cx="0" cy="27051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Line 17"/>
            <p:cNvSpPr>
              <a:spLocks noChangeShapeType="1"/>
            </p:cNvSpPr>
            <p:nvPr/>
          </p:nvSpPr>
          <p:spPr bwMode="auto">
            <a:xfrm>
              <a:off x="7218318" y="3212810"/>
              <a:ext cx="0" cy="27051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Oval 18"/>
            <p:cNvSpPr>
              <a:spLocks noChangeArrowheads="1"/>
            </p:cNvSpPr>
            <p:nvPr/>
          </p:nvSpPr>
          <p:spPr bwMode="auto">
            <a:xfrm>
              <a:off x="5491118" y="4434550"/>
              <a:ext cx="114300" cy="114300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Oval 19"/>
            <p:cNvSpPr>
              <a:spLocks noChangeArrowheads="1"/>
            </p:cNvSpPr>
            <p:nvPr/>
          </p:nvSpPr>
          <p:spPr bwMode="auto">
            <a:xfrm>
              <a:off x="7162442" y="4433280"/>
              <a:ext cx="114300" cy="114300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40" name="Object 2"/>
            <p:cNvGraphicFramePr>
              <a:graphicFrameLocks noChangeAspect="1"/>
            </p:cNvGraphicFramePr>
            <p:nvPr/>
          </p:nvGraphicFramePr>
          <p:xfrm>
            <a:off x="6077268" y="3170873"/>
            <a:ext cx="636587" cy="463550"/>
          </p:xfrm>
          <a:graphic>
            <a:graphicData uri="http://schemas.openxmlformats.org/presentationml/2006/ole">
              <p:oleObj spid="_x0000_s84994" name="Equation" r:id="rId4" imgW="330120" imgH="241200" progId="Equation.DSMT4">
                <p:embed/>
              </p:oleObj>
            </a:graphicData>
          </a:graphic>
        </p:graphicFrame>
        <p:graphicFrame>
          <p:nvGraphicFramePr>
            <p:cNvPr id="41" name="Object 3"/>
            <p:cNvGraphicFramePr>
              <a:graphicFrameLocks noChangeAspect="1"/>
            </p:cNvGraphicFramePr>
            <p:nvPr/>
          </p:nvGraphicFramePr>
          <p:xfrm>
            <a:off x="6131243" y="5318760"/>
            <a:ext cx="628650" cy="457200"/>
          </p:xfrm>
          <a:graphic>
            <a:graphicData uri="http://schemas.openxmlformats.org/presentationml/2006/ole">
              <p:oleObj spid="_x0000_s84995" name="Equation" r:id="rId5" imgW="330120" imgH="241200" progId="Equation.DSMT4">
                <p:embed/>
              </p:oleObj>
            </a:graphicData>
          </a:graphic>
        </p:graphicFrame>
        <p:grpSp>
          <p:nvGrpSpPr>
            <p:cNvPr id="7" name="Group 74"/>
            <p:cNvGrpSpPr/>
            <p:nvPr/>
          </p:nvGrpSpPr>
          <p:grpSpPr>
            <a:xfrm>
              <a:off x="5836652" y="4338955"/>
              <a:ext cx="512648" cy="297138"/>
              <a:chOff x="5836652" y="4338955"/>
              <a:chExt cx="512648" cy="297138"/>
            </a:xfrm>
          </p:grpSpPr>
          <p:sp>
            <p:nvSpPr>
              <p:cNvPr id="51" name="Arc 8"/>
              <p:cNvSpPr>
                <a:spLocks/>
              </p:cNvSpPr>
              <p:nvPr/>
            </p:nvSpPr>
            <p:spPr bwMode="auto">
              <a:xfrm>
                <a:off x="6206000" y="4343246"/>
                <a:ext cx="143300" cy="278213"/>
              </a:xfrm>
              <a:custGeom>
                <a:avLst/>
                <a:gdLst>
                  <a:gd name="T0" fmla="*/ 0 w 43198"/>
                  <a:gd name="T1" fmla="*/ 1 h 36493"/>
                  <a:gd name="T2" fmla="*/ 0 w 43198"/>
                  <a:gd name="T3" fmla="*/ 0 h 36493"/>
                  <a:gd name="T4" fmla="*/ 0 w 43198"/>
                  <a:gd name="T5" fmla="*/ 1 h 36493"/>
                  <a:gd name="T6" fmla="*/ 0 60000 65536"/>
                  <a:gd name="T7" fmla="*/ 0 60000 65536"/>
                  <a:gd name="T8" fmla="*/ 0 60000 65536"/>
                  <a:gd name="T9" fmla="*/ 0 w 43198"/>
                  <a:gd name="T10" fmla="*/ 0 h 36493"/>
                  <a:gd name="T11" fmla="*/ 43198 w 43198"/>
                  <a:gd name="T12" fmla="*/ 36493 h 36493"/>
                  <a:gd name="connsiteX0" fmla="*/ 43199 w 43199"/>
                  <a:gd name="connsiteY0" fmla="*/ 15171 h 36493"/>
                  <a:gd name="connsiteX1" fmla="*/ 21601 w 43199"/>
                  <a:gd name="connsiteY1" fmla="*/ 36493 h 36493"/>
                  <a:gd name="connsiteX2" fmla="*/ 1 w 43199"/>
                  <a:gd name="connsiteY2" fmla="*/ 14893 h 36493"/>
                  <a:gd name="connsiteX3" fmla="*/ 5956 w 43199"/>
                  <a:gd name="connsiteY3" fmla="*/ 0 h 36493"/>
                  <a:gd name="connsiteX0" fmla="*/ 21601 w 43199"/>
                  <a:gd name="connsiteY0" fmla="*/ 14893 h 36493"/>
                  <a:gd name="connsiteX1" fmla="*/ 21601 w 43199"/>
                  <a:gd name="connsiteY1" fmla="*/ 36493 h 36493"/>
                  <a:gd name="connsiteX2" fmla="*/ 1 w 43199"/>
                  <a:gd name="connsiteY2" fmla="*/ 14893 h 36493"/>
                  <a:gd name="connsiteX3" fmla="*/ 5956 w 43199"/>
                  <a:gd name="connsiteY3" fmla="*/ 0 h 36493"/>
                  <a:gd name="connsiteX4" fmla="*/ 21601 w 43199"/>
                  <a:gd name="connsiteY4" fmla="*/ 14893 h 36493"/>
                  <a:gd name="connsiteX0" fmla="*/ 43199 w 43199"/>
                  <a:gd name="connsiteY0" fmla="*/ 15171 h 36493"/>
                  <a:gd name="connsiteX1" fmla="*/ 21601 w 43199"/>
                  <a:gd name="connsiteY1" fmla="*/ 36493 h 36493"/>
                  <a:gd name="connsiteX2" fmla="*/ 1 w 43199"/>
                  <a:gd name="connsiteY2" fmla="*/ 14893 h 36493"/>
                  <a:gd name="connsiteX3" fmla="*/ 5956 w 43199"/>
                  <a:gd name="connsiteY3" fmla="*/ 0 h 36493"/>
                  <a:gd name="connsiteX0" fmla="*/ 21601 w 43199"/>
                  <a:gd name="connsiteY0" fmla="*/ 14893 h 36493"/>
                  <a:gd name="connsiteX1" fmla="*/ 21601 w 43199"/>
                  <a:gd name="connsiteY1" fmla="*/ 36493 h 36493"/>
                  <a:gd name="connsiteX2" fmla="*/ 1 w 43199"/>
                  <a:gd name="connsiteY2" fmla="*/ 14893 h 36493"/>
                  <a:gd name="connsiteX3" fmla="*/ 5956 w 43199"/>
                  <a:gd name="connsiteY3" fmla="*/ 0 h 36493"/>
                  <a:gd name="connsiteX4" fmla="*/ 21601 w 43199"/>
                  <a:gd name="connsiteY4" fmla="*/ 14893 h 36493"/>
                  <a:gd name="connsiteX0" fmla="*/ 39578 w 39578"/>
                  <a:gd name="connsiteY0" fmla="*/ 21911 h 36493"/>
                  <a:gd name="connsiteX1" fmla="*/ 21601 w 39578"/>
                  <a:gd name="connsiteY1" fmla="*/ 36493 h 36493"/>
                  <a:gd name="connsiteX2" fmla="*/ 1 w 39578"/>
                  <a:gd name="connsiteY2" fmla="*/ 14893 h 36493"/>
                  <a:gd name="connsiteX3" fmla="*/ 5956 w 39578"/>
                  <a:gd name="connsiteY3" fmla="*/ 0 h 36493"/>
                  <a:gd name="connsiteX0" fmla="*/ 21601 w 39578"/>
                  <a:gd name="connsiteY0" fmla="*/ 14893 h 36493"/>
                  <a:gd name="connsiteX1" fmla="*/ 21601 w 39578"/>
                  <a:gd name="connsiteY1" fmla="*/ 36493 h 36493"/>
                  <a:gd name="connsiteX2" fmla="*/ 1 w 39578"/>
                  <a:gd name="connsiteY2" fmla="*/ 14893 h 36493"/>
                  <a:gd name="connsiteX3" fmla="*/ 5956 w 39578"/>
                  <a:gd name="connsiteY3" fmla="*/ 0 h 36493"/>
                  <a:gd name="connsiteX4" fmla="*/ 21601 w 39578"/>
                  <a:gd name="connsiteY4" fmla="*/ 14893 h 36493"/>
                  <a:gd name="connsiteX0" fmla="*/ 39578 w 45391"/>
                  <a:gd name="connsiteY0" fmla="*/ 21911 h 37859"/>
                  <a:gd name="connsiteX1" fmla="*/ 42395 w 45391"/>
                  <a:gd name="connsiteY1" fmla="*/ 20500 h 37859"/>
                  <a:gd name="connsiteX2" fmla="*/ 21601 w 45391"/>
                  <a:gd name="connsiteY2" fmla="*/ 36493 h 37859"/>
                  <a:gd name="connsiteX3" fmla="*/ 1 w 45391"/>
                  <a:gd name="connsiteY3" fmla="*/ 14893 h 37859"/>
                  <a:gd name="connsiteX4" fmla="*/ 5956 w 45391"/>
                  <a:gd name="connsiteY4" fmla="*/ 0 h 37859"/>
                  <a:gd name="connsiteX0" fmla="*/ 21601 w 45391"/>
                  <a:gd name="connsiteY0" fmla="*/ 14893 h 37859"/>
                  <a:gd name="connsiteX1" fmla="*/ 21601 w 45391"/>
                  <a:gd name="connsiteY1" fmla="*/ 36493 h 37859"/>
                  <a:gd name="connsiteX2" fmla="*/ 1 w 45391"/>
                  <a:gd name="connsiteY2" fmla="*/ 14893 h 37859"/>
                  <a:gd name="connsiteX3" fmla="*/ 5956 w 45391"/>
                  <a:gd name="connsiteY3" fmla="*/ 0 h 37859"/>
                  <a:gd name="connsiteX4" fmla="*/ 21601 w 45391"/>
                  <a:gd name="connsiteY4" fmla="*/ 14893 h 37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391" h="37859" fill="none" extrusionOk="0">
                    <a:moveTo>
                      <a:pt x="39578" y="21911"/>
                    </a:moveTo>
                    <a:cubicBezTo>
                      <a:pt x="39645" y="22108"/>
                      <a:pt x="45391" y="18070"/>
                      <a:pt x="42395" y="20500"/>
                    </a:cubicBezTo>
                    <a:cubicBezTo>
                      <a:pt x="39399" y="22930"/>
                      <a:pt x="28264" y="37859"/>
                      <a:pt x="21601" y="36493"/>
                    </a:cubicBezTo>
                    <a:cubicBezTo>
                      <a:pt x="9671" y="36493"/>
                      <a:pt x="1" y="26822"/>
                      <a:pt x="1" y="14893"/>
                    </a:cubicBezTo>
                    <a:cubicBezTo>
                      <a:pt x="0" y="9348"/>
                      <a:pt x="2133" y="4016"/>
                      <a:pt x="5956" y="0"/>
                    </a:cubicBezTo>
                  </a:path>
                  <a:path w="45391" h="37859" stroke="0" extrusionOk="0">
                    <a:moveTo>
                      <a:pt x="21601" y="14893"/>
                    </a:moveTo>
                    <a:lnTo>
                      <a:pt x="21601" y="36493"/>
                    </a:lnTo>
                    <a:cubicBezTo>
                      <a:pt x="9671" y="36493"/>
                      <a:pt x="1" y="26822"/>
                      <a:pt x="1" y="14893"/>
                    </a:cubicBezTo>
                    <a:cubicBezTo>
                      <a:pt x="0" y="9348"/>
                      <a:pt x="2133" y="4016"/>
                      <a:pt x="5956" y="0"/>
                    </a:cubicBezTo>
                    <a:lnTo>
                      <a:pt x="21601" y="1489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Arc 10"/>
              <p:cNvSpPr>
                <a:spLocks/>
              </p:cNvSpPr>
              <p:nvPr/>
            </p:nvSpPr>
            <p:spPr bwMode="auto">
              <a:xfrm>
                <a:off x="6113950" y="4338955"/>
                <a:ext cx="137512" cy="286411"/>
              </a:xfrm>
              <a:custGeom>
                <a:avLst/>
                <a:gdLst>
                  <a:gd name="T0" fmla="*/ 0 w 43200"/>
                  <a:gd name="T1" fmla="*/ 0 h 39465"/>
                  <a:gd name="T2" fmla="*/ 0 w 43200"/>
                  <a:gd name="T3" fmla="*/ 0 h 39465"/>
                  <a:gd name="T4" fmla="*/ 0 w 43200"/>
                  <a:gd name="T5" fmla="*/ 1 h 3946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39465"/>
                  <a:gd name="T11" fmla="*/ 43200 w 43200"/>
                  <a:gd name="T12" fmla="*/ 39465 h 394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39465" fill="none" extrusionOk="0">
                    <a:moveTo>
                      <a:pt x="33740" y="0"/>
                    </a:moveTo>
                    <a:cubicBezTo>
                      <a:pt x="39657" y="4021"/>
                      <a:pt x="43200" y="10711"/>
                      <a:pt x="43200" y="17865"/>
                    </a:cubicBezTo>
                    <a:cubicBezTo>
                      <a:pt x="43200" y="29794"/>
                      <a:pt x="33529" y="39465"/>
                      <a:pt x="21600" y="39465"/>
                    </a:cubicBezTo>
                    <a:cubicBezTo>
                      <a:pt x="9670" y="39465"/>
                      <a:pt x="0" y="29794"/>
                      <a:pt x="0" y="17865"/>
                    </a:cubicBezTo>
                    <a:cubicBezTo>
                      <a:pt x="-1" y="11513"/>
                      <a:pt x="2795" y="5483"/>
                      <a:pt x="7643" y="1378"/>
                    </a:cubicBezTo>
                  </a:path>
                  <a:path w="43200" h="39465" stroke="0" extrusionOk="0">
                    <a:moveTo>
                      <a:pt x="33740" y="0"/>
                    </a:moveTo>
                    <a:cubicBezTo>
                      <a:pt x="39657" y="4021"/>
                      <a:pt x="43200" y="10711"/>
                      <a:pt x="43200" y="17865"/>
                    </a:cubicBezTo>
                    <a:cubicBezTo>
                      <a:pt x="43200" y="29794"/>
                      <a:pt x="33529" y="39465"/>
                      <a:pt x="21600" y="39465"/>
                    </a:cubicBezTo>
                    <a:cubicBezTo>
                      <a:pt x="9670" y="39465"/>
                      <a:pt x="0" y="29794"/>
                      <a:pt x="0" y="17865"/>
                    </a:cubicBezTo>
                    <a:cubicBezTo>
                      <a:pt x="-1" y="11513"/>
                      <a:pt x="2795" y="5483"/>
                      <a:pt x="7643" y="1378"/>
                    </a:cubicBezTo>
                    <a:lnTo>
                      <a:pt x="21600" y="17865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Arc 11"/>
              <p:cNvSpPr>
                <a:spLocks/>
              </p:cNvSpPr>
              <p:nvPr/>
            </p:nvSpPr>
            <p:spPr bwMode="auto">
              <a:xfrm>
                <a:off x="6026442" y="4350755"/>
                <a:ext cx="136376" cy="274611"/>
              </a:xfrm>
              <a:custGeom>
                <a:avLst/>
                <a:gdLst>
                  <a:gd name="T0" fmla="*/ 0 w 43200"/>
                  <a:gd name="T1" fmla="*/ 0 h 37507"/>
                  <a:gd name="T2" fmla="*/ 0 w 43200"/>
                  <a:gd name="T3" fmla="*/ 0 h 37507"/>
                  <a:gd name="T4" fmla="*/ 0 w 43200"/>
                  <a:gd name="T5" fmla="*/ 1 h 3750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37507"/>
                  <a:gd name="T11" fmla="*/ 43200 w 43200"/>
                  <a:gd name="T12" fmla="*/ 37507 h 3750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37507" fill="none" extrusionOk="0">
                    <a:moveTo>
                      <a:pt x="36212" y="-1"/>
                    </a:moveTo>
                    <a:cubicBezTo>
                      <a:pt x="40665" y="4090"/>
                      <a:pt x="43200" y="9860"/>
                      <a:pt x="43200" y="15907"/>
                    </a:cubicBezTo>
                    <a:cubicBezTo>
                      <a:pt x="43200" y="27836"/>
                      <a:pt x="33529" y="37507"/>
                      <a:pt x="21600" y="37507"/>
                    </a:cubicBezTo>
                    <a:cubicBezTo>
                      <a:pt x="9670" y="37507"/>
                      <a:pt x="0" y="27836"/>
                      <a:pt x="0" y="15907"/>
                    </a:cubicBezTo>
                    <a:cubicBezTo>
                      <a:pt x="-1" y="10106"/>
                      <a:pt x="2332" y="4550"/>
                      <a:pt x="6473" y="488"/>
                    </a:cubicBezTo>
                  </a:path>
                  <a:path w="43200" h="37507" stroke="0" extrusionOk="0">
                    <a:moveTo>
                      <a:pt x="36212" y="-1"/>
                    </a:moveTo>
                    <a:cubicBezTo>
                      <a:pt x="40665" y="4090"/>
                      <a:pt x="43200" y="9860"/>
                      <a:pt x="43200" y="15907"/>
                    </a:cubicBezTo>
                    <a:cubicBezTo>
                      <a:pt x="43200" y="27836"/>
                      <a:pt x="33529" y="37507"/>
                      <a:pt x="21600" y="37507"/>
                    </a:cubicBezTo>
                    <a:cubicBezTo>
                      <a:pt x="9670" y="37507"/>
                      <a:pt x="0" y="27836"/>
                      <a:pt x="0" y="15907"/>
                    </a:cubicBezTo>
                    <a:cubicBezTo>
                      <a:pt x="-1" y="10106"/>
                      <a:pt x="2332" y="4550"/>
                      <a:pt x="6473" y="488"/>
                    </a:cubicBezTo>
                    <a:lnTo>
                      <a:pt x="21600" y="15907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Arc 12"/>
              <p:cNvSpPr>
                <a:spLocks/>
              </p:cNvSpPr>
              <p:nvPr/>
            </p:nvSpPr>
            <p:spPr bwMode="auto">
              <a:xfrm>
                <a:off x="5929842" y="4353973"/>
                <a:ext cx="137512" cy="273539"/>
              </a:xfrm>
              <a:custGeom>
                <a:avLst/>
                <a:gdLst>
                  <a:gd name="T0" fmla="*/ 0 w 43200"/>
                  <a:gd name="T1" fmla="*/ 0 h 37395"/>
                  <a:gd name="T2" fmla="*/ 0 w 43200"/>
                  <a:gd name="T3" fmla="*/ 0 h 37395"/>
                  <a:gd name="T4" fmla="*/ 0 w 43200"/>
                  <a:gd name="T5" fmla="*/ 1 h 373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37395"/>
                  <a:gd name="T11" fmla="*/ 43200 w 43200"/>
                  <a:gd name="T12" fmla="*/ 37395 h 373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37395" fill="none" extrusionOk="0">
                    <a:moveTo>
                      <a:pt x="36720" y="369"/>
                    </a:moveTo>
                    <a:cubicBezTo>
                      <a:pt x="40864" y="4432"/>
                      <a:pt x="43200" y="9991"/>
                      <a:pt x="43200" y="15795"/>
                    </a:cubicBezTo>
                    <a:cubicBezTo>
                      <a:pt x="43200" y="27724"/>
                      <a:pt x="33529" y="37395"/>
                      <a:pt x="21600" y="37395"/>
                    </a:cubicBezTo>
                    <a:cubicBezTo>
                      <a:pt x="9670" y="37395"/>
                      <a:pt x="0" y="27724"/>
                      <a:pt x="0" y="15795"/>
                    </a:cubicBezTo>
                    <a:cubicBezTo>
                      <a:pt x="-1" y="9805"/>
                      <a:pt x="2486" y="4085"/>
                      <a:pt x="6866" y="0"/>
                    </a:cubicBezTo>
                  </a:path>
                  <a:path w="43200" h="37395" stroke="0" extrusionOk="0">
                    <a:moveTo>
                      <a:pt x="36720" y="369"/>
                    </a:moveTo>
                    <a:cubicBezTo>
                      <a:pt x="40864" y="4432"/>
                      <a:pt x="43200" y="9991"/>
                      <a:pt x="43200" y="15795"/>
                    </a:cubicBezTo>
                    <a:cubicBezTo>
                      <a:pt x="43200" y="27724"/>
                      <a:pt x="33529" y="37395"/>
                      <a:pt x="21600" y="37395"/>
                    </a:cubicBezTo>
                    <a:cubicBezTo>
                      <a:pt x="9670" y="37395"/>
                      <a:pt x="0" y="27724"/>
                      <a:pt x="0" y="15795"/>
                    </a:cubicBezTo>
                    <a:cubicBezTo>
                      <a:pt x="-1" y="9805"/>
                      <a:pt x="2486" y="4085"/>
                      <a:pt x="6866" y="0"/>
                    </a:cubicBezTo>
                    <a:lnTo>
                      <a:pt x="21600" y="15795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Arc 13"/>
              <p:cNvSpPr>
                <a:spLocks/>
              </p:cNvSpPr>
              <p:nvPr/>
            </p:nvSpPr>
            <p:spPr bwMode="auto">
              <a:xfrm>
                <a:off x="5836652" y="4357191"/>
                <a:ext cx="136376" cy="278902"/>
              </a:xfrm>
              <a:custGeom>
                <a:avLst/>
                <a:gdLst>
                  <a:gd name="T0" fmla="*/ 0 w 43198"/>
                  <a:gd name="T1" fmla="*/ 0 h 37968"/>
                  <a:gd name="T2" fmla="*/ 0 w 43198"/>
                  <a:gd name="T3" fmla="*/ 1 h 37968"/>
                  <a:gd name="T4" fmla="*/ 0 w 43198"/>
                  <a:gd name="T5" fmla="*/ 1 h 37968"/>
                  <a:gd name="T6" fmla="*/ 0 60000 65536"/>
                  <a:gd name="T7" fmla="*/ 0 60000 65536"/>
                  <a:gd name="T8" fmla="*/ 0 60000 65536"/>
                  <a:gd name="T9" fmla="*/ 0 w 43198"/>
                  <a:gd name="T10" fmla="*/ 0 h 37968"/>
                  <a:gd name="T11" fmla="*/ 43198 w 43198"/>
                  <a:gd name="T12" fmla="*/ 37968 h 379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98" h="37968" fill="none" extrusionOk="0">
                    <a:moveTo>
                      <a:pt x="35692" y="-1"/>
                    </a:moveTo>
                    <a:cubicBezTo>
                      <a:pt x="40457" y="4103"/>
                      <a:pt x="43198" y="10079"/>
                      <a:pt x="43198" y="16368"/>
                    </a:cubicBezTo>
                    <a:cubicBezTo>
                      <a:pt x="43198" y="28297"/>
                      <a:pt x="33527" y="37968"/>
                      <a:pt x="21598" y="37968"/>
                    </a:cubicBezTo>
                    <a:cubicBezTo>
                      <a:pt x="9794" y="37968"/>
                      <a:pt x="176" y="28492"/>
                      <a:pt x="0" y="16689"/>
                    </a:cubicBezTo>
                  </a:path>
                  <a:path w="43198" h="37968" stroke="0" extrusionOk="0">
                    <a:moveTo>
                      <a:pt x="35692" y="-1"/>
                    </a:moveTo>
                    <a:cubicBezTo>
                      <a:pt x="40457" y="4103"/>
                      <a:pt x="43198" y="10079"/>
                      <a:pt x="43198" y="16368"/>
                    </a:cubicBezTo>
                    <a:cubicBezTo>
                      <a:pt x="43198" y="28297"/>
                      <a:pt x="33527" y="37968"/>
                      <a:pt x="21598" y="37968"/>
                    </a:cubicBezTo>
                    <a:cubicBezTo>
                      <a:pt x="9794" y="37968"/>
                      <a:pt x="176" y="28492"/>
                      <a:pt x="0" y="16689"/>
                    </a:cubicBezTo>
                    <a:lnTo>
                      <a:pt x="21598" y="16368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59"/>
            <p:cNvGrpSpPr/>
            <p:nvPr/>
          </p:nvGrpSpPr>
          <p:grpSpPr>
            <a:xfrm>
              <a:off x="6596380" y="4298315"/>
              <a:ext cx="121920" cy="386080"/>
              <a:chOff x="7833360" y="4643120"/>
              <a:chExt cx="121920" cy="386080"/>
            </a:xfrm>
          </p:grpSpPr>
          <p:cxnSp>
            <p:nvCxnSpPr>
              <p:cNvPr id="58" name="Straight Connector 57"/>
              <p:cNvCxnSpPr/>
              <p:nvPr/>
            </p:nvCxnSpPr>
            <p:spPr>
              <a:xfrm>
                <a:off x="7833360" y="4643120"/>
                <a:ext cx="0" cy="3860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7955280" y="4643120"/>
                <a:ext cx="0" cy="3860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Connector 65"/>
            <p:cNvCxnSpPr/>
            <p:nvPr/>
          </p:nvCxnSpPr>
          <p:spPr>
            <a:xfrm>
              <a:off x="5530850" y="4492625"/>
              <a:ext cx="304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6718300" y="4495165"/>
              <a:ext cx="4699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6343650" y="4492625"/>
              <a:ext cx="24765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81931" name="Object 2"/>
            <p:cNvGraphicFramePr>
              <a:graphicFrameLocks noChangeAspect="1"/>
            </p:cNvGraphicFramePr>
            <p:nvPr/>
          </p:nvGraphicFramePr>
          <p:xfrm>
            <a:off x="5964238" y="3911600"/>
            <a:ext cx="269875" cy="293688"/>
          </p:xfrm>
          <a:graphic>
            <a:graphicData uri="http://schemas.openxmlformats.org/presentationml/2006/ole">
              <p:oleObj spid="_x0000_s84996" name="Equation" r:id="rId6" imgW="139680" imgH="152280" progId="Equation.DSMT4">
                <p:embed/>
              </p:oleObj>
            </a:graphicData>
          </a:graphic>
        </p:graphicFrame>
        <p:graphicFrame>
          <p:nvGraphicFramePr>
            <p:cNvPr id="81932" name="Object 2"/>
            <p:cNvGraphicFramePr>
              <a:graphicFrameLocks noChangeAspect="1"/>
            </p:cNvGraphicFramePr>
            <p:nvPr/>
          </p:nvGraphicFramePr>
          <p:xfrm>
            <a:off x="6543675" y="3878263"/>
            <a:ext cx="293688" cy="342900"/>
          </p:xfrm>
          <a:graphic>
            <a:graphicData uri="http://schemas.openxmlformats.org/presentationml/2006/ole">
              <p:oleObj spid="_x0000_s84997" name="Equation" r:id="rId7" imgW="152280" imgH="177480" progId="Equation.DSMT4">
                <p:embed/>
              </p:oleObj>
            </a:graphicData>
          </a:graphic>
        </p:graphicFrame>
      </p:grpSp>
      <p:sp>
        <p:nvSpPr>
          <p:cNvPr id="74" name="TextBox 73"/>
          <p:cNvSpPr txBox="1"/>
          <p:nvPr/>
        </p:nvSpPr>
        <p:spPr>
          <a:xfrm>
            <a:off x="637031" y="981075"/>
            <a:ext cx="2973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At circuit resonance: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5410836" y="3596776"/>
            <a:ext cx="1774739" cy="2730709"/>
            <a:chOff x="5496561" y="3187201"/>
            <a:chExt cx="1774739" cy="2730709"/>
          </a:xfrm>
        </p:grpSpPr>
        <p:sp>
          <p:nvSpPr>
            <p:cNvPr id="57" name="Line 16"/>
            <p:cNvSpPr>
              <a:spLocks noChangeShapeType="1"/>
            </p:cNvSpPr>
            <p:nvPr/>
          </p:nvSpPr>
          <p:spPr bwMode="auto">
            <a:xfrm>
              <a:off x="5554618" y="3212810"/>
              <a:ext cx="0" cy="27051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0" name="Line 17"/>
            <p:cNvSpPr>
              <a:spLocks noChangeShapeType="1"/>
            </p:cNvSpPr>
            <p:nvPr/>
          </p:nvSpPr>
          <p:spPr bwMode="auto">
            <a:xfrm>
              <a:off x="7218318" y="3212810"/>
              <a:ext cx="0" cy="27051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1" name="Oval 18"/>
            <p:cNvSpPr>
              <a:spLocks noChangeArrowheads="1"/>
            </p:cNvSpPr>
            <p:nvPr/>
          </p:nvSpPr>
          <p:spPr bwMode="auto">
            <a:xfrm>
              <a:off x="5496561" y="4554293"/>
              <a:ext cx="114300" cy="114300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Oval 19"/>
            <p:cNvSpPr>
              <a:spLocks noChangeArrowheads="1"/>
            </p:cNvSpPr>
            <p:nvPr/>
          </p:nvSpPr>
          <p:spPr bwMode="auto">
            <a:xfrm>
              <a:off x="7157000" y="4536695"/>
              <a:ext cx="114300" cy="114300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63" name="Object 2"/>
            <p:cNvGraphicFramePr>
              <a:graphicFrameLocks noChangeAspect="1"/>
            </p:cNvGraphicFramePr>
            <p:nvPr/>
          </p:nvGraphicFramePr>
          <p:xfrm>
            <a:off x="6115368" y="3187201"/>
            <a:ext cx="636587" cy="463550"/>
          </p:xfrm>
          <a:graphic>
            <a:graphicData uri="http://schemas.openxmlformats.org/presentationml/2006/ole">
              <p:oleObj spid="_x0000_s84998" name="Equation" r:id="rId8" imgW="330120" imgH="241200" progId="Equation.DSMT4">
                <p:embed/>
              </p:oleObj>
            </a:graphicData>
          </a:graphic>
        </p:graphicFrame>
        <p:graphicFrame>
          <p:nvGraphicFramePr>
            <p:cNvPr id="64" name="Object 3"/>
            <p:cNvGraphicFramePr>
              <a:graphicFrameLocks noChangeAspect="1"/>
            </p:cNvGraphicFramePr>
            <p:nvPr/>
          </p:nvGraphicFramePr>
          <p:xfrm>
            <a:off x="6109472" y="5422174"/>
            <a:ext cx="628650" cy="457200"/>
          </p:xfrm>
          <a:graphic>
            <a:graphicData uri="http://schemas.openxmlformats.org/presentationml/2006/ole">
              <p:oleObj spid="_x0000_s84999" name="Equation" r:id="rId9" imgW="330120" imgH="241200" progId="Equation.DSMT4">
                <p:embed/>
              </p:oleObj>
            </a:graphicData>
          </a:graphic>
        </p:graphicFrame>
        <p:grpSp>
          <p:nvGrpSpPr>
            <p:cNvPr id="65" name="Group 59"/>
            <p:cNvGrpSpPr/>
            <p:nvPr/>
          </p:nvGrpSpPr>
          <p:grpSpPr>
            <a:xfrm>
              <a:off x="6160502" y="4224655"/>
              <a:ext cx="512648" cy="297138"/>
              <a:chOff x="5836652" y="4338955"/>
              <a:chExt cx="512648" cy="297138"/>
            </a:xfrm>
          </p:grpSpPr>
          <p:sp>
            <p:nvSpPr>
              <p:cNvPr id="80" name="Arc 8"/>
              <p:cNvSpPr>
                <a:spLocks/>
              </p:cNvSpPr>
              <p:nvPr/>
            </p:nvSpPr>
            <p:spPr bwMode="auto">
              <a:xfrm>
                <a:off x="6206000" y="4343246"/>
                <a:ext cx="143300" cy="278213"/>
              </a:xfrm>
              <a:custGeom>
                <a:avLst/>
                <a:gdLst>
                  <a:gd name="T0" fmla="*/ 0 w 43198"/>
                  <a:gd name="T1" fmla="*/ 1 h 36493"/>
                  <a:gd name="T2" fmla="*/ 0 w 43198"/>
                  <a:gd name="T3" fmla="*/ 0 h 36493"/>
                  <a:gd name="T4" fmla="*/ 0 w 43198"/>
                  <a:gd name="T5" fmla="*/ 1 h 36493"/>
                  <a:gd name="T6" fmla="*/ 0 60000 65536"/>
                  <a:gd name="T7" fmla="*/ 0 60000 65536"/>
                  <a:gd name="T8" fmla="*/ 0 60000 65536"/>
                  <a:gd name="T9" fmla="*/ 0 w 43198"/>
                  <a:gd name="T10" fmla="*/ 0 h 36493"/>
                  <a:gd name="T11" fmla="*/ 43198 w 43198"/>
                  <a:gd name="T12" fmla="*/ 36493 h 36493"/>
                  <a:gd name="connsiteX0" fmla="*/ 43199 w 43199"/>
                  <a:gd name="connsiteY0" fmla="*/ 15171 h 36493"/>
                  <a:gd name="connsiteX1" fmla="*/ 21601 w 43199"/>
                  <a:gd name="connsiteY1" fmla="*/ 36493 h 36493"/>
                  <a:gd name="connsiteX2" fmla="*/ 1 w 43199"/>
                  <a:gd name="connsiteY2" fmla="*/ 14893 h 36493"/>
                  <a:gd name="connsiteX3" fmla="*/ 5956 w 43199"/>
                  <a:gd name="connsiteY3" fmla="*/ 0 h 36493"/>
                  <a:gd name="connsiteX0" fmla="*/ 21601 w 43199"/>
                  <a:gd name="connsiteY0" fmla="*/ 14893 h 36493"/>
                  <a:gd name="connsiteX1" fmla="*/ 21601 w 43199"/>
                  <a:gd name="connsiteY1" fmla="*/ 36493 h 36493"/>
                  <a:gd name="connsiteX2" fmla="*/ 1 w 43199"/>
                  <a:gd name="connsiteY2" fmla="*/ 14893 h 36493"/>
                  <a:gd name="connsiteX3" fmla="*/ 5956 w 43199"/>
                  <a:gd name="connsiteY3" fmla="*/ 0 h 36493"/>
                  <a:gd name="connsiteX4" fmla="*/ 21601 w 43199"/>
                  <a:gd name="connsiteY4" fmla="*/ 14893 h 36493"/>
                  <a:gd name="connsiteX0" fmla="*/ 43199 w 43199"/>
                  <a:gd name="connsiteY0" fmla="*/ 15171 h 36493"/>
                  <a:gd name="connsiteX1" fmla="*/ 21601 w 43199"/>
                  <a:gd name="connsiteY1" fmla="*/ 36493 h 36493"/>
                  <a:gd name="connsiteX2" fmla="*/ 1 w 43199"/>
                  <a:gd name="connsiteY2" fmla="*/ 14893 h 36493"/>
                  <a:gd name="connsiteX3" fmla="*/ 5956 w 43199"/>
                  <a:gd name="connsiteY3" fmla="*/ 0 h 36493"/>
                  <a:gd name="connsiteX0" fmla="*/ 21601 w 43199"/>
                  <a:gd name="connsiteY0" fmla="*/ 14893 h 36493"/>
                  <a:gd name="connsiteX1" fmla="*/ 21601 w 43199"/>
                  <a:gd name="connsiteY1" fmla="*/ 36493 h 36493"/>
                  <a:gd name="connsiteX2" fmla="*/ 1 w 43199"/>
                  <a:gd name="connsiteY2" fmla="*/ 14893 h 36493"/>
                  <a:gd name="connsiteX3" fmla="*/ 5956 w 43199"/>
                  <a:gd name="connsiteY3" fmla="*/ 0 h 36493"/>
                  <a:gd name="connsiteX4" fmla="*/ 21601 w 43199"/>
                  <a:gd name="connsiteY4" fmla="*/ 14893 h 36493"/>
                  <a:gd name="connsiteX0" fmla="*/ 39578 w 39578"/>
                  <a:gd name="connsiteY0" fmla="*/ 21911 h 36493"/>
                  <a:gd name="connsiteX1" fmla="*/ 21601 w 39578"/>
                  <a:gd name="connsiteY1" fmla="*/ 36493 h 36493"/>
                  <a:gd name="connsiteX2" fmla="*/ 1 w 39578"/>
                  <a:gd name="connsiteY2" fmla="*/ 14893 h 36493"/>
                  <a:gd name="connsiteX3" fmla="*/ 5956 w 39578"/>
                  <a:gd name="connsiteY3" fmla="*/ 0 h 36493"/>
                  <a:gd name="connsiteX0" fmla="*/ 21601 w 39578"/>
                  <a:gd name="connsiteY0" fmla="*/ 14893 h 36493"/>
                  <a:gd name="connsiteX1" fmla="*/ 21601 w 39578"/>
                  <a:gd name="connsiteY1" fmla="*/ 36493 h 36493"/>
                  <a:gd name="connsiteX2" fmla="*/ 1 w 39578"/>
                  <a:gd name="connsiteY2" fmla="*/ 14893 h 36493"/>
                  <a:gd name="connsiteX3" fmla="*/ 5956 w 39578"/>
                  <a:gd name="connsiteY3" fmla="*/ 0 h 36493"/>
                  <a:gd name="connsiteX4" fmla="*/ 21601 w 39578"/>
                  <a:gd name="connsiteY4" fmla="*/ 14893 h 36493"/>
                  <a:gd name="connsiteX0" fmla="*/ 39578 w 45391"/>
                  <a:gd name="connsiteY0" fmla="*/ 21911 h 37859"/>
                  <a:gd name="connsiteX1" fmla="*/ 42395 w 45391"/>
                  <a:gd name="connsiteY1" fmla="*/ 20500 h 37859"/>
                  <a:gd name="connsiteX2" fmla="*/ 21601 w 45391"/>
                  <a:gd name="connsiteY2" fmla="*/ 36493 h 37859"/>
                  <a:gd name="connsiteX3" fmla="*/ 1 w 45391"/>
                  <a:gd name="connsiteY3" fmla="*/ 14893 h 37859"/>
                  <a:gd name="connsiteX4" fmla="*/ 5956 w 45391"/>
                  <a:gd name="connsiteY4" fmla="*/ 0 h 37859"/>
                  <a:gd name="connsiteX0" fmla="*/ 21601 w 45391"/>
                  <a:gd name="connsiteY0" fmla="*/ 14893 h 37859"/>
                  <a:gd name="connsiteX1" fmla="*/ 21601 w 45391"/>
                  <a:gd name="connsiteY1" fmla="*/ 36493 h 37859"/>
                  <a:gd name="connsiteX2" fmla="*/ 1 w 45391"/>
                  <a:gd name="connsiteY2" fmla="*/ 14893 h 37859"/>
                  <a:gd name="connsiteX3" fmla="*/ 5956 w 45391"/>
                  <a:gd name="connsiteY3" fmla="*/ 0 h 37859"/>
                  <a:gd name="connsiteX4" fmla="*/ 21601 w 45391"/>
                  <a:gd name="connsiteY4" fmla="*/ 14893 h 37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391" h="37859" fill="none" extrusionOk="0">
                    <a:moveTo>
                      <a:pt x="39578" y="21911"/>
                    </a:moveTo>
                    <a:cubicBezTo>
                      <a:pt x="39645" y="22108"/>
                      <a:pt x="45391" y="18070"/>
                      <a:pt x="42395" y="20500"/>
                    </a:cubicBezTo>
                    <a:cubicBezTo>
                      <a:pt x="39399" y="22930"/>
                      <a:pt x="28264" y="37859"/>
                      <a:pt x="21601" y="36493"/>
                    </a:cubicBezTo>
                    <a:cubicBezTo>
                      <a:pt x="9671" y="36493"/>
                      <a:pt x="1" y="26822"/>
                      <a:pt x="1" y="14893"/>
                    </a:cubicBezTo>
                    <a:cubicBezTo>
                      <a:pt x="0" y="9348"/>
                      <a:pt x="2133" y="4016"/>
                      <a:pt x="5956" y="0"/>
                    </a:cubicBezTo>
                  </a:path>
                  <a:path w="45391" h="37859" stroke="0" extrusionOk="0">
                    <a:moveTo>
                      <a:pt x="21601" y="14893"/>
                    </a:moveTo>
                    <a:lnTo>
                      <a:pt x="21601" y="36493"/>
                    </a:lnTo>
                    <a:cubicBezTo>
                      <a:pt x="9671" y="36493"/>
                      <a:pt x="1" y="26822"/>
                      <a:pt x="1" y="14893"/>
                    </a:cubicBezTo>
                    <a:cubicBezTo>
                      <a:pt x="0" y="9348"/>
                      <a:pt x="2133" y="4016"/>
                      <a:pt x="5956" y="0"/>
                    </a:cubicBezTo>
                    <a:lnTo>
                      <a:pt x="21601" y="1489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Arc 10"/>
              <p:cNvSpPr>
                <a:spLocks/>
              </p:cNvSpPr>
              <p:nvPr/>
            </p:nvSpPr>
            <p:spPr bwMode="auto">
              <a:xfrm>
                <a:off x="6113950" y="4338955"/>
                <a:ext cx="137512" cy="286411"/>
              </a:xfrm>
              <a:custGeom>
                <a:avLst/>
                <a:gdLst>
                  <a:gd name="T0" fmla="*/ 0 w 43200"/>
                  <a:gd name="T1" fmla="*/ 0 h 39465"/>
                  <a:gd name="T2" fmla="*/ 0 w 43200"/>
                  <a:gd name="T3" fmla="*/ 0 h 39465"/>
                  <a:gd name="T4" fmla="*/ 0 w 43200"/>
                  <a:gd name="T5" fmla="*/ 1 h 3946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39465"/>
                  <a:gd name="T11" fmla="*/ 43200 w 43200"/>
                  <a:gd name="T12" fmla="*/ 39465 h 394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39465" fill="none" extrusionOk="0">
                    <a:moveTo>
                      <a:pt x="33740" y="0"/>
                    </a:moveTo>
                    <a:cubicBezTo>
                      <a:pt x="39657" y="4021"/>
                      <a:pt x="43200" y="10711"/>
                      <a:pt x="43200" y="17865"/>
                    </a:cubicBezTo>
                    <a:cubicBezTo>
                      <a:pt x="43200" y="29794"/>
                      <a:pt x="33529" y="39465"/>
                      <a:pt x="21600" y="39465"/>
                    </a:cubicBezTo>
                    <a:cubicBezTo>
                      <a:pt x="9670" y="39465"/>
                      <a:pt x="0" y="29794"/>
                      <a:pt x="0" y="17865"/>
                    </a:cubicBezTo>
                    <a:cubicBezTo>
                      <a:pt x="-1" y="11513"/>
                      <a:pt x="2795" y="5483"/>
                      <a:pt x="7643" y="1378"/>
                    </a:cubicBezTo>
                  </a:path>
                  <a:path w="43200" h="39465" stroke="0" extrusionOk="0">
                    <a:moveTo>
                      <a:pt x="33740" y="0"/>
                    </a:moveTo>
                    <a:cubicBezTo>
                      <a:pt x="39657" y="4021"/>
                      <a:pt x="43200" y="10711"/>
                      <a:pt x="43200" y="17865"/>
                    </a:cubicBezTo>
                    <a:cubicBezTo>
                      <a:pt x="43200" y="29794"/>
                      <a:pt x="33529" y="39465"/>
                      <a:pt x="21600" y="39465"/>
                    </a:cubicBezTo>
                    <a:cubicBezTo>
                      <a:pt x="9670" y="39465"/>
                      <a:pt x="0" y="29794"/>
                      <a:pt x="0" y="17865"/>
                    </a:cubicBezTo>
                    <a:cubicBezTo>
                      <a:pt x="-1" y="11513"/>
                      <a:pt x="2795" y="5483"/>
                      <a:pt x="7643" y="1378"/>
                    </a:cubicBezTo>
                    <a:lnTo>
                      <a:pt x="21600" y="17865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Arc 11"/>
              <p:cNvSpPr>
                <a:spLocks/>
              </p:cNvSpPr>
              <p:nvPr/>
            </p:nvSpPr>
            <p:spPr bwMode="auto">
              <a:xfrm>
                <a:off x="6026442" y="4350755"/>
                <a:ext cx="136376" cy="274611"/>
              </a:xfrm>
              <a:custGeom>
                <a:avLst/>
                <a:gdLst>
                  <a:gd name="T0" fmla="*/ 0 w 43200"/>
                  <a:gd name="T1" fmla="*/ 0 h 37507"/>
                  <a:gd name="T2" fmla="*/ 0 w 43200"/>
                  <a:gd name="T3" fmla="*/ 0 h 37507"/>
                  <a:gd name="T4" fmla="*/ 0 w 43200"/>
                  <a:gd name="T5" fmla="*/ 1 h 3750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37507"/>
                  <a:gd name="T11" fmla="*/ 43200 w 43200"/>
                  <a:gd name="T12" fmla="*/ 37507 h 3750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37507" fill="none" extrusionOk="0">
                    <a:moveTo>
                      <a:pt x="36212" y="-1"/>
                    </a:moveTo>
                    <a:cubicBezTo>
                      <a:pt x="40665" y="4090"/>
                      <a:pt x="43200" y="9860"/>
                      <a:pt x="43200" y="15907"/>
                    </a:cubicBezTo>
                    <a:cubicBezTo>
                      <a:pt x="43200" y="27836"/>
                      <a:pt x="33529" y="37507"/>
                      <a:pt x="21600" y="37507"/>
                    </a:cubicBezTo>
                    <a:cubicBezTo>
                      <a:pt x="9670" y="37507"/>
                      <a:pt x="0" y="27836"/>
                      <a:pt x="0" y="15907"/>
                    </a:cubicBezTo>
                    <a:cubicBezTo>
                      <a:pt x="-1" y="10106"/>
                      <a:pt x="2332" y="4550"/>
                      <a:pt x="6473" y="488"/>
                    </a:cubicBezTo>
                  </a:path>
                  <a:path w="43200" h="37507" stroke="0" extrusionOk="0">
                    <a:moveTo>
                      <a:pt x="36212" y="-1"/>
                    </a:moveTo>
                    <a:cubicBezTo>
                      <a:pt x="40665" y="4090"/>
                      <a:pt x="43200" y="9860"/>
                      <a:pt x="43200" y="15907"/>
                    </a:cubicBezTo>
                    <a:cubicBezTo>
                      <a:pt x="43200" y="27836"/>
                      <a:pt x="33529" y="37507"/>
                      <a:pt x="21600" y="37507"/>
                    </a:cubicBezTo>
                    <a:cubicBezTo>
                      <a:pt x="9670" y="37507"/>
                      <a:pt x="0" y="27836"/>
                      <a:pt x="0" y="15907"/>
                    </a:cubicBezTo>
                    <a:cubicBezTo>
                      <a:pt x="-1" y="10106"/>
                      <a:pt x="2332" y="4550"/>
                      <a:pt x="6473" y="488"/>
                    </a:cubicBezTo>
                    <a:lnTo>
                      <a:pt x="21600" y="15907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Arc 12"/>
              <p:cNvSpPr>
                <a:spLocks/>
              </p:cNvSpPr>
              <p:nvPr/>
            </p:nvSpPr>
            <p:spPr bwMode="auto">
              <a:xfrm>
                <a:off x="5929842" y="4353973"/>
                <a:ext cx="137512" cy="273539"/>
              </a:xfrm>
              <a:custGeom>
                <a:avLst/>
                <a:gdLst>
                  <a:gd name="T0" fmla="*/ 0 w 43200"/>
                  <a:gd name="T1" fmla="*/ 0 h 37395"/>
                  <a:gd name="T2" fmla="*/ 0 w 43200"/>
                  <a:gd name="T3" fmla="*/ 0 h 37395"/>
                  <a:gd name="T4" fmla="*/ 0 w 43200"/>
                  <a:gd name="T5" fmla="*/ 1 h 373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37395"/>
                  <a:gd name="T11" fmla="*/ 43200 w 43200"/>
                  <a:gd name="T12" fmla="*/ 37395 h 373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37395" fill="none" extrusionOk="0">
                    <a:moveTo>
                      <a:pt x="36720" y="369"/>
                    </a:moveTo>
                    <a:cubicBezTo>
                      <a:pt x="40864" y="4432"/>
                      <a:pt x="43200" y="9991"/>
                      <a:pt x="43200" y="15795"/>
                    </a:cubicBezTo>
                    <a:cubicBezTo>
                      <a:pt x="43200" y="27724"/>
                      <a:pt x="33529" y="37395"/>
                      <a:pt x="21600" y="37395"/>
                    </a:cubicBezTo>
                    <a:cubicBezTo>
                      <a:pt x="9670" y="37395"/>
                      <a:pt x="0" y="27724"/>
                      <a:pt x="0" y="15795"/>
                    </a:cubicBezTo>
                    <a:cubicBezTo>
                      <a:pt x="-1" y="9805"/>
                      <a:pt x="2486" y="4085"/>
                      <a:pt x="6866" y="0"/>
                    </a:cubicBezTo>
                  </a:path>
                  <a:path w="43200" h="37395" stroke="0" extrusionOk="0">
                    <a:moveTo>
                      <a:pt x="36720" y="369"/>
                    </a:moveTo>
                    <a:cubicBezTo>
                      <a:pt x="40864" y="4432"/>
                      <a:pt x="43200" y="9991"/>
                      <a:pt x="43200" y="15795"/>
                    </a:cubicBezTo>
                    <a:cubicBezTo>
                      <a:pt x="43200" y="27724"/>
                      <a:pt x="33529" y="37395"/>
                      <a:pt x="21600" y="37395"/>
                    </a:cubicBezTo>
                    <a:cubicBezTo>
                      <a:pt x="9670" y="37395"/>
                      <a:pt x="0" y="27724"/>
                      <a:pt x="0" y="15795"/>
                    </a:cubicBezTo>
                    <a:cubicBezTo>
                      <a:pt x="-1" y="9805"/>
                      <a:pt x="2486" y="4085"/>
                      <a:pt x="6866" y="0"/>
                    </a:cubicBezTo>
                    <a:lnTo>
                      <a:pt x="21600" y="15795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Arc 13"/>
              <p:cNvSpPr>
                <a:spLocks/>
              </p:cNvSpPr>
              <p:nvPr/>
            </p:nvSpPr>
            <p:spPr bwMode="auto">
              <a:xfrm>
                <a:off x="5836652" y="4357191"/>
                <a:ext cx="136376" cy="278902"/>
              </a:xfrm>
              <a:custGeom>
                <a:avLst/>
                <a:gdLst>
                  <a:gd name="T0" fmla="*/ 0 w 43198"/>
                  <a:gd name="T1" fmla="*/ 0 h 37968"/>
                  <a:gd name="T2" fmla="*/ 0 w 43198"/>
                  <a:gd name="T3" fmla="*/ 1 h 37968"/>
                  <a:gd name="T4" fmla="*/ 0 w 43198"/>
                  <a:gd name="T5" fmla="*/ 1 h 37968"/>
                  <a:gd name="T6" fmla="*/ 0 60000 65536"/>
                  <a:gd name="T7" fmla="*/ 0 60000 65536"/>
                  <a:gd name="T8" fmla="*/ 0 60000 65536"/>
                  <a:gd name="T9" fmla="*/ 0 w 43198"/>
                  <a:gd name="T10" fmla="*/ 0 h 37968"/>
                  <a:gd name="T11" fmla="*/ 43198 w 43198"/>
                  <a:gd name="T12" fmla="*/ 37968 h 379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98" h="37968" fill="none" extrusionOk="0">
                    <a:moveTo>
                      <a:pt x="35692" y="-1"/>
                    </a:moveTo>
                    <a:cubicBezTo>
                      <a:pt x="40457" y="4103"/>
                      <a:pt x="43198" y="10079"/>
                      <a:pt x="43198" y="16368"/>
                    </a:cubicBezTo>
                    <a:cubicBezTo>
                      <a:pt x="43198" y="28297"/>
                      <a:pt x="33527" y="37968"/>
                      <a:pt x="21598" y="37968"/>
                    </a:cubicBezTo>
                    <a:cubicBezTo>
                      <a:pt x="9794" y="37968"/>
                      <a:pt x="176" y="28492"/>
                      <a:pt x="0" y="16689"/>
                    </a:cubicBezTo>
                  </a:path>
                  <a:path w="43198" h="37968" stroke="0" extrusionOk="0">
                    <a:moveTo>
                      <a:pt x="35692" y="-1"/>
                    </a:moveTo>
                    <a:cubicBezTo>
                      <a:pt x="40457" y="4103"/>
                      <a:pt x="43198" y="10079"/>
                      <a:pt x="43198" y="16368"/>
                    </a:cubicBezTo>
                    <a:cubicBezTo>
                      <a:pt x="43198" y="28297"/>
                      <a:pt x="33527" y="37968"/>
                      <a:pt x="21598" y="37968"/>
                    </a:cubicBezTo>
                    <a:cubicBezTo>
                      <a:pt x="9794" y="37968"/>
                      <a:pt x="176" y="28492"/>
                      <a:pt x="0" y="16689"/>
                    </a:cubicBezTo>
                    <a:lnTo>
                      <a:pt x="21598" y="16368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8" name="Group 59"/>
            <p:cNvGrpSpPr/>
            <p:nvPr/>
          </p:nvGrpSpPr>
          <p:grpSpPr>
            <a:xfrm>
              <a:off x="6321516" y="4623525"/>
              <a:ext cx="121920" cy="386080"/>
              <a:chOff x="7833360" y="4643120"/>
              <a:chExt cx="121920" cy="386080"/>
            </a:xfrm>
          </p:grpSpPr>
          <p:cxnSp>
            <p:nvCxnSpPr>
              <p:cNvPr id="78" name="Straight Connector 77"/>
              <p:cNvCxnSpPr/>
              <p:nvPr/>
            </p:nvCxnSpPr>
            <p:spPr>
              <a:xfrm>
                <a:off x="7833360" y="4643120"/>
                <a:ext cx="0" cy="3860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7955280" y="4643120"/>
                <a:ext cx="0" cy="3860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0" name="Straight Connector 69"/>
            <p:cNvCxnSpPr/>
            <p:nvPr/>
          </p:nvCxnSpPr>
          <p:spPr>
            <a:xfrm>
              <a:off x="5573486" y="4835525"/>
              <a:ext cx="74657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6666594" y="4376782"/>
              <a:ext cx="55607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5562600" y="4375604"/>
              <a:ext cx="59055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5" name="Object 2"/>
            <p:cNvGraphicFramePr>
              <a:graphicFrameLocks noChangeAspect="1"/>
            </p:cNvGraphicFramePr>
            <p:nvPr/>
          </p:nvGraphicFramePr>
          <p:xfrm>
            <a:off x="6535738" y="3824515"/>
            <a:ext cx="269875" cy="293688"/>
          </p:xfrm>
          <a:graphic>
            <a:graphicData uri="http://schemas.openxmlformats.org/presentationml/2006/ole">
              <p:oleObj spid="_x0000_s85000" name="Equation" r:id="rId10" imgW="139680" imgH="152280" progId="Equation.DSMT4">
                <p:embed/>
              </p:oleObj>
            </a:graphicData>
          </a:graphic>
        </p:graphicFrame>
        <p:graphicFrame>
          <p:nvGraphicFramePr>
            <p:cNvPr id="76" name="Object 2"/>
            <p:cNvGraphicFramePr>
              <a:graphicFrameLocks noChangeAspect="1"/>
            </p:cNvGraphicFramePr>
            <p:nvPr/>
          </p:nvGraphicFramePr>
          <p:xfrm>
            <a:off x="6625318" y="4923292"/>
            <a:ext cx="293688" cy="342900"/>
          </p:xfrm>
          <a:graphic>
            <a:graphicData uri="http://schemas.openxmlformats.org/presentationml/2006/ole">
              <p:oleObj spid="_x0000_s85001" name="Equation" r:id="rId11" imgW="152280" imgH="177480" progId="Equation.DSMT4">
                <p:embed/>
              </p:oleObj>
            </a:graphicData>
          </a:graphic>
        </p:graphicFrame>
        <p:cxnSp>
          <p:nvCxnSpPr>
            <p:cNvPr id="77" name="Straight Connector 76"/>
            <p:cNvCxnSpPr/>
            <p:nvPr/>
          </p:nvCxnSpPr>
          <p:spPr>
            <a:xfrm>
              <a:off x="6466115" y="4835525"/>
              <a:ext cx="74657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TextBox 84"/>
          <p:cNvSpPr txBox="1"/>
          <p:nvPr/>
        </p:nvSpPr>
        <p:spPr>
          <a:xfrm>
            <a:off x="1676400" y="1609725"/>
            <a:ext cx="535281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spcAft>
                <a:spcPts val="1200"/>
              </a:spcAft>
              <a:buFont typeface="Wingdings" pitchFamily="2" charset="2"/>
              <a:buChar char="§"/>
            </a:pPr>
            <a:r>
              <a:rPr lang="en-US" dirty="0" smtClean="0"/>
              <a:t>A patch (capacitive) FSS reflects all of the </a:t>
            </a:r>
            <a:r>
              <a:rPr lang="en-US" dirty="0" smtClean="0"/>
              <a:t>wave.</a:t>
            </a:r>
            <a:endParaRPr lang="en-US" dirty="0" smtClean="0"/>
          </a:p>
          <a:p>
            <a:pPr marL="228600" indent="-228600">
              <a:spcAft>
                <a:spcPts val="1200"/>
              </a:spcAft>
              <a:buFont typeface="Wingdings" pitchFamily="2" charset="2"/>
              <a:buChar char="§"/>
            </a:pPr>
            <a:r>
              <a:rPr lang="en-US" dirty="0" smtClean="0"/>
              <a:t> A slot (inductive) FSS transmits all of the </a:t>
            </a:r>
            <a:r>
              <a:rPr lang="en-US" dirty="0" smtClean="0"/>
              <a:t>wave.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2162175" y="2914650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Patch </a:t>
            </a:r>
            <a:r>
              <a:rPr lang="en-US" dirty="0" err="1" smtClean="0">
                <a:solidFill>
                  <a:srgbClr val="0000FF"/>
                </a:solidFill>
              </a:rPr>
              <a:t>FSS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810250" y="2962275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Slot </a:t>
            </a:r>
            <a:r>
              <a:rPr lang="en-US" dirty="0" err="1" smtClean="0">
                <a:solidFill>
                  <a:srgbClr val="0000FF"/>
                </a:solidFill>
              </a:rPr>
              <a:t>FSS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3133" y="131763"/>
            <a:ext cx="8692738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Results: FSS Patch Array in Free Space</a:t>
            </a:r>
          </a:p>
        </p:txBody>
      </p:sp>
      <p:sp>
        <p:nvSpPr>
          <p:cNvPr id="922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16CFC954-174D-42A3-8278-50A5FC785888}" type="slidenum">
              <a:rPr lang="en-US" smtClean="0"/>
              <a:pPr algn="r">
                <a:defRPr/>
              </a:pPr>
              <a:t>19</a:t>
            </a:fld>
            <a:endParaRPr lang="en-US" dirty="0"/>
          </a:p>
        </p:txBody>
      </p:sp>
      <p:pic>
        <p:nvPicPr>
          <p:cNvPr id="83974" name="Picture 6" descr="D:\USER\Classes\6345\Class Notes Powerpoint\Topic 13 Periodic Structures\figure 1.tif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6222" y="1328546"/>
            <a:ext cx="6039521" cy="4919853"/>
          </a:xfrm>
          <a:prstGeom prst="rect">
            <a:avLst/>
          </a:prstGeom>
          <a:noFill/>
        </p:spPr>
      </p:pic>
      <p:sp>
        <p:nvSpPr>
          <p:cNvPr id="57" name="TextBox 56"/>
          <p:cNvSpPr txBox="1"/>
          <p:nvPr/>
        </p:nvSpPr>
        <p:spPr>
          <a:xfrm>
            <a:off x="6076950" y="1295400"/>
            <a:ext cx="268605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C. C. Chen, “Scattering by a two-dimensional array of conducting patches,” IEEE Trans. Antennas and Propagation, pp. 660-665, Sept. 1970. </a:t>
            </a:r>
            <a:endParaRPr lang="en-US" sz="1600" dirty="0"/>
          </a:p>
        </p:txBody>
      </p:sp>
      <p:sp>
        <p:nvSpPr>
          <p:cNvPr id="60" name="TextBox 59"/>
          <p:cNvSpPr txBox="1"/>
          <p:nvPr/>
        </p:nvSpPr>
        <p:spPr>
          <a:xfrm>
            <a:off x="5867399" y="3981450"/>
            <a:ext cx="3014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Note the total reflection at the resonance frequency!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371725" y="495300"/>
            <a:ext cx="410845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20488" name="Text Box 176"/>
          <p:cNvSpPr txBox="1">
            <a:spLocks noChangeArrowheads="1"/>
          </p:cNvSpPr>
          <p:nvPr/>
        </p:nvSpPr>
        <p:spPr bwMode="auto">
          <a:xfrm>
            <a:off x="466725" y="1649095"/>
            <a:ext cx="81914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In this set of notes we examine the </a:t>
            </a:r>
            <a:r>
              <a:rPr lang="en-US" sz="2400" dirty="0" err="1">
                <a:solidFill>
                  <a:srgbClr val="FF3300"/>
                </a:solidFill>
              </a:rPr>
              <a:t>FSS</a:t>
            </a:r>
            <a:r>
              <a:rPr lang="en-US" sz="2400" dirty="0"/>
              <a:t> </a:t>
            </a:r>
            <a:r>
              <a:rPr lang="en-US" sz="2400" dirty="0" smtClean="0"/>
              <a:t>problem in </a:t>
            </a:r>
            <a:r>
              <a:rPr lang="en-US" sz="2400" dirty="0"/>
              <a:t>more detail, using the periodic spectral-domain Green’s function.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A2CE1D40-6C1C-4608-B8D7-7841E49FD74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43243" y="111443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FSS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Geometry</a:t>
            </a:r>
          </a:p>
        </p:txBody>
      </p:sp>
      <p:sp>
        <p:nvSpPr>
          <p:cNvPr id="103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4" name="Slide Number Placeholder 7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16CFC954-174D-42A3-8278-50A5FC785888}" type="slidenum">
              <a:rPr lang="en-US" smtClean="0"/>
              <a:pPr algn="r">
                <a:defRPr/>
              </a:pPr>
              <a:t>3</a:t>
            </a:fld>
            <a:endParaRPr lang="en-US" dirty="0"/>
          </a:p>
        </p:txBody>
      </p:sp>
      <p:grpSp>
        <p:nvGrpSpPr>
          <p:cNvPr id="83" name="Group 82"/>
          <p:cNvGrpSpPr/>
          <p:nvPr/>
        </p:nvGrpSpPr>
        <p:grpSpPr>
          <a:xfrm>
            <a:off x="431800" y="1306513"/>
            <a:ext cx="8321675" cy="5183187"/>
            <a:chOff x="431800" y="1306513"/>
            <a:chExt cx="8321675" cy="5183187"/>
          </a:xfrm>
        </p:grpSpPr>
        <p:sp>
          <p:nvSpPr>
            <p:cNvPr id="1039" name="Text Box 7"/>
            <p:cNvSpPr txBox="1">
              <a:spLocks noChangeArrowheads="1"/>
            </p:cNvSpPr>
            <p:nvPr/>
          </p:nvSpPr>
          <p:spPr bwMode="auto">
            <a:xfrm>
              <a:off x="5953125" y="1306513"/>
              <a:ext cx="2800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Incident plane wave</a:t>
              </a:r>
            </a:p>
          </p:txBody>
        </p:sp>
        <p:sp>
          <p:nvSpPr>
            <p:cNvPr id="1040" name="Text Box 8"/>
            <p:cNvSpPr txBox="1">
              <a:spLocks noChangeArrowheads="1"/>
            </p:cNvSpPr>
            <p:nvPr/>
          </p:nvSpPr>
          <p:spPr bwMode="auto">
            <a:xfrm>
              <a:off x="1343025" y="1357313"/>
              <a:ext cx="27622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Reflected plane wave</a:t>
              </a:r>
            </a:p>
          </p:txBody>
        </p:sp>
        <p:grpSp>
          <p:nvGrpSpPr>
            <p:cNvPr id="1041" name="Group 9"/>
            <p:cNvGrpSpPr>
              <a:grpSpLocks/>
            </p:cNvGrpSpPr>
            <p:nvPr/>
          </p:nvGrpSpPr>
          <p:grpSpPr bwMode="auto">
            <a:xfrm>
              <a:off x="2781300" y="5562600"/>
              <a:ext cx="1117600" cy="927100"/>
              <a:chOff x="4008" y="1200"/>
              <a:chExt cx="704" cy="584"/>
            </a:xfrm>
          </p:grpSpPr>
          <p:sp>
            <p:nvSpPr>
              <p:cNvPr id="1094" name="Line 10"/>
              <p:cNvSpPr>
                <a:spLocks noChangeShapeType="1"/>
              </p:cNvSpPr>
              <p:nvPr/>
            </p:nvSpPr>
            <p:spPr bwMode="auto">
              <a:xfrm flipH="1">
                <a:off x="4008" y="1200"/>
                <a:ext cx="704" cy="584"/>
              </a:xfrm>
              <a:prstGeom prst="line">
                <a:avLst/>
              </a:prstGeom>
              <a:noFill/>
              <a:ln w="57150">
                <a:solidFill>
                  <a:srgbClr val="FF33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5" name="Line 11"/>
              <p:cNvSpPr>
                <a:spLocks noChangeShapeType="1"/>
              </p:cNvSpPr>
              <p:nvPr/>
            </p:nvSpPr>
            <p:spPr bwMode="auto">
              <a:xfrm>
                <a:off x="4248" y="1360"/>
                <a:ext cx="224" cy="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" name="Line 12"/>
              <p:cNvSpPr>
                <a:spLocks noChangeShapeType="1"/>
              </p:cNvSpPr>
              <p:nvPr/>
            </p:nvSpPr>
            <p:spPr bwMode="auto">
              <a:xfrm>
                <a:off x="4312" y="1312"/>
                <a:ext cx="224" cy="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7" name="Line 13"/>
              <p:cNvSpPr>
                <a:spLocks noChangeShapeType="1"/>
              </p:cNvSpPr>
              <p:nvPr/>
            </p:nvSpPr>
            <p:spPr bwMode="auto">
              <a:xfrm>
                <a:off x="4184" y="1408"/>
                <a:ext cx="224" cy="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2" name="Text Box 14"/>
            <p:cNvSpPr txBox="1">
              <a:spLocks noChangeArrowheads="1"/>
            </p:cNvSpPr>
            <p:nvPr/>
          </p:nvSpPr>
          <p:spPr bwMode="auto">
            <a:xfrm>
              <a:off x="7299325" y="4604385"/>
              <a:ext cx="123507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/>
                <a:t>Metal patch</a:t>
              </a:r>
            </a:p>
          </p:txBody>
        </p:sp>
        <p:sp>
          <p:nvSpPr>
            <p:cNvPr id="1043" name="Text Box 15"/>
            <p:cNvSpPr txBox="1">
              <a:spLocks noChangeArrowheads="1"/>
            </p:cNvSpPr>
            <p:nvPr/>
          </p:nvSpPr>
          <p:spPr bwMode="auto">
            <a:xfrm>
              <a:off x="4035425" y="6043613"/>
              <a:ext cx="26098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Transmitted plane wave</a:t>
              </a:r>
            </a:p>
          </p:txBody>
        </p:sp>
        <p:sp>
          <p:nvSpPr>
            <p:cNvPr id="1045" name="AutoShape 18"/>
            <p:cNvSpPr>
              <a:spLocks noChangeArrowheads="1"/>
            </p:cNvSpPr>
            <p:nvPr/>
          </p:nvSpPr>
          <p:spPr bwMode="auto">
            <a:xfrm>
              <a:off x="444500" y="2628900"/>
              <a:ext cx="8216900" cy="2692400"/>
            </a:xfrm>
            <a:prstGeom prst="cube">
              <a:avLst>
                <a:gd name="adj" fmla="val 87676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46" name="AutoShape 19"/>
            <p:cNvSpPr>
              <a:spLocks noChangeArrowheads="1"/>
            </p:cNvSpPr>
            <p:nvPr/>
          </p:nvSpPr>
          <p:spPr bwMode="auto">
            <a:xfrm>
              <a:off x="431800" y="2616200"/>
              <a:ext cx="8229600" cy="2374900"/>
            </a:xfrm>
            <a:prstGeom prst="parallelogram">
              <a:avLst>
                <a:gd name="adj" fmla="val 99802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Text Box 20"/>
            <p:cNvSpPr txBox="1">
              <a:spLocks noChangeArrowheads="1"/>
            </p:cNvSpPr>
            <p:nvPr/>
          </p:nvSpPr>
          <p:spPr bwMode="auto">
            <a:xfrm>
              <a:off x="3248025" y="4929188"/>
              <a:ext cx="2857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048" name="Text Box 21"/>
            <p:cNvSpPr txBox="1">
              <a:spLocks noChangeArrowheads="1"/>
            </p:cNvSpPr>
            <p:nvPr/>
          </p:nvSpPr>
          <p:spPr bwMode="auto">
            <a:xfrm>
              <a:off x="8419465" y="3283268"/>
              <a:ext cx="2857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1049" name="Text Box 22"/>
            <p:cNvSpPr txBox="1">
              <a:spLocks noChangeArrowheads="1"/>
            </p:cNvSpPr>
            <p:nvPr/>
          </p:nvSpPr>
          <p:spPr bwMode="auto">
            <a:xfrm>
              <a:off x="4784725" y="1804988"/>
              <a:ext cx="2730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1050" name="Line 23"/>
            <p:cNvSpPr>
              <a:spLocks noChangeShapeType="1"/>
            </p:cNvSpPr>
            <p:nvPr/>
          </p:nvSpPr>
          <p:spPr bwMode="auto">
            <a:xfrm>
              <a:off x="3708400" y="4813300"/>
              <a:ext cx="11811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Text Box 24"/>
            <p:cNvSpPr txBox="1">
              <a:spLocks noChangeArrowheads="1"/>
            </p:cNvSpPr>
            <p:nvPr/>
          </p:nvSpPr>
          <p:spPr bwMode="auto">
            <a:xfrm>
              <a:off x="5699125" y="4205288"/>
              <a:ext cx="2984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052" name="Line 25"/>
            <p:cNvSpPr>
              <a:spLocks noChangeShapeType="1"/>
            </p:cNvSpPr>
            <p:nvPr/>
          </p:nvSpPr>
          <p:spPr bwMode="auto">
            <a:xfrm flipH="1">
              <a:off x="5308600" y="4044950"/>
              <a:ext cx="558800" cy="603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Text Box 26"/>
            <p:cNvSpPr txBox="1">
              <a:spLocks noChangeArrowheads="1"/>
            </p:cNvSpPr>
            <p:nvPr/>
          </p:nvSpPr>
          <p:spPr bwMode="auto">
            <a:xfrm>
              <a:off x="1177925" y="4294188"/>
              <a:ext cx="3111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L</a:t>
              </a:r>
            </a:p>
          </p:txBody>
        </p:sp>
        <p:grpSp>
          <p:nvGrpSpPr>
            <p:cNvPr id="1054" name="Group 27"/>
            <p:cNvGrpSpPr>
              <a:grpSpLocks/>
            </p:cNvGrpSpPr>
            <p:nvPr/>
          </p:nvGrpSpPr>
          <p:grpSpPr bwMode="auto">
            <a:xfrm>
              <a:off x="6007100" y="2832100"/>
              <a:ext cx="2095500" cy="1905000"/>
              <a:chOff x="3832" y="2088"/>
              <a:chExt cx="1320" cy="1200"/>
            </a:xfrm>
          </p:grpSpPr>
          <p:sp>
            <p:nvSpPr>
              <p:cNvPr id="1090" name="AutoShape 28"/>
              <p:cNvSpPr>
                <a:spLocks noChangeArrowheads="1"/>
              </p:cNvSpPr>
              <p:nvPr/>
            </p:nvSpPr>
            <p:spPr bwMode="auto">
              <a:xfrm>
                <a:off x="4160" y="2744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" name="AutoShape 29"/>
              <p:cNvSpPr>
                <a:spLocks noChangeArrowheads="1"/>
              </p:cNvSpPr>
              <p:nvPr/>
            </p:nvSpPr>
            <p:spPr bwMode="auto">
              <a:xfrm>
                <a:off x="4480" y="2416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2" name="AutoShape 30"/>
              <p:cNvSpPr>
                <a:spLocks noChangeArrowheads="1"/>
              </p:cNvSpPr>
              <p:nvPr/>
            </p:nvSpPr>
            <p:spPr bwMode="auto">
              <a:xfrm>
                <a:off x="4800" y="2088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3" name="AutoShape 31"/>
              <p:cNvSpPr>
                <a:spLocks noChangeArrowheads="1"/>
              </p:cNvSpPr>
              <p:nvPr/>
            </p:nvSpPr>
            <p:spPr bwMode="auto">
              <a:xfrm>
                <a:off x="3832" y="3080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5" name="Group 32"/>
            <p:cNvGrpSpPr>
              <a:grpSpLocks/>
            </p:cNvGrpSpPr>
            <p:nvPr/>
          </p:nvGrpSpPr>
          <p:grpSpPr bwMode="auto">
            <a:xfrm>
              <a:off x="4813300" y="2794000"/>
              <a:ext cx="2095500" cy="1905000"/>
              <a:chOff x="3832" y="2088"/>
              <a:chExt cx="1320" cy="1200"/>
            </a:xfrm>
          </p:grpSpPr>
          <p:sp>
            <p:nvSpPr>
              <p:cNvPr id="1086" name="AutoShape 33"/>
              <p:cNvSpPr>
                <a:spLocks noChangeArrowheads="1"/>
              </p:cNvSpPr>
              <p:nvPr/>
            </p:nvSpPr>
            <p:spPr bwMode="auto">
              <a:xfrm>
                <a:off x="4160" y="2744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" name="AutoShape 34"/>
              <p:cNvSpPr>
                <a:spLocks noChangeArrowheads="1"/>
              </p:cNvSpPr>
              <p:nvPr/>
            </p:nvSpPr>
            <p:spPr bwMode="auto">
              <a:xfrm>
                <a:off x="4480" y="2416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8" name="AutoShape 35"/>
              <p:cNvSpPr>
                <a:spLocks noChangeArrowheads="1"/>
              </p:cNvSpPr>
              <p:nvPr/>
            </p:nvSpPr>
            <p:spPr bwMode="auto">
              <a:xfrm>
                <a:off x="4800" y="2088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9" name="AutoShape 36"/>
              <p:cNvSpPr>
                <a:spLocks noChangeArrowheads="1"/>
              </p:cNvSpPr>
              <p:nvPr/>
            </p:nvSpPr>
            <p:spPr bwMode="auto">
              <a:xfrm>
                <a:off x="3832" y="3080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6" name="Group 37"/>
            <p:cNvGrpSpPr>
              <a:grpSpLocks/>
            </p:cNvGrpSpPr>
            <p:nvPr/>
          </p:nvGrpSpPr>
          <p:grpSpPr bwMode="auto">
            <a:xfrm>
              <a:off x="3594100" y="2832100"/>
              <a:ext cx="2095500" cy="1905000"/>
              <a:chOff x="3832" y="2088"/>
              <a:chExt cx="1320" cy="1200"/>
            </a:xfrm>
          </p:grpSpPr>
          <p:sp>
            <p:nvSpPr>
              <p:cNvPr id="1082" name="AutoShape 38"/>
              <p:cNvSpPr>
                <a:spLocks noChangeArrowheads="1"/>
              </p:cNvSpPr>
              <p:nvPr/>
            </p:nvSpPr>
            <p:spPr bwMode="auto">
              <a:xfrm>
                <a:off x="4160" y="2744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3" name="AutoShape 39"/>
              <p:cNvSpPr>
                <a:spLocks noChangeArrowheads="1"/>
              </p:cNvSpPr>
              <p:nvPr/>
            </p:nvSpPr>
            <p:spPr bwMode="auto">
              <a:xfrm>
                <a:off x="4480" y="2416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4" name="AutoShape 40"/>
              <p:cNvSpPr>
                <a:spLocks noChangeArrowheads="1"/>
              </p:cNvSpPr>
              <p:nvPr/>
            </p:nvSpPr>
            <p:spPr bwMode="auto">
              <a:xfrm>
                <a:off x="4800" y="2088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" name="AutoShape 41"/>
              <p:cNvSpPr>
                <a:spLocks noChangeArrowheads="1"/>
              </p:cNvSpPr>
              <p:nvPr/>
            </p:nvSpPr>
            <p:spPr bwMode="auto">
              <a:xfrm>
                <a:off x="3832" y="3080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7" name="Group 42"/>
            <p:cNvGrpSpPr>
              <a:grpSpLocks/>
            </p:cNvGrpSpPr>
            <p:nvPr/>
          </p:nvGrpSpPr>
          <p:grpSpPr bwMode="auto">
            <a:xfrm>
              <a:off x="2413000" y="2844800"/>
              <a:ext cx="2095500" cy="1905000"/>
              <a:chOff x="3832" y="2088"/>
              <a:chExt cx="1320" cy="1200"/>
            </a:xfrm>
          </p:grpSpPr>
          <p:sp>
            <p:nvSpPr>
              <p:cNvPr id="1078" name="AutoShape 43"/>
              <p:cNvSpPr>
                <a:spLocks noChangeArrowheads="1"/>
              </p:cNvSpPr>
              <p:nvPr/>
            </p:nvSpPr>
            <p:spPr bwMode="auto">
              <a:xfrm>
                <a:off x="4160" y="2744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9" name="AutoShape 44"/>
              <p:cNvSpPr>
                <a:spLocks noChangeArrowheads="1"/>
              </p:cNvSpPr>
              <p:nvPr/>
            </p:nvSpPr>
            <p:spPr bwMode="auto">
              <a:xfrm>
                <a:off x="4480" y="2416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" name="AutoShape 45"/>
              <p:cNvSpPr>
                <a:spLocks noChangeArrowheads="1"/>
              </p:cNvSpPr>
              <p:nvPr/>
            </p:nvSpPr>
            <p:spPr bwMode="auto">
              <a:xfrm>
                <a:off x="4800" y="2088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1" name="AutoShape 46"/>
              <p:cNvSpPr>
                <a:spLocks noChangeArrowheads="1"/>
              </p:cNvSpPr>
              <p:nvPr/>
            </p:nvSpPr>
            <p:spPr bwMode="auto">
              <a:xfrm>
                <a:off x="3832" y="3080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8" name="Group 47"/>
            <p:cNvGrpSpPr>
              <a:grpSpLocks/>
            </p:cNvGrpSpPr>
            <p:nvPr/>
          </p:nvGrpSpPr>
          <p:grpSpPr bwMode="auto">
            <a:xfrm>
              <a:off x="1320800" y="2832100"/>
              <a:ext cx="2095500" cy="1905000"/>
              <a:chOff x="3832" y="2088"/>
              <a:chExt cx="1320" cy="1200"/>
            </a:xfrm>
          </p:grpSpPr>
          <p:sp>
            <p:nvSpPr>
              <p:cNvPr id="1074" name="AutoShape 48"/>
              <p:cNvSpPr>
                <a:spLocks noChangeArrowheads="1"/>
              </p:cNvSpPr>
              <p:nvPr/>
            </p:nvSpPr>
            <p:spPr bwMode="auto">
              <a:xfrm>
                <a:off x="4160" y="2744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" name="AutoShape 49"/>
              <p:cNvSpPr>
                <a:spLocks noChangeArrowheads="1"/>
              </p:cNvSpPr>
              <p:nvPr/>
            </p:nvSpPr>
            <p:spPr bwMode="auto">
              <a:xfrm>
                <a:off x="4480" y="2416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" name="AutoShape 50"/>
              <p:cNvSpPr>
                <a:spLocks noChangeArrowheads="1"/>
              </p:cNvSpPr>
              <p:nvPr/>
            </p:nvSpPr>
            <p:spPr bwMode="auto">
              <a:xfrm>
                <a:off x="4800" y="2088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" name="AutoShape 51"/>
              <p:cNvSpPr>
                <a:spLocks noChangeArrowheads="1"/>
              </p:cNvSpPr>
              <p:nvPr/>
            </p:nvSpPr>
            <p:spPr bwMode="auto">
              <a:xfrm>
                <a:off x="3832" y="3080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59" name="Line 52"/>
            <p:cNvSpPr>
              <a:spLocks noChangeShapeType="1"/>
            </p:cNvSpPr>
            <p:nvPr/>
          </p:nvSpPr>
          <p:spPr bwMode="auto">
            <a:xfrm flipV="1">
              <a:off x="4914900" y="2235200"/>
              <a:ext cx="0" cy="1257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0" name="Line 53"/>
            <p:cNvSpPr>
              <a:spLocks noChangeShapeType="1"/>
            </p:cNvSpPr>
            <p:nvPr/>
          </p:nvSpPr>
          <p:spPr bwMode="auto">
            <a:xfrm>
              <a:off x="4902200" y="3505200"/>
              <a:ext cx="3429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1" name="Line 54"/>
            <p:cNvSpPr>
              <a:spLocks noChangeShapeType="1"/>
            </p:cNvSpPr>
            <p:nvPr/>
          </p:nvSpPr>
          <p:spPr bwMode="auto">
            <a:xfrm flipH="1">
              <a:off x="3514725" y="3517900"/>
              <a:ext cx="1387475" cy="1409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2" name="Text Box 55"/>
            <p:cNvSpPr txBox="1">
              <a:spLocks noChangeArrowheads="1"/>
            </p:cNvSpPr>
            <p:nvPr/>
          </p:nvSpPr>
          <p:spPr bwMode="auto">
            <a:xfrm>
              <a:off x="4327525" y="4433888"/>
              <a:ext cx="2984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063" name="Text Box 56"/>
            <p:cNvSpPr txBox="1">
              <a:spLocks noChangeArrowheads="1"/>
            </p:cNvSpPr>
            <p:nvPr/>
          </p:nvSpPr>
          <p:spPr bwMode="auto">
            <a:xfrm>
              <a:off x="1228725" y="4687888"/>
              <a:ext cx="3746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W</a:t>
              </a:r>
            </a:p>
          </p:txBody>
        </p:sp>
        <p:grpSp>
          <p:nvGrpSpPr>
            <p:cNvPr id="1064" name="Group 57"/>
            <p:cNvGrpSpPr>
              <a:grpSpLocks/>
            </p:cNvGrpSpPr>
            <p:nvPr/>
          </p:nvGrpSpPr>
          <p:grpSpPr bwMode="auto">
            <a:xfrm>
              <a:off x="6057900" y="1955800"/>
              <a:ext cx="1117600" cy="927100"/>
              <a:chOff x="4008" y="1200"/>
              <a:chExt cx="704" cy="584"/>
            </a:xfrm>
          </p:grpSpPr>
          <p:sp>
            <p:nvSpPr>
              <p:cNvPr id="1070" name="Line 58"/>
              <p:cNvSpPr>
                <a:spLocks noChangeShapeType="1"/>
              </p:cNvSpPr>
              <p:nvPr/>
            </p:nvSpPr>
            <p:spPr bwMode="auto">
              <a:xfrm flipH="1">
                <a:off x="4008" y="1200"/>
                <a:ext cx="704" cy="584"/>
              </a:xfrm>
              <a:prstGeom prst="line">
                <a:avLst/>
              </a:prstGeom>
              <a:noFill/>
              <a:ln w="57150">
                <a:solidFill>
                  <a:srgbClr val="FF33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1" name="Line 59"/>
              <p:cNvSpPr>
                <a:spLocks noChangeShapeType="1"/>
              </p:cNvSpPr>
              <p:nvPr/>
            </p:nvSpPr>
            <p:spPr bwMode="auto">
              <a:xfrm>
                <a:off x="4248" y="1360"/>
                <a:ext cx="224" cy="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2" name="Line 60"/>
              <p:cNvSpPr>
                <a:spLocks noChangeShapeType="1"/>
              </p:cNvSpPr>
              <p:nvPr/>
            </p:nvSpPr>
            <p:spPr bwMode="auto">
              <a:xfrm>
                <a:off x="4312" y="1312"/>
                <a:ext cx="224" cy="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3" name="Line 61"/>
              <p:cNvSpPr>
                <a:spLocks noChangeShapeType="1"/>
              </p:cNvSpPr>
              <p:nvPr/>
            </p:nvSpPr>
            <p:spPr bwMode="auto">
              <a:xfrm>
                <a:off x="4184" y="1408"/>
                <a:ext cx="224" cy="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65" name="Group 62"/>
            <p:cNvGrpSpPr>
              <a:grpSpLocks/>
            </p:cNvGrpSpPr>
            <p:nvPr/>
          </p:nvGrpSpPr>
          <p:grpSpPr bwMode="auto">
            <a:xfrm flipV="1">
              <a:off x="2590800" y="2019300"/>
              <a:ext cx="1117600" cy="927100"/>
              <a:chOff x="4008" y="1200"/>
              <a:chExt cx="704" cy="584"/>
            </a:xfrm>
          </p:grpSpPr>
          <p:sp>
            <p:nvSpPr>
              <p:cNvPr id="1066" name="Line 63"/>
              <p:cNvSpPr>
                <a:spLocks noChangeShapeType="1"/>
              </p:cNvSpPr>
              <p:nvPr/>
            </p:nvSpPr>
            <p:spPr bwMode="auto">
              <a:xfrm flipH="1">
                <a:off x="4008" y="1200"/>
                <a:ext cx="704" cy="584"/>
              </a:xfrm>
              <a:prstGeom prst="line">
                <a:avLst/>
              </a:prstGeom>
              <a:noFill/>
              <a:ln w="57150">
                <a:solidFill>
                  <a:srgbClr val="FF33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7" name="Line 64"/>
              <p:cNvSpPr>
                <a:spLocks noChangeShapeType="1"/>
              </p:cNvSpPr>
              <p:nvPr/>
            </p:nvSpPr>
            <p:spPr bwMode="auto">
              <a:xfrm>
                <a:off x="4248" y="1360"/>
                <a:ext cx="224" cy="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8" name="Line 65"/>
              <p:cNvSpPr>
                <a:spLocks noChangeShapeType="1"/>
              </p:cNvSpPr>
              <p:nvPr/>
            </p:nvSpPr>
            <p:spPr bwMode="auto">
              <a:xfrm>
                <a:off x="4312" y="1312"/>
                <a:ext cx="224" cy="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" name="Line 66"/>
              <p:cNvSpPr>
                <a:spLocks noChangeShapeType="1"/>
              </p:cNvSpPr>
              <p:nvPr/>
            </p:nvSpPr>
            <p:spPr bwMode="auto">
              <a:xfrm>
                <a:off x="4184" y="1408"/>
                <a:ext cx="224" cy="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1026" name="Object 71"/>
            <p:cNvGraphicFramePr>
              <a:graphicFrameLocks noChangeAspect="1"/>
            </p:cNvGraphicFramePr>
            <p:nvPr/>
          </p:nvGraphicFramePr>
          <p:xfrm>
            <a:off x="4238625" y="3182938"/>
            <a:ext cx="538163" cy="371475"/>
          </p:xfrm>
          <a:graphic>
            <a:graphicData uri="http://schemas.openxmlformats.org/presentationml/2006/ole">
              <p:oleObj spid="_x0000_s1026" name="Equation" r:id="rId4" imgW="368280" imgH="253800" progId="Equation.DSMT4">
                <p:embed/>
              </p:oleObj>
            </a:graphicData>
          </a:graphic>
        </p:graphicFrame>
        <p:graphicFrame>
          <p:nvGraphicFramePr>
            <p:cNvPr id="1027" name="Object 72"/>
            <p:cNvGraphicFramePr>
              <a:graphicFrameLocks noChangeAspect="1"/>
            </p:cNvGraphicFramePr>
            <p:nvPr/>
          </p:nvGraphicFramePr>
          <p:xfrm>
            <a:off x="6065838" y="3792538"/>
            <a:ext cx="593725" cy="371475"/>
          </p:xfrm>
          <a:graphic>
            <a:graphicData uri="http://schemas.openxmlformats.org/presentationml/2006/ole">
              <p:oleObj spid="_x0000_s1027" name="Equation" r:id="rId5" imgW="406080" imgH="253800" progId="Equation.DSMT4">
                <p:embed/>
              </p:oleObj>
            </a:graphicData>
          </a:graphic>
        </p:graphicFrame>
        <p:graphicFrame>
          <p:nvGraphicFramePr>
            <p:cNvPr id="1028" name="Object 73"/>
            <p:cNvGraphicFramePr>
              <a:graphicFrameLocks noChangeAspect="1"/>
            </p:cNvGraphicFramePr>
            <p:nvPr/>
          </p:nvGraphicFramePr>
          <p:xfrm>
            <a:off x="3736975" y="3767138"/>
            <a:ext cx="500063" cy="371475"/>
          </p:xfrm>
          <a:graphic>
            <a:graphicData uri="http://schemas.openxmlformats.org/presentationml/2006/ole">
              <p:oleObj spid="_x0000_s1028" name="Equation" r:id="rId6" imgW="342720" imgH="253800" progId="Equation.DSMT4">
                <p:embed/>
              </p:oleObj>
            </a:graphicData>
          </a:graphic>
        </p:graphicFrame>
        <p:graphicFrame>
          <p:nvGraphicFramePr>
            <p:cNvPr id="1029" name="Object 74"/>
            <p:cNvGraphicFramePr>
              <a:graphicFrameLocks noChangeAspect="1"/>
            </p:cNvGraphicFramePr>
            <p:nvPr/>
          </p:nvGraphicFramePr>
          <p:xfrm>
            <a:off x="5538788" y="3157538"/>
            <a:ext cx="501650" cy="371475"/>
          </p:xfrm>
          <a:graphic>
            <a:graphicData uri="http://schemas.openxmlformats.org/presentationml/2006/ole">
              <p:oleObj spid="_x0000_s1029" name="Equation" r:id="rId7" imgW="342720" imgH="253800" progId="Equation.DSMT4">
                <p:embed/>
              </p:oleObj>
            </a:graphicData>
          </a:graphic>
        </p:graphicFrame>
        <p:graphicFrame>
          <p:nvGraphicFramePr>
            <p:cNvPr id="1030" name="Object 75"/>
            <p:cNvGraphicFramePr>
              <a:graphicFrameLocks noChangeAspect="1"/>
            </p:cNvGraphicFramePr>
            <p:nvPr/>
          </p:nvGraphicFramePr>
          <p:xfrm>
            <a:off x="4692650" y="2674938"/>
            <a:ext cx="647700" cy="371475"/>
          </p:xfrm>
          <a:graphic>
            <a:graphicData uri="http://schemas.openxmlformats.org/presentationml/2006/ole">
              <p:oleObj spid="_x0000_s1030" name="Equation" r:id="rId8" imgW="444240" imgH="253800" progId="Equation.DSMT4">
                <p:embed/>
              </p:oleObj>
            </a:graphicData>
          </a:graphic>
        </p:graphicFrame>
        <p:graphicFrame>
          <p:nvGraphicFramePr>
            <p:cNvPr id="1031" name="Object 76"/>
            <p:cNvGraphicFramePr>
              <a:graphicFrameLocks noChangeAspect="1"/>
            </p:cNvGraphicFramePr>
            <p:nvPr/>
          </p:nvGraphicFramePr>
          <p:xfrm>
            <a:off x="3076575" y="3119438"/>
            <a:ext cx="650875" cy="371475"/>
          </p:xfrm>
          <a:graphic>
            <a:graphicData uri="http://schemas.openxmlformats.org/presentationml/2006/ole">
              <p:oleObj spid="_x0000_s1031" name="Equation" r:id="rId9" imgW="444240" imgH="253800" progId="Equation.DSMT4">
                <p:embed/>
              </p:oleObj>
            </a:graphicData>
          </a:graphic>
        </p:graphicFrame>
        <p:sp>
          <p:nvSpPr>
            <p:cNvPr id="1044" name="Text Box 16"/>
            <p:cNvSpPr txBox="1">
              <a:spLocks noChangeArrowheads="1"/>
            </p:cNvSpPr>
            <p:nvPr/>
          </p:nvSpPr>
          <p:spPr bwMode="auto">
            <a:xfrm>
              <a:off x="4675505" y="5000625"/>
              <a:ext cx="151447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/>
                <a:t>Dielectric layer</a:t>
              </a:r>
            </a:p>
          </p:txBody>
        </p:sp>
        <p:cxnSp>
          <p:nvCxnSpPr>
            <p:cNvPr id="76" name="Straight Arrow Connector 75"/>
            <p:cNvCxnSpPr>
              <a:endCxn id="1090" idx="2"/>
            </p:cNvCxnSpPr>
            <p:nvPr/>
          </p:nvCxnSpPr>
          <p:spPr>
            <a:xfrm flipH="1" flipV="1">
              <a:off x="6925698" y="4038600"/>
              <a:ext cx="419982" cy="59436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32" name="Object 72"/>
            <p:cNvGraphicFramePr>
              <a:graphicFrameLocks noChangeAspect="1"/>
            </p:cNvGraphicFramePr>
            <p:nvPr/>
          </p:nvGraphicFramePr>
          <p:xfrm>
            <a:off x="1782445" y="4990465"/>
            <a:ext cx="241300" cy="333375"/>
          </p:xfrm>
          <a:graphic>
            <a:graphicData uri="http://schemas.openxmlformats.org/presentationml/2006/ole">
              <p:oleObj spid="_x0000_s1032" name="Equation" r:id="rId10" imgW="164880" imgH="228600" progId="Equation.DSMT4">
                <p:embed/>
              </p:oleObj>
            </a:graphicData>
          </a:graphic>
        </p:graphicFrame>
        <p:cxnSp>
          <p:nvCxnSpPr>
            <p:cNvPr id="80" name="Straight Arrow Connector 79"/>
            <p:cNvCxnSpPr/>
            <p:nvPr/>
          </p:nvCxnSpPr>
          <p:spPr>
            <a:xfrm>
              <a:off x="944880" y="5039360"/>
              <a:ext cx="0" cy="284480"/>
            </a:xfrm>
            <a:prstGeom prst="straightConnector1">
              <a:avLst/>
            </a:prstGeom>
            <a:ln>
              <a:solidFill>
                <a:schemeClr val="tx1"/>
              </a:solidFill>
              <a:headEnd type="diamond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 Box 55"/>
            <p:cNvSpPr txBox="1">
              <a:spLocks noChangeArrowheads="1"/>
            </p:cNvSpPr>
            <p:nvPr/>
          </p:nvSpPr>
          <p:spPr bwMode="auto">
            <a:xfrm>
              <a:off x="629285" y="4952048"/>
              <a:ext cx="2984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</a:rPr>
                <a:t>h</a:t>
              </a:r>
              <a:endParaRPr lang="en-US" i="1" dirty="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43243" y="50483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FSS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Geometry (cont.)</a:t>
            </a:r>
          </a:p>
        </p:txBody>
      </p:sp>
      <p:sp>
        <p:nvSpPr>
          <p:cNvPr id="205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0" name="Object 120"/>
          <p:cNvGraphicFramePr>
            <a:graphicFrameLocks noChangeAspect="1"/>
          </p:cNvGraphicFramePr>
          <p:nvPr/>
        </p:nvGraphicFramePr>
        <p:xfrm>
          <a:off x="1292225" y="1190625"/>
          <a:ext cx="3074988" cy="520700"/>
        </p:xfrm>
        <a:graphic>
          <a:graphicData uri="http://schemas.openxmlformats.org/presentationml/2006/ole">
            <p:oleObj spid="_x0000_s2050" name="Equation" r:id="rId4" imgW="1650960" imgH="279360" progId="Equation.DSMT4">
              <p:embed/>
            </p:oleObj>
          </a:graphicData>
        </a:graphic>
      </p:graphicFrame>
      <p:graphicFrame>
        <p:nvGraphicFramePr>
          <p:cNvPr id="2051" name="Object 121"/>
          <p:cNvGraphicFramePr>
            <a:graphicFrameLocks noChangeAspect="1"/>
          </p:cNvGraphicFramePr>
          <p:nvPr/>
        </p:nvGraphicFramePr>
        <p:xfrm>
          <a:off x="5291138" y="1274763"/>
          <a:ext cx="2152650" cy="376237"/>
        </p:xfrm>
        <a:graphic>
          <a:graphicData uri="http://schemas.openxmlformats.org/presentationml/2006/ole">
            <p:oleObj spid="_x0000_s2051" name="Equation" r:id="rId5" imgW="1307880" imgH="228600" progId="Equation.DSMT4">
              <p:embed/>
            </p:oleObj>
          </a:graphicData>
        </a:graphic>
      </p:graphicFrame>
      <p:graphicFrame>
        <p:nvGraphicFramePr>
          <p:cNvPr id="2052" name="Object 122"/>
          <p:cNvGraphicFramePr>
            <a:graphicFrameLocks noChangeAspect="1"/>
          </p:cNvGraphicFramePr>
          <p:nvPr/>
        </p:nvGraphicFramePr>
        <p:xfrm>
          <a:off x="5262563" y="1709738"/>
          <a:ext cx="2130425" cy="396875"/>
        </p:xfrm>
        <a:graphic>
          <a:graphicData uri="http://schemas.openxmlformats.org/presentationml/2006/ole">
            <p:oleObj spid="_x0000_s2052" name="Equation" r:id="rId6" imgW="1295280" imgH="241200" progId="Equation.DSMT4">
              <p:embed/>
            </p:oleObj>
          </a:graphicData>
        </a:graphic>
      </p:graphicFrame>
      <p:graphicFrame>
        <p:nvGraphicFramePr>
          <p:cNvPr id="2053" name="Object 126"/>
          <p:cNvGraphicFramePr>
            <a:graphicFrameLocks noChangeAspect="1"/>
          </p:cNvGraphicFramePr>
          <p:nvPr/>
        </p:nvGraphicFramePr>
        <p:xfrm>
          <a:off x="5653723" y="2236470"/>
          <a:ext cx="1420812" cy="374650"/>
        </p:xfrm>
        <a:graphic>
          <a:graphicData uri="http://schemas.openxmlformats.org/presentationml/2006/ole">
            <p:oleObj spid="_x0000_s2053" name="Equation" r:id="rId7" imgW="863280" imgH="228600" progId="Equation.DSMT4">
              <p:embed/>
            </p:oleObj>
          </a:graphicData>
        </a:graphic>
      </p:graphicFrame>
      <p:graphicFrame>
        <p:nvGraphicFramePr>
          <p:cNvPr id="2054" name="Object 127"/>
          <p:cNvGraphicFramePr>
            <a:graphicFrameLocks noChangeAspect="1"/>
          </p:cNvGraphicFramePr>
          <p:nvPr/>
        </p:nvGraphicFramePr>
        <p:xfrm>
          <a:off x="1583690" y="1811973"/>
          <a:ext cx="2484438" cy="415925"/>
        </p:xfrm>
        <a:graphic>
          <a:graphicData uri="http://schemas.openxmlformats.org/presentationml/2006/ole">
            <p:oleObj spid="_x0000_s2054" name="Equation" r:id="rId8" imgW="1511280" imgH="253800" progId="Equation.DSMT4">
              <p:embed/>
            </p:oleObj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16CFC954-174D-42A3-8278-50A5FC785888}" type="slidenum">
              <a:rPr lang="en-US" smtClean="0"/>
              <a:pPr algn="r">
                <a:defRPr/>
              </a:pPr>
              <a:t>4</a:t>
            </a:fld>
            <a:endParaRPr lang="en-US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470025" y="2884418"/>
            <a:ext cx="5367655" cy="347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5763" y="80963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FSS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Analysis</a:t>
            </a:r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2" name="Text Box 14"/>
          <p:cNvSpPr txBox="1">
            <a:spLocks noChangeArrowheads="1"/>
          </p:cNvSpPr>
          <p:nvPr/>
        </p:nvSpPr>
        <p:spPr bwMode="auto">
          <a:xfrm>
            <a:off x="530225" y="989013"/>
            <a:ext cx="7821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Assume that </a:t>
            </a:r>
            <a:r>
              <a:rPr lang="en-US" dirty="0" smtClean="0">
                <a:solidFill>
                  <a:srgbClr val="0000FF"/>
                </a:solidFill>
              </a:rPr>
              <a:t>the unknown </a:t>
            </a:r>
            <a:r>
              <a:rPr lang="en-US" dirty="0">
                <a:solidFill>
                  <a:srgbClr val="0000FF"/>
                </a:solidFill>
              </a:rPr>
              <a:t>current on the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(0,0)</a:t>
            </a:r>
            <a:r>
              <a:rPr lang="en-US" dirty="0">
                <a:solidFill>
                  <a:srgbClr val="0000FF"/>
                </a:solidFill>
              </a:rPr>
              <a:t> patch is of the following form:</a:t>
            </a:r>
          </a:p>
        </p:txBody>
      </p:sp>
      <p:graphicFrame>
        <p:nvGraphicFramePr>
          <p:cNvPr id="3074" name="Object 30"/>
          <p:cNvGraphicFramePr>
            <a:graphicFrameLocks noChangeAspect="1"/>
          </p:cNvGraphicFramePr>
          <p:nvPr/>
        </p:nvGraphicFramePr>
        <p:xfrm>
          <a:off x="2033270" y="1541463"/>
          <a:ext cx="5100638" cy="1295400"/>
        </p:xfrm>
        <a:graphic>
          <a:graphicData uri="http://schemas.openxmlformats.org/presentationml/2006/ole">
            <p:oleObj spid="_x0000_s3074" name="Equation" r:id="rId4" imgW="2781000" imgH="711000" progId="Equation.DSMT4">
              <p:embed/>
            </p:oleObj>
          </a:graphicData>
        </a:graphic>
      </p:graphicFrame>
      <p:graphicFrame>
        <p:nvGraphicFramePr>
          <p:cNvPr id="3075" name="Object 31"/>
          <p:cNvGraphicFramePr>
            <a:graphicFrameLocks noChangeAspect="1"/>
          </p:cNvGraphicFramePr>
          <p:nvPr/>
        </p:nvGraphicFramePr>
        <p:xfrm>
          <a:off x="1050925" y="3335655"/>
          <a:ext cx="6435725" cy="636588"/>
        </p:xfrm>
        <a:graphic>
          <a:graphicData uri="http://schemas.openxmlformats.org/presentationml/2006/ole">
            <p:oleObj spid="_x0000_s3075" name="Equation" r:id="rId5" imgW="2793960" imgH="279360" progId="Equation.DSMT4">
              <p:embed/>
            </p:oleObj>
          </a:graphicData>
        </a:graphic>
      </p:graphicFrame>
      <p:sp>
        <p:nvSpPr>
          <p:cNvPr id="3083" name="Rectangle 34"/>
          <p:cNvSpPr>
            <a:spLocks noChangeArrowheads="1"/>
          </p:cNvSpPr>
          <p:nvPr/>
        </p:nvSpPr>
        <p:spPr bwMode="auto">
          <a:xfrm>
            <a:off x="568325" y="2857818"/>
            <a:ext cx="188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 EFIE is then</a:t>
            </a:r>
          </a:p>
        </p:txBody>
      </p:sp>
      <p:sp>
        <p:nvSpPr>
          <p:cNvPr id="3084" name="Text Box 18"/>
          <p:cNvSpPr txBox="1">
            <a:spLocks noChangeArrowheads="1"/>
          </p:cNvSpPr>
          <p:nvPr/>
        </p:nvSpPr>
        <p:spPr bwMode="auto">
          <a:xfrm>
            <a:off x="711200" y="4267518"/>
            <a:ext cx="7640319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600" dirty="0"/>
              <a:t>Note that the “</a:t>
            </a:r>
            <a:r>
              <a:rPr lang="en-US" sz="1600" i="1" dirty="0">
                <a:latin typeface="Times New Roman" pitchFamily="18" charset="0"/>
                <a:sym typeface="Symbol" pitchFamily="18" charset="2"/>
              </a:rPr>
              <a:t></a:t>
            </a:r>
            <a:r>
              <a:rPr lang="en-US" sz="1600" dirty="0"/>
              <a:t>” superscript stands for “infinite periodic” (i.e., the fields due to the infinite periodic array of patch currents).</a:t>
            </a:r>
          </a:p>
        </p:txBody>
      </p:sp>
      <p:sp>
        <p:nvSpPr>
          <p:cNvPr id="3085" name="Text Box 19"/>
          <p:cNvSpPr txBox="1">
            <a:spLocks noChangeArrowheads="1"/>
          </p:cNvSpPr>
          <p:nvPr/>
        </p:nvSpPr>
        <p:spPr bwMode="auto">
          <a:xfrm>
            <a:off x="769938" y="5975350"/>
            <a:ext cx="7505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 EFIE is enforced on the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(0,0)</a:t>
            </a:r>
            <a:r>
              <a:rPr lang="en-US" dirty="0">
                <a:solidFill>
                  <a:srgbClr val="FF0000"/>
                </a:solidFill>
              </a:rPr>
              <a:t> patch; it is then automatically enforced </a:t>
            </a:r>
            <a:r>
              <a:rPr lang="en-US" i="1" dirty="0">
                <a:solidFill>
                  <a:srgbClr val="FF0000"/>
                </a:solidFill>
              </a:rPr>
              <a:t>on all pa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i="1" dirty="0">
                <a:solidFill>
                  <a:srgbClr val="FF0000"/>
                </a:solidFill>
              </a:rPr>
              <a:t>ches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086" name="Text Box 18"/>
          <p:cNvSpPr txBox="1">
            <a:spLocks noChangeArrowheads="1"/>
          </p:cNvSpPr>
          <p:nvPr/>
        </p:nvSpPr>
        <p:spPr bwMode="auto">
          <a:xfrm>
            <a:off x="680720" y="4929505"/>
            <a:ext cx="8046719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600" dirty="0"/>
              <a:t>The superscript “imp” denotes the impressed field (seen by the patches) that exists in the absence of the metal patches. That is, the incident plane-wave field plus that which reflects from the dielectric layer. 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16CFC954-174D-42A3-8278-50A5FC785888}" type="slidenum">
              <a:rPr lang="en-US" smtClean="0"/>
              <a:pPr algn="r"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6083" y="111443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FSS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Analysis (cont.)</a:t>
            </a:r>
          </a:p>
        </p:txBody>
      </p:sp>
      <p:sp>
        <p:nvSpPr>
          <p:cNvPr id="410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8" name="Rectangle 34"/>
          <p:cNvSpPr>
            <a:spLocks noChangeArrowheads="1"/>
          </p:cNvSpPr>
          <p:nvPr/>
        </p:nvSpPr>
        <p:spPr bwMode="auto">
          <a:xfrm>
            <a:off x="413385" y="1184593"/>
            <a:ext cx="3727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We have, using Galerkin’s method,</a:t>
            </a:r>
          </a:p>
        </p:txBody>
      </p:sp>
      <p:graphicFrame>
        <p:nvGraphicFramePr>
          <p:cNvPr id="4098" name="Object 16"/>
          <p:cNvGraphicFramePr>
            <a:graphicFrameLocks noChangeAspect="1"/>
          </p:cNvGraphicFramePr>
          <p:nvPr/>
        </p:nvGraphicFramePr>
        <p:xfrm>
          <a:off x="1133475" y="1784033"/>
          <a:ext cx="6507163" cy="814387"/>
        </p:xfrm>
        <a:graphic>
          <a:graphicData uri="http://schemas.openxmlformats.org/presentationml/2006/ole">
            <p:oleObj spid="_x0000_s4098" name="Equation" r:id="rId4" imgW="3162240" imgH="393480" progId="Equation.DSMT4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760538" y="4341813"/>
          <a:ext cx="3189287" cy="815975"/>
        </p:xfrm>
        <a:graphic>
          <a:graphicData uri="http://schemas.openxmlformats.org/presentationml/2006/ole">
            <p:oleObj spid="_x0000_s4099" name="Equation" r:id="rId5" imgW="1549080" imgH="393480" progId="Equation.DSMT4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552575" y="3503613"/>
          <a:ext cx="3865563" cy="814387"/>
        </p:xfrm>
        <a:graphic>
          <a:graphicData uri="http://schemas.openxmlformats.org/presentationml/2006/ole">
            <p:oleObj spid="_x0000_s4100" name="Equation" r:id="rId6" imgW="1879560" imgH="393480" progId="Equation.DSMT4">
              <p:embed/>
            </p:oleObj>
          </a:graphicData>
        </a:graphic>
      </p:graphicFrame>
      <p:sp>
        <p:nvSpPr>
          <p:cNvPr id="4109" name="Rectangle 34"/>
          <p:cNvSpPr>
            <a:spLocks noChangeArrowheads="1"/>
          </p:cNvSpPr>
          <p:nvPr/>
        </p:nvSpPr>
        <p:spPr bwMode="auto">
          <a:xfrm>
            <a:off x="568325" y="3135313"/>
            <a:ext cx="84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Define</a:t>
            </a:r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3504883" y="5911215"/>
          <a:ext cx="1620837" cy="500063"/>
        </p:xfrm>
        <a:graphic>
          <a:graphicData uri="http://schemas.openxmlformats.org/presentationml/2006/ole">
            <p:oleObj spid="_x0000_s4101" name="Equation" r:id="rId7" imgW="787320" imgH="241200" progId="Equation.DSMT4">
              <p:embed/>
            </p:oleObj>
          </a:graphicData>
        </a:graphic>
      </p:graphicFrame>
      <p:sp>
        <p:nvSpPr>
          <p:cNvPr id="4110" name="Rectangle 34"/>
          <p:cNvSpPr>
            <a:spLocks noChangeArrowheads="1"/>
          </p:cNvSpPr>
          <p:nvPr/>
        </p:nvSpPr>
        <p:spPr bwMode="auto">
          <a:xfrm>
            <a:off x="2270125" y="5421313"/>
            <a:ext cx="159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We then have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16CFC954-174D-42A3-8278-50A5FC785888}" type="slidenum">
              <a:rPr lang="en-US" smtClean="0"/>
              <a:pPr algn="r"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5763" y="121603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FSS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Analysis (cont.)</a:t>
            </a: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1" name="Rectangle 34"/>
          <p:cNvSpPr>
            <a:spLocks noChangeArrowheads="1"/>
          </p:cNvSpPr>
          <p:nvPr/>
        </p:nvSpPr>
        <p:spPr bwMode="auto">
          <a:xfrm>
            <a:off x="695325" y="3173413"/>
            <a:ext cx="37753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For the patch self reaction we </a:t>
            </a:r>
            <a:r>
              <a:rPr lang="en-US" dirty="0">
                <a:solidFill>
                  <a:srgbClr val="0000FF"/>
                </a:solidFill>
              </a:rPr>
              <a:t>have</a:t>
            </a:r>
          </a:p>
        </p:txBody>
      </p:sp>
      <p:graphicFrame>
        <p:nvGraphicFramePr>
          <p:cNvPr id="5122" name="Object 16"/>
          <p:cNvGraphicFramePr>
            <a:graphicFrameLocks noChangeAspect="1"/>
          </p:cNvGraphicFramePr>
          <p:nvPr/>
        </p:nvGraphicFramePr>
        <p:xfrm>
          <a:off x="3617278" y="1773238"/>
          <a:ext cx="1333500" cy="947737"/>
        </p:xfrm>
        <a:graphic>
          <a:graphicData uri="http://schemas.openxmlformats.org/presentationml/2006/ole">
            <p:oleObj spid="_x0000_s5122" name="Equation" r:id="rId4" imgW="647640" imgH="457200" progId="Equation.DSMT4">
              <p:embed/>
            </p:oleObj>
          </a:graphicData>
        </a:graphic>
      </p:graphicFrame>
      <p:sp>
        <p:nvSpPr>
          <p:cNvPr id="5132" name="Rectangle 34"/>
          <p:cNvSpPr>
            <a:spLocks noChangeArrowheads="1"/>
          </p:cNvSpPr>
          <p:nvPr/>
        </p:nvSpPr>
        <p:spPr bwMode="auto">
          <a:xfrm>
            <a:off x="647065" y="1209993"/>
            <a:ext cx="43075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(0,0)</a:t>
            </a:r>
            <a:r>
              <a:rPr lang="en-US" dirty="0">
                <a:solidFill>
                  <a:srgbClr val="0000FF"/>
                </a:solidFill>
              </a:rPr>
              <a:t> patch current amplitude is then</a:t>
            </a:r>
          </a:p>
        </p:txBody>
      </p:sp>
      <p:graphicFrame>
        <p:nvGraphicFramePr>
          <p:cNvPr id="5123" name="Object 10"/>
          <p:cNvGraphicFramePr>
            <a:graphicFrameLocks noChangeAspect="1"/>
          </p:cNvGraphicFramePr>
          <p:nvPr/>
        </p:nvGraphicFramePr>
        <p:xfrm>
          <a:off x="1235075" y="3643313"/>
          <a:ext cx="6729413" cy="1042987"/>
        </p:xfrm>
        <a:graphic>
          <a:graphicData uri="http://schemas.openxmlformats.org/presentationml/2006/ole">
            <p:oleObj spid="_x0000_s5123" name="Equation" r:id="rId5" imgW="3187440" imgH="495000" progId="Equation.DSMT4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519555" y="5176520"/>
          <a:ext cx="6192838" cy="989013"/>
        </p:xfrm>
        <a:graphic>
          <a:graphicData uri="http://schemas.openxmlformats.org/presentationml/2006/ole">
            <p:oleObj spid="_x0000_s5124" name="Equation" r:id="rId6" imgW="2933640" imgH="469800" progId="Equation.DSMT4">
              <p:embed/>
            </p:oleObj>
          </a:graphicData>
        </a:graphic>
      </p:graphicFrame>
      <p:sp>
        <p:nvSpPr>
          <p:cNvPr id="5133" name="AutoShape 18"/>
          <p:cNvSpPr>
            <a:spLocks noChangeArrowheads="1"/>
          </p:cNvSpPr>
          <p:nvPr/>
        </p:nvSpPr>
        <p:spPr bwMode="auto">
          <a:xfrm>
            <a:off x="4320540" y="4589780"/>
            <a:ext cx="383540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16CFC954-174D-42A3-8278-50A5FC785888}" type="slidenum">
              <a:rPr lang="en-US" smtClean="0"/>
              <a:pPr algn="r">
                <a:defRPr/>
              </a:pPr>
              <a:t>7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162800" y="4470400"/>
            <a:ext cx="11705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Single patch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6817360" y="6248400"/>
            <a:ext cx="1508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Periodic patches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5763" y="121603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FSS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Analysis (cont.)</a:t>
            </a:r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6" name="Rectangle 34"/>
          <p:cNvSpPr>
            <a:spLocks noChangeArrowheads="1"/>
          </p:cNvSpPr>
          <p:nvPr/>
        </p:nvSpPr>
        <p:spPr bwMode="auto">
          <a:xfrm>
            <a:off x="1076325" y="5094413"/>
            <a:ext cx="151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This gives us</a:t>
            </a:r>
          </a:p>
        </p:txBody>
      </p:sp>
      <p:sp>
        <p:nvSpPr>
          <p:cNvPr id="6157" name="Rectangle 34"/>
          <p:cNvSpPr>
            <a:spLocks noChangeArrowheads="1"/>
          </p:cNvSpPr>
          <p:nvPr/>
        </p:nvSpPr>
        <p:spPr bwMode="auto">
          <a:xfrm>
            <a:off x="631825" y="1195513"/>
            <a:ext cx="288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For the RHS term we have</a:t>
            </a:r>
          </a:p>
        </p:txBody>
      </p:sp>
      <p:graphicFrame>
        <p:nvGraphicFramePr>
          <p:cNvPr id="6146" name="Object 16"/>
          <p:cNvGraphicFramePr>
            <a:graphicFrameLocks noChangeAspect="1"/>
          </p:cNvGraphicFramePr>
          <p:nvPr/>
        </p:nvGraphicFramePr>
        <p:xfrm>
          <a:off x="2763838" y="1716213"/>
          <a:ext cx="3189287" cy="815975"/>
        </p:xfrm>
        <a:graphic>
          <a:graphicData uri="http://schemas.openxmlformats.org/presentationml/2006/ole">
            <p:oleObj spid="_x0000_s6146" name="Equation" r:id="rId4" imgW="1549080" imgH="393480" progId="Equation.DSMT4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1158875" y="5562725"/>
          <a:ext cx="6297613" cy="895350"/>
        </p:xfrm>
        <a:graphic>
          <a:graphicData uri="http://schemas.openxmlformats.org/presentationml/2006/ole">
            <p:oleObj spid="_x0000_s6147" name="Equation" r:id="rId5" imgW="3060360" imgH="431640" progId="Equation.DSMT4">
              <p:embed/>
            </p:oleObj>
          </a:graphicData>
        </a:graphic>
      </p:graphicFrame>
      <p:sp>
        <p:nvSpPr>
          <p:cNvPr id="6158" name="Rectangle 34"/>
          <p:cNvSpPr>
            <a:spLocks noChangeArrowheads="1"/>
          </p:cNvSpPr>
          <p:nvPr/>
        </p:nvSpPr>
        <p:spPr bwMode="auto">
          <a:xfrm>
            <a:off x="568325" y="2706813"/>
            <a:ext cx="64357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The impressed field  as a function of </a:t>
            </a:r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,</a:t>
            </a:r>
            <a:r>
              <a:rPr lang="en-US" i="1">
                <a:solidFill>
                  <a:srgbClr val="0000FF"/>
                </a:solidFill>
                <a:latin typeface="Times New Roman" pitchFamily="18" charset="0"/>
              </a:rPr>
              <a:t>y</a:t>
            </a:r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)</a:t>
            </a:r>
            <a:r>
              <a:rPr lang="en-US">
                <a:solidFill>
                  <a:srgbClr val="0000FF"/>
                </a:solidFill>
              </a:rPr>
              <a:t> can be written as 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1768475" y="3114800"/>
          <a:ext cx="5487988" cy="631825"/>
        </p:xfrm>
        <a:graphic>
          <a:graphicData uri="http://schemas.openxmlformats.org/presentationml/2006/ole">
            <p:oleObj spid="_x0000_s6148" name="Equation" r:id="rId6" imgW="2666880" imgH="304560" progId="Equation.DSMT4">
              <p:embed/>
            </p:oleObj>
          </a:graphicData>
        </a:graphic>
      </p:graphicFrame>
      <p:sp>
        <p:nvSpPr>
          <p:cNvPr id="6159" name="Rectangle 34"/>
          <p:cNvSpPr>
            <a:spLocks noChangeArrowheads="1"/>
          </p:cNvSpPr>
          <p:nvPr/>
        </p:nvSpPr>
        <p:spPr bwMode="auto">
          <a:xfrm>
            <a:off x="2308225" y="4040313"/>
            <a:ext cx="80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3443288" y="3997450"/>
          <a:ext cx="2847975" cy="1000125"/>
        </p:xfrm>
        <a:graphic>
          <a:graphicData uri="http://schemas.openxmlformats.org/presentationml/2006/ole">
            <p:oleObj spid="_x0000_s6149" name="Equation" r:id="rId7" imgW="1384200" imgH="482400" progId="Equation.DSMT4">
              <p:embed/>
            </p:oleObj>
          </a:graphicData>
        </a:graphic>
      </p:graphicFrame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16CFC954-174D-42A3-8278-50A5FC785888}" type="slidenum">
              <a:rPr lang="en-US" smtClean="0"/>
              <a:pPr algn="r"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5763" y="131763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FSS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Analysis (cont.)</a:t>
            </a:r>
          </a:p>
        </p:txBody>
      </p:sp>
      <p:sp>
        <p:nvSpPr>
          <p:cNvPr id="717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8" name="Rectangle 34"/>
          <p:cNvSpPr>
            <a:spLocks noChangeArrowheads="1"/>
          </p:cNvSpPr>
          <p:nvPr/>
        </p:nvSpPr>
        <p:spPr bwMode="auto">
          <a:xfrm>
            <a:off x="657225" y="1166813"/>
            <a:ext cx="1822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Hence, we have</a:t>
            </a:r>
          </a:p>
        </p:txBody>
      </p:sp>
      <p:graphicFrame>
        <p:nvGraphicFramePr>
          <p:cNvPr id="7170" name="Object 16"/>
          <p:cNvGraphicFramePr>
            <a:graphicFrameLocks noChangeAspect="1"/>
          </p:cNvGraphicFramePr>
          <p:nvPr/>
        </p:nvGraphicFramePr>
        <p:xfrm>
          <a:off x="1722438" y="1754188"/>
          <a:ext cx="5068887" cy="579437"/>
        </p:xfrm>
        <a:graphic>
          <a:graphicData uri="http://schemas.openxmlformats.org/presentationml/2006/ole">
            <p:oleObj spid="_x0000_s7170" name="Equation" r:id="rId4" imgW="2463480" imgH="279360" progId="Equation.DSMT4">
              <p:embed/>
            </p:oleObj>
          </a:graphicData>
        </a:graphic>
      </p:graphicFrame>
      <p:graphicFrame>
        <p:nvGraphicFramePr>
          <p:cNvPr id="7171" name="Object 15"/>
          <p:cNvGraphicFramePr>
            <a:graphicFrameLocks noChangeAspect="1"/>
          </p:cNvGraphicFramePr>
          <p:nvPr/>
        </p:nvGraphicFramePr>
        <p:xfrm>
          <a:off x="1302703" y="3338830"/>
          <a:ext cx="6184900" cy="1722438"/>
        </p:xfrm>
        <a:graphic>
          <a:graphicData uri="http://schemas.openxmlformats.org/presentationml/2006/ole">
            <p:oleObj spid="_x0000_s7171" name="Equation" r:id="rId5" imgW="3276360" imgH="914400" progId="Equation.DSMT4">
              <p:embed/>
            </p:oleObj>
          </a:graphicData>
        </a:graphic>
      </p:graphicFrame>
      <p:sp>
        <p:nvSpPr>
          <p:cNvPr id="7179" name="Rectangle 34"/>
          <p:cNvSpPr>
            <a:spLocks noChangeArrowheads="1"/>
          </p:cNvSpPr>
          <p:nvPr/>
        </p:nvSpPr>
        <p:spPr bwMode="auto">
          <a:xfrm>
            <a:off x="898525" y="2863533"/>
            <a:ext cx="80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16CFC954-174D-42A3-8278-50A5FC785888}" type="slidenum">
              <a:rPr lang="en-US" smtClean="0"/>
              <a:pPr algn="r">
                <a:defRPr/>
              </a:pPr>
              <a:t>9</a:t>
            </a:fld>
            <a:endParaRPr lang="en-US" dirty="0"/>
          </a:p>
        </p:txBody>
      </p:sp>
      <p:graphicFrame>
        <p:nvGraphicFramePr>
          <p:cNvPr id="7172" name="Object 5"/>
          <p:cNvGraphicFramePr>
            <a:graphicFrameLocks noChangeAspect="1"/>
          </p:cNvGraphicFramePr>
          <p:nvPr/>
        </p:nvGraphicFramePr>
        <p:xfrm>
          <a:off x="3250248" y="5507990"/>
          <a:ext cx="2847975" cy="1000125"/>
        </p:xfrm>
        <a:graphic>
          <a:graphicData uri="http://schemas.openxmlformats.org/presentationml/2006/ole">
            <p:oleObj spid="_x0000_s7172" name="Equation" r:id="rId6" imgW="1384200" imgH="482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5530</TotalTime>
  <Words>615</Words>
  <Application>Microsoft Office PowerPoint</Application>
  <PresentationFormat>On-screen Show (4:3)</PresentationFormat>
  <Paragraphs>123</Paragraphs>
  <Slides>19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Default Design</vt:lpstr>
      <vt:lpstr>1_Default Design</vt:lpstr>
      <vt:lpstr>Equation</vt:lpstr>
      <vt:lpstr>MathType 6.0 Equation</vt:lpstr>
      <vt:lpstr>Slide 1</vt:lpstr>
      <vt:lpstr>Overview</vt:lpstr>
      <vt:lpstr>FSS Geometry</vt:lpstr>
      <vt:lpstr>FSS Geometry (cont.)</vt:lpstr>
      <vt:lpstr>FSS Analysis</vt:lpstr>
      <vt:lpstr>FSS Analysis (cont.)</vt:lpstr>
      <vt:lpstr>FSS Analysis (cont.)</vt:lpstr>
      <vt:lpstr>FSS Analysis (cont.)</vt:lpstr>
      <vt:lpstr>FSS Analysis (cont.)</vt:lpstr>
      <vt:lpstr>FSS Analysis (cont.)</vt:lpstr>
      <vt:lpstr>FSS Analysis (cont.)</vt:lpstr>
      <vt:lpstr>FSS Analysis (cont.)</vt:lpstr>
      <vt:lpstr>FSS Analysis (cont.)</vt:lpstr>
      <vt:lpstr>FSS Analysis (cont.)</vt:lpstr>
      <vt:lpstr>FSS Analysis (cont.)</vt:lpstr>
      <vt:lpstr>FSS Equivalent Circuit</vt:lpstr>
      <vt:lpstr>FSS Equivalent Circuit</vt:lpstr>
      <vt:lpstr>FSS Equivalent Circuit</vt:lpstr>
      <vt:lpstr>Results: FSS Patch Array in Free Space</vt:lpstr>
    </vt:vector>
  </TitlesOfParts>
  <Company>University of Houston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Reviewer</cp:lastModifiedBy>
  <cp:revision>653</cp:revision>
  <dcterms:created xsi:type="dcterms:W3CDTF">2006-06-22T19:04:50Z</dcterms:created>
  <dcterms:modified xsi:type="dcterms:W3CDTF">2015-04-21T20:40:11Z</dcterms:modified>
</cp:coreProperties>
</file>