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93" r:id="rId3"/>
    <p:sldId id="490" r:id="rId4"/>
    <p:sldId id="527" r:id="rId5"/>
    <p:sldId id="525" r:id="rId6"/>
    <p:sldId id="528" r:id="rId7"/>
    <p:sldId id="534" r:id="rId8"/>
    <p:sldId id="533" r:id="rId9"/>
    <p:sldId id="529" r:id="rId10"/>
    <p:sldId id="530" r:id="rId11"/>
    <p:sldId id="53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F3300"/>
    <a:srgbClr val="FFFF66"/>
    <a:srgbClr val="00FF00"/>
    <a:srgbClr val="FF9933"/>
    <a:srgbClr val="DDDDDD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41E576BF-ACA3-4404-AD3F-EABDB9750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3D69199-C69C-41F3-A3A0-95266245BB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5031B3D-BC47-4BA9-BFAA-031BF79FA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6CFC954-174D-42A3-8278-50A5FC7858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DE4C7C6-1711-44B4-9130-11CA58BE66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9B3990A-2EC2-4E90-A47D-FD385DF5F1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94DC70E-69CC-4CF6-B7A2-924551FB53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FDFE252-434A-488F-B2A1-070C7A7A4D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C8B1E71-404B-4DDE-A23A-19E6D2131A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2CE1D40-6C1C-4608-B8D7-7841E49FD7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FBBCEEA-E4BA-4A55-8B9A-482CB12B3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841BD1D-EFD0-430B-A0AE-EF60EE219F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7445A04-698B-4838-88DD-FE4CC57DAB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</a:t>
            </a:r>
            <a:r>
              <a:rPr lang="en-US" sz="4000" smtClean="0">
                <a:solidFill>
                  <a:srgbClr val="0000FF"/>
                </a:solidFill>
              </a:rPr>
              <a:t>34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1946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94DC70E-69CC-4CF6-B7A2-924551FB531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3043" y="129223"/>
            <a:ext cx="71897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 (cont.)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765425" y="874713"/>
            <a:ext cx="415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Waterhouse’s short-course slides</a:t>
            </a:r>
          </a:p>
        </p:txBody>
      </p:sp>
      <p:pic>
        <p:nvPicPr>
          <p:cNvPr id="21513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9450" y="1162368"/>
            <a:ext cx="7918450" cy="5624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14" name="TextBox 7"/>
          <p:cNvSpPr txBox="1">
            <a:spLocks noChangeArrowheads="1"/>
          </p:cNvSpPr>
          <p:nvPr/>
        </p:nvSpPr>
        <p:spPr bwMode="auto">
          <a:xfrm>
            <a:off x="3344863" y="1466850"/>
            <a:ext cx="17335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cs typeface="Arial" charset="0"/>
              </a:rPr>
              <a:t>Scan blindness</a:t>
            </a:r>
          </a:p>
        </p:txBody>
      </p:sp>
      <p:sp>
        <p:nvSpPr>
          <p:cNvPr id="21515" name="Line 21"/>
          <p:cNvSpPr>
            <a:spLocks noChangeShapeType="1"/>
          </p:cNvSpPr>
          <p:nvPr/>
        </p:nvSpPr>
        <p:spPr bwMode="auto">
          <a:xfrm flipV="1">
            <a:off x="5219700" y="1447800"/>
            <a:ext cx="25273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22"/>
          <p:cNvSpPr>
            <a:spLocks noChangeShapeType="1"/>
          </p:cNvSpPr>
          <p:nvPr/>
        </p:nvSpPr>
        <p:spPr bwMode="auto">
          <a:xfrm>
            <a:off x="4457700" y="1879600"/>
            <a:ext cx="52070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3900" y="1818640"/>
            <a:ext cx="345440" cy="3779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843280" y="3545840"/>
            <a:ext cx="30146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Scan Reflection Coefficient </a:t>
            </a:r>
            <a:endParaRPr lang="en-US" dirty="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092825" y="3948113"/>
            <a:ext cx="1531188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E-plane scan</a:t>
            </a:r>
            <a:endParaRPr lang="en-US" dirty="0"/>
          </a:p>
        </p:txBody>
      </p:sp>
      <p:graphicFrame>
        <p:nvGraphicFramePr>
          <p:cNvPr id="87042" name="Object 18"/>
          <p:cNvGraphicFramePr>
            <a:graphicFrameLocks noChangeAspect="1"/>
          </p:cNvGraphicFramePr>
          <p:nvPr/>
        </p:nvGraphicFramePr>
        <p:xfrm>
          <a:off x="1746250" y="3314700"/>
          <a:ext cx="2328587" cy="835025"/>
        </p:xfrm>
        <a:graphic>
          <a:graphicData uri="http://schemas.openxmlformats.org/presentationml/2006/ole">
            <p:oleObj spid="_x0000_s87042" name="Equation" r:id="rId5" imgW="13204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563" y="14192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Geometry</a:t>
            </a: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16"/>
          <p:cNvGraphicFramePr>
            <a:graphicFrameLocks noChangeAspect="1"/>
          </p:cNvGraphicFramePr>
          <p:nvPr/>
        </p:nvGraphicFramePr>
        <p:xfrm>
          <a:off x="2554288" y="912813"/>
          <a:ext cx="4283075" cy="544512"/>
        </p:xfrm>
        <a:graphic>
          <a:graphicData uri="http://schemas.openxmlformats.org/presentationml/2006/ole">
            <p:oleObj spid="_x0000_s10242" name="Equation" r:id="rId4" imgW="2298600" imgH="291960" progId="Equation.DSMT4">
              <p:embed/>
            </p:oleObj>
          </a:graphicData>
        </a:graphic>
      </p:graphicFrame>
      <p:sp>
        <p:nvSpPr>
          <p:cNvPr id="76" name="Slide Number Placeholder 7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436563" y="1741488"/>
            <a:ext cx="8482013" cy="4078287"/>
            <a:chOff x="436563" y="1741488"/>
            <a:chExt cx="8482013" cy="4078287"/>
          </a:xfrm>
        </p:grpSpPr>
        <p:sp>
          <p:nvSpPr>
            <p:cNvPr id="10253" name="AutoShape 8"/>
            <p:cNvSpPr>
              <a:spLocks noChangeArrowheads="1"/>
            </p:cNvSpPr>
            <p:nvPr/>
          </p:nvSpPr>
          <p:spPr bwMode="auto">
            <a:xfrm>
              <a:off x="444501" y="2578100"/>
              <a:ext cx="8216900" cy="2692400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54" name="AutoShape 9"/>
            <p:cNvSpPr>
              <a:spLocks noChangeArrowheads="1"/>
            </p:cNvSpPr>
            <p:nvPr/>
          </p:nvSpPr>
          <p:spPr bwMode="auto">
            <a:xfrm>
              <a:off x="444501" y="2565400"/>
              <a:ext cx="8229600" cy="2374900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Text Box 12"/>
            <p:cNvSpPr txBox="1">
              <a:spLocks noChangeArrowheads="1"/>
            </p:cNvSpPr>
            <p:nvPr/>
          </p:nvSpPr>
          <p:spPr bwMode="auto">
            <a:xfrm>
              <a:off x="4022726" y="174148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146426" y="3303588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320926" y="3544888"/>
              <a:ext cx="374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0258" name="Text Box 64"/>
            <p:cNvSpPr txBox="1">
              <a:spLocks noChangeArrowheads="1"/>
            </p:cNvSpPr>
            <p:nvPr/>
          </p:nvSpPr>
          <p:spPr bwMode="auto">
            <a:xfrm>
              <a:off x="7426326" y="4352925"/>
              <a:ext cx="12350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Metal patch</a:t>
              </a:r>
            </a:p>
          </p:txBody>
        </p:sp>
        <p:sp>
          <p:nvSpPr>
            <p:cNvPr id="10259" name="Text Box 66"/>
            <p:cNvSpPr txBox="1">
              <a:spLocks noChangeArrowheads="1"/>
            </p:cNvSpPr>
            <p:nvPr/>
          </p:nvSpPr>
          <p:spPr bwMode="auto">
            <a:xfrm>
              <a:off x="4594226" y="4957445"/>
              <a:ext cx="15144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/>
                <a:t>Dielectric layer</a:t>
              </a:r>
            </a:p>
          </p:txBody>
        </p:sp>
        <p:sp>
          <p:nvSpPr>
            <p:cNvPr id="10260" name="Line 68"/>
            <p:cNvSpPr>
              <a:spLocks noChangeShapeType="1"/>
            </p:cNvSpPr>
            <p:nvPr/>
          </p:nvSpPr>
          <p:spPr bwMode="auto">
            <a:xfrm flipV="1">
              <a:off x="436563" y="5305425"/>
              <a:ext cx="5870575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69"/>
            <p:cNvSpPr>
              <a:spLocks noChangeShapeType="1"/>
            </p:cNvSpPr>
            <p:nvPr/>
          </p:nvSpPr>
          <p:spPr bwMode="auto">
            <a:xfrm flipV="1">
              <a:off x="6284913" y="2922588"/>
              <a:ext cx="2398713" cy="2398712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Rectangle 70"/>
            <p:cNvSpPr>
              <a:spLocks noChangeArrowheads="1"/>
            </p:cNvSpPr>
            <p:nvPr/>
          </p:nvSpPr>
          <p:spPr bwMode="auto">
            <a:xfrm>
              <a:off x="8672513" y="2833688"/>
              <a:ext cx="88900" cy="2000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3" name="Group 74"/>
            <p:cNvGrpSpPr>
              <a:grpSpLocks/>
            </p:cNvGrpSpPr>
            <p:nvPr/>
          </p:nvGrpSpPr>
          <p:grpSpPr bwMode="auto">
            <a:xfrm>
              <a:off x="952501" y="2730500"/>
              <a:ext cx="2921000" cy="2019300"/>
              <a:chOff x="416" y="1704"/>
              <a:chExt cx="1840" cy="1272"/>
            </a:xfrm>
          </p:grpSpPr>
          <p:sp>
            <p:nvSpPr>
              <p:cNvPr id="10312" name="AutoShape 3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AutoShape 71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AutoShape 72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AutoShape 73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64" name="Group 75"/>
            <p:cNvGrpSpPr>
              <a:grpSpLocks/>
            </p:cNvGrpSpPr>
            <p:nvPr/>
          </p:nvGrpSpPr>
          <p:grpSpPr bwMode="auto">
            <a:xfrm>
              <a:off x="2413001" y="2717800"/>
              <a:ext cx="2921000" cy="2019300"/>
              <a:chOff x="416" y="1704"/>
              <a:chExt cx="1840" cy="1272"/>
            </a:xfrm>
          </p:grpSpPr>
          <p:sp>
            <p:nvSpPr>
              <p:cNvPr id="10308" name="AutoShape 7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AutoShape 7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AutoShape 7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AutoShape 7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5" name="Line 43"/>
            <p:cNvSpPr>
              <a:spLocks noChangeShapeType="1"/>
            </p:cNvSpPr>
            <p:nvPr/>
          </p:nvSpPr>
          <p:spPr bwMode="auto">
            <a:xfrm flipV="1">
              <a:off x="4146551" y="2146300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45"/>
            <p:cNvSpPr>
              <a:spLocks noChangeShapeType="1"/>
            </p:cNvSpPr>
            <p:nvPr/>
          </p:nvSpPr>
          <p:spPr bwMode="auto">
            <a:xfrm flipH="1">
              <a:off x="2141219" y="3403600"/>
              <a:ext cx="1998981" cy="2052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10"/>
            <p:cNvSpPr txBox="1">
              <a:spLocks noChangeArrowheads="1"/>
            </p:cNvSpPr>
            <p:nvPr/>
          </p:nvSpPr>
          <p:spPr bwMode="auto">
            <a:xfrm>
              <a:off x="1889126" y="536606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268" name="Text Box 46"/>
            <p:cNvSpPr txBox="1">
              <a:spLocks noChangeArrowheads="1"/>
            </p:cNvSpPr>
            <p:nvPr/>
          </p:nvSpPr>
          <p:spPr bwMode="auto">
            <a:xfrm>
              <a:off x="3540126" y="44846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10269" name="Group 80"/>
            <p:cNvGrpSpPr>
              <a:grpSpLocks/>
            </p:cNvGrpSpPr>
            <p:nvPr/>
          </p:nvGrpSpPr>
          <p:grpSpPr bwMode="auto">
            <a:xfrm>
              <a:off x="3835401" y="2717800"/>
              <a:ext cx="2921000" cy="2019300"/>
              <a:chOff x="416" y="1704"/>
              <a:chExt cx="1840" cy="1272"/>
            </a:xfrm>
          </p:grpSpPr>
          <p:sp>
            <p:nvSpPr>
              <p:cNvPr id="10304" name="AutoShape 81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AutoShape 82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AutoShape 83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AutoShape 84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70" name="Group 85"/>
            <p:cNvGrpSpPr>
              <a:grpSpLocks/>
            </p:cNvGrpSpPr>
            <p:nvPr/>
          </p:nvGrpSpPr>
          <p:grpSpPr bwMode="auto">
            <a:xfrm>
              <a:off x="5232401" y="2730500"/>
              <a:ext cx="2921000" cy="2019300"/>
              <a:chOff x="416" y="1704"/>
              <a:chExt cx="1840" cy="1272"/>
            </a:xfrm>
          </p:grpSpPr>
          <p:sp>
            <p:nvSpPr>
              <p:cNvPr id="10300" name="AutoShape 8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AutoShape 8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AutoShape 8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AutoShape 8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71" name="Text Box 11"/>
            <p:cNvSpPr txBox="1">
              <a:spLocks noChangeArrowheads="1"/>
            </p:cNvSpPr>
            <p:nvPr/>
          </p:nvSpPr>
          <p:spPr bwMode="auto">
            <a:xfrm>
              <a:off x="8632826" y="318166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272" name="Text Box 14"/>
            <p:cNvSpPr txBox="1">
              <a:spLocks noChangeArrowheads="1"/>
            </p:cNvSpPr>
            <p:nvPr/>
          </p:nvSpPr>
          <p:spPr bwMode="auto">
            <a:xfrm>
              <a:off x="5521326" y="40401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273" name="Line 44"/>
            <p:cNvSpPr>
              <a:spLocks noChangeShapeType="1"/>
            </p:cNvSpPr>
            <p:nvPr/>
          </p:nvSpPr>
          <p:spPr bwMode="auto">
            <a:xfrm>
              <a:off x="4138612" y="3403600"/>
              <a:ext cx="44262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15"/>
            <p:cNvSpPr>
              <a:spLocks noChangeShapeType="1"/>
            </p:cNvSpPr>
            <p:nvPr/>
          </p:nvSpPr>
          <p:spPr bwMode="auto">
            <a:xfrm flipH="1">
              <a:off x="5130801" y="3956050"/>
              <a:ext cx="609600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13"/>
            <p:cNvSpPr>
              <a:spLocks noChangeShapeType="1"/>
            </p:cNvSpPr>
            <p:nvPr/>
          </p:nvSpPr>
          <p:spPr bwMode="auto">
            <a:xfrm flipV="1">
              <a:off x="2870201" y="4838700"/>
              <a:ext cx="1409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6" name="Group 95"/>
            <p:cNvGrpSpPr>
              <a:grpSpLocks/>
            </p:cNvGrpSpPr>
            <p:nvPr/>
          </p:nvGrpSpPr>
          <p:grpSpPr bwMode="auto">
            <a:xfrm>
              <a:off x="3111501" y="2882900"/>
              <a:ext cx="4406900" cy="101600"/>
              <a:chOff x="1944" y="1880"/>
              <a:chExt cx="2776" cy="64"/>
            </a:xfrm>
          </p:grpSpPr>
          <p:sp>
            <p:nvSpPr>
              <p:cNvPr id="10296" name="Oval 91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Oval 92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Oval 93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Oval 94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77" name="Group 96"/>
            <p:cNvGrpSpPr>
              <a:grpSpLocks/>
            </p:cNvGrpSpPr>
            <p:nvPr/>
          </p:nvGrpSpPr>
          <p:grpSpPr bwMode="auto">
            <a:xfrm>
              <a:off x="2565401" y="3429000"/>
              <a:ext cx="4406900" cy="101600"/>
              <a:chOff x="1944" y="1880"/>
              <a:chExt cx="2776" cy="64"/>
            </a:xfrm>
          </p:grpSpPr>
          <p:sp>
            <p:nvSpPr>
              <p:cNvPr id="10292" name="Oval 97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3" name="Oval 98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Oval 99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Oval 100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78" name="Group 101"/>
            <p:cNvGrpSpPr>
              <a:grpSpLocks/>
            </p:cNvGrpSpPr>
            <p:nvPr/>
          </p:nvGrpSpPr>
          <p:grpSpPr bwMode="auto">
            <a:xfrm>
              <a:off x="2006601" y="4025900"/>
              <a:ext cx="4406900" cy="101600"/>
              <a:chOff x="1944" y="1880"/>
              <a:chExt cx="2776" cy="64"/>
            </a:xfrm>
          </p:grpSpPr>
          <p:sp>
            <p:nvSpPr>
              <p:cNvPr id="10288" name="Oval 102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Oval 103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Oval 104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Oval 105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79" name="Group 106"/>
            <p:cNvGrpSpPr>
              <a:grpSpLocks/>
            </p:cNvGrpSpPr>
            <p:nvPr/>
          </p:nvGrpSpPr>
          <p:grpSpPr bwMode="auto">
            <a:xfrm>
              <a:off x="1460501" y="4584700"/>
              <a:ext cx="4406900" cy="101600"/>
              <a:chOff x="1944" y="1880"/>
              <a:chExt cx="2776" cy="64"/>
            </a:xfrm>
          </p:grpSpPr>
          <p:sp>
            <p:nvSpPr>
              <p:cNvPr id="10284" name="Oval 107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Oval 108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Oval 109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Oval 110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80" name="Text Box 111"/>
            <p:cNvSpPr txBox="1">
              <a:spLocks noChangeArrowheads="1"/>
            </p:cNvSpPr>
            <p:nvPr/>
          </p:nvSpPr>
          <p:spPr bwMode="auto">
            <a:xfrm>
              <a:off x="3629026" y="5483225"/>
              <a:ext cx="1414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Ground plane</a:t>
              </a:r>
            </a:p>
          </p:txBody>
        </p:sp>
        <p:sp>
          <p:nvSpPr>
            <p:cNvPr id="10281" name="Text Box 112"/>
            <p:cNvSpPr txBox="1">
              <a:spLocks noChangeArrowheads="1"/>
            </p:cNvSpPr>
            <p:nvPr/>
          </p:nvSpPr>
          <p:spPr bwMode="auto">
            <a:xfrm>
              <a:off x="7832726" y="2066925"/>
              <a:ext cx="7254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Probe</a:t>
              </a:r>
            </a:p>
          </p:txBody>
        </p:sp>
        <p:sp>
          <p:nvSpPr>
            <p:cNvPr id="10282" name="Line 113"/>
            <p:cNvSpPr>
              <a:spLocks noChangeShapeType="1"/>
            </p:cNvSpPr>
            <p:nvPr/>
          </p:nvSpPr>
          <p:spPr bwMode="auto">
            <a:xfrm flipH="1">
              <a:off x="7518401" y="2387600"/>
              <a:ext cx="4191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114"/>
            <p:cNvSpPr>
              <a:spLocks noChangeShapeType="1"/>
            </p:cNvSpPr>
            <p:nvPr/>
          </p:nvSpPr>
          <p:spPr bwMode="auto">
            <a:xfrm flipH="1" flipV="1">
              <a:off x="6705601" y="4025900"/>
              <a:ext cx="698500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3" name="Object 120"/>
            <p:cNvGraphicFramePr>
              <a:graphicFrameLocks noChangeAspect="1"/>
            </p:cNvGraphicFramePr>
            <p:nvPr/>
          </p:nvGraphicFramePr>
          <p:xfrm>
            <a:off x="4733926" y="2987675"/>
            <a:ext cx="546100" cy="376237"/>
          </p:xfrm>
          <a:graphic>
            <a:graphicData uri="http://schemas.openxmlformats.org/presentationml/2006/ole">
              <p:oleObj spid="_x0000_s10243" name="Equation" r:id="rId5" imgW="368280" imgH="253800" progId="Equation.DSMT4">
                <p:embed/>
              </p:oleObj>
            </a:graphicData>
          </a:graphic>
        </p:graphicFrame>
        <p:graphicFrame>
          <p:nvGraphicFramePr>
            <p:cNvPr id="10244" name="Object 121"/>
            <p:cNvGraphicFramePr>
              <a:graphicFrameLocks noChangeAspect="1"/>
            </p:cNvGraphicFramePr>
            <p:nvPr/>
          </p:nvGraphicFramePr>
          <p:xfrm>
            <a:off x="5822951" y="3521075"/>
            <a:ext cx="603250" cy="376237"/>
          </p:xfrm>
          <a:graphic>
            <a:graphicData uri="http://schemas.openxmlformats.org/presentationml/2006/ole">
              <p:oleObj spid="_x0000_s10244" name="Equation" r:id="rId6" imgW="406080" imgH="253800" progId="Equation.DSMT4">
                <p:embed/>
              </p:oleObj>
            </a:graphicData>
          </a:graphic>
        </p:graphicFrame>
        <p:graphicFrame>
          <p:nvGraphicFramePr>
            <p:cNvPr id="10245" name="Object 121"/>
            <p:cNvGraphicFramePr>
              <a:graphicFrameLocks noChangeAspect="1"/>
            </p:cNvGraphicFramePr>
            <p:nvPr/>
          </p:nvGraphicFramePr>
          <p:xfrm>
            <a:off x="3036253" y="4919663"/>
            <a:ext cx="244475" cy="339725"/>
          </p:xfrm>
          <a:graphic>
            <a:graphicData uri="http://schemas.openxmlformats.org/presentationml/2006/ole">
              <p:oleObj spid="_x0000_s10245" name="Equation" r:id="rId7" imgW="164880" imgH="228600" progId="Equation.DSMT4">
                <p:embed/>
              </p:oleObj>
            </a:graphicData>
          </a:graphic>
        </p:graphicFrame>
        <p:cxnSp>
          <p:nvCxnSpPr>
            <p:cNvPr id="78" name="Straight Arrow Connector 77"/>
            <p:cNvCxnSpPr/>
            <p:nvPr/>
          </p:nvCxnSpPr>
          <p:spPr>
            <a:xfrm>
              <a:off x="914400" y="4937760"/>
              <a:ext cx="0" cy="32512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 Box 46"/>
            <p:cNvSpPr txBox="1">
              <a:spLocks noChangeArrowheads="1"/>
            </p:cNvSpPr>
            <p:nvPr/>
          </p:nvSpPr>
          <p:spPr bwMode="auto">
            <a:xfrm>
              <a:off x="949326" y="491140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</a:rPr>
                <a:t>h</a:t>
              </a:r>
              <a:endParaRPr lang="en-US" i="1" dirty="0">
                <a:latin typeface="Times New Roman" pitchFamily="18" charset="0"/>
              </a:endParaRPr>
            </a:p>
          </p:txBody>
        </p:sp>
      </p:grpSp>
      <p:graphicFrame>
        <p:nvGraphicFramePr>
          <p:cNvPr id="81" name="Object 24"/>
          <p:cNvGraphicFramePr>
            <a:graphicFrameLocks noChangeAspect="1"/>
          </p:cNvGraphicFramePr>
          <p:nvPr/>
        </p:nvGraphicFramePr>
        <p:xfrm>
          <a:off x="5057775" y="1871663"/>
          <a:ext cx="1169988" cy="388937"/>
        </p:xfrm>
        <a:graphic>
          <a:graphicData uri="http://schemas.openxmlformats.org/presentationml/2006/ole">
            <p:oleObj spid="_x0000_s10246" name="Equation" r:id="rId8" imgW="685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3723" y="10128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</a:t>
            </a: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723900" y="3059113"/>
            <a:ext cx="370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EFIE (after Galerkin testing) is</a:t>
            </a: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1111250" y="3554413"/>
          <a:ext cx="6954838" cy="815975"/>
        </p:xfrm>
        <a:graphic>
          <a:graphicData uri="http://schemas.openxmlformats.org/presentationml/2006/ole">
            <p:oleObj spid="_x0000_s11266" name="Equation" r:id="rId4" imgW="3377880" imgH="393480" progId="Equation.DSMT4">
              <p:embed/>
            </p:oleObj>
          </a:graphicData>
        </a:graphic>
      </p:graphicFrame>
      <p:sp>
        <p:nvSpPr>
          <p:cNvPr id="11277" name="Text Box 10"/>
          <p:cNvSpPr txBox="1">
            <a:spLocks noChangeArrowheads="1"/>
          </p:cNvSpPr>
          <p:nvPr/>
        </p:nvSpPr>
        <p:spPr bwMode="auto">
          <a:xfrm>
            <a:off x="1241425" y="4506913"/>
            <a:ext cx="22621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Hence, </a:t>
            </a:r>
            <a:r>
              <a:rPr lang="en-US" dirty="0">
                <a:solidFill>
                  <a:srgbClr val="0000FF"/>
                </a:solidFill>
              </a:rPr>
              <a:t>we can write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340100" y="4841875"/>
          <a:ext cx="2065338" cy="500063"/>
        </p:xfrm>
        <a:graphic>
          <a:graphicData uri="http://schemas.openxmlformats.org/presentationml/2006/ole">
            <p:oleObj spid="_x0000_s11267" name="Equation" r:id="rId5" imgW="1002960" imgH="241200" progId="Equation.DSMT4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614738" y="5684838"/>
          <a:ext cx="1516062" cy="947737"/>
        </p:xfrm>
        <a:graphic>
          <a:graphicData uri="http://schemas.openxmlformats.org/presentationml/2006/ole">
            <p:oleObj spid="_x0000_s11268" name="Equation" r:id="rId6" imgW="736560" imgH="457200" progId="Equation.DSMT4">
              <p:embed/>
            </p:oleObj>
          </a:graphicData>
        </a:graphic>
      </p:graphicFrame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454025" y="915353"/>
            <a:ext cx="7821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the unknown </a:t>
            </a:r>
            <a:r>
              <a:rPr lang="en-US" dirty="0">
                <a:solidFill>
                  <a:srgbClr val="0000FF"/>
                </a:solidFill>
              </a:rPr>
              <a:t>current on 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 dirty="0">
                <a:solidFill>
                  <a:srgbClr val="0000FF"/>
                </a:solidFill>
              </a:rPr>
              <a:t> patch is of the following form:</a:t>
            </a:r>
          </a:p>
        </p:txBody>
      </p:sp>
      <p:graphicFrame>
        <p:nvGraphicFramePr>
          <p:cNvPr id="11269" name="Object 30"/>
          <p:cNvGraphicFramePr>
            <a:graphicFrameLocks noChangeAspect="1"/>
          </p:cNvGraphicFramePr>
          <p:nvPr/>
        </p:nvGraphicFramePr>
        <p:xfrm>
          <a:off x="1974851" y="1486659"/>
          <a:ext cx="4921250" cy="1250191"/>
        </p:xfrm>
        <a:graphic>
          <a:graphicData uri="http://schemas.openxmlformats.org/presentationml/2006/ole">
            <p:oleObj spid="_x0000_s11269" name="Equation" r:id="rId7" imgW="2781000" imgH="711000" progId="Equation.DSMT4">
              <p:embed/>
            </p:oleObj>
          </a:graphicData>
        </a:graphic>
      </p:graphicFrame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841625" y="562451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04840" y="4424680"/>
            <a:ext cx="270255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The infinity superscript indicates the field from a periodic array of sources (patches or probes).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563" y="9112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 (cont.)</a:t>
            </a:r>
          </a:p>
        </p:txBody>
      </p:sp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Text Box 7"/>
          <p:cNvSpPr txBox="1">
            <a:spLocks noChangeArrowheads="1"/>
          </p:cNvSpPr>
          <p:nvPr/>
        </p:nvSpPr>
        <p:spPr bwMode="auto">
          <a:xfrm>
            <a:off x="347345" y="989013"/>
            <a:ext cx="84715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 “active” or “scan” input </a:t>
            </a:r>
            <a:r>
              <a:rPr lang="en-US" dirty="0">
                <a:solidFill>
                  <a:srgbClr val="0000FF"/>
                </a:solidFill>
              </a:rPr>
              <a:t>impedance </a:t>
            </a:r>
            <a:r>
              <a:rPr lang="en-US" dirty="0" smtClean="0">
                <a:solidFill>
                  <a:srgbClr val="0000FF"/>
                </a:solidFill>
              </a:rPr>
              <a:t>is (following exactly the same procedure as done previously for the single patch):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809625" y="3465513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 we can write</a:t>
            </a:r>
          </a:p>
        </p:txBody>
      </p:sp>
      <p:graphicFrame>
        <p:nvGraphicFramePr>
          <p:cNvPr id="12290" name="Object 18"/>
          <p:cNvGraphicFramePr>
            <a:graphicFrameLocks noChangeAspect="1"/>
          </p:cNvGraphicFramePr>
          <p:nvPr/>
        </p:nvGraphicFramePr>
        <p:xfrm>
          <a:off x="3135313" y="3927475"/>
          <a:ext cx="2806700" cy="974725"/>
        </p:xfrm>
        <a:graphic>
          <a:graphicData uri="http://schemas.openxmlformats.org/presentationml/2006/ole">
            <p:oleObj spid="_x0000_s12290" name="Equation" r:id="rId4" imgW="1320480" imgH="457200" progId="Equation.DSMT4">
              <p:embed/>
            </p:oleObj>
          </a:graphicData>
        </a:graphic>
      </p:graphicFrame>
      <p:graphicFrame>
        <p:nvGraphicFramePr>
          <p:cNvPr id="12291" name="Object 14"/>
          <p:cNvGraphicFramePr>
            <a:graphicFrameLocks noChangeAspect="1"/>
          </p:cNvGraphicFramePr>
          <p:nvPr/>
        </p:nvGraphicFramePr>
        <p:xfrm>
          <a:off x="1834198" y="1859598"/>
          <a:ext cx="3341687" cy="1192212"/>
        </p:xfrm>
        <a:graphic>
          <a:graphicData uri="http://schemas.openxmlformats.org/presentationml/2006/ole">
            <p:oleObj spid="_x0000_s12291" name="Equation" r:id="rId5" imgW="1574640" imgH="558720" progId="Equation.DSMT4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98488" y="5135563"/>
          <a:ext cx="7907337" cy="514350"/>
        </p:xfrm>
        <a:graphic>
          <a:graphicData uri="http://schemas.openxmlformats.org/presentationml/2006/ole">
            <p:oleObj spid="_x0000_s12292" name="Equation" r:id="rId6" imgW="3720960" imgH="24120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03250" y="5795963"/>
          <a:ext cx="7745413" cy="514350"/>
        </p:xfrm>
        <a:graphic>
          <a:graphicData uri="http://schemas.openxmlformats.org/presentationml/2006/ole">
            <p:oleObj spid="_x0000_s12293" name="Equation" r:id="rId7" imgW="3644640" imgH="2412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1905000"/>
            <a:ext cx="318769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is the input impedance for a given patch when </a:t>
            </a:r>
            <a:r>
              <a:rPr lang="en-US" sz="1400" dirty="0" smtClean="0">
                <a:solidFill>
                  <a:srgbClr val="FF0000"/>
                </a:solidFill>
              </a:rPr>
              <a:t>all</a:t>
            </a:r>
            <a:r>
              <a:rPr lang="en-US" sz="1400" dirty="0" smtClean="0"/>
              <a:t> patches are fed.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3243" y="14192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 (cont.)</a:t>
            </a: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18"/>
          <p:cNvGraphicFramePr>
            <a:graphicFrameLocks noChangeAspect="1"/>
          </p:cNvGraphicFramePr>
          <p:nvPr/>
        </p:nvGraphicFramePr>
        <p:xfrm>
          <a:off x="3650297" y="1775142"/>
          <a:ext cx="1296665" cy="561657"/>
        </p:xfrm>
        <a:graphic>
          <a:graphicData uri="http://schemas.openxmlformats.org/presentationml/2006/ole">
            <p:oleObj spid="_x0000_s13314" name="Equation" r:id="rId4" imgW="558720" imgH="241200" progId="Equation.DSMT4">
              <p:embed/>
            </p:oleObj>
          </a:graphicData>
        </a:graphic>
      </p:graphicFrame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718185" y="1156653"/>
            <a:ext cx="327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reciprocity, it follows that</a:t>
            </a:r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1000125" y="3671253"/>
            <a:ext cx="729558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FF"/>
                </a:solidFill>
              </a:rPr>
              <a:t>LHS = field of periodic patches integrated over a single vertical probe.</a:t>
            </a:r>
          </a:p>
          <a:p>
            <a:pPr>
              <a:spcAft>
                <a:spcPts val="1200"/>
              </a:spcAft>
            </a:pPr>
            <a:r>
              <a:rPr lang="en-US" dirty="0" err="1" smtClean="0">
                <a:solidFill>
                  <a:srgbClr val="0000FF"/>
                </a:solidFill>
              </a:rPr>
              <a:t>RHS</a:t>
            </a:r>
            <a:r>
              <a:rPr lang="en-US" dirty="0" smtClean="0">
                <a:solidFill>
                  <a:srgbClr val="0000FF"/>
                </a:solidFill>
              </a:rPr>
              <a:t> = field of periodic probes integrated over a single patch.</a:t>
            </a: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2755265" y="2609533"/>
            <a:ext cx="30059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(though this is not </a:t>
            </a:r>
            <a:r>
              <a:rPr lang="en-US" dirty="0" smtClean="0"/>
              <a:t>obvious!)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99360" y="5191760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proof is given on the next slide.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443" y="12160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 (cont.)</a:t>
            </a: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880745" y="1235393"/>
            <a:ext cx="375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To see this, consider the following: </a:t>
            </a:r>
          </a:p>
        </p:txBody>
      </p:sp>
      <p:graphicFrame>
        <p:nvGraphicFramePr>
          <p:cNvPr id="13315" name="Object 14"/>
          <p:cNvGraphicFramePr>
            <a:graphicFrameLocks noChangeAspect="1"/>
          </p:cNvGraphicFramePr>
          <p:nvPr/>
        </p:nvGraphicFramePr>
        <p:xfrm>
          <a:off x="3015298" y="1934528"/>
          <a:ext cx="2425700" cy="595312"/>
        </p:xfrm>
        <a:graphic>
          <a:graphicData uri="http://schemas.openxmlformats.org/presentationml/2006/ole">
            <p:oleObj spid="_x0000_s78851" name="Equation" r:id="rId4" imgW="1143000" imgH="279360" progId="Equation.DSMT4">
              <p:embed/>
            </p:oleObj>
          </a:graphicData>
        </a:graphic>
      </p:graphicFrame>
      <p:sp>
        <p:nvSpPr>
          <p:cNvPr id="13327" name="Text Box 17"/>
          <p:cNvSpPr txBox="1">
            <a:spLocks noChangeArrowheads="1"/>
          </p:cNvSpPr>
          <p:nvPr/>
        </p:nvSpPr>
        <p:spPr bwMode="auto">
          <a:xfrm>
            <a:off x="1800225" y="47355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390525" y="3071813"/>
            <a:ext cx="8109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Expressing the </a:t>
            </a:r>
            <a:r>
              <a:rPr lang="en-US" dirty="0" smtClean="0">
                <a:solidFill>
                  <a:srgbClr val="0000FF"/>
                </a:solidFill>
              </a:rPr>
              <a:t>two reactions </a:t>
            </a:r>
            <a:r>
              <a:rPr lang="en-US" dirty="0">
                <a:solidFill>
                  <a:srgbClr val="0000FF"/>
                </a:solidFill>
              </a:rPr>
              <a:t>in the general form of spectral integrals, we have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5658485" y="2076133"/>
            <a:ext cx="2454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(single </a:t>
            </a:r>
            <a:r>
              <a:rPr lang="en-US" dirty="0" smtClean="0"/>
              <a:t>patch element)</a:t>
            </a:r>
            <a:endParaRPr lang="en-US" dirty="0"/>
          </a:p>
        </p:txBody>
      </p:sp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2700338" y="4670425"/>
          <a:ext cx="4803775" cy="522288"/>
        </p:xfrm>
        <a:graphic>
          <a:graphicData uri="http://schemas.openxmlformats.org/presentationml/2006/ole">
            <p:oleObj spid="_x0000_s78852" name="Equation" r:id="rId5" imgW="2577960" imgH="279360" progId="Equation.DSMT4">
              <p:embed/>
            </p:oleObj>
          </a:graphicData>
        </a:graphic>
      </p:graphicFrame>
      <p:graphicFrame>
        <p:nvGraphicFramePr>
          <p:cNvPr id="13317" name="Object 7"/>
          <p:cNvGraphicFramePr>
            <a:graphicFrameLocks noChangeAspect="1"/>
          </p:cNvGraphicFramePr>
          <p:nvPr/>
        </p:nvGraphicFramePr>
        <p:xfrm>
          <a:off x="666750" y="3489325"/>
          <a:ext cx="7880350" cy="854075"/>
        </p:xfrm>
        <a:graphic>
          <a:graphicData uri="http://schemas.openxmlformats.org/presentationml/2006/ole">
            <p:oleObj spid="_x0000_s78853" name="Equation" r:id="rId6" imgW="4228920" imgH="457200" progId="Equation.DSMT4">
              <p:embed/>
            </p:oleObj>
          </a:graphicData>
        </a:graphic>
      </p:graphicFrame>
      <p:sp>
        <p:nvSpPr>
          <p:cNvPr id="13331" name="Text Box 17"/>
          <p:cNvSpPr txBox="1">
            <a:spLocks noChangeArrowheads="1"/>
          </p:cNvSpPr>
          <p:nvPr/>
        </p:nvSpPr>
        <p:spPr bwMode="auto">
          <a:xfrm>
            <a:off x="771525" y="5561013"/>
            <a:ext cx="493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Since this holds for an arbitrary offset, we have</a:t>
            </a:r>
          </a:p>
        </p:txBody>
      </p:sp>
      <p:graphicFrame>
        <p:nvGraphicFramePr>
          <p:cNvPr id="13318" name="Object 7"/>
          <p:cNvGraphicFramePr>
            <a:graphicFrameLocks noChangeAspect="1"/>
          </p:cNvGraphicFramePr>
          <p:nvPr/>
        </p:nvGraphicFramePr>
        <p:xfrm>
          <a:off x="3152775" y="6047105"/>
          <a:ext cx="2603500" cy="522288"/>
        </p:xfrm>
        <a:graphic>
          <a:graphicData uri="http://schemas.openxmlformats.org/presentationml/2006/ole">
            <p:oleObj spid="_x0000_s78854" name="Equation" r:id="rId7" imgW="1396800" imgH="27936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563" y="11144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 (cont.)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862965" y="136239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3394075" y="4713288"/>
          <a:ext cx="2613025" cy="595312"/>
        </p:xfrm>
        <a:graphic>
          <a:graphicData uri="http://schemas.openxmlformats.org/presentationml/2006/ole">
            <p:oleObj spid="_x0000_s14338" name="Equation" r:id="rId4" imgW="1231560" imgH="279360" progId="Equation.DSMT4">
              <p:embed/>
            </p:oleObj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1219200" y="2001838"/>
          <a:ext cx="6980238" cy="1851025"/>
        </p:xfrm>
        <a:graphic>
          <a:graphicData uri="http://schemas.openxmlformats.org/presentationml/2006/ole">
            <p:oleObj spid="_x0000_s14339" name="Equation" r:id="rId5" imgW="3746160" imgH="990360" progId="Equation.DSMT4">
              <p:embed/>
            </p:oleObj>
          </a:graphicData>
        </a:graphic>
      </p:graphicFrame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2790825" y="481171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14340" name="Object 18"/>
          <p:cNvGraphicFramePr>
            <a:graphicFrameLocks noChangeAspect="1"/>
          </p:cNvGraphicFramePr>
          <p:nvPr/>
        </p:nvGraphicFramePr>
        <p:xfrm>
          <a:off x="3856038" y="5808663"/>
          <a:ext cx="1187450" cy="514350"/>
        </p:xfrm>
        <a:graphic>
          <a:graphicData uri="http://schemas.openxmlformats.org/presentationml/2006/ole">
            <p:oleObj spid="_x0000_s14340" name="Equation" r:id="rId6" imgW="558720" imgH="241200" progId="Equation.DSMT4">
              <p:embed/>
            </p:oleObj>
          </a:graphicData>
        </a:graphic>
      </p:graphicFrame>
      <p:sp>
        <p:nvSpPr>
          <p:cNvPr id="14349" name="Text Box 17"/>
          <p:cNvSpPr txBox="1">
            <a:spLocks noChangeArrowheads="1"/>
          </p:cNvSpPr>
          <p:nvPr/>
        </p:nvSpPr>
        <p:spPr bwMode="auto">
          <a:xfrm>
            <a:off x="3184525" y="58658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563" y="12160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 (cont.)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631825" y="1161733"/>
            <a:ext cx="638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“active” or “scan” input impedance can thus be written as</a:t>
            </a:r>
          </a:p>
        </p:txBody>
      </p:sp>
      <p:graphicFrame>
        <p:nvGraphicFramePr>
          <p:cNvPr id="15362" name="Object 18"/>
          <p:cNvGraphicFramePr>
            <a:graphicFrameLocks noChangeAspect="1"/>
          </p:cNvGraphicFramePr>
          <p:nvPr/>
        </p:nvGraphicFramePr>
        <p:xfrm>
          <a:off x="3022600" y="1814513"/>
          <a:ext cx="2752725" cy="1138237"/>
        </p:xfrm>
        <a:graphic>
          <a:graphicData uri="http://schemas.openxmlformats.org/presentationml/2006/ole">
            <p:oleObj spid="_x0000_s15362" name="Equation" r:id="rId4" imgW="1295280" imgH="533160" progId="Equation.DSMT4">
              <p:embed/>
            </p:oleObj>
          </a:graphicData>
        </a:graphic>
      </p:graphicFrame>
      <p:graphicFrame>
        <p:nvGraphicFramePr>
          <p:cNvPr id="15363" name="Object 10"/>
          <p:cNvGraphicFramePr>
            <a:graphicFrameLocks noChangeAspect="1"/>
          </p:cNvGraphicFramePr>
          <p:nvPr/>
        </p:nvGraphicFramePr>
        <p:xfrm>
          <a:off x="1692275" y="3968750"/>
          <a:ext cx="5595938" cy="893763"/>
        </p:xfrm>
        <a:graphic>
          <a:graphicData uri="http://schemas.openxmlformats.org/presentationml/2006/ole">
            <p:oleObj spid="_x0000_s15363" name="Equation" r:id="rId5" imgW="2933640" imgH="469800" progId="Equation.DSMT4">
              <p:embed/>
            </p:oleObj>
          </a:graphicData>
        </a:graphic>
      </p:graphicFrame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1076325" y="33512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98425" y="5006975"/>
          <a:ext cx="8956675" cy="865188"/>
        </p:xfrm>
        <a:graphic>
          <a:graphicData uri="http://schemas.openxmlformats.org/presentationml/2006/ole">
            <p:oleObj spid="_x0000_s15364" name="Equation" r:id="rId6" imgW="5257800" imgH="50796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3563" y="131763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Analysis (cont.)</a:t>
            </a:r>
          </a:p>
        </p:txBody>
      </p:sp>
      <p:sp>
        <p:nvSpPr>
          <p:cNvPr id="1639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Text Box 7"/>
          <p:cNvSpPr txBox="1">
            <a:spLocks noChangeArrowheads="1"/>
          </p:cNvSpPr>
          <p:nvPr/>
        </p:nvSpPr>
        <p:spPr bwMode="auto">
          <a:xfrm>
            <a:off x="733425" y="1344613"/>
            <a:ext cx="2813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 a scan blindness </a:t>
            </a:r>
            <a:r>
              <a:rPr lang="en-US" dirty="0" smtClean="0">
                <a:solidFill>
                  <a:srgbClr val="0000FF"/>
                </a:solidFill>
              </a:rPr>
              <a:t>point: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6386" name="Object 18"/>
          <p:cNvGraphicFramePr>
            <a:graphicFrameLocks noChangeAspect="1"/>
          </p:cNvGraphicFramePr>
          <p:nvPr/>
        </p:nvGraphicFramePr>
        <p:xfrm>
          <a:off x="3376295" y="1886268"/>
          <a:ext cx="1322388" cy="1031875"/>
        </p:xfrm>
        <a:graphic>
          <a:graphicData uri="http://schemas.openxmlformats.org/presentationml/2006/ole">
            <p:oleObj spid="_x0000_s16386" name="Equation" r:id="rId4" imgW="622080" imgH="48240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475037" y="3714750"/>
          <a:ext cx="1339633" cy="562610"/>
        </p:xfrm>
        <a:graphic>
          <a:graphicData uri="http://schemas.openxmlformats.org/presentationml/2006/ole">
            <p:oleObj spid="_x0000_s16387" name="Equation" r:id="rId5" imgW="545760" imgH="228600" progId="Equation.DSMT4">
              <p:embed/>
            </p:oleObj>
          </a:graphicData>
        </a:graphic>
      </p:graphicFrame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854325" y="378301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96925" y="43180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Also, </a:t>
            </a:r>
          </a:p>
        </p:txBody>
      </p:sp>
      <p:graphicFrame>
        <p:nvGraphicFramePr>
          <p:cNvPr id="16388" name="Object 14"/>
          <p:cNvGraphicFramePr>
            <a:graphicFrameLocks noChangeAspect="1"/>
          </p:cNvGraphicFramePr>
          <p:nvPr/>
        </p:nvGraphicFramePr>
        <p:xfrm>
          <a:off x="1301750" y="4881563"/>
          <a:ext cx="1158875" cy="515937"/>
        </p:xfrm>
        <a:graphic>
          <a:graphicData uri="http://schemas.openxmlformats.org/presentationml/2006/ole">
            <p:oleObj spid="_x0000_s16388" name="Equation" r:id="rId6" imgW="545760" imgH="241200" progId="Equation.DSMT4">
              <p:embed/>
            </p:oleObj>
          </a:graphicData>
        </a:graphic>
      </p:graphicFrame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2663825" y="4927600"/>
            <a:ext cx="299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(no current on the patches) 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778500" y="1895475"/>
          <a:ext cx="2471738" cy="1031875"/>
        </p:xfrm>
        <a:graphic>
          <a:graphicData uri="http://schemas.openxmlformats.org/presentationml/2006/ole">
            <p:oleObj spid="_x0000_s16389" name="Equation" r:id="rId7" imgW="1282680" imgH="533160" progId="Equation.DSMT4">
              <p:embed/>
            </p:oleObj>
          </a:graphicData>
        </a:graphic>
      </p:graphicFrame>
      <p:graphicFrame>
        <p:nvGraphicFramePr>
          <p:cNvPr id="16390" name="Object 16"/>
          <p:cNvGraphicFramePr>
            <a:graphicFrameLocks noChangeAspect="1"/>
          </p:cNvGraphicFramePr>
          <p:nvPr/>
        </p:nvGraphicFramePr>
        <p:xfrm>
          <a:off x="2284413" y="5637213"/>
          <a:ext cx="1350962" cy="844550"/>
        </p:xfrm>
        <a:graphic>
          <a:graphicData uri="http://schemas.openxmlformats.org/presentationml/2006/ole">
            <p:oleObj spid="_x0000_s16390" name="Equation" r:id="rId8" imgW="736560" imgH="457200" progId="Equation.DSMT4">
              <p:embed/>
            </p:oleObj>
          </a:graphicData>
        </a:graphic>
      </p:graphicFrame>
      <p:sp>
        <p:nvSpPr>
          <p:cNvPr id="16401" name="TextBox 16"/>
          <p:cNvSpPr txBox="1">
            <a:spLocks noChangeArrowheads="1"/>
          </p:cNvSpPr>
          <p:nvPr/>
        </p:nvSpPr>
        <p:spPr bwMode="auto">
          <a:xfrm>
            <a:off x="3881120" y="5701348"/>
            <a:ext cx="4907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(The denominator has a </a:t>
            </a:r>
            <a:r>
              <a:rPr lang="en-US" sz="1600" dirty="0" smtClean="0"/>
              <a:t>stronger </a:t>
            </a:r>
            <a:r>
              <a:rPr lang="en-US" sz="1600" dirty="0"/>
              <a:t>singularity than the numerator, since the patches radiate much more of a surface-wave field than do the probes.)</a:t>
            </a:r>
          </a:p>
        </p:txBody>
      </p:sp>
      <p:sp>
        <p:nvSpPr>
          <p:cNvPr id="16402" name="Text Box 15"/>
          <p:cNvSpPr txBox="1">
            <a:spLocks noChangeArrowheads="1"/>
          </p:cNvSpPr>
          <p:nvPr/>
        </p:nvSpPr>
        <p:spPr bwMode="auto">
          <a:xfrm>
            <a:off x="1420813" y="5870575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since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smtClean="0"/>
          </a:p>
          <a:p>
            <a:pPr algn="r">
              <a:defRPr/>
            </a:pPr>
            <a:fld id="{16CFC954-174D-42A3-8278-50A5FC785888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5492</TotalTime>
  <Words>338</Words>
  <Application>Microsoft Office PowerPoint</Application>
  <PresentationFormat>On-screen Show (4:3)</PresentationFormat>
  <Paragraphs>79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Default Design</vt:lpstr>
      <vt:lpstr>1_Default Design</vt:lpstr>
      <vt:lpstr>Equation</vt:lpstr>
      <vt:lpstr>MathType 6.0 Equation</vt:lpstr>
      <vt:lpstr>Slide 1</vt:lpstr>
      <vt:lpstr>Phased Array Geometry</vt:lpstr>
      <vt:lpstr>Phased Array Analysis</vt:lpstr>
      <vt:lpstr>Phased Array Analysis (cont.)</vt:lpstr>
      <vt:lpstr>Phased Array Analysis (cont.)</vt:lpstr>
      <vt:lpstr>Phased Array Analysis (cont.)</vt:lpstr>
      <vt:lpstr>Phased Array Analysis (cont.)</vt:lpstr>
      <vt:lpstr>Phased Array Analysis (cont.)</vt:lpstr>
      <vt:lpstr>Phased Array Analysis (cont.)</vt:lpstr>
      <vt:lpstr>Phased Array Analysis (cont.)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645</cp:revision>
  <dcterms:created xsi:type="dcterms:W3CDTF">2006-06-22T19:04:50Z</dcterms:created>
  <dcterms:modified xsi:type="dcterms:W3CDTF">2015-04-29T03:12:44Z</dcterms:modified>
</cp:coreProperties>
</file>