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25"/>
  </p:notesMasterIdLst>
  <p:sldIdLst>
    <p:sldId id="293" r:id="rId3"/>
    <p:sldId id="360" r:id="rId4"/>
    <p:sldId id="491" r:id="rId5"/>
    <p:sldId id="544" r:id="rId6"/>
    <p:sldId id="532" r:id="rId7"/>
    <p:sldId id="534" r:id="rId8"/>
    <p:sldId id="535" r:id="rId9"/>
    <p:sldId id="536" r:id="rId10"/>
    <p:sldId id="537" r:id="rId11"/>
    <p:sldId id="538" r:id="rId12"/>
    <p:sldId id="539" r:id="rId13"/>
    <p:sldId id="540" r:id="rId14"/>
    <p:sldId id="516" r:id="rId15"/>
    <p:sldId id="518" r:id="rId16"/>
    <p:sldId id="519" r:id="rId17"/>
    <p:sldId id="520" r:id="rId18"/>
    <p:sldId id="533" r:id="rId19"/>
    <p:sldId id="541" r:id="rId20"/>
    <p:sldId id="542" r:id="rId21"/>
    <p:sldId id="545" r:id="rId22"/>
    <p:sldId id="543" r:id="rId23"/>
    <p:sldId id="546" r:id="rId2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FF"/>
    <a:srgbClr val="FF3300"/>
    <a:srgbClr val="FFFF66"/>
    <a:srgbClr val="00FF00"/>
    <a:srgbClr val="FF9933"/>
    <a:srgbClr val="DDDDDD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894" autoAdjust="0"/>
    <p:restoredTop sz="94660"/>
  </p:normalViewPr>
  <p:slideViewPr>
    <p:cSldViewPr snapToGrid="0">
      <p:cViewPr>
        <p:scale>
          <a:sx n="80" d="100"/>
          <a:sy n="80" d="100"/>
        </p:scale>
        <p:origin x="-1860" y="-252"/>
      </p:cViewPr>
      <p:guideLst>
        <p:guide orient="horz" pos="2152"/>
        <p:guide pos="287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55"/>
    </p:cViewPr>
  </p:sorter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7" Type="http://schemas.openxmlformats.org/officeDocument/2006/relationships/image" Target="../media/image59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39.wmf"/><Relationship Id="rId1" Type="http://schemas.openxmlformats.org/officeDocument/2006/relationships/image" Target="../media/image60.wmf"/><Relationship Id="rId5" Type="http://schemas.openxmlformats.org/officeDocument/2006/relationships/image" Target="../media/image61.wmf"/><Relationship Id="rId4" Type="http://schemas.openxmlformats.org/officeDocument/2006/relationships/image" Target="../media/image4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10" Type="http://schemas.openxmlformats.org/officeDocument/2006/relationships/image" Target="../media/image19.wmf"/><Relationship Id="rId4" Type="http://schemas.openxmlformats.org/officeDocument/2006/relationships/image" Target="../media/image15.wmf"/><Relationship Id="rId9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5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1"/>
            </a:lvl1pPr>
          </a:lstStyle>
          <a:p>
            <a:pPr>
              <a:defRPr/>
            </a:pPr>
            <a:fld id="{C1118418-9788-4D2A-ACCB-203A5E073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B34F2EAB-9B6D-4B67-81B6-B48FEDA059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smtClean="0"/>
          </a:p>
          <a:p>
            <a:pPr>
              <a:defRPr/>
            </a:pPr>
            <a:fld id="{ABFB20BB-6888-435F-80E8-3C5F7226DC2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F43703B9-40BB-4D21-8445-5C8E7612CFE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dirty="0" smtClean="0"/>
          </a:p>
          <a:p>
            <a:pPr algn="r">
              <a:defRPr/>
            </a:pPr>
            <a:fld id="{F43703B9-40BB-4D21-8445-5C8E7612CFE7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dirty="0" smtClean="0"/>
          </a:p>
          <a:p>
            <a:pPr algn="r">
              <a:defRPr/>
            </a:pPr>
            <a:fld id="{F43703B9-40BB-4D21-8445-5C8E7612CFE7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dirty="0" smtClean="0"/>
          </a:p>
          <a:p>
            <a:pPr algn="r">
              <a:defRPr/>
            </a:pPr>
            <a:fld id="{F43703B9-40BB-4D21-8445-5C8E7612CFE7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dirty="0" smtClean="0"/>
          </a:p>
          <a:p>
            <a:pPr algn="r">
              <a:defRPr/>
            </a:pPr>
            <a:fld id="{F43703B9-40BB-4D21-8445-5C8E7612CFE7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dirty="0" smtClean="0"/>
          </a:p>
          <a:p>
            <a:pPr algn="r">
              <a:defRPr/>
            </a:pPr>
            <a:fld id="{F43703B9-40BB-4D21-8445-5C8E7612CFE7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dirty="0" smtClean="0"/>
          </a:p>
          <a:p>
            <a:pPr algn="r">
              <a:defRPr/>
            </a:pPr>
            <a:fld id="{F43703B9-40BB-4D21-8445-5C8E7612CFE7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dirty="0" smtClean="0"/>
          </a:p>
          <a:p>
            <a:pPr algn="r">
              <a:defRPr/>
            </a:pPr>
            <a:fld id="{F43703B9-40BB-4D21-8445-5C8E7612CFE7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dirty="0" smtClean="0"/>
          </a:p>
          <a:p>
            <a:pPr algn="r">
              <a:defRPr/>
            </a:pPr>
            <a:fld id="{F43703B9-40BB-4D21-8445-5C8E7612CFE7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72F47495-DE0D-4D43-8A14-F9AB6A4B97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dirty="0" smtClean="0"/>
          </a:p>
          <a:p>
            <a:pPr algn="r">
              <a:defRPr/>
            </a:pPr>
            <a:fld id="{F43703B9-40BB-4D21-8445-5C8E7612CFE7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dirty="0" smtClean="0"/>
          </a:p>
          <a:p>
            <a:pPr algn="r">
              <a:defRPr/>
            </a:pPr>
            <a:fld id="{F43703B9-40BB-4D21-8445-5C8E7612CFE7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dirty="0" smtClean="0"/>
          </a:p>
          <a:p>
            <a:pPr algn="r">
              <a:defRPr/>
            </a:pPr>
            <a:fld id="{F43703B9-40BB-4D21-8445-5C8E7612CFE7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6F23F930-67FB-4356-82E8-46C95E8989A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E46BF441-59F4-4A19-A630-6CB4EB2B49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38424E88-AA61-42ED-B8AD-06AEBADBC97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46F59754-DC96-44B2-BF51-01C3D3D58B8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77BA8AF1-5D1D-4783-853F-3EE7384941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8BC41931-1488-4908-8DA5-138F666FC46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F06D9477-C049-468A-A0D8-2237D363D00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5AE8253A-099F-4764-BE92-97AFB376CE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dirty="0" smtClean="0"/>
          </a:p>
          <a:p>
            <a:pPr algn="r">
              <a:defRPr/>
            </a:pPr>
            <a:fld id="{F43703B9-40BB-4D21-8445-5C8E7612CFE7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3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58.bin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60.bin"/><Relationship Id="rId4" Type="http://schemas.openxmlformats.org/officeDocument/2006/relationships/oleObject" Target="../embeddings/oleObject59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64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63.bin"/><Relationship Id="rId5" Type="http://schemas.openxmlformats.org/officeDocument/2006/relationships/oleObject" Target="../embeddings/oleObject62.bin"/><Relationship Id="rId10" Type="http://schemas.openxmlformats.org/officeDocument/2006/relationships/oleObject" Target="../embeddings/oleObject67.bin"/><Relationship Id="rId4" Type="http://schemas.openxmlformats.org/officeDocument/2006/relationships/oleObject" Target="../embeddings/oleObject61.bin"/><Relationship Id="rId9" Type="http://schemas.openxmlformats.org/officeDocument/2006/relationships/oleObject" Target="../embeddings/oleObject66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7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70.bin"/><Relationship Id="rId5" Type="http://schemas.openxmlformats.org/officeDocument/2006/relationships/oleObject" Target="../embeddings/oleObject69.bin"/><Relationship Id="rId4" Type="http://schemas.openxmlformats.org/officeDocument/2006/relationships/oleObject" Target="../embeddings/oleObject68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oleObject" Target="../embeddings/oleObject21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5.bin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3495715" y="1146175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9900"/>
                </a:solidFill>
              </a:rPr>
              <a:t>Spring </a:t>
            </a:r>
            <a:r>
              <a:rPr lang="en-US" sz="2400" b="1" dirty="0" smtClean="0">
                <a:solidFill>
                  <a:srgbClr val="FF9900"/>
                </a:solidFill>
              </a:rPr>
              <a:t>2015</a:t>
            </a:r>
            <a:endParaRPr lang="en-US" sz="3200" dirty="0">
              <a:solidFill>
                <a:srgbClr val="FF9900"/>
              </a:solidFill>
            </a:endParaRPr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5427663" y="414655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dirty="0">
                <a:solidFill>
                  <a:srgbClr val="0000FF"/>
                </a:solidFill>
              </a:rPr>
              <a:t>Notes </a:t>
            </a:r>
            <a:r>
              <a:rPr lang="en-US" sz="4000" dirty="0" smtClean="0">
                <a:solidFill>
                  <a:srgbClr val="0000FF"/>
                </a:solidFill>
              </a:rPr>
              <a:t>35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255963" y="450850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6345</a:t>
            </a:r>
          </a:p>
        </p:txBody>
      </p:sp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2987675" y="190658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/>
              <a:t>Prof. David R. Jackson</a:t>
            </a:r>
          </a:p>
          <a:p>
            <a:pPr algn="ctr" eaLnBrk="0" hangingPunct="0"/>
            <a:r>
              <a:rPr lang="en-US" sz="2400"/>
              <a:t>ECE Dept.</a:t>
            </a:r>
          </a:p>
        </p:txBody>
      </p:sp>
      <p:pic>
        <p:nvPicPr>
          <p:cNvPr id="20487" name="Picture 6" descr="as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9300" y="3454400"/>
            <a:ext cx="3749675" cy="253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46BF441-59F4-4A19-A630-6CB4EB2B49E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0711" name="Rectangle 7"/>
          <p:cNvSpPr>
            <a:spLocks noChangeArrowheads="1"/>
          </p:cNvSpPr>
          <p:nvPr/>
        </p:nvSpPr>
        <p:spPr bwMode="auto">
          <a:xfrm>
            <a:off x="525463" y="131763"/>
            <a:ext cx="82819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ASM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Analysis (cont.)</a:t>
            </a:r>
          </a:p>
        </p:txBody>
      </p:sp>
      <p:graphicFrame>
        <p:nvGraphicFramePr>
          <p:cNvPr id="7170" name="Object 32"/>
          <p:cNvGraphicFramePr>
            <a:graphicFrameLocks noChangeAspect="1"/>
          </p:cNvGraphicFramePr>
          <p:nvPr/>
        </p:nvGraphicFramePr>
        <p:xfrm>
          <a:off x="2546350" y="2370138"/>
          <a:ext cx="3673475" cy="1287462"/>
        </p:xfrm>
        <a:graphic>
          <a:graphicData uri="http://schemas.openxmlformats.org/presentationml/2006/ole">
            <p:oleObj spid="_x0000_s7170" name="Equation" r:id="rId4" imgW="1879560" imgH="660240" progId="Equation.DSMT4">
              <p:embed/>
            </p:oleObj>
          </a:graphicData>
        </a:graphic>
      </p:graphicFrame>
      <p:sp>
        <p:nvSpPr>
          <p:cNvPr id="7177" name="Text Box 33"/>
          <p:cNvSpPr txBox="1">
            <a:spLocks noChangeArrowheads="1"/>
          </p:cNvSpPr>
          <p:nvPr/>
        </p:nvSpPr>
        <p:spPr bwMode="auto">
          <a:xfrm>
            <a:off x="593725" y="1446213"/>
            <a:ext cx="7385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Next, we apply the same procedure to the phasing in the </a:t>
            </a:r>
            <a:r>
              <a:rPr lang="en-US" i="1">
                <a:solidFill>
                  <a:srgbClr val="0000FF"/>
                </a:solidFill>
                <a:latin typeface="Times New Roman" pitchFamily="18" charset="0"/>
              </a:rPr>
              <a:t>y</a:t>
            </a:r>
            <a:r>
              <a:rPr lang="en-US">
                <a:solidFill>
                  <a:srgbClr val="0000FF"/>
                </a:solidFill>
              </a:rPr>
              <a:t> direction: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fld id="{F43703B9-40BB-4D21-8445-5C8E7612CFE7}" type="slidenum">
              <a:rPr lang="en-US" smtClean="0"/>
              <a:pPr algn="r"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554038" y="198438"/>
            <a:ext cx="82819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ASM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Analysis (cont.)</a:t>
            </a:r>
          </a:p>
        </p:txBody>
      </p:sp>
      <p:graphicFrame>
        <p:nvGraphicFramePr>
          <p:cNvPr id="8194" name="Object 8"/>
          <p:cNvGraphicFramePr>
            <a:graphicFrameLocks noChangeAspect="1"/>
          </p:cNvGraphicFramePr>
          <p:nvPr/>
        </p:nvGraphicFramePr>
        <p:xfrm>
          <a:off x="592138" y="1298575"/>
          <a:ext cx="7721600" cy="965200"/>
        </p:xfrm>
        <a:graphic>
          <a:graphicData uri="http://schemas.openxmlformats.org/presentationml/2006/ole">
            <p:oleObj spid="_x0000_s8194" name="Equation" r:id="rId4" imgW="3949560" imgH="495000" progId="Equation.DSMT4">
              <p:embed/>
            </p:oleObj>
          </a:graphicData>
        </a:graphic>
      </p:graphicFrame>
      <p:grpSp>
        <p:nvGrpSpPr>
          <p:cNvPr id="8203" name="Group 32"/>
          <p:cNvGrpSpPr>
            <a:grpSpLocks/>
          </p:cNvGrpSpPr>
          <p:nvPr/>
        </p:nvGrpSpPr>
        <p:grpSpPr bwMode="auto">
          <a:xfrm>
            <a:off x="2228850" y="2420938"/>
            <a:ext cx="5522913" cy="3611562"/>
            <a:chOff x="1404" y="1525"/>
            <a:chExt cx="3479" cy="2275"/>
          </a:xfrm>
        </p:grpSpPr>
        <p:sp>
          <p:nvSpPr>
            <p:cNvPr id="8204" name="Rectangle 10"/>
            <p:cNvSpPr>
              <a:spLocks noChangeArrowheads="1"/>
            </p:cNvSpPr>
            <p:nvPr/>
          </p:nvSpPr>
          <p:spPr bwMode="auto">
            <a:xfrm>
              <a:off x="1404" y="2224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5" name="Rectangle 11"/>
            <p:cNvSpPr>
              <a:spLocks noChangeArrowheads="1"/>
            </p:cNvSpPr>
            <p:nvPr/>
          </p:nvSpPr>
          <p:spPr bwMode="auto">
            <a:xfrm>
              <a:off x="1992" y="2224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6" name="Rectangle 12"/>
            <p:cNvSpPr>
              <a:spLocks noChangeArrowheads="1"/>
            </p:cNvSpPr>
            <p:nvPr/>
          </p:nvSpPr>
          <p:spPr bwMode="auto">
            <a:xfrm>
              <a:off x="2580" y="2224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7" name="Rectangle 14"/>
            <p:cNvSpPr>
              <a:spLocks noChangeArrowheads="1"/>
            </p:cNvSpPr>
            <p:nvPr/>
          </p:nvSpPr>
          <p:spPr bwMode="auto">
            <a:xfrm>
              <a:off x="3168" y="2224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8" name="Rectangle 15"/>
            <p:cNvSpPr>
              <a:spLocks noChangeArrowheads="1"/>
            </p:cNvSpPr>
            <p:nvPr/>
          </p:nvSpPr>
          <p:spPr bwMode="auto">
            <a:xfrm>
              <a:off x="3756" y="2224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Rectangle 16"/>
            <p:cNvSpPr>
              <a:spLocks noChangeArrowheads="1"/>
            </p:cNvSpPr>
            <p:nvPr/>
          </p:nvSpPr>
          <p:spPr bwMode="auto">
            <a:xfrm>
              <a:off x="1404" y="2832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0" name="Rectangle 17"/>
            <p:cNvSpPr>
              <a:spLocks noChangeArrowheads="1"/>
            </p:cNvSpPr>
            <p:nvPr/>
          </p:nvSpPr>
          <p:spPr bwMode="auto">
            <a:xfrm>
              <a:off x="1992" y="2832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1" name="Rectangle 18"/>
            <p:cNvSpPr>
              <a:spLocks noChangeArrowheads="1"/>
            </p:cNvSpPr>
            <p:nvPr/>
          </p:nvSpPr>
          <p:spPr bwMode="auto">
            <a:xfrm>
              <a:off x="2580" y="2832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2" name="Line 19"/>
            <p:cNvSpPr>
              <a:spLocks noChangeShapeType="1"/>
            </p:cNvSpPr>
            <p:nvPr/>
          </p:nvSpPr>
          <p:spPr bwMode="auto">
            <a:xfrm>
              <a:off x="2644" y="3024"/>
              <a:ext cx="160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Rectangle 20"/>
            <p:cNvSpPr>
              <a:spLocks noChangeArrowheads="1"/>
            </p:cNvSpPr>
            <p:nvPr/>
          </p:nvSpPr>
          <p:spPr bwMode="auto">
            <a:xfrm>
              <a:off x="3168" y="2832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4" name="Rectangle 21"/>
            <p:cNvSpPr>
              <a:spLocks noChangeArrowheads="1"/>
            </p:cNvSpPr>
            <p:nvPr/>
          </p:nvSpPr>
          <p:spPr bwMode="auto">
            <a:xfrm>
              <a:off x="3756" y="2832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5" name="Rectangle 22"/>
            <p:cNvSpPr>
              <a:spLocks noChangeArrowheads="1"/>
            </p:cNvSpPr>
            <p:nvPr/>
          </p:nvSpPr>
          <p:spPr bwMode="auto">
            <a:xfrm>
              <a:off x="1404" y="3440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6" name="Rectangle 23"/>
            <p:cNvSpPr>
              <a:spLocks noChangeArrowheads="1"/>
            </p:cNvSpPr>
            <p:nvPr/>
          </p:nvSpPr>
          <p:spPr bwMode="auto">
            <a:xfrm>
              <a:off x="1992" y="3440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7" name="Rectangle 24"/>
            <p:cNvSpPr>
              <a:spLocks noChangeArrowheads="1"/>
            </p:cNvSpPr>
            <p:nvPr/>
          </p:nvSpPr>
          <p:spPr bwMode="auto">
            <a:xfrm>
              <a:off x="2580" y="3440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8" name="Rectangle 26"/>
            <p:cNvSpPr>
              <a:spLocks noChangeArrowheads="1"/>
            </p:cNvSpPr>
            <p:nvPr/>
          </p:nvSpPr>
          <p:spPr bwMode="auto">
            <a:xfrm>
              <a:off x="3168" y="3440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9" name="Rectangle 27"/>
            <p:cNvSpPr>
              <a:spLocks noChangeArrowheads="1"/>
            </p:cNvSpPr>
            <p:nvPr/>
          </p:nvSpPr>
          <p:spPr bwMode="auto">
            <a:xfrm>
              <a:off x="3756" y="3440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0" name="Line 28"/>
            <p:cNvSpPr>
              <a:spLocks noChangeShapeType="1"/>
            </p:cNvSpPr>
            <p:nvPr/>
          </p:nvSpPr>
          <p:spPr bwMode="auto">
            <a:xfrm>
              <a:off x="4208" y="3008"/>
              <a:ext cx="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8195" name="Object 29"/>
            <p:cNvGraphicFramePr>
              <a:graphicFrameLocks noChangeAspect="1"/>
            </p:cNvGraphicFramePr>
            <p:nvPr/>
          </p:nvGraphicFramePr>
          <p:xfrm>
            <a:off x="4726" y="2916"/>
            <a:ext cx="157" cy="171"/>
          </p:xfrm>
          <a:graphic>
            <a:graphicData uri="http://schemas.openxmlformats.org/presentationml/2006/ole">
              <p:oleObj spid="_x0000_s8195" name="Equation" r:id="rId5" imgW="126720" imgH="139680" progId="Equation.DSMT4">
                <p:embed/>
              </p:oleObj>
            </a:graphicData>
          </a:graphic>
        </p:graphicFrame>
        <p:sp>
          <p:nvSpPr>
            <p:cNvPr id="8221" name="Line 30"/>
            <p:cNvSpPr>
              <a:spLocks noChangeShapeType="1"/>
            </p:cNvSpPr>
            <p:nvPr/>
          </p:nvSpPr>
          <p:spPr bwMode="auto">
            <a:xfrm flipV="1">
              <a:off x="2728" y="1864"/>
              <a:ext cx="0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8196" name="Object 31"/>
            <p:cNvGraphicFramePr>
              <a:graphicFrameLocks noChangeAspect="1"/>
            </p:cNvGraphicFramePr>
            <p:nvPr/>
          </p:nvGraphicFramePr>
          <p:xfrm>
            <a:off x="2639" y="1525"/>
            <a:ext cx="172" cy="202"/>
          </p:xfrm>
          <a:graphic>
            <a:graphicData uri="http://schemas.openxmlformats.org/presentationml/2006/ole">
              <p:oleObj spid="_x0000_s8196" name="Equation" r:id="rId6" imgW="139680" imgH="164880" progId="Equation.DSMT4">
                <p:embed/>
              </p:oleObj>
            </a:graphicData>
          </a:graphic>
        </p:graphicFrame>
      </p:grpSp>
      <p:sp>
        <p:nvSpPr>
          <p:cNvPr id="30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fld id="{F43703B9-40BB-4D21-8445-5C8E7612CFE7}" type="slidenum">
              <a:rPr lang="en-US" smtClean="0"/>
              <a:pPr algn="r"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07" name="Rectangle 7"/>
          <p:cNvSpPr>
            <a:spLocks noChangeArrowheads="1"/>
          </p:cNvSpPr>
          <p:nvPr/>
        </p:nvSpPr>
        <p:spPr bwMode="auto">
          <a:xfrm>
            <a:off x="515938" y="169863"/>
            <a:ext cx="82819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ASM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Analysis (cont.)</a:t>
            </a:r>
          </a:p>
        </p:txBody>
      </p:sp>
      <p:graphicFrame>
        <p:nvGraphicFramePr>
          <p:cNvPr id="9218" name="Object 8"/>
          <p:cNvGraphicFramePr>
            <a:graphicFrameLocks noChangeAspect="1"/>
          </p:cNvGraphicFramePr>
          <p:nvPr/>
        </p:nvGraphicFramePr>
        <p:xfrm>
          <a:off x="1225550" y="1628775"/>
          <a:ext cx="6557963" cy="965200"/>
        </p:xfrm>
        <a:graphic>
          <a:graphicData uri="http://schemas.openxmlformats.org/presentationml/2006/ole">
            <p:oleObj spid="_x0000_s9218" name="Equation" r:id="rId4" imgW="3352680" imgH="495000" progId="Equation.DSMT4">
              <p:embed/>
            </p:oleObj>
          </a:graphicData>
        </a:graphic>
      </p:graphicFrame>
      <p:grpSp>
        <p:nvGrpSpPr>
          <p:cNvPr id="9227" name="Group 9"/>
          <p:cNvGrpSpPr>
            <a:grpSpLocks/>
          </p:cNvGrpSpPr>
          <p:nvPr/>
        </p:nvGrpSpPr>
        <p:grpSpPr bwMode="auto">
          <a:xfrm>
            <a:off x="2152650" y="2789238"/>
            <a:ext cx="5522913" cy="3611562"/>
            <a:chOff x="1404" y="1525"/>
            <a:chExt cx="3479" cy="2275"/>
          </a:xfrm>
        </p:grpSpPr>
        <p:sp>
          <p:nvSpPr>
            <p:cNvPr id="9229" name="Rectangle 10"/>
            <p:cNvSpPr>
              <a:spLocks noChangeArrowheads="1"/>
            </p:cNvSpPr>
            <p:nvPr/>
          </p:nvSpPr>
          <p:spPr bwMode="auto">
            <a:xfrm>
              <a:off x="1404" y="2224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0" name="Rectangle 11"/>
            <p:cNvSpPr>
              <a:spLocks noChangeArrowheads="1"/>
            </p:cNvSpPr>
            <p:nvPr/>
          </p:nvSpPr>
          <p:spPr bwMode="auto">
            <a:xfrm>
              <a:off x="1992" y="2224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1" name="Rectangle 12"/>
            <p:cNvSpPr>
              <a:spLocks noChangeArrowheads="1"/>
            </p:cNvSpPr>
            <p:nvPr/>
          </p:nvSpPr>
          <p:spPr bwMode="auto">
            <a:xfrm>
              <a:off x="2580" y="2224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2" name="Rectangle 13"/>
            <p:cNvSpPr>
              <a:spLocks noChangeArrowheads="1"/>
            </p:cNvSpPr>
            <p:nvPr/>
          </p:nvSpPr>
          <p:spPr bwMode="auto">
            <a:xfrm>
              <a:off x="3168" y="2224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3" name="Rectangle 14"/>
            <p:cNvSpPr>
              <a:spLocks noChangeArrowheads="1"/>
            </p:cNvSpPr>
            <p:nvPr/>
          </p:nvSpPr>
          <p:spPr bwMode="auto">
            <a:xfrm>
              <a:off x="3756" y="2224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4" name="Rectangle 15"/>
            <p:cNvSpPr>
              <a:spLocks noChangeArrowheads="1"/>
            </p:cNvSpPr>
            <p:nvPr/>
          </p:nvSpPr>
          <p:spPr bwMode="auto">
            <a:xfrm>
              <a:off x="1404" y="2832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5" name="Rectangle 16"/>
            <p:cNvSpPr>
              <a:spLocks noChangeArrowheads="1"/>
            </p:cNvSpPr>
            <p:nvPr/>
          </p:nvSpPr>
          <p:spPr bwMode="auto">
            <a:xfrm>
              <a:off x="1992" y="2832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6" name="Rectangle 17"/>
            <p:cNvSpPr>
              <a:spLocks noChangeArrowheads="1"/>
            </p:cNvSpPr>
            <p:nvPr/>
          </p:nvSpPr>
          <p:spPr bwMode="auto">
            <a:xfrm>
              <a:off x="2580" y="2832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Line 18"/>
            <p:cNvSpPr>
              <a:spLocks noChangeShapeType="1"/>
            </p:cNvSpPr>
            <p:nvPr/>
          </p:nvSpPr>
          <p:spPr bwMode="auto">
            <a:xfrm>
              <a:off x="2644" y="3024"/>
              <a:ext cx="160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Rectangle 19"/>
            <p:cNvSpPr>
              <a:spLocks noChangeArrowheads="1"/>
            </p:cNvSpPr>
            <p:nvPr/>
          </p:nvSpPr>
          <p:spPr bwMode="auto">
            <a:xfrm>
              <a:off x="3168" y="2832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9" name="Rectangle 20"/>
            <p:cNvSpPr>
              <a:spLocks noChangeArrowheads="1"/>
            </p:cNvSpPr>
            <p:nvPr/>
          </p:nvSpPr>
          <p:spPr bwMode="auto">
            <a:xfrm>
              <a:off x="3756" y="2832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0" name="Rectangle 21"/>
            <p:cNvSpPr>
              <a:spLocks noChangeArrowheads="1"/>
            </p:cNvSpPr>
            <p:nvPr/>
          </p:nvSpPr>
          <p:spPr bwMode="auto">
            <a:xfrm>
              <a:off x="1404" y="3440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1" name="Rectangle 22"/>
            <p:cNvSpPr>
              <a:spLocks noChangeArrowheads="1"/>
            </p:cNvSpPr>
            <p:nvPr/>
          </p:nvSpPr>
          <p:spPr bwMode="auto">
            <a:xfrm>
              <a:off x="1992" y="3440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2" name="Rectangle 23"/>
            <p:cNvSpPr>
              <a:spLocks noChangeArrowheads="1"/>
            </p:cNvSpPr>
            <p:nvPr/>
          </p:nvSpPr>
          <p:spPr bwMode="auto">
            <a:xfrm>
              <a:off x="2580" y="3440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3" name="Rectangle 24"/>
            <p:cNvSpPr>
              <a:spLocks noChangeArrowheads="1"/>
            </p:cNvSpPr>
            <p:nvPr/>
          </p:nvSpPr>
          <p:spPr bwMode="auto">
            <a:xfrm>
              <a:off x="3168" y="3440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4" name="Rectangle 25"/>
            <p:cNvSpPr>
              <a:spLocks noChangeArrowheads="1"/>
            </p:cNvSpPr>
            <p:nvPr/>
          </p:nvSpPr>
          <p:spPr bwMode="auto">
            <a:xfrm>
              <a:off x="3756" y="3440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5" name="Line 26"/>
            <p:cNvSpPr>
              <a:spLocks noChangeShapeType="1"/>
            </p:cNvSpPr>
            <p:nvPr/>
          </p:nvSpPr>
          <p:spPr bwMode="auto">
            <a:xfrm>
              <a:off x="4208" y="3008"/>
              <a:ext cx="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9219" name="Object 27"/>
            <p:cNvGraphicFramePr>
              <a:graphicFrameLocks noChangeAspect="1"/>
            </p:cNvGraphicFramePr>
            <p:nvPr/>
          </p:nvGraphicFramePr>
          <p:xfrm>
            <a:off x="4726" y="2916"/>
            <a:ext cx="157" cy="171"/>
          </p:xfrm>
          <a:graphic>
            <a:graphicData uri="http://schemas.openxmlformats.org/presentationml/2006/ole">
              <p:oleObj spid="_x0000_s9219" name="Equation" r:id="rId5" imgW="126720" imgH="139680" progId="Equation.DSMT4">
                <p:embed/>
              </p:oleObj>
            </a:graphicData>
          </a:graphic>
        </p:graphicFrame>
        <p:sp>
          <p:nvSpPr>
            <p:cNvPr id="9246" name="Line 28"/>
            <p:cNvSpPr>
              <a:spLocks noChangeShapeType="1"/>
            </p:cNvSpPr>
            <p:nvPr/>
          </p:nvSpPr>
          <p:spPr bwMode="auto">
            <a:xfrm flipV="1">
              <a:off x="2728" y="1864"/>
              <a:ext cx="0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9220" name="Object 29"/>
            <p:cNvGraphicFramePr>
              <a:graphicFrameLocks noChangeAspect="1"/>
            </p:cNvGraphicFramePr>
            <p:nvPr/>
          </p:nvGraphicFramePr>
          <p:xfrm>
            <a:off x="2639" y="1525"/>
            <a:ext cx="172" cy="202"/>
          </p:xfrm>
          <a:graphic>
            <a:graphicData uri="http://schemas.openxmlformats.org/presentationml/2006/ole">
              <p:oleObj spid="_x0000_s9220" name="Equation" r:id="rId6" imgW="139680" imgH="164880" progId="Equation.DSMT4">
                <p:embed/>
              </p:oleObj>
            </a:graphicData>
          </a:graphic>
        </p:graphicFrame>
      </p:grpSp>
      <p:sp>
        <p:nvSpPr>
          <p:cNvPr id="9228" name="Text Box 30"/>
          <p:cNvSpPr txBox="1">
            <a:spLocks noChangeArrowheads="1"/>
          </p:cNvSpPr>
          <p:nvPr/>
        </p:nvSpPr>
        <p:spPr bwMode="auto">
          <a:xfrm>
            <a:off x="517525" y="1116013"/>
            <a:ext cx="159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Conclusion: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fld id="{F43703B9-40BB-4D21-8445-5C8E7612CFE7}" type="slidenum">
              <a:rPr lang="en-US" smtClean="0"/>
              <a:pPr algn="r"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63563" y="112713"/>
            <a:ext cx="82819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ASM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Analysis (cont.)</a:t>
            </a:r>
          </a:p>
        </p:txBody>
      </p:sp>
      <p:sp>
        <p:nvSpPr>
          <p:cNvPr id="1024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0" name="Text Box 14"/>
          <p:cNvSpPr txBox="1">
            <a:spLocks noChangeArrowheads="1"/>
          </p:cNvSpPr>
          <p:nvPr/>
        </p:nvSpPr>
        <p:spPr bwMode="auto">
          <a:xfrm>
            <a:off x="276225" y="1039813"/>
            <a:ext cx="8166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Assume that unknown current on the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(0,0)</a:t>
            </a:r>
            <a:r>
              <a:rPr lang="en-US" dirty="0">
                <a:solidFill>
                  <a:srgbClr val="0000FF"/>
                </a:solidFill>
              </a:rPr>
              <a:t> patch in the </a:t>
            </a:r>
            <a:r>
              <a:rPr lang="en-US" dirty="0" smtClean="0">
                <a:solidFill>
                  <a:srgbClr val="0000FF"/>
                </a:solidFill>
              </a:rPr>
              <a:t>periodic 2D phased array </a:t>
            </a:r>
            <a:r>
              <a:rPr lang="en-US" dirty="0">
                <a:solidFill>
                  <a:srgbClr val="0000FF"/>
                </a:solidFill>
              </a:rPr>
              <a:t>problem is of the following form:</a:t>
            </a:r>
          </a:p>
        </p:txBody>
      </p:sp>
      <p:graphicFrame>
        <p:nvGraphicFramePr>
          <p:cNvPr id="10242" name="Object 30"/>
          <p:cNvGraphicFramePr>
            <a:graphicFrameLocks noChangeAspect="1"/>
          </p:cNvGraphicFramePr>
          <p:nvPr/>
        </p:nvGraphicFramePr>
        <p:xfrm>
          <a:off x="2339975" y="1836455"/>
          <a:ext cx="5089525" cy="1292508"/>
        </p:xfrm>
        <a:graphic>
          <a:graphicData uri="http://schemas.openxmlformats.org/presentationml/2006/ole">
            <p:oleObj spid="_x0000_s10242" name="Equation" r:id="rId4" imgW="2781000" imgH="711000" progId="Equation.DSMT4">
              <p:embed/>
            </p:oleObj>
          </a:graphicData>
        </a:graphic>
      </p:graphicFrame>
      <p:graphicFrame>
        <p:nvGraphicFramePr>
          <p:cNvPr id="10243" name="Object 31"/>
          <p:cNvGraphicFramePr>
            <a:graphicFrameLocks noChangeAspect="1"/>
          </p:cNvGraphicFramePr>
          <p:nvPr/>
        </p:nvGraphicFramePr>
        <p:xfrm>
          <a:off x="644525" y="3829050"/>
          <a:ext cx="7400925" cy="636588"/>
        </p:xfrm>
        <a:graphic>
          <a:graphicData uri="http://schemas.openxmlformats.org/presentationml/2006/ole">
            <p:oleObj spid="_x0000_s10243" name="Equation" r:id="rId5" imgW="3213000" imgH="279360" progId="Equation.DSMT4">
              <p:embed/>
            </p:oleObj>
          </a:graphicData>
        </a:graphic>
      </p:graphicFrame>
      <p:sp>
        <p:nvSpPr>
          <p:cNvPr id="10251" name="Rectangle 34"/>
          <p:cNvSpPr>
            <a:spLocks noChangeArrowheads="1"/>
          </p:cNvSpPr>
          <p:nvPr/>
        </p:nvSpPr>
        <p:spPr bwMode="auto">
          <a:xfrm>
            <a:off x="644525" y="3351213"/>
            <a:ext cx="1885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The EFIE is then</a:t>
            </a:r>
          </a:p>
        </p:txBody>
      </p:sp>
      <p:sp>
        <p:nvSpPr>
          <p:cNvPr id="10252" name="Text Box 18"/>
          <p:cNvSpPr txBox="1">
            <a:spLocks noChangeArrowheads="1"/>
          </p:cNvSpPr>
          <p:nvPr/>
        </p:nvSpPr>
        <p:spPr bwMode="auto">
          <a:xfrm>
            <a:off x="1304925" y="4659313"/>
            <a:ext cx="64833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/>
              <a:t>Note that the </a:t>
            </a:r>
            <a:r>
              <a:rPr lang="en-US" sz="1600" dirty="0" smtClean="0"/>
              <a:t>“</a:t>
            </a:r>
            <a:r>
              <a:rPr lang="en-US" sz="1600" i="1" dirty="0" smtClean="0">
                <a:latin typeface="Times New Roman" pitchFamily="18" charset="0"/>
                <a:sym typeface="Symbol" pitchFamily="18" charset="2"/>
              </a:rPr>
              <a:t></a:t>
            </a:r>
            <a:r>
              <a:rPr lang="en-US" sz="1600" dirty="0" smtClean="0"/>
              <a:t>” </a:t>
            </a:r>
            <a:r>
              <a:rPr lang="en-US" sz="1600" dirty="0"/>
              <a:t>superscript stands for “infinite periodic” (i.e., the fields due to the infinite periodic array of patch currents).</a:t>
            </a:r>
          </a:p>
        </p:txBody>
      </p:sp>
      <p:sp>
        <p:nvSpPr>
          <p:cNvPr id="10253" name="Text Box 19"/>
          <p:cNvSpPr txBox="1">
            <a:spLocks noChangeArrowheads="1"/>
          </p:cNvSpPr>
          <p:nvPr/>
        </p:nvSpPr>
        <p:spPr bwMode="auto">
          <a:xfrm>
            <a:off x="758825" y="5561013"/>
            <a:ext cx="7505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The EFIE is enforced on the </a:t>
            </a:r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(0,0)</a:t>
            </a:r>
            <a:r>
              <a:rPr lang="en-US">
                <a:solidFill>
                  <a:srgbClr val="0000FF"/>
                </a:solidFill>
              </a:rPr>
              <a:t> patch; it is then automatically enforced on all patches.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fld id="{F43703B9-40BB-4D21-8445-5C8E7612CFE7}" type="slidenum">
              <a:rPr lang="en-US" smtClean="0"/>
              <a:pPr algn="r"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5763" y="122238"/>
            <a:ext cx="82819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FSS Analysis (cont.)</a:t>
            </a:r>
          </a:p>
        </p:txBody>
      </p:sp>
      <p:sp>
        <p:nvSpPr>
          <p:cNvPr id="1127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6" name="Rectangle 34"/>
          <p:cNvSpPr>
            <a:spLocks noChangeArrowheads="1"/>
          </p:cNvSpPr>
          <p:nvPr/>
        </p:nvSpPr>
        <p:spPr bwMode="auto">
          <a:xfrm>
            <a:off x="447675" y="1230313"/>
            <a:ext cx="3727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We have, using Galerkin’s method,</a:t>
            </a:r>
          </a:p>
        </p:txBody>
      </p:sp>
      <p:graphicFrame>
        <p:nvGraphicFramePr>
          <p:cNvPr id="11266" name="Object 16"/>
          <p:cNvGraphicFramePr>
            <a:graphicFrameLocks noChangeAspect="1"/>
          </p:cNvGraphicFramePr>
          <p:nvPr/>
        </p:nvGraphicFramePr>
        <p:xfrm>
          <a:off x="635000" y="1839913"/>
          <a:ext cx="7343775" cy="814387"/>
        </p:xfrm>
        <a:graphic>
          <a:graphicData uri="http://schemas.openxmlformats.org/presentationml/2006/ole">
            <p:oleObj spid="_x0000_s11266" name="Equation" r:id="rId4" imgW="3568680" imgH="393480" progId="Equation.DSMT4">
              <p:embed/>
            </p:oleObj>
          </a:graphicData>
        </a:graphic>
      </p:graphicFrame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1558925" y="3538537"/>
          <a:ext cx="3260725" cy="1362075"/>
        </p:xfrm>
        <a:graphic>
          <a:graphicData uri="http://schemas.openxmlformats.org/presentationml/2006/ole">
            <p:oleObj spid="_x0000_s11268" name="Equation" r:id="rId5" imgW="1955520" imgH="812520" progId="Equation.DSMT4">
              <p:embed/>
            </p:oleObj>
          </a:graphicData>
        </a:graphic>
      </p:graphicFrame>
      <p:sp>
        <p:nvSpPr>
          <p:cNvPr id="11277" name="Rectangle 34"/>
          <p:cNvSpPr>
            <a:spLocks noChangeArrowheads="1"/>
          </p:cNvSpPr>
          <p:nvPr/>
        </p:nvSpPr>
        <p:spPr bwMode="auto">
          <a:xfrm>
            <a:off x="692150" y="3021013"/>
            <a:ext cx="9156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Define: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3335338" y="5953125"/>
          <a:ext cx="1620837" cy="500063"/>
        </p:xfrm>
        <a:graphic>
          <a:graphicData uri="http://schemas.openxmlformats.org/presentationml/2006/ole">
            <p:oleObj spid="_x0000_s11269" name="Equation" r:id="rId6" imgW="787320" imgH="241200" progId="Equation.DSMT4">
              <p:embed/>
            </p:oleObj>
          </a:graphicData>
        </a:graphic>
      </p:graphicFrame>
      <p:sp>
        <p:nvSpPr>
          <p:cNvPr id="11278" name="Rectangle 34"/>
          <p:cNvSpPr>
            <a:spLocks noChangeArrowheads="1"/>
          </p:cNvSpPr>
          <p:nvPr/>
        </p:nvSpPr>
        <p:spPr bwMode="auto">
          <a:xfrm>
            <a:off x="2098675" y="5478463"/>
            <a:ext cx="159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We then have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fld id="{F43703B9-40BB-4D21-8445-5C8E7612CFE7}" type="slidenum">
              <a:rPr lang="en-US" smtClean="0"/>
              <a:pPr algn="r"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3388" y="131763"/>
            <a:ext cx="82819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FSS Analysis (cont.)</a:t>
            </a:r>
          </a:p>
        </p:txBody>
      </p:sp>
      <p:sp>
        <p:nvSpPr>
          <p:cNvPr id="1229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9" name="Rectangle 34"/>
          <p:cNvSpPr>
            <a:spLocks noChangeArrowheads="1"/>
          </p:cNvSpPr>
          <p:nvPr/>
        </p:nvSpPr>
        <p:spPr bwMode="auto">
          <a:xfrm>
            <a:off x="695325" y="3173413"/>
            <a:ext cx="32839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We </a:t>
            </a:r>
            <a:r>
              <a:rPr lang="en-US" dirty="0" smtClean="0">
                <a:solidFill>
                  <a:srgbClr val="0000FF"/>
                </a:solidFill>
              </a:rPr>
              <a:t>have, for the denominator: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12290" name="Object 16"/>
          <p:cNvGraphicFramePr>
            <a:graphicFrameLocks noChangeAspect="1"/>
          </p:cNvGraphicFramePr>
          <p:nvPr/>
        </p:nvGraphicFramePr>
        <p:xfrm>
          <a:off x="2381250" y="1755775"/>
          <a:ext cx="3635375" cy="1104900"/>
        </p:xfrm>
        <a:graphic>
          <a:graphicData uri="http://schemas.openxmlformats.org/presentationml/2006/ole">
            <p:oleObj spid="_x0000_s12290" name="Equation" r:id="rId4" imgW="1765080" imgH="533160" progId="Equation.DSMT4">
              <p:embed/>
            </p:oleObj>
          </a:graphicData>
        </a:graphic>
      </p:graphicFrame>
      <p:sp>
        <p:nvSpPr>
          <p:cNvPr id="12300" name="Rectangle 34"/>
          <p:cNvSpPr>
            <a:spLocks noChangeArrowheads="1"/>
          </p:cNvSpPr>
          <p:nvPr/>
        </p:nvSpPr>
        <p:spPr bwMode="auto">
          <a:xfrm>
            <a:off x="527050" y="1195388"/>
            <a:ext cx="426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The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(0,0)</a:t>
            </a:r>
            <a:r>
              <a:rPr lang="en-US" dirty="0">
                <a:solidFill>
                  <a:srgbClr val="0000FF"/>
                </a:solidFill>
              </a:rPr>
              <a:t> patch current amplitude is then</a:t>
            </a:r>
          </a:p>
        </p:txBody>
      </p:sp>
      <p:graphicFrame>
        <p:nvGraphicFramePr>
          <p:cNvPr id="12291" name="Object 10"/>
          <p:cNvGraphicFramePr>
            <a:graphicFrameLocks noChangeAspect="1"/>
          </p:cNvGraphicFramePr>
          <p:nvPr/>
        </p:nvGraphicFramePr>
        <p:xfrm>
          <a:off x="1235075" y="3643313"/>
          <a:ext cx="6729413" cy="1042987"/>
        </p:xfrm>
        <a:graphic>
          <a:graphicData uri="http://schemas.openxmlformats.org/presentationml/2006/ole">
            <p:oleObj spid="_x0000_s12291" name="Equation" r:id="rId5" imgW="3187440" imgH="495000" progId="Equation.DSMT4">
              <p:embed/>
            </p:oleObj>
          </a:graphicData>
        </a:graphic>
      </p:graphicFrame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1489075" y="5359400"/>
          <a:ext cx="6192838" cy="989013"/>
        </p:xfrm>
        <a:graphic>
          <a:graphicData uri="http://schemas.openxmlformats.org/presentationml/2006/ole">
            <p:oleObj spid="_x0000_s12292" name="Equation" r:id="rId6" imgW="2933640" imgH="469800" progId="Equation.DSMT4">
              <p:embed/>
            </p:oleObj>
          </a:graphicData>
        </a:graphic>
      </p:graphicFrame>
      <p:sp>
        <p:nvSpPr>
          <p:cNvPr id="12301" name="AutoShape 18"/>
          <p:cNvSpPr>
            <a:spLocks noChangeArrowheads="1"/>
          </p:cNvSpPr>
          <p:nvPr/>
        </p:nvSpPr>
        <p:spPr bwMode="auto">
          <a:xfrm>
            <a:off x="4229100" y="4711700"/>
            <a:ext cx="333375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fld id="{F43703B9-40BB-4D21-8445-5C8E7612CFE7}" type="slidenum">
              <a:rPr lang="en-US" smtClean="0"/>
              <a:pPr algn="r"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90538" y="103188"/>
            <a:ext cx="82819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FSS Analysis (cont.)</a:t>
            </a:r>
          </a:p>
        </p:txBody>
      </p:sp>
      <p:sp>
        <p:nvSpPr>
          <p:cNvPr id="1331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2" name="Rectangle 34"/>
          <p:cNvSpPr>
            <a:spLocks noChangeArrowheads="1"/>
          </p:cNvSpPr>
          <p:nvPr/>
        </p:nvSpPr>
        <p:spPr bwMode="auto">
          <a:xfrm>
            <a:off x="555625" y="1062038"/>
            <a:ext cx="36086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For the </a:t>
            </a:r>
            <a:r>
              <a:rPr lang="en-US" dirty="0" smtClean="0">
                <a:solidFill>
                  <a:srgbClr val="0000FF"/>
                </a:solidFill>
              </a:rPr>
              <a:t>numerator </a:t>
            </a:r>
            <a:r>
              <a:rPr lang="en-US" dirty="0">
                <a:solidFill>
                  <a:srgbClr val="0000FF"/>
                </a:solidFill>
              </a:rPr>
              <a:t>term we have</a:t>
            </a:r>
          </a:p>
        </p:txBody>
      </p:sp>
      <p:graphicFrame>
        <p:nvGraphicFramePr>
          <p:cNvPr id="13314" name="Object 16"/>
          <p:cNvGraphicFramePr>
            <a:graphicFrameLocks noChangeAspect="1"/>
          </p:cNvGraphicFramePr>
          <p:nvPr/>
        </p:nvGraphicFramePr>
        <p:xfrm>
          <a:off x="1122610" y="1808040"/>
          <a:ext cx="4051300" cy="2290762"/>
        </p:xfrm>
        <a:graphic>
          <a:graphicData uri="http://schemas.openxmlformats.org/presentationml/2006/ole">
            <p:oleObj spid="_x0000_s13314" name="Equation" r:id="rId4" imgW="1968480" imgH="1104840" progId="Equation.DSMT4">
              <p:embed/>
            </p:oleObj>
          </a:graphicData>
        </a:graphic>
      </p:graphicFrame>
      <p:graphicFrame>
        <p:nvGraphicFramePr>
          <p:cNvPr id="13315" name="Object 10"/>
          <p:cNvGraphicFramePr>
            <a:graphicFrameLocks noChangeAspect="1"/>
          </p:cNvGraphicFramePr>
          <p:nvPr/>
        </p:nvGraphicFramePr>
        <p:xfrm>
          <a:off x="620713" y="5065713"/>
          <a:ext cx="7993062" cy="811212"/>
        </p:xfrm>
        <a:graphic>
          <a:graphicData uri="http://schemas.openxmlformats.org/presentationml/2006/ole">
            <p:oleObj spid="_x0000_s13315" name="Equation" r:id="rId5" imgW="4368600" imgH="444240" progId="Equation.DSMT4">
              <p:embed/>
            </p:oleObj>
          </a:graphicData>
        </a:graphic>
      </p:graphicFrame>
      <p:sp>
        <p:nvSpPr>
          <p:cNvPr id="13323" name="Rectangle 34"/>
          <p:cNvSpPr>
            <a:spLocks noChangeArrowheads="1"/>
          </p:cNvSpPr>
          <p:nvPr/>
        </p:nvSpPr>
        <p:spPr bwMode="auto">
          <a:xfrm>
            <a:off x="422275" y="4611688"/>
            <a:ext cx="807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The general form of the field from the periodic array of patch basis functions is</a:t>
            </a:r>
          </a:p>
        </p:txBody>
      </p:sp>
      <p:sp>
        <p:nvSpPr>
          <p:cNvPr id="13324" name="TextBox 11"/>
          <p:cNvSpPr txBox="1">
            <a:spLocks noChangeArrowheads="1"/>
          </p:cNvSpPr>
          <p:nvPr/>
        </p:nvSpPr>
        <p:spPr bwMode="auto">
          <a:xfrm>
            <a:off x="5491224" y="2664774"/>
            <a:ext cx="31896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(from </a:t>
            </a:r>
            <a:r>
              <a:rPr lang="en-US" sz="1600" dirty="0" smtClean="0">
                <a:solidFill>
                  <a:srgbClr val="0000FF"/>
                </a:solidFill>
              </a:rPr>
              <a:t>“periodic” reciprocity, as discussed for the phased array)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fld id="{F43703B9-40BB-4D21-8445-5C8E7612CFE7}" type="slidenum">
              <a:rPr lang="en-US" smtClean="0"/>
              <a:pPr algn="r"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6713" y="103188"/>
            <a:ext cx="82819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FSS Analysis (cont.)</a:t>
            </a:r>
          </a:p>
        </p:txBody>
      </p:sp>
      <p:sp>
        <p:nvSpPr>
          <p:cNvPr id="1434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6" name="Rectangle 34"/>
          <p:cNvSpPr>
            <a:spLocks noChangeArrowheads="1"/>
          </p:cNvSpPr>
          <p:nvPr/>
        </p:nvSpPr>
        <p:spPr bwMode="auto">
          <a:xfrm>
            <a:off x="317500" y="1322388"/>
            <a:ext cx="1822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Hence, we have</a:t>
            </a:r>
          </a:p>
        </p:txBody>
      </p:sp>
      <p:graphicFrame>
        <p:nvGraphicFramePr>
          <p:cNvPr id="14338" name="Object 10"/>
          <p:cNvGraphicFramePr>
            <a:graphicFrameLocks noChangeAspect="1"/>
          </p:cNvGraphicFramePr>
          <p:nvPr/>
        </p:nvGraphicFramePr>
        <p:xfrm>
          <a:off x="403225" y="1970088"/>
          <a:ext cx="8397875" cy="842962"/>
        </p:xfrm>
        <a:graphic>
          <a:graphicData uri="http://schemas.openxmlformats.org/presentationml/2006/ole">
            <p:oleObj spid="_x0000_s14338" name="Equation" r:id="rId4" imgW="4419360" imgH="444240" progId="Equation.DSMT4">
              <p:embed/>
            </p:oleObj>
          </a:graphicData>
        </a:graphic>
      </p:graphicFrame>
      <p:graphicFrame>
        <p:nvGraphicFramePr>
          <p:cNvPr id="14339" name="Object 15"/>
          <p:cNvGraphicFramePr>
            <a:graphicFrameLocks noChangeAspect="1"/>
          </p:cNvGraphicFramePr>
          <p:nvPr/>
        </p:nvGraphicFramePr>
        <p:xfrm>
          <a:off x="1604963" y="4226085"/>
          <a:ext cx="5919787" cy="1563527"/>
        </p:xfrm>
        <a:graphic>
          <a:graphicData uri="http://schemas.openxmlformats.org/presentationml/2006/ole">
            <p:oleObj spid="_x0000_s14339" name="Equation" r:id="rId5" imgW="3454200" imgH="914400" progId="Equation.DSMT4">
              <p:embed/>
            </p:oleObj>
          </a:graphicData>
        </a:graphic>
      </p:graphicFrame>
      <p:sp>
        <p:nvSpPr>
          <p:cNvPr id="14347" name="Rectangle 34"/>
          <p:cNvSpPr>
            <a:spLocks noChangeArrowheads="1"/>
          </p:cNvSpPr>
          <p:nvPr/>
        </p:nvSpPr>
        <p:spPr bwMode="auto">
          <a:xfrm>
            <a:off x="1076325" y="3630613"/>
            <a:ext cx="806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fld id="{F43703B9-40BB-4D21-8445-5C8E7612CFE7}" type="slidenum">
              <a:rPr lang="en-US" smtClean="0"/>
              <a:pPr algn="r"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3388" y="93663"/>
            <a:ext cx="82819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FSS Analysis (cont.)</a:t>
            </a:r>
          </a:p>
        </p:txBody>
      </p:sp>
      <p:sp>
        <p:nvSpPr>
          <p:cNvPr id="1536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0" name="Rectangle 34"/>
          <p:cNvSpPr>
            <a:spLocks noChangeArrowheads="1"/>
          </p:cNvSpPr>
          <p:nvPr/>
        </p:nvSpPr>
        <p:spPr bwMode="auto">
          <a:xfrm>
            <a:off x="436563" y="1027113"/>
            <a:ext cx="27109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The total field is given by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15362" name="Object 10"/>
          <p:cNvGraphicFramePr>
            <a:graphicFrameLocks noChangeAspect="1"/>
          </p:cNvGraphicFramePr>
          <p:nvPr/>
        </p:nvGraphicFramePr>
        <p:xfrm>
          <a:off x="193675" y="2830513"/>
          <a:ext cx="8766175" cy="1535112"/>
        </p:xfrm>
        <a:graphic>
          <a:graphicData uri="http://schemas.openxmlformats.org/presentationml/2006/ole">
            <p:oleObj spid="_x0000_s15362" name="Equation" r:id="rId4" imgW="5790960" imgH="1015920" progId="Equation.DSMT4">
              <p:embed/>
            </p:oleObj>
          </a:graphicData>
        </a:graphic>
      </p:graphicFrame>
      <p:sp>
        <p:nvSpPr>
          <p:cNvPr id="15371" name="Text Box 13"/>
          <p:cNvSpPr txBox="1">
            <a:spLocks noChangeArrowheads="1"/>
          </p:cNvSpPr>
          <p:nvPr/>
        </p:nvSpPr>
        <p:spPr bwMode="auto">
          <a:xfrm>
            <a:off x="741363" y="4735513"/>
            <a:ext cx="7677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The field is the sum of the fields due to the original (single) dipole and the currents on the </a:t>
            </a:r>
            <a:r>
              <a:rPr lang="en-US" dirty="0" smtClean="0">
                <a:solidFill>
                  <a:srgbClr val="0000FF"/>
                </a:solidFill>
              </a:rPr>
              <a:t>infinite 2D </a:t>
            </a:r>
            <a:r>
              <a:rPr lang="en-US" dirty="0">
                <a:solidFill>
                  <a:srgbClr val="0000FF"/>
                </a:solidFill>
              </a:rPr>
              <a:t>array, produced by the original (single) dipole.</a:t>
            </a:r>
          </a:p>
        </p:txBody>
      </p:sp>
      <p:sp>
        <p:nvSpPr>
          <p:cNvPr id="15372" name="Text Box 14"/>
          <p:cNvSpPr txBox="1">
            <a:spLocks noChangeArrowheads="1"/>
          </p:cNvSpPr>
          <p:nvPr/>
        </p:nvSpPr>
        <p:spPr bwMode="auto">
          <a:xfrm>
            <a:off x="441325" y="5538788"/>
            <a:ext cx="8324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Note: There is no need to use the </a:t>
            </a:r>
            <a:r>
              <a:rPr lang="en-US" dirty="0" err="1"/>
              <a:t>ASM</a:t>
            </a:r>
            <a:r>
              <a:rPr lang="en-US" dirty="0"/>
              <a:t> to find the fields from the original (single) dipole; it is simpler to find this directly using the (non-periodic) SDI method. </a:t>
            </a:r>
          </a:p>
        </p:txBody>
      </p:sp>
      <p:graphicFrame>
        <p:nvGraphicFramePr>
          <p:cNvPr id="15363" name="Object 13"/>
          <p:cNvGraphicFramePr>
            <a:graphicFrameLocks noChangeAspect="1"/>
          </p:cNvGraphicFramePr>
          <p:nvPr/>
        </p:nvGraphicFramePr>
        <p:xfrm>
          <a:off x="1725613" y="1527175"/>
          <a:ext cx="4579937" cy="425450"/>
        </p:xfrm>
        <a:graphic>
          <a:graphicData uri="http://schemas.openxmlformats.org/presentationml/2006/ole">
            <p:oleObj spid="_x0000_s15363" name="Equation" r:id="rId5" imgW="2730240" imgH="253800" progId="Equation.DSMT4">
              <p:embed/>
            </p:oleObj>
          </a:graphicData>
        </a:graphic>
      </p:graphicFrame>
      <p:sp>
        <p:nvSpPr>
          <p:cNvPr id="15373" name="Rectangle 34"/>
          <p:cNvSpPr>
            <a:spLocks noChangeArrowheads="1"/>
          </p:cNvSpPr>
          <p:nvPr/>
        </p:nvSpPr>
        <p:spPr bwMode="auto">
          <a:xfrm>
            <a:off x="1098550" y="2279650"/>
            <a:ext cx="8763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so that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fld id="{F43703B9-40BB-4D21-8445-5C8E7612CFE7}" type="slidenum">
              <a:rPr lang="en-US" smtClean="0"/>
              <a:pPr algn="r"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5763" y="112713"/>
            <a:ext cx="82819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FSS Analysis (cont.)</a:t>
            </a:r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4" name="Rectangle 34"/>
          <p:cNvSpPr>
            <a:spLocks noChangeArrowheads="1"/>
          </p:cNvSpPr>
          <p:nvPr/>
        </p:nvSpPr>
        <p:spPr bwMode="auto">
          <a:xfrm>
            <a:off x="2597150" y="1052513"/>
            <a:ext cx="33734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We can also “unfold” the paths.</a:t>
            </a:r>
          </a:p>
        </p:txBody>
      </p:sp>
      <p:graphicFrame>
        <p:nvGraphicFramePr>
          <p:cNvPr id="16386" name="Object 10"/>
          <p:cNvGraphicFramePr>
            <a:graphicFrameLocks noChangeAspect="1"/>
          </p:cNvGraphicFramePr>
          <p:nvPr/>
        </p:nvGraphicFramePr>
        <p:xfrm>
          <a:off x="280988" y="1992313"/>
          <a:ext cx="8863012" cy="1114425"/>
        </p:xfrm>
        <a:graphic>
          <a:graphicData uri="http://schemas.openxmlformats.org/presentationml/2006/ole">
            <p:oleObj spid="_x0000_s16386" name="Equation" r:id="rId4" imgW="6045120" imgH="761760" progId="Equation.DSMT4">
              <p:embed/>
            </p:oleObj>
          </a:graphicData>
        </a:graphic>
      </p:graphicFrame>
      <p:sp>
        <p:nvSpPr>
          <p:cNvPr id="16395" name="AutoShape 11"/>
          <p:cNvSpPr>
            <a:spLocks noChangeArrowheads="1"/>
          </p:cNvSpPr>
          <p:nvPr/>
        </p:nvSpPr>
        <p:spPr bwMode="auto">
          <a:xfrm>
            <a:off x="4095750" y="3282950"/>
            <a:ext cx="419100" cy="635000"/>
          </a:xfrm>
          <a:prstGeom prst="downArrow">
            <a:avLst>
              <a:gd name="adj1" fmla="val 50000"/>
              <a:gd name="adj2" fmla="val 32051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fld id="{F43703B9-40BB-4D21-8445-5C8E7612CFE7}" type="slidenum">
              <a:rPr lang="en-US" smtClean="0"/>
              <a:pPr algn="r">
                <a:defRPr/>
              </a:pPr>
              <a:t>19</a:t>
            </a:fld>
            <a:endParaRPr lang="en-US" dirty="0"/>
          </a:p>
        </p:txBody>
      </p:sp>
      <p:graphicFrame>
        <p:nvGraphicFramePr>
          <p:cNvPr id="2" name="Object 10"/>
          <p:cNvGraphicFramePr>
            <a:graphicFrameLocks noChangeAspect="1"/>
          </p:cNvGraphicFramePr>
          <p:nvPr/>
        </p:nvGraphicFramePr>
        <p:xfrm>
          <a:off x="632319" y="2990088"/>
          <a:ext cx="2997200" cy="1077912"/>
        </p:xfrm>
        <a:graphic>
          <a:graphicData uri="http://schemas.openxmlformats.org/presentationml/2006/ole">
            <p:oleObj spid="_x0000_s16389" name="Equation" r:id="rId5" imgW="2044440" imgH="736560" progId="Equation.DSMT4">
              <p:embed/>
            </p:oleObj>
          </a:graphicData>
        </a:graphic>
      </p:graphicFrame>
      <p:graphicFrame>
        <p:nvGraphicFramePr>
          <p:cNvPr id="3" name="Object 10"/>
          <p:cNvGraphicFramePr>
            <a:graphicFrameLocks noChangeAspect="1"/>
          </p:cNvGraphicFramePr>
          <p:nvPr/>
        </p:nvGraphicFramePr>
        <p:xfrm>
          <a:off x="193675" y="4373563"/>
          <a:ext cx="8807450" cy="1114425"/>
        </p:xfrm>
        <a:graphic>
          <a:graphicData uri="http://schemas.openxmlformats.org/presentationml/2006/ole">
            <p:oleObj spid="_x0000_s16390" name="Equation" r:id="rId6" imgW="6006960" imgH="7617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371725" y="495300"/>
            <a:ext cx="410845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21512" name="Text Box 176"/>
          <p:cNvSpPr txBox="1">
            <a:spLocks noChangeArrowheads="1"/>
          </p:cNvSpPr>
          <p:nvPr/>
        </p:nvSpPr>
        <p:spPr bwMode="auto">
          <a:xfrm>
            <a:off x="911225" y="1838325"/>
            <a:ext cx="73850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In this set of notes we examine the </a:t>
            </a:r>
            <a:r>
              <a:rPr lang="en-US" sz="2400" dirty="0">
                <a:solidFill>
                  <a:srgbClr val="FF3300"/>
                </a:solidFill>
              </a:rPr>
              <a:t>Array Scanning Method </a:t>
            </a:r>
            <a:r>
              <a:rPr lang="en-US" sz="2400" dirty="0"/>
              <a:t> (ASM) for calculating the field of a single source near an infinite periodic </a:t>
            </a:r>
            <a:r>
              <a:rPr lang="en-US" sz="2400" dirty="0" smtClean="0"/>
              <a:t>structure.</a:t>
            </a:r>
            <a:endParaRPr lang="en-US" sz="2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7BA8AF1-5D1D-4783-853F-3EE73849414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5763" y="112713"/>
            <a:ext cx="82819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FSS Analysis (cont.)</a:t>
            </a:r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215900" y="4298950"/>
          <a:ext cx="8794750" cy="736600"/>
        </p:xfrm>
        <a:graphic>
          <a:graphicData uri="http://schemas.openxmlformats.org/presentationml/2006/ole">
            <p:oleObj spid="_x0000_s63491" name="Equation" r:id="rId4" imgW="5905440" imgH="495000" progId="Equation.DSMT4">
              <p:embed/>
            </p:oleObj>
          </a:graphicData>
        </a:graphic>
      </p:graphicFrame>
      <p:sp>
        <p:nvSpPr>
          <p:cNvPr id="16395" name="AutoShape 11"/>
          <p:cNvSpPr>
            <a:spLocks noChangeArrowheads="1"/>
          </p:cNvSpPr>
          <p:nvPr/>
        </p:nvSpPr>
        <p:spPr bwMode="auto">
          <a:xfrm>
            <a:off x="4210050" y="2968625"/>
            <a:ext cx="419100" cy="635000"/>
          </a:xfrm>
          <a:prstGeom prst="downArrow">
            <a:avLst>
              <a:gd name="adj1" fmla="val 50000"/>
              <a:gd name="adj2" fmla="val 32051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fld id="{F43703B9-40BB-4D21-8445-5C8E7612CFE7}" type="slidenum">
              <a:rPr lang="en-US" smtClean="0"/>
              <a:pPr algn="r">
                <a:defRPr/>
              </a:pPr>
              <a:t>20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448175" y="5943600"/>
            <a:ext cx="2877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0 </a:t>
            </a:r>
            <a:r>
              <a:rPr lang="en-US" dirty="0" smtClean="0"/>
              <a:t>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0 </a:t>
            </a:r>
            <a:r>
              <a:rPr lang="en-US" dirty="0" smtClean="0"/>
              <a:t>here.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5133975" y="4876800"/>
            <a:ext cx="390525" cy="9239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000751" y="4895850"/>
            <a:ext cx="466724" cy="9144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3493" name="Object 5"/>
          <p:cNvGraphicFramePr>
            <a:graphicFrameLocks noChangeAspect="1"/>
          </p:cNvGraphicFramePr>
          <p:nvPr/>
        </p:nvGraphicFramePr>
        <p:xfrm>
          <a:off x="184150" y="1516063"/>
          <a:ext cx="8807450" cy="1114425"/>
        </p:xfrm>
        <a:graphic>
          <a:graphicData uri="http://schemas.openxmlformats.org/presentationml/2006/ole">
            <p:oleObj spid="_x0000_s63493" name="Equation" r:id="rId5" imgW="6006960" imgH="761760" progId="Equation.DSMT4">
              <p:embed/>
            </p:oleObj>
          </a:graphicData>
        </a:graphic>
      </p:graphicFrame>
      <p:cxnSp>
        <p:nvCxnSpPr>
          <p:cNvPr id="14" name="Straight Arrow Connector 13"/>
          <p:cNvCxnSpPr/>
          <p:nvPr/>
        </p:nvCxnSpPr>
        <p:spPr>
          <a:xfrm flipH="1" flipV="1">
            <a:off x="3837586" y="4815445"/>
            <a:ext cx="1090674" cy="106284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6495803" y="4798869"/>
            <a:ext cx="1085973" cy="10437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1488" y="112713"/>
            <a:ext cx="82819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FSS Analysis (cont.)</a:t>
            </a:r>
          </a:p>
        </p:txBody>
      </p:sp>
      <p:sp>
        <p:nvSpPr>
          <p:cNvPr id="1741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2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2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23" name="Rectangle 34"/>
          <p:cNvSpPr>
            <a:spLocks noChangeArrowheads="1"/>
          </p:cNvSpPr>
          <p:nvPr/>
        </p:nvSpPr>
        <p:spPr bwMode="auto">
          <a:xfrm>
            <a:off x="606425" y="1192213"/>
            <a:ext cx="74914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Physical explanation of the path unfolding (illustrated for the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en-US" i="1" baseline="-25000" dirty="0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baseline="-25000" dirty="0">
                <a:solidFill>
                  <a:srgbClr val="0000FF"/>
                </a:solidFill>
                <a:latin typeface="Times New Roman" pitchFamily="18" charset="0"/>
              </a:rPr>
              <a:t>0</a:t>
            </a:r>
            <a:r>
              <a:rPr lang="en-US" dirty="0">
                <a:solidFill>
                  <a:srgbClr val="0000FF"/>
                </a:solidFill>
              </a:rPr>
              <a:t> integral):</a:t>
            </a:r>
          </a:p>
        </p:txBody>
      </p:sp>
      <p:graphicFrame>
        <p:nvGraphicFramePr>
          <p:cNvPr id="17410" name="Object 16"/>
          <p:cNvGraphicFramePr>
            <a:graphicFrameLocks noChangeAspect="1"/>
          </p:cNvGraphicFramePr>
          <p:nvPr/>
        </p:nvGraphicFramePr>
        <p:xfrm>
          <a:off x="3649663" y="1939925"/>
          <a:ext cx="1749425" cy="704850"/>
        </p:xfrm>
        <a:graphic>
          <a:graphicData uri="http://schemas.openxmlformats.org/presentationml/2006/ole">
            <p:oleObj spid="_x0000_s17410" name="Equation" r:id="rId4" imgW="990360" imgH="393480" progId="Equation.DSMT4">
              <p:embed/>
            </p:oleObj>
          </a:graphicData>
        </a:graphic>
      </p:graphicFrame>
      <p:grpSp>
        <p:nvGrpSpPr>
          <p:cNvPr id="17424" name="Group 32"/>
          <p:cNvGrpSpPr>
            <a:grpSpLocks/>
          </p:cNvGrpSpPr>
          <p:nvPr/>
        </p:nvGrpSpPr>
        <p:grpSpPr bwMode="auto">
          <a:xfrm>
            <a:off x="1409700" y="3365500"/>
            <a:ext cx="7005638" cy="2562225"/>
            <a:chOff x="864" y="1856"/>
            <a:chExt cx="4413" cy="1614"/>
          </a:xfrm>
        </p:grpSpPr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2216" y="2192"/>
              <a:ext cx="1224" cy="3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6" name="Line 12"/>
            <p:cNvSpPr>
              <a:spLocks noChangeShapeType="1"/>
            </p:cNvSpPr>
            <p:nvPr/>
          </p:nvSpPr>
          <p:spPr bwMode="auto">
            <a:xfrm>
              <a:off x="864" y="2352"/>
              <a:ext cx="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7411" name="Object 3"/>
            <p:cNvGraphicFramePr>
              <a:graphicFrameLocks noChangeAspect="1"/>
            </p:cNvGraphicFramePr>
            <p:nvPr/>
          </p:nvGraphicFramePr>
          <p:xfrm>
            <a:off x="4998" y="2195"/>
            <a:ext cx="279" cy="299"/>
          </p:xfrm>
          <a:graphic>
            <a:graphicData uri="http://schemas.openxmlformats.org/presentationml/2006/ole">
              <p:oleObj spid="_x0000_s17411" name="Equation" r:id="rId5" imgW="215640" imgH="228600" progId="Equation.DSMT4">
                <p:embed/>
              </p:oleObj>
            </a:graphicData>
          </a:graphic>
        </p:graphicFrame>
        <p:sp>
          <p:nvSpPr>
            <p:cNvPr id="17427" name="Line 14"/>
            <p:cNvSpPr>
              <a:spLocks noChangeShapeType="1"/>
            </p:cNvSpPr>
            <p:nvPr/>
          </p:nvSpPr>
          <p:spPr bwMode="auto">
            <a:xfrm>
              <a:off x="2208" y="2256"/>
              <a:ext cx="0" cy="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8" name="Line 15"/>
            <p:cNvSpPr>
              <a:spLocks noChangeShapeType="1"/>
            </p:cNvSpPr>
            <p:nvPr/>
          </p:nvSpPr>
          <p:spPr bwMode="auto">
            <a:xfrm>
              <a:off x="3440" y="2256"/>
              <a:ext cx="0" cy="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Line 16"/>
            <p:cNvSpPr>
              <a:spLocks noChangeShapeType="1"/>
            </p:cNvSpPr>
            <p:nvPr/>
          </p:nvSpPr>
          <p:spPr bwMode="auto">
            <a:xfrm>
              <a:off x="2808" y="1856"/>
              <a:ext cx="0" cy="10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7412" name="Object 4"/>
            <p:cNvGraphicFramePr>
              <a:graphicFrameLocks noChangeAspect="1"/>
            </p:cNvGraphicFramePr>
            <p:nvPr/>
          </p:nvGraphicFramePr>
          <p:xfrm>
            <a:off x="1813" y="2519"/>
            <a:ext cx="361" cy="515"/>
          </p:xfrm>
          <a:graphic>
            <a:graphicData uri="http://schemas.openxmlformats.org/presentationml/2006/ole">
              <p:oleObj spid="_x0000_s17412" name="Equation" r:id="rId6" imgW="279360" imgH="393480" progId="Equation.DSMT4">
                <p:embed/>
              </p:oleObj>
            </a:graphicData>
          </a:graphic>
        </p:graphicFrame>
        <p:graphicFrame>
          <p:nvGraphicFramePr>
            <p:cNvPr id="17413" name="Object 5"/>
            <p:cNvGraphicFramePr>
              <a:graphicFrameLocks noChangeAspect="1"/>
            </p:cNvGraphicFramePr>
            <p:nvPr/>
          </p:nvGraphicFramePr>
          <p:xfrm>
            <a:off x="3559" y="2495"/>
            <a:ext cx="213" cy="515"/>
          </p:xfrm>
          <a:graphic>
            <a:graphicData uri="http://schemas.openxmlformats.org/presentationml/2006/ole">
              <p:oleObj spid="_x0000_s17413" name="Equation" r:id="rId7" imgW="164880" imgH="393480" progId="Equation.DSMT4">
                <p:embed/>
              </p:oleObj>
            </a:graphicData>
          </a:graphic>
        </p:graphicFrame>
        <p:sp>
          <p:nvSpPr>
            <p:cNvPr id="17430" name="Line 20"/>
            <p:cNvSpPr>
              <a:spLocks noChangeShapeType="1"/>
            </p:cNvSpPr>
            <p:nvPr/>
          </p:nvSpPr>
          <p:spPr bwMode="auto">
            <a:xfrm>
              <a:off x="4384" y="2256"/>
              <a:ext cx="0" cy="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1" name="Line 21"/>
            <p:cNvSpPr>
              <a:spLocks noChangeShapeType="1"/>
            </p:cNvSpPr>
            <p:nvPr/>
          </p:nvSpPr>
          <p:spPr bwMode="auto">
            <a:xfrm>
              <a:off x="1304" y="2256"/>
              <a:ext cx="0" cy="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Oval 22"/>
            <p:cNvSpPr>
              <a:spLocks noChangeArrowheads="1"/>
            </p:cNvSpPr>
            <p:nvPr/>
          </p:nvSpPr>
          <p:spPr bwMode="auto">
            <a:xfrm>
              <a:off x="3176" y="2320"/>
              <a:ext cx="72" cy="7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3" name="Oval 23"/>
            <p:cNvSpPr>
              <a:spLocks noChangeArrowheads="1"/>
            </p:cNvSpPr>
            <p:nvPr/>
          </p:nvSpPr>
          <p:spPr bwMode="auto">
            <a:xfrm>
              <a:off x="4112" y="2320"/>
              <a:ext cx="72" cy="7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4" name="Oval 24"/>
            <p:cNvSpPr>
              <a:spLocks noChangeArrowheads="1"/>
            </p:cNvSpPr>
            <p:nvPr/>
          </p:nvSpPr>
          <p:spPr bwMode="auto">
            <a:xfrm>
              <a:off x="1944" y="2320"/>
              <a:ext cx="72" cy="7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5" name="Oval 25"/>
            <p:cNvSpPr>
              <a:spLocks noChangeArrowheads="1"/>
            </p:cNvSpPr>
            <p:nvPr/>
          </p:nvSpPr>
          <p:spPr bwMode="auto">
            <a:xfrm>
              <a:off x="1048" y="2320"/>
              <a:ext cx="72" cy="7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6" name="Text Box 26"/>
            <p:cNvSpPr txBox="1">
              <a:spLocks noChangeArrowheads="1"/>
            </p:cNvSpPr>
            <p:nvPr/>
          </p:nvSpPr>
          <p:spPr bwMode="auto">
            <a:xfrm>
              <a:off x="1862" y="3239"/>
              <a:ext cx="18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Fundamental Brillouin zone</a:t>
              </a:r>
            </a:p>
          </p:txBody>
        </p:sp>
        <p:sp>
          <p:nvSpPr>
            <p:cNvPr id="17437" name="Line 27"/>
            <p:cNvSpPr>
              <a:spLocks noChangeShapeType="1"/>
            </p:cNvSpPr>
            <p:nvPr/>
          </p:nvSpPr>
          <p:spPr bwMode="auto">
            <a:xfrm flipV="1">
              <a:off x="2984" y="2456"/>
              <a:ext cx="48" cy="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7414" name="Object 6"/>
            <p:cNvGraphicFramePr>
              <a:graphicFrameLocks noChangeAspect="1"/>
            </p:cNvGraphicFramePr>
            <p:nvPr/>
          </p:nvGraphicFramePr>
          <p:xfrm>
            <a:off x="2997" y="1921"/>
            <a:ext cx="409" cy="229"/>
          </p:xfrm>
          <a:graphic>
            <a:graphicData uri="http://schemas.openxmlformats.org/presentationml/2006/ole">
              <p:oleObj spid="_x0000_s17414" name="Equation" r:id="rId8" imgW="368280" imgH="203040" progId="Equation.DSMT4">
                <p:embed/>
              </p:oleObj>
            </a:graphicData>
          </a:graphic>
        </p:graphicFrame>
        <p:graphicFrame>
          <p:nvGraphicFramePr>
            <p:cNvPr id="17415" name="Object 7"/>
            <p:cNvGraphicFramePr>
              <a:graphicFrameLocks noChangeAspect="1"/>
            </p:cNvGraphicFramePr>
            <p:nvPr/>
          </p:nvGraphicFramePr>
          <p:xfrm>
            <a:off x="3915" y="1921"/>
            <a:ext cx="381" cy="229"/>
          </p:xfrm>
          <a:graphic>
            <a:graphicData uri="http://schemas.openxmlformats.org/presentationml/2006/ole">
              <p:oleObj spid="_x0000_s17415" name="Equation" r:id="rId9" imgW="342720" imgH="203040" progId="Equation.DSMT4">
                <p:embed/>
              </p:oleObj>
            </a:graphicData>
          </a:graphic>
        </p:graphicFrame>
        <p:graphicFrame>
          <p:nvGraphicFramePr>
            <p:cNvPr id="17416" name="Object 8"/>
            <p:cNvGraphicFramePr>
              <a:graphicFrameLocks noChangeAspect="1"/>
            </p:cNvGraphicFramePr>
            <p:nvPr/>
          </p:nvGraphicFramePr>
          <p:xfrm>
            <a:off x="1787" y="1937"/>
            <a:ext cx="494" cy="229"/>
          </p:xfrm>
          <a:graphic>
            <a:graphicData uri="http://schemas.openxmlformats.org/presentationml/2006/ole">
              <p:oleObj spid="_x0000_s17416" name="Equation" r:id="rId10" imgW="444240" imgH="203040" progId="Equation.DSMT4">
                <p:embed/>
              </p:oleObj>
            </a:graphicData>
          </a:graphic>
        </p:graphicFrame>
      </p:grpSp>
      <p:sp>
        <p:nvSpPr>
          <p:cNvPr id="30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fld id="{F43703B9-40BB-4D21-8445-5C8E7612CFE7}" type="slidenum">
              <a:rPr lang="en-US" smtClean="0"/>
              <a:pPr algn="r"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5763" y="112713"/>
            <a:ext cx="82819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FSS Analysis (cont.)</a:t>
            </a:r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361642" y="2482644"/>
          <a:ext cx="8512175" cy="736600"/>
        </p:xfrm>
        <a:graphic>
          <a:graphicData uri="http://schemas.openxmlformats.org/presentationml/2006/ole">
            <p:oleObj spid="_x0000_s64514" name="Equation" r:id="rId4" imgW="5715000" imgH="495000" progId="Equation.DSMT4">
              <p:embed/>
            </p:oleObj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fld id="{F43703B9-40BB-4D21-8445-5C8E7612CFE7}" type="slidenum">
              <a:rPr lang="en-US" smtClean="0"/>
              <a:pPr algn="r">
                <a:defRPr/>
              </a:pPr>
              <a:t>22</a:t>
            </a:fld>
            <a:endParaRPr lang="en-US" dirty="0"/>
          </a:p>
        </p:txBody>
      </p:sp>
      <p:sp>
        <p:nvSpPr>
          <p:cNvPr id="14" name="Rectangle 34"/>
          <p:cNvSpPr>
            <a:spLocks noChangeArrowheads="1"/>
          </p:cNvSpPr>
          <p:nvPr/>
        </p:nvSpPr>
        <p:spPr bwMode="auto">
          <a:xfrm>
            <a:off x="380794" y="812202"/>
            <a:ext cx="1377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Final result: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64516" name="Object 16"/>
          <p:cNvGraphicFramePr>
            <a:graphicFrameLocks noChangeAspect="1"/>
          </p:cNvGraphicFramePr>
          <p:nvPr/>
        </p:nvGraphicFramePr>
        <p:xfrm>
          <a:off x="2787857" y="4015235"/>
          <a:ext cx="2852922" cy="867089"/>
        </p:xfrm>
        <a:graphic>
          <a:graphicData uri="http://schemas.openxmlformats.org/presentationml/2006/ole">
            <p:oleObj spid="_x0000_s64516" name="Equation" r:id="rId5" imgW="1765080" imgH="533160" progId="Equation.DSMT4">
              <p:embed/>
            </p:oleObj>
          </a:graphicData>
        </a:graphic>
      </p:graphicFrame>
      <p:graphicFrame>
        <p:nvGraphicFramePr>
          <p:cNvPr id="64517" name="Object 10"/>
          <p:cNvGraphicFramePr>
            <a:graphicFrameLocks noChangeAspect="1"/>
          </p:cNvGraphicFramePr>
          <p:nvPr/>
        </p:nvGraphicFramePr>
        <p:xfrm>
          <a:off x="1076161" y="5070074"/>
          <a:ext cx="6678426" cy="670367"/>
        </p:xfrm>
        <a:graphic>
          <a:graphicData uri="http://schemas.openxmlformats.org/presentationml/2006/ole">
            <p:oleObj spid="_x0000_s64517" name="Equation" r:id="rId6" imgW="4419360" imgH="444240" progId="Equation.DSMT4">
              <p:embed/>
            </p:oleObj>
          </a:graphicData>
        </a:graphic>
      </p:graphicFrame>
      <p:graphicFrame>
        <p:nvGraphicFramePr>
          <p:cNvPr id="64518" name="Object 4"/>
          <p:cNvGraphicFramePr>
            <a:graphicFrameLocks noChangeAspect="1"/>
          </p:cNvGraphicFramePr>
          <p:nvPr/>
        </p:nvGraphicFramePr>
        <p:xfrm>
          <a:off x="2052659" y="5890854"/>
          <a:ext cx="4573773" cy="730443"/>
        </p:xfrm>
        <a:graphic>
          <a:graphicData uri="http://schemas.openxmlformats.org/presentationml/2006/ole">
            <p:oleObj spid="_x0000_s64518" name="Equation" r:id="rId7" imgW="2933640" imgH="469800" progId="Equation.DSMT4">
              <p:embed/>
            </p:oleObj>
          </a:graphicData>
        </a:graphic>
      </p:graphicFrame>
      <p:graphicFrame>
        <p:nvGraphicFramePr>
          <p:cNvPr id="64519" name="Object 10"/>
          <p:cNvGraphicFramePr>
            <a:graphicFrameLocks noChangeAspect="1"/>
          </p:cNvGraphicFramePr>
          <p:nvPr/>
        </p:nvGraphicFramePr>
        <p:xfrm>
          <a:off x="265113" y="1317625"/>
          <a:ext cx="8659812" cy="681038"/>
        </p:xfrm>
        <a:graphic>
          <a:graphicData uri="http://schemas.openxmlformats.org/presentationml/2006/ole">
            <p:oleObj spid="_x0000_s64519" name="Equation" r:id="rId8" imgW="6451560" imgH="507960" progId="Equation.DSMT4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496290" y="2042557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or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83178" y="3515096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where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87363" y="122238"/>
            <a:ext cx="82819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ASM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Geometry</a:t>
            </a:r>
          </a:p>
        </p:txBody>
      </p:sp>
      <p:sp>
        <p:nvSpPr>
          <p:cNvPr id="103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49" name="Text Box 94"/>
          <p:cNvSpPr txBox="1">
            <a:spLocks noChangeArrowheads="1"/>
          </p:cNvSpPr>
          <p:nvPr/>
        </p:nvSpPr>
        <p:spPr bwMode="auto">
          <a:xfrm>
            <a:off x="873125" y="1166813"/>
            <a:ext cx="6623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Consider an infinite 2D periodic array of metal patches excited by a </a:t>
            </a:r>
            <a:r>
              <a:rPr lang="en-US" i="1" dirty="0">
                <a:solidFill>
                  <a:srgbClr val="FF0000"/>
                </a:solidFill>
              </a:rPr>
              <a:t>single</a:t>
            </a:r>
            <a:r>
              <a:rPr lang="en-US" dirty="0">
                <a:solidFill>
                  <a:srgbClr val="0000FF"/>
                </a:solidFill>
              </a:rPr>
              <a:t> (</a:t>
            </a:r>
            <a:r>
              <a:rPr lang="en-US" dirty="0" err="1">
                <a:solidFill>
                  <a:srgbClr val="0000FF"/>
                </a:solidFill>
              </a:rPr>
              <a:t>nonperiodic</a:t>
            </a:r>
            <a:r>
              <a:rPr lang="en-US" dirty="0">
                <a:solidFill>
                  <a:srgbClr val="0000FF"/>
                </a:solidFill>
              </a:rPr>
              <a:t>) dipole source.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fld id="{F43703B9-40BB-4D21-8445-5C8E7612CFE7}" type="slidenum">
              <a:rPr lang="en-US" smtClean="0"/>
              <a:pPr algn="r">
                <a:defRPr/>
              </a:pPr>
              <a:t>3</a:t>
            </a:fld>
            <a:endParaRPr lang="en-US" dirty="0"/>
          </a:p>
        </p:txBody>
      </p:sp>
      <p:grpSp>
        <p:nvGrpSpPr>
          <p:cNvPr id="102" name="Group 101"/>
          <p:cNvGrpSpPr/>
          <p:nvPr/>
        </p:nvGrpSpPr>
        <p:grpSpPr>
          <a:xfrm>
            <a:off x="398463" y="2008188"/>
            <a:ext cx="8482013" cy="4011612"/>
            <a:chOff x="398463" y="2008188"/>
            <a:chExt cx="8482013" cy="4011612"/>
          </a:xfrm>
        </p:grpSpPr>
        <p:sp>
          <p:nvSpPr>
            <p:cNvPr id="32" name="AutoShape 8"/>
            <p:cNvSpPr>
              <a:spLocks noChangeArrowheads="1"/>
            </p:cNvSpPr>
            <p:nvPr/>
          </p:nvSpPr>
          <p:spPr bwMode="auto">
            <a:xfrm>
              <a:off x="406401" y="2844800"/>
              <a:ext cx="8216900" cy="2692400"/>
            </a:xfrm>
            <a:prstGeom prst="cube">
              <a:avLst>
                <a:gd name="adj" fmla="val 87676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3" name="AutoShape 9"/>
            <p:cNvSpPr>
              <a:spLocks noChangeArrowheads="1"/>
            </p:cNvSpPr>
            <p:nvPr/>
          </p:nvSpPr>
          <p:spPr bwMode="auto">
            <a:xfrm>
              <a:off x="406401" y="2832100"/>
              <a:ext cx="8229600" cy="2374900"/>
            </a:xfrm>
            <a:prstGeom prst="parallelogram">
              <a:avLst>
                <a:gd name="adj" fmla="val 99802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 Box 12"/>
            <p:cNvSpPr txBox="1">
              <a:spLocks noChangeArrowheads="1"/>
            </p:cNvSpPr>
            <p:nvPr/>
          </p:nvSpPr>
          <p:spPr bwMode="auto">
            <a:xfrm>
              <a:off x="3984626" y="2008188"/>
              <a:ext cx="2730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35" name="Text Box 16"/>
            <p:cNvSpPr txBox="1">
              <a:spLocks noChangeArrowheads="1"/>
            </p:cNvSpPr>
            <p:nvPr/>
          </p:nvSpPr>
          <p:spPr bwMode="auto">
            <a:xfrm>
              <a:off x="3108326" y="3570288"/>
              <a:ext cx="3111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36" name="Text Box 17"/>
            <p:cNvSpPr txBox="1">
              <a:spLocks noChangeArrowheads="1"/>
            </p:cNvSpPr>
            <p:nvPr/>
          </p:nvSpPr>
          <p:spPr bwMode="auto">
            <a:xfrm>
              <a:off x="2282826" y="3811588"/>
              <a:ext cx="3746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W</a:t>
              </a:r>
            </a:p>
          </p:txBody>
        </p:sp>
        <p:sp>
          <p:nvSpPr>
            <p:cNvPr id="37" name="Text Box 64"/>
            <p:cNvSpPr txBox="1">
              <a:spLocks noChangeArrowheads="1"/>
            </p:cNvSpPr>
            <p:nvPr/>
          </p:nvSpPr>
          <p:spPr bwMode="auto">
            <a:xfrm>
              <a:off x="7388226" y="4619625"/>
              <a:ext cx="123507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Metal patch</a:t>
              </a:r>
            </a:p>
          </p:txBody>
        </p:sp>
        <p:sp>
          <p:nvSpPr>
            <p:cNvPr id="38" name="Text Box 66"/>
            <p:cNvSpPr txBox="1">
              <a:spLocks noChangeArrowheads="1"/>
            </p:cNvSpPr>
            <p:nvPr/>
          </p:nvSpPr>
          <p:spPr bwMode="auto">
            <a:xfrm>
              <a:off x="4556126" y="5224145"/>
              <a:ext cx="151447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/>
                <a:t>Dielectric layer</a:t>
              </a:r>
            </a:p>
          </p:txBody>
        </p:sp>
        <p:sp>
          <p:nvSpPr>
            <p:cNvPr id="39" name="Line 68"/>
            <p:cNvSpPr>
              <a:spLocks noChangeShapeType="1"/>
            </p:cNvSpPr>
            <p:nvPr/>
          </p:nvSpPr>
          <p:spPr bwMode="auto">
            <a:xfrm flipV="1">
              <a:off x="398463" y="5572125"/>
              <a:ext cx="5870575" cy="0"/>
            </a:xfrm>
            <a:prstGeom prst="line">
              <a:avLst/>
            </a:prstGeom>
            <a:noFill/>
            <a:ln w="7620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69"/>
            <p:cNvSpPr>
              <a:spLocks noChangeShapeType="1"/>
            </p:cNvSpPr>
            <p:nvPr/>
          </p:nvSpPr>
          <p:spPr bwMode="auto">
            <a:xfrm flipV="1">
              <a:off x="6246813" y="3189288"/>
              <a:ext cx="2398713" cy="2398712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Rectangle 70"/>
            <p:cNvSpPr>
              <a:spLocks noChangeArrowheads="1"/>
            </p:cNvSpPr>
            <p:nvPr/>
          </p:nvSpPr>
          <p:spPr bwMode="auto">
            <a:xfrm>
              <a:off x="8634413" y="3100388"/>
              <a:ext cx="88900" cy="2000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2" name="Group 74"/>
            <p:cNvGrpSpPr>
              <a:grpSpLocks/>
            </p:cNvGrpSpPr>
            <p:nvPr/>
          </p:nvGrpSpPr>
          <p:grpSpPr bwMode="auto">
            <a:xfrm>
              <a:off x="914401" y="2997200"/>
              <a:ext cx="2921000" cy="2019300"/>
              <a:chOff x="416" y="1704"/>
              <a:chExt cx="1840" cy="1272"/>
            </a:xfrm>
          </p:grpSpPr>
          <p:sp>
            <p:nvSpPr>
              <p:cNvPr id="96" name="AutoShape 36"/>
              <p:cNvSpPr>
                <a:spLocks noChangeArrowheads="1"/>
              </p:cNvSpPr>
              <p:nvPr/>
            </p:nvSpPr>
            <p:spPr bwMode="auto">
              <a:xfrm>
                <a:off x="1472" y="1704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AutoShape 71"/>
              <p:cNvSpPr>
                <a:spLocks noChangeArrowheads="1"/>
              </p:cNvSpPr>
              <p:nvPr/>
            </p:nvSpPr>
            <p:spPr bwMode="auto">
              <a:xfrm>
                <a:off x="1128" y="2048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AutoShape 72"/>
              <p:cNvSpPr>
                <a:spLocks noChangeArrowheads="1"/>
              </p:cNvSpPr>
              <p:nvPr/>
            </p:nvSpPr>
            <p:spPr bwMode="auto">
              <a:xfrm>
                <a:off x="776" y="2416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AutoShape 73"/>
              <p:cNvSpPr>
                <a:spLocks noChangeArrowheads="1"/>
              </p:cNvSpPr>
              <p:nvPr/>
            </p:nvSpPr>
            <p:spPr bwMode="auto">
              <a:xfrm>
                <a:off x="416" y="2768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" name="Group 75"/>
            <p:cNvGrpSpPr>
              <a:grpSpLocks/>
            </p:cNvGrpSpPr>
            <p:nvPr/>
          </p:nvGrpSpPr>
          <p:grpSpPr bwMode="auto">
            <a:xfrm>
              <a:off x="2374901" y="2984500"/>
              <a:ext cx="2921000" cy="2019300"/>
              <a:chOff x="416" y="1704"/>
              <a:chExt cx="1840" cy="1272"/>
            </a:xfrm>
          </p:grpSpPr>
          <p:sp>
            <p:nvSpPr>
              <p:cNvPr id="92" name="AutoShape 76"/>
              <p:cNvSpPr>
                <a:spLocks noChangeArrowheads="1"/>
              </p:cNvSpPr>
              <p:nvPr/>
            </p:nvSpPr>
            <p:spPr bwMode="auto">
              <a:xfrm>
                <a:off x="1472" y="1704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AutoShape 77"/>
              <p:cNvSpPr>
                <a:spLocks noChangeArrowheads="1"/>
              </p:cNvSpPr>
              <p:nvPr/>
            </p:nvSpPr>
            <p:spPr bwMode="auto">
              <a:xfrm>
                <a:off x="1128" y="2048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AutoShape 78"/>
              <p:cNvSpPr>
                <a:spLocks noChangeArrowheads="1"/>
              </p:cNvSpPr>
              <p:nvPr/>
            </p:nvSpPr>
            <p:spPr bwMode="auto">
              <a:xfrm>
                <a:off x="776" y="2416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AutoShape 79"/>
              <p:cNvSpPr>
                <a:spLocks noChangeArrowheads="1"/>
              </p:cNvSpPr>
              <p:nvPr/>
            </p:nvSpPr>
            <p:spPr bwMode="auto">
              <a:xfrm>
                <a:off x="416" y="2768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4" name="Line 43"/>
            <p:cNvSpPr>
              <a:spLocks noChangeShapeType="1"/>
            </p:cNvSpPr>
            <p:nvPr/>
          </p:nvSpPr>
          <p:spPr bwMode="auto">
            <a:xfrm flipV="1">
              <a:off x="4108451" y="2413000"/>
              <a:ext cx="0" cy="1257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H="1">
              <a:off x="2115819" y="3670300"/>
              <a:ext cx="1998981" cy="2052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Text Box 10"/>
            <p:cNvSpPr txBox="1">
              <a:spLocks noChangeArrowheads="1"/>
            </p:cNvSpPr>
            <p:nvPr/>
          </p:nvSpPr>
          <p:spPr bwMode="auto">
            <a:xfrm>
              <a:off x="1851026" y="5632768"/>
              <a:ext cx="2857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 dirty="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47" name="Text Box 46"/>
            <p:cNvSpPr txBox="1">
              <a:spLocks noChangeArrowheads="1"/>
            </p:cNvSpPr>
            <p:nvPr/>
          </p:nvSpPr>
          <p:spPr bwMode="auto">
            <a:xfrm>
              <a:off x="3502026" y="4751388"/>
              <a:ext cx="2984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 dirty="0">
                  <a:latin typeface="Times New Roman" pitchFamily="18" charset="0"/>
                </a:rPr>
                <a:t>b</a:t>
              </a:r>
            </a:p>
          </p:txBody>
        </p:sp>
        <p:grpSp>
          <p:nvGrpSpPr>
            <p:cNvPr id="48" name="Group 80"/>
            <p:cNvGrpSpPr>
              <a:grpSpLocks/>
            </p:cNvGrpSpPr>
            <p:nvPr/>
          </p:nvGrpSpPr>
          <p:grpSpPr bwMode="auto">
            <a:xfrm>
              <a:off x="3797301" y="2984500"/>
              <a:ext cx="2921000" cy="2019300"/>
              <a:chOff x="416" y="1704"/>
              <a:chExt cx="1840" cy="1272"/>
            </a:xfrm>
          </p:grpSpPr>
          <p:sp>
            <p:nvSpPr>
              <p:cNvPr id="88" name="AutoShape 81"/>
              <p:cNvSpPr>
                <a:spLocks noChangeArrowheads="1"/>
              </p:cNvSpPr>
              <p:nvPr/>
            </p:nvSpPr>
            <p:spPr bwMode="auto">
              <a:xfrm>
                <a:off x="1472" y="1704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AutoShape 82"/>
              <p:cNvSpPr>
                <a:spLocks noChangeArrowheads="1"/>
              </p:cNvSpPr>
              <p:nvPr/>
            </p:nvSpPr>
            <p:spPr bwMode="auto">
              <a:xfrm>
                <a:off x="1128" y="2048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AutoShape 83"/>
              <p:cNvSpPr>
                <a:spLocks noChangeArrowheads="1"/>
              </p:cNvSpPr>
              <p:nvPr/>
            </p:nvSpPr>
            <p:spPr bwMode="auto">
              <a:xfrm>
                <a:off x="776" y="2416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AutoShape 84"/>
              <p:cNvSpPr>
                <a:spLocks noChangeArrowheads="1"/>
              </p:cNvSpPr>
              <p:nvPr/>
            </p:nvSpPr>
            <p:spPr bwMode="auto">
              <a:xfrm>
                <a:off x="416" y="2768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9" name="Group 85"/>
            <p:cNvGrpSpPr>
              <a:grpSpLocks/>
            </p:cNvGrpSpPr>
            <p:nvPr/>
          </p:nvGrpSpPr>
          <p:grpSpPr bwMode="auto">
            <a:xfrm>
              <a:off x="5194301" y="2997200"/>
              <a:ext cx="2921000" cy="2019300"/>
              <a:chOff x="416" y="1704"/>
              <a:chExt cx="1840" cy="1272"/>
            </a:xfrm>
          </p:grpSpPr>
          <p:sp>
            <p:nvSpPr>
              <p:cNvPr id="84" name="AutoShape 86"/>
              <p:cNvSpPr>
                <a:spLocks noChangeArrowheads="1"/>
              </p:cNvSpPr>
              <p:nvPr/>
            </p:nvSpPr>
            <p:spPr bwMode="auto">
              <a:xfrm>
                <a:off x="1472" y="1704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AutoShape 87"/>
              <p:cNvSpPr>
                <a:spLocks noChangeArrowheads="1"/>
              </p:cNvSpPr>
              <p:nvPr/>
            </p:nvSpPr>
            <p:spPr bwMode="auto">
              <a:xfrm>
                <a:off x="1128" y="2048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AutoShape 88"/>
              <p:cNvSpPr>
                <a:spLocks noChangeArrowheads="1"/>
              </p:cNvSpPr>
              <p:nvPr/>
            </p:nvSpPr>
            <p:spPr bwMode="auto">
              <a:xfrm>
                <a:off x="776" y="2416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AutoShape 89"/>
              <p:cNvSpPr>
                <a:spLocks noChangeArrowheads="1"/>
              </p:cNvSpPr>
              <p:nvPr/>
            </p:nvSpPr>
            <p:spPr bwMode="auto">
              <a:xfrm>
                <a:off x="416" y="2768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" name="Text Box 11"/>
            <p:cNvSpPr txBox="1">
              <a:spLocks noChangeArrowheads="1"/>
            </p:cNvSpPr>
            <p:nvPr/>
          </p:nvSpPr>
          <p:spPr bwMode="auto">
            <a:xfrm>
              <a:off x="8594726" y="3448368"/>
              <a:ext cx="2857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 dirty="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51" name="Text Box 14"/>
            <p:cNvSpPr txBox="1">
              <a:spLocks noChangeArrowheads="1"/>
            </p:cNvSpPr>
            <p:nvPr/>
          </p:nvSpPr>
          <p:spPr bwMode="auto">
            <a:xfrm>
              <a:off x="5483226" y="4306888"/>
              <a:ext cx="2984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52" name="Line 44"/>
            <p:cNvSpPr>
              <a:spLocks noChangeShapeType="1"/>
            </p:cNvSpPr>
            <p:nvPr/>
          </p:nvSpPr>
          <p:spPr bwMode="auto">
            <a:xfrm>
              <a:off x="4100512" y="3670300"/>
              <a:ext cx="44262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15"/>
            <p:cNvSpPr>
              <a:spLocks noChangeShapeType="1"/>
            </p:cNvSpPr>
            <p:nvPr/>
          </p:nvSpPr>
          <p:spPr bwMode="auto">
            <a:xfrm flipH="1">
              <a:off x="5092701" y="4222750"/>
              <a:ext cx="609600" cy="603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13"/>
            <p:cNvSpPr>
              <a:spLocks noChangeShapeType="1"/>
            </p:cNvSpPr>
            <p:nvPr/>
          </p:nvSpPr>
          <p:spPr bwMode="auto">
            <a:xfrm flipV="1">
              <a:off x="2832101" y="5105400"/>
              <a:ext cx="14097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Text Box 111"/>
            <p:cNvSpPr txBox="1">
              <a:spLocks noChangeArrowheads="1"/>
            </p:cNvSpPr>
            <p:nvPr/>
          </p:nvSpPr>
          <p:spPr bwMode="auto">
            <a:xfrm>
              <a:off x="3495676" y="5683250"/>
              <a:ext cx="1414463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/>
                <a:t>Ground plane</a:t>
              </a:r>
            </a:p>
          </p:txBody>
        </p:sp>
        <p:sp>
          <p:nvSpPr>
            <p:cNvPr id="62" name="Line 114"/>
            <p:cNvSpPr>
              <a:spLocks noChangeShapeType="1"/>
            </p:cNvSpPr>
            <p:nvPr/>
          </p:nvSpPr>
          <p:spPr bwMode="auto">
            <a:xfrm flipH="1" flipV="1">
              <a:off x="6667501" y="4292600"/>
              <a:ext cx="698500" cy="495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3" name="Object 120"/>
            <p:cNvGraphicFramePr>
              <a:graphicFrameLocks noChangeAspect="1"/>
            </p:cNvGraphicFramePr>
            <p:nvPr/>
          </p:nvGraphicFramePr>
          <p:xfrm>
            <a:off x="4695826" y="3254375"/>
            <a:ext cx="546100" cy="376237"/>
          </p:xfrm>
          <a:graphic>
            <a:graphicData uri="http://schemas.openxmlformats.org/presentationml/2006/ole">
              <p:oleObj spid="_x0000_s1034" name="Equation" r:id="rId4" imgW="368280" imgH="253800" progId="Equation.DSMT4">
                <p:embed/>
              </p:oleObj>
            </a:graphicData>
          </a:graphic>
        </p:graphicFrame>
        <p:graphicFrame>
          <p:nvGraphicFramePr>
            <p:cNvPr id="64" name="Object 121"/>
            <p:cNvGraphicFramePr>
              <a:graphicFrameLocks noChangeAspect="1"/>
            </p:cNvGraphicFramePr>
            <p:nvPr/>
          </p:nvGraphicFramePr>
          <p:xfrm>
            <a:off x="6746876" y="3816350"/>
            <a:ext cx="603250" cy="376237"/>
          </p:xfrm>
          <a:graphic>
            <a:graphicData uri="http://schemas.openxmlformats.org/presentationml/2006/ole">
              <p:oleObj spid="_x0000_s1035" name="Equation" r:id="rId5" imgW="406080" imgH="253800" progId="Equation.DSMT4">
                <p:embed/>
              </p:oleObj>
            </a:graphicData>
          </a:graphic>
        </p:graphicFrame>
        <p:graphicFrame>
          <p:nvGraphicFramePr>
            <p:cNvPr id="65" name="Object 121"/>
            <p:cNvGraphicFramePr>
              <a:graphicFrameLocks noChangeAspect="1"/>
            </p:cNvGraphicFramePr>
            <p:nvPr/>
          </p:nvGraphicFramePr>
          <p:xfrm>
            <a:off x="2998153" y="5186363"/>
            <a:ext cx="244475" cy="339725"/>
          </p:xfrm>
          <a:graphic>
            <a:graphicData uri="http://schemas.openxmlformats.org/presentationml/2006/ole">
              <p:oleObj spid="_x0000_s1036" name="Equation" r:id="rId6" imgW="164880" imgH="228600" progId="Equation.DSMT4">
                <p:embed/>
              </p:oleObj>
            </a:graphicData>
          </a:graphic>
        </p:graphicFrame>
        <p:cxnSp>
          <p:nvCxnSpPr>
            <p:cNvPr id="66" name="Straight Arrow Connector 65"/>
            <p:cNvCxnSpPr/>
            <p:nvPr/>
          </p:nvCxnSpPr>
          <p:spPr>
            <a:xfrm>
              <a:off x="876300" y="5204460"/>
              <a:ext cx="0" cy="32512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 Box 46"/>
            <p:cNvSpPr txBox="1">
              <a:spLocks noChangeArrowheads="1"/>
            </p:cNvSpPr>
            <p:nvPr/>
          </p:nvSpPr>
          <p:spPr bwMode="auto">
            <a:xfrm>
              <a:off x="911226" y="5178108"/>
              <a:ext cx="2984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</a:rPr>
                <a:t>h</a:t>
              </a:r>
              <a:endParaRPr lang="en-US" i="1" dirty="0">
                <a:latin typeface="Times New Roman" pitchFamily="18" charset="0"/>
              </a:endParaRPr>
            </a:p>
          </p:txBody>
        </p:sp>
        <p:cxnSp>
          <p:nvCxnSpPr>
            <p:cNvPr id="101" name="Straight Arrow Connector 100"/>
            <p:cNvCxnSpPr/>
            <p:nvPr/>
          </p:nvCxnSpPr>
          <p:spPr>
            <a:xfrm>
              <a:off x="3886200" y="3952875"/>
              <a:ext cx="438150" cy="0"/>
            </a:xfrm>
            <a:prstGeom prst="straightConnector1">
              <a:avLst/>
            </a:prstGeom>
            <a:ln w="5715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25463" y="112713"/>
            <a:ext cx="82819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ASM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Geometry</a:t>
            </a:r>
          </a:p>
        </p:txBody>
      </p:sp>
      <p:sp>
        <p:nvSpPr>
          <p:cNvPr id="103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49" name="Text Box 94"/>
          <p:cNvSpPr txBox="1">
            <a:spLocks noChangeArrowheads="1"/>
          </p:cNvSpPr>
          <p:nvPr/>
        </p:nvSpPr>
        <p:spPr bwMode="auto">
          <a:xfrm>
            <a:off x="3616325" y="5643563"/>
            <a:ext cx="13938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Side view</a:t>
            </a:r>
            <a:endParaRPr lang="en-US" dirty="0">
              <a:solidFill>
                <a:srgbClr val="0000FF"/>
              </a:solidFill>
            </a:endParaRPr>
          </a:p>
        </p:txBody>
      </p:sp>
      <p:grpSp>
        <p:nvGrpSpPr>
          <p:cNvPr id="2" name="Group 29"/>
          <p:cNvGrpSpPr/>
          <p:nvPr/>
        </p:nvGrpSpPr>
        <p:grpSpPr>
          <a:xfrm>
            <a:off x="549275" y="2579688"/>
            <a:ext cx="8096250" cy="2605087"/>
            <a:chOff x="863600" y="2132013"/>
            <a:chExt cx="8096250" cy="2605087"/>
          </a:xfrm>
        </p:grpSpPr>
        <p:sp>
          <p:nvSpPr>
            <p:cNvPr id="1040" name="Rectangle 79"/>
            <p:cNvSpPr>
              <a:spLocks noChangeArrowheads="1"/>
            </p:cNvSpPr>
            <p:nvPr/>
          </p:nvSpPr>
          <p:spPr bwMode="auto">
            <a:xfrm>
              <a:off x="863600" y="3911600"/>
              <a:ext cx="7124700" cy="749300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Rectangle 80"/>
            <p:cNvSpPr>
              <a:spLocks noChangeArrowheads="1"/>
            </p:cNvSpPr>
            <p:nvPr/>
          </p:nvSpPr>
          <p:spPr bwMode="auto">
            <a:xfrm>
              <a:off x="863600" y="4622800"/>
              <a:ext cx="7099300" cy="11430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rgbClr val="FF99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Line 82"/>
            <p:cNvSpPr>
              <a:spLocks noChangeShapeType="1"/>
            </p:cNvSpPr>
            <p:nvPr/>
          </p:nvSpPr>
          <p:spPr bwMode="auto">
            <a:xfrm>
              <a:off x="2847975" y="3911600"/>
              <a:ext cx="762000" cy="0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Line 83"/>
            <p:cNvSpPr>
              <a:spLocks noChangeShapeType="1"/>
            </p:cNvSpPr>
            <p:nvPr/>
          </p:nvSpPr>
          <p:spPr bwMode="auto">
            <a:xfrm>
              <a:off x="4159250" y="3911600"/>
              <a:ext cx="762000" cy="0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84"/>
            <p:cNvSpPr>
              <a:spLocks noChangeShapeType="1"/>
            </p:cNvSpPr>
            <p:nvPr/>
          </p:nvSpPr>
          <p:spPr bwMode="auto">
            <a:xfrm>
              <a:off x="5470525" y="3911600"/>
              <a:ext cx="762000" cy="0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Line 85"/>
            <p:cNvSpPr>
              <a:spLocks noChangeShapeType="1"/>
            </p:cNvSpPr>
            <p:nvPr/>
          </p:nvSpPr>
          <p:spPr bwMode="auto">
            <a:xfrm>
              <a:off x="6781800" y="3898900"/>
              <a:ext cx="762000" cy="0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86"/>
            <p:cNvSpPr>
              <a:spLocks noChangeShapeType="1"/>
            </p:cNvSpPr>
            <p:nvPr/>
          </p:nvSpPr>
          <p:spPr bwMode="auto">
            <a:xfrm>
              <a:off x="1536700" y="3886200"/>
              <a:ext cx="762000" cy="0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Line 87"/>
            <p:cNvSpPr>
              <a:spLocks noChangeShapeType="1"/>
            </p:cNvSpPr>
            <p:nvPr/>
          </p:nvSpPr>
          <p:spPr bwMode="auto">
            <a:xfrm>
              <a:off x="4305300" y="4318000"/>
              <a:ext cx="457200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Line 89"/>
            <p:cNvSpPr>
              <a:spLocks noChangeShapeType="1"/>
            </p:cNvSpPr>
            <p:nvPr/>
          </p:nvSpPr>
          <p:spPr bwMode="auto">
            <a:xfrm>
              <a:off x="5854700" y="3632200"/>
              <a:ext cx="1320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26" name="Object 92"/>
            <p:cNvGraphicFramePr>
              <a:graphicFrameLocks noChangeAspect="1"/>
            </p:cNvGraphicFramePr>
            <p:nvPr/>
          </p:nvGraphicFramePr>
          <p:xfrm>
            <a:off x="4425950" y="3443288"/>
            <a:ext cx="260350" cy="307975"/>
          </p:xfrm>
          <a:graphic>
            <a:graphicData uri="http://schemas.openxmlformats.org/presentationml/2006/ole">
              <p:oleObj spid="_x0000_s62466" name="Equation" r:id="rId4" imgW="139680" imgH="164880" progId="Equation.DSMT4">
                <p:embed/>
              </p:oleObj>
            </a:graphicData>
          </a:graphic>
        </p:graphicFrame>
        <p:graphicFrame>
          <p:nvGraphicFramePr>
            <p:cNvPr id="1027" name="Object 93"/>
            <p:cNvGraphicFramePr>
              <a:graphicFrameLocks noChangeAspect="1"/>
            </p:cNvGraphicFramePr>
            <p:nvPr/>
          </p:nvGraphicFramePr>
          <p:xfrm>
            <a:off x="6430963" y="3263900"/>
            <a:ext cx="236537" cy="260350"/>
          </p:xfrm>
          <a:graphic>
            <a:graphicData uri="http://schemas.openxmlformats.org/presentationml/2006/ole">
              <p:oleObj spid="_x0000_s62467" name="Equation" r:id="rId5" imgW="126720" imgH="139680" progId="Equation.DSMT4">
                <p:embed/>
              </p:oleObj>
            </a:graphicData>
          </a:graphic>
        </p:graphicFrame>
        <p:sp>
          <p:nvSpPr>
            <p:cNvPr id="1050" name="Line 95"/>
            <p:cNvSpPr>
              <a:spLocks noChangeShapeType="1"/>
            </p:cNvSpPr>
            <p:nvPr/>
          </p:nvSpPr>
          <p:spPr bwMode="auto">
            <a:xfrm>
              <a:off x="1244600" y="3924300"/>
              <a:ext cx="0" cy="698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28" name="Object 96"/>
            <p:cNvGraphicFramePr>
              <a:graphicFrameLocks noChangeAspect="1"/>
            </p:cNvGraphicFramePr>
            <p:nvPr/>
          </p:nvGraphicFramePr>
          <p:xfrm>
            <a:off x="1363663" y="4105275"/>
            <a:ext cx="236537" cy="331788"/>
          </p:xfrm>
          <a:graphic>
            <a:graphicData uri="http://schemas.openxmlformats.org/presentationml/2006/ole">
              <p:oleObj spid="_x0000_s62468" name="Equation" r:id="rId6" imgW="126720" imgH="177480" progId="Equation.DSMT4">
                <p:embed/>
              </p:oleObj>
            </a:graphicData>
          </a:graphic>
        </p:graphicFrame>
        <p:graphicFrame>
          <p:nvGraphicFramePr>
            <p:cNvPr id="1029" name="Object 97"/>
            <p:cNvGraphicFramePr>
              <a:graphicFrameLocks noChangeAspect="1"/>
            </p:cNvGraphicFramePr>
            <p:nvPr/>
          </p:nvGraphicFramePr>
          <p:xfrm>
            <a:off x="2420938" y="4044950"/>
            <a:ext cx="307975" cy="427038"/>
          </p:xfrm>
          <a:graphic>
            <a:graphicData uri="http://schemas.openxmlformats.org/presentationml/2006/ole">
              <p:oleObj spid="_x0000_s62469" name="Equation" r:id="rId7" imgW="164880" imgH="228600" progId="Equation.DSMT4">
                <p:embed/>
              </p:oleObj>
            </a:graphicData>
          </a:graphic>
        </p:graphicFrame>
        <p:sp>
          <p:nvSpPr>
            <p:cNvPr id="1051" name="Line 98"/>
            <p:cNvSpPr>
              <a:spLocks noChangeShapeType="1"/>
            </p:cNvSpPr>
            <p:nvPr/>
          </p:nvSpPr>
          <p:spPr bwMode="auto">
            <a:xfrm>
              <a:off x="8086725" y="3924300"/>
              <a:ext cx="55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30" name="Object 99"/>
            <p:cNvGraphicFramePr>
              <a:graphicFrameLocks noChangeAspect="1"/>
            </p:cNvGraphicFramePr>
            <p:nvPr/>
          </p:nvGraphicFramePr>
          <p:xfrm>
            <a:off x="8723313" y="3787775"/>
            <a:ext cx="236537" cy="260350"/>
          </p:xfrm>
          <a:graphic>
            <a:graphicData uri="http://schemas.openxmlformats.org/presentationml/2006/ole">
              <p:oleObj spid="_x0000_s62470" name="Equation" r:id="rId8" imgW="126720" imgH="139680" progId="Equation.DSMT4">
                <p:embed/>
              </p:oleObj>
            </a:graphicData>
          </a:graphic>
        </p:graphicFrame>
        <p:sp>
          <p:nvSpPr>
            <p:cNvPr id="1052" name="Line 100"/>
            <p:cNvSpPr>
              <a:spLocks noChangeShapeType="1"/>
            </p:cNvSpPr>
            <p:nvPr/>
          </p:nvSpPr>
          <p:spPr bwMode="auto">
            <a:xfrm flipV="1">
              <a:off x="4546600" y="2527300"/>
              <a:ext cx="0" cy="622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31" name="Object 101"/>
            <p:cNvGraphicFramePr>
              <a:graphicFrameLocks noChangeAspect="1"/>
            </p:cNvGraphicFramePr>
            <p:nvPr/>
          </p:nvGraphicFramePr>
          <p:xfrm>
            <a:off x="4414839" y="2132013"/>
            <a:ext cx="233362" cy="236537"/>
          </p:xfrm>
          <a:graphic>
            <a:graphicData uri="http://schemas.openxmlformats.org/presentationml/2006/ole">
              <p:oleObj spid="_x0000_s62471" name="Equation" r:id="rId9" imgW="126720" imgH="126720" progId="Equation.DSMT4">
                <p:embed/>
              </p:oleObj>
            </a:graphicData>
          </a:graphic>
        </p:graphicFrame>
        <p:graphicFrame>
          <p:nvGraphicFramePr>
            <p:cNvPr id="1032" name="Object 102"/>
            <p:cNvGraphicFramePr>
              <a:graphicFrameLocks noChangeAspect="1"/>
            </p:cNvGraphicFramePr>
            <p:nvPr/>
          </p:nvGraphicFramePr>
          <p:xfrm>
            <a:off x="3794125" y="3394075"/>
            <a:ext cx="546100" cy="376238"/>
          </p:xfrm>
          <a:graphic>
            <a:graphicData uri="http://schemas.openxmlformats.org/presentationml/2006/ole">
              <p:oleObj spid="_x0000_s62472" name="Equation" r:id="rId10" imgW="368280" imgH="253800" progId="Equation.DSMT4">
                <p:embed/>
              </p:oleObj>
            </a:graphicData>
          </a:graphic>
        </p:graphicFrame>
        <p:graphicFrame>
          <p:nvGraphicFramePr>
            <p:cNvPr id="1033" name="Object 103"/>
            <p:cNvGraphicFramePr>
              <a:graphicFrameLocks noChangeAspect="1"/>
            </p:cNvGraphicFramePr>
            <p:nvPr/>
          </p:nvGraphicFramePr>
          <p:xfrm>
            <a:off x="4903788" y="4143375"/>
            <a:ext cx="1149350" cy="376238"/>
          </p:xfrm>
          <a:graphic>
            <a:graphicData uri="http://schemas.openxmlformats.org/presentationml/2006/ole">
              <p:oleObj spid="_x0000_s62473" name="Equation" r:id="rId11" imgW="774360" imgH="253800" progId="Equation.DSMT4">
                <p:embed/>
              </p:oleObj>
            </a:graphicData>
          </a:graphic>
        </p:graphicFrame>
      </p:grpSp>
      <p:sp>
        <p:nvSpPr>
          <p:cNvPr id="29" name="Slide Number Placeholder 2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fld id="{F43703B9-40BB-4D21-8445-5C8E7612CFE7}" type="slidenum">
              <a:rPr lang="en-US" smtClean="0"/>
              <a:pPr algn="r">
                <a:defRPr/>
              </a:pPr>
              <a:t>4</a:t>
            </a:fld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14325" y="1485900"/>
            <a:ext cx="837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The dipole source is shown below one of the patches, but it can be anywhere.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04925" y="2057647"/>
            <a:ext cx="6105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 that the field produced by the dipole is NOT periodic.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25463" y="150813"/>
            <a:ext cx="82819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ASM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Analysis</a:t>
            </a:r>
          </a:p>
        </p:txBody>
      </p:sp>
      <p:sp>
        <p:nvSpPr>
          <p:cNvPr id="206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6" name="Text Box 19"/>
          <p:cNvSpPr txBox="1">
            <a:spLocks noChangeArrowheads="1"/>
          </p:cNvSpPr>
          <p:nvPr/>
        </p:nvSpPr>
        <p:spPr bwMode="auto">
          <a:xfrm>
            <a:off x="1028700" y="1220788"/>
            <a:ext cx="6623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We first consider an infinite 2D periodic array of metal patches excited by an </a:t>
            </a:r>
            <a:r>
              <a:rPr lang="en-US" dirty="0">
                <a:solidFill>
                  <a:srgbClr val="FF3300"/>
                </a:solidFill>
              </a:rPr>
              <a:t>infinite periodic array</a:t>
            </a:r>
            <a:r>
              <a:rPr lang="en-US" dirty="0">
                <a:solidFill>
                  <a:srgbClr val="0000FF"/>
                </a:solidFill>
              </a:rPr>
              <a:t> of dipole sources.</a:t>
            </a:r>
          </a:p>
        </p:txBody>
      </p:sp>
      <p:sp>
        <p:nvSpPr>
          <p:cNvPr id="2067" name="Text Box 35"/>
          <p:cNvSpPr txBox="1">
            <a:spLocks noChangeArrowheads="1"/>
          </p:cNvSpPr>
          <p:nvPr/>
        </p:nvSpPr>
        <p:spPr bwMode="auto">
          <a:xfrm>
            <a:off x="1708150" y="5668963"/>
            <a:ext cx="5435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This is an infinite periodic </a:t>
            </a:r>
            <a:r>
              <a:rPr lang="en-US" dirty="0" smtClean="0">
                <a:solidFill>
                  <a:srgbClr val="0000FF"/>
                </a:solidFill>
              </a:rPr>
              <a:t>“phased array” </a:t>
            </a:r>
            <a:r>
              <a:rPr lang="en-US" dirty="0">
                <a:solidFill>
                  <a:srgbClr val="0000FF"/>
                </a:solidFill>
              </a:rPr>
              <a:t>problem.</a:t>
            </a:r>
          </a:p>
        </p:txBody>
      </p:sp>
      <p:graphicFrame>
        <p:nvGraphicFramePr>
          <p:cNvPr id="2050" name="Object 37"/>
          <p:cNvGraphicFramePr>
            <a:graphicFrameLocks noChangeAspect="1"/>
          </p:cNvGraphicFramePr>
          <p:nvPr/>
        </p:nvGraphicFramePr>
        <p:xfrm>
          <a:off x="5349875" y="2573338"/>
          <a:ext cx="2701925" cy="673100"/>
        </p:xfrm>
        <a:graphic>
          <a:graphicData uri="http://schemas.openxmlformats.org/presentationml/2006/ole">
            <p:oleObj spid="_x0000_s2050" name="Equation" r:id="rId4" imgW="1168200" imgH="291960" progId="Equation.DSMT4">
              <p:embed/>
            </p:oleObj>
          </a:graphicData>
        </a:graphic>
      </p:graphicFrame>
      <p:grpSp>
        <p:nvGrpSpPr>
          <p:cNvPr id="2068" name="Group 40"/>
          <p:cNvGrpSpPr>
            <a:grpSpLocks/>
          </p:cNvGrpSpPr>
          <p:nvPr/>
        </p:nvGrpSpPr>
        <p:grpSpPr bwMode="auto">
          <a:xfrm>
            <a:off x="593725" y="2697163"/>
            <a:ext cx="8181975" cy="2547938"/>
            <a:chOff x="560" y="1699"/>
            <a:chExt cx="5154" cy="1605"/>
          </a:xfrm>
        </p:grpSpPr>
        <p:grpSp>
          <p:nvGrpSpPr>
            <p:cNvPr id="2069" name="Group 38"/>
            <p:cNvGrpSpPr>
              <a:grpSpLocks/>
            </p:cNvGrpSpPr>
            <p:nvPr/>
          </p:nvGrpSpPr>
          <p:grpSpPr bwMode="auto">
            <a:xfrm>
              <a:off x="560" y="1699"/>
              <a:ext cx="5154" cy="1605"/>
              <a:chOff x="544" y="1379"/>
              <a:chExt cx="5154" cy="1605"/>
            </a:xfrm>
          </p:grpSpPr>
          <p:sp>
            <p:nvSpPr>
              <p:cNvPr id="2070" name="Rectangle 8"/>
              <p:cNvSpPr>
                <a:spLocks noChangeArrowheads="1"/>
              </p:cNvSpPr>
              <p:nvPr/>
            </p:nvSpPr>
            <p:spPr bwMode="auto">
              <a:xfrm>
                <a:off x="544" y="2464"/>
                <a:ext cx="4488" cy="47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1" name="Rectangle 9"/>
              <p:cNvSpPr>
                <a:spLocks noChangeArrowheads="1"/>
              </p:cNvSpPr>
              <p:nvPr/>
            </p:nvSpPr>
            <p:spPr bwMode="auto">
              <a:xfrm>
                <a:off x="544" y="2912"/>
                <a:ext cx="4472" cy="72"/>
              </a:xfrm>
              <a:prstGeom prst="rect">
                <a:avLst/>
              </a:prstGeom>
              <a:solidFill>
                <a:srgbClr val="FF9933"/>
              </a:solidFill>
              <a:ln w="9525">
                <a:solidFill>
                  <a:srgbClr val="FF99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2" name="Line 10"/>
              <p:cNvSpPr>
                <a:spLocks noChangeShapeType="1"/>
              </p:cNvSpPr>
              <p:nvPr/>
            </p:nvSpPr>
            <p:spPr bwMode="auto">
              <a:xfrm>
                <a:off x="1794" y="2464"/>
                <a:ext cx="480" cy="0"/>
              </a:xfrm>
              <a:prstGeom prst="line">
                <a:avLst/>
              </a:prstGeom>
              <a:noFill/>
              <a:ln w="57150">
                <a:solidFill>
                  <a:srgbClr val="FF99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3" name="Line 11"/>
              <p:cNvSpPr>
                <a:spLocks noChangeShapeType="1"/>
              </p:cNvSpPr>
              <p:nvPr/>
            </p:nvSpPr>
            <p:spPr bwMode="auto">
              <a:xfrm>
                <a:off x="2620" y="2464"/>
                <a:ext cx="480" cy="0"/>
              </a:xfrm>
              <a:prstGeom prst="line">
                <a:avLst/>
              </a:prstGeom>
              <a:noFill/>
              <a:ln w="57150">
                <a:solidFill>
                  <a:srgbClr val="FF99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4" name="Line 12"/>
              <p:cNvSpPr>
                <a:spLocks noChangeShapeType="1"/>
              </p:cNvSpPr>
              <p:nvPr/>
            </p:nvSpPr>
            <p:spPr bwMode="auto">
              <a:xfrm>
                <a:off x="3446" y="2464"/>
                <a:ext cx="480" cy="0"/>
              </a:xfrm>
              <a:prstGeom prst="line">
                <a:avLst/>
              </a:prstGeom>
              <a:noFill/>
              <a:ln w="57150">
                <a:solidFill>
                  <a:srgbClr val="FF99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5" name="Line 13"/>
              <p:cNvSpPr>
                <a:spLocks noChangeShapeType="1"/>
              </p:cNvSpPr>
              <p:nvPr/>
            </p:nvSpPr>
            <p:spPr bwMode="auto">
              <a:xfrm>
                <a:off x="4272" y="2456"/>
                <a:ext cx="480" cy="0"/>
              </a:xfrm>
              <a:prstGeom prst="line">
                <a:avLst/>
              </a:prstGeom>
              <a:noFill/>
              <a:ln w="57150">
                <a:solidFill>
                  <a:srgbClr val="FF99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6" name="Line 14"/>
              <p:cNvSpPr>
                <a:spLocks noChangeShapeType="1"/>
              </p:cNvSpPr>
              <p:nvPr/>
            </p:nvSpPr>
            <p:spPr bwMode="auto">
              <a:xfrm>
                <a:off x="968" y="2448"/>
                <a:ext cx="480" cy="0"/>
              </a:xfrm>
              <a:prstGeom prst="line">
                <a:avLst/>
              </a:prstGeom>
              <a:noFill/>
              <a:ln w="57150">
                <a:solidFill>
                  <a:srgbClr val="FF99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7" name="Line 15"/>
              <p:cNvSpPr>
                <a:spLocks noChangeShapeType="1"/>
              </p:cNvSpPr>
              <p:nvPr/>
            </p:nvSpPr>
            <p:spPr bwMode="auto">
              <a:xfrm>
                <a:off x="2720" y="2732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8" name="Line 16"/>
              <p:cNvSpPr>
                <a:spLocks noChangeShapeType="1"/>
              </p:cNvSpPr>
              <p:nvPr/>
            </p:nvSpPr>
            <p:spPr bwMode="auto">
              <a:xfrm>
                <a:off x="3688" y="2288"/>
                <a:ext cx="8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2052" name="Object 17"/>
              <p:cNvGraphicFramePr>
                <a:graphicFrameLocks noChangeAspect="1"/>
              </p:cNvGraphicFramePr>
              <p:nvPr/>
            </p:nvGraphicFramePr>
            <p:xfrm>
              <a:off x="2788" y="2169"/>
              <a:ext cx="164" cy="194"/>
            </p:xfrm>
            <a:graphic>
              <a:graphicData uri="http://schemas.openxmlformats.org/presentationml/2006/ole">
                <p:oleObj spid="_x0000_s2052" name="Equation" r:id="rId5" imgW="139680" imgH="164880" progId="Equation.DSMT4">
                  <p:embed/>
                </p:oleObj>
              </a:graphicData>
            </a:graphic>
          </p:graphicFrame>
          <p:graphicFrame>
            <p:nvGraphicFramePr>
              <p:cNvPr id="2053" name="Object 18"/>
              <p:cNvGraphicFramePr>
                <a:graphicFrameLocks noChangeAspect="1"/>
              </p:cNvGraphicFramePr>
              <p:nvPr/>
            </p:nvGraphicFramePr>
            <p:xfrm>
              <a:off x="4051" y="2056"/>
              <a:ext cx="149" cy="164"/>
            </p:xfrm>
            <a:graphic>
              <a:graphicData uri="http://schemas.openxmlformats.org/presentationml/2006/ole">
                <p:oleObj spid="_x0000_s2053" name="Equation" r:id="rId6" imgW="126720" imgH="139680" progId="Equation.DSMT4">
                  <p:embed/>
                </p:oleObj>
              </a:graphicData>
            </a:graphic>
          </p:graphicFrame>
          <p:sp>
            <p:nvSpPr>
              <p:cNvPr id="2079" name="Line 20"/>
              <p:cNvSpPr>
                <a:spLocks noChangeShapeType="1"/>
              </p:cNvSpPr>
              <p:nvPr/>
            </p:nvSpPr>
            <p:spPr bwMode="auto">
              <a:xfrm>
                <a:off x="784" y="2472"/>
                <a:ext cx="0" cy="4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2054" name="Object 21"/>
              <p:cNvGraphicFramePr>
                <a:graphicFrameLocks noChangeAspect="1"/>
              </p:cNvGraphicFramePr>
              <p:nvPr/>
            </p:nvGraphicFramePr>
            <p:xfrm>
              <a:off x="859" y="2586"/>
              <a:ext cx="149" cy="209"/>
            </p:xfrm>
            <a:graphic>
              <a:graphicData uri="http://schemas.openxmlformats.org/presentationml/2006/ole">
                <p:oleObj spid="_x0000_s2054" name="Equation" r:id="rId7" imgW="126720" imgH="177480" progId="Equation.DSMT4">
                  <p:embed/>
                </p:oleObj>
              </a:graphicData>
            </a:graphic>
          </p:graphicFrame>
          <p:graphicFrame>
            <p:nvGraphicFramePr>
              <p:cNvPr id="2055" name="Object 22"/>
              <p:cNvGraphicFramePr>
                <a:graphicFrameLocks noChangeAspect="1"/>
              </p:cNvGraphicFramePr>
              <p:nvPr/>
            </p:nvGraphicFramePr>
            <p:xfrm>
              <a:off x="1517" y="2476"/>
              <a:ext cx="194" cy="269"/>
            </p:xfrm>
            <a:graphic>
              <a:graphicData uri="http://schemas.openxmlformats.org/presentationml/2006/ole">
                <p:oleObj spid="_x0000_s2055" name="Equation" r:id="rId8" imgW="164880" imgH="228600" progId="Equation.DSMT4">
                  <p:embed/>
                </p:oleObj>
              </a:graphicData>
            </a:graphic>
          </p:graphicFrame>
          <p:sp>
            <p:nvSpPr>
              <p:cNvPr id="2080" name="Line 23"/>
              <p:cNvSpPr>
                <a:spLocks noChangeShapeType="1"/>
              </p:cNvSpPr>
              <p:nvPr/>
            </p:nvSpPr>
            <p:spPr bwMode="auto">
              <a:xfrm>
                <a:off x="5136" y="2472"/>
                <a:ext cx="3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2056" name="Object 24"/>
              <p:cNvGraphicFramePr>
                <a:graphicFrameLocks noChangeAspect="1"/>
              </p:cNvGraphicFramePr>
              <p:nvPr/>
            </p:nvGraphicFramePr>
            <p:xfrm>
              <a:off x="5549" y="2398"/>
              <a:ext cx="149" cy="164"/>
            </p:xfrm>
            <a:graphic>
              <a:graphicData uri="http://schemas.openxmlformats.org/presentationml/2006/ole">
                <p:oleObj spid="_x0000_s2056" name="Equation" r:id="rId9" imgW="126720" imgH="139680" progId="Equation.DSMT4">
                  <p:embed/>
                </p:oleObj>
              </a:graphicData>
            </a:graphic>
          </p:graphicFrame>
          <p:sp>
            <p:nvSpPr>
              <p:cNvPr id="2081" name="Line 25"/>
              <p:cNvSpPr>
                <a:spLocks noChangeShapeType="1"/>
              </p:cNvSpPr>
              <p:nvPr/>
            </p:nvSpPr>
            <p:spPr bwMode="auto">
              <a:xfrm flipV="1">
                <a:off x="2864" y="1592"/>
                <a:ext cx="0" cy="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2057" name="Object 26"/>
              <p:cNvGraphicFramePr>
                <a:graphicFrameLocks noChangeAspect="1"/>
              </p:cNvGraphicFramePr>
              <p:nvPr/>
            </p:nvGraphicFramePr>
            <p:xfrm>
              <a:off x="2793" y="1379"/>
              <a:ext cx="149" cy="149"/>
            </p:xfrm>
            <a:graphic>
              <a:graphicData uri="http://schemas.openxmlformats.org/presentationml/2006/ole">
                <p:oleObj spid="_x0000_s2057" name="Equation" r:id="rId10" imgW="126720" imgH="126720" progId="Equation.DSMT4">
                  <p:embed/>
                </p:oleObj>
              </a:graphicData>
            </a:graphic>
          </p:graphicFrame>
          <p:graphicFrame>
            <p:nvGraphicFramePr>
              <p:cNvPr id="2058" name="Object 27"/>
              <p:cNvGraphicFramePr>
                <a:graphicFrameLocks noChangeAspect="1"/>
              </p:cNvGraphicFramePr>
              <p:nvPr/>
            </p:nvGraphicFramePr>
            <p:xfrm>
              <a:off x="2390" y="2138"/>
              <a:ext cx="344" cy="237"/>
            </p:xfrm>
            <a:graphic>
              <a:graphicData uri="http://schemas.openxmlformats.org/presentationml/2006/ole">
                <p:oleObj spid="_x0000_s2058" name="Equation" r:id="rId11" imgW="368280" imgH="253800" progId="Equation.DSMT4">
                  <p:embed/>
                </p:oleObj>
              </a:graphicData>
            </a:graphic>
          </p:graphicFrame>
          <p:sp>
            <p:nvSpPr>
              <p:cNvPr id="2082" name="Line 29"/>
              <p:cNvSpPr>
                <a:spLocks noChangeShapeType="1"/>
              </p:cNvSpPr>
              <p:nvPr/>
            </p:nvSpPr>
            <p:spPr bwMode="auto">
              <a:xfrm>
                <a:off x="1896" y="2732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3" name="Line 30"/>
              <p:cNvSpPr>
                <a:spLocks noChangeShapeType="1"/>
              </p:cNvSpPr>
              <p:nvPr/>
            </p:nvSpPr>
            <p:spPr bwMode="auto">
              <a:xfrm>
                <a:off x="1104" y="2732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4" name="Line 31"/>
              <p:cNvSpPr>
                <a:spLocks noChangeShapeType="1"/>
              </p:cNvSpPr>
              <p:nvPr/>
            </p:nvSpPr>
            <p:spPr bwMode="auto">
              <a:xfrm>
                <a:off x="3544" y="2732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5" name="Line 32"/>
              <p:cNvSpPr>
                <a:spLocks noChangeShapeType="1"/>
              </p:cNvSpPr>
              <p:nvPr/>
            </p:nvSpPr>
            <p:spPr bwMode="auto">
              <a:xfrm>
                <a:off x="4408" y="2732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2059" name="Object 36"/>
              <p:cNvGraphicFramePr>
                <a:graphicFrameLocks noChangeAspect="1"/>
              </p:cNvGraphicFramePr>
              <p:nvPr/>
            </p:nvGraphicFramePr>
            <p:xfrm>
              <a:off x="2611" y="2725"/>
              <a:ext cx="557" cy="182"/>
            </p:xfrm>
            <a:graphic>
              <a:graphicData uri="http://schemas.openxmlformats.org/presentationml/2006/ole">
                <p:oleObj spid="_x0000_s2059" name="Equation" r:id="rId12" imgW="774360" imgH="253800" progId="Equation.DSMT4">
                  <p:embed/>
                </p:oleObj>
              </a:graphicData>
            </a:graphic>
          </p:graphicFrame>
        </p:grpSp>
        <p:graphicFrame>
          <p:nvGraphicFramePr>
            <p:cNvPr id="2051" name="Object 39"/>
            <p:cNvGraphicFramePr>
              <a:graphicFrameLocks noChangeAspect="1"/>
            </p:cNvGraphicFramePr>
            <p:nvPr/>
          </p:nvGraphicFramePr>
          <p:xfrm>
            <a:off x="4730" y="2823"/>
            <a:ext cx="263" cy="236"/>
          </p:xfrm>
          <a:graphic>
            <a:graphicData uri="http://schemas.openxmlformats.org/presentationml/2006/ole">
              <p:oleObj spid="_x0000_s2051" name="Equation" r:id="rId13" imgW="253800" imgH="228600" progId="Equation.DSMT4">
                <p:embed/>
              </p:oleObj>
            </a:graphicData>
          </a:graphic>
        </p:graphicFrame>
      </p:grpSp>
      <p:sp>
        <p:nvSpPr>
          <p:cNvPr id="38" name="Slide Number Placeholder 3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 algn="r">
              <a:defRPr/>
            </a:pPr>
            <a:fld id="{F43703B9-40BB-4D21-8445-5C8E7612CFE7}" type="slidenum">
              <a:rPr lang="en-US" smtClean="0"/>
              <a:pPr algn="r">
                <a:defRPr/>
              </a:pPr>
              <a:t>5</a:t>
            </a:fld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628900" y="6181725"/>
            <a:ext cx="3566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think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/>
              <a:t>) as </a:t>
            </a:r>
            <a:r>
              <a:rPr lang="en-US" i="1" dirty="0" smtClean="0"/>
              <a:t>variables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44513" y="112713"/>
            <a:ext cx="82819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ASM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Analysis (cont.)</a:t>
            </a:r>
          </a:p>
        </p:txBody>
      </p:sp>
      <p:sp>
        <p:nvSpPr>
          <p:cNvPr id="308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5" name="Text Box 8"/>
          <p:cNvSpPr txBox="1">
            <a:spLocks noChangeArrowheads="1"/>
          </p:cNvSpPr>
          <p:nvPr/>
        </p:nvSpPr>
        <p:spPr bwMode="auto">
          <a:xfrm>
            <a:off x="809625" y="1154113"/>
            <a:ext cx="1174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Note that</a:t>
            </a:r>
          </a:p>
        </p:txBody>
      </p:sp>
      <p:graphicFrame>
        <p:nvGraphicFramePr>
          <p:cNvPr id="3074" name="Object 38"/>
          <p:cNvGraphicFramePr>
            <a:graphicFrameLocks noChangeAspect="1"/>
          </p:cNvGraphicFramePr>
          <p:nvPr/>
        </p:nvGraphicFramePr>
        <p:xfrm>
          <a:off x="1376363" y="4562929"/>
          <a:ext cx="3176587" cy="1083809"/>
        </p:xfrm>
        <a:graphic>
          <a:graphicData uri="http://schemas.openxmlformats.org/presentationml/2006/ole">
            <p:oleObj spid="_x0000_s3074" name="Equation" r:id="rId4" imgW="1930320" imgH="660240" progId="Equation.DSMT4">
              <p:embed/>
            </p:oleObj>
          </a:graphicData>
        </a:graphic>
      </p:graphicFrame>
      <p:graphicFrame>
        <p:nvGraphicFramePr>
          <p:cNvPr id="3075" name="Object 39"/>
          <p:cNvGraphicFramePr>
            <a:graphicFrameLocks noChangeAspect="1"/>
          </p:cNvGraphicFramePr>
          <p:nvPr/>
        </p:nvGraphicFramePr>
        <p:xfrm>
          <a:off x="1527175" y="1737227"/>
          <a:ext cx="5530850" cy="932948"/>
        </p:xfrm>
        <a:graphic>
          <a:graphicData uri="http://schemas.openxmlformats.org/presentationml/2006/ole">
            <p:oleObj spid="_x0000_s3075" name="Equation" r:id="rId5" imgW="3225600" imgH="545760" progId="Equation.DSMT4">
              <p:embed/>
            </p:oleObj>
          </a:graphicData>
        </a:graphic>
      </p:graphicFrame>
      <p:graphicFrame>
        <p:nvGraphicFramePr>
          <p:cNvPr id="3076" name="Object 40"/>
          <p:cNvGraphicFramePr>
            <a:graphicFrameLocks noChangeAspect="1"/>
          </p:cNvGraphicFramePr>
          <p:nvPr/>
        </p:nvGraphicFramePr>
        <p:xfrm>
          <a:off x="4024313" y="2876550"/>
          <a:ext cx="769937" cy="346075"/>
        </p:xfrm>
        <a:graphic>
          <a:graphicData uri="http://schemas.openxmlformats.org/presentationml/2006/ole">
            <p:oleObj spid="_x0000_s3076" name="Equation" r:id="rId6" imgW="393480" imgH="177480" progId="Equation.DSMT4">
              <p:embed/>
            </p:oleObj>
          </a:graphicData>
        </a:graphic>
      </p:graphicFrame>
      <p:sp>
        <p:nvSpPr>
          <p:cNvPr id="3086" name="Text Box 41"/>
          <p:cNvSpPr txBox="1">
            <a:spLocks noChangeArrowheads="1"/>
          </p:cNvSpPr>
          <p:nvPr/>
        </p:nvSpPr>
        <p:spPr bwMode="auto">
          <a:xfrm>
            <a:off x="885825" y="4024313"/>
            <a:ext cx="2597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Hence we can say that</a:t>
            </a:r>
          </a:p>
        </p:txBody>
      </p:sp>
      <p:grpSp>
        <p:nvGrpSpPr>
          <p:cNvPr id="3087" name="Group 68"/>
          <p:cNvGrpSpPr>
            <a:grpSpLocks/>
          </p:cNvGrpSpPr>
          <p:nvPr/>
        </p:nvGrpSpPr>
        <p:grpSpPr bwMode="auto">
          <a:xfrm>
            <a:off x="6483350" y="3195638"/>
            <a:ext cx="2246313" cy="2992437"/>
            <a:chOff x="6484045" y="3195703"/>
            <a:chExt cx="2246073" cy="2991883"/>
          </a:xfrm>
        </p:grpSpPr>
        <p:sp>
          <p:nvSpPr>
            <p:cNvPr id="17" name="Oval 16"/>
            <p:cNvSpPr/>
            <p:nvPr/>
          </p:nvSpPr>
          <p:spPr>
            <a:xfrm>
              <a:off x="6852306" y="4362299"/>
              <a:ext cx="1069861" cy="1068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5400000">
              <a:off x="6508718" y="4928138"/>
              <a:ext cx="175703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484045" y="4905123"/>
              <a:ext cx="195876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endCxn id="17" idx="7"/>
            </p:cNvCxnSpPr>
            <p:nvPr/>
          </p:nvCxnSpPr>
          <p:spPr>
            <a:xfrm rot="5400000" flipH="1" flipV="1">
              <a:off x="7381696" y="4521798"/>
              <a:ext cx="387278" cy="379372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077" name="Object 13"/>
            <p:cNvGraphicFramePr>
              <a:graphicFrameLocks noChangeAspect="1"/>
            </p:cNvGraphicFramePr>
            <p:nvPr/>
          </p:nvGraphicFramePr>
          <p:xfrm>
            <a:off x="7864842" y="4052802"/>
            <a:ext cx="865276" cy="407678"/>
          </p:xfrm>
          <a:graphic>
            <a:graphicData uri="http://schemas.openxmlformats.org/presentationml/2006/ole">
              <p:oleObj spid="_x0000_s3077" name="Equation" r:id="rId7" imgW="457200" imgH="215640" progId="Equation.DSMT4">
                <p:embed/>
              </p:oleObj>
            </a:graphicData>
          </a:graphic>
        </p:graphicFrame>
        <p:sp>
          <p:nvSpPr>
            <p:cNvPr id="3092" name="TextBox 20"/>
            <p:cNvSpPr txBox="1">
              <a:spLocks noChangeArrowheads="1"/>
            </p:cNvSpPr>
            <p:nvPr/>
          </p:nvSpPr>
          <p:spPr bwMode="auto">
            <a:xfrm>
              <a:off x="6493569" y="3195703"/>
              <a:ext cx="188384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Picture for </a:t>
              </a:r>
              <a:r>
                <a:rPr lang="en-US" i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= 1</a:t>
              </a:r>
            </a:p>
          </p:txBody>
        </p:sp>
        <p:cxnSp>
          <p:nvCxnSpPr>
            <p:cNvPr id="23" name="Straight Arrow Connector 22"/>
            <p:cNvCxnSpPr>
              <a:endCxn id="17" idx="3"/>
            </p:cNvCxnSpPr>
            <p:nvPr/>
          </p:nvCxnSpPr>
          <p:spPr>
            <a:xfrm rot="10800000" flipV="1">
              <a:off x="7009452" y="4901949"/>
              <a:ext cx="373022" cy="371406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endCxn id="17" idx="1"/>
            </p:cNvCxnSpPr>
            <p:nvPr/>
          </p:nvCxnSpPr>
          <p:spPr>
            <a:xfrm rot="16200000" flipV="1">
              <a:off x="7003911" y="4523386"/>
              <a:ext cx="382517" cy="37143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078" name="Object 14"/>
            <p:cNvGraphicFramePr>
              <a:graphicFrameLocks noChangeAspect="1"/>
            </p:cNvGraphicFramePr>
            <p:nvPr/>
          </p:nvGraphicFramePr>
          <p:xfrm>
            <a:off x="6715795" y="3606914"/>
            <a:ext cx="1282563" cy="330139"/>
          </p:xfrm>
          <a:graphic>
            <a:graphicData uri="http://schemas.openxmlformats.org/presentationml/2006/ole">
              <p:oleObj spid="_x0000_s3078" name="Equation" r:id="rId8" imgW="888840" imgH="228600" progId="Equation.DSMT4">
                <p:embed/>
              </p:oleObj>
            </a:graphicData>
          </a:graphic>
        </p:graphicFrame>
        <p:cxnSp>
          <p:nvCxnSpPr>
            <p:cNvPr id="31" name="Straight Arrow Connector 30"/>
            <p:cNvCxnSpPr/>
            <p:nvPr/>
          </p:nvCxnSpPr>
          <p:spPr>
            <a:xfrm rot="16200000" flipH="1">
              <a:off x="7391219" y="4923363"/>
              <a:ext cx="379343" cy="368261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96" name="TextBox 53"/>
            <p:cNvSpPr txBox="1">
              <a:spLocks noChangeArrowheads="1"/>
            </p:cNvSpPr>
            <p:nvPr/>
          </p:nvSpPr>
          <p:spPr bwMode="auto">
            <a:xfrm>
              <a:off x="6666615" y="5879809"/>
              <a:ext cx="137890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Complex plane</a:t>
              </a:r>
            </a:p>
          </p:txBody>
        </p:sp>
        <p:cxnSp>
          <p:nvCxnSpPr>
            <p:cNvPr id="58" name="Straight Arrow Connector 57"/>
            <p:cNvCxnSpPr>
              <a:endCxn id="17" idx="0"/>
            </p:cNvCxnSpPr>
            <p:nvPr/>
          </p:nvCxnSpPr>
          <p:spPr>
            <a:xfrm rot="16200000" flipV="1">
              <a:off x="7122174" y="4627362"/>
              <a:ext cx="533301" cy="317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rot="5400000">
              <a:off x="7122174" y="5167012"/>
              <a:ext cx="533301" cy="317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 flipV="1">
              <a:off x="7403110" y="4901949"/>
              <a:ext cx="520644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 rot="10800000">
              <a:off x="6852306" y="4901949"/>
              <a:ext cx="560328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Slide Number Placeholder 2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fld id="{F43703B9-40BB-4D21-8445-5C8E7612CFE7}" type="slidenum">
              <a:rPr lang="en-US" smtClean="0"/>
              <a:pPr algn="r"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5" name="Text Box 8"/>
          <p:cNvSpPr txBox="1">
            <a:spLocks noChangeArrowheads="1"/>
          </p:cNvSpPr>
          <p:nvPr/>
        </p:nvSpPr>
        <p:spPr bwMode="auto">
          <a:xfrm>
            <a:off x="476250" y="1201738"/>
            <a:ext cx="1174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Denote</a:t>
            </a:r>
          </a:p>
        </p:txBody>
      </p:sp>
      <p:graphicFrame>
        <p:nvGraphicFramePr>
          <p:cNvPr id="4098" name="Object 9"/>
          <p:cNvGraphicFramePr>
            <a:graphicFrameLocks noChangeAspect="1"/>
          </p:cNvGraphicFramePr>
          <p:nvPr/>
        </p:nvGraphicFramePr>
        <p:xfrm>
          <a:off x="682625" y="3959225"/>
          <a:ext cx="7620000" cy="1089025"/>
        </p:xfrm>
        <a:graphic>
          <a:graphicData uri="http://schemas.openxmlformats.org/presentationml/2006/ole">
            <p:oleObj spid="_x0000_s4098" name="Equation" r:id="rId4" imgW="3898800" imgH="558720" progId="Equation.DSMT4">
              <p:embed/>
            </p:oleObj>
          </a:graphicData>
        </a:graphic>
      </p:graphicFrame>
      <p:graphicFrame>
        <p:nvGraphicFramePr>
          <p:cNvPr id="4099" name="Object 13"/>
          <p:cNvGraphicFramePr>
            <a:graphicFrameLocks noChangeAspect="1"/>
          </p:cNvGraphicFramePr>
          <p:nvPr/>
        </p:nvGraphicFramePr>
        <p:xfrm>
          <a:off x="887413" y="1862138"/>
          <a:ext cx="7034212" cy="855662"/>
        </p:xfrm>
        <a:graphic>
          <a:graphicData uri="http://schemas.openxmlformats.org/presentationml/2006/ole">
            <p:oleObj spid="_x0000_s4099" name="Equation" r:id="rId5" imgW="3962160" imgH="482400" progId="Equation.DSMT4">
              <p:embed/>
            </p:oleObj>
          </a:graphicData>
        </a:graphic>
      </p:graphicFrame>
      <p:sp>
        <p:nvSpPr>
          <p:cNvPr id="4106" name="Text Box 14"/>
          <p:cNvSpPr txBox="1">
            <a:spLocks noChangeArrowheads="1"/>
          </p:cNvSpPr>
          <p:nvPr/>
        </p:nvSpPr>
        <p:spPr bwMode="auto">
          <a:xfrm>
            <a:off x="850900" y="3160713"/>
            <a:ext cx="1174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Then</a:t>
            </a:r>
          </a:p>
        </p:txBody>
      </p:sp>
      <p:sp>
        <p:nvSpPr>
          <p:cNvPr id="194575" name="Rectangle 15"/>
          <p:cNvSpPr>
            <a:spLocks noChangeArrowheads="1"/>
          </p:cNvSpPr>
          <p:nvPr/>
        </p:nvSpPr>
        <p:spPr bwMode="auto">
          <a:xfrm>
            <a:off x="544513" y="188913"/>
            <a:ext cx="82819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ASM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Analysis (cont.)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fld id="{F43703B9-40BB-4D21-8445-5C8E7612CFE7}" type="slidenum">
              <a:rPr lang="en-US" smtClean="0"/>
              <a:pPr algn="r"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647" name="Rectangle 39"/>
          <p:cNvSpPr>
            <a:spLocks noChangeArrowheads="1"/>
          </p:cNvSpPr>
          <p:nvPr/>
        </p:nvSpPr>
        <p:spPr bwMode="auto">
          <a:xfrm>
            <a:off x="563563" y="188913"/>
            <a:ext cx="82819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ASM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Analysis (cont.)</a:t>
            </a:r>
          </a:p>
        </p:txBody>
      </p:sp>
      <p:grpSp>
        <p:nvGrpSpPr>
          <p:cNvPr id="5131" name="Group 94"/>
          <p:cNvGrpSpPr>
            <a:grpSpLocks/>
          </p:cNvGrpSpPr>
          <p:nvPr/>
        </p:nvGrpSpPr>
        <p:grpSpPr bwMode="auto">
          <a:xfrm>
            <a:off x="2003425" y="2578101"/>
            <a:ext cx="5461000" cy="3806825"/>
            <a:chOff x="1388" y="1250"/>
            <a:chExt cx="3440" cy="2398"/>
          </a:xfrm>
        </p:grpSpPr>
        <p:grpSp>
          <p:nvGrpSpPr>
            <p:cNvPr id="5132" name="Group 89"/>
            <p:cNvGrpSpPr>
              <a:grpSpLocks/>
            </p:cNvGrpSpPr>
            <p:nvPr/>
          </p:nvGrpSpPr>
          <p:grpSpPr bwMode="auto">
            <a:xfrm>
              <a:off x="1388" y="2072"/>
              <a:ext cx="2624" cy="1576"/>
              <a:chOff x="1420" y="1440"/>
              <a:chExt cx="2624" cy="1576"/>
            </a:xfrm>
          </p:grpSpPr>
          <p:grpSp>
            <p:nvGrpSpPr>
              <p:cNvPr id="5135" name="Group 56"/>
              <p:cNvGrpSpPr>
                <a:grpSpLocks/>
              </p:cNvGrpSpPr>
              <p:nvPr/>
            </p:nvGrpSpPr>
            <p:grpSpPr bwMode="auto">
              <a:xfrm>
                <a:off x="1420" y="1440"/>
                <a:ext cx="2624" cy="360"/>
                <a:chOff x="1408" y="1880"/>
                <a:chExt cx="2624" cy="360"/>
              </a:xfrm>
            </p:grpSpPr>
            <p:grpSp>
              <p:nvGrpSpPr>
                <p:cNvPr id="5168" name="Group 43"/>
                <p:cNvGrpSpPr>
                  <a:grpSpLocks/>
                </p:cNvGrpSpPr>
                <p:nvPr/>
              </p:nvGrpSpPr>
              <p:grpSpPr bwMode="auto">
                <a:xfrm>
                  <a:off x="1408" y="1880"/>
                  <a:ext cx="272" cy="360"/>
                  <a:chOff x="1408" y="1888"/>
                  <a:chExt cx="272" cy="360"/>
                </a:xfrm>
              </p:grpSpPr>
              <p:sp>
                <p:nvSpPr>
                  <p:cNvPr id="5181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1408" y="1888"/>
                    <a:ext cx="272" cy="360"/>
                  </a:xfrm>
                  <a:prstGeom prst="rect">
                    <a:avLst/>
                  </a:prstGeom>
                  <a:solidFill>
                    <a:srgbClr val="FF99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82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1472" y="2080"/>
                    <a:ext cx="16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69" name="Group 44"/>
                <p:cNvGrpSpPr>
                  <a:grpSpLocks/>
                </p:cNvGrpSpPr>
                <p:nvPr/>
              </p:nvGrpSpPr>
              <p:grpSpPr bwMode="auto">
                <a:xfrm>
                  <a:off x="1996" y="1880"/>
                  <a:ext cx="272" cy="360"/>
                  <a:chOff x="1408" y="1888"/>
                  <a:chExt cx="272" cy="360"/>
                </a:xfrm>
              </p:grpSpPr>
              <p:sp>
                <p:nvSpPr>
                  <p:cNvPr id="5179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1408" y="1888"/>
                    <a:ext cx="272" cy="360"/>
                  </a:xfrm>
                  <a:prstGeom prst="rect">
                    <a:avLst/>
                  </a:prstGeom>
                  <a:solidFill>
                    <a:srgbClr val="FF99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80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1472" y="2080"/>
                    <a:ext cx="16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70" name="Group 47"/>
                <p:cNvGrpSpPr>
                  <a:grpSpLocks/>
                </p:cNvGrpSpPr>
                <p:nvPr/>
              </p:nvGrpSpPr>
              <p:grpSpPr bwMode="auto">
                <a:xfrm>
                  <a:off x="2584" y="1880"/>
                  <a:ext cx="272" cy="360"/>
                  <a:chOff x="1408" y="1888"/>
                  <a:chExt cx="272" cy="360"/>
                </a:xfrm>
              </p:grpSpPr>
              <p:sp>
                <p:nvSpPr>
                  <p:cNvPr id="5177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1408" y="1888"/>
                    <a:ext cx="272" cy="360"/>
                  </a:xfrm>
                  <a:prstGeom prst="rect">
                    <a:avLst/>
                  </a:prstGeom>
                  <a:solidFill>
                    <a:srgbClr val="FF99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78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1472" y="2080"/>
                    <a:ext cx="16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71" name="Group 50"/>
                <p:cNvGrpSpPr>
                  <a:grpSpLocks/>
                </p:cNvGrpSpPr>
                <p:nvPr/>
              </p:nvGrpSpPr>
              <p:grpSpPr bwMode="auto">
                <a:xfrm>
                  <a:off x="3172" y="1880"/>
                  <a:ext cx="272" cy="360"/>
                  <a:chOff x="1408" y="1888"/>
                  <a:chExt cx="272" cy="360"/>
                </a:xfrm>
              </p:grpSpPr>
              <p:sp>
                <p:nvSpPr>
                  <p:cNvPr id="5175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1408" y="1888"/>
                    <a:ext cx="272" cy="360"/>
                  </a:xfrm>
                  <a:prstGeom prst="rect">
                    <a:avLst/>
                  </a:prstGeom>
                  <a:solidFill>
                    <a:srgbClr val="FF99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76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1472" y="2080"/>
                    <a:ext cx="16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72" name="Group 53"/>
                <p:cNvGrpSpPr>
                  <a:grpSpLocks/>
                </p:cNvGrpSpPr>
                <p:nvPr/>
              </p:nvGrpSpPr>
              <p:grpSpPr bwMode="auto">
                <a:xfrm>
                  <a:off x="3760" y="1880"/>
                  <a:ext cx="272" cy="360"/>
                  <a:chOff x="1408" y="1888"/>
                  <a:chExt cx="272" cy="360"/>
                </a:xfrm>
              </p:grpSpPr>
              <p:sp>
                <p:nvSpPr>
                  <p:cNvPr id="5173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1408" y="1888"/>
                    <a:ext cx="272" cy="360"/>
                  </a:xfrm>
                  <a:prstGeom prst="rect">
                    <a:avLst/>
                  </a:prstGeom>
                  <a:solidFill>
                    <a:srgbClr val="FF99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74" name="Line 55"/>
                  <p:cNvSpPr>
                    <a:spLocks noChangeShapeType="1"/>
                  </p:cNvSpPr>
                  <p:nvPr/>
                </p:nvSpPr>
                <p:spPr bwMode="auto">
                  <a:xfrm>
                    <a:off x="1472" y="2080"/>
                    <a:ext cx="16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136" name="Group 57"/>
              <p:cNvGrpSpPr>
                <a:grpSpLocks/>
              </p:cNvGrpSpPr>
              <p:nvPr/>
            </p:nvGrpSpPr>
            <p:grpSpPr bwMode="auto">
              <a:xfrm>
                <a:off x="1420" y="2048"/>
                <a:ext cx="2624" cy="360"/>
                <a:chOff x="1408" y="1880"/>
                <a:chExt cx="2624" cy="360"/>
              </a:xfrm>
            </p:grpSpPr>
            <p:grpSp>
              <p:nvGrpSpPr>
                <p:cNvPr id="5153" name="Group 58"/>
                <p:cNvGrpSpPr>
                  <a:grpSpLocks/>
                </p:cNvGrpSpPr>
                <p:nvPr/>
              </p:nvGrpSpPr>
              <p:grpSpPr bwMode="auto">
                <a:xfrm>
                  <a:off x="1408" y="1880"/>
                  <a:ext cx="272" cy="360"/>
                  <a:chOff x="1408" y="1888"/>
                  <a:chExt cx="272" cy="360"/>
                </a:xfrm>
              </p:grpSpPr>
              <p:sp>
                <p:nvSpPr>
                  <p:cNvPr id="5166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1408" y="1888"/>
                    <a:ext cx="272" cy="360"/>
                  </a:xfrm>
                  <a:prstGeom prst="rect">
                    <a:avLst/>
                  </a:prstGeom>
                  <a:solidFill>
                    <a:srgbClr val="FF99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67" name="Line 60"/>
                  <p:cNvSpPr>
                    <a:spLocks noChangeShapeType="1"/>
                  </p:cNvSpPr>
                  <p:nvPr/>
                </p:nvSpPr>
                <p:spPr bwMode="auto">
                  <a:xfrm>
                    <a:off x="1472" y="2080"/>
                    <a:ext cx="16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54" name="Group 61"/>
                <p:cNvGrpSpPr>
                  <a:grpSpLocks/>
                </p:cNvGrpSpPr>
                <p:nvPr/>
              </p:nvGrpSpPr>
              <p:grpSpPr bwMode="auto">
                <a:xfrm>
                  <a:off x="1996" y="1880"/>
                  <a:ext cx="272" cy="360"/>
                  <a:chOff x="1408" y="1888"/>
                  <a:chExt cx="272" cy="360"/>
                </a:xfrm>
              </p:grpSpPr>
              <p:sp>
                <p:nvSpPr>
                  <p:cNvPr id="5164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1408" y="1888"/>
                    <a:ext cx="272" cy="360"/>
                  </a:xfrm>
                  <a:prstGeom prst="rect">
                    <a:avLst/>
                  </a:prstGeom>
                  <a:solidFill>
                    <a:srgbClr val="FF99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65" name="Line 63"/>
                  <p:cNvSpPr>
                    <a:spLocks noChangeShapeType="1"/>
                  </p:cNvSpPr>
                  <p:nvPr/>
                </p:nvSpPr>
                <p:spPr bwMode="auto">
                  <a:xfrm>
                    <a:off x="1472" y="2080"/>
                    <a:ext cx="16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55" name="Group 64"/>
                <p:cNvGrpSpPr>
                  <a:grpSpLocks/>
                </p:cNvGrpSpPr>
                <p:nvPr/>
              </p:nvGrpSpPr>
              <p:grpSpPr bwMode="auto">
                <a:xfrm>
                  <a:off x="2584" y="1880"/>
                  <a:ext cx="272" cy="360"/>
                  <a:chOff x="1408" y="1888"/>
                  <a:chExt cx="272" cy="360"/>
                </a:xfrm>
              </p:grpSpPr>
              <p:sp>
                <p:nvSpPr>
                  <p:cNvPr id="5162" name="Rectangle 65"/>
                  <p:cNvSpPr>
                    <a:spLocks noChangeArrowheads="1"/>
                  </p:cNvSpPr>
                  <p:nvPr/>
                </p:nvSpPr>
                <p:spPr bwMode="auto">
                  <a:xfrm>
                    <a:off x="1408" y="1888"/>
                    <a:ext cx="272" cy="360"/>
                  </a:xfrm>
                  <a:prstGeom prst="rect">
                    <a:avLst/>
                  </a:prstGeom>
                  <a:solidFill>
                    <a:srgbClr val="FF99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63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1472" y="2080"/>
                    <a:ext cx="16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56" name="Group 67"/>
                <p:cNvGrpSpPr>
                  <a:grpSpLocks/>
                </p:cNvGrpSpPr>
                <p:nvPr/>
              </p:nvGrpSpPr>
              <p:grpSpPr bwMode="auto">
                <a:xfrm>
                  <a:off x="3172" y="1880"/>
                  <a:ext cx="272" cy="360"/>
                  <a:chOff x="1408" y="1888"/>
                  <a:chExt cx="272" cy="360"/>
                </a:xfrm>
              </p:grpSpPr>
              <p:sp>
                <p:nvSpPr>
                  <p:cNvPr id="5160" name="Rectangle 68"/>
                  <p:cNvSpPr>
                    <a:spLocks noChangeArrowheads="1"/>
                  </p:cNvSpPr>
                  <p:nvPr/>
                </p:nvSpPr>
                <p:spPr bwMode="auto">
                  <a:xfrm>
                    <a:off x="1408" y="1888"/>
                    <a:ext cx="272" cy="360"/>
                  </a:xfrm>
                  <a:prstGeom prst="rect">
                    <a:avLst/>
                  </a:prstGeom>
                  <a:solidFill>
                    <a:srgbClr val="FF99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61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1472" y="2080"/>
                    <a:ext cx="16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57" name="Group 70"/>
                <p:cNvGrpSpPr>
                  <a:grpSpLocks/>
                </p:cNvGrpSpPr>
                <p:nvPr/>
              </p:nvGrpSpPr>
              <p:grpSpPr bwMode="auto">
                <a:xfrm>
                  <a:off x="3760" y="1880"/>
                  <a:ext cx="272" cy="360"/>
                  <a:chOff x="1408" y="1888"/>
                  <a:chExt cx="272" cy="360"/>
                </a:xfrm>
              </p:grpSpPr>
              <p:sp>
                <p:nvSpPr>
                  <p:cNvPr id="5158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1408" y="1888"/>
                    <a:ext cx="272" cy="360"/>
                  </a:xfrm>
                  <a:prstGeom prst="rect">
                    <a:avLst/>
                  </a:prstGeom>
                  <a:solidFill>
                    <a:srgbClr val="FF99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59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1472" y="2080"/>
                    <a:ext cx="16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137" name="Group 73"/>
              <p:cNvGrpSpPr>
                <a:grpSpLocks/>
              </p:cNvGrpSpPr>
              <p:nvPr/>
            </p:nvGrpSpPr>
            <p:grpSpPr bwMode="auto">
              <a:xfrm>
                <a:off x="1420" y="2656"/>
                <a:ext cx="2624" cy="360"/>
                <a:chOff x="1408" y="1880"/>
                <a:chExt cx="2624" cy="360"/>
              </a:xfrm>
            </p:grpSpPr>
            <p:grpSp>
              <p:nvGrpSpPr>
                <p:cNvPr id="5138" name="Group 74"/>
                <p:cNvGrpSpPr>
                  <a:grpSpLocks/>
                </p:cNvGrpSpPr>
                <p:nvPr/>
              </p:nvGrpSpPr>
              <p:grpSpPr bwMode="auto">
                <a:xfrm>
                  <a:off x="1408" y="1880"/>
                  <a:ext cx="272" cy="360"/>
                  <a:chOff x="1408" y="1888"/>
                  <a:chExt cx="272" cy="360"/>
                </a:xfrm>
              </p:grpSpPr>
              <p:sp>
                <p:nvSpPr>
                  <p:cNvPr id="5151" name="Rectangle 75"/>
                  <p:cNvSpPr>
                    <a:spLocks noChangeArrowheads="1"/>
                  </p:cNvSpPr>
                  <p:nvPr/>
                </p:nvSpPr>
                <p:spPr bwMode="auto">
                  <a:xfrm>
                    <a:off x="1408" y="1888"/>
                    <a:ext cx="272" cy="360"/>
                  </a:xfrm>
                  <a:prstGeom prst="rect">
                    <a:avLst/>
                  </a:prstGeom>
                  <a:solidFill>
                    <a:srgbClr val="FF99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52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1472" y="2080"/>
                    <a:ext cx="16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39" name="Group 77"/>
                <p:cNvGrpSpPr>
                  <a:grpSpLocks/>
                </p:cNvGrpSpPr>
                <p:nvPr/>
              </p:nvGrpSpPr>
              <p:grpSpPr bwMode="auto">
                <a:xfrm>
                  <a:off x="1996" y="1880"/>
                  <a:ext cx="272" cy="360"/>
                  <a:chOff x="1408" y="1888"/>
                  <a:chExt cx="272" cy="360"/>
                </a:xfrm>
              </p:grpSpPr>
              <p:sp>
                <p:nvSpPr>
                  <p:cNvPr id="5149" name="Rectangle 78"/>
                  <p:cNvSpPr>
                    <a:spLocks noChangeArrowheads="1"/>
                  </p:cNvSpPr>
                  <p:nvPr/>
                </p:nvSpPr>
                <p:spPr bwMode="auto">
                  <a:xfrm>
                    <a:off x="1408" y="1888"/>
                    <a:ext cx="272" cy="360"/>
                  </a:xfrm>
                  <a:prstGeom prst="rect">
                    <a:avLst/>
                  </a:prstGeom>
                  <a:solidFill>
                    <a:srgbClr val="FF99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50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1472" y="2080"/>
                    <a:ext cx="16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40" name="Group 80"/>
                <p:cNvGrpSpPr>
                  <a:grpSpLocks/>
                </p:cNvGrpSpPr>
                <p:nvPr/>
              </p:nvGrpSpPr>
              <p:grpSpPr bwMode="auto">
                <a:xfrm>
                  <a:off x="2584" y="1880"/>
                  <a:ext cx="272" cy="360"/>
                  <a:chOff x="1408" y="1888"/>
                  <a:chExt cx="272" cy="360"/>
                </a:xfrm>
              </p:grpSpPr>
              <p:sp>
                <p:nvSpPr>
                  <p:cNvPr id="5147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1408" y="1888"/>
                    <a:ext cx="272" cy="360"/>
                  </a:xfrm>
                  <a:prstGeom prst="rect">
                    <a:avLst/>
                  </a:prstGeom>
                  <a:solidFill>
                    <a:srgbClr val="FF99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48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1472" y="2080"/>
                    <a:ext cx="16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41" name="Group 83"/>
                <p:cNvGrpSpPr>
                  <a:grpSpLocks/>
                </p:cNvGrpSpPr>
                <p:nvPr/>
              </p:nvGrpSpPr>
              <p:grpSpPr bwMode="auto">
                <a:xfrm>
                  <a:off x="3172" y="1880"/>
                  <a:ext cx="272" cy="360"/>
                  <a:chOff x="1408" y="1888"/>
                  <a:chExt cx="272" cy="360"/>
                </a:xfrm>
              </p:grpSpPr>
              <p:sp>
                <p:nvSpPr>
                  <p:cNvPr id="5145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1408" y="1888"/>
                    <a:ext cx="272" cy="360"/>
                  </a:xfrm>
                  <a:prstGeom prst="rect">
                    <a:avLst/>
                  </a:prstGeom>
                  <a:solidFill>
                    <a:srgbClr val="FF99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46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1472" y="2080"/>
                    <a:ext cx="16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42" name="Group 86"/>
                <p:cNvGrpSpPr>
                  <a:grpSpLocks/>
                </p:cNvGrpSpPr>
                <p:nvPr/>
              </p:nvGrpSpPr>
              <p:grpSpPr bwMode="auto">
                <a:xfrm>
                  <a:off x="3760" y="1880"/>
                  <a:ext cx="272" cy="360"/>
                  <a:chOff x="1408" y="1888"/>
                  <a:chExt cx="272" cy="360"/>
                </a:xfrm>
              </p:grpSpPr>
              <p:sp>
                <p:nvSpPr>
                  <p:cNvPr id="5143" name="Rectangle 87"/>
                  <p:cNvSpPr>
                    <a:spLocks noChangeArrowheads="1"/>
                  </p:cNvSpPr>
                  <p:nvPr/>
                </p:nvSpPr>
                <p:spPr bwMode="auto">
                  <a:xfrm>
                    <a:off x="1408" y="1888"/>
                    <a:ext cx="272" cy="360"/>
                  </a:xfrm>
                  <a:prstGeom prst="rect">
                    <a:avLst/>
                  </a:prstGeom>
                  <a:solidFill>
                    <a:srgbClr val="FF99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44" name="Line 88"/>
                  <p:cNvSpPr>
                    <a:spLocks noChangeShapeType="1"/>
                  </p:cNvSpPr>
                  <p:nvPr/>
                </p:nvSpPr>
                <p:spPr bwMode="auto">
                  <a:xfrm>
                    <a:off x="1472" y="2080"/>
                    <a:ext cx="16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5133" name="Line 90"/>
            <p:cNvSpPr>
              <a:spLocks noChangeShapeType="1"/>
            </p:cNvSpPr>
            <p:nvPr/>
          </p:nvSpPr>
          <p:spPr bwMode="auto">
            <a:xfrm flipV="1">
              <a:off x="4240" y="2856"/>
              <a:ext cx="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123" name="Object 91"/>
            <p:cNvGraphicFramePr>
              <a:graphicFrameLocks noChangeAspect="1"/>
            </p:cNvGraphicFramePr>
            <p:nvPr/>
          </p:nvGraphicFramePr>
          <p:xfrm>
            <a:off x="4671" y="2780"/>
            <a:ext cx="157" cy="172"/>
          </p:xfrm>
          <a:graphic>
            <a:graphicData uri="http://schemas.openxmlformats.org/presentationml/2006/ole">
              <p:oleObj spid="_x0000_s5123" name="Equation" r:id="rId4" imgW="126720" imgH="139680" progId="Equation.DSMT4">
                <p:embed/>
              </p:oleObj>
            </a:graphicData>
          </a:graphic>
        </p:graphicFrame>
        <p:sp>
          <p:nvSpPr>
            <p:cNvPr id="5134" name="Line 92"/>
            <p:cNvSpPr>
              <a:spLocks noChangeShapeType="1"/>
            </p:cNvSpPr>
            <p:nvPr/>
          </p:nvSpPr>
          <p:spPr bwMode="auto">
            <a:xfrm flipV="1">
              <a:off x="2704" y="1544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124" name="Object 93"/>
            <p:cNvGraphicFramePr>
              <a:graphicFrameLocks noChangeAspect="1"/>
            </p:cNvGraphicFramePr>
            <p:nvPr/>
          </p:nvGraphicFramePr>
          <p:xfrm>
            <a:off x="2627" y="1250"/>
            <a:ext cx="173" cy="204"/>
          </p:xfrm>
          <a:graphic>
            <a:graphicData uri="http://schemas.openxmlformats.org/presentationml/2006/ole">
              <p:oleObj spid="_x0000_s5124" name="Equation" r:id="rId5" imgW="139680" imgH="164880" progId="Equation.DSMT4">
                <p:embed/>
              </p:oleObj>
            </a:graphicData>
          </a:graphic>
        </p:graphicFrame>
      </p:grpSp>
      <p:sp>
        <p:nvSpPr>
          <p:cNvPr id="63" name="Slide Number Placeholder 6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fld id="{F43703B9-40BB-4D21-8445-5C8E7612CFE7}" type="slidenum">
              <a:rPr lang="en-US" smtClean="0"/>
              <a:pPr algn="r">
                <a:defRPr/>
              </a:pPr>
              <a:t>8</a:t>
            </a:fld>
            <a:endParaRPr lang="en-US" dirty="0"/>
          </a:p>
        </p:txBody>
      </p:sp>
      <p:graphicFrame>
        <p:nvGraphicFramePr>
          <p:cNvPr id="2" name="Object 13"/>
          <p:cNvGraphicFramePr>
            <a:graphicFrameLocks noChangeAspect="1"/>
          </p:cNvGraphicFramePr>
          <p:nvPr/>
        </p:nvGraphicFramePr>
        <p:xfrm>
          <a:off x="1106488" y="1566863"/>
          <a:ext cx="7034212" cy="855662"/>
        </p:xfrm>
        <a:graphic>
          <a:graphicData uri="http://schemas.openxmlformats.org/presentationml/2006/ole">
            <p:oleObj spid="_x0000_s5125" name="Equation" r:id="rId6" imgW="3962160" imgH="482400" progId="Equation.DSMT4">
              <p:embed/>
            </p:oleObj>
          </a:graphicData>
        </a:graphic>
      </p:graphicFrame>
      <p:sp>
        <p:nvSpPr>
          <p:cNvPr id="64" name="Text Box 8"/>
          <p:cNvSpPr txBox="1">
            <a:spLocks noChangeArrowheads="1"/>
          </p:cNvSpPr>
          <p:nvPr/>
        </p:nvSpPr>
        <p:spPr bwMode="auto">
          <a:xfrm>
            <a:off x="514350" y="1058863"/>
            <a:ext cx="1174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Denote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8663" name="Rectangle 7"/>
          <p:cNvSpPr>
            <a:spLocks noChangeArrowheads="1"/>
          </p:cNvSpPr>
          <p:nvPr/>
        </p:nvSpPr>
        <p:spPr bwMode="auto">
          <a:xfrm>
            <a:off x="534988" y="179388"/>
            <a:ext cx="82819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ASM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Analysis (cont.)</a:t>
            </a:r>
          </a:p>
        </p:txBody>
      </p:sp>
      <p:grpSp>
        <p:nvGrpSpPr>
          <p:cNvPr id="6156" name="Group 63"/>
          <p:cNvGrpSpPr>
            <a:grpSpLocks/>
          </p:cNvGrpSpPr>
          <p:nvPr/>
        </p:nvGrpSpPr>
        <p:grpSpPr bwMode="auto">
          <a:xfrm>
            <a:off x="1905000" y="2700338"/>
            <a:ext cx="5522913" cy="3611562"/>
            <a:chOff x="1404" y="1589"/>
            <a:chExt cx="3479" cy="2275"/>
          </a:xfrm>
        </p:grpSpPr>
        <p:sp>
          <p:nvSpPr>
            <p:cNvPr id="6157" name="Rectangle 12"/>
            <p:cNvSpPr>
              <a:spLocks noChangeArrowheads="1"/>
            </p:cNvSpPr>
            <p:nvPr/>
          </p:nvSpPr>
          <p:spPr bwMode="auto">
            <a:xfrm>
              <a:off x="1404" y="2288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8" name="Rectangle 15"/>
            <p:cNvSpPr>
              <a:spLocks noChangeArrowheads="1"/>
            </p:cNvSpPr>
            <p:nvPr/>
          </p:nvSpPr>
          <p:spPr bwMode="auto">
            <a:xfrm>
              <a:off x="1992" y="2288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" name="Rectangle 18"/>
            <p:cNvSpPr>
              <a:spLocks noChangeArrowheads="1"/>
            </p:cNvSpPr>
            <p:nvPr/>
          </p:nvSpPr>
          <p:spPr bwMode="auto">
            <a:xfrm>
              <a:off x="2580" y="2288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0" name="Line 19"/>
            <p:cNvSpPr>
              <a:spLocks noChangeShapeType="1"/>
            </p:cNvSpPr>
            <p:nvPr/>
          </p:nvSpPr>
          <p:spPr bwMode="auto">
            <a:xfrm>
              <a:off x="2644" y="2480"/>
              <a:ext cx="160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Rectangle 21"/>
            <p:cNvSpPr>
              <a:spLocks noChangeArrowheads="1"/>
            </p:cNvSpPr>
            <p:nvPr/>
          </p:nvSpPr>
          <p:spPr bwMode="auto">
            <a:xfrm>
              <a:off x="3168" y="2288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2" name="Rectangle 24"/>
            <p:cNvSpPr>
              <a:spLocks noChangeArrowheads="1"/>
            </p:cNvSpPr>
            <p:nvPr/>
          </p:nvSpPr>
          <p:spPr bwMode="auto">
            <a:xfrm>
              <a:off x="3756" y="2288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3" name="Rectangle 28"/>
            <p:cNvSpPr>
              <a:spLocks noChangeArrowheads="1"/>
            </p:cNvSpPr>
            <p:nvPr/>
          </p:nvSpPr>
          <p:spPr bwMode="auto">
            <a:xfrm>
              <a:off x="1404" y="2896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" name="Rectangle 31"/>
            <p:cNvSpPr>
              <a:spLocks noChangeArrowheads="1"/>
            </p:cNvSpPr>
            <p:nvPr/>
          </p:nvSpPr>
          <p:spPr bwMode="auto">
            <a:xfrm>
              <a:off x="1992" y="2896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5" name="Rectangle 34"/>
            <p:cNvSpPr>
              <a:spLocks noChangeArrowheads="1"/>
            </p:cNvSpPr>
            <p:nvPr/>
          </p:nvSpPr>
          <p:spPr bwMode="auto">
            <a:xfrm>
              <a:off x="2580" y="2896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6" name="Line 35"/>
            <p:cNvSpPr>
              <a:spLocks noChangeShapeType="1"/>
            </p:cNvSpPr>
            <p:nvPr/>
          </p:nvSpPr>
          <p:spPr bwMode="auto">
            <a:xfrm>
              <a:off x="2644" y="3088"/>
              <a:ext cx="160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Rectangle 37"/>
            <p:cNvSpPr>
              <a:spLocks noChangeArrowheads="1"/>
            </p:cNvSpPr>
            <p:nvPr/>
          </p:nvSpPr>
          <p:spPr bwMode="auto">
            <a:xfrm>
              <a:off x="3168" y="2896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8" name="Rectangle 40"/>
            <p:cNvSpPr>
              <a:spLocks noChangeArrowheads="1"/>
            </p:cNvSpPr>
            <p:nvPr/>
          </p:nvSpPr>
          <p:spPr bwMode="auto">
            <a:xfrm>
              <a:off x="3756" y="2896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9" name="Rectangle 44"/>
            <p:cNvSpPr>
              <a:spLocks noChangeArrowheads="1"/>
            </p:cNvSpPr>
            <p:nvPr/>
          </p:nvSpPr>
          <p:spPr bwMode="auto">
            <a:xfrm>
              <a:off x="1404" y="3504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0" name="Rectangle 47"/>
            <p:cNvSpPr>
              <a:spLocks noChangeArrowheads="1"/>
            </p:cNvSpPr>
            <p:nvPr/>
          </p:nvSpPr>
          <p:spPr bwMode="auto">
            <a:xfrm>
              <a:off x="1992" y="3504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1" name="Rectangle 50"/>
            <p:cNvSpPr>
              <a:spLocks noChangeArrowheads="1"/>
            </p:cNvSpPr>
            <p:nvPr/>
          </p:nvSpPr>
          <p:spPr bwMode="auto">
            <a:xfrm>
              <a:off x="2580" y="3504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2" name="Line 51"/>
            <p:cNvSpPr>
              <a:spLocks noChangeShapeType="1"/>
            </p:cNvSpPr>
            <p:nvPr/>
          </p:nvSpPr>
          <p:spPr bwMode="auto">
            <a:xfrm>
              <a:off x="2644" y="3696"/>
              <a:ext cx="160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3" name="Rectangle 53"/>
            <p:cNvSpPr>
              <a:spLocks noChangeArrowheads="1"/>
            </p:cNvSpPr>
            <p:nvPr/>
          </p:nvSpPr>
          <p:spPr bwMode="auto">
            <a:xfrm>
              <a:off x="3168" y="3504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" name="Rectangle 56"/>
            <p:cNvSpPr>
              <a:spLocks noChangeArrowheads="1"/>
            </p:cNvSpPr>
            <p:nvPr/>
          </p:nvSpPr>
          <p:spPr bwMode="auto">
            <a:xfrm>
              <a:off x="3756" y="3504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5" name="Line 59"/>
            <p:cNvSpPr>
              <a:spLocks noChangeShapeType="1"/>
            </p:cNvSpPr>
            <p:nvPr/>
          </p:nvSpPr>
          <p:spPr bwMode="auto">
            <a:xfrm>
              <a:off x="4208" y="3072"/>
              <a:ext cx="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148" name="Object 60"/>
            <p:cNvGraphicFramePr>
              <a:graphicFrameLocks noChangeAspect="1"/>
            </p:cNvGraphicFramePr>
            <p:nvPr/>
          </p:nvGraphicFramePr>
          <p:xfrm>
            <a:off x="4726" y="2980"/>
            <a:ext cx="157" cy="171"/>
          </p:xfrm>
          <a:graphic>
            <a:graphicData uri="http://schemas.openxmlformats.org/presentationml/2006/ole">
              <p:oleObj spid="_x0000_s6148" name="Equation" r:id="rId4" imgW="126720" imgH="139680" progId="Equation.DSMT4">
                <p:embed/>
              </p:oleObj>
            </a:graphicData>
          </a:graphic>
        </p:graphicFrame>
        <p:sp>
          <p:nvSpPr>
            <p:cNvPr id="6176" name="Line 61"/>
            <p:cNvSpPr>
              <a:spLocks noChangeShapeType="1"/>
            </p:cNvSpPr>
            <p:nvPr/>
          </p:nvSpPr>
          <p:spPr bwMode="auto">
            <a:xfrm flipV="1">
              <a:off x="2728" y="1928"/>
              <a:ext cx="0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149" name="Object 62"/>
            <p:cNvGraphicFramePr>
              <a:graphicFrameLocks noChangeAspect="1"/>
            </p:cNvGraphicFramePr>
            <p:nvPr/>
          </p:nvGraphicFramePr>
          <p:xfrm>
            <a:off x="2639" y="1589"/>
            <a:ext cx="172" cy="202"/>
          </p:xfrm>
          <a:graphic>
            <a:graphicData uri="http://schemas.openxmlformats.org/presentationml/2006/ole">
              <p:oleObj spid="_x0000_s6149" name="Equation" r:id="rId5" imgW="139680" imgH="164880" progId="Equation.DSMT4">
                <p:embed/>
              </p:oleObj>
            </a:graphicData>
          </a:graphic>
        </p:graphicFrame>
      </p:grpSp>
      <p:sp>
        <p:nvSpPr>
          <p:cNvPr id="33" name="Slide Number Placeholder 3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fld id="{F43703B9-40BB-4D21-8445-5C8E7612CFE7}" type="slidenum">
              <a:rPr lang="en-US" smtClean="0"/>
              <a:pPr algn="r">
                <a:defRPr/>
              </a:pPr>
              <a:t>9</a:t>
            </a:fld>
            <a:endParaRPr lang="en-US" dirty="0"/>
          </a:p>
        </p:txBody>
      </p:sp>
      <p:graphicFrame>
        <p:nvGraphicFramePr>
          <p:cNvPr id="2" name="Object 9"/>
          <p:cNvGraphicFramePr>
            <a:graphicFrameLocks noChangeAspect="1"/>
          </p:cNvGraphicFramePr>
          <p:nvPr/>
        </p:nvGraphicFramePr>
        <p:xfrm>
          <a:off x="844550" y="1168400"/>
          <a:ext cx="7620000" cy="1089025"/>
        </p:xfrm>
        <a:graphic>
          <a:graphicData uri="http://schemas.openxmlformats.org/presentationml/2006/ole">
            <p:oleObj spid="_x0000_s6150" name="Equation" r:id="rId6" imgW="3898800" imgH="558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5607</TotalTime>
  <Words>560</Words>
  <Application>Microsoft Office PowerPoint</Application>
  <PresentationFormat>On-screen Show (4:3)</PresentationFormat>
  <Paragraphs>123</Paragraphs>
  <Slides>22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Default Design</vt:lpstr>
      <vt:lpstr>1_Default Design</vt:lpstr>
      <vt:lpstr>Equation</vt:lpstr>
      <vt:lpstr>MathType 6.0 Equation</vt:lpstr>
      <vt:lpstr>Slide 1</vt:lpstr>
      <vt:lpstr>Overview</vt:lpstr>
      <vt:lpstr>ASM Geometry</vt:lpstr>
      <vt:lpstr>ASM Geometry</vt:lpstr>
      <vt:lpstr>ASM Analysis</vt:lpstr>
      <vt:lpstr>ASM Analysis (cont.)</vt:lpstr>
      <vt:lpstr>Slide 7</vt:lpstr>
      <vt:lpstr>Slide 8</vt:lpstr>
      <vt:lpstr>Slide 9</vt:lpstr>
      <vt:lpstr>Slide 10</vt:lpstr>
      <vt:lpstr>Slide 11</vt:lpstr>
      <vt:lpstr>Slide 12</vt:lpstr>
      <vt:lpstr>ASM Analysis (cont.)</vt:lpstr>
      <vt:lpstr>FSS Analysis (cont.)</vt:lpstr>
      <vt:lpstr>FSS Analysis (cont.)</vt:lpstr>
      <vt:lpstr>FSS Analysis (cont.)</vt:lpstr>
      <vt:lpstr>FSS Analysis (cont.)</vt:lpstr>
      <vt:lpstr>FSS Analysis (cont.)</vt:lpstr>
      <vt:lpstr>FSS Analysis (cont.)</vt:lpstr>
      <vt:lpstr>FSS Analysis (cont.)</vt:lpstr>
      <vt:lpstr>FSS Analysis (cont.)</vt:lpstr>
      <vt:lpstr>FSS Analysis (cont.)</vt:lpstr>
    </vt:vector>
  </TitlesOfParts>
  <Company>University of Houston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6</dc:title>
  <dc:creator>lgiles</dc:creator>
  <cp:lastModifiedBy>Reviewer</cp:lastModifiedBy>
  <cp:revision>675</cp:revision>
  <dcterms:created xsi:type="dcterms:W3CDTF">2006-06-22T19:04:50Z</dcterms:created>
  <dcterms:modified xsi:type="dcterms:W3CDTF">2015-04-29T03:31:38Z</dcterms:modified>
</cp:coreProperties>
</file>