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88" r:id="rId2"/>
    <p:sldId id="257" r:id="rId3"/>
    <p:sldId id="400" r:id="rId4"/>
    <p:sldId id="397" r:id="rId5"/>
    <p:sldId id="396" r:id="rId6"/>
    <p:sldId id="258" r:id="rId7"/>
    <p:sldId id="270" r:id="rId8"/>
    <p:sldId id="276" r:id="rId9"/>
    <p:sldId id="398" r:id="rId10"/>
    <p:sldId id="280" r:id="rId11"/>
    <p:sldId id="399" r:id="rId12"/>
    <p:sldId id="286" r:id="rId13"/>
    <p:sldId id="391" r:id="rId14"/>
    <p:sldId id="297" r:id="rId15"/>
    <p:sldId id="302" r:id="rId16"/>
    <p:sldId id="309" r:id="rId17"/>
    <p:sldId id="316" r:id="rId18"/>
    <p:sldId id="392" r:id="rId19"/>
    <p:sldId id="393" r:id="rId20"/>
    <p:sldId id="322" r:id="rId21"/>
    <p:sldId id="394" r:id="rId22"/>
    <p:sldId id="328" r:id="rId23"/>
    <p:sldId id="333" r:id="rId24"/>
    <p:sldId id="401" r:id="rId25"/>
    <p:sldId id="340" r:id="rId26"/>
    <p:sldId id="343" r:id="rId27"/>
    <p:sldId id="348" r:id="rId28"/>
    <p:sldId id="354" r:id="rId29"/>
    <p:sldId id="358" r:id="rId30"/>
    <p:sldId id="402" r:id="rId31"/>
    <p:sldId id="363" r:id="rId32"/>
    <p:sldId id="369" r:id="rId33"/>
    <p:sldId id="372" r:id="rId34"/>
    <p:sldId id="378" r:id="rId35"/>
    <p:sldId id="381" r:id="rId36"/>
    <p:sldId id="38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00FF"/>
    <a:srgbClr val="B2B2B2"/>
    <a:srgbClr val="0066FF"/>
    <a:srgbClr val="FF0000"/>
    <a:srgbClr val="66FFFF"/>
    <a:srgbClr val="FFFF66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1.xml"/><Relationship Id="rId5" Type="http://schemas.openxmlformats.org/officeDocument/2006/relationships/slide" Target="slides/slide20.xml"/><Relationship Id="rId4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7.wmf"/><Relationship Id="rId7" Type="http://schemas.openxmlformats.org/officeDocument/2006/relationships/image" Target="../media/image45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59.wmf"/><Relationship Id="rId5" Type="http://schemas.openxmlformats.org/officeDocument/2006/relationships/image" Target="../media/image43.wmf"/><Relationship Id="rId4" Type="http://schemas.openxmlformats.org/officeDocument/2006/relationships/image" Target="../media/image58.wmf"/><Relationship Id="rId9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7.wmf"/><Relationship Id="rId4" Type="http://schemas.openxmlformats.org/officeDocument/2006/relationships/image" Target="../media/image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7.wmf"/><Relationship Id="rId1" Type="http://schemas.openxmlformats.org/officeDocument/2006/relationships/image" Target="../media/image68.wmf"/><Relationship Id="rId4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4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0.wmf"/><Relationship Id="rId7" Type="http://schemas.openxmlformats.org/officeDocument/2006/relationships/image" Target="../media/image97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5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4.wmf"/><Relationship Id="rId1" Type="http://schemas.openxmlformats.org/officeDocument/2006/relationships/image" Target="../media/image14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23.wmf"/><Relationship Id="rId1" Type="http://schemas.openxmlformats.org/officeDocument/2006/relationships/image" Target="../media/image1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6B08A571-EF69-4849-BE5E-94EF6AD08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FC2B867-4C39-40E8-8147-7FFCE7DB7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D47C703-467D-446D-8CD4-C4D2070C8B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A28676A-8477-4392-B9A0-64D6E87B9A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70FE606-69F4-408B-9940-40B9720C55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BFD7FB9-7E2A-4246-9868-2B02562303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4CA7B36-CCEA-407B-B529-C1F868E18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988DF01-D87C-4CE9-BA62-209944C48E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D8E0972-FBFB-4EB8-9957-76B704BF9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671181C-8E98-4750-BE44-821E1E8473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EE2EE6F-EED0-4123-9F0C-28CD32D250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B3FD343-3058-45CB-A53F-1197EBC09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4390660-DA9D-43FA-903E-3EF5639A20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6C7EE6B-5A3F-4026-A8F3-18AFB6886B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5.bin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9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9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8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00.bin"/><Relationship Id="rId4" Type="http://schemas.openxmlformats.org/officeDocument/2006/relationships/oleObject" Target="../embeddings/oleObject9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2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24.bin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28.bin"/><Relationship Id="rId4" Type="http://schemas.openxmlformats.org/officeDocument/2006/relationships/oleObject" Target="../embeddings/oleObject1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2.bin"/><Relationship Id="rId5" Type="http://schemas.openxmlformats.org/officeDocument/2006/relationships/oleObject" Target="../embeddings/oleObject131.bin"/><Relationship Id="rId4" Type="http://schemas.openxmlformats.org/officeDocument/2006/relationships/oleObject" Target="../embeddings/oleObject13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13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5" Type="http://schemas.openxmlformats.org/officeDocument/2006/relationships/oleObject" Target="../embeddings/oleObject138.bin"/><Relationship Id="rId4" Type="http://schemas.openxmlformats.org/officeDocument/2006/relationships/oleObject" Target="../embeddings/oleObject13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141.bin"/><Relationship Id="rId4" Type="http://schemas.openxmlformats.org/officeDocument/2006/relationships/oleObject" Target="../embeddings/oleObject14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Relationship Id="rId1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3387725" y="503238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671134" y="1282700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990850" y="1943100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010150" y="4354513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2</a:t>
            </a:r>
          </a:p>
        </p:txBody>
      </p:sp>
      <p:pic>
        <p:nvPicPr>
          <p:cNvPr id="36871" name="Picture 7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364966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EE2EE6F-EED0-4123-9F0C-28CD32D2509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4"/>
          <p:cNvSpPr>
            <a:spLocks noChangeArrowheads="1"/>
          </p:cNvSpPr>
          <p:nvPr/>
        </p:nvSpPr>
        <p:spPr bwMode="auto">
          <a:xfrm>
            <a:off x="2592011" y="3879375"/>
            <a:ext cx="2508250" cy="1525588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6898" y="231822"/>
            <a:ext cx="8229600" cy="6000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048738" y="1853530"/>
          <a:ext cx="1912821" cy="450240"/>
        </p:xfrm>
        <a:graphic>
          <a:graphicData uri="http://schemas.openxmlformats.org/presentationml/2006/ole">
            <p:oleObj spid="_x0000_s8194" name="Equation" r:id="rId3" imgW="799920" imgH="190440" progId="Equation.DSMT4">
              <p:embed/>
            </p:oleObj>
          </a:graphicData>
        </a:graphic>
      </p:graphicFrame>
      <p:graphicFrame>
        <p:nvGraphicFramePr>
          <p:cNvPr id="8195" name="Object 8"/>
          <p:cNvGraphicFramePr>
            <a:graphicFrameLocks noChangeAspect="1"/>
          </p:cNvGraphicFramePr>
          <p:nvPr/>
        </p:nvGraphicFramePr>
        <p:xfrm>
          <a:off x="2900601" y="3945720"/>
          <a:ext cx="1965325" cy="1414463"/>
        </p:xfrm>
        <a:graphic>
          <a:graphicData uri="http://schemas.openxmlformats.org/presentationml/2006/ole">
            <p:oleObj spid="_x0000_s8195" name="Equation" r:id="rId4" imgW="698400" imgH="507960" progId="Equation.DSMT4">
              <p:embed/>
            </p:oleObj>
          </a:graphicData>
        </a:graphic>
      </p:graphicFrame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441325" y="1150322"/>
            <a:ext cx="79708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Because of the nearly equal dimensions and the feed along the diagonal, we </a:t>
            </a:r>
            <a:r>
              <a:rPr lang="en-US" sz="2000" dirty="0" smtClean="0">
                <a:solidFill>
                  <a:srgbClr val="0000FF"/>
                </a:solidFill>
              </a:rPr>
              <a:t>also have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1180768" y="3313207"/>
            <a:ext cx="1646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then </a:t>
            </a:r>
            <a:r>
              <a:rPr lang="en-US" sz="2000" dirty="0" smtClean="0">
                <a:solidFill>
                  <a:srgbClr val="0000FF"/>
                </a:solidFill>
              </a:rPr>
              <a:t>have: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204" name="Text Box 15"/>
          <p:cNvSpPr txBox="1">
            <a:spLocks noChangeArrowheads="1"/>
          </p:cNvSpPr>
          <p:nvPr/>
        </p:nvSpPr>
        <p:spPr bwMode="auto">
          <a:xfrm>
            <a:off x="373987" y="5933648"/>
            <a:ext cx="850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Reminder: The bar denotes impedances that are normalized by </a:t>
            </a:r>
            <a:r>
              <a:rPr lang="en-US" sz="2000" i="1" dirty="0">
                <a:latin typeface="Times New Roman" pitchFamily="18" charset="0"/>
              </a:rPr>
              <a:t>R</a:t>
            </a:r>
            <a:r>
              <a:rPr lang="en-US" dirty="0"/>
              <a:t> (either </a:t>
            </a:r>
            <a:r>
              <a:rPr lang="en-US" sz="2000" i="1" dirty="0">
                <a:latin typeface="Times New Roman" pitchFamily="18" charset="0"/>
              </a:rPr>
              <a:t>R</a:t>
            </a:r>
            <a:r>
              <a:rPr lang="en-US" sz="2000" i="1" baseline="-25000" dirty="0">
                <a:latin typeface="Times New Roman" pitchFamily="18" charset="0"/>
              </a:rPr>
              <a:t>x</a:t>
            </a:r>
            <a:r>
              <a:rPr lang="en-US" dirty="0"/>
              <a:t> or </a:t>
            </a:r>
            <a:r>
              <a:rPr lang="en-US" sz="2000" i="1" dirty="0">
                <a:latin typeface="Times New Roman" pitchFamily="18" charset="0"/>
              </a:rPr>
              <a:t>R</a:t>
            </a:r>
            <a:r>
              <a:rPr lang="en-US" sz="2000" i="1" baseline="-25000" dirty="0">
                <a:latin typeface="Times New Roman" pitchFamily="18" charset="0"/>
              </a:rPr>
              <a:t>y</a:t>
            </a:r>
            <a:r>
              <a:rPr lang="en-US" dirty="0"/>
              <a:t>).</a:t>
            </a:r>
          </a:p>
        </p:txBody>
      </p:sp>
      <p:graphicFrame>
        <p:nvGraphicFramePr>
          <p:cNvPr id="8196" name="Object 16"/>
          <p:cNvGraphicFramePr>
            <a:graphicFrameLocks noChangeAspect="1"/>
          </p:cNvGraphicFramePr>
          <p:nvPr/>
        </p:nvGraphicFramePr>
        <p:xfrm>
          <a:off x="6581514" y="3959225"/>
          <a:ext cx="1360487" cy="523875"/>
        </p:xfrm>
        <a:graphic>
          <a:graphicData uri="http://schemas.openxmlformats.org/presentationml/2006/ole">
            <p:oleObj spid="_x0000_s8196" name="Equation" r:id="rId5" imgW="583920" imgH="228600" progId="Equation.DSMT4">
              <p:embed/>
            </p:oleObj>
          </a:graphicData>
        </a:graphic>
      </p:graphicFrame>
      <p:sp>
        <p:nvSpPr>
          <p:cNvPr id="8205" name="Rectangle 17"/>
          <p:cNvSpPr>
            <a:spLocks noChangeArrowheads="1"/>
          </p:cNvSpPr>
          <p:nvPr/>
        </p:nvSpPr>
        <p:spPr bwMode="auto">
          <a:xfrm>
            <a:off x="687033" y="2522206"/>
            <a:ext cx="77724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514350" indent="-514350" algn="ctr"/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sz="2000" i="1" baseline="30000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rgbClr val="0000FF"/>
                </a:solidFill>
              </a:rPr>
              <a:t> resonant input resistance of the mode </a:t>
            </a:r>
            <a:r>
              <a:rPr lang="en-US" sz="2000" i="1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, when excited by </a:t>
            </a:r>
            <a:r>
              <a:rPr lang="en-US" sz="2000" dirty="0" smtClean="0">
                <a:solidFill>
                  <a:srgbClr val="0000FF"/>
                </a:solidFill>
              </a:rPr>
              <a:t>itself </a:t>
            </a:r>
          </a:p>
          <a:p>
            <a:pPr marL="514350" indent="-514350" algn="ctr"/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 only depends on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,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i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solidFill>
                  <a:srgbClr val="0000FF"/>
                </a:solidFill>
              </a:rPr>
              <a:t> only depends on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rgbClr val="0000FF"/>
                </a:solidFill>
              </a:rPr>
              <a:t>).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206" name="Rectangle 18"/>
          <p:cNvSpPr>
            <a:spLocks noChangeArrowheads="1"/>
          </p:cNvSpPr>
          <p:nvPr/>
        </p:nvSpPr>
        <p:spPr bwMode="auto">
          <a:xfrm>
            <a:off x="6174499" y="3551545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8207" name="Object 9"/>
          <p:cNvGraphicFramePr>
            <a:graphicFrameLocks noChangeAspect="1"/>
          </p:cNvGraphicFramePr>
          <p:nvPr/>
        </p:nvGraphicFramePr>
        <p:xfrm>
          <a:off x="5816363" y="4579534"/>
          <a:ext cx="2824163" cy="1006475"/>
        </p:xfrm>
        <a:graphic>
          <a:graphicData uri="http://schemas.openxmlformats.org/presentationml/2006/ole">
            <p:oleObj spid="_x0000_s8207" name="Equation" r:id="rId6" imgW="1815840" imgH="64764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96853" y="1951629"/>
            <a:ext cx="6040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(The resistance in the circuit model for either mode is the same.)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616898" y="300062"/>
            <a:ext cx="8229600" cy="6000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9218" name="Object 16"/>
          <p:cNvGraphicFramePr>
            <a:graphicFrameLocks noChangeAspect="1"/>
          </p:cNvGraphicFramePr>
          <p:nvPr/>
        </p:nvGraphicFramePr>
        <p:xfrm>
          <a:off x="2551398" y="1955635"/>
          <a:ext cx="3886200" cy="2968625"/>
        </p:xfrm>
        <a:graphic>
          <a:graphicData uri="http://schemas.openxmlformats.org/presentationml/2006/ole">
            <p:oleObj spid="_x0000_s9218" name="Equation" r:id="rId3" imgW="1993680" imgH="1523880" progId="Equation.DSMT4">
              <p:embed/>
            </p:oleObj>
          </a:graphicData>
        </a:graphic>
      </p:graphicFrame>
      <p:sp>
        <p:nvSpPr>
          <p:cNvPr id="9221" name="Rectangle 19"/>
          <p:cNvSpPr>
            <a:spLocks noChangeArrowheads="1"/>
          </p:cNvSpPr>
          <p:nvPr/>
        </p:nvSpPr>
        <p:spPr bwMode="auto">
          <a:xfrm>
            <a:off x="441325" y="1319213"/>
            <a:ext cx="424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0000FF"/>
                </a:solidFill>
              </a:rPr>
              <a:t> coefficient can be written 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9219" name="Object 16"/>
          <p:cNvGraphicFramePr>
            <a:graphicFrameLocks noChangeAspect="1"/>
          </p:cNvGraphicFramePr>
          <p:nvPr/>
        </p:nvGraphicFramePr>
        <p:xfrm>
          <a:off x="2708537" y="5465098"/>
          <a:ext cx="3738562" cy="892175"/>
        </p:xfrm>
        <a:graphic>
          <a:graphicData uri="http://schemas.openxmlformats.org/presentationml/2006/ole">
            <p:oleObj spid="_x0000_s9219" name="Equation" r:id="rId4" imgW="1917360" imgH="457200" progId="Equation.DSMT4">
              <p:embed/>
            </p:oleObj>
          </a:graphicData>
        </a:graphic>
      </p:graphicFrame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2093818" y="4967786"/>
            <a:ext cx="3900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so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284288" y="223838"/>
            <a:ext cx="7162800" cy="5873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</a:t>
            </a:r>
          </a:p>
        </p:txBody>
      </p:sp>
      <p:graphicFrame>
        <p:nvGraphicFramePr>
          <p:cNvPr id="10244" name="Object 14"/>
          <p:cNvGraphicFramePr>
            <a:graphicFrameLocks noChangeAspect="1"/>
          </p:cNvGraphicFramePr>
          <p:nvPr/>
        </p:nvGraphicFramePr>
        <p:xfrm>
          <a:off x="5283911" y="1690948"/>
          <a:ext cx="2052638" cy="601663"/>
        </p:xfrm>
        <a:graphic>
          <a:graphicData uri="http://schemas.openxmlformats.org/presentationml/2006/ole">
            <p:oleObj spid="_x0000_s10244" name="Equation" r:id="rId3" imgW="850680" imgH="253800" progId="Equation.DSMT4">
              <p:embed/>
            </p:oleObj>
          </a:graphicData>
        </a:graphic>
      </p:graphicFrame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1152574" y="5810583"/>
            <a:ext cx="27972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solidFill>
                  <a:srgbClr val="0000FF"/>
                </a:solidFill>
              </a:rPr>
              <a:t>amplitude </a:t>
            </a:r>
            <a:r>
              <a:rPr lang="en-US" sz="2000" dirty="0">
                <a:solidFill>
                  <a:srgbClr val="0000FF"/>
                </a:solidFill>
              </a:rPr>
              <a:t>of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mode</a:t>
            </a:r>
          </a:p>
        </p:txBody>
      </p: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1148758" y="5174279"/>
            <a:ext cx="2882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smtClean="0">
                <a:solidFill>
                  <a:srgbClr val="0000FF"/>
                </a:solidFill>
              </a:rPr>
              <a:t> amplitude </a:t>
            </a:r>
            <a:r>
              <a:rPr lang="en-US" sz="2000" dirty="0">
                <a:solidFill>
                  <a:srgbClr val="0000FF"/>
                </a:solidFill>
              </a:rPr>
              <a:t>of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mode</a:t>
            </a:r>
          </a:p>
        </p:txBody>
      </p:sp>
      <p:grpSp>
        <p:nvGrpSpPr>
          <p:cNvPr id="10251" name="Group 42"/>
          <p:cNvGrpSpPr>
            <a:grpSpLocks/>
          </p:cNvGrpSpPr>
          <p:nvPr/>
        </p:nvGrpSpPr>
        <p:grpSpPr bwMode="auto">
          <a:xfrm>
            <a:off x="863849" y="897819"/>
            <a:ext cx="3878263" cy="3805238"/>
            <a:chOff x="3177" y="1463"/>
            <a:chExt cx="2443" cy="2397"/>
          </a:xfrm>
        </p:grpSpPr>
        <p:sp>
          <p:nvSpPr>
            <p:cNvPr id="10253" name="Rectangle 43"/>
            <p:cNvSpPr>
              <a:spLocks noChangeArrowheads="1"/>
            </p:cNvSpPr>
            <p:nvPr/>
          </p:nvSpPr>
          <p:spPr bwMode="auto">
            <a:xfrm>
              <a:off x="3258" y="2304"/>
              <a:ext cx="1611" cy="115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44"/>
            <p:cNvSpPr>
              <a:spLocks noChangeShapeType="1"/>
            </p:cNvSpPr>
            <p:nvPr/>
          </p:nvSpPr>
          <p:spPr bwMode="auto">
            <a:xfrm>
              <a:off x="4959" y="343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Text Box 45"/>
            <p:cNvSpPr txBox="1">
              <a:spLocks noChangeArrowheads="1"/>
            </p:cNvSpPr>
            <p:nvPr/>
          </p:nvSpPr>
          <p:spPr bwMode="auto">
            <a:xfrm>
              <a:off x="5419" y="327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256" name="Line 46"/>
            <p:cNvSpPr>
              <a:spLocks noChangeShapeType="1"/>
            </p:cNvSpPr>
            <p:nvPr/>
          </p:nvSpPr>
          <p:spPr bwMode="auto">
            <a:xfrm flipV="1">
              <a:off x="3249" y="1782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47"/>
            <p:cNvSpPr txBox="1">
              <a:spLocks noChangeArrowheads="1"/>
            </p:cNvSpPr>
            <p:nvPr/>
          </p:nvSpPr>
          <p:spPr bwMode="auto">
            <a:xfrm>
              <a:off x="3177" y="146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258" name="Text Box 48"/>
            <p:cNvSpPr txBox="1">
              <a:spLocks noChangeArrowheads="1"/>
            </p:cNvSpPr>
            <p:nvPr/>
          </p:nvSpPr>
          <p:spPr bwMode="auto">
            <a:xfrm>
              <a:off x="3962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0259" name="Text Box 49"/>
            <p:cNvSpPr txBox="1">
              <a:spLocks noChangeArrowheads="1"/>
            </p:cNvSpPr>
            <p:nvPr/>
          </p:nvSpPr>
          <p:spPr bwMode="auto">
            <a:xfrm>
              <a:off x="4985" y="266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0260" name="Line 50"/>
            <p:cNvSpPr>
              <a:spLocks noChangeShapeType="1"/>
            </p:cNvSpPr>
            <p:nvPr/>
          </p:nvSpPr>
          <p:spPr bwMode="auto">
            <a:xfrm flipV="1">
              <a:off x="3249" y="2313"/>
              <a:ext cx="162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Oval 51"/>
            <p:cNvSpPr>
              <a:spLocks noChangeArrowheads="1"/>
            </p:cNvSpPr>
            <p:nvPr/>
          </p:nvSpPr>
          <p:spPr bwMode="auto">
            <a:xfrm>
              <a:off x="3627" y="3114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52"/>
            <p:cNvSpPr txBox="1">
              <a:spLocks noChangeArrowheads="1"/>
            </p:cNvSpPr>
            <p:nvPr/>
          </p:nvSpPr>
          <p:spPr bwMode="auto">
            <a:xfrm>
              <a:off x="3803" y="309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10245" name="Object 55"/>
          <p:cNvGraphicFramePr>
            <a:graphicFrameLocks noChangeAspect="1"/>
          </p:cNvGraphicFramePr>
          <p:nvPr/>
        </p:nvGraphicFramePr>
        <p:xfrm>
          <a:off x="5714171" y="2419634"/>
          <a:ext cx="1165225" cy="541338"/>
        </p:xfrm>
        <a:graphic>
          <a:graphicData uri="http://schemas.openxmlformats.org/presentationml/2006/ole">
            <p:oleObj spid="_x0000_s10245" name="Equation" r:id="rId4" imgW="482400" imgH="228600" progId="Equation.DSMT4">
              <p:embed/>
            </p:oleObj>
          </a:graphicData>
        </a:graphic>
      </p:graphicFrame>
      <p:graphicFrame>
        <p:nvGraphicFramePr>
          <p:cNvPr id="10246" name="Object 58"/>
          <p:cNvGraphicFramePr>
            <a:graphicFrameLocks noChangeAspect="1"/>
          </p:cNvGraphicFramePr>
          <p:nvPr/>
        </p:nvGraphicFramePr>
        <p:xfrm>
          <a:off x="6365615" y="4510278"/>
          <a:ext cx="1414462" cy="1131887"/>
        </p:xfrm>
        <a:graphic>
          <a:graphicData uri="http://schemas.openxmlformats.org/presentationml/2006/ole">
            <p:oleObj spid="_x0000_s10246" name="Equation" r:id="rId5" imgW="571500" imgH="457200" progId="Equation.3">
              <p:embed/>
            </p:oleObj>
          </a:graphicData>
        </a:graphic>
      </p:graphicFrame>
      <p:sp>
        <p:nvSpPr>
          <p:cNvPr id="10252" name="Text Box 59"/>
          <p:cNvSpPr txBox="1">
            <a:spLocks noChangeArrowheads="1"/>
          </p:cNvSpPr>
          <p:nvPr/>
        </p:nvSpPr>
        <p:spPr bwMode="auto">
          <a:xfrm>
            <a:off x="5859202" y="3903853"/>
            <a:ext cx="238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The CP condition is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85899" y="1269242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Let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87153" y="5841242"/>
            <a:ext cx="1377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 for RHCP</a:t>
            </a:r>
          </a:p>
          <a:p>
            <a:r>
              <a:rPr lang="en-US" dirty="0" smtClean="0"/>
              <a:t>+ for LHCP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209550"/>
            <a:ext cx="8559800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graphicFrame>
        <p:nvGraphicFramePr>
          <p:cNvPr id="11266" name="Object 25"/>
          <p:cNvGraphicFramePr>
            <a:graphicFrameLocks noChangeAspect="1"/>
          </p:cNvGraphicFramePr>
          <p:nvPr/>
        </p:nvGraphicFramePr>
        <p:xfrm>
          <a:off x="517525" y="3717925"/>
          <a:ext cx="2894013" cy="2051050"/>
        </p:xfrm>
        <a:graphic>
          <a:graphicData uri="http://schemas.openxmlformats.org/presentationml/2006/ole">
            <p:oleObj spid="_x0000_s11266" name="Equation" r:id="rId3" imgW="1320480" imgH="939600" progId="Equation.DSMT4">
              <p:embed/>
            </p:oleObj>
          </a:graphicData>
        </a:graphic>
      </p:graphicFrame>
      <p:sp>
        <p:nvSpPr>
          <p:cNvPr id="11274" name="Text Box 35"/>
          <p:cNvSpPr txBox="1">
            <a:spLocks noChangeArrowheads="1"/>
          </p:cNvSpPr>
          <p:nvPr/>
        </p:nvSpPr>
        <p:spPr bwMode="auto">
          <a:xfrm>
            <a:off x="720725" y="1008155"/>
            <a:ext cx="7770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frequency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is defined as the frequency for which we get CP at broadside.</a:t>
            </a:r>
          </a:p>
        </p:txBody>
      </p:sp>
      <p:grpSp>
        <p:nvGrpSpPr>
          <p:cNvPr id="11275" name="Group 45"/>
          <p:cNvGrpSpPr>
            <a:grpSpLocks/>
          </p:cNvGrpSpPr>
          <p:nvPr/>
        </p:nvGrpSpPr>
        <p:grpSpPr bwMode="auto">
          <a:xfrm>
            <a:off x="2628900" y="1682754"/>
            <a:ext cx="3994150" cy="1733554"/>
            <a:chOff x="1872" y="1258"/>
            <a:chExt cx="2516" cy="1092"/>
          </a:xfrm>
        </p:grpSpPr>
        <p:graphicFrame>
          <p:nvGraphicFramePr>
            <p:cNvPr id="11268" name="Object 27"/>
            <p:cNvGraphicFramePr>
              <a:graphicFrameLocks noChangeAspect="1"/>
            </p:cNvGraphicFramePr>
            <p:nvPr/>
          </p:nvGraphicFramePr>
          <p:xfrm>
            <a:off x="1986" y="2011"/>
            <a:ext cx="244" cy="314"/>
          </p:xfrm>
          <a:graphic>
            <a:graphicData uri="http://schemas.openxmlformats.org/presentationml/2006/ole">
              <p:oleObj spid="_x0000_s11268" name="Equation" r:id="rId4" imgW="177480" imgH="228600" progId="Equation.DSMT4">
                <p:embed/>
              </p:oleObj>
            </a:graphicData>
          </a:graphic>
        </p:graphicFrame>
        <p:graphicFrame>
          <p:nvGraphicFramePr>
            <p:cNvPr id="11269" name="Object 29"/>
            <p:cNvGraphicFramePr>
              <a:graphicFrameLocks noChangeAspect="1"/>
            </p:cNvGraphicFramePr>
            <p:nvPr/>
          </p:nvGraphicFramePr>
          <p:xfrm>
            <a:off x="2535" y="1258"/>
            <a:ext cx="634" cy="293"/>
          </p:xfrm>
          <a:graphic>
            <a:graphicData uri="http://schemas.openxmlformats.org/presentationml/2006/ole">
              <p:oleObj spid="_x0000_s11269" name="Equation" r:id="rId5" imgW="495000" imgH="228600" progId="Equation.DSMT4">
                <p:embed/>
              </p:oleObj>
            </a:graphicData>
          </a:graphic>
        </p:graphicFrame>
        <p:sp>
          <p:nvSpPr>
            <p:cNvPr id="11280" name="Line 17"/>
            <p:cNvSpPr>
              <a:spLocks noChangeShapeType="1"/>
            </p:cNvSpPr>
            <p:nvPr/>
          </p:nvSpPr>
          <p:spPr bwMode="auto">
            <a:xfrm flipV="1">
              <a:off x="1872" y="1955"/>
              <a:ext cx="21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9"/>
            <p:cNvSpPr>
              <a:spLocks noChangeShapeType="1"/>
            </p:cNvSpPr>
            <p:nvPr/>
          </p:nvSpPr>
          <p:spPr bwMode="auto">
            <a:xfrm flipH="1">
              <a:off x="2811" y="1625"/>
              <a:ext cx="1" cy="30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31"/>
            <p:cNvSpPr>
              <a:spLocks noChangeShapeType="1"/>
            </p:cNvSpPr>
            <p:nvPr/>
          </p:nvSpPr>
          <p:spPr bwMode="auto">
            <a:xfrm>
              <a:off x="2109" y="1885"/>
              <a:ext cx="7" cy="1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32"/>
            <p:cNvSpPr>
              <a:spLocks noChangeShapeType="1"/>
            </p:cNvSpPr>
            <p:nvPr/>
          </p:nvSpPr>
          <p:spPr bwMode="auto">
            <a:xfrm flipH="1">
              <a:off x="3613" y="1888"/>
              <a:ext cx="1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0" name="Object 33"/>
            <p:cNvGraphicFramePr>
              <a:graphicFrameLocks noChangeAspect="1"/>
            </p:cNvGraphicFramePr>
            <p:nvPr/>
          </p:nvGraphicFramePr>
          <p:xfrm>
            <a:off x="3489" y="2017"/>
            <a:ext cx="245" cy="333"/>
          </p:xfrm>
          <a:graphic>
            <a:graphicData uri="http://schemas.openxmlformats.org/presentationml/2006/ole">
              <p:oleObj spid="_x0000_s11270" name="Equation" r:id="rId6" imgW="177480" imgH="241200" progId="Equation.DSMT4">
                <p:embed/>
              </p:oleObj>
            </a:graphicData>
          </a:graphic>
        </p:graphicFrame>
        <p:graphicFrame>
          <p:nvGraphicFramePr>
            <p:cNvPr id="11271" name="Object 40"/>
            <p:cNvGraphicFramePr>
              <a:graphicFrameLocks noChangeAspect="1"/>
            </p:cNvGraphicFramePr>
            <p:nvPr/>
          </p:nvGraphicFramePr>
          <p:xfrm>
            <a:off x="4178" y="1806"/>
            <a:ext cx="210" cy="281"/>
          </p:xfrm>
          <a:graphic>
            <a:graphicData uri="http://schemas.openxmlformats.org/presentationml/2006/ole">
              <p:oleObj spid="_x0000_s11271" name="Equation" r:id="rId7" imgW="152280" imgH="203040" progId="Equation.DSMT4">
                <p:embed/>
              </p:oleObj>
            </a:graphicData>
          </a:graphic>
        </p:graphicFrame>
      </p:grpSp>
      <p:graphicFrame>
        <p:nvGraphicFramePr>
          <p:cNvPr id="11267" name="Object 41"/>
          <p:cNvGraphicFramePr>
            <a:graphicFrameLocks noChangeAspect="1"/>
          </p:cNvGraphicFramePr>
          <p:nvPr/>
        </p:nvGraphicFramePr>
        <p:xfrm>
          <a:off x="4813300" y="4398963"/>
          <a:ext cx="2540000" cy="863600"/>
        </p:xfrm>
        <a:graphic>
          <a:graphicData uri="http://schemas.openxmlformats.org/presentationml/2006/ole">
            <p:oleObj spid="_x0000_s11267" name="Equation" r:id="rId8" imgW="1307880" imgH="444240" progId="Equation.DSMT4">
              <p:embed/>
            </p:oleObj>
          </a:graphicData>
        </a:graphic>
      </p:graphicFrame>
      <p:sp>
        <p:nvSpPr>
          <p:cNvPr id="11276" name="Rectangle 42"/>
          <p:cNvSpPr>
            <a:spLocks noChangeArrowheads="1"/>
          </p:cNvSpPr>
          <p:nvPr/>
        </p:nvSpPr>
        <p:spPr bwMode="auto">
          <a:xfrm>
            <a:off x="4502150" y="4011613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277" name="Text Box 43"/>
          <p:cNvSpPr txBox="1">
            <a:spLocks noChangeArrowheads="1"/>
          </p:cNvSpPr>
          <p:nvPr/>
        </p:nvSpPr>
        <p:spPr bwMode="auto">
          <a:xfrm>
            <a:off x="4022725" y="5446713"/>
            <a:ext cx="424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err="1" smtClean="0">
                <a:latin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=</a:t>
            </a:r>
            <a:r>
              <a:rPr lang="en-US" dirty="0"/>
              <a:t> resonance frequency of  (1,0) mode</a:t>
            </a:r>
          </a:p>
        </p:txBody>
      </p:sp>
      <p:sp>
        <p:nvSpPr>
          <p:cNvPr id="11278" name="Text Box 44"/>
          <p:cNvSpPr txBox="1">
            <a:spLocks noChangeArrowheads="1"/>
          </p:cNvSpPr>
          <p:nvPr/>
        </p:nvSpPr>
        <p:spPr bwMode="auto">
          <a:xfrm>
            <a:off x="4017963" y="5884863"/>
            <a:ext cx="424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err="1" smtClean="0">
                <a:latin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=</a:t>
            </a:r>
            <a:r>
              <a:rPr lang="en-US" dirty="0"/>
              <a:t> resonance frequency of  (0,1) mode</a:t>
            </a:r>
          </a:p>
        </p:txBody>
      </p:sp>
      <p:sp>
        <p:nvSpPr>
          <p:cNvPr id="11279" name="Rectangle 46"/>
          <p:cNvSpPr>
            <a:spLocks noChangeArrowheads="1"/>
          </p:cNvSpPr>
          <p:nvPr/>
        </p:nvSpPr>
        <p:spPr bwMode="auto">
          <a:xfrm>
            <a:off x="339725" y="3263900"/>
            <a:ext cx="13253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We have: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BFD7FB9-7E2A-4246-9868-2B025623032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4829128" y="1783875"/>
          <a:ext cx="1941513" cy="1862138"/>
        </p:xfrm>
        <a:graphic>
          <a:graphicData uri="http://schemas.openxmlformats.org/presentationml/2006/ole">
            <p:oleObj spid="_x0000_s12290" name="Equation" r:id="rId3" imgW="901309" imgH="863225" progId="Equation.DSMT4">
              <p:embed/>
            </p:oleObj>
          </a:graphicData>
        </a:graphic>
      </p:graphicFrame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1287463" y="4440238"/>
          <a:ext cx="1393825" cy="1787525"/>
        </p:xfrm>
        <a:graphic>
          <a:graphicData uri="http://schemas.openxmlformats.org/presentationml/2006/ole">
            <p:oleObj spid="_x0000_s12291" name="Equation" r:id="rId4" imgW="672808" imgH="863225" progId="Equation.3">
              <p:embed/>
            </p:oleObj>
          </a:graphicData>
        </a:graphic>
      </p:graphicFrame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13"/>
          <p:cNvSpPr>
            <a:spLocks noChangeArrowheads="1"/>
          </p:cNvSpPr>
          <p:nvPr/>
        </p:nvSpPr>
        <p:spPr bwMode="auto">
          <a:xfrm>
            <a:off x="4415144" y="1354729"/>
            <a:ext cx="1043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Choose: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298" name="Rectangle 15"/>
          <p:cNvSpPr>
            <a:spLocks noChangeArrowheads="1"/>
          </p:cNvSpPr>
          <p:nvPr/>
        </p:nvSpPr>
        <p:spPr bwMode="auto">
          <a:xfrm>
            <a:off x="1236663" y="3852863"/>
            <a:ext cx="18240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12299" name="Rectangle 17"/>
          <p:cNvSpPr>
            <a:spLocks noChangeArrowheads="1"/>
          </p:cNvSpPr>
          <p:nvPr/>
        </p:nvSpPr>
        <p:spPr bwMode="auto">
          <a:xfrm>
            <a:off x="5432425" y="6053138"/>
            <a:ext cx="1057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FF"/>
                </a:solidFill>
              </a:rPr>
              <a:t>(LHCP)</a:t>
            </a:r>
            <a:endParaRPr lang="en-US">
              <a:solidFill>
                <a:srgbClr val="0000FF"/>
              </a:solidFill>
            </a:endParaRP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title"/>
          </p:nvPr>
        </p:nvSpPr>
        <p:spPr>
          <a:xfrm>
            <a:off x="330200" y="209550"/>
            <a:ext cx="8615363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graphicFrame>
        <p:nvGraphicFramePr>
          <p:cNvPr id="12292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4264025" y="4565650"/>
          <a:ext cx="3790950" cy="1247775"/>
        </p:xfrm>
        <a:graphic>
          <a:graphicData uri="http://schemas.openxmlformats.org/presentationml/2006/ole">
            <p:oleObj spid="_x0000_s12292" name="Equation" r:id="rId5" imgW="1968500" imgH="647700" progId="Equation.3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12293" name="Object 58"/>
          <p:cNvGraphicFramePr>
            <a:graphicFrameLocks noChangeAspect="1"/>
          </p:cNvGraphicFramePr>
          <p:nvPr/>
        </p:nvGraphicFramePr>
        <p:xfrm>
          <a:off x="1412875" y="1644650"/>
          <a:ext cx="1384300" cy="1131888"/>
        </p:xfrm>
        <a:graphic>
          <a:graphicData uri="http://schemas.openxmlformats.org/presentationml/2006/ole">
            <p:oleObj spid="_x0000_s12293" name="Equation" r:id="rId6" imgW="558720" imgH="4572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05970" y="117370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LHCP:</a:t>
            </a:r>
            <a:endParaRPr lang="en-US" dirty="0"/>
          </a:p>
        </p:txBody>
      </p:sp>
      <p:graphicFrame>
        <p:nvGraphicFramePr>
          <p:cNvPr id="15" name="Object 29"/>
          <p:cNvGraphicFramePr>
            <a:graphicFrameLocks noChangeAspect="1"/>
          </p:cNvGraphicFramePr>
          <p:nvPr/>
        </p:nvGraphicFramePr>
        <p:xfrm>
          <a:off x="1427163" y="2884488"/>
          <a:ext cx="1393825" cy="465137"/>
        </p:xfrm>
        <a:graphic>
          <a:graphicData uri="http://schemas.openxmlformats.org/presentationml/2006/ole">
            <p:oleObj spid="_x0000_s12294" name="Equation" r:id="rId7" imgW="685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3275013" y="5197475"/>
            <a:ext cx="2508250" cy="906463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1068388" y="1743075"/>
          <a:ext cx="6821487" cy="1755775"/>
        </p:xfrm>
        <a:graphic>
          <a:graphicData uri="http://schemas.openxmlformats.org/presentationml/2006/ole">
            <p:oleObj spid="_x0000_s13314" name="Equation" r:id="rId3" imgW="3555720" imgH="914400" progId="Equation.DSMT4">
              <p:embed/>
            </p:oleObj>
          </a:graphicData>
        </a:graphic>
      </p:graphicFrame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3041081" y="3843670"/>
          <a:ext cx="1447800" cy="914400"/>
        </p:xfrm>
        <a:graphic>
          <a:graphicData uri="http://schemas.openxmlformats.org/presentationml/2006/ole">
            <p:oleObj spid="_x0000_s13315" name="Equation" r:id="rId4" imgW="723600" imgH="457200" progId="Equation.DSMT4">
              <p:embed/>
            </p:oleObj>
          </a:graphicData>
        </a:graphic>
      </p:graphicFrame>
      <p:graphicFrame>
        <p:nvGraphicFramePr>
          <p:cNvPr id="13316" name="Object 8"/>
          <p:cNvGraphicFramePr>
            <a:graphicFrameLocks noChangeAspect="1"/>
          </p:cNvGraphicFramePr>
          <p:nvPr/>
        </p:nvGraphicFramePr>
        <p:xfrm>
          <a:off x="3408363" y="5251450"/>
          <a:ext cx="2219325" cy="811213"/>
        </p:xfrm>
        <a:graphic>
          <a:graphicData uri="http://schemas.openxmlformats.org/presentationml/2006/ole">
            <p:oleObj spid="_x0000_s13316" name="Equation" r:id="rId5" imgW="1066680" imgH="393480" progId="Equation.DSMT4">
              <p:embed/>
            </p:oleObj>
          </a:graphicData>
        </a:graphic>
      </p:graphicFrame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2746375" y="5461000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3322" name="Rectangle 14"/>
          <p:cNvSpPr>
            <a:spLocks noChangeArrowheads="1"/>
          </p:cNvSpPr>
          <p:nvPr/>
        </p:nvSpPr>
        <p:spPr bwMode="auto">
          <a:xfrm>
            <a:off x="540082" y="1131272"/>
            <a:ext cx="64612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frequency conditions </a:t>
            </a:r>
            <a:r>
              <a:rPr lang="en-US" sz="2000" dirty="0" smtClean="0">
                <a:solidFill>
                  <a:srgbClr val="0000FF"/>
                </a:solidFill>
              </a:rPr>
              <a:t> for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CP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can </a:t>
            </a:r>
            <a:r>
              <a:rPr lang="en-US" sz="2000" dirty="0">
                <a:solidFill>
                  <a:srgbClr val="0000FF"/>
                </a:solidFill>
              </a:rPr>
              <a:t>be written </a:t>
            </a:r>
            <a:r>
              <a:rPr lang="en-US" sz="2000" dirty="0" smtClean="0">
                <a:solidFill>
                  <a:srgbClr val="0000FF"/>
                </a:solidFill>
              </a:rPr>
              <a:t>as: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323" name="AutoShape 16"/>
          <p:cNvSpPr>
            <a:spLocks noChangeArrowheads="1"/>
          </p:cNvSpPr>
          <p:nvPr/>
        </p:nvSpPr>
        <p:spPr bwMode="auto">
          <a:xfrm>
            <a:off x="3128963" y="2025650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utoShape 17"/>
          <p:cNvSpPr>
            <a:spLocks noChangeArrowheads="1"/>
          </p:cNvSpPr>
          <p:nvPr/>
        </p:nvSpPr>
        <p:spPr bwMode="auto">
          <a:xfrm>
            <a:off x="3148013" y="2908300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8"/>
          <p:cNvSpPr>
            <a:spLocks noChangeArrowheads="1"/>
          </p:cNvSpPr>
          <p:nvPr/>
        </p:nvSpPr>
        <p:spPr bwMode="auto">
          <a:xfrm>
            <a:off x="2379663" y="4111625"/>
            <a:ext cx="26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49173" name="Rectangle 21"/>
          <p:cNvSpPr>
            <a:spLocks noGrp="1" noChangeArrowheads="1"/>
          </p:cNvSpPr>
          <p:nvPr>
            <p:ph type="title"/>
          </p:nvPr>
        </p:nvSpPr>
        <p:spPr>
          <a:xfrm>
            <a:off x="369888" y="209550"/>
            <a:ext cx="8574087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sp>
        <p:nvSpPr>
          <p:cNvPr id="13327" name="AutoShape 23"/>
          <p:cNvSpPr>
            <a:spLocks noChangeArrowheads="1"/>
          </p:cNvSpPr>
          <p:nvPr/>
        </p:nvSpPr>
        <p:spPr bwMode="auto">
          <a:xfrm>
            <a:off x="5572125" y="2046288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utoShape 24"/>
          <p:cNvSpPr>
            <a:spLocks noChangeArrowheads="1"/>
          </p:cNvSpPr>
          <p:nvPr/>
        </p:nvSpPr>
        <p:spPr bwMode="auto">
          <a:xfrm>
            <a:off x="5572125" y="2903538"/>
            <a:ext cx="371475" cy="206375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4"/>
          <p:cNvSpPr>
            <a:spLocks noChangeArrowheads="1"/>
          </p:cNvSpPr>
          <p:nvPr/>
        </p:nvSpPr>
        <p:spPr bwMode="auto">
          <a:xfrm>
            <a:off x="3533775" y="3271838"/>
            <a:ext cx="2051050" cy="1152525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338" name="Object 54"/>
          <p:cNvGraphicFramePr>
            <a:graphicFrameLocks noChangeAspect="1"/>
          </p:cNvGraphicFramePr>
          <p:nvPr>
            <p:ph sz="half" idx="1"/>
          </p:nvPr>
        </p:nvGraphicFramePr>
        <p:xfrm>
          <a:off x="3705203" y="4987925"/>
          <a:ext cx="439737" cy="660400"/>
        </p:xfrm>
        <a:graphic>
          <a:graphicData uri="http://schemas.openxmlformats.org/presentationml/2006/ole">
            <p:oleObj spid="_x0000_s14338" name="Equation" r:id="rId3" imgW="279360" imgH="419040" progId="Equation.DSMT4">
              <p:embed/>
            </p:oleObj>
          </a:graphicData>
        </a:graphic>
      </p:graphicFrame>
      <p:sp>
        <p:nvSpPr>
          <p:cNvPr id="14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2270125" y="1030288"/>
          <a:ext cx="3913188" cy="917575"/>
        </p:xfrm>
        <a:graphic>
          <a:graphicData uri="http://schemas.openxmlformats.org/presentationml/2006/ole">
            <p:oleObj spid="_x0000_s14339" name="Equation" r:id="rId4" imgW="1955520" imgH="457200" progId="Equation.DSMT4">
              <p:embed/>
            </p:oleObj>
          </a:graphicData>
        </a:graphic>
      </p:graphicFrame>
      <p:sp>
        <p:nvSpPr>
          <p:cNvPr id="1435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0" name="Object 6"/>
          <p:cNvGraphicFramePr>
            <a:graphicFrameLocks noChangeAspect="1"/>
          </p:cNvGraphicFramePr>
          <p:nvPr/>
        </p:nvGraphicFramePr>
        <p:xfrm>
          <a:off x="3632225" y="2307586"/>
          <a:ext cx="1828800" cy="538162"/>
        </p:xfrm>
        <a:graphic>
          <a:graphicData uri="http://schemas.openxmlformats.org/presentationml/2006/ole">
            <p:oleObj spid="_x0000_s14340" name="Equation" r:id="rId5" imgW="812447" imgH="241195" progId="Equation.3">
              <p:embed/>
            </p:oleObj>
          </a:graphicData>
        </a:graphic>
      </p:graphicFrame>
      <p:sp>
        <p:nvSpPr>
          <p:cNvPr id="1435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8"/>
          <p:cNvGraphicFramePr>
            <a:graphicFrameLocks noChangeAspect="1"/>
          </p:cNvGraphicFramePr>
          <p:nvPr/>
        </p:nvGraphicFramePr>
        <p:xfrm>
          <a:off x="3852863" y="3289300"/>
          <a:ext cx="1417637" cy="1095375"/>
        </p:xfrm>
        <a:graphic>
          <a:graphicData uri="http://schemas.openxmlformats.org/presentationml/2006/ole">
            <p:oleObj spid="_x0000_s14341" name="Equation" r:id="rId6" imgW="558720" imgH="431640" progId="Equation.DSMT4">
              <p:embed/>
            </p:oleObj>
          </a:graphicData>
        </a:graphic>
      </p:graphicFrame>
      <p:sp>
        <p:nvSpPr>
          <p:cNvPr id="1435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3" name="Rectangle 12"/>
          <p:cNvSpPr>
            <a:spLocks noChangeArrowheads="1"/>
          </p:cNvSpPr>
          <p:nvPr/>
        </p:nvSpPr>
        <p:spPr bwMode="auto">
          <a:xfrm>
            <a:off x="1477962" y="1296987"/>
            <a:ext cx="7193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Also,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354" name="Rectangle 13"/>
          <p:cNvSpPr>
            <a:spLocks noChangeArrowheads="1"/>
          </p:cNvSpPr>
          <p:nvPr/>
        </p:nvSpPr>
        <p:spPr bwMode="auto">
          <a:xfrm>
            <a:off x="2987675" y="238125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Let</a:t>
            </a:r>
          </a:p>
        </p:txBody>
      </p:sp>
      <p:graphicFrame>
        <p:nvGraphicFramePr>
          <p:cNvPr id="14342" name="Object 44"/>
          <p:cNvGraphicFramePr>
            <a:graphicFrameLocks noChangeAspect="1"/>
          </p:cNvGraphicFramePr>
          <p:nvPr/>
        </p:nvGraphicFramePr>
        <p:xfrm>
          <a:off x="3155950" y="6081713"/>
          <a:ext cx="387350" cy="498475"/>
        </p:xfrm>
        <a:graphic>
          <a:graphicData uri="http://schemas.openxmlformats.org/presentationml/2006/ole">
            <p:oleObj spid="_x0000_s14342" name="Equation" r:id="rId7" imgW="177480" imgH="228600" progId="Equation.DSMT4">
              <p:embed/>
            </p:oleObj>
          </a:graphicData>
        </a:graphic>
      </p:graphicFrame>
      <p:graphicFrame>
        <p:nvGraphicFramePr>
          <p:cNvPr id="14343" name="Object 45"/>
          <p:cNvGraphicFramePr>
            <a:graphicFrameLocks noChangeAspect="1"/>
          </p:cNvGraphicFramePr>
          <p:nvPr/>
        </p:nvGraphicFramePr>
        <p:xfrm>
          <a:off x="4325938" y="4908550"/>
          <a:ext cx="492125" cy="465138"/>
        </p:xfrm>
        <a:graphic>
          <a:graphicData uri="http://schemas.openxmlformats.org/presentationml/2006/ole">
            <p:oleObj spid="_x0000_s14343" name="Equation" r:id="rId8" imgW="241200" imgH="228600" progId="Equation.DSMT4">
              <p:embed/>
            </p:oleObj>
          </a:graphicData>
        </a:graphic>
      </p:graphicFrame>
      <p:sp>
        <p:nvSpPr>
          <p:cNvPr id="14355" name="Line 46"/>
          <p:cNvSpPr>
            <a:spLocks noChangeShapeType="1"/>
          </p:cNvSpPr>
          <p:nvPr/>
        </p:nvSpPr>
        <p:spPr bwMode="auto">
          <a:xfrm flipV="1">
            <a:off x="2974975" y="5992813"/>
            <a:ext cx="3395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Line 47"/>
          <p:cNvSpPr>
            <a:spLocks noChangeShapeType="1"/>
          </p:cNvSpPr>
          <p:nvPr/>
        </p:nvSpPr>
        <p:spPr bwMode="auto">
          <a:xfrm>
            <a:off x="4580886" y="5489575"/>
            <a:ext cx="7937" cy="469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7" name="Line 48"/>
          <p:cNvSpPr>
            <a:spLocks noChangeShapeType="1"/>
          </p:cNvSpPr>
          <p:nvPr/>
        </p:nvSpPr>
        <p:spPr bwMode="auto">
          <a:xfrm>
            <a:off x="3351213" y="5881688"/>
            <a:ext cx="11112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8" name="Line 49"/>
          <p:cNvSpPr>
            <a:spLocks noChangeShapeType="1"/>
          </p:cNvSpPr>
          <p:nvPr/>
        </p:nvSpPr>
        <p:spPr bwMode="auto">
          <a:xfrm flipH="1">
            <a:off x="5815013" y="5886450"/>
            <a:ext cx="1587" cy="22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4" name="Object 50"/>
          <p:cNvGraphicFramePr>
            <a:graphicFrameLocks noChangeAspect="1"/>
          </p:cNvGraphicFramePr>
          <p:nvPr/>
        </p:nvGraphicFramePr>
        <p:xfrm>
          <a:off x="5618163" y="6091238"/>
          <a:ext cx="388937" cy="528637"/>
        </p:xfrm>
        <a:graphic>
          <a:graphicData uri="http://schemas.openxmlformats.org/presentationml/2006/ole">
            <p:oleObj spid="_x0000_s14344" name="Equation" r:id="rId9" imgW="177480" imgH="241200" progId="Equation.DSMT4">
              <p:embed/>
            </p:oleObj>
          </a:graphicData>
        </a:graphic>
      </p:graphicFrame>
      <p:sp>
        <p:nvSpPr>
          <p:cNvPr id="14359" name="Line 52"/>
          <p:cNvSpPr>
            <a:spLocks noChangeShapeType="1"/>
          </p:cNvSpPr>
          <p:nvPr/>
        </p:nvSpPr>
        <p:spPr bwMode="auto">
          <a:xfrm>
            <a:off x="3335338" y="5734050"/>
            <a:ext cx="12112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0" name="Line 53"/>
          <p:cNvSpPr>
            <a:spLocks noChangeShapeType="1"/>
          </p:cNvSpPr>
          <p:nvPr/>
        </p:nvSpPr>
        <p:spPr bwMode="auto">
          <a:xfrm>
            <a:off x="4610100" y="5726113"/>
            <a:ext cx="12112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4345" name="Object 56"/>
          <p:cNvGraphicFramePr>
            <a:graphicFrameLocks noChangeAspect="1"/>
          </p:cNvGraphicFramePr>
          <p:nvPr>
            <p:ph sz="half" idx="2"/>
          </p:nvPr>
        </p:nvGraphicFramePr>
        <p:xfrm>
          <a:off x="5008563" y="5037138"/>
          <a:ext cx="401637" cy="603250"/>
        </p:xfrm>
        <a:graphic>
          <a:graphicData uri="http://schemas.openxmlformats.org/presentationml/2006/ole">
            <p:oleObj spid="_x0000_s14345" name="Equation" r:id="rId10" imgW="279360" imgH="419040" progId="Equation.DSMT4">
              <p:embed/>
            </p:oleObj>
          </a:graphicData>
        </a:graphic>
      </p:graphicFrame>
      <p:sp>
        <p:nvSpPr>
          <p:cNvPr id="56379" name="Rectangle 59"/>
          <p:cNvSpPr>
            <a:spLocks noGrp="1" noChangeArrowheads="1"/>
          </p:cNvSpPr>
          <p:nvPr>
            <p:ph type="title"/>
          </p:nvPr>
        </p:nvSpPr>
        <p:spPr>
          <a:xfrm>
            <a:off x="396875" y="209550"/>
            <a:ext cx="8547100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sp>
        <p:nvSpPr>
          <p:cNvPr id="14362" name="Rectangle 60"/>
          <p:cNvSpPr>
            <a:spLocks noChangeArrowheads="1"/>
          </p:cNvSpPr>
          <p:nvPr/>
        </p:nvSpPr>
        <p:spPr bwMode="auto">
          <a:xfrm>
            <a:off x="1630363" y="3663950"/>
            <a:ext cx="1595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Then we have</a:t>
            </a:r>
          </a:p>
        </p:txBody>
      </p:sp>
      <p:graphicFrame>
        <p:nvGraphicFramePr>
          <p:cNvPr id="14346" name="Object 63"/>
          <p:cNvGraphicFramePr>
            <a:graphicFrameLocks noChangeAspect="1"/>
          </p:cNvGraphicFramePr>
          <p:nvPr/>
        </p:nvGraphicFramePr>
        <p:xfrm>
          <a:off x="6569075" y="5815013"/>
          <a:ext cx="311150" cy="412750"/>
        </p:xfrm>
        <a:graphic>
          <a:graphicData uri="http://schemas.openxmlformats.org/presentationml/2006/ole">
            <p:oleObj spid="_x0000_s14346" name="Equation" r:id="rId11" imgW="152280" imgH="203040" progId="Equation.DSMT4">
              <p:embed/>
            </p:oleObj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988DF01-D87C-4CE9-BA62-209944C48E1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181100" y="2252663"/>
          <a:ext cx="5578475" cy="1025525"/>
        </p:xfrm>
        <a:graphic>
          <a:graphicData uri="http://schemas.openxmlformats.org/presentationml/2006/ole">
            <p:oleObj spid="_x0000_s15362" name="Equation" r:id="rId3" imgW="2489040" imgH="457200" progId="Equation.DSMT4">
              <p:embed/>
            </p:oleObj>
          </a:graphicData>
        </a:graphic>
      </p:graphicFrame>
      <p:sp>
        <p:nvSpPr>
          <p:cNvPr id="15366" name="Text Box 27"/>
          <p:cNvSpPr txBox="1">
            <a:spLocks noChangeArrowheads="1"/>
          </p:cNvSpPr>
          <p:nvPr/>
        </p:nvSpPr>
        <p:spPr bwMode="auto">
          <a:xfrm>
            <a:off x="7229475" y="2533650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(LHCP)</a:t>
            </a:r>
          </a:p>
        </p:txBody>
      </p:sp>
      <p:graphicFrame>
        <p:nvGraphicFramePr>
          <p:cNvPr id="15363" name="Object 28"/>
          <p:cNvGraphicFramePr>
            <a:graphicFrameLocks noChangeAspect="1"/>
          </p:cNvGraphicFramePr>
          <p:nvPr/>
        </p:nvGraphicFramePr>
        <p:xfrm>
          <a:off x="1227138" y="3941763"/>
          <a:ext cx="5578475" cy="1025525"/>
        </p:xfrm>
        <a:graphic>
          <a:graphicData uri="http://schemas.openxmlformats.org/presentationml/2006/ole">
            <p:oleObj spid="_x0000_s15363" name="Equation" r:id="rId4" imgW="2489040" imgH="457200" progId="Equation.DSMT4">
              <p:embed/>
            </p:oleObj>
          </a:graphicData>
        </a:graphic>
      </p:graphicFrame>
      <p:sp>
        <p:nvSpPr>
          <p:cNvPr id="15367" name="Text Box 29"/>
          <p:cNvSpPr txBox="1">
            <a:spLocks noChangeArrowheads="1"/>
          </p:cNvSpPr>
          <p:nvPr/>
        </p:nvSpPr>
        <p:spPr bwMode="auto">
          <a:xfrm>
            <a:off x="7200900" y="4237038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(RHCP)</a:t>
            </a:r>
          </a:p>
        </p:txBody>
      </p:sp>
      <p:sp>
        <p:nvSpPr>
          <p:cNvPr id="63519" name="Rectangle 31"/>
          <p:cNvSpPr>
            <a:spLocks noGrp="1" noChangeArrowheads="1"/>
          </p:cNvSpPr>
          <p:nvPr>
            <p:ph type="title"/>
          </p:nvPr>
        </p:nvSpPr>
        <p:spPr>
          <a:xfrm>
            <a:off x="384175" y="209550"/>
            <a:ext cx="8574088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Circular Polarization Condition (cont.)</a:t>
            </a:r>
          </a:p>
        </p:txBody>
      </p:sp>
      <p:sp>
        <p:nvSpPr>
          <p:cNvPr id="15369" name="Rectangle 32"/>
          <p:cNvSpPr>
            <a:spLocks noChangeArrowheads="1"/>
          </p:cNvSpPr>
          <p:nvPr/>
        </p:nvSpPr>
        <p:spPr bwMode="auto">
          <a:xfrm>
            <a:off x="2649538" y="1225550"/>
            <a:ext cx="3305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Summary of frequencies</a:t>
            </a:r>
          </a:p>
        </p:txBody>
      </p:sp>
      <p:sp>
        <p:nvSpPr>
          <p:cNvPr id="15370" name="Text Box 33"/>
          <p:cNvSpPr txBox="1">
            <a:spLocks noChangeArrowheads="1"/>
          </p:cNvSpPr>
          <p:nvPr/>
        </p:nvSpPr>
        <p:spPr bwMode="auto">
          <a:xfrm>
            <a:off x="1377950" y="5595938"/>
            <a:ext cx="6169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dirty="0">
                <a:solidFill>
                  <a:srgbClr val="0000FF"/>
                </a:solidFill>
              </a:rPr>
              <a:t> frequency for which we get CP at broadside.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1506207" y="181307"/>
            <a:ext cx="6281737" cy="5508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Dimensions for CP</a:t>
            </a:r>
          </a:p>
        </p:txBody>
      </p:sp>
      <p:graphicFrame>
        <p:nvGraphicFramePr>
          <p:cNvPr id="16386" name="Object 58"/>
          <p:cNvGraphicFramePr>
            <a:graphicFrameLocks noChangeAspect="1"/>
          </p:cNvGraphicFramePr>
          <p:nvPr>
            <p:ph sz="quarter" idx="3"/>
          </p:nvPr>
        </p:nvGraphicFramePr>
        <p:xfrm>
          <a:off x="5378450" y="4321175"/>
          <a:ext cx="338138" cy="244475"/>
        </p:xfrm>
        <a:graphic>
          <a:graphicData uri="http://schemas.openxmlformats.org/presentationml/2006/ole">
            <p:oleObj spid="_x0000_s16386" name="Equation" r:id="rId3" imgW="228600" imgH="164880" progId="Equation.DSMT4">
              <p:embed/>
            </p:oleObj>
          </a:graphicData>
        </a:graphic>
      </p:graphicFrame>
      <p:sp>
        <p:nvSpPr>
          <p:cNvPr id="163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3125788" y="1566863"/>
          <a:ext cx="455612" cy="454025"/>
        </p:xfrm>
        <a:graphic>
          <a:graphicData uri="http://schemas.openxmlformats.org/presentationml/2006/ole">
            <p:oleObj spid="_x0000_s16387" name="Equation" r:id="rId4" imgW="177480" imgH="177480" progId="Equation.DSMT4">
              <p:embed/>
            </p:oleObj>
          </a:graphicData>
        </a:graphic>
      </p:graphicFrame>
      <p:sp>
        <p:nvSpPr>
          <p:cNvPr id="16396" name="Rectangle 9"/>
          <p:cNvSpPr>
            <a:spLocks noChangeArrowheads="1"/>
          </p:cNvSpPr>
          <p:nvPr/>
        </p:nvSpPr>
        <p:spPr bwMode="auto">
          <a:xfrm>
            <a:off x="3756025" y="1195388"/>
            <a:ext cx="1593850" cy="12969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8" name="Object 10"/>
          <p:cNvGraphicFramePr>
            <a:graphicFrameLocks noChangeAspect="1"/>
          </p:cNvGraphicFramePr>
          <p:nvPr/>
        </p:nvGraphicFramePr>
        <p:xfrm>
          <a:off x="4394200" y="2563813"/>
          <a:ext cx="354013" cy="411162"/>
        </p:xfrm>
        <a:graphic>
          <a:graphicData uri="http://schemas.openxmlformats.org/presentationml/2006/ole">
            <p:oleObj spid="_x0000_s16388" name="Equation" r:id="rId5" imgW="139680" imgH="164880" progId="Equation.DSMT4">
              <p:embed/>
            </p:oleObj>
          </a:graphicData>
        </a:graphic>
      </p:graphicFrame>
      <p:grpSp>
        <p:nvGrpSpPr>
          <p:cNvPr id="16397" name="Group 16"/>
          <p:cNvGrpSpPr>
            <a:grpSpLocks/>
          </p:cNvGrpSpPr>
          <p:nvPr/>
        </p:nvGrpSpPr>
        <p:grpSpPr bwMode="auto">
          <a:xfrm>
            <a:off x="4098925" y="1458913"/>
            <a:ext cx="965200" cy="773112"/>
            <a:chOff x="2446" y="855"/>
            <a:chExt cx="896" cy="822"/>
          </a:xfrm>
        </p:grpSpPr>
        <p:sp>
          <p:nvSpPr>
            <p:cNvPr id="16426" name="Line 11"/>
            <p:cNvSpPr>
              <a:spLocks noChangeShapeType="1"/>
            </p:cNvSpPr>
            <p:nvPr/>
          </p:nvSpPr>
          <p:spPr bwMode="auto">
            <a:xfrm>
              <a:off x="2449" y="855"/>
              <a:ext cx="8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Line 12"/>
            <p:cNvSpPr>
              <a:spLocks noChangeShapeType="1"/>
            </p:cNvSpPr>
            <p:nvPr/>
          </p:nvSpPr>
          <p:spPr bwMode="auto">
            <a:xfrm>
              <a:off x="2446" y="1061"/>
              <a:ext cx="8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8" name="Line 13"/>
            <p:cNvSpPr>
              <a:spLocks noChangeShapeType="1"/>
            </p:cNvSpPr>
            <p:nvPr/>
          </p:nvSpPr>
          <p:spPr bwMode="auto">
            <a:xfrm>
              <a:off x="2454" y="1264"/>
              <a:ext cx="8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9" name="Line 14"/>
            <p:cNvSpPr>
              <a:spLocks noChangeShapeType="1"/>
            </p:cNvSpPr>
            <p:nvPr/>
          </p:nvSpPr>
          <p:spPr bwMode="auto">
            <a:xfrm>
              <a:off x="2461" y="1470"/>
              <a:ext cx="8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0" name="Line 15"/>
            <p:cNvSpPr>
              <a:spLocks noChangeShapeType="1"/>
            </p:cNvSpPr>
            <p:nvPr/>
          </p:nvSpPr>
          <p:spPr bwMode="auto">
            <a:xfrm>
              <a:off x="2462" y="1677"/>
              <a:ext cx="880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8" name="Rectangle 17"/>
          <p:cNvSpPr>
            <a:spLocks noChangeArrowheads="1"/>
          </p:cNvSpPr>
          <p:nvPr/>
        </p:nvSpPr>
        <p:spPr bwMode="auto">
          <a:xfrm>
            <a:off x="3767138" y="3176588"/>
            <a:ext cx="1593850" cy="889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2605088" y="3784600"/>
            <a:ext cx="3879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Rectangle 20"/>
          <p:cNvSpPr>
            <a:spLocks noChangeArrowheads="1"/>
          </p:cNvSpPr>
          <p:nvPr/>
        </p:nvSpPr>
        <p:spPr bwMode="auto">
          <a:xfrm>
            <a:off x="2619375" y="3262313"/>
            <a:ext cx="3892550" cy="519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Rectangle 21"/>
          <p:cNvSpPr>
            <a:spLocks noChangeArrowheads="1"/>
          </p:cNvSpPr>
          <p:nvPr/>
        </p:nvSpPr>
        <p:spPr bwMode="auto">
          <a:xfrm>
            <a:off x="2632075" y="3790950"/>
            <a:ext cx="3892550" cy="104775"/>
          </a:xfrm>
          <a:prstGeom prst="rect">
            <a:avLst/>
          </a:prstGeom>
          <a:pattFill prst="wdUpDiag">
            <a:fgClr>
              <a:srgbClr val="FF99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>
            <a:off x="3771900" y="3319463"/>
            <a:ext cx="0" cy="42862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3"/>
          <p:cNvSpPr>
            <a:spLocks noChangeShapeType="1"/>
          </p:cNvSpPr>
          <p:nvPr/>
        </p:nvSpPr>
        <p:spPr bwMode="auto">
          <a:xfrm>
            <a:off x="5362575" y="3324225"/>
            <a:ext cx="0" cy="42862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Freeform 24"/>
          <p:cNvSpPr>
            <a:spLocks/>
          </p:cNvSpPr>
          <p:nvPr/>
        </p:nvSpPr>
        <p:spPr bwMode="auto">
          <a:xfrm>
            <a:off x="3470275" y="3300413"/>
            <a:ext cx="220663" cy="430212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Freeform 25"/>
          <p:cNvSpPr>
            <a:spLocks/>
          </p:cNvSpPr>
          <p:nvPr/>
        </p:nvSpPr>
        <p:spPr bwMode="auto">
          <a:xfrm flipH="1">
            <a:off x="5451475" y="3319463"/>
            <a:ext cx="220663" cy="382587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Freeform 26"/>
          <p:cNvSpPr>
            <a:spLocks/>
          </p:cNvSpPr>
          <p:nvPr/>
        </p:nvSpPr>
        <p:spPr bwMode="auto">
          <a:xfrm>
            <a:off x="3127375" y="3305175"/>
            <a:ext cx="463550" cy="396875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Freeform 27"/>
          <p:cNvSpPr>
            <a:spLocks/>
          </p:cNvSpPr>
          <p:nvPr/>
        </p:nvSpPr>
        <p:spPr bwMode="auto">
          <a:xfrm flipH="1">
            <a:off x="5624513" y="3314700"/>
            <a:ext cx="365125" cy="382588"/>
          </a:xfrm>
          <a:custGeom>
            <a:avLst/>
            <a:gdLst>
              <a:gd name="T0" fmla="*/ 139 w 139"/>
              <a:gd name="T1" fmla="*/ 0 h 271"/>
              <a:gd name="T2" fmla="*/ 34 w 139"/>
              <a:gd name="T3" fmla="*/ 114 h 271"/>
              <a:gd name="T4" fmla="*/ 4 w 139"/>
              <a:gd name="T5" fmla="*/ 246 h 271"/>
              <a:gd name="T6" fmla="*/ 7 w 139"/>
              <a:gd name="T7" fmla="*/ 264 h 271"/>
              <a:gd name="T8" fmla="*/ 0 60000 65536"/>
              <a:gd name="T9" fmla="*/ 0 60000 65536"/>
              <a:gd name="T10" fmla="*/ 0 60000 65536"/>
              <a:gd name="T11" fmla="*/ 0 60000 65536"/>
              <a:gd name="T12" fmla="*/ 0 w 139"/>
              <a:gd name="T13" fmla="*/ 0 h 271"/>
              <a:gd name="T14" fmla="*/ 139 w 139"/>
              <a:gd name="T15" fmla="*/ 271 h 2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9" h="271">
                <a:moveTo>
                  <a:pt x="139" y="0"/>
                </a:moveTo>
                <a:cubicBezTo>
                  <a:pt x="97" y="36"/>
                  <a:pt x="56" y="73"/>
                  <a:pt x="34" y="114"/>
                </a:cubicBezTo>
                <a:cubicBezTo>
                  <a:pt x="12" y="155"/>
                  <a:pt x="8" y="221"/>
                  <a:pt x="4" y="246"/>
                </a:cubicBezTo>
                <a:cubicBezTo>
                  <a:pt x="0" y="271"/>
                  <a:pt x="3" y="267"/>
                  <a:pt x="7" y="264"/>
                </a:cubicBezTo>
              </a:path>
            </a:pathLst>
          </a:custGeom>
          <a:noFill/>
          <a:ln w="1905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Line 28"/>
          <p:cNvSpPr>
            <a:spLocks noChangeShapeType="1"/>
          </p:cNvSpPr>
          <p:nvPr/>
        </p:nvSpPr>
        <p:spPr bwMode="auto">
          <a:xfrm>
            <a:off x="3481388" y="3705225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9"/>
          <p:cNvSpPr>
            <a:spLocks noChangeShapeType="1"/>
          </p:cNvSpPr>
          <p:nvPr/>
        </p:nvSpPr>
        <p:spPr bwMode="auto">
          <a:xfrm>
            <a:off x="3133725" y="3695700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Line 31"/>
          <p:cNvSpPr>
            <a:spLocks noChangeShapeType="1"/>
          </p:cNvSpPr>
          <p:nvPr/>
        </p:nvSpPr>
        <p:spPr bwMode="auto">
          <a:xfrm>
            <a:off x="5986463" y="3700463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1" name="Line 32"/>
          <p:cNvSpPr>
            <a:spLocks noChangeShapeType="1"/>
          </p:cNvSpPr>
          <p:nvPr/>
        </p:nvSpPr>
        <p:spPr bwMode="auto">
          <a:xfrm>
            <a:off x="5667375" y="3690938"/>
            <a:ext cx="0" cy="5715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35"/>
          <p:cNvSpPr>
            <a:spLocks noChangeArrowheads="1"/>
          </p:cNvSpPr>
          <p:nvPr/>
        </p:nvSpPr>
        <p:spPr bwMode="auto">
          <a:xfrm>
            <a:off x="3514725" y="4738688"/>
            <a:ext cx="2087563" cy="889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36"/>
          <p:cNvSpPr>
            <a:spLocks noChangeShapeType="1"/>
          </p:cNvSpPr>
          <p:nvPr/>
        </p:nvSpPr>
        <p:spPr bwMode="auto">
          <a:xfrm>
            <a:off x="2593975" y="5346700"/>
            <a:ext cx="3879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Rectangle 37"/>
          <p:cNvSpPr>
            <a:spLocks noChangeArrowheads="1"/>
          </p:cNvSpPr>
          <p:nvPr/>
        </p:nvSpPr>
        <p:spPr bwMode="auto">
          <a:xfrm>
            <a:off x="2608263" y="4824413"/>
            <a:ext cx="3892550" cy="51911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Rectangle 38"/>
          <p:cNvSpPr>
            <a:spLocks noChangeArrowheads="1"/>
          </p:cNvSpPr>
          <p:nvPr/>
        </p:nvSpPr>
        <p:spPr bwMode="auto">
          <a:xfrm>
            <a:off x="2620963" y="5353050"/>
            <a:ext cx="3892550" cy="104775"/>
          </a:xfrm>
          <a:prstGeom prst="rect">
            <a:avLst/>
          </a:prstGeom>
          <a:pattFill prst="wdUpDiag">
            <a:fgClr>
              <a:srgbClr val="FF9933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9" name="Object 49"/>
          <p:cNvGraphicFramePr>
            <a:graphicFrameLocks noChangeAspect="1"/>
          </p:cNvGraphicFramePr>
          <p:nvPr/>
        </p:nvGraphicFramePr>
        <p:xfrm>
          <a:off x="4856163" y="4789488"/>
          <a:ext cx="388937" cy="538162"/>
        </p:xfrm>
        <a:graphic>
          <a:graphicData uri="http://schemas.openxmlformats.org/presentationml/2006/ole">
            <p:oleObj spid="_x0000_s16389" name="Equation" r:id="rId6" imgW="164880" imgH="228600" progId="Equation.DSMT4">
              <p:embed/>
            </p:oleObj>
          </a:graphicData>
        </a:graphic>
      </p:graphicFrame>
      <p:sp>
        <p:nvSpPr>
          <p:cNvPr id="16416" name="Line 50"/>
          <p:cNvSpPr>
            <a:spLocks noChangeShapeType="1"/>
          </p:cNvSpPr>
          <p:nvPr/>
        </p:nvSpPr>
        <p:spPr bwMode="auto">
          <a:xfrm>
            <a:off x="3768725" y="3954463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Line 51"/>
          <p:cNvSpPr>
            <a:spLocks noChangeShapeType="1"/>
          </p:cNvSpPr>
          <p:nvPr/>
        </p:nvSpPr>
        <p:spPr bwMode="auto">
          <a:xfrm>
            <a:off x="5353050" y="3959225"/>
            <a:ext cx="0" cy="777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8" name="Line 52"/>
          <p:cNvSpPr>
            <a:spLocks noChangeShapeType="1"/>
          </p:cNvSpPr>
          <p:nvPr/>
        </p:nvSpPr>
        <p:spPr bwMode="auto">
          <a:xfrm>
            <a:off x="3521075" y="4818063"/>
            <a:ext cx="0" cy="5080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53"/>
          <p:cNvSpPr>
            <a:spLocks noChangeShapeType="1"/>
          </p:cNvSpPr>
          <p:nvPr/>
        </p:nvSpPr>
        <p:spPr bwMode="auto">
          <a:xfrm>
            <a:off x="5600700" y="4821238"/>
            <a:ext cx="0" cy="5080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Text Box 54"/>
          <p:cNvSpPr txBox="1">
            <a:spLocks noChangeArrowheads="1"/>
          </p:cNvSpPr>
          <p:nvPr/>
        </p:nvSpPr>
        <p:spPr bwMode="auto">
          <a:xfrm>
            <a:off x="5583238" y="4895850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PMC</a:t>
            </a:r>
          </a:p>
        </p:txBody>
      </p:sp>
      <p:sp>
        <p:nvSpPr>
          <p:cNvPr id="16421" name="Text Box 55"/>
          <p:cNvSpPr txBox="1">
            <a:spLocks noChangeArrowheads="1"/>
          </p:cNvSpPr>
          <p:nvPr/>
        </p:nvSpPr>
        <p:spPr bwMode="auto">
          <a:xfrm>
            <a:off x="2867025" y="490061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PMC</a:t>
            </a:r>
          </a:p>
        </p:txBody>
      </p:sp>
      <p:sp>
        <p:nvSpPr>
          <p:cNvPr id="16422" name="Line 56"/>
          <p:cNvSpPr>
            <a:spLocks noChangeShapeType="1"/>
          </p:cNvSpPr>
          <p:nvPr/>
        </p:nvSpPr>
        <p:spPr bwMode="auto">
          <a:xfrm>
            <a:off x="3497263" y="4637088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23" name="Line 57"/>
          <p:cNvSpPr>
            <a:spLocks noChangeShapeType="1"/>
          </p:cNvSpPr>
          <p:nvPr/>
        </p:nvSpPr>
        <p:spPr bwMode="auto">
          <a:xfrm>
            <a:off x="5368925" y="465296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6390" name="Object 60"/>
          <p:cNvGraphicFramePr>
            <a:graphicFrameLocks noChangeAspect="1"/>
          </p:cNvGraphicFramePr>
          <p:nvPr/>
        </p:nvGraphicFramePr>
        <p:xfrm>
          <a:off x="3365500" y="4310063"/>
          <a:ext cx="354013" cy="255587"/>
        </p:xfrm>
        <a:graphic>
          <a:graphicData uri="http://schemas.openxmlformats.org/presentationml/2006/ole">
            <p:oleObj spid="_x0000_s16390" name="Equation" r:id="rId7" imgW="228600" imgH="164880" progId="Equation.DSMT4">
              <p:embed/>
            </p:oleObj>
          </a:graphicData>
        </a:graphic>
      </p:graphicFrame>
      <p:graphicFrame>
        <p:nvGraphicFramePr>
          <p:cNvPr id="16391" name="Object 62"/>
          <p:cNvGraphicFramePr>
            <a:graphicFrameLocks noChangeAspect="1"/>
          </p:cNvGraphicFramePr>
          <p:nvPr>
            <p:ph sz="half" idx="1"/>
          </p:nvPr>
        </p:nvGraphicFramePr>
        <p:xfrm>
          <a:off x="3262313" y="5903913"/>
          <a:ext cx="2619375" cy="536575"/>
        </p:xfrm>
        <a:graphic>
          <a:graphicData uri="http://schemas.openxmlformats.org/presentationml/2006/ole">
            <p:oleObj spid="_x0000_s16391" name="Equation" r:id="rId8" imgW="1053643" imgH="215806" progId="Equation.3">
              <p:embed/>
            </p:oleObj>
          </a:graphicData>
        </a:graphic>
      </p:graphicFrame>
      <p:graphicFrame>
        <p:nvGraphicFramePr>
          <p:cNvPr id="16392" name="Object 33"/>
          <p:cNvGraphicFramePr>
            <a:graphicFrameLocks noChangeAspect="1"/>
          </p:cNvGraphicFramePr>
          <p:nvPr>
            <p:ph sz="quarter" idx="2"/>
          </p:nvPr>
        </p:nvGraphicFramePr>
        <p:xfrm>
          <a:off x="4806950" y="3236913"/>
          <a:ext cx="385763" cy="534987"/>
        </p:xfrm>
        <a:graphic>
          <a:graphicData uri="http://schemas.openxmlformats.org/presentationml/2006/ole">
            <p:oleObj spid="_x0000_s16392" name="Equation" r:id="rId9" imgW="164880" imgH="228600" progId="Equation.DSMT4">
              <p:embed/>
            </p:oleObj>
          </a:graphicData>
        </a:graphic>
      </p:graphicFrame>
      <p:sp>
        <p:nvSpPr>
          <p:cNvPr id="16424" name="Line 64"/>
          <p:cNvSpPr>
            <a:spLocks noChangeShapeType="1"/>
          </p:cNvSpPr>
          <p:nvPr/>
        </p:nvSpPr>
        <p:spPr bwMode="auto">
          <a:xfrm>
            <a:off x="3729038" y="2543175"/>
            <a:ext cx="0" cy="5572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Line 65"/>
          <p:cNvSpPr>
            <a:spLocks noChangeShapeType="1"/>
          </p:cNvSpPr>
          <p:nvPr/>
        </p:nvSpPr>
        <p:spPr bwMode="auto">
          <a:xfrm>
            <a:off x="5324475" y="2552700"/>
            <a:ext cx="0" cy="5572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BFD7FB9-7E2A-4246-9868-2B025623032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073253" y="5991367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/>
              <a:t>H</a:t>
            </a:r>
            <a:r>
              <a:rPr lang="en-US" dirty="0" smtClean="0"/>
              <a:t>ammerstad formula)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9"/>
          <p:cNvGraphicFramePr>
            <a:graphicFrameLocks noChangeAspect="1"/>
          </p:cNvGraphicFramePr>
          <p:nvPr>
            <p:ph sz="half" idx="1"/>
          </p:nvPr>
        </p:nvGraphicFramePr>
        <p:xfrm>
          <a:off x="3562350" y="2105025"/>
          <a:ext cx="2057400" cy="474663"/>
        </p:xfrm>
        <a:graphic>
          <a:graphicData uri="http://schemas.openxmlformats.org/presentationml/2006/ole">
            <p:oleObj spid="_x0000_s17410" name="Equation" r:id="rId3" imgW="825480" imgH="190440" progId="Equation.DSMT4">
              <p:embed/>
            </p:oleObj>
          </a:graphicData>
        </a:graphic>
      </p:graphicFrame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1" name="Object 47"/>
          <p:cNvGraphicFramePr>
            <a:graphicFrameLocks noChangeAspect="1"/>
          </p:cNvGraphicFramePr>
          <p:nvPr/>
        </p:nvGraphicFramePr>
        <p:xfrm>
          <a:off x="3294063" y="1265238"/>
          <a:ext cx="2554287" cy="530225"/>
        </p:xfrm>
        <a:graphic>
          <a:graphicData uri="http://schemas.openxmlformats.org/presentationml/2006/ole">
            <p:oleObj spid="_x0000_s17411" name="Equation" r:id="rId4" imgW="1053643" imgH="215806" progId="Equation.3">
              <p:embed/>
            </p:oleObj>
          </a:graphicData>
        </a:graphic>
      </p:graphicFrame>
      <p:graphicFrame>
        <p:nvGraphicFramePr>
          <p:cNvPr id="17412" name="Object 48"/>
          <p:cNvGraphicFramePr>
            <a:graphicFrameLocks noChangeAspect="1"/>
          </p:cNvGraphicFramePr>
          <p:nvPr/>
        </p:nvGraphicFramePr>
        <p:xfrm>
          <a:off x="3630613" y="2987675"/>
          <a:ext cx="1881187" cy="635000"/>
        </p:xfrm>
        <a:graphic>
          <a:graphicData uri="http://schemas.openxmlformats.org/presentationml/2006/ole">
            <p:oleObj spid="_x0000_s17412" name="Equation" r:id="rId5" imgW="799920" imgH="266400" progId="Equation.DSMT4">
              <p:embed/>
            </p:oleObj>
          </a:graphicData>
        </a:graphic>
      </p:graphicFrame>
      <p:graphicFrame>
        <p:nvGraphicFramePr>
          <p:cNvPr id="17413" name="Object 51"/>
          <p:cNvGraphicFramePr>
            <a:graphicFrameLocks noChangeAspect="1"/>
          </p:cNvGraphicFramePr>
          <p:nvPr>
            <p:ph sz="half" idx="2"/>
          </p:nvPr>
        </p:nvGraphicFramePr>
        <p:xfrm>
          <a:off x="2146726" y="4663695"/>
          <a:ext cx="2617788" cy="1293813"/>
        </p:xfrm>
        <a:graphic>
          <a:graphicData uri="http://schemas.openxmlformats.org/presentationml/2006/ole">
            <p:oleObj spid="_x0000_s17413" name="Equation" r:id="rId6" imgW="1130040" imgH="558720" progId="Equation.DSMT4">
              <p:embed/>
            </p:oleObj>
          </a:graphicData>
        </a:graphic>
      </p:graphicFrame>
      <p:sp>
        <p:nvSpPr>
          <p:cNvPr id="17417" name="Text Box 54"/>
          <p:cNvSpPr txBox="1">
            <a:spLocks noChangeArrowheads="1"/>
          </p:cNvSpPr>
          <p:nvPr/>
        </p:nvSpPr>
        <p:spPr bwMode="auto">
          <a:xfrm>
            <a:off x="5937250" y="3084513"/>
            <a:ext cx="262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(resonance condition)</a:t>
            </a:r>
          </a:p>
        </p:txBody>
      </p:sp>
      <p:sp>
        <p:nvSpPr>
          <p:cNvPr id="174136" name="Rectangle 56"/>
          <p:cNvSpPr>
            <a:spLocks noGrp="1" noChangeArrowheads="1"/>
          </p:cNvSpPr>
          <p:nvPr>
            <p:ph type="title"/>
          </p:nvPr>
        </p:nvSpPr>
        <p:spPr>
          <a:xfrm>
            <a:off x="665851" y="235282"/>
            <a:ext cx="7807325" cy="5508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Dimensions for CP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988DF01-D87C-4CE9-BA62-209944C48E1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2" name="Text Box 54"/>
          <p:cNvSpPr txBox="1">
            <a:spLocks noChangeArrowheads="1"/>
          </p:cNvSpPr>
          <p:nvPr/>
        </p:nvSpPr>
        <p:spPr bwMode="auto">
          <a:xfrm>
            <a:off x="1558593" y="4192256"/>
            <a:ext cx="5405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L</a:t>
            </a:r>
            <a:r>
              <a:rPr lang="en-US" sz="2000" dirty="0" smtClean="0">
                <a:solidFill>
                  <a:srgbClr val="0000FF"/>
                </a:solidFill>
              </a:rPr>
              <a:t>et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1558" y="5090615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(known wavenumbers)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168011" y="193098"/>
            <a:ext cx="2690812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Text Box 44"/>
          <p:cNvSpPr txBox="1">
            <a:spLocks noChangeArrowheads="1"/>
          </p:cNvSpPr>
          <p:nvPr/>
        </p:nvSpPr>
        <p:spPr bwMode="auto">
          <a:xfrm>
            <a:off x="480249" y="1082139"/>
            <a:ext cx="8131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This set of notes treats </a:t>
            </a:r>
            <a:r>
              <a:rPr lang="en-US" sz="2400" dirty="0">
                <a:solidFill>
                  <a:srgbClr val="FF0000"/>
                </a:solidFill>
              </a:rPr>
              <a:t>circular polarization</a:t>
            </a:r>
            <a:r>
              <a:rPr lang="en-US" sz="2400" dirty="0">
                <a:solidFill>
                  <a:srgbClr val="0000FF"/>
                </a:solidFill>
              </a:rPr>
              <a:t>, obtained by using a </a:t>
            </a:r>
            <a:r>
              <a:rPr lang="en-US" sz="2400" dirty="0">
                <a:solidFill>
                  <a:srgbClr val="FF0000"/>
                </a:solidFill>
              </a:rPr>
              <a:t>single feed</a:t>
            </a:r>
            <a:r>
              <a:rPr lang="en-US" sz="2400" dirty="0">
                <a:solidFill>
                  <a:srgbClr val="0000FF"/>
                </a:solidFill>
              </a:rPr>
              <a:t>. </a:t>
            </a:r>
          </a:p>
        </p:txBody>
      </p:sp>
      <p:grpSp>
        <p:nvGrpSpPr>
          <p:cNvPr id="1031" name="Group 46"/>
          <p:cNvGrpSpPr>
            <a:grpSpLocks/>
          </p:cNvGrpSpPr>
          <p:nvPr/>
        </p:nvGrpSpPr>
        <p:grpSpPr bwMode="auto">
          <a:xfrm>
            <a:off x="2335214" y="2287588"/>
            <a:ext cx="3919538" cy="3868738"/>
            <a:chOff x="3181" y="1423"/>
            <a:chExt cx="2469" cy="2437"/>
          </a:xfrm>
        </p:grpSpPr>
        <p:sp>
          <p:nvSpPr>
            <p:cNvPr id="1032" name="Rectangle 47"/>
            <p:cNvSpPr>
              <a:spLocks noChangeArrowheads="1"/>
            </p:cNvSpPr>
            <p:nvPr/>
          </p:nvSpPr>
          <p:spPr bwMode="auto">
            <a:xfrm>
              <a:off x="3258" y="2304"/>
              <a:ext cx="1611" cy="115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48"/>
            <p:cNvSpPr>
              <a:spLocks noChangeShapeType="1"/>
            </p:cNvSpPr>
            <p:nvPr/>
          </p:nvSpPr>
          <p:spPr bwMode="auto">
            <a:xfrm>
              <a:off x="4959" y="343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Text Box 49"/>
            <p:cNvSpPr txBox="1">
              <a:spLocks noChangeArrowheads="1"/>
            </p:cNvSpPr>
            <p:nvPr/>
          </p:nvSpPr>
          <p:spPr bwMode="auto">
            <a:xfrm>
              <a:off x="5449" y="3264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035" name="Line 50"/>
            <p:cNvSpPr>
              <a:spLocks noChangeShapeType="1"/>
            </p:cNvSpPr>
            <p:nvPr/>
          </p:nvSpPr>
          <p:spPr bwMode="auto">
            <a:xfrm flipV="1">
              <a:off x="3249" y="1782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Text Box 51"/>
            <p:cNvSpPr txBox="1">
              <a:spLocks noChangeArrowheads="1"/>
            </p:cNvSpPr>
            <p:nvPr/>
          </p:nvSpPr>
          <p:spPr bwMode="auto">
            <a:xfrm>
              <a:off x="3181" y="1423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037" name="Text Box 52"/>
            <p:cNvSpPr txBox="1">
              <a:spLocks noChangeArrowheads="1"/>
            </p:cNvSpPr>
            <p:nvPr/>
          </p:nvSpPr>
          <p:spPr bwMode="auto">
            <a:xfrm>
              <a:off x="3962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1038" name="Text Box 53"/>
            <p:cNvSpPr txBox="1">
              <a:spLocks noChangeArrowheads="1"/>
            </p:cNvSpPr>
            <p:nvPr/>
          </p:nvSpPr>
          <p:spPr bwMode="auto">
            <a:xfrm>
              <a:off x="4985" y="266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1039" name="Line 54"/>
            <p:cNvSpPr>
              <a:spLocks noChangeShapeType="1"/>
            </p:cNvSpPr>
            <p:nvPr/>
          </p:nvSpPr>
          <p:spPr bwMode="auto">
            <a:xfrm flipV="1">
              <a:off x="3249" y="2313"/>
              <a:ext cx="162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Oval 55"/>
            <p:cNvSpPr>
              <a:spLocks noChangeArrowheads="1"/>
            </p:cNvSpPr>
            <p:nvPr/>
          </p:nvSpPr>
          <p:spPr bwMode="auto">
            <a:xfrm>
              <a:off x="3627" y="3114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Text Box 56"/>
            <p:cNvSpPr txBox="1">
              <a:spLocks noChangeArrowheads="1"/>
            </p:cNvSpPr>
            <p:nvPr/>
          </p:nvSpPr>
          <p:spPr bwMode="auto">
            <a:xfrm>
              <a:off x="3803" y="309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1026" name="Object 57"/>
          <p:cNvGraphicFramePr>
            <a:graphicFrameLocks noChangeAspect="1"/>
          </p:cNvGraphicFramePr>
          <p:nvPr/>
        </p:nvGraphicFramePr>
        <p:xfrm>
          <a:off x="6919913" y="2932113"/>
          <a:ext cx="1103312" cy="420687"/>
        </p:xfrm>
        <a:graphic>
          <a:graphicData uri="http://schemas.openxmlformats.org/presentationml/2006/ole">
            <p:oleObj spid="_x0000_s1026" name="Equation" r:id="rId3" imgW="457200" imgH="177480" progId="Equation.DSMT4">
              <p:embed/>
            </p:oleObj>
          </a:graphicData>
        </a:graphic>
      </p:graphicFrame>
      <p:graphicFrame>
        <p:nvGraphicFramePr>
          <p:cNvPr id="1027" name="Object 58"/>
          <p:cNvGraphicFramePr>
            <a:graphicFrameLocks noChangeAspect="1"/>
          </p:cNvGraphicFramePr>
          <p:nvPr/>
        </p:nvGraphicFramePr>
        <p:xfrm>
          <a:off x="6854825" y="3567113"/>
          <a:ext cx="1165225" cy="541337"/>
        </p:xfrm>
        <a:graphic>
          <a:graphicData uri="http://schemas.openxmlformats.org/presentationml/2006/ole">
            <p:oleObj spid="_x0000_s1027" name="Equation" r:id="rId4" imgW="482400" imgH="228600" progId="Equation.DSMT4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/>
        </p:nvGraphicFramePr>
        <p:xfrm>
          <a:off x="1065213" y="1069975"/>
          <a:ext cx="6411912" cy="617538"/>
        </p:xfrm>
        <a:graphic>
          <a:graphicData uri="http://schemas.openxmlformats.org/presentationml/2006/ole">
            <p:oleObj spid="_x0000_s18434" name="Equation" r:id="rId3" imgW="2768400" imgH="266400" progId="Equation.DSMT4">
              <p:embed/>
            </p:oleObj>
          </a:graphicData>
        </a:graphic>
      </p:graphicFrame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5" name="Object 8"/>
          <p:cNvGraphicFramePr>
            <a:graphicFrameLocks noChangeAspect="1"/>
          </p:cNvGraphicFramePr>
          <p:nvPr/>
        </p:nvGraphicFramePr>
        <p:xfrm>
          <a:off x="4244975" y="2530475"/>
          <a:ext cx="3254375" cy="584200"/>
        </p:xfrm>
        <a:graphic>
          <a:graphicData uri="http://schemas.openxmlformats.org/presentationml/2006/ole">
            <p:oleObj spid="_x0000_s18435" name="Equation" r:id="rId4" imgW="1473120" imgH="266400" progId="Equation.DSMT4">
              <p:embed/>
            </p:oleObj>
          </a:graphicData>
        </a:graphic>
      </p:graphicFrame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10"/>
          <p:cNvGraphicFramePr>
            <a:graphicFrameLocks noChangeAspect="1"/>
          </p:cNvGraphicFramePr>
          <p:nvPr/>
        </p:nvGraphicFramePr>
        <p:xfrm>
          <a:off x="1341438" y="4359275"/>
          <a:ext cx="4086225" cy="2155825"/>
        </p:xfrm>
        <a:graphic>
          <a:graphicData uri="http://schemas.openxmlformats.org/presentationml/2006/ole">
            <p:oleObj spid="_x0000_s18436" name="Equation" r:id="rId5" imgW="1790640" imgH="939600" progId="Equation.DSMT4">
              <p:embed/>
            </p:oleObj>
          </a:graphicData>
        </a:graphic>
      </p:graphicFrame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1787525" y="2193925"/>
            <a:ext cx="21703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Similarly, we have</a:t>
            </a:r>
          </a:p>
        </p:txBody>
      </p:sp>
      <p:sp>
        <p:nvSpPr>
          <p:cNvPr id="18443" name="AutoShape 15"/>
          <p:cNvSpPr>
            <a:spLocks noChangeArrowheads="1"/>
          </p:cNvSpPr>
          <p:nvPr/>
        </p:nvSpPr>
        <p:spPr bwMode="auto">
          <a:xfrm>
            <a:off x="3536950" y="1270000"/>
            <a:ext cx="371475" cy="273050"/>
          </a:xfrm>
          <a:prstGeom prst="rightArrow">
            <a:avLst>
              <a:gd name="adj1" fmla="val 50000"/>
              <a:gd name="adj2" fmla="val 34012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50" name="Rectangle 18"/>
          <p:cNvSpPr>
            <a:spLocks noGrp="1" noChangeArrowheads="1"/>
          </p:cNvSpPr>
          <p:nvPr>
            <p:ph type="title"/>
          </p:nvPr>
        </p:nvSpPr>
        <p:spPr>
          <a:xfrm>
            <a:off x="696913" y="195263"/>
            <a:ext cx="7807325" cy="5508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Dimensions for CP (cont.)</a:t>
            </a:r>
          </a:p>
        </p:txBody>
      </p:sp>
      <p:sp>
        <p:nvSpPr>
          <p:cNvPr id="18445" name="Rectangle 19"/>
          <p:cNvSpPr>
            <a:spLocks noChangeArrowheads="1"/>
          </p:cNvSpPr>
          <p:nvPr/>
        </p:nvSpPr>
        <p:spPr bwMode="auto">
          <a:xfrm>
            <a:off x="1079571" y="3971499"/>
            <a:ext cx="8857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8446" name="Rectangle 21"/>
          <p:cNvSpPr>
            <a:spLocks noChangeArrowheads="1"/>
          </p:cNvSpPr>
          <p:nvPr/>
        </p:nvSpPr>
        <p:spPr bwMode="auto">
          <a:xfrm>
            <a:off x="6103938" y="4945063"/>
            <a:ext cx="2794000" cy="823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Note: For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, we use the same formula as 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, but replace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W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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L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381" name="Rectangle 13"/>
          <p:cNvSpPr>
            <a:spLocks noGrp="1" noChangeArrowheads="1"/>
          </p:cNvSpPr>
          <p:nvPr>
            <p:ph type="title"/>
          </p:nvPr>
        </p:nvSpPr>
        <p:spPr>
          <a:xfrm>
            <a:off x="730250" y="209550"/>
            <a:ext cx="7966075" cy="5508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Physical Dimensions for CP (cont.)</a:t>
            </a: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4997450" y="2244725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19458" name="Object 17"/>
          <p:cNvGraphicFramePr>
            <a:graphicFrameLocks noChangeAspect="1"/>
          </p:cNvGraphicFramePr>
          <p:nvPr/>
        </p:nvGraphicFramePr>
        <p:xfrm>
          <a:off x="1606550" y="2401888"/>
          <a:ext cx="2725738" cy="2155825"/>
        </p:xfrm>
        <a:graphic>
          <a:graphicData uri="http://schemas.openxmlformats.org/presentationml/2006/ole">
            <p:oleObj spid="_x0000_s19458" name="Equation" r:id="rId3" imgW="1193760" imgH="939600" progId="Equation.DSMT4">
              <p:embed/>
            </p:oleObj>
          </a:graphicData>
        </a:graphic>
      </p:graphicFrame>
      <p:graphicFrame>
        <p:nvGraphicFramePr>
          <p:cNvPr id="19459" name="Object 21"/>
          <p:cNvGraphicFramePr>
            <a:graphicFrameLocks noChangeAspect="1"/>
          </p:cNvGraphicFramePr>
          <p:nvPr/>
        </p:nvGraphicFramePr>
        <p:xfrm>
          <a:off x="5168640" y="2921261"/>
          <a:ext cx="2617787" cy="1293812"/>
        </p:xfrm>
        <a:graphic>
          <a:graphicData uri="http://schemas.openxmlformats.org/presentationml/2006/ole">
            <p:oleObj spid="_x0000_s19459" name="Equation" r:id="rId4" imgW="1130040" imgH="558720" progId="Equation.DSMT4">
              <p:embed/>
            </p:oleObj>
          </a:graphicData>
        </a:graphic>
      </p:graphicFrame>
      <p:sp>
        <p:nvSpPr>
          <p:cNvPr id="19468" name="Text Box 22"/>
          <p:cNvSpPr txBox="1">
            <a:spLocks noChangeArrowheads="1"/>
          </p:cNvSpPr>
          <p:nvPr/>
        </p:nvSpPr>
        <p:spPr bwMode="auto">
          <a:xfrm>
            <a:off x="720725" y="1133854"/>
            <a:ext cx="7764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Since the patch is nearly square, the two fringing extensions are nearly </a:t>
            </a:r>
            <a:r>
              <a:rPr lang="en-US" sz="2000" dirty="0" smtClean="0">
                <a:solidFill>
                  <a:srgbClr val="0000FF"/>
                </a:solidFill>
              </a:rPr>
              <a:t>equal (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sz="2000" dirty="0" smtClean="0">
                <a:solidFill>
                  <a:srgbClr val="0000FF"/>
                </a:solidFill>
                <a:sym typeface="Symbol"/>
              </a:rPr>
              <a:t>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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W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000" dirty="0" smtClean="0">
                <a:solidFill>
                  <a:srgbClr val="0000FF"/>
                </a:solidFill>
              </a:rPr>
              <a:t>. </a:t>
            </a:r>
            <a:r>
              <a:rPr lang="en-US" sz="2000" dirty="0">
                <a:solidFill>
                  <a:srgbClr val="0000FF"/>
                </a:solidFill>
              </a:rPr>
              <a:t>Hence we have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8048" y="5036024"/>
            <a:ext cx="7478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 fringing length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L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depends 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/>
              <a:t>, so these equations must be solved numerically (using, e.g., iteration).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13444" y="4299045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(known wavenumbers)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580" y="246702"/>
            <a:ext cx="5434013" cy="5984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Hammerstad’s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Formula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1908839" y="1915308"/>
          <a:ext cx="5000625" cy="1590675"/>
        </p:xfrm>
        <a:graphic>
          <a:graphicData uri="http://schemas.openxmlformats.org/presentationml/2006/ole">
            <p:oleObj spid="_x0000_s20482" name="Equation" r:id="rId3" imgW="2463480" imgH="787320" progId="Equation.DSMT4">
              <p:embed/>
            </p:oleObj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2364759" y="3963822"/>
          <a:ext cx="4208463" cy="1289050"/>
        </p:xfrm>
        <a:graphic>
          <a:graphicData uri="http://schemas.openxmlformats.org/presentationml/2006/ole">
            <p:oleObj spid="_x0000_s20483" name="Equation" r:id="rId4" imgW="2120760" imgH="647640" progId="Equation.DSMT4">
              <p:embed/>
            </p:oleObj>
          </a:graphicData>
        </a:graphic>
      </p:graphicFrame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0325" y="222250"/>
            <a:ext cx="6691313" cy="4508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of CP Patch</a:t>
            </a:r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590550" y="896938"/>
          <a:ext cx="8140700" cy="1006475"/>
        </p:xfrm>
        <a:graphic>
          <a:graphicData uri="http://schemas.openxmlformats.org/presentationml/2006/ole">
            <p:oleObj spid="_x0000_s21506" name="Equation" r:id="rId3" imgW="3822480" imgH="469800" progId="Equation.DSMT4">
              <p:embed/>
            </p:oleObj>
          </a:graphicData>
        </a:graphic>
      </p:graphicFrame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2232025" y="2381250"/>
          <a:ext cx="5278438" cy="512763"/>
        </p:xfrm>
        <a:graphic>
          <a:graphicData uri="http://schemas.openxmlformats.org/presentationml/2006/ole">
            <p:oleObj spid="_x0000_s21507" name="Equation" r:id="rId4" imgW="2450880" imgH="241200" progId="Equation.DSMT4">
              <p:embed/>
            </p:oleObj>
          </a:graphicData>
        </a:graphic>
      </p:graphicFrame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8" name="Object 8"/>
          <p:cNvGraphicFramePr>
            <a:graphicFrameLocks noChangeAspect="1"/>
          </p:cNvGraphicFramePr>
          <p:nvPr/>
        </p:nvGraphicFramePr>
        <p:xfrm>
          <a:off x="2251075" y="3181350"/>
          <a:ext cx="5556250" cy="1743075"/>
        </p:xfrm>
        <a:graphic>
          <a:graphicData uri="http://schemas.openxmlformats.org/presentationml/2006/ole">
            <p:oleObj spid="_x0000_s21508" name="Equation" r:id="rId5" imgW="2755800" imgH="863280" progId="Equation.DSMT4">
              <p:embed/>
            </p:oleObj>
          </a:graphicData>
        </a:graphic>
      </p:graphicFrame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9" name="Object 10"/>
          <p:cNvGraphicFramePr>
            <a:graphicFrameLocks noChangeAspect="1"/>
          </p:cNvGraphicFramePr>
          <p:nvPr/>
        </p:nvGraphicFramePr>
        <p:xfrm>
          <a:off x="2289175" y="5407025"/>
          <a:ext cx="1306513" cy="592138"/>
        </p:xfrm>
        <a:graphic>
          <a:graphicData uri="http://schemas.openxmlformats.org/presentationml/2006/ole">
            <p:oleObj spid="_x0000_s21509" name="Equation" r:id="rId6" imgW="508000" imgH="228600" progId="Equation.3">
              <p:embed/>
            </p:oleObj>
          </a:graphicData>
        </a:graphic>
      </p:graphicFrame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1301750" y="2456597"/>
            <a:ext cx="9228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At 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sz="2000" i="1" baseline="-25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17" name="Rectangle 18"/>
          <p:cNvSpPr>
            <a:spLocks noChangeArrowheads="1"/>
          </p:cNvSpPr>
          <p:nvPr/>
        </p:nvSpPr>
        <p:spPr bwMode="auto">
          <a:xfrm>
            <a:off x="1704975" y="3413125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1518" name="Rectangle 19"/>
          <p:cNvSpPr>
            <a:spLocks noChangeArrowheads="1"/>
          </p:cNvSpPr>
          <p:nvPr/>
        </p:nvSpPr>
        <p:spPr bwMode="auto">
          <a:xfrm>
            <a:off x="1771650" y="5508625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21519" name="Rectangle 21"/>
          <p:cNvSpPr>
            <a:spLocks noChangeArrowheads="1"/>
          </p:cNvSpPr>
          <p:nvPr/>
        </p:nvSpPr>
        <p:spPr bwMode="auto">
          <a:xfrm>
            <a:off x="7786688" y="2451100"/>
            <a:ext cx="847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(LHCP)</a:t>
            </a:r>
          </a:p>
        </p:txBody>
      </p:sp>
      <p:sp>
        <p:nvSpPr>
          <p:cNvPr id="21520" name="Rectangle 22"/>
          <p:cNvSpPr>
            <a:spLocks noChangeArrowheads="1"/>
          </p:cNvSpPr>
          <p:nvPr/>
        </p:nvSpPr>
        <p:spPr bwMode="auto">
          <a:xfrm>
            <a:off x="3998913" y="5281613"/>
            <a:ext cx="3602037" cy="11080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CP frequency </a:t>
            </a:r>
            <a:r>
              <a:rPr lang="en-US" i="1" dirty="0" err="1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i="1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is also the resonance frequency where the input impedance is real (if we neglect the probe inductance).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1194" y="6168789"/>
            <a:ext cx="357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mod</a:t>
            </a:r>
            <a:r>
              <a:rPr lang="en-US" dirty="0" smtClean="0">
                <a:latin typeface="+mj-lt"/>
                <a:cs typeface="Times New Roman" pitchFamily="18" charset="0"/>
              </a:rPr>
              <a:t>e</a:t>
            </a:r>
            <a:endParaRPr lang="en-US" baseline="30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0325" y="222250"/>
            <a:ext cx="6691313" cy="4508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of CP Patch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0" name="Object 10"/>
          <p:cNvGraphicFramePr>
            <a:graphicFrameLocks noChangeAspect="1"/>
          </p:cNvGraphicFramePr>
          <p:nvPr/>
        </p:nvGraphicFramePr>
        <p:xfrm>
          <a:off x="1715069" y="1858324"/>
          <a:ext cx="3494088" cy="1117600"/>
        </p:xfrm>
        <a:graphic>
          <a:graphicData uri="http://schemas.openxmlformats.org/presentationml/2006/ole">
            <p:oleObj spid="_x0000_s22530" name="Equation" r:id="rId3" imgW="1358640" imgH="431640" progId="Equation.DSMT4">
              <p:embed/>
            </p:oleObj>
          </a:graphicData>
        </a:graphic>
      </p:graphicFrame>
      <p:sp>
        <p:nvSpPr>
          <p:cNvPr id="22537" name="Rectangle 16"/>
          <p:cNvSpPr>
            <a:spLocks noChangeArrowheads="1"/>
          </p:cNvSpPr>
          <p:nvPr/>
        </p:nvSpPr>
        <p:spPr bwMode="auto">
          <a:xfrm>
            <a:off x="1504950" y="1241425"/>
            <a:ext cx="59599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at the resonance (CP) frequency </a:t>
            </a:r>
            <a:r>
              <a:rPr lang="en-US" sz="2000" i="1" dirty="0" err="1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sz="2000" i="1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we have</a:t>
            </a:r>
          </a:p>
        </p:txBody>
      </p:sp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1124281" y="3950862"/>
            <a:ext cx="4638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Note: We have a CAD formula for </a:t>
            </a:r>
            <a:r>
              <a:rPr lang="en-US" sz="2000" i="1" dirty="0" err="1">
                <a:latin typeface="Times New Roman" pitchFamily="18" charset="0"/>
              </a:rPr>
              <a:t>R</a:t>
            </a:r>
            <a:r>
              <a:rPr lang="en-US" sz="2000" i="1" baseline="-25000" dirty="0" err="1">
                <a:latin typeface="Times New Roman" pitchFamily="18" charset="0"/>
              </a:rPr>
              <a:t>edge</a:t>
            </a:r>
            <a:r>
              <a:rPr lang="en-US" sz="2000" dirty="0"/>
              <a:t>. </a:t>
            </a:r>
          </a:p>
        </p:txBody>
      </p:sp>
      <p:sp>
        <p:nvSpPr>
          <p:cNvPr id="22539" name="Text Box 18"/>
          <p:cNvSpPr txBox="1">
            <a:spLocks noChangeArrowheads="1"/>
          </p:cNvSpPr>
          <p:nvPr/>
        </p:nvSpPr>
        <p:spPr bwMode="auto">
          <a:xfrm>
            <a:off x="739964" y="4918573"/>
            <a:ext cx="4678198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fed position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dirty="0">
                <a:solidFill>
                  <a:srgbClr val="0000FF"/>
                </a:solidFill>
              </a:rPr>
              <a:t> can be chosen to give the desired input resistance at the resonance frequency </a:t>
            </a:r>
            <a:r>
              <a:rPr lang="en-US" i="1" dirty="0" err="1" smtClean="0">
                <a:solidFill>
                  <a:srgbClr val="0000FF"/>
                </a:solidFill>
                <a:latin typeface="Times New Roman" pitchFamily="18" charset="0"/>
              </a:rPr>
              <a:t>f</a:t>
            </a:r>
            <a:r>
              <a:rPr lang="en-US" i="1" baseline="-25000" dirty="0" err="1" smtClean="0">
                <a:solidFill>
                  <a:srgbClr val="0000FF"/>
                </a:solidFill>
                <a:latin typeface="Times New Roman" pitchFamily="18" charset="0"/>
              </a:rPr>
              <a:t>CP</a:t>
            </a:r>
            <a:r>
              <a:rPr lang="en-US" dirty="0" err="1" smtClean="0">
                <a:solidFill>
                  <a:srgbClr val="0000FF"/>
                </a:solidFill>
              </a:rPr>
              <a:t>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1AD9EA4-DAB1-41BE-B845-EEE2FE1D760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0480" y="2825086"/>
            <a:ext cx="2587320" cy="245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654075" y="2238234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TM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mod</a:t>
            </a:r>
            <a:r>
              <a:rPr lang="en-US" dirty="0" smtClean="0">
                <a:latin typeface="+mj-lt"/>
                <a:cs typeface="Times New Roman" pitchFamily="18" charset="0"/>
              </a:rPr>
              <a:t>e</a:t>
            </a:r>
            <a:endParaRPr lang="en-US" baseline="300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7827" y="223861"/>
            <a:ext cx="6134100" cy="661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(Axial Ratio) Bandwidth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5253772" y="2144264"/>
          <a:ext cx="3097213" cy="1052513"/>
        </p:xfrm>
        <a:graphic>
          <a:graphicData uri="http://schemas.openxmlformats.org/presentationml/2006/ole">
            <p:oleObj spid="_x0000_s23554" name="Equation" r:id="rId3" imgW="1371600" imgH="469900" progId="Equation.3">
              <p:embed/>
            </p:oleObj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5" name="Object 6"/>
          <p:cNvGraphicFramePr>
            <a:graphicFrameLocks noChangeAspect="1"/>
          </p:cNvGraphicFramePr>
          <p:nvPr/>
        </p:nvGraphicFramePr>
        <p:xfrm>
          <a:off x="1735352" y="4562356"/>
          <a:ext cx="4779963" cy="1322387"/>
        </p:xfrm>
        <a:graphic>
          <a:graphicData uri="http://schemas.openxmlformats.org/presentationml/2006/ole">
            <p:oleObj spid="_x0000_s23555" name="Equation" r:id="rId4" imgW="2425680" imgH="672840" progId="Equation.DSMT4">
              <p:embed/>
            </p:oleObj>
          </a:graphicData>
        </a:graphic>
      </p:graphicFrame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864335" y="1092840"/>
            <a:ext cx="73926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now examine the frequency dependence of the </a:t>
            </a:r>
            <a:r>
              <a:rPr lang="en-US" sz="2000" dirty="0" smtClean="0">
                <a:solidFill>
                  <a:srgbClr val="0000FF"/>
                </a:solidFill>
              </a:rPr>
              <a:t>term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i="1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10"/>
          <p:cNvSpPr>
            <a:spLocks noChangeArrowheads="1"/>
          </p:cNvSpPr>
          <p:nvPr/>
        </p:nvSpPr>
        <p:spPr bwMode="auto">
          <a:xfrm>
            <a:off x="6772489" y="4917933"/>
            <a:ext cx="847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(LHCP)</a:t>
            </a:r>
          </a:p>
        </p:txBody>
      </p:sp>
      <p:sp>
        <p:nvSpPr>
          <p:cNvPr id="23562" name="Text Box 11"/>
          <p:cNvSpPr txBox="1">
            <a:spLocks noChangeArrowheads="1"/>
          </p:cNvSpPr>
          <p:nvPr/>
        </p:nvSpPr>
        <p:spPr bwMode="auto">
          <a:xfrm>
            <a:off x="1306751" y="4044949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23556" name="Object 25"/>
          <p:cNvGraphicFramePr>
            <a:graphicFrameLocks noChangeAspect="1"/>
          </p:cNvGraphicFramePr>
          <p:nvPr/>
        </p:nvGraphicFramePr>
        <p:xfrm>
          <a:off x="1663938" y="1733264"/>
          <a:ext cx="2228114" cy="1579113"/>
        </p:xfrm>
        <a:graphic>
          <a:graphicData uri="http://schemas.openxmlformats.org/presentationml/2006/ole">
            <p:oleObj spid="_x0000_s23556" name="Equation" r:id="rId5" imgW="1320480" imgH="939600" progId="Equation.DSMT4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>
          <a:xfrm>
            <a:off x="4258101" y="2388359"/>
            <a:ext cx="491319" cy="354842"/>
          </a:xfrm>
          <a:prstGeom prst="rightArrow">
            <a:avLst/>
          </a:prstGeom>
          <a:solidFill>
            <a:srgbClr val="00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44748" y="167351"/>
            <a:ext cx="4902200" cy="6000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3770313" y="1092200"/>
          <a:ext cx="1404937" cy="1052513"/>
        </p:xfrm>
        <a:graphic>
          <a:graphicData uri="http://schemas.openxmlformats.org/presentationml/2006/ole">
            <p:oleObj spid="_x0000_s24578" name="Equation" r:id="rId3" imgW="571320" imgH="431640" progId="Equation.DSMT4">
              <p:embed/>
            </p:oleObj>
          </a:graphicData>
        </a:graphic>
      </p:graphicFrame>
      <p:sp>
        <p:nvSpPr>
          <p:cNvPr id="2458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9" name="Object 6"/>
          <p:cNvGraphicFramePr>
            <a:graphicFrameLocks noChangeAspect="1"/>
          </p:cNvGraphicFramePr>
          <p:nvPr/>
        </p:nvGraphicFramePr>
        <p:xfrm>
          <a:off x="3179763" y="3098800"/>
          <a:ext cx="2498725" cy="1042988"/>
        </p:xfrm>
        <a:graphic>
          <a:graphicData uri="http://schemas.openxmlformats.org/presentationml/2006/ole">
            <p:oleObj spid="_x0000_s24579" name="Equation" r:id="rId4" imgW="1092200" imgH="457200" progId="Equation.3">
              <p:embed/>
            </p:oleObj>
          </a:graphicData>
        </a:graphic>
      </p:graphicFrame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80" name="Object 8"/>
          <p:cNvGraphicFramePr>
            <a:graphicFrameLocks noChangeAspect="1"/>
          </p:cNvGraphicFramePr>
          <p:nvPr/>
        </p:nvGraphicFramePr>
        <p:xfrm>
          <a:off x="3157538" y="5013325"/>
          <a:ext cx="2543175" cy="1062038"/>
        </p:xfrm>
        <a:graphic>
          <a:graphicData uri="http://schemas.openxmlformats.org/presentationml/2006/ole">
            <p:oleObj spid="_x0000_s24580" name="Equation" r:id="rId5" imgW="1092200" imgH="457200" progId="Equation.3">
              <p:embed/>
            </p:oleObj>
          </a:graphicData>
        </a:graphic>
      </p:graphicFrame>
      <p:sp>
        <p:nvSpPr>
          <p:cNvPr id="24586" name="Rectangle 11"/>
          <p:cNvSpPr>
            <a:spLocks noChangeArrowheads="1"/>
          </p:cNvSpPr>
          <p:nvPr/>
        </p:nvSpPr>
        <p:spPr bwMode="auto">
          <a:xfrm>
            <a:off x="1849438" y="5353050"/>
            <a:ext cx="1101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Similarly, </a:t>
            </a:r>
          </a:p>
        </p:txBody>
      </p:sp>
      <p:sp>
        <p:nvSpPr>
          <p:cNvPr id="24587" name="Rectangle 12"/>
          <p:cNvSpPr>
            <a:spLocks noChangeArrowheads="1"/>
          </p:cNvSpPr>
          <p:nvPr/>
        </p:nvSpPr>
        <p:spPr bwMode="auto">
          <a:xfrm>
            <a:off x="2359025" y="3459163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>
            <a:off x="2782888" y="1406525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5637213" y="1160463"/>
            <a:ext cx="3116262" cy="915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smtClean="0"/>
              <a:t>This </a:t>
            </a:r>
            <a:r>
              <a:rPr lang="en-US" dirty="0"/>
              <a:t>is the ratio of the operating frequency to the CP </a:t>
            </a:r>
            <a:r>
              <a:rPr lang="en-US" dirty="0" smtClean="0"/>
              <a:t>frequency.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640" y="207655"/>
            <a:ext cx="4929187" cy="6238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2043113" y="1203325"/>
          <a:ext cx="5272087" cy="1652588"/>
        </p:xfrm>
        <a:graphic>
          <a:graphicData uri="http://schemas.openxmlformats.org/presentationml/2006/ole">
            <p:oleObj spid="_x0000_s25602" name="Equation" r:id="rId3" imgW="3073320" imgH="965160" progId="Equation.DSMT4">
              <p:embed/>
            </p:oleObj>
          </a:graphicData>
        </a:graphic>
      </p:graphicFrame>
      <p:graphicFrame>
        <p:nvGraphicFramePr>
          <p:cNvPr id="25603" name="Object 6"/>
          <p:cNvGraphicFramePr>
            <a:graphicFrameLocks noChangeAspect="1"/>
          </p:cNvGraphicFramePr>
          <p:nvPr/>
        </p:nvGraphicFramePr>
        <p:xfrm>
          <a:off x="3257576" y="3239947"/>
          <a:ext cx="2829327" cy="759959"/>
        </p:xfrm>
        <a:graphic>
          <a:graphicData uri="http://schemas.openxmlformats.org/presentationml/2006/ole">
            <p:oleObj spid="_x0000_s25603" name="Equation" r:id="rId4" imgW="1701720" imgH="457200" progId="Equation.DSMT4">
              <p:embed/>
            </p:oleObj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4" name="Object 8"/>
          <p:cNvGraphicFramePr>
            <a:graphicFrameLocks noChangeAspect="1"/>
          </p:cNvGraphicFramePr>
          <p:nvPr/>
        </p:nvGraphicFramePr>
        <p:xfrm>
          <a:off x="3592513" y="4398963"/>
          <a:ext cx="2220912" cy="608012"/>
        </p:xfrm>
        <a:graphic>
          <a:graphicData uri="http://schemas.openxmlformats.org/presentationml/2006/ole">
            <p:oleObj spid="_x0000_s25604" name="Equation" r:id="rId5" imgW="939600" imgH="253800" progId="Equation.DSMT4">
              <p:embed/>
            </p:oleObj>
          </a:graphicData>
        </a:graphic>
      </p:graphicFrame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10"/>
          <p:cNvGraphicFramePr>
            <a:graphicFrameLocks noChangeAspect="1"/>
          </p:cNvGraphicFramePr>
          <p:nvPr/>
        </p:nvGraphicFramePr>
        <p:xfrm>
          <a:off x="2251075" y="5384800"/>
          <a:ext cx="4824413" cy="1162050"/>
        </p:xfrm>
        <a:graphic>
          <a:graphicData uri="http://schemas.openxmlformats.org/presentationml/2006/ole">
            <p:oleObj spid="_x0000_s25605" name="Equation" r:id="rId6" imgW="1904760" imgH="457200" progId="Equation.DSMT4">
              <p:embed/>
            </p:oleObj>
          </a:graphicData>
        </a:graphic>
      </p:graphicFrame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933095" y="1042252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2395538" y="3435350"/>
            <a:ext cx="606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1479550" y="5145088"/>
            <a:ext cx="579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2974975" y="4540250"/>
            <a:ext cx="35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Let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941513" y="182563"/>
            <a:ext cx="4983162" cy="614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66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920750" y="1136650"/>
          <a:ext cx="2474913" cy="1079500"/>
        </p:xfrm>
        <a:graphic>
          <a:graphicData uri="http://schemas.openxmlformats.org/presentationml/2006/ole">
            <p:oleObj spid="_x0000_s26626" name="Equation" r:id="rId3" imgW="1041120" imgH="457200" progId="Equation.DSMT4">
              <p:embed/>
            </p:oleObj>
          </a:graphicData>
        </a:graphic>
      </p:graphicFrame>
      <p:sp>
        <p:nvSpPr>
          <p:cNvPr id="2663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639" name="Group 76"/>
          <p:cNvGrpSpPr>
            <a:grpSpLocks/>
          </p:cNvGrpSpPr>
          <p:nvPr/>
        </p:nvGrpSpPr>
        <p:grpSpPr bwMode="auto">
          <a:xfrm>
            <a:off x="2266950" y="2543176"/>
            <a:ext cx="4364038" cy="3395663"/>
            <a:chOff x="1428" y="1602"/>
            <a:chExt cx="2749" cy="2139"/>
          </a:xfrm>
        </p:grpSpPr>
        <p:sp>
          <p:nvSpPr>
            <p:cNvPr id="26640" name="Line 35"/>
            <p:cNvSpPr>
              <a:spLocks noChangeShapeType="1"/>
            </p:cNvSpPr>
            <p:nvPr/>
          </p:nvSpPr>
          <p:spPr bwMode="auto">
            <a:xfrm flipV="1">
              <a:off x="1428" y="2787"/>
              <a:ext cx="2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43"/>
            <p:cNvSpPr>
              <a:spLocks noChangeShapeType="1"/>
            </p:cNvSpPr>
            <p:nvPr/>
          </p:nvSpPr>
          <p:spPr bwMode="auto">
            <a:xfrm flipH="1" flipV="1">
              <a:off x="2648" y="1917"/>
              <a:ext cx="0" cy="18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0" name="Object 52"/>
            <p:cNvGraphicFramePr>
              <a:graphicFrameLocks noChangeAspect="1"/>
            </p:cNvGraphicFramePr>
            <p:nvPr/>
          </p:nvGraphicFramePr>
          <p:xfrm>
            <a:off x="1852" y="2931"/>
            <a:ext cx="256" cy="241"/>
          </p:xfrm>
          <a:graphic>
            <a:graphicData uri="http://schemas.openxmlformats.org/presentationml/2006/ole">
              <p:oleObj spid="_x0000_s26630" name="Equation" r:id="rId4" imgW="152280" imgH="164880" progId="Equation.DSMT4">
                <p:embed/>
              </p:oleObj>
            </a:graphicData>
          </a:graphic>
        </p:graphicFrame>
        <p:sp>
          <p:nvSpPr>
            <p:cNvPr id="26642" name="Line 40"/>
            <p:cNvSpPr>
              <a:spLocks noChangeShapeType="1"/>
            </p:cNvSpPr>
            <p:nvPr/>
          </p:nvSpPr>
          <p:spPr bwMode="auto">
            <a:xfrm>
              <a:off x="2405" y="2438"/>
              <a:ext cx="477" cy="68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41"/>
            <p:cNvSpPr>
              <a:spLocks noChangeShapeType="1"/>
            </p:cNvSpPr>
            <p:nvPr/>
          </p:nvSpPr>
          <p:spPr bwMode="auto">
            <a:xfrm flipV="1">
              <a:off x="1732" y="2194"/>
              <a:ext cx="1801" cy="122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1" name="Object 54"/>
            <p:cNvGraphicFramePr>
              <a:graphicFrameLocks noChangeAspect="1"/>
            </p:cNvGraphicFramePr>
            <p:nvPr/>
          </p:nvGraphicFramePr>
          <p:xfrm>
            <a:off x="2176" y="2511"/>
            <a:ext cx="247" cy="232"/>
          </p:xfrm>
          <a:graphic>
            <a:graphicData uri="http://schemas.openxmlformats.org/presentationml/2006/ole">
              <p:oleObj spid="_x0000_s26631" name="Equation" r:id="rId5" imgW="152280" imgH="164880" progId="Equation.DSMT4">
                <p:embed/>
              </p:oleObj>
            </a:graphicData>
          </a:graphic>
        </p:graphicFrame>
        <p:sp>
          <p:nvSpPr>
            <p:cNvPr id="26644" name="Oval 57"/>
            <p:cNvSpPr>
              <a:spLocks noChangeArrowheads="1"/>
            </p:cNvSpPr>
            <p:nvPr/>
          </p:nvSpPr>
          <p:spPr bwMode="auto">
            <a:xfrm rot="-1961878">
              <a:off x="1535" y="2350"/>
              <a:ext cx="2189" cy="881"/>
            </a:xfrm>
            <a:prstGeom prst="ellips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5" name="Freeform 58"/>
            <p:cNvSpPr>
              <a:spLocks/>
            </p:cNvSpPr>
            <p:nvPr/>
          </p:nvSpPr>
          <p:spPr bwMode="auto">
            <a:xfrm>
              <a:off x="2904" y="2631"/>
              <a:ext cx="70" cy="140"/>
            </a:xfrm>
            <a:custGeom>
              <a:avLst/>
              <a:gdLst>
                <a:gd name="T0" fmla="*/ 0 w 70"/>
                <a:gd name="T1" fmla="*/ 0 h 140"/>
                <a:gd name="T2" fmla="*/ 58 w 70"/>
                <a:gd name="T3" fmla="*/ 43 h 140"/>
                <a:gd name="T4" fmla="*/ 70 w 70"/>
                <a:gd name="T5" fmla="*/ 140 h 140"/>
                <a:gd name="T6" fmla="*/ 0 60000 65536"/>
                <a:gd name="T7" fmla="*/ 0 60000 65536"/>
                <a:gd name="T8" fmla="*/ 0 60000 65536"/>
                <a:gd name="T9" fmla="*/ 0 w 70"/>
                <a:gd name="T10" fmla="*/ 0 h 140"/>
                <a:gd name="T11" fmla="*/ 70 w 70"/>
                <a:gd name="T12" fmla="*/ 140 h 1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" h="140">
                  <a:moveTo>
                    <a:pt x="0" y="0"/>
                  </a:moveTo>
                  <a:cubicBezTo>
                    <a:pt x="10" y="7"/>
                    <a:pt x="46" y="20"/>
                    <a:pt x="58" y="43"/>
                  </a:cubicBezTo>
                  <a:cubicBezTo>
                    <a:pt x="70" y="66"/>
                    <a:pt x="68" y="120"/>
                    <a:pt x="70" y="1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632" name="Object 59"/>
            <p:cNvGraphicFramePr>
              <a:graphicFrameLocks noChangeAspect="1"/>
            </p:cNvGraphicFramePr>
            <p:nvPr/>
          </p:nvGraphicFramePr>
          <p:xfrm>
            <a:off x="2993" y="2520"/>
            <a:ext cx="265" cy="292"/>
          </p:xfrm>
          <a:graphic>
            <a:graphicData uri="http://schemas.openxmlformats.org/presentationml/2006/ole">
              <p:oleObj spid="_x0000_s26632" name="Equation" r:id="rId6" imgW="126720" imgH="139680" progId="Equation.DSMT4">
                <p:embed/>
              </p:oleObj>
            </a:graphicData>
          </a:graphic>
        </p:graphicFrame>
        <p:sp>
          <p:nvSpPr>
            <p:cNvPr id="26646" name="Line 60"/>
            <p:cNvSpPr>
              <a:spLocks noChangeShapeType="1"/>
            </p:cNvSpPr>
            <p:nvPr/>
          </p:nvSpPr>
          <p:spPr bwMode="auto">
            <a:xfrm flipV="1">
              <a:off x="2648" y="2160"/>
              <a:ext cx="325" cy="64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47" name="Group 64"/>
            <p:cNvGrpSpPr>
              <a:grpSpLocks/>
            </p:cNvGrpSpPr>
            <p:nvPr/>
          </p:nvGrpSpPr>
          <p:grpSpPr bwMode="auto">
            <a:xfrm rot="-5005535">
              <a:off x="2942" y="1936"/>
              <a:ext cx="66" cy="209"/>
              <a:chOff x="3507" y="2152"/>
              <a:chExt cx="66" cy="209"/>
            </a:xfrm>
          </p:grpSpPr>
          <p:sp>
            <p:nvSpPr>
              <p:cNvPr id="26650" name="Freeform 61"/>
              <p:cNvSpPr>
                <a:spLocks/>
              </p:cNvSpPr>
              <p:nvPr/>
            </p:nvSpPr>
            <p:spPr bwMode="auto">
              <a:xfrm flipH="1">
                <a:off x="3507" y="2152"/>
                <a:ext cx="66" cy="180"/>
              </a:xfrm>
              <a:custGeom>
                <a:avLst/>
                <a:gdLst>
                  <a:gd name="T0" fmla="*/ 139 w 139"/>
                  <a:gd name="T1" fmla="*/ 0 h 271"/>
                  <a:gd name="T2" fmla="*/ 34 w 139"/>
                  <a:gd name="T3" fmla="*/ 114 h 271"/>
                  <a:gd name="T4" fmla="*/ 4 w 139"/>
                  <a:gd name="T5" fmla="*/ 246 h 271"/>
                  <a:gd name="T6" fmla="*/ 7 w 139"/>
                  <a:gd name="T7" fmla="*/ 264 h 2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9"/>
                  <a:gd name="T13" fmla="*/ 0 h 271"/>
                  <a:gd name="T14" fmla="*/ 139 w 139"/>
                  <a:gd name="T15" fmla="*/ 271 h 2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9" h="271">
                    <a:moveTo>
                      <a:pt x="139" y="0"/>
                    </a:moveTo>
                    <a:cubicBezTo>
                      <a:pt x="97" y="36"/>
                      <a:pt x="56" y="73"/>
                      <a:pt x="34" y="114"/>
                    </a:cubicBezTo>
                    <a:cubicBezTo>
                      <a:pt x="12" y="155"/>
                      <a:pt x="8" y="221"/>
                      <a:pt x="4" y="246"/>
                    </a:cubicBezTo>
                    <a:cubicBezTo>
                      <a:pt x="0" y="271"/>
                      <a:pt x="3" y="267"/>
                      <a:pt x="7" y="264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Line 63"/>
              <p:cNvSpPr>
                <a:spLocks noChangeShapeType="1"/>
              </p:cNvSpPr>
              <p:nvPr/>
            </p:nvSpPr>
            <p:spPr bwMode="auto">
              <a:xfrm>
                <a:off x="3570" y="2325"/>
                <a:ext cx="0" cy="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6633" name="Object 65"/>
            <p:cNvGraphicFramePr>
              <a:graphicFrameLocks noChangeAspect="1"/>
            </p:cNvGraphicFramePr>
            <p:nvPr/>
          </p:nvGraphicFramePr>
          <p:xfrm>
            <a:off x="3079" y="1683"/>
            <a:ext cx="445" cy="330"/>
          </p:xfrm>
          <a:graphic>
            <a:graphicData uri="http://schemas.openxmlformats.org/presentationml/2006/ole">
              <p:oleObj spid="_x0000_s26633" name="Equation" r:id="rId7" imgW="291960" imgH="215640" progId="Equation.DSMT4">
                <p:embed/>
              </p:oleObj>
            </a:graphicData>
          </a:graphic>
        </p:graphicFrame>
        <p:sp>
          <p:nvSpPr>
            <p:cNvPr id="26648" name="Text Box 70"/>
            <p:cNvSpPr txBox="1">
              <a:spLocks noChangeArrowheads="1"/>
            </p:cNvSpPr>
            <p:nvPr/>
          </p:nvSpPr>
          <p:spPr bwMode="auto">
            <a:xfrm>
              <a:off x="3990" y="2649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6649" name="Text Box 71"/>
            <p:cNvSpPr txBox="1">
              <a:spLocks noChangeArrowheads="1"/>
            </p:cNvSpPr>
            <p:nvPr/>
          </p:nvSpPr>
          <p:spPr bwMode="auto">
            <a:xfrm>
              <a:off x="2564" y="1602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y</a:t>
              </a:r>
            </a:p>
          </p:txBody>
        </p:sp>
      </p:grpSp>
      <p:graphicFrame>
        <p:nvGraphicFramePr>
          <p:cNvPr id="26627" name="Object 75"/>
          <p:cNvGraphicFramePr>
            <a:graphicFrameLocks noChangeAspect="1"/>
          </p:cNvGraphicFramePr>
          <p:nvPr/>
        </p:nvGraphicFramePr>
        <p:xfrm>
          <a:off x="6321425" y="4951413"/>
          <a:ext cx="1250950" cy="912812"/>
        </p:xfrm>
        <a:graphic>
          <a:graphicData uri="http://schemas.openxmlformats.org/presentationml/2006/ole">
            <p:oleObj spid="_x0000_s26627" name="Equation" r:id="rId8" imgW="533160" imgH="393480" progId="Equation.DSMT4">
              <p:embed/>
            </p:oleObj>
          </a:graphicData>
        </a:graphic>
      </p:graphicFrame>
      <p:graphicFrame>
        <p:nvGraphicFramePr>
          <p:cNvPr id="26628" name="Object 81"/>
          <p:cNvGraphicFramePr>
            <a:graphicFrameLocks noChangeAspect="1"/>
          </p:cNvGraphicFramePr>
          <p:nvPr/>
        </p:nvGraphicFramePr>
        <p:xfrm>
          <a:off x="3863975" y="1398588"/>
          <a:ext cx="2220913" cy="608012"/>
        </p:xfrm>
        <a:graphic>
          <a:graphicData uri="http://schemas.openxmlformats.org/presentationml/2006/ole">
            <p:oleObj spid="_x0000_s26628" name="Equation" r:id="rId9" imgW="939600" imgH="253800" progId="Equation.DSMT4">
              <p:embed/>
            </p:oleObj>
          </a:graphicData>
        </a:graphic>
      </p:graphicFrame>
      <p:graphicFrame>
        <p:nvGraphicFramePr>
          <p:cNvPr id="26629" name="Object 84"/>
          <p:cNvGraphicFramePr>
            <a:graphicFrameLocks noChangeAspect="1"/>
          </p:cNvGraphicFramePr>
          <p:nvPr/>
        </p:nvGraphicFramePr>
        <p:xfrm>
          <a:off x="6456363" y="1206500"/>
          <a:ext cx="1404937" cy="1052513"/>
        </p:xfrm>
        <a:graphic>
          <a:graphicData uri="http://schemas.openxmlformats.org/presentationml/2006/ole">
            <p:oleObj spid="_x0000_s26629" name="Equation" r:id="rId10" imgW="571320" imgH="431640" progId="Equation.DSMT4">
              <p:embed/>
            </p:oleObj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98392" y="167659"/>
            <a:ext cx="4916487" cy="6238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3277857" y="2183640"/>
          <a:ext cx="2506026" cy="2295999"/>
        </p:xfrm>
        <a:graphic>
          <a:graphicData uri="http://schemas.openxmlformats.org/presentationml/2006/ole">
            <p:oleObj spid="_x0000_s27650" name="Equation" r:id="rId3" imgW="1307880" imgH="1193760" progId="Equation.DSMT4">
              <p:embed/>
            </p:oleObj>
          </a:graphicData>
        </a:graphic>
      </p:graphicFrame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1" name="Object 6"/>
          <p:cNvGraphicFramePr>
            <a:graphicFrameLocks noChangeAspect="1"/>
          </p:cNvGraphicFramePr>
          <p:nvPr/>
        </p:nvGraphicFramePr>
        <p:xfrm>
          <a:off x="2954978" y="5096158"/>
          <a:ext cx="3309345" cy="1383662"/>
        </p:xfrm>
        <a:graphic>
          <a:graphicData uri="http://schemas.openxmlformats.org/presentationml/2006/ole">
            <p:oleObj spid="_x0000_s27651" name="Equation" r:id="rId4" imgW="1752480" imgH="736560" progId="Equation.DSMT4">
              <p:embed/>
            </p:oleObj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15"/>
          <p:cNvSpPr>
            <a:spLocks noChangeArrowheads="1"/>
          </p:cNvSpPr>
          <p:nvPr/>
        </p:nvSpPr>
        <p:spPr bwMode="auto">
          <a:xfrm>
            <a:off x="2350638" y="1830435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7659" name="Text Box 16"/>
          <p:cNvSpPr txBox="1">
            <a:spLocks noChangeArrowheads="1"/>
          </p:cNvSpPr>
          <p:nvPr/>
        </p:nvSpPr>
        <p:spPr bwMode="auto">
          <a:xfrm>
            <a:off x="1625600" y="4618038"/>
            <a:ext cx="150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In our case,</a:t>
            </a:r>
          </a:p>
        </p:txBody>
      </p:sp>
      <p:graphicFrame>
        <p:nvGraphicFramePr>
          <p:cNvPr id="27652" name="Object 20"/>
          <p:cNvGraphicFramePr>
            <a:graphicFrameLocks noChangeAspect="1"/>
          </p:cNvGraphicFramePr>
          <p:nvPr/>
        </p:nvGraphicFramePr>
        <p:xfrm>
          <a:off x="3541713" y="1060142"/>
          <a:ext cx="1643062" cy="473075"/>
        </p:xfrm>
        <a:graphic>
          <a:graphicData uri="http://schemas.openxmlformats.org/presentationml/2006/ole">
            <p:oleObj spid="_x0000_s27652" name="Equation" r:id="rId5" imgW="698400" imgH="203040" progId="Equation.DSMT4">
              <p:embed/>
            </p:oleObj>
          </a:graphicData>
        </a:graphic>
      </p:graphicFrame>
      <p:sp>
        <p:nvSpPr>
          <p:cNvPr id="27660" name="Text Box 21"/>
          <p:cNvSpPr txBox="1">
            <a:spLocks noChangeArrowheads="1"/>
          </p:cNvSpPr>
          <p:nvPr/>
        </p:nvSpPr>
        <p:spPr bwMode="auto">
          <a:xfrm>
            <a:off x="1113644" y="1075023"/>
            <a:ext cx="207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From ECE 6340: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3227388" y="276225"/>
            <a:ext cx="2690812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1063625" y="1328738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Goals: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138238" y="2263775"/>
            <a:ext cx="663438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optimum dimensions of the CP patch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input impedance of the CP patch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pattern (axial-ratio) bandwidth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Find the impedance bandwidth of CP patch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25688" y="222250"/>
            <a:ext cx="4916487" cy="6238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4" name="Object 8"/>
          <p:cNvGraphicFramePr>
            <a:graphicFrameLocks noChangeAspect="1"/>
          </p:cNvGraphicFramePr>
          <p:nvPr/>
        </p:nvGraphicFramePr>
        <p:xfrm>
          <a:off x="2698750" y="1395413"/>
          <a:ext cx="3375025" cy="596900"/>
        </p:xfrm>
        <a:graphic>
          <a:graphicData uri="http://schemas.openxmlformats.org/presentationml/2006/ole">
            <p:oleObj spid="_x0000_s28674" name="Equation" r:id="rId3" imgW="1485720" imgH="266400" progId="Equation.DSMT4">
              <p:embed/>
            </p:oleObj>
          </a:graphicData>
        </a:graphic>
      </p:graphicFrame>
      <p:graphicFrame>
        <p:nvGraphicFramePr>
          <p:cNvPr id="28675" name="Object 9"/>
          <p:cNvGraphicFramePr>
            <a:graphicFrameLocks noChangeAspect="1"/>
          </p:cNvGraphicFramePr>
          <p:nvPr/>
        </p:nvGraphicFramePr>
        <p:xfrm>
          <a:off x="4329113" y="2655888"/>
          <a:ext cx="1616075" cy="409575"/>
        </p:xfrm>
        <a:graphic>
          <a:graphicData uri="http://schemas.openxmlformats.org/presentationml/2006/ole">
            <p:oleObj spid="_x0000_s28675" name="Equation" r:id="rId4" imgW="710891" imgH="177723" progId="Equation.3">
              <p:embed/>
            </p:oleObj>
          </a:graphicData>
        </a:graphic>
      </p:graphicFrame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2035175" y="1535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Set</a:t>
            </a:r>
          </a:p>
        </p:txBody>
      </p:sp>
      <p:sp>
        <p:nvSpPr>
          <p:cNvPr id="28682" name="Text Box 13"/>
          <p:cNvSpPr txBox="1">
            <a:spLocks noChangeArrowheads="1"/>
          </p:cNvSpPr>
          <p:nvPr/>
        </p:nvSpPr>
        <p:spPr bwMode="auto">
          <a:xfrm>
            <a:off x="1006475" y="2660650"/>
            <a:ext cx="317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From a numerical solution: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70088" y="177800"/>
            <a:ext cx="4903787" cy="5984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CP Bandwidth (cont.)</a:t>
            </a:r>
          </a:p>
        </p:txBody>
      </p:sp>
      <p:sp>
        <p:nvSpPr>
          <p:cNvPr id="297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2442144" y="1026497"/>
          <a:ext cx="2730500" cy="1322387"/>
        </p:xfrm>
        <a:graphic>
          <a:graphicData uri="http://schemas.openxmlformats.org/presentationml/2006/ole">
            <p:oleObj spid="_x0000_s29698" name="Equation" r:id="rId3" imgW="1409400" imgH="685800" progId="Equation.DSMT4">
              <p:embed/>
            </p:oleObj>
          </a:graphicData>
        </a:graphic>
      </p:graphicFrame>
      <p:sp>
        <p:nvSpPr>
          <p:cNvPr id="29706" name="Rectangle 7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699" name="Object 6"/>
          <p:cNvGraphicFramePr>
            <a:graphicFrameLocks noChangeAspect="1"/>
          </p:cNvGraphicFramePr>
          <p:nvPr/>
        </p:nvGraphicFramePr>
        <p:xfrm>
          <a:off x="3010469" y="2605467"/>
          <a:ext cx="1689100" cy="1536700"/>
        </p:xfrm>
        <a:graphic>
          <a:graphicData uri="http://schemas.openxmlformats.org/presentationml/2006/ole">
            <p:oleObj spid="_x0000_s29699" name="Equation" r:id="rId4" imgW="952087" imgH="863225" progId="Equation.3">
              <p:embed/>
            </p:oleObj>
          </a:graphicData>
        </a:graphic>
      </p:graphicFrame>
      <p:graphicFrame>
        <p:nvGraphicFramePr>
          <p:cNvPr id="29700" name="Object 8"/>
          <p:cNvGraphicFramePr>
            <a:graphicFrameLocks noChangeAspect="1"/>
          </p:cNvGraphicFramePr>
          <p:nvPr/>
        </p:nvGraphicFramePr>
        <p:xfrm>
          <a:off x="6005371" y="5554332"/>
          <a:ext cx="2352675" cy="915987"/>
        </p:xfrm>
        <a:graphic>
          <a:graphicData uri="http://schemas.openxmlformats.org/presentationml/2006/ole">
            <p:oleObj spid="_x0000_s29700" name="Equation" r:id="rId5" imgW="1079280" imgH="419040" progId="Equation.DSMT4">
              <p:embed/>
            </p:oleObj>
          </a:graphicData>
        </a:graphic>
      </p:graphicFrame>
      <p:sp>
        <p:nvSpPr>
          <p:cNvPr id="29707" name="Rectangle 10"/>
          <p:cNvSpPr>
            <a:spLocks noChangeArrowheads="1"/>
          </p:cNvSpPr>
          <p:nvPr/>
        </p:nvSpPr>
        <p:spPr bwMode="auto">
          <a:xfrm>
            <a:off x="1440051" y="4585648"/>
            <a:ext cx="1289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Therefore,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708" name="Rectangle 11"/>
          <p:cNvSpPr>
            <a:spLocks noChangeArrowheads="1"/>
          </p:cNvSpPr>
          <p:nvPr/>
        </p:nvSpPr>
        <p:spPr bwMode="auto">
          <a:xfrm>
            <a:off x="6125641" y="5158854"/>
            <a:ext cx="20357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Hence, we have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709" name="Rectangle 12"/>
          <p:cNvSpPr>
            <a:spLocks noChangeArrowheads="1"/>
          </p:cNvSpPr>
          <p:nvPr/>
        </p:nvSpPr>
        <p:spPr bwMode="auto">
          <a:xfrm>
            <a:off x="2453280" y="2456598"/>
            <a:ext cx="3991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29710" name="Rectangle 13"/>
          <p:cNvSpPr>
            <a:spLocks noChangeArrowheads="1"/>
          </p:cNvSpPr>
          <p:nvPr/>
        </p:nvSpPr>
        <p:spPr bwMode="auto">
          <a:xfrm>
            <a:off x="1481089" y="1078173"/>
            <a:ext cx="852677" cy="30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9701" name="Object 15"/>
          <p:cNvGraphicFramePr>
            <a:graphicFrameLocks noChangeAspect="1"/>
          </p:cNvGraphicFramePr>
          <p:nvPr>
            <p:ph idx="1"/>
          </p:nvPr>
        </p:nvGraphicFramePr>
        <p:xfrm>
          <a:off x="2861480" y="4376429"/>
          <a:ext cx="2738438" cy="822325"/>
        </p:xfrm>
        <a:graphic>
          <a:graphicData uri="http://schemas.openxmlformats.org/presentationml/2006/ole">
            <p:oleObj spid="_x0000_s29701" name="Equation" r:id="rId6" imgW="1396800" imgH="419040" progId="Equation.DSMT4">
              <p:embed/>
            </p:oleObj>
          </a:graphicData>
        </a:graphic>
      </p:graphicFrame>
      <p:graphicFrame>
        <p:nvGraphicFramePr>
          <p:cNvPr id="29702" name="Object 20"/>
          <p:cNvGraphicFramePr>
            <a:graphicFrameLocks noChangeAspect="1"/>
          </p:cNvGraphicFramePr>
          <p:nvPr/>
        </p:nvGraphicFramePr>
        <p:xfrm>
          <a:off x="1049338" y="5573713"/>
          <a:ext cx="3635375" cy="892175"/>
        </p:xfrm>
        <a:graphic>
          <a:graphicData uri="http://schemas.openxmlformats.org/presentationml/2006/ole">
            <p:oleObj spid="_x0000_s29702" name="Equation" r:id="rId7" imgW="1866600" imgH="4572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6088" y="174625"/>
            <a:ext cx="6021387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1058863" y="1011238"/>
          <a:ext cx="6818312" cy="3675062"/>
        </p:xfrm>
        <a:graphic>
          <a:graphicData uri="http://schemas.openxmlformats.org/presentationml/2006/ole">
            <p:oleObj spid="_x0000_s30722" name="Equation" r:id="rId3" imgW="3809880" imgH="2057400" progId="Equation.DSMT4">
              <p:embed/>
            </p:oleObj>
          </a:graphicData>
        </a:graphic>
      </p:graphicFrame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3" name="Object 6"/>
          <p:cNvGraphicFramePr>
            <a:graphicFrameLocks noChangeAspect="1"/>
          </p:cNvGraphicFramePr>
          <p:nvPr/>
        </p:nvGraphicFramePr>
        <p:xfrm>
          <a:off x="4814888" y="5091113"/>
          <a:ext cx="1905000" cy="461962"/>
        </p:xfrm>
        <a:graphic>
          <a:graphicData uri="http://schemas.openxmlformats.org/presentationml/2006/ole">
            <p:oleObj spid="_x0000_s30723" name="Equation" r:id="rId4" imgW="901309" imgH="215806" progId="Equation.DSMT4">
              <p:embed/>
            </p:oleObj>
          </a:graphicData>
        </a:graphic>
      </p:graphicFrame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927475" y="5164138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325563" y="6027738"/>
            <a:ext cx="2782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Note:  At </a:t>
            </a:r>
            <a:r>
              <a:rPr lang="en-US" sz="2000" i="1">
                <a:latin typeface="Times New Roman" pitchFamily="18" charset="0"/>
              </a:rPr>
              <a:t>x</a:t>
            </a:r>
            <a:r>
              <a:rPr lang="en-US" sz="2000"/>
              <a:t> </a:t>
            </a:r>
            <a:r>
              <a:rPr lang="en-US" sz="2000">
                <a:latin typeface="Times New Roman" pitchFamily="18" charset="0"/>
              </a:rPr>
              <a:t>= 0</a:t>
            </a:r>
            <a:r>
              <a:rPr lang="en-US" sz="2000"/>
              <a:t> we have</a:t>
            </a:r>
          </a:p>
        </p:txBody>
      </p:sp>
      <p:graphicFrame>
        <p:nvGraphicFramePr>
          <p:cNvPr id="30724" name="Object 11"/>
          <p:cNvGraphicFramePr>
            <a:graphicFrameLocks noChangeAspect="1"/>
          </p:cNvGraphicFramePr>
          <p:nvPr/>
        </p:nvGraphicFramePr>
        <p:xfrm>
          <a:off x="4148138" y="5927725"/>
          <a:ext cx="2284412" cy="663575"/>
        </p:xfrm>
        <a:graphic>
          <a:graphicData uri="http://schemas.openxmlformats.org/presentationml/2006/ole">
            <p:oleObj spid="_x0000_s30724" name="Equation" r:id="rId5" imgW="1460160" imgH="4190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2284413" y="1179513"/>
          <a:ext cx="4548187" cy="876300"/>
        </p:xfrm>
        <a:graphic>
          <a:graphicData uri="http://schemas.openxmlformats.org/presentationml/2006/ole">
            <p:oleObj spid="_x0000_s31746" name="Equation" r:id="rId3" imgW="2171520" imgH="419040" progId="Equation.DSMT4">
              <p:embed/>
            </p:oleObj>
          </a:graphicData>
        </a:graphic>
      </p:graphicFrame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7" name="Object 6"/>
          <p:cNvGraphicFramePr>
            <a:graphicFrameLocks noChangeAspect="1"/>
          </p:cNvGraphicFramePr>
          <p:nvPr/>
        </p:nvGraphicFramePr>
        <p:xfrm>
          <a:off x="2482850" y="2470150"/>
          <a:ext cx="4346575" cy="1006475"/>
        </p:xfrm>
        <a:graphic>
          <a:graphicData uri="http://schemas.openxmlformats.org/presentationml/2006/ole">
            <p:oleObj spid="_x0000_s31747" name="Equation" r:id="rId4" imgW="1917360" imgH="444240" progId="Equation.DSMT4">
              <p:embed/>
            </p:oleObj>
          </a:graphicData>
        </a:graphic>
      </p:graphicFrame>
      <p:sp>
        <p:nvSpPr>
          <p:cNvPr id="3175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3392488" y="3779838"/>
          <a:ext cx="2417762" cy="1055687"/>
        </p:xfrm>
        <a:graphic>
          <a:graphicData uri="http://schemas.openxmlformats.org/presentationml/2006/ole">
            <p:oleObj spid="_x0000_s31748" name="Equation" r:id="rId5" imgW="1117115" imgH="482391" progId="Equation.3">
              <p:embed/>
            </p:oleObj>
          </a:graphicData>
        </a:graphic>
      </p:graphicFrame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9" name="Object 10"/>
          <p:cNvGraphicFramePr>
            <a:graphicFrameLocks noChangeAspect="1"/>
          </p:cNvGraphicFramePr>
          <p:nvPr/>
        </p:nvGraphicFramePr>
        <p:xfrm>
          <a:off x="2878138" y="5948363"/>
          <a:ext cx="1408112" cy="593725"/>
        </p:xfrm>
        <a:graphic>
          <a:graphicData uri="http://schemas.openxmlformats.org/presentationml/2006/ole">
            <p:oleObj spid="_x0000_s31749" name="Equation" r:id="rId6" imgW="609480" imgH="253800" progId="Equation.DSMT4">
              <p:embed/>
            </p:oleObj>
          </a:graphicData>
        </a:graphic>
      </p:graphicFrame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2807719" y="5241001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Set</a:t>
            </a:r>
          </a:p>
        </p:txBody>
      </p:sp>
      <p:graphicFrame>
        <p:nvGraphicFramePr>
          <p:cNvPr id="31750" name="Object 14"/>
          <p:cNvGraphicFramePr>
            <a:graphicFrameLocks noChangeAspect="1"/>
          </p:cNvGraphicFramePr>
          <p:nvPr>
            <p:ph idx="1"/>
          </p:nvPr>
        </p:nvGraphicFramePr>
        <p:xfrm>
          <a:off x="3423669" y="5196551"/>
          <a:ext cx="1284287" cy="444500"/>
        </p:xfrm>
        <a:graphic>
          <a:graphicData uri="http://schemas.openxmlformats.org/presentationml/2006/ole">
            <p:oleObj spid="_x0000_s31750" name="Equation" r:id="rId7" imgW="660240" imgH="228600" progId="Equation.DSMT4">
              <p:embed/>
            </p:oleObj>
          </a:graphicData>
        </a:graphic>
      </p:graphicFrame>
      <p:sp>
        <p:nvSpPr>
          <p:cNvPr id="31757" name="AutoShape 16"/>
          <p:cNvSpPr>
            <a:spLocks noChangeArrowheads="1"/>
          </p:cNvSpPr>
          <p:nvPr/>
        </p:nvSpPr>
        <p:spPr bwMode="auto">
          <a:xfrm>
            <a:off x="2177481" y="6179213"/>
            <a:ext cx="371475" cy="273050"/>
          </a:xfrm>
          <a:prstGeom prst="rightArrow">
            <a:avLst>
              <a:gd name="adj1" fmla="val 50000"/>
              <a:gd name="adj2" fmla="val 34012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7"/>
          <p:cNvSpPr>
            <a:spLocks noChangeArrowheads="1"/>
          </p:cNvSpPr>
          <p:nvPr/>
        </p:nvSpPr>
        <p:spPr bwMode="auto">
          <a:xfrm>
            <a:off x="4515869" y="6150638"/>
            <a:ext cx="2171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(derivation omitted)</a:t>
            </a:r>
          </a:p>
        </p:txBody>
      </p:sp>
      <p:sp>
        <p:nvSpPr>
          <p:cNvPr id="120851" name="Rectangle 19"/>
          <p:cNvSpPr>
            <a:spLocks noGrp="1" noChangeArrowheads="1"/>
          </p:cNvSpPr>
          <p:nvPr>
            <p:ph type="title"/>
          </p:nvPr>
        </p:nvSpPr>
        <p:spPr>
          <a:xfrm>
            <a:off x="1295400" y="219075"/>
            <a:ext cx="6924675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 (cont.)</a:t>
            </a:r>
          </a:p>
        </p:txBody>
      </p:sp>
      <p:sp>
        <p:nvSpPr>
          <p:cNvPr id="31760" name="Text Box 20"/>
          <p:cNvSpPr txBox="1">
            <a:spLocks noChangeArrowheads="1"/>
          </p:cNvSpPr>
          <p:nvPr/>
        </p:nvSpPr>
        <p:spPr bwMode="auto">
          <a:xfrm>
            <a:off x="4782569" y="5202901"/>
            <a:ext cx="2160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(bandwidth limits)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3071813" y="1630363"/>
          <a:ext cx="2763837" cy="1624012"/>
        </p:xfrm>
        <a:graphic>
          <a:graphicData uri="http://schemas.openxmlformats.org/presentationml/2006/ole">
            <p:oleObj spid="_x0000_s32770" name="Equation" r:id="rId3" imgW="1257120" imgH="736560" progId="Equation.DSMT4">
              <p:embed/>
            </p:oleObj>
          </a:graphicData>
        </a:graphic>
      </p:graphicFrame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2088108" y="1760560"/>
            <a:ext cx="7760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title"/>
          </p:nvPr>
        </p:nvSpPr>
        <p:spPr>
          <a:xfrm>
            <a:off x="1144588" y="246063"/>
            <a:ext cx="7089775" cy="6111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 (cont.)</a:t>
            </a:r>
          </a:p>
        </p:txBody>
      </p:sp>
      <p:graphicFrame>
        <p:nvGraphicFramePr>
          <p:cNvPr id="32771" name="Object 15"/>
          <p:cNvGraphicFramePr>
            <a:graphicFrameLocks noChangeAspect="1"/>
          </p:cNvGraphicFramePr>
          <p:nvPr/>
        </p:nvGraphicFramePr>
        <p:xfrm>
          <a:off x="3343275" y="4243388"/>
          <a:ext cx="1925638" cy="1958975"/>
        </p:xfrm>
        <a:graphic>
          <a:graphicData uri="http://schemas.openxmlformats.org/presentationml/2006/ole">
            <p:oleObj spid="_x0000_s32771" name="Equation" r:id="rId4" imgW="876240" imgH="888840" progId="Equation.DSMT4">
              <p:embed/>
            </p:oleObj>
          </a:graphicData>
        </a:graphic>
      </p:graphicFrame>
      <p:sp>
        <p:nvSpPr>
          <p:cNvPr id="32776" name="Rectangle 16"/>
          <p:cNvSpPr>
            <a:spLocks noChangeArrowheads="1"/>
          </p:cNvSpPr>
          <p:nvPr/>
        </p:nvSpPr>
        <p:spPr bwMode="auto">
          <a:xfrm>
            <a:off x="3637580" y="2606721"/>
            <a:ext cx="3202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32777" name="Rectangle 17"/>
          <p:cNvSpPr>
            <a:spLocks noChangeArrowheads="1"/>
          </p:cNvSpPr>
          <p:nvPr/>
        </p:nvSpPr>
        <p:spPr bwMode="auto">
          <a:xfrm>
            <a:off x="968375" y="3771900"/>
            <a:ext cx="5768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band edges (in normalized frequency) are then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4" name="Object 6"/>
          <p:cNvGraphicFramePr>
            <a:graphicFrameLocks noChangeAspect="1"/>
          </p:cNvGraphicFramePr>
          <p:nvPr/>
        </p:nvGraphicFramePr>
        <p:xfrm>
          <a:off x="3333844" y="2725904"/>
          <a:ext cx="2760663" cy="1023938"/>
        </p:xfrm>
        <a:graphic>
          <a:graphicData uri="http://schemas.openxmlformats.org/presentationml/2006/ole">
            <p:oleObj spid="_x0000_s33794" name="Equation" r:id="rId3" imgW="1295280" imgH="482400" progId="Equation.DSMT4">
              <p:embed/>
            </p:oleObj>
          </a:graphicData>
        </a:graphic>
      </p:graphicFrame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5" name="Object 8"/>
          <p:cNvGraphicFramePr>
            <a:graphicFrameLocks noChangeAspect="1"/>
          </p:cNvGraphicFramePr>
          <p:nvPr/>
        </p:nvGraphicFramePr>
        <p:xfrm>
          <a:off x="3317544" y="4498667"/>
          <a:ext cx="2305050" cy="1090612"/>
        </p:xfrm>
        <a:graphic>
          <a:graphicData uri="http://schemas.openxmlformats.org/presentationml/2006/ole">
            <p:oleObj spid="_x0000_s33795" name="Equation" r:id="rId4" imgW="965160" imgH="457200" progId="Equation.DSMT4">
              <p:embed/>
            </p:oleObj>
          </a:graphicData>
        </a:graphic>
      </p:graphicFrame>
      <p:sp>
        <p:nvSpPr>
          <p:cNvPr id="33801" name="Rectangle 11"/>
          <p:cNvSpPr>
            <a:spLocks noChangeArrowheads="1"/>
          </p:cNvSpPr>
          <p:nvPr/>
        </p:nvSpPr>
        <p:spPr bwMode="auto">
          <a:xfrm>
            <a:off x="2193925" y="4876800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33802" name="Rectangle 12"/>
          <p:cNvSpPr>
            <a:spLocks noChangeArrowheads="1"/>
          </p:cNvSpPr>
          <p:nvPr/>
        </p:nvSpPr>
        <p:spPr bwMode="auto">
          <a:xfrm>
            <a:off x="2378169" y="3041817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3796" name="Object 13"/>
          <p:cNvGraphicFramePr>
            <a:graphicFrameLocks noChangeAspect="1"/>
          </p:cNvGraphicFramePr>
          <p:nvPr>
            <p:ph idx="1"/>
          </p:nvPr>
        </p:nvGraphicFramePr>
        <p:xfrm>
          <a:off x="2628108" y="1345822"/>
          <a:ext cx="3556271" cy="865116"/>
        </p:xfrm>
        <a:graphic>
          <a:graphicData uri="http://schemas.openxmlformats.org/presentationml/2006/ole">
            <p:oleObj spid="_x0000_s33796" name="Equation" r:id="rId5" imgW="1879560" imgH="457200" progId="Equation.DSMT4">
              <p:embed/>
            </p:oleObj>
          </a:graphicData>
        </a:graphic>
      </p:graphicFrame>
      <p:sp>
        <p:nvSpPr>
          <p:cNvPr id="130065" name="Rectangle 17"/>
          <p:cNvSpPr>
            <a:spLocks noGrp="1" noChangeArrowheads="1"/>
          </p:cNvSpPr>
          <p:nvPr>
            <p:ph type="title"/>
          </p:nvPr>
        </p:nvSpPr>
        <p:spPr>
          <a:xfrm>
            <a:off x="1243013" y="193675"/>
            <a:ext cx="6908800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Impedance Bandwidth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2852382" y="4557713"/>
            <a:ext cx="3521122" cy="11049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11"/>
          <p:cNvSpPr>
            <a:spLocks noChangeArrowheads="1"/>
          </p:cNvSpPr>
          <p:nvPr/>
        </p:nvSpPr>
        <p:spPr bwMode="auto">
          <a:xfrm>
            <a:off x="2688609" y="1482725"/>
            <a:ext cx="3875964" cy="2508250"/>
          </a:xfrm>
          <a:prstGeom prst="rect">
            <a:avLst/>
          </a:prstGeom>
          <a:solidFill>
            <a:srgbClr val="66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349625" y="207963"/>
            <a:ext cx="2505075" cy="4873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</a:t>
            </a:r>
          </a:p>
        </p:txBody>
      </p:sp>
      <p:sp>
        <p:nvSpPr>
          <p:cNvPr id="348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3433763" y="1592263"/>
          <a:ext cx="2301875" cy="896937"/>
        </p:xfrm>
        <a:graphic>
          <a:graphicData uri="http://schemas.openxmlformats.org/presentationml/2006/ole">
            <p:oleObj spid="_x0000_s34818" name="Equation" r:id="rId3" imgW="1079280" imgH="419040" progId="Equation.DSMT4">
              <p:embed/>
            </p:oleObj>
          </a:graphicData>
        </a:graphic>
      </p:graphicFrame>
      <p:sp>
        <p:nvSpPr>
          <p:cNvPr id="3482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9" name="Object 6"/>
          <p:cNvGraphicFramePr>
            <a:graphicFrameLocks noChangeAspect="1"/>
          </p:cNvGraphicFramePr>
          <p:nvPr/>
        </p:nvGraphicFramePr>
        <p:xfrm>
          <a:off x="3068613" y="2749954"/>
          <a:ext cx="3119438" cy="976312"/>
        </p:xfrm>
        <a:graphic>
          <a:graphicData uri="http://schemas.openxmlformats.org/presentationml/2006/ole">
            <p:oleObj spid="_x0000_s34819" name="Equation" r:id="rId4" imgW="1460160" imgH="457200" progId="Equation.DSMT4">
              <p:embed/>
            </p:oleObj>
          </a:graphicData>
        </a:graphic>
      </p:graphicFrame>
      <p:sp>
        <p:nvSpPr>
          <p:cNvPr id="3482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0" name="Object 8"/>
          <p:cNvGraphicFramePr>
            <a:graphicFrameLocks noChangeAspect="1"/>
          </p:cNvGraphicFramePr>
          <p:nvPr/>
        </p:nvGraphicFramePr>
        <p:xfrm>
          <a:off x="2924175" y="4667250"/>
          <a:ext cx="3279775" cy="893763"/>
        </p:xfrm>
        <a:graphic>
          <a:graphicData uri="http://schemas.openxmlformats.org/presentationml/2006/ole">
            <p:oleObj spid="_x0000_s34820" name="Equation" r:id="rId5" imgW="1587240" imgH="431640" progId="Equation.DSMT4">
              <p:embed/>
            </p:oleObj>
          </a:graphicData>
        </a:graphic>
      </p:graphicFrame>
      <p:sp>
        <p:nvSpPr>
          <p:cNvPr id="34828" name="Text Box 13"/>
          <p:cNvSpPr txBox="1">
            <a:spLocks noChangeArrowheads="1"/>
          </p:cNvSpPr>
          <p:nvPr/>
        </p:nvSpPr>
        <p:spPr bwMode="auto">
          <a:xfrm>
            <a:off x="725843" y="2477448"/>
            <a:ext cx="16051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CP antenna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4829" name="Text Box 14"/>
          <p:cNvSpPr txBox="1">
            <a:spLocks noChangeArrowheads="1"/>
          </p:cNvSpPr>
          <p:nvPr/>
        </p:nvSpPr>
        <p:spPr bwMode="auto">
          <a:xfrm>
            <a:off x="508996" y="4845051"/>
            <a:ext cx="2241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Linear antenna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441512" y="251650"/>
            <a:ext cx="6467475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</a:t>
            </a:r>
          </a:p>
        </p:txBody>
      </p:sp>
      <p:graphicFrame>
        <p:nvGraphicFramePr>
          <p:cNvPr id="2050" name="Object 25"/>
          <p:cNvGraphicFramePr>
            <a:graphicFrameLocks noChangeAspect="1"/>
          </p:cNvGraphicFramePr>
          <p:nvPr/>
        </p:nvGraphicFramePr>
        <p:xfrm>
          <a:off x="3447164" y="4236306"/>
          <a:ext cx="970457" cy="352455"/>
        </p:xfrm>
        <a:graphic>
          <a:graphicData uri="http://schemas.openxmlformats.org/presentationml/2006/ole">
            <p:oleObj spid="_x0000_s2050" name="Equation" r:id="rId3" imgW="558720" imgH="203040" progId="Equation.DSMT4">
              <p:embed/>
            </p:oleObj>
          </a:graphicData>
        </a:graphic>
      </p:graphicFrame>
      <p:sp>
        <p:nvSpPr>
          <p:cNvPr id="2062" name="Text Box 26"/>
          <p:cNvSpPr txBox="1">
            <a:spLocks noChangeArrowheads="1"/>
          </p:cNvSpPr>
          <p:nvPr/>
        </p:nvSpPr>
        <p:spPr bwMode="auto">
          <a:xfrm>
            <a:off x="495940" y="5163952"/>
            <a:ext cx="82851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First Step:</a:t>
            </a:r>
            <a:r>
              <a:rPr lang="en-US" sz="2000" dirty="0">
                <a:solidFill>
                  <a:srgbClr val="0000FF"/>
                </a:solidFill>
              </a:rPr>
              <a:t> Find the patch currents (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and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directions), and relate them to the input impedance of the patch. 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33475" y="1358900"/>
            <a:ext cx="7270750" cy="2894013"/>
            <a:chOff x="1133475" y="1358900"/>
            <a:chExt cx="7270750" cy="2894013"/>
          </a:xfrm>
        </p:grpSpPr>
        <p:sp>
          <p:nvSpPr>
            <p:cNvPr id="2064" name="Freeform 5"/>
            <p:cNvSpPr>
              <a:spLocks/>
            </p:cNvSpPr>
            <p:nvPr/>
          </p:nvSpPr>
          <p:spPr bwMode="auto">
            <a:xfrm>
              <a:off x="1193800" y="16891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6"/>
            <p:cNvSpPr>
              <a:spLocks/>
            </p:cNvSpPr>
            <p:nvPr/>
          </p:nvSpPr>
          <p:spPr bwMode="auto">
            <a:xfrm>
              <a:off x="1187532" y="1612900"/>
              <a:ext cx="7203994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7"/>
            <p:cNvSpPr>
              <a:spLocks/>
            </p:cNvSpPr>
            <p:nvPr/>
          </p:nvSpPr>
          <p:spPr bwMode="auto">
            <a:xfrm>
              <a:off x="1168400" y="13589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AutoShape 8"/>
            <p:cNvSpPr>
              <a:spLocks noChangeArrowheads="1"/>
            </p:cNvSpPr>
            <p:nvPr/>
          </p:nvSpPr>
          <p:spPr bwMode="auto">
            <a:xfrm>
              <a:off x="3124200" y="2286000"/>
              <a:ext cx="2971800" cy="1143000"/>
            </a:xfrm>
            <a:prstGeom prst="cube">
              <a:avLst>
                <a:gd name="adj" fmla="val 76324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1" name="Object 9"/>
            <p:cNvGraphicFramePr>
              <a:graphicFrameLocks noChangeAspect="1"/>
            </p:cNvGraphicFramePr>
            <p:nvPr/>
          </p:nvGraphicFramePr>
          <p:xfrm>
            <a:off x="5189538" y="2513013"/>
            <a:ext cx="427038" cy="390525"/>
          </p:xfrm>
          <a:graphic>
            <a:graphicData uri="http://schemas.openxmlformats.org/presentationml/2006/ole">
              <p:oleObj spid="_x0000_s2051" name="Equation" r:id="rId4" imgW="152280" imgH="139680" progId="Equation.DSMT4">
                <p:embed/>
              </p:oleObj>
            </a:graphicData>
          </a:graphic>
        </p:graphicFrame>
        <p:graphicFrame>
          <p:nvGraphicFramePr>
            <p:cNvPr id="2052" name="Object 10"/>
            <p:cNvGraphicFramePr>
              <a:graphicFrameLocks noChangeAspect="1"/>
            </p:cNvGraphicFramePr>
            <p:nvPr/>
          </p:nvGraphicFramePr>
          <p:xfrm>
            <a:off x="4811713" y="3049588"/>
            <a:ext cx="317500" cy="438150"/>
          </p:xfrm>
          <a:graphic>
            <a:graphicData uri="http://schemas.openxmlformats.org/presentationml/2006/ole">
              <p:oleObj spid="_x0000_s2052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2053" name="Object 11"/>
            <p:cNvGraphicFramePr>
              <a:graphicFrameLocks noChangeAspect="1"/>
            </p:cNvGraphicFramePr>
            <p:nvPr/>
          </p:nvGraphicFramePr>
          <p:xfrm>
            <a:off x="4900613" y="1931988"/>
            <a:ext cx="280988" cy="330200"/>
          </p:xfrm>
          <a:graphic>
            <a:graphicData uri="http://schemas.openxmlformats.org/presentationml/2006/ole">
              <p:oleObj spid="_x0000_s2053" name="Equation" r:id="rId6" imgW="139680" imgH="164880" progId="Equation.DSMT4">
                <p:embed/>
              </p:oleObj>
            </a:graphicData>
          </a:graphic>
        </p:graphicFrame>
        <p:sp>
          <p:nvSpPr>
            <p:cNvPr id="2068" name="AutoShape 12"/>
            <p:cNvSpPr>
              <a:spLocks noChangeArrowheads="1"/>
            </p:cNvSpPr>
            <p:nvPr/>
          </p:nvSpPr>
          <p:spPr bwMode="auto">
            <a:xfrm>
              <a:off x="3119438" y="2284413"/>
              <a:ext cx="2952750" cy="876300"/>
            </a:xfrm>
            <a:prstGeom prst="cube">
              <a:avLst>
                <a:gd name="adj" fmla="val 96412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13"/>
            <p:cNvSpPr>
              <a:spLocks/>
            </p:cNvSpPr>
            <p:nvPr/>
          </p:nvSpPr>
          <p:spPr bwMode="auto">
            <a:xfrm>
              <a:off x="1133475" y="3598863"/>
              <a:ext cx="228600" cy="328613"/>
            </a:xfrm>
            <a:custGeom>
              <a:avLst/>
              <a:gdLst>
                <a:gd name="T0" fmla="*/ 18 w 144"/>
                <a:gd name="T1" fmla="*/ 10 h 207"/>
                <a:gd name="T2" fmla="*/ 18 w 144"/>
                <a:gd name="T3" fmla="*/ 150 h 207"/>
                <a:gd name="T4" fmla="*/ 127 w 144"/>
                <a:gd name="T5" fmla="*/ 197 h 207"/>
                <a:gd name="T6" fmla="*/ 119 w 144"/>
                <a:gd name="T7" fmla="*/ 88 h 207"/>
                <a:gd name="T8" fmla="*/ 18 w 144"/>
                <a:gd name="T9" fmla="*/ 10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07"/>
                <a:gd name="T17" fmla="*/ 144 w 144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07">
                  <a:moveTo>
                    <a:pt x="18" y="10"/>
                  </a:moveTo>
                  <a:cubicBezTo>
                    <a:pt x="1" y="20"/>
                    <a:pt x="0" y="119"/>
                    <a:pt x="18" y="150"/>
                  </a:cubicBezTo>
                  <a:cubicBezTo>
                    <a:pt x="36" y="181"/>
                    <a:pt x="110" y="207"/>
                    <a:pt x="127" y="197"/>
                  </a:cubicBezTo>
                  <a:cubicBezTo>
                    <a:pt x="144" y="187"/>
                    <a:pt x="137" y="115"/>
                    <a:pt x="119" y="88"/>
                  </a:cubicBezTo>
                  <a:cubicBezTo>
                    <a:pt x="101" y="61"/>
                    <a:pt x="35" y="0"/>
                    <a:pt x="18" y="1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14"/>
            <p:cNvSpPr>
              <a:spLocks/>
            </p:cNvSpPr>
            <p:nvPr/>
          </p:nvSpPr>
          <p:spPr bwMode="auto">
            <a:xfrm>
              <a:off x="7996238" y="1781175"/>
              <a:ext cx="282575" cy="395288"/>
            </a:xfrm>
            <a:custGeom>
              <a:avLst/>
              <a:gdLst>
                <a:gd name="T0" fmla="*/ 161 w 178"/>
                <a:gd name="T1" fmla="*/ 0 h 249"/>
                <a:gd name="T2" fmla="*/ 159 w 178"/>
                <a:gd name="T3" fmla="*/ 196 h 249"/>
                <a:gd name="T4" fmla="*/ 46 w 178"/>
                <a:gd name="T5" fmla="*/ 247 h 249"/>
                <a:gd name="T6" fmla="*/ 19 w 178"/>
                <a:gd name="T7" fmla="*/ 182 h 249"/>
                <a:gd name="T8" fmla="*/ 161 w 178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249"/>
                <a:gd name="T17" fmla="*/ 178 w 17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249">
                  <a:moveTo>
                    <a:pt x="161" y="0"/>
                  </a:moveTo>
                  <a:cubicBezTo>
                    <a:pt x="178" y="12"/>
                    <a:pt x="178" y="155"/>
                    <a:pt x="159" y="196"/>
                  </a:cubicBezTo>
                  <a:cubicBezTo>
                    <a:pt x="140" y="237"/>
                    <a:pt x="69" y="249"/>
                    <a:pt x="46" y="247"/>
                  </a:cubicBezTo>
                  <a:cubicBezTo>
                    <a:pt x="23" y="245"/>
                    <a:pt x="0" y="223"/>
                    <a:pt x="19" y="182"/>
                  </a:cubicBezTo>
                  <a:cubicBezTo>
                    <a:pt x="38" y="141"/>
                    <a:pt x="131" y="38"/>
                    <a:pt x="161" y="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4" name="Object 15"/>
            <p:cNvGraphicFramePr>
              <a:graphicFrameLocks noChangeAspect="1"/>
            </p:cNvGraphicFramePr>
            <p:nvPr/>
          </p:nvGraphicFramePr>
          <p:xfrm>
            <a:off x="4350575" y="1614363"/>
            <a:ext cx="254000" cy="298450"/>
          </p:xfrm>
          <a:graphic>
            <a:graphicData uri="http://schemas.openxmlformats.org/presentationml/2006/ole">
              <p:oleObj spid="_x0000_s2054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2055" name="Object 16"/>
            <p:cNvGraphicFramePr>
              <a:graphicFrameLocks noChangeAspect="1"/>
            </p:cNvGraphicFramePr>
            <p:nvPr/>
          </p:nvGraphicFramePr>
          <p:xfrm>
            <a:off x="6753350" y="3028188"/>
            <a:ext cx="236538" cy="258763"/>
          </p:xfrm>
          <a:graphic>
            <a:graphicData uri="http://schemas.openxmlformats.org/presentationml/2006/ole">
              <p:oleObj spid="_x0000_s2055" name="Equation" r:id="rId8" imgW="126720" imgH="139680" progId="Equation.DSMT4">
                <p:embed/>
              </p:oleObj>
            </a:graphicData>
          </a:graphic>
        </p:graphicFrame>
        <p:sp>
          <p:nvSpPr>
            <p:cNvPr id="2071" name="Line 17"/>
            <p:cNvSpPr>
              <a:spLocks noChangeShapeType="1"/>
            </p:cNvSpPr>
            <p:nvPr/>
          </p:nvSpPr>
          <p:spPr bwMode="auto">
            <a:xfrm>
              <a:off x="5313363" y="3138488"/>
              <a:ext cx="1357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8"/>
            <p:cNvSpPr>
              <a:spLocks noChangeShapeType="1"/>
            </p:cNvSpPr>
            <p:nvPr/>
          </p:nvSpPr>
          <p:spPr bwMode="auto">
            <a:xfrm rot="18346419">
              <a:off x="3983037" y="2008188"/>
              <a:ext cx="406400" cy="8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Oval 19"/>
            <p:cNvSpPr>
              <a:spLocks noChangeArrowheads="1"/>
            </p:cNvSpPr>
            <p:nvPr/>
          </p:nvSpPr>
          <p:spPr bwMode="auto">
            <a:xfrm>
              <a:off x="3887025" y="2703513"/>
              <a:ext cx="122238" cy="101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Line 20"/>
            <p:cNvSpPr>
              <a:spLocks noChangeShapeType="1"/>
            </p:cNvSpPr>
            <p:nvPr/>
          </p:nvSpPr>
          <p:spPr bwMode="auto">
            <a:xfrm>
              <a:off x="3949700" y="2799526"/>
              <a:ext cx="0" cy="6127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1"/>
            <p:cNvSpPr>
              <a:spLocks noChangeShapeType="1"/>
            </p:cNvSpPr>
            <p:nvPr/>
          </p:nvSpPr>
          <p:spPr bwMode="auto">
            <a:xfrm flipH="1" flipV="1">
              <a:off x="3942402" y="2900360"/>
              <a:ext cx="10308" cy="3297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6" name="Object 22"/>
            <p:cNvGraphicFramePr>
              <a:graphicFrameLocks noChangeAspect="1"/>
            </p:cNvGraphicFramePr>
            <p:nvPr/>
          </p:nvGraphicFramePr>
          <p:xfrm>
            <a:off x="3981450" y="2349500"/>
            <a:ext cx="804863" cy="381000"/>
          </p:xfrm>
          <a:graphic>
            <a:graphicData uri="http://schemas.openxmlformats.org/presentationml/2006/ole">
              <p:oleObj spid="_x0000_s2056" name="Equation" r:id="rId9" imgW="482400" imgH="228600" progId="Equation.DSMT4">
                <p:embed/>
              </p:oleObj>
            </a:graphicData>
          </a:graphic>
        </p:graphicFrame>
        <p:graphicFrame>
          <p:nvGraphicFramePr>
            <p:cNvPr id="2057" name="Object 23"/>
            <p:cNvGraphicFramePr>
              <a:graphicFrameLocks noChangeAspect="1"/>
            </p:cNvGraphicFramePr>
            <p:nvPr/>
          </p:nvGraphicFramePr>
          <p:xfrm>
            <a:off x="2641784" y="3158835"/>
            <a:ext cx="225158" cy="314737"/>
          </p:xfrm>
          <a:graphic>
            <a:graphicData uri="http://schemas.openxmlformats.org/presentationml/2006/ole">
              <p:oleObj spid="_x0000_s2057" name="Equation" r:id="rId10" imgW="126720" imgH="177480" progId="Equation.DSMT4">
                <p:embed/>
              </p:oleObj>
            </a:graphicData>
          </a:graphic>
        </p:graphicFrame>
        <p:graphicFrame>
          <p:nvGraphicFramePr>
            <p:cNvPr id="2058" name="Object 24"/>
            <p:cNvGraphicFramePr>
              <a:graphicFrameLocks noChangeAspect="1"/>
            </p:cNvGraphicFramePr>
            <p:nvPr/>
          </p:nvGraphicFramePr>
          <p:xfrm>
            <a:off x="3080245" y="2368344"/>
            <a:ext cx="376238" cy="376238"/>
          </p:xfrm>
          <a:graphic>
            <a:graphicData uri="http://schemas.openxmlformats.org/presentationml/2006/ole">
              <p:oleObj spid="_x0000_s2058" name="Equation" r:id="rId11" imgW="177480" imgH="177480" progId="Equation.DSMT4">
                <p:embed/>
              </p:oleObj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>
            <a:xfrm>
              <a:off x="2968831" y="3170712"/>
              <a:ext cx="0" cy="2731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76" name="Object 11"/>
            <p:cNvGraphicFramePr>
              <a:graphicFrameLocks noChangeAspect="1"/>
            </p:cNvGraphicFramePr>
            <p:nvPr/>
          </p:nvGraphicFramePr>
          <p:xfrm>
            <a:off x="4103813" y="2785049"/>
            <a:ext cx="218806" cy="282682"/>
          </p:xfrm>
          <a:graphic>
            <a:graphicData uri="http://schemas.openxmlformats.org/presentationml/2006/ole">
              <p:oleObj spid="_x0000_s2076" name="Equation" r:id="rId12" imgW="12672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6"/>
          <p:cNvSpPr>
            <a:spLocks noGrp="1" noChangeArrowheads="1"/>
          </p:cNvSpPr>
          <p:nvPr>
            <p:ph type="title" sz="quarter"/>
          </p:nvPr>
        </p:nvSpPr>
        <p:spPr>
          <a:xfrm>
            <a:off x="687388" y="166688"/>
            <a:ext cx="8183562" cy="6111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3074" name="Object 24"/>
          <p:cNvGraphicFramePr>
            <a:graphicFrameLocks noChangeAspect="1"/>
          </p:cNvGraphicFramePr>
          <p:nvPr/>
        </p:nvGraphicFramePr>
        <p:xfrm>
          <a:off x="4735513" y="4627563"/>
          <a:ext cx="2422525" cy="879475"/>
        </p:xfrm>
        <a:graphic>
          <a:graphicData uri="http://schemas.openxmlformats.org/presentationml/2006/ole">
            <p:oleObj spid="_x0000_s3074" name="Equation" r:id="rId3" imgW="1180800" imgH="431640" progId="Equation.DSMT4">
              <p:embed/>
            </p:oleObj>
          </a:graphicData>
        </a:graphic>
      </p:graphicFrame>
      <p:sp>
        <p:nvSpPr>
          <p:cNvPr id="3087" name="Rectangle 25"/>
          <p:cNvSpPr>
            <a:spLocks noChangeArrowheads="1"/>
          </p:cNvSpPr>
          <p:nvPr/>
        </p:nvSpPr>
        <p:spPr bwMode="auto">
          <a:xfrm>
            <a:off x="1167263" y="4911663"/>
            <a:ext cx="332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x-</a:t>
            </a:r>
            <a:r>
              <a:rPr lang="en-US" sz="2000">
                <a:solidFill>
                  <a:srgbClr val="0000FF"/>
                </a:solidFill>
              </a:rPr>
              <a:t>directed current mode (1,0):</a:t>
            </a:r>
          </a:p>
        </p:txBody>
      </p:sp>
      <p:graphicFrame>
        <p:nvGraphicFramePr>
          <p:cNvPr id="3075" name="Object 54"/>
          <p:cNvGraphicFramePr>
            <a:graphicFrameLocks noChangeAspect="1"/>
          </p:cNvGraphicFramePr>
          <p:nvPr/>
        </p:nvGraphicFramePr>
        <p:xfrm>
          <a:off x="3368304" y="3976269"/>
          <a:ext cx="906813" cy="329340"/>
        </p:xfrm>
        <a:graphic>
          <a:graphicData uri="http://schemas.openxmlformats.org/presentationml/2006/ole">
            <p:oleObj spid="_x0000_s3075" name="Equation" r:id="rId4" imgW="558720" imgH="203040" progId="Equation.DSMT4">
              <p:embed/>
            </p:oleObj>
          </a:graphicData>
        </a:graphic>
      </p:graphicFrame>
      <p:graphicFrame>
        <p:nvGraphicFramePr>
          <p:cNvPr id="3076" name="Object 56"/>
          <p:cNvGraphicFramePr>
            <a:graphicFrameLocks noChangeAspect="1"/>
          </p:cNvGraphicFramePr>
          <p:nvPr/>
        </p:nvGraphicFramePr>
        <p:xfrm>
          <a:off x="4676775" y="5602288"/>
          <a:ext cx="2417763" cy="896937"/>
        </p:xfrm>
        <a:graphic>
          <a:graphicData uri="http://schemas.openxmlformats.org/presentationml/2006/ole">
            <p:oleObj spid="_x0000_s3076" name="Equation" r:id="rId5" imgW="1155600" imgH="431640" progId="Equation.DSMT4">
              <p:embed/>
            </p:oleObj>
          </a:graphicData>
        </a:graphic>
      </p:graphicFrame>
      <p:sp>
        <p:nvSpPr>
          <p:cNvPr id="3089" name="Rectangle 57"/>
          <p:cNvSpPr>
            <a:spLocks noChangeArrowheads="1"/>
          </p:cNvSpPr>
          <p:nvPr/>
        </p:nvSpPr>
        <p:spPr bwMode="auto">
          <a:xfrm>
            <a:off x="1159325" y="5899088"/>
            <a:ext cx="332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2000">
                <a:solidFill>
                  <a:srgbClr val="0000FF"/>
                </a:solidFill>
              </a:rPr>
              <a:t>directed current mode (0,1):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AE2286DA-29C8-49F3-B578-DA647F69846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133475" y="1062025"/>
            <a:ext cx="7270750" cy="2894013"/>
            <a:chOff x="1133475" y="1358900"/>
            <a:chExt cx="7270750" cy="2894013"/>
          </a:xfrm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1193800" y="16891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FF9933"/>
            </a:solidFill>
            <a:ln w="9525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1187532" y="1612900"/>
              <a:ext cx="7203994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1168400" y="1358900"/>
              <a:ext cx="7210425" cy="2563813"/>
            </a:xfrm>
            <a:custGeom>
              <a:avLst/>
              <a:gdLst>
                <a:gd name="T0" fmla="*/ 1283 w 4542"/>
                <a:gd name="T1" fmla="*/ 146 h 1670"/>
                <a:gd name="T2" fmla="*/ 876 w 4542"/>
                <a:gd name="T3" fmla="*/ 296 h 1670"/>
                <a:gd name="T4" fmla="*/ 803 w 4542"/>
                <a:gd name="T5" fmla="*/ 418 h 1670"/>
                <a:gd name="T6" fmla="*/ 665 w 4542"/>
                <a:gd name="T7" fmla="*/ 653 h 1670"/>
                <a:gd name="T8" fmla="*/ 592 w 4542"/>
                <a:gd name="T9" fmla="*/ 775 h 1670"/>
                <a:gd name="T10" fmla="*/ 479 w 4542"/>
                <a:gd name="T11" fmla="*/ 937 h 1670"/>
                <a:gd name="T12" fmla="*/ 179 w 4542"/>
                <a:gd name="T13" fmla="*/ 1213 h 1670"/>
                <a:gd name="T14" fmla="*/ 106 w 4542"/>
                <a:gd name="T15" fmla="*/ 1278 h 1670"/>
                <a:gd name="T16" fmla="*/ 41 w 4542"/>
                <a:gd name="T17" fmla="*/ 1342 h 1670"/>
                <a:gd name="T18" fmla="*/ 33 w 4542"/>
                <a:gd name="T19" fmla="*/ 1367 h 1670"/>
                <a:gd name="T20" fmla="*/ 16 w 4542"/>
                <a:gd name="T21" fmla="*/ 1383 h 1670"/>
                <a:gd name="T22" fmla="*/ 0 w 4542"/>
                <a:gd name="T23" fmla="*/ 1432 h 1670"/>
                <a:gd name="T24" fmla="*/ 41 w 4542"/>
                <a:gd name="T25" fmla="*/ 1505 h 1670"/>
                <a:gd name="T26" fmla="*/ 89 w 4542"/>
                <a:gd name="T27" fmla="*/ 1537 h 1670"/>
                <a:gd name="T28" fmla="*/ 1598 w 4542"/>
                <a:gd name="T29" fmla="*/ 1545 h 1670"/>
                <a:gd name="T30" fmla="*/ 2012 w 4542"/>
                <a:gd name="T31" fmla="*/ 1561 h 1670"/>
                <a:gd name="T32" fmla="*/ 2596 w 4542"/>
                <a:gd name="T33" fmla="*/ 1602 h 1670"/>
                <a:gd name="T34" fmla="*/ 2686 w 4542"/>
                <a:gd name="T35" fmla="*/ 1618 h 1670"/>
                <a:gd name="T36" fmla="*/ 3034 w 4542"/>
                <a:gd name="T37" fmla="*/ 1634 h 1670"/>
                <a:gd name="T38" fmla="*/ 3343 w 4542"/>
                <a:gd name="T39" fmla="*/ 1659 h 1670"/>
                <a:gd name="T40" fmla="*/ 3635 w 4542"/>
                <a:gd name="T41" fmla="*/ 1626 h 1670"/>
                <a:gd name="T42" fmla="*/ 3847 w 4542"/>
                <a:gd name="T43" fmla="*/ 1509 h 1670"/>
                <a:gd name="T44" fmla="*/ 3911 w 4542"/>
                <a:gd name="T45" fmla="*/ 1334 h 1670"/>
                <a:gd name="T46" fmla="*/ 3959 w 4542"/>
                <a:gd name="T47" fmla="*/ 1083 h 1670"/>
                <a:gd name="T48" fmla="*/ 4204 w 4542"/>
                <a:gd name="T49" fmla="*/ 568 h 1670"/>
                <a:gd name="T50" fmla="*/ 4423 w 4542"/>
                <a:gd name="T51" fmla="*/ 325 h 1670"/>
                <a:gd name="T52" fmla="*/ 4220 w 4542"/>
                <a:gd name="T53" fmla="*/ 49 h 1670"/>
                <a:gd name="T54" fmla="*/ 2564 w 4542"/>
                <a:gd name="T55" fmla="*/ 117 h 1670"/>
                <a:gd name="T56" fmla="*/ 1283 w 4542"/>
                <a:gd name="T57" fmla="*/ 146 h 167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542"/>
                <a:gd name="T88" fmla="*/ 0 h 1670"/>
                <a:gd name="T89" fmla="*/ 4542 w 4542"/>
                <a:gd name="T90" fmla="*/ 1670 h 167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542" h="1670">
                  <a:moveTo>
                    <a:pt x="1283" y="146"/>
                  </a:moveTo>
                  <a:cubicBezTo>
                    <a:pt x="1113" y="170"/>
                    <a:pt x="904" y="240"/>
                    <a:pt x="876" y="296"/>
                  </a:cubicBezTo>
                  <a:cubicBezTo>
                    <a:pt x="848" y="352"/>
                    <a:pt x="829" y="368"/>
                    <a:pt x="803" y="418"/>
                  </a:cubicBezTo>
                  <a:cubicBezTo>
                    <a:pt x="768" y="477"/>
                    <a:pt x="693" y="609"/>
                    <a:pt x="665" y="653"/>
                  </a:cubicBezTo>
                  <a:cubicBezTo>
                    <a:pt x="630" y="712"/>
                    <a:pt x="623" y="728"/>
                    <a:pt x="592" y="775"/>
                  </a:cubicBezTo>
                  <a:cubicBezTo>
                    <a:pt x="568" y="810"/>
                    <a:pt x="509" y="894"/>
                    <a:pt x="479" y="937"/>
                  </a:cubicBezTo>
                  <a:cubicBezTo>
                    <a:pt x="410" y="1010"/>
                    <a:pt x="241" y="1156"/>
                    <a:pt x="179" y="1213"/>
                  </a:cubicBezTo>
                  <a:cubicBezTo>
                    <a:pt x="139" y="1272"/>
                    <a:pt x="197" y="1193"/>
                    <a:pt x="106" y="1278"/>
                  </a:cubicBezTo>
                  <a:cubicBezTo>
                    <a:pt x="83" y="1300"/>
                    <a:pt x="68" y="1324"/>
                    <a:pt x="41" y="1342"/>
                  </a:cubicBezTo>
                  <a:cubicBezTo>
                    <a:pt x="38" y="1350"/>
                    <a:pt x="38" y="1360"/>
                    <a:pt x="33" y="1367"/>
                  </a:cubicBezTo>
                  <a:cubicBezTo>
                    <a:pt x="29" y="1374"/>
                    <a:pt x="20" y="1376"/>
                    <a:pt x="16" y="1383"/>
                  </a:cubicBezTo>
                  <a:cubicBezTo>
                    <a:pt x="8" y="1398"/>
                    <a:pt x="0" y="1432"/>
                    <a:pt x="0" y="1432"/>
                  </a:cubicBezTo>
                  <a:cubicBezTo>
                    <a:pt x="8" y="1455"/>
                    <a:pt x="22" y="1488"/>
                    <a:pt x="41" y="1505"/>
                  </a:cubicBezTo>
                  <a:cubicBezTo>
                    <a:pt x="55" y="1518"/>
                    <a:pt x="89" y="1537"/>
                    <a:pt x="89" y="1537"/>
                  </a:cubicBezTo>
                  <a:cubicBezTo>
                    <a:pt x="598" y="1530"/>
                    <a:pt x="1087" y="1540"/>
                    <a:pt x="1598" y="1545"/>
                  </a:cubicBezTo>
                  <a:cubicBezTo>
                    <a:pt x="1840" y="1565"/>
                    <a:pt x="1537" y="1542"/>
                    <a:pt x="2012" y="1561"/>
                  </a:cubicBezTo>
                  <a:cubicBezTo>
                    <a:pt x="2208" y="1569"/>
                    <a:pt x="2398" y="1596"/>
                    <a:pt x="2596" y="1602"/>
                  </a:cubicBezTo>
                  <a:cubicBezTo>
                    <a:pt x="2626" y="1607"/>
                    <a:pt x="2656" y="1616"/>
                    <a:pt x="2686" y="1618"/>
                  </a:cubicBezTo>
                  <a:cubicBezTo>
                    <a:pt x="2802" y="1626"/>
                    <a:pt x="3034" y="1634"/>
                    <a:pt x="3034" y="1634"/>
                  </a:cubicBezTo>
                  <a:cubicBezTo>
                    <a:pt x="3136" y="1644"/>
                    <a:pt x="3243" y="1635"/>
                    <a:pt x="3343" y="1659"/>
                  </a:cubicBezTo>
                  <a:cubicBezTo>
                    <a:pt x="3695" y="1647"/>
                    <a:pt x="3496" y="1670"/>
                    <a:pt x="3635" y="1626"/>
                  </a:cubicBezTo>
                  <a:cubicBezTo>
                    <a:pt x="3727" y="1581"/>
                    <a:pt x="3801" y="1558"/>
                    <a:pt x="3847" y="1509"/>
                  </a:cubicBezTo>
                  <a:cubicBezTo>
                    <a:pt x="3857" y="1492"/>
                    <a:pt x="3904" y="1353"/>
                    <a:pt x="3911" y="1334"/>
                  </a:cubicBezTo>
                  <a:cubicBezTo>
                    <a:pt x="3925" y="1249"/>
                    <a:pt x="3927" y="1163"/>
                    <a:pt x="3959" y="1083"/>
                  </a:cubicBezTo>
                  <a:cubicBezTo>
                    <a:pt x="4048" y="936"/>
                    <a:pt x="4115" y="680"/>
                    <a:pt x="4204" y="568"/>
                  </a:cubicBezTo>
                  <a:cubicBezTo>
                    <a:pt x="4237" y="518"/>
                    <a:pt x="4368" y="366"/>
                    <a:pt x="4423" y="325"/>
                  </a:cubicBezTo>
                  <a:cubicBezTo>
                    <a:pt x="4453" y="302"/>
                    <a:pt x="4542" y="98"/>
                    <a:pt x="4220" y="49"/>
                  </a:cubicBezTo>
                  <a:cubicBezTo>
                    <a:pt x="3898" y="0"/>
                    <a:pt x="2944" y="159"/>
                    <a:pt x="2564" y="117"/>
                  </a:cubicBezTo>
                  <a:cubicBezTo>
                    <a:pt x="2018" y="142"/>
                    <a:pt x="1453" y="122"/>
                    <a:pt x="1283" y="146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AutoShape 8"/>
            <p:cNvSpPr>
              <a:spLocks noChangeArrowheads="1"/>
            </p:cNvSpPr>
            <p:nvPr/>
          </p:nvSpPr>
          <p:spPr bwMode="auto">
            <a:xfrm>
              <a:off x="3124200" y="2286000"/>
              <a:ext cx="2971800" cy="1143000"/>
            </a:xfrm>
            <a:prstGeom prst="cube">
              <a:avLst>
                <a:gd name="adj" fmla="val 76324"/>
              </a:avLst>
            </a:prstGeom>
            <a:solidFill>
              <a:srgbClr val="C0C0C0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6" name="Object 9"/>
            <p:cNvGraphicFramePr>
              <a:graphicFrameLocks noChangeAspect="1"/>
            </p:cNvGraphicFramePr>
            <p:nvPr/>
          </p:nvGraphicFramePr>
          <p:xfrm>
            <a:off x="5189538" y="2513013"/>
            <a:ext cx="427038" cy="390525"/>
          </p:xfrm>
          <a:graphic>
            <a:graphicData uri="http://schemas.openxmlformats.org/presentationml/2006/ole">
              <p:oleObj spid="_x0000_s3102" name="Equation" r:id="rId6" imgW="152280" imgH="139680" progId="Equation.DSMT4">
                <p:embed/>
              </p:oleObj>
            </a:graphicData>
          </a:graphic>
        </p:graphicFrame>
        <p:graphicFrame>
          <p:nvGraphicFramePr>
            <p:cNvPr id="37" name="Object 10"/>
            <p:cNvGraphicFramePr>
              <a:graphicFrameLocks noChangeAspect="1"/>
            </p:cNvGraphicFramePr>
            <p:nvPr/>
          </p:nvGraphicFramePr>
          <p:xfrm>
            <a:off x="4811713" y="3049588"/>
            <a:ext cx="317500" cy="438150"/>
          </p:xfrm>
          <a:graphic>
            <a:graphicData uri="http://schemas.openxmlformats.org/presentationml/2006/ole">
              <p:oleObj spid="_x0000_s3103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38" name="Object 11"/>
            <p:cNvGraphicFramePr>
              <a:graphicFrameLocks noChangeAspect="1"/>
            </p:cNvGraphicFramePr>
            <p:nvPr/>
          </p:nvGraphicFramePr>
          <p:xfrm>
            <a:off x="4900613" y="1931988"/>
            <a:ext cx="280988" cy="330200"/>
          </p:xfrm>
          <a:graphic>
            <a:graphicData uri="http://schemas.openxmlformats.org/presentationml/2006/ole">
              <p:oleObj spid="_x0000_s3104" name="Equation" r:id="rId8" imgW="139680" imgH="164880" progId="Equation.DSMT4">
                <p:embed/>
              </p:oleObj>
            </a:graphicData>
          </a:graphic>
        </p:graphicFrame>
        <p:sp>
          <p:nvSpPr>
            <p:cNvPr id="39" name="AutoShape 12"/>
            <p:cNvSpPr>
              <a:spLocks noChangeArrowheads="1"/>
            </p:cNvSpPr>
            <p:nvPr/>
          </p:nvSpPr>
          <p:spPr bwMode="auto">
            <a:xfrm>
              <a:off x="3119438" y="2284413"/>
              <a:ext cx="2952750" cy="876300"/>
            </a:xfrm>
            <a:prstGeom prst="cube">
              <a:avLst>
                <a:gd name="adj" fmla="val 96412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1133475" y="3598863"/>
              <a:ext cx="228600" cy="328613"/>
            </a:xfrm>
            <a:custGeom>
              <a:avLst/>
              <a:gdLst>
                <a:gd name="T0" fmla="*/ 18 w 144"/>
                <a:gd name="T1" fmla="*/ 10 h 207"/>
                <a:gd name="T2" fmla="*/ 18 w 144"/>
                <a:gd name="T3" fmla="*/ 150 h 207"/>
                <a:gd name="T4" fmla="*/ 127 w 144"/>
                <a:gd name="T5" fmla="*/ 197 h 207"/>
                <a:gd name="T6" fmla="*/ 119 w 144"/>
                <a:gd name="T7" fmla="*/ 88 h 207"/>
                <a:gd name="T8" fmla="*/ 18 w 144"/>
                <a:gd name="T9" fmla="*/ 10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207"/>
                <a:gd name="T17" fmla="*/ 144 w 144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207">
                  <a:moveTo>
                    <a:pt x="18" y="10"/>
                  </a:moveTo>
                  <a:cubicBezTo>
                    <a:pt x="1" y="20"/>
                    <a:pt x="0" y="119"/>
                    <a:pt x="18" y="150"/>
                  </a:cubicBezTo>
                  <a:cubicBezTo>
                    <a:pt x="36" y="181"/>
                    <a:pt x="110" y="207"/>
                    <a:pt x="127" y="197"/>
                  </a:cubicBezTo>
                  <a:cubicBezTo>
                    <a:pt x="144" y="187"/>
                    <a:pt x="137" y="115"/>
                    <a:pt x="119" y="88"/>
                  </a:cubicBezTo>
                  <a:cubicBezTo>
                    <a:pt x="101" y="61"/>
                    <a:pt x="35" y="0"/>
                    <a:pt x="18" y="1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14"/>
            <p:cNvSpPr>
              <a:spLocks/>
            </p:cNvSpPr>
            <p:nvPr/>
          </p:nvSpPr>
          <p:spPr bwMode="auto">
            <a:xfrm>
              <a:off x="7996238" y="1781175"/>
              <a:ext cx="282575" cy="395288"/>
            </a:xfrm>
            <a:custGeom>
              <a:avLst/>
              <a:gdLst>
                <a:gd name="T0" fmla="*/ 161 w 178"/>
                <a:gd name="T1" fmla="*/ 0 h 249"/>
                <a:gd name="T2" fmla="*/ 159 w 178"/>
                <a:gd name="T3" fmla="*/ 196 h 249"/>
                <a:gd name="T4" fmla="*/ 46 w 178"/>
                <a:gd name="T5" fmla="*/ 247 h 249"/>
                <a:gd name="T6" fmla="*/ 19 w 178"/>
                <a:gd name="T7" fmla="*/ 182 h 249"/>
                <a:gd name="T8" fmla="*/ 161 w 178"/>
                <a:gd name="T9" fmla="*/ 0 h 2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8"/>
                <a:gd name="T16" fmla="*/ 0 h 249"/>
                <a:gd name="T17" fmla="*/ 178 w 178"/>
                <a:gd name="T18" fmla="*/ 249 h 2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8" h="249">
                  <a:moveTo>
                    <a:pt x="161" y="0"/>
                  </a:moveTo>
                  <a:cubicBezTo>
                    <a:pt x="178" y="12"/>
                    <a:pt x="178" y="155"/>
                    <a:pt x="159" y="196"/>
                  </a:cubicBezTo>
                  <a:cubicBezTo>
                    <a:pt x="140" y="237"/>
                    <a:pt x="69" y="249"/>
                    <a:pt x="46" y="247"/>
                  </a:cubicBezTo>
                  <a:cubicBezTo>
                    <a:pt x="23" y="245"/>
                    <a:pt x="0" y="223"/>
                    <a:pt x="19" y="182"/>
                  </a:cubicBezTo>
                  <a:cubicBezTo>
                    <a:pt x="38" y="141"/>
                    <a:pt x="131" y="38"/>
                    <a:pt x="161" y="0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2" name="Object 15"/>
            <p:cNvGraphicFramePr>
              <a:graphicFrameLocks noChangeAspect="1"/>
            </p:cNvGraphicFramePr>
            <p:nvPr/>
          </p:nvGraphicFramePr>
          <p:xfrm>
            <a:off x="4350575" y="1614363"/>
            <a:ext cx="254000" cy="298450"/>
          </p:xfrm>
          <a:graphic>
            <a:graphicData uri="http://schemas.openxmlformats.org/presentationml/2006/ole">
              <p:oleObj spid="_x0000_s3105" name="Equation" r:id="rId9" imgW="139680" imgH="164880" progId="Equation.DSMT4">
                <p:embed/>
              </p:oleObj>
            </a:graphicData>
          </a:graphic>
        </p:graphicFrame>
        <p:graphicFrame>
          <p:nvGraphicFramePr>
            <p:cNvPr id="43" name="Object 16"/>
            <p:cNvGraphicFramePr>
              <a:graphicFrameLocks noChangeAspect="1"/>
            </p:cNvGraphicFramePr>
            <p:nvPr/>
          </p:nvGraphicFramePr>
          <p:xfrm>
            <a:off x="6753350" y="3028188"/>
            <a:ext cx="236538" cy="258763"/>
          </p:xfrm>
          <a:graphic>
            <a:graphicData uri="http://schemas.openxmlformats.org/presentationml/2006/ole">
              <p:oleObj spid="_x0000_s3106" name="Equation" r:id="rId10" imgW="126720" imgH="139680" progId="Equation.DSMT4">
                <p:embed/>
              </p:oleObj>
            </a:graphicData>
          </a:graphic>
        </p:graphicFrame>
        <p:sp>
          <p:nvSpPr>
            <p:cNvPr id="44" name="Line 17"/>
            <p:cNvSpPr>
              <a:spLocks noChangeShapeType="1"/>
            </p:cNvSpPr>
            <p:nvPr/>
          </p:nvSpPr>
          <p:spPr bwMode="auto">
            <a:xfrm>
              <a:off x="5313363" y="3138488"/>
              <a:ext cx="13573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8"/>
            <p:cNvSpPr>
              <a:spLocks noChangeShapeType="1"/>
            </p:cNvSpPr>
            <p:nvPr/>
          </p:nvSpPr>
          <p:spPr bwMode="auto">
            <a:xfrm rot="18346419">
              <a:off x="3983037" y="2008188"/>
              <a:ext cx="406400" cy="809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Oval 19"/>
            <p:cNvSpPr>
              <a:spLocks noChangeArrowheads="1"/>
            </p:cNvSpPr>
            <p:nvPr/>
          </p:nvSpPr>
          <p:spPr bwMode="auto">
            <a:xfrm>
              <a:off x="3887025" y="2703513"/>
              <a:ext cx="122238" cy="101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>
              <a:off x="3949700" y="2799526"/>
              <a:ext cx="0" cy="6127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 flipH="1" flipV="1">
              <a:off x="3956050" y="2900360"/>
              <a:ext cx="10308" cy="329727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9" name="Object 22"/>
            <p:cNvGraphicFramePr>
              <a:graphicFrameLocks noChangeAspect="1"/>
            </p:cNvGraphicFramePr>
            <p:nvPr/>
          </p:nvGraphicFramePr>
          <p:xfrm>
            <a:off x="3981450" y="2349500"/>
            <a:ext cx="804863" cy="381000"/>
          </p:xfrm>
          <a:graphic>
            <a:graphicData uri="http://schemas.openxmlformats.org/presentationml/2006/ole">
              <p:oleObj spid="_x0000_s3107" name="Equation" r:id="rId11" imgW="482400" imgH="228600" progId="Equation.DSMT4">
                <p:embed/>
              </p:oleObj>
            </a:graphicData>
          </a:graphic>
        </p:graphicFrame>
        <p:graphicFrame>
          <p:nvGraphicFramePr>
            <p:cNvPr id="50" name="Object 23"/>
            <p:cNvGraphicFramePr>
              <a:graphicFrameLocks noChangeAspect="1"/>
            </p:cNvGraphicFramePr>
            <p:nvPr/>
          </p:nvGraphicFramePr>
          <p:xfrm>
            <a:off x="2641784" y="3158835"/>
            <a:ext cx="225158" cy="314737"/>
          </p:xfrm>
          <a:graphic>
            <a:graphicData uri="http://schemas.openxmlformats.org/presentationml/2006/ole">
              <p:oleObj spid="_x0000_s3108" name="Equation" r:id="rId12" imgW="126720" imgH="177480" progId="Equation.DSMT4">
                <p:embed/>
              </p:oleObj>
            </a:graphicData>
          </a:graphic>
        </p:graphicFrame>
        <p:graphicFrame>
          <p:nvGraphicFramePr>
            <p:cNvPr id="51" name="Object 24"/>
            <p:cNvGraphicFramePr>
              <a:graphicFrameLocks noChangeAspect="1"/>
            </p:cNvGraphicFramePr>
            <p:nvPr/>
          </p:nvGraphicFramePr>
          <p:xfrm>
            <a:off x="3080245" y="2368344"/>
            <a:ext cx="376238" cy="376238"/>
          </p:xfrm>
          <a:graphic>
            <a:graphicData uri="http://schemas.openxmlformats.org/presentationml/2006/ole">
              <p:oleObj spid="_x0000_s3109" name="Equation" r:id="rId13" imgW="177480" imgH="177480" progId="Equation.DSMT4">
                <p:embed/>
              </p:oleObj>
            </a:graphicData>
          </a:graphic>
        </p:graphicFrame>
        <p:cxnSp>
          <p:nvCxnSpPr>
            <p:cNvPr id="52" name="Straight Arrow Connector 51"/>
            <p:cNvCxnSpPr/>
            <p:nvPr/>
          </p:nvCxnSpPr>
          <p:spPr>
            <a:xfrm>
              <a:off x="2968831" y="3170712"/>
              <a:ext cx="0" cy="2731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" name="Object 11"/>
            <p:cNvGraphicFramePr>
              <a:graphicFrameLocks noChangeAspect="1"/>
            </p:cNvGraphicFramePr>
            <p:nvPr/>
          </p:nvGraphicFramePr>
          <p:xfrm>
            <a:off x="4103813" y="2785049"/>
            <a:ext cx="218806" cy="282682"/>
          </p:xfrm>
          <a:graphic>
            <a:graphicData uri="http://schemas.openxmlformats.org/presentationml/2006/ole">
              <p:oleObj spid="_x0000_s3110" name="Equation" r:id="rId14" imgW="126720" imgH="16488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2706895" y="1546857"/>
          <a:ext cx="3171825" cy="592137"/>
        </p:xfrm>
        <a:graphic>
          <a:graphicData uri="http://schemas.openxmlformats.org/presentationml/2006/ole">
            <p:oleObj spid="_x0000_s4098" name="Equation" r:id="rId3" imgW="1244520" imgH="228600" progId="Equation.DSMT4">
              <p:embed/>
            </p:oleObj>
          </a:graphicData>
        </a:graphic>
      </p:graphicFrame>
      <p:graphicFrame>
        <p:nvGraphicFramePr>
          <p:cNvPr id="4099" name="Object 16"/>
          <p:cNvGraphicFramePr>
            <a:graphicFrameLocks noChangeAspect="1"/>
          </p:cNvGraphicFramePr>
          <p:nvPr/>
        </p:nvGraphicFramePr>
        <p:xfrm>
          <a:off x="3787221" y="2384773"/>
          <a:ext cx="1210519" cy="497418"/>
        </p:xfrm>
        <a:graphic>
          <a:graphicData uri="http://schemas.openxmlformats.org/presentationml/2006/ole">
            <p:oleObj spid="_x0000_s4099" name="Equation" r:id="rId4" imgW="583947" imgH="241195" progId="Equation.3">
              <p:embed/>
            </p:oleObj>
          </a:graphicData>
        </a:graphic>
      </p:graphicFrame>
      <p:sp>
        <p:nvSpPr>
          <p:cNvPr id="4115" name="Rectangle 19"/>
          <p:cNvSpPr>
            <a:spLocks noGrp="1" noChangeArrowheads="1"/>
          </p:cNvSpPr>
          <p:nvPr>
            <p:ph type="title" sz="quarter"/>
          </p:nvPr>
        </p:nvSpPr>
        <p:spPr>
          <a:xfrm>
            <a:off x="782638" y="197798"/>
            <a:ext cx="7967662" cy="6111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sp>
        <p:nvSpPr>
          <p:cNvPr id="4106" name="Rectangle 21"/>
          <p:cNvSpPr>
            <a:spLocks noChangeArrowheads="1"/>
          </p:cNvSpPr>
          <p:nvPr/>
        </p:nvSpPr>
        <p:spPr bwMode="auto">
          <a:xfrm>
            <a:off x="981407" y="973161"/>
            <a:ext cx="26914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The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</a:rPr>
              <a:t> x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mode (TM</a:t>
            </a:r>
            <a:r>
              <a:rPr lang="en-US" sz="2400" baseline="-25000" dirty="0" smtClean="0">
                <a:solidFill>
                  <a:srgbClr val="0000FF"/>
                </a:solidFill>
              </a:rPr>
              <a:t>10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500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07" name="Rectangle 25"/>
          <p:cNvSpPr>
            <a:spLocks noChangeArrowheads="1"/>
          </p:cNvSpPr>
          <p:nvPr/>
        </p:nvSpPr>
        <p:spPr bwMode="auto">
          <a:xfrm>
            <a:off x="3323052" y="2420806"/>
            <a:ext cx="2709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4100" name="Object 29"/>
          <p:cNvGraphicFramePr>
            <a:graphicFrameLocks noChangeAspect="1"/>
          </p:cNvGraphicFramePr>
          <p:nvPr/>
        </p:nvGraphicFramePr>
        <p:xfrm>
          <a:off x="2900364" y="3218215"/>
          <a:ext cx="2190316" cy="845973"/>
        </p:xfrm>
        <a:graphic>
          <a:graphicData uri="http://schemas.openxmlformats.org/presentationml/2006/ole">
            <p:oleObj spid="_x0000_s4100" name="Equation" r:id="rId5" imgW="1117440" imgH="431640" progId="Equation.DSMT4">
              <p:embed/>
            </p:oleObj>
          </a:graphicData>
        </a:graphic>
      </p:graphicFrame>
      <p:sp>
        <p:nvSpPr>
          <p:cNvPr id="4108" name="AutoShape 30"/>
          <p:cNvSpPr>
            <a:spLocks noChangeArrowheads="1"/>
          </p:cNvSpPr>
          <p:nvPr/>
        </p:nvSpPr>
        <p:spPr bwMode="auto">
          <a:xfrm>
            <a:off x="1957388" y="3471863"/>
            <a:ext cx="671512" cy="257175"/>
          </a:xfrm>
          <a:prstGeom prst="rightArrow">
            <a:avLst>
              <a:gd name="adj1" fmla="val 50000"/>
              <a:gd name="adj2" fmla="val 65278"/>
            </a:avLst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1" name="Object 32"/>
          <p:cNvGraphicFramePr>
            <a:graphicFrameLocks noChangeAspect="1"/>
          </p:cNvGraphicFramePr>
          <p:nvPr/>
        </p:nvGraphicFramePr>
        <p:xfrm>
          <a:off x="3540125" y="4335463"/>
          <a:ext cx="2262188" cy="512762"/>
        </p:xfrm>
        <a:graphic>
          <a:graphicData uri="http://schemas.openxmlformats.org/presentationml/2006/ole">
            <p:oleObj spid="_x0000_s4101" name="Equation" r:id="rId6" imgW="952087" imgH="215806" progId="Equation.3">
              <p:embed/>
            </p:oleObj>
          </a:graphicData>
        </a:graphic>
      </p:graphicFrame>
      <p:sp>
        <p:nvSpPr>
          <p:cNvPr id="4109" name="Rectangle 33"/>
          <p:cNvSpPr>
            <a:spLocks noChangeArrowheads="1"/>
          </p:cNvSpPr>
          <p:nvPr/>
        </p:nvSpPr>
        <p:spPr bwMode="auto">
          <a:xfrm>
            <a:off x="1713175" y="4423538"/>
            <a:ext cx="1550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To find </a:t>
            </a:r>
            <a:r>
              <a:rPr lang="en-US" sz="2000" i="1" u="sng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sz="2000" dirty="0">
                <a:solidFill>
                  <a:srgbClr val="0000FF"/>
                </a:solidFill>
              </a:rPr>
              <a:t>, use</a:t>
            </a:r>
          </a:p>
        </p:txBody>
      </p:sp>
      <p:graphicFrame>
        <p:nvGraphicFramePr>
          <p:cNvPr id="4102" name="Object 35"/>
          <p:cNvGraphicFramePr>
            <a:graphicFrameLocks noChangeAspect="1"/>
          </p:cNvGraphicFramePr>
          <p:nvPr/>
        </p:nvGraphicFramePr>
        <p:xfrm>
          <a:off x="890588" y="5386388"/>
          <a:ext cx="6777037" cy="1047750"/>
        </p:xfrm>
        <a:graphic>
          <a:graphicData uri="http://schemas.openxmlformats.org/presentationml/2006/ole">
            <p:oleObj spid="_x0000_s4102" name="Equation" r:id="rId7" imgW="3124080" imgH="482400" progId="Equation.DSMT4">
              <p:embed/>
            </p:oleObj>
          </a:graphicData>
        </a:graphic>
      </p:graphicFrame>
      <p:sp>
        <p:nvSpPr>
          <p:cNvPr id="4110" name="Line 37"/>
          <p:cNvSpPr>
            <a:spLocks noChangeShapeType="1"/>
          </p:cNvSpPr>
          <p:nvPr/>
        </p:nvSpPr>
        <p:spPr bwMode="auto">
          <a:xfrm flipH="1">
            <a:off x="3429000" y="5419725"/>
            <a:ext cx="530225" cy="9255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247650"/>
            <a:ext cx="8104188" cy="5127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298989" y="1240921"/>
          <a:ext cx="6633730" cy="865815"/>
        </p:xfrm>
        <a:graphic>
          <a:graphicData uri="http://schemas.openxmlformats.org/presentationml/2006/ole">
            <p:oleObj spid="_x0000_s5122" name="Equation" r:id="rId3" imgW="2997000" imgH="393480" progId="Equation.DSMT4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3782827" y="2993159"/>
          <a:ext cx="3983635" cy="949489"/>
        </p:xfrm>
        <a:graphic>
          <a:graphicData uri="http://schemas.openxmlformats.org/presentationml/2006/ole">
            <p:oleObj spid="_x0000_s5123" name="Equation" r:id="rId4" imgW="1866600" imgH="444240" progId="Equation.DSMT4">
              <p:embed/>
            </p:oleObj>
          </a:graphicData>
        </a:graphic>
      </p:graphicFrame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3000643" y="4621865"/>
          <a:ext cx="3305154" cy="1309221"/>
        </p:xfrm>
        <a:graphic>
          <a:graphicData uri="http://schemas.openxmlformats.org/presentationml/2006/ole">
            <p:oleObj spid="_x0000_s5124" name="Equation" r:id="rId5" imgW="1638000" imgH="647640" progId="Equation.DSMT4">
              <p:embed/>
            </p:oleObj>
          </a:graphicData>
        </a:graphic>
      </p:graphicFrame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373763" y="3256788"/>
            <a:ext cx="3114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the (1,0) mode we have</a:t>
            </a: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2466603" y="4340060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2229179" y="6197023"/>
            <a:ext cx="475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 similar derivation holds for the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dirty="0">
                <a:solidFill>
                  <a:srgbClr val="0000FF"/>
                </a:solidFill>
              </a:rPr>
              <a:t> mode.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236538"/>
            <a:ext cx="8185150" cy="5254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732848" y="1557262"/>
          <a:ext cx="3596958" cy="1356962"/>
        </p:xfrm>
        <a:graphic>
          <a:graphicData uri="http://schemas.openxmlformats.org/presentationml/2006/ole">
            <p:oleObj spid="_x0000_s6146" name="Equation" r:id="rId3" imgW="1726920" imgH="647640" progId="Equation.DSMT4">
              <p:embed/>
            </p:oleObj>
          </a:graphicData>
        </a:graphic>
      </p:graphicFrame>
      <p:graphicFrame>
        <p:nvGraphicFramePr>
          <p:cNvPr id="6147" name="Object 16"/>
          <p:cNvGraphicFramePr>
            <a:graphicFrameLocks noChangeAspect="1"/>
          </p:cNvGraphicFramePr>
          <p:nvPr>
            <p:ph idx="1"/>
          </p:nvPr>
        </p:nvGraphicFramePr>
        <p:xfrm>
          <a:off x="1106488" y="3951288"/>
          <a:ext cx="1762125" cy="1233487"/>
        </p:xfrm>
        <a:graphic>
          <a:graphicData uri="http://schemas.openxmlformats.org/presentationml/2006/ole">
            <p:oleObj spid="_x0000_s6147" name="Equation" r:id="rId4" imgW="761760" imgH="533160" progId="Equation.DSMT4">
              <p:embed/>
            </p:oleObj>
          </a:graphicData>
        </a:graphic>
      </p:graphicFrame>
      <p:graphicFrame>
        <p:nvGraphicFramePr>
          <p:cNvPr id="6148" name="Object 19"/>
          <p:cNvGraphicFramePr>
            <a:graphicFrameLocks noChangeAspect="1"/>
          </p:cNvGraphicFramePr>
          <p:nvPr/>
        </p:nvGraphicFramePr>
        <p:xfrm>
          <a:off x="5222875" y="3476625"/>
          <a:ext cx="3363913" cy="1262063"/>
        </p:xfrm>
        <a:graphic>
          <a:graphicData uri="http://schemas.openxmlformats.org/presentationml/2006/ole">
            <p:oleObj spid="_x0000_s6148" name="Equation" r:id="rId5" imgW="1726920" imgH="647640" progId="Equation.DSMT4">
              <p:embed/>
            </p:oleObj>
          </a:graphicData>
        </a:graphic>
      </p:graphicFrame>
      <p:graphicFrame>
        <p:nvGraphicFramePr>
          <p:cNvPr id="6149" name="Object 22"/>
          <p:cNvGraphicFramePr>
            <a:graphicFrameLocks noChangeAspect="1"/>
          </p:cNvGraphicFramePr>
          <p:nvPr/>
        </p:nvGraphicFramePr>
        <p:xfrm>
          <a:off x="5143500" y="4914900"/>
          <a:ext cx="3514725" cy="1262063"/>
        </p:xfrm>
        <a:graphic>
          <a:graphicData uri="http://schemas.openxmlformats.org/presentationml/2006/ole">
            <p:oleObj spid="_x0000_s6149" name="Equation" r:id="rId6" imgW="1803240" imgH="647640" progId="Equation.DSMT4">
              <p:embed/>
            </p:oleObj>
          </a:graphicData>
        </a:graphic>
      </p:graphicFrame>
      <p:sp>
        <p:nvSpPr>
          <p:cNvPr id="6153" name="Rectangle 23"/>
          <p:cNvSpPr>
            <a:spLocks noChangeArrowheads="1"/>
          </p:cNvSpPr>
          <p:nvPr/>
        </p:nvSpPr>
        <p:spPr bwMode="auto">
          <a:xfrm>
            <a:off x="317500" y="3079750"/>
            <a:ext cx="36210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patch current amplitudes can then be written </a:t>
            </a:r>
            <a:r>
              <a:rPr lang="en-US" sz="2000" dirty="0" smtClean="0">
                <a:solidFill>
                  <a:srgbClr val="0000FF"/>
                </a:solidFill>
              </a:rPr>
              <a:t>as: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154" name="Rectangle 24"/>
          <p:cNvSpPr>
            <a:spLocks noChangeArrowheads="1"/>
          </p:cNvSpPr>
          <p:nvPr/>
        </p:nvSpPr>
        <p:spPr bwMode="auto">
          <a:xfrm>
            <a:off x="4641850" y="3189288"/>
            <a:ext cx="1163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981407" y="973161"/>
            <a:ext cx="26914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+mn-lt"/>
              </a:rPr>
              <a:t>The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</a:rPr>
              <a:t> y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mode (TM</a:t>
            </a:r>
            <a:r>
              <a:rPr lang="en-US" sz="2400" baseline="-25000" dirty="0" smtClean="0">
                <a:solidFill>
                  <a:srgbClr val="0000FF"/>
                </a:solidFill>
              </a:rPr>
              <a:t>10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500" dirty="0" smtClean="0">
                <a:solidFill>
                  <a:srgbClr val="0000FF"/>
                </a:solidFill>
              </a:rPr>
              <a:t>: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236538"/>
            <a:ext cx="8185150" cy="5254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Amplitude of Patch Currents (cont.)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20950" y="3582988"/>
          <a:ext cx="1301750" cy="1185862"/>
        </p:xfrm>
        <a:graphic>
          <a:graphicData uri="http://schemas.openxmlformats.org/presentationml/2006/ole">
            <p:oleObj spid="_x0000_s7170" name="Equation" r:id="rId3" imgW="469800" imgH="431640" progId="Equation.DSMT4">
              <p:embed/>
            </p:oleObj>
          </a:graphicData>
        </a:graphic>
      </p:graphicFrame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1328738" y="3668713"/>
            <a:ext cx="917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477838" y="1062038"/>
          <a:ext cx="3367087" cy="1262062"/>
        </p:xfrm>
        <a:graphic>
          <a:graphicData uri="http://schemas.openxmlformats.org/presentationml/2006/ole">
            <p:oleObj spid="_x0000_s7171" name="Equation" r:id="rId4" imgW="1726920" imgH="647640" progId="Equation.DSMT4">
              <p:embed/>
            </p:oleObj>
          </a:graphicData>
        </a:graphic>
      </p:graphicFrame>
      <p:graphicFrame>
        <p:nvGraphicFramePr>
          <p:cNvPr id="7172" name="Object 10"/>
          <p:cNvGraphicFramePr>
            <a:graphicFrameLocks noChangeAspect="1"/>
          </p:cNvGraphicFramePr>
          <p:nvPr/>
        </p:nvGraphicFramePr>
        <p:xfrm>
          <a:off x="4557713" y="1071563"/>
          <a:ext cx="3516312" cy="1262062"/>
        </p:xfrm>
        <a:graphic>
          <a:graphicData uri="http://schemas.openxmlformats.org/presentationml/2006/ole">
            <p:oleObj spid="_x0000_s7172" name="Equation" r:id="rId5" imgW="1803240" imgH="647640" progId="Equation.DSMT4">
              <p:embed/>
            </p:oleObj>
          </a:graphicData>
        </a:graphic>
      </p:graphicFrame>
      <p:grpSp>
        <p:nvGrpSpPr>
          <p:cNvPr id="7177" name="Group 27"/>
          <p:cNvGrpSpPr>
            <a:grpSpLocks/>
          </p:cNvGrpSpPr>
          <p:nvPr/>
        </p:nvGrpSpPr>
        <p:grpSpPr bwMode="auto">
          <a:xfrm>
            <a:off x="4811782" y="2404709"/>
            <a:ext cx="3959226" cy="3832225"/>
            <a:chOff x="3160" y="1446"/>
            <a:chExt cx="2494" cy="2414"/>
          </a:xfrm>
        </p:grpSpPr>
        <p:sp>
          <p:nvSpPr>
            <p:cNvPr id="7179" name="Rectangle 12"/>
            <p:cNvSpPr>
              <a:spLocks noChangeArrowheads="1"/>
            </p:cNvSpPr>
            <p:nvPr/>
          </p:nvSpPr>
          <p:spPr bwMode="auto">
            <a:xfrm>
              <a:off x="3258" y="2304"/>
              <a:ext cx="1611" cy="1152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4"/>
            <p:cNvSpPr>
              <a:spLocks noChangeShapeType="1"/>
            </p:cNvSpPr>
            <p:nvPr/>
          </p:nvSpPr>
          <p:spPr bwMode="auto">
            <a:xfrm>
              <a:off x="4959" y="343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Text Box 15"/>
            <p:cNvSpPr txBox="1">
              <a:spLocks noChangeArrowheads="1"/>
            </p:cNvSpPr>
            <p:nvPr/>
          </p:nvSpPr>
          <p:spPr bwMode="auto">
            <a:xfrm>
              <a:off x="5453" y="3270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7182" name="Line 16"/>
            <p:cNvSpPr>
              <a:spLocks noChangeShapeType="1"/>
            </p:cNvSpPr>
            <p:nvPr/>
          </p:nvSpPr>
          <p:spPr bwMode="auto">
            <a:xfrm flipV="1">
              <a:off x="3249" y="1782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Text Box 17"/>
            <p:cNvSpPr txBox="1">
              <a:spLocks noChangeArrowheads="1"/>
            </p:cNvSpPr>
            <p:nvPr/>
          </p:nvSpPr>
          <p:spPr bwMode="auto">
            <a:xfrm>
              <a:off x="3160" y="1446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7184" name="Text Box 18"/>
            <p:cNvSpPr txBox="1">
              <a:spLocks noChangeArrowheads="1"/>
            </p:cNvSpPr>
            <p:nvPr/>
          </p:nvSpPr>
          <p:spPr bwMode="auto">
            <a:xfrm>
              <a:off x="3962" y="357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7185" name="Text Box 19"/>
            <p:cNvSpPr txBox="1">
              <a:spLocks noChangeArrowheads="1"/>
            </p:cNvSpPr>
            <p:nvPr/>
          </p:nvSpPr>
          <p:spPr bwMode="auto">
            <a:xfrm>
              <a:off x="4985" y="2660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7186" name="Line 20"/>
            <p:cNvSpPr>
              <a:spLocks noChangeShapeType="1"/>
            </p:cNvSpPr>
            <p:nvPr/>
          </p:nvSpPr>
          <p:spPr bwMode="auto">
            <a:xfrm flipV="1">
              <a:off x="3249" y="2313"/>
              <a:ext cx="162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Oval 21"/>
            <p:cNvSpPr>
              <a:spLocks noChangeArrowheads="1"/>
            </p:cNvSpPr>
            <p:nvPr/>
          </p:nvSpPr>
          <p:spPr bwMode="auto">
            <a:xfrm>
              <a:off x="3627" y="3114"/>
              <a:ext cx="90" cy="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Text Box 22"/>
            <p:cNvSpPr txBox="1">
              <a:spLocks noChangeArrowheads="1"/>
            </p:cNvSpPr>
            <p:nvPr/>
          </p:nvSpPr>
          <p:spPr bwMode="auto">
            <a:xfrm>
              <a:off x="3803" y="3099"/>
              <a:ext cx="5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</a:rPr>
                <a:t>(</a:t>
              </a:r>
              <a:r>
                <a:rPr lang="en-US" i="1" dirty="0">
                  <a:latin typeface="Times New Roman" pitchFamily="18" charset="0"/>
                </a:rPr>
                <a:t>x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, </a:t>
              </a:r>
              <a:r>
                <a:rPr lang="en-US" i="1" dirty="0">
                  <a:latin typeface="Times New Roman" pitchFamily="18" charset="0"/>
                </a:rPr>
                <a:t>y</a:t>
              </a:r>
              <a:r>
                <a:rPr lang="en-US" baseline="-25000" dirty="0">
                  <a:latin typeface="Times New Roman" pitchFamily="18" charset="0"/>
                </a:rPr>
                <a:t>0</a:t>
              </a:r>
              <a:r>
                <a:rPr lang="en-US" dirty="0">
                  <a:latin typeface="Times New Roman" pitchFamily="18" charset="0"/>
                </a:rPr>
                <a:t>)</a:t>
              </a:r>
            </a:p>
          </p:txBody>
        </p:sp>
      </p:grpSp>
      <p:graphicFrame>
        <p:nvGraphicFramePr>
          <p:cNvPr id="7173" name="Object 25"/>
          <p:cNvGraphicFramePr>
            <a:graphicFrameLocks noChangeAspect="1"/>
          </p:cNvGraphicFramePr>
          <p:nvPr/>
        </p:nvGraphicFramePr>
        <p:xfrm>
          <a:off x="2543175" y="5284788"/>
          <a:ext cx="1857375" cy="493712"/>
        </p:xfrm>
        <a:graphic>
          <a:graphicData uri="http://schemas.openxmlformats.org/presentationml/2006/ole">
            <p:oleObj spid="_x0000_s7173" name="Equation" r:id="rId6" imgW="952200" imgH="253800" progId="Equation.DSMT4">
              <p:embed/>
            </p:oleObj>
          </a:graphicData>
        </a:graphic>
      </p:graphicFrame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1738313" y="5364163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42A2BC5-F64F-4BB2-B438-BB6120CF2E4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3271</TotalTime>
  <Words>874</Words>
  <Application>Microsoft Office PowerPoint</Application>
  <PresentationFormat>On-screen Show (4:3)</PresentationFormat>
  <Paragraphs>238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Default Design</vt:lpstr>
      <vt:lpstr>Equation</vt:lpstr>
      <vt:lpstr>MathType 6.0 Equation</vt:lpstr>
      <vt:lpstr>Slide 1</vt:lpstr>
      <vt:lpstr>Overview</vt:lpstr>
      <vt:lpstr>Overview</vt:lpstr>
      <vt:lpstr>Amplitude of Patch Currents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Amplitude of Patch Currents (cont.)</vt:lpstr>
      <vt:lpstr>Circular Polarization Condition</vt:lpstr>
      <vt:lpstr>Circular Polarization Condition (cont.)</vt:lpstr>
      <vt:lpstr>Circular Polarization Condition (cont.)</vt:lpstr>
      <vt:lpstr>Circular Polarization Condition (cont.)</vt:lpstr>
      <vt:lpstr>Circular Polarization Condition (cont.)</vt:lpstr>
      <vt:lpstr>Circular Polarization Condition (cont.)</vt:lpstr>
      <vt:lpstr>Patch Dimensions for CP</vt:lpstr>
      <vt:lpstr>Physical Dimensions for CP (cont.)</vt:lpstr>
      <vt:lpstr>Physical Dimensions for CP (cont.)</vt:lpstr>
      <vt:lpstr>Physical Dimensions for CP (cont.)</vt:lpstr>
      <vt:lpstr>Hammerstad’s Formula</vt:lpstr>
      <vt:lpstr>Input Impedance of CP Patch</vt:lpstr>
      <vt:lpstr>Input Impedance of CP Patch</vt:lpstr>
      <vt:lpstr>CP (Axial Ratio) Bandwidth</vt:lpstr>
      <vt:lpstr>CP Bandwidth (cont.)</vt:lpstr>
      <vt:lpstr>CP Bandwidth (cont.)</vt:lpstr>
      <vt:lpstr>CP Bandwidth (cont.)</vt:lpstr>
      <vt:lpstr>CP Bandwidth (cont.)</vt:lpstr>
      <vt:lpstr>CP Bandwidth (cont.)</vt:lpstr>
      <vt:lpstr>CP Bandwidth (cont.)</vt:lpstr>
      <vt:lpstr>Impedance Bandwidth</vt:lpstr>
      <vt:lpstr>Impedance Bandwidth (cont.)</vt:lpstr>
      <vt:lpstr>Impedance Bandwidth (cont.)</vt:lpstr>
      <vt:lpstr>Impedance Bandwidth (cont.)</vt:lpstr>
      <vt:lpstr>Summary </vt:lpstr>
    </vt:vector>
  </TitlesOfParts>
  <Company>Cullen College of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2</dc:title>
  <dc:creator>ajacob2</dc:creator>
  <cp:lastModifiedBy>Reviewer</cp:lastModifiedBy>
  <cp:revision>205</cp:revision>
  <dcterms:created xsi:type="dcterms:W3CDTF">2006-04-25T19:11:15Z</dcterms:created>
  <dcterms:modified xsi:type="dcterms:W3CDTF">2015-02-19T19:16:10Z</dcterms:modified>
</cp:coreProperties>
</file>