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82" r:id="rId2"/>
    <p:sldId id="28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8" r:id="rId13"/>
    <p:sldId id="269" r:id="rId14"/>
    <p:sldId id="270" r:id="rId15"/>
    <p:sldId id="272" r:id="rId16"/>
    <p:sldId id="289" r:id="rId17"/>
    <p:sldId id="285" r:id="rId18"/>
    <p:sldId id="287" r:id="rId19"/>
    <p:sldId id="275" r:id="rId20"/>
    <p:sldId id="276" r:id="rId21"/>
    <p:sldId id="283" r:id="rId22"/>
    <p:sldId id="284" r:id="rId23"/>
    <p:sldId id="288" r:id="rId2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9900"/>
    <a:srgbClr val="009900"/>
    <a:srgbClr val="0000FF"/>
    <a:srgbClr val="FFFF66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1860" y="-252"/>
      </p:cViewPr>
      <p:guideLst>
        <p:guide orient="horz" pos="215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4" Type="http://schemas.openxmlformats.org/officeDocument/2006/relationships/image" Target="../media/image2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4" Type="http://schemas.openxmlformats.org/officeDocument/2006/relationships/image" Target="../media/image41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30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4" Type="http://schemas.openxmlformats.org/officeDocument/2006/relationships/image" Target="../media/image56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0E71A10-BF67-4A8D-A579-4BE2B6C664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BBD12753-1896-468E-B9AF-ED7FD156606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D2DE567B-CDB7-451A-BB15-F31B6B2FB2B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CD78CC45-B04F-4ECF-841D-D47F4687951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DDB3553E-1CDE-4C5A-8ECB-EA44DA9E222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6654786C-28DB-4F16-85E7-9C5DC0BB953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6461F24E-6308-4E19-B907-38961E49E8A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A8B0C7A6-BA31-4893-91A4-522F9FF71A1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370334B2-50C1-43E9-A946-1DD1D9EB901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0AF0220D-0735-4F35-A270-139C2CC4A25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09F8E82F-7D9E-46FB-AC16-89EEE7CA81A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BDD8B359-17EC-41FA-A695-D451F8D64B3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E5623E90-4851-42CE-968E-18FB879587D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6EB47680-BEC6-4AC3-8DB7-A0E0212D89A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0450728A-EB03-45F4-A7CF-2FD0D3B96EA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286BC9C6-366D-4BB3-915B-D6E7C978377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A1282747-7AB3-4FB9-A1EC-FE81B680BE9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36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38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42.bin"/><Relationship Id="rId5" Type="http://schemas.openxmlformats.org/officeDocument/2006/relationships/oleObject" Target="../embeddings/oleObject41.bin"/><Relationship Id="rId4" Type="http://schemas.openxmlformats.org/officeDocument/2006/relationships/oleObject" Target="../embeddings/oleObject40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5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45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7.vml"/><Relationship Id="rId5" Type="http://schemas.openxmlformats.org/officeDocument/2006/relationships/oleObject" Target="../embeddings/oleObject48.bin"/><Relationship Id="rId4" Type="http://schemas.openxmlformats.org/officeDocument/2006/relationships/oleObject" Target="../embeddings/oleObject47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8.vml"/><Relationship Id="rId5" Type="http://schemas.openxmlformats.org/officeDocument/2006/relationships/oleObject" Target="../embeddings/oleObject51.bin"/><Relationship Id="rId4" Type="http://schemas.openxmlformats.org/officeDocument/2006/relationships/oleObject" Target="../embeddings/oleObject50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9.vml"/><Relationship Id="rId5" Type="http://schemas.openxmlformats.org/officeDocument/2006/relationships/oleObject" Target="../embeddings/oleObject54.bin"/><Relationship Id="rId4" Type="http://schemas.openxmlformats.org/officeDocument/2006/relationships/oleObject" Target="../embeddings/oleObject53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58.bin"/><Relationship Id="rId5" Type="http://schemas.openxmlformats.org/officeDocument/2006/relationships/oleObject" Target="../embeddings/oleObject57.bin"/><Relationship Id="rId4" Type="http://schemas.openxmlformats.org/officeDocument/2006/relationships/oleObject" Target="../embeddings/oleObject56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jpeg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60.bin"/><Relationship Id="rId5" Type="http://schemas.openxmlformats.org/officeDocument/2006/relationships/oleObject" Target="../embeddings/oleObject59.bin"/><Relationship Id="rId4" Type="http://schemas.openxmlformats.org/officeDocument/2006/relationships/image" Target="../media/image60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3502859" y="1146175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9900"/>
                </a:solidFill>
              </a:rPr>
              <a:t>Spring </a:t>
            </a:r>
            <a:r>
              <a:rPr lang="en-US" sz="2400" b="1" dirty="0" smtClean="0">
                <a:solidFill>
                  <a:srgbClr val="FF9900"/>
                </a:solidFill>
              </a:rPr>
              <a:t>2015</a:t>
            </a:r>
            <a:endParaRPr lang="en-US" sz="3200" dirty="0">
              <a:solidFill>
                <a:srgbClr val="FF9900"/>
              </a:solidFill>
            </a:endParaRPr>
          </a:p>
        </p:txBody>
      </p:sp>
      <p:sp>
        <p:nvSpPr>
          <p:cNvPr id="23556" name="Rectangle 3"/>
          <p:cNvSpPr>
            <a:spLocks noChangeArrowheads="1"/>
          </p:cNvSpPr>
          <p:nvPr/>
        </p:nvSpPr>
        <p:spPr bwMode="auto">
          <a:xfrm>
            <a:off x="5427663" y="4146550"/>
            <a:ext cx="266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>
                <a:solidFill>
                  <a:srgbClr val="0000FF"/>
                </a:solidFill>
              </a:rPr>
              <a:t>Notes 3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3255963" y="450850"/>
            <a:ext cx="23526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6345</a:t>
            </a:r>
          </a:p>
        </p:txBody>
      </p:sp>
      <p:sp>
        <p:nvSpPr>
          <p:cNvPr id="23558" name="Text Box 5"/>
          <p:cNvSpPr txBox="1">
            <a:spLocks noChangeArrowheads="1"/>
          </p:cNvSpPr>
          <p:nvPr/>
        </p:nvSpPr>
        <p:spPr bwMode="auto">
          <a:xfrm>
            <a:off x="2987675" y="1906588"/>
            <a:ext cx="3284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/>
              <a:t>Prof. David R. Jackson</a:t>
            </a:r>
          </a:p>
          <a:p>
            <a:pPr algn="ctr" eaLnBrk="0" hangingPunct="0"/>
            <a:r>
              <a:rPr lang="en-US" sz="2400"/>
              <a:t>ECE Dept.</a:t>
            </a:r>
          </a:p>
        </p:txBody>
      </p:sp>
      <p:pic>
        <p:nvPicPr>
          <p:cNvPr id="23559" name="Picture 6" descr="asp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4863" y="3198813"/>
            <a:ext cx="3749675" cy="253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9F8E82F-7D9E-46FB-AC16-89EEE7CA81A0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8194" name="Object 6"/>
          <p:cNvGraphicFramePr>
            <a:graphicFrameLocks noChangeAspect="1"/>
          </p:cNvGraphicFramePr>
          <p:nvPr/>
        </p:nvGraphicFramePr>
        <p:xfrm>
          <a:off x="2955123" y="1850641"/>
          <a:ext cx="3017838" cy="1111250"/>
        </p:xfrm>
        <a:graphic>
          <a:graphicData uri="http://schemas.openxmlformats.org/presentationml/2006/ole">
            <p:oleObj spid="_x0000_s8194" name="Equation" r:id="rId3" imgW="1320480" imgH="482400" progId="Equation.DSMT4">
              <p:embed/>
            </p:oleObj>
          </a:graphicData>
        </a:graphic>
      </p:graphicFrame>
      <p:sp>
        <p:nvSpPr>
          <p:cNvPr id="8199" name="Rectangle 12"/>
          <p:cNvSpPr>
            <a:spLocks noChangeArrowheads="1"/>
          </p:cNvSpPr>
          <p:nvPr/>
        </p:nvSpPr>
        <p:spPr bwMode="auto">
          <a:xfrm>
            <a:off x="1824923" y="1337912"/>
            <a:ext cx="190967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Hence, we have</a:t>
            </a:r>
            <a:endParaRPr lang="en-US" sz="2000" dirty="0">
              <a:solidFill>
                <a:srgbClr val="0000FF"/>
              </a:solidFill>
            </a:endParaRPr>
          </a:p>
        </p:txBody>
      </p:sp>
      <p:grpSp>
        <p:nvGrpSpPr>
          <p:cNvPr id="8200" name="Group 30"/>
          <p:cNvGrpSpPr>
            <a:grpSpLocks/>
          </p:cNvGrpSpPr>
          <p:nvPr/>
        </p:nvGrpSpPr>
        <p:grpSpPr bwMode="auto">
          <a:xfrm>
            <a:off x="677863" y="4008438"/>
            <a:ext cx="3862387" cy="1963737"/>
            <a:chOff x="1705" y="2912"/>
            <a:chExt cx="2433" cy="1237"/>
          </a:xfrm>
        </p:grpSpPr>
        <p:graphicFrame>
          <p:nvGraphicFramePr>
            <p:cNvPr id="8195" name="Object 15"/>
            <p:cNvGraphicFramePr>
              <a:graphicFrameLocks noChangeAspect="1"/>
            </p:cNvGraphicFramePr>
            <p:nvPr/>
          </p:nvGraphicFramePr>
          <p:xfrm>
            <a:off x="1705" y="3104"/>
            <a:ext cx="273" cy="328"/>
          </p:xfrm>
          <a:graphic>
            <a:graphicData uri="http://schemas.openxmlformats.org/presentationml/2006/ole">
              <p:oleObj spid="_x0000_s8195" name="Equation" r:id="rId4" imgW="190440" imgH="228600" progId="Equation.DSMT4">
                <p:embed/>
              </p:oleObj>
            </a:graphicData>
          </a:graphic>
        </p:graphicFrame>
        <p:sp>
          <p:nvSpPr>
            <p:cNvPr id="8203" name="Line 18"/>
            <p:cNvSpPr>
              <a:spLocks noChangeShapeType="1"/>
            </p:cNvSpPr>
            <p:nvPr/>
          </p:nvSpPr>
          <p:spPr bwMode="auto">
            <a:xfrm>
              <a:off x="2240" y="3964"/>
              <a:ext cx="148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4" name="Line 20"/>
            <p:cNvSpPr>
              <a:spLocks noChangeShapeType="1"/>
            </p:cNvSpPr>
            <p:nvPr/>
          </p:nvSpPr>
          <p:spPr bwMode="auto">
            <a:xfrm flipH="1" flipV="1">
              <a:off x="2242" y="2912"/>
              <a:ext cx="2" cy="10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5" name="Line 22"/>
            <p:cNvSpPr>
              <a:spLocks noChangeShapeType="1"/>
            </p:cNvSpPr>
            <p:nvPr/>
          </p:nvSpPr>
          <p:spPr bwMode="auto">
            <a:xfrm flipV="1">
              <a:off x="2242" y="3041"/>
              <a:ext cx="1276" cy="918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8196" name="Object 27"/>
            <p:cNvGraphicFramePr>
              <a:graphicFrameLocks noChangeAspect="1"/>
            </p:cNvGraphicFramePr>
            <p:nvPr/>
          </p:nvGraphicFramePr>
          <p:xfrm>
            <a:off x="3792" y="3822"/>
            <a:ext cx="346" cy="327"/>
          </p:xfrm>
          <a:graphic>
            <a:graphicData uri="http://schemas.openxmlformats.org/presentationml/2006/ole">
              <p:oleObj spid="_x0000_s8196" name="Equation" r:id="rId5" imgW="241200" imgH="228600" progId="Equation.DSMT4">
                <p:embed/>
              </p:oleObj>
            </a:graphicData>
          </a:graphic>
        </p:graphicFrame>
      </p:grpSp>
      <p:sp>
        <p:nvSpPr>
          <p:cNvPr id="11297" name="Rectangle 33"/>
          <p:cNvSpPr>
            <a:spLocks noGrp="1" noChangeArrowheads="1"/>
          </p:cNvSpPr>
          <p:nvPr>
            <p:ph type="title"/>
          </p:nvPr>
        </p:nvSpPr>
        <p:spPr>
          <a:xfrm>
            <a:off x="1423075" y="206375"/>
            <a:ext cx="6078538" cy="636588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Calculation of </a:t>
            </a:r>
            <a:r>
              <a:rPr lang="en-US" sz="4000" b="1" i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Q</a:t>
            </a:r>
            <a:r>
              <a:rPr lang="en-US" sz="4000" b="1" i="1" baseline="-25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</a:t>
            </a:r>
            <a:r>
              <a:rPr lang="en-US" sz="4000" b="1" baseline="-25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40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(cont.)</a:t>
            </a:r>
          </a:p>
        </p:txBody>
      </p:sp>
      <p:sp>
        <p:nvSpPr>
          <p:cNvPr id="8202" name="Rectangle 35"/>
          <p:cNvSpPr>
            <a:spLocks noChangeArrowheads="1"/>
          </p:cNvSpPr>
          <p:nvPr/>
        </p:nvSpPr>
        <p:spPr bwMode="auto">
          <a:xfrm>
            <a:off x="4598988" y="4394200"/>
            <a:ext cx="41592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The conducting </a:t>
            </a:r>
            <a:r>
              <a:rPr lang="en-US" i="1">
                <a:solidFill>
                  <a:srgbClr val="0000FF"/>
                </a:solidFill>
                <a:latin typeface="Times New Roman" pitchFamily="18" charset="0"/>
              </a:rPr>
              <a:t>Q</a:t>
            </a:r>
            <a:r>
              <a:rPr lang="en-US">
                <a:solidFill>
                  <a:srgbClr val="0000FF"/>
                </a:solidFill>
              </a:rPr>
              <a:t> factor  becomes more important as the substrate gets thinner.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DDB3553E-1CDE-4C5A-8ECB-EA44DA9E222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403776" y="105875"/>
            <a:ext cx="4081463" cy="760412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Calculation of </a:t>
            </a:r>
            <a:r>
              <a:rPr lang="en-US" sz="3600" b="1" i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Q</a:t>
            </a:r>
            <a:r>
              <a:rPr lang="en-US" sz="3600" b="1" i="1" baseline="-25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sp</a:t>
            </a:r>
            <a:endParaRPr lang="en-US" sz="3600" b="1" i="1" dirty="0" smtClean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9218" name="Object 9"/>
          <p:cNvGraphicFramePr>
            <a:graphicFrameLocks noChangeAspect="1"/>
          </p:cNvGraphicFramePr>
          <p:nvPr>
            <p:ph sz="half" idx="1"/>
          </p:nvPr>
        </p:nvGraphicFramePr>
        <p:xfrm>
          <a:off x="2490989" y="1994702"/>
          <a:ext cx="3770312" cy="1001713"/>
        </p:xfrm>
        <a:graphic>
          <a:graphicData uri="http://schemas.openxmlformats.org/presentationml/2006/ole">
            <p:oleObj spid="_x0000_s9218" name="Equation" r:id="rId3" imgW="1815840" imgH="482400" progId="Equation.DSMT4">
              <p:embed/>
            </p:oleObj>
          </a:graphicData>
        </a:graphic>
      </p:graphicFrame>
      <p:graphicFrame>
        <p:nvGraphicFramePr>
          <p:cNvPr id="9219" name="Object 11"/>
          <p:cNvGraphicFramePr>
            <a:graphicFrameLocks noChangeAspect="1"/>
          </p:cNvGraphicFramePr>
          <p:nvPr>
            <p:ph sz="quarter" idx="2"/>
          </p:nvPr>
        </p:nvGraphicFramePr>
        <p:xfrm>
          <a:off x="2623585" y="3417532"/>
          <a:ext cx="3892717" cy="769524"/>
        </p:xfrm>
        <a:graphic>
          <a:graphicData uri="http://schemas.openxmlformats.org/presentationml/2006/ole">
            <p:oleObj spid="_x0000_s9219" name="Equation" r:id="rId4" imgW="2184400" imgH="431800" progId="Equation.DSMT4">
              <p:embed/>
            </p:oleObj>
          </a:graphicData>
        </a:graphic>
      </p:graphicFrame>
      <p:sp>
        <p:nvSpPr>
          <p:cNvPr id="922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550863" y="1246188"/>
            <a:ext cx="26987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Rectangular Patch:</a:t>
            </a:r>
          </a:p>
        </p:txBody>
      </p:sp>
      <p:graphicFrame>
        <p:nvGraphicFramePr>
          <p:cNvPr id="9220" name="Object 19"/>
          <p:cNvGraphicFramePr>
            <a:graphicFrameLocks noChangeAspect="1"/>
          </p:cNvGraphicFramePr>
          <p:nvPr>
            <p:ph sz="quarter" idx="3"/>
          </p:nvPr>
        </p:nvGraphicFramePr>
        <p:xfrm>
          <a:off x="2221882" y="4577753"/>
          <a:ext cx="4794934" cy="1485394"/>
        </p:xfrm>
        <a:graphic>
          <a:graphicData uri="http://schemas.openxmlformats.org/presentationml/2006/ole">
            <p:oleObj spid="_x0000_s9220" name="Equation" r:id="rId5" imgW="2869920" imgH="888840" progId="Equation.DSMT4">
              <p:embed/>
            </p:oleObj>
          </a:graphicData>
        </a:graphic>
      </p:graphicFrame>
      <p:sp>
        <p:nvSpPr>
          <p:cNvPr id="9225" name="Text Box 21"/>
          <p:cNvSpPr txBox="1">
            <a:spLocks noChangeArrowheads="1"/>
          </p:cNvSpPr>
          <p:nvPr/>
        </p:nvSpPr>
        <p:spPr bwMode="auto">
          <a:xfrm>
            <a:off x="3471376" y="1244400"/>
            <a:ext cx="3527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(The derivation is given later.)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DDB3553E-1CDE-4C5A-8ECB-EA44DA9E222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391525" y="219075"/>
            <a:ext cx="6140450" cy="611188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Calculation of </a:t>
            </a:r>
            <a:r>
              <a:rPr lang="en-US" sz="3600" b="1" i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Q</a:t>
            </a:r>
            <a:r>
              <a:rPr lang="en-US" sz="3600" b="1" i="1" baseline="-25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sp</a:t>
            </a:r>
            <a:r>
              <a:rPr lang="en-US" sz="3600" b="1" baseline="-25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(cont.)</a:t>
            </a:r>
          </a:p>
        </p:txBody>
      </p:sp>
      <p:sp>
        <p:nvSpPr>
          <p:cNvPr id="1024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42" name="Object 4"/>
          <p:cNvGraphicFramePr>
            <a:graphicFrameLocks noChangeAspect="1"/>
          </p:cNvGraphicFramePr>
          <p:nvPr/>
        </p:nvGraphicFramePr>
        <p:xfrm>
          <a:off x="3282950" y="1769815"/>
          <a:ext cx="1943568" cy="1263898"/>
        </p:xfrm>
        <a:graphic>
          <a:graphicData uri="http://schemas.openxmlformats.org/presentationml/2006/ole">
            <p:oleObj spid="_x0000_s10242" name="Equation" r:id="rId3" imgW="1054080" imgH="685800" progId="Equation.DSMT4">
              <p:embed/>
            </p:oleObj>
          </a:graphicData>
        </a:graphic>
      </p:graphicFrame>
      <p:sp>
        <p:nvSpPr>
          <p:cNvPr id="10248" name="Rectangle 10"/>
          <p:cNvSpPr>
            <a:spLocks noChangeArrowheads="1"/>
          </p:cNvSpPr>
          <p:nvPr/>
        </p:nvSpPr>
        <p:spPr bwMode="auto">
          <a:xfrm>
            <a:off x="2456598" y="1251284"/>
            <a:ext cx="8063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where</a:t>
            </a:r>
          </a:p>
        </p:txBody>
      </p:sp>
      <p:grpSp>
        <p:nvGrpSpPr>
          <p:cNvPr id="10249" name="Group 17"/>
          <p:cNvGrpSpPr>
            <a:grpSpLocks/>
          </p:cNvGrpSpPr>
          <p:nvPr/>
        </p:nvGrpSpPr>
        <p:grpSpPr bwMode="auto">
          <a:xfrm>
            <a:off x="752475" y="3886200"/>
            <a:ext cx="3990975" cy="1992313"/>
            <a:chOff x="1662" y="2718"/>
            <a:chExt cx="2514" cy="1255"/>
          </a:xfrm>
        </p:grpSpPr>
        <p:graphicFrame>
          <p:nvGraphicFramePr>
            <p:cNvPr id="10243" name="Object 11"/>
            <p:cNvGraphicFramePr>
              <a:graphicFrameLocks noChangeAspect="1"/>
            </p:cNvGraphicFramePr>
            <p:nvPr/>
          </p:nvGraphicFramePr>
          <p:xfrm>
            <a:off x="1662" y="2943"/>
            <a:ext cx="329" cy="346"/>
          </p:xfrm>
          <a:graphic>
            <a:graphicData uri="http://schemas.openxmlformats.org/presentationml/2006/ole">
              <p:oleObj spid="_x0000_s10243" name="Equation" r:id="rId4" imgW="228600" imgH="241200" progId="Equation.DSMT4">
                <p:embed/>
              </p:oleObj>
            </a:graphicData>
          </a:graphic>
        </p:graphicFrame>
        <p:sp>
          <p:nvSpPr>
            <p:cNvPr id="10251" name="Line 12"/>
            <p:cNvSpPr>
              <a:spLocks noChangeShapeType="1"/>
            </p:cNvSpPr>
            <p:nvPr/>
          </p:nvSpPr>
          <p:spPr bwMode="auto">
            <a:xfrm>
              <a:off x="2155" y="3770"/>
              <a:ext cx="148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2" name="Line 13"/>
            <p:cNvSpPr>
              <a:spLocks noChangeShapeType="1"/>
            </p:cNvSpPr>
            <p:nvPr/>
          </p:nvSpPr>
          <p:spPr bwMode="auto">
            <a:xfrm flipH="1" flipV="1">
              <a:off x="2157" y="2718"/>
              <a:ext cx="2" cy="10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244" name="Object 15"/>
            <p:cNvGraphicFramePr>
              <a:graphicFrameLocks noChangeAspect="1"/>
            </p:cNvGraphicFramePr>
            <p:nvPr/>
          </p:nvGraphicFramePr>
          <p:xfrm>
            <a:off x="3788" y="3714"/>
            <a:ext cx="388" cy="259"/>
          </p:xfrm>
          <a:graphic>
            <a:graphicData uri="http://schemas.openxmlformats.org/presentationml/2006/ole">
              <p:oleObj spid="_x0000_s10244" name="Equation" r:id="rId5" imgW="342720" imgH="228600" progId="Equation.DSMT4">
                <p:embed/>
              </p:oleObj>
            </a:graphicData>
          </a:graphic>
        </p:graphicFrame>
        <p:sp>
          <p:nvSpPr>
            <p:cNvPr id="10253" name="Freeform 16"/>
            <p:cNvSpPr>
              <a:spLocks/>
            </p:cNvSpPr>
            <p:nvPr/>
          </p:nvSpPr>
          <p:spPr bwMode="auto">
            <a:xfrm>
              <a:off x="2319" y="2772"/>
              <a:ext cx="1111" cy="890"/>
            </a:xfrm>
            <a:custGeom>
              <a:avLst/>
              <a:gdLst>
                <a:gd name="T0" fmla="*/ 0 w 1111"/>
                <a:gd name="T1" fmla="*/ 0 h 890"/>
                <a:gd name="T2" fmla="*/ 132 w 1111"/>
                <a:gd name="T3" fmla="*/ 537 h 890"/>
                <a:gd name="T4" fmla="*/ 529 w 1111"/>
                <a:gd name="T5" fmla="*/ 809 h 890"/>
                <a:gd name="T6" fmla="*/ 1111 w 1111"/>
                <a:gd name="T7" fmla="*/ 890 h 89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11"/>
                <a:gd name="T13" fmla="*/ 0 h 890"/>
                <a:gd name="T14" fmla="*/ 1111 w 1111"/>
                <a:gd name="T15" fmla="*/ 890 h 89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11" h="890">
                  <a:moveTo>
                    <a:pt x="0" y="0"/>
                  </a:moveTo>
                  <a:cubicBezTo>
                    <a:pt x="22" y="88"/>
                    <a:pt x="44" y="402"/>
                    <a:pt x="132" y="537"/>
                  </a:cubicBezTo>
                  <a:cubicBezTo>
                    <a:pt x="220" y="672"/>
                    <a:pt x="366" y="750"/>
                    <a:pt x="529" y="809"/>
                  </a:cubicBezTo>
                  <a:cubicBezTo>
                    <a:pt x="692" y="868"/>
                    <a:pt x="990" y="873"/>
                    <a:pt x="1111" y="890"/>
                  </a:cubicBezTo>
                </a:path>
              </a:pathLst>
            </a:custGeom>
            <a:noFill/>
            <a:ln w="28575" cmpd="sng">
              <a:solidFill>
                <a:srgbClr val="FF33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50" name="Rectangle 18"/>
          <p:cNvSpPr>
            <a:spLocks noChangeArrowheads="1"/>
          </p:cNvSpPr>
          <p:nvPr/>
        </p:nvSpPr>
        <p:spPr bwMode="auto">
          <a:xfrm>
            <a:off x="2688823" y="3670351"/>
            <a:ext cx="41592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The radiation 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</a:rPr>
              <a:t>Q</a:t>
            </a:r>
            <a:r>
              <a:rPr lang="en-US" dirty="0">
                <a:solidFill>
                  <a:srgbClr val="0000FF"/>
                </a:solidFill>
              </a:rPr>
              <a:t> factor becomes more important as the substrate gets thicker.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6654786C-28DB-4F16-85E7-9C5DC0BB953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graphicFrame>
        <p:nvGraphicFramePr>
          <p:cNvPr id="10254" name="Object 9"/>
          <p:cNvGraphicFramePr>
            <a:graphicFrameLocks noChangeAspect="1"/>
          </p:cNvGraphicFramePr>
          <p:nvPr/>
        </p:nvGraphicFramePr>
        <p:xfrm>
          <a:off x="5282115" y="4625246"/>
          <a:ext cx="2639477" cy="701267"/>
        </p:xfrm>
        <a:graphic>
          <a:graphicData uri="http://schemas.openxmlformats.org/presentationml/2006/ole">
            <p:oleObj spid="_x0000_s10254" name="Equation" r:id="rId6" imgW="1815840" imgH="482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429961" y="139299"/>
            <a:ext cx="4475162" cy="636588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Calculation of </a:t>
            </a:r>
            <a:r>
              <a:rPr lang="en-US" sz="3600" b="1" i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Q</a:t>
            </a:r>
            <a:r>
              <a:rPr lang="en-US" sz="3600" b="1" i="1" baseline="-250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SW</a:t>
            </a:r>
            <a:endParaRPr lang="en-US" sz="3600" b="1" i="1" dirty="0" smtClean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127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1266" name="Object 4"/>
          <p:cNvGraphicFramePr>
            <a:graphicFrameLocks noChangeAspect="1"/>
          </p:cNvGraphicFramePr>
          <p:nvPr/>
        </p:nvGraphicFramePr>
        <p:xfrm>
          <a:off x="3557303" y="1730760"/>
          <a:ext cx="2149475" cy="1112837"/>
        </p:xfrm>
        <a:graphic>
          <a:graphicData uri="http://schemas.openxmlformats.org/presentationml/2006/ole">
            <p:oleObj spid="_x0000_s11266" name="Equation" r:id="rId3" imgW="901440" imgH="469800" progId="Equation.DSMT4">
              <p:embed/>
            </p:oleObj>
          </a:graphicData>
        </a:graphic>
      </p:graphicFrame>
      <p:sp>
        <p:nvSpPr>
          <p:cNvPr id="11272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1267" name="Object 6"/>
          <p:cNvGraphicFramePr>
            <a:graphicFrameLocks noChangeAspect="1"/>
          </p:cNvGraphicFramePr>
          <p:nvPr/>
        </p:nvGraphicFramePr>
        <p:xfrm>
          <a:off x="3343727" y="3144714"/>
          <a:ext cx="3018572" cy="970552"/>
        </p:xfrm>
        <a:graphic>
          <a:graphicData uri="http://schemas.openxmlformats.org/presentationml/2006/ole">
            <p:oleObj spid="_x0000_s11267" name="Equation" r:id="rId4" imgW="1460160" imgH="469800" progId="Equation.DSMT4">
              <p:embed/>
            </p:oleObj>
          </a:graphicData>
        </a:graphic>
      </p:graphicFrame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1268" name="Object 8"/>
          <p:cNvGraphicFramePr>
            <a:graphicFrameLocks noChangeAspect="1"/>
          </p:cNvGraphicFramePr>
          <p:nvPr/>
        </p:nvGraphicFramePr>
        <p:xfrm>
          <a:off x="3211513" y="5027613"/>
          <a:ext cx="2693987" cy="1185862"/>
        </p:xfrm>
        <a:graphic>
          <a:graphicData uri="http://schemas.openxmlformats.org/presentationml/2006/ole">
            <p:oleObj spid="_x0000_s11268" name="Equation" r:id="rId5" imgW="1104840" imgH="482400" progId="Equation.DSMT4">
              <p:embed/>
            </p:oleObj>
          </a:graphicData>
        </a:graphic>
      </p:graphicFrame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550863" y="1241425"/>
            <a:ext cx="38281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Surface-wave </a:t>
            </a:r>
            <a:r>
              <a:rPr lang="en-US" sz="2000" dirty="0">
                <a:solidFill>
                  <a:srgbClr val="0000FF"/>
                </a:solidFill>
              </a:rPr>
              <a:t>radiation efficiency: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2429004" y="4908884"/>
            <a:ext cx="814705" cy="314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Hence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370334B2-50C1-43E9-A946-1DD1D9EB901C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2822034" y="2818598"/>
            <a:ext cx="469805" cy="314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so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635125" y="220663"/>
            <a:ext cx="6189663" cy="611187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Calculation of </a:t>
            </a:r>
            <a:r>
              <a:rPr lang="en-US" sz="3600" b="1" i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Q</a:t>
            </a:r>
            <a:r>
              <a:rPr lang="en-US" sz="3600" b="1" i="1" baseline="-25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SW</a:t>
            </a:r>
            <a:r>
              <a:rPr lang="en-US" sz="3600" b="1" baseline="-25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(cont.)</a:t>
            </a:r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/>
        </p:nvGraphicFramePr>
        <p:xfrm>
          <a:off x="884238" y="2019300"/>
          <a:ext cx="1990725" cy="2314575"/>
        </p:xfrm>
        <a:graphic>
          <a:graphicData uri="http://schemas.openxmlformats.org/presentationml/2006/ole">
            <p:oleObj spid="_x0000_s12290" name="Equation" r:id="rId3" imgW="787320" imgH="914400" progId="Equation.DSMT4">
              <p:embed/>
            </p:oleObj>
          </a:graphicData>
        </a:graphic>
      </p:graphicFrame>
      <p:sp>
        <p:nvSpPr>
          <p:cNvPr id="12294" name="Rectangle 7"/>
          <p:cNvSpPr>
            <a:spLocks noChangeArrowheads="1"/>
          </p:cNvSpPr>
          <p:nvPr/>
        </p:nvSpPr>
        <p:spPr bwMode="auto">
          <a:xfrm>
            <a:off x="617538" y="1309688"/>
            <a:ext cx="23193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Now look at the </a:t>
            </a:r>
            <a:r>
              <a:rPr lang="en-US" sz="2000" i="1">
                <a:solidFill>
                  <a:srgbClr val="0000FF"/>
                </a:solidFill>
                <a:latin typeface="Times New Roman" pitchFamily="18" charset="0"/>
              </a:rPr>
              <a:t>Q’s </a:t>
            </a:r>
            <a:r>
              <a:rPr lang="en-US" sz="2000">
                <a:solidFill>
                  <a:srgbClr val="0000FF"/>
                </a:solidFill>
              </a:rPr>
              <a:t>:</a:t>
            </a:r>
          </a:p>
        </p:txBody>
      </p:sp>
      <p:graphicFrame>
        <p:nvGraphicFramePr>
          <p:cNvPr id="12291" name="Object 8"/>
          <p:cNvGraphicFramePr>
            <a:graphicFrameLocks noChangeAspect="1"/>
          </p:cNvGraphicFramePr>
          <p:nvPr>
            <p:ph idx="1"/>
          </p:nvPr>
        </p:nvGraphicFramePr>
        <p:xfrm>
          <a:off x="6229350" y="2058988"/>
          <a:ext cx="2006600" cy="3668712"/>
        </p:xfrm>
        <a:graphic>
          <a:graphicData uri="http://schemas.openxmlformats.org/presentationml/2006/ole">
            <p:oleObj spid="_x0000_s12291" name="Equation" r:id="rId4" imgW="888840" imgH="1625400" progId="Equation.DSMT4">
              <p:embed/>
            </p:oleObj>
          </a:graphicData>
        </a:graphic>
      </p:graphicFrame>
      <p:sp>
        <p:nvSpPr>
          <p:cNvPr id="12295" name="Rectangle 10"/>
          <p:cNvSpPr>
            <a:spLocks noChangeArrowheads="1"/>
          </p:cNvSpPr>
          <p:nvPr/>
        </p:nvSpPr>
        <p:spPr bwMode="auto">
          <a:xfrm>
            <a:off x="5144988" y="1655545"/>
            <a:ext cx="191033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Hence, we have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370334B2-50C1-43E9-A946-1DD1D9EB901C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3314" name="Object 4"/>
          <p:cNvGraphicFramePr>
            <a:graphicFrameLocks noChangeAspect="1"/>
          </p:cNvGraphicFramePr>
          <p:nvPr/>
        </p:nvGraphicFramePr>
        <p:xfrm>
          <a:off x="2748445" y="2200778"/>
          <a:ext cx="2759744" cy="1162192"/>
        </p:xfrm>
        <a:graphic>
          <a:graphicData uri="http://schemas.openxmlformats.org/presentationml/2006/ole">
            <p:oleObj spid="_x0000_s13314" name="Equation" r:id="rId3" imgW="1218960" imgH="507960" progId="Equation.DSMT4">
              <p:embed/>
            </p:oleObj>
          </a:graphicData>
        </a:graphic>
      </p:graphicFrame>
      <p:sp>
        <p:nvSpPr>
          <p:cNvPr id="1332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2" name="Rectangle 13"/>
          <p:cNvSpPr>
            <a:spLocks noChangeArrowheads="1"/>
          </p:cNvSpPr>
          <p:nvPr/>
        </p:nvSpPr>
        <p:spPr bwMode="auto">
          <a:xfrm>
            <a:off x="1448702" y="1482291"/>
            <a:ext cx="20548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Hence, we have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9482" name="Rectangle 26"/>
          <p:cNvSpPr>
            <a:spLocks noGrp="1" noChangeArrowheads="1"/>
          </p:cNvSpPr>
          <p:nvPr>
            <p:ph type="title"/>
          </p:nvPr>
        </p:nvSpPr>
        <p:spPr>
          <a:xfrm>
            <a:off x="1040465" y="180775"/>
            <a:ext cx="7146925" cy="611188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Calculation of </a:t>
            </a:r>
            <a:r>
              <a:rPr lang="en-US" sz="3600" b="1" i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Q</a:t>
            </a:r>
            <a:r>
              <a:rPr lang="en-US" sz="3600" b="1" i="1" baseline="-250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SW</a:t>
            </a:r>
            <a:r>
              <a:rPr lang="en-US" sz="3600" b="1" baseline="-25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(cont.)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370334B2-50C1-43E9-A946-1DD1D9EB901C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23" name="Rectangle 14"/>
          <p:cNvSpPr>
            <a:spLocks noChangeArrowheads="1"/>
          </p:cNvSpPr>
          <p:nvPr/>
        </p:nvSpPr>
        <p:spPr bwMode="auto">
          <a:xfrm>
            <a:off x="713433" y="4439274"/>
            <a:ext cx="732525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FF"/>
                </a:solidFill>
              </a:rPr>
              <a:t>For the radiation efficiency, the patch can be approximated by a</a:t>
            </a:r>
          </a:p>
          <a:p>
            <a:pPr algn="ctr"/>
            <a:r>
              <a:rPr lang="en-US" sz="2000" dirty="0" smtClean="0">
                <a:solidFill>
                  <a:srgbClr val="0000FF"/>
                </a:solidFill>
              </a:rPr>
              <a:t> horizontal electric dipole at the center of the patch.</a:t>
            </a:r>
            <a:endParaRPr lang="en-US" sz="2000" dirty="0">
              <a:solidFill>
                <a:srgbClr val="0000FF"/>
              </a:solidFill>
            </a:endParaRPr>
          </a:p>
        </p:txBody>
      </p:sp>
      <p:graphicFrame>
        <p:nvGraphicFramePr>
          <p:cNvPr id="13334" name="Object 6"/>
          <p:cNvGraphicFramePr>
            <a:graphicFrameLocks noChangeAspect="1"/>
          </p:cNvGraphicFramePr>
          <p:nvPr/>
        </p:nvGraphicFramePr>
        <p:xfrm>
          <a:off x="3635543" y="5430051"/>
          <a:ext cx="1622425" cy="644525"/>
        </p:xfrm>
        <a:graphic>
          <a:graphicData uri="http://schemas.openxmlformats.org/presentationml/2006/ole">
            <p:oleObj spid="_x0000_s13334" name="Equation" r:id="rId4" imgW="63468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3316" name="Object 8"/>
          <p:cNvGraphicFramePr>
            <a:graphicFrameLocks noChangeAspect="1"/>
          </p:cNvGraphicFramePr>
          <p:nvPr/>
        </p:nvGraphicFramePr>
        <p:xfrm>
          <a:off x="1853683" y="1075874"/>
          <a:ext cx="4876800" cy="1182687"/>
        </p:xfrm>
        <a:graphic>
          <a:graphicData uri="http://schemas.openxmlformats.org/presentationml/2006/ole">
            <p:oleObj spid="_x0000_s41988" name="Equation" r:id="rId3" imgW="2336760" imgH="571320" progId="Equation.DSMT4">
              <p:embed/>
            </p:oleObj>
          </a:graphicData>
        </a:graphic>
      </p:graphicFrame>
      <p:sp>
        <p:nvSpPr>
          <p:cNvPr id="19482" name="Rectangle 26"/>
          <p:cNvSpPr>
            <a:spLocks noGrp="1" noChangeArrowheads="1"/>
          </p:cNvSpPr>
          <p:nvPr>
            <p:ph type="title"/>
          </p:nvPr>
        </p:nvSpPr>
        <p:spPr>
          <a:xfrm>
            <a:off x="1194468" y="142275"/>
            <a:ext cx="7146925" cy="611188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Calculation of </a:t>
            </a:r>
            <a:r>
              <a:rPr lang="en-US" sz="3600" b="1" i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Q</a:t>
            </a:r>
            <a:r>
              <a:rPr lang="en-US" sz="3600" b="1" i="1" baseline="-250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SW</a:t>
            </a:r>
            <a:r>
              <a:rPr lang="en-US" sz="3600" b="1" baseline="-25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(cont.)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370334B2-50C1-43E9-A946-1DD1D9EB901C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graphicFrame>
        <p:nvGraphicFramePr>
          <p:cNvPr id="23" name="Object 4"/>
          <p:cNvGraphicFramePr>
            <a:graphicFrameLocks noChangeAspect="1"/>
          </p:cNvGraphicFramePr>
          <p:nvPr/>
        </p:nvGraphicFramePr>
        <p:xfrm>
          <a:off x="2227245" y="2706788"/>
          <a:ext cx="4210050" cy="1939925"/>
        </p:xfrm>
        <a:graphic>
          <a:graphicData uri="http://schemas.openxmlformats.org/presentationml/2006/ole">
            <p:oleObj spid="_x0000_s41991" name="Equation" r:id="rId4" imgW="2323800" imgH="1066680" progId="Equation.DSMT4">
              <p:embed/>
            </p:oleObj>
          </a:graphicData>
        </a:graphic>
      </p:graphicFrame>
      <p:graphicFrame>
        <p:nvGraphicFramePr>
          <p:cNvPr id="24" name="Object 6"/>
          <p:cNvGraphicFramePr>
            <a:graphicFrameLocks noChangeAspect="1"/>
          </p:cNvGraphicFramePr>
          <p:nvPr/>
        </p:nvGraphicFramePr>
        <p:xfrm>
          <a:off x="3363211" y="5187315"/>
          <a:ext cx="2001837" cy="801688"/>
        </p:xfrm>
        <a:graphic>
          <a:graphicData uri="http://schemas.openxmlformats.org/presentationml/2006/ole">
            <p:oleObj spid="_x0000_s41992" name="Equation" r:id="rId5" imgW="1066680" imgH="431640" progId="Equation.DSMT4">
              <p:embed/>
            </p:oleObj>
          </a:graphicData>
        </a:graphic>
      </p:graphicFrame>
      <p:graphicFrame>
        <p:nvGraphicFramePr>
          <p:cNvPr id="25" name="Object 10"/>
          <p:cNvGraphicFramePr>
            <a:graphicFrameLocks noChangeAspect="1"/>
          </p:cNvGraphicFramePr>
          <p:nvPr>
            <p:ph sz="half" idx="1"/>
          </p:nvPr>
        </p:nvGraphicFramePr>
        <p:xfrm>
          <a:off x="3760086" y="6163628"/>
          <a:ext cx="1247775" cy="422275"/>
        </p:xfrm>
        <a:graphic>
          <a:graphicData uri="http://schemas.openxmlformats.org/presentationml/2006/ole">
            <p:oleObj spid="_x0000_s41993" name="Equation" r:id="rId6" imgW="748975" imgH="253890" progId="Equation.3">
              <p:embed/>
            </p:oleObj>
          </a:graphicData>
        </a:graphic>
      </p:graphicFrame>
      <p:sp>
        <p:nvSpPr>
          <p:cNvPr id="26" name="Text Box 20"/>
          <p:cNvSpPr txBox="1">
            <a:spLocks noChangeArrowheads="1"/>
          </p:cNvSpPr>
          <p:nvPr/>
        </p:nvSpPr>
        <p:spPr bwMode="auto">
          <a:xfrm>
            <a:off x="2271011" y="5017453"/>
            <a:ext cx="876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where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5362" name="Object 9"/>
          <p:cNvGraphicFramePr>
            <a:graphicFrameLocks noChangeAspect="1"/>
          </p:cNvGraphicFramePr>
          <p:nvPr>
            <p:ph sz="half" idx="2"/>
          </p:nvPr>
        </p:nvGraphicFramePr>
        <p:xfrm>
          <a:off x="1287463" y="2498725"/>
          <a:ext cx="6069012" cy="1709738"/>
        </p:xfrm>
        <a:graphic>
          <a:graphicData uri="http://schemas.openxmlformats.org/presentationml/2006/ole">
            <p:oleObj spid="_x0000_s15362" name="Equation" r:id="rId3" imgW="2616120" imgH="736560" progId="Equation.DSMT4">
              <p:embed/>
            </p:oleObj>
          </a:graphicData>
        </a:graphic>
      </p:graphicFrame>
      <p:sp>
        <p:nvSpPr>
          <p:cNvPr id="15366" name="Text Box 10"/>
          <p:cNvSpPr txBox="1">
            <a:spLocks noChangeArrowheads="1"/>
          </p:cNvSpPr>
          <p:nvPr/>
        </p:nvSpPr>
        <p:spPr bwMode="auto">
          <a:xfrm>
            <a:off x="820738" y="1798638"/>
            <a:ext cx="20233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Hence, we have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54285" name="Rectangle 13"/>
          <p:cNvSpPr>
            <a:spLocks noGrp="1" noChangeArrowheads="1"/>
          </p:cNvSpPr>
          <p:nvPr>
            <p:ph type="title"/>
          </p:nvPr>
        </p:nvSpPr>
        <p:spPr>
          <a:xfrm>
            <a:off x="1175219" y="161524"/>
            <a:ext cx="7146925" cy="611188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Calculation of </a:t>
            </a:r>
            <a:r>
              <a:rPr lang="en-US" sz="3600" b="1" i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Q</a:t>
            </a:r>
            <a:r>
              <a:rPr lang="en-US" sz="3600" b="1" i="1" baseline="-250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SW</a:t>
            </a:r>
            <a:r>
              <a:rPr lang="en-US" sz="3600" b="1" baseline="-25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(cont.)</a:t>
            </a:r>
          </a:p>
        </p:txBody>
      </p:sp>
      <p:sp>
        <p:nvSpPr>
          <p:cNvPr id="15368" name="Text Box 14"/>
          <p:cNvSpPr txBox="1">
            <a:spLocks noChangeArrowheads="1"/>
          </p:cNvSpPr>
          <p:nvPr/>
        </p:nvSpPr>
        <p:spPr bwMode="auto">
          <a:xfrm>
            <a:off x="1558925" y="4806950"/>
            <a:ext cx="55721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solidFill>
                  <a:srgbClr val="0000FF"/>
                </a:solidFill>
              </a:rPr>
              <a:t>This holds for any shape patch</a:t>
            </a:r>
          </a:p>
          <a:p>
            <a:pPr algn="ctr"/>
            <a:r>
              <a:rPr lang="en-US" sz="2000">
                <a:solidFill>
                  <a:srgbClr val="0000FF"/>
                </a:solidFill>
              </a:rPr>
              <a:t> (assuming the HED approximation is accurate).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9F8E82F-7D9E-46FB-AC16-89EEE7CA81A0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4285" name="Rectangle 13"/>
          <p:cNvSpPr>
            <a:spLocks noGrp="1" noChangeArrowheads="1"/>
          </p:cNvSpPr>
          <p:nvPr>
            <p:ph type="title"/>
          </p:nvPr>
        </p:nvSpPr>
        <p:spPr>
          <a:xfrm>
            <a:off x="2439688" y="103775"/>
            <a:ext cx="4319587" cy="611188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Comparison of </a:t>
            </a:r>
            <a:r>
              <a:rPr lang="en-US" sz="3600" b="1" i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Qs</a:t>
            </a:r>
            <a:endParaRPr lang="en-US" sz="3600" b="1" dirty="0" smtClean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16392" name="Group 47"/>
          <p:cNvGrpSpPr>
            <a:grpSpLocks/>
          </p:cNvGrpSpPr>
          <p:nvPr/>
        </p:nvGrpSpPr>
        <p:grpSpPr bwMode="auto">
          <a:xfrm>
            <a:off x="2201863" y="1162050"/>
            <a:ext cx="4962525" cy="5162550"/>
            <a:chOff x="2051998" y="1387735"/>
            <a:chExt cx="4961315" cy="5163078"/>
          </a:xfrm>
        </p:grpSpPr>
        <p:sp>
          <p:nvSpPr>
            <p:cNvPr id="16393" name="Line 12"/>
            <p:cNvSpPr>
              <a:spLocks noChangeShapeType="1"/>
            </p:cNvSpPr>
            <p:nvPr/>
          </p:nvSpPr>
          <p:spPr bwMode="auto">
            <a:xfrm>
              <a:off x="2621634" y="4641849"/>
              <a:ext cx="3617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4" name="Line 13"/>
            <p:cNvSpPr>
              <a:spLocks noChangeShapeType="1"/>
            </p:cNvSpPr>
            <p:nvPr/>
          </p:nvSpPr>
          <p:spPr bwMode="auto">
            <a:xfrm flipH="1" flipV="1">
              <a:off x="2627983" y="1387735"/>
              <a:ext cx="0" cy="32525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6386" name="Object 4"/>
            <p:cNvGraphicFramePr>
              <a:graphicFrameLocks noChangeAspect="1"/>
            </p:cNvGraphicFramePr>
            <p:nvPr/>
          </p:nvGraphicFramePr>
          <p:xfrm>
            <a:off x="6397363" y="4445373"/>
            <a:ext cx="615950" cy="411163"/>
          </p:xfrm>
          <a:graphic>
            <a:graphicData uri="http://schemas.openxmlformats.org/presentationml/2006/ole">
              <p:oleObj spid="_x0000_s16386" name="Equation" r:id="rId3" imgW="342720" imgH="228600" progId="Equation.DSMT4">
                <p:embed/>
              </p:oleObj>
            </a:graphicData>
          </a:graphic>
        </p:graphicFrame>
        <p:sp>
          <p:nvSpPr>
            <p:cNvPr id="16395" name="Freeform 16"/>
            <p:cNvSpPr>
              <a:spLocks/>
            </p:cNvSpPr>
            <p:nvPr/>
          </p:nvSpPr>
          <p:spPr bwMode="auto">
            <a:xfrm>
              <a:off x="2829261" y="2054711"/>
              <a:ext cx="2472534" cy="2502653"/>
            </a:xfrm>
            <a:custGeom>
              <a:avLst/>
              <a:gdLst>
                <a:gd name="T0" fmla="*/ 0 w 13612"/>
                <a:gd name="T1" fmla="*/ 0 h 10360"/>
                <a:gd name="T2" fmla="*/ 11713112 w 13612"/>
                <a:gd name="T3" fmla="*/ 168939220 h 10360"/>
                <a:gd name="T4" fmla="*/ 37217704 w 13612"/>
                <a:gd name="T5" fmla="*/ 383278868 h 10360"/>
                <a:gd name="T6" fmla="*/ 80110501 w 13612"/>
                <a:gd name="T7" fmla="*/ 491236658 h 10360"/>
                <a:gd name="T8" fmla="*/ 155139884 w 13612"/>
                <a:gd name="T9" fmla="*/ 546090516 h 10360"/>
                <a:gd name="T10" fmla="*/ 242311078 w 13612"/>
                <a:gd name="T11" fmla="*/ 576960584 h 10360"/>
                <a:gd name="T12" fmla="*/ 328294640 w 13612"/>
                <a:gd name="T13" fmla="*/ 595109159 h 10360"/>
                <a:gd name="T14" fmla="*/ 449120269 w 13612"/>
                <a:gd name="T15" fmla="*/ 604387814 h 1036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3612"/>
                <a:gd name="T25" fmla="*/ 0 h 10360"/>
                <a:gd name="T26" fmla="*/ 13612 w 13612"/>
                <a:gd name="T27" fmla="*/ 10360 h 1036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3612" h="10360">
                  <a:moveTo>
                    <a:pt x="0" y="0"/>
                  </a:moveTo>
                  <a:cubicBezTo>
                    <a:pt x="59" y="483"/>
                    <a:pt x="167" y="1800"/>
                    <a:pt x="355" y="2895"/>
                  </a:cubicBezTo>
                  <a:cubicBezTo>
                    <a:pt x="543" y="3990"/>
                    <a:pt x="733" y="5737"/>
                    <a:pt x="1128" y="6568"/>
                  </a:cubicBezTo>
                  <a:cubicBezTo>
                    <a:pt x="1543" y="7808"/>
                    <a:pt x="1833" y="7953"/>
                    <a:pt x="2428" y="8418"/>
                  </a:cubicBezTo>
                  <a:cubicBezTo>
                    <a:pt x="3023" y="8883"/>
                    <a:pt x="3883" y="9113"/>
                    <a:pt x="4702" y="9358"/>
                  </a:cubicBezTo>
                  <a:cubicBezTo>
                    <a:pt x="5521" y="9603"/>
                    <a:pt x="6469" y="9747"/>
                    <a:pt x="7344" y="9887"/>
                  </a:cubicBezTo>
                  <a:cubicBezTo>
                    <a:pt x="8219" y="10027"/>
                    <a:pt x="8905" y="10120"/>
                    <a:pt x="9950" y="10198"/>
                  </a:cubicBezTo>
                  <a:cubicBezTo>
                    <a:pt x="10995" y="10276"/>
                    <a:pt x="13406" y="10360"/>
                    <a:pt x="13612" y="10357"/>
                  </a:cubicBezTo>
                </a:path>
              </a:pathLst>
            </a:custGeom>
            <a:noFill/>
            <a:ln w="28575" cmpd="sng">
              <a:solidFill>
                <a:srgbClr val="0000FF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18" name="Straight Connector 17"/>
            <p:cNvCxnSpPr/>
            <p:nvPr/>
          </p:nvCxnSpPr>
          <p:spPr>
            <a:xfrm flipV="1">
              <a:off x="2624945" y="3334209"/>
              <a:ext cx="3001231" cy="1281244"/>
            </a:xfrm>
            <a:prstGeom prst="line">
              <a:avLst/>
            </a:prstGeom>
            <a:ln w="28575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613836" y="4421758"/>
              <a:ext cx="3077411" cy="0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398" name="Freeform 16"/>
            <p:cNvSpPr>
              <a:spLocks/>
            </p:cNvSpPr>
            <p:nvPr/>
          </p:nvSpPr>
          <p:spPr bwMode="auto">
            <a:xfrm>
              <a:off x="3238051" y="1678188"/>
              <a:ext cx="1990165" cy="2506537"/>
            </a:xfrm>
            <a:custGeom>
              <a:avLst/>
              <a:gdLst>
                <a:gd name="T0" fmla="*/ 0 w 10000"/>
                <a:gd name="T1" fmla="*/ 0 h 10737"/>
                <a:gd name="T2" fmla="*/ 47053863 w 10000"/>
                <a:gd name="T3" fmla="*/ 328842151 h 10737"/>
                <a:gd name="T4" fmla="*/ 188571692 w 10000"/>
                <a:gd name="T5" fmla="*/ 495388599 h 10737"/>
                <a:gd name="T6" fmla="*/ 396075618 w 10000"/>
                <a:gd name="T7" fmla="*/ 585147196 h 107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000"/>
                <a:gd name="T13" fmla="*/ 0 h 10737"/>
                <a:gd name="T14" fmla="*/ 10000 w 10000"/>
                <a:gd name="T15" fmla="*/ 10737 h 107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000" h="10737">
                  <a:moveTo>
                    <a:pt x="0" y="0"/>
                  </a:moveTo>
                  <a:cubicBezTo>
                    <a:pt x="198" y="989"/>
                    <a:pt x="396" y="4517"/>
                    <a:pt x="1188" y="6034"/>
                  </a:cubicBezTo>
                  <a:cubicBezTo>
                    <a:pt x="1980" y="7551"/>
                    <a:pt x="3293" y="8306"/>
                    <a:pt x="4761" y="9090"/>
                  </a:cubicBezTo>
                  <a:cubicBezTo>
                    <a:pt x="6229" y="9874"/>
                    <a:pt x="8911" y="10546"/>
                    <a:pt x="10000" y="10737"/>
                  </a:cubicBezTo>
                </a:path>
              </a:pathLst>
            </a:custGeom>
            <a:noFill/>
            <a:ln w="28575" cmpd="sng">
              <a:solidFill>
                <a:srgbClr val="92D05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9" name="TextBox 23"/>
            <p:cNvSpPr txBox="1">
              <a:spLocks noChangeArrowheads="1"/>
            </p:cNvSpPr>
            <p:nvPr/>
          </p:nvSpPr>
          <p:spPr bwMode="auto">
            <a:xfrm>
              <a:off x="3367139" y="1936357"/>
              <a:ext cx="55939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i="1">
                  <a:solidFill>
                    <a:srgbClr val="009900"/>
                  </a:solidFill>
                  <a:latin typeface="Times New Roman" pitchFamily="18" charset="0"/>
                  <a:cs typeface="Times New Roman" pitchFamily="18" charset="0"/>
                </a:rPr>
                <a:t>Q</a:t>
              </a:r>
              <a:r>
                <a:rPr lang="en-US" i="1" baseline="-25000">
                  <a:solidFill>
                    <a:srgbClr val="009900"/>
                  </a:solidFill>
                  <a:latin typeface="Times New Roman" pitchFamily="18" charset="0"/>
                  <a:cs typeface="Times New Roman" pitchFamily="18" charset="0"/>
                </a:rPr>
                <a:t>sw</a:t>
              </a:r>
            </a:p>
          </p:txBody>
        </p:sp>
        <p:sp>
          <p:nvSpPr>
            <p:cNvPr id="16400" name="TextBox 24"/>
            <p:cNvSpPr txBox="1">
              <a:spLocks noChangeArrowheads="1"/>
            </p:cNvSpPr>
            <p:nvPr/>
          </p:nvSpPr>
          <p:spPr bwMode="auto">
            <a:xfrm>
              <a:off x="3013936" y="2992416"/>
              <a:ext cx="48763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i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Q</a:t>
              </a:r>
              <a:r>
                <a:rPr lang="en-US" i="1" baseline="-250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sp</a:t>
              </a:r>
            </a:p>
          </p:txBody>
        </p:sp>
        <p:sp>
          <p:nvSpPr>
            <p:cNvPr id="16401" name="TextBox 26"/>
            <p:cNvSpPr txBox="1">
              <a:spLocks noChangeArrowheads="1"/>
            </p:cNvSpPr>
            <p:nvPr/>
          </p:nvSpPr>
          <p:spPr bwMode="auto">
            <a:xfrm>
              <a:off x="5703336" y="3013927"/>
              <a:ext cx="55939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i="1">
                  <a:solidFill>
                    <a:srgbClr val="FF9900"/>
                  </a:solidFill>
                  <a:latin typeface="Times New Roman" pitchFamily="18" charset="0"/>
                  <a:cs typeface="Times New Roman" pitchFamily="18" charset="0"/>
                </a:rPr>
                <a:t>Q</a:t>
              </a:r>
              <a:r>
                <a:rPr lang="en-US" i="1" baseline="-25000">
                  <a:solidFill>
                    <a:srgbClr val="FF990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683312" y="4026430"/>
              <a:ext cx="560250" cy="36992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i="1" dirty="0">
                  <a:solidFill>
                    <a:schemeClr val="bg1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Q</a:t>
              </a:r>
              <a:r>
                <a:rPr lang="en-US" i="1" baseline="-25000" dirty="0">
                  <a:solidFill>
                    <a:schemeClr val="bg1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</a:p>
          </p:txBody>
        </p:sp>
        <p:graphicFrame>
          <p:nvGraphicFramePr>
            <p:cNvPr id="16387" name="Object 8"/>
            <p:cNvGraphicFramePr>
              <a:graphicFrameLocks noChangeAspect="1"/>
            </p:cNvGraphicFramePr>
            <p:nvPr/>
          </p:nvGraphicFramePr>
          <p:xfrm>
            <a:off x="2051998" y="1639590"/>
            <a:ext cx="273050" cy="365125"/>
          </p:xfrm>
          <a:graphic>
            <a:graphicData uri="http://schemas.openxmlformats.org/presentationml/2006/ole">
              <p:oleObj spid="_x0000_s16387" name="Equation" r:id="rId4" imgW="152280" imgH="203040" progId="Equation.DSMT4">
                <p:embed/>
              </p:oleObj>
            </a:graphicData>
          </a:graphic>
        </p:graphicFrame>
        <p:cxnSp>
          <p:nvCxnSpPr>
            <p:cNvPr id="32" name="Straight Connector 31"/>
            <p:cNvCxnSpPr/>
            <p:nvPr/>
          </p:nvCxnSpPr>
          <p:spPr>
            <a:xfrm rot="5400000">
              <a:off x="3033600" y="4625773"/>
              <a:ext cx="15082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/>
            <p:cNvSpPr/>
            <p:nvPr/>
          </p:nvSpPr>
          <p:spPr>
            <a:xfrm>
              <a:off x="3032834" y="4367778"/>
              <a:ext cx="119033" cy="117487"/>
            </a:xfrm>
            <a:prstGeom prst="ellipse">
              <a:avLst/>
            </a:prstGeom>
            <a:solidFill>
              <a:srgbClr val="00FF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3959708" y="4358252"/>
              <a:ext cx="119033" cy="119074"/>
            </a:xfrm>
            <a:prstGeom prst="ellipse">
              <a:avLst/>
            </a:prstGeom>
            <a:solidFill>
              <a:srgbClr val="00FF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35" name="Straight Connector 34"/>
            <p:cNvCxnSpPr/>
            <p:nvPr/>
          </p:nvCxnSpPr>
          <p:spPr>
            <a:xfrm rot="5400000">
              <a:off x="3949364" y="4638474"/>
              <a:ext cx="15082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>
              <a:off x="2623359" y="4905995"/>
              <a:ext cx="463437" cy="1588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08" name="TextBox 37"/>
            <p:cNvSpPr txBox="1">
              <a:spLocks noChangeArrowheads="1"/>
            </p:cNvSpPr>
            <p:nvPr/>
          </p:nvSpPr>
          <p:spPr bwMode="auto">
            <a:xfrm>
              <a:off x="2259105" y="5411104"/>
              <a:ext cx="126989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i="1">
                  <a:latin typeface="Times New Roman" pitchFamily="18" charset="0"/>
                  <a:cs typeface="Times New Roman" pitchFamily="18" charset="0"/>
                </a:rPr>
                <a:t>Q</a:t>
              </a:r>
              <a:r>
                <a:rPr lang="en-US" sz="1400" i="1" baseline="-25000"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sz="1400"/>
                <a:t> dominates</a:t>
              </a:r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>
              <a:off x="3110602" y="4907583"/>
              <a:ext cx="901480" cy="1587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10" name="TextBox 40"/>
            <p:cNvSpPr txBox="1">
              <a:spLocks noChangeArrowheads="1"/>
            </p:cNvSpPr>
            <p:nvPr/>
          </p:nvSpPr>
          <p:spPr bwMode="auto">
            <a:xfrm>
              <a:off x="2992421" y="5896998"/>
              <a:ext cx="124906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i="1">
                  <a:latin typeface="Times New Roman" pitchFamily="18" charset="0"/>
                  <a:cs typeface="Times New Roman" pitchFamily="18" charset="0"/>
                </a:rPr>
                <a:t>Q</a:t>
              </a:r>
              <a:r>
                <a:rPr lang="en-US" sz="1400" i="1" baseline="-25000"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lang="en-US" sz="1400"/>
                <a:t> dominates</a:t>
              </a:r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>
              <a:off x="4045412" y="4910758"/>
              <a:ext cx="947506" cy="1587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12" name="TextBox 42"/>
            <p:cNvSpPr txBox="1">
              <a:spLocks noChangeArrowheads="1"/>
            </p:cNvSpPr>
            <p:nvPr/>
          </p:nvSpPr>
          <p:spPr bwMode="auto">
            <a:xfrm>
              <a:off x="3930124" y="6243036"/>
              <a:ext cx="1295547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i="1">
                  <a:latin typeface="Times New Roman" pitchFamily="18" charset="0"/>
                  <a:cs typeface="Times New Roman" pitchFamily="18" charset="0"/>
                </a:rPr>
                <a:t>Q</a:t>
              </a:r>
              <a:r>
                <a:rPr lang="en-US" sz="1400" i="1" baseline="-25000">
                  <a:latin typeface="Times New Roman" pitchFamily="18" charset="0"/>
                  <a:cs typeface="Times New Roman" pitchFamily="18" charset="0"/>
                </a:rPr>
                <a:t>sp</a:t>
              </a:r>
              <a:r>
                <a:rPr lang="en-US" sz="1400"/>
                <a:t> dominates</a:t>
              </a:r>
            </a:p>
          </p:txBody>
        </p:sp>
        <p:sp>
          <p:nvSpPr>
            <p:cNvPr id="45" name="Up Arrow 44"/>
            <p:cNvSpPr/>
            <p:nvPr/>
          </p:nvSpPr>
          <p:spPr>
            <a:xfrm>
              <a:off x="2753502" y="5034596"/>
              <a:ext cx="171408" cy="365162"/>
            </a:xfrm>
            <a:prstGeom prst="upArrow">
              <a:avLst/>
            </a:prstGeom>
            <a:solidFill>
              <a:srgbClr val="00FF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6" name="Up Arrow 45"/>
            <p:cNvSpPr/>
            <p:nvPr/>
          </p:nvSpPr>
          <p:spPr>
            <a:xfrm>
              <a:off x="3529600" y="5045709"/>
              <a:ext cx="160299" cy="819234"/>
            </a:xfrm>
            <a:prstGeom prst="upArrow">
              <a:avLst/>
            </a:prstGeom>
            <a:solidFill>
              <a:srgbClr val="00FF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7" name="Up Arrow 46"/>
            <p:cNvSpPr/>
            <p:nvPr/>
          </p:nvSpPr>
          <p:spPr>
            <a:xfrm>
              <a:off x="4478693" y="5045709"/>
              <a:ext cx="179344" cy="1197097"/>
            </a:xfrm>
            <a:prstGeom prst="upArrow">
              <a:avLst/>
            </a:prstGeom>
            <a:solidFill>
              <a:srgbClr val="00FF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36" name="Slide Number Placeholder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9F8E82F-7D9E-46FB-AC16-89EEE7CA81A0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7410" name="Object 4"/>
          <p:cNvGraphicFramePr>
            <a:graphicFrameLocks noChangeAspect="1"/>
          </p:cNvGraphicFramePr>
          <p:nvPr/>
        </p:nvGraphicFramePr>
        <p:xfrm>
          <a:off x="2453774" y="1346200"/>
          <a:ext cx="4137025" cy="1084263"/>
        </p:xfrm>
        <a:graphic>
          <a:graphicData uri="http://schemas.openxmlformats.org/presentationml/2006/ole">
            <p:oleObj spid="_x0000_s17410" name="Equation" r:id="rId3" imgW="1828800" imgH="482400" progId="Equation.DSMT4">
              <p:embed/>
            </p:oleObj>
          </a:graphicData>
        </a:graphic>
      </p:graphicFrame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7411" name="Object 6"/>
          <p:cNvGraphicFramePr>
            <a:graphicFrameLocks noChangeAspect="1"/>
          </p:cNvGraphicFramePr>
          <p:nvPr/>
        </p:nvGraphicFramePr>
        <p:xfrm>
          <a:off x="3662450" y="2962275"/>
          <a:ext cx="1554163" cy="955675"/>
        </p:xfrm>
        <a:graphic>
          <a:graphicData uri="http://schemas.openxmlformats.org/presentationml/2006/ole">
            <p:oleObj spid="_x0000_s17411" name="Equation" r:id="rId4" imgW="711000" imgH="431640" progId="Equation.DSMT4">
              <p:embed/>
            </p:oleObj>
          </a:graphicData>
        </a:graphic>
      </p:graphicFrame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2261084" y="173922"/>
            <a:ext cx="4552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Radiation Efficiency</a:t>
            </a:r>
          </a:p>
        </p:txBody>
      </p:sp>
      <p:sp>
        <p:nvSpPr>
          <p:cNvPr id="17417" name="Rectangle 10"/>
          <p:cNvSpPr>
            <a:spLocks noChangeArrowheads="1"/>
          </p:cNvSpPr>
          <p:nvPr/>
        </p:nvSpPr>
        <p:spPr bwMode="auto">
          <a:xfrm>
            <a:off x="2239963" y="3244850"/>
            <a:ext cx="1028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Note that</a:t>
            </a:r>
          </a:p>
        </p:txBody>
      </p:sp>
      <p:sp>
        <p:nvSpPr>
          <p:cNvPr id="17418" name="Rectangle 11"/>
          <p:cNvSpPr>
            <a:spLocks noChangeArrowheads="1"/>
          </p:cNvSpPr>
          <p:nvPr/>
        </p:nvSpPr>
        <p:spPr bwMode="auto">
          <a:xfrm>
            <a:off x="3079750" y="5108575"/>
            <a:ext cx="7350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Hence</a:t>
            </a:r>
          </a:p>
        </p:txBody>
      </p:sp>
      <p:graphicFrame>
        <p:nvGraphicFramePr>
          <p:cNvPr id="17412" name="Object 13"/>
          <p:cNvGraphicFramePr>
            <a:graphicFrameLocks noChangeAspect="1"/>
          </p:cNvGraphicFramePr>
          <p:nvPr>
            <p:ph/>
          </p:nvPr>
        </p:nvGraphicFramePr>
        <p:xfrm>
          <a:off x="4064000" y="4857750"/>
          <a:ext cx="1050925" cy="893763"/>
        </p:xfrm>
        <a:graphic>
          <a:graphicData uri="http://schemas.openxmlformats.org/presentationml/2006/ole">
            <p:oleObj spid="_x0000_s17412" name="Equation" r:id="rId5" imgW="507960" imgH="431640" progId="Equation.DSMT4">
              <p:embed/>
            </p:oleObj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6461F24E-6308-4E19-B907-38961E49E8A2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3" name="Rectangle 7"/>
          <p:cNvSpPr>
            <a:spLocks noGrp="1" noChangeArrowheads="1"/>
          </p:cNvSpPr>
          <p:nvPr>
            <p:ph type="title" sz="quarter"/>
          </p:nvPr>
        </p:nvSpPr>
        <p:spPr>
          <a:xfrm>
            <a:off x="3227388" y="276225"/>
            <a:ext cx="2690812" cy="611188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Overview</a:t>
            </a:r>
          </a:p>
        </p:txBody>
      </p:sp>
      <p:sp>
        <p:nvSpPr>
          <p:cNvPr id="24580" name="Text Box 8"/>
          <p:cNvSpPr txBox="1">
            <a:spLocks noChangeArrowheads="1"/>
          </p:cNvSpPr>
          <p:nvPr/>
        </p:nvSpPr>
        <p:spPr bwMode="auto">
          <a:xfrm>
            <a:off x="287338" y="1485900"/>
            <a:ext cx="85264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0000FF"/>
                </a:solidFill>
              </a:rPr>
              <a:t>This set of notes discusses the </a:t>
            </a:r>
            <a:r>
              <a:rPr lang="en-US" sz="24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en-US" sz="2400">
                <a:solidFill>
                  <a:srgbClr val="FF3300"/>
                </a:solidFill>
              </a:rPr>
              <a:t> </a:t>
            </a:r>
            <a:r>
              <a:rPr lang="en-US" sz="2400">
                <a:solidFill>
                  <a:srgbClr val="0000FF"/>
                </a:solidFill>
              </a:rPr>
              <a:t>of a patch, and its different components, as well as the </a:t>
            </a:r>
            <a:r>
              <a:rPr lang="en-US" sz="2400">
                <a:solidFill>
                  <a:srgbClr val="FF3300"/>
                </a:solidFill>
              </a:rPr>
              <a:t>radiation efficiency</a:t>
            </a:r>
            <a:r>
              <a:rPr lang="en-US" sz="2400">
                <a:solidFill>
                  <a:srgbClr val="0000FF"/>
                </a:solidFill>
              </a:rPr>
              <a:t> of the patch. </a:t>
            </a:r>
          </a:p>
        </p:txBody>
      </p:sp>
      <p:sp>
        <p:nvSpPr>
          <p:cNvPr id="24581" name="Text Box 9"/>
          <p:cNvSpPr txBox="1">
            <a:spLocks noChangeArrowheads="1"/>
          </p:cNvSpPr>
          <p:nvPr/>
        </p:nvSpPr>
        <p:spPr bwMode="auto">
          <a:xfrm>
            <a:off x="981075" y="3049588"/>
            <a:ext cx="6710363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400" dirty="0"/>
              <a:t> </a:t>
            </a:r>
            <a:r>
              <a:rPr lang="en-US" sz="2400" dirty="0" smtClean="0"/>
              <a:t>Define </a:t>
            </a:r>
            <a:r>
              <a:rPr lang="en-US" sz="2400" i="1" dirty="0">
                <a:latin typeface="Times New Roman" pitchFamily="18" charset="0"/>
              </a:rPr>
              <a:t>Q</a:t>
            </a:r>
            <a:r>
              <a:rPr lang="en-US" sz="2400" dirty="0"/>
              <a:t> and its components: </a:t>
            </a:r>
            <a:r>
              <a:rPr lang="en-US" sz="2400" i="1" dirty="0" err="1">
                <a:latin typeface="Times New Roman" pitchFamily="18" charset="0"/>
              </a:rPr>
              <a:t>Q</a:t>
            </a:r>
            <a:r>
              <a:rPr lang="en-US" sz="2400" i="1" baseline="-25000" dirty="0" err="1">
                <a:latin typeface="Times New Roman" pitchFamily="18" charset="0"/>
              </a:rPr>
              <a:t>d</a:t>
            </a:r>
            <a:r>
              <a:rPr lang="en-US" sz="2400" dirty="0"/>
              <a:t>, </a:t>
            </a:r>
            <a:r>
              <a:rPr lang="en-US" sz="2400" i="1" dirty="0">
                <a:latin typeface="Times New Roman" pitchFamily="18" charset="0"/>
              </a:rPr>
              <a:t>Q</a:t>
            </a:r>
            <a:r>
              <a:rPr lang="en-US" sz="2400" i="1" baseline="-25000" dirty="0">
                <a:latin typeface="Times New Roman" pitchFamily="18" charset="0"/>
              </a:rPr>
              <a:t>c</a:t>
            </a:r>
            <a:r>
              <a:rPr lang="en-US" sz="2400" dirty="0"/>
              <a:t>, </a:t>
            </a:r>
            <a:r>
              <a:rPr lang="en-US" sz="2400" i="1" dirty="0" err="1">
                <a:latin typeface="Times New Roman" pitchFamily="18" charset="0"/>
              </a:rPr>
              <a:t>Q</a:t>
            </a:r>
            <a:r>
              <a:rPr lang="en-US" sz="2400" i="1" baseline="-25000" dirty="0" err="1">
                <a:latin typeface="Times New Roman" pitchFamily="18" charset="0"/>
              </a:rPr>
              <a:t>sp</a:t>
            </a:r>
            <a:r>
              <a:rPr lang="en-US" sz="2400" dirty="0"/>
              <a:t>, </a:t>
            </a:r>
            <a:r>
              <a:rPr lang="en-US" sz="2400" i="1" dirty="0" err="1">
                <a:latin typeface="Times New Roman" pitchFamily="18" charset="0"/>
              </a:rPr>
              <a:t>Q</a:t>
            </a:r>
            <a:r>
              <a:rPr lang="en-US" sz="2400" i="1" baseline="-25000" dirty="0" err="1">
                <a:latin typeface="Times New Roman" pitchFamily="18" charset="0"/>
              </a:rPr>
              <a:t>sw</a:t>
            </a:r>
            <a:endParaRPr lang="en-US" sz="2400" i="1" baseline="-25000" dirty="0">
              <a:latin typeface="Times New Roman" pitchFamily="18" charset="0"/>
            </a:endParaRPr>
          </a:p>
          <a:p>
            <a:pPr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400" dirty="0"/>
              <a:t> </a:t>
            </a:r>
            <a:r>
              <a:rPr lang="en-US" sz="2400" dirty="0" smtClean="0"/>
              <a:t>Calculate </a:t>
            </a:r>
            <a:r>
              <a:rPr lang="en-US" sz="2400" i="1" dirty="0" err="1">
                <a:latin typeface="Times New Roman" pitchFamily="18" charset="0"/>
              </a:rPr>
              <a:t>Q</a:t>
            </a:r>
            <a:r>
              <a:rPr lang="en-US" sz="2400" i="1" baseline="-25000" dirty="0" err="1">
                <a:latin typeface="Times New Roman" pitchFamily="18" charset="0"/>
              </a:rPr>
              <a:t>d</a:t>
            </a:r>
            <a:r>
              <a:rPr lang="en-US" sz="2400" dirty="0"/>
              <a:t>, </a:t>
            </a:r>
            <a:r>
              <a:rPr lang="en-US" sz="2400" i="1" dirty="0">
                <a:latin typeface="Times New Roman" pitchFamily="18" charset="0"/>
              </a:rPr>
              <a:t>Q</a:t>
            </a:r>
            <a:r>
              <a:rPr lang="en-US" sz="2400" i="1" baseline="-25000" dirty="0">
                <a:latin typeface="Times New Roman" pitchFamily="18" charset="0"/>
              </a:rPr>
              <a:t>c</a:t>
            </a:r>
            <a:r>
              <a:rPr lang="en-US" sz="2400" dirty="0"/>
              <a:t>, </a:t>
            </a:r>
            <a:r>
              <a:rPr lang="en-US" sz="2400" i="1" dirty="0" err="1">
                <a:latin typeface="Times New Roman" pitchFamily="18" charset="0"/>
              </a:rPr>
              <a:t>Q</a:t>
            </a:r>
            <a:r>
              <a:rPr lang="en-US" sz="2400" i="1" baseline="-25000" dirty="0" err="1">
                <a:latin typeface="Times New Roman" pitchFamily="18" charset="0"/>
              </a:rPr>
              <a:t>sp</a:t>
            </a:r>
            <a:r>
              <a:rPr lang="en-US" sz="2400" dirty="0"/>
              <a:t>, </a:t>
            </a:r>
            <a:r>
              <a:rPr lang="en-US" sz="2400" i="1" dirty="0" err="1">
                <a:latin typeface="Times New Roman" pitchFamily="18" charset="0"/>
              </a:rPr>
              <a:t>Q</a:t>
            </a:r>
            <a:r>
              <a:rPr lang="en-US" sz="2400" i="1" baseline="-25000" dirty="0" err="1">
                <a:latin typeface="Times New Roman" pitchFamily="18" charset="0"/>
              </a:rPr>
              <a:t>sw</a:t>
            </a:r>
            <a:endParaRPr lang="en-US" sz="2400" i="1" baseline="-25000" dirty="0">
              <a:latin typeface="Times New Roman" pitchFamily="18" charset="0"/>
            </a:endParaRPr>
          </a:p>
          <a:p>
            <a:pPr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400" dirty="0"/>
              <a:t> </a:t>
            </a:r>
            <a:r>
              <a:rPr lang="en-US" sz="2400" dirty="0" smtClean="0"/>
              <a:t>Calculate </a:t>
            </a:r>
            <a:r>
              <a:rPr lang="en-US" sz="2400" dirty="0"/>
              <a:t>the radiation efficiency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9F8E82F-7D9E-46FB-AC16-89EEE7CA81A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-304800" y="2971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8434" name="Object 6"/>
          <p:cNvGraphicFramePr>
            <a:graphicFrameLocks noChangeAspect="1"/>
          </p:cNvGraphicFramePr>
          <p:nvPr/>
        </p:nvGraphicFramePr>
        <p:xfrm>
          <a:off x="2947988" y="1258888"/>
          <a:ext cx="3103562" cy="1663700"/>
        </p:xfrm>
        <a:graphic>
          <a:graphicData uri="http://schemas.openxmlformats.org/presentationml/2006/ole">
            <p:oleObj spid="_x0000_s18434" name="Equation" r:id="rId3" imgW="1650960" imgH="888840" progId="Equation.DSMT4">
              <p:embed/>
            </p:oleObj>
          </a:graphicData>
        </a:graphic>
      </p:graphicFrame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1690688" y="1903413"/>
            <a:ext cx="7350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Hence</a:t>
            </a:r>
          </a:p>
        </p:txBody>
      </p:sp>
      <p:sp>
        <p:nvSpPr>
          <p:cNvPr id="18441" name="Rectangle 10"/>
          <p:cNvSpPr>
            <a:spLocks noChangeArrowheads="1"/>
          </p:cNvSpPr>
          <p:nvPr/>
        </p:nvSpPr>
        <p:spPr bwMode="auto">
          <a:xfrm>
            <a:off x="1908175" y="4849813"/>
            <a:ext cx="225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or</a:t>
            </a:r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1441048" y="145047"/>
            <a:ext cx="6076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Radiation Efficiency (cont.)</a:t>
            </a:r>
          </a:p>
        </p:txBody>
      </p:sp>
      <p:sp>
        <p:nvSpPr>
          <p:cNvPr id="18443" name="Rectangle 13"/>
          <p:cNvSpPr>
            <a:spLocks noChangeArrowheads="1"/>
          </p:cNvSpPr>
          <p:nvPr/>
        </p:nvSpPr>
        <p:spPr bwMode="auto">
          <a:xfrm>
            <a:off x="5160963" y="4830763"/>
            <a:ext cx="225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or</a:t>
            </a:r>
          </a:p>
        </p:txBody>
      </p:sp>
      <p:graphicFrame>
        <p:nvGraphicFramePr>
          <p:cNvPr id="18435" name="Object 14"/>
          <p:cNvGraphicFramePr>
            <a:graphicFrameLocks noChangeAspect="1"/>
          </p:cNvGraphicFramePr>
          <p:nvPr>
            <p:ph sz="half" idx="1"/>
          </p:nvPr>
        </p:nvGraphicFramePr>
        <p:xfrm>
          <a:off x="2465388" y="4095750"/>
          <a:ext cx="1223962" cy="1770063"/>
        </p:xfrm>
        <a:graphic>
          <a:graphicData uri="http://schemas.openxmlformats.org/presentationml/2006/ole">
            <p:oleObj spid="_x0000_s18435" name="Equation" r:id="rId4" imgW="596641" imgH="863225" progId="Equation.3">
              <p:embed/>
            </p:oleObj>
          </a:graphicData>
        </a:graphic>
      </p:graphicFrame>
      <p:graphicFrame>
        <p:nvGraphicFramePr>
          <p:cNvPr id="18436" name="Object 16"/>
          <p:cNvGraphicFramePr>
            <a:graphicFrameLocks noChangeAspect="1"/>
          </p:cNvGraphicFramePr>
          <p:nvPr>
            <p:ph sz="half" idx="2"/>
          </p:nvPr>
        </p:nvGraphicFramePr>
        <p:xfrm>
          <a:off x="5894388" y="4505325"/>
          <a:ext cx="1235075" cy="960438"/>
        </p:xfrm>
        <a:graphic>
          <a:graphicData uri="http://schemas.openxmlformats.org/presentationml/2006/ole">
            <p:oleObj spid="_x0000_s18436" name="Equation" r:id="rId5" imgW="571252" imgH="444307" progId="Equation.3">
              <p:embed/>
            </p:oleObj>
          </a:graphicData>
        </a:graphic>
      </p:graphicFrame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9F8E82F-7D9E-46FB-AC16-89EEE7CA81A0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62" name="Rectangle 4"/>
          <p:cNvSpPr>
            <a:spLocks noChangeArrowheads="1"/>
          </p:cNvSpPr>
          <p:nvPr/>
        </p:nvSpPr>
        <p:spPr bwMode="auto">
          <a:xfrm>
            <a:off x="-304800" y="2971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63" name="Rectangle 6"/>
          <p:cNvSpPr>
            <a:spLocks noChangeArrowheads="1"/>
          </p:cNvSpPr>
          <p:nvPr/>
        </p:nvSpPr>
        <p:spPr bwMode="auto">
          <a:xfrm>
            <a:off x="915988" y="1231900"/>
            <a:ext cx="2046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Also, we can write</a:t>
            </a:r>
          </a:p>
        </p:txBody>
      </p:sp>
      <p:sp>
        <p:nvSpPr>
          <p:cNvPr id="47112" name="Rectangle 8"/>
          <p:cNvSpPr>
            <a:spLocks noChangeArrowheads="1"/>
          </p:cNvSpPr>
          <p:nvPr/>
        </p:nvSpPr>
        <p:spPr bwMode="auto">
          <a:xfrm>
            <a:off x="1567949" y="151298"/>
            <a:ext cx="6076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Radiation Efficiency (cont.)</a:t>
            </a:r>
          </a:p>
        </p:txBody>
      </p:sp>
      <p:graphicFrame>
        <p:nvGraphicFramePr>
          <p:cNvPr id="19458" name="Object 13"/>
          <p:cNvGraphicFramePr>
            <a:graphicFrameLocks noChangeAspect="1"/>
          </p:cNvGraphicFramePr>
          <p:nvPr>
            <p:ph sz="half" idx="2"/>
          </p:nvPr>
        </p:nvGraphicFramePr>
        <p:xfrm>
          <a:off x="2670459" y="1770614"/>
          <a:ext cx="3565525" cy="1168400"/>
        </p:xfrm>
        <a:graphic>
          <a:graphicData uri="http://schemas.openxmlformats.org/presentationml/2006/ole">
            <p:oleObj spid="_x0000_s19458" name="Equation" r:id="rId3" imgW="1473120" imgH="482400" progId="Equation.DSMT4">
              <p:embed/>
            </p:oleObj>
          </a:graphicData>
        </a:graphic>
      </p:graphicFrame>
      <p:graphicFrame>
        <p:nvGraphicFramePr>
          <p:cNvPr id="19459" name="Object 17"/>
          <p:cNvGraphicFramePr>
            <a:graphicFrameLocks noChangeAspect="1"/>
          </p:cNvGraphicFramePr>
          <p:nvPr>
            <p:ph sz="half" idx="1"/>
          </p:nvPr>
        </p:nvGraphicFramePr>
        <p:xfrm>
          <a:off x="3977524" y="4562775"/>
          <a:ext cx="1387475" cy="1849438"/>
        </p:xfrm>
        <a:graphic>
          <a:graphicData uri="http://schemas.openxmlformats.org/presentationml/2006/ole">
            <p:oleObj spid="_x0000_s19459" name="Equation" r:id="rId4" imgW="685800" imgH="914400" progId="Equation.DSMT4">
              <p:embed/>
            </p:oleObj>
          </a:graphicData>
        </a:graphic>
      </p:graphicFrame>
      <p:sp>
        <p:nvSpPr>
          <p:cNvPr id="19465" name="Rectangle 21"/>
          <p:cNvSpPr>
            <a:spLocks noChangeArrowheads="1"/>
          </p:cNvSpPr>
          <p:nvPr/>
        </p:nvSpPr>
        <p:spPr bwMode="auto">
          <a:xfrm>
            <a:off x="3101658" y="4350620"/>
            <a:ext cx="97945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Define: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9F8E82F-7D9E-46FB-AC16-89EEE7CA81A0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graphicFrame>
        <p:nvGraphicFramePr>
          <p:cNvPr id="19466" name="Object 10"/>
          <p:cNvGraphicFramePr>
            <a:graphicFrameLocks noChangeAspect="1"/>
          </p:cNvGraphicFramePr>
          <p:nvPr/>
        </p:nvGraphicFramePr>
        <p:xfrm>
          <a:off x="3830537" y="3298608"/>
          <a:ext cx="1771365" cy="494782"/>
        </p:xfrm>
        <a:graphic>
          <a:graphicData uri="http://schemas.openxmlformats.org/presentationml/2006/ole">
            <p:oleObj spid="_x0000_s19466" name="Equation" r:id="rId5" imgW="863280" imgH="241200" progId="Equation.DSMT4">
              <p:embed/>
            </p:oleObj>
          </a:graphicData>
        </a:graphic>
      </p:graphicFrame>
      <p:sp>
        <p:nvSpPr>
          <p:cNvPr id="12" name="Rectangle 21"/>
          <p:cNvSpPr>
            <a:spLocks noChangeArrowheads="1"/>
          </p:cNvSpPr>
          <p:nvPr/>
        </p:nvSpPr>
        <p:spPr bwMode="auto">
          <a:xfrm>
            <a:off x="2811296" y="3374290"/>
            <a:ext cx="88480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where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7" name="Rectangle 26"/>
          <p:cNvSpPr>
            <a:spLocks noChangeArrowheads="1"/>
          </p:cNvSpPr>
          <p:nvPr/>
        </p:nvSpPr>
        <p:spPr bwMode="auto">
          <a:xfrm>
            <a:off x="3530600" y="5264150"/>
            <a:ext cx="2073275" cy="1092200"/>
          </a:xfrm>
          <a:prstGeom prst="rect">
            <a:avLst/>
          </a:prstGeom>
          <a:solidFill>
            <a:srgbClr val="00FFFF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Rectangle 2"/>
          <p:cNvSpPr>
            <a:spLocks noChangeArrowheads="1"/>
          </p:cNvSpPr>
          <p:nvPr/>
        </p:nvSpPr>
        <p:spPr bwMode="auto">
          <a:xfrm>
            <a:off x="2854325" y="2809875"/>
            <a:ext cx="1663700" cy="1049338"/>
          </a:xfrm>
          <a:prstGeom prst="rect">
            <a:avLst/>
          </a:prstGeom>
          <a:solidFill>
            <a:srgbClr val="00FFFF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Rectangle 3"/>
          <p:cNvSpPr>
            <a:spLocks noChangeArrowheads="1"/>
          </p:cNvSpPr>
          <p:nvPr/>
        </p:nvSpPr>
        <p:spPr bwMode="auto">
          <a:xfrm>
            <a:off x="5168900" y="2844800"/>
            <a:ext cx="1663700" cy="987425"/>
          </a:xfrm>
          <a:prstGeom prst="rect">
            <a:avLst/>
          </a:prstGeom>
          <a:solidFill>
            <a:srgbClr val="00FFFF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1643948" y="146937"/>
            <a:ext cx="6076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Radiation Efficiency (cont.)</a:t>
            </a:r>
          </a:p>
        </p:txBody>
      </p:sp>
      <p:sp>
        <p:nvSpPr>
          <p:cNvPr id="20492" name="Rectangle 10"/>
          <p:cNvSpPr>
            <a:spLocks noChangeArrowheads="1"/>
          </p:cNvSpPr>
          <p:nvPr/>
        </p:nvSpPr>
        <p:spPr bwMode="auto">
          <a:xfrm>
            <a:off x="2586038" y="5640388"/>
            <a:ext cx="4238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and</a:t>
            </a:r>
          </a:p>
        </p:txBody>
      </p:sp>
      <p:graphicFrame>
        <p:nvGraphicFramePr>
          <p:cNvPr id="20482" name="Object 13"/>
          <p:cNvGraphicFramePr>
            <a:graphicFrameLocks noChangeAspect="1"/>
          </p:cNvGraphicFramePr>
          <p:nvPr>
            <p:ph sz="quarter" idx="1"/>
          </p:nvPr>
        </p:nvGraphicFramePr>
        <p:xfrm>
          <a:off x="3889657" y="1249869"/>
          <a:ext cx="1624012" cy="550862"/>
        </p:xfrm>
        <a:graphic>
          <a:graphicData uri="http://schemas.openxmlformats.org/presentationml/2006/ole">
            <p:oleObj spid="_x0000_s20482" name="Equation" r:id="rId3" imgW="711000" imgH="241200" progId="Equation.DSMT4">
              <p:embed/>
            </p:oleObj>
          </a:graphicData>
        </a:graphic>
      </p:graphicFrame>
      <p:graphicFrame>
        <p:nvGraphicFramePr>
          <p:cNvPr id="20483" name="Object 16"/>
          <p:cNvGraphicFramePr>
            <a:graphicFrameLocks noChangeAspect="1"/>
          </p:cNvGraphicFramePr>
          <p:nvPr>
            <p:ph sz="quarter" idx="2"/>
          </p:nvPr>
        </p:nvGraphicFramePr>
        <p:xfrm>
          <a:off x="3049588" y="2903538"/>
          <a:ext cx="1223962" cy="881062"/>
        </p:xfrm>
        <a:graphic>
          <a:graphicData uri="http://schemas.openxmlformats.org/presentationml/2006/ole">
            <p:oleObj spid="_x0000_s20483" name="Equation" r:id="rId4" imgW="634680" imgH="457200" progId="Equation.DSMT4">
              <p:embed/>
            </p:oleObj>
          </a:graphicData>
        </a:graphic>
      </p:graphicFrame>
      <p:graphicFrame>
        <p:nvGraphicFramePr>
          <p:cNvPr id="20484" name="Object 19"/>
          <p:cNvGraphicFramePr>
            <a:graphicFrameLocks noChangeAspect="1"/>
          </p:cNvGraphicFramePr>
          <p:nvPr>
            <p:ph sz="quarter" idx="3"/>
          </p:nvPr>
        </p:nvGraphicFramePr>
        <p:xfrm>
          <a:off x="5367338" y="2928938"/>
          <a:ext cx="1262062" cy="893762"/>
        </p:xfrm>
        <a:graphic>
          <a:graphicData uri="http://schemas.openxmlformats.org/presentationml/2006/ole">
            <p:oleObj spid="_x0000_s20484" name="Equation" r:id="rId5" imgW="609480" imgH="431640" progId="Equation.DSMT4">
              <p:embed/>
            </p:oleObj>
          </a:graphicData>
        </a:graphic>
      </p:graphicFrame>
      <p:sp>
        <p:nvSpPr>
          <p:cNvPr id="20493" name="Rectangle 15"/>
          <p:cNvSpPr>
            <a:spLocks noChangeArrowheads="1"/>
          </p:cNvSpPr>
          <p:nvPr/>
        </p:nvSpPr>
        <p:spPr bwMode="auto">
          <a:xfrm>
            <a:off x="2971800" y="1349375"/>
            <a:ext cx="5794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Then</a:t>
            </a:r>
          </a:p>
        </p:txBody>
      </p:sp>
      <p:sp>
        <p:nvSpPr>
          <p:cNvPr id="20494" name="Rectangle 22"/>
          <p:cNvSpPr>
            <a:spLocks noChangeArrowheads="1"/>
          </p:cNvSpPr>
          <p:nvPr/>
        </p:nvSpPr>
        <p:spPr bwMode="auto">
          <a:xfrm>
            <a:off x="1597025" y="3152775"/>
            <a:ext cx="692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where</a:t>
            </a:r>
          </a:p>
        </p:txBody>
      </p:sp>
      <p:graphicFrame>
        <p:nvGraphicFramePr>
          <p:cNvPr id="20485" name="Object 23"/>
          <p:cNvGraphicFramePr>
            <a:graphicFrameLocks noChangeAspect="1"/>
          </p:cNvGraphicFramePr>
          <p:nvPr>
            <p:ph sz="quarter" idx="4"/>
          </p:nvPr>
        </p:nvGraphicFramePr>
        <p:xfrm>
          <a:off x="3590925" y="5392738"/>
          <a:ext cx="1920875" cy="820737"/>
        </p:xfrm>
        <a:graphic>
          <a:graphicData uri="http://schemas.openxmlformats.org/presentationml/2006/ole">
            <p:oleObj spid="_x0000_s20485" name="Equation" r:id="rId6" imgW="1040948" imgH="444307" progId="Equation.3">
              <p:embed/>
            </p:oleObj>
          </a:graphicData>
        </a:graphic>
      </p:graphicFrame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A8B0C7A6-BA31-4893-91A4-522F9FF71A1F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1653574" y="146936"/>
            <a:ext cx="6076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Radiation Efficiency (cont.)</a:t>
            </a:r>
          </a:p>
        </p:txBody>
      </p:sp>
      <p:pic>
        <p:nvPicPr>
          <p:cNvPr id="2151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0825" y="1806575"/>
            <a:ext cx="5018088" cy="324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9063" y="1817688"/>
            <a:ext cx="4435475" cy="312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3" name="Text Box 7"/>
          <p:cNvSpPr txBox="1">
            <a:spLocks noChangeArrowheads="1"/>
          </p:cNvSpPr>
          <p:nvPr/>
        </p:nvSpPr>
        <p:spPr bwMode="auto">
          <a:xfrm>
            <a:off x="3257550" y="2065338"/>
            <a:ext cx="431800" cy="307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solidFill>
                  <a:schemeClr val="bg2"/>
                </a:solidFill>
                <a:latin typeface="Times New Roman" pitchFamily="18" charset="0"/>
              </a:rPr>
              <a:t>2.2</a:t>
            </a:r>
          </a:p>
        </p:txBody>
      </p:sp>
      <p:sp>
        <p:nvSpPr>
          <p:cNvPr id="21514" name="Text Box 7"/>
          <p:cNvSpPr txBox="1">
            <a:spLocks noChangeArrowheads="1"/>
          </p:cNvSpPr>
          <p:nvPr/>
        </p:nvSpPr>
        <p:spPr bwMode="auto">
          <a:xfrm>
            <a:off x="2732088" y="3078163"/>
            <a:ext cx="549275" cy="307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solidFill>
                  <a:schemeClr val="bg2"/>
                </a:solidFill>
                <a:latin typeface="Times New Roman" pitchFamily="18" charset="0"/>
              </a:rPr>
              <a:t>10.8</a:t>
            </a:r>
          </a:p>
        </p:txBody>
      </p:sp>
      <p:sp>
        <p:nvSpPr>
          <p:cNvPr id="21515" name="Text Box 7"/>
          <p:cNvSpPr txBox="1">
            <a:spLocks noChangeArrowheads="1"/>
          </p:cNvSpPr>
          <p:nvPr/>
        </p:nvSpPr>
        <p:spPr bwMode="auto">
          <a:xfrm>
            <a:off x="6981825" y="2035175"/>
            <a:ext cx="431800" cy="307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solidFill>
                  <a:schemeClr val="bg2"/>
                </a:solidFill>
                <a:latin typeface="Times New Roman" pitchFamily="18" charset="0"/>
              </a:rPr>
              <a:t>2.2</a:t>
            </a:r>
          </a:p>
        </p:txBody>
      </p:sp>
      <p:sp>
        <p:nvSpPr>
          <p:cNvPr id="21516" name="Text Box 7"/>
          <p:cNvSpPr txBox="1">
            <a:spLocks noChangeArrowheads="1"/>
          </p:cNvSpPr>
          <p:nvPr/>
        </p:nvSpPr>
        <p:spPr bwMode="auto">
          <a:xfrm>
            <a:off x="5465763" y="3133725"/>
            <a:ext cx="966787" cy="307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i="1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</a:t>
            </a:r>
            <a:r>
              <a:rPr lang="en-US" sz="1400" b="1" i="1" baseline="-2500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r</a:t>
            </a:r>
            <a:r>
              <a:rPr lang="en-US" sz="1400" b="1" i="1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1400" b="1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= </a:t>
            </a:r>
            <a:r>
              <a:rPr lang="en-US" sz="1400" b="1">
                <a:solidFill>
                  <a:schemeClr val="bg2"/>
                </a:solidFill>
                <a:latin typeface="Times New Roman" pitchFamily="18" charset="0"/>
              </a:rPr>
              <a:t>10.8</a:t>
            </a:r>
          </a:p>
        </p:txBody>
      </p:sp>
      <p:graphicFrame>
        <p:nvGraphicFramePr>
          <p:cNvPr id="21506" name="Object 13"/>
          <p:cNvGraphicFramePr>
            <a:graphicFrameLocks noChangeAspect="1"/>
          </p:cNvGraphicFramePr>
          <p:nvPr/>
        </p:nvGraphicFramePr>
        <p:xfrm>
          <a:off x="2352675" y="1277938"/>
          <a:ext cx="492125" cy="550862"/>
        </p:xfrm>
        <a:graphic>
          <a:graphicData uri="http://schemas.openxmlformats.org/presentationml/2006/ole">
            <p:oleObj spid="_x0000_s21506" name="Equation" r:id="rId5" imgW="215640" imgH="241200" progId="Equation.DSMT4">
              <p:embed/>
            </p:oleObj>
          </a:graphicData>
        </a:graphic>
      </p:graphicFrame>
      <p:graphicFrame>
        <p:nvGraphicFramePr>
          <p:cNvPr id="21507" name="Object 9"/>
          <p:cNvGraphicFramePr>
            <a:graphicFrameLocks noChangeAspect="1"/>
          </p:cNvGraphicFramePr>
          <p:nvPr/>
        </p:nvGraphicFramePr>
        <p:xfrm>
          <a:off x="6870700" y="1293813"/>
          <a:ext cx="347663" cy="520700"/>
        </p:xfrm>
        <a:graphic>
          <a:graphicData uri="http://schemas.openxmlformats.org/presentationml/2006/ole">
            <p:oleObj spid="_x0000_s21507" name="Equation" r:id="rId6" imgW="152280" imgH="228600" progId="Equation.DSMT4">
              <p:embed/>
            </p:oleObj>
          </a:graphicData>
        </a:graphic>
      </p:graphicFrame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A8B0C7A6-BA31-4893-91A4-522F9FF71A1F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475" y="165100"/>
            <a:ext cx="3656330" cy="563563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i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Q</a:t>
            </a: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of the Patch</a:t>
            </a:r>
          </a:p>
        </p:txBody>
      </p:sp>
      <p:sp>
        <p:nvSpPr>
          <p:cNvPr id="103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6" name="Object 6"/>
          <p:cNvGraphicFramePr>
            <a:graphicFrameLocks noChangeAspect="1"/>
          </p:cNvGraphicFramePr>
          <p:nvPr/>
        </p:nvGraphicFramePr>
        <p:xfrm>
          <a:off x="1046163" y="4360863"/>
          <a:ext cx="1481137" cy="860425"/>
        </p:xfrm>
        <a:graphic>
          <a:graphicData uri="http://schemas.openxmlformats.org/presentationml/2006/ole">
            <p:oleObj spid="_x0000_s1026" name="Equation" r:id="rId3" imgW="749160" imgH="431640" progId="Equation.DSMT4">
              <p:embed/>
            </p:oleObj>
          </a:graphicData>
        </a:graphic>
      </p:graphicFrame>
      <p:sp>
        <p:nvSpPr>
          <p:cNvPr id="1036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7" name="Object 8"/>
          <p:cNvGraphicFramePr>
            <a:graphicFrameLocks noChangeAspect="1"/>
          </p:cNvGraphicFramePr>
          <p:nvPr/>
        </p:nvGraphicFramePr>
        <p:xfrm>
          <a:off x="3670300" y="4322763"/>
          <a:ext cx="1350963" cy="895350"/>
        </p:xfrm>
        <a:graphic>
          <a:graphicData uri="http://schemas.openxmlformats.org/presentationml/2006/ole">
            <p:oleObj spid="_x0000_s1027" name="Equation" r:id="rId4" imgW="685800" imgH="457200" progId="Equation.DSMT4">
              <p:embed/>
            </p:oleObj>
          </a:graphicData>
        </a:graphic>
      </p:graphicFrame>
      <p:sp>
        <p:nvSpPr>
          <p:cNvPr id="103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8" name="Object 10"/>
          <p:cNvGraphicFramePr>
            <a:graphicFrameLocks noChangeAspect="1"/>
          </p:cNvGraphicFramePr>
          <p:nvPr/>
        </p:nvGraphicFramePr>
        <p:xfrm>
          <a:off x="2674938" y="5902325"/>
          <a:ext cx="3427412" cy="515938"/>
        </p:xfrm>
        <a:graphic>
          <a:graphicData uri="http://schemas.openxmlformats.org/presentationml/2006/ole">
            <p:oleObj spid="_x0000_s1028" name="Equation" r:id="rId5" imgW="1600200" imgH="241200" progId="Equation.DSMT4">
              <p:embed/>
            </p:oleObj>
          </a:graphicData>
        </a:graphic>
      </p:graphicFrame>
      <p:graphicFrame>
        <p:nvGraphicFramePr>
          <p:cNvPr id="1029" name="Object 12"/>
          <p:cNvGraphicFramePr>
            <a:graphicFrameLocks noChangeAspect="1"/>
          </p:cNvGraphicFramePr>
          <p:nvPr/>
        </p:nvGraphicFramePr>
        <p:xfrm>
          <a:off x="5334501" y="1348910"/>
          <a:ext cx="305903" cy="390573"/>
        </p:xfrm>
        <a:graphic>
          <a:graphicData uri="http://schemas.openxmlformats.org/presentationml/2006/ole">
            <p:oleObj spid="_x0000_s1029" name="Equation" r:id="rId6" imgW="139680" imgH="177480" progId="Equation.DSMT4">
              <p:embed/>
            </p:oleObj>
          </a:graphicData>
        </a:graphic>
      </p:graphicFrame>
      <p:sp>
        <p:nvSpPr>
          <p:cNvPr id="1038" name="Rectangle 22"/>
          <p:cNvSpPr>
            <a:spLocks noChangeArrowheads="1"/>
          </p:cNvSpPr>
          <p:nvPr/>
        </p:nvSpPr>
        <p:spPr bwMode="auto">
          <a:xfrm>
            <a:off x="3773488" y="3121025"/>
            <a:ext cx="1593850" cy="88900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9" name="Rectangle 24"/>
          <p:cNvSpPr>
            <a:spLocks noChangeArrowheads="1"/>
          </p:cNvSpPr>
          <p:nvPr/>
        </p:nvSpPr>
        <p:spPr bwMode="auto">
          <a:xfrm>
            <a:off x="2625725" y="3206750"/>
            <a:ext cx="3892550" cy="519113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0" name="Line 37"/>
          <p:cNvSpPr>
            <a:spLocks noChangeShapeType="1"/>
          </p:cNvSpPr>
          <p:nvPr/>
        </p:nvSpPr>
        <p:spPr bwMode="auto">
          <a:xfrm rot="5400000" flipH="1">
            <a:off x="6419850" y="3467101"/>
            <a:ext cx="517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030" name="Object 38"/>
          <p:cNvGraphicFramePr>
            <a:graphicFrameLocks noChangeAspect="1"/>
          </p:cNvGraphicFramePr>
          <p:nvPr/>
        </p:nvGraphicFramePr>
        <p:xfrm>
          <a:off x="6732588" y="3255963"/>
          <a:ext cx="298450" cy="419100"/>
        </p:xfrm>
        <a:graphic>
          <a:graphicData uri="http://schemas.openxmlformats.org/presentationml/2006/ole">
            <p:oleObj spid="_x0000_s1030" name="Equation" r:id="rId7" imgW="126720" imgH="177480" progId="Equation.DSMT4">
              <p:embed/>
            </p:oleObj>
          </a:graphicData>
        </a:graphic>
      </p:graphicFrame>
      <p:graphicFrame>
        <p:nvGraphicFramePr>
          <p:cNvPr id="1031" name="Object 39"/>
          <p:cNvGraphicFramePr>
            <a:graphicFrameLocks noChangeAspect="1"/>
          </p:cNvGraphicFramePr>
          <p:nvPr/>
        </p:nvGraphicFramePr>
        <p:xfrm>
          <a:off x="5481638" y="3190875"/>
          <a:ext cx="385762" cy="534988"/>
        </p:xfrm>
        <a:graphic>
          <a:graphicData uri="http://schemas.openxmlformats.org/presentationml/2006/ole">
            <p:oleObj spid="_x0000_s1031" name="Equation" r:id="rId8" imgW="164880" imgH="228600" progId="Equation.DSMT4">
              <p:embed/>
            </p:oleObj>
          </a:graphicData>
        </a:graphic>
      </p:graphicFrame>
      <p:sp>
        <p:nvSpPr>
          <p:cNvPr id="1041" name="Freeform 40"/>
          <p:cNvSpPr>
            <a:spLocks/>
          </p:cNvSpPr>
          <p:nvPr/>
        </p:nvSpPr>
        <p:spPr bwMode="auto">
          <a:xfrm>
            <a:off x="3786188" y="1316038"/>
            <a:ext cx="1536700" cy="1308100"/>
          </a:xfrm>
          <a:custGeom>
            <a:avLst/>
            <a:gdLst>
              <a:gd name="T0" fmla="*/ 508200 w 1016"/>
              <a:gd name="T1" fmla="*/ 0 h 824"/>
              <a:gd name="T2" fmla="*/ 72600 w 1016"/>
              <a:gd name="T3" fmla="*/ 304800 h 824"/>
              <a:gd name="T4" fmla="*/ 72600 w 1016"/>
              <a:gd name="T5" fmla="*/ 762000 h 824"/>
              <a:gd name="T6" fmla="*/ 145200 w 1016"/>
              <a:gd name="T7" fmla="*/ 1219200 h 824"/>
              <a:gd name="T8" fmla="*/ 508200 w 1016"/>
              <a:gd name="T9" fmla="*/ 1295400 h 824"/>
              <a:gd name="T10" fmla="*/ 1089000 w 1016"/>
              <a:gd name="T11" fmla="*/ 1219200 h 824"/>
              <a:gd name="T12" fmla="*/ 1470150 w 1016"/>
              <a:gd name="T13" fmla="*/ 1074738 h 824"/>
              <a:gd name="T14" fmla="*/ 1492838 w 1016"/>
              <a:gd name="T15" fmla="*/ 469900 h 824"/>
              <a:gd name="T16" fmla="*/ 1222100 w 1016"/>
              <a:gd name="T17" fmla="*/ 98425 h 824"/>
              <a:gd name="T18" fmla="*/ 508200 w 1016"/>
              <a:gd name="T19" fmla="*/ 0 h 82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016"/>
              <a:gd name="T31" fmla="*/ 0 h 824"/>
              <a:gd name="T32" fmla="*/ 1016 w 1016"/>
              <a:gd name="T33" fmla="*/ 824 h 82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016" h="824">
                <a:moveTo>
                  <a:pt x="336" y="0"/>
                </a:moveTo>
                <a:cubicBezTo>
                  <a:pt x="184" y="16"/>
                  <a:pt x="96" y="112"/>
                  <a:pt x="48" y="192"/>
                </a:cubicBezTo>
                <a:cubicBezTo>
                  <a:pt x="0" y="272"/>
                  <a:pt x="40" y="384"/>
                  <a:pt x="48" y="480"/>
                </a:cubicBezTo>
                <a:cubicBezTo>
                  <a:pt x="56" y="576"/>
                  <a:pt x="48" y="712"/>
                  <a:pt x="96" y="768"/>
                </a:cubicBezTo>
                <a:cubicBezTo>
                  <a:pt x="144" y="824"/>
                  <a:pt x="232" y="816"/>
                  <a:pt x="336" y="816"/>
                </a:cubicBezTo>
                <a:cubicBezTo>
                  <a:pt x="440" y="816"/>
                  <a:pt x="614" y="791"/>
                  <a:pt x="720" y="768"/>
                </a:cubicBezTo>
                <a:cubicBezTo>
                  <a:pt x="826" y="745"/>
                  <a:pt x="928" y="756"/>
                  <a:pt x="972" y="677"/>
                </a:cubicBezTo>
                <a:cubicBezTo>
                  <a:pt x="1016" y="598"/>
                  <a:pt x="1014" y="398"/>
                  <a:pt x="987" y="296"/>
                </a:cubicBezTo>
                <a:cubicBezTo>
                  <a:pt x="960" y="194"/>
                  <a:pt x="916" y="111"/>
                  <a:pt x="808" y="62"/>
                </a:cubicBezTo>
                <a:cubicBezTo>
                  <a:pt x="700" y="13"/>
                  <a:pt x="434" y="13"/>
                  <a:pt x="336" y="0"/>
                </a:cubicBezTo>
                <a:close/>
              </a:path>
            </a:pathLst>
          </a:cu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2" name="Oval 41"/>
          <p:cNvSpPr>
            <a:spLocks noChangeArrowheads="1"/>
          </p:cNvSpPr>
          <p:nvPr/>
        </p:nvSpPr>
        <p:spPr bwMode="auto">
          <a:xfrm>
            <a:off x="4040188" y="1936750"/>
            <a:ext cx="134937" cy="1365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3" name="Rectangle 42"/>
          <p:cNvSpPr>
            <a:spLocks noChangeArrowheads="1"/>
          </p:cNvSpPr>
          <p:nvPr/>
        </p:nvSpPr>
        <p:spPr bwMode="auto">
          <a:xfrm>
            <a:off x="2656571" y="1848050"/>
            <a:ext cx="69623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Feed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044" name="Line 43"/>
          <p:cNvSpPr>
            <a:spLocks noChangeShapeType="1"/>
          </p:cNvSpPr>
          <p:nvPr/>
        </p:nvSpPr>
        <p:spPr bwMode="auto">
          <a:xfrm>
            <a:off x="3394075" y="2009775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45" name="Rectangle 46"/>
          <p:cNvSpPr>
            <a:spLocks noChangeArrowheads="1"/>
          </p:cNvSpPr>
          <p:nvPr/>
        </p:nvSpPr>
        <p:spPr bwMode="auto">
          <a:xfrm>
            <a:off x="2643188" y="3714750"/>
            <a:ext cx="3843337" cy="889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6" name="Text Box 47"/>
          <p:cNvSpPr txBox="1">
            <a:spLocks noChangeArrowheads="1"/>
          </p:cNvSpPr>
          <p:nvPr/>
        </p:nvSpPr>
        <p:spPr bwMode="auto">
          <a:xfrm>
            <a:off x="6165850" y="1574800"/>
            <a:ext cx="27051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The patch is allowed to have an arbitrary shape.</a:t>
            </a:r>
          </a:p>
        </p:txBody>
      </p:sp>
      <p:sp>
        <p:nvSpPr>
          <p:cNvPr id="1047" name="Rectangle 48"/>
          <p:cNvSpPr>
            <a:spLocks noChangeArrowheads="1"/>
          </p:cNvSpPr>
          <p:nvPr/>
        </p:nvSpPr>
        <p:spPr bwMode="auto">
          <a:xfrm>
            <a:off x="2995613" y="4629150"/>
            <a:ext cx="268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so</a:t>
            </a:r>
          </a:p>
        </p:txBody>
      </p:sp>
      <p:sp>
        <p:nvSpPr>
          <p:cNvPr id="1048" name="Text Box 49"/>
          <p:cNvSpPr txBox="1">
            <a:spLocks noChangeArrowheads="1"/>
          </p:cNvSpPr>
          <p:nvPr/>
        </p:nvSpPr>
        <p:spPr bwMode="auto">
          <a:xfrm>
            <a:off x="5780088" y="4371975"/>
            <a:ext cx="3148012" cy="12003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/>
              <a:t>Note: Here </a:t>
            </a:r>
            <a:r>
              <a:rPr lang="en-US" i="1" dirty="0">
                <a:latin typeface="Times New Roman" pitchFamily="18" charset="0"/>
                <a:sym typeface="Symbol" pitchFamily="18" charset="2"/>
              </a:rPr>
              <a:t></a:t>
            </a:r>
            <a:r>
              <a:rPr lang="en-US" baseline="-25000" dirty="0">
                <a:sym typeface="Symbol" pitchFamily="18" charset="2"/>
              </a:rPr>
              <a:t>0</a:t>
            </a:r>
            <a:r>
              <a:rPr lang="en-US" dirty="0">
                <a:sym typeface="Symbol" pitchFamily="18" charset="2"/>
              </a:rPr>
              <a:t> denotes the real part of the complex resonance </a:t>
            </a:r>
            <a:r>
              <a:rPr lang="en-US" dirty="0" smtClean="0">
                <a:sym typeface="Symbol" pitchFamily="18" charset="2"/>
              </a:rPr>
              <a:t>frequency (instead of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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0</a:t>
            </a:r>
            <a:r>
              <a:rPr lang="en-US" dirty="0" smtClean="0">
                <a:sym typeface="Symbol"/>
              </a:rPr>
              <a:t>)</a:t>
            </a:r>
            <a:r>
              <a:rPr lang="en-US" dirty="0" smtClean="0">
                <a:sym typeface="Symbol" pitchFamily="18" charset="2"/>
              </a:rPr>
              <a:t>. </a:t>
            </a:r>
            <a:endParaRPr lang="en-US" dirty="0">
              <a:sym typeface="Symbol" pitchFamily="18" charset="2"/>
            </a:endParaRP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370334B2-50C1-43E9-A946-1DD1D9EB901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11"/>
          <p:cNvSpPr>
            <a:spLocks noChangeArrowheads="1"/>
          </p:cNvSpPr>
          <p:nvPr/>
        </p:nvSpPr>
        <p:spPr bwMode="auto">
          <a:xfrm>
            <a:off x="2374900" y="3055938"/>
            <a:ext cx="4332288" cy="1111250"/>
          </a:xfrm>
          <a:prstGeom prst="rect">
            <a:avLst/>
          </a:prstGeom>
          <a:solidFill>
            <a:srgbClr val="00FFFF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400476" y="149509"/>
            <a:ext cx="6415238" cy="636587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i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Q</a:t>
            </a: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of the Patch (cont.)</a:t>
            </a:r>
          </a:p>
        </p:txBody>
      </p:sp>
      <p:sp>
        <p:nvSpPr>
          <p:cNvPr id="2055" name="Rectangle 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2304750" y="1528979"/>
          <a:ext cx="4449763" cy="952500"/>
        </p:xfrm>
        <a:graphic>
          <a:graphicData uri="http://schemas.openxmlformats.org/presentationml/2006/ole">
            <p:oleObj spid="_x0000_s2050" name="Equation" r:id="rId3" imgW="2133360" imgH="457200" progId="Equation.DSMT4">
              <p:embed/>
            </p:oleObj>
          </a:graphicData>
        </a:graphic>
      </p:graphicFrame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51" name="Object 6"/>
          <p:cNvGraphicFramePr>
            <a:graphicFrameLocks noChangeAspect="1"/>
          </p:cNvGraphicFramePr>
          <p:nvPr/>
        </p:nvGraphicFramePr>
        <p:xfrm>
          <a:off x="2708275" y="3103563"/>
          <a:ext cx="3705225" cy="1027112"/>
        </p:xfrm>
        <a:graphic>
          <a:graphicData uri="http://schemas.openxmlformats.org/presentationml/2006/ole">
            <p:oleObj spid="_x0000_s2051" name="Equation" r:id="rId4" imgW="1638000" imgH="457200" progId="Equation.DSMT4">
              <p:embed/>
            </p:oleObj>
          </a:graphicData>
        </a:graphic>
      </p:graphicFrame>
      <p:sp>
        <p:nvSpPr>
          <p:cNvPr id="2057" name="Rectangle 8"/>
          <p:cNvSpPr>
            <a:spLocks noChangeArrowheads="1"/>
          </p:cNvSpPr>
          <p:nvPr/>
        </p:nvSpPr>
        <p:spPr bwMode="auto">
          <a:xfrm>
            <a:off x="1190141" y="1183908"/>
            <a:ext cx="9466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Hence</a:t>
            </a:r>
          </a:p>
        </p:txBody>
      </p:sp>
      <p:sp>
        <p:nvSpPr>
          <p:cNvPr id="2058" name="Rectangle 9"/>
          <p:cNvSpPr>
            <a:spLocks noChangeArrowheads="1"/>
          </p:cNvSpPr>
          <p:nvPr/>
        </p:nvSpPr>
        <p:spPr bwMode="auto">
          <a:xfrm>
            <a:off x="1714500" y="3378200"/>
            <a:ext cx="225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or</a:t>
            </a:r>
          </a:p>
        </p:txBody>
      </p:sp>
      <p:sp>
        <p:nvSpPr>
          <p:cNvPr id="2059" name="Text Box 12"/>
          <p:cNvSpPr txBox="1">
            <a:spLocks noChangeArrowheads="1"/>
          </p:cNvSpPr>
          <p:nvPr/>
        </p:nvSpPr>
        <p:spPr bwMode="auto">
          <a:xfrm>
            <a:off x="1831975" y="5413375"/>
            <a:ext cx="49641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Note: A smaller </a:t>
            </a:r>
            <a:r>
              <a:rPr lang="en-US" sz="2000" i="1">
                <a:solidFill>
                  <a:srgbClr val="0000FF"/>
                </a:solidFill>
                <a:latin typeface="Times New Roman" pitchFamily="18" charset="0"/>
              </a:rPr>
              <a:t>Q</a:t>
            </a:r>
            <a:r>
              <a:rPr lang="en-US" sz="2000">
                <a:solidFill>
                  <a:srgbClr val="0000FF"/>
                </a:solidFill>
              </a:rPr>
              <a:t> is a more dominant one!</a:t>
            </a:r>
          </a:p>
        </p:txBody>
      </p:sp>
      <p:sp>
        <p:nvSpPr>
          <p:cNvPr id="2060" name="Text Box 13"/>
          <p:cNvSpPr txBox="1">
            <a:spLocks noChangeArrowheads="1"/>
          </p:cNvSpPr>
          <p:nvPr/>
        </p:nvSpPr>
        <p:spPr bwMode="auto">
          <a:xfrm>
            <a:off x="941388" y="4808538"/>
            <a:ext cx="7226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Note: Combining </a:t>
            </a:r>
            <a:r>
              <a:rPr lang="en-US" sz="2000" i="1">
                <a:solidFill>
                  <a:srgbClr val="0000FF"/>
                </a:solidFill>
                <a:latin typeface="Times New Roman" pitchFamily="18" charset="0"/>
              </a:rPr>
              <a:t>Q</a:t>
            </a:r>
            <a:r>
              <a:rPr lang="en-US" sz="2000">
                <a:solidFill>
                  <a:srgbClr val="0000FF"/>
                </a:solidFill>
              </a:rPr>
              <a:t> terms is like combining resistors in parallel.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370334B2-50C1-43E9-A946-1DD1D9EB901C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351371" y="100498"/>
            <a:ext cx="4164013" cy="661988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Calculation of </a:t>
            </a:r>
            <a:r>
              <a:rPr lang="en-US" sz="3600" b="1" i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Q</a:t>
            </a:r>
            <a:r>
              <a:rPr lang="en-US" sz="3600" b="1" i="1" baseline="-25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</a:t>
            </a:r>
            <a:endParaRPr lang="en-US" sz="3600" b="1" i="1" dirty="0" smtClean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07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1558925" y="1266825"/>
          <a:ext cx="4330700" cy="2165350"/>
        </p:xfrm>
        <a:graphic>
          <a:graphicData uri="http://schemas.openxmlformats.org/presentationml/2006/ole">
            <p:oleObj spid="_x0000_s3074" name="Equation" r:id="rId3" imgW="2108160" imgH="1054080" progId="Equation.DSMT4">
              <p:embed/>
            </p:oleObj>
          </a:graphicData>
        </a:graphic>
      </p:graphicFrame>
      <p:graphicFrame>
        <p:nvGraphicFramePr>
          <p:cNvPr id="3075" name="Object 6"/>
          <p:cNvGraphicFramePr>
            <a:graphicFrameLocks noChangeAspect="1"/>
          </p:cNvGraphicFramePr>
          <p:nvPr/>
        </p:nvGraphicFramePr>
        <p:xfrm>
          <a:off x="1553360" y="4410310"/>
          <a:ext cx="3844925" cy="1814513"/>
        </p:xfrm>
        <a:graphic>
          <a:graphicData uri="http://schemas.openxmlformats.org/presentationml/2006/ole">
            <p:oleObj spid="_x0000_s3075" name="Equation" r:id="rId4" imgW="1879560" imgH="888840" progId="Equation.DSMT4">
              <p:embed/>
            </p:oleObj>
          </a:graphicData>
        </a:graphic>
      </p:graphicFrame>
      <p:sp>
        <p:nvSpPr>
          <p:cNvPr id="3079" name="Text Box 9"/>
          <p:cNvSpPr txBox="1">
            <a:spLocks noChangeArrowheads="1"/>
          </p:cNvSpPr>
          <p:nvPr/>
        </p:nvSpPr>
        <p:spPr bwMode="auto">
          <a:xfrm>
            <a:off x="5349057" y="1937853"/>
            <a:ext cx="32924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(</a:t>
            </a:r>
            <a:r>
              <a:rPr lang="en-US" dirty="0" smtClean="0"/>
              <a:t>We </a:t>
            </a:r>
            <a:r>
              <a:rPr lang="en-US" dirty="0"/>
              <a:t>have equal time-average stored energies at resonance</a:t>
            </a:r>
            <a:r>
              <a:rPr lang="en-US" dirty="0" smtClean="0"/>
              <a:t>.)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370334B2-50C1-43E9-A946-1DD1D9EB901C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300" y="100013"/>
            <a:ext cx="6515100" cy="660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Calculation of </a:t>
            </a:r>
            <a:r>
              <a:rPr lang="en-US" sz="3600" b="1" i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Q</a:t>
            </a:r>
            <a:r>
              <a:rPr lang="en-US" sz="3600" b="1" i="1" baseline="-25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</a:t>
            </a:r>
            <a:r>
              <a:rPr lang="en-US" sz="3600" b="1" baseline="-25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(cont.)</a:t>
            </a:r>
          </a:p>
        </p:txBody>
      </p:sp>
      <p:sp>
        <p:nvSpPr>
          <p:cNvPr id="410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/>
        </p:nvGraphicFramePr>
        <p:xfrm>
          <a:off x="2863417" y="1082436"/>
          <a:ext cx="4134151" cy="1827953"/>
        </p:xfrm>
        <a:graphic>
          <a:graphicData uri="http://schemas.openxmlformats.org/presentationml/2006/ole">
            <p:oleObj spid="_x0000_s4098" name="Equation" r:id="rId3" imgW="1892160" imgH="838080" progId="Equation.DSMT4">
              <p:embed/>
            </p:oleObj>
          </a:graphicData>
        </a:graphic>
      </p:graphicFrame>
      <p:sp>
        <p:nvSpPr>
          <p:cNvPr id="4105" name="Rectangle 8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099" name="Object 7"/>
          <p:cNvGraphicFramePr>
            <a:graphicFrameLocks noChangeAspect="1"/>
          </p:cNvGraphicFramePr>
          <p:nvPr/>
        </p:nvGraphicFramePr>
        <p:xfrm>
          <a:off x="2501784" y="3215390"/>
          <a:ext cx="1752600" cy="931862"/>
        </p:xfrm>
        <a:graphic>
          <a:graphicData uri="http://schemas.openxmlformats.org/presentationml/2006/ole">
            <p:oleObj spid="_x0000_s4099" name="Equation" r:id="rId4" imgW="736280" imgH="393529" progId="Equation.3">
              <p:embed/>
            </p:oleObj>
          </a:graphicData>
        </a:graphic>
      </p:graphicFrame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1934076" y="1222409"/>
            <a:ext cx="89575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Hence</a:t>
            </a:r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1330726" y="2780732"/>
            <a:ext cx="11001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Therefore</a:t>
            </a:r>
          </a:p>
        </p:txBody>
      </p:sp>
      <p:grpSp>
        <p:nvGrpSpPr>
          <p:cNvPr id="4108" name="Group 19"/>
          <p:cNvGrpSpPr>
            <a:grpSpLocks/>
          </p:cNvGrpSpPr>
          <p:nvPr/>
        </p:nvGrpSpPr>
        <p:grpSpPr bwMode="auto">
          <a:xfrm>
            <a:off x="2332038" y="4565650"/>
            <a:ext cx="3862387" cy="1963738"/>
            <a:chOff x="1559" y="3083"/>
            <a:chExt cx="2433" cy="1237"/>
          </a:xfrm>
        </p:grpSpPr>
        <p:graphicFrame>
          <p:nvGraphicFramePr>
            <p:cNvPr id="4100" name="Object 14"/>
            <p:cNvGraphicFramePr>
              <a:graphicFrameLocks noChangeAspect="1"/>
            </p:cNvGraphicFramePr>
            <p:nvPr/>
          </p:nvGraphicFramePr>
          <p:xfrm>
            <a:off x="1559" y="3285"/>
            <a:ext cx="273" cy="307"/>
          </p:xfrm>
          <a:graphic>
            <a:graphicData uri="http://schemas.openxmlformats.org/presentationml/2006/ole">
              <p:oleObj spid="_x0000_s4100" name="Equation" r:id="rId5" imgW="203040" imgH="228600" progId="Equation.DSMT4">
                <p:embed/>
              </p:oleObj>
            </a:graphicData>
          </a:graphic>
        </p:graphicFrame>
        <p:sp>
          <p:nvSpPr>
            <p:cNvPr id="4110" name="Line 15"/>
            <p:cNvSpPr>
              <a:spLocks noChangeShapeType="1"/>
            </p:cNvSpPr>
            <p:nvPr/>
          </p:nvSpPr>
          <p:spPr bwMode="auto">
            <a:xfrm>
              <a:off x="2094" y="4135"/>
              <a:ext cx="148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1" name="Line 16"/>
            <p:cNvSpPr>
              <a:spLocks noChangeShapeType="1"/>
            </p:cNvSpPr>
            <p:nvPr/>
          </p:nvSpPr>
          <p:spPr bwMode="auto">
            <a:xfrm flipH="1" flipV="1">
              <a:off x="2096" y="3083"/>
              <a:ext cx="2" cy="10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2" name="Line 17"/>
            <p:cNvSpPr>
              <a:spLocks noChangeShapeType="1"/>
            </p:cNvSpPr>
            <p:nvPr/>
          </p:nvSpPr>
          <p:spPr bwMode="auto">
            <a:xfrm flipV="1">
              <a:off x="2088" y="3745"/>
              <a:ext cx="1361" cy="7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4101" name="Object 18"/>
            <p:cNvGraphicFramePr>
              <a:graphicFrameLocks noChangeAspect="1"/>
            </p:cNvGraphicFramePr>
            <p:nvPr/>
          </p:nvGraphicFramePr>
          <p:xfrm>
            <a:off x="3646" y="3993"/>
            <a:ext cx="346" cy="327"/>
          </p:xfrm>
          <a:graphic>
            <a:graphicData uri="http://schemas.openxmlformats.org/presentationml/2006/ole">
              <p:oleObj spid="_x0000_s4101" name="Equation" r:id="rId6" imgW="241200" imgH="228600" progId="Equation.DSMT4">
                <p:embed/>
              </p:oleObj>
            </a:graphicData>
          </a:graphic>
        </p:graphicFrame>
      </p:grpSp>
      <p:sp>
        <p:nvSpPr>
          <p:cNvPr id="4109" name="Rectangle 20"/>
          <p:cNvSpPr>
            <a:spLocks noChangeArrowheads="1"/>
          </p:cNvSpPr>
          <p:nvPr/>
        </p:nvSpPr>
        <p:spPr bwMode="auto">
          <a:xfrm>
            <a:off x="4845050" y="3354388"/>
            <a:ext cx="3770313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The dielectric 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</a:rPr>
              <a:t>Q</a:t>
            </a:r>
            <a:r>
              <a:rPr lang="en-US" dirty="0">
                <a:solidFill>
                  <a:srgbClr val="0000FF"/>
                </a:solidFill>
              </a:rPr>
              <a:t> factor is independent of substrate thickness.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370334B2-50C1-43E9-A946-1DD1D9EB901C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3999" y="156060"/>
            <a:ext cx="3944938" cy="6223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Calculation of </a:t>
            </a:r>
            <a:r>
              <a:rPr lang="en-US" sz="3600" b="1" i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Q</a:t>
            </a:r>
            <a:r>
              <a:rPr lang="en-US" sz="3600" b="1" i="1" baseline="-25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</a:t>
            </a:r>
            <a:endParaRPr lang="en-US" sz="3600" b="1" i="1" dirty="0" smtClean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512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1825625" y="1366838"/>
          <a:ext cx="5578475" cy="1122362"/>
        </p:xfrm>
        <a:graphic>
          <a:graphicData uri="http://schemas.openxmlformats.org/presentationml/2006/ole">
            <p:oleObj spid="_x0000_s5122" name="Equation" r:id="rId3" imgW="2273040" imgH="457200" progId="Equation.DSMT4">
              <p:embed/>
            </p:oleObj>
          </a:graphicData>
        </a:graphic>
      </p:graphicFrame>
      <p:graphicFrame>
        <p:nvGraphicFramePr>
          <p:cNvPr id="5123" name="Object 6"/>
          <p:cNvGraphicFramePr>
            <a:graphicFrameLocks noChangeAspect="1"/>
          </p:cNvGraphicFramePr>
          <p:nvPr/>
        </p:nvGraphicFramePr>
        <p:xfrm>
          <a:off x="2470150" y="3556000"/>
          <a:ext cx="4294188" cy="2095500"/>
        </p:xfrm>
        <a:graphic>
          <a:graphicData uri="http://schemas.openxmlformats.org/presentationml/2006/ole">
            <p:oleObj spid="_x0000_s5123" name="Equation" r:id="rId4" imgW="1726920" imgH="838080" progId="Equation.DSMT4">
              <p:embed/>
            </p:oleObj>
          </a:graphicData>
        </a:graphic>
      </p:graphicFrame>
      <p:sp>
        <p:nvSpPr>
          <p:cNvPr id="5127" name="Rectangle 10"/>
          <p:cNvSpPr>
            <a:spLocks noChangeArrowheads="1"/>
          </p:cNvSpPr>
          <p:nvPr/>
        </p:nvSpPr>
        <p:spPr bwMode="auto">
          <a:xfrm>
            <a:off x="1943100" y="3149600"/>
            <a:ext cx="7350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Hence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370334B2-50C1-43E9-A946-1DD1D9EB901C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480825" y="206375"/>
            <a:ext cx="6078538" cy="636588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Calculation of </a:t>
            </a:r>
            <a:r>
              <a:rPr lang="en-US" sz="3600" b="1" i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Q</a:t>
            </a:r>
            <a:r>
              <a:rPr lang="en-US" sz="3600" b="1" i="1" baseline="-25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</a:t>
            </a:r>
            <a:r>
              <a:rPr lang="en-US" sz="3600" b="1" baseline="-25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(cont.)</a:t>
            </a:r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1857375" y="1922463"/>
          <a:ext cx="5300663" cy="630237"/>
        </p:xfrm>
        <a:graphic>
          <a:graphicData uri="http://schemas.openxmlformats.org/presentationml/2006/ole">
            <p:oleObj spid="_x0000_s6146" name="Equation" r:id="rId3" imgW="2133360" imgH="253800" progId="Equation.DSMT4">
              <p:embed/>
            </p:oleObj>
          </a:graphicData>
        </a:graphic>
      </p:graphicFrame>
      <p:sp>
        <p:nvSpPr>
          <p:cNvPr id="6150" name="Rectangle 7"/>
          <p:cNvSpPr>
            <a:spLocks noChangeArrowheads="1"/>
          </p:cNvSpPr>
          <p:nvPr/>
        </p:nvSpPr>
        <p:spPr bwMode="auto">
          <a:xfrm>
            <a:off x="-838200" y="3048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147" name="Object 6"/>
          <p:cNvGraphicFramePr>
            <a:graphicFrameLocks noChangeAspect="1"/>
          </p:cNvGraphicFramePr>
          <p:nvPr/>
        </p:nvGraphicFramePr>
        <p:xfrm>
          <a:off x="2814638" y="3560763"/>
          <a:ext cx="3259137" cy="2024062"/>
        </p:xfrm>
        <a:graphic>
          <a:graphicData uri="http://schemas.openxmlformats.org/presentationml/2006/ole">
            <p:oleObj spid="_x0000_s6147" name="Equation" r:id="rId4" imgW="1422360" imgH="888840" progId="Equation.DSMT4">
              <p:embed/>
            </p:oleObj>
          </a:graphicData>
        </a:graphic>
      </p:graphicFrame>
      <p:sp>
        <p:nvSpPr>
          <p:cNvPr id="6151" name="Rectangle 9"/>
          <p:cNvSpPr>
            <a:spLocks noChangeArrowheads="1"/>
          </p:cNvSpPr>
          <p:nvPr/>
        </p:nvSpPr>
        <p:spPr bwMode="auto">
          <a:xfrm>
            <a:off x="735013" y="1384300"/>
            <a:ext cx="24939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For the stored energy,</a:t>
            </a:r>
          </a:p>
        </p:txBody>
      </p:sp>
      <p:sp>
        <p:nvSpPr>
          <p:cNvPr id="6152" name="Rectangle 10"/>
          <p:cNvSpPr>
            <a:spLocks noChangeArrowheads="1"/>
          </p:cNvSpPr>
          <p:nvPr/>
        </p:nvSpPr>
        <p:spPr bwMode="auto">
          <a:xfrm>
            <a:off x="2058988" y="3208338"/>
            <a:ext cx="692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where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370334B2-50C1-43E9-A946-1DD1D9EB901C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/>
        </p:nvGraphicFramePr>
        <p:xfrm>
          <a:off x="2584166" y="1380943"/>
          <a:ext cx="3845509" cy="1818170"/>
        </p:xfrm>
        <a:graphic>
          <a:graphicData uri="http://schemas.openxmlformats.org/presentationml/2006/ole">
            <p:oleObj spid="_x0000_s7170" name="Equation" r:id="rId3" imgW="1815840" imgH="863280" progId="Equation.DSMT4">
              <p:embed/>
            </p:oleObj>
          </a:graphicData>
        </a:graphic>
      </p:graphicFrame>
      <p:graphicFrame>
        <p:nvGraphicFramePr>
          <p:cNvPr id="7171" name="Object 6"/>
          <p:cNvGraphicFramePr>
            <a:graphicFrameLocks noChangeAspect="1"/>
          </p:cNvGraphicFramePr>
          <p:nvPr/>
        </p:nvGraphicFramePr>
        <p:xfrm>
          <a:off x="3659188" y="3422650"/>
          <a:ext cx="1825625" cy="1028700"/>
        </p:xfrm>
        <a:graphic>
          <a:graphicData uri="http://schemas.openxmlformats.org/presentationml/2006/ole">
            <p:oleObj spid="_x0000_s7171" name="Equation" r:id="rId4" imgW="825500" imgH="469900" progId="Equation.3">
              <p:embed/>
            </p:oleObj>
          </a:graphicData>
        </a:graphic>
      </p:graphicFrame>
      <p:sp>
        <p:nvSpPr>
          <p:cNvPr id="7175" name="Rectangle 9"/>
          <p:cNvSpPr>
            <a:spLocks noChangeArrowheads="1"/>
          </p:cNvSpPr>
          <p:nvPr/>
        </p:nvSpPr>
        <p:spPr bwMode="auto">
          <a:xfrm>
            <a:off x="1733550" y="1330325"/>
            <a:ext cx="81272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Hence,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7176" name="Rectangle 10"/>
          <p:cNvSpPr>
            <a:spLocks noChangeArrowheads="1"/>
          </p:cNvSpPr>
          <p:nvPr/>
        </p:nvSpPr>
        <p:spPr bwMode="auto">
          <a:xfrm>
            <a:off x="2806700" y="3719513"/>
            <a:ext cx="4524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Use</a:t>
            </a:r>
          </a:p>
        </p:txBody>
      </p:sp>
      <p:sp>
        <p:nvSpPr>
          <p:cNvPr id="7177" name="Rectangle 11"/>
          <p:cNvSpPr>
            <a:spLocks noChangeArrowheads="1"/>
          </p:cNvSpPr>
          <p:nvPr/>
        </p:nvSpPr>
        <p:spPr bwMode="auto">
          <a:xfrm>
            <a:off x="2967857" y="4870383"/>
            <a:ext cx="43948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so</a:t>
            </a:r>
          </a:p>
        </p:txBody>
      </p:sp>
      <p:graphicFrame>
        <p:nvGraphicFramePr>
          <p:cNvPr id="7172" name="Object 12"/>
          <p:cNvGraphicFramePr>
            <a:graphicFrameLocks noChangeAspect="1"/>
          </p:cNvGraphicFramePr>
          <p:nvPr>
            <p:ph idx="1"/>
          </p:nvPr>
        </p:nvGraphicFramePr>
        <p:xfrm>
          <a:off x="3378200" y="4902200"/>
          <a:ext cx="2351088" cy="1350963"/>
        </p:xfrm>
        <a:graphic>
          <a:graphicData uri="http://schemas.openxmlformats.org/presentationml/2006/ole">
            <p:oleObj spid="_x0000_s7172" name="Equation" r:id="rId5" imgW="1104840" imgH="634680" progId="Equation.DSMT4">
              <p:embed/>
            </p:oleObj>
          </a:graphicData>
        </a:graphic>
      </p:graphicFrame>
      <p:sp>
        <p:nvSpPr>
          <p:cNvPr id="10256" name="Rectangle 16"/>
          <p:cNvSpPr>
            <a:spLocks noGrp="1" noChangeArrowheads="1"/>
          </p:cNvSpPr>
          <p:nvPr>
            <p:ph type="title"/>
          </p:nvPr>
        </p:nvSpPr>
        <p:spPr>
          <a:xfrm>
            <a:off x="1448788" y="153100"/>
            <a:ext cx="6078537" cy="636588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Calculation of </a:t>
            </a:r>
            <a:r>
              <a:rPr lang="en-US" sz="4000" b="1" i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Q</a:t>
            </a:r>
            <a:r>
              <a:rPr lang="en-US" sz="4000" b="1" i="1" baseline="-25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</a:t>
            </a:r>
            <a:r>
              <a:rPr lang="en-US" sz="4000" b="1" baseline="-25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40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(cont.)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370334B2-50C1-43E9-A946-1DD1D9EB901C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805</TotalTime>
  <Words>424</Words>
  <Application>Microsoft Office PowerPoint</Application>
  <PresentationFormat>On-screen Show (4:3)</PresentationFormat>
  <Paragraphs>135</Paragraphs>
  <Slides>23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Default Design</vt:lpstr>
      <vt:lpstr>Equation</vt:lpstr>
      <vt:lpstr>MathType 6.0 Equation</vt:lpstr>
      <vt:lpstr>Slide 1</vt:lpstr>
      <vt:lpstr>Overview</vt:lpstr>
      <vt:lpstr>Q of the Patch</vt:lpstr>
      <vt:lpstr>Q of the Patch (cont.)</vt:lpstr>
      <vt:lpstr>Calculation of Qd</vt:lpstr>
      <vt:lpstr>Calculation of Qd (cont.)</vt:lpstr>
      <vt:lpstr>Calculation of Qc</vt:lpstr>
      <vt:lpstr>Calculation of Qc (cont.)</vt:lpstr>
      <vt:lpstr>Calculation of Qc (cont.)</vt:lpstr>
      <vt:lpstr>Calculation of Qc (cont.)</vt:lpstr>
      <vt:lpstr>Calculation of Qsp</vt:lpstr>
      <vt:lpstr>Calculation of Qsp (cont.)</vt:lpstr>
      <vt:lpstr>Calculation of QSW</vt:lpstr>
      <vt:lpstr>Calculation of QSW (cont.)</vt:lpstr>
      <vt:lpstr>Calculation of QSW (cont.)</vt:lpstr>
      <vt:lpstr>Calculation of QSW (cont.)</vt:lpstr>
      <vt:lpstr>Calculation of QSW (cont.)</vt:lpstr>
      <vt:lpstr>Comparison of Qs</vt:lpstr>
      <vt:lpstr>Slide 19</vt:lpstr>
      <vt:lpstr>Slide 20</vt:lpstr>
      <vt:lpstr>Slide 21</vt:lpstr>
      <vt:lpstr>Slide 22</vt:lpstr>
      <vt:lpstr>Slide 23</vt:lpstr>
    </vt:vector>
  </TitlesOfParts>
  <Company>University of Houston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3</dc:title>
  <dc:creator>lgiles</dc:creator>
  <cp:lastModifiedBy>Reviewer</cp:lastModifiedBy>
  <cp:revision>92</cp:revision>
  <dcterms:created xsi:type="dcterms:W3CDTF">2006-06-22T15:28:36Z</dcterms:created>
  <dcterms:modified xsi:type="dcterms:W3CDTF">2015-02-19T19:28:49Z</dcterms:modified>
</cp:coreProperties>
</file>