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3" r:id="rId2"/>
    <p:sldId id="287" r:id="rId3"/>
    <p:sldId id="274" r:id="rId4"/>
    <p:sldId id="288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9" r:id="rId17"/>
    <p:sldId id="286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00"/>
    <a:srgbClr val="0000FF"/>
    <a:srgbClr val="996600"/>
    <a:srgbClr val="000000"/>
    <a:srgbClr val="CC3300"/>
    <a:srgbClr val="DDDDDD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259" autoAdjust="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AFDD2B5-0F3E-49D5-B025-C6F9308E7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B6B672A-7944-486E-9C1E-9B62CD441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3D5D32F-E649-49C9-B983-F36F952F89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C170FB6-D027-4B45-845A-473F2D5AE5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2426E1C-80A0-4716-A94A-F62AAB7FF9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11EAD2C-90AA-44C0-9E15-0DE78CD897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27FDBB3-B955-408A-9B91-52EFF33463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91DC01C-A25E-48A9-8FC2-47F428B5BB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83A5695-837A-4533-B33F-2694CBB3AF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A9FAE77-2C17-4777-8228-B857BEBE94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5228326D-DE06-48A3-BD8D-9E4DBCA3B5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D253EE8-B05C-4AE4-9350-2AAFF8AC8D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191C5EA4-151A-4368-A3B2-84E9CA29C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emf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3502859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00"/>
                </a:solidFill>
              </a:rPr>
              <a:t>Spring </a:t>
            </a:r>
            <a:r>
              <a:rPr lang="en-US" sz="2400" b="1" dirty="0" smtClean="0">
                <a:solidFill>
                  <a:srgbClr val="FF9900"/>
                </a:solidFill>
              </a:rPr>
              <a:t>2015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rgbClr val="0000FF"/>
                </a:solidFill>
              </a:rPr>
              <a:t>Notes 4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6345</a:t>
            </a:r>
          </a:p>
        </p:txBody>
      </p:sp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pic>
        <p:nvPicPr>
          <p:cNvPr id="1741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91DC01C-A25E-48A9-8FC2-47F428B5BB4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1563688" y="1491916"/>
            <a:ext cx="33248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8194" name="Object 11"/>
          <p:cNvGraphicFramePr>
            <a:graphicFrameLocks noChangeAspect="1"/>
          </p:cNvGraphicFramePr>
          <p:nvPr/>
        </p:nvGraphicFramePr>
        <p:xfrm>
          <a:off x="2039938" y="1250950"/>
          <a:ext cx="5059362" cy="869950"/>
        </p:xfrm>
        <a:graphic>
          <a:graphicData uri="http://schemas.openxmlformats.org/presentationml/2006/ole">
            <p:oleObj spid="_x0000_s8194" name="Equation" r:id="rId3" imgW="2438280" imgH="419040" progId="Equation.DSMT4">
              <p:embed/>
            </p:oleObj>
          </a:graphicData>
        </a:graphic>
      </p:graphicFrame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395288" y="3022333"/>
            <a:ext cx="50141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Hence, eliminating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i="1" baseline="30000" dirty="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sz="2000" dirty="0">
                <a:solidFill>
                  <a:srgbClr val="0000FF"/>
                </a:solidFill>
              </a:rPr>
              <a:t> using BC 1, we </a:t>
            </a:r>
            <a:r>
              <a:rPr lang="en-US" sz="2000" dirty="0" smtClean="0">
                <a:solidFill>
                  <a:srgbClr val="0000FF"/>
                </a:solidFill>
              </a:rPr>
              <a:t>have:</a:t>
            </a:r>
            <a:endParaRPr lang="en-US" sz="2000" dirty="0">
              <a:solidFill>
                <a:srgbClr val="0000FF"/>
              </a:solidFill>
            </a:endParaRPr>
          </a:p>
        </p:txBody>
      </p:sp>
      <p:graphicFrame>
        <p:nvGraphicFramePr>
          <p:cNvPr id="8195" name="Object 13"/>
          <p:cNvGraphicFramePr>
            <a:graphicFrameLocks noChangeAspect="1"/>
          </p:cNvGraphicFramePr>
          <p:nvPr/>
        </p:nvGraphicFramePr>
        <p:xfrm>
          <a:off x="841375" y="3798888"/>
          <a:ext cx="7566025" cy="2363787"/>
        </p:xfrm>
        <a:graphic>
          <a:graphicData uri="http://schemas.openxmlformats.org/presentationml/2006/ole">
            <p:oleObj spid="_x0000_s8195" name="Equation" r:id="rId4" imgW="3835080" imgH="1193760" progId="Equation.DSMT4">
              <p:embed/>
            </p:oleObj>
          </a:graphicData>
        </a:graphic>
      </p:graphicFrame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7604125" y="1508125"/>
            <a:ext cx="677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BC 2</a:t>
            </a:r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639679" y="5024388"/>
            <a:ext cx="3420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sp>
        <p:nvSpPr>
          <p:cNvPr id="922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550863" y="1155700"/>
            <a:ext cx="2592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Wronskian Identity:</a:t>
            </a:r>
          </a:p>
        </p:txBody>
      </p:sp>
      <p:sp>
        <p:nvSpPr>
          <p:cNvPr id="9229" name="Rectangle 9"/>
          <p:cNvSpPr>
            <a:spLocks noChangeArrowheads="1"/>
          </p:cNvSpPr>
          <p:nvPr/>
        </p:nvSpPr>
        <p:spPr bwMode="auto">
          <a:xfrm>
            <a:off x="1455738" y="3429000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/>
        </p:nvGraphicFramePr>
        <p:xfrm>
          <a:off x="2062163" y="1831975"/>
          <a:ext cx="4908550" cy="800100"/>
        </p:xfrm>
        <a:graphic>
          <a:graphicData uri="http://schemas.openxmlformats.org/presentationml/2006/ole">
            <p:oleObj spid="_x0000_s9218" name="Equation" r:id="rId3" imgW="2628720" imgH="431640" progId="Equation.DSMT4">
              <p:embed/>
            </p:oleObj>
          </a:graphicData>
        </a:graphic>
      </p:graphicFrame>
      <p:graphicFrame>
        <p:nvGraphicFramePr>
          <p:cNvPr id="9219" name="Object 12"/>
          <p:cNvGraphicFramePr>
            <a:graphicFrameLocks noChangeAspect="1"/>
          </p:cNvGraphicFramePr>
          <p:nvPr/>
        </p:nvGraphicFramePr>
        <p:xfrm>
          <a:off x="2363788" y="3159125"/>
          <a:ext cx="4448175" cy="2151063"/>
        </p:xfrm>
        <a:graphic>
          <a:graphicData uri="http://schemas.openxmlformats.org/presentationml/2006/ole">
            <p:oleObj spid="_x0000_s9219" name="Equation" r:id="rId4" imgW="2463480" imgH="1193760" progId="Equation.DSMT4">
              <p:embed/>
            </p:oleObj>
          </a:graphicData>
        </a:graphic>
      </p:graphicFrame>
      <p:graphicFrame>
        <p:nvGraphicFramePr>
          <p:cNvPr id="9220" name="Object 13"/>
          <p:cNvGraphicFramePr>
            <a:graphicFrameLocks noChangeAspect="1"/>
          </p:cNvGraphicFramePr>
          <p:nvPr/>
        </p:nvGraphicFramePr>
        <p:xfrm>
          <a:off x="3854450" y="5878513"/>
          <a:ext cx="1155700" cy="401637"/>
        </p:xfrm>
        <a:graphic>
          <a:graphicData uri="http://schemas.openxmlformats.org/presentationml/2006/ole">
            <p:oleObj spid="_x0000_s9220" name="Equation" r:id="rId5" imgW="583920" imgH="203040" progId="Equation.DSMT4">
              <p:embed/>
            </p:oleObj>
          </a:graphicData>
        </a:graphic>
      </p:graphicFrame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287525" y="4706752"/>
            <a:ext cx="2930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2546350" y="5929313"/>
            <a:ext cx="1071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Next, use</a:t>
            </a:r>
          </a:p>
        </p:txBody>
      </p:sp>
      <p:graphicFrame>
        <p:nvGraphicFramePr>
          <p:cNvPr id="9221" name="Object 16"/>
          <p:cNvGraphicFramePr>
            <a:graphicFrameLocks noChangeAspect="1"/>
          </p:cNvGraphicFramePr>
          <p:nvPr/>
        </p:nvGraphicFramePr>
        <p:xfrm>
          <a:off x="6145213" y="5711825"/>
          <a:ext cx="2408237" cy="779463"/>
        </p:xfrm>
        <a:graphic>
          <a:graphicData uri="http://schemas.openxmlformats.org/presentationml/2006/ole">
            <p:oleObj spid="_x0000_s9221" name="Equation" r:id="rId6" imgW="1333440" imgH="431640" progId="Equation.DSMT4">
              <p:embed/>
            </p:oleObj>
          </a:graphicData>
        </a:graphic>
      </p:graphicFrame>
      <p:sp>
        <p:nvSpPr>
          <p:cNvPr id="9232" name="Rectangle 17"/>
          <p:cNvSpPr>
            <a:spLocks noChangeArrowheads="1"/>
          </p:cNvSpPr>
          <p:nvPr/>
        </p:nvSpPr>
        <p:spPr bwMode="auto">
          <a:xfrm>
            <a:off x="5451475" y="5913438"/>
            <a:ext cx="26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8"/>
          <p:cNvSpPr>
            <a:spLocks noChangeArrowheads="1"/>
          </p:cNvSpPr>
          <p:nvPr/>
        </p:nvSpPr>
        <p:spPr bwMode="auto">
          <a:xfrm>
            <a:off x="2176463" y="4735629"/>
            <a:ext cx="31648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1057046" y="962027"/>
            <a:ext cx="777624" cy="31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0242" name="Object 13"/>
          <p:cNvGraphicFramePr>
            <a:graphicFrameLocks noChangeAspect="1"/>
          </p:cNvGraphicFramePr>
          <p:nvPr/>
        </p:nvGraphicFramePr>
        <p:xfrm>
          <a:off x="1232561" y="1376054"/>
          <a:ext cx="3651250" cy="822325"/>
        </p:xfrm>
        <a:graphic>
          <a:graphicData uri="http://schemas.openxmlformats.org/presentationml/2006/ole">
            <p:oleObj spid="_x0000_s10242" name="Equation" r:id="rId3" imgW="1917360" imgH="431640" progId="Equation.DSMT4">
              <p:embed/>
            </p:oleObj>
          </a:graphicData>
        </a:graphic>
      </p:graphicFrame>
      <p:graphicFrame>
        <p:nvGraphicFramePr>
          <p:cNvPr id="10243" name="Object 14"/>
          <p:cNvGraphicFramePr>
            <a:graphicFrameLocks noChangeAspect="1"/>
          </p:cNvGraphicFramePr>
          <p:nvPr/>
        </p:nvGraphicFramePr>
        <p:xfrm>
          <a:off x="2757488" y="4497388"/>
          <a:ext cx="3821112" cy="846137"/>
        </p:xfrm>
        <a:graphic>
          <a:graphicData uri="http://schemas.openxmlformats.org/presentationml/2006/ole">
            <p:oleObj spid="_x0000_s10243" name="Equation" r:id="rId4" imgW="1765080" imgH="393480" progId="Equation.DSMT4">
              <p:embed/>
            </p:oleObj>
          </a:graphicData>
        </a:graphic>
      </p:graphicFrame>
      <p:graphicFrame>
        <p:nvGraphicFramePr>
          <p:cNvPr id="10244" name="Object 16"/>
          <p:cNvGraphicFramePr>
            <a:graphicFrameLocks noChangeAspect="1"/>
          </p:cNvGraphicFramePr>
          <p:nvPr/>
        </p:nvGraphicFramePr>
        <p:xfrm>
          <a:off x="2424382" y="3101904"/>
          <a:ext cx="2393950" cy="847725"/>
        </p:xfrm>
        <a:graphic>
          <a:graphicData uri="http://schemas.openxmlformats.org/presentationml/2006/ole">
            <p:oleObj spid="_x0000_s10244" name="Equation" r:id="rId5" imgW="1257120" imgH="444240" progId="Equation.DSMT4">
              <p:embed/>
            </p:oleObj>
          </a:graphicData>
        </a:graphic>
      </p:graphicFrame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554120" y="3330204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Next, we use</a:t>
            </a:r>
          </a:p>
        </p:txBody>
      </p:sp>
      <p:sp>
        <p:nvSpPr>
          <p:cNvPr id="10254" name="Text Box 19"/>
          <p:cNvSpPr txBox="1">
            <a:spLocks noChangeArrowheads="1"/>
          </p:cNvSpPr>
          <p:nvPr/>
        </p:nvSpPr>
        <p:spPr bwMode="auto">
          <a:xfrm>
            <a:off x="552350" y="5738294"/>
            <a:ext cx="8302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Note: The imaginary part should be fairly accurate for the probe feed of a patch, but not the real part (the radiation effects are very different).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6344" y="1896006"/>
            <a:ext cx="3944525" cy="113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sp>
        <p:nvSpPr>
          <p:cNvPr id="1127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Rectangle 7"/>
          <p:cNvSpPr>
            <a:spLocks noChangeArrowheads="1"/>
          </p:cNvSpPr>
          <p:nvPr/>
        </p:nvSpPr>
        <p:spPr bwMode="auto">
          <a:xfrm>
            <a:off x="2253582" y="5338712"/>
            <a:ext cx="692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1278" name="Rectangle 8"/>
          <p:cNvSpPr>
            <a:spLocks noChangeArrowheads="1"/>
          </p:cNvSpPr>
          <p:nvPr/>
        </p:nvSpPr>
        <p:spPr bwMode="auto">
          <a:xfrm>
            <a:off x="1671155" y="3425258"/>
            <a:ext cx="384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For</a:t>
            </a:r>
          </a:p>
        </p:txBody>
      </p:sp>
      <p:graphicFrame>
        <p:nvGraphicFramePr>
          <p:cNvPr id="11266" name="Object 11"/>
          <p:cNvGraphicFramePr>
            <a:graphicFrameLocks noChangeAspect="1"/>
          </p:cNvGraphicFramePr>
          <p:nvPr/>
        </p:nvGraphicFramePr>
        <p:xfrm>
          <a:off x="2205380" y="3414800"/>
          <a:ext cx="834703" cy="312207"/>
        </p:xfrm>
        <a:graphic>
          <a:graphicData uri="http://schemas.openxmlformats.org/presentationml/2006/ole">
            <p:oleObj spid="_x0000_s11266" name="Equation" r:id="rId3" imgW="469800" imgH="177480" progId="Equation.DSMT4">
              <p:embed/>
            </p:oleObj>
          </a:graphicData>
        </a:graphic>
      </p:graphicFrame>
      <p:graphicFrame>
        <p:nvGraphicFramePr>
          <p:cNvPr id="11267" name="Object 12"/>
          <p:cNvGraphicFramePr>
            <a:graphicFrameLocks noChangeAspect="1"/>
          </p:cNvGraphicFramePr>
          <p:nvPr/>
        </p:nvGraphicFramePr>
        <p:xfrm>
          <a:off x="3499811" y="4048900"/>
          <a:ext cx="2855912" cy="803275"/>
        </p:xfrm>
        <a:graphic>
          <a:graphicData uri="http://schemas.openxmlformats.org/presentationml/2006/ole">
            <p:oleObj spid="_x0000_s11267" name="Equation" r:id="rId4" imgW="1625400" imgH="457200" progId="Equation.DSMT4">
              <p:embed/>
            </p:oleObj>
          </a:graphicData>
        </a:graphic>
      </p:graphicFrame>
      <p:graphicFrame>
        <p:nvGraphicFramePr>
          <p:cNvPr id="11268" name="Object 13"/>
          <p:cNvGraphicFramePr>
            <a:graphicFrameLocks noChangeAspect="1"/>
          </p:cNvGraphicFramePr>
          <p:nvPr/>
        </p:nvGraphicFramePr>
        <p:xfrm>
          <a:off x="3123532" y="5332362"/>
          <a:ext cx="3495675" cy="382588"/>
        </p:xfrm>
        <a:graphic>
          <a:graphicData uri="http://schemas.openxmlformats.org/presentationml/2006/ole">
            <p:oleObj spid="_x0000_s11268" name="Equation" r:id="rId5" imgW="1904760" imgH="203040" progId="Equation.DSMT4">
              <p:embed/>
            </p:oleObj>
          </a:graphicData>
        </a:graphic>
      </p:graphicFrame>
      <p:graphicFrame>
        <p:nvGraphicFramePr>
          <p:cNvPr id="11269" name="Object 14"/>
          <p:cNvGraphicFramePr>
            <a:graphicFrameLocks noChangeAspect="1"/>
          </p:cNvGraphicFramePr>
          <p:nvPr/>
        </p:nvGraphicFramePr>
        <p:xfrm>
          <a:off x="3785713" y="1224790"/>
          <a:ext cx="3792538" cy="846137"/>
        </p:xfrm>
        <a:graphic>
          <a:graphicData uri="http://schemas.openxmlformats.org/presentationml/2006/ole">
            <p:oleObj spid="_x0000_s11269" name="Equation" r:id="rId6" imgW="1752480" imgH="393480" progId="Equation.DSMT4">
              <p:embed/>
            </p:oleObj>
          </a:graphicData>
        </a:graphic>
      </p:graphicFrame>
      <p:sp>
        <p:nvSpPr>
          <p:cNvPr id="11279" name="Rectangle 7"/>
          <p:cNvSpPr>
            <a:spLocks noChangeArrowheads="1"/>
          </p:cNvSpPr>
          <p:nvPr/>
        </p:nvSpPr>
        <p:spPr bwMode="auto">
          <a:xfrm>
            <a:off x="701675" y="1498600"/>
            <a:ext cx="2935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Taking the imaginary part:</a:t>
            </a:r>
          </a:p>
        </p:txBody>
      </p:sp>
      <p:graphicFrame>
        <p:nvGraphicFramePr>
          <p:cNvPr id="11270" name="Object 15"/>
          <p:cNvGraphicFramePr>
            <a:graphicFrameLocks noChangeAspect="1"/>
          </p:cNvGraphicFramePr>
          <p:nvPr/>
        </p:nvGraphicFramePr>
        <p:xfrm>
          <a:off x="3044842" y="2341279"/>
          <a:ext cx="4130675" cy="534988"/>
        </p:xfrm>
        <a:graphic>
          <a:graphicData uri="http://schemas.openxmlformats.org/presentationml/2006/ole">
            <p:oleObj spid="_x0000_s11270" name="Equation" r:id="rId7" imgW="2349360" imgH="304560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11271" name="Object 12"/>
          <p:cNvGraphicFramePr>
            <a:graphicFrameLocks noChangeAspect="1"/>
          </p:cNvGraphicFramePr>
          <p:nvPr/>
        </p:nvGraphicFramePr>
        <p:xfrm>
          <a:off x="1640877" y="4246748"/>
          <a:ext cx="1227137" cy="401638"/>
        </p:xfrm>
        <a:graphic>
          <a:graphicData uri="http://schemas.openxmlformats.org/presentationml/2006/ole">
            <p:oleObj spid="_x0000_s11271" name="Equation" r:id="rId8" imgW="6984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7"/>
          <p:cNvSpPr>
            <a:spLocks noChangeArrowheads="1"/>
          </p:cNvSpPr>
          <p:nvPr/>
        </p:nvSpPr>
        <p:spPr bwMode="auto">
          <a:xfrm>
            <a:off x="679450" y="1146175"/>
            <a:ext cx="53530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Approximating the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solidFill>
                  <a:srgbClr val="0000FF"/>
                </a:solidFill>
              </a:rPr>
              <a:t>Bessel function, we have</a:t>
            </a:r>
          </a:p>
        </p:txBody>
      </p:sp>
      <p:graphicFrame>
        <p:nvGraphicFramePr>
          <p:cNvPr id="12290" name="Object 12"/>
          <p:cNvGraphicFramePr>
            <a:graphicFrameLocks noChangeAspect="1"/>
          </p:cNvGraphicFramePr>
          <p:nvPr/>
        </p:nvGraphicFramePr>
        <p:xfrm>
          <a:off x="2789238" y="1714500"/>
          <a:ext cx="3532187" cy="1682750"/>
        </p:xfrm>
        <a:graphic>
          <a:graphicData uri="http://schemas.openxmlformats.org/presentationml/2006/ole">
            <p:oleObj spid="_x0000_s12290" name="Equation" r:id="rId3" imgW="2019240" imgH="965160" progId="Equation.DSMT4">
              <p:embed/>
            </p:oleObj>
          </a:graphicData>
        </a:graphic>
      </p:graphicFrame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1481138" y="4427538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2291" name="Object 14"/>
          <p:cNvGraphicFramePr>
            <a:graphicFrameLocks noChangeAspect="1"/>
          </p:cNvGraphicFramePr>
          <p:nvPr/>
        </p:nvGraphicFramePr>
        <p:xfrm>
          <a:off x="2051050" y="4094163"/>
          <a:ext cx="5337175" cy="1030287"/>
        </p:xfrm>
        <a:graphic>
          <a:graphicData uri="http://schemas.openxmlformats.org/presentationml/2006/ole">
            <p:oleObj spid="_x0000_s12291" name="Equation" r:id="rId4" imgW="2908080" imgH="558720" progId="Equation.DSMT4">
              <p:embed/>
            </p:oleObj>
          </a:graphicData>
        </a:graphic>
      </p:graphicFrame>
      <p:sp>
        <p:nvSpPr>
          <p:cNvPr id="12301" name="Rectangle 15"/>
          <p:cNvSpPr>
            <a:spLocks noChangeArrowheads="1"/>
          </p:cNvSpPr>
          <p:nvPr/>
        </p:nvSpPr>
        <p:spPr bwMode="auto">
          <a:xfrm>
            <a:off x="1825625" y="5829300"/>
            <a:ext cx="26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12292" name="Object 16"/>
          <p:cNvGraphicFramePr>
            <a:graphicFrameLocks noChangeAspect="1"/>
          </p:cNvGraphicFramePr>
          <p:nvPr/>
        </p:nvGraphicFramePr>
        <p:xfrm>
          <a:off x="2501900" y="5475288"/>
          <a:ext cx="4357688" cy="1030287"/>
        </p:xfrm>
        <a:graphic>
          <a:graphicData uri="http://schemas.openxmlformats.org/presentationml/2006/ole">
            <p:oleObj spid="_x0000_s12292" name="Equation" r:id="rId5" imgW="2374560" imgH="55872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sp>
        <p:nvSpPr>
          <p:cNvPr id="133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147763" y="1454150"/>
            <a:ext cx="1831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Or, we can write</a:t>
            </a:r>
          </a:p>
        </p:txBody>
      </p:sp>
      <p:graphicFrame>
        <p:nvGraphicFramePr>
          <p:cNvPr id="13314" name="Object 12"/>
          <p:cNvGraphicFramePr>
            <a:graphicFrameLocks noChangeAspect="1"/>
          </p:cNvGraphicFramePr>
          <p:nvPr/>
        </p:nvGraphicFramePr>
        <p:xfrm>
          <a:off x="2020888" y="2081213"/>
          <a:ext cx="5672137" cy="960437"/>
        </p:xfrm>
        <a:graphic>
          <a:graphicData uri="http://schemas.openxmlformats.org/presentationml/2006/ole">
            <p:oleObj spid="_x0000_s13314" name="Equation" r:id="rId3" imgW="3009600" imgH="507960" progId="Equation.DSMT4">
              <p:embed/>
            </p:oleObj>
          </a:graphicData>
        </a:graphic>
      </p:graphicFrame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1081088" y="3365500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3315" name="Object 14"/>
          <p:cNvGraphicFramePr>
            <a:graphicFrameLocks noChangeAspect="1"/>
          </p:cNvGraphicFramePr>
          <p:nvPr/>
        </p:nvGraphicFramePr>
        <p:xfrm>
          <a:off x="1311275" y="4041775"/>
          <a:ext cx="6502400" cy="1011238"/>
        </p:xfrm>
        <a:graphic>
          <a:graphicData uri="http://schemas.openxmlformats.org/presentationml/2006/ole">
            <p:oleObj spid="_x0000_s13315" name="Equation" r:id="rId4" imgW="3238200" imgH="50796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7"/>
          <p:cNvSpPr>
            <a:spLocks noChangeArrowheads="1"/>
          </p:cNvSpPr>
          <p:nvPr/>
        </p:nvSpPr>
        <p:spPr bwMode="auto">
          <a:xfrm>
            <a:off x="576263" y="1268413"/>
            <a:ext cx="4667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We can solve for the probe inductance as</a:t>
            </a:r>
          </a:p>
        </p:txBody>
      </p:sp>
      <p:graphicFrame>
        <p:nvGraphicFramePr>
          <p:cNvPr id="14338" name="Object 10"/>
          <p:cNvGraphicFramePr>
            <a:graphicFrameLocks noChangeAspect="1"/>
          </p:cNvGraphicFramePr>
          <p:nvPr/>
        </p:nvGraphicFramePr>
        <p:xfrm>
          <a:off x="870095" y="1877113"/>
          <a:ext cx="7026996" cy="1624397"/>
        </p:xfrm>
        <a:graphic>
          <a:graphicData uri="http://schemas.openxmlformats.org/presentationml/2006/ole">
            <p:oleObj spid="_x0000_s14338" name="Equation" r:id="rId3" imgW="4140000" imgH="965160" progId="Equation.DSMT4">
              <p:embed/>
            </p:oleObj>
          </a:graphicData>
        </a:graphic>
      </p:graphicFrame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00050" y="4035425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4339" name="Object 12"/>
          <p:cNvGraphicFramePr>
            <a:graphicFrameLocks noChangeAspect="1"/>
          </p:cNvGraphicFramePr>
          <p:nvPr/>
        </p:nvGraphicFramePr>
        <p:xfrm>
          <a:off x="989013" y="4487863"/>
          <a:ext cx="7011987" cy="1108075"/>
        </p:xfrm>
        <a:graphic>
          <a:graphicData uri="http://schemas.openxmlformats.org/presentationml/2006/ole">
            <p:oleObj spid="_x0000_s14339" name="Equation" r:id="rId4" imgW="3187440" imgH="507960" progId="Equation.DSMT4">
              <p:embed/>
            </p:oleObj>
          </a:graphicData>
        </a:graphic>
      </p:graphicFrame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1228625" y="6006165"/>
            <a:ext cx="68084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probe inductance is </a:t>
            </a:r>
            <a:r>
              <a:rPr lang="en-US" sz="2000" i="1" dirty="0">
                <a:solidFill>
                  <a:srgbClr val="0000FF"/>
                </a:solidFill>
              </a:rPr>
              <a:t>relatively constant</a:t>
            </a:r>
            <a:r>
              <a:rPr lang="en-US" sz="2000" dirty="0">
                <a:solidFill>
                  <a:srgbClr val="0000FF"/>
                </a:solidFill>
              </a:rPr>
              <a:t> with frequency.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17"/>
          <p:cNvSpPr>
            <a:spLocks noChangeArrowheads="1"/>
          </p:cNvSpPr>
          <p:nvPr/>
        </p:nvSpPr>
        <p:spPr bwMode="auto">
          <a:xfrm>
            <a:off x="1771650" y="928688"/>
            <a:ext cx="5386388" cy="1928812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12"/>
          <p:cNvGraphicFramePr>
            <a:graphicFrameLocks noChangeAspect="1"/>
          </p:cNvGraphicFramePr>
          <p:nvPr/>
        </p:nvGraphicFramePr>
        <p:xfrm>
          <a:off x="2187575" y="1066800"/>
          <a:ext cx="4654550" cy="1641475"/>
        </p:xfrm>
        <a:graphic>
          <a:graphicData uri="http://schemas.openxmlformats.org/presentationml/2006/ole">
            <p:oleObj spid="_x0000_s15362" name="Equation" r:id="rId3" imgW="2806560" imgH="990360" progId="Equation.DSMT4">
              <p:embed/>
            </p:oleObj>
          </a:graphicData>
        </a:graphic>
      </p:graphicFrame>
      <p:graphicFrame>
        <p:nvGraphicFramePr>
          <p:cNvPr id="15363" name="Object 14"/>
          <p:cNvGraphicFramePr>
            <a:graphicFrameLocks noChangeAspect="1"/>
          </p:cNvGraphicFramePr>
          <p:nvPr/>
        </p:nvGraphicFramePr>
        <p:xfrm>
          <a:off x="482600" y="3506788"/>
          <a:ext cx="8264525" cy="1116012"/>
        </p:xfrm>
        <a:graphic>
          <a:graphicData uri="http://schemas.openxmlformats.org/presentationml/2006/ole">
            <p:oleObj spid="_x0000_s15363" name="Equation" r:id="rId4" imgW="4165560" imgH="558720" progId="Equation.DSMT4">
              <p:embed/>
            </p:oleObj>
          </a:graphicData>
        </a:graphic>
      </p:graphicFrame>
      <p:graphicFrame>
        <p:nvGraphicFramePr>
          <p:cNvPr id="15364" name="Object 15"/>
          <p:cNvGraphicFramePr>
            <a:graphicFrameLocks noChangeAspect="1"/>
          </p:cNvGraphicFramePr>
          <p:nvPr/>
        </p:nvGraphicFramePr>
        <p:xfrm>
          <a:off x="3540125" y="5354638"/>
          <a:ext cx="2117725" cy="533400"/>
        </p:xfrm>
        <a:graphic>
          <a:graphicData uri="http://schemas.openxmlformats.org/presentationml/2006/ole">
            <p:oleObj spid="_x0000_s15364" name="Equation" r:id="rId5" imgW="965160" imgH="2412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1" name="Rectangle 7"/>
          <p:cNvSpPr>
            <a:spLocks noGrp="1" noChangeArrowheads="1"/>
          </p:cNvSpPr>
          <p:nvPr>
            <p:ph type="title" sz="quarter"/>
          </p:nvPr>
        </p:nvSpPr>
        <p:spPr>
          <a:xfrm>
            <a:off x="3227388" y="276225"/>
            <a:ext cx="2690812" cy="61118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287338" y="1485900"/>
            <a:ext cx="8169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This set of notes discusses the probe inductance</a:t>
            </a:r>
            <a:r>
              <a:rPr lang="en-US" sz="2400">
                <a:solidFill>
                  <a:srgbClr val="FF3300"/>
                </a:solidFill>
              </a:rPr>
              <a:t> </a:t>
            </a:r>
            <a:r>
              <a:rPr lang="en-US" sz="2400">
                <a:solidFill>
                  <a:srgbClr val="0000FF"/>
                </a:solidFill>
              </a:rPr>
              <a:t>of a coax-fed patch.</a:t>
            </a:r>
          </a:p>
        </p:txBody>
      </p:sp>
      <p:sp>
        <p:nvSpPr>
          <p:cNvPr id="18437" name="Text Box 9"/>
          <p:cNvSpPr txBox="1">
            <a:spLocks noChangeArrowheads="1"/>
          </p:cNvSpPr>
          <p:nvPr/>
        </p:nvSpPr>
        <p:spPr bwMode="auto">
          <a:xfrm>
            <a:off x="981075" y="3048000"/>
            <a:ext cx="7604967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Introduce probe model for a parallel-plate waveguide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/>
              <a:t> Use this model to calculate the probe inductance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391DC01C-A25E-48A9-8FC2-47F428B5BB4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2750" y="230188"/>
            <a:ext cx="590867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  <a:p>
            <a:pPr eaLnBrk="1" hangingPunct="1">
              <a:buFontTx/>
              <a:buNone/>
            </a:pPr>
            <a:endParaRPr lang="en-US" sz="2800" b="1" smtClean="0"/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038" name="Group 42"/>
          <p:cNvGrpSpPr>
            <a:grpSpLocks/>
          </p:cNvGrpSpPr>
          <p:nvPr/>
        </p:nvGrpSpPr>
        <p:grpSpPr bwMode="auto">
          <a:xfrm>
            <a:off x="2771775" y="1158875"/>
            <a:ext cx="2736850" cy="1308100"/>
            <a:chOff x="1629" y="586"/>
            <a:chExt cx="1724" cy="824"/>
          </a:xfrm>
        </p:grpSpPr>
        <p:sp>
          <p:nvSpPr>
            <p:cNvPr id="1053" name="Freeform 19"/>
            <p:cNvSpPr>
              <a:spLocks/>
            </p:cNvSpPr>
            <p:nvPr/>
          </p:nvSpPr>
          <p:spPr bwMode="auto">
            <a:xfrm>
              <a:off x="2385" y="586"/>
              <a:ext cx="968" cy="824"/>
            </a:xfrm>
            <a:custGeom>
              <a:avLst/>
              <a:gdLst>
                <a:gd name="T0" fmla="*/ 305 w 1016"/>
                <a:gd name="T1" fmla="*/ 0 h 824"/>
                <a:gd name="T2" fmla="*/ 44 w 1016"/>
                <a:gd name="T3" fmla="*/ 192 h 824"/>
                <a:gd name="T4" fmla="*/ 44 w 1016"/>
                <a:gd name="T5" fmla="*/ 480 h 824"/>
                <a:gd name="T6" fmla="*/ 87 w 1016"/>
                <a:gd name="T7" fmla="*/ 768 h 824"/>
                <a:gd name="T8" fmla="*/ 305 w 1016"/>
                <a:gd name="T9" fmla="*/ 816 h 824"/>
                <a:gd name="T10" fmla="*/ 654 w 1016"/>
                <a:gd name="T11" fmla="*/ 768 h 824"/>
                <a:gd name="T12" fmla="*/ 882 w 1016"/>
                <a:gd name="T13" fmla="*/ 677 h 824"/>
                <a:gd name="T14" fmla="*/ 896 w 1016"/>
                <a:gd name="T15" fmla="*/ 296 h 824"/>
                <a:gd name="T16" fmla="*/ 734 w 1016"/>
                <a:gd name="T17" fmla="*/ 62 h 824"/>
                <a:gd name="T18" fmla="*/ 305 w 1016"/>
                <a:gd name="T19" fmla="*/ 0 h 8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16"/>
                <a:gd name="T31" fmla="*/ 0 h 824"/>
                <a:gd name="T32" fmla="*/ 1016 w 1016"/>
                <a:gd name="T33" fmla="*/ 824 h 8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16" h="824">
                  <a:moveTo>
                    <a:pt x="336" y="0"/>
                  </a:moveTo>
                  <a:cubicBezTo>
                    <a:pt x="184" y="16"/>
                    <a:pt x="96" y="112"/>
                    <a:pt x="48" y="192"/>
                  </a:cubicBezTo>
                  <a:cubicBezTo>
                    <a:pt x="0" y="272"/>
                    <a:pt x="40" y="384"/>
                    <a:pt x="48" y="480"/>
                  </a:cubicBezTo>
                  <a:cubicBezTo>
                    <a:pt x="56" y="576"/>
                    <a:pt x="48" y="712"/>
                    <a:pt x="96" y="768"/>
                  </a:cubicBezTo>
                  <a:cubicBezTo>
                    <a:pt x="144" y="824"/>
                    <a:pt x="232" y="816"/>
                    <a:pt x="336" y="816"/>
                  </a:cubicBezTo>
                  <a:cubicBezTo>
                    <a:pt x="440" y="816"/>
                    <a:pt x="614" y="791"/>
                    <a:pt x="720" y="768"/>
                  </a:cubicBezTo>
                  <a:cubicBezTo>
                    <a:pt x="826" y="745"/>
                    <a:pt x="928" y="756"/>
                    <a:pt x="972" y="677"/>
                  </a:cubicBezTo>
                  <a:cubicBezTo>
                    <a:pt x="1016" y="598"/>
                    <a:pt x="1014" y="398"/>
                    <a:pt x="987" y="296"/>
                  </a:cubicBezTo>
                  <a:cubicBezTo>
                    <a:pt x="960" y="194"/>
                    <a:pt x="916" y="111"/>
                    <a:pt x="808" y="62"/>
                  </a:cubicBezTo>
                  <a:cubicBezTo>
                    <a:pt x="700" y="13"/>
                    <a:pt x="434" y="13"/>
                    <a:pt x="336" y="0"/>
                  </a:cubicBezTo>
                  <a:close/>
                </a:path>
              </a:pathLst>
            </a:cu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Oval 20"/>
            <p:cNvSpPr>
              <a:spLocks noChangeArrowheads="1"/>
            </p:cNvSpPr>
            <p:nvPr/>
          </p:nvSpPr>
          <p:spPr bwMode="auto">
            <a:xfrm>
              <a:off x="2545" y="977"/>
              <a:ext cx="85" cy="8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Rectangle 21"/>
            <p:cNvSpPr>
              <a:spLocks noChangeArrowheads="1"/>
            </p:cNvSpPr>
            <p:nvPr/>
          </p:nvSpPr>
          <p:spPr bwMode="auto">
            <a:xfrm>
              <a:off x="2688" y="814"/>
              <a:ext cx="47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Probe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1056" name="Rectangle 23"/>
            <p:cNvSpPr>
              <a:spLocks noChangeArrowheads="1"/>
            </p:cNvSpPr>
            <p:nvPr/>
          </p:nvSpPr>
          <p:spPr bwMode="auto">
            <a:xfrm>
              <a:off x="1629" y="875"/>
              <a:ext cx="55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en-US" sz="2500" dirty="0" smtClean="0">
                  <a:solidFill>
                    <a:srgbClr val="0000FF"/>
                  </a:solidFill>
                </a:rPr>
                <a:t>Patch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039" name="Rectangle 24"/>
          <p:cNvSpPr>
            <a:spLocks noChangeArrowheads="1"/>
          </p:cNvSpPr>
          <p:nvPr/>
        </p:nvSpPr>
        <p:spPr bwMode="auto">
          <a:xfrm>
            <a:off x="2181225" y="3186113"/>
            <a:ext cx="45116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500">
                <a:solidFill>
                  <a:srgbClr val="0000FF"/>
                </a:solidFill>
              </a:rPr>
              <a:t>Parallel-Plate Waveguide Model</a:t>
            </a:r>
            <a:endParaRPr lang="en-US">
              <a:solidFill>
                <a:srgbClr val="0000FF"/>
              </a:solidFill>
            </a:endParaRPr>
          </a:p>
        </p:txBody>
      </p:sp>
      <p:grpSp>
        <p:nvGrpSpPr>
          <p:cNvPr id="1040" name="Group 45"/>
          <p:cNvGrpSpPr>
            <a:grpSpLocks/>
          </p:cNvGrpSpPr>
          <p:nvPr/>
        </p:nvGrpSpPr>
        <p:grpSpPr bwMode="auto">
          <a:xfrm>
            <a:off x="2144713" y="3914775"/>
            <a:ext cx="5122862" cy="2235200"/>
            <a:chOff x="1369" y="2025"/>
            <a:chExt cx="3227" cy="1408"/>
          </a:xfrm>
        </p:grpSpPr>
        <p:graphicFrame>
          <p:nvGraphicFramePr>
            <p:cNvPr id="1026" name="Object 33"/>
            <p:cNvGraphicFramePr>
              <a:graphicFrameLocks noChangeAspect="1"/>
            </p:cNvGraphicFramePr>
            <p:nvPr/>
          </p:nvGraphicFramePr>
          <p:xfrm>
            <a:off x="2960" y="2025"/>
            <a:ext cx="135" cy="135"/>
          </p:xfrm>
          <a:graphic>
            <a:graphicData uri="http://schemas.openxmlformats.org/presentationml/2006/ole">
              <p:oleObj spid="_x0000_s1026" name="Equation" r:id="rId3" imgW="126720" imgH="126720" progId="Equation.DSMT4">
                <p:embed/>
              </p:oleObj>
            </a:graphicData>
          </a:graphic>
        </p:graphicFrame>
        <p:sp>
          <p:nvSpPr>
            <p:cNvPr id="1041" name="Line 13"/>
            <p:cNvSpPr>
              <a:spLocks noChangeShapeType="1"/>
            </p:cNvSpPr>
            <p:nvPr/>
          </p:nvSpPr>
          <p:spPr bwMode="auto">
            <a:xfrm>
              <a:off x="1657" y="2844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Rectangle 14"/>
            <p:cNvSpPr>
              <a:spLocks noChangeArrowheads="1"/>
            </p:cNvSpPr>
            <p:nvPr/>
          </p:nvSpPr>
          <p:spPr bwMode="auto">
            <a:xfrm>
              <a:off x="1654" y="2389"/>
              <a:ext cx="2452" cy="43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Line 16"/>
            <p:cNvSpPr>
              <a:spLocks noChangeShapeType="1"/>
            </p:cNvSpPr>
            <p:nvPr/>
          </p:nvSpPr>
          <p:spPr bwMode="auto">
            <a:xfrm rot="-5400000">
              <a:off x="1395" y="2597"/>
              <a:ext cx="426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7" name="Object 17"/>
            <p:cNvGraphicFramePr>
              <a:graphicFrameLocks noChangeAspect="1"/>
            </p:cNvGraphicFramePr>
            <p:nvPr/>
          </p:nvGraphicFramePr>
          <p:xfrm>
            <a:off x="1369" y="2457"/>
            <a:ext cx="188" cy="264"/>
          </p:xfrm>
          <a:graphic>
            <a:graphicData uri="http://schemas.openxmlformats.org/presentationml/2006/ole">
              <p:oleObj spid="_x0000_s1027" name="Equation" r:id="rId4" imgW="126720" imgH="177480" progId="Equation.DSMT4">
                <p:embed/>
              </p:oleObj>
            </a:graphicData>
          </a:graphic>
        </p:graphicFrame>
        <p:graphicFrame>
          <p:nvGraphicFramePr>
            <p:cNvPr id="1028" name="Object 18"/>
            <p:cNvGraphicFramePr>
              <a:graphicFrameLocks noChangeAspect="1"/>
            </p:cNvGraphicFramePr>
            <p:nvPr/>
          </p:nvGraphicFramePr>
          <p:xfrm>
            <a:off x="3375" y="2441"/>
            <a:ext cx="471" cy="293"/>
          </p:xfrm>
          <a:graphic>
            <a:graphicData uri="http://schemas.openxmlformats.org/presentationml/2006/ole">
              <p:oleObj spid="_x0000_s1028" name="Equation" r:id="rId5" imgW="368280" imgH="228600" progId="Equation.DSMT4">
                <p:embed/>
              </p:oleObj>
            </a:graphicData>
          </a:graphic>
        </p:graphicFrame>
        <p:sp>
          <p:nvSpPr>
            <p:cNvPr id="1044" name="Line 26"/>
            <p:cNvSpPr>
              <a:spLocks noChangeShapeType="1"/>
            </p:cNvSpPr>
            <p:nvPr/>
          </p:nvSpPr>
          <p:spPr bwMode="auto">
            <a:xfrm>
              <a:off x="1650" y="2377"/>
              <a:ext cx="2444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Rectangle 12"/>
            <p:cNvSpPr>
              <a:spLocks noChangeArrowheads="1"/>
            </p:cNvSpPr>
            <p:nvPr/>
          </p:nvSpPr>
          <p:spPr bwMode="auto">
            <a:xfrm>
              <a:off x="2756" y="2843"/>
              <a:ext cx="244" cy="580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Rectangle 28"/>
            <p:cNvSpPr>
              <a:spLocks noChangeArrowheads="1"/>
            </p:cNvSpPr>
            <p:nvPr/>
          </p:nvSpPr>
          <p:spPr bwMode="auto">
            <a:xfrm>
              <a:off x="2846" y="2377"/>
              <a:ext cx="64" cy="457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50000">
                  <a:srgbClr val="FF9933"/>
                </a:gs>
                <a:gs pos="100000">
                  <a:srgbClr val="764718"/>
                </a:gs>
              </a:gsLst>
              <a:lin ang="0" scaled="1"/>
            </a:gradFill>
            <a:ln w="9525" algn="ctr">
              <a:solidFill>
                <a:srgbClr val="99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Line 29"/>
            <p:cNvSpPr>
              <a:spLocks noChangeShapeType="1"/>
            </p:cNvSpPr>
            <p:nvPr/>
          </p:nvSpPr>
          <p:spPr bwMode="auto">
            <a:xfrm>
              <a:off x="2848" y="2849"/>
              <a:ext cx="0" cy="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30"/>
            <p:cNvSpPr>
              <a:spLocks noChangeShapeType="1"/>
            </p:cNvSpPr>
            <p:nvPr/>
          </p:nvSpPr>
          <p:spPr bwMode="auto">
            <a:xfrm>
              <a:off x="2910" y="2849"/>
              <a:ext cx="0" cy="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1"/>
            <p:cNvSpPr>
              <a:spLocks noChangeShapeType="1"/>
            </p:cNvSpPr>
            <p:nvPr/>
          </p:nvSpPr>
          <p:spPr bwMode="auto">
            <a:xfrm>
              <a:off x="2659" y="2482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32"/>
            <p:cNvSpPr>
              <a:spLocks noChangeShapeType="1"/>
            </p:cNvSpPr>
            <p:nvPr/>
          </p:nvSpPr>
          <p:spPr bwMode="auto">
            <a:xfrm flipH="1">
              <a:off x="2915" y="248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Line 35"/>
            <p:cNvSpPr>
              <a:spLocks noChangeShapeType="1"/>
            </p:cNvSpPr>
            <p:nvPr/>
          </p:nvSpPr>
          <p:spPr bwMode="auto">
            <a:xfrm flipH="1" flipV="1">
              <a:off x="2880" y="2050"/>
              <a:ext cx="0" cy="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9" name="Object 36"/>
            <p:cNvGraphicFramePr>
              <a:graphicFrameLocks noChangeAspect="1"/>
            </p:cNvGraphicFramePr>
            <p:nvPr/>
          </p:nvGraphicFramePr>
          <p:xfrm>
            <a:off x="2341" y="2421"/>
            <a:ext cx="202" cy="177"/>
          </p:xfrm>
          <a:graphic>
            <a:graphicData uri="http://schemas.openxmlformats.org/presentationml/2006/ole">
              <p:oleObj spid="_x0000_s1029" name="Equation" r:id="rId6" imgW="203040" imgH="177480" progId="Equation.DSMT4">
                <p:embed/>
              </p:oleObj>
            </a:graphicData>
          </a:graphic>
        </p:graphicFrame>
        <p:sp>
          <p:nvSpPr>
            <p:cNvPr id="1052" name="Line 38"/>
            <p:cNvSpPr>
              <a:spLocks noChangeShapeType="1"/>
            </p:cNvSpPr>
            <p:nvPr/>
          </p:nvSpPr>
          <p:spPr bwMode="auto">
            <a:xfrm>
              <a:off x="4225" y="2836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0" name="Object 39"/>
            <p:cNvGraphicFramePr>
              <a:graphicFrameLocks noChangeAspect="1"/>
            </p:cNvGraphicFramePr>
            <p:nvPr/>
          </p:nvGraphicFramePr>
          <p:xfrm>
            <a:off x="4461" y="2767"/>
            <a:ext cx="135" cy="148"/>
          </p:xfrm>
          <a:graphic>
            <a:graphicData uri="http://schemas.openxmlformats.org/presentationml/2006/ole">
              <p:oleObj spid="_x0000_s1030" name="Equation" r:id="rId7" imgW="126720" imgH="139680" progId="Equation.DSMT4">
                <p:embed/>
              </p:oleObj>
            </a:graphicData>
          </a:graphic>
        </p:graphicFrame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82750" y="154004"/>
            <a:ext cx="5908675" cy="54925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</a:t>
            </a:r>
          </a:p>
        </p:txBody>
      </p:sp>
      <p:sp>
        <p:nvSpPr>
          <p:cNvPr id="2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5" name="Object 32"/>
          <p:cNvGraphicFramePr>
            <a:graphicFrameLocks noChangeAspect="1"/>
          </p:cNvGraphicFramePr>
          <p:nvPr/>
        </p:nvGraphicFramePr>
        <p:xfrm>
          <a:off x="2166938" y="1274763"/>
          <a:ext cx="895350" cy="781050"/>
        </p:xfrm>
        <a:graphic>
          <a:graphicData uri="http://schemas.openxmlformats.org/presentationml/2006/ole">
            <p:oleObj spid="_x0000_s2055" name="Equation" r:id="rId3" imgW="444307" imgH="393529" progId="Equation.3">
              <p:embed/>
            </p:oleObj>
          </a:graphicData>
        </a:graphic>
      </p:graphicFrame>
      <p:sp>
        <p:nvSpPr>
          <p:cNvPr id="2073" name="Rectangle 33"/>
          <p:cNvSpPr>
            <a:spLocks noChangeArrowheads="1"/>
          </p:cNvSpPr>
          <p:nvPr/>
        </p:nvSpPr>
        <p:spPr bwMode="auto">
          <a:xfrm>
            <a:off x="517525" y="1516063"/>
            <a:ext cx="1409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Assume that</a:t>
            </a:r>
          </a:p>
        </p:txBody>
      </p:sp>
      <p:sp>
        <p:nvSpPr>
          <p:cNvPr id="2074" name="Text Box 34"/>
          <p:cNvSpPr txBox="1">
            <a:spLocks noChangeArrowheads="1"/>
          </p:cNvSpPr>
          <p:nvPr/>
        </p:nvSpPr>
        <p:spPr bwMode="auto">
          <a:xfrm>
            <a:off x="3665538" y="1177925"/>
            <a:ext cx="44831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FF"/>
                </a:solidFill>
              </a:rPr>
              <a:t>The probe current is assumed to be uniform in the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>
                <a:solidFill>
                  <a:srgbClr val="0000FF"/>
                </a:solidFill>
              </a:rPr>
              <a:t> direction, and the metal is removed by the equivalence principle. Radiation from the coax “frill” is neglected.</a:t>
            </a:r>
          </a:p>
        </p:txBody>
      </p:sp>
      <p:sp>
        <p:nvSpPr>
          <p:cNvPr id="2075" name="Text Box 35"/>
          <p:cNvSpPr txBox="1">
            <a:spLocks noChangeArrowheads="1"/>
          </p:cNvSpPr>
          <p:nvPr/>
        </p:nvSpPr>
        <p:spPr bwMode="auto">
          <a:xfrm>
            <a:off x="393700" y="5232400"/>
            <a:ext cx="41472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Hollow </a:t>
            </a:r>
            <a:r>
              <a:rPr lang="en-US" dirty="0"/>
              <a:t>tube of uniform surface current </a:t>
            </a:r>
          </a:p>
        </p:txBody>
      </p:sp>
      <p:sp>
        <p:nvSpPr>
          <p:cNvPr id="2076" name="Line 36"/>
          <p:cNvSpPr>
            <a:spLocks noChangeShapeType="1"/>
          </p:cNvSpPr>
          <p:nvPr/>
        </p:nvSpPr>
        <p:spPr bwMode="auto">
          <a:xfrm flipV="1">
            <a:off x="3529013" y="4014788"/>
            <a:ext cx="728662" cy="1042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7" name="Line 40"/>
          <p:cNvSpPr>
            <a:spLocks noChangeShapeType="1"/>
          </p:cNvSpPr>
          <p:nvPr/>
        </p:nvSpPr>
        <p:spPr bwMode="auto">
          <a:xfrm>
            <a:off x="4514850" y="5514975"/>
            <a:ext cx="942975" cy="20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78" name="Group 44"/>
          <p:cNvGrpSpPr>
            <a:grpSpLocks/>
          </p:cNvGrpSpPr>
          <p:nvPr/>
        </p:nvGrpSpPr>
        <p:grpSpPr bwMode="auto">
          <a:xfrm>
            <a:off x="5657850" y="5159375"/>
            <a:ext cx="2170113" cy="1163638"/>
            <a:chOff x="3564" y="3250"/>
            <a:chExt cx="1367" cy="733"/>
          </a:xfrm>
        </p:grpSpPr>
        <p:sp>
          <p:nvSpPr>
            <p:cNvPr id="2079" name="Oval 37"/>
            <p:cNvSpPr>
              <a:spLocks noChangeArrowheads="1"/>
            </p:cNvSpPr>
            <p:nvPr/>
          </p:nvSpPr>
          <p:spPr bwMode="auto">
            <a:xfrm>
              <a:off x="3564" y="3321"/>
              <a:ext cx="513" cy="513"/>
            </a:xfrm>
            <a:prstGeom prst="ellips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" name="Line 38"/>
            <p:cNvSpPr>
              <a:spLocks noChangeShapeType="1"/>
            </p:cNvSpPr>
            <p:nvPr/>
          </p:nvSpPr>
          <p:spPr bwMode="auto">
            <a:xfrm flipV="1">
              <a:off x="3825" y="3411"/>
              <a:ext cx="171" cy="1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6" name="Object 39"/>
            <p:cNvGraphicFramePr>
              <a:graphicFrameLocks noChangeAspect="1"/>
            </p:cNvGraphicFramePr>
            <p:nvPr/>
          </p:nvGraphicFramePr>
          <p:xfrm>
            <a:off x="4089" y="3250"/>
            <a:ext cx="135" cy="148"/>
          </p:xfrm>
          <a:graphic>
            <a:graphicData uri="http://schemas.openxmlformats.org/presentationml/2006/ole">
              <p:oleObj spid="_x0000_s2056" name="Equation" r:id="rId4" imgW="126720" imgH="139680" progId="Equation.DSMT4">
                <p:embed/>
              </p:oleObj>
            </a:graphicData>
          </a:graphic>
        </p:graphicFrame>
        <p:graphicFrame>
          <p:nvGraphicFramePr>
            <p:cNvPr id="2057" name="Object 41"/>
            <p:cNvGraphicFramePr>
              <a:graphicFrameLocks noChangeAspect="1"/>
            </p:cNvGraphicFramePr>
            <p:nvPr/>
          </p:nvGraphicFramePr>
          <p:xfrm>
            <a:off x="4229" y="3566"/>
            <a:ext cx="702" cy="417"/>
          </p:xfrm>
          <a:graphic>
            <a:graphicData uri="http://schemas.openxmlformats.org/presentationml/2006/ole">
              <p:oleObj spid="_x0000_s2057" name="Equation" r:id="rId5" imgW="660240" imgH="393480" progId="Equation.DSMT4">
                <p:embed/>
              </p:oleObj>
            </a:graphicData>
          </a:graphic>
        </p:graphicFrame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2030413" y="2900363"/>
            <a:ext cx="5122862" cy="1412875"/>
            <a:chOff x="2030413" y="2900363"/>
            <a:chExt cx="5122862" cy="1412875"/>
          </a:xfrm>
        </p:grpSpPr>
        <p:graphicFrame>
          <p:nvGraphicFramePr>
            <p:cNvPr id="2050" name="Object 15"/>
            <p:cNvGraphicFramePr>
              <a:graphicFrameLocks noChangeAspect="1"/>
            </p:cNvGraphicFramePr>
            <p:nvPr>
              <p:ph sz="quarter" idx="4294967295"/>
            </p:nvPr>
          </p:nvGraphicFramePr>
          <p:xfrm>
            <a:off x="4556125" y="2900363"/>
            <a:ext cx="214313" cy="214312"/>
          </p:xfrm>
          <a:graphic>
            <a:graphicData uri="http://schemas.openxmlformats.org/presentationml/2006/ole">
              <p:oleObj spid="_x0000_s2050" name="Equation" r:id="rId6" imgW="126720" imgH="126720" progId="Equation.DSMT4">
                <p:embed/>
              </p:oleObj>
            </a:graphicData>
          </a:graphic>
        </p:graphicFrame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2487613" y="4200525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482850" y="3478213"/>
              <a:ext cx="3892550" cy="693737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 rot="-5400000">
              <a:off x="2070894" y="3809206"/>
              <a:ext cx="676275" cy="4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1" name="Object 19"/>
            <p:cNvGraphicFramePr>
              <a:graphicFrameLocks noChangeAspect="1"/>
            </p:cNvGraphicFramePr>
            <p:nvPr/>
          </p:nvGraphicFramePr>
          <p:xfrm>
            <a:off x="2030413" y="3586163"/>
            <a:ext cx="298450" cy="419100"/>
          </p:xfrm>
          <a:graphic>
            <a:graphicData uri="http://schemas.openxmlformats.org/presentationml/2006/ole">
              <p:oleObj spid="_x0000_s2051" name="Equation" r:id="rId7" imgW="126720" imgH="177480" progId="Equation.DSMT4">
                <p:embed/>
              </p:oleObj>
            </a:graphicData>
          </a:graphic>
        </p:graphicFrame>
        <p:graphicFrame>
          <p:nvGraphicFramePr>
            <p:cNvPr id="2052" name="Object 20"/>
            <p:cNvGraphicFramePr>
              <a:graphicFrameLocks noChangeAspect="1"/>
            </p:cNvGraphicFramePr>
            <p:nvPr/>
          </p:nvGraphicFramePr>
          <p:xfrm>
            <a:off x="5214938" y="3560763"/>
            <a:ext cx="747712" cy="465137"/>
          </p:xfrm>
          <a:graphic>
            <a:graphicData uri="http://schemas.openxmlformats.org/presentationml/2006/ole">
              <p:oleObj spid="_x0000_s2052" name="Equation" r:id="rId8" imgW="368280" imgH="228600" progId="Equation.DSMT4">
                <p:embed/>
              </p:oleObj>
            </a:graphicData>
          </a:graphic>
        </p:graphicFrame>
        <p:sp>
          <p:nvSpPr>
            <p:cNvPr id="2067" name="Line 21"/>
            <p:cNvSpPr>
              <a:spLocks noChangeShapeType="1"/>
            </p:cNvSpPr>
            <p:nvPr/>
          </p:nvSpPr>
          <p:spPr bwMode="auto">
            <a:xfrm>
              <a:off x="2476500" y="3459163"/>
              <a:ext cx="3879850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Rectangle 23"/>
            <p:cNvSpPr>
              <a:spLocks noChangeArrowheads="1"/>
            </p:cNvSpPr>
            <p:nvPr/>
          </p:nvSpPr>
          <p:spPr bwMode="auto">
            <a:xfrm>
              <a:off x="4375150" y="3474720"/>
              <a:ext cx="90972" cy="687705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Line 26"/>
            <p:cNvSpPr>
              <a:spLocks noChangeShapeType="1"/>
            </p:cNvSpPr>
            <p:nvPr/>
          </p:nvSpPr>
          <p:spPr bwMode="auto">
            <a:xfrm>
              <a:off x="4066413" y="3625850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27"/>
            <p:cNvSpPr>
              <a:spLocks noChangeShapeType="1"/>
            </p:cNvSpPr>
            <p:nvPr/>
          </p:nvSpPr>
          <p:spPr bwMode="auto">
            <a:xfrm flipH="1">
              <a:off x="4472813" y="3627438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28"/>
            <p:cNvSpPr>
              <a:spLocks noChangeShapeType="1"/>
            </p:cNvSpPr>
            <p:nvPr/>
          </p:nvSpPr>
          <p:spPr bwMode="auto">
            <a:xfrm flipH="1" flipV="1">
              <a:off x="4429125" y="2940050"/>
              <a:ext cx="0" cy="33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3" name="Object 29"/>
            <p:cNvGraphicFramePr>
              <a:graphicFrameLocks noChangeAspect="1"/>
            </p:cNvGraphicFramePr>
            <p:nvPr>
              <p:ph sz="quarter" idx="4294967295"/>
            </p:nvPr>
          </p:nvGraphicFramePr>
          <p:xfrm>
            <a:off x="3573463" y="3529013"/>
            <a:ext cx="320675" cy="280987"/>
          </p:xfrm>
          <a:graphic>
            <a:graphicData uri="http://schemas.openxmlformats.org/presentationml/2006/ole">
              <p:oleObj spid="_x0000_s2053" name="Equation" r:id="rId9" imgW="203040" imgH="177480" progId="Equation.DSMT4">
                <p:embed/>
              </p:oleObj>
            </a:graphicData>
          </a:graphic>
        </p:graphicFrame>
        <p:sp>
          <p:nvSpPr>
            <p:cNvPr id="2072" name="Line 30"/>
            <p:cNvSpPr>
              <a:spLocks noChangeShapeType="1"/>
            </p:cNvSpPr>
            <p:nvPr/>
          </p:nvSpPr>
          <p:spPr bwMode="auto">
            <a:xfrm>
              <a:off x="6564313" y="4187825"/>
              <a:ext cx="2873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4" name="Object 31"/>
            <p:cNvGraphicFramePr>
              <a:graphicFrameLocks noChangeAspect="1"/>
            </p:cNvGraphicFramePr>
            <p:nvPr/>
          </p:nvGraphicFramePr>
          <p:xfrm>
            <a:off x="6938963" y="4078288"/>
            <a:ext cx="214312" cy="234950"/>
          </p:xfrm>
          <a:graphic>
            <a:graphicData uri="http://schemas.openxmlformats.org/presentationml/2006/ole">
              <p:oleObj spid="_x0000_s2054" name="Equation" r:id="rId10" imgW="126720" imgH="139680" progId="Equation.DSMT4">
                <p:embed/>
              </p:oleObj>
            </a:graphicData>
          </a:graphic>
        </p:graphicFrame>
        <p:graphicFrame>
          <p:nvGraphicFramePr>
            <p:cNvPr id="2058" name="Object 20"/>
            <p:cNvGraphicFramePr>
              <a:graphicFrameLocks noChangeAspect="1"/>
            </p:cNvGraphicFramePr>
            <p:nvPr/>
          </p:nvGraphicFramePr>
          <p:xfrm>
            <a:off x="4590536" y="3811979"/>
            <a:ext cx="202965" cy="265608"/>
          </p:xfrm>
          <a:graphic>
            <a:graphicData uri="http://schemas.openxmlformats.org/presentationml/2006/ole">
              <p:oleObj spid="_x0000_s2058" name="Equation" r:id="rId11" imgW="126720" imgH="164880" progId="Equation.DSMT4">
                <p:embed/>
              </p:oleObj>
            </a:graphicData>
          </a:graphic>
        </p:graphicFrame>
        <p:cxnSp>
          <p:nvCxnSpPr>
            <p:cNvPr id="36" name="Straight Arrow Connector 35"/>
            <p:cNvCxnSpPr/>
            <p:nvPr/>
          </p:nvCxnSpPr>
          <p:spPr>
            <a:xfrm flipV="1">
              <a:off x="4548249" y="3764478"/>
              <a:ext cx="0" cy="32063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graphicFrame>
        <p:nvGraphicFramePr>
          <p:cNvPr id="3074" name="Object 5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6207125" y="1038225"/>
          <a:ext cx="922338" cy="846138"/>
        </p:xfrm>
        <a:graphic>
          <a:graphicData uri="http://schemas.openxmlformats.org/presentationml/2006/ole">
            <p:oleObj spid="_x0000_s3074" name="Equation" r:id="rId3" imgW="457200" imgH="419040" progId="Equation.DSMT4">
              <p:embed/>
            </p:oleObj>
          </a:graphicData>
        </a:graphic>
      </p:graphicFrame>
      <p:graphicFrame>
        <p:nvGraphicFramePr>
          <p:cNvPr id="3075" name="Object 3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803525" y="1138238"/>
          <a:ext cx="1790700" cy="568325"/>
        </p:xfrm>
        <a:graphic>
          <a:graphicData uri="http://schemas.openxmlformats.org/presentationml/2006/ole">
            <p:oleObj spid="_x0000_s3075" name="Equation" r:id="rId4" imgW="799920" imgH="253800" progId="Equation.DSMT4">
              <p:embed/>
            </p:oleObj>
          </a:graphicData>
        </a:graphic>
      </p:graphicFrame>
      <p:graphicFrame>
        <p:nvGraphicFramePr>
          <p:cNvPr id="3076" name="Object 5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058812" y="2310381"/>
          <a:ext cx="2727325" cy="657225"/>
        </p:xfrm>
        <a:graphic>
          <a:graphicData uri="http://schemas.openxmlformats.org/presentationml/2006/ole">
            <p:oleObj spid="_x0000_s3076" name="Equation" r:id="rId5" imgW="1054080" imgH="253800" progId="Equation.DSMT4">
              <p:embed/>
            </p:oleObj>
          </a:graphicData>
        </a:graphic>
      </p:graphicFrame>
      <p:sp>
        <p:nvSpPr>
          <p:cNvPr id="308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7" name="Rectangle 18"/>
          <p:cNvSpPr>
            <a:spLocks noChangeArrowheads="1"/>
          </p:cNvSpPr>
          <p:nvPr/>
        </p:nvSpPr>
        <p:spPr bwMode="auto">
          <a:xfrm>
            <a:off x="1654488" y="1251283"/>
            <a:ext cx="9732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Assume</a:t>
            </a:r>
          </a:p>
        </p:txBody>
      </p:sp>
      <p:graphicFrame>
        <p:nvGraphicFramePr>
          <p:cNvPr id="3077" name="Object 6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846263" y="3821113"/>
          <a:ext cx="5257800" cy="1162050"/>
        </p:xfrm>
        <a:graphic>
          <a:graphicData uri="http://schemas.openxmlformats.org/presentationml/2006/ole">
            <p:oleObj spid="_x0000_s3077" name="Equation" r:id="rId6" imgW="2298600" imgH="507960" progId="Equation.DSMT4">
              <p:embed/>
            </p:oleObj>
          </a:graphicData>
        </a:graphic>
      </p:graphicFrame>
      <p:sp>
        <p:nvSpPr>
          <p:cNvPr id="3088" name="Rectangle 65"/>
          <p:cNvSpPr>
            <a:spLocks noChangeArrowheads="1"/>
          </p:cNvSpPr>
          <p:nvPr/>
        </p:nvSpPr>
        <p:spPr bwMode="auto">
          <a:xfrm>
            <a:off x="5111750" y="1273175"/>
            <a:ext cx="593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since</a:t>
            </a:r>
          </a:p>
        </p:txBody>
      </p:sp>
      <p:graphicFrame>
        <p:nvGraphicFramePr>
          <p:cNvPr id="3078" name="Object 66"/>
          <p:cNvGraphicFramePr>
            <a:graphicFrameLocks noChangeAspect="1"/>
          </p:cNvGraphicFramePr>
          <p:nvPr/>
        </p:nvGraphicFramePr>
        <p:xfrm>
          <a:off x="3246438" y="5214938"/>
          <a:ext cx="1933575" cy="1397000"/>
        </p:xfrm>
        <a:graphic>
          <a:graphicData uri="http://schemas.openxmlformats.org/presentationml/2006/ole">
            <p:oleObj spid="_x0000_s3078" name="Equation" r:id="rId7" imgW="1054080" imgH="761760" progId="Equation.DSMT4">
              <p:embed/>
            </p:oleObj>
          </a:graphicData>
        </a:graphic>
      </p:graphicFrame>
      <p:graphicFrame>
        <p:nvGraphicFramePr>
          <p:cNvPr id="3079" name="Object 67"/>
          <p:cNvGraphicFramePr>
            <a:graphicFrameLocks noChangeAspect="1"/>
          </p:cNvGraphicFramePr>
          <p:nvPr/>
        </p:nvGraphicFramePr>
        <p:xfrm>
          <a:off x="7514650" y="1043875"/>
          <a:ext cx="871538" cy="793750"/>
        </p:xfrm>
        <a:graphic>
          <a:graphicData uri="http://schemas.openxmlformats.org/presentationml/2006/ole">
            <p:oleObj spid="_x0000_s3079" name="Equation" r:id="rId8" imgW="431640" imgH="393480" progId="Equation.DSMT4">
              <p:embed/>
            </p:oleObj>
          </a:graphicData>
        </a:graphic>
      </p:graphicFrame>
      <p:sp>
        <p:nvSpPr>
          <p:cNvPr id="3089" name="Rectangle 68"/>
          <p:cNvSpPr>
            <a:spLocks noChangeArrowheads="1"/>
          </p:cNvSpPr>
          <p:nvPr/>
        </p:nvSpPr>
        <p:spPr bwMode="auto">
          <a:xfrm>
            <a:off x="536575" y="3330575"/>
            <a:ext cx="1919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General solution:</a:t>
            </a:r>
          </a:p>
        </p:txBody>
      </p:sp>
      <p:sp>
        <p:nvSpPr>
          <p:cNvPr id="3090" name="Text Box 69"/>
          <p:cNvSpPr txBox="1">
            <a:spLocks noChangeArrowheads="1"/>
          </p:cNvSpPr>
          <p:nvPr/>
        </p:nvSpPr>
        <p:spPr bwMode="auto">
          <a:xfrm>
            <a:off x="6159500" y="5753100"/>
            <a:ext cx="1416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= 0, </a:t>
            </a: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n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= 0</a:t>
            </a:r>
          </a:p>
        </p:txBody>
      </p:sp>
      <p:sp>
        <p:nvSpPr>
          <p:cNvPr id="3091" name="Rectangle 70"/>
          <p:cNvSpPr>
            <a:spLocks noChangeArrowheads="1"/>
          </p:cNvSpPr>
          <p:nvPr/>
        </p:nvSpPr>
        <p:spPr bwMode="auto">
          <a:xfrm>
            <a:off x="6421438" y="5340350"/>
            <a:ext cx="87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Choose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2351418" y="1337809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4098" name="Object 14"/>
          <p:cNvGraphicFramePr>
            <a:graphicFrameLocks noChangeAspect="1"/>
          </p:cNvGraphicFramePr>
          <p:nvPr/>
        </p:nvGraphicFramePr>
        <p:xfrm>
          <a:off x="3368675" y="1660525"/>
          <a:ext cx="1831975" cy="922338"/>
        </p:xfrm>
        <a:graphic>
          <a:graphicData uri="http://schemas.openxmlformats.org/presentationml/2006/ole">
            <p:oleObj spid="_x0000_s4098" name="Equation" r:id="rId3" imgW="952200" imgH="482400" progId="Equation.DSMT4">
              <p:embed/>
            </p:oleObj>
          </a:graphicData>
        </a:graphic>
      </p:graphicFrame>
      <p:graphicFrame>
        <p:nvGraphicFramePr>
          <p:cNvPr id="4099" name="Object 15"/>
          <p:cNvGraphicFramePr>
            <a:graphicFrameLocks noChangeAspect="1"/>
          </p:cNvGraphicFramePr>
          <p:nvPr/>
        </p:nvGraphicFramePr>
        <p:xfrm>
          <a:off x="3221038" y="3276600"/>
          <a:ext cx="2100262" cy="1165225"/>
        </p:xfrm>
        <a:graphic>
          <a:graphicData uri="http://schemas.openxmlformats.org/presentationml/2006/ole">
            <p:oleObj spid="_x0000_s4099" name="Equation" r:id="rId4" imgW="1091880" imgH="609480" progId="Equation.DSMT4">
              <p:embed/>
            </p:oleObj>
          </a:graphicData>
        </a:graphic>
      </p:graphicFrame>
      <p:sp>
        <p:nvSpPr>
          <p:cNvPr id="4108" name="Rectangle 16"/>
          <p:cNvSpPr>
            <a:spLocks noChangeArrowheads="1"/>
          </p:cNvSpPr>
          <p:nvPr/>
        </p:nvSpPr>
        <p:spPr bwMode="auto">
          <a:xfrm>
            <a:off x="2803525" y="3071813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4100" name="Object 17"/>
          <p:cNvGraphicFramePr>
            <a:graphicFrameLocks noChangeAspect="1"/>
          </p:cNvGraphicFramePr>
          <p:nvPr/>
        </p:nvGraphicFramePr>
        <p:xfrm>
          <a:off x="3054350" y="5014913"/>
          <a:ext cx="3003550" cy="1019175"/>
        </p:xfrm>
        <a:graphic>
          <a:graphicData uri="http://schemas.openxmlformats.org/presentationml/2006/ole">
            <p:oleObj spid="_x0000_s4100" name="Equation" r:id="rId5" imgW="1562040" imgH="533160" progId="Equation.DSMT4">
              <p:embed/>
            </p:oleObj>
          </a:graphicData>
        </a:graphic>
      </p:graphicFrame>
      <p:sp>
        <p:nvSpPr>
          <p:cNvPr id="4109" name="Rectangle 18"/>
          <p:cNvSpPr>
            <a:spLocks noChangeArrowheads="1"/>
          </p:cNvSpPr>
          <p:nvPr/>
        </p:nvSpPr>
        <p:spPr bwMode="auto">
          <a:xfrm>
            <a:off x="6138863" y="1747838"/>
            <a:ext cx="1931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finite at the origin</a:t>
            </a:r>
          </a:p>
        </p:txBody>
      </p:sp>
      <p:sp>
        <p:nvSpPr>
          <p:cNvPr id="4110" name="Line 19"/>
          <p:cNvSpPr>
            <a:spLocks noChangeShapeType="1"/>
          </p:cNvSpPr>
          <p:nvPr/>
        </p:nvSpPr>
        <p:spPr bwMode="auto">
          <a:xfrm flipH="1">
            <a:off x="5308600" y="1911350"/>
            <a:ext cx="6286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1" name="Rectangle 24"/>
          <p:cNvSpPr>
            <a:spLocks noChangeArrowheads="1"/>
          </p:cNvSpPr>
          <p:nvPr/>
        </p:nvSpPr>
        <p:spPr bwMode="auto">
          <a:xfrm>
            <a:off x="6280150" y="4027488"/>
            <a:ext cx="1638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outgoing wave</a:t>
            </a:r>
          </a:p>
        </p:txBody>
      </p:sp>
      <p:sp>
        <p:nvSpPr>
          <p:cNvPr id="4112" name="Line 25"/>
          <p:cNvSpPr>
            <a:spLocks noChangeShapeType="1"/>
          </p:cNvSpPr>
          <p:nvPr/>
        </p:nvSpPr>
        <p:spPr bwMode="auto">
          <a:xfrm flipH="1">
            <a:off x="5421313" y="4192588"/>
            <a:ext cx="6286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3" name="Rectangle 26"/>
          <p:cNvSpPr>
            <a:spLocks noChangeArrowheads="1"/>
          </p:cNvSpPr>
          <p:nvPr/>
        </p:nvSpPr>
        <p:spPr bwMode="auto">
          <a:xfrm>
            <a:off x="6148388" y="2171700"/>
            <a:ext cx="2130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infinite at the origin</a:t>
            </a:r>
          </a:p>
        </p:txBody>
      </p:sp>
      <p:sp>
        <p:nvSpPr>
          <p:cNvPr id="4114" name="Line 27"/>
          <p:cNvSpPr>
            <a:spLocks noChangeShapeType="1"/>
          </p:cNvSpPr>
          <p:nvPr/>
        </p:nvSpPr>
        <p:spPr bwMode="auto">
          <a:xfrm flipH="1">
            <a:off x="5332413" y="2349500"/>
            <a:ext cx="6286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15" name="Rectangle 28"/>
          <p:cNvSpPr>
            <a:spLocks noChangeArrowheads="1"/>
          </p:cNvSpPr>
          <p:nvPr/>
        </p:nvSpPr>
        <p:spPr bwMode="auto">
          <a:xfrm>
            <a:off x="6318250" y="3479800"/>
            <a:ext cx="1681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incoming wave</a:t>
            </a:r>
          </a:p>
        </p:txBody>
      </p:sp>
      <p:sp>
        <p:nvSpPr>
          <p:cNvPr id="4116" name="Line 29"/>
          <p:cNvSpPr>
            <a:spLocks noChangeShapeType="1"/>
          </p:cNvSpPr>
          <p:nvPr/>
        </p:nvSpPr>
        <p:spPr bwMode="auto">
          <a:xfrm flipH="1">
            <a:off x="5416550" y="3644900"/>
            <a:ext cx="6286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64"/>
          <p:cNvSpPr>
            <a:spLocks noChangeArrowheads="1"/>
          </p:cNvSpPr>
          <p:nvPr/>
        </p:nvSpPr>
        <p:spPr bwMode="auto">
          <a:xfrm>
            <a:off x="1433513" y="1365250"/>
            <a:ext cx="6986587" cy="368458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sp>
        <p:nvSpPr>
          <p:cNvPr id="51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5" name="Rectangle 8"/>
          <p:cNvSpPr>
            <a:spLocks noChangeArrowheads="1"/>
          </p:cNvSpPr>
          <p:nvPr/>
        </p:nvSpPr>
        <p:spPr bwMode="auto">
          <a:xfrm>
            <a:off x="1924050" y="1604963"/>
            <a:ext cx="9159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Model:</a:t>
            </a:r>
          </a:p>
        </p:txBody>
      </p:sp>
      <p:grpSp>
        <p:nvGrpSpPr>
          <p:cNvPr id="5136" name="Group 65"/>
          <p:cNvGrpSpPr>
            <a:grpSpLocks/>
          </p:cNvGrpSpPr>
          <p:nvPr/>
        </p:nvGrpSpPr>
        <p:grpSpPr bwMode="auto">
          <a:xfrm>
            <a:off x="2543175" y="1538287"/>
            <a:ext cx="3667125" cy="2970211"/>
            <a:chOff x="1602" y="969"/>
            <a:chExt cx="2310" cy="1871"/>
          </a:xfrm>
        </p:grpSpPr>
        <p:sp>
          <p:nvSpPr>
            <p:cNvPr id="5139" name="Line 17"/>
            <p:cNvSpPr>
              <a:spLocks noChangeShapeType="1"/>
            </p:cNvSpPr>
            <p:nvPr/>
          </p:nvSpPr>
          <p:spPr bwMode="auto">
            <a:xfrm flipV="1">
              <a:off x="2634" y="1223"/>
              <a:ext cx="1" cy="1617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Line 18"/>
            <p:cNvSpPr>
              <a:spLocks noChangeShapeType="1"/>
            </p:cNvSpPr>
            <p:nvPr/>
          </p:nvSpPr>
          <p:spPr bwMode="auto">
            <a:xfrm>
              <a:off x="1602" y="2044"/>
              <a:ext cx="2072" cy="1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Oval 33"/>
            <p:cNvSpPr>
              <a:spLocks noChangeArrowheads="1"/>
            </p:cNvSpPr>
            <p:nvPr/>
          </p:nvSpPr>
          <p:spPr bwMode="auto">
            <a:xfrm>
              <a:off x="2165" y="1552"/>
              <a:ext cx="954" cy="100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124" name="Object 34"/>
            <p:cNvGraphicFramePr>
              <a:graphicFrameLocks noChangeAspect="1"/>
            </p:cNvGraphicFramePr>
            <p:nvPr/>
          </p:nvGraphicFramePr>
          <p:xfrm>
            <a:off x="3747" y="1958"/>
            <a:ext cx="165" cy="179"/>
          </p:xfrm>
          <a:graphic>
            <a:graphicData uri="http://schemas.openxmlformats.org/presentationml/2006/ole">
              <p:oleObj spid="_x0000_s5124" name="Equation" r:id="rId3" imgW="126720" imgH="139680" progId="Equation.DSMT4">
                <p:embed/>
              </p:oleObj>
            </a:graphicData>
          </a:graphic>
        </p:graphicFrame>
        <p:graphicFrame>
          <p:nvGraphicFramePr>
            <p:cNvPr id="5125" name="Object 35"/>
            <p:cNvGraphicFramePr>
              <a:graphicFrameLocks noChangeAspect="1"/>
            </p:cNvGraphicFramePr>
            <p:nvPr/>
          </p:nvGraphicFramePr>
          <p:xfrm>
            <a:off x="2564" y="969"/>
            <a:ext cx="181" cy="212"/>
          </p:xfrm>
          <a:graphic>
            <a:graphicData uri="http://schemas.openxmlformats.org/presentationml/2006/ole">
              <p:oleObj spid="_x0000_s5125" name="Equation" r:id="rId4" imgW="139680" imgH="164880" progId="Equation.DSMT4">
                <p:embed/>
              </p:oleObj>
            </a:graphicData>
          </a:graphic>
        </p:graphicFrame>
        <p:sp>
          <p:nvSpPr>
            <p:cNvPr id="5142" name="Line 36"/>
            <p:cNvSpPr>
              <a:spLocks noChangeShapeType="1"/>
            </p:cNvSpPr>
            <p:nvPr/>
          </p:nvSpPr>
          <p:spPr bwMode="auto">
            <a:xfrm flipV="1">
              <a:off x="2639" y="1695"/>
              <a:ext cx="324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6" name="Object 37"/>
            <p:cNvGraphicFramePr>
              <a:graphicFrameLocks noChangeAspect="1"/>
            </p:cNvGraphicFramePr>
            <p:nvPr/>
          </p:nvGraphicFramePr>
          <p:xfrm>
            <a:off x="2684" y="1682"/>
            <a:ext cx="165" cy="179"/>
          </p:xfrm>
          <a:graphic>
            <a:graphicData uri="http://schemas.openxmlformats.org/presentationml/2006/ole">
              <p:oleObj spid="_x0000_s5126" name="Equation" r:id="rId5" imgW="126720" imgH="139680" progId="Equation.DSMT4">
                <p:embed/>
              </p:oleObj>
            </a:graphicData>
          </a:graphic>
        </p:graphicFrame>
        <p:graphicFrame>
          <p:nvGraphicFramePr>
            <p:cNvPr id="5127" name="Object 58"/>
            <p:cNvGraphicFramePr>
              <a:graphicFrameLocks noChangeAspect="1"/>
            </p:cNvGraphicFramePr>
            <p:nvPr/>
          </p:nvGraphicFramePr>
          <p:xfrm>
            <a:off x="1860" y="1492"/>
            <a:ext cx="297" cy="293"/>
          </p:xfrm>
          <a:graphic>
            <a:graphicData uri="http://schemas.openxmlformats.org/presentationml/2006/ole">
              <p:oleObj spid="_x0000_s5127" name="Equation" r:id="rId6" imgW="228600" imgH="228600" progId="Equation.DSMT4">
                <p:embed/>
              </p:oleObj>
            </a:graphicData>
          </a:graphic>
        </p:graphicFrame>
      </p:grpSp>
      <p:graphicFrame>
        <p:nvGraphicFramePr>
          <p:cNvPr id="5122" name="Object 59"/>
          <p:cNvGraphicFramePr>
            <a:graphicFrameLocks noChangeAspect="1"/>
          </p:cNvGraphicFramePr>
          <p:nvPr/>
        </p:nvGraphicFramePr>
        <p:xfrm>
          <a:off x="5222875" y="1927225"/>
          <a:ext cx="2643188" cy="879475"/>
        </p:xfrm>
        <a:graphic>
          <a:graphicData uri="http://schemas.openxmlformats.org/presentationml/2006/ole">
            <p:oleObj spid="_x0000_s5122" name="Equation" r:id="rId7" imgW="1168200" imgH="393480" progId="Equation.DSMT4">
              <p:embed/>
            </p:oleObj>
          </a:graphicData>
        </a:graphic>
      </p:graphicFrame>
      <p:sp>
        <p:nvSpPr>
          <p:cNvPr id="5137" name="Rectangle 61"/>
          <p:cNvSpPr>
            <a:spLocks noChangeArrowheads="1"/>
          </p:cNvSpPr>
          <p:nvPr/>
        </p:nvSpPr>
        <p:spPr bwMode="auto">
          <a:xfrm>
            <a:off x="2974975" y="5236143"/>
            <a:ext cx="31851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Hollow </a:t>
            </a:r>
            <a:r>
              <a:rPr lang="en-US" sz="2400" dirty="0">
                <a:solidFill>
                  <a:srgbClr val="0000FF"/>
                </a:solidFill>
              </a:rPr>
              <a:t>tube of current</a:t>
            </a:r>
          </a:p>
        </p:txBody>
      </p:sp>
      <p:sp>
        <p:nvSpPr>
          <p:cNvPr id="5138" name="Text Box 62"/>
          <p:cNvSpPr txBox="1">
            <a:spLocks noChangeArrowheads="1"/>
          </p:cNvSpPr>
          <p:nvPr/>
        </p:nvSpPr>
        <p:spPr bwMode="auto">
          <a:xfrm>
            <a:off x="1176338" y="5876925"/>
            <a:ext cx="70124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Note: The tube may be thought of as </a:t>
            </a:r>
            <a:r>
              <a:rPr lang="en-US" dirty="0" smtClean="0"/>
              <a:t>being infinite </a:t>
            </a:r>
            <a:r>
              <a:rPr lang="en-US" dirty="0"/>
              <a:t>in the </a:t>
            </a:r>
            <a:r>
              <a:rPr lang="en-US" sz="2000" i="1" dirty="0">
                <a:latin typeface="Times New Roman" pitchFamily="18" charset="0"/>
              </a:rPr>
              <a:t>z</a:t>
            </a:r>
            <a:r>
              <a:rPr lang="en-US" dirty="0"/>
              <a:t> direction.</a:t>
            </a:r>
          </a:p>
        </p:txBody>
      </p:sp>
      <p:graphicFrame>
        <p:nvGraphicFramePr>
          <p:cNvPr id="5123" name="Object 63"/>
          <p:cNvGraphicFramePr>
            <a:graphicFrameLocks noChangeAspect="1"/>
          </p:cNvGraphicFramePr>
          <p:nvPr/>
        </p:nvGraphicFramePr>
        <p:xfrm>
          <a:off x="1892300" y="4113213"/>
          <a:ext cx="833438" cy="511175"/>
        </p:xfrm>
        <a:graphic>
          <a:graphicData uri="http://schemas.openxmlformats.org/presentationml/2006/ole">
            <p:oleObj spid="_x0000_s5123" name="Equation" r:id="rId8" imgW="368280" imgH="228600" progId="Equation.DSMT4">
              <p:embed/>
            </p:oleObj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46"/>
          <p:cNvSpPr>
            <a:spLocks noChangeArrowheads="1"/>
          </p:cNvSpPr>
          <p:nvPr/>
        </p:nvSpPr>
        <p:spPr bwMode="auto">
          <a:xfrm>
            <a:off x="2187575" y="1235075"/>
            <a:ext cx="947738" cy="5286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45"/>
          <p:cNvSpPr>
            <a:spLocks noChangeArrowheads="1"/>
          </p:cNvSpPr>
          <p:nvPr/>
        </p:nvSpPr>
        <p:spPr bwMode="auto">
          <a:xfrm>
            <a:off x="2168525" y="3001963"/>
            <a:ext cx="947738" cy="5286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44"/>
          <p:cNvSpPr>
            <a:spLocks noChangeArrowheads="1"/>
          </p:cNvSpPr>
          <p:nvPr/>
        </p:nvSpPr>
        <p:spPr bwMode="auto">
          <a:xfrm>
            <a:off x="2222500" y="4786313"/>
            <a:ext cx="947738" cy="52863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1371600" y="167773"/>
            <a:ext cx="6278563" cy="55403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sp>
        <p:nvSpPr>
          <p:cNvPr id="615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1" name="Rectangle 11"/>
          <p:cNvSpPr>
            <a:spLocks noChangeArrowheads="1"/>
          </p:cNvSpPr>
          <p:nvPr/>
        </p:nvSpPr>
        <p:spPr bwMode="auto">
          <a:xfrm>
            <a:off x="5954713" y="4892675"/>
            <a:ext cx="7969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(BC1)</a:t>
            </a:r>
          </a:p>
        </p:txBody>
      </p:sp>
      <p:graphicFrame>
        <p:nvGraphicFramePr>
          <p:cNvPr id="6146" name="Object 37"/>
          <p:cNvGraphicFramePr>
            <a:graphicFrameLocks noChangeAspect="1"/>
          </p:cNvGraphicFramePr>
          <p:nvPr/>
        </p:nvGraphicFramePr>
        <p:xfrm>
          <a:off x="2271713" y="1370013"/>
          <a:ext cx="785812" cy="334962"/>
        </p:xfrm>
        <a:graphic>
          <a:graphicData uri="http://schemas.openxmlformats.org/presentationml/2006/ole">
            <p:oleObj spid="_x0000_s6146" name="Equation" r:id="rId3" imgW="380880" imgH="164880" progId="Equation.DSMT4">
              <p:embed/>
            </p:oleObj>
          </a:graphicData>
        </a:graphic>
      </p:graphicFrame>
      <p:graphicFrame>
        <p:nvGraphicFramePr>
          <p:cNvPr id="6147" name="Object 38"/>
          <p:cNvGraphicFramePr>
            <a:graphicFrameLocks noChangeAspect="1"/>
          </p:cNvGraphicFramePr>
          <p:nvPr/>
        </p:nvGraphicFramePr>
        <p:xfrm>
          <a:off x="3781425" y="1235075"/>
          <a:ext cx="2203450" cy="568325"/>
        </p:xfrm>
        <a:graphic>
          <a:graphicData uri="http://schemas.openxmlformats.org/presentationml/2006/ole">
            <p:oleObj spid="_x0000_s6147" name="Equation" r:id="rId4" imgW="1002960" imgH="253800" progId="Equation.DSMT4">
              <p:embed/>
            </p:oleObj>
          </a:graphicData>
        </a:graphic>
      </p:graphicFrame>
      <p:graphicFrame>
        <p:nvGraphicFramePr>
          <p:cNvPr id="6148" name="Object 39"/>
          <p:cNvGraphicFramePr>
            <a:graphicFrameLocks noChangeAspect="1"/>
          </p:cNvGraphicFramePr>
          <p:nvPr/>
        </p:nvGraphicFramePr>
        <p:xfrm>
          <a:off x="2274888" y="3148013"/>
          <a:ext cx="785812" cy="334962"/>
        </p:xfrm>
        <a:graphic>
          <a:graphicData uri="http://schemas.openxmlformats.org/presentationml/2006/ole">
            <p:oleObj spid="_x0000_s6148" name="Equation" r:id="rId5" imgW="380880" imgH="164880" progId="Equation.DSMT4">
              <p:embed/>
            </p:oleObj>
          </a:graphicData>
        </a:graphic>
      </p:graphicFrame>
      <p:graphicFrame>
        <p:nvGraphicFramePr>
          <p:cNvPr id="6149" name="Object 40"/>
          <p:cNvGraphicFramePr>
            <a:graphicFrameLocks noChangeAspect="1"/>
          </p:cNvGraphicFramePr>
          <p:nvPr/>
        </p:nvGraphicFramePr>
        <p:xfrm>
          <a:off x="3554413" y="3000375"/>
          <a:ext cx="2493962" cy="560388"/>
        </p:xfrm>
        <a:graphic>
          <a:graphicData uri="http://schemas.openxmlformats.org/presentationml/2006/ole">
            <p:oleObj spid="_x0000_s6149" name="Equation" r:id="rId6" imgW="1143000" imgH="253800" progId="Equation.DSMT4">
              <p:embed/>
            </p:oleObj>
          </a:graphicData>
        </a:graphic>
      </p:graphicFrame>
      <p:graphicFrame>
        <p:nvGraphicFramePr>
          <p:cNvPr id="6150" name="Object 41"/>
          <p:cNvGraphicFramePr>
            <a:graphicFrameLocks noChangeAspect="1"/>
          </p:cNvGraphicFramePr>
          <p:nvPr/>
        </p:nvGraphicFramePr>
        <p:xfrm>
          <a:off x="2301875" y="4933950"/>
          <a:ext cx="785813" cy="334963"/>
        </p:xfrm>
        <a:graphic>
          <a:graphicData uri="http://schemas.openxmlformats.org/presentationml/2006/ole">
            <p:oleObj spid="_x0000_s6150" name="Equation" r:id="rId7" imgW="380880" imgH="164880" progId="Equation.DSMT4">
              <p:embed/>
            </p:oleObj>
          </a:graphicData>
        </a:graphic>
      </p:graphicFrame>
      <p:graphicFrame>
        <p:nvGraphicFramePr>
          <p:cNvPr id="6151" name="Object 42"/>
          <p:cNvGraphicFramePr>
            <a:graphicFrameLocks noChangeAspect="1"/>
          </p:cNvGraphicFramePr>
          <p:nvPr/>
        </p:nvGraphicFramePr>
        <p:xfrm>
          <a:off x="3579813" y="4740275"/>
          <a:ext cx="2089150" cy="1182688"/>
        </p:xfrm>
        <a:graphic>
          <a:graphicData uri="http://schemas.openxmlformats.org/presentationml/2006/ole">
            <p:oleObj spid="_x0000_s6151" name="Equation" r:id="rId8" imgW="939600" imgH="533160" progId="Equation.DSMT4">
              <p:embed/>
            </p:oleObj>
          </a:graphicData>
        </a:graphic>
      </p:graphicFrame>
      <p:sp>
        <p:nvSpPr>
          <p:cNvPr id="6162" name="Rectangle 43"/>
          <p:cNvSpPr>
            <a:spLocks noChangeArrowheads="1"/>
          </p:cNvSpPr>
          <p:nvPr/>
        </p:nvSpPr>
        <p:spPr bwMode="auto">
          <a:xfrm>
            <a:off x="5916613" y="5462588"/>
            <a:ext cx="7969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(BC2)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57200" y="147638"/>
            <a:ext cx="8229600" cy="554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Probe Inductance (cont.)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832800" y="1500188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BC 1:</a:t>
            </a:r>
          </a:p>
        </p:txBody>
      </p:sp>
      <p:graphicFrame>
        <p:nvGraphicFramePr>
          <p:cNvPr id="7170" name="Object 18"/>
          <p:cNvGraphicFramePr>
            <a:graphicFrameLocks noChangeAspect="1"/>
          </p:cNvGraphicFramePr>
          <p:nvPr/>
        </p:nvGraphicFramePr>
        <p:xfrm>
          <a:off x="2770188" y="1419225"/>
          <a:ext cx="3598862" cy="600075"/>
        </p:xfrm>
        <a:graphic>
          <a:graphicData uri="http://schemas.openxmlformats.org/presentationml/2006/ole">
            <p:oleObj spid="_x0000_s7170" name="Equation" r:id="rId3" imgW="1498320" imgH="253800" progId="Equation.DSMT4">
              <p:embed/>
            </p:oleObj>
          </a:graphicData>
        </a:graphic>
      </p:graphicFrame>
      <p:graphicFrame>
        <p:nvGraphicFramePr>
          <p:cNvPr id="7171" name="Object 19"/>
          <p:cNvGraphicFramePr>
            <a:graphicFrameLocks noChangeAspect="1"/>
          </p:cNvGraphicFramePr>
          <p:nvPr/>
        </p:nvGraphicFramePr>
        <p:xfrm>
          <a:off x="3078163" y="3431975"/>
          <a:ext cx="2981325" cy="2689225"/>
        </p:xfrm>
        <a:graphic>
          <a:graphicData uri="http://schemas.openxmlformats.org/presentationml/2006/ole">
            <p:oleObj spid="_x0000_s7171" name="Equation" r:id="rId4" imgW="1523880" imgH="1371600" progId="Equation.DSMT4">
              <p:embed/>
            </p:oleObj>
          </a:graphicData>
        </a:graphic>
      </p:graphicFrame>
      <p:sp>
        <p:nvSpPr>
          <p:cNvPr id="7179" name="Rectangle 20"/>
          <p:cNvSpPr>
            <a:spLocks noChangeArrowheads="1"/>
          </p:cNvSpPr>
          <p:nvPr/>
        </p:nvSpPr>
        <p:spPr bwMode="auto">
          <a:xfrm>
            <a:off x="2055925" y="3639838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BC 2:</a:t>
            </a:r>
          </a:p>
        </p:txBody>
      </p:sp>
      <p:sp>
        <p:nvSpPr>
          <p:cNvPr id="7180" name="Line 21"/>
          <p:cNvSpPr>
            <a:spLocks noChangeShapeType="1"/>
          </p:cNvSpPr>
          <p:nvPr/>
        </p:nvSpPr>
        <p:spPr bwMode="auto">
          <a:xfrm flipV="1">
            <a:off x="4443413" y="4329113"/>
            <a:ext cx="671512" cy="828675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676DAAC-7932-4ECA-8F63-EAAC0CD6038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336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Default Design</vt:lpstr>
      <vt:lpstr>Equation</vt:lpstr>
      <vt:lpstr>MathType 6.0 Equation</vt:lpstr>
      <vt:lpstr>Slide 1</vt:lpstr>
      <vt:lpstr>Overview</vt:lpstr>
      <vt:lpstr>Probe Inductance</vt:lpstr>
      <vt:lpstr>Probe Inductance</vt:lpstr>
      <vt:lpstr>Probe Inductance (cont.)</vt:lpstr>
      <vt:lpstr>Probe Inductance (cont.)</vt:lpstr>
      <vt:lpstr>Probe Inductance (cont.)</vt:lpstr>
      <vt:lpstr>Probe Inductance (cont.)</vt:lpstr>
      <vt:lpstr>Probe Inductance (cont.)</vt:lpstr>
      <vt:lpstr>Probe Inductance (cont.)</vt:lpstr>
      <vt:lpstr>Probe Inductance (cont.)</vt:lpstr>
      <vt:lpstr>Probe Inductance (cont.)</vt:lpstr>
      <vt:lpstr>Probe Inductance (cont.)</vt:lpstr>
      <vt:lpstr>Probe Inductance (cont.)</vt:lpstr>
      <vt:lpstr>Probe Inductance (cont.)</vt:lpstr>
      <vt:lpstr>Probe Inductance (cont.)</vt:lpstr>
      <vt:lpstr>Example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4</dc:title>
  <dc:creator>lgiles</dc:creator>
  <cp:lastModifiedBy>Reviewer</cp:lastModifiedBy>
  <cp:revision>87</cp:revision>
  <dcterms:created xsi:type="dcterms:W3CDTF">2006-06-22T16:23:06Z</dcterms:created>
  <dcterms:modified xsi:type="dcterms:W3CDTF">2015-02-19T19:41:05Z</dcterms:modified>
</cp:coreProperties>
</file>