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73" r:id="rId2"/>
    <p:sldId id="298" r:id="rId3"/>
    <p:sldId id="287" r:id="rId4"/>
    <p:sldId id="274" r:id="rId5"/>
    <p:sldId id="362" r:id="rId6"/>
    <p:sldId id="288" r:id="rId7"/>
    <p:sldId id="363" r:id="rId8"/>
    <p:sldId id="289" r:id="rId9"/>
    <p:sldId id="364" r:id="rId10"/>
    <p:sldId id="297" r:id="rId11"/>
    <p:sldId id="309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31" r:id="rId20"/>
    <p:sldId id="330" r:id="rId21"/>
    <p:sldId id="329" r:id="rId22"/>
    <p:sldId id="306" r:id="rId23"/>
    <p:sldId id="332" r:id="rId24"/>
    <p:sldId id="307" r:id="rId25"/>
    <p:sldId id="333" r:id="rId26"/>
    <p:sldId id="334" r:id="rId27"/>
    <p:sldId id="335" r:id="rId28"/>
    <p:sldId id="336" r:id="rId29"/>
    <p:sldId id="337" r:id="rId30"/>
    <p:sldId id="338" r:id="rId31"/>
    <p:sldId id="339" r:id="rId32"/>
    <p:sldId id="340" r:id="rId33"/>
    <p:sldId id="341" r:id="rId34"/>
    <p:sldId id="342" r:id="rId35"/>
    <p:sldId id="343" r:id="rId36"/>
    <p:sldId id="344" r:id="rId37"/>
    <p:sldId id="345" r:id="rId38"/>
    <p:sldId id="346" r:id="rId39"/>
    <p:sldId id="347" r:id="rId40"/>
    <p:sldId id="348" r:id="rId41"/>
    <p:sldId id="349" r:id="rId42"/>
    <p:sldId id="350" r:id="rId43"/>
    <p:sldId id="351" r:id="rId44"/>
    <p:sldId id="352" r:id="rId45"/>
    <p:sldId id="354" r:id="rId46"/>
    <p:sldId id="355" r:id="rId47"/>
    <p:sldId id="356" r:id="rId48"/>
    <p:sldId id="357" r:id="rId49"/>
    <p:sldId id="358" r:id="rId50"/>
    <p:sldId id="359" r:id="rId51"/>
    <p:sldId id="360" r:id="rId52"/>
    <p:sldId id="361" r:id="rId53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  <a:srgbClr val="B86E00"/>
    <a:srgbClr val="FF9900"/>
    <a:srgbClr val="66FFFF"/>
    <a:srgbClr val="996600"/>
    <a:srgbClr val="0000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/>
  </p:normalViewPr>
  <p:slideViewPr>
    <p:cSldViewPr snapToGrid="0">
      <p:cViewPr>
        <p:scale>
          <a:sx n="70" d="100"/>
          <a:sy n="70" d="100"/>
        </p:scale>
        <p:origin x="-917" y="-264"/>
      </p:cViewPr>
      <p:guideLst>
        <p:guide orient="horz" pos="2160"/>
        <p:guide pos="287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50.xml"/><Relationship Id="rId3" Type="http://schemas.openxmlformats.org/officeDocument/2006/relationships/slide" Target="slides/slide9.xml"/><Relationship Id="rId7" Type="http://schemas.openxmlformats.org/officeDocument/2006/relationships/slide" Target="slides/slide49.xml"/><Relationship Id="rId2" Type="http://schemas.openxmlformats.org/officeDocument/2006/relationships/slide" Target="slides/slide8.xml"/><Relationship Id="rId1" Type="http://schemas.openxmlformats.org/officeDocument/2006/relationships/slide" Target="slides/slide1.xml"/><Relationship Id="rId6" Type="http://schemas.openxmlformats.org/officeDocument/2006/relationships/slide" Target="slides/slide25.xml"/><Relationship Id="rId5" Type="http://schemas.openxmlformats.org/officeDocument/2006/relationships/slide" Target="slides/slide11.xml"/><Relationship Id="rId4" Type="http://schemas.openxmlformats.org/officeDocument/2006/relationships/slide" Target="slides/slide10.xml"/><Relationship Id="rId9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9.wmf"/><Relationship Id="rId1" Type="http://schemas.openxmlformats.org/officeDocument/2006/relationships/image" Target="../media/image49.wmf"/><Relationship Id="rId4" Type="http://schemas.openxmlformats.org/officeDocument/2006/relationships/image" Target="../media/image5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9.wmf"/><Relationship Id="rId1" Type="http://schemas.openxmlformats.org/officeDocument/2006/relationships/image" Target="../media/image52.wmf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55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3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5.wmf"/><Relationship Id="rId1" Type="http://schemas.openxmlformats.org/officeDocument/2006/relationships/image" Target="../media/image84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11.wmf"/><Relationship Id="rId1" Type="http://schemas.openxmlformats.org/officeDocument/2006/relationships/image" Target="../media/image89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11.wmf"/><Relationship Id="rId4" Type="http://schemas.openxmlformats.org/officeDocument/2006/relationships/image" Target="../media/image13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drawings/_rels/vmlDrawing3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99.wmf"/><Relationship Id="rId7" Type="http://schemas.openxmlformats.org/officeDocument/2006/relationships/image" Target="../media/image3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6" Type="http://schemas.openxmlformats.org/officeDocument/2006/relationships/image" Target="../media/image2.wmf"/><Relationship Id="rId5" Type="http://schemas.openxmlformats.org/officeDocument/2006/relationships/image" Target="../media/image101.wmf"/><Relationship Id="rId10" Type="http://schemas.openxmlformats.org/officeDocument/2006/relationships/image" Target="../media/image6.wmf"/><Relationship Id="rId4" Type="http://schemas.openxmlformats.org/officeDocument/2006/relationships/image" Target="../media/image100.wmf"/><Relationship Id="rId9" Type="http://schemas.openxmlformats.org/officeDocument/2006/relationships/image" Target="../media/image5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02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6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4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04.wmf"/><Relationship Id="rId7" Type="http://schemas.openxmlformats.org/officeDocument/2006/relationships/image" Target="../media/image5.wmf"/><Relationship Id="rId2" Type="http://schemas.openxmlformats.org/officeDocument/2006/relationships/image" Target="../media/image103.wmf"/><Relationship Id="rId1" Type="http://schemas.openxmlformats.org/officeDocument/2006/relationships/image" Target="../media/image21.wmf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5.wmf"/></Relationships>
</file>

<file path=ppt/drawings/_rels/vmlDrawing4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06.wmf"/></Relationships>
</file>

<file path=ppt/drawings/_rels/vmlDrawing4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07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4.wmf"/><Relationship Id="rId1" Type="http://schemas.openxmlformats.org/officeDocument/2006/relationships/image" Target="../media/image17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20.wmf"/><Relationship Id="rId7" Type="http://schemas.openxmlformats.org/officeDocument/2006/relationships/image" Target="../media/image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image" Target="../media/image21.wmf"/><Relationship Id="rId9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2.wmf"/><Relationship Id="rId1" Type="http://schemas.openxmlformats.org/officeDocument/2006/relationships/image" Target="../media/image22.wmf"/><Relationship Id="rId4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27A66D2-BE4D-443E-A4CA-BA926AD05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BD72145-512C-41D5-832B-871D9432EF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8C0A9025-0F54-4A55-8508-03FC775B6A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6C57268F-AFDA-418C-BBC3-F720CBF46A2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A93E4EB0-4F54-4486-BF6B-9956BBFA69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B3887E79-8F3E-4525-82D0-0656A457C9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F61E0193-2BE5-4DC1-8EE2-7593F5CE6E1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B2B6586E-C439-49A5-8616-338A4B658F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C9EF555A-A498-4652-AD0F-86ADF6D20D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574B7B92-B1B5-4AEE-A5A5-E957C1900B8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660AA265-F6B0-4FB6-9C06-E39D4182463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C60D79DD-D6AD-44D3-A642-E8C44EFF2D2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7CB763F6-409B-49C5-97E9-6A5F8D7D58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4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1.emf"/><Relationship Id="rId4" Type="http://schemas.openxmlformats.org/officeDocument/2006/relationships/oleObject" Target="../embeddings/oleObject5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4.emf"/><Relationship Id="rId4" Type="http://schemas.openxmlformats.org/officeDocument/2006/relationships/image" Target="../media/image3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56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6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6.bin"/><Relationship Id="rId5" Type="http://schemas.openxmlformats.org/officeDocument/2006/relationships/oleObject" Target="../embeddings/oleObject65.bin"/><Relationship Id="rId4" Type="http://schemas.openxmlformats.org/officeDocument/2006/relationships/oleObject" Target="../embeddings/oleObject64.bin"/><Relationship Id="rId9" Type="http://schemas.openxmlformats.org/officeDocument/2006/relationships/oleObject" Target="../embeddings/oleObject69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3.bin"/><Relationship Id="rId5" Type="http://schemas.openxmlformats.org/officeDocument/2006/relationships/oleObject" Target="../embeddings/oleObject72.bin"/><Relationship Id="rId4" Type="http://schemas.openxmlformats.org/officeDocument/2006/relationships/oleObject" Target="../embeddings/oleObject71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77.bin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Relationship Id="rId9" Type="http://schemas.openxmlformats.org/officeDocument/2006/relationships/oleObject" Target="../embeddings/oleObject80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8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84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87.bin"/><Relationship Id="rId4" Type="http://schemas.openxmlformats.org/officeDocument/2006/relationships/oleObject" Target="../embeddings/oleObject86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91.bin"/><Relationship Id="rId5" Type="http://schemas.openxmlformats.org/officeDocument/2006/relationships/oleObject" Target="../embeddings/oleObject90.bin"/><Relationship Id="rId4" Type="http://schemas.openxmlformats.org/officeDocument/2006/relationships/oleObject" Target="../embeddings/oleObject89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95.bin"/><Relationship Id="rId4" Type="http://schemas.openxmlformats.org/officeDocument/2006/relationships/oleObject" Target="../embeddings/oleObject94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5" Type="http://schemas.openxmlformats.org/officeDocument/2006/relationships/oleObject" Target="../embeddings/oleObject98.bin"/><Relationship Id="rId4" Type="http://schemas.openxmlformats.org/officeDocument/2006/relationships/oleObject" Target="../embeddings/oleObject97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5" Type="http://schemas.openxmlformats.org/officeDocument/2006/relationships/oleObject" Target="../embeddings/oleObject101.bin"/><Relationship Id="rId4" Type="http://schemas.openxmlformats.org/officeDocument/2006/relationships/oleObject" Target="../embeddings/oleObject100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5" Type="http://schemas.openxmlformats.org/officeDocument/2006/relationships/oleObject" Target="../embeddings/oleObject104.bin"/><Relationship Id="rId4" Type="http://schemas.openxmlformats.org/officeDocument/2006/relationships/oleObject" Target="../embeddings/oleObject103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5" Type="http://schemas.openxmlformats.org/officeDocument/2006/relationships/oleObject" Target="../embeddings/oleObject107.bin"/><Relationship Id="rId4" Type="http://schemas.openxmlformats.org/officeDocument/2006/relationships/oleObject" Target="../embeddings/oleObject106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5" Type="http://schemas.openxmlformats.org/officeDocument/2006/relationships/oleObject" Target="../embeddings/oleObject110.bin"/><Relationship Id="rId4" Type="http://schemas.openxmlformats.org/officeDocument/2006/relationships/oleObject" Target="../embeddings/oleObject109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5" Type="http://schemas.openxmlformats.org/officeDocument/2006/relationships/oleObject" Target="../embeddings/oleObject113.bin"/><Relationship Id="rId4" Type="http://schemas.openxmlformats.org/officeDocument/2006/relationships/oleObject" Target="../embeddings/oleObject11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oleObject116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5" Type="http://schemas.openxmlformats.org/officeDocument/2006/relationships/oleObject" Target="../embeddings/oleObject119.bin"/><Relationship Id="rId4" Type="http://schemas.openxmlformats.org/officeDocument/2006/relationships/oleObject" Target="../embeddings/oleObject118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5" Type="http://schemas.openxmlformats.org/officeDocument/2006/relationships/oleObject" Target="../embeddings/oleObject122.bin"/><Relationship Id="rId4" Type="http://schemas.openxmlformats.org/officeDocument/2006/relationships/oleObject" Target="../embeddings/oleObject121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26.bin"/><Relationship Id="rId5" Type="http://schemas.openxmlformats.org/officeDocument/2006/relationships/oleObject" Target="../embeddings/oleObject125.bin"/><Relationship Id="rId4" Type="http://schemas.openxmlformats.org/officeDocument/2006/relationships/oleObject" Target="../embeddings/oleObject124.bin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2.bin"/><Relationship Id="rId3" Type="http://schemas.openxmlformats.org/officeDocument/2006/relationships/oleObject" Target="../embeddings/oleObject127.bin"/><Relationship Id="rId7" Type="http://schemas.openxmlformats.org/officeDocument/2006/relationships/oleObject" Target="../embeddings/oleObject1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30.bin"/><Relationship Id="rId5" Type="http://schemas.openxmlformats.org/officeDocument/2006/relationships/oleObject" Target="../embeddings/oleObject129.bin"/><Relationship Id="rId4" Type="http://schemas.openxmlformats.org/officeDocument/2006/relationships/oleObject" Target="../embeddings/oleObject128.bin"/><Relationship Id="rId9" Type="http://schemas.openxmlformats.org/officeDocument/2006/relationships/oleObject" Target="../embeddings/oleObject133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9.bin"/><Relationship Id="rId3" Type="http://schemas.openxmlformats.org/officeDocument/2006/relationships/oleObject" Target="../embeddings/oleObject134.bin"/><Relationship Id="rId7" Type="http://schemas.openxmlformats.org/officeDocument/2006/relationships/oleObject" Target="../embeddings/oleObject1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37.bin"/><Relationship Id="rId5" Type="http://schemas.openxmlformats.org/officeDocument/2006/relationships/oleObject" Target="../embeddings/oleObject136.bin"/><Relationship Id="rId4" Type="http://schemas.openxmlformats.org/officeDocument/2006/relationships/oleObject" Target="../embeddings/oleObject135.bin"/><Relationship Id="rId9" Type="http://schemas.openxmlformats.org/officeDocument/2006/relationships/oleObject" Target="../embeddings/oleObject140.bin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6.bin"/><Relationship Id="rId3" Type="http://schemas.openxmlformats.org/officeDocument/2006/relationships/oleObject" Target="../embeddings/oleObject141.bin"/><Relationship Id="rId7" Type="http://schemas.openxmlformats.org/officeDocument/2006/relationships/oleObject" Target="../embeddings/oleObject145.bin"/><Relationship Id="rId12" Type="http://schemas.openxmlformats.org/officeDocument/2006/relationships/oleObject" Target="../embeddings/oleObject1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144.bin"/><Relationship Id="rId11" Type="http://schemas.openxmlformats.org/officeDocument/2006/relationships/oleObject" Target="../embeddings/oleObject149.bin"/><Relationship Id="rId5" Type="http://schemas.openxmlformats.org/officeDocument/2006/relationships/oleObject" Target="../embeddings/oleObject143.bin"/><Relationship Id="rId10" Type="http://schemas.openxmlformats.org/officeDocument/2006/relationships/oleObject" Target="../embeddings/oleObject148.bin"/><Relationship Id="rId4" Type="http://schemas.openxmlformats.org/officeDocument/2006/relationships/oleObject" Target="../embeddings/oleObject142.bin"/><Relationship Id="rId9" Type="http://schemas.openxmlformats.org/officeDocument/2006/relationships/oleObject" Target="../embeddings/oleObject147.bin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6.bin"/><Relationship Id="rId3" Type="http://schemas.openxmlformats.org/officeDocument/2006/relationships/oleObject" Target="../embeddings/oleObject151.bin"/><Relationship Id="rId7" Type="http://schemas.openxmlformats.org/officeDocument/2006/relationships/oleObject" Target="../embeddings/oleObject1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154.bin"/><Relationship Id="rId5" Type="http://schemas.openxmlformats.org/officeDocument/2006/relationships/oleObject" Target="../embeddings/oleObject153.bin"/><Relationship Id="rId4" Type="http://schemas.openxmlformats.org/officeDocument/2006/relationships/oleObject" Target="../embeddings/oleObject152.bin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2.bin"/><Relationship Id="rId3" Type="http://schemas.openxmlformats.org/officeDocument/2006/relationships/oleObject" Target="../embeddings/oleObject157.bin"/><Relationship Id="rId7" Type="http://schemas.openxmlformats.org/officeDocument/2006/relationships/oleObject" Target="../embeddings/oleObject1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160.bin"/><Relationship Id="rId5" Type="http://schemas.openxmlformats.org/officeDocument/2006/relationships/oleObject" Target="../embeddings/oleObject159.bin"/><Relationship Id="rId10" Type="http://schemas.openxmlformats.org/officeDocument/2006/relationships/oleObject" Target="../embeddings/oleObject164.bin"/><Relationship Id="rId4" Type="http://schemas.openxmlformats.org/officeDocument/2006/relationships/oleObject" Target="../embeddings/oleObject158.bin"/><Relationship Id="rId9" Type="http://schemas.openxmlformats.org/officeDocument/2006/relationships/oleObject" Target="../embeddings/oleObject16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1.v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2.vml"/><Relationship Id="rId5" Type="http://schemas.openxmlformats.org/officeDocument/2006/relationships/oleObject" Target="../embeddings/oleObject168.bin"/><Relationship Id="rId4" Type="http://schemas.openxmlformats.org/officeDocument/2006/relationships/oleObject" Target="../embeddings/oleObject167.bin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4.bin"/><Relationship Id="rId3" Type="http://schemas.openxmlformats.org/officeDocument/2006/relationships/oleObject" Target="../embeddings/oleObject169.bin"/><Relationship Id="rId7" Type="http://schemas.openxmlformats.org/officeDocument/2006/relationships/oleObject" Target="../embeddings/oleObject17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oleObject172.bin"/><Relationship Id="rId5" Type="http://schemas.openxmlformats.org/officeDocument/2006/relationships/oleObject" Target="../embeddings/oleObject171.bin"/><Relationship Id="rId4" Type="http://schemas.openxmlformats.org/officeDocument/2006/relationships/oleObject" Target="../embeddings/oleObject17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3.bin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2.bin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3502859" y="1146175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>
                <a:solidFill>
                  <a:srgbClr val="FF9900"/>
                </a:solidFill>
              </a:rPr>
              <a:t>Spring </a:t>
            </a:r>
            <a:r>
              <a:rPr lang="en-US" sz="2400" b="1" dirty="0" smtClean="0">
                <a:solidFill>
                  <a:srgbClr val="FF9900"/>
                </a:solidFill>
              </a:rPr>
              <a:t>2015</a:t>
            </a:r>
            <a:endParaRPr lang="en-US" sz="3200" dirty="0">
              <a:solidFill>
                <a:srgbClr val="FF9900"/>
              </a:solidFill>
            </a:endParaRPr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5427663" y="414655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>
                <a:solidFill>
                  <a:srgbClr val="0000FF"/>
                </a:solidFill>
              </a:rPr>
              <a:t>Notes 5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255963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6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ECE 6345</a:t>
            </a:r>
          </a:p>
        </p:txBody>
      </p:sp>
      <p:sp>
        <p:nvSpPr>
          <p:cNvPr id="43014" name="Text Box 5"/>
          <p:cNvSpPr txBox="1">
            <a:spLocks noChangeArrowheads="1"/>
          </p:cNvSpPr>
          <p:nvPr/>
        </p:nvSpPr>
        <p:spPr bwMode="auto">
          <a:xfrm>
            <a:off x="2987675" y="1906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Prof. David R. Jackson</a:t>
            </a:r>
          </a:p>
          <a:p>
            <a:pPr eaLnBrk="0" hangingPunct="0"/>
            <a:r>
              <a:rPr lang="en-US" sz="2400"/>
              <a:t>ECE Dept.</a:t>
            </a:r>
          </a:p>
        </p:txBody>
      </p:sp>
      <p:pic>
        <p:nvPicPr>
          <p:cNvPr id="43015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863" y="3198813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B2B6586E-C439-49A5-8616-338A4B658FD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7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</p:txBody>
      </p:sp>
      <p:sp>
        <p:nvSpPr>
          <p:cNvPr id="3277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8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8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579" name="Rectangle 43"/>
          <p:cNvSpPr>
            <a:spLocks noChangeArrowheads="1"/>
          </p:cNvSpPr>
          <p:nvPr/>
        </p:nvSpPr>
        <p:spPr bwMode="auto">
          <a:xfrm>
            <a:off x="1042988" y="195944"/>
            <a:ext cx="6784975" cy="75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Comparison of Models</a:t>
            </a:r>
          </a:p>
        </p:txBody>
      </p:sp>
      <p:sp>
        <p:nvSpPr>
          <p:cNvPr id="32783" name="Text Box 73"/>
          <p:cNvSpPr txBox="1">
            <a:spLocks noChangeArrowheads="1"/>
          </p:cNvSpPr>
          <p:nvPr/>
        </p:nvSpPr>
        <p:spPr bwMode="auto">
          <a:xfrm>
            <a:off x="482600" y="1616756"/>
            <a:ext cx="8002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Next, we show results that compare the various models, especially as the substrate thickness increases.</a:t>
            </a:r>
          </a:p>
        </p:txBody>
      </p:sp>
      <p:grpSp>
        <p:nvGrpSpPr>
          <p:cNvPr id="32784" name="Group 30"/>
          <p:cNvGrpSpPr>
            <a:grpSpLocks/>
          </p:cNvGrpSpPr>
          <p:nvPr/>
        </p:nvGrpSpPr>
        <p:grpSpPr bwMode="auto">
          <a:xfrm>
            <a:off x="2170109" y="3101981"/>
            <a:ext cx="5122851" cy="2559054"/>
            <a:chOff x="2170109" y="3101984"/>
            <a:chExt cx="5122851" cy="2559056"/>
          </a:xfrm>
        </p:grpSpPr>
        <p:grpSp>
          <p:nvGrpSpPr>
            <p:cNvPr id="32785" name="Group 73"/>
            <p:cNvGrpSpPr>
              <a:grpSpLocks/>
            </p:cNvGrpSpPr>
            <p:nvPr/>
          </p:nvGrpSpPr>
          <p:grpSpPr bwMode="auto">
            <a:xfrm>
              <a:off x="2170109" y="3101984"/>
              <a:ext cx="5122851" cy="2559056"/>
              <a:chOff x="1351" y="2274"/>
              <a:chExt cx="3227" cy="1612"/>
            </a:xfrm>
          </p:grpSpPr>
          <p:graphicFrame>
            <p:nvGraphicFramePr>
              <p:cNvPr id="32770" name="Object 51"/>
              <p:cNvGraphicFramePr>
                <a:graphicFrameLocks noChangeAspect="1"/>
              </p:cNvGraphicFramePr>
              <p:nvPr/>
            </p:nvGraphicFramePr>
            <p:xfrm>
              <a:off x="2819" y="2274"/>
              <a:ext cx="135" cy="135"/>
            </p:xfrm>
            <a:graphic>
              <a:graphicData uri="http://schemas.openxmlformats.org/presentationml/2006/ole">
                <p:oleObj spid="_x0000_s32770" name="Equation" r:id="rId3" imgW="126720" imgH="126720" progId="Equation.DSMT4">
                  <p:embed/>
                </p:oleObj>
              </a:graphicData>
            </a:graphic>
          </p:graphicFrame>
          <p:sp>
            <p:nvSpPr>
              <p:cNvPr id="32790" name="Line 52"/>
              <p:cNvSpPr>
                <a:spLocks noChangeShapeType="1"/>
              </p:cNvSpPr>
              <p:nvPr/>
            </p:nvSpPr>
            <p:spPr bwMode="auto">
              <a:xfrm>
                <a:off x="1639" y="3285"/>
                <a:ext cx="2444" cy="0"/>
              </a:xfrm>
              <a:prstGeom prst="line">
                <a:avLst/>
              </a:prstGeom>
              <a:noFill/>
              <a:ln w="57150">
                <a:solidFill>
                  <a:srgbClr val="FF99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1" name="Rectangle 53"/>
              <p:cNvSpPr>
                <a:spLocks noChangeArrowheads="1"/>
              </p:cNvSpPr>
              <p:nvPr/>
            </p:nvSpPr>
            <p:spPr bwMode="auto">
              <a:xfrm>
                <a:off x="1636" y="2830"/>
                <a:ext cx="2452" cy="43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2" name="Line 54"/>
              <p:cNvSpPr>
                <a:spLocks noChangeShapeType="1"/>
              </p:cNvSpPr>
              <p:nvPr/>
            </p:nvSpPr>
            <p:spPr bwMode="auto">
              <a:xfrm rot="-5400000">
                <a:off x="1377" y="3038"/>
                <a:ext cx="426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32771" name="Object 55"/>
              <p:cNvGraphicFramePr>
                <a:graphicFrameLocks noChangeAspect="1"/>
              </p:cNvGraphicFramePr>
              <p:nvPr/>
            </p:nvGraphicFramePr>
            <p:xfrm>
              <a:off x="1351" y="2898"/>
              <a:ext cx="188" cy="264"/>
            </p:xfrm>
            <a:graphic>
              <a:graphicData uri="http://schemas.openxmlformats.org/presentationml/2006/ole">
                <p:oleObj spid="_x0000_s32771" name="Equation" r:id="rId4" imgW="126720" imgH="177480" progId="Equation.DSMT4">
                  <p:embed/>
                </p:oleObj>
              </a:graphicData>
            </a:graphic>
          </p:graphicFrame>
          <p:graphicFrame>
            <p:nvGraphicFramePr>
              <p:cNvPr id="32772" name="Object 56"/>
              <p:cNvGraphicFramePr>
                <a:graphicFrameLocks noChangeAspect="1"/>
              </p:cNvGraphicFramePr>
              <p:nvPr/>
            </p:nvGraphicFramePr>
            <p:xfrm>
              <a:off x="3357" y="2882"/>
              <a:ext cx="471" cy="293"/>
            </p:xfrm>
            <a:graphic>
              <a:graphicData uri="http://schemas.openxmlformats.org/presentationml/2006/ole">
                <p:oleObj spid="_x0000_s32772" name="Equation" r:id="rId5" imgW="368280" imgH="228600" progId="Equation.DSMT4">
                  <p:embed/>
                </p:oleObj>
              </a:graphicData>
            </a:graphic>
          </p:graphicFrame>
          <p:sp>
            <p:nvSpPr>
              <p:cNvPr id="32793" name="Rectangle 58"/>
              <p:cNvSpPr>
                <a:spLocks noChangeArrowheads="1"/>
              </p:cNvSpPr>
              <p:nvPr/>
            </p:nvSpPr>
            <p:spPr bwMode="auto">
              <a:xfrm>
                <a:off x="2738" y="3306"/>
                <a:ext cx="244" cy="580"/>
              </a:xfrm>
              <a:prstGeom prst="rect">
                <a:avLst/>
              </a:prstGeom>
              <a:gradFill rotWithShape="1">
                <a:gsLst>
                  <a:gs pos="0">
                    <a:srgbClr val="764718"/>
                  </a:gs>
                  <a:gs pos="50000">
                    <a:srgbClr val="FF9933"/>
                  </a:gs>
                  <a:gs pos="100000">
                    <a:srgbClr val="764718"/>
                  </a:gs>
                </a:gsLst>
                <a:lin ang="0" scaled="1"/>
              </a:gradFill>
              <a:ln w="9525">
                <a:solidFill>
                  <a:srgbClr val="9966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4" name="Line 60"/>
              <p:cNvSpPr>
                <a:spLocks noChangeShapeType="1"/>
              </p:cNvSpPr>
              <p:nvPr/>
            </p:nvSpPr>
            <p:spPr bwMode="auto">
              <a:xfrm>
                <a:off x="2830" y="3290"/>
                <a:ext cx="0" cy="5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5" name="Line 61"/>
              <p:cNvSpPr>
                <a:spLocks noChangeShapeType="1"/>
              </p:cNvSpPr>
              <p:nvPr/>
            </p:nvSpPr>
            <p:spPr bwMode="auto">
              <a:xfrm>
                <a:off x="2892" y="3290"/>
                <a:ext cx="0" cy="5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6" name="Line 62"/>
              <p:cNvSpPr>
                <a:spLocks noChangeShapeType="1"/>
              </p:cNvSpPr>
              <p:nvPr/>
            </p:nvSpPr>
            <p:spPr bwMode="auto">
              <a:xfrm>
                <a:off x="2641" y="292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7" name="Line 63"/>
              <p:cNvSpPr>
                <a:spLocks noChangeShapeType="1"/>
              </p:cNvSpPr>
              <p:nvPr/>
            </p:nvSpPr>
            <p:spPr bwMode="auto">
              <a:xfrm flipH="1">
                <a:off x="2897" y="2924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8" name="Line 64"/>
              <p:cNvSpPr>
                <a:spLocks noChangeShapeType="1"/>
              </p:cNvSpPr>
              <p:nvPr/>
            </p:nvSpPr>
            <p:spPr bwMode="auto">
              <a:xfrm flipH="1" flipV="1">
                <a:off x="2862" y="2491"/>
                <a:ext cx="0" cy="2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32773" name="Object 65"/>
              <p:cNvGraphicFramePr>
                <a:graphicFrameLocks noChangeAspect="1"/>
              </p:cNvGraphicFramePr>
              <p:nvPr/>
            </p:nvGraphicFramePr>
            <p:xfrm>
              <a:off x="2323" y="2862"/>
              <a:ext cx="202" cy="177"/>
            </p:xfrm>
            <a:graphic>
              <a:graphicData uri="http://schemas.openxmlformats.org/presentationml/2006/ole">
                <p:oleObj spid="_x0000_s32773" name="Equation" r:id="rId6" imgW="203040" imgH="177480" progId="Equation.DSMT4">
                  <p:embed/>
                </p:oleObj>
              </a:graphicData>
            </a:graphic>
          </p:graphicFrame>
          <p:sp>
            <p:nvSpPr>
              <p:cNvPr id="32799" name="Line 66"/>
              <p:cNvSpPr>
                <a:spLocks noChangeShapeType="1"/>
              </p:cNvSpPr>
              <p:nvPr/>
            </p:nvSpPr>
            <p:spPr bwMode="auto">
              <a:xfrm>
                <a:off x="4207" y="3277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32774" name="Object 67"/>
              <p:cNvGraphicFramePr>
                <a:graphicFrameLocks noChangeAspect="1"/>
              </p:cNvGraphicFramePr>
              <p:nvPr/>
            </p:nvGraphicFramePr>
            <p:xfrm>
              <a:off x="4443" y="3208"/>
              <a:ext cx="135" cy="148"/>
            </p:xfrm>
            <a:graphic>
              <a:graphicData uri="http://schemas.openxmlformats.org/presentationml/2006/ole">
                <p:oleObj spid="_x0000_s32774" name="Equation" r:id="rId7" imgW="126720" imgH="139680" progId="Equation.DSMT4">
                  <p:embed/>
                </p:oleObj>
              </a:graphicData>
            </a:graphic>
          </p:graphicFrame>
          <p:sp>
            <p:nvSpPr>
              <p:cNvPr id="32800" name="Line 68"/>
              <p:cNvSpPr>
                <a:spLocks noChangeShapeType="1"/>
              </p:cNvSpPr>
              <p:nvPr/>
            </p:nvSpPr>
            <p:spPr bwMode="auto">
              <a:xfrm>
                <a:off x="2352" y="36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1" name="Line 69"/>
              <p:cNvSpPr>
                <a:spLocks noChangeShapeType="1"/>
              </p:cNvSpPr>
              <p:nvPr/>
            </p:nvSpPr>
            <p:spPr bwMode="auto">
              <a:xfrm flipH="1">
                <a:off x="2976" y="36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32775" name="Object 72"/>
              <p:cNvGraphicFramePr>
                <a:graphicFrameLocks noChangeAspect="1"/>
              </p:cNvGraphicFramePr>
              <p:nvPr/>
            </p:nvGraphicFramePr>
            <p:xfrm>
              <a:off x="3107" y="3382"/>
              <a:ext cx="202" cy="177"/>
            </p:xfrm>
            <a:graphic>
              <a:graphicData uri="http://schemas.openxmlformats.org/presentationml/2006/ole">
                <p:oleObj spid="_x0000_s32775" name="Equation" r:id="rId8" imgW="203040" imgH="177480" progId="Equation.DSMT4">
                  <p:embed/>
                </p:oleObj>
              </a:graphicData>
            </a:graphic>
          </p:graphicFrame>
          <p:sp>
            <p:nvSpPr>
              <p:cNvPr id="32802" name="Rectangle 59"/>
              <p:cNvSpPr>
                <a:spLocks noChangeArrowheads="1"/>
              </p:cNvSpPr>
              <p:nvPr/>
            </p:nvSpPr>
            <p:spPr bwMode="auto">
              <a:xfrm>
                <a:off x="2824" y="2818"/>
                <a:ext cx="76" cy="497"/>
              </a:xfrm>
              <a:prstGeom prst="rect">
                <a:avLst/>
              </a:prstGeom>
              <a:gradFill rotWithShape="1">
                <a:gsLst>
                  <a:gs pos="0">
                    <a:srgbClr val="764718"/>
                  </a:gs>
                  <a:gs pos="50000">
                    <a:srgbClr val="FF9933"/>
                  </a:gs>
                  <a:gs pos="100000">
                    <a:srgbClr val="764718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3" name="Line 57"/>
              <p:cNvSpPr>
                <a:spLocks noChangeShapeType="1"/>
              </p:cNvSpPr>
              <p:nvPr/>
            </p:nvSpPr>
            <p:spPr bwMode="auto">
              <a:xfrm>
                <a:off x="1632" y="2818"/>
                <a:ext cx="2444" cy="0"/>
              </a:xfrm>
              <a:prstGeom prst="line">
                <a:avLst/>
              </a:prstGeom>
              <a:noFill/>
              <a:ln w="57150">
                <a:solidFill>
                  <a:srgbClr val="FF99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86" name="Rectangle 32"/>
            <p:cNvSpPr>
              <a:spLocks noChangeArrowheads="1"/>
            </p:cNvSpPr>
            <p:nvPr/>
          </p:nvSpPr>
          <p:spPr bwMode="auto">
            <a:xfrm>
              <a:off x="4404748" y="4672011"/>
              <a:ext cx="100579" cy="55581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7" name="Rectangle 33"/>
            <p:cNvSpPr>
              <a:spLocks noChangeArrowheads="1"/>
            </p:cNvSpPr>
            <p:nvPr/>
          </p:nvSpPr>
          <p:spPr bwMode="auto">
            <a:xfrm>
              <a:off x="4761257" y="4734214"/>
              <a:ext cx="169517" cy="222636"/>
            </a:xfrm>
            <a:prstGeom prst="rect">
              <a:avLst/>
            </a:prstGeom>
            <a:solidFill>
              <a:srgbClr val="B86E00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8" name="Rectangle 34"/>
            <p:cNvSpPr>
              <a:spLocks noChangeArrowheads="1"/>
            </p:cNvSpPr>
            <p:nvPr/>
          </p:nvSpPr>
          <p:spPr bwMode="auto">
            <a:xfrm>
              <a:off x="4208808" y="4734214"/>
              <a:ext cx="169517" cy="222636"/>
            </a:xfrm>
            <a:prstGeom prst="rect">
              <a:avLst/>
            </a:prstGeom>
            <a:solidFill>
              <a:srgbClr val="B86E00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9" name="Rectangle 35"/>
            <p:cNvSpPr>
              <a:spLocks noChangeArrowheads="1"/>
            </p:cNvSpPr>
            <p:nvPr/>
          </p:nvSpPr>
          <p:spPr bwMode="auto">
            <a:xfrm>
              <a:off x="4628586" y="4676775"/>
              <a:ext cx="100579" cy="55581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08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08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08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1398588" y="185058"/>
            <a:ext cx="5883275" cy="611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Comparison of Models</a:t>
            </a:r>
          </a:p>
        </p:txBody>
      </p:sp>
      <p:pic>
        <p:nvPicPr>
          <p:cNvPr id="46089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947988"/>
            <a:ext cx="6092825" cy="39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1179513" y="1409700"/>
            <a:ext cx="3690937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rgbClr val="0000FF"/>
                </a:solidFill>
              </a:rPr>
              <a:t>Models are compared for changing substrate thickness.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6829425" y="3868738"/>
            <a:ext cx="1506538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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2.2</a:t>
            </a:r>
          </a:p>
          <a:p>
            <a:pPr algn="l"/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0.635 mm</a:t>
            </a:r>
          </a:p>
          <a:p>
            <a:pPr algn="l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2 GHz </a:t>
            </a:r>
          </a:p>
          <a:p>
            <a:pPr algn="l"/>
            <a:r>
              <a:rPr lang="en-US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aseline="-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50 </a:t>
            </a:r>
            <a:r>
              <a:rPr lang="en-US" dirty="0">
                <a:latin typeface="Times New Roman" pitchFamily="18" charset="0"/>
                <a:ea typeface="SimSun" pitchFamily="2" charset="-122"/>
                <a:sym typeface="Symbol" pitchFamily="18" charset="2"/>
              </a:rPr>
              <a:t></a:t>
            </a:r>
            <a:r>
              <a:rPr lang="en-US" dirty="0"/>
              <a:t> </a:t>
            </a:r>
          </a:p>
          <a:p>
            <a:pPr algn="l"/>
            <a:r>
              <a:rPr lang="en-US" dirty="0">
                <a:latin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</a:rPr>
              <a:t> = 2.19 mm)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46093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63017" y="968828"/>
            <a:ext cx="3647688" cy="1831749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6837718" y="5663821"/>
            <a:ext cx="13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= 15 cm)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</p:txBody>
      </p:sp>
      <p:sp>
        <p:nvSpPr>
          <p:cNvPr id="3379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0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1081088" y="217714"/>
            <a:ext cx="7140575" cy="541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Comparison of Models (cont.)</a:t>
            </a:r>
          </a:p>
        </p:txBody>
      </p:sp>
      <p:pic>
        <p:nvPicPr>
          <p:cNvPr id="33802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1175" y="2924175"/>
            <a:ext cx="5943600" cy="380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3" name="Text Box 13"/>
          <p:cNvSpPr txBox="1">
            <a:spLocks noChangeArrowheads="1"/>
          </p:cNvSpPr>
          <p:nvPr/>
        </p:nvSpPr>
        <p:spPr bwMode="auto">
          <a:xfrm>
            <a:off x="6881481" y="3250299"/>
            <a:ext cx="1506537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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2.2</a:t>
            </a:r>
          </a:p>
          <a:p>
            <a:pPr algn="l"/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0.635 mm</a:t>
            </a:r>
          </a:p>
          <a:p>
            <a:pPr algn="l"/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2 GHz </a:t>
            </a:r>
          </a:p>
          <a:p>
            <a:pPr algn="l"/>
            <a:r>
              <a:rPr lang="en-US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aseline="-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50 </a:t>
            </a:r>
            <a:r>
              <a:rPr lang="en-US" dirty="0">
                <a:latin typeface="Times New Roman" pitchFamily="18" charset="0"/>
                <a:ea typeface="SimSun" pitchFamily="2" charset="-122"/>
                <a:sym typeface="Symbol" pitchFamily="18" charset="2"/>
              </a:rPr>
              <a:t></a:t>
            </a:r>
            <a:r>
              <a:rPr lang="en-US" dirty="0"/>
              <a:t> </a:t>
            </a:r>
          </a:p>
          <a:p>
            <a:pPr algn="l"/>
            <a:r>
              <a:rPr lang="en-US" dirty="0">
                <a:latin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</a:rPr>
              <a:t> = 2.19 mm)</a:t>
            </a:r>
          </a:p>
        </p:txBody>
      </p:sp>
      <p:graphicFrame>
        <p:nvGraphicFramePr>
          <p:cNvPr id="33794" name="Object 38"/>
          <p:cNvGraphicFramePr>
            <a:graphicFrameLocks noChangeAspect="1"/>
          </p:cNvGraphicFramePr>
          <p:nvPr/>
        </p:nvGraphicFramePr>
        <p:xfrm>
          <a:off x="6711358" y="5931777"/>
          <a:ext cx="1878012" cy="382587"/>
        </p:xfrm>
        <a:graphic>
          <a:graphicData uri="http://schemas.openxmlformats.org/presentationml/2006/ole">
            <p:oleObj spid="_x0000_s33794" name="Equation" r:id="rId4" imgW="1117440" imgH="228600" progId="Equation.DSMT4">
              <p:embed/>
            </p:oleObj>
          </a:graphicData>
        </a:graphic>
      </p:graphicFrame>
      <p:sp>
        <p:nvSpPr>
          <p:cNvPr id="33804" name="TextBox 40"/>
          <p:cNvSpPr txBox="1">
            <a:spLocks noChangeArrowheads="1"/>
          </p:cNvSpPr>
          <p:nvPr/>
        </p:nvSpPr>
        <p:spPr bwMode="auto">
          <a:xfrm>
            <a:off x="7190120" y="5549166"/>
            <a:ext cx="736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Note:</a:t>
            </a:r>
          </a:p>
        </p:txBody>
      </p:sp>
      <p:sp>
        <p:nvSpPr>
          <p:cNvPr id="33805" name="Text Box 10"/>
          <p:cNvSpPr txBox="1">
            <a:spLocks noChangeArrowheads="1"/>
          </p:cNvSpPr>
          <p:nvPr/>
        </p:nvSpPr>
        <p:spPr bwMode="auto">
          <a:xfrm>
            <a:off x="1179513" y="1409700"/>
            <a:ext cx="3690937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Models are compared for </a:t>
            </a:r>
            <a:r>
              <a:rPr lang="en-US" sz="2000" dirty="0" smtClean="0">
                <a:solidFill>
                  <a:srgbClr val="0000FF"/>
                </a:solidFill>
              </a:rPr>
              <a:t>varying </a:t>
            </a:r>
            <a:r>
              <a:rPr lang="en-US" sz="2000" dirty="0">
                <a:solidFill>
                  <a:srgbClr val="0000FF"/>
                </a:solidFill>
              </a:rPr>
              <a:t>substrate thickness.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16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63017" y="968828"/>
            <a:ext cx="3647688" cy="1831749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6865014" y="4844955"/>
            <a:ext cx="13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= 15 cm)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1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12" name="Text Box 9"/>
          <p:cNvSpPr txBox="1">
            <a:spLocks noChangeArrowheads="1"/>
          </p:cNvSpPr>
          <p:nvPr/>
        </p:nvSpPr>
        <p:spPr bwMode="auto">
          <a:xfrm>
            <a:off x="966788" y="1479550"/>
            <a:ext cx="3244850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For the gap-source model, the results depend on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.</a:t>
            </a:r>
            <a:endParaRPr lang="en-US" sz="2000" dirty="0">
              <a:solidFill>
                <a:srgbClr val="0000FF"/>
              </a:solidFill>
            </a:endParaRPr>
          </a:p>
        </p:txBody>
      </p:sp>
      <p:pic>
        <p:nvPicPr>
          <p:cNvPr id="47113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713" y="2724150"/>
            <a:ext cx="5438775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22" name="Rectangle 14"/>
          <p:cNvSpPr>
            <a:spLocks noChangeArrowheads="1"/>
          </p:cNvSpPr>
          <p:nvPr/>
        </p:nvSpPr>
        <p:spPr bwMode="auto">
          <a:xfrm>
            <a:off x="1081088" y="141514"/>
            <a:ext cx="7140575" cy="617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Comparison of Models (cont.)</a:t>
            </a:r>
          </a:p>
        </p:txBody>
      </p:sp>
      <p:sp>
        <p:nvSpPr>
          <p:cNvPr id="47115" name="Text Box 15"/>
          <p:cNvSpPr txBox="1">
            <a:spLocks noChangeArrowheads="1"/>
          </p:cNvSpPr>
          <p:nvPr/>
        </p:nvSpPr>
        <p:spPr bwMode="auto">
          <a:xfrm>
            <a:off x="6856720" y="3500248"/>
            <a:ext cx="1506538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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2.2</a:t>
            </a:r>
          </a:p>
          <a:p>
            <a:pPr algn="l"/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0.635 mm</a:t>
            </a:r>
          </a:p>
          <a:p>
            <a:pPr algn="l"/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 GHz </a:t>
            </a:r>
          </a:p>
          <a:p>
            <a:pPr algn="l"/>
            <a:r>
              <a:rPr lang="en-US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aseline="-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50 </a:t>
            </a:r>
            <a:r>
              <a:rPr lang="en-US" dirty="0">
                <a:latin typeface="Times New Roman" pitchFamily="18" charset="0"/>
                <a:ea typeface="SimSun" pitchFamily="2" charset="-122"/>
                <a:sym typeface="Symbol" pitchFamily="18" charset="2"/>
              </a:rPr>
              <a:t></a:t>
            </a:r>
            <a:r>
              <a:rPr lang="en-US" dirty="0"/>
              <a:t> </a:t>
            </a:r>
          </a:p>
          <a:p>
            <a:pPr algn="l"/>
            <a:r>
              <a:rPr lang="en-US" dirty="0">
                <a:latin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</a:rPr>
              <a:t> = 2.19 mm)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10137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5343" y="981223"/>
            <a:ext cx="3778155" cy="1284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6837718" y="5090615"/>
            <a:ext cx="13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= 15 cm)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</p:txBody>
      </p:sp>
      <p:sp>
        <p:nvSpPr>
          <p:cNvPr id="3482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854075" y="1204913"/>
            <a:ext cx="3244850" cy="946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gap-source model is compared with the frill model, for varying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, for a fixed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h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.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34826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808288"/>
            <a:ext cx="5791200" cy="368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1081088" y="285750"/>
            <a:ext cx="71405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Comparison of Models (cont.)</a:t>
            </a:r>
          </a:p>
        </p:txBody>
      </p:sp>
      <p:sp>
        <p:nvSpPr>
          <p:cNvPr id="34828" name="Text Box 13"/>
          <p:cNvSpPr txBox="1">
            <a:spLocks noChangeArrowheads="1"/>
          </p:cNvSpPr>
          <p:nvPr/>
        </p:nvSpPr>
        <p:spPr bwMode="auto">
          <a:xfrm>
            <a:off x="6683826" y="2831157"/>
            <a:ext cx="1506538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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2.2</a:t>
            </a:r>
          </a:p>
          <a:p>
            <a:pPr algn="l"/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0.635 mm</a:t>
            </a:r>
          </a:p>
          <a:p>
            <a:pPr algn="l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2 GHz </a:t>
            </a:r>
          </a:p>
          <a:p>
            <a:pPr algn="l"/>
            <a:r>
              <a:rPr lang="en-US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aseline="-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50 </a:t>
            </a:r>
            <a:r>
              <a:rPr lang="en-US" dirty="0">
                <a:latin typeface="Times New Roman" pitchFamily="18" charset="0"/>
                <a:ea typeface="SimSun" pitchFamily="2" charset="-122"/>
                <a:sym typeface="Symbol" pitchFamily="18" charset="2"/>
              </a:rPr>
              <a:t></a:t>
            </a:r>
            <a:r>
              <a:rPr lang="en-US" dirty="0"/>
              <a:t> </a:t>
            </a:r>
          </a:p>
          <a:p>
            <a:pPr algn="l"/>
            <a:r>
              <a:rPr lang="en-US" dirty="0">
                <a:latin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</a:rPr>
              <a:t> = 2.19 mm)</a:t>
            </a:r>
          </a:p>
        </p:txBody>
      </p:sp>
      <p:graphicFrame>
        <p:nvGraphicFramePr>
          <p:cNvPr id="34818" name="Object 14"/>
          <p:cNvGraphicFramePr>
            <a:graphicFrameLocks noChangeAspect="1"/>
          </p:cNvGraphicFramePr>
          <p:nvPr/>
        </p:nvGraphicFramePr>
        <p:xfrm>
          <a:off x="6281738" y="5276850"/>
          <a:ext cx="2052637" cy="768350"/>
        </p:xfrm>
        <a:graphic>
          <a:graphicData uri="http://schemas.openxmlformats.org/presentationml/2006/ole">
            <p:oleObj spid="_x0000_s34818" name="Equation" r:id="rId4" imgW="1028520" imgH="393480" progId="Equation.DSMT4">
              <p:embed/>
            </p:oleObj>
          </a:graphicData>
        </a:graphic>
      </p:graphicFrame>
      <p:sp>
        <p:nvSpPr>
          <p:cNvPr id="34829" name="Text Box 16"/>
          <p:cNvSpPr txBox="1">
            <a:spLocks noChangeArrowheads="1"/>
          </p:cNvSpPr>
          <p:nvPr/>
        </p:nvSpPr>
        <p:spPr bwMode="auto">
          <a:xfrm>
            <a:off x="2705100" y="2363788"/>
            <a:ext cx="1219200" cy="4000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 dirty="0">
                <a:latin typeface="Times New Roman" pitchFamily="18" charset="0"/>
              </a:rPr>
              <a:t>h</a:t>
            </a:r>
            <a:r>
              <a:rPr lang="en-US" dirty="0"/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/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 mm</a:t>
            </a:r>
          </a:p>
        </p:txBody>
      </p:sp>
      <p:sp>
        <p:nvSpPr>
          <p:cNvPr id="34830" name="Text Box 17"/>
          <p:cNvSpPr txBox="1">
            <a:spLocks noChangeArrowheads="1"/>
          </p:cNvSpPr>
          <p:nvPr/>
        </p:nvSpPr>
        <p:spPr bwMode="auto">
          <a:xfrm>
            <a:off x="2147888" y="3389313"/>
            <a:ext cx="327025" cy="3698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34831" name="Text Box 18"/>
          <p:cNvSpPr txBox="1">
            <a:spLocks noChangeArrowheads="1"/>
          </p:cNvSpPr>
          <p:nvPr/>
        </p:nvSpPr>
        <p:spPr bwMode="auto">
          <a:xfrm>
            <a:off x="2638425" y="5192713"/>
            <a:ext cx="336550" cy="3667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34833" name="Picture 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68398" y="1026269"/>
            <a:ext cx="4114346" cy="1379927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6742185" y="4449169"/>
            <a:ext cx="13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= 15 cm)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1031875" y="1230313"/>
            <a:ext cx="6394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</a:rPr>
              <a:t>These results suggest the “1/3” rule: The best 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</a:t>
            </a:r>
            <a:r>
              <a:rPr lang="en-US">
                <a:solidFill>
                  <a:srgbClr val="0000FF"/>
                </a:solidFill>
              </a:rPr>
              <a:t>  is chosen as</a:t>
            </a:r>
            <a:endParaRPr lang="en-US">
              <a:solidFill>
                <a:srgbClr val="0000FF"/>
              </a:solidFill>
              <a:sym typeface="Symbol" pitchFamily="18" charset="2"/>
            </a:endParaRPr>
          </a:p>
        </p:txBody>
      </p:sp>
      <p:graphicFrame>
        <p:nvGraphicFramePr>
          <p:cNvPr id="35842" name="Object 12"/>
          <p:cNvGraphicFramePr>
            <a:graphicFrameLocks noChangeAspect="1"/>
          </p:cNvGraphicFramePr>
          <p:nvPr/>
        </p:nvGraphicFramePr>
        <p:xfrm>
          <a:off x="3651250" y="1974850"/>
          <a:ext cx="1216025" cy="769938"/>
        </p:xfrm>
        <a:graphic>
          <a:graphicData uri="http://schemas.openxmlformats.org/presentationml/2006/ole">
            <p:oleObj spid="_x0000_s35842" name="Equation" r:id="rId3" imgW="609480" imgH="393480" progId="Equation.DSMT4">
              <p:embed/>
            </p:oleObj>
          </a:graphicData>
        </a:graphic>
      </p:graphicFrame>
      <p:sp>
        <p:nvSpPr>
          <p:cNvPr id="35850" name="Text Box 13"/>
          <p:cNvSpPr txBox="1">
            <a:spLocks noChangeArrowheads="1"/>
          </p:cNvSpPr>
          <p:nvPr/>
        </p:nvSpPr>
        <p:spPr bwMode="auto">
          <a:xfrm>
            <a:off x="1031875" y="3160713"/>
            <a:ext cx="6394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sym typeface="Symbol" pitchFamily="18" charset="2"/>
              </a:rPr>
              <a:t>This rule applies for a coax feed that has a 50  impedance.</a:t>
            </a:r>
          </a:p>
        </p:txBody>
      </p:sp>
      <p:sp>
        <p:nvSpPr>
          <p:cNvPr id="35851" name="AutoShape 16"/>
          <p:cNvSpPr>
            <a:spLocks noChangeArrowheads="1"/>
          </p:cNvSpPr>
          <p:nvPr/>
        </p:nvSpPr>
        <p:spPr bwMode="auto">
          <a:xfrm>
            <a:off x="4051300" y="4648200"/>
            <a:ext cx="520700" cy="292100"/>
          </a:xfrm>
          <a:prstGeom prst="rightArrow">
            <a:avLst>
              <a:gd name="adj1" fmla="val 50000"/>
              <a:gd name="adj2" fmla="val 44565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6" name="Rectangle 20"/>
          <p:cNvSpPr>
            <a:spLocks noChangeArrowheads="1"/>
          </p:cNvSpPr>
          <p:nvPr/>
        </p:nvSpPr>
        <p:spPr bwMode="auto">
          <a:xfrm>
            <a:off x="1081088" y="285750"/>
            <a:ext cx="71405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Comparison of Models 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16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90169" y="3900098"/>
            <a:ext cx="4114346" cy="1379927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17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5331" y="3951514"/>
            <a:ext cx="3647688" cy="1831749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</p:txBody>
      </p:sp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13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13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693" name="Rectangle 13"/>
          <p:cNvSpPr>
            <a:spLocks noChangeArrowheads="1"/>
          </p:cNvSpPr>
          <p:nvPr/>
        </p:nvSpPr>
        <p:spPr bwMode="auto">
          <a:xfrm>
            <a:off x="1081088" y="285750"/>
            <a:ext cx="71405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Comparison of Models (cont.)</a:t>
            </a:r>
          </a:p>
        </p:txBody>
      </p:sp>
      <p:pic>
        <p:nvPicPr>
          <p:cNvPr id="4813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350" y="3162300"/>
            <a:ext cx="5441950" cy="322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8" name="Text Box 15"/>
          <p:cNvSpPr txBox="1">
            <a:spLocks noChangeArrowheads="1"/>
          </p:cNvSpPr>
          <p:nvPr/>
        </p:nvSpPr>
        <p:spPr bwMode="auto">
          <a:xfrm>
            <a:off x="763588" y="1277938"/>
            <a:ext cx="4213225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 gap-source model is compared with the frill model, using the optimum gap height (1/3 rule).</a:t>
            </a:r>
          </a:p>
        </p:txBody>
      </p:sp>
      <p:sp>
        <p:nvSpPr>
          <p:cNvPr id="48139" name="Text Box 17"/>
          <p:cNvSpPr txBox="1">
            <a:spLocks noChangeArrowheads="1"/>
          </p:cNvSpPr>
          <p:nvPr/>
        </p:nvSpPr>
        <p:spPr bwMode="auto">
          <a:xfrm>
            <a:off x="6681226" y="3644688"/>
            <a:ext cx="1506538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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2.2</a:t>
            </a:r>
          </a:p>
          <a:p>
            <a:pPr algn="l"/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0.635 mm</a:t>
            </a:r>
          </a:p>
          <a:p>
            <a:pPr algn="l"/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 GHz </a:t>
            </a:r>
          </a:p>
          <a:p>
            <a:pPr algn="l"/>
            <a:r>
              <a:rPr lang="en-US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aseline="-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50 </a:t>
            </a:r>
            <a:r>
              <a:rPr lang="en-US" dirty="0">
                <a:latin typeface="Times New Roman" pitchFamily="18" charset="0"/>
                <a:ea typeface="SimSun" pitchFamily="2" charset="-122"/>
                <a:sym typeface="Symbol" pitchFamily="18" charset="2"/>
              </a:rPr>
              <a:t></a:t>
            </a:r>
            <a:r>
              <a:rPr lang="en-US" dirty="0"/>
              <a:t> </a:t>
            </a:r>
          </a:p>
          <a:p>
            <a:pPr algn="l"/>
            <a:r>
              <a:rPr lang="en-US" dirty="0">
                <a:latin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</a:rPr>
              <a:t> = 2.19 mm)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2131" y="1230086"/>
            <a:ext cx="3647688" cy="1831749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2318554" y="265611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Reactance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01241" y="5349923"/>
            <a:ext cx="13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= 15 cm)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b="1" dirty="0" smtClean="0"/>
          </a:p>
          <a:p>
            <a:pPr eaLnBrk="1" hangingPunct="1">
              <a:buFontTx/>
              <a:buNone/>
            </a:pPr>
            <a:endParaRPr lang="en-US" sz="2800" b="1" dirty="0" smtClean="0"/>
          </a:p>
          <a:p>
            <a:pPr eaLnBrk="1" hangingPunct="1">
              <a:buFontTx/>
              <a:buNone/>
            </a:pPr>
            <a:endParaRPr lang="en-US" sz="2800" b="1" dirty="0" smtClean="0"/>
          </a:p>
          <a:p>
            <a:pPr eaLnBrk="1" hangingPunct="1">
              <a:buFontTx/>
              <a:buNone/>
            </a:pPr>
            <a:endParaRPr lang="en-US" sz="2800" b="1" dirty="0" smtClean="0"/>
          </a:p>
          <a:p>
            <a:pPr eaLnBrk="1" hangingPunct="1">
              <a:buFontTx/>
              <a:buNone/>
            </a:pPr>
            <a:endParaRPr lang="en-US" sz="2800" b="1" dirty="0" smtClean="0"/>
          </a:p>
        </p:txBody>
      </p:sp>
      <p:sp>
        <p:nvSpPr>
          <p:cNvPr id="491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91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91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1081088" y="285750"/>
            <a:ext cx="71405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Comparison of Models (cont.)</a:t>
            </a:r>
          </a:p>
        </p:txBody>
      </p:sp>
      <p:sp>
        <p:nvSpPr>
          <p:cNvPr id="49161" name="Text Box 10"/>
          <p:cNvSpPr txBox="1">
            <a:spLocks noChangeArrowheads="1"/>
          </p:cNvSpPr>
          <p:nvPr/>
        </p:nvSpPr>
        <p:spPr bwMode="auto">
          <a:xfrm>
            <a:off x="603250" y="1257300"/>
            <a:ext cx="4224338" cy="1014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 gap-source model is compared with the frill model, using the optimum gap height (1/3 rule).</a:t>
            </a:r>
          </a:p>
        </p:txBody>
      </p:sp>
      <p:pic>
        <p:nvPicPr>
          <p:cNvPr id="49162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988" y="3167063"/>
            <a:ext cx="5991225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63" name="Text Box 13"/>
          <p:cNvSpPr txBox="1">
            <a:spLocks noChangeArrowheads="1"/>
          </p:cNvSpPr>
          <p:nvPr/>
        </p:nvSpPr>
        <p:spPr bwMode="auto">
          <a:xfrm>
            <a:off x="6803950" y="3758040"/>
            <a:ext cx="1506538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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2.2</a:t>
            </a:r>
          </a:p>
          <a:p>
            <a:pPr algn="l"/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0.635 mm</a:t>
            </a:r>
          </a:p>
          <a:p>
            <a:pPr algn="l"/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 GHz </a:t>
            </a:r>
          </a:p>
          <a:p>
            <a:pPr algn="l"/>
            <a:r>
              <a:rPr lang="en-US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aseline="-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50 </a:t>
            </a:r>
            <a:r>
              <a:rPr lang="en-US" dirty="0">
                <a:latin typeface="Times New Roman" pitchFamily="18" charset="0"/>
                <a:ea typeface="SimSun" pitchFamily="2" charset="-122"/>
                <a:sym typeface="Symbol" pitchFamily="18" charset="2"/>
              </a:rPr>
              <a:t></a:t>
            </a:r>
            <a:r>
              <a:rPr lang="en-US" dirty="0"/>
              <a:t> </a:t>
            </a:r>
          </a:p>
          <a:p>
            <a:pPr algn="l"/>
            <a:r>
              <a:rPr lang="en-US" dirty="0">
                <a:latin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</a:rPr>
              <a:t> = 2.19 mm)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2131" y="1230086"/>
            <a:ext cx="3647688" cy="1831749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2640652" y="2677885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Resistance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24071" y="5404513"/>
            <a:ext cx="13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= 15 cm)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994002" y="253093"/>
            <a:ext cx="71405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Probe in Patch</a:t>
            </a:r>
          </a:p>
        </p:txBody>
      </p:sp>
      <p:sp>
        <p:nvSpPr>
          <p:cNvPr id="36876" name="Text Box 9"/>
          <p:cNvSpPr txBox="1">
            <a:spLocks noChangeArrowheads="1"/>
          </p:cNvSpPr>
          <p:nvPr/>
        </p:nvSpPr>
        <p:spPr bwMode="auto">
          <a:xfrm>
            <a:off x="532946" y="823912"/>
            <a:ext cx="8020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dirty="0">
                <a:solidFill>
                  <a:srgbClr val="FF3300"/>
                </a:solidFill>
              </a:rPr>
              <a:t>A probe in a patch does not see an infinite parallel-plate waveguide. </a:t>
            </a:r>
          </a:p>
        </p:txBody>
      </p:sp>
      <p:sp>
        <p:nvSpPr>
          <p:cNvPr id="36877" name="Text Box 15"/>
          <p:cNvSpPr txBox="1">
            <a:spLocks noChangeArrowheads="1"/>
          </p:cNvSpPr>
          <p:nvPr/>
        </p:nvSpPr>
        <p:spPr bwMode="auto">
          <a:xfrm>
            <a:off x="346075" y="3922713"/>
            <a:ext cx="4718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rgbClr val="0000FF"/>
                </a:solidFill>
              </a:rPr>
              <a:t>Exact calculation of probe reactance: </a:t>
            </a:r>
            <a:endParaRPr lang="en-US" sz="2000"/>
          </a:p>
        </p:txBody>
      </p:sp>
      <p:grpSp>
        <p:nvGrpSpPr>
          <p:cNvPr id="36878" name="Group 27"/>
          <p:cNvGrpSpPr>
            <a:grpSpLocks/>
          </p:cNvGrpSpPr>
          <p:nvPr/>
        </p:nvGrpSpPr>
        <p:grpSpPr bwMode="auto">
          <a:xfrm>
            <a:off x="3513138" y="1270457"/>
            <a:ext cx="2354263" cy="2525713"/>
            <a:chOff x="2286" y="1280"/>
            <a:chExt cx="1483" cy="1591"/>
          </a:xfrm>
        </p:grpSpPr>
        <p:sp>
          <p:nvSpPr>
            <p:cNvPr id="36882" name="Rectangle 17"/>
            <p:cNvSpPr>
              <a:spLocks noChangeArrowheads="1"/>
            </p:cNvSpPr>
            <p:nvPr/>
          </p:nvSpPr>
          <p:spPr bwMode="auto">
            <a:xfrm>
              <a:off x="2368" y="1872"/>
              <a:ext cx="664" cy="728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3" name="Oval 18"/>
            <p:cNvSpPr>
              <a:spLocks noChangeArrowheads="1"/>
            </p:cNvSpPr>
            <p:nvPr/>
          </p:nvSpPr>
          <p:spPr bwMode="auto">
            <a:xfrm>
              <a:off x="2504" y="2208"/>
              <a:ext cx="64" cy="64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4" name="Text Box 19"/>
            <p:cNvSpPr txBox="1">
              <a:spLocks noChangeArrowheads="1"/>
            </p:cNvSpPr>
            <p:nvPr/>
          </p:nvSpPr>
          <p:spPr bwMode="auto">
            <a:xfrm>
              <a:off x="2629" y="264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L</a:t>
              </a:r>
              <a:endParaRPr lang="en-US" i="1" baseline="-25000">
                <a:latin typeface="Times New Roman" pitchFamily="18" charset="0"/>
              </a:endParaRPr>
            </a:p>
          </p:txBody>
        </p:sp>
        <p:sp>
          <p:nvSpPr>
            <p:cNvPr id="36885" name="Text Box 20"/>
            <p:cNvSpPr txBox="1">
              <a:spLocks noChangeArrowheads="1"/>
            </p:cNvSpPr>
            <p:nvPr/>
          </p:nvSpPr>
          <p:spPr bwMode="auto">
            <a:xfrm>
              <a:off x="3129" y="2088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W</a:t>
              </a:r>
              <a:endParaRPr lang="en-US" i="1" baseline="-25000">
                <a:latin typeface="Times New Roman" pitchFamily="18" charset="0"/>
              </a:endParaRPr>
            </a:p>
          </p:txBody>
        </p:sp>
        <p:sp>
          <p:nvSpPr>
            <p:cNvPr id="36886" name="Line 21"/>
            <p:cNvSpPr>
              <a:spLocks noChangeShapeType="1"/>
            </p:cNvSpPr>
            <p:nvPr/>
          </p:nvSpPr>
          <p:spPr bwMode="auto">
            <a:xfrm>
              <a:off x="3184" y="2592"/>
              <a:ext cx="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7" name="Text Box 22"/>
            <p:cNvSpPr txBox="1">
              <a:spLocks noChangeArrowheads="1"/>
            </p:cNvSpPr>
            <p:nvPr/>
          </p:nvSpPr>
          <p:spPr bwMode="auto">
            <a:xfrm>
              <a:off x="3589" y="2448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x</a:t>
              </a:r>
              <a:endParaRPr lang="en-US" i="1" baseline="-25000">
                <a:latin typeface="Times New Roman" pitchFamily="18" charset="0"/>
              </a:endParaRPr>
            </a:p>
          </p:txBody>
        </p:sp>
        <p:sp>
          <p:nvSpPr>
            <p:cNvPr id="36888" name="Text Box 23"/>
            <p:cNvSpPr txBox="1">
              <a:spLocks noChangeArrowheads="1"/>
            </p:cNvSpPr>
            <p:nvPr/>
          </p:nvSpPr>
          <p:spPr bwMode="auto">
            <a:xfrm>
              <a:off x="2286" y="1280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Times New Roman" pitchFamily="18" charset="0"/>
                </a:rPr>
                <a:t>y</a:t>
              </a:r>
              <a:endParaRPr lang="en-US" i="1" baseline="-25000" dirty="0">
                <a:latin typeface="Times New Roman" pitchFamily="18" charset="0"/>
              </a:endParaRPr>
            </a:p>
          </p:txBody>
        </p:sp>
        <p:sp>
          <p:nvSpPr>
            <p:cNvPr id="36889" name="Line 24"/>
            <p:cNvSpPr>
              <a:spLocks noChangeShapeType="1"/>
            </p:cNvSpPr>
            <p:nvPr/>
          </p:nvSpPr>
          <p:spPr bwMode="auto">
            <a:xfrm flipV="1">
              <a:off x="2376" y="1528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0" name="Text Box 26"/>
            <p:cNvSpPr txBox="1">
              <a:spLocks noChangeArrowheads="1"/>
            </p:cNvSpPr>
            <p:nvPr/>
          </p:nvSpPr>
          <p:spPr bwMode="auto">
            <a:xfrm>
              <a:off x="2468" y="1935"/>
              <a:ext cx="5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(</a:t>
              </a:r>
              <a:r>
                <a:rPr lang="en-US" i="1" dirty="0">
                  <a:latin typeface="Times New Roman" pitchFamily="18" charset="0"/>
                </a:rPr>
                <a:t>x</a:t>
              </a:r>
              <a:r>
                <a:rPr lang="en-US" baseline="-25000" dirty="0">
                  <a:latin typeface="Times New Roman" pitchFamily="18" charset="0"/>
                </a:rPr>
                <a:t>0</a:t>
              </a:r>
              <a:r>
                <a:rPr lang="en-US" dirty="0"/>
                <a:t>, </a:t>
              </a:r>
              <a:r>
                <a:rPr lang="en-US" i="1" dirty="0">
                  <a:latin typeface="Times New Roman" pitchFamily="18" charset="0"/>
                </a:rPr>
                <a:t>y</a:t>
              </a:r>
              <a:r>
                <a:rPr lang="en-US" baseline="-25000" dirty="0">
                  <a:latin typeface="Times New Roman" pitchFamily="18" charset="0"/>
                </a:rPr>
                <a:t>0</a:t>
              </a:r>
              <a:r>
                <a:rPr lang="en-US" dirty="0"/>
                <a:t>)</a:t>
              </a:r>
            </a:p>
          </p:txBody>
        </p:sp>
      </p:grpSp>
      <p:graphicFrame>
        <p:nvGraphicFramePr>
          <p:cNvPr id="36866" name="Object 28"/>
          <p:cNvGraphicFramePr>
            <a:graphicFrameLocks noChangeAspect="1"/>
          </p:cNvGraphicFramePr>
          <p:nvPr/>
        </p:nvGraphicFramePr>
        <p:xfrm>
          <a:off x="2167165" y="4394201"/>
          <a:ext cx="1992313" cy="444500"/>
        </p:xfrm>
        <a:graphic>
          <a:graphicData uri="http://schemas.openxmlformats.org/presentationml/2006/ole">
            <p:oleObj spid="_x0000_s36866" name="Equation" r:id="rId3" imgW="1143000" imgH="253800" progId="Equation.DSMT4">
              <p:embed/>
            </p:oleObj>
          </a:graphicData>
        </a:graphic>
      </p:graphicFrame>
      <p:graphicFrame>
        <p:nvGraphicFramePr>
          <p:cNvPr id="36867" name="Object 29"/>
          <p:cNvGraphicFramePr>
            <a:graphicFrameLocks noChangeAspect="1"/>
          </p:cNvGraphicFramePr>
          <p:nvPr/>
        </p:nvGraphicFramePr>
        <p:xfrm>
          <a:off x="2233597" y="5095875"/>
          <a:ext cx="1703387" cy="488950"/>
        </p:xfrm>
        <a:graphic>
          <a:graphicData uri="http://schemas.openxmlformats.org/presentationml/2006/ole">
            <p:oleObj spid="_x0000_s36867" name="Equation" r:id="rId4" imgW="977760" imgH="279360" progId="Equation.DSMT4">
              <p:embed/>
            </p:oleObj>
          </a:graphicData>
        </a:graphic>
      </p:graphicFrame>
      <p:sp>
        <p:nvSpPr>
          <p:cNvPr id="36879" name="Text Box 31"/>
          <p:cNvSpPr txBox="1">
            <a:spLocks noChangeArrowheads="1"/>
          </p:cNvSpPr>
          <p:nvPr/>
        </p:nvSpPr>
        <p:spPr bwMode="auto">
          <a:xfrm>
            <a:off x="1919288" y="5967413"/>
            <a:ext cx="4081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f</a:t>
            </a:r>
            <a:r>
              <a:rPr lang="en-US" baseline="-25000" dirty="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>
                <a:solidFill>
                  <a:srgbClr val="0000FF"/>
                </a:solidFill>
              </a:rPr>
              <a:t> frequency at which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US" i="1" baseline="-25000" dirty="0" err="1">
                <a:solidFill>
                  <a:srgbClr val="0000FF"/>
                </a:solidFill>
                <a:latin typeface="Times New Roman" pitchFamily="18" charset="0"/>
              </a:rPr>
              <a:t>in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is maximum</a:t>
            </a:r>
          </a:p>
        </p:txBody>
      </p:sp>
      <p:sp>
        <p:nvSpPr>
          <p:cNvPr id="36880" name="AutoShape 32"/>
          <p:cNvSpPr>
            <a:spLocks noChangeArrowheads="1"/>
          </p:cNvSpPr>
          <p:nvPr/>
        </p:nvSpPr>
        <p:spPr bwMode="auto">
          <a:xfrm>
            <a:off x="1282684" y="5207000"/>
            <a:ext cx="673100" cy="190500"/>
          </a:xfrm>
          <a:prstGeom prst="rightArrow">
            <a:avLst>
              <a:gd name="adj1" fmla="val 50000"/>
              <a:gd name="adj2" fmla="val 88333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Text Box 33"/>
          <p:cNvSpPr txBox="1">
            <a:spLocks noChangeArrowheads="1"/>
          </p:cNvSpPr>
          <p:nvPr/>
        </p:nvSpPr>
        <p:spPr bwMode="auto">
          <a:xfrm>
            <a:off x="4474028" y="5043942"/>
            <a:ext cx="4058104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600" i="1" baseline="-250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1600" dirty="0"/>
              <a:t> may be calculated by </a:t>
            </a:r>
            <a:r>
              <a:rPr lang="en-US" sz="1600" dirty="0" err="1"/>
              <a:t>HFSS</a:t>
            </a:r>
            <a:r>
              <a:rPr lang="en-US" sz="1600" dirty="0"/>
              <a:t> or any other software, or it may be measured.</a:t>
            </a:r>
          </a:p>
        </p:txBody>
      </p:sp>
      <p:graphicFrame>
        <p:nvGraphicFramePr>
          <p:cNvPr id="36868" name="Object 34"/>
          <p:cNvGraphicFramePr>
            <a:graphicFrameLocks noChangeAspect="1"/>
          </p:cNvGraphicFramePr>
          <p:nvPr/>
        </p:nvGraphicFramePr>
        <p:xfrm>
          <a:off x="5945188" y="5929313"/>
          <a:ext cx="1328737" cy="488950"/>
        </p:xfrm>
        <a:graphic>
          <a:graphicData uri="http://schemas.openxmlformats.org/presentationml/2006/ole">
            <p:oleObj spid="_x0000_s36868" name="Equation" r:id="rId5" imgW="761760" imgH="279360" progId="Equation.DSMT4">
              <p:embed/>
            </p:oleObj>
          </a:graphicData>
        </a:graphic>
      </p:graphicFrame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8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8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1081088" y="247650"/>
            <a:ext cx="71405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Probe in Patch (cont.)</a:t>
            </a:r>
          </a:p>
        </p:txBody>
      </p:sp>
      <p:sp>
        <p:nvSpPr>
          <p:cNvPr id="50185" name="Text Box 8"/>
          <p:cNvSpPr txBox="1">
            <a:spLocks noChangeArrowheads="1"/>
          </p:cNvSpPr>
          <p:nvPr/>
        </p:nvSpPr>
        <p:spPr bwMode="auto">
          <a:xfrm>
            <a:off x="573541" y="1600200"/>
            <a:ext cx="80581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Using the cavity model, we can derive an expression for the probe </a:t>
            </a:r>
            <a:r>
              <a:rPr lang="en-US" dirty="0" smtClean="0">
                <a:solidFill>
                  <a:srgbClr val="0000FF"/>
                </a:solidFill>
              </a:rPr>
              <a:t>reactance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(derivation given later)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0186" name="Text Box 9"/>
          <p:cNvSpPr txBox="1">
            <a:spLocks noChangeArrowheads="1"/>
          </p:cNvSpPr>
          <p:nvPr/>
        </p:nvSpPr>
        <p:spPr bwMode="auto">
          <a:xfrm>
            <a:off x="351517" y="5707985"/>
            <a:ext cx="83788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solidFill>
                  <a:srgbClr val="0000FF"/>
                </a:solidFill>
              </a:rPr>
              <a:t>This formula assumes that there is no </a:t>
            </a:r>
            <a:r>
              <a:rPr lang="en-US" sz="1600" i="1" dirty="0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sz="1600" dirty="0">
                <a:solidFill>
                  <a:srgbClr val="0000FF"/>
                </a:solidFill>
              </a:rPr>
              <a:t> variation of the probe current or cavity fields (thin-substrate approximation), but it does accurately account for the actual patch dimensions. </a:t>
            </a:r>
            <a:endParaRPr lang="en-US" sz="1600" dirty="0"/>
          </a:p>
        </p:txBody>
      </p:sp>
      <p:grpSp>
        <p:nvGrpSpPr>
          <p:cNvPr id="50187" name="Group 20"/>
          <p:cNvGrpSpPr>
            <a:grpSpLocks/>
          </p:cNvGrpSpPr>
          <p:nvPr/>
        </p:nvGrpSpPr>
        <p:grpSpPr bwMode="auto">
          <a:xfrm>
            <a:off x="3304269" y="2518904"/>
            <a:ext cx="2319338" cy="2611437"/>
            <a:chOff x="2287" y="1226"/>
            <a:chExt cx="1461" cy="1645"/>
          </a:xfrm>
        </p:grpSpPr>
        <p:sp>
          <p:nvSpPr>
            <p:cNvPr id="50189" name="Rectangle 10"/>
            <p:cNvSpPr>
              <a:spLocks noChangeArrowheads="1"/>
            </p:cNvSpPr>
            <p:nvPr/>
          </p:nvSpPr>
          <p:spPr bwMode="auto">
            <a:xfrm>
              <a:off x="2368" y="1872"/>
              <a:ext cx="664" cy="728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0" name="Oval 11"/>
            <p:cNvSpPr>
              <a:spLocks noChangeArrowheads="1"/>
            </p:cNvSpPr>
            <p:nvPr/>
          </p:nvSpPr>
          <p:spPr bwMode="auto">
            <a:xfrm>
              <a:off x="2504" y="2208"/>
              <a:ext cx="64" cy="64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1" name="Text Box 12"/>
            <p:cNvSpPr txBox="1">
              <a:spLocks noChangeArrowheads="1"/>
            </p:cNvSpPr>
            <p:nvPr/>
          </p:nvSpPr>
          <p:spPr bwMode="auto">
            <a:xfrm>
              <a:off x="2608" y="2640"/>
              <a:ext cx="2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L</a:t>
              </a:r>
              <a:r>
                <a:rPr lang="en-US" i="1" baseline="-2500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50192" name="Text Box 13"/>
            <p:cNvSpPr txBox="1">
              <a:spLocks noChangeArrowheads="1"/>
            </p:cNvSpPr>
            <p:nvPr/>
          </p:nvSpPr>
          <p:spPr bwMode="auto">
            <a:xfrm>
              <a:off x="3108" y="2088"/>
              <a:ext cx="27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W</a:t>
              </a:r>
              <a:r>
                <a:rPr lang="en-US" i="1" baseline="-2500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50193" name="Line 14"/>
            <p:cNvSpPr>
              <a:spLocks noChangeShapeType="1"/>
            </p:cNvSpPr>
            <p:nvPr/>
          </p:nvSpPr>
          <p:spPr bwMode="auto">
            <a:xfrm>
              <a:off x="3184" y="2592"/>
              <a:ext cx="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4" name="Text Box 15"/>
            <p:cNvSpPr txBox="1">
              <a:spLocks noChangeArrowheads="1"/>
            </p:cNvSpPr>
            <p:nvPr/>
          </p:nvSpPr>
          <p:spPr bwMode="auto">
            <a:xfrm>
              <a:off x="3568" y="2469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Times New Roman" pitchFamily="18" charset="0"/>
                </a:rPr>
                <a:t>x</a:t>
              </a:r>
              <a:endParaRPr lang="en-US" i="1" baseline="-25000" dirty="0">
                <a:latin typeface="Times New Roman" pitchFamily="18" charset="0"/>
              </a:endParaRPr>
            </a:p>
          </p:txBody>
        </p:sp>
        <p:sp>
          <p:nvSpPr>
            <p:cNvPr id="50195" name="Text Box 16"/>
            <p:cNvSpPr txBox="1">
              <a:spLocks noChangeArrowheads="1"/>
            </p:cNvSpPr>
            <p:nvPr/>
          </p:nvSpPr>
          <p:spPr bwMode="auto">
            <a:xfrm>
              <a:off x="2287" y="1226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Times New Roman" pitchFamily="18" charset="0"/>
                </a:rPr>
                <a:t>y</a:t>
              </a:r>
              <a:endParaRPr lang="en-US" i="1" baseline="-25000" dirty="0">
                <a:latin typeface="Times New Roman" pitchFamily="18" charset="0"/>
              </a:endParaRPr>
            </a:p>
          </p:txBody>
        </p:sp>
        <p:sp>
          <p:nvSpPr>
            <p:cNvPr id="50196" name="Line 17"/>
            <p:cNvSpPr>
              <a:spLocks noChangeShapeType="1"/>
            </p:cNvSpPr>
            <p:nvPr/>
          </p:nvSpPr>
          <p:spPr bwMode="auto">
            <a:xfrm flipV="1">
              <a:off x="2376" y="1528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7" name="Text Box 18"/>
            <p:cNvSpPr txBox="1">
              <a:spLocks noChangeArrowheads="1"/>
            </p:cNvSpPr>
            <p:nvPr/>
          </p:nvSpPr>
          <p:spPr bwMode="auto">
            <a:xfrm>
              <a:off x="3102" y="1607"/>
              <a:ext cx="4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66"/>
                  </a:solidFill>
                </a:rPr>
                <a:t>PMC</a:t>
              </a:r>
            </a:p>
          </p:txBody>
        </p:sp>
        <p:sp>
          <p:nvSpPr>
            <p:cNvPr id="50198" name="Text Box 19"/>
            <p:cNvSpPr txBox="1">
              <a:spLocks noChangeArrowheads="1"/>
            </p:cNvSpPr>
            <p:nvPr/>
          </p:nvSpPr>
          <p:spPr bwMode="auto">
            <a:xfrm>
              <a:off x="2468" y="1935"/>
              <a:ext cx="5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(</a:t>
              </a:r>
              <a:r>
                <a:rPr lang="en-US" i="1" dirty="0">
                  <a:latin typeface="Times New Roman" pitchFamily="18" charset="0"/>
                </a:rPr>
                <a:t>x</a:t>
              </a:r>
              <a:r>
                <a:rPr lang="en-US" baseline="-25000" dirty="0">
                  <a:latin typeface="Times New Roman" pitchFamily="18" charset="0"/>
                </a:rPr>
                <a:t>0</a:t>
              </a:r>
              <a:r>
                <a:rPr lang="en-US" dirty="0"/>
                <a:t>, </a:t>
              </a:r>
              <a:r>
                <a:rPr lang="en-US" i="1" dirty="0">
                  <a:latin typeface="Times New Roman" pitchFamily="18" charset="0"/>
                </a:rPr>
                <a:t>y</a:t>
              </a:r>
              <a:r>
                <a:rPr lang="en-US" baseline="-25000" dirty="0">
                  <a:latin typeface="Times New Roman" pitchFamily="18" charset="0"/>
                </a:rPr>
                <a:t>0</a:t>
              </a:r>
              <a:r>
                <a:rPr lang="en-US" dirty="0"/>
                <a:t>)</a:t>
              </a:r>
            </a:p>
          </p:txBody>
        </p:sp>
      </p:grpSp>
      <p:sp>
        <p:nvSpPr>
          <p:cNvPr id="50188" name="TextBox 23"/>
          <p:cNvSpPr txBox="1">
            <a:spLocks noChangeArrowheads="1"/>
          </p:cNvSpPr>
          <p:nvPr/>
        </p:nvSpPr>
        <p:spPr bwMode="auto">
          <a:xfrm>
            <a:off x="3424238" y="1020763"/>
            <a:ext cx="2049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3300"/>
                </a:solidFill>
              </a:rPr>
              <a:t>Cavity Model 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107645" y="156483"/>
            <a:ext cx="2690812" cy="61118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1034" name="Text Box 3"/>
          <p:cNvSpPr txBox="1">
            <a:spLocks noChangeArrowheads="1"/>
          </p:cNvSpPr>
          <p:nvPr/>
        </p:nvSpPr>
        <p:spPr bwMode="auto">
          <a:xfrm>
            <a:off x="658813" y="1613807"/>
            <a:ext cx="7777616" cy="1323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This set of notes discusses </a:t>
            </a:r>
            <a:r>
              <a:rPr lang="en-US" sz="2000" dirty="0">
                <a:solidFill>
                  <a:srgbClr val="FF3300"/>
                </a:solidFill>
              </a:rPr>
              <a:t>improved models</a:t>
            </a:r>
            <a:r>
              <a:rPr lang="en-US" sz="2000" dirty="0">
                <a:solidFill>
                  <a:srgbClr val="0000FF"/>
                </a:solidFill>
              </a:rPr>
              <a:t> of the probe inductance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of a coaxially-fed patch (accurate for thicker substrates). A parallel-plate waveguide model is initially assumed (at the end of the notes we will also look at the actual finite patch).</a:t>
            </a:r>
          </a:p>
        </p:txBody>
      </p:sp>
      <p:grpSp>
        <p:nvGrpSpPr>
          <p:cNvPr id="1035" name="Group 43"/>
          <p:cNvGrpSpPr>
            <a:grpSpLocks/>
          </p:cNvGrpSpPr>
          <p:nvPr/>
        </p:nvGrpSpPr>
        <p:grpSpPr bwMode="auto">
          <a:xfrm>
            <a:off x="2159000" y="3495677"/>
            <a:ext cx="5122863" cy="2547938"/>
            <a:chOff x="2170113" y="3113092"/>
            <a:chExt cx="5122862" cy="2547940"/>
          </a:xfrm>
        </p:grpSpPr>
        <p:grpSp>
          <p:nvGrpSpPr>
            <p:cNvPr id="1036" name="Group 73"/>
            <p:cNvGrpSpPr>
              <a:grpSpLocks/>
            </p:cNvGrpSpPr>
            <p:nvPr/>
          </p:nvGrpSpPr>
          <p:grpSpPr bwMode="auto">
            <a:xfrm>
              <a:off x="2170113" y="3113092"/>
              <a:ext cx="5122862" cy="2547940"/>
              <a:chOff x="1351" y="2281"/>
              <a:chExt cx="3227" cy="1605"/>
            </a:xfrm>
          </p:grpSpPr>
          <p:graphicFrame>
            <p:nvGraphicFramePr>
              <p:cNvPr id="1026" name="Object 51"/>
              <p:cNvGraphicFramePr>
                <a:graphicFrameLocks noChangeAspect="1"/>
              </p:cNvGraphicFramePr>
              <p:nvPr/>
            </p:nvGraphicFramePr>
            <p:xfrm>
              <a:off x="2805" y="2281"/>
              <a:ext cx="135" cy="135"/>
            </p:xfrm>
            <a:graphic>
              <a:graphicData uri="http://schemas.openxmlformats.org/presentationml/2006/ole">
                <p:oleObj spid="_x0000_s1026" name="Equation" r:id="rId3" imgW="126720" imgH="126720" progId="Equation.DSMT4">
                  <p:embed/>
                </p:oleObj>
              </a:graphicData>
            </a:graphic>
          </p:graphicFrame>
          <p:sp>
            <p:nvSpPr>
              <p:cNvPr id="1041" name="Line 52"/>
              <p:cNvSpPr>
                <a:spLocks noChangeShapeType="1"/>
              </p:cNvSpPr>
              <p:nvPr/>
            </p:nvSpPr>
            <p:spPr bwMode="auto">
              <a:xfrm>
                <a:off x="1639" y="3285"/>
                <a:ext cx="2444" cy="0"/>
              </a:xfrm>
              <a:prstGeom prst="line">
                <a:avLst/>
              </a:prstGeom>
              <a:noFill/>
              <a:ln w="57150">
                <a:solidFill>
                  <a:srgbClr val="FF99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Rectangle 53"/>
              <p:cNvSpPr>
                <a:spLocks noChangeArrowheads="1"/>
              </p:cNvSpPr>
              <p:nvPr/>
            </p:nvSpPr>
            <p:spPr bwMode="auto">
              <a:xfrm>
                <a:off x="1636" y="2830"/>
                <a:ext cx="2452" cy="43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Line 54"/>
              <p:cNvSpPr>
                <a:spLocks noChangeShapeType="1"/>
              </p:cNvSpPr>
              <p:nvPr/>
            </p:nvSpPr>
            <p:spPr bwMode="auto">
              <a:xfrm rot="-5400000">
                <a:off x="1377" y="3038"/>
                <a:ext cx="426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027" name="Object 55"/>
              <p:cNvGraphicFramePr>
                <a:graphicFrameLocks noChangeAspect="1"/>
              </p:cNvGraphicFramePr>
              <p:nvPr/>
            </p:nvGraphicFramePr>
            <p:xfrm>
              <a:off x="1351" y="2898"/>
              <a:ext cx="188" cy="264"/>
            </p:xfrm>
            <a:graphic>
              <a:graphicData uri="http://schemas.openxmlformats.org/presentationml/2006/ole">
                <p:oleObj spid="_x0000_s1027" name="Equation" r:id="rId4" imgW="126720" imgH="177480" progId="Equation.DSMT4">
                  <p:embed/>
                </p:oleObj>
              </a:graphicData>
            </a:graphic>
          </p:graphicFrame>
          <p:graphicFrame>
            <p:nvGraphicFramePr>
              <p:cNvPr id="1028" name="Object 56"/>
              <p:cNvGraphicFramePr>
                <a:graphicFrameLocks noChangeAspect="1"/>
              </p:cNvGraphicFramePr>
              <p:nvPr/>
            </p:nvGraphicFramePr>
            <p:xfrm>
              <a:off x="3357" y="2882"/>
              <a:ext cx="471" cy="293"/>
            </p:xfrm>
            <a:graphic>
              <a:graphicData uri="http://schemas.openxmlformats.org/presentationml/2006/ole">
                <p:oleObj spid="_x0000_s1028" name="Equation" r:id="rId5" imgW="368280" imgH="228600" progId="Equation.DSMT4">
                  <p:embed/>
                </p:oleObj>
              </a:graphicData>
            </a:graphic>
          </p:graphicFrame>
          <p:sp>
            <p:nvSpPr>
              <p:cNvPr id="1044" name="Rectangle 58"/>
              <p:cNvSpPr>
                <a:spLocks noChangeArrowheads="1"/>
              </p:cNvSpPr>
              <p:nvPr/>
            </p:nvSpPr>
            <p:spPr bwMode="auto">
              <a:xfrm>
                <a:off x="2738" y="3306"/>
                <a:ext cx="244" cy="580"/>
              </a:xfrm>
              <a:prstGeom prst="rect">
                <a:avLst/>
              </a:prstGeom>
              <a:gradFill rotWithShape="1">
                <a:gsLst>
                  <a:gs pos="0">
                    <a:srgbClr val="764718"/>
                  </a:gs>
                  <a:gs pos="50000">
                    <a:srgbClr val="FF9933"/>
                  </a:gs>
                  <a:gs pos="100000">
                    <a:srgbClr val="764718"/>
                  </a:gs>
                </a:gsLst>
                <a:lin ang="0" scaled="1"/>
              </a:gradFill>
              <a:ln w="9525">
                <a:solidFill>
                  <a:srgbClr val="9966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Line 60"/>
              <p:cNvSpPr>
                <a:spLocks noChangeShapeType="1"/>
              </p:cNvSpPr>
              <p:nvPr/>
            </p:nvSpPr>
            <p:spPr bwMode="auto">
              <a:xfrm>
                <a:off x="2830" y="3290"/>
                <a:ext cx="0" cy="5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Line 61"/>
              <p:cNvSpPr>
                <a:spLocks noChangeShapeType="1"/>
              </p:cNvSpPr>
              <p:nvPr/>
            </p:nvSpPr>
            <p:spPr bwMode="auto">
              <a:xfrm>
                <a:off x="2892" y="3290"/>
                <a:ext cx="0" cy="5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Line 62"/>
              <p:cNvSpPr>
                <a:spLocks noChangeShapeType="1"/>
              </p:cNvSpPr>
              <p:nvPr/>
            </p:nvSpPr>
            <p:spPr bwMode="auto">
              <a:xfrm>
                <a:off x="2641" y="292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Line 63"/>
              <p:cNvSpPr>
                <a:spLocks noChangeShapeType="1"/>
              </p:cNvSpPr>
              <p:nvPr/>
            </p:nvSpPr>
            <p:spPr bwMode="auto">
              <a:xfrm flipH="1">
                <a:off x="2897" y="2924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" name="Line 64"/>
              <p:cNvSpPr>
                <a:spLocks noChangeShapeType="1"/>
              </p:cNvSpPr>
              <p:nvPr/>
            </p:nvSpPr>
            <p:spPr bwMode="auto">
              <a:xfrm flipH="1" flipV="1">
                <a:off x="2862" y="2491"/>
                <a:ext cx="0" cy="2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029" name="Object 65"/>
              <p:cNvGraphicFramePr>
                <a:graphicFrameLocks noChangeAspect="1"/>
              </p:cNvGraphicFramePr>
              <p:nvPr/>
            </p:nvGraphicFramePr>
            <p:xfrm>
              <a:off x="2323" y="2862"/>
              <a:ext cx="202" cy="177"/>
            </p:xfrm>
            <a:graphic>
              <a:graphicData uri="http://schemas.openxmlformats.org/presentationml/2006/ole">
                <p:oleObj spid="_x0000_s1029" name="Equation" r:id="rId6" imgW="203040" imgH="177480" progId="Equation.DSMT4">
                  <p:embed/>
                </p:oleObj>
              </a:graphicData>
            </a:graphic>
          </p:graphicFrame>
          <p:sp>
            <p:nvSpPr>
              <p:cNvPr id="1050" name="Line 66"/>
              <p:cNvSpPr>
                <a:spLocks noChangeShapeType="1"/>
              </p:cNvSpPr>
              <p:nvPr/>
            </p:nvSpPr>
            <p:spPr bwMode="auto">
              <a:xfrm>
                <a:off x="4207" y="3277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030" name="Object 67"/>
              <p:cNvGraphicFramePr>
                <a:graphicFrameLocks noChangeAspect="1"/>
              </p:cNvGraphicFramePr>
              <p:nvPr/>
            </p:nvGraphicFramePr>
            <p:xfrm>
              <a:off x="4443" y="3208"/>
              <a:ext cx="135" cy="148"/>
            </p:xfrm>
            <a:graphic>
              <a:graphicData uri="http://schemas.openxmlformats.org/presentationml/2006/ole">
                <p:oleObj spid="_x0000_s1030" name="Equation" r:id="rId7" imgW="126720" imgH="139680" progId="Equation.DSMT4">
                  <p:embed/>
                </p:oleObj>
              </a:graphicData>
            </a:graphic>
          </p:graphicFrame>
          <p:sp>
            <p:nvSpPr>
              <p:cNvPr id="1051" name="Line 68"/>
              <p:cNvSpPr>
                <a:spLocks noChangeShapeType="1"/>
              </p:cNvSpPr>
              <p:nvPr/>
            </p:nvSpPr>
            <p:spPr bwMode="auto">
              <a:xfrm>
                <a:off x="2352" y="36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Line 69"/>
              <p:cNvSpPr>
                <a:spLocks noChangeShapeType="1"/>
              </p:cNvSpPr>
              <p:nvPr/>
            </p:nvSpPr>
            <p:spPr bwMode="auto">
              <a:xfrm flipH="1">
                <a:off x="2976" y="36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031" name="Object 72"/>
              <p:cNvGraphicFramePr>
                <a:graphicFrameLocks noChangeAspect="1"/>
              </p:cNvGraphicFramePr>
              <p:nvPr/>
            </p:nvGraphicFramePr>
            <p:xfrm>
              <a:off x="3107" y="3382"/>
              <a:ext cx="202" cy="177"/>
            </p:xfrm>
            <a:graphic>
              <a:graphicData uri="http://schemas.openxmlformats.org/presentationml/2006/ole">
                <p:oleObj spid="_x0000_s1031" name="Equation" r:id="rId8" imgW="203040" imgH="177480" progId="Equation.DSMT4">
                  <p:embed/>
                </p:oleObj>
              </a:graphicData>
            </a:graphic>
          </p:graphicFrame>
          <p:sp>
            <p:nvSpPr>
              <p:cNvPr id="1053" name="Rectangle 59"/>
              <p:cNvSpPr>
                <a:spLocks noChangeArrowheads="1"/>
              </p:cNvSpPr>
              <p:nvPr/>
            </p:nvSpPr>
            <p:spPr bwMode="auto">
              <a:xfrm>
                <a:off x="2824" y="2818"/>
                <a:ext cx="76" cy="497"/>
              </a:xfrm>
              <a:prstGeom prst="rect">
                <a:avLst/>
              </a:prstGeom>
              <a:gradFill rotWithShape="1">
                <a:gsLst>
                  <a:gs pos="0">
                    <a:srgbClr val="764718"/>
                  </a:gs>
                  <a:gs pos="50000">
                    <a:srgbClr val="FF9933"/>
                  </a:gs>
                  <a:gs pos="100000">
                    <a:srgbClr val="764718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Line 57"/>
              <p:cNvSpPr>
                <a:spLocks noChangeShapeType="1"/>
              </p:cNvSpPr>
              <p:nvPr/>
            </p:nvSpPr>
            <p:spPr bwMode="auto">
              <a:xfrm>
                <a:off x="1632" y="2818"/>
                <a:ext cx="2444" cy="0"/>
              </a:xfrm>
              <a:prstGeom prst="line">
                <a:avLst/>
              </a:prstGeom>
              <a:noFill/>
              <a:ln w="57150">
                <a:solidFill>
                  <a:srgbClr val="FF99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7" name="Rectangle 27"/>
            <p:cNvSpPr>
              <a:spLocks noChangeArrowheads="1"/>
            </p:cNvSpPr>
            <p:nvPr/>
          </p:nvSpPr>
          <p:spPr bwMode="auto">
            <a:xfrm>
              <a:off x="4404748" y="4672011"/>
              <a:ext cx="100579" cy="55581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Rectangle 30"/>
            <p:cNvSpPr>
              <a:spLocks noChangeArrowheads="1"/>
            </p:cNvSpPr>
            <p:nvPr/>
          </p:nvSpPr>
          <p:spPr bwMode="auto">
            <a:xfrm>
              <a:off x="4761257" y="4734214"/>
              <a:ext cx="169517" cy="222636"/>
            </a:xfrm>
            <a:prstGeom prst="rect">
              <a:avLst/>
            </a:prstGeom>
            <a:solidFill>
              <a:srgbClr val="B86E00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Rectangle 41"/>
            <p:cNvSpPr>
              <a:spLocks noChangeArrowheads="1"/>
            </p:cNvSpPr>
            <p:nvPr/>
          </p:nvSpPr>
          <p:spPr bwMode="auto">
            <a:xfrm>
              <a:off x="4208808" y="4734214"/>
              <a:ext cx="169517" cy="222636"/>
            </a:xfrm>
            <a:prstGeom prst="rect">
              <a:avLst/>
            </a:prstGeom>
            <a:solidFill>
              <a:srgbClr val="B86E00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Rectangle 42"/>
            <p:cNvSpPr>
              <a:spLocks noChangeArrowheads="1"/>
            </p:cNvSpPr>
            <p:nvPr/>
          </p:nvSpPr>
          <p:spPr bwMode="auto">
            <a:xfrm>
              <a:off x="4628586" y="4676775"/>
              <a:ext cx="100579" cy="55581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B2B6586E-C439-49A5-8616-338A4B658FD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89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89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89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7890" name="Object 9"/>
          <p:cNvGraphicFramePr>
            <a:graphicFrameLocks noChangeAspect="1"/>
          </p:cNvGraphicFramePr>
          <p:nvPr/>
        </p:nvGraphicFramePr>
        <p:xfrm>
          <a:off x="656999" y="2364014"/>
          <a:ext cx="7724775" cy="1689100"/>
        </p:xfrm>
        <a:graphic>
          <a:graphicData uri="http://schemas.openxmlformats.org/presentationml/2006/ole">
            <p:oleObj spid="_x0000_s37890" name="Equation" r:id="rId3" imgW="4431960" imgH="965160" progId="Equation.DSMT4">
              <p:embed/>
            </p:oleObj>
          </a:graphicData>
        </a:graphic>
      </p:graphicFrame>
      <p:graphicFrame>
        <p:nvGraphicFramePr>
          <p:cNvPr id="37891" name="Object 18"/>
          <p:cNvGraphicFramePr>
            <a:graphicFrameLocks noChangeAspect="1"/>
          </p:cNvGraphicFramePr>
          <p:nvPr/>
        </p:nvGraphicFramePr>
        <p:xfrm>
          <a:off x="3416300" y="4479471"/>
          <a:ext cx="1217613" cy="444500"/>
        </p:xfrm>
        <a:graphic>
          <a:graphicData uri="http://schemas.openxmlformats.org/presentationml/2006/ole">
            <p:oleObj spid="_x0000_s37891" name="Equation" r:id="rId4" imgW="698400" imgH="253800" progId="Equation.DSMT4">
              <p:embed/>
            </p:oleObj>
          </a:graphicData>
        </a:graphic>
      </p:graphicFrame>
      <p:sp>
        <p:nvSpPr>
          <p:cNvPr id="37899" name="Text Box 20"/>
          <p:cNvSpPr txBox="1">
            <a:spLocks noChangeArrowheads="1"/>
          </p:cNvSpPr>
          <p:nvPr/>
        </p:nvSpPr>
        <p:spPr bwMode="auto">
          <a:xfrm>
            <a:off x="3473450" y="5065259"/>
            <a:ext cx="1841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a</a:t>
            </a:r>
            <a:r>
              <a:rPr lang="en-US"/>
              <a:t>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/>
              <a:t> probe radius</a:t>
            </a:r>
          </a:p>
        </p:txBody>
      </p:sp>
      <p:sp>
        <p:nvSpPr>
          <p:cNvPr id="37900" name="Text Box 21"/>
          <p:cNvSpPr txBox="1">
            <a:spLocks noChangeArrowheads="1"/>
          </p:cNvSpPr>
          <p:nvPr/>
        </p:nvSpPr>
        <p:spPr bwMode="auto">
          <a:xfrm>
            <a:off x="3451225" y="5608184"/>
            <a:ext cx="2514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i="1" dirty="0">
                <a:latin typeface="Times New Roman" pitchFamily="18" charset="0"/>
              </a:rPr>
              <a:t>x</a:t>
            </a:r>
            <a:r>
              <a:rPr lang="en-US" baseline="-25000" dirty="0">
                <a:latin typeface="Times New Roman" pitchFamily="18" charset="0"/>
              </a:rPr>
              <a:t>0</a:t>
            </a:r>
            <a:r>
              <a:rPr lang="en-US" dirty="0"/>
              <a:t>, </a:t>
            </a:r>
            <a:r>
              <a:rPr lang="en-US" i="1" dirty="0">
                <a:latin typeface="Times New Roman" pitchFamily="18" charset="0"/>
              </a:rPr>
              <a:t>y</a:t>
            </a:r>
            <a:r>
              <a:rPr lang="en-US" baseline="-25000" dirty="0">
                <a:latin typeface="Times New Roman" pitchFamily="18" charset="0"/>
              </a:rPr>
              <a:t>0</a:t>
            </a:r>
            <a:r>
              <a:rPr lang="en-US" dirty="0"/>
              <a:t>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/>
              <a:t> probe location</a:t>
            </a:r>
          </a:p>
        </p:txBody>
      </p:sp>
      <p:sp>
        <p:nvSpPr>
          <p:cNvPr id="99350" name="Rectangle 22"/>
          <p:cNvSpPr>
            <a:spLocks noChangeArrowheads="1"/>
          </p:cNvSpPr>
          <p:nvPr/>
        </p:nvSpPr>
        <p:spPr bwMode="auto">
          <a:xfrm>
            <a:off x="1081088" y="247650"/>
            <a:ext cx="71405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Probe in Patch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27793" y="1665516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Final result: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</p:txBody>
      </p:sp>
      <p:sp>
        <p:nvSpPr>
          <p:cNvPr id="5120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0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0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915988" y="5861050"/>
            <a:ext cx="7359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Using image theory, we have an infinite set of “image probes.”</a:t>
            </a:r>
          </a:p>
        </p:txBody>
      </p:sp>
      <p:pic>
        <p:nvPicPr>
          <p:cNvPr id="51209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0763" y="2462213"/>
            <a:ext cx="436245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14" name="Rectangle 10"/>
          <p:cNvSpPr>
            <a:spLocks noChangeArrowheads="1"/>
          </p:cNvSpPr>
          <p:nvPr/>
        </p:nvSpPr>
        <p:spPr bwMode="auto">
          <a:xfrm>
            <a:off x="1081088" y="247650"/>
            <a:ext cx="71405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Probe in Patch (cont.)</a:t>
            </a:r>
          </a:p>
        </p:txBody>
      </p:sp>
      <p:sp>
        <p:nvSpPr>
          <p:cNvPr id="51211" name="Text Box 8"/>
          <p:cNvSpPr txBox="1">
            <a:spLocks noChangeArrowheads="1"/>
          </p:cNvSpPr>
          <p:nvPr/>
        </p:nvSpPr>
        <p:spPr bwMode="auto">
          <a:xfrm>
            <a:off x="835025" y="1611313"/>
            <a:ext cx="73596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</a:rPr>
              <a:t>Image theory can be used to improve the simple parallel-plate waveguide model when the probe gets close to the patch edge.</a:t>
            </a:r>
          </a:p>
        </p:txBody>
      </p:sp>
      <p:sp>
        <p:nvSpPr>
          <p:cNvPr id="51212" name="TextBox 13"/>
          <p:cNvSpPr txBox="1">
            <a:spLocks noChangeArrowheads="1"/>
          </p:cNvSpPr>
          <p:nvPr/>
        </p:nvSpPr>
        <p:spPr bwMode="auto">
          <a:xfrm>
            <a:off x="3200400" y="957263"/>
            <a:ext cx="2249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3300"/>
                </a:solidFill>
              </a:rPr>
              <a:t>Image Theory 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8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</p:txBody>
      </p:sp>
      <p:sp>
        <p:nvSpPr>
          <p:cNvPr id="3891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23" name="Text Box 8"/>
          <p:cNvSpPr txBox="1">
            <a:spLocks noChangeArrowheads="1"/>
          </p:cNvSpPr>
          <p:nvPr/>
        </p:nvSpPr>
        <p:spPr bwMode="auto">
          <a:xfrm>
            <a:off x="701675" y="1027113"/>
            <a:ext cx="73596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</a:rPr>
              <a:t>A simple approximate formula is obtained by using two terms: the original probe current in a parallel-plate waveguide and one image. This should be an improvement when the probe is close to an edge.</a:t>
            </a:r>
          </a:p>
        </p:txBody>
      </p:sp>
      <p:pic>
        <p:nvPicPr>
          <p:cNvPr id="38924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3684588"/>
            <a:ext cx="436245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8914" name="Object 15"/>
          <p:cNvGraphicFramePr>
            <a:graphicFrameLocks noChangeAspect="1"/>
          </p:cNvGraphicFramePr>
          <p:nvPr/>
        </p:nvGraphicFramePr>
        <p:xfrm>
          <a:off x="1435100" y="2846388"/>
          <a:ext cx="6207125" cy="496887"/>
        </p:xfrm>
        <a:graphic>
          <a:graphicData uri="http://schemas.openxmlformats.org/presentationml/2006/ole">
            <p:oleObj spid="_x0000_s38914" name="Equation" r:id="rId4" imgW="3111480" imgH="253800" progId="Equation.DSMT4">
              <p:embed/>
            </p:oleObj>
          </a:graphicData>
        </a:graphic>
      </p:graphicFrame>
      <p:graphicFrame>
        <p:nvGraphicFramePr>
          <p:cNvPr id="38915" name="Object 16"/>
          <p:cNvGraphicFramePr>
            <a:graphicFrameLocks noChangeAspect="1"/>
          </p:cNvGraphicFramePr>
          <p:nvPr/>
        </p:nvGraphicFramePr>
        <p:xfrm>
          <a:off x="7143750" y="4046538"/>
          <a:ext cx="1150938" cy="790575"/>
        </p:xfrm>
        <a:graphic>
          <a:graphicData uri="http://schemas.openxmlformats.org/presentationml/2006/ole">
            <p:oleObj spid="_x0000_s38915" name="Equation" r:id="rId5" imgW="761760" imgH="533160" progId="Equation.DSMT4">
              <p:embed/>
            </p:oleObj>
          </a:graphicData>
        </a:graphic>
      </p:graphicFrame>
      <p:sp>
        <p:nvSpPr>
          <p:cNvPr id="74769" name="Rectangle 17"/>
          <p:cNvSpPr>
            <a:spLocks noChangeArrowheads="1"/>
          </p:cNvSpPr>
          <p:nvPr/>
        </p:nvSpPr>
        <p:spPr bwMode="auto">
          <a:xfrm>
            <a:off x="1081088" y="247650"/>
            <a:ext cx="71405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Probe in Patch (cont.)</a:t>
            </a:r>
          </a:p>
        </p:txBody>
      </p:sp>
      <p:sp>
        <p:nvSpPr>
          <p:cNvPr id="38926" name="Text Box 18"/>
          <p:cNvSpPr txBox="1">
            <a:spLocks noChangeArrowheads="1"/>
          </p:cNvSpPr>
          <p:nvPr/>
        </p:nvSpPr>
        <p:spPr bwMode="auto">
          <a:xfrm>
            <a:off x="1554822" y="3630613"/>
            <a:ext cx="9797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Original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8927" name="Line 19"/>
          <p:cNvSpPr>
            <a:spLocks noChangeShapeType="1"/>
          </p:cNvSpPr>
          <p:nvPr/>
        </p:nvSpPr>
        <p:spPr bwMode="auto">
          <a:xfrm>
            <a:off x="2413000" y="3949700"/>
            <a:ext cx="1371600" cy="1257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8" name="Text Box 20"/>
          <p:cNvSpPr txBox="1">
            <a:spLocks noChangeArrowheads="1"/>
          </p:cNvSpPr>
          <p:nvPr/>
        </p:nvSpPr>
        <p:spPr bwMode="auto">
          <a:xfrm>
            <a:off x="1123766" y="5713413"/>
            <a:ext cx="8258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Image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8929" name="Line 21"/>
          <p:cNvSpPr>
            <a:spLocks noChangeShapeType="1"/>
          </p:cNvSpPr>
          <p:nvPr/>
        </p:nvSpPr>
        <p:spPr bwMode="auto">
          <a:xfrm flipV="1">
            <a:off x="1892300" y="5207000"/>
            <a:ext cx="1270000" cy="66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8916" name="Object 22"/>
          <p:cNvGraphicFramePr>
            <a:graphicFrameLocks noChangeAspect="1"/>
          </p:cNvGraphicFramePr>
          <p:nvPr/>
        </p:nvGraphicFramePr>
        <p:xfrm>
          <a:off x="3132138" y="2211388"/>
          <a:ext cx="2559050" cy="471487"/>
        </p:xfrm>
        <a:graphic>
          <a:graphicData uri="http://schemas.openxmlformats.org/presentationml/2006/ole">
            <p:oleObj spid="_x0000_s38916" name="Equation" r:id="rId6" imgW="1282680" imgH="241200" progId="Equation.DSMT4">
              <p:embed/>
            </p:oleObj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</p:txBody>
      </p:sp>
      <p:sp>
        <p:nvSpPr>
          <p:cNvPr id="3994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4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4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4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45" name="Text Box 7"/>
          <p:cNvSpPr txBox="1">
            <a:spLocks noChangeArrowheads="1"/>
          </p:cNvSpPr>
          <p:nvPr/>
        </p:nvSpPr>
        <p:spPr bwMode="auto">
          <a:xfrm>
            <a:off x="650875" y="1331913"/>
            <a:ext cx="7359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</a:rPr>
              <a:t>As shown on the next plot, the best overall approximation in obtained by using the following formula:</a:t>
            </a:r>
          </a:p>
        </p:txBody>
      </p:sp>
      <p:pic>
        <p:nvPicPr>
          <p:cNvPr id="3994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3684588"/>
            <a:ext cx="436245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9938" name="Object 9"/>
          <p:cNvGraphicFramePr>
            <a:graphicFrameLocks noChangeAspect="1"/>
          </p:cNvGraphicFramePr>
          <p:nvPr/>
        </p:nvGraphicFramePr>
        <p:xfrm>
          <a:off x="2052638" y="2492375"/>
          <a:ext cx="2990850" cy="546100"/>
        </p:xfrm>
        <a:graphic>
          <a:graphicData uri="http://schemas.openxmlformats.org/presentationml/2006/ole">
            <p:oleObj spid="_x0000_s39938" name="Equation" r:id="rId4" imgW="1498320" imgH="279360" progId="Equation.DSMT4">
              <p:embed/>
            </p:oleObj>
          </a:graphicData>
        </a:graphic>
      </p:graphicFrame>
      <p:sp>
        <p:nvSpPr>
          <p:cNvPr id="103436" name="Rectangle 12"/>
          <p:cNvSpPr>
            <a:spLocks noChangeArrowheads="1"/>
          </p:cNvSpPr>
          <p:nvPr/>
        </p:nvSpPr>
        <p:spPr bwMode="auto">
          <a:xfrm>
            <a:off x="1081088" y="247650"/>
            <a:ext cx="71405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Probe in Patch (cont.)</a:t>
            </a:r>
          </a:p>
        </p:txBody>
      </p:sp>
      <p:sp>
        <p:nvSpPr>
          <p:cNvPr id="39948" name="Text Box 13"/>
          <p:cNvSpPr txBox="1">
            <a:spLocks noChangeArrowheads="1"/>
          </p:cNvSpPr>
          <p:nvPr/>
        </p:nvSpPr>
        <p:spPr bwMode="auto">
          <a:xfrm>
            <a:off x="5292725" y="2601913"/>
            <a:ext cx="2571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“modified CAD formula”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43691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</p:txBody>
      </p:sp>
      <p:sp>
        <p:nvSpPr>
          <p:cNvPr id="4096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890588" y="260350"/>
            <a:ext cx="71405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Probe in Patch (cont.)</a:t>
            </a:r>
          </a:p>
        </p:txBody>
      </p:sp>
      <p:sp>
        <p:nvSpPr>
          <p:cNvPr id="40970" name="Text Box 8"/>
          <p:cNvSpPr txBox="1">
            <a:spLocks noChangeArrowheads="1"/>
          </p:cNvSpPr>
          <p:nvPr/>
        </p:nvSpPr>
        <p:spPr bwMode="auto">
          <a:xfrm>
            <a:off x="326571" y="1021665"/>
            <a:ext cx="8251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rgbClr val="0000FF"/>
                </a:solidFill>
              </a:rPr>
              <a:t>Results show that the simple formula (“modified CAD formula”) works fairly well.  </a:t>
            </a:r>
          </a:p>
        </p:txBody>
      </p:sp>
      <p:pic>
        <p:nvPicPr>
          <p:cNvPr id="40971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138" y="2311623"/>
            <a:ext cx="5400675" cy="438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0972" name="Group 20"/>
          <p:cNvGrpSpPr>
            <a:grpSpLocks/>
          </p:cNvGrpSpPr>
          <p:nvPr/>
        </p:nvGrpSpPr>
        <p:grpSpPr bwMode="auto">
          <a:xfrm>
            <a:off x="6575426" y="1976660"/>
            <a:ext cx="2211388" cy="2559049"/>
            <a:chOff x="2287" y="1261"/>
            <a:chExt cx="1393" cy="1612"/>
          </a:xfrm>
        </p:grpSpPr>
        <p:sp>
          <p:nvSpPr>
            <p:cNvPr id="40973" name="Rectangle 10"/>
            <p:cNvSpPr>
              <a:spLocks noChangeArrowheads="1"/>
            </p:cNvSpPr>
            <p:nvPr/>
          </p:nvSpPr>
          <p:spPr bwMode="auto">
            <a:xfrm>
              <a:off x="2368" y="1872"/>
              <a:ext cx="664" cy="728"/>
            </a:xfrm>
            <a:prstGeom prst="rect">
              <a:avLst/>
            </a:prstGeom>
            <a:solidFill>
              <a:srgbClr val="FF9900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4" name="Oval 11"/>
            <p:cNvSpPr>
              <a:spLocks noChangeArrowheads="1"/>
            </p:cNvSpPr>
            <p:nvPr/>
          </p:nvSpPr>
          <p:spPr bwMode="auto">
            <a:xfrm>
              <a:off x="2846" y="2208"/>
              <a:ext cx="64" cy="64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5" name="Text Box 12"/>
            <p:cNvSpPr txBox="1">
              <a:spLocks noChangeArrowheads="1"/>
            </p:cNvSpPr>
            <p:nvPr/>
          </p:nvSpPr>
          <p:spPr bwMode="auto">
            <a:xfrm>
              <a:off x="2629" y="2640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L</a:t>
              </a:r>
              <a:endParaRPr lang="en-US" i="1" baseline="-25000">
                <a:latin typeface="Times New Roman" pitchFamily="18" charset="0"/>
              </a:endParaRPr>
            </a:p>
          </p:txBody>
        </p:sp>
        <p:sp>
          <p:nvSpPr>
            <p:cNvPr id="40976" name="Text Box 13"/>
            <p:cNvSpPr txBox="1">
              <a:spLocks noChangeArrowheads="1"/>
            </p:cNvSpPr>
            <p:nvPr/>
          </p:nvSpPr>
          <p:spPr bwMode="auto">
            <a:xfrm>
              <a:off x="3129" y="2088"/>
              <a:ext cx="23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W</a:t>
              </a:r>
              <a:endParaRPr lang="en-US" i="1" baseline="-25000">
                <a:latin typeface="Times New Roman" pitchFamily="18" charset="0"/>
              </a:endParaRPr>
            </a:p>
          </p:txBody>
        </p:sp>
        <p:sp>
          <p:nvSpPr>
            <p:cNvPr id="40977" name="Line 14"/>
            <p:cNvSpPr>
              <a:spLocks noChangeShapeType="1"/>
            </p:cNvSpPr>
            <p:nvPr/>
          </p:nvSpPr>
          <p:spPr bwMode="auto">
            <a:xfrm>
              <a:off x="3109" y="2592"/>
              <a:ext cx="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8" name="Text Box 15"/>
            <p:cNvSpPr txBox="1">
              <a:spLocks noChangeArrowheads="1"/>
            </p:cNvSpPr>
            <p:nvPr/>
          </p:nvSpPr>
          <p:spPr bwMode="auto">
            <a:xfrm>
              <a:off x="3500" y="2475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Times New Roman" pitchFamily="18" charset="0"/>
                </a:rPr>
                <a:t>x</a:t>
              </a:r>
              <a:endParaRPr lang="en-US" i="1" baseline="-25000" dirty="0">
                <a:latin typeface="Times New Roman" pitchFamily="18" charset="0"/>
              </a:endParaRPr>
            </a:p>
          </p:txBody>
        </p:sp>
        <p:sp>
          <p:nvSpPr>
            <p:cNvPr id="40979" name="Text Box 16"/>
            <p:cNvSpPr txBox="1">
              <a:spLocks noChangeArrowheads="1"/>
            </p:cNvSpPr>
            <p:nvPr/>
          </p:nvSpPr>
          <p:spPr bwMode="auto">
            <a:xfrm>
              <a:off x="2287" y="1261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Times New Roman" pitchFamily="18" charset="0"/>
                </a:rPr>
                <a:t>y</a:t>
              </a:r>
              <a:endParaRPr lang="en-US" i="1" baseline="-25000" dirty="0">
                <a:latin typeface="Times New Roman" pitchFamily="18" charset="0"/>
              </a:endParaRPr>
            </a:p>
          </p:txBody>
        </p:sp>
        <p:sp>
          <p:nvSpPr>
            <p:cNvPr id="40980" name="Line 17"/>
            <p:cNvSpPr>
              <a:spLocks noChangeShapeType="1"/>
            </p:cNvSpPr>
            <p:nvPr/>
          </p:nvSpPr>
          <p:spPr bwMode="auto">
            <a:xfrm flipV="1">
              <a:off x="2376" y="1528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1" name="Text Box 19"/>
            <p:cNvSpPr txBox="1">
              <a:spLocks noChangeArrowheads="1"/>
            </p:cNvSpPr>
            <p:nvPr/>
          </p:nvSpPr>
          <p:spPr bwMode="auto">
            <a:xfrm>
              <a:off x="2468" y="1935"/>
              <a:ext cx="5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(</a:t>
              </a:r>
              <a:r>
                <a:rPr lang="en-US" i="1">
                  <a:latin typeface="Times New Roman" pitchFamily="18" charset="0"/>
                </a:rPr>
                <a:t>x</a:t>
              </a:r>
              <a:r>
                <a:rPr lang="en-US" baseline="-25000">
                  <a:latin typeface="Times New Roman" pitchFamily="18" charset="0"/>
                </a:rPr>
                <a:t>0</a:t>
              </a:r>
              <a:r>
                <a:rPr lang="en-US"/>
                <a:t>, </a:t>
              </a:r>
              <a:r>
                <a:rPr lang="en-US" i="1">
                  <a:latin typeface="Times New Roman" pitchFamily="18" charset="0"/>
                </a:rPr>
                <a:t>y</a:t>
              </a:r>
              <a:r>
                <a:rPr lang="en-US" baseline="-25000">
                  <a:latin typeface="Times New Roman" pitchFamily="18" charset="0"/>
                </a:rPr>
                <a:t>0</a:t>
              </a:r>
              <a:r>
                <a:rPr lang="en-US"/>
                <a:t>)</a:t>
              </a:r>
            </a:p>
          </p:txBody>
        </p:sp>
      </p:grpSp>
      <p:graphicFrame>
        <p:nvGraphicFramePr>
          <p:cNvPr id="40962" name="Object 11"/>
          <p:cNvGraphicFramePr>
            <a:graphicFrameLocks noChangeAspect="1"/>
          </p:cNvGraphicFramePr>
          <p:nvPr/>
        </p:nvGraphicFramePr>
        <p:xfrm>
          <a:off x="6713538" y="4867498"/>
          <a:ext cx="1774825" cy="769937"/>
        </p:xfrm>
        <a:graphic>
          <a:graphicData uri="http://schemas.openxmlformats.org/presentationml/2006/ole">
            <p:oleObj spid="_x0000_s40962" name="Equation" r:id="rId4" imgW="888840" imgH="393480" progId="Equation.DSMT4">
              <p:embed/>
            </p:oleObj>
          </a:graphicData>
        </a:graphic>
      </p:graphicFrame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graphicFrame>
        <p:nvGraphicFramePr>
          <p:cNvPr id="40982" name="Object 9"/>
          <p:cNvGraphicFramePr>
            <a:graphicFrameLocks noChangeAspect="1"/>
          </p:cNvGraphicFramePr>
          <p:nvPr/>
        </p:nvGraphicFramePr>
        <p:xfrm>
          <a:off x="2052638" y="1643285"/>
          <a:ext cx="2990850" cy="546100"/>
        </p:xfrm>
        <a:graphic>
          <a:graphicData uri="http://schemas.openxmlformats.org/presentationml/2006/ole">
            <p:oleObj spid="_x0000_s40982" name="Equation" r:id="rId5" imgW="1498320" imgH="279360" progId="Equation.DSMT4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26490" y="619396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center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93241" y="620485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edge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</p:txBody>
      </p:sp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06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06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531813" y="2095500"/>
            <a:ext cx="8166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FF"/>
                </a:solidFill>
              </a:rPr>
              <a:t>Next, we investigate each of the improved probe models in more detail:</a:t>
            </a:r>
          </a:p>
        </p:txBody>
      </p:sp>
      <p:sp>
        <p:nvSpPr>
          <p:cNvPr id="45066" name="Text Box 50"/>
          <p:cNvSpPr txBox="1">
            <a:spLocks noChangeArrowheads="1"/>
          </p:cNvSpPr>
          <p:nvPr/>
        </p:nvSpPr>
        <p:spPr bwMode="auto">
          <a:xfrm>
            <a:off x="2835275" y="3111500"/>
            <a:ext cx="33575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2400"/>
              <a:t> Cosine-current model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/>
              <a:t> Gap-source model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/>
              <a:t> Frill model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61891" y="718456"/>
            <a:ext cx="2108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Appendix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3813" y="296863"/>
            <a:ext cx="65151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Cosine Current Model</a:t>
            </a:r>
          </a:p>
        </p:txBody>
      </p:sp>
      <p:sp>
        <p:nvSpPr>
          <p:cNvPr id="513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7" name="Rectangle 27"/>
          <p:cNvSpPr>
            <a:spLocks noChangeArrowheads="1"/>
          </p:cNvSpPr>
          <p:nvPr/>
        </p:nvSpPr>
        <p:spPr bwMode="auto">
          <a:xfrm>
            <a:off x="1868721" y="3784592"/>
            <a:ext cx="1409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rgbClr val="0000FF"/>
                </a:solidFill>
              </a:rPr>
              <a:t>Assume that</a:t>
            </a:r>
          </a:p>
        </p:txBody>
      </p:sp>
      <p:graphicFrame>
        <p:nvGraphicFramePr>
          <p:cNvPr id="5123" name="Object 29"/>
          <p:cNvGraphicFramePr>
            <a:graphicFrameLocks noChangeAspect="1"/>
          </p:cNvGraphicFramePr>
          <p:nvPr/>
        </p:nvGraphicFramePr>
        <p:xfrm>
          <a:off x="3511784" y="3697280"/>
          <a:ext cx="2757487" cy="476250"/>
        </p:xfrm>
        <a:graphic>
          <a:graphicData uri="http://schemas.openxmlformats.org/presentationml/2006/ole">
            <p:oleObj spid="_x0000_s66562" name="Equation" r:id="rId3" imgW="1155600" imgH="203040" progId="Equation.DSMT4">
              <p:embed/>
            </p:oleObj>
          </a:graphicData>
        </a:graphic>
      </p:graphicFrame>
      <p:sp>
        <p:nvSpPr>
          <p:cNvPr id="5138" name="Rectangle 32"/>
          <p:cNvSpPr>
            <a:spLocks noChangeArrowheads="1"/>
          </p:cNvSpPr>
          <p:nvPr/>
        </p:nvSpPr>
        <p:spPr bwMode="auto">
          <a:xfrm>
            <a:off x="2672443" y="4773386"/>
            <a:ext cx="60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rgbClr val="0000FF"/>
                </a:solidFill>
              </a:rPr>
              <a:t>Note:</a:t>
            </a:r>
          </a:p>
        </p:txBody>
      </p:sp>
      <p:graphicFrame>
        <p:nvGraphicFramePr>
          <p:cNvPr id="5124" name="Object 33"/>
          <p:cNvGraphicFramePr>
            <a:graphicFrameLocks noChangeAspect="1"/>
          </p:cNvGraphicFramePr>
          <p:nvPr/>
        </p:nvGraphicFramePr>
        <p:xfrm>
          <a:off x="3443968" y="4720999"/>
          <a:ext cx="1997075" cy="428625"/>
        </p:xfrm>
        <a:graphic>
          <a:graphicData uri="http://schemas.openxmlformats.org/presentationml/2006/ole">
            <p:oleObj spid="_x0000_s66563" name="Equation" r:id="rId4" imgW="927000" imgH="203040" progId="Equation.DSMT4">
              <p:embed/>
            </p:oleObj>
          </a:graphicData>
        </a:graphic>
      </p:graphicFrame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2014538" y="1120774"/>
            <a:ext cx="5122862" cy="1717676"/>
            <a:chOff x="2014538" y="1120774"/>
            <a:chExt cx="5122862" cy="1717676"/>
          </a:xfrm>
        </p:grpSpPr>
        <p:graphicFrame>
          <p:nvGraphicFramePr>
            <p:cNvPr id="5125" name="Object 34"/>
            <p:cNvGraphicFramePr>
              <a:graphicFrameLocks noChangeAspect="1"/>
            </p:cNvGraphicFramePr>
            <p:nvPr/>
          </p:nvGraphicFramePr>
          <p:xfrm>
            <a:off x="4311650" y="1120774"/>
            <a:ext cx="214312" cy="214313"/>
          </p:xfrm>
          <a:graphic>
            <a:graphicData uri="http://schemas.openxmlformats.org/presentationml/2006/ole">
              <p:oleObj spid="_x0000_s66564" name="Equation" r:id="rId5" imgW="126720" imgH="126720" progId="Equation.DSMT4">
                <p:embed/>
              </p:oleObj>
            </a:graphicData>
          </a:graphic>
        </p:graphicFrame>
        <p:sp>
          <p:nvSpPr>
            <p:cNvPr id="5140" name="Line 13"/>
            <p:cNvSpPr>
              <a:spLocks noChangeShapeType="1"/>
            </p:cNvSpPr>
            <p:nvPr/>
          </p:nvSpPr>
          <p:spPr bwMode="auto">
            <a:xfrm>
              <a:off x="2471738" y="2736850"/>
              <a:ext cx="3879850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Rectangle 14"/>
            <p:cNvSpPr>
              <a:spLocks noChangeArrowheads="1"/>
            </p:cNvSpPr>
            <p:nvPr/>
          </p:nvSpPr>
          <p:spPr bwMode="auto">
            <a:xfrm>
              <a:off x="2466975" y="2003425"/>
              <a:ext cx="3892550" cy="706438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2" name="Line 16"/>
            <p:cNvSpPr>
              <a:spLocks noChangeShapeType="1"/>
            </p:cNvSpPr>
            <p:nvPr/>
          </p:nvSpPr>
          <p:spPr bwMode="auto">
            <a:xfrm rot="5400000" flipH="1">
              <a:off x="2055813" y="2338388"/>
              <a:ext cx="688975" cy="9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26" name="Object 17"/>
            <p:cNvGraphicFramePr>
              <a:graphicFrameLocks noChangeAspect="1"/>
            </p:cNvGraphicFramePr>
            <p:nvPr/>
          </p:nvGraphicFramePr>
          <p:xfrm>
            <a:off x="2014538" y="2111375"/>
            <a:ext cx="298450" cy="419100"/>
          </p:xfrm>
          <a:graphic>
            <a:graphicData uri="http://schemas.openxmlformats.org/presentationml/2006/ole">
              <p:oleObj spid="_x0000_s66565" name="Equation" r:id="rId6" imgW="126720" imgH="177480" progId="Equation.DSMT4">
                <p:embed/>
              </p:oleObj>
            </a:graphicData>
          </a:graphic>
        </p:graphicFrame>
        <p:graphicFrame>
          <p:nvGraphicFramePr>
            <p:cNvPr id="5127" name="Object 18"/>
            <p:cNvGraphicFramePr>
              <a:graphicFrameLocks noChangeAspect="1"/>
            </p:cNvGraphicFramePr>
            <p:nvPr/>
          </p:nvGraphicFramePr>
          <p:xfrm>
            <a:off x="5199063" y="2085975"/>
            <a:ext cx="747712" cy="465138"/>
          </p:xfrm>
          <a:graphic>
            <a:graphicData uri="http://schemas.openxmlformats.org/presentationml/2006/ole">
              <p:oleObj spid="_x0000_s66566" name="Equation" r:id="rId7" imgW="368280" imgH="228600" progId="Equation.DSMT4">
                <p:embed/>
              </p:oleObj>
            </a:graphicData>
          </a:graphic>
        </p:graphicFrame>
        <p:sp>
          <p:nvSpPr>
            <p:cNvPr id="5143" name="Rectangle 28"/>
            <p:cNvSpPr>
              <a:spLocks noChangeArrowheads="1"/>
            </p:cNvSpPr>
            <p:nvPr/>
          </p:nvSpPr>
          <p:spPr bwMode="auto">
            <a:xfrm>
              <a:off x="4359275" y="1984375"/>
              <a:ext cx="101600" cy="725488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4" name="Line 31"/>
            <p:cNvSpPr>
              <a:spLocks noChangeShapeType="1"/>
            </p:cNvSpPr>
            <p:nvPr/>
          </p:nvSpPr>
          <p:spPr bwMode="auto">
            <a:xfrm>
              <a:off x="4062413" y="2151063"/>
              <a:ext cx="2873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Line 32"/>
            <p:cNvSpPr>
              <a:spLocks noChangeShapeType="1"/>
            </p:cNvSpPr>
            <p:nvPr/>
          </p:nvSpPr>
          <p:spPr bwMode="auto">
            <a:xfrm flipH="1">
              <a:off x="4468813" y="2152650"/>
              <a:ext cx="2873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35"/>
            <p:cNvSpPr>
              <a:spLocks noChangeShapeType="1"/>
            </p:cNvSpPr>
            <p:nvPr/>
          </p:nvSpPr>
          <p:spPr bwMode="auto">
            <a:xfrm flipH="1" flipV="1">
              <a:off x="4413250" y="1465263"/>
              <a:ext cx="0" cy="33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28" name="Object 36"/>
            <p:cNvGraphicFramePr>
              <a:graphicFrameLocks noChangeAspect="1"/>
            </p:cNvGraphicFramePr>
            <p:nvPr/>
          </p:nvGraphicFramePr>
          <p:xfrm>
            <a:off x="3557588" y="2054225"/>
            <a:ext cx="320675" cy="280988"/>
          </p:xfrm>
          <a:graphic>
            <a:graphicData uri="http://schemas.openxmlformats.org/presentationml/2006/ole">
              <p:oleObj spid="_x0000_s66567" name="Equation" r:id="rId8" imgW="203040" imgH="177480" progId="Equation.DSMT4">
                <p:embed/>
              </p:oleObj>
            </a:graphicData>
          </a:graphic>
        </p:graphicFrame>
        <p:sp>
          <p:nvSpPr>
            <p:cNvPr id="5147" name="Line 38"/>
            <p:cNvSpPr>
              <a:spLocks noChangeShapeType="1"/>
            </p:cNvSpPr>
            <p:nvPr/>
          </p:nvSpPr>
          <p:spPr bwMode="auto">
            <a:xfrm>
              <a:off x="6548438" y="2713038"/>
              <a:ext cx="2873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29" name="Object 39"/>
            <p:cNvGraphicFramePr>
              <a:graphicFrameLocks noChangeAspect="1"/>
            </p:cNvGraphicFramePr>
            <p:nvPr/>
          </p:nvGraphicFramePr>
          <p:xfrm>
            <a:off x="6923088" y="2603500"/>
            <a:ext cx="214312" cy="234950"/>
          </p:xfrm>
          <a:graphic>
            <a:graphicData uri="http://schemas.openxmlformats.org/presentationml/2006/ole">
              <p:oleObj spid="_x0000_s66568" name="Equation" r:id="rId9" imgW="126720" imgH="139680" progId="Equation.DSMT4">
                <p:embed/>
              </p:oleObj>
            </a:graphicData>
          </a:graphic>
        </p:graphicFrame>
        <p:sp>
          <p:nvSpPr>
            <p:cNvPr id="5148" name="Freeform 47"/>
            <p:cNvSpPr>
              <a:spLocks/>
            </p:cNvSpPr>
            <p:nvPr/>
          </p:nvSpPr>
          <p:spPr bwMode="auto">
            <a:xfrm>
              <a:off x="4813300" y="2019300"/>
              <a:ext cx="233363" cy="698500"/>
            </a:xfrm>
            <a:custGeom>
              <a:avLst/>
              <a:gdLst>
                <a:gd name="T0" fmla="*/ 2147483647 w 147"/>
                <a:gd name="T1" fmla="*/ 0 h 440"/>
                <a:gd name="T2" fmla="*/ 2147483647 w 147"/>
                <a:gd name="T3" fmla="*/ 2147483647 h 440"/>
                <a:gd name="T4" fmla="*/ 2147483647 w 147"/>
                <a:gd name="T5" fmla="*/ 2147483647 h 440"/>
                <a:gd name="T6" fmla="*/ 2147483647 w 147"/>
                <a:gd name="T7" fmla="*/ 2147483647 h 440"/>
                <a:gd name="T8" fmla="*/ 2147483647 w 147"/>
                <a:gd name="T9" fmla="*/ 2147483647 h 440"/>
                <a:gd name="T10" fmla="*/ 2147483647 w 147"/>
                <a:gd name="T11" fmla="*/ 2147483647 h 440"/>
                <a:gd name="T12" fmla="*/ 0 w 147"/>
                <a:gd name="T13" fmla="*/ 2147483647 h 4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7"/>
                <a:gd name="T22" fmla="*/ 0 h 440"/>
                <a:gd name="T23" fmla="*/ 147 w 147"/>
                <a:gd name="T24" fmla="*/ 440 h 4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7" h="440">
                  <a:moveTo>
                    <a:pt x="144" y="0"/>
                  </a:moveTo>
                  <a:cubicBezTo>
                    <a:pt x="144" y="19"/>
                    <a:pt x="144" y="39"/>
                    <a:pt x="144" y="64"/>
                  </a:cubicBezTo>
                  <a:cubicBezTo>
                    <a:pt x="144" y="89"/>
                    <a:pt x="147" y="120"/>
                    <a:pt x="144" y="152"/>
                  </a:cubicBezTo>
                  <a:cubicBezTo>
                    <a:pt x="141" y="184"/>
                    <a:pt x="136" y="224"/>
                    <a:pt x="128" y="256"/>
                  </a:cubicBezTo>
                  <a:cubicBezTo>
                    <a:pt x="120" y="288"/>
                    <a:pt x="108" y="320"/>
                    <a:pt x="96" y="344"/>
                  </a:cubicBezTo>
                  <a:cubicBezTo>
                    <a:pt x="84" y="368"/>
                    <a:pt x="72" y="384"/>
                    <a:pt x="56" y="400"/>
                  </a:cubicBezTo>
                  <a:cubicBezTo>
                    <a:pt x="40" y="416"/>
                    <a:pt x="20" y="428"/>
                    <a:pt x="0" y="44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Text Box 48"/>
            <p:cNvSpPr txBox="1">
              <a:spLocks noChangeArrowheads="1"/>
            </p:cNvSpPr>
            <p:nvPr/>
          </p:nvSpPr>
          <p:spPr bwMode="auto">
            <a:xfrm>
              <a:off x="5051425" y="1373188"/>
              <a:ext cx="5984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 i="1">
                  <a:solidFill>
                    <a:srgbClr val="0000FF"/>
                  </a:solidFill>
                  <a:latin typeface="Times New Roman" pitchFamily="18" charset="0"/>
                </a:rPr>
                <a:t>I </a:t>
              </a:r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(</a:t>
              </a:r>
              <a:r>
                <a:rPr lang="en-US" sz="2000" i="1">
                  <a:solidFill>
                    <a:srgbClr val="0000FF"/>
                  </a:solidFill>
                  <a:latin typeface="Times New Roman" pitchFamily="18" charset="0"/>
                </a:rPr>
                <a:t>z</a:t>
              </a:r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5150" name="Line 26"/>
            <p:cNvSpPr>
              <a:spLocks noChangeShapeType="1"/>
            </p:cNvSpPr>
            <p:nvPr/>
          </p:nvSpPr>
          <p:spPr bwMode="auto">
            <a:xfrm>
              <a:off x="2460625" y="1984375"/>
              <a:ext cx="3879850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6" name="Object 15"/>
          <p:cNvGraphicFramePr>
            <a:graphicFrameLocks noChangeAspect="1"/>
          </p:cNvGraphicFramePr>
          <p:nvPr/>
        </p:nvGraphicFramePr>
        <p:xfrm>
          <a:off x="1763713" y="4557713"/>
          <a:ext cx="2439987" cy="955675"/>
        </p:xfrm>
        <a:graphic>
          <a:graphicData uri="http://schemas.openxmlformats.org/presentationml/2006/ole">
            <p:oleObj spid="_x0000_s67586" name="Equation" r:id="rId3" imgW="1002960" imgH="393480" progId="Equation.DSMT4">
              <p:embed/>
            </p:oleObj>
          </a:graphicData>
        </a:graphic>
      </p:graphicFrame>
      <p:sp>
        <p:nvSpPr>
          <p:cNvPr id="93204" name="Rectangle 20"/>
          <p:cNvSpPr>
            <a:spLocks noChangeArrowheads="1"/>
          </p:cNvSpPr>
          <p:nvPr/>
        </p:nvSpPr>
        <p:spPr bwMode="auto">
          <a:xfrm>
            <a:off x="1166813" y="296863"/>
            <a:ext cx="6515100" cy="56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Cosine Current Model (cont.)</a:t>
            </a:r>
          </a:p>
        </p:txBody>
      </p:sp>
      <p:sp>
        <p:nvSpPr>
          <p:cNvPr id="6156" name="Text Box 21"/>
          <p:cNvSpPr txBox="1">
            <a:spLocks noChangeArrowheads="1"/>
          </p:cNvSpPr>
          <p:nvPr/>
        </p:nvSpPr>
        <p:spPr bwMode="auto">
          <a:xfrm>
            <a:off x="728663" y="1360488"/>
            <a:ext cx="2049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Circuit Model: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908300" y="1481138"/>
            <a:ext cx="4122738" cy="1700212"/>
            <a:chOff x="1832" y="933"/>
            <a:chExt cx="2597" cy="1071"/>
          </a:xfrm>
        </p:grpSpPr>
        <p:sp>
          <p:nvSpPr>
            <p:cNvPr id="6159" name="Line 7"/>
            <p:cNvSpPr>
              <a:spLocks noChangeShapeType="1"/>
            </p:cNvSpPr>
            <p:nvPr/>
          </p:nvSpPr>
          <p:spPr bwMode="auto">
            <a:xfrm>
              <a:off x="1896" y="1312"/>
              <a:ext cx="20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8"/>
            <p:cNvSpPr>
              <a:spLocks noChangeShapeType="1"/>
            </p:cNvSpPr>
            <p:nvPr/>
          </p:nvSpPr>
          <p:spPr bwMode="auto">
            <a:xfrm>
              <a:off x="1896" y="1984"/>
              <a:ext cx="20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9"/>
            <p:cNvSpPr>
              <a:spLocks noChangeShapeType="1"/>
            </p:cNvSpPr>
            <p:nvPr/>
          </p:nvSpPr>
          <p:spPr bwMode="auto">
            <a:xfrm rot="-5400000">
              <a:off x="3784" y="1432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0"/>
            <p:cNvSpPr>
              <a:spLocks noChangeShapeType="1"/>
            </p:cNvSpPr>
            <p:nvPr/>
          </p:nvSpPr>
          <p:spPr bwMode="auto">
            <a:xfrm rot="-5400000">
              <a:off x="3784" y="186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Rectangle 11"/>
            <p:cNvSpPr>
              <a:spLocks noChangeArrowheads="1"/>
            </p:cNvSpPr>
            <p:nvPr/>
          </p:nvSpPr>
          <p:spPr bwMode="auto">
            <a:xfrm>
              <a:off x="3828" y="1508"/>
              <a:ext cx="144" cy="28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Oval 13"/>
            <p:cNvSpPr>
              <a:spLocks noChangeArrowheads="1"/>
            </p:cNvSpPr>
            <p:nvPr/>
          </p:nvSpPr>
          <p:spPr bwMode="auto">
            <a:xfrm>
              <a:off x="1848" y="1280"/>
              <a:ext cx="56" cy="5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" name="Oval 14"/>
            <p:cNvSpPr>
              <a:spLocks noChangeArrowheads="1"/>
            </p:cNvSpPr>
            <p:nvPr/>
          </p:nvSpPr>
          <p:spPr bwMode="auto">
            <a:xfrm>
              <a:off x="1832" y="1948"/>
              <a:ext cx="56" cy="5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148" name="Object 16"/>
            <p:cNvGraphicFramePr>
              <a:graphicFrameLocks noChangeAspect="1"/>
            </p:cNvGraphicFramePr>
            <p:nvPr/>
          </p:nvGraphicFramePr>
          <p:xfrm>
            <a:off x="3116" y="933"/>
            <a:ext cx="467" cy="310"/>
          </p:xfrm>
          <a:graphic>
            <a:graphicData uri="http://schemas.openxmlformats.org/presentationml/2006/ole">
              <p:oleObj spid="_x0000_s67588" name="Equation" r:id="rId4" imgW="304560" imgH="203040" progId="Equation.DSMT4">
                <p:embed/>
              </p:oleObj>
            </a:graphicData>
          </a:graphic>
        </p:graphicFrame>
        <p:sp>
          <p:nvSpPr>
            <p:cNvPr id="6166" name="Text Box 18"/>
            <p:cNvSpPr txBox="1">
              <a:spLocks noChangeArrowheads="1"/>
            </p:cNvSpPr>
            <p:nvPr/>
          </p:nvSpPr>
          <p:spPr bwMode="auto">
            <a:xfrm>
              <a:off x="2140" y="1511"/>
              <a:ext cx="8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</a:rPr>
                <a:t>coax feed</a:t>
              </a:r>
            </a:p>
          </p:txBody>
        </p:sp>
        <p:graphicFrame>
          <p:nvGraphicFramePr>
            <p:cNvPr id="6149" name="Object 19"/>
            <p:cNvGraphicFramePr>
              <a:graphicFrameLocks noChangeAspect="1"/>
            </p:cNvGraphicFramePr>
            <p:nvPr/>
          </p:nvGraphicFramePr>
          <p:xfrm>
            <a:off x="4099" y="1469"/>
            <a:ext cx="330" cy="350"/>
          </p:xfrm>
          <a:graphic>
            <a:graphicData uri="http://schemas.openxmlformats.org/presentationml/2006/ole">
              <p:oleObj spid="_x0000_s67589" name="Equation" r:id="rId5" imgW="215640" imgH="228600" progId="Equation.DSMT4">
                <p:embed/>
              </p:oleObj>
            </a:graphicData>
          </a:graphic>
        </p:graphicFrame>
        <p:sp>
          <p:nvSpPr>
            <p:cNvPr id="6167" name="Line 22"/>
            <p:cNvSpPr>
              <a:spLocks noChangeShapeType="1"/>
            </p:cNvSpPr>
            <p:nvPr/>
          </p:nvSpPr>
          <p:spPr bwMode="auto">
            <a:xfrm>
              <a:off x="3592" y="1312"/>
              <a:ext cx="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6147" name="Object 25"/>
          <p:cNvGraphicFramePr>
            <a:graphicFrameLocks noChangeAspect="1"/>
          </p:cNvGraphicFramePr>
          <p:nvPr/>
        </p:nvGraphicFramePr>
        <p:xfrm>
          <a:off x="5921375" y="4529138"/>
          <a:ext cx="1741488" cy="1041400"/>
        </p:xfrm>
        <a:graphic>
          <a:graphicData uri="http://schemas.openxmlformats.org/presentationml/2006/ole">
            <p:oleObj spid="_x0000_s67587" name="Equation" r:id="rId6" imgW="812520" imgH="495000" progId="Equation.DSMT4">
              <p:embed/>
            </p:oleObj>
          </a:graphicData>
        </a:graphic>
      </p:graphicFrame>
      <p:sp>
        <p:nvSpPr>
          <p:cNvPr id="6158" name="AutoShape 26"/>
          <p:cNvSpPr>
            <a:spLocks noChangeArrowheads="1"/>
          </p:cNvSpPr>
          <p:nvPr/>
        </p:nvSpPr>
        <p:spPr bwMode="auto">
          <a:xfrm>
            <a:off x="4622800" y="4914900"/>
            <a:ext cx="711200" cy="330200"/>
          </a:xfrm>
          <a:prstGeom prst="rightArrow">
            <a:avLst>
              <a:gd name="adj1" fmla="val 50000"/>
              <a:gd name="adj2" fmla="val 53846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3" name="Rectangle 7"/>
          <p:cNvSpPr>
            <a:spLocks noChangeArrowheads="1"/>
          </p:cNvSpPr>
          <p:nvPr/>
        </p:nvSpPr>
        <p:spPr bwMode="auto">
          <a:xfrm>
            <a:off x="850900" y="4787900"/>
            <a:ext cx="35798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rgbClr val="0000FF"/>
                </a:solidFill>
              </a:rPr>
              <a:t>Represent the probe current as:</a:t>
            </a:r>
          </a:p>
        </p:txBody>
      </p:sp>
      <p:graphicFrame>
        <p:nvGraphicFramePr>
          <p:cNvPr id="7170" name="Object 9"/>
          <p:cNvGraphicFramePr>
            <a:graphicFrameLocks noChangeAspect="1"/>
          </p:cNvGraphicFramePr>
          <p:nvPr/>
        </p:nvGraphicFramePr>
        <p:xfrm>
          <a:off x="4889500" y="4491038"/>
          <a:ext cx="3360738" cy="969962"/>
        </p:xfrm>
        <a:graphic>
          <a:graphicData uri="http://schemas.openxmlformats.org/presentationml/2006/ole">
            <p:oleObj spid="_x0000_s68610" name="Equation" r:id="rId3" imgW="1485720" imgH="431640" progId="Equation.DSMT4">
              <p:embed/>
            </p:oleObj>
          </a:graphicData>
        </a:graphic>
      </p:graphicFrame>
      <p:graphicFrame>
        <p:nvGraphicFramePr>
          <p:cNvPr id="7171" name="Object 33"/>
          <p:cNvGraphicFramePr>
            <a:graphicFrameLocks noChangeAspect="1"/>
          </p:cNvGraphicFramePr>
          <p:nvPr/>
        </p:nvGraphicFramePr>
        <p:xfrm>
          <a:off x="714375" y="3195638"/>
          <a:ext cx="1741488" cy="1041400"/>
        </p:xfrm>
        <a:graphic>
          <a:graphicData uri="http://schemas.openxmlformats.org/presentationml/2006/ole">
            <p:oleObj spid="_x0000_s68611" name="Equation" r:id="rId4" imgW="812520" imgH="495000" progId="Equation.DSMT4">
              <p:embed/>
            </p:oleObj>
          </a:graphicData>
        </a:graphic>
      </p:graphicFrame>
      <p:sp>
        <p:nvSpPr>
          <p:cNvPr id="7184" name="Text Box 34"/>
          <p:cNvSpPr txBox="1">
            <a:spLocks noChangeArrowheads="1"/>
          </p:cNvSpPr>
          <p:nvPr/>
        </p:nvSpPr>
        <p:spPr bwMode="auto">
          <a:xfrm>
            <a:off x="273050" y="5649913"/>
            <a:ext cx="887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This will allow us to find the fields and hence the power radiated by the probe current. 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014538" y="1099003"/>
            <a:ext cx="5122862" cy="1739447"/>
            <a:chOff x="2014538" y="1099003"/>
            <a:chExt cx="5122862" cy="1739447"/>
          </a:xfrm>
        </p:grpSpPr>
        <p:graphicFrame>
          <p:nvGraphicFramePr>
            <p:cNvPr id="7172" name="Object 32"/>
            <p:cNvGraphicFramePr>
              <a:graphicFrameLocks noChangeAspect="1"/>
            </p:cNvGraphicFramePr>
            <p:nvPr/>
          </p:nvGraphicFramePr>
          <p:xfrm>
            <a:off x="4322537" y="1099003"/>
            <a:ext cx="214312" cy="214313"/>
          </p:xfrm>
          <a:graphic>
            <a:graphicData uri="http://schemas.openxmlformats.org/presentationml/2006/ole">
              <p:oleObj spid="_x0000_s68612" name="Equation" r:id="rId5" imgW="126720" imgH="126720" progId="Equation.DSMT4">
                <p:embed/>
              </p:oleObj>
            </a:graphicData>
          </a:graphic>
        </p:graphicFrame>
        <p:sp>
          <p:nvSpPr>
            <p:cNvPr id="7186" name="Line 13"/>
            <p:cNvSpPr>
              <a:spLocks noChangeShapeType="1"/>
            </p:cNvSpPr>
            <p:nvPr/>
          </p:nvSpPr>
          <p:spPr bwMode="auto">
            <a:xfrm>
              <a:off x="2471738" y="2736850"/>
              <a:ext cx="3879850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Rectangle 14"/>
            <p:cNvSpPr>
              <a:spLocks noChangeArrowheads="1"/>
            </p:cNvSpPr>
            <p:nvPr/>
          </p:nvSpPr>
          <p:spPr bwMode="auto">
            <a:xfrm>
              <a:off x="2466975" y="2003425"/>
              <a:ext cx="3892550" cy="706438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Line 16"/>
            <p:cNvSpPr>
              <a:spLocks noChangeShapeType="1"/>
            </p:cNvSpPr>
            <p:nvPr/>
          </p:nvSpPr>
          <p:spPr bwMode="auto">
            <a:xfrm rot="5400000" flipH="1">
              <a:off x="2055813" y="2338388"/>
              <a:ext cx="688975" cy="9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173" name="Object 17"/>
            <p:cNvGraphicFramePr>
              <a:graphicFrameLocks noChangeAspect="1"/>
            </p:cNvGraphicFramePr>
            <p:nvPr/>
          </p:nvGraphicFramePr>
          <p:xfrm>
            <a:off x="2014538" y="2111375"/>
            <a:ext cx="298450" cy="419100"/>
          </p:xfrm>
          <a:graphic>
            <a:graphicData uri="http://schemas.openxmlformats.org/presentationml/2006/ole">
              <p:oleObj spid="_x0000_s68613" name="Equation" r:id="rId6" imgW="126720" imgH="177480" progId="Equation.DSMT4">
                <p:embed/>
              </p:oleObj>
            </a:graphicData>
          </a:graphic>
        </p:graphicFrame>
        <p:graphicFrame>
          <p:nvGraphicFramePr>
            <p:cNvPr id="7174" name="Object 18"/>
            <p:cNvGraphicFramePr>
              <a:graphicFrameLocks noChangeAspect="1"/>
            </p:cNvGraphicFramePr>
            <p:nvPr/>
          </p:nvGraphicFramePr>
          <p:xfrm>
            <a:off x="5199063" y="2085975"/>
            <a:ext cx="747712" cy="465138"/>
          </p:xfrm>
          <a:graphic>
            <a:graphicData uri="http://schemas.openxmlformats.org/presentationml/2006/ole">
              <p:oleObj spid="_x0000_s68614" name="Equation" r:id="rId7" imgW="368280" imgH="228600" progId="Equation.DSMT4">
                <p:embed/>
              </p:oleObj>
            </a:graphicData>
          </a:graphic>
        </p:graphicFrame>
        <p:sp>
          <p:nvSpPr>
            <p:cNvPr id="7189" name="Rectangle 28"/>
            <p:cNvSpPr>
              <a:spLocks noChangeArrowheads="1"/>
            </p:cNvSpPr>
            <p:nvPr/>
          </p:nvSpPr>
          <p:spPr bwMode="auto">
            <a:xfrm>
              <a:off x="4359275" y="1984375"/>
              <a:ext cx="101600" cy="725488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Line 31"/>
            <p:cNvSpPr>
              <a:spLocks noChangeShapeType="1"/>
            </p:cNvSpPr>
            <p:nvPr/>
          </p:nvSpPr>
          <p:spPr bwMode="auto">
            <a:xfrm>
              <a:off x="4062413" y="2151063"/>
              <a:ext cx="2873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32"/>
            <p:cNvSpPr>
              <a:spLocks noChangeShapeType="1"/>
            </p:cNvSpPr>
            <p:nvPr/>
          </p:nvSpPr>
          <p:spPr bwMode="auto">
            <a:xfrm flipH="1">
              <a:off x="4468813" y="2152650"/>
              <a:ext cx="2873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35"/>
            <p:cNvSpPr>
              <a:spLocks noChangeShapeType="1"/>
            </p:cNvSpPr>
            <p:nvPr/>
          </p:nvSpPr>
          <p:spPr bwMode="auto">
            <a:xfrm flipH="1" flipV="1">
              <a:off x="4413250" y="1465263"/>
              <a:ext cx="0" cy="33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175" name="Object 36"/>
            <p:cNvGraphicFramePr>
              <a:graphicFrameLocks noChangeAspect="1"/>
            </p:cNvGraphicFramePr>
            <p:nvPr/>
          </p:nvGraphicFramePr>
          <p:xfrm>
            <a:off x="3557588" y="2054225"/>
            <a:ext cx="320675" cy="280988"/>
          </p:xfrm>
          <a:graphic>
            <a:graphicData uri="http://schemas.openxmlformats.org/presentationml/2006/ole">
              <p:oleObj spid="_x0000_s68615" name="Equation" r:id="rId8" imgW="203040" imgH="177480" progId="Equation.DSMT4">
                <p:embed/>
              </p:oleObj>
            </a:graphicData>
          </a:graphic>
        </p:graphicFrame>
        <p:sp>
          <p:nvSpPr>
            <p:cNvPr id="7193" name="Line 38"/>
            <p:cNvSpPr>
              <a:spLocks noChangeShapeType="1"/>
            </p:cNvSpPr>
            <p:nvPr/>
          </p:nvSpPr>
          <p:spPr bwMode="auto">
            <a:xfrm>
              <a:off x="6548438" y="2713038"/>
              <a:ext cx="2873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176" name="Object 39"/>
            <p:cNvGraphicFramePr>
              <a:graphicFrameLocks noChangeAspect="1"/>
            </p:cNvGraphicFramePr>
            <p:nvPr/>
          </p:nvGraphicFramePr>
          <p:xfrm>
            <a:off x="6923088" y="2603500"/>
            <a:ext cx="214312" cy="234950"/>
          </p:xfrm>
          <a:graphic>
            <a:graphicData uri="http://schemas.openxmlformats.org/presentationml/2006/ole">
              <p:oleObj spid="_x0000_s68616" name="Equation" r:id="rId9" imgW="126720" imgH="139680" progId="Equation.DSMT4">
                <p:embed/>
              </p:oleObj>
            </a:graphicData>
          </a:graphic>
        </p:graphicFrame>
        <p:sp>
          <p:nvSpPr>
            <p:cNvPr id="7194" name="Freeform 45"/>
            <p:cNvSpPr>
              <a:spLocks/>
            </p:cNvSpPr>
            <p:nvPr/>
          </p:nvSpPr>
          <p:spPr bwMode="auto">
            <a:xfrm>
              <a:off x="4813300" y="2019300"/>
              <a:ext cx="233363" cy="698500"/>
            </a:xfrm>
            <a:custGeom>
              <a:avLst/>
              <a:gdLst>
                <a:gd name="T0" fmla="*/ 2147483647 w 147"/>
                <a:gd name="T1" fmla="*/ 0 h 440"/>
                <a:gd name="T2" fmla="*/ 2147483647 w 147"/>
                <a:gd name="T3" fmla="*/ 2147483647 h 440"/>
                <a:gd name="T4" fmla="*/ 2147483647 w 147"/>
                <a:gd name="T5" fmla="*/ 2147483647 h 440"/>
                <a:gd name="T6" fmla="*/ 2147483647 w 147"/>
                <a:gd name="T7" fmla="*/ 2147483647 h 440"/>
                <a:gd name="T8" fmla="*/ 2147483647 w 147"/>
                <a:gd name="T9" fmla="*/ 2147483647 h 440"/>
                <a:gd name="T10" fmla="*/ 2147483647 w 147"/>
                <a:gd name="T11" fmla="*/ 2147483647 h 440"/>
                <a:gd name="T12" fmla="*/ 0 w 147"/>
                <a:gd name="T13" fmla="*/ 2147483647 h 4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7"/>
                <a:gd name="T22" fmla="*/ 0 h 440"/>
                <a:gd name="T23" fmla="*/ 147 w 147"/>
                <a:gd name="T24" fmla="*/ 440 h 4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7" h="440">
                  <a:moveTo>
                    <a:pt x="144" y="0"/>
                  </a:moveTo>
                  <a:cubicBezTo>
                    <a:pt x="144" y="19"/>
                    <a:pt x="144" y="39"/>
                    <a:pt x="144" y="64"/>
                  </a:cubicBezTo>
                  <a:cubicBezTo>
                    <a:pt x="144" y="89"/>
                    <a:pt x="147" y="120"/>
                    <a:pt x="144" y="152"/>
                  </a:cubicBezTo>
                  <a:cubicBezTo>
                    <a:pt x="141" y="184"/>
                    <a:pt x="136" y="224"/>
                    <a:pt x="128" y="256"/>
                  </a:cubicBezTo>
                  <a:cubicBezTo>
                    <a:pt x="120" y="288"/>
                    <a:pt x="108" y="320"/>
                    <a:pt x="96" y="344"/>
                  </a:cubicBezTo>
                  <a:cubicBezTo>
                    <a:pt x="84" y="368"/>
                    <a:pt x="72" y="384"/>
                    <a:pt x="56" y="400"/>
                  </a:cubicBezTo>
                  <a:cubicBezTo>
                    <a:pt x="40" y="416"/>
                    <a:pt x="20" y="428"/>
                    <a:pt x="0" y="44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Text Box 48"/>
            <p:cNvSpPr txBox="1">
              <a:spLocks noChangeArrowheads="1"/>
            </p:cNvSpPr>
            <p:nvPr/>
          </p:nvSpPr>
          <p:spPr bwMode="auto">
            <a:xfrm>
              <a:off x="5051425" y="1373188"/>
              <a:ext cx="5984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 i="1">
                  <a:solidFill>
                    <a:srgbClr val="0000FF"/>
                  </a:solidFill>
                  <a:latin typeface="Times New Roman" pitchFamily="18" charset="0"/>
                </a:rPr>
                <a:t>I </a:t>
              </a:r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(</a:t>
              </a:r>
              <a:r>
                <a:rPr lang="en-US" sz="2000" i="1">
                  <a:solidFill>
                    <a:srgbClr val="0000FF"/>
                  </a:solidFill>
                  <a:latin typeface="Times New Roman" pitchFamily="18" charset="0"/>
                </a:rPr>
                <a:t>z</a:t>
              </a:r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7196" name="Line 26"/>
            <p:cNvSpPr>
              <a:spLocks noChangeShapeType="1"/>
            </p:cNvSpPr>
            <p:nvPr/>
          </p:nvSpPr>
          <p:spPr bwMode="auto">
            <a:xfrm>
              <a:off x="2460625" y="1984375"/>
              <a:ext cx="3879850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30" name="Rectangle 20"/>
          <p:cNvSpPr>
            <a:spLocks noChangeArrowheads="1"/>
          </p:cNvSpPr>
          <p:nvPr/>
        </p:nvSpPr>
        <p:spPr bwMode="auto">
          <a:xfrm>
            <a:off x="1166813" y="296863"/>
            <a:ext cx="6515100" cy="56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Cosine Current Model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7"/>
          <p:cNvSpPr>
            <a:spLocks noChangeArrowheads="1"/>
          </p:cNvSpPr>
          <p:nvPr/>
        </p:nvSpPr>
        <p:spPr bwMode="auto">
          <a:xfrm>
            <a:off x="482600" y="3911600"/>
            <a:ext cx="735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8194" name="Object 8"/>
          <p:cNvGraphicFramePr>
            <a:graphicFrameLocks noChangeAspect="1"/>
          </p:cNvGraphicFramePr>
          <p:nvPr/>
        </p:nvGraphicFramePr>
        <p:xfrm>
          <a:off x="923925" y="1927225"/>
          <a:ext cx="6896100" cy="954088"/>
        </p:xfrm>
        <a:graphic>
          <a:graphicData uri="http://schemas.openxmlformats.org/presentationml/2006/ole">
            <p:oleObj spid="_x0000_s69634" name="Equation" r:id="rId3" imgW="3416040" imgH="469800" progId="Equation.DSMT4">
              <p:embed/>
            </p:oleObj>
          </a:graphicData>
        </a:graphic>
      </p:graphicFrame>
      <p:graphicFrame>
        <p:nvGraphicFramePr>
          <p:cNvPr id="8195" name="Object 9"/>
          <p:cNvGraphicFramePr>
            <a:graphicFrameLocks noChangeAspect="1"/>
          </p:cNvGraphicFramePr>
          <p:nvPr/>
        </p:nvGraphicFramePr>
        <p:xfrm>
          <a:off x="1260928" y="4408488"/>
          <a:ext cx="6261100" cy="1827212"/>
        </p:xfrm>
        <a:graphic>
          <a:graphicData uri="http://schemas.openxmlformats.org/presentationml/2006/ole">
            <p:oleObj spid="_x0000_s69635" name="Equation" r:id="rId4" imgW="3124080" imgH="914400" progId="Equation.DSMT4">
              <p:embed/>
            </p:oleObj>
          </a:graphicData>
        </a:graphic>
      </p:graphicFrame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62831" y="1197430"/>
            <a:ext cx="33859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Using Fourier-series theory:</a:t>
            </a:r>
          </a:p>
        </p:txBody>
      </p:sp>
      <p:sp>
        <p:nvSpPr>
          <p:cNvPr id="80907" name="Rectangle 11"/>
          <p:cNvSpPr>
            <a:spLocks noChangeArrowheads="1"/>
          </p:cNvSpPr>
          <p:nvPr/>
        </p:nvSpPr>
        <p:spPr bwMode="auto">
          <a:xfrm>
            <a:off x="1166813" y="296863"/>
            <a:ext cx="65151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Cosine Current Model (cont.)</a:t>
            </a:r>
          </a:p>
        </p:txBody>
      </p:sp>
      <p:sp>
        <p:nvSpPr>
          <p:cNvPr id="8204" name="Text Box 14"/>
          <p:cNvSpPr txBox="1">
            <a:spLocks noChangeArrowheads="1"/>
          </p:cNvSpPr>
          <p:nvPr/>
        </p:nvSpPr>
        <p:spPr bwMode="auto">
          <a:xfrm>
            <a:off x="4221163" y="2954338"/>
            <a:ext cx="3621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The integral is zero unless </a:t>
            </a:r>
            <a:r>
              <a:rPr lang="en-US" i="1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=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 i="1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.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1" name="Rectangle 7"/>
          <p:cNvSpPr>
            <a:spLocks noGrp="1" noChangeArrowheads="1"/>
          </p:cNvSpPr>
          <p:nvPr>
            <p:ph type="title" sz="quarter"/>
          </p:nvPr>
        </p:nvSpPr>
        <p:spPr>
          <a:xfrm>
            <a:off x="1982788" y="238125"/>
            <a:ext cx="4519612" cy="61118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 (cont.)</a:t>
            </a:r>
          </a:p>
        </p:txBody>
      </p:sp>
      <p:sp>
        <p:nvSpPr>
          <p:cNvPr id="44036" name="Text Box 8"/>
          <p:cNvSpPr txBox="1">
            <a:spLocks noChangeArrowheads="1"/>
          </p:cNvSpPr>
          <p:nvPr/>
        </p:nvSpPr>
        <p:spPr bwMode="auto">
          <a:xfrm>
            <a:off x="1014413" y="1377950"/>
            <a:ext cx="5478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>
                <a:solidFill>
                  <a:srgbClr val="0000FF"/>
                </a:solidFill>
              </a:rPr>
              <a:t>The following models are investigated:</a:t>
            </a:r>
          </a:p>
        </p:txBody>
      </p:sp>
      <p:sp>
        <p:nvSpPr>
          <p:cNvPr id="44037" name="Text Box 9"/>
          <p:cNvSpPr txBox="1">
            <a:spLocks noChangeArrowheads="1"/>
          </p:cNvSpPr>
          <p:nvPr/>
        </p:nvSpPr>
        <p:spPr bwMode="auto">
          <a:xfrm>
            <a:off x="2759075" y="2070100"/>
            <a:ext cx="3357009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Cosine-current </a:t>
            </a:r>
            <a:r>
              <a:rPr lang="en-US" sz="2400" dirty="0"/>
              <a:t>model</a:t>
            </a:r>
          </a:p>
          <a:p>
            <a:pPr algn="l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Gap-source </a:t>
            </a:r>
            <a:r>
              <a:rPr lang="en-US" sz="2400" dirty="0"/>
              <a:t>model</a:t>
            </a:r>
          </a:p>
          <a:p>
            <a:pPr algn="l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Frill </a:t>
            </a:r>
            <a:r>
              <a:rPr lang="en-US" sz="2400" dirty="0"/>
              <a:t>model</a:t>
            </a:r>
          </a:p>
        </p:txBody>
      </p:sp>
      <p:sp>
        <p:nvSpPr>
          <p:cNvPr id="44038" name="Text Box 11"/>
          <p:cNvSpPr txBox="1">
            <a:spLocks noChangeArrowheads="1"/>
          </p:cNvSpPr>
          <p:nvPr/>
        </p:nvSpPr>
        <p:spPr bwMode="auto">
          <a:xfrm>
            <a:off x="867456" y="5622698"/>
            <a:ext cx="77009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H.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Xu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D. R. Jackson, and J. T. Williams, “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Comparison of Models for the Probe Inductance for a Parallel Plate Waveguide and a Microstrip Patch,”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IEEE 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Trans. Antennas and Propagation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vol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. 53, pp. 3229-3235, Oct. 2005.</a:t>
            </a:r>
          </a:p>
        </p:txBody>
      </p:sp>
      <p:sp>
        <p:nvSpPr>
          <p:cNvPr id="44039" name="Text Box 12"/>
          <p:cNvSpPr txBox="1">
            <a:spLocks noChangeArrowheads="1"/>
          </p:cNvSpPr>
          <p:nvPr/>
        </p:nvSpPr>
        <p:spPr bwMode="auto">
          <a:xfrm>
            <a:off x="444954" y="5163683"/>
            <a:ext cx="1301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Reference: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B2B6586E-C439-49A5-8616-338A4B658FD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87619" y="4114801"/>
            <a:ext cx="5878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Derivations are given in the Appendix.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Even more details may be found in the reference below.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1079500" y="3441700"/>
            <a:ext cx="790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rgbClr val="0000FF"/>
                </a:solidFill>
              </a:rPr>
              <a:t>Result:</a:t>
            </a:r>
          </a:p>
        </p:txBody>
      </p:sp>
      <p:graphicFrame>
        <p:nvGraphicFramePr>
          <p:cNvPr id="9218" name="Object 10"/>
          <p:cNvGraphicFramePr>
            <a:graphicFrameLocks noChangeAspect="1"/>
          </p:cNvGraphicFramePr>
          <p:nvPr/>
        </p:nvGraphicFramePr>
        <p:xfrm>
          <a:off x="1598613" y="1571625"/>
          <a:ext cx="5692775" cy="976313"/>
        </p:xfrm>
        <a:graphic>
          <a:graphicData uri="http://schemas.openxmlformats.org/presentationml/2006/ole">
            <p:oleObj spid="_x0000_s70658" name="Equation" r:id="rId3" imgW="2692080" imgH="457200" progId="Equation.DSMT4">
              <p:embed/>
            </p:oleObj>
          </a:graphicData>
        </a:graphic>
      </p:graphicFrame>
      <p:sp>
        <p:nvSpPr>
          <p:cNvPr id="9226" name="Rectangle 11"/>
          <p:cNvSpPr>
            <a:spLocks noChangeArrowheads="1"/>
          </p:cNvSpPr>
          <p:nvPr/>
        </p:nvSpPr>
        <p:spPr bwMode="auto">
          <a:xfrm>
            <a:off x="1164771" y="1371600"/>
            <a:ext cx="35922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sz="2000" dirty="0">
                <a:solidFill>
                  <a:srgbClr val="0000FF"/>
                </a:solidFill>
              </a:rPr>
              <a:t>or</a:t>
            </a:r>
          </a:p>
        </p:txBody>
      </p:sp>
      <p:graphicFrame>
        <p:nvGraphicFramePr>
          <p:cNvPr id="9219" name="Object 12"/>
          <p:cNvGraphicFramePr>
            <a:graphicFrameLocks noChangeAspect="1"/>
          </p:cNvGraphicFramePr>
          <p:nvPr/>
        </p:nvGraphicFramePr>
        <p:xfrm>
          <a:off x="1724025" y="4121150"/>
          <a:ext cx="5553075" cy="1147763"/>
        </p:xfrm>
        <a:graphic>
          <a:graphicData uri="http://schemas.openxmlformats.org/presentationml/2006/ole">
            <p:oleObj spid="_x0000_s70659" name="Equation" r:id="rId4" imgW="2349360" imgH="482400" progId="Equation.DSMT4">
              <p:embed/>
            </p:oleObj>
          </a:graphicData>
        </a:graphic>
      </p:graphicFrame>
      <p:sp>
        <p:nvSpPr>
          <p:cNvPr id="9227" name="Rectangle 13"/>
          <p:cNvSpPr>
            <a:spLocks noChangeArrowheads="1"/>
          </p:cNvSpPr>
          <p:nvPr/>
        </p:nvSpPr>
        <p:spPr bwMode="auto">
          <a:xfrm>
            <a:off x="3380012" y="5595257"/>
            <a:ext cx="23132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sz="2000" dirty="0">
                <a:solidFill>
                  <a:srgbClr val="0000FF"/>
                </a:solidFill>
              </a:rPr>
              <a:t>(derivation omitted)</a:t>
            </a:r>
          </a:p>
        </p:txBody>
      </p:sp>
      <p:sp>
        <p:nvSpPr>
          <p:cNvPr id="81934" name="Rectangle 14"/>
          <p:cNvSpPr>
            <a:spLocks noChangeArrowheads="1"/>
          </p:cNvSpPr>
          <p:nvPr/>
        </p:nvSpPr>
        <p:spPr bwMode="auto">
          <a:xfrm>
            <a:off x="1166813" y="296863"/>
            <a:ext cx="65151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Cosine Current Model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0" name="Rectangle 7"/>
          <p:cNvSpPr>
            <a:spLocks noChangeArrowheads="1"/>
          </p:cNvSpPr>
          <p:nvPr/>
        </p:nvSpPr>
        <p:spPr bwMode="auto">
          <a:xfrm>
            <a:off x="4492625" y="2465388"/>
            <a:ext cx="2654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rgbClr val="0000FF"/>
                </a:solidFill>
              </a:rPr>
              <a:t>(Time-Harmonic Fields)</a:t>
            </a:r>
          </a:p>
        </p:txBody>
      </p:sp>
      <p:sp>
        <p:nvSpPr>
          <p:cNvPr id="10251" name="Rectangle 8"/>
          <p:cNvSpPr>
            <a:spLocks noChangeArrowheads="1"/>
          </p:cNvSpPr>
          <p:nvPr/>
        </p:nvSpPr>
        <p:spPr bwMode="auto">
          <a:xfrm>
            <a:off x="446314" y="1326243"/>
            <a:ext cx="51339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n-US" sz="2000" dirty="0">
                <a:solidFill>
                  <a:srgbClr val="0000FF"/>
                </a:solidFill>
              </a:rPr>
              <a:t>Note: We have both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</a:rPr>
              <a:t>E</a:t>
            </a:r>
            <a:r>
              <a:rPr lang="en-US" sz="2000" i="1" baseline="-25000" dirty="0" err="1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rgbClr val="0000FF"/>
                </a:solidFill>
              </a:rPr>
              <a:t> and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E</a:t>
            </a:r>
            <a:r>
              <a:rPr lang="en-US" sz="2000" i="1" baseline="-25000" dirty="0">
                <a:solidFill>
                  <a:srgbClr val="0000FF"/>
                </a:solidFill>
                <a:sym typeface="Symbol" pitchFamily="18" charset="2"/>
              </a:rPr>
              <a:t></a:t>
            </a:r>
          </a:p>
          <a:p>
            <a:pPr algn="l"/>
            <a:endParaRPr lang="en-US" sz="2000" i="1" baseline="-25000" dirty="0">
              <a:solidFill>
                <a:srgbClr val="0000FF"/>
              </a:solidFill>
            </a:endParaRPr>
          </a:p>
          <a:p>
            <a:pPr algn="l"/>
            <a:r>
              <a:rPr lang="en-US" sz="2000" dirty="0">
                <a:solidFill>
                  <a:srgbClr val="0000FF"/>
                </a:solidFill>
              </a:rPr>
              <a:t>To see this: </a:t>
            </a:r>
          </a:p>
        </p:txBody>
      </p:sp>
      <p:sp>
        <p:nvSpPr>
          <p:cNvPr id="10252" name="Rectangle 9"/>
          <p:cNvSpPr>
            <a:spLocks noChangeArrowheads="1"/>
          </p:cNvSpPr>
          <p:nvPr/>
        </p:nvSpPr>
        <p:spPr bwMode="auto">
          <a:xfrm>
            <a:off x="3124200" y="5769429"/>
            <a:ext cx="457200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sz="2500" dirty="0">
                <a:solidFill>
                  <a:srgbClr val="0000FF"/>
                </a:solidFill>
              </a:rPr>
              <a:t>so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10242" name="Object 11"/>
          <p:cNvGraphicFramePr>
            <a:graphicFrameLocks noChangeAspect="1"/>
          </p:cNvGraphicFramePr>
          <p:nvPr/>
        </p:nvGraphicFramePr>
        <p:xfrm>
          <a:off x="2819400" y="2363788"/>
          <a:ext cx="1390650" cy="541337"/>
        </p:xfrm>
        <a:graphic>
          <a:graphicData uri="http://schemas.openxmlformats.org/presentationml/2006/ole">
            <p:oleObj spid="_x0000_s71682" name="Equation" r:id="rId3" imgW="558720" imgH="215640" progId="Equation.DSMT4">
              <p:embed/>
            </p:oleObj>
          </a:graphicData>
        </a:graphic>
      </p:graphicFrame>
      <p:graphicFrame>
        <p:nvGraphicFramePr>
          <p:cNvPr id="10243" name="Object 12"/>
          <p:cNvGraphicFramePr>
            <a:graphicFrameLocks noChangeAspect="1"/>
          </p:cNvGraphicFramePr>
          <p:nvPr/>
        </p:nvGraphicFramePr>
        <p:xfrm>
          <a:off x="1881188" y="3570288"/>
          <a:ext cx="5380037" cy="1247775"/>
        </p:xfrm>
        <a:graphic>
          <a:graphicData uri="http://schemas.openxmlformats.org/presentationml/2006/ole">
            <p:oleObj spid="_x0000_s71683" name="Equation" r:id="rId4" imgW="1930320" imgH="457200" progId="Equation.DSMT4">
              <p:embed/>
            </p:oleObj>
          </a:graphicData>
        </a:graphic>
      </p:graphicFrame>
      <p:sp>
        <p:nvSpPr>
          <p:cNvPr id="10253" name="Line 13"/>
          <p:cNvSpPr>
            <a:spLocks noChangeShapeType="1"/>
          </p:cNvSpPr>
          <p:nvPr/>
        </p:nvSpPr>
        <p:spPr bwMode="auto">
          <a:xfrm flipV="1">
            <a:off x="4851400" y="3503613"/>
            <a:ext cx="482600" cy="13192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244" name="Object 14"/>
          <p:cNvGraphicFramePr>
            <a:graphicFrameLocks noChangeAspect="1"/>
          </p:cNvGraphicFramePr>
          <p:nvPr/>
        </p:nvGraphicFramePr>
        <p:xfrm>
          <a:off x="3752850" y="5665788"/>
          <a:ext cx="1308100" cy="696912"/>
        </p:xfrm>
        <a:graphic>
          <a:graphicData uri="http://schemas.openxmlformats.org/presentationml/2006/ole">
            <p:oleObj spid="_x0000_s71684" name="Equation" r:id="rId5" imgW="444240" imgH="241200" progId="Equation.DSMT4">
              <p:embed/>
            </p:oleObj>
          </a:graphicData>
        </a:graphic>
      </p:graphicFrame>
      <p:sp>
        <p:nvSpPr>
          <p:cNvPr id="82960" name="Rectangle 16"/>
          <p:cNvSpPr>
            <a:spLocks noChangeArrowheads="1"/>
          </p:cNvSpPr>
          <p:nvPr/>
        </p:nvSpPr>
        <p:spPr bwMode="auto">
          <a:xfrm>
            <a:off x="1166813" y="296863"/>
            <a:ext cx="65151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Cosine Current Model 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6" name="Rectangle 7"/>
          <p:cNvSpPr>
            <a:spLocks noChangeArrowheads="1"/>
          </p:cNvSpPr>
          <p:nvPr/>
        </p:nvSpPr>
        <p:spPr bwMode="auto">
          <a:xfrm>
            <a:off x="495300" y="1104900"/>
            <a:ext cx="44910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rgbClr val="0000FF"/>
                </a:solidFill>
              </a:rPr>
              <a:t>For </a:t>
            </a:r>
            <a:r>
              <a:rPr lang="en-US" sz="2000" i="1">
                <a:solidFill>
                  <a:srgbClr val="0000FF"/>
                </a:solidFill>
                <a:latin typeface="Times New Roman" pitchFamily="18" charset="0"/>
              </a:rPr>
              <a:t>E</a:t>
            </a:r>
            <a:r>
              <a:rPr lang="en-US" sz="2000" i="1" baseline="-25000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sz="2000">
                <a:solidFill>
                  <a:srgbClr val="0000FF"/>
                </a:solidFill>
              </a:rPr>
              <a:t>, we represent the field as follows:</a:t>
            </a:r>
          </a:p>
        </p:txBody>
      </p:sp>
      <p:sp>
        <p:nvSpPr>
          <p:cNvPr id="11277" name="Rectangle 8"/>
          <p:cNvSpPr>
            <a:spLocks noChangeArrowheads="1"/>
          </p:cNvSpPr>
          <p:nvPr/>
        </p:nvSpPr>
        <p:spPr bwMode="auto">
          <a:xfrm>
            <a:off x="2351314" y="4898571"/>
            <a:ext cx="7511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sz="200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11266" name="Object 10"/>
          <p:cNvGraphicFramePr>
            <a:graphicFrameLocks noChangeAspect="1"/>
          </p:cNvGraphicFramePr>
          <p:nvPr/>
        </p:nvGraphicFramePr>
        <p:xfrm>
          <a:off x="1943100" y="1711325"/>
          <a:ext cx="4403725" cy="928688"/>
        </p:xfrm>
        <a:graphic>
          <a:graphicData uri="http://schemas.openxmlformats.org/presentationml/2006/ole">
            <p:oleObj spid="_x0000_s72706" name="Equation" r:id="rId3" imgW="2031840" imgH="431640" progId="Equation.DSMT4">
              <p:embed/>
            </p:oleObj>
          </a:graphicData>
        </a:graphic>
      </p:graphicFrame>
      <p:graphicFrame>
        <p:nvGraphicFramePr>
          <p:cNvPr id="11267" name="Object 13"/>
          <p:cNvGraphicFramePr>
            <a:graphicFrameLocks noChangeAspect="1"/>
          </p:cNvGraphicFramePr>
          <p:nvPr/>
        </p:nvGraphicFramePr>
        <p:xfrm>
          <a:off x="619125" y="2019300"/>
          <a:ext cx="785813" cy="334963"/>
        </p:xfrm>
        <a:graphic>
          <a:graphicData uri="http://schemas.openxmlformats.org/presentationml/2006/ole">
            <p:oleObj spid="_x0000_s72707" name="Equation" r:id="rId4" imgW="380880" imgH="164880" progId="Equation.DSMT4">
              <p:embed/>
            </p:oleObj>
          </a:graphicData>
        </a:graphic>
      </p:graphicFrame>
      <p:graphicFrame>
        <p:nvGraphicFramePr>
          <p:cNvPr id="11268" name="Object 14"/>
          <p:cNvGraphicFramePr>
            <a:graphicFrameLocks noChangeAspect="1"/>
          </p:cNvGraphicFramePr>
          <p:nvPr/>
        </p:nvGraphicFramePr>
        <p:xfrm>
          <a:off x="609600" y="3727450"/>
          <a:ext cx="785813" cy="334963"/>
        </p:xfrm>
        <a:graphic>
          <a:graphicData uri="http://schemas.openxmlformats.org/presentationml/2006/ole">
            <p:oleObj spid="_x0000_s72708" name="Equation" r:id="rId5" imgW="380880" imgH="164880" progId="Equation.DSMT4">
              <p:embed/>
            </p:oleObj>
          </a:graphicData>
        </a:graphic>
      </p:graphicFrame>
      <p:graphicFrame>
        <p:nvGraphicFramePr>
          <p:cNvPr id="11269" name="Object 15"/>
          <p:cNvGraphicFramePr>
            <a:graphicFrameLocks noChangeAspect="1"/>
          </p:cNvGraphicFramePr>
          <p:nvPr/>
        </p:nvGraphicFramePr>
        <p:xfrm>
          <a:off x="1881188" y="3459163"/>
          <a:ext cx="4832350" cy="958850"/>
        </p:xfrm>
        <a:graphic>
          <a:graphicData uri="http://schemas.openxmlformats.org/presentationml/2006/ole">
            <p:oleObj spid="_x0000_s72709" name="Equation" r:id="rId6" imgW="2158920" imgH="431640" progId="Equation.DSMT4">
              <p:embed/>
            </p:oleObj>
          </a:graphicData>
        </a:graphic>
      </p:graphicFrame>
      <p:graphicFrame>
        <p:nvGraphicFramePr>
          <p:cNvPr id="11270" name="Object 16"/>
          <p:cNvGraphicFramePr>
            <a:graphicFrameLocks noChangeAspect="1"/>
          </p:cNvGraphicFramePr>
          <p:nvPr/>
        </p:nvGraphicFramePr>
        <p:xfrm>
          <a:off x="3289300" y="5175250"/>
          <a:ext cx="2266950" cy="1390650"/>
        </p:xfrm>
        <a:graphic>
          <a:graphicData uri="http://schemas.openxmlformats.org/presentationml/2006/ole">
            <p:oleObj spid="_x0000_s72710" name="Equation" r:id="rId7" imgW="1409400" imgH="863280" progId="Equation.DSMT4">
              <p:embed/>
            </p:oleObj>
          </a:graphicData>
        </a:graphic>
      </p:graphicFrame>
      <p:sp>
        <p:nvSpPr>
          <p:cNvPr id="83986" name="Rectangle 18"/>
          <p:cNvSpPr>
            <a:spLocks noChangeArrowheads="1"/>
          </p:cNvSpPr>
          <p:nvPr/>
        </p:nvSpPr>
        <p:spPr bwMode="auto">
          <a:xfrm>
            <a:off x="1166813" y="228601"/>
            <a:ext cx="6515100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Cosine Current Model 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8" name="Rectangle 7"/>
          <p:cNvSpPr>
            <a:spLocks noChangeArrowheads="1"/>
          </p:cNvSpPr>
          <p:nvPr/>
        </p:nvSpPr>
        <p:spPr bwMode="auto">
          <a:xfrm>
            <a:off x="1174750" y="1882775"/>
            <a:ext cx="239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rgbClr val="0000FF"/>
                </a:solidFill>
              </a:rPr>
              <a:t>At</a:t>
            </a:r>
          </a:p>
        </p:txBody>
      </p:sp>
      <p:sp>
        <p:nvSpPr>
          <p:cNvPr id="12299" name="Rectangle 8"/>
          <p:cNvSpPr>
            <a:spLocks noChangeArrowheads="1"/>
          </p:cNvSpPr>
          <p:nvPr/>
        </p:nvSpPr>
        <p:spPr bwMode="auto">
          <a:xfrm>
            <a:off x="1874158" y="3755572"/>
            <a:ext cx="3791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sz="2000" dirty="0">
                <a:solidFill>
                  <a:srgbClr val="0000FF"/>
                </a:solidFill>
              </a:rPr>
              <a:t>so</a:t>
            </a:r>
          </a:p>
        </p:txBody>
      </p:sp>
      <p:graphicFrame>
        <p:nvGraphicFramePr>
          <p:cNvPr id="12290" name="Object 10"/>
          <p:cNvGraphicFramePr>
            <a:graphicFrameLocks noChangeAspect="1"/>
          </p:cNvGraphicFramePr>
          <p:nvPr/>
        </p:nvGraphicFramePr>
        <p:xfrm>
          <a:off x="1612900" y="1903413"/>
          <a:ext cx="785813" cy="334962"/>
        </p:xfrm>
        <a:graphic>
          <a:graphicData uri="http://schemas.openxmlformats.org/presentationml/2006/ole">
            <p:oleObj spid="_x0000_s73730" name="Equation" r:id="rId3" imgW="380880" imgH="164880" progId="Equation.DSMT4">
              <p:embed/>
            </p:oleObj>
          </a:graphicData>
        </a:graphic>
      </p:graphicFrame>
      <p:graphicFrame>
        <p:nvGraphicFramePr>
          <p:cNvPr id="12291" name="Object 11"/>
          <p:cNvGraphicFramePr>
            <a:graphicFrameLocks noChangeAspect="1"/>
          </p:cNvGraphicFramePr>
          <p:nvPr/>
        </p:nvGraphicFramePr>
        <p:xfrm>
          <a:off x="3438525" y="2536825"/>
          <a:ext cx="1274763" cy="561975"/>
        </p:xfrm>
        <a:graphic>
          <a:graphicData uri="http://schemas.openxmlformats.org/presentationml/2006/ole">
            <p:oleObj spid="_x0000_s73731" name="Equation" r:id="rId4" imgW="545760" imgH="241200" progId="Equation.DSMT4">
              <p:embed/>
            </p:oleObj>
          </a:graphicData>
        </a:graphic>
      </p:graphicFrame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4927600" y="2652713"/>
            <a:ext cx="733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rgbClr val="0000FF"/>
                </a:solidFill>
              </a:rPr>
              <a:t>(BC 1)</a:t>
            </a:r>
          </a:p>
        </p:txBody>
      </p:sp>
      <p:graphicFrame>
        <p:nvGraphicFramePr>
          <p:cNvPr id="12292" name="Object 13"/>
          <p:cNvGraphicFramePr>
            <a:graphicFrameLocks noChangeAspect="1"/>
          </p:cNvGraphicFramePr>
          <p:nvPr/>
        </p:nvGraphicFramePr>
        <p:xfrm>
          <a:off x="2235200" y="4164013"/>
          <a:ext cx="4229100" cy="665162"/>
        </p:xfrm>
        <a:graphic>
          <a:graphicData uri="http://schemas.openxmlformats.org/presentationml/2006/ole">
            <p:oleObj spid="_x0000_s73732" name="Equation" r:id="rId5" imgW="1777680" imgH="279360" progId="Equation.DSMT4">
              <p:embed/>
            </p:oleObj>
          </a:graphicData>
        </a:graphic>
      </p:graphicFrame>
      <p:sp>
        <p:nvSpPr>
          <p:cNvPr id="85006" name="Rectangle 14"/>
          <p:cNvSpPr>
            <a:spLocks noChangeArrowheads="1"/>
          </p:cNvSpPr>
          <p:nvPr/>
        </p:nvSpPr>
        <p:spPr bwMode="auto">
          <a:xfrm>
            <a:off x="1166813" y="296863"/>
            <a:ext cx="65151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Cosine Current Model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2" name="Rectangle 7"/>
          <p:cNvSpPr>
            <a:spLocks noChangeArrowheads="1"/>
          </p:cNvSpPr>
          <p:nvPr/>
        </p:nvSpPr>
        <p:spPr bwMode="auto">
          <a:xfrm>
            <a:off x="1612900" y="1231900"/>
            <a:ext cx="1511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rgbClr val="0000FF"/>
                </a:solidFill>
              </a:rPr>
              <a:t>Also we have</a:t>
            </a:r>
          </a:p>
        </p:txBody>
      </p:sp>
      <p:sp>
        <p:nvSpPr>
          <p:cNvPr id="13323" name="Rectangle 8"/>
          <p:cNvSpPr>
            <a:spLocks noChangeArrowheads="1"/>
          </p:cNvSpPr>
          <p:nvPr/>
        </p:nvSpPr>
        <p:spPr bwMode="auto">
          <a:xfrm>
            <a:off x="1023258" y="4648200"/>
            <a:ext cx="25209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n-US" sz="2000" dirty="0">
                <a:solidFill>
                  <a:srgbClr val="0000FF"/>
                </a:solidFill>
              </a:rPr>
              <a:t>To solve for 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E</a:t>
            </a:r>
            <a:r>
              <a:rPr lang="en-US" sz="2400" i="1" baseline="-25000" dirty="0">
                <a:solidFill>
                  <a:srgbClr val="0000FF"/>
                </a:solidFill>
                <a:sym typeface="Symbol" pitchFamily="18" charset="2"/>
              </a:rPr>
              <a:t>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, use</a:t>
            </a:r>
          </a:p>
        </p:txBody>
      </p:sp>
      <p:sp>
        <p:nvSpPr>
          <p:cNvPr id="13324" name="Rectangle 9"/>
          <p:cNvSpPr>
            <a:spLocks noChangeArrowheads="1"/>
          </p:cNvSpPr>
          <p:nvPr/>
        </p:nvSpPr>
        <p:spPr bwMode="auto">
          <a:xfrm>
            <a:off x="6070600" y="1857375"/>
            <a:ext cx="733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rgbClr val="0000FF"/>
                </a:solidFill>
              </a:rPr>
              <a:t>(BC 2)</a:t>
            </a:r>
          </a:p>
        </p:txBody>
      </p:sp>
      <p:graphicFrame>
        <p:nvGraphicFramePr>
          <p:cNvPr id="13314" name="Object 10"/>
          <p:cNvGraphicFramePr>
            <a:graphicFrameLocks noChangeAspect="1"/>
          </p:cNvGraphicFramePr>
          <p:nvPr/>
        </p:nvGraphicFramePr>
        <p:xfrm>
          <a:off x="3333750" y="1701800"/>
          <a:ext cx="2398713" cy="600075"/>
        </p:xfrm>
        <a:graphic>
          <a:graphicData uri="http://schemas.openxmlformats.org/presentationml/2006/ole">
            <p:oleObj spid="_x0000_s74754" name="Equation" r:id="rId3" imgW="965160" imgH="241200" progId="Equation.DSMT4">
              <p:embed/>
            </p:oleObj>
          </a:graphicData>
        </a:graphic>
      </p:graphicFrame>
      <p:graphicFrame>
        <p:nvGraphicFramePr>
          <p:cNvPr id="13315" name="Object 11"/>
          <p:cNvGraphicFramePr>
            <a:graphicFrameLocks noChangeAspect="1"/>
          </p:cNvGraphicFramePr>
          <p:nvPr/>
        </p:nvGraphicFramePr>
        <p:xfrm>
          <a:off x="2751138" y="2846388"/>
          <a:ext cx="3268662" cy="1060450"/>
        </p:xfrm>
        <a:graphic>
          <a:graphicData uri="http://schemas.openxmlformats.org/presentationml/2006/ole">
            <p:oleObj spid="_x0000_s74755" name="Equation" r:id="rId4" imgW="1498320" imgH="482400" progId="Equation.DSMT4">
              <p:embed/>
            </p:oleObj>
          </a:graphicData>
        </a:graphic>
      </p:graphicFrame>
      <p:graphicFrame>
        <p:nvGraphicFramePr>
          <p:cNvPr id="13316" name="Object 13"/>
          <p:cNvGraphicFramePr>
            <a:graphicFrameLocks noChangeAspect="1"/>
          </p:cNvGraphicFramePr>
          <p:nvPr/>
        </p:nvGraphicFramePr>
        <p:xfrm>
          <a:off x="3378200" y="5164138"/>
          <a:ext cx="2336800" cy="538162"/>
        </p:xfrm>
        <a:graphic>
          <a:graphicData uri="http://schemas.openxmlformats.org/presentationml/2006/ole">
            <p:oleObj spid="_x0000_s74756" name="Equation" r:id="rId5" imgW="952087" imgH="215806" progId="Equation.3">
              <p:embed/>
            </p:oleObj>
          </a:graphicData>
        </a:graphic>
      </p:graphicFrame>
      <p:sp>
        <p:nvSpPr>
          <p:cNvPr id="86030" name="Rectangle 14"/>
          <p:cNvSpPr>
            <a:spLocks noChangeArrowheads="1"/>
          </p:cNvSpPr>
          <p:nvPr/>
        </p:nvSpPr>
        <p:spPr bwMode="auto">
          <a:xfrm>
            <a:off x="1166813" y="296863"/>
            <a:ext cx="65151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Cosine Current Model (cont.)</a:t>
            </a:r>
          </a:p>
        </p:txBody>
      </p:sp>
      <p:sp>
        <p:nvSpPr>
          <p:cNvPr id="13326" name="Rectangle 15"/>
          <p:cNvSpPr>
            <a:spLocks noChangeArrowheads="1"/>
          </p:cNvSpPr>
          <p:nvPr/>
        </p:nvSpPr>
        <p:spPr bwMode="auto">
          <a:xfrm>
            <a:off x="1727200" y="2768600"/>
            <a:ext cx="920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n-US" sz="200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Rectangle 7"/>
          <p:cNvSpPr>
            <a:spLocks noChangeArrowheads="1"/>
          </p:cNvSpPr>
          <p:nvPr/>
        </p:nvSpPr>
        <p:spPr bwMode="auto">
          <a:xfrm>
            <a:off x="2349500" y="1587500"/>
            <a:ext cx="268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rgbClr val="0000FF"/>
                </a:solidFill>
              </a:rPr>
              <a:t>so</a:t>
            </a:r>
          </a:p>
        </p:txBody>
      </p:sp>
      <p:graphicFrame>
        <p:nvGraphicFramePr>
          <p:cNvPr id="14338" name="Object 8"/>
          <p:cNvGraphicFramePr>
            <a:graphicFrameLocks noChangeAspect="1"/>
          </p:cNvGraphicFramePr>
          <p:nvPr/>
        </p:nvGraphicFramePr>
        <p:xfrm>
          <a:off x="2921000" y="1214438"/>
          <a:ext cx="3263900" cy="2062162"/>
        </p:xfrm>
        <a:graphic>
          <a:graphicData uri="http://schemas.openxmlformats.org/presentationml/2006/ole">
            <p:oleObj spid="_x0000_s75778" name="Equation" r:id="rId3" imgW="1460160" imgH="914400" progId="Equation.DSMT4">
              <p:embed/>
            </p:oleObj>
          </a:graphicData>
        </a:graphic>
      </p:graphicFrame>
      <p:sp>
        <p:nvSpPr>
          <p:cNvPr id="14347" name="Line 9"/>
          <p:cNvSpPr>
            <a:spLocks noChangeShapeType="1"/>
          </p:cNvSpPr>
          <p:nvPr/>
        </p:nvSpPr>
        <p:spPr bwMode="auto">
          <a:xfrm flipV="1">
            <a:off x="4686300" y="1079500"/>
            <a:ext cx="482600" cy="13192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Rectangle 10"/>
          <p:cNvSpPr>
            <a:spLocks noChangeArrowheads="1"/>
          </p:cNvSpPr>
          <p:nvPr/>
        </p:nvSpPr>
        <p:spPr bwMode="auto">
          <a:xfrm>
            <a:off x="787400" y="3949700"/>
            <a:ext cx="1751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rgbClr val="0000FF"/>
                </a:solidFill>
              </a:rPr>
              <a:t>Hence we have</a:t>
            </a:r>
          </a:p>
        </p:txBody>
      </p:sp>
      <p:graphicFrame>
        <p:nvGraphicFramePr>
          <p:cNvPr id="14339" name="Object 11"/>
          <p:cNvGraphicFramePr>
            <a:graphicFrameLocks noChangeAspect="1"/>
          </p:cNvGraphicFramePr>
          <p:nvPr/>
        </p:nvGraphicFramePr>
        <p:xfrm>
          <a:off x="2884488" y="3636963"/>
          <a:ext cx="4075112" cy="993775"/>
        </p:xfrm>
        <a:graphic>
          <a:graphicData uri="http://schemas.openxmlformats.org/presentationml/2006/ole">
            <p:oleObj spid="_x0000_s75779" name="Equation" r:id="rId4" imgW="2082600" imgH="507960" progId="Equation.DSMT4">
              <p:embed/>
            </p:oleObj>
          </a:graphicData>
        </a:graphic>
      </p:graphicFrame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400957" y="5121728"/>
            <a:ext cx="28429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sz="2000" dirty="0">
                <a:solidFill>
                  <a:srgbClr val="0000FF"/>
                </a:solidFill>
              </a:rPr>
              <a:t>For the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 sz="2000" i="1" baseline="30000" dirty="0" err="1">
                <a:solidFill>
                  <a:srgbClr val="0000FF"/>
                </a:solidFill>
              </a:rPr>
              <a:t>th</a:t>
            </a:r>
            <a:r>
              <a:rPr lang="en-US" sz="2000" dirty="0">
                <a:solidFill>
                  <a:srgbClr val="0000FF"/>
                </a:solidFill>
              </a:rPr>
              <a:t> Fourier term:</a:t>
            </a:r>
          </a:p>
        </p:txBody>
      </p:sp>
      <p:graphicFrame>
        <p:nvGraphicFramePr>
          <p:cNvPr id="14340" name="Object 13"/>
          <p:cNvGraphicFramePr>
            <a:graphicFrameLocks noChangeAspect="1"/>
          </p:cNvGraphicFramePr>
          <p:nvPr/>
        </p:nvGraphicFramePr>
        <p:xfrm>
          <a:off x="2238602" y="5498188"/>
          <a:ext cx="5167312" cy="944563"/>
        </p:xfrm>
        <a:graphic>
          <a:graphicData uri="http://schemas.openxmlformats.org/presentationml/2006/ole">
            <p:oleObj spid="_x0000_s75780" name="Equation" r:id="rId5" imgW="2641320" imgH="482400" progId="Equation.DSMT4">
              <p:embed/>
            </p:oleObj>
          </a:graphicData>
        </a:graphic>
      </p:graphicFrame>
      <p:sp>
        <p:nvSpPr>
          <p:cNvPr id="87054" name="Rectangle 14"/>
          <p:cNvSpPr>
            <a:spLocks noChangeArrowheads="1"/>
          </p:cNvSpPr>
          <p:nvPr/>
        </p:nvSpPr>
        <p:spPr bwMode="auto">
          <a:xfrm>
            <a:off x="1166813" y="195943"/>
            <a:ext cx="6515100" cy="57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Cosine Current Model 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0" name="Rectangle 8"/>
          <p:cNvSpPr>
            <a:spLocks noChangeArrowheads="1"/>
          </p:cNvSpPr>
          <p:nvPr/>
        </p:nvSpPr>
        <p:spPr bwMode="auto">
          <a:xfrm>
            <a:off x="1295400" y="4495800"/>
            <a:ext cx="735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15362" name="Object 9"/>
          <p:cNvGraphicFramePr>
            <a:graphicFrameLocks noChangeAspect="1"/>
          </p:cNvGraphicFramePr>
          <p:nvPr/>
        </p:nvGraphicFramePr>
        <p:xfrm>
          <a:off x="2140857" y="1435100"/>
          <a:ext cx="4572000" cy="1485900"/>
        </p:xfrm>
        <a:graphic>
          <a:graphicData uri="http://schemas.openxmlformats.org/presentationml/2006/ole">
            <p:oleObj spid="_x0000_s76802" name="Equation" r:id="rId3" imgW="1955520" imgH="634680" progId="Equation.DSMT4">
              <p:embed/>
            </p:oleObj>
          </a:graphicData>
        </a:graphic>
      </p:graphicFrame>
      <p:graphicFrame>
        <p:nvGraphicFramePr>
          <p:cNvPr id="15363" name="Object 10"/>
          <p:cNvGraphicFramePr>
            <a:graphicFrameLocks noChangeAspect="1"/>
          </p:cNvGraphicFramePr>
          <p:nvPr/>
        </p:nvGraphicFramePr>
        <p:xfrm>
          <a:off x="3182938" y="2971800"/>
          <a:ext cx="1914525" cy="571500"/>
        </p:xfrm>
        <a:graphic>
          <a:graphicData uri="http://schemas.openxmlformats.org/presentationml/2006/ole">
            <p:oleObj spid="_x0000_s76803" name="Equation" r:id="rId4" imgW="863280" imgH="253800" progId="Equation.DSMT4">
              <p:embed/>
            </p:oleObj>
          </a:graphicData>
        </a:graphic>
      </p:graphicFrame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108528" y="1239157"/>
            <a:ext cx="760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 dirty="0">
                <a:solidFill>
                  <a:srgbClr val="0000FF"/>
                </a:solidFill>
              </a:rPr>
              <a:t>so that</a:t>
            </a:r>
          </a:p>
        </p:txBody>
      </p:sp>
      <p:graphicFrame>
        <p:nvGraphicFramePr>
          <p:cNvPr id="15364" name="Object 12"/>
          <p:cNvGraphicFramePr>
            <a:graphicFrameLocks noChangeAspect="1"/>
          </p:cNvGraphicFramePr>
          <p:nvPr/>
        </p:nvGraphicFramePr>
        <p:xfrm>
          <a:off x="2616200" y="4900159"/>
          <a:ext cx="3119438" cy="1166812"/>
        </p:xfrm>
        <a:graphic>
          <a:graphicData uri="http://schemas.openxmlformats.org/presentationml/2006/ole">
            <p:oleObj spid="_x0000_s76804" name="Equation" r:id="rId5" imgW="1257120" imgH="469800" progId="Equation.DSMT4">
              <p:embed/>
            </p:oleObj>
          </a:graphicData>
        </a:graphic>
      </p:graphicFrame>
      <p:sp>
        <p:nvSpPr>
          <p:cNvPr id="15372" name="Rectangle 13"/>
          <p:cNvSpPr>
            <a:spLocks noChangeArrowheads="1"/>
          </p:cNvSpPr>
          <p:nvPr/>
        </p:nvSpPr>
        <p:spPr bwMode="auto">
          <a:xfrm>
            <a:off x="2120900" y="3073400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88078" name="Rectangle 14"/>
          <p:cNvSpPr>
            <a:spLocks noChangeArrowheads="1"/>
          </p:cNvSpPr>
          <p:nvPr/>
        </p:nvSpPr>
        <p:spPr bwMode="auto">
          <a:xfrm>
            <a:off x="1166813" y="296863"/>
            <a:ext cx="65151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Cosine Current Model 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4" name="Rectangle 7"/>
          <p:cNvSpPr>
            <a:spLocks noChangeArrowheads="1"/>
          </p:cNvSpPr>
          <p:nvPr/>
        </p:nvSpPr>
        <p:spPr bwMode="auto">
          <a:xfrm>
            <a:off x="1616075" y="4976813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16386" name="Object 11"/>
          <p:cNvGraphicFramePr>
            <a:graphicFrameLocks noChangeAspect="1"/>
          </p:cNvGraphicFramePr>
          <p:nvPr/>
        </p:nvGraphicFramePr>
        <p:xfrm>
          <a:off x="2755900" y="4998585"/>
          <a:ext cx="2687638" cy="1004887"/>
        </p:xfrm>
        <a:graphic>
          <a:graphicData uri="http://schemas.openxmlformats.org/presentationml/2006/ole">
            <p:oleObj spid="_x0000_s77826" name="Equation" r:id="rId3" imgW="1257120" imgH="469800" progId="Equation.DSMT4">
              <p:embed/>
            </p:oleObj>
          </a:graphicData>
        </a:graphic>
      </p:graphicFrame>
      <p:graphicFrame>
        <p:nvGraphicFramePr>
          <p:cNvPr id="16387" name="Object 13"/>
          <p:cNvGraphicFramePr>
            <a:graphicFrameLocks noChangeAspect="1"/>
          </p:cNvGraphicFramePr>
          <p:nvPr/>
        </p:nvGraphicFramePr>
        <p:xfrm>
          <a:off x="2844800" y="1189038"/>
          <a:ext cx="3071813" cy="858837"/>
        </p:xfrm>
        <a:graphic>
          <a:graphicData uri="http://schemas.openxmlformats.org/presentationml/2006/ole">
            <p:oleObj spid="_x0000_s77827" name="Equation" r:id="rId4" imgW="1409400" imgH="393480" progId="Equation.DSMT4">
              <p:embed/>
            </p:oleObj>
          </a:graphicData>
        </a:graphic>
      </p:graphicFrame>
      <p:graphicFrame>
        <p:nvGraphicFramePr>
          <p:cNvPr id="16388" name="Object 14"/>
          <p:cNvGraphicFramePr>
            <a:graphicFrameLocks noChangeAspect="1"/>
          </p:cNvGraphicFramePr>
          <p:nvPr/>
        </p:nvGraphicFramePr>
        <p:xfrm>
          <a:off x="2812824" y="3135539"/>
          <a:ext cx="3144837" cy="781050"/>
        </p:xfrm>
        <a:graphic>
          <a:graphicData uri="http://schemas.openxmlformats.org/presentationml/2006/ole">
            <p:oleObj spid="_x0000_s77828" name="Equation" r:id="rId5" imgW="1587240" imgH="393480" progId="Equation.DSMT4">
              <p:embed/>
            </p:oleObj>
          </a:graphicData>
        </a:graphic>
      </p:graphicFrame>
      <p:sp>
        <p:nvSpPr>
          <p:cNvPr id="16395" name="Rectangle 15"/>
          <p:cNvSpPr>
            <a:spLocks noChangeArrowheads="1"/>
          </p:cNvSpPr>
          <p:nvPr/>
        </p:nvSpPr>
        <p:spPr bwMode="auto">
          <a:xfrm>
            <a:off x="895349" y="2598738"/>
            <a:ext cx="31650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sz="2000" dirty="0">
                <a:solidFill>
                  <a:srgbClr val="0000FF"/>
                </a:solidFill>
              </a:rPr>
              <a:t>For the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 sz="2000" baseline="30000" dirty="0" err="1">
                <a:solidFill>
                  <a:srgbClr val="0000FF"/>
                </a:solidFill>
              </a:rPr>
              <a:t>th</a:t>
            </a:r>
            <a:r>
              <a:rPr lang="en-US" sz="2000" dirty="0">
                <a:solidFill>
                  <a:srgbClr val="0000FF"/>
                </a:solidFill>
              </a:rPr>
              <a:t> Fourier term:</a:t>
            </a:r>
          </a:p>
        </p:txBody>
      </p:sp>
      <p:sp>
        <p:nvSpPr>
          <p:cNvPr id="97296" name="Rectangle 16"/>
          <p:cNvSpPr>
            <a:spLocks noChangeArrowheads="1"/>
          </p:cNvSpPr>
          <p:nvPr/>
        </p:nvSpPr>
        <p:spPr bwMode="auto">
          <a:xfrm>
            <a:off x="1166813" y="296863"/>
            <a:ext cx="65151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Cosine Current Model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8" name="Rectangle 7"/>
          <p:cNvSpPr>
            <a:spLocks noChangeArrowheads="1"/>
          </p:cNvSpPr>
          <p:nvPr/>
        </p:nvSpPr>
        <p:spPr bwMode="auto">
          <a:xfrm>
            <a:off x="558800" y="1295400"/>
            <a:ext cx="735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17419" name="Rectangle 8"/>
          <p:cNvSpPr>
            <a:spLocks noChangeArrowheads="1"/>
          </p:cNvSpPr>
          <p:nvPr/>
        </p:nvSpPr>
        <p:spPr bwMode="auto">
          <a:xfrm>
            <a:off x="482600" y="4318000"/>
            <a:ext cx="946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rgbClr val="0000FF"/>
                </a:solidFill>
              </a:rPr>
              <a:t>we have</a:t>
            </a:r>
          </a:p>
        </p:txBody>
      </p:sp>
      <p:graphicFrame>
        <p:nvGraphicFramePr>
          <p:cNvPr id="17410" name="Object 9"/>
          <p:cNvGraphicFramePr>
            <a:graphicFrameLocks noChangeAspect="1"/>
          </p:cNvGraphicFramePr>
          <p:nvPr/>
        </p:nvGraphicFramePr>
        <p:xfrm>
          <a:off x="969963" y="1797050"/>
          <a:ext cx="6894512" cy="1060450"/>
        </p:xfrm>
        <a:graphic>
          <a:graphicData uri="http://schemas.openxmlformats.org/presentationml/2006/ole">
            <p:oleObj spid="_x0000_s78850" name="Equation" r:id="rId3" imgW="3276360" imgH="507960" progId="Equation.DSMT4">
              <p:embed/>
            </p:oleObj>
          </a:graphicData>
        </a:graphic>
      </p:graphicFrame>
      <p:graphicFrame>
        <p:nvGraphicFramePr>
          <p:cNvPr id="17411" name="Object 10"/>
          <p:cNvGraphicFramePr>
            <a:graphicFrameLocks noChangeAspect="1"/>
          </p:cNvGraphicFramePr>
          <p:nvPr/>
        </p:nvGraphicFramePr>
        <p:xfrm>
          <a:off x="683986" y="4784045"/>
          <a:ext cx="7631113" cy="1027112"/>
        </p:xfrm>
        <a:graphic>
          <a:graphicData uri="http://schemas.openxmlformats.org/presentationml/2006/ole">
            <p:oleObj spid="_x0000_s78851" name="Equation" r:id="rId4" imgW="3771720" imgH="507960" progId="Equation.DSMT4">
              <p:embed/>
            </p:oleObj>
          </a:graphicData>
        </a:graphic>
      </p:graphicFrame>
      <p:sp>
        <p:nvSpPr>
          <p:cNvPr id="89099" name="Rectangle 11"/>
          <p:cNvSpPr>
            <a:spLocks noChangeArrowheads="1"/>
          </p:cNvSpPr>
          <p:nvPr/>
        </p:nvSpPr>
        <p:spPr bwMode="auto">
          <a:xfrm>
            <a:off x="1166813" y="296863"/>
            <a:ext cx="65151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Cosine Current Model (cont.)</a:t>
            </a:r>
          </a:p>
        </p:txBody>
      </p:sp>
      <p:graphicFrame>
        <p:nvGraphicFramePr>
          <p:cNvPr id="17412" name="Object 12"/>
          <p:cNvGraphicFramePr>
            <a:graphicFrameLocks noChangeAspect="1"/>
          </p:cNvGraphicFramePr>
          <p:nvPr/>
        </p:nvGraphicFramePr>
        <p:xfrm>
          <a:off x="2743200" y="3462338"/>
          <a:ext cx="3759200" cy="590550"/>
        </p:xfrm>
        <a:graphic>
          <a:graphicData uri="http://schemas.openxmlformats.org/presentationml/2006/ole">
            <p:oleObj spid="_x0000_s78852" name="Equation" r:id="rId5" imgW="1777680" imgH="279360" progId="Equation.DSMT4">
              <p:embed/>
            </p:oleObj>
          </a:graphicData>
        </a:graphic>
      </p:graphicFrame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1816100" y="3581400"/>
            <a:ext cx="650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rgbClr val="0000FF"/>
                </a:solidFill>
              </a:rPr>
              <a:t>Using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6781800" y="3609975"/>
            <a:ext cx="733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rgbClr val="0000FF"/>
                </a:solidFill>
              </a:rPr>
              <a:t>(BC 1)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34" name="Object 9"/>
          <p:cNvGraphicFramePr>
            <a:graphicFrameLocks noChangeAspect="1"/>
          </p:cNvGraphicFramePr>
          <p:nvPr/>
        </p:nvGraphicFramePr>
        <p:xfrm>
          <a:off x="447675" y="1546225"/>
          <a:ext cx="8537575" cy="892175"/>
        </p:xfrm>
        <a:graphic>
          <a:graphicData uri="http://schemas.openxmlformats.org/presentationml/2006/ole">
            <p:oleObj spid="_x0000_s79874" name="Equation" r:id="rId3" imgW="4647960" imgH="482400" progId="Equation.DSMT4">
              <p:embed/>
            </p:oleObj>
          </a:graphicData>
        </a:graphic>
      </p:graphicFrame>
      <p:graphicFrame>
        <p:nvGraphicFramePr>
          <p:cNvPr id="18435" name="Object 10"/>
          <p:cNvGraphicFramePr>
            <a:graphicFrameLocks noChangeAspect="1"/>
          </p:cNvGraphicFramePr>
          <p:nvPr/>
        </p:nvGraphicFramePr>
        <p:xfrm>
          <a:off x="1712913" y="3228975"/>
          <a:ext cx="5641975" cy="1082675"/>
        </p:xfrm>
        <a:graphic>
          <a:graphicData uri="http://schemas.openxmlformats.org/presentationml/2006/ole">
            <p:oleObj spid="_x0000_s79875" name="Equation" r:id="rId4" imgW="2793960" imgH="533160" progId="Equation.DSMT4">
              <p:embed/>
            </p:oleObj>
          </a:graphicData>
        </a:graphic>
      </p:graphicFrame>
      <p:graphicFrame>
        <p:nvGraphicFramePr>
          <p:cNvPr id="18436" name="Object 11"/>
          <p:cNvGraphicFramePr>
            <a:graphicFrameLocks noChangeAspect="1"/>
          </p:cNvGraphicFramePr>
          <p:nvPr/>
        </p:nvGraphicFramePr>
        <p:xfrm>
          <a:off x="2566761" y="5297714"/>
          <a:ext cx="3944938" cy="1135063"/>
        </p:xfrm>
        <a:graphic>
          <a:graphicData uri="http://schemas.openxmlformats.org/presentationml/2006/ole">
            <p:oleObj spid="_x0000_s79876" name="Equation" r:id="rId5" imgW="1866600" imgH="533160" progId="Equation.DSMT4">
              <p:embed/>
            </p:oleObj>
          </a:graphicData>
        </a:graphic>
      </p:graphicFrame>
      <p:sp>
        <p:nvSpPr>
          <p:cNvPr id="18442" name="Rectangle 12"/>
          <p:cNvSpPr>
            <a:spLocks noChangeArrowheads="1"/>
          </p:cNvSpPr>
          <p:nvPr/>
        </p:nvSpPr>
        <p:spPr bwMode="auto">
          <a:xfrm>
            <a:off x="1533071" y="4855028"/>
            <a:ext cx="8835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sz="2000" dirty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18443" name="Rectangle 13"/>
          <p:cNvSpPr>
            <a:spLocks noChangeArrowheads="1"/>
          </p:cNvSpPr>
          <p:nvPr/>
        </p:nvSpPr>
        <p:spPr bwMode="auto">
          <a:xfrm>
            <a:off x="546100" y="1066800"/>
            <a:ext cx="225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18444" name="Rectangle 14"/>
          <p:cNvSpPr>
            <a:spLocks noChangeArrowheads="1"/>
          </p:cNvSpPr>
          <p:nvPr/>
        </p:nvSpPr>
        <p:spPr bwMode="auto">
          <a:xfrm>
            <a:off x="1092200" y="2959100"/>
            <a:ext cx="225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18445" name="Rectangle 15"/>
          <p:cNvSpPr>
            <a:spLocks noChangeArrowheads="1"/>
          </p:cNvSpPr>
          <p:nvPr/>
        </p:nvSpPr>
        <p:spPr bwMode="auto">
          <a:xfrm>
            <a:off x="5431971" y="4461329"/>
            <a:ext cx="32983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dirty="0">
                <a:solidFill>
                  <a:srgbClr val="0000FF"/>
                </a:solidFill>
              </a:rPr>
              <a:t>(using the </a:t>
            </a:r>
            <a:r>
              <a:rPr lang="en-US" dirty="0" err="1">
                <a:solidFill>
                  <a:srgbClr val="0000FF"/>
                </a:solidFill>
              </a:rPr>
              <a:t>Wronskian</a:t>
            </a:r>
            <a:r>
              <a:rPr lang="en-US" dirty="0">
                <a:solidFill>
                  <a:srgbClr val="0000FF"/>
                </a:solidFill>
              </a:rPr>
              <a:t> identity)</a:t>
            </a:r>
          </a:p>
        </p:txBody>
      </p:sp>
      <p:sp>
        <p:nvSpPr>
          <p:cNvPr id="90128" name="Rectangle 16"/>
          <p:cNvSpPr>
            <a:spLocks noChangeArrowheads="1"/>
          </p:cNvSpPr>
          <p:nvPr/>
        </p:nvSpPr>
        <p:spPr bwMode="auto">
          <a:xfrm>
            <a:off x="1166813" y="296863"/>
            <a:ext cx="65151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Cosine Current Model 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31246" y="250373"/>
            <a:ext cx="5971041" cy="54836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Cosine Current Model</a:t>
            </a:r>
          </a:p>
        </p:txBody>
      </p:sp>
      <p:sp>
        <p:nvSpPr>
          <p:cNvPr id="205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</p:txBody>
      </p:sp>
      <p:sp>
        <p:nvSpPr>
          <p:cNvPr id="2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44"/>
          <p:cNvGraphicFramePr>
            <a:graphicFrameLocks noChangeAspect="1"/>
          </p:cNvGraphicFramePr>
          <p:nvPr/>
        </p:nvGraphicFramePr>
        <p:xfrm>
          <a:off x="2938463" y="3884613"/>
          <a:ext cx="2894012" cy="612775"/>
        </p:xfrm>
        <a:graphic>
          <a:graphicData uri="http://schemas.openxmlformats.org/presentationml/2006/ole">
            <p:oleObj spid="_x0000_s2050" name="Equation" r:id="rId3" imgW="1295280" imgH="279360" progId="Equation.DSMT4">
              <p:embed/>
            </p:oleObj>
          </a:graphicData>
        </a:graphic>
      </p:graphicFrame>
      <p:sp>
        <p:nvSpPr>
          <p:cNvPr id="2065" name="Text Box 45"/>
          <p:cNvSpPr txBox="1">
            <a:spLocks noChangeArrowheads="1"/>
          </p:cNvSpPr>
          <p:nvPr/>
        </p:nvSpPr>
        <p:spPr bwMode="auto">
          <a:xfrm>
            <a:off x="542925" y="4775200"/>
            <a:ext cx="7977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FF"/>
                </a:solidFill>
              </a:rPr>
              <a:t>Note: The derivative of the current is zero at the top conductor (PEC).</a:t>
            </a:r>
          </a:p>
        </p:txBody>
      </p:sp>
      <p:graphicFrame>
        <p:nvGraphicFramePr>
          <p:cNvPr id="2051" name="Object 49"/>
          <p:cNvGraphicFramePr>
            <a:graphicFrameLocks noChangeAspect="1"/>
          </p:cNvGraphicFramePr>
          <p:nvPr/>
        </p:nvGraphicFramePr>
        <p:xfrm>
          <a:off x="1669597" y="5418364"/>
          <a:ext cx="1741488" cy="1041400"/>
        </p:xfrm>
        <a:graphic>
          <a:graphicData uri="http://schemas.openxmlformats.org/presentationml/2006/ole">
            <p:oleObj spid="_x0000_s2051" name="Equation" r:id="rId4" imgW="812520" imgH="495000" progId="Equation.DSMT4">
              <p:embed/>
            </p:oleObj>
          </a:graphicData>
        </a:graphic>
      </p:graphicFrame>
      <p:sp>
        <p:nvSpPr>
          <p:cNvPr id="2066" name="Text Box 51"/>
          <p:cNvSpPr txBox="1">
            <a:spLocks noChangeArrowheads="1"/>
          </p:cNvSpPr>
          <p:nvPr/>
        </p:nvSpPr>
        <p:spPr bwMode="auto">
          <a:xfrm>
            <a:off x="3754577" y="5340363"/>
            <a:ext cx="4821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 dirty="0">
                <a:latin typeface="Times New Roman" pitchFamily="18" charset="0"/>
              </a:rPr>
              <a:t>P</a:t>
            </a:r>
            <a:r>
              <a:rPr lang="en-US" sz="2000" i="1" baseline="-25000" dirty="0">
                <a:latin typeface="Times New Roman" pitchFamily="18" charset="0"/>
              </a:rPr>
              <a:t>c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=</a:t>
            </a:r>
            <a:r>
              <a:rPr lang="en-US" dirty="0"/>
              <a:t> complex power radiated by probe current</a:t>
            </a:r>
          </a:p>
        </p:txBody>
      </p:sp>
      <p:grpSp>
        <p:nvGrpSpPr>
          <p:cNvPr id="2067" name="Group 34"/>
          <p:cNvGrpSpPr>
            <a:grpSpLocks/>
          </p:cNvGrpSpPr>
          <p:nvPr/>
        </p:nvGrpSpPr>
        <p:grpSpPr bwMode="auto">
          <a:xfrm>
            <a:off x="2014538" y="1109889"/>
            <a:ext cx="5122862" cy="1728561"/>
            <a:chOff x="2014538" y="1109889"/>
            <a:chExt cx="5122862" cy="1728561"/>
          </a:xfrm>
        </p:grpSpPr>
        <p:graphicFrame>
          <p:nvGraphicFramePr>
            <p:cNvPr id="2052" name="Object 33"/>
            <p:cNvGraphicFramePr>
              <a:graphicFrameLocks noChangeAspect="1"/>
            </p:cNvGraphicFramePr>
            <p:nvPr/>
          </p:nvGraphicFramePr>
          <p:xfrm>
            <a:off x="4311650" y="1109889"/>
            <a:ext cx="214312" cy="214313"/>
          </p:xfrm>
          <a:graphic>
            <a:graphicData uri="http://schemas.openxmlformats.org/presentationml/2006/ole">
              <p:oleObj spid="_x0000_s2052" name="Equation" r:id="rId5" imgW="126720" imgH="126720" progId="Equation.DSMT4">
                <p:embed/>
              </p:oleObj>
            </a:graphicData>
          </a:graphic>
        </p:graphicFrame>
        <p:sp>
          <p:nvSpPr>
            <p:cNvPr id="2069" name="Line 13"/>
            <p:cNvSpPr>
              <a:spLocks noChangeShapeType="1"/>
            </p:cNvSpPr>
            <p:nvPr/>
          </p:nvSpPr>
          <p:spPr bwMode="auto">
            <a:xfrm>
              <a:off x="2471738" y="2736850"/>
              <a:ext cx="3879850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Rectangle 14"/>
            <p:cNvSpPr>
              <a:spLocks noChangeArrowheads="1"/>
            </p:cNvSpPr>
            <p:nvPr/>
          </p:nvSpPr>
          <p:spPr bwMode="auto">
            <a:xfrm>
              <a:off x="2466975" y="2003425"/>
              <a:ext cx="3892550" cy="706438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Line 16"/>
            <p:cNvSpPr>
              <a:spLocks noChangeShapeType="1"/>
            </p:cNvSpPr>
            <p:nvPr/>
          </p:nvSpPr>
          <p:spPr bwMode="auto">
            <a:xfrm rot="5400000" flipH="1">
              <a:off x="2055813" y="2338388"/>
              <a:ext cx="688975" cy="9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53" name="Object 17"/>
            <p:cNvGraphicFramePr>
              <a:graphicFrameLocks noChangeAspect="1"/>
            </p:cNvGraphicFramePr>
            <p:nvPr/>
          </p:nvGraphicFramePr>
          <p:xfrm>
            <a:off x="2014538" y="2111375"/>
            <a:ext cx="298450" cy="419100"/>
          </p:xfrm>
          <a:graphic>
            <a:graphicData uri="http://schemas.openxmlformats.org/presentationml/2006/ole">
              <p:oleObj spid="_x0000_s2053" name="Equation" r:id="rId6" imgW="126720" imgH="177480" progId="Equation.DSMT4">
                <p:embed/>
              </p:oleObj>
            </a:graphicData>
          </a:graphic>
        </p:graphicFrame>
        <p:graphicFrame>
          <p:nvGraphicFramePr>
            <p:cNvPr id="2054" name="Object 18"/>
            <p:cNvGraphicFramePr>
              <a:graphicFrameLocks noChangeAspect="1"/>
            </p:cNvGraphicFramePr>
            <p:nvPr/>
          </p:nvGraphicFramePr>
          <p:xfrm>
            <a:off x="5199063" y="2085975"/>
            <a:ext cx="747712" cy="465138"/>
          </p:xfrm>
          <a:graphic>
            <a:graphicData uri="http://schemas.openxmlformats.org/presentationml/2006/ole">
              <p:oleObj spid="_x0000_s2054" name="Equation" r:id="rId7" imgW="368280" imgH="228600" progId="Equation.DSMT4">
                <p:embed/>
              </p:oleObj>
            </a:graphicData>
          </a:graphic>
        </p:graphicFrame>
        <p:sp>
          <p:nvSpPr>
            <p:cNvPr id="2072" name="Rectangle 28"/>
            <p:cNvSpPr>
              <a:spLocks noChangeArrowheads="1"/>
            </p:cNvSpPr>
            <p:nvPr/>
          </p:nvSpPr>
          <p:spPr bwMode="auto">
            <a:xfrm>
              <a:off x="4359275" y="1984375"/>
              <a:ext cx="101600" cy="725488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Line 31"/>
            <p:cNvSpPr>
              <a:spLocks noChangeShapeType="1"/>
            </p:cNvSpPr>
            <p:nvPr/>
          </p:nvSpPr>
          <p:spPr bwMode="auto">
            <a:xfrm>
              <a:off x="4062413" y="2151063"/>
              <a:ext cx="2873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Line 32"/>
            <p:cNvSpPr>
              <a:spLocks noChangeShapeType="1"/>
            </p:cNvSpPr>
            <p:nvPr/>
          </p:nvSpPr>
          <p:spPr bwMode="auto">
            <a:xfrm flipH="1">
              <a:off x="4468813" y="2152650"/>
              <a:ext cx="2873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Line 35"/>
            <p:cNvSpPr>
              <a:spLocks noChangeShapeType="1"/>
            </p:cNvSpPr>
            <p:nvPr/>
          </p:nvSpPr>
          <p:spPr bwMode="auto">
            <a:xfrm flipH="1" flipV="1">
              <a:off x="4413250" y="1465263"/>
              <a:ext cx="0" cy="33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55" name="Object 36"/>
            <p:cNvGraphicFramePr>
              <a:graphicFrameLocks noChangeAspect="1"/>
            </p:cNvGraphicFramePr>
            <p:nvPr/>
          </p:nvGraphicFramePr>
          <p:xfrm>
            <a:off x="3557588" y="2054225"/>
            <a:ext cx="320675" cy="280988"/>
          </p:xfrm>
          <a:graphic>
            <a:graphicData uri="http://schemas.openxmlformats.org/presentationml/2006/ole">
              <p:oleObj spid="_x0000_s2055" name="Equation" r:id="rId8" imgW="203040" imgH="177480" progId="Equation.DSMT4">
                <p:embed/>
              </p:oleObj>
            </a:graphicData>
          </a:graphic>
        </p:graphicFrame>
        <p:sp>
          <p:nvSpPr>
            <p:cNvPr id="2076" name="Line 38"/>
            <p:cNvSpPr>
              <a:spLocks noChangeShapeType="1"/>
            </p:cNvSpPr>
            <p:nvPr/>
          </p:nvSpPr>
          <p:spPr bwMode="auto">
            <a:xfrm>
              <a:off x="6548438" y="2713038"/>
              <a:ext cx="2873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56" name="Object 39"/>
            <p:cNvGraphicFramePr>
              <a:graphicFrameLocks noChangeAspect="1"/>
            </p:cNvGraphicFramePr>
            <p:nvPr/>
          </p:nvGraphicFramePr>
          <p:xfrm>
            <a:off x="6923088" y="2603500"/>
            <a:ext cx="214312" cy="234950"/>
          </p:xfrm>
          <a:graphic>
            <a:graphicData uri="http://schemas.openxmlformats.org/presentationml/2006/ole">
              <p:oleObj spid="_x0000_s2056" name="Equation" r:id="rId9" imgW="126720" imgH="139680" progId="Equation.DSMT4">
                <p:embed/>
              </p:oleObj>
            </a:graphicData>
          </a:graphic>
        </p:graphicFrame>
        <p:sp>
          <p:nvSpPr>
            <p:cNvPr id="2077" name="Freeform 47"/>
            <p:cNvSpPr>
              <a:spLocks/>
            </p:cNvSpPr>
            <p:nvPr/>
          </p:nvSpPr>
          <p:spPr bwMode="auto">
            <a:xfrm>
              <a:off x="4813300" y="2019300"/>
              <a:ext cx="233363" cy="698500"/>
            </a:xfrm>
            <a:custGeom>
              <a:avLst/>
              <a:gdLst>
                <a:gd name="T0" fmla="*/ 2147483647 w 147"/>
                <a:gd name="T1" fmla="*/ 0 h 440"/>
                <a:gd name="T2" fmla="*/ 2147483647 w 147"/>
                <a:gd name="T3" fmla="*/ 2147483647 h 440"/>
                <a:gd name="T4" fmla="*/ 2147483647 w 147"/>
                <a:gd name="T5" fmla="*/ 2147483647 h 440"/>
                <a:gd name="T6" fmla="*/ 2147483647 w 147"/>
                <a:gd name="T7" fmla="*/ 2147483647 h 440"/>
                <a:gd name="T8" fmla="*/ 2147483647 w 147"/>
                <a:gd name="T9" fmla="*/ 2147483647 h 440"/>
                <a:gd name="T10" fmla="*/ 2147483647 w 147"/>
                <a:gd name="T11" fmla="*/ 2147483647 h 440"/>
                <a:gd name="T12" fmla="*/ 0 w 147"/>
                <a:gd name="T13" fmla="*/ 2147483647 h 4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7"/>
                <a:gd name="T22" fmla="*/ 0 h 440"/>
                <a:gd name="T23" fmla="*/ 147 w 147"/>
                <a:gd name="T24" fmla="*/ 440 h 4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7" h="440">
                  <a:moveTo>
                    <a:pt x="144" y="0"/>
                  </a:moveTo>
                  <a:cubicBezTo>
                    <a:pt x="144" y="19"/>
                    <a:pt x="144" y="39"/>
                    <a:pt x="144" y="64"/>
                  </a:cubicBezTo>
                  <a:cubicBezTo>
                    <a:pt x="144" y="89"/>
                    <a:pt x="147" y="120"/>
                    <a:pt x="144" y="152"/>
                  </a:cubicBezTo>
                  <a:cubicBezTo>
                    <a:pt x="141" y="184"/>
                    <a:pt x="136" y="224"/>
                    <a:pt x="128" y="256"/>
                  </a:cubicBezTo>
                  <a:cubicBezTo>
                    <a:pt x="120" y="288"/>
                    <a:pt x="108" y="320"/>
                    <a:pt x="96" y="344"/>
                  </a:cubicBezTo>
                  <a:cubicBezTo>
                    <a:pt x="84" y="368"/>
                    <a:pt x="72" y="384"/>
                    <a:pt x="56" y="400"/>
                  </a:cubicBezTo>
                  <a:cubicBezTo>
                    <a:pt x="40" y="416"/>
                    <a:pt x="20" y="428"/>
                    <a:pt x="0" y="44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Text Box 48"/>
            <p:cNvSpPr txBox="1">
              <a:spLocks noChangeArrowheads="1"/>
            </p:cNvSpPr>
            <p:nvPr/>
          </p:nvSpPr>
          <p:spPr bwMode="auto">
            <a:xfrm>
              <a:off x="5051425" y="1373188"/>
              <a:ext cx="5984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 i="1">
                  <a:solidFill>
                    <a:srgbClr val="0000FF"/>
                  </a:solidFill>
                  <a:latin typeface="Times New Roman" pitchFamily="18" charset="0"/>
                </a:rPr>
                <a:t>I </a:t>
              </a:r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(</a:t>
              </a:r>
              <a:r>
                <a:rPr lang="en-US" sz="2000" i="1">
                  <a:solidFill>
                    <a:srgbClr val="0000FF"/>
                  </a:solidFill>
                  <a:latin typeface="Times New Roman" pitchFamily="18" charset="0"/>
                </a:rPr>
                <a:t>z</a:t>
              </a:r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2079" name="Line 26"/>
            <p:cNvSpPr>
              <a:spLocks noChangeShapeType="1"/>
            </p:cNvSpPr>
            <p:nvPr/>
          </p:nvSpPr>
          <p:spPr bwMode="auto">
            <a:xfrm>
              <a:off x="2460625" y="1984375"/>
              <a:ext cx="3879850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8" name="Text Box 45"/>
          <p:cNvSpPr txBox="1">
            <a:spLocks noChangeArrowheads="1"/>
          </p:cNvSpPr>
          <p:nvPr/>
        </p:nvSpPr>
        <p:spPr bwMode="auto">
          <a:xfrm>
            <a:off x="609600" y="3300413"/>
            <a:ext cx="7893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FF"/>
                </a:solidFill>
              </a:rPr>
              <a:t>We assume a tube of current (as in Notes 4) but with a </a:t>
            </a:r>
            <a:r>
              <a:rPr lang="en-US" sz="20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>
                <a:solidFill>
                  <a:srgbClr val="0000FF"/>
                </a:solidFill>
              </a:rPr>
              <a:t> variation. 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2057" name="Object 49"/>
          <p:cNvGraphicFramePr>
            <a:graphicFrameLocks noChangeAspect="1"/>
          </p:cNvGraphicFramePr>
          <p:nvPr/>
        </p:nvGraphicFramePr>
        <p:xfrm>
          <a:off x="4908172" y="5813946"/>
          <a:ext cx="1827258" cy="798703"/>
        </p:xfrm>
        <a:graphic>
          <a:graphicData uri="http://schemas.openxmlformats.org/presentationml/2006/ole">
            <p:oleObj spid="_x0000_s2057" name="Equation" r:id="rId10" imgW="105408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58" name="Object 7"/>
          <p:cNvGraphicFramePr>
            <a:graphicFrameLocks noChangeAspect="1"/>
          </p:cNvGraphicFramePr>
          <p:nvPr/>
        </p:nvGraphicFramePr>
        <p:xfrm>
          <a:off x="381000" y="1933575"/>
          <a:ext cx="8105775" cy="4302125"/>
        </p:xfrm>
        <a:graphic>
          <a:graphicData uri="http://schemas.openxmlformats.org/presentationml/2006/ole">
            <p:oleObj spid="_x0000_s80898" name="Equation" r:id="rId3" imgW="4076640" imgH="2158920" progId="Equation.DSMT4">
              <p:embed/>
            </p:oleObj>
          </a:graphicData>
        </a:graphic>
      </p:graphicFrame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16832" y="1313770"/>
            <a:ext cx="6318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We now find the complex power radiated by the probe:</a:t>
            </a:r>
          </a:p>
        </p:txBody>
      </p:sp>
      <p:sp>
        <p:nvSpPr>
          <p:cNvPr id="91145" name="Rectangle 9"/>
          <p:cNvSpPr>
            <a:spLocks noChangeArrowheads="1"/>
          </p:cNvSpPr>
          <p:nvPr/>
        </p:nvSpPr>
        <p:spPr bwMode="auto">
          <a:xfrm>
            <a:off x="1166813" y="296863"/>
            <a:ext cx="65151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Cosine Current Model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13"/>
          <p:cNvSpPr>
            <a:spLocks noChangeArrowheads="1"/>
          </p:cNvSpPr>
          <p:nvPr/>
        </p:nvSpPr>
        <p:spPr bwMode="auto">
          <a:xfrm>
            <a:off x="4635500" y="2657938"/>
            <a:ext cx="3136900" cy="10541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482" name="Object 7"/>
          <p:cNvGraphicFramePr>
            <a:graphicFrameLocks noChangeAspect="1"/>
          </p:cNvGraphicFramePr>
          <p:nvPr/>
        </p:nvGraphicFramePr>
        <p:xfrm>
          <a:off x="747713" y="1830851"/>
          <a:ext cx="7310437" cy="1866900"/>
        </p:xfrm>
        <a:graphic>
          <a:graphicData uri="http://schemas.openxmlformats.org/presentationml/2006/ole">
            <p:oleObj spid="_x0000_s81922" name="Equation" r:id="rId3" imgW="3873240" imgH="990360" progId="Equation.DSMT4">
              <p:embed/>
            </p:oleObj>
          </a:graphicData>
        </a:graphic>
      </p:graphicFrame>
      <p:sp>
        <p:nvSpPr>
          <p:cNvPr id="20490" name="Rectangle 8"/>
          <p:cNvSpPr>
            <a:spLocks noChangeArrowheads="1"/>
          </p:cNvSpPr>
          <p:nvPr/>
        </p:nvSpPr>
        <p:spPr bwMode="auto">
          <a:xfrm>
            <a:off x="502556" y="1273629"/>
            <a:ext cx="598532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sz="2000" dirty="0">
                <a:solidFill>
                  <a:srgbClr val="0000FF"/>
                </a:solidFill>
              </a:rPr>
              <a:t>Integrating in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and using orthogonality, we have: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0491" name="Rectangle 9"/>
          <p:cNvSpPr>
            <a:spLocks noChangeArrowheads="1"/>
          </p:cNvSpPr>
          <p:nvPr/>
        </p:nvSpPr>
        <p:spPr bwMode="auto">
          <a:xfrm>
            <a:off x="361043" y="4539343"/>
            <a:ext cx="22406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sz="2000" dirty="0" smtClean="0">
                <a:solidFill>
                  <a:srgbClr val="0000FF"/>
                </a:solidFill>
              </a:rPr>
              <a:t>Hence, </a:t>
            </a:r>
            <a:r>
              <a:rPr lang="en-US" sz="2000" dirty="0">
                <a:solidFill>
                  <a:srgbClr val="0000FF"/>
                </a:solidFill>
              </a:rPr>
              <a:t>we </a:t>
            </a:r>
            <a:r>
              <a:rPr lang="en-US" sz="2000" dirty="0" smtClean="0">
                <a:solidFill>
                  <a:srgbClr val="0000FF"/>
                </a:solidFill>
              </a:rPr>
              <a:t>have:</a:t>
            </a:r>
            <a:endParaRPr lang="en-US" sz="2000" dirty="0">
              <a:solidFill>
                <a:srgbClr val="0000FF"/>
              </a:solidFill>
            </a:endParaRPr>
          </a:p>
        </p:txBody>
      </p:sp>
      <p:graphicFrame>
        <p:nvGraphicFramePr>
          <p:cNvPr id="20483" name="Object 10"/>
          <p:cNvGraphicFramePr>
            <a:graphicFrameLocks noChangeAspect="1"/>
          </p:cNvGraphicFramePr>
          <p:nvPr/>
        </p:nvGraphicFramePr>
        <p:xfrm>
          <a:off x="881063" y="5105400"/>
          <a:ext cx="7380287" cy="930275"/>
        </p:xfrm>
        <a:graphic>
          <a:graphicData uri="http://schemas.openxmlformats.org/presentationml/2006/ole">
            <p:oleObj spid="_x0000_s81923" name="Equation" r:id="rId4" imgW="3403440" imgH="431640" progId="Equation.DSMT4">
              <p:embed/>
            </p:oleObj>
          </a:graphicData>
        </a:graphic>
      </p:graphicFrame>
      <p:sp>
        <p:nvSpPr>
          <p:cNvPr id="20492" name="Rectangle 11"/>
          <p:cNvSpPr>
            <a:spLocks noChangeArrowheads="1"/>
          </p:cNvSpPr>
          <p:nvPr/>
        </p:nvSpPr>
        <p:spPr bwMode="auto">
          <a:xfrm>
            <a:off x="6610350" y="1667338"/>
            <a:ext cx="18208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n-US" sz="2000" i="1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2000" i="1" baseline="-25000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 sz="2000" i="1" baseline="30000">
                <a:solidFill>
                  <a:srgbClr val="0000FF"/>
                </a:solidFill>
                <a:latin typeface="Times New Roman" pitchFamily="18" charset="0"/>
              </a:rPr>
              <a:t>+</a:t>
            </a:r>
            <a:r>
              <a:rPr lang="en-US" sz="2000">
                <a:solidFill>
                  <a:srgbClr val="0000FF"/>
                </a:solidFill>
              </a:rPr>
              <a:t> coefficient</a:t>
            </a:r>
          </a:p>
        </p:txBody>
      </p:sp>
      <p:sp>
        <p:nvSpPr>
          <p:cNvPr id="20493" name="Line 12"/>
          <p:cNvSpPr>
            <a:spLocks noChangeShapeType="1"/>
          </p:cNvSpPr>
          <p:nvPr/>
        </p:nvSpPr>
        <p:spPr bwMode="auto">
          <a:xfrm flipH="1">
            <a:off x="6208713" y="2124538"/>
            <a:ext cx="420687" cy="47783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4" name="Rectangle 14"/>
          <p:cNvSpPr>
            <a:spLocks noChangeArrowheads="1"/>
          </p:cNvSpPr>
          <p:nvPr/>
        </p:nvSpPr>
        <p:spPr bwMode="auto">
          <a:xfrm>
            <a:off x="1166813" y="296863"/>
            <a:ext cx="65151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Cosine Current Model 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5" name="Rectangle 7"/>
          <p:cNvSpPr>
            <a:spLocks noChangeArrowheads="1"/>
          </p:cNvSpPr>
          <p:nvPr/>
        </p:nvSpPr>
        <p:spPr bwMode="auto">
          <a:xfrm>
            <a:off x="347663" y="2476500"/>
            <a:ext cx="1169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rgbClr val="0000FF"/>
                </a:solidFill>
              </a:rPr>
              <a:t>Therefore,</a:t>
            </a:r>
          </a:p>
        </p:txBody>
      </p:sp>
      <p:graphicFrame>
        <p:nvGraphicFramePr>
          <p:cNvPr id="21506" name="Object 9"/>
          <p:cNvGraphicFramePr>
            <a:graphicFrameLocks noChangeAspect="1"/>
          </p:cNvGraphicFramePr>
          <p:nvPr/>
        </p:nvGraphicFramePr>
        <p:xfrm>
          <a:off x="3287939" y="1178379"/>
          <a:ext cx="2241550" cy="1017588"/>
        </p:xfrm>
        <a:graphic>
          <a:graphicData uri="http://schemas.openxmlformats.org/presentationml/2006/ole">
            <p:oleObj spid="_x0000_s82946" name="Equation" r:id="rId3" imgW="927000" imgH="419040" progId="Equation.DSMT4">
              <p:embed/>
            </p:oleObj>
          </a:graphicData>
        </a:graphic>
      </p:graphicFrame>
      <p:graphicFrame>
        <p:nvGraphicFramePr>
          <p:cNvPr id="21507" name="Object 10"/>
          <p:cNvGraphicFramePr>
            <a:graphicFrameLocks noChangeAspect="1"/>
          </p:cNvGraphicFramePr>
          <p:nvPr/>
        </p:nvGraphicFramePr>
        <p:xfrm>
          <a:off x="488950" y="3041650"/>
          <a:ext cx="8280400" cy="928688"/>
        </p:xfrm>
        <a:graphic>
          <a:graphicData uri="http://schemas.openxmlformats.org/presentationml/2006/ole">
            <p:oleObj spid="_x0000_s82947" name="Equation" r:id="rId4" imgW="3822480" imgH="431640" progId="Equation.DSMT4">
              <p:embed/>
            </p:oleObj>
          </a:graphicData>
        </a:graphic>
      </p:graphicFrame>
      <p:sp>
        <p:nvSpPr>
          <p:cNvPr id="21516" name="Rectangle 11"/>
          <p:cNvSpPr>
            <a:spLocks noChangeArrowheads="1"/>
          </p:cNvSpPr>
          <p:nvPr/>
        </p:nvSpPr>
        <p:spPr bwMode="auto">
          <a:xfrm>
            <a:off x="2271713" y="4844143"/>
            <a:ext cx="9178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sz="2000" dirty="0" smtClean="0">
                <a:solidFill>
                  <a:srgbClr val="0000FF"/>
                </a:solidFill>
              </a:rPr>
              <a:t>Define:</a:t>
            </a:r>
            <a:endParaRPr lang="en-US" sz="2000" dirty="0">
              <a:solidFill>
                <a:srgbClr val="0000FF"/>
              </a:solidFill>
            </a:endParaRPr>
          </a:p>
        </p:txBody>
      </p:sp>
      <p:graphicFrame>
        <p:nvGraphicFramePr>
          <p:cNvPr id="21508" name="Object 12"/>
          <p:cNvGraphicFramePr>
            <a:graphicFrameLocks noChangeAspect="1"/>
          </p:cNvGraphicFramePr>
          <p:nvPr/>
        </p:nvGraphicFramePr>
        <p:xfrm>
          <a:off x="3292929" y="4623028"/>
          <a:ext cx="2695575" cy="1984375"/>
        </p:xfrm>
        <a:graphic>
          <a:graphicData uri="http://schemas.openxmlformats.org/presentationml/2006/ole">
            <p:oleObj spid="_x0000_s82948" name="Equation" r:id="rId5" imgW="1384200" imgH="1015920" progId="Equation.DSMT4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1166813" y="296863"/>
            <a:ext cx="65151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Cosine Current Model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9" name="Rectangle 7"/>
          <p:cNvSpPr>
            <a:spLocks noChangeArrowheads="1"/>
          </p:cNvSpPr>
          <p:nvPr/>
        </p:nvSpPr>
        <p:spPr bwMode="auto">
          <a:xfrm>
            <a:off x="428625" y="2614613"/>
            <a:ext cx="156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rgbClr val="0000FF"/>
                </a:solidFill>
              </a:rPr>
              <a:t>We then have</a:t>
            </a:r>
          </a:p>
        </p:txBody>
      </p:sp>
      <p:sp>
        <p:nvSpPr>
          <p:cNvPr id="22540" name="Rectangle 8"/>
          <p:cNvSpPr>
            <a:spLocks noChangeArrowheads="1"/>
          </p:cNvSpPr>
          <p:nvPr/>
        </p:nvSpPr>
        <p:spPr bwMode="auto">
          <a:xfrm>
            <a:off x="1350963" y="1757363"/>
            <a:ext cx="1044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rgbClr val="0000FF"/>
                </a:solidFill>
              </a:rPr>
              <a:t>Also, use</a:t>
            </a:r>
          </a:p>
        </p:txBody>
      </p:sp>
      <p:graphicFrame>
        <p:nvGraphicFramePr>
          <p:cNvPr id="22530" name="Object 10"/>
          <p:cNvGraphicFramePr>
            <a:graphicFrameLocks noChangeAspect="1"/>
          </p:cNvGraphicFramePr>
          <p:nvPr/>
        </p:nvGraphicFramePr>
        <p:xfrm>
          <a:off x="2946400" y="1376363"/>
          <a:ext cx="2806700" cy="1046162"/>
        </p:xfrm>
        <a:graphic>
          <a:graphicData uri="http://schemas.openxmlformats.org/presentationml/2006/ole">
            <p:oleObj spid="_x0000_s83970" name="Equation" r:id="rId3" imgW="1307532" imgH="482391" progId="Equation.3">
              <p:embed/>
            </p:oleObj>
          </a:graphicData>
        </a:graphic>
      </p:graphicFrame>
      <p:sp>
        <p:nvSpPr>
          <p:cNvPr id="22541" name="Line 11"/>
          <p:cNvSpPr>
            <a:spLocks noChangeShapeType="1"/>
          </p:cNvSpPr>
          <p:nvPr/>
        </p:nvSpPr>
        <p:spPr bwMode="auto">
          <a:xfrm flipV="1">
            <a:off x="3797300" y="1435100"/>
            <a:ext cx="322263" cy="4302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2" name="Line 12"/>
          <p:cNvSpPr>
            <a:spLocks noChangeShapeType="1"/>
          </p:cNvSpPr>
          <p:nvPr/>
        </p:nvSpPr>
        <p:spPr bwMode="auto">
          <a:xfrm flipV="1">
            <a:off x="4127500" y="2019300"/>
            <a:ext cx="322263" cy="4302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2531" name="Object 13"/>
          <p:cNvGraphicFramePr>
            <a:graphicFrameLocks noChangeAspect="1"/>
          </p:cNvGraphicFramePr>
          <p:nvPr/>
        </p:nvGraphicFramePr>
        <p:xfrm>
          <a:off x="220663" y="3163888"/>
          <a:ext cx="8770937" cy="933450"/>
        </p:xfrm>
        <a:graphic>
          <a:graphicData uri="http://schemas.openxmlformats.org/presentationml/2006/ole">
            <p:oleObj spid="_x0000_s83971" name="Equation" r:id="rId4" imgW="4559040" imgH="482400" progId="Equation.DSMT4">
              <p:embed/>
            </p:oleObj>
          </a:graphicData>
        </a:graphic>
      </p:graphicFrame>
      <p:sp>
        <p:nvSpPr>
          <p:cNvPr id="22543" name="Rectangle 18"/>
          <p:cNvSpPr>
            <a:spLocks noChangeArrowheads="1"/>
          </p:cNvSpPr>
          <p:nvPr/>
        </p:nvSpPr>
        <p:spPr bwMode="auto">
          <a:xfrm>
            <a:off x="1579563" y="5275263"/>
            <a:ext cx="2665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rgbClr val="0000FF"/>
                </a:solidFill>
              </a:rPr>
              <a:t>The probe reactance is:</a:t>
            </a:r>
          </a:p>
        </p:txBody>
      </p:sp>
      <p:graphicFrame>
        <p:nvGraphicFramePr>
          <p:cNvPr id="22532" name="Object 19"/>
          <p:cNvGraphicFramePr>
            <a:graphicFrameLocks noChangeAspect="1"/>
          </p:cNvGraphicFramePr>
          <p:nvPr/>
        </p:nvGraphicFramePr>
        <p:xfrm>
          <a:off x="4514850" y="5192713"/>
          <a:ext cx="1992313" cy="550862"/>
        </p:xfrm>
        <a:graphic>
          <a:graphicData uri="http://schemas.openxmlformats.org/presentationml/2006/ole">
            <p:oleObj spid="_x0000_s83972" name="Equation" r:id="rId5" imgW="723600" imgH="203040" progId="Equation.DSMT4">
              <p:embed/>
            </p:oleObj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1166813" y="296863"/>
            <a:ext cx="65151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Cosine Current Model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4" name="Rectangle 9"/>
          <p:cNvSpPr>
            <a:spLocks noChangeArrowheads="1"/>
          </p:cNvSpPr>
          <p:nvPr/>
        </p:nvSpPr>
        <p:spPr bwMode="auto">
          <a:xfrm>
            <a:off x="3449638" y="3243263"/>
            <a:ext cx="29384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n-US" sz="2000">
                <a:solidFill>
                  <a:srgbClr val="0000FF"/>
                </a:solidFill>
              </a:rPr>
              <a:t>Keep only the </a:t>
            </a:r>
            <a:r>
              <a:rPr lang="en-US" sz="2000" i="1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 sz="2000">
                <a:solidFill>
                  <a:srgbClr val="0000FF"/>
                </a:solidFill>
              </a:rPr>
              <a:t> 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= 0</a:t>
            </a:r>
            <a:r>
              <a:rPr lang="en-US" sz="2000">
                <a:solidFill>
                  <a:srgbClr val="0000FF"/>
                </a:solidFill>
              </a:rPr>
              <a:t> term</a:t>
            </a:r>
          </a:p>
        </p:txBody>
      </p:sp>
      <p:graphicFrame>
        <p:nvGraphicFramePr>
          <p:cNvPr id="23554" name="Object 13"/>
          <p:cNvGraphicFramePr>
            <a:graphicFrameLocks noChangeAspect="1"/>
          </p:cNvGraphicFramePr>
          <p:nvPr/>
        </p:nvGraphicFramePr>
        <p:xfrm>
          <a:off x="207963" y="1792288"/>
          <a:ext cx="8770937" cy="933450"/>
        </p:xfrm>
        <a:graphic>
          <a:graphicData uri="http://schemas.openxmlformats.org/presentationml/2006/ole">
            <p:oleObj spid="_x0000_s84994" name="Equation" r:id="rId3" imgW="4559040" imgH="482400" progId="Equation.DSMT4">
              <p:embed/>
            </p:oleObj>
          </a:graphicData>
        </a:graphic>
      </p:graphicFrame>
      <p:graphicFrame>
        <p:nvGraphicFramePr>
          <p:cNvPr id="23555" name="Object 14"/>
          <p:cNvGraphicFramePr>
            <a:graphicFrameLocks noChangeAspect="1"/>
          </p:cNvGraphicFramePr>
          <p:nvPr/>
        </p:nvGraphicFramePr>
        <p:xfrm>
          <a:off x="2085975" y="3182938"/>
          <a:ext cx="1236663" cy="488950"/>
        </p:xfrm>
        <a:graphic>
          <a:graphicData uri="http://schemas.openxmlformats.org/presentationml/2006/ole">
            <p:oleObj spid="_x0000_s84995" name="Equation" r:id="rId4" imgW="583920" imgH="228600" progId="Equation.DSMT4">
              <p:embed/>
            </p:oleObj>
          </a:graphicData>
        </a:graphic>
      </p:graphicFrame>
      <p:graphicFrame>
        <p:nvGraphicFramePr>
          <p:cNvPr id="23556" name="Object 15"/>
          <p:cNvGraphicFramePr>
            <a:graphicFrameLocks noChangeAspect="1"/>
          </p:cNvGraphicFramePr>
          <p:nvPr/>
        </p:nvGraphicFramePr>
        <p:xfrm>
          <a:off x="2144713" y="5192713"/>
          <a:ext cx="4535487" cy="876300"/>
        </p:xfrm>
        <a:graphic>
          <a:graphicData uri="http://schemas.openxmlformats.org/presentationml/2006/ole">
            <p:oleObj spid="_x0000_s84996" name="Equation" r:id="rId5" imgW="2019240" imgH="393480" progId="Equation.DSMT4">
              <p:embed/>
            </p:oleObj>
          </a:graphicData>
        </a:graphic>
      </p:graphicFrame>
      <p:sp>
        <p:nvSpPr>
          <p:cNvPr id="23565" name="Rectangle 16"/>
          <p:cNvSpPr>
            <a:spLocks noChangeArrowheads="1"/>
          </p:cNvSpPr>
          <p:nvPr/>
        </p:nvSpPr>
        <p:spPr bwMode="auto">
          <a:xfrm>
            <a:off x="1836738" y="6194425"/>
            <a:ext cx="5203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rgbClr val="0000FF"/>
                </a:solidFill>
              </a:rPr>
              <a:t>(same as previous result using uniform model)</a:t>
            </a:r>
          </a:p>
        </p:txBody>
      </p:sp>
      <p:sp>
        <p:nvSpPr>
          <p:cNvPr id="23566" name="Text Box 17"/>
          <p:cNvSpPr txBox="1">
            <a:spLocks noChangeArrowheads="1"/>
          </p:cNvSpPr>
          <p:nvPr/>
        </p:nvSpPr>
        <p:spPr bwMode="auto">
          <a:xfrm>
            <a:off x="2170113" y="1055688"/>
            <a:ext cx="4117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Thin substrate approximation</a:t>
            </a:r>
          </a:p>
        </p:txBody>
      </p:sp>
      <p:graphicFrame>
        <p:nvGraphicFramePr>
          <p:cNvPr id="23557" name="Object 18"/>
          <p:cNvGraphicFramePr>
            <a:graphicFrameLocks noChangeAspect="1"/>
          </p:cNvGraphicFramePr>
          <p:nvPr/>
        </p:nvGraphicFramePr>
        <p:xfrm>
          <a:off x="2498725" y="3654425"/>
          <a:ext cx="4003675" cy="827088"/>
        </p:xfrm>
        <a:graphic>
          <a:graphicData uri="http://schemas.openxmlformats.org/presentationml/2006/ole">
            <p:oleObj spid="_x0000_s84997" name="Equation" r:id="rId6" imgW="2349360" imgH="482400" progId="Equation.DSMT4">
              <p:embed/>
            </p:oleObj>
          </a:graphicData>
        </a:graphic>
      </p:graphicFrame>
      <p:sp>
        <p:nvSpPr>
          <p:cNvPr id="23567" name="Rectangle 19"/>
          <p:cNvSpPr>
            <a:spLocks noChangeArrowheads="1"/>
          </p:cNvSpPr>
          <p:nvPr/>
        </p:nvSpPr>
        <p:spPr bwMode="auto">
          <a:xfrm>
            <a:off x="1087438" y="4843463"/>
            <a:ext cx="1554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n-US" sz="2000">
                <a:solidFill>
                  <a:srgbClr val="0000FF"/>
                </a:solidFill>
              </a:rPr>
              <a:t>The result is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1166813" y="296863"/>
            <a:ext cx="65151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Cosine Current Model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97138" y="195263"/>
            <a:ext cx="382587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Gap Model</a:t>
            </a:r>
          </a:p>
        </p:txBody>
      </p:sp>
      <p:sp>
        <p:nvSpPr>
          <p:cNvPr id="2561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993900" y="799879"/>
            <a:ext cx="5122863" cy="1716089"/>
            <a:chOff x="1269" y="1127"/>
            <a:chExt cx="3227" cy="1081"/>
          </a:xfrm>
        </p:grpSpPr>
        <p:graphicFrame>
          <p:nvGraphicFramePr>
            <p:cNvPr id="25606" name="Object 11"/>
            <p:cNvGraphicFramePr>
              <a:graphicFrameLocks noChangeAspect="1"/>
            </p:cNvGraphicFramePr>
            <p:nvPr/>
          </p:nvGraphicFramePr>
          <p:xfrm>
            <a:off x="2730" y="1127"/>
            <a:ext cx="135" cy="135"/>
          </p:xfrm>
          <a:graphic>
            <a:graphicData uri="http://schemas.openxmlformats.org/presentationml/2006/ole">
              <p:oleObj spid="_x0000_s87044" name="Equation" r:id="rId3" imgW="126720" imgH="126720" progId="Equation.DSMT4">
                <p:embed/>
              </p:oleObj>
            </a:graphicData>
          </a:graphic>
        </p:graphicFrame>
        <p:sp>
          <p:nvSpPr>
            <p:cNvPr id="25621" name="Line 12"/>
            <p:cNvSpPr>
              <a:spLocks noChangeShapeType="1"/>
            </p:cNvSpPr>
            <p:nvPr/>
          </p:nvSpPr>
          <p:spPr bwMode="auto">
            <a:xfrm>
              <a:off x="1557" y="2116"/>
              <a:ext cx="2444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2" name="Rectangle 13"/>
            <p:cNvSpPr>
              <a:spLocks noChangeArrowheads="1"/>
            </p:cNvSpPr>
            <p:nvPr/>
          </p:nvSpPr>
          <p:spPr bwMode="auto">
            <a:xfrm>
              <a:off x="1554" y="1662"/>
              <a:ext cx="2452" cy="44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3" name="Line 15"/>
            <p:cNvSpPr>
              <a:spLocks noChangeShapeType="1"/>
            </p:cNvSpPr>
            <p:nvPr/>
          </p:nvSpPr>
          <p:spPr bwMode="auto">
            <a:xfrm rot="5400000" flipH="1">
              <a:off x="1294" y="1874"/>
              <a:ext cx="434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5607" name="Object 16"/>
            <p:cNvGraphicFramePr>
              <a:graphicFrameLocks noChangeAspect="1"/>
            </p:cNvGraphicFramePr>
            <p:nvPr/>
          </p:nvGraphicFramePr>
          <p:xfrm>
            <a:off x="1269" y="1730"/>
            <a:ext cx="188" cy="264"/>
          </p:xfrm>
          <a:graphic>
            <a:graphicData uri="http://schemas.openxmlformats.org/presentationml/2006/ole">
              <p:oleObj spid="_x0000_s87045" name="Equation" r:id="rId4" imgW="126720" imgH="177480" progId="Equation.DSMT4">
                <p:embed/>
              </p:oleObj>
            </a:graphicData>
          </a:graphic>
        </p:graphicFrame>
        <p:graphicFrame>
          <p:nvGraphicFramePr>
            <p:cNvPr id="25608" name="Object 17"/>
            <p:cNvGraphicFramePr>
              <a:graphicFrameLocks noChangeAspect="1"/>
            </p:cNvGraphicFramePr>
            <p:nvPr/>
          </p:nvGraphicFramePr>
          <p:xfrm>
            <a:off x="3275" y="1714"/>
            <a:ext cx="471" cy="293"/>
          </p:xfrm>
          <a:graphic>
            <a:graphicData uri="http://schemas.openxmlformats.org/presentationml/2006/ole">
              <p:oleObj spid="_x0000_s87046" name="Equation" r:id="rId5" imgW="368280" imgH="228600" progId="Equation.DSMT4">
                <p:embed/>
              </p:oleObj>
            </a:graphicData>
          </a:graphic>
        </p:graphicFrame>
        <p:sp>
          <p:nvSpPr>
            <p:cNvPr id="25624" name="Line 19"/>
            <p:cNvSpPr>
              <a:spLocks noChangeShapeType="1"/>
            </p:cNvSpPr>
            <p:nvPr/>
          </p:nvSpPr>
          <p:spPr bwMode="auto">
            <a:xfrm>
              <a:off x="1550" y="1642"/>
              <a:ext cx="2444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5" name="Rectangle 20"/>
            <p:cNvSpPr>
              <a:spLocks noChangeArrowheads="1"/>
            </p:cNvSpPr>
            <p:nvPr/>
          </p:nvSpPr>
          <p:spPr bwMode="auto">
            <a:xfrm>
              <a:off x="2746" y="1650"/>
              <a:ext cx="55" cy="366"/>
            </a:xfrm>
            <a:prstGeom prst="rect">
              <a:avLst/>
            </a:prstGeom>
            <a:gradFill rotWithShape="1">
              <a:gsLst>
                <a:gs pos="0">
                  <a:srgbClr val="764718"/>
                </a:gs>
                <a:gs pos="50000">
                  <a:srgbClr val="FF9933"/>
                </a:gs>
                <a:gs pos="100000">
                  <a:srgbClr val="764718"/>
                </a:gs>
              </a:gsLst>
              <a:lin ang="0" scaled="1"/>
            </a:gradFill>
            <a:ln w="9525" algn="ctr">
              <a:solidFill>
                <a:srgbClr val="99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6" name="Line 21"/>
            <p:cNvSpPr>
              <a:spLocks noChangeShapeType="1"/>
            </p:cNvSpPr>
            <p:nvPr/>
          </p:nvSpPr>
          <p:spPr bwMode="auto">
            <a:xfrm>
              <a:off x="2559" y="175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7" name="Line 22"/>
            <p:cNvSpPr>
              <a:spLocks noChangeShapeType="1"/>
            </p:cNvSpPr>
            <p:nvPr/>
          </p:nvSpPr>
          <p:spPr bwMode="auto">
            <a:xfrm flipH="1">
              <a:off x="2815" y="1756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8" name="Line 23"/>
            <p:cNvSpPr>
              <a:spLocks noChangeShapeType="1"/>
            </p:cNvSpPr>
            <p:nvPr/>
          </p:nvSpPr>
          <p:spPr bwMode="auto">
            <a:xfrm flipH="1" flipV="1">
              <a:off x="2780" y="1323"/>
              <a:ext cx="0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5609" name="Object 24"/>
            <p:cNvGraphicFramePr>
              <a:graphicFrameLocks noChangeAspect="1"/>
            </p:cNvGraphicFramePr>
            <p:nvPr/>
          </p:nvGraphicFramePr>
          <p:xfrm>
            <a:off x="2241" y="1694"/>
            <a:ext cx="202" cy="177"/>
          </p:xfrm>
          <a:graphic>
            <a:graphicData uri="http://schemas.openxmlformats.org/presentationml/2006/ole">
              <p:oleObj spid="_x0000_s87047" name="Equation" r:id="rId6" imgW="203040" imgH="177480" progId="Equation.DSMT4">
                <p:embed/>
              </p:oleObj>
            </a:graphicData>
          </a:graphic>
        </p:graphicFrame>
        <p:sp>
          <p:nvSpPr>
            <p:cNvPr id="25629" name="Line 25"/>
            <p:cNvSpPr>
              <a:spLocks noChangeShapeType="1"/>
            </p:cNvSpPr>
            <p:nvPr/>
          </p:nvSpPr>
          <p:spPr bwMode="auto">
            <a:xfrm>
              <a:off x="4125" y="2109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5610" name="Object 26"/>
            <p:cNvGraphicFramePr>
              <a:graphicFrameLocks noChangeAspect="1"/>
            </p:cNvGraphicFramePr>
            <p:nvPr/>
          </p:nvGraphicFramePr>
          <p:xfrm>
            <a:off x="4361" y="2040"/>
            <a:ext cx="135" cy="148"/>
          </p:xfrm>
          <a:graphic>
            <a:graphicData uri="http://schemas.openxmlformats.org/presentationml/2006/ole">
              <p:oleObj spid="_x0000_s87048" name="Equation" r:id="rId7" imgW="126720" imgH="139680" progId="Equation.DSMT4">
                <p:embed/>
              </p:oleObj>
            </a:graphicData>
          </a:graphic>
        </p:graphicFrame>
        <p:sp>
          <p:nvSpPr>
            <p:cNvPr id="25630" name="Rectangle 27"/>
            <p:cNvSpPr>
              <a:spLocks noChangeArrowheads="1"/>
            </p:cNvSpPr>
            <p:nvPr/>
          </p:nvSpPr>
          <p:spPr bwMode="auto">
            <a:xfrm>
              <a:off x="2748" y="2020"/>
              <a:ext cx="52" cy="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1" name="Text Box 28"/>
            <p:cNvSpPr txBox="1">
              <a:spLocks noChangeArrowheads="1"/>
            </p:cNvSpPr>
            <p:nvPr/>
          </p:nvSpPr>
          <p:spPr bwMode="auto">
            <a:xfrm>
              <a:off x="2939" y="1909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1V</a:t>
              </a:r>
            </a:p>
          </p:txBody>
        </p:sp>
        <p:sp>
          <p:nvSpPr>
            <p:cNvPr id="25632" name="Text Box 29"/>
            <p:cNvSpPr txBox="1">
              <a:spLocks noChangeArrowheads="1"/>
            </p:cNvSpPr>
            <p:nvPr/>
          </p:nvSpPr>
          <p:spPr bwMode="auto">
            <a:xfrm>
              <a:off x="2790" y="1903"/>
              <a:ext cx="18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400"/>
                <a:t>+</a:t>
              </a:r>
            </a:p>
          </p:txBody>
        </p:sp>
        <p:sp>
          <p:nvSpPr>
            <p:cNvPr id="25633" name="Text Box 30"/>
            <p:cNvSpPr txBox="1">
              <a:spLocks noChangeArrowheads="1"/>
            </p:cNvSpPr>
            <p:nvPr/>
          </p:nvSpPr>
          <p:spPr bwMode="auto">
            <a:xfrm>
              <a:off x="2802" y="1983"/>
              <a:ext cx="1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400"/>
                <a:t>-</a:t>
              </a:r>
            </a:p>
          </p:txBody>
        </p:sp>
        <p:sp>
          <p:nvSpPr>
            <p:cNvPr id="25634" name="Text Box 31"/>
            <p:cNvSpPr txBox="1">
              <a:spLocks noChangeArrowheads="1"/>
            </p:cNvSpPr>
            <p:nvPr/>
          </p:nvSpPr>
          <p:spPr bwMode="auto">
            <a:xfrm>
              <a:off x="2309" y="1917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ym typeface="Symbol" pitchFamily="18" charset="2"/>
                </a:rPr>
                <a:t></a:t>
              </a:r>
              <a:endParaRPr lang="en-US"/>
            </a:p>
          </p:txBody>
        </p:sp>
        <p:sp>
          <p:nvSpPr>
            <p:cNvPr id="25635" name="Line 32"/>
            <p:cNvSpPr>
              <a:spLocks noChangeShapeType="1"/>
            </p:cNvSpPr>
            <p:nvPr/>
          </p:nvSpPr>
          <p:spPr bwMode="auto">
            <a:xfrm flipH="1">
              <a:off x="2541" y="2016"/>
              <a:ext cx="1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6" name="Line 33"/>
            <p:cNvSpPr>
              <a:spLocks noChangeShapeType="1"/>
            </p:cNvSpPr>
            <p:nvPr/>
          </p:nvSpPr>
          <p:spPr bwMode="auto">
            <a:xfrm>
              <a:off x="2616" y="1917"/>
              <a:ext cx="0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7" name="Line 34"/>
            <p:cNvSpPr>
              <a:spLocks noChangeShapeType="1"/>
            </p:cNvSpPr>
            <p:nvPr/>
          </p:nvSpPr>
          <p:spPr bwMode="auto">
            <a:xfrm flipV="1">
              <a:off x="2616" y="2109"/>
              <a:ext cx="0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5602" name="Object 36"/>
          <p:cNvGraphicFramePr>
            <a:graphicFrameLocks noChangeAspect="1"/>
          </p:cNvGraphicFramePr>
          <p:nvPr/>
        </p:nvGraphicFramePr>
        <p:xfrm>
          <a:off x="2966131" y="4449537"/>
          <a:ext cx="3049587" cy="774700"/>
        </p:xfrm>
        <a:graphic>
          <a:graphicData uri="http://schemas.openxmlformats.org/presentationml/2006/ole">
            <p:oleObj spid="_x0000_s87042" name="Equation" r:id="rId8" imgW="1803240" imgH="457200" progId="Equation.DSMT4">
              <p:embed/>
            </p:oleObj>
          </a:graphicData>
        </a:graphic>
      </p:graphicFrame>
      <p:graphicFrame>
        <p:nvGraphicFramePr>
          <p:cNvPr id="25603" name="Object 38"/>
          <p:cNvGraphicFramePr>
            <a:graphicFrameLocks noChangeAspect="1"/>
          </p:cNvGraphicFramePr>
          <p:nvPr/>
        </p:nvGraphicFramePr>
        <p:xfrm>
          <a:off x="1792516" y="3033174"/>
          <a:ext cx="5065486" cy="863911"/>
        </p:xfrm>
        <a:graphic>
          <a:graphicData uri="http://schemas.openxmlformats.org/presentationml/2006/ole">
            <p:oleObj spid="_x0000_s87043" name="Equation" r:id="rId9" imgW="2514600" imgH="431640" progId="Equation.DSMT4">
              <p:embed/>
            </p:oleObj>
          </a:graphicData>
        </a:graphic>
      </p:graphicFrame>
      <p:sp>
        <p:nvSpPr>
          <p:cNvPr id="25620" name="TextBox 36"/>
          <p:cNvSpPr txBox="1">
            <a:spLocks noChangeArrowheads="1"/>
          </p:cNvSpPr>
          <p:nvPr/>
        </p:nvSpPr>
        <p:spPr bwMode="auto">
          <a:xfrm>
            <a:off x="718458" y="5788026"/>
            <a:ext cx="7739742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/>
              <a:t>Note: It is not clear how best to choose </a:t>
            </a:r>
            <a:r>
              <a:rPr lang="en-US">
                <a:sym typeface="Symbol" pitchFamily="18" charset="2"/>
              </a:rPr>
              <a:t>, but this will be re-visited later.</a:t>
            </a:r>
            <a:endParaRPr lang="en-US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07772" y="195263"/>
            <a:ext cx="4724400" cy="57762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Gap Model (cont.)</a:t>
            </a:r>
          </a:p>
        </p:txBody>
      </p:sp>
      <p:sp>
        <p:nvSpPr>
          <p:cNvPr id="2561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906815" y="1050246"/>
            <a:ext cx="5122863" cy="1716088"/>
            <a:chOff x="1269" y="1127"/>
            <a:chExt cx="3227" cy="1081"/>
          </a:xfrm>
        </p:grpSpPr>
        <p:graphicFrame>
          <p:nvGraphicFramePr>
            <p:cNvPr id="25606" name="Object 11"/>
            <p:cNvGraphicFramePr>
              <a:graphicFrameLocks noChangeAspect="1"/>
            </p:cNvGraphicFramePr>
            <p:nvPr/>
          </p:nvGraphicFramePr>
          <p:xfrm>
            <a:off x="2730" y="1127"/>
            <a:ext cx="135" cy="135"/>
          </p:xfrm>
          <a:graphic>
            <a:graphicData uri="http://schemas.openxmlformats.org/presentationml/2006/ole">
              <p:oleObj spid="_x0000_s88068" name="Equation" r:id="rId3" imgW="126720" imgH="126720" progId="Equation.DSMT4">
                <p:embed/>
              </p:oleObj>
            </a:graphicData>
          </a:graphic>
        </p:graphicFrame>
        <p:sp>
          <p:nvSpPr>
            <p:cNvPr id="25621" name="Line 12"/>
            <p:cNvSpPr>
              <a:spLocks noChangeShapeType="1"/>
            </p:cNvSpPr>
            <p:nvPr/>
          </p:nvSpPr>
          <p:spPr bwMode="auto">
            <a:xfrm>
              <a:off x="1557" y="2116"/>
              <a:ext cx="2444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2" name="Rectangle 13"/>
            <p:cNvSpPr>
              <a:spLocks noChangeArrowheads="1"/>
            </p:cNvSpPr>
            <p:nvPr/>
          </p:nvSpPr>
          <p:spPr bwMode="auto">
            <a:xfrm>
              <a:off x="1554" y="1662"/>
              <a:ext cx="2452" cy="44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3" name="Line 15"/>
            <p:cNvSpPr>
              <a:spLocks noChangeShapeType="1"/>
            </p:cNvSpPr>
            <p:nvPr/>
          </p:nvSpPr>
          <p:spPr bwMode="auto">
            <a:xfrm rot="5400000" flipH="1">
              <a:off x="1294" y="1874"/>
              <a:ext cx="434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5607" name="Object 16"/>
            <p:cNvGraphicFramePr>
              <a:graphicFrameLocks noChangeAspect="1"/>
            </p:cNvGraphicFramePr>
            <p:nvPr/>
          </p:nvGraphicFramePr>
          <p:xfrm>
            <a:off x="1269" y="1730"/>
            <a:ext cx="188" cy="264"/>
          </p:xfrm>
          <a:graphic>
            <a:graphicData uri="http://schemas.openxmlformats.org/presentationml/2006/ole">
              <p:oleObj spid="_x0000_s88069" name="Equation" r:id="rId4" imgW="126720" imgH="177480" progId="Equation.DSMT4">
                <p:embed/>
              </p:oleObj>
            </a:graphicData>
          </a:graphic>
        </p:graphicFrame>
        <p:graphicFrame>
          <p:nvGraphicFramePr>
            <p:cNvPr id="25608" name="Object 17"/>
            <p:cNvGraphicFramePr>
              <a:graphicFrameLocks noChangeAspect="1"/>
            </p:cNvGraphicFramePr>
            <p:nvPr/>
          </p:nvGraphicFramePr>
          <p:xfrm>
            <a:off x="3337" y="1748"/>
            <a:ext cx="471" cy="293"/>
          </p:xfrm>
          <a:graphic>
            <a:graphicData uri="http://schemas.openxmlformats.org/presentationml/2006/ole">
              <p:oleObj spid="_x0000_s88070" name="Equation" r:id="rId5" imgW="368280" imgH="228600" progId="Equation.DSMT4">
                <p:embed/>
              </p:oleObj>
            </a:graphicData>
          </a:graphic>
        </p:graphicFrame>
        <p:sp>
          <p:nvSpPr>
            <p:cNvPr id="25624" name="Line 19"/>
            <p:cNvSpPr>
              <a:spLocks noChangeShapeType="1"/>
            </p:cNvSpPr>
            <p:nvPr/>
          </p:nvSpPr>
          <p:spPr bwMode="auto">
            <a:xfrm>
              <a:off x="1550" y="1642"/>
              <a:ext cx="2444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5" name="Rectangle 20"/>
            <p:cNvSpPr>
              <a:spLocks noChangeArrowheads="1"/>
            </p:cNvSpPr>
            <p:nvPr/>
          </p:nvSpPr>
          <p:spPr bwMode="auto">
            <a:xfrm>
              <a:off x="2746" y="1650"/>
              <a:ext cx="55" cy="366"/>
            </a:xfrm>
            <a:prstGeom prst="rect">
              <a:avLst/>
            </a:prstGeom>
            <a:gradFill rotWithShape="1">
              <a:gsLst>
                <a:gs pos="0">
                  <a:srgbClr val="764718"/>
                </a:gs>
                <a:gs pos="50000">
                  <a:srgbClr val="FF9933"/>
                </a:gs>
                <a:gs pos="100000">
                  <a:srgbClr val="764718"/>
                </a:gs>
              </a:gsLst>
              <a:lin ang="0" scaled="1"/>
            </a:gradFill>
            <a:ln w="9525" algn="ctr">
              <a:solidFill>
                <a:srgbClr val="99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6" name="Line 21"/>
            <p:cNvSpPr>
              <a:spLocks noChangeShapeType="1"/>
            </p:cNvSpPr>
            <p:nvPr/>
          </p:nvSpPr>
          <p:spPr bwMode="auto">
            <a:xfrm>
              <a:off x="2559" y="175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7" name="Line 22"/>
            <p:cNvSpPr>
              <a:spLocks noChangeShapeType="1"/>
            </p:cNvSpPr>
            <p:nvPr/>
          </p:nvSpPr>
          <p:spPr bwMode="auto">
            <a:xfrm flipH="1">
              <a:off x="2815" y="1756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8" name="Line 23"/>
            <p:cNvSpPr>
              <a:spLocks noChangeShapeType="1"/>
            </p:cNvSpPr>
            <p:nvPr/>
          </p:nvSpPr>
          <p:spPr bwMode="auto">
            <a:xfrm flipH="1" flipV="1">
              <a:off x="2780" y="1323"/>
              <a:ext cx="0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5609" name="Object 24"/>
            <p:cNvGraphicFramePr>
              <a:graphicFrameLocks noChangeAspect="1"/>
            </p:cNvGraphicFramePr>
            <p:nvPr/>
          </p:nvGraphicFramePr>
          <p:xfrm>
            <a:off x="2241" y="1694"/>
            <a:ext cx="202" cy="177"/>
          </p:xfrm>
          <a:graphic>
            <a:graphicData uri="http://schemas.openxmlformats.org/presentationml/2006/ole">
              <p:oleObj spid="_x0000_s88071" name="Equation" r:id="rId6" imgW="203040" imgH="177480" progId="Equation.DSMT4">
                <p:embed/>
              </p:oleObj>
            </a:graphicData>
          </a:graphic>
        </p:graphicFrame>
        <p:sp>
          <p:nvSpPr>
            <p:cNvPr id="25629" name="Line 25"/>
            <p:cNvSpPr>
              <a:spLocks noChangeShapeType="1"/>
            </p:cNvSpPr>
            <p:nvPr/>
          </p:nvSpPr>
          <p:spPr bwMode="auto">
            <a:xfrm>
              <a:off x="4125" y="2109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5610" name="Object 26"/>
            <p:cNvGraphicFramePr>
              <a:graphicFrameLocks noChangeAspect="1"/>
            </p:cNvGraphicFramePr>
            <p:nvPr/>
          </p:nvGraphicFramePr>
          <p:xfrm>
            <a:off x="4361" y="2040"/>
            <a:ext cx="135" cy="148"/>
          </p:xfrm>
          <a:graphic>
            <a:graphicData uri="http://schemas.openxmlformats.org/presentationml/2006/ole">
              <p:oleObj spid="_x0000_s88072" name="Equation" r:id="rId7" imgW="126720" imgH="139680" progId="Equation.DSMT4">
                <p:embed/>
              </p:oleObj>
            </a:graphicData>
          </a:graphic>
        </p:graphicFrame>
        <p:sp>
          <p:nvSpPr>
            <p:cNvPr id="25630" name="Rectangle 27"/>
            <p:cNvSpPr>
              <a:spLocks noChangeArrowheads="1"/>
            </p:cNvSpPr>
            <p:nvPr/>
          </p:nvSpPr>
          <p:spPr bwMode="auto">
            <a:xfrm>
              <a:off x="2748" y="2020"/>
              <a:ext cx="52" cy="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1" name="Text Box 28"/>
            <p:cNvSpPr txBox="1">
              <a:spLocks noChangeArrowheads="1"/>
            </p:cNvSpPr>
            <p:nvPr/>
          </p:nvSpPr>
          <p:spPr bwMode="auto">
            <a:xfrm>
              <a:off x="2939" y="1909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1V</a:t>
              </a:r>
            </a:p>
          </p:txBody>
        </p:sp>
        <p:sp>
          <p:nvSpPr>
            <p:cNvPr id="25632" name="Text Box 29"/>
            <p:cNvSpPr txBox="1">
              <a:spLocks noChangeArrowheads="1"/>
            </p:cNvSpPr>
            <p:nvPr/>
          </p:nvSpPr>
          <p:spPr bwMode="auto">
            <a:xfrm>
              <a:off x="2790" y="1903"/>
              <a:ext cx="18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400"/>
                <a:t>+</a:t>
              </a:r>
            </a:p>
          </p:txBody>
        </p:sp>
        <p:sp>
          <p:nvSpPr>
            <p:cNvPr id="25633" name="Text Box 30"/>
            <p:cNvSpPr txBox="1">
              <a:spLocks noChangeArrowheads="1"/>
            </p:cNvSpPr>
            <p:nvPr/>
          </p:nvSpPr>
          <p:spPr bwMode="auto">
            <a:xfrm>
              <a:off x="2802" y="1983"/>
              <a:ext cx="1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400"/>
                <a:t>-</a:t>
              </a:r>
            </a:p>
          </p:txBody>
        </p:sp>
        <p:sp>
          <p:nvSpPr>
            <p:cNvPr id="25634" name="Text Box 31"/>
            <p:cNvSpPr txBox="1">
              <a:spLocks noChangeArrowheads="1"/>
            </p:cNvSpPr>
            <p:nvPr/>
          </p:nvSpPr>
          <p:spPr bwMode="auto">
            <a:xfrm>
              <a:off x="2309" y="1917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ym typeface="Symbol" pitchFamily="18" charset="2"/>
                </a:rPr>
                <a:t></a:t>
              </a:r>
              <a:endParaRPr lang="en-US"/>
            </a:p>
          </p:txBody>
        </p:sp>
        <p:sp>
          <p:nvSpPr>
            <p:cNvPr id="25635" name="Line 32"/>
            <p:cNvSpPr>
              <a:spLocks noChangeShapeType="1"/>
            </p:cNvSpPr>
            <p:nvPr/>
          </p:nvSpPr>
          <p:spPr bwMode="auto">
            <a:xfrm flipH="1">
              <a:off x="2541" y="2016"/>
              <a:ext cx="1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6" name="Line 33"/>
            <p:cNvSpPr>
              <a:spLocks noChangeShapeType="1"/>
            </p:cNvSpPr>
            <p:nvPr/>
          </p:nvSpPr>
          <p:spPr bwMode="auto">
            <a:xfrm>
              <a:off x="2616" y="1917"/>
              <a:ext cx="0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7" name="Line 34"/>
            <p:cNvSpPr>
              <a:spLocks noChangeShapeType="1"/>
            </p:cNvSpPr>
            <p:nvPr/>
          </p:nvSpPr>
          <p:spPr bwMode="auto">
            <a:xfrm flipV="1">
              <a:off x="2616" y="2109"/>
              <a:ext cx="0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5604" name="Object 40"/>
          <p:cNvGraphicFramePr>
            <a:graphicFrameLocks noChangeAspect="1"/>
          </p:cNvGraphicFramePr>
          <p:nvPr/>
        </p:nvGraphicFramePr>
        <p:xfrm>
          <a:off x="2386920" y="5517697"/>
          <a:ext cx="4119562" cy="806450"/>
        </p:xfrm>
        <a:graphic>
          <a:graphicData uri="http://schemas.openxmlformats.org/presentationml/2006/ole">
            <p:oleObj spid="_x0000_s88066" name="Equation" r:id="rId8" imgW="2450880" imgH="482400" progId="Equation.DSMT4">
              <p:embed/>
            </p:oleObj>
          </a:graphicData>
        </a:graphic>
      </p:graphicFrame>
      <p:sp>
        <p:nvSpPr>
          <p:cNvPr id="25618" name="Text Box 41"/>
          <p:cNvSpPr txBox="1">
            <a:spLocks noChangeArrowheads="1"/>
          </p:cNvSpPr>
          <p:nvPr/>
        </p:nvSpPr>
        <p:spPr bwMode="auto">
          <a:xfrm>
            <a:off x="779688" y="4851401"/>
            <a:ext cx="55258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From Fourier series </a:t>
            </a:r>
            <a:r>
              <a:rPr lang="en-US" sz="2000" dirty="0" smtClean="0">
                <a:solidFill>
                  <a:srgbClr val="0000FF"/>
                </a:solidFill>
              </a:rPr>
              <a:t>analysis (details omitted):</a:t>
            </a:r>
            <a:endParaRPr lang="en-US" sz="2000" dirty="0">
              <a:solidFill>
                <a:srgbClr val="0000FF"/>
              </a:solidFill>
            </a:endParaRPr>
          </a:p>
        </p:txBody>
      </p:sp>
      <p:graphicFrame>
        <p:nvGraphicFramePr>
          <p:cNvPr id="25605" name="Object 42"/>
          <p:cNvGraphicFramePr>
            <a:graphicFrameLocks noChangeAspect="1"/>
          </p:cNvGraphicFramePr>
          <p:nvPr/>
        </p:nvGraphicFramePr>
        <p:xfrm>
          <a:off x="944562" y="3704546"/>
          <a:ext cx="6230937" cy="762000"/>
        </p:xfrm>
        <a:graphic>
          <a:graphicData uri="http://schemas.openxmlformats.org/presentationml/2006/ole">
            <p:oleObj spid="_x0000_s88067" name="Equation" r:id="rId9" imgW="3708360" imgH="457200" progId="Equation.DSMT4">
              <p:embed/>
            </p:oleObj>
          </a:graphicData>
        </a:graphic>
      </p:graphicFrame>
      <p:sp>
        <p:nvSpPr>
          <p:cNvPr id="25619" name="Rectangle 8"/>
          <p:cNvSpPr>
            <a:spLocks noChangeArrowheads="1"/>
          </p:cNvSpPr>
          <p:nvPr/>
        </p:nvSpPr>
        <p:spPr bwMode="auto">
          <a:xfrm>
            <a:off x="657453" y="3298372"/>
            <a:ext cx="1040718" cy="31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sz="2000" dirty="0" smtClean="0">
                <a:solidFill>
                  <a:srgbClr val="0000FF"/>
                </a:solidFill>
              </a:rPr>
              <a:t>At </a:t>
            </a:r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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= </a:t>
            </a:r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sz="2000" dirty="0" smtClean="0">
                <a:solidFill>
                  <a:srgbClr val="0000FF"/>
                </a:solidFill>
                <a:sym typeface="Symbol"/>
              </a:rPr>
              <a:t>: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07445" y="205922"/>
            <a:ext cx="590867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Gap Model (cont.)</a:t>
            </a:r>
          </a:p>
        </p:txBody>
      </p:sp>
      <p:sp>
        <p:nvSpPr>
          <p:cNvPr id="2663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4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4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6626" name="Object 38"/>
          <p:cNvGraphicFramePr>
            <a:graphicFrameLocks noChangeAspect="1"/>
          </p:cNvGraphicFramePr>
          <p:nvPr/>
        </p:nvGraphicFramePr>
        <p:xfrm>
          <a:off x="1881641" y="2930525"/>
          <a:ext cx="1909762" cy="473075"/>
        </p:xfrm>
        <a:graphic>
          <a:graphicData uri="http://schemas.openxmlformats.org/presentationml/2006/ole">
            <p:oleObj spid="_x0000_s89090" r:id="rId3" imgW="1040948" imgH="253890" progId="Equation.DSMT4">
              <p:embed/>
            </p:oleObj>
          </a:graphicData>
        </a:graphic>
      </p:graphicFrame>
      <p:graphicFrame>
        <p:nvGraphicFramePr>
          <p:cNvPr id="26627" name="Object 40"/>
          <p:cNvGraphicFramePr>
            <a:graphicFrameLocks noChangeAspect="1"/>
          </p:cNvGraphicFramePr>
          <p:nvPr/>
        </p:nvGraphicFramePr>
        <p:xfrm>
          <a:off x="4983616" y="2943225"/>
          <a:ext cx="1816100" cy="473075"/>
        </p:xfrm>
        <a:graphic>
          <a:graphicData uri="http://schemas.openxmlformats.org/presentationml/2006/ole">
            <p:oleObj spid="_x0000_s89091" name="Equation" r:id="rId4" imgW="990360" imgH="253800" progId="Equation.DSMT4">
              <p:embed/>
            </p:oleObj>
          </a:graphicData>
        </a:graphic>
      </p:graphicFrame>
      <p:sp>
        <p:nvSpPr>
          <p:cNvPr id="26642" name="Text Box 41"/>
          <p:cNvSpPr txBox="1">
            <a:spLocks noChangeArrowheads="1"/>
          </p:cNvSpPr>
          <p:nvPr/>
        </p:nvSpPr>
        <p:spPr bwMode="auto">
          <a:xfrm>
            <a:off x="3943803" y="2981325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26644" name="Text Box 43"/>
          <p:cNvSpPr txBox="1">
            <a:spLocks noChangeArrowheads="1"/>
          </p:cNvSpPr>
          <p:nvPr/>
        </p:nvSpPr>
        <p:spPr bwMode="auto">
          <a:xfrm>
            <a:off x="354013" y="3709988"/>
            <a:ext cx="61849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US" dirty="0">
                <a:solidFill>
                  <a:srgbClr val="0000FF"/>
                </a:solidFill>
                <a:latin typeface="Arial" pitchFamily="34" charset="0"/>
              </a:rPr>
              <a:t>The magnetic field is found from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E</a:t>
            </a:r>
            <a:r>
              <a:rPr lang="en-US" i="1" baseline="-25000" dirty="0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, 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with the help of the magnetic vector potential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en-US" dirty="0">
                <a:solidFill>
                  <a:srgbClr val="0000FF"/>
                </a:solidFill>
                <a:latin typeface="Arial" pitchFamily="34" charset="0"/>
              </a:rPr>
              <a:t>(the field is TM</a:t>
            </a:r>
            <a:r>
              <a:rPr lang="en-US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:</a:t>
            </a:r>
            <a:endParaRPr lang="en-US" baseline="-25000" dirty="0">
              <a:solidFill>
                <a:srgbClr val="0000FF"/>
              </a:solidFill>
              <a:latin typeface="+mn-lt"/>
            </a:endParaRPr>
          </a:p>
        </p:txBody>
      </p:sp>
      <p:graphicFrame>
        <p:nvGraphicFramePr>
          <p:cNvPr id="26628" name="Object 49"/>
          <p:cNvGraphicFramePr>
            <a:graphicFrameLocks noChangeAspect="1"/>
          </p:cNvGraphicFramePr>
          <p:nvPr/>
        </p:nvGraphicFramePr>
        <p:xfrm>
          <a:off x="952500" y="4702175"/>
          <a:ext cx="1606550" cy="781050"/>
        </p:xfrm>
        <a:graphic>
          <a:graphicData uri="http://schemas.openxmlformats.org/presentationml/2006/ole">
            <p:oleObj spid="_x0000_s89092" name="Equation" r:id="rId5" imgW="876240" imgH="419040" progId="Equation.DSMT4">
              <p:embed/>
            </p:oleObj>
          </a:graphicData>
        </a:graphic>
      </p:graphicFrame>
      <p:graphicFrame>
        <p:nvGraphicFramePr>
          <p:cNvPr id="26629" name="Object 50"/>
          <p:cNvGraphicFramePr>
            <a:graphicFrameLocks noChangeAspect="1"/>
          </p:cNvGraphicFramePr>
          <p:nvPr/>
        </p:nvGraphicFramePr>
        <p:xfrm>
          <a:off x="2500313" y="5734050"/>
          <a:ext cx="2863850" cy="900113"/>
        </p:xfrm>
        <a:graphic>
          <a:graphicData uri="http://schemas.openxmlformats.org/presentationml/2006/ole">
            <p:oleObj spid="_x0000_s89093" name="Equation" r:id="rId6" imgW="1562040" imgH="482400" progId="Equation.DSMT4">
              <p:embed/>
            </p:oleObj>
          </a:graphicData>
        </a:graphic>
      </p:graphicFrame>
      <p:graphicFrame>
        <p:nvGraphicFramePr>
          <p:cNvPr id="26630" name="Object 51"/>
          <p:cNvGraphicFramePr>
            <a:graphicFrameLocks noChangeAspect="1"/>
          </p:cNvGraphicFramePr>
          <p:nvPr/>
        </p:nvGraphicFramePr>
        <p:xfrm>
          <a:off x="3884617" y="4740275"/>
          <a:ext cx="4205287" cy="720725"/>
        </p:xfrm>
        <a:graphic>
          <a:graphicData uri="http://schemas.openxmlformats.org/presentationml/2006/ole">
            <p:oleObj spid="_x0000_s89094" name="Equation" r:id="rId7" imgW="2501640" imgH="431640" progId="Equation.DSMT4">
              <p:embed/>
            </p:oleObj>
          </a:graphicData>
        </a:graphic>
      </p:graphicFrame>
      <p:sp>
        <p:nvSpPr>
          <p:cNvPr id="2" name="Text Box 52"/>
          <p:cNvSpPr txBox="1">
            <a:spLocks noChangeArrowheads="1"/>
          </p:cNvSpPr>
          <p:nvPr/>
        </p:nvSpPr>
        <p:spPr bwMode="auto">
          <a:xfrm>
            <a:off x="1541463" y="5976938"/>
            <a:ext cx="814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where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972810" y="893765"/>
            <a:ext cx="5122862" cy="1684338"/>
            <a:chOff x="1269" y="1147"/>
            <a:chExt cx="3227" cy="1061"/>
          </a:xfrm>
        </p:grpSpPr>
        <p:graphicFrame>
          <p:nvGraphicFramePr>
            <p:cNvPr id="26631" name="Object 53"/>
            <p:cNvGraphicFramePr>
              <a:graphicFrameLocks noChangeAspect="1"/>
            </p:cNvGraphicFramePr>
            <p:nvPr/>
          </p:nvGraphicFramePr>
          <p:xfrm>
            <a:off x="2723" y="1147"/>
            <a:ext cx="135" cy="135"/>
          </p:xfrm>
          <a:graphic>
            <a:graphicData uri="http://schemas.openxmlformats.org/presentationml/2006/ole">
              <p:oleObj spid="_x0000_s89095" name="Equation" r:id="rId8" imgW="126720" imgH="126720" progId="Equation.DSMT4">
                <p:embed/>
              </p:oleObj>
            </a:graphicData>
          </a:graphic>
        </p:graphicFrame>
        <p:sp>
          <p:nvSpPr>
            <p:cNvPr id="26648" name="Line 12"/>
            <p:cNvSpPr>
              <a:spLocks noChangeShapeType="1"/>
            </p:cNvSpPr>
            <p:nvPr/>
          </p:nvSpPr>
          <p:spPr bwMode="auto">
            <a:xfrm>
              <a:off x="1557" y="2116"/>
              <a:ext cx="2444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9" name="Rectangle 13"/>
            <p:cNvSpPr>
              <a:spLocks noChangeArrowheads="1"/>
            </p:cNvSpPr>
            <p:nvPr/>
          </p:nvSpPr>
          <p:spPr bwMode="auto">
            <a:xfrm>
              <a:off x="1554" y="1662"/>
              <a:ext cx="2452" cy="44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0" name="Line 15"/>
            <p:cNvSpPr>
              <a:spLocks noChangeShapeType="1"/>
            </p:cNvSpPr>
            <p:nvPr/>
          </p:nvSpPr>
          <p:spPr bwMode="auto">
            <a:xfrm rot="5400000" flipH="1">
              <a:off x="1294" y="1874"/>
              <a:ext cx="434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6632" name="Object 54"/>
            <p:cNvGraphicFramePr>
              <a:graphicFrameLocks noChangeAspect="1"/>
            </p:cNvGraphicFramePr>
            <p:nvPr/>
          </p:nvGraphicFramePr>
          <p:xfrm>
            <a:off x="1269" y="1730"/>
            <a:ext cx="188" cy="264"/>
          </p:xfrm>
          <a:graphic>
            <a:graphicData uri="http://schemas.openxmlformats.org/presentationml/2006/ole">
              <p:oleObj spid="_x0000_s89096" name="Equation" r:id="rId9" imgW="126720" imgH="177480" progId="Equation.DSMT4">
                <p:embed/>
              </p:oleObj>
            </a:graphicData>
          </a:graphic>
        </p:graphicFrame>
        <p:graphicFrame>
          <p:nvGraphicFramePr>
            <p:cNvPr id="26633" name="Object 55"/>
            <p:cNvGraphicFramePr>
              <a:graphicFrameLocks noChangeAspect="1"/>
            </p:cNvGraphicFramePr>
            <p:nvPr/>
          </p:nvGraphicFramePr>
          <p:xfrm>
            <a:off x="3275" y="1714"/>
            <a:ext cx="471" cy="293"/>
          </p:xfrm>
          <a:graphic>
            <a:graphicData uri="http://schemas.openxmlformats.org/presentationml/2006/ole">
              <p:oleObj spid="_x0000_s89097" name="Equation" r:id="rId10" imgW="368280" imgH="228600" progId="Equation.DSMT4">
                <p:embed/>
              </p:oleObj>
            </a:graphicData>
          </a:graphic>
        </p:graphicFrame>
        <p:sp>
          <p:nvSpPr>
            <p:cNvPr id="26651" name="Line 19"/>
            <p:cNvSpPr>
              <a:spLocks noChangeShapeType="1"/>
            </p:cNvSpPr>
            <p:nvPr/>
          </p:nvSpPr>
          <p:spPr bwMode="auto">
            <a:xfrm>
              <a:off x="1550" y="1642"/>
              <a:ext cx="2444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2" name="Rectangle 20"/>
            <p:cNvSpPr>
              <a:spLocks noChangeArrowheads="1"/>
            </p:cNvSpPr>
            <p:nvPr/>
          </p:nvSpPr>
          <p:spPr bwMode="auto">
            <a:xfrm>
              <a:off x="2746" y="1650"/>
              <a:ext cx="55" cy="366"/>
            </a:xfrm>
            <a:prstGeom prst="rect">
              <a:avLst/>
            </a:prstGeom>
            <a:gradFill rotWithShape="1">
              <a:gsLst>
                <a:gs pos="0">
                  <a:srgbClr val="764718"/>
                </a:gs>
                <a:gs pos="50000">
                  <a:srgbClr val="FF9933"/>
                </a:gs>
                <a:gs pos="100000">
                  <a:srgbClr val="764718"/>
                </a:gs>
              </a:gsLst>
              <a:lin ang="0" scaled="1"/>
            </a:gradFill>
            <a:ln w="9525" algn="ctr">
              <a:solidFill>
                <a:srgbClr val="99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3" name="Line 21"/>
            <p:cNvSpPr>
              <a:spLocks noChangeShapeType="1"/>
            </p:cNvSpPr>
            <p:nvPr/>
          </p:nvSpPr>
          <p:spPr bwMode="auto">
            <a:xfrm>
              <a:off x="2559" y="175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4" name="Line 22"/>
            <p:cNvSpPr>
              <a:spLocks noChangeShapeType="1"/>
            </p:cNvSpPr>
            <p:nvPr/>
          </p:nvSpPr>
          <p:spPr bwMode="auto">
            <a:xfrm flipH="1">
              <a:off x="2815" y="1756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5" name="Line 23"/>
            <p:cNvSpPr>
              <a:spLocks noChangeShapeType="1"/>
            </p:cNvSpPr>
            <p:nvPr/>
          </p:nvSpPr>
          <p:spPr bwMode="auto">
            <a:xfrm flipH="1" flipV="1">
              <a:off x="2780" y="1323"/>
              <a:ext cx="0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6634" name="Object 56"/>
            <p:cNvGraphicFramePr>
              <a:graphicFrameLocks noChangeAspect="1"/>
            </p:cNvGraphicFramePr>
            <p:nvPr/>
          </p:nvGraphicFramePr>
          <p:xfrm>
            <a:off x="2241" y="1694"/>
            <a:ext cx="202" cy="177"/>
          </p:xfrm>
          <a:graphic>
            <a:graphicData uri="http://schemas.openxmlformats.org/presentationml/2006/ole">
              <p:oleObj spid="_x0000_s89098" name="Equation" r:id="rId11" imgW="203040" imgH="177480" progId="Equation.DSMT4">
                <p:embed/>
              </p:oleObj>
            </a:graphicData>
          </a:graphic>
        </p:graphicFrame>
        <p:sp>
          <p:nvSpPr>
            <p:cNvPr id="26656" name="Line 25"/>
            <p:cNvSpPr>
              <a:spLocks noChangeShapeType="1"/>
            </p:cNvSpPr>
            <p:nvPr/>
          </p:nvSpPr>
          <p:spPr bwMode="auto">
            <a:xfrm>
              <a:off x="4125" y="2109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6635" name="Object 57"/>
            <p:cNvGraphicFramePr>
              <a:graphicFrameLocks noChangeAspect="1"/>
            </p:cNvGraphicFramePr>
            <p:nvPr/>
          </p:nvGraphicFramePr>
          <p:xfrm>
            <a:off x="4361" y="2040"/>
            <a:ext cx="135" cy="148"/>
          </p:xfrm>
          <a:graphic>
            <a:graphicData uri="http://schemas.openxmlformats.org/presentationml/2006/ole">
              <p:oleObj spid="_x0000_s89099" name="Equation" r:id="rId12" imgW="126720" imgH="139680" progId="Equation.DSMT4">
                <p:embed/>
              </p:oleObj>
            </a:graphicData>
          </a:graphic>
        </p:graphicFrame>
        <p:sp>
          <p:nvSpPr>
            <p:cNvPr id="26657" name="Rectangle 27"/>
            <p:cNvSpPr>
              <a:spLocks noChangeArrowheads="1"/>
            </p:cNvSpPr>
            <p:nvPr/>
          </p:nvSpPr>
          <p:spPr bwMode="auto">
            <a:xfrm>
              <a:off x="2748" y="2020"/>
              <a:ext cx="52" cy="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8" name="Text Box 28"/>
            <p:cNvSpPr txBox="1">
              <a:spLocks noChangeArrowheads="1"/>
            </p:cNvSpPr>
            <p:nvPr/>
          </p:nvSpPr>
          <p:spPr bwMode="auto">
            <a:xfrm>
              <a:off x="2939" y="1909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1V</a:t>
              </a:r>
            </a:p>
          </p:txBody>
        </p:sp>
        <p:sp>
          <p:nvSpPr>
            <p:cNvPr id="26659" name="Text Box 29"/>
            <p:cNvSpPr txBox="1">
              <a:spLocks noChangeArrowheads="1"/>
            </p:cNvSpPr>
            <p:nvPr/>
          </p:nvSpPr>
          <p:spPr bwMode="auto">
            <a:xfrm>
              <a:off x="2790" y="1903"/>
              <a:ext cx="18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400"/>
                <a:t>+</a:t>
              </a:r>
            </a:p>
          </p:txBody>
        </p:sp>
        <p:sp>
          <p:nvSpPr>
            <p:cNvPr id="26660" name="Text Box 30"/>
            <p:cNvSpPr txBox="1">
              <a:spLocks noChangeArrowheads="1"/>
            </p:cNvSpPr>
            <p:nvPr/>
          </p:nvSpPr>
          <p:spPr bwMode="auto">
            <a:xfrm>
              <a:off x="2802" y="1983"/>
              <a:ext cx="1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400"/>
                <a:t>-</a:t>
              </a:r>
            </a:p>
          </p:txBody>
        </p:sp>
        <p:sp>
          <p:nvSpPr>
            <p:cNvPr id="26661" name="Text Box 31"/>
            <p:cNvSpPr txBox="1">
              <a:spLocks noChangeArrowheads="1"/>
            </p:cNvSpPr>
            <p:nvPr/>
          </p:nvSpPr>
          <p:spPr bwMode="auto">
            <a:xfrm>
              <a:off x="2309" y="1917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ym typeface="Symbol" pitchFamily="18" charset="2"/>
                </a:rPr>
                <a:t></a:t>
              </a:r>
              <a:endParaRPr lang="en-US"/>
            </a:p>
          </p:txBody>
        </p:sp>
        <p:sp>
          <p:nvSpPr>
            <p:cNvPr id="26662" name="Line 32"/>
            <p:cNvSpPr>
              <a:spLocks noChangeShapeType="1"/>
            </p:cNvSpPr>
            <p:nvPr/>
          </p:nvSpPr>
          <p:spPr bwMode="auto">
            <a:xfrm flipH="1">
              <a:off x="2541" y="2016"/>
              <a:ext cx="1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3" name="Line 33"/>
            <p:cNvSpPr>
              <a:spLocks noChangeShapeType="1"/>
            </p:cNvSpPr>
            <p:nvPr/>
          </p:nvSpPr>
          <p:spPr bwMode="auto">
            <a:xfrm>
              <a:off x="2616" y="1917"/>
              <a:ext cx="0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4" name="Line 34"/>
            <p:cNvSpPr>
              <a:spLocks noChangeShapeType="1"/>
            </p:cNvSpPr>
            <p:nvPr/>
          </p:nvSpPr>
          <p:spPr bwMode="auto">
            <a:xfrm flipV="1">
              <a:off x="2616" y="2109"/>
              <a:ext cx="0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46" name="Text Box 52"/>
          <p:cNvSpPr txBox="1">
            <a:spLocks noChangeArrowheads="1"/>
          </p:cNvSpPr>
          <p:nvPr/>
        </p:nvSpPr>
        <p:spPr bwMode="auto">
          <a:xfrm>
            <a:off x="3084569" y="4895849"/>
            <a:ext cx="6591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Use: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6647" name="TextBox 41"/>
          <p:cNvSpPr txBox="1">
            <a:spLocks noChangeArrowheads="1"/>
          </p:cNvSpPr>
          <p:nvPr/>
        </p:nvSpPr>
        <p:spPr bwMode="auto">
          <a:xfrm>
            <a:off x="5599793" y="5922735"/>
            <a:ext cx="28241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/>
              <a:t>Setting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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 </a:t>
            </a:r>
            <a:r>
              <a:rPr lang="en-US" sz="1600" dirty="0">
                <a:sym typeface="Symbol" pitchFamily="18" charset="2"/>
              </a:rPr>
              <a:t>allows us to solve for the coefficients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16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</a:t>
            </a:r>
            <a:r>
              <a:rPr lang="en-US" sz="1600" dirty="0">
                <a:sym typeface="Symbol" pitchFamily="18" charset="2"/>
              </a:rPr>
              <a:t>.</a:t>
            </a:r>
            <a:endParaRPr lang="en-US" sz="1600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50988" y="217714"/>
            <a:ext cx="5908675" cy="591911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Gap Model (cont.)</a:t>
            </a:r>
          </a:p>
        </p:txBody>
      </p:sp>
      <p:sp>
        <p:nvSpPr>
          <p:cNvPr id="2765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</p:txBody>
      </p:sp>
      <p:sp>
        <p:nvSpPr>
          <p:cNvPr id="2765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650" name="Object 36"/>
          <p:cNvGraphicFramePr>
            <a:graphicFrameLocks noChangeAspect="1"/>
          </p:cNvGraphicFramePr>
          <p:nvPr/>
        </p:nvGraphicFramePr>
        <p:xfrm>
          <a:off x="874260" y="4256767"/>
          <a:ext cx="7664131" cy="1196975"/>
        </p:xfrm>
        <a:graphic>
          <a:graphicData uri="http://schemas.openxmlformats.org/presentationml/2006/ole">
            <p:oleObj spid="_x0000_s90114" name="Equation" r:id="rId3" imgW="3797280" imgH="583920" progId="Equation.DSMT4">
              <p:embed/>
            </p:oleObj>
          </a:graphicData>
        </a:graphic>
      </p:graphicFrame>
      <p:sp>
        <p:nvSpPr>
          <p:cNvPr id="27663" name="Text Box 38"/>
          <p:cNvSpPr txBox="1">
            <a:spLocks noChangeArrowheads="1"/>
          </p:cNvSpPr>
          <p:nvPr/>
        </p:nvSpPr>
        <p:spPr bwMode="auto">
          <a:xfrm>
            <a:off x="454931" y="3592286"/>
            <a:ext cx="21902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Final result: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951038" y="1135063"/>
            <a:ext cx="5122862" cy="1749425"/>
            <a:chOff x="1269" y="1106"/>
            <a:chExt cx="3227" cy="1102"/>
          </a:xfrm>
        </p:grpSpPr>
        <p:graphicFrame>
          <p:nvGraphicFramePr>
            <p:cNvPr id="27651" name="Object 39"/>
            <p:cNvGraphicFramePr>
              <a:graphicFrameLocks noChangeAspect="1"/>
            </p:cNvGraphicFramePr>
            <p:nvPr/>
          </p:nvGraphicFramePr>
          <p:xfrm>
            <a:off x="2723" y="1106"/>
            <a:ext cx="135" cy="135"/>
          </p:xfrm>
          <a:graphic>
            <a:graphicData uri="http://schemas.openxmlformats.org/presentationml/2006/ole">
              <p:oleObj spid="_x0000_s90115" name="Equation" r:id="rId4" imgW="126720" imgH="126720" progId="Equation.DSMT4">
                <p:embed/>
              </p:oleObj>
            </a:graphicData>
          </a:graphic>
        </p:graphicFrame>
        <p:sp>
          <p:nvSpPr>
            <p:cNvPr id="27665" name="Line 12"/>
            <p:cNvSpPr>
              <a:spLocks noChangeShapeType="1"/>
            </p:cNvSpPr>
            <p:nvPr/>
          </p:nvSpPr>
          <p:spPr bwMode="auto">
            <a:xfrm>
              <a:off x="1557" y="2116"/>
              <a:ext cx="2444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6" name="Rectangle 13"/>
            <p:cNvSpPr>
              <a:spLocks noChangeArrowheads="1"/>
            </p:cNvSpPr>
            <p:nvPr/>
          </p:nvSpPr>
          <p:spPr bwMode="auto">
            <a:xfrm>
              <a:off x="1554" y="1662"/>
              <a:ext cx="2452" cy="44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7" name="Line 15"/>
            <p:cNvSpPr>
              <a:spLocks noChangeShapeType="1"/>
            </p:cNvSpPr>
            <p:nvPr/>
          </p:nvSpPr>
          <p:spPr bwMode="auto">
            <a:xfrm rot="5400000" flipH="1">
              <a:off x="1294" y="1874"/>
              <a:ext cx="434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7652" name="Object 40"/>
            <p:cNvGraphicFramePr>
              <a:graphicFrameLocks noChangeAspect="1"/>
            </p:cNvGraphicFramePr>
            <p:nvPr/>
          </p:nvGraphicFramePr>
          <p:xfrm>
            <a:off x="1269" y="1730"/>
            <a:ext cx="188" cy="264"/>
          </p:xfrm>
          <a:graphic>
            <a:graphicData uri="http://schemas.openxmlformats.org/presentationml/2006/ole">
              <p:oleObj spid="_x0000_s90116" name="Equation" r:id="rId5" imgW="126720" imgH="177480" progId="Equation.DSMT4">
                <p:embed/>
              </p:oleObj>
            </a:graphicData>
          </a:graphic>
        </p:graphicFrame>
        <p:graphicFrame>
          <p:nvGraphicFramePr>
            <p:cNvPr id="27653" name="Object 41"/>
            <p:cNvGraphicFramePr>
              <a:graphicFrameLocks noChangeAspect="1"/>
            </p:cNvGraphicFramePr>
            <p:nvPr/>
          </p:nvGraphicFramePr>
          <p:xfrm>
            <a:off x="3275" y="1714"/>
            <a:ext cx="471" cy="293"/>
          </p:xfrm>
          <a:graphic>
            <a:graphicData uri="http://schemas.openxmlformats.org/presentationml/2006/ole">
              <p:oleObj spid="_x0000_s90117" name="Equation" r:id="rId6" imgW="368280" imgH="228600" progId="Equation.DSMT4">
                <p:embed/>
              </p:oleObj>
            </a:graphicData>
          </a:graphic>
        </p:graphicFrame>
        <p:sp>
          <p:nvSpPr>
            <p:cNvPr id="27668" name="Line 19"/>
            <p:cNvSpPr>
              <a:spLocks noChangeShapeType="1"/>
            </p:cNvSpPr>
            <p:nvPr/>
          </p:nvSpPr>
          <p:spPr bwMode="auto">
            <a:xfrm>
              <a:off x="1550" y="1642"/>
              <a:ext cx="2444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9" name="Rectangle 20"/>
            <p:cNvSpPr>
              <a:spLocks noChangeArrowheads="1"/>
            </p:cNvSpPr>
            <p:nvPr/>
          </p:nvSpPr>
          <p:spPr bwMode="auto">
            <a:xfrm>
              <a:off x="2746" y="1650"/>
              <a:ext cx="55" cy="366"/>
            </a:xfrm>
            <a:prstGeom prst="rect">
              <a:avLst/>
            </a:prstGeom>
            <a:gradFill rotWithShape="1">
              <a:gsLst>
                <a:gs pos="0">
                  <a:srgbClr val="764718"/>
                </a:gs>
                <a:gs pos="50000">
                  <a:srgbClr val="FF9933"/>
                </a:gs>
                <a:gs pos="100000">
                  <a:srgbClr val="764718"/>
                </a:gs>
              </a:gsLst>
              <a:lin ang="0" scaled="1"/>
            </a:gradFill>
            <a:ln w="9525" algn="ctr">
              <a:solidFill>
                <a:srgbClr val="99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0" name="Line 21"/>
            <p:cNvSpPr>
              <a:spLocks noChangeShapeType="1"/>
            </p:cNvSpPr>
            <p:nvPr/>
          </p:nvSpPr>
          <p:spPr bwMode="auto">
            <a:xfrm>
              <a:off x="2559" y="175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Line 22"/>
            <p:cNvSpPr>
              <a:spLocks noChangeShapeType="1"/>
            </p:cNvSpPr>
            <p:nvPr/>
          </p:nvSpPr>
          <p:spPr bwMode="auto">
            <a:xfrm flipH="1">
              <a:off x="2815" y="1756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2" name="Line 23"/>
            <p:cNvSpPr>
              <a:spLocks noChangeShapeType="1"/>
            </p:cNvSpPr>
            <p:nvPr/>
          </p:nvSpPr>
          <p:spPr bwMode="auto">
            <a:xfrm flipH="1" flipV="1">
              <a:off x="2780" y="1323"/>
              <a:ext cx="0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7654" name="Object 42"/>
            <p:cNvGraphicFramePr>
              <a:graphicFrameLocks noChangeAspect="1"/>
            </p:cNvGraphicFramePr>
            <p:nvPr/>
          </p:nvGraphicFramePr>
          <p:xfrm>
            <a:off x="2241" y="1694"/>
            <a:ext cx="202" cy="177"/>
          </p:xfrm>
          <a:graphic>
            <a:graphicData uri="http://schemas.openxmlformats.org/presentationml/2006/ole">
              <p:oleObj spid="_x0000_s90118" name="Equation" r:id="rId7" imgW="203040" imgH="177480" progId="Equation.DSMT4">
                <p:embed/>
              </p:oleObj>
            </a:graphicData>
          </a:graphic>
        </p:graphicFrame>
        <p:sp>
          <p:nvSpPr>
            <p:cNvPr id="27673" name="Line 25"/>
            <p:cNvSpPr>
              <a:spLocks noChangeShapeType="1"/>
            </p:cNvSpPr>
            <p:nvPr/>
          </p:nvSpPr>
          <p:spPr bwMode="auto">
            <a:xfrm>
              <a:off x="4125" y="2109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7655" name="Object 43"/>
            <p:cNvGraphicFramePr>
              <a:graphicFrameLocks noChangeAspect="1"/>
            </p:cNvGraphicFramePr>
            <p:nvPr/>
          </p:nvGraphicFramePr>
          <p:xfrm>
            <a:off x="4361" y="2040"/>
            <a:ext cx="135" cy="148"/>
          </p:xfrm>
          <a:graphic>
            <a:graphicData uri="http://schemas.openxmlformats.org/presentationml/2006/ole">
              <p:oleObj spid="_x0000_s90119" name="Equation" r:id="rId8" imgW="126720" imgH="139680" progId="Equation.DSMT4">
                <p:embed/>
              </p:oleObj>
            </a:graphicData>
          </a:graphic>
        </p:graphicFrame>
        <p:sp>
          <p:nvSpPr>
            <p:cNvPr id="27674" name="Rectangle 27"/>
            <p:cNvSpPr>
              <a:spLocks noChangeArrowheads="1"/>
            </p:cNvSpPr>
            <p:nvPr/>
          </p:nvSpPr>
          <p:spPr bwMode="auto">
            <a:xfrm>
              <a:off x="2748" y="2020"/>
              <a:ext cx="52" cy="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5" name="Text Box 28"/>
            <p:cNvSpPr txBox="1">
              <a:spLocks noChangeArrowheads="1"/>
            </p:cNvSpPr>
            <p:nvPr/>
          </p:nvSpPr>
          <p:spPr bwMode="auto">
            <a:xfrm>
              <a:off x="2939" y="1909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1V</a:t>
              </a:r>
            </a:p>
          </p:txBody>
        </p:sp>
        <p:sp>
          <p:nvSpPr>
            <p:cNvPr id="27676" name="Text Box 29"/>
            <p:cNvSpPr txBox="1">
              <a:spLocks noChangeArrowheads="1"/>
            </p:cNvSpPr>
            <p:nvPr/>
          </p:nvSpPr>
          <p:spPr bwMode="auto">
            <a:xfrm>
              <a:off x="2790" y="1903"/>
              <a:ext cx="18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400"/>
                <a:t>+</a:t>
              </a:r>
            </a:p>
          </p:txBody>
        </p:sp>
        <p:sp>
          <p:nvSpPr>
            <p:cNvPr id="27677" name="Text Box 30"/>
            <p:cNvSpPr txBox="1">
              <a:spLocks noChangeArrowheads="1"/>
            </p:cNvSpPr>
            <p:nvPr/>
          </p:nvSpPr>
          <p:spPr bwMode="auto">
            <a:xfrm>
              <a:off x="2802" y="1983"/>
              <a:ext cx="1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400"/>
                <a:t>-</a:t>
              </a:r>
            </a:p>
          </p:txBody>
        </p:sp>
        <p:sp>
          <p:nvSpPr>
            <p:cNvPr id="27678" name="Text Box 31"/>
            <p:cNvSpPr txBox="1">
              <a:spLocks noChangeArrowheads="1"/>
            </p:cNvSpPr>
            <p:nvPr/>
          </p:nvSpPr>
          <p:spPr bwMode="auto">
            <a:xfrm>
              <a:off x="2309" y="1917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ym typeface="Symbol" pitchFamily="18" charset="2"/>
                </a:rPr>
                <a:t></a:t>
              </a:r>
              <a:endParaRPr lang="en-US"/>
            </a:p>
          </p:txBody>
        </p:sp>
        <p:sp>
          <p:nvSpPr>
            <p:cNvPr id="27679" name="Line 32"/>
            <p:cNvSpPr>
              <a:spLocks noChangeShapeType="1"/>
            </p:cNvSpPr>
            <p:nvPr/>
          </p:nvSpPr>
          <p:spPr bwMode="auto">
            <a:xfrm flipH="1">
              <a:off x="2541" y="2016"/>
              <a:ext cx="1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0" name="Line 33"/>
            <p:cNvSpPr>
              <a:spLocks noChangeShapeType="1"/>
            </p:cNvSpPr>
            <p:nvPr/>
          </p:nvSpPr>
          <p:spPr bwMode="auto">
            <a:xfrm>
              <a:off x="2616" y="1917"/>
              <a:ext cx="0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1" name="Line 34"/>
            <p:cNvSpPr>
              <a:spLocks noChangeShapeType="1"/>
            </p:cNvSpPr>
            <p:nvPr/>
          </p:nvSpPr>
          <p:spPr bwMode="auto">
            <a:xfrm flipV="1">
              <a:off x="2616" y="2109"/>
              <a:ext cx="0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3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</p:txBody>
      </p:sp>
      <p:sp>
        <p:nvSpPr>
          <p:cNvPr id="2868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47738" y="1158875"/>
            <a:ext cx="5122862" cy="1412875"/>
            <a:chOff x="1269" y="1298"/>
            <a:chExt cx="3227" cy="890"/>
          </a:xfrm>
        </p:grpSpPr>
        <p:graphicFrame>
          <p:nvGraphicFramePr>
            <p:cNvPr id="28677" name="Object 11"/>
            <p:cNvGraphicFramePr>
              <a:graphicFrameLocks noChangeAspect="1"/>
            </p:cNvGraphicFramePr>
            <p:nvPr/>
          </p:nvGraphicFramePr>
          <p:xfrm>
            <a:off x="2860" y="1298"/>
            <a:ext cx="135" cy="135"/>
          </p:xfrm>
          <a:graphic>
            <a:graphicData uri="http://schemas.openxmlformats.org/presentationml/2006/ole">
              <p:oleObj spid="_x0000_s91141" name="Equation" r:id="rId3" imgW="126720" imgH="126720" progId="Equation.DSMT4">
                <p:embed/>
              </p:oleObj>
            </a:graphicData>
          </a:graphic>
        </p:graphicFrame>
        <p:sp>
          <p:nvSpPr>
            <p:cNvPr id="28725" name="Line 12"/>
            <p:cNvSpPr>
              <a:spLocks noChangeShapeType="1"/>
            </p:cNvSpPr>
            <p:nvPr/>
          </p:nvSpPr>
          <p:spPr bwMode="auto">
            <a:xfrm>
              <a:off x="1557" y="2121"/>
              <a:ext cx="2444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6" name="Rectangle 13"/>
            <p:cNvSpPr>
              <a:spLocks noChangeArrowheads="1"/>
            </p:cNvSpPr>
            <p:nvPr/>
          </p:nvSpPr>
          <p:spPr bwMode="auto">
            <a:xfrm>
              <a:off x="1554" y="1662"/>
              <a:ext cx="2452" cy="44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7" name="Line 15"/>
            <p:cNvSpPr>
              <a:spLocks noChangeShapeType="1"/>
            </p:cNvSpPr>
            <p:nvPr/>
          </p:nvSpPr>
          <p:spPr bwMode="auto">
            <a:xfrm rot="5400000" flipH="1">
              <a:off x="1294" y="1874"/>
              <a:ext cx="434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8678" name="Object 16"/>
            <p:cNvGraphicFramePr>
              <a:graphicFrameLocks noChangeAspect="1"/>
            </p:cNvGraphicFramePr>
            <p:nvPr/>
          </p:nvGraphicFramePr>
          <p:xfrm>
            <a:off x="1269" y="1730"/>
            <a:ext cx="188" cy="264"/>
          </p:xfrm>
          <a:graphic>
            <a:graphicData uri="http://schemas.openxmlformats.org/presentationml/2006/ole">
              <p:oleObj spid="_x0000_s91142" name="Equation" r:id="rId4" imgW="126720" imgH="177480" progId="Equation.DSMT4">
                <p:embed/>
              </p:oleObj>
            </a:graphicData>
          </a:graphic>
        </p:graphicFrame>
        <p:graphicFrame>
          <p:nvGraphicFramePr>
            <p:cNvPr id="28679" name="Object 17"/>
            <p:cNvGraphicFramePr>
              <a:graphicFrameLocks noChangeAspect="1"/>
            </p:cNvGraphicFramePr>
            <p:nvPr/>
          </p:nvGraphicFramePr>
          <p:xfrm>
            <a:off x="3275" y="1714"/>
            <a:ext cx="471" cy="293"/>
          </p:xfrm>
          <a:graphic>
            <a:graphicData uri="http://schemas.openxmlformats.org/presentationml/2006/ole">
              <p:oleObj spid="_x0000_s91143" name="Equation" r:id="rId5" imgW="368280" imgH="228600" progId="Equation.DSMT4">
                <p:embed/>
              </p:oleObj>
            </a:graphicData>
          </a:graphic>
        </p:graphicFrame>
        <p:sp>
          <p:nvSpPr>
            <p:cNvPr id="28728" name="Line 19"/>
            <p:cNvSpPr>
              <a:spLocks noChangeShapeType="1"/>
            </p:cNvSpPr>
            <p:nvPr/>
          </p:nvSpPr>
          <p:spPr bwMode="auto">
            <a:xfrm>
              <a:off x="1550" y="1644"/>
              <a:ext cx="2444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9" name="Rectangle 20"/>
            <p:cNvSpPr>
              <a:spLocks noChangeArrowheads="1"/>
            </p:cNvSpPr>
            <p:nvPr/>
          </p:nvSpPr>
          <p:spPr bwMode="auto">
            <a:xfrm>
              <a:off x="2746" y="1650"/>
              <a:ext cx="55" cy="456"/>
            </a:xfrm>
            <a:prstGeom prst="rect">
              <a:avLst/>
            </a:prstGeom>
            <a:gradFill rotWithShape="1">
              <a:gsLst>
                <a:gs pos="0">
                  <a:srgbClr val="764718"/>
                </a:gs>
                <a:gs pos="50000">
                  <a:srgbClr val="FF9933"/>
                </a:gs>
                <a:gs pos="100000">
                  <a:srgbClr val="764718"/>
                </a:gs>
              </a:gsLst>
              <a:lin ang="0" scaled="1"/>
            </a:gradFill>
            <a:ln w="9525" algn="ctr">
              <a:solidFill>
                <a:srgbClr val="99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0" name="Line 21"/>
            <p:cNvSpPr>
              <a:spLocks noChangeShapeType="1"/>
            </p:cNvSpPr>
            <p:nvPr/>
          </p:nvSpPr>
          <p:spPr bwMode="auto">
            <a:xfrm>
              <a:off x="2559" y="175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31" name="Line 22"/>
            <p:cNvSpPr>
              <a:spLocks noChangeShapeType="1"/>
            </p:cNvSpPr>
            <p:nvPr/>
          </p:nvSpPr>
          <p:spPr bwMode="auto">
            <a:xfrm flipH="1">
              <a:off x="2815" y="1756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32" name="Line 23"/>
            <p:cNvSpPr>
              <a:spLocks noChangeShapeType="1"/>
            </p:cNvSpPr>
            <p:nvPr/>
          </p:nvSpPr>
          <p:spPr bwMode="auto">
            <a:xfrm flipH="1" flipV="1">
              <a:off x="2780" y="1323"/>
              <a:ext cx="0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8680" name="Object 24"/>
            <p:cNvGraphicFramePr>
              <a:graphicFrameLocks noChangeAspect="1"/>
            </p:cNvGraphicFramePr>
            <p:nvPr/>
          </p:nvGraphicFramePr>
          <p:xfrm>
            <a:off x="2241" y="1694"/>
            <a:ext cx="202" cy="177"/>
          </p:xfrm>
          <a:graphic>
            <a:graphicData uri="http://schemas.openxmlformats.org/presentationml/2006/ole">
              <p:oleObj spid="_x0000_s91144" name="Equation" r:id="rId6" imgW="203040" imgH="177480" progId="Equation.DSMT4">
                <p:embed/>
              </p:oleObj>
            </a:graphicData>
          </a:graphic>
        </p:graphicFrame>
        <p:sp>
          <p:nvSpPr>
            <p:cNvPr id="28733" name="Line 25"/>
            <p:cNvSpPr>
              <a:spLocks noChangeShapeType="1"/>
            </p:cNvSpPr>
            <p:nvPr/>
          </p:nvSpPr>
          <p:spPr bwMode="auto">
            <a:xfrm>
              <a:off x="4125" y="2109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8681" name="Object 26"/>
            <p:cNvGraphicFramePr>
              <a:graphicFrameLocks noChangeAspect="1"/>
            </p:cNvGraphicFramePr>
            <p:nvPr/>
          </p:nvGraphicFramePr>
          <p:xfrm>
            <a:off x="4361" y="2040"/>
            <a:ext cx="135" cy="148"/>
          </p:xfrm>
          <a:graphic>
            <a:graphicData uri="http://schemas.openxmlformats.org/presentationml/2006/ole">
              <p:oleObj spid="_x0000_s91145" name="Equation" r:id="rId7" imgW="126720" imgH="139680" progId="Equation.DSMT4">
                <p:embed/>
              </p:oleObj>
            </a:graphicData>
          </a:graphic>
        </p:graphicFrame>
        <p:sp>
          <p:nvSpPr>
            <p:cNvPr id="28734" name="Text Box 27"/>
            <p:cNvSpPr txBox="1">
              <a:spLocks noChangeArrowheads="1"/>
            </p:cNvSpPr>
            <p:nvPr/>
          </p:nvSpPr>
          <p:spPr bwMode="auto">
            <a:xfrm>
              <a:off x="2984" y="1876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i="1">
                  <a:latin typeface="Times New Roman" pitchFamily="18" charset="0"/>
                  <a:sym typeface="Symbol" pitchFamily="18" charset="2"/>
                </a:rPr>
                <a:t>b</a:t>
              </a:r>
              <a:endParaRPr lang="en-US" i="1">
                <a:latin typeface="Times New Roman" pitchFamily="18" charset="0"/>
              </a:endParaRPr>
            </a:p>
          </p:txBody>
        </p:sp>
        <p:grpSp>
          <p:nvGrpSpPr>
            <p:cNvPr id="3" name="Group 28"/>
            <p:cNvGrpSpPr>
              <a:grpSpLocks/>
            </p:cNvGrpSpPr>
            <p:nvPr/>
          </p:nvGrpSpPr>
          <p:grpSpPr bwMode="auto">
            <a:xfrm>
              <a:off x="2822" y="2053"/>
              <a:ext cx="57" cy="57"/>
              <a:chOff x="2577" y="2425"/>
              <a:chExt cx="57" cy="57"/>
            </a:xfrm>
          </p:grpSpPr>
          <p:sp>
            <p:nvSpPr>
              <p:cNvPr id="28749" name="Oval 29"/>
              <p:cNvSpPr>
                <a:spLocks noChangeArrowheads="1"/>
              </p:cNvSpPr>
              <p:nvPr/>
            </p:nvSpPr>
            <p:spPr bwMode="auto">
              <a:xfrm>
                <a:off x="2577" y="2425"/>
                <a:ext cx="57" cy="57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50" name="Oval 30"/>
              <p:cNvSpPr>
                <a:spLocks noChangeArrowheads="1"/>
              </p:cNvSpPr>
              <p:nvPr/>
            </p:nvSpPr>
            <p:spPr bwMode="auto">
              <a:xfrm flipH="1">
                <a:off x="2592" y="244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2906" y="2053"/>
              <a:ext cx="57" cy="57"/>
              <a:chOff x="2577" y="2425"/>
              <a:chExt cx="57" cy="57"/>
            </a:xfrm>
          </p:grpSpPr>
          <p:sp>
            <p:nvSpPr>
              <p:cNvPr id="28747" name="Oval 32"/>
              <p:cNvSpPr>
                <a:spLocks noChangeArrowheads="1"/>
              </p:cNvSpPr>
              <p:nvPr/>
            </p:nvSpPr>
            <p:spPr bwMode="auto">
              <a:xfrm>
                <a:off x="2577" y="2425"/>
                <a:ext cx="57" cy="57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48" name="Oval 33"/>
              <p:cNvSpPr>
                <a:spLocks noChangeArrowheads="1"/>
              </p:cNvSpPr>
              <p:nvPr/>
            </p:nvSpPr>
            <p:spPr bwMode="auto">
              <a:xfrm flipH="1">
                <a:off x="2592" y="244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34"/>
            <p:cNvGrpSpPr>
              <a:grpSpLocks/>
            </p:cNvGrpSpPr>
            <p:nvPr/>
          </p:nvGrpSpPr>
          <p:grpSpPr bwMode="auto">
            <a:xfrm>
              <a:off x="2657" y="2054"/>
              <a:ext cx="57" cy="57"/>
              <a:chOff x="2690" y="2356"/>
              <a:chExt cx="57" cy="57"/>
            </a:xfrm>
          </p:grpSpPr>
          <p:sp>
            <p:nvSpPr>
              <p:cNvPr id="28744" name="Oval 35"/>
              <p:cNvSpPr>
                <a:spLocks noChangeArrowheads="1"/>
              </p:cNvSpPr>
              <p:nvPr/>
            </p:nvSpPr>
            <p:spPr bwMode="auto">
              <a:xfrm>
                <a:off x="2690" y="2356"/>
                <a:ext cx="57" cy="57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45" name="Line 36"/>
              <p:cNvSpPr>
                <a:spLocks noChangeShapeType="1"/>
              </p:cNvSpPr>
              <p:nvPr/>
            </p:nvSpPr>
            <p:spPr bwMode="auto">
              <a:xfrm>
                <a:off x="2696" y="2368"/>
                <a:ext cx="43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46" name="Line 37"/>
              <p:cNvSpPr>
                <a:spLocks noChangeShapeType="1"/>
              </p:cNvSpPr>
              <p:nvPr/>
            </p:nvSpPr>
            <p:spPr bwMode="auto">
              <a:xfrm flipH="1">
                <a:off x="2699" y="2368"/>
                <a:ext cx="40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2570" y="2055"/>
              <a:ext cx="57" cy="57"/>
              <a:chOff x="2690" y="2356"/>
              <a:chExt cx="57" cy="57"/>
            </a:xfrm>
          </p:grpSpPr>
          <p:sp>
            <p:nvSpPr>
              <p:cNvPr id="28741" name="Oval 39"/>
              <p:cNvSpPr>
                <a:spLocks noChangeArrowheads="1"/>
              </p:cNvSpPr>
              <p:nvPr/>
            </p:nvSpPr>
            <p:spPr bwMode="auto">
              <a:xfrm>
                <a:off x="2690" y="2356"/>
                <a:ext cx="57" cy="57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42" name="Line 40"/>
              <p:cNvSpPr>
                <a:spLocks noChangeShapeType="1"/>
              </p:cNvSpPr>
              <p:nvPr/>
            </p:nvSpPr>
            <p:spPr bwMode="auto">
              <a:xfrm>
                <a:off x="2696" y="2368"/>
                <a:ext cx="43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43" name="Line 41"/>
              <p:cNvSpPr>
                <a:spLocks noChangeShapeType="1"/>
              </p:cNvSpPr>
              <p:nvPr/>
            </p:nvSpPr>
            <p:spPr bwMode="auto">
              <a:xfrm flipH="1">
                <a:off x="2699" y="2368"/>
                <a:ext cx="40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739" name="Line 42"/>
            <p:cNvSpPr>
              <a:spLocks noChangeShapeType="1"/>
            </p:cNvSpPr>
            <p:nvPr/>
          </p:nvSpPr>
          <p:spPr bwMode="auto">
            <a:xfrm>
              <a:off x="2772" y="2007"/>
              <a:ext cx="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0" name="Line 43"/>
            <p:cNvSpPr>
              <a:spLocks noChangeShapeType="1"/>
            </p:cNvSpPr>
            <p:nvPr/>
          </p:nvSpPr>
          <p:spPr bwMode="auto">
            <a:xfrm>
              <a:off x="2972" y="1977"/>
              <a:ext cx="0" cy="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465" name="Rectangle 49"/>
          <p:cNvSpPr>
            <a:spLocks noChangeArrowheads="1"/>
          </p:cNvSpPr>
          <p:nvPr/>
        </p:nvSpPr>
        <p:spPr bwMode="auto">
          <a:xfrm>
            <a:off x="2730273" y="202293"/>
            <a:ext cx="35464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Frill Model</a:t>
            </a:r>
          </a:p>
        </p:txBody>
      </p:sp>
      <p:sp>
        <p:nvSpPr>
          <p:cNvPr id="28690" name="Text Box 50"/>
          <p:cNvSpPr txBox="1">
            <a:spLocks noChangeArrowheads="1"/>
          </p:cNvSpPr>
          <p:nvPr/>
        </p:nvSpPr>
        <p:spPr bwMode="auto">
          <a:xfrm>
            <a:off x="1433513" y="3151188"/>
            <a:ext cx="4243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To find the current </a:t>
            </a:r>
            <a:r>
              <a:rPr lang="en-US" sz="2000" i="1">
                <a:solidFill>
                  <a:srgbClr val="0000FF"/>
                </a:solidFill>
                <a:latin typeface="Times New Roman" pitchFamily="18" charset="0"/>
              </a:rPr>
              <a:t>I 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2000" i="1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en-US">
                <a:solidFill>
                  <a:srgbClr val="0000FF"/>
                </a:solidFill>
              </a:rPr>
              <a:t> , use reciprocity.</a:t>
            </a:r>
          </a:p>
        </p:txBody>
      </p:sp>
      <p:graphicFrame>
        <p:nvGraphicFramePr>
          <p:cNvPr id="28674" name="Object 51"/>
          <p:cNvGraphicFramePr>
            <a:graphicFrameLocks noChangeAspect="1"/>
          </p:cNvGraphicFramePr>
          <p:nvPr/>
        </p:nvGraphicFramePr>
        <p:xfrm>
          <a:off x="6791325" y="2438400"/>
          <a:ext cx="1179513" cy="735013"/>
        </p:xfrm>
        <a:graphic>
          <a:graphicData uri="http://schemas.openxmlformats.org/presentationml/2006/ole">
            <p:oleObj spid="_x0000_s91138" name="Equation" r:id="rId8" imgW="698400" imgH="444240" progId="Equation.DSMT4">
              <p:embed/>
            </p:oleObj>
          </a:graphicData>
        </a:graphic>
      </p:graphicFrame>
      <p:sp>
        <p:nvSpPr>
          <p:cNvPr id="28691" name="Text Box 52"/>
          <p:cNvSpPr txBox="1">
            <a:spLocks noChangeArrowheads="1"/>
          </p:cNvSpPr>
          <p:nvPr/>
        </p:nvSpPr>
        <p:spPr bwMode="auto">
          <a:xfrm>
            <a:off x="44450" y="3817938"/>
            <a:ext cx="9099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CC"/>
                </a:solidFill>
              </a:rPr>
              <a:t>Introduce a ring of magnetic current </a:t>
            </a:r>
            <a:r>
              <a:rPr lang="en-US" sz="2000" i="1">
                <a:solidFill>
                  <a:srgbClr val="FF33CC"/>
                </a:solidFill>
                <a:latin typeface="Times New Roman" pitchFamily="18" charset="0"/>
              </a:rPr>
              <a:t>K</a:t>
            </a:r>
            <a:r>
              <a:rPr lang="en-US">
                <a:solidFill>
                  <a:srgbClr val="FF33CC"/>
                </a:solidFill>
              </a:rPr>
              <a:t> </a:t>
            </a:r>
            <a:r>
              <a:rPr lang="en-US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= 1</a:t>
            </a:r>
            <a:r>
              <a:rPr lang="en-US">
                <a:solidFill>
                  <a:srgbClr val="FF33CC"/>
                </a:solidFill>
              </a:rPr>
              <a:t> in the </a:t>
            </a:r>
            <a:r>
              <a:rPr lang="en-US" sz="2000" i="1">
                <a:solidFill>
                  <a:srgbClr val="FF33CC"/>
                </a:solidFill>
                <a:sym typeface="Symbol" pitchFamily="18" charset="2"/>
              </a:rPr>
              <a:t></a:t>
            </a:r>
            <a:r>
              <a:rPr lang="en-US">
                <a:solidFill>
                  <a:srgbClr val="FF33CC"/>
                </a:solidFill>
                <a:sym typeface="Symbol" pitchFamily="18" charset="2"/>
              </a:rPr>
              <a:t> direction </a:t>
            </a:r>
            <a:r>
              <a:rPr lang="en-US">
                <a:solidFill>
                  <a:srgbClr val="FF33CC"/>
                </a:solidFill>
              </a:rPr>
              <a:t>at </a:t>
            </a:r>
            <a:r>
              <a:rPr lang="en-US" sz="2000" i="1">
                <a:solidFill>
                  <a:srgbClr val="FF33CC"/>
                </a:solidFill>
                <a:latin typeface="Times New Roman" pitchFamily="18" charset="0"/>
              </a:rPr>
              <a:t>z</a:t>
            </a:r>
            <a:r>
              <a:rPr lang="en-US">
                <a:solidFill>
                  <a:srgbClr val="FF33CC"/>
                </a:solidFill>
              </a:rPr>
              <a:t> (the testing current “</a:t>
            </a:r>
            <a:r>
              <a:rPr lang="en-US" i="1">
                <a:solidFill>
                  <a:srgbClr val="FF33CC"/>
                </a:solidFill>
                <a:latin typeface="Times New Roman" pitchFamily="18" charset="0"/>
              </a:rPr>
              <a:t>B</a:t>
            </a:r>
            <a:r>
              <a:rPr lang="en-US">
                <a:solidFill>
                  <a:srgbClr val="FF33CC"/>
                </a:solidFill>
              </a:rPr>
              <a:t>”). </a:t>
            </a:r>
          </a:p>
        </p:txBody>
      </p:sp>
      <p:graphicFrame>
        <p:nvGraphicFramePr>
          <p:cNvPr id="28675" name="Object 53"/>
          <p:cNvGraphicFramePr>
            <a:graphicFrameLocks noChangeAspect="1"/>
          </p:cNvGraphicFramePr>
          <p:nvPr/>
        </p:nvGraphicFramePr>
        <p:xfrm>
          <a:off x="6245225" y="1350963"/>
          <a:ext cx="2254250" cy="804862"/>
        </p:xfrm>
        <a:graphic>
          <a:graphicData uri="http://schemas.openxmlformats.org/presentationml/2006/ole">
            <p:oleObj spid="_x0000_s91139" name="Equation" r:id="rId9" imgW="1396800" imgH="507960" progId="Equation.DSMT4">
              <p:embed/>
            </p:oleObj>
          </a:graphicData>
        </a:graphic>
      </p:graphicFrame>
      <p:graphicFrame>
        <p:nvGraphicFramePr>
          <p:cNvPr id="28676" name="Object 98"/>
          <p:cNvGraphicFramePr>
            <a:graphicFrameLocks noChangeAspect="1"/>
          </p:cNvGraphicFramePr>
          <p:nvPr/>
        </p:nvGraphicFramePr>
        <p:xfrm>
          <a:off x="4332288" y="4470400"/>
          <a:ext cx="4503737" cy="2079625"/>
        </p:xfrm>
        <a:graphic>
          <a:graphicData uri="http://schemas.openxmlformats.org/presentationml/2006/ole">
            <p:oleObj spid="_x0000_s91140" name="Equation" r:id="rId10" imgW="2666880" imgH="1257120" progId="Equation.DSMT4">
              <p:embed/>
            </p:oleObj>
          </a:graphicData>
        </a:graphic>
      </p:graphicFrame>
      <p:grpSp>
        <p:nvGrpSpPr>
          <p:cNvPr id="7" name="Group 105"/>
          <p:cNvGrpSpPr>
            <a:grpSpLocks/>
          </p:cNvGrpSpPr>
          <p:nvPr/>
        </p:nvGrpSpPr>
        <p:grpSpPr bwMode="auto">
          <a:xfrm>
            <a:off x="225425" y="5097463"/>
            <a:ext cx="3898900" cy="777875"/>
            <a:chOff x="142" y="3211"/>
            <a:chExt cx="2456" cy="490"/>
          </a:xfrm>
        </p:grpSpPr>
        <p:sp>
          <p:nvSpPr>
            <p:cNvPr id="28694" name="Line 57"/>
            <p:cNvSpPr>
              <a:spLocks noChangeShapeType="1"/>
            </p:cNvSpPr>
            <p:nvPr/>
          </p:nvSpPr>
          <p:spPr bwMode="auto">
            <a:xfrm>
              <a:off x="149" y="3689"/>
              <a:ext cx="2444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5" name="Rectangle 58"/>
            <p:cNvSpPr>
              <a:spLocks noChangeArrowheads="1"/>
            </p:cNvSpPr>
            <p:nvPr/>
          </p:nvSpPr>
          <p:spPr bwMode="auto">
            <a:xfrm>
              <a:off x="146" y="3230"/>
              <a:ext cx="2452" cy="44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6" name="Line 64"/>
            <p:cNvSpPr>
              <a:spLocks noChangeShapeType="1"/>
            </p:cNvSpPr>
            <p:nvPr/>
          </p:nvSpPr>
          <p:spPr bwMode="auto">
            <a:xfrm>
              <a:off x="142" y="3211"/>
              <a:ext cx="2444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7" name="Rectangle 65"/>
            <p:cNvSpPr>
              <a:spLocks noChangeArrowheads="1"/>
            </p:cNvSpPr>
            <p:nvPr/>
          </p:nvSpPr>
          <p:spPr bwMode="auto">
            <a:xfrm>
              <a:off x="1338" y="3218"/>
              <a:ext cx="55" cy="456"/>
            </a:xfrm>
            <a:prstGeom prst="rect">
              <a:avLst/>
            </a:prstGeom>
            <a:gradFill rotWithShape="1">
              <a:gsLst>
                <a:gs pos="0">
                  <a:srgbClr val="764718"/>
                </a:gs>
                <a:gs pos="50000">
                  <a:srgbClr val="FF9933"/>
                </a:gs>
                <a:gs pos="100000">
                  <a:srgbClr val="764718"/>
                </a:gs>
              </a:gsLst>
              <a:lin ang="0" scaled="1"/>
            </a:gradFill>
            <a:ln w="9525" algn="ctr">
              <a:solidFill>
                <a:srgbClr val="99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73"/>
            <p:cNvGrpSpPr>
              <a:grpSpLocks/>
            </p:cNvGrpSpPr>
            <p:nvPr/>
          </p:nvGrpSpPr>
          <p:grpSpPr bwMode="auto">
            <a:xfrm>
              <a:off x="1414" y="3621"/>
              <a:ext cx="57" cy="57"/>
              <a:chOff x="2577" y="2425"/>
              <a:chExt cx="57" cy="57"/>
            </a:xfrm>
          </p:grpSpPr>
          <p:sp>
            <p:nvSpPr>
              <p:cNvPr id="28723" name="Oval 74"/>
              <p:cNvSpPr>
                <a:spLocks noChangeArrowheads="1"/>
              </p:cNvSpPr>
              <p:nvPr/>
            </p:nvSpPr>
            <p:spPr bwMode="auto">
              <a:xfrm>
                <a:off x="2577" y="2425"/>
                <a:ext cx="57" cy="57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24" name="Oval 75"/>
              <p:cNvSpPr>
                <a:spLocks noChangeArrowheads="1"/>
              </p:cNvSpPr>
              <p:nvPr/>
            </p:nvSpPr>
            <p:spPr bwMode="auto">
              <a:xfrm flipH="1">
                <a:off x="2592" y="244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76"/>
            <p:cNvGrpSpPr>
              <a:grpSpLocks/>
            </p:cNvGrpSpPr>
            <p:nvPr/>
          </p:nvGrpSpPr>
          <p:grpSpPr bwMode="auto">
            <a:xfrm>
              <a:off x="1498" y="3621"/>
              <a:ext cx="57" cy="57"/>
              <a:chOff x="2577" y="2425"/>
              <a:chExt cx="57" cy="57"/>
            </a:xfrm>
          </p:grpSpPr>
          <p:sp>
            <p:nvSpPr>
              <p:cNvPr id="28721" name="Oval 77"/>
              <p:cNvSpPr>
                <a:spLocks noChangeArrowheads="1"/>
              </p:cNvSpPr>
              <p:nvPr/>
            </p:nvSpPr>
            <p:spPr bwMode="auto">
              <a:xfrm>
                <a:off x="2577" y="2425"/>
                <a:ext cx="57" cy="57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22" name="Oval 78"/>
              <p:cNvSpPr>
                <a:spLocks noChangeArrowheads="1"/>
              </p:cNvSpPr>
              <p:nvPr/>
            </p:nvSpPr>
            <p:spPr bwMode="auto">
              <a:xfrm flipH="1">
                <a:off x="2592" y="244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79"/>
            <p:cNvGrpSpPr>
              <a:grpSpLocks/>
            </p:cNvGrpSpPr>
            <p:nvPr/>
          </p:nvGrpSpPr>
          <p:grpSpPr bwMode="auto">
            <a:xfrm>
              <a:off x="1249" y="3622"/>
              <a:ext cx="57" cy="57"/>
              <a:chOff x="2690" y="2356"/>
              <a:chExt cx="57" cy="57"/>
            </a:xfrm>
          </p:grpSpPr>
          <p:sp>
            <p:nvSpPr>
              <p:cNvPr id="28718" name="Oval 80"/>
              <p:cNvSpPr>
                <a:spLocks noChangeArrowheads="1"/>
              </p:cNvSpPr>
              <p:nvPr/>
            </p:nvSpPr>
            <p:spPr bwMode="auto">
              <a:xfrm>
                <a:off x="2690" y="2356"/>
                <a:ext cx="57" cy="57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19" name="Line 81"/>
              <p:cNvSpPr>
                <a:spLocks noChangeShapeType="1"/>
              </p:cNvSpPr>
              <p:nvPr/>
            </p:nvSpPr>
            <p:spPr bwMode="auto">
              <a:xfrm>
                <a:off x="2696" y="2368"/>
                <a:ext cx="43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20" name="Line 82"/>
              <p:cNvSpPr>
                <a:spLocks noChangeShapeType="1"/>
              </p:cNvSpPr>
              <p:nvPr/>
            </p:nvSpPr>
            <p:spPr bwMode="auto">
              <a:xfrm flipH="1">
                <a:off x="2699" y="2368"/>
                <a:ext cx="40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83"/>
            <p:cNvGrpSpPr>
              <a:grpSpLocks/>
            </p:cNvGrpSpPr>
            <p:nvPr/>
          </p:nvGrpSpPr>
          <p:grpSpPr bwMode="auto">
            <a:xfrm>
              <a:off x="1162" y="3623"/>
              <a:ext cx="57" cy="57"/>
              <a:chOff x="2690" y="2356"/>
              <a:chExt cx="57" cy="57"/>
            </a:xfrm>
          </p:grpSpPr>
          <p:sp>
            <p:nvSpPr>
              <p:cNvPr id="28715" name="Oval 84"/>
              <p:cNvSpPr>
                <a:spLocks noChangeArrowheads="1"/>
              </p:cNvSpPr>
              <p:nvPr/>
            </p:nvSpPr>
            <p:spPr bwMode="auto">
              <a:xfrm>
                <a:off x="2690" y="2356"/>
                <a:ext cx="57" cy="57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16" name="Line 85"/>
              <p:cNvSpPr>
                <a:spLocks noChangeShapeType="1"/>
              </p:cNvSpPr>
              <p:nvPr/>
            </p:nvSpPr>
            <p:spPr bwMode="auto">
              <a:xfrm>
                <a:off x="2696" y="2368"/>
                <a:ext cx="43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17" name="Line 86"/>
              <p:cNvSpPr>
                <a:spLocks noChangeShapeType="1"/>
              </p:cNvSpPr>
              <p:nvPr/>
            </p:nvSpPr>
            <p:spPr bwMode="auto">
              <a:xfrm flipH="1">
                <a:off x="2699" y="2368"/>
                <a:ext cx="40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89"/>
            <p:cNvGrpSpPr>
              <a:grpSpLocks/>
            </p:cNvGrpSpPr>
            <p:nvPr/>
          </p:nvGrpSpPr>
          <p:grpSpPr bwMode="auto">
            <a:xfrm>
              <a:off x="1391" y="3336"/>
              <a:ext cx="57" cy="57"/>
              <a:chOff x="2690" y="2356"/>
              <a:chExt cx="57" cy="57"/>
            </a:xfrm>
          </p:grpSpPr>
          <p:sp>
            <p:nvSpPr>
              <p:cNvPr id="28712" name="Oval 90"/>
              <p:cNvSpPr>
                <a:spLocks noChangeArrowheads="1"/>
              </p:cNvSpPr>
              <p:nvPr/>
            </p:nvSpPr>
            <p:spPr bwMode="auto">
              <a:xfrm>
                <a:off x="2690" y="2356"/>
                <a:ext cx="57" cy="57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13" name="Line 91"/>
              <p:cNvSpPr>
                <a:spLocks noChangeShapeType="1"/>
              </p:cNvSpPr>
              <p:nvPr/>
            </p:nvSpPr>
            <p:spPr bwMode="auto">
              <a:xfrm>
                <a:off x="2696" y="2368"/>
                <a:ext cx="43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14" name="Line 92"/>
              <p:cNvSpPr>
                <a:spLocks noChangeShapeType="1"/>
              </p:cNvSpPr>
              <p:nvPr/>
            </p:nvSpPr>
            <p:spPr bwMode="auto">
              <a:xfrm flipH="1">
                <a:off x="2699" y="2368"/>
                <a:ext cx="40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93"/>
            <p:cNvGrpSpPr>
              <a:grpSpLocks/>
            </p:cNvGrpSpPr>
            <p:nvPr/>
          </p:nvGrpSpPr>
          <p:grpSpPr bwMode="auto">
            <a:xfrm>
              <a:off x="1272" y="3337"/>
              <a:ext cx="57" cy="57"/>
              <a:chOff x="2577" y="2425"/>
              <a:chExt cx="57" cy="57"/>
            </a:xfrm>
          </p:grpSpPr>
          <p:sp>
            <p:nvSpPr>
              <p:cNvPr id="28710" name="Oval 94"/>
              <p:cNvSpPr>
                <a:spLocks noChangeArrowheads="1"/>
              </p:cNvSpPr>
              <p:nvPr/>
            </p:nvSpPr>
            <p:spPr bwMode="auto">
              <a:xfrm>
                <a:off x="2577" y="2425"/>
                <a:ext cx="57" cy="57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11" name="Oval 95"/>
              <p:cNvSpPr>
                <a:spLocks noChangeArrowheads="1"/>
              </p:cNvSpPr>
              <p:nvPr/>
            </p:nvSpPr>
            <p:spPr bwMode="auto">
              <a:xfrm flipH="1">
                <a:off x="2592" y="244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704" name="Text Box 96"/>
            <p:cNvSpPr txBox="1">
              <a:spLocks noChangeArrowheads="1"/>
            </p:cNvSpPr>
            <p:nvPr/>
          </p:nvSpPr>
          <p:spPr bwMode="auto">
            <a:xfrm>
              <a:off x="894" y="347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8705" name="Text Box 97"/>
            <p:cNvSpPr txBox="1">
              <a:spLocks noChangeArrowheads="1"/>
            </p:cNvSpPr>
            <p:nvPr/>
          </p:nvSpPr>
          <p:spPr bwMode="auto">
            <a:xfrm>
              <a:off x="1502" y="3252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8706" name="Text Box 100"/>
            <p:cNvSpPr txBox="1">
              <a:spLocks noChangeArrowheads="1"/>
            </p:cNvSpPr>
            <p:nvPr/>
          </p:nvSpPr>
          <p:spPr bwMode="auto">
            <a:xfrm>
              <a:off x="1582" y="3425"/>
              <a:ext cx="2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Times New Roman" pitchFamily="18" charset="0"/>
                </a:rPr>
                <a:t>S</a:t>
              </a:r>
              <a:r>
                <a:rPr lang="en-US" sz="2000" i="1" baseline="-25000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28707" name="Line 102"/>
            <p:cNvSpPr>
              <a:spLocks noChangeShapeType="1"/>
            </p:cNvSpPr>
            <p:nvPr/>
          </p:nvSpPr>
          <p:spPr bwMode="auto">
            <a:xfrm flipV="1">
              <a:off x="744" y="3368"/>
              <a:ext cx="0" cy="3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Text Box 103"/>
            <p:cNvSpPr txBox="1">
              <a:spLocks noChangeArrowheads="1"/>
            </p:cNvSpPr>
            <p:nvPr/>
          </p:nvSpPr>
          <p:spPr bwMode="auto">
            <a:xfrm>
              <a:off x="414" y="3398"/>
              <a:ext cx="1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28709" name="Line 104"/>
            <p:cNvSpPr>
              <a:spLocks noChangeShapeType="1"/>
            </p:cNvSpPr>
            <p:nvPr/>
          </p:nvSpPr>
          <p:spPr bwMode="auto">
            <a:xfrm flipH="1">
              <a:off x="640" y="3368"/>
              <a:ext cx="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93" name="Text Box 50"/>
          <p:cNvSpPr txBox="1">
            <a:spLocks noChangeArrowheads="1"/>
          </p:cNvSpPr>
          <p:nvPr/>
        </p:nvSpPr>
        <p:spPr bwMode="auto">
          <a:xfrm>
            <a:off x="7016750" y="868363"/>
            <a:ext cx="825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1V frill</a:t>
            </a:r>
          </a:p>
        </p:txBody>
      </p:sp>
      <p:sp>
        <p:nvSpPr>
          <p:cNvPr id="79" name="Slide Number Placeholder 7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95237" name="Object 13"/>
          <p:cNvGraphicFramePr>
            <a:graphicFrameLocks noChangeAspect="1"/>
          </p:cNvGraphicFramePr>
          <p:nvPr/>
        </p:nvGraphicFramePr>
        <p:xfrm>
          <a:off x="188006" y="1933801"/>
          <a:ext cx="8770937" cy="933450"/>
        </p:xfrm>
        <a:graphic>
          <a:graphicData uri="http://schemas.openxmlformats.org/presentationml/2006/ole">
            <p:oleObj spid="_x0000_s95237" name="Equation" r:id="rId3" imgW="4559040" imgH="482400" progId="Equation.DSMT4">
              <p:embed/>
            </p:oleObj>
          </a:graphicData>
        </a:graphic>
      </p:graphicFrame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1202651" y="163290"/>
            <a:ext cx="6831011" cy="831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Cosine Current Model (cont.)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5508" y="1349829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Final result: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2131" y="321128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where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95238" name="Object 12"/>
          <p:cNvGraphicFramePr>
            <a:graphicFrameLocks noChangeAspect="1"/>
          </p:cNvGraphicFramePr>
          <p:nvPr/>
        </p:nvGraphicFramePr>
        <p:xfrm>
          <a:off x="3534448" y="5769428"/>
          <a:ext cx="1590022" cy="735467"/>
        </p:xfrm>
        <a:graphic>
          <a:graphicData uri="http://schemas.openxmlformats.org/presentationml/2006/ole">
            <p:oleObj spid="_x0000_s95238" name="Equation" r:id="rId4" imgW="990360" imgH="457200" progId="Equation.DSMT4">
              <p:embed/>
            </p:oleObj>
          </a:graphicData>
        </a:graphic>
      </p:graphicFrame>
      <p:graphicFrame>
        <p:nvGraphicFramePr>
          <p:cNvPr id="95239" name="Object 12"/>
          <p:cNvGraphicFramePr>
            <a:graphicFrameLocks noChangeAspect="1"/>
          </p:cNvGraphicFramePr>
          <p:nvPr/>
        </p:nvGraphicFramePr>
        <p:xfrm>
          <a:off x="1582511" y="3530844"/>
          <a:ext cx="4459061" cy="921641"/>
        </p:xfrm>
        <a:graphic>
          <a:graphicData uri="http://schemas.openxmlformats.org/presentationml/2006/ole">
            <p:oleObj spid="_x0000_s95239" name="Equation" r:id="rId5" imgW="2349360" imgH="482400" progId="Equation.DSMT4">
              <p:embed/>
            </p:oleObj>
          </a:graphicData>
        </a:graphic>
      </p:graphicFrame>
      <p:graphicFrame>
        <p:nvGraphicFramePr>
          <p:cNvPr id="95240" name="Object 12"/>
          <p:cNvGraphicFramePr>
            <a:graphicFrameLocks noChangeAspect="1"/>
          </p:cNvGraphicFramePr>
          <p:nvPr/>
        </p:nvGraphicFramePr>
        <p:xfrm>
          <a:off x="1685472" y="4616675"/>
          <a:ext cx="2379663" cy="931862"/>
        </p:xfrm>
        <a:graphic>
          <a:graphicData uri="http://schemas.openxmlformats.org/presentationml/2006/ole">
            <p:oleObj spid="_x0000_s95240" name="Equation" r:id="rId6" imgW="1396800" imgH="545760" progId="Equation.DSMT4">
              <p:embed/>
            </p:oleObj>
          </a:graphicData>
        </a:graphic>
      </p:graphicFrame>
      <p:graphicFrame>
        <p:nvGraphicFramePr>
          <p:cNvPr id="95241" name="Object 12"/>
          <p:cNvGraphicFramePr>
            <a:graphicFrameLocks noChangeAspect="1"/>
          </p:cNvGraphicFramePr>
          <p:nvPr/>
        </p:nvGraphicFramePr>
        <p:xfrm>
          <a:off x="1671411" y="5900057"/>
          <a:ext cx="1449388" cy="455613"/>
        </p:xfrm>
        <a:graphic>
          <a:graphicData uri="http://schemas.openxmlformats.org/presentationml/2006/ole">
            <p:oleObj spid="_x0000_s95241" name="Equation" r:id="rId7" imgW="850680" imgH="266400" progId="Equation.DSMT4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040079" y="4659088"/>
            <a:ext cx="352697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Note: The wavenumber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60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m</a:t>
            </a:r>
            <a:r>
              <a:rPr lang="en-US" sz="1600" dirty="0" smtClean="0">
                <a:sym typeface="Symbol"/>
              </a:rPr>
              <a:t> is chosen to be a positive real number or a negative imaginary number.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</p:txBody>
      </p:sp>
      <p:sp>
        <p:nvSpPr>
          <p:cNvPr id="2970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505" name="Rectangle 41"/>
          <p:cNvSpPr>
            <a:spLocks noChangeArrowheads="1"/>
          </p:cNvSpPr>
          <p:nvPr/>
        </p:nvSpPr>
        <p:spPr bwMode="auto">
          <a:xfrm>
            <a:off x="2236788" y="209550"/>
            <a:ext cx="42576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Frill Model (cont.)</a:t>
            </a:r>
          </a:p>
        </p:txBody>
      </p:sp>
      <p:graphicFrame>
        <p:nvGraphicFramePr>
          <p:cNvPr id="29698" name="Object 76"/>
          <p:cNvGraphicFramePr>
            <a:graphicFrameLocks noChangeAspect="1"/>
          </p:cNvGraphicFramePr>
          <p:nvPr/>
        </p:nvGraphicFramePr>
        <p:xfrm>
          <a:off x="646113" y="2478088"/>
          <a:ext cx="4589462" cy="4106862"/>
        </p:xfrm>
        <a:graphic>
          <a:graphicData uri="http://schemas.openxmlformats.org/presentationml/2006/ole">
            <p:oleObj spid="_x0000_s92162" name="Equation" r:id="rId3" imgW="2616120" imgH="2387520" progId="Equation.DSMT4">
              <p:embed/>
            </p:oleObj>
          </a:graphicData>
        </a:graphic>
      </p:graphicFrame>
      <p:grpSp>
        <p:nvGrpSpPr>
          <p:cNvPr id="2" name="Group 105"/>
          <p:cNvGrpSpPr>
            <a:grpSpLocks/>
          </p:cNvGrpSpPr>
          <p:nvPr/>
        </p:nvGrpSpPr>
        <p:grpSpPr bwMode="auto">
          <a:xfrm>
            <a:off x="2437946" y="1154340"/>
            <a:ext cx="3898900" cy="777875"/>
            <a:chOff x="142" y="3211"/>
            <a:chExt cx="2456" cy="490"/>
          </a:xfrm>
        </p:grpSpPr>
        <p:sp>
          <p:nvSpPr>
            <p:cNvPr id="29707" name="Line 57"/>
            <p:cNvSpPr>
              <a:spLocks noChangeShapeType="1"/>
            </p:cNvSpPr>
            <p:nvPr/>
          </p:nvSpPr>
          <p:spPr bwMode="auto">
            <a:xfrm>
              <a:off x="149" y="3689"/>
              <a:ext cx="2444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8" name="Rectangle 58"/>
            <p:cNvSpPr>
              <a:spLocks noChangeArrowheads="1"/>
            </p:cNvSpPr>
            <p:nvPr/>
          </p:nvSpPr>
          <p:spPr bwMode="auto">
            <a:xfrm>
              <a:off x="146" y="3230"/>
              <a:ext cx="2452" cy="44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9" name="Line 64"/>
            <p:cNvSpPr>
              <a:spLocks noChangeShapeType="1"/>
            </p:cNvSpPr>
            <p:nvPr/>
          </p:nvSpPr>
          <p:spPr bwMode="auto">
            <a:xfrm>
              <a:off x="142" y="3211"/>
              <a:ext cx="2444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0" name="Rectangle 65"/>
            <p:cNvSpPr>
              <a:spLocks noChangeArrowheads="1"/>
            </p:cNvSpPr>
            <p:nvPr/>
          </p:nvSpPr>
          <p:spPr bwMode="auto">
            <a:xfrm>
              <a:off x="1338" y="3218"/>
              <a:ext cx="55" cy="456"/>
            </a:xfrm>
            <a:prstGeom prst="rect">
              <a:avLst/>
            </a:prstGeom>
            <a:gradFill rotWithShape="1">
              <a:gsLst>
                <a:gs pos="0">
                  <a:srgbClr val="764718"/>
                </a:gs>
                <a:gs pos="50000">
                  <a:srgbClr val="FF9933"/>
                </a:gs>
                <a:gs pos="100000">
                  <a:srgbClr val="764718"/>
                </a:gs>
              </a:gsLst>
              <a:lin ang="0" scaled="1"/>
            </a:gradFill>
            <a:ln w="9525" algn="ctr">
              <a:solidFill>
                <a:srgbClr val="99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73"/>
            <p:cNvGrpSpPr>
              <a:grpSpLocks/>
            </p:cNvGrpSpPr>
            <p:nvPr/>
          </p:nvGrpSpPr>
          <p:grpSpPr bwMode="auto">
            <a:xfrm>
              <a:off x="1414" y="3621"/>
              <a:ext cx="57" cy="57"/>
              <a:chOff x="2577" y="2425"/>
              <a:chExt cx="57" cy="57"/>
            </a:xfrm>
          </p:grpSpPr>
          <p:sp>
            <p:nvSpPr>
              <p:cNvPr id="29736" name="Oval 74"/>
              <p:cNvSpPr>
                <a:spLocks noChangeArrowheads="1"/>
              </p:cNvSpPr>
              <p:nvPr/>
            </p:nvSpPr>
            <p:spPr bwMode="auto">
              <a:xfrm>
                <a:off x="2577" y="2425"/>
                <a:ext cx="57" cy="57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7" name="Oval 75"/>
              <p:cNvSpPr>
                <a:spLocks noChangeArrowheads="1"/>
              </p:cNvSpPr>
              <p:nvPr/>
            </p:nvSpPr>
            <p:spPr bwMode="auto">
              <a:xfrm flipH="1">
                <a:off x="2592" y="244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76"/>
            <p:cNvGrpSpPr>
              <a:grpSpLocks/>
            </p:cNvGrpSpPr>
            <p:nvPr/>
          </p:nvGrpSpPr>
          <p:grpSpPr bwMode="auto">
            <a:xfrm>
              <a:off x="1498" y="3621"/>
              <a:ext cx="57" cy="57"/>
              <a:chOff x="2577" y="2425"/>
              <a:chExt cx="57" cy="57"/>
            </a:xfrm>
          </p:grpSpPr>
          <p:sp>
            <p:nvSpPr>
              <p:cNvPr id="29734" name="Oval 77"/>
              <p:cNvSpPr>
                <a:spLocks noChangeArrowheads="1"/>
              </p:cNvSpPr>
              <p:nvPr/>
            </p:nvSpPr>
            <p:spPr bwMode="auto">
              <a:xfrm>
                <a:off x="2577" y="2425"/>
                <a:ext cx="57" cy="57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5" name="Oval 78"/>
              <p:cNvSpPr>
                <a:spLocks noChangeArrowheads="1"/>
              </p:cNvSpPr>
              <p:nvPr/>
            </p:nvSpPr>
            <p:spPr bwMode="auto">
              <a:xfrm flipH="1">
                <a:off x="2592" y="244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79"/>
            <p:cNvGrpSpPr>
              <a:grpSpLocks/>
            </p:cNvGrpSpPr>
            <p:nvPr/>
          </p:nvGrpSpPr>
          <p:grpSpPr bwMode="auto">
            <a:xfrm>
              <a:off x="1249" y="3622"/>
              <a:ext cx="57" cy="57"/>
              <a:chOff x="2690" y="2356"/>
              <a:chExt cx="57" cy="57"/>
            </a:xfrm>
          </p:grpSpPr>
          <p:sp>
            <p:nvSpPr>
              <p:cNvPr id="29731" name="Oval 80"/>
              <p:cNvSpPr>
                <a:spLocks noChangeArrowheads="1"/>
              </p:cNvSpPr>
              <p:nvPr/>
            </p:nvSpPr>
            <p:spPr bwMode="auto">
              <a:xfrm>
                <a:off x="2690" y="2356"/>
                <a:ext cx="57" cy="57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2" name="Line 81"/>
              <p:cNvSpPr>
                <a:spLocks noChangeShapeType="1"/>
              </p:cNvSpPr>
              <p:nvPr/>
            </p:nvSpPr>
            <p:spPr bwMode="auto">
              <a:xfrm>
                <a:off x="2696" y="2368"/>
                <a:ext cx="43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3" name="Line 82"/>
              <p:cNvSpPr>
                <a:spLocks noChangeShapeType="1"/>
              </p:cNvSpPr>
              <p:nvPr/>
            </p:nvSpPr>
            <p:spPr bwMode="auto">
              <a:xfrm flipH="1">
                <a:off x="2699" y="2368"/>
                <a:ext cx="40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83"/>
            <p:cNvGrpSpPr>
              <a:grpSpLocks/>
            </p:cNvGrpSpPr>
            <p:nvPr/>
          </p:nvGrpSpPr>
          <p:grpSpPr bwMode="auto">
            <a:xfrm>
              <a:off x="1162" y="3623"/>
              <a:ext cx="57" cy="57"/>
              <a:chOff x="2690" y="2356"/>
              <a:chExt cx="57" cy="57"/>
            </a:xfrm>
          </p:grpSpPr>
          <p:sp>
            <p:nvSpPr>
              <p:cNvPr id="29728" name="Oval 84"/>
              <p:cNvSpPr>
                <a:spLocks noChangeArrowheads="1"/>
              </p:cNvSpPr>
              <p:nvPr/>
            </p:nvSpPr>
            <p:spPr bwMode="auto">
              <a:xfrm>
                <a:off x="2690" y="2356"/>
                <a:ext cx="57" cy="57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9" name="Line 85"/>
              <p:cNvSpPr>
                <a:spLocks noChangeShapeType="1"/>
              </p:cNvSpPr>
              <p:nvPr/>
            </p:nvSpPr>
            <p:spPr bwMode="auto">
              <a:xfrm>
                <a:off x="2696" y="2368"/>
                <a:ext cx="43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0" name="Line 86"/>
              <p:cNvSpPr>
                <a:spLocks noChangeShapeType="1"/>
              </p:cNvSpPr>
              <p:nvPr/>
            </p:nvSpPr>
            <p:spPr bwMode="auto">
              <a:xfrm flipH="1">
                <a:off x="2699" y="2368"/>
                <a:ext cx="40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89"/>
            <p:cNvGrpSpPr>
              <a:grpSpLocks/>
            </p:cNvGrpSpPr>
            <p:nvPr/>
          </p:nvGrpSpPr>
          <p:grpSpPr bwMode="auto">
            <a:xfrm>
              <a:off x="1391" y="3336"/>
              <a:ext cx="57" cy="57"/>
              <a:chOff x="2690" y="2356"/>
              <a:chExt cx="57" cy="57"/>
            </a:xfrm>
          </p:grpSpPr>
          <p:sp>
            <p:nvSpPr>
              <p:cNvPr id="29725" name="Oval 90"/>
              <p:cNvSpPr>
                <a:spLocks noChangeArrowheads="1"/>
              </p:cNvSpPr>
              <p:nvPr/>
            </p:nvSpPr>
            <p:spPr bwMode="auto">
              <a:xfrm>
                <a:off x="2690" y="2356"/>
                <a:ext cx="57" cy="57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6" name="Line 91"/>
              <p:cNvSpPr>
                <a:spLocks noChangeShapeType="1"/>
              </p:cNvSpPr>
              <p:nvPr/>
            </p:nvSpPr>
            <p:spPr bwMode="auto">
              <a:xfrm>
                <a:off x="2696" y="2368"/>
                <a:ext cx="43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7" name="Line 92"/>
              <p:cNvSpPr>
                <a:spLocks noChangeShapeType="1"/>
              </p:cNvSpPr>
              <p:nvPr/>
            </p:nvSpPr>
            <p:spPr bwMode="auto">
              <a:xfrm flipH="1">
                <a:off x="2699" y="2368"/>
                <a:ext cx="40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93"/>
            <p:cNvGrpSpPr>
              <a:grpSpLocks/>
            </p:cNvGrpSpPr>
            <p:nvPr/>
          </p:nvGrpSpPr>
          <p:grpSpPr bwMode="auto">
            <a:xfrm>
              <a:off x="1272" y="3337"/>
              <a:ext cx="57" cy="57"/>
              <a:chOff x="2577" y="2425"/>
              <a:chExt cx="57" cy="57"/>
            </a:xfrm>
          </p:grpSpPr>
          <p:sp>
            <p:nvSpPr>
              <p:cNvPr id="29723" name="Oval 94"/>
              <p:cNvSpPr>
                <a:spLocks noChangeArrowheads="1"/>
              </p:cNvSpPr>
              <p:nvPr/>
            </p:nvSpPr>
            <p:spPr bwMode="auto">
              <a:xfrm>
                <a:off x="2577" y="2425"/>
                <a:ext cx="57" cy="57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4" name="Oval 95"/>
              <p:cNvSpPr>
                <a:spLocks noChangeArrowheads="1"/>
              </p:cNvSpPr>
              <p:nvPr/>
            </p:nvSpPr>
            <p:spPr bwMode="auto">
              <a:xfrm flipH="1">
                <a:off x="2592" y="244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717" name="Text Box 96"/>
            <p:cNvSpPr txBox="1">
              <a:spLocks noChangeArrowheads="1"/>
            </p:cNvSpPr>
            <p:nvPr/>
          </p:nvSpPr>
          <p:spPr bwMode="auto">
            <a:xfrm>
              <a:off x="894" y="347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9718" name="Text Box 97"/>
            <p:cNvSpPr txBox="1">
              <a:spLocks noChangeArrowheads="1"/>
            </p:cNvSpPr>
            <p:nvPr/>
          </p:nvSpPr>
          <p:spPr bwMode="auto">
            <a:xfrm>
              <a:off x="1502" y="3252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9719" name="Text Box 100"/>
            <p:cNvSpPr txBox="1">
              <a:spLocks noChangeArrowheads="1"/>
            </p:cNvSpPr>
            <p:nvPr/>
          </p:nvSpPr>
          <p:spPr bwMode="auto">
            <a:xfrm>
              <a:off x="1582" y="3425"/>
              <a:ext cx="2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Times New Roman" pitchFamily="18" charset="0"/>
                </a:rPr>
                <a:t>S</a:t>
              </a:r>
              <a:r>
                <a:rPr lang="en-US" sz="2000" i="1" baseline="-25000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29720" name="Line 102"/>
            <p:cNvSpPr>
              <a:spLocks noChangeShapeType="1"/>
            </p:cNvSpPr>
            <p:nvPr/>
          </p:nvSpPr>
          <p:spPr bwMode="auto">
            <a:xfrm flipV="1">
              <a:off x="744" y="3368"/>
              <a:ext cx="0" cy="3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1" name="Text Box 103"/>
            <p:cNvSpPr txBox="1">
              <a:spLocks noChangeArrowheads="1"/>
            </p:cNvSpPr>
            <p:nvPr/>
          </p:nvSpPr>
          <p:spPr bwMode="auto">
            <a:xfrm>
              <a:off x="414" y="3398"/>
              <a:ext cx="1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29722" name="Line 104"/>
            <p:cNvSpPr>
              <a:spLocks noChangeShapeType="1"/>
            </p:cNvSpPr>
            <p:nvPr/>
          </p:nvSpPr>
          <p:spPr bwMode="auto">
            <a:xfrm flipH="1">
              <a:off x="640" y="3368"/>
              <a:ext cx="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22" name="Object 38"/>
          <p:cNvGraphicFramePr>
            <a:graphicFrameLocks noChangeAspect="1"/>
          </p:cNvGraphicFramePr>
          <p:nvPr/>
        </p:nvGraphicFramePr>
        <p:xfrm>
          <a:off x="2466975" y="3562350"/>
          <a:ext cx="3700463" cy="808038"/>
        </p:xfrm>
        <a:graphic>
          <a:graphicData uri="http://schemas.openxmlformats.org/presentationml/2006/ole">
            <p:oleObj spid="_x0000_s93186" name="Equation" r:id="rId3" imgW="2108160" imgH="469800" progId="Equation.DSMT4">
              <p:embed/>
            </p:oleObj>
          </a:graphicData>
        </a:graphic>
      </p:graphicFrame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2286453" y="732518"/>
            <a:ext cx="3898900" cy="1589542"/>
            <a:chOff x="2384425" y="634410"/>
            <a:chExt cx="3898900" cy="1590306"/>
          </a:xfrm>
        </p:grpSpPr>
        <p:graphicFrame>
          <p:nvGraphicFramePr>
            <p:cNvPr id="30724" name="Object 40"/>
            <p:cNvGraphicFramePr>
              <a:graphicFrameLocks noChangeAspect="1"/>
            </p:cNvGraphicFramePr>
            <p:nvPr/>
          </p:nvGraphicFramePr>
          <p:xfrm>
            <a:off x="4235450" y="634410"/>
            <a:ext cx="214313" cy="214313"/>
          </p:xfrm>
          <a:graphic>
            <a:graphicData uri="http://schemas.openxmlformats.org/presentationml/2006/ole">
              <p:oleObj spid="_x0000_s93188" name="Equation" r:id="rId4" imgW="126720" imgH="126720" progId="Equation.DSMT4">
                <p:embed/>
              </p:oleObj>
            </a:graphicData>
          </a:graphic>
        </p:graphicFrame>
        <p:sp>
          <p:nvSpPr>
            <p:cNvPr id="30758" name="Line 41"/>
            <p:cNvSpPr>
              <a:spLocks noChangeShapeType="1"/>
            </p:cNvSpPr>
            <p:nvPr/>
          </p:nvSpPr>
          <p:spPr bwMode="auto">
            <a:xfrm>
              <a:off x="2395538" y="2224716"/>
              <a:ext cx="3879850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Rectangle 42"/>
            <p:cNvSpPr>
              <a:spLocks noChangeArrowheads="1"/>
            </p:cNvSpPr>
            <p:nvPr/>
          </p:nvSpPr>
          <p:spPr bwMode="auto">
            <a:xfrm>
              <a:off x="2390775" y="1495425"/>
              <a:ext cx="3892550" cy="706438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0" name="Line 48"/>
            <p:cNvSpPr>
              <a:spLocks noChangeShapeType="1"/>
            </p:cNvSpPr>
            <p:nvPr/>
          </p:nvSpPr>
          <p:spPr bwMode="auto">
            <a:xfrm>
              <a:off x="2384425" y="1465742"/>
              <a:ext cx="3879850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Rectangle 49"/>
            <p:cNvSpPr>
              <a:spLocks noChangeArrowheads="1"/>
            </p:cNvSpPr>
            <p:nvPr/>
          </p:nvSpPr>
          <p:spPr bwMode="auto">
            <a:xfrm>
              <a:off x="4283075" y="1476375"/>
              <a:ext cx="87313" cy="723900"/>
            </a:xfrm>
            <a:prstGeom prst="rect">
              <a:avLst/>
            </a:prstGeom>
            <a:gradFill rotWithShape="1">
              <a:gsLst>
                <a:gs pos="0">
                  <a:srgbClr val="764718"/>
                </a:gs>
                <a:gs pos="50000">
                  <a:srgbClr val="FF9933"/>
                </a:gs>
                <a:gs pos="100000">
                  <a:srgbClr val="764718"/>
                </a:gs>
              </a:gsLst>
              <a:lin ang="0" scaled="1"/>
            </a:gradFill>
            <a:ln w="9525" algn="ctr">
              <a:solidFill>
                <a:srgbClr val="99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2" name="Line 52"/>
            <p:cNvSpPr>
              <a:spLocks noChangeShapeType="1"/>
            </p:cNvSpPr>
            <p:nvPr/>
          </p:nvSpPr>
          <p:spPr bwMode="auto">
            <a:xfrm flipH="1" flipV="1">
              <a:off x="4337050" y="957263"/>
              <a:ext cx="0" cy="33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Text Box 56"/>
            <p:cNvSpPr txBox="1">
              <a:spLocks noChangeArrowheads="1"/>
            </p:cNvSpPr>
            <p:nvPr/>
          </p:nvSpPr>
          <p:spPr bwMode="auto">
            <a:xfrm>
              <a:off x="4660900" y="1835150"/>
              <a:ext cx="2984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i="1">
                  <a:latin typeface="Times New Roman" pitchFamily="18" charset="0"/>
                  <a:sym typeface="Symbol" pitchFamily="18" charset="2"/>
                </a:rPr>
                <a:t>b</a:t>
              </a:r>
              <a:endParaRPr lang="en-US" i="1">
                <a:latin typeface="Times New Roman" pitchFamily="18" charset="0"/>
              </a:endParaRPr>
            </a:p>
          </p:txBody>
        </p:sp>
        <p:grpSp>
          <p:nvGrpSpPr>
            <p:cNvPr id="3" name="Group 57"/>
            <p:cNvGrpSpPr>
              <a:grpSpLocks/>
            </p:cNvGrpSpPr>
            <p:nvPr/>
          </p:nvGrpSpPr>
          <p:grpSpPr bwMode="auto">
            <a:xfrm>
              <a:off x="4403725" y="2116138"/>
              <a:ext cx="90488" cy="90488"/>
              <a:chOff x="2577" y="2425"/>
              <a:chExt cx="57" cy="57"/>
            </a:xfrm>
          </p:grpSpPr>
          <p:sp>
            <p:nvSpPr>
              <p:cNvPr id="30777" name="Oval 58"/>
              <p:cNvSpPr>
                <a:spLocks noChangeArrowheads="1"/>
              </p:cNvSpPr>
              <p:nvPr/>
            </p:nvSpPr>
            <p:spPr bwMode="auto">
              <a:xfrm>
                <a:off x="2577" y="2425"/>
                <a:ext cx="57" cy="57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8" name="Oval 59"/>
              <p:cNvSpPr>
                <a:spLocks noChangeArrowheads="1"/>
              </p:cNvSpPr>
              <p:nvPr/>
            </p:nvSpPr>
            <p:spPr bwMode="auto">
              <a:xfrm flipH="1">
                <a:off x="2592" y="244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60"/>
            <p:cNvGrpSpPr>
              <a:grpSpLocks/>
            </p:cNvGrpSpPr>
            <p:nvPr/>
          </p:nvGrpSpPr>
          <p:grpSpPr bwMode="auto">
            <a:xfrm>
              <a:off x="4537075" y="2116138"/>
              <a:ext cx="90488" cy="90488"/>
              <a:chOff x="2577" y="2425"/>
              <a:chExt cx="57" cy="57"/>
            </a:xfrm>
          </p:grpSpPr>
          <p:sp>
            <p:nvSpPr>
              <p:cNvPr id="30775" name="Oval 61"/>
              <p:cNvSpPr>
                <a:spLocks noChangeArrowheads="1"/>
              </p:cNvSpPr>
              <p:nvPr/>
            </p:nvSpPr>
            <p:spPr bwMode="auto">
              <a:xfrm>
                <a:off x="2577" y="2425"/>
                <a:ext cx="57" cy="57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6" name="Oval 62"/>
              <p:cNvSpPr>
                <a:spLocks noChangeArrowheads="1"/>
              </p:cNvSpPr>
              <p:nvPr/>
            </p:nvSpPr>
            <p:spPr bwMode="auto">
              <a:xfrm flipH="1">
                <a:off x="2592" y="244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63"/>
            <p:cNvGrpSpPr>
              <a:grpSpLocks/>
            </p:cNvGrpSpPr>
            <p:nvPr/>
          </p:nvGrpSpPr>
          <p:grpSpPr bwMode="auto">
            <a:xfrm>
              <a:off x="4141788" y="2117725"/>
              <a:ext cx="90488" cy="90488"/>
              <a:chOff x="2690" y="2356"/>
              <a:chExt cx="57" cy="57"/>
            </a:xfrm>
          </p:grpSpPr>
          <p:sp>
            <p:nvSpPr>
              <p:cNvPr id="30772" name="Oval 64"/>
              <p:cNvSpPr>
                <a:spLocks noChangeArrowheads="1"/>
              </p:cNvSpPr>
              <p:nvPr/>
            </p:nvSpPr>
            <p:spPr bwMode="auto">
              <a:xfrm>
                <a:off x="2690" y="2356"/>
                <a:ext cx="57" cy="57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3" name="Line 65"/>
              <p:cNvSpPr>
                <a:spLocks noChangeShapeType="1"/>
              </p:cNvSpPr>
              <p:nvPr/>
            </p:nvSpPr>
            <p:spPr bwMode="auto">
              <a:xfrm>
                <a:off x="2696" y="2368"/>
                <a:ext cx="43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4" name="Line 66"/>
              <p:cNvSpPr>
                <a:spLocks noChangeShapeType="1"/>
              </p:cNvSpPr>
              <p:nvPr/>
            </p:nvSpPr>
            <p:spPr bwMode="auto">
              <a:xfrm flipH="1">
                <a:off x="2699" y="2368"/>
                <a:ext cx="40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7"/>
            <p:cNvGrpSpPr>
              <a:grpSpLocks/>
            </p:cNvGrpSpPr>
            <p:nvPr/>
          </p:nvGrpSpPr>
          <p:grpSpPr bwMode="auto">
            <a:xfrm>
              <a:off x="4003675" y="2119313"/>
              <a:ext cx="90488" cy="90488"/>
              <a:chOff x="2690" y="2356"/>
              <a:chExt cx="57" cy="57"/>
            </a:xfrm>
          </p:grpSpPr>
          <p:sp>
            <p:nvSpPr>
              <p:cNvPr id="30769" name="Oval 68"/>
              <p:cNvSpPr>
                <a:spLocks noChangeArrowheads="1"/>
              </p:cNvSpPr>
              <p:nvPr/>
            </p:nvSpPr>
            <p:spPr bwMode="auto">
              <a:xfrm>
                <a:off x="2690" y="2356"/>
                <a:ext cx="57" cy="57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0" name="Line 69"/>
              <p:cNvSpPr>
                <a:spLocks noChangeShapeType="1"/>
              </p:cNvSpPr>
              <p:nvPr/>
            </p:nvSpPr>
            <p:spPr bwMode="auto">
              <a:xfrm>
                <a:off x="2696" y="2368"/>
                <a:ext cx="43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1" name="Line 70"/>
              <p:cNvSpPr>
                <a:spLocks noChangeShapeType="1"/>
              </p:cNvSpPr>
              <p:nvPr/>
            </p:nvSpPr>
            <p:spPr bwMode="auto">
              <a:xfrm flipH="1">
                <a:off x="2699" y="2368"/>
                <a:ext cx="40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768" name="Rectangle 73"/>
            <p:cNvSpPr>
              <a:spLocks noChangeArrowheads="1"/>
            </p:cNvSpPr>
            <p:nvPr/>
          </p:nvSpPr>
          <p:spPr bwMode="auto">
            <a:xfrm>
              <a:off x="4281488" y="1673225"/>
              <a:ext cx="88900" cy="152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31" name="Text Box 75"/>
          <p:cNvSpPr txBox="1">
            <a:spLocks noChangeArrowheads="1"/>
          </p:cNvSpPr>
          <p:nvPr/>
        </p:nvSpPr>
        <p:spPr bwMode="auto">
          <a:xfrm>
            <a:off x="655638" y="2514600"/>
            <a:ext cx="762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</a:rPr>
              <a:t>The magnetic current ring </a:t>
            </a:r>
            <a:r>
              <a:rPr 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>
                <a:solidFill>
                  <a:srgbClr val="0000FF"/>
                </a:solidFill>
              </a:rPr>
              <a:t> may be replaced by a 1V gap source of zero height (by the equivalence principle).</a:t>
            </a:r>
          </a:p>
        </p:txBody>
      </p:sp>
      <p:sp>
        <p:nvSpPr>
          <p:cNvPr id="30732" name="Text Box 76"/>
          <p:cNvSpPr txBox="1">
            <a:spLocks noChangeArrowheads="1"/>
          </p:cNvSpPr>
          <p:nvPr/>
        </p:nvSpPr>
        <p:spPr bwMode="auto">
          <a:xfrm>
            <a:off x="504825" y="4652963"/>
            <a:ext cx="1517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Let </a:t>
            </a:r>
            <a:r>
              <a:rPr lang="en-US" sz="2000" i="1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 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0:</a:t>
            </a: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0733" name="Text Box 102"/>
          <p:cNvSpPr txBox="1">
            <a:spLocks noChangeArrowheads="1"/>
          </p:cNvSpPr>
          <p:nvPr/>
        </p:nvSpPr>
        <p:spPr bwMode="auto">
          <a:xfrm>
            <a:off x="5040086" y="5332413"/>
            <a:ext cx="379911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rgbClr val="0000FF"/>
                </a:solidFill>
              </a:rPr>
              <a:t>The field of the gap source is then calculated as was done in the gap-source model, using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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0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30734" name="Line 103"/>
          <p:cNvSpPr>
            <a:spLocks noChangeShapeType="1"/>
          </p:cNvSpPr>
          <p:nvPr/>
        </p:nvSpPr>
        <p:spPr bwMode="auto">
          <a:xfrm flipH="1" flipV="1">
            <a:off x="5003800" y="4241800"/>
            <a:ext cx="381000" cy="104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92" name="Rectangle 104"/>
          <p:cNvSpPr>
            <a:spLocks noChangeArrowheads="1"/>
          </p:cNvSpPr>
          <p:nvPr/>
        </p:nvSpPr>
        <p:spPr bwMode="auto">
          <a:xfrm>
            <a:off x="2236788" y="65316"/>
            <a:ext cx="425767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Frill Model (cont.)</a:t>
            </a:r>
          </a:p>
        </p:txBody>
      </p:sp>
      <p:grpSp>
        <p:nvGrpSpPr>
          <p:cNvPr id="7" name="Group 61"/>
          <p:cNvGrpSpPr>
            <a:grpSpLocks/>
          </p:cNvGrpSpPr>
          <p:nvPr/>
        </p:nvGrpSpPr>
        <p:grpSpPr bwMode="auto">
          <a:xfrm>
            <a:off x="655638" y="4752748"/>
            <a:ext cx="3898900" cy="1600426"/>
            <a:chOff x="2384425" y="623520"/>
            <a:chExt cx="3898900" cy="1601196"/>
          </a:xfrm>
        </p:grpSpPr>
        <p:graphicFrame>
          <p:nvGraphicFramePr>
            <p:cNvPr id="30723" name="Object 105"/>
            <p:cNvGraphicFramePr>
              <a:graphicFrameLocks noChangeAspect="1"/>
            </p:cNvGraphicFramePr>
            <p:nvPr/>
          </p:nvGraphicFramePr>
          <p:xfrm>
            <a:off x="4257221" y="623520"/>
            <a:ext cx="214313" cy="214313"/>
          </p:xfrm>
          <a:graphic>
            <a:graphicData uri="http://schemas.openxmlformats.org/presentationml/2006/ole">
              <p:oleObj spid="_x0000_s93187" name="Equation" r:id="rId5" imgW="126720" imgH="126720" progId="Equation.DSMT4">
                <p:embed/>
              </p:oleObj>
            </a:graphicData>
          </a:graphic>
        </p:graphicFrame>
        <p:sp>
          <p:nvSpPr>
            <p:cNvPr id="30737" name="Line 41"/>
            <p:cNvSpPr>
              <a:spLocks noChangeShapeType="1"/>
            </p:cNvSpPr>
            <p:nvPr/>
          </p:nvSpPr>
          <p:spPr bwMode="auto">
            <a:xfrm>
              <a:off x="2395538" y="2224716"/>
              <a:ext cx="3879850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8" name="Rectangle 42"/>
            <p:cNvSpPr>
              <a:spLocks noChangeArrowheads="1"/>
            </p:cNvSpPr>
            <p:nvPr/>
          </p:nvSpPr>
          <p:spPr bwMode="auto">
            <a:xfrm>
              <a:off x="2390775" y="1495425"/>
              <a:ext cx="3892550" cy="706438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9" name="Line 48"/>
            <p:cNvSpPr>
              <a:spLocks noChangeShapeType="1"/>
            </p:cNvSpPr>
            <p:nvPr/>
          </p:nvSpPr>
          <p:spPr bwMode="auto">
            <a:xfrm>
              <a:off x="2384425" y="1465742"/>
              <a:ext cx="3879850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0" name="Rectangle 49"/>
            <p:cNvSpPr>
              <a:spLocks noChangeArrowheads="1"/>
            </p:cNvSpPr>
            <p:nvPr/>
          </p:nvSpPr>
          <p:spPr bwMode="auto">
            <a:xfrm>
              <a:off x="4283075" y="1476375"/>
              <a:ext cx="87313" cy="723900"/>
            </a:xfrm>
            <a:prstGeom prst="rect">
              <a:avLst/>
            </a:prstGeom>
            <a:gradFill rotWithShape="1">
              <a:gsLst>
                <a:gs pos="0">
                  <a:srgbClr val="764718"/>
                </a:gs>
                <a:gs pos="50000">
                  <a:srgbClr val="FF9933"/>
                </a:gs>
                <a:gs pos="100000">
                  <a:srgbClr val="764718"/>
                </a:gs>
              </a:gsLst>
              <a:lin ang="0" scaled="1"/>
            </a:gradFill>
            <a:ln w="9525" algn="ctr">
              <a:solidFill>
                <a:srgbClr val="99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1" name="Line 52"/>
            <p:cNvSpPr>
              <a:spLocks noChangeShapeType="1"/>
            </p:cNvSpPr>
            <p:nvPr/>
          </p:nvSpPr>
          <p:spPr bwMode="auto">
            <a:xfrm flipH="1" flipV="1">
              <a:off x="4337050" y="957263"/>
              <a:ext cx="0" cy="33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2" name="Text Box 56"/>
            <p:cNvSpPr txBox="1">
              <a:spLocks noChangeArrowheads="1"/>
            </p:cNvSpPr>
            <p:nvPr/>
          </p:nvSpPr>
          <p:spPr bwMode="auto">
            <a:xfrm>
              <a:off x="4660900" y="1835150"/>
              <a:ext cx="2984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i="1">
                  <a:latin typeface="Times New Roman" pitchFamily="18" charset="0"/>
                  <a:sym typeface="Symbol" pitchFamily="18" charset="2"/>
                </a:rPr>
                <a:t>b</a:t>
              </a:r>
              <a:endParaRPr lang="en-US" i="1">
                <a:latin typeface="Times New Roman" pitchFamily="18" charset="0"/>
              </a:endParaRPr>
            </a:p>
          </p:txBody>
        </p:sp>
        <p:grpSp>
          <p:nvGrpSpPr>
            <p:cNvPr id="8" name="Group 57"/>
            <p:cNvGrpSpPr>
              <a:grpSpLocks/>
            </p:cNvGrpSpPr>
            <p:nvPr/>
          </p:nvGrpSpPr>
          <p:grpSpPr bwMode="auto">
            <a:xfrm>
              <a:off x="4403725" y="2116138"/>
              <a:ext cx="90488" cy="90488"/>
              <a:chOff x="2577" y="2425"/>
              <a:chExt cx="57" cy="57"/>
            </a:xfrm>
          </p:grpSpPr>
          <p:sp>
            <p:nvSpPr>
              <p:cNvPr id="30756" name="Oval 58"/>
              <p:cNvSpPr>
                <a:spLocks noChangeArrowheads="1"/>
              </p:cNvSpPr>
              <p:nvPr/>
            </p:nvSpPr>
            <p:spPr bwMode="auto">
              <a:xfrm>
                <a:off x="2577" y="2425"/>
                <a:ext cx="57" cy="57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7" name="Oval 59"/>
              <p:cNvSpPr>
                <a:spLocks noChangeArrowheads="1"/>
              </p:cNvSpPr>
              <p:nvPr/>
            </p:nvSpPr>
            <p:spPr bwMode="auto">
              <a:xfrm flipH="1">
                <a:off x="2592" y="244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60"/>
            <p:cNvGrpSpPr>
              <a:grpSpLocks/>
            </p:cNvGrpSpPr>
            <p:nvPr/>
          </p:nvGrpSpPr>
          <p:grpSpPr bwMode="auto">
            <a:xfrm>
              <a:off x="4537075" y="2116138"/>
              <a:ext cx="90488" cy="90488"/>
              <a:chOff x="2577" y="2425"/>
              <a:chExt cx="57" cy="57"/>
            </a:xfrm>
          </p:grpSpPr>
          <p:sp>
            <p:nvSpPr>
              <p:cNvPr id="30754" name="Oval 61"/>
              <p:cNvSpPr>
                <a:spLocks noChangeArrowheads="1"/>
              </p:cNvSpPr>
              <p:nvPr/>
            </p:nvSpPr>
            <p:spPr bwMode="auto">
              <a:xfrm>
                <a:off x="2577" y="2425"/>
                <a:ext cx="57" cy="57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5" name="Oval 62"/>
              <p:cNvSpPr>
                <a:spLocks noChangeArrowheads="1"/>
              </p:cNvSpPr>
              <p:nvPr/>
            </p:nvSpPr>
            <p:spPr bwMode="auto">
              <a:xfrm flipH="1">
                <a:off x="2592" y="244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63"/>
            <p:cNvGrpSpPr>
              <a:grpSpLocks/>
            </p:cNvGrpSpPr>
            <p:nvPr/>
          </p:nvGrpSpPr>
          <p:grpSpPr bwMode="auto">
            <a:xfrm>
              <a:off x="4141788" y="2117725"/>
              <a:ext cx="90488" cy="90488"/>
              <a:chOff x="2690" y="2356"/>
              <a:chExt cx="57" cy="57"/>
            </a:xfrm>
          </p:grpSpPr>
          <p:sp>
            <p:nvSpPr>
              <p:cNvPr id="30751" name="Oval 64"/>
              <p:cNvSpPr>
                <a:spLocks noChangeArrowheads="1"/>
              </p:cNvSpPr>
              <p:nvPr/>
            </p:nvSpPr>
            <p:spPr bwMode="auto">
              <a:xfrm>
                <a:off x="2690" y="2356"/>
                <a:ext cx="57" cy="57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2" name="Line 65"/>
              <p:cNvSpPr>
                <a:spLocks noChangeShapeType="1"/>
              </p:cNvSpPr>
              <p:nvPr/>
            </p:nvSpPr>
            <p:spPr bwMode="auto">
              <a:xfrm>
                <a:off x="2696" y="2368"/>
                <a:ext cx="43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3" name="Line 66"/>
              <p:cNvSpPr>
                <a:spLocks noChangeShapeType="1"/>
              </p:cNvSpPr>
              <p:nvPr/>
            </p:nvSpPr>
            <p:spPr bwMode="auto">
              <a:xfrm flipH="1">
                <a:off x="2699" y="2368"/>
                <a:ext cx="40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67"/>
            <p:cNvGrpSpPr>
              <a:grpSpLocks/>
            </p:cNvGrpSpPr>
            <p:nvPr/>
          </p:nvGrpSpPr>
          <p:grpSpPr bwMode="auto">
            <a:xfrm>
              <a:off x="4003675" y="2119313"/>
              <a:ext cx="90488" cy="90488"/>
              <a:chOff x="2690" y="2356"/>
              <a:chExt cx="57" cy="57"/>
            </a:xfrm>
          </p:grpSpPr>
          <p:sp>
            <p:nvSpPr>
              <p:cNvPr id="30748" name="Oval 68"/>
              <p:cNvSpPr>
                <a:spLocks noChangeArrowheads="1"/>
              </p:cNvSpPr>
              <p:nvPr/>
            </p:nvSpPr>
            <p:spPr bwMode="auto">
              <a:xfrm>
                <a:off x="2690" y="2356"/>
                <a:ext cx="57" cy="57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9" name="Line 69"/>
              <p:cNvSpPr>
                <a:spLocks noChangeShapeType="1"/>
              </p:cNvSpPr>
              <p:nvPr/>
            </p:nvSpPr>
            <p:spPr bwMode="auto">
              <a:xfrm>
                <a:off x="2696" y="2368"/>
                <a:ext cx="43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0" name="Line 70"/>
              <p:cNvSpPr>
                <a:spLocks noChangeShapeType="1"/>
              </p:cNvSpPr>
              <p:nvPr/>
            </p:nvSpPr>
            <p:spPr bwMode="auto">
              <a:xfrm flipH="1">
                <a:off x="2699" y="2368"/>
                <a:ext cx="40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747" name="Rectangle 73"/>
            <p:cNvSpPr>
              <a:spLocks noChangeArrowheads="1"/>
            </p:cNvSpPr>
            <p:nvPr/>
          </p:nvSpPr>
          <p:spPr bwMode="auto">
            <a:xfrm>
              <a:off x="4281488" y="2045380"/>
              <a:ext cx="88900" cy="152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3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</p:txBody>
      </p:sp>
      <p:sp>
        <p:nvSpPr>
          <p:cNvPr id="3175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8" name="Text Box 42"/>
          <p:cNvSpPr txBox="1">
            <a:spLocks noChangeArrowheads="1"/>
          </p:cNvSpPr>
          <p:nvPr/>
        </p:nvSpPr>
        <p:spPr bwMode="auto">
          <a:xfrm>
            <a:off x="702150" y="3960813"/>
            <a:ext cx="1510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Final result:</a:t>
            </a:r>
          </a:p>
        </p:txBody>
      </p:sp>
      <p:graphicFrame>
        <p:nvGraphicFramePr>
          <p:cNvPr id="31746" name="Object 46"/>
          <p:cNvGraphicFramePr>
            <a:graphicFrameLocks noChangeAspect="1"/>
          </p:cNvGraphicFramePr>
          <p:nvPr/>
        </p:nvGraphicFramePr>
        <p:xfrm>
          <a:off x="711200" y="4680857"/>
          <a:ext cx="7787898" cy="1108756"/>
        </p:xfrm>
        <a:graphic>
          <a:graphicData uri="http://schemas.openxmlformats.org/presentationml/2006/ole">
            <p:oleObj spid="_x0000_s94210" name="Equation" r:id="rId3" imgW="3492360" imgH="507960" progId="Equation.DSMT4">
              <p:embed/>
            </p:oleObj>
          </a:graphicData>
        </a:graphic>
      </p:graphicFrame>
      <p:sp>
        <p:nvSpPr>
          <p:cNvPr id="61487" name="Rectangle 47"/>
          <p:cNvSpPr>
            <a:spLocks noChangeArrowheads="1"/>
          </p:cNvSpPr>
          <p:nvPr/>
        </p:nvSpPr>
        <p:spPr bwMode="auto">
          <a:xfrm>
            <a:off x="2312988" y="206830"/>
            <a:ext cx="4257675" cy="590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Frill Model (cont.)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063750" y="1489075"/>
            <a:ext cx="5122863" cy="1412875"/>
            <a:chOff x="1269" y="1298"/>
            <a:chExt cx="3227" cy="890"/>
          </a:xfrm>
        </p:grpSpPr>
        <p:graphicFrame>
          <p:nvGraphicFramePr>
            <p:cNvPr id="31747" name="Object 48"/>
            <p:cNvGraphicFramePr>
              <a:graphicFrameLocks noChangeAspect="1"/>
            </p:cNvGraphicFramePr>
            <p:nvPr/>
          </p:nvGraphicFramePr>
          <p:xfrm>
            <a:off x="2860" y="1298"/>
            <a:ext cx="135" cy="135"/>
          </p:xfrm>
          <a:graphic>
            <a:graphicData uri="http://schemas.openxmlformats.org/presentationml/2006/ole">
              <p:oleObj spid="_x0000_s94211" name="Equation" r:id="rId4" imgW="126720" imgH="126720" progId="Equation.DSMT4">
                <p:embed/>
              </p:oleObj>
            </a:graphicData>
          </a:graphic>
        </p:graphicFrame>
        <p:sp>
          <p:nvSpPr>
            <p:cNvPr id="31761" name="Line 12"/>
            <p:cNvSpPr>
              <a:spLocks noChangeShapeType="1"/>
            </p:cNvSpPr>
            <p:nvPr/>
          </p:nvSpPr>
          <p:spPr bwMode="auto">
            <a:xfrm>
              <a:off x="1557" y="2121"/>
              <a:ext cx="2444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Rectangle 13"/>
            <p:cNvSpPr>
              <a:spLocks noChangeArrowheads="1"/>
            </p:cNvSpPr>
            <p:nvPr/>
          </p:nvSpPr>
          <p:spPr bwMode="auto">
            <a:xfrm>
              <a:off x="1554" y="1662"/>
              <a:ext cx="2452" cy="44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3" name="Line 15"/>
            <p:cNvSpPr>
              <a:spLocks noChangeShapeType="1"/>
            </p:cNvSpPr>
            <p:nvPr/>
          </p:nvSpPr>
          <p:spPr bwMode="auto">
            <a:xfrm rot="5400000" flipH="1">
              <a:off x="1294" y="1874"/>
              <a:ext cx="434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1748" name="Object 49"/>
            <p:cNvGraphicFramePr>
              <a:graphicFrameLocks noChangeAspect="1"/>
            </p:cNvGraphicFramePr>
            <p:nvPr/>
          </p:nvGraphicFramePr>
          <p:xfrm>
            <a:off x="1269" y="1730"/>
            <a:ext cx="188" cy="264"/>
          </p:xfrm>
          <a:graphic>
            <a:graphicData uri="http://schemas.openxmlformats.org/presentationml/2006/ole">
              <p:oleObj spid="_x0000_s94212" name="Equation" r:id="rId5" imgW="126720" imgH="177480" progId="Equation.DSMT4">
                <p:embed/>
              </p:oleObj>
            </a:graphicData>
          </a:graphic>
        </p:graphicFrame>
        <p:graphicFrame>
          <p:nvGraphicFramePr>
            <p:cNvPr id="31749" name="Object 50"/>
            <p:cNvGraphicFramePr>
              <a:graphicFrameLocks noChangeAspect="1"/>
            </p:cNvGraphicFramePr>
            <p:nvPr/>
          </p:nvGraphicFramePr>
          <p:xfrm>
            <a:off x="3275" y="1714"/>
            <a:ext cx="471" cy="293"/>
          </p:xfrm>
          <a:graphic>
            <a:graphicData uri="http://schemas.openxmlformats.org/presentationml/2006/ole">
              <p:oleObj spid="_x0000_s94213" name="Equation" r:id="rId6" imgW="368280" imgH="228600" progId="Equation.DSMT4">
                <p:embed/>
              </p:oleObj>
            </a:graphicData>
          </a:graphic>
        </p:graphicFrame>
        <p:sp>
          <p:nvSpPr>
            <p:cNvPr id="31764" name="Line 19"/>
            <p:cNvSpPr>
              <a:spLocks noChangeShapeType="1"/>
            </p:cNvSpPr>
            <p:nvPr/>
          </p:nvSpPr>
          <p:spPr bwMode="auto">
            <a:xfrm>
              <a:off x="1550" y="1637"/>
              <a:ext cx="2444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Rectangle 20"/>
            <p:cNvSpPr>
              <a:spLocks noChangeArrowheads="1"/>
            </p:cNvSpPr>
            <p:nvPr/>
          </p:nvSpPr>
          <p:spPr bwMode="auto">
            <a:xfrm>
              <a:off x="2746" y="1650"/>
              <a:ext cx="55" cy="456"/>
            </a:xfrm>
            <a:prstGeom prst="rect">
              <a:avLst/>
            </a:prstGeom>
            <a:gradFill rotWithShape="1">
              <a:gsLst>
                <a:gs pos="0">
                  <a:srgbClr val="764718"/>
                </a:gs>
                <a:gs pos="50000">
                  <a:srgbClr val="FF9933"/>
                </a:gs>
                <a:gs pos="100000">
                  <a:srgbClr val="764718"/>
                </a:gs>
              </a:gsLst>
              <a:lin ang="0" scaled="1"/>
            </a:gradFill>
            <a:ln w="9525" algn="ctr">
              <a:solidFill>
                <a:srgbClr val="99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6" name="Line 21"/>
            <p:cNvSpPr>
              <a:spLocks noChangeShapeType="1"/>
            </p:cNvSpPr>
            <p:nvPr/>
          </p:nvSpPr>
          <p:spPr bwMode="auto">
            <a:xfrm>
              <a:off x="2559" y="175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Line 22"/>
            <p:cNvSpPr>
              <a:spLocks noChangeShapeType="1"/>
            </p:cNvSpPr>
            <p:nvPr/>
          </p:nvSpPr>
          <p:spPr bwMode="auto">
            <a:xfrm flipH="1">
              <a:off x="2815" y="1756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Line 23"/>
            <p:cNvSpPr>
              <a:spLocks noChangeShapeType="1"/>
            </p:cNvSpPr>
            <p:nvPr/>
          </p:nvSpPr>
          <p:spPr bwMode="auto">
            <a:xfrm flipH="1" flipV="1">
              <a:off x="2780" y="1323"/>
              <a:ext cx="0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1750" name="Object 51"/>
            <p:cNvGraphicFramePr>
              <a:graphicFrameLocks noChangeAspect="1"/>
            </p:cNvGraphicFramePr>
            <p:nvPr/>
          </p:nvGraphicFramePr>
          <p:xfrm>
            <a:off x="2241" y="1694"/>
            <a:ext cx="202" cy="177"/>
          </p:xfrm>
          <a:graphic>
            <a:graphicData uri="http://schemas.openxmlformats.org/presentationml/2006/ole">
              <p:oleObj spid="_x0000_s94214" name="Equation" r:id="rId7" imgW="203040" imgH="177480" progId="Equation.DSMT4">
                <p:embed/>
              </p:oleObj>
            </a:graphicData>
          </a:graphic>
        </p:graphicFrame>
        <p:sp>
          <p:nvSpPr>
            <p:cNvPr id="31769" name="Line 25"/>
            <p:cNvSpPr>
              <a:spLocks noChangeShapeType="1"/>
            </p:cNvSpPr>
            <p:nvPr/>
          </p:nvSpPr>
          <p:spPr bwMode="auto">
            <a:xfrm>
              <a:off x="4125" y="2109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1751" name="Object 52"/>
            <p:cNvGraphicFramePr>
              <a:graphicFrameLocks noChangeAspect="1"/>
            </p:cNvGraphicFramePr>
            <p:nvPr/>
          </p:nvGraphicFramePr>
          <p:xfrm>
            <a:off x="4361" y="2040"/>
            <a:ext cx="135" cy="148"/>
          </p:xfrm>
          <a:graphic>
            <a:graphicData uri="http://schemas.openxmlformats.org/presentationml/2006/ole">
              <p:oleObj spid="_x0000_s94215" name="Equation" r:id="rId8" imgW="126720" imgH="139680" progId="Equation.DSMT4">
                <p:embed/>
              </p:oleObj>
            </a:graphicData>
          </a:graphic>
        </p:graphicFrame>
        <p:sp>
          <p:nvSpPr>
            <p:cNvPr id="31770" name="Text Box 27"/>
            <p:cNvSpPr txBox="1">
              <a:spLocks noChangeArrowheads="1"/>
            </p:cNvSpPr>
            <p:nvPr/>
          </p:nvSpPr>
          <p:spPr bwMode="auto">
            <a:xfrm>
              <a:off x="2984" y="1876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i="1">
                  <a:latin typeface="Times New Roman" pitchFamily="18" charset="0"/>
                  <a:sym typeface="Symbol" pitchFamily="18" charset="2"/>
                </a:rPr>
                <a:t>b</a:t>
              </a:r>
              <a:endParaRPr lang="en-US" i="1">
                <a:latin typeface="Times New Roman" pitchFamily="18" charset="0"/>
              </a:endParaRPr>
            </a:p>
          </p:txBody>
        </p:sp>
        <p:grpSp>
          <p:nvGrpSpPr>
            <p:cNvPr id="3" name="Group 28"/>
            <p:cNvGrpSpPr>
              <a:grpSpLocks/>
            </p:cNvGrpSpPr>
            <p:nvPr/>
          </p:nvGrpSpPr>
          <p:grpSpPr bwMode="auto">
            <a:xfrm>
              <a:off x="2822" y="2053"/>
              <a:ext cx="57" cy="57"/>
              <a:chOff x="2577" y="2425"/>
              <a:chExt cx="57" cy="57"/>
            </a:xfrm>
          </p:grpSpPr>
          <p:sp>
            <p:nvSpPr>
              <p:cNvPr id="31785" name="Oval 29"/>
              <p:cNvSpPr>
                <a:spLocks noChangeArrowheads="1"/>
              </p:cNvSpPr>
              <p:nvPr/>
            </p:nvSpPr>
            <p:spPr bwMode="auto">
              <a:xfrm>
                <a:off x="2577" y="2425"/>
                <a:ext cx="57" cy="57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6" name="Oval 30"/>
              <p:cNvSpPr>
                <a:spLocks noChangeArrowheads="1"/>
              </p:cNvSpPr>
              <p:nvPr/>
            </p:nvSpPr>
            <p:spPr bwMode="auto">
              <a:xfrm flipH="1">
                <a:off x="2592" y="244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2906" y="2053"/>
              <a:ext cx="57" cy="57"/>
              <a:chOff x="2577" y="2425"/>
              <a:chExt cx="57" cy="57"/>
            </a:xfrm>
          </p:grpSpPr>
          <p:sp>
            <p:nvSpPr>
              <p:cNvPr id="31783" name="Oval 32"/>
              <p:cNvSpPr>
                <a:spLocks noChangeArrowheads="1"/>
              </p:cNvSpPr>
              <p:nvPr/>
            </p:nvSpPr>
            <p:spPr bwMode="auto">
              <a:xfrm>
                <a:off x="2577" y="2425"/>
                <a:ext cx="57" cy="57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4" name="Oval 33"/>
              <p:cNvSpPr>
                <a:spLocks noChangeArrowheads="1"/>
              </p:cNvSpPr>
              <p:nvPr/>
            </p:nvSpPr>
            <p:spPr bwMode="auto">
              <a:xfrm flipH="1">
                <a:off x="2592" y="244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34"/>
            <p:cNvGrpSpPr>
              <a:grpSpLocks/>
            </p:cNvGrpSpPr>
            <p:nvPr/>
          </p:nvGrpSpPr>
          <p:grpSpPr bwMode="auto">
            <a:xfrm>
              <a:off x="2657" y="2054"/>
              <a:ext cx="57" cy="57"/>
              <a:chOff x="2690" y="2356"/>
              <a:chExt cx="57" cy="57"/>
            </a:xfrm>
          </p:grpSpPr>
          <p:sp>
            <p:nvSpPr>
              <p:cNvPr id="31780" name="Oval 35"/>
              <p:cNvSpPr>
                <a:spLocks noChangeArrowheads="1"/>
              </p:cNvSpPr>
              <p:nvPr/>
            </p:nvSpPr>
            <p:spPr bwMode="auto">
              <a:xfrm>
                <a:off x="2690" y="2356"/>
                <a:ext cx="57" cy="57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1" name="Line 36"/>
              <p:cNvSpPr>
                <a:spLocks noChangeShapeType="1"/>
              </p:cNvSpPr>
              <p:nvPr/>
            </p:nvSpPr>
            <p:spPr bwMode="auto">
              <a:xfrm>
                <a:off x="2696" y="2368"/>
                <a:ext cx="43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2" name="Line 37"/>
              <p:cNvSpPr>
                <a:spLocks noChangeShapeType="1"/>
              </p:cNvSpPr>
              <p:nvPr/>
            </p:nvSpPr>
            <p:spPr bwMode="auto">
              <a:xfrm flipH="1">
                <a:off x="2699" y="2368"/>
                <a:ext cx="40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2570" y="2055"/>
              <a:ext cx="57" cy="57"/>
              <a:chOff x="2690" y="2356"/>
              <a:chExt cx="57" cy="57"/>
            </a:xfrm>
          </p:grpSpPr>
          <p:sp>
            <p:nvSpPr>
              <p:cNvPr id="31777" name="Oval 39"/>
              <p:cNvSpPr>
                <a:spLocks noChangeArrowheads="1"/>
              </p:cNvSpPr>
              <p:nvPr/>
            </p:nvSpPr>
            <p:spPr bwMode="auto">
              <a:xfrm>
                <a:off x="2690" y="2356"/>
                <a:ext cx="57" cy="57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8" name="Line 40"/>
              <p:cNvSpPr>
                <a:spLocks noChangeShapeType="1"/>
              </p:cNvSpPr>
              <p:nvPr/>
            </p:nvSpPr>
            <p:spPr bwMode="auto">
              <a:xfrm>
                <a:off x="2696" y="2368"/>
                <a:ext cx="43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9" name="Line 41"/>
              <p:cNvSpPr>
                <a:spLocks noChangeShapeType="1"/>
              </p:cNvSpPr>
              <p:nvPr/>
            </p:nvSpPr>
            <p:spPr bwMode="auto">
              <a:xfrm flipH="1">
                <a:off x="2699" y="2368"/>
                <a:ext cx="40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775" name="Line 42"/>
            <p:cNvSpPr>
              <a:spLocks noChangeShapeType="1"/>
            </p:cNvSpPr>
            <p:nvPr/>
          </p:nvSpPr>
          <p:spPr bwMode="auto">
            <a:xfrm>
              <a:off x="2772" y="2007"/>
              <a:ext cx="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6" name="Line 43"/>
            <p:cNvSpPr>
              <a:spLocks noChangeShapeType="1"/>
            </p:cNvSpPr>
            <p:nvPr/>
          </p:nvSpPr>
          <p:spPr bwMode="auto">
            <a:xfrm>
              <a:off x="2972" y="1977"/>
              <a:ext cx="0" cy="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31888" y="234950"/>
            <a:ext cx="702627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Gap Source Model</a:t>
            </a:r>
          </a:p>
        </p:txBody>
      </p:sp>
      <p:sp>
        <p:nvSpPr>
          <p:cNvPr id="308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</p:txBody>
      </p:sp>
      <p:sp>
        <p:nvSpPr>
          <p:cNvPr id="308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8" name="Text Box 30"/>
          <p:cNvSpPr txBox="1">
            <a:spLocks noChangeArrowheads="1"/>
          </p:cNvSpPr>
          <p:nvPr/>
        </p:nvSpPr>
        <p:spPr bwMode="auto">
          <a:xfrm>
            <a:off x="1143227" y="3993696"/>
            <a:ext cx="599715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An ideal gap voltage source of height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</a:t>
            </a:r>
            <a:r>
              <a:rPr lang="en-US" sz="2000" dirty="0">
                <a:solidFill>
                  <a:srgbClr val="0000FF"/>
                </a:solidFill>
              </a:rPr>
              <a:t> is </a:t>
            </a:r>
            <a:r>
              <a:rPr lang="en-US" sz="2000" dirty="0" smtClean="0">
                <a:solidFill>
                  <a:srgbClr val="0000FF"/>
                </a:solidFill>
              </a:rPr>
              <a:t>assumed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at the bottom of the probe.</a:t>
            </a:r>
          </a:p>
        </p:txBody>
      </p:sp>
      <p:grpSp>
        <p:nvGrpSpPr>
          <p:cNvPr id="3089" name="Group 42"/>
          <p:cNvGrpSpPr>
            <a:grpSpLocks/>
          </p:cNvGrpSpPr>
          <p:nvPr/>
        </p:nvGrpSpPr>
        <p:grpSpPr bwMode="auto">
          <a:xfrm>
            <a:off x="1938338" y="1277031"/>
            <a:ext cx="5176835" cy="1738313"/>
            <a:chOff x="1269" y="1113"/>
            <a:chExt cx="3261" cy="1095"/>
          </a:xfrm>
        </p:grpSpPr>
        <p:graphicFrame>
          <p:nvGraphicFramePr>
            <p:cNvPr id="3075" name="Object 10"/>
            <p:cNvGraphicFramePr>
              <a:graphicFrameLocks noChangeAspect="1"/>
            </p:cNvGraphicFramePr>
            <p:nvPr/>
          </p:nvGraphicFramePr>
          <p:xfrm>
            <a:off x="2716" y="1113"/>
            <a:ext cx="135" cy="135"/>
          </p:xfrm>
          <a:graphic>
            <a:graphicData uri="http://schemas.openxmlformats.org/presentationml/2006/ole">
              <p:oleObj spid="_x0000_s3075" name="Equation" r:id="rId3" imgW="126720" imgH="126720" progId="Equation.DSMT4">
                <p:embed/>
              </p:oleObj>
            </a:graphicData>
          </a:graphic>
        </p:graphicFrame>
        <p:sp>
          <p:nvSpPr>
            <p:cNvPr id="3090" name="Line 11"/>
            <p:cNvSpPr>
              <a:spLocks noChangeShapeType="1"/>
            </p:cNvSpPr>
            <p:nvPr/>
          </p:nvSpPr>
          <p:spPr bwMode="auto">
            <a:xfrm>
              <a:off x="1557" y="2124"/>
              <a:ext cx="2444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Rectangle 12"/>
            <p:cNvSpPr>
              <a:spLocks noChangeArrowheads="1"/>
            </p:cNvSpPr>
            <p:nvPr/>
          </p:nvSpPr>
          <p:spPr bwMode="auto">
            <a:xfrm>
              <a:off x="1554" y="1662"/>
              <a:ext cx="2452" cy="44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Line 14"/>
            <p:cNvSpPr>
              <a:spLocks noChangeShapeType="1"/>
            </p:cNvSpPr>
            <p:nvPr/>
          </p:nvSpPr>
          <p:spPr bwMode="auto">
            <a:xfrm rot="5400000" flipH="1">
              <a:off x="1294" y="1874"/>
              <a:ext cx="434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76" name="Object 15"/>
            <p:cNvGraphicFramePr>
              <a:graphicFrameLocks noChangeAspect="1"/>
            </p:cNvGraphicFramePr>
            <p:nvPr/>
          </p:nvGraphicFramePr>
          <p:xfrm>
            <a:off x="1269" y="1730"/>
            <a:ext cx="188" cy="264"/>
          </p:xfrm>
          <a:graphic>
            <a:graphicData uri="http://schemas.openxmlformats.org/presentationml/2006/ole">
              <p:oleObj spid="_x0000_s3076" name="Equation" r:id="rId4" imgW="126720" imgH="177480" progId="Equation.DSMT4">
                <p:embed/>
              </p:oleObj>
            </a:graphicData>
          </a:graphic>
        </p:graphicFrame>
        <p:graphicFrame>
          <p:nvGraphicFramePr>
            <p:cNvPr id="3077" name="Object 16"/>
            <p:cNvGraphicFramePr>
              <a:graphicFrameLocks noChangeAspect="1"/>
            </p:cNvGraphicFramePr>
            <p:nvPr/>
          </p:nvGraphicFramePr>
          <p:xfrm>
            <a:off x="3275" y="1714"/>
            <a:ext cx="471" cy="293"/>
          </p:xfrm>
          <a:graphic>
            <a:graphicData uri="http://schemas.openxmlformats.org/presentationml/2006/ole">
              <p:oleObj spid="_x0000_s3077" name="Equation" r:id="rId5" imgW="368280" imgH="228600" progId="Equation.DSMT4">
                <p:embed/>
              </p:oleObj>
            </a:graphicData>
          </a:graphic>
        </p:graphicFrame>
        <p:sp>
          <p:nvSpPr>
            <p:cNvPr id="3093" name="Line 18"/>
            <p:cNvSpPr>
              <a:spLocks noChangeShapeType="1"/>
            </p:cNvSpPr>
            <p:nvPr/>
          </p:nvSpPr>
          <p:spPr bwMode="auto">
            <a:xfrm>
              <a:off x="1550" y="1650"/>
              <a:ext cx="2444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Rectangle 20"/>
            <p:cNvSpPr>
              <a:spLocks noChangeArrowheads="1"/>
            </p:cNvSpPr>
            <p:nvPr/>
          </p:nvSpPr>
          <p:spPr bwMode="auto">
            <a:xfrm>
              <a:off x="2746" y="1650"/>
              <a:ext cx="55" cy="366"/>
            </a:xfrm>
            <a:prstGeom prst="rect">
              <a:avLst/>
            </a:prstGeom>
            <a:gradFill rotWithShape="1">
              <a:gsLst>
                <a:gs pos="0">
                  <a:srgbClr val="764718"/>
                </a:gs>
                <a:gs pos="50000">
                  <a:srgbClr val="FF9933"/>
                </a:gs>
                <a:gs pos="100000">
                  <a:srgbClr val="764718"/>
                </a:gs>
              </a:gsLst>
              <a:lin ang="0" scaled="1"/>
            </a:gradFill>
            <a:ln w="9525" algn="ctr">
              <a:solidFill>
                <a:srgbClr val="99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>
              <a:off x="2559" y="175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 flipH="1">
              <a:off x="2815" y="1756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 flipV="1">
              <a:off x="2780" y="1323"/>
              <a:ext cx="0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78" name="Object 26"/>
            <p:cNvGraphicFramePr>
              <a:graphicFrameLocks noChangeAspect="1"/>
            </p:cNvGraphicFramePr>
            <p:nvPr/>
          </p:nvGraphicFramePr>
          <p:xfrm>
            <a:off x="2241" y="1694"/>
            <a:ext cx="202" cy="177"/>
          </p:xfrm>
          <a:graphic>
            <a:graphicData uri="http://schemas.openxmlformats.org/presentationml/2006/ole">
              <p:oleObj spid="_x0000_s3078" name="Equation" r:id="rId6" imgW="203040" imgH="177480" progId="Equation.DSMT4">
                <p:embed/>
              </p:oleObj>
            </a:graphicData>
          </a:graphic>
        </p:graphicFrame>
        <p:sp>
          <p:nvSpPr>
            <p:cNvPr id="3098" name="Line 27"/>
            <p:cNvSpPr>
              <a:spLocks noChangeShapeType="1"/>
            </p:cNvSpPr>
            <p:nvPr/>
          </p:nvSpPr>
          <p:spPr bwMode="auto">
            <a:xfrm>
              <a:off x="4125" y="2109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79" name="Object 28"/>
            <p:cNvGraphicFramePr>
              <a:graphicFrameLocks noChangeAspect="1"/>
            </p:cNvGraphicFramePr>
            <p:nvPr/>
          </p:nvGraphicFramePr>
          <p:xfrm>
            <a:off x="4395" y="2040"/>
            <a:ext cx="135" cy="148"/>
          </p:xfrm>
          <a:graphic>
            <a:graphicData uri="http://schemas.openxmlformats.org/presentationml/2006/ole">
              <p:oleObj spid="_x0000_s3079" name="Equation" r:id="rId7" imgW="126720" imgH="139680" progId="Equation.DSMT4">
                <p:embed/>
              </p:oleObj>
            </a:graphicData>
          </a:graphic>
        </p:graphicFrame>
        <p:sp>
          <p:nvSpPr>
            <p:cNvPr id="3099" name="Rectangle 31"/>
            <p:cNvSpPr>
              <a:spLocks noChangeArrowheads="1"/>
            </p:cNvSpPr>
            <p:nvPr/>
          </p:nvSpPr>
          <p:spPr bwMode="auto">
            <a:xfrm>
              <a:off x="2749" y="2020"/>
              <a:ext cx="52" cy="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Text Box 32"/>
            <p:cNvSpPr txBox="1">
              <a:spLocks noChangeArrowheads="1"/>
            </p:cNvSpPr>
            <p:nvPr/>
          </p:nvSpPr>
          <p:spPr bwMode="auto">
            <a:xfrm>
              <a:off x="2939" y="1909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1V</a:t>
              </a:r>
            </a:p>
          </p:txBody>
        </p:sp>
        <p:sp>
          <p:nvSpPr>
            <p:cNvPr id="3101" name="Text Box 33"/>
            <p:cNvSpPr txBox="1">
              <a:spLocks noChangeArrowheads="1"/>
            </p:cNvSpPr>
            <p:nvPr/>
          </p:nvSpPr>
          <p:spPr bwMode="auto">
            <a:xfrm>
              <a:off x="2790" y="1903"/>
              <a:ext cx="18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400"/>
                <a:t>+</a:t>
              </a:r>
            </a:p>
          </p:txBody>
        </p:sp>
        <p:sp>
          <p:nvSpPr>
            <p:cNvPr id="3102" name="Text Box 34"/>
            <p:cNvSpPr txBox="1">
              <a:spLocks noChangeArrowheads="1"/>
            </p:cNvSpPr>
            <p:nvPr/>
          </p:nvSpPr>
          <p:spPr bwMode="auto">
            <a:xfrm>
              <a:off x="2802" y="1983"/>
              <a:ext cx="1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400"/>
                <a:t>-</a:t>
              </a:r>
            </a:p>
          </p:txBody>
        </p:sp>
        <p:sp>
          <p:nvSpPr>
            <p:cNvPr id="3103" name="Text Box 36"/>
            <p:cNvSpPr txBox="1">
              <a:spLocks noChangeArrowheads="1"/>
            </p:cNvSpPr>
            <p:nvPr/>
          </p:nvSpPr>
          <p:spPr bwMode="auto">
            <a:xfrm>
              <a:off x="2309" y="1917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ym typeface="Symbol" pitchFamily="18" charset="2"/>
                </a:rPr>
                <a:t></a:t>
              </a:r>
              <a:endParaRPr lang="en-US"/>
            </a:p>
          </p:txBody>
        </p:sp>
        <p:sp>
          <p:nvSpPr>
            <p:cNvPr id="3104" name="Line 37"/>
            <p:cNvSpPr>
              <a:spLocks noChangeShapeType="1"/>
            </p:cNvSpPr>
            <p:nvPr/>
          </p:nvSpPr>
          <p:spPr bwMode="auto">
            <a:xfrm flipH="1">
              <a:off x="2541" y="2016"/>
              <a:ext cx="1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Line 38"/>
            <p:cNvSpPr>
              <a:spLocks noChangeShapeType="1"/>
            </p:cNvSpPr>
            <p:nvPr/>
          </p:nvSpPr>
          <p:spPr bwMode="auto">
            <a:xfrm>
              <a:off x="2616" y="1917"/>
              <a:ext cx="0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Line 39"/>
            <p:cNvSpPr>
              <a:spLocks noChangeShapeType="1"/>
            </p:cNvSpPr>
            <p:nvPr/>
          </p:nvSpPr>
          <p:spPr bwMode="auto">
            <a:xfrm flipV="1">
              <a:off x="2616" y="2109"/>
              <a:ext cx="0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074" name="Object 41"/>
          <p:cNvGraphicFramePr>
            <a:graphicFrameLocks noChangeAspect="1"/>
          </p:cNvGraphicFramePr>
          <p:nvPr/>
        </p:nvGraphicFramePr>
        <p:xfrm>
          <a:off x="3314700" y="5024438"/>
          <a:ext cx="1836738" cy="1068387"/>
        </p:xfrm>
        <a:graphic>
          <a:graphicData uri="http://schemas.openxmlformats.org/presentationml/2006/ole">
            <p:oleObj spid="_x0000_s3074" name="Equation" r:id="rId8" imgW="749160" imgH="444240" progId="Equation.DSMT4">
              <p:embed/>
            </p:oleObj>
          </a:graphicData>
        </a:graphic>
      </p:graphicFrame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31888" y="234950"/>
            <a:ext cx="702627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Gap Source Model (cont.)</a:t>
            </a:r>
          </a:p>
        </p:txBody>
      </p:sp>
      <p:sp>
        <p:nvSpPr>
          <p:cNvPr id="308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96264" name="Object 36"/>
          <p:cNvGraphicFramePr>
            <a:graphicFrameLocks noChangeAspect="1"/>
          </p:cNvGraphicFramePr>
          <p:nvPr/>
        </p:nvGraphicFramePr>
        <p:xfrm>
          <a:off x="630238" y="2111375"/>
          <a:ext cx="7870825" cy="1196975"/>
        </p:xfrm>
        <a:graphic>
          <a:graphicData uri="http://schemas.openxmlformats.org/presentationml/2006/ole">
            <p:oleObj spid="_x0000_s96264" name="Equation" r:id="rId3" imgW="3898800" imgH="583920" progId="Equation.DSMT4">
              <p:embed/>
            </p:oleObj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545508" y="1349829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Final result: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36415" y="361404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where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12" name="Object 12"/>
          <p:cNvGraphicFramePr>
            <a:graphicFrameLocks noChangeAspect="1"/>
          </p:cNvGraphicFramePr>
          <p:nvPr/>
        </p:nvGraphicFramePr>
        <p:xfrm>
          <a:off x="2022929" y="4028831"/>
          <a:ext cx="2379663" cy="931862"/>
        </p:xfrm>
        <a:graphic>
          <a:graphicData uri="http://schemas.openxmlformats.org/presentationml/2006/ole">
            <p:oleObj spid="_x0000_s96266" name="Equation" r:id="rId4" imgW="1396800" imgH="54576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050965" y="4136560"/>
            <a:ext cx="352697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Note: The wavenumber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60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m</a:t>
            </a:r>
            <a:r>
              <a:rPr lang="en-US" sz="1600" dirty="0" smtClean="0">
                <a:sym typeface="Symbol"/>
              </a:rPr>
              <a:t> is chosen to be a positive real number or a negative imaginary number.</a:t>
            </a:r>
            <a:endParaRPr lang="en-US" sz="1600" dirty="0"/>
          </a:p>
        </p:txBody>
      </p:sp>
      <p:graphicFrame>
        <p:nvGraphicFramePr>
          <p:cNvPr id="96267" name="Object 11"/>
          <p:cNvGraphicFramePr>
            <a:graphicFrameLocks noChangeAspect="1"/>
          </p:cNvGraphicFramePr>
          <p:nvPr/>
        </p:nvGraphicFramePr>
        <p:xfrm>
          <a:off x="2053324" y="5812503"/>
          <a:ext cx="1590675" cy="736600"/>
        </p:xfrm>
        <a:graphic>
          <a:graphicData uri="http://schemas.openxmlformats.org/presentationml/2006/ole">
            <p:oleObj spid="_x0000_s96267" name="Equation" r:id="rId5" imgW="990360" imgH="457200" progId="Equation.DSMT4">
              <p:embed/>
            </p:oleObj>
          </a:graphicData>
        </a:graphic>
      </p:graphicFrame>
      <p:graphicFrame>
        <p:nvGraphicFramePr>
          <p:cNvPr id="96268" name="Object 12"/>
          <p:cNvGraphicFramePr>
            <a:graphicFrameLocks noChangeAspect="1"/>
          </p:cNvGraphicFramePr>
          <p:nvPr/>
        </p:nvGraphicFramePr>
        <p:xfrm>
          <a:off x="2052639" y="5149621"/>
          <a:ext cx="1449387" cy="455612"/>
        </p:xfrm>
        <a:graphic>
          <a:graphicData uri="http://schemas.openxmlformats.org/presentationml/2006/ole">
            <p:oleObj spid="_x0000_s96268" name="Equation" r:id="rId6" imgW="85068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</p:txBody>
      </p:sp>
      <p:sp>
        <p:nvSpPr>
          <p:cNvPr id="410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1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1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14" name="Text Box 9"/>
          <p:cNvSpPr txBox="1">
            <a:spLocks noChangeArrowheads="1"/>
          </p:cNvSpPr>
          <p:nvPr/>
        </p:nvSpPr>
        <p:spPr bwMode="auto">
          <a:xfrm>
            <a:off x="772409" y="3071122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solidFill>
                  <a:srgbClr val="0000FF"/>
                </a:solidFill>
              </a:rPr>
              <a:t>A magnetic frill of radius 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b</a:t>
            </a:r>
            <a:r>
              <a:rPr lang="en-US" sz="2000" dirty="0">
                <a:solidFill>
                  <a:srgbClr val="0000FF"/>
                </a:solidFill>
              </a:rPr>
              <a:t> is assumed on the mouth of </a:t>
            </a:r>
            <a:r>
              <a:rPr lang="en-US" sz="2000" dirty="0" smtClean="0">
                <a:solidFill>
                  <a:srgbClr val="0000FF"/>
                </a:solidFill>
              </a:rPr>
              <a:t>the </a:t>
            </a:r>
            <a:r>
              <a:rPr lang="en-US" sz="2000" dirty="0">
                <a:solidFill>
                  <a:srgbClr val="0000FF"/>
                </a:solidFill>
              </a:rPr>
              <a:t>coax.</a:t>
            </a:r>
          </a:p>
        </p:txBody>
      </p:sp>
      <p:graphicFrame>
        <p:nvGraphicFramePr>
          <p:cNvPr id="4098" name="Object 35"/>
          <p:cNvGraphicFramePr>
            <a:graphicFrameLocks noChangeAspect="1"/>
          </p:cNvGraphicFramePr>
          <p:nvPr/>
        </p:nvGraphicFramePr>
        <p:xfrm>
          <a:off x="595313" y="4216400"/>
          <a:ext cx="3821112" cy="611188"/>
        </p:xfrm>
        <a:graphic>
          <a:graphicData uri="http://schemas.openxmlformats.org/presentationml/2006/ole">
            <p:oleObj spid="_x0000_s4098" name="Equation" r:id="rId3" imgW="1714320" imgH="279360" progId="Equation.DSMT4">
              <p:embed/>
            </p:oleObj>
          </a:graphicData>
        </a:graphic>
      </p:graphicFrame>
      <p:grpSp>
        <p:nvGrpSpPr>
          <p:cNvPr id="4115" name="Group 61"/>
          <p:cNvGrpSpPr>
            <a:grpSpLocks/>
          </p:cNvGrpSpPr>
          <p:nvPr/>
        </p:nvGrpSpPr>
        <p:grpSpPr bwMode="auto">
          <a:xfrm>
            <a:off x="2054453" y="1041795"/>
            <a:ext cx="5122862" cy="1728789"/>
            <a:chOff x="1245" y="905"/>
            <a:chExt cx="3227" cy="1089"/>
          </a:xfrm>
        </p:grpSpPr>
        <p:graphicFrame>
          <p:nvGraphicFramePr>
            <p:cNvPr id="4102" name="Object 11"/>
            <p:cNvGraphicFramePr>
              <a:graphicFrameLocks noChangeAspect="1"/>
            </p:cNvGraphicFramePr>
            <p:nvPr/>
          </p:nvGraphicFramePr>
          <p:xfrm>
            <a:off x="2692" y="905"/>
            <a:ext cx="135" cy="135"/>
          </p:xfrm>
          <a:graphic>
            <a:graphicData uri="http://schemas.openxmlformats.org/presentationml/2006/ole">
              <p:oleObj spid="_x0000_s4102" name="Equation" r:id="rId4" imgW="126720" imgH="126720" progId="Equation.DSMT4">
                <p:embed/>
              </p:oleObj>
            </a:graphicData>
          </a:graphic>
        </p:graphicFrame>
        <p:sp>
          <p:nvSpPr>
            <p:cNvPr id="4119" name="Line 12"/>
            <p:cNvSpPr>
              <a:spLocks noChangeShapeType="1"/>
            </p:cNvSpPr>
            <p:nvPr/>
          </p:nvSpPr>
          <p:spPr bwMode="auto">
            <a:xfrm>
              <a:off x="1533" y="1916"/>
              <a:ext cx="2444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Rectangle 13"/>
            <p:cNvSpPr>
              <a:spLocks noChangeArrowheads="1"/>
            </p:cNvSpPr>
            <p:nvPr/>
          </p:nvSpPr>
          <p:spPr bwMode="auto">
            <a:xfrm>
              <a:off x="1530" y="1454"/>
              <a:ext cx="2452" cy="44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1" name="Line 15"/>
            <p:cNvSpPr>
              <a:spLocks noChangeShapeType="1"/>
            </p:cNvSpPr>
            <p:nvPr/>
          </p:nvSpPr>
          <p:spPr bwMode="auto">
            <a:xfrm rot="5400000" flipH="1">
              <a:off x="1270" y="1666"/>
              <a:ext cx="434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103" name="Object 16"/>
            <p:cNvGraphicFramePr>
              <a:graphicFrameLocks noChangeAspect="1"/>
            </p:cNvGraphicFramePr>
            <p:nvPr/>
          </p:nvGraphicFramePr>
          <p:xfrm>
            <a:off x="1245" y="1522"/>
            <a:ext cx="188" cy="264"/>
          </p:xfrm>
          <a:graphic>
            <a:graphicData uri="http://schemas.openxmlformats.org/presentationml/2006/ole">
              <p:oleObj spid="_x0000_s4103" name="Equation" r:id="rId5" imgW="126720" imgH="177480" progId="Equation.DSMT4">
                <p:embed/>
              </p:oleObj>
            </a:graphicData>
          </a:graphic>
        </p:graphicFrame>
        <p:graphicFrame>
          <p:nvGraphicFramePr>
            <p:cNvPr id="4104" name="Object 17"/>
            <p:cNvGraphicFramePr>
              <a:graphicFrameLocks noChangeAspect="1"/>
            </p:cNvGraphicFramePr>
            <p:nvPr/>
          </p:nvGraphicFramePr>
          <p:xfrm>
            <a:off x="3251" y="1506"/>
            <a:ext cx="471" cy="293"/>
          </p:xfrm>
          <a:graphic>
            <a:graphicData uri="http://schemas.openxmlformats.org/presentationml/2006/ole">
              <p:oleObj spid="_x0000_s4104" name="Equation" r:id="rId6" imgW="368280" imgH="228600" progId="Equation.DSMT4">
                <p:embed/>
              </p:oleObj>
            </a:graphicData>
          </a:graphic>
        </p:graphicFrame>
        <p:sp>
          <p:nvSpPr>
            <p:cNvPr id="4122" name="Line 19"/>
            <p:cNvSpPr>
              <a:spLocks noChangeShapeType="1"/>
            </p:cNvSpPr>
            <p:nvPr/>
          </p:nvSpPr>
          <p:spPr bwMode="auto">
            <a:xfrm>
              <a:off x="1526" y="1442"/>
              <a:ext cx="2444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Rectangle 20"/>
            <p:cNvSpPr>
              <a:spLocks noChangeArrowheads="1"/>
            </p:cNvSpPr>
            <p:nvPr/>
          </p:nvSpPr>
          <p:spPr bwMode="auto">
            <a:xfrm>
              <a:off x="2722" y="1442"/>
              <a:ext cx="55" cy="456"/>
            </a:xfrm>
            <a:prstGeom prst="rect">
              <a:avLst/>
            </a:prstGeom>
            <a:gradFill rotWithShape="1">
              <a:gsLst>
                <a:gs pos="0">
                  <a:srgbClr val="764718"/>
                </a:gs>
                <a:gs pos="50000">
                  <a:srgbClr val="FF9933"/>
                </a:gs>
                <a:gs pos="100000">
                  <a:srgbClr val="764718"/>
                </a:gs>
              </a:gsLst>
              <a:lin ang="0" scaled="1"/>
            </a:gradFill>
            <a:ln w="9525" algn="ctr">
              <a:solidFill>
                <a:srgbClr val="99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4" name="Line 21"/>
            <p:cNvSpPr>
              <a:spLocks noChangeShapeType="1"/>
            </p:cNvSpPr>
            <p:nvPr/>
          </p:nvSpPr>
          <p:spPr bwMode="auto">
            <a:xfrm>
              <a:off x="2535" y="154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Line 22"/>
            <p:cNvSpPr>
              <a:spLocks noChangeShapeType="1"/>
            </p:cNvSpPr>
            <p:nvPr/>
          </p:nvSpPr>
          <p:spPr bwMode="auto">
            <a:xfrm flipH="1">
              <a:off x="2791" y="1548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Line 23"/>
            <p:cNvSpPr>
              <a:spLocks noChangeShapeType="1"/>
            </p:cNvSpPr>
            <p:nvPr/>
          </p:nvSpPr>
          <p:spPr bwMode="auto">
            <a:xfrm flipH="1" flipV="1">
              <a:off x="2756" y="1115"/>
              <a:ext cx="0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105" name="Object 24"/>
            <p:cNvGraphicFramePr>
              <a:graphicFrameLocks noChangeAspect="1"/>
            </p:cNvGraphicFramePr>
            <p:nvPr/>
          </p:nvGraphicFramePr>
          <p:xfrm>
            <a:off x="2217" y="1486"/>
            <a:ext cx="202" cy="177"/>
          </p:xfrm>
          <a:graphic>
            <a:graphicData uri="http://schemas.openxmlformats.org/presentationml/2006/ole">
              <p:oleObj spid="_x0000_s4105" name="Equation" r:id="rId7" imgW="203040" imgH="177480" progId="Equation.DSMT4">
                <p:embed/>
              </p:oleObj>
            </a:graphicData>
          </a:graphic>
        </p:graphicFrame>
        <p:sp>
          <p:nvSpPr>
            <p:cNvPr id="4127" name="Line 25"/>
            <p:cNvSpPr>
              <a:spLocks noChangeShapeType="1"/>
            </p:cNvSpPr>
            <p:nvPr/>
          </p:nvSpPr>
          <p:spPr bwMode="auto">
            <a:xfrm>
              <a:off x="4101" y="1901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106" name="Object 26"/>
            <p:cNvGraphicFramePr>
              <a:graphicFrameLocks noChangeAspect="1"/>
            </p:cNvGraphicFramePr>
            <p:nvPr/>
          </p:nvGraphicFramePr>
          <p:xfrm>
            <a:off x="4337" y="1846"/>
            <a:ext cx="135" cy="148"/>
          </p:xfrm>
          <a:graphic>
            <a:graphicData uri="http://schemas.openxmlformats.org/presentationml/2006/ole">
              <p:oleObj spid="_x0000_s4106" name="Equation" r:id="rId8" imgW="126720" imgH="139680" progId="Equation.DSMT4">
                <p:embed/>
              </p:oleObj>
            </a:graphicData>
          </a:graphic>
        </p:graphicFrame>
        <p:sp>
          <p:nvSpPr>
            <p:cNvPr id="4128" name="Text Box 31"/>
            <p:cNvSpPr txBox="1">
              <a:spLocks noChangeArrowheads="1"/>
            </p:cNvSpPr>
            <p:nvPr/>
          </p:nvSpPr>
          <p:spPr bwMode="auto">
            <a:xfrm>
              <a:off x="2960" y="166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i="1">
                  <a:latin typeface="Times New Roman" pitchFamily="18" charset="0"/>
                  <a:sym typeface="Symbol" pitchFamily="18" charset="2"/>
                </a:rPr>
                <a:t>b</a:t>
              </a:r>
              <a:endParaRPr lang="en-US" i="1">
                <a:latin typeface="Times New Roman" pitchFamily="18" charset="0"/>
              </a:endParaRPr>
            </a:p>
          </p:txBody>
        </p:sp>
        <p:grpSp>
          <p:nvGrpSpPr>
            <p:cNvPr id="4129" name="Group 38"/>
            <p:cNvGrpSpPr>
              <a:grpSpLocks/>
            </p:cNvGrpSpPr>
            <p:nvPr/>
          </p:nvGrpSpPr>
          <p:grpSpPr bwMode="auto">
            <a:xfrm>
              <a:off x="2798" y="1845"/>
              <a:ext cx="57" cy="57"/>
              <a:chOff x="2577" y="2425"/>
              <a:chExt cx="57" cy="57"/>
            </a:xfrm>
          </p:grpSpPr>
          <p:sp>
            <p:nvSpPr>
              <p:cNvPr id="4143" name="Oval 36"/>
              <p:cNvSpPr>
                <a:spLocks noChangeArrowheads="1"/>
              </p:cNvSpPr>
              <p:nvPr/>
            </p:nvSpPr>
            <p:spPr bwMode="auto">
              <a:xfrm>
                <a:off x="2577" y="2425"/>
                <a:ext cx="57" cy="57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4" name="Oval 37"/>
              <p:cNvSpPr>
                <a:spLocks noChangeArrowheads="1"/>
              </p:cNvSpPr>
              <p:nvPr/>
            </p:nvSpPr>
            <p:spPr bwMode="auto">
              <a:xfrm flipH="1">
                <a:off x="2592" y="244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30" name="Group 39"/>
            <p:cNvGrpSpPr>
              <a:grpSpLocks/>
            </p:cNvGrpSpPr>
            <p:nvPr/>
          </p:nvGrpSpPr>
          <p:grpSpPr bwMode="auto">
            <a:xfrm>
              <a:off x="2882" y="1845"/>
              <a:ext cx="57" cy="57"/>
              <a:chOff x="2577" y="2425"/>
              <a:chExt cx="57" cy="57"/>
            </a:xfrm>
          </p:grpSpPr>
          <p:sp>
            <p:nvSpPr>
              <p:cNvPr id="4141" name="Oval 40"/>
              <p:cNvSpPr>
                <a:spLocks noChangeArrowheads="1"/>
              </p:cNvSpPr>
              <p:nvPr/>
            </p:nvSpPr>
            <p:spPr bwMode="auto">
              <a:xfrm>
                <a:off x="2577" y="2425"/>
                <a:ext cx="57" cy="57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2" name="Oval 41"/>
              <p:cNvSpPr>
                <a:spLocks noChangeArrowheads="1"/>
              </p:cNvSpPr>
              <p:nvPr/>
            </p:nvSpPr>
            <p:spPr bwMode="auto">
              <a:xfrm flipH="1">
                <a:off x="2592" y="244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31" name="Group 47"/>
            <p:cNvGrpSpPr>
              <a:grpSpLocks/>
            </p:cNvGrpSpPr>
            <p:nvPr/>
          </p:nvGrpSpPr>
          <p:grpSpPr bwMode="auto">
            <a:xfrm>
              <a:off x="2633" y="1846"/>
              <a:ext cx="57" cy="57"/>
              <a:chOff x="2690" y="2356"/>
              <a:chExt cx="57" cy="57"/>
            </a:xfrm>
          </p:grpSpPr>
          <p:sp>
            <p:nvSpPr>
              <p:cNvPr id="4138" name="Oval 43"/>
              <p:cNvSpPr>
                <a:spLocks noChangeArrowheads="1"/>
              </p:cNvSpPr>
              <p:nvPr/>
            </p:nvSpPr>
            <p:spPr bwMode="auto">
              <a:xfrm>
                <a:off x="2690" y="2356"/>
                <a:ext cx="57" cy="57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9" name="Line 45"/>
              <p:cNvSpPr>
                <a:spLocks noChangeShapeType="1"/>
              </p:cNvSpPr>
              <p:nvPr/>
            </p:nvSpPr>
            <p:spPr bwMode="auto">
              <a:xfrm>
                <a:off x="2696" y="2368"/>
                <a:ext cx="43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0" name="Line 46"/>
              <p:cNvSpPr>
                <a:spLocks noChangeShapeType="1"/>
              </p:cNvSpPr>
              <p:nvPr/>
            </p:nvSpPr>
            <p:spPr bwMode="auto">
              <a:xfrm flipH="1">
                <a:off x="2699" y="2368"/>
                <a:ext cx="40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32" name="Group 48"/>
            <p:cNvGrpSpPr>
              <a:grpSpLocks/>
            </p:cNvGrpSpPr>
            <p:nvPr/>
          </p:nvGrpSpPr>
          <p:grpSpPr bwMode="auto">
            <a:xfrm>
              <a:off x="2546" y="1847"/>
              <a:ext cx="57" cy="57"/>
              <a:chOff x="2690" y="2356"/>
              <a:chExt cx="57" cy="57"/>
            </a:xfrm>
          </p:grpSpPr>
          <p:sp>
            <p:nvSpPr>
              <p:cNvPr id="4135" name="Oval 49"/>
              <p:cNvSpPr>
                <a:spLocks noChangeArrowheads="1"/>
              </p:cNvSpPr>
              <p:nvPr/>
            </p:nvSpPr>
            <p:spPr bwMode="auto">
              <a:xfrm>
                <a:off x="2690" y="2356"/>
                <a:ext cx="57" cy="57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6" name="Line 50"/>
              <p:cNvSpPr>
                <a:spLocks noChangeShapeType="1"/>
              </p:cNvSpPr>
              <p:nvPr/>
            </p:nvSpPr>
            <p:spPr bwMode="auto">
              <a:xfrm>
                <a:off x="2696" y="2368"/>
                <a:ext cx="43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7" name="Line 51"/>
              <p:cNvSpPr>
                <a:spLocks noChangeShapeType="1"/>
              </p:cNvSpPr>
              <p:nvPr/>
            </p:nvSpPr>
            <p:spPr bwMode="auto">
              <a:xfrm flipH="1">
                <a:off x="2699" y="2368"/>
                <a:ext cx="40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33" name="Line 52"/>
            <p:cNvSpPr>
              <a:spLocks noChangeShapeType="1"/>
            </p:cNvSpPr>
            <p:nvPr/>
          </p:nvSpPr>
          <p:spPr bwMode="auto">
            <a:xfrm>
              <a:off x="2748" y="1799"/>
              <a:ext cx="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4" name="Line 53"/>
            <p:cNvSpPr>
              <a:spLocks noChangeShapeType="1"/>
            </p:cNvSpPr>
            <p:nvPr/>
          </p:nvSpPr>
          <p:spPr bwMode="auto">
            <a:xfrm>
              <a:off x="2948" y="1769"/>
              <a:ext cx="0" cy="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4099" name="Object 55"/>
          <p:cNvGraphicFramePr>
            <a:graphicFrameLocks noChangeAspect="1"/>
          </p:cNvGraphicFramePr>
          <p:nvPr/>
        </p:nvGraphicFramePr>
        <p:xfrm>
          <a:off x="1790927" y="5075917"/>
          <a:ext cx="2282825" cy="985838"/>
        </p:xfrm>
        <a:graphic>
          <a:graphicData uri="http://schemas.openxmlformats.org/presentationml/2006/ole">
            <p:oleObj spid="_x0000_s4099" name="Equation" r:id="rId9" imgW="1155600" imgH="507960" progId="Equation.DSMT4">
              <p:embed/>
            </p:oleObj>
          </a:graphicData>
        </a:graphic>
      </p:graphicFrame>
      <p:graphicFrame>
        <p:nvGraphicFramePr>
          <p:cNvPr id="4100" name="Object 56"/>
          <p:cNvGraphicFramePr>
            <a:graphicFrameLocks noChangeAspect="1"/>
          </p:cNvGraphicFramePr>
          <p:nvPr/>
        </p:nvGraphicFramePr>
        <p:xfrm>
          <a:off x="5908675" y="4295775"/>
          <a:ext cx="1557338" cy="528638"/>
        </p:xfrm>
        <a:graphic>
          <a:graphicData uri="http://schemas.openxmlformats.org/presentationml/2006/ole">
            <p:oleObj spid="_x0000_s4100" name="Equation" r:id="rId10" imgW="698400" imgH="241200" progId="Equation.DSMT4">
              <p:embed/>
            </p:oleObj>
          </a:graphicData>
        </a:graphic>
      </p:graphicFrame>
      <p:sp>
        <p:nvSpPr>
          <p:cNvPr id="4116" name="AutoShape 57"/>
          <p:cNvSpPr>
            <a:spLocks noChangeArrowheads="1"/>
          </p:cNvSpPr>
          <p:nvPr/>
        </p:nvSpPr>
        <p:spPr bwMode="auto">
          <a:xfrm>
            <a:off x="4885866" y="4401455"/>
            <a:ext cx="609600" cy="235857"/>
          </a:xfrm>
          <a:prstGeom prst="rightArrow">
            <a:avLst>
              <a:gd name="adj1" fmla="val 50000"/>
              <a:gd name="adj2" fmla="val 92308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Text Box 58"/>
          <p:cNvSpPr txBox="1">
            <a:spLocks noChangeArrowheads="1"/>
          </p:cNvSpPr>
          <p:nvPr/>
        </p:nvSpPr>
        <p:spPr bwMode="auto">
          <a:xfrm>
            <a:off x="1021444" y="6237905"/>
            <a:ext cx="39859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(TEM mode of coax, assuming 1 V)</a:t>
            </a:r>
          </a:p>
        </p:txBody>
      </p:sp>
      <p:graphicFrame>
        <p:nvGraphicFramePr>
          <p:cNvPr id="4101" name="Object 59"/>
          <p:cNvGraphicFramePr>
            <a:graphicFrameLocks noChangeAspect="1"/>
          </p:cNvGraphicFramePr>
          <p:nvPr/>
        </p:nvGraphicFramePr>
        <p:xfrm>
          <a:off x="6096249" y="5204050"/>
          <a:ext cx="1509712" cy="941387"/>
        </p:xfrm>
        <a:graphic>
          <a:graphicData uri="http://schemas.openxmlformats.org/presentationml/2006/ole">
            <p:oleObj spid="_x0000_s4101" name="Equation" r:id="rId11" imgW="698400" imgH="444240" progId="Equation.DSMT4">
              <p:embed/>
            </p:oleObj>
          </a:graphicData>
        </a:graphic>
      </p:graphicFrame>
      <p:sp>
        <p:nvSpPr>
          <p:cNvPr id="55356" name="Rectangle 60"/>
          <p:cNvSpPr>
            <a:spLocks noChangeArrowheads="1"/>
          </p:cNvSpPr>
          <p:nvPr/>
        </p:nvSpPr>
        <p:spPr bwMode="auto">
          <a:xfrm>
            <a:off x="957712" y="174171"/>
            <a:ext cx="7026275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Frill Model</a:t>
            </a:r>
            <a:endParaRPr lang="en-US" sz="3600" b="1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25853" y="5344886"/>
            <a:ext cx="1140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Choose: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1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1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56" name="Rectangle 60"/>
          <p:cNvSpPr>
            <a:spLocks noChangeArrowheads="1"/>
          </p:cNvSpPr>
          <p:nvPr/>
        </p:nvSpPr>
        <p:spPr bwMode="auto">
          <a:xfrm>
            <a:off x="1131888" y="174171"/>
            <a:ext cx="7026275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Frill Model </a:t>
            </a: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(cont.)</a:t>
            </a: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6E7D05-F44C-442C-91FA-04FE37B8E66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97291" name="Object 46"/>
          <p:cNvGraphicFramePr>
            <a:graphicFrameLocks noChangeAspect="1"/>
          </p:cNvGraphicFramePr>
          <p:nvPr/>
        </p:nvGraphicFramePr>
        <p:xfrm>
          <a:off x="196401" y="1926768"/>
          <a:ext cx="8778875" cy="1108075"/>
        </p:xfrm>
        <a:graphic>
          <a:graphicData uri="http://schemas.openxmlformats.org/presentationml/2006/ole">
            <p:oleObj spid="_x0000_s97291" name="Equation" r:id="rId3" imgW="3936960" imgH="507960" progId="Equation.DSMT4">
              <p:embed/>
            </p:oleObj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545508" y="1349829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Final result: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231616" y="3674337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where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97293" name="Object 13"/>
          <p:cNvGraphicFramePr>
            <a:graphicFrameLocks noChangeAspect="1"/>
          </p:cNvGraphicFramePr>
          <p:nvPr/>
        </p:nvGraphicFramePr>
        <p:xfrm>
          <a:off x="2053772" y="5780092"/>
          <a:ext cx="1590675" cy="735012"/>
        </p:xfrm>
        <a:graphic>
          <a:graphicData uri="http://schemas.openxmlformats.org/presentationml/2006/ole">
            <p:oleObj spid="_x0000_s97293" name="Equation" r:id="rId4" imgW="990360" imgH="45720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050965" y="4136560"/>
            <a:ext cx="352697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Note: The wavenumber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60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m</a:t>
            </a:r>
            <a:r>
              <a:rPr lang="en-US" sz="1600" dirty="0" smtClean="0">
                <a:sym typeface="Symbol"/>
              </a:rPr>
              <a:t> is chosen to be a positive real number or a negative imaginary number.</a:t>
            </a:r>
            <a:endParaRPr lang="en-US" sz="1600" dirty="0"/>
          </a:p>
        </p:txBody>
      </p:sp>
      <p:graphicFrame>
        <p:nvGraphicFramePr>
          <p:cNvPr id="97294" name="Object 12"/>
          <p:cNvGraphicFramePr>
            <a:graphicFrameLocks noChangeAspect="1"/>
          </p:cNvGraphicFramePr>
          <p:nvPr/>
        </p:nvGraphicFramePr>
        <p:xfrm>
          <a:off x="2022475" y="4029075"/>
          <a:ext cx="2379663" cy="931863"/>
        </p:xfrm>
        <a:graphic>
          <a:graphicData uri="http://schemas.openxmlformats.org/presentationml/2006/ole">
            <p:oleObj spid="_x0000_s97294" name="Equation" r:id="rId5" imgW="1396800" imgH="545760" progId="Equation.DSMT4">
              <p:embed/>
            </p:oleObj>
          </a:graphicData>
        </a:graphic>
      </p:graphicFrame>
      <p:graphicFrame>
        <p:nvGraphicFramePr>
          <p:cNvPr id="97295" name="Object 15"/>
          <p:cNvGraphicFramePr>
            <a:graphicFrameLocks noChangeAspect="1"/>
          </p:cNvGraphicFramePr>
          <p:nvPr/>
        </p:nvGraphicFramePr>
        <p:xfrm>
          <a:off x="2052638" y="5128078"/>
          <a:ext cx="1449387" cy="455613"/>
        </p:xfrm>
        <a:graphic>
          <a:graphicData uri="http://schemas.openxmlformats.org/presentationml/2006/ole">
            <p:oleObj spid="_x0000_s97295" name="Equation" r:id="rId6" imgW="85068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1632</Words>
  <Application>Microsoft Office PowerPoint</Application>
  <PresentationFormat>On-screen Show (4:3)</PresentationFormat>
  <Paragraphs>446</Paragraphs>
  <Slides>52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52</vt:i4>
      </vt:variant>
    </vt:vector>
  </HeadingPairs>
  <TitlesOfParts>
    <vt:vector size="55" baseType="lpstr">
      <vt:lpstr>Default Design</vt:lpstr>
      <vt:lpstr>Equation</vt:lpstr>
      <vt:lpstr>MathType 6.0 Equation</vt:lpstr>
      <vt:lpstr>Slide 1</vt:lpstr>
      <vt:lpstr>Overview</vt:lpstr>
      <vt:lpstr>Overview (cont.)</vt:lpstr>
      <vt:lpstr>Cosine Current Model</vt:lpstr>
      <vt:lpstr>Slide 5</vt:lpstr>
      <vt:lpstr>Gap Source Model</vt:lpstr>
      <vt:lpstr>Gap Source Model (cont.)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Cosine Current Model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Gap Model</vt:lpstr>
      <vt:lpstr>Gap Model (cont.)</vt:lpstr>
      <vt:lpstr>Gap Model (cont.)</vt:lpstr>
      <vt:lpstr>Gap Model (cont.)</vt:lpstr>
      <vt:lpstr>Slide 49</vt:lpstr>
      <vt:lpstr>Slide 50</vt:lpstr>
      <vt:lpstr>Slide 51</vt:lpstr>
      <vt:lpstr>Slide 52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4</dc:title>
  <dc:creator>lgiles</dc:creator>
  <cp:lastModifiedBy>Reviewer</cp:lastModifiedBy>
  <cp:revision>304</cp:revision>
  <dcterms:created xsi:type="dcterms:W3CDTF">2006-06-22T16:23:06Z</dcterms:created>
  <dcterms:modified xsi:type="dcterms:W3CDTF">2015-03-21T20:20:16Z</dcterms:modified>
</cp:coreProperties>
</file>